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sldIdLst>
    <p:sldId id="257" r:id="rId3"/>
    <p:sldId id="286" r:id="rId4"/>
    <p:sldId id="289" r:id="rId5"/>
    <p:sldId id="287" r:id="rId6"/>
    <p:sldId id="288" r:id="rId7"/>
    <p:sldId id="290" r:id="rId8"/>
    <p:sldId id="291" r:id="rId9"/>
    <p:sldId id="292" r:id="rId10"/>
    <p:sldId id="311" r:id="rId11"/>
    <p:sldId id="330" r:id="rId12"/>
    <p:sldId id="329" r:id="rId13"/>
    <p:sldId id="316" r:id="rId14"/>
    <p:sldId id="317" r:id="rId15"/>
    <p:sldId id="318" r:id="rId16"/>
    <p:sldId id="319" r:id="rId17"/>
    <p:sldId id="320" r:id="rId18"/>
    <p:sldId id="321" r:id="rId19"/>
    <p:sldId id="322" r:id="rId20"/>
    <p:sldId id="323" r:id="rId21"/>
    <p:sldId id="327" r:id="rId22"/>
    <p:sldId id="328" r:id="rId23"/>
    <p:sldId id="331" r:id="rId24"/>
    <p:sldId id="332" r:id="rId25"/>
    <p:sldId id="333" r:id="rId26"/>
    <p:sldId id="334" r:id="rId27"/>
    <p:sldId id="335" r:id="rId28"/>
    <p:sldId id="336" r:id="rId29"/>
    <p:sldId id="337" r:id="rId30"/>
    <p:sldId id="339" r:id="rId31"/>
    <p:sldId id="338" r:id="rId32"/>
    <p:sldId id="340" r:id="rId33"/>
    <p:sldId id="341" r:id="rId34"/>
    <p:sldId id="343" r:id="rId35"/>
    <p:sldId id="344" r:id="rId36"/>
    <p:sldId id="345" r:id="rId37"/>
    <p:sldId id="342" r:id="rId38"/>
    <p:sldId id="283" r:id="rId3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9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5" d="100"/>
          <a:sy n="75" d="100"/>
        </p:scale>
        <p:origin x="2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BF1FC-121F-694C-9FBF-54DF071D1832}" type="doc">
      <dgm:prSet loTypeId="urn:microsoft.com/office/officeart/2009/3/layout/IncreasingArrowsProcess" loCatId="" qsTypeId="urn:microsoft.com/office/officeart/2005/8/quickstyle/simple4" qsCatId="simple" csTypeId="urn:microsoft.com/office/officeart/2005/8/colors/colorful1" csCatId="colorful" phldr="1"/>
      <dgm:spPr/>
      <dgm:t>
        <a:bodyPr/>
        <a:lstStyle/>
        <a:p>
          <a:endParaRPr lang="es-ES"/>
        </a:p>
      </dgm:t>
    </dgm:pt>
    <dgm:pt modelId="{B3ED6524-A9BF-1F4F-BB0C-7216A3831005}">
      <dgm:prSet phldrT="[Texto]" custT="1"/>
      <dgm:spPr/>
      <dgm:t>
        <a:bodyPr/>
        <a:lstStyle/>
        <a:p>
          <a:r>
            <a:rPr lang="es-EC" sz="2400" dirty="0" smtClean="0"/>
            <a:t>Diagnóstico ambiental inicial y Análisis de la línea base  </a:t>
          </a:r>
          <a:endParaRPr lang="es-ES" sz="2400" dirty="0"/>
        </a:p>
      </dgm:t>
    </dgm:pt>
    <dgm:pt modelId="{EC11E23D-14BE-7A40-80E1-0617B1F42988}" type="parTrans" cxnId="{3B0A0D67-25DD-8341-A283-F53E91339F9A}">
      <dgm:prSet/>
      <dgm:spPr/>
      <dgm:t>
        <a:bodyPr/>
        <a:lstStyle/>
        <a:p>
          <a:endParaRPr lang="es-ES"/>
        </a:p>
      </dgm:t>
    </dgm:pt>
    <dgm:pt modelId="{97B6F2BD-02C8-D443-A519-A8B12DDE23BE}" type="sibTrans" cxnId="{3B0A0D67-25DD-8341-A283-F53E91339F9A}">
      <dgm:prSet/>
      <dgm:spPr/>
      <dgm:t>
        <a:bodyPr/>
        <a:lstStyle/>
        <a:p>
          <a:endParaRPr lang="es-ES"/>
        </a:p>
      </dgm:t>
    </dgm:pt>
    <dgm:pt modelId="{BE80A5DE-5887-6047-9551-03E5C897657B}">
      <dgm:prSet phldrT="[Texto]" custT="1"/>
      <dgm:spPr>
        <a:solidFill>
          <a:srgbClr val="FF0000"/>
        </a:solidFill>
      </dgm:spPr>
      <dgm:t>
        <a:bodyPr/>
        <a:lstStyle/>
        <a:p>
          <a:r>
            <a:rPr lang="es-ES" sz="1800" b="1" dirty="0" smtClean="0"/>
            <a:t>Conclusiones y recomendaciones</a:t>
          </a:r>
          <a:endParaRPr lang="es-ES" sz="1800" b="1" dirty="0"/>
        </a:p>
      </dgm:t>
    </dgm:pt>
    <dgm:pt modelId="{F459F8C2-1412-A347-A61A-3DA43EA60FE7}" type="parTrans" cxnId="{8A7BEBEC-9749-CB49-90AD-82303F9060CA}">
      <dgm:prSet/>
      <dgm:spPr/>
      <dgm:t>
        <a:bodyPr/>
        <a:lstStyle/>
        <a:p>
          <a:endParaRPr lang="es-ES"/>
        </a:p>
      </dgm:t>
    </dgm:pt>
    <dgm:pt modelId="{258275CF-91EF-AB46-A2E2-E6BC6A21A956}" type="sibTrans" cxnId="{8A7BEBEC-9749-CB49-90AD-82303F9060CA}">
      <dgm:prSet/>
      <dgm:spPr/>
      <dgm:t>
        <a:bodyPr/>
        <a:lstStyle/>
        <a:p>
          <a:endParaRPr lang="es-ES"/>
        </a:p>
      </dgm:t>
    </dgm:pt>
    <dgm:pt modelId="{1D6F5691-6348-9A4D-9DB3-4429DE794C78}">
      <dgm:prSet phldrT="[Texto]" custT="1"/>
      <dgm:spPr>
        <a:solidFill>
          <a:srgbClr val="FFC000"/>
        </a:solidFill>
      </dgm:spPr>
      <dgm:t>
        <a:bodyPr/>
        <a:lstStyle/>
        <a:p>
          <a:r>
            <a:rPr lang="es-EC" sz="2400" dirty="0" smtClean="0"/>
            <a:t>Estudio del Impacto ambiental</a:t>
          </a:r>
          <a:endParaRPr lang="es-ES" sz="2400" dirty="0"/>
        </a:p>
      </dgm:t>
    </dgm:pt>
    <dgm:pt modelId="{AB3C2D45-5248-7F47-ACAC-4A10594D9EA7}" type="parTrans" cxnId="{5179AA07-BF7D-0C46-B8BB-6DEB26217494}">
      <dgm:prSet/>
      <dgm:spPr/>
      <dgm:t>
        <a:bodyPr/>
        <a:lstStyle/>
        <a:p>
          <a:endParaRPr lang="es-ES"/>
        </a:p>
      </dgm:t>
    </dgm:pt>
    <dgm:pt modelId="{965F1BC9-1001-6049-8D55-171E3AA35B73}" type="sibTrans" cxnId="{5179AA07-BF7D-0C46-B8BB-6DEB26217494}">
      <dgm:prSet/>
      <dgm:spPr/>
      <dgm:t>
        <a:bodyPr/>
        <a:lstStyle/>
        <a:p>
          <a:endParaRPr lang="es-ES"/>
        </a:p>
      </dgm:t>
    </dgm:pt>
    <dgm:pt modelId="{F5BABD89-DDE3-1442-BBB5-B6E30EEAEFF9}">
      <dgm:prSet phldrT="[Texto]"/>
      <dgm:spPr/>
      <dgm:t>
        <a:bodyPr/>
        <a:lstStyle/>
        <a:p>
          <a:r>
            <a:rPr lang="es-ES" dirty="0" smtClean="0"/>
            <a:t>Propuesta del Plan de manejo</a:t>
          </a:r>
          <a:endParaRPr lang="es-ES" dirty="0"/>
        </a:p>
      </dgm:t>
    </dgm:pt>
    <dgm:pt modelId="{D3313D24-623A-6646-B299-CF3597D1759D}" type="parTrans" cxnId="{7BA709AA-31AB-FF45-9DA3-3007CED0CAC4}">
      <dgm:prSet/>
      <dgm:spPr/>
      <dgm:t>
        <a:bodyPr/>
        <a:lstStyle/>
        <a:p>
          <a:endParaRPr lang="es-ES"/>
        </a:p>
      </dgm:t>
    </dgm:pt>
    <dgm:pt modelId="{05311551-C9BF-894F-A86C-E7BB2E7492D3}" type="sibTrans" cxnId="{7BA709AA-31AB-FF45-9DA3-3007CED0CAC4}">
      <dgm:prSet/>
      <dgm:spPr/>
      <dgm:t>
        <a:bodyPr/>
        <a:lstStyle/>
        <a:p>
          <a:endParaRPr lang="es-ES"/>
        </a:p>
      </dgm:t>
    </dgm:pt>
    <dgm:pt modelId="{1B7D90E8-716D-BB4C-87C9-82D74AF00663}" type="pres">
      <dgm:prSet presAssocID="{D19BF1FC-121F-694C-9FBF-54DF071D1832}" presName="Name0" presStyleCnt="0">
        <dgm:presLayoutVars>
          <dgm:chMax val="5"/>
          <dgm:chPref val="5"/>
          <dgm:dir/>
          <dgm:animLvl val="lvl"/>
        </dgm:presLayoutVars>
      </dgm:prSet>
      <dgm:spPr/>
      <dgm:t>
        <a:bodyPr/>
        <a:lstStyle/>
        <a:p>
          <a:endParaRPr lang="es-EC"/>
        </a:p>
      </dgm:t>
    </dgm:pt>
    <dgm:pt modelId="{A6803557-7BB4-504D-B793-65B26AB60B7A}" type="pres">
      <dgm:prSet presAssocID="{B3ED6524-A9BF-1F4F-BB0C-7216A3831005}" presName="parentText1" presStyleLbl="node1" presStyleIdx="0" presStyleCnt="4" custLinFactNeighborX="-399" custLinFactNeighborY="-2877">
        <dgm:presLayoutVars>
          <dgm:chMax/>
          <dgm:chPref val="3"/>
          <dgm:bulletEnabled val="1"/>
        </dgm:presLayoutVars>
      </dgm:prSet>
      <dgm:spPr/>
      <dgm:t>
        <a:bodyPr/>
        <a:lstStyle/>
        <a:p>
          <a:endParaRPr lang="es-ES"/>
        </a:p>
      </dgm:t>
    </dgm:pt>
    <dgm:pt modelId="{503672DB-D6C8-684B-9BDC-204C1B2B2353}" type="pres">
      <dgm:prSet presAssocID="{1D6F5691-6348-9A4D-9DB3-4429DE794C78}" presName="parentText2" presStyleLbl="node1" presStyleIdx="1" presStyleCnt="4" custScaleX="111207" custLinFactNeighborX="-4490">
        <dgm:presLayoutVars>
          <dgm:chMax/>
          <dgm:chPref val="3"/>
          <dgm:bulletEnabled val="1"/>
        </dgm:presLayoutVars>
      </dgm:prSet>
      <dgm:spPr/>
      <dgm:t>
        <a:bodyPr/>
        <a:lstStyle/>
        <a:p>
          <a:endParaRPr lang="es-EC"/>
        </a:p>
      </dgm:t>
    </dgm:pt>
    <dgm:pt modelId="{D63AE9F8-0A34-7148-9EFF-0EE9608F5B8C}" type="pres">
      <dgm:prSet presAssocID="{F5BABD89-DDE3-1442-BBB5-B6E30EEAEFF9}" presName="parentText3" presStyleLbl="node1" presStyleIdx="2" presStyleCnt="4">
        <dgm:presLayoutVars>
          <dgm:chMax/>
          <dgm:chPref val="3"/>
          <dgm:bulletEnabled val="1"/>
        </dgm:presLayoutVars>
      </dgm:prSet>
      <dgm:spPr/>
      <dgm:t>
        <a:bodyPr/>
        <a:lstStyle/>
        <a:p>
          <a:endParaRPr lang="es-EC"/>
        </a:p>
      </dgm:t>
    </dgm:pt>
    <dgm:pt modelId="{5D225259-E3F6-3E4C-BBBF-B9E2D3F33D20}" type="pres">
      <dgm:prSet presAssocID="{BE80A5DE-5887-6047-9551-03E5C897657B}" presName="parentText4" presStyleLbl="node1" presStyleIdx="3" presStyleCnt="4" custScaleX="134794" custLinFactNeighborX="-14620" custLinFactNeighborY="5802">
        <dgm:presLayoutVars>
          <dgm:chMax/>
          <dgm:chPref val="3"/>
          <dgm:bulletEnabled val="1"/>
        </dgm:presLayoutVars>
      </dgm:prSet>
      <dgm:spPr/>
      <dgm:t>
        <a:bodyPr/>
        <a:lstStyle/>
        <a:p>
          <a:endParaRPr lang="es-ES"/>
        </a:p>
      </dgm:t>
    </dgm:pt>
  </dgm:ptLst>
  <dgm:cxnLst>
    <dgm:cxn modelId="{E12F94A9-745D-4962-9787-42EC2E2338E9}" type="presOf" srcId="{1D6F5691-6348-9A4D-9DB3-4429DE794C78}" destId="{503672DB-D6C8-684B-9BDC-204C1B2B2353}" srcOrd="0" destOrd="0" presId="urn:microsoft.com/office/officeart/2009/3/layout/IncreasingArrowsProcess"/>
    <dgm:cxn modelId="{5179AA07-BF7D-0C46-B8BB-6DEB26217494}" srcId="{D19BF1FC-121F-694C-9FBF-54DF071D1832}" destId="{1D6F5691-6348-9A4D-9DB3-4429DE794C78}" srcOrd="1" destOrd="0" parTransId="{AB3C2D45-5248-7F47-ACAC-4A10594D9EA7}" sibTransId="{965F1BC9-1001-6049-8D55-171E3AA35B73}"/>
    <dgm:cxn modelId="{7BA709AA-31AB-FF45-9DA3-3007CED0CAC4}" srcId="{D19BF1FC-121F-694C-9FBF-54DF071D1832}" destId="{F5BABD89-DDE3-1442-BBB5-B6E30EEAEFF9}" srcOrd="2" destOrd="0" parTransId="{D3313D24-623A-6646-B299-CF3597D1759D}" sibTransId="{05311551-C9BF-894F-A86C-E7BB2E7492D3}"/>
    <dgm:cxn modelId="{1A2B53DA-9E75-44F1-9D0D-3C932445ACD4}" type="presOf" srcId="{D19BF1FC-121F-694C-9FBF-54DF071D1832}" destId="{1B7D90E8-716D-BB4C-87C9-82D74AF00663}" srcOrd="0" destOrd="0" presId="urn:microsoft.com/office/officeart/2009/3/layout/IncreasingArrowsProcess"/>
    <dgm:cxn modelId="{05D17489-DF74-49BE-9483-BA744C2278EA}" type="presOf" srcId="{F5BABD89-DDE3-1442-BBB5-B6E30EEAEFF9}" destId="{D63AE9F8-0A34-7148-9EFF-0EE9608F5B8C}" srcOrd="0" destOrd="0" presId="urn:microsoft.com/office/officeart/2009/3/layout/IncreasingArrowsProcess"/>
    <dgm:cxn modelId="{3B0A0D67-25DD-8341-A283-F53E91339F9A}" srcId="{D19BF1FC-121F-694C-9FBF-54DF071D1832}" destId="{B3ED6524-A9BF-1F4F-BB0C-7216A3831005}" srcOrd="0" destOrd="0" parTransId="{EC11E23D-14BE-7A40-80E1-0617B1F42988}" sibTransId="{97B6F2BD-02C8-D443-A519-A8B12DDE23BE}"/>
    <dgm:cxn modelId="{2B0BCE93-14B4-4D2D-890E-F23643EA0656}" type="presOf" srcId="{BE80A5DE-5887-6047-9551-03E5C897657B}" destId="{5D225259-E3F6-3E4C-BBBF-B9E2D3F33D20}" srcOrd="0" destOrd="0" presId="urn:microsoft.com/office/officeart/2009/3/layout/IncreasingArrowsProcess"/>
    <dgm:cxn modelId="{8A7BEBEC-9749-CB49-90AD-82303F9060CA}" srcId="{D19BF1FC-121F-694C-9FBF-54DF071D1832}" destId="{BE80A5DE-5887-6047-9551-03E5C897657B}" srcOrd="3" destOrd="0" parTransId="{F459F8C2-1412-A347-A61A-3DA43EA60FE7}" sibTransId="{258275CF-91EF-AB46-A2E2-E6BC6A21A956}"/>
    <dgm:cxn modelId="{BD735F33-1521-47E3-B1F3-F30998D05934}" type="presOf" srcId="{B3ED6524-A9BF-1F4F-BB0C-7216A3831005}" destId="{A6803557-7BB4-504D-B793-65B26AB60B7A}" srcOrd="0" destOrd="0" presId="urn:microsoft.com/office/officeart/2009/3/layout/IncreasingArrowsProcess"/>
    <dgm:cxn modelId="{ECAFF38E-001D-4EA9-8F47-978F4FBDDB12}" type="presParOf" srcId="{1B7D90E8-716D-BB4C-87C9-82D74AF00663}" destId="{A6803557-7BB4-504D-B793-65B26AB60B7A}" srcOrd="0" destOrd="0" presId="urn:microsoft.com/office/officeart/2009/3/layout/IncreasingArrowsProcess"/>
    <dgm:cxn modelId="{A80F5F98-88C6-470B-AF3D-83277D8A2275}" type="presParOf" srcId="{1B7D90E8-716D-BB4C-87C9-82D74AF00663}" destId="{503672DB-D6C8-684B-9BDC-204C1B2B2353}" srcOrd="1" destOrd="0" presId="urn:microsoft.com/office/officeart/2009/3/layout/IncreasingArrowsProcess"/>
    <dgm:cxn modelId="{A3527A3E-1CDC-41F3-891C-EDAC602BBBDA}" type="presParOf" srcId="{1B7D90E8-716D-BB4C-87C9-82D74AF00663}" destId="{D63AE9F8-0A34-7148-9EFF-0EE9608F5B8C}" srcOrd="2" destOrd="0" presId="urn:microsoft.com/office/officeart/2009/3/layout/IncreasingArrowsProcess"/>
    <dgm:cxn modelId="{3C50B19D-6A31-403A-AA32-919D32BCAB3F}" type="presParOf" srcId="{1B7D90E8-716D-BB4C-87C9-82D74AF00663}" destId="{5D225259-E3F6-3E4C-BBBF-B9E2D3F33D20}"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8E28F-9339-4430-8776-DE8E4629D71F}" type="datetimeFigureOut">
              <a:rPr lang="es-EC" smtClean="0"/>
              <a:t>27/09/2016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28A97-616A-44E1-A210-1ADEB084BCDC}" type="slidenum">
              <a:rPr lang="es-EC" smtClean="0"/>
              <a:t>‹Nº›</a:t>
            </a:fld>
            <a:endParaRPr lang="es-EC"/>
          </a:p>
        </p:txBody>
      </p:sp>
    </p:spTree>
    <p:extLst>
      <p:ext uri="{BB962C8B-B14F-4D97-AF65-F5344CB8AC3E}">
        <p14:creationId xmlns:p14="http://schemas.microsoft.com/office/powerpoint/2010/main" val="323269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8DF48002-E6CA-4F4F-AB10-C0EE160D23C0}" type="datetimeFigureOut">
              <a:rPr lang="es-EC" smtClean="0"/>
              <a:t>27/09/2016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3D29C-6DB9-49CC-8994-3FC1BA06C505}" type="slidenum">
              <a:rPr lang="es-EC" smtClean="0"/>
              <a:t>‹Nº›</a:t>
            </a:fld>
            <a:endParaRPr lang="es-EC"/>
          </a:p>
        </p:txBody>
      </p:sp>
    </p:spTree>
    <p:extLst>
      <p:ext uri="{BB962C8B-B14F-4D97-AF65-F5344CB8AC3E}">
        <p14:creationId xmlns:p14="http://schemas.microsoft.com/office/powerpoint/2010/main" val="161160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DF48002-E6CA-4F4F-AB10-C0EE160D23C0}" type="datetimeFigureOut">
              <a:rPr lang="es-EC" smtClean="0"/>
              <a:t>27/09/2016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3D29C-6DB9-49CC-8994-3FC1BA06C505}" type="slidenum">
              <a:rPr lang="es-EC" smtClean="0"/>
              <a:t>‹Nº›</a:t>
            </a:fld>
            <a:endParaRPr lang="es-EC"/>
          </a:p>
        </p:txBody>
      </p:sp>
    </p:spTree>
    <p:extLst>
      <p:ext uri="{BB962C8B-B14F-4D97-AF65-F5344CB8AC3E}">
        <p14:creationId xmlns:p14="http://schemas.microsoft.com/office/powerpoint/2010/main" val="155415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DF48002-E6CA-4F4F-AB10-C0EE160D23C0}" type="datetimeFigureOut">
              <a:rPr lang="es-EC" smtClean="0"/>
              <a:t>27/09/2016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3D29C-6DB9-49CC-8994-3FC1BA06C505}" type="slidenum">
              <a:rPr lang="es-EC" smtClean="0"/>
              <a:t>‹Nº›</a:t>
            </a:fld>
            <a:endParaRPr lang="es-EC"/>
          </a:p>
        </p:txBody>
      </p:sp>
    </p:spTree>
    <p:extLst>
      <p:ext uri="{BB962C8B-B14F-4D97-AF65-F5344CB8AC3E}">
        <p14:creationId xmlns:p14="http://schemas.microsoft.com/office/powerpoint/2010/main" val="8591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40"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dirty="0"/>
          </a:p>
        </p:txBody>
      </p:sp>
      <p:sp>
        <p:nvSpPr>
          <p:cNvPr id="17433" name="Rectangle 25"/>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dirty="0"/>
          </a:p>
        </p:txBody>
      </p:sp>
      <p:sp>
        <p:nvSpPr>
          <p:cNvPr id="17434" name="Rectangle 26"/>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dirty="0"/>
          </a:p>
        </p:txBody>
      </p:sp>
      <p:sp>
        <p:nvSpPr>
          <p:cNvPr id="17435" name="Rectangle 27"/>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89984" y="260351"/>
            <a:ext cx="1056216"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800" dirty="0"/>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60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064"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dirty="0">
              <a:solidFill>
                <a:srgbClr val="000000"/>
              </a:solidFill>
            </a:endParaRPr>
          </a:p>
        </p:txBody>
      </p:sp>
      <p:sp>
        <p:nvSpPr>
          <p:cNvPr id="17433" name="Rectangle 25"/>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dirty="0">
              <a:solidFill>
                <a:srgbClr val="000000"/>
              </a:solidFill>
            </a:endParaRPr>
          </a:p>
        </p:txBody>
      </p:sp>
      <p:sp>
        <p:nvSpPr>
          <p:cNvPr id="17434" name="Rectangle 26"/>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dirty="0">
              <a:solidFill>
                <a:srgbClr val="000000"/>
              </a:solidFill>
            </a:endParaRPr>
          </a:p>
        </p:txBody>
      </p:sp>
      <p:sp>
        <p:nvSpPr>
          <p:cNvPr id="17435" name="Rectangle 27"/>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dirty="0">
              <a:solidFill>
                <a:srgbClr val="000000"/>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89984" y="260351"/>
            <a:ext cx="1056216"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800" dirty="0">
              <a:solidFill>
                <a:srgbClr val="000000"/>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07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10206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6471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3444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6814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553241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6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DF48002-E6CA-4F4F-AB10-C0EE160D23C0}" type="datetimeFigureOut">
              <a:rPr lang="es-EC" smtClean="0"/>
              <a:t>27/09/2016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3D29C-6DB9-49CC-8994-3FC1BA06C505}" type="slidenum">
              <a:rPr lang="es-EC" smtClean="0"/>
              <a:t>‹Nº›</a:t>
            </a:fld>
            <a:endParaRPr lang="es-EC"/>
          </a:p>
        </p:txBody>
      </p:sp>
    </p:spTree>
    <p:extLst>
      <p:ext uri="{BB962C8B-B14F-4D97-AF65-F5344CB8AC3E}">
        <p14:creationId xmlns:p14="http://schemas.microsoft.com/office/powerpoint/2010/main" val="3396449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15343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601588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80738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93852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457AA184-3D0E-4A40-B19C-E95D7B22959D}" type="datetimeFigureOut">
              <a:rPr lang="es-EC">
                <a:solidFill>
                  <a:srgbClr val="000000"/>
                </a:solidFill>
              </a:rPr>
              <a:pPr/>
              <a:t>27/09/2016</a:t>
            </a:fld>
            <a:endParaRPr lang="es-EC" dirty="0">
              <a:solidFill>
                <a:srgbClr val="000000"/>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EC" dirty="0">
              <a:solidFill>
                <a:srgbClr val="000000"/>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C1934D09-38DD-4783-8F2B-92642579B138}" type="slidenum">
              <a:rPr lang="es-EC">
                <a:solidFill>
                  <a:srgbClr val="000000"/>
                </a:solidFill>
              </a:rPr>
              <a:pPr/>
              <a:t>‹Nº›</a:t>
            </a:fld>
            <a:endParaRPr lang="es-EC" dirty="0">
              <a:solidFill>
                <a:srgbClr val="000000"/>
              </a:solidFill>
            </a:endParaRPr>
          </a:p>
        </p:txBody>
      </p:sp>
    </p:spTree>
    <p:extLst>
      <p:ext uri="{BB962C8B-B14F-4D97-AF65-F5344CB8AC3E}">
        <p14:creationId xmlns:p14="http://schemas.microsoft.com/office/powerpoint/2010/main" val="291674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DF48002-E6CA-4F4F-AB10-C0EE160D23C0}" type="datetimeFigureOut">
              <a:rPr lang="es-EC" smtClean="0"/>
              <a:t>27/09/2016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3D29C-6DB9-49CC-8994-3FC1BA06C505}" type="slidenum">
              <a:rPr lang="es-EC" smtClean="0"/>
              <a:t>‹Nº›</a:t>
            </a:fld>
            <a:endParaRPr lang="es-EC"/>
          </a:p>
        </p:txBody>
      </p:sp>
    </p:spTree>
    <p:extLst>
      <p:ext uri="{BB962C8B-B14F-4D97-AF65-F5344CB8AC3E}">
        <p14:creationId xmlns:p14="http://schemas.microsoft.com/office/powerpoint/2010/main" val="346732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8DF48002-E6CA-4F4F-AB10-C0EE160D23C0}" type="datetimeFigureOut">
              <a:rPr lang="es-EC" smtClean="0"/>
              <a:t>27/09/2016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D83D29C-6DB9-49CC-8994-3FC1BA06C505}" type="slidenum">
              <a:rPr lang="es-EC" smtClean="0"/>
              <a:t>‹Nº›</a:t>
            </a:fld>
            <a:endParaRPr lang="es-EC"/>
          </a:p>
        </p:txBody>
      </p:sp>
    </p:spTree>
    <p:extLst>
      <p:ext uri="{BB962C8B-B14F-4D97-AF65-F5344CB8AC3E}">
        <p14:creationId xmlns:p14="http://schemas.microsoft.com/office/powerpoint/2010/main" val="383005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8DF48002-E6CA-4F4F-AB10-C0EE160D23C0}" type="datetimeFigureOut">
              <a:rPr lang="es-EC" smtClean="0"/>
              <a:t>27/09/2016</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4D83D29C-6DB9-49CC-8994-3FC1BA06C505}" type="slidenum">
              <a:rPr lang="es-EC" smtClean="0"/>
              <a:t>‹Nº›</a:t>
            </a:fld>
            <a:endParaRPr lang="es-EC"/>
          </a:p>
        </p:txBody>
      </p:sp>
    </p:spTree>
    <p:extLst>
      <p:ext uri="{BB962C8B-B14F-4D97-AF65-F5344CB8AC3E}">
        <p14:creationId xmlns:p14="http://schemas.microsoft.com/office/powerpoint/2010/main" val="305989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8DF48002-E6CA-4F4F-AB10-C0EE160D23C0}" type="datetimeFigureOut">
              <a:rPr lang="es-EC" smtClean="0"/>
              <a:t>27/09/2016</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4D83D29C-6DB9-49CC-8994-3FC1BA06C505}" type="slidenum">
              <a:rPr lang="es-EC" smtClean="0"/>
              <a:t>‹Nº›</a:t>
            </a:fld>
            <a:endParaRPr lang="es-EC"/>
          </a:p>
        </p:txBody>
      </p:sp>
    </p:spTree>
    <p:extLst>
      <p:ext uri="{BB962C8B-B14F-4D97-AF65-F5344CB8AC3E}">
        <p14:creationId xmlns:p14="http://schemas.microsoft.com/office/powerpoint/2010/main" val="306996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DF48002-E6CA-4F4F-AB10-C0EE160D23C0}" type="datetimeFigureOut">
              <a:rPr lang="es-EC" smtClean="0"/>
              <a:t>27/09/2016</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4D83D29C-6DB9-49CC-8994-3FC1BA06C505}" type="slidenum">
              <a:rPr lang="es-EC" smtClean="0"/>
              <a:t>‹Nº›</a:t>
            </a:fld>
            <a:endParaRPr lang="es-EC"/>
          </a:p>
        </p:txBody>
      </p:sp>
    </p:spTree>
    <p:extLst>
      <p:ext uri="{BB962C8B-B14F-4D97-AF65-F5344CB8AC3E}">
        <p14:creationId xmlns:p14="http://schemas.microsoft.com/office/powerpoint/2010/main" val="91638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DF48002-E6CA-4F4F-AB10-C0EE160D23C0}" type="datetimeFigureOut">
              <a:rPr lang="es-EC" smtClean="0"/>
              <a:t>27/09/2016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D83D29C-6DB9-49CC-8994-3FC1BA06C505}" type="slidenum">
              <a:rPr lang="es-EC" smtClean="0"/>
              <a:t>‹Nº›</a:t>
            </a:fld>
            <a:endParaRPr lang="es-EC"/>
          </a:p>
        </p:txBody>
      </p:sp>
    </p:spTree>
    <p:extLst>
      <p:ext uri="{BB962C8B-B14F-4D97-AF65-F5344CB8AC3E}">
        <p14:creationId xmlns:p14="http://schemas.microsoft.com/office/powerpoint/2010/main" val="422684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DF48002-E6CA-4F4F-AB10-C0EE160D23C0}" type="datetimeFigureOut">
              <a:rPr lang="es-EC" smtClean="0"/>
              <a:t>27/09/2016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D83D29C-6DB9-49CC-8994-3FC1BA06C505}" type="slidenum">
              <a:rPr lang="es-EC" smtClean="0"/>
              <a:t>‹Nº›</a:t>
            </a:fld>
            <a:endParaRPr lang="es-EC"/>
          </a:p>
        </p:txBody>
      </p:sp>
    </p:spTree>
    <p:extLst>
      <p:ext uri="{BB962C8B-B14F-4D97-AF65-F5344CB8AC3E}">
        <p14:creationId xmlns:p14="http://schemas.microsoft.com/office/powerpoint/2010/main" val="270576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48002-E6CA-4F4F-AB10-C0EE160D23C0}" type="datetimeFigureOut">
              <a:rPr lang="es-EC" smtClean="0"/>
              <a:t>27/09/2016</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3D29C-6DB9-49CC-8994-3FC1BA06C505}" type="slidenum">
              <a:rPr lang="es-EC" smtClean="0"/>
              <a:t>‹Nº›</a:t>
            </a:fld>
            <a:endParaRPr lang="es-EC"/>
          </a:p>
        </p:txBody>
      </p:sp>
    </p:spTree>
    <p:extLst>
      <p:ext uri="{BB962C8B-B14F-4D97-AF65-F5344CB8AC3E}">
        <p14:creationId xmlns:p14="http://schemas.microsoft.com/office/powerpoint/2010/main" val="349202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800" dirty="0">
              <a:solidFill>
                <a:srgbClr val="000000"/>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800" dirty="0">
              <a:solidFill>
                <a:srgbClr val="000000"/>
              </a:solidFill>
            </a:endParaRPr>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dirty="0">
              <a:solidFill>
                <a:srgbClr val="000000"/>
              </a:solidFill>
            </a:endParaRPr>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dirty="0">
              <a:solidFill>
                <a:srgbClr val="000000"/>
              </a:solidFill>
            </a:endParaRPr>
          </a:p>
        </p:txBody>
      </p:sp>
      <p:pic>
        <p:nvPicPr>
          <p:cNvPr id="1050"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382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1890879" y="155601"/>
            <a:ext cx="2770454" cy="77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Shape 1"/>
          <p:cNvSpPr txBox="1"/>
          <p:nvPr/>
        </p:nvSpPr>
        <p:spPr>
          <a:xfrm>
            <a:off x="2495600" y="1134408"/>
            <a:ext cx="8172400" cy="2564143"/>
          </a:xfrm>
          <a:prstGeom prst="rect">
            <a:avLst/>
          </a:prstGeom>
        </p:spPr>
        <p:txBody>
          <a:bodyPr/>
          <a:lstStyle/>
          <a:p>
            <a:pPr algn="ctr"/>
            <a:endParaRPr lang="es-EC" i="1" u="sng"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Corbel"/>
            </a:endParaRPr>
          </a:p>
          <a:p>
            <a:pPr algn="ctr"/>
            <a:endParaRPr lang="es-EC" i="1" u="sng"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Corbel"/>
            </a:endParaRPr>
          </a:p>
          <a:p>
            <a:pPr algn="ctr"/>
            <a:r>
              <a:rPr lang="es-EC" sz="2400" b="1" dirty="0" smtClean="0"/>
              <a:t>¨</a:t>
            </a:r>
            <a:r>
              <a:rPr lang="es-EC" sz="2400" b="1" dirty="0" smtClean="0">
                <a:latin typeface="Arial" pitchFamily="34" charset="0"/>
                <a:cs typeface="Arial" pitchFamily="34" charset="0"/>
              </a:rPr>
              <a:t>ESTUDIO DE IMPACTO AMBIENTAL EXPOST Y PROPUESTA DE UN PLAN DE MANEJO AMBIENTAL EN LA ¨BRIGADA DE FUERZAS ESPECIALES N° 9 PATRIA¨.</a:t>
            </a:r>
            <a:endParaRPr lang="es-ES" sz="2400" dirty="0" smtClean="0">
              <a:latin typeface="Arial" pitchFamily="34" charset="0"/>
              <a:cs typeface="Arial" pitchFamily="34" charset="0"/>
            </a:endParaRPr>
          </a:p>
          <a:p>
            <a:pPr algn="ctr"/>
            <a:endParaRPr lang="es-ES_tradnl" sz="3600" dirty="0"/>
          </a:p>
          <a:p>
            <a:pPr algn="ctr"/>
            <a:endParaRPr lang="es-ES_tradnl" sz="3200" b="1" dirty="0"/>
          </a:p>
          <a:p>
            <a:pPr marL="274320" lvl="0" indent="-274320" algn="r">
              <a:spcBef>
                <a:spcPct val="20000"/>
              </a:spcBef>
              <a:buClr>
                <a:schemeClr val="accent3"/>
              </a:buClr>
              <a:buSzPct val="95000"/>
            </a:pPr>
            <a:r>
              <a:rPr lang="es-EC" b="1" dirty="0"/>
              <a:t>Autores: ING. AGR. EFREN </a:t>
            </a:r>
            <a:r>
              <a:rPr lang="es-EC" b="1" dirty="0" smtClean="0"/>
              <a:t>CISNEROS</a:t>
            </a:r>
          </a:p>
          <a:p>
            <a:pPr marL="274320" lvl="0" indent="-274320" algn="r">
              <a:spcBef>
                <a:spcPct val="20000"/>
              </a:spcBef>
              <a:buClr>
                <a:schemeClr val="accent3"/>
              </a:buClr>
              <a:buSzPct val="95000"/>
            </a:pPr>
            <a:r>
              <a:rPr lang="es-EC" b="1" dirty="0" smtClean="0"/>
              <a:t>Dirección: Erika </a:t>
            </a:r>
            <a:r>
              <a:rPr lang="es-EC" b="1" dirty="0" err="1"/>
              <a:t>M</a:t>
            </a:r>
            <a:r>
              <a:rPr lang="es-EC" b="1" dirty="0" err="1" smtClean="0"/>
              <a:t>urgueitio</a:t>
            </a:r>
            <a:r>
              <a:rPr lang="es-EC" b="1" dirty="0" smtClean="0"/>
              <a:t> </a:t>
            </a:r>
            <a:r>
              <a:rPr lang="es-EC" b="1" dirty="0" err="1" smtClean="0"/>
              <a:t>MS.c</a:t>
            </a:r>
            <a:endParaRPr lang="es-EC" b="1" dirty="0" smtClean="0"/>
          </a:p>
          <a:p>
            <a:pPr marL="274320" lvl="0" indent="-274320" algn="r">
              <a:spcBef>
                <a:spcPct val="20000"/>
              </a:spcBef>
              <a:buClr>
                <a:schemeClr val="accent3"/>
              </a:buClr>
              <a:buSzPct val="95000"/>
            </a:pPr>
            <a:endParaRPr lang="es-EC" b="1" dirty="0"/>
          </a:p>
          <a:p>
            <a:pPr algn="r"/>
            <a:r>
              <a:rPr lang="es-EC" sz="2400" b="1" dirty="0"/>
              <a:t> </a:t>
            </a:r>
          </a:p>
          <a:p>
            <a:pPr algn="ctr"/>
            <a:endParaRPr lang="es-EC" sz="2000" b="1" dirty="0"/>
          </a:p>
          <a:p>
            <a:pPr algn="ctr"/>
            <a:endParaRPr lang="es-EC" sz="2000" b="1" dirty="0"/>
          </a:p>
          <a:p>
            <a:pPr algn="ctr"/>
            <a:endParaRPr sz="2000" b="1" dirty="0"/>
          </a:p>
        </p:txBody>
      </p:sp>
    </p:spTree>
    <p:extLst>
      <p:ext uri="{BB962C8B-B14F-4D97-AF65-F5344CB8AC3E}">
        <p14:creationId xmlns:p14="http://schemas.microsoft.com/office/powerpoint/2010/main" val="600427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Personal de la Brigada Patria</a:t>
            </a:r>
            <a:endParaRPr lang="es-EC"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35883895"/>
              </p:ext>
            </p:extLst>
          </p:nvPr>
        </p:nvGraphicFramePr>
        <p:xfrm>
          <a:off x="2806700" y="1752601"/>
          <a:ext cx="6540501" cy="4038598"/>
        </p:xfrm>
        <a:graphic>
          <a:graphicData uri="http://schemas.openxmlformats.org/drawingml/2006/table">
            <a:tbl>
              <a:tblPr firstRow="1" firstCol="1" bandRow="1">
                <a:tableStyleId>{5C22544A-7EE6-4342-B048-85BDC9FD1C3A}</a:tableStyleId>
              </a:tblPr>
              <a:tblGrid>
                <a:gridCol w="2790408"/>
                <a:gridCol w="2179866"/>
                <a:gridCol w="1570227"/>
              </a:tblGrid>
              <a:tr h="1045626">
                <a:tc>
                  <a:txBody>
                    <a:bodyPr/>
                    <a:lstStyle/>
                    <a:p>
                      <a:pPr algn="just">
                        <a:lnSpc>
                          <a:spcPct val="107000"/>
                        </a:lnSpc>
                        <a:spcAft>
                          <a:spcPts val="800"/>
                        </a:spcAft>
                      </a:pPr>
                      <a:r>
                        <a:rPr lang="es-ES_tradnl" sz="1600" dirty="0">
                          <a:solidFill>
                            <a:schemeClr val="tx1"/>
                          </a:solidFill>
                          <a:effectLst/>
                        </a:rPr>
                        <a:t> </a:t>
                      </a:r>
                      <a:endParaRPr lang="es-EC" sz="1600" dirty="0">
                        <a:solidFill>
                          <a:schemeClr val="tx1"/>
                        </a:solidFill>
                        <a:effectLst/>
                      </a:endParaRPr>
                    </a:p>
                    <a:p>
                      <a:pPr algn="just">
                        <a:lnSpc>
                          <a:spcPct val="107000"/>
                        </a:lnSpc>
                        <a:spcAft>
                          <a:spcPts val="800"/>
                        </a:spcAft>
                      </a:pPr>
                      <a:r>
                        <a:rPr lang="es-ES_tradnl" sz="1600" dirty="0">
                          <a:solidFill>
                            <a:schemeClr val="tx1"/>
                          </a:solidFill>
                          <a:effectLst/>
                        </a:rPr>
                        <a:t>INFRAESTRUCTURA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_tradnl" sz="1600">
                          <a:solidFill>
                            <a:schemeClr val="tx1"/>
                          </a:solidFill>
                          <a:effectLst/>
                        </a:rPr>
                        <a:t> </a:t>
                      </a:r>
                      <a:endParaRPr lang="es-EC" sz="1600">
                        <a:solidFill>
                          <a:schemeClr val="tx1"/>
                        </a:solidFill>
                        <a:effectLst/>
                      </a:endParaRPr>
                    </a:p>
                    <a:p>
                      <a:pPr algn="just">
                        <a:lnSpc>
                          <a:spcPct val="107000"/>
                        </a:lnSpc>
                        <a:spcAft>
                          <a:spcPts val="800"/>
                        </a:spcAft>
                      </a:pPr>
                      <a:r>
                        <a:rPr lang="es-ES_tradnl" sz="1600">
                          <a:solidFill>
                            <a:schemeClr val="tx1"/>
                          </a:solidFill>
                          <a:effectLst/>
                        </a:rPr>
                        <a:t>UTILIZACIÓN TOTAL (PREVISTO)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_tradnl" sz="1600">
                          <a:solidFill>
                            <a:schemeClr val="tx1"/>
                          </a:solidFill>
                          <a:effectLst/>
                        </a:rPr>
                        <a:t> </a:t>
                      </a:r>
                      <a:endParaRPr lang="es-EC" sz="1600">
                        <a:solidFill>
                          <a:schemeClr val="tx1"/>
                        </a:solidFill>
                        <a:effectLst/>
                      </a:endParaRPr>
                    </a:p>
                    <a:p>
                      <a:pPr algn="just">
                        <a:lnSpc>
                          <a:spcPct val="107000"/>
                        </a:lnSpc>
                        <a:spcAft>
                          <a:spcPts val="800"/>
                        </a:spcAft>
                      </a:pPr>
                      <a:r>
                        <a:rPr lang="es-ES_tradnl" sz="1600">
                          <a:solidFill>
                            <a:schemeClr val="tx1"/>
                          </a:solidFill>
                          <a:effectLst/>
                        </a:rPr>
                        <a:t>UTILIZACIÓN ACTUAL</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8243">
                <a:tc>
                  <a:txBody>
                    <a:bodyPr/>
                    <a:lstStyle/>
                    <a:p>
                      <a:pPr algn="just">
                        <a:lnSpc>
                          <a:spcPct val="107000"/>
                        </a:lnSpc>
                        <a:spcAft>
                          <a:spcPts val="800"/>
                        </a:spcAft>
                      </a:pPr>
                      <a:r>
                        <a:rPr lang="es-ES_tradnl" sz="1600" dirty="0">
                          <a:solidFill>
                            <a:schemeClr val="tx1"/>
                          </a:solidFill>
                          <a:effectLst/>
                        </a:rPr>
                        <a:t> </a:t>
                      </a:r>
                      <a:endParaRPr lang="es-EC" sz="1600" dirty="0">
                        <a:solidFill>
                          <a:schemeClr val="tx1"/>
                        </a:solidFill>
                        <a:effectLst/>
                      </a:endParaRPr>
                    </a:p>
                    <a:p>
                      <a:pPr algn="just">
                        <a:lnSpc>
                          <a:spcPct val="107000"/>
                        </a:lnSpc>
                        <a:spcAft>
                          <a:spcPts val="800"/>
                        </a:spcAft>
                      </a:pPr>
                      <a:r>
                        <a:rPr lang="es-ES_tradnl" sz="1600" dirty="0">
                          <a:solidFill>
                            <a:schemeClr val="tx1"/>
                          </a:solidFill>
                          <a:effectLst/>
                        </a:rPr>
                        <a:t>Brigada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_tradnl" sz="1600" dirty="0">
                          <a:solidFill>
                            <a:schemeClr val="tx1"/>
                          </a:solidFill>
                          <a:effectLst/>
                        </a:rPr>
                        <a:t> </a:t>
                      </a:r>
                      <a:endParaRPr lang="es-EC" sz="1600" dirty="0">
                        <a:solidFill>
                          <a:schemeClr val="tx1"/>
                        </a:solidFill>
                        <a:effectLst/>
                      </a:endParaRPr>
                    </a:p>
                    <a:p>
                      <a:pPr algn="just">
                        <a:lnSpc>
                          <a:spcPct val="107000"/>
                        </a:lnSpc>
                        <a:spcAft>
                          <a:spcPts val="800"/>
                        </a:spcAft>
                      </a:pPr>
                      <a:r>
                        <a:rPr lang="es-ES_tradnl" sz="1600" dirty="0">
                          <a:solidFill>
                            <a:schemeClr val="tx1"/>
                          </a:solidFill>
                          <a:effectLst/>
                        </a:rPr>
                        <a:t>1534</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_tradnl" sz="1600">
                          <a:solidFill>
                            <a:schemeClr val="tx1"/>
                          </a:solidFill>
                          <a:effectLst/>
                        </a:rPr>
                        <a:t> </a:t>
                      </a:r>
                      <a:endParaRPr lang="es-EC" sz="1600">
                        <a:solidFill>
                          <a:schemeClr val="tx1"/>
                        </a:solidFill>
                        <a:effectLst/>
                      </a:endParaRPr>
                    </a:p>
                    <a:p>
                      <a:pPr algn="just">
                        <a:lnSpc>
                          <a:spcPct val="107000"/>
                        </a:lnSpc>
                        <a:spcAft>
                          <a:spcPts val="800"/>
                        </a:spcAft>
                      </a:pPr>
                      <a:r>
                        <a:rPr lang="es-ES_tradnl" sz="1600">
                          <a:solidFill>
                            <a:schemeClr val="tx1"/>
                          </a:solidFill>
                          <a:effectLst/>
                        </a:rPr>
                        <a:t>1167</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8243">
                <a:tc>
                  <a:txBody>
                    <a:bodyPr/>
                    <a:lstStyle/>
                    <a:p>
                      <a:pPr algn="just">
                        <a:lnSpc>
                          <a:spcPct val="107000"/>
                        </a:lnSpc>
                        <a:spcAft>
                          <a:spcPts val="800"/>
                        </a:spcAft>
                      </a:pPr>
                      <a:r>
                        <a:rPr lang="es-ES_tradnl" sz="1600">
                          <a:solidFill>
                            <a:schemeClr val="tx1"/>
                          </a:solidFill>
                          <a:effectLst/>
                        </a:rPr>
                        <a:t> </a:t>
                      </a:r>
                      <a:endParaRPr lang="es-EC" sz="1600">
                        <a:solidFill>
                          <a:schemeClr val="tx1"/>
                        </a:solidFill>
                        <a:effectLst/>
                      </a:endParaRPr>
                    </a:p>
                    <a:p>
                      <a:pPr algn="just">
                        <a:lnSpc>
                          <a:spcPct val="107000"/>
                        </a:lnSpc>
                        <a:spcAft>
                          <a:spcPts val="800"/>
                        </a:spcAft>
                      </a:pPr>
                      <a:r>
                        <a:rPr lang="es-ES_tradnl" sz="1600">
                          <a:solidFill>
                            <a:schemeClr val="tx1"/>
                          </a:solidFill>
                          <a:effectLst/>
                        </a:rPr>
                        <a:t>Vivienda fiscal Oficiales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_tradnl" sz="1600" dirty="0">
                          <a:solidFill>
                            <a:schemeClr val="tx1"/>
                          </a:solidFill>
                          <a:effectLst/>
                        </a:rPr>
                        <a:t> </a:t>
                      </a:r>
                      <a:endParaRPr lang="es-EC" sz="1600" dirty="0">
                        <a:solidFill>
                          <a:schemeClr val="tx1"/>
                        </a:solidFill>
                        <a:effectLst/>
                      </a:endParaRPr>
                    </a:p>
                    <a:p>
                      <a:pPr algn="just">
                        <a:lnSpc>
                          <a:spcPct val="107000"/>
                        </a:lnSpc>
                        <a:spcAft>
                          <a:spcPts val="800"/>
                        </a:spcAft>
                      </a:pPr>
                      <a:r>
                        <a:rPr lang="es-ES_tradnl" sz="1600" dirty="0">
                          <a:solidFill>
                            <a:schemeClr val="tx1"/>
                          </a:solidFill>
                          <a:effectLst/>
                        </a:rPr>
                        <a:t>120</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_tradnl" sz="1600">
                          <a:solidFill>
                            <a:schemeClr val="tx1"/>
                          </a:solidFill>
                          <a:effectLst/>
                        </a:rPr>
                        <a:t> </a:t>
                      </a:r>
                      <a:endParaRPr lang="es-EC" sz="1600">
                        <a:solidFill>
                          <a:schemeClr val="tx1"/>
                        </a:solidFill>
                        <a:effectLst/>
                      </a:endParaRPr>
                    </a:p>
                    <a:p>
                      <a:pPr algn="just">
                        <a:lnSpc>
                          <a:spcPct val="107000"/>
                        </a:lnSpc>
                        <a:spcAft>
                          <a:spcPts val="800"/>
                        </a:spcAft>
                      </a:pPr>
                      <a:r>
                        <a:rPr lang="es-ES_tradnl" sz="1600">
                          <a:solidFill>
                            <a:schemeClr val="tx1"/>
                          </a:solidFill>
                          <a:effectLst/>
                        </a:rPr>
                        <a:t>80</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8243">
                <a:tc>
                  <a:txBody>
                    <a:bodyPr/>
                    <a:lstStyle/>
                    <a:p>
                      <a:pPr algn="just">
                        <a:lnSpc>
                          <a:spcPct val="107000"/>
                        </a:lnSpc>
                        <a:spcAft>
                          <a:spcPts val="800"/>
                        </a:spcAft>
                      </a:pPr>
                      <a:r>
                        <a:rPr lang="es-ES_tradnl" sz="1600">
                          <a:solidFill>
                            <a:schemeClr val="tx1"/>
                          </a:solidFill>
                          <a:effectLst/>
                        </a:rPr>
                        <a:t> </a:t>
                      </a:r>
                      <a:endParaRPr lang="es-EC" sz="1600">
                        <a:solidFill>
                          <a:schemeClr val="tx1"/>
                        </a:solidFill>
                        <a:effectLst/>
                      </a:endParaRPr>
                    </a:p>
                    <a:p>
                      <a:pPr algn="just">
                        <a:lnSpc>
                          <a:spcPct val="107000"/>
                        </a:lnSpc>
                        <a:spcAft>
                          <a:spcPts val="800"/>
                        </a:spcAft>
                      </a:pPr>
                      <a:r>
                        <a:rPr lang="es-ES_tradnl" sz="1600">
                          <a:solidFill>
                            <a:schemeClr val="tx1"/>
                          </a:solidFill>
                          <a:effectLst/>
                        </a:rPr>
                        <a:t>Vivienda fiscal Voluntarios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_tradnl" sz="1600" dirty="0">
                          <a:solidFill>
                            <a:schemeClr val="tx1"/>
                          </a:solidFill>
                          <a:effectLst/>
                        </a:rPr>
                        <a:t> </a:t>
                      </a:r>
                      <a:endParaRPr lang="es-EC" sz="1600" dirty="0">
                        <a:solidFill>
                          <a:schemeClr val="tx1"/>
                        </a:solidFill>
                        <a:effectLst/>
                      </a:endParaRPr>
                    </a:p>
                    <a:p>
                      <a:pPr algn="just">
                        <a:lnSpc>
                          <a:spcPct val="107000"/>
                        </a:lnSpc>
                        <a:spcAft>
                          <a:spcPts val="800"/>
                        </a:spcAft>
                      </a:pPr>
                      <a:r>
                        <a:rPr lang="es-ES_tradnl" sz="1600" dirty="0">
                          <a:solidFill>
                            <a:schemeClr val="tx1"/>
                          </a:solidFill>
                          <a:effectLst/>
                        </a:rPr>
                        <a:t>507</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_tradnl" sz="1600">
                          <a:solidFill>
                            <a:schemeClr val="tx1"/>
                          </a:solidFill>
                          <a:effectLst/>
                        </a:rPr>
                        <a:t> </a:t>
                      </a:r>
                      <a:endParaRPr lang="es-EC" sz="1600">
                        <a:solidFill>
                          <a:schemeClr val="tx1"/>
                        </a:solidFill>
                        <a:effectLst/>
                      </a:endParaRPr>
                    </a:p>
                    <a:p>
                      <a:pPr algn="just">
                        <a:lnSpc>
                          <a:spcPct val="107000"/>
                        </a:lnSpc>
                        <a:spcAft>
                          <a:spcPts val="800"/>
                        </a:spcAft>
                      </a:pPr>
                      <a:r>
                        <a:rPr lang="es-ES_tradnl" sz="1600">
                          <a:solidFill>
                            <a:schemeClr val="tx1"/>
                          </a:solidFill>
                          <a:effectLst/>
                        </a:rPr>
                        <a:t>420</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8243">
                <a:tc>
                  <a:txBody>
                    <a:bodyPr/>
                    <a:lstStyle/>
                    <a:p>
                      <a:pPr algn="just">
                        <a:lnSpc>
                          <a:spcPct val="107000"/>
                        </a:lnSpc>
                        <a:spcAft>
                          <a:spcPts val="800"/>
                        </a:spcAft>
                      </a:pPr>
                      <a:r>
                        <a:rPr lang="es-ES_tradnl" sz="1600">
                          <a:solidFill>
                            <a:schemeClr val="tx1"/>
                          </a:solidFill>
                          <a:effectLst/>
                        </a:rPr>
                        <a:t> </a:t>
                      </a:r>
                      <a:endParaRPr lang="es-EC" sz="1600">
                        <a:solidFill>
                          <a:schemeClr val="tx1"/>
                        </a:solidFill>
                        <a:effectLst/>
                      </a:endParaRPr>
                    </a:p>
                    <a:p>
                      <a:pPr algn="just">
                        <a:lnSpc>
                          <a:spcPct val="107000"/>
                        </a:lnSpc>
                        <a:spcAft>
                          <a:spcPts val="800"/>
                        </a:spcAft>
                      </a:pPr>
                      <a:r>
                        <a:rPr lang="es-ES_tradnl" sz="1600">
                          <a:solidFill>
                            <a:schemeClr val="tx1"/>
                          </a:solidFill>
                          <a:effectLst/>
                        </a:rPr>
                        <a:t>Total</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_tradnl" sz="1600" dirty="0">
                          <a:solidFill>
                            <a:schemeClr val="tx1"/>
                          </a:solidFill>
                          <a:effectLst/>
                        </a:rPr>
                        <a:t> </a:t>
                      </a:r>
                      <a:endParaRPr lang="es-EC" sz="1600" dirty="0">
                        <a:solidFill>
                          <a:schemeClr val="tx1"/>
                        </a:solidFill>
                        <a:effectLst/>
                      </a:endParaRPr>
                    </a:p>
                    <a:p>
                      <a:pPr algn="just">
                        <a:lnSpc>
                          <a:spcPct val="107000"/>
                        </a:lnSpc>
                        <a:spcAft>
                          <a:spcPts val="800"/>
                        </a:spcAft>
                      </a:pPr>
                      <a:r>
                        <a:rPr lang="es-ES_tradnl" sz="1600" dirty="0">
                          <a:solidFill>
                            <a:schemeClr val="tx1"/>
                          </a:solidFill>
                          <a:effectLst/>
                        </a:rPr>
                        <a:t>2161</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_tradnl" sz="1600" dirty="0">
                          <a:solidFill>
                            <a:schemeClr val="tx1"/>
                          </a:solidFill>
                          <a:effectLst/>
                        </a:rPr>
                        <a:t> </a:t>
                      </a:r>
                      <a:endParaRPr lang="es-EC" sz="1600" dirty="0">
                        <a:solidFill>
                          <a:schemeClr val="tx1"/>
                        </a:solidFill>
                        <a:effectLst/>
                      </a:endParaRPr>
                    </a:p>
                    <a:p>
                      <a:pPr algn="just">
                        <a:lnSpc>
                          <a:spcPct val="107000"/>
                        </a:lnSpc>
                        <a:spcAft>
                          <a:spcPts val="800"/>
                        </a:spcAft>
                      </a:pPr>
                      <a:r>
                        <a:rPr lang="es-ES_tradnl" sz="1600" dirty="0">
                          <a:solidFill>
                            <a:schemeClr val="tx1"/>
                          </a:solidFill>
                          <a:effectLst/>
                        </a:rPr>
                        <a:t>1667</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643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4200" y="0"/>
            <a:ext cx="10972800" cy="1143000"/>
          </a:xfrm>
        </p:spPr>
        <p:txBody>
          <a:bodyPr/>
          <a:lstStyle/>
          <a:p>
            <a:r>
              <a:rPr lang="es-EC" dirty="0" smtClean="0">
                <a:solidFill>
                  <a:schemeClr val="tx1"/>
                </a:solidFill>
              </a:rPr>
              <a:t>Materias Primas que se usan en la Brigada Patria</a:t>
            </a:r>
            <a:endParaRPr lang="es-EC" dirty="0">
              <a:solidFill>
                <a:schemeClr val="tx1"/>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18275612"/>
              </p:ext>
            </p:extLst>
          </p:nvPr>
        </p:nvGraphicFramePr>
        <p:xfrm>
          <a:off x="846668" y="657332"/>
          <a:ext cx="6475522" cy="5461393"/>
        </p:xfrm>
        <a:graphic>
          <a:graphicData uri="http://schemas.openxmlformats.org/drawingml/2006/table">
            <a:tbl>
              <a:tblPr firstRow="1" firstCol="1" bandRow="1"/>
              <a:tblGrid>
                <a:gridCol w="510891"/>
                <a:gridCol w="3195269"/>
                <a:gridCol w="2769362"/>
              </a:tblGrid>
              <a:tr h="286014">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MATERIAS PRIMAS E INSUMOS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FINALIDAD</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143007">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GASOLINA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Transporte de personal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07">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DIESEL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Transporte de personal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07">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ACEITE</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Transporte de personal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022">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UTILES DE LIMPIEZA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Mantenimiento de instalaciones administrativas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14">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UTILES DE OFICINA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Actividades administrativas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029">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VERDURAS , HORTALIZAS, FRUTAS, TUBERCULOS, RAICES, HOJAS, ETC.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Preparación de alimentos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022">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ARROZ, AZUCAR, VIVERES DE PRIMERA NECESIDAD</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preparar alimentos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029">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MEDICINAS Y PRODUCTOS QUIMICOS FARMACEUTICOS PARA HUMANOS.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mantener la salud del personal.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14">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ALIMENTO BALANCEADO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alimentar a los animales (canes)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029">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MEDICINAS Y PRODUCTOS QUIMICOS FARMACEUTICOS PARA ANIMALES.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mantener la salud de los animales (canes)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022">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MUNICION PARA ARMAMENTO CALIBRE MAYOR Y MENOR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la preparación del personal.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14">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EXPLOSIVOS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la preparación del personal.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14">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MATERIAL DE CONSTRUCCION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el mantenimiento de la infraestructura.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14">
                <a:tc>
                  <a:txBody>
                    <a:bodyPr/>
                    <a:lstStyle/>
                    <a:p>
                      <a:pPr algn="just">
                        <a:lnSpc>
                          <a:spcPct val="150000"/>
                        </a:lnSpc>
                        <a:spcAft>
                          <a:spcPts val="0"/>
                        </a:spcAft>
                      </a:pPr>
                      <a:r>
                        <a:rPr lang="es-ES_tradnl"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50000"/>
                        </a:lnSpc>
                        <a:spcAft>
                          <a:spcPts val="0"/>
                        </a:spcAft>
                      </a:pPr>
                      <a:r>
                        <a:rPr lang="es-ES_tradnl"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PRODUCTOS QUIMICOS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mantenimiento de la piscina.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2"/>
          <a:stretch>
            <a:fillRect/>
          </a:stretch>
        </p:blipFill>
        <p:spPr>
          <a:xfrm>
            <a:off x="7753992" y="4196472"/>
            <a:ext cx="2685410" cy="1556628"/>
          </a:xfrm>
          <a:prstGeom prst="rect">
            <a:avLst/>
          </a:prstGeom>
        </p:spPr>
      </p:pic>
      <p:pic>
        <p:nvPicPr>
          <p:cNvPr id="7" name="Imagen 6"/>
          <p:cNvPicPr>
            <a:picLocks noChangeAspect="1"/>
          </p:cNvPicPr>
          <p:nvPr/>
        </p:nvPicPr>
        <p:blipFill>
          <a:blip r:embed="rId3"/>
          <a:stretch>
            <a:fillRect/>
          </a:stretch>
        </p:blipFill>
        <p:spPr>
          <a:xfrm>
            <a:off x="8534400" y="781844"/>
            <a:ext cx="2353641" cy="2977356"/>
          </a:xfrm>
          <a:prstGeom prst="rect">
            <a:avLst/>
          </a:prstGeom>
        </p:spPr>
      </p:pic>
    </p:spTree>
    <p:extLst>
      <p:ext uri="{BB962C8B-B14F-4D97-AF65-F5344CB8AC3E}">
        <p14:creationId xmlns:p14="http://schemas.microsoft.com/office/powerpoint/2010/main" val="2517446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Marcador de contenido"/>
          <p:cNvSpPr>
            <a:spLocks noGrp="1"/>
          </p:cNvSpPr>
          <p:nvPr>
            <p:ph idx="1"/>
          </p:nvPr>
        </p:nvSpPr>
        <p:spPr>
          <a:xfrm>
            <a:off x="1837184" y="606166"/>
            <a:ext cx="8229600" cy="504056"/>
          </a:xfrm>
        </p:spPr>
        <p:txBody>
          <a:bodyPr>
            <a:noAutofit/>
          </a:bodyPr>
          <a:lstStyle/>
          <a:p>
            <a:pPr algn="ctr">
              <a:buNone/>
            </a:pPr>
            <a:r>
              <a:rPr lang="es-ES" b="1" dirty="0">
                <a:latin typeface="Arial" pitchFamily="34" charset="0"/>
                <a:cs typeface="Arial" pitchFamily="34" charset="0"/>
              </a:rPr>
              <a:t>AUTOCENTRO</a:t>
            </a:r>
          </a:p>
        </p:txBody>
      </p:sp>
      <p:sp>
        <p:nvSpPr>
          <p:cNvPr id="8" name="Rectangle 1"/>
          <p:cNvSpPr>
            <a:spLocks noChangeArrowheads="1"/>
          </p:cNvSpPr>
          <p:nvPr/>
        </p:nvSpPr>
        <p:spPr bwMode="auto">
          <a:xfrm>
            <a:off x="2389808" y="1313801"/>
            <a:ext cx="95989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EC" sz="2000" dirty="0">
                <a:latin typeface="Arial" pitchFamily="34" charset="0"/>
                <a:cs typeface="Arial" pitchFamily="34" charset="0"/>
              </a:rPr>
              <a:t>CAL-9. 23  vehículos.</a:t>
            </a:r>
          </a:p>
          <a:p>
            <a:pPr lvl="0" algn="just"/>
            <a:r>
              <a:rPr lang="es-EC" sz="2000" dirty="0">
                <a:latin typeface="Arial" pitchFamily="34" charset="0"/>
                <a:cs typeface="Arial" pitchFamily="34" charset="0"/>
              </a:rPr>
              <a:t>Mantenimiento preventivo (genera residuos sólidos y líquidos que no están siendo tratados adecuadamente.</a:t>
            </a:r>
          </a:p>
          <a:p>
            <a:pPr lvl="0" algn="just"/>
            <a:r>
              <a:rPr lang="es-EC" sz="2000" dirty="0">
                <a:latin typeface="Arial" pitchFamily="34" charset="0"/>
                <a:cs typeface="Arial" pitchFamily="34" charset="0"/>
              </a:rPr>
              <a:t>2014 utilizaron 654 </a:t>
            </a:r>
            <a:r>
              <a:rPr lang="es-EC" sz="2000" dirty="0" err="1">
                <a:latin typeface="Arial" pitchFamily="34" charset="0"/>
                <a:cs typeface="Arial" pitchFamily="34" charset="0"/>
              </a:rPr>
              <a:t>gl</a:t>
            </a:r>
            <a:r>
              <a:rPr lang="es-EC" sz="2000" dirty="0">
                <a:latin typeface="Arial" pitchFamily="34" charset="0"/>
                <a:cs typeface="Arial" pitchFamily="34" charset="0"/>
              </a:rPr>
              <a:t> aceite 15w40 motores a diesel y 8 </a:t>
            </a:r>
            <a:r>
              <a:rPr lang="es-EC" sz="2000" dirty="0" err="1">
                <a:latin typeface="Arial" pitchFamily="34" charset="0"/>
                <a:cs typeface="Arial" pitchFamily="34" charset="0"/>
              </a:rPr>
              <a:t>gl</a:t>
            </a:r>
            <a:r>
              <a:rPr lang="es-EC" sz="2000" dirty="0">
                <a:latin typeface="Arial" pitchFamily="34" charset="0"/>
                <a:cs typeface="Arial" pitchFamily="34" charset="0"/>
              </a:rPr>
              <a:t> para motores a gasolina.</a:t>
            </a:r>
          </a:p>
          <a:p>
            <a:pPr lvl="0" algn="just"/>
            <a:r>
              <a:rPr lang="es-EC" sz="2000" dirty="0">
                <a:latin typeface="Arial" pitchFamily="34" charset="0"/>
                <a:cs typeface="Arial" pitchFamily="34" charset="0"/>
              </a:rPr>
              <a:t>Para material bélico 55 </a:t>
            </a:r>
            <a:r>
              <a:rPr lang="es-EC" sz="2000" dirty="0" err="1">
                <a:latin typeface="Arial" pitchFamily="34" charset="0"/>
                <a:cs typeface="Arial" pitchFamily="34" charset="0"/>
              </a:rPr>
              <a:t>gl</a:t>
            </a:r>
            <a:r>
              <a:rPr lang="es-EC" sz="2000" dirty="0">
                <a:latin typeface="Arial" pitchFamily="34" charset="0"/>
                <a:cs typeface="Arial" pitchFamily="34" charset="0"/>
              </a:rPr>
              <a:t> aceite desengrasante y 55 galones aceite detergente.</a:t>
            </a:r>
          </a:p>
        </p:txBody>
      </p:sp>
      <p:pic>
        <p:nvPicPr>
          <p:cNvPr id="9" name="8 Imagen" descr="C:\Documents and Settings\Toshiba\Escritorio\fotos abril 2015\fotos 9bfe 28 abr 015\DSCN8386.JPG"/>
          <p:cNvPicPr/>
          <p:nvPr/>
        </p:nvPicPr>
        <p:blipFill>
          <a:blip r:embed="rId2" cstate="print"/>
          <a:srcRect/>
          <a:stretch>
            <a:fillRect/>
          </a:stretch>
        </p:blipFill>
        <p:spPr bwMode="auto">
          <a:xfrm>
            <a:off x="2389808" y="3785468"/>
            <a:ext cx="2791792" cy="2208510"/>
          </a:xfrm>
          <a:prstGeom prst="rect">
            <a:avLst/>
          </a:prstGeom>
          <a:noFill/>
          <a:ln w="9525">
            <a:noFill/>
            <a:miter lim="800000"/>
            <a:headEnd/>
            <a:tailEnd/>
          </a:ln>
        </p:spPr>
      </p:pic>
      <p:pic>
        <p:nvPicPr>
          <p:cNvPr id="10" name="9 Imagen" descr="C:\Documents and Settings\Toshiba\Escritorio\fotos abril 2015\fotos 9bfe 28 abr 015\DSCN8377.JPG"/>
          <p:cNvPicPr/>
          <p:nvPr/>
        </p:nvPicPr>
        <p:blipFill>
          <a:blip r:embed="rId3" cstate="print"/>
          <a:srcRect/>
          <a:stretch>
            <a:fillRect/>
          </a:stretch>
        </p:blipFill>
        <p:spPr bwMode="auto">
          <a:xfrm>
            <a:off x="5181600" y="3785468"/>
            <a:ext cx="2557511" cy="2208510"/>
          </a:xfrm>
          <a:prstGeom prst="rect">
            <a:avLst/>
          </a:prstGeom>
          <a:noFill/>
          <a:ln w="9525">
            <a:noFill/>
            <a:miter lim="800000"/>
            <a:headEnd/>
            <a:tailEnd/>
          </a:ln>
        </p:spPr>
      </p:pic>
      <p:pic>
        <p:nvPicPr>
          <p:cNvPr id="11" name="10 Imagen" descr="C:\Documents and Settings\Toshiba\Escritorio\fotos abril 2015\fotos 9bfe 28 abr 015\DSCN8375.JPG"/>
          <p:cNvPicPr/>
          <p:nvPr/>
        </p:nvPicPr>
        <p:blipFill>
          <a:blip r:embed="rId4" cstate="print"/>
          <a:srcRect/>
          <a:stretch>
            <a:fillRect/>
          </a:stretch>
        </p:blipFill>
        <p:spPr bwMode="auto">
          <a:xfrm>
            <a:off x="7739111" y="3785468"/>
            <a:ext cx="2928889" cy="2208510"/>
          </a:xfrm>
          <a:prstGeom prst="rect">
            <a:avLst/>
          </a:prstGeom>
          <a:noFill/>
          <a:ln w="9525">
            <a:noFill/>
            <a:miter lim="800000"/>
            <a:headEnd/>
            <a:tailEnd/>
          </a:ln>
        </p:spPr>
      </p:pic>
      <p:sp>
        <p:nvSpPr>
          <p:cNvPr id="12" name="8 Marcador de contenido"/>
          <p:cNvSpPr txBox="1">
            <a:spLocks/>
          </p:cNvSpPr>
          <p:nvPr/>
        </p:nvSpPr>
        <p:spPr>
          <a:xfrm>
            <a:off x="5543228" y="80628"/>
            <a:ext cx="8229600" cy="504056"/>
          </a:xfrm>
          <a:prstGeom prst="rect">
            <a:avLst/>
          </a:prstGeom>
        </p:spPr>
        <p:txBody>
          <a:bodyPr>
            <a:noAutofit/>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ctr">
              <a:buFontTx/>
              <a:buNone/>
            </a:pPr>
            <a:r>
              <a:rPr lang="es-ES" b="1" kern="0" dirty="0" smtClean="0">
                <a:solidFill>
                  <a:schemeClr val="tx1"/>
                </a:solidFill>
                <a:latin typeface="Arial" pitchFamily="34" charset="0"/>
                <a:cs typeface="Arial" pitchFamily="34" charset="0"/>
              </a:rPr>
              <a:t>AUTOCENTRO</a:t>
            </a:r>
          </a:p>
        </p:txBody>
      </p:sp>
    </p:spTree>
    <p:extLst>
      <p:ext uri="{BB962C8B-B14F-4D97-AF65-F5344CB8AC3E}">
        <p14:creationId xmlns:p14="http://schemas.microsoft.com/office/powerpoint/2010/main" val="293899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Marcador de contenido"/>
          <p:cNvSpPr>
            <a:spLocks noGrp="1"/>
          </p:cNvSpPr>
          <p:nvPr>
            <p:ph idx="1"/>
          </p:nvPr>
        </p:nvSpPr>
        <p:spPr>
          <a:xfrm>
            <a:off x="1847528" y="1844824"/>
            <a:ext cx="8229600" cy="504056"/>
          </a:xfrm>
        </p:spPr>
        <p:txBody>
          <a:bodyPr>
            <a:noAutofit/>
          </a:bodyPr>
          <a:lstStyle/>
          <a:p>
            <a:pPr algn="ctr">
              <a:buNone/>
            </a:pPr>
            <a:r>
              <a:rPr lang="es-ES" b="1" dirty="0">
                <a:latin typeface="Arial" pitchFamily="34" charset="0"/>
                <a:cs typeface="Arial" pitchFamily="34" charset="0"/>
              </a:rPr>
              <a:t>BOMBA DE COMBUSTIBLE</a:t>
            </a:r>
          </a:p>
        </p:txBody>
      </p:sp>
      <p:sp>
        <p:nvSpPr>
          <p:cNvPr id="8" name="Rectangle 1"/>
          <p:cNvSpPr>
            <a:spLocks noChangeArrowheads="1"/>
          </p:cNvSpPr>
          <p:nvPr/>
        </p:nvSpPr>
        <p:spPr bwMode="auto">
          <a:xfrm>
            <a:off x="2681908" y="1169968"/>
            <a:ext cx="78463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buFont typeface="Arial" panose="020B0604020202020204" pitchFamily="34" charset="0"/>
              <a:buChar char="•"/>
            </a:pPr>
            <a:r>
              <a:rPr lang="es-EC" sz="2000" dirty="0">
                <a:latin typeface="Arial" pitchFamily="34" charset="0"/>
                <a:cs typeface="Arial" pitchFamily="34" charset="0"/>
              </a:rPr>
              <a:t>Tiene 2 tanques almacenamiento 5000 </a:t>
            </a:r>
            <a:r>
              <a:rPr lang="es-EC" sz="2000" dirty="0" err="1">
                <a:latin typeface="Arial" pitchFamily="34" charset="0"/>
                <a:cs typeface="Arial" pitchFamily="34" charset="0"/>
              </a:rPr>
              <a:t>gl</a:t>
            </a:r>
            <a:r>
              <a:rPr lang="es-EC" sz="2000" dirty="0">
                <a:latin typeface="Arial" pitchFamily="34" charset="0"/>
                <a:cs typeface="Arial" pitchFamily="34" charset="0"/>
              </a:rPr>
              <a:t> c/u diesel</a:t>
            </a:r>
          </a:p>
          <a:p>
            <a:pPr marL="342900" lvl="0" indent="-342900" algn="just">
              <a:buFont typeface="Arial" panose="020B0604020202020204" pitchFamily="34" charset="0"/>
              <a:buChar char="•"/>
            </a:pPr>
            <a:r>
              <a:rPr lang="es-EC" sz="2000" dirty="0">
                <a:latin typeface="Arial" pitchFamily="34" charset="0"/>
                <a:cs typeface="Arial" pitchFamily="34" charset="0"/>
              </a:rPr>
              <a:t>Tiene 1 tanque de almacenamiento de 5000 </a:t>
            </a:r>
            <a:r>
              <a:rPr lang="es-EC" sz="2000" dirty="0" err="1">
                <a:latin typeface="Arial" pitchFamily="34" charset="0"/>
                <a:cs typeface="Arial" pitchFamily="34" charset="0"/>
              </a:rPr>
              <a:t>gl</a:t>
            </a:r>
            <a:r>
              <a:rPr lang="es-EC" sz="2000" dirty="0">
                <a:latin typeface="Arial" pitchFamily="34" charset="0"/>
                <a:cs typeface="Arial" pitchFamily="34" charset="0"/>
              </a:rPr>
              <a:t> gasolina</a:t>
            </a:r>
          </a:p>
          <a:p>
            <a:pPr marL="342900" lvl="0" indent="-342900" algn="just">
              <a:buFont typeface="Arial" panose="020B0604020202020204" pitchFamily="34" charset="0"/>
              <a:buChar char="•"/>
            </a:pPr>
            <a:r>
              <a:rPr lang="es-EC" sz="2000" dirty="0">
                <a:latin typeface="Arial" pitchFamily="34" charset="0"/>
                <a:cs typeface="Arial" pitchFamily="34" charset="0"/>
              </a:rPr>
              <a:t>2014 consumo diesel fue 52.188 </a:t>
            </a:r>
            <a:r>
              <a:rPr lang="es-EC" sz="2000" dirty="0" err="1">
                <a:latin typeface="Arial" pitchFamily="34" charset="0"/>
                <a:cs typeface="Arial" pitchFamily="34" charset="0"/>
              </a:rPr>
              <a:t>gl</a:t>
            </a:r>
            <a:r>
              <a:rPr lang="es-EC" sz="2000" dirty="0">
                <a:latin typeface="Arial" pitchFamily="34" charset="0"/>
                <a:cs typeface="Arial" pitchFamily="34" charset="0"/>
              </a:rPr>
              <a:t> diesel</a:t>
            </a:r>
          </a:p>
          <a:p>
            <a:pPr marL="342900" lvl="0" indent="-342900" algn="just">
              <a:buFont typeface="Arial" panose="020B0604020202020204" pitchFamily="34" charset="0"/>
              <a:buChar char="•"/>
            </a:pPr>
            <a:r>
              <a:rPr lang="es-EC" sz="2000" dirty="0">
                <a:latin typeface="Arial" pitchFamily="34" charset="0"/>
                <a:cs typeface="Arial" pitchFamily="34" charset="0"/>
              </a:rPr>
              <a:t>2014 consumo de gasolina 11.499 </a:t>
            </a:r>
            <a:r>
              <a:rPr lang="es-EC" sz="2000" dirty="0" err="1">
                <a:latin typeface="Arial" pitchFamily="34" charset="0"/>
                <a:cs typeface="Arial" pitchFamily="34" charset="0"/>
              </a:rPr>
              <a:t>gl</a:t>
            </a:r>
            <a:r>
              <a:rPr lang="es-EC" sz="2000" dirty="0">
                <a:latin typeface="Arial" pitchFamily="34" charset="0"/>
                <a:cs typeface="Arial" pitchFamily="34" charset="0"/>
              </a:rPr>
              <a:t> gasolina </a:t>
            </a:r>
            <a:r>
              <a:rPr lang="es-EC" sz="2000" dirty="0" err="1">
                <a:latin typeface="Arial" pitchFamily="34" charset="0"/>
                <a:cs typeface="Arial" pitchFamily="34" charset="0"/>
              </a:rPr>
              <a:t>super</a:t>
            </a:r>
            <a:r>
              <a:rPr lang="es-EC" sz="2000" dirty="0">
                <a:latin typeface="Arial" pitchFamily="34" charset="0"/>
                <a:cs typeface="Arial" pitchFamily="34" charset="0"/>
              </a:rPr>
              <a:t> 92</a:t>
            </a:r>
          </a:p>
          <a:p>
            <a:pPr marL="342900" lvl="0" indent="-342900" algn="just">
              <a:buFont typeface="Arial" panose="020B0604020202020204" pitchFamily="34" charset="0"/>
              <a:buChar char="•"/>
            </a:pPr>
            <a:r>
              <a:rPr lang="es-EC" sz="2000" dirty="0">
                <a:latin typeface="Arial" pitchFamily="34" charset="0"/>
                <a:cs typeface="Arial" pitchFamily="34" charset="0"/>
              </a:rPr>
              <a:t>No cuenta con el permiso de la ARCH.</a:t>
            </a:r>
          </a:p>
          <a:p>
            <a:pPr marL="342900" lvl="0" indent="-342900" algn="just">
              <a:buFont typeface="Arial" panose="020B0604020202020204" pitchFamily="34" charset="0"/>
              <a:buChar char="•"/>
            </a:pPr>
            <a:r>
              <a:rPr lang="es-EC" sz="2000" dirty="0">
                <a:latin typeface="Arial" pitchFamily="34" charset="0"/>
                <a:cs typeface="Arial" pitchFamily="34" charset="0"/>
              </a:rPr>
              <a:t>No se ha presentado derrames, conato de incendios, etc.</a:t>
            </a:r>
          </a:p>
        </p:txBody>
      </p:sp>
      <p:pic>
        <p:nvPicPr>
          <p:cNvPr id="12" name="11 Imagen" descr="C:\Documents and Settings\Toshiba\Escritorio\fotos abril 2015\fotos 9bfe 28 abr 015\DSCN8210.JPG"/>
          <p:cNvPicPr/>
          <p:nvPr/>
        </p:nvPicPr>
        <p:blipFill>
          <a:blip r:embed="rId2" cstate="print"/>
          <a:srcRect/>
          <a:stretch>
            <a:fillRect/>
          </a:stretch>
        </p:blipFill>
        <p:spPr bwMode="auto">
          <a:xfrm>
            <a:off x="2949105" y="3128392"/>
            <a:ext cx="3426295" cy="3000102"/>
          </a:xfrm>
          <a:prstGeom prst="rect">
            <a:avLst/>
          </a:prstGeom>
          <a:noFill/>
          <a:ln w="9525">
            <a:noFill/>
            <a:miter lim="800000"/>
            <a:headEnd/>
            <a:tailEnd/>
          </a:ln>
        </p:spPr>
      </p:pic>
      <p:pic>
        <p:nvPicPr>
          <p:cNvPr id="13" name="12 Imagen" descr="C:\Documents and Settings\Toshiba\Escritorio\fotos abril 2015\fotos 9bfe 28 abr 015\DSCN8209.JPG"/>
          <p:cNvPicPr/>
          <p:nvPr/>
        </p:nvPicPr>
        <p:blipFill>
          <a:blip r:embed="rId3" cstate="print"/>
          <a:srcRect/>
          <a:stretch>
            <a:fillRect/>
          </a:stretch>
        </p:blipFill>
        <p:spPr bwMode="auto">
          <a:xfrm>
            <a:off x="6375400" y="3128392"/>
            <a:ext cx="3437631" cy="3000102"/>
          </a:xfrm>
          <a:prstGeom prst="rect">
            <a:avLst/>
          </a:prstGeom>
          <a:noFill/>
          <a:ln w="9525">
            <a:noFill/>
            <a:miter lim="800000"/>
            <a:headEnd/>
            <a:tailEnd/>
          </a:ln>
        </p:spPr>
      </p:pic>
      <p:pic>
        <p:nvPicPr>
          <p:cNvPr id="2" name="Imagen 1"/>
          <p:cNvPicPr>
            <a:picLocks noChangeAspect="1"/>
          </p:cNvPicPr>
          <p:nvPr/>
        </p:nvPicPr>
        <p:blipFill>
          <a:blip r:embed="rId4"/>
          <a:stretch>
            <a:fillRect/>
          </a:stretch>
        </p:blipFill>
        <p:spPr>
          <a:xfrm>
            <a:off x="4408017" y="16024"/>
            <a:ext cx="8230313" cy="646232"/>
          </a:xfrm>
          <a:prstGeom prst="rect">
            <a:avLst/>
          </a:prstGeom>
        </p:spPr>
      </p:pic>
    </p:spTree>
    <p:extLst>
      <p:ext uri="{BB962C8B-B14F-4D97-AF65-F5344CB8AC3E}">
        <p14:creationId xmlns:p14="http://schemas.microsoft.com/office/powerpoint/2010/main" val="3889919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Marcador de contenido"/>
          <p:cNvSpPr>
            <a:spLocks noGrp="1"/>
          </p:cNvSpPr>
          <p:nvPr>
            <p:ph idx="1"/>
          </p:nvPr>
        </p:nvSpPr>
        <p:spPr>
          <a:xfrm>
            <a:off x="1847528" y="1844824"/>
            <a:ext cx="8229600" cy="504056"/>
          </a:xfrm>
        </p:spPr>
        <p:txBody>
          <a:bodyPr>
            <a:noAutofit/>
          </a:bodyPr>
          <a:lstStyle/>
          <a:p>
            <a:pPr algn="ctr">
              <a:buNone/>
            </a:pPr>
            <a:r>
              <a:rPr lang="es-ES" b="1" dirty="0">
                <a:latin typeface="Arial" pitchFamily="34" charset="0"/>
                <a:cs typeface="Arial" pitchFamily="34" charset="0"/>
              </a:rPr>
              <a:t>PISCINA</a:t>
            </a:r>
          </a:p>
        </p:txBody>
      </p:sp>
      <p:sp>
        <p:nvSpPr>
          <p:cNvPr id="8" name="Rectangle 1"/>
          <p:cNvSpPr>
            <a:spLocks noChangeArrowheads="1"/>
          </p:cNvSpPr>
          <p:nvPr/>
        </p:nvSpPr>
        <p:spPr bwMode="auto">
          <a:xfrm>
            <a:off x="2577952" y="733629"/>
            <a:ext cx="676875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buFont typeface="Arial" panose="020B0604020202020204" pitchFamily="34" charset="0"/>
              <a:buChar char="•"/>
            </a:pPr>
            <a:r>
              <a:rPr lang="es-EC" sz="2000" dirty="0">
                <a:latin typeface="Arial" pitchFamily="34" charset="0"/>
                <a:cs typeface="Arial" pitchFamily="34" charset="0"/>
              </a:rPr>
              <a:t>Volumen 580 m3</a:t>
            </a:r>
          </a:p>
          <a:p>
            <a:pPr marL="342900" lvl="0" indent="-342900" algn="just">
              <a:buFont typeface="Arial" panose="020B0604020202020204" pitchFamily="34" charset="0"/>
              <a:buChar char="•"/>
            </a:pPr>
            <a:r>
              <a:rPr lang="es-EC" sz="2000" dirty="0">
                <a:latin typeface="Arial" pitchFamily="34" charset="0"/>
                <a:cs typeface="Arial" pitchFamily="34" charset="0"/>
              </a:rPr>
              <a:t>Calderos en mal estado</a:t>
            </a:r>
          </a:p>
          <a:p>
            <a:pPr marL="342900" lvl="0" indent="-342900" algn="just">
              <a:buFont typeface="Arial" panose="020B0604020202020204" pitchFamily="34" charset="0"/>
              <a:buChar char="•"/>
            </a:pPr>
            <a:r>
              <a:rPr lang="es-EC" sz="2000" dirty="0">
                <a:latin typeface="Arial" pitchFamily="34" charset="0"/>
                <a:cs typeface="Arial" pitchFamily="34" charset="0"/>
              </a:rPr>
              <a:t>Casa de maquinas con fugas de agua.</a:t>
            </a:r>
          </a:p>
          <a:p>
            <a:pPr marL="342900" lvl="0" indent="-342900" algn="just">
              <a:buFont typeface="Arial" panose="020B0604020202020204" pitchFamily="34" charset="0"/>
              <a:buChar char="•"/>
            </a:pPr>
            <a:r>
              <a:rPr lang="es-EC" sz="2000" dirty="0">
                <a:latin typeface="Arial" pitchFamily="34" charset="0"/>
                <a:cs typeface="Arial" pitchFamily="34" charset="0"/>
              </a:rPr>
              <a:t>Piscina tiene fisuras que dejan escapar el agua.</a:t>
            </a:r>
          </a:p>
          <a:p>
            <a:pPr marL="342900" lvl="0" indent="-342900" algn="just">
              <a:buFont typeface="Arial" panose="020B0604020202020204" pitchFamily="34" charset="0"/>
              <a:buChar char="•"/>
            </a:pPr>
            <a:r>
              <a:rPr lang="es-EC" sz="2000" dirty="0">
                <a:latin typeface="Arial" pitchFamily="34" charset="0"/>
                <a:cs typeface="Arial" pitchFamily="34" charset="0"/>
              </a:rPr>
              <a:t>Cubierta en mal estado</a:t>
            </a:r>
          </a:p>
        </p:txBody>
      </p:sp>
      <p:pic>
        <p:nvPicPr>
          <p:cNvPr id="9" name="8 Imagen" descr="C:\Documents and Settings\Toshiba\Escritorio\fotos abril 2015\fotos 9bfe 28 abr 015\DSCN8456.JPG"/>
          <p:cNvPicPr/>
          <p:nvPr/>
        </p:nvPicPr>
        <p:blipFill>
          <a:blip r:embed="rId2" cstate="print"/>
          <a:srcRect/>
          <a:stretch>
            <a:fillRect/>
          </a:stretch>
        </p:blipFill>
        <p:spPr bwMode="auto">
          <a:xfrm>
            <a:off x="2203377" y="2739848"/>
            <a:ext cx="3397323" cy="2606852"/>
          </a:xfrm>
          <a:prstGeom prst="rect">
            <a:avLst/>
          </a:prstGeom>
          <a:noFill/>
          <a:ln w="9525">
            <a:noFill/>
            <a:miter lim="800000"/>
            <a:headEnd/>
            <a:tailEnd/>
          </a:ln>
        </p:spPr>
      </p:pic>
      <p:pic>
        <p:nvPicPr>
          <p:cNvPr id="10" name="9 Imagen" descr="C:\Documents and Settings\Toshiba\Escritorio\fotos abril 2015\fotos 9bfe 28 abr 015\DSCN8452.JPG"/>
          <p:cNvPicPr/>
          <p:nvPr/>
        </p:nvPicPr>
        <p:blipFill>
          <a:blip r:embed="rId3" cstate="print"/>
          <a:srcRect/>
          <a:stretch>
            <a:fillRect/>
          </a:stretch>
        </p:blipFill>
        <p:spPr bwMode="auto">
          <a:xfrm>
            <a:off x="5447928" y="2739849"/>
            <a:ext cx="2591172" cy="2606851"/>
          </a:xfrm>
          <a:prstGeom prst="rect">
            <a:avLst/>
          </a:prstGeom>
          <a:noFill/>
          <a:ln w="9525">
            <a:noFill/>
            <a:miter lim="800000"/>
            <a:headEnd/>
            <a:tailEnd/>
          </a:ln>
        </p:spPr>
      </p:pic>
      <p:pic>
        <p:nvPicPr>
          <p:cNvPr id="11" name="10 Imagen" descr="C:\Documents and Settings\Toshiba\Escritorio\fotos telefono lumia 22 ago015\IMG-20150822-WA0001.jpg"/>
          <p:cNvPicPr/>
          <p:nvPr/>
        </p:nvPicPr>
        <p:blipFill>
          <a:blip r:embed="rId4" cstate="print"/>
          <a:srcRect/>
          <a:stretch>
            <a:fillRect/>
          </a:stretch>
        </p:blipFill>
        <p:spPr bwMode="auto">
          <a:xfrm>
            <a:off x="8039100" y="2723885"/>
            <a:ext cx="3610247" cy="2622816"/>
          </a:xfrm>
          <a:prstGeom prst="rect">
            <a:avLst/>
          </a:prstGeom>
          <a:noFill/>
          <a:ln w="9525">
            <a:noFill/>
            <a:miter lim="800000"/>
            <a:headEnd/>
            <a:tailEnd/>
          </a:ln>
        </p:spPr>
      </p:pic>
      <p:pic>
        <p:nvPicPr>
          <p:cNvPr id="2" name="Imagen 1"/>
          <p:cNvPicPr>
            <a:picLocks noChangeAspect="1"/>
          </p:cNvPicPr>
          <p:nvPr/>
        </p:nvPicPr>
        <p:blipFill>
          <a:blip r:embed="rId5"/>
          <a:stretch>
            <a:fillRect/>
          </a:stretch>
        </p:blipFill>
        <p:spPr>
          <a:xfrm>
            <a:off x="5830745" y="0"/>
            <a:ext cx="8230313" cy="646232"/>
          </a:xfrm>
          <a:prstGeom prst="rect">
            <a:avLst/>
          </a:prstGeom>
        </p:spPr>
      </p:pic>
    </p:spTree>
    <p:extLst>
      <p:ext uri="{BB962C8B-B14F-4D97-AF65-F5344CB8AC3E}">
        <p14:creationId xmlns:p14="http://schemas.microsoft.com/office/powerpoint/2010/main" val="2779821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Marcador de contenido"/>
          <p:cNvSpPr>
            <a:spLocks noGrp="1"/>
          </p:cNvSpPr>
          <p:nvPr>
            <p:ph idx="1"/>
          </p:nvPr>
        </p:nvSpPr>
        <p:spPr>
          <a:xfrm>
            <a:off x="1917602" y="747907"/>
            <a:ext cx="8229600" cy="504056"/>
          </a:xfrm>
        </p:spPr>
        <p:txBody>
          <a:bodyPr>
            <a:noAutofit/>
          </a:bodyPr>
          <a:lstStyle/>
          <a:p>
            <a:pPr algn="ctr">
              <a:buNone/>
            </a:pPr>
            <a:r>
              <a:rPr lang="es-ES" b="1" dirty="0">
                <a:latin typeface="Arial" pitchFamily="34" charset="0"/>
                <a:cs typeface="Arial" pitchFamily="34" charset="0"/>
              </a:rPr>
              <a:t>COCINA Y COMEDOR</a:t>
            </a:r>
          </a:p>
        </p:txBody>
      </p:sp>
      <p:sp>
        <p:nvSpPr>
          <p:cNvPr id="8" name="Rectangle 1"/>
          <p:cNvSpPr>
            <a:spLocks noChangeArrowheads="1"/>
          </p:cNvSpPr>
          <p:nvPr/>
        </p:nvSpPr>
        <p:spPr bwMode="auto">
          <a:xfrm>
            <a:off x="3911589" y="686184"/>
            <a:ext cx="770485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buFont typeface="Arial" panose="020B0604020202020204" pitchFamily="34" charset="0"/>
              <a:buChar char="•"/>
            </a:pPr>
            <a:r>
              <a:rPr lang="es-EC" sz="2000" dirty="0">
                <a:latin typeface="Arial" pitchFamily="34" charset="0"/>
                <a:cs typeface="Arial" pitchFamily="34" charset="0"/>
              </a:rPr>
              <a:t>Una sola cocina para todo el personal</a:t>
            </a:r>
          </a:p>
          <a:p>
            <a:pPr marL="342900" lvl="0" indent="-342900" algn="just">
              <a:buFont typeface="Arial" panose="020B0604020202020204" pitchFamily="34" charset="0"/>
              <a:buChar char="•"/>
            </a:pPr>
            <a:r>
              <a:rPr lang="es-EC" sz="2000" dirty="0">
                <a:latin typeface="Arial" pitchFamily="34" charset="0"/>
                <a:cs typeface="Arial" pitchFamily="34" charset="0"/>
              </a:rPr>
              <a:t>Dentro de la cocina existen fugas de agua y vapor.</a:t>
            </a:r>
          </a:p>
          <a:p>
            <a:pPr marL="342900" lvl="0" indent="-342900" algn="just">
              <a:buFont typeface="Arial" panose="020B0604020202020204" pitchFamily="34" charset="0"/>
              <a:buChar char="•"/>
            </a:pPr>
            <a:r>
              <a:rPr lang="es-EC" sz="2000" dirty="0">
                <a:latin typeface="Arial" pitchFamily="34" charset="0"/>
                <a:cs typeface="Arial" pitchFamily="34" charset="0"/>
              </a:rPr>
              <a:t>Las aguas servidas son vertidas directamente al sistema interno de alcantarillado</a:t>
            </a:r>
          </a:p>
          <a:p>
            <a:pPr marL="342900" lvl="0" indent="-342900" algn="just">
              <a:buFont typeface="Arial" panose="020B0604020202020204" pitchFamily="34" charset="0"/>
              <a:buChar char="•"/>
            </a:pPr>
            <a:r>
              <a:rPr lang="es-EC" sz="2000" dirty="0">
                <a:latin typeface="Arial" pitchFamily="34" charset="0"/>
                <a:cs typeface="Arial" pitchFamily="34" charset="0"/>
              </a:rPr>
              <a:t>Los residuos sólidos comunes no son manejados adecuadamente</a:t>
            </a:r>
          </a:p>
          <a:p>
            <a:pPr marL="342900" lvl="0" indent="-342900" algn="just">
              <a:buFont typeface="Arial" panose="020B0604020202020204" pitchFamily="34" charset="0"/>
              <a:buChar char="•"/>
            </a:pPr>
            <a:r>
              <a:rPr lang="es-EC" sz="2000" dirty="0">
                <a:latin typeface="Arial" pitchFamily="34" charset="0"/>
                <a:cs typeface="Arial" pitchFamily="34" charset="0"/>
              </a:rPr>
              <a:t>Se cuenta con un caldero  esta dispuesto adecuadamente y funciona con normalidad, pero el abastecimiento de combustible no es adecuado.</a:t>
            </a:r>
          </a:p>
        </p:txBody>
      </p:sp>
      <p:pic>
        <p:nvPicPr>
          <p:cNvPr id="12" name="11 Imagen" descr="C:\Documents and Settings\Toshiba\Escritorio\fotos abril 2015\fotos 9bfe 28 abr 015\DSCN8321.JPG"/>
          <p:cNvPicPr/>
          <p:nvPr/>
        </p:nvPicPr>
        <p:blipFill>
          <a:blip r:embed="rId2" cstate="print"/>
          <a:srcRect/>
          <a:stretch>
            <a:fillRect/>
          </a:stretch>
        </p:blipFill>
        <p:spPr bwMode="auto">
          <a:xfrm>
            <a:off x="372061" y="667485"/>
            <a:ext cx="2986979" cy="2529657"/>
          </a:xfrm>
          <a:prstGeom prst="rect">
            <a:avLst/>
          </a:prstGeom>
          <a:noFill/>
          <a:ln w="9525">
            <a:noFill/>
            <a:miter lim="800000"/>
            <a:headEnd/>
            <a:tailEnd/>
          </a:ln>
        </p:spPr>
      </p:pic>
      <p:pic>
        <p:nvPicPr>
          <p:cNvPr id="14" name="13 Imagen" descr="C:\Documents and Settings\Toshiba\Escritorio\fotos abril 2015\fotos 9bfe 28 abr 015\DSCN8338.JPG"/>
          <p:cNvPicPr/>
          <p:nvPr/>
        </p:nvPicPr>
        <p:blipFill>
          <a:blip r:embed="rId3" cstate="print"/>
          <a:srcRect/>
          <a:stretch>
            <a:fillRect/>
          </a:stretch>
        </p:blipFill>
        <p:spPr bwMode="auto">
          <a:xfrm>
            <a:off x="331640" y="3626135"/>
            <a:ext cx="3171923" cy="2535827"/>
          </a:xfrm>
          <a:prstGeom prst="rect">
            <a:avLst/>
          </a:prstGeom>
          <a:noFill/>
          <a:ln w="9525">
            <a:noFill/>
            <a:miter lim="800000"/>
            <a:headEnd/>
            <a:tailEnd/>
          </a:ln>
        </p:spPr>
      </p:pic>
      <p:pic>
        <p:nvPicPr>
          <p:cNvPr id="15" name="14 Imagen" descr="C:\Documents and Settings\Toshiba\Escritorio\fotos abril 2015\fotos 9bfe 28 abr 015\DSCN8339.JPG"/>
          <p:cNvPicPr/>
          <p:nvPr/>
        </p:nvPicPr>
        <p:blipFill>
          <a:blip r:embed="rId4" cstate="print"/>
          <a:srcRect/>
          <a:stretch>
            <a:fillRect/>
          </a:stretch>
        </p:blipFill>
        <p:spPr bwMode="auto">
          <a:xfrm>
            <a:off x="3750817" y="3610229"/>
            <a:ext cx="3500883" cy="2535827"/>
          </a:xfrm>
          <a:prstGeom prst="rect">
            <a:avLst/>
          </a:prstGeom>
          <a:noFill/>
          <a:ln w="9525">
            <a:noFill/>
            <a:miter lim="800000"/>
            <a:headEnd/>
            <a:tailEnd/>
          </a:ln>
        </p:spPr>
      </p:pic>
      <p:pic>
        <p:nvPicPr>
          <p:cNvPr id="16" name="15 Imagen" descr="C:\Documents and Settings\Toshiba\Escritorio\fotos abril 2015\fotos 9bfe 28 abr 015\DSCN8310.JPG"/>
          <p:cNvPicPr/>
          <p:nvPr/>
        </p:nvPicPr>
        <p:blipFill>
          <a:blip r:embed="rId5" cstate="print"/>
          <a:srcRect/>
          <a:stretch>
            <a:fillRect/>
          </a:stretch>
        </p:blipFill>
        <p:spPr bwMode="auto">
          <a:xfrm>
            <a:off x="7764017" y="3625432"/>
            <a:ext cx="3612270" cy="2520624"/>
          </a:xfrm>
          <a:prstGeom prst="rect">
            <a:avLst/>
          </a:prstGeom>
          <a:noFill/>
          <a:ln w="9525">
            <a:noFill/>
            <a:miter lim="800000"/>
            <a:headEnd/>
            <a:tailEnd/>
          </a:ln>
        </p:spPr>
      </p:pic>
      <p:pic>
        <p:nvPicPr>
          <p:cNvPr id="2" name="Imagen 1"/>
          <p:cNvPicPr>
            <a:picLocks noChangeAspect="1"/>
          </p:cNvPicPr>
          <p:nvPr/>
        </p:nvPicPr>
        <p:blipFill>
          <a:blip r:embed="rId6"/>
          <a:stretch>
            <a:fillRect/>
          </a:stretch>
        </p:blipFill>
        <p:spPr>
          <a:xfrm>
            <a:off x="5725259" y="21253"/>
            <a:ext cx="8230313" cy="646232"/>
          </a:xfrm>
          <a:prstGeom prst="rect">
            <a:avLst/>
          </a:prstGeom>
        </p:spPr>
      </p:pic>
    </p:spTree>
    <p:extLst>
      <p:ext uri="{BB962C8B-B14F-4D97-AF65-F5344CB8AC3E}">
        <p14:creationId xmlns:p14="http://schemas.microsoft.com/office/powerpoint/2010/main" val="209306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Marcador de contenido"/>
          <p:cNvSpPr>
            <a:spLocks noGrp="1"/>
          </p:cNvSpPr>
          <p:nvPr>
            <p:ph idx="1"/>
          </p:nvPr>
        </p:nvSpPr>
        <p:spPr>
          <a:xfrm>
            <a:off x="1847528" y="1772816"/>
            <a:ext cx="8229600" cy="504056"/>
          </a:xfrm>
        </p:spPr>
        <p:txBody>
          <a:bodyPr>
            <a:noAutofit/>
          </a:bodyPr>
          <a:lstStyle/>
          <a:p>
            <a:pPr algn="ctr">
              <a:buNone/>
            </a:pPr>
            <a:r>
              <a:rPr lang="es-ES" b="1" dirty="0">
                <a:latin typeface="Arial" pitchFamily="34" charset="0"/>
                <a:cs typeface="Arial" pitchFamily="34" charset="0"/>
              </a:rPr>
              <a:t>BODEGAS</a:t>
            </a:r>
          </a:p>
          <a:p>
            <a:pPr algn="ctr">
              <a:buNone/>
            </a:pPr>
            <a:endParaRPr lang="es-ES" b="1" dirty="0">
              <a:latin typeface="Arial" pitchFamily="34" charset="0"/>
              <a:cs typeface="Arial" pitchFamily="34" charset="0"/>
            </a:endParaRPr>
          </a:p>
        </p:txBody>
      </p:sp>
      <p:sp>
        <p:nvSpPr>
          <p:cNvPr id="8" name="Rectangle 1"/>
          <p:cNvSpPr>
            <a:spLocks noChangeArrowheads="1"/>
          </p:cNvSpPr>
          <p:nvPr/>
        </p:nvSpPr>
        <p:spPr bwMode="auto">
          <a:xfrm>
            <a:off x="6760802" y="2403542"/>
            <a:ext cx="543119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buFont typeface="Arial" panose="020B0604020202020204" pitchFamily="34" charset="0"/>
              <a:buChar char="•"/>
            </a:pPr>
            <a:r>
              <a:rPr lang="es-EC" sz="2000" dirty="0">
                <a:latin typeface="Arial" pitchFamily="34" charset="0"/>
                <a:cs typeface="Arial" pitchFamily="34" charset="0"/>
              </a:rPr>
              <a:t>Existen varias bodegas de material bélico.</a:t>
            </a:r>
          </a:p>
          <a:p>
            <a:pPr marL="342900" lvl="0" indent="-342900" algn="just">
              <a:buFont typeface="Arial" panose="020B0604020202020204" pitchFamily="34" charset="0"/>
              <a:buChar char="•"/>
            </a:pPr>
            <a:r>
              <a:rPr lang="es-EC" sz="2000" dirty="0">
                <a:latin typeface="Arial" pitchFamily="34" charset="0"/>
                <a:cs typeface="Arial" pitchFamily="34" charset="0"/>
              </a:rPr>
              <a:t>Dispuestas adecuadamente</a:t>
            </a:r>
          </a:p>
          <a:p>
            <a:pPr marL="342900" lvl="0" indent="-342900" algn="just">
              <a:buFont typeface="Arial" panose="020B0604020202020204" pitchFamily="34" charset="0"/>
              <a:buChar char="•"/>
            </a:pPr>
            <a:r>
              <a:rPr lang="es-EC" sz="2000" dirty="0">
                <a:latin typeface="Arial" pitchFamily="34" charset="0"/>
                <a:cs typeface="Arial" pitchFamily="34" charset="0"/>
              </a:rPr>
              <a:t>No se maneja adecuadamente los residuos sólidos generados.</a:t>
            </a:r>
          </a:p>
        </p:txBody>
      </p:sp>
      <p:pic>
        <p:nvPicPr>
          <p:cNvPr id="9" name="8 Imagen" descr="E:\cpu usu abr 2014 1\proyecto maestría sga feb 2014\fotos maestria 27 feb 2014\feb-2014\DSCN5048.JPG"/>
          <p:cNvPicPr/>
          <p:nvPr/>
        </p:nvPicPr>
        <p:blipFill>
          <a:blip r:embed="rId2" cstate="print"/>
          <a:srcRect/>
          <a:stretch>
            <a:fillRect/>
          </a:stretch>
        </p:blipFill>
        <p:spPr bwMode="auto">
          <a:xfrm>
            <a:off x="-28028" y="3530600"/>
            <a:ext cx="3522877" cy="2623175"/>
          </a:xfrm>
          <a:prstGeom prst="rect">
            <a:avLst/>
          </a:prstGeom>
          <a:noFill/>
          <a:ln w="9525">
            <a:noFill/>
            <a:miter lim="800000"/>
            <a:headEnd/>
            <a:tailEnd/>
          </a:ln>
        </p:spPr>
      </p:pic>
      <p:pic>
        <p:nvPicPr>
          <p:cNvPr id="10" name="9 Imagen" descr="E:\cpu usu abr 2014 1\proyecto maestría sga feb 2014\fotos maestria 27 feb 2014\feb-2014\DSCN5056.JPG"/>
          <p:cNvPicPr/>
          <p:nvPr/>
        </p:nvPicPr>
        <p:blipFill>
          <a:blip r:embed="rId3" cstate="print"/>
          <a:srcRect/>
          <a:stretch>
            <a:fillRect/>
          </a:stretch>
        </p:blipFill>
        <p:spPr bwMode="auto">
          <a:xfrm>
            <a:off x="3863020" y="3596923"/>
            <a:ext cx="3163417" cy="2490528"/>
          </a:xfrm>
          <a:prstGeom prst="rect">
            <a:avLst/>
          </a:prstGeom>
          <a:noFill/>
          <a:ln w="9525">
            <a:noFill/>
            <a:miter lim="800000"/>
            <a:headEnd/>
            <a:tailEnd/>
          </a:ln>
        </p:spPr>
      </p:pic>
      <p:pic>
        <p:nvPicPr>
          <p:cNvPr id="11" name="10 Imagen" descr="E:\cpu usu abr 2014 1\proyecto maestría sga feb 2014\fotos maestria 27 feb 2014\feb-2014\DSCN5057.JPG"/>
          <p:cNvPicPr/>
          <p:nvPr/>
        </p:nvPicPr>
        <p:blipFill>
          <a:blip r:embed="rId4" cstate="print"/>
          <a:srcRect/>
          <a:stretch>
            <a:fillRect/>
          </a:stretch>
        </p:blipFill>
        <p:spPr bwMode="auto">
          <a:xfrm>
            <a:off x="-28028" y="984426"/>
            <a:ext cx="3431628" cy="2480418"/>
          </a:xfrm>
          <a:prstGeom prst="rect">
            <a:avLst/>
          </a:prstGeom>
          <a:noFill/>
          <a:ln w="9525">
            <a:noFill/>
            <a:miter lim="800000"/>
            <a:headEnd/>
            <a:tailEnd/>
          </a:ln>
        </p:spPr>
      </p:pic>
      <p:pic>
        <p:nvPicPr>
          <p:cNvPr id="13" name="12 Imagen" descr="E:\cpu usu abr 2014 1\proyecto maestría sga feb 2014\fotos maestria 27 feb 2014\feb-2014\DSCN5058.JPG"/>
          <p:cNvPicPr/>
          <p:nvPr/>
        </p:nvPicPr>
        <p:blipFill>
          <a:blip r:embed="rId5" cstate="print"/>
          <a:srcRect/>
          <a:stretch>
            <a:fillRect/>
          </a:stretch>
        </p:blipFill>
        <p:spPr bwMode="auto">
          <a:xfrm>
            <a:off x="3863020" y="942081"/>
            <a:ext cx="2877344" cy="2522764"/>
          </a:xfrm>
          <a:prstGeom prst="rect">
            <a:avLst/>
          </a:prstGeom>
          <a:noFill/>
          <a:ln w="9525">
            <a:noFill/>
            <a:miter lim="800000"/>
            <a:headEnd/>
            <a:tailEnd/>
          </a:ln>
        </p:spPr>
      </p:pic>
      <p:pic>
        <p:nvPicPr>
          <p:cNvPr id="2" name="Imagen 1"/>
          <p:cNvPicPr>
            <a:picLocks noChangeAspect="1"/>
          </p:cNvPicPr>
          <p:nvPr/>
        </p:nvPicPr>
        <p:blipFill>
          <a:blip r:embed="rId6"/>
          <a:stretch>
            <a:fillRect/>
          </a:stretch>
        </p:blipFill>
        <p:spPr>
          <a:xfrm>
            <a:off x="6489343" y="-25544"/>
            <a:ext cx="8230313" cy="646232"/>
          </a:xfrm>
          <a:prstGeom prst="rect">
            <a:avLst/>
          </a:prstGeom>
        </p:spPr>
      </p:pic>
    </p:spTree>
    <p:extLst>
      <p:ext uri="{BB962C8B-B14F-4D97-AF65-F5344CB8AC3E}">
        <p14:creationId xmlns:p14="http://schemas.microsoft.com/office/powerpoint/2010/main" val="1451400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Marcador de contenido"/>
          <p:cNvSpPr>
            <a:spLocks noGrp="1"/>
          </p:cNvSpPr>
          <p:nvPr>
            <p:ph idx="1"/>
          </p:nvPr>
        </p:nvSpPr>
        <p:spPr>
          <a:xfrm>
            <a:off x="1847528" y="1772816"/>
            <a:ext cx="8229600" cy="504056"/>
          </a:xfrm>
        </p:spPr>
        <p:txBody>
          <a:bodyPr>
            <a:noAutofit/>
          </a:bodyPr>
          <a:lstStyle/>
          <a:p>
            <a:pPr algn="ctr">
              <a:buNone/>
            </a:pPr>
            <a:r>
              <a:rPr lang="es-ES" b="1" dirty="0">
                <a:latin typeface="Arial" pitchFamily="34" charset="0"/>
                <a:cs typeface="Arial" pitchFamily="34" charset="0"/>
              </a:rPr>
              <a:t>RESIDUOS SOLIDOS COMUNES</a:t>
            </a:r>
          </a:p>
          <a:p>
            <a:pPr algn="ctr">
              <a:buNone/>
            </a:pPr>
            <a:endParaRPr lang="es-ES" b="1" dirty="0">
              <a:latin typeface="Arial" pitchFamily="34" charset="0"/>
              <a:cs typeface="Arial" pitchFamily="34" charset="0"/>
            </a:endParaRPr>
          </a:p>
        </p:txBody>
      </p:sp>
      <p:sp>
        <p:nvSpPr>
          <p:cNvPr id="8" name="Rectangle 1"/>
          <p:cNvSpPr>
            <a:spLocks noChangeArrowheads="1"/>
          </p:cNvSpPr>
          <p:nvPr/>
        </p:nvSpPr>
        <p:spPr bwMode="auto">
          <a:xfrm>
            <a:off x="2179974" y="500240"/>
            <a:ext cx="770485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buFont typeface="Arial" panose="020B0604020202020204" pitchFamily="34" charset="0"/>
              <a:buChar char="•"/>
            </a:pPr>
            <a:r>
              <a:rPr lang="es-EC" sz="2000" dirty="0">
                <a:latin typeface="Arial" pitchFamily="34" charset="0"/>
                <a:cs typeface="Arial" pitchFamily="34" charset="0"/>
              </a:rPr>
              <a:t>Generados por el mantenimiento de las </a:t>
            </a:r>
            <a:r>
              <a:rPr lang="es-EC" sz="2000" dirty="0" smtClean="0">
                <a:latin typeface="Arial" pitchFamily="34" charset="0"/>
                <a:cs typeface="Arial" pitchFamily="34" charset="0"/>
              </a:rPr>
              <a:t>instalaciones Administrativas y de operación.</a:t>
            </a:r>
            <a:endParaRPr lang="es-EC" sz="2000" dirty="0">
              <a:latin typeface="Arial" pitchFamily="34" charset="0"/>
              <a:cs typeface="Arial" pitchFamily="34" charset="0"/>
            </a:endParaRPr>
          </a:p>
          <a:p>
            <a:pPr marL="342900" lvl="0" indent="-342900" algn="just">
              <a:buFont typeface="Arial" panose="020B0604020202020204" pitchFamily="34" charset="0"/>
              <a:buChar char="•"/>
            </a:pPr>
            <a:r>
              <a:rPr lang="es-EC" sz="2000" dirty="0">
                <a:latin typeface="Arial" pitchFamily="34" charset="0"/>
                <a:cs typeface="Arial" pitchFamily="34" charset="0"/>
              </a:rPr>
              <a:t>La empresa municipal hace tres recolecciones por semana</a:t>
            </a:r>
          </a:p>
          <a:p>
            <a:pPr marL="342900" lvl="0" indent="-342900" algn="just">
              <a:buFont typeface="Arial" panose="020B0604020202020204" pitchFamily="34" charset="0"/>
              <a:buChar char="•"/>
            </a:pPr>
            <a:r>
              <a:rPr lang="es-EC" sz="2000" dirty="0">
                <a:latin typeface="Arial" pitchFamily="34" charset="0"/>
                <a:cs typeface="Arial" pitchFamily="34" charset="0"/>
              </a:rPr>
              <a:t>Aproximadamente recolecta 2.045,45 kg/semana</a:t>
            </a:r>
          </a:p>
          <a:p>
            <a:pPr marL="342900" lvl="0" indent="-342900" algn="just">
              <a:buFont typeface="Arial" panose="020B0604020202020204" pitchFamily="34" charset="0"/>
              <a:buChar char="•"/>
            </a:pPr>
            <a:r>
              <a:rPr lang="es-EC" sz="2000" dirty="0">
                <a:latin typeface="Arial" pitchFamily="34" charset="0"/>
                <a:cs typeface="Arial" pitchFamily="34" charset="0"/>
              </a:rPr>
              <a:t>El comedor genera mas residuos sólidos 75 % (1.534,09 kg)</a:t>
            </a:r>
          </a:p>
          <a:p>
            <a:pPr marL="342900" lvl="0" indent="-342900" algn="just">
              <a:buFont typeface="Arial" panose="020B0604020202020204" pitchFamily="34" charset="0"/>
              <a:buChar char="•"/>
            </a:pPr>
            <a:r>
              <a:rPr lang="es-EC" sz="2000" dirty="0">
                <a:latin typeface="Arial" pitchFamily="34" charset="0"/>
                <a:cs typeface="Arial" pitchFamily="34" charset="0"/>
              </a:rPr>
              <a:t>Se tiene tachos para hacer una recolección selectiva, pero que no se hace efectiva por cuanto el recolector los mezcla nuevamente.</a:t>
            </a:r>
          </a:p>
        </p:txBody>
      </p:sp>
      <p:pic>
        <p:nvPicPr>
          <p:cNvPr id="12" name="11 Imagen" descr="C:\Documents and Settings\Toshiba\Escritorio\fotos abril 2015\fotos 9bfe 28 abr 015\DSCN8154.JPG"/>
          <p:cNvPicPr/>
          <p:nvPr/>
        </p:nvPicPr>
        <p:blipFill>
          <a:blip r:embed="rId2" cstate="print"/>
          <a:srcRect/>
          <a:stretch>
            <a:fillRect/>
          </a:stretch>
        </p:blipFill>
        <p:spPr bwMode="auto">
          <a:xfrm>
            <a:off x="1089845" y="2946400"/>
            <a:ext cx="2961455" cy="2119486"/>
          </a:xfrm>
          <a:prstGeom prst="rect">
            <a:avLst/>
          </a:prstGeom>
          <a:noFill/>
          <a:ln w="9525">
            <a:noFill/>
            <a:miter lim="800000"/>
            <a:headEnd/>
            <a:tailEnd/>
          </a:ln>
        </p:spPr>
      </p:pic>
      <p:pic>
        <p:nvPicPr>
          <p:cNvPr id="14" name="13 Imagen" descr="C:\Documents and Settings\Toshiba\Escritorio\fotos abril 2015\fotos 9bfe 28 abr 015\DSCN8194.JPG"/>
          <p:cNvPicPr/>
          <p:nvPr/>
        </p:nvPicPr>
        <p:blipFill>
          <a:blip r:embed="rId3" cstate="print"/>
          <a:srcRect/>
          <a:stretch>
            <a:fillRect/>
          </a:stretch>
        </p:blipFill>
        <p:spPr bwMode="auto">
          <a:xfrm>
            <a:off x="5056089" y="3711808"/>
            <a:ext cx="2676623" cy="2119486"/>
          </a:xfrm>
          <a:prstGeom prst="rect">
            <a:avLst/>
          </a:prstGeom>
          <a:noFill/>
          <a:ln w="9525">
            <a:noFill/>
            <a:miter lim="800000"/>
            <a:headEnd/>
            <a:tailEnd/>
          </a:ln>
        </p:spPr>
      </p:pic>
      <p:pic>
        <p:nvPicPr>
          <p:cNvPr id="15" name="14 Imagen" descr="C:\Documents and Settings\Toshiba\Escritorio\fotos abril 2015\fotos 9bfe 28 abr 015\DSCN8307.JPG"/>
          <p:cNvPicPr/>
          <p:nvPr/>
        </p:nvPicPr>
        <p:blipFill>
          <a:blip r:embed="rId4" cstate="print"/>
          <a:srcRect/>
          <a:stretch>
            <a:fillRect/>
          </a:stretch>
        </p:blipFill>
        <p:spPr bwMode="auto">
          <a:xfrm>
            <a:off x="8233917" y="2946400"/>
            <a:ext cx="2548383" cy="2119486"/>
          </a:xfrm>
          <a:prstGeom prst="rect">
            <a:avLst/>
          </a:prstGeom>
          <a:noFill/>
          <a:ln w="9525">
            <a:noFill/>
            <a:miter lim="800000"/>
            <a:headEnd/>
            <a:tailEnd/>
          </a:ln>
        </p:spPr>
      </p:pic>
      <p:pic>
        <p:nvPicPr>
          <p:cNvPr id="2" name="Imagen 1"/>
          <p:cNvPicPr>
            <a:picLocks noChangeAspect="1"/>
          </p:cNvPicPr>
          <p:nvPr/>
        </p:nvPicPr>
        <p:blipFill>
          <a:blip r:embed="rId5"/>
          <a:stretch>
            <a:fillRect/>
          </a:stretch>
        </p:blipFill>
        <p:spPr>
          <a:xfrm>
            <a:off x="5056089" y="161784"/>
            <a:ext cx="8230313" cy="646232"/>
          </a:xfrm>
          <a:prstGeom prst="rect">
            <a:avLst/>
          </a:prstGeom>
        </p:spPr>
      </p:pic>
    </p:spTree>
    <p:extLst>
      <p:ext uri="{BB962C8B-B14F-4D97-AF65-F5344CB8AC3E}">
        <p14:creationId xmlns:p14="http://schemas.microsoft.com/office/powerpoint/2010/main" val="3227160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Marcador de contenido"/>
          <p:cNvSpPr>
            <a:spLocks noGrp="1"/>
          </p:cNvSpPr>
          <p:nvPr>
            <p:ph idx="1"/>
          </p:nvPr>
        </p:nvSpPr>
        <p:spPr>
          <a:xfrm>
            <a:off x="1847528" y="1700808"/>
            <a:ext cx="8229600" cy="504056"/>
          </a:xfrm>
        </p:spPr>
        <p:txBody>
          <a:bodyPr>
            <a:noAutofit/>
          </a:bodyPr>
          <a:lstStyle/>
          <a:p>
            <a:pPr algn="ctr">
              <a:buNone/>
            </a:pPr>
            <a:r>
              <a:rPr lang="es-ES" b="1" dirty="0">
                <a:latin typeface="Arial" pitchFamily="34" charset="0"/>
                <a:cs typeface="Arial" pitchFamily="34" charset="0"/>
              </a:rPr>
              <a:t>RESIDUOS SOLIDOS CONTAMINADOS</a:t>
            </a:r>
          </a:p>
          <a:p>
            <a:pPr algn="ctr">
              <a:buNone/>
            </a:pPr>
            <a:endParaRPr lang="es-ES" b="1" dirty="0">
              <a:latin typeface="Arial" pitchFamily="34" charset="0"/>
              <a:cs typeface="Arial" pitchFamily="34" charset="0"/>
            </a:endParaRPr>
          </a:p>
        </p:txBody>
      </p:sp>
      <p:sp>
        <p:nvSpPr>
          <p:cNvPr id="8" name="Rectangle 1"/>
          <p:cNvSpPr>
            <a:spLocks noChangeArrowheads="1"/>
          </p:cNvSpPr>
          <p:nvPr/>
        </p:nvSpPr>
        <p:spPr bwMode="auto">
          <a:xfrm>
            <a:off x="2224460" y="636111"/>
            <a:ext cx="770485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buFont typeface="Arial" panose="020B0604020202020204" pitchFamily="34" charset="0"/>
              <a:buChar char="•"/>
            </a:pPr>
            <a:r>
              <a:rPr lang="es-EC" sz="2000" dirty="0">
                <a:latin typeface="Arial" pitchFamily="34" charset="0"/>
                <a:cs typeface="Arial" pitchFamily="34" charset="0"/>
              </a:rPr>
              <a:t>Producidos en el Centro de Salud</a:t>
            </a:r>
          </a:p>
          <a:p>
            <a:pPr marL="342900" lvl="0" indent="-342900" algn="just">
              <a:buFont typeface="Arial" panose="020B0604020202020204" pitchFamily="34" charset="0"/>
              <a:buChar char="•"/>
            </a:pPr>
            <a:r>
              <a:rPr lang="es-EC" sz="2000" dirty="0">
                <a:latin typeface="Arial" pitchFamily="34" charset="0"/>
                <a:cs typeface="Arial" pitchFamily="34" charset="0"/>
              </a:rPr>
              <a:t>Contaminados, cortopunzantes y peligrosos</a:t>
            </a:r>
          </a:p>
          <a:p>
            <a:pPr marL="342900" lvl="0" indent="-342900" algn="just">
              <a:buFont typeface="Arial" panose="020B0604020202020204" pitchFamily="34" charset="0"/>
              <a:buChar char="•"/>
            </a:pPr>
            <a:r>
              <a:rPr lang="es-EC" sz="2000" dirty="0">
                <a:latin typeface="Arial" pitchFamily="34" charset="0"/>
                <a:cs typeface="Arial" pitchFamily="34" charset="0"/>
              </a:rPr>
              <a:t>No se sellan las fundas, no se lleva un registro de fecha y peso.</a:t>
            </a:r>
          </a:p>
          <a:p>
            <a:pPr marL="342900" lvl="0" indent="-342900" algn="just">
              <a:buFont typeface="Arial" panose="020B0604020202020204" pitchFamily="34" charset="0"/>
              <a:buChar char="•"/>
            </a:pPr>
            <a:r>
              <a:rPr lang="es-EC" sz="2000" dirty="0">
                <a:latin typeface="Arial" pitchFamily="34" charset="0"/>
                <a:cs typeface="Arial" pitchFamily="34" charset="0"/>
              </a:rPr>
              <a:t>Se cuenta con un lugar de almacenamiento pero no esta organizado en debida forma.</a:t>
            </a:r>
          </a:p>
          <a:p>
            <a:pPr marL="342900" lvl="0" indent="-342900" algn="just">
              <a:buFont typeface="Arial" panose="020B0604020202020204" pitchFamily="34" charset="0"/>
              <a:buChar char="•"/>
            </a:pPr>
            <a:r>
              <a:rPr lang="es-EC" sz="2000" dirty="0">
                <a:latin typeface="Arial" pitchFamily="34" charset="0"/>
                <a:cs typeface="Arial" pitchFamily="34" charset="0"/>
              </a:rPr>
              <a:t>El gestor de estos residuos es el Municipio de Latacunga, pero no se conoce la disposición final que se les </a:t>
            </a:r>
            <a:r>
              <a:rPr lang="es-EC" sz="2000" dirty="0" smtClean="0">
                <a:latin typeface="Arial" pitchFamily="34" charset="0"/>
                <a:cs typeface="Arial" pitchFamily="34" charset="0"/>
              </a:rPr>
              <a:t>da.</a:t>
            </a:r>
            <a:endParaRPr lang="es-EC" sz="2000" dirty="0">
              <a:latin typeface="Arial" pitchFamily="34" charset="0"/>
              <a:cs typeface="Arial" pitchFamily="34" charset="0"/>
            </a:endParaRPr>
          </a:p>
        </p:txBody>
      </p:sp>
      <p:pic>
        <p:nvPicPr>
          <p:cNvPr id="9" name="8 Imagen" descr="C:\Documents and Settings\Toshiba\Escritorio\fotos abril 2015\fotos 9bfe 28 abr 015\DSCN8447.JPG"/>
          <p:cNvPicPr/>
          <p:nvPr/>
        </p:nvPicPr>
        <p:blipFill>
          <a:blip r:embed="rId2" cstate="print"/>
          <a:srcRect/>
          <a:stretch>
            <a:fillRect/>
          </a:stretch>
        </p:blipFill>
        <p:spPr bwMode="auto">
          <a:xfrm>
            <a:off x="1033539" y="3269561"/>
            <a:ext cx="2885007" cy="2411948"/>
          </a:xfrm>
          <a:prstGeom prst="rect">
            <a:avLst/>
          </a:prstGeom>
          <a:noFill/>
          <a:ln w="9525">
            <a:noFill/>
            <a:miter lim="800000"/>
            <a:headEnd/>
            <a:tailEnd/>
          </a:ln>
        </p:spPr>
      </p:pic>
      <p:pic>
        <p:nvPicPr>
          <p:cNvPr id="10" name="9 Imagen" descr="C:\Documents and Settings\Toshiba\Escritorio\fotos abril 2015\fotos 9bfe 28 abr 015\DSCN8450.JPG"/>
          <p:cNvPicPr/>
          <p:nvPr/>
        </p:nvPicPr>
        <p:blipFill>
          <a:blip r:embed="rId3" cstate="print"/>
          <a:srcRect/>
          <a:stretch>
            <a:fillRect/>
          </a:stretch>
        </p:blipFill>
        <p:spPr bwMode="auto">
          <a:xfrm>
            <a:off x="5007249" y="3295487"/>
            <a:ext cx="2473051" cy="2411948"/>
          </a:xfrm>
          <a:prstGeom prst="rect">
            <a:avLst/>
          </a:prstGeom>
          <a:noFill/>
          <a:ln w="9525">
            <a:noFill/>
            <a:miter lim="800000"/>
            <a:headEnd/>
            <a:tailEnd/>
          </a:ln>
        </p:spPr>
      </p:pic>
      <p:pic>
        <p:nvPicPr>
          <p:cNvPr id="11" name="10 Imagen" descr="C:\Documents and Settings\Toshiba\Escritorio\fotos abril 2015\fotos 9bfe 28 abr 015\DSCN8449.JPG"/>
          <p:cNvPicPr/>
          <p:nvPr/>
        </p:nvPicPr>
        <p:blipFill>
          <a:blip r:embed="rId4" cstate="print"/>
          <a:srcRect/>
          <a:stretch>
            <a:fillRect/>
          </a:stretch>
        </p:blipFill>
        <p:spPr bwMode="auto">
          <a:xfrm>
            <a:off x="8569003" y="3214152"/>
            <a:ext cx="2505397" cy="2411948"/>
          </a:xfrm>
          <a:prstGeom prst="rect">
            <a:avLst/>
          </a:prstGeom>
          <a:noFill/>
          <a:ln w="9525">
            <a:noFill/>
            <a:miter lim="800000"/>
            <a:headEnd/>
            <a:tailEnd/>
          </a:ln>
        </p:spPr>
      </p:pic>
      <p:sp>
        <p:nvSpPr>
          <p:cNvPr id="13" name="8 Marcador de contenido"/>
          <p:cNvSpPr txBox="1">
            <a:spLocks/>
          </p:cNvSpPr>
          <p:nvPr/>
        </p:nvSpPr>
        <p:spPr>
          <a:xfrm>
            <a:off x="4273228" y="80628"/>
            <a:ext cx="8229600" cy="504056"/>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pPr>
            <a:r>
              <a:rPr lang="es-ES" sz="2400" b="1" dirty="0" smtClean="0">
                <a:latin typeface="Arial" pitchFamily="34" charset="0"/>
                <a:cs typeface="Arial" pitchFamily="34" charset="0"/>
              </a:rPr>
              <a:t>RESIDUOS SOLIDOS PELIGROSOS BIOLÓGICOS</a:t>
            </a:r>
          </a:p>
          <a:p>
            <a:pPr algn="ctr">
              <a:buFont typeface="Wingdings 2"/>
              <a:buNone/>
            </a:pPr>
            <a:endParaRPr lang="es-ES" sz="2400" b="1" dirty="0" smtClean="0">
              <a:latin typeface="Arial" pitchFamily="34" charset="0"/>
              <a:cs typeface="Arial" pitchFamily="34" charset="0"/>
            </a:endParaRPr>
          </a:p>
        </p:txBody>
      </p:sp>
    </p:spTree>
    <p:extLst>
      <p:ext uri="{BB962C8B-B14F-4D97-AF65-F5344CB8AC3E}">
        <p14:creationId xmlns:p14="http://schemas.microsoft.com/office/powerpoint/2010/main" val="4119161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Marcador de contenido"/>
          <p:cNvSpPr>
            <a:spLocks noGrp="1"/>
          </p:cNvSpPr>
          <p:nvPr>
            <p:ph idx="1"/>
          </p:nvPr>
        </p:nvSpPr>
        <p:spPr>
          <a:xfrm>
            <a:off x="1826840" y="1844824"/>
            <a:ext cx="8229600" cy="557416"/>
          </a:xfrm>
        </p:spPr>
        <p:txBody>
          <a:bodyPr>
            <a:normAutofit/>
          </a:bodyPr>
          <a:lstStyle/>
          <a:p>
            <a:pPr algn="ctr">
              <a:buNone/>
            </a:pPr>
            <a:r>
              <a:rPr lang="es-ES" b="1" dirty="0">
                <a:latin typeface="Arial" pitchFamily="34" charset="0"/>
                <a:cs typeface="Arial" pitchFamily="34" charset="0"/>
              </a:rPr>
              <a:t>AGUA PARA CONSUMO HUMANO</a:t>
            </a:r>
          </a:p>
        </p:txBody>
      </p:sp>
      <p:graphicFrame>
        <p:nvGraphicFramePr>
          <p:cNvPr id="10" name="9 Tabla"/>
          <p:cNvGraphicFramePr>
            <a:graphicFrameLocks noGrp="1"/>
          </p:cNvGraphicFramePr>
          <p:nvPr>
            <p:extLst>
              <p:ext uri="{D42A27DB-BD31-4B8C-83A1-F6EECF244321}">
                <p14:modId xmlns:p14="http://schemas.microsoft.com/office/powerpoint/2010/main" val="2058514440"/>
              </p:ext>
            </p:extLst>
          </p:nvPr>
        </p:nvGraphicFramePr>
        <p:xfrm>
          <a:off x="1473200" y="723900"/>
          <a:ext cx="8583240" cy="5528377"/>
        </p:xfrm>
        <a:graphic>
          <a:graphicData uri="http://schemas.openxmlformats.org/drawingml/2006/table">
            <a:tbl>
              <a:tblPr>
                <a:tableStyleId>{08FB837D-C827-4EFA-A057-4D05807E0F7C}</a:tableStyleId>
              </a:tblPr>
              <a:tblGrid>
                <a:gridCol w="2187078"/>
                <a:gridCol w="2188087"/>
                <a:gridCol w="1480236"/>
                <a:gridCol w="1448262"/>
                <a:gridCol w="1054264"/>
                <a:gridCol w="225313"/>
              </a:tblGrid>
              <a:tr h="501856">
                <a:tc rowSpan="2">
                  <a:txBody>
                    <a:bodyPr/>
                    <a:lstStyle/>
                    <a:p>
                      <a:pPr algn="just">
                        <a:lnSpc>
                          <a:spcPct val="107000"/>
                        </a:lnSpc>
                        <a:spcAft>
                          <a:spcPts val="0"/>
                        </a:spcAft>
                      </a:pPr>
                      <a:r>
                        <a:rPr lang="es-ES_tradnl" sz="1400" b="1" dirty="0">
                          <a:solidFill>
                            <a:sysClr val="windowText" lastClr="000000"/>
                          </a:solidFill>
                          <a:effectLst>
                            <a:outerShdw blurRad="38100" dist="38100" dir="2700000" algn="tl">
                              <a:srgbClr val="000000">
                                <a:alpha val="43137"/>
                              </a:srgbClr>
                            </a:outerShdw>
                          </a:effectLst>
                        </a:rPr>
                        <a:t>INFRAESTRUCTURA</a:t>
                      </a:r>
                      <a:endParaRPr lang="es-ES" sz="1400" b="1" dirty="0">
                        <a:solidFill>
                          <a:sysClr val="windowText" lastClr="0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rowSpan="2">
                  <a:txBody>
                    <a:bodyPr/>
                    <a:lstStyle/>
                    <a:p>
                      <a:pPr algn="just">
                        <a:lnSpc>
                          <a:spcPct val="107000"/>
                        </a:lnSpc>
                        <a:spcAft>
                          <a:spcPts val="0"/>
                        </a:spcAft>
                      </a:pPr>
                      <a:r>
                        <a:rPr lang="es-ES_tradnl" sz="1400" b="1" dirty="0">
                          <a:solidFill>
                            <a:sysClr val="windowText" lastClr="000000"/>
                          </a:solidFill>
                          <a:effectLst>
                            <a:outerShdw blurRad="38100" dist="38100" dir="2700000" algn="tl">
                              <a:srgbClr val="000000">
                                <a:alpha val="43137"/>
                              </a:srgbClr>
                            </a:outerShdw>
                          </a:effectLst>
                        </a:rPr>
                        <a:t>NÚMERO DE USUARIOS</a:t>
                      </a:r>
                      <a:endParaRPr lang="es-ES" sz="1400" b="1" dirty="0">
                        <a:solidFill>
                          <a:sysClr val="windowText" lastClr="000000"/>
                        </a:solidFill>
                        <a:effectLst>
                          <a:outerShdw blurRad="38100" dist="38100" dir="2700000" algn="tl">
                            <a:srgbClr val="000000">
                              <a:alpha val="43137"/>
                            </a:srgbClr>
                          </a:outerShdw>
                        </a:effectLst>
                      </a:endParaRPr>
                    </a:p>
                    <a:p>
                      <a:pPr algn="just">
                        <a:lnSpc>
                          <a:spcPct val="107000"/>
                        </a:lnSpc>
                        <a:spcAft>
                          <a:spcPts val="0"/>
                        </a:spcAft>
                      </a:pPr>
                      <a:r>
                        <a:rPr lang="es-ES_tradnl" sz="1400" b="1" dirty="0">
                          <a:solidFill>
                            <a:sysClr val="windowText" lastClr="000000"/>
                          </a:solidFill>
                          <a:effectLst>
                            <a:outerShdw blurRad="38100" dist="38100" dir="2700000" algn="tl">
                              <a:srgbClr val="000000">
                                <a:alpha val="43137"/>
                              </a:srgbClr>
                            </a:outerShdw>
                          </a:effectLst>
                        </a:rPr>
                        <a:t>CONSIDERADOS TOTAL POR INFRAESTRUCTURA</a:t>
                      </a:r>
                      <a:endParaRPr lang="es-ES" sz="1400" b="1" dirty="0">
                        <a:solidFill>
                          <a:sysClr val="windowText" lastClr="0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rowSpan="2">
                  <a:txBody>
                    <a:bodyPr/>
                    <a:lstStyle/>
                    <a:p>
                      <a:pPr algn="just">
                        <a:lnSpc>
                          <a:spcPct val="107000"/>
                        </a:lnSpc>
                        <a:spcAft>
                          <a:spcPts val="0"/>
                        </a:spcAft>
                      </a:pPr>
                      <a:r>
                        <a:rPr lang="es-ES_tradnl" sz="1400" b="1" dirty="0">
                          <a:solidFill>
                            <a:sysClr val="windowText" lastClr="000000"/>
                          </a:solidFill>
                          <a:effectLst>
                            <a:outerShdw blurRad="38100" dist="38100" dir="2700000" algn="tl">
                              <a:srgbClr val="000000">
                                <a:alpha val="43137"/>
                              </a:srgbClr>
                            </a:outerShdw>
                          </a:effectLst>
                        </a:rPr>
                        <a:t>VALOR ASIGNADO</a:t>
                      </a:r>
                      <a:endParaRPr lang="es-ES" sz="1400" b="1" dirty="0">
                        <a:solidFill>
                          <a:sysClr val="windowText" lastClr="000000"/>
                        </a:solidFill>
                        <a:effectLst>
                          <a:outerShdw blurRad="38100" dist="38100" dir="2700000" algn="tl">
                            <a:srgbClr val="000000">
                              <a:alpha val="43137"/>
                            </a:srgbClr>
                          </a:outerShdw>
                        </a:effectLst>
                      </a:endParaRPr>
                    </a:p>
                    <a:p>
                      <a:pPr algn="just">
                        <a:lnSpc>
                          <a:spcPct val="107000"/>
                        </a:lnSpc>
                        <a:spcAft>
                          <a:spcPts val="0"/>
                        </a:spcAft>
                      </a:pPr>
                      <a:r>
                        <a:rPr lang="es-ES_tradnl" sz="1400" b="1" dirty="0">
                          <a:solidFill>
                            <a:sysClr val="windowText" lastClr="000000"/>
                          </a:solidFill>
                          <a:effectLst>
                            <a:outerShdw blurRad="38100" dist="38100" dir="2700000" algn="tl">
                              <a:srgbClr val="000000">
                                <a:alpha val="43137"/>
                              </a:srgbClr>
                            </a:outerShdw>
                          </a:effectLst>
                        </a:rPr>
                        <a:t>LITROS/PERSONA – DÍA</a:t>
                      </a:r>
                      <a:endParaRPr lang="es-ES" sz="1400" b="1" dirty="0">
                        <a:solidFill>
                          <a:sysClr val="windowText" lastClr="0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gridSpan="2">
                  <a:txBody>
                    <a:bodyPr/>
                    <a:lstStyle/>
                    <a:p>
                      <a:pPr algn="just">
                        <a:lnSpc>
                          <a:spcPct val="107000"/>
                        </a:lnSpc>
                        <a:spcAft>
                          <a:spcPts val="0"/>
                        </a:spcAft>
                      </a:pPr>
                      <a:r>
                        <a:rPr lang="es-ES_tradnl" sz="1400" b="1">
                          <a:solidFill>
                            <a:sysClr val="windowText" lastClr="000000"/>
                          </a:solidFill>
                          <a:effectLst>
                            <a:outerShdw blurRad="38100" dist="38100" dir="2700000" algn="tl">
                              <a:srgbClr val="000000">
                                <a:alpha val="43137"/>
                              </a:srgbClr>
                            </a:outerShdw>
                          </a:effectLst>
                        </a:rPr>
                        <a:t>CONSUMO</a:t>
                      </a:r>
                      <a:endParaRPr lang="es-ES" sz="1400" b="1">
                        <a:solidFill>
                          <a:sysClr val="windowText" lastClr="0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hMerge="1">
                  <a:txBody>
                    <a:bodyPr/>
                    <a:lstStyle/>
                    <a:p>
                      <a:endParaRPr lang="es-ES"/>
                    </a:p>
                  </a:txBody>
                  <a:tcPr/>
                </a:tc>
                <a:tc>
                  <a:txBody>
                    <a:bodyPr/>
                    <a:lstStyle/>
                    <a:p>
                      <a:pPr>
                        <a:lnSpc>
                          <a:spcPct val="107000"/>
                        </a:lnSpc>
                        <a:spcAft>
                          <a:spcPts val="800"/>
                        </a:spcAft>
                      </a:pPr>
                      <a:r>
                        <a:rPr lang="es-ES" sz="1100" dirty="0"/>
                        <a:t> </a:t>
                      </a:r>
                      <a:endParaRPr lang="es-ES" sz="1100" dirty="0">
                        <a:latin typeface="Calibri"/>
                        <a:ea typeface="Calibri"/>
                        <a:cs typeface="Times New Roman"/>
                      </a:endParaRPr>
                    </a:p>
                  </a:txBody>
                  <a:tcPr marL="0" marR="0" marT="0" marB="0" anchor="ctr"/>
                </a:tc>
              </a:tr>
              <a:tr h="100371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S_tradnl" sz="1400" b="1" dirty="0">
                          <a:solidFill>
                            <a:sysClr val="windowText" lastClr="000000"/>
                          </a:solidFill>
                          <a:effectLst>
                            <a:outerShdw blurRad="38100" dist="38100" dir="2700000" algn="tl">
                              <a:srgbClr val="000000">
                                <a:alpha val="43137"/>
                              </a:srgbClr>
                            </a:outerShdw>
                          </a:effectLst>
                        </a:rPr>
                        <a:t>M3/d</a:t>
                      </a:r>
                      <a:endParaRPr lang="es-ES" sz="1400" b="1" dirty="0">
                        <a:solidFill>
                          <a:sysClr val="windowText" lastClr="0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gridSpan="2">
                  <a:txBody>
                    <a:bodyPr/>
                    <a:lstStyle/>
                    <a:p>
                      <a:pPr algn="just">
                        <a:lnSpc>
                          <a:spcPct val="107000"/>
                        </a:lnSpc>
                        <a:spcAft>
                          <a:spcPts val="0"/>
                        </a:spcAft>
                      </a:pPr>
                      <a:r>
                        <a:rPr lang="es-ES_tradnl" sz="1400" b="1" dirty="0">
                          <a:solidFill>
                            <a:sysClr val="windowText" lastClr="000000"/>
                          </a:solidFill>
                          <a:effectLst>
                            <a:outerShdw blurRad="38100" dist="38100" dir="2700000" algn="tl">
                              <a:srgbClr val="000000">
                                <a:alpha val="43137"/>
                              </a:srgbClr>
                            </a:outerShdw>
                          </a:effectLst>
                        </a:rPr>
                        <a:t>M3/mes</a:t>
                      </a:r>
                      <a:endParaRPr lang="es-ES" sz="1400" b="1" dirty="0">
                        <a:solidFill>
                          <a:sysClr val="windowText" lastClr="0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hMerge="1">
                  <a:txBody>
                    <a:bodyPr/>
                    <a:lstStyle/>
                    <a:p>
                      <a:endParaRPr lang="es-ES"/>
                    </a:p>
                  </a:txBody>
                  <a:tcPr/>
                </a:tc>
              </a:tr>
              <a:tr h="618894">
                <a:tc>
                  <a:txBody>
                    <a:bodyPr/>
                    <a:lstStyle/>
                    <a:p>
                      <a:pPr algn="just">
                        <a:lnSpc>
                          <a:spcPct val="107000"/>
                        </a:lnSpc>
                        <a:spcAft>
                          <a:spcPts val="0"/>
                        </a:spcAft>
                      </a:pPr>
                      <a:endParaRPr lang="es-ES_tradnl" sz="1600" dirty="0"/>
                    </a:p>
                    <a:p>
                      <a:pPr algn="just">
                        <a:lnSpc>
                          <a:spcPct val="107000"/>
                        </a:lnSpc>
                        <a:spcAft>
                          <a:spcPts val="0"/>
                        </a:spcAft>
                      </a:pPr>
                      <a:r>
                        <a:rPr lang="es-ES_tradnl" sz="1600" dirty="0"/>
                        <a:t>Brigada</a:t>
                      </a:r>
                      <a:endParaRPr lang="es-ES" sz="1600" dirty="0">
                        <a:latin typeface="Calibri"/>
                        <a:ea typeface="Calibri"/>
                        <a:cs typeface="Times New Roman"/>
                      </a:endParaRPr>
                    </a:p>
                  </a:txBody>
                  <a:tcPr marL="68580" marR="68580" marT="0" marB="0"/>
                </a:tc>
                <a:tc>
                  <a:txBody>
                    <a:bodyPr/>
                    <a:lstStyle/>
                    <a:p>
                      <a:pPr algn="just">
                        <a:lnSpc>
                          <a:spcPct val="107000"/>
                        </a:lnSpc>
                        <a:spcAft>
                          <a:spcPts val="0"/>
                        </a:spcAft>
                      </a:pPr>
                      <a:endParaRPr lang="es-ES_tradnl" sz="1600"/>
                    </a:p>
                    <a:p>
                      <a:pPr algn="just">
                        <a:lnSpc>
                          <a:spcPct val="107000"/>
                        </a:lnSpc>
                        <a:spcAft>
                          <a:spcPts val="0"/>
                        </a:spcAft>
                      </a:pPr>
                      <a:r>
                        <a:rPr lang="es-ES_tradnl" sz="1600"/>
                        <a:t>1534</a:t>
                      </a:r>
                      <a:endParaRPr lang="es-ES" sz="1600">
                        <a:latin typeface="Calibri"/>
                        <a:ea typeface="Calibri"/>
                        <a:cs typeface="Times New Roman"/>
                      </a:endParaRPr>
                    </a:p>
                  </a:txBody>
                  <a:tcPr marL="68580" marR="68580" marT="0" marB="0"/>
                </a:tc>
                <a:tc>
                  <a:txBody>
                    <a:bodyPr/>
                    <a:lstStyle/>
                    <a:p>
                      <a:pPr algn="just">
                        <a:lnSpc>
                          <a:spcPct val="107000"/>
                        </a:lnSpc>
                        <a:spcAft>
                          <a:spcPts val="0"/>
                        </a:spcAft>
                      </a:pPr>
                      <a:endParaRPr lang="es-ES_tradnl" sz="1600"/>
                    </a:p>
                    <a:p>
                      <a:pPr algn="just">
                        <a:lnSpc>
                          <a:spcPct val="107000"/>
                        </a:lnSpc>
                        <a:spcAft>
                          <a:spcPts val="0"/>
                        </a:spcAft>
                      </a:pPr>
                      <a:r>
                        <a:rPr lang="es-ES_tradnl" sz="1600"/>
                        <a:t>200</a:t>
                      </a:r>
                      <a:endParaRPr lang="es-ES" sz="1600">
                        <a:latin typeface="Calibri"/>
                        <a:ea typeface="Calibri"/>
                        <a:cs typeface="Times New Roman"/>
                      </a:endParaRPr>
                    </a:p>
                  </a:txBody>
                  <a:tcPr marL="68580" marR="68580" marT="0" marB="0"/>
                </a:tc>
                <a:tc>
                  <a:txBody>
                    <a:bodyPr/>
                    <a:lstStyle/>
                    <a:p>
                      <a:pPr algn="just">
                        <a:lnSpc>
                          <a:spcPct val="107000"/>
                        </a:lnSpc>
                        <a:spcAft>
                          <a:spcPts val="0"/>
                        </a:spcAft>
                      </a:pPr>
                      <a:endParaRPr lang="es-ES_tradnl" sz="1600"/>
                    </a:p>
                    <a:p>
                      <a:pPr algn="just">
                        <a:lnSpc>
                          <a:spcPct val="107000"/>
                        </a:lnSpc>
                        <a:spcAft>
                          <a:spcPts val="0"/>
                        </a:spcAft>
                      </a:pPr>
                      <a:r>
                        <a:rPr lang="es-ES_tradnl" sz="1600"/>
                        <a:t>306,80</a:t>
                      </a:r>
                      <a:endParaRPr lang="es-ES" sz="1600">
                        <a:latin typeface="Calibri"/>
                        <a:ea typeface="Calibri"/>
                        <a:cs typeface="Times New Roman"/>
                      </a:endParaRPr>
                    </a:p>
                  </a:txBody>
                  <a:tcPr marL="68580" marR="68580" marT="0" marB="0"/>
                </a:tc>
                <a:tc gridSpan="2">
                  <a:txBody>
                    <a:bodyPr/>
                    <a:lstStyle/>
                    <a:p>
                      <a:pPr algn="just">
                        <a:lnSpc>
                          <a:spcPct val="107000"/>
                        </a:lnSpc>
                        <a:spcAft>
                          <a:spcPts val="0"/>
                        </a:spcAft>
                      </a:pPr>
                      <a:endParaRPr lang="es-ES_tradnl" sz="1600"/>
                    </a:p>
                    <a:p>
                      <a:pPr algn="just">
                        <a:lnSpc>
                          <a:spcPct val="107000"/>
                        </a:lnSpc>
                        <a:spcAft>
                          <a:spcPts val="0"/>
                        </a:spcAft>
                      </a:pPr>
                      <a:r>
                        <a:rPr lang="es-ES_tradnl" sz="1600"/>
                        <a:t>9204,00</a:t>
                      </a:r>
                      <a:endParaRPr lang="es-ES" sz="1600">
                        <a:latin typeface="Calibri"/>
                        <a:ea typeface="Calibri"/>
                        <a:cs typeface="Times New Roman"/>
                      </a:endParaRPr>
                    </a:p>
                  </a:txBody>
                  <a:tcPr marL="68580" marR="68580" marT="0" marB="0"/>
                </a:tc>
                <a:tc hMerge="1">
                  <a:txBody>
                    <a:bodyPr/>
                    <a:lstStyle/>
                    <a:p>
                      <a:endParaRPr lang="es-ES"/>
                    </a:p>
                  </a:txBody>
                  <a:tcPr/>
                </a:tc>
              </a:tr>
              <a:tr h="928341">
                <a:tc>
                  <a:txBody>
                    <a:bodyPr/>
                    <a:lstStyle/>
                    <a:p>
                      <a:pPr algn="just">
                        <a:lnSpc>
                          <a:spcPct val="107000"/>
                        </a:lnSpc>
                        <a:spcAft>
                          <a:spcPts val="0"/>
                        </a:spcAft>
                      </a:pPr>
                      <a:endParaRPr lang="es-ES_tradnl" sz="1600"/>
                    </a:p>
                    <a:p>
                      <a:pPr algn="just">
                        <a:lnSpc>
                          <a:spcPct val="107000"/>
                        </a:lnSpc>
                        <a:spcAft>
                          <a:spcPts val="0"/>
                        </a:spcAft>
                      </a:pPr>
                      <a:r>
                        <a:rPr lang="es-ES_tradnl" sz="1600"/>
                        <a:t>Vivienda fiscal oficiales</a:t>
                      </a:r>
                      <a:endParaRPr lang="es-ES" sz="1600">
                        <a:latin typeface="Calibri"/>
                        <a:ea typeface="Calibri"/>
                        <a:cs typeface="Times New Roman"/>
                      </a:endParaRPr>
                    </a:p>
                  </a:txBody>
                  <a:tcPr marL="68580" marR="68580" marT="0" marB="0"/>
                </a:tc>
                <a:tc>
                  <a:txBody>
                    <a:bodyPr/>
                    <a:lstStyle/>
                    <a:p>
                      <a:pPr algn="just">
                        <a:lnSpc>
                          <a:spcPct val="107000"/>
                        </a:lnSpc>
                        <a:spcAft>
                          <a:spcPts val="0"/>
                        </a:spcAft>
                      </a:pPr>
                      <a:endParaRPr lang="es-ES_tradnl" sz="1600" dirty="0"/>
                    </a:p>
                    <a:p>
                      <a:pPr algn="just">
                        <a:lnSpc>
                          <a:spcPct val="107000"/>
                        </a:lnSpc>
                        <a:spcAft>
                          <a:spcPts val="0"/>
                        </a:spcAft>
                      </a:pPr>
                      <a:r>
                        <a:rPr lang="es-ES_tradnl" sz="1600" dirty="0"/>
                        <a:t>120</a:t>
                      </a:r>
                      <a:endParaRPr lang="es-ES" sz="1600" dirty="0">
                        <a:latin typeface="Calibri"/>
                        <a:ea typeface="Calibri"/>
                        <a:cs typeface="Times New Roman"/>
                      </a:endParaRPr>
                    </a:p>
                  </a:txBody>
                  <a:tcPr marL="68580" marR="68580" marT="0" marB="0"/>
                </a:tc>
                <a:tc>
                  <a:txBody>
                    <a:bodyPr/>
                    <a:lstStyle/>
                    <a:p>
                      <a:pPr algn="just">
                        <a:lnSpc>
                          <a:spcPct val="107000"/>
                        </a:lnSpc>
                        <a:spcAft>
                          <a:spcPts val="0"/>
                        </a:spcAft>
                      </a:pPr>
                      <a:endParaRPr lang="es-ES_tradnl" sz="1600"/>
                    </a:p>
                    <a:p>
                      <a:pPr algn="just">
                        <a:lnSpc>
                          <a:spcPct val="107000"/>
                        </a:lnSpc>
                        <a:spcAft>
                          <a:spcPts val="0"/>
                        </a:spcAft>
                      </a:pPr>
                      <a:r>
                        <a:rPr lang="es-ES_tradnl" sz="1600"/>
                        <a:t>200</a:t>
                      </a:r>
                      <a:endParaRPr lang="es-ES" sz="1600">
                        <a:latin typeface="Calibri"/>
                        <a:ea typeface="Calibri"/>
                        <a:cs typeface="Times New Roman"/>
                      </a:endParaRPr>
                    </a:p>
                  </a:txBody>
                  <a:tcPr marL="68580" marR="68580" marT="0" marB="0"/>
                </a:tc>
                <a:tc>
                  <a:txBody>
                    <a:bodyPr/>
                    <a:lstStyle/>
                    <a:p>
                      <a:pPr algn="just">
                        <a:lnSpc>
                          <a:spcPct val="107000"/>
                        </a:lnSpc>
                        <a:spcAft>
                          <a:spcPts val="0"/>
                        </a:spcAft>
                      </a:pPr>
                      <a:endParaRPr lang="es-ES_tradnl" sz="1600"/>
                    </a:p>
                    <a:p>
                      <a:pPr algn="just">
                        <a:lnSpc>
                          <a:spcPct val="107000"/>
                        </a:lnSpc>
                        <a:spcAft>
                          <a:spcPts val="0"/>
                        </a:spcAft>
                      </a:pPr>
                      <a:r>
                        <a:rPr lang="es-ES_tradnl" sz="1600"/>
                        <a:t>24,00</a:t>
                      </a:r>
                      <a:endParaRPr lang="es-ES" sz="1600">
                        <a:latin typeface="Calibri"/>
                        <a:ea typeface="Calibri"/>
                        <a:cs typeface="Times New Roman"/>
                      </a:endParaRPr>
                    </a:p>
                  </a:txBody>
                  <a:tcPr marL="68580" marR="68580" marT="0" marB="0"/>
                </a:tc>
                <a:tc gridSpan="2">
                  <a:txBody>
                    <a:bodyPr/>
                    <a:lstStyle/>
                    <a:p>
                      <a:pPr algn="just">
                        <a:lnSpc>
                          <a:spcPct val="107000"/>
                        </a:lnSpc>
                        <a:spcAft>
                          <a:spcPts val="0"/>
                        </a:spcAft>
                      </a:pPr>
                      <a:endParaRPr lang="es-ES_tradnl" sz="1600"/>
                    </a:p>
                    <a:p>
                      <a:pPr algn="just">
                        <a:lnSpc>
                          <a:spcPct val="107000"/>
                        </a:lnSpc>
                        <a:spcAft>
                          <a:spcPts val="0"/>
                        </a:spcAft>
                      </a:pPr>
                      <a:r>
                        <a:rPr lang="es-ES_tradnl" sz="1600"/>
                        <a:t>720,00</a:t>
                      </a:r>
                      <a:endParaRPr lang="es-ES" sz="1600">
                        <a:latin typeface="Calibri"/>
                        <a:ea typeface="Calibri"/>
                        <a:cs typeface="Times New Roman"/>
                      </a:endParaRPr>
                    </a:p>
                  </a:txBody>
                  <a:tcPr marL="68580" marR="68580" marT="0" marB="0"/>
                </a:tc>
                <a:tc hMerge="1">
                  <a:txBody>
                    <a:bodyPr/>
                    <a:lstStyle/>
                    <a:p>
                      <a:endParaRPr lang="es-ES"/>
                    </a:p>
                  </a:txBody>
                  <a:tcPr/>
                </a:tc>
              </a:tr>
              <a:tr h="928341">
                <a:tc>
                  <a:txBody>
                    <a:bodyPr/>
                    <a:lstStyle/>
                    <a:p>
                      <a:pPr algn="just">
                        <a:lnSpc>
                          <a:spcPct val="107000"/>
                        </a:lnSpc>
                        <a:spcAft>
                          <a:spcPts val="0"/>
                        </a:spcAft>
                      </a:pPr>
                      <a:endParaRPr lang="es-ES_tradnl" sz="1600"/>
                    </a:p>
                    <a:p>
                      <a:pPr algn="just">
                        <a:lnSpc>
                          <a:spcPct val="107000"/>
                        </a:lnSpc>
                        <a:spcAft>
                          <a:spcPts val="0"/>
                        </a:spcAft>
                      </a:pPr>
                      <a:r>
                        <a:rPr lang="es-ES_tradnl" sz="1600"/>
                        <a:t>Vivienda fiscal Voluntarios</a:t>
                      </a:r>
                      <a:endParaRPr lang="es-ES" sz="1600">
                        <a:latin typeface="Calibri"/>
                        <a:ea typeface="Calibri"/>
                        <a:cs typeface="Times New Roman"/>
                      </a:endParaRPr>
                    </a:p>
                  </a:txBody>
                  <a:tcPr marL="68580" marR="68580" marT="0" marB="0"/>
                </a:tc>
                <a:tc>
                  <a:txBody>
                    <a:bodyPr/>
                    <a:lstStyle/>
                    <a:p>
                      <a:pPr algn="just">
                        <a:lnSpc>
                          <a:spcPct val="107000"/>
                        </a:lnSpc>
                        <a:spcAft>
                          <a:spcPts val="0"/>
                        </a:spcAft>
                      </a:pPr>
                      <a:endParaRPr lang="es-ES_tradnl" sz="1600" dirty="0"/>
                    </a:p>
                    <a:p>
                      <a:pPr algn="just">
                        <a:lnSpc>
                          <a:spcPct val="107000"/>
                        </a:lnSpc>
                        <a:spcAft>
                          <a:spcPts val="0"/>
                        </a:spcAft>
                      </a:pPr>
                      <a:r>
                        <a:rPr lang="es-ES_tradnl" sz="1600" dirty="0"/>
                        <a:t>507</a:t>
                      </a:r>
                      <a:endParaRPr lang="es-ES" sz="1600" dirty="0">
                        <a:latin typeface="Calibri"/>
                        <a:ea typeface="Calibri"/>
                        <a:cs typeface="Times New Roman"/>
                      </a:endParaRPr>
                    </a:p>
                  </a:txBody>
                  <a:tcPr marL="68580" marR="68580" marT="0" marB="0"/>
                </a:tc>
                <a:tc>
                  <a:txBody>
                    <a:bodyPr/>
                    <a:lstStyle/>
                    <a:p>
                      <a:pPr algn="just">
                        <a:lnSpc>
                          <a:spcPct val="107000"/>
                        </a:lnSpc>
                        <a:spcAft>
                          <a:spcPts val="0"/>
                        </a:spcAft>
                      </a:pPr>
                      <a:endParaRPr lang="es-ES_tradnl" sz="1600" dirty="0"/>
                    </a:p>
                    <a:p>
                      <a:pPr algn="just">
                        <a:lnSpc>
                          <a:spcPct val="107000"/>
                        </a:lnSpc>
                        <a:spcAft>
                          <a:spcPts val="0"/>
                        </a:spcAft>
                      </a:pPr>
                      <a:r>
                        <a:rPr lang="es-ES_tradnl" sz="1600" dirty="0"/>
                        <a:t>200</a:t>
                      </a:r>
                      <a:endParaRPr lang="es-ES" sz="1600" dirty="0">
                        <a:latin typeface="Calibri"/>
                        <a:ea typeface="Calibri"/>
                        <a:cs typeface="Times New Roman"/>
                      </a:endParaRPr>
                    </a:p>
                  </a:txBody>
                  <a:tcPr marL="68580" marR="68580" marT="0" marB="0"/>
                </a:tc>
                <a:tc>
                  <a:txBody>
                    <a:bodyPr/>
                    <a:lstStyle/>
                    <a:p>
                      <a:pPr algn="just">
                        <a:lnSpc>
                          <a:spcPct val="107000"/>
                        </a:lnSpc>
                        <a:spcAft>
                          <a:spcPts val="0"/>
                        </a:spcAft>
                      </a:pPr>
                      <a:endParaRPr lang="es-ES_tradnl" sz="1600" dirty="0"/>
                    </a:p>
                    <a:p>
                      <a:pPr algn="just">
                        <a:lnSpc>
                          <a:spcPct val="107000"/>
                        </a:lnSpc>
                        <a:spcAft>
                          <a:spcPts val="0"/>
                        </a:spcAft>
                      </a:pPr>
                      <a:r>
                        <a:rPr lang="es-ES_tradnl" sz="1600" dirty="0"/>
                        <a:t>101,40</a:t>
                      </a:r>
                      <a:endParaRPr lang="es-ES" sz="1600" dirty="0">
                        <a:latin typeface="Calibri"/>
                        <a:ea typeface="Calibri"/>
                        <a:cs typeface="Times New Roman"/>
                      </a:endParaRPr>
                    </a:p>
                  </a:txBody>
                  <a:tcPr marL="68580" marR="68580" marT="0" marB="0"/>
                </a:tc>
                <a:tc gridSpan="2">
                  <a:txBody>
                    <a:bodyPr/>
                    <a:lstStyle/>
                    <a:p>
                      <a:pPr algn="just">
                        <a:lnSpc>
                          <a:spcPct val="107000"/>
                        </a:lnSpc>
                        <a:spcAft>
                          <a:spcPts val="0"/>
                        </a:spcAft>
                      </a:pPr>
                      <a:endParaRPr lang="es-ES_tradnl" sz="1600"/>
                    </a:p>
                    <a:p>
                      <a:pPr algn="just">
                        <a:lnSpc>
                          <a:spcPct val="107000"/>
                        </a:lnSpc>
                        <a:spcAft>
                          <a:spcPts val="0"/>
                        </a:spcAft>
                      </a:pPr>
                      <a:r>
                        <a:rPr lang="es-ES_tradnl" sz="1600"/>
                        <a:t>3042,00</a:t>
                      </a:r>
                      <a:endParaRPr lang="es-ES" sz="1600">
                        <a:latin typeface="Calibri"/>
                        <a:ea typeface="Calibri"/>
                        <a:cs typeface="Times New Roman"/>
                      </a:endParaRPr>
                    </a:p>
                  </a:txBody>
                  <a:tcPr marL="68580" marR="68580" marT="0" marB="0"/>
                </a:tc>
                <a:tc hMerge="1">
                  <a:txBody>
                    <a:bodyPr/>
                    <a:lstStyle/>
                    <a:p>
                      <a:endParaRPr lang="es-ES"/>
                    </a:p>
                  </a:txBody>
                  <a:tcPr/>
                </a:tc>
              </a:tr>
              <a:tr h="928341">
                <a:tc>
                  <a:txBody>
                    <a:bodyPr/>
                    <a:lstStyle/>
                    <a:p>
                      <a:pPr algn="just">
                        <a:lnSpc>
                          <a:spcPct val="107000"/>
                        </a:lnSpc>
                        <a:spcAft>
                          <a:spcPts val="0"/>
                        </a:spcAft>
                      </a:pPr>
                      <a:endParaRPr lang="es-ES_tradnl" sz="1600"/>
                    </a:p>
                    <a:p>
                      <a:pPr algn="just">
                        <a:lnSpc>
                          <a:spcPct val="107000"/>
                        </a:lnSpc>
                        <a:spcAft>
                          <a:spcPts val="0"/>
                        </a:spcAft>
                      </a:pPr>
                      <a:r>
                        <a:rPr lang="es-ES_tradnl" sz="1600"/>
                        <a:t>Limpieza de áreas y comedores</a:t>
                      </a:r>
                      <a:endParaRPr lang="es-ES" sz="1600">
                        <a:latin typeface="Calibri"/>
                        <a:ea typeface="Calibri"/>
                        <a:cs typeface="Times New Roman"/>
                      </a:endParaRPr>
                    </a:p>
                  </a:txBody>
                  <a:tcPr marL="68580" marR="68580" marT="0" marB="0"/>
                </a:tc>
                <a:tc>
                  <a:txBody>
                    <a:bodyPr/>
                    <a:lstStyle/>
                    <a:p>
                      <a:pPr algn="just">
                        <a:lnSpc>
                          <a:spcPct val="107000"/>
                        </a:lnSpc>
                        <a:spcAft>
                          <a:spcPts val="0"/>
                        </a:spcAft>
                      </a:pPr>
                      <a:endParaRPr lang="es-ES_tradnl" sz="1600">
                        <a:latin typeface="Arial"/>
                        <a:ea typeface="Calibri"/>
                        <a:cs typeface="Times New Roman"/>
                      </a:endParaRPr>
                    </a:p>
                  </a:txBody>
                  <a:tcPr marL="68580" marR="68580" marT="0" marB="0"/>
                </a:tc>
                <a:tc>
                  <a:txBody>
                    <a:bodyPr/>
                    <a:lstStyle/>
                    <a:p>
                      <a:pPr algn="just">
                        <a:lnSpc>
                          <a:spcPct val="107000"/>
                        </a:lnSpc>
                        <a:spcAft>
                          <a:spcPts val="0"/>
                        </a:spcAft>
                      </a:pPr>
                      <a:endParaRPr lang="es-ES_tradnl" sz="1600"/>
                    </a:p>
                    <a:p>
                      <a:pPr algn="just">
                        <a:lnSpc>
                          <a:spcPct val="107000"/>
                        </a:lnSpc>
                        <a:spcAft>
                          <a:spcPts val="0"/>
                        </a:spcAft>
                      </a:pPr>
                      <a:r>
                        <a:rPr lang="es-ES_tradnl" sz="1600"/>
                        <a:t>200</a:t>
                      </a:r>
                      <a:endParaRPr lang="es-ES" sz="1600">
                        <a:latin typeface="Calibri"/>
                        <a:ea typeface="Calibri"/>
                        <a:cs typeface="Times New Roman"/>
                      </a:endParaRPr>
                    </a:p>
                  </a:txBody>
                  <a:tcPr marL="68580" marR="68580" marT="0" marB="0"/>
                </a:tc>
                <a:tc>
                  <a:txBody>
                    <a:bodyPr/>
                    <a:lstStyle/>
                    <a:p>
                      <a:pPr algn="just">
                        <a:lnSpc>
                          <a:spcPct val="107000"/>
                        </a:lnSpc>
                        <a:spcAft>
                          <a:spcPts val="0"/>
                        </a:spcAft>
                      </a:pPr>
                      <a:endParaRPr lang="es-ES_tradnl" sz="1600" dirty="0"/>
                    </a:p>
                    <a:p>
                      <a:pPr algn="just">
                        <a:lnSpc>
                          <a:spcPct val="107000"/>
                        </a:lnSpc>
                        <a:spcAft>
                          <a:spcPts val="0"/>
                        </a:spcAft>
                      </a:pPr>
                      <a:r>
                        <a:rPr lang="es-ES_tradnl" sz="1600" dirty="0"/>
                        <a:t>0,20</a:t>
                      </a:r>
                      <a:endParaRPr lang="es-ES" sz="1600" dirty="0">
                        <a:latin typeface="Calibri"/>
                        <a:ea typeface="Calibri"/>
                        <a:cs typeface="Times New Roman"/>
                      </a:endParaRPr>
                    </a:p>
                  </a:txBody>
                  <a:tcPr marL="68580" marR="68580" marT="0" marB="0"/>
                </a:tc>
                <a:tc gridSpan="2">
                  <a:txBody>
                    <a:bodyPr/>
                    <a:lstStyle/>
                    <a:p>
                      <a:pPr algn="just">
                        <a:lnSpc>
                          <a:spcPct val="107000"/>
                        </a:lnSpc>
                        <a:spcAft>
                          <a:spcPts val="0"/>
                        </a:spcAft>
                      </a:pPr>
                      <a:endParaRPr lang="es-ES_tradnl" sz="1600" dirty="0"/>
                    </a:p>
                    <a:p>
                      <a:pPr algn="just">
                        <a:lnSpc>
                          <a:spcPct val="107000"/>
                        </a:lnSpc>
                        <a:spcAft>
                          <a:spcPts val="0"/>
                        </a:spcAft>
                      </a:pPr>
                      <a:r>
                        <a:rPr lang="es-ES_tradnl" sz="1600" dirty="0"/>
                        <a:t>6,00</a:t>
                      </a:r>
                      <a:endParaRPr lang="es-ES" sz="1600" dirty="0">
                        <a:latin typeface="Calibri"/>
                        <a:ea typeface="Calibri"/>
                        <a:cs typeface="Times New Roman"/>
                      </a:endParaRPr>
                    </a:p>
                  </a:txBody>
                  <a:tcPr marL="68580" marR="68580" marT="0" marB="0"/>
                </a:tc>
                <a:tc hMerge="1">
                  <a:txBody>
                    <a:bodyPr/>
                    <a:lstStyle/>
                    <a:p>
                      <a:endParaRPr lang="es-ES"/>
                    </a:p>
                  </a:txBody>
                  <a:tcPr/>
                </a:tc>
              </a:tr>
              <a:tr h="618894">
                <a:tc>
                  <a:txBody>
                    <a:bodyPr/>
                    <a:lstStyle/>
                    <a:p>
                      <a:pPr algn="just">
                        <a:lnSpc>
                          <a:spcPct val="107000"/>
                        </a:lnSpc>
                        <a:spcAft>
                          <a:spcPts val="0"/>
                        </a:spcAft>
                      </a:pPr>
                      <a:endParaRPr lang="es-ES" sz="1600"/>
                    </a:p>
                    <a:p>
                      <a:pPr algn="just">
                        <a:lnSpc>
                          <a:spcPct val="107000"/>
                        </a:lnSpc>
                        <a:spcAft>
                          <a:spcPts val="0"/>
                        </a:spcAft>
                      </a:pPr>
                      <a:r>
                        <a:rPr lang="es-ES_tradnl" sz="1600"/>
                        <a:t>Total</a:t>
                      </a:r>
                      <a:endParaRPr lang="es-ES" sz="1600">
                        <a:latin typeface="Calibri"/>
                        <a:ea typeface="Calibri"/>
                        <a:cs typeface="Times New Roman"/>
                      </a:endParaRPr>
                    </a:p>
                  </a:txBody>
                  <a:tcPr marL="68580" marR="68580" marT="0" marB="0"/>
                </a:tc>
                <a:tc>
                  <a:txBody>
                    <a:bodyPr/>
                    <a:lstStyle/>
                    <a:p>
                      <a:pPr algn="just">
                        <a:lnSpc>
                          <a:spcPct val="107000"/>
                        </a:lnSpc>
                        <a:spcAft>
                          <a:spcPts val="0"/>
                        </a:spcAft>
                      </a:pPr>
                      <a:endParaRPr lang="es-ES" sz="1600"/>
                    </a:p>
                    <a:p>
                      <a:pPr algn="just">
                        <a:lnSpc>
                          <a:spcPct val="107000"/>
                        </a:lnSpc>
                        <a:spcAft>
                          <a:spcPts val="0"/>
                        </a:spcAft>
                      </a:pPr>
                      <a:r>
                        <a:rPr lang="es-ES_tradnl" sz="1600"/>
                        <a:t>2161</a:t>
                      </a:r>
                      <a:endParaRPr lang="es-ES" sz="1600">
                        <a:latin typeface="Calibri"/>
                        <a:ea typeface="Calibri"/>
                        <a:cs typeface="Times New Roman"/>
                      </a:endParaRPr>
                    </a:p>
                  </a:txBody>
                  <a:tcPr marL="68580" marR="68580" marT="0" marB="0"/>
                </a:tc>
                <a:tc>
                  <a:txBody>
                    <a:bodyPr/>
                    <a:lstStyle/>
                    <a:p>
                      <a:pPr algn="just">
                        <a:lnSpc>
                          <a:spcPct val="107000"/>
                        </a:lnSpc>
                        <a:spcAft>
                          <a:spcPts val="0"/>
                        </a:spcAft>
                      </a:pPr>
                      <a:endParaRPr lang="es-ES" sz="1600">
                        <a:latin typeface="Calibri"/>
                        <a:ea typeface="Calibri"/>
                        <a:cs typeface="Times New Roman"/>
                      </a:endParaRPr>
                    </a:p>
                  </a:txBody>
                  <a:tcPr marL="68580" marR="68580" marT="0" marB="0"/>
                </a:tc>
                <a:tc>
                  <a:txBody>
                    <a:bodyPr/>
                    <a:lstStyle/>
                    <a:p>
                      <a:pPr algn="just">
                        <a:lnSpc>
                          <a:spcPct val="107000"/>
                        </a:lnSpc>
                        <a:spcAft>
                          <a:spcPts val="0"/>
                        </a:spcAft>
                      </a:pPr>
                      <a:endParaRPr lang="es-ES" sz="1600"/>
                    </a:p>
                    <a:p>
                      <a:pPr algn="just">
                        <a:lnSpc>
                          <a:spcPct val="107000"/>
                        </a:lnSpc>
                        <a:spcAft>
                          <a:spcPts val="0"/>
                        </a:spcAft>
                      </a:pPr>
                      <a:r>
                        <a:rPr lang="es-ES_tradnl" sz="1600"/>
                        <a:t>432,40</a:t>
                      </a:r>
                      <a:endParaRPr lang="es-ES" sz="1600">
                        <a:latin typeface="Calibri"/>
                        <a:ea typeface="Calibri"/>
                        <a:cs typeface="Times New Roman"/>
                      </a:endParaRPr>
                    </a:p>
                  </a:txBody>
                  <a:tcPr marL="68580" marR="68580" marT="0" marB="0"/>
                </a:tc>
                <a:tc gridSpan="2">
                  <a:txBody>
                    <a:bodyPr/>
                    <a:lstStyle/>
                    <a:p>
                      <a:pPr algn="just">
                        <a:lnSpc>
                          <a:spcPct val="107000"/>
                        </a:lnSpc>
                        <a:spcAft>
                          <a:spcPts val="0"/>
                        </a:spcAft>
                      </a:pPr>
                      <a:endParaRPr lang="es-ES" sz="1600" dirty="0"/>
                    </a:p>
                    <a:p>
                      <a:pPr algn="just">
                        <a:lnSpc>
                          <a:spcPct val="107000"/>
                        </a:lnSpc>
                        <a:spcAft>
                          <a:spcPts val="0"/>
                        </a:spcAft>
                      </a:pPr>
                      <a:r>
                        <a:rPr lang="es-ES_tradnl" sz="1600" dirty="0"/>
                        <a:t>12.972,00</a:t>
                      </a:r>
                      <a:endParaRPr lang="es-ES" sz="1600" dirty="0">
                        <a:latin typeface="Calibri"/>
                        <a:ea typeface="Calibri"/>
                        <a:cs typeface="Times New Roman"/>
                      </a:endParaRPr>
                    </a:p>
                  </a:txBody>
                  <a:tcPr marL="68580" marR="68580" marT="0" marB="0"/>
                </a:tc>
                <a:tc hMerge="1">
                  <a:txBody>
                    <a:bodyPr/>
                    <a:lstStyle/>
                    <a:p>
                      <a:endParaRPr lang="es-ES"/>
                    </a:p>
                  </a:txBody>
                  <a:tcPr/>
                </a:tc>
              </a:tr>
            </a:tbl>
          </a:graphicData>
        </a:graphic>
      </p:graphicFrame>
      <p:sp>
        <p:nvSpPr>
          <p:cNvPr id="3" name="CuadroTexto 2"/>
          <p:cNvSpPr txBox="1"/>
          <p:nvPr/>
        </p:nvSpPr>
        <p:spPr>
          <a:xfrm>
            <a:off x="9232900" y="114300"/>
            <a:ext cx="4635500" cy="400110"/>
          </a:xfrm>
          <a:prstGeom prst="rect">
            <a:avLst/>
          </a:prstGeom>
          <a:noFill/>
        </p:spPr>
        <p:txBody>
          <a:bodyPr wrap="square" rtlCol="0">
            <a:spAutoFit/>
          </a:bodyPr>
          <a:lstStyle/>
          <a:p>
            <a:r>
              <a:rPr lang="es-EC" sz="2000" b="1" dirty="0" smtClean="0"/>
              <a:t>CONSUMO DE AGUA</a:t>
            </a:r>
            <a:endParaRPr lang="es-EC" sz="2000" b="1" dirty="0"/>
          </a:p>
        </p:txBody>
      </p:sp>
      <p:pic>
        <p:nvPicPr>
          <p:cNvPr id="6" name="Imagen 5" descr="C:\Documents and Settings\Toshiba\Escritorio\fotos abril 2015\fotos 9bfe 28 abr 015\DSCN8428.JPG"/>
          <p:cNvPicPr/>
          <p:nvPr/>
        </p:nvPicPr>
        <p:blipFill>
          <a:blip r:embed="rId2" cstate="print"/>
          <a:srcRect/>
          <a:stretch>
            <a:fillRect/>
          </a:stretch>
        </p:blipFill>
        <p:spPr bwMode="auto">
          <a:xfrm>
            <a:off x="10353675" y="868511"/>
            <a:ext cx="1466850" cy="1952625"/>
          </a:xfrm>
          <a:prstGeom prst="rect">
            <a:avLst/>
          </a:prstGeom>
          <a:noFill/>
          <a:ln w="9525">
            <a:noFill/>
            <a:miter lim="800000"/>
            <a:headEnd/>
            <a:tailEnd/>
          </a:ln>
        </p:spPr>
      </p:pic>
    </p:spTree>
    <p:extLst>
      <p:ext uri="{BB962C8B-B14F-4D97-AF65-F5344CB8AC3E}">
        <p14:creationId xmlns:p14="http://schemas.microsoft.com/office/powerpoint/2010/main" val="364122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Contenido</a:t>
            </a:r>
            <a:endParaRPr lang="es-EC" dirty="0">
              <a:solidFill>
                <a:schemeClr val="tx1"/>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2160916"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Marcador de contenido 3"/>
          <p:cNvGraphicFramePr>
            <a:graphicFrameLocks/>
          </p:cNvGraphicFramePr>
          <p:nvPr>
            <p:extLst>
              <p:ext uri="{D42A27DB-BD31-4B8C-83A1-F6EECF244321}">
                <p14:modId xmlns:p14="http://schemas.microsoft.com/office/powerpoint/2010/main" val="2053728698"/>
              </p:ext>
            </p:extLst>
          </p:nvPr>
        </p:nvGraphicFramePr>
        <p:xfrm>
          <a:off x="1486832" y="669701"/>
          <a:ext cx="9144000" cy="4078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1300766" y="1661376"/>
            <a:ext cx="8474299" cy="408260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89454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CONSUMO DE ENERGÍA ELÉCTRICA</a:t>
            </a:r>
            <a:endParaRPr lang="es-EC" dirty="0">
              <a:solidFill>
                <a:schemeClr val="tx1"/>
              </a:solidFill>
            </a:endParaRPr>
          </a:p>
        </p:txBody>
      </p:sp>
      <p:sp>
        <p:nvSpPr>
          <p:cNvPr id="3" name="Marcador de contenido 2"/>
          <p:cNvSpPr>
            <a:spLocks noGrp="1"/>
          </p:cNvSpPr>
          <p:nvPr>
            <p:ph idx="1"/>
          </p:nvPr>
        </p:nvSpPr>
        <p:spPr>
          <a:xfrm>
            <a:off x="609600" y="1765990"/>
            <a:ext cx="10972800" cy="4525963"/>
          </a:xfrm>
        </p:spPr>
        <p:txBody>
          <a:bodyPr/>
          <a:lstStyle/>
          <a:p>
            <a:endParaRPr lang="es-EC" dirty="0"/>
          </a:p>
        </p:txBody>
      </p:sp>
      <p:graphicFrame>
        <p:nvGraphicFramePr>
          <p:cNvPr id="4" name="16 Tabla"/>
          <p:cNvGraphicFramePr>
            <a:graphicFrameLocks noGrp="1"/>
          </p:cNvGraphicFramePr>
          <p:nvPr>
            <p:extLst>
              <p:ext uri="{D42A27DB-BD31-4B8C-83A1-F6EECF244321}">
                <p14:modId xmlns:p14="http://schemas.microsoft.com/office/powerpoint/2010/main" val="600138923"/>
              </p:ext>
            </p:extLst>
          </p:nvPr>
        </p:nvGraphicFramePr>
        <p:xfrm>
          <a:off x="1841500" y="1143001"/>
          <a:ext cx="7683500" cy="4806365"/>
        </p:xfrm>
        <a:graphic>
          <a:graphicData uri="http://schemas.openxmlformats.org/drawingml/2006/table">
            <a:tbl>
              <a:tblPr>
                <a:tableStyleId>{08FB837D-C827-4EFA-A057-4D05807E0F7C}</a:tableStyleId>
              </a:tblPr>
              <a:tblGrid>
                <a:gridCol w="1416273"/>
                <a:gridCol w="1368533"/>
                <a:gridCol w="1558594"/>
                <a:gridCol w="1498600"/>
                <a:gridCol w="1841500"/>
              </a:tblGrid>
              <a:tr h="1391200">
                <a:tc>
                  <a:txBody>
                    <a:bodyPr/>
                    <a:lstStyle/>
                    <a:p>
                      <a:pPr algn="just">
                        <a:lnSpc>
                          <a:spcPct val="107000"/>
                        </a:lnSpc>
                        <a:spcAft>
                          <a:spcPts val="0"/>
                        </a:spcAft>
                      </a:pPr>
                      <a:r>
                        <a:rPr lang="es-EC" sz="1800" b="1" dirty="0"/>
                        <a:t>MES</a:t>
                      </a:r>
                      <a:endParaRPr lang="es-ES" sz="1600" b="1" dirty="0">
                        <a:latin typeface="Calibri"/>
                        <a:ea typeface="Calibri"/>
                        <a:cs typeface="Times New Roman"/>
                      </a:endParaRPr>
                    </a:p>
                  </a:txBody>
                  <a:tcPr marL="44450" marR="44450" marT="0" marB="0" anchor="ctr"/>
                </a:tc>
                <a:tc>
                  <a:txBody>
                    <a:bodyPr/>
                    <a:lstStyle/>
                    <a:p>
                      <a:pPr algn="just">
                        <a:lnSpc>
                          <a:spcPct val="107000"/>
                        </a:lnSpc>
                        <a:spcAft>
                          <a:spcPts val="0"/>
                        </a:spcAft>
                      </a:pPr>
                      <a:r>
                        <a:rPr lang="es-EC" sz="1800" b="1"/>
                        <a:t>CONSUMOS EN KwH</a:t>
                      </a:r>
                      <a:endParaRPr lang="es-ES" sz="1600" b="1">
                        <a:latin typeface="Calibri"/>
                        <a:ea typeface="Calibri"/>
                        <a:cs typeface="Times New Roman"/>
                      </a:endParaRPr>
                    </a:p>
                  </a:txBody>
                  <a:tcPr marL="44450" marR="44450" marT="0" marB="0" anchor="ctr"/>
                </a:tc>
                <a:tc>
                  <a:txBody>
                    <a:bodyPr/>
                    <a:lstStyle/>
                    <a:p>
                      <a:pPr algn="just">
                        <a:lnSpc>
                          <a:spcPct val="107000"/>
                        </a:lnSpc>
                        <a:spcAft>
                          <a:spcPts val="0"/>
                        </a:spcAft>
                      </a:pPr>
                      <a:r>
                        <a:rPr lang="es-EC" sz="1800" b="1" dirty="0"/>
                        <a:t>POBLACIÓN</a:t>
                      </a:r>
                      <a:endParaRPr lang="es-ES" sz="1600" b="1" dirty="0">
                        <a:latin typeface="Calibri"/>
                        <a:ea typeface="Calibri"/>
                        <a:cs typeface="Times New Roman"/>
                      </a:endParaRPr>
                    </a:p>
                  </a:txBody>
                  <a:tcPr marL="44450" marR="44450" marT="0" marB="0" anchor="ctr"/>
                </a:tc>
                <a:tc>
                  <a:txBody>
                    <a:bodyPr/>
                    <a:lstStyle/>
                    <a:p>
                      <a:pPr algn="just">
                        <a:lnSpc>
                          <a:spcPct val="107000"/>
                        </a:lnSpc>
                        <a:spcAft>
                          <a:spcPts val="0"/>
                        </a:spcAft>
                      </a:pPr>
                      <a:r>
                        <a:rPr lang="es-EC" sz="1800" b="1"/>
                        <a:t>INDICE CONSUMO MENSUAL POR PERSONA</a:t>
                      </a:r>
                      <a:endParaRPr lang="es-ES" sz="1600" b="1">
                        <a:latin typeface="Calibri"/>
                        <a:ea typeface="Calibri"/>
                        <a:cs typeface="Times New Roman"/>
                      </a:endParaRPr>
                    </a:p>
                  </a:txBody>
                  <a:tcPr marL="44450" marR="44450" marT="0" marB="0" anchor="ctr"/>
                </a:tc>
                <a:tc>
                  <a:txBody>
                    <a:bodyPr/>
                    <a:lstStyle/>
                    <a:p>
                      <a:pPr algn="just">
                        <a:lnSpc>
                          <a:spcPct val="107000"/>
                        </a:lnSpc>
                        <a:spcAft>
                          <a:spcPts val="0"/>
                        </a:spcAft>
                      </a:pPr>
                      <a:r>
                        <a:rPr lang="es-EC" sz="1800" b="1" dirty="0"/>
                        <a:t>INDICE CONSUMO DIARIO  POR PERSONA</a:t>
                      </a:r>
                      <a:endParaRPr lang="es-ES" sz="1600" b="1" dirty="0">
                        <a:latin typeface="Calibri"/>
                        <a:ea typeface="Calibri"/>
                        <a:cs typeface="Times New Roman"/>
                      </a:endParaRPr>
                    </a:p>
                  </a:txBody>
                  <a:tcPr marL="44450" marR="44450" marT="0" marB="0" anchor="ctr"/>
                </a:tc>
              </a:tr>
              <a:tr h="278240">
                <a:tc>
                  <a:txBody>
                    <a:bodyPr/>
                    <a:lstStyle/>
                    <a:p>
                      <a:pPr algn="just">
                        <a:lnSpc>
                          <a:spcPct val="107000"/>
                        </a:lnSpc>
                        <a:spcAft>
                          <a:spcPts val="0"/>
                        </a:spcAft>
                      </a:pPr>
                      <a:r>
                        <a:rPr lang="es-EC" sz="1600"/>
                        <a:t>ENERO</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36456</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1463</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25</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0,8</a:t>
                      </a:r>
                      <a:endParaRPr lang="es-ES" sz="1400">
                        <a:latin typeface="Calibri"/>
                        <a:ea typeface="Calibri"/>
                        <a:cs typeface="Times New Roman"/>
                      </a:endParaRPr>
                    </a:p>
                  </a:txBody>
                  <a:tcPr marL="44450" marR="44450" marT="0" marB="0" anchor="b"/>
                </a:tc>
              </a:tr>
              <a:tr h="278240">
                <a:tc>
                  <a:txBody>
                    <a:bodyPr/>
                    <a:lstStyle/>
                    <a:p>
                      <a:pPr algn="just">
                        <a:lnSpc>
                          <a:spcPct val="107000"/>
                        </a:lnSpc>
                        <a:spcAft>
                          <a:spcPts val="0"/>
                        </a:spcAft>
                      </a:pPr>
                      <a:r>
                        <a:rPr lang="es-EC" sz="1600" dirty="0"/>
                        <a:t>FEBRERO</a:t>
                      </a:r>
                      <a:endParaRPr lang="es-ES" sz="1400" dirty="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39191</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1328</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30</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1</a:t>
                      </a:r>
                      <a:endParaRPr lang="es-ES" sz="1400">
                        <a:latin typeface="Calibri"/>
                        <a:ea typeface="Calibri"/>
                        <a:cs typeface="Times New Roman"/>
                      </a:endParaRPr>
                    </a:p>
                  </a:txBody>
                  <a:tcPr marL="44450" marR="44450" marT="0" marB="0" anchor="b"/>
                </a:tc>
              </a:tr>
              <a:tr h="278240">
                <a:tc>
                  <a:txBody>
                    <a:bodyPr/>
                    <a:lstStyle/>
                    <a:p>
                      <a:pPr algn="just">
                        <a:lnSpc>
                          <a:spcPct val="107000"/>
                        </a:lnSpc>
                        <a:spcAft>
                          <a:spcPts val="0"/>
                        </a:spcAft>
                      </a:pPr>
                      <a:r>
                        <a:rPr lang="es-EC" sz="1600"/>
                        <a:t>MARZO</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42521</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1457</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29</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0,9</a:t>
                      </a:r>
                      <a:endParaRPr lang="es-ES" sz="1400">
                        <a:latin typeface="Calibri"/>
                        <a:ea typeface="Calibri"/>
                        <a:cs typeface="Times New Roman"/>
                      </a:endParaRPr>
                    </a:p>
                  </a:txBody>
                  <a:tcPr marL="44450" marR="44450" marT="0" marB="0" anchor="b"/>
                </a:tc>
              </a:tr>
              <a:tr h="278240">
                <a:tc>
                  <a:txBody>
                    <a:bodyPr/>
                    <a:lstStyle/>
                    <a:p>
                      <a:pPr algn="just">
                        <a:lnSpc>
                          <a:spcPct val="107000"/>
                        </a:lnSpc>
                        <a:spcAft>
                          <a:spcPts val="0"/>
                        </a:spcAft>
                      </a:pPr>
                      <a:r>
                        <a:rPr lang="es-EC" sz="1600"/>
                        <a:t>ABRIL</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dirty="0"/>
                        <a:t>37455</a:t>
                      </a:r>
                      <a:endParaRPr lang="es-ES" sz="1400" dirty="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1450</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26</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0,9</a:t>
                      </a:r>
                      <a:endParaRPr lang="es-ES" sz="1400">
                        <a:latin typeface="Calibri"/>
                        <a:ea typeface="Calibri"/>
                        <a:cs typeface="Times New Roman"/>
                      </a:endParaRPr>
                    </a:p>
                  </a:txBody>
                  <a:tcPr marL="44450" marR="44450" marT="0" marB="0" anchor="b"/>
                </a:tc>
              </a:tr>
              <a:tr h="278240">
                <a:tc>
                  <a:txBody>
                    <a:bodyPr/>
                    <a:lstStyle/>
                    <a:p>
                      <a:pPr algn="just">
                        <a:lnSpc>
                          <a:spcPct val="107000"/>
                        </a:lnSpc>
                        <a:spcAft>
                          <a:spcPts val="0"/>
                        </a:spcAft>
                      </a:pPr>
                      <a:r>
                        <a:rPr lang="es-EC" sz="1600"/>
                        <a:t>MAYO</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dirty="0"/>
                        <a:t>45936</a:t>
                      </a:r>
                      <a:endParaRPr lang="es-ES" sz="1400" dirty="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1376</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33</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1,1</a:t>
                      </a:r>
                      <a:endParaRPr lang="es-ES" sz="1400">
                        <a:latin typeface="Calibri"/>
                        <a:ea typeface="Calibri"/>
                        <a:cs typeface="Times New Roman"/>
                      </a:endParaRPr>
                    </a:p>
                  </a:txBody>
                  <a:tcPr marL="44450" marR="44450" marT="0" marB="0" anchor="b"/>
                </a:tc>
              </a:tr>
              <a:tr h="278240">
                <a:tc>
                  <a:txBody>
                    <a:bodyPr/>
                    <a:lstStyle/>
                    <a:p>
                      <a:pPr algn="just">
                        <a:lnSpc>
                          <a:spcPct val="107000"/>
                        </a:lnSpc>
                        <a:spcAft>
                          <a:spcPts val="0"/>
                        </a:spcAft>
                      </a:pPr>
                      <a:r>
                        <a:rPr lang="es-EC" sz="1600"/>
                        <a:t>JUNIO</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dirty="0"/>
                        <a:t>35107</a:t>
                      </a:r>
                      <a:endParaRPr lang="es-ES" sz="1400" dirty="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dirty="0"/>
                        <a:t>1485</a:t>
                      </a:r>
                      <a:endParaRPr lang="es-ES" sz="1400" dirty="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24</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0,8</a:t>
                      </a:r>
                      <a:endParaRPr lang="es-ES" sz="1400">
                        <a:latin typeface="Calibri"/>
                        <a:ea typeface="Calibri"/>
                        <a:cs typeface="Times New Roman"/>
                      </a:endParaRPr>
                    </a:p>
                  </a:txBody>
                  <a:tcPr marL="44450" marR="44450" marT="0" marB="0" anchor="b"/>
                </a:tc>
              </a:tr>
              <a:tr h="278240">
                <a:tc>
                  <a:txBody>
                    <a:bodyPr/>
                    <a:lstStyle/>
                    <a:p>
                      <a:pPr algn="just">
                        <a:lnSpc>
                          <a:spcPct val="107000"/>
                        </a:lnSpc>
                        <a:spcAft>
                          <a:spcPts val="0"/>
                        </a:spcAft>
                      </a:pPr>
                      <a:r>
                        <a:rPr lang="es-EC" sz="1600"/>
                        <a:t>JULIO</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35875</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dirty="0"/>
                        <a:t>1484</a:t>
                      </a:r>
                      <a:endParaRPr lang="es-ES" sz="1400" dirty="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24</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0,8</a:t>
                      </a:r>
                      <a:endParaRPr lang="es-ES" sz="1400">
                        <a:latin typeface="Calibri"/>
                        <a:ea typeface="Calibri"/>
                        <a:cs typeface="Times New Roman"/>
                      </a:endParaRPr>
                    </a:p>
                  </a:txBody>
                  <a:tcPr marL="44450" marR="44450" marT="0" marB="0" anchor="b"/>
                </a:tc>
              </a:tr>
              <a:tr h="278240">
                <a:tc>
                  <a:txBody>
                    <a:bodyPr/>
                    <a:lstStyle/>
                    <a:p>
                      <a:pPr algn="just">
                        <a:lnSpc>
                          <a:spcPct val="107000"/>
                        </a:lnSpc>
                        <a:spcAft>
                          <a:spcPts val="0"/>
                        </a:spcAft>
                      </a:pPr>
                      <a:r>
                        <a:rPr lang="es-EC" sz="1600"/>
                        <a:t>AGOSTO</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45282</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dirty="0"/>
                        <a:t>1425</a:t>
                      </a:r>
                      <a:endParaRPr lang="es-ES" sz="1400" dirty="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32</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1</a:t>
                      </a:r>
                      <a:endParaRPr lang="es-ES" sz="1400">
                        <a:latin typeface="Calibri"/>
                        <a:ea typeface="Calibri"/>
                        <a:cs typeface="Times New Roman"/>
                      </a:endParaRPr>
                    </a:p>
                  </a:txBody>
                  <a:tcPr marL="44450" marR="44450" marT="0" marB="0" anchor="b"/>
                </a:tc>
              </a:tr>
              <a:tr h="556480">
                <a:tc>
                  <a:txBody>
                    <a:bodyPr/>
                    <a:lstStyle/>
                    <a:p>
                      <a:pPr algn="just">
                        <a:lnSpc>
                          <a:spcPct val="107000"/>
                        </a:lnSpc>
                        <a:spcAft>
                          <a:spcPts val="0"/>
                        </a:spcAft>
                      </a:pPr>
                      <a:r>
                        <a:rPr lang="es-EC" sz="1600"/>
                        <a:t>SEPTIEMBRE</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34735</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dirty="0"/>
                        <a:t>1329</a:t>
                      </a:r>
                      <a:endParaRPr lang="es-ES" sz="1400" dirty="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dirty="0"/>
                        <a:t>26</a:t>
                      </a:r>
                      <a:endParaRPr lang="es-ES" sz="1400" dirty="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0,9</a:t>
                      </a:r>
                      <a:endParaRPr lang="es-ES" sz="1400">
                        <a:latin typeface="Calibri"/>
                        <a:ea typeface="Calibri"/>
                        <a:cs typeface="Times New Roman"/>
                      </a:endParaRPr>
                    </a:p>
                  </a:txBody>
                  <a:tcPr marL="44450" marR="44450" marT="0" marB="0" anchor="b"/>
                </a:tc>
              </a:tr>
              <a:tr h="278240">
                <a:tc>
                  <a:txBody>
                    <a:bodyPr/>
                    <a:lstStyle/>
                    <a:p>
                      <a:pPr algn="just">
                        <a:lnSpc>
                          <a:spcPct val="107000"/>
                        </a:lnSpc>
                        <a:spcAft>
                          <a:spcPts val="0"/>
                        </a:spcAft>
                      </a:pPr>
                      <a:r>
                        <a:rPr lang="es-EC" sz="1600"/>
                        <a:t>OCTUBRE</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35210</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1313</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dirty="0"/>
                        <a:t>27</a:t>
                      </a:r>
                      <a:endParaRPr lang="es-ES" sz="1400" dirty="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dirty="0"/>
                        <a:t>0,9</a:t>
                      </a:r>
                      <a:endParaRPr lang="es-ES" sz="1400" dirty="0">
                        <a:latin typeface="Calibri"/>
                        <a:ea typeface="Calibri"/>
                        <a:cs typeface="Times New Roman"/>
                      </a:endParaRPr>
                    </a:p>
                  </a:txBody>
                  <a:tcPr marL="44450" marR="44450" marT="0" marB="0" anchor="b"/>
                </a:tc>
              </a:tr>
              <a:tr h="278240">
                <a:tc>
                  <a:txBody>
                    <a:bodyPr/>
                    <a:lstStyle/>
                    <a:p>
                      <a:pPr algn="just">
                        <a:lnSpc>
                          <a:spcPct val="107000"/>
                        </a:lnSpc>
                        <a:spcAft>
                          <a:spcPts val="0"/>
                        </a:spcAft>
                      </a:pPr>
                      <a:r>
                        <a:rPr lang="es-EC" sz="1600"/>
                        <a:t>NOVIEMBRE</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35764</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1313</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a:t>27</a:t>
                      </a:r>
                      <a:endParaRPr lang="es-ES" sz="1400">
                        <a:latin typeface="Calibri"/>
                        <a:ea typeface="Calibri"/>
                        <a:cs typeface="Times New Roman"/>
                      </a:endParaRPr>
                    </a:p>
                  </a:txBody>
                  <a:tcPr marL="44450" marR="44450" marT="0" marB="0" anchor="b"/>
                </a:tc>
                <a:tc>
                  <a:txBody>
                    <a:bodyPr/>
                    <a:lstStyle/>
                    <a:p>
                      <a:pPr algn="just">
                        <a:lnSpc>
                          <a:spcPct val="107000"/>
                        </a:lnSpc>
                        <a:spcAft>
                          <a:spcPts val="0"/>
                        </a:spcAft>
                      </a:pPr>
                      <a:r>
                        <a:rPr lang="es-EC" sz="1600" dirty="0"/>
                        <a:t>0,9</a:t>
                      </a:r>
                      <a:endParaRPr lang="es-ES" sz="1400" dirty="0">
                        <a:latin typeface="Calibri"/>
                        <a:ea typeface="Calibri"/>
                        <a:cs typeface="Times New Roman"/>
                      </a:endParaRPr>
                    </a:p>
                  </a:txBody>
                  <a:tcPr marL="44450" marR="44450" marT="0" marB="0" anchor="b"/>
                </a:tc>
              </a:tr>
            </a:tbl>
          </a:graphicData>
        </a:graphic>
      </p:graphicFrame>
      <p:sp>
        <p:nvSpPr>
          <p:cNvPr id="6" name="Rectangle 1"/>
          <p:cNvSpPr>
            <a:spLocks noChangeArrowheads="1"/>
          </p:cNvSpPr>
          <p:nvPr/>
        </p:nvSpPr>
        <p:spPr bwMode="auto">
          <a:xfrm>
            <a:off x="1043608" y="6440250"/>
            <a:ext cx="67687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EC" sz="2000" dirty="0" smtClean="0">
                <a:latin typeface="Arial" pitchFamily="34" charset="0"/>
                <a:cs typeface="Arial" pitchFamily="34" charset="0"/>
              </a:rPr>
              <a:t>El promedio de consumo diario por persona es 0,9 </a:t>
            </a:r>
            <a:r>
              <a:rPr lang="es-EC" sz="2000" dirty="0" err="1" smtClean="0">
                <a:latin typeface="Arial" pitchFamily="34" charset="0"/>
                <a:cs typeface="Arial" pitchFamily="34" charset="0"/>
              </a:rPr>
              <a:t>KwH.</a:t>
            </a:r>
            <a:endParaRPr kumimoji="0" lang="es-EC" sz="2000" b="1" i="0"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338034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ANÁLISIS Fisicoquímico DEL AGUA DESCARGA AL ALCANTARILLADO </a:t>
            </a:r>
            <a:endParaRPr lang="es-EC"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73942372"/>
              </p:ext>
            </p:extLst>
          </p:nvPr>
        </p:nvGraphicFramePr>
        <p:xfrm>
          <a:off x="1187450" y="1168406"/>
          <a:ext cx="4552950" cy="4615587"/>
        </p:xfrm>
        <a:graphic>
          <a:graphicData uri="http://schemas.openxmlformats.org/drawingml/2006/table">
            <a:tbl>
              <a:tblPr firstRow="1" firstCol="1" bandRow="1">
                <a:tableStyleId>{5C22544A-7EE6-4342-B048-85BDC9FD1C3A}</a:tableStyleId>
              </a:tblPr>
              <a:tblGrid>
                <a:gridCol w="2133671"/>
                <a:gridCol w="1411246"/>
                <a:gridCol w="1008033"/>
              </a:tblGrid>
              <a:tr h="360483">
                <a:tc rowSpan="2">
                  <a:txBody>
                    <a:bodyPr/>
                    <a:lstStyle/>
                    <a:p>
                      <a:pPr algn="ctr">
                        <a:lnSpc>
                          <a:spcPct val="107000"/>
                        </a:lnSpc>
                        <a:spcAft>
                          <a:spcPts val="0"/>
                        </a:spcAft>
                      </a:pPr>
                      <a:r>
                        <a:rPr lang="es-EC" sz="1100" dirty="0">
                          <a:solidFill>
                            <a:schemeClr val="tx1"/>
                          </a:solidFill>
                          <a:effectLst/>
                        </a:rPr>
                        <a:t>PARÁMETRO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Límites permisibles</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Resultados</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vMerge="1">
                  <a:txBody>
                    <a:bodyPr/>
                    <a:lstStyle/>
                    <a:p>
                      <a:endParaRPr lang="es-EC"/>
                    </a:p>
                  </a:txBody>
                  <a:tcPr/>
                </a:tc>
                <a:tc>
                  <a:txBody>
                    <a:bodyPr/>
                    <a:lstStyle/>
                    <a:p>
                      <a:pPr algn="ctr">
                        <a:lnSpc>
                          <a:spcPct val="107000"/>
                        </a:lnSpc>
                        <a:spcAft>
                          <a:spcPts val="0"/>
                        </a:spcAft>
                      </a:pPr>
                      <a:r>
                        <a:rPr lang="es-EC" sz="1100">
                          <a:solidFill>
                            <a:schemeClr val="tx1"/>
                          </a:solidFill>
                          <a:effectLst/>
                        </a:rPr>
                        <a:t>Alcantarillado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a:solidFill>
                            <a:schemeClr val="tx1"/>
                          </a:solidFill>
                          <a:effectLst/>
                        </a:rPr>
                        <a:t>Análisis</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**Arsénico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5,0 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a:solidFill>
                            <a:schemeClr val="tx1"/>
                          </a:solidFill>
                          <a:effectLst/>
                        </a:rPr>
                        <a:t>1,85mg/l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cadmio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solidFill>
                            <a:schemeClr val="tx1"/>
                          </a:solidFill>
                          <a:effectLst/>
                        </a:rPr>
                        <a:t>0,02mg/l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a:solidFill>
                            <a:schemeClr val="tx1"/>
                          </a:solidFill>
                          <a:effectLst/>
                        </a:rPr>
                        <a:t>0,001mg/l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Cianuro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solidFill>
                            <a:schemeClr val="tx1"/>
                          </a:solidFill>
                          <a:effectLst/>
                        </a:rPr>
                        <a:t>1mg/l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a:solidFill>
                            <a:schemeClr val="tx1"/>
                          </a:solidFill>
                          <a:effectLst/>
                        </a:rPr>
                        <a:t>0,001mg/l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Cobre</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solidFill>
                            <a:schemeClr val="tx1"/>
                          </a:solidFill>
                          <a:effectLst/>
                        </a:rPr>
                        <a:t>1mg/l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a:solidFill>
                            <a:schemeClr val="tx1"/>
                          </a:solidFill>
                          <a:effectLst/>
                        </a:rPr>
                        <a:t>0,02mg/l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Cromo hexavalente</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0,5mg/l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chemeClr val="tx1"/>
                          </a:solidFill>
                          <a:effectLst/>
                        </a:rPr>
                        <a:t>0,015mg/l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Compuestos fenólicos</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0,2 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a:solidFill>
                            <a:schemeClr val="tx1"/>
                          </a:solidFill>
                          <a:effectLst/>
                        </a:rPr>
                        <a:t>0,123mg/l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Fósforo total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15 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chemeClr val="tx1"/>
                          </a:solidFill>
                          <a:effectLst/>
                        </a:rPr>
                        <a:t>13mg/l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Hidrocarburos totales</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20mg/l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chemeClr val="tx1"/>
                          </a:solidFill>
                          <a:effectLst/>
                        </a:rPr>
                        <a:t>0,5 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0483">
                <a:tc>
                  <a:txBody>
                    <a:bodyPr/>
                    <a:lstStyle/>
                    <a:p>
                      <a:pPr>
                        <a:lnSpc>
                          <a:spcPct val="107000"/>
                        </a:lnSpc>
                        <a:spcAft>
                          <a:spcPts val="0"/>
                        </a:spcAft>
                      </a:pPr>
                      <a:r>
                        <a:rPr lang="es-EC" sz="1100">
                          <a:solidFill>
                            <a:schemeClr val="tx1"/>
                          </a:solidFill>
                          <a:effectLst/>
                        </a:rPr>
                        <a:t>Materia flotante</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ausencia/presencia</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rgbClr val="FF0000"/>
                          </a:solidFill>
                          <a:effectLst/>
                        </a:rPr>
                        <a:t>presencia</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Manganesio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10mg/l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a:solidFill>
                            <a:schemeClr val="tx1"/>
                          </a:solidFill>
                          <a:effectLst/>
                        </a:rPr>
                        <a:t>0,03mg/l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0483">
                <a:tc>
                  <a:txBody>
                    <a:bodyPr/>
                    <a:lstStyle/>
                    <a:p>
                      <a:pPr>
                        <a:lnSpc>
                          <a:spcPct val="107000"/>
                        </a:lnSpc>
                        <a:spcAft>
                          <a:spcPts val="0"/>
                        </a:spcAft>
                      </a:pPr>
                      <a:r>
                        <a:rPr lang="es-EC" sz="1100">
                          <a:solidFill>
                            <a:schemeClr val="tx1"/>
                          </a:solidFill>
                          <a:effectLst/>
                        </a:rPr>
                        <a:t>Mercurio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0,01mg/l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chemeClr val="tx1"/>
                          </a:solidFill>
                          <a:effectLst/>
                        </a:rPr>
                        <a:t>0,0001mg/l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Níquel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2,0mg/l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chemeClr val="tx1"/>
                          </a:solidFill>
                          <a:effectLst/>
                        </a:rPr>
                        <a:t>0,12mg/l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Organoclorados T</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0,05mg/l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chemeClr val="tx1"/>
                          </a:solidFill>
                          <a:effectLst/>
                        </a:rPr>
                        <a:t>1,85mg/l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Organofosforados T</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0,1mg/l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chemeClr val="tx1"/>
                          </a:solidFill>
                          <a:effectLst/>
                        </a:rPr>
                        <a:t>0,001mg/l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PH</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solidFill>
                            <a:srgbClr val="FF0000"/>
                          </a:solidFill>
                          <a:effectLst/>
                        </a:rPr>
                        <a:t>05-9.</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rgbClr val="FF0000"/>
                          </a:solidFill>
                          <a:effectLst/>
                        </a:rPr>
                        <a:t>9,4</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96341">
                <a:tc>
                  <a:txBody>
                    <a:bodyPr/>
                    <a:lstStyle/>
                    <a:p>
                      <a:pPr>
                        <a:lnSpc>
                          <a:spcPct val="107000"/>
                        </a:lnSpc>
                        <a:spcAft>
                          <a:spcPts val="0"/>
                        </a:spcAft>
                      </a:pPr>
                      <a:r>
                        <a:rPr lang="es-EC" sz="1100">
                          <a:solidFill>
                            <a:schemeClr val="tx1"/>
                          </a:solidFill>
                          <a:effectLst/>
                        </a:rPr>
                        <a:t>Sulfuros</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1mg/l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chemeClr val="tx1"/>
                          </a:solidFill>
                          <a:effectLst/>
                        </a:rPr>
                        <a:t>0,5mg/l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 Sulfatos (SO4)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400</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chemeClr val="tx1"/>
                          </a:solidFill>
                          <a:effectLst/>
                        </a:rPr>
                        <a:t>122mg/l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 Zinc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2</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chemeClr val="tx1"/>
                          </a:solidFill>
                          <a:effectLst/>
                        </a:rPr>
                        <a:t>0,12mg/l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6341">
                <a:tc>
                  <a:txBody>
                    <a:bodyPr/>
                    <a:lstStyle/>
                    <a:p>
                      <a:pPr>
                        <a:lnSpc>
                          <a:spcPct val="107000"/>
                        </a:lnSpc>
                        <a:spcAft>
                          <a:spcPts val="0"/>
                        </a:spcAft>
                      </a:pPr>
                      <a:r>
                        <a:rPr lang="es-EC" sz="1100">
                          <a:solidFill>
                            <a:schemeClr val="tx1"/>
                          </a:solidFill>
                          <a:effectLst/>
                        </a:rPr>
                        <a:t>DBO5</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100" dirty="0">
                          <a:solidFill>
                            <a:schemeClr val="tx1"/>
                          </a:solidFill>
                          <a:effectLst/>
                        </a:rPr>
                        <a:t>185mg/l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5" name="Imagen 4"/>
          <p:cNvPicPr>
            <a:picLocks noChangeAspect="1"/>
          </p:cNvPicPr>
          <p:nvPr/>
        </p:nvPicPr>
        <p:blipFill>
          <a:blip r:embed="rId2"/>
          <a:stretch>
            <a:fillRect/>
          </a:stretch>
        </p:blipFill>
        <p:spPr>
          <a:xfrm>
            <a:off x="6988174" y="1524000"/>
            <a:ext cx="4005263" cy="2209800"/>
          </a:xfrm>
          <a:prstGeom prst="rect">
            <a:avLst/>
          </a:prstGeom>
        </p:spPr>
      </p:pic>
      <p:sp>
        <p:nvSpPr>
          <p:cNvPr id="6" name="CuadroTexto 5"/>
          <p:cNvSpPr txBox="1"/>
          <p:nvPr/>
        </p:nvSpPr>
        <p:spPr>
          <a:xfrm>
            <a:off x="6972300" y="4013200"/>
            <a:ext cx="408940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2000" dirty="0" smtClean="0"/>
              <a:t>No superan los límites permisibles en cuanto ametales pesados de descarga al alcantarillado</a:t>
            </a:r>
            <a:endParaRPr lang="es-EC" sz="2000" dirty="0"/>
          </a:p>
        </p:txBody>
      </p:sp>
      <p:sp>
        <p:nvSpPr>
          <p:cNvPr id="7" name="CuadroTexto 6"/>
          <p:cNvSpPr txBox="1"/>
          <p:nvPr/>
        </p:nvSpPr>
        <p:spPr>
          <a:xfrm>
            <a:off x="7162800" y="5283200"/>
            <a:ext cx="3708400" cy="369332"/>
          </a:xfrm>
          <a:prstGeom prst="rect">
            <a:avLst/>
          </a:prstGeom>
          <a:noFill/>
          <a:ln>
            <a:solidFill>
              <a:srgbClr val="FF0000"/>
            </a:solidFill>
          </a:ln>
        </p:spPr>
        <p:txBody>
          <a:bodyPr wrap="square" rtlCol="0">
            <a:spAutoFit/>
          </a:bodyPr>
          <a:lstStyle/>
          <a:p>
            <a:r>
              <a:rPr lang="es-EC" dirty="0" smtClean="0"/>
              <a:t>Materia orgánica …… presencia  </a:t>
            </a:r>
            <a:endParaRPr lang="es-EC" dirty="0"/>
          </a:p>
        </p:txBody>
      </p:sp>
      <p:sp>
        <p:nvSpPr>
          <p:cNvPr id="8" name="CuadroTexto 7"/>
          <p:cNvSpPr txBox="1"/>
          <p:nvPr/>
        </p:nvSpPr>
        <p:spPr>
          <a:xfrm>
            <a:off x="7264400" y="5753100"/>
            <a:ext cx="3073400" cy="369332"/>
          </a:xfrm>
          <a:prstGeom prst="rect">
            <a:avLst/>
          </a:prstGeom>
          <a:noFill/>
          <a:ln>
            <a:solidFill>
              <a:srgbClr val="C00000"/>
            </a:solidFill>
          </a:ln>
        </p:spPr>
        <p:txBody>
          <a:bodyPr wrap="square" rtlCol="0">
            <a:spAutoFit/>
          </a:bodyPr>
          <a:lstStyle/>
          <a:p>
            <a:r>
              <a:rPr lang="es-EC" dirty="0" smtClean="0"/>
              <a:t>pH………. alto</a:t>
            </a:r>
            <a:endParaRPr lang="es-EC" dirty="0"/>
          </a:p>
        </p:txBody>
      </p:sp>
    </p:spTree>
    <p:extLst>
      <p:ext uri="{BB962C8B-B14F-4D97-AF65-F5344CB8AC3E}">
        <p14:creationId xmlns:p14="http://schemas.microsoft.com/office/powerpoint/2010/main" val="2179146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1">
              <a:lnSpc>
                <a:spcPct val="115000"/>
              </a:lnSpc>
              <a:spcBef>
                <a:spcPts val="1000"/>
              </a:spcBef>
              <a:spcAft>
                <a:spcPts val="0"/>
              </a:spcAft>
              <a:buFont typeface="Wingdings" panose="05000000000000000000" pitchFamily="2" charset="2"/>
              <a:buChar char="§"/>
            </a:pPr>
            <a:r>
              <a:rPr lang="es-EC" sz="66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EVALUACIÓN DE IMPACTO AMBIENTAL</a:t>
            </a:r>
          </a:p>
          <a:p>
            <a:pPr marL="0" indent="0">
              <a:buNone/>
            </a:pPr>
            <a:endParaRPr lang="es-EC" dirty="0"/>
          </a:p>
        </p:txBody>
      </p:sp>
    </p:spTree>
    <p:extLst>
      <p:ext uri="{BB962C8B-B14F-4D97-AF65-F5344CB8AC3E}">
        <p14:creationId xmlns:p14="http://schemas.microsoft.com/office/powerpoint/2010/main" val="2105474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00" y="0"/>
            <a:ext cx="10972800" cy="1143000"/>
          </a:xfrm>
        </p:spPr>
        <p:txBody>
          <a:bodyPr/>
          <a:lstStyle/>
          <a:p>
            <a:pPr lvl="2" algn="l"/>
            <a:r>
              <a:rPr lang="es-EC" dirty="0">
                <a:solidFill>
                  <a:schemeClr val="tx1"/>
                </a:solidFill>
                <a:effectLst/>
              </a:rPr>
              <a:t>ASPECTOS AMBIENTALES </a:t>
            </a:r>
            <a:r>
              <a:rPr lang="es-EC" dirty="0" smtClean="0">
                <a:solidFill>
                  <a:schemeClr val="tx1"/>
                </a:solidFill>
                <a:effectLst/>
              </a:rPr>
              <a:t> SIGNIFICATIVOS DE </a:t>
            </a:r>
            <a:r>
              <a:rPr lang="es-EC" dirty="0">
                <a:solidFill>
                  <a:schemeClr val="tx1"/>
                </a:solidFill>
                <a:effectLst/>
              </a:rPr>
              <a:t>LA ZONA </a:t>
            </a:r>
            <a:br>
              <a:rPr lang="es-EC" dirty="0">
                <a:solidFill>
                  <a:schemeClr val="tx1"/>
                </a:solidFill>
                <a:effectLst/>
              </a:rPr>
            </a:br>
            <a:r>
              <a:rPr lang="es-EC" dirty="0">
                <a:solidFill>
                  <a:schemeClr val="tx1"/>
                </a:solidFill>
                <a:effectLst/>
              </a:rPr>
              <a:t> </a:t>
            </a:r>
            <a:r>
              <a:rPr lang="es-EC" sz="2800" dirty="0">
                <a:solidFill>
                  <a:schemeClr val="tx1"/>
                </a:solidFill>
                <a:effectLst/>
              </a:rPr>
              <a:t/>
            </a:r>
            <a:br>
              <a:rPr lang="es-EC" sz="2800" dirty="0">
                <a:solidFill>
                  <a:schemeClr val="tx1"/>
                </a:solidFill>
                <a:effectLst/>
              </a:rPr>
            </a:br>
            <a:endParaRPr lang="es-EC" dirty="0">
              <a:solidFill>
                <a:schemeClr val="tx1"/>
              </a:solidFill>
            </a:endParaRPr>
          </a:p>
        </p:txBody>
      </p:sp>
      <p:pic>
        <p:nvPicPr>
          <p:cNvPr id="5" name="Imagen 4"/>
          <p:cNvPicPr>
            <a:picLocks noChangeAspect="1"/>
          </p:cNvPicPr>
          <p:nvPr/>
        </p:nvPicPr>
        <p:blipFill rotWithShape="1">
          <a:blip r:embed="rId2"/>
          <a:srcRect l="32658" t="63965" r="27647" b="25222"/>
          <a:stretch/>
        </p:blipFill>
        <p:spPr>
          <a:xfrm>
            <a:off x="1854200" y="1428750"/>
            <a:ext cx="8458200"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rotWithShape="1">
          <a:blip r:embed="rId3"/>
          <a:srcRect l="21108" t="49132" r="27452" b="29340"/>
          <a:stretch/>
        </p:blipFill>
        <p:spPr>
          <a:xfrm>
            <a:off x="1825945" y="3009900"/>
            <a:ext cx="8445501" cy="1987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400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32236" t="37326" r="26379" b="35243"/>
          <a:stretch/>
        </p:blipFill>
        <p:spPr>
          <a:xfrm>
            <a:off x="1727200" y="1790700"/>
            <a:ext cx="8213524" cy="306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p:cNvSpPr txBox="1"/>
          <p:nvPr/>
        </p:nvSpPr>
        <p:spPr>
          <a:xfrm>
            <a:off x="6540500" y="203200"/>
            <a:ext cx="4749800" cy="523220"/>
          </a:xfrm>
          <a:prstGeom prst="rect">
            <a:avLst/>
          </a:prstGeom>
          <a:noFill/>
        </p:spPr>
        <p:txBody>
          <a:bodyPr wrap="square" rtlCol="0">
            <a:spAutoFit/>
          </a:bodyPr>
          <a:lstStyle/>
          <a:p>
            <a:r>
              <a:rPr lang="es-EC" sz="2800" b="1" i="1" dirty="0" smtClean="0"/>
              <a:t>CENTRO DE SALUD</a:t>
            </a:r>
            <a:endParaRPr lang="es-EC" sz="2800" b="1" i="1" dirty="0"/>
          </a:p>
        </p:txBody>
      </p:sp>
    </p:spTree>
    <p:extLst>
      <p:ext uri="{BB962C8B-B14F-4D97-AF65-F5344CB8AC3E}">
        <p14:creationId xmlns:p14="http://schemas.microsoft.com/office/powerpoint/2010/main" val="1155876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93662"/>
            <a:ext cx="10972800" cy="1143000"/>
          </a:xfrm>
        </p:spPr>
        <p:txBody>
          <a:bodyPr/>
          <a:lstStyle/>
          <a:p>
            <a:r>
              <a:rPr lang="es-EC" dirty="0" smtClean="0">
                <a:solidFill>
                  <a:schemeClr val="tx1"/>
                </a:solidFill>
              </a:rPr>
              <a:t>Matriz de </a:t>
            </a:r>
            <a:r>
              <a:rPr lang="es-EC" dirty="0" err="1" smtClean="0">
                <a:solidFill>
                  <a:schemeClr val="tx1"/>
                </a:solidFill>
              </a:rPr>
              <a:t>Leopold</a:t>
            </a:r>
            <a:endParaRPr lang="es-EC" dirty="0">
              <a:solidFill>
                <a:schemeClr val="tx1"/>
              </a:solidFill>
            </a:endParaRP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1973" t="21410" r="38808" b="11158"/>
          <a:stretch/>
        </p:blipFill>
        <p:spPr bwMode="auto">
          <a:xfrm>
            <a:off x="317501" y="596900"/>
            <a:ext cx="6489700" cy="5448300"/>
          </a:xfrm>
          <a:prstGeom prst="rect">
            <a:avLst/>
          </a:prstGeom>
          <a:ln>
            <a:solidFill>
              <a:schemeClr val="tx1"/>
            </a:solidFill>
          </a:ln>
          <a:extLst>
            <a:ext uri="{53640926-AAD7-44D8-BBD7-CCE9431645EC}">
              <a14:shadowObscured xmlns:a14="http://schemas.microsoft.com/office/drawing/2010/main"/>
            </a:ext>
          </a:extLst>
        </p:spPr>
      </p:pic>
      <p:sp>
        <p:nvSpPr>
          <p:cNvPr id="6" name="Rectángulo 5"/>
          <p:cNvSpPr/>
          <p:nvPr/>
        </p:nvSpPr>
        <p:spPr>
          <a:xfrm>
            <a:off x="5384800" y="838200"/>
            <a:ext cx="711199" cy="5217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4089400" y="838200"/>
            <a:ext cx="330200" cy="5217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7505700" y="1823333"/>
            <a:ext cx="35433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t>Se evaluó:  </a:t>
            </a:r>
            <a:r>
              <a:rPr lang="es-ES" b="1" dirty="0"/>
              <a:t>Extensión, Duración, Reversibilidad, importancia, magnitud</a:t>
            </a:r>
            <a:endParaRPr lang="es-EC" dirty="0"/>
          </a:p>
          <a:p>
            <a:endParaRPr lang="es-EC" dirty="0"/>
          </a:p>
        </p:txBody>
      </p:sp>
      <p:sp>
        <p:nvSpPr>
          <p:cNvPr id="10" name="CuadroTexto 9"/>
          <p:cNvSpPr txBox="1"/>
          <p:nvPr/>
        </p:nvSpPr>
        <p:spPr>
          <a:xfrm>
            <a:off x="7581900" y="3810000"/>
            <a:ext cx="3467100" cy="646331"/>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EVALUACIÓN DE LOS IMPATOS SIGNIFICATIVOS</a:t>
            </a:r>
            <a:endParaRPr lang="es-EC" dirty="0"/>
          </a:p>
        </p:txBody>
      </p:sp>
    </p:spTree>
    <p:extLst>
      <p:ext uri="{BB962C8B-B14F-4D97-AF65-F5344CB8AC3E}">
        <p14:creationId xmlns:p14="http://schemas.microsoft.com/office/powerpoint/2010/main" val="3528676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395538"/>
            <a:ext cx="10972800" cy="1143000"/>
          </a:xfrm>
        </p:spPr>
        <p:txBody>
          <a:bodyPr/>
          <a:lstStyle/>
          <a:p>
            <a:r>
              <a:rPr lang="es-EC" sz="6600" dirty="0" smtClean="0">
                <a:solidFill>
                  <a:schemeClr val="tx1"/>
                </a:solidFill>
              </a:rPr>
              <a:t>PLAN DE MANEJO AMBIENTAL PROPUESTA</a:t>
            </a:r>
            <a:endParaRPr lang="es-EC" sz="6600" dirty="0">
              <a:solidFill>
                <a:schemeClr val="tx1"/>
              </a:solidFill>
            </a:endParaRPr>
          </a:p>
        </p:txBody>
      </p:sp>
    </p:spTree>
    <p:extLst>
      <p:ext uri="{BB962C8B-B14F-4D97-AF65-F5344CB8AC3E}">
        <p14:creationId xmlns:p14="http://schemas.microsoft.com/office/powerpoint/2010/main" val="829967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126067" y="1767007"/>
            <a:ext cx="9872133" cy="3323987"/>
          </a:xfrm>
          <a:prstGeom prst="rect">
            <a:avLst/>
          </a:prstGeom>
        </p:spPr>
        <p:txBody>
          <a:bodyPr wrap="square">
            <a:spAutoFit/>
          </a:bodyPr>
          <a:lstStyle/>
          <a:p>
            <a:pPr indent="449580" algn="just">
              <a:lnSpc>
                <a:spcPct val="150000"/>
              </a:lnSpc>
              <a:spcAft>
                <a:spcPts val="0"/>
              </a:spcAft>
            </a:pPr>
            <a:r>
              <a:rPr lang="es-EC" sz="1400" dirty="0">
                <a:solidFill>
                  <a:srgbClr val="000000"/>
                </a:solidFill>
                <a:ea typeface="Times New Roman" panose="02020603050405020304" pitchFamily="18" charset="0"/>
              </a:rPr>
              <a:t>El Plan de Manejo Ambiental es un instrumento de gestión destinado a proveer de una guía de programas, procedimientos, prácticas y acciones, orientados a prevenir, eliminar, minimizar y controlar los impactos negativos que las actividades humanas puedan causar al ambiente. </a:t>
            </a:r>
          </a:p>
          <a:p>
            <a:pPr algn="just">
              <a:lnSpc>
                <a:spcPct val="150000"/>
              </a:lnSpc>
              <a:spcAft>
                <a:spcPts val="0"/>
              </a:spcAft>
            </a:pPr>
            <a:r>
              <a:rPr lang="es-EC" sz="1400" dirty="0">
                <a:solidFill>
                  <a:srgbClr val="000000"/>
                </a:solidFill>
                <a:ea typeface="Times New Roman" panose="02020603050405020304" pitchFamily="18" charset="0"/>
              </a:rPr>
              <a:t> </a:t>
            </a:r>
          </a:p>
          <a:p>
            <a:pPr indent="449580" algn="just">
              <a:lnSpc>
                <a:spcPct val="150000"/>
              </a:lnSpc>
              <a:spcAft>
                <a:spcPts val="0"/>
              </a:spcAft>
            </a:pPr>
            <a:r>
              <a:rPr lang="es-EC" sz="1400" dirty="0">
                <a:solidFill>
                  <a:srgbClr val="000000"/>
                </a:solidFill>
                <a:ea typeface="Times New Roman" panose="02020603050405020304" pitchFamily="18" charset="0"/>
              </a:rPr>
              <a:t>El plan ha sido enfocado en los procesos administrativos y operativos, debiendo recalcar que el enfoque preventivo y de enfrentamiento de contingencias es fundamental para una correcta gestión ambiental de los aspectos de estas actividades. </a:t>
            </a:r>
          </a:p>
          <a:p>
            <a:pPr algn="just">
              <a:lnSpc>
                <a:spcPct val="150000"/>
              </a:lnSpc>
              <a:spcAft>
                <a:spcPts val="0"/>
              </a:spcAft>
            </a:pPr>
            <a:r>
              <a:rPr lang="es-EC" sz="1400" dirty="0">
                <a:solidFill>
                  <a:srgbClr val="000000"/>
                </a:solidFill>
                <a:ea typeface="Times New Roman" panose="02020603050405020304" pitchFamily="18" charset="0"/>
              </a:rPr>
              <a:t> </a:t>
            </a:r>
          </a:p>
          <a:p>
            <a:r>
              <a:rPr lang="es-EC" sz="1400" dirty="0">
                <a:ea typeface="Calibri" panose="020F0502020204030204" pitchFamily="34" charset="0"/>
              </a:rPr>
              <a:t>El Plan de Manejo Ambiental deberá ser entendido como una herramienta dinámica, y por lo tanto variable en el tiempo, la cual deberá ser actualizada y mejorada en la medida en que los procedimientos y prácticas se vayan implementando, o cuando se modifiquen los procesos operativos. </a:t>
            </a:r>
            <a:endParaRPr lang="es-EC" sz="2000" dirty="0"/>
          </a:p>
        </p:txBody>
      </p:sp>
    </p:spTree>
    <p:extLst>
      <p:ext uri="{BB962C8B-B14F-4D97-AF65-F5344CB8AC3E}">
        <p14:creationId xmlns:p14="http://schemas.microsoft.com/office/powerpoint/2010/main" val="3395843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1400" y="2274838"/>
            <a:ext cx="9067800" cy="2677656"/>
          </a:xfrm>
          <a:prstGeom prst="rect">
            <a:avLst/>
          </a:prstGeom>
        </p:spPr>
        <p:txBody>
          <a:bodyPr wrap="square">
            <a:spAutoFit/>
          </a:bodyPr>
          <a:lstStyle/>
          <a:p>
            <a:pPr algn="just">
              <a:lnSpc>
                <a:spcPct val="150000"/>
              </a:lnSpc>
              <a:spcAft>
                <a:spcPts val="0"/>
              </a:spcAft>
            </a:pPr>
            <a:r>
              <a:rPr lang="es-EC" sz="1400" dirty="0">
                <a:solidFill>
                  <a:srgbClr val="000000"/>
                </a:solidFill>
                <a:ea typeface="Times New Roman" panose="02020603050405020304" pitchFamily="18" charset="0"/>
              </a:rPr>
              <a:t>El Plan propuesto tiene como objetivos: </a:t>
            </a:r>
          </a:p>
          <a:p>
            <a:pPr algn="just">
              <a:lnSpc>
                <a:spcPct val="150000"/>
              </a:lnSpc>
              <a:spcAft>
                <a:spcPts val="0"/>
              </a:spcAft>
            </a:pPr>
            <a:r>
              <a:rPr lang="es-EC" sz="1400" dirty="0">
                <a:solidFill>
                  <a:srgbClr val="000000"/>
                </a:solidFill>
                <a:ea typeface="Times New Roman" panose="02020603050405020304" pitchFamily="18" charset="0"/>
              </a:rPr>
              <a:t> </a:t>
            </a:r>
          </a:p>
          <a:p>
            <a:pPr marL="342900" lvl="0" indent="-342900" algn="just">
              <a:lnSpc>
                <a:spcPct val="150000"/>
              </a:lnSpc>
              <a:spcAft>
                <a:spcPts val="0"/>
              </a:spcAft>
              <a:buFont typeface="Symbol" panose="05050102010706020507" pitchFamily="18" charset="2"/>
              <a:buChar char=""/>
            </a:pPr>
            <a:r>
              <a:rPr lang="es-EC" sz="1400" dirty="0">
                <a:solidFill>
                  <a:srgbClr val="000000"/>
                </a:solidFill>
                <a:ea typeface="Times New Roman" panose="02020603050405020304" pitchFamily="18" charset="0"/>
              </a:rPr>
              <a:t>Asegurar que las actividades administrativas y operativas  dentro de la brigada, cumplan con las leyes, reglamentos, ordenanzas y normas ambientales vigentes en el Ecuador.</a:t>
            </a:r>
          </a:p>
          <a:p>
            <a:pPr marL="342900" lvl="0" indent="-342900" algn="just">
              <a:lnSpc>
                <a:spcPct val="150000"/>
              </a:lnSpc>
              <a:spcAft>
                <a:spcPts val="0"/>
              </a:spcAft>
              <a:buFont typeface="Symbol" panose="05050102010706020507" pitchFamily="18" charset="2"/>
              <a:buChar char=""/>
            </a:pPr>
            <a:r>
              <a:rPr lang="es-EC" sz="1400" dirty="0">
                <a:solidFill>
                  <a:srgbClr val="000000"/>
                </a:solidFill>
                <a:ea typeface="Times New Roman" panose="02020603050405020304" pitchFamily="18" charset="0"/>
              </a:rPr>
              <a:t>Prevenir, minimizar, controlar y monitorear los impactos producidos sobre el entorno por las actividades de la brigada.</a:t>
            </a:r>
          </a:p>
          <a:p>
            <a:pPr marL="342900" lvl="0" indent="-342900" algn="just">
              <a:lnSpc>
                <a:spcPct val="150000"/>
              </a:lnSpc>
              <a:spcAft>
                <a:spcPts val="0"/>
              </a:spcAft>
              <a:buFont typeface="Symbol" panose="05050102010706020507" pitchFamily="18" charset="2"/>
              <a:buChar char=""/>
            </a:pPr>
            <a:r>
              <a:rPr lang="es-EC" sz="1400" dirty="0">
                <a:solidFill>
                  <a:srgbClr val="000000"/>
                </a:solidFill>
                <a:ea typeface="Times New Roman" panose="02020603050405020304" pitchFamily="18" charset="0"/>
              </a:rPr>
              <a:t>Proporcionar al personal de la brigada un instructivo para el manejo ambientalmente correcto de las actividades.</a:t>
            </a:r>
          </a:p>
        </p:txBody>
      </p:sp>
    </p:spTree>
    <p:extLst>
      <p:ext uri="{BB962C8B-B14F-4D97-AF65-F5344CB8AC3E}">
        <p14:creationId xmlns:p14="http://schemas.microsoft.com/office/powerpoint/2010/main" val="2997705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20533" y="2320205"/>
            <a:ext cx="5799667" cy="2354491"/>
          </a:xfrm>
          <a:prstGeom prst="rect">
            <a:avLst/>
          </a:prstGeom>
        </p:spPr>
        <p:txBody>
          <a:bodyPr wrap="square">
            <a:spAutoFit/>
          </a:bodyPr>
          <a:lstStyle/>
          <a:p>
            <a:pPr algn="just">
              <a:lnSpc>
                <a:spcPct val="150000"/>
              </a:lnSpc>
              <a:spcAft>
                <a:spcPts val="0"/>
              </a:spcAft>
            </a:pPr>
            <a:r>
              <a:rPr lang="es-EC" sz="1400" dirty="0">
                <a:solidFill>
                  <a:srgbClr val="000000"/>
                </a:solidFill>
                <a:ea typeface="Times New Roman" panose="02020603050405020304" pitchFamily="18" charset="0"/>
              </a:rPr>
              <a:t>La Estructura del PMA será la siguiente: </a:t>
            </a:r>
          </a:p>
          <a:p>
            <a:pPr marL="342900" lvl="0" indent="-342900" algn="just">
              <a:lnSpc>
                <a:spcPct val="150000"/>
              </a:lnSpc>
              <a:spcAft>
                <a:spcPts val="0"/>
              </a:spcAft>
              <a:buFont typeface="Symbol" panose="05050102010706020507" pitchFamily="18" charset="2"/>
              <a:buChar char=""/>
            </a:pPr>
            <a:r>
              <a:rPr lang="es-EC" sz="1400" dirty="0">
                <a:solidFill>
                  <a:srgbClr val="000000"/>
                </a:solidFill>
                <a:ea typeface="Times New Roman" panose="02020603050405020304" pitchFamily="18" charset="0"/>
              </a:rPr>
              <a:t>Programa de Prevención</a:t>
            </a:r>
          </a:p>
          <a:p>
            <a:pPr marL="342900" lvl="0" indent="-342900" algn="just">
              <a:lnSpc>
                <a:spcPct val="150000"/>
              </a:lnSpc>
              <a:spcAft>
                <a:spcPts val="0"/>
              </a:spcAft>
              <a:buFont typeface="Symbol" panose="05050102010706020507" pitchFamily="18" charset="2"/>
              <a:buChar char=""/>
            </a:pPr>
            <a:r>
              <a:rPr lang="es-EC" sz="1400" dirty="0">
                <a:solidFill>
                  <a:srgbClr val="000000"/>
                </a:solidFill>
                <a:ea typeface="Times New Roman" panose="02020603050405020304" pitchFamily="18" charset="0"/>
              </a:rPr>
              <a:t>Programa de Mitigación </a:t>
            </a:r>
          </a:p>
          <a:p>
            <a:pPr marL="342900" lvl="0" indent="-342900" algn="just">
              <a:lnSpc>
                <a:spcPct val="150000"/>
              </a:lnSpc>
              <a:spcAft>
                <a:spcPts val="0"/>
              </a:spcAft>
              <a:buFont typeface="Symbol" panose="05050102010706020507" pitchFamily="18" charset="2"/>
              <a:buChar char=""/>
            </a:pPr>
            <a:r>
              <a:rPr lang="es-EC" sz="1400" dirty="0">
                <a:solidFill>
                  <a:srgbClr val="000000"/>
                </a:solidFill>
                <a:ea typeface="Times New Roman" panose="02020603050405020304" pitchFamily="18" charset="0"/>
              </a:rPr>
              <a:t>Programa de Contingencias </a:t>
            </a:r>
          </a:p>
          <a:p>
            <a:pPr marL="342900" lvl="0" indent="-342900" algn="just">
              <a:lnSpc>
                <a:spcPct val="150000"/>
              </a:lnSpc>
              <a:spcAft>
                <a:spcPts val="0"/>
              </a:spcAft>
              <a:buFont typeface="Symbol" panose="05050102010706020507" pitchFamily="18" charset="2"/>
              <a:buChar char=""/>
            </a:pPr>
            <a:r>
              <a:rPr lang="es-EC" sz="1400" dirty="0">
                <a:solidFill>
                  <a:srgbClr val="000000"/>
                </a:solidFill>
                <a:ea typeface="Times New Roman" panose="02020603050405020304" pitchFamily="18" charset="0"/>
              </a:rPr>
              <a:t>Programa de Capacitación Ambiental </a:t>
            </a:r>
          </a:p>
          <a:p>
            <a:pPr marL="342900" lvl="0" indent="-342900" algn="just">
              <a:lnSpc>
                <a:spcPct val="150000"/>
              </a:lnSpc>
              <a:spcAft>
                <a:spcPts val="0"/>
              </a:spcAft>
              <a:buFont typeface="Symbol" panose="05050102010706020507" pitchFamily="18" charset="2"/>
              <a:buChar char=""/>
            </a:pPr>
            <a:r>
              <a:rPr lang="es-EC" sz="1400" dirty="0">
                <a:solidFill>
                  <a:srgbClr val="000000"/>
                </a:solidFill>
                <a:ea typeface="Times New Roman" panose="02020603050405020304" pitchFamily="18" charset="0"/>
              </a:rPr>
              <a:t>Programa de Monitoreo y Seguimiento Ambiental </a:t>
            </a:r>
          </a:p>
          <a:p>
            <a:pPr marL="342900" lvl="0" indent="-342900" algn="just">
              <a:lnSpc>
                <a:spcPct val="150000"/>
              </a:lnSpc>
              <a:spcAft>
                <a:spcPts val="0"/>
              </a:spcAft>
              <a:buFont typeface="Symbol" panose="05050102010706020507" pitchFamily="18" charset="2"/>
              <a:buChar char=""/>
            </a:pPr>
            <a:r>
              <a:rPr lang="es-EC" sz="1400" dirty="0">
                <a:solidFill>
                  <a:srgbClr val="000000"/>
                </a:solidFill>
                <a:ea typeface="Times New Roman" panose="02020603050405020304" pitchFamily="18" charset="0"/>
              </a:rPr>
              <a:t>Programa de Relaciones Comunitarias </a:t>
            </a:r>
          </a:p>
        </p:txBody>
      </p:sp>
    </p:spTree>
    <p:extLst>
      <p:ext uri="{BB962C8B-B14F-4D97-AF65-F5344CB8AC3E}">
        <p14:creationId xmlns:p14="http://schemas.microsoft.com/office/powerpoint/2010/main" val="2673617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256" y="167465"/>
            <a:ext cx="10972800" cy="1447264"/>
          </a:xfrm>
        </p:spPr>
        <p:txBody>
          <a:bodyPr/>
          <a:lstStyle/>
          <a:p>
            <a:r>
              <a:rPr lang="es-EC" b="0" i="0" dirty="0" smtClean="0">
                <a:solidFill>
                  <a:schemeClr val="tx1"/>
                </a:solidFill>
                <a:effectLst/>
                <a:latin typeface="Arial" pitchFamily="34" charset="0"/>
                <a:ea typeface="Calibri" pitchFamily="34" charset="0"/>
                <a:cs typeface="Arial" pitchFamily="34" charset="0"/>
              </a:rPr>
              <a:t>Brigada </a:t>
            </a:r>
            <a:r>
              <a:rPr lang="es-EC" b="0" i="0" dirty="0">
                <a:solidFill>
                  <a:schemeClr val="tx1"/>
                </a:solidFill>
                <a:effectLst/>
                <a:latin typeface="Arial" pitchFamily="34" charset="0"/>
                <a:ea typeface="Calibri" pitchFamily="34" charset="0"/>
                <a:cs typeface="Arial" pitchFamily="34" charset="0"/>
              </a:rPr>
              <a:t>de Fuerzas Especiales Nº 9 “Patria</a:t>
            </a:r>
            <a:r>
              <a:rPr lang="es-EC" dirty="0" smtClean="0">
                <a:solidFill>
                  <a:schemeClr val="tx1"/>
                </a:solidFill>
              </a:rPr>
              <a:t> </a:t>
            </a:r>
            <a:endParaRPr lang="es-EC" dirty="0">
              <a:solidFill>
                <a:schemeClr val="tx1"/>
              </a:solidFill>
            </a:endParaRPr>
          </a:p>
        </p:txBody>
      </p:sp>
      <p:sp>
        <p:nvSpPr>
          <p:cNvPr id="4" name="Rectangle 1"/>
          <p:cNvSpPr>
            <a:spLocks noGrp="1" noChangeArrowheads="1"/>
          </p:cNvSpPr>
          <p:nvPr>
            <p:ph idx="1"/>
          </p:nvPr>
        </p:nvSpPr>
        <p:spPr bwMode="auto">
          <a:xfrm>
            <a:off x="6611155" y="1135862"/>
            <a:ext cx="476089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ct val="0"/>
              </a:spcBef>
              <a:buFont typeface="Wingdings" panose="05000000000000000000" pitchFamily="2" charset="2"/>
              <a:buChar char="v"/>
            </a:pPr>
            <a:r>
              <a:rPr lang="es-EC" sz="2000" dirty="0">
                <a:solidFill>
                  <a:schemeClr val="tx1"/>
                </a:solidFill>
                <a:latin typeface="Arial" pitchFamily="34" charset="0"/>
                <a:ea typeface="Calibri" pitchFamily="34" charset="0"/>
                <a:cs typeface="Arial" pitchFamily="34" charset="0"/>
              </a:rPr>
              <a:t>U</a:t>
            </a:r>
            <a:r>
              <a:rPr kumimoji="0" lang="es-EC"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nidad élite del ejército ecuatoriano, ocupa desde el año de 1977.</a:t>
            </a:r>
          </a:p>
          <a:p>
            <a:pPr algn="just">
              <a:spcBef>
                <a:spcPct val="0"/>
              </a:spcBef>
              <a:buFont typeface="Wingdings" panose="05000000000000000000" pitchFamily="2" charset="2"/>
              <a:buChar char="v"/>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Formar especialistas y satisfacer los requerimientos del ejército Ecuatoriano. </a:t>
            </a:r>
            <a:endParaRPr kumimoji="0" lang="es-EC" sz="2000" b="0" i="0" u="none" strike="noStrike" cap="none" normalizeH="0" baseline="0" dirty="0" smtClean="0">
              <a:ln>
                <a:noFill/>
              </a:ln>
              <a:solidFill>
                <a:schemeClr val="tx1"/>
              </a:solidFill>
              <a:effectLst/>
              <a:latin typeface="Arial" pitchFamily="34" charset="0"/>
              <a:ea typeface="Times New Roman" pitchFamily="18" charset="0"/>
            </a:endParaRPr>
          </a:p>
          <a:p>
            <a:pPr algn="just" eaLnBrk="0" hangingPunct="0">
              <a:spcBef>
                <a:spcPct val="0"/>
              </a:spcBef>
              <a:buFont typeface="Wingdings" panose="05000000000000000000" pitchFamily="2" charset="2"/>
              <a:buChar char="v"/>
            </a:pPr>
            <a:r>
              <a:rPr kumimoji="0" lang="es-EC" sz="2000" b="0" i="0" u="none" strike="noStrike" cap="none" normalizeH="0" baseline="0" dirty="0" smtClean="0">
                <a:ln>
                  <a:noFill/>
                </a:ln>
                <a:solidFill>
                  <a:schemeClr val="tx1"/>
                </a:solidFill>
                <a:effectLst/>
                <a:latin typeface="Arial" pitchFamily="34" charset="0"/>
                <a:ea typeface="Times New Roman" pitchFamily="18" charset="0"/>
              </a:rPr>
              <a:t>Ubicación</a:t>
            </a:r>
            <a:r>
              <a:rPr kumimoji="0" lang="es-EC" sz="2000" b="0" i="0" u="none" strike="noStrike" cap="none" normalizeH="0" dirty="0" smtClean="0">
                <a:ln>
                  <a:noFill/>
                </a:ln>
                <a:solidFill>
                  <a:schemeClr val="tx1"/>
                </a:solidFill>
                <a:effectLst/>
                <a:latin typeface="Arial" pitchFamily="34" charset="0"/>
                <a:ea typeface="Times New Roman" pitchFamily="18" charset="0"/>
              </a:rPr>
              <a:t> esta </a:t>
            </a:r>
            <a:r>
              <a:rPr kumimoji="0" lang="es-EC" sz="2000" b="0" i="0" u="none" strike="noStrike" cap="none" normalizeH="0" baseline="0" dirty="0" smtClean="0">
                <a:ln>
                  <a:noFill/>
                </a:ln>
                <a:solidFill>
                  <a:schemeClr val="tx1"/>
                </a:solidFill>
                <a:effectLst/>
                <a:latin typeface="Arial" pitchFamily="34" charset="0"/>
                <a:ea typeface="Times New Roman" pitchFamily="18" charset="0"/>
              </a:rPr>
              <a:t>a 12 km al norte de la ciudad de Latacunga Capital de la Provincia, en el sector </a:t>
            </a:r>
            <a:r>
              <a:rPr kumimoji="0" lang="es-EC" sz="2000" b="0" i="0" u="none" strike="noStrike" cap="none" normalizeH="0" baseline="0" dirty="0" err="1" smtClean="0">
                <a:ln>
                  <a:noFill/>
                </a:ln>
                <a:solidFill>
                  <a:schemeClr val="tx1"/>
                </a:solidFill>
                <a:effectLst/>
                <a:latin typeface="Arial" pitchFamily="34" charset="0"/>
                <a:ea typeface="Times New Roman" pitchFamily="18" charset="0"/>
              </a:rPr>
              <a:t>Saramontón</a:t>
            </a:r>
            <a:r>
              <a:rPr kumimoji="0" lang="es-EC" sz="2000" b="0" i="0" u="none" strike="noStrike" cap="none" normalizeH="0" baseline="0" dirty="0" smtClean="0">
                <a:ln>
                  <a:noFill/>
                </a:ln>
                <a:solidFill>
                  <a:schemeClr val="tx1"/>
                </a:solidFill>
                <a:effectLst/>
                <a:latin typeface="Arial" pitchFamily="34" charset="0"/>
                <a:ea typeface="Times New Roman" pitchFamily="18" charset="0"/>
              </a:rPr>
              <a:t>, de la parroquia rural </a:t>
            </a:r>
            <a:r>
              <a:rPr kumimoji="0" lang="es-EC" sz="2000" b="0" i="0" u="none" strike="noStrike" cap="none" normalizeH="0" baseline="0" dirty="0" err="1" smtClean="0">
                <a:ln>
                  <a:noFill/>
                </a:ln>
                <a:solidFill>
                  <a:schemeClr val="tx1"/>
                </a:solidFill>
                <a:effectLst/>
                <a:latin typeface="Arial" pitchFamily="34" charset="0"/>
                <a:ea typeface="Times New Roman" pitchFamily="18" charset="0"/>
              </a:rPr>
              <a:t>Guaytacama</a:t>
            </a:r>
            <a:r>
              <a:rPr kumimoji="0" lang="es-EC" sz="2000" b="0" i="0" u="none" strike="noStrike" cap="none" normalizeH="0" baseline="0" dirty="0" smtClean="0">
                <a:ln>
                  <a:noFill/>
                </a:ln>
                <a:solidFill>
                  <a:schemeClr val="tx1"/>
                </a:solidFill>
                <a:effectLst/>
                <a:latin typeface="Arial" pitchFamily="34" charset="0"/>
                <a:ea typeface="Times New Roman" pitchFamily="18" charset="0"/>
              </a:rPr>
              <a:t>,  Cantón Latacunga, Provincia del Cotopaxi;  aproximadamente a 2.850 msnm.</a:t>
            </a:r>
          </a:p>
          <a:p>
            <a:pPr algn="just" eaLnBrk="0" hangingPunct="0">
              <a:spcBef>
                <a:spcPct val="0"/>
              </a:spcBef>
              <a:buFont typeface="Wingdings" panose="05000000000000000000" pitchFamily="2" charset="2"/>
              <a:buChar char="v"/>
            </a:pPr>
            <a:r>
              <a:rPr kumimoji="0" lang="es-EC" sz="2000" b="0" i="0" u="none" strike="noStrike" cap="none" normalizeH="0" baseline="0" dirty="0" smtClean="0">
                <a:ln>
                  <a:noFill/>
                </a:ln>
                <a:solidFill>
                  <a:schemeClr val="tx1"/>
                </a:solidFill>
                <a:effectLst/>
                <a:latin typeface="Arial" pitchFamily="34" charset="0"/>
                <a:ea typeface="Times New Roman" pitchFamily="18" charset="0"/>
              </a:rPr>
              <a:t>Clima templado frío, temperatura promedio de 13 º C y  precipitación que fluctúa entre  500 a 1000 mm al año.  </a:t>
            </a:r>
            <a:endParaRPr kumimoji="0" lang="es-EC" sz="2000" b="0" i="0" u="none" strike="noStrike" cap="none" normalizeH="0" baseline="0" dirty="0" smtClean="0">
              <a:ln>
                <a:noFill/>
              </a:ln>
              <a:solidFill>
                <a:schemeClr val="tx1"/>
              </a:solidFill>
              <a:effectLst/>
              <a:latin typeface="Arial" pitchFamily="34" charset="0"/>
            </a:endParaRPr>
          </a:p>
        </p:txBody>
      </p:sp>
      <p:pic>
        <p:nvPicPr>
          <p:cNvPr id="5" name="2 Imagen" descr="E:\cpu usu abr 2014 1\proyecto maestría sga feb 2014\fotos maestria 27 feb 2014\feb-2014\DSCN5109.JPG"/>
          <p:cNvPicPr>
            <a:picLocks/>
          </p:cNvPicPr>
          <p:nvPr/>
        </p:nvPicPr>
        <p:blipFill>
          <a:blip r:embed="rId2" cstate="print"/>
          <a:srcRect/>
          <a:stretch>
            <a:fillRect/>
          </a:stretch>
        </p:blipFill>
        <p:spPr bwMode="auto">
          <a:xfrm>
            <a:off x="451598" y="746975"/>
            <a:ext cx="5240864" cy="5559534"/>
          </a:xfrm>
          <a:prstGeom prst="rect">
            <a:avLst/>
          </a:prstGeom>
          <a:noFill/>
          <a:ln w="9525">
            <a:noFill/>
            <a:miter lim="800000"/>
            <a:headEnd/>
            <a:tailEnd/>
          </a:ln>
        </p:spPr>
      </p:pic>
      <p:sp>
        <p:nvSpPr>
          <p:cNvPr id="6" name="CuadroTexto 5"/>
          <p:cNvSpPr txBox="1"/>
          <p:nvPr/>
        </p:nvSpPr>
        <p:spPr>
          <a:xfrm>
            <a:off x="9504609" y="0"/>
            <a:ext cx="2936383" cy="800219"/>
          </a:xfrm>
          <a:prstGeom prst="rect">
            <a:avLst/>
          </a:prstGeom>
          <a:noFill/>
        </p:spPr>
        <p:txBody>
          <a:bodyPr wrap="square" rtlCol="0">
            <a:spAutoFit/>
          </a:bodyPr>
          <a:lstStyle/>
          <a:p>
            <a:r>
              <a:rPr lang="es-EC" sz="2800" b="1" i="1" dirty="0" smtClean="0">
                <a:solidFill>
                  <a:schemeClr val="tx1"/>
                </a:solidFill>
              </a:rPr>
              <a:t>Generalidades</a:t>
            </a:r>
            <a:r>
              <a:rPr lang="es-EC" dirty="0" smtClean="0">
                <a:solidFill>
                  <a:schemeClr val="tx1"/>
                </a:solidFill>
              </a:rPr>
              <a:t> </a:t>
            </a:r>
            <a:br>
              <a:rPr lang="es-EC" dirty="0" smtClean="0">
                <a:solidFill>
                  <a:schemeClr val="tx1"/>
                </a:solidFill>
              </a:rPr>
            </a:br>
            <a:endParaRPr lang="es-EC" dirty="0"/>
          </a:p>
        </p:txBody>
      </p:sp>
    </p:spTree>
    <p:extLst>
      <p:ext uri="{BB962C8B-B14F-4D97-AF65-F5344CB8AC3E}">
        <p14:creationId xmlns:p14="http://schemas.microsoft.com/office/powerpoint/2010/main" val="3336064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09643" y="1123010"/>
            <a:ext cx="5972714" cy="4611980"/>
          </a:xfrm>
          <a:prstGeom prst="rect">
            <a:avLst/>
          </a:prstGeom>
        </p:spPr>
      </p:pic>
    </p:spTree>
    <p:extLst>
      <p:ext uri="{BB962C8B-B14F-4D97-AF65-F5344CB8AC3E}">
        <p14:creationId xmlns:p14="http://schemas.microsoft.com/office/powerpoint/2010/main" val="1291634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09643" y="1323161"/>
            <a:ext cx="5972714" cy="3466604"/>
          </a:xfrm>
          <a:prstGeom prst="rect">
            <a:avLst/>
          </a:prstGeom>
        </p:spPr>
      </p:pic>
    </p:spTree>
    <p:extLst>
      <p:ext uri="{BB962C8B-B14F-4D97-AF65-F5344CB8AC3E}">
        <p14:creationId xmlns:p14="http://schemas.microsoft.com/office/powerpoint/2010/main" val="3628719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9399" y="904110"/>
            <a:ext cx="10828867" cy="4737002"/>
          </a:xfrm>
          <a:prstGeom prst="rect">
            <a:avLst/>
          </a:prstGeom>
        </p:spPr>
        <p:txBody>
          <a:bodyPr wrap="square">
            <a:spAutoFit/>
          </a:bodyPr>
          <a:lstStyle/>
          <a:p>
            <a:pPr marL="742950" lvl="1" indent="-285750" algn="just">
              <a:lnSpc>
                <a:spcPct val="150000"/>
              </a:lnSpc>
              <a:spcBef>
                <a:spcPts val="1200"/>
              </a:spcBef>
              <a:spcAft>
                <a:spcPts val="1000"/>
              </a:spcAft>
              <a:buFont typeface="+mj-lt"/>
              <a:buAutoNum type="alphaLcPeriod"/>
            </a:pPr>
            <a:r>
              <a:rPr lang="es-EC"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Del </a:t>
            </a: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diagnóstico ambiental inicial in situ realizado en las áreas administrativas y Operativas de la brigada, se evidencia que los aspectos ambientales emergentes fueron el derrame de combustibles en la bomba de gasolina, generación de residuos sólidos comunes en el área administrativa, generación de residuos peligrosos y especiales en el área del </a:t>
            </a:r>
            <a:r>
              <a:rPr lang="es-EC"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autocentro</a:t>
            </a: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la generación  de residuos contaminados y peligrosos en el policlínico de la brigada.</a:t>
            </a:r>
          </a:p>
          <a:p>
            <a:pPr marL="742950" lvl="1" indent="-285750" algn="just">
              <a:lnSpc>
                <a:spcPct val="150000"/>
              </a:lnSpc>
              <a:spcBef>
                <a:spcPts val="1200"/>
              </a:spcBef>
              <a:spcAft>
                <a:spcPts val="1000"/>
              </a:spcAft>
              <a:buFont typeface="+mj-lt"/>
              <a:buAutoNum type="alphaLcPeriod"/>
            </a:pPr>
            <a:r>
              <a:rPr lang="es-EC"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a:t>
            </a: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acuerdo a los resultados analizados en la matriz de </a:t>
            </a:r>
            <a:r>
              <a:rPr lang="es-EC"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Leopold</a:t>
            </a: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los impactos correspondientes a las actividades administrativas y de operación en un porcentaje mayor  son mínimos o significativamente bajos.</a:t>
            </a:r>
          </a:p>
          <a:p>
            <a:pPr marL="742950" lvl="1" indent="-285750" algn="just">
              <a:lnSpc>
                <a:spcPct val="150000"/>
              </a:lnSpc>
              <a:spcBef>
                <a:spcPts val="1200"/>
              </a:spcBef>
              <a:spcAft>
                <a:spcPts val="1000"/>
              </a:spcAft>
              <a:buFont typeface="+mj-lt"/>
              <a:buAutoNum type="alphaLcPeriod"/>
            </a:pPr>
            <a:r>
              <a:rPr lang="es-EC"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Los </a:t>
            </a: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resultados del análisis fisicoquímico del agua descargada al alcantarillado no superan los límites permisibles en </a:t>
            </a:r>
            <a:r>
              <a:rPr lang="es-EC"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cuanto a </a:t>
            </a: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metales pesados,  pero sobrepasan en </a:t>
            </a:r>
            <a:r>
              <a:rPr lang="es-EC"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OCl</a:t>
            </a: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(órgano clorado)  y material flotante.</a:t>
            </a:r>
          </a:p>
          <a:p>
            <a:pPr marL="742950" lvl="1" indent="-285750" algn="just">
              <a:lnSpc>
                <a:spcPct val="150000"/>
              </a:lnSpc>
              <a:spcBef>
                <a:spcPts val="1200"/>
              </a:spcBef>
              <a:spcAft>
                <a:spcPts val="1000"/>
              </a:spcAft>
              <a:buFont typeface="+mj-lt"/>
              <a:buAutoNum type="alphaLcPeriod"/>
            </a:pPr>
            <a:r>
              <a:rPr lang="es-EC"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Los </a:t>
            </a: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resultados del análisis fisicoquímico la calidad del suelo no superan los límites permisibles en cuanto a metales pesados,  </a:t>
            </a:r>
          </a:p>
          <a:p>
            <a:pPr marL="742950" lvl="1" indent="-285750" algn="just">
              <a:lnSpc>
                <a:spcPct val="150000"/>
              </a:lnSpc>
              <a:spcBef>
                <a:spcPts val="1200"/>
              </a:spcBef>
              <a:spcAft>
                <a:spcPts val="1000"/>
              </a:spcAft>
              <a:buFont typeface="+mj-lt"/>
              <a:buAutoNum type="alphaLcPeriod"/>
            </a:pP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Los resultados del análisis de la calidad de ruido no superan los límites permisibles, siendo el de mayor nivel el ruido que proviene del exterior de la brigada.</a:t>
            </a:r>
          </a:p>
        </p:txBody>
      </p:sp>
      <p:sp>
        <p:nvSpPr>
          <p:cNvPr id="3" name="Título 1"/>
          <p:cNvSpPr>
            <a:spLocks noGrp="1"/>
          </p:cNvSpPr>
          <p:nvPr>
            <p:ph type="title"/>
          </p:nvPr>
        </p:nvSpPr>
        <p:spPr>
          <a:xfrm>
            <a:off x="609599" y="-93662"/>
            <a:ext cx="10972800" cy="1143000"/>
          </a:xfrm>
        </p:spPr>
        <p:txBody>
          <a:bodyPr/>
          <a:lstStyle/>
          <a:p>
            <a:r>
              <a:rPr lang="es-EC" dirty="0" smtClean="0">
                <a:solidFill>
                  <a:schemeClr val="tx1"/>
                </a:solidFill>
              </a:rPr>
              <a:t>Conclusiones</a:t>
            </a:r>
            <a:endParaRPr lang="es-EC" dirty="0">
              <a:solidFill>
                <a:schemeClr val="tx1"/>
              </a:solidFill>
            </a:endParaRPr>
          </a:p>
        </p:txBody>
      </p:sp>
    </p:spTree>
    <p:extLst>
      <p:ext uri="{BB962C8B-B14F-4D97-AF65-F5344CB8AC3E}">
        <p14:creationId xmlns:p14="http://schemas.microsoft.com/office/powerpoint/2010/main" val="3752201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1867" y="1953979"/>
            <a:ext cx="10828867" cy="2893100"/>
          </a:xfrm>
          <a:prstGeom prst="rect">
            <a:avLst/>
          </a:prstGeom>
        </p:spPr>
        <p:txBody>
          <a:bodyPr wrap="square">
            <a:spAutoFit/>
          </a:bodyPr>
          <a:lstStyle/>
          <a:p>
            <a:pPr marL="800100" lvl="1" indent="-342900">
              <a:buFont typeface="+mj-lt"/>
              <a:buAutoNum type="alphaLcPeriod" startAt="6"/>
            </a:pPr>
            <a:r>
              <a:rPr lang="es-EC" sz="1400" dirty="0"/>
              <a:t>Un aspecto positivo encontrado es la producción y comercialización de agua purificada en botellones para la unidad y la población.</a:t>
            </a:r>
          </a:p>
          <a:p>
            <a:r>
              <a:rPr lang="es-EC" sz="1400" dirty="0"/>
              <a:t>  </a:t>
            </a:r>
          </a:p>
          <a:p>
            <a:pPr marL="800100" lvl="1" indent="-342900">
              <a:buFont typeface="+mj-lt"/>
              <a:buAutoNum type="alphaLcPeriod" startAt="7"/>
            </a:pPr>
            <a:r>
              <a:rPr lang="es-EC" sz="1400" dirty="0"/>
              <a:t>Se ha propuesto un PMA con los programas de prevención, mitigación, contingencia, capacitación, monitoreo y seguimiento y relaciones comunitarias</a:t>
            </a:r>
            <a:r>
              <a:rPr lang="es-EC" sz="1400" dirty="0" smtClean="0"/>
              <a:t>.</a:t>
            </a:r>
          </a:p>
          <a:p>
            <a:pPr lvl="1"/>
            <a:endParaRPr lang="es-EC" sz="1400" dirty="0"/>
          </a:p>
          <a:p>
            <a:pPr marL="800100" lvl="1" indent="-342900">
              <a:buFont typeface="+mj-lt"/>
              <a:buAutoNum type="alphaLcPeriod" startAt="8"/>
            </a:pPr>
            <a:r>
              <a:rPr lang="es-EC" sz="1400" dirty="0" smtClean="0"/>
              <a:t>En </a:t>
            </a:r>
            <a:r>
              <a:rPr lang="es-EC" sz="1400" dirty="0"/>
              <a:t>la matriz de hallazgos se determinó que para los 49 </a:t>
            </a:r>
            <a:r>
              <a:rPr lang="es-EC" sz="1400" dirty="0" err="1"/>
              <a:t>items</a:t>
            </a:r>
            <a:r>
              <a:rPr lang="es-EC" sz="1400" dirty="0"/>
              <a:t> analizados los resultados fueron: De acuerdo a los resultados podemos señalar que existen 4 No Conformidades Mayores (NC+) lo que representa un 8,16 % de incumplimiento de la Normativa ambiental; que se tienen 42  no conformidades menores (</a:t>
            </a:r>
            <a:r>
              <a:rPr lang="es-EC" sz="1400" dirty="0" err="1"/>
              <a:t>nc</a:t>
            </a:r>
            <a:r>
              <a:rPr lang="es-EC" sz="1400" dirty="0"/>
              <a:t>-), que representan un 85,72 %, situaciones que se pueden solucionar con la gestión de la brigada, con la aplicación del PMA; y, que se tienen 3 cumplimientos, que representan un 6,12 </a:t>
            </a:r>
            <a:r>
              <a:rPr lang="es-EC" sz="1400" dirty="0" smtClean="0"/>
              <a:t>%.</a:t>
            </a:r>
            <a:endParaRPr lang="es-EC" sz="1400" dirty="0"/>
          </a:p>
          <a:p>
            <a:pPr marL="800100" lvl="1" indent="-342900">
              <a:buFont typeface="+mj-lt"/>
              <a:buAutoNum type="alphaLcPeriod" startAt="8"/>
            </a:pPr>
            <a:endParaRPr lang="es-EC" sz="1400" dirty="0" smtClean="0"/>
          </a:p>
          <a:p>
            <a:pPr marL="800100" lvl="1" indent="-342900">
              <a:buFont typeface="+mj-lt"/>
              <a:buAutoNum type="alphaLcPeriod" startAt="8"/>
            </a:pPr>
            <a:r>
              <a:rPr lang="es-EC" sz="1400" dirty="0" smtClean="0"/>
              <a:t>Para </a:t>
            </a:r>
            <a:r>
              <a:rPr lang="es-EC" sz="1400" dirty="0"/>
              <a:t>la solución de las no conformidades se plantea un plan de acción que se debe ejecutar en  forma urgente.</a:t>
            </a:r>
            <a:endParaRPr lang="es-EC" sz="1600" dirty="0">
              <a:solidFill>
                <a:srgbClr val="000000"/>
              </a:solidFill>
              <a:ea typeface="Calibri" panose="020F0502020204030204" pitchFamily="34" charset="0"/>
              <a:cs typeface="Times New Roman" panose="02020603050405020304" pitchFamily="18" charset="0"/>
            </a:endParaRPr>
          </a:p>
        </p:txBody>
      </p:sp>
      <p:sp>
        <p:nvSpPr>
          <p:cNvPr id="3" name="Título 1"/>
          <p:cNvSpPr>
            <a:spLocks noGrp="1"/>
          </p:cNvSpPr>
          <p:nvPr>
            <p:ph type="title"/>
          </p:nvPr>
        </p:nvSpPr>
        <p:spPr>
          <a:xfrm>
            <a:off x="609599" y="-93662"/>
            <a:ext cx="10972800" cy="1143000"/>
          </a:xfrm>
        </p:spPr>
        <p:txBody>
          <a:bodyPr/>
          <a:lstStyle/>
          <a:p>
            <a:r>
              <a:rPr lang="es-EC" dirty="0" smtClean="0">
                <a:solidFill>
                  <a:schemeClr val="tx1"/>
                </a:solidFill>
              </a:rPr>
              <a:t>Conclusiones</a:t>
            </a:r>
            <a:endParaRPr lang="es-EC" dirty="0">
              <a:solidFill>
                <a:schemeClr val="tx1"/>
              </a:solidFill>
            </a:endParaRPr>
          </a:p>
        </p:txBody>
      </p:sp>
    </p:spTree>
    <p:extLst>
      <p:ext uri="{BB962C8B-B14F-4D97-AF65-F5344CB8AC3E}">
        <p14:creationId xmlns:p14="http://schemas.microsoft.com/office/powerpoint/2010/main" val="2505173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609599" y="-93662"/>
            <a:ext cx="10972800" cy="1143000"/>
          </a:xfrm>
        </p:spPr>
        <p:txBody>
          <a:bodyPr/>
          <a:lstStyle/>
          <a:p>
            <a:r>
              <a:rPr lang="es-EC" dirty="0" smtClean="0">
                <a:solidFill>
                  <a:schemeClr val="tx1"/>
                </a:solidFill>
              </a:rPr>
              <a:t>Recomendaciones</a:t>
            </a:r>
            <a:endParaRPr lang="es-EC" dirty="0">
              <a:solidFill>
                <a:schemeClr val="tx1"/>
              </a:solidFill>
            </a:endParaRPr>
          </a:p>
        </p:txBody>
      </p:sp>
      <p:sp>
        <p:nvSpPr>
          <p:cNvPr id="4" name="Rectángulo 3"/>
          <p:cNvSpPr/>
          <p:nvPr/>
        </p:nvSpPr>
        <p:spPr>
          <a:xfrm>
            <a:off x="1811867" y="1770275"/>
            <a:ext cx="8898467" cy="3062377"/>
          </a:xfrm>
          <a:prstGeom prst="rect">
            <a:avLst/>
          </a:prstGeom>
        </p:spPr>
        <p:txBody>
          <a:bodyPr wrap="square">
            <a:spAutoFit/>
          </a:bodyPr>
          <a:lstStyle/>
          <a:p>
            <a:pPr marL="73025" indent="-342900" algn="just">
              <a:lnSpc>
                <a:spcPct val="150000"/>
              </a:lnSpc>
              <a:spcAft>
                <a:spcPts val="1000"/>
              </a:spcAft>
              <a:buFont typeface="+mj-lt"/>
              <a:buAutoNum type="alphaLcParenR"/>
            </a:pPr>
            <a:r>
              <a:rPr lang="es-EC" sz="1400" dirty="0">
                <a:solidFill>
                  <a:srgbClr val="000000"/>
                </a:solidFill>
                <a:ea typeface="Calibri" panose="020F0502020204030204" pitchFamily="34" charset="0"/>
                <a:cs typeface="Times New Roman" panose="02020603050405020304" pitchFamily="18" charset="0"/>
              </a:rPr>
              <a:t>Establecer como una política del comando de la brigada, que en todo proyecto y/o actividad a ejecutar se tome en cuenta el aspecto ambiental.</a:t>
            </a:r>
          </a:p>
          <a:p>
            <a:pPr indent="-269875" algn="just">
              <a:lnSpc>
                <a:spcPct val="150000"/>
              </a:lnSpc>
              <a:spcAft>
                <a:spcPts val="1000"/>
              </a:spcAft>
            </a:pPr>
            <a:r>
              <a:rPr lang="es-EC" sz="1400" dirty="0">
                <a:solidFill>
                  <a:srgbClr val="000000"/>
                </a:solidFill>
                <a:ea typeface="Calibri" panose="020F0502020204030204" pitchFamily="34" charset="0"/>
                <a:cs typeface="Times New Roman" panose="02020603050405020304" pitchFamily="18" charset="0"/>
              </a:rPr>
              <a:t>b)  Regularizar el funcionamiento de la brigada, ante la autoridad ambiental, mediante la elaboración de una Ficha Técnica Ambiental.</a:t>
            </a:r>
          </a:p>
          <a:p>
            <a:pPr indent="-269875" algn="just">
              <a:lnSpc>
                <a:spcPct val="150000"/>
              </a:lnSpc>
              <a:spcAft>
                <a:spcPts val="1000"/>
              </a:spcAft>
            </a:pPr>
            <a:r>
              <a:rPr lang="es-EC" sz="1400" dirty="0">
                <a:solidFill>
                  <a:srgbClr val="000000"/>
                </a:solidFill>
                <a:ea typeface="Calibri" panose="020F0502020204030204" pitchFamily="34" charset="0"/>
                <a:cs typeface="Times New Roman" panose="02020603050405020304" pitchFamily="18" charset="0"/>
              </a:rPr>
              <a:t>c)  Obtener el permiso de funcionamiento del Centro de Distribución de Combustibles ante la autoridad competente (ARCH), así como también ante el Cuerpo de Bomberos de Latacunga.</a:t>
            </a:r>
          </a:p>
          <a:p>
            <a:pPr indent="-269875" algn="just">
              <a:lnSpc>
                <a:spcPct val="150000"/>
              </a:lnSpc>
              <a:spcAft>
                <a:spcPts val="1000"/>
              </a:spcAft>
            </a:pPr>
            <a:r>
              <a:rPr lang="es-EC" sz="1400" dirty="0">
                <a:solidFill>
                  <a:srgbClr val="000000"/>
                </a:solidFill>
                <a:ea typeface="Calibri" panose="020F0502020204030204" pitchFamily="34" charset="0"/>
                <a:cs typeface="Times New Roman" panose="02020603050405020304" pitchFamily="18" charset="0"/>
              </a:rPr>
              <a:t>d)   Implementar el PMA propuesto, aprovechando la buena predisposición que tiene el personal militar y civil; que trabaja y habita dentro de la brigada</a:t>
            </a:r>
            <a:r>
              <a:rPr lang="es-EC" sz="1400" dirty="0" smtClean="0">
                <a:solidFill>
                  <a:srgbClr val="000000"/>
                </a:solidFill>
                <a:ea typeface="Calibri" panose="020F0502020204030204" pitchFamily="34" charset="0"/>
                <a:cs typeface="Times New Roman" panose="02020603050405020304" pitchFamily="18" charset="0"/>
              </a:rPr>
              <a:t>.</a:t>
            </a:r>
            <a:endParaRPr lang="es-EC" sz="14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1534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609599" y="-93662"/>
            <a:ext cx="10972800" cy="1143000"/>
          </a:xfrm>
        </p:spPr>
        <p:txBody>
          <a:bodyPr/>
          <a:lstStyle/>
          <a:p>
            <a:r>
              <a:rPr lang="es-EC" dirty="0" smtClean="0">
                <a:solidFill>
                  <a:schemeClr val="tx1"/>
                </a:solidFill>
              </a:rPr>
              <a:t>Recomendaciones</a:t>
            </a:r>
            <a:endParaRPr lang="es-EC" dirty="0">
              <a:solidFill>
                <a:schemeClr val="tx1"/>
              </a:solidFill>
            </a:endParaRPr>
          </a:p>
        </p:txBody>
      </p:sp>
      <p:sp>
        <p:nvSpPr>
          <p:cNvPr id="4" name="Rectángulo 3"/>
          <p:cNvSpPr/>
          <p:nvPr/>
        </p:nvSpPr>
        <p:spPr>
          <a:xfrm>
            <a:off x="1778000" y="1516275"/>
            <a:ext cx="8348134" cy="3385542"/>
          </a:xfrm>
          <a:prstGeom prst="rect">
            <a:avLst/>
          </a:prstGeom>
        </p:spPr>
        <p:txBody>
          <a:bodyPr wrap="square">
            <a:spAutoFit/>
          </a:bodyPr>
          <a:lstStyle/>
          <a:p>
            <a:pPr indent="-269875" algn="just">
              <a:lnSpc>
                <a:spcPct val="150000"/>
              </a:lnSpc>
              <a:spcAft>
                <a:spcPts val="1000"/>
              </a:spcAft>
            </a:pPr>
            <a:r>
              <a:rPr lang="es-EC" sz="1400" dirty="0" smtClean="0">
                <a:solidFill>
                  <a:srgbClr val="000000"/>
                </a:solidFill>
                <a:ea typeface="Calibri" panose="020F0502020204030204" pitchFamily="34" charset="0"/>
                <a:cs typeface="Times New Roman" panose="02020603050405020304" pitchFamily="18" charset="0"/>
              </a:rPr>
              <a:t>e</a:t>
            </a:r>
            <a:r>
              <a:rPr lang="es-EC" sz="1400" dirty="0">
                <a:solidFill>
                  <a:srgbClr val="000000"/>
                </a:solidFill>
                <a:ea typeface="Calibri" panose="020F0502020204030204" pitchFamily="34" charset="0"/>
                <a:cs typeface="Times New Roman" panose="02020603050405020304" pitchFamily="18" charset="0"/>
              </a:rPr>
              <a:t>)   La piscina requiere inmediata intervención para arreglar  el caldero y el cuarto de máquinas para bombeo de agua.</a:t>
            </a:r>
          </a:p>
          <a:p>
            <a:pPr indent="-269875" algn="just">
              <a:lnSpc>
                <a:spcPct val="150000"/>
              </a:lnSpc>
              <a:spcAft>
                <a:spcPts val="1000"/>
              </a:spcAft>
            </a:pPr>
            <a:r>
              <a:rPr lang="es-EC" sz="1400" dirty="0">
                <a:solidFill>
                  <a:srgbClr val="000000"/>
                </a:solidFill>
                <a:ea typeface="Calibri" panose="020F0502020204030204" pitchFamily="34" charset="0"/>
                <a:cs typeface="Times New Roman" panose="02020603050405020304" pitchFamily="18" charset="0"/>
              </a:rPr>
              <a:t>f)   Como lo establece el PMA propuesto, es necesario  capacitar al personal en temas de protección del ambiente, así como también colocar señalética con referencia a este tema en toda la brigada.</a:t>
            </a:r>
          </a:p>
          <a:p>
            <a:pPr indent="-269875" algn="just">
              <a:lnSpc>
                <a:spcPct val="150000"/>
              </a:lnSpc>
              <a:spcAft>
                <a:spcPts val="1000"/>
              </a:spcAft>
            </a:pPr>
            <a:r>
              <a:rPr lang="es-EC" sz="1400" dirty="0">
                <a:solidFill>
                  <a:srgbClr val="000000"/>
                </a:solidFill>
                <a:ea typeface="Calibri" panose="020F0502020204030204" pitchFamily="34" charset="0"/>
                <a:cs typeface="Times New Roman" panose="02020603050405020304" pitchFamily="18" charset="0"/>
              </a:rPr>
              <a:t>g)   Se debe reactivar el trabajo en el vivero forestal, para lograr reforestar las áreas de entrenamiento de la brigada, lo cual permitirá aislarlas en debida forma del entorno, así como también aprovechar los residuos orgánicos para transformarlos en abonos (humus y/o compost).</a:t>
            </a:r>
          </a:p>
          <a:p>
            <a:pPr indent="-269875" algn="just">
              <a:lnSpc>
                <a:spcPct val="150000"/>
              </a:lnSpc>
              <a:spcAft>
                <a:spcPts val="1000"/>
              </a:spcAft>
            </a:pPr>
            <a:r>
              <a:rPr lang="es-EC" sz="1400" dirty="0">
                <a:solidFill>
                  <a:srgbClr val="000000"/>
                </a:solidFill>
                <a:ea typeface="Calibri" panose="020F0502020204030204" pitchFamily="34" charset="0"/>
                <a:cs typeface="Times New Roman" panose="02020603050405020304" pitchFamily="18" charset="0"/>
              </a:rPr>
              <a:t>h)  Buscar una nueva ubicación para el proyecto de caniles, el cual debe ser construido tomando en cuenta el aspecto ambiental.</a:t>
            </a:r>
          </a:p>
        </p:txBody>
      </p:sp>
    </p:spTree>
    <p:extLst>
      <p:ext uri="{BB962C8B-B14F-4D97-AF65-F5344CB8AC3E}">
        <p14:creationId xmlns:p14="http://schemas.microsoft.com/office/powerpoint/2010/main" val="493668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849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96316" y="722721"/>
            <a:ext cx="6865388" cy="484748"/>
          </a:xfrm>
          <a:prstGeom prst="rect">
            <a:avLst/>
          </a:prstGeom>
          <a:noFill/>
        </p:spPr>
        <p:txBody>
          <a:bodyPr wrap="square" lIns="68580" tIns="34290" rIns="68580" bIns="34290">
            <a:spAutoFit/>
          </a:bodyPr>
          <a:lstStyle/>
          <a:p>
            <a:r>
              <a:rPr lang="es-ES" sz="2700" b="1" dirty="0">
                <a:ln w="19050">
                  <a:solidFill>
                    <a:schemeClr val="tx2">
                      <a:tint val="1000"/>
                    </a:schemeClr>
                  </a:solidFill>
                  <a:prstDash val="solid"/>
                </a:ln>
                <a:solidFill>
                  <a:sysClr val="windowText" lastClr="000000"/>
                </a:solidFill>
                <a:effectLst>
                  <a:outerShdw blurRad="50000" dist="50800" dir="7500000" algn="tl">
                    <a:srgbClr val="000000">
                      <a:shade val="5000"/>
                      <a:alpha val="35000"/>
                    </a:srgbClr>
                  </a:outerShdw>
                </a:effectLst>
              </a:rPr>
              <a:t> AGRADECIMIENTOS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33" y="3130104"/>
            <a:ext cx="3058418" cy="89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352"/>
          <a:stretch/>
        </p:blipFill>
        <p:spPr bwMode="auto">
          <a:xfrm>
            <a:off x="8328248" y="5949281"/>
            <a:ext cx="2160916"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2 Imagen" descr="E:\cpu usu abr 2014 1\proyecto maestría sga feb 2014\fotos maestria 27 feb 2014\feb-2014\DSCN5109.JPG"/>
          <p:cNvPicPr>
            <a:picLocks/>
          </p:cNvPicPr>
          <p:nvPr/>
        </p:nvPicPr>
        <p:blipFill>
          <a:blip r:embed="rId4" cstate="print"/>
          <a:srcRect/>
          <a:stretch>
            <a:fillRect/>
          </a:stretch>
        </p:blipFill>
        <p:spPr bwMode="auto">
          <a:xfrm>
            <a:off x="6029010" y="2039199"/>
            <a:ext cx="3866402" cy="3449008"/>
          </a:xfrm>
          <a:prstGeom prst="rect">
            <a:avLst/>
          </a:prstGeom>
          <a:noFill/>
          <a:ln w="9525">
            <a:noFill/>
            <a:miter lim="800000"/>
            <a:headEnd/>
            <a:tailEnd/>
          </a:ln>
        </p:spPr>
      </p:pic>
    </p:spTree>
    <p:extLst>
      <p:ext uri="{BB962C8B-B14F-4D97-AF65-F5344CB8AC3E}">
        <p14:creationId xmlns:p14="http://schemas.microsoft.com/office/powerpoint/2010/main" val="128832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293"/>
            <a:ext cx="10972800" cy="1143000"/>
          </a:xfrm>
        </p:spPr>
        <p:txBody>
          <a:bodyPr/>
          <a:lstStyle/>
          <a:p>
            <a:r>
              <a:rPr lang="es-EC" dirty="0" smtClean="0">
                <a:solidFill>
                  <a:schemeClr val="tx1"/>
                </a:solidFill>
              </a:rPr>
              <a:t>Problema</a:t>
            </a:r>
            <a:endParaRPr lang="es-EC" dirty="0">
              <a:solidFill>
                <a:schemeClr val="tx1"/>
              </a:solidFill>
            </a:endParaRPr>
          </a:p>
        </p:txBody>
      </p:sp>
      <p:pic>
        <p:nvPicPr>
          <p:cNvPr id="4" name="Marcador de contenido 4"/>
          <p:cNvPicPr>
            <a:picLocks noChangeAspect="1"/>
          </p:cNvPicPr>
          <p:nvPr/>
        </p:nvPicPr>
        <p:blipFill rotWithShape="1">
          <a:blip r:embed="rId2"/>
          <a:srcRect l="34103"/>
          <a:stretch/>
        </p:blipFill>
        <p:spPr>
          <a:xfrm>
            <a:off x="-266371" y="52370"/>
            <a:ext cx="5862108" cy="6235420"/>
          </a:xfrm>
          <a:prstGeom prst="rect">
            <a:avLst/>
          </a:prstGeom>
        </p:spPr>
      </p:pic>
      <p:pic>
        <p:nvPicPr>
          <p:cNvPr id="6" name="Imagen 5"/>
          <p:cNvPicPr>
            <a:picLocks noChangeAspect="1"/>
          </p:cNvPicPr>
          <p:nvPr/>
        </p:nvPicPr>
        <p:blipFill>
          <a:blip r:embed="rId3"/>
          <a:stretch>
            <a:fillRect/>
          </a:stretch>
        </p:blipFill>
        <p:spPr>
          <a:xfrm>
            <a:off x="1796441" y="632697"/>
            <a:ext cx="257836" cy="426881"/>
          </a:xfrm>
          <a:prstGeom prst="rect">
            <a:avLst/>
          </a:prstGeom>
        </p:spPr>
      </p:pic>
      <p:pic>
        <p:nvPicPr>
          <p:cNvPr id="7" name="Imagen 6"/>
          <p:cNvPicPr>
            <a:picLocks noChangeAspect="1"/>
          </p:cNvPicPr>
          <p:nvPr/>
        </p:nvPicPr>
        <p:blipFill>
          <a:blip r:embed="rId3"/>
          <a:stretch>
            <a:fillRect/>
          </a:stretch>
        </p:blipFill>
        <p:spPr>
          <a:xfrm>
            <a:off x="800087" y="1690774"/>
            <a:ext cx="257836" cy="426881"/>
          </a:xfrm>
          <a:prstGeom prst="rect">
            <a:avLst/>
          </a:prstGeom>
        </p:spPr>
      </p:pic>
      <p:pic>
        <p:nvPicPr>
          <p:cNvPr id="8" name="Imagen 7"/>
          <p:cNvPicPr>
            <a:picLocks noChangeAspect="1"/>
          </p:cNvPicPr>
          <p:nvPr/>
        </p:nvPicPr>
        <p:blipFill>
          <a:blip r:embed="rId3"/>
          <a:stretch>
            <a:fillRect/>
          </a:stretch>
        </p:blipFill>
        <p:spPr>
          <a:xfrm>
            <a:off x="1364076" y="1554661"/>
            <a:ext cx="257836" cy="426881"/>
          </a:xfrm>
          <a:prstGeom prst="rect">
            <a:avLst/>
          </a:prstGeom>
        </p:spPr>
      </p:pic>
      <p:pic>
        <p:nvPicPr>
          <p:cNvPr id="9" name="Imagen 8"/>
          <p:cNvPicPr>
            <a:picLocks noChangeAspect="1"/>
          </p:cNvPicPr>
          <p:nvPr/>
        </p:nvPicPr>
        <p:blipFill>
          <a:blip r:embed="rId3"/>
          <a:stretch>
            <a:fillRect/>
          </a:stretch>
        </p:blipFill>
        <p:spPr>
          <a:xfrm>
            <a:off x="2485086" y="990757"/>
            <a:ext cx="257836" cy="426881"/>
          </a:xfrm>
          <a:prstGeom prst="rect">
            <a:avLst/>
          </a:prstGeom>
        </p:spPr>
      </p:pic>
      <p:pic>
        <p:nvPicPr>
          <p:cNvPr id="10" name="Imagen 9"/>
          <p:cNvPicPr>
            <a:picLocks noChangeAspect="1"/>
          </p:cNvPicPr>
          <p:nvPr/>
        </p:nvPicPr>
        <p:blipFill>
          <a:blip r:embed="rId3"/>
          <a:stretch>
            <a:fillRect/>
          </a:stretch>
        </p:blipFill>
        <p:spPr>
          <a:xfrm>
            <a:off x="2026994" y="1981761"/>
            <a:ext cx="257836" cy="426881"/>
          </a:xfrm>
          <a:prstGeom prst="rect">
            <a:avLst/>
          </a:prstGeom>
        </p:spPr>
      </p:pic>
      <p:pic>
        <p:nvPicPr>
          <p:cNvPr id="11" name="Imagen 10"/>
          <p:cNvPicPr>
            <a:picLocks noChangeAspect="1"/>
          </p:cNvPicPr>
          <p:nvPr/>
        </p:nvPicPr>
        <p:blipFill>
          <a:blip r:embed="rId3"/>
          <a:stretch>
            <a:fillRect/>
          </a:stretch>
        </p:blipFill>
        <p:spPr>
          <a:xfrm>
            <a:off x="2699701" y="1857586"/>
            <a:ext cx="257836" cy="426881"/>
          </a:xfrm>
          <a:prstGeom prst="rect">
            <a:avLst/>
          </a:prstGeom>
        </p:spPr>
      </p:pic>
      <p:pic>
        <p:nvPicPr>
          <p:cNvPr id="12" name="Imagen 11"/>
          <p:cNvPicPr>
            <a:picLocks noChangeAspect="1"/>
          </p:cNvPicPr>
          <p:nvPr/>
        </p:nvPicPr>
        <p:blipFill>
          <a:blip r:embed="rId3"/>
          <a:stretch>
            <a:fillRect/>
          </a:stretch>
        </p:blipFill>
        <p:spPr>
          <a:xfrm>
            <a:off x="3343923" y="2360722"/>
            <a:ext cx="257836" cy="426881"/>
          </a:xfrm>
          <a:prstGeom prst="rect">
            <a:avLst/>
          </a:prstGeom>
        </p:spPr>
      </p:pic>
      <p:pic>
        <p:nvPicPr>
          <p:cNvPr id="13" name="Imagen 12"/>
          <p:cNvPicPr>
            <a:picLocks noChangeAspect="1"/>
          </p:cNvPicPr>
          <p:nvPr/>
        </p:nvPicPr>
        <p:blipFill>
          <a:blip r:embed="rId3"/>
          <a:stretch>
            <a:fillRect/>
          </a:stretch>
        </p:blipFill>
        <p:spPr>
          <a:xfrm>
            <a:off x="1925081" y="2640431"/>
            <a:ext cx="257836" cy="426881"/>
          </a:xfrm>
          <a:prstGeom prst="rect">
            <a:avLst/>
          </a:prstGeom>
        </p:spPr>
      </p:pic>
      <p:pic>
        <p:nvPicPr>
          <p:cNvPr id="14" name="Imagen 13"/>
          <p:cNvPicPr>
            <a:picLocks noChangeAspect="1"/>
          </p:cNvPicPr>
          <p:nvPr/>
        </p:nvPicPr>
        <p:blipFill>
          <a:blip r:embed="rId3"/>
          <a:stretch>
            <a:fillRect/>
          </a:stretch>
        </p:blipFill>
        <p:spPr>
          <a:xfrm>
            <a:off x="2535765" y="2846496"/>
            <a:ext cx="257836" cy="426881"/>
          </a:xfrm>
          <a:prstGeom prst="rect">
            <a:avLst/>
          </a:prstGeom>
        </p:spPr>
      </p:pic>
      <p:pic>
        <p:nvPicPr>
          <p:cNvPr id="15" name="Imagen 14"/>
          <p:cNvPicPr>
            <a:picLocks noChangeAspect="1"/>
          </p:cNvPicPr>
          <p:nvPr/>
        </p:nvPicPr>
        <p:blipFill>
          <a:blip r:embed="rId3"/>
          <a:stretch>
            <a:fillRect/>
          </a:stretch>
        </p:blipFill>
        <p:spPr>
          <a:xfrm>
            <a:off x="3907470" y="2907536"/>
            <a:ext cx="257836" cy="426881"/>
          </a:xfrm>
          <a:prstGeom prst="rect">
            <a:avLst/>
          </a:prstGeom>
        </p:spPr>
      </p:pic>
      <p:pic>
        <p:nvPicPr>
          <p:cNvPr id="16" name="Imagen 15"/>
          <p:cNvPicPr>
            <a:picLocks noChangeAspect="1"/>
          </p:cNvPicPr>
          <p:nvPr/>
        </p:nvPicPr>
        <p:blipFill>
          <a:blip r:embed="rId3"/>
          <a:stretch>
            <a:fillRect/>
          </a:stretch>
        </p:blipFill>
        <p:spPr>
          <a:xfrm>
            <a:off x="1197545" y="3158671"/>
            <a:ext cx="257836" cy="426881"/>
          </a:xfrm>
          <a:prstGeom prst="rect">
            <a:avLst/>
          </a:prstGeom>
        </p:spPr>
      </p:pic>
      <p:pic>
        <p:nvPicPr>
          <p:cNvPr id="17" name="Imagen 16"/>
          <p:cNvPicPr>
            <a:picLocks noChangeAspect="1"/>
          </p:cNvPicPr>
          <p:nvPr/>
        </p:nvPicPr>
        <p:blipFill>
          <a:blip r:embed="rId3"/>
          <a:stretch>
            <a:fillRect/>
          </a:stretch>
        </p:blipFill>
        <p:spPr>
          <a:xfrm>
            <a:off x="2901618" y="3438653"/>
            <a:ext cx="257836" cy="426881"/>
          </a:xfrm>
          <a:prstGeom prst="rect">
            <a:avLst/>
          </a:prstGeom>
        </p:spPr>
      </p:pic>
      <p:pic>
        <p:nvPicPr>
          <p:cNvPr id="18" name="Imagen 17"/>
          <p:cNvPicPr>
            <a:picLocks noChangeAspect="1"/>
          </p:cNvPicPr>
          <p:nvPr/>
        </p:nvPicPr>
        <p:blipFill>
          <a:blip r:embed="rId3"/>
          <a:stretch>
            <a:fillRect/>
          </a:stretch>
        </p:blipFill>
        <p:spPr>
          <a:xfrm>
            <a:off x="1926724" y="3578177"/>
            <a:ext cx="257836" cy="426881"/>
          </a:xfrm>
          <a:prstGeom prst="rect">
            <a:avLst/>
          </a:prstGeom>
        </p:spPr>
      </p:pic>
      <p:pic>
        <p:nvPicPr>
          <p:cNvPr id="19" name="Imagen 18"/>
          <p:cNvPicPr>
            <a:picLocks noChangeAspect="1"/>
          </p:cNvPicPr>
          <p:nvPr/>
        </p:nvPicPr>
        <p:blipFill>
          <a:blip r:embed="rId3"/>
          <a:stretch>
            <a:fillRect/>
          </a:stretch>
        </p:blipFill>
        <p:spPr>
          <a:xfrm>
            <a:off x="3625241" y="3578177"/>
            <a:ext cx="257836" cy="426881"/>
          </a:xfrm>
          <a:prstGeom prst="rect">
            <a:avLst/>
          </a:prstGeom>
        </p:spPr>
      </p:pic>
      <p:pic>
        <p:nvPicPr>
          <p:cNvPr id="20" name="Imagen 19"/>
          <p:cNvPicPr>
            <a:picLocks noChangeAspect="1"/>
          </p:cNvPicPr>
          <p:nvPr/>
        </p:nvPicPr>
        <p:blipFill>
          <a:blip r:embed="rId3"/>
          <a:stretch>
            <a:fillRect/>
          </a:stretch>
        </p:blipFill>
        <p:spPr>
          <a:xfrm>
            <a:off x="3883077" y="1688336"/>
            <a:ext cx="257836" cy="426881"/>
          </a:xfrm>
          <a:prstGeom prst="rect">
            <a:avLst/>
          </a:prstGeom>
        </p:spPr>
      </p:pic>
      <p:pic>
        <p:nvPicPr>
          <p:cNvPr id="21" name="Imagen 20"/>
          <p:cNvPicPr>
            <a:picLocks noChangeAspect="1"/>
          </p:cNvPicPr>
          <p:nvPr/>
        </p:nvPicPr>
        <p:blipFill>
          <a:blip r:embed="rId3"/>
          <a:stretch>
            <a:fillRect/>
          </a:stretch>
        </p:blipFill>
        <p:spPr>
          <a:xfrm>
            <a:off x="4528937" y="1828799"/>
            <a:ext cx="257836" cy="426881"/>
          </a:xfrm>
          <a:prstGeom prst="rect">
            <a:avLst/>
          </a:prstGeom>
        </p:spPr>
      </p:pic>
      <p:pic>
        <p:nvPicPr>
          <p:cNvPr id="22" name="Imagen 21"/>
          <p:cNvPicPr>
            <a:picLocks noChangeAspect="1"/>
          </p:cNvPicPr>
          <p:nvPr/>
        </p:nvPicPr>
        <p:blipFill>
          <a:blip r:embed="rId3"/>
          <a:stretch>
            <a:fillRect/>
          </a:stretch>
        </p:blipFill>
        <p:spPr>
          <a:xfrm>
            <a:off x="2291265" y="3995261"/>
            <a:ext cx="257836" cy="426881"/>
          </a:xfrm>
          <a:prstGeom prst="rect">
            <a:avLst/>
          </a:prstGeom>
        </p:spPr>
      </p:pic>
      <p:pic>
        <p:nvPicPr>
          <p:cNvPr id="23" name="Imagen 22"/>
          <p:cNvPicPr>
            <a:picLocks noChangeAspect="1"/>
          </p:cNvPicPr>
          <p:nvPr/>
        </p:nvPicPr>
        <p:blipFill>
          <a:blip r:embed="rId3"/>
          <a:stretch>
            <a:fillRect/>
          </a:stretch>
        </p:blipFill>
        <p:spPr>
          <a:xfrm>
            <a:off x="894657" y="5030538"/>
            <a:ext cx="257836" cy="426881"/>
          </a:xfrm>
          <a:prstGeom prst="rect">
            <a:avLst/>
          </a:prstGeom>
        </p:spPr>
      </p:pic>
      <p:pic>
        <p:nvPicPr>
          <p:cNvPr id="24" name="Imagen 23"/>
          <p:cNvPicPr>
            <a:picLocks noChangeAspect="1"/>
          </p:cNvPicPr>
          <p:nvPr/>
        </p:nvPicPr>
        <p:blipFill>
          <a:blip r:embed="rId3"/>
          <a:stretch>
            <a:fillRect/>
          </a:stretch>
        </p:blipFill>
        <p:spPr>
          <a:xfrm>
            <a:off x="1492994" y="4120884"/>
            <a:ext cx="257836" cy="426881"/>
          </a:xfrm>
          <a:prstGeom prst="rect">
            <a:avLst/>
          </a:prstGeom>
        </p:spPr>
      </p:pic>
      <p:pic>
        <p:nvPicPr>
          <p:cNvPr id="25" name="Imagen 24"/>
          <p:cNvPicPr>
            <a:picLocks noChangeAspect="1"/>
          </p:cNvPicPr>
          <p:nvPr/>
        </p:nvPicPr>
        <p:blipFill>
          <a:blip r:embed="rId3"/>
          <a:stretch>
            <a:fillRect/>
          </a:stretch>
        </p:blipFill>
        <p:spPr>
          <a:xfrm>
            <a:off x="1769158" y="4817098"/>
            <a:ext cx="257836" cy="426881"/>
          </a:xfrm>
          <a:prstGeom prst="rect">
            <a:avLst/>
          </a:prstGeom>
        </p:spPr>
      </p:pic>
      <p:pic>
        <p:nvPicPr>
          <p:cNvPr id="26" name="Imagen 25"/>
          <p:cNvPicPr>
            <a:picLocks noChangeAspect="1"/>
          </p:cNvPicPr>
          <p:nvPr/>
        </p:nvPicPr>
        <p:blipFill>
          <a:blip r:embed="rId3"/>
          <a:stretch>
            <a:fillRect/>
          </a:stretch>
        </p:blipFill>
        <p:spPr>
          <a:xfrm>
            <a:off x="1604607" y="5591576"/>
            <a:ext cx="257836" cy="426881"/>
          </a:xfrm>
          <a:prstGeom prst="rect">
            <a:avLst/>
          </a:prstGeom>
        </p:spPr>
      </p:pic>
      <p:pic>
        <p:nvPicPr>
          <p:cNvPr id="27" name="Imagen 26"/>
          <p:cNvPicPr>
            <a:picLocks noChangeAspect="1"/>
          </p:cNvPicPr>
          <p:nvPr/>
        </p:nvPicPr>
        <p:blipFill>
          <a:blip r:embed="rId3"/>
          <a:stretch>
            <a:fillRect/>
          </a:stretch>
        </p:blipFill>
        <p:spPr>
          <a:xfrm>
            <a:off x="4504911" y="2453400"/>
            <a:ext cx="257836" cy="426881"/>
          </a:xfrm>
          <a:prstGeom prst="rect">
            <a:avLst/>
          </a:prstGeom>
        </p:spPr>
      </p:pic>
      <p:pic>
        <p:nvPicPr>
          <p:cNvPr id="28" name="Imagen 27"/>
          <p:cNvPicPr>
            <a:picLocks noChangeAspect="1"/>
          </p:cNvPicPr>
          <p:nvPr/>
        </p:nvPicPr>
        <p:blipFill>
          <a:blip r:embed="rId3"/>
          <a:stretch>
            <a:fillRect/>
          </a:stretch>
        </p:blipFill>
        <p:spPr>
          <a:xfrm>
            <a:off x="571832" y="3051961"/>
            <a:ext cx="257836" cy="426881"/>
          </a:xfrm>
          <a:prstGeom prst="rect">
            <a:avLst/>
          </a:prstGeom>
        </p:spPr>
      </p:pic>
      <p:sp>
        <p:nvSpPr>
          <p:cNvPr id="31" name="Rectangle 1"/>
          <p:cNvSpPr>
            <a:spLocks noChangeArrowheads="1"/>
          </p:cNvSpPr>
          <p:nvPr/>
        </p:nvSpPr>
        <p:spPr bwMode="auto">
          <a:xfrm>
            <a:off x="6000819" y="1347481"/>
            <a:ext cx="5688286" cy="3785652"/>
          </a:xfrm>
          <a:prstGeom prst="rect">
            <a:avLst/>
          </a:prstGeom>
          <a:solidFill>
            <a:srgbClr val="CC9900"/>
          </a:solidFill>
          <a:ln w="9525">
            <a:solidFill>
              <a:srgbClr val="6633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s-EC" sz="2400" dirty="0">
                <a:latin typeface="Arial" pitchFamily="34" charset="0"/>
                <a:ea typeface="Calibri" pitchFamily="34" charset="0"/>
                <a:cs typeface="Arial" pitchFamily="34" charset="0"/>
              </a:rPr>
              <a:t> L</a:t>
            </a:r>
            <a:r>
              <a:rPr lang="es-EC" sz="2400" dirty="0" smtClean="0">
                <a:latin typeface="Arial" pitchFamily="34" charset="0"/>
                <a:ea typeface="Calibri" pitchFamily="34" charset="0"/>
                <a:cs typeface="Arial" pitchFamily="34" charset="0"/>
              </a:rPr>
              <a:t>a mayor parte de Instituciones militares en el país </a:t>
            </a:r>
            <a:r>
              <a:rPr lang="es-EC" sz="2800" b="1" dirty="0" smtClean="0">
                <a:solidFill>
                  <a:srgbClr val="FF0000"/>
                </a:solidFill>
                <a:latin typeface="Arial" pitchFamily="34" charset="0"/>
                <a:ea typeface="Calibri" pitchFamily="34" charset="0"/>
                <a:cs typeface="Arial" pitchFamily="34" charset="0"/>
              </a:rPr>
              <a:t>NO</a:t>
            </a:r>
            <a:r>
              <a:rPr lang="es-EC" sz="2400" dirty="0" smtClean="0">
                <a:latin typeface="Arial" pitchFamily="34" charset="0"/>
                <a:ea typeface="Calibri" pitchFamily="34" charset="0"/>
                <a:cs typeface="Arial" pitchFamily="34" charset="0"/>
              </a:rPr>
              <a:t> cuentan con:</a:t>
            </a:r>
            <a:endParaRPr kumimoji="0" lang="es-EC"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C"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Regularización Ambiental.</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s-EC" sz="2400" dirty="0" smtClean="0">
                <a:latin typeface="Arial" pitchFamily="34" charset="0"/>
                <a:ea typeface="Calibri" pitchFamily="34" charset="0"/>
                <a:cs typeface="Arial" pitchFamily="34" charset="0"/>
              </a:rPr>
              <a:t>Sistema de Gestión Ambiental</a:t>
            </a:r>
            <a:r>
              <a:rPr kumimoji="0" lang="es-EC" sz="2400" b="0" i="0" u="none" strike="noStrike" cap="none" normalizeH="0" dirty="0" smtClean="0">
                <a:ln>
                  <a:noFill/>
                </a:ln>
                <a:solidFill>
                  <a:schemeClr val="tx1"/>
                </a:solidFill>
                <a:effectLst/>
                <a:latin typeface="Arial" pitchFamily="34" charset="0"/>
                <a:ea typeface="Calibri" pitchFamily="34" charset="0"/>
                <a:cs typeface="Arial" pitchFamily="34" charset="0"/>
              </a:rPr>
              <a:t>.</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s-EC" sz="2400" dirty="0" smtClean="0">
                <a:latin typeface="Arial" pitchFamily="34" charset="0"/>
                <a:ea typeface="Calibri" pitchFamily="34" charset="0"/>
                <a:cs typeface="Arial" pitchFamily="34" charset="0"/>
              </a:rPr>
              <a:t>Normativas Ambientales.</a:t>
            </a:r>
            <a:endParaRPr kumimoji="0" lang="es-EC" sz="2400" b="0" i="0" u="none" strike="noStrike" cap="none" normalizeH="0" dirty="0" smtClean="0">
              <a:ln>
                <a:noFill/>
              </a:ln>
              <a:solidFill>
                <a:schemeClr val="tx1"/>
              </a:solidFill>
              <a:effectLst/>
              <a:latin typeface="Arial" pitchFamily="34" charset="0"/>
              <a:ea typeface="Calibri"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C" sz="2400" b="0" i="0" u="none" strike="noStrike" cap="none" normalizeH="0" dirty="0" smtClean="0">
                <a:ln>
                  <a:noFill/>
                </a:ln>
                <a:solidFill>
                  <a:schemeClr val="tx1"/>
                </a:solidFill>
                <a:effectLst/>
                <a:latin typeface="Arial" pitchFamily="34" charset="0"/>
                <a:ea typeface="Calibri" pitchFamily="34" charset="0"/>
                <a:cs typeface="Arial" pitchFamily="34" charset="0"/>
              </a:rPr>
              <a:t>Permisos.</a:t>
            </a:r>
            <a:r>
              <a:rPr lang="es-EC" sz="2400" dirty="0" smtClean="0">
                <a:latin typeface="Arial" pitchFamily="34" charset="0"/>
                <a:ea typeface="Calibri" pitchFamily="34" charset="0"/>
                <a:cs typeface="Arial" pitchFamily="34" charset="0"/>
              </a:rPr>
              <a:t> </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s-EC" sz="2400" dirty="0" smtClean="0">
                <a:latin typeface="Arial" pitchFamily="34" charset="0"/>
                <a:ea typeface="Calibri" pitchFamily="34" charset="0"/>
                <a:cs typeface="Arial" pitchFamily="34" charset="0"/>
              </a:rPr>
              <a:t>Planes de manejo ambiental.</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s-EC" sz="2400" dirty="0" smtClean="0">
                <a:latin typeface="Arial" pitchFamily="34" charset="0"/>
                <a:ea typeface="Calibri" pitchFamily="34" charset="0"/>
                <a:cs typeface="Arial" pitchFamily="34" charset="0"/>
              </a:rPr>
              <a:t>Plan de Seguridad Operacional y Salud ocupacional.</a:t>
            </a:r>
            <a:endParaRPr kumimoji="0" lang="es-EC"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118309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Justificación</a:t>
            </a:r>
            <a:endParaRPr lang="es-EC" dirty="0">
              <a:solidFill>
                <a:schemeClr val="tx1"/>
              </a:solidFill>
            </a:endParaRPr>
          </a:p>
        </p:txBody>
      </p:sp>
      <p:sp>
        <p:nvSpPr>
          <p:cNvPr id="4" name="Rectangle 1"/>
          <p:cNvSpPr>
            <a:spLocks noGrp="1" noChangeArrowheads="1"/>
          </p:cNvSpPr>
          <p:nvPr>
            <p:ph idx="1"/>
          </p:nvPr>
        </p:nvSpPr>
        <p:spPr bwMode="auto">
          <a:xfrm>
            <a:off x="4810539" y="1970044"/>
            <a:ext cx="7209184" cy="329320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es-EC" sz="2000" dirty="0" smtClean="0">
                <a:solidFill>
                  <a:schemeClr val="tx1"/>
                </a:solidFill>
                <a:latin typeface="Arial" pitchFamily="34" charset="0"/>
                <a:ea typeface="Calibri" pitchFamily="34" charset="0"/>
                <a:cs typeface="Arial" pitchFamily="34" charset="0"/>
              </a:rPr>
              <a:t>Diagnosticar la situación  Ambiental actual de la Brigada Patria.</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es-EC" sz="2000" dirty="0" smtClean="0">
                <a:solidFill>
                  <a:schemeClr val="tx1"/>
                </a:solidFill>
                <a:latin typeface="Arial" pitchFamily="34" charset="0"/>
                <a:ea typeface="Calibri" pitchFamily="34" charset="0"/>
                <a:cs typeface="Arial" pitchFamily="34" charset="0"/>
              </a:rPr>
              <a:t>Cumplir con los alineamientos y los objetivos del País, de sustentabilidad y del buen vivir. Objetivo No.4 PNBV.</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es-EC" sz="2000" dirty="0" smtClean="0">
                <a:solidFill>
                  <a:schemeClr val="tx1"/>
                </a:solidFill>
                <a:latin typeface="Arial" pitchFamily="34" charset="0"/>
                <a:ea typeface="Calibri" pitchFamily="34" charset="0"/>
                <a:cs typeface="Arial" pitchFamily="34" charset="0"/>
              </a:rPr>
              <a:t>El cumplimiento de la Normativa Ambiental Vigente</a:t>
            </a:r>
            <a:r>
              <a:rPr lang="es-EC" sz="2000" dirty="0">
                <a:solidFill>
                  <a:schemeClr val="tx1"/>
                </a:solidFill>
                <a:latin typeface="Arial" pitchFamily="34" charset="0"/>
                <a:ea typeface="Calibri" pitchFamily="34" charset="0"/>
                <a:cs typeface="Arial" pitchFamily="34" charset="0"/>
              </a:rPr>
              <a:t> </a:t>
            </a:r>
            <a:r>
              <a:rPr lang="es-EC" sz="2000" dirty="0" smtClean="0">
                <a:solidFill>
                  <a:schemeClr val="tx1"/>
                </a:solidFill>
                <a:latin typeface="Arial" pitchFamily="34" charset="0"/>
                <a:ea typeface="Calibri" pitchFamily="34" charset="0"/>
                <a:cs typeface="Arial" pitchFamily="34" charset="0"/>
              </a:rPr>
              <a:t>nacional. </a:t>
            </a:r>
            <a:endParaRPr lang="es-EC" sz="2000" dirty="0" smtClean="0">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necesario contar con un PMA, para prevenir, mitigar</a:t>
            </a:r>
            <a:r>
              <a:rPr kumimoji="0" lang="es-EC" sz="2000" b="0" i="0" u="none" strike="noStrike" cap="none" normalizeH="0" dirty="0" smtClean="0">
                <a:ln>
                  <a:noFill/>
                </a:ln>
                <a:solidFill>
                  <a:schemeClr val="tx1"/>
                </a:solidFill>
                <a:effectLst/>
                <a:latin typeface="Arial" pitchFamily="34" charset="0"/>
                <a:ea typeface="Calibri" pitchFamily="34" charset="0"/>
                <a:cs typeface="Arial" pitchFamily="34" charset="0"/>
              </a:rPr>
              <a:t> y/o compensar  posibles impactos ambientales negativos.</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Contar con un documento que oriente la inversión a realizar para  aplicar el PMA.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endParaRPr>
          </a:p>
        </p:txBody>
      </p:sp>
      <p:pic>
        <p:nvPicPr>
          <p:cNvPr id="6" name="Imagen 5"/>
          <p:cNvPicPr>
            <a:picLocks noChangeAspect="1"/>
          </p:cNvPicPr>
          <p:nvPr/>
        </p:nvPicPr>
        <p:blipFill>
          <a:blip r:embed="rId2"/>
          <a:stretch>
            <a:fillRect/>
          </a:stretch>
        </p:blipFill>
        <p:spPr>
          <a:xfrm>
            <a:off x="-377009" y="274638"/>
            <a:ext cx="5187548" cy="4988615"/>
          </a:xfrm>
          <a:prstGeom prst="rect">
            <a:avLst/>
          </a:prstGeom>
        </p:spPr>
      </p:pic>
      <p:pic>
        <p:nvPicPr>
          <p:cNvPr id="7" name="Imagen 6"/>
          <p:cNvPicPr>
            <a:picLocks noChangeAspect="1"/>
          </p:cNvPicPr>
          <p:nvPr/>
        </p:nvPicPr>
        <p:blipFill>
          <a:blip r:embed="rId3"/>
          <a:stretch>
            <a:fillRect/>
          </a:stretch>
        </p:blipFill>
        <p:spPr>
          <a:xfrm>
            <a:off x="4810539" y="-47388"/>
            <a:ext cx="1704358" cy="1381194"/>
          </a:xfrm>
          <a:prstGeom prst="rect">
            <a:avLst/>
          </a:prstGeom>
        </p:spPr>
      </p:pic>
    </p:spTree>
    <p:extLst>
      <p:ext uri="{BB962C8B-B14F-4D97-AF65-F5344CB8AC3E}">
        <p14:creationId xmlns:p14="http://schemas.microsoft.com/office/powerpoint/2010/main" val="285734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Objetivos</a:t>
            </a:r>
            <a:endParaRPr lang="es-EC" dirty="0">
              <a:solidFill>
                <a:schemeClr val="tx1"/>
              </a:solidFill>
            </a:endParaRPr>
          </a:p>
        </p:txBody>
      </p:sp>
      <p:sp>
        <p:nvSpPr>
          <p:cNvPr id="3" name="Marcador de contenido 2"/>
          <p:cNvSpPr>
            <a:spLocks noGrp="1"/>
          </p:cNvSpPr>
          <p:nvPr>
            <p:ph idx="1"/>
          </p:nvPr>
        </p:nvSpPr>
        <p:spPr>
          <a:xfrm>
            <a:off x="609600" y="889001"/>
            <a:ext cx="10972800" cy="2273299"/>
          </a:xfrm>
        </p:spPr>
        <p:txBody>
          <a:bodyPr/>
          <a:lstStyle/>
          <a:p>
            <a:r>
              <a:rPr lang="es-EC" dirty="0" smtClean="0">
                <a:solidFill>
                  <a:schemeClr val="tx1"/>
                </a:solidFill>
              </a:rPr>
              <a:t>Objetivo General</a:t>
            </a:r>
            <a:endParaRPr lang="es-EC" dirty="0">
              <a:solidFill>
                <a:schemeClr val="tx1"/>
              </a:solidFill>
            </a:endParaRPr>
          </a:p>
        </p:txBody>
      </p:sp>
      <p:sp>
        <p:nvSpPr>
          <p:cNvPr id="5" name="Rectangle 1"/>
          <p:cNvSpPr>
            <a:spLocks noChangeArrowheads="1"/>
          </p:cNvSpPr>
          <p:nvPr/>
        </p:nvSpPr>
        <p:spPr bwMode="auto">
          <a:xfrm>
            <a:off x="1329680" y="1674654"/>
            <a:ext cx="1002412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C" sz="2000" dirty="0">
                <a:latin typeface="Arial" pitchFamily="34" charset="0"/>
                <a:cs typeface="Arial" pitchFamily="34" charset="0"/>
              </a:rPr>
              <a:t>Identificar los aspectos e impactos ambientales generados por las actividades del personal militar, verificar el grado de cumplimiento de la normativa ambiental nacional y local y proponer un Plan de Manejo Ambiental, para la Brigada de Fuerzas Especiales Nº 9 “Patria”, ubicada en el Cantón Latacunga  Provincia del Cotopaxi.</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Marcador de contenido 2"/>
          <p:cNvSpPr txBox="1">
            <a:spLocks/>
          </p:cNvSpPr>
          <p:nvPr/>
        </p:nvSpPr>
        <p:spPr>
          <a:xfrm>
            <a:off x="609600" y="3419316"/>
            <a:ext cx="10972800" cy="2273299"/>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r>
              <a:rPr lang="es-EC" kern="0" dirty="0" smtClean="0">
                <a:solidFill>
                  <a:schemeClr val="tx1"/>
                </a:solidFill>
              </a:rPr>
              <a:t>Objetivos específicos</a:t>
            </a:r>
            <a:endParaRPr lang="es-EC" kern="0" dirty="0">
              <a:solidFill>
                <a:schemeClr val="tx1"/>
              </a:solidFill>
            </a:endParaRPr>
          </a:p>
        </p:txBody>
      </p:sp>
      <p:sp>
        <p:nvSpPr>
          <p:cNvPr id="7" name="Rectangle 1"/>
          <p:cNvSpPr>
            <a:spLocks noChangeArrowheads="1"/>
          </p:cNvSpPr>
          <p:nvPr/>
        </p:nvSpPr>
        <p:spPr bwMode="auto">
          <a:xfrm>
            <a:off x="1329680" y="4276615"/>
            <a:ext cx="88204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es-ES" sz="2000" dirty="0" smtClean="0">
                <a:latin typeface="Arial" pitchFamily="34" charset="0"/>
                <a:cs typeface="Arial" pitchFamily="34" charset="0"/>
              </a:rPr>
              <a:t>Realizar un diagnóstico inicial.</a:t>
            </a:r>
            <a:endParaRPr lang="es-ES" sz="2000" dirty="0">
              <a:latin typeface="Arial" pitchFamily="34" charset="0"/>
              <a:cs typeface="Arial" pitchFamily="34" charset="0"/>
            </a:endParaRPr>
          </a:p>
          <a:p>
            <a:r>
              <a:rPr lang="es-EC" sz="2000" dirty="0">
                <a:latin typeface="Arial" pitchFamily="34" charset="0"/>
                <a:cs typeface="Arial" pitchFamily="34" charset="0"/>
              </a:rPr>
              <a:t> </a:t>
            </a:r>
            <a:endParaRPr lang="es-ES" sz="2000" dirty="0">
              <a:latin typeface="Arial" pitchFamily="34" charset="0"/>
              <a:cs typeface="Arial" pitchFamily="34" charset="0"/>
            </a:endParaRPr>
          </a:p>
          <a:p>
            <a:pPr lvl="0">
              <a:buFont typeface="Arial" pitchFamily="34" charset="0"/>
              <a:buChar char="•"/>
            </a:pPr>
            <a:r>
              <a:rPr lang="es-ES" sz="2000" dirty="0" smtClean="0">
                <a:latin typeface="Arial" pitchFamily="34" charset="0"/>
                <a:cs typeface="Arial" pitchFamily="34" charset="0"/>
              </a:rPr>
              <a:t>Evaluar los impactos ambientales mediante la matriz de LEOPOLD.</a:t>
            </a:r>
            <a:endParaRPr lang="es-ES" sz="2000" dirty="0">
              <a:latin typeface="Arial" pitchFamily="34" charset="0"/>
              <a:cs typeface="Arial" pitchFamily="34" charset="0"/>
            </a:endParaRPr>
          </a:p>
          <a:p>
            <a:r>
              <a:rPr lang="es-EC" sz="2000" dirty="0">
                <a:latin typeface="Arial" pitchFamily="34" charset="0"/>
                <a:cs typeface="Arial" pitchFamily="34" charset="0"/>
              </a:rPr>
              <a:t> </a:t>
            </a:r>
            <a:endParaRPr lang="es-ES" sz="2000" dirty="0">
              <a:latin typeface="Arial" pitchFamily="34" charset="0"/>
              <a:cs typeface="Arial" pitchFamily="34" charset="0"/>
            </a:endParaRPr>
          </a:p>
          <a:p>
            <a:pPr>
              <a:buFont typeface="Arial" pitchFamily="34" charset="0"/>
              <a:buChar char="•"/>
            </a:pPr>
            <a:r>
              <a:rPr lang="es-EC" sz="2000" dirty="0">
                <a:latin typeface="Arial" pitchFamily="34" charset="0"/>
                <a:cs typeface="Arial" pitchFamily="34" charset="0"/>
              </a:rPr>
              <a:t>Elaboración de la Propuesta del Plan de manejo </a:t>
            </a:r>
            <a:r>
              <a:rPr lang="es-EC" sz="2000" dirty="0" smtClean="0">
                <a:latin typeface="Arial" pitchFamily="34" charset="0"/>
                <a:cs typeface="Arial" pitchFamily="34" charset="0"/>
              </a:rPr>
              <a:t>ambiental.</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8638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Alcance del estudio</a:t>
            </a:r>
            <a:endParaRPr lang="es-EC" dirty="0">
              <a:solidFill>
                <a:schemeClr val="tx1"/>
              </a:solidFill>
            </a:endParaRPr>
          </a:p>
        </p:txBody>
      </p:sp>
      <p:sp>
        <p:nvSpPr>
          <p:cNvPr id="4" name="Rectangle 1"/>
          <p:cNvSpPr>
            <a:spLocks noGrp="1" noChangeArrowheads="1"/>
          </p:cNvSpPr>
          <p:nvPr>
            <p:ph idx="1"/>
          </p:nvPr>
        </p:nvSpPr>
        <p:spPr bwMode="auto">
          <a:xfrm>
            <a:off x="749300" y="1417638"/>
            <a:ext cx="109728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C" sz="2000" dirty="0" smtClean="0">
                <a:solidFill>
                  <a:schemeClr val="tx1"/>
                </a:solidFill>
                <a:latin typeface="Arial" pitchFamily="34" charset="0"/>
                <a:cs typeface="Arial" pitchFamily="34" charset="0"/>
              </a:rPr>
              <a:t>Dormitorios para el personal.</a:t>
            </a:r>
            <a:endParaRPr lang="es-ES" sz="2000" dirty="0" smtClean="0">
              <a:solidFill>
                <a:schemeClr val="tx1"/>
              </a:solidFill>
              <a:latin typeface="Arial" pitchFamily="34" charset="0"/>
              <a:cs typeface="Arial" pitchFamily="34" charset="0"/>
            </a:endParaRPr>
          </a:p>
          <a:p>
            <a:pPr lvl="0"/>
            <a:r>
              <a:rPr lang="es-EC" sz="2000" dirty="0" smtClean="0">
                <a:solidFill>
                  <a:schemeClr val="tx1"/>
                </a:solidFill>
                <a:latin typeface="Arial" pitchFamily="34" charset="0"/>
                <a:cs typeface="Arial" pitchFamily="34" charset="0"/>
              </a:rPr>
              <a:t>Comedores.</a:t>
            </a:r>
            <a:endParaRPr lang="es-ES" sz="2000" dirty="0" smtClean="0">
              <a:solidFill>
                <a:schemeClr val="tx1"/>
              </a:solidFill>
              <a:latin typeface="Arial" pitchFamily="34" charset="0"/>
              <a:cs typeface="Arial" pitchFamily="34" charset="0"/>
            </a:endParaRPr>
          </a:p>
          <a:p>
            <a:pPr lvl="0"/>
            <a:r>
              <a:rPr lang="es-EC" sz="2000" dirty="0" smtClean="0">
                <a:solidFill>
                  <a:schemeClr val="tx1"/>
                </a:solidFill>
                <a:latin typeface="Arial" pitchFamily="34" charset="0"/>
                <a:cs typeface="Arial" pitchFamily="34" charset="0"/>
              </a:rPr>
              <a:t>Infraestructura logística (bodegas, centro automotriz, bomba de gasolina).</a:t>
            </a:r>
            <a:endParaRPr lang="es-ES" sz="2000" dirty="0" smtClean="0">
              <a:solidFill>
                <a:schemeClr val="tx1"/>
              </a:solidFill>
              <a:latin typeface="Arial" pitchFamily="34" charset="0"/>
              <a:cs typeface="Arial" pitchFamily="34" charset="0"/>
            </a:endParaRPr>
          </a:p>
          <a:p>
            <a:pPr lvl="0"/>
            <a:r>
              <a:rPr lang="es-EC" sz="2000" dirty="0" smtClean="0">
                <a:solidFill>
                  <a:schemeClr val="tx1"/>
                </a:solidFill>
                <a:latin typeface="Arial" pitchFamily="34" charset="0"/>
                <a:cs typeface="Arial" pitchFamily="34" charset="0"/>
              </a:rPr>
              <a:t>Infraestructura deportiva (Coliseo, estadio, canchas de </a:t>
            </a:r>
            <a:r>
              <a:rPr lang="es-EC" sz="2000" dirty="0" err="1" smtClean="0">
                <a:solidFill>
                  <a:schemeClr val="tx1"/>
                </a:solidFill>
                <a:latin typeface="Arial" pitchFamily="34" charset="0"/>
                <a:cs typeface="Arial" pitchFamily="34" charset="0"/>
              </a:rPr>
              <a:t>indor</a:t>
            </a:r>
            <a:r>
              <a:rPr lang="es-EC" sz="2000" dirty="0" smtClean="0">
                <a:solidFill>
                  <a:schemeClr val="tx1"/>
                </a:solidFill>
                <a:latin typeface="Arial" pitchFamily="34" charset="0"/>
                <a:cs typeface="Arial" pitchFamily="34" charset="0"/>
              </a:rPr>
              <a:t> futbol, canchas de básquet, gimnasio, </a:t>
            </a:r>
            <a:r>
              <a:rPr lang="es-EC" sz="2000" dirty="0" err="1" smtClean="0">
                <a:solidFill>
                  <a:schemeClr val="tx1"/>
                </a:solidFill>
                <a:latin typeface="Arial" pitchFamily="34" charset="0"/>
                <a:cs typeface="Arial" pitchFamily="34" charset="0"/>
              </a:rPr>
              <a:t>etc</a:t>
            </a:r>
            <a:r>
              <a:rPr lang="es-EC" sz="2000" dirty="0" smtClean="0">
                <a:solidFill>
                  <a:schemeClr val="tx1"/>
                </a:solidFill>
                <a:latin typeface="Arial" pitchFamily="34" charset="0"/>
                <a:cs typeface="Arial" pitchFamily="34" charset="0"/>
              </a:rPr>
              <a:t>)</a:t>
            </a:r>
            <a:endParaRPr lang="es-ES" sz="2000" dirty="0" smtClean="0">
              <a:solidFill>
                <a:schemeClr val="tx1"/>
              </a:solidFill>
              <a:latin typeface="Arial" pitchFamily="34" charset="0"/>
              <a:cs typeface="Arial" pitchFamily="34" charset="0"/>
            </a:endParaRPr>
          </a:p>
          <a:p>
            <a:pPr lvl="0"/>
            <a:r>
              <a:rPr lang="es-EC" sz="2000" dirty="0" smtClean="0">
                <a:solidFill>
                  <a:schemeClr val="tx1"/>
                </a:solidFill>
                <a:latin typeface="Arial" pitchFamily="34" charset="0"/>
                <a:cs typeface="Arial" pitchFamily="34" charset="0"/>
              </a:rPr>
              <a:t>Infraestructura para entrenamiento (pistas de comando, pista de líderes, </a:t>
            </a:r>
            <a:r>
              <a:rPr lang="es-EC" sz="2000" dirty="0" err="1" smtClean="0">
                <a:solidFill>
                  <a:schemeClr val="tx1"/>
                </a:solidFill>
                <a:latin typeface="Arial" pitchFamily="34" charset="0"/>
                <a:cs typeface="Arial" pitchFamily="34" charset="0"/>
              </a:rPr>
              <a:t>etc</a:t>
            </a:r>
            <a:r>
              <a:rPr lang="es-EC" sz="2000" dirty="0" smtClean="0">
                <a:solidFill>
                  <a:schemeClr val="tx1"/>
                </a:solidFill>
                <a:latin typeface="Arial" pitchFamily="34" charset="0"/>
                <a:cs typeface="Arial" pitchFamily="34" charset="0"/>
              </a:rPr>
              <a:t>)</a:t>
            </a:r>
            <a:endParaRPr lang="es-ES" sz="2000" dirty="0" smtClean="0">
              <a:solidFill>
                <a:schemeClr val="tx1"/>
              </a:solidFill>
              <a:latin typeface="Arial" pitchFamily="34" charset="0"/>
              <a:cs typeface="Arial" pitchFamily="34" charset="0"/>
            </a:endParaRPr>
          </a:p>
          <a:p>
            <a:pPr lvl="0"/>
            <a:r>
              <a:rPr lang="es-EC" sz="2000" dirty="0" smtClean="0">
                <a:solidFill>
                  <a:schemeClr val="tx1"/>
                </a:solidFill>
                <a:latin typeface="Arial" pitchFamily="34" charset="0"/>
                <a:cs typeface="Arial" pitchFamily="34" charset="0"/>
              </a:rPr>
              <a:t>Infraestructura para vivienda fiscal (Oficiales y Voluntarios).</a:t>
            </a:r>
            <a:endParaRPr lang="es-ES" sz="2000" dirty="0" smtClean="0">
              <a:solidFill>
                <a:schemeClr val="tx1"/>
              </a:solidFill>
              <a:latin typeface="Arial" pitchFamily="34" charset="0"/>
              <a:cs typeface="Arial" pitchFamily="34" charset="0"/>
            </a:endParaRPr>
          </a:p>
          <a:p>
            <a:r>
              <a:rPr lang="es-EC" sz="2000" dirty="0" smtClean="0">
                <a:solidFill>
                  <a:schemeClr val="tx1"/>
                </a:solidFill>
                <a:latin typeface="Arial" pitchFamily="34" charset="0"/>
                <a:cs typeface="Arial" pitchFamily="34" charset="0"/>
              </a:rPr>
              <a:t>Infraestructura de la Unidad Educativa.</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020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6400" y="977901"/>
            <a:ext cx="10972800" cy="4525963"/>
          </a:xfrm>
        </p:spPr>
        <p:txBody>
          <a:bodyPr/>
          <a:lstStyle/>
          <a:p>
            <a:pPr algn="ctr"/>
            <a:r>
              <a:rPr lang="es-EC" sz="9600" dirty="0" smtClean="0">
                <a:solidFill>
                  <a:schemeClr val="tx1"/>
                </a:solidFill>
              </a:rPr>
              <a:t>Diagnóstico y Análisis Ambiental Inicial</a:t>
            </a:r>
            <a:endParaRPr lang="es-EC" sz="9600" dirty="0"/>
          </a:p>
        </p:txBody>
      </p:sp>
    </p:spTree>
    <p:extLst>
      <p:ext uri="{BB962C8B-B14F-4D97-AF65-F5344CB8AC3E}">
        <p14:creationId xmlns:p14="http://schemas.microsoft.com/office/powerpoint/2010/main" val="10964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Marcador de contenido"/>
          <p:cNvSpPr>
            <a:spLocks noGrp="1"/>
          </p:cNvSpPr>
          <p:nvPr>
            <p:ph idx="1"/>
          </p:nvPr>
        </p:nvSpPr>
        <p:spPr>
          <a:xfrm>
            <a:off x="1826840" y="1935480"/>
            <a:ext cx="8229600" cy="557416"/>
          </a:xfrm>
        </p:spPr>
        <p:txBody>
          <a:bodyPr>
            <a:normAutofit/>
          </a:bodyPr>
          <a:lstStyle/>
          <a:p>
            <a:pPr algn="ctr">
              <a:buNone/>
            </a:pPr>
            <a:r>
              <a:rPr lang="es-ES" b="1" dirty="0">
                <a:latin typeface="Arial" pitchFamily="34" charset="0"/>
                <a:cs typeface="Arial" pitchFamily="34" charset="0"/>
              </a:rPr>
              <a:t>ACTIVIDADES DENTRO DE LA BRIGADA</a:t>
            </a:r>
          </a:p>
        </p:txBody>
      </p:sp>
      <p:sp>
        <p:nvSpPr>
          <p:cNvPr id="30721" name="Rectangle 1"/>
          <p:cNvSpPr>
            <a:spLocks noChangeArrowheads="1"/>
          </p:cNvSpPr>
          <p:nvPr/>
        </p:nvSpPr>
        <p:spPr bwMode="auto">
          <a:xfrm>
            <a:off x="1648644" y="1121256"/>
            <a:ext cx="640871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EC" sz="2000" b="1" dirty="0">
                <a:latin typeface="Arial" pitchFamily="34" charset="0"/>
                <a:cs typeface="Arial" pitchFamily="34" charset="0"/>
              </a:rPr>
              <a:t>ACTIVIDADES ADMINISTRATIVAS</a:t>
            </a:r>
            <a:r>
              <a:rPr lang="es-EC" sz="2000" dirty="0">
                <a:latin typeface="Arial" pitchFamily="34" charset="0"/>
                <a:cs typeface="Arial" pitchFamily="34" charset="0"/>
              </a:rPr>
              <a:t>:</a:t>
            </a:r>
          </a:p>
          <a:p>
            <a:pPr lvl="0" algn="just"/>
            <a:r>
              <a:rPr lang="es-EC" sz="2000" dirty="0">
                <a:latin typeface="Arial" pitchFamily="34" charset="0"/>
                <a:cs typeface="Arial" pitchFamily="34" charset="0"/>
              </a:rPr>
              <a:t>Todo lo que tiene que ver con el proceso administrativo de la brigada, las cuales mantendrá en buenas condiciones de funcionamiento de la infraestructura para apoyar al cumplimiento de la misión.</a:t>
            </a:r>
            <a:endParaRPr lang="es-EC" sz="2000" b="1" dirty="0">
              <a:solidFill>
                <a:schemeClr val="tx2">
                  <a:lumMod val="60000"/>
                  <a:lumOff val="40000"/>
                </a:schemeClr>
              </a:solidFill>
              <a:latin typeface="Arial" pitchFamily="34" charset="0"/>
              <a:cs typeface="Arial" pitchFamily="34" charset="0"/>
            </a:endParaRPr>
          </a:p>
        </p:txBody>
      </p:sp>
      <p:sp>
        <p:nvSpPr>
          <p:cNvPr id="5" name="Rectangle 1"/>
          <p:cNvSpPr>
            <a:spLocks noChangeArrowheads="1"/>
          </p:cNvSpPr>
          <p:nvPr/>
        </p:nvSpPr>
        <p:spPr bwMode="auto">
          <a:xfrm>
            <a:off x="1648644" y="3566696"/>
            <a:ext cx="619268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EC" sz="2000" b="1" dirty="0">
                <a:latin typeface="Arial" pitchFamily="34" charset="0"/>
                <a:cs typeface="Arial" pitchFamily="34" charset="0"/>
              </a:rPr>
              <a:t>ACTIVIDADES  </a:t>
            </a:r>
            <a:r>
              <a:rPr lang="es-EC" sz="2000" b="1" dirty="0" smtClean="0">
                <a:latin typeface="Arial" pitchFamily="34" charset="0"/>
                <a:cs typeface="Arial" pitchFamily="34" charset="0"/>
              </a:rPr>
              <a:t>OPERATIVAS:</a:t>
            </a:r>
            <a:endParaRPr lang="es-EC" sz="2000" b="1" dirty="0">
              <a:latin typeface="Arial" pitchFamily="34" charset="0"/>
              <a:cs typeface="Arial" pitchFamily="34" charset="0"/>
            </a:endParaRPr>
          </a:p>
          <a:p>
            <a:pPr lvl="0" algn="just"/>
            <a:r>
              <a:rPr lang="es-EC" sz="2000" dirty="0">
                <a:latin typeface="Arial" pitchFamily="34" charset="0"/>
                <a:cs typeface="Arial" pitchFamily="34" charset="0"/>
              </a:rPr>
              <a:t>Desarrollan actitudes y aptitudes en el personal militar para el cumplimiento de la misión de la brigada. Esto es con la instrucción militar dentro del fuerte militar.</a:t>
            </a:r>
            <a:endParaRPr lang="es-EC" sz="2000" b="1" dirty="0">
              <a:solidFill>
                <a:schemeClr val="tx2">
                  <a:lumMod val="60000"/>
                  <a:lumOff val="40000"/>
                </a:schemeClr>
              </a:solidFill>
              <a:latin typeface="Arial" pitchFamily="34" charset="0"/>
              <a:cs typeface="Arial" pitchFamily="34" charset="0"/>
            </a:endParaRPr>
          </a:p>
        </p:txBody>
      </p:sp>
      <p:pic>
        <p:nvPicPr>
          <p:cNvPr id="8" name="7 Imagen" descr="DSC04792.JPG"/>
          <p:cNvPicPr/>
          <p:nvPr/>
        </p:nvPicPr>
        <p:blipFill>
          <a:blip r:embed="rId2" cstate="print"/>
          <a:stretch>
            <a:fillRect/>
          </a:stretch>
        </p:blipFill>
        <p:spPr>
          <a:xfrm>
            <a:off x="8400256" y="3835772"/>
            <a:ext cx="2470944" cy="1790328"/>
          </a:xfrm>
          <a:prstGeom prst="rect">
            <a:avLst/>
          </a:prstGeom>
        </p:spPr>
      </p:pic>
      <p:pic>
        <p:nvPicPr>
          <p:cNvPr id="9" name="8 Imagen" descr="C:\Documents and Settings\Toshiba\Escritorio\fotos abril 2015\fotos 9bfe 28 abr 015\DSCN8204.JPG"/>
          <p:cNvPicPr/>
          <p:nvPr/>
        </p:nvPicPr>
        <p:blipFill>
          <a:blip r:embed="rId3" cstate="print"/>
          <a:srcRect/>
          <a:stretch>
            <a:fillRect/>
          </a:stretch>
        </p:blipFill>
        <p:spPr bwMode="auto">
          <a:xfrm>
            <a:off x="8400256" y="1287408"/>
            <a:ext cx="2572544" cy="1900292"/>
          </a:xfrm>
          <a:prstGeom prst="rect">
            <a:avLst/>
          </a:prstGeom>
          <a:noFill/>
          <a:ln w="9525">
            <a:noFill/>
            <a:miter lim="800000"/>
            <a:headEnd/>
            <a:tailEnd/>
          </a:ln>
        </p:spPr>
      </p:pic>
    </p:spTree>
    <p:extLst>
      <p:ext uri="{BB962C8B-B14F-4D97-AF65-F5344CB8AC3E}">
        <p14:creationId xmlns:p14="http://schemas.microsoft.com/office/powerpoint/2010/main" val="312029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1793</Words>
  <Application>Microsoft Office PowerPoint</Application>
  <PresentationFormat>Panorámica</PresentationFormat>
  <Paragraphs>411</Paragraphs>
  <Slides>37</Slides>
  <Notes>0</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37</vt:i4>
      </vt:variant>
    </vt:vector>
  </HeadingPairs>
  <TitlesOfParts>
    <vt:vector size="48" baseType="lpstr">
      <vt:lpstr>Arial</vt:lpstr>
      <vt:lpstr>Calibri</vt:lpstr>
      <vt:lpstr>Calibri Light</vt:lpstr>
      <vt:lpstr>Corbel</vt:lpstr>
      <vt:lpstr>Symbol</vt:lpstr>
      <vt:lpstr>Times New Roman</vt:lpstr>
      <vt:lpstr>Wingdings</vt:lpstr>
      <vt:lpstr>Wingdings 2</vt:lpstr>
      <vt:lpstr>Tema de Office</vt:lpstr>
      <vt:lpstr>ESPE</vt:lpstr>
      <vt:lpstr>CorelDRAW</vt:lpstr>
      <vt:lpstr>Presentación de PowerPoint</vt:lpstr>
      <vt:lpstr>Contenido</vt:lpstr>
      <vt:lpstr>Brigada de Fuerzas Especiales Nº 9 “Patria </vt:lpstr>
      <vt:lpstr>Problema</vt:lpstr>
      <vt:lpstr>Justificación</vt:lpstr>
      <vt:lpstr>Objetivos</vt:lpstr>
      <vt:lpstr>Alcance del estudio</vt:lpstr>
      <vt:lpstr>Presentación de PowerPoint</vt:lpstr>
      <vt:lpstr>Presentación de PowerPoint</vt:lpstr>
      <vt:lpstr>Personal de la Brigada Patria</vt:lpstr>
      <vt:lpstr>Materias Primas que se usan en la Brigada Patria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CONSUMO DE ENERGÍA ELÉCTRICA</vt:lpstr>
      <vt:lpstr>ANÁLISIS Fisicoquímico DEL AGUA DESCARGA AL ALCANTARILLADO </vt:lpstr>
      <vt:lpstr>Presentación de PowerPoint</vt:lpstr>
      <vt:lpstr>ASPECTOS AMBIENTALES  SIGNIFICATIVOS DE LA ZONA    </vt:lpstr>
      <vt:lpstr>Presentación de PowerPoint</vt:lpstr>
      <vt:lpstr>Matriz de Leopold</vt:lpstr>
      <vt:lpstr>PLAN DE MANEJO AMBIENTAL PROPUESTA</vt:lpstr>
      <vt:lpstr>Presentación de PowerPoint</vt:lpstr>
      <vt:lpstr>Presentación de PowerPoint</vt:lpstr>
      <vt:lpstr>Presentación de PowerPoint</vt:lpstr>
      <vt:lpstr>Presentación de PowerPoint</vt:lpstr>
      <vt:lpstr>Presentación de PowerPoint</vt:lpstr>
      <vt:lpstr>Conclusiones</vt:lpstr>
      <vt:lpstr>Conclusiones</vt:lpstr>
      <vt:lpstr>Recomendaciones</vt:lpstr>
      <vt:lpstr>Recomendaciones</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dc:creator>
  <cp:lastModifiedBy>Anita ........</cp:lastModifiedBy>
  <cp:revision>25</cp:revision>
  <dcterms:created xsi:type="dcterms:W3CDTF">2015-09-15T14:03:47Z</dcterms:created>
  <dcterms:modified xsi:type="dcterms:W3CDTF">2016-09-27T21:49:29Z</dcterms:modified>
</cp:coreProperties>
</file>