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r%20%20Lara,%20Cadmio.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r%20%20Lara,%20Cadmio.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r%20%20Lara,%20Cadmio.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r%20%20Lara,%20Cadmio.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esktop\TESIS\Datos%20tesi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uario\Desktop\wiconsun%200,60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3567302191179"/>
          <c:y val="0.15110142482189726"/>
          <c:w val="0.75636717702397394"/>
          <c:h val="0.73361423572053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Factor A'!$D$12</c:f>
              <c:strCache>
                <c:ptCount val="1"/>
                <c:pt idx="0">
                  <c:v>mg/Kg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0,33 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0,37 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'Graficos Factor A'!$C$13:$C$14</c:f>
              <c:strCache>
                <c:ptCount val="2"/>
                <c:pt idx="0">
                  <c:v>Nacional   </c:v>
                </c:pt>
                <c:pt idx="1">
                  <c:v>CCN-51</c:v>
                </c:pt>
              </c:strCache>
            </c:strRef>
          </c:cat>
          <c:val>
            <c:numRef>
              <c:f>'Graficos Factor A'!$D$13:$D$14</c:f>
              <c:numCache>
                <c:formatCode>General</c:formatCode>
                <c:ptCount val="2"/>
                <c:pt idx="0">
                  <c:v>0.33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5617792"/>
        <c:axId val="186655872"/>
      </c:barChart>
      <c:catAx>
        <c:axId val="185617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655872"/>
        <c:crosses val="autoZero"/>
        <c:auto val="1"/>
        <c:lblAlgn val="ctr"/>
        <c:lblOffset val="100"/>
        <c:noMultiLvlLbl val="0"/>
      </c:catAx>
      <c:valAx>
        <c:axId val="1866558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</c:spPr>
        <c:crossAx val="185617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3.2578925515666476E-2"/>
          <c:w val="0.22628898082654922"/>
          <c:h val="8.5196293926156755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462817147857"/>
          <c:y val="0.12727566662862794"/>
          <c:w val="0.82626290463692043"/>
          <c:h val="0.77585644185781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'Factor B'!$D$46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3,46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3,5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2,6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'Factor B'!$C$47:$C$49</c:f>
              <c:strCache>
                <c:ptCount val="3"/>
                <c:pt idx="0">
                  <c:v>S. estufa</c:v>
                </c:pt>
                <c:pt idx="1">
                  <c:v>S. cemento</c:v>
                </c:pt>
                <c:pt idx="2">
                  <c:v>S. asfalto</c:v>
                </c:pt>
              </c:strCache>
            </c:strRef>
          </c:cat>
          <c:val>
            <c:numRef>
              <c:f>'Factor B'!$D$47:$D$49</c:f>
              <c:numCache>
                <c:formatCode>General</c:formatCode>
                <c:ptCount val="3"/>
                <c:pt idx="0">
                  <c:v>3.46</c:v>
                </c:pt>
                <c:pt idx="1">
                  <c:v>3.5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8653952"/>
        <c:axId val="188655488"/>
      </c:barChart>
      <c:catAx>
        <c:axId val="188653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655488"/>
        <c:crosses val="autoZero"/>
        <c:auto val="1"/>
        <c:lblAlgn val="ctr"/>
        <c:lblOffset val="100"/>
        <c:noMultiLvlLbl val="0"/>
      </c:catAx>
      <c:valAx>
        <c:axId val="18865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6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515310586176731E-2"/>
          <c:y val="3.6844925634295721E-2"/>
          <c:w val="6.7040244969378826E-2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22834645669292"/>
          <c:y val="0.14862277631962673"/>
          <c:w val="0.74002274715660543"/>
          <c:h val="0.5016305774278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'Prueba significancia x factores'!$E$24</c:f>
              <c:strCache>
                <c:ptCount val="1"/>
                <c:pt idx="0">
                  <c:v>mg/kg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0,42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0,41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0,35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0,34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0,32B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0,31B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'Prueba significancia x factores'!$D$25:$D$30</c:f>
              <c:strCache>
                <c:ptCount val="6"/>
                <c:pt idx="0">
                  <c:v>CCN-51+S.estufa</c:v>
                </c:pt>
                <c:pt idx="1">
                  <c:v>CCN-51+S.cemento</c:v>
                </c:pt>
                <c:pt idx="2">
                  <c:v>Nacional+S.cemento</c:v>
                </c:pt>
                <c:pt idx="3">
                  <c:v>Nacional+S.estufa</c:v>
                </c:pt>
                <c:pt idx="4">
                  <c:v>Nacional+S.asflato</c:v>
                </c:pt>
                <c:pt idx="5">
                  <c:v>CCN-51+S.asfalto</c:v>
                </c:pt>
              </c:strCache>
            </c:strRef>
          </c:cat>
          <c:val>
            <c:numRef>
              <c:f>'Prueba significancia x factores'!$E$25:$E$30</c:f>
              <c:numCache>
                <c:formatCode>General</c:formatCode>
                <c:ptCount val="6"/>
                <c:pt idx="0">
                  <c:v>0.42</c:v>
                </c:pt>
                <c:pt idx="1">
                  <c:v>0.41</c:v>
                </c:pt>
                <c:pt idx="2">
                  <c:v>0.35</c:v>
                </c:pt>
                <c:pt idx="3">
                  <c:v>0.34</c:v>
                </c:pt>
                <c:pt idx="4">
                  <c:v>0.32</c:v>
                </c:pt>
                <c:pt idx="5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798080"/>
        <c:axId val="186799616"/>
      </c:barChart>
      <c:catAx>
        <c:axId val="186798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799616"/>
        <c:crosses val="autoZero"/>
        <c:auto val="1"/>
        <c:lblAlgn val="ctr"/>
        <c:lblOffset val="100"/>
        <c:noMultiLvlLbl val="0"/>
      </c:catAx>
      <c:valAx>
        <c:axId val="186799616"/>
        <c:scaling>
          <c:orientation val="minMax"/>
          <c:max val="0.60000000000000009"/>
        </c:scaling>
        <c:delete val="0"/>
        <c:axPos val="l"/>
        <c:numFmt formatCode="General" sourceLinked="1"/>
        <c:majorTickMark val="none"/>
        <c:minorTickMark val="none"/>
        <c:tickLblPos val="nextTo"/>
        <c:crossAx val="18679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473315835520535E-2"/>
          <c:y val="3.6844925634295721E-2"/>
          <c:w val="0.22543020350623985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8788276465442"/>
          <c:y val="8.8437591134441523E-2"/>
          <c:w val="0.79616076115485568"/>
          <c:h val="0.57570465150189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'Prueba significancia x factores'!$E$31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12,71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11,74</a:t>
                    </a:r>
                    <a:r>
                      <a:rPr lang="en-US" baseline="0"/>
                      <a:t> A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12,92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13,14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12,98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10,92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'Prueba significancia x factores'!$D$32:$D$37</c:f>
              <c:strCache>
                <c:ptCount val="6"/>
                <c:pt idx="0">
                  <c:v>CCN-51+S.estufa</c:v>
                </c:pt>
                <c:pt idx="1">
                  <c:v>CCN-51+S.cemento</c:v>
                </c:pt>
                <c:pt idx="2">
                  <c:v>Nacional+S.cemento</c:v>
                </c:pt>
                <c:pt idx="3">
                  <c:v>Nacional+S.estufa</c:v>
                </c:pt>
                <c:pt idx="4">
                  <c:v>Nacional+S.asflato</c:v>
                </c:pt>
                <c:pt idx="5">
                  <c:v>CCN-51+S.asfalto</c:v>
                </c:pt>
              </c:strCache>
            </c:strRef>
          </c:cat>
          <c:val>
            <c:numRef>
              <c:f>'Prueba significancia x factores'!$E$32:$E$37</c:f>
              <c:numCache>
                <c:formatCode>General</c:formatCode>
                <c:ptCount val="6"/>
                <c:pt idx="0">
                  <c:v>12.71</c:v>
                </c:pt>
                <c:pt idx="1">
                  <c:v>11.74</c:v>
                </c:pt>
                <c:pt idx="2">
                  <c:v>12.92</c:v>
                </c:pt>
                <c:pt idx="3">
                  <c:v>13.14</c:v>
                </c:pt>
                <c:pt idx="4">
                  <c:v>12.98</c:v>
                </c:pt>
                <c:pt idx="5">
                  <c:v>10.92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844672"/>
        <c:axId val="186846208"/>
      </c:barChart>
      <c:catAx>
        <c:axId val="18684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846208"/>
        <c:crosses val="autoZero"/>
        <c:auto val="1"/>
        <c:lblAlgn val="ctr"/>
        <c:lblOffset val="100"/>
        <c:noMultiLvlLbl val="0"/>
      </c:catAx>
      <c:valAx>
        <c:axId val="18684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684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211336616221619E-3"/>
          <c:w val="0.16242969628796397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305817542038"/>
          <c:y val="0.13936351706036745"/>
          <c:w val="0.84792247122955788"/>
          <c:h val="0.51088983668708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'Prueba significancia x factores'!$E$47</c:f>
              <c:strCache>
                <c:ptCount val="1"/>
                <c:pt idx="0">
                  <c:v>Acidez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5,87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5,93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1,07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1,07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1,13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4,07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'Prueba significancia x factores'!$D$48:$D$53</c:f>
              <c:strCache>
                <c:ptCount val="6"/>
                <c:pt idx="0">
                  <c:v>CCN-51+S.estufa</c:v>
                </c:pt>
                <c:pt idx="1">
                  <c:v>CCN-51+S.cemento</c:v>
                </c:pt>
                <c:pt idx="2">
                  <c:v>Nacional+S.cemento</c:v>
                </c:pt>
                <c:pt idx="3">
                  <c:v>Nacional+S.estufa</c:v>
                </c:pt>
                <c:pt idx="4">
                  <c:v>Nacional+S.asflato</c:v>
                </c:pt>
                <c:pt idx="5">
                  <c:v>CCN-51+S.asfalto</c:v>
                </c:pt>
              </c:strCache>
            </c:strRef>
          </c:cat>
          <c:val>
            <c:numRef>
              <c:f>'Prueba significancia x factores'!$E$48:$E$53</c:f>
              <c:numCache>
                <c:formatCode>General</c:formatCode>
                <c:ptCount val="6"/>
                <c:pt idx="0">
                  <c:v>5.87</c:v>
                </c:pt>
                <c:pt idx="1">
                  <c:v>5.93</c:v>
                </c:pt>
                <c:pt idx="2">
                  <c:v>1.07</c:v>
                </c:pt>
                <c:pt idx="3">
                  <c:v>1.07</c:v>
                </c:pt>
                <c:pt idx="4">
                  <c:v>1.1299999999999999</c:v>
                </c:pt>
                <c:pt idx="5">
                  <c:v>4.07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891264"/>
        <c:axId val="186897152"/>
      </c:barChart>
      <c:catAx>
        <c:axId val="18689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897152"/>
        <c:crosses val="autoZero"/>
        <c:auto val="1"/>
        <c:lblAlgn val="ctr"/>
        <c:lblOffset val="100"/>
        <c:noMultiLvlLbl val="0"/>
      </c:catAx>
      <c:valAx>
        <c:axId val="18689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689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924115254823846E-2"/>
          <c:y val="2.7585666375036465E-2"/>
          <c:w val="0.22773286282358518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0271216097991E-2"/>
          <c:y val="0.15788203557888597"/>
          <c:w val="0.80811548556430446"/>
          <c:h val="0.4692231700204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'Prueba significancia x factores'!$E$39</c:f>
              <c:strCache>
                <c:ptCount val="1"/>
                <c:pt idx="0">
                  <c:v>pH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5,6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5,5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6,79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6,81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6,77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6,09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'Prueba significancia x factores'!$D$40:$D$45</c:f>
              <c:strCache>
                <c:ptCount val="6"/>
                <c:pt idx="0">
                  <c:v>CCN-51+S.estufa</c:v>
                </c:pt>
                <c:pt idx="1">
                  <c:v>CCN-51+S.cemento</c:v>
                </c:pt>
                <c:pt idx="2">
                  <c:v>Nacional+S.cemento</c:v>
                </c:pt>
                <c:pt idx="3">
                  <c:v>Nacional+S.estufa</c:v>
                </c:pt>
                <c:pt idx="4">
                  <c:v>Nacional+S.asflato</c:v>
                </c:pt>
                <c:pt idx="5">
                  <c:v>CCN-51+S.asfalto</c:v>
                </c:pt>
              </c:strCache>
            </c:strRef>
          </c:cat>
          <c:val>
            <c:numRef>
              <c:f>'Prueba significancia x factores'!$E$40:$E$45</c:f>
              <c:numCache>
                <c:formatCode>General</c:formatCode>
                <c:ptCount val="6"/>
                <c:pt idx="0">
                  <c:v>5.6</c:v>
                </c:pt>
                <c:pt idx="1">
                  <c:v>5.5</c:v>
                </c:pt>
                <c:pt idx="2">
                  <c:v>6.79</c:v>
                </c:pt>
                <c:pt idx="3">
                  <c:v>6.81</c:v>
                </c:pt>
                <c:pt idx="4">
                  <c:v>6.77</c:v>
                </c:pt>
                <c:pt idx="5">
                  <c:v>6.09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921728"/>
        <c:axId val="186923264"/>
      </c:barChart>
      <c:catAx>
        <c:axId val="186921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923264"/>
        <c:crosses val="autoZero"/>
        <c:auto val="1"/>
        <c:lblAlgn val="ctr"/>
        <c:lblOffset val="100"/>
        <c:noMultiLvlLbl val="0"/>
      </c:catAx>
      <c:valAx>
        <c:axId val="186923264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crossAx val="18692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584645669291364E-2"/>
          <c:y val="3.9102143482064755E-2"/>
          <c:w val="0.14267509089185793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2174103237095"/>
          <c:y val="0.18554425488480605"/>
          <c:w val="0.73752624671916012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Factor A'!$D$24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13,01 A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982940167141916E-3"/>
                  <c:y val="0.109251597787564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11,79 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'Graficos Factor A'!$C$25:$C$26</c:f>
              <c:strCache>
                <c:ptCount val="2"/>
                <c:pt idx="0">
                  <c:v>Nacional   </c:v>
                </c:pt>
                <c:pt idx="1">
                  <c:v>CCN-51</c:v>
                </c:pt>
              </c:strCache>
            </c:strRef>
          </c:cat>
          <c:val>
            <c:numRef>
              <c:f>'Graficos Factor A'!$D$25:$D$26</c:f>
              <c:numCache>
                <c:formatCode>General</c:formatCode>
                <c:ptCount val="2"/>
                <c:pt idx="0">
                  <c:v>13.01</c:v>
                </c:pt>
                <c:pt idx="1">
                  <c:v>11.79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606720"/>
        <c:axId val="186608256"/>
      </c:barChart>
      <c:catAx>
        <c:axId val="186606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608256"/>
        <c:crosses val="autoZero"/>
        <c:auto val="1"/>
        <c:lblAlgn val="ctr"/>
        <c:lblOffset val="100"/>
        <c:noMultiLvlLbl val="0"/>
      </c:catAx>
      <c:valAx>
        <c:axId val="18660825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8660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514597114475076E-2"/>
          <c:y val="3.9102143482064741E-2"/>
          <c:w val="0.13264084609350033"/>
          <c:h val="8.3717191601049873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6062992125985"/>
          <c:y val="0.18091462525517643"/>
          <c:w val="0.81579068241469821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Factor A'!$D$35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6,79 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5,73 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'Graficos Factor A'!$C$36:$C$37</c:f>
              <c:strCache>
                <c:ptCount val="2"/>
                <c:pt idx="0">
                  <c:v>Nacional   </c:v>
                </c:pt>
                <c:pt idx="1">
                  <c:v>CCN-51</c:v>
                </c:pt>
              </c:strCache>
            </c:strRef>
          </c:cat>
          <c:val>
            <c:numRef>
              <c:f>'Graficos Factor A'!$D$36:$D$37</c:f>
              <c:numCache>
                <c:formatCode>General</c:formatCode>
                <c:ptCount val="2"/>
                <c:pt idx="0">
                  <c:v>6.79</c:v>
                </c:pt>
                <c:pt idx="1">
                  <c:v>5.73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6997376"/>
        <c:axId val="187011456"/>
      </c:barChart>
      <c:catAx>
        <c:axId val="186997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011456"/>
        <c:crosses val="autoZero"/>
        <c:auto val="1"/>
        <c:lblAlgn val="ctr"/>
        <c:lblOffset val="100"/>
        <c:noMultiLvlLbl val="0"/>
      </c:catAx>
      <c:valAx>
        <c:axId val="18701145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869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959271048565328E-4"/>
          <c:y val="3.8260856159499888E-2"/>
          <c:w val="0.16621619106122373"/>
          <c:h val="8.8317037293415251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7174103237094"/>
          <c:y val="0.18554425488480605"/>
          <c:w val="0.77410979877515307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Factor A'!$D$45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1,08 B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5,28 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'Graficos Factor A'!$C$46:$C$47</c:f>
              <c:strCache>
                <c:ptCount val="2"/>
                <c:pt idx="0">
                  <c:v>Nacional   </c:v>
                </c:pt>
                <c:pt idx="1">
                  <c:v>CCN-51</c:v>
                </c:pt>
              </c:strCache>
            </c:strRef>
          </c:cat>
          <c:val>
            <c:numRef>
              <c:f>'Graficos Factor A'!$D$46:$D$47</c:f>
              <c:numCache>
                <c:formatCode>General</c:formatCode>
                <c:ptCount val="2"/>
                <c:pt idx="0">
                  <c:v>1.08</c:v>
                </c:pt>
                <c:pt idx="1">
                  <c:v>5.28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7019648"/>
        <c:axId val="187021184"/>
      </c:barChart>
      <c:catAx>
        <c:axId val="187019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021184"/>
        <c:crosses val="autoZero"/>
        <c:auto val="1"/>
        <c:lblAlgn val="ctr"/>
        <c:lblOffset val="100"/>
        <c:noMultiLvlLbl val="0"/>
      </c:catAx>
      <c:valAx>
        <c:axId val="1870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701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273982127779882E-2"/>
          <c:y val="2.5213254593175853E-2"/>
          <c:w val="0.12526447294524864"/>
          <c:h val="0.11149496937882765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Cadmio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41964003226252"/>
          <c:y val="0.18334448390029678"/>
          <c:w val="0.83420094559487368"/>
          <c:h val="0.46141629355154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CADMIO!$M$4</c:f>
              <c:strCache>
                <c:ptCount val="1"/>
                <c:pt idx="0">
                  <c:v>mg/Kg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CADMIO!$L$5:$L$10</c:f>
              <c:strCache>
                <c:ptCount val="6"/>
                <c:pt idx="0">
                  <c:v>NACIONAL+ ESTUFA</c:v>
                </c:pt>
                <c:pt idx="1">
                  <c:v>NACIONAL+ CEMENTO</c:v>
                </c:pt>
                <c:pt idx="2">
                  <c:v>NACIONAL + ASFALTO</c:v>
                </c:pt>
                <c:pt idx="3">
                  <c:v>CCN-51+ESTUFA</c:v>
                </c:pt>
                <c:pt idx="4">
                  <c:v>CCN-51+CEMENTO</c:v>
                </c:pt>
                <c:pt idx="5">
                  <c:v>CCN-51+ASFALTO</c:v>
                </c:pt>
              </c:strCache>
            </c:strRef>
          </c:cat>
          <c:val>
            <c:numRef>
              <c:f>CADMIO!$M$5:$M$10</c:f>
              <c:numCache>
                <c:formatCode>General</c:formatCode>
                <c:ptCount val="6"/>
                <c:pt idx="0">
                  <c:v>0.34</c:v>
                </c:pt>
                <c:pt idx="1">
                  <c:v>0.35</c:v>
                </c:pt>
                <c:pt idx="2">
                  <c:v>0.32</c:v>
                </c:pt>
                <c:pt idx="3">
                  <c:v>0.42</c:v>
                </c:pt>
                <c:pt idx="4">
                  <c:v>0.41</c:v>
                </c:pt>
                <c:pt idx="5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7113856"/>
        <c:axId val="187115392"/>
      </c:barChart>
      <c:catAx>
        <c:axId val="187113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115392"/>
        <c:crosses val="autoZero"/>
        <c:auto val="1"/>
        <c:lblAlgn val="ctr"/>
        <c:lblOffset val="100"/>
        <c:noMultiLvlLbl val="0"/>
      </c:catAx>
      <c:valAx>
        <c:axId val="187115392"/>
        <c:scaling>
          <c:orientation val="minMax"/>
          <c:max val="0.60000000000000009"/>
        </c:scaling>
        <c:delete val="0"/>
        <c:axPos val="l"/>
        <c:numFmt formatCode="General" sourceLinked="1"/>
        <c:majorTickMark val="none"/>
        <c:minorTickMark val="none"/>
        <c:tickLblPos val="nextTo"/>
        <c:crossAx val="18711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021264744283873E-2"/>
          <c:y val="8.3642976000548958E-2"/>
          <c:w val="9.8335271758262816E-2"/>
          <c:h val="7.8792650918635174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3989501312336"/>
          <c:y val="0.13010425780110821"/>
          <c:w val="0.75902230971128604"/>
          <c:h val="0.51667869641294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Hoja1!$G$24</c:f>
              <c:strCache>
                <c:ptCount val="1"/>
                <c:pt idx="0">
                  <c:v>mg/kg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Hoja1!$F$25:$F$30</c:f>
              <c:strCache>
                <c:ptCount val="6"/>
                <c:pt idx="0">
                  <c:v>NACIONAL+ESTUFA</c:v>
                </c:pt>
                <c:pt idx="1">
                  <c:v>NACIONAL+CEMENTO</c:v>
                </c:pt>
                <c:pt idx="2">
                  <c:v>NACIONAL+ASFALTO</c:v>
                </c:pt>
                <c:pt idx="3">
                  <c:v>CCN-51+ESTUFA</c:v>
                </c:pt>
                <c:pt idx="4">
                  <c:v>CCN-51+CEMENTO</c:v>
                </c:pt>
                <c:pt idx="5">
                  <c:v>CCN-51+ASFALTO</c:v>
                </c:pt>
              </c:strCache>
            </c:strRef>
          </c:cat>
          <c:val>
            <c:numRef>
              <c:f>Hoja1!$G$25:$G$30</c:f>
              <c:numCache>
                <c:formatCode>General</c:formatCode>
                <c:ptCount val="6"/>
                <c:pt idx="0">
                  <c:v>0.34</c:v>
                </c:pt>
                <c:pt idx="1">
                  <c:v>0.35</c:v>
                </c:pt>
                <c:pt idx="2">
                  <c:v>0.32</c:v>
                </c:pt>
                <c:pt idx="3">
                  <c:v>0.42</c:v>
                </c:pt>
                <c:pt idx="4">
                  <c:v>0.41</c:v>
                </c:pt>
                <c:pt idx="5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7183488"/>
        <c:axId val="187185024"/>
      </c:barChart>
      <c:catAx>
        <c:axId val="18718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185024"/>
        <c:crosses val="autoZero"/>
        <c:auto val="1"/>
        <c:lblAlgn val="ctr"/>
        <c:lblOffset val="100"/>
        <c:noMultiLvlLbl val="0"/>
      </c:catAx>
      <c:valAx>
        <c:axId val="187185024"/>
        <c:scaling>
          <c:orientation val="minMax"/>
          <c:max val="0.60000000000000009"/>
        </c:scaling>
        <c:delete val="0"/>
        <c:axPos val="l"/>
        <c:numFmt formatCode="General" sourceLinked="1"/>
        <c:majorTickMark val="none"/>
        <c:minorTickMark val="none"/>
        <c:tickLblPos val="nextTo"/>
        <c:crossAx val="18718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028871391076107E-2"/>
          <c:y val="3.2215296004666084E-2"/>
          <c:w val="0.11886001749781278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58749576434"/>
          <c:y val="0.10456996866002079"/>
          <c:w val="0.72787608332328257"/>
          <c:h val="0.79083089965866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'Factor B'!$D$8</c:f>
              <c:strCache>
                <c:ptCount val="1"/>
                <c:pt idx="0">
                  <c:v>mg/kg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0,38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0,37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0,32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'Factor B'!$C$9:$C$11</c:f>
              <c:strCache>
                <c:ptCount val="3"/>
                <c:pt idx="0">
                  <c:v>S. estufa</c:v>
                </c:pt>
                <c:pt idx="1">
                  <c:v>S. cemento</c:v>
                </c:pt>
                <c:pt idx="2">
                  <c:v>S. asfalto</c:v>
                </c:pt>
              </c:strCache>
            </c:strRef>
          </c:cat>
          <c:val>
            <c:numRef>
              <c:f>'Factor B'!$D$9:$D$11</c:f>
              <c:numCache>
                <c:formatCode>General</c:formatCode>
                <c:ptCount val="3"/>
                <c:pt idx="0">
                  <c:v>0.38</c:v>
                </c:pt>
                <c:pt idx="1">
                  <c:v>0.37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7215232"/>
        <c:axId val="187217024"/>
      </c:barChart>
      <c:catAx>
        <c:axId val="187215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217024"/>
        <c:crosses val="autoZero"/>
        <c:auto val="1"/>
        <c:lblAlgn val="ctr"/>
        <c:lblOffset val="100"/>
        <c:noMultiLvlLbl val="0"/>
      </c:catAx>
      <c:valAx>
        <c:axId val="18721702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8721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4.9433374818757987E-3"/>
          <c:w val="0.1924380174911596"/>
          <c:h val="9.4181840551181104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7636785786391"/>
          <c:y val="0.13801009615582091"/>
          <c:w val="0.78509514435695538"/>
          <c:h val="0.72416259000488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'Factor B'!$D$19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12,92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12,33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11,95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'Factor B'!$C$20:$C$22</c:f>
              <c:strCache>
                <c:ptCount val="3"/>
                <c:pt idx="0">
                  <c:v>S. estufa</c:v>
                </c:pt>
                <c:pt idx="1">
                  <c:v>S. cemento</c:v>
                </c:pt>
                <c:pt idx="2">
                  <c:v>S. asfalto</c:v>
                </c:pt>
              </c:strCache>
            </c:strRef>
          </c:cat>
          <c:val>
            <c:numRef>
              <c:f>'Factor B'!$D$20:$D$22</c:f>
              <c:numCache>
                <c:formatCode>General</c:formatCode>
                <c:ptCount val="3"/>
                <c:pt idx="0">
                  <c:v>12.92</c:v>
                </c:pt>
                <c:pt idx="1">
                  <c:v>12.33</c:v>
                </c:pt>
                <c:pt idx="2">
                  <c:v>11.95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8568704"/>
        <c:axId val="188570240"/>
      </c:barChart>
      <c:catAx>
        <c:axId val="188568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570240"/>
        <c:crosses val="autoZero"/>
        <c:auto val="1"/>
        <c:lblAlgn val="ctr"/>
        <c:lblOffset val="100"/>
        <c:noMultiLvlLbl val="0"/>
      </c:catAx>
      <c:valAx>
        <c:axId val="18857024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8856870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"/>
          <c:y val="3.610874931713345E-3"/>
          <c:w val="7.7354128810821723E-2"/>
          <c:h val="0.10811906359238728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9396325459318"/>
          <c:y val="0.18816082772262166"/>
          <c:w val="0.81579068241469821"/>
          <c:h val="0.69585910456845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'Factor B'!$D$30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6,2 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6,14 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6,43 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'Factor B'!$C$31:$C$33</c:f>
              <c:strCache>
                <c:ptCount val="3"/>
                <c:pt idx="0">
                  <c:v>S. estufa</c:v>
                </c:pt>
                <c:pt idx="1">
                  <c:v>S. cemento</c:v>
                </c:pt>
                <c:pt idx="2">
                  <c:v>S. asfalto</c:v>
                </c:pt>
              </c:strCache>
            </c:strRef>
          </c:cat>
          <c:val>
            <c:numRef>
              <c:f>'Factor B'!$D$31:$D$33</c:f>
              <c:numCache>
                <c:formatCode>General</c:formatCode>
                <c:ptCount val="3"/>
                <c:pt idx="0">
                  <c:v>6.2</c:v>
                </c:pt>
                <c:pt idx="1">
                  <c:v>6.14</c:v>
                </c:pt>
                <c:pt idx="2">
                  <c:v>6.43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8590720"/>
        <c:axId val="188625280"/>
      </c:barChart>
      <c:catAx>
        <c:axId val="188590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625280"/>
        <c:crosses val="autoZero"/>
        <c:auto val="1"/>
        <c:lblAlgn val="ctr"/>
        <c:lblOffset val="100"/>
        <c:noMultiLvlLbl val="0"/>
      </c:catAx>
      <c:valAx>
        <c:axId val="18862528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8859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140193565298501E-2"/>
          <c:y val="3.7089276883867775E-2"/>
          <c:w val="0.1309626179995983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44D68-C894-4DC8-AE46-6D7B7A3E2E14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9E8AF87-08B8-4839-B5BF-F5CFAAEC467C}">
      <dgm:prSet phldrT="[Texto]" custT="1"/>
      <dgm:spPr/>
      <dgm:t>
        <a:bodyPr/>
        <a:lstStyle/>
        <a:p>
          <a:r>
            <a:rPr lang="es-ES" sz="1800" smtClean="0"/>
            <a:t>Evaluar dos variedades de cacao, a fin de determinar su relación con el contenido de cadmio.</a:t>
          </a:r>
          <a:endParaRPr lang="es-ES" sz="1800" dirty="0"/>
        </a:p>
      </dgm:t>
    </dgm:pt>
    <dgm:pt modelId="{EF0245EA-4F44-410F-9E7B-55E6853BD508}" type="parTrans" cxnId="{17058970-B4AE-4EE5-932B-76624BE1ED5A}">
      <dgm:prSet/>
      <dgm:spPr/>
      <dgm:t>
        <a:bodyPr/>
        <a:lstStyle/>
        <a:p>
          <a:endParaRPr lang="es-ES"/>
        </a:p>
      </dgm:t>
    </dgm:pt>
    <dgm:pt modelId="{C1AD6630-6446-41DE-9685-A4B48DDC0D5D}" type="sibTrans" cxnId="{17058970-B4AE-4EE5-932B-76624BE1ED5A}">
      <dgm:prSet/>
      <dgm:spPr/>
      <dgm:t>
        <a:bodyPr/>
        <a:lstStyle/>
        <a:p>
          <a:endParaRPr lang="es-ES"/>
        </a:p>
      </dgm:t>
    </dgm:pt>
    <dgm:pt modelId="{A25ACB75-0A47-4319-AE24-F87EE9355770}">
      <dgm:prSet phldrT="[Texto]" custT="1"/>
      <dgm:spPr/>
      <dgm:t>
        <a:bodyPr/>
        <a:lstStyle/>
        <a:p>
          <a:r>
            <a:rPr lang="es-ES" sz="1800" smtClean="0"/>
            <a:t>Determinar la relación del contenido de cadmio con respecto a diferentes tipos de secado a evaluarse</a:t>
          </a:r>
          <a:r>
            <a:rPr lang="es-ES" sz="1200" smtClean="0"/>
            <a:t>.</a:t>
          </a:r>
          <a:endParaRPr lang="es-ES" sz="1200" dirty="0"/>
        </a:p>
      </dgm:t>
    </dgm:pt>
    <dgm:pt modelId="{9DE24C97-2D31-461F-A33D-B9261DEBDC6F}" type="parTrans" cxnId="{8397E5AB-F85F-4F85-A81D-FB335A3BD04E}">
      <dgm:prSet/>
      <dgm:spPr/>
      <dgm:t>
        <a:bodyPr/>
        <a:lstStyle/>
        <a:p>
          <a:endParaRPr lang="es-ES"/>
        </a:p>
      </dgm:t>
    </dgm:pt>
    <dgm:pt modelId="{26D21309-FE13-4480-9ECA-7C6E52FCD3F5}" type="sibTrans" cxnId="{8397E5AB-F85F-4F85-A81D-FB335A3BD04E}">
      <dgm:prSet/>
      <dgm:spPr/>
      <dgm:t>
        <a:bodyPr/>
        <a:lstStyle/>
        <a:p>
          <a:endParaRPr lang="es-ES"/>
        </a:p>
      </dgm:t>
    </dgm:pt>
    <dgm:pt modelId="{7401B442-FC47-41C1-90F5-949233380B79}">
      <dgm:prSet phldrT="[Texto]" custT="1"/>
      <dgm:spPr/>
      <dgm:t>
        <a:bodyPr/>
        <a:lstStyle/>
        <a:p>
          <a:r>
            <a:rPr lang="es-ES" sz="1800" smtClean="0"/>
            <a:t>Proponer posibles acciones mitigantes en caso de encontrarse vinculación de efluentes u otras fuentes de contaminación controlables</a:t>
          </a:r>
          <a:r>
            <a:rPr lang="es-ES" sz="1600" smtClean="0"/>
            <a:t>.</a:t>
          </a:r>
          <a:endParaRPr lang="es-ES" sz="1600" dirty="0"/>
        </a:p>
      </dgm:t>
    </dgm:pt>
    <dgm:pt modelId="{5EF45A04-409E-491B-955D-CA48F37A1F36}" type="parTrans" cxnId="{B52B6325-6479-45D6-9312-4B4B989EB055}">
      <dgm:prSet/>
      <dgm:spPr/>
      <dgm:t>
        <a:bodyPr/>
        <a:lstStyle/>
        <a:p>
          <a:endParaRPr lang="es-ES"/>
        </a:p>
      </dgm:t>
    </dgm:pt>
    <dgm:pt modelId="{C5900612-F925-4970-8A9D-80FDBA2967A7}" type="sibTrans" cxnId="{B52B6325-6479-45D6-9312-4B4B989EB055}">
      <dgm:prSet/>
      <dgm:spPr/>
      <dgm:t>
        <a:bodyPr/>
        <a:lstStyle/>
        <a:p>
          <a:endParaRPr lang="es-ES"/>
        </a:p>
      </dgm:t>
    </dgm:pt>
    <dgm:pt modelId="{A188AE22-CEC1-46BE-A1A9-A4C457F0C76E}" type="pres">
      <dgm:prSet presAssocID="{75244D68-C894-4DC8-AE46-6D7B7A3E2E14}" presName="CompostProcess" presStyleCnt="0">
        <dgm:presLayoutVars>
          <dgm:dir/>
          <dgm:resizeHandles val="exact"/>
        </dgm:presLayoutVars>
      </dgm:prSet>
      <dgm:spPr/>
    </dgm:pt>
    <dgm:pt modelId="{96D1ADAB-DA36-4F3F-9EAF-2717DE67A1D6}" type="pres">
      <dgm:prSet presAssocID="{75244D68-C894-4DC8-AE46-6D7B7A3E2E14}" presName="arrow" presStyleLbl="bgShp" presStyleIdx="0" presStyleCnt="1"/>
      <dgm:spPr/>
    </dgm:pt>
    <dgm:pt modelId="{E00622EA-8F9E-4DB0-9918-E46568FF22FB}" type="pres">
      <dgm:prSet presAssocID="{75244D68-C894-4DC8-AE46-6D7B7A3E2E14}" presName="linearProcess" presStyleCnt="0"/>
      <dgm:spPr/>
    </dgm:pt>
    <dgm:pt modelId="{36DBE74B-12FA-4990-B957-4CF5745D6E37}" type="pres">
      <dgm:prSet presAssocID="{A9E8AF87-08B8-4839-B5BF-F5CFAAEC467C}" presName="textNode" presStyleLbl="node1" presStyleIdx="0" presStyleCnt="3" custScaleY="121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B4086-DC30-4E5E-AA39-66C3F3AD8ACF}" type="pres">
      <dgm:prSet presAssocID="{C1AD6630-6446-41DE-9685-A4B48DDC0D5D}" presName="sibTrans" presStyleCnt="0"/>
      <dgm:spPr/>
    </dgm:pt>
    <dgm:pt modelId="{1F950000-016D-4FAD-9634-E4DEDBB59AA0}" type="pres">
      <dgm:prSet presAssocID="{A25ACB75-0A47-4319-AE24-F87EE9355770}" presName="textNode" presStyleLbl="node1" presStyleIdx="1" presStyleCnt="3" custScaleY="121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53713-1CB2-4742-9070-4C0CF7A7C7E1}" type="pres">
      <dgm:prSet presAssocID="{26D21309-FE13-4480-9ECA-7C6E52FCD3F5}" presName="sibTrans" presStyleCnt="0"/>
      <dgm:spPr/>
    </dgm:pt>
    <dgm:pt modelId="{26E1F8BA-06F9-4021-AD0E-AED86D1E0B03}" type="pres">
      <dgm:prSet presAssocID="{7401B442-FC47-41C1-90F5-949233380B79}" presName="textNode" presStyleLbl="node1" presStyleIdx="2" presStyleCnt="3" custScaleX="107245" custScaleY="1285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93C43C-12A9-4FA4-B6D0-410D348C85D8}" type="presOf" srcId="{75244D68-C894-4DC8-AE46-6D7B7A3E2E14}" destId="{A188AE22-CEC1-46BE-A1A9-A4C457F0C76E}" srcOrd="0" destOrd="0" presId="urn:microsoft.com/office/officeart/2005/8/layout/hProcess9"/>
    <dgm:cxn modelId="{B52B6325-6479-45D6-9312-4B4B989EB055}" srcId="{75244D68-C894-4DC8-AE46-6D7B7A3E2E14}" destId="{7401B442-FC47-41C1-90F5-949233380B79}" srcOrd="2" destOrd="0" parTransId="{5EF45A04-409E-491B-955D-CA48F37A1F36}" sibTransId="{C5900612-F925-4970-8A9D-80FDBA2967A7}"/>
    <dgm:cxn modelId="{5BB5129E-99D7-428D-A895-F52BE1FE0CFA}" type="presOf" srcId="{A25ACB75-0A47-4319-AE24-F87EE9355770}" destId="{1F950000-016D-4FAD-9634-E4DEDBB59AA0}" srcOrd="0" destOrd="0" presId="urn:microsoft.com/office/officeart/2005/8/layout/hProcess9"/>
    <dgm:cxn modelId="{17FCCA94-3123-488E-91C5-AFEF46F62EC2}" type="presOf" srcId="{7401B442-FC47-41C1-90F5-949233380B79}" destId="{26E1F8BA-06F9-4021-AD0E-AED86D1E0B03}" srcOrd="0" destOrd="0" presId="urn:microsoft.com/office/officeart/2005/8/layout/hProcess9"/>
    <dgm:cxn modelId="{17058970-B4AE-4EE5-932B-76624BE1ED5A}" srcId="{75244D68-C894-4DC8-AE46-6D7B7A3E2E14}" destId="{A9E8AF87-08B8-4839-B5BF-F5CFAAEC467C}" srcOrd="0" destOrd="0" parTransId="{EF0245EA-4F44-410F-9E7B-55E6853BD508}" sibTransId="{C1AD6630-6446-41DE-9685-A4B48DDC0D5D}"/>
    <dgm:cxn modelId="{3BC2E38B-A090-4332-B81E-22E92CF54E3A}" type="presOf" srcId="{A9E8AF87-08B8-4839-B5BF-F5CFAAEC467C}" destId="{36DBE74B-12FA-4990-B957-4CF5745D6E37}" srcOrd="0" destOrd="0" presId="urn:microsoft.com/office/officeart/2005/8/layout/hProcess9"/>
    <dgm:cxn modelId="{8397E5AB-F85F-4F85-A81D-FB335A3BD04E}" srcId="{75244D68-C894-4DC8-AE46-6D7B7A3E2E14}" destId="{A25ACB75-0A47-4319-AE24-F87EE9355770}" srcOrd="1" destOrd="0" parTransId="{9DE24C97-2D31-461F-A33D-B9261DEBDC6F}" sibTransId="{26D21309-FE13-4480-9ECA-7C6E52FCD3F5}"/>
    <dgm:cxn modelId="{DA0DA2C0-60EA-4A60-985A-27713F4D6044}" type="presParOf" srcId="{A188AE22-CEC1-46BE-A1A9-A4C457F0C76E}" destId="{96D1ADAB-DA36-4F3F-9EAF-2717DE67A1D6}" srcOrd="0" destOrd="0" presId="urn:microsoft.com/office/officeart/2005/8/layout/hProcess9"/>
    <dgm:cxn modelId="{95D20B2A-33A7-4EF7-AC1C-2E80490724E0}" type="presParOf" srcId="{A188AE22-CEC1-46BE-A1A9-A4C457F0C76E}" destId="{E00622EA-8F9E-4DB0-9918-E46568FF22FB}" srcOrd="1" destOrd="0" presId="urn:microsoft.com/office/officeart/2005/8/layout/hProcess9"/>
    <dgm:cxn modelId="{B74C3061-2190-44AF-8F17-5B657FD41C73}" type="presParOf" srcId="{E00622EA-8F9E-4DB0-9918-E46568FF22FB}" destId="{36DBE74B-12FA-4990-B957-4CF5745D6E37}" srcOrd="0" destOrd="0" presId="urn:microsoft.com/office/officeart/2005/8/layout/hProcess9"/>
    <dgm:cxn modelId="{D37D8638-3432-4FDA-8F28-FE683B329DCB}" type="presParOf" srcId="{E00622EA-8F9E-4DB0-9918-E46568FF22FB}" destId="{BA7B4086-DC30-4E5E-AA39-66C3F3AD8ACF}" srcOrd="1" destOrd="0" presId="urn:microsoft.com/office/officeart/2005/8/layout/hProcess9"/>
    <dgm:cxn modelId="{F76F0E8C-719F-4A21-AB66-B44F64ABE62A}" type="presParOf" srcId="{E00622EA-8F9E-4DB0-9918-E46568FF22FB}" destId="{1F950000-016D-4FAD-9634-E4DEDBB59AA0}" srcOrd="2" destOrd="0" presId="urn:microsoft.com/office/officeart/2005/8/layout/hProcess9"/>
    <dgm:cxn modelId="{6C60279D-A52B-4420-B192-55A6A966D597}" type="presParOf" srcId="{E00622EA-8F9E-4DB0-9918-E46568FF22FB}" destId="{41553713-1CB2-4742-9070-4C0CF7A7C7E1}" srcOrd="3" destOrd="0" presId="urn:microsoft.com/office/officeart/2005/8/layout/hProcess9"/>
    <dgm:cxn modelId="{D061D1B4-0899-41E1-9C1D-6B4F589C4F36}" type="presParOf" srcId="{E00622EA-8F9E-4DB0-9918-E46568FF22FB}" destId="{26E1F8BA-06F9-4021-AD0E-AED86D1E0B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1ADAB-DA36-4F3F-9EAF-2717DE67A1D6}">
      <dsp:nvSpPr>
        <dsp:cNvPr id="0" name=""/>
        <dsp:cNvSpPr/>
      </dsp:nvSpPr>
      <dsp:spPr>
        <a:xfrm>
          <a:off x="638046" y="0"/>
          <a:ext cx="7231194" cy="504055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BE74B-12FA-4990-B957-4CF5745D6E37}">
      <dsp:nvSpPr>
        <dsp:cNvPr id="0" name=""/>
        <dsp:cNvSpPr/>
      </dsp:nvSpPr>
      <dsp:spPr>
        <a:xfrm>
          <a:off x="1637" y="1296149"/>
          <a:ext cx="2540421" cy="2448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Evaluar dos variedades de cacao, a fin de determinar su relación con el contenido de cadmio.</a:t>
          </a:r>
          <a:endParaRPr lang="es-ES" sz="1800" kern="1200" dirty="0"/>
        </a:p>
      </dsp:txBody>
      <dsp:txXfrm>
        <a:off x="121151" y="1415663"/>
        <a:ext cx="2301393" cy="2209232"/>
      </dsp:txXfrm>
    </dsp:sp>
    <dsp:sp modelId="{1F950000-016D-4FAD-9634-E4DEDBB59AA0}">
      <dsp:nvSpPr>
        <dsp:cNvPr id="0" name=""/>
        <dsp:cNvSpPr/>
      </dsp:nvSpPr>
      <dsp:spPr>
        <a:xfrm>
          <a:off x="2891406" y="1296149"/>
          <a:ext cx="2540421" cy="2448260"/>
        </a:xfrm>
        <a:prstGeom prst="round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Determinar la relación del contenido de cadmio con respecto a diferentes tipos de secado a evaluarse</a:t>
          </a:r>
          <a:r>
            <a:rPr lang="es-ES" sz="1200" kern="1200" smtClean="0"/>
            <a:t>.</a:t>
          </a:r>
          <a:endParaRPr lang="es-ES" sz="1200" kern="1200" dirty="0"/>
        </a:p>
      </dsp:txBody>
      <dsp:txXfrm>
        <a:off x="3010920" y="1415663"/>
        <a:ext cx="2301393" cy="2209232"/>
      </dsp:txXfrm>
    </dsp:sp>
    <dsp:sp modelId="{26E1F8BA-06F9-4021-AD0E-AED86D1E0B03}">
      <dsp:nvSpPr>
        <dsp:cNvPr id="0" name=""/>
        <dsp:cNvSpPr/>
      </dsp:nvSpPr>
      <dsp:spPr>
        <a:xfrm>
          <a:off x="5781175" y="1224140"/>
          <a:ext cx="2724474" cy="2592279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Proponer posibles acciones mitigantes en caso de encontrarse vinculación de efluentes u otras fuentes de contaminación controlables</a:t>
          </a:r>
          <a:r>
            <a:rPr lang="es-ES" sz="1600" kern="1200" smtClean="0"/>
            <a:t>.</a:t>
          </a:r>
          <a:endParaRPr lang="es-ES" sz="1600" kern="1200" dirty="0"/>
        </a:p>
      </dsp:txBody>
      <dsp:txXfrm>
        <a:off x="5907720" y="1350685"/>
        <a:ext cx="2471384" cy="233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0.0978</cdr:x>
      <cdr:y>0.48758</cdr:y>
    </cdr:from>
    <cdr:to>
      <cdr:x>0.93214</cdr:x>
      <cdr:y>0.48758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464797" y="1369277"/>
          <a:ext cx="39652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0.15207</cdr:x>
      <cdr:y>0.12779</cdr:y>
    </cdr:from>
    <cdr:to>
      <cdr:x>1</cdr:x>
      <cdr:y>0.12779</cdr:y>
    </cdr:to>
    <cdr:cxnSp macro="">
      <cdr:nvCxnSpPr>
        <cdr:cNvPr id="2" name="1 Conector recto"/>
        <cdr:cNvCxnSpPr/>
      </cdr:nvCxnSpPr>
      <cdr:spPr>
        <a:xfrm xmlns:a="http://schemas.openxmlformats.org/drawingml/2006/main">
          <a:off x="749036" y="360040"/>
          <a:ext cx="41764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EC80C3-01EA-4134-9904-EA7DEE7DC612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A68831-FA90-4933-AE8F-CFC99866BB8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Desktop\TESIS\fotos\IMG_20161112_11155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4680520"/>
          </a:xfrm>
          <a:prstGeom prst="rect">
            <a:avLst/>
          </a:prstGeom>
          <a:noFill/>
          <a:extLst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248472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“</a:t>
            </a:r>
            <a:r>
              <a:rPr lang="es-ES" b="1" dirty="0">
                <a:solidFill>
                  <a:schemeClr val="tx1"/>
                </a:solidFill>
              </a:rPr>
              <a:t>EVALUACION  DEL CONTENIDO DE CADMIO EN DOS  VARIEDADES DE CACAO (</a:t>
            </a:r>
            <a:r>
              <a:rPr lang="es-ES" b="1" i="1" dirty="0" err="1">
                <a:solidFill>
                  <a:schemeClr val="tx1"/>
                </a:solidFill>
              </a:rPr>
              <a:t>Theobroma</a:t>
            </a:r>
            <a:r>
              <a:rPr lang="es-ES" b="1" i="1" dirty="0">
                <a:solidFill>
                  <a:schemeClr val="tx1"/>
                </a:solidFill>
              </a:rPr>
              <a:t> cacao </a:t>
            </a:r>
            <a:r>
              <a:rPr lang="es-ES" b="1" dirty="0">
                <a:solidFill>
                  <a:schemeClr val="tx1"/>
                </a:solidFill>
              </a:rPr>
              <a:t>L.) CONSIDERANDO DISTINTOS  METODOS DE SECADO EN LA LOCALIDAD DE LUZ DE AMERICA</a:t>
            </a:r>
            <a:r>
              <a:rPr lang="es-ES" b="1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endParaRPr lang="es-ES" b="1" dirty="0" smtClean="0"/>
          </a:p>
          <a:p>
            <a:endParaRPr lang="es-ES" sz="1600" b="1" dirty="0"/>
          </a:p>
          <a:p>
            <a:r>
              <a:rPr lang="es-ES" sz="1600" b="1" dirty="0" smtClean="0">
                <a:solidFill>
                  <a:schemeClr val="tx1"/>
                </a:solidFill>
              </a:rPr>
              <a:t>AUTOR: VICTOR LARA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COORDINADORA: Dra. </a:t>
            </a:r>
            <a:r>
              <a:rPr lang="es-ES" sz="1600" b="1" dirty="0" err="1" smtClean="0">
                <a:solidFill>
                  <a:schemeClr val="tx1"/>
                </a:solidFill>
              </a:rPr>
              <a:t>Sungey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Sanchez</a:t>
            </a:r>
            <a:endParaRPr lang="es-ES" sz="1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6" name="5 Imagen" descr="Resultado de imagen para universidad de las fuerzas armadas esp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8024"/>
            <a:ext cx="7128792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8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DISEÑO EXPERIMENTAL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s-ES" sz="2000" dirty="0" smtClean="0"/>
              <a:t>Factores a probar</a:t>
            </a:r>
            <a:r>
              <a:rPr lang="es-EC" sz="2000" b="1" dirty="0"/>
              <a:t> </a:t>
            </a:r>
            <a:endParaRPr lang="es-ES" sz="2000" b="1" dirty="0"/>
          </a:p>
          <a:p>
            <a:pPr marL="0" indent="0">
              <a:buNone/>
            </a:pPr>
            <a:r>
              <a:rPr lang="es-EC" sz="1600" dirty="0" smtClean="0"/>
              <a:t>Cuadro </a:t>
            </a:r>
            <a:r>
              <a:rPr lang="es-EC" sz="1600" dirty="0"/>
              <a:t>8. Factores y niveles a probar en la determinación del contenido 	de cadmio en diferentes variedades de cacao.</a:t>
            </a:r>
            <a:endParaRPr lang="es-ES" sz="1600" dirty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80701"/>
              </p:ext>
            </p:extLst>
          </p:nvPr>
        </p:nvGraphicFramePr>
        <p:xfrm>
          <a:off x="899592" y="2492896"/>
          <a:ext cx="7200799" cy="34563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10877"/>
                <a:gridCol w="3589922"/>
              </a:tblGrid>
              <a:tr h="50308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Factores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Nivéles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308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Variedades (A)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 = Cacao Nacional 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A2 = CCN-51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308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Tipo de secado (B)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B1=  </a:t>
                      </a:r>
                      <a:r>
                        <a:rPr lang="es-EC" sz="1800" dirty="0" smtClean="0">
                          <a:effectLst/>
                        </a:rPr>
                        <a:t>Estufa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44033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B2=  Tendal cemento</a:t>
                      </a:r>
                      <a:endParaRPr lang="es-ES" sz="18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B3=  Tendal asfalto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352928" cy="597666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Tratamientos a probar</a:t>
            </a:r>
          </a:p>
          <a:p>
            <a:pPr marL="0" indent="0">
              <a:buNone/>
            </a:pPr>
            <a:r>
              <a:rPr lang="es-EC" sz="1800" dirty="0"/>
              <a:t>Cuadro 9. Tratamientos a comparar en la determinación del contenido 	de cadmio en diferentes variedades de cacao</a:t>
            </a:r>
            <a:r>
              <a:rPr lang="es-EC" sz="1800" dirty="0" smtClean="0"/>
              <a:t>.</a:t>
            </a:r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2200" b="1" dirty="0" smtClean="0"/>
          </a:p>
          <a:p>
            <a:r>
              <a:rPr lang="es-ES" sz="1900" b="1" dirty="0"/>
              <a:t>Tipo de diseño</a:t>
            </a:r>
          </a:p>
          <a:p>
            <a:pPr marL="0" indent="0">
              <a:buNone/>
            </a:pPr>
            <a:r>
              <a:rPr lang="es-ES" sz="1700" dirty="0" smtClean="0"/>
              <a:t>DBCA A*B(2*3</a:t>
            </a:r>
            <a:r>
              <a:rPr lang="es-ES" sz="1700" dirty="0"/>
              <a:t>).</a:t>
            </a:r>
          </a:p>
          <a:p>
            <a:r>
              <a:rPr lang="es-ES" sz="1900" b="1" dirty="0" smtClean="0"/>
              <a:t>Repeticiones</a:t>
            </a:r>
            <a:endParaRPr lang="es-ES" sz="1900" b="1" dirty="0"/>
          </a:p>
          <a:p>
            <a:pPr marL="0" indent="0">
              <a:buNone/>
            </a:pPr>
            <a:r>
              <a:rPr lang="es-ES" sz="1700" dirty="0" smtClean="0"/>
              <a:t>La </a:t>
            </a:r>
            <a:r>
              <a:rPr lang="es-ES" sz="1700" dirty="0"/>
              <a:t>investigación </a:t>
            </a:r>
            <a:r>
              <a:rPr lang="es-ES" sz="1700" dirty="0" smtClean="0"/>
              <a:t>conto </a:t>
            </a:r>
            <a:r>
              <a:rPr lang="es-ES" sz="1700" dirty="0"/>
              <a:t>con tres repeticiones por tratamiento.</a:t>
            </a:r>
          </a:p>
          <a:p>
            <a:r>
              <a:rPr lang="es-ES" sz="1900" b="1" dirty="0" smtClean="0"/>
              <a:t>Características </a:t>
            </a:r>
            <a:r>
              <a:rPr lang="es-ES" sz="1900" b="1" dirty="0"/>
              <a:t>de la Unidad Experimental</a:t>
            </a:r>
          </a:p>
          <a:p>
            <a:pPr marL="0" indent="0">
              <a:buNone/>
            </a:pPr>
            <a:r>
              <a:rPr lang="es-ES" sz="1700" dirty="0" smtClean="0"/>
              <a:t>La </a:t>
            </a:r>
            <a:r>
              <a:rPr lang="es-ES" sz="1700" dirty="0"/>
              <a:t>unidad experimental </a:t>
            </a:r>
            <a:r>
              <a:rPr lang="es-ES" sz="1700" dirty="0" smtClean="0"/>
              <a:t>estuvo </a:t>
            </a:r>
            <a:r>
              <a:rPr lang="es-ES" sz="1700" dirty="0"/>
              <a:t>conformada por 1 kg de almendras de 	cacao previamente fermentadas y listas para el proceso de secado.</a:t>
            </a:r>
          </a:p>
          <a:p>
            <a:pPr marL="0" indent="0">
              <a:buNone/>
            </a:pPr>
            <a:endParaRPr lang="es-ES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06635"/>
              </p:ext>
            </p:extLst>
          </p:nvPr>
        </p:nvGraphicFramePr>
        <p:xfrm>
          <a:off x="539552" y="1628800"/>
          <a:ext cx="8064896" cy="2520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464"/>
                <a:gridCol w="1846541"/>
                <a:gridCol w="4270891"/>
              </a:tblGrid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Símbolo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 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Tratamiento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T1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A1B1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Cacao Nacional + </a:t>
                      </a:r>
                      <a:r>
                        <a:rPr lang="es-ES" sz="1600" dirty="0" smtClean="0">
                          <a:effectLst/>
                        </a:rPr>
                        <a:t>Estufa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T2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A1B2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Cacao Nacional + Tendal de cemento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T3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A1B3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Cacao Nacional + Tendal de asfalto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T4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A2B1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Cacao CCN-51 + </a:t>
                      </a:r>
                      <a:r>
                        <a:rPr lang="es-ES" sz="1600" dirty="0" smtClean="0">
                          <a:effectLst/>
                        </a:rPr>
                        <a:t>Estufa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T5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A2B2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Cacao CCN-51 + Tendal de cemento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T6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A2B3</a:t>
                      </a:r>
                      <a:endParaRPr lang="es-E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Cacao CCN-51l + Tendal de asfalto</a:t>
                      </a:r>
                      <a:endParaRPr lang="es-E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408712"/>
          </a:xfrm>
        </p:spPr>
        <p:txBody>
          <a:bodyPr>
            <a:normAutofit/>
          </a:bodyPr>
          <a:lstStyle/>
          <a:p>
            <a:r>
              <a:rPr lang="es-ES" dirty="0" smtClean="0"/>
              <a:t>Esquema de análisis de varianza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sz="1900" dirty="0"/>
          </a:p>
          <a:p>
            <a:endParaRPr lang="es-ES" sz="1900" dirty="0" smtClean="0"/>
          </a:p>
          <a:p>
            <a:endParaRPr lang="es-ES" sz="1900" dirty="0"/>
          </a:p>
          <a:p>
            <a:endParaRPr lang="es-ES" sz="1900" dirty="0" smtClean="0"/>
          </a:p>
          <a:p>
            <a:endParaRPr lang="es-ES" sz="1900" dirty="0" smtClean="0"/>
          </a:p>
          <a:p>
            <a:endParaRPr lang="es-ES" sz="1900" dirty="0"/>
          </a:p>
          <a:p>
            <a:endParaRPr lang="es-ES" sz="1900" dirty="0" smtClean="0"/>
          </a:p>
          <a:p>
            <a:r>
              <a:rPr lang="es-ES" sz="1600" dirty="0" smtClean="0"/>
              <a:t>Coeficiente </a:t>
            </a:r>
            <a:r>
              <a:rPr lang="es-ES" sz="1600" dirty="0"/>
              <a:t>de Variación</a:t>
            </a:r>
            <a:endParaRPr lang="es-ES" sz="1600" b="1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>
              <a:effectLst/>
            </a:endParaRPr>
          </a:p>
          <a:p>
            <a:pPr marL="0" indent="0">
              <a:buNone/>
            </a:pPr>
            <a:r>
              <a:rPr lang="es-ES" sz="1600" dirty="0" smtClean="0">
                <a:effectLst/>
              </a:rPr>
              <a:t/>
            </a:r>
            <a:br>
              <a:rPr lang="es-ES" sz="1600" dirty="0" smtClean="0">
                <a:effectLst/>
              </a:rPr>
            </a:br>
            <a:r>
              <a:rPr lang="es-ES" sz="1600" dirty="0"/>
              <a:t>Dónde: </a:t>
            </a:r>
          </a:p>
          <a:p>
            <a:pPr marL="0" indent="0">
              <a:buNone/>
            </a:pPr>
            <a:r>
              <a:rPr lang="es-ES" sz="1600" dirty="0" err="1" smtClean="0"/>
              <a:t>Cv</a:t>
            </a:r>
            <a:r>
              <a:rPr lang="es-ES" sz="1600" dirty="0"/>
              <a:t>: Coeficiente de variación </a:t>
            </a:r>
          </a:p>
          <a:p>
            <a:pPr marL="0" indent="0">
              <a:buNone/>
            </a:pPr>
            <a:r>
              <a:rPr lang="es-ES" sz="1600" dirty="0" err="1" smtClean="0"/>
              <a:t>CMe</a:t>
            </a:r>
            <a:r>
              <a:rPr lang="es-ES" sz="1600" dirty="0"/>
              <a:t>: Cuadrado medio del error experimental </a:t>
            </a:r>
          </a:p>
          <a:p>
            <a:pPr marL="0" indent="0">
              <a:buNone/>
            </a:pPr>
            <a:r>
              <a:rPr lang="es-ES" sz="1600" dirty="0" smtClean="0"/>
              <a:t>X</a:t>
            </a:r>
            <a:r>
              <a:rPr lang="es-ES" sz="1600" dirty="0"/>
              <a:t>: Media general del experimento</a:t>
            </a:r>
          </a:p>
          <a:p>
            <a:r>
              <a:rPr lang="es-ES" sz="1600" dirty="0" smtClean="0"/>
              <a:t>Análisis </a:t>
            </a:r>
            <a:r>
              <a:rPr lang="es-ES" sz="1600" dirty="0"/>
              <a:t>Funcional </a:t>
            </a:r>
          </a:p>
          <a:p>
            <a:pPr marL="0" indent="0">
              <a:buNone/>
            </a:pPr>
            <a:r>
              <a:rPr lang="es-ES" sz="1600" dirty="0" smtClean="0"/>
              <a:t>Para </a:t>
            </a:r>
            <a:r>
              <a:rPr lang="es-ES" sz="1600" dirty="0"/>
              <a:t>la prueba de significancia se utilizará  la de </a:t>
            </a:r>
            <a:r>
              <a:rPr lang="es-ES" sz="1600" dirty="0" err="1"/>
              <a:t>Tukey</a:t>
            </a:r>
            <a:r>
              <a:rPr lang="es-ES" sz="1600" dirty="0"/>
              <a:t> al 0,05 %</a:t>
            </a:r>
            <a:r>
              <a:rPr lang="es-ES" sz="1900" dirty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74475"/>
              </p:ext>
            </p:extLst>
          </p:nvPr>
        </p:nvGraphicFramePr>
        <p:xfrm>
          <a:off x="683569" y="912365"/>
          <a:ext cx="7632847" cy="23718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41514"/>
                <a:gridCol w="3814132"/>
                <a:gridCol w="977201"/>
              </a:tblGrid>
              <a:tr h="295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Fuentes de Variación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       Grados de Libertad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V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a-1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b-1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V*S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(a-1)(b-1)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Replicas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r-1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ab(n-1)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Error experimental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abn-1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17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8" t="39613" r="39151" b="52277"/>
          <a:stretch/>
        </p:blipFill>
        <p:spPr bwMode="auto">
          <a:xfrm>
            <a:off x="3108315" y="3877418"/>
            <a:ext cx="2111757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4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45583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RESULTADOS Y DISCUSION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902991"/>
              </p:ext>
            </p:extLst>
          </p:nvPr>
        </p:nvGraphicFramePr>
        <p:xfrm>
          <a:off x="487047" y="1844824"/>
          <a:ext cx="8136906" cy="12961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91664"/>
                <a:gridCol w="1833162"/>
                <a:gridCol w="1162416"/>
                <a:gridCol w="1162416"/>
                <a:gridCol w="1162416"/>
                <a:gridCol w="1162416"/>
                <a:gridCol w="1162416"/>
              </a:tblGrid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Factor 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Cadmio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Proteína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pH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Acidez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Grasa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A1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Nacional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0,33 </a:t>
                      </a:r>
                      <a:r>
                        <a:rPr lang="es-ES" sz="1600" dirty="0" smtClean="0">
                          <a:effectLst/>
                        </a:rPr>
                        <a:t>B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13,01 </a:t>
                      </a:r>
                      <a:r>
                        <a:rPr lang="es-ES" sz="1600" dirty="0" smtClean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6,79 </a:t>
                      </a:r>
                      <a:r>
                        <a:rPr lang="es-ES" sz="1600" dirty="0" smtClean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1,08 </a:t>
                      </a:r>
                      <a:r>
                        <a:rPr lang="es-ES" sz="1600" dirty="0" smtClean="0">
                          <a:effectLst/>
                        </a:rPr>
                        <a:t>B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41,36A NS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A2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CCN-51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0,37 </a:t>
                      </a:r>
                      <a:r>
                        <a:rPr lang="es-ES" sz="1600" dirty="0" smtClean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11,79 </a:t>
                      </a:r>
                      <a:r>
                        <a:rPr lang="es-ES" sz="1600" dirty="0" smtClean="0">
                          <a:effectLst/>
                        </a:rPr>
                        <a:t>B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5,73 </a:t>
                      </a:r>
                      <a:r>
                        <a:rPr lang="es-ES" sz="1600" dirty="0" smtClean="0">
                          <a:effectLst/>
                        </a:rPr>
                        <a:t>B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5,28 </a:t>
                      </a:r>
                      <a:r>
                        <a:rPr lang="es-ES" sz="1600" dirty="0" smtClean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41,58A NS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112474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Tabla 23. Prueba de significancia de </a:t>
            </a:r>
            <a:r>
              <a:rPr lang="es-EC" dirty="0" err="1"/>
              <a:t>Tukey</a:t>
            </a:r>
            <a:r>
              <a:rPr lang="es-EC" dirty="0"/>
              <a:t> del Factor A.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6045"/>
              </p:ext>
            </p:extLst>
          </p:nvPr>
        </p:nvGraphicFramePr>
        <p:xfrm>
          <a:off x="539552" y="3212976"/>
          <a:ext cx="3960440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7793"/>
                <a:gridCol w="842647"/>
              </a:tblGrid>
              <a:tr h="279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mg/kg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2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Chocolate con leche con un contenido de materia seca total de cacao &lt;30%;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07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Chocolate con un contenido de materia seca total de cacao &lt;50%; chocolate con leche con un contenido de materia seca total de cacao ≥30%,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2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Chocolate con un contenido de materia seca total de cacao ≥50%;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07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Cacao en polvo vendido al consumidor final o como ingrediente en cacao en polvo edulcorado vendido al consumidor final (chocolate para beber);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1729"/>
              </p:ext>
            </p:extLst>
          </p:nvPr>
        </p:nvGraphicFramePr>
        <p:xfrm>
          <a:off x="4644008" y="3284984"/>
          <a:ext cx="4032448" cy="3168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58"/>
                <a:gridCol w="2164132"/>
                <a:gridCol w="934158"/>
              </a:tblGrid>
              <a:tr h="90524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Proteína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11,50%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76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pH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escala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pH </a:t>
                      </a:r>
                      <a:r>
                        <a:rPr lang="es-ES" sz="1400" u="none" strike="noStrike" dirty="0" smtClean="0">
                          <a:effectLst/>
                        </a:rPr>
                        <a:t>1-14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6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acidez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escala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acidez </a:t>
                      </a:r>
                      <a:r>
                        <a:rPr lang="es-ES" sz="1400" u="none" strike="noStrike" dirty="0" smtClean="0">
                          <a:effectLst/>
                        </a:rPr>
                        <a:t>1-7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Grasa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5" name="14 Conector recto de flecha"/>
          <p:cNvCxnSpPr/>
          <p:nvPr/>
        </p:nvCxnSpPr>
        <p:spPr>
          <a:xfrm>
            <a:off x="3315190" y="3284985"/>
            <a:ext cx="0" cy="252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6" idx="2"/>
          </p:cNvCxnSpPr>
          <p:nvPr/>
        </p:nvCxnSpPr>
        <p:spPr>
          <a:xfrm>
            <a:off x="4391980" y="3284984"/>
            <a:ext cx="479591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436097" y="3212976"/>
            <a:ext cx="2160239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884864" y="3284985"/>
            <a:ext cx="711472" cy="2016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Marco"/>
          <p:cNvSpPr/>
          <p:nvPr/>
        </p:nvSpPr>
        <p:spPr>
          <a:xfrm>
            <a:off x="2699792" y="1772816"/>
            <a:ext cx="1080120" cy="15121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Marco"/>
          <p:cNvSpPr/>
          <p:nvPr/>
        </p:nvSpPr>
        <p:spPr>
          <a:xfrm>
            <a:off x="3851920" y="1772815"/>
            <a:ext cx="1080120" cy="1512169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Marco"/>
          <p:cNvSpPr/>
          <p:nvPr/>
        </p:nvSpPr>
        <p:spPr>
          <a:xfrm>
            <a:off x="5025777" y="1740247"/>
            <a:ext cx="1080120" cy="1512169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Marco"/>
          <p:cNvSpPr/>
          <p:nvPr/>
        </p:nvSpPr>
        <p:spPr>
          <a:xfrm>
            <a:off x="6160480" y="1749400"/>
            <a:ext cx="1080120" cy="151216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730430637"/>
              </p:ext>
            </p:extLst>
          </p:nvPr>
        </p:nvGraphicFramePr>
        <p:xfrm>
          <a:off x="395536" y="620688"/>
          <a:ext cx="3744416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874417066"/>
              </p:ext>
            </p:extLst>
          </p:nvPr>
        </p:nvGraphicFramePr>
        <p:xfrm>
          <a:off x="4644008" y="620688"/>
          <a:ext cx="3888432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695488168"/>
              </p:ext>
            </p:extLst>
          </p:nvPr>
        </p:nvGraphicFramePr>
        <p:xfrm>
          <a:off x="467544" y="3789040"/>
          <a:ext cx="3744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311379940"/>
              </p:ext>
            </p:extLst>
          </p:nvPr>
        </p:nvGraphicFramePr>
        <p:xfrm>
          <a:off x="4572000" y="3749030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331640" y="3429000"/>
            <a:ext cx="180020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868144" y="3433014"/>
            <a:ext cx="180020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331640" y="260648"/>
            <a:ext cx="180020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5839009" y="260648"/>
            <a:ext cx="180020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2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55699"/>
              </p:ext>
            </p:extLst>
          </p:nvPr>
        </p:nvGraphicFramePr>
        <p:xfrm>
          <a:off x="534323" y="764705"/>
          <a:ext cx="4613741" cy="31581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44551"/>
                <a:gridCol w="1150668"/>
                <a:gridCol w="254678"/>
                <a:gridCol w="1102683"/>
                <a:gridCol w="1061161"/>
              </a:tblGrid>
              <a:tr h="3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Rangos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Nº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Rango promedio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Suma de rangos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Limite - Cadmio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Rangos negativos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9,5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171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Rangos positivos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21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Empates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21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Limite &lt; Cadmio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Limite &gt; Cadmio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Limite = Cadmio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017837200"/>
              </p:ext>
            </p:extLst>
          </p:nvPr>
        </p:nvGraphicFramePr>
        <p:xfrm>
          <a:off x="395536" y="3789040"/>
          <a:ext cx="47525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95536" y="312911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Tabla 17. Análisis de </a:t>
            </a:r>
            <a:r>
              <a:rPr lang="es-EC" sz="1400" dirty="0" err="1"/>
              <a:t>Wicoxon</a:t>
            </a:r>
            <a:r>
              <a:rPr lang="es-EC" sz="1400" dirty="0"/>
              <a:t> en variable cadmio con limite 0,20mg/Kg.</a:t>
            </a:r>
            <a:endParaRPr lang="es-ES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07963"/>
              </p:ext>
            </p:extLst>
          </p:nvPr>
        </p:nvGraphicFramePr>
        <p:xfrm>
          <a:off x="5292080" y="1412776"/>
          <a:ext cx="3312368" cy="4032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7609"/>
                <a:gridCol w="704759"/>
              </a:tblGrid>
              <a:tr h="32719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mg/kg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07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Chocolate con leche con un contenido de materia seca total de cacao &lt;30%;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8295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Chocolate con un contenido de materia seca total de cacao &lt;50%; chocolate con leche con un contenido de materia seca total de cacao ≥30%,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423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Chocolate con un contenido de materia seca total de cacao ≥50%;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297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Cacao en polvo vendido al consumidor final o como ingrediente en cacao en polvo edulcorado vendido al consumidor final (chocolate para beber);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/>
              <a:t>Tabla 18. Análisis de </a:t>
            </a:r>
            <a:r>
              <a:rPr lang="es-EC" sz="1400" dirty="0" err="1"/>
              <a:t>Wiconxon</a:t>
            </a:r>
            <a:r>
              <a:rPr lang="es-EC" sz="1400" dirty="0"/>
              <a:t> en la variable cadmio con limite 0,60mg/kg.</a:t>
            </a:r>
            <a:endParaRPr lang="es-ES" sz="1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56130"/>
              </p:ext>
            </p:extLst>
          </p:nvPr>
        </p:nvGraphicFramePr>
        <p:xfrm>
          <a:off x="323529" y="799892"/>
          <a:ext cx="4976580" cy="23410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41407"/>
                <a:gridCol w="1095065"/>
                <a:gridCol w="603284"/>
                <a:gridCol w="1040314"/>
                <a:gridCol w="996510"/>
              </a:tblGrid>
              <a:tr h="43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Rangos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Rango promedio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 de rangos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Limite - Cadmio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Rangos negativos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Rangos positivos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Empates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Limite &lt; tratamientos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Limite &gt; tratamientos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Limite = tratamientos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234373524"/>
              </p:ext>
            </p:extLst>
          </p:nvPr>
        </p:nvGraphicFramePr>
        <p:xfrm>
          <a:off x="150556" y="3212976"/>
          <a:ext cx="51415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33618"/>
              </p:ext>
            </p:extLst>
          </p:nvPr>
        </p:nvGraphicFramePr>
        <p:xfrm>
          <a:off x="5364088" y="1628800"/>
          <a:ext cx="3312368" cy="4032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7609"/>
                <a:gridCol w="704759"/>
              </a:tblGrid>
              <a:tr h="32719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mg/kg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07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Chocolate con leche con un contenido de materia seca total de cacao &lt;30%;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8295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Chocolate con un contenido de materia seca total de cacao &lt;50%; chocolate con leche con un contenido de materia seca total de cacao ≥30%,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423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Chocolate con un contenido de materia seca total de cacao ≥50%;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297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Cacao en polvo vendido al consumidor final o como ingrediente en cacao en polvo edulcorado vendido al consumidor final (chocolate para beber);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2928" t="46426" r="31570" b="25969"/>
          <a:stretch/>
        </p:blipFill>
        <p:spPr bwMode="auto">
          <a:xfrm>
            <a:off x="1043608" y="1483042"/>
            <a:ext cx="6984776" cy="2522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83671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 Conglomerados Jerárquicos método vecino más próximo en variable cadmio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27584" y="4437112"/>
            <a:ext cx="7560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La figura Nº3 expresa que el primer conglomerado jerárquico por el método vecino más próximo es el T1 0,34(</a:t>
            </a:r>
            <a:r>
              <a:rPr lang="es-ES" sz="1600" dirty="0" err="1"/>
              <a:t>Nacional+Estufa</a:t>
            </a:r>
            <a:r>
              <a:rPr lang="es-ES" sz="1600" dirty="0"/>
              <a:t>) y T2 0,35(</a:t>
            </a:r>
            <a:r>
              <a:rPr lang="es-ES" sz="1600" dirty="0" err="1"/>
              <a:t>Nacional+Cemento</a:t>
            </a:r>
            <a:r>
              <a:rPr lang="es-ES" sz="1600" dirty="0"/>
              <a:t>), el segundo conglomerado se constituyó entre el T3 0,32(</a:t>
            </a:r>
            <a:r>
              <a:rPr lang="es-ES" sz="1600" dirty="0" err="1"/>
              <a:t>Nacional+Asfalto</a:t>
            </a:r>
            <a:r>
              <a:rPr lang="es-ES" sz="1600" dirty="0"/>
              <a:t>) y  T6 0,31 (CCN-51+Asfalto), el ultimo conglomerado fue conformado por el T4 0,42(CCN-51+Estufa) y T5 0,41(CCN-51+Cemento).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343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55042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  <a:p>
            <a:r>
              <a:rPr lang="es-EC" dirty="0"/>
              <a:t>Tabla 24. Prueba de significancia de </a:t>
            </a:r>
            <a:r>
              <a:rPr lang="es-EC" dirty="0" err="1"/>
              <a:t>Tukey</a:t>
            </a:r>
            <a:r>
              <a:rPr lang="es-EC" dirty="0"/>
              <a:t> del factor B.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39440"/>
              </p:ext>
            </p:extLst>
          </p:nvPr>
        </p:nvGraphicFramePr>
        <p:xfrm>
          <a:off x="611559" y="1346736"/>
          <a:ext cx="7920880" cy="16502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8799"/>
                <a:gridCol w="1855441"/>
                <a:gridCol w="1131328"/>
                <a:gridCol w="1131328"/>
                <a:gridCol w="1131328"/>
                <a:gridCol w="1131328"/>
                <a:gridCol w="1131328"/>
              </a:tblGrid>
              <a:tr h="4125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Factor B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Cadmio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Proteína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pH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Acidez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Grasa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B1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S. estufa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0,38 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12,92 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6,20 B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3,46 B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42,14A NS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B2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S. cemento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0,37 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12, 33 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6,14 C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3,5 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42,05A NS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B3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S. asfalto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0,32 B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11,95 B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6,43 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2,6 C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40,24A NS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63822"/>
              </p:ext>
            </p:extLst>
          </p:nvPr>
        </p:nvGraphicFramePr>
        <p:xfrm>
          <a:off x="395536" y="3284984"/>
          <a:ext cx="4032448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4480"/>
                <a:gridCol w="857968"/>
              </a:tblGrid>
              <a:tr h="279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mg/kg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2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Chocolate con leche con un contenido de materia seca total de cacao &lt;30%;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07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Chocolate con un contenido de materia seca total de cacao &lt;50%; chocolate con leche con un contenido de materia seca total de cacao ≥30%,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2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Chocolate con un contenido de materia seca total de cacao ≥50%;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07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Cacao en polvo vendido al consumidor final o como ingrediente en cacao en polvo edulcorado vendido al consumidor final (chocolate para beber);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14469"/>
              </p:ext>
            </p:extLst>
          </p:nvPr>
        </p:nvGraphicFramePr>
        <p:xfrm>
          <a:off x="4644008" y="3284984"/>
          <a:ext cx="4032448" cy="3168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58"/>
                <a:gridCol w="2164132"/>
                <a:gridCol w="934158"/>
              </a:tblGrid>
              <a:tr h="90524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Proteína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11,50%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76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pH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escala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pH </a:t>
                      </a:r>
                      <a:r>
                        <a:rPr lang="es-ES" sz="1400" u="none" strike="noStrike" dirty="0" smtClean="0">
                          <a:effectLst/>
                        </a:rPr>
                        <a:t>1-14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6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acidez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escala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acidez </a:t>
                      </a:r>
                      <a:r>
                        <a:rPr lang="es-ES" sz="1400" u="none" strike="noStrike" dirty="0" smtClean="0">
                          <a:effectLst/>
                        </a:rPr>
                        <a:t>1-7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Grasa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3" name="2 Conector recto de flecha"/>
          <p:cNvCxnSpPr/>
          <p:nvPr/>
        </p:nvCxnSpPr>
        <p:spPr>
          <a:xfrm>
            <a:off x="3315190" y="3212976"/>
            <a:ext cx="24869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8" idx="2"/>
          </p:cNvCxnSpPr>
          <p:nvPr/>
        </p:nvCxnSpPr>
        <p:spPr>
          <a:xfrm>
            <a:off x="4498410" y="3192970"/>
            <a:ext cx="594066" cy="74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696333" y="3192971"/>
            <a:ext cx="1972011" cy="1748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20" idx="2"/>
          </p:cNvCxnSpPr>
          <p:nvPr/>
        </p:nvCxnSpPr>
        <p:spPr>
          <a:xfrm>
            <a:off x="6741460" y="3212976"/>
            <a:ext cx="926884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Marco"/>
          <p:cNvSpPr/>
          <p:nvPr/>
        </p:nvSpPr>
        <p:spPr>
          <a:xfrm>
            <a:off x="2771800" y="1196752"/>
            <a:ext cx="1188132" cy="19962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Marco"/>
          <p:cNvSpPr/>
          <p:nvPr/>
        </p:nvSpPr>
        <p:spPr>
          <a:xfrm>
            <a:off x="3904344" y="1196751"/>
            <a:ext cx="1188132" cy="1996219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Marco"/>
          <p:cNvSpPr/>
          <p:nvPr/>
        </p:nvSpPr>
        <p:spPr>
          <a:xfrm>
            <a:off x="5040052" y="1196750"/>
            <a:ext cx="1188132" cy="1996219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Marco"/>
          <p:cNvSpPr/>
          <p:nvPr/>
        </p:nvSpPr>
        <p:spPr>
          <a:xfrm>
            <a:off x="6147394" y="1197903"/>
            <a:ext cx="1188132" cy="201507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147457417"/>
              </p:ext>
            </p:extLst>
          </p:nvPr>
        </p:nvGraphicFramePr>
        <p:xfrm>
          <a:off x="251520" y="611025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977093023"/>
              </p:ext>
            </p:extLst>
          </p:nvPr>
        </p:nvGraphicFramePr>
        <p:xfrm>
          <a:off x="4860032" y="620688"/>
          <a:ext cx="38884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249184865"/>
              </p:ext>
            </p:extLst>
          </p:nvPr>
        </p:nvGraphicFramePr>
        <p:xfrm>
          <a:off x="323528" y="4005064"/>
          <a:ext cx="388843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093389443"/>
              </p:ext>
            </p:extLst>
          </p:nvPr>
        </p:nvGraphicFramePr>
        <p:xfrm>
          <a:off x="4860032" y="4005064"/>
          <a:ext cx="388843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1619672" y="188640"/>
            <a:ext cx="158417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228184" y="188640"/>
            <a:ext cx="158417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156176" y="3573016"/>
            <a:ext cx="158417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619672" y="3645024"/>
            <a:ext cx="158417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33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C:\Users\Usuario\Desktop\TESIS\fotos\IMG_20161028_11464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2008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ANTECEDENTES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979712" y="1772816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ECONOMIA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131840" y="3717032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IMPORTANCIA AGRICOLA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4644008" y="1772816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SALUD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 rot="3728480">
            <a:off x="2920681" y="3259689"/>
            <a:ext cx="96912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6913666">
            <a:off x="4633402" y="3258620"/>
            <a:ext cx="96912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utoShape 2" descr="Resultado de imagen para union europe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12 Imagen"/>
          <p:cNvPicPr/>
          <p:nvPr/>
        </p:nvPicPr>
        <p:blipFill rotWithShape="1">
          <a:blip r:embed="rId4"/>
          <a:srcRect l="17572" t="43755" r="68051" b="29537"/>
          <a:stretch/>
        </p:blipFill>
        <p:spPr bwMode="auto">
          <a:xfrm>
            <a:off x="3131840" y="5013176"/>
            <a:ext cx="2304256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utoShape 10" descr="Resultado de imagen para salud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14 Imagen"/>
          <p:cNvPicPr/>
          <p:nvPr/>
        </p:nvPicPr>
        <p:blipFill rotWithShape="1">
          <a:blip r:embed="rId5"/>
          <a:srcRect l="20128" t="35800" r="53994" b="17319"/>
          <a:stretch/>
        </p:blipFill>
        <p:spPr bwMode="auto">
          <a:xfrm>
            <a:off x="6919416" y="1637362"/>
            <a:ext cx="1397000" cy="142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6"/>
          <a:srcRect l="24760" t="30867" r="58756" b="40333"/>
          <a:stretch/>
        </p:blipFill>
        <p:spPr bwMode="auto">
          <a:xfrm>
            <a:off x="467544" y="1637362"/>
            <a:ext cx="1466215" cy="1440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36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</a:p>
          <a:p>
            <a:r>
              <a:rPr lang="es-ES" sz="1600" dirty="0"/>
              <a:t>Tabla 25. Prueba de significancia de </a:t>
            </a:r>
            <a:r>
              <a:rPr lang="es-ES" sz="1600" dirty="0" err="1"/>
              <a:t>Tukey</a:t>
            </a:r>
            <a:r>
              <a:rPr lang="es-ES" sz="1600" dirty="0"/>
              <a:t> de la interacción </a:t>
            </a:r>
            <a:r>
              <a:rPr lang="es-ES" sz="1600" dirty="0" err="1"/>
              <a:t>AxB</a:t>
            </a:r>
            <a:r>
              <a:rPr lang="es-ES" sz="1600" dirty="0"/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40454"/>
              </p:ext>
            </p:extLst>
          </p:nvPr>
        </p:nvGraphicFramePr>
        <p:xfrm>
          <a:off x="467544" y="980729"/>
          <a:ext cx="8064897" cy="24793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40381"/>
                <a:gridCol w="1471037"/>
                <a:gridCol w="1108117"/>
                <a:gridCol w="1214574"/>
                <a:gridCol w="953271"/>
                <a:gridCol w="975853"/>
                <a:gridCol w="1101664"/>
              </a:tblGrid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Factor 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Factor B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Cadmio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Proteína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pH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Acidez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Grasa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CCN-51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estufa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0,42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12,71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5,60 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5,87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41,67 </a:t>
                      </a:r>
                      <a:r>
                        <a:rPr lang="es-ES" sz="1200" dirty="0" smtClean="0">
                          <a:effectLst/>
                        </a:rPr>
                        <a:t>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CCN-51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cemento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0,41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11,74 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5,50 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5,93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41,10 </a:t>
                      </a:r>
                      <a:r>
                        <a:rPr lang="es-ES" sz="1200" dirty="0" smtClean="0">
                          <a:effectLst/>
                        </a:rPr>
                        <a:t>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Nacional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Cemento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0,35 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12,92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6,79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1,07 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40,00A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Nacional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estufa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0,34 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13,14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6,81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1,07 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42,62 </a:t>
                      </a:r>
                      <a:r>
                        <a:rPr lang="es-ES" sz="1200" dirty="0" smtClean="0">
                          <a:effectLst/>
                        </a:rPr>
                        <a:t>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Nacional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asfalto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0,32 B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12,98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6,77 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1,13 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38,47 </a:t>
                      </a:r>
                      <a:r>
                        <a:rPr lang="es-ES" sz="1200" dirty="0" smtClean="0">
                          <a:effectLst/>
                        </a:rPr>
                        <a:t>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CCN-51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S. asfalto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0,31 B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10,92 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6,09 B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4,07 B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42,00 </a:t>
                      </a:r>
                      <a:r>
                        <a:rPr lang="es-ES" sz="1200" dirty="0" smtClean="0">
                          <a:effectLst/>
                        </a:rPr>
                        <a:t>A NS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59275"/>
              </p:ext>
            </p:extLst>
          </p:nvPr>
        </p:nvGraphicFramePr>
        <p:xfrm>
          <a:off x="611560" y="3501008"/>
          <a:ext cx="3816424" cy="3030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4419"/>
                <a:gridCol w="812005"/>
              </a:tblGrid>
              <a:tr h="26011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mg/kg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2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Chocolate con leche con un contenido de materia seca total de cacao &lt;30%;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4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Chocolate con un contenido de materia seca total de cacao &lt;50%; chocolate con leche con un contenido de materia seca total de cacao ≥30%,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2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Chocolate con un contenido de materia seca total de cacao ≥50%;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4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Cacao en polvo vendido al consumidor final o como ingrediente en cacao en polvo edulcorado vendido al consumidor final (chocolate para beber);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43565"/>
              </p:ext>
            </p:extLst>
          </p:nvPr>
        </p:nvGraphicFramePr>
        <p:xfrm>
          <a:off x="4644008" y="3573016"/>
          <a:ext cx="4032448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58"/>
                <a:gridCol w="2164132"/>
                <a:gridCol w="934158"/>
              </a:tblGrid>
              <a:tr h="822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Proteína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11,50%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9640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pH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escala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pH </a:t>
                      </a:r>
                      <a:r>
                        <a:rPr lang="es-ES" sz="1400" u="none" strike="noStrike" dirty="0" smtClean="0">
                          <a:effectLst/>
                        </a:rPr>
                        <a:t>1-14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78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acidez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escala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acidez </a:t>
                      </a:r>
                      <a:r>
                        <a:rPr lang="es-ES" sz="1400" u="none" strike="noStrike" dirty="0" smtClean="0">
                          <a:effectLst/>
                        </a:rPr>
                        <a:t>1-7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312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Grasa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Laboratorio de calidad de cacao de la E. Pichilinge.2000.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3" name="2 Conector recto de flecha"/>
          <p:cNvCxnSpPr>
            <a:stCxn id="13" idx="2"/>
          </p:cNvCxnSpPr>
          <p:nvPr/>
        </p:nvCxnSpPr>
        <p:spPr>
          <a:xfrm>
            <a:off x="3707904" y="3618590"/>
            <a:ext cx="39334" cy="458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921752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983009" y="3645024"/>
            <a:ext cx="1685335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7092280" y="3555293"/>
            <a:ext cx="576064" cy="1961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Marco"/>
          <p:cNvSpPr/>
          <p:nvPr/>
        </p:nvSpPr>
        <p:spPr>
          <a:xfrm>
            <a:off x="3131840" y="764704"/>
            <a:ext cx="1152128" cy="28538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Marco"/>
          <p:cNvSpPr/>
          <p:nvPr/>
        </p:nvSpPr>
        <p:spPr>
          <a:xfrm>
            <a:off x="4283968" y="764704"/>
            <a:ext cx="1296144" cy="2853886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Marco"/>
          <p:cNvSpPr/>
          <p:nvPr/>
        </p:nvSpPr>
        <p:spPr>
          <a:xfrm>
            <a:off x="5529532" y="791138"/>
            <a:ext cx="986684" cy="2853886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Marco"/>
          <p:cNvSpPr/>
          <p:nvPr/>
        </p:nvSpPr>
        <p:spPr>
          <a:xfrm>
            <a:off x="6516216" y="764704"/>
            <a:ext cx="986684" cy="285388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51714766"/>
              </p:ext>
            </p:extLst>
          </p:nvPr>
        </p:nvGraphicFramePr>
        <p:xfrm>
          <a:off x="179512" y="404664"/>
          <a:ext cx="4392488" cy="284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44328722"/>
              </p:ext>
            </p:extLst>
          </p:nvPr>
        </p:nvGraphicFramePr>
        <p:xfrm>
          <a:off x="4716016" y="476672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476008344"/>
              </p:ext>
            </p:extLst>
          </p:nvPr>
        </p:nvGraphicFramePr>
        <p:xfrm>
          <a:off x="4644008" y="3717032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590852075"/>
              </p:ext>
            </p:extLst>
          </p:nvPr>
        </p:nvGraphicFramePr>
        <p:xfrm>
          <a:off x="323528" y="3717032"/>
          <a:ext cx="4032448" cy="307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187624" y="335699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796136" y="335699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331640" y="11663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652120" y="11663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CONCLUSION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FACTOR A (VARIEDADES)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331640" y="1988840"/>
            <a:ext cx="1800200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6012160" y="1916832"/>
            <a:ext cx="1800200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2483768" y="1844824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068960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2484303" y="3140968"/>
            <a:ext cx="1439625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336196" y="1700808"/>
            <a:ext cx="10081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Grasa</a:t>
            </a:r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77778"/>
              </p:ext>
            </p:extLst>
          </p:nvPr>
        </p:nvGraphicFramePr>
        <p:xfrm>
          <a:off x="2519773" y="3718173"/>
          <a:ext cx="3816423" cy="2663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162"/>
                <a:gridCol w="1407924"/>
                <a:gridCol w="1459337"/>
              </a:tblGrid>
              <a:tr h="4365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Min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4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Cadmio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0,37(ccn-51)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0,33(Nacional)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84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proteina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13,01(Nacional)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11,79(CCN-51)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365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pH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6,79 (Nacional)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5,73 (CCN-51)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5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acidez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5,28(CCN-51)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1,08 (Nacional)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5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grasa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ns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effectLst/>
                        </a:rPr>
                        <a:t>ns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611560" y="1916832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71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CONCLUSION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FACTOR A (SECADOS)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043608" y="1916832"/>
            <a:ext cx="1800200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5940152" y="1916832"/>
            <a:ext cx="1800200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2211817" y="1844824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140968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2186130" y="3140968"/>
            <a:ext cx="1439625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336196" y="1628800"/>
            <a:ext cx="10081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Grasa</a:t>
            </a:r>
            <a:endParaRPr lang="es-ES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52575"/>
              </p:ext>
            </p:extLst>
          </p:nvPr>
        </p:nvGraphicFramePr>
        <p:xfrm>
          <a:off x="2987824" y="3762176"/>
          <a:ext cx="3600400" cy="266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436"/>
                <a:gridCol w="1328231"/>
                <a:gridCol w="1376733"/>
              </a:tblGrid>
              <a:tr h="374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Min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717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Cadmio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0,38 (estufa)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0,32 </a:t>
                      </a:r>
                      <a:r>
                        <a:rPr lang="es-EC" sz="1400" u="none" strike="noStrike" dirty="0" smtClean="0">
                          <a:effectLst/>
                        </a:rPr>
                        <a:t>(asfalto</a:t>
                      </a:r>
                      <a:r>
                        <a:rPr lang="es-EC" sz="1400" u="none" strike="noStrike" dirty="0">
                          <a:effectLst/>
                        </a:rPr>
                        <a:t>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proteina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12,92(estufa)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11,95 (</a:t>
                      </a:r>
                      <a:r>
                        <a:rPr lang="es-EC" sz="1400" u="none" strike="noStrike" dirty="0">
                          <a:effectLst/>
                        </a:rPr>
                        <a:t>asfalto)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pH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6,43(asfalto),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6,20 (</a:t>
                      </a:r>
                      <a:r>
                        <a:rPr lang="es-EC" sz="1400" u="none" strike="noStrike" dirty="0">
                          <a:effectLst/>
                        </a:rPr>
                        <a:t>estufa),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acidez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3,46(B1)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2,60 (</a:t>
                      </a:r>
                      <a:r>
                        <a:rPr lang="es-EC" sz="1400" u="none" strike="noStrike" dirty="0">
                          <a:effectLst/>
                        </a:rPr>
                        <a:t>B3)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4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grasa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effectLst/>
                        </a:rPr>
                        <a:t>ns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effectLst/>
                        </a:rPr>
                        <a:t>ns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42417" y="1844824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1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9249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CONCLUSION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INTERACCION </a:t>
            </a:r>
            <a:r>
              <a:rPr lang="es-ES" dirty="0" err="1" smtClean="0">
                <a:solidFill>
                  <a:schemeClr val="tx1"/>
                </a:solidFill>
              </a:rPr>
              <a:t>AxB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2276872"/>
            <a:ext cx="194421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variedades</a:t>
            </a:r>
            <a:endParaRPr lang="es-ES" dirty="0"/>
          </a:p>
        </p:txBody>
      </p:sp>
      <p:sp>
        <p:nvSpPr>
          <p:cNvPr id="11" name="10 Cruz"/>
          <p:cNvSpPr/>
          <p:nvPr/>
        </p:nvSpPr>
        <p:spPr>
          <a:xfrm>
            <a:off x="2771800" y="2420888"/>
            <a:ext cx="648072" cy="5760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707904" y="2276872"/>
            <a:ext cx="2016224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Secados</a:t>
            </a:r>
            <a:endParaRPr lang="es-ES" dirty="0"/>
          </a:p>
        </p:txBody>
      </p:sp>
      <p:sp>
        <p:nvSpPr>
          <p:cNvPr id="13" name="12 Igual que"/>
          <p:cNvSpPr/>
          <p:nvPr/>
        </p:nvSpPr>
        <p:spPr>
          <a:xfrm>
            <a:off x="5724128" y="2492896"/>
            <a:ext cx="648072" cy="432048"/>
          </a:xfrm>
          <a:prstGeom prst="mathEqua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660232" y="2276872"/>
            <a:ext cx="201622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SINERGISMO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971600" y="4005064"/>
            <a:ext cx="1800200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</a:t>
            </a:r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286050" y="3947990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Proteína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95536" y="5229200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376023" y="5252717"/>
            <a:ext cx="1439625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5472100" y="3884565"/>
            <a:ext cx="1800200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660232" y="3789040"/>
            <a:ext cx="10081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Grasa</a:t>
            </a:r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98984" y="3947990"/>
            <a:ext cx="115212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Cadmio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1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82989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RECOMENDACIONES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C" dirty="0"/>
              <a:t>Se recomienda utilizar la variedad Nacional ya que se pudo observar que su contenido en cuanto a cadmio es inferior a la variedad CCN-51.</a:t>
            </a:r>
            <a:endParaRPr lang="es-ES" dirty="0"/>
          </a:p>
          <a:p>
            <a:pPr marL="68580" indent="0">
              <a:buNone/>
            </a:pPr>
            <a:endParaRPr lang="es-ES" dirty="0"/>
          </a:p>
          <a:p>
            <a:pPr lvl="0"/>
            <a:r>
              <a:rPr lang="es-EC" dirty="0"/>
              <a:t>Se recomienda no utilizar el secado en estufa ya que los niveles en cuanto a cadmio fueron superiores en relación al resto de secados.</a:t>
            </a:r>
            <a:endParaRPr lang="es-ES" dirty="0"/>
          </a:p>
          <a:p>
            <a:pPr marL="68580" indent="0">
              <a:buNone/>
            </a:pPr>
            <a:endParaRPr lang="es-ES" dirty="0"/>
          </a:p>
          <a:p>
            <a:pPr lvl="0"/>
            <a:r>
              <a:rPr lang="es-EC" dirty="0"/>
              <a:t>La Unión Europea en 2019 reducirá los niveles máximos en cuanto a cadmio en productos alimenticios, por lo cual se recomienda hacer investigaciones afines en periodos futuros, o estudiar otros factores que puedan influir en cuanto al contenido de este metal, como podrían ser el tipo de suelo o el agua de riego que se utilice en los cultivos.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2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Gracias por su atención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choco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483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69497"/>
            <a:ext cx="6480838" cy="6858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OBJETIVO GENERAL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686031"/>
            <a:ext cx="7056784" cy="2724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Determinar el contenido de cadmio en dos  variedades de cacao (</a:t>
            </a:r>
            <a:r>
              <a:rPr lang="es-ES" sz="2800" dirty="0" err="1" smtClean="0"/>
              <a:t>Theobroma</a:t>
            </a:r>
            <a:r>
              <a:rPr lang="es-ES" sz="2800" dirty="0" smtClean="0"/>
              <a:t> cacao l.) considerando distintos  métodos de secado.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OBJETIVOS ESPECIFICOS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853482"/>
              </p:ext>
            </p:extLst>
          </p:nvPr>
        </p:nvGraphicFramePr>
        <p:xfrm>
          <a:off x="457200" y="1628800"/>
          <a:ext cx="8507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8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HIPOTESIS FACTOR A(Variedades)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2771800" y="1616224"/>
            <a:ext cx="4104456" cy="446449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619672" y="2204864"/>
            <a:ext cx="288032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Hipótesis afirmativa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19672" y="4509120"/>
            <a:ext cx="288032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Hipótesis nula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318720" y="4293096"/>
            <a:ext cx="3168352" cy="154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Las  variedades de cacao no  influyen en el </a:t>
            </a:r>
            <a:r>
              <a:rPr lang="es-EC" dirty="0" smtClean="0"/>
              <a:t>contenido </a:t>
            </a:r>
            <a:r>
              <a:rPr lang="es-EC" dirty="0"/>
              <a:t>de cadmio </a:t>
            </a:r>
            <a:r>
              <a:rPr lang="es-EC" dirty="0" smtClean="0"/>
              <a:t>de </a:t>
            </a:r>
            <a:r>
              <a:rPr lang="es-EC" dirty="0"/>
              <a:t>la almendra de cacao.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148064" y="2060848"/>
            <a:ext cx="3312368" cy="144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Las  variedades de cacao influyen en el </a:t>
            </a:r>
            <a:r>
              <a:rPr lang="es-EC" dirty="0" smtClean="0"/>
              <a:t>contenido </a:t>
            </a:r>
            <a:r>
              <a:rPr lang="es-EC" dirty="0"/>
              <a:t>de </a:t>
            </a:r>
            <a:r>
              <a:rPr lang="es-EC" dirty="0" smtClean="0"/>
              <a:t>cadmio de la almendra </a:t>
            </a:r>
            <a:r>
              <a:rPr lang="es-EC" dirty="0"/>
              <a:t>de cacao.</a:t>
            </a:r>
            <a:endParaRPr lang="es-ES" b="1" dirty="0"/>
          </a:p>
          <a:p>
            <a:pPr algn="ctr"/>
            <a:endParaRPr lang="es-ES" dirty="0"/>
          </a:p>
        </p:txBody>
      </p:sp>
      <p:sp>
        <p:nvSpPr>
          <p:cNvPr id="3" name="2 Flecha derecha"/>
          <p:cNvSpPr/>
          <p:nvPr/>
        </p:nvSpPr>
        <p:spPr>
          <a:xfrm>
            <a:off x="4644008" y="270892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4746282" y="4941168"/>
            <a:ext cx="43204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4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90190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HIPOTESIS FACTOR B(Secados)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2699792" y="1484784"/>
            <a:ext cx="4320480" cy="482453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403648" y="2204864"/>
            <a:ext cx="3168352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Hipótesis afirmativa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03648" y="4653136"/>
            <a:ext cx="3168352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Hipótesis nula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220072" y="2204864"/>
            <a:ext cx="3168352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Los métodos de secado influyen en el contenido de cadmio de las diferentes variedades de cacao.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292080" y="4653136"/>
            <a:ext cx="3168352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Los métodos de </a:t>
            </a:r>
            <a:r>
              <a:rPr lang="es-EC" dirty="0" smtClean="0"/>
              <a:t>secado no </a:t>
            </a:r>
            <a:r>
              <a:rPr lang="es-EC" dirty="0"/>
              <a:t>influyen en el contenido de cadmio de las diferentes variedades de cacao.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95" y="2714091"/>
            <a:ext cx="463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4746282" y="5229200"/>
            <a:ext cx="43204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METODOLOGIA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9789" r="7397" b="37020"/>
          <a:stretch/>
        </p:blipFill>
        <p:spPr bwMode="auto">
          <a:xfrm>
            <a:off x="251520" y="1340768"/>
            <a:ext cx="8435280" cy="296127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4437112"/>
            <a:ext cx="4320480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b="1" dirty="0"/>
              <a:t>Ubicación Política </a:t>
            </a:r>
            <a:endParaRPr lang="es-EC" sz="1600" dirty="0" smtClean="0"/>
          </a:p>
          <a:p>
            <a:r>
              <a:rPr lang="es-EC" sz="1600" dirty="0" smtClean="0"/>
              <a:t>País</a:t>
            </a:r>
            <a:r>
              <a:rPr lang="es-EC" sz="1600" dirty="0"/>
              <a:t>: 		Ecuador</a:t>
            </a:r>
            <a:endParaRPr lang="es-ES" sz="1600" b="1" dirty="0"/>
          </a:p>
          <a:p>
            <a:r>
              <a:rPr lang="es-EC" sz="1600" dirty="0"/>
              <a:t>Provincia: 	Santo Domingo de los Tsáchilas</a:t>
            </a:r>
            <a:endParaRPr lang="es-ES" sz="1600" b="1" dirty="0"/>
          </a:p>
          <a:p>
            <a:r>
              <a:rPr lang="es-EC" sz="1600" dirty="0"/>
              <a:t>Cantón: 		Santo Domingo</a:t>
            </a:r>
            <a:endParaRPr lang="es-ES" sz="1600" b="1" dirty="0"/>
          </a:p>
          <a:p>
            <a:r>
              <a:rPr lang="es-EC" sz="1600" dirty="0"/>
              <a:t>Parroquia: 	Luz de América </a:t>
            </a:r>
            <a:endParaRPr lang="es-ES" sz="1600" b="1" dirty="0"/>
          </a:p>
          <a:p>
            <a:r>
              <a:rPr lang="es-EC" sz="1600" dirty="0"/>
              <a:t>Sector: 		km 24 Vía Quevedo</a:t>
            </a:r>
            <a:endParaRPr lang="es-ES" sz="1600" b="1" dirty="0"/>
          </a:p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779462" y="4437112"/>
            <a:ext cx="4113018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 smtClean="0"/>
              <a:t>Ubicación Geográfica</a:t>
            </a:r>
          </a:p>
          <a:p>
            <a:endParaRPr lang="es-EC" dirty="0" smtClean="0"/>
          </a:p>
          <a:p>
            <a:r>
              <a:rPr lang="es-EC" dirty="0" smtClean="0"/>
              <a:t>Latitud</a:t>
            </a:r>
            <a:r>
              <a:rPr lang="es-EC" dirty="0"/>
              <a:t>:	            00° </a:t>
            </a:r>
            <a:r>
              <a:rPr lang="es-EC" dirty="0" smtClean="0"/>
              <a:t>24´ 36"</a:t>
            </a:r>
            <a:endParaRPr lang="es-ES" b="1" dirty="0" smtClean="0"/>
          </a:p>
          <a:p>
            <a:r>
              <a:rPr lang="es-EC" dirty="0" smtClean="0"/>
              <a:t>Longitud:</a:t>
            </a:r>
            <a:r>
              <a:rPr lang="es-EC" dirty="0"/>
              <a:t> </a:t>
            </a:r>
            <a:r>
              <a:rPr lang="es-EC" dirty="0" smtClean="0"/>
              <a:t>         </a:t>
            </a:r>
            <a:r>
              <a:rPr lang="es-EC" dirty="0" smtClean="0"/>
              <a:t>79°18</a:t>
            </a:r>
            <a:r>
              <a:rPr lang="es-EC" dirty="0" smtClean="0"/>
              <a:t>´ 43“</a:t>
            </a:r>
            <a:endParaRPr lang="es-ES" b="1" dirty="0" smtClean="0"/>
          </a:p>
          <a:p>
            <a:r>
              <a:rPr lang="es-EC" dirty="0" smtClean="0"/>
              <a:t>Altitud</a:t>
            </a:r>
            <a:r>
              <a:rPr lang="es-EC" dirty="0"/>
              <a:t>:	            270 msnm</a:t>
            </a:r>
            <a:endParaRPr lang="es-ES" b="1" dirty="0"/>
          </a:p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67545" y="836712"/>
            <a:ext cx="431191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Ubicación del área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8122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-216532" y="3032956"/>
            <a:ext cx="1368152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620688"/>
            <a:ext cx="2088232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Recolección de almendras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9552" y="1916832"/>
            <a:ext cx="2088232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Fermentación de almendras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496" y="4509120"/>
            <a:ext cx="2290223" cy="972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Secado de almendras de cacao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627784" y="188641"/>
            <a:ext cx="3168352" cy="1665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latin typeface="+mj-lt"/>
                <a:cs typeface="Times New Roman" panose="02020603050405020304" pitchFamily="18" charset="0"/>
              </a:rPr>
              <a:t>se recolecto </a:t>
            </a:r>
            <a:r>
              <a:rPr lang="es-ES" sz="1600" dirty="0">
                <a:latin typeface="+mj-lt"/>
                <a:cs typeface="Times New Roman" panose="02020603050405020304" pitchFamily="18" charset="0"/>
              </a:rPr>
              <a:t>9 kg de cada una de las variedades en total 18kg de almendra de cacao lista para fermentar, el peso de cada muestra por tratamiento </a:t>
            </a:r>
            <a:r>
              <a:rPr lang="es-ES" sz="1600" dirty="0" smtClean="0">
                <a:latin typeface="+mj-lt"/>
                <a:cs typeface="Times New Roman" panose="02020603050405020304" pitchFamily="18" charset="0"/>
              </a:rPr>
              <a:t>fue</a:t>
            </a:r>
            <a:r>
              <a:rPr lang="es-E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+mj-lt"/>
                <a:cs typeface="Times New Roman" panose="02020603050405020304" pitchFamily="18" charset="0"/>
              </a:rPr>
              <a:t>de 1kg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915816" y="1880173"/>
            <a:ext cx="2467356" cy="9007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Fermentación en cajones de madera durante cuatro días.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2627784" y="3356992"/>
            <a:ext cx="2577480" cy="3060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Secado en estufa</a:t>
            </a:r>
            <a:endParaRPr lang="es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2714600" y="4725144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Secado en cemento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2699792" y="5949280"/>
            <a:ext cx="2577480" cy="306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Secado en asfalto</a:t>
            </a:r>
            <a:endParaRPr lang="es-ES" sz="1600" dirty="0"/>
          </a:p>
        </p:txBody>
      </p:sp>
      <p:sp>
        <p:nvSpPr>
          <p:cNvPr id="28" name="27 Abrir llave"/>
          <p:cNvSpPr/>
          <p:nvPr/>
        </p:nvSpPr>
        <p:spPr>
          <a:xfrm>
            <a:off x="2411760" y="315175"/>
            <a:ext cx="216024" cy="1385633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Abrir llave"/>
          <p:cNvSpPr/>
          <p:nvPr/>
        </p:nvSpPr>
        <p:spPr>
          <a:xfrm>
            <a:off x="2627784" y="1853825"/>
            <a:ext cx="280628" cy="927103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Abrir llave"/>
          <p:cNvSpPr/>
          <p:nvPr/>
        </p:nvSpPr>
        <p:spPr>
          <a:xfrm>
            <a:off x="2411760" y="3212976"/>
            <a:ext cx="216024" cy="352839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50 Conector recto de flecha"/>
          <p:cNvCxnSpPr/>
          <p:nvPr/>
        </p:nvCxnSpPr>
        <p:spPr>
          <a:xfrm flipV="1">
            <a:off x="323528" y="112474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C:\Users\Usuario\Desktop\TESIS\fotos\fermentaci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4273"/>
            <a:ext cx="3020730" cy="142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ario\Desktop\TESIS\fotos\1477057801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60948"/>
            <a:ext cx="2808312" cy="140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ario\Desktop\TESIS\fotos\secado cemento di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2190"/>
            <a:ext cx="2880319" cy="122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uario\Desktop\TESIS\fotos\14717132_1105296869525798_70843487361823755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17232"/>
            <a:ext cx="2952327" cy="140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76 Rectángulo"/>
          <p:cNvSpPr/>
          <p:nvPr/>
        </p:nvSpPr>
        <p:spPr>
          <a:xfrm rot="16200000">
            <a:off x="7492121" y="4635451"/>
            <a:ext cx="2577480" cy="3060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Tiempo 3 días</a:t>
            </a:r>
            <a:endParaRPr lang="es-ES" sz="1600" dirty="0"/>
          </a:p>
        </p:txBody>
      </p:sp>
      <p:cxnSp>
        <p:nvCxnSpPr>
          <p:cNvPr id="80" name="79 Conector recto de flecha"/>
          <p:cNvCxnSpPr/>
          <p:nvPr/>
        </p:nvCxnSpPr>
        <p:spPr>
          <a:xfrm>
            <a:off x="379864" y="4066874"/>
            <a:ext cx="0" cy="442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flipV="1">
            <a:off x="539552" y="2435493"/>
            <a:ext cx="0" cy="32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6" name="85 Imagen" descr="C:\Users\Usuario\Desktop\TESIS\fotos\147705780907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397"/>
            <a:ext cx="3065734" cy="150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22 Rectángulo"/>
          <p:cNvSpPr/>
          <p:nvPr/>
        </p:nvSpPr>
        <p:spPr>
          <a:xfrm>
            <a:off x="3105378" y="3789040"/>
            <a:ext cx="1322606" cy="4989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 60 </a:t>
            </a:r>
            <a:r>
              <a:rPr lang="es-ES" sz="1600" dirty="0" err="1"/>
              <a:t>ª</a:t>
            </a:r>
            <a:r>
              <a:rPr lang="es-ES" sz="1600" dirty="0" err="1" smtClean="0"/>
              <a:t>C</a:t>
            </a:r>
            <a:endParaRPr lang="es-ES" sz="1600" dirty="0"/>
          </a:p>
        </p:txBody>
      </p:sp>
      <p:sp>
        <p:nvSpPr>
          <p:cNvPr id="24" name="23 Rectángulo"/>
          <p:cNvSpPr/>
          <p:nvPr/>
        </p:nvSpPr>
        <p:spPr>
          <a:xfrm>
            <a:off x="3059832" y="5301208"/>
            <a:ext cx="205090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Tª</a:t>
            </a:r>
            <a:r>
              <a:rPr lang="es-ES" dirty="0" smtClean="0"/>
              <a:t> ambiente</a:t>
            </a: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3092231" y="6384154"/>
            <a:ext cx="205090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Tª</a:t>
            </a:r>
            <a:r>
              <a:rPr lang="es-ES" dirty="0" smtClean="0"/>
              <a:t> ambiente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7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-677567" y="3212976"/>
            <a:ext cx="2290223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Fase de laboratorio</a:t>
            </a: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>
            <a:off x="827584" y="548680"/>
            <a:ext cx="317763" cy="619268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87624" y="548680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Determinación Cadmio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124744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Determinación Proteína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1187624" y="1700808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Determinación pH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1187624" y="2276872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Determinación Acides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1259632" y="4509120"/>
            <a:ext cx="257748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Determinación Grasa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4159125" y="548680"/>
            <a:ext cx="1565003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A. Atómica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4159125" y="1124744"/>
            <a:ext cx="1565003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AOAC 2001,11</a:t>
            </a:r>
            <a:endParaRPr lang="es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4159125" y="1916832"/>
            <a:ext cx="1565003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AOAC (2005) 970.21</a:t>
            </a:r>
            <a:endParaRPr lang="es-ES" sz="1400" dirty="0"/>
          </a:p>
        </p:txBody>
      </p:sp>
      <p:sp>
        <p:nvSpPr>
          <p:cNvPr id="15" name="14 Rectángulo"/>
          <p:cNvSpPr/>
          <p:nvPr/>
        </p:nvSpPr>
        <p:spPr>
          <a:xfrm>
            <a:off x="4159125" y="4509120"/>
            <a:ext cx="1565003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Extracto etéreo</a:t>
            </a:r>
            <a:endParaRPr lang="es-ES" sz="1600" dirty="0"/>
          </a:p>
        </p:txBody>
      </p:sp>
      <p:sp>
        <p:nvSpPr>
          <p:cNvPr id="16" name="15 Rectángulo"/>
          <p:cNvSpPr/>
          <p:nvPr/>
        </p:nvSpPr>
        <p:spPr>
          <a:xfrm>
            <a:off x="6372200" y="764704"/>
            <a:ext cx="2124237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SEIDLABORTORY</a:t>
            </a:r>
            <a:endParaRPr lang="es-ES" sz="1600" dirty="0"/>
          </a:p>
        </p:txBody>
      </p:sp>
      <p:pic>
        <p:nvPicPr>
          <p:cNvPr id="20" name="19 Imagen" descr="C:\Users\Usuario\Desktop\TESIS\fotos\IMG_20161122_1301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708920"/>
            <a:ext cx="1584176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C:\Users\Usuario\Desktop\TESIS\fotos\P10300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92369"/>
            <a:ext cx="2213075" cy="142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C:\Users\Usuario\Desktop\TESIS\fotos\IMG_20161123_083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5353"/>
            <a:ext cx="2058299" cy="158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F:\DCIM\103_PANA\P10300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2160240" cy="170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C:\Users\Usuario\Desktop\TESIS\fotos\P10300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35" y="4993882"/>
            <a:ext cx="1991071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25 Imagen" descr="C:\Users\Usuario\Desktop\TESIS\fotos\P10300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5512" y="4946810"/>
            <a:ext cx="1800200" cy="1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 descr="C:\Users\Usuario\Desktop\TESIS\fotos\P103008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5" y="5000212"/>
            <a:ext cx="15841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Rectángulo"/>
          <p:cNvSpPr/>
          <p:nvPr/>
        </p:nvSpPr>
        <p:spPr>
          <a:xfrm>
            <a:off x="6156176" y="1772816"/>
            <a:ext cx="2340261" cy="59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ESPE campus Santo Domingo laboratorios Km 35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5940152" y="4346524"/>
            <a:ext cx="2340261" cy="59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ESPE campus Santo Domingo laboratorios Km 35</a:t>
            </a:r>
            <a:endParaRPr lang="es-ES" sz="1400" dirty="0"/>
          </a:p>
        </p:txBody>
      </p:sp>
      <p:cxnSp>
        <p:nvCxnSpPr>
          <p:cNvPr id="19" name="18 Conector recto de flecha"/>
          <p:cNvCxnSpPr>
            <a:stCxn id="6" idx="3"/>
            <a:endCxn id="11" idx="1"/>
          </p:cNvCxnSpPr>
          <p:nvPr/>
        </p:nvCxnSpPr>
        <p:spPr>
          <a:xfrm>
            <a:off x="3765104" y="728700"/>
            <a:ext cx="3940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12" idx="1"/>
          </p:cNvCxnSpPr>
          <p:nvPr/>
        </p:nvCxnSpPr>
        <p:spPr>
          <a:xfrm>
            <a:off x="3779912" y="1243294"/>
            <a:ext cx="379213" cy="6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8" idx="3"/>
            <a:endCxn id="13" idx="1"/>
          </p:cNvCxnSpPr>
          <p:nvPr/>
        </p:nvCxnSpPr>
        <p:spPr>
          <a:xfrm>
            <a:off x="3765104" y="1880828"/>
            <a:ext cx="394021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endCxn id="13" idx="1"/>
          </p:cNvCxnSpPr>
          <p:nvPr/>
        </p:nvCxnSpPr>
        <p:spPr>
          <a:xfrm flipV="1">
            <a:off x="3765103" y="2096852"/>
            <a:ext cx="394022" cy="387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5724128" y="2092507"/>
            <a:ext cx="394021" cy="10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endCxn id="15" idx="1"/>
          </p:cNvCxnSpPr>
          <p:nvPr/>
        </p:nvCxnSpPr>
        <p:spPr>
          <a:xfrm flipV="1">
            <a:off x="3837112" y="4689140"/>
            <a:ext cx="322013" cy="14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endCxn id="29" idx="1"/>
          </p:cNvCxnSpPr>
          <p:nvPr/>
        </p:nvCxnSpPr>
        <p:spPr>
          <a:xfrm flipV="1">
            <a:off x="5724128" y="4643846"/>
            <a:ext cx="216024" cy="23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endCxn id="16" idx="1"/>
          </p:cNvCxnSpPr>
          <p:nvPr/>
        </p:nvCxnSpPr>
        <p:spPr>
          <a:xfrm flipV="1">
            <a:off x="5743141" y="944724"/>
            <a:ext cx="629059" cy="399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endCxn id="16" idx="1"/>
          </p:cNvCxnSpPr>
          <p:nvPr/>
        </p:nvCxnSpPr>
        <p:spPr>
          <a:xfrm>
            <a:off x="5724127" y="723571"/>
            <a:ext cx="648073" cy="221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1149823" y="106613"/>
            <a:ext cx="257748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Variables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45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729</TotalTime>
  <Words>1676</Words>
  <Application>Microsoft Office PowerPoint</Application>
  <PresentationFormat>Presentación en pantalla (4:3)</PresentationFormat>
  <Paragraphs>525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Austin</vt:lpstr>
      <vt:lpstr>Presentación de PowerPoint</vt:lpstr>
      <vt:lpstr>ANTECEDENTES</vt:lpstr>
      <vt:lpstr>OBJETIVO GENERAL</vt:lpstr>
      <vt:lpstr>OBJETIVOS ESPECIFICOS</vt:lpstr>
      <vt:lpstr>HIPOTESIS FACTOR A(Variedades)</vt:lpstr>
      <vt:lpstr>HIPOTESIS FACTOR B(Secados)</vt:lpstr>
      <vt:lpstr>METODOLOGIA</vt:lpstr>
      <vt:lpstr>Presentación de PowerPoint</vt:lpstr>
      <vt:lpstr>Presentación de PowerPoint</vt:lpstr>
      <vt:lpstr>DISEÑO EXPERIMENTAL</vt:lpstr>
      <vt:lpstr>Presentación de PowerPoint</vt:lpstr>
      <vt:lpstr>Presentación de PowerPoint</vt:lpstr>
      <vt:lpstr>RESULTADOS Y DISCUSION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 FACTOR A (VARIEDADES)</vt:lpstr>
      <vt:lpstr>CONCLUSION FACTOR A (SECADOS)</vt:lpstr>
      <vt:lpstr>CONCLUSION INTERACCION AxB</vt:lpstr>
      <vt:lpstr>RECOMENDACIONES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90</cp:revision>
  <dcterms:created xsi:type="dcterms:W3CDTF">2017-02-28T15:01:03Z</dcterms:created>
  <dcterms:modified xsi:type="dcterms:W3CDTF">2017-03-03T03:50:09Z</dcterms:modified>
</cp:coreProperties>
</file>