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82" r:id="rId15"/>
    <p:sldId id="283" r:id="rId16"/>
    <p:sldId id="271" r:id="rId17"/>
    <p:sldId id="272" r:id="rId18"/>
    <p:sldId id="274" r:id="rId19"/>
    <p:sldId id="275" r:id="rId20"/>
    <p:sldId id="276" r:id="rId21"/>
    <p:sldId id="273" r:id="rId22"/>
    <p:sldId id="280" r:id="rId23"/>
    <p:sldId id="281"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A0D0E-485F-4772-837D-25A003791ACB}" type="datetimeFigureOut">
              <a:rPr lang="en-US" smtClean="0"/>
              <a:t>2/12/2017</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0E0A3-E9DC-4C9C-B940-A679EF2E036D}" type="slidenum">
              <a:rPr lang="en-US" smtClean="0"/>
              <a:t>‹Nº›</a:t>
            </a:fld>
            <a:endParaRPr lang="en-US"/>
          </a:p>
        </p:txBody>
      </p:sp>
    </p:spTree>
    <p:extLst>
      <p:ext uri="{BB962C8B-B14F-4D97-AF65-F5344CB8AC3E}">
        <p14:creationId xmlns:p14="http://schemas.microsoft.com/office/powerpoint/2010/main" val="145341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4" name="3 Marcador de número de diapositiva"/>
          <p:cNvSpPr>
            <a:spLocks noGrp="1"/>
          </p:cNvSpPr>
          <p:nvPr>
            <p:ph type="sldNum" sz="quarter" idx="5"/>
          </p:nvPr>
        </p:nvSpPr>
        <p:spPr/>
        <p:txBody>
          <a:bodyPr/>
          <a:lstStyle/>
          <a:p>
            <a:pPr>
              <a:defRPr/>
            </a:pPr>
            <a:fld id="{4EE62107-3E09-434D-A646-47C5311FD997}" type="slidenum">
              <a:rPr lang="es-EC" smtClean="0"/>
              <a:pPr>
                <a:defRPr/>
              </a:pPr>
              <a:t>1</a:t>
            </a:fld>
            <a:endParaRPr lang="es-EC"/>
          </a:p>
        </p:txBody>
      </p:sp>
    </p:spTree>
    <p:extLst>
      <p:ext uri="{BB962C8B-B14F-4D97-AF65-F5344CB8AC3E}">
        <p14:creationId xmlns:p14="http://schemas.microsoft.com/office/powerpoint/2010/main" val="198043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7A816F48-EE0C-4E83-9F00-9234AFD93CC8}" type="datetimeFigureOut">
              <a:rPr lang="en-US" smtClean="0"/>
              <a:t>2/12/2017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262228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816F48-EE0C-4E83-9F00-9234AFD93CC8}" type="datetimeFigureOut">
              <a:rPr lang="en-US" smtClean="0"/>
              <a:t>2/12/2017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292464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816F48-EE0C-4E83-9F00-9234AFD93CC8}" type="datetimeFigureOut">
              <a:rPr lang="en-US" smtClean="0"/>
              <a:t>2/12/2017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161322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A816F48-EE0C-4E83-9F00-9234AFD93CC8}" type="datetimeFigureOut">
              <a:rPr lang="en-US" smtClean="0"/>
              <a:t>2/12/2017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32892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A816F48-EE0C-4E83-9F00-9234AFD93CC8}" type="datetimeFigureOut">
              <a:rPr lang="en-US" smtClean="0"/>
              <a:t>2/12/2017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11375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7A816F48-EE0C-4E83-9F00-9234AFD93CC8}" type="datetimeFigureOut">
              <a:rPr lang="en-US" smtClean="0"/>
              <a:t>2/12/2017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307180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7A816F48-EE0C-4E83-9F00-9234AFD93CC8}" type="datetimeFigureOut">
              <a:rPr lang="en-US" smtClean="0"/>
              <a:t>2/12/2017</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304183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7A816F48-EE0C-4E83-9F00-9234AFD93CC8}" type="datetimeFigureOut">
              <a:rPr lang="en-US" smtClean="0"/>
              <a:t>2/12/2017</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316170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816F48-EE0C-4E83-9F00-9234AFD93CC8}" type="datetimeFigureOut">
              <a:rPr lang="en-US" smtClean="0"/>
              <a:t>2/12/2017</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390509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816F48-EE0C-4E83-9F00-9234AFD93CC8}" type="datetimeFigureOut">
              <a:rPr lang="en-US" smtClean="0"/>
              <a:t>2/12/2017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187346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816F48-EE0C-4E83-9F00-9234AFD93CC8}" type="datetimeFigureOut">
              <a:rPr lang="en-US" smtClean="0"/>
              <a:t>2/12/2017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7029C33-7570-469B-AB5A-CFB1B5E88666}" type="slidenum">
              <a:rPr lang="en-US" smtClean="0"/>
              <a:t>‹Nº›</a:t>
            </a:fld>
            <a:endParaRPr lang="en-US"/>
          </a:p>
        </p:txBody>
      </p:sp>
    </p:spTree>
    <p:extLst>
      <p:ext uri="{BB962C8B-B14F-4D97-AF65-F5344CB8AC3E}">
        <p14:creationId xmlns:p14="http://schemas.microsoft.com/office/powerpoint/2010/main" val="358585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16F48-EE0C-4E83-9F00-9234AFD93CC8}" type="datetimeFigureOut">
              <a:rPr lang="en-US" smtClean="0"/>
              <a:t>2/12/2017</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29C33-7570-469B-AB5A-CFB1B5E88666}" type="slidenum">
              <a:rPr lang="en-US" smtClean="0"/>
              <a:t>‹Nº›</a:t>
            </a:fld>
            <a:endParaRPr lang="en-US"/>
          </a:p>
        </p:txBody>
      </p:sp>
    </p:spTree>
    <p:extLst>
      <p:ext uri="{BB962C8B-B14F-4D97-AF65-F5344CB8AC3E}">
        <p14:creationId xmlns:p14="http://schemas.microsoft.com/office/powerpoint/2010/main" val="4194329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a:spLocks/>
          </p:cNvSpPr>
          <p:nvPr/>
        </p:nvSpPr>
        <p:spPr bwMode="auto">
          <a:xfrm>
            <a:off x="-1" y="1468192"/>
            <a:ext cx="12052757" cy="5253284"/>
          </a:xfrm>
          <a:custGeom>
            <a:avLst/>
            <a:gdLst>
              <a:gd name="T0" fmla="*/ 0 w 812"/>
              <a:gd name="T1" fmla="*/ 2147483647 h 475"/>
              <a:gd name="T2" fmla="*/ 2147483647 w 812"/>
              <a:gd name="T3" fmla="*/ 2147483647 h 475"/>
              <a:gd name="T4" fmla="*/ 2147483647 w 812"/>
              <a:gd name="T5" fmla="*/ 2147483647 h 475"/>
              <a:gd name="T6" fmla="*/ 2147483647 w 812"/>
              <a:gd name="T7" fmla="*/ 2147483647 h 475"/>
              <a:gd name="T8" fmla="*/ 2147483647 w 812"/>
              <a:gd name="T9" fmla="*/ 2147483647 h 475"/>
              <a:gd name="T10" fmla="*/ 2147483647 w 812"/>
              <a:gd name="T11" fmla="*/ 2147483647 h 475"/>
              <a:gd name="T12" fmla="*/ 2147483647 w 812"/>
              <a:gd name="T13" fmla="*/ 0 h 475"/>
              <a:gd name="T14" fmla="*/ 2147483647 w 812"/>
              <a:gd name="T15" fmla="*/ 2147483647 h 475"/>
              <a:gd name="T16" fmla="*/ 2147483647 w 812"/>
              <a:gd name="T17" fmla="*/ 2147483647 h 475"/>
              <a:gd name="T18" fmla="*/ 2147483647 w 812"/>
              <a:gd name="T19" fmla="*/ 2147483647 h 475"/>
              <a:gd name="T20" fmla="*/ 2147483647 w 812"/>
              <a:gd name="T21" fmla="*/ 2147483647 h 475"/>
              <a:gd name="T22" fmla="*/ 2147483647 w 812"/>
              <a:gd name="T23" fmla="*/ 2147483647 h 475"/>
              <a:gd name="T24" fmla="*/ 2147483647 w 812"/>
              <a:gd name="T25" fmla="*/ 2147483647 h 475"/>
              <a:gd name="T26" fmla="*/ 2147483647 w 812"/>
              <a:gd name="T27" fmla="*/ 2147483647 h 475"/>
              <a:gd name="T28" fmla="*/ 0 w 812"/>
              <a:gd name="T29" fmla="*/ 2147483647 h 475"/>
              <a:gd name="T30" fmla="*/ 0 w 812"/>
              <a:gd name="T31" fmla="*/ 2147483647 h 4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2"/>
              <a:gd name="T49" fmla="*/ 0 h 475"/>
              <a:gd name="T50" fmla="*/ 812 w 812"/>
              <a:gd name="T51" fmla="*/ 475 h 4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2" h="475">
                <a:moveTo>
                  <a:pt x="0" y="364"/>
                </a:moveTo>
                <a:cubicBezTo>
                  <a:pt x="1" y="363"/>
                  <a:pt x="1" y="362"/>
                  <a:pt x="1" y="362"/>
                </a:cubicBezTo>
                <a:cubicBezTo>
                  <a:pt x="4" y="357"/>
                  <a:pt x="7" y="352"/>
                  <a:pt x="10" y="346"/>
                </a:cubicBezTo>
                <a:cubicBezTo>
                  <a:pt x="21" y="320"/>
                  <a:pt x="31" y="280"/>
                  <a:pt x="40" y="207"/>
                </a:cubicBezTo>
                <a:lnTo>
                  <a:pt x="40" y="2"/>
                </a:lnTo>
                <a:cubicBezTo>
                  <a:pt x="43" y="5"/>
                  <a:pt x="48" y="6"/>
                  <a:pt x="54" y="6"/>
                </a:cubicBezTo>
                <a:cubicBezTo>
                  <a:pt x="59" y="6"/>
                  <a:pt x="65" y="6"/>
                  <a:pt x="69" y="0"/>
                </a:cubicBezTo>
                <a:lnTo>
                  <a:pt x="69" y="207"/>
                </a:lnTo>
                <a:cubicBezTo>
                  <a:pt x="71" y="375"/>
                  <a:pt x="200" y="448"/>
                  <a:pt x="433" y="438"/>
                </a:cubicBezTo>
                <a:lnTo>
                  <a:pt x="812" y="438"/>
                </a:lnTo>
                <a:lnTo>
                  <a:pt x="812" y="475"/>
                </a:lnTo>
                <a:lnTo>
                  <a:pt x="69" y="475"/>
                </a:lnTo>
                <a:lnTo>
                  <a:pt x="40" y="475"/>
                </a:lnTo>
                <a:lnTo>
                  <a:pt x="4" y="475"/>
                </a:lnTo>
                <a:lnTo>
                  <a:pt x="0" y="475"/>
                </a:lnTo>
                <a:lnTo>
                  <a:pt x="0" y="364"/>
                </a:lnTo>
                <a:close/>
              </a:path>
            </a:pathLst>
          </a:custGeom>
          <a:solidFill>
            <a:srgbClr val="9EB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latin typeface="Calibri" pitchFamily="34" charset="0"/>
            </a:endParaRPr>
          </a:p>
        </p:txBody>
      </p:sp>
      <p:sp>
        <p:nvSpPr>
          <p:cNvPr id="3075" name="1 Título"/>
          <p:cNvSpPr>
            <a:spLocks noGrp="1"/>
          </p:cNvSpPr>
          <p:nvPr>
            <p:ph type="ctrTitle"/>
          </p:nvPr>
        </p:nvSpPr>
        <p:spPr>
          <a:xfrm>
            <a:off x="2289176" y="2564904"/>
            <a:ext cx="8072438" cy="1292926"/>
          </a:xfrm>
        </p:spPr>
        <p:txBody>
          <a:bodyPr>
            <a:normAutofit/>
          </a:bodyPr>
          <a:lstStyle/>
          <a:p>
            <a:r>
              <a:rPr lang="es-EC" sz="1800" b="1" dirty="0"/>
              <a:t>: EFECTO DE LA INCLUSIÓN DE MICRORGANISMOS EFICACES EN DOS DIETAS BALANCEADAS EN CERDOS DE </a:t>
            </a:r>
            <a:r>
              <a:rPr lang="es-EC" sz="1800" b="1" dirty="0" smtClean="0"/>
              <a:t>ENGORDE</a:t>
            </a:r>
            <a:endParaRPr lang="en-US" sz="1800" dirty="0"/>
          </a:p>
        </p:txBody>
      </p:sp>
      <p:sp>
        <p:nvSpPr>
          <p:cNvPr id="3076" name="2 Subtítulo"/>
          <p:cNvSpPr>
            <a:spLocks noGrp="1"/>
          </p:cNvSpPr>
          <p:nvPr>
            <p:ph type="subTitle" idx="1"/>
          </p:nvPr>
        </p:nvSpPr>
        <p:spPr>
          <a:xfrm>
            <a:off x="4432125" y="4626093"/>
            <a:ext cx="3900487" cy="515558"/>
          </a:xfrm>
        </p:spPr>
        <p:txBody>
          <a:bodyPr>
            <a:noAutofit/>
          </a:bodyPr>
          <a:lstStyle/>
          <a:p>
            <a:pPr eaLnBrk="1" hangingPunct="1">
              <a:lnSpc>
                <a:spcPct val="150000"/>
              </a:lnSpc>
            </a:pPr>
            <a:r>
              <a:rPr lang="es-EC" sz="1400" dirty="0" smtClean="0">
                <a:latin typeface="Times New Roman" pitchFamily="18" charset="0"/>
                <a:cs typeface="Times New Roman" pitchFamily="18" charset="0"/>
              </a:rPr>
              <a:t>ADRIAN FABRICIO FERRIN GILER</a:t>
            </a:r>
            <a:endParaRPr lang="es-EC" sz="1400" dirty="0">
              <a:latin typeface="Times New Roman" pitchFamily="18" charset="0"/>
              <a:cs typeface="Times New Roman" pitchFamily="18" charset="0"/>
            </a:endParaRPr>
          </a:p>
        </p:txBody>
      </p:sp>
      <p:sp>
        <p:nvSpPr>
          <p:cNvPr id="18" name="17 Rectángulo"/>
          <p:cNvSpPr/>
          <p:nvPr/>
        </p:nvSpPr>
        <p:spPr>
          <a:xfrm>
            <a:off x="2546175" y="538234"/>
            <a:ext cx="5429250" cy="1477328"/>
          </a:xfrm>
          <a:prstGeom prst="rect">
            <a:avLst/>
          </a:prstGeom>
        </p:spPr>
        <p:txBody>
          <a:bodyPr>
            <a:spAutoFit/>
          </a:bodyPr>
          <a:lstStyle/>
          <a:p>
            <a:pPr algn="ctr">
              <a:lnSpc>
                <a:spcPct val="150000"/>
              </a:lnSpc>
            </a:pPr>
            <a:r>
              <a:rPr lang="es-EC" b="1" dirty="0">
                <a:latin typeface="Times New Roman" pitchFamily="18" charset="0"/>
                <a:ea typeface="Tahoma" pitchFamily="34" charset="0"/>
                <a:cs typeface="Times New Roman" pitchFamily="18" charset="0"/>
              </a:rPr>
              <a:t>DEPARTAMENTO DE CIENCIAS DE LA VIDA </a:t>
            </a:r>
          </a:p>
          <a:p>
            <a:pPr algn="ctr">
              <a:lnSpc>
                <a:spcPct val="150000"/>
              </a:lnSpc>
            </a:pPr>
            <a:r>
              <a:rPr lang="es-EC" b="1" dirty="0">
                <a:latin typeface="Times New Roman" pitchFamily="18" charset="0"/>
                <a:ea typeface="Tahoma" pitchFamily="34" charset="0"/>
                <a:cs typeface="Times New Roman" pitchFamily="18" charset="0"/>
              </a:rPr>
              <a:t>CARRERA DE INGENIERÍA AGROPECUARIA</a:t>
            </a:r>
          </a:p>
          <a:p>
            <a:pPr algn="ctr">
              <a:lnSpc>
                <a:spcPct val="150000"/>
              </a:lnSpc>
            </a:pPr>
            <a:r>
              <a:rPr lang="es-EC" b="1" dirty="0">
                <a:latin typeface="Times New Roman" pitchFamily="18" charset="0"/>
                <a:ea typeface="Tahoma" pitchFamily="34" charset="0"/>
                <a:cs typeface="Times New Roman" pitchFamily="18" charset="0"/>
              </a:rPr>
              <a:t>SANTO DOMINGO  </a:t>
            </a:r>
          </a:p>
          <a:p>
            <a:pPr algn="ctr" defTabSz="957263" eaLnBrk="0" hangingPunct="0">
              <a:defRPr/>
            </a:pPr>
            <a:endParaRPr lang="es-ES" sz="900" b="1" i="1" dirty="0">
              <a:solidFill>
                <a:srgbClr val="00B050"/>
              </a:solidFill>
              <a:effectLst>
                <a:outerShdw blurRad="38100" dist="38100" dir="2700000" algn="tl">
                  <a:srgbClr val="C0C0C0"/>
                </a:outerShdw>
              </a:effectLst>
              <a:latin typeface="Tahoma" pitchFamily="34" charset="0"/>
            </a:endParaRPr>
          </a:p>
        </p:txBody>
      </p:sp>
      <p:sp>
        <p:nvSpPr>
          <p:cNvPr id="3080" name="6 Rectángulo"/>
          <p:cNvSpPr>
            <a:spLocks noChangeArrowheads="1"/>
          </p:cNvSpPr>
          <p:nvPr/>
        </p:nvSpPr>
        <p:spPr bwMode="auto">
          <a:xfrm>
            <a:off x="6101324" y="2564904"/>
            <a:ext cx="875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s-EC" sz="1600" b="1" dirty="0">
                <a:latin typeface="Times New Roman" pitchFamily="18" charset="0"/>
                <a:cs typeface="Times New Roman" pitchFamily="18" charset="0"/>
              </a:rPr>
              <a:t>TEMA</a:t>
            </a:r>
            <a:r>
              <a:rPr lang="es-EC" b="1" dirty="0">
                <a:latin typeface="Times New Roman" pitchFamily="18" charset="0"/>
                <a:cs typeface="Times New Roman" pitchFamily="18" charset="0"/>
              </a:rPr>
              <a:t>:</a:t>
            </a:r>
          </a:p>
        </p:txBody>
      </p:sp>
      <p:pic>
        <p:nvPicPr>
          <p:cNvPr id="14" name="0 Imagen"/>
          <p:cNvPicPr/>
          <p:nvPr/>
        </p:nvPicPr>
        <p:blipFill rotWithShape="1">
          <a:blip r:embed="rId3" cstate="print">
            <a:extLst>
              <a:ext uri="{28A0092B-C50C-407E-A947-70E740481C1C}">
                <a14:useLocalDpi xmlns:a14="http://schemas.microsoft.com/office/drawing/2010/main" val="0"/>
              </a:ext>
            </a:extLst>
          </a:blip>
          <a:srcRect l="31362" r="5750"/>
          <a:stretch/>
        </p:blipFill>
        <p:spPr>
          <a:xfrm>
            <a:off x="8354905" y="167192"/>
            <a:ext cx="3697852" cy="1210461"/>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64" y="0"/>
            <a:ext cx="1155672" cy="1167823"/>
          </a:xfrm>
          <a:prstGeom prst="rect">
            <a:avLst/>
          </a:prstGeom>
        </p:spPr>
      </p:pic>
      <p:sp>
        <p:nvSpPr>
          <p:cNvPr id="16" name="6 Rectángulo"/>
          <p:cNvSpPr>
            <a:spLocks noChangeArrowheads="1"/>
          </p:cNvSpPr>
          <p:nvPr/>
        </p:nvSpPr>
        <p:spPr bwMode="auto">
          <a:xfrm>
            <a:off x="5826957" y="4201311"/>
            <a:ext cx="996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s-EC" sz="1600" b="1" dirty="0">
                <a:latin typeface="Times New Roman" pitchFamily="18" charset="0"/>
                <a:cs typeface="Times New Roman" pitchFamily="18" charset="0"/>
              </a:rPr>
              <a:t>AUTOR</a:t>
            </a:r>
            <a:r>
              <a:rPr lang="es-EC" b="1" dirty="0">
                <a:latin typeface="Times New Roman" pitchFamily="18" charset="0"/>
                <a:cs typeface="Times New Roman" pitchFamily="18" charset="0"/>
              </a:rPr>
              <a:t>:</a:t>
            </a:r>
          </a:p>
        </p:txBody>
      </p:sp>
      <p:sp>
        <p:nvSpPr>
          <p:cNvPr id="3" name="2 Marcador de fecha"/>
          <p:cNvSpPr>
            <a:spLocks noGrp="1"/>
          </p:cNvSpPr>
          <p:nvPr>
            <p:ph type="dt" sz="half" idx="10"/>
          </p:nvPr>
        </p:nvSpPr>
        <p:spPr/>
        <p:txBody>
          <a:bodyPr/>
          <a:lstStyle/>
          <a:p>
            <a:fld id="{E659F7B2-9E7E-4DA1-93C5-F4BDBD5BEF3C}" type="datetime1">
              <a:rPr lang="es-EC" smtClean="0"/>
              <a:pPr/>
              <a:t>12/02/2017</a:t>
            </a:fld>
            <a:endParaRPr lang="es-EC" dirty="0"/>
          </a:p>
        </p:txBody>
      </p:sp>
      <p:sp>
        <p:nvSpPr>
          <p:cNvPr id="4" name="3 Marcador de número de diapositiva"/>
          <p:cNvSpPr>
            <a:spLocks noGrp="1"/>
          </p:cNvSpPr>
          <p:nvPr>
            <p:ph type="sldNum" sz="quarter" idx="12"/>
          </p:nvPr>
        </p:nvSpPr>
        <p:spPr>
          <a:xfrm>
            <a:off x="8256240" y="6467477"/>
            <a:ext cx="2133600" cy="365125"/>
          </a:xfrm>
        </p:spPr>
        <p:txBody>
          <a:bodyPr/>
          <a:lstStyle/>
          <a:p>
            <a:fld id="{161258B8-DC84-414A-BA10-D2AE2EBA1FF9}" type="slidenum">
              <a:rPr lang="es-EC" smtClean="0"/>
              <a:pPr/>
              <a:t>1</a:t>
            </a:fld>
            <a:endParaRPr lang="es-EC" dirty="0"/>
          </a:p>
        </p:txBody>
      </p:sp>
      <p:sp>
        <p:nvSpPr>
          <p:cNvPr id="5" name="4 CuadroTexto"/>
          <p:cNvSpPr txBox="1"/>
          <p:nvPr/>
        </p:nvSpPr>
        <p:spPr>
          <a:xfrm>
            <a:off x="4479591" y="5435156"/>
            <a:ext cx="3672408" cy="738664"/>
          </a:xfrm>
          <a:prstGeom prst="rect">
            <a:avLst/>
          </a:prstGeom>
          <a:noFill/>
        </p:spPr>
        <p:txBody>
          <a:bodyPr wrap="square" rtlCol="0">
            <a:spAutoFit/>
          </a:bodyPr>
          <a:lstStyle/>
          <a:p>
            <a:pPr algn="ctr"/>
            <a:r>
              <a:rPr lang="es-EC" sz="1400" dirty="0">
                <a:latin typeface="Times New Roman" pitchFamily="18" charset="0"/>
                <a:cs typeface="Times New Roman" pitchFamily="18" charset="0"/>
              </a:rPr>
              <a:t>SANTO DOMINGO-ECUADOR</a:t>
            </a:r>
          </a:p>
          <a:p>
            <a:pPr algn="ctr"/>
            <a:endParaRPr lang="es-EC" sz="1400" dirty="0">
              <a:latin typeface="Times New Roman" pitchFamily="18" charset="0"/>
              <a:cs typeface="Times New Roman" pitchFamily="18" charset="0"/>
            </a:endParaRPr>
          </a:p>
          <a:p>
            <a:pPr algn="ctr"/>
            <a:r>
              <a:rPr lang="es-EC" sz="1400" dirty="0" smtClean="0">
                <a:latin typeface="Times New Roman" pitchFamily="18" charset="0"/>
                <a:cs typeface="Times New Roman" pitchFamily="18" charset="0"/>
              </a:rPr>
              <a:t>2017</a:t>
            </a:r>
            <a:endParaRPr lang="es-EC" sz="1400" dirty="0">
              <a:latin typeface="Times New Roman" pitchFamily="18" charset="0"/>
              <a:cs typeface="Times New Roman" pitchFamily="18" charset="0"/>
            </a:endParaRPr>
          </a:p>
        </p:txBody>
      </p:sp>
      <p:pic>
        <p:nvPicPr>
          <p:cNvPr id="2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944" y="1589940"/>
            <a:ext cx="74256" cy="487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60329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3" algn="ctr" rtl="0">
              <a:lnSpc>
                <a:spcPct val="90000"/>
              </a:lnSpc>
              <a:spcBef>
                <a:spcPct val="0"/>
              </a:spcBef>
            </a:pPr>
            <a:r>
              <a:rPr lang="es-EC" sz="3600" b="1" dirty="0"/>
              <a:t>Factores a probar</a:t>
            </a:r>
            <a:r>
              <a:rPr lang="es-EC" sz="3600" b="1" dirty="0" smtClean="0"/>
              <a:t>.</a:t>
            </a:r>
            <a:endParaRPr lang="en-US" sz="3600" dirty="0"/>
          </a:p>
        </p:txBody>
      </p:sp>
      <p:sp>
        <p:nvSpPr>
          <p:cNvPr id="3" name="Marcador de contenido 2"/>
          <p:cNvSpPr>
            <a:spLocks noGrp="1"/>
          </p:cNvSpPr>
          <p:nvPr>
            <p:ph idx="1"/>
          </p:nvPr>
        </p:nvSpPr>
        <p:spPr/>
        <p:txBody>
          <a:bodyPr/>
          <a:lstStyle/>
          <a:p>
            <a:endParaRPr lang="en-US"/>
          </a:p>
        </p:txBody>
      </p:sp>
      <p:pic>
        <p:nvPicPr>
          <p:cNvPr id="4" name="Imagen 3"/>
          <p:cNvPicPr>
            <a:picLocks noChangeAspect="1"/>
          </p:cNvPicPr>
          <p:nvPr/>
        </p:nvPicPr>
        <p:blipFill rotWithShape="1">
          <a:blip r:embed="rId2"/>
          <a:srcRect l="16757" t="40228" r="7610" b="12499"/>
          <a:stretch/>
        </p:blipFill>
        <p:spPr>
          <a:xfrm>
            <a:off x="0" y="1825625"/>
            <a:ext cx="11503820" cy="4042455"/>
          </a:xfrm>
          <a:prstGeom prst="rect">
            <a:avLst/>
          </a:prstGeom>
        </p:spPr>
      </p:pic>
    </p:spTree>
    <p:extLst>
      <p:ext uri="{BB962C8B-B14F-4D97-AF65-F5344CB8AC3E}">
        <p14:creationId xmlns:p14="http://schemas.microsoft.com/office/powerpoint/2010/main" val="516613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3" algn="ctr" rtl="0">
              <a:lnSpc>
                <a:spcPct val="90000"/>
              </a:lnSpc>
              <a:spcBef>
                <a:spcPct val="0"/>
              </a:spcBef>
            </a:pPr>
            <a:r>
              <a:rPr lang="en-US" sz="3600" b="1" dirty="0"/>
              <a:t>Tratamientos a </a:t>
            </a:r>
            <a:r>
              <a:rPr lang="en-US" sz="3600" b="1" dirty="0" smtClean="0"/>
              <a:t>comparar</a:t>
            </a:r>
            <a:endParaRPr lang="en-US" sz="3600" dirty="0"/>
          </a:p>
        </p:txBody>
      </p:sp>
      <p:pic>
        <p:nvPicPr>
          <p:cNvPr id="5" name="Imagen 4"/>
          <p:cNvPicPr>
            <a:picLocks noChangeAspect="1"/>
          </p:cNvPicPr>
          <p:nvPr/>
        </p:nvPicPr>
        <p:blipFill rotWithShape="1">
          <a:blip r:embed="rId2"/>
          <a:srcRect l="16757" t="27530" r="17426" b="21875"/>
          <a:stretch/>
        </p:blipFill>
        <p:spPr>
          <a:xfrm>
            <a:off x="-116114" y="1349828"/>
            <a:ext cx="11652976" cy="5036458"/>
          </a:xfrm>
          <a:prstGeom prst="rect">
            <a:avLst/>
          </a:prstGeom>
        </p:spPr>
      </p:pic>
    </p:spTree>
    <p:extLst>
      <p:ext uri="{BB962C8B-B14F-4D97-AF65-F5344CB8AC3E}">
        <p14:creationId xmlns:p14="http://schemas.microsoft.com/office/powerpoint/2010/main" val="3913526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3" algn="ctr" rtl="0">
              <a:lnSpc>
                <a:spcPct val="90000"/>
              </a:lnSpc>
              <a:spcBef>
                <a:spcPct val="0"/>
              </a:spcBef>
            </a:pPr>
            <a:r>
              <a:rPr lang="es-EC" sz="3600" b="1" dirty="0" smtClean="0"/>
              <a:t>Tipo de diseño.</a:t>
            </a:r>
            <a:r>
              <a:rPr lang="en-US" sz="3200" dirty="0" smtClean="0"/>
              <a:t/>
            </a:r>
            <a:br>
              <a:rPr lang="en-US" sz="3200" dirty="0" smtClean="0"/>
            </a:br>
            <a:endParaRPr lang="en-US" dirty="0"/>
          </a:p>
        </p:txBody>
      </p:sp>
      <p:sp>
        <p:nvSpPr>
          <p:cNvPr id="3" name="Marcador de contenido 2"/>
          <p:cNvSpPr>
            <a:spLocks noGrp="1"/>
          </p:cNvSpPr>
          <p:nvPr>
            <p:ph idx="1"/>
          </p:nvPr>
        </p:nvSpPr>
        <p:spPr/>
        <p:txBody>
          <a:bodyPr/>
          <a:lstStyle/>
          <a:p>
            <a:pPr algn="just"/>
            <a:r>
              <a:rPr lang="es-EC" sz="3600" dirty="0" smtClean="0"/>
              <a:t>Diseño </a:t>
            </a:r>
            <a:r>
              <a:rPr lang="es-EC" sz="3600" dirty="0"/>
              <a:t>completamente al azar (DCA) dispuesto en arreglo Factorial A x B</a:t>
            </a:r>
            <a:endParaRPr lang="en-US" sz="3200" dirty="0"/>
          </a:p>
          <a:p>
            <a:endParaRPr lang="en-US" dirty="0"/>
          </a:p>
        </p:txBody>
      </p:sp>
      <p:pic>
        <p:nvPicPr>
          <p:cNvPr id="4" name="Imagen 3"/>
          <p:cNvPicPr>
            <a:picLocks noChangeAspect="1"/>
          </p:cNvPicPr>
          <p:nvPr/>
        </p:nvPicPr>
        <p:blipFill rotWithShape="1">
          <a:blip r:embed="rId2"/>
          <a:srcRect l="22113" t="39037" r="33266" b="29812"/>
          <a:stretch/>
        </p:blipFill>
        <p:spPr>
          <a:xfrm>
            <a:off x="2278742" y="3164116"/>
            <a:ext cx="8331199" cy="3269996"/>
          </a:xfrm>
          <a:prstGeom prst="rect">
            <a:avLst/>
          </a:prstGeom>
        </p:spPr>
      </p:pic>
    </p:spTree>
    <p:extLst>
      <p:ext uri="{BB962C8B-B14F-4D97-AF65-F5344CB8AC3E}">
        <p14:creationId xmlns:p14="http://schemas.microsoft.com/office/powerpoint/2010/main" val="1973595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CuadroTexto"/>
          <p:cNvSpPr txBox="1"/>
          <p:nvPr/>
        </p:nvSpPr>
        <p:spPr>
          <a:xfrm>
            <a:off x="516182" y="620688"/>
            <a:ext cx="6813531" cy="584775"/>
          </a:xfrm>
          <a:prstGeom prst="rect">
            <a:avLst/>
          </a:prstGeom>
          <a:solidFill>
            <a:schemeClr val="tx2">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3200" b="1" dirty="0" smtClean="0">
                <a:latin typeface="Trebuchet MS" pitchFamily="34" charset="0"/>
              </a:rPr>
              <a:t>Fase de Fermentación</a:t>
            </a:r>
            <a:endParaRPr lang="es-EC" sz="3200" dirty="0">
              <a:latin typeface="Trebuchet MS" pitchFamily="34" charset="0"/>
            </a:endParaRPr>
          </a:p>
        </p:txBody>
      </p:sp>
      <p:pic>
        <p:nvPicPr>
          <p:cNvPr id="8" name="Marcador de contenid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287" y="1767568"/>
            <a:ext cx="3411664" cy="1919061"/>
          </a:xfr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865" y="1584613"/>
            <a:ext cx="3738336" cy="2102016"/>
          </a:xfrm>
          <a:prstGeom prst="rect">
            <a:avLst/>
          </a:prstGeom>
        </p:spPr>
      </p:pic>
      <p:pic>
        <p:nvPicPr>
          <p:cNvPr id="10" name="Imagen 9"/>
          <p:cNvPicPr>
            <a:picLocks noChangeAspect="1"/>
          </p:cNvPicPr>
          <p:nvPr/>
        </p:nvPicPr>
        <p:blipFill>
          <a:blip r:embed="rId4"/>
          <a:stretch>
            <a:fillRect/>
          </a:stretch>
        </p:blipFill>
        <p:spPr>
          <a:xfrm>
            <a:off x="3454203" y="4248734"/>
            <a:ext cx="4186662" cy="2354104"/>
          </a:xfrm>
          <a:prstGeom prst="rect">
            <a:avLst/>
          </a:prstGeom>
        </p:spPr>
      </p:pic>
      <p:cxnSp>
        <p:nvCxnSpPr>
          <p:cNvPr id="14" name="Conector recto 13"/>
          <p:cNvCxnSpPr/>
          <p:nvPr/>
        </p:nvCxnSpPr>
        <p:spPr>
          <a:xfrm>
            <a:off x="5246914" y="2226355"/>
            <a:ext cx="21772" cy="715081"/>
          </a:xfrm>
          <a:prstGeom prst="line">
            <a:avLst/>
          </a:prstGeom>
        </p:spPr>
        <p:style>
          <a:lnRef idx="3">
            <a:schemeClr val="dk1"/>
          </a:lnRef>
          <a:fillRef idx="0">
            <a:schemeClr val="dk1"/>
          </a:fillRef>
          <a:effectRef idx="2">
            <a:schemeClr val="dk1"/>
          </a:effectRef>
          <a:fontRef idx="minor">
            <a:schemeClr val="tx1"/>
          </a:fontRef>
        </p:style>
      </p:cxnSp>
      <p:cxnSp>
        <p:nvCxnSpPr>
          <p:cNvPr id="18" name="Conector recto 17"/>
          <p:cNvCxnSpPr/>
          <p:nvPr/>
        </p:nvCxnSpPr>
        <p:spPr>
          <a:xfrm>
            <a:off x="4866192" y="2556303"/>
            <a:ext cx="746932" cy="2293"/>
          </a:xfrm>
          <a:prstGeom prst="line">
            <a:avLst/>
          </a:prstGeom>
        </p:spPr>
        <p:style>
          <a:lnRef idx="3">
            <a:schemeClr val="dk1"/>
          </a:lnRef>
          <a:fillRef idx="0">
            <a:schemeClr val="dk1"/>
          </a:fillRef>
          <a:effectRef idx="2">
            <a:schemeClr val="dk1"/>
          </a:effectRef>
          <a:fontRef idx="minor">
            <a:schemeClr val="tx1"/>
          </a:fontRef>
        </p:style>
      </p:cxnSp>
      <p:sp>
        <p:nvSpPr>
          <p:cNvPr id="21" name="Flecha curvada hacia la izquierda 20"/>
          <p:cNvSpPr/>
          <p:nvPr/>
        </p:nvSpPr>
        <p:spPr>
          <a:xfrm rot="2045056">
            <a:off x="8679543" y="3898345"/>
            <a:ext cx="1422400" cy="2175364"/>
          </a:xfrm>
          <a:prstGeom prst="curvedLeftArrow">
            <a:avLst>
              <a:gd name="adj1" fmla="val 11175"/>
              <a:gd name="adj2" fmla="val 44185"/>
              <a:gd name="adj3" fmla="val 50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8147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3" algn="l" rtl="0">
              <a:lnSpc>
                <a:spcPct val="90000"/>
              </a:lnSpc>
              <a:spcBef>
                <a:spcPct val="0"/>
              </a:spcBef>
            </a:pPr>
            <a:r>
              <a:rPr lang="es-EC" sz="3200" b="1" dirty="0" smtClean="0"/>
              <a:t>Dieta balanceada a base</a:t>
            </a:r>
            <a:r>
              <a:rPr lang="es-EC" sz="3200" b="1" u="sng" dirty="0" smtClean="0"/>
              <a:t> </a:t>
            </a:r>
            <a:r>
              <a:rPr lang="es-EC" sz="3200" b="1" dirty="0" smtClean="0"/>
              <a:t>de soya + maíz</a:t>
            </a:r>
            <a:r>
              <a:rPr lang="es-EC" sz="3200" b="1" u="sng" dirty="0" smtClean="0"/>
              <a:t> </a:t>
            </a:r>
            <a:r>
              <a:rPr lang="en-US" b="1" u="sng" dirty="0" smtClean="0"/>
              <a:t/>
            </a:r>
            <a:br>
              <a:rPr lang="en-US" b="1" u="sng" dirty="0" smtClean="0"/>
            </a:br>
            <a:endParaRPr lang="en-US" dirty="0"/>
          </a:p>
        </p:txBody>
      </p:sp>
      <p:sp>
        <p:nvSpPr>
          <p:cNvPr id="3" name="Marcador de contenido 2"/>
          <p:cNvSpPr>
            <a:spLocks noGrp="1"/>
          </p:cNvSpPr>
          <p:nvPr>
            <p:ph idx="1"/>
          </p:nvPr>
        </p:nvSpPr>
        <p:spPr>
          <a:xfrm>
            <a:off x="838200" y="1361168"/>
            <a:ext cx="10515600" cy="4351338"/>
          </a:xfrm>
        </p:spPr>
        <p:txBody>
          <a:bodyPr/>
          <a:lstStyle/>
          <a:p>
            <a:r>
              <a:rPr lang="es-EC" dirty="0" smtClean="0"/>
              <a:t>Tabla </a:t>
            </a:r>
            <a:r>
              <a:rPr lang="es-EC" dirty="0"/>
              <a:t>7. Formula Balanceada a base de soya + maíz</a:t>
            </a:r>
            <a:endParaRPr lang="en-US" sz="2400" dirty="0"/>
          </a:p>
          <a:p>
            <a:endParaRPr lang="en-US" dirty="0"/>
          </a:p>
        </p:txBody>
      </p:sp>
      <p:pic>
        <p:nvPicPr>
          <p:cNvPr id="8" name="Imagen 7"/>
          <p:cNvPicPr>
            <a:picLocks noChangeAspect="1"/>
          </p:cNvPicPr>
          <p:nvPr/>
        </p:nvPicPr>
        <p:blipFill rotWithShape="1">
          <a:blip r:embed="rId2"/>
          <a:srcRect l="35721" t="35268" r="36837" b="13343"/>
          <a:stretch/>
        </p:blipFill>
        <p:spPr>
          <a:xfrm>
            <a:off x="3338286" y="1843670"/>
            <a:ext cx="4762647" cy="5014330"/>
          </a:xfrm>
          <a:prstGeom prst="rect">
            <a:avLst/>
          </a:prstGeom>
        </p:spPr>
      </p:pic>
    </p:spTree>
    <p:extLst>
      <p:ext uri="{BB962C8B-B14F-4D97-AF65-F5344CB8AC3E}">
        <p14:creationId xmlns:p14="http://schemas.microsoft.com/office/powerpoint/2010/main" val="4166239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771" y="365125"/>
            <a:ext cx="11669485" cy="1325563"/>
          </a:xfrm>
        </p:spPr>
        <p:txBody>
          <a:bodyPr>
            <a:normAutofit fontScale="90000"/>
          </a:bodyPr>
          <a:lstStyle/>
          <a:p>
            <a:pPr lvl="3" algn="l" rtl="0">
              <a:lnSpc>
                <a:spcPct val="90000"/>
              </a:lnSpc>
              <a:spcBef>
                <a:spcPct val="0"/>
              </a:spcBef>
            </a:pPr>
            <a:r>
              <a:rPr lang="es-EC" sz="3600" b="1" dirty="0"/>
              <a:t>Dieta balanceada a base de soya + maíz + harina pescado</a:t>
            </a:r>
            <a:r>
              <a:rPr lang="en-US" b="1" u="sng" dirty="0"/>
              <a:t/>
            </a:r>
            <a:br>
              <a:rPr lang="en-US" b="1" u="sng" dirty="0"/>
            </a:br>
            <a:endParaRPr lang="en-US" dirty="0"/>
          </a:p>
        </p:txBody>
      </p:sp>
      <p:sp>
        <p:nvSpPr>
          <p:cNvPr id="3" name="Marcador de contenido 2"/>
          <p:cNvSpPr>
            <a:spLocks noGrp="1"/>
          </p:cNvSpPr>
          <p:nvPr>
            <p:ph idx="1"/>
          </p:nvPr>
        </p:nvSpPr>
        <p:spPr>
          <a:xfrm>
            <a:off x="852713" y="1332139"/>
            <a:ext cx="10515600" cy="4351338"/>
          </a:xfrm>
        </p:spPr>
        <p:txBody>
          <a:bodyPr/>
          <a:lstStyle/>
          <a:p>
            <a:r>
              <a:rPr lang="es-EC" dirty="0"/>
              <a:t>Tabla 8. Formula Balanceada a base de soya + maíz + harina pescado</a:t>
            </a:r>
            <a:endParaRPr lang="en-US" dirty="0"/>
          </a:p>
          <a:p>
            <a:endParaRPr lang="en-US" dirty="0"/>
          </a:p>
        </p:txBody>
      </p:sp>
      <p:pic>
        <p:nvPicPr>
          <p:cNvPr id="4" name="Imagen 3"/>
          <p:cNvPicPr>
            <a:picLocks noChangeAspect="1"/>
          </p:cNvPicPr>
          <p:nvPr/>
        </p:nvPicPr>
        <p:blipFill rotWithShape="1">
          <a:blip r:embed="rId2"/>
          <a:srcRect l="38956" t="24752" r="34271" b="18899"/>
          <a:stretch/>
        </p:blipFill>
        <p:spPr>
          <a:xfrm>
            <a:off x="3933371" y="1734230"/>
            <a:ext cx="4354286" cy="5152572"/>
          </a:xfrm>
          <a:prstGeom prst="rect">
            <a:avLst/>
          </a:prstGeom>
        </p:spPr>
      </p:pic>
      <p:sp>
        <p:nvSpPr>
          <p:cNvPr id="5" name="Elipse 4"/>
          <p:cNvSpPr/>
          <p:nvPr/>
        </p:nvSpPr>
        <p:spPr>
          <a:xfrm>
            <a:off x="4470400" y="3106058"/>
            <a:ext cx="3817257" cy="769258"/>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24609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5461" y="542681"/>
            <a:ext cx="10515600" cy="1325563"/>
          </a:xfrm>
        </p:spPr>
        <p:txBody>
          <a:bodyPr/>
          <a:lstStyle/>
          <a:p>
            <a:endParaRPr lang="en-US"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2462" y="1800408"/>
            <a:ext cx="3490485" cy="1963398"/>
          </a:xfrm>
        </p:spPr>
      </p:pic>
      <p:sp>
        <p:nvSpPr>
          <p:cNvPr id="4" name="7 CuadroTexto"/>
          <p:cNvSpPr txBox="1"/>
          <p:nvPr/>
        </p:nvSpPr>
        <p:spPr>
          <a:xfrm>
            <a:off x="516182" y="620688"/>
            <a:ext cx="6813531" cy="584775"/>
          </a:xfrm>
          <a:prstGeom prst="rect">
            <a:avLst/>
          </a:prstGeom>
          <a:solidFill>
            <a:schemeClr val="tx2">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3200" b="1" dirty="0" smtClean="0">
                <a:latin typeface="Trebuchet MS" pitchFamily="34" charset="0"/>
              </a:rPr>
              <a:t>MEZCLA EN ALIMENTO</a:t>
            </a:r>
            <a:endParaRPr lang="es-EC" sz="3200" dirty="0">
              <a:latin typeface="Trebuchet MS"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92" y="4176166"/>
            <a:ext cx="3537390" cy="198978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709647" y="2227781"/>
            <a:ext cx="5461424" cy="3072051"/>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453344" y="2538183"/>
            <a:ext cx="4773588" cy="2685143"/>
          </a:xfrm>
          <a:prstGeom prst="rect">
            <a:avLst/>
          </a:prstGeom>
        </p:spPr>
      </p:pic>
    </p:spTree>
    <p:extLst>
      <p:ext uri="{BB962C8B-B14F-4D97-AF65-F5344CB8AC3E}">
        <p14:creationId xmlns:p14="http://schemas.microsoft.com/office/powerpoint/2010/main" val="199188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600" y="-157389"/>
            <a:ext cx="10515600" cy="1325563"/>
          </a:xfrm>
        </p:spPr>
        <p:txBody>
          <a:bodyPr/>
          <a:lstStyle/>
          <a:p>
            <a:pPr algn="ctr"/>
            <a:r>
              <a:rPr lang="es-EC" dirty="0" smtClean="0"/>
              <a:t>VARIABLES</a:t>
            </a:r>
            <a:endParaRPr lang="en-US" dirty="0"/>
          </a:p>
        </p:txBody>
      </p:sp>
      <p:pic>
        <p:nvPicPr>
          <p:cNvPr id="10" name="Marcador de contenido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7059" y="674897"/>
            <a:ext cx="3650142" cy="2053205"/>
          </a:xfrm>
        </p:spPr>
      </p:pic>
      <p:sp>
        <p:nvSpPr>
          <p:cNvPr id="5" name="6 CuadroTexto"/>
          <p:cNvSpPr txBox="1"/>
          <p:nvPr/>
        </p:nvSpPr>
        <p:spPr>
          <a:xfrm flipH="1">
            <a:off x="6096000" y="2659368"/>
            <a:ext cx="3379246" cy="369332"/>
          </a:xfrm>
          <a:prstGeom prst="rect">
            <a:avLst/>
          </a:prstGeom>
          <a:noFill/>
        </p:spPr>
        <p:txBody>
          <a:bodyPr wrap="square" rtlCol="0">
            <a:spAutoFit/>
          </a:bodyPr>
          <a:lstStyle/>
          <a:p>
            <a:pPr marL="0" lvl="1"/>
            <a:r>
              <a:rPr lang="es-EC" dirty="0" smtClean="0"/>
              <a:t>                   </a:t>
            </a:r>
            <a:r>
              <a:rPr lang="es-EC" b="1" dirty="0" smtClean="0"/>
              <a:t>Ganancia </a:t>
            </a:r>
            <a:r>
              <a:rPr lang="es-EC" b="1" dirty="0"/>
              <a:t>de peso</a:t>
            </a:r>
            <a:endParaRPr lang="es-EC" sz="1600" b="1" dirty="0"/>
          </a:p>
        </p:txBody>
      </p:sp>
      <p:sp>
        <p:nvSpPr>
          <p:cNvPr id="6" name="8 CuadroTexto"/>
          <p:cNvSpPr txBox="1"/>
          <p:nvPr/>
        </p:nvSpPr>
        <p:spPr>
          <a:xfrm>
            <a:off x="6133090" y="4035340"/>
            <a:ext cx="4572032" cy="369332"/>
          </a:xfrm>
          <a:prstGeom prst="rect">
            <a:avLst/>
          </a:prstGeom>
          <a:noFill/>
        </p:spPr>
        <p:txBody>
          <a:bodyPr wrap="square" rtlCol="0">
            <a:spAutoFit/>
          </a:bodyPr>
          <a:lstStyle/>
          <a:p>
            <a:pPr marL="0" lvl="1"/>
            <a:r>
              <a:rPr lang="es-EC" b="1" dirty="0"/>
              <a:t>Índice de conversión alimenticia</a:t>
            </a:r>
            <a:endParaRPr lang="es-EC" sz="1600" b="1" dirty="0"/>
          </a:p>
        </p:txBody>
      </p:sp>
      <p:sp>
        <p:nvSpPr>
          <p:cNvPr id="7" name="1 Rectángulo"/>
          <p:cNvSpPr/>
          <p:nvPr/>
        </p:nvSpPr>
        <p:spPr>
          <a:xfrm>
            <a:off x="6946200" y="1326308"/>
            <a:ext cx="1292883" cy="369332"/>
          </a:xfrm>
          <a:prstGeom prst="rect">
            <a:avLst/>
          </a:prstGeom>
        </p:spPr>
        <p:txBody>
          <a:bodyPr wrap="square">
            <a:spAutoFit/>
          </a:bodyPr>
          <a:lstStyle/>
          <a:p>
            <a:r>
              <a:rPr lang="es-EC" b="1" dirty="0"/>
              <a:t>Peso </a:t>
            </a:r>
            <a:r>
              <a:rPr lang="es-EC" b="1" dirty="0" smtClean="0"/>
              <a:t>vivo</a:t>
            </a:r>
            <a:endParaRPr lang="es-EC" b="1" dirty="0"/>
          </a:p>
        </p:txBody>
      </p:sp>
      <mc:AlternateContent xmlns:mc="http://schemas.openxmlformats.org/markup-compatibility/2006" xmlns:a14="http://schemas.microsoft.com/office/drawing/2010/main">
        <mc:Choice Requires="a14">
          <p:sp>
            <p:nvSpPr>
              <p:cNvPr id="8" name="3 Rectángulo"/>
              <p:cNvSpPr/>
              <p:nvPr/>
            </p:nvSpPr>
            <p:spPr>
              <a:xfrm>
                <a:off x="6262488" y="3028700"/>
                <a:ext cx="3411511"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𝐺𝑃</m:t>
                      </m:r>
                      <m:r>
                        <a:rPr lang="es-ES" i="1">
                          <a:latin typeface="Cambria Math"/>
                        </a:rPr>
                        <m:t>=</m:t>
                      </m:r>
                      <m:f>
                        <m:fPr>
                          <m:ctrlPr>
                            <a:rPr lang="es-EC" i="1">
                              <a:latin typeface="Cambria Math" panose="02040503050406030204" pitchFamily="18" charset="0"/>
                            </a:rPr>
                          </m:ctrlPr>
                        </m:fPr>
                        <m:num>
                          <m:r>
                            <a:rPr lang="es-ES" i="1">
                              <a:latin typeface="Cambria Math"/>
                            </a:rPr>
                            <m:t>𝑃𝑒𝑠𝑜</m:t>
                          </m:r>
                          <m:r>
                            <a:rPr lang="es-ES" i="1">
                              <a:latin typeface="Cambria Math"/>
                            </a:rPr>
                            <m:t> </m:t>
                          </m:r>
                          <m:r>
                            <a:rPr lang="es-ES" i="1">
                              <a:latin typeface="Cambria Math"/>
                            </a:rPr>
                            <m:t>𝑓𝑖𝑛𝑎𝑙</m:t>
                          </m:r>
                          <m:r>
                            <a:rPr lang="es-ES" i="1">
                              <a:latin typeface="Cambria Math"/>
                            </a:rPr>
                            <m:t>−</m:t>
                          </m:r>
                          <m:r>
                            <a:rPr lang="es-ES" i="1">
                              <a:latin typeface="Cambria Math"/>
                            </a:rPr>
                            <m:t>𝑝𝑒𝑠𝑜</m:t>
                          </m:r>
                          <m:r>
                            <a:rPr lang="es-ES" i="1">
                              <a:latin typeface="Cambria Math"/>
                            </a:rPr>
                            <m:t> </m:t>
                          </m:r>
                          <m:r>
                            <a:rPr lang="es-ES" i="1">
                              <a:latin typeface="Cambria Math"/>
                            </a:rPr>
                            <m:t>𝑖𝑛𝑖𝑐𝑖𝑎𝑙</m:t>
                          </m:r>
                          <m:r>
                            <a:rPr lang="es-ES" i="1">
                              <a:latin typeface="Cambria Math"/>
                            </a:rPr>
                            <m:t> </m:t>
                          </m:r>
                        </m:num>
                        <m:den>
                          <m:r>
                            <a:rPr lang="es-ES" i="1">
                              <a:latin typeface="Cambria Math"/>
                            </a:rPr>
                            <m:t>𝑁𝑢𝑚𝑒𝑟𝑜</m:t>
                          </m:r>
                          <m:r>
                            <a:rPr lang="es-ES" i="1">
                              <a:latin typeface="Cambria Math"/>
                            </a:rPr>
                            <m:t> </m:t>
                          </m:r>
                          <m:r>
                            <a:rPr lang="es-ES" i="1">
                              <a:latin typeface="Cambria Math"/>
                            </a:rPr>
                            <m:t>𝑑</m:t>
                          </m:r>
                          <m:r>
                            <a:rPr lang="es-ES" i="1">
                              <a:latin typeface="Cambria Math"/>
                            </a:rPr>
                            <m:t>í</m:t>
                          </m:r>
                          <m:r>
                            <a:rPr lang="es-ES" i="1">
                              <a:latin typeface="Cambria Math"/>
                            </a:rPr>
                            <m:t>𝑎𝑠</m:t>
                          </m:r>
                          <m:r>
                            <a:rPr lang="es-ES" i="1">
                              <a:latin typeface="Cambria Math"/>
                            </a:rPr>
                            <m:t> </m:t>
                          </m:r>
                          <m:r>
                            <a:rPr lang="es-ES" i="1">
                              <a:latin typeface="Cambria Math"/>
                            </a:rPr>
                            <m:t>𝑑𝑒</m:t>
                          </m:r>
                          <m:r>
                            <a:rPr lang="es-ES" i="1">
                              <a:latin typeface="Cambria Math"/>
                            </a:rPr>
                            <m:t> </m:t>
                          </m:r>
                          <m:r>
                            <a:rPr lang="es-ES" i="1">
                              <a:latin typeface="Cambria Math"/>
                            </a:rPr>
                            <m:t>𝑒𝑛𝑔𝑜𝑟𝑑𝑒</m:t>
                          </m:r>
                        </m:den>
                      </m:f>
                    </m:oMath>
                  </m:oMathPara>
                </a14:m>
                <a:endParaRPr lang="es-EC" dirty="0"/>
              </a:p>
            </p:txBody>
          </p:sp>
        </mc:Choice>
        <mc:Fallback xmlns="">
          <p:sp>
            <p:nvSpPr>
              <p:cNvPr id="8" name="3 Rectángulo"/>
              <p:cNvSpPr>
                <a:spLocks noRot="1" noChangeAspect="1" noMove="1" noResize="1" noEditPoints="1" noAdjustHandles="1" noChangeArrowheads="1" noChangeShapeType="1" noTextEdit="1"/>
              </p:cNvSpPr>
              <p:nvPr/>
            </p:nvSpPr>
            <p:spPr>
              <a:xfrm>
                <a:off x="6262488" y="3028700"/>
                <a:ext cx="3411511" cy="66749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7 Rectángulo"/>
              <p:cNvSpPr/>
              <p:nvPr/>
            </p:nvSpPr>
            <p:spPr>
              <a:xfrm>
                <a:off x="5638240" y="4541493"/>
                <a:ext cx="4294765"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𝐼𝐶𝐴</m:t>
                      </m:r>
                      <m:r>
                        <a:rPr lang="es-ES" i="1">
                          <a:latin typeface="Cambria Math"/>
                        </a:rPr>
                        <m:t>=</m:t>
                      </m:r>
                      <m:f>
                        <m:fPr>
                          <m:ctrlPr>
                            <a:rPr lang="es-EC" i="1">
                              <a:latin typeface="Cambria Math" panose="02040503050406030204" pitchFamily="18" charset="0"/>
                            </a:rPr>
                          </m:ctrlPr>
                        </m:fPr>
                        <m:num>
                          <m:r>
                            <a:rPr lang="es-ES" i="1">
                              <a:latin typeface="Cambria Math"/>
                            </a:rPr>
                            <m:t>𝑐𝑎𝑛𝑡𝑖𝑑𝑎𝑑</m:t>
                          </m:r>
                          <m:r>
                            <a:rPr lang="es-ES" i="1">
                              <a:latin typeface="Cambria Math"/>
                            </a:rPr>
                            <m:t> </m:t>
                          </m:r>
                          <m:r>
                            <a:rPr lang="es-ES" i="1">
                              <a:latin typeface="Cambria Math"/>
                            </a:rPr>
                            <m:t>𝑑𝑒</m:t>
                          </m:r>
                          <m:r>
                            <a:rPr lang="es-ES" i="1">
                              <a:latin typeface="Cambria Math"/>
                            </a:rPr>
                            <m:t> </m:t>
                          </m:r>
                          <m:r>
                            <a:rPr lang="es-ES" i="1">
                              <a:latin typeface="Cambria Math"/>
                            </a:rPr>
                            <m:t>𝑎𝑙𝑖𝑚𝑒𝑛𝑡𝑜</m:t>
                          </m:r>
                          <m:r>
                            <a:rPr lang="es-ES" i="1">
                              <a:latin typeface="Cambria Math"/>
                            </a:rPr>
                            <m:t> </m:t>
                          </m:r>
                          <m:r>
                            <a:rPr lang="es-ES" i="1">
                              <a:latin typeface="Cambria Math"/>
                            </a:rPr>
                            <m:t>𝑐𝑜𝑛𝑠𝑢𝑚𝑖𝑑𝑜</m:t>
                          </m:r>
                        </m:num>
                        <m:den>
                          <m:r>
                            <a:rPr lang="es-ES" i="1">
                              <a:latin typeface="Cambria Math"/>
                            </a:rPr>
                            <m:t>𝑝𝑒𝑠𝑜</m:t>
                          </m:r>
                          <m:r>
                            <a:rPr lang="es-ES" i="1">
                              <a:latin typeface="Cambria Math"/>
                            </a:rPr>
                            <m:t> </m:t>
                          </m:r>
                          <m:r>
                            <a:rPr lang="es-ES" i="1">
                              <a:latin typeface="Cambria Math"/>
                            </a:rPr>
                            <m:t>𝑔𝑎𝑛𝑎𝑑𝑜</m:t>
                          </m:r>
                        </m:den>
                      </m:f>
                    </m:oMath>
                  </m:oMathPara>
                </a14:m>
                <a:endParaRPr lang="es-EC" dirty="0"/>
              </a:p>
            </p:txBody>
          </p:sp>
        </mc:Choice>
        <mc:Fallback xmlns="">
          <p:sp>
            <p:nvSpPr>
              <p:cNvPr id="9" name="7 Rectángulo"/>
              <p:cNvSpPr>
                <a:spLocks noRot="1" noChangeAspect="1" noMove="1" noResize="1" noEditPoints="1" noAdjustHandles="1" noChangeArrowheads="1" noChangeShapeType="1" noTextEdit="1"/>
              </p:cNvSpPr>
              <p:nvPr/>
            </p:nvSpPr>
            <p:spPr>
              <a:xfrm>
                <a:off x="5638240" y="4541493"/>
                <a:ext cx="4294765" cy="666849"/>
              </a:xfrm>
              <a:prstGeom prst="rect">
                <a:avLst/>
              </a:prstGeom>
              <a:blipFill rotWithShape="0">
                <a:blip r:embed="rId4"/>
                <a:stretch>
                  <a:fillRect/>
                </a:stretch>
              </a:blipFill>
            </p:spPr>
            <p:txBody>
              <a:bodyPr/>
              <a:lstStyle/>
              <a:p>
                <a:r>
                  <a:rPr lang="en-US">
                    <a:noFill/>
                  </a:rPr>
                  <a:t> </a:t>
                </a:r>
              </a:p>
            </p:txBody>
          </p:sp>
        </mc:Fallback>
      </mc:AlternateContent>
      <p:pic>
        <p:nvPicPr>
          <p:cNvPr id="11" name="Imagen 10"/>
          <p:cNvPicPr>
            <a:picLocks noChangeAspect="1"/>
          </p:cNvPicPr>
          <p:nvPr/>
        </p:nvPicPr>
        <p:blipFill rotWithShape="1">
          <a:blip r:embed="rId5" cstate="print">
            <a:extLst>
              <a:ext uri="{28A0092B-C50C-407E-A947-70E740481C1C}">
                <a14:useLocalDpi xmlns:a14="http://schemas.microsoft.com/office/drawing/2010/main" val="0"/>
              </a:ext>
            </a:extLst>
          </a:blip>
          <a:srcRect l="8927" t="49539" r="48365" b="1594"/>
          <a:stretch/>
        </p:blipFill>
        <p:spPr>
          <a:xfrm rot="5400000">
            <a:off x="2294724" y="3598953"/>
            <a:ext cx="2503731" cy="1611437"/>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56583" y="3750998"/>
            <a:ext cx="3710352" cy="2087073"/>
          </a:xfrm>
          <a:prstGeom prst="rect">
            <a:avLst/>
          </a:prstGeom>
        </p:spPr>
      </p:pic>
    </p:spTree>
    <p:extLst>
      <p:ext uri="{BB962C8B-B14F-4D97-AF65-F5344CB8AC3E}">
        <p14:creationId xmlns:p14="http://schemas.microsoft.com/office/powerpoint/2010/main" val="2468724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744" y="4592091"/>
            <a:ext cx="3977766" cy="2237493"/>
          </a:xfrm>
          <a:prstGeom prst="rect">
            <a:avLst/>
          </a:prstGeom>
        </p:spPr>
      </p:pic>
      <p:sp>
        <p:nvSpPr>
          <p:cNvPr id="5" name="4 Marcador de número de diapositiva"/>
          <p:cNvSpPr>
            <a:spLocks noGrp="1"/>
          </p:cNvSpPr>
          <p:nvPr>
            <p:ph type="sldNum" sz="quarter" idx="12"/>
          </p:nvPr>
        </p:nvSpPr>
        <p:spPr/>
        <p:txBody>
          <a:bodyPr/>
          <a:lstStyle/>
          <a:p>
            <a:fld id="{161258B8-DC84-414A-BA10-D2AE2EBA1FF9}" type="slidenum">
              <a:rPr lang="es-EC" smtClean="0"/>
              <a:t>18</a:t>
            </a:fld>
            <a:endParaRPr lang="es-EC"/>
          </a:p>
        </p:txBody>
      </p:sp>
      <p:sp>
        <p:nvSpPr>
          <p:cNvPr id="10" name="9 CuadroTexto"/>
          <p:cNvSpPr txBox="1"/>
          <p:nvPr/>
        </p:nvSpPr>
        <p:spPr>
          <a:xfrm>
            <a:off x="4501754" y="260649"/>
            <a:ext cx="4071966"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C" sz="2400" b="1" dirty="0">
                <a:latin typeface="Trebuchet MS" pitchFamily="34" charset="0"/>
              </a:rPr>
              <a:t>MANEJO DEL EXPERIMENTO</a:t>
            </a:r>
          </a:p>
        </p:txBody>
      </p:sp>
      <p:sp>
        <p:nvSpPr>
          <p:cNvPr id="12" name="10 CuadroTexto"/>
          <p:cNvSpPr txBox="1"/>
          <p:nvPr/>
        </p:nvSpPr>
        <p:spPr>
          <a:xfrm>
            <a:off x="6282510" y="1052737"/>
            <a:ext cx="4176463"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a:latin typeface="Trebuchet MS" pitchFamily="34" charset="0"/>
              </a:rPr>
              <a:t>Identificación de tratamientos </a:t>
            </a:r>
          </a:p>
        </p:txBody>
      </p:sp>
      <p:sp>
        <p:nvSpPr>
          <p:cNvPr id="13" name="11 CuadroTexto"/>
          <p:cNvSpPr txBox="1"/>
          <p:nvPr/>
        </p:nvSpPr>
        <p:spPr>
          <a:xfrm>
            <a:off x="6491090" y="4095916"/>
            <a:ext cx="3581020" cy="4308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2200" b="1" dirty="0">
                <a:latin typeface="Trebuchet MS" pitchFamily="34" charset="0"/>
              </a:rPr>
              <a:t>Toma de datos</a:t>
            </a:r>
          </a:p>
        </p:txBody>
      </p:sp>
      <p:sp>
        <p:nvSpPr>
          <p:cNvPr id="14" name="8 CuadroTexto"/>
          <p:cNvSpPr txBox="1"/>
          <p:nvPr/>
        </p:nvSpPr>
        <p:spPr>
          <a:xfrm>
            <a:off x="2663998" y="4112477"/>
            <a:ext cx="3384376"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200" b="1" dirty="0">
                <a:latin typeface="Trebuchet MS" pitchFamily="34" charset="0"/>
              </a:rPr>
              <a:t>Elaboración de la dieta</a:t>
            </a:r>
          </a:p>
        </p:txBody>
      </p:sp>
      <p:sp>
        <p:nvSpPr>
          <p:cNvPr id="15" name="10 CuadroTexto"/>
          <p:cNvSpPr txBox="1"/>
          <p:nvPr/>
        </p:nvSpPr>
        <p:spPr>
          <a:xfrm>
            <a:off x="1981201" y="1052737"/>
            <a:ext cx="4176463" cy="4308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2200" b="1" dirty="0">
                <a:latin typeface="Trebuchet MS" pitchFamily="34" charset="0"/>
              </a:rPr>
              <a:t>Identificación de ensayo </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33801" y="1629943"/>
            <a:ext cx="4326770" cy="243380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80637" y="1591666"/>
            <a:ext cx="4259926" cy="23962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7062" y="4543364"/>
            <a:ext cx="2968278" cy="2344379"/>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22055" y="4526803"/>
            <a:ext cx="3977089" cy="223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67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7286" y="-306162"/>
            <a:ext cx="10515600" cy="1325563"/>
          </a:xfrm>
        </p:spPr>
        <p:txBody>
          <a:bodyPr/>
          <a:lstStyle/>
          <a:p>
            <a:pPr algn="ctr"/>
            <a:r>
              <a:rPr lang="es-EC" dirty="0" smtClean="0"/>
              <a:t>RESULTADOS </a:t>
            </a:r>
            <a:endParaRPr lang="en-US" dirty="0"/>
          </a:p>
        </p:txBody>
      </p:sp>
      <p:sp>
        <p:nvSpPr>
          <p:cNvPr id="3" name="Marcador de contenido 2"/>
          <p:cNvSpPr>
            <a:spLocks noGrp="1"/>
          </p:cNvSpPr>
          <p:nvPr>
            <p:ph idx="1"/>
          </p:nvPr>
        </p:nvSpPr>
        <p:spPr>
          <a:xfrm>
            <a:off x="315686" y="867682"/>
            <a:ext cx="10515600" cy="4351338"/>
          </a:xfrm>
        </p:spPr>
        <p:txBody>
          <a:bodyPr/>
          <a:lstStyle/>
          <a:p>
            <a:r>
              <a:rPr lang="es-EC" dirty="0"/>
              <a:t>Gráfico 2. Análisis del peso vivo, kg en cerdos, en relación al a la inclusión de EM 1y la dieta balanceada</a:t>
            </a:r>
            <a:endParaRPr lang="en-US" dirty="0"/>
          </a:p>
        </p:txBody>
      </p:sp>
      <p:pic>
        <p:nvPicPr>
          <p:cNvPr id="7" name="Imagen 6" descr="E:\Adrian Ferrin\Peso final.jpeg"/>
          <p:cNvPicPr/>
          <p:nvPr/>
        </p:nvPicPr>
        <p:blipFill>
          <a:blip r:embed="rId2">
            <a:extLst>
              <a:ext uri="{28A0092B-C50C-407E-A947-70E740481C1C}">
                <a14:useLocalDpi xmlns:a14="http://schemas.microsoft.com/office/drawing/2010/main" val="0"/>
              </a:ext>
            </a:extLst>
          </a:blip>
          <a:srcRect/>
          <a:stretch>
            <a:fillRect/>
          </a:stretch>
        </p:blipFill>
        <p:spPr bwMode="auto">
          <a:xfrm>
            <a:off x="3188832" y="1588409"/>
            <a:ext cx="5839053" cy="5146220"/>
          </a:xfrm>
          <a:prstGeom prst="rect">
            <a:avLst/>
          </a:prstGeom>
          <a:noFill/>
          <a:ln>
            <a:noFill/>
          </a:ln>
        </p:spPr>
      </p:pic>
    </p:spTree>
    <p:extLst>
      <p:ext uri="{BB962C8B-B14F-4D97-AF65-F5344CB8AC3E}">
        <p14:creationId xmlns:p14="http://schemas.microsoft.com/office/powerpoint/2010/main" val="245494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0 Imagen"/>
          <p:cNvPicPr/>
          <p:nvPr/>
        </p:nvPicPr>
        <p:blipFill rotWithShape="1">
          <a:blip r:embed="rId2" cstate="print">
            <a:extLst>
              <a:ext uri="{28A0092B-C50C-407E-A947-70E740481C1C}">
                <a14:useLocalDpi xmlns:a14="http://schemas.microsoft.com/office/drawing/2010/main" val="0"/>
              </a:ext>
            </a:extLst>
          </a:blip>
          <a:srcRect l="31362" r="5750"/>
          <a:stretch/>
        </p:blipFill>
        <p:spPr>
          <a:xfrm>
            <a:off x="8354905" y="167192"/>
            <a:ext cx="3697852" cy="1210461"/>
          </a:xfrm>
          <a:prstGeom prst="rect">
            <a:avLst/>
          </a:prstGeom>
        </p:spPr>
      </p:pic>
      <p:sp>
        <p:nvSpPr>
          <p:cNvPr id="2" name="1 Título"/>
          <p:cNvSpPr>
            <a:spLocks noGrp="1"/>
          </p:cNvSpPr>
          <p:nvPr>
            <p:ph type="title"/>
          </p:nvPr>
        </p:nvSpPr>
        <p:spPr>
          <a:xfrm>
            <a:off x="2020214" y="0"/>
            <a:ext cx="8229600" cy="764704"/>
          </a:xfrm>
        </p:spPr>
        <p:txBody>
          <a:bodyPr/>
          <a:lstStyle/>
          <a:p>
            <a:r>
              <a:rPr lang="es-EC" dirty="0" smtClean="0"/>
              <a:t>INTRODUCCIÓN</a:t>
            </a:r>
            <a:endParaRPr lang="es-EC" dirty="0"/>
          </a:p>
        </p:txBody>
      </p:sp>
      <p:sp>
        <p:nvSpPr>
          <p:cNvPr id="4" name="3 Marcador de fecha"/>
          <p:cNvSpPr>
            <a:spLocks noGrp="1"/>
          </p:cNvSpPr>
          <p:nvPr>
            <p:ph type="dt" sz="half" idx="10"/>
          </p:nvPr>
        </p:nvSpPr>
        <p:spPr/>
        <p:txBody>
          <a:bodyPr/>
          <a:lstStyle/>
          <a:p>
            <a:fld id="{0016D13E-DE11-4BAD-9E83-1AA927737FE6}" type="datetime1">
              <a:rPr lang="es-EC" smtClean="0"/>
              <a:t>12/02/2017</a:t>
            </a:fld>
            <a:endParaRPr lang="es-EC"/>
          </a:p>
        </p:txBody>
      </p:sp>
      <p:sp>
        <p:nvSpPr>
          <p:cNvPr id="12" name="Flecha derecha 11"/>
          <p:cNvSpPr/>
          <p:nvPr/>
        </p:nvSpPr>
        <p:spPr>
          <a:xfrm>
            <a:off x="5044073" y="2798377"/>
            <a:ext cx="720080" cy="369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868981" y="836712"/>
            <a:ext cx="4109488" cy="923330"/>
          </a:xfrm>
          <a:prstGeom prst="rect">
            <a:avLst/>
          </a:prstGeom>
        </p:spPr>
        <p:txBody>
          <a:bodyPr wrap="square">
            <a:spAutoFit/>
          </a:bodyPr>
          <a:lstStyle/>
          <a:p>
            <a:r>
              <a:rPr lang="es-EC" dirty="0"/>
              <a:t>En Ecuador se registraron 1,8 millones a nivel país en el 2011, un 22,9% más que lo reportado en el 2010, (INEC, 2012)</a:t>
            </a:r>
          </a:p>
        </p:txBody>
      </p:sp>
      <p:sp>
        <p:nvSpPr>
          <p:cNvPr id="9" name="8 Rectángulo"/>
          <p:cNvSpPr/>
          <p:nvPr/>
        </p:nvSpPr>
        <p:spPr>
          <a:xfrm>
            <a:off x="5879976" y="2533408"/>
            <a:ext cx="4572000" cy="923330"/>
          </a:xfrm>
          <a:prstGeom prst="rect">
            <a:avLst/>
          </a:prstGeom>
        </p:spPr>
        <p:txBody>
          <a:bodyPr>
            <a:spAutoFit/>
          </a:bodyPr>
          <a:lstStyle/>
          <a:p>
            <a:r>
              <a:rPr lang="es-EC" dirty="0"/>
              <a:t>Aportan con el 2% del PIB.</a:t>
            </a:r>
          </a:p>
          <a:p>
            <a:endParaRPr lang="es-EC" dirty="0"/>
          </a:p>
          <a:p>
            <a:r>
              <a:rPr lang="es-EC" dirty="0"/>
              <a:t>Genera alrededor de 75 mil fuentes de trabajo</a:t>
            </a:r>
          </a:p>
        </p:txBody>
      </p:sp>
      <p:sp>
        <p:nvSpPr>
          <p:cNvPr id="10" name="9 Rectángulo"/>
          <p:cNvSpPr/>
          <p:nvPr/>
        </p:nvSpPr>
        <p:spPr>
          <a:xfrm>
            <a:off x="2207568" y="4680428"/>
            <a:ext cx="4572000" cy="1200329"/>
          </a:xfrm>
          <a:prstGeom prst="rect">
            <a:avLst/>
          </a:prstGeom>
        </p:spPr>
        <p:txBody>
          <a:bodyPr>
            <a:spAutoFit/>
          </a:bodyPr>
          <a:lstStyle/>
          <a:p>
            <a:pPr algn="just"/>
            <a:r>
              <a:rPr lang="es-EC" dirty="0"/>
              <a:t>Materias primas 184 000 TM de maíz y 75 000 TM de soya, de acuerdo a los datos proporcionados por la Asociación de Porcicultores del Ecuador (ASPE, 2009).</a:t>
            </a:r>
          </a:p>
        </p:txBody>
      </p:sp>
      <p:pic>
        <p:nvPicPr>
          <p:cNvPr id="13" name="Picture 6" descr="http://laeconomia.com.mx/wp-content/uploads/materias-pri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616" y="4238794"/>
            <a:ext cx="2484784" cy="208359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30855" t="16056" r="19553" b="31440"/>
          <a:stretch/>
        </p:blipFill>
        <p:spPr>
          <a:xfrm>
            <a:off x="1674252" y="1895675"/>
            <a:ext cx="3013657" cy="2395471"/>
          </a:xfrm>
          <a:prstGeom prst="rect">
            <a:avLst/>
          </a:prstGeom>
        </p:spPr>
      </p:pic>
      <p:pic>
        <p:nvPicPr>
          <p:cNvPr id="14" name="Picture 2" descr="http://www.lavet.com.mx/wp-content/uploads/2015/07/Desparasitantes-para-cerdos2-690x4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925" y="557882"/>
            <a:ext cx="2886166" cy="178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300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rtl="0">
              <a:lnSpc>
                <a:spcPct val="90000"/>
              </a:lnSpc>
              <a:spcBef>
                <a:spcPct val="0"/>
              </a:spcBef>
            </a:pPr>
            <a:r>
              <a:rPr lang="es-EC" sz="2800" b="1" dirty="0"/>
              <a:t>Ganancia de peso diaria</a:t>
            </a:r>
            <a:r>
              <a:rPr lang="en-US" sz="1600" dirty="0"/>
              <a:t/>
            </a:r>
            <a:br>
              <a:rPr lang="en-US" sz="1600" dirty="0"/>
            </a:br>
            <a:endParaRPr lang="en-US" dirty="0"/>
          </a:p>
        </p:txBody>
      </p:sp>
      <p:sp>
        <p:nvSpPr>
          <p:cNvPr id="3" name="Marcador de contenido 2"/>
          <p:cNvSpPr>
            <a:spLocks noGrp="1"/>
          </p:cNvSpPr>
          <p:nvPr>
            <p:ph idx="1"/>
          </p:nvPr>
        </p:nvSpPr>
        <p:spPr/>
        <p:txBody>
          <a:bodyPr/>
          <a:lstStyle/>
          <a:p>
            <a:r>
              <a:rPr lang="es-EC" dirty="0"/>
              <a:t>Gráfico 3.</a:t>
            </a:r>
            <a:r>
              <a:rPr lang="es-EC" b="1" dirty="0"/>
              <a:t> </a:t>
            </a:r>
            <a:r>
              <a:rPr lang="es-EC" dirty="0"/>
              <a:t>Análisis de la ganancia de peso diaria (kg/día), kg en cerdos, en relación al a la inclusión de EM! Y la dieta balanceada</a:t>
            </a:r>
            <a:endParaRPr lang="en-US" dirty="0"/>
          </a:p>
        </p:txBody>
      </p:sp>
      <p:pic>
        <p:nvPicPr>
          <p:cNvPr id="4" name="Imagen 3" descr="E:\Adrian Ferrin\Ganancia de peso diaria.jpeg"/>
          <p:cNvPicPr/>
          <p:nvPr/>
        </p:nvPicPr>
        <p:blipFill>
          <a:blip r:embed="rId2">
            <a:extLst>
              <a:ext uri="{28A0092B-C50C-407E-A947-70E740481C1C}">
                <a14:useLocalDpi xmlns:a14="http://schemas.microsoft.com/office/drawing/2010/main" val="0"/>
              </a:ext>
            </a:extLst>
          </a:blip>
          <a:srcRect/>
          <a:stretch>
            <a:fillRect/>
          </a:stretch>
        </p:blipFill>
        <p:spPr bwMode="auto">
          <a:xfrm>
            <a:off x="3053080" y="2633254"/>
            <a:ext cx="5974806" cy="4224746"/>
          </a:xfrm>
          <a:prstGeom prst="rect">
            <a:avLst/>
          </a:prstGeom>
          <a:noFill/>
          <a:ln>
            <a:noFill/>
          </a:ln>
        </p:spPr>
      </p:pic>
    </p:spTree>
    <p:extLst>
      <p:ext uri="{BB962C8B-B14F-4D97-AF65-F5344CB8AC3E}">
        <p14:creationId xmlns:p14="http://schemas.microsoft.com/office/powerpoint/2010/main" val="1379976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normAutofit/>
          </a:bodyPr>
          <a:lstStyle/>
          <a:p>
            <a:pPr lvl="1" algn="l" rtl="0">
              <a:lnSpc>
                <a:spcPct val="90000"/>
              </a:lnSpc>
              <a:spcBef>
                <a:spcPct val="0"/>
              </a:spcBef>
            </a:pPr>
            <a:r>
              <a:rPr lang="es-EC" sz="3600" b="1" dirty="0"/>
              <a:t>Conversión alimenticia </a:t>
            </a:r>
            <a:r>
              <a:rPr lang="en-US" sz="3200" dirty="0"/>
              <a:t/>
            </a:r>
            <a:br>
              <a:rPr lang="en-US" sz="3200" dirty="0"/>
            </a:br>
            <a:endParaRPr lang="en-US" sz="3600" dirty="0"/>
          </a:p>
        </p:txBody>
      </p:sp>
      <p:sp>
        <p:nvSpPr>
          <p:cNvPr id="3" name="Marcador de contenido 2"/>
          <p:cNvSpPr>
            <a:spLocks noGrp="1"/>
          </p:cNvSpPr>
          <p:nvPr>
            <p:ph idx="1"/>
          </p:nvPr>
        </p:nvSpPr>
        <p:spPr>
          <a:xfrm>
            <a:off x="838200" y="1325563"/>
            <a:ext cx="10515600" cy="4351338"/>
          </a:xfrm>
        </p:spPr>
        <p:txBody>
          <a:bodyPr/>
          <a:lstStyle/>
          <a:p>
            <a:r>
              <a:rPr lang="es-EC" dirty="0"/>
              <a:t>Gráfico 4.  Análisis de las dietas balanceadas comparadas entre sí. </a:t>
            </a:r>
            <a:endParaRPr lang="en-US" dirty="0"/>
          </a:p>
          <a:p>
            <a:endParaRPr lang="en-US" dirty="0"/>
          </a:p>
        </p:txBody>
      </p:sp>
      <p:pic>
        <p:nvPicPr>
          <p:cNvPr id="4" name="Imagen 3" descr="E:\Adrian Ferrin\Conversión alimenticia.jpeg"/>
          <p:cNvPicPr/>
          <p:nvPr/>
        </p:nvPicPr>
        <p:blipFill>
          <a:blip r:embed="rId2">
            <a:extLst>
              <a:ext uri="{28A0092B-C50C-407E-A947-70E740481C1C}">
                <a14:useLocalDpi xmlns:a14="http://schemas.microsoft.com/office/drawing/2010/main" val="0"/>
              </a:ext>
            </a:extLst>
          </a:blip>
          <a:srcRect/>
          <a:stretch>
            <a:fillRect/>
          </a:stretch>
        </p:blipFill>
        <p:spPr bwMode="auto">
          <a:xfrm>
            <a:off x="2319337" y="1799771"/>
            <a:ext cx="7419749" cy="5058229"/>
          </a:xfrm>
          <a:prstGeom prst="rect">
            <a:avLst/>
          </a:prstGeom>
          <a:noFill/>
          <a:ln>
            <a:noFill/>
          </a:ln>
        </p:spPr>
      </p:pic>
    </p:spTree>
    <p:extLst>
      <p:ext uri="{BB962C8B-B14F-4D97-AF65-F5344CB8AC3E}">
        <p14:creationId xmlns:p14="http://schemas.microsoft.com/office/powerpoint/2010/main" val="2497365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lgn="ctr"/>
            <a:r>
              <a:rPr lang="es-EC" b="1" dirty="0" smtClean="0"/>
              <a:t>DISCUSIÓN</a:t>
            </a:r>
            <a:endParaRPr lang="en-US" dirty="0"/>
          </a:p>
        </p:txBody>
      </p:sp>
      <p:sp>
        <p:nvSpPr>
          <p:cNvPr id="3" name="Marcador de contenido 2"/>
          <p:cNvSpPr>
            <a:spLocks noGrp="1"/>
          </p:cNvSpPr>
          <p:nvPr>
            <p:ph idx="1"/>
          </p:nvPr>
        </p:nvSpPr>
        <p:spPr/>
        <p:txBody>
          <a:bodyPr/>
          <a:lstStyle/>
          <a:p>
            <a:r>
              <a:rPr lang="es-EC" b="1" dirty="0"/>
              <a:t>Microorganismos eficaces </a:t>
            </a:r>
            <a:endParaRPr lang="es-EC" b="1" dirty="0" smtClean="0"/>
          </a:p>
          <a:p>
            <a:endParaRPr lang="es-EC" b="1" dirty="0"/>
          </a:p>
          <a:p>
            <a:r>
              <a:rPr lang="es-EC" dirty="0" smtClean="0"/>
              <a:t>según (Díaz</a:t>
            </a:r>
            <a:r>
              <a:rPr lang="es-EC" dirty="0"/>
              <a:t>, 2007), </a:t>
            </a:r>
            <a:r>
              <a:rPr lang="es-EC" dirty="0" smtClean="0"/>
              <a:t>indica </a:t>
            </a:r>
            <a:r>
              <a:rPr lang="es-EC" dirty="0"/>
              <a:t>que no existe efectos de los EM1 en ningún factor en estudio</a:t>
            </a:r>
            <a:r>
              <a:rPr lang="es-EC" dirty="0" smtClean="0"/>
              <a:t>;</a:t>
            </a:r>
          </a:p>
          <a:p>
            <a:r>
              <a:rPr lang="es-EC" dirty="0"/>
              <a:t>(Domínguez, 2007) afirma que la adición de los microorganismos eficaces fermentado y no fermentado en dietas balanceadas para cerdos no presenta ningún efecto en los índices de conversión </a:t>
            </a:r>
            <a:r>
              <a:rPr lang="es-EC" dirty="0" smtClean="0"/>
              <a:t>alimenticia</a:t>
            </a:r>
          </a:p>
          <a:p>
            <a:endParaRPr lang="en-US" dirty="0"/>
          </a:p>
        </p:txBody>
      </p:sp>
    </p:spTree>
    <p:extLst>
      <p:ext uri="{BB962C8B-B14F-4D97-AF65-F5344CB8AC3E}">
        <p14:creationId xmlns:p14="http://schemas.microsoft.com/office/powerpoint/2010/main" val="294572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 Dietas balanceadas </a:t>
            </a:r>
            <a:endParaRPr lang="en-US" dirty="0"/>
          </a:p>
        </p:txBody>
      </p:sp>
      <p:sp>
        <p:nvSpPr>
          <p:cNvPr id="3" name="Marcador de contenido 2"/>
          <p:cNvSpPr>
            <a:spLocks noGrp="1"/>
          </p:cNvSpPr>
          <p:nvPr>
            <p:ph idx="1"/>
          </p:nvPr>
        </p:nvSpPr>
        <p:spPr/>
        <p:txBody>
          <a:bodyPr/>
          <a:lstStyle/>
          <a:p>
            <a:pPr algn="just">
              <a:lnSpc>
                <a:spcPct val="100000"/>
              </a:lnSpc>
            </a:pPr>
            <a:r>
              <a:rPr lang="es-EC" dirty="0"/>
              <a:t>(</a:t>
            </a:r>
            <a:r>
              <a:rPr lang="es-MX" dirty="0"/>
              <a:t>Bureau, 2001) que la utilización de residuos animales para la alimentación en especies menores es una alternativa que se maneja </a:t>
            </a:r>
            <a:r>
              <a:rPr lang="es-MX" dirty="0" smtClean="0"/>
              <a:t>para </a:t>
            </a:r>
            <a:r>
              <a:rPr lang="es-MX" dirty="0"/>
              <a:t>la obtención de porcentajes de proteínas elevados </a:t>
            </a:r>
            <a:endParaRPr lang="es-MX" dirty="0" smtClean="0"/>
          </a:p>
          <a:p>
            <a:pPr algn="just">
              <a:lnSpc>
                <a:spcPct val="100000"/>
              </a:lnSpc>
            </a:pPr>
            <a:endParaRPr lang="es-MX" dirty="0" smtClean="0"/>
          </a:p>
          <a:p>
            <a:pPr algn="just">
              <a:lnSpc>
                <a:spcPct val="100000"/>
              </a:lnSpc>
            </a:pPr>
            <a:endParaRPr lang="es-MX" dirty="0"/>
          </a:p>
          <a:p>
            <a:pPr algn="just">
              <a:lnSpc>
                <a:spcPct val="100000"/>
              </a:lnSpc>
            </a:pPr>
            <a:r>
              <a:rPr lang="es-MX" dirty="0"/>
              <a:t>L</a:t>
            </a:r>
            <a:r>
              <a:rPr lang="es-MX" dirty="0" smtClean="0"/>
              <a:t>a harina </a:t>
            </a:r>
            <a:r>
              <a:rPr lang="es-MX" dirty="0"/>
              <a:t>de pescado es un insumo muy utilizado en dietas para animales por su alto valor proteico, buen balance de aminoácidos y alta digestibilidad, hasta 88% en conejos según (FEDNA, 2012).</a:t>
            </a:r>
            <a:endParaRPr lang="en-US" dirty="0"/>
          </a:p>
        </p:txBody>
      </p:sp>
    </p:spTree>
    <p:extLst>
      <p:ext uri="{BB962C8B-B14F-4D97-AF65-F5344CB8AC3E}">
        <p14:creationId xmlns:p14="http://schemas.microsoft.com/office/powerpoint/2010/main" val="3606294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2323"/>
            <a:ext cx="10515600" cy="1325563"/>
          </a:xfrm>
        </p:spPr>
        <p:txBody>
          <a:bodyPr/>
          <a:lstStyle/>
          <a:p>
            <a:pPr lvl="0"/>
            <a:r>
              <a:rPr lang="es-EC" b="1" dirty="0" smtClean="0"/>
              <a:t>CONCLUSIONES</a:t>
            </a:r>
            <a:endParaRPr lang="en-US" dirty="0"/>
          </a:p>
        </p:txBody>
      </p:sp>
      <p:sp>
        <p:nvSpPr>
          <p:cNvPr id="3" name="Marcador de contenido 2"/>
          <p:cNvSpPr>
            <a:spLocks noGrp="1"/>
          </p:cNvSpPr>
          <p:nvPr>
            <p:ph idx="1"/>
          </p:nvPr>
        </p:nvSpPr>
        <p:spPr>
          <a:xfrm>
            <a:off x="838200" y="936172"/>
            <a:ext cx="10515600" cy="5921828"/>
          </a:xfrm>
        </p:spPr>
        <p:txBody>
          <a:bodyPr>
            <a:normAutofit/>
          </a:bodyPr>
          <a:lstStyle/>
          <a:p>
            <a:endParaRPr lang="es-EC" dirty="0" smtClean="0"/>
          </a:p>
          <a:p>
            <a:r>
              <a:rPr lang="es-EC" dirty="0"/>
              <a:t> </a:t>
            </a:r>
            <a:r>
              <a:rPr lang="es-EC" dirty="0" smtClean="0"/>
              <a:t>La </a:t>
            </a:r>
            <a:r>
              <a:rPr lang="es-EC" dirty="0"/>
              <a:t>inclusión de microorganismos eficientes en las dietas balanceadas de los cerdos modifica favorablemente el peso final y la ganancia de peso diaria</a:t>
            </a:r>
            <a:r>
              <a:rPr lang="es-EC" dirty="0" smtClean="0"/>
              <a:t>.</a:t>
            </a:r>
          </a:p>
          <a:p>
            <a:endParaRPr lang="en-US" dirty="0"/>
          </a:p>
          <a:p>
            <a:r>
              <a:rPr lang="es-EC" dirty="0"/>
              <a:t> </a:t>
            </a:r>
            <a:r>
              <a:rPr lang="es-EC" dirty="0" smtClean="0"/>
              <a:t>Para </a:t>
            </a:r>
            <a:r>
              <a:rPr lang="es-EC" dirty="0"/>
              <a:t>el índice de conversión alimenticia las diferencias significativas se vieron reflejadas entre los T3 y T4 diferentes a los T1 y T2, lo cual indica que la adición de EM1 actúan de mejor manera en presencia de proteínas de residuos animales (harina de pescado), la cual es una fuente de aminoácidos de rápida absorción para los cerdos</a:t>
            </a:r>
            <a:r>
              <a:rPr lang="es-EC" dirty="0" smtClean="0"/>
              <a:t>.</a:t>
            </a:r>
          </a:p>
          <a:p>
            <a:endParaRPr lang="en-US" dirty="0"/>
          </a:p>
          <a:p>
            <a:r>
              <a:rPr lang="es-EC" dirty="0" smtClean="0"/>
              <a:t>El </a:t>
            </a:r>
            <a:r>
              <a:rPr lang="es-EC" dirty="0"/>
              <a:t>mejor tratamiento y que obtuvo efectos positivos en los cerdos fue el T3, ya que se encontraron diferencias significativas en </a:t>
            </a:r>
            <a:endParaRPr lang="en-US" dirty="0"/>
          </a:p>
        </p:txBody>
      </p:sp>
    </p:spTree>
    <p:extLst>
      <p:ext uri="{BB962C8B-B14F-4D97-AF65-F5344CB8AC3E}">
        <p14:creationId xmlns:p14="http://schemas.microsoft.com/office/powerpoint/2010/main" val="2681024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2" algn="l" rtl="0">
              <a:lnSpc>
                <a:spcPct val="90000"/>
              </a:lnSpc>
              <a:spcBef>
                <a:spcPct val="0"/>
              </a:spcBef>
            </a:pPr>
            <a:r>
              <a:rPr lang="es-EC" sz="3200" b="1" dirty="0" smtClean="0"/>
              <a:t>RECOMENDACIONES </a:t>
            </a:r>
            <a:endParaRPr lang="en-US" sz="3200" dirty="0"/>
          </a:p>
        </p:txBody>
      </p:sp>
      <p:sp>
        <p:nvSpPr>
          <p:cNvPr id="3" name="Marcador de contenido 2"/>
          <p:cNvSpPr>
            <a:spLocks noGrp="1"/>
          </p:cNvSpPr>
          <p:nvPr>
            <p:ph idx="1"/>
          </p:nvPr>
        </p:nvSpPr>
        <p:spPr/>
        <p:txBody>
          <a:bodyPr>
            <a:normAutofit/>
          </a:bodyPr>
          <a:lstStyle/>
          <a:p>
            <a:pPr lvl="0"/>
            <a:r>
              <a:rPr lang="es-EC" dirty="0" smtClean="0"/>
              <a:t>Realiza </a:t>
            </a:r>
            <a:r>
              <a:rPr lang="es-EC" dirty="0"/>
              <a:t>estudios con mayores dosis de inclusión de microorganismos eficaces en métodos fermentados y sin fermentar.</a:t>
            </a:r>
            <a:endParaRPr lang="en-US" sz="2400" dirty="0"/>
          </a:p>
          <a:p>
            <a:endParaRPr lang="en-US" sz="2400" dirty="0"/>
          </a:p>
          <a:p>
            <a:pPr lvl="0"/>
            <a:r>
              <a:rPr lang="es-EC" dirty="0"/>
              <a:t>Realizar estudios con porcentajes de harina de pescado en dietas balanceadas de cerdos.</a:t>
            </a:r>
            <a:endParaRPr lang="en-US" sz="2400" dirty="0"/>
          </a:p>
          <a:p>
            <a:endParaRPr lang="en-US" sz="2400" dirty="0"/>
          </a:p>
          <a:p>
            <a:pPr lvl="0"/>
            <a:r>
              <a:rPr lang="es-EC" dirty="0"/>
              <a:t>Realizar estudios con adición de microorganismos eficaces en agua de bebida para los cerdos </a:t>
            </a:r>
            <a:endParaRPr lang="en-US" sz="2400" dirty="0"/>
          </a:p>
          <a:p>
            <a:endParaRPr lang="en-US" dirty="0"/>
          </a:p>
        </p:txBody>
      </p:sp>
    </p:spTree>
    <p:extLst>
      <p:ext uri="{BB962C8B-B14F-4D97-AF65-F5344CB8AC3E}">
        <p14:creationId xmlns:p14="http://schemas.microsoft.com/office/powerpoint/2010/main" val="2222622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292" y="68117"/>
            <a:ext cx="5084677" cy="2860131"/>
          </a:xfrm>
        </p:spPr>
      </p:pic>
      <p:sp>
        <p:nvSpPr>
          <p:cNvPr id="4" name="Rectángulo 3"/>
          <p:cNvSpPr/>
          <p:nvPr/>
        </p:nvSpPr>
        <p:spPr>
          <a:xfrm>
            <a:off x="4733353" y="2967335"/>
            <a:ext cx="2725298"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6738" y="14515"/>
            <a:ext cx="5275262" cy="296733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90664"/>
            <a:ext cx="5275262" cy="296733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9899" y="3731078"/>
            <a:ext cx="5558971" cy="3126921"/>
          </a:xfrm>
          <a:prstGeom prst="rect">
            <a:avLst/>
          </a:prstGeom>
        </p:spPr>
      </p:pic>
    </p:spTree>
    <p:extLst>
      <p:ext uri="{BB962C8B-B14F-4D97-AF65-F5344CB8AC3E}">
        <p14:creationId xmlns:p14="http://schemas.microsoft.com/office/powerpoint/2010/main" val="430767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0016D13E-DE11-4BAD-9E83-1AA927737FE6}" type="datetime1">
              <a:rPr lang="es-EC" smtClean="0"/>
              <a:t>12/02/2017</a:t>
            </a:fld>
            <a:endParaRPr lang="es-EC"/>
          </a:p>
        </p:txBody>
      </p:sp>
      <p:sp>
        <p:nvSpPr>
          <p:cNvPr id="5" name="4 Marcador de número de diapositiva"/>
          <p:cNvSpPr>
            <a:spLocks noGrp="1"/>
          </p:cNvSpPr>
          <p:nvPr>
            <p:ph type="sldNum" sz="quarter" idx="12"/>
          </p:nvPr>
        </p:nvSpPr>
        <p:spPr/>
        <p:txBody>
          <a:bodyPr/>
          <a:lstStyle/>
          <a:p>
            <a:fld id="{161258B8-DC84-414A-BA10-D2AE2EBA1FF9}" type="slidenum">
              <a:rPr lang="es-EC" smtClean="0"/>
              <a:t>3</a:t>
            </a:fld>
            <a:endParaRPr lang="es-EC"/>
          </a:p>
        </p:txBody>
      </p:sp>
      <p:sp>
        <p:nvSpPr>
          <p:cNvPr id="2" name="1 Rectángulo"/>
          <p:cNvSpPr/>
          <p:nvPr/>
        </p:nvSpPr>
        <p:spPr>
          <a:xfrm>
            <a:off x="2207568" y="725795"/>
            <a:ext cx="4572000" cy="923330"/>
          </a:xfrm>
          <a:prstGeom prst="rect">
            <a:avLst/>
          </a:prstGeom>
        </p:spPr>
        <p:txBody>
          <a:bodyPr>
            <a:spAutoFit/>
          </a:bodyPr>
          <a:lstStyle/>
          <a:p>
            <a:pPr algn="just"/>
            <a:r>
              <a:rPr lang="es-ES" dirty="0"/>
              <a:t>Incrementar el aprovechamiento del alimento por parte de los cerdos y mejorar rendimientos. </a:t>
            </a:r>
            <a:endParaRPr lang="es-EC" dirty="0"/>
          </a:p>
        </p:txBody>
      </p:sp>
      <p:sp>
        <p:nvSpPr>
          <p:cNvPr id="8" name="7 Rectángulo"/>
          <p:cNvSpPr/>
          <p:nvPr/>
        </p:nvSpPr>
        <p:spPr>
          <a:xfrm>
            <a:off x="6023992" y="4365105"/>
            <a:ext cx="4572000" cy="646331"/>
          </a:xfrm>
          <a:prstGeom prst="rect">
            <a:avLst/>
          </a:prstGeom>
        </p:spPr>
        <p:txBody>
          <a:bodyPr>
            <a:spAutoFit/>
          </a:bodyPr>
          <a:lstStyle/>
          <a:p>
            <a:pPr algn="just"/>
            <a:r>
              <a:rPr lang="es-EC" dirty="0" smtClean="0"/>
              <a:t>La </a:t>
            </a:r>
            <a:r>
              <a:rPr lang="es-EC" dirty="0"/>
              <a:t>adicción en la dieta los microorganismos eficaces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88886" y="1649125"/>
            <a:ext cx="3819520" cy="21484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1349" y="2082912"/>
            <a:ext cx="4643992" cy="261224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207568" y="5445223"/>
            <a:ext cx="7848872" cy="707886"/>
          </a:xfrm>
          <a:prstGeom prst="rect">
            <a:avLst/>
          </a:prstGeom>
        </p:spPr>
        <p:txBody>
          <a:bodyPr wrap="square">
            <a:spAutoFit/>
          </a:bodyPr>
          <a:lstStyle/>
          <a:p>
            <a:pPr algn="just"/>
            <a:r>
              <a:rPr lang="es-ES" sz="2000" dirty="0"/>
              <a:t>Estimulante </a:t>
            </a:r>
            <a:r>
              <a:rPr lang="es-ES" sz="2000" dirty="0" smtClean="0"/>
              <a:t>siendo </a:t>
            </a:r>
            <a:r>
              <a:rPr lang="es-ES" sz="2000" dirty="0"/>
              <a:t>un apoyo a la flora intestinal mejorando la digestión aumentando la </a:t>
            </a:r>
            <a:r>
              <a:rPr lang="es-ES" sz="2000" dirty="0" smtClean="0"/>
              <a:t>absorción de nutrientes </a:t>
            </a:r>
            <a:endParaRPr lang="es-ES" sz="2000" dirty="0"/>
          </a:p>
        </p:txBody>
      </p:sp>
      <p:pic>
        <p:nvPicPr>
          <p:cNvPr id="9" name="0 Imagen"/>
          <p:cNvPicPr/>
          <p:nvPr/>
        </p:nvPicPr>
        <p:blipFill rotWithShape="1">
          <a:blip r:embed="rId4" cstate="print">
            <a:extLst>
              <a:ext uri="{28A0092B-C50C-407E-A947-70E740481C1C}">
                <a14:useLocalDpi xmlns:a14="http://schemas.microsoft.com/office/drawing/2010/main" val="0"/>
              </a:ext>
            </a:extLst>
          </a:blip>
          <a:srcRect l="31362" r="5750"/>
          <a:stretch/>
        </p:blipFill>
        <p:spPr>
          <a:xfrm>
            <a:off x="8309992" y="120564"/>
            <a:ext cx="3697852" cy="1210461"/>
          </a:xfrm>
          <a:prstGeom prst="rect">
            <a:avLst/>
          </a:prstGeom>
        </p:spPr>
      </p:pic>
    </p:spTree>
    <p:extLst>
      <p:ext uri="{BB962C8B-B14F-4D97-AF65-F5344CB8AC3E}">
        <p14:creationId xmlns:p14="http://schemas.microsoft.com/office/powerpoint/2010/main" val="271380642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C" b="1" dirty="0" smtClean="0"/>
              <a:t>OBJETIVOS</a:t>
            </a:r>
            <a:endParaRPr lang="en-US" dirty="0"/>
          </a:p>
        </p:txBody>
      </p:sp>
      <p:sp>
        <p:nvSpPr>
          <p:cNvPr id="3" name="Marcador de contenido 2"/>
          <p:cNvSpPr>
            <a:spLocks noGrp="1"/>
          </p:cNvSpPr>
          <p:nvPr>
            <p:ph idx="1"/>
          </p:nvPr>
        </p:nvSpPr>
        <p:spPr/>
        <p:txBody>
          <a:bodyPr>
            <a:normAutofit/>
          </a:bodyPr>
          <a:lstStyle/>
          <a:p>
            <a:pPr lvl="1"/>
            <a:r>
              <a:rPr lang="es-EC" sz="2800" dirty="0" smtClean="0">
                <a:ln w="0"/>
                <a:effectLst>
                  <a:outerShdw blurRad="38100" dist="19050" dir="2700000" algn="tl" rotWithShape="0">
                    <a:schemeClr val="dk1">
                      <a:alpha val="40000"/>
                    </a:schemeClr>
                  </a:outerShdw>
                </a:effectLst>
              </a:rPr>
              <a:t>OBJETIVO GENERAL</a:t>
            </a:r>
          </a:p>
          <a:p>
            <a:pPr lvl="1"/>
            <a:endParaRPr lang="es-EC" dirty="0">
              <a:ln w="0"/>
              <a:effectLst>
                <a:outerShdw blurRad="38100" dist="19050" dir="2700000" algn="tl" rotWithShape="0">
                  <a:schemeClr val="dk1">
                    <a:alpha val="40000"/>
                  </a:schemeClr>
                </a:outerShdw>
              </a:effectLst>
            </a:endParaRPr>
          </a:p>
          <a:p>
            <a:pPr lvl="1"/>
            <a:endParaRPr lang="en-US" dirty="0">
              <a:ln w="0"/>
              <a:effectLst>
                <a:outerShdw blurRad="38100" dist="19050" dir="2700000" algn="tl" rotWithShape="0">
                  <a:schemeClr val="dk1">
                    <a:alpha val="40000"/>
                  </a:schemeClr>
                </a:outerShdw>
              </a:effectLst>
            </a:endParaRPr>
          </a:p>
          <a:p>
            <a:pPr algn="just">
              <a:lnSpc>
                <a:spcPct val="150000"/>
              </a:lnSpc>
            </a:pPr>
            <a:r>
              <a:rPr lang="es-EC" sz="3200" dirty="0"/>
              <a:t>Evaluar el efecto de la inclusión de microrganismos eficaces en dos dietas sobre la ganancia de peso y conversión alimenticia  en cerdos en la etapa de engorde. </a:t>
            </a:r>
            <a:endParaRPr lang="en-US" sz="3200" b="1" dirty="0"/>
          </a:p>
        </p:txBody>
      </p:sp>
      <p:pic>
        <p:nvPicPr>
          <p:cNvPr id="4" name="0 Imagen"/>
          <p:cNvPicPr/>
          <p:nvPr/>
        </p:nvPicPr>
        <p:blipFill rotWithShape="1">
          <a:blip r:embed="rId2" cstate="print">
            <a:extLst>
              <a:ext uri="{28A0092B-C50C-407E-A947-70E740481C1C}">
                <a14:useLocalDpi xmlns:a14="http://schemas.microsoft.com/office/drawing/2010/main" val="0"/>
              </a:ext>
            </a:extLst>
          </a:blip>
          <a:srcRect l="31362" r="5750"/>
          <a:stretch/>
        </p:blipFill>
        <p:spPr>
          <a:xfrm>
            <a:off x="8354905" y="167192"/>
            <a:ext cx="3697852" cy="1210461"/>
          </a:xfrm>
          <a:prstGeom prst="rect">
            <a:avLst/>
          </a:prstGeom>
        </p:spPr>
      </p:pic>
    </p:spTree>
    <p:extLst>
      <p:ext uri="{BB962C8B-B14F-4D97-AF65-F5344CB8AC3E}">
        <p14:creationId xmlns:p14="http://schemas.microsoft.com/office/powerpoint/2010/main" val="860392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l" rtl="0">
              <a:lnSpc>
                <a:spcPct val="90000"/>
              </a:lnSpc>
              <a:spcBef>
                <a:spcPct val="0"/>
              </a:spcBef>
            </a:pPr>
            <a:r>
              <a:rPr lang="es-EC" sz="2800" b="1" dirty="0" smtClean="0"/>
              <a:t>OBJETIVOS ESPECÌFICOS</a:t>
            </a:r>
            <a:endParaRPr lang="en-US" sz="2800" dirty="0"/>
          </a:p>
        </p:txBody>
      </p:sp>
      <p:sp>
        <p:nvSpPr>
          <p:cNvPr id="3" name="Marcador de contenido 2"/>
          <p:cNvSpPr>
            <a:spLocks noGrp="1"/>
          </p:cNvSpPr>
          <p:nvPr>
            <p:ph idx="1"/>
          </p:nvPr>
        </p:nvSpPr>
        <p:spPr/>
        <p:txBody>
          <a:bodyPr>
            <a:normAutofit/>
          </a:bodyPr>
          <a:lstStyle/>
          <a:p>
            <a:pPr lvl="0"/>
            <a:r>
              <a:rPr lang="es-EC" sz="3200" dirty="0" smtClean="0"/>
              <a:t>Determinar </a:t>
            </a:r>
            <a:r>
              <a:rPr lang="es-EC" sz="3200" dirty="0"/>
              <a:t>la ganancia de peso de los cerdos en la etapa de engorde.  </a:t>
            </a:r>
            <a:endParaRPr lang="es-EC" sz="3200" dirty="0" smtClean="0"/>
          </a:p>
          <a:p>
            <a:pPr lvl="0"/>
            <a:endParaRPr lang="en-US" sz="3200" b="1" dirty="0"/>
          </a:p>
          <a:p>
            <a:pPr lvl="0"/>
            <a:r>
              <a:rPr lang="es-EC" sz="3200" dirty="0"/>
              <a:t>Calcular la conversión alimenticia de cada </a:t>
            </a:r>
            <a:r>
              <a:rPr lang="es-EC" sz="3200" dirty="0" smtClean="0"/>
              <a:t>tratamiento</a:t>
            </a:r>
          </a:p>
          <a:p>
            <a:pPr lvl="0"/>
            <a:endParaRPr lang="en-US" sz="3200" b="1" dirty="0"/>
          </a:p>
          <a:p>
            <a:pPr lvl="0"/>
            <a:r>
              <a:rPr lang="es-EC" sz="3200" dirty="0"/>
              <a:t>Realizar un análisis costo – beneficio la rentabilidad de los tratamientos   </a:t>
            </a:r>
            <a:endParaRPr lang="en-US" sz="3200" b="1" dirty="0"/>
          </a:p>
        </p:txBody>
      </p:sp>
      <p:pic>
        <p:nvPicPr>
          <p:cNvPr id="4" name="0 Imagen"/>
          <p:cNvPicPr/>
          <p:nvPr/>
        </p:nvPicPr>
        <p:blipFill rotWithShape="1">
          <a:blip r:embed="rId2" cstate="print">
            <a:extLst>
              <a:ext uri="{28A0092B-C50C-407E-A947-70E740481C1C}">
                <a14:useLocalDpi xmlns:a14="http://schemas.microsoft.com/office/drawing/2010/main" val="0"/>
              </a:ext>
            </a:extLst>
          </a:blip>
          <a:srcRect l="31362" r="5750"/>
          <a:stretch/>
        </p:blipFill>
        <p:spPr>
          <a:xfrm>
            <a:off x="8354905" y="167192"/>
            <a:ext cx="3697852" cy="1210461"/>
          </a:xfrm>
          <a:prstGeom prst="rect">
            <a:avLst/>
          </a:prstGeom>
        </p:spPr>
      </p:pic>
    </p:spTree>
    <p:extLst>
      <p:ext uri="{BB962C8B-B14F-4D97-AF65-F5344CB8AC3E}">
        <p14:creationId xmlns:p14="http://schemas.microsoft.com/office/powerpoint/2010/main" val="415959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0258425" y="3031671"/>
            <a:ext cx="1933575" cy="2362200"/>
          </a:xfrm>
          <a:prstGeom prst="rect">
            <a:avLst/>
          </a:prstGeom>
        </p:spPr>
      </p:pic>
      <p:sp>
        <p:nvSpPr>
          <p:cNvPr id="3" name="Marcador de contenido 2"/>
          <p:cNvSpPr>
            <a:spLocks noGrp="1"/>
          </p:cNvSpPr>
          <p:nvPr>
            <p:ph idx="1"/>
          </p:nvPr>
        </p:nvSpPr>
        <p:spPr>
          <a:xfrm>
            <a:off x="812441" y="643944"/>
            <a:ext cx="11031215" cy="5584535"/>
          </a:xfrm>
        </p:spPr>
        <p:txBody>
          <a:bodyPr>
            <a:normAutofit lnSpcReduction="10000"/>
          </a:bodyPr>
          <a:lstStyle/>
          <a:p>
            <a:pPr lvl="1" algn="just"/>
            <a:endParaRPr lang="es-EC" sz="3200" b="1" dirty="0" smtClean="0"/>
          </a:p>
          <a:p>
            <a:pPr lvl="1" algn="just"/>
            <a:endParaRPr lang="es-EC" sz="3200" b="1" dirty="0"/>
          </a:p>
          <a:p>
            <a:pPr lvl="1" algn="just"/>
            <a:r>
              <a:rPr lang="es-EC" sz="3200" b="1" dirty="0" smtClean="0"/>
              <a:t>HIPOTESIS </a:t>
            </a:r>
            <a:r>
              <a:rPr lang="es-EC" sz="3200" b="1" dirty="0"/>
              <a:t>NULA</a:t>
            </a:r>
            <a:endParaRPr lang="en-US" sz="3200" b="1" dirty="0"/>
          </a:p>
          <a:p>
            <a:pPr algn="just"/>
            <a:r>
              <a:rPr lang="es-EC" sz="3600" dirty="0"/>
              <a:t>La inclusión de microrganismos eficaces en las dietas de cerdos de engorde no influye en la ganancia de peso</a:t>
            </a:r>
            <a:r>
              <a:rPr lang="es-EC" sz="3600" dirty="0" smtClean="0"/>
              <a:t>.</a:t>
            </a:r>
          </a:p>
          <a:p>
            <a:pPr algn="just"/>
            <a:endParaRPr lang="es-EC" sz="3600" b="1" dirty="0"/>
          </a:p>
          <a:p>
            <a:pPr algn="just"/>
            <a:endParaRPr lang="es-EC" sz="3600" b="1" dirty="0" smtClean="0"/>
          </a:p>
          <a:p>
            <a:pPr algn="just"/>
            <a:endParaRPr lang="en-US" sz="3600" b="1" dirty="0"/>
          </a:p>
          <a:p>
            <a:pPr lvl="1" algn="just"/>
            <a:r>
              <a:rPr lang="es-EC" sz="3200" b="1" dirty="0"/>
              <a:t>HIPOTESIS ALTERNATIVA</a:t>
            </a:r>
            <a:endParaRPr lang="en-US" sz="3200" b="1" dirty="0"/>
          </a:p>
          <a:p>
            <a:pPr algn="just"/>
            <a:r>
              <a:rPr lang="es-EC" sz="3600" dirty="0"/>
              <a:t>La inclusión de microrganismos eficaces en las dietas de cerdos de engorde influye en la ganancia de peso.</a:t>
            </a:r>
            <a:endParaRPr lang="en-US" sz="3600" b="1" dirty="0"/>
          </a:p>
          <a:p>
            <a:endParaRPr lang="en-US" dirty="0"/>
          </a:p>
        </p:txBody>
      </p:sp>
      <p:pic>
        <p:nvPicPr>
          <p:cNvPr id="4" name="0 Imagen"/>
          <p:cNvPicPr/>
          <p:nvPr/>
        </p:nvPicPr>
        <p:blipFill rotWithShape="1">
          <a:blip r:embed="rId3" cstate="print">
            <a:extLst>
              <a:ext uri="{28A0092B-C50C-407E-A947-70E740481C1C}">
                <a14:useLocalDpi xmlns:a14="http://schemas.microsoft.com/office/drawing/2010/main" val="0"/>
              </a:ext>
            </a:extLst>
          </a:blip>
          <a:srcRect l="31362" r="5750"/>
          <a:stretch/>
        </p:blipFill>
        <p:spPr>
          <a:xfrm>
            <a:off x="8309992" y="120564"/>
            <a:ext cx="3697852" cy="1210461"/>
          </a:xfrm>
          <a:prstGeom prst="rect">
            <a:avLst/>
          </a:prstGeom>
        </p:spPr>
      </p:pic>
    </p:spTree>
    <p:extLst>
      <p:ext uri="{BB962C8B-B14F-4D97-AF65-F5344CB8AC3E}">
        <p14:creationId xmlns:p14="http://schemas.microsoft.com/office/powerpoint/2010/main" val="1803840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lvl="0" algn="ctr"/>
            <a:r>
              <a:rPr lang="es-EC" b="1" dirty="0" smtClean="0"/>
              <a:t>METODOLOGIA </a:t>
            </a:r>
            <a:endParaRPr lang="en-US" dirty="0"/>
          </a:p>
        </p:txBody>
      </p:sp>
      <p:sp>
        <p:nvSpPr>
          <p:cNvPr id="3" name="Marcador de contenido 2"/>
          <p:cNvSpPr>
            <a:spLocks noGrp="1"/>
          </p:cNvSpPr>
          <p:nvPr>
            <p:ph idx="1"/>
          </p:nvPr>
        </p:nvSpPr>
        <p:spPr>
          <a:xfrm>
            <a:off x="838200" y="1898196"/>
            <a:ext cx="10515600" cy="4531633"/>
          </a:xfrm>
        </p:spPr>
        <p:txBody>
          <a:bodyPr>
            <a:normAutofit/>
          </a:bodyPr>
          <a:lstStyle/>
          <a:p>
            <a:pPr lvl="1"/>
            <a:r>
              <a:rPr lang="es-EC" b="1" dirty="0" smtClean="0"/>
              <a:t>UBICACIÒN </a:t>
            </a:r>
            <a:r>
              <a:rPr lang="es-EC" b="1" dirty="0"/>
              <a:t>DEL AREA DE LA INVESTIGACIÓN</a:t>
            </a:r>
            <a:endParaRPr lang="en-US" b="1" dirty="0"/>
          </a:p>
          <a:p>
            <a:pPr lvl="2"/>
            <a:r>
              <a:rPr lang="es-EC" b="1" u="sng" dirty="0"/>
              <a:t>Ubicación Política </a:t>
            </a:r>
            <a:endParaRPr lang="en-US" b="1" u="sng" dirty="0"/>
          </a:p>
          <a:p>
            <a:endParaRPr lang="es-EC" dirty="0" smtClean="0"/>
          </a:p>
          <a:p>
            <a:r>
              <a:rPr lang="es-EC" dirty="0" smtClean="0"/>
              <a:t>País</a:t>
            </a:r>
            <a:r>
              <a:rPr lang="es-EC" dirty="0"/>
              <a:t>: 		Ecuador</a:t>
            </a:r>
            <a:endParaRPr lang="en-US" b="1" dirty="0"/>
          </a:p>
          <a:p>
            <a:r>
              <a:rPr lang="es-EC" dirty="0"/>
              <a:t>Provincia: 	</a:t>
            </a:r>
            <a:r>
              <a:rPr lang="es-EC" dirty="0" smtClean="0"/>
              <a:t>          Santo </a:t>
            </a:r>
            <a:r>
              <a:rPr lang="es-EC" dirty="0"/>
              <a:t>Domingo de los Tsáchilas</a:t>
            </a:r>
            <a:endParaRPr lang="en-US" b="1" dirty="0"/>
          </a:p>
          <a:p>
            <a:r>
              <a:rPr lang="es-EC" dirty="0"/>
              <a:t>Cantón: 		Santo Domingo</a:t>
            </a:r>
            <a:endParaRPr lang="en-US" b="1" dirty="0"/>
          </a:p>
          <a:p>
            <a:r>
              <a:rPr lang="es-EC" dirty="0"/>
              <a:t>Parroquia: 	</a:t>
            </a:r>
            <a:r>
              <a:rPr lang="es-EC" dirty="0" smtClean="0"/>
              <a:t>           Puerto </a:t>
            </a:r>
            <a:r>
              <a:rPr lang="es-EC" dirty="0"/>
              <a:t>Limón </a:t>
            </a:r>
            <a:endParaRPr lang="en-US" b="1" dirty="0"/>
          </a:p>
          <a:p>
            <a:r>
              <a:rPr lang="es-EC" dirty="0"/>
              <a:t>Sector: 		km 1 Vía La Independencia </a:t>
            </a:r>
            <a:endParaRPr lang="en-US" b="1" dirty="0"/>
          </a:p>
          <a:p>
            <a:r>
              <a:rPr lang="es-EC" dirty="0"/>
              <a:t> </a:t>
            </a:r>
            <a:endParaRPr lang="en-US" b="1" dirty="0"/>
          </a:p>
          <a:p>
            <a:endParaRPr lang="en-US" dirty="0"/>
          </a:p>
        </p:txBody>
      </p:sp>
      <p:sp>
        <p:nvSpPr>
          <p:cNvPr id="4" name="Rectángulo 3"/>
          <p:cNvSpPr/>
          <p:nvPr/>
        </p:nvSpPr>
        <p:spPr>
          <a:xfrm>
            <a:off x="7039427" y="4963885"/>
            <a:ext cx="4818744" cy="1569660"/>
          </a:xfrm>
          <a:prstGeom prst="rect">
            <a:avLst/>
          </a:prstGeom>
        </p:spPr>
        <p:txBody>
          <a:bodyPr wrap="square">
            <a:spAutoFit/>
          </a:bodyPr>
          <a:lstStyle/>
          <a:p>
            <a:pPr lvl="2" algn="ctr"/>
            <a:r>
              <a:rPr lang="es-EC" sz="3200" b="1" u="sng" dirty="0" smtClean="0"/>
              <a:t>Ubicación Geográfica </a:t>
            </a:r>
            <a:endParaRPr lang="en-US" sz="3200" b="1" u="sng" dirty="0" smtClean="0"/>
          </a:p>
          <a:p>
            <a:pPr algn="ctr"/>
            <a:r>
              <a:rPr lang="es-EC" sz="3200" dirty="0" smtClean="0"/>
              <a:t>UTM 0681103.7 - 9957162.17</a:t>
            </a:r>
            <a:endParaRPr lang="en-US" sz="3200" b="1" dirty="0"/>
          </a:p>
        </p:txBody>
      </p:sp>
    </p:spTree>
    <p:extLst>
      <p:ext uri="{BB962C8B-B14F-4D97-AF65-F5344CB8AC3E}">
        <p14:creationId xmlns:p14="http://schemas.microsoft.com/office/powerpoint/2010/main" val="2834929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Características de las unidades experimentales.</a:t>
            </a:r>
            <a:endParaRPr lang="en-US" dirty="0"/>
          </a:p>
        </p:txBody>
      </p:sp>
      <p:sp>
        <p:nvSpPr>
          <p:cNvPr id="3" name="Marcador de contenido 2"/>
          <p:cNvSpPr>
            <a:spLocks noGrp="1"/>
          </p:cNvSpPr>
          <p:nvPr>
            <p:ph idx="1"/>
          </p:nvPr>
        </p:nvSpPr>
        <p:spPr/>
        <p:txBody>
          <a:bodyPr>
            <a:normAutofit/>
          </a:bodyPr>
          <a:lstStyle/>
          <a:p>
            <a:pPr hangingPunct="0"/>
            <a:r>
              <a:rPr lang="es-EC" dirty="0" smtClean="0"/>
              <a:t>Nº </a:t>
            </a:r>
            <a:r>
              <a:rPr lang="es-EC" dirty="0"/>
              <a:t>de U. Experimentales = 48 animales de </a:t>
            </a:r>
            <a:endParaRPr lang="en-US" dirty="0"/>
          </a:p>
          <a:p>
            <a:pPr hangingPunct="0"/>
            <a:r>
              <a:rPr lang="es-EC" dirty="0"/>
              <a:t>Nº de animales/UE = 1</a:t>
            </a:r>
            <a:endParaRPr lang="en-US" dirty="0"/>
          </a:p>
          <a:p>
            <a:r>
              <a:rPr lang="es-EC" dirty="0"/>
              <a:t> </a:t>
            </a:r>
            <a:r>
              <a:rPr lang="es-EC" dirty="0" smtClean="0"/>
              <a:t>Área </a:t>
            </a:r>
            <a:r>
              <a:rPr lang="es-EC" dirty="0"/>
              <a:t>UE = 1 m</a:t>
            </a:r>
            <a:r>
              <a:rPr lang="es-EC" baseline="30000" dirty="0"/>
              <a:t>2</a:t>
            </a:r>
            <a:endParaRPr lang="en-US" dirty="0"/>
          </a:p>
          <a:p>
            <a:r>
              <a:rPr lang="es-EC" dirty="0"/>
              <a:t> </a:t>
            </a:r>
            <a:r>
              <a:rPr lang="es-EC" dirty="0" smtClean="0"/>
              <a:t>Área </a:t>
            </a:r>
            <a:r>
              <a:rPr lang="es-EC" dirty="0"/>
              <a:t>total UE del Ensayo = 48 m2 Largo UE = 17 m</a:t>
            </a:r>
            <a:endParaRPr lang="en-US" dirty="0"/>
          </a:p>
          <a:p>
            <a:r>
              <a:rPr lang="es-EC" dirty="0"/>
              <a:t> </a:t>
            </a:r>
            <a:r>
              <a:rPr lang="es-EC" dirty="0" smtClean="0"/>
              <a:t>Ancho </a:t>
            </a:r>
            <a:r>
              <a:rPr lang="es-EC" dirty="0"/>
              <a:t>UE = 3,5  m</a:t>
            </a:r>
            <a:endParaRPr lang="en-US" dirty="0"/>
          </a:p>
          <a:p>
            <a:r>
              <a:rPr lang="es-EC" dirty="0"/>
              <a:t> </a:t>
            </a:r>
            <a:r>
              <a:rPr lang="es-EC" dirty="0" smtClean="0"/>
              <a:t>Forma </a:t>
            </a:r>
            <a:r>
              <a:rPr lang="es-EC" dirty="0"/>
              <a:t>de la UE = Rectangular</a:t>
            </a:r>
            <a:endParaRPr lang="en-US" dirty="0"/>
          </a:p>
          <a:p>
            <a:r>
              <a:rPr lang="es-EC" dirty="0"/>
              <a:t> </a:t>
            </a:r>
            <a:r>
              <a:rPr lang="es-EC" dirty="0" smtClean="0"/>
              <a:t>Forma </a:t>
            </a:r>
            <a:r>
              <a:rPr lang="es-EC" dirty="0"/>
              <a:t>del Ensayo = Rectangular</a:t>
            </a:r>
            <a:endParaRPr lang="en-US" dirty="0"/>
          </a:p>
          <a:p>
            <a:endParaRPr lang="en-US" dirty="0"/>
          </a:p>
        </p:txBody>
      </p:sp>
    </p:spTree>
    <p:extLst>
      <p:ext uri="{BB962C8B-B14F-4D97-AF65-F5344CB8AC3E}">
        <p14:creationId xmlns:p14="http://schemas.microsoft.com/office/powerpoint/2010/main" val="1681329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20939"/>
            <a:ext cx="10515600" cy="4351338"/>
          </a:xfrm>
        </p:spPr>
        <p:txBody>
          <a:bodyPr>
            <a:normAutofit/>
          </a:bodyPr>
          <a:lstStyle/>
          <a:p>
            <a:r>
              <a:rPr kumimoji="0" lang="es-EC" sz="4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Croquis de la distribuci</a:t>
            </a:r>
            <a:r>
              <a:rPr kumimoji="0" lang="es-EC" sz="4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EC" sz="4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 de los tratamientos del</a:t>
            </a:r>
            <a:endParaRPr lang="en-US" sz="4000" dirty="0"/>
          </a:p>
        </p:txBody>
      </p:sp>
      <p:pic>
        <p:nvPicPr>
          <p:cNvPr id="2049" name="Imagen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556" y="1567543"/>
            <a:ext cx="6722887" cy="50738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759200" y="3033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7790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669</Words>
  <Application>Microsoft Office PowerPoint</Application>
  <PresentationFormat>Panorámica</PresentationFormat>
  <Paragraphs>118</Paragraphs>
  <Slides>26</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vt:lpstr>
      <vt:lpstr>Calibri Light</vt:lpstr>
      <vt:lpstr>Cambria Math</vt:lpstr>
      <vt:lpstr>Tahoma</vt:lpstr>
      <vt:lpstr>Times New Roman</vt:lpstr>
      <vt:lpstr>Trebuchet MS</vt:lpstr>
      <vt:lpstr>Tema de Office</vt:lpstr>
      <vt:lpstr>: EFECTO DE LA INCLUSIÓN DE MICRORGANISMOS EFICACES EN DOS DIETAS BALANCEADAS EN CERDOS DE ENGORDE</vt:lpstr>
      <vt:lpstr>INTRODUCCIÓN</vt:lpstr>
      <vt:lpstr>Presentación de PowerPoint</vt:lpstr>
      <vt:lpstr>OBJETIVOS</vt:lpstr>
      <vt:lpstr>OBJETIVOS ESPECÌFICOS</vt:lpstr>
      <vt:lpstr>Presentación de PowerPoint</vt:lpstr>
      <vt:lpstr>METODOLOGIA </vt:lpstr>
      <vt:lpstr>Características de las unidades experimentales.</vt:lpstr>
      <vt:lpstr>Presentación de PowerPoint</vt:lpstr>
      <vt:lpstr>Factores a probar.</vt:lpstr>
      <vt:lpstr>Tratamientos a comparar</vt:lpstr>
      <vt:lpstr>Tipo de diseño. </vt:lpstr>
      <vt:lpstr>Presentación de PowerPoint</vt:lpstr>
      <vt:lpstr>Dieta balanceada a base de soya + maíz  </vt:lpstr>
      <vt:lpstr>Dieta balanceada a base de soya + maíz + harina pescado </vt:lpstr>
      <vt:lpstr>Presentación de PowerPoint</vt:lpstr>
      <vt:lpstr>VARIABLES</vt:lpstr>
      <vt:lpstr>Presentación de PowerPoint</vt:lpstr>
      <vt:lpstr>RESULTADOS </vt:lpstr>
      <vt:lpstr>Ganancia de peso diaria </vt:lpstr>
      <vt:lpstr>Conversión alimenticia  </vt:lpstr>
      <vt:lpstr>DISCUSIÓN</vt:lpstr>
      <vt:lpstr> Dietas balanceadas </vt:lpstr>
      <vt:lpstr>CONCLUSIONES</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EFECTO DE LA INCLUSIÓN DE MICRORGANISMOS EFICACES EN DOS DIETAS BALANCEADAS EN CERDOS DE ENGORDE</dc:title>
  <dc:creator>Windows User</dc:creator>
  <cp:lastModifiedBy>Windows User</cp:lastModifiedBy>
  <cp:revision>12</cp:revision>
  <dcterms:created xsi:type="dcterms:W3CDTF">2017-02-12T22:14:30Z</dcterms:created>
  <dcterms:modified xsi:type="dcterms:W3CDTF">2017-02-13T00:36:18Z</dcterms:modified>
</cp:coreProperties>
</file>