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54"/>
  </p:notesMasterIdLst>
  <p:sldIdLst>
    <p:sldId id="353" r:id="rId2"/>
    <p:sldId id="409" r:id="rId3"/>
    <p:sldId id="363" r:id="rId4"/>
    <p:sldId id="364" r:id="rId5"/>
    <p:sldId id="365" r:id="rId6"/>
    <p:sldId id="366" r:id="rId7"/>
    <p:sldId id="367" r:id="rId8"/>
    <p:sldId id="362" r:id="rId9"/>
    <p:sldId id="371" r:id="rId10"/>
    <p:sldId id="372" r:id="rId11"/>
    <p:sldId id="419" r:id="rId12"/>
    <p:sldId id="407" r:id="rId13"/>
    <p:sldId id="373" r:id="rId14"/>
    <p:sldId id="375" r:id="rId15"/>
    <p:sldId id="376" r:id="rId16"/>
    <p:sldId id="377" r:id="rId17"/>
    <p:sldId id="378" r:id="rId18"/>
    <p:sldId id="379" r:id="rId19"/>
    <p:sldId id="380" r:id="rId20"/>
    <p:sldId id="417" r:id="rId21"/>
    <p:sldId id="381" r:id="rId22"/>
    <p:sldId id="382" r:id="rId23"/>
    <p:sldId id="383" r:id="rId24"/>
    <p:sldId id="384" r:id="rId25"/>
    <p:sldId id="385" r:id="rId26"/>
    <p:sldId id="386" r:id="rId27"/>
    <p:sldId id="387" r:id="rId28"/>
    <p:sldId id="388" r:id="rId29"/>
    <p:sldId id="389" r:id="rId30"/>
    <p:sldId id="433" r:id="rId31"/>
    <p:sldId id="430" r:id="rId32"/>
    <p:sldId id="431" r:id="rId33"/>
    <p:sldId id="396" r:id="rId34"/>
    <p:sldId id="397" r:id="rId35"/>
    <p:sldId id="391" r:id="rId36"/>
    <p:sldId id="392" r:id="rId37"/>
    <p:sldId id="393" r:id="rId38"/>
    <p:sldId id="394" r:id="rId39"/>
    <p:sldId id="432" r:id="rId40"/>
    <p:sldId id="399" r:id="rId41"/>
    <p:sldId id="425" r:id="rId42"/>
    <p:sldId id="426" r:id="rId43"/>
    <p:sldId id="427" r:id="rId44"/>
    <p:sldId id="428" r:id="rId45"/>
    <p:sldId id="429" r:id="rId46"/>
    <p:sldId id="404" r:id="rId47"/>
    <p:sldId id="412" r:id="rId48"/>
    <p:sldId id="415" r:id="rId49"/>
    <p:sldId id="414" r:id="rId50"/>
    <p:sldId id="313" r:id="rId51"/>
    <p:sldId id="314" r:id="rId52"/>
    <p:sldId id="416" r:id="rId5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11B"/>
    <a:srgbClr val="7A973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94622" autoAdjust="0"/>
  </p:normalViewPr>
  <p:slideViewPr>
    <p:cSldViewPr>
      <p:cViewPr varScale="1">
        <p:scale>
          <a:sx n="67" d="100"/>
          <a:sy n="67" d="100"/>
        </p:scale>
        <p:origin x="768" y="60"/>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notesViewPr>
    <p:cSldViewPr>
      <p:cViewPr varScale="1">
        <p:scale>
          <a:sx n="56" d="100"/>
          <a:sy n="56" d="100"/>
        </p:scale>
        <p:origin x="-24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2.xml.rels><?xml version="1.0" encoding="UTF-8" standalone="yes"?>
<Relationships xmlns="http://schemas.openxmlformats.org/package/2006/relationships"><Relationship Id="rId1" Type="http://schemas.openxmlformats.org/officeDocument/2006/relationships/image" Target="../media/image9.jpg"/></Relationships>
</file>

<file path=ppt/diagrams/_rels/data3.xml.rels><?xml version="1.0" encoding="UTF-8" standalone="yes"?>
<Relationships xmlns="http://schemas.openxmlformats.org/package/2006/relationships"><Relationship Id="rId1" Type="http://schemas.openxmlformats.org/officeDocument/2006/relationships/image" Target="../media/image10.jpg"/></Relationships>
</file>

<file path=ppt/diagrams/_rels/data4.xml.rels><?xml version="1.0" encoding="UTF-8" standalone="yes"?>
<Relationships xmlns="http://schemas.openxmlformats.org/package/2006/relationships"><Relationship Id="rId1" Type="http://schemas.openxmlformats.org/officeDocument/2006/relationships/image" Target="../media/image11.jpg"/></Relationships>
</file>

<file path=ppt/diagrams/_rels/data5.xml.rels><?xml version="1.0" encoding="UTF-8" standalone="yes"?>
<Relationships xmlns="http://schemas.openxmlformats.org/package/2006/relationships"><Relationship Id="rId1" Type="http://schemas.openxmlformats.org/officeDocument/2006/relationships/image" Target="../media/image12.jpg"/></Relationships>
</file>

<file path=ppt/diagrams/_rels/drawing2.xml.rels><?xml version="1.0" encoding="UTF-8" standalone="yes"?>
<Relationships xmlns="http://schemas.openxmlformats.org/package/2006/relationships"><Relationship Id="rId1" Type="http://schemas.openxmlformats.org/officeDocument/2006/relationships/image" Target="../media/image9.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4.xml.rels><?xml version="1.0" encoding="UTF-8" standalone="yes"?>
<Relationships xmlns="http://schemas.openxmlformats.org/package/2006/relationships"><Relationship Id="rId1" Type="http://schemas.openxmlformats.org/officeDocument/2006/relationships/image" Target="../media/image11.jpg"/></Relationships>
</file>

<file path=ppt/diagrams/_rels/drawing5.xml.rels><?xml version="1.0" encoding="UTF-8" standalone="yes"?>
<Relationships xmlns="http://schemas.openxmlformats.org/package/2006/relationships"><Relationship Id="rId1"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2A3851-79BB-42CD-9675-32B02B3FDFD9}" type="doc">
      <dgm:prSet loTypeId="urn:microsoft.com/office/officeart/2005/8/layout/hList9" loCatId="list" qsTypeId="urn:microsoft.com/office/officeart/2005/8/quickstyle/3d1" qsCatId="3D" csTypeId="urn:microsoft.com/office/officeart/2005/8/colors/colorful1" csCatId="colorful" phldr="1"/>
      <dgm:spPr/>
      <dgm:t>
        <a:bodyPr/>
        <a:lstStyle/>
        <a:p>
          <a:endParaRPr lang="es-EC"/>
        </a:p>
      </dgm:t>
    </dgm:pt>
    <dgm:pt modelId="{1B9CB1F4-E338-4D79-902B-D594E0821A4B}">
      <dgm:prSet/>
      <dgm:spPr/>
      <dgm:t>
        <a:bodyPr/>
        <a:lstStyle/>
        <a:p>
          <a:pPr rtl="0"/>
          <a:r>
            <a:rPr lang="es-EC" dirty="0" smtClean="0"/>
            <a:t>La Farmacia Institucional</a:t>
          </a:r>
          <a:endParaRPr lang="es-EC" dirty="0"/>
        </a:p>
      </dgm:t>
    </dgm:pt>
    <dgm:pt modelId="{3B260DC7-176E-423C-B726-0CF458F3969B}" type="parTrans" cxnId="{B6077B35-FDC1-4A6B-B486-1E3EA4C416CB}">
      <dgm:prSet/>
      <dgm:spPr/>
      <dgm:t>
        <a:bodyPr/>
        <a:lstStyle/>
        <a:p>
          <a:endParaRPr lang="es-EC"/>
        </a:p>
      </dgm:t>
    </dgm:pt>
    <dgm:pt modelId="{16EBA063-B474-4F7C-853D-41C8E22E3229}" type="sibTrans" cxnId="{B6077B35-FDC1-4A6B-B486-1E3EA4C416CB}">
      <dgm:prSet/>
      <dgm:spPr/>
      <dgm:t>
        <a:bodyPr/>
        <a:lstStyle/>
        <a:p>
          <a:endParaRPr lang="es-EC"/>
        </a:p>
      </dgm:t>
    </dgm:pt>
    <dgm:pt modelId="{D2D7E562-BB7D-47E4-8A6F-EEE0D397C02B}">
      <dgm:prSet/>
      <dgm:spPr/>
      <dgm:t>
        <a:bodyPr/>
        <a:lstStyle/>
        <a:p>
          <a:pPr marL="0" indent="0" algn="just" rtl="0"/>
          <a:r>
            <a:rPr lang="es-EC" dirty="0" smtClean="0"/>
            <a:t>Dispone de 7 Bioquímicos Farmacéuticos, 12 Auxiliares de Farmacia, 1 Contador, 1 Guardalmacén y 2 Auxiliares de Servicios; personal que se considera suficiente según los estándares hospitalarios que indican que se debe tener un profesional farmacéutico por cada 100 camas.</a:t>
          </a:r>
          <a:endParaRPr lang="es-EC" dirty="0"/>
        </a:p>
      </dgm:t>
    </dgm:pt>
    <dgm:pt modelId="{8FC3E08C-D241-4D56-BB0D-1CEDD188934E}" type="parTrans" cxnId="{80E5134F-A912-4CB5-96D3-6E99ED1E3368}">
      <dgm:prSet/>
      <dgm:spPr/>
      <dgm:t>
        <a:bodyPr/>
        <a:lstStyle/>
        <a:p>
          <a:endParaRPr lang="es-EC"/>
        </a:p>
      </dgm:t>
    </dgm:pt>
    <dgm:pt modelId="{3BD8EB57-76EA-4684-A45C-A2EC289B5973}" type="sibTrans" cxnId="{80E5134F-A912-4CB5-96D3-6E99ED1E3368}">
      <dgm:prSet/>
      <dgm:spPr/>
      <dgm:t>
        <a:bodyPr/>
        <a:lstStyle/>
        <a:p>
          <a:endParaRPr lang="es-EC"/>
        </a:p>
      </dgm:t>
    </dgm:pt>
    <dgm:pt modelId="{3188569E-C1A7-473F-A833-467752CB60D6}" type="pres">
      <dgm:prSet presAssocID="{742A3851-79BB-42CD-9675-32B02B3FDFD9}" presName="list" presStyleCnt="0">
        <dgm:presLayoutVars>
          <dgm:dir/>
          <dgm:animLvl val="lvl"/>
        </dgm:presLayoutVars>
      </dgm:prSet>
      <dgm:spPr/>
      <dgm:t>
        <a:bodyPr/>
        <a:lstStyle/>
        <a:p>
          <a:endParaRPr lang="es-EC"/>
        </a:p>
      </dgm:t>
    </dgm:pt>
    <dgm:pt modelId="{B5217851-81D9-4A8F-897C-405EC1365EE3}" type="pres">
      <dgm:prSet presAssocID="{1B9CB1F4-E338-4D79-902B-D594E0821A4B}" presName="posSpace" presStyleCnt="0"/>
      <dgm:spPr/>
    </dgm:pt>
    <dgm:pt modelId="{572992F7-B0D9-4500-A5B0-F8AEB728FCD4}" type="pres">
      <dgm:prSet presAssocID="{1B9CB1F4-E338-4D79-902B-D594E0821A4B}" presName="vertFlow" presStyleCnt="0"/>
      <dgm:spPr/>
    </dgm:pt>
    <dgm:pt modelId="{303EAF40-F25F-4300-A140-800E26EB45BE}" type="pres">
      <dgm:prSet presAssocID="{1B9CB1F4-E338-4D79-902B-D594E0821A4B}" presName="topSpace" presStyleCnt="0"/>
      <dgm:spPr/>
    </dgm:pt>
    <dgm:pt modelId="{6F726118-6E66-444C-86E4-89E3869A3FAA}" type="pres">
      <dgm:prSet presAssocID="{1B9CB1F4-E338-4D79-902B-D594E0821A4B}" presName="firstComp" presStyleCnt="0"/>
      <dgm:spPr/>
    </dgm:pt>
    <dgm:pt modelId="{B094C6EE-1745-4C37-9DB8-212A931539C6}" type="pres">
      <dgm:prSet presAssocID="{1B9CB1F4-E338-4D79-902B-D594E0821A4B}" presName="firstChild" presStyleLbl="bgAccFollowNode1" presStyleIdx="0" presStyleCnt="1" custScaleX="116126" custScaleY="78603" custLinFactNeighborX="-9121" custLinFactNeighborY="-9773"/>
      <dgm:spPr/>
      <dgm:t>
        <a:bodyPr/>
        <a:lstStyle/>
        <a:p>
          <a:endParaRPr lang="es-EC"/>
        </a:p>
      </dgm:t>
    </dgm:pt>
    <dgm:pt modelId="{8F08AE76-99BC-43FE-BAF7-248BCDB6C786}" type="pres">
      <dgm:prSet presAssocID="{1B9CB1F4-E338-4D79-902B-D594E0821A4B}" presName="firstChildTx" presStyleLbl="bgAccFollowNode1" presStyleIdx="0" presStyleCnt="1">
        <dgm:presLayoutVars>
          <dgm:bulletEnabled val="1"/>
        </dgm:presLayoutVars>
      </dgm:prSet>
      <dgm:spPr/>
      <dgm:t>
        <a:bodyPr/>
        <a:lstStyle/>
        <a:p>
          <a:endParaRPr lang="es-EC"/>
        </a:p>
      </dgm:t>
    </dgm:pt>
    <dgm:pt modelId="{3D228A71-F9AD-4E27-922F-C1C59BE1A4D0}" type="pres">
      <dgm:prSet presAssocID="{1B9CB1F4-E338-4D79-902B-D594E0821A4B}" presName="negSpace" presStyleCnt="0"/>
      <dgm:spPr/>
    </dgm:pt>
    <dgm:pt modelId="{6C73EE5A-E5D9-4798-847A-B6037418F2E0}" type="pres">
      <dgm:prSet presAssocID="{1B9CB1F4-E338-4D79-902B-D594E0821A4B}" presName="circle" presStyleLbl="node1" presStyleIdx="0" presStyleCnt="1" custScaleX="61695" custScaleY="62926" custLinFactNeighborX="-8562" custLinFactNeighborY="17321"/>
      <dgm:spPr/>
      <dgm:t>
        <a:bodyPr/>
        <a:lstStyle/>
        <a:p>
          <a:endParaRPr lang="es-EC"/>
        </a:p>
      </dgm:t>
    </dgm:pt>
  </dgm:ptLst>
  <dgm:cxnLst>
    <dgm:cxn modelId="{B3D74E16-DC24-4F2C-9FF5-26D0685D291F}" type="presOf" srcId="{D2D7E562-BB7D-47E4-8A6F-EEE0D397C02B}" destId="{B094C6EE-1745-4C37-9DB8-212A931539C6}" srcOrd="0" destOrd="0" presId="urn:microsoft.com/office/officeart/2005/8/layout/hList9"/>
    <dgm:cxn modelId="{B3B11F81-6396-4ED7-AB07-83F7F580E623}" type="presOf" srcId="{742A3851-79BB-42CD-9675-32B02B3FDFD9}" destId="{3188569E-C1A7-473F-A833-467752CB60D6}" srcOrd="0" destOrd="0" presId="urn:microsoft.com/office/officeart/2005/8/layout/hList9"/>
    <dgm:cxn modelId="{80E5134F-A912-4CB5-96D3-6E99ED1E3368}" srcId="{1B9CB1F4-E338-4D79-902B-D594E0821A4B}" destId="{D2D7E562-BB7D-47E4-8A6F-EEE0D397C02B}" srcOrd="0" destOrd="0" parTransId="{8FC3E08C-D241-4D56-BB0D-1CEDD188934E}" sibTransId="{3BD8EB57-76EA-4684-A45C-A2EC289B5973}"/>
    <dgm:cxn modelId="{B6077B35-FDC1-4A6B-B486-1E3EA4C416CB}" srcId="{742A3851-79BB-42CD-9675-32B02B3FDFD9}" destId="{1B9CB1F4-E338-4D79-902B-D594E0821A4B}" srcOrd="0" destOrd="0" parTransId="{3B260DC7-176E-423C-B726-0CF458F3969B}" sibTransId="{16EBA063-B474-4F7C-853D-41C8E22E3229}"/>
    <dgm:cxn modelId="{AEE81403-6F9C-4116-AE85-C24DEE00B377}" type="presOf" srcId="{D2D7E562-BB7D-47E4-8A6F-EEE0D397C02B}" destId="{8F08AE76-99BC-43FE-BAF7-248BCDB6C786}" srcOrd="1" destOrd="0" presId="urn:microsoft.com/office/officeart/2005/8/layout/hList9"/>
    <dgm:cxn modelId="{2E0B9CDB-FC2D-49B4-AD5D-D548A456BD02}" type="presOf" srcId="{1B9CB1F4-E338-4D79-902B-D594E0821A4B}" destId="{6C73EE5A-E5D9-4798-847A-B6037418F2E0}" srcOrd="0" destOrd="0" presId="urn:microsoft.com/office/officeart/2005/8/layout/hList9"/>
    <dgm:cxn modelId="{D4DFB07F-34FD-40EE-BEC7-9E94403A33AF}" type="presParOf" srcId="{3188569E-C1A7-473F-A833-467752CB60D6}" destId="{B5217851-81D9-4A8F-897C-405EC1365EE3}" srcOrd="0" destOrd="0" presId="urn:microsoft.com/office/officeart/2005/8/layout/hList9"/>
    <dgm:cxn modelId="{3786E0D6-A10A-4A69-BAF3-42A0A3AE807F}" type="presParOf" srcId="{3188569E-C1A7-473F-A833-467752CB60D6}" destId="{572992F7-B0D9-4500-A5B0-F8AEB728FCD4}" srcOrd="1" destOrd="0" presId="urn:microsoft.com/office/officeart/2005/8/layout/hList9"/>
    <dgm:cxn modelId="{7F967635-3174-497B-8382-8E005722F9C1}" type="presParOf" srcId="{572992F7-B0D9-4500-A5B0-F8AEB728FCD4}" destId="{303EAF40-F25F-4300-A140-800E26EB45BE}" srcOrd="0" destOrd="0" presId="urn:microsoft.com/office/officeart/2005/8/layout/hList9"/>
    <dgm:cxn modelId="{FAEA7569-CC62-43B0-8EC0-2FFF9EC7A7EA}" type="presParOf" srcId="{572992F7-B0D9-4500-A5B0-F8AEB728FCD4}" destId="{6F726118-6E66-444C-86E4-89E3869A3FAA}" srcOrd="1" destOrd="0" presId="urn:microsoft.com/office/officeart/2005/8/layout/hList9"/>
    <dgm:cxn modelId="{34CC2390-5825-42B2-8BB8-00F0607C4CDE}" type="presParOf" srcId="{6F726118-6E66-444C-86E4-89E3869A3FAA}" destId="{B094C6EE-1745-4C37-9DB8-212A931539C6}" srcOrd="0" destOrd="0" presId="urn:microsoft.com/office/officeart/2005/8/layout/hList9"/>
    <dgm:cxn modelId="{92896E70-A32D-46E9-B6F4-695B9864225F}" type="presParOf" srcId="{6F726118-6E66-444C-86E4-89E3869A3FAA}" destId="{8F08AE76-99BC-43FE-BAF7-248BCDB6C786}" srcOrd="1" destOrd="0" presId="urn:microsoft.com/office/officeart/2005/8/layout/hList9"/>
    <dgm:cxn modelId="{A2620B8C-A5AB-40FD-920C-446D6F5B775A}" type="presParOf" srcId="{3188569E-C1A7-473F-A833-467752CB60D6}" destId="{3D228A71-F9AD-4E27-922F-C1C59BE1A4D0}" srcOrd="2" destOrd="0" presId="urn:microsoft.com/office/officeart/2005/8/layout/hList9"/>
    <dgm:cxn modelId="{6BA57433-0B4B-4D2E-8B8C-C9A8110B5C7C}" type="presParOf" srcId="{3188569E-C1A7-473F-A833-467752CB60D6}" destId="{6C73EE5A-E5D9-4798-847A-B6037418F2E0}"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C7B698-73F7-4B52-AE1E-35205BD2599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571006B8-1E57-4E4E-83F5-05D691848E6B}">
      <dgm:prSet custT="1"/>
      <dgm:spPr/>
      <dgm:t>
        <a:bodyPr/>
        <a:lstStyle/>
        <a:p>
          <a:pPr rtl="0"/>
          <a:r>
            <a:rPr lang="es-EC" sz="1800" dirty="0" smtClean="0"/>
            <a:t>Realizar la </a:t>
          </a:r>
          <a:r>
            <a:rPr lang="es-EC" sz="1800" u="sng" dirty="0" smtClean="0"/>
            <a:t>evaluación</a:t>
          </a:r>
          <a:r>
            <a:rPr lang="es-EC" sz="1800" dirty="0" smtClean="0"/>
            <a:t> de la Gestión de Farmacia</a:t>
          </a:r>
          <a:endParaRPr lang="es-ES" sz="1800" dirty="0"/>
        </a:p>
      </dgm:t>
    </dgm:pt>
    <dgm:pt modelId="{83D1C194-82A1-4AD2-AE2C-B57105C2A561}" type="parTrans" cxnId="{7231730E-E260-40B7-B070-06F130806C21}">
      <dgm:prSet/>
      <dgm:spPr/>
      <dgm:t>
        <a:bodyPr/>
        <a:lstStyle/>
        <a:p>
          <a:endParaRPr lang="es-ES" sz="2000"/>
        </a:p>
      </dgm:t>
    </dgm:pt>
    <dgm:pt modelId="{3F1FC197-3878-446C-963A-AB03C89C7C25}" type="sibTrans" cxnId="{7231730E-E260-40B7-B070-06F130806C21}">
      <dgm:prSet/>
      <dgm:spPr/>
      <dgm:t>
        <a:bodyPr/>
        <a:lstStyle/>
        <a:p>
          <a:endParaRPr lang="es-ES" sz="2000"/>
        </a:p>
      </dgm:t>
    </dgm:pt>
    <dgm:pt modelId="{79FE967B-DED2-4E39-9D8F-32F1817EFC78}">
      <dgm:prSet custT="1"/>
      <dgm:spPr/>
      <dgm:t>
        <a:bodyPr/>
        <a:lstStyle/>
        <a:p>
          <a:pPr rtl="0"/>
          <a:r>
            <a:rPr lang="es-EC" sz="1800" dirty="0" smtClean="0"/>
            <a:t>Realizar el </a:t>
          </a:r>
          <a:r>
            <a:rPr lang="es-EC" sz="1800" u="sng" dirty="0" smtClean="0"/>
            <a:t>levantamiento y análisis de los procesos actuales, </a:t>
          </a:r>
          <a:r>
            <a:rPr lang="es-EC" sz="1800" dirty="0" smtClean="0"/>
            <a:t> determinar cuales se pueden mejorar</a:t>
          </a:r>
          <a:endParaRPr lang="es-ES" sz="1800" dirty="0"/>
        </a:p>
      </dgm:t>
    </dgm:pt>
    <dgm:pt modelId="{146CDFAE-2AD6-4642-AFEE-188DBE371E75}" type="parTrans" cxnId="{FC0B1748-E29A-49E7-9740-27F75AAAD6B3}">
      <dgm:prSet/>
      <dgm:spPr/>
      <dgm:t>
        <a:bodyPr/>
        <a:lstStyle/>
        <a:p>
          <a:endParaRPr lang="es-ES" sz="2000"/>
        </a:p>
      </dgm:t>
    </dgm:pt>
    <dgm:pt modelId="{81E35AF4-B1A5-4D56-8BF5-FD3AE27AD615}" type="sibTrans" cxnId="{FC0B1748-E29A-49E7-9740-27F75AAAD6B3}">
      <dgm:prSet/>
      <dgm:spPr/>
      <dgm:t>
        <a:bodyPr/>
        <a:lstStyle/>
        <a:p>
          <a:endParaRPr lang="es-ES" sz="2000"/>
        </a:p>
      </dgm:t>
    </dgm:pt>
    <dgm:pt modelId="{AB918109-E96A-4959-9F7D-D2C30FA5F52F}">
      <dgm:prSet custT="1"/>
      <dgm:spPr/>
      <dgm:t>
        <a:bodyPr/>
        <a:lstStyle/>
        <a:p>
          <a:pPr rtl="0"/>
          <a:r>
            <a:rPr lang="es-EC" sz="1800" u="sng" dirty="0" smtClean="0"/>
            <a:t>Diseñar y estandarizar </a:t>
          </a:r>
          <a:r>
            <a:rPr lang="es-EC" sz="1800" dirty="0" smtClean="0"/>
            <a:t>los procesos</a:t>
          </a:r>
          <a:endParaRPr lang="es-ES" sz="1800" dirty="0"/>
        </a:p>
      </dgm:t>
    </dgm:pt>
    <dgm:pt modelId="{051210FB-CA44-433A-B606-418AC49AAF19}" type="parTrans" cxnId="{E0DBE154-0520-43E9-84EB-0AA8E8BDA09E}">
      <dgm:prSet/>
      <dgm:spPr/>
      <dgm:t>
        <a:bodyPr/>
        <a:lstStyle/>
        <a:p>
          <a:endParaRPr lang="es-ES" sz="2000"/>
        </a:p>
      </dgm:t>
    </dgm:pt>
    <dgm:pt modelId="{88E414CD-EAAA-46CF-9C28-0C2D71977A33}" type="sibTrans" cxnId="{E0DBE154-0520-43E9-84EB-0AA8E8BDA09E}">
      <dgm:prSet/>
      <dgm:spPr/>
      <dgm:t>
        <a:bodyPr/>
        <a:lstStyle/>
        <a:p>
          <a:endParaRPr lang="es-ES" sz="2000"/>
        </a:p>
      </dgm:t>
    </dgm:pt>
    <dgm:pt modelId="{6F20CD9E-DDBD-4B12-A962-63BC1C33FD62}">
      <dgm:prSet custT="1"/>
      <dgm:spPr/>
      <dgm:t>
        <a:bodyPr/>
        <a:lstStyle/>
        <a:p>
          <a:pPr rtl="0"/>
          <a:r>
            <a:rPr lang="es-EC" sz="1800" dirty="0" smtClean="0"/>
            <a:t>Realizar el </a:t>
          </a:r>
          <a:r>
            <a:rPr lang="es-EC" sz="1800" u="sng" dirty="0" smtClean="0"/>
            <a:t>Manual de Procesos</a:t>
          </a:r>
          <a:r>
            <a:rPr lang="es-EC" sz="1800" dirty="0" smtClean="0"/>
            <a:t> para el servicio de farmacia</a:t>
          </a:r>
          <a:endParaRPr lang="es-ES" sz="1800" dirty="0"/>
        </a:p>
      </dgm:t>
    </dgm:pt>
    <dgm:pt modelId="{8B040F7F-2305-42B4-8CA4-A94DB93452AD}" type="parTrans" cxnId="{EABFBC2E-35AB-42E7-9389-98A6DBD2D543}">
      <dgm:prSet/>
      <dgm:spPr/>
      <dgm:t>
        <a:bodyPr/>
        <a:lstStyle/>
        <a:p>
          <a:endParaRPr lang="es-ES" sz="2000"/>
        </a:p>
      </dgm:t>
    </dgm:pt>
    <dgm:pt modelId="{E40D5E4F-442E-4207-BCD2-29B04C98EA68}" type="sibTrans" cxnId="{EABFBC2E-35AB-42E7-9389-98A6DBD2D543}">
      <dgm:prSet/>
      <dgm:spPr/>
      <dgm:t>
        <a:bodyPr/>
        <a:lstStyle/>
        <a:p>
          <a:endParaRPr lang="es-ES" sz="2000"/>
        </a:p>
      </dgm:t>
    </dgm:pt>
    <dgm:pt modelId="{9889362C-705B-4879-903E-1EAFB121029F}">
      <dgm:prSet custT="1"/>
      <dgm:spPr/>
      <dgm:t>
        <a:bodyPr/>
        <a:lstStyle/>
        <a:p>
          <a:pPr rtl="0"/>
          <a:r>
            <a:rPr lang="es-EC" sz="1800" dirty="0" smtClean="0"/>
            <a:t>Establecer </a:t>
          </a:r>
          <a:r>
            <a:rPr lang="es-EC" sz="1800" u="sng" dirty="0" smtClean="0"/>
            <a:t>indicadores de gestión para los procesos estandarizados</a:t>
          </a:r>
          <a:endParaRPr lang="es-ES" sz="1800" dirty="0"/>
        </a:p>
      </dgm:t>
    </dgm:pt>
    <dgm:pt modelId="{205C6519-B1C7-4C4B-9436-7E76F9892C17}" type="parTrans" cxnId="{C447E0C6-CBA0-475A-AF1A-E4C906B9A4D0}">
      <dgm:prSet/>
      <dgm:spPr/>
      <dgm:t>
        <a:bodyPr/>
        <a:lstStyle/>
        <a:p>
          <a:endParaRPr lang="es-ES" sz="2000"/>
        </a:p>
      </dgm:t>
    </dgm:pt>
    <dgm:pt modelId="{7FBC1F54-50FA-4C9E-9AA9-1D26555049F5}" type="sibTrans" cxnId="{C447E0C6-CBA0-475A-AF1A-E4C906B9A4D0}">
      <dgm:prSet/>
      <dgm:spPr/>
      <dgm:t>
        <a:bodyPr/>
        <a:lstStyle/>
        <a:p>
          <a:endParaRPr lang="es-ES" sz="2000"/>
        </a:p>
      </dgm:t>
    </dgm:pt>
    <dgm:pt modelId="{2F58AA57-2E07-4F45-9162-1C7D0A298AD6}" type="pres">
      <dgm:prSet presAssocID="{4BC7B698-73F7-4B52-AE1E-35205BD2599E}" presName="linear" presStyleCnt="0">
        <dgm:presLayoutVars>
          <dgm:animLvl val="lvl"/>
          <dgm:resizeHandles val="exact"/>
        </dgm:presLayoutVars>
      </dgm:prSet>
      <dgm:spPr/>
      <dgm:t>
        <a:bodyPr/>
        <a:lstStyle/>
        <a:p>
          <a:endParaRPr lang="es-ES"/>
        </a:p>
      </dgm:t>
    </dgm:pt>
    <dgm:pt modelId="{B7AF025B-F2E6-40EA-A463-5EEAFD712660}" type="pres">
      <dgm:prSet presAssocID="{571006B8-1E57-4E4E-83F5-05D691848E6B}" presName="parentText" presStyleLbl="node1" presStyleIdx="0" presStyleCnt="5">
        <dgm:presLayoutVars>
          <dgm:chMax val="0"/>
          <dgm:bulletEnabled val="1"/>
        </dgm:presLayoutVars>
      </dgm:prSet>
      <dgm:spPr/>
      <dgm:t>
        <a:bodyPr/>
        <a:lstStyle/>
        <a:p>
          <a:endParaRPr lang="es-ES"/>
        </a:p>
      </dgm:t>
    </dgm:pt>
    <dgm:pt modelId="{4CA3F5ED-112A-4BC1-8895-03F69EAA3080}" type="pres">
      <dgm:prSet presAssocID="{3F1FC197-3878-446C-963A-AB03C89C7C25}" presName="spacer" presStyleCnt="0"/>
      <dgm:spPr/>
    </dgm:pt>
    <dgm:pt modelId="{CF4EFE83-2F76-4B26-95AD-044804A32E9D}" type="pres">
      <dgm:prSet presAssocID="{79FE967B-DED2-4E39-9D8F-32F1817EFC78}" presName="parentText" presStyleLbl="node1" presStyleIdx="1" presStyleCnt="5">
        <dgm:presLayoutVars>
          <dgm:chMax val="0"/>
          <dgm:bulletEnabled val="1"/>
        </dgm:presLayoutVars>
      </dgm:prSet>
      <dgm:spPr/>
      <dgm:t>
        <a:bodyPr/>
        <a:lstStyle/>
        <a:p>
          <a:endParaRPr lang="es-ES"/>
        </a:p>
      </dgm:t>
    </dgm:pt>
    <dgm:pt modelId="{32A3FA4A-F10B-4BD5-8B16-A9E346FD3D1F}" type="pres">
      <dgm:prSet presAssocID="{81E35AF4-B1A5-4D56-8BF5-FD3AE27AD615}" presName="spacer" presStyleCnt="0"/>
      <dgm:spPr/>
    </dgm:pt>
    <dgm:pt modelId="{251C1F70-5601-45F3-BA51-B31B86EDAA09}" type="pres">
      <dgm:prSet presAssocID="{AB918109-E96A-4959-9F7D-D2C30FA5F52F}" presName="parentText" presStyleLbl="node1" presStyleIdx="2" presStyleCnt="5">
        <dgm:presLayoutVars>
          <dgm:chMax val="0"/>
          <dgm:bulletEnabled val="1"/>
        </dgm:presLayoutVars>
      </dgm:prSet>
      <dgm:spPr/>
      <dgm:t>
        <a:bodyPr/>
        <a:lstStyle/>
        <a:p>
          <a:endParaRPr lang="es-ES"/>
        </a:p>
      </dgm:t>
    </dgm:pt>
    <dgm:pt modelId="{F1688744-89A7-4EBB-8BDB-4AD22E9389A6}" type="pres">
      <dgm:prSet presAssocID="{88E414CD-EAAA-46CF-9C28-0C2D71977A33}" presName="spacer" presStyleCnt="0"/>
      <dgm:spPr/>
    </dgm:pt>
    <dgm:pt modelId="{07F2556E-C23A-4066-9835-FEA64D6EC325}" type="pres">
      <dgm:prSet presAssocID="{6F20CD9E-DDBD-4B12-A962-63BC1C33FD62}" presName="parentText" presStyleLbl="node1" presStyleIdx="3" presStyleCnt="5">
        <dgm:presLayoutVars>
          <dgm:chMax val="0"/>
          <dgm:bulletEnabled val="1"/>
        </dgm:presLayoutVars>
      </dgm:prSet>
      <dgm:spPr/>
      <dgm:t>
        <a:bodyPr/>
        <a:lstStyle/>
        <a:p>
          <a:endParaRPr lang="es-ES"/>
        </a:p>
      </dgm:t>
    </dgm:pt>
    <dgm:pt modelId="{DF3470C5-F8C2-4AD5-A332-33DFE61A9793}" type="pres">
      <dgm:prSet presAssocID="{E40D5E4F-442E-4207-BCD2-29B04C98EA68}" presName="spacer" presStyleCnt="0"/>
      <dgm:spPr/>
    </dgm:pt>
    <dgm:pt modelId="{ED435AAB-C4A4-47F4-A3B7-6CACCD782531}" type="pres">
      <dgm:prSet presAssocID="{9889362C-705B-4879-903E-1EAFB121029F}" presName="parentText" presStyleLbl="node1" presStyleIdx="4" presStyleCnt="5">
        <dgm:presLayoutVars>
          <dgm:chMax val="0"/>
          <dgm:bulletEnabled val="1"/>
        </dgm:presLayoutVars>
      </dgm:prSet>
      <dgm:spPr/>
      <dgm:t>
        <a:bodyPr/>
        <a:lstStyle/>
        <a:p>
          <a:endParaRPr lang="es-ES"/>
        </a:p>
      </dgm:t>
    </dgm:pt>
  </dgm:ptLst>
  <dgm:cxnLst>
    <dgm:cxn modelId="{45E7920C-BCCD-43DE-A4D9-46E059DC02CC}" type="presOf" srcId="{79FE967B-DED2-4E39-9D8F-32F1817EFC78}" destId="{CF4EFE83-2F76-4B26-95AD-044804A32E9D}" srcOrd="0" destOrd="0" presId="urn:microsoft.com/office/officeart/2005/8/layout/vList2"/>
    <dgm:cxn modelId="{E0DBE154-0520-43E9-84EB-0AA8E8BDA09E}" srcId="{4BC7B698-73F7-4B52-AE1E-35205BD2599E}" destId="{AB918109-E96A-4959-9F7D-D2C30FA5F52F}" srcOrd="2" destOrd="0" parTransId="{051210FB-CA44-433A-B606-418AC49AAF19}" sibTransId="{88E414CD-EAAA-46CF-9C28-0C2D71977A33}"/>
    <dgm:cxn modelId="{7231730E-E260-40B7-B070-06F130806C21}" srcId="{4BC7B698-73F7-4B52-AE1E-35205BD2599E}" destId="{571006B8-1E57-4E4E-83F5-05D691848E6B}" srcOrd="0" destOrd="0" parTransId="{83D1C194-82A1-4AD2-AE2C-B57105C2A561}" sibTransId="{3F1FC197-3878-446C-963A-AB03C89C7C25}"/>
    <dgm:cxn modelId="{C447E0C6-CBA0-475A-AF1A-E4C906B9A4D0}" srcId="{4BC7B698-73F7-4B52-AE1E-35205BD2599E}" destId="{9889362C-705B-4879-903E-1EAFB121029F}" srcOrd="4" destOrd="0" parTransId="{205C6519-B1C7-4C4B-9436-7E76F9892C17}" sibTransId="{7FBC1F54-50FA-4C9E-9AA9-1D26555049F5}"/>
    <dgm:cxn modelId="{E7CD1D49-40B7-4D78-BE7E-A98A5C51333B}" type="presOf" srcId="{AB918109-E96A-4959-9F7D-D2C30FA5F52F}" destId="{251C1F70-5601-45F3-BA51-B31B86EDAA09}" srcOrd="0" destOrd="0" presId="urn:microsoft.com/office/officeart/2005/8/layout/vList2"/>
    <dgm:cxn modelId="{FF584C0E-55E7-4C0A-B3DE-E57994C4B6D4}" type="presOf" srcId="{6F20CD9E-DDBD-4B12-A962-63BC1C33FD62}" destId="{07F2556E-C23A-4066-9835-FEA64D6EC325}" srcOrd="0" destOrd="0" presId="urn:microsoft.com/office/officeart/2005/8/layout/vList2"/>
    <dgm:cxn modelId="{EABFBC2E-35AB-42E7-9389-98A6DBD2D543}" srcId="{4BC7B698-73F7-4B52-AE1E-35205BD2599E}" destId="{6F20CD9E-DDBD-4B12-A962-63BC1C33FD62}" srcOrd="3" destOrd="0" parTransId="{8B040F7F-2305-42B4-8CA4-A94DB93452AD}" sibTransId="{E40D5E4F-442E-4207-BCD2-29B04C98EA68}"/>
    <dgm:cxn modelId="{7DF06D9E-A7F7-4CB0-8E3E-4478B1865ACC}" type="presOf" srcId="{9889362C-705B-4879-903E-1EAFB121029F}" destId="{ED435AAB-C4A4-47F4-A3B7-6CACCD782531}" srcOrd="0" destOrd="0" presId="urn:microsoft.com/office/officeart/2005/8/layout/vList2"/>
    <dgm:cxn modelId="{FC0B1748-E29A-49E7-9740-27F75AAAD6B3}" srcId="{4BC7B698-73F7-4B52-AE1E-35205BD2599E}" destId="{79FE967B-DED2-4E39-9D8F-32F1817EFC78}" srcOrd="1" destOrd="0" parTransId="{146CDFAE-2AD6-4642-AFEE-188DBE371E75}" sibTransId="{81E35AF4-B1A5-4D56-8BF5-FD3AE27AD615}"/>
    <dgm:cxn modelId="{9686B878-8A4D-44BA-A930-FBF255F2B3A7}" type="presOf" srcId="{4BC7B698-73F7-4B52-AE1E-35205BD2599E}" destId="{2F58AA57-2E07-4F45-9162-1C7D0A298AD6}" srcOrd="0" destOrd="0" presId="urn:microsoft.com/office/officeart/2005/8/layout/vList2"/>
    <dgm:cxn modelId="{2C61873A-8404-4F19-B0E1-4565AD7A4167}" type="presOf" srcId="{571006B8-1E57-4E4E-83F5-05D691848E6B}" destId="{B7AF025B-F2E6-40EA-A463-5EEAFD712660}" srcOrd="0" destOrd="0" presId="urn:microsoft.com/office/officeart/2005/8/layout/vList2"/>
    <dgm:cxn modelId="{E2034F7F-D4E9-4C72-953A-0C5374CBBAAF}" type="presParOf" srcId="{2F58AA57-2E07-4F45-9162-1C7D0A298AD6}" destId="{B7AF025B-F2E6-40EA-A463-5EEAFD712660}" srcOrd="0" destOrd="0" presId="urn:microsoft.com/office/officeart/2005/8/layout/vList2"/>
    <dgm:cxn modelId="{3085AC13-B0FD-4278-BA91-582A0EDE4609}" type="presParOf" srcId="{2F58AA57-2E07-4F45-9162-1C7D0A298AD6}" destId="{4CA3F5ED-112A-4BC1-8895-03F69EAA3080}" srcOrd="1" destOrd="0" presId="urn:microsoft.com/office/officeart/2005/8/layout/vList2"/>
    <dgm:cxn modelId="{513351E5-E5FD-4B57-8B2C-CCBEDEFDAF52}" type="presParOf" srcId="{2F58AA57-2E07-4F45-9162-1C7D0A298AD6}" destId="{CF4EFE83-2F76-4B26-95AD-044804A32E9D}" srcOrd="2" destOrd="0" presId="urn:microsoft.com/office/officeart/2005/8/layout/vList2"/>
    <dgm:cxn modelId="{8C7BB964-F1FE-48FD-A134-8FB6DA3F8C35}" type="presParOf" srcId="{2F58AA57-2E07-4F45-9162-1C7D0A298AD6}" destId="{32A3FA4A-F10B-4BD5-8B16-A9E346FD3D1F}" srcOrd="3" destOrd="0" presId="urn:microsoft.com/office/officeart/2005/8/layout/vList2"/>
    <dgm:cxn modelId="{05EEF46C-9A7B-48CB-854E-22D0E4DC9FAC}" type="presParOf" srcId="{2F58AA57-2E07-4F45-9162-1C7D0A298AD6}" destId="{251C1F70-5601-45F3-BA51-B31B86EDAA09}" srcOrd="4" destOrd="0" presId="urn:microsoft.com/office/officeart/2005/8/layout/vList2"/>
    <dgm:cxn modelId="{F2F0D020-633C-4C79-9DC0-0AE1D944CCE8}" type="presParOf" srcId="{2F58AA57-2E07-4F45-9162-1C7D0A298AD6}" destId="{F1688744-89A7-4EBB-8BDB-4AD22E9389A6}" srcOrd="5" destOrd="0" presId="urn:microsoft.com/office/officeart/2005/8/layout/vList2"/>
    <dgm:cxn modelId="{A466C21B-FD25-4382-B46C-C6B3D22DE43A}" type="presParOf" srcId="{2F58AA57-2E07-4F45-9162-1C7D0A298AD6}" destId="{07F2556E-C23A-4066-9835-FEA64D6EC325}" srcOrd="6" destOrd="0" presId="urn:microsoft.com/office/officeart/2005/8/layout/vList2"/>
    <dgm:cxn modelId="{F3F7981D-1AD8-4DB6-A29F-8841438D2CEA}" type="presParOf" srcId="{2F58AA57-2E07-4F45-9162-1C7D0A298AD6}" destId="{DF3470C5-F8C2-4AD5-A332-33DFE61A9793}" srcOrd="7" destOrd="0" presId="urn:microsoft.com/office/officeart/2005/8/layout/vList2"/>
    <dgm:cxn modelId="{BE89D43D-E81B-4E40-BA0C-E6DEA4D93ACB}" type="presParOf" srcId="{2F58AA57-2E07-4F45-9162-1C7D0A298AD6}" destId="{ED435AAB-C4A4-47F4-A3B7-6CACCD782531}"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EC795ED-F493-432E-A8E2-A779DFAF449A}"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s-ES"/>
        </a:p>
      </dgm:t>
    </dgm:pt>
    <dgm:pt modelId="{AE1DBB94-EE0B-4B50-B268-17295DCD6890}">
      <dgm:prSet custT="1"/>
      <dgm:spPr/>
      <dgm:t>
        <a:bodyPr/>
        <a:lstStyle/>
        <a:p>
          <a:pPr algn="just" rtl="0">
            <a:lnSpc>
              <a:spcPct val="90000"/>
            </a:lnSpc>
          </a:pPr>
          <a:r>
            <a:rPr lang="es-EC" sz="1600" b="1" dirty="0" smtClean="0"/>
            <a:t>El aprovisionamiento o abastecimiento es es clave en los procesos </a:t>
          </a:r>
        </a:p>
        <a:p>
          <a:pPr algn="just" rtl="0">
            <a:lnSpc>
              <a:spcPct val="100000"/>
            </a:lnSpc>
          </a:pPr>
          <a:endParaRPr lang="es-EC" sz="1600" dirty="0" smtClean="0"/>
        </a:p>
        <a:p>
          <a:pPr algn="just" rtl="0">
            <a:lnSpc>
              <a:spcPct val="90000"/>
            </a:lnSpc>
          </a:pPr>
          <a:r>
            <a:rPr lang="es-EC" sz="1600" dirty="0" smtClean="0"/>
            <a:t>Esta función puede ser la diferencia entre la vida o la muerte de un paciente</a:t>
          </a:r>
          <a:endParaRPr lang="es-ES" sz="1600" dirty="0"/>
        </a:p>
      </dgm:t>
    </dgm:pt>
    <dgm:pt modelId="{C29B8C4C-3AA7-45BA-AB5E-6D6C02949F88}" type="parTrans" cxnId="{FC3C97E0-857B-46E2-9067-BEAA26EB5D2F}">
      <dgm:prSet/>
      <dgm:spPr/>
      <dgm:t>
        <a:bodyPr/>
        <a:lstStyle/>
        <a:p>
          <a:endParaRPr lang="es-ES" sz="4000"/>
        </a:p>
      </dgm:t>
    </dgm:pt>
    <dgm:pt modelId="{F7B3CA5F-1416-4083-810D-17A4443CD4DB}" type="sibTrans" cxnId="{FC3C97E0-857B-46E2-9067-BEAA26EB5D2F}">
      <dgm:prSet/>
      <dgm:spPr/>
      <dgm:t>
        <a:bodyPr/>
        <a:lstStyle/>
        <a:p>
          <a:endParaRPr lang="es-ES" sz="4000"/>
        </a:p>
      </dgm:t>
    </dgm:pt>
    <dgm:pt modelId="{41FB942B-12A1-47CD-A0CB-6E2FF139D95D}">
      <dgm:prSet custT="1"/>
      <dgm:spPr/>
      <dgm:t>
        <a:bodyPr/>
        <a:lstStyle/>
        <a:p>
          <a:pPr algn="just" rtl="0">
            <a:lnSpc>
              <a:spcPct val="90000"/>
            </a:lnSpc>
          </a:pPr>
          <a:r>
            <a:rPr lang="es-EC" sz="1600" b="1" dirty="0" smtClean="0"/>
            <a:t>Planificar las necesidades de aprovisionamiento farmacéutico </a:t>
          </a:r>
        </a:p>
        <a:p>
          <a:pPr algn="just" rtl="0">
            <a:lnSpc>
              <a:spcPct val="100000"/>
            </a:lnSpc>
          </a:pPr>
          <a:endParaRPr lang="es-EC" sz="1600" dirty="0" smtClean="0"/>
        </a:p>
        <a:p>
          <a:pPr algn="just" rtl="0">
            <a:lnSpc>
              <a:spcPct val="90000"/>
            </a:lnSpc>
          </a:pPr>
          <a:r>
            <a:rPr lang="es-EC" sz="1600" dirty="0" smtClean="0"/>
            <a:t>Consumo de los años precedentes</a:t>
          </a:r>
        </a:p>
        <a:p>
          <a:pPr algn="just" rtl="0">
            <a:lnSpc>
              <a:spcPct val="90000"/>
            </a:lnSpc>
          </a:pPr>
          <a:r>
            <a:rPr lang="es-EC" sz="1600" dirty="0" smtClean="0"/>
            <a:t>Indicaciones y previsiones del personal de los diferentes servicios</a:t>
          </a:r>
        </a:p>
        <a:p>
          <a:pPr algn="just" rtl="0">
            <a:lnSpc>
              <a:spcPct val="90000"/>
            </a:lnSpc>
          </a:pPr>
          <a:r>
            <a:rPr lang="es-EC" sz="1600" dirty="0" smtClean="0"/>
            <a:t>CNMB</a:t>
          </a:r>
        </a:p>
        <a:p>
          <a:pPr algn="l" rtl="0">
            <a:lnSpc>
              <a:spcPct val="90000"/>
            </a:lnSpc>
          </a:pPr>
          <a:endParaRPr lang="es-ES" sz="1600" dirty="0"/>
        </a:p>
      </dgm:t>
    </dgm:pt>
    <dgm:pt modelId="{7880AA0D-D366-4AC2-8DD1-1553D9F27399}" type="parTrans" cxnId="{86C14F54-8BA0-47B1-8A13-952137E6FECB}">
      <dgm:prSet/>
      <dgm:spPr/>
      <dgm:t>
        <a:bodyPr/>
        <a:lstStyle/>
        <a:p>
          <a:endParaRPr lang="es-ES" sz="4000"/>
        </a:p>
      </dgm:t>
    </dgm:pt>
    <dgm:pt modelId="{81464AFE-E3BD-4E2D-AE44-5B6AF948D3E5}" type="sibTrans" cxnId="{86C14F54-8BA0-47B1-8A13-952137E6FECB}">
      <dgm:prSet/>
      <dgm:spPr/>
      <dgm:t>
        <a:bodyPr/>
        <a:lstStyle/>
        <a:p>
          <a:endParaRPr lang="es-ES" sz="4000"/>
        </a:p>
      </dgm:t>
    </dgm:pt>
    <dgm:pt modelId="{E265F042-608B-4673-986D-FA85E014BBBC}">
      <dgm:prSet custT="1"/>
      <dgm:spPr/>
      <dgm:t>
        <a:bodyPr/>
        <a:lstStyle/>
        <a:p>
          <a:pPr algn="just" rtl="0">
            <a:lnSpc>
              <a:spcPct val="90000"/>
            </a:lnSpc>
          </a:pPr>
          <a:r>
            <a:rPr lang="es-EC" sz="1600" b="1" dirty="0" smtClean="0"/>
            <a:t>Estandarización y control de los procesos de diagnóstico y terapéuticos </a:t>
          </a:r>
        </a:p>
        <a:p>
          <a:pPr algn="l" rtl="0">
            <a:lnSpc>
              <a:spcPct val="100000"/>
            </a:lnSpc>
          </a:pPr>
          <a:endParaRPr lang="es-EC" sz="1600" dirty="0" smtClean="0"/>
        </a:p>
        <a:p>
          <a:pPr algn="l" rtl="0">
            <a:lnSpc>
              <a:spcPct val="90000"/>
            </a:lnSpc>
          </a:pPr>
          <a:r>
            <a:rPr lang="es-EC" sz="1600" dirty="0" smtClean="0"/>
            <a:t>Manejo discrecional de los medicamentos por el personal médico, de enfermería, farmacia </a:t>
          </a:r>
        </a:p>
        <a:p>
          <a:pPr algn="ctr" rtl="0">
            <a:lnSpc>
              <a:spcPct val="90000"/>
            </a:lnSpc>
          </a:pPr>
          <a:r>
            <a:rPr lang="es-EC" sz="1600" b="1" dirty="0" smtClean="0"/>
            <a:t>M.S.P</a:t>
          </a:r>
        </a:p>
        <a:p>
          <a:pPr algn="just" rtl="0">
            <a:lnSpc>
              <a:spcPct val="90000"/>
            </a:lnSpc>
          </a:pPr>
          <a:r>
            <a:rPr lang="es-EC" sz="1600" dirty="0" smtClean="0"/>
            <a:t>Dispendios que llegan hasta el 30% que afectan directamente en la calidad de la atención</a:t>
          </a:r>
        </a:p>
      </dgm:t>
    </dgm:pt>
    <dgm:pt modelId="{93E07E5E-5B8D-40FC-A502-C56F3CFB39F8}" type="parTrans" cxnId="{1890A562-4E1A-4680-B8AC-4DE074139B20}">
      <dgm:prSet/>
      <dgm:spPr/>
      <dgm:t>
        <a:bodyPr/>
        <a:lstStyle/>
        <a:p>
          <a:endParaRPr lang="es-ES" sz="4000"/>
        </a:p>
      </dgm:t>
    </dgm:pt>
    <dgm:pt modelId="{6C414AA1-2413-4AB8-A631-9C1CEEB4B397}" type="sibTrans" cxnId="{1890A562-4E1A-4680-B8AC-4DE074139B20}">
      <dgm:prSet/>
      <dgm:spPr/>
      <dgm:t>
        <a:bodyPr/>
        <a:lstStyle/>
        <a:p>
          <a:endParaRPr lang="es-ES" sz="4000"/>
        </a:p>
      </dgm:t>
    </dgm:pt>
    <dgm:pt modelId="{9BED2D33-7F16-4CCC-AB8A-6F52E9A5A785}" type="pres">
      <dgm:prSet presAssocID="{0EC795ED-F493-432E-A8E2-A779DFAF449A}" presName="rootnode" presStyleCnt="0">
        <dgm:presLayoutVars>
          <dgm:chMax/>
          <dgm:chPref/>
          <dgm:dir/>
          <dgm:animLvl val="lvl"/>
        </dgm:presLayoutVars>
      </dgm:prSet>
      <dgm:spPr/>
      <dgm:t>
        <a:bodyPr/>
        <a:lstStyle/>
        <a:p>
          <a:endParaRPr lang="es-ES"/>
        </a:p>
      </dgm:t>
    </dgm:pt>
    <dgm:pt modelId="{1FFE77E5-1663-4E6E-A3CE-373E7A631461}" type="pres">
      <dgm:prSet presAssocID="{AE1DBB94-EE0B-4B50-B268-17295DCD6890}" presName="composite" presStyleCnt="0"/>
      <dgm:spPr/>
    </dgm:pt>
    <dgm:pt modelId="{B93E8BD2-919C-4031-B924-4E3B27442BDC}" type="pres">
      <dgm:prSet presAssocID="{AE1DBB94-EE0B-4B50-B268-17295DCD6890}" presName="LShape" presStyleLbl="alignNode1" presStyleIdx="0" presStyleCnt="5"/>
      <dgm:spPr/>
    </dgm:pt>
    <dgm:pt modelId="{A62B2BA2-7797-4CA9-9473-951A64D5C93B}" type="pres">
      <dgm:prSet presAssocID="{AE1DBB94-EE0B-4B50-B268-17295DCD6890}" presName="ParentText" presStyleLbl="revTx" presStyleIdx="0" presStyleCnt="3">
        <dgm:presLayoutVars>
          <dgm:chMax val="0"/>
          <dgm:chPref val="0"/>
          <dgm:bulletEnabled val="1"/>
        </dgm:presLayoutVars>
      </dgm:prSet>
      <dgm:spPr/>
      <dgm:t>
        <a:bodyPr/>
        <a:lstStyle/>
        <a:p>
          <a:endParaRPr lang="es-ES"/>
        </a:p>
      </dgm:t>
    </dgm:pt>
    <dgm:pt modelId="{DA83861A-C5C0-4054-88B6-14B028E10B30}" type="pres">
      <dgm:prSet presAssocID="{AE1DBB94-EE0B-4B50-B268-17295DCD6890}" presName="Triangle" presStyleLbl="alignNode1" presStyleIdx="1" presStyleCnt="5"/>
      <dgm:spPr/>
    </dgm:pt>
    <dgm:pt modelId="{BE2D041B-75D5-4AF8-8497-F076BEC409E5}" type="pres">
      <dgm:prSet presAssocID="{F7B3CA5F-1416-4083-810D-17A4443CD4DB}" presName="sibTrans" presStyleCnt="0"/>
      <dgm:spPr/>
    </dgm:pt>
    <dgm:pt modelId="{DDEF29E7-AD82-49ED-9192-42B24AE227DF}" type="pres">
      <dgm:prSet presAssocID="{F7B3CA5F-1416-4083-810D-17A4443CD4DB}" presName="space" presStyleCnt="0"/>
      <dgm:spPr/>
    </dgm:pt>
    <dgm:pt modelId="{0EE19342-37CF-4152-BD6F-4C1491A20668}" type="pres">
      <dgm:prSet presAssocID="{41FB942B-12A1-47CD-A0CB-6E2FF139D95D}" presName="composite" presStyleCnt="0"/>
      <dgm:spPr/>
    </dgm:pt>
    <dgm:pt modelId="{859B55B2-D36E-4AC3-B124-65A7D02FEEC0}" type="pres">
      <dgm:prSet presAssocID="{41FB942B-12A1-47CD-A0CB-6E2FF139D95D}" presName="LShape" presStyleLbl="alignNode1" presStyleIdx="2" presStyleCnt="5"/>
      <dgm:spPr/>
    </dgm:pt>
    <dgm:pt modelId="{DB62122F-A81E-47DF-9214-14A1A5D63A23}" type="pres">
      <dgm:prSet presAssocID="{41FB942B-12A1-47CD-A0CB-6E2FF139D95D}" presName="ParentText" presStyleLbl="revTx" presStyleIdx="1" presStyleCnt="3" custScaleY="145066" custLinFactNeighborX="886" custLinFactNeighborY="25824">
        <dgm:presLayoutVars>
          <dgm:chMax val="0"/>
          <dgm:chPref val="0"/>
          <dgm:bulletEnabled val="1"/>
        </dgm:presLayoutVars>
      </dgm:prSet>
      <dgm:spPr/>
      <dgm:t>
        <a:bodyPr/>
        <a:lstStyle/>
        <a:p>
          <a:endParaRPr lang="es-ES"/>
        </a:p>
      </dgm:t>
    </dgm:pt>
    <dgm:pt modelId="{F1DB3233-8B44-43BE-89D1-E48DA5450BDB}" type="pres">
      <dgm:prSet presAssocID="{41FB942B-12A1-47CD-A0CB-6E2FF139D95D}" presName="Triangle" presStyleLbl="alignNode1" presStyleIdx="3" presStyleCnt="5"/>
      <dgm:spPr/>
    </dgm:pt>
    <dgm:pt modelId="{4CF17FF9-76FF-432B-B2D7-D7B58DBBCC9E}" type="pres">
      <dgm:prSet presAssocID="{81464AFE-E3BD-4E2D-AE44-5B6AF948D3E5}" presName="sibTrans" presStyleCnt="0"/>
      <dgm:spPr/>
    </dgm:pt>
    <dgm:pt modelId="{96F911A2-31D2-4A19-AF50-ED30AB2F4E2D}" type="pres">
      <dgm:prSet presAssocID="{81464AFE-E3BD-4E2D-AE44-5B6AF948D3E5}" presName="space" presStyleCnt="0"/>
      <dgm:spPr/>
    </dgm:pt>
    <dgm:pt modelId="{0FCF9812-8552-4205-B679-37257303F4D8}" type="pres">
      <dgm:prSet presAssocID="{E265F042-608B-4673-986D-FA85E014BBBC}" presName="composite" presStyleCnt="0"/>
      <dgm:spPr/>
    </dgm:pt>
    <dgm:pt modelId="{0FA2D82B-2086-4F7E-951F-B033DD352A2E}" type="pres">
      <dgm:prSet presAssocID="{E265F042-608B-4673-986D-FA85E014BBBC}" presName="LShape" presStyleLbl="alignNode1" presStyleIdx="4" presStyleCnt="5"/>
      <dgm:spPr/>
    </dgm:pt>
    <dgm:pt modelId="{10E558F1-4EB0-4D5A-B698-A257627F286E}" type="pres">
      <dgm:prSet presAssocID="{E265F042-608B-4673-986D-FA85E014BBBC}" presName="ParentText" presStyleLbl="revTx" presStyleIdx="2" presStyleCnt="3">
        <dgm:presLayoutVars>
          <dgm:chMax val="0"/>
          <dgm:chPref val="0"/>
          <dgm:bulletEnabled val="1"/>
        </dgm:presLayoutVars>
      </dgm:prSet>
      <dgm:spPr/>
      <dgm:t>
        <a:bodyPr/>
        <a:lstStyle/>
        <a:p>
          <a:endParaRPr lang="es-ES"/>
        </a:p>
      </dgm:t>
    </dgm:pt>
  </dgm:ptLst>
  <dgm:cxnLst>
    <dgm:cxn modelId="{75A7D40E-6FAC-47B0-8341-C84590775269}" type="presOf" srcId="{0EC795ED-F493-432E-A8E2-A779DFAF449A}" destId="{9BED2D33-7F16-4CCC-AB8A-6F52E9A5A785}" srcOrd="0" destOrd="0" presId="urn:microsoft.com/office/officeart/2009/3/layout/StepUpProcess"/>
    <dgm:cxn modelId="{86C14F54-8BA0-47B1-8A13-952137E6FECB}" srcId="{0EC795ED-F493-432E-A8E2-A779DFAF449A}" destId="{41FB942B-12A1-47CD-A0CB-6E2FF139D95D}" srcOrd="1" destOrd="0" parTransId="{7880AA0D-D366-4AC2-8DD1-1553D9F27399}" sibTransId="{81464AFE-E3BD-4E2D-AE44-5B6AF948D3E5}"/>
    <dgm:cxn modelId="{1890A562-4E1A-4680-B8AC-4DE074139B20}" srcId="{0EC795ED-F493-432E-A8E2-A779DFAF449A}" destId="{E265F042-608B-4673-986D-FA85E014BBBC}" srcOrd="2" destOrd="0" parTransId="{93E07E5E-5B8D-40FC-A502-C56F3CFB39F8}" sibTransId="{6C414AA1-2413-4AB8-A631-9C1CEEB4B397}"/>
    <dgm:cxn modelId="{F5216F98-BAF8-4570-867E-58593D99AEDE}" type="presOf" srcId="{AE1DBB94-EE0B-4B50-B268-17295DCD6890}" destId="{A62B2BA2-7797-4CA9-9473-951A64D5C93B}" srcOrd="0" destOrd="0" presId="urn:microsoft.com/office/officeart/2009/3/layout/StepUpProcess"/>
    <dgm:cxn modelId="{2BF1C066-8C65-48B0-AA21-A515EF0C6DEB}" type="presOf" srcId="{E265F042-608B-4673-986D-FA85E014BBBC}" destId="{10E558F1-4EB0-4D5A-B698-A257627F286E}" srcOrd="0" destOrd="0" presId="urn:microsoft.com/office/officeart/2009/3/layout/StepUpProcess"/>
    <dgm:cxn modelId="{FC3C97E0-857B-46E2-9067-BEAA26EB5D2F}" srcId="{0EC795ED-F493-432E-A8E2-A779DFAF449A}" destId="{AE1DBB94-EE0B-4B50-B268-17295DCD6890}" srcOrd="0" destOrd="0" parTransId="{C29B8C4C-3AA7-45BA-AB5E-6D6C02949F88}" sibTransId="{F7B3CA5F-1416-4083-810D-17A4443CD4DB}"/>
    <dgm:cxn modelId="{5C3CA3D9-2809-4C7B-AB7D-E61C09E19DC5}" type="presOf" srcId="{41FB942B-12A1-47CD-A0CB-6E2FF139D95D}" destId="{DB62122F-A81E-47DF-9214-14A1A5D63A23}" srcOrd="0" destOrd="0" presId="urn:microsoft.com/office/officeart/2009/3/layout/StepUpProcess"/>
    <dgm:cxn modelId="{17EA4A34-9BDC-4040-AA92-3383545774C0}" type="presParOf" srcId="{9BED2D33-7F16-4CCC-AB8A-6F52E9A5A785}" destId="{1FFE77E5-1663-4E6E-A3CE-373E7A631461}" srcOrd="0" destOrd="0" presId="urn:microsoft.com/office/officeart/2009/3/layout/StepUpProcess"/>
    <dgm:cxn modelId="{88C4BC3A-6DB8-42A0-9924-F34E49895797}" type="presParOf" srcId="{1FFE77E5-1663-4E6E-A3CE-373E7A631461}" destId="{B93E8BD2-919C-4031-B924-4E3B27442BDC}" srcOrd="0" destOrd="0" presId="urn:microsoft.com/office/officeart/2009/3/layout/StepUpProcess"/>
    <dgm:cxn modelId="{B0B7797C-931D-4DCA-A149-A0BF2924F7DB}" type="presParOf" srcId="{1FFE77E5-1663-4E6E-A3CE-373E7A631461}" destId="{A62B2BA2-7797-4CA9-9473-951A64D5C93B}" srcOrd="1" destOrd="0" presId="urn:microsoft.com/office/officeart/2009/3/layout/StepUpProcess"/>
    <dgm:cxn modelId="{80834307-0F9E-4EB5-B3C9-B405426A3BBE}" type="presParOf" srcId="{1FFE77E5-1663-4E6E-A3CE-373E7A631461}" destId="{DA83861A-C5C0-4054-88B6-14B028E10B30}" srcOrd="2" destOrd="0" presId="urn:microsoft.com/office/officeart/2009/3/layout/StepUpProcess"/>
    <dgm:cxn modelId="{B51767D7-50B5-4F62-A400-993F44CDC493}" type="presParOf" srcId="{9BED2D33-7F16-4CCC-AB8A-6F52E9A5A785}" destId="{BE2D041B-75D5-4AF8-8497-F076BEC409E5}" srcOrd="1" destOrd="0" presId="urn:microsoft.com/office/officeart/2009/3/layout/StepUpProcess"/>
    <dgm:cxn modelId="{D1D97B1C-E420-4198-86DA-EA5EBFD4D3D8}" type="presParOf" srcId="{BE2D041B-75D5-4AF8-8497-F076BEC409E5}" destId="{DDEF29E7-AD82-49ED-9192-42B24AE227DF}" srcOrd="0" destOrd="0" presId="urn:microsoft.com/office/officeart/2009/3/layout/StepUpProcess"/>
    <dgm:cxn modelId="{F7974F99-72B6-4228-84BF-D20FDD7782FD}" type="presParOf" srcId="{9BED2D33-7F16-4CCC-AB8A-6F52E9A5A785}" destId="{0EE19342-37CF-4152-BD6F-4C1491A20668}" srcOrd="2" destOrd="0" presId="urn:microsoft.com/office/officeart/2009/3/layout/StepUpProcess"/>
    <dgm:cxn modelId="{E7A8DF6B-8672-4F58-9D8B-E2102B6D68D3}" type="presParOf" srcId="{0EE19342-37CF-4152-BD6F-4C1491A20668}" destId="{859B55B2-D36E-4AC3-B124-65A7D02FEEC0}" srcOrd="0" destOrd="0" presId="urn:microsoft.com/office/officeart/2009/3/layout/StepUpProcess"/>
    <dgm:cxn modelId="{4FD22C4C-7BC0-406D-B688-A46823849F36}" type="presParOf" srcId="{0EE19342-37CF-4152-BD6F-4C1491A20668}" destId="{DB62122F-A81E-47DF-9214-14A1A5D63A23}" srcOrd="1" destOrd="0" presId="urn:microsoft.com/office/officeart/2009/3/layout/StepUpProcess"/>
    <dgm:cxn modelId="{4FD97D53-D0ED-4C8A-950D-E00C59AF47FA}" type="presParOf" srcId="{0EE19342-37CF-4152-BD6F-4C1491A20668}" destId="{F1DB3233-8B44-43BE-89D1-E48DA5450BDB}" srcOrd="2" destOrd="0" presId="urn:microsoft.com/office/officeart/2009/3/layout/StepUpProcess"/>
    <dgm:cxn modelId="{BEC20682-1ACF-4547-9AA3-3807A14416D6}" type="presParOf" srcId="{9BED2D33-7F16-4CCC-AB8A-6F52E9A5A785}" destId="{4CF17FF9-76FF-432B-B2D7-D7B58DBBCC9E}" srcOrd="3" destOrd="0" presId="urn:microsoft.com/office/officeart/2009/3/layout/StepUpProcess"/>
    <dgm:cxn modelId="{E59815A7-7B39-46EB-A4F7-40CCA8AC203D}" type="presParOf" srcId="{4CF17FF9-76FF-432B-B2D7-D7B58DBBCC9E}" destId="{96F911A2-31D2-4A19-AF50-ED30AB2F4E2D}" srcOrd="0" destOrd="0" presId="urn:microsoft.com/office/officeart/2009/3/layout/StepUpProcess"/>
    <dgm:cxn modelId="{2F034C7C-FD0C-42EE-9073-3219C1A7AAF7}" type="presParOf" srcId="{9BED2D33-7F16-4CCC-AB8A-6F52E9A5A785}" destId="{0FCF9812-8552-4205-B679-37257303F4D8}" srcOrd="4" destOrd="0" presId="urn:microsoft.com/office/officeart/2009/3/layout/StepUpProcess"/>
    <dgm:cxn modelId="{818DC5CC-1239-4955-9685-5EE3F05C183B}" type="presParOf" srcId="{0FCF9812-8552-4205-B679-37257303F4D8}" destId="{0FA2D82B-2086-4F7E-951F-B033DD352A2E}" srcOrd="0" destOrd="0" presId="urn:microsoft.com/office/officeart/2009/3/layout/StepUpProcess"/>
    <dgm:cxn modelId="{E7742A5D-8CEC-4F4E-A2F7-FBDB670DC40D}" type="presParOf" srcId="{0FCF9812-8552-4205-B679-37257303F4D8}" destId="{10E558F1-4EB0-4D5A-B698-A257627F286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8E43BF7-97BB-4C32-B98D-2A0B3BFF6C79}" type="doc">
      <dgm:prSet loTypeId="urn:microsoft.com/office/officeart/2009/layout/CircleArrowProcess" loCatId="process" qsTypeId="urn:microsoft.com/office/officeart/2005/8/quickstyle/simple1" qsCatId="simple" csTypeId="urn:microsoft.com/office/officeart/2005/8/colors/colorful1" csCatId="colorful"/>
      <dgm:spPr/>
      <dgm:t>
        <a:bodyPr/>
        <a:lstStyle/>
        <a:p>
          <a:endParaRPr lang="es-ES"/>
        </a:p>
      </dgm:t>
    </dgm:pt>
    <dgm:pt modelId="{971875C5-DD7B-4C23-A122-71B0CBBFF5B9}">
      <dgm:prSet custT="1"/>
      <dgm:spPr/>
      <dgm:t>
        <a:bodyPr/>
        <a:lstStyle/>
        <a:p>
          <a:pPr rtl="0"/>
          <a:r>
            <a:rPr lang="es-EC" sz="900" i="1" dirty="0" smtClean="0"/>
            <a:t>el diseño y estandarización de los procesos de farmacia</a:t>
          </a:r>
          <a:r>
            <a:rPr lang="es-EC" sz="900" dirty="0" smtClean="0"/>
            <a:t> </a:t>
          </a:r>
          <a:endParaRPr lang="es-ES" sz="900" dirty="0"/>
        </a:p>
      </dgm:t>
    </dgm:pt>
    <dgm:pt modelId="{A9F76DB1-F004-4F53-B036-5F3CC342CD8F}" type="parTrans" cxnId="{8273864F-A5DF-44B8-96C5-A3C5129BFB36}">
      <dgm:prSet/>
      <dgm:spPr/>
      <dgm:t>
        <a:bodyPr/>
        <a:lstStyle/>
        <a:p>
          <a:endParaRPr lang="es-ES"/>
        </a:p>
      </dgm:t>
    </dgm:pt>
    <dgm:pt modelId="{56CE683E-3FFF-45AF-975B-D941B7FB38EE}" type="sibTrans" cxnId="{8273864F-A5DF-44B8-96C5-A3C5129BFB36}">
      <dgm:prSet/>
      <dgm:spPr/>
      <dgm:t>
        <a:bodyPr/>
        <a:lstStyle/>
        <a:p>
          <a:endParaRPr lang="es-ES"/>
        </a:p>
      </dgm:t>
    </dgm:pt>
    <dgm:pt modelId="{12AAD060-3C11-4422-9F82-28CB24193692}">
      <dgm:prSet custT="1"/>
      <dgm:spPr/>
      <dgm:t>
        <a:bodyPr/>
        <a:lstStyle/>
        <a:p>
          <a:pPr rtl="0"/>
          <a:r>
            <a:rPr lang="es-EC" sz="900" i="1" dirty="0" smtClean="0"/>
            <a:t>mejorar los resultados en el sistema de suministro, acceso, oportunidad, calidad y satisfacción de los usuarios</a:t>
          </a:r>
          <a:endParaRPr lang="es-ES" sz="900" i="1" dirty="0"/>
        </a:p>
      </dgm:t>
    </dgm:pt>
    <dgm:pt modelId="{60C229DA-8592-41A7-B46C-41DE25A84327}" type="parTrans" cxnId="{E753A8D5-85D1-498E-89D0-6CDFEE57D05E}">
      <dgm:prSet/>
      <dgm:spPr/>
      <dgm:t>
        <a:bodyPr/>
        <a:lstStyle/>
        <a:p>
          <a:endParaRPr lang="es-ES"/>
        </a:p>
      </dgm:t>
    </dgm:pt>
    <dgm:pt modelId="{8C8AC811-065F-4926-BB39-462906F8A73F}" type="sibTrans" cxnId="{E753A8D5-85D1-498E-89D0-6CDFEE57D05E}">
      <dgm:prSet/>
      <dgm:spPr/>
      <dgm:t>
        <a:bodyPr/>
        <a:lstStyle/>
        <a:p>
          <a:endParaRPr lang="es-ES"/>
        </a:p>
      </dgm:t>
    </dgm:pt>
    <dgm:pt modelId="{45313763-CE84-47B1-96F5-FBF1F331ACF1}" type="pres">
      <dgm:prSet presAssocID="{E8E43BF7-97BB-4C32-B98D-2A0B3BFF6C79}" presName="Name0" presStyleCnt="0">
        <dgm:presLayoutVars>
          <dgm:chMax val="7"/>
          <dgm:chPref val="7"/>
          <dgm:dir/>
          <dgm:animLvl val="lvl"/>
        </dgm:presLayoutVars>
      </dgm:prSet>
      <dgm:spPr/>
      <dgm:t>
        <a:bodyPr/>
        <a:lstStyle/>
        <a:p>
          <a:endParaRPr lang="es-ES"/>
        </a:p>
      </dgm:t>
    </dgm:pt>
    <dgm:pt modelId="{863E1654-C952-4E96-A5BA-6CFEAF82F5CB}" type="pres">
      <dgm:prSet presAssocID="{971875C5-DD7B-4C23-A122-71B0CBBFF5B9}" presName="Accent1" presStyleCnt="0"/>
      <dgm:spPr/>
    </dgm:pt>
    <dgm:pt modelId="{CAE4D383-7EF7-40FF-9840-7ED659EAFAB1}" type="pres">
      <dgm:prSet presAssocID="{971875C5-DD7B-4C23-A122-71B0CBBFF5B9}" presName="Accent" presStyleLbl="node1" presStyleIdx="0" presStyleCnt="2"/>
      <dgm:spPr/>
    </dgm:pt>
    <dgm:pt modelId="{2829B0CF-78EE-4969-8CE5-29DE651A4248}" type="pres">
      <dgm:prSet presAssocID="{971875C5-DD7B-4C23-A122-71B0CBBFF5B9}" presName="Parent1" presStyleLbl="revTx" presStyleIdx="0" presStyleCnt="2">
        <dgm:presLayoutVars>
          <dgm:chMax val="1"/>
          <dgm:chPref val="1"/>
          <dgm:bulletEnabled val="1"/>
        </dgm:presLayoutVars>
      </dgm:prSet>
      <dgm:spPr/>
      <dgm:t>
        <a:bodyPr/>
        <a:lstStyle/>
        <a:p>
          <a:endParaRPr lang="es-ES"/>
        </a:p>
      </dgm:t>
    </dgm:pt>
    <dgm:pt modelId="{6D957C21-6E2C-4116-81FA-66276D221B36}" type="pres">
      <dgm:prSet presAssocID="{12AAD060-3C11-4422-9F82-28CB24193692}" presName="Accent2" presStyleCnt="0"/>
      <dgm:spPr/>
    </dgm:pt>
    <dgm:pt modelId="{C63E6CA0-9C95-4EDF-B011-66849FA6B62A}" type="pres">
      <dgm:prSet presAssocID="{12AAD060-3C11-4422-9F82-28CB24193692}" presName="Accent" presStyleLbl="node1" presStyleIdx="1" presStyleCnt="2"/>
      <dgm:spPr/>
    </dgm:pt>
    <dgm:pt modelId="{37F89418-CC81-4AA1-9731-66AB0A60B9E5}" type="pres">
      <dgm:prSet presAssocID="{12AAD060-3C11-4422-9F82-28CB24193692}" presName="Parent2" presStyleLbl="revTx" presStyleIdx="1" presStyleCnt="2">
        <dgm:presLayoutVars>
          <dgm:chMax val="1"/>
          <dgm:chPref val="1"/>
          <dgm:bulletEnabled val="1"/>
        </dgm:presLayoutVars>
      </dgm:prSet>
      <dgm:spPr/>
      <dgm:t>
        <a:bodyPr/>
        <a:lstStyle/>
        <a:p>
          <a:endParaRPr lang="es-ES"/>
        </a:p>
      </dgm:t>
    </dgm:pt>
  </dgm:ptLst>
  <dgm:cxnLst>
    <dgm:cxn modelId="{0A04F35F-2B46-4952-B6C6-BDC0E866CB50}" type="presOf" srcId="{12AAD060-3C11-4422-9F82-28CB24193692}" destId="{37F89418-CC81-4AA1-9731-66AB0A60B9E5}" srcOrd="0" destOrd="0" presId="urn:microsoft.com/office/officeart/2009/layout/CircleArrowProcess"/>
    <dgm:cxn modelId="{E753A8D5-85D1-498E-89D0-6CDFEE57D05E}" srcId="{E8E43BF7-97BB-4C32-B98D-2A0B3BFF6C79}" destId="{12AAD060-3C11-4422-9F82-28CB24193692}" srcOrd="1" destOrd="0" parTransId="{60C229DA-8592-41A7-B46C-41DE25A84327}" sibTransId="{8C8AC811-065F-4926-BB39-462906F8A73F}"/>
    <dgm:cxn modelId="{D2CE8E5C-7AF0-4690-B028-31F17750D31B}" type="presOf" srcId="{E8E43BF7-97BB-4C32-B98D-2A0B3BFF6C79}" destId="{45313763-CE84-47B1-96F5-FBF1F331ACF1}" srcOrd="0" destOrd="0" presId="urn:microsoft.com/office/officeart/2009/layout/CircleArrowProcess"/>
    <dgm:cxn modelId="{8273864F-A5DF-44B8-96C5-A3C5129BFB36}" srcId="{E8E43BF7-97BB-4C32-B98D-2A0B3BFF6C79}" destId="{971875C5-DD7B-4C23-A122-71B0CBBFF5B9}" srcOrd="0" destOrd="0" parTransId="{A9F76DB1-F004-4F53-B036-5F3CC342CD8F}" sibTransId="{56CE683E-3FFF-45AF-975B-D941B7FB38EE}"/>
    <dgm:cxn modelId="{6A095BEE-6861-4795-86F5-6A1E9BCD67ED}" type="presOf" srcId="{971875C5-DD7B-4C23-A122-71B0CBBFF5B9}" destId="{2829B0CF-78EE-4969-8CE5-29DE651A4248}" srcOrd="0" destOrd="0" presId="urn:microsoft.com/office/officeart/2009/layout/CircleArrowProcess"/>
    <dgm:cxn modelId="{A8726EB1-E7C9-43A6-B34F-F510DB67F71F}" type="presParOf" srcId="{45313763-CE84-47B1-96F5-FBF1F331ACF1}" destId="{863E1654-C952-4E96-A5BA-6CFEAF82F5CB}" srcOrd="0" destOrd="0" presId="urn:microsoft.com/office/officeart/2009/layout/CircleArrowProcess"/>
    <dgm:cxn modelId="{F5AFCA78-CC38-4D1F-9BDC-9FDFBD98C82D}" type="presParOf" srcId="{863E1654-C952-4E96-A5BA-6CFEAF82F5CB}" destId="{CAE4D383-7EF7-40FF-9840-7ED659EAFAB1}" srcOrd="0" destOrd="0" presId="urn:microsoft.com/office/officeart/2009/layout/CircleArrowProcess"/>
    <dgm:cxn modelId="{3ACCA368-32AB-4E91-8E22-39F7726686F8}" type="presParOf" srcId="{45313763-CE84-47B1-96F5-FBF1F331ACF1}" destId="{2829B0CF-78EE-4969-8CE5-29DE651A4248}" srcOrd="1" destOrd="0" presId="urn:microsoft.com/office/officeart/2009/layout/CircleArrowProcess"/>
    <dgm:cxn modelId="{1A79557D-9160-4AFD-A513-539DD4AB8322}" type="presParOf" srcId="{45313763-CE84-47B1-96F5-FBF1F331ACF1}" destId="{6D957C21-6E2C-4116-81FA-66276D221B36}" srcOrd="2" destOrd="0" presId="urn:microsoft.com/office/officeart/2009/layout/CircleArrowProcess"/>
    <dgm:cxn modelId="{36B358FD-5803-4B3D-A302-9F15140FC09C}" type="presParOf" srcId="{6D957C21-6E2C-4116-81FA-66276D221B36}" destId="{C63E6CA0-9C95-4EDF-B011-66849FA6B62A}" srcOrd="0" destOrd="0" presId="urn:microsoft.com/office/officeart/2009/layout/CircleArrowProcess"/>
    <dgm:cxn modelId="{40FF1DED-548E-45EE-A3DA-866783E40F4A}" type="presParOf" srcId="{45313763-CE84-47B1-96F5-FBF1F331ACF1}" destId="{37F89418-CC81-4AA1-9731-66AB0A60B9E5}" srcOrd="3" destOrd="0" presId="urn:microsoft.com/office/officeart/2009/layout/CircleArrow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C11CC2E-8EFB-4CD6-8EDD-EF48A478DD1A}" type="doc">
      <dgm:prSet loTypeId="urn:microsoft.com/office/officeart/2009/3/layout/DescendingProcess" loCatId="process" qsTypeId="urn:microsoft.com/office/officeart/2005/8/quickstyle/simple4" qsCatId="simple" csTypeId="urn:microsoft.com/office/officeart/2005/8/colors/accent2_2" csCatId="accent2" phldr="1"/>
      <dgm:spPr/>
      <dgm:t>
        <a:bodyPr/>
        <a:lstStyle/>
        <a:p>
          <a:endParaRPr lang="es-ES"/>
        </a:p>
      </dgm:t>
    </dgm:pt>
    <dgm:pt modelId="{538545D2-81AB-4F96-9D0A-56B00A92A7AA}">
      <dgm:prSet/>
      <dgm:spPr/>
      <dgm:t>
        <a:bodyPr/>
        <a:lstStyle/>
        <a:p>
          <a:pPr algn="l" rtl="0"/>
          <a:r>
            <a:rPr lang="es-EC" dirty="0" smtClean="0"/>
            <a:t>Objetivos de la Gestión por Procesos</a:t>
          </a:r>
          <a:endParaRPr lang="es-ES" dirty="0"/>
        </a:p>
      </dgm:t>
    </dgm:pt>
    <dgm:pt modelId="{86A13811-22FF-4A90-B6C4-8F18D681A798}" type="parTrans" cxnId="{485F658E-75D9-4BF3-9012-EDF9CDA3BFE2}">
      <dgm:prSet/>
      <dgm:spPr/>
      <dgm:t>
        <a:bodyPr/>
        <a:lstStyle/>
        <a:p>
          <a:endParaRPr lang="es-ES"/>
        </a:p>
      </dgm:t>
    </dgm:pt>
    <dgm:pt modelId="{B88DCA5F-B5E2-400B-BF05-054A108CE81D}" type="sibTrans" cxnId="{485F658E-75D9-4BF3-9012-EDF9CDA3BFE2}">
      <dgm:prSet/>
      <dgm:spPr/>
      <dgm:t>
        <a:bodyPr/>
        <a:lstStyle/>
        <a:p>
          <a:endParaRPr lang="es-ES"/>
        </a:p>
      </dgm:t>
    </dgm:pt>
    <dgm:pt modelId="{1EE51662-FF3D-4115-877A-2C6654AC68C6}">
      <dgm:prSet/>
      <dgm:spPr/>
      <dgm:t>
        <a:bodyPr/>
        <a:lstStyle/>
        <a:p>
          <a:pPr rtl="0"/>
          <a:r>
            <a:rPr lang="es-EC" smtClean="0"/>
            <a:t>Definiciones de procesos</a:t>
          </a:r>
          <a:endParaRPr lang="es-ES"/>
        </a:p>
      </dgm:t>
    </dgm:pt>
    <dgm:pt modelId="{A5641D02-CC11-48DF-B2A5-CE1743AF9768}" type="parTrans" cxnId="{B363917D-31CD-4419-9F3E-3EDADCC05FDD}">
      <dgm:prSet/>
      <dgm:spPr/>
      <dgm:t>
        <a:bodyPr/>
        <a:lstStyle/>
        <a:p>
          <a:endParaRPr lang="es-ES"/>
        </a:p>
      </dgm:t>
    </dgm:pt>
    <dgm:pt modelId="{50C5BA05-C26E-460D-81BE-3106E5CB633D}" type="sibTrans" cxnId="{B363917D-31CD-4419-9F3E-3EDADCC05FDD}">
      <dgm:prSet/>
      <dgm:spPr/>
      <dgm:t>
        <a:bodyPr/>
        <a:lstStyle/>
        <a:p>
          <a:endParaRPr lang="es-ES"/>
        </a:p>
      </dgm:t>
    </dgm:pt>
    <dgm:pt modelId="{DF6F3616-A5BE-481E-9EF4-447B6B731430}">
      <dgm:prSet/>
      <dgm:spPr/>
      <dgm:t>
        <a:bodyPr/>
        <a:lstStyle/>
        <a:p>
          <a:pPr algn="l" rtl="0"/>
          <a:r>
            <a:rPr lang="es-EC" dirty="0" smtClean="0"/>
            <a:t>Elementos de un Proceso</a:t>
          </a:r>
          <a:endParaRPr lang="es-ES" dirty="0"/>
        </a:p>
      </dgm:t>
    </dgm:pt>
    <dgm:pt modelId="{287A9476-E4DA-4C48-876B-78CA0E8BB539}" type="parTrans" cxnId="{92D90DE5-37F1-4584-BAC1-71AAD6C64583}">
      <dgm:prSet/>
      <dgm:spPr/>
      <dgm:t>
        <a:bodyPr/>
        <a:lstStyle/>
        <a:p>
          <a:endParaRPr lang="es-ES"/>
        </a:p>
      </dgm:t>
    </dgm:pt>
    <dgm:pt modelId="{E533E11F-34B0-4B5D-BFE0-E6A879885917}" type="sibTrans" cxnId="{92D90DE5-37F1-4584-BAC1-71AAD6C64583}">
      <dgm:prSet/>
      <dgm:spPr/>
      <dgm:t>
        <a:bodyPr/>
        <a:lstStyle/>
        <a:p>
          <a:endParaRPr lang="es-ES"/>
        </a:p>
      </dgm:t>
    </dgm:pt>
    <dgm:pt modelId="{13C7623C-9C1B-46B4-A62A-F3818A600B63}">
      <dgm:prSet/>
      <dgm:spPr/>
      <dgm:t>
        <a:bodyPr/>
        <a:lstStyle/>
        <a:p>
          <a:pPr rtl="0"/>
          <a:r>
            <a:rPr lang="es-EC" smtClean="0"/>
            <a:t>Clasificación de los Procesos</a:t>
          </a:r>
          <a:endParaRPr lang="es-ES"/>
        </a:p>
      </dgm:t>
    </dgm:pt>
    <dgm:pt modelId="{9BB9389F-6788-4C9D-A939-918F751D95B0}" type="parTrans" cxnId="{6A0051E0-7353-43E4-BC11-D3DC696F1A15}">
      <dgm:prSet/>
      <dgm:spPr/>
      <dgm:t>
        <a:bodyPr/>
        <a:lstStyle/>
        <a:p>
          <a:endParaRPr lang="es-ES"/>
        </a:p>
      </dgm:t>
    </dgm:pt>
    <dgm:pt modelId="{4266DEAB-40AA-44A1-B5D0-31F744119380}" type="sibTrans" cxnId="{6A0051E0-7353-43E4-BC11-D3DC696F1A15}">
      <dgm:prSet/>
      <dgm:spPr/>
      <dgm:t>
        <a:bodyPr/>
        <a:lstStyle/>
        <a:p>
          <a:endParaRPr lang="es-ES"/>
        </a:p>
      </dgm:t>
    </dgm:pt>
    <dgm:pt modelId="{6A5371CE-8018-40E0-ADE0-C9893ED380B1}">
      <dgm:prSet/>
      <dgm:spPr/>
      <dgm:t>
        <a:bodyPr/>
        <a:lstStyle/>
        <a:p>
          <a:pPr rtl="0"/>
          <a:r>
            <a:rPr lang="es-EC" dirty="0" smtClean="0"/>
            <a:t>Jerarquía de procesos</a:t>
          </a:r>
          <a:endParaRPr lang="es-ES" dirty="0"/>
        </a:p>
      </dgm:t>
    </dgm:pt>
    <dgm:pt modelId="{ABE2300C-EDD2-4DEF-8438-90F5BCE9C3AF}" type="parTrans" cxnId="{0BAF794C-B736-4917-B442-900C0BAB1BFB}">
      <dgm:prSet/>
      <dgm:spPr/>
      <dgm:t>
        <a:bodyPr/>
        <a:lstStyle/>
        <a:p>
          <a:endParaRPr lang="es-ES"/>
        </a:p>
      </dgm:t>
    </dgm:pt>
    <dgm:pt modelId="{9959D41B-4588-4082-8AC8-F9FB641A5241}" type="sibTrans" cxnId="{0BAF794C-B736-4917-B442-900C0BAB1BFB}">
      <dgm:prSet/>
      <dgm:spPr/>
      <dgm:t>
        <a:bodyPr/>
        <a:lstStyle/>
        <a:p>
          <a:endParaRPr lang="es-ES"/>
        </a:p>
      </dgm:t>
    </dgm:pt>
    <dgm:pt modelId="{74CC74BE-F27D-417E-94E1-385409E02CC1}">
      <dgm:prSet/>
      <dgm:spPr/>
      <dgm:t>
        <a:bodyPr/>
        <a:lstStyle/>
        <a:p>
          <a:endParaRPr lang="es-ES"/>
        </a:p>
      </dgm:t>
    </dgm:pt>
    <dgm:pt modelId="{1B17B9BD-7B24-4829-8DA2-BA3C7995BED4}" type="parTrans" cxnId="{8EEDFE0C-743B-43AF-B7EC-5B5587E932B8}">
      <dgm:prSet/>
      <dgm:spPr/>
      <dgm:t>
        <a:bodyPr/>
        <a:lstStyle/>
        <a:p>
          <a:endParaRPr lang="es-ES"/>
        </a:p>
      </dgm:t>
    </dgm:pt>
    <dgm:pt modelId="{29CBB8D7-69F9-4B35-A661-F1A7EB5A3AC0}" type="sibTrans" cxnId="{8EEDFE0C-743B-43AF-B7EC-5B5587E932B8}">
      <dgm:prSet/>
      <dgm:spPr/>
      <dgm:t>
        <a:bodyPr/>
        <a:lstStyle/>
        <a:p>
          <a:endParaRPr lang="es-ES"/>
        </a:p>
      </dgm:t>
    </dgm:pt>
    <dgm:pt modelId="{BDCB8702-11BF-4B37-9F9E-2E9239698F46}">
      <dgm:prSet/>
      <dgm:spPr/>
      <dgm:t>
        <a:bodyPr/>
        <a:lstStyle/>
        <a:p>
          <a:endParaRPr lang="es-ES"/>
        </a:p>
      </dgm:t>
    </dgm:pt>
    <dgm:pt modelId="{CEBE7D24-2095-4830-93C8-E648B7AF7B91}" type="parTrans" cxnId="{36CE389E-D7FF-48E4-AF37-0DB3A27B20DD}">
      <dgm:prSet/>
      <dgm:spPr/>
      <dgm:t>
        <a:bodyPr/>
        <a:lstStyle/>
        <a:p>
          <a:endParaRPr lang="es-ES"/>
        </a:p>
      </dgm:t>
    </dgm:pt>
    <dgm:pt modelId="{AD1D3C5E-373A-470B-A522-0081480F513B}" type="sibTrans" cxnId="{36CE389E-D7FF-48E4-AF37-0DB3A27B20DD}">
      <dgm:prSet/>
      <dgm:spPr/>
      <dgm:t>
        <a:bodyPr/>
        <a:lstStyle/>
        <a:p>
          <a:endParaRPr lang="es-ES"/>
        </a:p>
      </dgm:t>
    </dgm:pt>
    <dgm:pt modelId="{CFFE4725-3D90-43D2-8B8D-7CD604519936}">
      <dgm:prSet/>
      <dgm:spPr/>
      <dgm:t>
        <a:bodyPr/>
        <a:lstStyle/>
        <a:p>
          <a:endParaRPr lang="es-ES"/>
        </a:p>
      </dgm:t>
    </dgm:pt>
    <dgm:pt modelId="{F827B1E0-1EFB-44C5-B568-A49FD8491CF4}" type="parTrans" cxnId="{53A7462E-A2AC-4EEC-AC89-D46B32A1B99A}">
      <dgm:prSet/>
      <dgm:spPr/>
      <dgm:t>
        <a:bodyPr/>
        <a:lstStyle/>
        <a:p>
          <a:endParaRPr lang="es-ES"/>
        </a:p>
      </dgm:t>
    </dgm:pt>
    <dgm:pt modelId="{7C7D13CE-14E7-4733-BAD6-C5786B7AD917}" type="sibTrans" cxnId="{53A7462E-A2AC-4EEC-AC89-D46B32A1B99A}">
      <dgm:prSet/>
      <dgm:spPr/>
      <dgm:t>
        <a:bodyPr/>
        <a:lstStyle/>
        <a:p>
          <a:endParaRPr lang="es-ES"/>
        </a:p>
      </dgm:t>
    </dgm:pt>
    <dgm:pt modelId="{DC17F410-8273-456D-A165-7AB4B2D2856A}">
      <dgm:prSet/>
      <dgm:spPr/>
      <dgm:t>
        <a:bodyPr/>
        <a:lstStyle/>
        <a:p>
          <a:endParaRPr lang="es-ES"/>
        </a:p>
      </dgm:t>
    </dgm:pt>
    <dgm:pt modelId="{4AD1714C-DFD7-4158-9CE3-6E8FF3969B65}" type="parTrans" cxnId="{A3F9C397-2182-404E-956A-2B27C4414A9F}">
      <dgm:prSet/>
      <dgm:spPr/>
      <dgm:t>
        <a:bodyPr/>
        <a:lstStyle/>
        <a:p>
          <a:endParaRPr lang="es-ES"/>
        </a:p>
      </dgm:t>
    </dgm:pt>
    <dgm:pt modelId="{BC4B3418-D29D-4156-BF0C-8002CAA7A817}" type="sibTrans" cxnId="{A3F9C397-2182-404E-956A-2B27C4414A9F}">
      <dgm:prSet/>
      <dgm:spPr/>
      <dgm:t>
        <a:bodyPr/>
        <a:lstStyle/>
        <a:p>
          <a:endParaRPr lang="es-ES"/>
        </a:p>
      </dgm:t>
    </dgm:pt>
    <dgm:pt modelId="{A56D8CD0-A9F3-408E-A3B7-8482F8C57ED1}">
      <dgm:prSet/>
      <dgm:spPr/>
      <dgm:t>
        <a:bodyPr/>
        <a:lstStyle/>
        <a:p>
          <a:endParaRPr lang="es-ES"/>
        </a:p>
      </dgm:t>
    </dgm:pt>
    <dgm:pt modelId="{6EC06E0E-41F9-4906-B438-23FF7EEF563E}" type="parTrans" cxnId="{56C3DC33-C446-46CC-B19D-2BACC9A70631}">
      <dgm:prSet/>
      <dgm:spPr/>
      <dgm:t>
        <a:bodyPr/>
        <a:lstStyle/>
        <a:p>
          <a:endParaRPr lang="es-ES"/>
        </a:p>
      </dgm:t>
    </dgm:pt>
    <dgm:pt modelId="{63035B48-8F1C-41D4-9835-DE19CE1AFC65}" type="sibTrans" cxnId="{56C3DC33-C446-46CC-B19D-2BACC9A70631}">
      <dgm:prSet/>
      <dgm:spPr/>
      <dgm:t>
        <a:bodyPr/>
        <a:lstStyle/>
        <a:p>
          <a:endParaRPr lang="es-ES"/>
        </a:p>
      </dgm:t>
    </dgm:pt>
    <dgm:pt modelId="{352EB6D8-5920-4CB7-8B56-6F1A98E34716}">
      <dgm:prSet/>
      <dgm:spPr/>
      <dgm:t>
        <a:bodyPr/>
        <a:lstStyle/>
        <a:p>
          <a:endParaRPr lang="es-ES"/>
        </a:p>
      </dgm:t>
    </dgm:pt>
    <dgm:pt modelId="{69E7327B-B5EB-4B10-8607-98EEF738CB81}" type="parTrans" cxnId="{28BCF476-06AD-44F4-A76F-138126C3FCA6}">
      <dgm:prSet/>
      <dgm:spPr/>
      <dgm:t>
        <a:bodyPr/>
        <a:lstStyle/>
        <a:p>
          <a:endParaRPr lang="es-ES"/>
        </a:p>
      </dgm:t>
    </dgm:pt>
    <dgm:pt modelId="{55762726-F0BC-441B-96F1-37CFDF46D332}" type="sibTrans" cxnId="{28BCF476-06AD-44F4-A76F-138126C3FCA6}">
      <dgm:prSet/>
      <dgm:spPr/>
      <dgm:t>
        <a:bodyPr/>
        <a:lstStyle/>
        <a:p>
          <a:endParaRPr lang="es-ES"/>
        </a:p>
      </dgm:t>
    </dgm:pt>
    <dgm:pt modelId="{63381CF2-DCF4-43D8-A63A-51FCBB6A1019}">
      <dgm:prSet/>
      <dgm:spPr/>
      <dgm:t>
        <a:bodyPr/>
        <a:lstStyle/>
        <a:p>
          <a:endParaRPr lang="es-ES"/>
        </a:p>
      </dgm:t>
    </dgm:pt>
    <dgm:pt modelId="{EBDEE141-A0CB-4B33-9278-CE7FDBF16B87}" type="parTrans" cxnId="{EF9D596C-64CC-4124-9696-5DB700CC46B2}">
      <dgm:prSet/>
      <dgm:spPr/>
      <dgm:t>
        <a:bodyPr/>
        <a:lstStyle/>
        <a:p>
          <a:endParaRPr lang="es-ES"/>
        </a:p>
      </dgm:t>
    </dgm:pt>
    <dgm:pt modelId="{7A6EE8F9-CBDA-4349-BF3C-B6E96463B21B}" type="sibTrans" cxnId="{EF9D596C-64CC-4124-9696-5DB700CC46B2}">
      <dgm:prSet/>
      <dgm:spPr/>
      <dgm:t>
        <a:bodyPr/>
        <a:lstStyle/>
        <a:p>
          <a:endParaRPr lang="es-ES"/>
        </a:p>
      </dgm:t>
    </dgm:pt>
    <dgm:pt modelId="{0E62F1F6-A49A-4585-883A-9AE9E9D4EBE6}">
      <dgm:prSet/>
      <dgm:spPr/>
      <dgm:t>
        <a:bodyPr/>
        <a:lstStyle/>
        <a:p>
          <a:endParaRPr lang="es-ES"/>
        </a:p>
      </dgm:t>
    </dgm:pt>
    <dgm:pt modelId="{BD845F94-DF1A-4A95-A746-9B124B5E57BF}" type="parTrans" cxnId="{2E03F265-4881-4E85-8008-D919B0CAF3FA}">
      <dgm:prSet/>
      <dgm:spPr/>
      <dgm:t>
        <a:bodyPr/>
        <a:lstStyle/>
        <a:p>
          <a:endParaRPr lang="es-ES"/>
        </a:p>
      </dgm:t>
    </dgm:pt>
    <dgm:pt modelId="{C1AED66C-16C0-4161-928D-5E46D68A7329}" type="sibTrans" cxnId="{2E03F265-4881-4E85-8008-D919B0CAF3FA}">
      <dgm:prSet/>
      <dgm:spPr/>
      <dgm:t>
        <a:bodyPr/>
        <a:lstStyle/>
        <a:p>
          <a:endParaRPr lang="es-ES"/>
        </a:p>
      </dgm:t>
    </dgm:pt>
    <dgm:pt modelId="{62773B3E-0347-4122-86CB-577AD44C4DA5}">
      <dgm:prSet/>
      <dgm:spPr/>
      <dgm:t>
        <a:bodyPr/>
        <a:lstStyle/>
        <a:p>
          <a:endParaRPr lang="es-ES"/>
        </a:p>
      </dgm:t>
    </dgm:pt>
    <dgm:pt modelId="{7CB476E4-91A2-4A02-BCAC-6EED254B951F}" type="parTrans" cxnId="{1D7001D9-2C0B-401F-8181-1FF78AF6DB2D}">
      <dgm:prSet/>
      <dgm:spPr/>
      <dgm:t>
        <a:bodyPr/>
        <a:lstStyle/>
        <a:p>
          <a:endParaRPr lang="es-ES"/>
        </a:p>
      </dgm:t>
    </dgm:pt>
    <dgm:pt modelId="{63BAD382-7690-42D5-9EA1-814AF2F08EDF}" type="sibTrans" cxnId="{1D7001D9-2C0B-401F-8181-1FF78AF6DB2D}">
      <dgm:prSet/>
      <dgm:spPr/>
      <dgm:t>
        <a:bodyPr/>
        <a:lstStyle/>
        <a:p>
          <a:endParaRPr lang="es-ES"/>
        </a:p>
      </dgm:t>
    </dgm:pt>
    <dgm:pt modelId="{0DD3DA42-AA13-4B3A-9062-DDCF04A56902}">
      <dgm:prSet/>
      <dgm:spPr/>
      <dgm:t>
        <a:bodyPr/>
        <a:lstStyle/>
        <a:p>
          <a:pPr rtl="0"/>
          <a:r>
            <a:rPr lang="es-EC" dirty="0" smtClean="0"/>
            <a:t>Gestión de procesos</a:t>
          </a:r>
          <a:endParaRPr lang="es-ES" dirty="0"/>
        </a:p>
      </dgm:t>
    </dgm:pt>
    <dgm:pt modelId="{C88380FD-B7F5-4E7D-80F1-74291E9AD484}" type="parTrans" cxnId="{A1FE7D98-8B57-4C7A-B287-56623E40BE59}">
      <dgm:prSet/>
      <dgm:spPr/>
      <dgm:t>
        <a:bodyPr/>
        <a:lstStyle/>
        <a:p>
          <a:endParaRPr lang="es-ES"/>
        </a:p>
      </dgm:t>
    </dgm:pt>
    <dgm:pt modelId="{06F865C0-D964-4AC9-A4CC-AC26A72ED0BC}" type="sibTrans" cxnId="{A1FE7D98-8B57-4C7A-B287-56623E40BE59}">
      <dgm:prSet/>
      <dgm:spPr/>
      <dgm:t>
        <a:bodyPr/>
        <a:lstStyle/>
        <a:p>
          <a:endParaRPr lang="es-ES"/>
        </a:p>
      </dgm:t>
    </dgm:pt>
    <dgm:pt modelId="{7B744F78-C2E8-4808-95E1-EA2EC9B75207}">
      <dgm:prSet/>
      <dgm:spPr/>
      <dgm:t>
        <a:bodyPr/>
        <a:lstStyle/>
        <a:p>
          <a:pPr rtl="0"/>
          <a:r>
            <a:rPr lang="es-EC" dirty="0" smtClean="0"/>
            <a:t>Manual de procesos</a:t>
          </a:r>
          <a:endParaRPr lang="es-ES" dirty="0"/>
        </a:p>
      </dgm:t>
    </dgm:pt>
    <dgm:pt modelId="{891C4480-6C5B-420D-9C19-4E36AA6E0345}" type="parTrans" cxnId="{5922E94E-4976-47CE-89C5-119472236C2D}">
      <dgm:prSet/>
      <dgm:spPr/>
      <dgm:t>
        <a:bodyPr/>
        <a:lstStyle/>
        <a:p>
          <a:endParaRPr lang="es-ES"/>
        </a:p>
      </dgm:t>
    </dgm:pt>
    <dgm:pt modelId="{A1C11551-5168-4FB6-937C-B423CBAC7C94}" type="sibTrans" cxnId="{5922E94E-4976-47CE-89C5-119472236C2D}">
      <dgm:prSet/>
      <dgm:spPr/>
      <dgm:t>
        <a:bodyPr/>
        <a:lstStyle/>
        <a:p>
          <a:endParaRPr lang="es-ES"/>
        </a:p>
      </dgm:t>
    </dgm:pt>
    <dgm:pt modelId="{350F0002-483F-4296-A9DF-7F403FF4509A}" type="pres">
      <dgm:prSet presAssocID="{EC11CC2E-8EFB-4CD6-8EDD-EF48A478DD1A}" presName="Name0" presStyleCnt="0">
        <dgm:presLayoutVars>
          <dgm:chMax val="7"/>
          <dgm:chPref val="5"/>
        </dgm:presLayoutVars>
      </dgm:prSet>
      <dgm:spPr/>
      <dgm:t>
        <a:bodyPr/>
        <a:lstStyle/>
        <a:p>
          <a:endParaRPr lang="es-ES"/>
        </a:p>
      </dgm:t>
    </dgm:pt>
    <dgm:pt modelId="{190B20A4-CCF1-43C2-BEF9-C1FF1ADE92CC}" type="pres">
      <dgm:prSet presAssocID="{EC11CC2E-8EFB-4CD6-8EDD-EF48A478DD1A}" presName="arrowNode" presStyleLbl="node1" presStyleIdx="0" presStyleCnt="1"/>
      <dgm:spPr/>
    </dgm:pt>
    <dgm:pt modelId="{07634938-FE1C-4F7B-BC0C-D21EA993D921}" type="pres">
      <dgm:prSet presAssocID="{538545D2-81AB-4F96-9D0A-56B00A92A7AA}" presName="txNode1" presStyleLbl="revTx" presStyleIdx="0" presStyleCnt="7">
        <dgm:presLayoutVars>
          <dgm:bulletEnabled val="1"/>
        </dgm:presLayoutVars>
      </dgm:prSet>
      <dgm:spPr/>
      <dgm:t>
        <a:bodyPr/>
        <a:lstStyle/>
        <a:p>
          <a:endParaRPr lang="es-ES"/>
        </a:p>
      </dgm:t>
    </dgm:pt>
    <dgm:pt modelId="{5EFC6FA7-BAC5-4DE5-B2B7-2F42645152F2}" type="pres">
      <dgm:prSet presAssocID="{1EE51662-FF3D-4115-877A-2C6654AC68C6}" presName="txNode2" presStyleLbl="revTx" presStyleIdx="1" presStyleCnt="7">
        <dgm:presLayoutVars>
          <dgm:bulletEnabled val="1"/>
        </dgm:presLayoutVars>
      </dgm:prSet>
      <dgm:spPr/>
      <dgm:t>
        <a:bodyPr/>
        <a:lstStyle/>
        <a:p>
          <a:endParaRPr lang="es-ES"/>
        </a:p>
      </dgm:t>
    </dgm:pt>
    <dgm:pt modelId="{A2C884D6-7BBB-4955-8874-2DA98065712D}" type="pres">
      <dgm:prSet presAssocID="{50C5BA05-C26E-460D-81BE-3106E5CB633D}" presName="dotNode2" presStyleCnt="0"/>
      <dgm:spPr/>
    </dgm:pt>
    <dgm:pt modelId="{F40CDFFB-EEA3-4EC0-A0B9-C4155F5EBA4D}" type="pres">
      <dgm:prSet presAssocID="{50C5BA05-C26E-460D-81BE-3106E5CB633D}" presName="dotRepeatNode" presStyleLbl="fgShp" presStyleIdx="0" presStyleCnt="5"/>
      <dgm:spPr/>
      <dgm:t>
        <a:bodyPr/>
        <a:lstStyle/>
        <a:p>
          <a:endParaRPr lang="es-ES"/>
        </a:p>
      </dgm:t>
    </dgm:pt>
    <dgm:pt modelId="{32AA14A5-0A47-47E0-807C-AF3C85F8AE42}" type="pres">
      <dgm:prSet presAssocID="{DF6F3616-A5BE-481E-9EF4-447B6B731430}" presName="txNode3" presStyleLbl="revTx" presStyleIdx="2" presStyleCnt="7">
        <dgm:presLayoutVars>
          <dgm:bulletEnabled val="1"/>
        </dgm:presLayoutVars>
      </dgm:prSet>
      <dgm:spPr/>
      <dgm:t>
        <a:bodyPr/>
        <a:lstStyle/>
        <a:p>
          <a:endParaRPr lang="es-ES"/>
        </a:p>
      </dgm:t>
    </dgm:pt>
    <dgm:pt modelId="{FAA24DAD-0F63-4220-9D23-034BC6F3F564}" type="pres">
      <dgm:prSet presAssocID="{E533E11F-34B0-4B5D-BFE0-E6A879885917}" presName="dotNode3" presStyleCnt="0"/>
      <dgm:spPr/>
    </dgm:pt>
    <dgm:pt modelId="{5F813AEF-A172-40C4-8AD8-B1EFFC26D309}" type="pres">
      <dgm:prSet presAssocID="{E533E11F-34B0-4B5D-BFE0-E6A879885917}" presName="dotRepeatNode" presStyleLbl="fgShp" presStyleIdx="1" presStyleCnt="5"/>
      <dgm:spPr/>
      <dgm:t>
        <a:bodyPr/>
        <a:lstStyle/>
        <a:p>
          <a:endParaRPr lang="es-ES"/>
        </a:p>
      </dgm:t>
    </dgm:pt>
    <dgm:pt modelId="{FC506408-8CAA-46D6-9473-2AD6EC9EC8D7}" type="pres">
      <dgm:prSet presAssocID="{13C7623C-9C1B-46B4-A62A-F3818A600B63}" presName="txNode4" presStyleLbl="revTx" presStyleIdx="3" presStyleCnt="7">
        <dgm:presLayoutVars>
          <dgm:bulletEnabled val="1"/>
        </dgm:presLayoutVars>
      </dgm:prSet>
      <dgm:spPr/>
      <dgm:t>
        <a:bodyPr/>
        <a:lstStyle/>
        <a:p>
          <a:endParaRPr lang="es-ES"/>
        </a:p>
      </dgm:t>
    </dgm:pt>
    <dgm:pt modelId="{E9EBE4F9-8910-418C-B253-92F937B76E80}" type="pres">
      <dgm:prSet presAssocID="{4266DEAB-40AA-44A1-B5D0-31F744119380}" presName="dotNode4" presStyleCnt="0"/>
      <dgm:spPr/>
    </dgm:pt>
    <dgm:pt modelId="{5496E67E-B14D-4C0B-9C90-D4760D0E3F5E}" type="pres">
      <dgm:prSet presAssocID="{4266DEAB-40AA-44A1-B5D0-31F744119380}" presName="dotRepeatNode" presStyleLbl="fgShp" presStyleIdx="2" presStyleCnt="5"/>
      <dgm:spPr/>
      <dgm:t>
        <a:bodyPr/>
        <a:lstStyle/>
        <a:p>
          <a:endParaRPr lang="es-ES"/>
        </a:p>
      </dgm:t>
    </dgm:pt>
    <dgm:pt modelId="{FD6EBF4B-179D-426F-AB57-DB99124D0B14}" type="pres">
      <dgm:prSet presAssocID="{6A5371CE-8018-40E0-ADE0-C9893ED380B1}" presName="txNode5" presStyleLbl="revTx" presStyleIdx="4" presStyleCnt="7">
        <dgm:presLayoutVars>
          <dgm:bulletEnabled val="1"/>
        </dgm:presLayoutVars>
      </dgm:prSet>
      <dgm:spPr/>
      <dgm:t>
        <a:bodyPr/>
        <a:lstStyle/>
        <a:p>
          <a:endParaRPr lang="es-ES"/>
        </a:p>
      </dgm:t>
    </dgm:pt>
    <dgm:pt modelId="{6807944B-EDF3-467C-8446-085D5BC1B7CB}" type="pres">
      <dgm:prSet presAssocID="{9959D41B-4588-4082-8AC8-F9FB641A5241}" presName="dotNode5" presStyleCnt="0"/>
      <dgm:spPr/>
    </dgm:pt>
    <dgm:pt modelId="{83BB0DEA-C79E-491A-AB20-6847E0AB4A90}" type="pres">
      <dgm:prSet presAssocID="{9959D41B-4588-4082-8AC8-F9FB641A5241}" presName="dotRepeatNode" presStyleLbl="fgShp" presStyleIdx="3" presStyleCnt="5"/>
      <dgm:spPr/>
      <dgm:t>
        <a:bodyPr/>
        <a:lstStyle/>
        <a:p>
          <a:endParaRPr lang="es-ES"/>
        </a:p>
      </dgm:t>
    </dgm:pt>
    <dgm:pt modelId="{2616E71F-301E-4DE7-8775-3E93F7C80300}" type="pres">
      <dgm:prSet presAssocID="{0DD3DA42-AA13-4B3A-9062-DDCF04A56902}" presName="txNode6" presStyleLbl="revTx" presStyleIdx="5" presStyleCnt="7" custScaleX="133990" custLinFactX="-83251" custLinFactNeighborX="-100000" custLinFactNeighborY="42374">
        <dgm:presLayoutVars>
          <dgm:bulletEnabled val="1"/>
        </dgm:presLayoutVars>
      </dgm:prSet>
      <dgm:spPr/>
      <dgm:t>
        <a:bodyPr/>
        <a:lstStyle/>
        <a:p>
          <a:endParaRPr lang="es-ES"/>
        </a:p>
      </dgm:t>
    </dgm:pt>
    <dgm:pt modelId="{03C3D7C2-F5D5-4294-BA69-37D6D34FB470}" type="pres">
      <dgm:prSet presAssocID="{06F865C0-D964-4AC9-A4CC-AC26A72ED0BC}" presName="dotNode6" presStyleCnt="0"/>
      <dgm:spPr/>
    </dgm:pt>
    <dgm:pt modelId="{16FDF901-D2EE-4F5D-A25E-7E8697564BB8}" type="pres">
      <dgm:prSet presAssocID="{06F865C0-D964-4AC9-A4CC-AC26A72ED0BC}" presName="dotRepeatNode" presStyleLbl="fgShp" presStyleIdx="4" presStyleCnt="5"/>
      <dgm:spPr/>
      <dgm:t>
        <a:bodyPr/>
        <a:lstStyle/>
        <a:p>
          <a:endParaRPr lang="es-ES"/>
        </a:p>
      </dgm:t>
    </dgm:pt>
    <dgm:pt modelId="{52674F8A-0BCA-4305-B4FE-AF05FF845751}" type="pres">
      <dgm:prSet presAssocID="{7B744F78-C2E8-4808-95E1-EA2EC9B75207}" presName="txNode7" presStyleLbl="revTx" presStyleIdx="6" presStyleCnt="7" custScaleX="133990" custLinFactNeighborX="-24508" custLinFactNeighborY="7440">
        <dgm:presLayoutVars>
          <dgm:bulletEnabled val="1"/>
        </dgm:presLayoutVars>
      </dgm:prSet>
      <dgm:spPr/>
      <dgm:t>
        <a:bodyPr/>
        <a:lstStyle/>
        <a:p>
          <a:endParaRPr lang="es-ES"/>
        </a:p>
      </dgm:t>
    </dgm:pt>
  </dgm:ptLst>
  <dgm:cxnLst>
    <dgm:cxn modelId="{485F658E-75D9-4BF3-9012-EDF9CDA3BFE2}" srcId="{EC11CC2E-8EFB-4CD6-8EDD-EF48A478DD1A}" destId="{538545D2-81AB-4F96-9D0A-56B00A92A7AA}" srcOrd="0" destOrd="0" parTransId="{86A13811-22FF-4A90-B6C4-8F18D681A798}" sibTransId="{B88DCA5F-B5E2-400B-BF05-054A108CE81D}"/>
    <dgm:cxn modelId="{8EEDFE0C-743B-43AF-B7EC-5B5587E932B8}" srcId="{EC11CC2E-8EFB-4CD6-8EDD-EF48A478DD1A}" destId="{74CC74BE-F27D-417E-94E1-385409E02CC1}" srcOrd="7" destOrd="0" parTransId="{1B17B9BD-7B24-4829-8DA2-BA3C7995BED4}" sibTransId="{29CBB8D7-69F9-4B35-A661-F1A7EB5A3AC0}"/>
    <dgm:cxn modelId="{28BCF476-06AD-44F4-A76F-138126C3FCA6}" srcId="{EC11CC2E-8EFB-4CD6-8EDD-EF48A478DD1A}" destId="{352EB6D8-5920-4CB7-8B56-6F1A98E34716}" srcOrd="12" destOrd="0" parTransId="{69E7327B-B5EB-4B10-8607-98EEF738CB81}" sibTransId="{55762726-F0BC-441B-96F1-37CFDF46D332}"/>
    <dgm:cxn modelId="{E07B8AEB-DE72-48EF-9A7F-69433CDB1EE0}" type="presOf" srcId="{EC11CC2E-8EFB-4CD6-8EDD-EF48A478DD1A}" destId="{350F0002-483F-4296-A9DF-7F403FF4509A}" srcOrd="0" destOrd="0" presId="urn:microsoft.com/office/officeart/2009/3/layout/DescendingProcess"/>
    <dgm:cxn modelId="{1D7001D9-2C0B-401F-8181-1FF78AF6DB2D}" srcId="{EC11CC2E-8EFB-4CD6-8EDD-EF48A478DD1A}" destId="{62773B3E-0347-4122-86CB-577AD44C4DA5}" srcOrd="15" destOrd="0" parTransId="{7CB476E4-91A2-4A02-BCAC-6EED254B951F}" sibTransId="{63BAD382-7690-42D5-9EA1-814AF2F08EDF}"/>
    <dgm:cxn modelId="{A1FE7D98-8B57-4C7A-B287-56623E40BE59}" srcId="{EC11CC2E-8EFB-4CD6-8EDD-EF48A478DD1A}" destId="{0DD3DA42-AA13-4B3A-9062-DDCF04A56902}" srcOrd="5" destOrd="0" parTransId="{C88380FD-B7F5-4E7D-80F1-74291E9AD484}" sibTransId="{06F865C0-D964-4AC9-A4CC-AC26A72ED0BC}"/>
    <dgm:cxn modelId="{29EEC1BE-8A07-4D7B-89AA-120FEAAA870C}" type="presOf" srcId="{7B744F78-C2E8-4808-95E1-EA2EC9B75207}" destId="{52674F8A-0BCA-4305-B4FE-AF05FF845751}" srcOrd="0" destOrd="0" presId="urn:microsoft.com/office/officeart/2009/3/layout/DescendingProcess"/>
    <dgm:cxn modelId="{5BC2FB70-BE05-456A-8152-B5EADE0B1E7B}" type="presOf" srcId="{E533E11F-34B0-4B5D-BFE0-E6A879885917}" destId="{5F813AEF-A172-40C4-8AD8-B1EFFC26D309}" srcOrd="0" destOrd="0" presId="urn:microsoft.com/office/officeart/2009/3/layout/DescendingProcess"/>
    <dgm:cxn modelId="{DDAC3513-C07A-4781-BB6F-19BE498DDF5F}" type="presOf" srcId="{6A5371CE-8018-40E0-ADE0-C9893ED380B1}" destId="{FD6EBF4B-179D-426F-AB57-DB99124D0B14}" srcOrd="0" destOrd="0" presId="urn:microsoft.com/office/officeart/2009/3/layout/DescendingProcess"/>
    <dgm:cxn modelId="{EFF79C97-EDD7-49C9-8A4A-5B9BCC2E0606}" type="presOf" srcId="{DF6F3616-A5BE-481E-9EF4-447B6B731430}" destId="{32AA14A5-0A47-47E0-807C-AF3C85F8AE42}" srcOrd="0" destOrd="0" presId="urn:microsoft.com/office/officeart/2009/3/layout/DescendingProcess"/>
    <dgm:cxn modelId="{EF9D596C-64CC-4124-9696-5DB700CC46B2}" srcId="{EC11CC2E-8EFB-4CD6-8EDD-EF48A478DD1A}" destId="{63381CF2-DCF4-43D8-A63A-51FCBB6A1019}" srcOrd="13" destOrd="0" parTransId="{EBDEE141-A0CB-4B33-9278-CE7FDBF16B87}" sibTransId="{7A6EE8F9-CBDA-4349-BF3C-B6E96463B21B}"/>
    <dgm:cxn modelId="{5922E94E-4976-47CE-89C5-119472236C2D}" srcId="{EC11CC2E-8EFB-4CD6-8EDD-EF48A478DD1A}" destId="{7B744F78-C2E8-4808-95E1-EA2EC9B75207}" srcOrd="6" destOrd="0" parTransId="{891C4480-6C5B-420D-9C19-4E36AA6E0345}" sibTransId="{A1C11551-5168-4FB6-937C-B423CBAC7C94}"/>
    <dgm:cxn modelId="{1755A315-8BAC-408A-AA68-FF1F492B9A4E}" type="presOf" srcId="{0DD3DA42-AA13-4B3A-9062-DDCF04A56902}" destId="{2616E71F-301E-4DE7-8775-3E93F7C80300}" srcOrd="0" destOrd="0" presId="urn:microsoft.com/office/officeart/2009/3/layout/DescendingProcess"/>
    <dgm:cxn modelId="{A0958EF3-1B3A-4C08-ABA3-0AD22587DF89}" type="presOf" srcId="{538545D2-81AB-4F96-9D0A-56B00A92A7AA}" destId="{07634938-FE1C-4F7B-BC0C-D21EA993D921}" srcOrd="0" destOrd="0" presId="urn:microsoft.com/office/officeart/2009/3/layout/DescendingProcess"/>
    <dgm:cxn modelId="{AD838A46-2076-4423-B8AC-90F5B71B708E}" type="presOf" srcId="{1EE51662-FF3D-4115-877A-2C6654AC68C6}" destId="{5EFC6FA7-BAC5-4DE5-B2B7-2F42645152F2}" srcOrd="0" destOrd="0" presId="urn:microsoft.com/office/officeart/2009/3/layout/DescendingProcess"/>
    <dgm:cxn modelId="{56C3DC33-C446-46CC-B19D-2BACC9A70631}" srcId="{EC11CC2E-8EFB-4CD6-8EDD-EF48A478DD1A}" destId="{A56D8CD0-A9F3-408E-A3B7-8482F8C57ED1}" srcOrd="11" destOrd="0" parTransId="{6EC06E0E-41F9-4906-B438-23FF7EEF563E}" sibTransId="{63035B48-8F1C-41D4-9835-DE19CE1AFC65}"/>
    <dgm:cxn modelId="{92D90DE5-37F1-4584-BAC1-71AAD6C64583}" srcId="{EC11CC2E-8EFB-4CD6-8EDD-EF48A478DD1A}" destId="{DF6F3616-A5BE-481E-9EF4-447B6B731430}" srcOrd="2" destOrd="0" parTransId="{287A9476-E4DA-4C48-876B-78CA0E8BB539}" sibTransId="{E533E11F-34B0-4B5D-BFE0-E6A879885917}"/>
    <dgm:cxn modelId="{CB85E9DA-CBBE-4D75-9267-D3BBA7718B28}" type="presOf" srcId="{06F865C0-D964-4AC9-A4CC-AC26A72ED0BC}" destId="{16FDF901-D2EE-4F5D-A25E-7E8697564BB8}" srcOrd="0" destOrd="0" presId="urn:microsoft.com/office/officeart/2009/3/layout/DescendingProcess"/>
    <dgm:cxn modelId="{2E03F265-4881-4E85-8008-D919B0CAF3FA}" srcId="{EC11CC2E-8EFB-4CD6-8EDD-EF48A478DD1A}" destId="{0E62F1F6-A49A-4585-883A-9AE9E9D4EBE6}" srcOrd="14" destOrd="0" parTransId="{BD845F94-DF1A-4A95-A746-9B124B5E57BF}" sibTransId="{C1AED66C-16C0-4161-928D-5E46D68A7329}"/>
    <dgm:cxn modelId="{0BAF794C-B736-4917-B442-900C0BAB1BFB}" srcId="{EC11CC2E-8EFB-4CD6-8EDD-EF48A478DD1A}" destId="{6A5371CE-8018-40E0-ADE0-C9893ED380B1}" srcOrd="4" destOrd="0" parTransId="{ABE2300C-EDD2-4DEF-8438-90F5BCE9C3AF}" sibTransId="{9959D41B-4588-4082-8AC8-F9FB641A5241}"/>
    <dgm:cxn modelId="{3D46DA45-0434-48E9-BF31-44D36E76F905}" type="presOf" srcId="{13C7623C-9C1B-46B4-A62A-F3818A600B63}" destId="{FC506408-8CAA-46D6-9473-2AD6EC9EC8D7}" srcOrd="0" destOrd="0" presId="urn:microsoft.com/office/officeart/2009/3/layout/DescendingProcess"/>
    <dgm:cxn modelId="{3E9F45BC-0C91-4C20-8730-6274F0748332}" type="presOf" srcId="{9959D41B-4588-4082-8AC8-F9FB641A5241}" destId="{83BB0DEA-C79E-491A-AB20-6847E0AB4A90}" srcOrd="0" destOrd="0" presId="urn:microsoft.com/office/officeart/2009/3/layout/DescendingProcess"/>
    <dgm:cxn modelId="{731A3385-C66F-4F0D-9241-81C29668A2FD}" type="presOf" srcId="{50C5BA05-C26E-460D-81BE-3106E5CB633D}" destId="{F40CDFFB-EEA3-4EC0-A0B9-C4155F5EBA4D}" srcOrd="0" destOrd="0" presId="urn:microsoft.com/office/officeart/2009/3/layout/DescendingProcess"/>
    <dgm:cxn modelId="{6A0051E0-7353-43E4-BC11-D3DC696F1A15}" srcId="{EC11CC2E-8EFB-4CD6-8EDD-EF48A478DD1A}" destId="{13C7623C-9C1B-46B4-A62A-F3818A600B63}" srcOrd="3" destOrd="0" parTransId="{9BB9389F-6788-4C9D-A939-918F751D95B0}" sibTransId="{4266DEAB-40AA-44A1-B5D0-31F744119380}"/>
    <dgm:cxn modelId="{A3F9C397-2182-404E-956A-2B27C4414A9F}" srcId="{EC11CC2E-8EFB-4CD6-8EDD-EF48A478DD1A}" destId="{DC17F410-8273-456D-A165-7AB4B2D2856A}" srcOrd="10" destOrd="0" parTransId="{4AD1714C-DFD7-4158-9CE3-6E8FF3969B65}" sibTransId="{BC4B3418-D29D-4156-BF0C-8002CAA7A817}"/>
    <dgm:cxn modelId="{53A7462E-A2AC-4EEC-AC89-D46B32A1B99A}" srcId="{EC11CC2E-8EFB-4CD6-8EDD-EF48A478DD1A}" destId="{CFFE4725-3D90-43D2-8B8D-7CD604519936}" srcOrd="9" destOrd="0" parTransId="{F827B1E0-1EFB-44C5-B568-A49FD8491CF4}" sibTransId="{7C7D13CE-14E7-4733-BAD6-C5786B7AD917}"/>
    <dgm:cxn modelId="{B423A9D7-1B60-4A27-AB27-5EC9295B5CDF}" type="presOf" srcId="{4266DEAB-40AA-44A1-B5D0-31F744119380}" destId="{5496E67E-B14D-4C0B-9C90-D4760D0E3F5E}" srcOrd="0" destOrd="0" presId="urn:microsoft.com/office/officeart/2009/3/layout/DescendingProcess"/>
    <dgm:cxn modelId="{36CE389E-D7FF-48E4-AF37-0DB3A27B20DD}" srcId="{EC11CC2E-8EFB-4CD6-8EDD-EF48A478DD1A}" destId="{BDCB8702-11BF-4B37-9F9E-2E9239698F46}" srcOrd="8" destOrd="0" parTransId="{CEBE7D24-2095-4830-93C8-E648B7AF7B91}" sibTransId="{AD1D3C5E-373A-470B-A522-0081480F513B}"/>
    <dgm:cxn modelId="{B363917D-31CD-4419-9F3E-3EDADCC05FDD}" srcId="{EC11CC2E-8EFB-4CD6-8EDD-EF48A478DD1A}" destId="{1EE51662-FF3D-4115-877A-2C6654AC68C6}" srcOrd="1" destOrd="0" parTransId="{A5641D02-CC11-48DF-B2A5-CE1743AF9768}" sibTransId="{50C5BA05-C26E-460D-81BE-3106E5CB633D}"/>
    <dgm:cxn modelId="{E5396A33-48F4-4768-9300-B0BA2B6B3DFA}" type="presParOf" srcId="{350F0002-483F-4296-A9DF-7F403FF4509A}" destId="{190B20A4-CCF1-43C2-BEF9-C1FF1ADE92CC}" srcOrd="0" destOrd="0" presId="urn:microsoft.com/office/officeart/2009/3/layout/DescendingProcess"/>
    <dgm:cxn modelId="{2A5D6123-D625-44A6-9B1D-B744EAE9B653}" type="presParOf" srcId="{350F0002-483F-4296-A9DF-7F403FF4509A}" destId="{07634938-FE1C-4F7B-BC0C-D21EA993D921}" srcOrd="1" destOrd="0" presId="urn:microsoft.com/office/officeart/2009/3/layout/DescendingProcess"/>
    <dgm:cxn modelId="{46670C56-67F1-4159-AF7D-428A9A1F46DE}" type="presParOf" srcId="{350F0002-483F-4296-A9DF-7F403FF4509A}" destId="{5EFC6FA7-BAC5-4DE5-B2B7-2F42645152F2}" srcOrd="2" destOrd="0" presId="urn:microsoft.com/office/officeart/2009/3/layout/DescendingProcess"/>
    <dgm:cxn modelId="{B086EF4B-3101-4625-9296-E276AD34D0F5}" type="presParOf" srcId="{350F0002-483F-4296-A9DF-7F403FF4509A}" destId="{A2C884D6-7BBB-4955-8874-2DA98065712D}" srcOrd="3" destOrd="0" presId="urn:microsoft.com/office/officeart/2009/3/layout/DescendingProcess"/>
    <dgm:cxn modelId="{AE0CD9B4-2BB0-4553-A22E-2D61E5F55275}" type="presParOf" srcId="{A2C884D6-7BBB-4955-8874-2DA98065712D}" destId="{F40CDFFB-EEA3-4EC0-A0B9-C4155F5EBA4D}" srcOrd="0" destOrd="0" presId="urn:microsoft.com/office/officeart/2009/3/layout/DescendingProcess"/>
    <dgm:cxn modelId="{D3D4EC8A-7D1B-436E-AB94-58987973D0A3}" type="presParOf" srcId="{350F0002-483F-4296-A9DF-7F403FF4509A}" destId="{32AA14A5-0A47-47E0-807C-AF3C85F8AE42}" srcOrd="4" destOrd="0" presId="urn:microsoft.com/office/officeart/2009/3/layout/DescendingProcess"/>
    <dgm:cxn modelId="{D3B58B95-FC2C-4EDA-8370-4B12E0BAE58A}" type="presParOf" srcId="{350F0002-483F-4296-A9DF-7F403FF4509A}" destId="{FAA24DAD-0F63-4220-9D23-034BC6F3F564}" srcOrd="5" destOrd="0" presId="urn:microsoft.com/office/officeart/2009/3/layout/DescendingProcess"/>
    <dgm:cxn modelId="{C2FAB74B-0ED3-415C-BA0E-FC176C93AD8E}" type="presParOf" srcId="{FAA24DAD-0F63-4220-9D23-034BC6F3F564}" destId="{5F813AEF-A172-40C4-8AD8-B1EFFC26D309}" srcOrd="0" destOrd="0" presId="urn:microsoft.com/office/officeart/2009/3/layout/DescendingProcess"/>
    <dgm:cxn modelId="{C9EF3821-1906-47A9-B6EE-691FEEBF56F4}" type="presParOf" srcId="{350F0002-483F-4296-A9DF-7F403FF4509A}" destId="{FC506408-8CAA-46D6-9473-2AD6EC9EC8D7}" srcOrd="6" destOrd="0" presId="urn:microsoft.com/office/officeart/2009/3/layout/DescendingProcess"/>
    <dgm:cxn modelId="{297E8385-655B-4052-AD02-8685462CD3A1}" type="presParOf" srcId="{350F0002-483F-4296-A9DF-7F403FF4509A}" destId="{E9EBE4F9-8910-418C-B253-92F937B76E80}" srcOrd="7" destOrd="0" presId="urn:microsoft.com/office/officeart/2009/3/layout/DescendingProcess"/>
    <dgm:cxn modelId="{FB69CDBE-C30D-4011-AF4C-6F51DBFC4EC5}" type="presParOf" srcId="{E9EBE4F9-8910-418C-B253-92F937B76E80}" destId="{5496E67E-B14D-4C0B-9C90-D4760D0E3F5E}" srcOrd="0" destOrd="0" presId="urn:microsoft.com/office/officeart/2009/3/layout/DescendingProcess"/>
    <dgm:cxn modelId="{7161BCBD-D751-4B4F-B990-6BA6994723BF}" type="presParOf" srcId="{350F0002-483F-4296-A9DF-7F403FF4509A}" destId="{FD6EBF4B-179D-426F-AB57-DB99124D0B14}" srcOrd="8" destOrd="0" presId="urn:microsoft.com/office/officeart/2009/3/layout/DescendingProcess"/>
    <dgm:cxn modelId="{20028A30-D632-4DFC-A3A9-0B02A9009D30}" type="presParOf" srcId="{350F0002-483F-4296-A9DF-7F403FF4509A}" destId="{6807944B-EDF3-467C-8446-085D5BC1B7CB}" srcOrd="9" destOrd="0" presId="urn:microsoft.com/office/officeart/2009/3/layout/DescendingProcess"/>
    <dgm:cxn modelId="{C13B32FC-57B8-42CB-AD42-32B74C6209EE}" type="presParOf" srcId="{6807944B-EDF3-467C-8446-085D5BC1B7CB}" destId="{83BB0DEA-C79E-491A-AB20-6847E0AB4A90}" srcOrd="0" destOrd="0" presId="urn:microsoft.com/office/officeart/2009/3/layout/DescendingProcess"/>
    <dgm:cxn modelId="{30408BCB-5C85-40D2-A845-5D0080EC4E66}" type="presParOf" srcId="{350F0002-483F-4296-A9DF-7F403FF4509A}" destId="{2616E71F-301E-4DE7-8775-3E93F7C80300}" srcOrd="10" destOrd="0" presId="urn:microsoft.com/office/officeart/2009/3/layout/DescendingProcess"/>
    <dgm:cxn modelId="{BF3FDFAF-ACB2-4AEA-8585-1DF4A9B12333}" type="presParOf" srcId="{350F0002-483F-4296-A9DF-7F403FF4509A}" destId="{03C3D7C2-F5D5-4294-BA69-37D6D34FB470}" srcOrd="11" destOrd="0" presId="urn:microsoft.com/office/officeart/2009/3/layout/DescendingProcess"/>
    <dgm:cxn modelId="{4439056D-5304-4976-A47C-8E6C4BE04F98}" type="presParOf" srcId="{03C3D7C2-F5D5-4294-BA69-37D6D34FB470}" destId="{16FDF901-D2EE-4F5D-A25E-7E8697564BB8}" srcOrd="0" destOrd="0" presId="urn:microsoft.com/office/officeart/2009/3/layout/DescendingProcess"/>
    <dgm:cxn modelId="{A2A532F0-EDE7-4E45-B2C9-1F4AC3360ADB}" type="presParOf" srcId="{350F0002-483F-4296-A9DF-7F403FF4509A}" destId="{52674F8A-0BCA-4305-B4FE-AF05FF845751}" srcOrd="12"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4096AE4-1CB2-4560-9904-80FA7BA8898F}" type="doc">
      <dgm:prSet loTypeId="urn:microsoft.com/office/officeart/2005/8/layout/gear1" loCatId="cycle" qsTypeId="urn:microsoft.com/office/officeart/2005/8/quickstyle/simple1" qsCatId="simple" csTypeId="urn:microsoft.com/office/officeart/2005/8/colors/accent1_2" csCatId="accent1"/>
      <dgm:spPr/>
      <dgm:t>
        <a:bodyPr/>
        <a:lstStyle/>
        <a:p>
          <a:endParaRPr lang="es-EC"/>
        </a:p>
      </dgm:t>
    </dgm:pt>
    <dgm:pt modelId="{0AB18D91-D445-4772-96CC-A10980FC5970}" type="pres">
      <dgm:prSet presAssocID="{24096AE4-1CB2-4560-9904-80FA7BA8898F}" presName="composite" presStyleCnt="0">
        <dgm:presLayoutVars>
          <dgm:chMax val="3"/>
          <dgm:animLvl val="lvl"/>
          <dgm:resizeHandles val="exact"/>
        </dgm:presLayoutVars>
      </dgm:prSet>
      <dgm:spPr/>
      <dgm:t>
        <a:bodyPr/>
        <a:lstStyle/>
        <a:p>
          <a:endParaRPr lang="es-ES"/>
        </a:p>
      </dgm:t>
    </dgm:pt>
  </dgm:ptLst>
  <dgm:cxnLst>
    <dgm:cxn modelId="{2A713653-E688-4836-A170-A6C7686E4DA9}" type="presOf" srcId="{24096AE4-1CB2-4560-9904-80FA7BA8898F}" destId="{0AB18D91-D445-4772-96CC-A10980FC5970}" srcOrd="0"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C04702B-D4FC-4725-A8F7-C1642B0DF27C}"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s-EC"/>
        </a:p>
      </dgm:t>
    </dgm:pt>
    <dgm:pt modelId="{296F5F33-F8FA-4D22-81D3-58AFC0B1C138}" type="pres">
      <dgm:prSet presAssocID="{9C04702B-D4FC-4725-A8F7-C1642B0DF27C}" presName="cycleMatrixDiagram" presStyleCnt="0">
        <dgm:presLayoutVars>
          <dgm:chMax val="1"/>
          <dgm:dir/>
          <dgm:animLvl val="lvl"/>
          <dgm:resizeHandles val="exact"/>
        </dgm:presLayoutVars>
      </dgm:prSet>
      <dgm:spPr/>
      <dgm:t>
        <a:bodyPr/>
        <a:lstStyle/>
        <a:p>
          <a:endParaRPr lang="es-ES"/>
        </a:p>
      </dgm:t>
    </dgm:pt>
  </dgm:ptLst>
  <dgm:cxnLst>
    <dgm:cxn modelId="{23CD981A-B452-4115-8E38-6FB7C09DCA49}" type="presOf" srcId="{9C04702B-D4FC-4725-A8F7-C1642B0DF27C}" destId="{296F5F33-F8FA-4D22-81D3-58AFC0B1C138}" srcOrd="0" destOrd="0" presId="urn:microsoft.com/office/officeart/2005/8/layout/cycle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20B09C9-9E8A-446A-8DF4-44B2BB3F8AC9}" type="doc">
      <dgm:prSet loTypeId="urn:microsoft.com/office/officeart/2005/8/layout/funnel1" loCatId="process" qsTypeId="urn:microsoft.com/office/officeart/2005/8/quickstyle/simple1" qsCatId="simple" csTypeId="urn:microsoft.com/office/officeart/2005/8/colors/colorful2" csCatId="colorful" phldr="1"/>
      <dgm:spPr/>
      <dgm:t>
        <a:bodyPr/>
        <a:lstStyle/>
        <a:p>
          <a:endParaRPr lang="es-EC"/>
        </a:p>
      </dgm:t>
    </dgm:pt>
    <dgm:pt modelId="{9F204A3F-AED9-4E76-969D-A82FC7F683DA}">
      <dgm:prSet custT="1"/>
      <dgm:spPr/>
      <dgm:t>
        <a:bodyPr/>
        <a:lstStyle/>
        <a:p>
          <a:pPr rtl="0"/>
          <a:r>
            <a:rPr lang="es-ES_tradnl" sz="800" dirty="0" smtClean="0"/>
            <a:t>Cualitativo</a:t>
          </a:r>
          <a:endParaRPr lang="es-EC" sz="800" dirty="0"/>
        </a:p>
      </dgm:t>
    </dgm:pt>
    <dgm:pt modelId="{3EDD53F1-93C4-4812-ACA9-3E71F85C8262}" type="parTrans" cxnId="{CA899E94-26E6-489F-895F-8ED679250440}">
      <dgm:prSet/>
      <dgm:spPr/>
      <dgm:t>
        <a:bodyPr/>
        <a:lstStyle/>
        <a:p>
          <a:endParaRPr lang="es-EC" sz="2800"/>
        </a:p>
      </dgm:t>
    </dgm:pt>
    <dgm:pt modelId="{019C8F6E-DE18-44F7-B0F1-C190B32D9091}" type="sibTrans" cxnId="{CA899E94-26E6-489F-895F-8ED679250440}">
      <dgm:prSet/>
      <dgm:spPr/>
      <dgm:t>
        <a:bodyPr/>
        <a:lstStyle/>
        <a:p>
          <a:endParaRPr lang="es-EC" sz="2800"/>
        </a:p>
      </dgm:t>
    </dgm:pt>
    <dgm:pt modelId="{1569355E-A613-4850-9411-E495B7DCD06C}">
      <dgm:prSet custT="1">
        <dgm:style>
          <a:lnRef idx="2">
            <a:schemeClr val="accent2"/>
          </a:lnRef>
          <a:fillRef idx="1">
            <a:schemeClr val="lt1"/>
          </a:fillRef>
          <a:effectRef idx="0">
            <a:schemeClr val="accent2"/>
          </a:effectRef>
          <a:fontRef idx="minor">
            <a:schemeClr val="dk1"/>
          </a:fontRef>
        </dgm:style>
      </dgm:prSet>
      <dgm:spPr/>
      <dgm:t>
        <a:bodyPr/>
        <a:lstStyle/>
        <a:p>
          <a:pPr rtl="0"/>
          <a:r>
            <a:rPr lang="es-ES_tradnl" sz="1600" b="1" dirty="0" smtClean="0"/>
            <a:t>Mixto</a:t>
          </a:r>
        </a:p>
      </dgm:t>
    </dgm:pt>
    <dgm:pt modelId="{31E9464C-9725-4A86-9A96-932531639556}" type="parTrans" cxnId="{6948532A-1E39-4580-91CE-7918A8A95A50}">
      <dgm:prSet/>
      <dgm:spPr/>
      <dgm:t>
        <a:bodyPr/>
        <a:lstStyle/>
        <a:p>
          <a:endParaRPr lang="es-EC" sz="2800"/>
        </a:p>
      </dgm:t>
    </dgm:pt>
    <dgm:pt modelId="{5179F025-1405-462E-8961-00722D3C5DC7}" type="sibTrans" cxnId="{6948532A-1E39-4580-91CE-7918A8A95A50}">
      <dgm:prSet/>
      <dgm:spPr/>
      <dgm:t>
        <a:bodyPr/>
        <a:lstStyle/>
        <a:p>
          <a:endParaRPr lang="es-EC" sz="2800"/>
        </a:p>
      </dgm:t>
    </dgm:pt>
    <dgm:pt modelId="{D6E89DDE-CCA2-4BDF-AF89-2FA9EA86E036}">
      <dgm:prSet custT="1"/>
      <dgm:spPr/>
      <dgm:t>
        <a:bodyPr/>
        <a:lstStyle/>
        <a:p>
          <a:pPr rtl="0"/>
          <a:r>
            <a:rPr lang="es-ES_tradnl" sz="800" dirty="0" smtClean="0"/>
            <a:t>Cuantitativo</a:t>
          </a:r>
          <a:endParaRPr lang="es-EC" sz="800" dirty="0"/>
        </a:p>
      </dgm:t>
    </dgm:pt>
    <dgm:pt modelId="{6C65E22B-6E99-4A61-9EE9-B5F4221431F6}" type="parTrans" cxnId="{C1734992-5B9E-431E-869D-4D32843D02FB}">
      <dgm:prSet/>
      <dgm:spPr/>
      <dgm:t>
        <a:bodyPr/>
        <a:lstStyle/>
        <a:p>
          <a:endParaRPr lang="es-EC" sz="1100"/>
        </a:p>
      </dgm:t>
    </dgm:pt>
    <dgm:pt modelId="{AB554FCB-BAE0-4FBB-8AA3-C0827CE8A11F}" type="sibTrans" cxnId="{C1734992-5B9E-431E-869D-4D32843D02FB}">
      <dgm:prSet/>
      <dgm:spPr/>
      <dgm:t>
        <a:bodyPr/>
        <a:lstStyle/>
        <a:p>
          <a:endParaRPr lang="es-EC" sz="1100"/>
        </a:p>
      </dgm:t>
    </dgm:pt>
    <dgm:pt modelId="{221AB9EE-C365-49F3-8494-31A4A5BCBB11}" type="pres">
      <dgm:prSet presAssocID="{420B09C9-9E8A-446A-8DF4-44B2BB3F8AC9}" presName="Name0" presStyleCnt="0">
        <dgm:presLayoutVars>
          <dgm:chMax val="4"/>
          <dgm:resizeHandles val="exact"/>
        </dgm:presLayoutVars>
      </dgm:prSet>
      <dgm:spPr/>
      <dgm:t>
        <a:bodyPr/>
        <a:lstStyle/>
        <a:p>
          <a:endParaRPr lang="es-ES"/>
        </a:p>
      </dgm:t>
    </dgm:pt>
    <dgm:pt modelId="{AE844FAD-4FF5-4F44-A852-596686F199F5}" type="pres">
      <dgm:prSet presAssocID="{420B09C9-9E8A-446A-8DF4-44B2BB3F8AC9}" presName="ellipse" presStyleLbl="trBgShp" presStyleIdx="0" presStyleCnt="1"/>
      <dgm:spPr/>
    </dgm:pt>
    <dgm:pt modelId="{5543F81D-6802-425A-9768-8821686C56DD}" type="pres">
      <dgm:prSet presAssocID="{420B09C9-9E8A-446A-8DF4-44B2BB3F8AC9}" presName="arrow1" presStyleLbl="fgShp" presStyleIdx="0" presStyleCnt="1"/>
      <dgm:spPr/>
    </dgm:pt>
    <dgm:pt modelId="{5FA38152-506B-4966-944F-F561682967BE}" type="pres">
      <dgm:prSet presAssocID="{420B09C9-9E8A-446A-8DF4-44B2BB3F8AC9}" presName="rectangle" presStyleLbl="revTx" presStyleIdx="0" presStyleCnt="1" custScaleY="171262" custLinFactNeighborX="-2229" custLinFactNeighborY="64145">
        <dgm:presLayoutVars>
          <dgm:bulletEnabled val="1"/>
        </dgm:presLayoutVars>
      </dgm:prSet>
      <dgm:spPr/>
      <dgm:t>
        <a:bodyPr/>
        <a:lstStyle/>
        <a:p>
          <a:endParaRPr lang="es-EC"/>
        </a:p>
      </dgm:t>
    </dgm:pt>
    <dgm:pt modelId="{3AD26705-7233-41EF-A1D8-2C1C36473DFC}" type="pres">
      <dgm:prSet presAssocID="{D6E89DDE-CCA2-4BDF-AF89-2FA9EA86E036}" presName="item1" presStyleLbl="node1" presStyleIdx="0" presStyleCnt="2">
        <dgm:presLayoutVars>
          <dgm:bulletEnabled val="1"/>
        </dgm:presLayoutVars>
      </dgm:prSet>
      <dgm:spPr/>
      <dgm:t>
        <a:bodyPr/>
        <a:lstStyle/>
        <a:p>
          <a:endParaRPr lang="es-EC"/>
        </a:p>
      </dgm:t>
    </dgm:pt>
    <dgm:pt modelId="{64BB7CB4-2937-4FCD-844F-E620317BDDD5}" type="pres">
      <dgm:prSet presAssocID="{1569355E-A613-4850-9411-E495B7DCD06C}" presName="item2" presStyleLbl="node1" presStyleIdx="1" presStyleCnt="2" custScaleX="104660">
        <dgm:presLayoutVars>
          <dgm:bulletEnabled val="1"/>
        </dgm:presLayoutVars>
      </dgm:prSet>
      <dgm:spPr/>
      <dgm:t>
        <a:bodyPr/>
        <a:lstStyle/>
        <a:p>
          <a:endParaRPr lang="es-EC"/>
        </a:p>
      </dgm:t>
    </dgm:pt>
    <dgm:pt modelId="{1B320D3B-1466-4EEE-868D-B2EB71417701}" type="pres">
      <dgm:prSet presAssocID="{420B09C9-9E8A-446A-8DF4-44B2BB3F8AC9}" presName="funnel" presStyleLbl="trAlignAcc1" presStyleIdx="0" presStyleCnt="1" custScaleY="112171"/>
      <dgm:spPr/>
    </dgm:pt>
  </dgm:ptLst>
  <dgm:cxnLst>
    <dgm:cxn modelId="{CA899E94-26E6-489F-895F-8ED679250440}" srcId="{420B09C9-9E8A-446A-8DF4-44B2BB3F8AC9}" destId="{9F204A3F-AED9-4E76-969D-A82FC7F683DA}" srcOrd="0" destOrd="0" parTransId="{3EDD53F1-93C4-4812-ACA9-3E71F85C8262}" sibTransId="{019C8F6E-DE18-44F7-B0F1-C190B32D9091}"/>
    <dgm:cxn modelId="{6948532A-1E39-4580-91CE-7918A8A95A50}" srcId="{420B09C9-9E8A-446A-8DF4-44B2BB3F8AC9}" destId="{1569355E-A613-4850-9411-E495B7DCD06C}" srcOrd="2" destOrd="0" parTransId="{31E9464C-9725-4A86-9A96-932531639556}" sibTransId="{5179F025-1405-462E-8961-00722D3C5DC7}"/>
    <dgm:cxn modelId="{A7082621-09BF-47E8-A7E3-AD7D470AB354}" type="presOf" srcId="{420B09C9-9E8A-446A-8DF4-44B2BB3F8AC9}" destId="{221AB9EE-C365-49F3-8494-31A4A5BCBB11}" srcOrd="0" destOrd="0" presId="urn:microsoft.com/office/officeart/2005/8/layout/funnel1"/>
    <dgm:cxn modelId="{C1734992-5B9E-431E-869D-4D32843D02FB}" srcId="{420B09C9-9E8A-446A-8DF4-44B2BB3F8AC9}" destId="{D6E89DDE-CCA2-4BDF-AF89-2FA9EA86E036}" srcOrd="1" destOrd="0" parTransId="{6C65E22B-6E99-4A61-9EE9-B5F4221431F6}" sibTransId="{AB554FCB-BAE0-4FBB-8AA3-C0827CE8A11F}"/>
    <dgm:cxn modelId="{98C6A1CC-8F48-40A0-B27F-D4FC55162B91}" type="presOf" srcId="{D6E89DDE-CCA2-4BDF-AF89-2FA9EA86E036}" destId="{3AD26705-7233-41EF-A1D8-2C1C36473DFC}" srcOrd="0" destOrd="0" presId="urn:microsoft.com/office/officeart/2005/8/layout/funnel1"/>
    <dgm:cxn modelId="{9C08A122-3431-4D7C-8B17-11B866E20F81}" type="presOf" srcId="{1569355E-A613-4850-9411-E495B7DCD06C}" destId="{5FA38152-506B-4966-944F-F561682967BE}" srcOrd="0" destOrd="0" presId="urn:microsoft.com/office/officeart/2005/8/layout/funnel1"/>
    <dgm:cxn modelId="{897BF99B-3A3C-4B4E-8F61-49D337DEF73B}" type="presOf" srcId="{9F204A3F-AED9-4E76-969D-A82FC7F683DA}" destId="{64BB7CB4-2937-4FCD-844F-E620317BDDD5}" srcOrd="0" destOrd="0" presId="urn:microsoft.com/office/officeart/2005/8/layout/funnel1"/>
    <dgm:cxn modelId="{2656624E-3628-43EB-A040-948F6EF97AD6}" type="presParOf" srcId="{221AB9EE-C365-49F3-8494-31A4A5BCBB11}" destId="{AE844FAD-4FF5-4F44-A852-596686F199F5}" srcOrd="0" destOrd="0" presId="urn:microsoft.com/office/officeart/2005/8/layout/funnel1"/>
    <dgm:cxn modelId="{E177F9D3-CCAF-4DFE-A72E-A600EFCC1439}" type="presParOf" srcId="{221AB9EE-C365-49F3-8494-31A4A5BCBB11}" destId="{5543F81D-6802-425A-9768-8821686C56DD}" srcOrd="1" destOrd="0" presId="urn:microsoft.com/office/officeart/2005/8/layout/funnel1"/>
    <dgm:cxn modelId="{C141D8C3-E14D-4F10-828D-708AD390EC7E}" type="presParOf" srcId="{221AB9EE-C365-49F3-8494-31A4A5BCBB11}" destId="{5FA38152-506B-4966-944F-F561682967BE}" srcOrd="2" destOrd="0" presId="urn:microsoft.com/office/officeart/2005/8/layout/funnel1"/>
    <dgm:cxn modelId="{240A3BF5-94C1-4951-BE7F-6AF284C8AF80}" type="presParOf" srcId="{221AB9EE-C365-49F3-8494-31A4A5BCBB11}" destId="{3AD26705-7233-41EF-A1D8-2C1C36473DFC}" srcOrd="3" destOrd="0" presId="urn:microsoft.com/office/officeart/2005/8/layout/funnel1"/>
    <dgm:cxn modelId="{93798E27-112C-4A76-8C06-A26681B41396}" type="presParOf" srcId="{221AB9EE-C365-49F3-8494-31A4A5BCBB11}" destId="{64BB7CB4-2937-4FCD-844F-E620317BDDD5}" srcOrd="4" destOrd="0" presId="urn:microsoft.com/office/officeart/2005/8/layout/funnel1"/>
    <dgm:cxn modelId="{4D00F66C-2510-444C-BB36-C5FAC6D95BBA}" type="presParOf" srcId="{221AB9EE-C365-49F3-8494-31A4A5BCBB11}" destId="{1B320D3B-1466-4EEE-868D-B2EB71417701}" srcOrd="5" destOrd="0" presId="urn:microsoft.com/office/officeart/2005/8/layout/funnel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3FAE405-888B-482B-AF9F-6BBED2DE6E26}"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s-EC"/>
        </a:p>
      </dgm:t>
    </dgm:pt>
    <dgm:pt modelId="{616B4C59-AD89-4F50-A9D7-69361B8F0D7C}">
      <dgm:prSet custT="1"/>
      <dgm:spPr/>
      <dgm:t>
        <a:bodyPr/>
        <a:lstStyle/>
        <a:p>
          <a:pPr algn="l" rtl="0"/>
          <a:r>
            <a:rPr lang="es-ES_tradnl" sz="900" dirty="0" smtClean="0"/>
            <a:t> P</a:t>
          </a:r>
          <a:r>
            <a:rPr lang="en-US" sz="900" dirty="0" err="1" smtClean="0"/>
            <a:t>roducto</a:t>
          </a:r>
          <a:r>
            <a:rPr lang="en-US" sz="900" dirty="0" smtClean="0"/>
            <a:t> de </a:t>
          </a:r>
          <a:r>
            <a:rPr lang="en-US" sz="900" dirty="0" err="1" smtClean="0"/>
            <a:t>toda</a:t>
          </a:r>
          <a:r>
            <a:rPr lang="en-US" sz="900" dirty="0" smtClean="0"/>
            <a:t> la </a:t>
          </a:r>
          <a:r>
            <a:rPr lang="en-US" sz="900" dirty="0" err="1" smtClean="0"/>
            <a:t>información</a:t>
          </a:r>
          <a:r>
            <a:rPr lang="en-US" sz="900" dirty="0" smtClean="0"/>
            <a:t> </a:t>
          </a:r>
          <a:r>
            <a:rPr lang="en-US" sz="900" dirty="0" err="1" smtClean="0"/>
            <a:t>recopilada</a:t>
          </a:r>
          <a:r>
            <a:rPr lang="en-US" sz="900" dirty="0" smtClean="0"/>
            <a:t> se </a:t>
          </a:r>
          <a:r>
            <a:rPr lang="en-US" sz="900" dirty="0" err="1" smtClean="0"/>
            <a:t>realiza</a:t>
          </a:r>
          <a:r>
            <a:rPr lang="en-US" sz="900" dirty="0" smtClean="0"/>
            <a:t> la </a:t>
          </a:r>
          <a:r>
            <a:rPr lang="en-US" sz="900" dirty="0" err="1" smtClean="0"/>
            <a:t>integración</a:t>
          </a:r>
          <a:r>
            <a:rPr lang="en-US" sz="900" dirty="0" smtClean="0"/>
            <a:t> y discusión  para </a:t>
          </a:r>
          <a:r>
            <a:rPr lang="en-US" sz="900" dirty="0" err="1" smtClean="0"/>
            <a:t>realizar</a:t>
          </a:r>
          <a:r>
            <a:rPr lang="en-US" sz="900" dirty="0" smtClean="0"/>
            <a:t> </a:t>
          </a:r>
          <a:r>
            <a:rPr lang="en-US" sz="900" dirty="0" err="1" smtClean="0"/>
            <a:t>inferencias</a:t>
          </a:r>
          <a:endParaRPr lang="es-EC" sz="900" dirty="0"/>
        </a:p>
      </dgm:t>
    </dgm:pt>
    <dgm:pt modelId="{CB78A19A-09D3-44D9-B08F-0737F3FD7FA0}" type="parTrans" cxnId="{B1FA49CF-84BA-4488-9286-C49C0ED8ACB5}">
      <dgm:prSet/>
      <dgm:spPr/>
      <dgm:t>
        <a:bodyPr/>
        <a:lstStyle/>
        <a:p>
          <a:endParaRPr lang="es-EC" sz="3200"/>
        </a:p>
      </dgm:t>
    </dgm:pt>
    <dgm:pt modelId="{5297A760-04D2-4347-95AE-29D0ACD8BD86}" type="sibTrans" cxnId="{B1FA49CF-84BA-4488-9286-C49C0ED8ACB5}">
      <dgm:prSet/>
      <dgm:spPr/>
      <dgm:t>
        <a:bodyPr/>
        <a:lstStyle/>
        <a:p>
          <a:endParaRPr lang="es-EC" sz="3200"/>
        </a:p>
      </dgm:t>
    </dgm:pt>
    <dgm:pt modelId="{E90AECEF-A74D-4882-9333-B2A9847C9E10}">
      <dgm:prSet/>
      <dgm:spPr/>
      <dgm:t>
        <a:bodyPr/>
        <a:lstStyle/>
        <a:p>
          <a:r>
            <a:rPr lang="es-ES_tradnl" dirty="0" smtClean="0"/>
            <a:t>Se utilizará la herramienta de Visio 6.0 para el diseño y diagramación de los procesos.</a:t>
          </a:r>
          <a:endParaRPr lang="es-EC" dirty="0"/>
        </a:p>
      </dgm:t>
    </dgm:pt>
    <dgm:pt modelId="{41F30ED9-D16E-469E-8548-1949753CB817}" type="parTrans" cxnId="{281071F4-D25A-4B2E-811D-42BE6BABB689}">
      <dgm:prSet/>
      <dgm:spPr/>
      <dgm:t>
        <a:bodyPr/>
        <a:lstStyle/>
        <a:p>
          <a:endParaRPr lang="es-EC"/>
        </a:p>
      </dgm:t>
    </dgm:pt>
    <dgm:pt modelId="{8655ADCC-F3BF-45CA-B6A6-197687E55699}" type="sibTrans" cxnId="{281071F4-D25A-4B2E-811D-42BE6BABB689}">
      <dgm:prSet/>
      <dgm:spPr/>
      <dgm:t>
        <a:bodyPr/>
        <a:lstStyle/>
        <a:p>
          <a:endParaRPr lang="es-EC"/>
        </a:p>
      </dgm:t>
    </dgm:pt>
    <dgm:pt modelId="{A3506CCE-20B7-4E3F-875C-5EEFC1860D75}">
      <dgm:prSet/>
      <dgm:spPr/>
      <dgm:t>
        <a:bodyPr/>
        <a:lstStyle/>
        <a:p>
          <a:r>
            <a:rPr lang="es-ES_tradnl" dirty="0" smtClean="0"/>
            <a:t>Adaptación y o modificación de los procesos para farmacia del HEG.</a:t>
          </a:r>
          <a:endParaRPr lang="es-EC" dirty="0"/>
        </a:p>
      </dgm:t>
    </dgm:pt>
    <dgm:pt modelId="{691A673A-8AD0-4264-9E03-DFB528A51282}" type="parTrans" cxnId="{B83148E2-03A0-49CB-AAC6-EF647A1105BE}">
      <dgm:prSet/>
      <dgm:spPr/>
      <dgm:t>
        <a:bodyPr/>
        <a:lstStyle/>
        <a:p>
          <a:endParaRPr lang="es-EC"/>
        </a:p>
      </dgm:t>
    </dgm:pt>
    <dgm:pt modelId="{8B3E0C97-C107-4E7D-AEE5-03C1CB2AB1C6}" type="sibTrans" cxnId="{B83148E2-03A0-49CB-AAC6-EF647A1105BE}">
      <dgm:prSet/>
      <dgm:spPr/>
      <dgm:t>
        <a:bodyPr/>
        <a:lstStyle/>
        <a:p>
          <a:endParaRPr lang="es-EC"/>
        </a:p>
      </dgm:t>
    </dgm:pt>
    <dgm:pt modelId="{AD19EBB6-CC1C-4821-8332-62CC0D2B60E1}">
      <dgm:prSet custT="1"/>
      <dgm:spPr/>
      <dgm:t>
        <a:bodyPr/>
        <a:lstStyle/>
        <a:p>
          <a:r>
            <a:rPr lang="es-ES_tradnl" sz="900" dirty="0" smtClean="0"/>
            <a:t>Revisión bibliográfica se realiza la construcción del marco teórico y la identificación de instrumentos que sean factibles de aplicación </a:t>
          </a:r>
          <a:endParaRPr lang="es-EC" sz="900" dirty="0"/>
        </a:p>
      </dgm:t>
    </dgm:pt>
    <dgm:pt modelId="{5358FE02-2662-4765-8266-82C30DA19DEF}" type="parTrans" cxnId="{EB0DA268-FD6D-48DA-99C6-E334C04708D1}">
      <dgm:prSet/>
      <dgm:spPr/>
      <dgm:t>
        <a:bodyPr/>
        <a:lstStyle/>
        <a:p>
          <a:endParaRPr lang="es-EC"/>
        </a:p>
      </dgm:t>
    </dgm:pt>
    <dgm:pt modelId="{EA372031-FBC3-4DF4-A6FE-73CCEDCE3AE6}" type="sibTrans" cxnId="{EB0DA268-FD6D-48DA-99C6-E334C04708D1}">
      <dgm:prSet/>
      <dgm:spPr/>
      <dgm:t>
        <a:bodyPr/>
        <a:lstStyle/>
        <a:p>
          <a:endParaRPr lang="es-EC"/>
        </a:p>
      </dgm:t>
    </dgm:pt>
    <dgm:pt modelId="{CE3096CD-D6C0-46FD-8A6F-10ACAD62852E}" type="pres">
      <dgm:prSet presAssocID="{93FAE405-888B-482B-AF9F-6BBED2DE6E26}" presName="Name0" presStyleCnt="0">
        <dgm:presLayoutVars>
          <dgm:dir/>
          <dgm:resizeHandles val="exact"/>
        </dgm:presLayoutVars>
      </dgm:prSet>
      <dgm:spPr/>
      <dgm:t>
        <a:bodyPr/>
        <a:lstStyle/>
        <a:p>
          <a:endParaRPr lang="es-ES"/>
        </a:p>
      </dgm:t>
    </dgm:pt>
    <dgm:pt modelId="{47022EB7-535D-4CFC-B7BD-7827514C8105}" type="pres">
      <dgm:prSet presAssocID="{616B4C59-AD89-4F50-A9D7-69361B8F0D7C}" presName="Name5" presStyleLbl="vennNode1" presStyleIdx="0" presStyleCnt="4" custScaleX="105599">
        <dgm:presLayoutVars>
          <dgm:bulletEnabled val="1"/>
        </dgm:presLayoutVars>
      </dgm:prSet>
      <dgm:spPr/>
      <dgm:t>
        <a:bodyPr/>
        <a:lstStyle/>
        <a:p>
          <a:endParaRPr lang="es-EC"/>
        </a:p>
      </dgm:t>
    </dgm:pt>
    <dgm:pt modelId="{48FCE124-81FE-4CD4-A52C-C778723789A4}" type="pres">
      <dgm:prSet presAssocID="{5297A760-04D2-4347-95AE-29D0ACD8BD86}" presName="space" presStyleCnt="0"/>
      <dgm:spPr/>
    </dgm:pt>
    <dgm:pt modelId="{0E15B1EF-74C9-43C3-8730-9FD71870F5DA}" type="pres">
      <dgm:prSet presAssocID="{AD19EBB6-CC1C-4821-8332-62CC0D2B60E1}" presName="Name5" presStyleLbl="vennNode1" presStyleIdx="1" presStyleCnt="4">
        <dgm:presLayoutVars>
          <dgm:bulletEnabled val="1"/>
        </dgm:presLayoutVars>
      </dgm:prSet>
      <dgm:spPr/>
      <dgm:t>
        <a:bodyPr/>
        <a:lstStyle/>
        <a:p>
          <a:endParaRPr lang="es-ES"/>
        </a:p>
      </dgm:t>
    </dgm:pt>
    <dgm:pt modelId="{9566D732-AFC7-49D9-BD2D-7C1D671A99CB}" type="pres">
      <dgm:prSet presAssocID="{EA372031-FBC3-4DF4-A6FE-73CCEDCE3AE6}" presName="space" presStyleCnt="0"/>
      <dgm:spPr/>
    </dgm:pt>
    <dgm:pt modelId="{B3B4FB34-4B90-433D-B78F-5FAB319CACB4}" type="pres">
      <dgm:prSet presAssocID="{A3506CCE-20B7-4E3F-875C-5EEFC1860D75}" presName="Name5" presStyleLbl="vennNode1" presStyleIdx="2" presStyleCnt="4">
        <dgm:presLayoutVars>
          <dgm:bulletEnabled val="1"/>
        </dgm:presLayoutVars>
      </dgm:prSet>
      <dgm:spPr/>
      <dgm:t>
        <a:bodyPr/>
        <a:lstStyle/>
        <a:p>
          <a:endParaRPr lang="es-EC"/>
        </a:p>
      </dgm:t>
    </dgm:pt>
    <dgm:pt modelId="{76E78C68-D974-4080-AEB1-E373D1D81D61}" type="pres">
      <dgm:prSet presAssocID="{8B3E0C97-C107-4E7D-AEE5-03C1CB2AB1C6}" presName="space" presStyleCnt="0"/>
      <dgm:spPr/>
    </dgm:pt>
    <dgm:pt modelId="{27370339-0AD9-43ED-8552-23743294A45F}" type="pres">
      <dgm:prSet presAssocID="{E90AECEF-A74D-4882-9333-B2A9847C9E10}" presName="Name5" presStyleLbl="vennNode1" presStyleIdx="3" presStyleCnt="4">
        <dgm:presLayoutVars>
          <dgm:bulletEnabled val="1"/>
        </dgm:presLayoutVars>
      </dgm:prSet>
      <dgm:spPr/>
      <dgm:t>
        <a:bodyPr/>
        <a:lstStyle/>
        <a:p>
          <a:endParaRPr lang="es-ES"/>
        </a:p>
      </dgm:t>
    </dgm:pt>
  </dgm:ptLst>
  <dgm:cxnLst>
    <dgm:cxn modelId="{1D00BB27-35C3-42BD-84B8-8140BD6035A0}" type="presOf" srcId="{A3506CCE-20B7-4E3F-875C-5EEFC1860D75}" destId="{B3B4FB34-4B90-433D-B78F-5FAB319CACB4}" srcOrd="0" destOrd="0" presId="urn:microsoft.com/office/officeart/2005/8/layout/venn3"/>
    <dgm:cxn modelId="{B1FA49CF-84BA-4488-9286-C49C0ED8ACB5}" srcId="{93FAE405-888B-482B-AF9F-6BBED2DE6E26}" destId="{616B4C59-AD89-4F50-A9D7-69361B8F0D7C}" srcOrd="0" destOrd="0" parTransId="{CB78A19A-09D3-44D9-B08F-0737F3FD7FA0}" sibTransId="{5297A760-04D2-4347-95AE-29D0ACD8BD86}"/>
    <dgm:cxn modelId="{F2E476EB-AE4D-4E4F-874A-498676FDEFFF}" type="presOf" srcId="{E90AECEF-A74D-4882-9333-B2A9847C9E10}" destId="{27370339-0AD9-43ED-8552-23743294A45F}" srcOrd="0" destOrd="0" presId="urn:microsoft.com/office/officeart/2005/8/layout/venn3"/>
    <dgm:cxn modelId="{AF933C79-890B-4B85-A10B-C06282F58D99}" type="presOf" srcId="{93FAE405-888B-482B-AF9F-6BBED2DE6E26}" destId="{CE3096CD-D6C0-46FD-8A6F-10ACAD62852E}" srcOrd="0" destOrd="0" presId="urn:microsoft.com/office/officeart/2005/8/layout/venn3"/>
    <dgm:cxn modelId="{281071F4-D25A-4B2E-811D-42BE6BABB689}" srcId="{93FAE405-888B-482B-AF9F-6BBED2DE6E26}" destId="{E90AECEF-A74D-4882-9333-B2A9847C9E10}" srcOrd="3" destOrd="0" parTransId="{41F30ED9-D16E-469E-8548-1949753CB817}" sibTransId="{8655ADCC-F3BF-45CA-B6A6-197687E55699}"/>
    <dgm:cxn modelId="{B83148E2-03A0-49CB-AAC6-EF647A1105BE}" srcId="{93FAE405-888B-482B-AF9F-6BBED2DE6E26}" destId="{A3506CCE-20B7-4E3F-875C-5EEFC1860D75}" srcOrd="2" destOrd="0" parTransId="{691A673A-8AD0-4264-9E03-DFB528A51282}" sibTransId="{8B3E0C97-C107-4E7D-AEE5-03C1CB2AB1C6}"/>
    <dgm:cxn modelId="{3F079487-59C4-4FAF-864B-E3AC4C547A0D}" type="presOf" srcId="{616B4C59-AD89-4F50-A9D7-69361B8F0D7C}" destId="{47022EB7-535D-4CFC-B7BD-7827514C8105}" srcOrd="0" destOrd="0" presId="urn:microsoft.com/office/officeart/2005/8/layout/venn3"/>
    <dgm:cxn modelId="{9E933520-D6FA-438B-8938-21D17DE508E7}" type="presOf" srcId="{AD19EBB6-CC1C-4821-8332-62CC0D2B60E1}" destId="{0E15B1EF-74C9-43C3-8730-9FD71870F5DA}" srcOrd="0" destOrd="0" presId="urn:microsoft.com/office/officeart/2005/8/layout/venn3"/>
    <dgm:cxn modelId="{EB0DA268-FD6D-48DA-99C6-E334C04708D1}" srcId="{93FAE405-888B-482B-AF9F-6BBED2DE6E26}" destId="{AD19EBB6-CC1C-4821-8332-62CC0D2B60E1}" srcOrd="1" destOrd="0" parTransId="{5358FE02-2662-4765-8266-82C30DA19DEF}" sibTransId="{EA372031-FBC3-4DF4-A6FE-73CCEDCE3AE6}"/>
    <dgm:cxn modelId="{BCB175FA-5D15-4686-8A8C-CFADCB458771}" type="presParOf" srcId="{CE3096CD-D6C0-46FD-8A6F-10ACAD62852E}" destId="{47022EB7-535D-4CFC-B7BD-7827514C8105}" srcOrd="0" destOrd="0" presId="urn:microsoft.com/office/officeart/2005/8/layout/venn3"/>
    <dgm:cxn modelId="{38DD8803-0608-43F1-AB2D-78982FE58471}" type="presParOf" srcId="{CE3096CD-D6C0-46FD-8A6F-10ACAD62852E}" destId="{48FCE124-81FE-4CD4-A52C-C778723789A4}" srcOrd="1" destOrd="0" presId="urn:microsoft.com/office/officeart/2005/8/layout/venn3"/>
    <dgm:cxn modelId="{10F14198-9484-4DF9-8BF9-2ACED7CB6586}" type="presParOf" srcId="{CE3096CD-D6C0-46FD-8A6F-10ACAD62852E}" destId="{0E15B1EF-74C9-43C3-8730-9FD71870F5DA}" srcOrd="2" destOrd="0" presId="urn:microsoft.com/office/officeart/2005/8/layout/venn3"/>
    <dgm:cxn modelId="{A493E144-1496-477C-AD66-607C3F0DBFC5}" type="presParOf" srcId="{CE3096CD-D6C0-46FD-8A6F-10ACAD62852E}" destId="{9566D732-AFC7-49D9-BD2D-7C1D671A99CB}" srcOrd="3" destOrd="0" presId="urn:microsoft.com/office/officeart/2005/8/layout/venn3"/>
    <dgm:cxn modelId="{97A0D810-9C27-4C80-9BDD-59163EEB7FA1}" type="presParOf" srcId="{CE3096CD-D6C0-46FD-8A6F-10ACAD62852E}" destId="{B3B4FB34-4B90-433D-B78F-5FAB319CACB4}" srcOrd="4" destOrd="0" presId="urn:microsoft.com/office/officeart/2005/8/layout/venn3"/>
    <dgm:cxn modelId="{59DE97B3-E28F-4265-8CEF-ACE663A397E7}" type="presParOf" srcId="{CE3096CD-D6C0-46FD-8A6F-10ACAD62852E}" destId="{76E78C68-D974-4080-AEB1-E373D1D81D61}" srcOrd="5" destOrd="0" presId="urn:microsoft.com/office/officeart/2005/8/layout/venn3"/>
    <dgm:cxn modelId="{03DD87E9-25E5-4835-8B78-EEF18D46E7F6}" type="presParOf" srcId="{CE3096CD-D6C0-46FD-8A6F-10ACAD62852E}" destId="{27370339-0AD9-43ED-8552-23743294A45F}" srcOrd="6" destOrd="0" presId="urn:microsoft.com/office/officeart/2005/8/layout/venn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FFE9679-F30F-4452-8049-2B5D6CDC7CD4}" type="doc">
      <dgm:prSet loTypeId="urn:microsoft.com/office/officeart/2009/layout/ReverseList" loCatId="relationship" qsTypeId="urn:microsoft.com/office/officeart/2005/8/quickstyle/simple1" qsCatId="simple" csTypeId="urn:microsoft.com/office/officeart/2005/8/colors/accent3_2" csCatId="accent3" phldr="1"/>
      <dgm:spPr/>
      <dgm:t>
        <a:bodyPr/>
        <a:lstStyle/>
        <a:p>
          <a:endParaRPr lang="es-EC"/>
        </a:p>
      </dgm:t>
    </dgm:pt>
    <dgm:pt modelId="{6F8161B3-FC1A-4985-A034-6604790A9C05}">
      <dgm:prSet custT="1"/>
      <dgm:spPr/>
      <dgm:t>
        <a:bodyPr/>
        <a:lstStyle/>
        <a:p>
          <a:pPr algn="just" rtl="0"/>
          <a:r>
            <a:rPr lang="es-ES_tradnl" sz="1000" dirty="0" smtClean="0"/>
            <a:t>A través de la observación directa pasiva obtendremos la información cualitativa, a través de las encuestas y entrevistas se obtendrá la información que se precisa para el diseño, documentación y elaboración de procesos de la Farmacia.</a:t>
          </a:r>
        </a:p>
        <a:p>
          <a:pPr algn="just" rtl="0"/>
          <a:endParaRPr lang="es-ES_tradnl" sz="1000" dirty="0" smtClean="0"/>
        </a:p>
        <a:p>
          <a:pPr algn="just" rtl="0"/>
          <a:r>
            <a:rPr lang="es-ES_tradnl" sz="1000" dirty="0" smtClean="0"/>
            <a:t> El tipo de investigación  descriptiva</a:t>
          </a:r>
        </a:p>
        <a:p>
          <a:pPr algn="just" rtl="0"/>
          <a:r>
            <a:rPr lang="es-ES_tradnl" sz="1000" dirty="0" smtClean="0"/>
            <a:t>Describe características fundamentales de conjuntos homogéneos utilizando criterios sistemáticos que permitan  su estructura</a:t>
          </a:r>
        </a:p>
        <a:p>
          <a:pPr algn="just" rtl="0"/>
          <a:r>
            <a:rPr lang="es-ES_tradnl" sz="1000" dirty="0" smtClean="0"/>
            <a:t>método es el deductivo, ya que partiendo de datos generales aceptados como validos se llegará a una conclusión de tipo particular</a:t>
          </a:r>
          <a:endParaRPr lang="es-EC" sz="1000" dirty="0"/>
        </a:p>
      </dgm:t>
    </dgm:pt>
    <dgm:pt modelId="{F699A797-3E1B-4F6A-8BB8-7755CF7CCEA8}" type="parTrans" cxnId="{64195E79-80E3-4641-98E4-A4A2DFF2B59A}">
      <dgm:prSet/>
      <dgm:spPr/>
      <dgm:t>
        <a:bodyPr/>
        <a:lstStyle/>
        <a:p>
          <a:endParaRPr lang="es-EC"/>
        </a:p>
      </dgm:t>
    </dgm:pt>
    <dgm:pt modelId="{CEFDB9FB-6451-40F8-8CEE-102BF4FDF4B3}" type="sibTrans" cxnId="{64195E79-80E3-4641-98E4-A4A2DFF2B59A}">
      <dgm:prSet/>
      <dgm:spPr/>
      <dgm:t>
        <a:bodyPr/>
        <a:lstStyle/>
        <a:p>
          <a:endParaRPr lang="es-EC"/>
        </a:p>
      </dgm:t>
    </dgm:pt>
    <dgm:pt modelId="{A7B2DDF1-6F11-4600-8988-E9104CFDB070}" type="pres">
      <dgm:prSet presAssocID="{1FFE9679-F30F-4452-8049-2B5D6CDC7CD4}" presName="Name0" presStyleCnt="0">
        <dgm:presLayoutVars>
          <dgm:chMax val="2"/>
          <dgm:chPref val="2"/>
          <dgm:animLvl val="lvl"/>
        </dgm:presLayoutVars>
      </dgm:prSet>
      <dgm:spPr/>
      <dgm:t>
        <a:bodyPr/>
        <a:lstStyle/>
        <a:p>
          <a:endParaRPr lang="es-ES"/>
        </a:p>
      </dgm:t>
    </dgm:pt>
    <dgm:pt modelId="{971E1042-4B9B-4582-B840-390ABB4D7934}" type="pres">
      <dgm:prSet presAssocID="{1FFE9679-F30F-4452-8049-2B5D6CDC7CD4}" presName="LeftText" presStyleLbl="revTx" presStyleIdx="0" presStyleCnt="0">
        <dgm:presLayoutVars>
          <dgm:bulletEnabled val="1"/>
        </dgm:presLayoutVars>
      </dgm:prSet>
      <dgm:spPr/>
      <dgm:t>
        <a:bodyPr/>
        <a:lstStyle/>
        <a:p>
          <a:endParaRPr lang="es-EC"/>
        </a:p>
      </dgm:t>
    </dgm:pt>
    <dgm:pt modelId="{AC2E4F82-F6CE-4D06-A4D0-F34BBA1BDAC5}" type="pres">
      <dgm:prSet presAssocID="{1FFE9679-F30F-4452-8049-2B5D6CDC7CD4}" presName="LeftNode" presStyleLbl="bgImgPlace1" presStyleIdx="0" presStyleCnt="1" custScaleX="176763" custScaleY="104496" custLinFactNeighborX="674" custLinFactNeighborY="-7151">
        <dgm:presLayoutVars>
          <dgm:chMax val="2"/>
          <dgm:chPref val="2"/>
        </dgm:presLayoutVars>
      </dgm:prSet>
      <dgm:spPr/>
      <dgm:t>
        <a:bodyPr/>
        <a:lstStyle/>
        <a:p>
          <a:endParaRPr lang="es-EC"/>
        </a:p>
      </dgm:t>
    </dgm:pt>
  </dgm:ptLst>
  <dgm:cxnLst>
    <dgm:cxn modelId="{755FFF82-FDC1-46C7-90BB-5BA803A15782}" type="presOf" srcId="{6F8161B3-FC1A-4985-A034-6604790A9C05}" destId="{971E1042-4B9B-4582-B840-390ABB4D7934}" srcOrd="0" destOrd="0" presId="urn:microsoft.com/office/officeart/2009/layout/ReverseList"/>
    <dgm:cxn modelId="{64195E79-80E3-4641-98E4-A4A2DFF2B59A}" srcId="{1FFE9679-F30F-4452-8049-2B5D6CDC7CD4}" destId="{6F8161B3-FC1A-4985-A034-6604790A9C05}" srcOrd="0" destOrd="0" parTransId="{F699A797-3E1B-4F6A-8BB8-7755CF7CCEA8}" sibTransId="{CEFDB9FB-6451-40F8-8CEE-102BF4FDF4B3}"/>
    <dgm:cxn modelId="{AA2C18E0-71FA-4E2A-86C3-C55B555662EF}" type="presOf" srcId="{6F8161B3-FC1A-4985-A034-6604790A9C05}" destId="{AC2E4F82-F6CE-4D06-A4D0-F34BBA1BDAC5}" srcOrd="1" destOrd="0" presId="urn:microsoft.com/office/officeart/2009/layout/ReverseList"/>
    <dgm:cxn modelId="{E672ED6E-03D9-4F30-990D-5DB83F51864D}" type="presOf" srcId="{1FFE9679-F30F-4452-8049-2B5D6CDC7CD4}" destId="{A7B2DDF1-6F11-4600-8988-E9104CFDB070}" srcOrd="0" destOrd="0" presId="urn:microsoft.com/office/officeart/2009/layout/ReverseList"/>
    <dgm:cxn modelId="{903CB1A8-19E8-4937-BE13-1F27B04B1BBB}" type="presParOf" srcId="{A7B2DDF1-6F11-4600-8988-E9104CFDB070}" destId="{971E1042-4B9B-4582-B840-390ABB4D7934}" srcOrd="0" destOrd="0" presId="urn:microsoft.com/office/officeart/2009/layout/ReverseList"/>
    <dgm:cxn modelId="{77CCA1D5-1A25-4A05-B7B8-1522266995A5}" type="presParOf" srcId="{A7B2DDF1-6F11-4600-8988-E9104CFDB070}" destId="{AC2E4F82-F6CE-4D06-A4D0-F34BBA1BDAC5}" srcOrd="1" destOrd="0" presId="urn:microsoft.com/office/officeart/2009/layout/ReverseList"/>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16EFFB-A993-41B9-B2D1-2FFC74459F73}" type="doc">
      <dgm:prSet loTypeId="urn:microsoft.com/office/officeart/2005/8/layout/radial2" loCatId="relationship" qsTypeId="urn:microsoft.com/office/officeart/2005/8/quickstyle/3d3" qsCatId="3D" csTypeId="urn:microsoft.com/office/officeart/2005/8/colors/accent1_2" csCatId="accent1" phldr="1"/>
      <dgm:spPr/>
      <dgm:t>
        <a:bodyPr/>
        <a:lstStyle/>
        <a:p>
          <a:endParaRPr lang="es-EC"/>
        </a:p>
      </dgm:t>
    </dgm:pt>
    <dgm:pt modelId="{0B6A1453-FB84-4A84-8F0B-482D4BF11C98}">
      <dgm:prSet custT="1"/>
      <dgm:spPr/>
      <dgm:t>
        <a:bodyPr/>
        <a:lstStyle/>
        <a:p>
          <a:pPr rtl="0"/>
          <a:r>
            <a:rPr lang="es-ES_tradnl" sz="1000" dirty="0" smtClean="0"/>
            <a:t>Organizar, planificar, dirigir, ejecutar actividades </a:t>
          </a:r>
          <a:r>
            <a:rPr lang="es-ES_tradnl" sz="1000" dirty="0" smtClean="0"/>
            <a:t>farmacéuticas</a:t>
          </a:r>
          <a:endParaRPr lang="es-EC" sz="1000" dirty="0"/>
        </a:p>
      </dgm:t>
    </dgm:pt>
    <dgm:pt modelId="{51170156-E6E5-494E-903A-B2DED5AF4BE1}" type="parTrans" cxnId="{957A4FB8-5D3C-4188-875B-3A7CBA795289}">
      <dgm:prSet/>
      <dgm:spPr/>
      <dgm:t>
        <a:bodyPr/>
        <a:lstStyle/>
        <a:p>
          <a:endParaRPr lang="es-EC"/>
        </a:p>
      </dgm:t>
    </dgm:pt>
    <dgm:pt modelId="{FE0167AA-B7B4-45F4-97EF-F9C6CB97CFF2}" type="sibTrans" cxnId="{957A4FB8-5D3C-4188-875B-3A7CBA795289}">
      <dgm:prSet/>
      <dgm:spPr/>
      <dgm:t>
        <a:bodyPr/>
        <a:lstStyle/>
        <a:p>
          <a:endParaRPr lang="es-EC"/>
        </a:p>
      </dgm:t>
    </dgm:pt>
    <dgm:pt modelId="{15C13F6E-4C37-40EC-AC33-63DD75A6CC40}">
      <dgm:prSet custT="1"/>
      <dgm:spPr/>
      <dgm:t>
        <a:bodyPr/>
        <a:lstStyle/>
        <a:p>
          <a:pPr rtl="0"/>
          <a:r>
            <a:rPr lang="es-ES_tradnl" sz="1000" dirty="0" smtClean="0"/>
            <a:t>Dispensar  y supervisar entrega de </a:t>
          </a:r>
          <a:r>
            <a:rPr lang="es-ES_tradnl" sz="1000" dirty="0" smtClean="0"/>
            <a:t>medicamentos</a:t>
          </a:r>
          <a:endParaRPr lang="es-EC" sz="1000" dirty="0"/>
        </a:p>
      </dgm:t>
    </dgm:pt>
    <dgm:pt modelId="{DCC9DB95-B6A4-4793-B4DF-058940E571E8}" type="parTrans" cxnId="{A18D0A0C-99F0-4D64-8D5E-7B0C385C9086}">
      <dgm:prSet/>
      <dgm:spPr/>
      <dgm:t>
        <a:bodyPr/>
        <a:lstStyle/>
        <a:p>
          <a:endParaRPr lang="es-EC"/>
        </a:p>
      </dgm:t>
    </dgm:pt>
    <dgm:pt modelId="{305B07E8-D4AA-4CAB-B44C-06F96CFF6B6C}" type="sibTrans" cxnId="{A18D0A0C-99F0-4D64-8D5E-7B0C385C9086}">
      <dgm:prSet/>
      <dgm:spPr/>
      <dgm:t>
        <a:bodyPr/>
        <a:lstStyle/>
        <a:p>
          <a:endParaRPr lang="es-EC"/>
        </a:p>
      </dgm:t>
    </dgm:pt>
    <dgm:pt modelId="{5C77EA91-9C14-430C-BB8C-3EE15558FDA6}">
      <dgm:prSet custT="1"/>
      <dgm:spPr/>
      <dgm:t>
        <a:bodyPr/>
        <a:lstStyle/>
        <a:p>
          <a:pPr rtl="0"/>
          <a:r>
            <a:rPr lang="es-ES_tradnl" sz="1000" dirty="0" smtClean="0"/>
            <a:t>Participar como secretario y asesorar técnicamente al </a:t>
          </a:r>
          <a:r>
            <a:rPr lang="es-ES_tradnl" sz="1000" dirty="0" smtClean="0"/>
            <a:t>CFT</a:t>
          </a:r>
          <a:endParaRPr lang="es-EC" sz="1000" dirty="0"/>
        </a:p>
      </dgm:t>
    </dgm:pt>
    <dgm:pt modelId="{8C299763-B866-4E48-8E25-B989FB8A8500}" type="parTrans" cxnId="{9E26180D-22D7-4D8A-B374-890A627D1EE4}">
      <dgm:prSet/>
      <dgm:spPr/>
      <dgm:t>
        <a:bodyPr/>
        <a:lstStyle/>
        <a:p>
          <a:endParaRPr lang="es-EC"/>
        </a:p>
      </dgm:t>
    </dgm:pt>
    <dgm:pt modelId="{67898527-9E90-437C-B266-5AFF0D69BB39}" type="sibTrans" cxnId="{9E26180D-22D7-4D8A-B374-890A627D1EE4}">
      <dgm:prSet/>
      <dgm:spPr/>
      <dgm:t>
        <a:bodyPr/>
        <a:lstStyle/>
        <a:p>
          <a:endParaRPr lang="es-EC"/>
        </a:p>
      </dgm:t>
    </dgm:pt>
    <dgm:pt modelId="{731C4619-E2C7-4F2B-90A0-ECD42CC15926}">
      <dgm:prSet custT="1"/>
      <dgm:spPr/>
      <dgm:t>
        <a:bodyPr/>
        <a:lstStyle/>
        <a:p>
          <a:pPr rtl="0"/>
          <a:r>
            <a:rPr lang="es-ES_tradnl" sz="1000" dirty="0" smtClean="0"/>
            <a:t>Realizar la recepción técnica de medicamentos</a:t>
          </a:r>
          <a:endParaRPr lang="es-EC" sz="1000" dirty="0"/>
        </a:p>
      </dgm:t>
    </dgm:pt>
    <dgm:pt modelId="{9BBFDCE2-C1CF-4417-85DB-35DAB997E6A9}" type="parTrans" cxnId="{B5E1B7A9-D385-4102-B41F-062C0309E676}">
      <dgm:prSet/>
      <dgm:spPr/>
      <dgm:t>
        <a:bodyPr/>
        <a:lstStyle/>
        <a:p>
          <a:endParaRPr lang="es-EC"/>
        </a:p>
      </dgm:t>
    </dgm:pt>
    <dgm:pt modelId="{1E18FC53-CC16-4C8C-9C9B-36CD5869934A}" type="sibTrans" cxnId="{B5E1B7A9-D385-4102-B41F-062C0309E676}">
      <dgm:prSet/>
      <dgm:spPr/>
      <dgm:t>
        <a:bodyPr/>
        <a:lstStyle/>
        <a:p>
          <a:endParaRPr lang="es-EC"/>
        </a:p>
      </dgm:t>
    </dgm:pt>
    <dgm:pt modelId="{0C58BC17-0369-4D67-9837-C291413B84CE}">
      <dgm:prSet custT="1"/>
      <dgm:spPr/>
      <dgm:t>
        <a:bodyPr/>
        <a:lstStyle/>
        <a:p>
          <a:pPr rtl="0"/>
          <a:r>
            <a:rPr lang="es-ES_tradnl" sz="1000" dirty="0" smtClean="0"/>
            <a:t>Participar en el Sistema de Fármaco </a:t>
          </a:r>
          <a:r>
            <a:rPr lang="es-ES_tradnl" sz="1000" dirty="0" smtClean="0"/>
            <a:t>vigilancia</a:t>
          </a:r>
          <a:endParaRPr lang="es-EC" sz="1000" dirty="0"/>
        </a:p>
      </dgm:t>
    </dgm:pt>
    <dgm:pt modelId="{DA1BE52E-B8D0-4AA9-84E6-9742FF8872DA}" type="parTrans" cxnId="{22A4F49F-E608-476A-A967-116AAD7E070E}">
      <dgm:prSet/>
      <dgm:spPr/>
      <dgm:t>
        <a:bodyPr/>
        <a:lstStyle/>
        <a:p>
          <a:endParaRPr lang="es-EC"/>
        </a:p>
      </dgm:t>
    </dgm:pt>
    <dgm:pt modelId="{EF22EB6F-9BC4-48AB-AA47-3C957D977B2E}" type="sibTrans" cxnId="{22A4F49F-E608-476A-A967-116AAD7E070E}">
      <dgm:prSet/>
      <dgm:spPr/>
      <dgm:t>
        <a:bodyPr/>
        <a:lstStyle/>
        <a:p>
          <a:endParaRPr lang="es-EC"/>
        </a:p>
      </dgm:t>
    </dgm:pt>
    <dgm:pt modelId="{51A2CF26-AC3F-4D3A-AF50-27BECEAC1420}">
      <dgm:prSet custT="1"/>
      <dgm:spPr/>
      <dgm:t>
        <a:bodyPr/>
        <a:lstStyle/>
        <a:p>
          <a:pPr rtl="0"/>
          <a:r>
            <a:rPr lang="es-ES_tradnl" sz="1000" dirty="0" smtClean="0"/>
            <a:t>Consolidar mensualmente consumo de </a:t>
          </a:r>
          <a:r>
            <a:rPr lang="es-ES_tradnl" sz="1000" dirty="0" smtClean="0"/>
            <a:t>medicamentos</a:t>
          </a:r>
          <a:endParaRPr lang="es-EC" sz="700" dirty="0"/>
        </a:p>
      </dgm:t>
    </dgm:pt>
    <dgm:pt modelId="{AD3098A2-5A8F-4937-8761-EDE92D0C68E8}" type="parTrans" cxnId="{5F152040-1576-4E64-9979-34F1FCC83D40}">
      <dgm:prSet/>
      <dgm:spPr/>
      <dgm:t>
        <a:bodyPr/>
        <a:lstStyle/>
        <a:p>
          <a:endParaRPr lang="es-EC"/>
        </a:p>
      </dgm:t>
    </dgm:pt>
    <dgm:pt modelId="{6B61059C-F044-4935-AC42-A5E9D045C1FD}" type="sibTrans" cxnId="{5F152040-1576-4E64-9979-34F1FCC83D40}">
      <dgm:prSet/>
      <dgm:spPr/>
      <dgm:t>
        <a:bodyPr/>
        <a:lstStyle/>
        <a:p>
          <a:endParaRPr lang="es-EC"/>
        </a:p>
      </dgm:t>
    </dgm:pt>
    <dgm:pt modelId="{859BDA42-53B7-4D62-86CD-49F68B8FF948}" type="pres">
      <dgm:prSet presAssocID="{A916EFFB-A993-41B9-B2D1-2FFC74459F73}" presName="composite" presStyleCnt="0">
        <dgm:presLayoutVars>
          <dgm:chMax val="5"/>
          <dgm:dir/>
          <dgm:animLvl val="ctr"/>
          <dgm:resizeHandles val="exact"/>
        </dgm:presLayoutVars>
      </dgm:prSet>
      <dgm:spPr/>
      <dgm:t>
        <a:bodyPr/>
        <a:lstStyle/>
        <a:p>
          <a:endParaRPr lang="es-EC"/>
        </a:p>
      </dgm:t>
    </dgm:pt>
    <dgm:pt modelId="{C68D8E11-A08C-46A5-84F1-DB4882E0019D}" type="pres">
      <dgm:prSet presAssocID="{A916EFFB-A993-41B9-B2D1-2FFC74459F73}" presName="cycle" presStyleCnt="0"/>
      <dgm:spPr/>
    </dgm:pt>
    <dgm:pt modelId="{6903BACB-C733-4B96-ADBA-79A54B70A870}" type="pres">
      <dgm:prSet presAssocID="{A916EFFB-A993-41B9-B2D1-2FFC74459F73}" presName="centerShape" presStyleCnt="0"/>
      <dgm:spPr/>
    </dgm:pt>
    <dgm:pt modelId="{09988945-A061-419D-B793-1DC1ADE2A29C}" type="pres">
      <dgm:prSet presAssocID="{A916EFFB-A993-41B9-B2D1-2FFC74459F73}" presName="connSite" presStyleLbl="node1" presStyleIdx="0" presStyleCnt="7"/>
      <dgm:spPr/>
    </dgm:pt>
    <dgm:pt modelId="{2F05988D-B247-4E41-B439-3813CCED0B0C}" type="pres">
      <dgm:prSet presAssocID="{A916EFFB-A993-41B9-B2D1-2FFC74459F73}" presName="visible" presStyleLbl="nod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s-EC"/>
        </a:p>
      </dgm:t>
    </dgm:pt>
    <dgm:pt modelId="{CF109807-645D-4DE0-879C-083458A3AF20}" type="pres">
      <dgm:prSet presAssocID="{51170156-E6E5-494E-903A-B2DED5AF4BE1}" presName="Name25" presStyleLbl="parChTrans1D1" presStyleIdx="0" presStyleCnt="6"/>
      <dgm:spPr/>
      <dgm:t>
        <a:bodyPr/>
        <a:lstStyle/>
        <a:p>
          <a:endParaRPr lang="es-EC"/>
        </a:p>
      </dgm:t>
    </dgm:pt>
    <dgm:pt modelId="{54DB7B42-FAC1-4594-BBD7-70E8B6BBB835}" type="pres">
      <dgm:prSet presAssocID="{0B6A1453-FB84-4A84-8F0B-482D4BF11C98}" presName="node" presStyleCnt="0"/>
      <dgm:spPr/>
    </dgm:pt>
    <dgm:pt modelId="{EDDD1455-439A-44F9-A8F5-E53EE0DCB173}" type="pres">
      <dgm:prSet presAssocID="{0B6A1453-FB84-4A84-8F0B-482D4BF11C98}" presName="parentNode" presStyleLbl="node1" presStyleIdx="1" presStyleCnt="7" custScaleX="147624" custScaleY="134180">
        <dgm:presLayoutVars>
          <dgm:chMax val="1"/>
          <dgm:bulletEnabled val="1"/>
        </dgm:presLayoutVars>
      </dgm:prSet>
      <dgm:spPr/>
      <dgm:t>
        <a:bodyPr/>
        <a:lstStyle/>
        <a:p>
          <a:endParaRPr lang="es-EC"/>
        </a:p>
      </dgm:t>
    </dgm:pt>
    <dgm:pt modelId="{8CF460ED-CD66-4FBC-AEE1-D799264C0BD7}" type="pres">
      <dgm:prSet presAssocID="{0B6A1453-FB84-4A84-8F0B-482D4BF11C98}" presName="childNode" presStyleLbl="revTx" presStyleIdx="0" presStyleCnt="0">
        <dgm:presLayoutVars>
          <dgm:bulletEnabled val="1"/>
        </dgm:presLayoutVars>
      </dgm:prSet>
      <dgm:spPr/>
    </dgm:pt>
    <dgm:pt modelId="{B4FB28FB-F962-4FBB-BA28-407CFB6D7FB6}" type="pres">
      <dgm:prSet presAssocID="{DCC9DB95-B6A4-4793-B4DF-058940E571E8}" presName="Name25" presStyleLbl="parChTrans1D1" presStyleIdx="1" presStyleCnt="6"/>
      <dgm:spPr/>
      <dgm:t>
        <a:bodyPr/>
        <a:lstStyle/>
        <a:p>
          <a:endParaRPr lang="es-EC"/>
        </a:p>
      </dgm:t>
    </dgm:pt>
    <dgm:pt modelId="{2FD5BA60-24AC-4682-9A69-3B49786BB63C}" type="pres">
      <dgm:prSet presAssocID="{15C13F6E-4C37-40EC-AC33-63DD75A6CC40}" presName="node" presStyleCnt="0"/>
      <dgm:spPr/>
    </dgm:pt>
    <dgm:pt modelId="{D63D051E-CFFF-4A41-90FC-C74B0BDA31D7}" type="pres">
      <dgm:prSet presAssocID="{15C13F6E-4C37-40EC-AC33-63DD75A6CC40}" presName="parentNode" presStyleLbl="node1" presStyleIdx="2" presStyleCnt="7" custScaleX="151331" custScaleY="128826">
        <dgm:presLayoutVars>
          <dgm:chMax val="1"/>
          <dgm:bulletEnabled val="1"/>
        </dgm:presLayoutVars>
      </dgm:prSet>
      <dgm:spPr/>
      <dgm:t>
        <a:bodyPr/>
        <a:lstStyle/>
        <a:p>
          <a:endParaRPr lang="es-EC"/>
        </a:p>
      </dgm:t>
    </dgm:pt>
    <dgm:pt modelId="{6D890484-0CDF-4F34-B37D-7204E8107EAB}" type="pres">
      <dgm:prSet presAssocID="{15C13F6E-4C37-40EC-AC33-63DD75A6CC40}" presName="childNode" presStyleLbl="revTx" presStyleIdx="0" presStyleCnt="0">
        <dgm:presLayoutVars>
          <dgm:bulletEnabled val="1"/>
        </dgm:presLayoutVars>
      </dgm:prSet>
      <dgm:spPr/>
    </dgm:pt>
    <dgm:pt modelId="{069B6D57-16C4-40D2-B338-0A157955DD50}" type="pres">
      <dgm:prSet presAssocID="{8C299763-B866-4E48-8E25-B989FB8A8500}" presName="Name25" presStyleLbl="parChTrans1D1" presStyleIdx="2" presStyleCnt="6"/>
      <dgm:spPr/>
      <dgm:t>
        <a:bodyPr/>
        <a:lstStyle/>
        <a:p>
          <a:endParaRPr lang="es-EC"/>
        </a:p>
      </dgm:t>
    </dgm:pt>
    <dgm:pt modelId="{D56E92A3-EF22-4B55-9DF2-0692B2D44215}" type="pres">
      <dgm:prSet presAssocID="{5C77EA91-9C14-430C-BB8C-3EE15558FDA6}" presName="node" presStyleCnt="0"/>
      <dgm:spPr/>
    </dgm:pt>
    <dgm:pt modelId="{DF253C65-409E-46A3-B79C-97DA817F1EF1}" type="pres">
      <dgm:prSet presAssocID="{5C77EA91-9C14-430C-BB8C-3EE15558FDA6}" presName="parentNode" presStyleLbl="node1" presStyleIdx="3" presStyleCnt="7" custScaleX="160106" custScaleY="131650">
        <dgm:presLayoutVars>
          <dgm:chMax val="1"/>
          <dgm:bulletEnabled val="1"/>
        </dgm:presLayoutVars>
      </dgm:prSet>
      <dgm:spPr/>
      <dgm:t>
        <a:bodyPr/>
        <a:lstStyle/>
        <a:p>
          <a:endParaRPr lang="es-EC"/>
        </a:p>
      </dgm:t>
    </dgm:pt>
    <dgm:pt modelId="{5A062085-E897-4730-880D-03FBE8B36953}" type="pres">
      <dgm:prSet presAssocID="{5C77EA91-9C14-430C-BB8C-3EE15558FDA6}" presName="childNode" presStyleLbl="revTx" presStyleIdx="0" presStyleCnt="0">
        <dgm:presLayoutVars>
          <dgm:bulletEnabled val="1"/>
        </dgm:presLayoutVars>
      </dgm:prSet>
      <dgm:spPr/>
    </dgm:pt>
    <dgm:pt modelId="{78D6B942-B96B-42DA-9652-434145E45F2F}" type="pres">
      <dgm:prSet presAssocID="{9BBFDCE2-C1CF-4417-85DB-35DAB997E6A9}" presName="Name25" presStyleLbl="parChTrans1D1" presStyleIdx="3" presStyleCnt="6"/>
      <dgm:spPr/>
      <dgm:t>
        <a:bodyPr/>
        <a:lstStyle/>
        <a:p>
          <a:endParaRPr lang="es-EC"/>
        </a:p>
      </dgm:t>
    </dgm:pt>
    <dgm:pt modelId="{423ABA4C-8571-4297-BF12-8022CADB22AD}" type="pres">
      <dgm:prSet presAssocID="{731C4619-E2C7-4F2B-90A0-ECD42CC15926}" presName="node" presStyleCnt="0"/>
      <dgm:spPr/>
    </dgm:pt>
    <dgm:pt modelId="{19D6B1E5-77ED-41A1-A031-35F1A00F02E8}" type="pres">
      <dgm:prSet presAssocID="{731C4619-E2C7-4F2B-90A0-ECD42CC15926}" presName="parentNode" presStyleLbl="node1" presStyleIdx="4" presStyleCnt="7" custScaleX="162835" custScaleY="137837" custLinFactNeighborX="12833" custLinFactNeighborY="-1497">
        <dgm:presLayoutVars>
          <dgm:chMax val="1"/>
          <dgm:bulletEnabled val="1"/>
        </dgm:presLayoutVars>
      </dgm:prSet>
      <dgm:spPr/>
      <dgm:t>
        <a:bodyPr/>
        <a:lstStyle/>
        <a:p>
          <a:endParaRPr lang="es-EC"/>
        </a:p>
      </dgm:t>
    </dgm:pt>
    <dgm:pt modelId="{21E44AA5-05A4-4FC4-9665-B1DE4A572E3E}" type="pres">
      <dgm:prSet presAssocID="{731C4619-E2C7-4F2B-90A0-ECD42CC15926}" presName="childNode" presStyleLbl="revTx" presStyleIdx="0" presStyleCnt="0">
        <dgm:presLayoutVars>
          <dgm:bulletEnabled val="1"/>
        </dgm:presLayoutVars>
      </dgm:prSet>
      <dgm:spPr/>
    </dgm:pt>
    <dgm:pt modelId="{4947D719-562F-4CBB-B5F1-FD83D1EFA2B1}" type="pres">
      <dgm:prSet presAssocID="{DA1BE52E-B8D0-4AA9-84E6-9742FF8872DA}" presName="Name25" presStyleLbl="parChTrans1D1" presStyleIdx="4" presStyleCnt="6"/>
      <dgm:spPr/>
      <dgm:t>
        <a:bodyPr/>
        <a:lstStyle/>
        <a:p>
          <a:endParaRPr lang="es-EC"/>
        </a:p>
      </dgm:t>
    </dgm:pt>
    <dgm:pt modelId="{E2E47DBE-77A1-4BD8-95F0-C84DF58E2E49}" type="pres">
      <dgm:prSet presAssocID="{0C58BC17-0369-4D67-9837-C291413B84CE}" presName="node" presStyleCnt="0"/>
      <dgm:spPr/>
    </dgm:pt>
    <dgm:pt modelId="{45BE5DDE-5228-4CE6-A9D2-55688FE1398B}" type="pres">
      <dgm:prSet presAssocID="{0C58BC17-0369-4D67-9837-C291413B84CE}" presName="parentNode" presStyleLbl="node1" presStyleIdx="5" presStyleCnt="7" custScaleX="134633" custScaleY="105452">
        <dgm:presLayoutVars>
          <dgm:chMax val="1"/>
          <dgm:bulletEnabled val="1"/>
        </dgm:presLayoutVars>
      </dgm:prSet>
      <dgm:spPr/>
      <dgm:t>
        <a:bodyPr/>
        <a:lstStyle/>
        <a:p>
          <a:endParaRPr lang="es-EC"/>
        </a:p>
      </dgm:t>
    </dgm:pt>
    <dgm:pt modelId="{8DB328DF-E8D1-4432-84C5-5FB609217247}" type="pres">
      <dgm:prSet presAssocID="{0C58BC17-0369-4D67-9837-C291413B84CE}" presName="childNode" presStyleLbl="revTx" presStyleIdx="0" presStyleCnt="0">
        <dgm:presLayoutVars>
          <dgm:bulletEnabled val="1"/>
        </dgm:presLayoutVars>
      </dgm:prSet>
      <dgm:spPr/>
    </dgm:pt>
    <dgm:pt modelId="{E3CAFF39-94D6-4C62-98B4-8702337D6748}" type="pres">
      <dgm:prSet presAssocID="{AD3098A2-5A8F-4937-8761-EDE92D0C68E8}" presName="Name25" presStyleLbl="parChTrans1D1" presStyleIdx="5" presStyleCnt="6"/>
      <dgm:spPr/>
      <dgm:t>
        <a:bodyPr/>
        <a:lstStyle/>
        <a:p>
          <a:endParaRPr lang="es-EC"/>
        </a:p>
      </dgm:t>
    </dgm:pt>
    <dgm:pt modelId="{4E421D73-197A-4885-896E-C8E79A6B0F8B}" type="pres">
      <dgm:prSet presAssocID="{51A2CF26-AC3F-4D3A-AF50-27BECEAC1420}" presName="node" presStyleCnt="0"/>
      <dgm:spPr/>
    </dgm:pt>
    <dgm:pt modelId="{18265477-2A7C-41D3-90D0-4A0D0ABA20F6}" type="pres">
      <dgm:prSet presAssocID="{51A2CF26-AC3F-4D3A-AF50-27BECEAC1420}" presName="parentNode" presStyleLbl="node1" presStyleIdx="6" presStyleCnt="7" custScaleX="153744" custScaleY="130986">
        <dgm:presLayoutVars>
          <dgm:chMax val="1"/>
          <dgm:bulletEnabled val="1"/>
        </dgm:presLayoutVars>
      </dgm:prSet>
      <dgm:spPr/>
      <dgm:t>
        <a:bodyPr/>
        <a:lstStyle/>
        <a:p>
          <a:endParaRPr lang="es-EC"/>
        </a:p>
      </dgm:t>
    </dgm:pt>
    <dgm:pt modelId="{4F463A77-2332-49FA-A251-FC2A1EC3B212}" type="pres">
      <dgm:prSet presAssocID="{51A2CF26-AC3F-4D3A-AF50-27BECEAC1420}" presName="childNode" presStyleLbl="revTx" presStyleIdx="0" presStyleCnt="0">
        <dgm:presLayoutVars>
          <dgm:bulletEnabled val="1"/>
        </dgm:presLayoutVars>
      </dgm:prSet>
      <dgm:spPr/>
    </dgm:pt>
  </dgm:ptLst>
  <dgm:cxnLst>
    <dgm:cxn modelId="{B6D8B87E-4FBD-411C-ABE1-FF05EE75881D}" type="presOf" srcId="{AD3098A2-5A8F-4937-8761-EDE92D0C68E8}" destId="{E3CAFF39-94D6-4C62-98B4-8702337D6748}" srcOrd="0" destOrd="0" presId="urn:microsoft.com/office/officeart/2005/8/layout/radial2"/>
    <dgm:cxn modelId="{E8BD6682-2521-4DF8-9D16-49CAA6E7B947}" type="presOf" srcId="{0C58BC17-0369-4D67-9837-C291413B84CE}" destId="{45BE5DDE-5228-4CE6-A9D2-55688FE1398B}" srcOrd="0" destOrd="0" presId="urn:microsoft.com/office/officeart/2005/8/layout/radial2"/>
    <dgm:cxn modelId="{90345EF5-D5DB-4805-9C35-1DC01BFC1B78}" type="presOf" srcId="{0B6A1453-FB84-4A84-8F0B-482D4BF11C98}" destId="{EDDD1455-439A-44F9-A8F5-E53EE0DCB173}" srcOrd="0" destOrd="0" presId="urn:microsoft.com/office/officeart/2005/8/layout/radial2"/>
    <dgm:cxn modelId="{DF8955C5-3895-418C-9581-6862F7C4F9B4}" type="presOf" srcId="{5C77EA91-9C14-430C-BB8C-3EE15558FDA6}" destId="{DF253C65-409E-46A3-B79C-97DA817F1EF1}" srcOrd="0" destOrd="0" presId="urn:microsoft.com/office/officeart/2005/8/layout/radial2"/>
    <dgm:cxn modelId="{C3C9D213-91D0-4B56-9115-B5A9900FCD63}" type="presOf" srcId="{15C13F6E-4C37-40EC-AC33-63DD75A6CC40}" destId="{D63D051E-CFFF-4A41-90FC-C74B0BDA31D7}" srcOrd="0" destOrd="0" presId="urn:microsoft.com/office/officeart/2005/8/layout/radial2"/>
    <dgm:cxn modelId="{6D660D4C-206A-4B37-9507-06B0859209EB}" type="presOf" srcId="{51170156-E6E5-494E-903A-B2DED5AF4BE1}" destId="{CF109807-645D-4DE0-879C-083458A3AF20}" srcOrd="0" destOrd="0" presId="urn:microsoft.com/office/officeart/2005/8/layout/radial2"/>
    <dgm:cxn modelId="{85A712BF-987B-4601-A1CB-2A188DBA6C86}" type="presOf" srcId="{51A2CF26-AC3F-4D3A-AF50-27BECEAC1420}" destId="{18265477-2A7C-41D3-90D0-4A0D0ABA20F6}" srcOrd="0" destOrd="0" presId="urn:microsoft.com/office/officeart/2005/8/layout/radial2"/>
    <dgm:cxn modelId="{957A4FB8-5D3C-4188-875B-3A7CBA795289}" srcId="{A916EFFB-A993-41B9-B2D1-2FFC74459F73}" destId="{0B6A1453-FB84-4A84-8F0B-482D4BF11C98}" srcOrd="0" destOrd="0" parTransId="{51170156-E6E5-494E-903A-B2DED5AF4BE1}" sibTransId="{FE0167AA-B7B4-45F4-97EF-F9C6CB97CFF2}"/>
    <dgm:cxn modelId="{FC81E518-C403-4527-9DB0-7B822E65918E}" type="presOf" srcId="{DA1BE52E-B8D0-4AA9-84E6-9742FF8872DA}" destId="{4947D719-562F-4CBB-B5F1-FD83D1EFA2B1}" srcOrd="0" destOrd="0" presId="urn:microsoft.com/office/officeart/2005/8/layout/radial2"/>
    <dgm:cxn modelId="{9E26180D-22D7-4D8A-B374-890A627D1EE4}" srcId="{A916EFFB-A993-41B9-B2D1-2FFC74459F73}" destId="{5C77EA91-9C14-430C-BB8C-3EE15558FDA6}" srcOrd="2" destOrd="0" parTransId="{8C299763-B866-4E48-8E25-B989FB8A8500}" sibTransId="{67898527-9E90-437C-B266-5AFF0D69BB39}"/>
    <dgm:cxn modelId="{EE29C9FA-0CC2-497D-A363-97135C5FF3E8}" type="presOf" srcId="{9BBFDCE2-C1CF-4417-85DB-35DAB997E6A9}" destId="{78D6B942-B96B-42DA-9652-434145E45F2F}" srcOrd="0" destOrd="0" presId="urn:microsoft.com/office/officeart/2005/8/layout/radial2"/>
    <dgm:cxn modelId="{91F4EBA7-99EE-4545-9A7D-1ECCB4F0EFDA}" type="presOf" srcId="{8C299763-B866-4E48-8E25-B989FB8A8500}" destId="{069B6D57-16C4-40D2-B338-0A157955DD50}" srcOrd="0" destOrd="0" presId="urn:microsoft.com/office/officeart/2005/8/layout/radial2"/>
    <dgm:cxn modelId="{B5E1B7A9-D385-4102-B41F-062C0309E676}" srcId="{A916EFFB-A993-41B9-B2D1-2FFC74459F73}" destId="{731C4619-E2C7-4F2B-90A0-ECD42CC15926}" srcOrd="3" destOrd="0" parTransId="{9BBFDCE2-C1CF-4417-85DB-35DAB997E6A9}" sibTransId="{1E18FC53-CC16-4C8C-9C9B-36CD5869934A}"/>
    <dgm:cxn modelId="{A18D0A0C-99F0-4D64-8D5E-7B0C385C9086}" srcId="{A916EFFB-A993-41B9-B2D1-2FFC74459F73}" destId="{15C13F6E-4C37-40EC-AC33-63DD75A6CC40}" srcOrd="1" destOrd="0" parTransId="{DCC9DB95-B6A4-4793-B4DF-058940E571E8}" sibTransId="{305B07E8-D4AA-4CAB-B44C-06F96CFF6B6C}"/>
    <dgm:cxn modelId="{22A4F49F-E608-476A-A967-116AAD7E070E}" srcId="{A916EFFB-A993-41B9-B2D1-2FFC74459F73}" destId="{0C58BC17-0369-4D67-9837-C291413B84CE}" srcOrd="4" destOrd="0" parTransId="{DA1BE52E-B8D0-4AA9-84E6-9742FF8872DA}" sibTransId="{EF22EB6F-9BC4-48AB-AA47-3C957D977B2E}"/>
    <dgm:cxn modelId="{5F152040-1576-4E64-9979-34F1FCC83D40}" srcId="{A916EFFB-A993-41B9-B2D1-2FFC74459F73}" destId="{51A2CF26-AC3F-4D3A-AF50-27BECEAC1420}" srcOrd="5" destOrd="0" parTransId="{AD3098A2-5A8F-4937-8761-EDE92D0C68E8}" sibTransId="{6B61059C-F044-4935-AC42-A5E9D045C1FD}"/>
    <dgm:cxn modelId="{864BD28D-1788-4F41-8891-2858C8699DF5}" type="presOf" srcId="{731C4619-E2C7-4F2B-90A0-ECD42CC15926}" destId="{19D6B1E5-77ED-41A1-A031-35F1A00F02E8}" srcOrd="0" destOrd="0" presId="urn:microsoft.com/office/officeart/2005/8/layout/radial2"/>
    <dgm:cxn modelId="{D79B7F34-A32A-4FC1-ACEF-82FC09615C54}" type="presOf" srcId="{DCC9DB95-B6A4-4793-B4DF-058940E571E8}" destId="{B4FB28FB-F962-4FBB-BA28-407CFB6D7FB6}" srcOrd="0" destOrd="0" presId="urn:microsoft.com/office/officeart/2005/8/layout/radial2"/>
    <dgm:cxn modelId="{F0D418F1-6E6D-46B1-8A3D-5677A2B451D4}" type="presOf" srcId="{A916EFFB-A993-41B9-B2D1-2FFC74459F73}" destId="{859BDA42-53B7-4D62-86CD-49F68B8FF948}" srcOrd="0" destOrd="0" presId="urn:microsoft.com/office/officeart/2005/8/layout/radial2"/>
    <dgm:cxn modelId="{17ABD452-F762-4DCD-84DE-8F7677DE253E}" type="presParOf" srcId="{859BDA42-53B7-4D62-86CD-49F68B8FF948}" destId="{C68D8E11-A08C-46A5-84F1-DB4882E0019D}" srcOrd="0" destOrd="0" presId="urn:microsoft.com/office/officeart/2005/8/layout/radial2"/>
    <dgm:cxn modelId="{786450BF-8EFC-4D61-859B-B73279C0849A}" type="presParOf" srcId="{C68D8E11-A08C-46A5-84F1-DB4882E0019D}" destId="{6903BACB-C733-4B96-ADBA-79A54B70A870}" srcOrd="0" destOrd="0" presId="urn:microsoft.com/office/officeart/2005/8/layout/radial2"/>
    <dgm:cxn modelId="{7A69F8F5-EB2C-44C9-BFD3-96D7AB4B2408}" type="presParOf" srcId="{6903BACB-C733-4B96-ADBA-79A54B70A870}" destId="{09988945-A061-419D-B793-1DC1ADE2A29C}" srcOrd="0" destOrd="0" presId="urn:microsoft.com/office/officeart/2005/8/layout/radial2"/>
    <dgm:cxn modelId="{A93CD94C-8262-4516-9714-461B1CA0ACF6}" type="presParOf" srcId="{6903BACB-C733-4B96-ADBA-79A54B70A870}" destId="{2F05988D-B247-4E41-B439-3813CCED0B0C}" srcOrd="1" destOrd="0" presId="urn:microsoft.com/office/officeart/2005/8/layout/radial2"/>
    <dgm:cxn modelId="{6B361EED-5E93-44AF-8647-51995B764F86}" type="presParOf" srcId="{C68D8E11-A08C-46A5-84F1-DB4882E0019D}" destId="{CF109807-645D-4DE0-879C-083458A3AF20}" srcOrd="1" destOrd="0" presId="urn:microsoft.com/office/officeart/2005/8/layout/radial2"/>
    <dgm:cxn modelId="{8D05768D-0327-4B31-9325-C6F22F67404A}" type="presParOf" srcId="{C68D8E11-A08C-46A5-84F1-DB4882E0019D}" destId="{54DB7B42-FAC1-4594-BBD7-70E8B6BBB835}" srcOrd="2" destOrd="0" presId="urn:microsoft.com/office/officeart/2005/8/layout/radial2"/>
    <dgm:cxn modelId="{D18B31C8-3851-4FCB-8153-1E3094A4AA9D}" type="presParOf" srcId="{54DB7B42-FAC1-4594-BBD7-70E8B6BBB835}" destId="{EDDD1455-439A-44F9-A8F5-E53EE0DCB173}" srcOrd="0" destOrd="0" presId="urn:microsoft.com/office/officeart/2005/8/layout/radial2"/>
    <dgm:cxn modelId="{66D983AE-ED40-4824-A68D-96BA9C4DF664}" type="presParOf" srcId="{54DB7B42-FAC1-4594-BBD7-70E8B6BBB835}" destId="{8CF460ED-CD66-4FBC-AEE1-D799264C0BD7}" srcOrd="1" destOrd="0" presId="urn:microsoft.com/office/officeart/2005/8/layout/radial2"/>
    <dgm:cxn modelId="{5A384FFE-00B9-4F2B-8265-18ECA716E7E1}" type="presParOf" srcId="{C68D8E11-A08C-46A5-84F1-DB4882E0019D}" destId="{B4FB28FB-F962-4FBB-BA28-407CFB6D7FB6}" srcOrd="3" destOrd="0" presId="urn:microsoft.com/office/officeart/2005/8/layout/radial2"/>
    <dgm:cxn modelId="{EA30F67B-62D2-4D5B-B92D-5699EA74FC64}" type="presParOf" srcId="{C68D8E11-A08C-46A5-84F1-DB4882E0019D}" destId="{2FD5BA60-24AC-4682-9A69-3B49786BB63C}" srcOrd="4" destOrd="0" presId="urn:microsoft.com/office/officeart/2005/8/layout/radial2"/>
    <dgm:cxn modelId="{2FA5C5FE-7C11-4CFF-ABCE-3D97EB674C5B}" type="presParOf" srcId="{2FD5BA60-24AC-4682-9A69-3B49786BB63C}" destId="{D63D051E-CFFF-4A41-90FC-C74B0BDA31D7}" srcOrd="0" destOrd="0" presId="urn:microsoft.com/office/officeart/2005/8/layout/radial2"/>
    <dgm:cxn modelId="{B170003C-674D-43D2-9DF0-26FEA218913F}" type="presParOf" srcId="{2FD5BA60-24AC-4682-9A69-3B49786BB63C}" destId="{6D890484-0CDF-4F34-B37D-7204E8107EAB}" srcOrd="1" destOrd="0" presId="urn:microsoft.com/office/officeart/2005/8/layout/radial2"/>
    <dgm:cxn modelId="{B3B774EA-2B11-4A16-AA75-9E1F3B7B3CD4}" type="presParOf" srcId="{C68D8E11-A08C-46A5-84F1-DB4882E0019D}" destId="{069B6D57-16C4-40D2-B338-0A157955DD50}" srcOrd="5" destOrd="0" presId="urn:microsoft.com/office/officeart/2005/8/layout/radial2"/>
    <dgm:cxn modelId="{CA0F6C0C-3418-4855-84F5-A2E3772B7C15}" type="presParOf" srcId="{C68D8E11-A08C-46A5-84F1-DB4882E0019D}" destId="{D56E92A3-EF22-4B55-9DF2-0692B2D44215}" srcOrd="6" destOrd="0" presId="urn:microsoft.com/office/officeart/2005/8/layout/radial2"/>
    <dgm:cxn modelId="{A5582BD2-256B-4809-AF45-482F17426CB1}" type="presParOf" srcId="{D56E92A3-EF22-4B55-9DF2-0692B2D44215}" destId="{DF253C65-409E-46A3-B79C-97DA817F1EF1}" srcOrd="0" destOrd="0" presId="urn:microsoft.com/office/officeart/2005/8/layout/radial2"/>
    <dgm:cxn modelId="{FCCF409C-6AD9-4D63-8D9F-0111F60C7167}" type="presParOf" srcId="{D56E92A3-EF22-4B55-9DF2-0692B2D44215}" destId="{5A062085-E897-4730-880D-03FBE8B36953}" srcOrd="1" destOrd="0" presId="urn:microsoft.com/office/officeart/2005/8/layout/radial2"/>
    <dgm:cxn modelId="{36C576CF-C021-4966-B775-DE82CC1A0295}" type="presParOf" srcId="{C68D8E11-A08C-46A5-84F1-DB4882E0019D}" destId="{78D6B942-B96B-42DA-9652-434145E45F2F}" srcOrd="7" destOrd="0" presId="urn:microsoft.com/office/officeart/2005/8/layout/radial2"/>
    <dgm:cxn modelId="{A4329CC3-6F91-44AA-9F71-46FD22B20EC5}" type="presParOf" srcId="{C68D8E11-A08C-46A5-84F1-DB4882E0019D}" destId="{423ABA4C-8571-4297-BF12-8022CADB22AD}" srcOrd="8" destOrd="0" presId="urn:microsoft.com/office/officeart/2005/8/layout/radial2"/>
    <dgm:cxn modelId="{2FF37019-DE96-4418-8836-EFB01C3CA9F2}" type="presParOf" srcId="{423ABA4C-8571-4297-BF12-8022CADB22AD}" destId="{19D6B1E5-77ED-41A1-A031-35F1A00F02E8}" srcOrd="0" destOrd="0" presId="urn:microsoft.com/office/officeart/2005/8/layout/radial2"/>
    <dgm:cxn modelId="{A0D7C42A-FB7F-4733-99AD-3AD54593E32B}" type="presParOf" srcId="{423ABA4C-8571-4297-BF12-8022CADB22AD}" destId="{21E44AA5-05A4-4FC4-9665-B1DE4A572E3E}" srcOrd="1" destOrd="0" presId="urn:microsoft.com/office/officeart/2005/8/layout/radial2"/>
    <dgm:cxn modelId="{D6874EB8-B603-4838-B32B-D65D120D547A}" type="presParOf" srcId="{C68D8E11-A08C-46A5-84F1-DB4882E0019D}" destId="{4947D719-562F-4CBB-B5F1-FD83D1EFA2B1}" srcOrd="9" destOrd="0" presId="urn:microsoft.com/office/officeart/2005/8/layout/radial2"/>
    <dgm:cxn modelId="{AE2599A9-A776-4574-9D14-6B10E3C785CE}" type="presParOf" srcId="{C68D8E11-A08C-46A5-84F1-DB4882E0019D}" destId="{E2E47DBE-77A1-4BD8-95F0-C84DF58E2E49}" srcOrd="10" destOrd="0" presId="urn:microsoft.com/office/officeart/2005/8/layout/radial2"/>
    <dgm:cxn modelId="{7FF51AFD-92BA-4450-8321-C2B4D29269B8}" type="presParOf" srcId="{E2E47DBE-77A1-4BD8-95F0-C84DF58E2E49}" destId="{45BE5DDE-5228-4CE6-A9D2-55688FE1398B}" srcOrd="0" destOrd="0" presId="urn:microsoft.com/office/officeart/2005/8/layout/radial2"/>
    <dgm:cxn modelId="{54983E3C-3986-4472-B5EE-828875667A35}" type="presParOf" srcId="{E2E47DBE-77A1-4BD8-95F0-C84DF58E2E49}" destId="{8DB328DF-E8D1-4432-84C5-5FB609217247}" srcOrd="1" destOrd="0" presId="urn:microsoft.com/office/officeart/2005/8/layout/radial2"/>
    <dgm:cxn modelId="{5692770D-8DED-4872-A5AA-0935DD02FB83}" type="presParOf" srcId="{C68D8E11-A08C-46A5-84F1-DB4882E0019D}" destId="{E3CAFF39-94D6-4C62-98B4-8702337D6748}" srcOrd="11" destOrd="0" presId="urn:microsoft.com/office/officeart/2005/8/layout/radial2"/>
    <dgm:cxn modelId="{927C8D43-6C42-47CF-A8A4-200395760B3A}" type="presParOf" srcId="{C68D8E11-A08C-46A5-84F1-DB4882E0019D}" destId="{4E421D73-197A-4885-896E-C8E79A6B0F8B}" srcOrd="12" destOrd="0" presId="urn:microsoft.com/office/officeart/2005/8/layout/radial2"/>
    <dgm:cxn modelId="{1B67D261-9A66-44F1-B40C-AAF97CB32271}" type="presParOf" srcId="{4E421D73-197A-4885-896E-C8E79A6B0F8B}" destId="{18265477-2A7C-41D3-90D0-4A0D0ABA20F6}" srcOrd="0" destOrd="0" presId="urn:microsoft.com/office/officeart/2005/8/layout/radial2"/>
    <dgm:cxn modelId="{A7FE5E8C-030D-40F0-A683-D55AC7EC0069}" type="presParOf" srcId="{4E421D73-197A-4885-896E-C8E79A6B0F8B}" destId="{4F463A77-2332-49FA-A251-FC2A1EC3B212}" srcOrd="1" destOrd="0" presId="urn:microsoft.com/office/officeart/2005/8/layout/radial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E0C4C1-8C38-4FA6-8F23-84D58F42D075}" type="doc">
      <dgm:prSet loTypeId="urn:microsoft.com/office/officeart/2005/8/layout/radial2" loCatId="relationship" qsTypeId="urn:microsoft.com/office/officeart/2005/8/quickstyle/3d3" qsCatId="3D" csTypeId="urn:microsoft.com/office/officeart/2005/8/colors/accent1_2" csCatId="accent1" phldr="1"/>
      <dgm:spPr/>
      <dgm:t>
        <a:bodyPr/>
        <a:lstStyle/>
        <a:p>
          <a:endParaRPr lang="es-EC"/>
        </a:p>
      </dgm:t>
    </dgm:pt>
    <dgm:pt modelId="{ED201F80-8D00-4282-B592-2414D1256D19}">
      <dgm:prSet custT="1"/>
      <dgm:spPr/>
      <dgm:t>
        <a:bodyPr/>
        <a:lstStyle/>
        <a:p>
          <a:pPr rtl="0"/>
          <a:r>
            <a:rPr lang="es-ES_tradnl" sz="1100" dirty="0" smtClean="0"/>
            <a:t>Entregar </a:t>
          </a:r>
          <a:r>
            <a:rPr lang="es-ES_tradnl" sz="1100" dirty="0" smtClean="0"/>
            <a:t>medicamentos</a:t>
          </a:r>
          <a:endParaRPr lang="es-EC" sz="1100" dirty="0"/>
        </a:p>
      </dgm:t>
    </dgm:pt>
    <dgm:pt modelId="{B5B6E722-BDA5-402F-9C32-DCDE742F1915}" type="parTrans" cxnId="{B9B1AEC5-6AAA-400B-85F5-85E271D08A02}">
      <dgm:prSet/>
      <dgm:spPr/>
      <dgm:t>
        <a:bodyPr/>
        <a:lstStyle/>
        <a:p>
          <a:endParaRPr lang="es-EC"/>
        </a:p>
      </dgm:t>
    </dgm:pt>
    <dgm:pt modelId="{DA505CBF-B572-40BB-93D8-C4D5061418D4}" type="sibTrans" cxnId="{B9B1AEC5-6AAA-400B-85F5-85E271D08A02}">
      <dgm:prSet/>
      <dgm:spPr/>
      <dgm:t>
        <a:bodyPr/>
        <a:lstStyle/>
        <a:p>
          <a:endParaRPr lang="es-EC"/>
        </a:p>
      </dgm:t>
    </dgm:pt>
    <dgm:pt modelId="{E26BAF6E-94EA-45F3-B9FE-28A1D7650479}">
      <dgm:prSet custT="1"/>
      <dgm:spPr/>
      <dgm:t>
        <a:bodyPr/>
        <a:lstStyle/>
        <a:p>
          <a:pPr rtl="0"/>
          <a:r>
            <a:rPr lang="es-ES_tradnl" sz="1000" dirty="0" smtClean="0"/>
            <a:t>Elaborar informe diario y valorado del consumo de </a:t>
          </a:r>
          <a:r>
            <a:rPr lang="es-ES_tradnl" sz="1000" dirty="0" smtClean="0"/>
            <a:t>medicamentos</a:t>
          </a:r>
          <a:endParaRPr lang="es-EC" sz="1000" dirty="0"/>
        </a:p>
      </dgm:t>
    </dgm:pt>
    <dgm:pt modelId="{40B79C6D-A94D-4D15-AFB7-F05A513A39AA}" type="parTrans" cxnId="{3A0B9001-DB1C-4A01-9C88-F77ED5E42361}">
      <dgm:prSet/>
      <dgm:spPr/>
      <dgm:t>
        <a:bodyPr/>
        <a:lstStyle/>
        <a:p>
          <a:endParaRPr lang="es-EC"/>
        </a:p>
      </dgm:t>
    </dgm:pt>
    <dgm:pt modelId="{33E8BBC6-A51B-4C48-B22A-80160FF21B74}" type="sibTrans" cxnId="{3A0B9001-DB1C-4A01-9C88-F77ED5E42361}">
      <dgm:prSet/>
      <dgm:spPr/>
      <dgm:t>
        <a:bodyPr/>
        <a:lstStyle/>
        <a:p>
          <a:endParaRPr lang="es-EC"/>
        </a:p>
      </dgm:t>
    </dgm:pt>
    <dgm:pt modelId="{49840121-6659-4E98-A8E8-2020BAEE678C}">
      <dgm:prSet custT="1"/>
      <dgm:spPr/>
      <dgm:t>
        <a:bodyPr/>
        <a:lstStyle/>
        <a:p>
          <a:pPr rtl="0"/>
          <a:r>
            <a:rPr lang="es-ES_tradnl" sz="1100" dirty="0" smtClean="0"/>
            <a:t>Mantener el kardex de farmacia </a:t>
          </a:r>
          <a:r>
            <a:rPr lang="es-ES_tradnl" sz="1100" dirty="0" smtClean="0"/>
            <a:t>actualizado</a:t>
          </a:r>
          <a:endParaRPr lang="es-EC" sz="1100" dirty="0"/>
        </a:p>
      </dgm:t>
    </dgm:pt>
    <dgm:pt modelId="{B70998E7-1448-4857-A8F3-91FCB5D46B31}" type="parTrans" cxnId="{1B2C4A43-D381-4152-B2D3-E544D667B4AF}">
      <dgm:prSet/>
      <dgm:spPr/>
      <dgm:t>
        <a:bodyPr/>
        <a:lstStyle/>
        <a:p>
          <a:endParaRPr lang="es-EC"/>
        </a:p>
      </dgm:t>
    </dgm:pt>
    <dgm:pt modelId="{CC577967-1A7C-4D9A-9306-5291A0D11B7B}" type="sibTrans" cxnId="{1B2C4A43-D381-4152-B2D3-E544D667B4AF}">
      <dgm:prSet/>
      <dgm:spPr/>
      <dgm:t>
        <a:bodyPr/>
        <a:lstStyle/>
        <a:p>
          <a:endParaRPr lang="es-EC"/>
        </a:p>
      </dgm:t>
    </dgm:pt>
    <dgm:pt modelId="{BD009D9F-310A-4348-9C40-86930D901480}">
      <dgm:prSet custT="1"/>
      <dgm:spPr/>
      <dgm:t>
        <a:bodyPr/>
        <a:lstStyle/>
        <a:p>
          <a:pPr rtl="0"/>
          <a:r>
            <a:rPr lang="es-ES_tradnl" sz="1100" dirty="0" smtClean="0"/>
            <a:t>Aplicar Manual de Procesos y Guía de Recepción de Medicamentos en el </a:t>
          </a:r>
          <a:r>
            <a:rPr lang="es-ES_tradnl" sz="1100" dirty="0" smtClean="0"/>
            <a:t>MSP</a:t>
          </a:r>
          <a:endParaRPr lang="es-EC" sz="1100" dirty="0"/>
        </a:p>
      </dgm:t>
    </dgm:pt>
    <dgm:pt modelId="{26FF92E4-D2DC-4E03-A6F5-9B041760CC80}" type="parTrans" cxnId="{85DDEAE2-D478-4830-95E8-DA63A077F3FB}">
      <dgm:prSet/>
      <dgm:spPr/>
      <dgm:t>
        <a:bodyPr/>
        <a:lstStyle/>
        <a:p>
          <a:endParaRPr lang="es-EC"/>
        </a:p>
      </dgm:t>
    </dgm:pt>
    <dgm:pt modelId="{7083948C-EF10-40BF-9BBC-7E3DB0E778C0}" type="sibTrans" cxnId="{85DDEAE2-D478-4830-95E8-DA63A077F3FB}">
      <dgm:prSet/>
      <dgm:spPr/>
      <dgm:t>
        <a:bodyPr/>
        <a:lstStyle/>
        <a:p>
          <a:endParaRPr lang="es-EC"/>
        </a:p>
      </dgm:t>
    </dgm:pt>
    <dgm:pt modelId="{FAD406A9-7A98-4E7A-93B0-A05D4F96AF56}" type="pres">
      <dgm:prSet presAssocID="{FFE0C4C1-8C38-4FA6-8F23-84D58F42D075}" presName="composite" presStyleCnt="0">
        <dgm:presLayoutVars>
          <dgm:chMax val="5"/>
          <dgm:dir/>
          <dgm:animLvl val="ctr"/>
          <dgm:resizeHandles val="exact"/>
        </dgm:presLayoutVars>
      </dgm:prSet>
      <dgm:spPr/>
      <dgm:t>
        <a:bodyPr/>
        <a:lstStyle/>
        <a:p>
          <a:endParaRPr lang="es-EC"/>
        </a:p>
      </dgm:t>
    </dgm:pt>
    <dgm:pt modelId="{9B1B0625-CFBB-495E-B363-D0890D7702A0}" type="pres">
      <dgm:prSet presAssocID="{FFE0C4C1-8C38-4FA6-8F23-84D58F42D075}" presName="cycle" presStyleCnt="0"/>
      <dgm:spPr/>
    </dgm:pt>
    <dgm:pt modelId="{16FFD3BB-0D23-47BC-BE78-B5C9A03444E9}" type="pres">
      <dgm:prSet presAssocID="{FFE0C4C1-8C38-4FA6-8F23-84D58F42D075}" presName="centerShape" presStyleCnt="0"/>
      <dgm:spPr/>
    </dgm:pt>
    <dgm:pt modelId="{4C47635D-1EAD-467D-B8E3-1A72FF2088DE}" type="pres">
      <dgm:prSet presAssocID="{FFE0C4C1-8C38-4FA6-8F23-84D58F42D075}" presName="connSite" presStyleLbl="node1" presStyleIdx="0" presStyleCnt="5"/>
      <dgm:spPr/>
    </dgm:pt>
    <dgm:pt modelId="{0B9C3CA7-EF27-46FC-BEEE-9DB90FC48A7A}" type="pres">
      <dgm:prSet presAssocID="{FFE0C4C1-8C38-4FA6-8F23-84D58F42D075}" presName="visible" presStyleLbl="node1" presStyleIdx="0" presStyleCnt="5" custScaleX="73726" custScaleY="70682"/>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3E7DE7AA-670A-4337-97A5-73132C47771E}" type="pres">
      <dgm:prSet presAssocID="{B5B6E722-BDA5-402F-9C32-DCDE742F1915}" presName="Name25" presStyleLbl="parChTrans1D1" presStyleIdx="0" presStyleCnt="4"/>
      <dgm:spPr/>
      <dgm:t>
        <a:bodyPr/>
        <a:lstStyle/>
        <a:p>
          <a:endParaRPr lang="es-EC"/>
        </a:p>
      </dgm:t>
    </dgm:pt>
    <dgm:pt modelId="{759582AC-98A1-4C36-A171-861D9CAB4180}" type="pres">
      <dgm:prSet presAssocID="{ED201F80-8D00-4282-B592-2414D1256D19}" presName="node" presStyleCnt="0"/>
      <dgm:spPr/>
    </dgm:pt>
    <dgm:pt modelId="{808464BC-3DA4-4649-8D1C-6B5EE0DF753A}" type="pres">
      <dgm:prSet presAssocID="{ED201F80-8D00-4282-B592-2414D1256D19}" presName="parentNode" presStyleLbl="node1" presStyleIdx="1" presStyleCnt="5" custScaleX="118102" custScaleY="124417">
        <dgm:presLayoutVars>
          <dgm:chMax val="1"/>
          <dgm:bulletEnabled val="1"/>
        </dgm:presLayoutVars>
      </dgm:prSet>
      <dgm:spPr/>
      <dgm:t>
        <a:bodyPr/>
        <a:lstStyle/>
        <a:p>
          <a:endParaRPr lang="es-EC"/>
        </a:p>
      </dgm:t>
    </dgm:pt>
    <dgm:pt modelId="{795A7B10-30A5-424F-A866-6FD46115D511}" type="pres">
      <dgm:prSet presAssocID="{ED201F80-8D00-4282-B592-2414D1256D19}" presName="childNode" presStyleLbl="revTx" presStyleIdx="0" presStyleCnt="0">
        <dgm:presLayoutVars>
          <dgm:bulletEnabled val="1"/>
        </dgm:presLayoutVars>
      </dgm:prSet>
      <dgm:spPr/>
    </dgm:pt>
    <dgm:pt modelId="{ABFEA14E-A536-4775-A448-F0AAAF06BCBD}" type="pres">
      <dgm:prSet presAssocID="{40B79C6D-A94D-4D15-AFB7-F05A513A39AA}" presName="Name25" presStyleLbl="parChTrans1D1" presStyleIdx="1" presStyleCnt="4"/>
      <dgm:spPr/>
      <dgm:t>
        <a:bodyPr/>
        <a:lstStyle/>
        <a:p>
          <a:endParaRPr lang="es-EC"/>
        </a:p>
      </dgm:t>
    </dgm:pt>
    <dgm:pt modelId="{59DFEC15-1991-44F5-ABEA-299A1577ED78}" type="pres">
      <dgm:prSet presAssocID="{E26BAF6E-94EA-45F3-B9FE-28A1D7650479}" presName="node" presStyleCnt="0"/>
      <dgm:spPr/>
    </dgm:pt>
    <dgm:pt modelId="{D6F5F77D-612B-4727-81CD-83A4782876E9}" type="pres">
      <dgm:prSet presAssocID="{E26BAF6E-94EA-45F3-B9FE-28A1D7650479}" presName="parentNode" presStyleLbl="node1" presStyleIdx="2" presStyleCnt="5" custScaleX="116414" custScaleY="118655">
        <dgm:presLayoutVars>
          <dgm:chMax val="1"/>
          <dgm:bulletEnabled val="1"/>
        </dgm:presLayoutVars>
      </dgm:prSet>
      <dgm:spPr/>
      <dgm:t>
        <a:bodyPr/>
        <a:lstStyle/>
        <a:p>
          <a:endParaRPr lang="es-EC"/>
        </a:p>
      </dgm:t>
    </dgm:pt>
    <dgm:pt modelId="{BB79A276-3847-49B7-AFE3-DD2A6E466879}" type="pres">
      <dgm:prSet presAssocID="{E26BAF6E-94EA-45F3-B9FE-28A1D7650479}" presName="childNode" presStyleLbl="revTx" presStyleIdx="0" presStyleCnt="0">
        <dgm:presLayoutVars>
          <dgm:bulletEnabled val="1"/>
        </dgm:presLayoutVars>
      </dgm:prSet>
      <dgm:spPr/>
    </dgm:pt>
    <dgm:pt modelId="{085D8FED-9568-453D-A09D-BA145D6A955D}" type="pres">
      <dgm:prSet presAssocID="{B70998E7-1448-4857-A8F3-91FCB5D46B31}" presName="Name25" presStyleLbl="parChTrans1D1" presStyleIdx="2" presStyleCnt="4"/>
      <dgm:spPr/>
      <dgm:t>
        <a:bodyPr/>
        <a:lstStyle/>
        <a:p>
          <a:endParaRPr lang="es-EC"/>
        </a:p>
      </dgm:t>
    </dgm:pt>
    <dgm:pt modelId="{7025C218-5857-455F-BA2F-2B81C72AD90C}" type="pres">
      <dgm:prSet presAssocID="{49840121-6659-4E98-A8E8-2020BAEE678C}" presName="node" presStyleCnt="0"/>
      <dgm:spPr/>
    </dgm:pt>
    <dgm:pt modelId="{418C49EC-D684-4CF1-B298-4AEDF5401EAC}" type="pres">
      <dgm:prSet presAssocID="{49840121-6659-4E98-A8E8-2020BAEE678C}" presName="parentNode" presStyleLbl="node1" presStyleIdx="3" presStyleCnt="5" custScaleX="119012" custScaleY="115724">
        <dgm:presLayoutVars>
          <dgm:chMax val="1"/>
          <dgm:bulletEnabled val="1"/>
        </dgm:presLayoutVars>
      </dgm:prSet>
      <dgm:spPr/>
      <dgm:t>
        <a:bodyPr/>
        <a:lstStyle/>
        <a:p>
          <a:endParaRPr lang="es-EC"/>
        </a:p>
      </dgm:t>
    </dgm:pt>
    <dgm:pt modelId="{CE21CDDA-BEB7-44B1-B6AD-A2A29602CCDF}" type="pres">
      <dgm:prSet presAssocID="{49840121-6659-4E98-A8E8-2020BAEE678C}" presName="childNode" presStyleLbl="revTx" presStyleIdx="0" presStyleCnt="0">
        <dgm:presLayoutVars>
          <dgm:bulletEnabled val="1"/>
        </dgm:presLayoutVars>
      </dgm:prSet>
      <dgm:spPr/>
    </dgm:pt>
    <dgm:pt modelId="{511A432D-3F32-4943-8DE7-692DD201FFF1}" type="pres">
      <dgm:prSet presAssocID="{26FF92E4-D2DC-4E03-A6F5-9B041760CC80}" presName="Name25" presStyleLbl="parChTrans1D1" presStyleIdx="3" presStyleCnt="4"/>
      <dgm:spPr/>
      <dgm:t>
        <a:bodyPr/>
        <a:lstStyle/>
        <a:p>
          <a:endParaRPr lang="es-EC"/>
        </a:p>
      </dgm:t>
    </dgm:pt>
    <dgm:pt modelId="{F6F43C2E-0518-45BD-8106-D5525B63D345}" type="pres">
      <dgm:prSet presAssocID="{BD009D9F-310A-4348-9C40-86930D901480}" presName="node" presStyleCnt="0"/>
      <dgm:spPr/>
    </dgm:pt>
    <dgm:pt modelId="{C34BB16E-1A11-4063-9B9B-2B9025086F72}" type="pres">
      <dgm:prSet presAssocID="{BD009D9F-310A-4348-9C40-86930D901480}" presName="parentNode" presStyleLbl="node1" presStyleIdx="4" presStyleCnt="5" custScaleX="118844" custScaleY="106585">
        <dgm:presLayoutVars>
          <dgm:chMax val="1"/>
          <dgm:bulletEnabled val="1"/>
        </dgm:presLayoutVars>
      </dgm:prSet>
      <dgm:spPr/>
      <dgm:t>
        <a:bodyPr/>
        <a:lstStyle/>
        <a:p>
          <a:endParaRPr lang="es-EC"/>
        </a:p>
      </dgm:t>
    </dgm:pt>
    <dgm:pt modelId="{2661934E-F30F-48DE-9585-E468A51E9167}" type="pres">
      <dgm:prSet presAssocID="{BD009D9F-310A-4348-9C40-86930D901480}" presName="childNode" presStyleLbl="revTx" presStyleIdx="0" presStyleCnt="0">
        <dgm:presLayoutVars>
          <dgm:bulletEnabled val="1"/>
        </dgm:presLayoutVars>
      </dgm:prSet>
      <dgm:spPr/>
    </dgm:pt>
  </dgm:ptLst>
  <dgm:cxnLst>
    <dgm:cxn modelId="{8FD2FF6F-BF50-4B31-9B0C-690DE7872D8E}" type="presOf" srcId="{ED201F80-8D00-4282-B592-2414D1256D19}" destId="{808464BC-3DA4-4649-8D1C-6B5EE0DF753A}" srcOrd="0" destOrd="0" presId="urn:microsoft.com/office/officeart/2005/8/layout/radial2"/>
    <dgm:cxn modelId="{957B8088-AD3D-40CD-8DDE-6B3568A7C0A9}" type="presOf" srcId="{49840121-6659-4E98-A8E8-2020BAEE678C}" destId="{418C49EC-D684-4CF1-B298-4AEDF5401EAC}" srcOrd="0" destOrd="0" presId="urn:microsoft.com/office/officeart/2005/8/layout/radial2"/>
    <dgm:cxn modelId="{B9B1AEC5-6AAA-400B-85F5-85E271D08A02}" srcId="{FFE0C4C1-8C38-4FA6-8F23-84D58F42D075}" destId="{ED201F80-8D00-4282-B592-2414D1256D19}" srcOrd="0" destOrd="0" parTransId="{B5B6E722-BDA5-402F-9C32-DCDE742F1915}" sibTransId="{DA505CBF-B572-40BB-93D8-C4D5061418D4}"/>
    <dgm:cxn modelId="{3944B1FE-3D8B-4E15-A0EF-5C358D839DEB}" type="presOf" srcId="{B70998E7-1448-4857-A8F3-91FCB5D46B31}" destId="{085D8FED-9568-453D-A09D-BA145D6A955D}" srcOrd="0" destOrd="0" presId="urn:microsoft.com/office/officeart/2005/8/layout/radial2"/>
    <dgm:cxn modelId="{3CBAB759-5E64-4C7A-A396-F69F1D741FF4}" type="presOf" srcId="{B5B6E722-BDA5-402F-9C32-DCDE742F1915}" destId="{3E7DE7AA-670A-4337-97A5-73132C47771E}" srcOrd="0" destOrd="0" presId="urn:microsoft.com/office/officeart/2005/8/layout/radial2"/>
    <dgm:cxn modelId="{85DDEAE2-D478-4830-95E8-DA63A077F3FB}" srcId="{FFE0C4C1-8C38-4FA6-8F23-84D58F42D075}" destId="{BD009D9F-310A-4348-9C40-86930D901480}" srcOrd="3" destOrd="0" parTransId="{26FF92E4-D2DC-4E03-A6F5-9B041760CC80}" sibTransId="{7083948C-EF10-40BF-9BBC-7E3DB0E778C0}"/>
    <dgm:cxn modelId="{0D47F300-3482-42CF-88AB-5C779BACE387}" type="presOf" srcId="{E26BAF6E-94EA-45F3-B9FE-28A1D7650479}" destId="{D6F5F77D-612B-4727-81CD-83A4782876E9}" srcOrd="0" destOrd="0" presId="urn:microsoft.com/office/officeart/2005/8/layout/radial2"/>
    <dgm:cxn modelId="{D39F0337-B82C-416A-A68C-94E2B07FFDF2}" type="presOf" srcId="{40B79C6D-A94D-4D15-AFB7-F05A513A39AA}" destId="{ABFEA14E-A536-4775-A448-F0AAAF06BCBD}" srcOrd="0" destOrd="0" presId="urn:microsoft.com/office/officeart/2005/8/layout/radial2"/>
    <dgm:cxn modelId="{3A0B9001-DB1C-4A01-9C88-F77ED5E42361}" srcId="{FFE0C4C1-8C38-4FA6-8F23-84D58F42D075}" destId="{E26BAF6E-94EA-45F3-B9FE-28A1D7650479}" srcOrd="1" destOrd="0" parTransId="{40B79C6D-A94D-4D15-AFB7-F05A513A39AA}" sibTransId="{33E8BBC6-A51B-4C48-B22A-80160FF21B74}"/>
    <dgm:cxn modelId="{7985D331-AD55-42B1-82AD-57CCC663EBD4}" type="presOf" srcId="{BD009D9F-310A-4348-9C40-86930D901480}" destId="{C34BB16E-1A11-4063-9B9B-2B9025086F72}" srcOrd="0" destOrd="0" presId="urn:microsoft.com/office/officeart/2005/8/layout/radial2"/>
    <dgm:cxn modelId="{C0FEC495-C2DA-458D-A55B-D6FD22C48C7A}" type="presOf" srcId="{26FF92E4-D2DC-4E03-A6F5-9B041760CC80}" destId="{511A432D-3F32-4943-8DE7-692DD201FFF1}" srcOrd="0" destOrd="0" presId="urn:microsoft.com/office/officeart/2005/8/layout/radial2"/>
    <dgm:cxn modelId="{F67705BF-4207-41A0-8F17-5BFBE837EDCE}" type="presOf" srcId="{FFE0C4C1-8C38-4FA6-8F23-84D58F42D075}" destId="{FAD406A9-7A98-4E7A-93B0-A05D4F96AF56}" srcOrd="0" destOrd="0" presId="urn:microsoft.com/office/officeart/2005/8/layout/radial2"/>
    <dgm:cxn modelId="{1B2C4A43-D381-4152-B2D3-E544D667B4AF}" srcId="{FFE0C4C1-8C38-4FA6-8F23-84D58F42D075}" destId="{49840121-6659-4E98-A8E8-2020BAEE678C}" srcOrd="2" destOrd="0" parTransId="{B70998E7-1448-4857-A8F3-91FCB5D46B31}" sibTransId="{CC577967-1A7C-4D9A-9306-5291A0D11B7B}"/>
    <dgm:cxn modelId="{732A04E2-D3D9-4FBA-BF5A-AF7F0D361B6F}" type="presParOf" srcId="{FAD406A9-7A98-4E7A-93B0-A05D4F96AF56}" destId="{9B1B0625-CFBB-495E-B363-D0890D7702A0}" srcOrd="0" destOrd="0" presId="urn:microsoft.com/office/officeart/2005/8/layout/radial2"/>
    <dgm:cxn modelId="{B10687F8-D735-41C0-B4D8-8CB7DA307F24}" type="presParOf" srcId="{9B1B0625-CFBB-495E-B363-D0890D7702A0}" destId="{16FFD3BB-0D23-47BC-BE78-B5C9A03444E9}" srcOrd="0" destOrd="0" presId="urn:microsoft.com/office/officeart/2005/8/layout/radial2"/>
    <dgm:cxn modelId="{1FB11DC3-7DA6-44FC-9EDF-33B5675CFEE2}" type="presParOf" srcId="{16FFD3BB-0D23-47BC-BE78-B5C9A03444E9}" destId="{4C47635D-1EAD-467D-B8E3-1A72FF2088DE}" srcOrd="0" destOrd="0" presId="urn:microsoft.com/office/officeart/2005/8/layout/radial2"/>
    <dgm:cxn modelId="{B8DA7858-6740-4DA5-A53E-B7ADA8417B04}" type="presParOf" srcId="{16FFD3BB-0D23-47BC-BE78-B5C9A03444E9}" destId="{0B9C3CA7-EF27-46FC-BEEE-9DB90FC48A7A}" srcOrd="1" destOrd="0" presId="urn:microsoft.com/office/officeart/2005/8/layout/radial2"/>
    <dgm:cxn modelId="{8229C7DA-A8CE-43B8-AB45-B0F5350610A0}" type="presParOf" srcId="{9B1B0625-CFBB-495E-B363-D0890D7702A0}" destId="{3E7DE7AA-670A-4337-97A5-73132C47771E}" srcOrd="1" destOrd="0" presId="urn:microsoft.com/office/officeart/2005/8/layout/radial2"/>
    <dgm:cxn modelId="{BFBE4074-EE15-41D1-B059-6D61254AB65F}" type="presParOf" srcId="{9B1B0625-CFBB-495E-B363-D0890D7702A0}" destId="{759582AC-98A1-4C36-A171-861D9CAB4180}" srcOrd="2" destOrd="0" presId="urn:microsoft.com/office/officeart/2005/8/layout/radial2"/>
    <dgm:cxn modelId="{909C6896-A911-4FE4-801B-F43907DB5513}" type="presParOf" srcId="{759582AC-98A1-4C36-A171-861D9CAB4180}" destId="{808464BC-3DA4-4649-8D1C-6B5EE0DF753A}" srcOrd="0" destOrd="0" presId="urn:microsoft.com/office/officeart/2005/8/layout/radial2"/>
    <dgm:cxn modelId="{6D07FED3-3A4A-495C-BF16-DDBD1D1AA026}" type="presParOf" srcId="{759582AC-98A1-4C36-A171-861D9CAB4180}" destId="{795A7B10-30A5-424F-A866-6FD46115D511}" srcOrd="1" destOrd="0" presId="urn:microsoft.com/office/officeart/2005/8/layout/radial2"/>
    <dgm:cxn modelId="{07D4E5D4-8014-4552-A9D4-CCE84161CD76}" type="presParOf" srcId="{9B1B0625-CFBB-495E-B363-D0890D7702A0}" destId="{ABFEA14E-A536-4775-A448-F0AAAF06BCBD}" srcOrd="3" destOrd="0" presId="urn:microsoft.com/office/officeart/2005/8/layout/radial2"/>
    <dgm:cxn modelId="{DA23954E-8729-41A7-97B4-55AE03A4C906}" type="presParOf" srcId="{9B1B0625-CFBB-495E-B363-D0890D7702A0}" destId="{59DFEC15-1991-44F5-ABEA-299A1577ED78}" srcOrd="4" destOrd="0" presId="urn:microsoft.com/office/officeart/2005/8/layout/radial2"/>
    <dgm:cxn modelId="{C5BF7D57-A136-4E4E-A808-C32FB3C3A130}" type="presParOf" srcId="{59DFEC15-1991-44F5-ABEA-299A1577ED78}" destId="{D6F5F77D-612B-4727-81CD-83A4782876E9}" srcOrd="0" destOrd="0" presId="urn:microsoft.com/office/officeart/2005/8/layout/radial2"/>
    <dgm:cxn modelId="{8CADBC61-52C0-4638-8D42-EB6293020708}" type="presParOf" srcId="{59DFEC15-1991-44F5-ABEA-299A1577ED78}" destId="{BB79A276-3847-49B7-AFE3-DD2A6E466879}" srcOrd="1" destOrd="0" presId="urn:microsoft.com/office/officeart/2005/8/layout/radial2"/>
    <dgm:cxn modelId="{E57D3CE0-F484-4B19-9435-A6367DA8F0CD}" type="presParOf" srcId="{9B1B0625-CFBB-495E-B363-D0890D7702A0}" destId="{085D8FED-9568-453D-A09D-BA145D6A955D}" srcOrd="5" destOrd="0" presId="urn:microsoft.com/office/officeart/2005/8/layout/radial2"/>
    <dgm:cxn modelId="{B40C6C0A-0AB4-426D-A988-6E3975A4EAC5}" type="presParOf" srcId="{9B1B0625-CFBB-495E-B363-D0890D7702A0}" destId="{7025C218-5857-455F-BA2F-2B81C72AD90C}" srcOrd="6" destOrd="0" presId="urn:microsoft.com/office/officeart/2005/8/layout/radial2"/>
    <dgm:cxn modelId="{84627327-5E78-4FF7-9BD3-BF4FE6E01D87}" type="presParOf" srcId="{7025C218-5857-455F-BA2F-2B81C72AD90C}" destId="{418C49EC-D684-4CF1-B298-4AEDF5401EAC}" srcOrd="0" destOrd="0" presId="urn:microsoft.com/office/officeart/2005/8/layout/radial2"/>
    <dgm:cxn modelId="{31F64FC7-24E6-4CA8-84E7-A3CAB92F34DE}" type="presParOf" srcId="{7025C218-5857-455F-BA2F-2B81C72AD90C}" destId="{CE21CDDA-BEB7-44B1-B6AD-A2A29602CCDF}" srcOrd="1" destOrd="0" presId="urn:microsoft.com/office/officeart/2005/8/layout/radial2"/>
    <dgm:cxn modelId="{B0A8B9E5-C96B-4BD8-AD72-4A64CE44D173}" type="presParOf" srcId="{9B1B0625-CFBB-495E-B363-D0890D7702A0}" destId="{511A432D-3F32-4943-8DE7-692DD201FFF1}" srcOrd="7" destOrd="0" presId="urn:microsoft.com/office/officeart/2005/8/layout/radial2"/>
    <dgm:cxn modelId="{221B6416-6D68-43F1-AFFC-8500CAD21F37}" type="presParOf" srcId="{9B1B0625-CFBB-495E-B363-D0890D7702A0}" destId="{F6F43C2E-0518-45BD-8106-D5525B63D345}" srcOrd="8" destOrd="0" presId="urn:microsoft.com/office/officeart/2005/8/layout/radial2"/>
    <dgm:cxn modelId="{C0C8122F-431A-49F7-86E2-C9FBBB50B78B}" type="presParOf" srcId="{F6F43C2E-0518-45BD-8106-D5525B63D345}" destId="{C34BB16E-1A11-4063-9B9B-2B9025086F72}" srcOrd="0" destOrd="0" presId="urn:microsoft.com/office/officeart/2005/8/layout/radial2"/>
    <dgm:cxn modelId="{BC9C3BDE-C0C6-4A80-A184-E51801F3DD19}" type="presParOf" srcId="{F6F43C2E-0518-45BD-8106-D5525B63D345}" destId="{2661934E-F30F-48DE-9585-E468A51E9167}" srcOrd="1" destOrd="0" presId="urn:microsoft.com/office/officeart/2005/8/layout/radial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63AFAD-C220-4444-92FF-B4C299E8F48A}"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C"/>
        </a:p>
      </dgm:t>
    </dgm:pt>
    <dgm:pt modelId="{407951E9-97D9-493E-94BD-7485B39B065B}">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s-ES_tradnl" sz="1000" dirty="0" smtClean="0"/>
            <a:t>Elaborar proforma presupuestaria para la adquisición de </a:t>
          </a:r>
          <a:r>
            <a:rPr lang="es-ES_tradnl" sz="1000" dirty="0" smtClean="0"/>
            <a:t>medicamentos</a:t>
          </a:r>
          <a:endParaRPr lang="es-EC" sz="1000" dirty="0"/>
        </a:p>
      </dgm:t>
    </dgm:pt>
    <dgm:pt modelId="{571D15AA-9846-4918-891D-7456093A284B}" type="parTrans" cxnId="{5F957073-9BA5-4779-98ED-87F4139EC43C}">
      <dgm:prSet/>
      <dgm:spPr/>
      <dgm:t>
        <a:bodyPr/>
        <a:lstStyle/>
        <a:p>
          <a:endParaRPr lang="es-EC"/>
        </a:p>
      </dgm:t>
    </dgm:pt>
    <dgm:pt modelId="{022C5807-BA04-4721-9BB4-383A9A9145C4}" type="sibTrans" cxnId="{5F957073-9BA5-4779-98ED-87F4139EC43C}">
      <dgm:prSet/>
      <dgm:spPr/>
      <dgm:t>
        <a:bodyPr/>
        <a:lstStyle/>
        <a:p>
          <a:endParaRPr lang="es-EC"/>
        </a:p>
      </dgm:t>
    </dgm:pt>
    <dgm:pt modelId="{D52C36A8-D8F2-4128-9A18-3DC52405CD38}">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s-ES_tradnl" sz="1000" dirty="0" smtClean="0"/>
            <a:t>Presentar informes de ejecución </a:t>
          </a:r>
          <a:r>
            <a:rPr lang="es-ES_tradnl" sz="1000" dirty="0" smtClean="0"/>
            <a:t>presupuestaria</a:t>
          </a:r>
          <a:endParaRPr lang="es-EC" sz="1000" dirty="0"/>
        </a:p>
      </dgm:t>
    </dgm:pt>
    <dgm:pt modelId="{207F02E7-3015-4AA4-A34C-3C5C05A5FB2A}" type="parTrans" cxnId="{10208E08-2906-4220-AD63-86768CE2E1C3}">
      <dgm:prSet/>
      <dgm:spPr/>
      <dgm:t>
        <a:bodyPr/>
        <a:lstStyle/>
        <a:p>
          <a:endParaRPr lang="es-EC"/>
        </a:p>
      </dgm:t>
    </dgm:pt>
    <dgm:pt modelId="{2518BA81-A07A-41ED-B304-E7A8BF426594}" type="sibTrans" cxnId="{10208E08-2906-4220-AD63-86768CE2E1C3}">
      <dgm:prSet/>
      <dgm:spPr/>
      <dgm:t>
        <a:bodyPr/>
        <a:lstStyle/>
        <a:p>
          <a:endParaRPr lang="es-EC"/>
        </a:p>
      </dgm:t>
    </dgm:pt>
    <dgm:pt modelId="{68DDCAF0-5ACF-4C22-9429-5D81F858169B}">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s-ES_tradnl" sz="1000" dirty="0" smtClean="0"/>
            <a:t>Prepara reportes e informes financieros de los movimientos por ingreso y consumo de </a:t>
          </a:r>
          <a:r>
            <a:rPr lang="es-ES_tradnl" sz="1000" dirty="0" smtClean="0"/>
            <a:t>medicamentos</a:t>
          </a:r>
          <a:endParaRPr lang="es-EC" sz="1000" dirty="0"/>
        </a:p>
      </dgm:t>
    </dgm:pt>
    <dgm:pt modelId="{5BECF192-238D-4941-9949-7A7B066B764A}" type="parTrans" cxnId="{1AE74BCA-5763-4258-AE73-DD19AF154F91}">
      <dgm:prSet/>
      <dgm:spPr/>
      <dgm:t>
        <a:bodyPr/>
        <a:lstStyle/>
        <a:p>
          <a:endParaRPr lang="es-EC"/>
        </a:p>
      </dgm:t>
    </dgm:pt>
    <dgm:pt modelId="{591FB1B1-64C4-41D7-9052-7C9C4A28EBED}" type="sibTrans" cxnId="{1AE74BCA-5763-4258-AE73-DD19AF154F91}">
      <dgm:prSet/>
      <dgm:spPr/>
      <dgm:t>
        <a:bodyPr/>
        <a:lstStyle/>
        <a:p>
          <a:endParaRPr lang="es-EC"/>
        </a:p>
      </dgm:t>
    </dgm:pt>
    <dgm:pt modelId="{2C1E75F1-0EE2-4A65-9118-6BFD7ACF9DF4}">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s-ES_tradnl" sz="1050" dirty="0" smtClean="0"/>
            <a:t>Emitir la certificación presupuestaria acorde al Plan Anual de </a:t>
          </a:r>
          <a:r>
            <a:rPr lang="es-ES_tradnl" sz="1050" dirty="0" smtClean="0"/>
            <a:t>Compras</a:t>
          </a:r>
          <a:endParaRPr lang="es-EC" sz="1050" dirty="0"/>
        </a:p>
      </dgm:t>
    </dgm:pt>
    <dgm:pt modelId="{45C30CEB-606D-41B8-A024-FF8AB2479065}" type="parTrans" cxnId="{AC466FE5-BE67-4F46-BA52-E7E0E7071788}">
      <dgm:prSet/>
      <dgm:spPr/>
      <dgm:t>
        <a:bodyPr/>
        <a:lstStyle/>
        <a:p>
          <a:endParaRPr lang="es-EC"/>
        </a:p>
      </dgm:t>
    </dgm:pt>
    <dgm:pt modelId="{0A7FC040-7CF1-4F1D-B4C5-BF8EBE392D9B}" type="sibTrans" cxnId="{AC466FE5-BE67-4F46-BA52-E7E0E7071788}">
      <dgm:prSet/>
      <dgm:spPr/>
      <dgm:t>
        <a:bodyPr/>
        <a:lstStyle/>
        <a:p>
          <a:endParaRPr lang="es-EC"/>
        </a:p>
      </dgm:t>
    </dgm:pt>
    <dgm:pt modelId="{343E5FB4-7B95-4CF2-9374-479A69FB3297}" type="pres">
      <dgm:prSet presAssocID="{E863AFAD-C220-4444-92FF-B4C299E8F48A}" presName="composite" presStyleCnt="0">
        <dgm:presLayoutVars>
          <dgm:chMax val="5"/>
          <dgm:dir/>
          <dgm:animLvl val="ctr"/>
          <dgm:resizeHandles val="exact"/>
        </dgm:presLayoutVars>
      </dgm:prSet>
      <dgm:spPr/>
      <dgm:t>
        <a:bodyPr/>
        <a:lstStyle/>
        <a:p>
          <a:endParaRPr lang="es-EC"/>
        </a:p>
      </dgm:t>
    </dgm:pt>
    <dgm:pt modelId="{8131D8E8-6408-4E28-8921-114B848F13EE}" type="pres">
      <dgm:prSet presAssocID="{E863AFAD-C220-4444-92FF-B4C299E8F48A}" presName="cycle" presStyleCnt="0"/>
      <dgm:spPr/>
    </dgm:pt>
    <dgm:pt modelId="{00731BD9-B263-4C5B-964B-484D4EBEB891}" type="pres">
      <dgm:prSet presAssocID="{E863AFAD-C220-4444-92FF-B4C299E8F48A}" presName="centerShape" presStyleCnt="0"/>
      <dgm:spPr/>
    </dgm:pt>
    <dgm:pt modelId="{392607FB-AE33-4379-9B5A-3FA5393CB87C}" type="pres">
      <dgm:prSet presAssocID="{E863AFAD-C220-4444-92FF-B4C299E8F48A}" presName="connSite" presStyleLbl="node1" presStyleIdx="0" presStyleCnt="5"/>
      <dgm:spPr/>
    </dgm:pt>
    <dgm:pt modelId="{19E8122A-55C1-4457-A423-546FABAD8D3C}" type="pres">
      <dgm:prSet presAssocID="{E863AFAD-C220-4444-92FF-B4C299E8F48A}" presName="visible" presStyleLbl="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BB716698-91ED-4CA9-9D20-25141B661A54}" type="pres">
      <dgm:prSet presAssocID="{571D15AA-9846-4918-891D-7456093A284B}" presName="Name25" presStyleLbl="parChTrans1D1" presStyleIdx="0" presStyleCnt="4"/>
      <dgm:spPr/>
      <dgm:t>
        <a:bodyPr/>
        <a:lstStyle/>
        <a:p>
          <a:endParaRPr lang="es-EC"/>
        </a:p>
      </dgm:t>
    </dgm:pt>
    <dgm:pt modelId="{6BD4DEC4-4285-46E0-804C-52377102001A}" type="pres">
      <dgm:prSet presAssocID="{407951E9-97D9-493E-94BD-7485B39B065B}" presName="node" presStyleCnt="0"/>
      <dgm:spPr/>
    </dgm:pt>
    <dgm:pt modelId="{A204BAD8-9561-4B45-BB1E-333D08624CF3}" type="pres">
      <dgm:prSet presAssocID="{407951E9-97D9-493E-94BD-7485B39B065B}" presName="parentNode" presStyleLbl="node1" presStyleIdx="1" presStyleCnt="5" custScaleX="117001" custScaleY="107997">
        <dgm:presLayoutVars>
          <dgm:chMax val="1"/>
          <dgm:bulletEnabled val="1"/>
        </dgm:presLayoutVars>
      </dgm:prSet>
      <dgm:spPr/>
      <dgm:t>
        <a:bodyPr/>
        <a:lstStyle/>
        <a:p>
          <a:endParaRPr lang="es-EC"/>
        </a:p>
      </dgm:t>
    </dgm:pt>
    <dgm:pt modelId="{679E5629-FEB6-4754-BC32-80155529F53D}" type="pres">
      <dgm:prSet presAssocID="{407951E9-97D9-493E-94BD-7485B39B065B}" presName="childNode" presStyleLbl="revTx" presStyleIdx="0" presStyleCnt="0">
        <dgm:presLayoutVars>
          <dgm:bulletEnabled val="1"/>
        </dgm:presLayoutVars>
      </dgm:prSet>
      <dgm:spPr/>
    </dgm:pt>
    <dgm:pt modelId="{5DA3C63F-5D08-4479-ADC5-2F63FC2364EE}" type="pres">
      <dgm:prSet presAssocID="{207F02E7-3015-4AA4-A34C-3C5C05A5FB2A}" presName="Name25" presStyleLbl="parChTrans1D1" presStyleIdx="1" presStyleCnt="4"/>
      <dgm:spPr/>
      <dgm:t>
        <a:bodyPr/>
        <a:lstStyle/>
        <a:p>
          <a:endParaRPr lang="es-EC"/>
        </a:p>
      </dgm:t>
    </dgm:pt>
    <dgm:pt modelId="{7155CA2A-E7EA-44D2-B117-222252792C1C}" type="pres">
      <dgm:prSet presAssocID="{D52C36A8-D8F2-4128-9A18-3DC52405CD38}" presName="node" presStyleCnt="0"/>
      <dgm:spPr/>
    </dgm:pt>
    <dgm:pt modelId="{30D36833-1CE3-4F3D-99DA-E6A26883171C}" type="pres">
      <dgm:prSet presAssocID="{D52C36A8-D8F2-4128-9A18-3DC52405CD38}" presName="parentNode" presStyleLbl="node1" presStyleIdx="2" presStyleCnt="5" custScaleX="111899" custScaleY="110149">
        <dgm:presLayoutVars>
          <dgm:chMax val="1"/>
          <dgm:bulletEnabled val="1"/>
        </dgm:presLayoutVars>
      </dgm:prSet>
      <dgm:spPr/>
      <dgm:t>
        <a:bodyPr/>
        <a:lstStyle/>
        <a:p>
          <a:endParaRPr lang="es-EC"/>
        </a:p>
      </dgm:t>
    </dgm:pt>
    <dgm:pt modelId="{B2956D90-B5FA-4CEB-9C91-62EE18298925}" type="pres">
      <dgm:prSet presAssocID="{D52C36A8-D8F2-4128-9A18-3DC52405CD38}" presName="childNode" presStyleLbl="revTx" presStyleIdx="0" presStyleCnt="0">
        <dgm:presLayoutVars>
          <dgm:bulletEnabled val="1"/>
        </dgm:presLayoutVars>
      </dgm:prSet>
      <dgm:spPr/>
    </dgm:pt>
    <dgm:pt modelId="{487C6999-0373-4F34-BA8D-6D92A12BE85C}" type="pres">
      <dgm:prSet presAssocID="{5BECF192-238D-4941-9949-7A7B066B764A}" presName="Name25" presStyleLbl="parChTrans1D1" presStyleIdx="2" presStyleCnt="4"/>
      <dgm:spPr/>
      <dgm:t>
        <a:bodyPr/>
        <a:lstStyle/>
        <a:p>
          <a:endParaRPr lang="es-EC"/>
        </a:p>
      </dgm:t>
    </dgm:pt>
    <dgm:pt modelId="{79D43977-6EF1-4109-A805-437BD1E97377}" type="pres">
      <dgm:prSet presAssocID="{68DDCAF0-5ACF-4C22-9429-5D81F858169B}" presName="node" presStyleCnt="0"/>
      <dgm:spPr/>
    </dgm:pt>
    <dgm:pt modelId="{36D04104-24C2-443D-B0CB-B4A577D9AB74}" type="pres">
      <dgm:prSet presAssocID="{68DDCAF0-5ACF-4C22-9429-5D81F858169B}" presName="parentNode" presStyleLbl="node1" presStyleIdx="3" presStyleCnt="5" custScaleX="137669" custScaleY="117543">
        <dgm:presLayoutVars>
          <dgm:chMax val="1"/>
          <dgm:bulletEnabled val="1"/>
        </dgm:presLayoutVars>
      </dgm:prSet>
      <dgm:spPr/>
      <dgm:t>
        <a:bodyPr/>
        <a:lstStyle/>
        <a:p>
          <a:endParaRPr lang="es-EC"/>
        </a:p>
      </dgm:t>
    </dgm:pt>
    <dgm:pt modelId="{0C54D903-9355-4449-B85E-31A0A64C9EB2}" type="pres">
      <dgm:prSet presAssocID="{68DDCAF0-5ACF-4C22-9429-5D81F858169B}" presName="childNode" presStyleLbl="revTx" presStyleIdx="0" presStyleCnt="0">
        <dgm:presLayoutVars>
          <dgm:bulletEnabled val="1"/>
        </dgm:presLayoutVars>
      </dgm:prSet>
      <dgm:spPr/>
    </dgm:pt>
    <dgm:pt modelId="{1FC8A18B-1D47-48DD-91EE-1ABCA37599AF}" type="pres">
      <dgm:prSet presAssocID="{45C30CEB-606D-41B8-A024-FF8AB2479065}" presName="Name25" presStyleLbl="parChTrans1D1" presStyleIdx="3" presStyleCnt="4"/>
      <dgm:spPr/>
      <dgm:t>
        <a:bodyPr/>
        <a:lstStyle/>
        <a:p>
          <a:endParaRPr lang="es-EC"/>
        </a:p>
      </dgm:t>
    </dgm:pt>
    <dgm:pt modelId="{8F3FD040-C453-4CE3-A593-164D2C4102B5}" type="pres">
      <dgm:prSet presAssocID="{2C1E75F1-0EE2-4A65-9118-6BFD7ACF9DF4}" presName="node" presStyleCnt="0"/>
      <dgm:spPr/>
    </dgm:pt>
    <dgm:pt modelId="{5E9FEA34-321E-499C-A3F0-C2656758A8F2}" type="pres">
      <dgm:prSet presAssocID="{2C1E75F1-0EE2-4A65-9118-6BFD7ACF9DF4}" presName="parentNode" presStyleLbl="node1" presStyleIdx="4" presStyleCnt="5" custScaleX="114018">
        <dgm:presLayoutVars>
          <dgm:chMax val="1"/>
          <dgm:bulletEnabled val="1"/>
        </dgm:presLayoutVars>
      </dgm:prSet>
      <dgm:spPr/>
      <dgm:t>
        <a:bodyPr/>
        <a:lstStyle/>
        <a:p>
          <a:endParaRPr lang="es-EC"/>
        </a:p>
      </dgm:t>
    </dgm:pt>
    <dgm:pt modelId="{8E8A15F8-0F10-4DFA-B0C6-661F724ED995}" type="pres">
      <dgm:prSet presAssocID="{2C1E75F1-0EE2-4A65-9118-6BFD7ACF9DF4}" presName="childNode" presStyleLbl="revTx" presStyleIdx="0" presStyleCnt="0">
        <dgm:presLayoutVars>
          <dgm:bulletEnabled val="1"/>
        </dgm:presLayoutVars>
      </dgm:prSet>
      <dgm:spPr/>
    </dgm:pt>
  </dgm:ptLst>
  <dgm:cxnLst>
    <dgm:cxn modelId="{953B07F2-54CE-4878-B548-D7FE54E3789A}" type="presOf" srcId="{5BECF192-238D-4941-9949-7A7B066B764A}" destId="{487C6999-0373-4F34-BA8D-6D92A12BE85C}" srcOrd="0" destOrd="0" presId="urn:microsoft.com/office/officeart/2005/8/layout/radial2"/>
    <dgm:cxn modelId="{EEE63FDA-FC79-49A0-87B8-989D8CCFED49}" type="presOf" srcId="{407951E9-97D9-493E-94BD-7485B39B065B}" destId="{A204BAD8-9561-4B45-BB1E-333D08624CF3}" srcOrd="0" destOrd="0" presId="urn:microsoft.com/office/officeart/2005/8/layout/radial2"/>
    <dgm:cxn modelId="{4198BF05-EC49-4470-90B5-53FDC92EB12B}" type="presOf" srcId="{2C1E75F1-0EE2-4A65-9118-6BFD7ACF9DF4}" destId="{5E9FEA34-321E-499C-A3F0-C2656758A8F2}" srcOrd="0" destOrd="0" presId="urn:microsoft.com/office/officeart/2005/8/layout/radial2"/>
    <dgm:cxn modelId="{1347F6CC-BC6B-49F4-AA00-85848CA73263}" type="presOf" srcId="{207F02E7-3015-4AA4-A34C-3C5C05A5FB2A}" destId="{5DA3C63F-5D08-4479-ADC5-2F63FC2364EE}" srcOrd="0" destOrd="0" presId="urn:microsoft.com/office/officeart/2005/8/layout/radial2"/>
    <dgm:cxn modelId="{32E80A44-26B0-4E8F-9212-AB45FD2E8C96}" type="presOf" srcId="{68DDCAF0-5ACF-4C22-9429-5D81F858169B}" destId="{36D04104-24C2-443D-B0CB-B4A577D9AB74}" srcOrd="0" destOrd="0" presId="urn:microsoft.com/office/officeart/2005/8/layout/radial2"/>
    <dgm:cxn modelId="{92C6889B-4AA7-4FBA-B41C-F99B92DAA747}" type="presOf" srcId="{45C30CEB-606D-41B8-A024-FF8AB2479065}" destId="{1FC8A18B-1D47-48DD-91EE-1ABCA37599AF}" srcOrd="0" destOrd="0" presId="urn:microsoft.com/office/officeart/2005/8/layout/radial2"/>
    <dgm:cxn modelId="{10208E08-2906-4220-AD63-86768CE2E1C3}" srcId="{E863AFAD-C220-4444-92FF-B4C299E8F48A}" destId="{D52C36A8-D8F2-4128-9A18-3DC52405CD38}" srcOrd="1" destOrd="0" parTransId="{207F02E7-3015-4AA4-A34C-3C5C05A5FB2A}" sibTransId="{2518BA81-A07A-41ED-B304-E7A8BF426594}"/>
    <dgm:cxn modelId="{5F957073-9BA5-4779-98ED-87F4139EC43C}" srcId="{E863AFAD-C220-4444-92FF-B4C299E8F48A}" destId="{407951E9-97D9-493E-94BD-7485B39B065B}" srcOrd="0" destOrd="0" parTransId="{571D15AA-9846-4918-891D-7456093A284B}" sibTransId="{022C5807-BA04-4721-9BB4-383A9A9145C4}"/>
    <dgm:cxn modelId="{55826B0F-DD1D-4522-8D87-0AFE5BA64143}" type="presOf" srcId="{571D15AA-9846-4918-891D-7456093A284B}" destId="{BB716698-91ED-4CA9-9D20-25141B661A54}" srcOrd="0" destOrd="0" presId="urn:microsoft.com/office/officeart/2005/8/layout/radial2"/>
    <dgm:cxn modelId="{BB795430-CED0-46F8-BBA9-35D337E9E82F}" type="presOf" srcId="{E863AFAD-C220-4444-92FF-B4C299E8F48A}" destId="{343E5FB4-7B95-4CF2-9374-479A69FB3297}" srcOrd="0" destOrd="0" presId="urn:microsoft.com/office/officeart/2005/8/layout/radial2"/>
    <dgm:cxn modelId="{AC466FE5-BE67-4F46-BA52-E7E0E7071788}" srcId="{E863AFAD-C220-4444-92FF-B4C299E8F48A}" destId="{2C1E75F1-0EE2-4A65-9118-6BFD7ACF9DF4}" srcOrd="3" destOrd="0" parTransId="{45C30CEB-606D-41B8-A024-FF8AB2479065}" sibTransId="{0A7FC040-7CF1-4F1D-B4C5-BF8EBE392D9B}"/>
    <dgm:cxn modelId="{1AE74BCA-5763-4258-AE73-DD19AF154F91}" srcId="{E863AFAD-C220-4444-92FF-B4C299E8F48A}" destId="{68DDCAF0-5ACF-4C22-9429-5D81F858169B}" srcOrd="2" destOrd="0" parTransId="{5BECF192-238D-4941-9949-7A7B066B764A}" sibTransId="{591FB1B1-64C4-41D7-9052-7C9C4A28EBED}"/>
    <dgm:cxn modelId="{87828E16-2692-4DE8-A914-66C7D06FB7DA}" type="presOf" srcId="{D52C36A8-D8F2-4128-9A18-3DC52405CD38}" destId="{30D36833-1CE3-4F3D-99DA-E6A26883171C}" srcOrd="0" destOrd="0" presId="urn:microsoft.com/office/officeart/2005/8/layout/radial2"/>
    <dgm:cxn modelId="{97006E4B-65C8-4113-ABE1-F49F6E52B486}" type="presParOf" srcId="{343E5FB4-7B95-4CF2-9374-479A69FB3297}" destId="{8131D8E8-6408-4E28-8921-114B848F13EE}" srcOrd="0" destOrd="0" presId="urn:microsoft.com/office/officeart/2005/8/layout/radial2"/>
    <dgm:cxn modelId="{BDD4C73E-E30C-4F1E-A2BB-F0E5A6E53172}" type="presParOf" srcId="{8131D8E8-6408-4E28-8921-114B848F13EE}" destId="{00731BD9-B263-4C5B-964B-484D4EBEB891}" srcOrd="0" destOrd="0" presId="urn:microsoft.com/office/officeart/2005/8/layout/radial2"/>
    <dgm:cxn modelId="{9FDF27F4-5B5F-496D-A786-AAAB50BF49AA}" type="presParOf" srcId="{00731BD9-B263-4C5B-964B-484D4EBEB891}" destId="{392607FB-AE33-4379-9B5A-3FA5393CB87C}" srcOrd="0" destOrd="0" presId="urn:microsoft.com/office/officeart/2005/8/layout/radial2"/>
    <dgm:cxn modelId="{880E4EE5-347F-4B36-A5C2-5AB5CC45C057}" type="presParOf" srcId="{00731BD9-B263-4C5B-964B-484D4EBEB891}" destId="{19E8122A-55C1-4457-A423-546FABAD8D3C}" srcOrd="1" destOrd="0" presId="urn:microsoft.com/office/officeart/2005/8/layout/radial2"/>
    <dgm:cxn modelId="{54A17533-BC75-4CED-86D2-00468FF960CE}" type="presParOf" srcId="{8131D8E8-6408-4E28-8921-114B848F13EE}" destId="{BB716698-91ED-4CA9-9D20-25141B661A54}" srcOrd="1" destOrd="0" presId="urn:microsoft.com/office/officeart/2005/8/layout/radial2"/>
    <dgm:cxn modelId="{114D8B46-1C6C-4BCD-B81B-681E93EB03D2}" type="presParOf" srcId="{8131D8E8-6408-4E28-8921-114B848F13EE}" destId="{6BD4DEC4-4285-46E0-804C-52377102001A}" srcOrd="2" destOrd="0" presId="urn:microsoft.com/office/officeart/2005/8/layout/radial2"/>
    <dgm:cxn modelId="{E2A0DC9F-A854-4A66-BF58-D77DA281E46E}" type="presParOf" srcId="{6BD4DEC4-4285-46E0-804C-52377102001A}" destId="{A204BAD8-9561-4B45-BB1E-333D08624CF3}" srcOrd="0" destOrd="0" presId="urn:microsoft.com/office/officeart/2005/8/layout/radial2"/>
    <dgm:cxn modelId="{F58A05A1-C2F2-40FF-9746-E2E0D09A0D6C}" type="presParOf" srcId="{6BD4DEC4-4285-46E0-804C-52377102001A}" destId="{679E5629-FEB6-4754-BC32-80155529F53D}" srcOrd="1" destOrd="0" presId="urn:microsoft.com/office/officeart/2005/8/layout/radial2"/>
    <dgm:cxn modelId="{C5A110F5-37C6-4A53-839B-713B57D0AC2E}" type="presParOf" srcId="{8131D8E8-6408-4E28-8921-114B848F13EE}" destId="{5DA3C63F-5D08-4479-ADC5-2F63FC2364EE}" srcOrd="3" destOrd="0" presId="urn:microsoft.com/office/officeart/2005/8/layout/radial2"/>
    <dgm:cxn modelId="{A3B3F08B-2502-4A2F-B945-1657728C7298}" type="presParOf" srcId="{8131D8E8-6408-4E28-8921-114B848F13EE}" destId="{7155CA2A-E7EA-44D2-B117-222252792C1C}" srcOrd="4" destOrd="0" presId="urn:microsoft.com/office/officeart/2005/8/layout/radial2"/>
    <dgm:cxn modelId="{B7C77900-033B-45F2-98E9-0A2687C4D502}" type="presParOf" srcId="{7155CA2A-E7EA-44D2-B117-222252792C1C}" destId="{30D36833-1CE3-4F3D-99DA-E6A26883171C}" srcOrd="0" destOrd="0" presId="urn:microsoft.com/office/officeart/2005/8/layout/radial2"/>
    <dgm:cxn modelId="{D18A7E26-61A3-40FC-9194-13C7842F0506}" type="presParOf" srcId="{7155CA2A-E7EA-44D2-B117-222252792C1C}" destId="{B2956D90-B5FA-4CEB-9C91-62EE18298925}" srcOrd="1" destOrd="0" presId="urn:microsoft.com/office/officeart/2005/8/layout/radial2"/>
    <dgm:cxn modelId="{D3FD037D-E0B5-4A14-AACD-21437AED87B3}" type="presParOf" srcId="{8131D8E8-6408-4E28-8921-114B848F13EE}" destId="{487C6999-0373-4F34-BA8D-6D92A12BE85C}" srcOrd="5" destOrd="0" presId="urn:microsoft.com/office/officeart/2005/8/layout/radial2"/>
    <dgm:cxn modelId="{1D4731C1-44C4-49E4-AC63-C727A4EBE96A}" type="presParOf" srcId="{8131D8E8-6408-4E28-8921-114B848F13EE}" destId="{79D43977-6EF1-4109-A805-437BD1E97377}" srcOrd="6" destOrd="0" presId="urn:microsoft.com/office/officeart/2005/8/layout/radial2"/>
    <dgm:cxn modelId="{651C915F-84F0-481D-B592-680984A9A53C}" type="presParOf" srcId="{79D43977-6EF1-4109-A805-437BD1E97377}" destId="{36D04104-24C2-443D-B0CB-B4A577D9AB74}" srcOrd="0" destOrd="0" presId="urn:microsoft.com/office/officeart/2005/8/layout/radial2"/>
    <dgm:cxn modelId="{CE43A338-01D3-4CB0-A7A7-16D9AA5D0395}" type="presParOf" srcId="{79D43977-6EF1-4109-A805-437BD1E97377}" destId="{0C54D903-9355-4449-B85E-31A0A64C9EB2}" srcOrd="1" destOrd="0" presId="urn:microsoft.com/office/officeart/2005/8/layout/radial2"/>
    <dgm:cxn modelId="{2339A7B5-E492-4731-A44F-D6406B6A306C}" type="presParOf" srcId="{8131D8E8-6408-4E28-8921-114B848F13EE}" destId="{1FC8A18B-1D47-48DD-91EE-1ABCA37599AF}" srcOrd="7" destOrd="0" presId="urn:microsoft.com/office/officeart/2005/8/layout/radial2"/>
    <dgm:cxn modelId="{C192F2D7-9005-4D79-B522-B377CED27C49}" type="presParOf" srcId="{8131D8E8-6408-4E28-8921-114B848F13EE}" destId="{8F3FD040-C453-4CE3-A593-164D2C4102B5}" srcOrd="8" destOrd="0" presId="urn:microsoft.com/office/officeart/2005/8/layout/radial2"/>
    <dgm:cxn modelId="{E62CCDEA-F4AD-4CBE-9749-F293879610C6}" type="presParOf" srcId="{8F3FD040-C453-4CE3-A593-164D2C4102B5}" destId="{5E9FEA34-321E-499C-A3F0-C2656758A8F2}" srcOrd="0" destOrd="0" presId="urn:microsoft.com/office/officeart/2005/8/layout/radial2"/>
    <dgm:cxn modelId="{95CF7F02-B62F-4513-ADD5-795A395DEAAF}" type="presParOf" srcId="{8F3FD040-C453-4CE3-A593-164D2C4102B5}" destId="{8E8A15F8-0F10-4DFA-B0C6-661F724ED995}"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957492-E483-47D7-B3A4-47B67A232DAF}" type="doc">
      <dgm:prSet loTypeId="urn:microsoft.com/office/officeart/2005/8/layout/radial2" loCatId="relationship" qsTypeId="urn:microsoft.com/office/officeart/2005/8/quickstyle/3d3" qsCatId="3D" csTypeId="urn:microsoft.com/office/officeart/2005/8/colors/accent1_2" csCatId="accent1" phldr="1"/>
      <dgm:spPr/>
      <dgm:t>
        <a:bodyPr/>
        <a:lstStyle/>
        <a:p>
          <a:endParaRPr lang="es-EC"/>
        </a:p>
      </dgm:t>
    </dgm:pt>
    <dgm:pt modelId="{E70B4ABB-8D06-4826-9361-ABC5BB586631}">
      <dgm:prSet custT="1"/>
      <dgm:spPr/>
      <dgm:t>
        <a:bodyPr/>
        <a:lstStyle/>
        <a:p>
          <a:pPr rtl="0"/>
          <a:r>
            <a:rPr lang="es-ES_tradnl" sz="1000" dirty="0" smtClean="0"/>
            <a:t>Recepción administrativa y entrega-recepción de medicamentos</a:t>
          </a:r>
          <a:endParaRPr lang="es-EC" sz="1000" dirty="0"/>
        </a:p>
      </dgm:t>
    </dgm:pt>
    <dgm:pt modelId="{CB3AD145-2C80-4496-AF13-0C032BF9D124}" type="parTrans" cxnId="{D8151A45-E909-4B94-9B32-5F3F3324D2B8}">
      <dgm:prSet/>
      <dgm:spPr/>
      <dgm:t>
        <a:bodyPr/>
        <a:lstStyle/>
        <a:p>
          <a:endParaRPr lang="es-EC" sz="1800"/>
        </a:p>
      </dgm:t>
    </dgm:pt>
    <dgm:pt modelId="{54F5B027-519E-4715-8C44-F7D0FEE19A96}" type="sibTrans" cxnId="{D8151A45-E909-4B94-9B32-5F3F3324D2B8}">
      <dgm:prSet/>
      <dgm:spPr/>
      <dgm:t>
        <a:bodyPr/>
        <a:lstStyle/>
        <a:p>
          <a:endParaRPr lang="es-EC" sz="1800"/>
        </a:p>
      </dgm:t>
    </dgm:pt>
    <dgm:pt modelId="{85A209BD-C96E-45AA-9F99-33B59926DDEA}">
      <dgm:prSet custT="1"/>
      <dgm:spPr/>
      <dgm:t>
        <a:bodyPr/>
        <a:lstStyle/>
        <a:p>
          <a:pPr rtl="0"/>
          <a:r>
            <a:rPr lang="es-ES_tradnl" sz="1000" dirty="0" smtClean="0"/>
            <a:t>Custodia y almacenamiento según Guía del </a:t>
          </a:r>
          <a:r>
            <a:rPr lang="es-ES_tradnl" sz="1000" dirty="0" err="1" smtClean="0"/>
            <a:t>MSP</a:t>
          </a:r>
          <a:r>
            <a:rPr lang="es-ES_tradnl" sz="1000" dirty="0" smtClean="0"/>
            <a:t>.</a:t>
          </a:r>
          <a:endParaRPr lang="es-EC" sz="1000" dirty="0"/>
        </a:p>
      </dgm:t>
    </dgm:pt>
    <dgm:pt modelId="{B5101EFB-CE51-4D98-AA18-5490A1657609}" type="parTrans" cxnId="{C82CE0B9-16A1-4BA6-B679-112A25CA465F}">
      <dgm:prSet/>
      <dgm:spPr/>
      <dgm:t>
        <a:bodyPr/>
        <a:lstStyle/>
        <a:p>
          <a:endParaRPr lang="es-EC" sz="1800"/>
        </a:p>
      </dgm:t>
    </dgm:pt>
    <dgm:pt modelId="{A749A0F9-F636-47B6-8B6E-02E1BBB993A2}" type="sibTrans" cxnId="{C82CE0B9-16A1-4BA6-B679-112A25CA465F}">
      <dgm:prSet/>
      <dgm:spPr/>
      <dgm:t>
        <a:bodyPr/>
        <a:lstStyle/>
        <a:p>
          <a:endParaRPr lang="es-EC" sz="1800"/>
        </a:p>
      </dgm:t>
    </dgm:pt>
    <dgm:pt modelId="{EA18ECA8-403C-427F-9FE0-0B161D3695E1}">
      <dgm:prSet custT="1"/>
      <dgm:spPr/>
      <dgm:t>
        <a:bodyPr/>
        <a:lstStyle/>
        <a:p>
          <a:pPr rtl="0"/>
          <a:r>
            <a:rPr lang="es-ES_tradnl" sz="1000" dirty="0" smtClean="0"/>
            <a:t>Realizar y mantener actualizado el inventario de medicamentos</a:t>
          </a:r>
          <a:endParaRPr lang="es-EC" sz="1000" dirty="0"/>
        </a:p>
      </dgm:t>
    </dgm:pt>
    <dgm:pt modelId="{796B647B-51D3-4521-A883-024755196567}" type="parTrans" cxnId="{FCF0A921-2986-4457-A0C6-8CD0923225B7}">
      <dgm:prSet/>
      <dgm:spPr/>
      <dgm:t>
        <a:bodyPr/>
        <a:lstStyle/>
        <a:p>
          <a:endParaRPr lang="es-EC" sz="1800"/>
        </a:p>
      </dgm:t>
    </dgm:pt>
    <dgm:pt modelId="{345442D0-E0DE-42A2-9768-FEFEE6D1C8BE}" type="sibTrans" cxnId="{FCF0A921-2986-4457-A0C6-8CD0923225B7}">
      <dgm:prSet/>
      <dgm:spPr/>
      <dgm:t>
        <a:bodyPr/>
        <a:lstStyle/>
        <a:p>
          <a:endParaRPr lang="es-EC" sz="1800"/>
        </a:p>
      </dgm:t>
    </dgm:pt>
    <dgm:pt modelId="{97B7D972-E4A0-4E38-8635-3C485BE8726B}">
      <dgm:prSet custT="1"/>
      <dgm:spPr/>
      <dgm:t>
        <a:bodyPr/>
        <a:lstStyle/>
        <a:p>
          <a:pPr rtl="0"/>
          <a:r>
            <a:rPr lang="es-ES_tradnl" sz="1000" dirty="0" smtClean="0"/>
            <a:t>Atender solicitudes </a:t>
          </a:r>
          <a:r>
            <a:rPr lang="es-ES_tradnl" sz="1000" dirty="0" smtClean="0"/>
            <a:t>de aprovisionamiento </a:t>
          </a:r>
          <a:r>
            <a:rPr lang="es-ES_tradnl" sz="1000" dirty="0" smtClean="0"/>
            <a:t>de medicamentos</a:t>
          </a:r>
          <a:endParaRPr lang="es-EC" sz="1000" dirty="0"/>
        </a:p>
      </dgm:t>
    </dgm:pt>
    <dgm:pt modelId="{4EAEDA72-88F9-4CCE-967A-6D18290891EC}" type="parTrans" cxnId="{EF1DA924-A58E-42AC-94CB-0FEAA41FB74A}">
      <dgm:prSet/>
      <dgm:spPr/>
      <dgm:t>
        <a:bodyPr/>
        <a:lstStyle/>
        <a:p>
          <a:endParaRPr lang="es-EC" sz="1800"/>
        </a:p>
      </dgm:t>
    </dgm:pt>
    <dgm:pt modelId="{65CCEC7B-6850-4153-943A-E0C3781E85CA}" type="sibTrans" cxnId="{EF1DA924-A58E-42AC-94CB-0FEAA41FB74A}">
      <dgm:prSet/>
      <dgm:spPr/>
      <dgm:t>
        <a:bodyPr/>
        <a:lstStyle/>
        <a:p>
          <a:endParaRPr lang="es-EC" sz="1800"/>
        </a:p>
      </dgm:t>
    </dgm:pt>
    <dgm:pt modelId="{EE0F7852-4090-462A-83CC-750ABD39042C}">
      <dgm:prSet custT="1"/>
      <dgm:spPr/>
      <dgm:t>
        <a:bodyPr/>
        <a:lstStyle/>
        <a:p>
          <a:pPr rtl="0"/>
          <a:r>
            <a:rPr lang="es-ES_tradnl" sz="1000" dirty="0" smtClean="0"/>
            <a:t>Informar movimiento y existencia de medicamentos al líder de </a:t>
          </a:r>
          <a:r>
            <a:rPr lang="es-ES_tradnl" sz="1000" dirty="0" smtClean="0"/>
            <a:t>farmacia</a:t>
          </a:r>
          <a:endParaRPr lang="es-EC" sz="1000" dirty="0"/>
        </a:p>
      </dgm:t>
    </dgm:pt>
    <dgm:pt modelId="{71C875E4-7B2A-4709-9037-0E31B7BBEE86}" type="parTrans" cxnId="{66D90545-1FE1-4506-917D-4302B5682D72}">
      <dgm:prSet/>
      <dgm:spPr/>
      <dgm:t>
        <a:bodyPr/>
        <a:lstStyle/>
        <a:p>
          <a:endParaRPr lang="es-EC" sz="1800"/>
        </a:p>
      </dgm:t>
    </dgm:pt>
    <dgm:pt modelId="{A9300048-B5BE-4F9E-9C3E-D687A2F13F77}" type="sibTrans" cxnId="{66D90545-1FE1-4506-917D-4302B5682D72}">
      <dgm:prSet/>
      <dgm:spPr/>
      <dgm:t>
        <a:bodyPr/>
        <a:lstStyle/>
        <a:p>
          <a:endParaRPr lang="es-EC" sz="1800"/>
        </a:p>
      </dgm:t>
    </dgm:pt>
    <dgm:pt modelId="{BAA3A336-D246-4C3E-917D-264F7F552916}" type="pres">
      <dgm:prSet presAssocID="{52957492-E483-47D7-B3A4-47B67A232DAF}" presName="composite" presStyleCnt="0">
        <dgm:presLayoutVars>
          <dgm:chMax val="5"/>
          <dgm:dir/>
          <dgm:animLvl val="ctr"/>
          <dgm:resizeHandles val="exact"/>
        </dgm:presLayoutVars>
      </dgm:prSet>
      <dgm:spPr/>
      <dgm:t>
        <a:bodyPr/>
        <a:lstStyle/>
        <a:p>
          <a:endParaRPr lang="es-EC"/>
        </a:p>
      </dgm:t>
    </dgm:pt>
    <dgm:pt modelId="{502B342E-F4AE-4587-86A7-2D9D09B68A76}" type="pres">
      <dgm:prSet presAssocID="{52957492-E483-47D7-B3A4-47B67A232DAF}" presName="cycle" presStyleCnt="0"/>
      <dgm:spPr/>
    </dgm:pt>
    <dgm:pt modelId="{41999789-5CD4-4435-BC09-DF9464206D36}" type="pres">
      <dgm:prSet presAssocID="{52957492-E483-47D7-B3A4-47B67A232DAF}" presName="centerShape" presStyleCnt="0"/>
      <dgm:spPr/>
    </dgm:pt>
    <dgm:pt modelId="{513E6862-D9F0-4544-BD1E-D05D9884D9D3}" type="pres">
      <dgm:prSet presAssocID="{52957492-E483-47D7-B3A4-47B67A232DAF}" presName="connSite" presStyleLbl="node1" presStyleIdx="0" presStyleCnt="6"/>
      <dgm:spPr/>
    </dgm:pt>
    <dgm:pt modelId="{9C5591C8-6E38-4148-B083-426ED96DCA4E}" type="pres">
      <dgm:prSet presAssocID="{52957492-E483-47D7-B3A4-47B67A232DAF}" presName="visible" presStyleLbl="nod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pt>
    <dgm:pt modelId="{DC53FD38-A9D2-47BF-A637-CED0EDEBC102}" type="pres">
      <dgm:prSet presAssocID="{CB3AD145-2C80-4496-AF13-0C032BF9D124}" presName="Name25" presStyleLbl="parChTrans1D1" presStyleIdx="0" presStyleCnt="5"/>
      <dgm:spPr/>
      <dgm:t>
        <a:bodyPr/>
        <a:lstStyle/>
        <a:p>
          <a:endParaRPr lang="es-EC"/>
        </a:p>
      </dgm:t>
    </dgm:pt>
    <dgm:pt modelId="{F4D7D482-5A5F-4D0B-8983-2F3129A16FA1}" type="pres">
      <dgm:prSet presAssocID="{E70B4ABB-8D06-4826-9361-ABC5BB586631}" presName="node" presStyleCnt="0"/>
      <dgm:spPr/>
    </dgm:pt>
    <dgm:pt modelId="{1777E051-01AC-468C-8CBF-C7EFE74DAFE5}" type="pres">
      <dgm:prSet presAssocID="{E70B4ABB-8D06-4826-9361-ABC5BB586631}" presName="parentNode" presStyleLbl="node1" presStyleIdx="1" presStyleCnt="6" custScaleX="143526" custScaleY="120213">
        <dgm:presLayoutVars>
          <dgm:chMax val="1"/>
          <dgm:bulletEnabled val="1"/>
        </dgm:presLayoutVars>
      </dgm:prSet>
      <dgm:spPr/>
      <dgm:t>
        <a:bodyPr/>
        <a:lstStyle/>
        <a:p>
          <a:endParaRPr lang="es-EC"/>
        </a:p>
      </dgm:t>
    </dgm:pt>
    <dgm:pt modelId="{10FE829F-971C-484C-8833-2B6FF367C56A}" type="pres">
      <dgm:prSet presAssocID="{E70B4ABB-8D06-4826-9361-ABC5BB586631}" presName="childNode" presStyleLbl="revTx" presStyleIdx="0" presStyleCnt="0">
        <dgm:presLayoutVars>
          <dgm:bulletEnabled val="1"/>
        </dgm:presLayoutVars>
      </dgm:prSet>
      <dgm:spPr/>
    </dgm:pt>
    <dgm:pt modelId="{6B7C5400-719B-41DD-B3F5-A2780DE60B12}" type="pres">
      <dgm:prSet presAssocID="{B5101EFB-CE51-4D98-AA18-5490A1657609}" presName="Name25" presStyleLbl="parChTrans1D1" presStyleIdx="1" presStyleCnt="5"/>
      <dgm:spPr/>
      <dgm:t>
        <a:bodyPr/>
        <a:lstStyle/>
        <a:p>
          <a:endParaRPr lang="es-EC"/>
        </a:p>
      </dgm:t>
    </dgm:pt>
    <dgm:pt modelId="{C8B64C28-1DAA-4E5A-98F7-2ED35B1CF613}" type="pres">
      <dgm:prSet presAssocID="{85A209BD-C96E-45AA-9F99-33B59926DDEA}" presName="node" presStyleCnt="0"/>
      <dgm:spPr/>
    </dgm:pt>
    <dgm:pt modelId="{E6272AEC-4F71-4B4C-9D94-4AEFB20B6A34}" type="pres">
      <dgm:prSet presAssocID="{85A209BD-C96E-45AA-9F99-33B59926DDEA}" presName="parentNode" presStyleLbl="node1" presStyleIdx="2" presStyleCnt="6" custScaleX="119452" custScaleY="108526">
        <dgm:presLayoutVars>
          <dgm:chMax val="1"/>
          <dgm:bulletEnabled val="1"/>
        </dgm:presLayoutVars>
      </dgm:prSet>
      <dgm:spPr/>
      <dgm:t>
        <a:bodyPr/>
        <a:lstStyle/>
        <a:p>
          <a:endParaRPr lang="es-EC"/>
        </a:p>
      </dgm:t>
    </dgm:pt>
    <dgm:pt modelId="{1263E1B5-041E-4539-BC56-2F3B7DFC7B5E}" type="pres">
      <dgm:prSet presAssocID="{85A209BD-C96E-45AA-9F99-33B59926DDEA}" presName="childNode" presStyleLbl="revTx" presStyleIdx="0" presStyleCnt="0">
        <dgm:presLayoutVars>
          <dgm:bulletEnabled val="1"/>
        </dgm:presLayoutVars>
      </dgm:prSet>
      <dgm:spPr/>
    </dgm:pt>
    <dgm:pt modelId="{7F9A2687-0F87-4264-A3C9-95C0D6F49B7F}" type="pres">
      <dgm:prSet presAssocID="{796B647B-51D3-4521-A883-024755196567}" presName="Name25" presStyleLbl="parChTrans1D1" presStyleIdx="2" presStyleCnt="5"/>
      <dgm:spPr/>
      <dgm:t>
        <a:bodyPr/>
        <a:lstStyle/>
        <a:p>
          <a:endParaRPr lang="es-EC"/>
        </a:p>
      </dgm:t>
    </dgm:pt>
    <dgm:pt modelId="{CB499A33-FDC0-4105-821B-C7AC2BEBDC8D}" type="pres">
      <dgm:prSet presAssocID="{EA18ECA8-403C-427F-9FE0-0B161D3695E1}" presName="node" presStyleCnt="0"/>
      <dgm:spPr/>
    </dgm:pt>
    <dgm:pt modelId="{BA267900-EA4F-4C9D-A1DA-527073354C09}" type="pres">
      <dgm:prSet presAssocID="{EA18ECA8-403C-427F-9FE0-0B161D3695E1}" presName="parentNode" presStyleLbl="node1" presStyleIdx="3" presStyleCnt="6" custScaleX="132418" custScaleY="126607">
        <dgm:presLayoutVars>
          <dgm:chMax val="1"/>
          <dgm:bulletEnabled val="1"/>
        </dgm:presLayoutVars>
      </dgm:prSet>
      <dgm:spPr/>
      <dgm:t>
        <a:bodyPr/>
        <a:lstStyle/>
        <a:p>
          <a:endParaRPr lang="es-EC"/>
        </a:p>
      </dgm:t>
    </dgm:pt>
    <dgm:pt modelId="{3BDFE421-381A-4153-B148-FB4F78765084}" type="pres">
      <dgm:prSet presAssocID="{EA18ECA8-403C-427F-9FE0-0B161D3695E1}" presName="childNode" presStyleLbl="revTx" presStyleIdx="0" presStyleCnt="0">
        <dgm:presLayoutVars>
          <dgm:bulletEnabled val="1"/>
        </dgm:presLayoutVars>
      </dgm:prSet>
      <dgm:spPr/>
    </dgm:pt>
    <dgm:pt modelId="{0AF3A9C5-6EF6-4E27-941A-ADB108E960FA}" type="pres">
      <dgm:prSet presAssocID="{4EAEDA72-88F9-4CCE-967A-6D18290891EC}" presName="Name25" presStyleLbl="parChTrans1D1" presStyleIdx="3" presStyleCnt="5"/>
      <dgm:spPr/>
      <dgm:t>
        <a:bodyPr/>
        <a:lstStyle/>
        <a:p>
          <a:endParaRPr lang="es-EC"/>
        </a:p>
      </dgm:t>
    </dgm:pt>
    <dgm:pt modelId="{FAB6DA08-3C0C-4860-B320-791CC9234EEE}" type="pres">
      <dgm:prSet presAssocID="{97B7D972-E4A0-4E38-8635-3C485BE8726B}" presName="node" presStyleCnt="0"/>
      <dgm:spPr/>
    </dgm:pt>
    <dgm:pt modelId="{9C21A55D-8E71-4B2F-A4DE-DCF08F7CA078}" type="pres">
      <dgm:prSet presAssocID="{97B7D972-E4A0-4E38-8635-3C485BE8726B}" presName="parentNode" presStyleLbl="node1" presStyleIdx="4" presStyleCnt="6" custScaleX="144360" custScaleY="143740">
        <dgm:presLayoutVars>
          <dgm:chMax val="1"/>
          <dgm:bulletEnabled val="1"/>
        </dgm:presLayoutVars>
      </dgm:prSet>
      <dgm:spPr/>
      <dgm:t>
        <a:bodyPr/>
        <a:lstStyle/>
        <a:p>
          <a:endParaRPr lang="es-EC"/>
        </a:p>
      </dgm:t>
    </dgm:pt>
    <dgm:pt modelId="{F2FDC13D-8D6C-46F4-A22A-48D9C9B2D63D}" type="pres">
      <dgm:prSet presAssocID="{97B7D972-E4A0-4E38-8635-3C485BE8726B}" presName="childNode" presStyleLbl="revTx" presStyleIdx="0" presStyleCnt="0">
        <dgm:presLayoutVars>
          <dgm:bulletEnabled val="1"/>
        </dgm:presLayoutVars>
      </dgm:prSet>
      <dgm:spPr/>
    </dgm:pt>
    <dgm:pt modelId="{FFC52CF6-FF69-4687-82A4-C6C7EED42877}" type="pres">
      <dgm:prSet presAssocID="{71C875E4-7B2A-4709-9037-0E31B7BBEE86}" presName="Name25" presStyleLbl="parChTrans1D1" presStyleIdx="4" presStyleCnt="5"/>
      <dgm:spPr/>
      <dgm:t>
        <a:bodyPr/>
        <a:lstStyle/>
        <a:p>
          <a:endParaRPr lang="es-EC"/>
        </a:p>
      </dgm:t>
    </dgm:pt>
    <dgm:pt modelId="{A06ED9AF-A26A-478D-9AD5-13B8E2662410}" type="pres">
      <dgm:prSet presAssocID="{EE0F7852-4090-462A-83CC-750ABD39042C}" presName="node" presStyleCnt="0"/>
      <dgm:spPr/>
    </dgm:pt>
    <dgm:pt modelId="{B860D695-DA83-4844-93A0-38F02D8BF150}" type="pres">
      <dgm:prSet presAssocID="{EE0F7852-4090-462A-83CC-750ABD39042C}" presName="parentNode" presStyleLbl="node1" presStyleIdx="5" presStyleCnt="6" custScaleX="131317" custScaleY="122802">
        <dgm:presLayoutVars>
          <dgm:chMax val="1"/>
          <dgm:bulletEnabled val="1"/>
        </dgm:presLayoutVars>
      </dgm:prSet>
      <dgm:spPr/>
      <dgm:t>
        <a:bodyPr/>
        <a:lstStyle/>
        <a:p>
          <a:endParaRPr lang="es-EC"/>
        </a:p>
      </dgm:t>
    </dgm:pt>
    <dgm:pt modelId="{0BF407E0-2B4C-4AF6-ACCE-7AECFC1801C3}" type="pres">
      <dgm:prSet presAssocID="{EE0F7852-4090-462A-83CC-750ABD39042C}" presName="childNode" presStyleLbl="revTx" presStyleIdx="0" presStyleCnt="0">
        <dgm:presLayoutVars>
          <dgm:bulletEnabled val="1"/>
        </dgm:presLayoutVars>
      </dgm:prSet>
      <dgm:spPr/>
    </dgm:pt>
  </dgm:ptLst>
  <dgm:cxnLst>
    <dgm:cxn modelId="{CF0DF34B-B63A-432C-8B8C-DC3C601563C9}" type="presOf" srcId="{4EAEDA72-88F9-4CCE-967A-6D18290891EC}" destId="{0AF3A9C5-6EF6-4E27-941A-ADB108E960FA}" srcOrd="0" destOrd="0" presId="urn:microsoft.com/office/officeart/2005/8/layout/radial2"/>
    <dgm:cxn modelId="{D8151A45-E909-4B94-9B32-5F3F3324D2B8}" srcId="{52957492-E483-47D7-B3A4-47B67A232DAF}" destId="{E70B4ABB-8D06-4826-9361-ABC5BB586631}" srcOrd="0" destOrd="0" parTransId="{CB3AD145-2C80-4496-AF13-0C032BF9D124}" sibTransId="{54F5B027-519E-4715-8C44-F7D0FEE19A96}"/>
    <dgm:cxn modelId="{EF1DA924-A58E-42AC-94CB-0FEAA41FB74A}" srcId="{52957492-E483-47D7-B3A4-47B67A232DAF}" destId="{97B7D972-E4A0-4E38-8635-3C485BE8726B}" srcOrd="3" destOrd="0" parTransId="{4EAEDA72-88F9-4CCE-967A-6D18290891EC}" sibTransId="{65CCEC7B-6850-4153-943A-E0C3781E85CA}"/>
    <dgm:cxn modelId="{D16CFBF7-40C2-49DA-B82E-DF639E7F0073}" type="presOf" srcId="{E70B4ABB-8D06-4826-9361-ABC5BB586631}" destId="{1777E051-01AC-468C-8CBF-C7EFE74DAFE5}" srcOrd="0" destOrd="0" presId="urn:microsoft.com/office/officeart/2005/8/layout/radial2"/>
    <dgm:cxn modelId="{B8762285-2C69-4D6E-8C37-C1EC92988D4D}" type="presOf" srcId="{EE0F7852-4090-462A-83CC-750ABD39042C}" destId="{B860D695-DA83-4844-93A0-38F02D8BF150}" srcOrd="0" destOrd="0" presId="urn:microsoft.com/office/officeart/2005/8/layout/radial2"/>
    <dgm:cxn modelId="{FCF0A921-2986-4457-A0C6-8CD0923225B7}" srcId="{52957492-E483-47D7-B3A4-47B67A232DAF}" destId="{EA18ECA8-403C-427F-9FE0-0B161D3695E1}" srcOrd="2" destOrd="0" parTransId="{796B647B-51D3-4521-A883-024755196567}" sibTransId="{345442D0-E0DE-42A2-9768-FEFEE6D1C8BE}"/>
    <dgm:cxn modelId="{517A1AB9-5FC0-4611-9579-242BB786905A}" type="presOf" srcId="{52957492-E483-47D7-B3A4-47B67A232DAF}" destId="{BAA3A336-D246-4C3E-917D-264F7F552916}" srcOrd="0" destOrd="0" presId="urn:microsoft.com/office/officeart/2005/8/layout/radial2"/>
    <dgm:cxn modelId="{4D6DFE92-A7DB-4156-828D-6524FC14D437}" type="presOf" srcId="{CB3AD145-2C80-4496-AF13-0C032BF9D124}" destId="{DC53FD38-A9D2-47BF-A637-CED0EDEBC102}" srcOrd="0" destOrd="0" presId="urn:microsoft.com/office/officeart/2005/8/layout/radial2"/>
    <dgm:cxn modelId="{6BD3C1C8-41D1-451A-B89E-10A0E7B41193}" type="presOf" srcId="{71C875E4-7B2A-4709-9037-0E31B7BBEE86}" destId="{FFC52CF6-FF69-4687-82A4-C6C7EED42877}" srcOrd="0" destOrd="0" presId="urn:microsoft.com/office/officeart/2005/8/layout/radial2"/>
    <dgm:cxn modelId="{DC17ECDF-F992-400D-8794-4E46AE3610C5}" type="presOf" srcId="{B5101EFB-CE51-4D98-AA18-5490A1657609}" destId="{6B7C5400-719B-41DD-B3F5-A2780DE60B12}" srcOrd="0" destOrd="0" presId="urn:microsoft.com/office/officeart/2005/8/layout/radial2"/>
    <dgm:cxn modelId="{3C49B2DB-7F82-483C-A869-5A9C42DA77B2}" type="presOf" srcId="{EA18ECA8-403C-427F-9FE0-0B161D3695E1}" destId="{BA267900-EA4F-4C9D-A1DA-527073354C09}" srcOrd="0" destOrd="0" presId="urn:microsoft.com/office/officeart/2005/8/layout/radial2"/>
    <dgm:cxn modelId="{C853728E-F51D-4F2F-9E8E-620C81B3859E}" type="presOf" srcId="{97B7D972-E4A0-4E38-8635-3C485BE8726B}" destId="{9C21A55D-8E71-4B2F-A4DE-DCF08F7CA078}" srcOrd="0" destOrd="0" presId="urn:microsoft.com/office/officeart/2005/8/layout/radial2"/>
    <dgm:cxn modelId="{66D90545-1FE1-4506-917D-4302B5682D72}" srcId="{52957492-E483-47D7-B3A4-47B67A232DAF}" destId="{EE0F7852-4090-462A-83CC-750ABD39042C}" srcOrd="4" destOrd="0" parTransId="{71C875E4-7B2A-4709-9037-0E31B7BBEE86}" sibTransId="{A9300048-B5BE-4F9E-9C3E-D687A2F13F77}"/>
    <dgm:cxn modelId="{256DB577-A3BA-459B-9133-166C61851BE0}" type="presOf" srcId="{85A209BD-C96E-45AA-9F99-33B59926DDEA}" destId="{E6272AEC-4F71-4B4C-9D94-4AEFB20B6A34}" srcOrd="0" destOrd="0" presId="urn:microsoft.com/office/officeart/2005/8/layout/radial2"/>
    <dgm:cxn modelId="{75738325-28EF-4F11-B297-EDDB4096B4CD}" type="presOf" srcId="{796B647B-51D3-4521-A883-024755196567}" destId="{7F9A2687-0F87-4264-A3C9-95C0D6F49B7F}" srcOrd="0" destOrd="0" presId="urn:microsoft.com/office/officeart/2005/8/layout/radial2"/>
    <dgm:cxn modelId="{C82CE0B9-16A1-4BA6-B679-112A25CA465F}" srcId="{52957492-E483-47D7-B3A4-47B67A232DAF}" destId="{85A209BD-C96E-45AA-9F99-33B59926DDEA}" srcOrd="1" destOrd="0" parTransId="{B5101EFB-CE51-4D98-AA18-5490A1657609}" sibTransId="{A749A0F9-F636-47B6-8B6E-02E1BBB993A2}"/>
    <dgm:cxn modelId="{F3D0215F-55C4-4B54-977F-3EE7286E4EDF}" type="presParOf" srcId="{BAA3A336-D246-4C3E-917D-264F7F552916}" destId="{502B342E-F4AE-4587-86A7-2D9D09B68A76}" srcOrd="0" destOrd="0" presId="urn:microsoft.com/office/officeart/2005/8/layout/radial2"/>
    <dgm:cxn modelId="{448A016C-BC8A-4CE6-B2D0-EA5FE17E175F}" type="presParOf" srcId="{502B342E-F4AE-4587-86A7-2D9D09B68A76}" destId="{41999789-5CD4-4435-BC09-DF9464206D36}" srcOrd="0" destOrd="0" presId="urn:microsoft.com/office/officeart/2005/8/layout/radial2"/>
    <dgm:cxn modelId="{E2C93C9F-87A2-4925-ADE2-6F5F94382AB3}" type="presParOf" srcId="{41999789-5CD4-4435-BC09-DF9464206D36}" destId="{513E6862-D9F0-4544-BD1E-D05D9884D9D3}" srcOrd="0" destOrd="0" presId="urn:microsoft.com/office/officeart/2005/8/layout/radial2"/>
    <dgm:cxn modelId="{0210AF11-1C32-44FF-9C7B-0BCA3C2DB260}" type="presParOf" srcId="{41999789-5CD4-4435-BC09-DF9464206D36}" destId="{9C5591C8-6E38-4148-B083-426ED96DCA4E}" srcOrd="1" destOrd="0" presId="urn:microsoft.com/office/officeart/2005/8/layout/radial2"/>
    <dgm:cxn modelId="{AC17398B-0E90-4E69-843D-DB197396DDE6}" type="presParOf" srcId="{502B342E-F4AE-4587-86A7-2D9D09B68A76}" destId="{DC53FD38-A9D2-47BF-A637-CED0EDEBC102}" srcOrd="1" destOrd="0" presId="urn:microsoft.com/office/officeart/2005/8/layout/radial2"/>
    <dgm:cxn modelId="{D741A37E-6D75-49E3-B9AF-9EA48ED92BDA}" type="presParOf" srcId="{502B342E-F4AE-4587-86A7-2D9D09B68A76}" destId="{F4D7D482-5A5F-4D0B-8983-2F3129A16FA1}" srcOrd="2" destOrd="0" presId="urn:microsoft.com/office/officeart/2005/8/layout/radial2"/>
    <dgm:cxn modelId="{1AF3663E-33C9-4CEA-9F49-A6A6BE828A98}" type="presParOf" srcId="{F4D7D482-5A5F-4D0B-8983-2F3129A16FA1}" destId="{1777E051-01AC-468C-8CBF-C7EFE74DAFE5}" srcOrd="0" destOrd="0" presId="urn:microsoft.com/office/officeart/2005/8/layout/radial2"/>
    <dgm:cxn modelId="{7FFF2B6D-FC6C-466F-A759-6E9B22AAEB61}" type="presParOf" srcId="{F4D7D482-5A5F-4D0B-8983-2F3129A16FA1}" destId="{10FE829F-971C-484C-8833-2B6FF367C56A}" srcOrd="1" destOrd="0" presId="urn:microsoft.com/office/officeart/2005/8/layout/radial2"/>
    <dgm:cxn modelId="{4545F9B7-7EAB-48C4-817C-4A63FD2EB204}" type="presParOf" srcId="{502B342E-F4AE-4587-86A7-2D9D09B68A76}" destId="{6B7C5400-719B-41DD-B3F5-A2780DE60B12}" srcOrd="3" destOrd="0" presId="urn:microsoft.com/office/officeart/2005/8/layout/radial2"/>
    <dgm:cxn modelId="{0399EF4D-2D2B-40C6-9428-F79D9DA44C3F}" type="presParOf" srcId="{502B342E-F4AE-4587-86A7-2D9D09B68A76}" destId="{C8B64C28-1DAA-4E5A-98F7-2ED35B1CF613}" srcOrd="4" destOrd="0" presId="urn:microsoft.com/office/officeart/2005/8/layout/radial2"/>
    <dgm:cxn modelId="{158F16D3-4DD2-489C-9263-5FF527D1CA69}" type="presParOf" srcId="{C8B64C28-1DAA-4E5A-98F7-2ED35B1CF613}" destId="{E6272AEC-4F71-4B4C-9D94-4AEFB20B6A34}" srcOrd="0" destOrd="0" presId="urn:microsoft.com/office/officeart/2005/8/layout/radial2"/>
    <dgm:cxn modelId="{4386A334-2B3F-427E-AC68-9181712DA9BD}" type="presParOf" srcId="{C8B64C28-1DAA-4E5A-98F7-2ED35B1CF613}" destId="{1263E1B5-041E-4539-BC56-2F3B7DFC7B5E}" srcOrd="1" destOrd="0" presId="urn:microsoft.com/office/officeart/2005/8/layout/radial2"/>
    <dgm:cxn modelId="{5EC59F53-9C45-4B6A-8C39-51B565A5181A}" type="presParOf" srcId="{502B342E-F4AE-4587-86A7-2D9D09B68A76}" destId="{7F9A2687-0F87-4264-A3C9-95C0D6F49B7F}" srcOrd="5" destOrd="0" presId="urn:microsoft.com/office/officeart/2005/8/layout/radial2"/>
    <dgm:cxn modelId="{16E266B7-1C8E-42CF-89E4-F7B76D0567B8}" type="presParOf" srcId="{502B342E-F4AE-4587-86A7-2D9D09B68A76}" destId="{CB499A33-FDC0-4105-821B-C7AC2BEBDC8D}" srcOrd="6" destOrd="0" presId="urn:microsoft.com/office/officeart/2005/8/layout/radial2"/>
    <dgm:cxn modelId="{7438486B-7030-4110-9D0C-9B2B6798B660}" type="presParOf" srcId="{CB499A33-FDC0-4105-821B-C7AC2BEBDC8D}" destId="{BA267900-EA4F-4C9D-A1DA-527073354C09}" srcOrd="0" destOrd="0" presId="urn:microsoft.com/office/officeart/2005/8/layout/radial2"/>
    <dgm:cxn modelId="{C0DB04D9-2F47-4CE2-90D8-28092A54B111}" type="presParOf" srcId="{CB499A33-FDC0-4105-821B-C7AC2BEBDC8D}" destId="{3BDFE421-381A-4153-B148-FB4F78765084}" srcOrd="1" destOrd="0" presId="urn:microsoft.com/office/officeart/2005/8/layout/radial2"/>
    <dgm:cxn modelId="{4B161CBD-58B4-4577-AE0D-1BABA0FB0DD4}" type="presParOf" srcId="{502B342E-F4AE-4587-86A7-2D9D09B68A76}" destId="{0AF3A9C5-6EF6-4E27-941A-ADB108E960FA}" srcOrd="7" destOrd="0" presId="urn:microsoft.com/office/officeart/2005/8/layout/radial2"/>
    <dgm:cxn modelId="{7A8487D7-8A0F-4B37-943A-BF2672E02D8F}" type="presParOf" srcId="{502B342E-F4AE-4587-86A7-2D9D09B68A76}" destId="{FAB6DA08-3C0C-4860-B320-791CC9234EEE}" srcOrd="8" destOrd="0" presId="urn:microsoft.com/office/officeart/2005/8/layout/radial2"/>
    <dgm:cxn modelId="{E03181E5-5633-42F1-B1C8-68006AEB5027}" type="presParOf" srcId="{FAB6DA08-3C0C-4860-B320-791CC9234EEE}" destId="{9C21A55D-8E71-4B2F-A4DE-DCF08F7CA078}" srcOrd="0" destOrd="0" presId="urn:microsoft.com/office/officeart/2005/8/layout/radial2"/>
    <dgm:cxn modelId="{C226D5E7-4732-4FAC-A6A6-7F18F8FB1457}" type="presParOf" srcId="{FAB6DA08-3C0C-4860-B320-791CC9234EEE}" destId="{F2FDC13D-8D6C-46F4-A22A-48D9C9B2D63D}" srcOrd="1" destOrd="0" presId="urn:microsoft.com/office/officeart/2005/8/layout/radial2"/>
    <dgm:cxn modelId="{B5E8E728-30F5-43A4-AB0B-FFB8329461FE}" type="presParOf" srcId="{502B342E-F4AE-4587-86A7-2D9D09B68A76}" destId="{FFC52CF6-FF69-4687-82A4-C6C7EED42877}" srcOrd="9" destOrd="0" presId="urn:microsoft.com/office/officeart/2005/8/layout/radial2"/>
    <dgm:cxn modelId="{E5626D8E-EDE0-453B-8B72-AE8AC7BC78BE}" type="presParOf" srcId="{502B342E-F4AE-4587-86A7-2D9D09B68A76}" destId="{A06ED9AF-A26A-478D-9AD5-13B8E2662410}" srcOrd="10" destOrd="0" presId="urn:microsoft.com/office/officeart/2005/8/layout/radial2"/>
    <dgm:cxn modelId="{04BEE5BE-E2D7-4EA2-9439-FFA908D843C6}" type="presParOf" srcId="{A06ED9AF-A26A-478D-9AD5-13B8E2662410}" destId="{B860D695-DA83-4844-93A0-38F02D8BF150}" srcOrd="0" destOrd="0" presId="urn:microsoft.com/office/officeart/2005/8/layout/radial2"/>
    <dgm:cxn modelId="{84C1AD35-FD94-4936-B249-D799E4680041}" type="presParOf" srcId="{A06ED9AF-A26A-478D-9AD5-13B8E2662410}" destId="{0BF407E0-2B4C-4AF6-ACCE-7AECFC1801C3}" srcOrd="1" destOrd="0" presId="urn:microsoft.com/office/officeart/2005/8/layout/radial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C86D8E-43AE-4353-9BFA-BDFCA0ECB426}"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s-EC"/>
        </a:p>
      </dgm:t>
    </dgm:pt>
    <dgm:pt modelId="{2B47FCDC-911C-4128-9295-E379D15D0967}">
      <dgm:prSet phldrT="[Texto]" custT="1"/>
      <dgm:spPr/>
      <dgm:t>
        <a:bodyPr/>
        <a:lstStyle/>
        <a:p>
          <a:r>
            <a:rPr lang="es-EC" sz="1200" dirty="0" smtClean="0"/>
            <a:t>Cumplir y hacer cumplir, los reglamentos, normas y demás disposiciones que regulan los medicamentos en los servicios farmacéuticos del </a:t>
          </a:r>
          <a:r>
            <a:rPr lang="es-EC" sz="1200" dirty="0" smtClean="0"/>
            <a:t>Hospital</a:t>
          </a:r>
          <a:endParaRPr lang="es-EC" sz="1100" dirty="0"/>
        </a:p>
      </dgm:t>
    </dgm:pt>
    <dgm:pt modelId="{9CECD0B2-8B31-4EB1-9AAC-A4BA8EE9976E}" type="parTrans" cxnId="{552ABD3B-CB3E-406A-934C-A86C8F5F78E7}">
      <dgm:prSet/>
      <dgm:spPr/>
      <dgm:t>
        <a:bodyPr/>
        <a:lstStyle/>
        <a:p>
          <a:endParaRPr lang="es-EC"/>
        </a:p>
      </dgm:t>
    </dgm:pt>
    <dgm:pt modelId="{B337178E-5B74-4BC9-8EFF-8FB2905D0E03}" type="sibTrans" cxnId="{552ABD3B-CB3E-406A-934C-A86C8F5F78E7}">
      <dgm:prSet/>
      <dgm:spPr/>
      <dgm:t>
        <a:bodyPr/>
        <a:lstStyle/>
        <a:p>
          <a:endParaRPr lang="es-EC"/>
        </a:p>
      </dgm:t>
    </dgm:pt>
    <dgm:pt modelId="{201C818A-0C40-4D39-8EC1-D49A0E989BAC}">
      <dgm:prSet phldrT="[Texto]" custT="1"/>
      <dgm:spPr/>
      <dgm:t>
        <a:bodyPr/>
        <a:lstStyle/>
        <a:p>
          <a:r>
            <a:rPr lang="es-EC" sz="1200" dirty="0" smtClean="0"/>
            <a:t>Elaborar la planificación para el suministro de </a:t>
          </a:r>
          <a:r>
            <a:rPr lang="es-EC" sz="1200" dirty="0" smtClean="0"/>
            <a:t>medicamentos</a:t>
          </a:r>
          <a:endParaRPr lang="es-EC" sz="900" dirty="0"/>
        </a:p>
      </dgm:t>
    </dgm:pt>
    <dgm:pt modelId="{34099A93-F9D8-413E-829F-DA863DE8E0EB}" type="parTrans" cxnId="{AAD389F9-71ED-4710-BE16-589F293AAF8B}">
      <dgm:prSet/>
      <dgm:spPr/>
      <dgm:t>
        <a:bodyPr/>
        <a:lstStyle/>
        <a:p>
          <a:endParaRPr lang="es-EC"/>
        </a:p>
      </dgm:t>
    </dgm:pt>
    <dgm:pt modelId="{33278152-AF98-4375-A131-733F1BF14E1F}" type="sibTrans" cxnId="{AAD389F9-71ED-4710-BE16-589F293AAF8B}">
      <dgm:prSet/>
      <dgm:spPr/>
      <dgm:t>
        <a:bodyPr/>
        <a:lstStyle/>
        <a:p>
          <a:endParaRPr lang="es-EC"/>
        </a:p>
      </dgm:t>
    </dgm:pt>
    <dgm:pt modelId="{9DDDFA6B-7E40-4168-885D-2B914C1527A3}">
      <dgm:prSet phldrT="[Texto]" custT="1"/>
      <dgm:spPr/>
      <dgm:t>
        <a:bodyPr/>
        <a:lstStyle/>
        <a:p>
          <a:r>
            <a:rPr lang="es-EC" sz="1200" dirty="0" smtClean="0"/>
            <a:t>Elaborar la planificación para el suministro de </a:t>
          </a:r>
          <a:r>
            <a:rPr lang="es-EC" sz="1200" dirty="0" smtClean="0"/>
            <a:t>medicamentos</a:t>
          </a:r>
          <a:endParaRPr lang="es-EC" sz="1100" dirty="0"/>
        </a:p>
      </dgm:t>
    </dgm:pt>
    <dgm:pt modelId="{C125AB9C-9BD3-4137-A4CD-42F9510E8049}" type="parTrans" cxnId="{60197CB4-62D7-40C0-A26F-6391EA10038A}">
      <dgm:prSet/>
      <dgm:spPr/>
      <dgm:t>
        <a:bodyPr/>
        <a:lstStyle/>
        <a:p>
          <a:endParaRPr lang="es-EC"/>
        </a:p>
      </dgm:t>
    </dgm:pt>
    <dgm:pt modelId="{F87D6B76-74EA-4CC1-BD19-E6A8ED61A0F0}" type="sibTrans" cxnId="{60197CB4-62D7-40C0-A26F-6391EA10038A}">
      <dgm:prSet/>
      <dgm:spPr/>
      <dgm:t>
        <a:bodyPr/>
        <a:lstStyle/>
        <a:p>
          <a:endParaRPr lang="es-EC"/>
        </a:p>
      </dgm:t>
    </dgm:pt>
    <dgm:pt modelId="{4C0E9A6C-736A-4261-90B6-786FF188FDA3}">
      <dgm:prSet phldrT="[Texto]" custT="1"/>
      <dgm:spPr/>
      <dgm:t>
        <a:bodyPr/>
        <a:lstStyle/>
        <a:p>
          <a:r>
            <a:rPr lang="es-EC" sz="1200" dirty="0" smtClean="0"/>
            <a:t>Garantizar el funcionamiento de los Comités de Fármacoterapia </a:t>
          </a:r>
          <a:endParaRPr lang="es-EC" sz="1200" dirty="0"/>
        </a:p>
      </dgm:t>
    </dgm:pt>
    <dgm:pt modelId="{6D2BBAD1-F8AC-4176-836C-AEC42C7BF3AC}" type="parTrans" cxnId="{75620437-D50A-4351-B176-C525F5E0AD68}">
      <dgm:prSet/>
      <dgm:spPr/>
      <dgm:t>
        <a:bodyPr/>
        <a:lstStyle/>
        <a:p>
          <a:endParaRPr lang="es-EC"/>
        </a:p>
      </dgm:t>
    </dgm:pt>
    <dgm:pt modelId="{BC3412AB-4BE1-4E97-8042-6C569A2C931B}" type="sibTrans" cxnId="{75620437-D50A-4351-B176-C525F5E0AD68}">
      <dgm:prSet/>
      <dgm:spPr/>
      <dgm:t>
        <a:bodyPr/>
        <a:lstStyle/>
        <a:p>
          <a:endParaRPr lang="es-EC"/>
        </a:p>
      </dgm:t>
    </dgm:pt>
    <dgm:pt modelId="{C26720F1-F03D-41F4-B317-E675332783FE}">
      <dgm:prSet custT="1"/>
      <dgm:spPr/>
      <dgm:t>
        <a:bodyPr/>
        <a:lstStyle/>
        <a:p>
          <a:r>
            <a:rPr lang="es-EC" sz="1100" dirty="0" smtClean="0"/>
            <a:t>Elaborar la lista de medicamentos en base al perfil epidemiológico observando el Cuadro Nacional de Medicamentos Básicos, los protocolos oficiales y el nivel de complejidad de los servicios de </a:t>
          </a:r>
          <a:r>
            <a:rPr lang="es-EC" sz="1100" dirty="0" smtClean="0"/>
            <a:t>salud</a:t>
          </a:r>
          <a:endParaRPr lang="es-EC" sz="1100" dirty="0"/>
        </a:p>
      </dgm:t>
    </dgm:pt>
    <dgm:pt modelId="{409DDFED-7586-43BE-9615-ED6F7F78CA0D}" type="parTrans" cxnId="{81F523B1-F9D8-4210-AE62-9DD29055A2C9}">
      <dgm:prSet/>
      <dgm:spPr/>
      <dgm:t>
        <a:bodyPr/>
        <a:lstStyle/>
        <a:p>
          <a:endParaRPr lang="es-EC"/>
        </a:p>
      </dgm:t>
    </dgm:pt>
    <dgm:pt modelId="{0043A782-B48D-49C5-929F-15BF9BEE3997}" type="sibTrans" cxnId="{81F523B1-F9D8-4210-AE62-9DD29055A2C9}">
      <dgm:prSet/>
      <dgm:spPr/>
      <dgm:t>
        <a:bodyPr/>
        <a:lstStyle/>
        <a:p>
          <a:endParaRPr lang="es-EC"/>
        </a:p>
      </dgm:t>
    </dgm:pt>
    <dgm:pt modelId="{92EC3E8D-2239-47DB-BCDF-27E44F0DAC0F}">
      <dgm:prSet custT="1"/>
      <dgm:spPr/>
      <dgm:t>
        <a:bodyPr/>
        <a:lstStyle/>
        <a:p>
          <a:r>
            <a:rPr lang="es-EC" sz="1200" dirty="0" smtClean="0"/>
            <a:t>Aplicar el manual de procesos para la gestión de suministro de </a:t>
          </a:r>
          <a:r>
            <a:rPr lang="es-EC" sz="1200" dirty="0" smtClean="0"/>
            <a:t>medicamentos</a:t>
          </a:r>
          <a:endParaRPr lang="es-EC" sz="1200" dirty="0"/>
        </a:p>
      </dgm:t>
    </dgm:pt>
    <dgm:pt modelId="{2FF13835-3E9E-478F-8284-ABB0DEF1D888}" type="parTrans" cxnId="{0C94EBF5-2D8D-47F6-91D9-0698FE9898B3}">
      <dgm:prSet/>
      <dgm:spPr/>
      <dgm:t>
        <a:bodyPr/>
        <a:lstStyle/>
        <a:p>
          <a:endParaRPr lang="es-EC"/>
        </a:p>
      </dgm:t>
    </dgm:pt>
    <dgm:pt modelId="{019F0778-5DC4-41B0-B86A-B3C9DDD208A8}" type="sibTrans" cxnId="{0C94EBF5-2D8D-47F6-91D9-0698FE9898B3}">
      <dgm:prSet/>
      <dgm:spPr/>
      <dgm:t>
        <a:bodyPr/>
        <a:lstStyle/>
        <a:p>
          <a:endParaRPr lang="es-EC"/>
        </a:p>
      </dgm:t>
    </dgm:pt>
    <dgm:pt modelId="{C3659EDD-DEA8-42DA-998A-5CA5FE890367}">
      <dgm:prSet custT="1"/>
      <dgm:spPr/>
      <dgm:t>
        <a:bodyPr/>
        <a:lstStyle/>
        <a:p>
          <a:r>
            <a:rPr lang="es-EC" sz="1200" dirty="0" smtClean="0"/>
            <a:t>Realizar la programación y estimación de necesidades de acuerdo al instructivo elaborado </a:t>
          </a:r>
          <a:endParaRPr lang="es-EC" sz="1200" dirty="0"/>
        </a:p>
      </dgm:t>
    </dgm:pt>
    <dgm:pt modelId="{22C1AA59-9B5B-4F15-ADF3-85A2A3ABBF06}" type="parTrans" cxnId="{660F705C-7E56-4662-B0FB-D743272B09F2}">
      <dgm:prSet/>
      <dgm:spPr/>
      <dgm:t>
        <a:bodyPr/>
        <a:lstStyle/>
        <a:p>
          <a:endParaRPr lang="es-EC"/>
        </a:p>
      </dgm:t>
    </dgm:pt>
    <dgm:pt modelId="{85018E43-7D68-4F29-812A-E9AE825678C0}" type="sibTrans" cxnId="{660F705C-7E56-4662-B0FB-D743272B09F2}">
      <dgm:prSet/>
      <dgm:spPr/>
      <dgm:t>
        <a:bodyPr/>
        <a:lstStyle/>
        <a:p>
          <a:endParaRPr lang="es-EC"/>
        </a:p>
      </dgm:t>
    </dgm:pt>
    <dgm:pt modelId="{B309CF6E-90C5-4579-9242-070475472717}">
      <dgm:prSet custT="1"/>
      <dgm:spPr/>
      <dgm:t>
        <a:bodyPr/>
        <a:lstStyle/>
        <a:p>
          <a:r>
            <a:rPr lang="es-EC" sz="1200" dirty="0" smtClean="0"/>
            <a:t>Elaborar el Plan Anual de Compras (PAC) de los medicamentos de acuerdo a las </a:t>
          </a:r>
          <a:r>
            <a:rPr lang="es-EC" sz="1200" dirty="0" smtClean="0"/>
            <a:t>disposiciones</a:t>
          </a:r>
          <a:endParaRPr lang="es-EC" sz="1200" dirty="0"/>
        </a:p>
      </dgm:t>
    </dgm:pt>
    <dgm:pt modelId="{EB5A0D9D-DBE7-41C5-8FCB-4EABCCB957EA}" type="parTrans" cxnId="{5B3FFD03-064F-4C64-B934-F112B4F0E7D3}">
      <dgm:prSet/>
      <dgm:spPr/>
      <dgm:t>
        <a:bodyPr/>
        <a:lstStyle/>
        <a:p>
          <a:endParaRPr lang="es-EC"/>
        </a:p>
      </dgm:t>
    </dgm:pt>
    <dgm:pt modelId="{D10FDDC3-A7F7-49AD-BEC2-07CFA6A21394}" type="sibTrans" cxnId="{5B3FFD03-064F-4C64-B934-F112B4F0E7D3}">
      <dgm:prSet/>
      <dgm:spPr/>
      <dgm:t>
        <a:bodyPr/>
        <a:lstStyle/>
        <a:p>
          <a:endParaRPr lang="es-EC"/>
        </a:p>
      </dgm:t>
    </dgm:pt>
    <dgm:pt modelId="{C06B3769-B96C-462A-886D-00D50D3A7D0F}">
      <dgm:prSet custT="1"/>
      <dgm:spPr/>
      <dgm:t>
        <a:bodyPr/>
        <a:lstStyle/>
        <a:p>
          <a:r>
            <a:rPr lang="es-EC" sz="1200" dirty="0" smtClean="0"/>
            <a:t>Programar la distribución externa de medicamentos a las Unidades Operativas a fin de que se garantice la disponibilidad oportuna de los medicamentos esenciales requeridos</a:t>
          </a:r>
          <a:r>
            <a:rPr lang="es-EC" sz="900" dirty="0" smtClean="0"/>
            <a:t>.</a:t>
          </a:r>
          <a:endParaRPr lang="es-EC" sz="900" dirty="0"/>
        </a:p>
      </dgm:t>
    </dgm:pt>
    <dgm:pt modelId="{D88FD363-662C-4BB4-88FD-01768EDDEA77}" type="parTrans" cxnId="{6596216A-AE38-4B6B-A547-FE2CFBE4BA8B}">
      <dgm:prSet/>
      <dgm:spPr/>
      <dgm:t>
        <a:bodyPr/>
        <a:lstStyle/>
        <a:p>
          <a:endParaRPr lang="es-EC"/>
        </a:p>
      </dgm:t>
    </dgm:pt>
    <dgm:pt modelId="{589FB85E-478B-443F-92E2-498CF48CE4D2}" type="sibTrans" cxnId="{6596216A-AE38-4B6B-A547-FE2CFBE4BA8B}">
      <dgm:prSet/>
      <dgm:spPr/>
      <dgm:t>
        <a:bodyPr/>
        <a:lstStyle/>
        <a:p>
          <a:endParaRPr lang="es-EC"/>
        </a:p>
      </dgm:t>
    </dgm:pt>
    <dgm:pt modelId="{64B6B7CE-E0C1-46E3-AD03-248066A6502E}">
      <dgm:prSet custT="1"/>
      <dgm:spPr/>
      <dgm:t>
        <a:bodyPr/>
        <a:lstStyle/>
        <a:p>
          <a:r>
            <a:rPr lang="es-EC" sz="1200" dirty="0" smtClean="0"/>
            <a:t>Implementar mecanismos de distribución interna e intrahospitalaria de los </a:t>
          </a:r>
          <a:r>
            <a:rPr lang="es-EC" sz="1200" dirty="0" smtClean="0"/>
            <a:t>medicamentos</a:t>
          </a:r>
          <a:endParaRPr lang="es-EC" sz="1000" dirty="0"/>
        </a:p>
      </dgm:t>
    </dgm:pt>
    <dgm:pt modelId="{88C122AF-A126-43FF-809C-DFA23CD56EEA}" type="parTrans" cxnId="{218B28A9-2CEC-4E62-AD13-C52F7D450801}">
      <dgm:prSet/>
      <dgm:spPr/>
      <dgm:t>
        <a:bodyPr/>
        <a:lstStyle/>
        <a:p>
          <a:endParaRPr lang="es-EC"/>
        </a:p>
      </dgm:t>
    </dgm:pt>
    <dgm:pt modelId="{BA80F267-5B52-46B0-A45D-129180CC8492}" type="sibTrans" cxnId="{218B28A9-2CEC-4E62-AD13-C52F7D450801}">
      <dgm:prSet/>
      <dgm:spPr/>
      <dgm:t>
        <a:bodyPr/>
        <a:lstStyle/>
        <a:p>
          <a:endParaRPr lang="es-EC"/>
        </a:p>
      </dgm:t>
    </dgm:pt>
    <dgm:pt modelId="{ABEBB693-18BE-4C06-AC5E-BD68C1A9EDEF}">
      <dgm:prSet custT="1"/>
      <dgm:spPr/>
      <dgm:t>
        <a:bodyPr/>
        <a:lstStyle/>
        <a:p>
          <a:r>
            <a:rPr lang="es-EC" sz="1200" dirty="0" smtClean="0"/>
            <a:t>Garantizar las condiciones más adecuadas de almacenamiento de los medicamentos de acuerdo a los requerimientos de cada uno de </a:t>
          </a:r>
          <a:r>
            <a:rPr lang="es-EC" sz="1200" dirty="0" smtClean="0"/>
            <a:t>ellos</a:t>
          </a:r>
          <a:endParaRPr lang="es-EC" sz="1200" dirty="0"/>
        </a:p>
      </dgm:t>
    </dgm:pt>
    <dgm:pt modelId="{3D954636-6B2F-4C78-8638-E5631A83E3CC}" type="parTrans" cxnId="{24E60F58-BF8C-4692-94A2-EAD103660B08}">
      <dgm:prSet/>
      <dgm:spPr/>
      <dgm:t>
        <a:bodyPr/>
        <a:lstStyle/>
        <a:p>
          <a:endParaRPr lang="es-EC"/>
        </a:p>
      </dgm:t>
    </dgm:pt>
    <dgm:pt modelId="{312331C7-31E6-469D-8A7A-30CE5C9F8D0A}" type="sibTrans" cxnId="{24E60F58-BF8C-4692-94A2-EAD103660B08}">
      <dgm:prSet/>
      <dgm:spPr/>
      <dgm:t>
        <a:bodyPr/>
        <a:lstStyle/>
        <a:p>
          <a:endParaRPr lang="es-EC"/>
        </a:p>
      </dgm:t>
    </dgm:pt>
    <dgm:pt modelId="{2DB8F98B-0A67-4CB8-8ECA-721AB6498CB4}">
      <dgm:prSet custT="1"/>
      <dgm:spPr/>
      <dgm:t>
        <a:bodyPr/>
        <a:lstStyle/>
        <a:p>
          <a:r>
            <a:rPr lang="es-EC" sz="1200" dirty="0" smtClean="0"/>
            <a:t>Elaborar reportes de evaluaciones periódicas de los subprocesos de la gestión de suministro de medicamentos mediante la aplicación de los indicadores establecidos y otros que se </a:t>
          </a:r>
          <a:r>
            <a:rPr lang="es-EC" sz="1200" dirty="0" smtClean="0"/>
            <a:t>determinen</a:t>
          </a:r>
          <a:endParaRPr lang="es-EC" sz="1200" dirty="0"/>
        </a:p>
      </dgm:t>
    </dgm:pt>
    <dgm:pt modelId="{F3E4014E-B496-4121-A15B-C7A135E37F5D}" type="parTrans" cxnId="{1BFE8051-5C6F-449E-B420-7F0CB312B8A1}">
      <dgm:prSet/>
      <dgm:spPr/>
      <dgm:t>
        <a:bodyPr/>
        <a:lstStyle/>
        <a:p>
          <a:endParaRPr lang="es-EC"/>
        </a:p>
      </dgm:t>
    </dgm:pt>
    <dgm:pt modelId="{522000E1-A4EA-4377-AD8D-CF2CD0B1AE4F}" type="sibTrans" cxnId="{1BFE8051-5C6F-449E-B420-7F0CB312B8A1}">
      <dgm:prSet/>
      <dgm:spPr/>
      <dgm:t>
        <a:bodyPr/>
        <a:lstStyle/>
        <a:p>
          <a:endParaRPr lang="es-EC"/>
        </a:p>
      </dgm:t>
    </dgm:pt>
    <dgm:pt modelId="{1A6BF238-5681-4604-93AC-FDEE9FBEC93B}">
      <dgm:prSet custT="1"/>
      <dgm:spPr/>
      <dgm:t>
        <a:bodyPr/>
        <a:lstStyle/>
        <a:p>
          <a:r>
            <a:rPr lang="es-EC" sz="1200" dirty="0" smtClean="0"/>
            <a:t>Elaborar informes mensuales de consumo de los </a:t>
          </a:r>
          <a:r>
            <a:rPr lang="es-EC" sz="1200" dirty="0" smtClean="0"/>
            <a:t>medicamentos</a:t>
          </a:r>
          <a:endParaRPr lang="es-EC" sz="1000" dirty="0"/>
        </a:p>
      </dgm:t>
    </dgm:pt>
    <dgm:pt modelId="{FB8DE457-30BB-4B7C-80A0-1DF6A32F504B}" type="parTrans" cxnId="{E50FFBD2-9A0E-4B86-88C7-FA7A1DBC950B}">
      <dgm:prSet/>
      <dgm:spPr/>
      <dgm:t>
        <a:bodyPr/>
        <a:lstStyle/>
        <a:p>
          <a:endParaRPr lang="es-EC"/>
        </a:p>
      </dgm:t>
    </dgm:pt>
    <dgm:pt modelId="{852E7407-AF43-4B5F-8CD4-0DFB2D10030B}" type="sibTrans" cxnId="{E50FFBD2-9A0E-4B86-88C7-FA7A1DBC950B}">
      <dgm:prSet/>
      <dgm:spPr/>
      <dgm:t>
        <a:bodyPr/>
        <a:lstStyle/>
        <a:p>
          <a:endParaRPr lang="es-EC"/>
        </a:p>
      </dgm:t>
    </dgm:pt>
    <dgm:pt modelId="{0A7145D2-0E63-407F-9027-A923B47B45B9}">
      <dgm:prSet custT="1"/>
      <dgm:spPr/>
      <dgm:t>
        <a:bodyPr/>
        <a:lstStyle/>
        <a:p>
          <a:r>
            <a:rPr lang="es-EC" sz="1200" dirty="0" smtClean="0"/>
            <a:t>Elaborar informes de recepción de los	medicamentos </a:t>
          </a:r>
          <a:r>
            <a:rPr lang="es-EC" sz="1200" dirty="0" smtClean="0"/>
            <a:t>adquiridos</a:t>
          </a:r>
          <a:endParaRPr lang="es-EC" sz="1200" dirty="0"/>
        </a:p>
      </dgm:t>
    </dgm:pt>
    <dgm:pt modelId="{24964AD6-F981-4A34-A68A-36BDC0E9A4F8}" type="parTrans" cxnId="{0895F842-08AE-45D7-BAD1-EF91DBC454F9}">
      <dgm:prSet/>
      <dgm:spPr/>
      <dgm:t>
        <a:bodyPr/>
        <a:lstStyle/>
        <a:p>
          <a:endParaRPr lang="es-EC"/>
        </a:p>
      </dgm:t>
    </dgm:pt>
    <dgm:pt modelId="{ECAF13F7-AD4D-4B7E-9356-A17BBE6F5470}" type="sibTrans" cxnId="{0895F842-08AE-45D7-BAD1-EF91DBC454F9}">
      <dgm:prSet/>
      <dgm:spPr/>
      <dgm:t>
        <a:bodyPr/>
        <a:lstStyle/>
        <a:p>
          <a:endParaRPr lang="es-EC"/>
        </a:p>
      </dgm:t>
    </dgm:pt>
    <dgm:pt modelId="{FE809718-FD78-4522-A31C-CC348F9E9D6C}">
      <dgm:prSet custT="1"/>
      <dgm:spPr/>
      <dgm:t>
        <a:bodyPr/>
        <a:lstStyle/>
        <a:p>
          <a:r>
            <a:rPr lang="es-EC" sz="1200" dirty="0" smtClean="0"/>
            <a:t>Realizar el seguimiento a los proveedores de medicamentos y elaborar los informes </a:t>
          </a:r>
          <a:r>
            <a:rPr lang="es-EC" sz="1200" dirty="0" smtClean="0"/>
            <a:t>respectivos</a:t>
          </a:r>
          <a:endParaRPr lang="es-EC" sz="900" dirty="0"/>
        </a:p>
      </dgm:t>
    </dgm:pt>
    <dgm:pt modelId="{228CD5C0-70F0-42B1-8433-9690A51F0276}" type="parTrans" cxnId="{CFED4629-D9B4-438A-A4F7-F401A18A808D}">
      <dgm:prSet/>
      <dgm:spPr/>
      <dgm:t>
        <a:bodyPr/>
        <a:lstStyle/>
        <a:p>
          <a:endParaRPr lang="es-EC"/>
        </a:p>
      </dgm:t>
    </dgm:pt>
    <dgm:pt modelId="{BE8A6D78-4A84-4831-A679-5970E8DCA764}" type="sibTrans" cxnId="{CFED4629-D9B4-438A-A4F7-F401A18A808D}">
      <dgm:prSet/>
      <dgm:spPr/>
      <dgm:t>
        <a:bodyPr/>
        <a:lstStyle/>
        <a:p>
          <a:endParaRPr lang="es-EC"/>
        </a:p>
      </dgm:t>
    </dgm:pt>
    <dgm:pt modelId="{0A8C901F-4ABF-4DE7-BA65-55D447A0B27B}" type="pres">
      <dgm:prSet presAssocID="{BDC86D8E-43AE-4353-9BFA-BDFCA0ECB426}" presName="diagram" presStyleCnt="0">
        <dgm:presLayoutVars>
          <dgm:dir/>
          <dgm:resizeHandles val="exact"/>
        </dgm:presLayoutVars>
      </dgm:prSet>
      <dgm:spPr/>
      <dgm:t>
        <a:bodyPr/>
        <a:lstStyle/>
        <a:p>
          <a:endParaRPr lang="es-ES"/>
        </a:p>
      </dgm:t>
    </dgm:pt>
    <dgm:pt modelId="{5D099339-65F8-4663-9E4A-C9676E076E69}" type="pres">
      <dgm:prSet presAssocID="{2B47FCDC-911C-4128-9295-E379D15D0967}" presName="node" presStyleLbl="node1" presStyleIdx="0" presStyleCnt="15">
        <dgm:presLayoutVars>
          <dgm:bulletEnabled val="1"/>
        </dgm:presLayoutVars>
      </dgm:prSet>
      <dgm:spPr/>
      <dgm:t>
        <a:bodyPr/>
        <a:lstStyle/>
        <a:p>
          <a:endParaRPr lang="es-EC"/>
        </a:p>
      </dgm:t>
    </dgm:pt>
    <dgm:pt modelId="{14A77097-9770-4867-A55F-81D9B878BAAE}" type="pres">
      <dgm:prSet presAssocID="{B337178E-5B74-4BC9-8EFF-8FB2905D0E03}" presName="sibTrans" presStyleCnt="0"/>
      <dgm:spPr/>
      <dgm:t>
        <a:bodyPr/>
        <a:lstStyle/>
        <a:p>
          <a:endParaRPr lang="es-ES"/>
        </a:p>
      </dgm:t>
    </dgm:pt>
    <dgm:pt modelId="{8235A5F9-3571-4AEE-AFE9-A11958E64EA2}" type="pres">
      <dgm:prSet presAssocID="{201C818A-0C40-4D39-8EC1-D49A0E989BAC}" presName="node" presStyleLbl="node1" presStyleIdx="1" presStyleCnt="15">
        <dgm:presLayoutVars>
          <dgm:bulletEnabled val="1"/>
        </dgm:presLayoutVars>
      </dgm:prSet>
      <dgm:spPr/>
      <dgm:t>
        <a:bodyPr/>
        <a:lstStyle/>
        <a:p>
          <a:endParaRPr lang="es-EC"/>
        </a:p>
      </dgm:t>
    </dgm:pt>
    <dgm:pt modelId="{31D2D1F7-E686-4C2A-B34C-693DC3C415F0}" type="pres">
      <dgm:prSet presAssocID="{33278152-AF98-4375-A131-733F1BF14E1F}" presName="sibTrans" presStyleCnt="0"/>
      <dgm:spPr/>
      <dgm:t>
        <a:bodyPr/>
        <a:lstStyle/>
        <a:p>
          <a:endParaRPr lang="es-ES"/>
        </a:p>
      </dgm:t>
    </dgm:pt>
    <dgm:pt modelId="{E8E02ED8-F550-4731-9A66-EFA9803FF0A0}" type="pres">
      <dgm:prSet presAssocID="{9DDDFA6B-7E40-4168-885D-2B914C1527A3}" presName="node" presStyleLbl="node1" presStyleIdx="2" presStyleCnt="15">
        <dgm:presLayoutVars>
          <dgm:bulletEnabled val="1"/>
        </dgm:presLayoutVars>
      </dgm:prSet>
      <dgm:spPr/>
      <dgm:t>
        <a:bodyPr/>
        <a:lstStyle/>
        <a:p>
          <a:endParaRPr lang="es-EC"/>
        </a:p>
      </dgm:t>
    </dgm:pt>
    <dgm:pt modelId="{51AE23A2-947B-4E11-9793-BAE968174080}" type="pres">
      <dgm:prSet presAssocID="{F87D6B76-74EA-4CC1-BD19-E6A8ED61A0F0}" presName="sibTrans" presStyleCnt="0"/>
      <dgm:spPr/>
      <dgm:t>
        <a:bodyPr/>
        <a:lstStyle/>
        <a:p>
          <a:endParaRPr lang="es-ES"/>
        </a:p>
      </dgm:t>
    </dgm:pt>
    <dgm:pt modelId="{767A436A-7D02-4FDE-B7BF-0D0FD1408FAE}" type="pres">
      <dgm:prSet presAssocID="{4C0E9A6C-736A-4261-90B6-786FF188FDA3}" presName="node" presStyleLbl="node1" presStyleIdx="3" presStyleCnt="15">
        <dgm:presLayoutVars>
          <dgm:bulletEnabled val="1"/>
        </dgm:presLayoutVars>
      </dgm:prSet>
      <dgm:spPr/>
      <dgm:t>
        <a:bodyPr/>
        <a:lstStyle/>
        <a:p>
          <a:endParaRPr lang="es-EC"/>
        </a:p>
      </dgm:t>
    </dgm:pt>
    <dgm:pt modelId="{C4CCCC60-9AA6-4721-BD9A-61D79501C629}" type="pres">
      <dgm:prSet presAssocID="{BC3412AB-4BE1-4E97-8042-6C569A2C931B}" presName="sibTrans" presStyleCnt="0"/>
      <dgm:spPr/>
      <dgm:t>
        <a:bodyPr/>
        <a:lstStyle/>
        <a:p>
          <a:endParaRPr lang="es-ES"/>
        </a:p>
      </dgm:t>
    </dgm:pt>
    <dgm:pt modelId="{76C054F7-80C9-4A8E-A132-69E16B3846E5}" type="pres">
      <dgm:prSet presAssocID="{92EC3E8D-2239-47DB-BCDF-27E44F0DAC0F}" presName="node" presStyleLbl="node1" presStyleIdx="4" presStyleCnt="15">
        <dgm:presLayoutVars>
          <dgm:bulletEnabled val="1"/>
        </dgm:presLayoutVars>
      </dgm:prSet>
      <dgm:spPr/>
      <dgm:t>
        <a:bodyPr/>
        <a:lstStyle/>
        <a:p>
          <a:endParaRPr lang="es-EC"/>
        </a:p>
      </dgm:t>
    </dgm:pt>
    <dgm:pt modelId="{A62DBA0E-1D3E-4AEF-B632-8FF1A8B7A37F}" type="pres">
      <dgm:prSet presAssocID="{019F0778-5DC4-41B0-B86A-B3C9DDD208A8}" presName="sibTrans" presStyleCnt="0"/>
      <dgm:spPr/>
      <dgm:t>
        <a:bodyPr/>
        <a:lstStyle/>
        <a:p>
          <a:endParaRPr lang="es-ES"/>
        </a:p>
      </dgm:t>
    </dgm:pt>
    <dgm:pt modelId="{90DAE24F-A94C-430C-B9E8-1E89D00E6715}" type="pres">
      <dgm:prSet presAssocID="{C3659EDD-DEA8-42DA-998A-5CA5FE890367}" presName="node" presStyleLbl="node1" presStyleIdx="5" presStyleCnt="15" custLinFactNeighborX="1415" custLinFactNeighborY="3812">
        <dgm:presLayoutVars>
          <dgm:bulletEnabled val="1"/>
        </dgm:presLayoutVars>
      </dgm:prSet>
      <dgm:spPr/>
      <dgm:t>
        <a:bodyPr/>
        <a:lstStyle/>
        <a:p>
          <a:endParaRPr lang="es-ES"/>
        </a:p>
      </dgm:t>
    </dgm:pt>
    <dgm:pt modelId="{4C3A1E11-0E36-42FA-A0B6-AE3635A37BB6}" type="pres">
      <dgm:prSet presAssocID="{85018E43-7D68-4F29-812A-E9AE825678C0}" presName="sibTrans" presStyleCnt="0"/>
      <dgm:spPr/>
      <dgm:t>
        <a:bodyPr/>
        <a:lstStyle/>
        <a:p>
          <a:endParaRPr lang="es-ES"/>
        </a:p>
      </dgm:t>
    </dgm:pt>
    <dgm:pt modelId="{D4ECA9C4-67D3-495E-8D6A-B3DDBED929F7}" type="pres">
      <dgm:prSet presAssocID="{1A6BF238-5681-4604-93AC-FDEE9FBEC93B}" presName="node" presStyleLbl="node1" presStyleIdx="6" presStyleCnt="15">
        <dgm:presLayoutVars>
          <dgm:bulletEnabled val="1"/>
        </dgm:presLayoutVars>
      </dgm:prSet>
      <dgm:spPr/>
      <dgm:t>
        <a:bodyPr/>
        <a:lstStyle/>
        <a:p>
          <a:endParaRPr lang="es-ES"/>
        </a:p>
      </dgm:t>
    </dgm:pt>
    <dgm:pt modelId="{A12F2AE4-DA53-4B3D-AB17-59C1D1E1272F}" type="pres">
      <dgm:prSet presAssocID="{852E7407-AF43-4B5F-8CD4-0DFB2D10030B}" presName="sibTrans" presStyleCnt="0"/>
      <dgm:spPr/>
      <dgm:t>
        <a:bodyPr/>
        <a:lstStyle/>
        <a:p>
          <a:endParaRPr lang="es-ES"/>
        </a:p>
      </dgm:t>
    </dgm:pt>
    <dgm:pt modelId="{83DB8356-2634-40F9-9419-8AD5C0F1E04A}" type="pres">
      <dgm:prSet presAssocID="{0A7145D2-0E63-407F-9027-A923B47B45B9}" presName="node" presStyleLbl="node1" presStyleIdx="7" presStyleCnt="15" custLinFactNeighborX="-1549" custLinFactNeighborY="-7576">
        <dgm:presLayoutVars>
          <dgm:bulletEnabled val="1"/>
        </dgm:presLayoutVars>
      </dgm:prSet>
      <dgm:spPr/>
      <dgm:t>
        <a:bodyPr/>
        <a:lstStyle/>
        <a:p>
          <a:endParaRPr lang="es-ES"/>
        </a:p>
      </dgm:t>
    </dgm:pt>
    <dgm:pt modelId="{2E2D2BA8-69FE-405B-B22E-0431927FCA54}" type="pres">
      <dgm:prSet presAssocID="{ECAF13F7-AD4D-4B7E-9356-A17BBE6F5470}" presName="sibTrans" presStyleCnt="0"/>
      <dgm:spPr/>
      <dgm:t>
        <a:bodyPr/>
        <a:lstStyle/>
        <a:p>
          <a:endParaRPr lang="es-ES"/>
        </a:p>
      </dgm:t>
    </dgm:pt>
    <dgm:pt modelId="{CBF7B020-CAE7-4789-9D3E-B9E2A83DF298}" type="pres">
      <dgm:prSet presAssocID="{FE809718-FD78-4522-A31C-CC348F9E9D6C}" presName="node" presStyleLbl="node1" presStyleIdx="8" presStyleCnt="15">
        <dgm:presLayoutVars>
          <dgm:bulletEnabled val="1"/>
        </dgm:presLayoutVars>
      </dgm:prSet>
      <dgm:spPr/>
      <dgm:t>
        <a:bodyPr/>
        <a:lstStyle/>
        <a:p>
          <a:endParaRPr lang="es-ES"/>
        </a:p>
      </dgm:t>
    </dgm:pt>
    <dgm:pt modelId="{814A4109-CF95-4A8B-965F-7FC5CE533111}" type="pres">
      <dgm:prSet presAssocID="{BE8A6D78-4A84-4831-A679-5970E8DCA764}" presName="sibTrans" presStyleCnt="0"/>
      <dgm:spPr/>
      <dgm:t>
        <a:bodyPr/>
        <a:lstStyle/>
        <a:p>
          <a:endParaRPr lang="es-ES"/>
        </a:p>
      </dgm:t>
    </dgm:pt>
    <dgm:pt modelId="{A9854354-15D9-412F-A3FE-8EA2E5815AE4}" type="pres">
      <dgm:prSet presAssocID="{2DB8F98B-0A67-4CB8-8ECA-721AB6498CB4}" presName="node" presStyleLbl="node1" presStyleIdx="9" presStyleCnt="15">
        <dgm:presLayoutVars>
          <dgm:bulletEnabled val="1"/>
        </dgm:presLayoutVars>
      </dgm:prSet>
      <dgm:spPr/>
      <dgm:t>
        <a:bodyPr/>
        <a:lstStyle/>
        <a:p>
          <a:endParaRPr lang="es-ES"/>
        </a:p>
      </dgm:t>
    </dgm:pt>
    <dgm:pt modelId="{1DEFCF67-B71D-4875-B317-9602D3FA4C49}" type="pres">
      <dgm:prSet presAssocID="{522000E1-A4EA-4377-AD8D-CF2CD0B1AE4F}" presName="sibTrans" presStyleCnt="0"/>
      <dgm:spPr/>
      <dgm:t>
        <a:bodyPr/>
        <a:lstStyle/>
        <a:p>
          <a:endParaRPr lang="es-ES"/>
        </a:p>
      </dgm:t>
    </dgm:pt>
    <dgm:pt modelId="{AF6A18D3-00AA-45FC-B6FC-C162C665C066}" type="pres">
      <dgm:prSet presAssocID="{ABEBB693-18BE-4C06-AC5E-BD68C1A9EDEF}" presName="node" presStyleLbl="node1" presStyleIdx="10" presStyleCnt="15">
        <dgm:presLayoutVars>
          <dgm:bulletEnabled val="1"/>
        </dgm:presLayoutVars>
      </dgm:prSet>
      <dgm:spPr/>
      <dgm:t>
        <a:bodyPr/>
        <a:lstStyle/>
        <a:p>
          <a:endParaRPr lang="es-ES"/>
        </a:p>
      </dgm:t>
    </dgm:pt>
    <dgm:pt modelId="{4AE2CB1B-5F78-4525-B368-72A8F3B97DD3}" type="pres">
      <dgm:prSet presAssocID="{312331C7-31E6-469D-8A7A-30CE5C9F8D0A}" presName="sibTrans" presStyleCnt="0"/>
      <dgm:spPr/>
      <dgm:t>
        <a:bodyPr/>
        <a:lstStyle/>
        <a:p>
          <a:endParaRPr lang="es-ES"/>
        </a:p>
      </dgm:t>
    </dgm:pt>
    <dgm:pt modelId="{2E0166EC-4934-42CC-9337-024B3BC49480}" type="pres">
      <dgm:prSet presAssocID="{64B6B7CE-E0C1-46E3-AD03-248066A6502E}" presName="node" presStyleLbl="node1" presStyleIdx="11" presStyleCnt="15">
        <dgm:presLayoutVars>
          <dgm:bulletEnabled val="1"/>
        </dgm:presLayoutVars>
      </dgm:prSet>
      <dgm:spPr/>
      <dgm:t>
        <a:bodyPr/>
        <a:lstStyle/>
        <a:p>
          <a:endParaRPr lang="es-ES"/>
        </a:p>
      </dgm:t>
    </dgm:pt>
    <dgm:pt modelId="{0B0C3938-5A84-47ED-8F78-C570E4DC39EA}" type="pres">
      <dgm:prSet presAssocID="{BA80F267-5B52-46B0-A45D-129180CC8492}" presName="sibTrans" presStyleCnt="0"/>
      <dgm:spPr/>
      <dgm:t>
        <a:bodyPr/>
        <a:lstStyle/>
        <a:p>
          <a:endParaRPr lang="es-ES"/>
        </a:p>
      </dgm:t>
    </dgm:pt>
    <dgm:pt modelId="{A575E1B2-FC7B-4061-908E-573ABB8FE136}" type="pres">
      <dgm:prSet presAssocID="{C06B3769-B96C-462A-886D-00D50D3A7D0F}" presName="node" presStyleLbl="node1" presStyleIdx="12" presStyleCnt="15">
        <dgm:presLayoutVars>
          <dgm:bulletEnabled val="1"/>
        </dgm:presLayoutVars>
      </dgm:prSet>
      <dgm:spPr/>
      <dgm:t>
        <a:bodyPr/>
        <a:lstStyle/>
        <a:p>
          <a:endParaRPr lang="es-EC"/>
        </a:p>
      </dgm:t>
    </dgm:pt>
    <dgm:pt modelId="{3F5871FD-E4BB-4BC7-A110-18AFA1C3DFEF}" type="pres">
      <dgm:prSet presAssocID="{589FB85E-478B-443F-92E2-498CF48CE4D2}" presName="sibTrans" presStyleCnt="0"/>
      <dgm:spPr/>
      <dgm:t>
        <a:bodyPr/>
        <a:lstStyle/>
        <a:p>
          <a:endParaRPr lang="es-ES"/>
        </a:p>
      </dgm:t>
    </dgm:pt>
    <dgm:pt modelId="{6D2D26B0-BA9E-47F1-A32D-1D0E5B9300B9}" type="pres">
      <dgm:prSet presAssocID="{B309CF6E-90C5-4579-9242-070475472717}" presName="node" presStyleLbl="node1" presStyleIdx="13" presStyleCnt="15">
        <dgm:presLayoutVars>
          <dgm:bulletEnabled val="1"/>
        </dgm:presLayoutVars>
      </dgm:prSet>
      <dgm:spPr/>
      <dgm:t>
        <a:bodyPr/>
        <a:lstStyle/>
        <a:p>
          <a:endParaRPr lang="es-ES"/>
        </a:p>
      </dgm:t>
    </dgm:pt>
    <dgm:pt modelId="{ECE7F5D2-4F96-4572-ABBC-9458DB917C54}" type="pres">
      <dgm:prSet presAssocID="{D10FDDC3-A7F7-49AD-BEC2-07CFA6A21394}" presName="sibTrans" presStyleCnt="0"/>
      <dgm:spPr/>
      <dgm:t>
        <a:bodyPr/>
        <a:lstStyle/>
        <a:p>
          <a:endParaRPr lang="es-ES"/>
        </a:p>
      </dgm:t>
    </dgm:pt>
    <dgm:pt modelId="{BB3ACFEF-F836-4B93-838C-F958288759D5}" type="pres">
      <dgm:prSet presAssocID="{C26720F1-F03D-41F4-B317-E675332783FE}" presName="node" presStyleLbl="node1" presStyleIdx="14" presStyleCnt="15">
        <dgm:presLayoutVars>
          <dgm:bulletEnabled val="1"/>
        </dgm:presLayoutVars>
      </dgm:prSet>
      <dgm:spPr/>
      <dgm:t>
        <a:bodyPr/>
        <a:lstStyle/>
        <a:p>
          <a:endParaRPr lang="es-EC"/>
        </a:p>
      </dgm:t>
    </dgm:pt>
  </dgm:ptLst>
  <dgm:cxnLst>
    <dgm:cxn modelId="{12CF9AEA-7955-439E-8780-3C83DC578C11}" type="presOf" srcId="{C06B3769-B96C-462A-886D-00D50D3A7D0F}" destId="{A575E1B2-FC7B-4061-908E-573ABB8FE136}" srcOrd="0" destOrd="0" presId="urn:microsoft.com/office/officeart/2005/8/layout/default"/>
    <dgm:cxn modelId="{42864031-1019-4364-B99A-B9F54017DD29}" type="presOf" srcId="{1A6BF238-5681-4604-93AC-FDEE9FBEC93B}" destId="{D4ECA9C4-67D3-495E-8D6A-B3DDBED929F7}" srcOrd="0" destOrd="0" presId="urn:microsoft.com/office/officeart/2005/8/layout/default"/>
    <dgm:cxn modelId="{1F8B45D8-2CD5-4561-8EC7-166727EB3DD4}" type="presOf" srcId="{92EC3E8D-2239-47DB-BCDF-27E44F0DAC0F}" destId="{76C054F7-80C9-4A8E-A132-69E16B3846E5}" srcOrd="0" destOrd="0" presId="urn:microsoft.com/office/officeart/2005/8/layout/default"/>
    <dgm:cxn modelId="{CFED4629-D9B4-438A-A4F7-F401A18A808D}" srcId="{BDC86D8E-43AE-4353-9BFA-BDFCA0ECB426}" destId="{FE809718-FD78-4522-A31C-CC348F9E9D6C}" srcOrd="8" destOrd="0" parTransId="{228CD5C0-70F0-42B1-8433-9690A51F0276}" sibTransId="{BE8A6D78-4A84-4831-A679-5970E8DCA764}"/>
    <dgm:cxn modelId="{660F705C-7E56-4662-B0FB-D743272B09F2}" srcId="{BDC86D8E-43AE-4353-9BFA-BDFCA0ECB426}" destId="{C3659EDD-DEA8-42DA-998A-5CA5FE890367}" srcOrd="5" destOrd="0" parTransId="{22C1AA59-9B5B-4F15-ADF3-85A2A3ABBF06}" sibTransId="{85018E43-7D68-4F29-812A-E9AE825678C0}"/>
    <dgm:cxn modelId="{0AE77D21-E91C-4015-8B44-904AE469CB59}" type="presOf" srcId="{BDC86D8E-43AE-4353-9BFA-BDFCA0ECB426}" destId="{0A8C901F-4ABF-4DE7-BA65-55D447A0B27B}" srcOrd="0" destOrd="0" presId="urn:microsoft.com/office/officeart/2005/8/layout/default"/>
    <dgm:cxn modelId="{60197CB4-62D7-40C0-A26F-6391EA10038A}" srcId="{BDC86D8E-43AE-4353-9BFA-BDFCA0ECB426}" destId="{9DDDFA6B-7E40-4168-885D-2B914C1527A3}" srcOrd="2" destOrd="0" parTransId="{C125AB9C-9BD3-4137-A4CD-42F9510E8049}" sibTransId="{F87D6B76-74EA-4CC1-BD19-E6A8ED61A0F0}"/>
    <dgm:cxn modelId="{A070D9A3-184E-470E-BA53-697C53C25B92}" type="presOf" srcId="{FE809718-FD78-4522-A31C-CC348F9E9D6C}" destId="{CBF7B020-CAE7-4789-9D3E-B9E2A83DF298}" srcOrd="0" destOrd="0" presId="urn:microsoft.com/office/officeart/2005/8/layout/default"/>
    <dgm:cxn modelId="{6F54ED1E-5365-440A-8EE6-9D222C187F52}" type="presOf" srcId="{9DDDFA6B-7E40-4168-885D-2B914C1527A3}" destId="{E8E02ED8-F550-4731-9A66-EFA9803FF0A0}" srcOrd="0" destOrd="0" presId="urn:microsoft.com/office/officeart/2005/8/layout/default"/>
    <dgm:cxn modelId="{A8E75035-CC77-47F8-8339-AA8D45CE277A}" type="presOf" srcId="{ABEBB693-18BE-4C06-AC5E-BD68C1A9EDEF}" destId="{AF6A18D3-00AA-45FC-B6FC-C162C665C066}" srcOrd="0" destOrd="0" presId="urn:microsoft.com/office/officeart/2005/8/layout/default"/>
    <dgm:cxn modelId="{230C81D6-BCFF-402F-9A7D-9747B46BEF41}" type="presOf" srcId="{201C818A-0C40-4D39-8EC1-D49A0E989BAC}" destId="{8235A5F9-3571-4AEE-AFE9-A11958E64EA2}" srcOrd="0" destOrd="0" presId="urn:microsoft.com/office/officeart/2005/8/layout/default"/>
    <dgm:cxn modelId="{5B3FFD03-064F-4C64-B934-F112B4F0E7D3}" srcId="{BDC86D8E-43AE-4353-9BFA-BDFCA0ECB426}" destId="{B309CF6E-90C5-4579-9242-070475472717}" srcOrd="13" destOrd="0" parTransId="{EB5A0D9D-DBE7-41C5-8FCB-4EABCCB957EA}" sibTransId="{D10FDDC3-A7F7-49AD-BEC2-07CFA6A21394}"/>
    <dgm:cxn modelId="{AAD389F9-71ED-4710-BE16-589F293AAF8B}" srcId="{BDC86D8E-43AE-4353-9BFA-BDFCA0ECB426}" destId="{201C818A-0C40-4D39-8EC1-D49A0E989BAC}" srcOrd="1" destOrd="0" parTransId="{34099A93-F9D8-413E-829F-DA863DE8E0EB}" sibTransId="{33278152-AF98-4375-A131-733F1BF14E1F}"/>
    <dgm:cxn modelId="{5F47800D-02F6-4B7A-A40D-A363F346EE54}" type="presOf" srcId="{4C0E9A6C-736A-4261-90B6-786FF188FDA3}" destId="{767A436A-7D02-4FDE-B7BF-0D0FD1408FAE}" srcOrd="0" destOrd="0" presId="urn:microsoft.com/office/officeart/2005/8/layout/default"/>
    <dgm:cxn modelId="{6596216A-AE38-4B6B-A547-FE2CFBE4BA8B}" srcId="{BDC86D8E-43AE-4353-9BFA-BDFCA0ECB426}" destId="{C06B3769-B96C-462A-886D-00D50D3A7D0F}" srcOrd="12" destOrd="0" parTransId="{D88FD363-662C-4BB4-88FD-01768EDDEA77}" sibTransId="{589FB85E-478B-443F-92E2-498CF48CE4D2}"/>
    <dgm:cxn modelId="{81F523B1-F9D8-4210-AE62-9DD29055A2C9}" srcId="{BDC86D8E-43AE-4353-9BFA-BDFCA0ECB426}" destId="{C26720F1-F03D-41F4-B317-E675332783FE}" srcOrd="14" destOrd="0" parTransId="{409DDFED-7586-43BE-9615-ED6F7F78CA0D}" sibTransId="{0043A782-B48D-49C5-929F-15BF9BEE3997}"/>
    <dgm:cxn modelId="{218B28A9-2CEC-4E62-AD13-C52F7D450801}" srcId="{BDC86D8E-43AE-4353-9BFA-BDFCA0ECB426}" destId="{64B6B7CE-E0C1-46E3-AD03-248066A6502E}" srcOrd="11" destOrd="0" parTransId="{88C122AF-A126-43FF-809C-DFA23CD56EEA}" sibTransId="{BA80F267-5B52-46B0-A45D-129180CC8492}"/>
    <dgm:cxn modelId="{24E60F58-BF8C-4692-94A2-EAD103660B08}" srcId="{BDC86D8E-43AE-4353-9BFA-BDFCA0ECB426}" destId="{ABEBB693-18BE-4C06-AC5E-BD68C1A9EDEF}" srcOrd="10" destOrd="0" parTransId="{3D954636-6B2F-4C78-8638-E5631A83E3CC}" sibTransId="{312331C7-31E6-469D-8A7A-30CE5C9F8D0A}"/>
    <dgm:cxn modelId="{1BFE8051-5C6F-449E-B420-7F0CB312B8A1}" srcId="{BDC86D8E-43AE-4353-9BFA-BDFCA0ECB426}" destId="{2DB8F98B-0A67-4CB8-8ECA-721AB6498CB4}" srcOrd="9" destOrd="0" parTransId="{F3E4014E-B496-4121-A15B-C7A135E37F5D}" sibTransId="{522000E1-A4EA-4377-AD8D-CF2CD0B1AE4F}"/>
    <dgm:cxn modelId="{552ABD3B-CB3E-406A-934C-A86C8F5F78E7}" srcId="{BDC86D8E-43AE-4353-9BFA-BDFCA0ECB426}" destId="{2B47FCDC-911C-4128-9295-E379D15D0967}" srcOrd="0" destOrd="0" parTransId="{9CECD0B2-8B31-4EB1-9AAC-A4BA8EE9976E}" sibTransId="{B337178E-5B74-4BC9-8EFF-8FB2905D0E03}"/>
    <dgm:cxn modelId="{E50FFBD2-9A0E-4B86-88C7-FA7A1DBC950B}" srcId="{BDC86D8E-43AE-4353-9BFA-BDFCA0ECB426}" destId="{1A6BF238-5681-4604-93AC-FDEE9FBEC93B}" srcOrd="6" destOrd="0" parTransId="{FB8DE457-30BB-4B7C-80A0-1DF6A32F504B}" sibTransId="{852E7407-AF43-4B5F-8CD4-0DFB2D10030B}"/>
    <dgm:cxn modelId="{E5A9AD35-6992-43E5-AFB1-03C14B39F4C3}" type="presOf" srcId="{0A7145D2-0E63-407F-9027-A923B47B45B9}" destId="{83DB8356-2634-40F9-9419-8AD5C0F1E04A}" srcOrd="0" destOrd="0" presId="urn:microsoft.com/office/officeart/2005/8/layout/default"/>
    <dgm:cxn modelId="{3E3EA52A-0154-4F05-B047-F32C17134F98}" type="presOf" srcId="{B309CF6E-90C5-4579-9242-070475472717}" destId="{6D2D26B0-BA9E-47F1-A32D-1D0E5B9300B9}" srcOrd="0" destOrd="0" presId="urn:microsoft.com/office/officeart/2005/8/layout/default"/>
    <dgm:cxn modelId="{F8929B9B-494C-4E57-A954-1F3C7C939605}" type="presOf" srcId="{64B6B7CE-E0C1-46E3-AD03-248066A6502E}" destId="{2E0166EC-4934-42CC-9337-024B3BC49480}" srcOrd="0" destOrd="0" presId="urn:microsoft.com/office/officeart/2005/8/layout/default"/>
    <dgm:cxn modelId="{0C94EBF5-2D8D-47F6-91D9-0698FE9898B3}" srcId="{BDC86D8E-43AE-4353-9BFA-BDFCA0ECB426}" destId="{92EC3E8D-2239-47DB-BCDF-27E44F0DAC0F}" srcOrd="4" destOrd="0" parTransId="{2FF13835-3E9E-478F-8284-ABB0DEF1D888}" sibTransId="{019F0778-5DC4-41B0-B86A-B3C9DDD208A8}"/>
    <dgm:cxn modelId="{CE9C9227-4A48-460B-BD36-D23A1AC5C4AE}" type="presOf" srcId="{2B47FCDC-911C-4128-9295-E379D15D0967}" destId="{5D099339-65F8-4663-9E4A-C9676E076E69}" srcOrd="0" destOrd="0" presId="urn:microsoft.com/office/officeart/2005/8/layout/default"/>
    <dgm:cxn modelId="{50912238-13A9-405A-845B-D0EEDD9439D1}" type="presOf" srcId="{2DB8F98B-0A67-4CB8-8ECA-721AB6498CB4}" destId="{A9854354-15D9-412F-A3FE-8EA2E5815AE4}" srcOrd="0" destOrd="0" presId="urn:microsoft.com/office/officeart/2005/8/layout/default"/>
    <dgm:cxn modelId="{EC65E6FA-553C-4C8D-B2E0-C390730353D7}" type="presOf" srcId="{C26720F1-F03D-41F4-B317-E675332783FE}" destId="{BB3ACFEF-F836-4B93-838C-F958288759D5}" srcOrd="0" destOrd="0" presId="urn:microsoft.com/office/officeart/2005/8/layout/default"/>
    <dgm:cxn modelId="{75620437-D50A-4351-B176-C525F5E0AD68}" srcId="{BDC86D8E-43AE-4353-9BFA-BDFCA0ECB426}" destId="{4C0E9A6C-736A-4261-90B6-786FF188FDA3}" srcOrd="3" destOrd="0" parTransId="{6D2BBAD1-F8AC-4176-836C-AEC42C7BF3AC}" sibTransId="{BC3412AB-4BE1-4E97-8042-6C569A2C931B}"/>
    <dgm:cxn modelId="{74FB8780-D62A-4351-B81A-6A8DA1E3F5B1}" type="presOf" srcId="{C3659EDD-DEA8-42DA-998A-5CA5FE890367}" destId="{90DAE24F-A94C-430C-B9E8-1E89D00E6715}" srcOrd="0" destOrd="0" presId="urn:microsoft.com/office/officeart/2005/8/layout/default"/>
    <dgm:cxn modelId="{0895F842-08AE-45D7-BAD1-EF91DBC454F9}" srcId="{BDC86D8E-43AE-4353-9BFA-BDFCA0ECB426}" destId="{0A7145D2-0E63-407F-9027-A923B47B45B9}" srcOrd="7" destOrd="0" parTransId="{24964AD6-F981-4A34-A68A-36BDC0E9A4F8}" sibTransId="{ECAF13F7-AD4D-4B7E-9356-A17BBE6F5470}"/>
    <dgm:cxn modelId="{5FD3A711-787A-47F0-A37A-5F07F8CC93B6}" type="presParOf" srcId="{0A8C901F-4ABF-4DE7-BA65-55D447A0B27B}" destId="{5D099339-65F8-4663-9E4A-C9676E076E69}" srcOrd="0" destOrd="0" presId="urn:microsoft.com/office/officeart/2005/8/layout/default"/>
    <dgm:cxn modelId="{8EBC28D5-A0CF-40CB-A4C5-D9263BA04733}" type="presParOf" srcId="{0A8C901F-4ABF-4DE7-BA65-55D447A0B27B}" destId="{14A77097-9770-4867-A55F-81D9B878BAAE}" srcOrd="1" destOrd="0" presId="urn:microsoft.com/office/officeart/2005/8/layout/default"/>
    <dgm:cxn modelId="{0E6F6CBA-413E-461F-853E-EDC5713453CB}" type="presParOf" srcId="{0A8C901F-4ABF-4DE7-BA65-55D447A0B27B}" destId="{8235A5F9-3571-4AEE-AFE9-A11958E64EA2}" srcOrd="2" destOrd="0" presId="urn:microsoft.com/office/officeart/2005/8/layout/default"/>
    <dgm:cxn modelId="{1CBCCBEE-672C-4F25-8D6C-6E1C5BBDAEE3}" type="presParOf" srcId="{0A8C901F-4ABF-4DE7-BA65-55D447A0B27B}" destId="{31D2D1F7-E686-4C2A-B34C-693DC3C415F0}" srcOrd="3" destOrd="0" presId="urn:microsoft.com/office/officeart/2005/8/layout/default"/>
    <dgm:cxn modelId="{AC2548F7-AC50-4A5B-9826-365D6464E833}" type="presParOf" srcId="{0A8C901F-4ABF-4DE7-BA65-55D447A0B27B}" destId="{E8E02ED8-F550-4731-9A66-EFA9803FF0A0}" srcOrd="4" destOrd="0" presId="urn:microsoft.com/office/officeart/2005/8/layout/default"/>
    <dgm:cxn modelId="{2F91E6D0-AEA8-4A97-AAC6-C974EDA650DE}" type="presParOf" srcId="{0A8C901F-4ABF-4DE7-BA65-55D447A0B27B}" destId="{51AE23A2-947B-4E11-9793-BAE968174080}" srcOrd="5" destOrd="0" presId="urn:microsoft.com/office/officeart/2005/8/layout/default"/>
    <dgm:cxn modelId="{DBA6D317-2984-493A-BB10-0B5171949728}" type="presParOf" srcId="{0A8C901F-4ABF-4DE7-BA65-55D447A0B27B}" destId="{767A436A-7D02-4FDE-B7BF-0D0FD1408FAE}" srcOrd="6" destOrd="0" presId="urn:microsoft.com/office/officeart/2005/8/layout/default"/>
    <dgm:cxn modelId="{501C7A59-A856-4C5B-8F8B-402E497AE6B8}" type="presParOf" srcId="{0A8C901F-4ABF-4DE7-BA65-55D447A0B27B}" destId="{C4CCCC60-9AA6-4721-BD9A-61D79501C629}" srcOrd="7" destOrd="0" presId="urn:microsoft.com/office/officeart/2005/8/layout/default"/>
    <dgm:cxn modelId="{29AE2D28-3BE6-479F-8AC7-8D2526FA093B}" type="presParOf" srcId="{0A8C901F-4ABF-4DE7-BA65-55D447A0B27B}" destId="{76C054F7-80C9-4A8E-A132-69E16B3846E5}" srcOrd="8" destOrd="0" presId="urn:microsoft.com/office/officeart/2005/8/layout/default"/>
    <dgm:cxn modelId="{21DB510A-5048-4D81-BCC9-7926AD9C95B2}" type="presParOf" srcId="{0A8C901F-4ABF-4DE7-BA65-55D447A0B27B}" destId="{A62DBA0E-1D3E-4AEF-B632-8FF1A8B7A37F}" srcOrd="9" destOrd="0" presId="urn:microsoft.com/office/officeart/2005/8/layout/default"/>
    <dgm:cxn modelId="{4E5E1467-3245-46C6-AC50-3832208634A5}" type="presParOf" srcId="{0A8C901F-4ABF-4DE7-BA65-55D447A0B27B}" destId="{90DAE24F-A94C-430C-B9E8-1E89D00E6715}" srcOrd="10" destOrd="0" presId="urn:microsoft.com/office/officeart/2005/8/layout/default"/>
    <dgm:cxn modelId="{259B26C1-EDB0-40F0-8E3A-FB0E136A2F87}" type="presParOf" srcId="{0A8C901F-4ABF-4DE7-BA65-55D447A0B27B}" destId="{4C3A1E11-0E36-42FA-A0B6-AE3635A37BB6}" srcOrd="11" destOrd="0" presId="urn:microsoft.com/office/officeart/2005/8/layout/default"/>
    <dgm:cxn modelId="{1EB4B0B8-E539-4E1A-B282-8A8BD9A6DD5C}" type="presParOf" srcId="{0A8C901F-4ABF-4DE7-BA65-55D447A0B27B}" destId="{D4ECA9C4-67D3-495E-8D6A-B3DDBED929F7}" srcOrd="12" destOrd="0" presId="urn:microsoft.com/office/officeart/2005/8/layout/default"/>
    <dgm:cxn modelId="{7A3EA56F-2CB3-4BC8-9511-5EC313646453}" type="presParOf" srcId="{0A8C901F-4ABF-4DE7-BA65-55D447A0B27B}" destId="{A12F2AE4-DA53-4B3D-AB17-59C1D1E1272F}" srcOrd="13" destOrd="0" presId="urn:microsoft.com/office/officeart/2005/8/layout/default"/>
    <dgm:cxn modelId="{41B92F9C-DB70-49E2-BD93-EC6B7262B79E}" type="presParOf" srcId="{0A8C901F-4ABF-4DE7-BA65-55D447A0B27B}" destId="{83DB8356-2634-40F9-9419-8AD5C0F1E04A}" srcOrd="14" destOrd="0" presId="urn:microsoft.com/office/officeart/2005/8/layout/default"/>
    <dgm:cxn modelId="{ECF02EBF-C789-42BF-8ADC-08FDE9BE857D}" type="presParOf" srcId="{0A8C901F-4ABF-4DE7-BA65-55D447A0B27B}" destId="{2E2D2BA8-69FE-405B-B22E-0431927FCA54}" srcOrd="15" destOrd="0" presId="urn:microsoft.com/office/officeart/2005/8/layout/default"/>
    <dgm:cxn modelId="{B86E3B54-9639-4F38-9ED2-2FD622D7916E}" type="presParOf" srcId="{0A8C901F-4ABF-4DE7-BA65-55D447A0B27B}" destId="{CBF7B020-CAE7-4789-9D3E-B9E2A83DF298}" srcOrd="16" destOrd="0" presId="urn:microsoft.com/office/officeart/2005/8/layout/default"/>
    <dgm:cxn modelId="{ABC371E4-4F41-4EA7-8F14-9FE0FA9834A7}" type="presParOf" srcId="{0A8C901F-4ABF-4DE7-BA65-55D447A0B27B}" destId="{814A4109-CF95-4A8B-965F-7FC5CE533111}" srcOrd="17" destOrd="0" presId="urn:microsoft.com/office/officeart/2005/8/layout/default"/>
    <dgm:cxn modelId="{8055ACAC-AF53-4F4A-9449-9357B611AAA3}" type="presParOf" srcId="{0A8C901F-4ABF-4DE7-BA65-55D447A0B27B}" destId="{A9854354-15D9-412F-A3FE-8EA2E5815AE4}" srcOrd="18" destOrd="0" presId="urn:microsoft.com/office/officeart/2005/8/layout/default"/>
    <dgm:cxn modelId="{3791FA17-EA22-43C4-8574-156484884624}" type="presParOf" srcId="{0A8C901F-4ABF-4DE7-BA65-55D447A0B27B}" destId="{1DEFCF67-B71D-4875-B317-9602D3FA4C49}" srcOrd="19" destOrd="0" presId="urn:microsoft.com/office/officeart/2005/8/layout/default"/>
    <dgm:cxn modelId="{2D467886-7EF2-4B9F-A37B-DC36D7A2535C}" type="presParOf" srcId="{0A8C901F-4ABF-4DE7-BA65-55D447A0B27B}" destId="{AF6A18D3-00AA-45FC-B6FC-C162C665C066}" srcOrd="20" destOrd="0" presId="urn:microsoft.com/office/officeart/2005/8/layout/default"/>
    <dgm:cxn modelId="{BFA8B48C-5F7B-4319-9D2C-58D1419EBC75}" type="presParOf" srcId="{0A8C901F-4ABF-4DE7-BA65-55D447A0B27B}" destId="{4AE2CB1B-5F78-4525-B368-72A8F3B97DD3}" srcOrd="21" destOrd="0" presId="urn:microsoft.com/office/officeart/2005/8/layout/default"/>
    <dgm:cxn modelId="{20B7A844-858C-43AE-BF27-39B3F2167A72}" type="presParOf" srcId="{0A8C901F-4ABF-4DE7-BA65-55D447A0B27B}" destId="{2E0166EC-4934-42CC-9337-024B3BC49480}" srcOrd="22" destOrd="0" presId="urn:microsoft.com/office/officeart/2005/8/layout/default"/>
    <dgm:cxn modelId="{D0A7DFAE-9F02-44E8-B1E3-F3EA7EFCAC2A}" type="presParOf" srcId="{0A8C901F-4ABF-4DE7-BA65-55D447A0B27B}" destId="{0B0C3938-5A84-47ED-8F78-C570E4DC39EA}" srcOrd="23" destOrd="0" presId="urn:microsoft.com/office/officeart/2005/8/layout/default"/>
    <dgm:cxn modelId="{C576B56D-C881-40F8-8311-0D885FE450BC}" type="presParOf" srcId="{0A8C901F-4ABF-4DE7-BA65-55D447A0B27B}" destId="{A575E1B2-FC7B-4061-908E-573ABB8FE136}" srcOrd="24" destOrd="0" presId="urn:microsoft.com/office/officeart/2005/8/layout/default"/>
    <dgm:cxn modelId="{4E71409E-99A1-44B2-A694-038DCA912718}" type="presParOf" srcId="{0A8C901F-4ABF-4DE7-BA65-55D447A0B27B}" destId="{3F5871FD-E4BB-4BC7-A110-18AFA1C3DFEF}" srcOrd="25" destOrd="0" presId="urn:microsoft.com/office/officeart/2005/8/layout/default"/>
    <dgm:cxn modelId="{93C2337E-499F-424C-B82B-EEED9258649A}" type="presParOf" srcId="{0A8C901F-4ABF-4DE7-BA65-55D447A0B27B}" destId="{6D2D26B0-BA9E-47F1-A32D-1D0E5B9300B9}" srcOrd="26" destOrd="0" presId="urn:microsoft.com/office/officeart/2005/8/layout/default"/>
    <dgm:cxn modelId="{6FDAE31D-5AEE-4D10-ABAD-AED32E33F733}" type="presParOf" srcId="{0A8C901F-4ABF-4DE7-BA65-55D447A0B27B}" destId="{ECE7F5D2-4F96-4572-ABBC-9458DB917C54}" srcOrd="27" destOrd="0" presId="urn:microsoft.com/office/officeart/2005/8/layout/default"/>
    <dgm:cxn modelId="{E853FED0-B52E-4CB8-BA1D-74A09D768C45}" type="presParOf" srcId="{0A8C901F-4ABF-4DE7-BA65-55D447A0B27B}" destId="{BB3ACFEF-F836-4B93-838C-F958288759D5}"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83F0B6-035C-4142-9046-1D8A2BA93E0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7759C266-BD2A-49F5-A36B-FEF362B5DAB6}">
      <dgm:prSet phldrT="[Texto]" custT="1"/>
      <dgm:spPr/>
      <dgm:t>
        <a:bodyPr/>
        <a:lstStyle/>
        <a:p>
          <a:pPr algn="just"/>
          <a:r>
            <a:rPr lang="es-EC" sz="1400" dirty="0" smtClean="0"/>
            <a:t>Técnicamente conocido como ruptura de stock, se presenta por lo </a:t>
          </a:r>
          <a:r>
            <a:rPr lang="es-EC" sz="1400" dirty="0" smtClean="0">
              <a:solidFill>
                <a:srgbClr val="FF0000"/>
              </a:solidFill>
            </a:rPr>
            <a:t>procesos lentos </a:t>
          </a:r>
          <a:r>
            <a:rPr lang="es-EC" sz="1400" dirty="0" smtClean="0"/>
            <a:t>y largos de la Subasta Inversa.</a:t>
          </a:r>
          <a:endParaRPr lang="es-ES" sz="1400" dirty="0"/>
        </a:p>
      </dgm:t>
    </dgm:pt>
    <dgm:pt modelId="{EFE68EEB-121D-4CEB-A92A-8B0DFCC7858D}" type="parTrans" cxnId="{C6B1CFA3-9920-46C8-BBEF-34DB5C10A299}">
      <dgm:prSet/>
      <dgm:spPr/>
      <dgm:t>
        <a:bodyPr/>
        <a:lstStyle/>
        <a:p>
          <a:pPr algn="just"/>
          <a:endParaRPr lang="es-ES" sz="1400"/>
        </a:p>
      </dgm:t>
    </dgm:pt>
    <dgm:pt modelId="{CE587CC6-738B-4CEC-926F-20F1BAA654C1}" type="sibTrans" cxnId="{C6B1CFA3-9920-46C8-BBEF-34DB5C10A299}">
      <dgm:prSet/>
      <dgm:spPr/>
      <dgm:t>
        <a:bodyPr/>
        <a:lstStyle/>
        <a:p>
          <a:pPr algn="just"/>
          <a:endParaRPr lang="es-ES" sz="1400"/>
        </a:p>
      </dgm:t>
    </dgm:pt>
    <dgm:pt modelId="{D29BF59B-C221-451E-A792-253832C52B55}">
      <dgm:prSet phldrT="[Texto]" custT="1"/>
      <dgm:spPr/>
      <dgm:t>
        <a:bodyPr/>
        <a:lstStyle/>
        <a:p>
          <a:pPr algn="just"/>
          <a:r>
            <a:rPr lang="es-EC" sz="1400" dirty="0" smtClean="0"/>
            <a:t>La permanente </a:t>
          </a:r>
          <a:r>
            <a:rPr lang="es-EC" sz="1400" dirty="0" smtClean="0">
              <a:solidFill>
                <a:srgbClr val="FF0000"/>
              </a:solidFill>
            </a:rPr>
            <a:t>reducción del presupuesto </a:t>
          </a:r>
          <a:r>
            <a:rPr lang="es-EC" sz="1400" dirty="0" smtClean="0"/>
            <a:t>por parte del Ministerio de Finanzas.</a:t>
          </a:r>
          <a:endParaRPr lang="es-ES" sz="1400" dirty="0"/>
        </a:p>
      </dgm:t>
    </dgm:pt>
    <dgm:pt modelId="{4BBC23B6-921F-417D-8C0C-D218F0B9CAE4}" type="parTrans" cxnId="{91D05CEB-F0E8-4969-8EDA-83903665E1B9}">
      <dgm:prSet/>
      <dgm:spPr/>
      <dgm:t>
        <a:bodyPr/>
        <a:lstStyle/>
        <a:p>
          <a:pPr algn="just"/>
          <a:endParaRPr lang="es-ES" sz="1400"/>
        </a:p>
      </dgm:t>
    </dgm:pt>
    <dgm:pt modelId="{DCB30B58-99A8-4A24-8E31-C054B984ACD6}" type="sibTrans" cxnId="{91D05CEB-F0E8-4969-8EDA-83903665E1B9}">
      <dgm:prSet/>
      <dgm:spPr/>
      <dgm:t>
        <a:bodyPr/>
        <a:lstStyle/>
        <a:p>
          <a:pPr algn="just"/>
          <a:endParaRPr lang="es-ES" sz="1400"/>
        </a:p>
      </dgm:t>
    </dgm:pt>
    <dgm:pt modelId="{81599E10-46BF-4489-A615-C99375730BC2}">
      <dgm:prSet custT="1"/>
      <dgm:spPr/>
      <dgm:t>
        <a:bodyPr/>
        <a:lstStyle/>
        <a:p>
          <a:pPr algn="just"/>
          <a:r>
            <a:rPr lang="es-EC" sz="1400" dirty="0" smtClean="0"/>
            <a:t>Imposibilidad de hacer compras de medicamentos fundamentados en los </a:t>
          </a:r>
          <a:r>
            <a:rPr lang="es-EC" sz="1400" dirty="0" smtClean="0">
              <a:solidFill>
                <a:srgbClr val="FF0000"/>
              </a:solidFill>
            </a:rPr>
            <a:t>perfiles epidemiológicos</a:t>
          </a:r>
          <a:r>
            <a:rPr lang="es-EC" sz="1400" dirty="0" smtClean="0"/>
            <a:t>.</a:t>
          </a:r>
          <a:endParaRPr lang="es-ES" sz="1400" dirty="0"/>
        </a:p>
      </dgm:t>
    </dgm:pt>
    <dgm:pt modelId="{646EA263-468E-47B5-AF20-70BA8DCFBF1E}" type="parTrans" cxnId="{46FDF2CD-53A2-4D29-B537-D34529B9454D}">
      <dgm:prSet/>
      <dgm:spPr/>
      <dgm:t>
        <a:bodyPr/>
        <a:lstStyle/>
        <a:p>
          <a:pPr algn="just"/>
          <a:endParaRPr lang="es-ES" sz="1400"/>
        </a:p>
      </dgm:t>
    </dgm:pt>
    <dgm:pt modelId="{BF534CAE-3D5D-4DD7-85EE-25B2E40180DF}" type="sibTrans" cxnId="{46FDF2CD-53A2-4D29-B537-D34529B9454D}">
      <dgm:prSet/>
      <dgm:spPr/>
      <dgm:t>
        <a:bodyPr/>
        <a:lstStyle/>
        <a:p>
          <a:pPr algn="just"/>
          <a:endParaRPr lang="es-ES" sz="1400"/>
        </a:p>
      </dgm:t>
    </dgm:pt>
    <dgm:pt modelId="{627E9330-498D-4747-B08B-39BC6B023F88}" type="pres">
      <dgm:prSet presAssocID="{F483F0B6-035C-4142-9046-1D8A2BA93E0A}" presName="vert0" presStyleCnt="0">
        <dgm:presLayoutVars>
          <dgm:dir/>
          <dgm:animOne val="branch"/>
          <dgm:animLvl val="lvl"/>
        </dgm:presLayoutVars>
      </dgm:prSet>
      <dgm:spPr/>
      <dgm:t>
        <a:bodyPr/>
        <a:lstStyle/>
        <a:p>
          <a:endParaRPr lang="es-ES"/>
        </a:p>
      </dgm:t>
    </dgm:pt>
    <dgm:pt modelId="{688173A2-33E9-49F5-A175-85BB6A1A938F}" type="pres">
      <dgm:prSet presAssocID="{7759C266-BD2A-49F5-A36B-FEF362B5DAB6}" presName="thickLine" presStyleLbl="alignNode1" presStyleIdx="0" presStyleCnt="3"/>
      <dgm:spPr/>
    </dgm:pt>
    <dgm:pt modelId="{72B23FF2-C0EA-4E2C-9418-B1439E3A3E53}" type="pres">
      <dgm:prSet presAssocID="{7759C266-BD2A-49F5-A36B-FEF362B5DAB6}" presName="horz1" presStyleCnt="0"/>
      <dgm:spPr/>
    </dgm:pt>
    <dgm:pt modelId="{64891751-A200-4EAB-825B-B81A767FD324}" type="pres">
      <dgm:prSet presAssocID="{7759C266-BD2A-49F5-A36B-FEF362B5DAB6}" presName="tx1" presStyleLbl="revTx" presStyleIdx="0" presStyleCnt="3"/>
      <dgm:spPr/>
      <dgm:t>
        <a:bodyPr/>
        <a:lstStyle/>
        <a:p>
          <a:endParaRPr lang="es-ES"/>
        </a:p>
      </dgm:t>
    </dgm:pt>
    <dgm:pt modelId="{A8F27CA6-F136-4E1F-B535-AB0F515C297C}" type="pres">
      <dgm:prSet presAssocID="{7759C266-BD2A-49F5-A36B-FEF362B5DAB6}" presName="vert1" presStyleCnt="0"/>
      <dgm:spPr/>
    </dgm:pt>
    <dgm:pt modelId="{02C51AD9-D3CF-4B83-88F5-BA567A3D1A7B}" type="pres">
      <dgm:prSet presAssocID="{D29BF59B-C221-451E-A792-253832C52B55}" presName="thickLine" presStyleLbl="alignNode1" presStyleIdx="1" presStyleCnt="3"/>
      <dgm:spPr/>
    </dgm:pt>
    <dgm:pt modelId="{CAB40B03-1AC1-41E0-B5AC-EDB18EA8CA7C}" type="pres">
      <dgm:prSet presAssocID="{D29BF59B-C221-451E-A792-253832C52B55}" presName="horz1" presStyleCnt="0"/>
      <dgm:spPr/>
    </dgm:pt>
    <dgm:pt modelId="{4EB5291D-390B-4782-872D-750B268B85FA}" type="pres">
      <dgm:prSet presAssocID="{D29BF59B-C221-451E-A792-253832C52B55}" presName="tx1" presStyleLbl="revTx" presStyleIdx="1" presStyleCnt="3"/>
      <dgm:spPr/>
      <dgm:t>
        <a:bodyPr/>
        <a:lstStyle/>
        <a:p>
          <a:endParaRPr lang="es-ES"/>
        </a:p>
      </dgm:t>
    </dgm:pt>
    <dgm:pt modelId="{8B979801-B6F5-42FE-8745-964558215274}" type="pres">
      <dgm:prSet presAssocID="{D29BF59B-C221-451E-A792-253832C52B55}" presName="vert1" presStyleCnt="0"/>
      <dgm:spPr/>
    </dgm:pt>
    <dgm:pt modelId="{22F54D13-F3B3-4418-96EB-85384A8A785C}" type="pres">
      <dgm:prSet presAssocID="{81599E10-46BF-4489-A615-C99375730BC2}" presName="thickLine" presStyleLbl="alignNode1" presStyleIdx="2" presStyleCnt="3"/>
      <dgm:spPr/>
    </dgm:pt>
    <dgm:pt modelId="{6B257CD4-5142-4566-9598-94CDB576C645}" type="pres">
      <dgm:prSet presAssocID="{81599E10-46BF-4489-A615-C99375730BC2}" presName="horz1" presStyleCnt="0"/>
      <dgm:spPr/>
    </dgm:pt>
    <dgm:pt modelId="{494F3D45-D20C-4B33-9D5E-585B1A4E95F2}" type="pres">
      <dgm:prSet presAssocID="{81599E10-46BF-4489-A615-C99375730BC2}" presName="tx1" presStyleLbl="revTx" presStyleIdx="2" presStyleCnt="3"/>
      <dgm:spPr/>
      <dgm:t>
        <a:bodyPr/>
        <a:lstStyle/>
        <a:p>
          <a:endParaRPr lang="es-ES"/>
        </a:p>
      </dgm:t>
    </dgm:pt>
    <dgm:pt modelId="{760B596E-645B-4B2C-ABAD-80EF1B488CE0}" type="pres">
      <dgm:prSet presAssocID="{81599E10-46BF-4489-A615-C99375730BC2}" presName="vert1" presStyleCnt="0"/>
      <dgm:spPr/>
    </dgm:pt>
  </dgm:ptLst>
  <dgm:cxnLst>
    <dgm:cxn modelId="{C4FC8D38-1F4A-4D7D-8A25-BE37BDE47C2E}" type="presOf" srcId="{7759C266-BD2A-49F5-A36B-FEF362B5DAB6}" destId="{64891751-A200-4EAB-825B-B81A767FD324}" srcOrd="0" destOrd="0" presId="urn:microsoft.com/office/officeart/2008/layout/LinedList"/>
    <dgm:cxn modelId="{C6B1CFA3-9920-46C8-BBEF-34DB5C10A299}" srcId="{F483F0B6-035C-4142-9046-1D8A2BA93E0A}" destId="{7759C266-BD2A-49F5-A36B-FEF362B5DAB6}" srcOrd="0" destOrd="0" parTransId="{EFE68EEB-121D-4CEB-A92A-8B0DFCC7858D}" sibTransId="{CE587CC6-738B-4CEC-926F-20F1BAA654C1}"/>
    <dgm:cxn modelId="{53B17A2E-E934-4881-A00D-ED626DB001E5}" type="presOf" srcId="{81599E10-46BF-4489-A615-C99375730BC2}" destId="{494F3D45-D20C-4B33-9D5E-585B1A4E95F2}" srcOrd="0" destOrd="0" presId="urn:microsoft.com/office/officeart/2008/layout/LinedList"/>
    <dgm:cxn modelId="{D714073F-D828-4451-ADC5-135FA9B513A8}" type="presOf" srcId="{F483F0B6-035C-4142-9046-1D8A2BA93E0A}" destId="{627E9330-498D-4747-B08B-39BC6B023F88}" srcOrd="0" destOrd="0" presId="urn:microsoft.com/office/officeart/2008/layout/LinedList"/>
    <dgm:cxn modelId="{91D05CEB-F0E8-4969-8EDA-83903665E1B9}" srcId="{F483F0B6-035C-4142-9046-1D8A2BA93E0A}" destId="{D29BF59B-C221-451E-A792-253832C52B55}" srcOrd="1" destOrd="0" parTransId="{4BBC23B6-921F-417D-8C0C-D218F0B9CAE4}" sibTransId="{DCB30B58-99A8-4A24-8E31-C054B984ACD6}"/>
    <dgm:cxn modelId="{46FDF2CD-53A2-4D29-B537-D34529B9454D}" srcId="{F483F0B6-035C-4142-9046-1D8A2BA93E0A}" destId="{81599E10-46BF-4489-A615-C99375730BC2}" srcOrd="2" destOrd="0" parTransId="{646EA263-468E-47B5-AF20-70BA8DCFBF1E}" sibTransId="{BF534CAE-3D5D-4DD7-85EE-25B2E40180DF}"/>
    <dgm:cxn modelId="{B5A1316E-8323-4036-A792-42E190E41D81}" type="presOf" srcId="{D29BF59B-C221-451E-A792-253832C52B55}" destId="{4EB5291D-390B-4782-872D-750B268B85FA}" srcOrd="0" destOrd="0" presId="urn:microsoft.com/office/officeart/2008/layout/LinedList"/>
    <dgm:cxn modelId="{2D02CBEA-1CC3-410F-8750-23FD6BD68F5C}" type="presParOf" srcId="{627E9330-498D-4747-B08B-39BC6B023F88}" destId="{688173A2-33E9-49F5-A175-85BB6A1A938F}" srcOrd="0" destOrd="0" presId="urn:microsoft.com/office/officeart/2008/layout/LinedList"/>
    <dgm:cxn modelId="{AF0E1E19-AF07-4D99-81A1-B78CBB05C2E6}" type="presParOf" srcId="{627E9330-498D-4747-B08B-39BC6B023F88}" destId="{72B23FF2-C0EA-4E2C-9418-B1439E3A3E53}" srcOrd="1" destOrd="0" presId="urn:microsoft.com/office/officeart/2008/layout/LinedList"/>
    <dgm:cxn modelId="{A2B45896-C7C2-41D1-9CCD-8E15F8EE5AF4}" type="presParOf" srcId="{72B23FF2-C0EA-4E2C-9418-B1439E3A3E53}" destId="{64891751-A200-4EAB-825B-B81A767FD324}" srcOrd="0" destOrd="0" presId="urn:microsoft.com/office/officeart/2008/layout/LinedList"/>
    <dgm:cxn modelId="{B715BE99-6CE2-4EEA-A8DF-CC218641ACB4}" type="presParOf" srcId="{72B23FF2-C0EA-4E2C-9418-B1439E3A3E53}" destId="{A8F27CA6-F136-4E1F-B535-AB0F515C297C}" srcOrd="1" destOrd="0" presId="urn:microsoft.com/office/officeart/2008/layout/LinedList"/>
    <dgm:cxn modelId="{24B60EFC-0A20-4DD7-A1DA-3FE22440D6CA}" type="presParOf" srcId="{627E9330-498D-4747-B08B-39BC6B023F88}" destId="{02C51AD9-D3CF-4B83-88F5-BA567A3D1A7B}" srcOrd="2" destOrd="0" presId="urn:microsoft.com/office/officeart/2008/layout/LinedList"/>
    <dgm:cxn modelId="{A16F099F-DCF9-4CE8-AF15-D37C65E7EB3E}" type="presParOf" srcId="{627E9330-498D-4747-B08B-39BC6B023F88}" destId="{CAB40B03-1AC1-41E0-B5AC-EDB18EA8CA7C}" srcOrd="3" destOrd="0" presId="urn:microsoft.com/office/officeart/2008/layout/LinedList"/>
    <dgm:cxn modelId="{FE34F94C-D09C-4899-9282-E0C765984390}" type="presParOf" srcId="{CAB40B03-1AC1-41E0-B5AC-EDB18EA8CA7C}" destId="{4EB5291D-390B-4782-872D-750B268B85FA}" srcOrd="0" destOrd="0" presId="urn:microsoft.com/office/officeart/2008/layout/LinedList"/>
    <dgm:cxn modelId="{02E7B6DE-7A26-4BAA-BF24-CA1907ECF960}" type="presParOf" srcId="{CAB40B03-1AC1-41E0-B5AC-EDB18EA8CA7C}" destId="{8B979801-B6F5-42FE-8745-964558215274}" srcOrd="1" destOrd="0" presId="urn:microsoft.com/office/officeart/2008/layout/LinedList"/>
    <dgm:cxn modelId="{C367AB7B-836F-4DA5-B63B-A6C741351BFD}" type="presParOf" srcId="{627E9330-498D-4747-B08B-39BC6B023F88}" destId="{22F54D13-F3B3-4418-96EB-85384A8A785C}" srcOrd="4" destOrd="0" presId="urn:microsoft.com/office/officeart/2008/layout/LinedList"/>
    <dgm:cxn modelId="{B27B5467-D3B6-4B9B-A37C-547C7AE54BCD}" type="presParOf" srcId="{627E9330-498D-4747-B08B-39BC6B023F88}" destId="{6B257CD4-5142-4566-9598-94CDB576C645}" srcOrd="5" destOrd="0" presId="urn:microsoft.com/office/officeart/2008/layout/LinedList"/>
    <dgm:cxn modelId="{FBA2D757-D89C-4F2D-9A29-00C93090373D}" type="presParOf" srcId="{6B257CD4-5142-4566-9598-94CDB576C645}" destId="{494F3D45-D20C-4B33-9D5E-585B1A4E95F2}" srcOrd="0" destOrd="0" presId="urn:microsoft.com/office/officeart/2008/layout/LinedList"/>
    <dgm:cxn modelId="{DD61A58F-1CF7-44A6-85C9-3435F3CF0BA4}" type="presParOf" srcId="{6B257CD4-5142-4566-9598-94CDB576C645}" destId="{760B596E-645B-4B2C-ABAD-80EF1B488CE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83F0B6-035C-4142-9046-1D8A2BA93E0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7759C266-BD2A-49F5-A36B-FEF362B5DAB6}">
      <dgm:prSet phldrT="[Texto]" custT="1"/>
      <dgm:spPr/>
      <dgm:t>
        <a:bodyPr/>
        <a:lstStyle/>
        <a:p>
          <a:pPr algn="just"/>
          <a:r>
            <a:rPr lang="es-EC" sz="1400" dirty="0" smtClean="0"/>
            <a:t>No son espacios destinados para guardar medicamentos ya que </a:t>
          </a:r>
          <a:r>
            <a:rPr lang="es-EC" sz="1400" dirty="0" smtClean="0">
              <a:solidFill>
                <a:srgbClr val="FF0000"/>
              </a:solidFill>
            </a:rPr>
            <a:t>no cumplen con los estándares mínimos </a:t>
          </a:r>
          <a:r>
            <a:rPr lang="es-EC" sz="1400" dirty="0" smtClean="0"/>
            <a:t>que debe mantener una bodega de fármacos.</a:t>
          </a:r>
          <a:endParaRPr lang="es-ES" sz="1400" dirty="0"/>
        </a:p>
      </dgm:t>
    </dgm:pt>
    <dgm:pt modelId="{EFE68EEB-121D-4CEB-A92A-8B0DFCC7858D}" type="parTrans" cxnId="{C6B1CFA3-9920-46C8-BBEF-34DB5C10A299}">
      <dgm:prSet/>
      <dgm:spPr/>
      <dgm:t>
        <a:bodyPr/>
        <a:lstStyle/>
        <a:p>
          <a:pPr algn="just"/>
          <a:endParaRPr lang="es-ES" sz="2000"/>
        </a:p>
      </dgm:t>
    </dgm:pt>
    <dgm:pt modelId="{CE587CC6-738B-4CEC-926F-20F1BAA654C1}" type="sibTrans" cxnId="{C6B1CFA3-9920-46C8-BBEF-34DB5C10A299}">
      <dgm:prSet/>
      <dgm:spPr/>
      <dgm:t>
        <a:bodyPr/>
        <a:lstStyle/>
        <a:p>
          <a:pPr algn="just"/>
          <a:endParaRPr lang="es-ES" sz="2000"/>
        </a:p>
      </dgm:t>
    </dgm:pt>
    <dgm:pt modelId="{8D910F22-6CF6-454C-B75D-BF60ADA801A1}">
      <dgm:prSet custT="1"/>
      <dgm:spPr/>
      <dgm:t>
        <a:bodyPr/>
        <a:lstStyle/>
        <a:p>
          <a:pPr algn="just"/>
          <a:r>
            <a:rPr lang="es-EC" sz="1400" dirty="0" smtClean="0"/>
            <a:t>Estas condiciones inadecuadas de </a:t>
          </a:r>
          <a:r>
            <a:rPr lang="es-EC" sz="1400" dirty="0" smtClean="0">
              <a:solidFill>
                <a:srgbClr val="FF0000"/>
              </a:solidFill>
            </a:rPr>
            <a:t>almacenamiento</a:t>
          </a:r>
          <a:r>
            <a:rPr lang="es-EC" sz="1400" dirty="0" smtClean="0"/>
            <a:t> pueden afectar a la estabilidad de los medicamentos y producir la falta de actividad terapéutica </a:t>
          </a:r>
          <a:endParaRPr lang="es-ES" sz="1400" dirty="0"/>
        </a:p>
      </dgm:t>
    </dgm:pt>
    <dgm:pt modelId="{50F28AF6-6E27-40F8-BAC3-0D9DC5EF8EE0}" type="parTrans" cxnId="{1D8E7420-F6AF-40DC-B766-7580C7165A0D}">
      <dgm:prSet/>
      <dgm:spPr/>
      <dgm:t>
        <a:bodyPr/>
        <a:lstStyle/>
        <a:p>
          <a:pPr algn="just"/>
          <a:endParaRPr lang="es-ES" sz="2000"/>
        </a:p>
      </dgm:t>
    </dgm:pt>
    <dgm:pt modelId="{56744DE6-4417-4DDE-BA43-5B3F6F981EC1}" type="sibTrans" cxnId="{1D8E7420-F6AF-40DC-B766-7580C7165A0D}">
      <dgm:prSet/>
      <dgm:spPr/>
      <dgm:t>
        <a:bodyPr/>
        <a:lstStyle/>
        <a:p>
          <a:pPr algn="just"/>
          <a:endParaRPr lang="es-ES" sz="2000"/>
        </a:p>
      </dgm:t>
    </dgm:pt>
    <dgm:pt modelId="{56E5C669-8773-4062-962C-B0C952C9D850}">
      <dgm:prSet custT="1"/>
      <dgm:spPr/>
      <dgm:t>
        <a:bodyPr/>
        <a:lstStyle/>
        <a:p>
          <a:pPr algn="just"/>
          <a:r>
            <a:rPr lang="es-EC" sz="1400" dirty="0" smtClean="0"/>
            <a:t>Impide una correcta </a:t>
          </a:r>
          <a:r>
            <a:rPr lang="es-EC" sz="1400" dirty="0" smtClean="0">
              <a:solidFill>
                <a:srgbClr val="FF0000"/>
              </a:solidFill>
            </a:rPr>
            <a:t>rotación</a:t>
          </a:r>
          <a:r>
            <a:rPr lang="es-EC" sz="1400" dirty="0" smtClean="0"/>
            <a:t> de las existencias y movilización del personal.</a:t>
          </a:r>
          <a:endParaRPr lang="es-ES" sz="1400" dirty="0"/>
        </a:p>
      </dgm:t>
    </dgm:pt>
    <dgm:pt modelId="{B67A932E-61C8-4A0C-8492-791CCE4947D9}" type="parTrans" cxnId="{0BA3423B-4027-4806-B23A-4B582D45ABEA}">
      <dgm:prSet/>
      <dgm:spPr/>
      <dgm:t>
        <a:bodyPr/>
        <a:lstStyle/>
        <a:p>
          <a:pPr algn="just"/>
          <a:endParaRPr lang="es-ES" sz="2000"/>
        </a:p>
      </dgm:t>
    </dgm:pt>
    <dgm:pt modelId="{ECB3241F-319B-4474-B20C-0D1E8615E2BA}" type="sibTrans" cxnId="{0BA3423B-4027-4806-B23A-4B582D45ABEA}">
      <dgm:prSet/>
      <dgm:spPr/>
      <dgm:t>
        <a:bodyPr/>
        <a:lstStyle/>
        <a:p>
          <a:pPr algn="just"/>
          <a:endParaRPr lang="es-ES" sz="2000"/>
        </a:p>
      </dgm:t>
    </dgm:pt>
    <dgm:pt modelId="{4109EE18-436E-4454-BF48-2DDA31FFD63C}">
      <dgm:prSet custT="1"/>
      <dgm:spPr/>
      <dgm:t>
        <a:bodyPr/>
        <a:lstStyle/>
        <a:p>
          <a:pPr algn="just"/>
          <a:r>
            <a:rPr lang="es-EC" sz="1400" dirty="0" smtClean="0"/>
            <a:t>El espacio físico no permite la organización correcta de sus productos, pudiendo </a:t>
          </a:r>
          <a:r>
            <a:rPr lang="es-EC" sz="1400" dirty="0" smtClean="0">
              <a:solidFill>
                <a:srgbClr val="FF0000"/>
              </a:solidFill>
            </a:rPr>
            <a:t>ocasionar confusiones</a:t>
          </a:r>
          <a:r>
            <a:rPr lang="es-EC" sz="1400" dirty="0" smtClean="0"/>
            <a:t> en el orden de almacenamiento</a:t>
          </a:r>
          <a:endParaRPr lang="es-ES" sz="1400" dirty="0"/>
        </a:p>
      </dgm:t>
    </dgm:pt>
    <dgm:pt modelId="{C7E4914C-0F65-4EBE-B921-19FDFE08C9E0}" type="parTrans" cxnId="{330F769D-7878-4EE5-8416-8135EF512788}">
      <dgm:prSet/>
      <dgm:spPr/>
      <dgm:t>
        <a:bodyPr/>
        <a:lstStyle/>
        <a:p>
          <a:pPr algn="just"/>
          <a:endParaRPr lang="es-ES" sz="2000"/>
        </a:p>
      </dgm:t>
    </dgm:pt>
    <dgm:pt modelId="{DE93301C-142E-4EEC-A990-6EE01DE22878}" type="sibTrans" cxnId="{330F769D-7878-4EE5-8416-8135EF512788}">
      <dgm:prSet/>
      <dgm:spPr/>
      <dgm:t>
        <a:bodyPr/>
        <a:lstStyle/>
        <a:p>
          <a:pPr algn="just"/>
          <a:endParaRPr lang="es-ES" sz="2000"/>
        </a:p>
      </dgm:t>
    </dgm:pt>
    <dgm:pt modelId="{5DFA4BC6-AE4D-47D3-864B-66FC89DA7497}" type="pres">
      <dgm:prSet presAssocID="{F483F0B6-035C-4142-9046-1D8A2BA93E0A}" presName="vert0" presStyleCnt="0">
        <dgm:presLayoutVars>
          <dgm:dir/>
          <dgm:animOne val="branch"/>
          <dgm:animLvl val="lvl"/>
        </dgm:presLayoutVars>
      </dgm:prSet>
      <dgm:spPr/>
      <dgm:t>
        <a:bodyPr/>
        <a:lstStyle/>
        <a:p>
          <a:endParaRPr lang="es-ES"/>
        </a:p>
      </dgm:t>
    </dgm:pt>
    <dgm:pt modelId="{4724AA42-7661-40B4-8356-47EBD65D33F1}" type="pres">
      <dgm:prSet presAssocID="{7759C266-BD2A-49F5-A36B-FEF362B5DAB6}" presName="thickLine" presStyleLbl="alignNode1" presStyleIdx="0" presStyleCnt="4"/>
      <dgm:spPr/>
    </dgm:pt>
    <dgm:pt modelId="{79CFF205-3419-4EC2-A6F7-91BB3750695F}" type="pres">
      <dgm:prSet presAssocID="{7759C266-BD2A-49F5-A36B-FEF362B5DAB6}" presName="horz1" presStyleCnt="0"/>
      <dgm:spPr/>
    </dgm:pt>
    <dgm:pt modelId="{01D82190-583E-4716-9B02-DD6E0E82CDBE}" type="pres">
      <dgm:prSet presAssocID="{7759C266-BD2A-49F5-A36B-FEF362B5DAB6}" presName="tx1" presStyleLbl="revTx" presStyleIdx="0" presStyleCnt="4"/>
      <dgm:spPr/>
      <dgm:t>
        <a:bodyPr/>
        <a:lstStyle/>
        <a:p>
          <a:endParaRPr lang="es-ES"/>
        </a:p>
      </dgm:t>
    </dgm:pt>
    <dgm:pt modelId="{7115D3A2-BE6E-4B13-9493-011A73953234}" type="pres">
      <dgm:prSet presAssocID="{7759C266-BD2A-49F5-A36B-FEF362B5DAB6}" presName="vert1" presStyleCnt="0"/>
      <dgm:spPr/>
    </dgm:pt>
    <dgm:pt modelId="{80E7D525-FB97-4409-8000-2AB6E36D0D7C}" type="pres">
      <dgm:prSet presAssocID="{4109EE18-436E-4454-BF48-2DDA31FFD63C}" presName="thickLine" presStyleLbl="alignNode1" presStyleIdx="1" presStyleCnt="4"/>
      <dgm:spPr/>
    </dgm:pt>
    <dgm:pt modelId="{BEA4F12E-6F1F-4EF6-A787-F00843FBEF72}" type="pres">
      <dgm:prSet presAssocID="{4109EE18-436E-4454-BF48-2DDA31FFD63C}" presName="horz1" presStyleCnt="0"/>
      <dgm:spPr/>
    </dgm:pt>
    <dgm:pt modelId="{645981F2-7AF9-45B8-BACA-649E1A47A668}" type="pres">
      <dgm:prSet presAssocID="{4109EE18-436E-4454-BF48-2DDA31FFD63C}" presName="tx1" presStyleLbl="revTx" presStyleIdx="1" presStyleCnt="4"/>
      <dgm:spPr/>
      <dgm:t>
        <a:bodyPr/>
        <a:lstStyle/>
        <a:p>
          <a:endParaRPr lang="es-ES"/>
        </a:p>
      </dgm:t>
    </dgm:pt>
    <dgm:pt modelId="{4578E0F1-60A8-4BC8-901E-64449391B647}" type="pres">
      <dgm:prSet presAssocID="{4109EE18-436E-4454-BF48-2DDA31FFD63C}" presName="vert1" presStyleCnt="0"/>
      <dgm:spPr/>
    </dgm:pt>
    <dgm:pt modelId="{E323DE87-2F6E-47AD-B4B2-1E5AA85CC60A}" type="pres">
      <dgm:prSet presAssocID="{56E5C669-8773-4062-962C-B0C952C9D850}" presName="thickLine" presStyleLbl="alignNode1" presStyleIdx="2" presStyleCnt="4"/>
      <dgm:spPr/>
    </dgm:pt>
    <dgm:pt modelId="{C49EF27A-6CD1-4301-B775-1231B44909EE}" type="pres">
      <dgm:prSet presAssocID="{56E5C669-8773-4062-962C-B0C952C9D850}" presName="horz1" presStyleCnt="0"/>
      <dgm:spPr/>
    </dgm:pt>
    <dgm:pt modelId="{002789EC-5237-4EFE-8E29-5738E9CF06FA}" type="pres">
      <dgm:prSet presAssocID="{56E5C669-8773-4062-962C-B0C952C9D850}" presName="tx1" presStyleLbl="revTx" presStyleIdx="2" presStyleCnt="4"/>
      <dgm:spPr/>
      <dgm:t>
        <a:bodyPr/>
        <a:lstStyle/>
        <a:p>
          <a:endParaRPr lang="es-ES"/>
        </a:p>
      </dgm:t>
    </dgm:pt>
    <dgm:pt modelId="{D0BD4058-CBB2-41DF-93BE-A2101271EA86}" type="pres">
      <dgm:prSet presAssocID="{56E5C669-8773-4062-962C-B0C952C9D850}" presName="vert1" presStyleCnt="0"/>
      <dgm:spPr/>
    </dgm:pt>
    <dgm:pt modelId="{A331A572-EE8B-4FB2-94AC-3D4DA413082A}" type="pres">
      <dgm:prSet presAssocID="{8D910F22-6CF6-454C-B75D-BF60ADA801A1}" presName="thickLine" presStyleLbl="alignNode1" presStyleIdx="3" presStyleCnt="4"/>
      <dgm:spPr/>
    </dgm:pt>
    <dgm:pt modelId="{70C9E768-E22F-41E3-8245-C5FE241DA761}" type="pres">
      <dgm:prSet presAssocID="{8D910F22-6CF6-454C-B75D-BF60ADA801A1}" presName="horz1" presStyleCnt="0"/>
      <dgm:spPr/>
    </dgm:pt>
    <dgm:pt modelId="{5DDF9244-BE65-443F-B21C-391E7000CF16}" type="pres">
      <dgm:prSet presAssocID="{8D910F22-6CF6-454C-B75D-BF60ADA801A1}" presName="tx1" presStyleLbl="revTx" presStyleIdx="3" presStyleCnt="4"/>
      <dgm:spPr/>
      <dgm:t>
        <a:bodyPr/>
        <a:lstStyle/>
        <a:p>
          <a:endParaRPr lang="es-ES"/>
        </a:p>
      </dgm:t>
    </dgm:pt>
    <dgm:pt modelId="{EE534047-7426-40DC-B033-0787B433BA92}" type="pres">
      <dgm:prSet presAssocID="{8D910F22-6CF6-454C-B75D-BF60ADA801A1}" presName="vert1" presStyleCnt="0"/>
      <dgm:spPr/>
    </dgm:pt>
  </dgm:ptLst>
  <dgm:cxnLst>
    <dgm:cxn modelId="{330F769D-7878-4EE5-8416-8135EF512788}" srcId="{F483F0B6-035C-4142-9046-1D8A2BA93E0A}" destId="{4109EE18-436E-4454-BF48-2DDA31FFD63C}" srcOrd="1" destOrd="0" parTransId="{C7E4914C-0F65-4EBE-B921-19FDFE08C9E0}" sibTransId="{DE93301C-142E-4EEC-A990-6EE01DE22878}"/>
    <dgm:cxn modelId="{4219AD86-4BB6-4330-9EFA-645E2E21FD36}" type="presOf" srcId="{8D910F22-6CF6-454C-B75D-BF60ADA801A1}" destId="{5DDF9244-BE65-443F-B21C-391E7000CF16}" srcOrd="0" destOrd="0" presId="urn:microsoft.com/office/officeart/2008/layout/LinedList"/>
    <dgm:cxn modelId="{1D8E7420-F6AF-40DC-B766-7580C7165A0D}" srcId="{F483F0B6-035C-4142-9046-1D8A2BA93E0A}" destId="{8D910F22-6CF6-454C-B75D-BF60ADA801A1}" srcOrd="3" destOrd="0" parTransId="{50F28AF6-6E27-40F8-BAC3-0D9DC5EF8EE0}" sibTransId="{56744DE6-4417-4DDE-BA43-5B3F6F981EC1}"/>
    <dgm:cxn modelId="{15ABE9DE-983E-4EDC-A8AB-DB0CB2A89A61}" type="presOf" srcId="{56E5C669-8773-4062-962C-B0C952C9D850}" destId="{002789EC-5237-4EFE-8E29-5738E9CF06FA}" srcOrd="0" destOrd="0" presId="urn:microsoft.com/office/officeart/2008/layout/LinedList"/>
    <dgm:cxn modelId="{85990634-80C4-4DF6-AE37-062DC34D881D}" type="presOf" srcId="{F483F0B6-035C-4142-9046-1D8A2BA93E0A}" destId="{5DFA4BC6-AE4D-47D3-864B-66FC89DA7497}" srcOrd="0" destOrd="0" presId="urn:microsoft.com/office/officeart/2008/layout/LinedList"/>
    <dgm:cxn modelId="{0BA3423B-4027-4806-B23A-4B582D45ABEA}" srcId="{F483F0B6-035C-4142-9046-1D8A2BA93E0A}" destId="{56E5C669-8773-4062-962C-B0C952C9D850}" srcOrd="2" destOrd="0" parTransId="{B67A932E-61C8-4A0C-8492-791CCE4947D9}" sibTransId="{ECB3241F-319B-4474-B20C-0D1E8615E2BA}"/>
    <dgm:cxn modelId="{F9036794-0620-4142-9D0D-96D0BD817406}" type="presOf" srcId="{4109EE18-436E-4454-BF48-2DDA31FFD63C}" destId="{645981F2-7AF9-45B8-BACA-649E1A47A668}" srcOrd="0" destOrd="0" presId="urn:microsoft.com/office/officeart/2008/layout/LinedList"/>
    <dgm:cxn modelId="{79BDA9C3-AE97-4978-8788-EE853DBB1EBA}" type="presOf" srcId="{7759C266-BD2A-49F5-A36B-FEF362B5DAB6}" destId="{01D82190-583E-4716-9B02-DD6E0E82CDBE}" srcOrd="0" destOrd="0" presId="urn:microsoft.com/office/officeart/2008/layout/LinedList"/>
    <dgm:cxn modelId="{C6B1CFA3-9920-46C8-BBEF-34DB5C10A299}" srcId="{F483F0B6-035C-4142-9046-1D8A2BA93E0A}" destId="{7759C266-BD2A-49F5-A36B-FEF362B5DAB6}" srcOrd="0" destOrd="0" parTransId="{EFE68EEB-121D-4CEB-A92A-8B0DFCC7858D}" sibTransId="{CE587CC6-738B-4CEC-926F-20F1BAA654C1}"/>
    <dgm:cxn modelId="{7ED15317-20FC-488A-A32F-635D5D53444A}" type="presParOf" srcId="{5DFA4BC6-AE4D-47D3-864B-66FC89DA7497}" destId="{4724AA42-7661-40B4-8356-47EBD65D33F1}" srcOrd="0" destOrd="0" presId="urn:microsoft.com/office/officeart/2008/layout/LinedList"/>
    <dgm:cxn modelId="{0780BEBD-A4D6-4230-882D-558E562915B2}" type="presParOf" srcId="{5DFA4BC6-AE4D-47D3-864B-66FC89DA7497}" destId="{79CFF205-3419-4EC2-A6F7-91BB3750695F}" srcOrd="1" destOrd="0" presId="urn:microsoft.com/office/officeart/2008/layout/LinedList"/>
    <dgm:cxn modelId="{B733AF0F-D96C-4F57-B842-A5E05AB9C3B9}" type="presParOf" srcId="{79CFF205-3419-4EC2-A6F7-91BB3750695F}" destId="{01D82190-583E-4716-9B02-DD6E0E82CDBE}" srcOrd="0" destOrd="0" presId="urn:microsoft.com/office/officeart/2008/layout/LinedList"/>
    <dgm:cxn modelId="{A25F5D12-430D-4278-A3E1-05BBD843859B}" type="presParOf" srcId="{79CFF205-3419-4EC2-A6F7-91BB3750695F}" destId="{7115D3A2-BE6E-4B13-9493-011A73953234}" srcOrd="1" destOrd="0" presId="urn:microsoft.com/office/officeart/2008/layout/LinedList"/>
    <dgm:cxn modelId="{F35A1C00-D2D9-4FB7-A610-F411BD45B4F1}" type="presParOf" srcId="{5DFA4BC6-AE4D-47D3-864B-66FC89DA7497}" destId="{80E7D525-FB97-4409-8000-2AB6E36D0D7C}" srcOrd="2" destOrd="0" presId="urn:microsoft.com/office/officeart/2008/layout/LinedList"/>
    <dgm:cxn modelId="{CCEF098D-F6EA-4714-9101-45DE0E3A4F83}" type="presParOf" srcId="{5DFA4BC6-AE4D-47D3-864B-66FC89DA7497}" destId="{BEA4F12E-6F1F-4EF6-A787-F00843FBEF72}" srcOrd="3" destOrd="0" presId="urn:microsoft.com/office/officeart/2008/layout/LinedList"/>
    <dgm:cxn modelId="{BAFAD13E-9008-44AF-9817-37D81F18B357}" type="presParOf" srcId="{BEA4F12E-6F1F-4EF6-A787-F00843FBEF72}" destId="{645981F2-7AF9-45B8-BACA-649E1A47A668}" srcOrd="0" destOrd="0" presId="urn:microsoft.com/office/officeart/2008/layout/LinedList"/>
    <dgm:cxn modelId="{1EB5E27E-A3BB-4188-BDC7-E59234D72883}" type="presParOf" srcId="{BEA4F12E-6F1F-4EF6-A787-F00843FBEF72}" destId="{4578E0F1-60A8-4BC8-901E-64449391B647}" srcOrd="1" destOrd="0" presId="urn:microsoft.com/office/officeart/2008/layout/LinedList"/>
    <dgm:cxn modelId="{F633AAF8-C080-4A1D-B128-21D962845AE6}" type="presParOf" srcId="{5DFA4BC6-AE4D-47D3-864B-66FC89DA7497}" destId="{E323DE87-2F6E-47AD-B4B2-1E5AA85CC60A}" srcOrd="4" destOrd="0" presId="urn:microsoft.com/office/officeart/2008/layout/LinedList"/>
    <dgm:cxn modelId="{A90ECC12-BCA3-41CD-A4D3-02999357FDA3}" type="presParOf" srcId="{5DFA4BC6-AE4D-47D3-864B-66FC89DA7497}" destId="{C49EF27A-6CD1-4301-B775-1231B44909EE}" srcOrd="5" destOrd="0" presId="urn:microsoft.com/office/officeart/2008/layout/LinedList"/>
    <dgm:cxn modelId="{33E156E8-CFD5-476E-9D46-2A3A28FAD5D6}" type="presParOf" srcId="{C49EF27A-6CD1-4301-B775-1231B44909EE}" destId="{002789EC-5237-4EFE-8E29-5738E9CF06FA}" srcOrd="0" destOrd="0" presId="urn:microsoft.com/office/officeart/2008/layout/LinedList"/>
    <dgm:cxn modelId="{25C89752-1D39-4C53-8190-9630E45CB305}" type="presParOf" srcId="{C49EF27A-6CD1-4301-B775-1231B44909EE}" destId="{D0BD4058-CBB2-41DF-93BE-A2101271EA86}" srcOrd="1" destOrd="0" presId="urn:microsoft.com/office/officeart/2008/layout/LinedList"/>
    <dgm:cxn modelId="{5D23119C-0A7A-4875-86FE-C613121B1E93}" type="presParOf" srcId="{5DFA4BC6-AE4D-47D3-864B-66FC89DA7497}" destId="{A331A572-EE8B-4FB2-94AC-3D4DA413082A}" srcOrd="6" destOrd="0" presId="urn:microsoft.com/office/officeart/2008/layout/LinedList"/>
    <dgm:cxn modelId="{067DEB2B-E007-41BD-8CA4-4E1CEDE107C5}" type="presParOf" srcId="{5DFA4BC6-AE4D-47D3-864B-66FC89DA7497}" destId="{70C9E768-E22F-41E3-8245-C5FE241DA761}" srcOrd="7" destOrd="0" presId="urn:microsoft.com/office/officeart/2008/layout/LinedList"/>
    <dgm:cxn modelId="{90510B4F-9F9D-4539-9D83-4036DA6B7C8E}" type="presParOf" srcId="{70C9E768-E22F-41E3-8245-C5FE241DA761}" destId="{5DDF9244-BE65-443F-B21C-391E7000CF16}" srcOrd="0" destOrd="0" presId="urn:microsoft.com/office/officeart/2008/layout/LinedList"/>
    <dgm:cxn modelId="{BE8AAB82-1E07-4F4F-930C-10DB831CEB93}" type="presParOf" srcId="{70C9E768-E22F-41E3-8245-C5FE241DA761}" destId="{EE534047-7426-40DC-B033-0787B433BA92}" srcOrd="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40EFC3-A079-4033-AC07-6ECFF14177C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F815FD03-7B60-4C99-BFA2-8500E63AA447}">
      <dgm:prSet/>
      <dgm:spPr/>
      <dgm:t>
        <a:bodyPr/>
        <a:lstStyle/>
        <a:p>
          <a:pPr algn="just" rtl="0"/>
          <a:r>
            <a:rPr lang="es-ES" dirty="0" smtClean="0"/>
            <a:t>Evaluar la gestión y elaborar los procesos de la Farmacia del Hospital Enrique Garcés, para mejorar su administración y contribuir para que las actividades de este servicio se desarrollen con eficiencia y eficacia, entregando fármacos de </a:t>
          </a:r>
          <a:r>
            <a:rPr lang="es-ES" b="1" dirty="0" smtClean="0">
              <a:solidFill>
                <a:srgbClr val="FFFF00"/>
              </a:solidFill>
            </a:rPr>
            <a:t>manera oportuna </a:t>
          </a:r>
          <a:r>
            <a:rPr lang="es-ES" dirty="0" smtClean="0"/>
            <a:t>y segura con calidad y calidez a sus clientes internos y externos.</a:t>
          </a:r>
          <a:endParaRPr lang="es-ES" dirty="0"/>
        </a:p>
      </dgm:t>
    </dgm:pt>
    <dgm:pt modelId="{0723AC77-C34E-4767-B100-63DB95806DDC}" type="parTrans" cxnId="{75DC24B0-76EB-47B0-8DB7-1C11E0CB6083}">
      <dgm:prSet/>
      <dgm:spPr/>
      <dgm:t>
        <a:bodyPr/>
        <a:lstStyle/>
        <a:p>
          <a:pPr algn="just"/>
          <a:endParaRPr lang="es-ES"/>
        </a:p>
      </dgm:t>
    </dgm:pt>
    <dgm:pt modelId="{C69F8494-019E-4E9B-9612-2D291199E987}" type="sibTrans" cxnId="{75DC24B0-76EB-47B0-8DB7-1C11E0CB6083}">
      <dgm:prSet/>
      <dgm:spPr/>
      <dgm:t>
        <a:bodyPr/>
        <a:lstStyle/>
        <a:p>
          <a:pPr algn="just"/>
          <a:endParaRPr lang="es-ES"/>
        </a:p>
      </dgm:t>
    </dgm:pt>
    <dgm:pt modelId="{04F8597C-94CD-4C2F-91B7-7AEF5A0B9B34}" type="pres">
      <dgm:prSet presAssocID="{5340EFC3-A079-4033-AC07-6ECFF14177C8}" presName="linear" presStyleCnt="0">
        <dgm:presLayoutVars>
          <dgm:animLvl val="lvl"/>
          <dgm:resizeHandles val="exact"/>
        </dgm:presLayoutVars>
      </dgm:prSet>
      <dgm:spPr/>
      <dgm:t>
        <a:bodyPr/>
        <a:lstStyle/>
        <a:p>
          <a:endParaRPr lang="es-ES"/>
        </a:p>
      </dgm:t>
    </dgm:pt>
    <dgm:pt modelId="{3B75841B-7400-4813-8EAF-099D98F0E760}" type="pres">
      <dgm:prSet presAssocID="{F815FD03-7B60-4C99-BFA2-8500E63AA447}" presName="parentText" presStyleLbl="node1" presStyleIdx="0" presStyleCnt="1">
        <dgm:presLayoutVars>
          <dgm:chMax val="0"/>
          <dgm:bulletEnabled val="1"/>
        </dgm:presLayoutVars>
      </dgm:prSet>
      <dgm:spPr/>
      <dgm:t>
        <a:bodyPr/>
        <a:lstStyle/>
        <a:p>
          <a:endParaRPr lang="es-ES"/>
        </a:p>
      </dgm:t>
    </dgm:pt>
  </dgm:ptLst>
  <dgm:cxnLst>
    <dgm:cxn modelId="{75DC24B0-76EB-47B0-8DB7-1C11E0CB6083}" srcId="{5340EFC3-A079-4033-AC07-6ECFF14177C8}" destId="{F815FD03-7B60-4C99-BFA2-8500E63AA447}" srcOrd="0" destOrd="0" parTransId="{0723AC77-C34E-4767-B100-63DB95806DDC}" sibTransId="{C69F8494-019E-4E9B-9612-2D291199E987}"/>
    <dgm:cxn modelId="{16C535F9-574A-4E4E-B485-3783DAF43E4D}" type="presOf" srcId="{F815FD03-7B60-4C99-BFA2-8500E63AA447}" destId="{3B75841B-7400-4813-8EAF-099D98F0E760}" srcOrd="0" destOrd="0" presId="urn:microsoft.com/office/officeart/2005/8/layout/vList2"/>
    <dgm:cxn modelId="{07BB566A-9A4D-48CA-9909-73272DD45209}" type="presOf" srcId="{5340EFC3-A079-4033-AC07-6ECFF14177C8}" destId="{04F8597C-94CD-4C2F-91B7-7AEF5A0B9B34}" srcOrd="0" destOrd="0" presId="urn:microsoft.com/office/officeart/2005/8/layout/vList2"/>
    <dgm:cxn modelId="{407C5669-A64B-4D29-82C1-ADBD79D41AAC}" type="presParOf" srcId="{04F8597C-94CD-4C2F-91B7-7AEF5A0B9B34}" destId="{3B75841B-7400-4813-8EAF-099D98F0E76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4C6EE-1745-4C37-9DB8-212A931539C6}">
      <dsp:nvSpPr>
        <dsp:cNvPr id="0" name=""/>
        <dsp:cNvSpPr/>
      </dsp:nvSpPr>
      <dsp:spPr>
        <a:xfrm>
          <a:off x="1342970" y="997559"/>
          <a:ext cx="5413833" cy="210480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marL="0" lvl="0" indent="0" algn="just" defTabSz="800100" rtl="0">
            <a:lnSpc>
              <a:spcPct val="90000"/>
            </a:lnSpc>
            <a:spcBef>
              <a:spcPct val="0"/>
            </a:spcBef>
            <a:spcAft>
              <a:spcPct val="35000"/>
            </a:spcAft>
          </a:pPr>
          <a:r>
            <a:rPr lang="es-EC" sz="1800" kern="1200" dirty="0" smtClean="0"/>
            <a:t>Dispone de 7 Bioquímicos Farmacéuticos, 12 Auxiliares de Farmacia, 1 Contador, 1 Guardalmacén y 2 Auxiliares de Servicios; personal que se considera suficiente según los estándares hospitalarios que indican que se debe tener un profesional farmacéutico por cada 100 camas.</a:t>
          </a:r>
          <a:endParaRPr lang="es-EC" sz="1800" kern="1200" dirty="0"/>
        </a:p>
      </dsp:txBody>
      <dsp:txXfrm>
        <a:off x="2209184" y="997559"/>
        <a:ext cx="4547619" cy="2104800"/>
      </dsp:txXfrm>
    </dsp:sp>
    <dsp:sp modelId="{6C73EE5A-E5D9-4798-847A-B6037418F2E0}">
      <dsp:nvSpPr>
        <dsp:cNvPr id="0" name=""/>
        <dsp:cNvSpPr/>
      </dsp:nvSpPr>
      <dsp:spPr>
        <a:xfrm>
          <a:off x="499199" y="652271"/>
          <a:ext cx="1651218" cy="168416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s-EC" sz="1800" kern="1200" dirty="0" smtClean="0"/>
            <a:t>La Farmacia Institucional</a:t>
          </a:r>
          <a:endParaRPr lang="es-EC" sz="1800" kern="1200" dirty="0"/>
        </a:p>
      </dsp:txBody>
      <dsp:txXfrm>
        <a:off x="741014" y="898911"/>
        <a:ext cx="1167588" cy="11908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F025B-F2E6-40EA-A463-5EEAFD712660}">
      <dsp:nvSpPr>
        <dsp:cNvPr id="0" name=""/>
        <dsp:cNvSpPr/>
      </dsp:nvSpPr>
      <dsp:spPr>
        <a:xfrm>
          <a:off x="0" y="325"/>
          <a:ext cx="8380932" cy="62386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kern="1200" dirty="0" smtClean="0"/>
            <a:t>Realizar la </a:t>
          </a:r>
          <a:r>
            <a:rPr lang="es-EC" sz="1800" u="sng" kern="1200" dirty="0" smtClean="0"/>
            <a:t>evaluación</a:t>
          </a:r>
          <a:r>
            <a:rPr lang="es-EC" sz="1800" kern="1200" dirty="0" smtClean="0"/>
            <a:t> de la Gestión de Farmacia</a:t>
          </a:r>
          <a:endParaRPr lang="es-ES" sz="1800" kern="1200" dirty="0"/>
        </a:p>
      </dsp:txBody>
      <dsp:txXfrm>
        <a:off x="30455" y="30780"/>
        <a:ext cx="8320022" cy="562955"/>
      </dsp:txXfrm>
    </dsp:sp>
    <dsp:sp modelId="{CF4EFE83-2F76-4B26-95AD-044804A32E9D}">
      <dsp:nvSpPr>
        <dsp:cNvPr id="0" name=""/>
        <dsp:cNvSpPr/>
      </dsp:nvSpPr>
      <dsp:spPr>
        <a:xfrm>
          <a:off x="0" y="636721"/>
          <a:ext cx="8380932" cy="62386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kern="1200" dirty="0" smtClean="0"/>
            <a:t>Realizar el </a:t>
          </a:r>
          <a:r>
            <a:rPr lang="es-EC" sz="1800" u="sng" kern="1200" dirty="0" smtClean="0"/>
            <a:t>levantamiento y análisis de los procesos actuales, </a:t>
          </a:r>
          <a:r>
            <a:rPr lang="es-EC" sz="1800" kern="1200" dirty="0" smtClean="0"/>
            <a:t> determinar cuales se pueden mejorar</a:t>
          </a:r>
          <a:endParaRPr lang="es-ES" sz="1800" kern="1200" dirty="0"/>
        </a:p>
      </dsp:txBody>
      <dsp:txXfrm>
        <a:off x="30455" y="667176"/>
        <a:ext cx="8320022" cy="562955"/>
      </dsp:txXfrm>
    </dsp:sp>
    <dsp:sp modelId="{251C1F70-5601-45F3-BA51-B31B86EDAA09}">
      <dsp:nvSpPr>
        <dsp:cNvPr id="0" name=""/>
        <dsp:cNvSpPr/>
      </dsp:nvSpPr>
      <dsp:spPr>
        <a:xfrm>
          <a:off x="0" y="1273116"/>
          <a:ext cx="8380932" cy="62386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u="sng" kern="1200" dirty="0" smtClean="0"/>
            <a:t>Diseñar y estandarizar </a:t>
          </a:r>
          <a:r>
            <a:rPr lang="es-EC" sz="1800" kern="1200" dirty="0" smtClean="0"/>
            <a:t>los procesos</a:t>
          </a:r>
          <a:endParaRPr lang="es-ES" sz="1800" kern="1200" dirty="0"/>
        </a:p>
      </dsp:txBody>
      <dsp:txXfrm>
        <a:off x="30455" y="1303571"/>
        <a:ext cx="8320022" cy="562955"/>
      </dsp:txXfrm>
    </dsp:sp>
    <dsp:sp modelId="{07F2556E-C23A-4066-9835-FEA64D6EC325}">
      <dsp:nvSpPr>
        <dsp:cNvPr id="0" name=""/>
        <dsp:cNvSpPr/>
      </dsp:nvSpPr>
      <dsp:spPr>
        <a:xfrm>
          <a:off x="0" y="1909512"/>
          <a:ext cx="8380932" cy="62386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kern="1200" dirty="0" smtClean="0"/>
            <a:t>Realizar el </a:t>
          </a:r>
          <a:r>
            <a:rPr lang="es-EC" sz="1800" u="sng" kern="1200" dirty="0" smtClean="0"/>
            <a:t>Manual de Procesos</a:t>
          </a:r>
          <a:r>
            <a:rPr lang="es-EC" sz="1800" kern="1200" dirty="0" smtClean="0"/>
            <a:t> para el servicio de farmacia</a:t>
          </a:r>
          <a:endParaRPr lang="es-ES" sz="1800" kern="1200" dirty="0"/>
        </a:p>
      </dsp:txBody>
      <dsp:txXfrm>
        <a:off x="30455" y="1939967"/>
        <a:ext cx="8320022" cy="562955"/>
      </dsp:txXfrm>
    </dsp:sp>
    <dsp:sp modelId="{ED435AAB-C4A4-47F4-A3B7-6CACCD782531}">
      <dsp:nvSpPr>
        <dsp:cNvPr id="0" name=""/>
        <dsp:cNvSpPr/>
      </dsp:nvSpPr>
      <dsp:spPr>
        <a:xfrm>
          <a:off x="0" y="2545907"/>
          <a:ext cx="8380932" cy="62386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C" sz="1800" kern="1200" dirty="0" smtClean="0"/>
            <a:t>Establecer </a:t>
          </a:r>
          <a:r>
            <a:rPr lang="es-EC" sz="1800" u="sng" kern="1200" dirty="0" smtClean="0"/>
            <a:t>indicadores de gestión para los procesos estandarizados</a:t>
          </a:r>
          <a:endParaRPr lang="es-ES" sz="1800" kern="1200" dirty="0"/>
        </a:p>
      </dsp:txBody>
      <dsp:txXfrm>
        <a:off x="30455" y="2576362"/>
        <a:ext cx="8320022" cy="5629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E8BD2-919C-4031-B924-4E3B27442BDC}">
      <dsp:nvSpPr>
        <dsp:cNvPr id="0" name=""/>
        <dsp:cNvSpPr/>
      </dsp:nvSpPr>
      <dsp:spPr>
        <a:xfrm rot="5400000">
          <a:off x="501680" y="1830876"/>
          <a:ext cx="1508415" cy="2509969"/>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B2BA2-7797-4CA9-9473-951A64D5C93B}">
      <dsp:nvSpPr>
        <dsp:cNvPr id="0" name=""/>
        <dsp:cNvSpPr/>
      </dsp:nvSpPr>
      <dsp:spPr>
        <a:xfrm>
          <a:off x="249888" y="2580816"/>
          <a:ext cx="2266014" cy="198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rtl="0">
            <a:lnSpc>
              <a:spcPct val="90000"/>
            </a:lnSpc>
            <a:spcBef>
              <a:spcPct val="0"/>
            </a:spcBef>
            <a:spcAft>
              <a:spcPct val="35000"/>
            </a:spcAft>
          </a:pPr>
          <a:r>
            <a:rPr lang="es-EC" sz="1600" b="1" kern="1200" dirty="0" smtClean="0"/>
            <a:t>El aprovisionamiento o abastecimiento es es clave en los procesos </a:t>
          </a:r>
        </a:p>
        <a:p>
          <a:pPr lvl="0" algn="just" defTabSz="711200" rtl="0">
            <a:lnSpc>
              <a:spcPct val="100000"/>
            </a:lnSpc>
            <a:spcBef>
              <a:spcPct val="0"/>
            </a:spcBef>
            <a:spcAft>
              <a:spcPct val="35000"/>
            </a:spcAft>
          </a:pPr>
          <a:endParaRPr lang="es-EC" sz="1600" kern="1200" dirty="0" smtClean="0"/>
        </a:p>
        <a:p>
          <a:pPr lvl="0" algn="just" defTabSz="711200" rtl="0">
            <a:lnSpc>
              <a:spcPct val="90000"/>
            </a:lnSpc>
            <a:spcBef>
              <a:spcPct val="0"/>
            </a:spcBef>
            <a:spcAft>
              <a:spcPct val="35000"/>
            </a:spcAft>
          </a:pPr>
          <a:r>
            <a:rPr lang="es-EC" sz="1600" kern="1200" dirty="0" smtClean="0"/>
            <a:t>Esta función puede ser la diferencia entre la vida o la muerte de un paciente</a:t>
          </a:r>
          <a:endParaRPr lang="es-ES" sz="1600" kern="1200" dirty="0"/>
        </a:p>
      </dsp:txBody>
      <dsp:txXfrm>
        <a:off x="249888" y="2580816"/>
        <a:ext cx="2266014" cy="1986294"/>
      </dsp:txXfrm>
    </dsp:sp>
    <dsp:sp modelId="{DA83861A-C5C0-4054-88B6-14B028E10B30}">
      <dsp:nvSpPr>
        <dsp:cNvPr id="0" name=""/>
        <dsp:cNvSpPr/>
      </dsp:nvSpPr>
      <dsp:spPr>
        <a:xfrm>
          <a:off x="2088353" y="1646089"/>
          <a:ext cx="427549" cy="427549"/>
        </a:xfrm>
        <a:prstGeom prst="triangle">
          <a:avLst>
            <a:gd name="adj" fmla="val 100000"/>
          </a:avLst>
        </a:prstGeom>
        <a:solidFill>
          <a:schemeClr val="accent2">
            <a:hueOff val="1170380"/>
            <a:satOff val="-1460"/>
            <a:lumOff val="343"/>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9B55B2-D36E-4AC3-B124-65A7D02FEEC0}">
      <dsp:nvSpPr>
        <dsp:cNvPr id="0" name=""/>
        <dsp:cNvSpPr/>
      </dsp:nvSpPr>
      <dsp:spPr>
        <a:xfrm rot="5400000">
          <a:off x="3275725" y="696864"/>
          <a:ext cx="1508415" cy="2509969"/>
        </a:xfrm>
        <a:prstGeom prst="corner">
          <a:avLst>
            <a:gd name="adj1" fmla="val 16120"/>
            <a:gd name="adj2" fmla="val 16110"/>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62122F-A81E-47DF-9214-14A1A5D63A23}">
      <dsp:nvSpPr>
        <dsp:cNvPr id="0" name=""/>
        <dsp:cNvSpPr/>
      </dsp:nvSpPr>
      <dsp:spPr>
        <a:xfrm>
          <a:off x="3044009" y="1512173"/>
          <a:ext cx="2266014" cy="2881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rtl="0">
            <a:lnSpc>
              <a:spcPct val="90000"/>
            </a:lnSpc>
            <a:spcBef>
              <a:spcPct val="0"/>
            </a:spcBef>
            <a:spcAft>
              <a:spcPct val="35000"/>
            </a:spcAft>
          </a:pPr>
          <a:r>
            <a:rPr lang="es-EC" sz="1600" b="1" kern="1200" dirty="0" smtClean="0"/>
            <a:t>Planificar las necesidades de aprovisionamiento farmacéutico </a:t>
          </a:r>
        </a:p>
        <a:p>
          <a:pPr lvl="0" algn="just" defTabSz="711200" rtl="0">
            <a:lnSpc>
              <a:spcPct val="100000"/>
            </a:lnSpc>
            <a:spcBef>
              <a:spcPct val="0"/>
            </a:spcBef>
            <a:spcAft>
              <a:spcPct val="35000"/>
            </a:spcAft>
          </a:pPr>
          <a:endParaRPr lang="es-EC" sz="1600" kern="1200" dirty="0" smtClean="0"/>
        </a:p>
        <a:p>
          <a:pPr lvl="0" algn="just" defTabSz="711200" rtl="0">
            <a:lnSpc>
              <a:spcPct val="90000"/>
            </a:lnSpc>
            <a:spcBef>
              <a:spcPct val="0"/>
            </a:spcBef>
            <a:spcAft>
              <a:spcPct val="35000"/>
            </a:spcAft>
          </a:pPr>
          <a:r>
            <a:rPr lang="es-EC" sz="1600" kern="1200" dirty="0" smtClean="0"/>
            <a:t>Consumo de los años precedentes</a:t>
          </a:r>
        </a:p>
        <a:p>
          <a:pPr lvl="0" algn="just" defTabSz="711200" rtl="0">
            <a:lnSpc>
              <a:spcPct val="90000"/>
            </a:lnSpc>
            <a:spcBef>
              <a:spcPct val="0"/>
            </a:spcBef>
            <a:spcAft>
              <a:spcPct val="35000"/>
            </a:spcAft>
          </a:pPr>
          <a:r>
            <a:rPr lang="es-EC" sz="1600" kern="1200" dirty="0" smtClean="0"/>
            <a:t>Indicaciones y previsiones del personal de los diferentes servicios</a:t>
          </a:r>
        </a:p>
        <a:p>
          <a:pPr lvl="0" algn="just" defTabSz="711200" rtl="0">
            <a:lnSpc>
              <a:spcPct val="90000"/>
            </a:lnSpc>
            <a:spcBef>
              <a:spcPct val="0"/>
            </a:spcBef>
            <a:spcAft>
              <a:spcPct val="35000"/>
            </a:spcAft>
          </a:pPr>
          <a:r>
            <a:rPr lang="es-EC" sz="1600" kern="1200" dirty="0" smtClean="0"/>
            <a:t>CNMB</a:t>
          </a:r>
        </a:p>
        <a:p>
          <a:pPr lvl="0" algn="l" defTabSz="711200" rtl="0">
            <a:lnSpc>
              <a:spcPct val="90000"/>
            </a:lnSpc>
            <a:spcBef>
              <a:spcPct val="0"/>
            </a:spcBef>
            <a:spcAft>
              <a:spcPct val="35000"/>
            </a:spcAft>
          </a:pPr>
          <a:endParaRPr lang="es-ES" sz="1600" kern="1200" dirty="0"/>
        </a:p>
      </dsp:txBody>
      <dsp:txXfrm>
        <a:off x="3044009" y="1512173"/>
        <a:ext cx="2266014" cy="2881438"/>
      </dsp:txXfrm>
    </dsp:sp>
    <dsp:sp modelId="{F1DB3233-8B44-43BE-89D1-E48DA5450BDB}">
      <dsp:nvSpPr>
        <dsp:cNvPr id="0" name=""/>
        <dsp:cNvSpPr/>
      </dsp:nvSpPr>
      <dsp:spPr>
        <a:xfrm>
          <a:off x="4862397" y="512077"/>
          <a:ext cx="427549" cy="427549"/>
        </a:xfrm>
        <a:prstGeom prst="triangle">
          <a:avLst>
            <a:gd name="adj" fmla="val 100000"/>
          </a:avLst>
        </a:prstGeom>
        <a:solidFill>
          <a:schemeClr val="accent2">
            <a:hueOff val="3511139"/>
            <a:satOff val="-4379"/>
            <a:lumOff val="103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A2D82B-2086-4F7E-951F-B033DD352A2E}">
      <dsp:nvSpPr>
        <dsp:cNvPr id="0" name=""/>
        <dsp:cNvSpPr/>
      </dsp:nvSpPr>
      <dsp:spPr>
        <a:xfrm rot="5400000">
          <a:off x="6049769" y="10424"/>
          <a:ext cx="1508415" cy="2509969"/>
        </a:xfrm>
        <a:prstGeom prst="corner">
          <a:avLst>
            <a:gd name="adj1" fmla="val 16120"/>
            <a:gd name="adj2" fmla="val 16110"/>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E558F1-4EB0-4D5A-B698-A257627F286E}">
      <dsp:nvSpPr>
        <dsp:cNvPr id="0" name=""/>
        <dsp:cNvSpPr/>
      </dsp:nvSpPr>
      <dsp:spPr>
        <a:xfrm>
          <a:off x="5797977" y="760364"/>
          <a:ext cx="2266014" cy="198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rtl="0">
            <a:lnSpc>
              <a:spcPct val="90000"/>
            </a:lnSpc>
            <a:spcBef>
              <a:spcPct val="0"/>
            </a:spcBef>
            <a:spcAft>
              <a:spcPct val="35000"/>
            </a:spcAft>
          </a:pPr>
          <a:r>
            <a:rPr lang="es-EC" sz="1600" b="1" kern="1200" dirty="0" smtClean="0"/>
            <a:t>Estandarización y control de los procesos de diagnóstico y terapéuticos </a:t>
          </a:r>
        </a:p>
        <a:p>
          <a:pPr lvl="0" algn="l" defTabSz="711200" rtl="0">
            <a:lnSpc>
              <a:spcPct val="100000"/>
            </a:lnSpc>
            <a:spcBef>
              <a:spcPct val="0"/>
            </a:spcBef>
            <a:spcAft>
              <a:spcPct val="35000"/>
            </a:spcAft>
          </a:pPr>
          <a:endParaRPr lang="es-EC" sz="1600" kern="1200" dirty="0" smtClean="0"/>
        </a:p>
        <a:p>
          <a:pPr lvl="0" algn="l" defTabSz="711200" rtl="0">
            <a:lnSpc>
              <a:spcPct val="90000"/>
            </a:lnSpc>
            <a:spcBef>
              <a:spcPct val="0"/>
            </a:spcBef>
            <a:spcAft>
              <a:spcPct val="35000"/>
            </a:spcAft>
          </a:pPr>
          <a:r>
            <a:rPr lang="es-EC" sz="1600" kern="1200" dirty="0" smtClean="0"/>
            <a:t>Manejo discrecional de los medicamentos por el personal médico, de enfermería, farmacia </a:t>
          </a:r>
        </a:p>
        <a:p>
          <a:pPr lvl="0" algn="ctr" defTabSz="711200" rtl="0">
            <a:lnSpc>
              <a:spcPct val="90000"/>
            </a:lnSpc>
            <a:spcBef>
              <a:spcPct val="0"/>
            </a:spcBef>
            <a:spcAft>
              <a:spcPct val="35000"/>
            </a:spcAft>
          </a:pPr>
          <a:r>
            <a:rPr lang="es-EC" sz="1600" b="1" kern="1200" dirty="0" smtClean="0"/>
            <a:t>M.S.P</a:t>
          </a:r>
        </a:p>
        <a:p>
          <a:pPr lvl="0" algn="just" defTabSz="711200" rtl="0">
            <a:lnSpc>
              <a:spcPct val="90000"/>
            </a:lnSpc>
            <a:spcBef>
              <a:spcPct val="0"/>
            </a:spcBef>
            <a:spcAft>
              <a:spcPct val="35000"/>
            </a:spcAft>
          </a:pPr>
          <a:r>
            <a:rPr lang="es-EC" sz="1600" kern="1200" dirty="0" smtClean="0"/>
            <a:t>Dispendios que llegan hasta el 30% que afectan directamente en la calidad de la atención</a:t>
          </a:r>
        </a:p>
      </dsp:txBody>
      <dsp:txXfrm>
        <a:off x="5797977" y="760364"/>
        <a:ext cx="2266014" cy="19862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4D383-7EF7-40FF-9840-7ED659EAFAB1}">
      <dsp:nvSpPr>
        <dsp:cNvPr id="0" name=""/>
        <dsp:cNvSpPr/>
      </dsp:nvSpPr>
      <dsp:spPr>
        <a:xfrm>
          <a:off x="907624" y="114742"/>
          <a:ext cx="1795807" cy="1795858"/>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29B0CF-78EE-4969-8CE5-29DE651A4248}">
      <dsp:nvSpPr>
        <dsp:cNvPr id="0" name=""/>
        <dsp:cNvSpPr/>
      </dsp:nvSpPr>
      <dsp:spPr>
        <a:xfrm>
          <a:off x="1304244" y="764916"/>
          <a:ext cx="1001919" cy="50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es-EC" sz="900" i="1" kern="1200" dirty="0" smtClean="0"/>
            <a:t>el diseño y estandarización de los procesos de farmacia</a:t>
          </a:r>
          <a:r>
            <a:rPr lang="es-EC" sz="900" kern="1200" dirty="0" smtClean="0"/>
            <a:t> </a:t>
          </a:r>
          <a:endParaRPr lang="es-ES" sz="900" kern="1200" dirty="0"/>
        </a:p>
      </dsp:txBody>
      <dsp:txXfrm>
        <a:off x="1304244" y="764916"/>
        <a:ext cx="1001919" cy="500900"/>
      </dsp:txXfrm>
    </dsp:sp>
    <dsp:sp modelId="{C63E6CA0-9C95-4EDF-B011-66849FA6B62A}">
      <dsp:nvSpPr>
        <dsp:cNvPr id="0" name=""/>
        <dsp:cNvSpPr/>
      </dsp:nvSpPr>
      <dsp:spPr>
        <a:xfrm>
          <a:off x="536927" y="1265816"/>
          <a:ext cx="1542735" cy="1543387"/>
        </a:xfrm>
        <a:prstGeom prst="blockArc">
          <a:avLst>
            <a:gd name="adj1" fmla="val 0"/>
            <a:gd name="adj2" fmla="val 18900000"/>
            <a:gd name="adj3" fmla="val 1274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F89418-CC81-4AA1-9731-66AB0A60B9E5}">
      <dsp:nvSpPr>
        <dsp:cNvPr id="0" name=""/>
        <dsp:cNvSpPr/>
      </dsp:nvSpPr>
      <dsp:spPr>
        <a:xfrm>
          <a:off x="803285" y="1798781"/>
          <a:ext cx="1001919" cy="50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rtl="0">
            <a:lnSpc>
              <a:spcPct val="90000"/>
            </a:lnSpc>
            <a:spcBef>
              <a:spcPct val="0"/>
            </a:spcBef>
            <a:spcAft>
              <a:spcPct val="35000"/>
            </a:spcAft>
          </a:pPr>
          <a:r>
            <a:rPr lang="es-EC" sz="900" i="1" kern="1200" dirty="0" smtClean="0"/>
            <a:t>mejorar los resultados en el sistema de suministro, acceso, oportunidad, calidad y satisfacción de los usuarios</a:t>
          </a:r>
          <a:endParaRPr lang="es-ES" sz="900" i="1" kern="1200" dirty="0"/>
        </a:p>
      </dsp:txBody>
      <dsp:txXfrm>
        <a:off x="803285" y="1798781"/>
        <a:ext cx="1001919" cy="5009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B20A4-CCF1-43C2-BEF9-C1FF1ADE92CC}">
      <dsp:nvSpPr>
        <dsp:cNvPr id="0" name=""/>
        <dsp:cNvSpPr/>
      </dsp:nvSpPr>
      <dsp:spPr>
        <a:xfrm rot="4396374">
          <a:off x="40816" y="912483"/>
          <a:ext cx="3164589" cy="2206906"/>
        </a:xfrm>
        <a:prstGeom prst="swooshArrow">
          <a:avLst>
            <a:gd name="adj1" fmla="val 16310"/>
            <a:gd name="adj2" fmla="val 313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40CDFFB-EEA3-4EC0-A0B9-C4155F5EBA4D}">
      <dsp:nvSpPr>
        <dsp:cNvPr id="0" name=""/>
        <dsp:cNvSpPr/>
      </dsp:nvSpPr>
      <dsp:spPr>
        <a:xfrm>
          <a:off x="1119421" y="1130264"/>
          <a:ext cx="79915" cy="79915"/>
        </a:xfrm>
        <a:prstGeom prst="ellipse">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5F813AEF-A172-40C4-8AD8-B1EFFC26D309}">
      <dsp:nvSpPr>
        <dsp:cNvPr id="0" name=""/>
        <dsp:cNvSpPr/>
      </dsp:nvSpPr>
      <dsp:spPr>
        <a:xfrm>
          <a:off x="1502503" y="1398238"/>
          <a:ext cx="79915" cy="79915"/>
        </a:xfrm>
        <a:prstGeom prst="ellipse">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5496E67E-B14D-4C0B-9C90-D4760D0E3F5E}">
      <dsp:nvSpPr>
        <dsp:cNvPr id="0" name=""/>
        <dsp:cNvSpPr/>
      </dsp:nvSpPr>
      <dsp:spPr>
        <a:xfrm>
          <a:off x="1825099" y="1710570"/>
          <a:ext cx="79915" cy="79915"/>
        </a:xfrm>
        <a:prstGeom prst="ellipse">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07634938-FE1C-4F7B-BC0C-D21EA993D921}">
      <dsp:nvSpPr>
        <dsp:cNvPr id="0" name=""/>
        <dsp:cNvSpPr/>
      </dsp:nvSpPr>
      <dsp:spPr>
        <a:xfrm>
          <a:off x="-171328" y="183005"/>
          <a:ext cx="1492005" cy="58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b" anchorCtr="0">
          <a:noAutofit/>
        </a:bodyPr>
        <a:lstStyle/>
        <a:p>
          <a:pPr lvl="0" algn="l" defTabSz="577850" rtl="0">
            <a:lnSpc>
              <a:spcPct val="90000"/>
            </a:lnSpc>
            <a:spcBef>
              <a:spcPct val="0"/>
            </a:spcBef>
            <a:spcAft>
              <a:spcPct val="35000"/>
            </a:spcAft>
          </a:pPr>
          <a:r>
            <a:rPr lang="es-EC" sz="1300" kern="1200" dirty="0" smtClean="0"/>
            <a:t>Objetivos de la Gestión por Procesos</a:t>
          </a:r>
          <a:endParaRPr lang="es-ES" sz="1300" kern="1200" dirty="0"/>
        </a:p>
      </dsp:txBody>
      <dsp:txXfrm>
        <a:off x="-171328" y="183005"/>
        <a:ext cx="1492005" cy="586537"/>
      </dsp:txXfrm>
    </dsp:sp>
    <dsp:sp modelId="{5EFC6FA7-BAC5-4DE5-B2B7-2F42645152F2}">
      <dsp:nvSpPr>
        <dsp:cNvPr id="0" name=""/>
        <dsp:cNvSpPr/>
      </dsp:nvSpPr>
      <dsp:spPr>
        <a:xfrm>
          <a:off x="1602948" y="876953"/>
          <a:ext cx="2258170" cy="58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l" defTabSz="577850" rtl="0">
            <a:lnSpc>
              <a:spcPct val="90000"/>
            </a:lnSpc>
            <a:spcBef>
              <a:spcPct val="0"/>
            </a:spcBef>
            <a:spcAft>
              <a:spcPct val="35000"/>
            </a:spcAft>
          </a:pPr>
          <a:r>
            <a:rPr lang="es-EC" sz="1300" kern="1200" smtClean="0"/>
            <a:t>Definiciones de procesos</a:t>
          </a:r>
          <a:endParaRPr lang="es-ES" sz="1300" kern="1200"/>
        </a:p>
      </dsp:txBody>
      <dsp:txXfrm>
        <a:off x="1602948" y="876953"/>
        <a:ext cx="2258170" cy="586537"/>
      </dsp:txXfrm>
    </dsp:sp>
    <dsp:sp modelId="{32AA14A5-0A47-47E0-807C-AF3C85F8AE42}">
      <dsp:nvSpPr>
        <dsp:cNvPr id="0" name=""/>
        <dsp:cNvSpPr/>
      </dsp:nvSpPr>
      <dsp:spPr>
        <a:xfrm>
          <a:off x="-171328" y="1144927"/>
          <a:ext cx="1330707" cy="58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l" defTabSz="577850" rtl="0">
            <a:lnSpc>
              <a:spcPct val="90000"/>
            </a:lnSpc>
            <a:spcBef>
              <a:spcPct val="0"/>
            </a:spcBef>
            <a:spcAft>
              <a:spcPct val="35000"/>
            </a:spcAft>
          </a:pPr>
          <a:r>
            <a:rPr lang="es-EC" sz="1300" kern="1200" dirty="0" smtClean="0"/>
            <a:t>Elementos de un Proceso</a:t>
          </a:r>
          <a:endParaRPr lang="es-ES" sz="1300" kern="1200" dirty="0"/>
        </a:p>
      </dsp:txBody>
      <dsp:txXfrm>
        <a:off x="-171328" y="1144927"/>
        <a:ext cx="1330707" cy="586537"/>
      </dsp:txXfrm>
    </dsp:sp>
    <dsp:sp modelId="{83BB0DEA-C79E-491A-AB20-6847E0AB4A90}">
      <dsp:nvSpPr>
        <dsp:cNvPr id="0" name=""/>
        <dsp:cNvSpPr/>
      </dsp:nvSpPr>
      <dsp:spPr>
        <a:xfrm>
          <a:off x="2104145" y="2055894"/>
          <a:ext cx="79915" cy="79915"/>
        </a:xfrm>
        <a:prstGeom prst="ellipse">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FC506408-8CAA-46D6-9473-2AD6EC9EC8D7}">
      <dsp:nvSpPr>
        <dsp:cNvPr id="0" name=""/>
        <dsp:cNvSpPr/>
      </dsp:nvSpPr>
      <dsp:spPr>
        <a:xfrm>
          <a:off x="2288464" y="1457259"/>
          <a:ext cx="1572654" cy="58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l" defTabSz="577850" rtl="0">
            <a:lnSpc>
              <a:spcPct val="90000"/>
            </a:lnSpc>
            <a:spcBef>
              <a:spcPct val="0"/>
            </a:spcBef>
            <a:spcAft>
              <a:spcPct val="35000"/>
            </a:spcAft>
          </a:pPr>
          <a:r>
            <a:rPr lang="es-EC" sz="1300" kern="1200" smtClean="0"/>
            <a:t>Clasificación de los Procesos</a:t>
          </a:r>
          <a:endParaRPr lang="es-ES" sz="1300" kern="1200"/>
        </a:p>
      </dsp:txBody>
      <dsp:txXfrm>
        <a:off x="2288464" y="1457259"/>
        <a:ext cx="1572654" cy="586537"/>
      </dsp:txXfrm>
    </dsp:sp>
    <dsp:sp modelId="{FD6EBF4B-179D-426F-AB57-DB99124D0B14}">
      <dsp:nvSpPr>
        <dsp:cNvPr id="0" name=""/>
        <dsp:cNvSpPr/>
      </dsp:nvSpPr>
      <dsp:spPr>
        <a:xfrm>
          <a:off x="-171328" y="1802583"/>
          <a:ext cx="2016224" cy="58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r" defTabSz="577850" rtl="0">
            <a:lnSpc>
              <a:spcPct val="90000"/>
            </a:lnSpc>
            <a:spcBef>
              <a:spcPct val="0"/>
            </a:spcBef>
            <a:spcAft>
              <a:spcPct val="35000"/>
            </a:spcAft>
          </a:pPr>
          <a:r>
            <a:rPr lang="es-EC" sz="1300" kern="1200" dirty="0" smtClean="0"/>
            <a:t>Jerarquía de procesos</a:t>
          </a:r>
          <a:endParaRPr lang="es-ES" sz="1300" kern="1200" dirty="0"/>
        </a:p>
      </dsp:txBody>
      <dsp:txXfrm>
        <a:off x="-171328" y="1802583"/>
        <a:ext cx="2016224" cy="586537"/>
      </dsp:txXfrm>
    </dsp:sp>
    <dsp:sp modelId="{16FDF901-D2EE-4F5D-A25E-7E8697564BB8}">
      <dsp:nvSpPr>
        <dsp:cNvPr id="0" name=""/>
        <dsp:cNvSpPr/>
      </dsp:nvSpPr>
      <dsp:spPr>
        <a:xfrm>
          <a:off x="2329155" y="2408183"/>
          <a:ext cx="79915" cy="79915"/>
        </a:xfrm>
        <a:prstGeom prst="ellipse">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2616E71F-301E-4DE7-8775-3E93F7C80300}">
      <dsp:nvSpPr>
        <dsp:cNvPr id="0" name=""/>
        <dsp:cNvSpPr/>
      </dsp:nvSpPr>
      <dsp:spPr>
        <a:xfrm>
          <a:off x="350012" y="2403412"/>
          <a:ext cx="1566892" cy="58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l" defTabSz="577850" rtl="0">
            <a:lnSpc>
              <a:spcPct val="90000"/>
            </a:lnSpc>
            <a:spcBef>
              <a:spcPct val="0"/>
            </a:spcBef>
            <a:spcAft>
              <a:spcPct val="35000"/>
            </a:spcAft>
          </a:pPr>
          <a:r>
            <a:rPr lang="es-EC" sz="1300" kern="1200" dirty="0" smtClean="0"/>
            <a:t>Gestión de procesos</a:t>
          </a:r>
          <a:endParaRPr lang="es-ES" sz="1300" kern="1200" dirty="0"/>
        </a:p>
      </dsp:txBody>
      <dsp:txXfrm>
        <a:off x="350012" y="2403412"/>
        <a:ext cx="1566892" cy="586537"/>
      </dsp:txXfrm>
    </dsp:sp>
    <dsp:sp modelId="{52674F8A-0BCA-4305-B4FE-AF05FF845751}">
      <dsp:nvSpPr>
        <dsp:cNvPr id="0" name=""/>
        <dsp:cNvSpPr/>
      </dsp:nvSpPr>
      <dsp:spPr>
        <a:xfrm>
          <a:off x="1008101" y="3305967"/>
          <a:ext cx="2701538" cy="58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t" anchorCtr="0">
          <a:noAutofit/>
        </a:bodyPr>
        <a:lstStyle/>
        <a:p>
          <a:pPr lvl="0" algn="ctr" defTabSz="577850" rtl="0">
            <a:lnSpc>
              <a:spcPct val="90000"/>
            </a:lnSpc>
            <a:spcBef>
              <a:spcPct val="0"/>
            </a:spcBef>
            <a:spcAft>
              <a:spcPct val="35000"/>
            </a:spcAft>
          </a:pPr>
          <a:r>
            <a:rPr lang="es-EC" sz="1300" kern="1200" dirty="0" smtClean="0"/>
            <a:t>Manual de procesos</a:t>
          </a:r>
          <a:endParaRPr lang="es-ES" sz="1300" kern="1200" dirty="0"/>
        </a:p>
      </dsp:txBody>
      <dsp:txXfrm>
        <a:off x="1008101" y="3305967"/>
        <a:ext cx="2701538" cy="5865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44FAD-4FF5-4F44-A852-596686F199F5}">
      <dsp:nvSpPr>
        <dsp:cNvPr id="0" name=""/>
        <dsp:cNvSpPr/>
      </dsp:nvSpPr>
      <dsp:spPr>
        <a:xfrm>
          <a:off x="586861" y="837473"/>
          <a:ext cx="2144620" cy="744798"/>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43F81D-6802-425A-9768-8821686C56DD}">
      <dsp:nvSpPr>
        <dsp:cNvPr id="0" name=""/>
        <dsp:cNvSpPr/>
      </dsp:nvSpPr>
      <dsp:spPr>
        <a:xfrm>
          <a:off x="1454684" y="2661232"/>
          <a:ext cx="415624" cy="265999"/>
        </a:xfrm>
        <a:prstGeom prst="down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A38152-506B-4966-944F-F561682967BE}">
      <dsp:nvSpPr>
        <dsp:cNvPr id="0" name=""/>
        <dsp:cNvSpPr/>
      </dsp:nvSpPr>
      <dsp:spPr>
        <a:xfrm>
          <a:off x="620530" y="3016245"/>
          <a:ext cx="1994995" cy="854167"/>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S_tradnl" sz="1600" b="1" kern="1200" dirty="0" smtClean="0"/>
            <a:t>Mixto</a:t>
          </a:r>
        </a:p>
      </dsp:txBody>
      <dsp:txXfrm>
        <a:off x="620530" y="3016245"/>
        <a:ext cx="1994995" cy="854167"/>
      </dsp:txXfrm>
    </dsp:sp>
    <dsp:sp modelId="{3AD26705-7233-41EF-A1D8-2C1C36473DFC}">
      <dsp:nvSpPr>
        <dsp:cNvPr id="0" name=""/>
        <dsp:cNvSpPr/>
      </dsp:nvSpPr>
      <dsp:spPr>
        <a:xfrm>
          <a:off x="1366572" y="1639794"/>
          <a:ext cx="748123" cy="74812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s-ES_tradnl" sz="800" kern="1200" dirty="0" smtClean="0"/>
            <a:t>Cuantitativo</a:t>
          </a:r>
          <a:endParaRPr lang="es-EC" sz="800" kern="1200" dirty="0"/>
        </a:p>
      </dsp:txBody>
      <dsp:txXfrm>
        <a:off x="1476132" y="1749354"/>
        <a:ext cx="529003" cy="529003"/>
      </dsp:txXfrm>
    </dsp:sp>
    <dsp:sp modelId="{64BB7CB4-2937-4FCD-844F-E620317BDDD5}">
      <dsp:nvSpPr>
        <dsp:cNvPr id="0" name=""/>
        <dsp:cNvSpPr/>
      </dsp:nvSpPr>
      <dsp:spPr>
        <a:xfrm>
          <a:off x="813816" y="1078535"/>
          <a:ext cx="782985" cy="748123"/>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rtl="0">
            <a:lnSpc>
              <a:spcPct val="90000"/>
            </a:lnSpc>
            <a:spcBef>
              <a:spcPct val="0"/>
            </a:spcBef>
            <a:spcAft>
              <a:spcPct val="35000"/>
            </a:spcAft>
          </a:pPr>
          <a:r>
            <a:rPr lang="es-ES_tradnl" sz="800" kern="1200" dirty="0" smtClean="0"/>
            <a:t>Cualitativo</a:t>
          </a:r>
          <a:endParaRPr lang="es-EC" sz="800" kern="1200" dirty="0"/>
        </a:p>
      </dsp:txBody>
      <dsp:txXfrm>
        <a:off x="928481" y="1188095"/>
        <a:ext cx="553655" cy="529003"/>
      </dsp:txXfrm>
    </dsp:sp>
    <dsp:sp modelId="{1B320D3B-1466-4EEE-868D-B2EB71417701}">
      <dsp:nvSpPr>
        <dsp:cNvPr id="0" name=""/>
        <dsp:cNvSpPr/>
      </dsp:nvSpPr>
      <dsp:spPr>
        <a:xfrm>
          <a:off x="498748" y="632724"/>
          <a:ext cx="2327495" cy="2088619"/>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22EB7-535D-4CFC-B7BD-7827514C8105}">
      <dsp:nvSpPr>
        <dsp:cNvPr id="0" name=""/>
        <dsp:cNvSpPr/>
      </dsp:nvSpPr>
      <dsp:spPr>
        <a:xfrm>
          <a:off x="2287" y="217783"/>
          <a:ext cx="1392595" cy="131875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576" tIns="11430" rIns="72576" bIns="11430" numCol="1" spcCol="1270" anchor="ctr" anchorCtr="0">
          <a:noAutofit/>
        </a:bodyPr>
        <a:lstStyle/>
        <a:p>
          <a:pPr lvl="0" algn="l" defTabSz="400050" rtl="0">
            <a:lnSpc>
              <a:spcPct val="90000"/>
            </a:lnSpc>
            <a:spcBef>
              <a:spcPct val="0"/>
            </a:spcBef>
            <a:spcAft>
              <a:spcPct val="35000"/>
            </a:spcAft>
          </a:pPr>
          <a:r>
            <a:rPr lang="es-ES_tradnl" sz="900" kern="1200" dirty="0" smtClean="0"/>
            <a:t> P</a:t>
          </a:r>
          <a:r>
            <a:rPr lang="en-US" sz="900" kern="1200" dirty="0" err="1" smtClean="0"/>
            <a:t>roducto</a:t>
          </a:r>
          <a:r>
            <a:rPr lang="en-US" sz="900" kern="1200" dirty="0" smtClean="0"/>
            <a:t> de </a:t>
          </a:r>
          <a:r>
            <a:rPr lang="en-US" sz="900" kern="1200" dirty="0" err="1" smtClean="0"/>
            <a:t>toda</a:t>
          </a:r>
          <a:r>
            <a:rPr lang="en-US" sz="900" kern="1200" dirty="0" smtClean="0"/>
            <a:t> la </a:t>
          </a:r>
          <a:r>
            <a:rPr lang="en-US" sz="900" kern="1200" dirty="0" err="1" smtClean="0"/>
            <a:t>información</a:t>
          </a:r>
          <a:r>
            <a:rPr lang="en-US" sz="900" kern="1200" dirty="0" smtClean="0"/>
            <a:t> </a:t>
          </a:r>
          <a:r>
            <a:rPr lang="en-US" sz="900" kern="1200" dirty="0" err="1" smtClean="0"/>
            <a:t>recopilada</a:t>
          </a:r>
          <a:r>
            <a:rPr lang="en-US" sz="900" kern="1200" dirty="0" smtClean="0"/>
            <a:t> se </a:t>
          </a:r>
          <a:r>
            <a:rPr lang="en-US" sz="900" kern="1200" dirty="0" err="1" smtClean="0"/>
            <a:t>realiza</a:t>
          </a:r>
          <a:r>
            <a:rPr lang="en-US" sz="900" kern="1200" dirty="0" smtClean="0"/>
            <a:t> la </a:t>
          </a:r>
          <a:r>
            <a:rPr lang="en-US" sz="900" kern="1200" dirty="0" err="1" smtClean="0"/>
            <a:t>integración</a:t>
          </a:r>
          <a:r>
            <a:rPr lang="en-US" sz="900" kern="1200" dirty="0" smtClean="0"/>
            <a:t> y discusión  para </a:t>
          </a:r>
          <a:r>
            <a:rPr lang="en-US" sz="900" kern="1200" dirty="0" err="1" smtClean="0"/>
            <a:t>realizar</a:t>
          </a:r>
          <a:r>
            <a:rPr lang="en-US" sz="900" kern="1200" dirty="0" smtClean="0"/>
            <a:t> </a:t>
          </a:r>
          <a:r>
            <a:rPr lang="en-US" sz="900" kern="1200" dirty="0" err="1" smtClean="0"/>
            <a:t>inferencias</a:t>
          </a:r>
          <a:endParaRPr lang="es-EC" sz="900" kern="1200" dirty="0"/>
        </a:p>
      </dsp:txBody>
      <dsp:txXfrm>
        <a:off x="206228" y="410911"/>
        <a:ext cx="984713" cy="932502"/>
      </dsp:txXfrm>
    </dsp:sp>
    <dsp:sp modelId="{0E15B1EF-74C9-43C3-8730-9FD71870F5DA}">
      <dsp:nvSpPr>
        <dsp:cNvPr id="0" name=""/>
        <dsp:cNvSpPr/>
      </dsp:nvSpPr>
      <dsp:spPr>
        <a:xfrm>
          <a:off x="1131131" y="217783"/>
          <a:ext cx="1318758" cy="131875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576" tIns="11430" rIns="72576" bIns="11430" numCol="1" spcCol="1270" anchor="ctr" anchorCtr="0">
          <a:noAutofit/>
        </a:bodyPr>
        <a:lstStyle/>
        <a:p>
          <a:pPr lvl="0" algn="ctr" defTabSz="400050">
            <a:lnSpc>
              <a:spcPct val="90000"/>
            </a:lnSpc>
            <a:spcBef>
              <a:spcPct val="0"/>
            </a:spcBef>
            <a:spcAft>
              <a:spcPct val="35000"/>
            </a:spcAft>
          </a:pPr>
          <a:r>
            <a:rPr lang="es-ES_tradnl" sz="900" kern="1200" dirty="0" smtClean="0"/>
            <a:t>Revisión bibliográfica se realiza la construcción del marco teórico y la identificación de instrumentos que sean factibles de aplicación </a:t>
          </a:r>
          <a:endParaRPr lang="es-EC" sz="900" kern="1200" dirty="0"/>
        </a:p>
      </dsp:txBody>
      <dsp:txXfrm>
        <a:off x="1324259" y="410911"/>
        <a:ext cx="932502" cy="932502"/>
      </dsp:txXfrm>
    </dsp:sp>
    <dsp:sp modelId="{B3B4FB34-4B90-433D-B78F-5FAB319CACB4}">
      <dsp:nvSpPr>
        <dsp:cNvPr id="0" name=""/>
        <dsp:cNvSpPr/>
      </dsp:nvSpPr>
      <dsp:spPr>
        <a:xfrm>
          <a:off x="2186138" y="217783"/>
          <a:ext cx="1318758" cy="1318758"/>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576" tIns="11430" rIns="72576" bIns="11430" numCol="1" spcCol="1270" anchor="ctr" anchorCtr="0">
          <a:noAutofit/>
        </a:bodyPr>
        <a:lstStyle/>
        <a:p>
          <a:pPr lvl="0" algn="ctr" defTabSz="400050">
            <a:lnSpc>
              <a:spcPct val="90000"/>
            </a:lnSpc>
            <a:spcBef>
              <a:spcPct val="0"/>
            </a:spcBef>
            <a:spcAft>
              <a:spcPct val="35000"/>
            </a:spcAft>
          </a:pPr>
          <a:r>
            <a:rPr lang="es-ES_tradnl" sz="900" kern="1200" dirty="0" smtClean="0"/>
            <a:t>Adaptación y o modificación de los procesos para farmacia del HEG.</a:t>
          </a:r>
          <a:endParaRPr lang="es-EC" sz="900" kern="1200" dirty="0"/>
        </a:p>
      </dsp:txBody>
      <dsp:txXfrm>
        <a:off x="2379266" y="410911"/>
        <a:ext cx="932502" cy="932502"/>
      </dsp:txXfrm>
    </dsp:sp>
    <dsp:sp modelId="{27370339-0AD9-43ED-8552-23743294A45F}">
      <dsp:nvSpPr>
        <dsp:cNvPr id="0" name=""/>
        <dsp:cNvSpPr/>
      </dsp:nvSpPr>
      <dsp:spPr>
        <a:xfrm>
          <a:off x="3241145" y="217783"/>
          <a:ext cx="1318758" cy="1318758"/>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2576" tIns="11430" rIns="72576" bIns="11430" numCol="1" spcCol="1270" anchor="ctr" anchorCtr="0">
          <a:noAutofit/>
        </a:bodyPr>
        <a:lstStyle/>
        <a:p>
          <a:pPr lvl="0" algn="ctr" defTabSz="400050">
            <a:lnSpc>
              <a:spcPct val="90000"/>
            </a:lnSpc>
            <a:spcBef>
              <a:spcPct val="0"/>
            </a:spcBef>
            <a:spcAft>
              <a:spcPct val="35000"/>
            </a:spcAft>
          </a:pPr>
          <a:r>
            <a:rPr lang="es-ES_tradnl" sz="900" kern="1200" dirty="0" smtClean="0"/>
            <a:t>Se utilizará la herramienta de Visio 6.0 para el diseño y diagramación de los procesos.</a:t>
          </a:r>
          <a:endParaRPr lang="es-EC" sz="900" kern="1200" dirty="0"/>
        </a:p>
      </dsp:txBody>
      <dsp:txXfrm>
        <a:off x="3434273" y="410911"/>
        <a:ext cx="932502" cy="93250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E4F82-F6CE-4D06-A4D0-F34BBA1BDAC5}">
      <dsp:nvSpPr>
        <dsp:cNvPr id="0" name=""/>
        <dsp:cNvSpPr/>
      </dsp:nvSpPr>
      <dsp:spPr>
        <a:xfrm>
          <a:off x="279683" y="-64540"/>
          <a:ext cx="2535682" cy="3000110"/>
        </a:xfrm>
        <a:prstGeom prst="roundRect">
          <a:avLst>
            <a:gd name="adj" fmla="val 1667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63500" rIns="38100" bIns="63500" numCol="1" spcCol="1270" anchor="t" anchorCtr="0">
          <a:noAutofit/>
        </a:bodyPr>
        <a:lstStyle/>
        <a:p>
          <a:pPr lvl="0" algn="just" defTabSz="444500" rtl="0">
            <a:lnSpc>
              <a:spcPct val="90000"/>
            </a:lnSpc>
            <a:spcBef>
              <a:spcPct val="0"/>
            </a:spcBef>
            <a:spcAft>
              <a:spcPct val="35000"/>
            </a:spcAft>
          </a:pPr>
          <a:r>
            <a:rPr lang="es-ES_tradnl" sz="1000" kern="1200" dirty="0" smtClean="0"/>
            <a:t>A través de la observación directa pasiva obtendremos la información cualitativa, a través de las encuestas y entrevistas se obtendrá la información que se precisa para el diseño, documentación y elaboración de procesos de la Farmacia.</a:t>
          </a:r>
        </a:p>
        <a:p>
          <a:pPr lvl="0" algn="just" defTabSz="444500" rtl="0">
            <a:lnSpc>
              <a:spcPct val="90000"/>
            </a:lnSpc>
            <a:spcBef>
              <a:spcPct val="0"/>
            </a:spcBef>
            <a:spcAft>
              <a:spcPct val="35000"/>
            </a:spcAft>
          </a:pPr>
          <a:endParaRPr lang="es-ES_tradnl" sz="1000" kern="1200" dirty="0" smtClean="0"/>
        </a:p>
        <a:p>
          <a:pPr lvl="0" algn="just" defTabSz="444500" rtl="0">
            <a:lnSpc>
              <a:spcPct val="90000"/>
            </a:lnSpc>
            <a:spcBef>
              <a:spcPct val="0"/>
            </a:spcBef>
            <a:spcAft>
              <a:spcPct val="35000"/>
            </a:spcAft>
          </a:pPr>
          <a:r>
            <a:rPr lang="es-ES_tradnl" sz="1000" kern="1200" dirty="0" smtClean="0"/>
            <a:t> El tipo de investigación  descriptiva</a:t>
          </a:r>
        </a:p>
        <a:p>
          <a:pPr lvl="0" algn="just" defTabSz="444500" rtl="0">
            <a:lnSpc>
              <a:spcPct val="90000"/>
            </a:lnSpc>
            <a:spcBef>
              <a:spcPct val="0"/>
            </a:spcBef>
            <a:spcAft>
              <a:spcPct val="35000"/>
            </a:spcAft>
          </a:pPr>
          <a:r>
            <a:rPr lang="es-ES_tradnl" sz="1000" kern="1200" dirty="0" smtClean="0"/>
            <a:t>Describe características fundamentales de conjuntos homogéneos utilizando criterios sistemáticos que permitan  su estructura</a:t>
          </a:r>
        </a:p>
        <a:p>
          <a:pPr lvl="0" algn="just" defTabSz="444500" rtl="0">
            <a:lnSpc>
              <a:spcPct val="90000"/>
            </a:lnSpc>
            <a:spcBef>
              <a:spcPct val="0"/>
            </a:spcBef>
            <a:spcAft>
              <a:spcPct val="35000"/>
            </a:spcAft>
          </a:pPr>
          <a:r>
            <a:rPr lang="es-ES_tradnl" sz="1000" kern="1200" dirty="0" smtClean="0"/>
            <a:t>método es el deductivo, ya que partiendo de datos generales aceptados como validos se llegará a una conclusión de tipo particular</a:t>
          </a:r>
          <a:endParaRPr lang="es-EC" sz="1000" kern="1200" dirty="0"/>
        </a:p>
      </dsp:txBody>
      <dsp:txXfrm>
        <a:off x="403487" y="59264"/>
        <a:ext cx="2288074" cy="2752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AFF39-94D6-4C62-98B4-8702337D6748}">
      <dsp:nvSpPr>
        <dsp:cNvPr id="0" name=""/>
        <dsp:cNvSpPr/>
      </dsp:nvSpPr>
      <dsp:spPr>
        <a:xfrm rot="3255201">
          <a:off x="1937940" y="3771226"/>
          <a:ext cx="1763325" cy="28212"/>
        </a:xfrm>
        <a:custGeom>
          <a:avLst/>
          <a:gdLst/>
          <a:ahLst/>
          <a:cxnLst/>
          <a:rect l="0" t="0" r="0" b="0"/>
          <a:pathLst>
            <a:path>
              <a:moveTo>
                <a:pt x="0" y="14106"/>
              </a:moveTo>
              <a:lnTo>
                <a:pt x="1763325" y="14106"/>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947D719-562F-4CBB-B5F1-FD83D1EFA2B1}">
      <dsp:nvSpPr>
        <dsp:cNvPr id="0" name=""/>
        <dsp:cNvSpPr/>
      </dsp:nvSpPr>
      <dsp:spPr>
        <a:xfrm rot="1981675">
          <a:off x="2286229" y="3371769"/>
          <a:ext cx="1708662" cy="28212"/>
        </a:xfrm>
        <a:custGeom>
          <a:avLst/>
          <a:gdLst/>
          <a:ahLst/>
          <a:cxnLst/>
          <a:rect l="0" t="0" r="0" b="0"/>
          <a:pathLst>
            <a:path>
              <a:moveTo>
                <a:pt x="0" y="14106"/>
              </a:moveTo>
              <a:lnTo>
                <a:pt x="1708662" y="14106"/>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8D6B942-B96B-42DA-9652-434145E45F2F}">
      <dsp:nvSpPr>
        <dsp:cNvPr id="0" name=""/>
        <dsp:cNvSpPr/>
      </dsp:nvSpPr>
      <dsp:spPr>
        <a:xfrm rot="637019">
          <a:off x="2410282" y="2859087"/>
          <a:ext cx="1635897" cy="28212"/>
        </a:xfrm>
        <a:custGeom>
          <a:avLst/>
          <a:gdLst/>
          <a:ahLst/>
          <a:cxnLst/>
          <a:rect l="0" t="0" r="0" b="0"/>
          <a:pathLst>
            <a:path>
              <a:moveTo>
                <a:pt x="0" y="14106"/>
              </a:moveTo>
              <a:lnTo>
                <a:pt x="1635897" y="14106"/>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69B6D57-16C4-40D2-B338-0A157955DD50}">
      <dsp:nvSpPr>
        <dsp:cNvPr id="0" name=""/>
        <dsp:cNvSpPr/>
      </dsp:nvSpPr>
      <dsp:spPr>
        <a:xfrm rot="20926083">
          <a:off x="2409359" y="2391615"/>
          <a:ext cx="1558497" cy="28212"/>
        </a:xfrm>
        <a:custGeom>
          <a:avLst/>
          <a:gdLst/>
          <a:ahLst/>
          <a:cxnLst/>
          <a:rect l="0" t="0" r="0" b="0"/>
          <a:pathLst>
            <a:path>
              <a:moveTo>
                <a:pt x="0" y="14106"/>
              </a:moveTo>
              <a:lnTo>
                <a:pt x="1558497" y="14106"/>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4FB28FB-F962-4FBB-BA28-407CFB6D7FB6}">
      <dsp:nvSpPr>
        <dsp:cNvPr id="0" name=""/>
        <dsp:cNvSpPr/>
      </dsp:nvSpPr>
      <dsp:spPr>
        <a:xfrm rot="19607545">
          <a:off x="2291824" y="1904292"/>
          <a:ext cx="1622214" cy="28212"/>
        </a:xfrm>
        <a:custGeom>
          <a:avLst/>
          <a:gdLst/>
          <a:ahLst/>
          <a:cxnLst/>
          <a:rect l="0" t="0" r="0" b="0"/>
          <a:pathLst>
            <a:path>
              <a:moveTo>
                <a:pt x="0" y="14106"/>
              </a:moveTo>
              <a:lnTo>
                <a:pt x="1622214" y="14106"/>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F109807-645D-4DE0-879C-083458A3AF20}">
      <dsp:nvSpPr>
        <dsp:cNvPr id="0" name=""/>
        <dsp:cNvSpPr/>
      </dsp:nvSpPr>
      <dsp:spPr>
        <a:xfrm rot="18350389">
          <a:off x="1940205" y="1486245"/>
          <a:ext cx="1763104" cy="28212"/>
        </a:xfrm>
        <a:custGeom>
          <a:avLst/>
          <a:gdLst/>
          <a:ahLst/>
          <a:cxnLst/>
          <a:rect l="0" t="0" r="0" b="0"/>
          <a:pathLst>
            <a:path>
              <a:moveTo>
                <a:pt x="0" y="14106"/>
              </a:moveTo>
              <a:lnTo>
                <a:pt x="1763104" y="14106"/>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F05988D-B247-4E41-B439-3813CCED0B0C}">
      <dsp:nvSpPr>
        <dsp:cNvPr id="0" name=""/>
        <dsp:cNvSpPr/>
      </dsp:nvSpPr>
      <dsp:spPr>
        <a:xfrm>
          <a:off x="1386337" y="2031821"/>
          <a:ext cx="1221114" cy="122111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DDD1455-439A-44F9-A8F5-E53EE0DCB173}">
      <dsp:nvSpPr>
        <dsp:cNvPr id="0" name=""/>
        <dsp:cNvSpPr/>
      </dsp:nvSpPr>
      <dsp:spPr>
        <a:xfrm>
          <a:off x="3093919" y="-116741"/>
          <a:ext cx="1081594" cy="983094"/>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_tradnl" sz="1000" kern="1200" dirty="0" smtClean="0"/>
            <a:t>Organizar, planificar, dirigir, ejecutar actividades </a:t>
          </a:r>
          <a:r>
            <a:rPr lang="es-ES_tradnl" sz="1000" kern="1200" dirty="0" smtClean="0"/>
            <a:t>farmacéuticas</a:t>
          </a:r>
          <a:endParaRPr lang="es-EC" sz="1000" kern="1200" dirty="0"/>
        </a:p>
      </dsp:txBody>
      <dsp:txXfrm>
        <a:off x="3252315" y="27230"/>
        <a:ext cx="764802" cy="695152"/>
      </dsp:txXfrm>
    </dsp:sp>
    <dsp:sp modelId="{D63D051E-CFFF-4A41-90FC-C74B0BDA31D7}">
      <dsp:nvSpPr>
        <dsp:cNvPr id="0" name=""/>
        <dsp:cNvSpPr/>
      </dsp:nvSpPr>
      <dsp:spPr>
        <a:xfrm>
          <a:off x="3666680" y="714573"/>
          <a:ext cx="1108754" cy="94386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_tradnl" sz="1000" kern="1200" dirty="0" smtClean="0"/>
            <a:t>Dispensar  y supervisar entrega de </a:t>
          </a:r>
          <a:r>
            <a:rPr lang="es-ES_tradnl" sz="1000" kern="1200" dirty="0" smtClean="0"/>
            <a:t>medicamentos</a:t>
          </a:r>
          <a:endParaRPr lang="es-EC" sz="1000" kern="1200" dirty="0"/>
        </a:p>
      </dsp:txBody>
      <dsp:txXfrm>
        <a:off x="3829053" y="852799"/>
        <a:ext cx="784008" cy="667415"/>
      </dsp:txXfrm>
    </dsp:sp>
    <dsp:sp modelId="{DF253C65-409E-46A3-B79C-97DA817F1EF1}">
      <dsp:nvSpPr>
        <dsp:cNvPr id="0" name=""/>
        <dsp:cNvSpPr/>
      </dsp:nvSpPr>
      <dsp:spPr>
        <a:xfrm>
          <a:off x="3936540" y="1658440"/>
          <a:ext cx="1173046" cy="964558"/>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_tradnl" sz="1000" kern="1200" dirty="0" smtClean="0"/>
            <a:t>Participar como secretario y asesorar técnicamente al </a:t>
          </a:r>
          <a:r>
            <a:rPr lang="es-ES_tradnl" sz="1000" kern="1200" dirty="0" smtClean="0"/>
            <a:t>CFT</a:t>
          </a:r>
          <a:endParaRPr lang="es-EC" sz="1000" kern="1200" dirty="0"/>
        </a:p>
      </dsp:txBody>
      <dsp:txXfrm>
        <a:off x="4108329" y="1799696"/>
        <a:ext cx="829468" cy="682046"/>
      </dsp:txXfrm>
    </dsp:sp>
    <dsp:sp modelId="{19D6B1E5-77ED-41A1-A031-35F1A00F02E8}">
      <dsp:nvSpPr>
        <dsp:cNvPr id="0" name=""/>
        <dsp:cNvSpPr/>
      </dsp:nvSpPr>
      <dsp:spPr>
        <a:xfrm>
          <a:off x="4018067" y="2628125"/>
          <a:ext cx="1193040" cy="1009888"/>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_tradnl" sz="1000" kern="1200" dirty="0" smtClean="0"/>
            <a:t>Realizar la recepción técnica de medicamentos</a:t>
          </a:r>
          <a:endParaRPr lang="es-EC" sz="1000" kern="1200" dirty="0"/>
        </a:p>
      </dsp:txBody>
      <dsp:txXfrm>
        <a:off x="4192784" y="2776020"/>
        <a:ext cx="843606" cy="714098"/>
      </dsp:txXfrm>
    </dsp:sp>
    <dsp:sp modelId="{45BE5DDE-5228-4CE6-A9D2-55688FE1398B}">
      <dsp:nvSpPr>
        <dsp:cNvPr id="0" name=""/>
        <dsp:cNvSpPr/>
      </dsp:nvSpPr>
      <dsp:spPr>
        <a:xfrm>
          <a:off x="3743143" y="3711942"/>
          <a:ext cx="986413" cy="77261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_tradnl" sz="1000" kern="1200" dirty="0" smtClean="0"/>
            <a:t>Participar en el Sistema de Fármaco </a:t>
          </a:r>
          <a:r>
            <a:rPr lang="es-ES_tradnl" sz="1000" kern="1200" dirty="0" smtClean="0"/>
            <a:t>vigilancia</a:t>
          </a:r>
          <a:endParaRPr lang="es-EC" sz="1000" kern="1200" dirty="0"/>
        </a:p>
      </dsp:txBody>
      <dsp:txXfrm>
        <a:off x="3887600" y="3825089"/>
        <a:ext cx="697499" cy="546319"/>
      </dsp:txXfrm>
    </dsp:sp>
    <dsp:sp modelId="{18265477-2A7C-41D3-90D0-4A0D0ABA20F6}">
      <dsp:nvSpPr>
        <dsp:cNvPr id="0" name=""/>
        <dsp:cNvSpPr/>
      </dsp:nvSpPr>
      <dsp:spPr>
        <a:xfrm>
          <a:off x="3065895" y="4430104"/>
          <a:ext cx="1126433" cy="95969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_tradnl" sz="1000" kern="1200" dirty="0" smtClean="0"/>
            <a:t>Consolidar mensualmente consumo de </a:t>
          </a:r>
          <a:r>
            <a:rPr lang="es-ES_tradnl" sz="1000" kern="1200" dirty="0" smtClean="0"/>
            <a:t>medicamentos</a:t>
          </a:r>
          <a:endParaRPr lang="es-EC" sz="700" kern="1200" dirty="0"/>
        </a:p>
      </dsp:txBody>
      <dsp:txXfrm>
        <a:off x="3230857" y="4570648"/>
        <a:ext cx="796509" cy="678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A432D-3F32-4943-8DE7-692DD201FFF1}">
      <dsp:nvSpPr>
        <dsp:cNvPr id="0" name=""/>
        <dsp:cNvSpPr/>
      </dsp:nvSpPr>
      <dsp:spPr>
        <a:xfrm rot="3718750">
          <a:off x="1067930" y="3640386"/>
          <a:ext cx="894075" cy="61347"/>
        </a:xfrm>
        <a:custGeom>
          <a:avLst/>
          <a:gdLst/>
          <a:ahLst/>
          <a:cxnLst/>
          <a:rect l="0" t="0" r="0" b="0"/>
          <a:pathLst>
            <a:path>
              <a:moveTo>
                <a:pt x="0" y="30673"/>
              </a:moveTo>
              <a:lnTo>
                <a:pt x="894075" y="30673"/>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85D8FED-9568-453D-A09D-BA145D6A955D}">
      <dsp:nvSpPr>
        <dsp:cNvPr id="0" name=""/>
        <dsp:cNvSpPr/>
      </dsp:nvSpPr>
      <dsp:spPr>
        <a:xfrm rot="1330441">
          <a:off x="1594050" y="2957620"/>
          <a:ext cx="549556" cy="61347"/>
        </a:xfrm>
        <a:custGeom>
          <a:avLst/>
          <a:gdLst/>
          <a:ahLst/>
          <a:cxnLst/>
          <a:rect l="0" t="0" r="0" b="0"/>
          <a:pathLst>
            <a:path>
              <a:moveTo>
                <a:pt x="0" y="30673"/>
              </a:moveTo>
              <a:lnTo>
                <a:pt x="549556" y="30673"/>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BFEA14E-A536-4775-A448-F0AAAF06BCBD}">
      <dsp:nvSpPr>
        <dsp:cNvPr id="0" name=""/>
        <dsp:cNvSpPr/>
      </dsp:nvSpPr>
      <dsp:spPr>
        <a:xfrm rot="20272023">
          <a:off x="1593615" y="2209209"/>
          <a:ext cx="563391" cy="61347"/>
        </a:xfrm>
        <a:custGeom>
          <a:avLst/>
          <a:gdLst/>
          <a:ahLst/>
          <a:cxnLst/>
          <a:rect l="0" t="0" r="0" b="0"/>
          <a:pathLst>
            <a:path>
              <a:moveTo>
                <a:pt x="0" y="30673"/>
              </a:moveTo>
              <a:lnTo>
                <a:pt x="563391" y="30673"/>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E7DE7AA-670A-4337-97A5-73132C47771E}">
      <dsp:nvSpPr>
        <dsp:cNvPr id="0" name=""/>
        <dsp:cNvSpPr/>
      </dsp:nvSpPr>
      <dsp:spPr>
        <a:xfrm rot="17882661">
          <a:off x="1089335" y="1563206"/>
          <a:ext cx="815205" cy="61347"/>
        </a:xfrm>
        <a:custGeom>
          <a:avLst/>
          <a:gdLst/>
          <a:ahLst/>
          <a:cxnLst/>
          <a:rect l="0" t="0" r="0" b="0"/>
          <a:pathLst>
            <a:path>
              <a:moveTo>
                <a:pt x="0" y="30673"/>
              </a:moveTo>
              <a:lnTo>
                <a:pt x="815205" y="30673"/>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B9C3CA7-EF27-46FC-BEEE-9DB90FC48A7A}">
      <dsp:nvSpPr>
        <dsp:cNvPr id="0" name=""/>
        <dsp:cNvSpPr/>
      </dsp:nvSpPr>
      <dsp:spPr>
        <a:xfrm>
          <a:off x="256364" y="1947179"/>
          <a:ext cx="1393213" cy="133569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08464BC-3DA4-4649-8D1C-6B5EE0DF753A}">
      <dsp:nvSpPr>
        <dsp:cNvPr id="0" name=""/>
        <dsp:cNvSpPr/>
      </dsp:nvSpPr>
      <dsp:spPr>
        <a:xfrm>
          <a:off x="1346702" y="-86303"/>
          <a:ext cx="1339076" cy="1410678"/>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s-ES_tradnl" sz="1100" kern="1200" dirty="0" smtClean="0"/>
            <a:t>Entregar </a:t>
          </a:r>
          <a:r>
            <a:rPr lang="es-ES_tradnl" sz="1100" kern="1200" dirty="0" smtClean="0"/>
            <a:t>medicamentos</a:t>
          </a:r>
          <a:endParaRPr lang="es-EC" sz="1100" kern="1200" dirty="0"/>
        </a:p>
      </dsp:txBody>
      <dsp:txXfrm>
        <a:off x="1542805" y="120286"/>
        <a:ext cx="946870" cy="997500"/>
      </dsp:txXfrm>
    </dsp:sp>
    <dsp:sp modelId="{D6F5F77D-612B-4727-81CD-83A4782876E9}">
      <dsp:nvSpPr>
        <dsp:cNvPr id="0" name=""/>
        <dsp:cNvSpPr/>
      </dsp:nvSpPr>
      <dsp:spPr>
        <a:xfrm>
          <a:off x="2089247" y="1211768"/>
          <a:ext cx="1319937" cy="1345346"/>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_tradnl" sz="1000" kern="1200" dirty="0" smtClean="0"/>
            <a:t>Elaborar informe diario y valorado del consumo de </a:t>
          </a:r>
          <a:r>
            <a:rPr lang="es-ES_tradnl" sz="1000" kern="1200" dirty="0" smtClean="0"/>
            <a:t>medicamentos</a:t>
          </a:r>
          <a:endParaRPr lang="es-EC" sz="1000" kern="1200" dirty="0"/>
        </a:p>
      </dsp:txBody>
      <dsp:txXfrm>
        <a:off x="2282547" y="1408789"/>
        <a:ext cx="933337" cy="951304"/>
      </dsp:txXfrm>
    </dsp:sp>
    <dsp:sp modelId="{418C49EC-D684-4CF1-B298-4AEDF5401EAC}">
      <dsp:nvSpPr>
        <dsp:cNvPr id="0" name=""/>
        <dsp:cNvSpPr/>
      </dsp:nvSpPr>
      <dsp:spPr>
        <a:xfrm>
          <a:off x="2070836" y="2689550"/>
          <a:ext cx="1349394" cy="1312114"/>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s-ES_tradnl" sz="1100" kern="1200" dirty="0" smtClean="0"/>
            <a:t>Mantener el kardex de farmacia </a:t>
          </a:r>
          <a:r>
            <a:rPr lang="es-ES_tradnl" sz="1100" kern="1200" dirty="0" smtClean="0"/>
            <a:t>actualizado</a:t>
          </a:r>
          <a:endParaRPr lang="es-EC" sz="1100" kern="1200" dirty="0"/>
        </a:p>
      </dsp:txBody>
      <dsp:txXfrm>
        <a:off x="2268450" y="2881705"/>
        <a:ext cx="954166" cy="927804"/>
      </dsp:txXfrm>
    </dsp:sp>
    <dsp:sp modelId="{C34BB16E-1A11-4063-9B9B-2B9025086F72}">
      <dsp:nvSpPr>
        <dsp:cNvPr id="0" name=""/>
        <dsp:cNvSpPr/>
      </dsp:nvSpPr>
      <dsp:spPr>
        <a:xfrm>
          <a:off x="1341444" y="4006767"/>
          <a:ext cx="1347489" cy="120849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s-ES_tradnl" sz="1100" kern="1200" dirty="0" smtClean="0"/>
            <a:t>Aplicar Manual de Procesos y Guía de Recepción de Medicamentos en el </a:t>
          </a:r>
          <a:r>
            <a:rPr lang="es-ES_tradnl" sz="1100" kern="1200" dirty="0" smtClean="0"/>
            <a:t>MSP</a:t>
          </a:r>
          <a:endParaRPr lang="es-EC" sz="1100" kern="1200" dirty="0"/>
        </a:p>
      </dsp:txBody>
      <dsp:txXfrm>
        <a:off x="1538779" y="4183747"/>
        <a:ext cx="952819" cy="8545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8A18B-1D47-48DD-91EE-1ABCA37599AF}">
      <dsp:nvSpPr>
        <dsp:cNvPr id="0" name=""/>
        <dsp:cNvSpPr/>
      </dsp:nvSpPr>
      <dsp:spPr>
        <a:xfrm rot="3708945">
          <a:off x="1530717" y="3480387"/>
          <a:ext cx="893668" cy="52294"/>
        </a:xfrm>
        <a:custGeom>
          <a:avLst/>
          <a:gdLst/>
          <a:ahLst/>
          <a:cxnLst/>
          <a:rect l="0" t="0" r="0" b="0"/>
          <a:pathLst>
            <a:path>
              <a:moveTo>
                <a:pt x="0" y="26147"/>
              </a:moveTo>
              <a:lnTo>
                <a:pt x="893668" y="261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7C6999-0373-4F34-BA8D-6D92A12BE85C}">
      <dsp:nvSpPr>
        <dsp:cNvPr id="0" name=""/>
        <dsp:cNvSpPr/>
      </dsp:nvSpPr>
      <dsp:spPr>
        <a:xfrm rot="1348052">
          <a:off x="2044626" y="2795019"/>
          <a:ext cx="418374" cy="52294"/>
        </a:xfrm>
        <a:custGeom>
          <a:avLst/>
          <a:gdLst/>
          <a:ahLst/>
          <a:cxnLst/>
          <a:rect l="0" t="0" r="0" b="0"/>
          <a:pathLst>
            <a:path>
              <a:moveTo>
                <a:pt x="0" y="26147"/>
              </a:moveTo>
              <a:lnTo>
                <a:pt x="418374" y="261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A3C63F-5D08-4479-ADC5-2F63FC2364EE}">
      <dsp:nvSpPr>
        <dsp:cNvPr id="0" name=""/>
        <dsp:cNvSpPr/>
      </dsp:nvSpPr>
      <dsp:spPr>
        <a:xfrm rot="20276599">
          <a:off x="2039480" y="2088622"/>
          <a:ext cx="574529" cy="52294"/>
        </a:xfrm>
        <a:custGeom>
          <a:avLst/>
          <a:gdLst/>
          <a:ahLst/>
          <a:cxnLst/>
          <a:rect l="0" t="0" r="0" b="0"/>
          <a:pathLst>
            <a:path>
              <a:moveTo>
                <a:pt x="0" y="26147"/>
              </a:moveTo>
              <a:lnTo>
                <a:pt x="574529" y="261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716698-91ED-4CA9-9D20-25141B661A54}">
      <dsp:nvSpPr>
        <dsp:cNvPr id="0" name=""/>
        <dsp:cNvSpPr/>
      </dsp:nvSpPr>
      <dsp:spPr>
        <a:xfrm rot="17885396">
          <a:off x="1539315" y="1443188"/>
          <a:ext cx="853651" cy="52294"/>
        </a:xfrm>
        <a:custGeom>
          <a:avLst/>
          <a:gdLst/>
          <a:ahLst/>
          <a:cxnLst/>
          <a:rect l="0" t="0" r="0" b="0"/>
          <a:pathLst>
            <a:path>
              <a:moveTo>
                <a:pt x="0" y="26147"/>
              </a:moveTo>
              <a:lnTo>
                <a:pt x="853651" y="261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E8122A-55C1-4457-A423-546FABAD8D3C}">
      <dsp:nvSpPr>
        <dsp:cNvPr id="0" name=""/>
        <dsp:cNvSpPr/>
      </dsp:nvSpPr>
      <dsp:spPr>
        <a:xfrm>
          <a:off x="522253" y="1574429"/>
          <a:ext cx="1809706" cy="180970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04BAD8-9561-4B45-BB1E-333D08624CF3}">
      <dsp:nvSpPr>
        <dsp:cNvPr id="0" name=""/>
        <dsp:cNvSpPr/>
      </dsp:nvSpPr>
      <dsp:spPr>
        <a:xfrm>
          <a:off x="1812622" y="-19507"/>
          <a:ext cx="1270424" cy="1172657"/>
        </a:xfrm>
        <a:prstGeom prst="ellipse">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_tradnl" sz="1000" kern="1200" dirty="0" smtClean="0"/>
            <a:t>Elaborar proforma presupuestaria para la adquisición de </a:t>
          </a:r>
          <a:r>
            <a:rPr lang="es-ES_tradnl" sz="1000" kern="1200" dirty="0" smtClean="0"/>
            <a:t>medicamentos</a:t>
          </a:r>
          <a:endParaRPr lang="es-EC" sz="1000" kern="1200" dirty="0"/>
        </a:p>
      </dsp:txBody>
      <dsp:txXfrm>
        <a:off x="1998671" y="152225"/>
        <a:ext cx="898326" cy="829193"/>
      </dsp:txXfrm>
    </dsp:sp>
    <dsp:sp modelId="{30D36833-1CE3-4F3D-99DA-E6A26883171C}">
      <dsp:nvSpPr>
        <dsp:cNvPr id="0" name=""/>
        <dsp:cNvSpPr/>
      </dsp:nvSpPr>
      <dsp:spPr>
        <a:xfrm>
          <a:off x="2547256" y="1181261"/>
          <a:ext cx="1215026" cy="1196024"/>
        </a:xfrm>
        <a:prstGeom prst="ellipse">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_tradnl" sz="1000" kern="1200" dirty="0" smtClean="0"/>
            <a:t>Presentar informes de ejecución </a:t>
          </a:r>
          <a:r>
            <a:rPr lang="es-ES_tradnl" sz="1000" kern="1200" dirty="0" smtClean="0"/>
            <a:t>presupuestaria</a:t>
          </a:r>
          <a:endParaRPr lang="es-EC" sz="1000" kern="1200" dirty="0"/>
        </a:p>
      </dsp:txBody>
      <dsp:txXfrm>
        <a:off x="2725192" y="1356415"/>
        <a:ext cx="859154" cy="845716"/>
      </dsp:txXfrm>
    </dsp:sp>
    <dsp:sp modelId="{36D04104-24C2-443D-B0CB-B4A577D9AB74}">
      <dsp:nvSpPr>
        <dsp:cNvPr id="0" name=""/>
        <dsp:cNvSpPr/>
      </dsp:nvSpPr>
      <dsp:spPr>
        <a:xfrm>
          <a:off x="2372370" y="2541137"/>
          <a:ext cx="1494843" cy="1276310"/>
        </a:xfrm>
        <a:prstGeom prst="ellipse">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_tradnl" sz="1000" kern="1200" dirty="0" smtClean="0"/>
            <a:t>Prepara reportes e informes financieros de los movimientos por ingreso y consumo de </a:t>
          </a:r>
          <a:r>
            <a:rPr lang="es-ES_tradnl" sz="1000" kern="1200" dirty="0" smtClean="0"/>
            <a:t>medicamentos</a:t>
          </a:r>
          <a:endParaRPr lang="es-EC" sz="1000" kern="1200" dirty="0"/>
        </a:p>
      </dsp:txBody>
      <dsp:txXfrm>
        <a:off x="2591285" y="2728048"/>
        <a:ext cx="1057013" cy="902488"/>
      </dsp:txXfrm>
    </dsp:sp>
    <dsp:sp modelId="{5E9FEA34-321E-499C-A3F0-C2656758A8F2}">
      <dsp:nvSpPr>
        <dsp:cNvPr id="0" name=""/>
        <dsp:cNvSpPr/>
      </dsp:nvSpPr>
      <dsp:spPr>
        <a:xfrm>
          <a:off x="1832866" y="3848832"/>
          <a:ext cx="1238034" cy="1085824"/>
        </a:xfrm>
        <a:prstGeom prst="ellipse">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rtl="0">
            <a:lnSpc>
              <a:spcPct val="90000"/>
            </a:lnSpc>
            <a:spcBef>
              <a:spcPct val="0"/>
            </a:spcBef>
            <a:spcAft>
              <a:spcPct val="35000"/>
            </a:spcAft>
          </a:pPr>
          <a:r>
            <a:rPr lang="es-ES_tradnl" sz="1050" kern="1200" dirty="0" smtClean="0"/>
            <a:t>Emitir la certificación presupuestaria acorde al Plan Anual de </a:t>
          </a:r>
          <a:r>
            <a:rPr lang="es-ES_tradnl" sz="1050" kern="1200" dirty="0" smtClean="0"/>
            <a:t>Compras</a:t>
          </a:r>
          <a:endParaRPr lang="es-EC" sz="1050" kern="1200" dirty="0"/>
        </a:p>
      </dsp:txBody>
      <dsp:txXfrm>
        <a:off x="2014172" y="4007847"/>
        <a:ext cx="875422" cy="7677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52CF6-FF69-4687-82A4-C6C7EED42877}">
      <dsp:nvSpPr>
        <dsp:cNvPr id="0" name=""/>
        <dsp:cNvSpPr/>
      </dsp:nvSpPr>
      <dsp:spPr>
        <a:xfrm rot="3408902">
          <a:off x="838434" y="3653826"/>
          <a:ext cx="1391993" cy="50449"/>
        </a:xfrm>
        <a:custGeom>
          <a:avLst/>
          <a:gdLst/>
          <a:ahLst/>
          <a:cxnLst/>
          <a:rect l="0" t="0" r="0" b="0"/>
          <a:pathLst>
            <a:path>
              <a:moveTo>
                <a:pt x="0" y="25224"/>
              </a:moveTo>
              <a:lnTo>
                <a:pt x="1391993" y="25224"/>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AF3A9C5-6EF6-4E27-941A-ADB108E960FA}">
      <dsp:nvSpPr>
        <dsp:cNvPr id="0" name=""/>
        <dsp:cNvSpPr/>
      </dsp:nvSpPr>
      <dsp:spPr>
        <a:xfrm rot="1774188">
          <a:off x="1258868" y="3124837"/>
          <a:ext cx="1120700" cy="50449"/>
        </a:xfrm>
        <a:custGeom>
          <a:avLst/>
          <a:gdLst/>
          <a:ahLst/>
          <a:cxnLst/>
          <a:rect l="0" t="0" r="0" b="0"/>
          <a:pathLst>
            <a:path>
              <a:moveTo>
                <a:pt x="0" y="25224"/>
              </a:moveTo>
              <a:lnTo>
                <a:pt x="1120700" y="25224"/>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F9A2687-0F87-4264-A3C9-95C0D6F49B7F}">
      <dsp:nvSpPr>
        <dsp:cNvPr id="0" name=""/>
        <dsp:cNvSpPr/>
      </dsp:nvSpPr>
      <dsp:spPr>
        <a:xfrm>
          <a:off x="1331851" y="2555810"/>
          <a:ext cx="1187772" cy="50449"/>
        </a:xfrm>
        <a:custGeom>
          <a:avLst/>
          <a:gdLst/>
          <a:ahLst/>
          <a:cxnLst/>
          <a:rect l="0" t="0" r="0" b="0"/>
          <a:pathLst>
            <a:path>
              <a:moveTo>
                <a:pt x="0" y="25224"/>
              </a:moveTo>
              <a:lnTo>
                <a:pt x="1187772" y="25224"/>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B7C5400-719B-41DD-B3F5-A2780DE60B12}">
      <dsp:nvSpPr>
        <dsp:cNvPr id="0" name=""/>
        <dsp:cNvSpPr/>
      </dsp:nvSpPr>
      <dsp:spPr>
        <a:xfrm rot="19845470">
          <a:off x="1251004" y="1957283"/>
          <a:ext cx="1268809" cy="50449"/>
        </a:xfrm>
        <a:custGeom>
          <a:avLst/>
          <a:gdLst/>
          <a:ahLst/>
          <a:cxnLst/>
          <a:rect l="0" t="0" r="0" b="0"/>
          <a:pathLst>
            <a:path>
              <a:moveTo>
                <a:pt x="0" y="25224"/>
              </a:moveTo>
              <a:lnTo>
                <a:pt x="1268809" y="25224"/>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C53FD38-A9D2-47BF-A637-CED0EDEBC102}">
      <dsp:nvSpPr>
        <dsp:cNvPr id="0" name=""/>
        <dsp:cNvSpPr/>
      </dsp:nvSpPr>
      <dsp:spPr>
        <a:xfrm rot="18175903">
          <a:off x="834609" y="1459789"/>
          <a:ext cx="1383239" cy="50449"/>
        </a:xfrm>
        <a:custGeom>
          <a:avLst/>
          <a:gdLst/>
          <a:ahLst/>
          <a:cxnLst/>
          <a:rect l="0" t="0" r="0" b="0"/>
          <a:pathLst>
            <a:path>
              <a:moveTo>
                <a:pt x="0" y="25224"/>
              </a:moveTo>
              <a:lnTo>
                <a:pt x="1383239" y="25224"/>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C5591C8-6E38-4148-B083-426ED96DCA4E}">
      <dsp:nvSpPr>
        <dsp:cNvPr id="0" name=""/>
        <dsp:cNvSpPr/>
      </dsp:nvSpPr>
      <dsp:spPr>
        <a:xfrm>
          <a:off x="79846" y="1844561"/>
          <a:ext cx="1472947" cy="14729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777E051-01AC-468C-8CBF-C7EFE74DAFE5}">
      <dsp:nvSpPr>
        <dsp:cNvPr id="0" name=""/>
        <dsp:cNvSpPr/>
      </dsp:nvSpPr>
      <dsp:spPr>
        <a:xfrm>
          <a:off x="1570431" y="-93595"/>
          <a:ext cx="1268437" cy="1062404"/>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_tradnl" sz="1000" kern="1200" dirty="0" smtClean="0"/>
            <a:t>Recepción administrativa y entrega-recepción de medicamentos</a:t>
          </a:r>
          <a:endParaRPr lang="es-EC" sz="1000" kern="1200" dirty="0"/>
        </a:p>
      </dsp:txBody>
      <dsp:txXfrm>
        <a:off x="1756189" y="61990"/>
        <a:ext cx="896921" cy="751234"/>
      </dsp:txXfrm>
    </dsp:sp>
    <dsp:sp modelId="{E6272AEC-4F71-4B4C-9D94-4AEFB20B6A34}">
      <dsp:nvSpPr>
        <dsp:cNvPr id="0" name=""/>
        <dsp:cNvSpPr/>
      </dsp:nvSpPr>
      <dsp:spPr>
        <a:xfrm>
          <a:off x="2360500" y="941460"/>
          <a:ext cx="1055678" cy="959118"/>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_tradnl" sz="1000" kern="1200" dirty="0" smtClean="0"/>
            <a:t>Custodia y almacenamiento según Guía del </a:t>
          </a:r>
          <a:r>
            <a:rPr lang="es-ES_tradnl" sz="1000" kern="1200" dirty="0" err="1" smtClean="0"/>
            <a:t>MSP</a:t>
          </a:r>
          <a:r>
            <a:rPr lang="es-ES_tradnl" sz="1000" kern="1200" dirty="0" smtClean="0"/>
            <a:t>.</a:t>
          </a:r>
          <a:endParaRPr lang="es-EC" sz="1000" kern="1200" dirty="0"/>
        </a:p>
      </dsp:txBody>
      <dsp:txXfrm>
        <a:off x="2515100" y="1081920"/>
        <a:ext cx="746478" cy="678198"/>
      </dsp:txXfrm>
    </dsp:sp>
    <dsp:sp modelId="{BA267900-EA4F-4C9D-A1DA-527073354C09}">
      <dsp:nvSpPr>
        <dsp:cNvPr id="0" name=""/>
        <dsp:cNvSpPr/>
      </dsp:nvSpPr>
      <dsp:spPr>
        <a:xfrm>
          <a:off x="2519623" y="2021578"/>
          <a:ext cx="1170268" cy="1118912"/>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_tradnl" sz="1000" kern="1200" dirty="0" smtClean="0"/>
            <a:t>Realizar y mantener actualizado el inventario de medicamentos</a:t>
          </a:r>
          <a:endParaRPr lang="es-EC" sz="1000" kern="1200" dirty="0"/>
        </a:p>
      </dsp:txBody>
      <dsp:txXfrm>
        <a:off x="2691005" y="2185439"/>
        <a:ext cx="827504" cy="791190"/>
      </dsp:txXfrm>
    </dsp:sp>
    <dsp:sp modelId="{9C21A55D-8E71-4B2F-A4DE-DCF08F7CA078}">
      <dsp:nvSpPr>
        <dsp:cNvPr id="0" name=""/>
        <dsp:cNvSpPr/>
      </dsp:nvSpPr>
      <dsp:spPr>
        <a:xfrm>
          <a:off x="2222920" y="3105885"/>
          <a:ext cx="1275807" cy="1270328"/>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_tradnl" sz="1000" kern="1200" dirty="0" smtClean="0"/>
            <a:t>Atender solicitudes </a:t>
          </a:r>
          <a:r>
            <a:rPr lang="es-ES_tradnl" sz="1000" kern="1200" dirty="0" smtClean="0"/>
            <a:t>de aprovisionamiento </a:t>
          </a:r>
          <a:r>
            <a:rPr lang="es-ES_tradnl" sz="1000" kern="1200" dirty="0" smtClean="0"/>
            <a:t>de medicamentos</a:t>
          </a:r>
          <a:endParaRPr lang="es-EC" sz="1000" kern="1200" dirty="0"/>
        </a:p>
      </dsp:txBody>
      <dsp:txXfrm>
        <a:off x="2409758" y="3291920"/>
        <a:ext cx="902131" cy="898258"/>
      </dsp:txXfrm>
    </dsp:sp>
    <dsp:sp modelId="{B860D695-DA83-4844-93A0-38F02D8BF150}">
      <dsp:nvSpPr>
        <dsp:cNvPr id="0" name=""/>
        <dsp:cNvSpPr/>
      </dsp:nvSpPr>
      <dsp:spPr>
        <a:xfrm>
          <a:off x="1637868" y="4181820"/>
          <a:ext cx="1160537" cy="1085285"/>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_tradnl" sz="1000" kern="1200" dirty="0" smtClean="0"/>
            <a:t>Informar movimiento y existencia de medicamentos al líder de </a:t>
          </a:r>
          <a:r>
            <a:rPr lang="es-ES_tradnl" sz="1000" kern="1200" dirty="0" smtClean="0"/>
            <a:t>farmacia</a:t>
          </a:r>
          <a:endParaRPr lang="es-EC" sz="1000" kern="1200" dirty="0"/>
        </a:p>
      </dsp:txBody>
      <dsp:txXfrm>
        <a:off x="1807825" y="4340756"/>
        <a:ext cx="820623" cy="7674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99339-65F8-4663-9E4A-C9676E076E69}">
      <dsp:nvSpPr>
        <dsp:cNvPr id="0" name=""/>
        <dsp:cNvSpPr/>
      </dsp:nvSpPr>
      <dsp:spPr>
        <a:xfrm>
          <a:off x="2531" y="42555"/>
          <a:ext cx="2008348" cy="1205008"/>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Cumplir y hacer cumplir, los reglamentos, normas y demás disposiciones que regulan los medicamentos en los servicios farmacéuticos del </a:t>
          </a:r>
          <a:r>
            <a:rPr lang="es-EC" sz="1200" kern="1200" dirty="0" smtClean="0"/>
            <a:t>Hospital</a:t>
          </a:r>
          <a:endParaRPr lang="es-EC" sz="1100" kern="1200" dirty="0"/>
        </a:p>
      </dsp:txBody>
      <dsp:txXfrm>
        <a:off x="2531" y="42555"/>
        <a:ext cx="2008348" cy="1205008"/>
      </dsp:txXfrm>
    </dsp:sp>
    <dsp:sp modelId="{8235A5F9-3571-4AEE-AFE9-A11958E64EA2}">
      <dsp:nvSpPr>
        <dsp:cNvPr id="0" name=""/>
        <dsp:cNvSpPr/>
      </dsp:nvSpPr>
      <dsp:spPr>
        <a:xfrm>
          <a:off x="2211714" y="42555"/>
          <a:ext cx="2008348" cy="120500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Elaborar la planificación para el suministro de </a:t>
          </a:r>
          <a:r>
            <a:rPr lang="es-EC" sz="1200" kern="1200" dirty="0" smtClean="0"/>
            <a:t>medicamentos</a:t>
          </a:r>
          <a:endParaRPr lang="es-EC" sz="900" kern="1200" dirty="0"/>
        </a:p>
      </dsp:txBody>
      <dsp:txXfrm>
        <a:off x="2211714" y="42555"/>
        <a:ext cx="2008348" cy="1205008"/>
      </dsp:txXfrm>
    </dsp:sp>
    <dsp:sp modelId="{E8E02ED8-F550-4731-9A66-EFA9803FF0A0}">
      <dsp:nvSpPr>
        <dsp:cNvPr id="0" name=""/>
        <dsp:cNvSpPr/>
      </dsp:nvSpPr>
      <dsp:spPr>
        <a:xfrm>
          <a:off x="4420897" y="42555"/>
          <a:ext cx="2008348" cy="1205008"/>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Elaborar la planificación para el suministro de </a:t>
          </a:r>
          <a:r>
            <a:rPr lang="es-EC" sz="1200" kern="1200" dirty="0" smtClean="0"/>
            <a:t>medicamentos</a:t>
          </a:r>
          <a:endParaRPr lang="es-EC" sz="1100" kern="1200" dirty="0"/>
        </a:p>
      </dsp:txBody>
      <dsp:txXfrm>
        <a:off x="4420897" y="42555"/>
        <a:ext cx="2008348" cy="1205008"/>
      </dsp:txXfrm>
    </dsp:sp>
    <dsp:sp modelId="{767A436A-7D02-4FDE-B7BF-0D0FD1408FAE}">
      <dsp:nvSpPr>
        <dsp:cNvPr id="0" name=""/>
        <dsp:cNvSpPr/>
      </dsp:nvSpPr>
      <dsp:spPr>
        <a:xfrm>
          <a:off x="6630080" y="42555"/>
          <a:ext cx="2008348" cy="120500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Garantizar el funcionamiento de los Comités de Fármacoterapia </a:t>
          </a:r>
          <a:endParaRPr lang="es-EC" sz="1200" kern="1200" dirty="0"/>
        </a:p>
      </dsp:txBody>
      <dsp:txXfrm>
        <a:off x="6630080" y="42555"/>
        <a:ext cx="2008348" cy="1205008"/>
      </dsp:txXfrm>
    </dsp:sp>
    <dsp:sp modelId="{76C054F7-80C9-4A8E-A132-69E16B3846E5}">
      <dsp:nvSpPr>
        <dsp:cNvPr id="0" name=""/>
        <dsp:cNvSpPr/>
      </dsp:nvSpPr>
      <dsp:spPr>
        <a:xfrm>
          <a:off x="2531" y="1448399"/>
          <a:ext cx="2008348" cy="120500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Aplicar el manual de procesos para la gestión de suministro de </a:t>
          </a:r>
          <a:r>
            <a:rPr lang="es-EC" sz="1200" kern="1200" dirty="0" smtClean="0"/>
            <a:t>medicamentos</a:t>
          </a:r>
          <a:endParaRPr lang="es-EC" sz="1200" kern="1200" dirty="0"/>
        </a:p>
      </dsp:txBody>
      <dsp:txXfrm>
        <a:off x="2531" y="1448399"/>
        <a:ext cx="2008348" cy="1205008"/>
      </dsp:txXfrm>
    </dsp:sp>
    <dsp:sp modelId="{90DAE24F-A94C-430C-B9E8-1E89D00E6715}">
      <dsp:nvSpPr>
        <dsp:cNvPr id="0" name=""/>
        <dsp:cNvSpPr/>
      </dsp:nvSpPr>
      <dsp:spPr>
        <a:xfrm>
          <a:off x="2240132" y="1494334"/>
          <a:ext cx="2008348" cy="1205008"/>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Realizar la programación y estimación de necesidades de acuerdo al instructivo elaborado </a:t>
          </a:r>
          <a:endParaRPr lang="es-EC" sz="1200" kern="1200" dirty="0"/>
        </a:p>
      </dsp:txBody>
      <dsp:txXfrm>
        <a:off x="2240132" y="1494334"/>
        <a:ext cx="2008348" cy="1205008"/>
      </dsp:txXfrm>
    </dsp:sp>
    <dsp:sp modelId="{D4ECA9C4-67D3-495E-8D6A-B3DDBED929F7}">
      <dsp:nvSpPr>
        <dsp:cNvPr id="0" name=""/>
        <dsp:cNvSpPr/>
      </dsp:nvSpPr>
      <dsp:spPr>
        <a:xfrm>
          <a:off x="4420897" y="1448399"/>
          <a:ext cx="2008348" cy="120500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Elaborar informes mensuales de consumo de los </a:t>
          </a:r>
          <a:r>
            <a:rPr lang="es-EC" sz="1200" kern="1200" dirty="0" smtClean="0"/>
            <a:t>medicamentos</a:t>
          </a:r>
          <a:endParaRPr lang="es-EC" sz="1000" kern="1200" dirty="0"/>
        </a:p>
      </dsp:txBody>
      <dsp:txXfrm>
        <a:off x="4420897" y="1448399"/>
        <a:ext cx="2008348" cy="1205008"/>
      </dsp:txXfrm>
    </dsp:sp>
    <dsp:sp modelId="{83DB8356-2634-40F9-9419-8AD5C0F1E04A}">
      <dsp:nvSpPr>
        <dsp:cNvPr id="0" name=""/>
        <dsp:cNvSpPr/>
      </dsp:nvSpPr>
      <dsp:spPr>
        <a:xfrm>
          <a:off x="6598971" y="1357107"/>
          <a:ext cx="2008348" cy="1205008"/>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Elaborar informes de recepción de los	medicamentos </a:t>
          </a:r>
          <a:r>
            <a:rPr lang="es-EC" sz="1200" kern="1200" dirty="0" smtClean="0"/>
            <a:t>adquiridos</a:t>
          </a:r>
          <a:endParaRPr lang="es-EC" sz="1200" kern="1200" dirty="0"/>
        </a:p>
      </dsp:txBody>
      <dsp:txXfrm>
        <a:off x="6598971" y="1357107"/>
        <a:ext cx="2008348" cy="1205008"/>
      </dsp:txXfrm>
    </dsp:sp>
    <dsp:sp modelId="{CBF7B020-CAE7-4789-9D3E-B9E2A83DF298}">
      <dsp:nvSpPr>
        <dsp:cNvPr id="0" name=""/>
        <dsp:cNvSpPr/>
      </dsp:nvSpPr>
      <dsp:spPr>
        <a:xfrm>
          <a:off x="2531" y="2854242"/>
          <a:ext cx="2008348" cy="120500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Realizar el seguimiento a los proveedores de medicamentos y elaborar los informes </a:t>
          </a:r>
          <a:r>
            <a:rPr lang="es-EC" sz="1200" kern="1200" dirty="0" smtClean="0"/>
            <a:t>respectivos</a:t>
          </a:r>
          <a:endParaRPr lang="es-EC" sz="900" kern="1200" dirty="0"/>
        </a:p>
      </dsp:txBody>
      <dsp:txXfrm>
        <a:off x="2531" y="2854242"/>
        <a:ext cx="2008348" cy="1205008"/>
      </dsp:txXfrm>
    </dsp:sp>
    <dsp:sp modelId="{A9854354-15D9-412F-A3FE-8EA2E5815AE4}">
      <dsp:nvSpPr>
        <dsp:cNvPr id="0" name=""/>
        <dsp:cNvSpPr/>
      </dsp:nvSpPr>
      <dsp:spPr>
        <a:xfrm>
          <a:off x="2211714" y="2854242"/>
          <a:ext cx="2008348" cy="120500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Elaborar reportes de evaluaciones periódicas de los subprocesos de la gestión de suministro de medicamentos mediante la aplicación de los indicadores establecidos y otros que se </a:t>
          </a:r>
          <a:r>
            <a:rPr lang="es-EC" sz="1200" kern="1200" dirty="0" smtClean="0"/>
            <a:t>determinen</a:t>
          </a:r>
          <a:endParaRPr lang="es-EC" sz="1200" kern="1200" dirty="0"/>
        </a:p>
      </dsp:txBody>
      <dsp:txXfrm>
        <a:off x="2211714" y="2854242"/>
        <a:ext cx="2008348" cy="1205008"/>
      </dsp:txXfrm>
    </dsp:sp>
    <dsp:sp modelId="{AF6A18D3-00AA-45FC-B6FC-C162C665C066}">
      <dsp:nvSpPr>
        <dsp:cNvPr id="0" name=""/>
        <dsp:cNvSpPr/>
      </dsp:nvSpPr>
      <dsp:spPr>
        <a:xfrm>
          <a:off x="4420897" y="2854242"/>
          <a:ext cx="2008348" cy="1205008"/>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Garantizar las condiciones más adecuadas de almacenamiento de los medicamentos de acuerdo a los requerimientos de cada uno de </a:t>
          </a:r>
          <a:r>
            <a:rPr lang="es-EC" sz="1200" kern="1200" dirty="0" smtClean="0"/>
            <a:t>ellos</a:t>
          </a:r>
          <a:endParaRPr lang="es-EC" sz="1200" kern="1200" dirty="0"/>
        </a:p>
      </dsp:txBody>
      <dsp:txXfrm>
        <a:off x="4420897" y="2854242"/>
        <a:ext cx="2008348" cy="1205008"/>
      </dsp:txXfrm>
    </dsp:sp>
    <dsp:sp modelId="{2E0166EC-4934-42CC-9337-024B3BC49480}">
      <dsp:nvSpPr>
        <dsp:cNvPr id="0" name=""/>
        <dsp:cNvSpPr/>
      </dsp:nvSpPr>
      <dsp:spPr>
        <a:xfrm>
          <a:off x="6630080" y="2854242"/>
          <a:ext cx="2008348" cy="1205008"/>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Implementar mecanismos de distribución interna e intrahospitalaria de los </a:t>
          </a:r>
          <a:r>
            <a:rPr lang="es-EC" sz="1200" kern="1200" dirty="0" smtClean="0"/>
            <a:t>medicamentos</a:t>
          </a:r>
          <a:endParaRPr lang="es-EC" sz="1000" kern="1200" dirty="0"/>
        </a:p>
      </dsp:txBody>
      <dsp:txXfrm>
        <a:off x="6630080" y="2854242"/>
        <a:ext cx="2008348" cy="1205008"/>
      </dsp:txXfrm>
    </dsp:sp>
    <dsp:sp modelId="{A575E1B2-FC7B-4061-908E-573ABB8FE136}">
      <dsp:nvSpPr>
        <dsp:cNvPr id="0" name=""/>
        <dsp:cNvSpPr/>
      </dsp:nvSpPr>
      <dsp:spPr>
        <a:xfrm>
          <a:off x="1107123" y="4260086"/>
          <a:ext cx="2008348" cy="1205008"/>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Programar la distribución externa de medicamentos a las Unidades Operativas a fin de que se garantice la disponibilidad oportuna de los medicamentos esenciales requeridos</a:t>
          </a:r>
          <a:r>
            <a:rPr lang="es-EC" sz="900" kern="1200" dirty="0" smtClean="0"/>
            <a:t>.</a:t>
          </a:r>
          <a:endParaRPr lang="es-EC" sz="900" kern="1200" dirty="0"/>
        </a:p>
      </dsp:txBody>
      <dsp:txXfrm>
        <a:off x="1107123" y="4260086"/>
        <a:ext cx="2008348" cy="1205008"/>
      </dsp:txXfrm>
    </dsp:sp>
    <dsp:sp modelId="{6D2D26B0-BA9E-47F1-A32D-1D0E5B9300B9}">
      <dsp:nvSpPr>
        <dsp:cNvPr id="0" name=""/>
        <dsp:cNvSpPr/>
      </dsp:nvSpPr>
      <dsp:spPr>
        <a:xfrm>
          <a:off x="3316305" y="4260086"/>
          <a:ext cx="2008348" cy="120500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Elaborar el Plan Anual de Compras (PAC) de los medicamentos de acuerdo a las </a:t>
          </a:r>
          <a:r>
            <a:rPr lang="es-EC" sz="1200" kern="1200" dirty="0" smtClean="0"/>
            <a:t>disposiciones</a:t>
          </a:r>
          <a:endParaRPr lang="es-EC" sz="1200" kern="1200" dirty="0"/>
        </a:p>
      </dsp:txBody>
      <dsp:txXfrm>
        <a:off x="3316305" y="4260086"/>
        <a:ext cx="2008348" cy="1205008"/>
      </dsp:txXfrm>
    </dsp:sp>
    <dsp:sp modelId="{BB3ACFEF-F836-4B93-838C-F958288759D5}">
      <dsp:nvSpPr>
        <dsp:cNvPr id="0" name=""/>
        <dsp:cNvSpPr/>
      </dsp:nvSpPr>
      <dsp:spPr>
        <a:xfrm>
          <a:off x="5525488" y="4260086"/>
          <a:ext cx="2008348" cy="1205008"/>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Elaborar la lista de medicamentos en base al perfil epidemiológico observando el Cuadro Nacional de Medicamentos Básicos, los protocolos oficiales y el nivel de complejidad de los servicios de </a:t>
          </a:r>
          <a:r>
            <a:rPr lang="es-EC" sz="1100" kern="1200" dirty="0" smtClean="0"/>
            <a:t>salud</a:t>
          </a:r>
          <a:endParaRPr lang="es-EC" sz="1100" kern="1200" dirty="0"/>
        </a:p>
      </dsp:txBody>
      <dsp:txXfrm>
        <a:off x="5525488" y="4260086"/>
        <a:ext cx="2008348" cy="12050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173A2-33E9-49F5-A175-85BB6A1A938F}">
      <dsp:nvSpPr>
        <dsp:cNvPr id="0" name=""/>
        <dsp:cNvSpPr/>
      </dsp:nvSpPr>
      <dsp:spPr>
        <a:xfrm>
          <a:off x="0" y="1170"/>
          <a:ext cx="387862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891751-A200-4EAB-825B-B81A767FD324}">
      <dsp:nvSpPr>
        <dsp:cNvPr id="0" name=""/>
        <dsp:cNvSpPr/>
      </dsp:nvSpPr>
      <dsp:spPr>
        <a:xfrm>
          <a:off x="0" y="1170"/>
          <a:ext cx="3878621" cy="798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C" sz="1400" kern="1200" dirty="0" smtClean="0"/>
            <a:t>Técnicamente conocido como ruptura de stock, se presenta por lo </a:t>
          </a:r>
          <a:r>
            <a:rPr lang="es-EC" sz="1400" kern="1200" dirty="0" smtClean="0">
              <a:solidFill>
                <a:srgbClr val="FF0000"/>
              </a:solidFill>
            </a:rPr>
            <a:t>procesos lentos </a:t>
          </a:r>
          <a:r>
            <a:rPr lang="es-EC" sz="1400" kern="1200" dirty="0" smtClean="0"/>
            <a:t>y largos de la Subasta Inversa.</a:t>
          </a:r>
          <a:endParaRPr lang="es-ES" sz="1400" kern="1200" dirty="0"/>
        </a:p>
      </dsp:txBody>
      <dsp:txXfrm>
        <a:off x="0" y="1170"/>
        <a:ext cx="3878621" cy="798602"/>
      </dsp:txXfrm>
    </dsp:sp>
    <dsp:sp modelId="{02C51AD9-D3CF-4B83-88F5-BA567A3D1A7B}">
      <dsp:nvSpPr>
        <dsp:cNvPr id="0" name=""/>
        <dsp:cNvSpPr/>
      </dsp:nvSpPr>
      <dsp:spPr>
        <a:xfrm>
          <a:off x="0" y="799773"/>
          <a:ext cx="387862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B5291D-390B-4782-872D-750B268B85FA}">
      <dsp:nvSpPr>
        <dsp:cNvPr id="0" name=""/>
        <dsp:cNvSpPr/>
      </dsp:nvSpPr>
      <dsp:spPr>
        <a:xfrm>
          <a:off x="0" y="799773"/>
          <a:ext cx="3878621" cy="798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C" sz="1400" kern="1200" dirty="0" smtClean="0"/>
            <a:t>La permanente </a:t>
          </a:r>
          <a:r>
            <a:rPr lang="es-EC" sz="1400" kern="1200" dirty="0" smtClean="0">
              <a:solidFill>
                <a:srgbClr val="FF0000"/>
              </a:solidFill>
            </a:rPr>
            <a:t>reducción del presupuesto </a:t>
          </a:r>
          <a:r>
            <a:rPr lang="es-EC" sz="1400" kern="1200" dirty="0" smtClean="0"/>
            <a:t>por parte del Ministerio de Finanzas.</a:t>
          </a:r>
          <a:endParaRPr lang="es-ES" sz="1400" kern="1200" dirty="0"/>
        </a:p>
      </dsp:txBody>
      <dsp:txXfrm>
        <a:off x="0" y="799773"/>
        <a:ext cx="3878621" cy="798602"/>
      </dsp:txXfrm>
    </dsp:sp>
    <dsp:sp modelId="{22F54D13-F3B3-4418-96EB-85384A8A785C}">
      <dsp:nvSpPr>
        <dsp:cNvPr id="0" name=""/>
        <dsp:cNvSpPr/>
      </dsp:nvSpPr>
      <dsp:spPr>
        <a:xfrm>
          <a:off x="0" y="1598376"/>
          <a:ext cx="387862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4F3D45-D20C-4B33-9D5E-585B1A4E95F2}">
      <dsp:nvSpPr>
        <dsp:cNvPr id="0" name=""/>
        <dsp:cNvSpPr/>
      </dsp:nvSpPr>
      <dsp:spPr>
        <a:xfrm>
          <a:off x="0" y="1598376"/>
          <a:ext cx="3878621" cy="798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C" sz="1400" kern="1200" dirty="0" smtClean="0"/>
            <a:t>Imposibilidad de hacer compras de medicamentos fundamentados en los </a:t>
          </a:r>
          <a:r>
            <a:rPr lang="es-EC" sz="1400" kern="1200" dirty="0" smtClean="0">
              <a:solidFill>
                <a:srgbClr val="FF0000"/>
              </a:solidFill>
            </a:rPr>
            <a:t>perfiles epidemiológicos</a:t>
          </a:r>
          <a:r>
            <a:rPr lang="es-EC" sz="1400" kern="1200" dirty="0" smtClean="0"/>
            <a:t>.</a:t>
          </a:r>
          <a:endParaRPr lang="es-ES" sz="1400" kern="1200" dirty="0"/>
        </a:p>
      </dsp:txBody>
      <dsp:txXfrm>
        <a:off x="0" y="1598376"/>
        <a:ext cx="3878621" cy="7986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4AA42-7661-40B4-8356-47EBD65D33F1}">
      <dsp:nvSpPr>
        <dsp:cNvPr id="0" name=""/>
        <dsp:cNvSpPr/>
      </dsp:nvSpPr>
      <dsp:spPr>
        <a:xfrm>
          <a:off x="0" y="0"/>
          <a:ext cx="453185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D82190-583E-4716-9B02-DD6E0E82CDBE}">
      <dsp:nvSpPr>
        <dsp:cNvPr id="0" name=""/>
        <dsp:cNvSpPr/>
      </dsp:nvSpPr>
      <dsp:spPr>
        <a:xfrm>
          <a:off x="0" y="0"/>
          <a:ext cx="4531851" cy="658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C" sz="1400" kern="1200" dirty="0" smtClean="0"/>
            <a:t>No son espacios destinados para guardar medicamentos ya que </a:t>
          </a:r>
          <a:r>
            <a:rPr lang="es-EC" sz="1400" kern="1200" dirty="0" smtClean="0">
              <a:solidFill>
                <a:srgbClr val="FF0000"/>
              </a:solidFill>
            </a:rPr>
            <a:t>no cumplen con los estándares mínimos </a:t>
          </a:r>
          <a:r>
            <a:rPr lang="es-EC" sz="1400" kern="1200" dirty="0" smtClean="0"/>
            <a:t>que debe mantener una bodega de fármacos.</a:t>
          </a:r>
          <a:endParaRPr lang="es-ES" sz="1400" kern="1200" dirty="0"/>
        </a:p>
      </dsp:txBody>
      <dsp:txXfrm>
        <a:off x="0" y="0"/>
        <a:ext cx="4531851" cy="658516"/>
      </dsp:txXfrm>
    </dsp:sp>
    <dsp:sp modelId="{80E7D525-FB97-4409-8000-2AB6E36D0D7C}">
      <dsp:nvSpPr>
        <dsp:cNvPr id="0" name=""/>
        <dsp:cNvSpPr/>
      </dsp:nvSpPr>
      <dsp:spPr>
        <a:xfrm>
          <a:off x="0" y="658516"/>
          <a:ext cx="453185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5981F2-7AF9-45B8-BACA-649E1A47A668}">
      <dsp:nvSpPr>
        <dsp:cNvPr id="0" name=""/>
        <dsp:cNvSpPr/>
      </dsp:nvSpPr>
      <dsp:spPr>
        <a:xfrm>
          <a:off x="0" y="658516"/>
          <a:ext cx="4531851" cy="658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C" sz="1400" kern="1200" dirty="0" smtClean="0"/>
            <a:t>El espacio físico no permite la organización correcta de sus productos, pudiendo </a:t>
          </a:r>
          <a:r>
            <a:rPr lang="es-EC" sz="1400" kern="1200" dirty="0" smtClean="0">
              <a:solidFill>
                <a:srgbClr val="FF0000"/>
              </a:solidFill>
            </a:rPr>
            <a:t>ocasionar confusiones</a:t>
          </a:r>
          <a:r>
            <a:rPr lang="es-EC" sz="1400" kern="1200" dirty="0" smtClean="0"/>
            <a:t> en el orden de almacenamiento</a:t>
          </a:r>
          <a:endParaRPr lang="es-ES" sz="1400" kern="1200" dirty="0"/>
        </a:p>
      </dsp:txBody>
      <dsp:txXfrm>
        <a:off x="0" y="658516"/>
        <a:ext cx="4531851" cy="658516"/>
      </dsp:txXfrm>
    </dsp:sp>
    <dsp:sp modelId="{E323DE87-2F6E-47AD-B4B2-1E5AA85CC60A}">
      <dsp:nvSpPr>
        <dsp:cNvPr id="0" name=""/>
        <dsp:cNvSpPr/>
      </dsp:nvSpPr>
      <dsp:spPr>
        <a:xfrm>
          <a:off x="0" y="1317032"/>
          <a:ext cx="453185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2789EC-5237-4EFE-8E29-5738E9CF06FA}">
      <dsp:nvSpPr>
        <dsp:cNvPr id="0" name=""/>
        <dsp:cNvSpPr/>
      </dsp:nvSpPr>
      <dsp:spPr>
        <a:xfrm>
          <a:off x="0" y="1317032"/>
          <a:ext cx="4531851" cy="658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C" sz="1400" kern="1200" dirty="0" smtClean="0"/>
            <a:t>Impide una correcta </a:t>
          </a:r>
          <a:r>
            <a:rPr lang="es-EC" sz="1400" kern="1200" dirty="0" smtClean="0">
              <a:solidFill>
                <a:srgbClr val="FF0000"/>
              </a:solidFill>
            </a:rPr>
            <a:t>rotación</a:t>
          </a:r>
          <a:r>
            <a:rPr lang="es-EC" sz="1400" kern="1200" dirty="0" smtClean="0"/>
            <a:t> de las existencias y movilización del personal.</a:t>
          </a:r>
          <a:endParaRPr lang="es-ES" sz="1400" kern="1200" dirty="0"/>
        </a:p>
      </dsp:txBody>
      <dsp:txXfrm>
        <a:off x="0" y="1317032"/>
        <a:ext cx="4531851" cy="658516"/>
      </dsp:txXfrm>
    </dsp:sp>
    <dsp:sp modelId="{A331A572-EE8B-4FB2-94AC-3D4DA413082A}">
      <dsp:nvSpPr>
        <dsp:cNvPr id="0" name=""/>
        <dsp:cNvSpPr/>
      </dsp:nvSpPr>
      <dsp:spPr>
        <a:xfrm>
          <a:off x="0" y="1975548"/>
          <a:ext cx="453185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DF9244-BE65-443F-B21C-391E7000CF16}">
      <dsp:nvSpPr>
        <dsp:cNvPr id="0" name=""/>
        <dsp:cNvSpPr/>
      </dsp:nvSpPr>
      <dsp:spPr>
        <a:xfrm>
          <a:off x="0" y="1975548"/>
          <a:ext cx="4531851" cy="658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C" sz="1400" kern="1200" dirty="0" smtClean="0"/>
            <a:t>Estas condiciones inadecuadas de </a:t>
          </a:r>
          <a:r>
            <a:rPr lang="es-EC" sz="1400" kern="1200" dirty="0" smtClean="0">
              <a:solidFill>
                <a:srgbClr val="FF0000"/>
              </a:solidFill>
            </a:rPr>
            <a:t>almacenamiento</a:t>
          </a:r>
          <a:r>
            <a:rPr lang="es-EC" sz="1400" kern="1200" dirty="0" smtClean="0"/>
            <a:t> pueden afectar a la estabilidad de los medicamentos y producir la falta de actividad terapéutica </a:t>
          </a:r>
          <a:endParaRPr lang="es-ES" sz="1400" kern="1200" dirty="0"/>
        </a:p>
      </dsp:txBody>
      <dsp:txXfrm>
        <a:off x="0" y="1975548"/>
        <a:ext cx="4531851" cy="6585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5841B-7400-4813-8EAF-099D98F0E760}">
      <dsp:nvSpPr>
        <dsp:cNvPr id="0" name=""/>
        <dsp:cNvSpPr/>
      </dsp:nvSpPr>
      <dsp:spPr>
        <a:xfrm>
          <a:off x="0" y="103695"/>
          <a:ext cx="7344816" cy="1731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kern="1200" dirty="0" smtClean="0"/>
            <a:t>Evaluar la gestión y elaborar los procesos de la Farmacia del Hospital Enrique Garcés, para mejorar su administración y contribuir para que las actividades de este servicio se desarrollen con eficiencia y eficacia, entregando fármacos de </a:t>
          </a:r>
          <a:r>
            <a:rPr lang="es-ES" sz="2000" b="1" kern="1200" dirty="0" smtClean="0">
              <a:solidFill>
                <a:srgbClr val="FFFF00"/>
              </a:solidFill>
            </a:rPr>
            <a:t>manera oportuna </a:t>
          </a:r>
          <a:r>
            <a:rPr lang="es-ES" sz="2000" kern="1200" dirty="0" smtClean="0"/>
            <a:t>y segura con calidad y calidez a sus clientes internos y externos.</a:t>
          </a:r>
          <a:endParaRPr lang="es-ES" sz="2000" kern="1200" dirty="0"/>
        </a:p>
      </dsp:txBody>
      <dsp:txXfrm>
        <a:off x="84530" y="188225"/>
        <a:ext cx="7175756" cy="1562540"/>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FDADCD-7DF2-426E-8684-A38DB65E651B}" type="datetimeFigureOut">
              <a:rPr lang="es-EC" smtClean="0"/>
              <a:pPr/>
              <a:t>18/04/2016</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AE443B-AAE0-4E6F-A0C2-7D8D7AA84521}" type="slidenum">
              <a:rPr lang="es-EC" smtClean="0"/>
              <a:pPr/>
              <a:t>‹Nº›</a:t>
            </a:fld>
            <a:endParaRPr lang="es-EC"/>
          </a:p>
        </p:txBody>
      </p:sp>
    </p:spTree>
    <p:extLst>
      <p:ext uri="{BB962C8B-B14F-4D97-AF65-F5344CB8AC3E}">
        <p14:creationId xmlns:p14="http://schemas.microsoft.com/office/powerpoint/2010/main" val="300116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F6AE443B-AAE0-4E6F-A0C2-7D8D7AA84521}" type="slidenum">
              <a:rPr lang="es-EC" smtClean="0"/>
              <a:pPr/>
              <a:t>26</a:t>
            </a:fld>
            <a:endParaRPr lang="es-EC"/>
          </a:p>
        </p:txBody>
      </p:sp>
    </p:spTree>
    <p:extLst>
      <p:ext uri="{BB962C8B-B14F-4D97-AF65-F5344CB8AC3E}">
        <p14:creationId xmlns:p14="http://schemas.microsoft.com/office/powerpoint/2010/main" val="2500109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B3B4B682-5086-4A1F-A11C-8FFD1028BF51}" type="slidenum">
              <a:rPr lang="es-ES" altLang="es-ES"/>
              <a:pPr/>
              <a:t>‹Nº›</a:t>
            </a:fld>
            <a:endParaRPr lang="es-ES" altLang="es-ES"/>
          </a:p>
        </p:txBody>
      </p:sp>
    </p:spTree>
    <p:extLst>
      <p:ext uri="{BB962C8B-B14F-4D97-AF65-F5344CB8AC3E}">
        <p14:creationId xmlns:p14="http://schemas.microsoft.com/office/powerpoint/2010/main" val="427127796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E860AD87-613E-4F05-A908-7F78174A3177}" type="slidenum">
              <a:rPr lang="es-ES" altLang="es-ES"/>
              <a:pPr/>
              <a:t>‹Nº›</a:t>
            </a:fld>
            <a:endParaRPr lang="es-ES" altLang="es-ES"/>
          </a:p>
        </p:txBody>
      </p:sp>
    </p:spTree>
    <p:extLst>
      <p:ext uri="{BB962C8B-B14F-4D97-AF65-F5344CB8AC3E}">
        <p14:creationId xmlns:p14="http://schemas.microsoft.com/office/powerpoint/2010/main" val="237269250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A281E5E9-F1EC-40FF-B04C-CF9B1F94FAA2}" type="slidenum">
              <a:rPr lang="es-ES" altLang="es-ES"/>
              <a:pPr/>
              <a:t>‹Nº›</a:t>
            </a:fld>
            <a:endParaRPr lang="es-ES" altLang="es-ES"/>
          </a:p>
        </p:txBody>
      </p:sp>
    </p:spTree>
    <p:extLst>
      <p:ext uri="{BB962C8B-B14F-4D97-AF65-F5344CB8AC3E}">
        <p14:creationId xmlns:p14="http://schemas.microsoft.com/office/powerpoint/2010/main" val="34774269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928D1CDC-D069-47C6-AE59-A3F3475B69E7}" type="slidenum">
              <a:rPr lang="es-ES" altLang="es-ES"/>
              <a:pPr/>
              <a:t>‹Nº›</a:t>
            </a:fld>
            <a:endParaRPr lang="es-ES" altLang="es-ES"/>
          </a:p>
        </p:txBody>
      </p:sp>
    </p:spTree>
    <p:extLst>
      <p:ext uri="{BB962C8B-B14F-4D97-AF65-F5344CB8AC3E}">
        <p14:creationId xmlns:p14="http://schemas.microsoft.com/office/powerpoint/2010/main" val="41408039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FE7F0516-D61A-4EB3-B698-8A990BA50148}" type="slidenum">
              <a:rPr lang="es-ES" altLang="es-ES"/>
              <a:pPr/>
              <a:t>‹Nº›</a:t>
            </a:fld>
            <a:endParaRPr lang="es-ES" altLang="es-ES"/>
          </a:p>
        </p:txBody>
      </p:sp>
    </p:spTree>
    <p:extLst>
      <p:ext uri="{BB962C8B-B14F-4D97-AF65-F5344CB8AC3E}">
        <p14:creationId xmlns:p14="http://schemas.microsoft.com/office/powerpoint/2010/main" val="33793751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068C58FE-B13F-4CFB-B5AB-A4DD61AD0B3F}" type="slidenum">
              <a:rPr lang="es-ES" altLang="es-ES"/>
              <a:pPr/>
              <a:t>‹Nº›</a:t>
            </a:fld>
            <a:endParaRPr lang="es-ES" altLang="es-ES"/>
          </a:p>
        </p:txBody>
      </p:sp>
    </p:spTree>
    <p:extLst>
      <p:ext uri="{BB962C8B-B14F-4D97-AF65-F5344CB8AC3E}">
        <p14:creationId xmlns:p14="http://schemas.microsoft.com/office/powerpoint/2010/main" val="31583280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fld id="{974ABD72-A27C-41AA-A9FF-46A293EC3DF5}" type="slidenum">
              <a:rPr lang="es-ES" altLang="es-ES"/>
              <a:pPr/>
              <a:t>‹Nº›</a:t>
            </a:fld>
            <a:endParaRPr lang="es-ES" altLang="es-ES"/>
          </a:p>
        </p:txBody>
      </p:sp>
    </p:spTree>
    <p:extLst>
      <p:ext uri="{BB962C8B-B14F-4D97-AF65-F5344CB8AC3E}">
        <p14:creationId xmlns:p14="http://schemas.microsoft.com/office/powerpoint/2010/main" val="375973703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fld id="{B4493F10-92F2-4072-B8DE-05694B8BA934}" type="slidenum">
              <a:rPr lang="es-ES" altLang="es-ES"/>
              <a:pPr/>
              <a:t>‹Nº›</a:t>
            </a:fld>
            <a:endParaRPr lang="es-ES" altLang="es-ES"/>
          </a:p>
        </p:txBody>
      </p:sp>
    </p:spTree>
    <p:extLst>
      <p:ext uri="{BB962C8B-B14F-4D97-AF65-F5344CB8AC3E}">
        <p14:creationId xmlns:p14="http://schemas.microsoft.com/office/powerpoint/2010/main" val="331353029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fld id="{79EEE2F2-46FF-4D21-B60F-B45964289B8F}" type="slidenum">
              <a:rPr lang="es-ES" altLang="es-ES"/>
              <a:pPr/>
              <a:t>‹Nº›</a:t>
            </a:fld>
            <a:endParaRPr lang="es-ES" altLang="es-ES"/>
          </a:p>
        </p:txBody>
      </p:sp>
    </p:spTree>
    <p:extLst>
      <p:ext uri="{BB962C8B-B14F-4D97-AF65-F5344CB8AC3E}">
        <p14:creationId xmlns:p14="http://schemas.microsoft.com/office/powerpoint/2010/main" val="28471976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0C6202C0-EECF-4047-BA1D-A283A1862685}" type="slidenum">
              <a:rPr lang="es-ES" altLang="es-ES"/>
              <a:pPr/>
              <a:t>‹Nº›</a:t>
            </a:fld>
            <a:endParaRPr lang="es-ES" altLang="es-ES"/>
          </a:p>
        </p:txBody>
      </p:sp>
    </p:spTree>
    <p:extLst>
      <p:ext uri="{BB962C8B-B14F-4D97-AF65-F5344CB8AC3E}">
        <p14:creationId xmlns:p14="http://schemas.microsoft.com/office/powerpoint/2010/main" val="354129103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fld id="{0F56A358-4C4F-4EED-A18F-1B32F86CD9FA}" type="slidenum">
              <a:rPr lang="es-ES" altLang="es-ES"/>
              <a:pPr/>
              <a:t>‹Nº›</a:t>
            </a:fld>
            <a:endParaRPr lang="es-ES" altLang="es-ES"/>
          </a:p>
        </p:txBody>
      </p:sp>
    </p:spTree>
    <p:extLst>
      <p:ext uri="{BB962C8B-B14F-4D97-AF65-F5344CB8AC3E}">
        <p14:creationId xmlns:p14="http://schemas.microsoft.com/office/powerpoint/2010/main" val="249117939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mn-cs"/>
              </a:defRPr>
            </a:lvl1pPr>
          </a:lstStyle>
          <a:p>
            <a:pPr fontAlgn="base">
              <a:spcBef>
                <a:spcPct val="0"/>
              </a:spcBef>
              <a:spcAft>
                <a:spcPct val="0"/>
              </a:spcAft>
              <a:defRPr/>
            </a:pPr>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mn-cs"/>
              </a:defRPr>
            </a:lvl1pPr>
          </a:lstStyle>
          <a:p>
            <a:pPr fontAlgn="base">
              <a:spcBef>
                <a:spcPct val="0"/>
              </a:spcBef>
              <a:spcAft>
                <a:spcPct val="0"/>
              </a:spcAft>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1A6F69C8-9829-4284-AD93-13521C6C8BDC}" type="slidenum">
              <a:rPr lang="es-ES" altLang="es-ES" smtClean="0">
                <a:latin typeface="Arial" panose="020B0604020202020204" pitchFamily="34" charset="0"/>
                <a:cs typeface="Arial" panose="020B0604020202020204" pitchFamily="34" charset="0"/>
              </a:rPr>
              <a:pPr fontAlgn="base">
                <a:spcBef>
                  <a:spcPct val="0"/>
                </a:spcBef>
                <a:spcAft>
                  <a:spcPct val="0"/>
                </a:spcAft>
              </a:pPr>
              <a:t>‹Nº›</a:t>
            </a:fld>
            <a:endParaRPr lang="es-ES" altLang="es-E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0245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13" Type="http://schemas.microsoft.com/office/2007/relationships/diagramDrawing" Target="../diagrams/drawing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Colors" Target="../diagrams/colors8.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QuickStyle" Target="../diagrams/quickStyle8.xml"/><Relationship Id="rId5" Type="http://schemas.openxmlformats.org/officeDocument/2006/relationships/diagramQuickStyle" Target="../diagrams/quickStyle7.xml"/><Relationship Id="rId10" Type="http://schemas.openxmlformats.org/officeDocument/2006/relationships/diagramLayout" Target="../diagrams/layout8.xml"/><Relationship Id="rId4" Type="http://schemas.openxmlformats.org/officeDocument/2006/relationships/diagramLayout" Target="../diagrams/layout7.xml"/><Relationship Id="rId9" Type="http://schemas.openxmlformats.org/officeDocument/2006/relationships/diagramData" Target="../diagrams/data8.xml"/><Relationship Id="rId14"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13" Type="http://schemas.microsoft.com/office/2007/relationships/diagramDrawing" Target="../diagrams/drawing12.xml"/><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diagramColors" Target="../diagrams/colors1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QuickStyle" Target="../diagrams/quickStyle12.xml"/><Relationship Id="rId5" Type="http://schemas.openxmlformats.org/officeDocument/2006/relationships/diagramQuickStyle" Target="../diagrams/quickStyle11.xml"/><Relationship Id="rId10" Type="http://schemas.openxmlformats.org/officeDocument/2006/relationships/diagramLayout" Target="../diagrams/layout12.xml"/><Relationship Id="rId4" Type="http://schemas.openxmlformats.org/officeDocument/2006/relationships/diagramLayout" Target="../diagrams/layout11.xml"/><Relationship Id="rId9" Type="http://schemas.openxmlformats.org/officeDocument/2006/relationships/diagramData" Target="../diagrams/data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image" Target="../media/image20.png"/><Relationship Id="rId18" Type="http://schemas.microsoft.com/office/2007/relationships/diagramDrawing" Target="../diagrams/drawing16.xml"/><Relationship Id="rId26" Type="http://schemas.openxmlformats.org/officeDocument/2006/relationships/diagramQuickStyle" Target="../diagrams/quickStyle18.xml"/><Relationship Id="rId3" Type="http://schemas.openxmlformats.org/officeDocument/2006/relationships/diagramData" Target="../diagrams/data14.xml"/><Relationship Id="rId21" Type="http://schemas.openxmlformats.org/officeDocument/2006/relationships/diagramQuickStyle" Target="../diagrams/quickStyle17.xml"/><Relationship Id="rId7" Type="http://schemas.microsoft.com/office/2007/relationships/diagramDrawing" Target="../diagrams/drawing14.xml"/><Relationship Id="rId12" Type="http://schemas.microsoft.com/office/2007/relationships/diagramDrawing" Target="../diagrams/drawing15.xml"/><Relationship Id="rId17" Type="http://schemas.openxmlformats.org/officeDocument/2006/relationships/diagramColors" Target="../diagrams/colors16.xml"/><Relationship Id="rId25" Type="http://schemas.openxmlformats.org/officeDocument/2006/relationships/diagramLayout" Target="../diagrams/layout18.xml"/><Relationship Id="rId2" Type="http://schemas.openxmlformats.org/officeDocument/2006/relationships/image" Target="../media/image1.jpeg"/><Relationship Id="rId16" Type="http://schemas.openxmlformats.org/officeDocument/2006/relationships/diagramQuickStyle" Target="../diagrams/quickStyle16.xml"/><Relationship Id="rId20" Type="http://schemas.openxmlformats.org/officeDocument/2006/relationships/diagramLayout" Target="../diagrams/layout17.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24" Type="http://schemas.openxmlformats.org/officeDocument/2006/relationships/diagramData" Target="../diagrams/data18.xml"/><Relationship Id="rId5" Type="http://schemas.openxmlformats.org/officeDocument/2006/relationships/diagramQuickStyle" Target="../diagrams/quickStyle14.xml"/><Relationship Id="rId15" Type="http://schemas.openxmlformats.org/officeDocument/2006/relationships/diagramLayout" Target="../diagrams/layout16.xml"/><Relationship Id="rId23" Type="http://schemas.microsoft.com/office/2007/relationships/diagramDrawing" Target="../diagrams/drawing17.xml"/><Relationship Id="rId28" Type="http://schemas.microsoft.com/office/2007/relationships/diagramDrawing" Target="../diagrams/drawing18.xml"/><Relationship Id="rId10" Type="http://schemas.openxmlformats.org/officeDocument/2006/relationships/diagramQuickStyle" Target="../diagrams/quickStyle15.xml"/><Relationship Id="rId19" Type="http://schemas.openxmlformats.org/officeDocument/2006/relationships/diagramData" Target="../diagrams/data17.xml"/><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diagramData" Target="../diagrams/data16.xml"/><Relationship Id="rId22" Type="http://schemas.openxmlformats.org/officeDocument/2006/relationships/diagramColors" Target="../diagrams/colors17.xml"/><Relationship Id="rId27" Type="http://schemas.openxmlformats.org/officeDocument/2006/relationships/diagramColors" Target="../diagrams/colors1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1.jpeg"/><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120284" y="116632"/>
            <a:ext cx="8964613" cy="6589495"/>
            <a:chOff x="120284" y="231236"/>
            <a:chExt cx="8964613" cy="6474891"/>
          </a:xfrm>
        </p:grpSpPr>
        <p:grpSp>
          <p:nvGrpSpPr>
            <p:cNvPr id="19" name="4 Grupo"/>
            <p:cNvGrpSpPr>
              <a:grpSpLocks/>
            </p:cNvGrpSpPr>
            <p:nvPr/>
          </p:nvGrpSpPr>
          <p:grpSpPr bwMode="auto">
            <a:xfrm>
              <a:off x="120284" y="6530495"/>
              <a:ext cx="8964613" cy="135708"/>
              <a:chOff x="107504" y="6675010"/>
              <a:chExt cx="8856984" cy="137794"/>
            </a:xfrm>
          </p:grpSpPr>
          <p:sp>
            <p:nvSpPr>
              <p:cNvPr id="23"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dirty="0">
                  <a:solidFill>
                    <a:prstClr val="white"/>
                  </a:solidFill>
                </a:endParaRPr>
              </a:p>
            </p:txBody>
          </p:sp>
          <p:sp>
            <p:nvSpPr>
              <p:cNvPr id="24"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dirty="0">
                  <a:solidFill>
                    <a:prstClr val="white"/>
                  </a:solidFill>
                </a:endParaRPr>
              </a:p>
            </p:txBody>
          </p:sp>
        </p:grpSp>
        <p:pic>
          <p:nvPicPr>
            <p:cNvPr id="20"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p:cNvPicPr>
              <a:picLocks noChangeAspect="1"/>
            </p:cNvPicPr>
            <p:nvPr/>
          </p:nvPicPr>
          <p:blipFill>
            <a:blip r:embed="rId3"/>
            <a:stretch>
              <a:fillRect/>
            </a:stretch>
          </p:blipFill>
          <p:spPr>
            <a:xfrm>
              <a:off x="6685872" y="231236"/>
              <a:ext cx="2155213" cy="919823"/>
            </a:xfrm>
            <a:prstGeom prst="rect">
              <a:avLst/>
            </a:prstGeom>
          </p:spPr>
        </p:pic>
        <p:pic>
          <p:nvPicPr>
            <p:cNvPr id="22" name="Picture 2" descr="https://encrypted-tbn1.gstatic.com/images?q=tbn:ANd9GcSprryo72CZOlStABtkvFzbLmuAyJnGgFfPY1L-yN88AnXON686Cjr3ZWN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60648"/>
              <a:ext cx="936104" cy="93610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9 Título"/>
          <p:cNvSpPr>
            <a:spLocks noGrp="1"/>
          </p:cNvSpPr>
          <p:nvPr>
            <p:ph type="title"/>
          </p:nvPr>
        </p:nvSpPr>
        <p:spPr>
          <a:xfrm>
            <a:off x="395536" y="2852936"/>
            <a:ext cx="8208912" cy="2664296"/>
          </a:xfrm>
          <a:ln>
            <a:miter lim="800000"/>
            <a:headEnd/>
            <a:tailEnd/>
          </a:ln>
          <a:extLst/>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S" sz="2800" b="1" dirty="0" smtClean="0"/>
              <a:t>UNIVERSIDAD DE FUERZAS ARMADAS ESPE</a:t>
            </a:r>
            <a:r>
              <a:rPr lang="es-EC" sz="2400" b="1" dirty="0"/>
              <a:t/>
            </a:r>
            <a:br>
              <a:rPr lang="es-EC" sz="2400" b="1" dirty="0"/>
            </a:br>
            <a:r>
              <a:rPr lang="es-EC" sz="2000" b="1" dirty="0" smtClean="0"/>
              <a:t/>
            </a:r>
            <a:br>
              <a:rPr lang="es-EC" sz="2000" b="1" dirty="0" smtClean="0"/>
            </a:br>
            <a:r>
              <a:rPr lang="es-EC" sz="2000" b="1" dirty="0" smtClean="0"/>
              <a:t/>
            </a:r>
            <a:br>
              <a:rPr lang="es-EC" sz="2000" b="1" dirty="0" smtClean="0"/>
            </a:br>
            <a:r>
              <a:rPr lang="es-ES" sz="2000" b="1" dirty="0" smtClean="0"/>
              <a:t>MAESTRÍA </a:t>
            </a:r>
            <a:r>
              <a:rPr lang="es-ES" sz="2000" b="1" dirty="0"/>
              <a:t>EN ADMINISTRACIÓN GERENCIAL HOSPITALARIA</a:t>
            </a:r>
            <a:r>
              <a:rPr lang="es-EC" sz="2000" b="1" dirty="0"/>
              <a:t/>
            </a:r>
            <a:br>
              <a:rPr lang="es-EC" sz="2000" b="1" dirty="0"/>
            </a:br>
            <a:r>
              <a:rPr lang="es-EC" sz="2000" b="1" dirty="0" smtClean="0"/>
              <a:t/>
            </a:r>
            <a:br>
              <a:rPr lang="es-EC" sz="2000" b="1" dirty="0" smtClean="0"/>
            </a:br>
            <a:r>
              <a:rPr lang="es-ES" sz="1800" b="1" dirty="0" smtClean="0"/>
              <a:t>TRABAJO DE TITULACIÓN</a:t>
            </a:r>
            <a:r>
              <a:rPr lang="es-EC" sz="1600" b="1" dirty="0"/>
              <a:t/>
            </a:r>
            <a:br>
              <a:rPr lang="es-EC" sz="1600" b="1" dirty="0"/>
            </a:br>
            <a:r>
              <a:rPr lang="es-EC" sz="1600" b="1" dirty="0" smtClean="0"/>
              <a:t/>
            </a:r>
            <a:br>
              <a:rPr lang="es-EC" sz="1600" b="1" dirty="0" smtClean="0"/>
            </a:br>
            <a:r>
              <a:rPr lang="es-EC" sz="1600" b="1" dirty="0"/>
              <a:t/>
            </a:r>
            <a:br>
              <a:rPr lang="es-EC" sz="1600" b="1" dirty="0"/>
            </a:br>
            <a:r>
              <a:rPr lang="es-EC" sz="1600" b="1" dirty="0" smtClean="0"/>
              <a:t/>
            </a:r>
            <a:br>
              <a:rPr lang="es-EC" sz="1600" b="1" dirty="0" smtClean="0"/>
            </a:br>
            <a:r>
              <a:rPr lang="es-EC" sz="1800" b="1" dirty="0" smtClean="0"/>
              <a:t>TEMA</a:t>
            </a:r>
            <a:r>
              <a:rPr lang="es-EC" sz="1800" b="1" dirty="0"/>
              <a:t>: EVALUACIÓN DE LA GESTIÓN, DISEÑO Y DOCUMENTACIÓN DE PROCESOS PARA LA FARMACIA DEL HOSPITAL GENERAL ENRIQUE GARCÉS.</a:t>
            </a:r>
            <a:br>
              <a:rPr lang="es-EC" sz="1800" b="1" dirty="0"/>
            </a:br>
            <a:r>
              <a:rPr lang="es-MX" sz="2000" b="1" dirty="0"/>
              <a:t> </a:t>
            </a:r>
            <a:r>
              <a:rPr lang="es-EC" sz="2000" b="1" dirty="0"/>
              <a:t/>
            </a:r>
            <a:br>
              <a:rPr lang="es-EC" sz="2000" b="1" dirty="0"/>
            </a:br>
            <a:r>
              <a:rPr lang="es-EC" sz="1400" b="1" dirty="0" smtClean="0"/>
              <a:t>AUTORES</a:t>
            </a:r>
            <a:r>
              <a:rPr lang="es-EC" sz="1400" b="1" dirty="0"/>
              <a:t>: </a:t>
            </a:r>
            <a:br>
              <a:rPr lang="es-EC" sz="1400" b="1" dirty="0"/>
            </a:br>
            <a:r>
              <a:rPr lang="es-EC" sz="1400" b="1" dirty="0"/>
              <a:t>CRNL. EMC. RUBÉN OSWALDO HERNÁNDEZ   ARAUZ.</a:t>
            </a:r>
            <a:br>
              <a:rPr lang="es-EC" sz="1400" b="1" dirty="0"/>
            </a:br>
            <a:r>
              <a:rPr lang="es-EC" sz="1400" b="1" dirty="0"/>
              <a:t>DRA. MARÍA ANTONIETA RAMÍREZ  VALAREZO.</a:t>
            </a:r>
            <a:br>
              <a:rPr lang="es-EC" sz="1400" b="1" dirty="0"/>
            </a:br>
            <a:r>
              <a:rPr lang="es-EC" sz="2000" b="1" dirty="0"/>
              <a:t> </a:t>
            </a:r>
            <a:br>
              <a:rPr lang="es-EC" sz="2000" b="1" dirty="0"/>
            </a:br>
            <a:r>
              <a:rPr lang="es-EC" sz="1400" b="1" dirty="0"/>
              <a:t>DIRECTOR: DR.  </a:t>
            </a:r>
            <a:r>
              <a:rPr lang="es-EC" sz="1400" b="1" dirty="0" err="1" smtClean="0"/>
              <a:t>MSc</a:t>
            </a:r>
            <a:r>
              <a:rPr lang="es-EC" sz="1400" b="1" dirty="0" smtClean="0"/>
              <a:t>. JAIME CADENA ECHEVERRÍA </a:t>
            </a:r>
            <a:r>
              <a:rPr lang="es-EC" sz="1600" dirty="0">
                <a:solidFill>
                  <a:srgbClr val="7A973F"/>
                </a:solidFill>
              </a:rPr>
              <a:t/>
            </a:r>
            <a:br>
              <a:rPr lang="es-EC" sz="1600" dirty="0">
                <a:solidFill>
                  <a:srgbClr val="7A973F"/>
                </a:solidFill>
              </a:rPr>
            </a:br>
            <a:r>
              <a:rPr lang="es-ES" sz="1600" b="1" dirty="0">
                <a:solidFill>
                  <a:schemeClr val="accent3">
                    <a:lumMod val="50000"/>
                  </a:schemeClr>
                </a:solidFill>
              </a:rPr>
              <a:t> </a:t>
            </a:r>
            <a:r>
              <a:rPr lang="es-EC" sz="1600" dirty="0">
                <a:solidFill>
                  <a:schemeClr val="accent3">
                    <a:lumMod val="50000"/>
                  </a:schemeClr>
                </a:solidFill>
              </a:rPr>
              <a:t/>
            </a:r>
            <a:br>
              <a:rPr lang="es-EC" sz="1600" dirty="0">
                <a:solidFill>
                  <a:schemeClr val="accent3">
                    <a:lumMod val="50000"/>
                  </a:schemeClr>
                </a:solidFill>
              </a:rPr>
            </a:br>
            <a:r>
              <a:rPr lang="es-EC" sz="2000" dirty="0"/>
              <a:t/>
            </a:r>
            <a:br>
              <a:rPr lang="es-EC" sz="2000" dirty="0"/>
            </a:br>
            <a:r>
              <a:rPr lang="es-ES" sz="2000" b="1" dirty="0"/>
              <a:t/>
            </a:r>
            <a:br>
              <a:rPr lang="es-ES" sz="2000" b="1" dirty="0"/>
            </a:br>
            <a:r>
              <a:rPr lang="es-MX" altLang="es-ES" sz="2000" b="1" dirty="0" smtClean="0">
                <a:solidFill>
                  <a:srgbClr val="336600"/>
                </a:solidFill>
              </a:rPr>
              <a:t>"</a:t>
            </a:r>
            <a:br>
              <a:rPr lang="es-MX" altLang="es-ES" sz="2000" b="1" dirty="0" smtClean="0">
                <a:solidFill>
                  <a:srgbClr val="336600"/>
                </a:solidFill>
              </a:rPr>
            </a:br>
            <a:endParaRPr lang="es-E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endParaRPr>
          </a:p>
        </p:txBody>
      </p:sp>
    </p:spTree>
    <p:extLst>
      <p:ext uri="{BB962C8B-B14F-4D97-AF65-F5344CB8AC3E}">
        <p14:creationId xmlns:p14="http://schemas.microsoft.com/office/powerpoint/2010/main" val="312730814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uadroTexto 1"/>
          <p:cNvSpPr txBox="1"/>
          <p:nvPr/>
        </p:nvSpPr>
        <p:spPr>
          <a:xfrm>
            <a:off x="2641340" y="160159"/>
            <a:ext cx="3753308" cy="400110"/>
          </a:xfrm>
          <a:prstGeom prst="rect">
            <a:avLst/>
          </a:prstGeom>
          <a:noFill/>
        </p:spPr>
        <p:txBody>
          <a:bodyPr wrap="square" rtlCol="0">
            <a:spAutoFit/>
          </a:bodyPr>
          <a:lstStyle>
            <a:defPPr>
              <a:defRPr lang="es-ES"/>
            </a:defPPr>
            <a:lvl4pPr marL="0" lvl="3" algn="ctr">
              <a:defRPr sz="2000" b="1"/>
            </a:lvl4pPr>
          </a:lstStyle>
          <a:p>
            <a:pPr lvl="3"/>
            <a:r>
              <a:rPr lang="es-EC" dirty="0" smtClean="0"/>
              <a:t>FUNCIONES DE FARMACIA</a:t>
            </a:r>
            <a:endParaRPr lang="es-EC" dirty="0"/>
          </a:p>
        </p:txBody>
      </p:sp>
      <p:graphicFrame>
        <p:nvGraphicFramePr>
          <p:cNvPr id="10" name="Diagrama 9"/>
          <p:cNvGraphicFramePr/>
          <p:nvPr>
            <p:extLst>
              <p:ext uri="{D42A27DB-BD31-4B8C-83A1-F6EECF244321}">
                <p14:modId xmlns:p14="http://schemas.microsoft.com/office/powerpoint/2010/main" val="1203560330"/>
              </p:ext>
            </p:extLst>
          </p:nvPr>
        </p:nvGraphicFramePr>
        <p:xfrm>
          <a:off x="323528" y="585645"/>
          <a:ext cx="8640960" cy="5507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uadroTexto 12"/>
          <p:cNvSpPr txBox="1"/>
          <p:nvPr/>
        </p:nvSpPr>
        <p:spPr>
          <a:xfrm>
            <a:off x="408124" y="6132572"/>
            <a:ext cx="8388932" cy="307777"/>
          </a:xfrm>
          <a:prstGeom prst="rect">
            <a:avLst/>
          </a:prstGeom>
          <a:noFill/>
        </p:spPr>
        <p:txBody>
          <a:bodyPr wrap="square" rtlCol="0">
            <a:spAutoFit/>
          </a:bodyPr>
          <a:lstStyle/>
          <a:p>
            <a:pPr algn="ctr"/>
            <a:r>
              <a:rPr lang="es-EC" sz="1400" dirty="0" smtClean="0"/>
              <a:t>Manual </a:t>
            </a:r>
            <a:r>
              <a:rPr lang="es-EC" sz="1400" dirty="0"/>
              <a:t>de Procesos para la Gestión de Suministros de Medicamentos del </a:t>
            </a:r>
            <a:r>
              <a:rPr lang="es-EC" sz="1400" dirty="0" err="1"/>
              <a:t>M.S.P</a:t>
            </a:r>
            <a:r>
              <a:rPr lang="es-EC" sz="1400" dirty="0"/>
              <a:t>. del año </a:t>
            </a:r>
            <a:r>
              <a:rPr lang="es-EC" sz="1400" dirty="0" smtClean="0"/>
              <a:t>2009</a:t>
            </a:r>
            <a:endParaRPr lang="es-EC" sz="1400" dirty="0"/>
          </a:p>
        </p:txBody>
      </p:sp>
      <p:sp>
        <p:nvSpPr>
          <p:cNvPr id="3" name="2 Elipse"/>
          <p:cNvSpPr/>
          <p:nvPr/>
        </p:nvSpPr>
        <p:spPr>
          <a:xfrm>
            <a:off x="323528" y="1950273"/>
            <a:ext cx="1944216" cy="1296144"/>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14953056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2656"/>
            <a:ext cx="4351070" cy="5915025"/>
          </a:xfrm>
          <a:prstGeom prst="rect">
            <a:avLst/>
          </a:prstGeom>
          <a:ln/>
        </p:spPr>
        <p:style>
          <a:lnRef idx="2">
            <a:schemeClr val="accent3"/>
          </a:lnRef>
          <a:fillRef idx="1">
            <a:schemeClr val="lt1"/>
          </a:fillRef>
          <a:effectRef idx="0">
            <a:schemeClr val="accent3"/>
          </a:effectRef>
          <a:fontRef idx="minor">
            <a:schemeClr val="dk1"/>
          </a:fontRef>
        </p:style>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4598" y="332656"/>
            <a:ext cx="4217882" cy="6038850"/>
          </a:xfrm>
          <a:prstGeom prst="rect">
            <a:avLst/>
          </a:prstGeom>
          <a:ln/>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231120916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uadroTexto 1"/>
          <p:cNvSpPr txBox="1"/>
          <p:nvPr/>
        </p:nvSpPr>
        <p:spPr>
          <a:xfrm>
            <a:off x="2564668" y="260648"/>
            <a:ext cx="3663516" cy="400110"/>
          </a:xfrm>
          <a:prstGeom prst="rect">
            <a:avLst/>
          </a:prstGeom>
          <a:noFill/>
        </p:spPr>
        <p:txBody>
          <a:bodyPr wrap="square" rtlCol="0">
            <a:spAutoFit/>
          </a:bodyPr>
          <a:lstStyle>
            <a:defPPr>
              <a:defRPr lang="es-ES"/>
            </a:defPPr>
            <a:lvl3pPr marL="0" lvl="2" algn="ctr">
              <a:defRPr b="1"/>
            </a:lvl3pPr>
          </a:lstStyle>
          <a:p>
            <a:pPr lvl="2"/>
            <a:r>
              <a:rPr lang="es-EC" sz="2000" dirty="0" smtClean="0"/>
              <a:t>IDENTIFICACIÓN </a:t>
            </a:r>
            <a:r>
              <a:rPr lang="es-EC" sz="2000" dirty="0" smtClean="0"/>
              <a:t>DEL PROBLEMA</a:t>
            </a:r>
            <a:endParaRPr lang="es-EC" sz="2000" dirty="0"/>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72991" y="980728"/>
            <a:ext cx="4586870" cy="43204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5058272" y="908720"/>
            <a:ext cx="3834208"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lgn="just"/>
            <a:r>
              <a:rPr lang="es-EC" sz="1400" dirty="0"/>
              <a:t>La programación de medicamentos la realizan en </a:t>
            </a:r>
            <a:r>
              <a:rPr lang="es-EC" sz="1400" dirty="0">
                <a:solidFill>
                  <a:srgbClr val="FF0000"/>
                </a:solidFill>
              </a:rPr>
              <a:t>base al consumo histórico </a:t>
            </a:r>
            <a:r>
              <a:rPr lang="es-EC" sz="1400" dirty="0"/>
              <a:t>sin considerar el perfil epidemiológico y protocolos de tratamiento de acuerdo a las patologías </a:t>
            </a:r>
            <a:r>
              <a:rPr lang="es-EC" sz="1400" dirty="0" smtClean="0"/>
              <a:t>prevalentes</a:t>
            </a:r>
            <a:endParaRPr lang="es-ES" sz="1400" dirty="0"/>
          </a:p>
        </p:txBody>
      </p:sp>
      <p:sp>
        <p:nvSpPr>
          <p:cNvPr id="8" name="7 CuadroTexto"/>
          <p:cNvSpPr txBox="1"/>
          <p:nvPr/>
        </p:nvSpPr>
        <p:spPr>
          <a:xfrm>
            <a:off x="5058272" y="2008863"/>
            <a:ext cx="3834208" cy="95410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s-ES"/>
            </a:defPPr>
            <a:lvl1pPr lvl="0" algn="just">
              <a:defRPr sz="1400"/>
            </a:lvl1pPr>
          </a:lstStyle>
          <a:p>
            <a:r>
              <a:rPr lang="es-EC" dirty="0"/>
              <a:t>Las condiciones de almacenamiento de los medicamentos no están de acuerdo con la </a:t>
            </a:r>
            <a:r>
              <a:rPr lang="es-EC" dirty="0">
                <a:solidFill>
                  <a:srgbClr val="FF0000"/>
                </a:solidFill>
              </a:rPr>
              <a:t>guía para la recepción y almacenamiento </a:t>
            </a:r>
            <a:r>
              <a:rPr lang="es-EC" dirty="0"/>
              <a:t>de medicamentos establecidos por el MSP.</a:t>
            </a:r>
            <a:endParaRPr lang="es-ES" dirty="0"/>
          </a:p>
        </p:txBody>
      </p:sp>
      <p:sp>
        <p:nvSpPr>
          <p:cNvPr id="9" name="8 CuadroTexto"/>
          <p:cNvSpPr txBox="1"/>
          <p:nvPr/>
        </p:nvSpPr>
        <p:spPr>
          <a:xfrm>
            <a:off x="5058272" y="3212975"/>
            <a:ext cx="3834208" cy="73866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s-ES"/>
            </a:defPPr>
            <a:lvl1pPr lvl="0" algn="just">
              <a:defRPr sz="1400"/>
            </a:lvl1pPr>
          </a:lstStyle>
          <a:p>
            <a:r>
              <a:rPr lang="es-EC" dirty="0"/>
              <a:t>El personal técnico y administrativo del servicio de farmacia </a:t>
            </a:r>
            <a:r>
              <a:rPr lang="es-EC" dirty="0">
                <a:solidFill>
                  <a:srgbClr val="FF0000"/>
                </a:solidFill>
              </a:rPr>
              <a:t>no ha recibido la capacitación </a:t>
            </a:r>
            <a:r>
              <a:rPr lang="es-EC" dirty="0"/>
              <a:t>para el desempeño adecuado de sus funciones</a:t>
            </a:r>
            <a:endParaRPr lang="es-ES" dirty="0"/>
          </a:p>
        </p:txBody>
      </p:sp>
      <p:sp>
        <p:nvSpPr>
          <p:cNvPr id="10" name="9 CuadroTexto"/>
          <p:cNvSpPr txBox="1"/>
          <p:nvPr/>
        </p:nvSpPr>
        <p:spPr>
          <a:xfrm>
            <a:off x="5058272" y="4264900"/>
            <a:ext cx="3834208"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s-ES"/>
            </a:defPPr>
            <a:lvl1pPr lvl="0" algn="just">
              <a:defRPr sz="1400"/>
            </a:lvl1pPr>
          </a:lstStyle>
          <a:p>
            <a:r>
              <a:rPr lang="es-ES" dirty="0"/>
              <a:t>No existe </a:t>
            </a:r>
            <a:r>
              <a:rPr lang="es-ES" dirty="0">
                <a:solidFill>
                  <a:srgbClr val="FF0000"/>
                </a:solidFill>
              </a:rPr>
              <a:t>documentación de procesos </a:t>
            </a:r>
            <a:r>
              <a:rPr lang="es-ES" dirty="0"/>
              <a:t>para la gestión de farmacia.</a:t>
            </a:r>
          </a:p>
        </p:txBody>
      </p:sp>
      <p:sp>
        <p:nvSpPr>
          <p:cNvPr id="11" name="10 CuadroTexto"/>
          <p:cNvSpPr txBox="1"/>
          <p:nvPr/>
        </p:nvSpPr>
        <p:spPr>
          <a:xfrm>
            <a:off x="5058272" y="5157192"/>
            <a:ext cx="3834208" cy="73866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s-ES"/>
            </a:defPPr>
            <a:lvl1pPr lvl="0" algn="just">
              <a:defRPr sz="1400"/>
            </a:lvl1pPr>
          </a:lstStyle>
          <a:p>
            <a:r>
              <a:rPr lang="es-EC" dirty="0"/>
              <a:t>No existe un </a:t>
            </a:r>
            <a:r>
              <a:rPr lang="es-EC" dirty="0">
                <a:solidFill>
                  <a:srgbClr val="FF0000"/>
                </a:solidFill>
              </a:rPr>
              <a:t>espacio físico adecuado </a:t>
            </a:r>
            <a:r>
              <a:rPr lang="es-EC" dirty="0"/>
              <a:t>para el almacenamiento y conservación de medicamentos. </a:t>
            </a:r>
            <a:endParaRPr lang="es-ES" dirty="0"/>
          </a:p>
        </p:txBody>
      </p:sp>
    </p:spTree>
    <p:extLst>
      <p:ext uri="{BB962C8B-B14F-4D97-AF65-F5344CB8AC3E}">
        <p14:creationId xmlns:p14="http://schemas.microsoft.com/office/powerpoint/2010/main" val="344354327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uadroTexto 1"/>
          <p:cNvSpPr txBox="1"/>
          <p:nvPr/>
        </p:nvSpPr>
        <p:spPr>
          <a:xfrm>
            <a:off x="2987824" y="225514"/>
            <a:ext cx="3456384" cy="369332"/>
          </a:xfrm>
          <a:prstGeom prst="rect">
            <a:avLst/>
          </a:prstGeom>
          <a:noFill/>
        </p:spPr>
        <p:txBody>
          <a:bodyPr wrap="square" rtlCol="0">
            <a:spAutoFit/>
          </a:bodyPr>
          <a:lstStyle/>
          <a:p>
            <a:pPr marL="0" lvl="2" algn="ctr"/>
            <a:r>
              <a:rPr lang="es-EC" b="1" dirty="0" smtClean="0"/>
              <a:t>PLANTEAMIENTO DEL PROBLEMA</a:t>
            </a:r>
            <a:endParaRPr lang="es-EC" dirty="0"/>
          </a:p>
        </p:txBody>
      </p:sp>
      <p:graphicFrame>
        <p:nvGraphicFramePr>
          <p:cNvPr id="8" name="7 Diagrama"/>
          <p:cNvGraphicFramePr/>
          <p:nvPr>
            <p:extLst>
              <p:ext uri="{D42A27DB-BD31-4B8C-83A1-F6EECF244321}">
                <p14:modId xmlns:p14="http://schemas.microsoft.com/office/powerpoint/2010/main" val="812922229"/>
              </p:ext>
            </p:extLst>
          </p:nvPr>
        </p:nvGraphicFramePr>
        <p:xfrm>
          <a:off x="464619" y="1128340"/>
          <a:ext cx="3878621" cy="2398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uadroTexto 1"/>
          <p:cNvSpPr txBox="1"/>
          <p:nvPr/>
        </p:nvSpPr>
        <p:spPr>
          <a:xfrm>
            <a:off x="854696" y="594846"/>
            <a:ext cx="3456384" cy="338554"/>
          </a:xfrm>
          <a:prstGeom prst="rect">
            <a:avLst/>
          </a:prstGeom>
          <a:noFill/>
        </p:spPr>
        <p:txBody>
          <a:bodyPr wrap="square" rtlCol="0">
            <a:spAutoFit/>
          </a:bodyPr>
          <a:lstStyle/>
          <a:p>
            <a:pPr marL="0" lvl="2" algn="ctr"/>
            <a:r>
              <a:rPr lang="es-EC" sz="1600" b="1" dirty="0" smtClean="0"/>
              <a:t>Falta de medicamentos</a:t>
            </a:r>
            <a:endParaRPr lang="es-EC" sz="1600" dirty="0"/>
          </a:p>
        </p:txBody>
      </p:sp>
      <p:pic>
        <p:nvPicPr>
          <p:cNvPr id="1026" name="Picture 2" descr="http://i1131.photobucket.com/albums/m559/joejholaus/Julio%20Jholaus/hospita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3573016"/>
            <a:ext cx="2602036" cy="2350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CuadroTexto 1"/>
          <p:cNvSpPr txBox="1"/>
          <p:nvPr/>
        </p:nvSpPr>
        <p:spPr>
          <a:xfrm>
            <a:off x="4860032" y="3194694"/>
            <a:ext cx="3828660" cy="338554"/>
          </a:xfrm>
          <a:prstGeom prst="rect">
            <a:avLst/>
          </a:prstGeom>
          <a:noFill/>
        </p:spPr>
        <p:txBody>
          <a:bodyPr wrap="square" rtlCol="0">
            <a:spAutoFit/>
          </a:bodyPr>
          <a:lstStyle/>
          <a:p>
            <a:pPr marL="0" lvl="2" algn="ctr"/>
            <a:r>
              <a:rPr lang="es-EC" sz="1600" b="1" dirty="0" smtClean="0"/>
              <a:t>Espacio no adecuado almacenamiento</a:t>
            </a:r>
            <a:endParaRPr lang="es-EC" sz="1600" dirty="0"/>
          </a:p>
        </p:txBody>
      </p:sp>
      <p:graphicFrame>
        <p:nvGraphicFramePr>
          <p:cNvPr id="14" name="13 Diagrama"/>
          <p:cNvGraphicFramePr/>
          <p:nvPr>
            <p:extLst>
              <p:ext uri="{D42A27DB-BD31-4B8C-83A1-F6EECF244321}">
                <p14:modId xmlns:p14="http://schemas.microsoft.com/office/powerpoint/2010/main" val="2827271593"/>
              </p:ext>
            </p:extLst>
          </p:nvPr>
        </p:nvGraphicFramePr>
        <p:xfrm>
          <a:off x="4311080" y="3743872"/>
          <a:ext cx="4531851" cy="263406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27" name="Picture 3" descr="H:\tesis finalRH\CD BIBLIOTECA\Anexos\Anexo 6 archivo magnético\fotos\355.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2441" y="617622"/>
            <a:ext cx="3149112" cy="236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174035856"/>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uadroTexto 1"/>
          <p:cNvSpPr txBox="1"/>
          <p:nvPr/>
        </p:nvSpPr>
        <p:spPr>
          <a:xfrm>
            <a:off x="2915816" y="188640"/>
            <a:ext cx="3096344" cy="400110"/>
          </a:xfrm>
          <a:prstGeom prst="rect">
            <a:avLst/>
          </a:prstGeom>
          <a:noFill/>
        </p:spPr>
        <p:txBody>
          <a:bodyPr wrap="square" rtlCol="0">
            <a:spAutoFit/>
          </a:bodyPr>
          <a:lstStyle/>
          <a:p>
            <a:pPr algn="ctr"/>
            <a:r>
              <a:rPr lang="es-EC" sz="2000" b="1" dirty="0" smtClean="0"/>
              <a:t>OBJETIVO GENERAL</a:t>
            </a:r>
            <a:endParaRPr lang="es-EC" sz="2000" b="1" dirty="0"/>
          </a:p>
        </p:txBody>
      </p:sp>
      <p:sp>
        <p:nvSpPr>
          <p:cNvPr id="3" name="CuadroTexto 2"/>
          <p:cNvSpPr txBox="1"/>
          <p:nvPr/>
        </p:nvSpPr>
        <p:spPr>
          <a:xfrm>
            <a:off x="755576" y="1268760"/>
            <a:ext cx="7704856" cy="369332"/>
          </a:xfrm>
          <a:prstGeom prst="rect">
            <a:avLst/>
          </a:prstGeom>
          <a:noFill/>
        </p:spPr>
        <p:txBody>
          <a:bodyPr wrap="square" rtlCol="0">
            <a:spAutoFit/>
          </a:bodyPr>
          <a:lstStyle/>
          <a:p>
            <a:endParaRPr lang="es-EC" dirty="0"/>
          </a:p>
        </p:txBody>
      </p:sp>
      <p:graphicFrame>
        <p:nvGraphicFramePr>
          <p:cNvPr id="10" name="9 Diagrama"/>
          <p:cNvGraphicFramePr/>
          <p:nvPr>
            <p:extLst>
              <p:ext uri="{D42A27DB-BD31-4B8C-83A1-F6EECF244321}">
                <p14:modId xmlns:p14="http://schemas.microsoft.com/office/powerpoint/2010/main" val="3300355487"/>
              </p:ext>
            </p:extLst>
          </p:nvPr>
        </p:nvGraphicFramePr>
        <p:xfrm>
          <a:off x="971600" y="692696"/>
          <a:ext cx="7344816"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1763688" y="2708920"/>
            <a:ext cx="5688632" cy="400110"/>
          </a:xfrm>
          <a:prstGeom prst="rect">
            <a:avLst/>
          </a:prstGeom>
          <a:noFill/>
        </p:spPr>
        <p:txBody>
          <a:bodyPr wrap="square" rtlCol="0">
            <a:spAutoFit/>
          </a:bodyPr>
          <a:lstStyle/>
          <a:p>
            <a:pPr algn="ctr"/>
            <a:r>
              <a:rPr lang="es-EC" sz="2000" b="1" dirty="0" smtClean="0"/>
              <a:t>OBJETIVOS ESPECÍFICOS</a:t>
            </a:r>
            <a:endParaRPr lang="es-EC" sz="2000" b="1" dirty="0"/>
          </a:p>
        </p:txBody>
      </p:sp>
      <p:graphicFrame>
        <p:nvGraphicFramePr>
          <p:cNvPr id="11" name="10 Diagrama"/>
          <p:cNvGraphicFramePr/>
          <p:nvPr>
            <p:extLst>
              <p:ext uri="{D42A27DB-BD31-4B8C-83A1-F6EECF244321}">
                <p14:modId xmlns:p14="http://schemas.microsoft.com/office/powerpoint/2010/main" val="1899929628"/>
              </p:ext>
            </p:extLst>
          </p:nvPr>
        </p:nvGraphicFramePr>
        <p:xfrm>
          <a:off x="467544" y="3140968"/>
          <a:ext cx="8380932" cy="31700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073110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1"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uadroTexto 1"/>
          <p:cNvSpPr txBox="1"/>
          <p:nvPr/>
        </p:nvSpPr>
        <p:spPr>
          <a:xfrm>
            <a:off x="2438872" y="176371"/>
            <a:ext cx="3744416" cy="369332"/>
          </a:xfrm>
          <a:prstGeom prst="rect">
            <a:avLst/>
          </a:prstGeom>
          <a:noFill/>
        </p:spPr>
        <p:txBody>
          <a:bodyPr wrap="square" rtlCol="0">
            <a:spAutoFit/>
          </a:bodyPr>
          <a:lstStyle/>
          <a:p>
            <a:pPr marL="0" lvl="2" algn="ctr"/>
            <a:r>
              <a:rPr lang="es-EC" b="1" dirty="0" smtClean="0"/>
              <a:t>JUSTIFICACIÓN</a:t>
            </a:r>
            <a:endParaRPr lang="es-EC" dirty="0"/>
          </a:p>
        </p:txBody>
      </p:sp>
      <p:graphicFrame>
        <p:nvGraphicFramePr>
          <p:cNvPr id="10" name="9 Diagrama"/>
          <p:cNvGraphicFramePr/>
          <p:nvPr>
            <p:extLst>
              <p:ext uri="{D42A27DB-BD31-4B8C-83A1-F6EECF244321}">
                <p14:modId xmlns:p14="http://schemas.microsoft.com/office/powerpoint/2010/main" val="2970353929"/>
              </p:ext>
            </p:extLst>
          </p:nvPr>
        </p:nvGraphicFramePr>
        <p:xfrm>
          <a:off x="134056" y="1628800"/>
          <a:ext cx="8064896" cy="50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http://1.bp.blogspot.com/-IdErLMxoWx4/Ud3RSsnTw6I/AAAAAAAAL_Y/oNJy4MBFQZw/s1600/Directorio+de+farmacias+en+el+sur+de+quit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832" y="548681"/>
            <a:ext cx="2569323" cy="20455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13 Diagrama"/>
          <p:cNvGraphicFramePr/>
          <p:nvPr>
            <p:extLst>
              <p:ext uri="{D42A27DB-BD31-4B8C-83A1-F6EECF244321}">
                <p14:modId xmlns:p14="http://schemas.microsoft.com/office/powerpoint/2010/main" val="2546832473"/>
              </p:ext>
            </p:extLst>
          </p:nvPr>
        </p:nvGraphicFramePr>
        <p:xfrm>
          <a:off x="-324544" y="361037"/>
          <a:ext cx="3240360" cy="292394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188368179"/>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uadroTexto 1"/>
          <p:cNvSpPr txBox="1"/>
          <p:nvPr/>
        </p:nvSpPr>
        <p:spPr>
          <a:xfrm>
            <a:off x="2874398" y="251356"/>
            <a:ext cx="3456384" cy="369332"/>
          </a:xfrm>
          <a:prstGeom prst="rect">
            <a:avLst/>
          </a:prstGeom>
          <a:noFill/>
        </p:spPr>
        <p:txBody>
          <a:bodyPr wrap="square" rtlCol="0">
            <a:spAutoFit/>
          </a:bodyPr>
          <a:lstStyle/>
          <a:p>
            <a:pPr algn="ctr"/>
            <a:r>
              <a:rPr lang="es-EC" b="1" dirty="0" smtClean="0"/>
              <a:t>IMPORTANCIA</a:t>
            </a:r>
            <a:endParaRPr lang="es-EC" b="1" dirty="0"/>
          </a:p>
        </p:txBody>
      </p:sp>
      <p:grpSp>
        <p:nvGrpSpPr>
          <p:cNvPr id="8" name="7 Grupo"/>
          <p:cNvGrpSpPr/>
          <p:nvPr/>
        </p:nvGrpSpPr>
        <p:grpSpPr>
          <a:xfrm>
            <a:off x="395536" y="1052736"/>
            <a:ext cx="8424936" cy="4210502"/>
            <a:chOff x="534138" y="1214176"/>
            <a:chExt cx="7997746" cy="4068452"/>
          </a:xfrm>
        </p:grpSpPr>
        <p:sp>
          <p:nvSpPr>
            <p:cNvPr id="9" name="8 Conector recto"/>
            <p:cNvSpPr/>
            <p:nvPr/>
          </p:nvSpPr>
          <p:spPr>
            <a:xfrm>
              <a:off x="2568364" y="4672360"/>
              <a:ext cx="4084725"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 name="9 Conector recto"/>
            <p:cNvSpPr/>
            <p:nvPr/>
          </p:nvSpPr>
          <p:spPr>
            <a:xfrm>
              <a:off x="2568364" y="3248402"/>
              <a:ext cx="3498868"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10 Conector recto"/>
            <p:cNvSpPr/>
            <p:nvPr/>
          </p:nvSpPr>
          <p:spPr>
            <a:xfrm>
              <a:off x="2568364" y="1824444"/>
              <a:ext cx="4084725"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 name="11 Elipse"/>
            <p:cNvSpPr/>
            <p:nvPr/>
          </p:nvSpPr>
          <p:spPr>
            <a:xfrm>
              <a:off x="534138" y="1214176"/>
              <a:ext cx="4068452" cy="4068452"/>
            </a:xfrm>
            <a:prstGeom prst="ellipse">
              <a:avLst/>
            </a:prstGeom>
            <a:blipFill>
              <a:blip r:embed="rId3">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12 Forma libre"/>
            <p:cNvSpPr/>
            <p:nvPr/>
          </p:nvSpPr>
          <p:spPr>
            <a:xfrm>
              <a:off x="6776630" y="1234654"/>
              <a:ext cx="1755254" cy="936788"/>
            </a:xfrm>
            <a:custGeom>
              <a:avLst/>
              <a:gdLst>
                <a:gd name="connsiteX0" fmla="*/ 0 w 2743503"/>
                <a:gd name="connsiteY0" fmla="*/ 0 h 1342589"/>
                <a:gd name="connsiteX1" fmla="*/ 2743503 w 2743503"/>
                <a:gd name="connsiteY1" fmla="*/ 0 h 1342589"/>
                <a:gd name="connsiteX2" fmla="*/ 2743503 w 2743503"/>
                <a:gd name="connsiteY2" fmla="*/ 1342589 h 1342589"/>
                <a:gd name="connsiteX3" fmla="*/ 0 w 2743503"/>
                <a:gd name="connsiteY3" fmla="*/ 1342589 h 1342589"/>
                <a:gd name="connsiteX4" fmla="*/ 0 w 2743503"/>
                <a:gd name="connsiteY4" fmla="*/ 0 h 1342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503" h="1342589">
                  <a:moveTo>
                    <a:pt x="0" y="0"/>
                  </a:moveTo>
                  <a:lnTo>
                    <a:pt x="2743503" y="0"/>
                  </a:lnTo>
                  <a:lnTo>
                    <a:pt x="2743503" y="1342589"/>
                  </a:lnTo>
                  <a:lnTo>
                    <a:pt x="0" y="1342589"/>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spcFirstLastPara="0" vert="horz" wrap="square" lIns="0" tIns="0" rIns="0" bIns="0" numCol="1" spcCol="1270" anchor="t" anchorCtr="0">
              <a:spAutoFit/>
            </a:bodyPr>
            <a:lstStyle/>
            <a:p>
              <a:pPr algn="ctr" defTabSz="711200">
                <a:lnSpc>
                  <a:spcPct val="90000"/>
                </a:lnSpc>
                <a:spcBef>
                  <a:spcPct val="0"/>
                </a:spcBef>
                <a:spcAft>
                  <a:spcPct val="35000"/>
                </a:spcAft>
              </a:pPr>
              <a:r>
                <a:rPr lang="es-EC" sz="1400" b="1" dirty="0">
                  <a:solidFill>
                    <a:srgbClr val="34411B"/>
                  </a:solidFill>
                </a:rPr>
                <a:t>Gestión por procesos </a:t>
              </a:r>
              <a:r>
                <a:rPr lang="es-EC" sz="1400" b="1" dirty="0" smtClean="0">
                  <a:solidFill>
                    <a:srgbClr val="34411B"/>
                  </a:solidFill>
                </a:rPr>
                <a:t>con sistemas </a:t>
              </a:r>
              <a:r>
                <a:rPr lang="es-EC" sz="1400" b="1" dirty="0">
                  <a:solidFill>
                    <a:srgbClr val="34411B"/>
                  </a:solidFill>
                </a:rPr>
                <a:t>de </a:t>
              </a:r>
              <a:r>
                <a:rPr lang="es-EC" sz="1400" b="1" dirty="0" smtClean="0">
                  <a:solidFill>
                    <a:srgbClr val="34411B"/>
                  </a:solidFill>
                </a:rPr>
                <a:t>control </a:t>
              </a:r>
              <a:r>
                <a:rPr lang="es-EC" sz="1400" b="1" dirty="0">
                  <a:solidFill>
                    <a:srgbClr val="34411B"/>
                  </a:solidFill>
                </a:rPr>
                <a:t>que garanticen </a:t>
              </a:r>
              <a:r>
                <a:rPr lang="es-EC" sz="1400" b="1" dirty="0" smtClean="0">
                  <a:solidFill>
                    <a:srgbClr val="34411B"/>
                  </a:solidFill>
                </a:rPr>
                <a:t>operatividad y </a:t>
              </a:r>
              <a:r>
                <a:rPr lang="es-EC" sz="1400" b="1" dirty="0">
                  <a:solidFill>
                    <a:srgbClr val="34411B"/>
                  </a:solidFill>
                </a:rPr>
                <a:t>logros a la </a:t>
              </a:r>
              <a:r>
                <a:rPr lang="es-EC" sz="1400" b="1" dirty="0" smtClean="0">
                  <a:solidFill>
                    <a:srgbClr val="34411B"/>
                  </a:solidFill>
                </a:rPr>
                <a:t>organización</a:t>
              </a:r>
              <a:endParaRPr lang="es-ES" sz="1400" b="1" dirty="0">
                <a:solidFill>
                  <a:srgbClr val="34411B"/>
                </a:solidFill>
              </a:endParaRPr>
            </a:p>
          </p:txBody>
        </p:sp>
        <p:sp>
          <p:nvSpPr>
            <p:cNvPr id="15" name="14 Forma libre"/>
            <p:cNvSpPr/>
            <p:nvPr/>
          </p:nvSpPr>
          <p:spPr>
            <a:xfrm>
              <a:off x="6267286" y="2588914"/>
              <a:ext cx="2264598" cy="936788"/>
            </a:xfrm>
            <a:custGeom>
              <a:avLst/>
              <a:gdLst>
                <a:gd name="connsiteX0" fmla="*/ 0 w 1407684"/>
                <a:gd name="connsiteY0" fmla="*/ 0 h 1220535"/>
                <a:gd name="connsiteX1" fmla="*/ 1407684 w 1407684"/>
                <a:gd name="connsiteY1" fmla="*/ 0 h 1220535"/>
                <a:gd name="connsiteX2" fmla="*/ 1407684 w 1407684"/>
                <a:gd name="connsiteY2" fmla="*/ 1220535 h 1220535"/>
                <a:gd name="connsiteX3" fmla="*/ 0 w 1407684"/>
                <a:gd name="connsiteY3" fmla="*/ 1220535 h 1220535"/>
                <a:gd name="connsiteX4" fmla="*/ 0 w 1407684"/>
                <a:gd name="connsiteY4" fmla="*/ 0 h 122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684" h="1220535">
                  <a:moveTo>
                    <a:pt x="0" y="0"/>
                  </a:moveTo>
                  <a:lnTo>
                    <a:pt x="1407684" y="0"/>
                  </a:lnTo>
                  <a:lnTo>
                    <a:pt x="1407684" y="1220535"/>
                  </a:lnTo>
                  <a:lnTo>
                    <a:pt x="0" y="122053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spcFirstLastPara="0" vert="horz" wrap="square" lIns="0" tIns="0" rIns="0" bIns="0" numCol="1" spcCol="1270" anchor="t" anchorCtr="0">
              <a:spAutoFit/>
            </a:bodyPr>
            <a:lstStyle/>
            <a:p>
              <a:pPr algn="ctr" defTabSz="711200">
                <a:lnSpc>
                  <a:spcPct val="90000"/>
                </a:lnSpc>
                <a:spcBef>
                  <a:spcPct val="0"/>
                </a:spcBef>
                <a:spcAft>
                  <a:spcPct val="35000"/>
                </a:spcAft>
              </a:pPr>
              <a:r>
                <a:rPr lang="es-EC" sz="1400" b="1" dirty="0" smtClean="0">
                  <a:solidFill>
                    <a:srgbClr val="34411B"/>
                  </a:solidFill>
                </a:rPr>
                <a:t>Gestión de Procesos   planificados con indicadores integrados </a:t>
              </a:r>
              <a:r>
                <a:rPr lang="es-EC" sz="1400" b="1" dirty="0">
                  <a:solidFill>
                    <a:srgbClr val="34411B"/>
                  </a:solidFill>
                </a:rPr>
                <a:t>que objetivamente muestren </a:t>
              </a:r>
              <a:r>
                <a:rPr lang="es-EC" sz="1400" b="1" dirty="0" smtClean="0">
                  <a:solidFill>
                    <a:srgbClr val="34411B"/>
                  </a:solidFill>
                </a:rPr>
                <a:t>resultados </a:t>
              </a:r>
              <a:r>
                <a:rPr lang="es-EC" sz="1400" b="1" dirty="0">
                  <a:solidFill>
                    <a:srgbClr val="34411B"/>
                  </a:solidFill>
                </a:rPr>
                <a:t>derivados de los </a:t>
              </a:r>
              <a:r>
                <a:rPr lang="es-EC" sz="1400" b="1" dirty="0" smtClean="0">
                  <a:solidFill>
                    <a:srgbClr val="34411B"/>
                  </a:solidFill>
                </a:rPr>
                <a:t>procesos</a:t>
              </a:r>
              <a:endParaRPr lang="es-ES" sz="1400" b="1" dirty="0">
                <a:solidFill>
                  <a:srgbClr val="34411B"/>
                </a:solidFill>
              </a:endParaRPr>
            </a:p>
          </p:txBody>
        </p:sp>
        <p:sp>
          <p:nvSpPr>
            <p:cNvPr id="19" name="18 Forma libre"/>
            <p:cNvSpPr/>
            <p:nvPr/>
          </p:nvSpPr>
          <p:spPr>
            <a:xfrm>
              <a:off x="6762472" y="4151525"/>
              <a:ext cx="1595940" cy="749431"/>
            </a:xfrm>
            <a:custGeom>
              <a:avLst/>
              <a:gdLst>
                <a:gd name="connsiteX0" fmla="*/ 0 w 932590"/>
                <a:gd name="connsiteY0" fmla="*/ 0 h 1220535"/>
                <a:gd name="connsiteX1" fmla="*/ 932590 w 932590"/>
                <a:gd name="connsiteY1" fmla="*/ 0 h 1220535"/>
                <a:gd name="connsiteX2" fmla="*/ 932590 w 932590"/>
                <a:gd name="connsiteY2" fmla="*/ 1220535 h 1220535"/>
                <a:gd name="connsiteX3" fmla="*/ 0 w 932590"/>
                <a:gd name="connsiteY3" fmla="*/ 1220535 h 1220535"/>
                <a:gd name="connsiteX4" fmla="*/ 0 w 932590"/>
                <a:gd name="connsiteY4" fmla="*/ 0 h 1220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590" h="1220535">
                  <a:moveTo>
                    <a:pt x="0" y="0"/>
                  </a:moveTo>
                  <a:lnTo>
                    <a:pt x="932590" y="0"/>
                  </a:lnTo>
                  <a:lnTo>
                    <a:pt x="932590" y="1220535"/>
                  </a:lnTo>
                  <a:lnTo>
                    <a:pt x="0" y="122053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spcFirstLastPara="0" vert="horz" wrap="square" lIns="0" tIns="0" rIns="0" bIns="0" numCol="1" spcCol="1270" anchor="t" anchorCtr="0">
              <a:spAutoFit/>
            </a:bodyPr>
            <a:lstStyle/>
            <a:p>
              <a:pPr algn="ctr" defTabSz="711200">
                <a:lnSpc>
                  <a:spcPct val="90000"/>
                </a:lnSpc>
                <a:spcBef>
                  <a:spcPct val="0"/>
                </a:spcBef>
                <a:spcAft>
                  <a:spcPct val="35000"/>
                </a:spcAft>
              </a:pPr>
              <a:r>
                <a:rPr lang="es-EC" sz="1400" b="1" dirty="0">
                  <a:solidFill>
                    <a:srgbClr val="34411B"/>
                  </a:solidFill>
                </a:rPr>
                <a:t>Procesos </a:t>
              </a:r>
              <a:r>
                <a:rPr lang="es-EC" sz="1400" b="1" dirty="0" smtClean="0">
                  <a:solidFill>
                    <a:srgbClr val="34411B"/>
                  </a:solidFill>
                </a:rPr>
                <a:t>definidos </a:t>
              </a:r>
              <a:r>
                <a:rPr lang="es-EC" sz="1400" b="1" dirty="0">
                  <a:solidFill>
                    <a:srgbClr val="34411B"/>
                  </a:solidFill>
                </a:rPr>
                <a:t>sistematizados e interiorizados en la cultura </a:t>
              </a:r>
              <a:r>
                <a:rPr lang="es-EC" sz="1400" b="1" dirty="0" smtClean="0">
                  <a:solidFill>
                    <a:srgbClr val="34411B"/>
                  </a:solidFill>
                </a:rPr>
                <a:t>organizacional </a:t>
              </a:r>
              <a:endParaRPr lang="es-ES" sz="1400" b="1" dirty="0">
                <a:solidFill>
                  <a:srgbClr val="34411B"/>
                </a:solidFill>
              </a:endParaRPr>
            </a:p>
          </p:txBody>
        </p:sp>
      </p:grpSp>
      <p:sp>
        <p:nvSpPr>
          <p:cNvPr id="20" name="19 Rectángulo"/>
          <p:cNvSpPr/>
          <p:nvPr/>
        </p:nvSpPr>
        <p:spPr>
          <a:xfrm>
            <a:off x="695780" y="5518973"/>
            <a:ext cx="7980676"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b="1" dirty="0">
                <a:solidFill>
                  <a:srgbClr val="34411B"/>
                </a:solidFill>
              </a:rPr>
              <a:t>La Farmacia Hospitalaria es el medio por el cual se distribuyen los medicamentos a los pacientes en las mejores condiciones de tiempo y calidad para su aplicación</a:t>
            </a:r>
            <a:endParaRPr lang="es-ES" b="1" dirty="0"/>
          </a:p>
        </p:txBody>
      </p:sp>
    </p:spTree>
    <p:extLst>
      <p:ext uri="{BB962C8B-B14F-4D97-AF65-F5344CB8AC3E}">
        <p14:creationId xmlns:p14="http://schemas.microsoft.com/office/powerpoint/2010/main" val="2499978806"/>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uadroTexto 1"/>
          <p:cNvSpPr txBox="1"/>
          <p:nvPr/>
        </p:nvSpPr>
        <p:spPr>
          <a:xfrm>
            <a:off x="1331640" y="186211"/>
            <a:ext cx="6552728" cy="646331"/>
          </a:xfrm>
          <a:prstGeom prst="rect">
            <a:avLst/>
          </a:prstGeom>
          <a:noFill/>
        </p:spPr>
        <p:txBody>
          <a:bodyPr wrap="square" rtlCol="0">
            <a:spAutoFit/>
          </a:bodyPr>
          <a:lstStyle/>
          <a:p>
            <a:pPr lvl="0" algn="ctr"/>
            <a:r>
              <a:rPr lang="en-US" b="1" dirty="0" smtClean="0"/>
              <a:t>MARCO </a:t>
            </a:r>
            <a:r>
              <a:rPr lang="es-EC" b="1" dirty="0" smtClean="0"/>
              <a:t>TEÓRICO</a:t>
            </a:r>
          </a:p>
          <a:p>
            <a:pPr algn="ctr"/>
            <a:r>
              <a:rPr lang="es-EC" b="1" dirty="0" smtClean="0"/>
              <a:t>FUNDAMENTO LEGAL</a:t>
            </a:r>
            <a:endParaRPr lang="es-EC" dirty="0"/>
          </a:p>
        </p:txBody>
      </p:sp>
      <p:grpSp>
        <p:nvGrpSpPr>
          <p:cNvPr id="26" name="25 Grupo"/>
          <p:cNvGrpSpPr/>
          <p:nvPr/>
        </p:nvGrpSpPr>
        <p:grpSpPr>
          <a:xfrm rot="16200000">
            <a:off x="563877" y="1460461"/>
            <a:ext cx="3520688" cy="4145400"/>
            <a:chOff x="1012149" y="1180966"/>
            <a:chExt cx="2522834" cy="4129806"/>
          </a:xfrm>
        </p:grpSpPr>
        <p:sp>
          <p:nvSpPr>
            <p:cNvPr id="13" name="12 Forma"/>
            <p:cNvSpPr/>
            <p:nvPr/>
          </p:nvSpPr>
          <p:spPr>
            <a:xfrm rot="4608191">
              <a:off x="813711" y="2242061"/>
              <a:ext cx="3188595" cy="2223647"/>
            </a:xfrm>
            <a:prstGeom prst="swooshArrow">
              <a:avLst>
                <a:gd name="adj1" fmla="val 15262"/>
                <a:gd name="adj2" fmla="val 31417"/>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13 Elipse"/>
            <p:cNvSpPr/>
            <p:nvPr/>
          </p:nvSpPr>
          <p:spPr>
            <a:xfrm>
              <a:off x="1840093" y="2318500"/>
              <a:ext cx="80522" cy="80522"/>
            </a:xfrm>
            <a:prstGeom prst="ellipse">
              <a:avLst/>
            </a:prstGeom>
          </p:spPr>
          <p:style>
            <a:lnRef idx="0">
              <a:schemeClr val="lt1">
                <a:hueOff val="0"/>
                <a:satOff val="0"/>
                <a:lumOff val="0"/>
                <a:alphaOff val="0"/>
              </a:schemeClr>
            </a:lnRef>
            <a:fillRef idx="3">
              <a:schemeClr val="accent2">
                <a:tint val="60000"/>
                <a:hueOff val="0"/>
                <a:satOff val="0"/>
                <a:lumOff val="0"/>
                <a:alphaOff val="0"/>
              </a:schemeClr>
            </a:fillRef>
            <a:effectRef idx="2">
              <a:schemeClr val="accent2">
                <a:tint val="60000"/>
                <a:hueOff val="0"/>
                <a:satOff val="0"/>
                <a:lumOff val="0"/>
                <a:alphaOff val="0"/>
              </a:schemeClr>
            </a:effectRef>
            <a:fontRef idx="minor">
              <a:schemeClr val="dk1">
                <a:hueOff val="0"/>
                <a:satOff val="0"/>
                <a:lumOff val="0"/>
                <a:alphaOff val="0"/>
              </a:schemeClr>
            </a:fontRef>
          </p:style>
        </p:sp>
        <p:sp>
          <p:nvSpPr>
            <p:cNvPr id="15" name="14 Elipse"/>
            <p:cNvSpPr/>
            <p:nvPr/>
          </p:nvSpPr>
          <p:spPr>
            <a:xfrm>
              <a:off x="2226082" y="2588507"/>
              <a:ext cx="80522" cy="80522"/>
            </a:xfrm>
            <a:prstGeom prst="ellipse">
              <a:avLst/>
            </a:prstGeom>
          </p:spPr>
          <p:style>
            <a:lnRef idx="0">
              <a:schemeClr val="lt1">
                <a:hueOff val="0"/>
                <a:satOff val="0"/>
                <a:lumOff val="0"/>
                <a:alphaOff val="0"/>
              </a:schemeClr>
            </a:lnRef>
            <a:fillRef idx="3">
              <a:schemeClr val="accent2">
                <a:tint val="60000"/>
                <a:hueOff val="0"/>
                <a:satOff val="0"/>
                <a:lumOff val="0"/>
                <a:alphaOff val="0"/>
              </a:schemeClr>
            </a:fillRef>
            <a:effectRef idx="2">
              <a:schemeClr val="accent2">
                <a:tint val="60000"/>
                <a:hueOff val="0"/>
                <a:satOff val="0"/>
                <a:lumOff val="0"/>
                <a:alphaOff val="0"/>
              </a:schemeClr>
            </a:effectRef>
            <a:fontRef idx="minor">
              <a:schemeClr val="dk1">
                <a:hueOff val="0"/>
                <a:satOff val="0"/>
                <a:lumOff val="0"/>
                <a:alphaOff val="0"/>
              </a:schemeClr>
            </a:fontRef>
          </p:style>
        </p:sp>
        <p:sp>
          <p:nvSpPr>
            <p:cNvPr id="16" name="15 Elipse"/>
            <p:cNvSpPr/>
            <p:nvPr/>
          </p:nvSpPr>
          <p:spPr>
            <a:xfrm>
              <a:off x="2551125" y="2903208"/>
              <a:ext cx="80522" cy="80522"/>
            </a:xfrm>
            <a:prstGeom prst="ellipse">
              <a:avLst/>
            </a:prstGeom>
          </p:spPr>
          <p:style>
            <a:lnRef idx="0">
              <a:schemeClr val="lt1">
                <a:hueOff val="0"/>
                <a:satOff val="0"/>
                <a:lumOff val="0"/>
                <a:alphaOff val="0"/>
              </a:schemeClr>
            </a:lnRef>
            <a:fillRef idx="3">
              <a:schemeClr val="accent2">
                <a:tint val="60000"/>
                <a:hueOff val="0"/>
                <a:satOff val="0"/>
                <a:lumOff val="0"/>
                <a:alphaOff val="0"/>
              </a:schemeClr>
            </a:fillRef>
            <a:effectRef idx="2">
              <a:schemeClr val="accent2">
                <a:tint val="60000"/>
                <a:hueOff val="0"/>
                <a:satOff val="0"/>
                <a:lumOff val="0"/>
                <a:alphaOff val="0"/>
              </a:schemeClr>
            </a:effectRef>
            <a:fontRef idx="minor">
              <a:schemeClr val="dk1">
                <a:hueOff val="0"/>
                <a:satOff val="0"/>
                <a:lumOff val="0"/>
                <a:alphaOff val="0"/>
              </a:schemeClr>
            </a:fontRef>
          </p:style>
        </p:sp>
        <p:sp>
          <p:nvSpPr>
            <p:cNvPr id="17" name="16 Forma libre"/>
            <p:cNvSpPr/>
            <p:nvPr/>
          </p:nvSpPr>
          <p:spPr>
            <a:xfrm rot="5400000">
              <a:off x="511437" y="2798478"/>
              <a:ext cx="1467774" cy="466350"/>
            </a:xfrm>
            <a:custGeom>
              <a:avLst/>
              <a:gdLst>
                <a:gd name="connsiteX0" fmla="*/ 0 w 1503324"/>
                <a:gd name="connsiteY0" fmla="*/ 0 h 590987"/>
                <a:gd name="connsiteX1" fmla="*/ 1503324 w 1503324"/>
                <a:gd name="connsiteY1" fmla="*/ 0 h 590987"/>
                <a:gd name="connsiteX2" fmla="*/ 1503324 w 1503324"/>
                <a:gd name="connsiteY2" fmla="*/ 590987 h 590987"/>
                <a:gd name="connsiteX3" fmla="*/ 0 w 1503324"/>
                <a:gd name="connsiteY3" fmla="*/ 590987 h 590987"/>
                <a:gd name="connsiteX4" fmla="*/ 0 w 1503324"/>
                <a:gd name="connsiteY4" fmla="*/ 0 h 59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324" h="590987">
                  <a:moveTo>
                    <a:pt x="0" y="0"/>
                  </a:moveTo>
                  <a:lnTo>
                    <a:pt x="1503324" y="0"/>
                  </a:lnTo>
                  <a:lnTo>
                    <a:pt x="1503324" y="590987"/>
                  </a:lnTo>
                  <a:lnTo>
                    <a:pt x="0" y="5909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b" anchorCtr="0">
              <a:noAutofit/>
            </a:bodyPr>
            <a:lstStyle/>
            <a:p>
              <a:pPr lvl="0" defTabSz="444500" rtl="0">
                <a:lnSpc>
                  <a:spcPct val="90000"/>
                </a:lnSpc>
                <a:spcBef>
                  <a:spcPct val="0"/>
                </a:spcBef>
                <a:spcAft>
                  <a:spcPct val="35000"/>
                </a:spcAft>
              </a:pPr>
              <a:r>
                <a:rPr lang="es-EC" sz="1400" kern="1200" dirty="0" smtClean="0"/>
                <a:t>Constitución Política de la República del Ecuador</a:t>
              </a:r>
              <a:endParaRPr lang="es-ES" sz="1400" kern="1200" dirty="0"/>
            </a:p>
          </p:txBody>
        </p:sp>
        <p:sp>
          <p:nvSpPr>
            <p:cNvPr id="18" name="17 Forma libre"/>
            <p:cNvSpPr/>
            <p:nvPr/>
          </p:nvSpPr>
          <p:spPr>
            <a:xfrm rot="5400000">
              <a:off x="1314186" y="1474370"/>
              <a:ext cx="1177795" cy="590987"/>
            </a:xfrm>
            <a:custGeom>
              <a:avLst/>
              <a:gdLst>
                <a:gd name="connsiteX0" fmla="*/ 0 w 2275301"/>
                <a:gd name="connsiteY0" fmla="*/ 0 h 590987"/>
                <a:gd name="connsiteX1" fmla="*/ 2275301 w 2275301"/>
                <a:gd name="connsiteY1" fmla="*/ 0 h 590987"/>
                <a:gd name="connsiteX2" fmla="*/ 2275301 w 2275301"/>
                <a:gd name="connsiteY2" fmla="*/ 590987 h 590987"/>
                <a:gd name="connsiteX3" fmla="*/ 0 w 2275301"/>
                <a:gd name="connsiteY3" fmla="*/ 590987 h 590987"/>
                <a:gd name="connsiteX4" fmla="*/ 0 w 2275301"/>
                <a:gd name="connsiteY4" fmla="*/ 0 h 59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5301" h="590987">
                  <a:moveTo>
                    <a:pt x="0" y="0"/>
                  </a:moveTo>
                  <a:lnTo>
                    <a:pt x="2275301" y="0"/>
                  </a:lnTo>
                  <a:lnTo>
                    <a:pt x="2275301" y="590987"/>
                  </a:lnTo>
                  <a:lnTo>
                    <a:pt x="0" y="5909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algn="l" defTabSz="444500" rtl="0">
                <a:lnSpc>
                  <a:spcPct val="90000"/>
                </a:lnSpc>
                <a:spcBef>
                  <a:spcPct val="0"/>
                </a:spcBef>
                <a:spcAft>
                  <a:spcPct val="35000"/>
                </a:spcAft>
              </a:pPr>
              <a:r>
                <a:rPr lang="es-EC" sz="1400" kern="1200" dirty="0" smtClean="0"/>
                <a:t>Plan Nacional para el Buen Vivir </a:t>
              </a:r>
              <a:endParaRPr lang="es-ES" sz="1400" kern="1200" dirty="0"/>
            </a:p>
          </p:txBody>
        </p:sp>
        <p:sp>
          <p:nvSpPr>
            <p:cNvPr id="19" name="18 Forma libre"/>
            <p:cNvSpPr/>
            <p:nvPr/>
          </p:nvSpPr>
          <p:spPr>
            <a:xfrm rot="5400000">
              <a:off x="986405" y="3365204"/>
              <a:ext cx="1787899" cy="590987"/>
            </a:xfrm>
            <a:custGeom>
              <a:avLst/>
              <a:gdLst>
                <a:gd name="connsiteX0" fmla="*/ 0 w 1340802"/>
                <a:gd name="connsiteY0" fmla="*/ 0 h 590987"/>
                <a:gd name="connsiteX1" fmla="*/ 1340802 w 1340802"/>
                <a:gd name="connsiteY1" fmla="*/ 0 h 590987"/>
                <a:gd name="connsiteX2" fmla="*/ 1340802 w 1340802"/>
                <a:gd name="connsiteY2" fmla="*/ 590987 h 590987"/>
                <a:gd name="connsiteX3" fmla="*/ 0 w 1340802"/>
                <a:gd name="connsiteY3" fmla="*/ 590987 h 590987"/>
                <a:gd name="connsiteX4" fmla="*/ 0 w 1340802"/>
                <a:gd name="connsiteY4" fmla="*/ 0 h 59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802" h="590987">
                  <a:moveTo>
                    <a:pt x="0" y="0"/>
                  </a:moveTo>
                  <a:lnTo>
                    <a:pt x="1340802" y="0"/>
                  </a:lnTo>
                  <a:lnTo>
                    <a:pt x="1340802" y="590987"/>
                  </a:lnTo>
                  <a:lnTo>
                    <a:pt x="0" y="5909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defTabSz="444500" rtl="0">
                <a:lnSpc>
                  <a:spcPct val="90000"/>
                </a:lnSpc>
                <a:spcBef>
                  <a:spcPct val="0"/>
                </a:spcBef>
                <a:spcAft>
                  <a:spcPct val="35000"/>
                </a:spcAft>
              </a:pPr>
              <a:r>
                <a:rPr lang="es-EC" sz="1400" kern="1200" dirty="0" smtClean="0"/>
                <a:t>Ley Orgánica del Sistema Nacional de Salud</a:t>
              </a:r>
              <a:endParaRPr lang="es-ES" sz="1400" kern="1200" dirty="0"/>
            </a:p>
          </p:txBody>
        </p:sp>
        <p:sp>
          <p:nvSpPr>
            <p:cNvPr id="20" name="19 Elipse"/>
            <p:cNvSpPr/>
            <p:nvPr/>
          </p:nvSpPr>
          <p:spPr>
            <a:xfrm>
              <a:off x="2832287" y="3251152"/>
              <a:ext cx="80522" cy="80522"/>
            </a:xfrm>
            <a:prstGeom prst="ellipse">
              <a:avLst/>
            </a:prstGeom>
          </p:spPr>
          <p:style>
            <a:lnRef idx="0">
              <a:schemeClr val="lt1">
                <a:hueOff val="0"/>
                <a:satOff val="0"/>
                <a:lumOff val="0"/>
                <a:alphaOff val="0"/>
              </a:schemeClr>
            </a:lnRef>
            <a:fillRef idx="3">
              <a:schemeClr val="accent2">
                <a:tint val="60000"/>
                <a:hueOff val="0"/>
                <a:satOff val="0"/>
                <a:lumOff val="0"/>
                <a:alphaOff val="0"/>
              </a:schemeClr>
            </a:fillRef>
            <a:effectRef idx="2">
              <a:schemeClr val="accent2">
                <a:tint val="60000"/>
                <a:hueOff val="0"/>
                <a:satOff val="0"/>
                <a:lumOff val="0"/>
                <a:alphaOff val="0"/>
              </a:schemeClr>
            </a:effectRef>
            <a:fontRef idx="minor">
              <a:schemeClr val="dk1">
                <a:hueOff val="0"/>
                <a:satOff val="0"/>
                <a:lumOff val="0"/>
                <a:alphaOff val="0"/>
              </a:schemeClr>
            </a:fontRef>
          </p:style>
        </p:sp>
        <p:sp>
          <p:nvSpPr>
            <p:cNvPr id="21" name="20 Forma libre"/>
            <p:cNvSpPr/>
            <p:nvPr/>
          </p:nvSpPr>
          <p:spPr>
            <a:xfrm rot="5400000">
              <a:off x="2342645" y="1751131"/>
              <a:ext cx="1722241" cy="662435"/>
            </a:xfrm>
            <a:custGeom>
              <a:avLst/>
              <a:gdLst>
                <a:gd name="connsiteX0" fmla="*/ 0 w 1584584"/>
                <a:gd name="connsiteY0" fmla="*/ 0 h 590987"/>
                <a:gd name="connsiteX1" fmla="*/ 1584584 w 1584584"/>
                <a:gd name="connsiteY1" fmla="*/ 0 h 590987"/>
                <a:gd name="connsiteX2" fmla="*/ 1584584 w 1584584"/>
                <a:gd name="connsiteY2" fmla="*/ 590987 h 590987"/>
                <a:gd name="connsiteX3" fmla="*/ 0 w 1584584"/>
                <a:gd name="connsiteY3" fmla="*/ 590987 h 590987"/>
                <a:gd name="connsiteX4" fmla="*/ 0 w 1584584"/>
                <a:gd name="connsiteY4" fmla="*/ 0 h 59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584" h="590987">
                  <a:moveTo>
                    <a:pt x="0" y="0"/>
                  </a:moveTo>
                  <a:lnTo>
                    <a:pt x="1584584" y="0"/>
                  </a:lnTo>
                  <a:lnTo>
                    <a:pt x="1584584" y="590987"/>
                  </a:lnTo>
                  <a:lnTo>
                    <a:pt x="0" y="5909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defTabSz="444500" rtl="0">
                <a:lnSpc>
                  <a:spcPct val="90000"/>
                </a:lnSpc>
                <a:spcBef>
                  <a:spcPct val="0"/>
                </a:spcBef>
                <a:spcAft>
                  <a:spcPct val="35000"/>
                </a:spcAft>
              </a:pPr>
              <a:r>
                <a:rPr lang="es-EC" sz="1400" kern="1200" dirty="0" smtClean="0"/>
                <a:t>Ley de producción importación comercialización y expendio de medicamentos </a:t>
              </a:r>
              <a:endParaRPr lang="es-ES" sz="1400" kern="1200" dirty="0"/>
            </a:p>
          </p:txBody>
        </p:sp>
        <p:sp>
          <p:nvSpPr>
            <p:cNvPr id="22" name="21 Forma libre"/>
            <p:cNvSpPr/>
            <p:nvPr/>
          </p:nvSpPr>
          <p:spPr>
            <a:xfrm rot="5400000">
              <a:off x="1478662" y="3999519"/>
              <a:ext cx="2031519" cy="590987"/>
            </a:xfrm>
            <a:custGeom>
              <a:avLst/>
              <a:gdLst>
                <a:gd name="connsiteX0" fmla="*/ 0 w 2031519"/>
                <a:gd name="connsiteY0" fmla="*/ 0 h 590987"/>
                <a:gd name="connsiteX1" fmla="*/ 2031519 w 2031519"/>
                <a:gd name="connsiteY1" fmla="*/ 0 h 590987"/>
                <a:gd name="connsiteX2" fmla="*/ 2031519 w 2031519"/>
                <a:gd name="connsiteY2" fmla="*/ 590987 h 590987"/>
                <a:gd name="connsiteX3" fmla="*/ 0 w 2031519"/>
                <a:gd name="connsiteY3" fmla="*/ 590987 h 590987"/>
                <a:gd name="connsiteX4" fmla="*/ 0 w 2031519"/>
                <a:gd name="connsiteY4" fmla="*/ 0 h 59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19" h="590987">
                  <a:moveTo>
                    <a:pt x="0" y="0"/>
                  </a:moveTo>
                  <a:lnTo>
                    <a:pt x="2031519" y="0"/>
                  </a:lnTo>
                  <a:lnTo>
                    <a:pt x="2031519" y="590987"/>
                  </a:lnTo>
                  <a:lnTo>
                    <a:pt x="0" y="59098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defTabSz="444500" rtl="0">
                <a:lnSpc>
                  <a:spcPct val="90000"/>
                </a:lnSpc>
                <a:spcBef>
                  <a:spcPct val="0"/>
                </a:spcBef>
                <a:spcAft>
                  <a:spcPct val="35000"/>
                </a:spcAft>
              </a:pPr>
              <a:r>
                <a:rPr lang="es-EC" sz="1400" kern="1200" dirty="0" smtClean="0"/>
                <a:t>Reglamento para la gestión del suministro de medicamentos y control administrativo financiero</a:t>
              </a:r>
              <a:endParaRPr lang="es-ES" sz="1400" kern="1200" dirty="0"/>
            </a:p>
          </p:txBody>
        </p:sp>
        <p:sp>
          <p:nvSpPr>
            <p:cNvPr id="23" name="22 Elipse"/>
            <p:cNvSpPr/>
            <p:nvPr/>
          </p:nvSpPr>
          <p:spPr>
            <a:xfrm>
              <a:off x="3059004" y="3606113"/>
              <a:ext cx="80522" cy="80522"/>
            </a:xfrm>
            <a:prstGeom prst="ellipse">
              <a:avLst/>
            </a:prstGeom>
          </p:spPr>
          <p:style>
            <a:lnRef idx="0">
              <a:schemeClr val="lt1">
                <a:hueOff val="0"/>
                <a:satOff val="0"/>
                <a:lumOff val="0"/>
                <a:alphaOff val="0"/>
              </a:schemeClr>
            </a:lnRef>
            <a:fillRef idx="3">
              <a:schemeClr val="accent2">
                <a:tint val="60000"/>
                <a:hueOff val="0"/>
                <a:satOff val="0"/>
                <a:lumOff val="0"/>
                <a:alphaOff val="0"/>
              </a:schemeClr>
            </a:fillRef>
            <a:effectRef idx="2">
              <a:schemeClr val="accent2">
                <a:tint val="60000"/>
                <a:hueOff val="0"/>
                <a:satOff val="0"/>
                <a:lumOff val="0"/>
                <a:alphaOff val="0"/>
              </a:schemeClr>
            </a:effectRef>
            <a:fontRef idx="minor">
              <a:schemeClr val="dk1">
                <a:hueOff val="0"/>
                <a:satOff val="0"/>
                <a:lumOff val="0"/>
                <a:alphaOff val="0"/>
              </a:schemeClr>
            </a:fontRef>
          </p:style>
        </p:sp>
      </p:grpSp>
      <p:graphicFrame>
        <p:nvGraphicFramePr>
          <p:cNvPr id="11" name="10 Diagrama"/>
          <p:cNvGraphicFramePr/>
          <p:nvPr>
            <p:extLst>
              <p:ext uri="{D42A27DB-BD31-4B8C-83A1-F6EECF244321}">
                <p14:modId xmlns:p14="http://schemas.microsoft.com/office/powerpoint/2010/main" val="507068885"/>
              </p:ext>
            </p:extLst>
          </p:nvPr>
        </p:nvGraphicFramePr>
        <p:xfrm>
          <a:off x="4860032" y="1197327"/>
          <a:ext cx="4032448" cy="4031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4821628"/>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uadroTexto 1"/>
          <p:cNvSpPr txBox="1"/>
          <p:nvPr/>
        </p:nvSpPr>
        <p:spPr>
          <a:xfrm>
            <a:off x="2627784" y="260647"/>
            <a:ext cx="4392488" cy="369332"/>
          </a:xfrm>
          <a:prstGeom prst="rect">
            <a:avLst/>
          </a:prstGeom>
          <a:noFill/>
        </p:spPr>
        <p:txBody>
          <a:bodyPr wrap="square" rtlCol="0">
            <a:spAutoFit/>
          </a:bodyPr>
          <a:lstStyle/>
          <a:p>
            <a:pPr algn="ctr"/>
            <a:r>
              <a:rPr lang="es-EC" b="1" dirty="0" smtClean="0"/>
              <a:t>MÉTODO DE INVESTIGACIÓN</a:t>
            </a:r>
            <a:endParaRPr lang="es-EC" dirty="0"/>
          </a:p>
        </p:txBody>
      </p:sp>
      <p:graphicFrame>
        <p:nvGraphicFramePr>
          <p:cNvPr id="3" name="Diagrama 2"/>
          <p:cNvGraphicFramePr/>
          <p:nvPr>
            <p:extLst>
              <p:ext uri="{D42A27DB-BD31-4B8C-83A1-F6EECF244321}">
                <p14:modId xmlns:p14="http://schemas.microsoft.com/office/powerpoint/2010/main" val="3436457831"/>
              </p:ext>
            </p:extLst>
          </p:nvPr>
        </p:nvGraphicFramePr>
        <p:xfrm>
          <a:off x="-1512676" y="55245"/>
          <a:ext cx="4104456" cy="3139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a:off x="5364088" y="836712"/>
            <a:ext cx="3744416" cy="369332"/>
          </a:xfrm>
          <a:prstGeom prst="rect">
            <a:avLst/>
          </a:prstGeom>
          <a:noFill/>
          <a:scene3d>
            <a:camera prst="isometricOffAxis2Right"/>
            <a:lightRig rig="threePt" dir="t"/>
          </a:scene3d>
        </p:spPr>
        <p:txBody>
          <a:bodyPr wrap="square" rtlCol="0">
            <a:spAutoFit/>
          </a:bodyPr>
          <a:lstStyle>
            <a:defPPr>
              <a:defRPr lang="es-ES"/>
            </a:defPPr>
            <a:lvl1pPr algn="just"/>
          </a:lstStyle>
          <a:p>
            <a:endParaRPr lang="es-ES" dirty="0"/>
          </a:p>
        </p:txBody>
      </p:sp>
      <p:graphicFrame>
        <p:nvGraphicFramePr>
          <p:cNvPr id="12" name="Diagrama 11"/>
          <p:cNvGraphicFramePr/>
          <p:nvPr>
            <p:extLst>
              <p:ext uri="{D42A27DB-BD31-4B8C-83A1-F6EECF244321}">
                <p14:modId xmlns:p14="http://schemas.microsoft.com/office/powerpoint/2010/main" val="123070129"/>
              </p:ext>
            </p:extLst>
          </p:nvPr>
        </p:nvGraphicFramePr>
        <p:xfrm>
          <a:off x="179512" y="4005064"/>
          <a:ext cx="4032448" cy="20313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descr="http://2.bp.blogspot.com/-xs7d7nUvAEU/ViElG1xpJTI/AAAAAAAAACo/zbayBsFElXk/s1600/investig.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46200" y="751486"/>
            <a:ext cx="2910983" cy="17937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Diagrama 15"/>
          <p:cNvGraphicFramePr/>
          <p:nvPr>
            <p:extLst>
              <p:ext uri="{D42A27DB-BD31-4B8C-83A1-F6EECF244321}">
                <p14:modId xmlns:p14="http://schemas.microsoft.com/office/powerpoint/2010/main" val="1585425750"/>
              </p:ext>
            </p:extLst>
          </p:nvPr>
        </p:nvGraphicFramePr>
        <p:xfrm>
          <a:off x="94878" y="404664"/>
          <a:ext cx="3324993" cy="418321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2" name="Diagrama 21"/>
          <p:cNvGraphicFramePr/>
          <p:nvPr>
            <p:extLst>
              <p:ext uri="{D42A27DB-BD31-4B8C-83A1-F6EECF244321}">
                <p14:modId xmlns:p14="http://schemas.microsoft.com/office/powerpoint/2010/main" val="3326706808"/>
              </p:ext>
            </p:extLst>
          </p:nvPr>
        </p:nvGraphicFramePr>
        <p:xfrm>
          <a:off x="2777176" y="4221088"/>
          <a:ext cx="4562192" cy="175432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9" name="Diagrama 18"/>
          <p:cNvGraphicFramePr/>
          <p:nvPr>
            <p:extLst>
              <p:ext uri="{D42A27DB-BD31-4B8C-83A1-F6EECF244321}">
                <p14:modId xmlns:p14="http://schemas.microsoft.com/office/powerpoint/2010/main" val="2688105389"/>
              </p:ext>
            </p:extLst>
          </p:nvPr>
        </p:nvGraphicFramePr>
        <p:xfrm>
          <a:off x="5868144" y="751486"/>
          <a:ext cx="3075713" cy="2871029"/>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Tree>
    <p:extLst>
      <p:ext uri="{BB962C8B-B14F-4D97-AF65-F5344CB8AC3E}">
        <p14:creationId xmlns:p14="http://schemas.microsoft.com/office/powerpoint/2010/main" val="737978322"/>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dirty="0">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dirty="0">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4 CuadroTexto"/>
          <p:cNvSpPr txBox="1"/>
          <p:nvPr/>
        </p:nvSpPr>
        <p:spPr>
          <a:xfrm>
            <a:off x="431540" y="661984"/>
            <a:ext cx="3384376"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sz="1600" dirty="0"/>
              <a:t>Se aplica el </a:t>
            </a:r>
            <a:r>
              <a:rPr lang="es-EC" sz="1600" dirty="0">
                <a:solidFill>
                  <a:srgbClr val="FF0000"/>
                </a:solidFill>
              </a:rPr>
              <a:t>método descriptivo </a:t>
            </a:r>
            <a:r>
              <a:rPr lang="es-EC" sz="1600" dirty="0"/>
              <a:t>para la selección de conceptos y variables medidas cada una de manera independiente; utilizando el </a:t>
            </a:r>
            <a:r>
              <a:rPr lang="es-EC" sz="1600" dirty="0">
                <a:solidFill>
                  <a:srgbClr val="FF0000"/>
                </a:solidFill>
              </a:rPr>
              <a:t>método mixto deductivo e inductivo </a:t>
            </a:r>
            <a:r>
              <a:rPr lang="es-EC" sz="1600" dirty="0"/>
              <a:t>para ordenar los resultados de las observaciones con características, factores y procedimientos similares, utilizando la observación directa pasiva (fotos y video), encuestas y entrevistas como fuentes primarias se obtuvo la información necesaria para realizar el diseño, documentación y elaboración de procesos de la Farmacia del HGEG</a:t>
            </a:r>
            <a:endParaRPr lang="es-ES" sz="1600" dirty="0"/>
          </a:p>
        </p:txBody>
      </p:sp>
      <p:sp>
        <p:nvSpPr>
          <p:cNvPr id="8" name="7 CuadroTexto"/>
          <p:cNvSpPr txBox="1"/>
          <p:nvPr/>
        </p:nvSpPr>
        <p:spPr>
          <a:xfrm>
            <a:off x="4860032" y="903632"/>
            <a:ext cx="3888432" cy="32932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C" sz="1600" dirty="0" smtClean="0"/>
              <a:t>La primera parte del trabajo se orientó a realizar </a:t>
            </a:r>
            <a:r>
              <a:rPr lang="es-ES_tradnl" sz="1600" dirty="0" smtClean="0"/>
              <a:t>las observaciones de campo para conocer la problemática del Servicio de Farmacia del HGEG estableciéndose principalmente entre otros problemas, la programación inadecuada de medicamentos, la falta de espacio físico para el almacenamiento y conservación de medicamentos, la falta de capacitación del personal para el desempeño adecuado de sus funciones y la falta</a:t>
            </a:r>
            <a:r>
              <a:rPr lang="es-ES_tradnl" sz="1600" i="1" dirty="0" smtClean="0"/>
              <a:t> </a:t>
            </a:r>
            <a:r>
              <a:rPr lang="es-ES_tradnl" sz="1600" dirty="0" smtClean="0"/>
              <a:t>o</a:t>
            </a:r>
            <a:r>
              <a:rPr lang="es-ES_tradnl" sz="1600" i="1" dirty="0" smtClean="0"/>
              <a:t> </a:t>
            </a:r>
            <a:r>
              <a:rPr lang="es-ES_tradnl" sz="1600" dirty="0" smtClean="0"/>
              <a:t>el desconocimiento de </a:t>
            </a:r>
            <a:r>
              <a:rPr lang="es-ES_tradnl" sz="1600" i="1" dirty="0" smtClean="0"/>
              <a:t>procesos</a:t>
            </a:r>
            <a:r>
              <a:rPr lang="es-ES_tradnl" sz="1600" dirty="0" smtClean="0"/>
              <a:t> para la gestión de farmacia.</a:t>
            </a:r>
            <a:endParaRPr lang="es-EC" sz="1600" dirty="0" smtClean="0"/>
          </a:p>
          <a:p>
            <a:pPr algn="just"/>
            <a:endParaRPr lang="es-ES" sz="1600" dirty="0"/>
          </a:p>
        </p:txBody>
      </p:sp>
      <p:sp>
        <p:nvSpPr>
          <p:cNvPr id="12" name="CuadroTexto 11"/>
          <p:cNvSpPr txBox="1"/>
          <p:nvPr/>
        </p:nvSpPr>
        <p:spPr>
          <a:xfrm>
            <a:off x="2123728" y="76636"/>
            <a:ext cx="4968552" cy="369332"/>
          </a:xfrm>
          <a:prstGeom prst="rect">
            <a:avLst/>
          </a:prstGeom>
          <a:noFill/>
        </p:spPr>
        <p:txBody>
          <a:bodyPr wrap="square" rtlCol="0">
            <a:spAutoFit/>
          </a:bodyPr>
          <a:lstStyle/>
          <a:p>
            <a:pPr marL="0" lvl="2" algn="ctr"/>
            <a:r>
              <a:rPr lang="es-EC" b="1" dirty="0" smtClean="0"/>
              <a:t>INSTRUMENTOS DE INVESTIGACIÓN</a:t>
            </a:r>
            <a:endParaRPr lang="es-EC" dirty="0"/>
          </a:p>
        </p:txBody>
      </p:sp>
    </p:spTree>
    <p:extLst>
      <p:ext uri="{BB962C8B-B14F-4D97-AF65-F5344CB8AC3E}">
        <p14:creationId xmlns:p14="http://schemas.microsoft.com/office/powerpoint/2010/main" val="23917448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127573" y="97378"/>
            <a:ext cx="8964613" cy="6589495"/>
            <a:chOff x="120284" y="231236"/>
            <a:chExt cx="8964613" cy="6474891"/>
          </a:xfrm>
        </p:grpSpPr>
        <p:grpSp>
          <p:nvGrpSpPr>
            <p:cNvPr id="19" name="4 Grupo"/>
            <p:cNvGrpSpPr>
              <a:grpSpLocks/>
            </p:cNvGrpSpPr>
            <p:nvPr/>
          </p:nvGrpSpPr>
          <p:grpSpPr bwMode="auto">
            <a:xfrm>
              <a:off x="120284" y="6530495"/>
              <a:ext cx="8964613" cy="135708"/>
              <a:chOff x="107504" y="6675010"/>
              <a:chExt cx="8856984" cy="137794"/>
            </a:xfrm>
          </p:grpSpPr>
          <p:sp>
            <p:nvSpPr>
              <p:cNvPr id="23"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24"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20"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p:cNvPicPr>
              <a:picLocks noChangeAspect="1"/>
            </p:cNvPicPr>
            <p:nvPr/>
          </p:nvPicPr>
          <p:blipFill>
            <a:blip r:embed="rId3"/>
            <a:stretch>
              <a:fillRect/>
            </a:stretch>
          </p:blipFill>
          <p:spPr>
            <a:xfrm>
              <a:off x="6685872" y="231236"/>
              <a:ext cx="2155213" cy="919823"/>
            </a:xfrm>
            <a:prstGeom prst="rect">
              <a:avLst/>
            </a:prstGeom>
          </p:spPr>
        </p:pic>
        <p:pic>
          <p:nvPicPr>
            <p:cNvPr id="22" name="Picture 2" descr="https://encrypted-tbn1.gstatic.com/images?q=tbn:ANd9GcSprryo72CZOlStABtkvFzbLmuAyJnGgFfPY1L-yN88AnXON686Cjr3ZWN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60648"/>
              <a:ext cx="936104" cy="936105"/>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26 Rectángulo"/>
          <p:cNvSpPr/>
          <p:nvPr/>
        </p:nvSpPr>
        <p:spPr>
          <a:xfrm>
            <a:off x="3270442" y="391919"/>
            <a:ext cx="266429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C" sz="2800" b="1" dirty="0" smtClean="0">
                <a:solidFill>
                  <a:prstClr val="black"/>
                </a:solidFill>
                <a:latin typeface="+mj-lt"/>
              </a:rPr>
              <a:t>AGENDA</a:t>
            </a:r>
            <a:endParaRPr lang="es-EC" sz="2800" b="1" dirty="0">
              <a:solidFill>
                <a:prstClr val="black"/>
              </a:solidFill>
              <a:latin typeface="+mj-lt"/>
            </a:endParaRPr>
          </a:p>
        </p:txBody>
      </p:sp>
      <p:sp>
        <p:nvSpPr>
          <p:cNvPr id="28" name="Text Box 18"/>
          <p:cNvSpPr txBox="1">
            <a:spLocks noChangeArrowheads="1"/>
          </p:cNvSpPr>
          <p:nvPr/>
        </p:nvSpPr>
        <p:spPr bwMode="auto">
          <a:xfrm>
            <a:off x="1654862" y="5224625"/>
            <a:ext cx="6819602" cy="338554"/>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defPPr>
              <a:defRPr lang="es-ES"/>
            </a:defPPr>
            <a:lvl1pPr eaLnBrk="0" hangingPunct="0">
              <a:defRPr sz="1600" b="1" kern="0" spc="300">
                <a:ln w="11430">
                  <a:solidFill>
                    <a:sysClr val="windowText" lastClr="000000">
                      <a:lumMod val="95000"/>
                      <a:lumOff val="5000"/>
                    </a:sysClr>
                  </a:solidFill>
                </a:ln>
                <a:solidFill>
                  <a:prstClr val="white"/>
                </a:solidFill>
                <a:latin typeface="Arial Black" pitchFamily="34" charset="0"/>
                <a:cs typeface="Times New Roman" pitchFamily="18" charset="0"/>
              </a:defRPr>
            </a:lvl1pPr>
          </a:lstStyle>
          <a:p>
            <a:endParaRPr lang="es-EC" dirty="0"/>
          </a:p>
        </p:txBody>
      </p:sp>
      <p:grpSp>
        <p:nvGrpSpPr>
          <p:cNvPr id="5" name="4 Grupo"/>
          <p:cNvGrpSpPr/>
          <p:nvPr/>
        </p:nvGrpSpPr>
        <p:grpSpPr>
          <a:xfrm>
            <a:off x="755576" y="1268760"/>
            <a:ext cx="7089189" cy="4909522"/>
            <a:chOff x="991185" y="1374223"/>
            <a:chExt cx="7089189" cy="4909522"/>
          </a:xfrm>
        </p:grpSpPr>
        <p:sp>
          <p:nvSpPr>
            <p:cNvPr id="26" name="Text Box 18"/>
            <p:cNvSpPr txBox="1">
              <a:spLocks noChangeArrowheads="1"/>
            </p:cNvSpPr>
            <p:nvPr/>
          </p:nvSpPr>
          <p:spPr bwMode="auto">
            <a:xfrm>
              <a:off x="1711643" y="1444714"/>
              <a:ext cx="6368731" cy="400110"/>
            </a:xfrm>
            <a:prstGeom prst="rect">
              <a:avLst/>
            </a:prstGeom>
          </p:spPr>
          <p:txBody>
            <a:bodyPr wrap="none">
              <a:spAutoFit/>
            </a:bodyPr>
            <a:lstStyle>
              <a:defPPr>
                <a:defRPr lang="es-ES"/>
              </a:defPPr>
              <a:lvl1pPr>
                <a:defRPr sz="2000" b="1"/>
              </a:lvl1pPr>
            </a:lstStyle>
            <a:p>
              <a:r>
                <a:rPr lang="es-EC" dirty="0"/>
                <a:t>ANTECEDENTES DEL HOSPITAL GENERAL ENRIQUE GARCÉS</a:t>
              </a:r>
              <a:endParaRPr lang="es-ES" dirty="0"/>
            </a:p>
          </p:txBody>
        </p:sp>
        <p:grpSp>
          <p:nvGrpSpPr>
            <p:cNvPr id="4" name="3 Grupo"/>
            <p:cNvGrpSpPr/>
            <p:nvPr/>
          </p:nvGrpSpPr>
          <p:grpSpPr>
            <a:xfrm>
              <a:off x="991185" y="1374223"/>
              <a:ext cx="5020975" cy="4909522"/>
              <a:chOff x="1043608" y="1374223"/>
              <a:chExt cx="5020975" cy="4909522"/>
            </a:xfrm>
          </p:grpSpPr>
          <p:sp>
            <p:nvSpPr>
              <p:cNvPr id="10" name="Oval 4">
                <a:hlinkClick r:id="" action="ppaction://hlinkshowjump?jump=nextslide"/>
              </p:cNvPr>
              <p:cNvSpPr>
                <a:spLocks noChangeArrowheads="1"/>
              </p:cNvSpPr>
              <p:nvPr/>
            </p:nvSpPr>
            <p:spPr bwMode="auto">
              <a:xfrm flipH="1">
                <a:off x="1066993" y="1950287"/>
                <a:ext cx="432888"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s-AR" sz="2000" kern="0" spc="300" dirty="0">
                    <a:ln w="11430">
                      <a:solidFill>
                        <a:sysClr val="windowText" lastClr="000000">
                          <a:lumMod val="95000"/>
                          <a:lumOff val="5000"/>
                        </a:sysClr>
                      </a:solid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outerShdw blurRad="38100" dist="38100" dir="2700000" algn="tl">
                        <a:srgbClr val="000000">
                          <a:alpha val="43137"/>
                        </a:srgbClr>
                      </a:outerShdw>
                    </a:effectLst>
                    <a:latin typeface="Impact" pitchFamily="34" charset="0"/>
                    <a:cs typeface="Times New Roman" pitchFamily="18" charset="0"/>
                  </a:rPr>
                  <a:t>2</a:t>
                </a:r>
                <a:endParaRPr lang="en-US" sz="2000" kern="0" spc="300" dirty="0">
                  <a:ln w="11430">
                    <a:solidFill>
                      <a:sysClr val="windowText" lastClr="000000">
                        <a:lumMod val="95000"/>
                        <a:lumOff val="5000"/>
                      </a:sysClr>
                    </a:solid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outerShdw blurRad="38100" dist="38100" dir="2700000" algn="tl">
                      <a:srgbClr val="000000">
                        <a:alpha val="43137"/>
                      </a:srgbClr>
                    </a:outerShdw>
                  </a:effectLst>
                  <a:latin typeface="Impact" pitchFamily="34" charset="0"/>
                  <a:cs typeface="Times New Roman" pitchFamily="18" charset="0"/>
                </a:endParaRPr>
              </a:p>
            </p:txBody>
          </p:sp>
          <p:sp>
            <p:nvSpPr>
              <p:cNvPr id="11" name="Oval 4">
                <a:hlinkClick r:id="" action="ppaction://hlinkshowjump?jump=nextslide"/>
              </p:cNvPr>
              <p:cNvSpPr>
                <a:spLocks noChangeArrowheads="1"/>
              </p:cNvSpPr>
              <p:nvPr/>
            </p:nvSpPr>
            <p:spPr bwMode="auto">
              <a:xfrm flipH="1">
                <a:off x="1067832" y="2526351"/>
                <a:ext cx="432049" cy="478947"/>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s-AR" sz="2000" kern="0" spc="300" dirty="0">
                    <a:ln w="11430">
                      <a:solidFill>
                        <a:sysClr val="windowText" lastClr="000000">
                          <a:lumMod val="95000"/>
                          <a:lumOff val="5000"/>
                        </a:sysClr>
                      </a:solid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outerShdw blurRad="38100" dist="38100" dir="2700000" algn="tl">
                        <a:srgbClr val="000000">
                          <a:alpha val="43137"/>
                        </a:srgbClr>
                      </a:outerShdw>
                    </a:effectLst>
                    <a:latin typeface="Impact" pitchFamily="34" charset="0"/>
                    <a:cs typeface="Times New Roman" pitchFamily="18" charset="0"/>
                  </a:rPr>
                  <a:t>3</a:t>
                </a:r>
                <a:endParaRPr lang="en-US" sz="2000" kern="0" spc="300" dirty="0">
                  <a:ln w="11430">
                    <a:solidFill>
                      <a:sysClr val="windowText" lastClr="000000">
                        <a:lumMod val="95000"/>
                        <a:lumOff val="5000"/>
                      </a:sysClr>
                    </a:solid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outerShdw blurRad="38100" dist="38100" dir="2700000" algn="tl">
                      <a:srgbClr val="000000">
                        <a:alpha val="43137"/>
                      </a:srgbClr>
                    </a:outerShdw>
                  </a:effectLst>
                  <a:latin typeface="Impact" pitchFamily="34" charset="0"/>
                  <a:cs typeface="Times New Roman" pitchFamily="18" charset="0"/>
                </a:endParaRPr>
              </a:p>
            </p:txBody>
          </p:sp>
          <p:sp>
            <p:nvSpPr>
              <p:cNvPr id="14" name="Oval 4">
                <a:hlinkClick r:id="" action="ppaction://hlinkshowjump?jump=nextslide"/>
              </p:cNvPr>
              <p:cNvSpPr>
                <a:spLocks noChangeArrowheads="1"/>
              </p:cNvSpPr>
              <p:nvPr/>
            </p:nvSpPr>
            <p:spPr bwMode="auto">
              <a:xfrm flipH="1">
                <a:off x="1063571" y="3174423"/>
                <a:ext cx="432049"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s-AR" sz="2000" kern="0" spc="300" dirty="0" smtClean="0">
                    <a:ln w="11430">
                      <a:solidFill>
                        <a:sysClr val="windowText" lastClr="000000">
                          <a:lumMod val="95000"/>
                          <a:lumOff val="5000"/>
                        </a:sysClr>
                      </a:solid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outerShdw blurRad="38100" dist="38100" dir="2700000" algn="tl">
                        <a:srgbClr val="000000">
                          <a:alpha val="43137"/>
                        </a:srgbClr>
                      </a:outerShdw>
                    </a:effectLst>
                    <a:latin typeface="Impact" pitchFamily="34" charset="0"/>
                    <a:cs typeface="Times New Roman" pitchFamily="18" charset="0"/>
                  </a:rPr>
                  <a:t>4</a:t>
                </a:r>
                <a:endParaRPr lang="en-US" sz="2000" kern="0" spc="300" dirty="0">
                  <a:ln w="11430">
                    <a:solidFill>
                      <a:sysClr val="windowText" lastClr="000000">
                        <a:lumMod val="95000"/>
                        <a:lumOff val="5000"/>
                      </a:sysClr>
                    </a:solid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outerShdw blurRad="38100" dist="38100" dir="2700000" algn="tl">
                      <a:srgbClr val="000000">
                        <a:alpha val="43137"/>
                      </a:srgbClr>
                    </a:outerShdw>
                  </a:effectLst>
                  <a:latin typeface="Impact" pitchFamily="34" charset="0"/>
                  <a:cs typeface="Times New Roman" pitchFamily="18" charset="0"/>
                </a:endParaRPr>
              </a:p>
            </p:txBody>
          </p:sp>
          <p:sp>
            <p:nvSpPr>
              <p:cNvPr id="15" name="Oval 4">
                <a:hlinkClick r:id="" action="ppaction://hlinkshowjump?jump=nextslide"/>
              </p:cNvPr>
              <p:cNvSpPr>
                <a:spLocks noChangeArrowheads="1"/>
              </p:cNvSpPr>
              <p:nvPr/>
            </p:nvSpPr>
            <p:spPr bwMode="auto">
              <a:xfrm flipH="1">
                <a:off x="1066993" y="1374223"/>
                <a:ext cx="432888"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s-AR" sz="2000" kern="0" spc="300" dirty="0">
                    <a:ln w="11430">
                      <a:solidFill>
                        <a:sysClr val="windowText" lastClr="000000">
                          <a:lumMod val="95000"/>
                          <a:lumOff val="5000"/>
                        </a:sysClr>
                      </a:solid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outerShdw blurRad="38100" dist="38100" dir="2700000" algn="tl">
                        <a:srgbClr val="000000">
                          <a:alpha val="43137"/>
                        </a:srgbClr>
                      </a:outerShdw>
                    </a:effectLst>
                    <a:latin typeface="Impact" pitchFamily="34" charset="0"/>
                    <a:cs typeface="Times New Roman" pitchFamily="18" charset="0"/>
                  </a:rPr>
                  <a:t>1</a:t>
                </a:r>
                <a:endParaRPr lang="en-US" sz="2400" kern="0" spc="300" dirty="0">
                  <a:ln w="11430">
                    <a:solidFill>
                      <a:sysClr val="windowText" lastClr="000000">
                        <a:lumMod val="95000"/>
                        <a:lumOff val="5000"/>
                      </a:sysClr>
                    </a:solid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outerShdw blurRad="38100" dist="38100" dir="2700000" algn="tl">
                      <a:srgbClr val="000000">
                        <a:alpha val="43137"/>
                      </a:srgbClr>
                    </a:outerShdw>
                  </a:effectLst>
                  <a:latin typeface="Impact" pitchFamily="34" charset="0"/>
                  <a:cs typeface="Times New Roman" pitchFamily="18" charset="0"/>
                </a:endParaRPr>
              </a:p>
            </p:txBody>
          </p:sp>
          <p:sp>
            <p:nvSpPr>
              <p:cNvPr id="16" name="Text Box 18"/>
              <p:cNvSpPr txBox="1">
                <a:spLocks noChangeArrowheads="1"/>
              </p:cNvSpPr>
              <p:nvPr/>
            </p:nvSpPr>
            <p:spPr bwMode="auto">
              <a:xfrm>
                <a:off x="1567627" y="2551918"/>
                <a:ext cx="3937103" cy="400110"/>
              </a:xfrm>
              <a:prstGeom prst="rect">
                <a:avLst/>
              </a:prstGeom>
            </p:spPr>
            <p:txBody>
              <a:bodyPr wrap="none">
                <a:spAutoFit/>
              </a:bodyPr>
              <a:lstStyle>
                <a:defPPr>
                  <a:defRPr lang="es-ES"/>
                </a:defPPr>
                <a:lvl1pPr>
                  <a:defRPr sz="2000" b="1"/>
                </a:lvl1pPr>
              </a:lstStyle>
              <a:p>
                <a:r>
                  <a:rPr lang="es-EC" dirty="0"/>
                  <a:t> </a:t>
                </a:r>
                <a:r>
                  <a:rPr lang="es-EC" dirty="0" smtClean="0"/>
                  <a:t>  OBJETIVOS </a:t>
                </a:r>
                <a:r>
                  <a:rPr lang="es-EC" dirty="0"/>
                  <a:t>DE LA INVESTIGACIÓN</a:t>
                </a:r>
                <a:endParaRPr lang="es-ES" dirty="0"/>
              </a:p>
            </p:txBody>
          </p:sp>
          <p:sp>
            <p:nvSpPr>
              <p:cNvPr id="17" name="Text Box 18"/>
              <p:cNvSpPr txBox="1">
                <a:spLocks noChangeArrowheads="1"/>
              </p:cNvSpPr>
              <p:nvPr/>
            </p:nvSpPr>
            <p:spPr bwMode="auto">
              <a:xfrm>
                <a:off x="1606977" y="3181343"/>
                <a:ext cx="2186496" cy="400110"/>
              </a:xfrm>
              <a:prstGeom prst="rect">
                <a:avLst/>
              </a:prstGeom>
            </p:spPr>
            <p:txBody>
              <a:bodyPr wrap="none">
                <a:spAutoFit/>
              </a:bodyPr>
              <a:lstStyle>
                <a:defPPr>
                  <a:defRPr lang="es-ES"/>
                </a:defPPr>
                <a:lvl1pPr>
                  <a:defRPr sz="2000" b="1"/>
                </a:lvl1pPr>
              </a:lstStyle>
              <a:p>
                <a:r>
                  <a:rPr lang="es-EC" dirty="0"/>
                  <a:t> </a:t>
                </a:r>
                <a:r>
                  <a:rPr lang="es-EC" dirty="0" smtClean="0"/>
                  <a:t>  MARCO </a:t>
                </a:r>
                <a:r>
                  <a:rPr lang="es-EC" dirty="0"/>
                  <a:t>TEÓRICO</a:t>
                </a:r>
              </a:p>
            </p:txBody>
          </p:sp>
          <p:sp>
            <p:nvSpPr>
              <p:cNvPr id="25" name="Oval 4">
                <a:hlinkClick r:id="" action="ppaction://hlinkshowjump?jump=nextslide"/>
              </p:cNvPr>
              <p:cNvSpPr>
                <a:spLocks noChangeArrowheads="1"/>
              </p:cNvSpPr>
              <p:nvPr/>
            </p:nvSpPr>
            <p:spPr bwMode="auto">
              <a:xfrm flipH="1">
                <a:off x="1063570" y="3801117"/>
                <a:ext cx="432049"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000" kern="0" spc="300" dirty="0">
                    <a:ln w="11430">
                      <a:solidFill>
                        <a:sysClr val="windowText" lastClr="000000">
                          <a:lumMod val="95000"/>
                          <a:lumOff val="5000"/>
                        </a:sysClr>
                      </a:solid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outerShdw blurRad="38100" dist="38100" dir="2700000" algn="tl">
                        <a:srgbClr val="000000">
                          <a:alpha val="43137"/>
                        </a:srgbClr>
                      </a:outerShdw>
                    </a:effectLst>
                    <a:latin typeface="Impact" pitchFamily="34" charset="0"/>
                    <a:cs typeface="Times New Roman" pitchFamily="18" charset="0"/>
                  </a:rPr>
                  <a:t>5</a:t>
                </a:r>
              </a:p>
            </p:txBody>
          </p:sp>
          <p:sp>
            <p:nvSpPr>
              <p:cNvPr id="29" name="Oval 4">
                <a:hlinkClick r:id="" action="ppaction://hlinkshowjump?jump=nextslide"/>
              </p:cNvPr>
              <p:cNvSpPr>
                <a:spLocks noChangeArrowheads="1"/>
              </p:cNvSpPr>
              <p:nvPr/>
            </p:nvSpPr>
            <p:spPr bwMode="auto">
              <a:xfrm flipH="1">
                <a:off x="1067832" y="4398559"/>
                <a:ext cx="432049"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000" kern="0" spc="300" dirty="0" smtClean="0">
                    <a:ln w="11430">
                      <a:solidFill>
                        <a:sysClr val="windowText" lastClr="000000">
                          <a:lumMod val="95000"/>
                          <a:lumOff val="5000"/>
                        </a:sysClr>
                      </a:solid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outerShdw blurRad="38100" dist="38100" dir="2700000" algn="tl">
                        <a:srgbClr val="000000">
                          <a:alpha val="43137"/>
                        </a:srgbClr>
                      </a:outerShdw>
                    </a:effectLst>
                    <a:latin typeface="Impact" pitchFamily="34" charset="0"/>
                    <a:cs typeface="Times New Roman" pitchFamily="18" charset="0"/>
                  </a:rPr>
                  <a:t>6</a:t>
                </a:r>
                <a:endParaRPr lang="en-US" sz="2000" kern="0" spc="300" dirty="0">
                  <a:ln w="11430">
                    <a:solidFill>
                      <a:sysClr val="windowText" lastClr="000000">
                        <a:lumMod val="95000"/>
                        <a:lumOff val="5000"/>
                      </a:sysClr>
                    </a:solid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outerShdw blurRad="38100" dist="38100" dir="2700000" algn="tl">
                      <a:srgbClr val="000000">
                        <a:alpha val="43137"/>
                      </a:srgbClr>
                    </a:outerShdw>
                  </a:effectLst>
                  <a:latin typeface="Impact" pitchFamily="34" charset="0"/>
                  <a:cs typeface="Times New Roman" pitchFamily="18" charset="0"/>
                </a:endParaRPr>
              </a:p>
            </p:txBody>
          </p:sp>
          <p:sp>
            <p:nvSpPr>
              <p:cNvPr id="30" name="Text Box 18"/>
              <p:cNvSpPr txBox="1">
                <a:spLocks noChangeArrowheads="1"/>
              </p:cNvSpPr>
              <p:nvPr/>
            </p:nvSpPr>
            <p:spPr bwMode="auto">
              <a:xfrm>
                <a:off x="1783218" y="5883635"/>
                <a:ext cx="4281365" cy="400110"/>
              </a:xfrm>
              <a:prstGeom prst="rect">
                <a:avLst/>
              </a:prstGeom>
            </p:spPr>
            <p:txBody>
              <a:bodyPr wrap="none">
                <a:spAutoFit/>
              </a:bodyPr>
              <a:lstStyle>
                <a:defPPr>
                  <a:defRPr lang="es-ES"/>
                </a:defPPr>
                <a:lvl1pPr>
                  <a:defRPr sz="2000" b="1"/>
                </a:lvl1pPr>
              </a:lstStyle>
              <a:p>
                <a:r>
                  <a:rPr lang="es-EC" dirty="0"/>
                  <a:t>CONCLUSIONES Y RECOMENDACIONES</a:t>
                </a:r>
              </a:p>
            </p:txBody>
          </p:sp>
          <p:sp>
            <p:nvSpPr>
              <p:cNvPr id="31" name="Oval 4">
                <a:hlinkClick r:id="" action="ppaction://hlinkshowjump?jump=nextslide"/>
              </p:cNvPr>
              <p:cNvSpPr>
                <a:spLocks noChangeArrowheads="1"/>
              </p:cNvSpPr>
              <p:nvPr/>
            </p:nvSpPr>
            <p:spPr bwMode="auto">
              <a:xfrm flipH="1">
                <a:off x="1043608" y="5085184"/>
                <a:ext cx="432049"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000" kern="0" spc="300" dirty="0" smtClean="0">
                    <a:ln w="11430">
                      <a:solidFill>
                        <a:sysClr val="windowText" lastClr="000000">
                          <a:lumMod val="95000"/>
                          <a:lumOff val="5000"/>
                        </a:sysClr>
                      </a:solid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outerShdw blurRad="38100" dist="38100" dir="2700000" algn="tl">
                        <a:srgbClr val="000000">
                          <a:alpha val="43137"/>
                        </a:srgbClr>
                      </a:outerShdw>
                    </a:effectLst>
                    <a:latin typeface="Impact" pitchFamily="34" charset="0"/>
                    <a:cs typeface="Times New Roman" pitchFamily="18" charset="0"/>
                  </a:rPr>
                  <a:t>7</a:t>
                </a:r>
                <a:endParaRPr lang="en-US" sz="2000" kern="0" spc="300" dirty="0">
                  <a:ln w="11430">
                    <a:solidFill>
                      <a:sysClr val="windowText" lastClr="000000">
                        <a:lumMod val="95000"/>
                        <a:lumOff val="5000"/>
                      </a:sysClr>
                    </a:solid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outerShdw blurRad="38100" dist="38100" dir="2700000" algn="tl">
                      <a:srgbClr val="000000">
                        <a:alpha val="43137"/>
                      </a:srgbClr>
                    </a:outerShdw>
                  </a:effectLst>
                  <a:latin typeface="Impact" pitchFamily="34" charset="0"/>
                  <a:cs typeface="Times New Roman" pitchFamily="18" charset="0"/>
                </a:endParaRPr>
              </a:p>
            </p:txBody>
          </p:sp>
          <p:sp>
            <p:nvSpPr>
              <p:cNvPr id="32" name="Text Box 18"/>
              <p:cNvSpPr txBox="1">
                <a:spLocks noChangeArrowheads="1"/>
              </p:cNvSpPr>
              <p:nvPr/>
            </p:nvSpPr>
            <p:spPr bwMode="auto">
              <a:xfrm>
                <a:off x="1567627" y="2016361"/>
                <a:ext cx="3710311" cy="400110"/>
              </a:xfrm>
              <a:prstGeom prst="rect">
                <a:avLst/>
              </a:prstGeom>
            </p:spPr>
            <p:txBody>
              <a:bodyPr wrap="none">
                <a:spAutoFit/>
              </a:bodyPr>
              <a:lstStyle>
                <a:defPPr>
                  <a:defRPr lang="es-ES"/>
                </a:defPPr>
                <a:lvl1pPr>
                  <a:defRPr sz="2000" b="1"/>
                </a:lvl1pPr>
              </a:lstStyle>
              <a:p>
                <a:r>
                  <a:rPr lang="es-EC" dirty="0"/>
                  <a:t> </a:t>
                </a:r>
                <a:r>
                  <a:rPr lang="es-EC" dirty="0" smtClean="0"/>
                  <a:t>  FORMULACIÓN DEL </a:t>
                </a:r>
                <a:r>
                  <a:rPr lang="es-EC" dirty="0" smtClean="0"/>
                  <a:t>PROBLEMA</a:t>
                </a:r>
                <a:endParaRPr lang="es-ES" dirty="0"/>
              </a:p>
            </p:txBody>
          </p:sp>
          <p:sp>
            <p:nvSpPr>
              <p:cNvPr id="33" name="Text Box 18"/>
              <p:cNvSpPr txBox="1">
                <a:spLocks noChangeArrowheads="1"/>
              </p:cNvSpPr>
              <p:nvPr/>
            </p:nvSpPr>
            <p:spPr bwMode="auto">
              <a:xfrm>
                <a:off x="1704104" y="4483054"/>
                <a:ext cx="1500347" cy="400110"/>
              </a:xfrm>
              <a:prstGeom prst="rect">
                <a:avLst/>
              </a:prstGeom>
            </p:spPr>
            <p:txBody>
              <a:bodyPr wrap="none">
                <a:spAutoFit/>
              </a:bodyPr>
              <a:lstStyle>
                <a:defPPr>
                  <a:defRPr lang="es-ES"/>
                </a:defPPr>
                <a:lvl1pPr>
                  <a:defRPr sz="2000" b="1"/>
                </a:lvl1pPr>
              </a:lstStyle>
              <a:p>
                <a:r>
                  <a:rPr lang="es-EC" dirty="0" smtClean="0"/>
                  <a:t> PROPUESTA</a:t>
                </a:r>
                <a:endParaRPr lang="es-EC" dirty="0"/>
              </a:p>
            </p:txBody>
          </p:sp>
          <p:sp>
            <p:nvSpPr>
              <p:cNvPr id="34" name="Oval 4">
                <a:hlinkClick r:id="" action="ppaction://hlinkshowjump?jump=nextslide"/>
              </p:cNvPr>
              <p:cNvSpPr>
                <a:spLocks noChangeArrowheads="1"/>
              </p:cNvSpPr>
              <p:nvPr/>
            </p:nvSpPr>
            <p:spPr bwMode="auto">
              <a:xfrm flipH="1">
                <a:off x="1067412" y="5805264"/>
                <a:ext cx="432049"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sz="2000" kern="0" spc="300" dirty="0">
                    <a:ln w="11430">
                      <a:solidFill>
                        <a:sysClr val="windowText" lastClr="000000">
                          <a:lumMod val="95000"/>
                          <a:lumOff val="5000"/>
                        </a:sysClr>
                      </a:solid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outerShdw blurRad="38100" dist="38100" dir="2700000" algn="tl">
                        <a:srgbClr val="000000">
                          <a:alpha val="43137"/>
                        </a:srgbClr>
                      </a:outerShdw>
                    </a:effectLst>
                    <a:latin typeface="Impact" pitchFamily="34" charset="0"/>
                    <a:cs typeface="Times New Roman" pitchFamily="18" charset="0"/>
                  </a:rPr>
                  <a:t>8</a:t>
                </a:r>
              </a:p>
            </p:txBody>
          </p:sp>
          <p:sp>
            <p:nvSpPr>
              <p:cNvPr id="35" name="Text Box 18"/>
              <p:cNvSpPr txBox="1">
                <a:spLocks noChangeArrowheads="1"/>
              </p:cNvSpPr>
              <p:nvPr/>
            </p:nvSpPr>
            <p:spPr bwMode="auto">
              <a:xfrm>
                <a:off x="1737072" y="3830320"/>
                <a:ext cx="1547411" cy="400110"/>
              </a:xfrm>
              <a:prstGeom prst="rect">
                <a:avLst/>
              </a:prstGeom>
            </p:spPr>
            <p:txBody>
              <a:bodyPr wrap="none">
                <a:spAutoFit/>
              </a:bodyPr>
              <a:lstStyle>
                <a:defPPr>
                  <a:defRPr lang="es-ES"/>
                </a:defPPr>
                <a:lvl1pPr>
                  <a:defRPr sz="2000" b="1"/>
                </a:lvl1pPr>
              </a:lstStyle>
              <a:p>
                <a:r>
                  <a:rPr lang="es-EC" dirty="0" smtClean="0"/>
                  <a:t> APLICACIÓN</a:t>
                </a:r>
                <a:endParaRPr lang="es-EC" dirty="0"/>
              </a:p>
            </p:txBody>
          </p:sp>
          <p:sp>
            <p:nvSpPr>
              <p:cNvPr id="3" name="2 Rectángulo"/>
              <p:cNvSpPr/>
              <p:nvPr/>
            </p:nvSpPr>
            <p:spPr>
              <a:xfrm>
                <a:off x="1783218" y="5158551"/>
                <a:ext cx="3281732" cy="400110"/>
              </a:xfrm>
              <a:prstGeom prst="rect">
                <a:avLst/>
              </a:prstGeom>
            </p:spPr>
            <p:txBody>
              <a:bodyPr wrap="none">
                <a:spAutoFit/>
              </a:bodyPr>
              <a:lstStyle/>
              <a:p>
                <a:r>
                  <a:rPr lang="es-ES" sz="2000" b="1" dirty="0"/>
                  <a:t>APORTE  PARA EL </a:t>
                </a:r>
                <a:r>
                  <a:rPr lang="es-ES" sz="2000" b="1" dirty="0" smtClean="0"/>
                  <a:t>HOSPITAL </a:t>
                </a:r>
                <a:endParaRPr lang="es-ES" sz="2000" b="1" dirty="0"/>
              </a:p>
            </p:txBody>
          </p:sp>
        </p:grpSp>
      </p:grpSp>
    </p:spTree>
    <p:extLst>
      <p:ext uri="{BB962C8B-B14F-4D97-AF65-F5344CB8AC3E}">
        <p14:creationId xmlns:p14="http://schemas.microsoft.com/office/powerpoint/2010/main" val="2659463763"/>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Rectángulo"/>
          <p:cNvSpPr/>
          <p:nvPr/>
        </p:nvSpPr>
        <p:spPr>
          <a:xfrm>
            <a:off x="467544" y="751344"/>
            <a:ext cx="3888432" cy="54784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_tradnl" sz="1400" dirty="0"/>
              <a:t>Para recolectar la información y su posterior tratamiento estadístico se prepararon encuestas y </a:t>
            </a:r>
            <a:r>
              <a:rPr lang="es-ES_tradnl" sz="1400" dirty="0" smtClean="0"/>
              <a:t>las </a:t>
            </a:r>
            <a:r>
              <a:rPr lang="es-ES_tradnl" sz="1400" dirty="0"/>
              <a:t>entrevistas estructuradas se aplicaron a los 23 integrantes que laboran en el área de Farmacia para conocer datos relevantes de las actividades que cumplen dentro de esta unidad; y la encuesta a una muestra de 70 usuarios </a:t>
            </a:r>
            <a:r>
              <a:rPr lang="es-ES" sz="1400" dirty="0"/>
              <a:t>internos y externos de </a:t>
            </a:r>
            <a:r>
              <a:rPr lang="es-ES_tradnl" sz="1400" dirty="0"/>
              <a:t>los servicios que brinda el hospital, de una población de aproximadamente 1600 pacientes atendidos durante cinco días en que se aplicó la encuesta, considerando que anualmente según estadísticas que maneja el HGEG se atienden 115.734 casos de los cuales 104.666 son consultas externas, 92.571 egresos hospitalarios y 18.497 emergencias. </a:t>
            </a:r>
            <a:endParaRPr lang="es-ES_tradnl" sz="1400" dirty="0" smtClean="0"/>
          </a:p>
          <a:p>
            <a:pPr algn="just"/>
            <a:r>
              <a:rPr lang="es-ES_tradnl" sz="1400" dirty="0"/>
              <a:t>Las entrevistas estructuradas y encuestas incluyeron todas las variables consideradas en una investigación y fueron previamente validadas antes de su aplicación; la recolección de datos se llevó a cabo en una semana, la que promedio en un tiempo aproximado de 10 minutos cada una. Los datos obtenidos de los dos grupos fueron ingresados y codificados en una hoja de cálculo Excel.</a:t>
            </a:r>
            <a:endParaRPr lang="es-EC" sz="1400" dirty="0"/>
          </a:p>
          <a:p>
            <a:pPr algn="just"/>
            <a:endParaRPr lang="es-EC" sz="1400" dirty="0"/>
          </a:p>
        </p:txBody>
      </p:sp>
      <p:sp>
        <p:nvSpPr>
          <p:cNvPr id="5" name="4 CuadroTexto"/>
          <p:cNvSpPr txBox="1"/>
          <p:nvPr/>
        </p:nvSpPr>
        <p:spPr>
          <a:xfrm>
            <a:off x="4572000" y="751344"/>
            <a:ext cx="4104456" cy="33239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1400" dirty="0" smtClean="0"/>
              <a:t>Estos </a:t>
            </a:r>
            <a:r>
              <a:rPr lang="es-ES" sz="1400" dirty="0"/>
              <a:t>instrumentos permitieron una evaluación en varios de los servicios y atenciones prestadas, considerando para la encuesta, una escala de alta satisfacción identificada como “muy de acuerdo” con la frase consultada o “muy en desacuerdo” denotando el máximo nivel de insatisfacción de los servicios o instalaciones que conforman la Farmacia Institucional. En el caso de la entrevista estructurada no se considera una escala definida para las respuestas pero todas apuntan a adquirir información de las instalaciones, procesos, habilidades y formas de trato del personal a cargo de la entrega de medicamentos e incluye una parte final de consulta general de satisfacción de los servicios en su integralidad</a:t>
            </a:r>
            <a:r>
              <a:rPr lang="es-ES" sz="1400" dirty="0" smtClean="0"/>
              <a:t>.</a:t>
            </a:r>
            <a:endParaRPr lang="es-ES" sz="1400" dirty="0"/>
          </a:p>
        </p:txBody>
      </p:sp>
      <p:sp>
        <p:nvSpPr>
          <p:cNvPr id="6" name="CuadroTexto 5"/>
          <p:cNvSpPr txBox="1"/>
          <p:nvPr/>
        </p:nvSpPr>
        <p:spPr>
          <a:xfrm>
            <a:off x="2123728" y="76636"/>
            <a:ext cx="4968552" cy="369332"/>
          </a:xfrm>
          <a:prstGeom prst="rect">
            <a:avLst/>
          </a:prstGeom>
          <a:noFill/>
        </p:spPr>
        <p:txBody>
          <a:bodyPr wrap="square" rtlCol="0">
            <a:spAutoFit/>
          </a:bodyPr>
          <a:lstStyle/>
          <a:p>
            <a:pPr marL="0" lvl="2" algn="ctr"/>
            <a:r>
              <a:rPr lang="es-EC" b="1" dirty="0" smtClean="0"/>
              <a:t>INSTRUMENTOS DE INVESTIGACIÓN</a:t>
            </a:r>
            <a:endParaRPr lang="es-EC" dirty="0"/>
          </a:p>
        </p:txBody>
      </p:sp>
    </p:spTree>
    <p:extLst>
      <p:ext uri="{BB962C8B-B14F-4D97-AF65-F5344CB8AC3E}">
        <p14:creationId xmlns:p14="http://schemas.microsoft.com/office/powerpoint/2010/main" val="27434229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uadroTexto 1"/>
          <p:cNvSpPr txBox="1"/>
          <p:nvPr/>
        </p:nvSpPr>
        <p:spPr>
          <a:xfrm>
            <a:off x="2411760" y="148048"/>
            <a:ext cx="3528392" cy="677108"/>
          </a:xfrm>
          <a:prstGeom prst="rect">
            <a:avLst/>
          </a:prstGeom>
          <a:noFill/>
        </p:spPr>
        <p:txBody>
          <a:bodyPr wrap="square" rtlCol="0">
            <a:spAutoFit/>
          </a:bodyPr>
          <a:lstStyle/>
          <a:p>
            <a:pPr marL="0" lvl="2" algn="ctr"/>
            <a:r>
              <a:rPr lang="es-EC" sz="2000" b="1" dirty="0" smtClean="0"/>
              <a:t>POBLACIÓN Y MUESTRA</a:t>
            </a:r>
          </a:p>
          <a:p>
            <a:pPr algn="ctr"/>
            <a:endParaRPr lang="es-EC" dirty="0"/>
          </a:p>
        </p:txBody>
      </p:sp>
      <p:sp>
        <p:nvSpPr>
          <p:cNvPr id="3" name="CuadroTexto 2"/>
          <p:cNvSpPr txBox="1"/>
          <p:nvPr/>
        </p:nvSpPr>
        <p:spPr>
          <a:xfrm>
            <a:off x="827584" y="834971"/>
            <a:ext cx="7560840" cy="3458125"/>
          </a:xfrm>
          <a:prstGeom prst="rect">
            <a:avLst/>
          </a:prstGeom>
          <a:noFill/>
        </p:spPr>
        <p:txBody>
          <a:bodyPr wrap="square" rtlCol="0">
            <a:spAutoFit/>
          </a:bodyPr>
          <a:lstStyle/>
          <a:p>
            <a:endParaRPr lang="es-EC" dirty="0"/>
          </a:p>
        </p:txBody>
      </p:sp>
      <p:sp>
        <p:nvSpPr>
          <p:cNvPr id="10" name="CuadroTexto 9"/>
          <p:cNvSpPr txBox="1"/>
          <p:nvPr/>
        </p:nvSpPr>
        <p:spPr>
          <a:xfrm>
            <a:off x="323528" y="1109062"/>
            <a:ext cx="2880320"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ES_tradnl" sz="1400" dirty="0" smtClean="0"/>
              <a:t>Se aplicó una entrevista estructurada a </a:t>
            </a:r>
            <a:r>
              <a:rPr lang="es-ES_tradnl" sz="1400" dirty="0"/>
              <a:t>los 23 integrantes que laboran en el área de Farmacia para conocer datos relevantes de las actividades que cumplen dentro de esta unidad; y la encuesta a una muestra de 70 usuarios </a:t>
            </a:r>
            <a:r>
              <a:rPr lang="es-ES" sz="1400" dirty="0"/>
              <a:t>internos y externos de </a:t>
            </a:r>
            <a:r>
              <a:rPr lang="es-ES_tradnl" sz="1400" dirty="0"/>
              <a:t>los servicios que brinda el </a:t>
            </a:r>
            <a:r>
              <a:rPr lang="es-ES_tradnl" sz="1400" dirty="0" smtClean="0"/>
              <a:t>hospital</a:t>
            </a:r>
            <a:endParaRPr lang="es-ES_tradnl" sz="1400" dirty="0"/>
          </a:p>
        </p:txBody>
      </p:sp>
      <p:graphicFrame>
        <p:nvGraphicFramePr>
          <p:cNvPr id="12" name="Tabla 11"/>
          <p:cNvGraphicFramePr>
            <a:graphicFrameLocks noGrp="1"/>
          </p:cNvGraphicFramePr>
          <p:nvPr>
            <p:extLst>
              <p:ext uri="{D42A27DB-BD31-4B8C-83A1-F6EECF244321}">
                <p14:modId xmlns:p14="http://schemas.microsoft.com/office/powerpoint/2010/main" val="2959451463"/>
              </p:ext>
            </p:extLst>
          </p:nvPr>
        </p:nvGraphicFramePr>
        <p:xfrm>
          <a:off x="2411760" y="3316416"/>
          <a:ext cx="3818255" cy="975360"/>
        </p:xfrm>
        <a:graphic>
          <a:graphicData uri="http://schemas.openxmlformats.org/drawingml/2006/table">
            <a:tbl>
              <a:tblPr firstRow="1" firstCol="1" bandRow="1">
                <a:tableStyleId>{5C22544A-7EE6-4342-B048-85BDC9FD1C3A}</a:tableStyleId>
              </a:tblPr>
              <a:tblGrid>
                <a:gridCol w="3818255"/>
              </a:tblGrid>
              <a:tr h="283845">
                <a:tc>
                  <a:txBody>
                    <a:bodyPr/>
                    <a:lstStyle/>
                    <a:p>
                      <a:pPr indent="457200" algn="l">
                        <a:lnSpc>
                          <a:spcPct val="200000"/>
                        </a:lnSpc>
                        <a:spcBef>
                          <a:spcPts val="600"/>
                        </a:spcBef>
                        <a:spcAft>
                          <a:spcPts val="0"/>
                        </a:spcAft>
                      </a:pPr>
                      <a:r>
                        <a:rPr lang="es-ES" sz="1600">
                          <a:effectLst/>
                        </a:rPr>
                        <a:t>n =   </a:t>
                      </a:r>
                      <a:r>
                        <a:rPr lang="es-ES" sz="1600" u="sng">
                          <a:effectLst/>
                        </a:rPr>
                        <a:t>____ __   N*Z</a:t>
                      </a:r>
                      <a:r>
                        <a:rPr lang="es-ES" sz="1600" u="sng" baseline="30000">
                          <a:effectLst/>
                        </a:rPr>
                        <a:t>2</a:t>
                      </a:r>
                      <a:r>
                        <a:rPr lang="es-ES" sz="1600" u="sng">
                          <a:effectLst/>
                        </a:rPr>
                        <a:t> α</a:t>
                      </a:r>
                      <a:r>
                        <a:rPr lang="es-ES" sz="1600" u="sng" baseline="30000">
                          <a:effectLst/>
                        </a:rPr>
                        <a:t> </a:t>
                      </a:r>
                      <a:r>
                        <a:rPr lang="es-ES" sz="1600" u="sng">
                          <a:effectLst/>
                        </a:rPr>
                        <a:t>p*q________</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83845">
                <a:tc>
                  <a:txBody>
                    <a:bodyPr/>
                    <a:lstStyle/>
                    <a:p>
                      <a:pPr indent="457200" algn="l">
                        <a:lnSpc>
                          <a:spcPct val="200000"/>
                        </a:lnSpc>
                        <a:spcBef>
                          <a:spcPts val="600"/>
                        </a:spcBef>
                        <a:spcAft>
                          <a:spcPts val="0"/>
                        </a:spcAft>
                      </a:pPr>
                      <a:r>
                        <a:rPr lang="es-ES" sz="1600" dirty="0">
                          <a:effectLst/>
                        </a:rPr>
                        <a:t>                  d</a:t>
                      </a:r>
                      <a:r>
                        <a:rPr lang="es-ES" sz="1600" baseline="30000" dirty="0">
                          <a:effectLst/>
                        </a:rPr>
                        <a:t>2 </a:t>
                      </a:r>
                      <a:r>
                        <a:rPr lang="es-ES" sz="1600" dirty="0">
                          <a:effectLst/>
                        </a:rPr>
                        <a:t>* (N - 1 ) + Z </a:t>
                      </a:r>
                      <a:r>
                        <a:rPr lang="es-ES" sz="1600" baseline="30000" dirty="0">
                          <a:effectLst/>
                        </a:rPr>
                        <a:t>2 </a:t>
                      </a:r>
                      <a:r>
                        <a:rPr lang="es-ES" sz="1600" dirty="0">
                          <a:effectLst/>
                        </a:rPr>
                        <a:t>α * p * q</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13" name="CuadroTexto 12"/>
          <p:cNvSpPr txBox="1"/>
          <p:nvPr/>
        </p:nvSpPr>
        <p:spPr>
          <a:xfrm>
            <a:off x="515820" y="4365104"/>
            <a:ext cx="8088628" cy="187743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S_tradnl" sz="1600" dirty="0"/>
              <a:t>Donde:</a:t>
            </a:r>
            <a:endParaRPr lang="es-EC" sz="1600" dirty="0"/>
          </a:p>
          <a:p>
            <a:r>
              <a:rPr lang="es-ES_tradnl" sz="1600" dirty="0"/>
              <a:t>N = 1600 personas total de la población </a:t>
            </a:r>
            <a:endParaRPr lang="es-EC" sz="1600" dirty="0"/>
          </a:p>
          <a:p>
            <a:r>
              <a:rPr lang="es-ES_tradnl" sz="1600" dirty="0"/>
              <a:t>Z</a:t>
            </a:r>
            <a:r>
              <a:rPr lang="es-ES_tradnl" sz="1600" baseline="-25000" dirty="0"/>
              <a:t>a</a:t>
            </a:r>
            <a:r>
              <a:rPr lang="es-ES_tradnl" sz="1600" baseline="30000" dirty="0"/>
              <a:t>2</a:t>
            </a:r>
            <a:r>
              <a:rPr lang="es-ES_tradnl" sz="1600" dirty="0"/>
              <a:t> = 1.96</a:t>
            </a:r>
            <a:r>
              <a:rPr lang="es-ES_tradnl" sz="1600" baseline="30000" dirty="0"/>
              <a:t>2</a:t>
            </a:r>
            <a:r>
              <a:rPr lang="es-ES_tradnl" sz="1600" dirty="0"/>
              <a:t> (con un nivel de confianza del 95%) </a:t>
            </a:r>
            <a:endParaRPr lang="es-EC" sz="1600" dirty="0"/>
          </a:p>
          <a:p>
            <a:r>
              <a:rPr lang="es-ES_tradnl" sz="1600" dirty="0"/>
              <a:t>p= proporción esperada (en este caso 5% = 0.05) </a:t>
            </a:r>
            <a:endParaRPr lang="es-EC" sz="1600" dirty="0"/>
          </a:p>
          <a:p>
            <a:r>
              <a:rPr lang="es-ES_tradnl" sz="1600" dirty="0"/>
              <a:t>q= </a:t>
            </a:r>
            <a:r>
              <a:rPr lang="es-EC" sz="1600" dirty="0"/>
              <a:t>proporción de individuos que no poseen esa característica</a:t>
            </a:r>
            <a:r>
              <a:rPr lang="es-ES_tradnl" sz="1600" dirty="0"/>
              <a:t>1 – p (en este caso 1- 0.05 = 0.95) </a:t>
            </a:r>
            <a:endParaRPr lang="es-EC" sz="1600" dirty="0"/>
          </a:p>
          <a:p>
            <a:r>
              <a:rPr lang="es-ES_tradnl" sz="1600" dirty="0"/>
              <a:t>d= Precisión 95% y en este caso deseamos un error del 5%</a:t>
            </a:r>
            <a:endParaRPr lang="es-EC" sz="1600" dirty="0"/>
          </a:p>
          <a:p>
            <a:endParaRPr lang="es-EC" dirty="0"/>
          </a:p>
        </p:txBody>
      </p:sp>
      <p:sp>
        <p:nvSpPr>
          <p:cNvPr id="5" name="4 CuadroTexto"/>
          <p:cNvSpPr txBox="1"/>
          <p:nvPr/>
        </p:nvSpPr>
        <p:spPr>
          <a:xfrm>
            <a:off x="6120172" y="615749"/>
            <a:ext cx="2899878"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s-ES"/>
            </a:defPPr>
            <a:lvl1pPr algn="just">
              <a:defRPr sz="16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S_tradnl" sz="1400" dirty="0"/>
              <a:t>Las entrevistas estructuradas y encuestas </a:t>
            </a:r>
            <a:r>
              <a:rPr lang="es-ES_tradnl" sz="1400" dirty="0" smtClean="0"/>
              <a:t>fueron </a:t>
            </a:r>
            <a:r>
              <a:rPr lang="es-ES_tradnl" sz="1400" dirty="0"/>
              <a:t>previamente validadas antes de su aplicación; la recolección de datos se llevó a cabo en una semana, la que promedio en un tiempo aproximado de 10 minutos cada </a:t>
            </a:r>
            <a:r>
              <a:rPr lang="es-ES_tradnl" sz="1400" dirty="0" smtClean="0"/>
              <a:t>una los </a:t>
            </a:r>
            <a:r>
              <a:rPr lang="es-ES_tradnl" sz="1400" dirty="0"/>
              <a:t>datos obtenidos de los dos grupos fueron ingresados y codificados en una hoja de cálculo </a:t>
            </a:r>
            <a:r>
              <a:rPr lang="es-ES_tradnl" sz="1400" dirty="0" smtClean="0"/>
              <a:t>Excel</a:t>
            </a:r>
            <a:endParaRPr lang="es-ES" sz="1400" dirty="0"/>
          </a:p>
        </p:txBody>
      </p:sp>
      <p:sp>
        <p:nvSpPr>
          <p:cNvPr id="8" name="CuadroTexto 7"/>
          <p:cNvSpPr txBox="1"/>
          <p:nvPr/>
        </p:nvSpPr>
        <p:spPr>
          <a:xfrm>
            <a:off x="3328306" y="687174"/>
            <a:ext cx="2611846"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s-ES"/>
            </a:defPPr>
            <a:lvl1pPr algn="just">
              <a:defRPr sz="1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S_tradnl" dirty="0" smtClean="0"/>
              <a:t>Población aproximada </a:t>
            </a:r>
            <a:r>
              <a:rPr lang="es-ES_tradnl" dirty="0"/>
              <a:t>1600 pacientes atendidos durante cinco días en que se aplicó la encuesta, considerando que anualmente según estadísticas que maneja el HGEG se atienden 115.734 casos de los cuales 104.666 son consultas externas, 92.571 egresos hospitalarios y 18.497 </a:t>
            </a:r>
            <a:r>
              <a:rPr lang="es-ES_tradnl" dirty="0" smtClean="0"/>
              <a:t>emergencias</a:t>
            </a:r>
            <a:endParaRPr lang="es-EC" dirty="0"/>
          </a:p>
        </p:txBody>
      </p:sp>
    </p:spTree>
    <p:extLst>
      <p:ext uri="{BB962C8B-B14F-4D97-AF65-F5344CB8AC3E}">
        <p14:creationId xmlns:p14="http://schemas.microsoft.com/office/powerpoint/2010/main" val="3269367455"/>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uadroTexto 1"/>
          <p:cNvSpPr txBox="1"/>
          <p:nvPr/>
        </p:nvSpPr>
        <p:spPr>
          <a:xfrm>
            <a:off x="827584" y="644495"/>
            <a:ext cx="748883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s-ES"/>
            </a:defPPr>
            <a:lvl1pPr algn="just">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S_tradnl" dirty="0"/>
              <a:t>Aplicada la fórmula se obtiene como resultado que para una población de 1600 (clientes internos - externos), se requiere realizar 70 encuestas como se muestra a continuación en la siguiente fórmula.</a:t>
            </a:r>
            <a:endParaRPr lang="es-EC" dirty="0"/>
          </a:p>
          <a:p>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3676043198"/>
              </p:ext>
            </p:extLst>
          </p:nvPr>
        </p:nvGraphicFramePr>
        <p:xfrm>
          <a:off x="1979712" y="2381632"/>
          <a:ext cx="5184576" cy="975360"/>
        </p:xfrm>
        <a:graphic>
          <a:graphicData uri="http://schemas.openxmlformats.org/drawingml/2006/table">
            <a:tbl>
              <a:tblPr firstRow="1" firstCol="1" bandRow="1">
                <a:tableStyleId>{5C22544A-7EE6-4342-B048-85BDC9FD1C3A}</a:tableStyleId>
              </a:tblPr>
              <a:tblGrid>
                <a:gridCol w="5184576"/>
              </a:tblGrid>
              <a:tr h="283845">
                <a:tc>
                  <a:txBody>
                    <a:bodyPr/>
                    <a:lstStyle/>
                    <a:p>
                      <a:pPr indent="457200" algn="l">
                        <a:lnSpc>
                          <a:spcPct val="200000"/>
                        </a:lnSpc>
                        <a:spcBef>
                          <a:spcPts val="600"/>
                        </a:spcBef>
                        <a:spcAft>
                          <a:spcPts val="0"/>
                        </a:spcAft>
                      </a:pPr>
                      <a:r>
                        <a:rPr lang="es-ES" sz="1600" dirty="0">
                          <a:effectLst/>
                        </a:rPr>
                        <a:t>n =      </a:t>
                      </a:r>
                      <a:r>
                        <a:rPr lang="es-ES" sz="1600" u="sng" dirty="0">
                          <a:effectLst/>
                        </a:rPr>
                        <a:t>1600*1.96 </a:t>
                      </a:r>
                      <a:r>
                        <a:rPr lang="es-ES" sz="1600" u="sng" baseline="30000" dirty="0">
                          <a:effectLst/>
                        </a:rPr>
                        <a:t>2</a:t>
                      </a:r>
                      <a:r>
                        <a:rPr lang="es-ES" sz="1600" u="sng" dirty="0">
                          <a:effectLst/>
                        </a:rPr>
                        <a:t> *0.05*0.95___________=</a:t>
                      </a:r>
                      <a:r>
                        <a:rPr lang="es-ES" sz="1600" dirty="0">
                          <a:effectLst/>
                        </a:rPr>
                        <a:t> 70</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r h="283845">
                <a:tc>
                  <a:txBody>
                    <a:bodyPr/>
                    <a:lstStyle/>
                    <a:p>
                      <a:pPr indent="457200" algn="l">
                        <a:lnSpc>
                          <a:spcPct val="200000"/>
                        </a:lnSpc>
                        <a:spcBef>
                          <a:spcPts val="600"/>
                        </a:spcBef>
                        <a:spcAft>
                          <a:spcPts val="0"/>
                        </a:spcAft>
                      </a:pPr>
                      <a:r>
                        <a:rPr lang="es-ES" sz="1600" dirty="0">
                          <a:effectLst/>
                        </a:rPr>
                        <a:t>          0.05</a:t>
                      </a:r>
                      <a:r>
                        <a:rPr lang="es-ES" sz="1600" baseline="30000" dirty="0">
                          <a:effectLst/>
                        </a:rPr>
                        <a:t>2 </a:t>
                      </a:r>
                      <a:r>
                        <a:rPr lang="es-ES" sz="1600" dirty="0">
                          <a:effectLst/>
                        </a:rPr>
                        <a:t>* (1600 - 1 ) + 1.96 </a:t>
                      </a:r>
                      <a:r>
                        <a:rPr lang="es-ES" sz="1600" baseline="30000" dirty="0">
                          <a:effectLst/>
                        </a:rPr>
                        <a:t>2 </a:t>
                      </a:r>
                      <a:r>
                        <a:rPr lang="es-ES" sz="1600" dirty="0">
                          <a:effectLst/>
                        </a:rPr>
                        <a:t> * 0.05 * 0.95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2951524041"/>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uadroTexto 1"/>
          <p:cNvSpPr txBox="1"/>
          <p:nvPr/>
        </p:nvSpPr>
        <p:spPr>
          <a:xfrm>
            <a:off x="1886899" y="117672"/>
            <a:ext cx="5832648" cy="646331"/>
          </a:xfrm>
          <a:prstGeom prst="rect">
            <a:avLst/>
          </a:prstGeom>
          <a:noFill/>
        </p:spPr>
        <p:txBody>
          <a:bodyPr wrap="square" rtlCol="0">
            <a:spAutoFit/>
          </a:bodyPr>
          <a:lstStyle/>
          <a:p>
            <a:pPr algn="ctr"/>
            <a:r>
              <a:rPr lang="es-EC" b="1" dirty="0" smtClean="0"/>
              <a:t>RESULTADOS DE LA INVESTIGACIÓN</a:t>
            </a:r>
          </a:p>
          <a:p>
            <a:pPr algn="ctr"/>
            <a:endParaRPr lang="es-EC" dirty="0"/>
          </a:p>
        </p:txBody>
      </p:sp>
      <p:sp>
        <p:nvSpPr>
          <p:cNvPr id="3" name="CuadroTexto 2"/>
          <p:cNvSpPr txBox="1"/>
          <p:nvPr/>
        </p:nvSpPr>
        <p:spPr>
          <a:xfrm>
            <a:off x="467544" y="577334"/>
            <a:ext cx="8476139" cy="57861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sz="1600" b="1" dirty="0" smtClean="0"/>
              <a:t>¿</a:t>
            </a:r>
            <a:r>
              <a:rPr lang="es-ES_tradnl" sz="1600" b="1" dirty="0"/>
              <a:t>Considera que la implementación de los procesos en la Farmacia le permitirá mejorar los procedimientos y actividades que realiza en su trabajo?</a:t>
            </a:r>
            <a:endParaRPr lang="es-EC" sz="1600" dirty="0"/>
          </a:p>
          <a:p>
            <a:pPr marL="285750" lvl="0" indent="-285750">
              <a:buFont typeface="Arial" pitchFamily="34" charset="0"/>
              <a:buChar char="•"/>
            </a:pPr>
            <a:r>
              <a:rPr lang="es-ES_tradnl" sz="1600" dirty="0">
                <a:solidFill>
                  <a:srgbClr val="FF0000"/>
                </a:solidFill>
              </a:rPr>
              <a:t>Beneficios que puede generar la implementación de procesos: </a:t>
            </a:r>
            <a:r>
              <a:rPr lang="es-ES_tradnl" sz="1600" dirty="0"/>
              <a:t>19 personas respondieron que les permitirá mejorar mucho los procedimientos y actividades que realiza en su trabajo 2 personas respondieron que les permitirá mejorar poco los procedimientos y actividades que realiza en su trabajo 2 personas respondieron que les permitirá mejorar en nada los procedimientos y actividades que realiza en su trabajo.</a:t>
            </a:r>
            <a:endParaRPr lang="es-EC" sz="1600" dirty="0"/>
          </a:p>
          <a:p>
            <a:pPr marL="285750" lvl="0" indent="-285750">
              <a:buFont typeface="Arial" pitchFamily="34" charset="0"/>
              <a:buChar char="•"/>
            </a:pPr>
            <a:r>
              <a:rPr lang="es-ES_tradnl" sz="1600" dirty="0">
                <a:solidFill>
                  <a:srgbClr val="FF0000"/>
                </a:solidFill>
              </a:rPr>
              <a:t>Fortalecimiento del servicio dentro de la organización:</a:t>
            </a:r>
            <a:r>
              <a:rPr lang="es-ES_tradnl" sz="1600" dirty="0"/>
              <a:t> 18 personas dicen que los procesos fortalecerán mucho el servicio dentro de la organización 5 personas dicen que los procesos fortalecerán poco el servicio dentro de la organización.</a:t>
            </a:r>
            <a:endParaRPr lang="es-EC" sz="1600" dirty="0"/>
          </a:p>
          <a:p>
            <a:pPr marL="285750" lvl="0" indent="-285750">
              <a:buFont typeface="Arial" pitchFamily="34" charset="0"/>
              <a:buChar char="•"/>
            </a:pPr>
            <a:r>
              <a:rPr lang="es-ES_tradnl" sz="1600" dirty="0">
                <a:solidFill>
                  <a:srgbClr val="FF0000"/>
                </a:solidFill>
              </a:rPr>
              <a:t>Mejoramiento de los  procedimientos y actividades que realizan en su trabajo</a:t>
            </a:r>
            <a:r>
              <a:rPr lang="es-ES_tradnl" sz="1600" dirty="0"/>
              <a:t>: 21 personas respondieron que les permitirá mejorar mucho los procedimientos y actividades que realiza en su trabajo 2 personas respondieron que les permitirá mejorar poco los procedimientos y actividades que realiza en su trabajo</a:t>
            </a:r>
            <a:endParaRPr lang="es-EC" sz="1600" dirty="0"/>
          </a:p>
          <a:p>
            <a:pPr marL="285750" lvl="0" indent="-285750">
              <a:buFont typeface="Arial" pitchFamily="34" charset="0"/>
              <a:buChar char="•"/>
            </a:pPr>
            <a:r>
              <a:rPr lang="es-ES_tradnl" sz="1600" dirty="0">
                <a:solidFill>
                  <a:srgbClr val="FF0000"/>
                </a:solidFill>
              </a:rPr>
              <a:t>Dificultad para el trabajo normal que realizan</a:t>
            </a:r>
            <a:r>
              <a:rPr lang="es-ES_tradnl" sz="1600" dirty="0"/>
              <a:t>: 3 respondieron que les dificultará  mucho el trabajo normal que realizan 18 personas respondieron que les dificultará poco el trabajo normal que realizan 2 respondieron que no les dificultara el trabajo normal que realizan.</a:t>
            </a:r>
            <a:endParaRPr lang="es-EC" sz="1600" dirty="0"/>
          </a:p>
          <a:p>
            <a:pPr marL="285750" lvl="0" indent="-285750">
              <a:buFont typeface="Arial" pitchFamily="34" charset="0"/>
              <a:buChar char="•"/>
            </a:pPr>
            <a:r>
              <a:rPr lang="es-ES_tradnl" sz="1600" dirty="0">
                <a:solidFill>
                  <a:srgbClr val="FF0000"/>
                </a:solidFill>
              </a:rPr>
              <a:t>Transparencia en las actividades normales que ejecutan: </a:t>
            </a:r>
            <a:r>
              <a:rPr lang="es-ES_tradnl" sz="1600" dirty="0"/>
              <a:t>22 personas respondieron transparentarán mucho las actividades normales que ejecutan 1 respondió que transparentaran poco las actividades normales que ejecutan</a:t>
            </a:r>
            <a:endParaRPr lang="es-EC" sz="1600" dirty="0"/>
          </a:p>
          <a:p>
            <a:pPr marL="285750" lvl="0" indent="-285750">
              <a:buFont typeface="Arial" pitchFamily="34" charset="0"/>
              <a:buChar char="•"/>
            </a:pPr>
            <a:r>
              <a:rPr lang="es-ES_tradnl" sz="1600" dirty="0">
                <a:solidFill>
                  <a:srgbClr val="FF0000"/>
                </a:solidFill>
              </a:rPr>
              <a:t>Oportunidad para mejorar las actividades que cumplen: </a:t>
            </a:r>
            <a:r>
              <a:rPr lang="es-ES_tradnl" sz="1600" dirty="0"/>
              <a:t>21 personas respondieron que será una buena oportunidad para mejorar las actividades que cumplen 2 dicen que habrá poca oportunidad para mejorar las actividades que cumplen</a:t>
            </a:r>
            <a:r>
              <a:rPr lang="es-ES_tradnl" sz="2000" dirty="0"/>
              <a:t>.</a:t>
            </a:r>
            <a:endParaRPr lang="es-EC" sz="2000" dirty="0"/>
          </a:p>
        </p:txBody>
      </p:sp>
    </p:spTree>
    <p:extLst>
      <p:ext uri="{BB962C8B-B14F-4D97-AF65-F5344CB8AC3E}">
        <p14:creationId xmlns:p14="http://schemas.microsoft.com/office/powerpoint/2010/main" val="3216646875"/>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uadroTexto 1"/>
          <p:cNvSpPr txBox="1"/>
          <p:nvPr/>
        </p:nvSpPr>
        <p:spPr>
          <a:xfrm>
            <a:off x="0" y="-27384"/>
            <a:ext cx="9144000" cy="69865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_tradnl" sz="1400" dirty="0"/>
              <a:t>En la segunda pregunta se pretende conocer sobre la estructura organizacional, </a:t>
            </a:r>
            <a:r>
              <a:rPr lang="es-ES_tradnl" sz="1400" b="1" dirty="0"/>
              <a:t>¿Conoce usted a que área pertenece o trabaja? </a:t>
            </a:r>
            <a:r>
              <a:rPr lang="es-ES_tradnl" sz="1400" dirty="0"/>
              <a:t>19 personas indican que al área de servicio, 3 indican que al área de apoyo, 0 indican que al área directiva, 1 indican que a otra </a:t>
            </a:r>
            <a:r>
              <a:rPr lang="es-ES_tradnl" sz="1400" dirty="0" smtClean="0"/>
              <a:t>área.</a:t>
            </a:r>
          </a:p>
          <a:p>
            <a:pPr algn="just"/>
            <a:endParaRPr lang="es-ES_tradnl" sz="1400" dirty="0" smtClean="0"/>
          </a:p>
          <a:p>
            <a:pPr algn="just"/>
            <a:r>
              <a:rPr lang="es-ES_tradnl" sz="1400" dirty="0" smtClean="0"/>
              <a:t>En </a:t>
            </a:r>
            <a:r>
              <a:rPr lang="es-ES_tradnl" sz="1400" dirty="0"/>
              <a:t>la tercera pregunta se indaga sobre </a:t>
            </a:r>
            <a:r>
              <a:rPr lang="es-ES_tradnl" sz="1400" b="1" dirty="0"/>
              <a:t>¿Si en su trabajo aplica los procedimientos descritos en el Manual de Procedimientos de Farmacia del M.S.P.? </a:t>
            </a:r>
            <a:r>
              <a:rPr lang="es-ES_tradnl" sz="1400" dirty="0"/>
              <a:t>8 personas respondieron que si aplican, 14 Si pero con algunas modificaciones, 1 persona respondió que no aplica.</a:t>
            </a:r>
            <a:endParaRPr lang="es-EC" sz="1400" dirty="0"/>
          </a:p>
          <a:p>
            <a:pPr algn="just"/>
            <a:endParaRPr lang="es-ES_tradnl" sz="1400" dirty="0" smtClean="0"/>
          </a:p>
          <a:p>
            <a:pPr algn="just"/>
            <a:r>
              <a:rPr lang="es-ES_tradnl" sz="1400" dirty="0" smtClean="0"/>
              <a:t>En </a:t>
            </a:r>
            <a:r>
              <a:rPr lang="es-ES_tradnl" sz="1400" dirty="0"/>
              <a:t>la pregunta cuatro,  </a:t>
            </a:r>
            <a:r>
              <a:rPr lang="es-ES_tradnl" sz="1400" b="1" dirty="0"/>
              <a:t>¿Cuál de las siguientes frases describe mejor los procesos implantados por el MSP para la Farmacia en su organización? </a:t>
            </a:r>
            <a:r>
              <a:rPr lang="es-ES_tradnl" sz="1400" dirty="0"/>
              <a:t>13 personas indican que los procesos se han desarrollado de manera eficiente, 8 indican que los procesos se han venido desarrollando razonablemente bien, 1 indica que los procesos han sido ineficientes, 1 persona no aplica los procesos en las actividades que desarrolló.</a:t>
            </a:r>
            <a:endParaRPr lang="es-EC" sz="1400" dirty="0"/>
          </a:p>
          <a:p>
            <a:pPr algn="just"/>
            <a:r>
              <a:rPr lang="es-ES_tradnl" sz="1400" dirty="0"/>
              <a:t> </a:t>
            </a:r>
            <a:endParaRPr lang="es-EC" sz="1400" dirty="0"/>
          </a:p>
          <a:p>
            <a:pPr algn="just"/>
            <a:r>
              <a:rPr lang="es-ES_tradnl" sz="1400" dirty="0"/>
              <a:t>En la pregunta cinco, </a:t>
            </a:r>
            <a:r>
              <a:rPr lang="es-ES_tradnl" sz="1400" b="1" dirty="0"/>
              <a:t>¿Cómo valoraría usted la necesidad de intervención de expertos externos para implementación e implantación de procesos dentro de la organización? </a:t>
            </a:r>
            <a:r>
              <a:rPr lang="es-ES_tradnl" sz="1400" dirty="0"/>
              <a:t>5 personas responden que son muy necesarias, 17 personas indican que son necesarias, 1 responde </a:t>
            </a:r>
            <a:r>
              <a:rPr lang="es-ES_tradnl" sz="1400" dirty="0" smtClean="0"/>
              <a:t>Innecesarias.</a:t>
            </a:r>
          </a:p>
          <a:p>
            <a:pPr algn="just"/>
            <a:r>
              <a:rPr lang="es-ES_tradnl" sz="1400" dirty="0"/>
              <a:t>	</a:t>
            </a:r>
            <a:endParaRPr lang="es-EC" sz="1400" dirty="0"/>
          </a:p>
          <a:p>
            <a:pPr algn="just"/>
            <a:r>
              <a:rPr lang="es-ES_tradnl" sz="1400" dirty="0"/>
              <a:t>Para la pregunta </a:t>
            </a:r>
            <a:r>
              <a:rPr lang="es-ES_tradnl" sz="1400" dirty="0" smtClean="0"/>
              <a:t>seis </a:t>
            </a:r>
            <a:r>
              <a:rPr lang="es-ES_tradnl" sz="1400" dirty="0"/>
              <a:t>de la entrevista </a:t>
            </a:r>
            <a:r>
              <a:rPr lang="es-ES_tradnl" sz="1400" b="1" dirty="0"/>
              <a:t>¿A cuántas capacitaciones sobre procesos ha asistido? </a:t>
            </a:r>
            <a:r>
              <a:rPr lang="es-ES_tradnl" sz="1400" dirty="0"/>
              <a:t>17 responden que a 0 capacitaciones, 5 responden que a 1, 1 responde que de 2 ò 3 capacitaciones, 0 de 4 </a:t>
            </a:r>
            <a:r>
              <a:rPr lang="es-ES_tradnl" sz="1400" dirty="0" err="1"/>
              <a:t>ó</a:t>
            </a:r>
            <a:r>
              <a:rPr lang="es-ES_tradnl" sz="1400" dirty="0"/>
              <a:t> 5, 0 más de 5</a:t>
            </a:r>
            <a:endParaRPr lang="es-EC" sz="1400" dirty="0"/>
          </a:p>
          <a:p>
            <a:pPr algn="just"/>
            <a:r>
              <a:rPr lang="es-ES_tradnl" sz="1400" dirty="0"/>
              <a:t>A la pregunta 7 </a:t>
            </a:r>
            <a:r>
              <a:rPr lang="es-ES_tradnl" sz="1400" b="1" dirty="0"/>
              <a:t>¿Cuál es su valoración en calidad y cantidad las capacitaciones a las que ha asistido sobre procesos?  </a:t>
            </a:r>
            <a:r>
              <a:rPr lang="es-ES_tradnl" sz="1400" dirty="0"/>
              <a:t>Responden que 4 Muy útiles, 1 Útiles, 0 Inútiles, 17 no he </a:t>
            </a:r>
            <a:r>
              <a:rPr lang="es-ES_tradnl" sz="1400" dirty="0" smtClean="0"/>
              <a:t>asistido.</a:t>
            </a:r>
          </a:p>
          <a:p>
            <a:pPr algn="just"/>
            <a:endParaRPr lang="es-EC" sz="1400" dirty="0"/>
          </a:p>
          <a:p>
            <a:pPr algn="just"/>
            <a:r>
              <a:rPr lang="es-ES_tradnl" sz="1400" dirty="0"/>
              <a:t>A la pregunta </a:t>
            </a:r>
            <a:r>
              <a:rPr lang="es-ES_tradnl" sz="1400" dirty="0" smtClean="0"/>
              <a:t>ocho, </a:t>
            </a:r>
            <a:r>
              <a:rPr lang="es-ES_tradnl" sz="1400" b="1" dirty="0"/>
              <a:t>¿Cómo valoraría la posibilidad de acceso a los medicamentos por parte de los pacientes internos y externos?</a:t>
            </a:r>
            <a:endParaRPr lang="es-EC" sz="1400" dirty="0"/>
          </a:p>
          <a:p>
            <a:pPr algn="just"/>
            <a:r>
              <a:rPr lang="es-ES_tradnl" sz="1400" dirty="0"/>
              <a:t>20 fácil, 2difícil, 0 muy difícil, 1 no conoce</a:t>
            </a:r>
            <a:endParaRPr lang="es-EC" sz="1400" dirty="0"/>
          </a:p>
          <a:p>
            <a:pPr algn="just"/>
            <a:endParaRPr lang="es-ES_tradnl" sz="1400" dirty="0" smtClean="0"/>
          </a:p>
          <a:p>
            <a:pPr algn="just"/>
            <a:r>
              <a:rPr lang="es-ES_tradnl" sz="1400" dirty="0" smtClean="0"/>
              <a:t>En </a:t>
            </a:r>
            <a:r>
              <a:rPr lang="es-ES_tradnl" sz="1400" dirty="0"/>
              <a:t>la pregunta </a:t>
            </a:r>
            <a:r>
              <a:rPr lang="es-ES_tradnl" sz="1400" dirty="0" smtClean="0"/>
              <a:t>nueve </a:t>
            </a:r>
            <a:r>
              <a:rPr lang="es-ES_tradnl" sz="1400" b="1" dirty="0"/>
              <a:t>¿Las actividades relevantes están debidamente registradas y soportadas con documentación según lo establecen los anexos del Manual de procesos para gestión de farmacia? </a:t>
            </a:r>
            <a:r>
              <a:rPr lang="es-ES_tradnl" sz="1400" dirty="0"/>
              <a:t>19 personas indican que sí, 4 personas dicen que no. </a:t>
            </a:r>
            <a:endParaRPr lang="es-ES_tradnl" sz="1400" dirty="0" smtClean="0"/>
          </a:p>
          <a:p>
            <a:pPr algn="just"/>
            <a:endParaRPr lang="es-EC" sz="1400" dirty="0"/>
          </a:p>
          <a:p>
            <a:pPr algn="just"/>
            <a:r>
              <a:rPr lang="es-ES_tradnl" sz="1400" dirty="0"/>
              <a:t> La pregunta </a:t>
            </a:r>
            <a:r>
              <a:rPr lang="es-ES_tradnl" sz="1400" dirty="0" smtClean="0"/>
              <a:t>diez </a:t>
            </a:r>
            <a:r>
              <a:rPr lang="es-ES_tradnl" sz="1400" dirty="0"/>
              <a:t>indica que si</a:t>
            </a:r>
            <a:r>
              <a:rPr lang="es-ES_tradnl" sz="1400" b="1" dirty="0"/>
              <a:t> ¿Conoce la organización y la misión de la Farmacia Institucional? </a:t>
            </a:r>
            <a:r>
              <a:rPr lang="es-ES_tradnl" sz="1400" dirty="0"/>
              <a:t>15 responden que si pero no redactan la misión, 6 indican que no </a:t>
            </a:r>
            <a:r>
              <a:rPr lang="es-ES_tradnl" sz="1400" dirty="0" smtClean="0"/>
              <a:t>conocen.</a:t>
            </a:r>
            <a:endParaRPr lang="es-EC" sz="1400" dirty="0"/>
          </a:p>
        </p:txBody>
      </p:sp>
    </p:spTree>
    <p:extLst>
      <p:ext uri="{BB962C8B-B14F-4D97-AF65-F5344CB8AC3E}">
        <p14:creationId xmlns:p14="http://schemas.microsoft.com/office/powerpoint/2010/main" val="1891518208"/>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CuadroTexto 2"/>
          <p:cNvSpPr txBox="1"/>
          <p:nvPr/>
        </p:nvSpPr>
        <p:spPr>
          <a:xfrm>
            <a:off x="120283" y="332656"/>
            <a:ext cx="8964613" cy="55092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1600" dirty="0"/>
              <a:t>El grado de satisfacción del usuario (paciente) es un indicador de la calidad del servicio y de la atención que recibe, uno de los métodos  utilizados para medir la satisfacción de los pacientes que acuden a la farmacia son las encuestas de satisfacción, en las que se intenta conocer la opinión del paciente acerca de diversos aspectos que pueden influir en la percepción final del servicio que ha recibido. Los resultados de la encuesta aplicada a los 70 usuarios internos y externos proporcionaron los siguientes resultados</a:t>
            </a:r>
            <a:r>
              <a:rPr lang="es-ES" sz="1600" dirty="0" smtClean="0"/>
              <a:t>:</a:t>
            </a:r>
          </a:p>
          <a:p>
            <a:pPr algn="just"/>
            <a:endParaRPr lang="es-EC" sz="1600" dirty="0"/>
          </a:p>
          <a:p>
            <a:pPr algn="just"/>
            <a:r>
              <a:rPr lang="es-ES" sz="1600" dirty="0">
                <a:solidFill>
                  <a:srgbClr val="FF0000"/>
                </a:solidFill>
              </a:rPr>
              <a:t>En cuanto al proceso y lugar de </a:t>
            </a:r>
            <a:r>
              <a:rPr lang="es-ES" sz="1600" dirty="0" smtClean="0">
                <a:solidFill>
                  <a:srgbClr val="FF0000"/>
                </a:solidFill>
              </a:rPr>
              <a:t>dispensación   </a:t>
            </a:r>
            <a:r>
              <a:rPr lang="es-ES" sz="1600" dirty="0"/>
              <a:t>se plantearon seis  interrogantes las mismas que arrojaron los siguientes resultados:	</a:t>
            </a:r>
            <a:endParaRPr lang="es-EC" sz="1600" dirty="0"/>
          </a:p>
          <a:p>
            <a:pPr algn="just"/>
            <a:r>
              <a:rPr lang="es-ES" sz="1600" dirty="0">
                <a:solidFill>
                  <a:srgbClr val="00B050"/>
                </a:solidFill>
              </a:rPr>
              <a:t>¿Mantiene condiciones de privacidad mientras se le entregan sus medicamentos?; </a:t>
            </a:r>
            <a:r>
              <a:rPr lang="es-ES" sz="1600" dirty="0"/>
              <a:t>14% respondieron muy en desacuerdo; 20% en desacuerdo; 4% no están seguros; 39% de acuerdo; 23% muy de acuerdo</a:t>
            </a:r>
            <a:endParaRPr lang="es-EC" sz="1600" dirty="0"/>
          </a:p>
          <a:p>
            <a:pPr algn="just"/>
            <a:r>
              <a:rPr lang="es-ES" sz="1600" dirty="0"/>
              <a:t>¿Cual es el tiempo que se demoran en atenderle? (indique la cantidad de minutos aproximada); el 9% indican que mas de 30 minutos; el 16% entre 20 y 30 minutos; el 6% hasta 20 minutos; el 47% hasta 10 minutos y el 23% hasta 5 </a:t>
            </a:r>
            <a:r>
              <a:rPr lang="es-ES" sz="1600" dirty="0" smtClean="0"/>
              <a:t>minutos.</a:t>
            </a:r>
          </a:p>
          <a:p>
            <a:pPr algn="just"/>
            <a:endParaRPr lang="es-EC" sz="1600" dirty="0"/>
          </a:p>
          <a:p>
            <a:pPr algn="just"/>
            <a:r>
              <a:rPr lang="es-ES" sz="1600" dirty="0">
                <a:solidFill>
                  <a:srgbClr val="00B050"/>
                </a:solidFill>
              </a:rPr>
              <a:t>¿El horario de atención es suficiente? </a:t>
            </a:r>
            <a:r>
              <a:rPr lang="es-ES" sz="1600" dirty="0"/>
              <a:t>17% respondieron muy en desacuerdo; 	24% en desacuerdo; 11% no están seguros; 21% de acuerdo; 26% muy de </a:t>
            </a:r>
            <a:r>
              <a:rPr lang="es-ES" sz="1600" dirty="0" smtClean="0"/>
              <a:t>acuerdo.</a:t>
            </a:r>
          </a:p>
          <a:p>
            <a:pPr algn="just"/>
            <a:endParaRPr lang="es-ES" sz="1600" dirty="0" smtClean="0"/>
          </a:p>
          <a:p>
            <a:pPr algn="just"/>
            <a:r>
              <a:rPr lang="es-ES" sz="1600" dirty="0">
                <a:solidFill>
                  <a:srgbClr val="00B050"/>
                </a:solidFill>
              </a:rPr>
              <a:t>¿El área de entrega de medicamentos es de fácil acceso?</a:t>
            </a:r>
            <a:r>
              <a:rPr lang="es-ES" sz="1600" dirty="0"/>
              <a:t> 33% respondieron muy en desacuerdo; 39% en desacuerdo; 7% no están seguros; 13% de acuerdo; 9% muy de </a:t>
            </a:r>
            <a:r>
              <a:rPr lang="es-ES" sz="1600" dirty="0" smtClean="0"/>
              <a:t>acuerdo.</a:t>
            </a:r>
          </a:p>
          <a:p>
            <a:pPr algn="just"/>
            <a:endParaRPr lang="es-EC" sz="1600" dirty="0"/>
          </a:p>
          <a:p>
            <a:pPr algn="just"/>
            <a:r>
              <a:rPr lang="es-ES" sz="1600" dirty="0">
                <a:solidFill>
                  <a:srgbClr val="00B050"/>
                </a:solidFill>
              </a:rPr>
              <a:t>¿El área de espera es adecuada? </a:t>
            </a:r>
            <a:r>
              <a:rPr lang="es-ES" sz="1600" dirty="0"/>
              <a:t>27% respondieron muy en desacuerdo; 	26% en desacuerdo; 3% no estoy seguro; 24% de acuerdo; 20% muy de </a:t>
            </a:r>
            <a:r>
              <a:rPr lang="es-ES" sz="1600" dirty="0" smtClean="0"/>
              <a:t>acuerdo.</a:t>
            </a:r>
            <a:endParaRPr lang="es-EC" sz="1600" dirty="0"/>
          </a:p>
        </p:txBody>
      </p:sp>
    </p:spTree>
    <p:extLst>
      <p:ext uri="{BB962C8B-B14F-4D97-AF65-F5344CB8AC3E}">
        <p14:creationId xmlns:p14="http://schemas.microsoft.com/office/powerpoint/2010/main" val="3313578774"/>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CuadroTexto 2"/>
          <p:cNvSpPr txBox="1"/>
          <p:nvPr/>
        </p:nvSpPr>
        <p:spPr>
          <a:xfrm>
            <a:off x="899592" y="332656"/>
            <a:ext cx="7632848" cy="1107996"/>
          </a:xfrm>
          <a:prstGeom prst="rect">
            <a:avLst/>
          </a:prstGeom>
          <a:noFill/>
        </p:spPr>
        <p:txBody>
          <a:bodyPr wrap="square" rtlCol="0">
            <a:spAutoFit/>
          </a:bodyPr>
          <a:lstStyle/>
          <a:p>
            <a:r>
              <a:rPr lang="es-ES" sz="1600" dirty="0" smtClean="0"/>
              <a:t> </a:t>
            </a:r>
            <a:r>
              <a:rPr lang="es-ES" sz="1600" b="1" dirty="0" smtClean="0">
                <a:solidFill>
                  <a:srgbClr val="00B050"/>
                </a:solidFill>
              </a:rPr>
              <a:t>¿</a:t>
            </a:r>
            <a:r>
              <a:rPr lang="es-ES" sz="1600" b="1" dirty="0">
                <a:solidFill>
                  <a:srgbClr val="00B050"/>
                </a:solidFill>
              </a:rPr>
              <a:t>La Farmacia cuenta con los medicamentos necesarios para satisfacer la demanda de los usuarios?</a:t>
            </a:r>
            <a:r>
              <a:rPr lang="es-ES" sz="1600" dirty="0">
                <a:solidFill>
                  <a:srgbClr val="00B050"/>
                </a:solidFill>
              </a:rPr>
              <a:t>; </a:t>
            </a:r>
            <a:r>
              <a:rPr lang="es-ES" sz="1600" dirty="0"/>
              <a:t>46% respondieron muy en desacuerdo; 29% en desacuerdo; 6% no estoy seguro; 17% de acuerdo; 3% muy de acuerdo.</a:t>
            </a:r>
            <a:endParaRPr lang="es-EC" sz="1600" dirty="0"/>
          </a:p>
          <a:p>
            <a:endParaRPr lang="es-EC" sz="1600" dirty="0"/>
          </a:p>
        </p:txBody>
      </p:sp>
      <p:pic>
        <p:nvPicPr>
          <p:cNvPr id="11" name="Imagen 10"/>
          <p:cNvPicPr>
            <a:picLocks noChangeAspect="1"/>
          </p:cNvPicPr>
          <p:nvPr/>
        </p:nvPicPr>
        <p:blipFill>
          <a:blip r:embed="rId4"/>
          <a:stretch>
            <a:fillRect/>
          </a:stretch>
        </p:blipFill>
        <p:spPr>
          <a:xfrm>
            <a:off x="1115616" y="1161158"/>
            <a:ext cx="7056784" cy="5272498"/>
          </a:xfrm>
          <a:prstGeom prst="rect">
            <a:avLst/>
          </a:prstGeom>
        </p:spPr>
      </p:pic>
    </p:spTree>
    <p:extLst>
      <p:ext uri="{BB962C8B-B14F-4D97-AF65-F5344CB8AC3E}">
        <p14:creationId xmlns:p14="http://schemas.microsoft.com/office/powerpoint/2010/main" val="3772919280"/>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Imagen 7"/>
          <p:cNvPicPr>
            <a:picLocks noChangeAspect="1"/>
          </p:cNvPicPr>
          <p:nvPr/>
        </p:nvPicPr>
        <p:blipFill>
          <a:blip r:embed="rId3"/>
          <a:stretch>
            <a:fillRect/>
          </a:stretch>
        </p:blipFill>
        <p:spPr>
          <a:xfrm>
            <a:off x="1187624" y="78209"/>
            <a:ext cx="7195699" cy="6362140"/>
          </a:xfrm>
          <a:prstGeom prst="rect">
            <a:avLst/>
          </a:prstGeom>
        </p:spPr>
      </p:pic>
    </p:spTree>
    <p:extLst>
      <p:ext uri="{BB962C8B-B14F-4D97-AF65-F5344CB8AC3E}">
        <p14:creationId xmlns:p14="http://schemas.microsoft.com/office/powerpoint/2010/main" val="2931531734"/>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Imagen 7"/>
          <p:cNvPicPr>
            <a:picLocks noChangeAspect="1"/>
          </p:cNvPicPr>
          <p:nvPr/>
        </p:nvPicPr>
        <p:blipFill>
          <a:blip r:embed="rId3"/>
          <a:stretch>
            <a:fillRect/>
          </a:stretch>
        </p:blipFill>
        <p:spPr>
          <a:xfrm>
            <a:off x="618101" y="606837"/>
            <a:ext cx="7986347" cy="5766435"/>
          </a:xfrm>
          <a:prstGeom prst="rect">
            <a:avLst/>
          </a:prstGeom>
        </p:spPr>
      </p:pic>
    </p:spTree>
    <p:extLst>
      <p:ext uri="{BB962C8B-B14F-4D97-AF65-F5344CB8AC3E}">
        <p14:creationId xmlns:p14="http://schemas.microsoft.com/office/powerpoint/2010/main" val="3635752840"/>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Imagen 2"/>
          <p:cNvPicPr>
            <a:picLocks noChangeAspect="1"/>
          </p:cNvPicPr>
          <p:nvPr/>
        </p:nvPicPr>
        <p:blipFill>
          <a:blip r:embed="rId3"/>
          <a:stretch>
            <a:fillRect/>
          </a:stretch>
        </p:blipFill>
        <p:spPr>
          <a:xfrm>
            <a:off x="1636225" y="548680"/>
            <a:ext cx="5932730" cy="3569069"/>
          </a:xfrm>
          <a:prstGeom prst="rect">
            <a:avLst/>
          </a:prstGeom>
        </p:spPr>
      </p:pic>
      <p:sp>
        <p:nvSpPr>
          <p:cNvPr id="5" name="CuadroTexto 4"/>
          <p:cNvSpPr txBox="1"/>
          <p:nvPr/>
        </p:nvSpPr>
        <p:spPr>
          <a:xfrm>
            <a:off x="324504" y="4133041"/>
            <a:ext cx="8556172" cy="2308324"/>
          </a:xfrm>
          <a:prstGeom prst="rect">
            <a:avLst/>
          </a:prstGeom>
          <a:noFill/>
        </p:spPr>
        <p:txBody>
          <a:bodyPr wrap="square" rtlCol="0">
            <a:spAutoFit/>
          </a:bodyPr>
          <a:lstStyle/>
          <a:p>
            <a:pPr algn="just"/>
            <a:r>
              <a:rPr lang="es-EC" dirty="0"/>
              <a:t>Los resultados de la encuesta y entrevista estructurada permitieron evaluar la gestión de Farmacia, evaluar sus procesos asistenciales y organizativos para determinar ciertas acciones estratégicas y operativas a implementar </a:t>
            </a:r>
            <a:r>
              <a:rPr lang="es-EC" dirty="0" smtClean="0"/>
              <a:t>con </a:t>
            </a:r>
            <a:r>
              <a:rPr lang="es-EC" dirty="0"/>
              <a:t>el fin de mejorar los procesos actuales del servicio. Una de estas acciones se enfoca a  contar con una Manual de procesos de Farmacia, que se ajuste a las necesidades propias de este servicio y lograr una administración adecuada de los medicamentos desde la programación hasta la dispensación informada.</a:t>
            </a:r>
          </a:p>
          <a:p>
            <a:endParaRPr lang="es-EC" dirty="0"/>
          </a:p>
        </p:txBody>
      </p:sp>
    </p:spTree>
    <p:extLst>
      <p:ext uri="{BB962C8B-B14F-4D97-AF65-F5344CB8AC3E}">
        <p14:creationId xmlns:p14="http://schemas.microsoft.com/office/powerpoint/2010/main" val="267389829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20284" y="6353149"/>
            <a:ext cx="8964613" cy="352972"/>
            <a:chOff x="120284" y="6358967"/>
            <a:chExt cx="8964613" cy="347160"/>
          </a:xfrm>
        </p:grpSpPr>
        <p:grpSp>
          <p:nvGrpSpPr>
            <p:cNvPr id="6" name="4 Grupo"/>
            <p:cNvGrpSpPr>
              <a:grpSpLocks/>
            </p:cNvGrpSpPr>
            <p:nvPr/>
          </p:nvGrpSpPr>
          <p:grpSpPr bwMode="auto">
            <a:xfrm>
              <a:off x="120284" y="6530495"/>
              <a:ext cx="8964613" cy="135708"/>
              <a:chOff x="107504" y="6675010"/>
              <a:chExt cx="8856984" cy="137794"/>
            </a:xfrm>
          </p:grpSpPr>
          <p:sp>
            <p:nvSpPr>
              <p:cNvPr id="10"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11"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7"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uadroTexto 11"/>
          <p:cNvSpPr txBox="1"/>
          <p:nvPr/>
        </p:nvSpPr>
        <p:spPr>
          <a:xfrm>
            <a:off x="4788024" y="880303"/>
            <a:ext cx="3738990" cy="203132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b="1" dirty="0" smtClean="0"/>
              <a:t>Principal </a:t>
            </a:r>
            <a:r>
              <a:rPr lang="es-ES" b="1" dirty="0"/>
              <a:t>referente hospitalario del Sur de </a:t>
            </a:r>
            <a:r>
              <a:rPr lang="es-ES" b="1" dirty="0" smtClean="0"/>
              <a:t>Quito</a:t>
            </a:r>
          </a:p>
          <a:p>
            <a:pPr marL="285750" indent="-285750" algn="just">
              <a:buFont typeface="Wingdings" panose="05000000000000000000" pitchFamily="2" charset="2"/>
              <a:buChar char="ü"/>
            </a:pPr>
            <a:r>
              <a:rPr lang="es-ES" dirty="0" smtClean="0"/>
              <a:t>Demanda sobre los </a:t>
            </a:r>
            <a:r>
              <a:rPr lang="es-ES" dirty="0"/>
              <a:t>400 pacientes diarios </a:t>
            </a:r>
            <a:endParaRPr lang="es-ES" dirty="0" smtClean="0"/>
          </a:p>
          <a:p>
            <a:pPr marL="285750" indent="-285750" algn="just">
              <a:buFont typeface="Wingdings" panose="05000000000000000000" pitchFamily="2" charset="2"/>
              <a:buChar char="ü"/>
            </a:pPr>
            <a:r>
              <a:rPr lang="es-ES" dirty="0" smtClean="0"/>
              <a:t>4 </a:t>
            </a:r>
            <a:r>
              <a:rPr lang="es-ES" dirty="0"/>
              <a:t>especialidades </a:t>
            </a:r>
            <a:endParaRPr lang="es-ES" dirty="0" smtClean="0"/>
          </a:p>
          <a:p>
            <a:pPr marL="285750" indent="-285750" algn="just">
              <a:buFont typeface="Wingdings" panose="05000000000000000000" pitchFamily="2" charset="2"/>
              <a:buChar char="ü"/>
            </a:pPr>
            <a:r>
              <a:rPr lang="es-ES" dirty="0" smtClean="0"/>
              <a:t>33 </a:t>
            </a:r>
            <a:r>
              <a:rPr lang="es-ES" dirty="0"/>
              <a:t>sub </a:t>
            </a:r>
            <a:r>
              <a:rPr lang="es-ES" dirty="0" smtClean="0"/>
              <a:t>especialidades</a:t>
            </a:r>
          </a:p>
          <a:p>
            <a:pPr marL="285750" indent="-285750" algn="just">
              <a:buFont typeface="Wingdings" panose="05000000000000000000" pitchFamily="2" charset="2"/>
              <a:buChar char="ü"/>
            </a:pPr>
            <a:r>
              <a:rPr lang="es-ES" dirty="0" smtClean="0"/>
              <a:t>Capacidad </a:t>
            </a:r>
            <a:r>
              <a:rPr lang="es-ES" dirty="0"/>
              <a:t>para 324 </a:t>
            </a:r>
            <a:r>
              <a:rPr lang="es-ES" dirty="0" smtClean="0"/>
              <a:t>camas.</a:t>
            </a:r>
            <a:endParaRPr lang="es-EC" dirty="0"/>
          </a:p>
        </p:txBody>
      </p:sp>
      <p:sp>
        <p:nvSpPr>
          <p:cNvPr id="13" name="CuadroTexto 12"/>
          <p:cNvSpPr txBox="1"/>
          <p:nvPr/>
        </p:nvSpPr>
        <p:spPr>
          <a:xfrm>
            <a:off x="248522" y="3605074"/>
            <a:ext cx="4091676" cy="258532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C" b="1" dirty="0" smtClean="0"/>
              <a:t>Hospital público </a:t>
            </a:r>
            <a:r>
              <a:rPr lang="es-EC" b="1" dirty="0"/>
              <a:t>más importantes </a:t>
            </a:r>
            <a:endParaRPr lang="es-EC" b="1" dirty="0" smtClean="0"/>
          </a:p>
          <a:p>
            <a:pPr algn="ctr"/>
            <a:endParaRPr lang="es-EC" dirty="0" smtClean="0"/>
          </a:p>
          <a:p>
            <a:pPr marL="285750" indent="-285750" algn="just">
              <a:buFont typeface="Wingdings" panose="05000000000000000000" pitchFamily="2" charset="2"/>
              <a:buChar char="ü"/>
            </a:pPr>
            <a:r>
              <a:rPr lang="es-EC" dirty="0" smtClean="0"/>
              <a:t>Ubicado </a:t>
            </a:r>
            <a:r>
              <a:rPr lang="es-EC" dirty="0"/>
              <a:t>en </a:t>
            </a:r>
            <a:r>
              <a:rPr lang="es-EC" dirty="0" smtClean="0"/>
              <a:t>el </a:t>
            </a:r>
            <a:r>
              <a:rPr lang="es-EC" dirty="0"/>
              <a:t>sector del </a:t>
            </a:r>
            <a:r>
              <a:rPr lang="es-EC" dirty="0" smtClean="0"/>
              <a:t>Pintado. </a:t>
            </a:r>
          </a:p>
          <a:p>
            <a:pPr marL="285750" indent="-285750" algn="just">
              <a:buFont typeface="Wingdings" panose="05000000000000000000" pitchFamily="2" charset="2"/>
              <a:buChar char="ü"/>
            </a:pPr>
            <a:r>
              <a:rPr lang="es-EC" dirty="0"/>
              <a:t>I</a:t>
            </a:r>
            <a:r>
              <a:rPr lang="es-EC" dirty="0" smtClean="0"/>
              <a:t>nfraestructura </a:t>
            </a:r>
            <a:r>
              <a:rPr lang="es-EC" dirty="0"/>
              <a:t>física </a:t>
            </a:r>
            <a:r>
              <a:rPr lang="es-EC" dirty="0" smtClean="0"/>
              <a:t>de </a:t>
            </a:r>
            <a:r>
              <a:rPr lang="es-EC" dirty="0"/>
              <a:t>36.000 mtrs.² </a:t>
            </a:r>
            <a:endParaRPr lang="es-EC" dirty="0" smtClean="0"/>
          </a:p>
          <a:p>
            <a:pPr marL="285750" indent="-285750" algn="just">
              <a:buFont typeface="Wingdings" panose="05000000000000000000" pitchFamily="2" charset="2"/>
              <a:buChar char="ü"/>
            </a:pPr>
            <a:r>
              <a:rPr lang="es-EC" dirty="0" smtClean="0"/>
              <a:t>Área  </a:t>
            </a:r>
            <a:r>
              <a:rPr lang="es-EC" dirty="0"/>
              <a:t>de implantación hospitalaria de 3.000 mtrs.² </a:t>
            </a:r>
            <a:endParaRPr lang="es-EC" dirty="0" smtClean="0"/>
          </a:p>
          <a:p>
            <a:pPr marL="285750" indent="-285750" algn="just">
              <a:buFont typeface="Wingdings" panose="05000000000000000000" pitchFamily="2" charset="2"/>
              <a:buChar char="ü"/>
            </a:pPr>
            <a:r>
              <a:rPr lang="es-EC" dirty="0" smtClean="0"/>
              <a:t>Distribuidos </a:t>
            </a:r>
            <a:r>
              <a:rPr lang="es-EC" dirty="0"/>
              <a:t>en 9 pisos, </a:t>
            </a:r>
            <a:endParaRPr lang="es-EC" dirty="0" smtClean="0"/>
          </a:p>
          <a:p>
            <a:pPr marL="285750" indent="-285750" algn="just">
              <a:buFont typeface="Wingdings" panose="05000000000000000000" pitchFamily="2" charset="2"/>
              <a:buChar char="ü"/>
            </a:pPr>
            <a:r>
              <a:rPr lang="es-EC" dirty="0" smtClean="0"/>
              <a:t>Cerca </a:t>
            </a:r>
            <a:r>
              <a:rPr lang="es-EC" dirty="0"/>
              <a:t>de 1000 profesionales laboran en esta </a:t>
            </a:r>
            <a:r>
              <a:rPr lang="es-EC" dirty="0" smtClean="0"/>
              <a:t>institución.</a:t>
            </a:r>
            <a:endParaRPr lang="es-EC" dirty="0"/>
          </a:p>
        </p:txBody>
      </p:sp>
      <p:sp>
        <p:nvSpPr>
          <p:cNvPr id="14" name="CuadroTexto 13"/>
          <p:cNvSpPr txBox="1"/>
          <p:nvPr/>
        </p:nvSpPr>
        <p:spPr>
          <a:xfrm>
            <a:off x="808316" y="188141"/>
            <a:ext cx="7704856" cy="461665"/>
          </a:xfrm>
          <a:prstGeom prst="rect">
            <a:avLst/>
          </a:prstGeom>
          <a:noFill/>
        </p:spPr>
        <p:txBody>
          <a:bodyPr wrap="square" rtlCol="0">
            <a:spAutoFit/>
          </a:bodyPr>
          <a:lstStyle/>
          <a:p>
            <a:pPr algn="ctr"/>
            <a:r>
              <a:rPr lang="es-EC" sz="2400" b="1" dirty="0" smtClean="0"/>
              <a:t>ANTECEDENTES DEL HOSPITAL GENERAL ENRIQUE GARCÉS</a:t>
            </a:r>
            <a:endParaRPr lang="es-EC" dirty="0"/>
          </a:p>
        </p:txBody>
      </p:sp>
      <p:grpSp>
        <p:nvGrpSpPr>
          <p:cNvPr id="3" name="2 Grupo"/>
          <p:cNvGrpSpPr/>
          <p:nvPr/>
        </p:nvGrpSpPr>
        <p:grpSpPr>
          <a:xfrm>
            <a:off x="298453" y="883025"/>
            <a:ext cx="8214719" cy="5335705"/>
            <a:chOff x="298453" y="883025"/>
            <a:chExt cx="8214719" cy="5335705"/>
          </a:xfrm>
        </p:grpSpPr>
        <p:pic>
          <p:nvPicPr>
            <p:cNvPr id="36866" name="Picture 2" descr="https://encrypted-tbn0.gstatic.com/images?q=tbn:ANd9GcSJIovR4JZN7jvnQZErzlX-U49uWTjTrZCZOTqTJfUjCwYjp2h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3" y="883025"/>
              <a:ext cx="4012627" cy="239599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6868" name="Picture 4" descr="http://blogs.espe.edu.ec/wp-content/uploads/2012/04/proyecto-vinculaci%C3%B3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766727"/>
              <a:ext cx="3725148" cy="245200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0489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30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par>
                          <p:cTn id="13" fill="hold">
                            <p:stCondLst>
                              <p:cond delay="3500"/>
                            </p:stCondLst>
                            <p:childTnLst>
                              <p:par>
                                <p:cTn id="14" presetID="42"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8500"/>
                                        <p:tgtEl>
                                          <p:spTgt spid="13"/>
                                        </p:tgtEl>
                                      </p:cBhvr>
                                    </p:animEffect>
                                    <p:anim calcmode="lin" valueType="num">
                                      <p:cBhvr>
                                        <p:cTn id="17" dur="18500" fill="hold"/>
                                        <p:tgtEl>
                                          <p:spTgt spid="13"/>
                                        </p:tgtEl>
                                        <p:attrNameLst>
                                          <p:attrName>ppt_x</p:attrName>
                                        </p:attrNameLst>
                                      </p:cBhvr>
                                      <p:tavLst>
                                        <p:tav tm="0">
                                          <p:val>
                                            <p:strVal val="#ppt_x"/>
                                          </p:val>
                                        </p:tav>
                                        <p:tav tm="100000">
                                          <p:val>
                                            <p:strVal val="#ppt_x"/>
                                          </p:val>
                                        </p:tav>
                                      </p:tavLst>
                                    </p:anim>
                                    <p:anim calcmode="lin" valueType="num">
                                      <p:cBhvr>
                                        <p:cTn id="18" dur="18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1 CuadroTexto"/>
          <p:cNvSpPr txBox="1"/>
          <p:nvPr/>
        </p:nvSpPr>
        <p:spPr>
          <a:xfrm>
            <a:off x="2483768" y="1436012"/>
            <a:ext cx="4176464" cy="461665"/>
          </a:xfrm>
          <a:prstGeom prst="rect">
            <a:avLst/>
          </a:prstGeom>
          <a:noFill/>
        </p:spPr>
        <p:txBody>
          <a:bodyPr wrap="square" rtlCol="0">
            <a:spAutoFit/>
          </a:bodyPr>
          <a:lstStyle/>
          <a:p>
            <a:pPr algn="ctr"/>
            <a:r>
              <a:rPr lang="es-EC" sz="2400" b="1" dirty="0"/>
              <a:t>ANÁLISIS DE LOS RESULTADOS</a:t>
            </a:r>
            <a:endParaRPr lang="es-ES" sz="2400" b="1" dirty="0"/>
          </a:p>
        </p:txBody>
      </p:sp>
      <p:sp>
        <p:nvSpPr>
          <p:cNvPr id="2" name="Rectángulo 1"/>
          <p:cNvSpPr/>
          <p:nvPr/>
        </p:nvSpPr>
        <p:spPr>
          <a:xfrm>
            <a:off x="2286000" y="3105835"/>
            <a:ext cx="4572000" cy="830997"/>
          </a:xfrm>
          <a:prstGeom prst="rect">
            <a:avLst/>
          </a:prstGeom>
        </p:spPr>
        <p:txBody>
          <a:bodyPr>
            <a:spAutoFit/>
          </a:bodyPr>
          <a:lstStyle/>
          <a:p>
            <a:pPr algn="ctr"/>
            <a:r>
              <a:rPr lang="es-EC" sz="2400" b="1" dirty="0"/>
              <a:t>CONCLUSIONES DEL ANÁLISIS DE INFORMACIÓN</a:t>
            </a:r>
            <a:endParaRPr lang="es-ES" sz="2400" b="1" dirty="0"/>
          </a:p>
        </p:txBody>
      </p:sp>
    </p:spTree>
    <p:extLst>
      <p:ext uri="{BB962C8B-B14F-4D97-AF65-F5344CB8AC3E}">
        <p14:creationId xmlns:p14="http://schemas.microsoft.com/office/powerpoint/2010/main" val="1528820937"/>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TbqJg-fA8FTjY97X374n1CoNJlKt7T1X8gW0lTcXzkCFBYgcb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15" y="892696"/>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srcRect b="3341"/>
          <a:stretch/>
        </p:blipFill>
        <p:spPr>
          <a:xfrm>
            <a:off x="3706639" y="116632"/>
            <a:ext cx="5401865" cy="6516180"/>
          </a:xfrm>
          <a:prstGeom prst="rect">
            <a:avLst/>
          </a:prstGeom>
          <a:ln>
            <a:solidFill>
              <a:schemeClr val="accent2">
                <a:lumMod val="75000"/>
              </a:schemeClr>
            </a:solidFill>
          </a:ln>
        </p:spPr>
      </p:pic>
      <p:sp>
        <p:nvSpPr>
          <p:cNvPr id="6" name="CuadroTexto 5"/>
          <p:cNvSpPr txBox="1"/>
          <p:nvPr/>
        </p:nvSpPr>
        <p:spPr>
          <a:xfrm>
            <a:off x="678722" y="1231131"/>
            <a:ext cx="2165086"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b="1" dirty="0" smtClean="0"/>
              <a:t>MANUAL DE PROCESOS DE FARMACIA</a:t>
            </a:r>
            <a:endParaRPr lang="es-EC" b="1" dirty="0"/>
          </a:p>
        </p:txBody>
      </p:sp>
      <p:sp>
        <p:nvSpPr>
          <p:cNvPr id="4" name="3 CuadroTexto"/>
          <p:cNvSpPr txBox="1"/>
          <p:nvPr/>
        </p:nvSpPr>
        <p:spPr>
          <a:xfrm>
            <a:off x="1136325" y="332656"/>
            <a:ext cx="132673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b="1" dirty="0" smtClean="0"/>
              <a:t>PROPUESTA</a:t>
            </a:r>
            <a:endParaRPr lang="es-ES" b="1" dirty="0"/>
          </a:p>
        </p:txBody>
      </p:sp>
      <p:sp>
        <p:nvSpPr>
          <p:cNvPr id="2" name="1 CuadroTexto"/>
          <p:cNvSpPr txBox="1"/>
          <p:nvPr/>
        </p:nvSpPr>
        <p:spPr>
          <a:xfrm>
            <a:off x="117735" y="2492896"/>
            <a:ext cx="3384376" cy="3754874"/>
          </a:xfrm>
          <a:prstGeom prst="rect">
            <a:avLst/>
          </a:prstGeom>
          <a:noFill/>
        </p:spPr>
        <p:txBody>
          <a:bodyPr wrap="square" rtlCol="0">
            <a:spAutoFit/>
          </a:bodyPr>
          <a:lstStyle/>
          <a:p>
            <a:pPr algn="just"/>
            <a:r>
              <a:rPr lang="es-EC" sz="1400" b="1" dirty="0" smtClean="0"/>
              <a:t>Instrumento técnico y administrativo </a:t>
            </a:r>
            <a:r>
              <a:rPr lang="es-ES" sz="1400" b="1" dirty="0"/>
              <a:t>para conocer el funcionamiento interno </a:t>
            </a:r>
            <a:r>
              <a:rPr lang="es-ES" sz="1400" b="1" dirty="0" smtClean="0"/>
              <a:t>en </a:t>
            </a:r>
            <a:r>
              <a:rPr lang="es-ES" sz="1400" b="1" dirty="0"/>
              <a:t>lo que respecta a </a:t>
            </a:r>
            <a:r>
              <a:rPr lang="es-ES" sz="1400" b="1" dirty="0">
                <a:solidFill>
                  <a:srgbClr val="FF0000"/>
                </a:solidFill>
              </a:rPr>
              <a:t>descripción de tareas, ubicación, requerimientos y a los puestos responsables de </a:t>
            </a:r>
            <a:r>
              <a:rPr lang="es-ES" sz="1400" b="1" dirty="0" smtClean="0">
                <a:solidFill>
                  <a:srgbClr val="FF0000"/>
                </a:solidFill>
              </a:rPr>
              <a:t>la </a:t>
            </a:r>
            <a:r>
              <a:rPr lang="es-ES" sz="1400" b="1" dirty="0">
                <a:solidFill>
                  <a:srgbClr val="FF0000"/>
                </a:solidFill>
              </a:rPr>
              <a:t>ejecución </a:t>
            </a:r>
            <a:r>
              <a:rPr lang="es-ES" sz="1400" b="1" dirty="0" smtClean="0">
                <a:solidFill>
                  <a:srgbClr val="FF0000"/>
                </a:solidFill>
              </a:rPr>
              <a:t>de funciones </a:t>
            </a:r>
          </a:p>
          <a:p>
            <a:pPr algn="just"/>
            <a:endParaRPr lang="es-ES" sz="1400" b="1" dirty="0" smtClean="0"/>
          </a:p>
          <a:p>
            <a:pPr algn="just"/>
            <a:r>
              <a:rPr lang="es-ES" sz="1400" b="1" dirty="0" smtClean="0"/>
              <a:t>Realiza el seguimiento </a:t>
            </a:r>
            <a:r>
              <a:rPr lang="es-ES" sz="1400" b="1" dirty="0"/>
              <a:t>adecuado y secuencial de las actividades </a:t>
            </a:r>
            <a:r>
              <a:rPr lang="es-ES" sz="1400" b="1" dirty="0" smtClean="0"/>
              <a:t>  programadas</a:t>
            </a:r>
          </a:p>
          <a:p>
            <a:pPr lvl="0" algn="just"/>
            <a:endParaRPr lang="es-EC" sz="1400" dirty="0" smtClean="0"/>
          </a:p>
          <a:p>
            <a:pPr lvl="0" algn="just"/>
            <a:r>
              <a:rPr lang="es-EC" sz="1400" dirty="0" smtClean="0"/>
              <a:t>Estandarizar </a:t>
            </a:r>
            <a:r>
              <a:rPr lang="es-EC" sz="1400" dirty="0"/>
              <a:t>los procesos de Farmacia para satisfacer las necesidades de salud de los pacientes</a:t>
            </a:r>
            <a:endParaRPr lang="es-ES" sz="1400" dirty="0"/>
          </a:p>
          <a:p>
            <a:pPr algn="just"/>
            <a:endParaRPr lang="es-ES" sz="1400" b="1" dirty="0"/>
          </a:p>
          <a:p>
            <a:pPr algn="just"/>
            <a:r>
              <a:rPr lang="es-ES" sz="1400" b="1" dirty="0" smtClean="0"/>
              <a:t>A</a:t>
            </a:r>
            <a:r>
              <a:rPr lang="es-EC" sz="1400" b="1" dirty="0" err="1" smtClean="0"/>
              <a:t>giliza</a:t>
            </a:r>
            <a:r>
              <a:rPr lang="es-EC" sz="1400" b="1" dirty="0" smtClean="0"/>
              <a:t> </a:t>
            </a:r>
            <a:r>
              <a:rPr lang="es-EC" sz="1400" b="1" dirty="0"/>
              <a:t>el uso de la información y la toma de decisiones de los directivos del </a:t>
            </a:r>
            <a:r>
              <a:rPr lang="es-EC" sz="1400" b="1" dirty="0" smtClean="0"/>
              <a:t>HGEG </a:t>
            </a:r>
            <a:r>
              <a:rPr lang="es-EC" sz="1400" b="1" dirty="0"/>
              <a:t>para de esta manera mejorar la gestión institucional</a:t>
            </a:r>
            <a:endParaRPr lang="es-ES" sz="1400" b="1" dirty="0"/>
          </a:p>
        </p:txBody>
      </p:sp>
      <p:cxnSp>
        <p:nvCxnSpPr>
          <p:cNvPr id="7" name="6 Conector recto"/>
          <p:cNvCxnSpPr/>
          <p:nvPr/>
        </p:nvCxnSpPr>
        <p:spPr>
          <a:xfrm>
            <a:off x="107504" y="116632"/>
            <a:ext cx="34563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3563888" y="116632"/>
            <a:ext cx="0" cy="64087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107504" y="116632"/>
            <a:ext cx="0" cy="64087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107504" y="6525344"/>
            <a:ext cx="345638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33076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1070906"/>
            <a:ext cx="6624736" cy="507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419872" y="476672"/>
            <a:ext cx="2592288" cy="369332"/>
          </a:xfrm>
          <a:prstGeom prst="rect">
            <a:avLst/>
          </a:prstGeom>
          <a:noFill/>
        </p:spPr>
        <p:txBody>
          <a:bodyPr wrap="square" rtlCol="0">
            <a:spAutoFit/>
          </a:bodyPr>
          <a:lstStyle/>
          <a:p>
            <a:r>
              <a:rPr lang="es-ES" b="1" dirty="0" smtClean="0"/>
              <a:t>GESTIÓN DE FARMACIA</a:t>
            </a:r>
            <a:endParaRPr lang="es-ES" b="1" dirty="0"/>
          </a:p>
        </p:txBody>
      </p:sp>
    </p:spTree>
    <p:extLst>
      <p:ext uri="{BB962C8B-B14F-4D97-AF65-F5344CB8AC3E}">
        <p14:creationId xmlns:p14="http://schemas.microsoft.com/office/powerpoint/2010/main" val="320829730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la 1"/>
          <p:cNvGraphicFramePr>
            <a:graphicFrameLocks noGrp="1"/>
          </p:cNvGraphicFramePr>
          <p:nvPr>
            <p:extLst>
              <p:ext uri="{D42A27DB-BD31-4B8C-83A1-F6EECF244321}">
                <p14:modId xmlns:p14="http://schemas.microsoft.com/office/powerpoint/2010/main" val="4239471913"/>
              </p:ext>
            </p:extLst>
          </p:nvPr>
        </p:nvGraphicFramePr>
        <p:xfrm>
          <a:off x="323528" y="620688"/>
          <a:ext cx="8424937" cy="4392486"/>
        </p:xfrm>
        <a:graphic>
          <a:graphicData uri="http://schemas.openxmlformats.org/drawingml/2006/table">
            <a:tbl>
              <a:tblPr/>
              <a:tblGrid>
                <a:gridCol w="434275"/>
                <a:gridCol w="2708016"/>
                <a:gridCol w="809613"/>
                <a:gridCol w="1032955"/>
                <a:gridCol w="1104299"/>
                <a:gridCol w="744472"/>
                <a:gridCol w="1591307"/>
              </a:tblGrid>
              <a:tr h="245116">
                <a:tc>
                  <a:txBody>
                    <a:bodyPr/>
                    <a:lstStyle/>
                    <a:p>
                      <a:pPr algn="l" fontAlgn="b"/>
                      <a:endParaRPr lang="es-EC" sz="1100" b="0" i="0" u="none" strike="noStrike" dirty="0">
                        <a:solidFill>
                          <a:srgbClr val="000000"/>
                        </a:solidFill>
                        <a:effectLst/>
                        <a:latin typeface="Calibri" panose="020F0502020204030204" pitchFamily="34" charset="0"/>
                      </a:endParaRPr>
                    </a:p>
                  </a:txBody>
                  <a:tcPr marL="9104" marR="9104" marT="9104" marB="0" anchor="b">
                    <a:lnL>
                      <a:noFill/>
                    </a:lnL>
                    <a:lnR>
                      <a:noFill/>
                    </a:lnR>
                    <a:lnT>
                      <a:noFill/>
                    </a:lnT>
                    <a:lnB>
                      <a:noFill/>
                    </a:lnB>
                  </a:tcPr>
                </a:tc>
                <a:tc gridSpan="6">
                  <a:txBody>
                    <a:bodyPr/>
                    <a:lstStyle/>
                    <a:p>
                      <a:pPr algn="l" fontAlgn="b"/>
                      <a:r>
                        <a:rPr lang="es-EC" sz="1100" b="1" i="0" u="none" strike="noStrike" dirty="0">
                          <a:solidFill>
                            <a:srgbClr val="000000"/>
                          </a:solidFill>
                          <a:effectLst/>
                          <a:latin typeface="Calibri" panose="020F0502020204030204" pitchFamily="34" charset="0"/>
                        </a:rPr>
                        <a:t>FORMATO PARA LEVANTAR INFORMACIÓN DE PROCESOS</a:t>
                      </a:r>
                    </a:p>
                  </a:txBody>
                  <a:tcPr marL="9104" marR="9104" marT="9104"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45116">
                <a:tc>
                  <a:txBody>
                    <a:bodyPr/>
                    <a:lstStyle/>
                    <a:p>
                      <a:pPr algn="l" fontAlgn="b"/>
                      <a:endParaRPr lang="es-EC" sz="1100" b="0" i="0" u="none" strike="noStrike">
                        <a:solidFill>
                          <a:srgbClr val="000000"/>
                        </a:solidFill>
                        <a:effectLst/>
                        <a:latin typeface="Calibri" panose="020F0502020204030204" pitchFamily="34" charset="0"/>
                      </a:endParaRPr>
                    </a:p>
                  </a:txBody>
                  <a:tcPr marL="9104" marR="9104" marT="9104" marB="0" anchor="b">
                    <a:lnL>
                      <a:noFill/>
                    </a:lnL>
                    <a:lnR>
                      <a:noFill/>
                    </a:lnR>
                    <a:lnT>
                      <a:noFill/>
                    </a:lnT>
                    <a:lnB>
                      <a:noFill/>
                    </a:lnB>
                  </a:tcPr>
                </a:tc>
                <a:tc>
                  <a:txBody>
                    <a:bodyPr/>
                    <a:lstStyle/>
                    <a:p>
                      <a:pPr algn="l" fontAlgn="b"/>
                      <a:r>
                        <a:rPr lang="es-EC" sz="1100" b="1" i="0" u="none" strike="noStrike" dirty="0">
                          <a:solidFill>
                            <a:srgbClr val="000000"/>
                          </a:solidFill>
                          <a:effectLst/>
                          <a:latin typeface="Calibri" panose="020F0502020204030204" pitchFamily="34" charset="0"/>
                        </a:rPr>
                        <a:t>DEPARTAMENTO</a:t>
                      </a:r>
                    </a:p>
                  </a:txBody>
                  <a:tcPr marL="9104" marR="9104" marT="9104" marB="0" anchor="b">
                    <a:lnL>
                      <a:noFill/>
                    </a:lnL>
                    <a:lnR>
                      <a:noFill/>
                    </a:lnR>
                    <a:lnT>
                      <a:noFill/>
                    </a:lnT>
                    <a:lnB>
                      <a:noFill/>
                    </a:lnB>
                  </a:tcPr>
                </a:tc>
                <a:tc>
                  <a:txBody>
                    <a:bodyPr/>
                    <a:lstStyle/>
                    <a:p>
                      <a:pPr algn="l" fontAlgn="b"/>
                      <a:r>
                        <a:rPr lang="es-EC" sz="1100" b="1" i="0" u="none" strike="noStrike" dirty="0">
                          <a:solidFill>
                            <a:srgbClr val="000000"/>
                          </a:solidFill>
                          <a:effectLst/>
                          <a:latin typeface="Calibri" panose="020F0502020204030204" pitchFamily="34" charset="0"/>
                        </a:rPr>
                        <a:t>Farmacia</a:t>
                      </a:r>
                    </a:p>
                  </a:txBody>
                  <a:tcPr marL="9104" marR="9104" marT="9104" marB="0" anchor="b">
                    <a:lnL>
                      <a:noFill/>
                    </a:lnL>
                    <a:lnR>
                      <a:noFill/>
                    </a:lnR>
                    <a:lnT>
                      <a:noFill/>
                    </a:lnT>
                    <a:lnB>
                      <a:noFill/>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9104" marR="9104" marT="9104" marB="0" anchor="b">
                    <a:lnL>
                      <a:noFill/>
                    </a:lnL>
                    <a:lnR>
                      <a:noFill/>
                    </a:lnR>
                    <a:lnT>
                      <a:noFill/>
                    </a:lnT>
                    <a:lnB>
                      <a:noFill/>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9104" marR="9104" marT="9104" marB="0" anchor="b">
                    <a:lnL>
                      <a:noFill/>
                    </a:lnL>
                    <a:lnR>
                      <a:noFill/>
                    </a:lnR>
                    <a:lnT>
                      <a:noFill/>
                    </a:lnT>
                    <a:lnB>
                      <a:noFill/>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9104" marR="9104" marT="9104" marB="0" anchor="b">
                    <a:lnL>
                      <a:noFill/>
                    </a:lnL>
                    <a:lnR>
                      <a:noFill/>
                    </a:lnR>
                    <a:lnT>
                      <a:noFill/>
                    </a:lnT>
                    <a:lnB>
                      <a:noFill/>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9104" marR="9104" marT="9104" marB="0" anchor="b">
                    <a:lnL>
                      <a:noFill/>
                    </a:lnL>
                    <a:lnR>
                      <a:noFill/>
                    </a:lnR>
                    <a:lnT>
                      <a:noFill/>
                    </a:lnT>
                    <a:lnB>
                      <a:noFill/>
                    </a:lnB>
                  </a:tcPr>
                </a:tc>
              </a:tr>
              <a:tr h="245116">
                <a:tc>
                  <a:txBody>
                    <a:bodyPr/>
                    <a:lstStyle/>
                    <a:p>
                      <a:pPr algn="l" fontAlgn="b"/>
                      <a:endParaRPr lang="es-EC" sz="1100" b="0" i="0" u="none" strike="noStrike">
                        <a:solidFill>
                          <a:srgbClr val="000000"/>
                        </a:solidFill>
                        <a:effectLst/>
                        <a:latin typeface="Calibri" panose="020F0502020204030204" pitchFamily="34" charset="0"/>
                      </a:endParaRPr>
                    </a:p>
                  </a:txBody>
                  <a:tcPr marL="9104" marR="9104" marT="9104" marB="0" anchor="b">
                    <a:lnL>
                      <a:noFill/>
                    </a:lnL>
                    <a:lnR>
                      <a:noFill/>
                    </a:lnR>
                    <a:lnT>
                      <a:noFill/>
                    </a:lnT>
                    <a:lnB>
                      <a:noFill/>
                    </a:lnB>
                  </a:tcPr>
                </a:tc>
                <a:tc>
                  <a:txBody>
                    <a:bodyPr/>
                    <a:lstStyle/>
                    <a:p>
                      <a:pPr algn="l" fontAlgn="b"/>
                      <a:r>
                        <a:rPr lang="es-EC" sz="1100" b="1" i="0" u="none" strike="noStrike">
                          <a:solidFill>
                            <a:srgbClr val="000000"/>
                          </a:solidFill>
                          <a:effectLst/>
                          <a:latin typeface="Calibri" panose="020F0502020204030204" pitchFamily="34" charset="0"/>
                        </a:rPr>
                        <a:t>PROCESO</a:t>
                      </a:r>
                    </a:p>
                  </a:txBody>
                  <a:tcPr marL="9104" marR="9104" marT="9104" marB="0" anchor="b">
                    <a:lnL>
                      <a:noFill/>
                    </a:lnL>
                    <a:lnR>
                      <a:noFill/>
                    </a:lnR>
                    <a:lnT>
                      <a:noFill/>
                    </a:lnT>
                    <a:lnB>
                      <a:noFill/>
                    </a:lnB>
                  </a:tcPr>
                </a:tc>
                <a:tc gridSpan="2">
                  <a:txBody>
                    <a:bodyPr/>
                    <a:lstStyle/>
                    <a:p>
                      <a:pPr algn="l" fontAlgn="b"/>
                      <a:r>
                        <a:rPr lang="es-EC" sz="1100" b="1" i="0" u="none" strike="noStrike" dirty="0">
                          <a:solidFill>
                            <a:srgbClr val="000000"/>
                          </a:solidFill>
                          <a:effectLst/>
                          <a:latin typeface="Calibri" panose="020F0502020204030204" pitchFamily="34" charset="0"/>
                        </a:rPr>
                        <a:t>Dispensación</a:t>
                      </a:r>
                    </a:p>
                  </a:txBody>
                  <a:tcPr marL="9104" marR="9104" marT="9104" marB="0" anchor="b">
                    <a:lnL>
                      <a:noFill/>
                    </a:lnL>
                    <a:lnR>
                      <a:noFill/>
                    </a:lnR>
                    <a:lnT>
                      <a:noFill/>
                    </a:lnT>
                    <a:lnB>
                      <a:noFill/>
                    </a:lnB>
                  </a:tcPr>
                </a:tc>
                <a:tc hMerge="1">
                  <a:txBody>
                    <a:bodyPr/>
                    <a:lstStyle/>
                    <a:p>
                      <a:endParaRPr lang="es-EC"/>
                    </a:p>
                  </a:txBody>
                  <a:tcPr/>
                </a:tc>
                <a:tc>
                  <a:txBody>
                    <a:bodyPr/>
                    <a:lstStyle/>
                    <a:p>
                      <a:pPr algn="l" fontAlgn="b"/>
                      <a:endParaRPr lang="es-EC" sz="1100" b="0" i="0" u="none" strike="noStrike">
                        <a:solidFill>
                          <a:srgbClr val="000000"/>
                        </a:solidFill>
                        <a:effectLst/>
                        <a:latin typeface="Calibri" panose="020F0502020204030204" pitchFamily="34" charset="0"/>
                      </a:endParaRPr>
                    </a:p>
                  </a:txBody>
                  <a:tcPr marL="9104" marR="9104" marT="9104" marB="0" anchor="b">
                    <a:lnL>
                      <a:noFill/>
                    </a:lnL>
                    <a:lnR>
                      <a:noFill/>
                    </a:lnR>
                    <a:lnT>
                      <a:noFill/>
                    </a:lnT>
                    <a:lnB>
                      <a:noFill/>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9104" marR="9104" marT="9104" marB="0" anchor="b">
                    <a:lnL>
                      <a:noFill/>
                    </a:lnL>
                    <a:lnR>
                      <a:noFill/>
                    </a:lnR>
                    <a:lnT>
                      <a:noFill/>
                    </a:lnT>
                    <a:lnB>
                      <a:noFill/>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9104" marR="9104" marT="9104" marB="0" anchor="b">
                    <a:lnL>
                      <a:noFill/>
                    </a:lnL>
                    <a:lnR>
                      <a:noFill/>
                    </a:lnR>
                    <a:lnT>
                      <a:noFill/>
                    </a:lnT>
                    <a:lnB>
                      <a:noFill/>
                    </a:lnB>
                  </a:tcPr>
                </a:tc>
              </a:tr>
              <a:tr h="245116">
                <a:tc>
                  <a:txBody>
                    <a:bodyPr/>
                    <a:lstStyle/>
                    <a:p>
                      <a:pPr algn="l" fontAlgn="b"/>
                      <a:endParaRPr lang="es-EC" sz="1100" b="0" i="0" u="none" strike="noStrike">
                        <a:solidFill>
                          <a:srgbClr val="000000"/>
                        </a:solidFill>
                        <a:effectLst/>
                        <a:latin typeface="Calibri" panose="020F0502020204030204" pitchFamily="34" charset="0"/>
                      </a:endParaRPr>
                    </a:p>
                  </a:txBody>
                  <a:tcPr marL="9104" marR="9104" marT="9104" marB="0" anchor="b">
                    <a:lnL>
                      <a:noFill/>
                    </a:lnL>
                    <a:lnR>
                      <a:noFill/>
                    </a:lnR>
                    <a:lnT>
                      <a:noFill/>
                    </a:lnT>
                    <a:lnB>
                      <a:noFill/>
                    </a:lnB>
                  </a:tcPr>
                </a:tc>
                <a:tc>
                  <a:txBody>
                    <a:bodyPr/>
                    <a:lstStyle/>
                    <a:p>
                      <a:pPr algn="l" fontAlgn="b"/>
                      <a:r>
                        <a:rPr lang="es-EC" sz="1100" b="1" i="0" u="none" strike="noStrike">
                          <a:solidFill>
                            <a:srgbClr val="000000"/>
                          </a:solidFill>
                          <a:effectLst/>
                          <a:latin typeface="Calibri" panose="020F0502020204030204" pitchFamily="34" charset="0"/>
                        </a:rPr>
                        <a:t>FUNCIONARIO</a:t>
                      </a:r>
                    </a:p>
                  </a:txBody>
                  <a:tcPr marL="9104" marR="9104" marT="9104" marB="0" anchor="b">
                    <a:lnL>
                      <a:noFill/>
                    </a:lnL>
                    <a:lnR>
                      <a:noFill/>
                    </a:lnR>
                    <a:lnT>
                      <a:noFill/>
                    </a:lnT>
                    <a:lnB>
                      <a:noFill/>
                    </a:lnB>
                  </a:tcPr>
                </a:tc>
                <a:tc gridSpan="2">
                  <a:txBody>
                    <a:bodyPr/>
                    <a:lstStyle/>
                    <a:p>
                      <a:pPr algn="l" fontAlgn="b"/>
                      <a:r>
                        <a:rPr lang="es-EC" sz="1100" b="1" i="0" u="none" strike="noStrike" dirty="0">
                          <a:solidFill>
                            <a:srgbClr val="000000"/>
                          </a:solidFill>
                          <a:effectLst/>
                          <a:latin typeface="Calibri" panose="020F0502020204030204" pitchFamily="34" charset="0"/>
                        </a:rPr>
                        <a:t>Gina </a:t>
                      </a:r>
                      <a:r>
                        <a:rPr lang="es-EC" sz="1100" b="1" i="0" u="none" strike="noStrike" dirty="0" err="1">
                          <a:solidFill>
                            <a:srgbClr val="000000"/>
                          </a:solidFill>
                          <a:effectLst/>
                          <a:latin typeface="Calibri" panose="020F0502020204030204" pitchFamily="34" charset="0"/>
                        </a:rPr>
                        <a:t>Aymara</a:t>
                      </a:r>
                      <a:endParaRPr lang="es-EC" sz="1100" b="1" i="0" u="none" strike="noStrike" dirty="0">
                        <a:solidFill>
                          <a:srgbClr val="000000"/>
                        </a:solidFill>
                        <a:effectLst/>
                        <a:latin typeface="Calibri" panose="020F0502020204030204" pitchFamily="34" charset="0"/>
                      </a:endParaRPr>
                    </a:p>
                  </a:txBody>
                  <a:tcPr marL="9104" marR="9104" marT="9104" marB="0" anchor="b">
                    <a:lnL>
                      <a:noFill/>
                    </a:lnL>
                    <a:lnR>
                      <a:noFill/>
                    </a:lnR>
                    <a:lnT>
                      <a:noFill/>
                    </a:lnT>
                    <a:lnB>
                      <a:noFill/>
                    </a:lnB>
                  </a:tcPr>
                </a:tc>
                <a:tc hMerge="1">
                  <a:txBody>
                    <a:bodyPr/>
                    <a:lstStyle/>
                    <a:p>
                      <a:endParaRPr lang="es-EC"/>
                    </a:p>
                  </a:txBody>
                  <a:tcPr/>
                </a:tc>
                <a:tc>
                  <a:txBody>
                    <a:bodyPr/>
                    <a:lstStyle/>
                    <a:p>
                      <a:pPr algn="l" fontAlgn="b"/>
                      <a:endParaRPr lang="es-EC" sz="1100" b="0" i="0" u="none" strike="noStrike">
                        <a:solidFill>
                          <a:srgbClr val="000000"/>
                        </a:solidFill>
                        <a:effectLst/>
                        <a:latin typeface="Calibri" panose="020F0502020204030204" pitchFamily="34" charset="0"/>
                      </a:endParaRPr>
                    </a:p>
                  </a:txBody>
                  <a:tcPr marL="9104" marR="9104" marT="9104" marB="0" anchor="b">
                    <a:lnL>
                      <a:noFill/>
                    </a:lnL>
                    <a:lnR>
                      <a:noFill/>
                    </a:lnR>
                    <a:lnT>
                      <a:noFill/>
                    </a:lnT>
                    <a:lnB>
                      <a:noFill/>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9104" marR="9104" marT="9104" marB="0" anchor="b">
                    <a:lnL>
                      <a:noFill/>
                    </a:lnL>
                    <a:lnR>
                      <a:noFill/>
                    </a:lnR>
                    <a:lnT>
                      <a:noFill/>
                    </a:lnT>
                    <a:lnB>
                      <a:noFill/>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9104" marR="9104" marT="9104" marB="0" anchor="b">
                    <a:lnL>
                      <a:noFill/>
                    </a:lnL>
                    <a:lnR>
                      <a:noFill/>
                    </a:lnR>
                    <a:lnT>
                      <a:noFill/>
                    </a:lnT>
                    <a:lnB>
                      <a:noFill/>
                    </a:lnB>
                  </a:tcPr>
                </a:tc>
              </a:tr>
              <a:tr h="245116">
                <a:tc>
                  <a:txBody>
                    <a:bodyPr/>
                    <a:lstStyle/>
                    <a:p>
                      <a:pPr algn="l" fontAlgn="b"/>
                      <a:endParaRPr lang="es-EC" sz="1100" b="0" i="0" u="none" strike="noStrike">
                        <a:solidFill>
                          <a:srgbClr val="000000"/>
                        </a:solidFill>
                        <a:effectLst/>
                        <a:latin typeface="Calibri" panose="020F0502020204030204" pitchFamily="34" charset="0"/>
                      </a:endParaRPr>
                    </a:p>
                  </a:txBody>
                  <a:tcPr marL="9104" marR="9104" marT="9104" marB="0" anchor="b">
                    <a:lnL>
                      <a:noFill/>
                    </a:lnL>
                    <a:lnR>
                      <a:noFill/>
                    </a:lnR>
                    <a:lnT>
                      <a:noFill/>
                    </a:lnT>
                    <a:lnB>
                      <a:noFill/>
                    </a:lnB>
                  </a:tcPr>
                </a:tc>
                <a:tc>
                  <a:txBody>
                    <a:bodyPr/>
                    <a:lstStyle/>
                    <a:p>
                      <a:pPr algn="l" fontAlgn="b"/>
                      <a:r>
                        <a:rPr lang="es-EC" sz="1100" b="1" i="0" u="none" strike="noStrike">
                          <a:solidFill>
                            <a:srgbClr val="000000"/>
                          </a:solidFill>
                          <a:effectLst/>
                          <a:latin typeface="Calibri" panose="020F0502020204030204" pitchFamily="34" charset="0"/>
                        </a:rPr>
                        <a:t>CARGO/FUNCIÓN</a:t>
                      </a:r>
                    </a:p>
                  </a:txBody>
                  <a:tcPr marL="9104" marR="9104" marT="9104" marB="0" anchor="b">
                    <a:lnL>
                      <a:noFill/>
                    </a:lnL>
                    <a:lnR>
                      <a:noFill/>
                    </a:lnR>
                    <a:lnT>
                      <a:noFill/>
                    </a:lnT>
                    <a:lnB>
                      <a:noFill/>
                    </a:lnB>
                  </a:tcPr>
                </a:tc>
                <a:tc gridSpan="2">
                  <a:txBody>
                    <a:bodyPr/>
                    <a:lstStyle/>
                    <a:p>
                      <a:pPr algn="l" fontAlgn="b"/>
                      <a:r>
                        <a:rPr lang="es-EC" sz="1100" b="1" i="0" u="none" strike="noStrike" dirty="0">
                          <a:solidFill>
                            <a:srgbClr val="000000"/>
                          </a:solidFill>
                          <a:effectLst/>
                          <a:latin typeface="Calibri" panose="020F0502020204030204" pitchFamily="34" charset="0"/>
                        </a:rPr>
                        <a:t>Auxiliar de Farmacia</a:t>
                      </a:r>
                    </a:p>
                  </a:txBody>
                  <a:tcPr marL="9104" marR="9104" marT="9104" marB="0" anchor="b">
                    <a:lnL>
                      <a:noFill/>
                    </a:lnL>
                    <a:lnR>
                      <a:noFill/>
                    </a:lnR>
                    <a:lnT>
                      <a:noFill/>
                    </a:lnT>
                    <a:lnB>
                      <a:noFill/>
                    </a:lnB>
                  </a:tcPr>
                </a:tc>
                <a:tc hMerge="1">
                  <a:txBody>
                    <a:bodyPr/>
                    <a:lstStyle/>
                    <a:p>
                      <a:endParaRPr lang="es-EC"/>
                    </a:p>
                  </a:txBody>
                  <a:tcPr/>
                </a:tc>
                <a:tc>
                  <a:txBody>
                    <a:bodyPr/>
                    <a:lstStyle/>
                    <a:p>
                      <a:pPr algn="l" fontAlgn="b"/>
                      <a:endParaRPr lang="es-EC" sz="1100" b="0" i="0" u="none" strike="noStrike" dirty="0">
                        <a:solidFill>
                          <a:srgbClr val="000000"/>
                        </a:solidFill>
                        <a:effectLst/>
                        <a:latin typeface="Calibri" panose="020F0502020204030204" pitchFamily="34" charset="0"/>
                      </a:endParaRPr>
                    </a:p>
                  </a:txBody>
                  <a:tcPr marL="9104" marR="9104" marT="9104" marB="0" anchor="b">
                    <a:lnL>
                      <a:noFill/>
                    </a:lnL>
                    <a:lnR>
                      <a:noFill/>
                    </a:lnR>
                    <a:lnT>
                      <a:noFill/>
                    </a:lnT>
                    <a:lnB>
                      <a:noFill/>
                    </a:lnB>
                  </a:tcPr>
                </a:tc>
                <a:tc>
                  <a:txBody>
                    <a:bodyPr/>
                    <a:lstStyle/>
                    <a:p>
                      <a:pPr algn="l" fontAlgn="b"/>
                      <a:endParaRPr lang="es-EC" sz="1100" b="0" i="0" u="none" strike="noStrike" dirty="0">
                        <a:solidFill>
                          <a:srgbClr val="000000"/>
                        </a:solidFill>
                        <a:effectLst/>
                        <a:latin typeface="Calibri" panose="020F0502020204030204" pitchFamily="34" charset="0"/>
                      </a:endParaRPr>
                    </a:p>
                  </a:txBody>
                  <a:tcPr marL="9104" marR="9104" marT="9104" marB="0" anchor="b">
                    <a:lnL>
                      <a:noFill/>
                    </a:lnL>
                    <a:lnR>
                      <a:noFill/>
                    </a:lnR>
                    <a:lnT>
                      <a:noFill/>
                    </a:lnT>
                    <a:lnB>
                      <a:noFill/>
                    </a:lnB>
                  </a:tcPr>
                </a:tc>
                <a:tc>
                  <a:txBody>
                    <a:bodyPr/>
                    <a:lstStyle/>
                    <a:p>
                      <a:pPr algn="l" fontAlgn="b"/>
                      <a:endParaRPr lang="es-EC" sz="1100" b="0" i="0" u="none" strike="noStrike" dirty="0">
                        <a:solidFill>
                          <a:srgbClr val="000000"/>
                        </a:solidFill>
                        <a:effectLst/>
                        <a:latin typeface="Calibri" panose="020F0502020204030204" pitchFamily="34" charset="0"/>
                      </a:endParaRPr>
                    </a:p>
                  </a:txBody>
                  <a:tcPr marL="9104" marR="9104" marT="9104" marB="0" anchor="b">
                    <a:lnL>
                      <a:noFill/>
                    </a:lnL>
                    <a:lnR>
                      <a:noFill/>
                    </a:lnR>
                    <a:lnT>
                      <a:noFill/>
                    </a:lnT>
                    <a:lnB>
                      <a:noFill/>
                    </a:lnB>
                  </a:tcPr>
                </a:tc>
              </a:tr>
              <a:tr h="245116">
                <a:tc>
                  <a:txBody>
                    <a:bodyPr/>
                    <a:lstStyle/>
                    <a:p>
                      <a:pPr algn="l" fontAlgn="b"/>
                      <a:endParaRPr lang="es-EC" sz="1100" b="0" i="0" u="none" strike="noStrike">
                        <a:solidFill>
                          <a:srgbClr val="000000"/>
                        </a:solidFill>
                        <a:effectLst/>
                        <a:latin typeface="Calibri" panose="020F0502020204030204" pitchFamily="34" charset="0"/>
                      </a:endParaRPr>
                    </a:p>
                  </a:txBody>
                  <a:tcPr marL="9104" marR="9104" marT="91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100" b="1" i="0" u="none" strike="noStrike">
                          <a:solidFill>
                            <a:srgbClr val="000000"/>
                          </a:solidFill>
                          <a:effectLst/>
                          <a:latin typeface="Calibri" panose="020F0502020204030204" pitchFamily="34" charset="0"/>
                        </a:rPr>
                        <a:t>FECHA</a:t>
                      </a:r>
                    </a:p>
                  </a:txBody>
                  <a:tcPr marL="9104" marR="9104" marT="91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1300" b="1" i="0" u="none" strike="noStrike">
                          <a:solidFill>
                            <a:srgbClr val="000000"/>
                          </a:solidFill>
                          <a:effectLst/>
                          <a:latin typeface="Calibri" panose="020F0502020204030204" pitchFamily="34" charset="0"/>
                        </a:rPr>
                        <a:t>: </a:t>
                      </a:r>
                    </a:p>
                  </a:txBody>
                  <a:tcPr marL="9104" marR="9104" marT="91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9104" marR="9104" marT="91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1100" b="1" i="0" u="none" strike="noStrike">
                          <a:solidFill>
                            <a:srgbClr val="000000"/>
                          </a:solidFill>
                          <a:effectLst/>
                          <a:latin typeface="Calibri" panose="020F0502020204030204" pitchFamily="34" charset="0"/>
                        </a:rPr>
                        <a:t>HOJA      1</a:t>
                      </a:r>
                    </a:p>
                  </a:txBody>
                  <a:tcPr marL="9104" marR="9104" marT="91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1100" b="1" i="0" u="none" strike="noStrike">
                          <a:solidFill>
                            <a:srgbClr val="000000"/>
                          </a:solidFill>
                          <a:effectLst/>
                          <a:latin typeface="Calibri" panose="020F0502020204030204" pitchFamily="34" charset="0"/>
                        </a:rPr>
                        <a:t>DE</a:t>
                      </a:r>
                    </a:p>
                  </a:txBody>
                  <a:tcPr marL="9104" marR="9104" marT="910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1100" b="0" i="0" u="none" strike="noStrike">
                        <a:solidFill>
                          <a:srgbClr val="000000"/>
                        </a:solidFill>
                        <a:effectLst/>
                        <a:latin typeface="Calibri" panose="020F0502020204030204" pitchFamily="34" charset="0"/>
                      </a:endParaRPr>
                    </a:p>
                  </a:txBody>
                  <a:tcPr marL="9104" marR="9104" marT="9104" marB="0" anchor="b">
                    <a:lnL>
                      <a:noFill/>
                    </a:lnL>
                    <a:lnR>
                      <a:noFill/>
                    </a:lnR>
                    <a:lnT>
                      <a:noFill/>
                    </a:lnT>
                    <a:lnB w="6350" cap="flat" cmpd="sng" algn="ctr">
                      <a:solidFill>
                        <a:srgbClr val="000000"/>
                      </a:solidFill>
                      <a:prstDash val="solid"/>
                      <a:round/>
                      <a:headEnd type="none" w="med" len="med"/>
                      <a:tailEnd type="none" w="med" len="med"/>
                    </a:lnB>
                  </a:tcPr>
                </a:tc>
              </a:tr>
              <a:tr h="245116">
                <a:tc>
                  <a:txBody>
                    <a:bodyPr/>
                    <a:lstStyle/>
                    <a:p>
                      <a:pPr algn="ctr" fontAlgn="b"/>
                      <a:r>
                        <a:rPr lang="es-EC" sz="1100" b="1" i="0" u="none" strike="noStrike">
                          <a:solidFill>
                            <a:srgbClr val="000000"/>
                          </a:solidFill>
                          <a:effectLst/>
                          <a:latin typeface="Calibri" panose="020F0502020204030204" pitchFamily="34" charset="0"/>
                        </a:rPr>
                        <a:t>No</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1" i="0" u="none" strike="noStrike">
                          <a:solidFill>
                            <a:srgbClr val="000000"/>
                          </a:solidFill>
                          <a:effectLst/>
                          <a:latin typeface="Calibri" panose="020F0502020204030204" pitchFamily="34" charset="0"/>
                        </a:rPr>
                        <a:t>ACTIVIDAD</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1" i="0" u="none" strike="noStrike">
                          <a:solidFill>
                            <a:srgbClr val="000000"/>
                          </a:solidFill>
                          <a:effectLst/>
                          <a:latin typeface="Calibri" panose="020F0502020204030204" pitchFamily="34" charset="0"/>
                        </a:rPr>
                        <a:t>LUGAR</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1" i="0" u="none" strike="noStrike">
                          <a:solidFill>
                            <a:srgbClr val="000000"/>
                          </a:solidFill>
                          <a:effectLst/>
                          <a:latin typeface="Calibri" panose="020F0502020204030204" pitchFamily="34" charset="0"/>
                        </a:rPr>
                        <a:t>FRECUENCIA</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1" i="0" u="none" strike="noStrike">
                          <a:solidFill>
                            <a:srgbClr val="000000"/>
                          </a:solidFill>
                          <a:effectLst/>
                          <a:latin typeface="Calibri" panose="020F0502020204030204" pitchFamily="34" charset="0"/>
                        </a:rPr>
                        <a:t>VOLUMEN</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1" i="0" u="none" strike="noStrike">
                          <a:solidFill>
                            <a:srgbClr val="000000"/>
                          </a:solidFill>
                          <a:effectLst/>
                          <a:latin typeface="Calibri" panose="020F0502020204030204" pitchFamily="34" charset="0"/>
                        </a:rPr>
                        <a:t>TIEMPO</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300" b="1" i="0" u="none" strike="noStrike">
                          <a:solidFill>
                            <a:srgbClr val="000000"/>
                          </a:solidFill>
                          <a:effectLst/>
                          <a:latin typeface="Calibri" panose="020F0502020204030204" pitchFamily="34" charset="0"/>
                        </a:rPr>
                        <a:t>OBSERVACIONES</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1601">
                <a:tc>
                  <a:txBody>
                    <a:bodyPr/>
                    <a:lstStyle/>
                    <a:p>
                      <a:pPr algn="ctr" fontAlgn="b"/>
                      <a:r>
                        <a:rPr lang="es-EC" sz="1100" b="0" i="0" u="none" strike="noStrike">
                          <a:solidFill>
                            <a:srgbClr val="000000"/>
                          </a:solidFill>
                          <a:effectLst/>
                          <a:latin typeface="Calibri" panose="020F0502020204030204" pitchFamily="34" charset="0"/>
                        </a:rPr>
                        <a:t>1</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1100" b="0" i="0" u="none" strike="noStrike">
                          <a:solidFill>
                            <a:srgbClr val="000000"/>
                          </a:solidFill>
                          <a:effectLst/>
                          <a:latin typeface="Calibri" panose="020F0502020204030204" pitchFamily="34" charset="0"/>
                        </a:rPr>
                        <a:t>Receptar recetas</a:t>
                      </a:r>
                    </a:p>
                  </a:txBody>
                  <a:tcPr marL="9104" marR="9104" marT="9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1100" b="0" i="0" u="none" strike="noStrike">
                          <a:solidFill>
                            <a:srgbClr val="000000"/>
                          </a:solidFill>
                          <a:effectLst/>
                          <a:latin typeface="Calibri" panose="020F0502020204030204" pitchFamily="34" charset="0"/>
                        </a:rPr>
                        <a:t>Farmacia</a:t>
                      </a:r>
                    </a:p>
                  </a:txBody>
                  <a:tcPr marL="9104" marR="9104" marT="9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1100" b="0" i="0" u="none" strike="noStrike">
                          <a:solidFill>
                            <a:srgbClr val="000000"/>
                          </a:solidFill>
                          <a:effectLst/>
                          <a:latin typeface="Calibri" panose="020F0502020204030204" pitchFamily="34" charset="0"/>
                        </a:rPr>
                        <a:t>Diario</a:t>
                      </a:r>
                    </a:p>
                  </a:txBody>
                  <a:tcPr marL="9104" marR="9104" marT="9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1100" b="0" i="0" u="none" strike="noStrike">
                          <a:solidFill>
                            <a:srgbClr val="000000"/>
                          </a:solidFill>
                          <a:effectLst/>
                          <a:latin typeface="Calibri" panose="020F0502020204030204" pitchFamily="34" charset="0"/>
                        </a:rPr>
                        <a:t>Con cada paciente a atender</a:t>
                      </a:r>
                    </a:p>
                  </a:txBody>
                  <a:tcPr marL="9104" marR="9104" marT="9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panose="020F0502020204030204" pitchFamily="34" charset="0"/>
                        </a:rPr>
                        <a:t>5 minutos</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panose="020F0502020204030204" pitchFamily="34" charset="0"/>
                        </a:rPr>
                        <a:t>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7694">
                <a:tc>
                  <a:txBody>
                    <a:bodyPr/>
                    <a:lstStyle/>
                    <a:p>
                      <a:pPr algn="ctr" fontAlgn="b"/>
                      <a:r>
                        <a:rPr lang="es-EC" sz="1100" b="0" i="0" u="none" strike="noStrike">
                          <a:solidFill>
                            <a:srgbClr val="000000"/>
                          </a:solidFill>
                          <a:effectLst/>
                          <a:latin typeface="Calibri" panose="020F0502020204030204" pitchFamily="34" charset="0"/>
                        </a:rPr>
                        <a:t>2</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1100" b="0" i="0" u="none" strike="noStrike">
                          <a:solidFill>
                            <a:srgbClr val="000000"/>
                          </a:solidFill>
                          <a:effectLst/>
                          <a:latin typeface="Calibri" panose="020F0502020204030204" pitchFamily="34" charset="0"/>
                        </a:rPr>
                        <a:t>Verificar la disponibilidad de medicamentos</a:t>
                      </a:r>
                    </a:p>
                  </a:txBody>
                  <a:tcPr marL="9104" marR="9104" marT="9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1100" b="0" i="0" u="none" strike="noStrike" dirty="0">
                          <a:solidFill>
                            <a:srgbClr val="000000"/>
                          </a:solidFill>
                          <a:effectLst/>
                          <a:latin typeface="Calibri" panose="020F0502020204030204" pitchFamily="34" charset="0"/>
                        </a:rPr>
                        <a:t>Farmacia</a:t>
                      </a:r>
                    </a:p>
                  </a:txBody>
                  <a:tcPr marL="9104" marR="9104" marT="9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1100" b="0" i="0" u="none" strike="noStrike">
                          <a:solidFill>
                            <a:srgbClr val="000000"/>
                          </a:solidFill>
                          <a:effectLst/>
                          <a:latin typeface="Calibri" panose="020F0502020204030204" pitchFamily="34" charset="0"/>
                        </a:rPr>
                        <a:t>Diario</a:t>
                      </a:r>
                    </a:p>
                  </a:txBody>
                  <a:tcPr marL="9104" marR="9104" marT="9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1100" b="0" i="0" u="none" strike="noStrike">
                          <a:solidFill>
                            <a:srgbClr val="000000"/>
                          </a:solidFill>
                          <a:effectLst/>
                          <a:latin typeface="Calibri" panose="020F0502020204030204" pitchFamily="34" charset="0"/>
                        </a:rPr>
                        <a:t>Con cada paciente a atender</a:t>
                      </a:r>
                    </a:p>
                  </a:txBody>
                  <a:tcPr marL="9104" marR="9104" marT="9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panose="020F0502020204030204" pitchFamily="34" charset="0"/>
                        </a:rPr>
                        <a:t>5 minutos</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panose="020F0502020204030204" pitchFamily="34" charset="0"/>
                        </a:rPr>
                        <a:t>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210">
                <a:tc>
                  <a:txBody>
                    <a:bodyPr/>
                    <a:lstStyle/>
                    <a:p>
                      <a:pPr algn="ctr" fontAlgn="b"/>
                      <a:r>
                        <a:rPr lang="es-EC" sz="1100" b="0" i="0" u="none" strike="noStrike">
                          <a:solidFill>
                            <a:srgbClr val="000000"/>
                          </a:solidFill>
                          <a:effectLst/>
                          <a:latin typeface="Calibri" panose="020F0502020204030204" pitchFamily="34" charset="0"/>
                        </a:rPr>
                        <a:t>3</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1100" b="0" i="0" u="none" strike="noStrike">
                          <a:solidFill>
                            <a:srgbClr val="000000"/>
                          </a:solidFill>
                          <a:effectLst/>
                          <a:latin typeface="Calibri" panose="020F0502020204030204" pitchFamily="34" charset="0"/>
                        </a:rPr>
                        <a:t>Egresar del kardex</a:t>
                      </a:r>
                    </a:p>
                  </a:txBody>
                  <a:tcPr marL="9104" marR="9104" marT="9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1100" b="0" i="0" u="none" strike="noStrike">
                          <a:solidFill>
                            <a:srgbClr val="000000"/>
                          </a:solidFill>
                          <a:effectLst/>
                          <a:latin typeface="Calibri" panose="020F0502020204030204" pitchFamily="34" charset="0"/>
                        </a:rPr>
                        <a:t>Farmacia</a:t>
                      </a:r>
                    </a:p>
                  </a:txBody>
                  <a:tcPr marL="9104" marR="9104" marT="9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1100" b="0" i="0" u="none" strike="noStrike">
                          <a:solidFill>
                            <a:srgbClr val="000000"/>
                          </a:solidFill>
                          <a:effectLst/>
                          <a:latin typeface="Calibri" panose="020F0502020204030204" pitchFamily="34" charset="0"/>
                        </a:rPr>
                        <a:t>Diario</a:t>
                      </a:r>
                    </a:p>
                  </a:txBody>
                  <a:tcPr marL="9104" marR="9104" marT="9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1100" b="0" i="0" u="none" strike="noStrike">
                          <a:solidFill>
                            <a:srgbClr val="000000"/>
                          </a:solidFill>
                          <a:effectLst/>
                          <a:latin typeface="Calibri" panose="020F0502020204030204" pitchFamily="34" charset="0"/>
                        </a:rPr>
                        <a:t>Con cada paciente a atender</a:t>
                      </a:r>
                    </a:p>
                  </a:txBody>
                  <a:tcPr marL="9104" marR="9104" marT="9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panose="020F0502020204030204" pitchFamily="34" charset="0"/>
                        </a:rPr>
                        <a:t>5 minutos</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panose="020F0502020204030204" pitchFamily="34" charset="0"/>
                        </a:rPr>
                        <a:t>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1601">
                <a:tc>
                  <a:txBody>
                    <a:bodyPr/>
                    <a:lstStyle/>
                    <a:p>
                      <a:pPr algn="ctr" fontAlgn="b"/>
                      <a:r>
                        <a:rPr lang="es-EC" sz="1100" b="0" i="0" u="none" strike="noStrike">
                          <a:solidFill>
                            <a:srgbClr val="000000"/>
                          </a:solidFill>
                          <a:effectLst/>
                          <a:latin typeface="Calibri" panose="020F0502020204030204" pitchFamily="34" charset="0"/>
                        </a:rPr>
                        <a:t>4</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1100" b="0" i="0" u="none" strike="noStrike">
                          <a:solidFill>
                            <a:srgbClr val="000000"/>
                          </a:solidFill>
                          <a:effectLst/>
                          <a:latin typeface="Calibri" panose="020F0502020204030204" pitchFamily="34" charset="0"/>
                        </a:rPr>
                        <a:t>Preparar los medicamentos </a:t>
                      </a:r>
                    </a:p>
                  </a:txBody>
                  <a:tcPr marL="9104" marR="9104" marT="9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1100" b="0" i="0" u="none" strike="noStrike">
                          <a:solidFill>
                            <a:srgbClr val="000000"/>
                          </a:solidFill>
                          <a:effectLst/>
                          <a:latin typeface="Calibri" panose="020F0502020204030204" pitchFamily="34" charset="0"/>
                        </a:rPr>
                        <a:t>Farmacia</a:t>
                      </a:r>
                    </a:p>
                  </a:txBody>
                  <a:tcPr marL="9104" marR="9104" marT="9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1100" b="0" i="0" u="none" strike="noStrike">
                          <a:solidFill>
                            <a:srgbClr val="000000"/>
                          </a:solidFill>
                          <a:effectLst/>
                          <a:latin typeface="Calibri" panose="020F0502020204030204" pitchFamily="34" charset="0"/>
                        </a:rPr>
                        <a:t>Diario</a:t>
                      </a:r>
                    </a:p>
                  </a:txBody>
                  <a:tcPr marL="9104" marR="9104" marT="9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1100" b="0" i="0" u="none" strike="noStrike">
                          <a:solidFill>
                            <a:srgbClr val="000000"/>
                          </a:solidFill>
                          <a:effectLst/>
                          <a:latin typeface="Calibri" panose="020F0502020204030204" pitchFamily="34" charset="0"/>
                        </a:rPr>
                        <a:t>Con cada paciente a atender</a:t>
                      </a:r>
                    </a:p>
                  </a:txBody>
                  <a:tcPr marL="9104" marR="9104" marT="9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panose="020F0502020204030204" pitchFamily="34" charset="0"/>
                        </a:rPr>
                        <a:t>8 minutos</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panose="020F0502020204030204" pitchFamily="34" charset="0"/>
                        </a:rPr>
                        <a:t>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2577">
                <a:tc>
                  <a:txBody>
                    <a:bodyPr/>
                    <a:lstStyle/>
                    <a:p>
                      <a:pPr algn="ctr" fontAlgn="b"/>
                      <a:r>
                        <a:rPr lang="es-EC" sz="1100" b="0" i="0" u="none" strike="noStrike">
                          <a:solidFill>
                            <a:srgbClr val="000000"/>
                          </a:solidFill>
                          <a:effectLst/>
                          <a:latin typeface="Calibri" panose="020F0502020204030204" pitchFamily="34" charset="0"/>
                        </a:rPr>
                        <a:t>5</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1100" b="0" i="0" u="none" strike="noStrike">
                          <a:solidFill>
                            <a:srgbClr val="000000"/>
                          </a:solidFill>
                          <a:effectLst/>
                          <a:latin typeface="Calibri" panose="020F0502020204030204" pitchFamily="34" charset="0"/>
                        </a:rPr>
                        <a:t>Entregar el medicamento</a:t>
                      </a:r>
                    </a:p>
                  </a:txBody>
                  <a:tcPr marL="9104" marR="9104" marT="9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1100" b="0" i="0" u="none" strike="noStrike">
                          <a:solidFill>
                            <a:srgbClr val="000000"/>
                          </a:solidFill>
                          <a:effectLst/>
                          <a:latin typeface="Calibri" panose="020F0502020204030204" pitchFamily="34" charset="0"/>
                        </a:rPr>
                        <a:t>Farmacia</a:t>
                      </a:r>
                    </a:p>
                  </a:txBody>
                  <a:tcPr marL="9104" marR="9104" marT="9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1100" b="0" i="0" u="none" strike="noStrike">
                          <a:solidFill>
                            <a:srgbClr val="000000"/>
                          </a:solidFill>
                          <a:effectLst/>
                          <a:latin typeface="Calibri" panose="020F0502020204030204" pitchFamily="34" charset="0"/>
                        </a:rPr>
                        <a:t>Diario</a:t>
                      </a:r>
                    </a:p>
                  </a:txBody>
                  <a:tcPr marL="9104" marR="9104" marT="9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1100" b="0" i="0" u="none" strike="noStrike">
                          <a:solidFill>
                            <a:srgbClr val="000000"/>
                          </a:solidFill>
                          <a:effectLst/>
                          <a:latin typeface="Calibri" panose="020F0502020204030204" pitchFamily="34" charset="0"/>
                        </a:rPr>
                        <a:t>Con cada paciente a atender</a:t>
                      </a:r>
                    </a:p>
                  </a:txBody>
                  <a:tcPr marL="9104" marR="9104" marT="9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panose="020F0502020204030204" pitchFamily="34" charset="0"/>
                        </a:rPr>
                        <a:t>3 minutos</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panose="020F0502020204030204" pitchFamily="34" charset="0"/>
                        </a:rPr>
                        <a:t>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991">
                <a:tc>
                  <a:txBody>
                    <a:bodyPr/>
                    <a:lstStyle/>
                    <a:p>
                      <a:pPr algn="ctr" fontAlgn="b"/>
                      <a:r>
                        <a:rPr lang="es-EC" sz="1100" b="0" i="0" u="none" strike="noStrike">
                          <a:solidFill>
                            <a:srgbClr val="000000"/>
                          </a:solidFill>
                          <a:effectLst/>
                          <a:latin typeface="Calibri" panose="020F0502020204030204" pitchFamily="34" charset="0"/>
                        </a:rPr>
                        <a:t>6</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1100" b="0" i="0" u="none" strike="noStrike">
                          <a:solidFill>
                            <a:srgbClr val="000000"/>
                          </a:solidFill>
                          <a:effectLst/>
                          <a:latin typeface="Calibri" panose="020F0502020204030204" pitchFamily="34" charset="0"/>
                        </a:rPr>
                        <a:t>Realizar Inventario fisico diario</a:t>
                      </a:r>
                    </a:p>
                  </a:txBody>
                  <a:tcPr marL="9104" marR="9104" marT="9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1100" b="0" i="0" u="none" strike="noStrike">
                          <a:solidFill>
                            <a:srgbClr val="000000"/>
                          </a:solidFill>
                          <a:effectLst/>
                          <a:latin typeface="Calibri" panose="020F0502020204030204" pitchFamily="34" charset="0"/>
                        </a:rPr>
                        <a:t>Farmacia</a:t>
                      </a:r>
                    </a:p>
                  </a:txBody>
                  <a:tcPr marL="9104" marR="9104" marT="9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1100" b="0" i="0" u="none" strike="noStrike">
                          <a:solidFill>
                            <a:srgbClr val="000000"/>
                          </a:solidFill>
                          <a:effectLst/>
                          <a:latin typeface="Calibri" panose="020F0502020204030204" pitchFamily="34" charset="0"/>
                        </a:rPr>
                        <a:t>Diario</a:t>
                      </a:r>
                    </a:p>
                  </a:txBody>
                  <a:tcPr marL="9104" marR="9104" marT="9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1100" b="0" i="0" u="none" strike="noStrike">
                          <a:solidFill>
                            <a:srgbClr val="000000"/>
                          </a:solidFill>
                          <a:effectLst/>
                          <a:latin typeface="Calibri" panose="020F0502020204030204" pitchFamily="34" charset="0"/>
                        </a:rPr>
                        <a:t>1</a:t>
                      </a:r>
                    </a:p>
                  </a:txBody>
                  <a:tcPr marL="9104" marR="9104" marT="910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effectLst/>
                          <a:latin typeface="Calibri" panose="020F0502020204030204" pitchFamily="34" charset="0"/>
                        </a:rPr>
                        <a:t>30 minutos</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100" b="0" i="0" u="none" strike="noStrike" dirty="0">
                          <a:solidFill>
                            <a:srgbClr val="000000"/>
                          </a:solidFill>
                          <a:effectLst/>
                          <a:latin typeface="Calibri" panose="020F0502020204030204" pitchFamily="34" charset="0"/>
                        </a:rPr>
                        <a:t> </a:t>
                      </a:r>
                    </a:p>
                  </a:txBody>
                  <a:tcPr marL="9104" marR="9104" marT="91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67912106"/>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Tabla 1"/>
          <p:cNvGraphicFramePr>
            <a:graphicFrameLocks noGrp="1"/>
          </p:cNvGraphicFramePr>
          <p:nvPr>
            <p:extLst>
              <p:ext uri="{D42A27DB-BD31-4B8C-83A1-F6EECF244321}">
                <p14:modId xmlns:p14="http://schemas.microsoft.com/office/powerpoint/2010/main" val="2576243215"/>
              </p:ext>
            </p:extLst>
          </p:nvPr>
        </p:nvGraphicFramePr>
        <p:xfrm>
          <a:off x="467542" y="404664"/>
          <a:ext cx="8424937" cy="5616625"/>
        </p:xfrm>
        <a:graphic>
          <a:graphicData uri="http://schemas.openxmlformats.org/drawingml/2006/table">
            <a:tbl>
              <a:tblPr/>
              <a:tblGrid>
                <a:gridCol w="356486"/>
                <a:gridCol w="2946946"/>
                <a:gridCol w="1045690"/>
                <a:gridCol w="1152636"/>
                <a:gridCol w="819917"/>
                <a:gridCol w="712969"/>
                <a:gridCol w="1390293"/>
              </a:tblGrid>
              <a:tr h="231215">
                <a:tc>
                  <a:txBody>
                    <a:bodyPr/>
                    <a:lstStyle/>
                    <a:p>
                      <a:pPr algn="l" fontAlgn="b"/>
                      <a:endParaRPr lang="es-EC" sz="900" b="0" i="0" u="none" strike="noStrike" dirty="0">
                        <a:solidFill>
                          <a:srgbClr val="000000"/>
                        </a:solidFill>
                        <a:effectLst/>
                        <a:latin typeface="Calibri" panose="020F0502020204030204" pitchFamily="34" charset="0"/>
                      </a:endParaRPr>
                    </a:p>
                  </a:txBody>
                  <a:tcPr marL="7462" marR="7462" marT="7462" marB="0" anchor="b">
                    <a:lnL>
                      <a:noFill/>
                    </a:lnL>
                    <a:lnR>
                      <a:noFill/>
                    </a:lnR>
                    <a:lnT>
                      <a:noFill/>
                    </a:lnT>
                    <a:lnB>
                      <a:noFill/>
                    </a:lnB>
                  </a:tcPr>
                </a:tc>
                <a:tc>
                  <a:txBody>
                    <a:bodyPr/>
                    <a:lstStyle/>
                    <a:p>
                      <a:pPr algn="l" fontAlgn="b"/>
                      <a:r>
                        <a:rPr lang="es-EC" sz="1000" b="1" i="0" u="none" strike="noStrike" dirty="0">
                          <a:solidFill>
                            <a:srgbClr val="000000"/>
                          </a:solidFill>
                          <a:effectLst/>
                          <a:latin typeface="Calibri" panose="020F0502020204030204" pitchFamily="34" charset="0"/>
                        </a:rPr>
                        <a:t>DEPARTAMENTO</a:t>
                      </a:r>
                    </a:p>
                  </a:txBody>
                  <a:tcPr marL="7462" marR="7462" marT="7462" marB="0" anchor="b">
                    <a:lnL>
                      <a:noFill/>
                    </a:lnL>
                    <a:lnR>
                      <a:noFill/>
                    </a:lnR>
                    <a:lnT>
                      <a:noFill/>
                    </a:lnT>
                    <a:lnB>
                      <a:noFill/>
                    </a:lnB>
                  </a:tcPr>
                </a:tc>
                <a:tc>
                  <a:txBody>
                    <a:bodyPr/>
                    <a:lstStyle/>
                    <a:p>
                      <a:pPr algn="l" fontAlgn="b"/>
                      <a:r>
                        <a:rPr lang="es-EC" sz="1200" b="1" i="0" u="none" strike="noStrike">
                          <a:solidFill>
                            <a:srgbClr val="000000"/>
                          </a:solidFill>
                          <a:effectLst/>
                          <a:latin typeface="Calibri" panose="020F0502020204030204" pitchFamily="34" charset="0"/>
                        </a:rPr>
                        <a:t>Farmacia</a:t>
                      </a:r>
                    </a:p>
                  </a:txBody>
                  <a:tcPr marL="7462" marR="7462" marT="7462" marB="0" anchor="b">
                    <a:lnL>
                      <a:noFill/>
                    </a:lnL>
                    <a:lnR>
                      <a:noFill/>
                    </a:lnR>
                    <a:lnT>
                      <a:noFill/>
                    </a:lnT>
                    <a:lnB>
                      <a:noFill/>
                    </a:lnB>
                  </a:tcPr>
                </a:tc>
                <a:tc>
                  <a:txBody>
                    <a:bodyPr/>
                    <a:lstStyle/>
                    <a:p>
                      <a:pPr algn="l" fontAlgn="b"/>
                      <a:endParaRPr lang="es-EC" sz="1000" b="0" i="0" u="none" strike="noStrike">
                        <a:solidFill>
                          <a:srgbClr val="000000"/>
                        </a:solidFill>
                        <a:effectLst/>
                        <a:latin typeface="Calibri" panose="020F0502020204030204" pitchFamily="34" charset="0"/>
                      </a:endParaRPr>
                    </a:p>
                  </a:txBody>
                  <a:tcPr marL="7462" marR="7462" marT="7462" marB="0" anchor="b">
                    <a:lnL>
                      <a:noFill/>
                    </a:lnL>
                    <a:lnR>
                      <a:noFill/>
                    </a:lnR>
                    <a:lnT>
                      <a:noFill/>
                    </a:lnT>
                    <a:lnB>
                      <a:noFill/>
                    </a:lnB>
                  </a:tcPr>
                </a:tc>
                <a:tc>
                  <a:txBody>
                    <a:bodyPr/>
                    <a:lstStyle/>
                    <a:p>
                      <a:pPr algn="l" fontAlgn="b"/>
                      <a:endParaRPr lang="es-EC" sz="1000" b="0" i="0" u="none" strike="noStrike">
                        <a:solidFill>
                          <a:srgbClr val="000000"/>
                        </a:solidFill>
                        <a:effectLst/>
                        <a:latin typeface="Calibri" panose="020F0502020204030204" pitchFamily="34" charset="0"/>
                      </a:endParaRPr>
                    </a:p>
                  </a:txBody>
                  <a:tcPr marL="7462" marR="7462" marT="7462" marB="0" anchor="b">
                    <a:lnL>
                      <a:noFill/>
                    </a:lnL>
                    <a:lnR>
                      <a:noFill/>
                    </a:lnR>
                    <a:lnT>
                      <a:noFill/>
                    </a:lnT>
                    <a:lnB>
                      <a:noFill/>
                    </a:lnB>
                  </a:tcPr>
                </a:tc>
                <a:tc>
                  <a:txBody>
                    <a:bodyPr/>
                    <a:lstStyle/>
                    <a:p>
                      <a:pPr algn="l" fontAlgn="b"/>
                      <a:endParaRPr lang="es-EC" sz="1000" b="0" i="0" u="none" strike="noStrike">
                        <a:solidFill>
                          <a:srgbClr val="000000"/>
                        </a:solidFill>
                        <a:effectLst/>
                        <a:latin typeface="Calibri" panose="020F0502020204030204" pitchFamily="34" charset="0"/>
                      </a:endParaRPr>
                    </a:p>
                  </a:txBody>
                  <a:tcPr marL="7462" marR="7462" marT="7462" marB="0" anchor="b">
                    <a:lnL>
                      <a:noFill/>
                    </a:lnL>
                    <a:lnR>
                      <a:noFill/>
                    </a:lnR>
                    <a:lnT>
                      <a:noFill/>
                    </a:lnT>
                    <a:lnB>
                      <a:noFill/>
                    </a:lnB>
                  </a:tcPr>
                </a:tc>
                <a:tc>
                  <a:txBody>
                    <a:bodyPr/>
                    <a:lstStyle/>
                    <a:p>
                      <a:pPr algn="l" fontAlgn="b"/>
                      <a:endParaRPr lang="es-EC" sz="1000" b="0" i="0" u="none" strike="noStrike">
                        <a:solidFill>
                          <a:srgbClr val="000000"/>
                        </a:solidFill>
                        <a:effectLst/>
                        <a:latin typeface="Calibri" panose="020F0502020204030204" pitchFamily="34" charset="0"/>
                      </a:endParaRPr>
                    </a:p>
                  </a:txBody>
                  <a:tcPr marL="7462" marR="7462" marT="7462" marB="0" anchor="b">
                    <a:lnL>
                      <a:noFill/>
                    </a:lnL>
                    <a:lnR>
                      <a:noFill/>
                    </a:lnR>
                    <a:lnT>
                      <a:noFill/>
                    </a:lnT>
                    <a:lnB>
                      <a:noFill/>
                    </a:lnB>
                  </a:tcPr>
                </a:tc>
              </a:tr>
              <a:tr h="231215">
                <a:tc>
                  <a:txBody>
                    <a:bodyPr/>
                    <a:lstStyle/>
                    <a:p>
                      <a:pPr algn="l" fontAlgn="b"/>
                      <a:endParaRPr lang="es-EC" sz="900" b="0" i="0" u="none" strike="noStrike">
                        <a:solidFill>
                          <a:srgbClr val="000000"/>
                        </a:solidFill>
                        <a:effectLst/>
                        <a:latin typeface="Calibri" panose="020F0502020204030204" pitchFamily="34" charset="0"/>
                      </a:endParaRPr>
                    </a:p>
                  </a:txBody>
                  <a:tcPr marL="7462" marR="7462" marT="7462" marB="0" anchor="b">
                    <a:lnL>
                      <a:noFill/>
                    </a:lnL>
                    <a:lnR>
                      <a:noFill/>
                    </a:lnR>
                    <a:lnT>
                      <a:noFill/>
                    </a:lnT>
                    <a:lnB>
                      <a:noFill/>
                    </a:lnB>
                  </a:tcPr>
                </a:tc>
                <a:tc>
                  <a:txBody>
                    <a:bodyPr/>
                    <a:lstStyle/>
                    <a:p>
                      <a:pPr algn="l" fontAlgn="b"/>
                      <a:r>
                        <a:rPr lang="es-EC" sz="1000" b="1" i="0" u="none" strike="noStrike" dirty="0">
                          <a:solidFill>
                            <a:srgbClr val="000000"/>
                          </a:solidFill>
                          <a:effectLst/>
                          <a:latin typeface="Calibri" panose="020F0502020204030204" pitchFamily="34" charset="0"/>
                        </a:rPr>
                        <a:t>PROCESO</a:t>
                      </a:r>
                    </a:p>
                  </a:txBody>
                  <a:tcPr marL="7462" marR="7462" marT="7462" marB="0" anchor="b">
                    <a:lnL>
                      <a:noFill/>
                    </a:lnL>
                    <a:lnR>
                      <a:noFill/>
                    </a:lnR>
                    <a:lnT>
                      <a:noFill/>
                    </a:lnT>
                    <a:lnB>
                      <a:noFill/>
                    </a:lnB>
                  </a:tcPr>
                </a:tc>
                <a:tc>
                  <a:txBody>
                    <a:bodyPr/>
                    <a:lstStyle/>
                    <a:p>
                      <a:pPr algn="l" fontAlgn="b"/>
                      <a:endParaRPr lang="es-EC" sz="1200" b="1" i="0" u="none" strike="noStrike">
                        <a:solidFill>
                          <a:srgbClr val="000000"/>
                        </a:solidFill>
                        <a:effectLst/>
                        <a:latin typeface="Calibri" panose="020F0502020204030204" pitchFamily="34" charset="0"/>
                      </a:endParaRPr>
                    </a:p>
                  </a:txBody>
                  <a:tcPr marL="7462" marR="7462" marT="7462" marB="0" anchor="b">
                    <a:lnL>
                      <a:noFill/>
                    </a:lnL>
                    <a:lnR>
                      <a:noFill/>
                    </a:lnR>
                    <a:lnT>
                      <a:noFill/>
                    </a:lnT>
                    <a:lnB>
                      <a:noFill/>
                    </a:lnB>
                  </a:tcPr>
                </a:tc>
                <a:tc>
                  <a:txBody>
                    <a:bodyPr/>
                    <a:lstStyle/>
                    <a:p>
                      <a:pPr algn="l" fontAlgn="b"/>
                      <a:endParaRPr lang="es-EC" sz="1000" b="0" i="0" u="none" strike="noStrike">
                        <a:solidFill>
                          <a:srgbClr val="000000"/>
                        </a:solidFill>
                        <a:effectLst/>
                        <a:latin typeface="Calibri" panose="020F0502020204030204" pitchFamily="34" charset="0"/>
                      </a:endParaRPr>
                    </a:p>
                  </a:txBody>
                  <a:tcPr marL="7462" marR="7462" marT="7462" marB="0" anchor="b">
                    <a:lnL>
                      <a:noFill/>
                    </a:lnL>
                    <a:lnR>
                      <a:noFill/>
                    </a:lnR>
                    <a:lnT>
                      <a:noFill/>
                    </a:lnT>
                    <a:lnB>
                      <a:noFill/>
                    </a:lnB>
                  </a:tcPr>
                </a:tc>
                <a:tc>
                  <a:txBody>
                    <a:bodyPr/>
                    <a:lstStyle/>
                    <a:p>
                      <a:pPr algn="l" fontAlgn="b"/>
                      <a:endParaRPr lang="es-EC" sz="1000" b="0" i="0" u="none" strike="noStrike">
                        <a:solidFill>
                          <a:srgbClr val="000000"/>
                        </a:solidFill>
                        <a:effectLst/>
                        <a:latin typeface="Calibri" panose="020F0502020204030204" pitchFamily="34" charset="0"/>
                      </a:endParaRPr>
                    </a:p>
                  </a:txBody>
                  <a:tcPr marL="7462" marR="7462" marT="7462" marB="0" anchor="b">
                    <a:lnL>
                      <a:noFill/>
                    </a:lnL>
                    <a:lnR>
                      <a:noFill/>
                    </a:lnR>
                    <a:lnT>
                      <a:noFill/>
                    </a:lnT>
                    <a:lnB>
                      <a:noFill/>
                    </a:lnB>
                  </a:tcPr>
                </a:tc>
                <a:tc>
                  <a:txBody>
                    <a:bodyPr/>
                    <a:lstStyle/>
                    <a:p>
                      <a:pPr algn="l" fontAlgn="b"/>
                      <a:endParaRPr lang="es-EC" sz="1000" b="0" i="0" u="none" strike="noStrike">
                        <a:solidFill>
                          <a:srgbClr val="000000"/>
                        </a:solidFill>
                        <a:effectLst/>
                        <a:latin typeface="Calibri" panose="020F0502020204030204" pitchFamily="34" charset="0"/>
                      </a:endParaRPr>
                    </a:p>
                  </a:txBody>
                  <a:tcPr marL="7462" marR="7462" marT="7462" marB="0" anchor="b">
                    <a:lnL>
                      <a:noFill/>
                    </a:lnL>
                    <a:lnR>
                      <a:noFill/>
                    </a:lnR>
                    <a:lnT>
                      <a:noFill/>
                    </a:lnT>
                    <a:lnB>
                      <a:noFill/>
                    </a:lnB>
                  </a:tcPr>
                </a:tc>
                <a:tc>
                  <a:txBody>
                    <a:bodyPr/>
                    <a:lstStyle/>
                    <a:p>
                      <a:pPr algn="l" fontAlgn="b"/>
                      <a:endParaRPr lang="es-EC" sz="1000" b="0" i="0" u="none" strike="noStrike">
                        <a:solidFill>
                          <a:srgbClr val="000000"/>
                        </a:solidFill>
                        <a:effectLst/>
                        <a:latin typeface="Calibri" panose="020F0502020204030204" pitchFamily="34" charset="0"/>
                      </a:endParaRPr>
                    </a:p>
                  </a:txBody>
                  <a:tcPr marL="7462" marR="7462" marT="7462" marB="0" anchor="b">
                    <a:lnL>
                      <a:noFill/>
                    </a:lnL>
                    <a:lnR>
                      <a:noFill/>
                    </a:lnR>
                    <a:lnT>
                      <a:noFill/>
                    </a:lnT>
                    <a:lnB>
                      <a:noFill/>
                    </a:lnB>
                  </a:tcPr>
                </a:tc>
              </a:tr>
              <a:tr h="231215">
                <a:tc>
                  <a:txBody>
                    <a:bodyPr/>
                    <a:lstStyle/>
                    <a:p>
                      <a:pPr algn="l" fontAlgn="b"/>
                      <a:endParaRPr lang="es-EC" sz="900" b="0" i="0" u="none" strike="noStrike">
                        <a:solidFill>
                          <a:srgbClr val="000000"/>
                        </a:solidFill>
                        <a:effectLst/>
                        <a:latin typeface="Calibri" panose="020F0502020204030204" pitchFamily="34" charset="0"/>
                      </a:endParaRPr>
                    </a:p>
                  </a:txBody>
                  <a:tcPr marL="7462" marR="7462" marT="7462" marB="0" anchor="b">
                    <a:lnL>
                      <a:noFill/>
                    </a:lnL>
                    <a:lnR>
                      <a:noFill/>
                    </a:lnR>
                    <a:lnT>
                      <a:noFill/>
                    </a:lnT>
                    <a:lnB>
                      <a:noFill/>
                    </a:lnB>
                  </a:tcPr>
                </a:tc>
                <a:tc>
                  <a:txBody>
                    <a:bodyPr/>
                    <a:lstStyle/>
                    <a:p>
                      <a:pPr algn="l" fontAlgn="b"/>
                      <a:r>
                        <a:rPr lang="es-EC" sz="1000" b="1" i="0" u="none" strike="noStrike" dirty="0">
                          <a:solidFill>
                            <a:srgbClr val="000000"/>
                          </a:solidFill>
                          <a:effectLst/>
                          <a:latin typeface="Calibri" panose="020F0502020204030204" pitchFamily="34" charset="0"/>
                        </a:rPr>
                        <a:t>FUNCIONARIO</a:t>
                      </a:r>
                    </a:p>
                  </a:txBody>
                  <a:tcPr marL="7462" marR="7462" marT="7462" marB="0" anchor="b">
                    <a:lnL>
                      <a:noFill/>
                    </a:lnL>
                    <a:lnR>
                      <a:noFill/>
                    </a:lnR>
                    <a:lnT>
                      <a:noFill/>
                    </a:lnT>
                    <a:lnB>
                      <a:noFill/>
                    </a:lnB>
                  </a:tcPr>
                </a:tc>
                <a:tc gridSpan="2">
                  <a:txBody>
                    <a:bodyPr/>
                    <a:lstStyle/>
                    <a:p>
                      <a:pPr algn="l" fontAlgn="b"/>
                      <a:r>
                        <a:rPr lang="es-EC" sz="1200" b="1" i="0" u="none" strike="noStrike" dirty="0">
                          <a:solidFill>
                            <a:srgbClr val="000000"/>
                          </a:solidFill>
                          <a:effectLst/>
                          <a:latin typeface="Calibri" panose="020F0502020204030204" pitchFamily="34" charset="0"/>
                        </a:rPr>
                        <a:t>Dra. Margarita Cárdenas</a:t>
                      </a:r>
                    </a:p>
                  </a:txBody>
                  <a:tcPr marL="7462" marR="7462" marT="7462" marB="0" anchor="b">
                    <a:lnL>
                      <a:noFill/>
                    </a:lnL>
                    <a:lnR>
                      <a:noFill/>
                    </a:lnR>
                    <a:lnT>
                      <a:noFill/>
                    </a:lnT>
                    <a:lnB>
                      <a:noFill/>
                    </a:lnB>
                  </a:tcPr>
                </a:tc>
                <a:tc hMerge="1">
                  <a:txBody>
                    <a:bodyPr/>
                    <a:lstStyle/>
                    <a:p>
                      <a:endParaRPr lang="es-EC"/>
                    </a:p>
                  </a:txBody>
                  <a:tcPr/>
                </a:tc>
                <a:tc>
                  <a:txBody>
                    <a:bodyPr/>
                    <a:lstStyle/>
                    <a:p>
                      <a:pPr algn="l" fontAlgn="b"/>
                      <a:endParaRPr lang="es-EC" sz="1000" b="0" i="0" u="none" strike="noStrike">
                        <a:solidFill>
                          <a:srgbClr val="000000"/>
                        </a:solidFill>
                        <a:effectLst/>
                        <a:latin typeface="Calibri" panose="020F0502020204030204" pitchFamily="34" charset="0"/>
                      </a:endParaRPr>
                    </a:p>
                  </a:txBody>
                  <a:tcPr marL="7462" marR="7462" marT="7462" marB="0" anchor="b">
                    <a:lnL>
                      <a:noFill/>
                    </a:lnL>
                    <a:lnR>
                      <a:noFill/>
                    </a:lnR>
                    <a:lnT>
                      <a:noFill/>
                    </a:lnT>
                    <a:lnB>
                      <a:noFill/>
                    </a:lnB>
                  </a:tcPr>
                </a:tc>
                <a:tc>
                  <a:txBody>
                    <a:bodyPr/>
                    <a:lstStyle/>
                    <a:p>
                      <a:pPr algn="l" fontAlgn="b"/>
                      <a:endParaRPr lang="es-EC" sz="1000" b="0" i="0" u="none" strike="noStrike">
                        <a:solidFill>
                          <a:srgbClr val="000000"/>
                        </a:solidFill>
                        <a:effectLst/>
                        <a:latin typeface="Calibri" panose="020F0502020204030204" pitchFamily="34" charset="0"/>
                      </a:endParaRPr>
                    </a:p>
                  </a:txBody>
                  <a:tcPr marL="7462" marR="7462" marT="7462" marB="0" anchor="b">
                    <a:lnL>
                      <a:noFill/>
                    </a:lnL>
                    <a:lnR>
                      <a:noFill/>
                    </a:lnR>
                    <a:lnT>
                      <a:noFill/>
                    </a:lnT>
                    <a:lnB>
                      <a:noFill/>
                    </a:lnB>
                  </a:tcPr>
                </a:tc>
                <a:tc>
                  <a:txBody>
                    <a:bodyPr/>
                    <a:lstStyle/>
                    <a:p>
                      <a:pPr algn="l" fontAlgn="b"/>
                      <a:endParaRPr lang="es-EC" sz="1000" b="0" i="0" u="none" strike="noStrike">
                        <a:solidFill>
                          <a:srgbClr val="000000"/>
                        </a:solidFill>
                        <a:effectLst/>
                        <a:latin typeface="Calibri" panose="020F0502020204030204" pitchFamily="34" charset="0"/>
                      </a:endParaRPr>
                    </a:p>
                  </a:txBody>
                  <a:tcPr marL="7462" marR="7462" marT="7462" marB="0" anchor="b">
                    <a:lnL>
                      <a:noFill/>
                    </a:lnL>
                    <a:lnR>
                      <a:noFill/>
                    </a:lnR>
                    <a:lnT>
                      <a:noFill/>
                    </a:lnT>
                    <a:lnB>
                      <a:noFill/>
                    </a:lnB>
                  </a:tcPr>
                </a:tc>
              </a:tr>
              <a:tr h="231215">
                <a:tc>
                  <a:txBody>
                    <a:bodyPr/>
                    <a:lstStyle/>
                    <a:p>
                      <a:pPr algn="l" fontAlgn="b"/>
                      <a:endParaRPr lang="es-EC" sz="900" b="0" i="0" u="none" strike="noStrike">
                        <a:solidFill>
                          <a:srgbClr val="000000"/>
                        </a:solidFill>
                        <a:effectLst/>
                        <a:latin typeface="Calibri" panose="020F0502020204030204" pitchFamily="34" charset="0"/>
                      </a:endParaRPr>
                    </a:p>
                  </a:txBody>
                  <a:tcPr marL="7462" marR="7462" marT="7462" marB="0" anchor="b">
                    <a:lnL>
                      <a:noFill/>
                    </a:lnL>
                    <a:lnR>
                      <a:noFill/>
                    </a:lnR>
                    <a:lnT>
                      <a:noFill/>
                    </a:lnT>
                    <a:lnB>
                      <a:noFill/>
                    </a:lnB>
                  </a:tcPr>
                </a:tc>
                <a:tc>
                  <a:txBody>
                    <a:bodyPr/>
                    <a:lstStyle/>
                    <a:p>
                      <a:pPr algn="l" fontAlgn="b"/>
                      <a:r>
                        <a:rPr lang="es-EC" sz="1000" b="1" i="0" u="none" strike="noStrike">
                          <a:solidFill>
                            <a:srgbClr val="000000"/>
                          </a:solidFill>
                          <a:effectLst/>
                          <a:latin typeface="Calibri" panose="020F0502020204030204" pitchFamily="34" charset="0"/>
                        </a:rPr>
                        <a:t>CARGO/FUNCIÓN</a:t>
                      </a:r>
                    </a:p>
                  </a:txBody>
                  <a:tcPr marL="7462" marR="7462" marT="7462" marB="0" anchor="b">
                    <a:lnL>
                      <a:noFill/>
                    </a:lnL>
                    <a:lnR>
                      <a:noFill/>
                    </a:lnR>
                    <a:lnT>
                      <a:noFill/>
                    </a:lnT>
                    <a:lnB>
                      <a:noFill/>
                    </a:lnB>
                  </a:tcPr>
                </a:tc>
                <a:tc gridSpan="2">
                  <a:txBody>
                    <a:bodyPr/>
                    <a:lstStyle/>
                    <a:p>
                      <a:pPr algn="l" fontAlgn="b"/>
                      <a:r>
                        <a:rPr lang="es-EC" sz="1200" b="1" i="0" u="none" strike="noStrike" dirty="0" err="1">
                          <a:solidFill>
                            <a:srgbClr val="000000"/>
                          </a:solidFill>
                          <a:effectLst/>
                          <a:latin typeface="Calibri" panose="020F0502020204030204" pitchFamily="34" charset="0"/>
                        </a:rPr>
                        <a:t>Lider</a:t>
                      </a:r>
                      <a:r>
                        <a:rPr lang="es-EC" sz="1200" b="1" i="0" u="none" strike="noStrike" dirty="0">
                          <a:solidFill>
                            <a:srgbClr val="000000"/>
                          </a:solidFill>
                          <a:effectLst/>
                          <a:latin typeface="Calibri" panose="020F0502020204030204" pitchFamily="34" charset="0"/>
                        </a:rPr>
                        <a:t> Gestión Farmacia</a:t>
                      </a:r>
                    </a:p>
                  </a:txBody>
                  <a:tcPr marL="7462" marR="7462" marT="7462" marB="0" anchor="b">
                    <a:lnL>
                      <a:noFill/>
                    </a:lnL>
                    <a:lnR>
                      <a:noFill/>
                    </a:lnR>
                    <a:lnT>
                      <a:noFill/>
                    </a:lnT>
                    <a:lnB>
                      <a:noFill/>
                    </a:lnB>
                  </a:tcPr>
                </a:tc>
                <a:tc hMerge="1">
                  <a:txBody>
                    <a:bodyPr/>
                    <a:lstStyle/>
                    <a:p>
                      <a:endParaRPr lang="es-EC"/>
                    </a:p>
                  </a:txBody>
                  <a:tcPr/>
                </a:tc>
                <a:tc>
                  <a:txBody>
                    <a:bodyPr/>
                    <a:lstStyle/>
                    <a:p>
                      <a:pPr algn="l" fontAlgn="b"/>
                      <a:endParaRPr lang="es-EC" sz="1000" b="0" i="0" u="none" strike="noStrike">
                        <a:solidFill>
                          <a:srgbClr val="000000"/>
                        </a:solidFill>
                        <a:effectLst/>
                        <a:latin typeface="Calibri" panose="020F0502020204030204" pitchFamily="34" charset="0"/>
                      </a:endParaRPr>
                    </a:p>
                  </a:txBody>
                  <a:tcPr marL="7462" marR="7462" marT="7462" marB="0" anchor="b">
                    <a:lnL>
                      <a:noFill/>
                    </a:lnL>
                    <a:lnR>
                      <a:noFill/>
                    </a:lnR>
                    <a:lnT>
                      <a:noFill/>
                    </a:lnT>
                    <a:lnB>
                      <a:noFill/>
                    </a:lnB>
                  </a:tcPr>
                </a:tc>
                <a:tc>
                  <a:txBody>
                    <a:bodyPr/>
                    <a:lstStyle/>
                    <a:p>
                      <a:pPr algn="l" fontAlgn="b"/>
                      <a:endParaRPr lang="es-EC" sz="1000" b="0" i="0" u="none" strike="noStrike">
                        <a:solidFill>
                          <a:srgbClr val="000000"/>
                        </a:solidFill>
                        <a:effectLst/>
                        <a:latin typeface="Calibri" panose="020F0502020204030204" pitchFamily="34" charset="0"/>
                      </a:endParaRPr>
                    </a:p>
                  </a:txBody>
                  <a:tcPr marL="7462" marR="7462" marT="7462" marB="0" anchor="b">
                    <a:lnL>
                      <a:noFill/>
                    </a:lnL>
                    <a:lnR>
                      <a:noFill/>
                    </a:lnR>
                    <a:lnT>
                      <a:noFill/>
                    </a:lnT>
                    <a:lnB>
                      <a:noFill/>
                    </a:lnB>
                  </a:tcPr>
                </a:tc>
                <a:tc>
                  <a:txBody>
                    <a:bodyPr/>
                    <a:lstStyle/>
                    <a:p>
                      <a:pPr algn="l" fontAlgn="b"/>
                      <a:endParaRPr lang="es-EC" sz="1000" b="0" i="0" u="none" strike="noStrike" dirty="0">
                        <a:solidFill>
                          <a:srgbClr val="000000"/>
                        </a:solidFill>
                        <a:effectLst/>
                        <a:latin typeface="Calibri" panose="020F0502020204030204" pitchFamily="34" charset="0"/>
                      </a:endParaRPr>
                    </a:p>
                  </a:txBody>
                  <a:tcPr marL="7462" marR="7462" marT="7462" marB="0" anchor="b">
                    <a:lnL>
                      <a:noFill/>
                    </a:lnL>
                    <a:lnR>
                      <a:noFill/>
                    </a:lnR>
                    <a:lnT>
                      <a:noFill/>
                    </a:lnT>
                    <a:lnB>
                      <a:noFill/>
                    </a:lnB>
                  </a:tcPr>
                </a:tc>
              </a:tr>
              <a:tr h="231215">
                <a:tc>
                  <a:txBody>
                    <a:bodyPr/>
                    <a:lstStyle/>
                    <a:p>
                      <a:pPr algn="l" fontAlgn="b"/>
                      <a:endParaRPr lang="es-EC" sz="900" b="0" i="0" u="none" strike="noStrike">
                        <a:solidFill>
                          <a:srgbClr val="000000"/>
                        </a:solidFill>
                        <a:effectLst/>
                        <a:latin typeface="Calibri" panose="020F0502020204030204" pitchFamily="34" charset="0"/>
                      </a:endParaRPr>
                    </a:p>
                  </a:txBody>
                  <a:tcPr marL="7462" marR="7462" marT="746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900" b="1" i="0" u="none" strike="noStrike">
                          <a:solidFill>
                            <a:srgbClr val="000000"/>
                          </a:solidFill>
                          <a:effectLst/>
                          <a:latin typeface="Calibri" panose="020F0502020204030204" pitchFamily="34" charset="0"/>
                        </a:rPr>
                        <a:t>FECHA</a:t>
                      </a:r>
                    </a:p>
                  </a:txBody>
                  <a:tcPr marL="7462" marR="7462" marT="746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1100" b="1" i="0" u="none" strike="noStrike">
                          <a:solidFill>
                            <a:srgbClr val="000000"/>
                          </a:solidFill>
                          <a:effectLst/>
                          <a:latin typeface="Calibri" panose="020F0502020204030204" pitchFamily="34" charset="0"/>
                        </a:rPr>
                        <a:t>: </a:t>
                      </a:r>
                    </a:p>
                  </a:txBody>
                  <a:tcPr marL="7462" marR="7462" marT="746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900" b="0" i="0" u="none" strike="noStrike" dirty="0">
                        <a:solidFill>
                          <a:srgbClr val="000000"/>
                        </a:solidFill>
                        <a:effectLst/>
                        <a:latin typeface="Calibri" panose="020F0502020204030204" pitchFamily="34" charset="0"/>
                      </a:endParaRPr>
                    </a:p>
                  </a:txBody>
                  <a:tcPr marL="7462" marR="7462" marT="746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900" b="1" i="0" u="none" strike="noStrike" dirty="0">
                          <a:solidFill>
                            <a:srgbClr val="000000"/>
                          </a:solidFill>
                          <a:effectLst/>
                          <a:latin typeface="Calibri" panose="020F0502020204030204" pitchFamily="34" charset="0"/>
                        </a:rPr>
                        <a:t>HOJA      1</a:t>
                      </a:r>
                    </a:p>
                  </a:txBody>
                  <a:tcPr marL="7462" marR="7462" marT="746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s-EC" sz="900" b="1" i="0" u="none" strike="noStrike" dirty="0">
                          <a:solidFill>
                            <a:srgbClr val="000000"/>
                          </a:solidFill>
                          <a:effectLst/>
                          <a:latin typeface="Calibri" panose="020F0502020204030204" pitchFamily="34" charset="0"/>
                        </a:rPr>
                        <a:t>DE</a:t>
                      </a:r>
                    </a:p>
                  </a:txBody>
                  <a:tcPr marL="7462" marR="7462" marT="746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900" b="0" i="0" u="none" strike="noStrike" dirty="0">
                        <a:solidFill>
                          <a:srgbClr val="000000"/>
                        </a:solidFill>
                        <a:effectLst/>
                        <a:latin typeface="Calibri" panose="020F0502020204030204" pitchFamily="34" charset="0"/>
                      </a:endParaRPr>
                    </a:p>
                  </a:txBody>
                  <a:tcPr marL="7462" marR="7462" marT="7462" marB="0" anchor="b">
                    <a:lnL>
                      <a:noFill/>
                    </a:lnL>
                    <a:lnR>
                      <a:noFill/>
                    </a:lnR>
                    <a:lnT>
                      <a:noFill/>
                    </a:lnT>
                    <a:lnB w="6350" cap="flat" cmpd="sng" algn="ctr">
                      <a:solidFill>
                        <a:srgbClr val="000000"/>
                      </a:solidFill>
                      <a:prstDash val="solid"/>
                      <a:round/>
                      <a:headEnd type="none" w="med" len="med"/>
                      <a:tailEnd type="none" w="med" len="med"/>
                    </a:lnB>
                  </a:tcPr>
                </a:tc>
              </a:tr>
              <a:tr h="231215">
                <a:tc>
                  <a:txBody>
                    <a:bodyPr/>
                    <a:lstStyle/>
                    <a:p>
                      <a:pPr algn="ctr" fontAlgn="b"/>
                      <a:r>
                        <a:rPr lang="es-EC" sz="900" b="1" i="0" u="none" strike="noStrike">
                          <a:solidFill>
                            <a:srgbClr val="000000"/>
                          </a:solidFill>
                          <a:effectLst/>
                          <a:latin typeface="Calibri" panose="020F0502020204030204" pitchFamily="34" charset="0"/>
                        </a:rPr>
                        <a:t>No</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1" i="0" u="none" strike="noStrike">
                          <a:solidFill>
                            <a:srgbClr val="000000"/>
                          </a:solidFill>
                          <a:effectLst/>
                          <a:latin typeface="Calibri" panose="020F0502020204030204" pitchFamily="34" charset="0"/>
                        </a:rPr>
                        <a:t>ACTIVIDAD</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1" i="0" u="none" strike="noStrike">
                          <a:solidFill>
                            <a:srgbClr val="000000"/>
                          </a:solidFill>
                          <a:effectLst/>
                          <a:latin typeface="Calibri" panose="020F0502020204030204" pitchFamily="34" charset="0"/>
                        </a:rPr>
                        <a:t>LUGAR</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1" i="0" u="none" strike="noStrike">
                          <a:solidFill>
                            <a:srgbClr val="000000"/>
                          </a:solidFill>
                          <a:effectLst/>
                          <a:latin typeface="Calibri" panose="020F0502020204030204" pitchFamily="34" charset="0"/>
                        </a:rPr>
                        <a:t>FRECUENCIA</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1" i="0" u="none" strike="noStrike">
                          <a:solidFill>
                            <a:srgbClr val="000000"/>
                          </a:solidFill>
                          <a:effectLst/>
                          <a:latin typeface="Calibri" panose="020F0502020204030204" pitchFamily="34" charset="0"/>
                        </a:rPr>
                        <a:t>VOLUMEN</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1" i="0" u="none" strike="noStrike">
                          <a:solidFill>
                            <a:srgbClr val="000000"/>
                          </a:solidFill>
                          <a:effectLst/>
                          <a:latin typeface="Calibri" panose="020F0502020204030204" pitchFamily="34" charset="0"/>
                        </a:rPr>
                        <a:t>TIEMPO</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1" i="0" u="none" strike="noStrike">
                          <a:solidFill>
                            <a:srgbClr val="000000"/>
                          </a:solidFill>
                          <a:effectLst/>
                          <a:latin typeface="Calibri" panose="020F0502020204030204" pitchFamily="34" charset="0"/>
                        </a:rPr>
                        <a:t>OBSERVACIONES</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689">
                <a:tc>
                  <a:txBody>
                    <a:bodyPr/>
                    <a:lstStyle/>
                    <a:p>
                      <a:pPr algn="ctr" fontAlgn="t"/>
                      <a:r>
                        <a:rPr lang="es-EC" sz="900" b="0" i="0" u="none" strike="noStrike">
                          <a:solidFill>
                            <a:srgbClr val="000000"/>
                          </a:solidFill>
                          <a:effectLst/>
                          <a:latin typeface="Calibri" panose="020F0502020204030204" pitchFamily="34" charset="0"/>
                        </a:rPr>
                        <a:t>1</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Organizar y Supervisar las actividades farmacéuticas </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Farmacia</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Diario</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900" b="0" i="0" u="none" strike="noStrike">
                          <a:solidFill>
                            <a:srgbClr val="000000"/>
                          </a:solidFill>
                          <a:effectLst/>
                          <a:latin typeface="Calibri" panose="020F0502020204030204" pitchFamily="34" charset="0"/>
                        </a:rPr>
                        <a:t>1</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900" b="0" i="0" u="none" strike="noStrike">
                          <a:solidFill>
                            <a:srgbClr val="000000"/>
                          </a:solidFill>
                          <a:effectLst/>
                          <a:latin typeface="Calibri" panose="020F0502020204030204" pitchFamily="34" charset="0"/>
                        </a:rPr>
                        <a:t>1 hora</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2661">
                <a:tc>
                  <a:txBody>
                    <a:bodyPr/>
                    <a:lstStyle/>
                    <a:p>
                      <a:pPr algn="ctr" fontAlgn="t"/>
                      <a:r>
                        <a:rPr lang="es-EC" sz="900" b="0" i="0" u="none" strike="noStrike">
                          <a:solidFill>
                            <a:srgbClr val="000000"/>
                          </a:solidFill>
                          <a:effectLst/>
                          <a:latin typeface="Calibri" panose="020F0502020204030204" pitchFamily="34" charset="0"/>
                        </a:rPr>
                        <a:t>2</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dirty="0">
                          <a:solidFill>
                            <a:srgbClr val="000000"/>
                          </a:solidFill>
                          <a:effectLst/>
                          <a:latin typeface="Calibri" panose="020F0502020204030204" pitchFamily="34" charset="0"/>
                        </a:rPr>
                        <a:t>Supervisar el cumplimiento del Manual de Procesos y Reglamentos para la Gestión del Suministro de Medicamentos</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Farmacia</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Diario</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900" b="0" i="0" u="none" strike="noStrike">
                          <a:solidFill>
                            <a:srgbClr val="000000"/>
                          </a:solidFill>
                          <a:effectLst/>
                          <a:latin typeface="Calibri" panose="020F0502020204030204" pitchFamily="34" charset="0"/>
                        </a:rPr>
                        <a:t>1</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900" b="0" i="0" u="none" strike="noStrike">
                          <a:solidFill>
                            <a:srgbClr val="000000"/>
                          </a:solidFill>
                          <a:effectLst/>
                          <a:latin typeface="Calibri" panose="020F0502020204030204" pitchFamily="34" charset="0"/>
                        </a:rPr>
                        <a:t>1 hora</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186">
                <a:tc>
                  <a:txBody>
                    <a:bodyPr/>
                    <a:lstStyle/>
                    <a:p>
                      <a:pPr algn="ctr" fontAlgn="t"/>
                      <a:r>
                        <a:rPr lang="es-EC" sz="900" b="0" i="0" u="none" strike="noStrike">
                          <a:solidFill>
                            <a:srgbClr val="000000"/>
                          </a:solidFill>
                          <a:effectLst/>
                          <a:latin typeface="Calibri" panose="020F0502020204030204" pitchFamily="34" charset="0"/>
                        </a:rPr>
                        <a:t>3</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Participar como secretaria en el Comité de Farmacoterapia </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Comité Farmacoterapia</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Cuatrimestral</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900" b="0" i="0" u="none" strike="noStrike">
                          <a:solidFill>
                            <a:srgbClr val="000000"/>
                          </a:solidFill>
                          <a:effectLst/>
                          <a:latin typeface="Calibri" panose="020F0502020204030204" pitchFamily="34" charset="0"/>
                        </a:rPr>
                        <a:t>1</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900" b="0" i="0" u="none" strike="noStrike">
                          <a:solidFill>
                            <a:srgbClr val="000000"/>
                          </a:solidFill>
                          <a:effectLst/>
                          <a:latin typeface="Calibri" panose="020F0502020204030204" pitchFamily="34" charset="0"/>
                        </a:rPr>
                        <a:t>3 horas</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689">
                <a:tc>
                  <a:txBody>
                    <a:bodyPr/>
                    <a:lstStyle/>
                    <a:p>
                      <a:pPr algn="ctr" fontAlgn="t"/>
                      <a:r>
                        <a:rPr lang="es-EC" sz="900" b="0" i="0" u="none" strike="noStrike">
                          <a:solidFill>
                            <a:srgbClr val="000000"/>
                          </a:solidFill>
                          <a:effectLst/>
                          <a:latin typeface="Calibri" panose="020F0502020204030204" pitchFamily="34" charset="0"/>
                        </a:rPr>
                        <a:t>4</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Elaborar el PAC</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Farmacia</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Anual</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900" b="0" i="0" u="none" strike="noStrike">
                          <a:solidFill>
                            <a:srgbClr val="000000"/>
                          </a:solidFill>
                          <a:effectLst/>
                          <a:latin typeface="Calibri" panose="020F0502020204030204" pitchFamily="34" charset="0"/>
                        </a:rPr>
                        <a:t>1</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900" b="0" i="0" u="none" strike="noStrike">
                          <a:solidFill>
                            <a:srgbClr val="000000"/>
                          </a:solidFill>
                          <a:effectLst/>
                          <a:latin typeface="Calibri" panose="020F0502020204030204" pitchFamily="34" charset="0"/>
                        </a:rPr>
                        <a:t>32 horas</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446">
                <a:tc>
                  <a:txBody>
                    <a:bodyPr/>
                    <a:lstStyle/>
                    <a:p>
                      <a:pPr algn="ctr" fontAlgn="t"/>
                      <a:r>
                        <a:rPr lang="es-EC" sz="900" b="0" i="0" u="none" strike="noStrike">
                          <a:solidFill>
                            <a:srgbClr val="000000"/>
                          </a:solidFill>
                          <a:effectLst/>
                          <a:latin typeface="Calibri" panose="020F0502020204030204" pitchFamily="34" charset="0"/>
                        </a:rPr>
                        <a:t>5</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Participar en conisiones técnicas para la adquisición de medicamentos</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Departamento de Adquisiciones</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C/vez que se realizan las compras</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900" b="0" i="0" u="none" strike="noStrike">
                          <a:solidFill>
                            <a:srgbClr val="000000"/>
                          </a:solidFill>
                          <a:effectLst/>
                          <a:latin typeface="Calibri" panose="020F0502020204030204" pitchFamily="34" charset="0"/>
                        </a:rPr>
                        <a:t>1</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900" b="0" i="0" u="none" strike="noStrike">
                          <a:solidFill>
                            <a:srgbClr val="000000"/>
                          </a:solidFill>
                          <a:effectLst/>
                          <a:latin typeface="Calibri" panose="020F0502020204030204" pitchFamily="34" charset="0"/>
                        </a:rPr>
                        <a:t>2 horas</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192">
                <a:tc>
                  <a:txBody>
                    <a:bodyPr/>
                    <a:lstStyle/>
                    <a:p>
                      <a:pPr algn="ctr" fontAlgn="t"/>
                      <a:r>
                        <a:rPr lang="es-EC" sz="900" b="0" i="0" u="none" strike="noStrike">
                          <a:solidFill>
                            <a:srgbClr val="000000"/>
                          </a:solidFill>
                          <a:effectLst/>
                          <a:latin typeface="Calibri" panose="020F0502020204030204" pitchFamily="34" charset="0"/>
                        </a:rPr>
                        <a:t>7</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Controlar la prescripción de medicamentos que contengan estupefacientes y psicotrópicos</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Farmacia</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Diario</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900" b="0" i="0" u="none" strike="noStrike">
                          <a:solidFill>
                            <a:srgbClr val="000000"/>
                          </a:solidFill>
                          <a:effectLst/>
                          <a:latin typeface="Calibri" panose="020F0502020204030204" pitchFamily="34" charset="0"/>
                        </a:rPr>
                        <a:t>1</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900" b="0" i="0" u="none" strike="noStrike">
                          <a:solidFill>
                            <a:srgbClr val="000000"/>
                          </a:solidFill>
                          <a:effectLst/>
                          <a:latin typeface="Calibri" panose="020F0502020204030204" pitchFamily="34" charset="0"/>
                        </a:rPr>
                        <a:t>1 hora</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9246">
                <a:tc>
                  <a:txBody>
                    <a:bodyPr/>
                    <a:lstStyle/>
                    <a:p>
                      <a:pPr algn="ctr" fontAlgn="t"/>
                      <a:r>
                        <a:rPr lang="es-EC" sz="900" b="0" i="0" u="none" strike="noStrike">
                          <a:solidFill>
                            <a:srgbClr val="000000"/>
                          </a:solidFill>
                          <a:effectLst/>
                          <a:latin typeface="Calibri" panose="020F0502020204030204" pitchFamily="34" charset="0"/>
                        </a:rPr>
                        <a:t>8</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 Consolidar mensualmente las compras y el consumo de medicamentos </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Farmacia</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Mensual</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900" b="0" i="0" u="none" strike="noStrike">
                          <a:solidFill>
                            <a:srgbClr val="000000"/>
                          </a:solidFill>
                          <a:effectLst/>
                          <a:latin typeface="Calibri" panose="020F0502020204030204" pitchFamily="34" charset="0"/>
                        </a:rPr>
                        <a:t>1</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900" b="0" i="0" u="none" strike="noStrike">
                          <a:solidFill>
                            <a:srgbClr val="000000"/>
                          </a:solidFill>
                          <a:effectLst/>
                          <a:latin typeface="Calibri" panose="020F0502020204030204" pitchFamily="34" charset="0"/>
                        </a:rPr>
                        <a:t>24 horas</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944">
                <a:tc>
                  <a:txBody>
                    <a:bodyPr/>
                    <a:lstStyle/>
                    <a:p>
                      <a:pPr algn="ctr" fontAlgn="t"/>
                      <a:r>
                        <a:rPr lang="es-EC" sz="900" b="0" i="0" u="none" strike="noStrike">
                          <a:solidFill>
                            <a:srgbClr val="000000"/>
                          </a:solidFill>
                          <a:effectLst/>
                          <a:latin typeface="Calibri" panose="020F0502020204030204" pitchFamily="34" charset="0"/>
                        </a:rPr>
                        <a:t>9</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Supervisar prescripciones médicas</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Farmacia</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Diario</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900" b="0" i="0" u="none" strike="noStrike">
                          <a:solidFill>
                            <a:srgbClr val="000000"/>
                          </a:solidFill>
                          <a:effectLst/>
                          <a:latin typeface="Calibri" panose="020F0502020204030204" pitchFamily="34" charset="0"/>
                        </a:rPr>
                        <a:t>1</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900" b="0" i="0" u="none" strike="noStrike">
                          <a:solidFill>
                            <a:srgbClr val="000000"/>
                          </a:solidFill>
                          <a:effectLst/>
                          <a:latin typeface="Calibri" panose="020F0502020204030204" pitchFamily="34" charset="0"/>
                        </a:rPr>
                        <a:t>1 hora</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669">
                <a:tc>
                  <a:txBody>
                    <a:bodyPr/>
                    <a:lstStyle/>
                    <a:p>
                      <a:pPr algn="ctr" fontAlgn="t"/>
                      <a:r>
                        <a:rPr lang="es-EC" sz="900" b="0" i="0" u="none" strike="noStrike">
                          <a:solidFill>
                            <a:srgbClr val="000000"/>
                          </a:solidFill>
                          <a:effectLst/>
                          <a:latin typeface="Calibri" panose="020F0502020204030204" pitchFamily="34" charset="0"/>
                        </a:rPr>
                        <a:t>10</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Autorizar los requerimientos de los servicios</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Farmacia</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Diario</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900" b="0" i="0" u="none" strike="noStrike">
                          <a:solidFill>
                            <a:srgbClr val="000000"/>
                          </a:solidFill>
                          <a:effectLst/>
                          <a:latin typeface="Calibri" panose="020F0502020204030204" pitchFamily="34" charset="0"/>
                        </a:rPr>
                        <a:t>3</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900" b="0" i="0" u="none" strike="noStrike">
                          <a:solidFill>
                            <a:srgbClr val="000000"/>
                          </a:solidFill>
                          <a:effectLst/>
                          <a:latin typeface="Calibri" panose="020F0502020204030204" pitchFamily="34" charset="0"/>
                        </a:rPr>
                        <a:t>10 minutos</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944">
                <a:tc>
                  <a:txBody>
                    <a:bodyPr/>
                    <a:lstStyle/>
                    <a:p>
                      <a:pPr algn="ctr" fontAlgn="t"/>
                      <a:r>
                        <a:rPr lang="es-EC" sz="900" b="0" i="0" u="none" strike="noStrike">
                          <a:solidFill>
                            <a:srgbClr val="000000"/>
                          </a:solidFill>
                          <a:effectLst/>
                          <a:latin typeface="Calibri" panose="020F0502020204030204" pitchFamily="34" charset="0"/>
                        </a:rPr>
                        <a:t>11</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Ingresar al sistema informático las medicinas</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Farmacia</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Diario</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900" b="0" i="0" u="none" strike="noStrike">
                          <a:solidFill>
                            <a:srgbClr val="000000"/>
                          </a:solidFill>
                          <a:effectLst/>
                          <a:latin typeface="Calibri" panose="020F0502020204030204" pitchFamily="34" charset="0"/>
                        </a:rPr>
                        <a:t>1</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900" b="0" i="0" u="none" strike="noStrike">
                          <a:solidFill>
                            <a:srgbClr val="000000"/>
                          </a:solidFill>
                          <a:effectLst/>
                          <a:latin typeface="Calibri" panose="020F0502020204030204" pitchFamily="34" charset="0"/>
                        </a:rPr>
                        <a:t>1 hora</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7669">
                <a:tc>
                  <a:txBody>
                    <a:bodyPr/>
                    <a:lstStyle/>
                    <a:p>
                      <a:pPr algn="ctr" fontAlgn="t"/>
                      <a:r>
                        <a:rPr lang="es-EC" sz="900" b="0" i="0" u="none" strike="noStrike">
                          <a:solidFill>
                            <a:srgbClr val="000000"/>
                          </a:solidFill>
                          <a:effectLst/>
                          <a:latin typeface="Calibri" panose="020F0502020204030204" pitchFamily="34" charset="0"/>
                        </a:rPr>
                        <a:t>12</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Participar en tomas fisicas</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Farmacia</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effectLst/>
                          <a:latin typeface="Calibri" panose="020F0502020204030204" pitchFamily="34" charset="0"/>
                        </a:rPr>
                        <a:t>Anual</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900" b="0" i="0" u="none" strike="noStrike">
                          <a:solidFill>
                            <a:srgbClr val="000000"/>
                          </a:solidFill>
                          <a:effectLst/>
                          <a:latin typeface="Calibri" panose="020F0502020204030204" pitchFamily="34" charset="0"/>
                        </a:rPr>
                        <a:t>1</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900" b="0" i="0" u="none" strike="noStrike">
                          <a:solidFill>
                            <a:srgbClr val="000000"/>
                          </a:solidFill>
                          <a:effectLst/>
                          <a:latin typeface="Calibri" panose="020F0502020204030204" pitchFamily="34" charset="0"/>
                        </a:rPr>
                        <a:t>8 horas</a:t>
                      </a:r>
                    </a:p>
                  </a:txBody>
                  <a:tcPr marL="7462" marR="7462" marT="746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900" b="0" i="0" u="none" strike="noStrike" dirty="0">
                          <a:solidFill>
                            <a:srgbClr val="000000"/>
                          </a:solidFill>
                          <a:effectLst/>
                          <a:latin typeface="Calibri" panose="020F0502020204030204" pitchFamily="34" charset="0"/>
                        </a:rPr>
                        <a:t> </a:t>
                      </a:r>
                    </a:p>
                  </a:txBody>
                  <a:tcPr marL="7462" marR="7462" marT="74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98468131"/>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CuadroTexto 9"/>
          <p:cNvSpPr txBox="1"/>
          <p:nvPr/>
        </p:nvSpPr>
        <p:spPr>
          <a:xfrm>
            <a:off x="1403648" y="476672"/>
            <a:ext cx="6408712" cy="923330"/>
          </a:xfrm>
          <a:prstGeom prst="rect">
            <a:avLst/>
          </a:prstGeom>
          <a:noFill/>
        </p:spPr>
        <p:txBody>
          <a:bodyPr wrap="square" rtlCol="0">
            <a:spAutoFit/>
          </a:bodyPr>
          <a:lstStyle/>
          <a:p>
            <a:pPr algn="ctr"/>
            <a:r>
              <a:rPr lang="es-EC" b="1" dirty="0"/>
              <a:t>Procesos y actividades de la Unidad de Farmacia del  Hospital General Enrique Garcés.</a:t>
            </a:r>
          </a:p>
          <a:p>
            <a:pPr algn="ctr"/>
            <a:endParaRPr lang="es-EC" b="1" dirty="0"/>
          </a:p>
        </p:txBody>
      </p:sp>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548"/>
          <a:stretch/>
        </p:blipFill>
        <p:spPr bwMode="auto">
          <a:xfrm>
            <a:off x="1187624" y="1180768"/>
            <a:ext cx="6840760" cy="412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043608" y="5338082"/>
            <a:ext cx="7128792" cy="584775"/>
          </a:xfrm>
          <a:prstGeom prst="rect">
            <a:avLst/>
          </a:prstGeom>
          <a:noFill/>
        </p:spPr>
        <p:txBody>
          <a:bodyPr wrap="square" rtlCol="0">
            <a:spAutoFit/>
          </a:bodyPr>
          <a:lstStyle/>
          <a:p>
            <a:pPr algn="ctr"/>
            <a:r>
              <a:rPr lang="es-EC" sz="1600" dirty="0"/>
              <a:t>Ej. Total= 5x4x5x365 días al año si hay atención de farmacia permanentemente (24 horas al día) en el año= 36500 minutos al año</a:t>
            </a:r>
            <a:endParaRPr lang="es-ES" sz="1600" dirty="0"/>
          </a:p>
        </p:txBody>
      </p:sp>
    </p:spTree>
    <p:extLst>
      <p:ext uri="{BB962C8B-B14F-4D97-AF65-F5344CB8AC3E}">
        <p14:creationId xmlns:p14="http://schemas.microsoft.com/office/powerpoint/2010/main" val="226061548"/>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uadroTexto 1"/>
          <p:cNvSpPr txBox="1"/>
          <p:nvPr/>
        </p:nvSpPr>
        <p:spPr>
          <a:xfrm>
            <a:off x="1475656" y="476672"/>
            <a:ext cx="6264696" cy="1754326"/>
          </a:xfrm>
          <a:prstGeom prst="rect">
            <a:avLst/>
          </a:prstGeom>
          <a:noFill/>
        </p:spPr>
        <p:txBody>
          <a:bodyPr wrap="square" rtlCol="0">
            <a:spAutoFit/>
          </a:bodyPr>
          <a:lstStyle/>
          <a:p>
            <a:r>
              <a:rPr lang="es-EC" dirty="0"/>
              <a:t>Con la información obtenida se realiza el inventario de procesos, de los procesos existentes, seleccionando los procesos críticos se  elabora el mapa de procesos, cadena de valor, inventario de procesos, diagrama de flujo y el análisis del valor agregado, para la aplicación y el mejoramiento propuesto.</a:t>
            </a:r>
          </a:p>
          <a:p>
            <a:endParaRPr lang="es-EC" dirty="0"/>
          </a:p>
        </p:txBody>
      </p:sp>
      <p:pic>
        <p:nvPicPr>
          <p:cNvPr id="40962" name="Picture 2" descr="Descripción: F:\mapa procesos con títul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2367720"/>
            <a:ext cx="3840163"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p:cNvSpPr txBox="1"/>
          <p:nvPr/>
        </p:nvSpPr>
        <p:spPr>
          <a:xfrm>
            <a:off x="1835696" y="2060848"/>
            <a:ext cx="5040560" cy="646331"/>
          </a:xfrm>
          <a:prstGeom prst="rect">
            <a:avLst/>
          </a:prstGeom>
          <a:noFill/>
        </p:spPr>
        <p:txBody>
          <a:bodyPr wrap="square" rtlCol="0">
            <a:spAutoFit/>
          </a:bodyPr>
          <a:lstStyle/>
          <a:p>
            <a:r>
              <a:rPr lang="es-EC" dirty="0"/>
              <a:t>Mapa de Procesos del Hospital General Enrique Garcés</a:t>
            </a:r>
          </a:p>
        </p:txBody>
      </p:sp>
      <p:sp>
        <p:nvSpPr>
          <p:cNvPr id="8" name="CuadroTexto 7"/>
          <p:cNvSpPr txBox="1"/>
          <p:nvPr/>
        </p:nvSpPr>
        <p:spPr>
          <a:xfrm>
            <a:off x="1475656" y="5318601"/>
            <a:ext cx="7128792" cy="1200329"/>
          </a:xfrm>
          <a:prstGeom prst="rect">
            <a:avLst/>
          </a:prstGeom>
          <a:noFill/>
        </p:spPr>
        <p:txBody>
          <a:bodyPr wrap="square" rtlCol="0">
            <a:spAutoFit/>
          </a:bodyPr>
          <a:lstStyle/>
          <a:p>
            <a:r>
              <a:rPr lang="es-ES" dirty="0"/>
              <a:t>Fuente: Presentación del Proyecto de Vinculación Académica</a:t>
            </a:r>
            <a:endParaRPr lang="es-EC" dirty="0"/>
          </a:p>
          <a:p>
            <a:r>
              <a:rPr lang="es-ES" dirty="0"/>
              <a:t>Autor: Ing. Jaime Cadena y Estudiantes de Maestría de Gerencia Hospitalaria </a:t>
            </a:r>
            <a:r>
              <a:rPr lang="es-ES" dirty="0" err="1"/>
              <a:t>ESPE</a:t>
            </a:r>
            <a:r>
              <a:rPr lang="es-ES" dirty="0"/>
              <a:t>.</a:t>
            </a:r>
            <a:endParaRPr lang="es-EC" dirty="0"/>
          </a:p>
          <a:p>
            <a:endParaRPr lang="es-EC" dirty="0"/>
          </a:p>
        </p:txBody>
      </p:sp>
    </p:spTree>
    <p:extLst>
      <p:ext uri="{BB962C8B-B14F-4D97-AF65-F5344CB8AC3E}">
        <p14:creationId xmlns:p14="http://schemas.microsoft.com/office/powerpoint/2010/main" val="2080789724"/>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pic>
        <p:nvPicPr>
          <p:cNvPr id="41986" name="Picture 4" descr="Descripción: F:\cadena de valor_HGE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124744"/>
            <a:ext cx="5472607" cy="435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1691680" y="620688"/>
            <a:ext cx="6408712" cy="369332"/>
          </a:xfrm>
          <a:prstGeom prst="rect">
            <a:avLst/>
          </a:prstGeom>
          <a:noFill/>
        </p:spPr>
        <p:txBody>
          <a:bodyPr wrap="square" rtlCol="0">
            <a:spAutoFit/>
          </a:bodyPr>
          <a:lstStyle/>
          <a:p>
            <a:pPr algn="ctr"/>
            <a:r>
              <a:rPr lang="es-ES" b="1" dirty="0"/>
              <a:t>Cadena de valor Hospital Enrique </a:t>
            </a:r>
            <a:r>
              <a:rPr lang="es-ES" b="1" dirty="0" smtClean="0"/>
              <a:t>Garcés</a:t>
            </a:r>
            <a:endParaRPr lang="es-EC" dirty="0"/>
          </a:p>
        </p:txBody>
      </p:sp>
      <p:sp>
        <p:nvSpPr>
          <p:cNvPr id="3" name="2 CuadroTexto"/>
          <p:cNvSpPr txBox="1"/>
          <p:nvPr/>
        </p:nvSpPr>
        <p:spPr>
          <a:xfrm>
            <a:off x="2051719" y="5589240"/>
            <a:ext cx="5256583" cy="830997"/>
          </a:xfrm>
          <a:prstGeom prst="rect">
            <a:avLst/>
          </a:prstGeom>
          <a:noFill/>
        </p:spPr>
        <p:txBody>
          <a:bodyPr wrap="square" rtlCol="0">
            <a:spAutoFit/>
          </a:bodyPr>
          <a:lstStyle/>
          <a:p>
            <a:r>
              <a:rPr lang="es-EC" sz="1200" dirty="0"/>
              <a:t>Fuente: Presentación del Proyecto de Vinculación Académica</a:t>
            </a:r>
          </a:p>
          <a:p>
            <a:r>
              <a:rPr lang="es-EC" sz="1200" dirty="0"/>
              <a:t>Autor: Ing. Jaime Cadena y Estudiantes de Maestría de Gerencia Hospitalaria ESPE.</a:t>
            </a:r>
          </a:p>
          <a:p>
            <a:endParaRPr lang="es-ES" sz="1200" dirty="0"/>
          </a:p>
        </p:txBody>
      </p:sp>
    </p:spTree>
    <p:extLst>
      <p:ext uri="{BB962C8B-B14F-4D97-AF65-F5344CB8AC3E}">
        <p14:creationId xmlns:p14="http://schemas.microsoft.com/office/powerpoint/2010/main" val="3576344310"/>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ángulo 1"/>
          <p:cNvSpPr/>
          <p:nvPr/>
        </p:nvSpPr>
        <p:spPr>
          <a:xfrm>
            <a:off x="2195736" y="764704"/>
            <a:ext cx="5184576" cy="646331"/>
          </a:xfrm>
          <a:prstGeom prst="rect">
            <a:avLst/>
          </a:prstGeom>
        </p:spPr>
        <p:txBody>
          <a:bodyPr wrap="square">
            <a:spAutoFit/>
          </a:bodyPr>
          <a:lstStyle/>
          <a:p>
            <a:pPr algn="ctr"/>
            <a:r>
              <a:rPr lang="es-EC" b="1" dirty="0" smtClean="0">
                <a:latin typeface="Arial" panose="020B0604020202020204" pitchFamily="34" charset="0"/>
                <a:ea typeface="Calibri" panose="020F0502020204030204" pitchFamily="34" charset="0"/>
              </a:rPr>
              <a:t>Mapa de procesos de </a:t>
            </a:r>
            <a:r>
              <a:rPr lang="es-EC" b="1" dirty="0">
                <a:latin typeface="Arial" panose="020B0604020202020204" pitchFamily="34" charset="0"/>
                <a:ea typeface="Calibri" panose="020F0502020204030204" pitchFamily="34" charset="0"/>
              </a:rPr>
              <a:t>Farmacia del Hospital General Enrique Garcés</a:t>
            </a:r>
            <a:endParaRPr lang="es-EC" b="1"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808" y="1546732"/>
            <a:ext cx="4529504" cy="4546564"/>
          </a:xfrm>
          <a:prstGeom prst="rect">
            <a:avLst/>
          </a:prstGeom>
        </p:spPr>
      </p:pic>
    </p:spTree>
    <p:extLst>
      <p:ext uri="{BB962C8B-B14F-4D97-AF65-F5344CB8AC3E}">
        <p14:creationId xmlns:p14="http://schemas.microsoft.com/office/powerpoint/2010/main" val="1576165563"/>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0"/>
            <a:ext cx="8229600" cy="1143000"/>
          </a:xfrm>
        </p:spPr>
        <p:txBody>
          <a:bodyPr/>
          <a:lstStyle/>
          <a:p>
            <a:r>
              <a:rPr lang="es-ES" sz="3200" dirty="0" smtClean="0"/>
              <a:t>ANEXOS SUBPROCESOS</a:t>
            </a:r>
            <a:endParaRPr lang="es-ES" sz="3200" dirty="0"/>
          </a:p>
        </p:txBody>
      </p:sp>
    </p:spTree>
    <p:extLst>
      <p:ext uri="{BB962C8B-B14F-4D97-AF65-F5344CB8AC3E}">
        <p14:creationId xmlns:p14="http://schemas.microsoft.com/office/powerpoint/2010/main" val="406815139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20284" y="6353149"/>
            <a:ext cx="8964613" cy="352972"/>
            <a:chOff x="120284" y="6358967"/>
            <a:chExt cx="8964613" cy="347160"/>
          </a:xfrm>
        </p:grpSpPr>
        <p:grpSp>
          <p:nvGrpSpPr>
            <p:cNvPr id="6" name="4 Grupo"/>
            <p:cNvGrpSpPr>
              <a:grpSpLocks/>
            </p:cNvGrpSpPr>
            <p:nvPr/>
          </p:nvGrpSpPr>
          <p:grpSpPr bwMode="auto">
            <a:xfrm>
              <a:off x="120284" y="6530495"/>
              <a:ext cx="8964613" cy="135708"/>
              <a:chOff x="107504" y="6675010"/>
              <a:chExt cx="8856984" cy="137794"/>
            </a:xfrm>
          </p:grpSpPr>
          <p:sp>
            <p:nvSpPr>
              <p:cNvPr id="10"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11"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7"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CuadroTexto 13"/>
          <p:cNvSpPr txBox="1"/>
          <p:nvPr/>
        </p:nvSpPr>
        <p:spPr>
          <a:xfrm>
            <a:off x="404743" y="87596"/>
            <a:ext cx="8395693" cy="677108"/>
          </a:xfrm>
          <a:prstGeom prst="rect">
            <a:avLst/>
          </a:prstGeom>
          <a:noFill/>
        </p:spPr>
        <p:txBody>
          <a:bodyPr wrap="square" rtlCol="0">
            <a:spAutoFit/>
          </a:bodyPr>
          <a:lstStyle/>
          <a:p>
            <a:pPr algn="ctr"/>
            <a:r>
              <a:rPr lang="es-EC" sz="2000" b="1" dirty="0" smtClean="0"/>
              <a:t>ESTRUCTURA ORGANIZACIONAL DEL HOSPITAL GENERAL ENRIQUE GARCÉS</a:t>
            </a:r>
          </a:p>
          <a:p>
            <a:endParaRPr lang="es-EC" dirty="0"/>
          </a:p>
        </p:txBody>
      </p:sp>
      <p:pic>
        <p:nvPicPr>
          <p:cNvPr id="15" name="Imagen 14"/>
          <p:cNvPicPr/>
          <p:nvPr/>
        </p:nvPicPr>
        <p:blipFill>
          <a:blip r:embed="rId3" cstate="print"/>
          <a:srcRect/>
          <a:stretch>
            <a:fillRect/>
          </a:stretch>
        </p:blipFill>
        <p:spPr bwMode="auto">
          <a:xfrm>
            <a:off x="1691680" y="476672"/>
            <a:ext cx="5832648" cy="5835885"/>
          </a:xfrm>
          <a:prstGeom prst="rect">
            <a:avLst/>
          </a:prstGeom>
          <a:noFill/>
          <a:ln w="9525">
            <a:noFill/>
            <a:miter lim="800000"/>
            <a:headEnd/>
            <a:tailEnd/>
          </a:ln>
        </p:spPr>
      </p:pic>
    </p:spTree>
    <p:extLst>
      <p:ext uri="{BB962C8B-B14F-4D97-AF65-F5344CB8AC3E}">
        <p14:creationId xmlns:p14="http://schemas.microsoft.com/office/powerpoint/2010/main" val="245250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Imagen 1"/>
          <p:cNvPicPr>
            <a:picLocks noChangeAspect="1"/>
          </p:cNvPicPr>
          <p:nvPr/>
        </p:nvPicPr>
        <p:blipFill>
          <a:blip r:embed="rId3"/>
          <a:stretch>
            <a:fillRect/>
          </a:stretch>
        </p:blipFill>
        <p:spPr>
          <a:xfrm>
            <a:off x="755576" y="404664"/>
            <a:ext cx="8057303" cy="5652453"/>
          </a:xfrm>
          <a:prstGeom prst="rect">
            <a:avLst/>
          </a:prstGeom>
        </p:spPr>
      </p:pic>
    </p:spTree>
    <p:extLst>
      <p:ext uri="{BB962C8B-B14F-4D97-AF65-F5344CB8AC3E}">
        <p14:creationId xmlns:p14="http://schemas.microsoft.com/office/powerpoint/2010/main" val="3688264908"/>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1823" y="0"/>
            <a:ext cx="9038689" cy="6477797"/>
          </a:xfrm>
          <a:prstGeom prst="rect">
            <a:avLst/>
          </a:prstGeom>
        </p:spPr>
      </p:pic>
    </p:spTree>
    <p:extLst>
      <p:ext uri="{BB962C8B-B14F-4D97-AF65-F5344CB8AC3E}">
        <p14:creationId xmlns:p14="http://schemas.microsoft.com/office/powerpoint/2010/main" val="220121811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43608" y="0"/>
            <a:ext cx="7056783" cy="6858000"/>
          </a:xfrm>
          <a:prstGeom prst="rect">
            <a:avLst/>
          </a:prstGeom>
        </p:spPr>
      </p:pic>
    </p:spTree>
    <p:extLst>
      <p:ext uri="{BB962C8B-B14F-4D97-AF65-F5344CB8AC3E}">
        <p14:creationId xmlns:p14="http://schemas.microsoft.com/office/powerpoint/2010/main" val="36752912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stretch>
            <a:fillRect/>
          </a:stretch>
        </p:blipFill>
        <p:spPr>
          <a:xfrm>
            <a:off x="1043608" y="0"/>
            <a:ext cx="7128792" cy="6858000"/>
          </a:xfrm>
          <a:prstGeom prst="rect">
            <a:avLst/>
          </a:prstGeom>
        </p:spPr>
      </p:pic>
    </p:spTree>
    <p:extLst>
      <p:ext uri="{BB962C8B-B14F-4D97-AF65-F5344CB8AC3E}">
        <p14:creationId xmlns:p14="http://schemas.microsoft.com/office/powerpoint/2010/main" val="5038668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35478" y="1"/>
            <a:ext cx="6473043" cy="6858000"/>
          </a:xfrm>
          <a:prstGeom prst="rect">
            <a:avLst/>
          </a:prstGeom>
        </p:spPr>
      </p:pic>
    </p:spTree>
    <p:extLst>
      <p:ext uri="{BB962C8B-B14F-4D97-AF65-F5344CB8AC3E}">
        <p14:creationId xmlns:p14="http://schemas.microsoft.com/office/powerpoint/2010/main" val="209143542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51720" y="-1"/>
            <a:ext cx="5112568" cy="6858001"/>
          </a:xfrm>
          <a:prstGeom prst="rect">
            <a:avLst/>
          </a:prstGeom>
        </p:spPr>
      </p:pic>
    </p:spTree>
    <p:extLst>
      <p:ext uri="{BB962C8B-B14F-4D97-AF65-F5344CB8AC3E}">
        <p14:creationId xmlns:p14="http://schemas.microsoft.com/office/powerpoint/2010/main" val="360799460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2 Título"/>
          <p:cNvSpPr>
            <a:spLocks noGrp="1"/>
          </p:cNvSpPr>
          <p:nvPr>
            <p:ph type="title"/>
          </p:nvPr>
        </p:nvSpPr>
        <p:spPr>
          <a:xfrm>
            <a:off x="2586366" y="260648"/>
            <a:ext cx="4032448" cy="648072"/>
          </a:xfrm>
        </p:spPr>
        <p:txBody>
          <a:bodyPr/>
          <a:lstStyle/>
          <a:p>
            <a:r>
              <a:rPr lang="es-EC" sz="2400" b="1" dirty="0" smtClean="0"/>
              <a:t>CONCLUSIONES</a:t>
            </a:r>
            <a:endParaRPr lang="es-EC" sz="2400" b="1" dirty="0"/>
          </a:p>
        </p:txBody>
      </p:sp>
      <p:sp>
        <p:nvSpPr>
          <p:cNvPr id="2" name="1 Rectángulo"/>
          <p:cNvSpPr/>
          <p:nvPr/>
        </p:nvSpPr>
        <p:spPr>
          <a:xfrm>
            <a:off x="611560" y="995015"/>
            <a:ext cx="7992888"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t>Se ha realizado el análisis dentro de los tres elementos básicos de una organización que son: la </a:t>
            </a:r>
            <a:r>
              <a:rPr lang="es-EC" dirty="0">
                <a:solidFill>
                  <a:srgbClr val="FF0000"/>
                </a:solidFill>
              </a:rPr>
              <a:t>estructura</a:t>
            </a:r>
            <a:r>
              <a:rPr lang="es-EC" dirty="0"/>
              <a:t>, los </a:t>
            </a:r>
            <a:r>
              <a:rPr lang="es-EC" dirty="0">
                <a:solidFill>
                  <a:srgbClr val="FF0000"/>
                </a:solidFill>
              </a:rPr>
              <a:t>procesos</a:t>
            </a:r>
            <a:r>
              <a:rPr lang="es-EC" dirty="0"/>
              <a:t> y los </a:t>
            </a:r>
            <a:r>
              <a:rPr lang="es-EC" dirty="0">
                <a:solidFill>
                  <a:srgbClr val="FF0000"/>
                </a:solidFill>
              </a:rPr>
              <a:t>resultados</a:t>
            </a:r>
            <a:r>
              <a:rPr lang="es-EC" dirty="0"/>
              <a:t> mediante una </a:t>
            </a:r>
            <a:r>
              <a:rPr lang="es-EC" dirty="0" smtClean="0"/>
              <a:t>encuesta </a:t>
            </a:r>
            <a:r>
              <a:rPr lang="es-EC" dirty="0"/>
              <a:t>y una entrevista, dirigidas a conocer la organización de la farmacia, los recursos humanos y físicos; los procesos de atención y la forma como es ejecutada dicha atención, incluyendo las actividades, procedimientos y los resultados que representan los productos generados por los procesos y dentro de estos el impacto logrado en la calidad de la atención </a:t>
            </a:r>
            <a:endParaRPr lang="es-ES" dirty="0"/>
          </a:p>
        </p:txBody>
      </p:sp>
      <p:sp>
        <p:nvSpPr>
          <p:cNvPr id="9" name="8 Rectángulo"/>
          <p:cNvSpPr/>
          <p:nvPr/>
        </p:nvSpPr>
        <p:spPr>
          <a:xfrm>
            <a:off x="611560" y="3645024"/>
            <a:ext cx="7992888"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smtClean="0">
                <a:solidFill>
                  <a:schemeClr val="dk1"/>
                </a:solidFill>
              </a:rPr>
              <a:t>Una </a:t>
            </a:r>
            <a:r>
              <a:rPr lang="es-EC" dirty="0">
                <a:solidFill>
                  <a:schemeClr val="dk1"/>
                </a:solidFill>
              </a:rPr>
              <a:t>de las condiciones primordiales requeridas para la toma de decisiones es, la identificación de los problemas dentro de una organización, </a:t>
            </a:r>
            <a:r>
              <a:rPr lang="es-EC" dirty="0" smtClean="0">
                <a:solidFill>
                  <a:schemeClr val="dk1"/>
                </a:solidFill>
              </a:rPr>
              <a:t>con la </a:t>
            </a:r>
            <a:r>
              <a:rPr lang="es-EC" dirty="0">
                <a:solidFill>
                  <a:schemeClr val="dk1"/>
                </a:solidFill>
              </a:rPr>
              <a:t>aplicación de </a:t>
            </a:r>
            <a:r>
              <a:rPr lang="es-EC" dirty="0" smtClean="0">
                <a:solidFill>
                  <a:schemeClr val="dk1"/>
                </a:solidFill>
              </a:rPr>
              <a:t>instrumentos se pretendió </a:t>
            </a:r>
            <a:r>
              <a:rPr lang="es-EC" dirty="0">
                <a:solidFill>
                  <a:schemeClr val="dk1"/>
                </a:solidFill>
              </a:rPr>
              <a:t>despejar inquietudes con preguntas enfocadas a la estructura organizativa de la Farmacia, las características de sus recursos humanos, físicos y al impacto logrado en la calidad de la atención con la aplicación de sus proceso; así como la satisfacción de quienes reciben el servicio y quienes lo otorgan.</a:t>
            </a:r>
            <a:endParaRPr lang="es-ES" dirty="0">
              <a:solidFill>
                <a:schemeClr val="dk1"/>
              </a:solidFill>
            </a:endParaRPr>
          </a:p>
        </p:txBody>
      </p:sp>
    </p:spTree>
    <p:extLst>
      <p:ext uri="{BB962C8B-B14F-4D97-AF65-F5344CB8AC3E}">
        <p14:creationId xmlns:p14="http://schemas.microsoft.com/office/powerpoint/2010/main" val="18019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1924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1 Rectángulo"/>
          <p:cNvSpPr/>
          <p:nvPr/>
        </p:nvSpPr>
        <p:spPr>
          <a:xfrm>
            <a:off x="170620" y="2852936"/>
            <a:ext cx="8649852"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solidFill>
                  <a:schemeClr val="dk1"/>
                </a:solidFill>
              </a:rPr>
              <a:t>La Atención Farmacéutica no está integrada a la estrategia institucional, no cuenta con un adecuado sistema de indicadores que permitan conocer en qué situación se encuentra frente a los demás servicios.  La percepción de los usuarios internos y externos, relacionada a la calidad del servicio que brinda la Farmacia del Hospital General Enrique Garcés considera en su mayor porcentaje </a:t>
            </a:r>
            <a:r>
              <a:rPr lang="es-EC" dirty="0" smtClean="0">
                <a:solidFill>
                  <a:schemeClr val="dk1"/>
                </a:solidFill>
              </a:rPr>
              <a:t>buena </a:t>
            </a:r>
            <a:r>
              <a:rPr lang="es-EC" dirty="0">
                <a:solidFill>
                  <a:schemeClr val="dk1"/>
                </a:solidFill>
              </a:rPr>
              <a:t>y </a:t>
            </a:r>
            <a:r>
              <a:rPr lang="es-EC" dirty="0" smtClean="0">
                <a:solidFill>
                  <a:schemeClr val="dk1"/>
                </a:solidFill>
              </a:rPr>
              <a:t>regular.</a:t>
            </a:r>
            <a:endParaRPr lang="es-ES" dirty="0">
              <a:solidFill>
                <a:schemeClr val="dk1"/>
              </a:solidFill>
            </a:endParaRPr>
          </a:p>
        </p:txBody>
      </p:sp>
      <p:sp>
        <p:nvSpPr>
          <p:cNvPr id="3" name="2 Rectángulo"/>
          <p:cNvSpPr/>
          <p:nvPr/>
        </p:nvSpPr>
        <p:spPr>
          <a:xfrm>
            <a:off x="170620" y="548680"/>
            <a:ext cx="8649852"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solidFill>
                  <a:schemeClr val="dk1"/>
                </a:solidFill>
              </a:rPr>
              <a:t>Los resultados en resumen muestran que la Farmacia Institucional no cuenta con una estructura organizativa definida en base a procesos con personal que conozca o sea dueño de cada proceso, los procesos están definidos pero no se encuentran implantados en la cultura organizacional  mediante el empoderamiento de las funciones y de la capacitación del personal. La Farmacia Institucional del Hospital General Enrique Garcés para su administración dispone del Manual de Procesos para el Suministro de Medicamentos entregado por el Ministerio de Salud Pública en el año 2010.</a:t>
            </a:r>
            <a:endParaRPr lang="es-ES" dirty="0">
              <a:solidFill>
                <a:schemeClr val="dk1"/>
              </a:solidFill>
            </a:endParaRPr>
          </a:p>
        </p:txBody>
      </p:sp>
      <p:sp>
        <p:nvSpPr>
          <p:cNvPr id="9" name="8 Rectángulo"/>
          <p:cNvSpPr/>
          <p:nvPr/>
        </p:nvSpPr>
        <p:spPr>
          <a:xfrm>
            <a:off x="170620" y="4618098"/>
            <a:ext cx="8649852"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solidFill>
                  <a:schemeClr val="dk1"/>
                </a:solidFill>
              </a:rPr>
              <a:t>El área física destinada a bodegaje, almacenamiento y distribución no cumple con los estándares mínimos según lo exige la normativa proporcionada por el MSP;  no se cuenta con una plataforma tecnológica e informática actualizada y que esté integrada lo que dificulta el monitoreo y la evaluación de sus actividades; además de no se disponen de un sistema integral para el manejo de archivos.</a:t>
            </a:r>
            <a:endParaRPr lang="es-ES" dirty="0">
              <a:solidFill>
                <a:schemeClr val="dk1"/>
              </a:solidFill>
            </a:endParaRPr>
          </a:p>
        </p:txBody>
      </p:sp>
    </p:spTree>
    <p:extLst>
      <p:ext uri="{BB962C8B-B14F-4D97-AF65-F5344CB8AC3E}">
        <p14:creationId xmlns:p14="http://schemas.microsoft.com/office/powerpoint/2010/main" val="20172277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12000"/>
                                        <p:tgtEl>
                                          <p:spTgt spid="2"/>
                                        </p:tgtEl>
                                      </p:cBhvr>
                                    </p:animEffect>
                                  </p:childTnLst>
                                </p:cTn>
                              </p:par>
                            </p:childTnLst>
                          </p:cTn>
                        </p:par>
                        <p:par>
                          <p:cTn id="12" fill="hold">
                            <p:stCondLst>
                              <p:cond delay="125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12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4 Rectángulo"/>
          <p:cNvSpPr/>
          <p:nvPr/>
        </p:nvSpPr>
        <p:spPr>
          <a:xfrm>
            <a:off x="467544" y="908720"/>
            <a:ext cx="8280920" cy="5601533"/>
          </a:xfrm>
          <a:prstGeom prst="rect">
            <a:avLst/>
          </a:prstGeom>
        </p:spPr>
        <p:txBody>
          <a:bodyPr wrap="square">
            <a:spAutoFit/>
          </a:bodyPr>
          <a:lstStyle/>
          <a:p>
            <a:pPr marL="342900" lvl="0" indent="-342900" algn="just">
              <a:buFont typeface="Arial" pitchFamily="34" charset="0"/>
              <a:buChar char="•"/>
            </a:pPr>
            <a:r>
              <a:rPr lang="es-EC" sz="2000" dirty="0" smtClean="0"/>
              <a:t>Automatización </a:t>
            </a:r>
            <a:r>
              <a:rPr lang="es-EC" sz="2000" dirty="0"/>
              <a:t>de los procesos de farmacia con un sistema de dispensación de medicamentos en línea con sistemas de administración y de control</a:t>
            </a:r>
            <a:r>
              <a:rPr lang="es-EC" sz="2000" dirty="0" smtClean="0"/>
              <a:t>.</a:t>
            </a:r>
          </a:p>
          <a:p>
            <a:pPr lvl="0" algn="just"/>
            <a:endParaRPr lang="es-ES" sz="2000" dirty="0"/>
          </a:p>
          <a:p>
            <a:pPr marL="342900" lvl="0" indent="-342900" algn="just">
              <a:buFont typeface="Arial" pitchFamily="34" charset="0"/>
              <a:buChar char="•"/>
            </a:pPr>
            <a:r>
              <a:rPr lang="es-EC" sz="2000" dirty="0"/>
              <a:t>Realizar el almacenamiento adecuado de medicamentos en las mejores condiciones y de acuerdo a la normativa existente. </a:t>
            </a:r>
            <a:endParaRPr lang="es-EC" sz="2000" dirty="0" smtClean="0"/>
          </a:p>
          <a:p>
            <a:pPr lvl="0" algn="just"/>
            <a:endParaRPr lang="es-ES" sz="2000" dirty="0"/>
          </a:p>
          <a:p>
            <a:pPr marL="342900" lvl="0" indent="-342900" algn="just">
              <a:buFont typeface="Arial" pitchFamily="34" charset="0"/>
              <a:buChar char="•"/>
            </a:pPr>
            <a:r>
              <a:rPr lang="es-EC" sz="2000" dirty="0"/>
              <a:t>Atención Farmacéutica al paciente en los espacios adecuados y en las condiciones que permitan privacidad en su requerimiento farmacológico. </a:t>
            </a:r>
            <a:endParaRPr lang="es-EC" sz="2000" dirty="0" smtClean="0"/>
          </a:p>
          <a:p>
            <a:pPr lvl="0" algn="just"/>
            <a:endParaRPr lang="es-ES" sz="2000" dirty="0"/>
          </a:p>
          <a:p>
            <a:pPr marL="342900" lvl="0" indent="-342900" algn="just">
              <a:buFont typeface="Arial" pitchFamily="34" charset="0"/>
              <a:buChar char="•"/>
            </a:pPr>
            <a:r>
              <a:rPr lang="es-EC" sz="2000" dirty="0"/>
              <a:t>Capacitar al personal dentro del ámbito de competencia y en gestión por procesos</a:t>
            </a:r>
            <a:r>
              <a:rPr lang="es-EC" sz="2000" dirty="0" smtClean="0"/>
              <a:t>.</a:t>
            </a:r>
          </a:p>
          <a:p>
            <a:pPr lvl="0" algn="just"/>
            <a:endParaRPr lang="es-ES" sz="2000" dirty="0"/>
          </a:p>
          <a:p>
            <a:pPr marL="342900" lvl="0" indent="-342900" algn="just">
              <a:buFont typeface="Arial" pitchFamily="34" charset="0"/>
              <a:buChar char="•"/>
            </a:pPr>
            <a:r>
              <a:rPr lang="es-EC" sz="2000" dirty="0"/>
              <a:t>Desarrollar procesos estandarizados en farmacia hospitalaria, medir sus consecuencias económicas y la intervención de los propios servicios en su mejora, se constituye en permite resolver diferencias clínicas y económicas en un mismo proceso</a:t>
            </a:r>
            <a:endParaRPr lang="es-ES" sz="2000" dirty="0"/>
          </a:p>
          <a:p>
            <a:pPr lvl="0"/>
            <a:endParaRPr lang="es-ES" dirty="0"/>
          </a:p>
        </p:txBody>
      </p:sp>
      <p:sp>
        <p:nvSpPr>
          <p:cNvPr id="10" name="2 Título"/>
          <p:cNvSpPr>
            <a:spLocks noGrp="1"/>
          </p:cNvSpPr>
          <p:nvPr>
            <p:ph type="title"/>
          </p:nvPr>
        </p:nvSpPr>
        <p:spPr>
          <a:xfrm>
            <a:off x="2586366" y="260648"/>
            <a:ext cx="4032448" cy="648072"/>
          </a:xfrm>
        </p:spPr>
        <p:txBody>
          <a:bodyPr/>
          <a:lstStyle/>
          <a:p>
            <a:r>
              <a:rPr lang="es-EC" sz="2400" b="1" dirty="0" smtClean="0"/>
              <a:t>RECOMENDACIONES</a:t>
            </a:r>
            <a:endParaRPr lang="es-EC" sz="2400" b="1" dirty="0"/>
          </a:p>
        </p:txBody>
      </p:sp>
    </p:spTree>
    <p:extLst>
      <p:ext uri="{BB962C8B-B14F-4D97-AF65-F5344CB8AC3E}">
        <p14:creationId xmlns:p14="http://schemas.microsoft.com/office/powerpoint/2010/main" val="2346889158"/>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4 Rectángulo"/>
          <p:cNvSpPr/>
          <p:nvPr/>
        </p:nvSpPr>
        <p:spPr>
          <a:xfrm>
            <a:off x="683568" y="908720"/>
            <a:ext cx="7848872" cy="4985980"/>
          </a:xfrm>
          <a:prstGeom prst="rect">
            <a:avLst/>
          </a:prstGeom>
        </p:spPr>
        <p:txBody>
          <a:bodyPr wrap="square">
            <a:spAutoFit/>
          </a:bodyPr>
          <a:lstStyle/>
          <a:p>
            <a:r>
              <a:rPr lang="es-EC" sz="2000" dirty="0" smtClean="0"/>
              <a:t>El </a:t>
            </a:r>
            <a:r>
              <a:rPr lang="es-EC" sz="2000" dirty="0"/>
              <a:t>personal de que labora en la Farmacia Institucional debe</a:t>
            </a:r>
            <a:r>
              <a:rPr lang="es-EC" sz="2000" dirty="0" smtClean="0"/>
              <a:t>:</a:t>
            </a:r>
          </a:p>
          <a:p>
            <a:endParaRPr lang="es-ES" sz="2000" dirty="0"/>
          </a:p>
          <a:p>
            <a:pPr marL="342900" lvl="0" indent="-342900">
              <a:buFont typeface="Arial" pitchFamily="34" charset="0"/>
              <a:buChar char="•"/>
            </a:pPr>
            <a:r>
              <a:rPr lang="es-EC" sz="2000" dirty="0"/>
              <a:t>Conocer su organización, las actividades que cumplen como parte integrante de un proceso, los procedimientos que desarrollan en cada momento y la mejor entrega de los servicios. </a:t>
            </a:r>
            <a:endParaRPr lang="es-EC" sz="2000" dirty="0" smtClean="0"/>
          </a:p>
          <a:p>
            <a:pPr marL="342900" lvl="0" indent="-342900">
              <a:buFont typeface="Arial" pitchFamily="34" charset="0"/>
              <a:buChar char="•"/>
            </a:pPr>
            <a:endParaRPr lang="es-ES" sz="2000" dirty="0"/>
          </a:p>
          <a:p>
            <a:pPr marL="342900" lvl="0" indent="-342900">
              <a:buFont typeface="Arial" pitchFamily="34" charset="0"/>
              <a:buChar char="•"/>
            </a:pPr>
            <a:r>
              <a:rPr lang="es-EC" sz="2000" dirty="0"/>
              <a:t>Centrar las actuaciones en el usuario, teniendo en cuenta sus necesidades y expectativas, midiendo su grado de satisfacción</a:t>
            </a:r>
            <a:r>
              <a:rPr lang="es-EC" sz="2000" dirty="0" smtClean="0"/>
              <a:t>.</a:t>
            </a:r>
          </a:p>
          <a:p>
            <a:pPr lvl="0"/>
            <a:endParaRPr lang="es-ES" sz="2000" dirty="0"/>
          </a:p>
          <a:p>
            <a:pPr marL="342900" lvl="0" indent="-342900">
              <a:buFont typeface="Arial" pitchFamily="34" charset="0"/>
              <a:buChar char="•"/>
            </a:pPr>
            <a:r>
              <a:rPr lang="es-EC" sz="2000" dirty="0"/>
              <a:t>Implementar un buzón de sugerencias en un lugar específico para medir sistemáticamente los reclamos, sugerencias o felicitaciones, como una forma de aprender sobre los problemas de la institución, a partir de esta información generada en el proceso de escucha activa del usuario, promover el mejoramiento de los procesos que generen mayor insatisfacción. </a:t>
            </a:r>
            <a:endParaRPr lang="es-ES" sz="2000" dirty="0"/>
          </a:p>
          <a:p>
            <a:pPr lvl="0"/>
            <a:endParaRPr lang="es-ES" dirty="0"/>
          </a:p>
        </p:txBody>
      </p:sp>
      <p:sp>
        <p:nvSpPr>
          <p:cNvPr id="10" name="2 Título"/>
          <p:cNvSpPr>
            <a:spLocks noGrp="1"/>
          </p:cNvSpPr>
          <p:nvPr>
            <p:ph type="title"/>
          </p:nvPr>
        </p:nvSpPr>
        <p:spPr>
          <a:xfrm>
            <a:off x="2586366" y="260648"/>
            <a:ext cx="4032448" cy="648072"/>
          </a:xfrm>
        </p:spPr>
        <p:txBody>
          <a:bodyPr/>
          <a:lstStyle/>
          <a:p>
            <a:r>
              <a:rPr lang="es-EC" sz="2400" b="1" dirty="0" smtClean="0"/>
              <a:t>RECOMENDACIONES</a:t>
            </a:r>
            <a:endParaRPr lang="es-EC" sz="2400" b="1" dirty="0"/>
          </a:p>
        </p:txBody>
      </p:sp>
    </p:spTree>
    <p:extLst>
      <p:ext uri="{BB962C8B-B14F-4D97-AF65-F5344CB8AC3E}">
        <p14:creationId xmlns:p14="http://schemas.microsoft.com/office/powerpoint/2010/main" val="2638663652"/>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20284" y="6353149"/>
            <a:ext cx="8964613" cy="352972"/>
            <a:chOff x="120284" y="6358967"/>
            <a:chExt cx="8964613" cy="347160"/>
          </a:xfrm>
        </p:grpSpPr>
        <p:grpSp>
          <p:nvGrpSpPr>
            <p:cNvPr id="6" name="4 Grupo"/>
            <p:cNvGrpSpPr>
              <a:grpSpLocks/>
            </p:cNvGrpSpPr>
            <p:nvPr/>
          </p:nvGrpSpPr>
          <p:grpSpPr bwMode="auto">
            <a:xfrm>
              <a:off x="120284" y="6530495"/>
              <a:ext cx="8964613" cy="135708"/>
              <a:chOff x="107504" y="6675010"/>
              <a:chExt cx="8856984" cy="137794"/>
            </a:xfrm>
          </p:grpSpPr>
          <p:sp>
            <p:nvSpPr>
              <p:cNvPr id="10"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11"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7"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CuadroTexto 13"/>
          <p:cNvSpPr txBox="1"/>
          <p:nvPr/>
        </p:nvSpPr>
        <p:spPr>
          <a:xfrm>
            <a:off x="404743" y="87596"/>
            <a:ext cx="8395693" cy="400110"/>
          </a:xfrm>
          <a:prstGeom prst="rect">
            <a:avLst/>
          </a:prstGeom>
          <a:noFill/>
        </p:spPr>
        <p:txBody>
          <a:bodyPr wrap="square" rtlCol="0">
            <a:spAutoFit/>
          </a:bodyPr>
          <a:lstStyle/>
          <a:p>
            <a:pPr marL="0" lvl="3" algn="ctr"/>
            <a:r>
              <a:rPr lang="es-EC" sz="2000" b="1" dirty="0"/>
              <a:t>SERVICIOS QUE PRESTA EL HOSPITAL </a:t>
            </a:r>
            <a:r>
              <a:rPr lang="es-EC" sz="2000" b="1" dirty="0" smtClean="0"/>
              <a:t>GENERAL ENRIQUE GARCÉS</a:t>
            </a:r>
            <a:endParaRPr lang="es-EC" dirty="0"/>
          </a:p>
        </p:txBody>
      </p:sp>
      <p:graphicFrame>
        <p:nvGraphicFramePr>
          <p:cNvPr id="12" name="Tabla 11"/>
          <p:cNvGraphicFramePr>
            <a:graphicFrameLocks noGrp="1"/>
          </p:cNvGraphicFramePr>
          <p:nvPr>
            <p:extLst>
              <p:ext uri="{D42A27DB-BD31-4B8C-83A1-F6EECF244321}">
                <p14:modId xmlns:p14="http://schemas.microsoft.com/office/powerpoint/2010/main" val="3361514978"/>
              </p:ext>
            </p:extLst>
          </p:nvPr>
        </p:nvGraphicFramePr>
        <p:xfrm>
          <a:off x="404743" y="548680"/>
          <a:ext cx="4167257" cy="5852340"/>
        </p:xfrm>
        <a:graphic>
          <a:graphicData uri="http://schemas.openxmlformats.org/drawingml/2006/table">
            <a:tbl>
              <a:tblPr firstRow="1" firstCol="1" bandRow="1">
                <a:tableStyleId>{E8B1032C-EA38-4F05-BA0D-38AFFFC7BED3}</a:tableStyleId>
              </a:tblPr>
              <a:tblGrid>
                <a:gridCol w="1843209"/>
                <a:gridCol w="2324048"/>
              </a:tblGrid>
              <a:tr h="281548">
                <a:tc>
                  <a:txBody>
                    <a:bodyPr/>
                    <a:lstStyle/>
                    <a:p>
                      <a:pPr marL="0" indent="0" algn="ctr">
                        <a:lnSpc>
                          <a:spcPct val="200000"/>
                        </a:lnSpc>
                        <a:spcBef>
                          <a:spcPts val="600"/>
                        </a:spcBef>
                        <a:spcAft>
                          <a:spcPts val="0"/>
                        </a:spcAft>
                      </a:pPr>
                      <a:r>
                        <a:rPr lang="es-ES" sz="1200" dirty="0">
                          <a:effectLst/>
                        </a:rPr>
                        <a:t>MEDICINA INTERNA</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29305" marR="29305" marT="0" marB="0"/>
                </a:tc>
                <a:tc>
                  <a:txBody>
                    <a:bodyPr/>
                    <a:lstStyle/>
                    <a:p>
                      <a:pPr marL="0" indent="0" algn="ctr">
                        <a:lnSpc>
                          <a:spcPct val="200000"/>
                        </a:lnSpc>
                        <a:spcBef>
                          <a:spcPts val="600"/>
                        </a:spcBef>
                        <a:spcAft>
                          <a:spcPts val="0"/>
                        </a:spcAft>
                      </a:pPr>
                      <a:r>
                        <a:rPr lang="es-ES" sz="1200" dirty="0">
                          <a:effectLst/>
                        </a:rPr>
                        <a:t>SERVICIO </a:t>
                      </a:r>
                      <a:r>
                        <a:rPr lang="es-ES" sz="1200" dirty="0" smtClean="0">
                          <a:effectLst/>
                        </a:rPr>
                        <a:t>DE DIAGNÓSTICO</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29305" marR="29305" marT="0" marB="0"/>
                </a:tc>
              </a:tr>
              <a:tr h="2145546">
                <a:tc>
                  <a:txBody>
                    <a:bodyPr/>
                    <a:lstStyle/>
                    <a:p>
                      <a:pPr marL="0" lvl="0" indent="0" algn="just">
                        <a:lnSpc>
                          <a:spcPct val="100000"/>
                        </a:lnSpc>
                        <a:spcBef>
                          <a:spcPts val="600"/>
                        </a:spcBef>
                        <a:spcAft>
                          <a:spcPts val="0"/>
                        </a:spcAft>
                        <a:buFontTx/>
                        <a:buNone/>
                      </a:pPr>
                      <a:endParaRPr lang="es-EC" sz="1200" dirty="0" smtClean="0">
                        <a:effectLst/>
                      </a:endParaRPr>
                    </a:p>
                    <a:p>
                      <a:pPr marL="0" lvl="0" indent="0" algn="just">
                        <a:lnSpc>
                          <a:spcPct val="100000"/>
                        </a:lnSpc>
                        <a:spcBef>
                          <a:spcPts val="600"/>
                        </a:spcBef>
                        <a:spcAft>
                          <a:spcPts val="0"/>
                        </a:spcAft>
                        <a:buFontTx/>
                        <a:buNone/>
                      </a:pPr>
                      <a:r>
                        <a:rPr lang="es-EC" sz="1200" dirty="0" smtClean="0">
                          <a:effectLst/>
                        </a:rPr>
                        <a:t>Cardiología</a:t>
                      </a:r>
                    </a:p>
                    <a:p>
                      <a:pPr marL="0" lvl="0" indent="0" algn="just">
                        <a:lnSpc>
                          <a:spcPct val="100000"/>
                        </a:lnSpc>
                        <a:spcBef>
                          <a:spcPts val="600"/>
                        </a:spcBef>
                        <a:spcAft>
                          <a:spcPts val="0"/>
                        </a:spcAft>
                        <a:buFontTx/>
                        <a:buNone/>
                      </a:pPr>
                      <a:r>
                        <a:rPr lang="es-EC" sz="1200" dirty="0" smtClean="0">
                          <a:effectLst/>
                        </a:rPr>
                        <a:t>Neumología</a:t>
                      </a:r>
                      <a:endParaRPr lang="es-EC" sz="1200" dirty="0">
                        <a:effectLst/>
                      </a:endParaRPr>
                    </a:p>
                    <a:p>
                      <a:pPr marL="0" lvl="0" indent="0" algn="just">
                        <a:lnSpc>
                          <a:spcPct val="100000"/>
                        </a:lnSpc>
                        <a:spcBef>
                          <a:spcPts val="600"/>
                        </a:spcBef>
                        <a:spcAft>
                          <a:spcPts val="0"/>
                        </a:spcAft>
                        <a:buFontTx/>
                        <a:buNone/>
                      </a:pPr>
                      <a:r>
                        <a:rPr lang="es-EC" sz="1200" dirty="0">
                          <a:effectLst/>
                        </a:rPr>
                        <a:t>Dermatología</a:t>
                      </a:r>
                    </a:p>
                    <a:p>
                      <a:pPr marL="0" lvl="0" indent="0" algn="just">
                        <a:lnSpc>
                          <a:spcPct val="100000"/>
                        </a:lnSpc>
                        <a:spcBef>
                          <a:spcPts val="600"/>
                        </a:spcBef>
                        <a:spcAft>
                          <a:spcPts val="0"/>
                        </a:spcAft>
                        <a:buFontTx/>
                        <a:buNone/>
                      </a:pPr>
                      <a:r>
                        <a:rPr lang="es-EC" sz="1200" dirty="0">
                          <a:effectLst/>
                        </a:rPr>
                        <a:t>Gastroenterología</a:t>
                      </a:r>
                    </a:p>
                    <a:p>
                      <a:pPr marL="0" lvl="0" indent="0" algn="just">
                        <a:lnSpc>
                          <a:spcPct val="100000"/>
                        </a:lnSpc>
                        <a:spcBef>
                          <a:spcPts val="600"/>
                        </a:spcBef>
                        <a:spcAft>
                          <a:spcPts val="0"/>
                        </a:spcAft>
                        <a:buFontTx/>
                        <a:buNone/>
                      </a:pPr>
                      <a:r>
                        <a:rPr lang="es-EC" sz="1200" dirty="0">
                          <a:effectLst/>
                        </a:rPr>
                        <a:t>Hematología</a:t>
                      </a:r>
                    </a:p>
                    <a:p>
                      <a:pPr marL="0" lvl="0" indent="0" algn="just">
                        <a:lnSpc>
                          <a:spcPct val="100000"/>
                        </a:lnSpc>
                        <a:spcBef>
                          <a:spcPts val="600"/>
                        </a:spcBef>
                        <a:spcAft>
                          <a:spcPts val="0"/>
                        </a:spcAft>
                        <a:buFontTx/>
                        <a:buNone/>
                      </a:pPr>
                      <a:r>
                        <a:rPr lang="es-EC" sz="1200" dirty="0">
                          <a:effectLst/>
                        </a:rPr>
                        <a:t>Neurología</a:t>
                      </a:r>
                    </a:p>
                    <a:p>
                      <a:pPr marL="0" lvl="0" indent="0" algn="just">
                        <a:lnSpc>
                          <a:spcPct val="100000"/>
                        </a:lnSpc>
                        <a:spcBef>
                          <a:spcPts val="600"/>
                        </a:spcBef>
                        <a:spcAft>
                          <a:spcPts val="0"/>
                        </a:spcAft>
                        <a:buFontTx/>
                        <a:buNone/>
                      </a:pPr>
                      <a:r>
                        <a:rPr lang="es-EC" sz="1200" dirty="0">
                          <a:effectLst/>
                        </a:rPr>
                        <a:t>Salud Mental</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29305" marR="29305" marT="0" marB="0"/>
                </a:tc>
                <a:tc>
                  <a:txBody>
                    <a:bodyPr/>
                    <a:lstStyle/>
                    <a:p>
                      <a:pPr marL="0" lvl="0" indent="0" algn="just">
                        <a:lnSpc>
                          <a:spcPct val="100000"/>
                        </a:lnSpc>
                        <a:spcBef>
                          <a:spcPts val="600"/>
                        </a:spcBef>
                        <a:spcAft>
                          <a:spcPts val="0"/>
                        </a:spcAft>
                        <a:buFontTx/>
                        <a:buNone/>
                      </a:pPr>
                      <a:endParaRPr lang="es-EC" sz="1200" dirty="0" smtClean="0">
                        <a:effectLst/>
                      </a:endParaRPr>
                    </a:p>
                    <a:p>
                      <a:pPr marL="0" lvl="0" indent="0" algn="just">
                        <a:lnSpc>
                          <a:spcPct val="100000"/>
                        </a:lnSpc>
                        <a:spcBef>
                          <a:spcPts val="600"/>
                        </a:spcBef>
                        <a:spcAft>
                          <a:spcPts val="0"/>
                        </a:spcAft>
                        <a:buFontTx/>
                        <a:buNone/>
                      </a:pPr>
                      <a:r>
                        <a:rPr lang="es-EC" sz="1200" b="1" dirty="0" smtClean="0">
                          <a:effectLst/>
                        </a:rPr>
                        <a:t>Imagenología</a:t>
                      </a:r>
                      <a:endParaRPr lang="es-EC" sz="1200" b="1" dirty="0">
                        <a:effectLst/>
                      </a:endParaRPr>
                    </a:p>
                    <a:p>
                      <a:pPr marL="0" lvl="0" indent="0" algn="just">
                        <a:lnSpc>
                          <a:spcPct val="100000"/>
                        </a:lnSpc>
                        <a:spcBef>
                          <a:spcPts val="600"/>
                        </a:spcBef>
                        <a:spcAft>
                          <a:spcPts val="0"/>
                        </a:spcAft>
                        <a:buFontTx/>
                        <a:buNone/>
                      </a:pPr>
                      <a:r>
                        <a:rPr lang="es-EC" sz="1200" b="1" dirty="0">
                          <a:effectLst/>
                        </a:rPr>
                        <a:t>Ecosonografía</a:t>
                      </a:r>
                    </a:p>
                    <a:p>
                      <a:pPr marL="0" lvl="0" indent="0" algn="just">
                        <a:lnSpc>
                          <a:spcPct val="100000"/>
                        </a:lnSpc>
                        <a:spcBef>
                          <a:spcPts val="600"/>
                        </a:spcBef>
                        <a:spcAft>
                          <a:spcPts val="0"/>
                        </a:spcAft>
                        <a:buFontTx/>
                        <a:buNone/>
                      </a:pPr>
                      <a:r>
                        <a:rPr lang="es-EC" sz="1200" b="1" dirty="0">
                          <a:effectLst/>
                        </a:rPr>
                        <a:t>Tomografía</a:t>
                      </a:r>
                    </a:p>
                    <a:p>
                      <a:pPr marL="0" lvl="0" indent="0" algn="just">
                        <a:lnSpc>
                          <a:spcPct val="100000"/>
                        </a:lnSpc>
                        <a:spcBef>
                          <a:spcPts val="600"/>
                        </a:spcBef>
                        <a:spcAft>
                          <a:spcPts val="0"/>
                        </a:spcAft>
                        <a:buFontTx/>
                        <a:buNone/>
                      </a:pPr>
                      <a:r>
                        <a:rPr lang="es-EC" sz="1200" b="1" dirty="0">
                          <a:effectLst/>
                        </a:rPr>
                        <a:t>Laboratorio clínico</a:t>
                      </a:r>
                    </a:p>
                    <a:p>
                      <a:pPr marL="0" lvl="0" indent="0" algn="just">
                        <a:lnSpc>
                          <a:spcPct val="100000"/>
                        </a:lnSpc>
                        <a:spcBef>
                          <a:spcPts val="600"/>
                        </a:spcBef>
                        <a:spcAft>
                          <a:spcPts val="0"/>
                        </a:spcAft>
                        <a:buFontTx/>
                        <a:buNone/>
                      </a:pPr>
                      <a:r>
                        <a:rPr lang="es-EC" sz="1200" b="1" dirty="0">
                          <a:effectLst/>
                        </a:rPr>
                        <a:t>Histopatología</a:t>
                      </a:r>
                    </a:p>
                    <a:p>
                      <a:pPr marL="0" lvl="0" indent="0" algn="just">
                        <a:lnSpc>
                          <a:spcPct val="100000"/>
                        </a:lnSpc>
                        <a:spcBef>
                          <a:spcPts val="600"/>
                        </a:spcBef>
                        <a:spcAft>
                          <a:spcPts val="0"/>
                        </a:spcAft>
                        <a:buFontTx/>
                        <a:buNone/>
                      </a:pPr>
                      <a:r>
                        <a:rPr lang="es-EC" sz="1200" b="1" dirty="0">
                          <a:effectLst/>
                        </a:rPr>
                        <a:t>Endoscopía</a:t>
                      </a:r>
                    </a:p>
                    <a:p>
                      <a:pPr marL="0" lvl="0" indent="0" algn="just">
                        <a:lnSpc>
                          <a:spcPct val="100000"/>
                        </a:lnSpc>
                        <a:spcBef>
                          <a:spcPts val="600"/>
                        </a:spcBef>
                        <a:spcAft>
                          <a:spcPts val="0"/>
                        </a:spcAft>
                        <a:buFontTx/>
                        <a:buNone/>
                      </a:pPr>
                      <a:r>
                        <a:rPr lang="es-EC" sz="1200" b="1" dirty="0">
                          <a:effectLst/>
                        </a:rPr>
                        <a:t>Electroencefalografía</a:t>
                      </a:r>
                    </a:p>
                    <a:p>
                      <a:pPr marL="0" lvl="0" indent="0" algn="just">
                        <a:lnSpc>
                          <a:spcPct val="100000"/>
                        </a:lnSpc>
                        <a:spcBef>
                          <a:spcPts val="600"/>
                        </a:spcBef>
                        <a:spcAft>
                          <a:spcPts val="0"/>
                        </a:spcAft>
                        <a:buFontTx/>
                        <a:buNone/>
                      </a:pPr>
                      <a:r>
                        <a:rPr lang="es-EC" sz="1200" b="1" dirty="0">
                          <a:effectLst/>
                        </a:rPr>
                        <a:t>Mamografía</a:t>
                      </a:r>
                    </a:p>
                    <a:p>
                      <a:pPr marL="0" lvl="0" indent="0" algn="just">
                        <a:lnSpc>
                          <a:spcPct val="100000"/>
                        </a:lnSpc>
                        <a:spcBef>
                          <a:spcPts val="600"/>
                        </a:spcBef>
                        <a:spcAft>
                          <a:spcPts val="0"/>
                        </a:spcAft>
                        <a:buFontTx/>
                        <a:buNone/>
                      </a:pPr>
                      <a:r>
                        <a:rPr lang="es-EC" sz="1200" b="1" dirty="0">
                          <a:effectLst/>
                        </a:rPr>
                        <a:t>Audiología</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29305" marR="29305" marT="0" marB="0"/>
                </a:tc>
              </a:tr>
              <a:tr h="335931">
                <a:tc>
                  <a:txBody>
                    <a:bodyPr/>
                    <a:lstStyle/>
                    <a:p>
                      <a:pPr marL="0" indent="0" algn="ctr">
                        <a:lnSpc>
                          <a:spcPct val="200000"/>
                        </a:lnSpc>
                        <a:spcBef>
                          <a:spcPts val="600"/>
                        </a:spcBef>
                        <a:spcAft>
                          <a:spcPts val="0"/>
                        </a:spcAft>
                        <a:buFontTx/>
                        <a:buNone/>
                      </a:pPr>
                      <a:r>
                        <a:rPr lang="es-ES" sz="1200" kern="1200" dirty="0">
                          <a:effectLst/>
                        </a:rPr>
                        <a:t>CLÍNICAS</a:t>
                      </a:r>
                      <a:endParaRPr lang="es-EC"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29305" marR="29305" marT="0" marB="0"/>
                </a:tc>
                <a:tc>
                  <a:txBody>
                    <a:bodyPr/>
                    <a:lstStyle/>
                    <a:p>
                      <a:pPr marL="0" indent="0" algn="ctr">
                        <a:lnSpc>
                          <a:spcPct val="200000"/>
                        </a:lnSpc>
                        <a:spcBef>
                          <a:spcPts val="600"/>
                        </a:spcBef>
                        <a:spcAft>
                          <a:spcPts val="0"/>
                        </a:spcAft>
                        <a:buFontTx/>
                        <a:buNone/>
                      </a:pPr>
                      <a:r>
                        <a:rPr lang="es-ES" sz="1200" b="1" kern="1200" dirty="0">
                          <a:effectLst/>
                        </a:rPr>
                        <a:t>CIRUGÍA</a:t>
                      </a:r>
                      <a:endParaRPr lang="es-EC"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29305" marR="29305" marT="0" marB="0"/>
                </a:tc>
              </a:tr>
              <a:tr h="2606220">
                <a:tc>
                  <a:txBody>
                    <a:bodyPr/>
                    <a:lstStyle/>
                    <a:p>
                      <a:pPr marL="457200" indent="0" algn="l">
                        <a:lnSpc>
                          <a:spcPct val="100000"/>
                        </a:lnSpc>
                        <a:spcBef>
                          <a:spcPts val="600"/>
                        </a:spcBef>
                        <a:spcAft>
                          <a:spcPts val="0"/>
                        </a:spcAft>
                        <a:buFontTx/>
                        <a:buNone/>
                      </a:pPr>
                      <a:r>
                        <a:rPr lang="es-EC" sz="1200" dirty="0">
                          <a:effectLst/>
                        </a:rPr>
                        <a:t> </a:t>
                      </a:r>
                    </a:p>
                    <a:p>
                      <a:pPr marL="0" lvl="0" indent="0" algn="l">
                        <a:lnSpc>
                          <a:spcPct val="100000"/>
                        </a:lnSpc>
                        <a:spcBef>
                          <a:spcPts val="600"/>
                        </a:spcBef>
                        <a:spcAft>
                          <a:spcPts val="0"/>
                        </a:spcAft>
                        <a:buFontTx/>
                        <a:buNone/>
                      </a:pPr>
                      <a:r>
                        <a:rPr lang="es-EC" sz="1200" dirty="0">
                          <a:effectLst/>
                        </a:rPr>
                        <a:t>Sala de primera acogida</a:t>
                      </a:r>
                    </a:p>
                    <a:p>
                      <a:pPr marL="0" lvl="0" indent="0" algn="l">
                        <a:lnSpc>
                          <a:spcPct val="100000"/>
                        </a:lnSpc>
                        <a:spcBef>
                          <a:spcPts val="600"/>
                        </a:spcBef>
                        <a:spcAft>
                          <a:spcPts val="0"/>
                        </a:spcAft>
                        <a:buFontTx/>
                        <a:buNone/>
                      </a:pPr>
                      <a:r>
                        <a:rPr lang="es-EC" sz="1200" dirty="0">
                          <a:effectLst/>
                        </a:rPr>
                        <a:t>Diabetes</a:t>
                      </a:r>
                    </a:p>
                    <a:p>
                      <a:pPr marL="0" lvl="0" indent="0" algn="l">
                        <a:lnSpc>
                          <a:spcPct val="100000"/>
                        </a:lnSpc>
                        <a:spcBef>
                          <a:spcPts val="600"/>
                        </a:spcBef>
                        <a:spcAft>
                          <a:spcPts val="0"/>
                        </a:spcAft>
                        <a:buFontTx/>
                        <a:buNone/>
                      </a:pPr>
                      <a:r>
                        <a:rPr lang="es-EC" sz="1200" dirty="0">
                          <a:effectLst/>
                        </a:rPr>
                        <a:t>Movimientos involuntarios</a:t>
                      </a:r>
                    </a:p>
                    <a:p>
                      <a:pPr marL="0" lvl="0" indent="0" algn="l">
                        <a:lnSpc>
                          <a:spcPct val="100000"/>
                        </a:lnSpc>
                        <a:spcBef>
                          <a:spcPts val="600"/>
                        </a:spcBef>
                        <a:spcAft>
                          <a:spcPts val="0"/>
                        </a:spcAft>
                        <a:buFontTx/>
                        <a:buNone/>
                      </a:pPr>
                      <a:r>
                        <a:rPr lang="es-EC" sz="1200" dirty="0">
                          <a:effectLst/>
                        </a:rPr>
                        <a:t>Hipertensión</a:t>
                      </a:r>
                    </a:p>
                    <a:p>
                      <a:pPr marL="0" lvl="0" indent="0" algn="l">
                        <a:lnSpc>
                          <a:spcPct val="100000"/>
                        </a:lnSpc>
                        <a:spcBef>
                          <a:spcPts val="600"/>
                        </a:spcBef>
                        <a:spcAft>
                          <a:spcPts val="0"/>
                        </a:spcAft>
                        <a:buFontTx/>
                        <a:buNone/>
                      </a:pPr>
                      <a:r>
                        <a:rPr lang="es-EC" sz="1200" dirty="0">
                          <a:effectLst/>
                        </a:rPr>
                        <a:t>Nutrición</a:t>
                      </a:r>
                    </a:p>
                    <a:p>
                      <a:pPr marL="0" lvl="0" indent="0" algn="l">
                        <a:lnSpc>
                          <a:spcPct val="100000"/>
                        </a:lnSpc>
                        <a:spcBef>
                          <a:spcPts val="600"/>
                        </a:spcBef>
                        <a:spcAft>
                          <a:spcPts val="0"/>
                        </a:spcAft>
                        <a:buFontTx/>
                        <a:buNone/>
                      </a:pPr>
                      <a:r>
                        <a:rPr lang="es-EC" sz="1200" dirty="0">
                          <a:effectLst/>
                        </a:rPr>
                        <a:t>Discapacidades</a:t>
                      </a:r>
                    </a:p>
                    <a:p>
                      <a:pPr marL="0" lvl="0" indent="0" algn="l">
                        <a:lnSpc>
                          <a:spcPct val="100000"/>
                        </a:lnSpc>
                        <a:spcBef>
                          <a:spcPts val="600"/>
                        </a:spcBef>
                        <a:spcAft>
                          <a:spcPts val="0"/>
                        </a:spcAft>
                        <a:buFontTx/>
                        <a:buNone/>
                      </a:pPr>
                      <a:r>
                        <a:rPr lang="es-EC" sz="1200" dirty="0">
                          <a:effectLst/>
                        </a:rPr>
                        <a:t>Adolescentes</a:t>
                      </a:r>
                    </a:p>
                    <a:p>
                      <a:pPr marL="0" lvl="0" indent="0" algn="l">
                        <a:lnSpc>
                          <a:spcPct val="100000"/>
                        </a:lnSpc>
                        <a:spcBef>
                          <a:spcPts val="600"/>
                        </a:spcBef>
                        <a:spcAft>
                          <a:spcPts val="0"/>
                        </a:spcAft>
                        <a:buFontTx/>
                        <a:buNone/>
                      </a:pPr>
                      <a:r>
                        <a:rPr lang="es-EC" sz="1200" dirty="0">
                          <a:effectLst/>
                        </a:rPr>
                        <a:t>Adicciones</a:t>
                      </a:r>
                    </a:p>
                    <a:p>
                      <a:pPr marL="0" lvl="0" indent="0" algn="l">
                        <a:lnSpc>
                          <a:spcPct val="100000"/>
                        </a:lnSpc>
                        <a:spcBef>
                          <a:spcPts val="600"/>
                        </a:spcBef>
                        <a:spcAft>
                          <a:spcPts val="0"/>
                        </a:spcAft>
                        <a:buFontTx/>
                        <a:buNone/>
                      </a:pPr>
                      <a:r>
                        <a:rPr lang="es-EC" sz="1200" dirty="0">
                          <a:effectLst/>
                        </a:rPr>
                        <a:t>VIH/Tuberculosis</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29305" marR="29305" marT="0" marB="0"/>
                </a:tc>
                <a:tc>
                  <a:txBody>
                    <a:bodyPr/>
                    <a:lstStyle/>
                    <a:p>
                      <a:pPr marL="457200" indent="0" algn="l">
                        <a:lnSpc>
                          <a:spcPct val="100000"/>
                        </a:lnSpc>
                        <a:spcBef>
                          <a:spcPts val="600"/>
                        </a:spcBef>
                        <a:spcAft>
                          <a:spcPts val="0"/>
                        </a:spcAft>
                        <a:buFontTx/>
                        <a:buNone/>
                      </a:pPr>
                      <a:r>
                        <a:rPr lang="es-EC" sz="1200" dirty="0">
                          <a:effectLst/>
                        </a:rPr>
                        <a:t> </a:t>
                      </a:r>
                    </a:p>
                    <a:p>
                      <a:pPr marL="0" lvl="0" indent="0" algn="l">
                        <a:lnSpc>
                          <a:spcPct val="100000"/>
                        </a:lnSpc>
                        <a:spcBef>
                          <a:spcPts val="600"/>
                        </a:spcBef>
                        <a:spcAft>
                          <a:spcPts val="0"/>
                        </a:spcAft>
                        <a:buFontTx/>
                        <a:buNone/>
                      </a:pPr>
                      <a:r>
                        <a:rPr lang="es-EC" sz="1200" b="1" dirty="0">
                          <a:effectLst/>
                        </a:rPr>
                        <a:t>Cirugía General</a:t>
                      </a:r>
                    </a:p>
                    <a:p>
                      <a:pPr marL="0" lvl="0" indent="0" algn="l">
                        <a:lnSpc>
                          <a:spcPct val="100000"/>
                        </a:lnSpc>
                        <a:spcBef>
                          <a:spcPts val="600"/>
                        </a:spcBef>
                        <a:spcAft>
                          <a:spcPts val="0"/>
                        </a:spcAft>
                        <a:buFontTx/>
                        <a:buNone/>
                      </a:pPr>
                      <a:r>
                        <a:rPr lang="es-EC" sz="1200" b="1" dirty="0">
                          <a:effectLst/>
                        </a:rPr>
                        <a:t>Bariátrica</a:t>
                      </a:r>
                    </a:p>
                    <a:p>
                      <a:pPr marL="0" lvl="0" indent="0" algn="l">
                        <a:lnSpc>
                          <a:spcPct val="100000"/>
                        </a:lnSpc>
                        <a:spcBef>
                          <a:spcPts val="600"/>
                        </a:spcBef>
                        <a:spcAft>
                          <a:spcPts val="0"/>
                        </a:spcAft>
                        <a:buFontTx/>
                        <a:buNone/>
                      </a:pPr>
                      <a:r>
                        <a:rPr lang="es-EC" sz="1200" b="1" dirty="0">
                          <a:effectLst/>
                        </a:rPr>
                        <a:t>Urología</a:t>
                      </a:r>
                    </a:p>
                    <a:p>
                      <a:pPr marL="0" lvl="0" indent="0" algn="l">
                        <a:lnSpc>
                          <a:spcPct val="100000"/>
                        </a:lnSpc>
                        <a:spcBef>
                          <a:spcPts val="600"/>
                        </a:spcBef>
                        <a:spcAft>
                          <a:spcPts val="0"/>
                        </a:spcAft>
                        <a:buFontTx/>
                        <a:buNone/>
                      </a:pPr>
                      <a:r>
                        <a:rPr lang="es-EC" sz="1200" b="1" dirty="0">
                          <a:effectLst/>
                        </a:rPr>
                        <a:t>Traumatología</a:t>
                      </a:r>
                    </a:p>
                    <a:p>
                      <a:pPr marL="0" lvl="0" indent="0" algn="l">
                        <a:lnSpc>
                          <a:spcPct val="100000"/>
                        </a:lnSpc>
                        <a:spcBef>
                          <a:spcPts val="600"/>
                        </a:spcBef>
                        <a:spcAft>
                          <a:spcPts val="0"/>
                        </a:spcAft>
                        <a:buFontTx/>
                        <a:buNone/>
                      </a:pPr>
                      <a:r>
                        <a:rPr lang="es-EC" sz="1200" b="1" dirty="0">
                          <a:effectLst/>
                        </a:rPr>
                        <a:t>Plástica</a:t>
                      </a:r>
                    </a:p>
                    <a:p>
                      <a:pPr marL="0" lvl="0" indent="0" algn="l">
                        <a:lnSpc>
                          <a:spcPct val="100000"/>
                        </a:lnSpc>
                        <a:spcBef>
                          <a:spcPts val="600"/>
                        </a:spcBef>
                        <a:spcAft>
                          <a:spcPts val="0"/>
                        </a:spcAft>
                        <a:buFontTx/>
                        <a:buNone/>
                      </a:pPr>
                      <a:r>
                        <a:rPr lang="es-EC" sz="1200" b="1" dirty="0">
                          <a:effectLst/>
                        </a:rPr>
                        <a:t>Vascular</a:t>
                      </a:r>
                    </a:p>
                    <a:p>
                      <a:pPr marL="0" lvl="0" indent="0" algn="l">
                        <a:lnSpc>
                          <a:spcPct val="100000"/>
                        </a:lnSpc>
                        <a:spcBef>
                          <a:spcPts val="600"/>
                        </a:spcBef>
                        <a:spcAft>
                          <a:spcPts val="0"/>
                        </a:spcAft>
                        <a:buFontTx/>
                        <a:buNone/>
                      </a:pPr>
                      <a:r>
                        <a:rPr lang="es-EC" sz="1200" b="1" dirty="0">
                          <a:effectLst/>
                        </a:rPr>
                        <a:t>Cardiotorácica</a:t>
                      </a:r>
                    </a:p>
                    <a:p>
                      <a:pPr marL="0" lvl="0" indent="0" algn="l">
                        <a:lnSpc>
                          <a:spcPct val="100000"/>
                        </a:lnSpc>
                        <a:spcBef>
                          <a:spcPts val="600"/>
                        </a:spcBef>
                        <a:spcAft>
                          <a:spcPts val="0"/>
                        </a:spcAft>
                        <a:buFontTx/>
                        <a:buNone/>
                      </a:pPr>
                      <a:r>
                        <a:rPr lang="es-EC" sz="1200" b="1" dirty="0">
                          <a:effectLst/>
                        </a:rPr>
                        <a:t>Oftalmología</a:t>
                      </a:r>
                    </a:p>
                    <a:p>
                      <a:pPr marL="0" lvl="0" indent="0" algn="l">
                        <a:lnSpc>
                          <a:spcPct val="100000"/>
                        </a:lnSpc>
                        <a:spcBef>
                          <a:spcPts val="600"/>
                        </a:spcBef>
                        <a:spcAft>
                          <a:spcPts val="0"/>
                        </a:spcAft>
                        <a:buFontTx/>
                        <a:buNone/>
                      </a:pPr>
                      <a:r>
                        <a:rPr lang="es-EC" sz="1200" b="1" dirty="0">
                          <a:effectLst/>
                        </a:rPr>
                        <a:t>Otorrinolaringología</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29305" marR="29305" marT="0" marB="0"/>
                </a:tc>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2781405929"/>
              </p:ext>
            </p:extLst>
          </p:nvPr>
        </p:nvGraphicFramePr>
        <p:xfrm>
          <a:off x="4932039" y="620688"/>
          <a:ext cx="3888433" cy="3826899"/>
        </p:xfrm>
        <a:graphic>
          <a:graphicData uri="http://schemas.openxmlformats.org/drawingml/2006/table">
            <a:tbl>
              <a:tblPr firstRow="1" firstCol="1" bandRow="1">
                <a:tableStyleId>{E8B1032C-EA38-4F05-BA0D-38AFFFC7BED3}</a:tableStyleId>
              </a:tblPr>
              <a:tblGrid>
                <a:gridCol w="1944216"/>
                <a:gridCol w="1944217"/>
              </a:tblGrid>
              <a:tr h="360040">
                <a:tc>
                  <a:txBody>
                    <a:bodyPr/>
                    <a:lstStyle/>
                    <a:p>
                      <a:pPr marL="0" indent="0" algn="ctr">
                        <a:lnSpc>
                          <a:spcPct val="100000"/>
                        </a:lnSpc>
                        <a:spcBef>
                          <a:spcPts val="600"/>
                        </a:spcBef>
                        <a:spcAft>
                          <a:spcPts val="0"/>
                        </a:spcAft>
                      </a:pPr>
                      <a:r>
                        <a:rPr lang="es-ES" sz="1200" kern="1200" dirty="0" smtClean="0">
                          <a:effectLst/>
                        </a:rPr>
                        <a:t>GINECO – OBSTETRICIA</a:t>
                      </a:r>
                      <a:endParaRPr lang="es-EC"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29305" marR="29305" marT="0" marB="0" anchor="ctr"/>
                </a:tc>
                <a:tc>
                  <a:txBody>
                    <a:bodyPr/>
                    <a:lstStyle/>
                    <a:p>
                      <a:pPr marL="0" indent="0" algn="ctr">
                        <a:lnSpc>
                          <a:spcPct val="100000"/>
                        </a:lnSpc>
                        <a:spcBef>
                          <a:spcPts val="600"/>
                        </a:spcBef>
                        <a:spcAft>
                          <a:spcPts val="0"/>
                        </a:spcAft>
                      </a:pPr>
                      <a:r>
                        <a:rPr lang="es-ES" sz="1200" kern="1200" dirty="0" smtClean="0">
                          <a:effectLst/>
                        </a:rPr>
                        <a:t>PEDIATRÍA</a:t>
                      </a:r>
                      <a:endParaRPr lang="es-EC"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29305" marR="29305" marT="0" marB="0" anchor="ctr"/>
                </a:tc>
              </a:tr>
              <a:tr h="1120585">
                <a:tc>
                  <a:txBody>
                    <a:bodyPr/>
                    <a:lstStyle/>
                    <a:p>
                      <a:pPr marL="457200" indent="0" algn="l">
                        <a:lnSpc>
                          <a:spcPct val="100000"/>
                        </a:lnSpc>
                        <a:spcBef>
                          <a:spcPts val="600"/>
                        </a:spcBef>
                        <a:spcAft>
                          <a:spcPts val="0"/>
                        </a:spcAft>
                        <a:buFontTx/>
                        <a:buNone/>
                      </a:pPr>
                      <a:r>
                        <a:rPr lang="es-EC" sz="1200" dirty="0">
                          <a:effectLst/>
                        </a:rPr>
                        <a:t> </a:t>
                      </a:r>
                    </a:p>
                    <a:p>
                      <a:pPr marL="457200" indent="-457200" algn="l">
                        <a:lnSpc>
                          <a:spcPct val="100000"/>
                        </a:lnSpc>
                        <a:spcBef>
                          <a:spcPts val="600"/>
                        </a:spcBef>
                        <a:spcAft>
                          <a:spcPts val="0"/>
                        </a:spcAft>
                        <a:buFontTx/>
                        <a:buNone/>
                      </a:pPr>
                      <a:r>
                        <a:rPr lang="es-EC" sz="1200" dirty="0">
                          <a:effectLst/>
                        </a:rPr>
                        <a:t>Ginecología</a:t>
                      </a:r>
                    </a:p>
                    <a:p>
                      <a:pPr marL="0" lvl="0" indent="0" algn="l">
                        <a:lnSpc>
                          <a:spcPct val="100000"/>
                        </a:lnSpc>
                        <a:spcBef>
                          <a:spcPts val="600"/>
                        </a:spcBef>
                        <a:spcAft>
                          <a:spcPts val="0"/>
                        </a:spcAft>
                        <a:buFontTx/>
                        <a:buNone/>
                      </a:pPr>
                      <a:r>
                        <a:rPr lang="es-EC" sz="1200" dirty="0">
                          <a:effectLst/>
                        </a:rPr>
                        <a:t>Obstetricia</a:t>
                      </a:r>
                    </a:p>
                    <a:p>
                      <a:pPr marL="0" lvl="0" indent="0" algn="l">
                        <a:lnSpc>
                          <a:spcPct val="100000"/>
                        </a:lnSpc>
                        <a:spcBef>
                          <a:spcPts val="600"/>
                        </a:spcBef>
                        <a:spcAft>
                          <a:spcPts val="0"/>
                        </a:spcAft>
                        <a:buFontTx/>
                        <a:buNone/>
                      </a:pPr>
                      <a:r>
                        <a:rPr lang="es-EC" sz="1200" dirty="0">
                          <a:effectLst/>
                        </a:rPr>
                        <a:t>Mastología</a:t>
                      </a:r>
                    </a:p>
                    <a:p>
                      <a:pPr marL="0" lvl="0" indent="0" algn="l">
                        <a:lnSpc>
                          <a:spcPct val="100000"/>
                        </a:lnSpc>
                        <a:spcBef>
                          <a:spcPts val="600"/>
                        </a:spcBef>
                        <a:spcAft>
                          <a:spcPts val="0"/>
                        </a:spcAft>
                        <a:buFontTx/>
                        <a:buNone/>
                      </a:pPr>
                      <a:r>
                        <a:rPr lang="es-EC" sz="1200" dirty="0">
                          <a:effectLst/>
                        </a:rPr>
                        <a:t>Colposcopía</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29305" marR="29305" marT="0" marB="0"/>
                </a:tc>
                <a:tc>
                  <a:txBody>
                    <a:bodyPr/>
                    <a:lstStyle/>
                    <a:p>
                      <a:pPr marL="457200" indent="0" algn="just">
                        <a:lnSpc>
                          <a:spcPct val="100000"/>
                        </a:lnSpc>
                        <a:spcBef>
                          <a:spcPts val="600"/>
                        </a:spcBef>
                        <a:spcAft>
                          <a:spcPts val="0"/>
                        </a:spcAft>
                        <a:buFontTx/>
                        <a:buNone/>
                      </a:pPr>
                      <a:r>
                        <a:rPr lang="es-EC" sz="1200" dirty="0">
                          <a:effectLst/>
                        </a:rPr>
                        <a:t> </a:t>
                      </a:r>
                    </a:p>
                    <a:p>
                      <a:pPr marL="0" lvl="0" indent="0" algn="just">
                        <a:lnSpc>
                          <a:spcPct val="100000"/>
                        </a:lnSpc>
                        <a:spcBef>
                          <a:spcPts val="600"/>
                        </a:spcBef>
                        <a:spcAft>
                          <a:spcPts val="0"/>
                        </a:spcAft>
                        <a:buFontTx/>
                        <a:buNone/>
                      </a:pPr>
                      <a:r>
                        <a:rPr lang="es-EC" sz="1200" b="1" dirty="0">
                          <a:effectLst/>
                        </a:rPr>
                        <a:t>Pediatría General</a:t>
                      </a:r>
                    </a:p>
                    <a:p>
                      <a:pPr marL="0" lvl="0" indent="0" algn="just">
                        <a:lnSpc>
                          <a:spcPct val="100000"/>
                        </a:lnSpc>
                        <a:spcBef>
                          <a:spcPts val="600"/>
                        </a:spcBef>
                        <a:spcAft>
                          <a:spcPts val="0"/>
                        </a:spcAft>
                        <a:buFontTx/>
                        <a:buNone/>
                      </a:pPr>
                      <a:r>
                        <a:rPr lang="es-EC" sz="1200" b="1" dirty="0">
                          <a:effectLst/>
                        </a:rPr>
                        <a:t>Cirugía Pediátrica</a:t>
                      </a:r>
                    </a:p>
                    <a:p>
                      <a:pPr marL="0" lvl="0" indent="0" algn="just">
                        <a:lnSpc>
                          <a:spcPct val="100000"/>
                        </a:lnSpc>
                        <a:spcBef>
                          <a:spcPts val="600"/>
                        </a:spcBef>
                        <a:spcAft>
                          <a:spcPts val="0"/>
                        </a:spcAft>
                        <a:buFontTx/>
                        <a:buNone/>
                      </a:pPr>
                      <a:r>
                        <a:rPr lang="es-EC" sz="1200" b="1" dirty="0">
                          <a:effectLst/>
                        </a:rPr>
                        <a:t>Neuropediatría</a:t>
                      </a:r>
                    </a:p>
                    <a:p>
                      <a:pPr marL="0" lvl="0" indent="0" algn="just">
                        <a:lnSpc>
                          <a:spcPct val="100000"/>
                        </a:lnSpc>
                        <a:spcBef>
                          <a:spcPts val="600"/>
                        </a:spcBef>
                        <a:spcAft>
                          <a:spcPts val="0"/>
                        </a:spcAft>
                        <a:buFontTx/>
                        <a:buNone/>
                      </a:pPr>
                      <a:r>
                        <a:rPr lang="es-EC" sz="1200" b="1" dirty="0">
                          <a:effectLst/>
                        </a:rPr>
                        <a:t>Salud Mental Pediátrica</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29305" marR="29305" marT="0" marB="0"/>
                </a:tc>
              </a:tr>
              <a:tr h="284057">
                <a:tc gridSpan="2">
                  <a:txBody>
                    <a:bodyPr/>
                    <a:lstStyle/>
                    <a:p>
                      <a:pPr marL="0" indent="0" algn="ctr">
                        <a:lnSpc>
                          <a:spcPct val="200000"/>
                        </a:lnSpc>
                        <a:spcBef>
                          <a:spcPts val="600"/>
                        </a:spcBef>
                        <a:spcAft>
                          <a:spcPts val="0"/>
                        </a:spcAft>
                        <a:buFontTx/>
                        <a:buNone/>
                      </a:pPr>
                      <a:r>
                        <a:rPr lang="es-EC" sz="1200" kern="1200" dirty="0">
                          <a:effectLst/>
                        </a:rPr>
                        <a:t>SERVICIOS DE APOYO </a:t>
                      </a:r>
                      <a:endParaRPr lang="es-EC"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29305" marR="29305" marT="0" marB="0"/>
                </a:tc>
                <a:tc hMerge="1">
                  <a:txBody>
                    <a:bodyPr/>
                    <a:lstStyle/>
                    <a:p>
                      <a:endParaRPr lang="es-EC"/>
                    </a:p>
                  </a:txBody>
                  <a:tcPr/>
                </a:tc>
              </a:tr>
              <a:tr h="1881899">
                <a:tc>
                  <a:txBody>
                    <a:bodyPr/>
                    <a:lstStyle/>
                    <a:p>
                      <a:pPr marL="0" indent="0" algn="just">
                        <a:lnSpc>
                          <a:spcPct val="100000"/>
                        </a:lnSpc>
                        <a:spcBef>
                          <a:spcPts val="600"/>
                        </a:spcBef>
                        <a:spcAft>
                          <a:spcPts val="0"/>
                        </a:spcAft>
                        <a:buFontTx/>
                        <a:buNone/>
                      </a:pPr>
                      <a:r>
                        <a:rPr lang="es-EC" sz="1200" dirty="0">
                          <a:effectLst/>
                        </a:rPr>
                        <a:t> </a:t>
                      </a:r>
                    </a:p>
                    <a:p>
                      <a:pPr marL="0" lvl="0" indent="0" algn="just">
                        <a:lnSpc>
                          <a:spcPct val="100000"/>
                        </a:lnSpc>
                        <a:spcBef>
                          <a:spcPts val="600"/>
                        </a:spcBef>
                        <a:spcAft>
                          <a:spcPts val="0"/>
                        </a:spcAft>
                        <a:buFontTx/>
                        <a:buNone/>
                      </a:pPr>
                      <a:r>
                        <a:rPr lang="es-EC" sz="1200" dirty="0">
                          <a:effectLst/>
                        </a:rPr>
                        <a:t>Unidad de cuidados intensivos</a:t>
                      </a:r>
                    </a:p>
                    <a:p>
                      <a:pPr marL="0" lvl="0" indent="0" algn="just">
                        <a:lnSpc>
                          <a:spcPct val="100000"/>
                        </a:lnSpc>
                        <a:spcBef>
                          <a:spcPts val="600"/>
                        </a:spcBef>
                        <a:spcAft>
                          <a:spcPts val="0"/>
                        </a:spcAft>
                        <a:buFontTx/>
                        <a:buNone/>
                      </a:pPr>
                      <a:r>
                        <a:rPr lang="es-EC" sz="1200" dirty="0">
                          <a:effectLst/>
                        </a:rPr>
                        <a:t>Consulta Externa</a:t>
                      </a:r>
                    </a:p>
                    <a:p>
                      <a:pPr marL="0" lvl="0" indent="0" algn="just">
                        <a:lnSpc>
                          <a:spcPct val="100000"/>
                        </a:lnSpc>
                        <a:spcBef>
                          <a:spcPts val="600"/>
                        </a:spcBef>
                        <a:spcAft>
                          <a:spcPts val="0"/>
                        </a:spcAft>
                        <a:buFontTx/>
                        <a:buNone/>
                      </a:pPr>
                      <a:r>
                        <a:rPr lang="es-EC" sz="1200" dirty="0">
                          <a:effectLst/>
                        </a:rPr>
                        <a:t>Emergencia</a:t>
                      </a:r>
                    </a:p>
                    <a:p>
                      <a:pPr marL="0" lvl="0" indent="0" algn="just">
                        <a:lnSpc>
                          <a:spcPct val="100000"/>
                        </a:lnSpc>
                        <a:spcBef>
                          <a:spcPts val="600"/>
                        </a:spcBef>
                        <a:spcAft>
                          <a:spcPts val="0"/>
                        </a:spcAft>
                        <a:buFontTx/>
                        <a:buNone/>
                      </a:pPr>
                      <a:r>
                        <a:rPr lang="es-EC" sz="1200" dirty="0">
                          <a:effectLst/>
                        </a:rPr>
                        <a:t>Centro Quirúrgico</a:t>
                      </a:r>
                    </a:p>
                    <a:p>
                      <a:pPr marL="0" indent="0" algn="just">
                        <a:lnSpc>
                          <a:spcPct val="100000"/>
                        </a:lnSpc>
                        <a:spcBef>
                          <a:spcPts val="600"/>
                        </a:spcBef>
                        <a:spcAft>
                          <a:spcPts val="0"/>
                        </a:spcAft>
                        <a:buFontTx/>
                        <a:buNone/>
                      </a:pPr>
                      <a:r>
                        <a:rPr lang="es-EC" sz="1200" dirty="0">
                          <a:effectLst/>
                        </a:rPr>
                        <a:t>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29305" marR="29305" marT="0" marB="0"/>
                </a:tc>
                <a:tc>
                  <a:txBody>
                    <a:bodyPr/>
                    <a:lstStyle/>
                    <a:p>
                      <a:pPr marL="457200" indent="0" algn="just">
                        <a:lnSpc>
                          <a:spcPct val="100000"/>
                        </a:lnSpc>
                        <a:spcBef>
                          <a:spcPts val="600"/>
                        </a:spcBef>
                        <a:spcAft>
                          <a:spcPts val="0"/>
                        </a:spcAft>
                        <a:buFontTx/>
                        <a:buNone/>
                      </a:pPr>
                      <a:r>
                        <a:rPr lang="es-EC" sz="1200" dirty="0">
                          <a:effectLst/>
                        </a:rPr>
                        <a:t> </a:t>
                      </a:r>
                    </a:p>
                    <a:p>
                      <a:pPr marL="0" lvl="0" indent="0" algn="just">
                        <a:lnSpc>
                          <a:spcPct val="100000"/>
                        </a:lnSpc>
                        <a:spcBef>
                          <a:spcPts val="600"/>
                        </a:spcBef>
                        <a:spcAft>
                          <a:spcPts val="0"/>
                        </a:spcAft>
                        <a:buFontTx/>
                        <a:buNone/>
                      </a:pPr>
                      <a:r>
                        <a:rPr lang="es-EC" sz="1200" b="1" dirty="0">
                          <a:effectLst/>
                        </a:rPr>
                        <a:t>Centro Obstétrico</a:t>
                      </a:r>
                    </a:p>
                    <a:p>
                      <a:pPr marL="0" lvl="0" indent="0" algn="just">
                        <a:lnSpc>
                          <a:spcPct val="100000"/>
                        </a:lnSpc>
                        <a:spcBef>
                          <a:spcPts val="600"/>
                        </a:spcBef>
                        <a:spcAft>
                          <a:spcPts val="0"/>
                        </a:spcAft>
                        <a:buFontTx/>
                        <a:buNone/>
                      </a:pPr>
                      <a:r>
                        <a:rPr lang="es-EC" sz="1200" b="1" dirty="0">
                          <a:effectLst/>
                        </a:rPr>
                        <a:t>Neonatología </a:t>
                      </a:r>
                    </a:p>
                    <a:p>
                      <a:pPr marL="0" lvl="0" indent="0" algn="just">
                        <a:lnSpc>
                          <a:spcPct val="100000"/>
                        </a:lnSpc>
                        <a:spcBef>
                          <a:spcPts val="600"/>
                        </a:spcBef>
                        <a:spcAft>
                          <a:spcPts val="0"/>
                        </a:spcAft>
                        <a:buFontTx/>
                        <a:buNone/>
                      </a:pPr>
                      <a:r>
                        <a:rPr lang="es-EC" sz="1200" b="1" dirty="0">
                          <a:effectLst/>
                        </a:rPr>
                        <a:t>Enfermería</a:t>
                      </a:r>
                    </a:p>
                    <a:p>
                      <a:pPr marL="0" lvl="0" indent="0" algn="just">
                        <a:lnSpc>
                          <a:spcPct val="100000"/>
                        </a:lnSpc>
                        <a:spcBef>
                          <a:spcPts val="600"/>
                        </a:spcBef>
                        <a:spcAft>
                          <a:spcPts val="0"/>
                        </a:spcAft>
                        <a:buFontTx/>
                        <a:buNone/>
                      </a:pPr>
                      <a:r>
                        <a:rPr lang="es-EC" sz="1200" b="1" u="sng" dirty="0">
                          <a:solidFill>
                            <a:srgbClr val="FF0000"/>
                          </a:solidFill>
                          <a:effectLst/>
                        </a:rPr>
                        <a:t>Farmacia</a:t>
                      </a:r>
                    </a:p>
                    <a:p>
                      <a:pPr marL="0" lvl="0" indent="0" algn="just">
                        <a:lnSpc>
                          <a:spcPct val="100000"/>
                        </a:lnSpc>
                        <a:spcBef>
                          <a:spcPts val="600"/>
                        </a:spcBef>
                        <a:spcAft>
                          <a:spcPts val="0"/>
                        </a:spcAft>
                        <a:buFontTx/>
                        <a:buNone/>
                      </a:pPr>
                      <a:r>
                        <a:rPr lang="es-EC" sz="1200" b="1" dirty="0">
                          <a:effectLst/>
                        </a:rPr>
                        <a:t>Lavandería</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29305" marR="29305" marT="0" marB="0"/>
                </a:tc>
              </a:tr>
            </a:tbl>
          </a:graphicData>
        </a:graphic>
      </p:graphicFrame>
    </p:spTree>
    <p:extLst>
      <p:ext uri="{BB962C8B-B14F-4D97-AF65-F5344CB8AC3E}">
        <p14:creationId xmlns:p14="http://schemas.microsoft.com/office/powerpoint/2010/main" val="1726693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836712"/>
            <a:ext cx="8229600" cy="8208912"/>
          </a:xfrm>
        </p:spPr>
        <p:txBody>
          <a:bodyPr/>
          <a:lstStyle/>
          <a:p>
            <a:r>
              <a:rPr lang="es-ES" sz="1600" dirty="0"/>
              <a:t>Asamblea Nacional Constituyente. (2008). </a:t>
            </a:r>
            <a:r>
              <a:rPr lang="es-ES" sz="1600" i="1" dirty="0"/>
              <a:t>Constitución Política de la República del Ecuador</a:t>
            </a:r>
            <a:r>
              <a:rPr lang="es-ES" sz="1600" dirty="0"/>
              <a:t>. En A. N. C.</a:t>
            </a:r>
          </a:p>
          <a:p>
            <a:r>
              <a:rPr lang="es-ES" sz="1600" dirty="0" err="1"/>
              <a:t>Lefcovich</a:t>
            </a:r>
            <a:r>
              <a:rPr lang="es-ES" sz="1600" dirty="0"/>
              <a:t>, M. (16 de diciembre de 2011). </a:t>
            </a:r>
            <a:r>
              <a:rPr lang="es-ES" sz="1600" i="1" dirty="0"/>
              <a:t>Gestión de la calidad para la excelencia GCE.</a:t>
            </a:r>
            <a:r>
              <a:rPr lang="es-ES" sz="1600" dirty="0"/>
              <a:t> Obtenido de www.gestiopolis.com/recursos2/documentos/fulldocs/emp/gce.htm</a:t>
            </a:r>
          </a:p>
          <a:p>
            <a:r>
              <a:rPr lang="es-ES" sz="1600" dirty="0" err="1"/>
              <a:t>Bedón</a:t>
            </a:r>
            <a:r>
              <a:rPr lang="es-ES" sz="1600" dirty="0"/>
              <a:t>, O. (2006). </a:t>
            </a:r>
            <a:r>
              <a:rPr lang="es-ES" sz="1600" i="1" dirty="0"/>
              <a:t>Repositorio Escuela Politécnica Nacional.</a:t>
            </a:r>
            <a:r>
              <a:rPr lang="es-ES" sz="1600" dirty="0"/>
              <a:t> Obtenido de bibdigital.epn.edu/</a:t>
            </a:r>
            <a:r>
              <a:rPr lang="es-ES" sz="1600" dirty="0" err="1"/>
              <a:t>ecbitstream</a:t>
            </a:r>
            <a:r>
              <a:rPr lang="es-ES" sz="1600" dirty="0"/>
              <a:t>/15000/2436/1/CD-0138.pdf</a:t>
            </a:r>
          </a:p>
          <a:p>
            <a:r>
              <a:rPr lang="es-ES" sz="1600" dirty="0" err="1"/>
              <a:t>Bermeo</a:t>
            </a:r>
            <a:r>
              <a:rPr lang="es-ES" sz="1600" dirty="0"/>
              <a:t>, C. F. (2008). </a:t>
            </a:r>
            <a:r>
              <a:rPr lang="es-ES" sz="1600" i="1" dirty="0"/>
              <a:t>http://bibdigital.epn.edu.ec/bitstream/15000/997/1/CD-1299.pdf.</a:t>
            </a:r>
            <a:r>
              <a:rPr lang="es-ES" sz="1600" dirty="0"/>
              <a:t> </a:t>
            </a:r>
          </a:p>
          <a:p>
            <a:r>
              <a:rPr lang="es-ES" sz="1600" dirty="0"/>
              <a:t>Buenas tareas. (20 de noviembre de 2012). </a:t>
            </a:r>
            <a:r>
              <a:rPr lang="es-ES" sz="1600" i="1" dirty="0"/>
              <a:t>Manual de procedimientos.</a:t>
            </a:r>
            <a:r>
              <a:rPr lang="es-ES" sz="1600" dirty="0"/>
              <a:t> Obtenido de http://www.buenastareas.com/ensayos/Manual-De-Procedimientos/6478299.html</a:t>
            </a:r>
          </a:p>
          <a:p>
            <a:r>
              <a:rPr lang="es-ES" sz="1600" dirty="0"/>
              <a:t>Chiavenato, I. (7 de noviembre de 2010). </a:t>
            </a:r>
            <a:r>
              <a:rPr lang="es-ES" sz="1600" i="1" dirty="0"/>
              <a:t>Introducción a la </a:t>
            </a:r>
            <a:r>
              <a:rPr lang="es-ES" sz="1600" i="1" dirty="0" err="1"/>
              <a:t>tepría</a:t>
            </a:r>
            <a:r>
              <a:rPr lang="es-ES" sz="1600" i="1" dirty="0"/>
              <a:t> general de la administración.</a:t>
            </a:r>
            <a:r>
              <a:rPr lang="es-ES" sz="1600" dirty="0"/>
              <a:t> Obtenido de www.chiavenato.com</a:t>
            </a:r>
          </a:p>
          <a:p>
            <a:r>
              <a:rPr lang="es-ES" sz="1600" dirty="0"/>
              <a:t>Costales, B. (2010). </a:t>
            </a:r>
            <a:r>
              <a:rPr lang="es-ES" sz="1600" i="1" dirty="0"/>
              <a:t>Diseño, Elaboración y Evaluación de Proyectos.</a:t>
            </a:r>
            <a:r>
              <a:rPr lang="es-ES" sz="1600" dirty="0"/>
              <a:t> Barcelona: </a:t>
            </a:r>
            <a:r>
              <a:rPr lang="es-ES" sz="1600" dirty="0" err="1"/>
              <a:t>Agilprint</a:t>
            </a:r>
            <a:r>
              <a:rPr lang="es-ES" sz="1600" dirty="0"/>
              <a:t>; III edición.</a:t>
            </a:r>
          </a:p>
          <a:p>
            <a:r>
              <a:rPr lang="es-ES" sz="1600" dirty="0"/>
              <a:t>Escobar López, G. (21 de enero de 2012). </a:t>
            </a:r>
            <a:r>
              <a:rPr lang="es-ES" sz="1600" i="1" dirty="0"/>
              <a:t>Repositorio digital Escuela Politécnica Nacional</a:t>
            </a:r>
            <a:r>
              <a:rPr lang="es-ES" sz="1600" dirty="0"/>
              <a:t>. Obtenido de bibdigital.epn.edu.ec/</a:t>
            </a:r>
            <a:r>
              <a:rPr lang="es-ES" sz="1600" dirty="0" err="1"/>
              <a:t>bitstream</a:t>
            </a:r>
            <a:r>
              <a:rPr lang="es-ES" sz="1600" dirty="0"/>
              <a:t>/15000/3820/1/CD-3594.pdf</a:t>
            </a:r>
          </a:p>
          <a:p>
            <a:r>
              <a:rPr lang="es-ES" sz="1600" dirty="0"/>
              <a:t>Ferreiro, O. (28 de noviembre de 2011). </a:t>
            </a:r>
            <a:r>
              <a:rPr lang="es-ES" sz="1600" i="1" dirty="0"/>
              <a:t>Pontificia Universidad Católica de Chile.</a:t>
            </a:r>
            <a:r>
              <a:rPr lang="es-ES" sz="1600" dirty="0"/>
              <a:t> Obtenido de www.claseejecutiva.cl/.../herramientas-</a:t>
            </a:r>
            <a:r>
              <a:rPr lang="es-ES" sz="1600" dirty="0" err="1"/>
              <a:t>basicas</a:t>
            </a:r>
            <a:r>
              <a:rPr lang="es-ES" sz="1600" dirty="0"/>
              <a:t>-para-el-mejoramiento-de-...</a:t>
            </a:r>
          </a:p>
          <a:p>
            <a:r>
              <a:rPr lang="es-ES" sz="1600" dirty="0" smtClean="0"/>
              <a:t>MSP</a:t>
            </a:r>
            <a:r>
              <a:rPr lang="es-ES" sz="1600" dirty="0"/>
              <a:t>. (2011). Reglamento para la gestión del suministro de medicamentos y control administrativo financiero. En MSP. Quito.</a:t>
            </a:r>
          </a:p>
          <a:p>
            <a:r>
              <a:rPr lang="es-ES" sz="1600" dirty="0"/>
              <a:t>Navarrete, H. M. (2002). </a:t>
            </a:r>
            <a:r>
              <a:rPr lang="es-ES" sz="1600" i="1" dirty="0"/>
              <a:t>Gerencia de Procesos.</a:t>
            </a:r>
            <a:r>
              <a:rPr lang="es-ES" sz="1600" dirty="0"/>
              <a:t> España: </a:t>
            </a:r>
            <a:r>
              <a:rPr lang="es-ES" sz="1600" dirty="0" err="1"/>
              <a:t>Alfaomega</a:t>
            </a:r>
            <a:r>
              <a:rPr lang="es-ES" sz="1600" dirty="0"/>
              <a:t>.</a:t>
            </a:r>
          </a:p>
          <a:p>
            <a:endParaRPr lang="es-ES" sz="1600" dirty="0"/>
          </a:p>
        </p:txBody>
      </p:sp>
      <p:sp>
        <p:nvSpPr>
          <p:cNvPr id="7" name="4 Título"/>
          <p:cNvSpPr txBox="1">
            <a:spLocks/>
          </p:cNvSpPr>
          <p:nvPr/>
        </p:nvSpPr>
        <p:spPr bwMode="auto">
          <a:xfrm>
            <a:off x="2915816" y="274638"/>
            <a:ext cx="3312368" cy="3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C" sz="2000" b="1" smtClean="0"/>
              <a:t>BIBLIOGRAFÍA</a:t>
            </a:r>
            <a:endParaRPr lang="es-EC" sz="2000" b="1"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a:xfrm>
            <a:off x="2915816" y="274638"/>
            <a:ext cx="3312368" cy="346050"/>
          </a:xfrm>
        </p:spPr>
        <p:txBody>
          <a:bodyPr/>
          <a:lstStyle/>
          <a:p>
            <a:r>
              <a:rPr lang="es-EC" sz="2000" b="1" dirty="0" smtClean="0"/>
              <a:t>BIBLIOGRAFÍA</a:t>
            </a:r>
            <a:endParaRPr lang="es-EC" sz="2000" b="1" dirty="0"/>
          </a:p>
        </p:txBody>
      </p:sp>
      <p:sp>
        <p:nvSpPr>
          <p:cNvPr id="2" name="1 Marcador de contenido"/>
          <p:cNvSpPr>
            <a:spLocks noGrp="1"/>
          </p:cNvSpPr>
          <p:nvPr>
            <p:ph idx="1"/>
          </p:nvPr>
        </p:nvSpPr>
        <p:spPr>
          <a:xfrm>
            <a:off x="395536" y="620688"/>
            <a:ext cx="8229600" cy="6133144"/>
          </a:xfrm>
        </p:spPr>
        <p:txBody>
          <a:bodyPr/>
          <a:lstStyle/>
          <a:p>
            <a:r>
              <a:rPr lang="es-ES" sz="1600" dirty="0" err="1"/>
              <a:t>Osaín</a:t>
            </a:r>
            <a:r>
              <a:rPr lang="es-ES" sz="1600" dirty="0"/>
              <a:t>, C. L. (19 de Febrero de 2012). </a:t>
            </a:r>
            <a:r>
              <a:rPr lang="es-ES" sz="1600" i="1" dirty="0"/>
              <a:t>Control de la Gestión Empresarial</a:t>
            </a:r>
            <a:r>
              <a:rPr lang="es-ES" sz="1600" dirty="0"/>
              <a:t>. Obtenido de www.monografias.com </a:t>
            </a:r>
          </a:p>
          <a:p>
            <a:r>
              <a:rPr lang="es-ES" sz="1600" dirty="0" err="1"/>
              <a:t>Peteiro</a:t>
            </a:r>
            <a:r>
              <a:rPr lang="es-ES" sz="1600" dirty="0"/>
              <a:t>, D. R. (11 de octubre de 2011 ). </a:t>
            </a:r>
            <a:r>
              <a:rPr lang="es-ES" sz="1600" i="1" dirty="0"/>
              <a:t>La gestión Tradicional y la Gestión por Procesos.</a:t>
            </a:r>
            <a:r>
              <a:rPr lang="es-ES" sz="1600" dirty="0"/>
              <a:t> Obtenido de http://www.gestiopolis.com/recursos4/docs/ger/gestitra.htm</a:t>
            </a:r>
          </a:p>
          <a:p>
            <a:r>
              <a:rPr lang="es-ES" sz="1600" i="1" dirty="0"/>
              <a:t>PFS Grupo</a:t>
            </a:r>
            <a:r>
              <a:rPr lang="es-ES" sz="1600" dirty="0"/>
              <a:t>. (22 de Febrero de 2012). Obtenido de http://www.pfsgrupo.com/news_633/year_2012/month_02/la_gestion_tradicional_y_la_gestion_por_procesos/</a:t>
            </a:r>
          </a:p>
          <a:p>
            <a:r>
              <a:rPr lang="es-ES" sz="1600" dirty="0"/>
              <a:t>Plan Nacional del Buen Vivir. (2008). En SENPLADES.</a:t>
            </a:r>
          </a:p>
          <a:p>
            <a:r>
              <a:rPr lang="es-ES" sz="1600" dirty="0" err="1"/>
              <a:t>Salao</a:t>
            </a:r>
            <a:r>
              <a:rPr lang="es-ES" sz="1600" dirty="0"/>
              <a:t>, K. (2009). </a:t>
            </a:r>
            <a:r>
              <a:rPr lang="es-ES" sz="1600" i="1" dirty="0"/>
              <a:t>Repositorio ESPE.</a:t>
            </a:r>
            <a:r>
              <a:rPr lang="es-ES" sz="1600" dirty="0"/>
              <a:t> Obtenido de http://repositorio.espe.edu.ec/browse?type=author&amp;value=Flores+Salao%2C+Karla+Paulina</a:t>
            </a:r>
          </a:p>
          <a:p>
            <a:r>
              <a:rPr lang="es-ES" sz="1600" dirty="0"/>
              <a:t>Suárez, A. M. (2012). Actualización del Manual de Procesos y Procedimientos de la Oficina de Docencia . </a:t>
            </a:r>
            <a:r>
              <a:rPr lang="es-ES" sz="1600" i="1" dirty="0"/>
              <a:t>Universidad La Salle</a:t>
            </a:r>
            <a:r>
              <a:rPr lang="es-ES" sz="1600" dirty="0"/>
              <a:t>.</a:t>
            </a:r>
          </a:p>
          <a:p>
            <a:r>
              <a:rPr lang="es-ES" sz="1600" dirty="0"/>
              <a:t>Tecnología, I. A. (10 de Mayo de 2013). </a:t>
            </a:r>
            <a:r>
              <a:rPr lang="es-ES" sz="1600" i="1" dirty="0" err="1"/>
              <a:t>Guia</a:t>
            </a:r>
            <a:r>
              <a:rPr lang="es-ES" sz="1600" i="1" dirty="0"/>
              <a:t> basada para una gestión en procesos.</a:t>
            </a:r>
            <a:r>
              <a:rPr lang="es-ES" sz="1600" dirty="0"/>
              <a:t> Obtenido de : es.slideshare.net/d1305/</a:t>
            </a:r>
            <a:r>
              <a:rPr lang="es-ES" sz="1600" dirty="0" err="1"/>
              <a:t>guia</a:t>
            </a:r>
            <a:r>
              <a:rPr lang="es-ES" sz="1600" dirty="0"/>
              <a:t>-</a:t>
            </a:r>
            <a:r>
              <a:rPr lang="es-ES" sz="1600" dirty="0" err="1"/>
              <a:t>gestin</a:t>
            </a:r>
            <a:r>
              <a:rPr lang="es-ES" sz="1600" dirty="0"/>
              <a:t>-procesos</a:t>
            </a:r>
          </a:p>
          <a:p>
            <a:r>
              <a:rPr lang="es-ES" sz="1600" dirty="0"/>
              <a:t>Wikipedia. (14 de mayo de 2012). Obtenido de es.wikipedia.org/wiki/</a:t>
            </a:r>
            <a:r>
              <a:rPr lang="es-ES" sz="1600" dirty="0" err="1"/>
              <a:t>Sumak_kawsay</a:t>
            </a:r>
            <a:endParaRPr lang="es-ES" sz="1600" dirty="0"/>
          </a:p>
          <a:p>
            <a:r>
              <a:rPr lang="es-EC" sz="1600" dirty="0"/>
              <a:t> </a:t>
            </a:r>
            <a:r>
              <a:rPr lang="es-ES" sz="1600" dirty="0"/>
              <a:t>García, M. (s.f.). </a:t>
            </a:r>
            <a:r>
              <a:rPr lang="es-ES" sz="1600" i="1" dirty="0"/>
              <a:t>AGENCIA DE CALIDAD SANITARIA DE ANDALUCÍA</a:t>
            </a:r>
            <a:r>
              <a:rPr lang="es-ES" sz="1600" dirty="0"/>
              <a:t>. Obtenido de Manual de </a:t>
            </a:r>
            <a:r>
              <a:rPr lang="es-ES" sz="1600" dirty="0" err="1"/>
              <a:t>Estandares</a:t>
            </a:r>
            <a:r>
              <a:rPr lang="es-ES" sz="1600" dirty="0"/>
              <a:t> de Centros del Sistema Sanitario de Andalucía : http://es.slideshare.net/Cesfamgarin/manual-estandares-centrossistemame2104</a:t>
            </a:r>
          </a:p>
          <a:p>
            <a:r>
              <a:rPr lang="es-ES" sz="1600" dirty="0"/>
              <a:t>Harrington, H. J. (1992). </a:t>
            </a:r>
            <a:r>
              <a:rPr lang="es-ES" sz="1600" i="1" dirty="0"/>
              <a:t>Mejoramiento de los procesos de la empresa.</a:t>
            </a:r>
            <a:r>
              <a:rPr lang="es-ES" sz="1600" dirty="0"/>
              <a:t> Madrid: Ed. </a:t>
            </a:r>
            <a:r>
              <a:rPr lang="es-ES" sz="1600" dirty="0" err="1"/>
              <a:t>MacGraw</a:t>
            </a:r>
            <a:r>
              <a:rPr lang="es-ES" sz="1600" dirty="0"/>
              <a:t>-Hill.</a:t>
            </a:r>
          </a:p>
          <a:p>
            <a:r>
              <a:rPr lang="es-ES" sz="1600" dirty="0"/>
              <a:t>Harrington, H. J. (1993). </a:t>
            </a:r>
            <a:r>
              <a:rPr lang="es-ES" sz="1600" i="1" dirty="0"/>
              <a:t>Mejoramiento de los procesos de la empresa.</a:t>
            </a:r>
            <a:r>
              <a:rPr lang="es-ES" sz="1600" dirty="0"/>
              <a:t> EU: McGraw-Hill.</a:t>
            </a:r>
          </a:p>
          <a:p>
            <a:pPr marL="0" indent="0">
              <a:buNone/>
            </a:pPr>
            <a:endParaRPr lang="es-ES" sz="1400" dirty="0"/>
          </a:p>
          <a:p>
            <a:endParaRPr lang="es-ES"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2915816" y="274638"/>
            <a:ext cx="3312368" cy="346050"/>
          </a:xfrm>
        </p:spPr>
        <p:txBody>
          <a:bodyPr/>
          <a:lstStyle/>
          <a:p>
            <a:r>
              <a:rPr lang="es-EC" sz="2000" b="1" dirty="0" smtClean="0"/>
              <a:t>BIBLIOGRAFÍA</a:t>
            </a:r>
            <a:endParaRPr lang="es-EC" sz="2000" b="1" dirty="0"/>
          </a:p>
        </p:txBody>
      </p:sp>
      <p:sp>
        <p:nvSpPr>
          <p:cNvPr id="2" name="1 Marcador de contenido"/>
          <p:cNvSpPr>
            <a:spLocks noGrp="1"/>
          </p:cNvSpPr>
          <p:nvPr>
            <p:ph idx="1"/>
          </p:nvPr>
        </p:nvSpPr>
        <p:spPr>
          <a:xfrm>
            <a:off x="395536" y="692696"/>
            <a:ext cx="8229600" cy="5937893"/>
          </a:xfrm>
        </p:spPr>
        <p:txBody>
          <a:bodyPr/>
          <a:lstStyle/>
          <a:p>
            <a:r>
              <a:rPr lang="es-ES" sz="1600" dirty="0" smtClean="0"/>
              <a:t>Huamán </a:t>
            </a:r>
            <a:r>
              <a:rPr lang="es-ES" sz="1600" dirty="0"/>
              <a:t>Valencia, H. (25 de Noviembre de 2011). </a:t>
            </a:r>
            <a:r>
              <a:rPr lang="es-ES" sz="1600" i="1" dirty="0"/>
              <a:t>Manual de Técnicas de Investigación.</a:t>
            </a:r>
            <a:r>
              <a:rPr lang="es-ES" sz="1600" dirty="0"/>
              <a:t> Obtenido de http://es.slideshare.net/</a:t>
            </a:r>
            <a:r>
              <a:rPr lang="es-ES" sz="1600" dirty="0" err="1"/>
              <a:t>ipladees</a:t>
            </a:r>
            <a:r>
              <a:rPr lang="es-ES" sz="1600" dirty="0"/>
              <a:t>/manual-de-técnicas-de-investigación</a:t>
            </a:r>
          </a:p>
          <a:p>
            <a:r>
              <a:rPr lang="es-ES" sz="1600" dirty="0"/>
              <a:t>Ing. </a:t>
            </a:r>
            <a:r>
              <a:rPr lang="es-ES" sz="1600" dirty="0" err="1"/>
              <a:t>Eissa</a:t>
            </a:r>
            <a:r>
              <a:rPr lang="es-ES" sz="1600" dirty="0"/>
              <a:t> Al </a:t>
            </a:r>
            <a:r>
              <a:rPr lang="es-ES" sz="1600" dirty="0" err="1"/>
              <a:t>Yousefi</a:t>
            </a:r>
            <a:r>
              <a:rPr lang="es-ES" sz="1600" dirty="0"/>
              <a:t>, I. O. (2 de diciembre de 2011). </a:t>
            </a:r>
            <a:r>
              <a:rPr lang="es-ES" sz="1600" i="1" dirty="0"/>
              <a:t>Procedimiento para el mejoramiento de la calidad de los procesos.</a:t>
            </a:r>
            <a:r>
              <a:rPr lang="es-ES" sz="1600" dirty="0"/>
              <a:t> Obtenido de http://www.gestiopolis.com/administracion-estrategia/procedimiento-y-procesos-para-el-mejoramiento-de-la-calidad.htm</a:t>
            </a:r>
          </a:p>
          <a:p>
            <a:r>
              <a:rPr lang="es-ES" sz="1600" dirty="0"/>
              <a:t>Ing. Jaime Cadena, M. M. (2012). </a:t>
            </a:r>
            <a:r>
              <a:rPr lang="es-ES" sz="1600" i="1" dirty="0"/>
              <a:t>Administración por Procesos. .</a:t>
            </a:r>
            <a:r>
              <a:rPr lang="es-ES" sz="1600" dirty="0"/>
              <a:t> Obtenido de ftp://ftp.espe.edu.ec/GuiasMED/MGP2P/PROCESOS/maestria-proyectos%20-ESPE-est.pdf</a:t>
            </a:r>
          </a:p>
          <a:p>
            <a:r>
              <a:rPr lang="es-ES" sz="1600" dirty="0"/>
              <a:t>Jumbo, H. G. (2012). </a:t>
            </a:r>
            <a:r>
              <a:rPr lang="es-ES" sz="1600" i="1" dirty="0"/>
              <a:t>Proceso.</a:t>
            </a:r>
            <a:r>
              <a:rPr lang="es-ES" sz="1600" dirty="0"/>
              <a:t> Obtenido de http://bibdigital.epn.edu.ec/bitstream/15000/7953/1/CD-5685.pdf</a:t>
            </a:r>
          </a:p>
          <a:p>
            <a:r>
              <a:rPr lang="es-ES" sz="1600" dirty="0" err="1"/>
              <a:t>Lenningatoswim</a:t>
            </a:r>
            <a:r>
              <a:rPr lang="es-ES" sz="1600" dirty="0"/>
              <a:t>. (1 de enero de 2012). </a:t>
            </a:r>
            <a:r>
              <a:rPr lang="es-ES" sz="1600" i="1" dirty="0"/>
              <a:t>Buenas tareas .</a:t>
            </a:r>
            <a:r>
              <a:rPr lang="es-ES" sz="1600" dirty="0"/>
              <a:t> Obtenido de http://www.buenastareas.com/ensayos/Deportes/3800622.html</a:t>
            </a:r>
          </a:p>
          <a:p>
            <a:r>
              <a:rPr lang="es-ES" sz="1600" dirty="0"/>
              <a:t>Ley de producción, importación, comercialización y expendio de medicamentos genéricos de uso humano. (2012). En A. N. Ecuador. Quito.</a:t>
            </a:r>
          </a:p>
          <a:p>
            <a:r>
              <a:rPr lang="es-ES" sz="1600" dirty="0"/>
              <a:t>Ley Orgánica el Sistema Nacional de Salud. (2006). En C. Nacional. Quito.</a:t>
            </a:r>
          </a:p>
          <a:p>
            <a:r>
              <a:rPr lang="es-ES" sz="1600" dirty="0"/>
              <a:t>Lobos, R. V. (16 de 8 de 2009). </a:t>
            </a:r>
            <a:r>
              <a:rPr lang="es-ES" sz="1600" i="1" dirty="0"/>
              <a:t>Gestión de Procesos.</a:t>
            </a:r>
            <a:r>
              <a:rPr lang="es-ES" sz="1600" dirty="0"/>
              <a:t> Obtenido de http://webcache.googleusercontent.com</a:t>
            </a:r>
          </a:p>
          <a:p>
            <a:r>
              <a:rPr lang="es-ES" sz="1600" dirty="0"/>
              <a:t>Manual de Procesos para la Gestión de Suministros de Medicamentos. (2009). En M. d. Pública. Quito.</a:t>
            </a:r>
          </a:p>
          <a:p>
            <a:r>
              <a:rPr lang="es-ES" sz="1600" dirty="0"/>
              <a:t>MSP. (23 de Octubre de 2010). </a:t>
            </a:r>
            <a:r>
              <a:rPr lang="es-ES" sz="1600" i="1" dirty="0"/>
              <a:t>Pagina web Hospital Enrique Garcés</a:t>
            </a:r>
            <a:r>
              <a:rPr lang="es-ES" sz="1600" dirty="0"/>
              <a:t>. Obtenido de </a:t>
            </a:r>
            <a:r>
              <a:rPr lang="es-ES" sz="1600" dirty="0" smtClean="0"/>
              <a:t>www.heg.gob.ec/index.php/el-hospital/mision-y-vision</a:t>
            </a:r>
          </a:p>
          <a:p>
            <a:r>
              <a:rPr lang="es-ES" sz="1600" dirty="0"/>
              <a:t>Hernández, F. B. (2006). </a:t>
            </a:r>
            <a:r>
              <a:rPr lang="es-ES" sz="1600" i="1" dirty="0"/>
              <a:t>Metodología de La Investigación (Hernández, Fernández, Batista - 4ta </a:t>
            </a:r>
            <a:r>
              <a:rPr lang="es-ES" sz="1600" i="1" dirty="0" err="1"/>
              <a:t>Edicion</a:t>
            </a:r>
            <a:r>
              <a:rPr lang="es-ES" sz="1600" i="1" dirty="0"/>
              <a:t>).</a:t>
            </a:r>
            <a:r>
              <a:rPr lang="es-ES" sz="1600" dirty="0"/>
              <a:t> México: Mc Graw-Hill.</a:t>
            </a:r>
          </a:p>
          <a:p>
            <a:endParaRPr lang="es-ES" sz="1600" dirty="0" smtClean="0"/>
          </a:p>
          <a:p>
            <a:endParaRPr lang="es-ES" dirty="0"/>
          </a:p>
        </p:txBody>
      </p:sp>
    </p:spTree>
    <p:extLst>
      <p:ext uri="{BB962C8B-B14F-4D97-AF65-F5344CB8AC3E}">
        <p14:creationId xmlns:p14="http://schemas.microsoft.com/office/powerpoint/2010/main" val="236634578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20284" y="6353149"/>
            <a:ext cx="8964613" cy="352972"/>
            <a:chOff x="120284" y="6358967"/>
            <a:chExt cx="8964613" cy="347160"/>
          </a:xfrm>
        </p:grpSpPr>
        <p:grpSp>
          <p:nvGrpSpPr>
            <p:cNvPr id="6" name="4 Grupo"/>
            <p:cNvGrpSpPr>
              <a:grpSpLocks/>
            </p:cNvGrpSpPr>
            <p:nvPr/>
          </p:nvGrpSpPr>
          <p:grpSpPr bwMode="auto">
            <a:xfrm>
              <a:off x="120284" y="6530495"/>
              <a:ext cx="8964613" cy="135708"/>
              <a:chOff x="107504" y="6675010"/>
              <a:chExt cx="8856984" cy="137794"/>
            </a:xfrm>
          </p:grpSpPr>
          <p:sp>
            <p:nvSpPr>
              <p:cNvPr id="10"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11"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7"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CuadroTexto 13"/>
          <p:cNvSpPr txBox="1"/>
          <p:nvPr/>
        </p:nvSpPr>
        <p:spPr>
          <a:xfrm>
            <a:off x="404743" y="87596"/>
            <a:ext cx="8395693" cy="400110"/>
          </a:xfrm>
          <a:prstGeom prst="rect">
            <a:avLst/>
          </a:prstGeom>
          <a:noFill/>
        </p:spPr>
        <p:txBody>
          <a:bodyPr wrap="square" rtlCol="0">
            <a:spAutoFit/>
          </a:bodyPr>
          <a:lstStyle/>
          <a:p>
            <a:pPr marL="0" lvl="3" algn="ctr"/>
            <a:r>
              <a:rPr lang="es-EC" sz="2000" b="1" dirty="0" smtClean="0"/>
              <a:t>FARMACIA DEL HOSPITAL GENERAL ENRIQUE GARCÉS</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34" y="620688"/>
            <a:ext cx="3587078" cy="26903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CuadroTexto 7"/>
          <p:cNvSpPr txBox="1"/>
          <p:nvPr/>
        </p:nvSpPr>
        <p:spPr>
          <a:xfrm>
            <a:off x="4067944" y="727138"/>
            <a:ext cx="4392488" cy="203132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s-EC" dirty="0" smtClean="0"/>
              <a:t>Ofrece </a:t>
            </a:r>
            <a:r>
              <a:rPr lang="es-EC" dirty="0"/>
              <a:t>de manera </a:t>
            </a:r>
            <a:r>
              <a:rPr lang="es-EC" dirty="0" smtClean="0"/>
              <a:t>gratuita medicamentos </a:t>
            </a:r>
          </a:p>
          <a:p>
            <a:pPr marL="285750" indent="-285750" algn="just">
              <a:buFont typeface="Arial" pitchFamily="34" charset="0"/>
              <a:buChar char="•"/>
            </a:pPr>
            <a:r>
              <a:rPr lang="es-EC" dirty="0" smtClean="0"/>
              <a:t>Pacientes hospitalizados</a:t>
            </a:r>
          </a:p>
          <a:p>
            <a:pPr marL="285750" indent="-285750" algn="just">
              <a:buFont typeface="Arial" pitchFamily="34" charset="0"/>
              <a:buChar char="•"/>
            </a:pPr>
            <a:r>
              <a:rPr lang="es-EC" dirty="0" smtClean="0"/>
              <a:t>Emergencia </a:t>
            </a:r>
          </a:p>
          <a:p>
            <a:pPr marL="285750" indent="-285750" algn="just">
              <a:buFont typeface="Arial" pitchFamily="34" charset="0"/>
              <a:buChar char="•"/>
            </a:pPr>
            <a:r>
              <a:rPr lang="es-EC" dirty="0"/>
              <a:t>C</a:t>
            </a:r>
            <a:r>
              <a:rPr lang="es-EC" dirty="0" smtClean="0"/>
              <a:t>uidados </a:t>
            </a:r>
            <a:r>
              <a:rPr lang="es-EC" dirty="0"/>
              <a:t>intensivos y de </a:t>
            </a:r>
            <a:endParaRPr lang="es-EC" dirty="0" smtClean="0"/>
          </a:p>
          <a:p>
            <a:pPr marL="285750" indent="-285750" algn="just">
              <a:buFont typeface="Arial" pitchFamily="34" charset="0"/>
              <a:buChar char="•"/>
            </a:pPr>
            <a:r>
              <a:rPr lang="es-EC" dirty="0" smtClean="0"/>
              <a:t>Consulta externa </a:t>
            </a:r>
          </a:p>
          <a:p>
            <a:pPr marL="285750" indent="-285750" algn="just">
              <a:buFont typeface="Arial" pitchFamily="34" charset="0"/>
              <a:buChar char="•"/>
            </a:pPr>
            <a:r>
              <a:rPr lang="es-EC" dirty="0" smtClean="0"/>
              <a:t>CNMB</a:t>
            </a:r>
          </a:p>
          <a:p>
            <a:pPr marL="285750" indent="-285750" algn="just">
              <a:buFont typeface="Arial" pitchFamily="34" charset="0"/>
              <a:buChar char="•"/>
            </a:pPr>
            <a:r>
              <a:rPr lang="es-EC" dirty="0" smtClean="0"/>
              <a:t>Cubre casi todas las patologías</a:t>
            </a:r>
          </a:p>
        </p:txBody>
      </p:sp>
      <p:sp>
        <p:nvSpPr>
          <p:cNvPr id="9" name="CuadroTexto 8"/>
          <p:cNvSpPr txBox="1"/>
          <p:nvPr/>
        </p:nvSpPr>
        <p:spPr>
          <a:xfrm>
            <a:off x="251520" y="3917955"/>
            <a:ext cx="3523724" cy="203132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s-EC" dirty="0" smtClean="0"/>
              <a:t>“El </a:t>
            </a:r>
            <a:r>
              <a:rPr lang="es-EC" dirty="0"/>
              <a:t>objetivo principal de la farmacia es obtener los medicamentos indispensables para cubrir los requerimientos de la institución y contribuir a la recuperación del estado de salud de los pacientes”</a:t>
            </a:r>
          </a:p>
          <a:p>
            <a:pPr algn="just"/>
            <a:endParaRPr lang="es-EC" dirty="0"/>
          </a:p>
        </p:txBody>
      </p:sp>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8751" y="3312517"/>
            <a:ext cx="3419673" cy="2564755"/>
          </a:xfrm>
          <a:prstGeom prst="rect">
            <a:avLst/>
          </a:prstGeom>
          <a:ln>
            <a:noFill/>
          </a:ln>
          <a:effectLst>
            <a:outerShdw blurRad="292100" dist="139700" dir="2700000" algn="tl" rotWithShape="0">
              <a:srgbClr val="333333">
                <a:alpha val="65000"/>
              </a:srgbClr>
            </a:outerShdw>
          </a:effectLst>
        </p:spPr>
      </p:pic>
      <p:sp>
        <p:nvSpPr>
          <p:cNvPr id="2" name="1 CuadroTexto"/>
          <p:cNvSpPr txBox="1"/>
          <p:nvPr/>
        </p:nvSpPr>
        <p:spPr>
          <a:xfrm>
            <a:off x="5112767" y="5930116"/>
            <a:ext cx="3275657"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C" sz="1400" b="1" dirty="0"/>
              <a:t>Dra. Margarita Cárdenas </a:t>
            </a:r>
          </a:p>
          <a:p>
            <a:pPr algn="ctr"/>
            <a:r>
              <a:rPr lang="es-EC" sz="1400" b="1" dirty="0" smtClean="0"/>
              <a:t>Líder </a:t>
            </a:r>
            <a:r>
              <a:rPr lang="es-EC" sz="1400" b="1" dirty="0"/>
              <a:t>de </a:t>
            </a:r>
            <a:r>
              <a:rPr lang="es-EC" sz="1400" b="1" dirty="0" smtClean="0"/>
              <a:t>Farmacia</a:t>
            </a:r>
            <a:endParaRPr lang="es-ES" sz="1400" b="1" dirty="0"/>
          </a:p>
        </p:txBody>
      </p:sp>
    </p:spTree>
    <p:extLst>
      <p:ext uri="{BB962C8B-B14F-4D97-AF65-F5344CB8AC3E}">
        <p14:creationId xmlns:p14="http://schemas.microsoft.com/office/powerpoint/2010/main" val="1217136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16" fill="hold" nodeType="withEffect">
                                  <p:stCondLst>
                                    <p:cond delay="50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20284" y="6353149"/>
            <a:ext cx="8964613" cy="352972"/>
            <a:chOff x="120284" y="6358967"/>
            <a:chExt cx="8964613" cy="347160"/>
          </a:xfrm>
        </p:grpSpPr>
        <p:grpSp>
          <p:nvGrpSpPr>
            <p:cNvPr id="6" name="4 Grupo"/>
            <p:cNvGrpSpPr>
              <a:grpSpLocks/>
            </p:cNvGrpSpPr>
            <p:nvPr/>
          </p:nvGrpSpPr>
          <p:grpSpPr bwMode="auto">
            <a:xfrm>
              <a:off x="120284" y="6530495"/>
              <a:ext cx="8964613" cy="135708"/>
              <a:chOff x="107504" y="6675010"/>
              <a:chExt cx="8856984" cy="137794"/>
            </a:xfrm>
          </p:grpSpPr>
          <p:sp>
            <p:nvSpPr>
              <p:cNvPr id="10"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11"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7"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CuadroTexto 7"/>
          <p:cNvSpPr txBox="1"/>
          <p:nvPr/>
        </p:nvSpPr>
        <p:spPr>
          <a:xfrm>
            <a:off x="395536" y="62221"/>
            <a:ext cx="8395693" cy="400110"/>
          </a:xfrm>
          <a:prstGeom prst="rect">
            <a:avLst/>
          </a:prstGeom>
          <a:noFill/>
        </p:spPr>
        <p:txBody>
          <a:bodyPr wrap="square" rtlCol="0">
            <a:spAutoFit/>
          </a:bodyPr>
          <a:lstStyle/>
          <a:p>
            <a:pPr marL="0" lvl="3" algn="ctr"/>
            <a:r>
              <a:rPr lang="es-EC" sz="2000" b="1" dirty="0" smtClean="0"/>
              <a:t>PERSONAL DE FARMACIA DEL HOSPITAL ENRIQUE GARCÉS</a:t>
            </a:r>
          </a:p>
        </p:txBody>
      </p:sp>
      <p:graphicFrame>
        <p:nvGraphicFramePr>
          <p:cNvPr id="24" name="Diagrama 23"/>
          <p:cNvGraphicFramePr/>
          <p:nvPr>
            <p:extLst>
              <p:ext uri="{D42A27DB-BD31-4B8C-83A1-F6EECF244321}">
                <p14:modId xmlns:p14="http://schemas.microsoft.com/office/powerpoint/2010/main" val="1555942523"/>
              </p:ext>
            </p:extLst>
          </p:nvPr>
        </p:nvGraphicFramePr>
        <p:xfrm>
          <a:off x="611560" y="1028382"/>
          <a:ext cx="6809085" cy="3552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8" name="Grupo 27"/>
          <p:cNvGrpSpPr/>
          <p:nvPr/>
        </p:nvGrpSpPr>
        <p:grpSpPr>
          <a:xfrm>
            <a:off x="1416713" y="527822"/>
            <a:ext cx="7790785" cy="5678801"/>
            <a:chOff x="469661" y="1124744"/>
            <a:chExt cx="5108996" cy="5306835"/>
          </a:xfrm>
        </p:grpSpPr>
        <p:graphicFrame>
          <p:nvGraphicFramePr>
            <p:cNvPr id="19" name="Diagrama 18"/>
            <p:cNvGraphicFramePr/>
            <p:nvPr>
              <p:extLst>
                <p:ext uri="{D42A27DB-BD31-4B8C-83A1-F6EECF244321}">
                  <p14:modId xmlns:p14="http://schemas.microsoft.com/office/powerpoint/2010/main" val="1404594936"/>
                </p:ext>
              </p:extLst>
            </p:nvPr>
          </p:nvGraphicFramePr>
          <p:xfrm>
            <a:off x="469661" y="1503912"/>
            <a:ext cx="5108996" cy="4927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Rectángulo 19"/>
            <p:cNvSpPr/>
            <p:nvPr/>
          </p:nvSpPr>
          <p:spPr>
            <a:xfrm>
              <a:off x="1619672" y="1124744"/>
              <a:ext cx="1872208" cy="30777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_tradnl" sz="1400" b="1" i="1" dirty="0">
                  <a:solidFill>
                    <a:schemeClr val="lt1"/>
                  </a:solidFill>
                </a:rPr>
                <a:t>Químico Farmacéutico</a:t>
              </a:r>
              <a:endParaRPr lang="es-EC" sz="1400" b="1" i="1" dirty="0">
                <a:solidFill>
                  <a:schemeClr val="lt1"/>
                </a:solidFill>
              </a:endParaRPr>
            </a:p>
          </p:txBody>
        </p:sp>
      </p:grpSp>
      <p:grpSp>
        <p:nvGrpSpPr>
          <p:cNvPr id="29" name="Grupo 28"/>
          <p:cNvGrpSpPr/>
          <p:nvPr/>
        </p:nvGrpSpPr>
        <p:grpSpPr>
          <a:xfrm>
            <a:off x="2694924" y="470755"/>
            <a:ext cx="5544616" cy="5735868"/>
            <a:chOff x="440524" y="1691869"/>
            <a:chExt cx="4224156" cy="4629801"/>
          </a:xfrm>
        </p:grpSpPr>
        <p:graphicFrame>
          <p:nvGraphicFramePr>
            <p:cNvPr id="30" name="Diagrama 29"/>
            <p:cNvGraphicFramePr/>
            <p:nvPr>
              <p:extLst>
                <p:ext uri="{D42A27DB-BD31-4B8C-83A1-F6EECF244321}">
                  <p14:modId xmlns:p14="http://schemas.microsoft.com/office/powerpoint/2010/main" val="61778163"/>
                </p:ext>
              </p:extLst>
            </p:nvPr>
          </p:nvGraphicFramePr>
          <p:xfrm>
            <a:off x="440524" y="2181747"/>
            <a:ext cx="4224156" cy="413992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1" name="CuadroTexto 30"/>
            <p:cNvSpPr txBox="1"/>
            <p:nvPr/>
          </p:nvSpPr>
          <p:spPr>
            <a:xfrm>
              <a:off x="866860" y="1691869"/>
              <a:ext cx="1908651" cy="253338"/>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pPr lvl="0" algn="ctr"/>
              <a:r>
                <a:rPr lang="es-ES_tradnl" sz="1400" b="1" i="1" dirty="0"/>
                <a:t>Auxiliar de </a:t>
              </a:r>
              <a:r>
                <a:rPr lang="es-ES_tradnl" sz="1400" b="1" i="1" dirty="0" smtClean="0"/>
                <a:t>Farmacia</a:t>
              </a:r>
              <a:endParaRPr lang="es-EC" sz="1400" dirty="0"/>
            </a:p>
          </p:txBody>
        </p:sp>
      </p:grpSp>
    </p:spTree>
    <p:extLst>
      <p:ext uri="{BB962C8B-B14F-4D97-AF65-F5344CB8AC3E}">
        <p14:creationId xmlns:p14="http://schemas.microsoft.com/office/powerpoint/2010/main" val="1141895715"/>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8"/>
                                        </p:tgtEl>
                                        <p:attrNameLst>
                                          <p:attrName>style.visibility</p:attrName>
                                        </p:attrNameLst>
                                      </p:cBhvr>
                                      <p:to>
                                        <p:strVal val="hidden"/>
                                      </p:to>
                                    </p:set>
                                  </p:childTnLst>
                                </p:cTn>
                              </p:par>
                            </p:childTnLst>
                          </p:cTn>
                        </p:par>
                        <p:par>
                          <p:cTn id="16" fill="hold">
                            <p:stCondLst>
                              <p:cond delay="0"/>
                            </p:stCondLst>
                            <p:childTnLst>
                              <p:par>
                                <p:cTn id="17" presetID="6" presetClass="entr" presetSubtype="16"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ircle(in)">
                                      <p:cBhvr>
                                        <p:cTn id="19" dur="20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500"/>
                                        <p:tgtEl>
                                          <p:spTgt spid="29"/>
                                        </p:tgtEl>
                                        <p:attrNameLst>
                                          <p:attrName>ppt_w</p:attrName>
                                        </p:attrNameLst>
                                      </p:cBhvr>
                                      <p:tavLst>
                                        <p:tav tm="0">
                                          <p:val>
                                            <p:strVal val="ppt_w"/>
                                          </p:val>
                                        </p:tav>
                                        <p:tav tm="100000">
                                          <p:val>
                                            <p:fltVal val="0"/>
                                          </p:val>
                                        </p:tav>
                                      </p:tavLst>
                                    </p:anim>
                                    <p:anim calcmode="lin" valueType="num">
                                      <p:cBhvr>
                                        <p:cTn id="24" dur="500"/>
                                        <p:tgtEl>
                                          <p:spTgt spid="29"/>
                                        </p:tgtEl>
                                        <p:attrNameLst>
                                          <p:attrName>ppt_h</p:attrName>
                                        </p:attrNameLst>
                                      </p:cBhvr>
                                      <p:tavLst>
                                        <p:tav tm="0">
                                          <p:val>
                                            <p:strVal val="ppt_h"/>
                                          </p:val>
                                        </p:tav>
                                        <p:tav tm="100000">
                                          <p:val>
                                            <p:fltVal val="0"/>
                                          </p:val>
                                        </p:tav>
                                      </p:tavLst>
                                    </p:anim>
                                    <p:animEffect transition="out" filter="fade">
                                      <p:cBhvr>
                                        <p:cTn id="25" dur="500"/>
                                        <p:tgtEl>
                                          <p:spTgt spid="29"/>
                                        </p:tgtEl>
                                      </p:cBhvr>
                                    </p:animEffect>
                                    <p:set>
                                      <p:cBhvr>
                                        <p:cTn id="26"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upo 9"/>
          <p:cNvGrpSpPr/>
          <p:nvPr/>
        </p:nvGrpSpPr>
        <p:grpSpPr>
          <a:xfrm>
            <a:off x="0" y="476672"/>
            <a:ext cx="9252520" cy="5621832"/>
            <a:chOff x="300403" y="516616"/>
            <a:chExt cx="9339831" cy="5621832"/>
          </a:xfrm>
        </p:grpSpPr>
        <p:grpSp>
          <p:nvGrpSpPr>
            <p:cNvPr id="9" name="Grupo 8"/>
            <p:cNvGrpSpPr/>
            <p:nvPr/>
          </p:nvGrpSpPr>
          <p:grpSpPr>
            <a:xfrm>
              <a:off x="300403" y="548681"/>
              <a:ext cx="6287821" cy="5407826"/>
              <a:chOff x="1278659" y="739775"/>
              <a:chExt cx="6647862" cy="5407826"/>
            </a:xfrm>
          </p:grpSpPr>
          <p:graphicFrame>
            <p:nvGraphicFramePr>
              <p:cNvPr id="8" name="Diagrama 7"/>
              <p:cNvGraphicFramePr/>
              <p:nvPr>
                <p:extLst>
                  <p:ext uri="{D42A27DB-BD31-4B8C-83A1-F6EECF244321}">
                    <p14:modId xmlns:p14="http://schemas.microsoft.com/office/powerpoint/2010/main" val="953744219"/>
                  </p:ext>
                </p:extLst>
              </p:nvPr>
            </p:nvGraphicFramePr>
            <p:xfrm>
              <a:off x="1278659" y="1232452"/>
              <a:ext cx="6647862" cy="4915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2771800" y="739775"/>
                <a:ext cx="3463115" cy="30777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s-ES"/>
                </a:defPPr>
                <a:lvl1pPr lvl="0">
                  <a:defRPr b="1" 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_tradnl" sz="1400" dirty="0"/>
                  <a:t>Responsable administrativo y </a:t>
                </a:r>
                <a:r>
                  <a:rPr lang="es-ES_tradnl" sz="1400" dirty="0" smtClean="0"/>
                  <a:t>financiero</a:t>
                </a:r>
                <a:endParaRPr lang="es-EC" sz="1400" dirty="0"/>
              </a:p>
            </p:txBody>
          </p:sp>
        </p:grpSp>
        <p:grpSp>
          <p:nvGrpSpPr>
            <p:cNvPr id="16" name="Grupo 15"/>
            <p:cNvGrpSpPr/>
            <p:nvPr/>
          </p:nvGrpSpPr>
          <p:grpSpPr>
            <a:xfrm>
              <a:off x="4335249" y="516616"/>
              <a:ext cx="5304985" cy="5621832"/>
              <a:chOff x="4825333" y="1268761"/>
              <a:chExt cx="4181918" cy="5621832"/>
            </a:xfrm>
          </p:grpSpPr>
          <p:graphicFrame>
            <p:nvGraphicFramePr>
              <p:cNvPr id="17" name="Diagrama 16"/>
              <p:cNvGraphicFramePr/>
              <p:nvPr>
                <p:extLst>
                  <p:ext uri="{D42A27DB-BD31-4B8C-83A1-F6EECF244321}">
                    <p14:modId xmlns:p14="http://schemas.microsoft.com/office/powerpoint/2010/main" val="1185245786"/>
                  </p:ext>
                </p:extLst>
              </p:nvPr>
            </p:nvGraphicFramePr>
            <p:xfrm>
              <a:off x="4825333" y="1717083"/>
              <a:ext cx="4181918" cy="51735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CuadroTexto 17"/>
              <p:cNvSpPr txBox="1"/>
              <p:nvPr/>
            </p:nvSpPr>
            <p:spPr>
              <a:xfrm>
                <a:off x="6156176" y="1268761"/>
                <a:ext cx="1132861" cy="31765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defPPr>
                  <a:defRPr lang="es-ES"/>
                </a:defPPr>
                <a:lvl1pPr lvl="0">
                  <a:defRPr b="1" 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s-ES_tradnl" sz="1400" dirty="0"/>
                  <a:t>Guardalmacén</a:t>
                </a:r>
                <a:endParaRPr lang="es-EC" sz="1400" dirty="0"/>
              </a:p>
            </p:txBody>
          </p:sp>
        </p:grpSp>
      </p:grpSp>
    </p:spTree>
    <p:extLst>
      <p:ext uri="{BB962C8B-B14F-4D97-AF65-F5344CB8AC3E}">
        <p14:creationId xmlns:p14="http://schemas.microsoft.com/office/powerpoint/2010/main" val="10046773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120284" y="6353149"/>
            <a:ext cx="8964613" cy="352972"/>
            <a:chOff x="120284" y="6358967"/>
            <a:chExt cx="8964613" cy="347160"/>
          </a:xfrm>
        </p:grpSpPr>
        <p:grpSp>
          <p:nvGrpSpPr>
            <p:cNvPr id="2057" name="4 Grupo"/>
            <p:cNvGrpSpPr>
              <a:grpSpLocks/>
            </p:cNvGrpSpPr>
            <p:nvPr/>
          </p:nvGrpSpPr>
          <p:grpSpPr bwMode="auto">
            <a:xfrm>
              <a:off x="120284" y="6530495"/>
              <a:ext cx="8964613" cy="135708"/>
              <a:chOff x="107504" y="6675010"/>
              <a:chExt cx="8856984" cy="137794"/>
            </a:xfrm>
          </p:grpSpPr>
          <p:sp>
            <p:nvSpPr>
              <p:cNvPr id="4" name="3 Rectángulo"/>
              <p:cNvSpPr/>
              <p:nvPr/>
            </p:nvSpPr>
            <p:spPr>
              <a:xfrm>
                <a:off x="107504" y="6675010"/>
                <a:ext cx="8856984" cy="6652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sp>
            <p:nvSpPr>
              <p:cNvPr id="7" name="6 Rectángulo"/>
              <p:cNvSpPr/>
              <p:nvPr/>
            </p:nvSpPr>
            <p:spPr>
              <a:xfrm>
                <a:off x="107504" y="6766873"/>
                <a:ext cx="8856984" cy="45931"/>
              </a:xfrm>
              <a:prstGeom prst="rect">
                <a:avLst/>
              </a:prstGeom>
              <a:solidFill>
                <a:srgbClr val="3C5B19"/>
              </a:solidFill>
              <a:ln>
                <a:solidFill>
                  <a:srgbClr val="3C5B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EC">
                  <a:solidFill>
                    <a:prstClr val="white"/>
                  </a:solidFill>
                </a:endParaRPr>
              </a:p>
            </p:txBody>
          </p:sp>
        </p:grpSp>
        <p:pic>
          <p:nvPicPr>
            <p:cNvPr id="43012" name="Picture 4" descr="http://blogs.espe.edu.ec/wp-content/uploads/2012/07/LOGO-ESPE-REFORMAD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6358967"/>
              <a:ext cx="1494384" cy="3471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uadroTexto 1"/>
          <p:cNvSpPr txBox="1"/>
          <p:nvPr/>
        </p:nvSpPr>
        <p:spPr>
          <a:xfrm>
            <a:off x="786166" y="188640"/>
            <a:ext cx="7632848" cy="400110"/>
          </a:xfrm>
          <a:prstGeom prst="rect">
            <a:avLst/>
          </a:prstGeom>
          <a:noFill/>
        </p:spPr>
        <p:txBody>
          <a:bodyPr wrap="square" rtlCol="0">
            <a:spAutoFit/>
          </a:bodyPr>
          <a:lstStyle>
            <a:defPPr>
              <a:defRPr lang="es-ES"/>
            </a:defPPr>
            <a:lvl4pPr marL="0" lvl="3" algn="ctr">
              <a:defRPr sz="2000" b="1"/>
            </a:lvl4pPr>
          </a:lstStyle>
          <a:p>
            <a:pPr lvl="3"/>
            <a:r>
              <a:rPr lang="es-EC" dirty="0" smtClean="0"/>
              <a:t>ESTRUCTURA FÍSICA DE LA FARMACIA DEL HOSPITAL ENRIQUE GARCÉS</a:t>
            </a:r>
            <a:endParaRPr lang="es-EC" dirty="0"/>
          </a:p>
        </p:txBody>
      </p:sp>
      <p:sp>
        <p:nvSpPr>
          <p:cNvPr id="3" name="CuadroTexto 2"/>
          <p:cNvSpPr txBox="1"/>
          <p:nvPr/>
        </p:nvSpPr>
        <p:spPr>
          <a:xfrm>
            <a:off x="143686" y="764703"/>
            <a:ext cx="3227580" cy="224676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600" b="1" dirty="0" smtClean="0"/>
              <a:t>CARACTERÍSTICAS FUNCIONALES DE LA FARMACIA INSTITUCIONAL</a:t>
            </a:r>
          </a:p>
          <a:p>
            <a:pPr algn="just"/>
            <a:endParaRPr lang="es-EC" dirty="0" smtClean="0"/>
          </a:p>
          <a:p>
            <a:pPr marL="285750" indent="-285750" algn="just">
              <a:buFont typeface="Arial" pitchFamily="34" charset="0"/>
              <a:buChar char="•"/>
            </a:pPr>
            <a:r>
              <a:rPr lang="es-EC" dirty="0" smtClean="0"/>
              <a:t>Infraestructura</a:t>
            </a:r>
          </a:p>
          <a:p>
            <a:pPr marL="285750" indent="-285750" algn="just">
              <a:buFont typeface="Arial" pitchFamily="34" charset="0"/>
              <a:buChar char="•"/>
            </a:pPr>
            <a:r>
              <a:rPr lang="es-EC" dirty="0" smtClean="0"/>
              <a:t>Equipamiento</a:t>
            </a:r>
          </a:p>
          <a:p>
            <a:pPr marL="285750" indent="-285750" algn="just">
              <a:buFont typeface="Arial" pitchFamily="34" charset="0"/>
              <a:buChar char="•"/>
            </a:pPr>
            <a:r>
              <a:rPr lang="es-EC" dirty="0" smtClean="0"/>
              <a:t>Talento humano</a:t>
            </a:r>
          </a:p>
          <a:p>
            <a:pPr marL="285750" indent="-285750" algn="just">
              <a:buFont typeface="Arial" pitchFamily="34" charset="0"/>
              <a:buChar char="•"/>
            </a:pPr>
            <a:r>
              <a:rPr lang="es-EC" dirty="0" smtClean="0"/>
              <a:t>Capacitación</a:t>
            </a:r>
          </a:p>
          <a:p>
            <a:pPr algn="just"/>
            <a:r>
              <a:rPr lang="es-EC" dirty="0" smtClean="0"/>
              <a:t> </a:t>
            </a:r>
            <a:endParaRPr lang="es-EC" dirty="0"/>
          </a:p>
        </p:txBody>
      </p:sp>
      <p:graphicFrame>
        <p:nvGraphicFramePr>
          <p:cNvPr id="12" name="Tabla 11"/>
          <p:cNvGraphicFramePr>
            <a:graphicFrameLocks noGrp="1"/>
          </p:cNvGraphicFramePr>
          <p:nvPr>
            <p:extLst>
              <p:ext uri="{D42A27DB-BD31-4B8C-83A1-F6EECF244321}">
                <p14:modId xmlns:p14="http://schemas.microsoft.com/office/powerpoint/2010/main" val="554134014"/>
              </p:ext>
            </p:extLst>
          </p:nvPr>
        </p:nvGraphicFramePr>
        <p:xfrm>
          <a:off x="3707904" y="757333"/>
          <a:ext cx="5065599" cy="5547360"/>
        </p:xfrm>
        <a:graphic>
          <a:graphicData uri="http://schemas.openxmlformats.org/drawingml/2006/table">
            <a:tbl>
              <a:tblPr firstRow="1" firstCol="1" bandRow="1">
                <a:tableStyleId>{F2DE63D5-997A-4646-A377-4702673A728D}</a:tableStyleId>
              </a:tblPr>
              <a:tblGrid>
                <a:gridCol w="1875194"/>
                <a:gridCol w="531508"/>
                <a:gridCol w="2082645"/>
                <a:gridCol w="576252"/>
              </a:tblGrid>
              <a:tr h="414133">
                <a:tc gridSpan="3">
                  <a:txBody>
                    <a:bodyPr/>
                    <a:lstStyle/>
                    <a:p>
                      <a:pPr indent="457200" algn="ctr">
                        <a:lnSpc>
                          <a:spcPct val="200000"/>
                        </a:lnSpc>
                        <a:spcBef>
                          <a:spcPts val="600"/>
                        </a:spcBef>
                        <a:spcAft>
                          <a:spcPts val="0"/>
                        </a:spcAft>
                      </a:pPr>
                      <a:r>
                        <a:rPr lang="es-EC" sz="1400" dirty="0">
                          <a:effectLst/>
                        </a:rPr>
                        <a:t>ESTRUCTURA FÍSICA</a:t>
                      </a:r>
                      <a:endParaRPr lang="es-EC" sz="28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c>
                  <a:txBody>
                    <a:bodyPr/>
                    <a:lstStyle/>
                    <a:p>
                      <a:endParaRPr lang="es-EC" sz="1200">
                        <a:effectLst/>
                        <a:latin typeface="Calibri" panose="020F0502020204030204" pitchFamily="34" charset="0"/>
                      </a:endParaRPr>
                    </a:p>
                  </a:txBody>
                  <a:tcPr marL="44450" marR="44450" marT="0" marB="0" anchor="ctr"/>
                </a:tc>
              </a:tr>
              <a:tr h="325390">
                <a:tc>
                  <a:txBody>
                    <a:bodyPr/>
                    <a:lstStyle/>
                    <a:p>
                      <a:pPr marL="0" indent="0" algn="l">
                        <a:lnSpc>
                          <a:spcPct val="200000"/>
                        </a:lnSpc>
                        <a:spcBef>
                          <a:spcPts val="600"/>
                        </a:spcBef>
                        <a:spcAft>
                          <a:spcPts val="0"/>
                        </a:spcAft>
                      </a:pPr>
                      <a:r>
                        <a:rPr lang="es-EC" sz="1100" dirty="0">
                          <a:effectLst/>
                        </a:rPr>
                        <a:t>AMBIENTE PARA OFICINAS</a:t>
                      </a:r>
                      <a:endParaRPr lang="es-EC" sz="20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ctr">
                        <a:lnSpc>
                          <a:spcPct val="200000"/>
                        </a:lnSpc>
                        <a:spcBef>
                          <a:spcPts val="600"/>
                        </a:spcBef>
                        <a:spcAft>
                          <a:spcPts val="0"/>
                        </a:spcAft>
                      </a:pPr>
                      <a:r>
                        <a:rPr lang="es-EC" sz="1200" dirty="0">
                          <a:effectLst/>
                        </a:rPr>
                        <a:t>1</a:t>
                      </a:r>
                      <a:endParaRPr lang="es-EC" sz="24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l">
                        <a:lnSpc>
                          <a:spcPct val="200000"/>
                        </a:lnSpc>
                        <a:spcBef>
                          <a:spcPts val="600"/>
                        </a:spcBef>
                        <a:spcAft>
                          <a:spcPts val="0"/>
                        </a:spcAft>
                      </a:pPr>
                      <a:r>
                        <a:rPr lang="es-EC" sz="1100" dirty="0">
                          <a:effectLst/>
                        </a:rPr>
                        <a:t>MOBILIARIO DE OFICINA</a:t>
                      </a:r>
                      <a:endParaRPr lang="es-EC" sz="20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ctr">
                        <a:lnSpc>
                          <a:spcPct val="200000"/>
                        </a:lnSpc>
                        <a:spcBef>
                          <a:spcPts val="600"/>
                        </a:spcBef>
                        <a:spcAft>
                          <a:spcPts val="0"/>
                        </a:spcAft>
                      </a:pPr>
                      <a:r>
                        <a:rPr lang="es-EC" sz="1400" dirty="0">
                          <a:effectLst/>
                        </a:rPr>
                        <a:t>1</a:t>
                      </a:r>
                      <a:endParaRPr lang="es-EC" sz="28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604190">
                <a:tc>
                  <a:txBody>
                    <a:bodyPr/>
                    <a:lstStyle/>
                    <a:p>
                      <a:endParaRPr lang="es-EC" sz="1400" b="0" dirty="0">
                        <a:effectLst/>
                        <a:latin typeface="Calibri" panose="020F0502020204030204" pitchFamily="34" charset="0"/>
                      </a:endParaRPr>
                    </a:p>
                  </a:txBody>
                  <a:tcPr marL="44450" marR="44450" marT="0" marB="0" anchor="ctr"/>
                </a:tc>
                <a:tc>
                  <a:txBody>
                    <a:bodyPr/>
                    <a:lstStyle/>
                    <a:p>
                      <a:pPr indent="457200" algn="ctr">
                        <a:lnSpc>
                          <a:spcPct val="200000"/>
                        </a:lnSpc>
                        <a:spcBef>
                          <a:spcPts val="600"/>
                        </a:spcBef>
                        <a:spcAft>
                          <a:spcPts val="0"/>
                        </a:spcAft>
                      </a:pPr>
                      <a:r>
                        <a:rPr lang="es-EC" sz="1200" dirty="0">
                          <a:effectLst/>
                        </a:rPr>
                        <a:t> </a:t>
                      </a:r>
                      <a:endParaRPr lang="es-EC" sz="24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l">
                        <a:lnSpc>
                          <a:spcPct val="200000"/>
                        </a:lnSpc>
                        <a:spcBef>
                          <a:spcPts val="600"/>
                        </a:spcBef>
                        <a:spcAft>
                          <a:spcPts val="0"/>
                        </a:spcAft>
                      </a:pPr>
                      <a:r>
                        <a:rPr lang="es-EC" sz="1100" dirty="0">
                          <a:effectLst/>
                        </a:rPr>
                        <a:t>EQUIPO DE COMPUTACIÓN Y MOBILIARIO</a:t>
                      </a:r>
                      <a:endParaRPr lang="es-EC" sz="20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ctr">
                        <a:lnSpc>
                          <a:spcPct val="200000"/>
                        </a:lnSpc>
                        <a:spcBef>
                          <a:spcPts val="600"/>
                        </a:spcBef>
                        <a:spcAft>
                          <a:spcPts val="0"/>
                        </a:spcAft>
                      </a:pPr>
                      <a:r>
                        <a:rPr lang="es-EC" sz="1400" dirty="0">
                          <a:effectLst/>
                        </a:rPr>
                        <a:t>8</a:t>
                      </a:r>
                      <a:endParaRPr lang="es-EC" sz="28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08628">
                <a:tc>
                  <a:txBody>
                    <a:bodyPr/>
                    <a:lstStyle/>
                    <a:p>
                      <a:endParaRPr lang="es-EC" sz="1400" b="0" dirty="0">
                        <a:effectLst/>
                        <a:latin typeface="Calibri" panose="020F0502020204030204" pitchFamily="34" charset="0"/>
                      </a:endParaRPr>
                    </a:p>
                  </a:txBody>
                  <a:tcPr marL="44450" marR="44450" marT="0" marB="0" anchor="ctr"/>
                </a:tc>
                <a:tc>
                  <a:txBody>
                    <a:bodyPr/>
                    <a:lstStyle/>
                    <a:p>
                      <a:pPr indent="457200" algn="ctr">
                        <a:lnSpc>
                          <a:spcPct val="200000"/>
                        </a:lnSpc>
                        <a:spcBef>
                          <a:spcPts val="600"/>
                        </a:spcBef>
                        <a:spcAft>
                          <a:spcPts val="0"/>
                        </a:spcAft>
                      </a:pPr>
                      <a:r>
                        <a:rPr lang="es-EC" sz="1200" dirty="0">
                          <a:effectLst/>
                        </a:rPr>
                        <a:t> </a:t>
                      </a:r>
                      <a:endParaRPr lang="es-EC" sz="24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l">
                        <a:lnSpc>
                          <a:spcPct val="200000"/>
                        </a:lnSpc>
                        <a:spcBef>
                          <a:spcPts val="600"/>
                        </a:spcBef>
                        <a:spcAft>
                          <a:spcPts val="0"/>
                        </a:spcAft>
                      </a:pPr>
                      <a:r>
                        <a:rPr lang="es-EC" sz="1100" dirty="0">
                          <a:effectLst/>
                        </a:rPr>
                        <a:t>TELÉFONO INTERNOS</a:t>
                      </a:r>
                      <a:endParaRPr lang="es-EC" sz="20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ctr">
                        <a:lnSpc>
                          <a:spcPct val="200000"/>
                        </a:lnSpc>
                        <a:spcBef>
                          <a:spcPts val="600"/>
                        </a:spcBef>
                        <a:spcAft>
                          <a:spcPts val="0"/>
                        </a:spcAft>
                      </a:pPr>
                      <a:r>
                        <a:rPr lang="es-EC" sz="1400" dirty="0">
                          <a:effectLst/>
                        </a:rPr>
                        <a:t>2</a:t>
                      </a:r>
                      <a:endParaRPr lang="es-EC" sz="28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08628">
                <a:tc>
                  <a:txBody>
                    <a:bodyPr/>
                    <a:lstStyle/>
                    <a:p>
                      <a:endParaRPr lang="es-EC" sz="1400" b="0" dirty="0">
                        <a:effectLst/>
                        <a:latin typeface="Calibri" panose="020F0502020204030204" pitchFamily="34" charset="0"/>
                      </a:endParaRPr>
                    </a:p>
                  </a:txBody>
                  <a:tcPr marL="44450" marR="44450" marT="0" marB="0" anchor="ctr"/>
                </a:tc>
                <a:tc>
                  <a:txBody>
                    <a:bodyPr/>
                    <a:lstStyle/>
                    <a:p>
                      <a:pPr indent="457200" algn="ctr">
                        <a:lnSpc>
                          <a:spcPct val="200000"/>
                        </a:lnSpc>
                        <a:spcBef>
                          <a:spcPts val="600"/>
                        </a:spcBef>
                        <a:spcAft>
                          <a:spcPts val="0"/>
                        </a:spcAft>
                      </a:pPr>
                      <a:r>
                        <a:rPr lang="es-EC" sz="1200" dirty="0">
                          <a:effectLst/>
                        </a:rPr>
                        <a:t> </a:t>
                      </a:r>
                      <a:endParaRPr lang="es-EC" sz="24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l">
                        <a:lnSpc>
                          <a:spcPct val="200000"/>
                        </a:lnSpc>
                        <a:spcBef>
                          <a:spcPts val="600"/>
                        </a:spcBef>
                        <a:spcAft>
                          <a:spcPts val="0"/>
                        </a:spcAft>
                      </a:pPr>
                      <a:r>
                        <a:rPr lang="es-EC" sz="1100" dirty="0">
                          <a:effectLst/>
                        </a:rPr>
                        <a:t>ARCHIVADOR</a:t>
                      </a:r>
                      <a:endParaRPr lang="es-EC" sz="20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ctr">
                        <a:lnSpc>
                          <a:spcPct val="200000"/>
                        </a:lnSpc>
                        <a:spcBef>
                          <a:spcPts val="600"/>
                        </a:spcBef>
                        <a:spcAft>
                          <a:spcPts val="0"/>
                        </a:spcAft>
                      </a:pPr>
                      <a:r>
                        <a:rPr lang="es-EC" sz="1400" dirty="0">
                          <a:effectLst/>
                        </a:rPr>
                        <a:t>6</a:t>
                      </a:r>
                      <a:endParaRPr lang="es-EC" sz="28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25390">
                <a:tc>
                  <a:txBody>
                    <a:bodyPr/>
                    <a:lstStyle/>
                    <a:p>
                      <a:pPr marL="0" indent="0" algn="l">
                        <a:lnSpc>
                          <a:spcPct val="200000"/>
                        </a:lnSpc>
                        <a:spcBef>
                          <a:spcPts val="600"/>
                        </a:spcBef>
                        <a:spcAft>
                          <a:spcPts val="0"/>
                        </a:spcAft>
                      </a:pPr>
                      <a:r>
                        <a:rPr lang="es-EC" sz="1100" dirty="0">
                          <a:effectLst/>
                        </a:rPr>
                        <a:t>AMBIENTE PARA BODEGA</a:t>
                      </a:r>
                      <a:endParaRPr lang="es-EC" sz="20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ctr">
                        <a:lnSpc>
                          <a:spcPct val="200000"/>
                        </a:lnSpc>
                        <a:spcBef>
                          <a:spcPts val="600"/>
                        </a:spcBef>
                        <a:spcAft>
                          <a:spcPts val="0"/>
                        </a:spcAft>
                      </a:pPr>
                      <a:r>
                        <a:rPr lang="es-EC" sz="1200" dirty="0">
                          <a:effectLst/>
                        </a:rPr>
                        <a:t>1</a:t>
                      </a:r>
                      <a:endParaRPr lang="es-EC" sz="24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l">
                        <a:lnSpc>
                          <a:spcPct val="200000"/>
                        </a:lnSpc>
                        <a:spcBef>
                          <a:spcPts val="600"/>
                        </a:spcBef>
                        <a:spcAft>
                          <a:spcPts val="0"/>
                        </a:spcAft>
                      </a:pPr>
                      <a:r>
                        <a:rPr lang="es-EC" sz="1100" dirty="0">
                          <a:effectLst/>
                        </a:rPr>
                        <a:t>ESTANTERÍAS DE 4 CUERPOS</a:t>
                      </a:r>
                      <a:endParaRPr lang="es-EC" sz="20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ctr">
                        <a:lnSpc>
                          <a:spcPct val="200000"/>
                        </a:lnSpc>
                        <a:spcBef>
                          <a:spcPts val="600"/>
                        </a:spcBef>
                        <a:spcAft>
                          <a:spcPts val="0"/>
                        </a:spcAft>
                      </a:pPr>
                      <a:r>
                        <a:rPr lang="es-EC" sz="1400" dirty="0">
                          <a:effectLst/>
                        </a:rPr>
                        <a:t>20</a:t>
                      </a:r>
                      <a:endParaRPr lang="es-EC" sz="28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650780">
                <a:tc>
                  <a:txBody>
                    <a:bodyPr/>
                    <a:lstStyle/>
                    <a:p>
                      <a:pPr marL="0" indent="0" algn="l">
                        <a:lnSpc>
                          <a:spcPct val="200000"/>
                        </a:lnSpc>
                        <a:spcBef>
                          <a:spcPts val="600"/>
                        </a:spcBef>
                        <a:spcAft>
                          <a:spcPts val="0"/>
                        </a:spcAft>
                      </a:pPr>
                      <a:r>
                        <a:rPr lang="es-EC" sz="1100" dirty="0">
                          <a:effectLst/>
                        </a:rPr>
                        <a:t>AMBIENTE PARA DISPENSACIÓN</a:t>
                      </a:r>
                      <a:endParaRPr lang="es-EC" sz="20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ctr">
                        <a:lnSpc>
                          <a:spcPct val="200000"/>
                        </a:lnSpc>
                        <a:spcBef>
                          <a:spcPts val="600"/>
                        </a:spcBef>
                        <a:spcAft>
                          <a:spcPts val="0"/>
                        </a:spcAft>
                      </a:pPr>
                      <a:r>
                        <a:rPr lang="es-EC" sz="1200" dirty="0">
                          <a:effectLst/>
                        </a:rPr>
                        <a:t>1</a:t>
                      </a:r>
                      <a:endParaRPr lang="es-EC" sz="24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l">
                        <a:lnSpc>
                          <a:spcPct val="200000"/>
                        </a:lnSpc>
                        <a:spcBef>
                          <a:spcPts val="600"/>
                        </a:spcBef>
                        <a:spcAft>
                          <a:spcPts val="0"/>
                        </a:spcAft>
                      </a:pPr>
                      <a:r>
                        <a:rPr lang="es-EC" sz="1100" dirty="0">
                          <a:effectLst/>
                        </a:rPr>
                        <a:t>REFRIGERADORA</a:t>
                      </a:r>
                      <a:endParaRPr lang="es-EC" sz="20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ctr">
                        <a:lnSpc>
                          <a:spcPct val="200000"/>
                        </a:lnSpc>
                        <a:spcBef>
                          <a:spcPts val="600"/>
                        </a:spcBef>
                        <a:spcAft>
                          <a:spcPts val="0"/>
                        </a:spcAft>
                      </a:pPr>
                      <a:r>
                        <a:rPr lang="es-EC" sz="1400" dirty="0">
                          <a:effectLst/>
                        </a:rPr>
                        <a:t>4</a:t>
                      </a:r>
                      <a:endParaRPr lang="es-EC" sz="28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08628">
                <a:tc>
                  <a:txBody>
                    <a:bodyPr/>
                    <a:lstStyle/>
                    <a:p>
                      <a:pPr algn="l"/>
                      <a:endParaRPr lang="es-EC" sz="1400" b="0" dirty="0">
                        <a:effectLst/>
                        <a:latin typeface="Calibri" panose="020F0502020204030204" pitchFamily="34" charset="0"/>
                      </a:endParaRPr>
                    </a:p>
                  </a:txBody>
                  <a:tcPr marL="44450" marR="44450" marT="0" marB="0" anchor="ctr"/>
                </a:tc>
                <a:tc>
                  <a:txBody>
                    <a:bodyPr/>
                    <a:lstStyle/>
                    <a:p>
                      <a:pPr indent="457200" algn="ctr">
                        <a:lnSpc>
                          <a:spcPct val="200000"/>
                        </a:lnSpc>
                        <a:spcBef>
                          <a:spcPts val="600"/>
                        </a:spcBef>
                        <a:spcAft>
                          <a:spcPts val="0"/>
                        </a:spcAft>
                      </a:pPr>
                      <a:r>
                        <a:rPr lang="es-EC" sz="1200" dirty="0">
                          <a:effectLst/>
                        </a:rPr>
                        <a:t> </a:t>
                      </a:r>
                      <a:endParaRPr lang="es-EC" sz="24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l">
                        <a:lnSpc>
                          <a:spcPct val="200000"/>
                        </a:lnSpc>
                        <a:spcBef>
                          <a:spcPts val="600"/>
                        </a:spcBef>
                        <a:spcAft>
                          <a:spcPts val="0"/>
                        </a:spcAft>
                      </a:pPr>
                      <a:r>
                        <a:rPr lang="es-EC" sz="1100" dirty="0">
                          <a:effectLst/>
                        </a:rPr>
                        <a:t>MUEBLE PARA MOSTRADOR</a:t>
                      </a:r>
                      <a:endParaRPr lang="es-EC" sz="20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ctr">
                        <a:lnSpc>
                          <a:spcPct val="200000"/>
                        </a:lnSpc>
                        <a:spcBef>
                          <a:spcPts val="600"/>
                        </a:spcBef>
                        <a:spcAft>
                          <a:spcPts val="0"/>
                        </a:spcAft>
                      </a:pPr>
                      <a:r>
                        <a:rPr lang="es-EC" sz="1400" dirty="0">
                          <a:effectLst/>
                        </a:rPr>
                        <a:t>3</a:t>
                      </a:r>
                      <a:endParaRPr lang="es-EC" sz="28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08628">
                <a:tc>
                  <a:txBody>
                    <a:bodyPr/>
                    <a:lstStyle/>
                    <a:p>
                      <a:pPr algn="l"/>
                      <a:endParaRPr lang="es-EC" sz="1400" b="0" dirty="0">
                        <a:effectLst/>
                        <a:latin typeface="Calibri" panose="020F0502020204030204" pitchFamily="34" charset="0"/>
                      </a:endParaRPr>
                    </a:p>
                  </a:txBody>
                  <a:tcPr marL="44450" marR="44450" marT="0" marB="0" anchor="ctr"/>
                </a:tc>
                <a:tc>
                  <a:txBody>
                    <a:bodyPr/>
                    <a:lstStyle/>
                    <a:p>
                      <a:pPr indent="457200" algn="ctr">
                        <a:lnSpc>
                          <a:spcPct val="200000"/>
                        </a:lnSpc>
                        <a:spcBef>
                          <a:spcPts val="600"/>
                        </a:spcBef>
                        <a:spcAft>
                          <a:spcPts val="0"/>
                        </a:spcAft>
                      </a:pPr>
                      <a:r>
                        <a:rPr lang="es-EC" sz="1200" dirty="0">
                          <a:effectLst/>
                        </a:rPr>
                        <a:t> </a:t>
                      </a:r>
                      <a:endParaRPr lang="es-EC" sz="24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l">
                        <a:lnSpc>
                          <a:spcPct val="200000"/>
                        </a:lnSpc>
                        <a:spcBef>
                          <a:spcPts val="600"/>
                        </a:spcBef>
                        <a:spcAft>
                          <a:spcPts val="0"/>
                        </a:spcAft>
                      </a:pPr>
                      <a:r>
                        <a:rPr lang="es-EC" sz="1100" dirty="0">
                          <a:effectLst/>
                        </a:rPr>
                        <a:t>ESCALERA PIE DE GALLO</a:t>
                      </a:r>
                      <a:endParaRPr lang="es-EC" sz="20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ctr">
                        <a:lnSpc>
                          <a:spcPct val="200000"/>
                        </a:lnSpc>
                        <a:spcBef>
                          <a:spcPts val="600"/>
                        </a:spcBef>
                        <a:spcAft>
                          <a:spcPts val="0"/>
                        </a:spcAft>
                      </a:pPr>
                      <a:r>
                        <a:rPr lang="es-EC" sz="1400" dirty="0">
                          <a:effectLst/>
                        </a:rPr>
                        <a:t>2</a:t>
                      </a:r>
                      <a:endParaRPr lang="es-EC" sz="28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08628">
                <a:tc>
                  <a:txBody>
                    <a:bodyPr/>
                    <a:lstStyle/>
                    <a:p>
                      <a:pPr algn="l"/>
                      <a:endParaRPr lang="es-EC" sz="1400" b="0" dirty="0">
                        <a:effectLst/>
                        <a:latin typeface="Calibri" panose="020F0502020204030204" pitchFamily="34" charset="0"/>
                      </a:endParaRPr>
                    </a:p>
                  </a:txBody>
                  <a:tcPr marL="44450" marR="44450" marT="0" marB="0" anchor="ctr"/>
                </a:tc>
                <a:tc>
                  <a:txBody>
                    <a:bodyPr/>
                    <a:lstStyle/>
                    <a:p>
                      <a:pPr indent="457200" algn="ctr">
                        <a:lnSpc>
                          <a:spcPct val="200000"/>
                        </a:lnSpc>
                        <a:spcBef>
                          <a:spcPts val="600"/>
                        </a:spcBef>
                        <a:spcAft>
                          <a:spcPts val="0"/>
                        </a:spcAft>
                      </a:pPr>
                      <a:r>
                        <a:rPr lang="es-EC" sz="1200" dirty="0">
                          <a:effectLst/>
                        </a:rPr>
                        <a:t> </a:t>
                      </a:r>
                      <a:endParaRPr lang="es-EC" sz="24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l">
                        <a:lnSpc>
                          <a:spcPct val="200000"/>
                        </a:lnSpc>
                        <a:spcBef>
                          <a:spcPts val="600"/>
                        </a:spcBef>
                        <a:spcAft>
                          <a:spcPts val="0"/>
                        </a:spcAft>
                      </a:pPr>
                      <a:r>
                        <a:rPr lang="es-EC" sz="1100" dirty="0">
                          <a:effectLst/>
                        </a:rPr>
                        <a:t>ESCABEL</a:t>
                      </a:r>
                      <a:endParaRPr lang="es-EC" sz="20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ctr">
                        <a:lnSpc>
                          <a:spcPct val="200000"/>
                        </a:lnSpc>
                        <a:spcBef>
                          <a:spcPts val="600"/>
                        </a:spcBef>
                        <a:spcAft>
                          <a:spcPts val="0"/>
                        </a:spcAft>
                      </a:pPr>
                      <a:r>
                        <a:rPr lang="es-EC" sz="1400" dirty="0">
                          <a:effectLst/>
                        </a:rPr>
                        <a:t>2</a:t>
                      </a:r>
                      <a:endParaRPr lang="es-EC" sz="28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08628">
                <a:tc>
                  <a:txBody>
                    <a:bodyPr/>
                    <a:lstStyle/>
                    <a:p>
                      <a:pPr algn="l"/>
                      <a:endParaRPr lang="es-EC" sz="1400" b="0" dirty="0">
                        <a:effectLst/>
                        <a:latin typeface="Calibri" panose="020F0502020204030204" pitchFamily="34" charset="0"/>
                      </a:endParaRPr>
                    </a:p>
                  </a:txBody>
                  <a:tcPr marL="44450" marR="44450" marT="0" marB="0" anchor="ctr"/>
                </a:tc>
                <a:tc>
                  <a:txBody>
                    <a:bodyPr/>
                    <a:lstStyle/>
                    <a:p>
                      <a:pPr indent="457200" algn="ctr">
                        <a:lnSpc>
                          <a:spcPct val="200000"/>
                        </a:lnSpc>
                        <a:spcBef>
                          <a:spcPts val="600"/>
                        </a:spcBef>
                        <a:spcAft>
                          <a:spcPts val="0"/>
                        </a:spcAft>
                      </a:pPr>
                      <a:r>
                        <a:rPr lang="es-EC" sz="1200" dirty="0">
                          <a:effectLst/>
                        </a:rPr>
                        <a:t> </a:t>
                      </a:r>
                      <a:endParaRPr lang="es-EC" sz="24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l">
                        <a:lnSpc>
                          <a:spcPct val="200000"/>
                        </a:lnSpc>
                        <a:spcBef>
                          <a:spcPts val="600"/>
                        </a:spcBef>
                        <a:spcAft>
                          <a:spcPts val="0"/>
                        </a:spcAft>
                      </a:pPr>
                      <a:r>
                        <a:rPr lang="es-EC" sz="1100" dirty="0">
                          <a:effectLst/>
                        </a:rPr>
                        <a:t>PRENDAS DE PROTECCIÓN </a:t>
                      </a:r>
                      <a:endParaRPr lang="es-EC" sz="20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ctr">
                        <a:lnSpc>
                          <a:spcPct val="200000"/>
                        </a:lnSpc>
                        <a:spcBef>
                          <a:spcPts val="600"/>
                        </a:spcBef>
                        <a:spcAft>
                          <a:spcPts val="0"/>
                        </a:spcAft>
                      </a:pPr>
                      <a:r>
                        <a:rPr lang="es-EC" sz="1400" dirty="0">
                          <a:effectLst/>
                        </a:rPr>
                        <a:t>1</a:t>
                      </a:r>
                      <a:endParaRPr lang="es-EC" sz="28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r h="325390">
                <a:tc>
                  <a:txBody>
                    <a:bodyPr/>
                    <a:lstStyle/>
                    <a:p>
                      <a:pPr marL="0" indent="0" algn="l">
                        <a:lnSpc>
                          <a:spcPct val="200000"/>
                        </a:lnSpc>
                        <a:spcBef>
                          <a:spcPts val="600"/>
                        </a:spcBef>
                        <a:spcAft>
                          <a:spcPts val="0"/>
                        </a:spcAft>
                      </a:pPr>
                      <a:r>
                        <a:rPr lang="es-EC" sz="1100" dirty="0">
                          <a:effectLst/>
                        </a:rPr>
                        <a:t>MEDIO BAÑO</a:t>
                      </a:r>
                      <a:endParaRPr lang="es-EC" sz="20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indent="0" algn="ctr">
                        <a:lnSpc>
                          <a:spcPct val="200000"/>
                        </a:lnSpc>
                        <a:spcBef>
                          <a:spcPts val="600"/>
                        </a:spcBef>
                        <a:spcAft>
                          <a:spcPts val="0"/>
                        </a:spcAft>
                      </a:pPr>
                      <a:r>
                        <a:rPr lang="es-EC" sz="1200" dirty="0">
                          <a:effectLst/>
                        </a:rPr>
                        <a:t>1</a:t>
                      </a:r>
                      <a:endParaRPr lang="es-EC" sz="24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l">
                        <a:lnSpc>
                          <a:spcPct val="200000"/>
                        </a:lnSpc>
                        <a:spcBef>
                          <a:spcPts val="600"/>
                        </a:spcBef>
                        <a:spcAft>
                          <a:spcPts val="0"/>
                        </a:spcAft>
                      </a:pPr>
                      <a:r>
                        <a:rPr lang="es-EC" sz="1100" dirty="0">
                          <a:effectLst/>
                        </a:rPr>
                        <a:t> </a:t>
                      </a:r>
                      <a:endParaRPr lang="es-EC" sz="20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457200" algn="l">
                        <a:lnSpc>
                          <a:spcPct val="200000"/>
                        </a:lnSpc>
                        <a:spcBef>
                          <a:spcPts val="600"/>
                        </a:spcBef>
                        <a:spcAft>
                          <a:spcPts val="0"/>
                        </a:spcAft>
                      </a:pPr>
                      <a:r>
                        <a:rPr lang="es-EC" sz="1100" dirty="0" smtClean="0">
                          <a:effectLst/>
                        </a:rPr>
                        <a:t> </a:t>
                      </a:r>
                      <a:endParaRPr lang="es-EC" sz="2000" b="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13" name="CuadroTexto 12"/>
          <p:cNvSpPr txBox="1"/>
          <p:nvPr/>
        </p:nvSpPr>
        <p:spPr>
          <a:xfrm>
            <a:off x="192292" y="3546882"/>
            <a:ext cx="3227580" cy="169277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1600" b="1" dirty="0"/>
              <a:t>LOS REQUERIMIENTOS ÓPTIMOS NO SE CUMPLEN</a:t>
            </a:r>
          </a:p>
          <a:p>
            <a:r>
              <a:rPr lang="es-EC" dirty="0" smtClean="0"/>
              <a:t>Espacio </a:t>
            </a:r>
            <a:r>
              <a:rPr lang="es-EC" dirty="0"/>
              <a:t>reducido</a:t>
            </a:r>
          </a:p>
          <a:p>
            <a:pPr marL="285750" indent="-285750">
              <a:buFont typeface="Arial" pitchFamily="34" charset="0"/>
              <a:buChar char="•"/>
            </a:pPr>
            <a:r>
              <a:rPr lang="es-EC" dirty="0" smtClean="0"/>
              <a:t>Lugares </a:t>
            </a:r>
            <a:r>
              <a:rPr lang="es-EC" dirty="0"/>
              <a:t>de atención </a:t>
            </a:r>
          </a:p>
          <a:p>
            <a:pPr marL="285750" indent="-285750">
              <a:buFont typeface="Arial" pitchFamily="34" charset="0"/>
              <a:buChar char="•"/>
            </a:pPr>
            <a:r>
              <a:rPr lang="es-EC" dirty="0" smtClean="0"/>
              <a:t>Bodegaje </a:t>
            </a:r>
            <a:r>
              <a:rPr lang="es-EC" dirty="0"/>
              <a:t>de los medicamentos</a:t>
            </a:r>
            <a:r>
              <a:rPr lang="es-EC" dirty="0" smtClean="0"/>
              <a:t>.</a:t>
            </a:r>
            <a:endParaRPr lang="es-EC" dirty="0"/>
          </a:p>
        </p:txBody>
      </p:sp>
    </p:spTree>
    <p:extLst>
      <p:ext uri="{BB962C8B-B14F-4D97-AF65-F5344CB8AC3E}">
        <p14:creationId xmlns:p14="http://schemas.microsoft.com/office/powerpoint/2010/main" val="3195661722"/>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7066</TotalTime>
  <Words>4751</Words>
  <Application>Microsoft Office PowerPoint</Application>
  <PresentationFormat>Presentación en pantalla (4:3)</PresentationFormat>
  <Paragraphs>577</Paragraphs>
  <Slides>52</Slides>
  <Notes>1</Notes>
  <HiddenSlides>2</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52</vt:i4>
      </vt:variant>
    </vt:vector>
  </HeadingPairs>
  <TitlesOfParts>
    <vt:vector size="60" baseType="lpstr">
      <vt:lpstr>Algerian</vt:lpstr>
      <vt:lpstr>Arial</vt:lpstr>
      <vt:lpstr>Arial Black</vt:lpstr>
      <vt:lpstr>Calibri</vt:lpstr>
      <vt:lpstr>Impact</vt:lpstr>
      <vt:lpstr>Times New Roman</vt:lpstr>
      <vt:lpstr>Wingdings</vt:lpstr>
      <vt:lpstr>1_Tema de Office</vt:lpstr>
      <vt:lpstr>UNIVERSIDAD DE FUERZAS ARMADAS ESPE   MAESTRÍA EN ADMINISTRACIÓN GERENCIAL HOSPITALARIA  TRABAJO DE TITULACIÓN    TEMA: EVALUACIÓN DE LA GESTIÓN, DISEÑO Y DOCUMENTACIÓN DE PROCESOS PARA LA FARMACIA DEL HOSPITAL GENERAL ENRIQUE GARCÉS.   AUTORES:  CRNL. EMC. RUBÉN OSWALDO HERNÁNDEZ   ARAUZ. DRA. MARÍA ANTONIETA RAMÍREZ  VALAREZO.   DIRECTOR: DR.  MSc. JAIME CADENA ECHEVERRÍA      "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ANEXOS SUBPROCESOS</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RECOMENDACIONES</vt:lpstr>
      <vt:lpstr>RECOMENDACIONES</vt:lpstr>
      <vt:lpstr>Presentación de PowerPoint</vt:lpstr>
      <vt:lpstr>BIBLIOGRAFÍA</vt:lpstr>
      <vt:lpstr>BIBLIOGRAFÍA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 de Windows</dc:creator>
  <cp:lastModifiedBy>ruben hernandez</cp:lastModifiedBy>
  <cp:revision>276</cp:revision>
  <dcterms:created xsi:type="dcterms:W3CDTF">2012-08-23T21:12:16Z</dcterms:created>
  <dcterms:modified xsi:type="dcterms:W3CDTF">2016-04-18T12:56:32Z</dcterms:modified>
</cp:coreProperties>
</file>