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732" r:id="rId1"/>
  </p:sldMasterIdLst>
  <p:sldIdLst>
    <p:sldId id="257" r:id="rId2"/>
    <p:sldId id="258" r:id="rId3"/>
    <p:sldId id="259" r:id="rId4"/>
    <p:sldId id="260" r:id="rId5"/>
    <p:sldId id="305" r:id="rId6"/>
    <p:sldId id="310" r:id="rId7"/>
    <p:sldId id="307" r:id="rId8"/>
    <p:sldId id="306" r:id="rId9"/>
    <p:sldId id="308" r:id="rId10"/>
    <p:sldId id="309" r:id="rId11"/>
    <p:sldId id="311" r:id="rId12"/>
    <p:sldId id="312" r:id="rId13"/>
    <p:sldId id="269" r:id="rId14"/>
    <p:sldId id="286" r:id="rId15"/>
    <p:sldId id="313" r:id="rId16"/>
    <p:sldId id="314" r:id="rId17"/>
    <p:sldId id="316" r:id="rId18"/>
    <p:sldId id="317" r:id="rId19"/>
    <p:sldId id="299" r:id="rId20"/>
    <p:sldId id="300" r:id="rId21"/>
    <p:sldId id="318" r:id="rId22"/>
    <p:sldId id="320" r:id="rId23"/>
    <p:sldId id="321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esktop\TEMA\DAT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esktop\TEMA\resolucionessssss\estados%20ff\estadosss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esktop\TEMA\resolucionessssss\estados%20ff\estadosss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esktop\TEMA\DAT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esktop\TEMA\DAT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esktop\TEMA\DAT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esktop\TEMA\DAT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esktop\TEMA\DAT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esktop\TEMA\DAT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esktop\TEMA\DAT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esktop\TEMA\resolucionessssss\estados%20ff\estadoss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Hoja2!$B$1</c:f>
              <c:strCache>
                <c:ptCount val="1"/>
                <c:pt idx="0">
                  <c:v>DISTRIBUCION PROVINCIAL DE ESTABLECIMIENTOS</c:v>
                </c:pt>
              </c:strCache>
            </c:strRef>
          </c:tx>
          <c:dLbls>
            <c:dLbl>
              <c:idx val="0"/>
              <c:layout>
                <c:manualLayout>
                  <c:x val="-0.15621106736657916"/>
                  <c:y val="-0.224747010790317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Hoja2!$A$9:$A$11</c:f>
              <c:strCache>
                <c:ptCount val="3"/>
                <c:pt idx="0">
                  <c:v>Comercio</c:v>
                </c:pt>
                <c:pt idx="1">
                  <c:v>Servicios</c:v>
                </c:pt>
                <c:pt idx="2">
                  <c:v>Manufactura</c:v>
                </c:pt>
              </c:strCache>
            </c:strRef>
          </c:cat>
          <c:val>
            <c:numRef>
              <c:f>Hoja2!$B$9:$B$11</c:f>
              <c:numCache>
                <c:formatCode>0%</c:formatCode>
                <c:ptCount val="3"/>
                <c:pt idx="0">
                  <c:v>0.7</c:v>
                </c:pt>
                <c:pt idx="1">
                  <c:v>0.27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maresa!$B$183</c:f>
              <c:strCache>
                <c:ptCount val="1"/>
                <c:pt idx="0">
                  <c:v>PASIVO/ACTIVO</c:v>
                </c:pt>
              </c:strCache>
            </c:strRef>
          </c:tx>
          <c:marker>
            <c:symbol val="none"/>
          </c:marker>
          <c:cat>
            <c:numRef>
              <c:f>maresa!$C$182:$M$182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maresa!$C$183:$M$183</c:f>
              <c:numCache>
                <c:formatCode>0.00</c:formatCode>
                <c:ptCount val="9"/>
                <c:pt idx="0">
                  <c:v>0.70485642495712142</c:v>
                </c:pt>
                <c:pt idx="1">
                  <c:v>0.68036399879445375</c:v>
                </c:pt>
                <c:pt idx="2">
                  <c:v>0.42270236659797983</c:v>
                </c:pt>
                <c:pt idx="3">
                  <c:v>0.54425342924475628</c:v>
                </c:pt>
                <c:pt idx="4">
                  <c:v>0.54548435586422317</c:v>
                </c:pt>
                <c:pt idx="5">
                  <c:v>0.54650493797667743</c:v>
                </c:pt>
                <c:pt idx="6">
                  <c:v>0.54784446022639788</c:v>
                </c:pt>
                <c:pt idx="7">
                  <c:v>0.54476395742359873</c:v>
                </c:pt>
                <c:pt idx="8">
                  <c:v>0.54250684254161463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6145280"/>
        <c:axId val="86159360"/>
      </c:lineChart>
      <c:catAx>
        <c:axId val="8614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6159360"/>
        <c:crosses val="autoZero"/>
        <c:auto val="1"/>
        <c:lblAlgn val="ctr"/>
        <c:lblOffset val="100"/>
        <c:noMultiLvlLbl val="0"/>
      </c:catAx>
      <c:valAx>
        <c:axId val="8615936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86145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maresa!$D$211</c:f>
              <c:strCache>
                <c:ptCount val="1"/>
                <c:pt idx="0">
                  <c:v>CON SALVAGUARDAS </c:v>
                </c:pt>
              </c:strCache>
            </c:strRef>
          </c:tx>
          <c:cat>
            <c:numRef>
              <c:f>maresa!$C$212:$C$215</c:f>
              <c:numCache>
                <c:formatCode>General</c:formatCode>
                <c:ptCount val="4"/>
              </c:numCache>
            </c:numRef>
          </c:cat>
          <c:val>
            <c:numRef>
              <c:f>maresa!$D$212:$D$215</c:f>
              <c:numCache>
                <c:formatCode>#,##0</c:formatCode>
                <c:ptCount val="4"/>
                <c:pt idx="0">
                  <c:v>203260209.16999999</c:v>
                </c:pt>
                <c:pt idx="1">
                  <c:v>196798368</c:v>
                </c:pt>
                <c:pt idx="2">
                  <c:v>147246328</c:v>
                </c:pt>
                <c:pt idx="3">
                  <c:v>125159378.8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maresa!$E$211</c:f>
              <c:strCache>
                <c:ptCount val="1"/>
              </c:strCache>
            </c:strRef>
          </c:tx>
          <c:cat>
            <c:numRef>
              <c:f>maresa!$C$212:$C$215</c:f>
              <c:numCache>
                <c:formatCode>General</c:formatCode>
                <c:ptCount val="4"/>
              </c:numCache>
            </c:numRef>
          </c:cat>
          <c:val>
            <c:numRef>
              <c:f>maresa!$E$212:$E$215</c:f>
            </c:numRef>
          </c:val>
          <c:smooth val="0"/>
        </c:ser>
        <c:ser>
          <c:idx val="2"/>
          <c:order val="2"/>
          <c:tx>
            <c:strRef>
              <c:f>maresa!$H$211</c:f>
              <c:strCache>
                <c:ptCount val="1"/>
                <c:pt idx="0">
                  <c:v>SIN SALVAGUARDAS </c:v>
                </c:pt>
              </c:strCache>
            </c:strRef>
          </c:tx>
          <c:cat>
            <c:numRef>
              <c:f>maresa!$C$212:$C$215</c:f>
              <c:numCache>
                <c:formatCode>General</c:formatCode>
                <c:ptCount val="4"/>
              </c:numCache>
            </c:numRef>
          </c:cat>
          <c:val>
            <c:numRef>
              <c:f>maresa!$H$212:$H$215</c:f>
              <c:numCache>
                <c:formatCode>#,##0</c:formatCode>
                <c:ptCount val="4"/>
                <c:pt idx="0">
                  <c:v>126723871.035</c:v>
                </c:pt>
                <c:pt idx="1">
                  <c:v>128688091.0360425</c:v>
                </c:pt>
                <c:pt idx="2">
                  <c:v>130618412.40158314</c:v>
                </c:pt>
                <c:pt idx="3">
                  <c:v>133165471.443414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132032"/>
        <c:axId val="89146112"/>
        <c:axId val="89010624"/>
      </c:line3DChart>
      <c:catAx>
        <c:axId val="891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9146112"/>
        <c:crosses val="autoZero"/>
        <c:auto val="1"/>
        <c:lblAlgn val="ctr"/>
        <c:lblOffset val="100"/>
        <c:noMultiLvlLbl val="0"/>
      </c:catAx>
      <c:valAx>
        <c:axId val="8914611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89132032"/>
        <c:crosses val="autoZero"/>
        <c:crossBetween val="between"/>
      </c:valAx>
      <c:serAx>
        <c:axId val="89010624"/>
        <c:scaling>
          <c:orientation val="minMax"/>
        </c:scaling>
        <c:delete val="1"/>
        <c:axPos val="b"/>
        <c:majorTickMark val="none"/>
        <c:minorTickMark val="none"/>
        <c:tickLblPos val="nextTo"/>
        <c:crossAx val="8914611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'ENSAMBLAGE . IMPORT  2'!$C$93</c:f>
              <c:strCache>
                <c:ptCount val="1"/>
                <c:pt idx="0">
                  <c:v>PRODUCCION</c:v>
                </c:pt>
              </c:strCache>
            </c:strRef>
          </c:tx>
          <c:invertIfNegative val="0"/>
          <c:cat>
            <c:numRef>
              <c:f>'ENSAMBLAGE . IMPORT  2'!$B$94:$B$99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'ENSAMBLAGE . IMPORT  2'!$C$94:$C$99</c:f>
              <c:numCache>
                <c:formatCode>General</c:formatCode>
                <c:ptCount val="6"/>
                <c:pt idx="0">
                  <c:v>75743</c:v>
                </c:pt>
                <c:pt idx="1">
                  <c:v>81398</c:v>
                </c:pt>
                <c:pt idx="2">
                  <c:v>66844</c:v>
                </c:pt>
                <c:pt idx="3">
                  <c:v>63872</c:v>
                </c:pt>
                <c:pt idx="4">
                  <c:v>50732</c:v>
                </c:pt>
                <c:pt idx="5" formatCode="0">
                  <c:v>40585.600000000006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75328"/>
        <c:axId val="85476864"/>
      </c:barChart>
      <c:catAx>
        <c:axId val="8547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476864"/>
        <c:crosses val="autoZero"/>
        <c:auto val="1"/>
        <c:lblAlgn val="ctr"/>
        <c:lblOffset val="100"/>
        <c:noMultiLvlLbl val="0"/>
      </c:catAx>
      <c:valAx>
        <c:axId val="8547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475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'ENSAMBLAGE . IMPORT  2'!$C$109</c:f>
              <c:strCache>
                <c:ptCount val="1"/>
                <c:pt idx="0">
                  <c:v>Automoviles </c:v>
                </c:pt>
              </c:strCache>
            </c:strRef>
          </c:tx>
          <c:invertIfNegative val="0"/>
          <c:cat>
            <c:numRef>
              <c:f>'ENSAMBLAGE . IMPORT  2'!$B$110:$B$114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'ENSAMBLAGE . IMPORT  2'!$C$110:$C$114</c:f>
              <c:numCache>
                <c:formatCode>General</c:formatCode>
                <c:ptCount val="5"/>
                <c:pt idx="0">
                  <c:v>27228</c:v>
                </c:pt>
                <c:pt idx="1">
                  <c:v>34544</c:v>
                </c:pt>
                <c:pt idx="2">
                  <c:v>32552</c:v>
                </c:pt>
                <c:pt idx="3">
                  <c:v>28634</c:v>
                </c:pt>
                <c:pt idx="4">
                  <c:v>33794</c:v>
                </c:pt>
              </c:numCache>
            </c:numRef>
          </c:val>
        </c:ser>
        <c:ser>
          <c:idx val="1"/>
          <c:order val="1"/>
          <c:tx>
            <c:strRef>
              <c:f>'ENSAMBLAGE . IMPORT  2'!$D$109</c:f>
              <c:strCache>
                <c:ptCount val="1"/>
                <c:pt idx="0">
                  <c:v>CAMIONETAS</c:v>
                </c:pt>
              </c:strCache>
            </c:strRef>
          </c:tx>
          <c:invertIfNegative val="0"/>
          <c:cat>
            <c:numRef>
              <c:f>'ENSAMBLAGE . IMPORT  2'!$B$110:$B$114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'ENSAMBLAGE . IMPORT  2'!$D$110:$D$114</c:f>
              <c:numCache>
                <c:formatCode>General</c:formatCode>
                <c:ptCount val="5"/>
                <c:pt idx="0">
                  <c:v>23618</c:v>
                </c:pt>
                <c:pt idx="1">
                  <c:v>24893</c:v>
                </c:pt>
                <c:pt idx="2">
                  <c:v>18069</c:v>
                </c:pt>
                <c:pt idx="3">
                  <c:v>19457</c:v>
                </c:pt>
                <c:pt idx="4">
                  <c:v>15585</c:v>
                </c:pt>
              </c:numCache>
            </c:numRef>
          </c:val>
        </c:ser>
        <c:ser>
          <c:idx val="2"/>
          <c:order val="2"/>
          <c:tx>
            <c:strRef>
              <c:f>'ENSAMBLAGE . IMPORT  2'!$E$109</c:f>
              <c:strCache>
                <c:ptCount val="1"/>
                <c:pt idx="0">
                  <c:v>SUV´S</c:v>
                </c:pt>
              </c:strCache>
            </c:strRef>
          </c:tx>
          <c:invertIfNegative val="0"/>
          <c:cat>
            <c:numRef>
              <c:f>'ENSAMBLAGE . IMPORT  2'!$B$110:$B$114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'ENSAMBLAGE . IMPORT  2'!$E$110:$E$114</c:f>
              <c:numCache>
                <c:formatCode>General</c:formatCode>
                <c:ptCount val="5"/>
                <c:pt idx="0">
                  <c:v>22247</c:v>
                </c:pt>
                <c:pt idx="1">
                  <c:v>17970</c:v>
                </c:pt>
                <c:pt idx="2">
                  <c:v>14862</c:v>
                </c:pt>
                <c:pt idx="3">
                  <c:v>14398</c:v>
                </c:pt>
                <c:pt idx="4">
                  <c:v>1353</c:v>
                </c:pt>
              </c:numCache>
            </c:numRef>
          </c:val>
        </c:ser>
        <c:ser>
          <c:idx val="3"/>
          <c:order val="3"/>
          <c:tx>
            <c:strRef>
              <c:f>'ENSAMBLAGE . IMPORT  2'!$F$109</c:f>
              <c:strCache>
                <c:ptCount val="1"/>
                <c:pt idx="0">
                  <c:v>VAN´S</c:v>
                </c:pt>
              </c:strCache>
            </c:strRef>
          </c:tx>
          <c:invertIfNegative val="0"/>
          <c:cat>
            <c:numRef>
              <c:f>'ENSAMBLAGE . IMPORT  2'!$B$110:$B$114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'ENSAMBLAGE . IMPORT  2'!$F$110:$F$114</c:f>
              <c:numCache>
                <c:formatCode>General</c:formatCode>
                <c:ptCount val="5"/>
                <c:pt idx="0">
                  <c:v>2629</c:v>
                </c:pt>
                <c:pt idx="1">
                  <c:v>2209</c:v>
                </c:pt>
                <c:pt idx="2">
                  <c:v>1361</c:v>
                </c:pt>
                <c:pt idx="3">
                  <c:v>200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'ENSAMBLAGE . IMPORT  2'!$G$109</c:f>
              <c:strCache>
                <c:ptCount val="1"/>
                <c:pt idx="0">
                  <c:v>CAMIONES</c:v>
                </c:pt>
              </c:strCache>
            </c:strRef>
          </c:tx>
          <c:invertIfNegative val="0"/>
          <c:cat>
            <c:numRef>
              <c:f>'ENSAMBLAGE . IMPORT  2'!$B$110:$B$114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'ENSAMBLAGE . IMPORT  2'!$G$110:$G$114</c:f>
              <c:numCache>
                <c:formatCode>General</c:formatCode>
                <c:ptCount val="5"/>
                <c:pt idx="0">
                  <c:v>21</c:v>
                </c:pt>
                <c:pt idx="1">
                  <c:v>1782</c:v>
                </c:pt>
                <c:pt idx="2">
                  <c:v>1338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16288"/>
        <c:axId val="85517824"/>
      </c:barChart>
      <c:catAx>
        <c:axId val="8551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517824"/>
        <c:crosses val="autoZero"/>
        <c:auto val="1"/>
        <c:lblAlgn val="ctr"/>
        <c:lblOffset val="100"/>
        <c:noMultiLvlLbl val="0"/>
      </c:catAx>
      <c:valAx>
        <c:axId val="8551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516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'VENTAS X TIPO 3'!$B$29</c:f>
              <c:strCache>
                <c:ptCount val="1"/>
                <c:pt idx="0">
                  <c:v>unidades </c:v>
                </c:pt>
              </c:strCache>
            </c:strRef>
          </c:tx>
          <c:cat>
            <c:numRef>
              <c:f>'VENTAS X TIPO 3'!$A$30:$A$34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'VENTAS X TIPO 3'!$B$30:$B$34</c:f>
              <c:numCache>
                <c:formatCode>General</c:formatCode>
                <c:ptCount val="5"/>
                <c:pt idx="0">
                  <c:v>139893</c:v>
                </c:pt>
                <c:pt idx="1">
                  <c:v>121446</c:v>
                </c:pt>
                <c:pt idx="2">
                  <c:v>113812</c:v>
                </c:pt>
                <c:pt idx="3">
                  <c:v>120060</c:v>
                </c:pt>
                <c:pt idx="4">
                  <c:v>81309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7505536"/>
        <c:axId val="87511424"/>
      </c:lineChart>
      <c:catAx>
        <c:axId val="875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511424"/>
        <c:crosses val="autoZero"/>
        <c:auto val="1"/>
        <c:lblAlgn val="ctr"/>
        <c:lblOffset val="100"/>
        <c:noMultiLvlLbl val="0"/>
      </c:catAx>
      <c:valAx>
        <c:axId val="875114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750553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'VENTAS X TIPO 3'!$B$4</c:f>
              <c:strCache>
                <c:ptCount val="1"/>
                <c:pt idx="0">
                  <c:v>Automoviles </c:v>
                </c:pt>
              </c:strCache>
            </c:strRef>
          </c:tx>
          <c:invertIfNegative val="0"/>
          <c:cat>
            <c:numRef>
              <c:f>'VENTAS X TIPO 3'!$A$5:$A$9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'VENTAS X TIPO 3'!$B$5:$B$9</c:f>
              <c:numCache>
                <c:formatCode>General</c:formatCode>
                <c:ptCount val="5"/>
                <c:pt idx="0">
                  <c:v>62585</c:v>
                </c:pt>
                <c:pt idx="1">
                  <c:v>53526</c:v>
                </c:pt>
                <c:pt idx="2">
                  <c:v>47102</c:v>
                </c:pt>
                <c:pt idx="3">
                  <c:v>47851</c:v>
                </c:pt>
                <c:pt idx="4">
                  <c:v>30344</c:v>
                </c:pt>
              </c:numCache>
            </c:numRef>
          </c:val>
        </c:ser>
        <c:ser>
          <c:idx val="1"/>
          <c:order val="1"/>
          <c:tx>
            <c:strRef>
              <c:f>'VENTAS X TIPO 3'!$C$4</c:f>
              <c:strCache>
                <c:ptCount val="1"/>
                <c:pt idx="0">
                  <c:v>CAMIONETAS</c:v>
                </c:pt>
              </c:strCache>
            </c:strRef>
          </c:tx>
          <c:invertIfNegative val="0"/>
          <c:cat>
            <c:numRef>
              <c:f>'VENTAS X TIPO 3'!$A$5:$A$9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'VENTAS X TIPO 3'!$C$5:$C$9</c:f>
              <c:numCache>
                <c:formatCode>General</c:formatCode>
                <c:ptCount val="5"/>
                <c:pt idx="0">
                  <c:v>27469</c:v>
                </c:pt>
                <c:pt idx="1">
                  <c:v>23922</c:v>
                </c:pt>
                <c:pt idx="2">
                  <c:v>22047</c:v>
                </c:pt>
                <c:pt idx="3">
                  <c:v>23244</c:v>
                </c:pt>
                <c:pt idx="4">
                  <c:v>15071</c:v>
                </c:pt>
              </c:numCache>
            </c:numRef>
          </c:val>
        </c:ser>
        <c:ser>
          <c:idx val="2"/>
          <c:order val="2"/>
          <c:tx>
            <c:strRef>
              <c:f>'VENTAS X TIPO 3'!$D$4</c:f>
              <c:strCache>
                <c:ptCount val="1"/>
                <c:pt idx="0">
                  <c:v>SUV´S</c:v>
                </c:pt>
              </c:strCache>
            </c:strRef>
          </c:tx>
          <c:invertIfNegative val="0"/>
          <c:cat>
            <c:numRef>
              <c:f>'VENTAS X TIPO 3'!$A$5:$A$9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'VENTAS X TIPO 3'!$D$5:$D$9</c:f>
              <c:numCache>
                <c:formatCode>General</c:formatCode>
                <c:ptCount val="5"/>
                <c:pt idx="0">
                  <c:v>31712</c:v>
                </c:pt>
                <c:pt idx="1">
                  <c:v>27118</c:v>
                </c:pt>
                <c:pt idx="2">
                  <c:v>27067</c:v>
                </c:pt>
                <c:pt idx="3">
                  <c:v>30634</c:v>
                </c:pt>
                <c:pt idx="4">
                  <c:v>21664</c:v>
                </c:pt>
              </c:numCache>
            </c:numRef>
          </c:val>
        </c:ser>
        <c:ser>
          <c:idx val="3"/>
          <c:order val="3"/>
          <c:tx>
            <c:strRef>
              <c:f>'VENTAS X TIPO 3'!$E$4</c:f>
              <c:strCache>
                <c:ptCount val="1"/>
                <c:pt idx="0">
                  <c:v>VAN´S</c:v>
                </c:pt>
              </c:strCache>
            </c:strRef>
          </c:tx>
          <c:invertIfNegative val="0"/>
          <c:cat>
            <c:numRef>
              <c:f>'VENTAS X TIPO 3'!$A$5:$A$9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'VENTAS X TIPO 3'!$E$5:$E$9</c:f>
              <c:numCache>
                <c:formatCode>General</c:formatCode>
                <c:ptCount val="5"/>
                <c:pt idx="0">
                  <c:v>5678</c:v>
                </c:pt>
                <c:pt idx="1">
                  <c:v>4463</c:v>
                </c:pt>
                <c:pt idx="2">
                  <c:v>5159</c:v>
                </c:pt>
                <c:pt idx="3">
                  <c:v>5355</c:v>
                </c:pt>
                <c:pt idx="4">
                  <c:v>4404</c:v>
                </c:pt>
              </c:numCache>
            </c:numRef>
          </c:val>
        </c:ser>
        <c:ser>
          <c:idx val="4"/>
          <c:order val="4"/>
          <c:tx>
            <c:strRef>
              <c:f>'VENTAS X TIPO 3'!$F$4</c:f>
              <c:strCache>
                <c:ptCount val="1"/>
                <c:pt idx="0">
                  <c:v>CAMIONES</c:v>
                </c:pt>
              </c:strCache>
            </c:strRef>
          </c:tx>
          <c:invertIfNegative val="0"/>
          <c:cat>
            <c:numRef>
              <c:f>'VENTAS X TIPO 3'!$A$5:$A$9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'VENTAS X TIPO 3'!$F$5:$F$9</c:f>
              <c:numCache>
                <c:formatCode>General</c:formatCode>
                <c:ptCount val="5"/>
                <c:pt idx="0">
                  <c:v>10788</c:v>
                </c:pt>
                <c:pt idx="1">
                  <c:v>10954</c:v>
                </c:pt>
                <c:pt idx="2">
                  <c:v>11085</c:v>
                </c:pt>
                <c:pt idx="3">
                  <c:v>11673</c:v>
                </c:pt>
                <c:pt idx="4">
                  <c:v>8263</c:v>
                </c:pt>
              </c:numCache>
            </c:numRef>
          </c:val>
        </c:ser>
        <c:ser>
          <c:idx val="5"/>
          <c:order val="5"/>
          <c:tx>
            <c:strRef>
              <c:f>'VENTAS X TIPO 3'!$G$4</c:f>
              <c:strCache>
                <c:ptCount val="1"/>
                <c:pt idx="0">
                  <c:v>BUSES</c:v>
                </c:pt>
              </c:strCache>
            </c:strRef>
          </c:tx>
          <c:invertIfNegative val="0"/>
          <c:cat>
            <c:numRef>
              <c:f>'VENTAS X TIPO 3'!$A$5:$A$9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'VENTAS X TIPO 3'!$G$5:$G$9</c:f>
              <c:numCache>
                <c:formatCode>General</c:formatCode>
                <c:ptCount val="5"/>
                <c:pt idx="0">
                  <c:v>1661</c:v>
                </c:pt>
                <c:pt idx="1">
                  <c:v>1463</c:v>
                </c:pt>
                <c:pt idx="2">
                  <c:v>1352</c:v>
                </c:pt>
                <c:pt idx="3">
                  <c:v>1303</c:v>
                </c:pt>
                <c:pt idx="4">
                  <c:v>1563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879104"/>
        <c:axId val="88880640"/>
        <c:axId val="0"/>
      </c:bar3DChart>
      <c:catAx>
        <c:axId val="8887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880640"/>
        <c:crosses val="autoZero"/>
        <c:auto val="1"/>
        <c:lblAlgn val="ctr"/>
        <c:lblOffset val="100"/>
        <c:noMultiLvlLbl val="0"/>
      </c:catAx>
      <c:valAx>
        <c:axId val="88880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8879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'ENSAMBLAGE . IMPORT  2'!$A$18</c:f>
              <c:strCache>
                <c:ptCount val="1"/>
                <c:pt idx="0">
                  <c:v>AÑO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val>
            <c:numRef>
              <c:f>'ENSAMBLAGE . IMPORT  2'!$A$20:$A$24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val>
        </c:ser>
        <c:ser>
          <c:idx val="1"/>
          <c:order val="1"/>
          <c:tx>
            <c:strRef>
              <c:f>'ENSAMBLAGE . IMPORT  2'!$B$19</c:f>
              <c:strCache>
                <c:ptCount val="1"/>
                <c:pt idx="0">
                  <c:v>Ensamblage local </c:v>
                </c:pt>
              </c:strCache>
            </c:strRef>
          </c:tx>
          <c:invertIfNegative val="0"/>
          <c:val>
            <c:numRef>
              <c:f>'ENSAMBLAGE . IMPORT  2'!$B$20:$B$24</c:f>
              <c:numCache>
                <c:formatCode>General</c:formatCode>
                <c:ptCount val="5"/>
                <c:pt idx="0">
                  <c:v>62053</c:v>
                </c:pt>
                <c:pt idx="1">
                  <c:v>56395</c:v>
                </c:pt>
                <c:pt idx="2">
                  <c:v>55509</c:v>
                </c:pt>
                <c:pt idx="3">
                  <c:v>61855</c:v>
                </c:pt>
                <c:pt idx="4">
                  <c:v>43962</c:v>
                </c:pt>
              </c:numCache>
            </c:numRef>
          </c:val>
        </c:ser>
        <c:ser>
          <c:idx val="2"/>
          <c:order val="2"/>
          <c:tx>
            <c:strRef>
              <c:f>'ENSAMBLAGE . IMPORT  2'!$C$19</c:f>
              <c:strCache>
                <c:ptCount val="1"/>
                <c:pt idx="0">
                  <c:v>Importacion </c:v>
                </c:pt>
              </c:strCache>
            </c:strRef>
          </c:tx>
          <c:invertIfNegative val="0"/>
          <c:val>
            <c:numRef>
              <c:f>'ENSAMBLAGE . IMPORT  2'!$C$20:$C$24</c:f>
              <c:numCache>
                <c:formatCode>General</c:formatCode>
                <c:ptCount val="5"/>
                <c:pt idx="0">
                  <c:v>77840</c:v>
                </c:pt>
                <c:pt idx="1">
                  <c:v>65051</c:v>
                </c:pt>
                <c:pt idx="2">
                  <c:v>58303</c:v>
                </c:pt>
                <c:pt idx="3">
                  <c:v>58205</c:v>
                </c:pt>
                <c:pt idx="4">
                  <c:v>37347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942080"/>
        <c:axId val="88943616"/>
      </c:barChart>
      <c:catAx>
        <c:axId val="889420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88943616"/>
        <c:crosses val="autoZero"/>
        <c:auto val="1"/>
        <c:lblAlgn val="ctr"/>
        <c:lblOffset val="100"/>
        <c:noMultiLvlLbl val="0"/>
      </c:catAx>
      <c:valAx>
        <c:axId val="88943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942080"/>
        <c:crosses val="autoZero"/>
        <c:crossBetween val="between"/>
      </c:valAx>
    </c:plotArea>
    <c:legend>
      <c:legendPos val="t"/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'ENSAMBLAGE . IMPORT  2'!$A$44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'ENSAMBLAGE . IMPORT  2'!$B$43:$G$43</c:f>
              <c:strCache>
                <c:ptCount val="6"/>
                <c:pt idx="0">
                  <c:v>Automoviles </c:v>
                </c:pt>
                <c:pt idx="1">
                  <c:v>CAMIONETAS</c:v>
                </c:pt>
                <c:pt idx="2">
                  <c:v>SUV´S</c:v>
                </c:pt>
                <c:pt idx="3">
                  <c:v>VAN´S</c:v>
                </c:pt>
                <c:pt idx="4">
                  <c:v>BUSES</c:v>
                </c:pt>
                <c:pt idx="5">
                  <c:v>CAMIONES</c:v>
                </c:pt>
              </c:strCache>
            </c:strRef>
          </c:cat>
          <c:val>
            <c:numRef>
              <c:f>'ENSAMBLAGE . IMPORT  2'!$B$44:$G$44</c:f>
              <c:numCache>
                <c:formatCode>General</c:formatCode>
                <c:ptCount val="6"/>
                <c:pt idx="0">
                  <c:v>10846</c:v>
                </c:pt>
                <c:pt idx="1">
                  <c:v>2948</c:v>
                </c:pt>
                <c:pt idx="2">
                  <c:v>8107</c:v>
                </c:pt>
                <c:pt idx="3">
                  <c:v>2672</c:v>
                </c:pt>
                <c:pt idx="4">
                  <c:v>351</c:v>
                </c:pt>
                <c:pt idx="5">
                  <c:v>8716</c:v>
                </c:pt>
              </c:numCache>
            </c:numRef>
          </c:val>
        </c:ser>
        <c:ser>
          <c:idx val="1"/>
          <c:order val="1"/>
          <c:tx>
            <c:strRef>
              <c:f>'ENSAMBLAGE . IMPORT  2'!$A$45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'ENSAMBLAGE . IMPORT  2'!$B$43:$G$43</c:f>
              <c:strCache>
                <c:ptCount val="6"/>
                <c:pt idx="0">
                  <c:v>Automoviles </c:v>
                </c:pt>
                <c:pt idx="1">
                  <c:v>CAMIONETAS</c:v>
                </c:pt>
                <c:pt idx="2">
                  <c:v>SUV´S</c:v>
                </c:pt>
                <c:pt idx="3">
                  <c:v>VAN´S</c:v>
                </c:pt>
                <c:pt idx="4">
                  <c:v>BUSES</c:v>
                </c:pt>
                <c:pt idx="5">
                  <c:v>CAMIONES</c:v>
                </c:pt>
              </c:strCache>
            </c:strRef>
          </c:cat>
          <c:val>
            <c:numRef>
              <c:f>'ENSAMBLAGE . IMPORT  2'!$B$45:$G$45</c:f>
              <c:numCache>
                <c:formatCode>General</c:formatCode>
                <c:ptCount val="6"/>
                <c:pt idx="0">
                  <c:v>18820</c:v>
                </c:pt>
                <c:pt idx="1">
                  <c:v>5292</c:v>
                </c:pt>
                <c:pt idx="2">
                  <c:v>14530</c:v>
                </c:pt>
                <c:pt idx="3">
                  <c:v>5367</c:v>
                </c:pt>
                <c:pt idx="4">
                  <c:v>469</c:v>
                </c:pt>
                <c:pt idx="5">
                  <c:v>12615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983040"/>
        <c:axId val="88984576"/>
        <c:axId val="88936896"/>
      </c:bar3DChart>
      <c:catAx>
        <c:axId val="88983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88984576"/>
        <c:crosses val="autoZero"/>
        <c:auto val="1"/>
        <c:lblAlgn val="ctr"/>
        <c:lblOffset val="100"/>
        <c:noMultiLvlLbl val="0"/>
      </c:catAx>
      <c:valAx>
        <c:axId val="8898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983040"/>
        <c:crosses val="autoZero"/>
        <c:crossBetween val="between"/>
      </c:valAx>
      <c:serAx>
        <c:axId val="88936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88984576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Hoja2!$B$1</c:f>
              <c:strCache>
                <c:ptCount val="1"/>
                <c:pt idx="0">
                  <c:v>DISTRIBUCION PROVINCIAL DE ESTABLECIMIENTOS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Hoja2!$A$2:$A$6</c:f>
              <c:strCache>
                <c:ptCount val="5"/>
                <c:pt idx="0">
                  <c:v>GUAYAS</c:v>
                </c:pt>
                <c:pt idx="1">
                  <c:v>PICHINCHA </c:v>
                </c:pt>
                <c:pt idx="2">
                  <c:v>AZUAY</c:v>
                </c:pt>
                <c:pt idx="3">
                  <c:v>MANABI </c:v>
                </c:pt>
                <c:pt idx="4">
                  <c:v>TUNGURAHUA </c:v>
                </c:pt>
              </c:strCache>
            </c:strRef>
          </c:cat>
          <c:val>
            <c:numRef>
              <c:f>Hoja2!$B$2:$B$6</c:f>
              <c:numCache>
                <c:formatCode>0%</c:formatCode>
                <c:ptCount val="5"/>
                <c:pt idx="0">
                  <c:v>0.27</c:v>
                </c:pt>
                <c:pt idx="1">
                  <c:v>0.17</c:v>
                </c:pt>
                <c:pt idx="2" formatCode="0.00%">
                  <c:v>8.1000000000000003E-2</c:v>
                </c:pt>
                <c:pt idx="3" formatCode="0.00%">
                  <c:v>7.4999999999999997E-2</c:v>
                </c:pt>
                <c:pt idx="4" formatCode="0.00%">
                  <c:v>4.4999999999999998E-2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maresa!$L$78</c:f>
              <c:strCache>
                <c:ptCount val="1"/>
                <c:pt idx="0">
                  <c:v>VALOR</c:v>
                </c:pt>
              </c:strCache>
            </c:strRef>
          </c:tx>
          <c:cat>
            <c:numRef>
              <c:f>maresa!$K$79:$K$83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maresa!$L$79:$L$83</c:f>
              <c:numCache>
                <c:formatCode>#,##0</c:formatCode>
                <c:ptCount val="5"/>
                <c:pt idx="0">
                  <c:v>86677086.10800001</c:v>
                </c:pt>
                <c:pt idx="1">
                  <c:v>84977535.400000006</c:v>
                </c:pt>
                <c:pt idx="2">
                  <c:v>81991538</c:v>
                </c:pt>
                <c:pt idx="3">
                  <c:v>46603729.799999997</c:v>
                </c:pt>
                <c:pt idx="4">
                  <c:v>39613170.329999998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maresa!$N$78</c:f>
              <c:strCache>
                <c:ptCount val="1"/>
                <c:pt idx="0">
                  <c:v>INGRESOS</c:v>
                </c:pt>
              </c:strCache>
            </c:strRef>
          </c:tx>
          <c:cat>
            <c:numRef>
              <c:f>maresa!$K$79:$K$83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maresa!$N$79:$N$83</c:f>
              <c:numCache>
                <c:formatCode>#,##0</c:formatCode>
                <c:ptCount val="5"/>
                <c:pt idx="0">
                  <c:v>207325413.35339999</c:v>
                </c:pt>
                <c:pt idx="1">
                  <c:v>203260209.16999999</c:v>
                </c:pt>
                <c:pt idx="2">
                  <c:v>196798368</c:v>
                </c:pt>
                <c:pt idx="3">
                  <c:v>147246328</c:v>
                </c:pt>
                <c:pt idx="4">
                  <c:v>125159378.8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080960"/>
        <c:axId val="89082496"/>
      </c:lineChart>
      <c:catAx>
        <c:axId val="890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9082496"/>
        <c:crosses val="autoZero"/>
        <c:auto val="1"/>
        <c:lblAlgn val="ctr"/>
        <c:lblOffset val="100"/>
        <c:noMultiLvlLbl val="0"/>
      </c:catAx>
      <c:valAx>
        <c:axId val="8908249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890809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88F9C-8A00-4D25-B670-028E5BB59D7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E7D01EC3-626F-4B45-BE72-DEAAB25ABBB6}">
      <dgm:prSet phldrT="[Texto]"/>
      <dgm:spPr/>
      <dgm:t>
        <a:bodyPr/>
        <a:lstStyle/>
        <a:p>
          <a:r>
            <a:rPr lang="es-EC" smtClean="0"/>
            <a:t>IMPORTACIONES</a:t>
          </a:r>
          <a:endParaRPr lang="es-ES" dirty="0"/>
        </a:p>
      </dgm:t>
    </dgm:pt>
    <dgm:pt modelId="{A6FD602F-6E81-4E75-A2D8-480EB1E8EE65}" type="parTrans" cxnId="{5F583698-0A22-4D56-823A-5F8BC2FDAE99}">
      <dgm:prSet/>
      <dgm:spPr/>
      <dgm:t>
        <a:bodyPr/>
        <a:lstStyle/>
        <a:p>
          <a:endParaRPr lang="es-ES"/>
        </a:p>
      </dgm:t>
    </dgm:pt>
    <dgm:pt modelId="{29377640-52EE-4D45-AE28-38BDDAB8409B}" type="sibTrans" cxnId="{5F583698-0A22-4D56-823A-5F8BC2FDAE99}">
      <dgm:prSet/>
      <dgm:spPr/>
      <dgm:t>
        <a:bodyPr/>
        <a:lstStyle/>
        <a:p>
          <a:endParaRPr lang="es-ES"/>
        </a:p>
      </dgm:t>
    </dgm:pt>
    <dgm:pt modelId="{FE44849C-EF0C-4086-B2D2-8F75E38D4D41}">
      <dgm:prSet phldrT="[Texto]"/>
      <dgm:spPr/>
      <dgm:t>
        <a:bodyPr/>
        <a:lstStyle/>
        <a:p>
          <a:r>
            <a:rPr lang="es-EC" smtClean="0"/>
            <a:t>TASAS ARANCELARIAS</a:t>
          </a:r>
          <a:endParaRPr lang="es-ES" dirty="0"/>
        </a:p>
      </dgm:t>
    </dgm:pt>
    <dgm:pt modelId="{167FD900-B5C7-4B51-AD62-6639D65C3A4D}" type="parTrans" cxnId="{F632C02D-9E45-44E4-BFB6-ACF3C0C2CC52}">
      <dgm:prSet/>
      <dgm:spPr/>
      <dgm:t>
        <a:bodyPr/>
        <a:lstStyle/>
        <a:p>
          <a:endParaRPr lang="es-ES"/>
        </a:p>
      </dgm:t>
    </dgm:pt>
    <dgm:pt modelId="{5D2461FF-F93C-48A6-8D70-FBB2ADFB2690}" type="sibTrans" cxnId="{F632C02D-9E45-44E4-BFB6-ACF3C0C2CC52}">
      <dgm:prSet/>
      <dgm:spPr/>
      <dgm:t>
        <a:bodyPr/>
        <a:lstStyle/>
        <a:p>
          <a:endParaRPr lang="es-ES"/>
        </a:p>
      </dgm:t>
    </dgm:pt>
    <dgm:pt modelId="{41CB080A-A5C5-440E-A63D-0A2C578C9683}">
      <dgm:prSet phldrT="[Texto]"/>
      <dgm:spPr/>
      <dgm:t>
        <a:bodyPr/>
        <a:lstStyle/>
        <a:p>
          <a:r>
            <a:rPr lang="es-EC" smtClean="0"/>
            <a:t>SALVAGUARDIA</a:t>
          </a:r>
        </a:p>
        <a:p>
          <a:r>
            <a:rPr lang="es-EC" smtClean="0"/>
            <a:t>15 MESES</a:t>
          </a:r>
          <a:endParaRPr lang="es-ES" dirty="0"/>
        </a:p>
      </dgm:t>
    </dgm:pt>
    <dgm:pt modelId="{B7DF46ED-9198-4C34-895B-A9F2160F9974}" type="parTrans" cxnId="{D3E98F23-4213-463C-882A-949F7DDEBA67}">
      <dgm:prSet/>
      <dgm:spPr/>
      <dgm:t>
        <a:bodyPr/>
        <a:lstStyle/>
        <a:p>
          <a:endParaRPr lang="es-ES"/>
        </a:p>
      </dgm:t>
    </dgm:pt>
    <dgm:pt modelId="{248DFD44-C03C-4AF6-8D51-5FF81FE19C2B}" type="sibTrans" cxnId="{D3E98F23-4213-463C-882A-949F7DDEBA67}">
      <dgm:prSet/>
      <dgm:spPr/>
      <dgm:t>
        <a:bodyPr/>
        <a:lstStyle/>
        <a:p>
          <a:endParaRPr lang="es-ES"/>
        </a:p>
      </dgm:t>
    </dgm:pt>
    <dgm:pt modelId="{CA6683B3-5963-472A-A2EF-10B50642575E}" type="pres">
      <dgm:prSet presAssocID="{5A488F9C-8A00-4D25-B670-028E5BB59D71}" presName="Name0" presStyleCnt="0">
        <dgm:presLayoutVars>
          <dgm:dir/>
          <dgm:resizeHandles val="exact"/>
        </dgm:presLayoutVars>
      </dgm:prSet>
      <dgm:spPr/>
    </dgm:pt>
    <dgm:pt modelId="{A069F236-5AA2-457F-A6A0-DBAF1893333C}" type="pres">
      <dgm:prSet presAssocID="{5A488F9C-8A00-4D25-B670-028E5BB59D71}" presName="vNodes" presStyleCnt="0"/>
      <dgm:spPr/>
    </dgm:pt>
    <dgm:pt modelId="{DC18A92C-6317-49B8-B2FA-58D0EC42BDC6}" type="pres">
      <dgm:prSet presAssocID="{E7D01EC3-626F-4B45-BE72-DEAAB25ABBB6}" presName="node" presStyleLbl="node1" presStyleIdx="0" presStyleCnt="3" custScaleX="1625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29EFB-8B25-4E58-89A9-8379441C1D88}" type="pres">
      <dgm:prSet presAssocID="{29377640-52EE-4D45-AE28-38BDDAB8409B}" presName="spacerT" presStyleCnt="0"/>
      <dgm:spPr/>
    </dgm:pt>
    <dgm:pt modelId="{979C8FE8-B138-4A67-B8F8-8D0EC5AB8A78}" type="pres">
      <dgm:prSet presAssocID="{29377640-52EE-4D45-AE28-38BDDAB8409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352209D-36A0-407A-9768-B5FE7FB523F1}" type="pres">
      <dgm:prSet presAssocID="{29377640-52EE-4D45-AE28-38BDDAB8409B}" presName="spacerB" presStyleCnt="0"/>
      <dgm:spPr/>
    </dgm:pt>
    <dgm:pt modelId="{E6B4161F-E1E8-4179-8A81-49A43F411B97}" type="pres">
      <dgm:prSet presAssocID="{FE44849C-EF0C-4086-B2D2-8F75E38D4D41}" presName="node" presStyleLbl="node1" presStyleIdx="1" presStyleCnt="3" custScaleX="1544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378DC8-B168-4A6C-B46F-89F8DFACAE36}" type="pres">
      <dgm:prSet presAssocID="{5A488F9C-8A00-4D25-B670-028E5BB59D71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FD9C2DEA-57DD-490B-A8A2-16F6DD7BA6C4}" type="pres">
      <dgm:prSet presAssocID="{5A488F9C-8A00-4D25-B670-028E5BB59D7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BA964B71-0F73-4EC2-BEE3-782A45055AAE}" type="pres">
      <dgm:prSet presAssocID="{5A488F9C-8A00-4D25-B670-028E5BB59D71}" presName="lastNode" presStyleLbl="node1" presStyleIdx="2" presStyleCnt="3" custScaleX="87033" custScaleY="764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32C02D-9E45-44E4-BFB6-ACF3C0C2CC52}" srcId="{5A488F9C-8A00-4D25-B670-028E5BB59D71}" destId="{FE44849C-EF0C-4086-B2D2-8F75E38D4D41}" srcOrd="1" destOrd="0" parTransId="{167FD900-B5C7-4B51-AD62-6639D65C3A4D}" sibTransId="{5D2461FF-F93C-48A6-8D70-FBB2ADFB2690}"/>
    <dgm:cxn modelId="{E740086D-8080-4DF1-B946-4F88FD02CD8D}" type="presOf" srcId="{41CB080A-A5C5-440E-A63D-0A2C578C9683}" destId="{BA964B71-0F73-4EC2-BEE3-782A45055AAE}" srcOrd="0" destOrd="0" presId="urn:microsoft.com/office/officeart/2005/8/layout/equation2"/>
    <dgm:cxn modelId="{0ACEFE20-BB6E-4E65-995E-BC41C5D0D2BB}" type="presOf" srcId="{FE44849C-EF0C-4086-B2D2-8F75E38D4D41}" destId="{E6B4161F-E1E8-4179-8A81-49A43F411B97}" srcOrd="0" destOrd="0" presId="urn:microsoft.com/office/officeart/2005/8/layout/equation2"/>
    <dgm:cxn modelId="{D498378E-49BD-4F1B-924F-7EB0A260758E}" type="presOf" srcId="{E7D01EC3-626F-4B45-BE72-DEAAB25ABBB6}" destId="{DC18A92C-6317-49B8-B2FA-58D0EC42BDC6}" srcOrd="0" destOrd="0" presId="urn:microsoft.com/office/officeart/2005/8/layout/equation2"/>
    <dgm:cxn modelId="{877EED52-ABFD-46E6-A03D-A31D523E64CF}" type="presOf" srcId="{5D2461FF-F93C-48A6-8D70-FBB2ADFB2690}" destId="{A5378DC8-B168-4A6C-B46F-89F8DFACAE36}" srcOrd="0" destOrd="0" presId="urn:microsoft.com/office/officeart/2005/8/layout/equation2"/>
    <dgm:cxn modelId="{5F583698-0A22-4D56-823A-5F8BC2FDAE99}" srcId="{5A488F9C-8A00-4D25-B670-028E5BB59D71}" destId="{E7D01EC3-626F-4B45-BE72-DEAAB25ABBB6}" srcOrd="0" destOrd="0" parTransId="{A6FD602F-6E81-4E75-A2D8-480EB1E8EE65}" sibTransId="{29377640-52EE-4D45-AE28-38BDDAB8409B}"/>
    <dgm:cxn modelId="{3FFE9AA5-213B-479C-8909-50BA2F8ADF27}" type="presOf" srcId="{29377640-52EE-4D45-AE28-38BDDAB8409B}" destId="{979C8FE8-B138-4A67-B8F8-8D0EC5AB8A78}" srcOrd="0" destOrd="0" presId="urn:microsoft.com/office/officeart/2005/8/layout/equation2"/>
    <dgm:cxn modelId="{D3E98F23-4213-463C-882A-949F7DDEBA67}" srcId="{5A488F9C-8A00-4D25-B670-028E5BB59D71}" destId="{41CB080A-A5C5-440E-A63D-0A2C578C9683}" srcOrd="2" destOrd="0" parTransId="{B7DF46ED-9198-4C34-895B-A9F2160F9974}" sibTransId="{248DFD44-C03C-4AF6-8D51-5FF81FE19C2B}"/>
    <dgm:cxn modelId="{27650298-6BC3-4AD2-9713-DCC2F21CB121}" type="presOf" srcId="{5D2461FF-F93C-48A6-8D70-FBB2ADFB2690}" destId="{FD9C2DEA-57DD-490B-A8A2-16F6DD7BA6C4}" srcOrd="1" destOrd="0" presId="urn:microsoft.com/office/officeart/2005/8/layout/equation2"/>
    <dgm:cxn modelId="{EACCE5DE-9904-40F7-A4A2-2BD2AC470102}" type="presOf" srcId="{5A488F9C-8A00-4D25-B670-028E5BB59D71}" destId="{CA6683B3-5963-472A-A2EF-10B50642575E}" srcOrd="0" destOrd="0" presId="urn:microsoft.com/office/officeart/2005/8/layout/equation2"/>
    <dgm:cxn modelId="{5D7BA0E4-ECE0-4CFE-A206-C1F8978A7203}" type="presParOf" srcId="{CA6683B3-5963-472A-A2EF-10B50642575E}" destId="{A069F236-5AA2-457F-A6A0-DBAF1893333C}" srcOrd="0" destOrd="0" presId="urn:microsoft.com/office/officeart/2005/8/layout/equation2"/>
    <dgm:cxn modelId="{5E0812B7-537F-47E1-8266-82D07BB4DEE3}" type="presParOf" srcId="{A069F236-5AA2-457F-A6A0-DBAF1893333C}" destId="{DC18A92C-6317-49B8-B2FA-58D0EC42BDC6}" srcOrd="0" destOrd="0" presId="urn:microsoft.com/office/officeart/2005/8/layout/equation2"/>
    <dgm:cxn modelId="{2A4B7A98-06F6-477A-A4E1-B93B7B3F93DD}" type="presParOf" srcId="{A069F236-5AA2-457F-A6A0-DBAF1893333C}" destId="{77429EFB-8B25-4E58-89A9-8379441C1D88}" srcOrd="1" destOrd="0" presId="urn:microsoft.com/office/officeart/2005/8/layout/equation2"/>
    <dgm:cxn modelId="{3CAC6354-CB63-45AD-B944-824BA92CE455}" type="presParOf" srcId="{A069F236-5AA2-457F-A6A0-DBAF1893333C}" destId="{979C8FE8-B138-4A67-B8F8-8D0EC5AB8A78}" srcOrd="2" destOrd="0" presId="urn:microsoft.com/office/officeart/2005/8/layout/equation2"/>
    <dgm:cxn modelId="{54AB23DA-BFAB-4D03-924E-91F62263FBED}" type="presParOf" srcId="{A069F236-5AA2-457F-A6A0-DBAF1893333C}" destId="{C352209D-36A0-407A-9768-B5FE7FB523F1}" srcOrd="3" destOrd="0" presId="urn:microsoft.com/office/officeart/2005/8/layout/equation2"/>
    <dgm:cxn modelId="{850BA1F0-0F5B-48B1-B33D-B7C61D87FB9D}" type="presParOf" srcId="{A069F236-5AA2-457F-A6A0-DBAF1893333C}" destId="{E6B4161F-E1E8-4179-8A81-49A43F411B97}" srcOrd="4" destOrd="0" presId="urn:microsoft.com/office/officeart/2005/8/layout/equation2"/>
    <dgm:cxn modelId="{9F2915C5-2415-4BEC-B569-6A4AF4B39F8E}" type="presParOf" srcId="{CA6683B3-5963-472A-A2EF-10B50642575E}" destId="{A5378DC8-B168-4A6C-B46F-89F8DFACAE36}" srcOrd="1" destOrd="0" presId="urn:microsoft.com/office/officeart/2005/8/layout/equation2"/>
    <dgm:cxn modelId="{FDAF1428-9350-4981-97C7-53A3DCBBFB7C}" type="presParOf" srcId="{A5378DC8-B168-4A6C-B46F-89F8DFACAE36}" destId="{FD9C2DEA-57DD-490B-A8A2-16F6DD7BA6C4}" srcOrd="0" destOrd="0" presId="urn:microsoft.com/office/officeart/2005/8/layout/equation2"/>
    <dgm:cxn modelId="{CDCE5CCE-709D-4204-9708-C09EA2D0F5DA}" type="presParOf" srcId="{CA6683B3-5963-472A-A2EF-10B50642575E}" destId="{BA964B71-0F73-4EC2-BEE3-782A45055AA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58406E-C548-430F-9767-DA7E08AFBED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65D7F64-9454-4A3D-863B-1448E42890EF}">
      <dgm:prSet phldrT="[Texto]"/>
      <dgm:spPr/>
      <dgm:t>
        <a:bodyPr/>
        <a:lstStyle/>
        <a:p>
          <a:r>
            <a:rPr lang="es-EC" dirty="0" smtClean="0"/>
            <a:t>El Gobierno debe incentivar a la producción nacional de vehículos,  piezas y partes </a:t>
          </a:r>
          <a:endParaRPr lang="es-EC" dirty="0"/>
        </a:p>
      </dgm:t>
    </dgm:pt>
    <dgm:pt modelId="{B76E7AB2-2313-4EDD-9BC8-53FF6839E33D}" type="parTrans" cxnId="{6F1DCDEF-6C7D-4DB6-AC52-496697BE5533}">
      <dgm:prSet/>
      <dgm:spPr/>
      <dgm:t>
        <a:bodyPr/>
        <a:lstStyle/>
        <a:p>
          <a:endParaRPr lang="es-EC"/>
        </a:p>
      </dgm:t>
    </dgm:pt>
    <dgm:pt modelId="{AF687EF2-6CB2-4790-BF1D-960D658F4A9E}" type="sibTrans" cxnId="{6F1DCDEF-6C7D-4DB6-AC52-496697BE5533}">
      <dgm:prSet/>
      <dgm:spPr/>
      <dgm:t>
        <a:bodyPr/>
        <a:lstStyle/>
        <a:p>
          <a:endParaRPr lang="es-EC"/>
        </a:p>
      </dgm:t>
    </dgm:pt>
    <dgm:pt modelId="{5AEA1D2A-2BBE-44CC-A107-61408B54946A}">
      <dgm:prSet phldrT="[Texto]"/>
      <dgm:spPr/>
      <dgm:t>
        <a:bodyPr/>
        <a:lstStyle/>
        <a:p>
          <a:r>
            <a:rPr lang="es-EC" dirty="0" smtClean="0"/>
            <a:t>Por medio de: subsidios, reducción de impuestos y facilidades de pago</a:t>
          </a:r>
          <a:endParaRPr lang="es-EC" dirty="0"/>
        </a:p>
      </dgm:t>
    </dgm:pt>
    <dgm:pt modelId="{8BBBE0B8-5074-4B8A-9C2A-BC1A31AF7738}" type="sibTrans" cxnId="{ABEDB3C4-A096-4D33-806F-67FF7CBF92B3}">
      <dgm:prSet/>
      <dgm:spPr/>
      <dgm:t>
        <a:bodyPr/>
        <a:lstStyle/>
        <a:p>
          <a:endParaRPr lang="es-EC"/>
        </a:p>
      </dgm:t>
    </dgm:pt>
    <dgm:pt modelId="{79D1966C-28B9-470A-8639-F4066B7210E2}" type="parTrans" cxnId="{ABEDB3C4-A096-4D33-806F-67FF7CBF92B3}">
      <dgm:prSet/>
      <dgm:spPr/>
      <dgm:t>
        <a:bodyPr/>
        <a:lstStyle/>
        <a:p>
          <a:endParaRPr lang="es-EC"/>
        </a:p>
      </dgm:t>
    </dgm:pt>
    <dgm:pt modelId="{2DBF30E3-1C5E-4F51-A364-5EEF0E3718E6}" type="pres">
      <dgm:prSet presAssocID="{D858406E-C548-430F-9767-DA7E08AFBED0}" presName="Name0" presStyleCnt="0">
        <dgm:presLayoutVars>
          <dgm:dir/>
          <dgm:resizeHandles val="exact"/>
        </dgm:presLayoutVars>
      </dgm:prSet>
      <dgm:spPr/>
    </dgm:pt>
    <dgm:pt modelId="{B98AE7CB-CDDC-4B50-ABDF-79D39E1D1CB7}" type="pres">
      <dgm:prSet presAssocID="{565D7F64-9454-4A3D-863B-1448E42890EF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B152B2-8C9F-4F1A-A29B-632EA04E443F}" type="pres">
      <dgm:prSet presAssocID="{AF687EF2-6CB2-4790-BF1D-960D658F4A9E}" presName="parSpace" presStyleCnt="0"/>
      <dgm:spPr/>
    </dgm:pt>
    <dgm:pt modelId="{00510098-F3DF-4E74-B807-64225826E8DD}" type="pres">
      <dgm:prSet presAssocID="{5AEA1D2A-2BBE-44CC-A107-61408B54946A}" presName="parTxOnly" presStyleLbl="node1" presStyleIdx="1" presStyleCnt="2" custLinFactNeighborX="261" custLinFactNeighborY="54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1DCDEF-6C7D-4DB6-AC52-496697BE5533}" srcId="{D858406E-C548-430F-9767-DA7E08AFBED0}" destId="{565D7F64-9454-4A3D-863B-1448E42890EF}" srcOrd="0" destOrd="0" parTransId="{B76E7AB2-2313-4EDD-9BC8-53FF6839E33D}" sibTransId="{AF687EF2-6CB2-4790-BF1D-960D658F4A9E}"/>
    <dgm:cxn modelId="{ABEDB3C4-A096-4D33-806F-67FF7CBF92B3}" srcId="{D858406E-C548-430F-9767-DA7E08AFBED0}" destId="{5AEA1D2A-2BBE-44CC-A107-61408B54946A}" srcOrd="1" destOrd="0" parTransId="{79D1966C-28B9-470A-8639-F4066B7210E2}" sibTransId="{8BBBE0B8-5074-4B8A-9C2A-BC1A31AF7738}"/>
    <dgm:cxn modelId="{BBFEE83D-A08E-41A9-B533-98F0C8097B3D}" type="presOf" srcId="{D858406E-C548-430F-9767-DA7E08AFBED0}" destId="{2DBF30E3-1C5E-4F51-A364-5EEF0E3718E6}" srcOrd="0" destOrd="0" presId="urn:microsoft.com/office/officeart/2005/8/layout/hChevron3"/>
    <dgm:cxn modelId="{664D20D0-DDD1-458D-A971-57896E9C530E}" type="presOf" srcId="{565D7F64-9454-4A3D-863B-1448E42890EF}" destId="{B98AE7CB-CDDC-4B50-ABDF-79D39E1D1CB7}" srcOrd="0" destOrd="0" presId="urn:microsoft.com/office/officeart/2005/8/layout/hChevron3"/>
    <dgm:cxn modelId="{08E26803-312D-4E0F-A1BB-6373943B0EDF}" type="presOf" srcId="{5AEA1D2A-2BBE-44CC-A107-61408B54946A}" destId="{00510098-F3DF-4E74-B807-64225826E8DD}" srcOrd="0" destOrd="0" presId="urn:microsoft.com/office/officeart/2005/8/layout/hChevron3"/>
    <dgm:cxn modelId="{267AEB46-7F0A-4843-ADC3-C91E97EE1D49}" type="presParOf" srcId="{2DBF30E3-1C5E-4F51-A364-5EEF0E3718E6}" destId="{B98AE7CB-CDDC-4B50-ABDF-79D39E1D1CB7}" srcOrd="0" destOrd="0" presId="urn:microsoft.com/office/officeart/2005/8/layout/hChevron3"/>
    <dgm:cxn modelId="{8ABF4DA2-6D39-409E-9388-1D433FE59D50}" type="presParOf" srcId="{2DBF30E3-1C5E-4F51-A364-5EEF0E3718E6}" destId="{21B152B2-8C9F-4F1A-A29B-632EA04E443F}" srcOrd="1" destOrd="0" presId="urn:microsoft.com/office/officeart/2005/8/layout/hChevron3"/>
    <dgm:cxn modelId="{E2994FFA-D6D6-4581-A8D3-7918C528C202}" type="presParOf" srcId="{2DBF30E3-1C5E-4F51-A364-5EEF0E3718E6}" destId="{00510098-F3DF-4E74-B807-64225826E8DD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89414-B005-472A-BC2A-1818B0B6053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5826005-F391-475C-9CB5-E7491287785F}">
      <dgm:prSet phldrT="[Texto]"/>
      <dgm:spPr/>
      <dgm:t>
        <a:bodyPr/>
        <a:lstStyle/>
        <a:p>
          <a:r>
            <a:rPr lang="es-ES" dirty="0" smtClean="0"/>
            <a:t>LIMITACION DE CUPOS </a:t>
          </a:r>
        </a:p>
        <a:p>
          <a:endParaRPr lang="es-ES" dirty="0" smtClean="0"/>
        </a:p>
        <a:p>
          <a:r>
            <a:rPr lang="es-ES" dirty="0" smtClean="0"/>
            <a:t>Falta de  un adecuado estudio que evalué la incidencia de las salvaguardias </a:t>
          </a:r>
        </a:p>
        <a:p>
          <a:endParaRPr lang="es-ES" dirty="0" smtClean="0"/>
        </a:p>
        <a:p>
          <a:r>
            <a:rPr lang="es-ES" dirty="0" smtClean="0"/>
            <a:t>Incremento en el valor de  las auto partes y accesorios </a:t>
          </a:r>
          <a:endParaRPr lang="es-ES" dirty="0"/>
        </a:p>
      </dgm:t>
    </dgm:pt>
    <dgm:pt modelId="{02FA5D20-F882-4BF3-A646-0D3C747CD38A}" type="parTrans" cxnId="{9AB61AF0-CCCD-414D-B9B6-398BD0A31AD4}">
      <dgm:prSet/>
      <dgm:spPr/>
      <dgm:t>
        <a:bodyPr/>
        <a:lstStyle/>
        <a:p>
          <a:endParaRPr lang="es-ES"/>
        </a:p>
      </dgm:t>
    </dgm:pt>
    <dgm:pt modelId="{110EEE93-2458-46DB-90B0-5ADB4DE5F273}" type="sibTrans" cxnId="{9AB61AF0-CCCD-414D-B9B6-398BD0A31AD4}">
      <dgm:prSet/>
      <dgm:spPr/>
      <dgm:t>
        <a:bodyPr/>
        <a:lstStyle/>
        <a:p>
          <a:endParaRPr lang="es-ES"/>
        </a:p>
      </dgm:t>
    </dgm:pt>
    <dgm:pt modelId="{9160CAD9-B241-45AC-AF28-881B72C2E11A}">
      <dgm:prSet phldrT="[Texto]"/>
      <dgm:spPr/>
      <dgm:t>
        <a:bodyPr/>
        <a:lstStyle/>
        <a:p>
          <a:r>
            <a:rPr lang="es-ES" dirty="0" smtClean="0"/>
            <a:t>INCREMENTO EN EL VALOR DE LOS ARANCELES </a:t>
          </a:r>
        </a:p>
        <a:p>
          <a:endParaRPr lang="es-ES" dirty="0" smtClean="0"/>
        </a:p>
        <a:p>
          <a:r>
            <a:rPr lang="es-ES" dirty="0" smtClean="0"/>
            <a:t>Incremento en el desempleo en sector</a:t>
          </a:r>
        </a:p>
        <a:p>
          <a:endParaRPr lang="es-ES" dirty="0" smtClean="0"/>
        </a:p>
        <a:p>
          <a:r>
            <a:rPr lang="es-ES" dirty="0" smtClean="0"/>
            <a:t>Disminución en la adquisición de productos originales importados  y  escoger producción nacional </a:t>
          </a:r>
          <a:endParaRPr lang="es-ES" dirty="0"/>
        </a:p>
      </dgm:t>
    </dgm:pt>
    <dgm:pt modelId="{E49D8AD4-DDA9-4745-A90A-56CC972E95D4}" type="parTrans" cxnId="{758082E0-9FDD-4E18-973E-F1B96E86AEF9}">
      <dgm:prSet/>
      <dgm:spPr/>
      <dgm:t>
        <a:bodyPr/>
        <a:lstStyle/>
        <a:p>
          <a:endParaRPr lang="es-ES"/>
        </a:p>
      </dgm:t>
    </dgm:pt>
    <dgm:pt modelId="{DAF0BFF1-B123-4FED-BEA1-883ADB730DDD}" type="sibTrans" cxnId="{758082E0-9FDD-4E18-973E-F1B96E86AEF9}">
      <dgm:prSet/>
      <dgm:spPr/>
      <dgm:t>
        <a:bodyPr/>
        <a:lstStyle/>
        <a:p>
          <a:endParaRPr lang="es-ES"/>
        </a:p>
      </dgm:t>
    </dgm:pt>
    <dgm:pt modelId="{401BB8C7-91EA-4273-A8A7-172BE6AFC626}">
      <dgm:prSet phldrT="[Texto]"/>
      <dgm:spPr/>
      <dgm:t>
        <a:bodyPr/>
        <a:lstStyle/>
        <a:p>
          <a:r>
            <a:rPr lang="es-ES" dirty="0" smtClean="0"/>
            <a:t>Disminución de ventas, ingresos y ofertas de productos en el sector automotriz </a:t>
          </a:r>
          <a:endParaRPr lang="es-ES" dirty="0"/>
        </a:p>
      </dgm:t>
    </dgm:pt>
    <dgm:pt modelId="{3BFC5658-DD5A-49E3-9F58-742A69C012E0}" type="parTrans" cxnId="{2F10A3A9-ADA1-44B2-A9E9-3C5E27BFD872}">
      <dgm:prSet/>
      <dgm:spPr/>
      <dgm:t>
        <a:bodyPr/>
        <a:lstStyle/>
        <a:p>
          <a:endParaRPr lang="es-ES"/>
        </a:p>
      </dgm:t>
    </dgm:pt>
    <dgm:pt modelId="{FFDC69B2-C016-474A-8AC2-48D7AA28FE02}" type="sibTrans" cxnId="{2F10A3A9-ADA1-44B2-A9E9-3C5E27BFD872}">
      <dgm:prSet/>
      <dgm:spPr/>
      <dgm:t>
        <a:bodyPr/>
        <a:lstStyle/>
        <a:p>
          <a:endParaRPr lang="es-ES"/>
        </a:p>
      </dgm:t>
    </dgm:pt>
    <dgm:pt modelId="{38D9AE47-50C0-4AA7-A6A9-D497B0C10570}" type="pres">
      <dgm:prSet presAssocID="{F8889414-B005-472A-BC2A-1818B0B60531}" presName="linearFlow" presStyleCnt="0">
        <dgm:presLayoutVars>
          <dgm:dir/>
          <dgm:resizeHandles val="exact"/>
        </dgm:presLayoutVars>
      </dgm:prSet>
      <dgm:spPr/>
    </dgm:pt>
    <dgm:pt modelId="{1AE288A4-5CF4-4D06-8106-7F9CD8B48C36}" type="pres">
      <dgm:prSet presAssocID="{F5826005-F391-475C-9CB5-E7491287785F}" presName="node" presStyleLbl="node1" presStyleIdx="0" presStyleCnt="3" custScaleY="19057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931DD287-100B-4ED0-8059-EF981EED6B1F}" type="pres">
      <dgm:prSet presAssocID="{110EEE93-2458-46DB-90B0-5ADB4DE5F273}" presName="spacerL" presStyleCnt="0"/>
      <dgm:spPr/>
    </dgm:pt>
    <dgm:pt modelId="{1309DF20-27AB-42DC-85F8-6D6E2685E5BF}" type="pres">
      <dgm:prSet presAssocID="{110EEE93-2458-46DB-90B0-5ADB4DE5F273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DF87F6E-729D-4EEC-B08F-3A944E2AEE97}" type="pres">
      <dgm:prSet presAssocID="{110EEE93-2458-46DB-90B0-5ADB4DE5F273}" presName="spacerR" presStyleCnt="0"/>
      <dgm:spPr/>
    </dgm:pt>
    <dgm:pt modelId="{267B31F0-A0DA-4C23-8910-9AFE7236CDAA}" type="pres">
      <dgm:prSet presAssocID="{9160CAD9-B241-45AC-AF28-881B72C2E11A}" presName="node" presStyleLbl="node1" presStyleIdx="1" presStyleCnt="3" custScaleY="19057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3AF3161E-DFB1-4DF1-88C4-FCDE4940E76F}" type="pres">
      <dgm:prSet presAssocID="{DAF0BFF1-B123-4FED-BEA1-883ADB730DDD}" presName="spacerL" presStyleCnt="0"/>
      <dgm:spPr/>
    </dgm:pt>
    <dgm:pt modelId="{F94CA9E8-2F84-4430-A3EC-B1594160CF7F}" type="pres">
      <dgm:prSet presAssocID="{DAF0BFF1-B123-4FED-BEA1-883ADB730DD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22CC8325-5A5E-4CE0-80B6-41019F489201}" type="pres">
      <dgm:prSet presAssocID="{DAF0BFF1-B123-4FED-BEA1-883ADB730DDD}" presName="spacerR" presStyleCnt="0"/>
      <dgm:spPr/>
    </dgm:pt>
    <dgm:pt modelId="{113B6F26-FBC8-4096-BE68-FBB7D0B285D6}" type="pres">
      <dgm:prSet presAssocID="{401BB8C7-91EA-4273-A8A7-172BE6AFC626}" presName="node" presStyleLbl="node1" presStyleIdx="2" presStyleCnt="3" custScaleY="19057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</dgm:ptLst>
  <dgm:cxnLst>
    <dgm:cxn modelId="{2F10A3A9-ADA1-44B2-A9E9-3C5E27BFD872}" srcId="{F8889414-B005-472A-BC2A-1818B0B60531}" destId="{401BB8C7-91EA-4273-A8A7-172BE6AFC626}" srcOrd="2" destOrd="0" parTransId="{3BFC5658-DD5A-49E3-9F58-742A69C012E0}" sibTransId="{FFDC69B2-C016-474A-8AC2-48D7AA28FE02}"/>
    <dgm:cxn modelId="{7EE32BEA-0FB3-4CCC-9C49-24F32BC01A08}" type="presOf" srcId="{F5826005-F391-475C-9CB5-E7491287785F}" destId="{1AE288A4-5CF4-4D06-8106-7F9CD8B48C36}" srcOrd="0" destOrd="0" presId="urn:microsoft.com/office/officeart/2005/8/layout/equation1"/>
    <dgm:cxn modelId="{5BBC9065-48FD-48C0-B7FC-D2ACBC49C096}" type="presOf" srcId="{110EEE93-2458-46DB-90B0-5ADB4DE5F273}" destId="{1309DF20-27AB-42DC-85F8-6D6E2685E5BF}" srcOrd="0" destOrd="0" presId="urn:microsoft.com/office/officeart/2005/8/layout/equation1"/>
    <dgm:cxn modelId="{758082E0-9FDD-4E18-973E-F1B96E86AEF9}" srcId="{F8889414-B005-472A-BC2A-1818B0B60531}" destId="{9160CAD9-B241-45AC-AF28-881B72C2E11A}" srcOrd="1" destOrd="0" parTransId="{E49D8AD4-DDA9-4745-A90A-56CC972E95D4}" sibTransId="{DAF0BFF1-B123-4FED-BEA1-883ADB730DDD}"/>
    <dgm:cxn modelId="{CB4CD1AC-529E-41B2-94FA-3727FBB63A4F}" type="presOf" srcId="{F8889414-B005-472A-BC2A-1818B0B60531}" destId="{38D9AE47-50C0-4AA7-A6A9-D497B0C10570}" srcOrd="0" destOrd="0" presId="urn:microsoft.com/office/officeart/2005/8/layout/equation1"/>
    <dgm:cxn modelId="{9AB61AF0-CCCD-414D-B9B6-398BD0A31AD4}" srcId="{F8889414-B005-472A-BC2A-1818B0B60531}" destId="{F5826005-F391-475C-9CB5-E7491287785F}" srcOrd="0" destOrd="0" parTransId="{02FA5D20-F882-4BF3-A646-0D3C747CD38A}" sibTransId="{110EEE93-2458-46DB-90B0-5ADB4DE5F273}"/>
    <dgm:cxn modelId="{EED99AFF-7BBA-43D7-9C1D-F781C538DE5A}" type="presOf" srcId="{DAF0BFF1-B123-4FED-BEA1-883ADB730DDD}" destId="{F94CA9E8-2F84-4430-A3EC-B1594160CF7F}" srcOrd="0" destOrd="0" presId="urn:microsoft.com/office/officeart/2005/8/layout/equation1"/>
    <dgm:cxn modelId="{CF7F7700-3042-42AA-A43C-1A2CA190609B}" type="presOf" srcId="{401BB8C7-91EA-4273-A8A7-172BE6AFC626}" destId="{113B6F26-FBC8-4096-BE68-FBB7D0B285D6}" srcOrd="0" destOrd="0" presId="urn:microsoft.com/office/officeart/2005/8/layout/equation1"/>
    <dgm:cxn modelId="{7CFD0AAA-A146-4C7D-8FA6-204F66D528C2}" type="presOf" srcId="{9160CAD9-B241-45AC-AF28-881B72C2E11A}" destId="{267B31F0-A0DA-4C23-8910-9AFE7236CDAA}" srcOrd="0" destOrd="0" presId="urn:microsoft.com/office/officeart/2005/8/layout/equation1"/>
    <dgm:cxn modelId="{96C5057E-F13D-4027-A8BA-8E694334A122}" type="presParOf" srcId="{38D9AE47-50C0-4AA7-A6A9-D497B0C10570}" destId="{1AE288A4-5CF4-4D06-8106-7F9CD8B48C36}" srcOrd="0" destOrd="0" presId="urn:microsoft.com/office/officeart/2005/8/layout/equation1"/>
    <dgm:cxn modelId="{14198F6E-B1CA-4B7D-91D4-77EDE69AD855}" type="presParOf" srcId="{38D9AE47-50C0-4AA7-A6A9-D497B0C10570}" destId="{931DD287-100B-4ED0-8059-EF981EED6B1F}" srcOrd="1" destOrd="0" presId="urn:microsoft.com/office/officeart/2005/8/layout/equation1"/>
    <dgm:cxn modelId="{8016B560-724D-479D-BD07-5E79F80D7BAE}" type="presParOf" srcId="{38D9AE47-50C0-4AA7-A6A9-D497B0C10570}" destId="{1309DF20-27AB-42DC-85F8-6D6E2685E5BF}" srcOrd="2" destOrd="0" presId="urn:microsoft.com/office/officeart/2005/8/layout/equation1"/>
    <dgm:cxn modelId="{428DC7AF-1B5F-41F8-A536-AB710948381D}" type="presParOf" srcId="{38D9AE47-50C0-4AA7-A6A9-D497B0C10570}" destId="{8DF87F6E-729D-4EEC-B08F-3A944E2AEE97}" srcOrd="3" destOrd="0" presId="urn:microsoft.com/office/officeart/2005/8/layout/equation1"/>
    <dgm:cxn modelId="{D3C58567-3AA9-41E0-A7CE-50871F91BDC2}" type="presParOf" srcId="{38D9AE47-50C0-4AA7-A6A9-D497B0C10570}" destId="{267B31F0-A0DA-4C23-8910-9AFE7236CDAA}" srcOrd="4" destOrd="0" presId="urn:microsoft.com/office/officeart/2005/8/layout/equation1"/>
    <dgm:cxn modelId="{CD56C69B-FA4A-4334-998A-30808A48A166}" type="presParOf" srcId="{38D9AE47-50C0-4AA7-A6A9-D497B0C10570}" destId="{3AF3161E-DFB1-4DF1-88C4-FCDE4940E76F}" srcOrd="5" destOrd="0" presId="urn:microsoft.com/office/officeart/2005/8/layout/equation1"/>
    <dgm:cxn modelId="{9FD2BD36-1AA1-4172-9309-46565403861D}" type="presParOf" srcId="{38D9AE47-50C0-4AA7-A6A9-D497B0C10570}" destId="{F94CA9E8-2F84-4430-A3EC-B1594160CF7F}" srcOrd="6" destOrd="0" presId="urn:microsoft.com/office/officeart/2005/8/layout/equation1"/>
    <dgm:cxn modelId="{85E6905A-B745-43A0-939D-3FF0835BFEAC}" type="presParOf" srcId="{38D9AE47-50C0-4AA7-A6A9-D497B0C10570}" destId="{22CC8325-5A5E-4CE0-80B6-41019F489201}" srcOrd="7" destOrd="0" presId="urn:microsoft.com/office/officeart/2005/8/layout/equation1"/>
    <dgm:cxn modelId="{5C29D9CE-382E-46AC-807A-4ECD73027854}" type="presParOf" srcId="{38D9AE47-50C0-4AA7-A6A9-D497B0C10570}" destId="{113B6F26-FBC8-4096-BE68-FBB7D0B285D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6B8CF5-74B8-4B86-B971-23B342C692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D063FF-2C15-42DC-B203-D6C704C18876}">
      <dgm:prSet phldrT="[Texto]"/>
      <dgm:spPr/>
      <dgm:t>
        <a:bodyPr/>
        <a:lstStyle/>
        <a:p>
          <a:r>
            <a:rPr lang="es-ES" dirty="0" smtClean="0"/>
            <a:t>Objetivo general</a:t>
          </a:r>
        </a:p>
        <a:p>
          <a:endParaRPr lang="es-ES" dirty="0" smtClean="0"/>
        </a:p>
        <a:p>
          <a:endParaRPr lang="es-ES" dirty="0" smtClean="0"/>
        </a:p>
        <a:p>
          <a:r>
            <a:rPr lang="es-ES" dirty="0" smtClean="0"/>
            <a:t>Determinar del impacto económico en el Sector  Automotriz como resultado de limitación de cupos de importación y aranceles entre 2011 al 2015 de vehículos nuevos en el Ecuador  </a:t>
          </a:r>
        </a:p>
      </dgm:t>
    </dgm:pt>
    <dgm:pt modelId="{27FFD10D-B757-4A50-816B-1ED194EA2DFB}" type="parTrans" cxnId="{B3DE4879-CB39-4E66-BB95-43006D72C64A}">
      <dgm:prSet/>
      <dgm:spPr/>
      <dgm:t>
        <a:bodyPr/>
        <a:lstStyle/>
        <a:p>
          <a:endParaRPr lang="es-ES"/>
        </a:p>
      </dgm:t>
    </dgm:pt>
    <dgm:pt modelId="{3166793C-002C-44BF-AF50-8A74C8F37C57}" type="sibTrans" cxnId="{B3DE4879-CB39-4E66-BB95-43006D72C64A}">
      <dgm:prSet/>
      <dgm:spPr/>
      <dgm:t>
        <a:bodyPr/>
        <a:lstStyle/>
        <a:p>
          <a:endParaRPr lang="es-ES"/>
        </a:p>
      </dgm:t>
    </dgm:pt>
    <dgm:pt modelId="{EC2E89D8-6023-4468-A3BD-9E0CE5D58799}">
      <dgm:prSet phldrT="[Texto]"/>
      <dgm:spPr/>
      <dgm:t>
        <a:bodyPr/>
        <a:lstStyle/>
        <a:p>
          <a:r>
            <a:rPr lang="es-EC" b="1" dirty="0" smtClean="0"/>
            <a:t>Objetivos específicos </a:t>
          </a:r>
          <a:endParaRPr lang="es-ES" b="1" dirty="0" smtClean="0"/>
        </a:p>
        <a:p>
          <a:endParaRPr lang="es-ES" dirty="0" smtClean="0"/>
        </a:p>
        <a:p>
          <a:r>
            <a:rPr lang="es-ES" dirty="0" smtClean="0"/>
            <a:t>Determinar los efectos sobre la oferta y la demanda del sector por el incremento de aranceles </a:t>
          </a:r>
        </a:p>
        <a:p>
          <a:endParaRPr lang="es-ES" dirty="0" smtClean="0"/>
        </a:p>
        <a:p>
          <a:r>
            <a:rPr lang="es-ES" dirty="0" smtClean="0"/>
            <a:t>Determinar los factores que han afectado a la industria nacional </a:t>
          </a:r>
        </a:p>
        <a:p>
          <a:endParaRPr lang="es-ES" dirty="0" smtClean="0"/>
        </a:p>
        <a:p>
          <a:r>
            <a:rPr lang="es-ES" dirty="0" smtClean="0"/>
            <a:t>Identificar la variación de la demanda de vehículos como consecuencia del aumento a los impuestos a los vehículos </a:t>
          </a:r>
          <a:endParaRPr lang="es-ES" dirty="0"/>
        </a:p>
      </dgm:t>
    </dgm:pt>
    <dgm:pt modelId="{E07FA3CF-78B3-4D15-8635-E528B4909C70}" type="sibTrans" cxnId="{FC243D49-61A1-4382-BC77-FF7DF2110AF6}">
      <dgm:prSet/>
      <dgm:spPr/>
      <dgm:t>
        <a:bodyPr/>
        <a:lstStyle/>
        <a:p>
          <a:endParaRPr lang="es-ES"/>
        </a:p>
      </dgm:t>
    </dgm:pt>
    <dgm:pt modelId="{CE6CFE3F-4FB3-44D8-BD7D-9626A9237440}" type="parTrans" cxnId="{FC243D49-61A1-4382-BC77-FF7DF2110AF6}">
      <dgm:prSet/>
      <dgm:spPr/>
      <dgm:t>
        <a:bodyPr/>
        <a:lstStyle/>
        <a:p>
          <a:endParaRPr lang="es-ES"/>
        </a:p>
      </dgm:t>
    </dgm:pt>
    <dgm:pt modelId="{7BDD927C-4F76-4110-B7B6-EEE737FE430B}" type="pres">
      <dgm:prSet presAssocID="{146B8CF5-74B8-4B86-B971-23B342C69222}" presName="Name0" presStyleCnt="0">
        <dgm:presLayoutVars>
          <dgm:dir/>
          <dgm:resizeHandles val="exact"/>
        </dgm:presLayoutVars>
      </dgm:prSet>
      <dgm:spPr/>
    </dgm:pt>
    <dgm:pt modelId="{AE6DD655-956F-4758-AB88-8B8DB7BB7765}" type="pres">
      <dgm:prSet presAssocID="{3BD063FF-2C15-42DC-B203-D6C704C1887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17C67-5BEF-41E5-AA49-7D077A92C7CE}" type="pres">
      <dgm:prSet presAssocID="{3166793C-002C-44BF-AF50-8A74C8F37C5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5826D7C5-4EE7-4469-8191-4665B279647B}" type="pres">
      <dgm:prSet presAssocID="{3166793C-002C-44BF-AF50-8A74C8F37C5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539FBCE1-C54B-4118-8414-B1FEE331AEA7}" type="pres">
      <dgm:prSet presAssocID="{EC2E89D8-6023-4468-A3BD-9E0CE5D5879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952CB0-22CF-401F-893F-3C90962DF4FC}" type="presOf" srcId="{3166793C-002C-44BF-AF50-8A74C8F37C57}" destId="{C6717C67-5BEF-41E5-AA49-7D077A92C7CE}" srcOrd="0" destOrd="0" presId="urn:microsoft.com/office/officeart/2005/8/layout/process1"/>
    <dgm:cxn modelId="{FA0C19D0-25F8-4A9C-AD9B-BCFF06221848}" type="presOf" srcId="{EC2E89D8-6023-4468-A3BD-9E0CE5D58799}" destId="{539FBCE1-C54B-4118-8414-B1FEE331AEA7}" srcOrd="0" destOrd="0" presId="urn:microsoft.com/office/officeart/2005/8/layout/process1"/>
    <dgm:cxn modelId="{B3DE4879-CB39-4E66-BB95-43006D72C64A}" srcId="{146B8CF5-74B8-4B86-B971-23B342C69222}" destId="{3BD063FF-2C15-42DC-B203-D6C704C18876}" srcOrd="0" destOrd="0" parTransId="{27FFD10D-B757-4A50-816B-1ED194EA2DFB}" sibTransId="{3166793C-002C-44BF-AF50-8A74C8F37C57}"/>
    <dgm:cxn modelId="{166C725D-3F92-412B-97DD-0E510B2E676D}" type="presOf" srcId="{3166793C-002C-44BF-AF50-8A74C8F37C57}" destId="{5826D7C5-4EE7-4469-8191-4665B279647B}" srcOrd="1" destOrd="0" presId="urn:microsoft.com/office/officeart/2005/8/layout/process1"/>
    <dgm:cxn modelId="{BD609F3A-5D1C-4C23-A8FF-B42FC4F22653}" type="presOf" srcId="{146B8CF5-74B8-4B86-B971-23B342C69222}" destId="{7BDD927C-4F76-4110-B7B6-EEE737FE430B}" srcOrd="0" destOrd="0" presId="urn:microsoft.com/office/officeart/2005/8/layout/process1"/>
    <dgm:cxn modelId="{FC243D49-61A1-4382-BC77-FF7DF2110AF6}" srcId="{146B8CF5-74B8-4B86-B971-23B342C69222}" destId="{EC2E89D8-6023-4468-A3BD-9E0CE5D58799}" srcOrd="1" destOrd="0" parTransId="{CE6CFE3F-4FB3-44D8-BD7D-9626A9237440}" sibTransId="{E07FA3CF-78B3-4D15-8635-E528B4909C70}"/>
    <dgm:cxn modelId="{1CD6022D-D89D-44CF-BF03-F78370CC8823}" type="presOf" srcId="{3BD063FF-2C15-42DC-B203-D6C704C18876}" destId="{AE6DD655-956F-4758-AB88-8B8DB7BB7765}" srcOrd="0" destOrd="0" presId="urn:microsoft.com/office/officeart/2005/8/layout/process1"/>
    <dgm:cxn modelId="{9E80977E-B406-4811-AF2F-F6E0D7849425}" type="presParOf" srcId="{7BDD927C-4F76-4110-B7B6-EEE737FE430B}" destId="{AE6DD655-956F-4758-AB88-8B8DB7BB7765}" srcOrd="0" destOrd="0" presId="urn:microsoft.com/office/officeart/2005/8/layout/process1"/>
    <dgm:cxn modelId="{A0078CE2-6696-4F4E-8069-839AC03E57CC}" type="presParOf" srcId="{7BDD927C-4F76-4110-B7B6-EEE737FE430B}" destId="{C6717C67-5BEF-41E5-AA49-7D077A92C7CE}" srcOrd="1" destOrd="0" presId="urn:microsoft.com/office/officeart/2005/8/layout/process1"/>
    <dgm:cxn modelId="{526EC412-4D48-4FC3-BB82-74BC8FA7E9E5}" type="presParOf" srcId="{C6717C67-5BEF-41E5-AA49-7D077A92C7CE}" destId="{5826D7C5-4EE7-4469-8191-4665B279647B}" srcOrd="0" destOrd="0" presId="urn:microsoft.com/office/officeart/2005/8/layout/process1"/>
    <dgm:cxn modelId="{EBBA9653-6EE8-489A-8151-F0C440B22ECD}" type="presParOf" srcId="{7BDD927C-4F76-4110-B7B6-EEE737FE430B}" destId="{539FBCE1-C54B-4118-8414-B1FEE331AEA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49D864-11FF-4311-A528-48E3B6B9394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77EBC5-63C2-4069-8440-A3A0133FFC8C}">
      <dgm:prSet phldrT="[Texto]"/>
      <dgm:spPr/>
      <dgm:t>
        <a:bodyPr/>
        <a:lstStyle/>
        <a:p>
          <a:r>
            <a:rPr lang="es-EC" dirty="0" smtClean="0"/>
            <a:t>Es importante en la economía del país </a:t>
          </a:r>
          <a:endParaRPr lang="es-ES" dirty="0"/>
        </a:p>
      </dgm:t>
    </dgm:pt>
    <dgm:pt modelId="{F3DBCD76-7299-4DBF-8108-243389DDEBA5}" type="parTrans" cxnId="{E3F63D59-0FF2-4E53-BE2E-BB3062B9B4CE}">
      <dgm:prSet/>
      <dgm:spPr/>
      <dgm:t>
        <a:bodyPr/>
        <a:lstStyle/>
        <a:p>
          <a:endParaRPr lang="es-ES"/>
        </a:p>
      </dgm:t>
    </dgm:pt>
    <dgm:pt modelId="{708FDED6-1E07-4294-886A-614B6A341DB9}" type="sibTrans" cxnId="{E3F63D59-0FF2-4E53-BE2E-BB3062B9B4CE}">
      <dgm:prSet/>
      <dgm:spPr/>
      <dgm:t>
        <a:bodyPr/>
        <a:lstStyle/>
        <a:p>
          <a:endParaRPr lang="es-ES"/>
        </a:p>
      </dgm:t>
    </dgm:pt>
    <dgm:pt modelId="{EAAF1089-323B-46D1-B3F0-35FCEAD8E122}">
      <dgm:prSet phldrT="[Texto]"/>
      <dgm:spPr/>
      <dgm:t>
        <a:bodyPr/>
        <a:lstStyle/>
        <a:p>
          <a:r>
            <a:rPr lang="es-ES" dirty="0" smtClean="0"/>
            <a:t>Recaudación</a:t>
          </a:r>
          <a:r>
            <a:rPr lang="es-ES" baseline="0" dirty="0" smtClean="0"/>
            <a:t> de impuestos </a:t>
          </a:r>
        </a:p>
        <a:p>
          <a:r>
            <a:rPr lang="es-ES" baseline="0" dirty="0" smtClean="0"/>
            <a:t>400 Millones</a:t>
          </a:r>
          <a:endParaRPr lang="es-ES" dirty="0" smtClean="0"/>
        </a:p>
      </dgm:t>
    </dgm:pt>
    <dgm:pt modelId="{E5EE94B2-CA53-4F01-81AD-2E83A2E0463D}" type="parTrans" cxnId="{E227F93A-3A53-45F2-993F-99E9CE29A5FC}">
      <dgm:prSet/>
      <dgm:spPr/>
      <dgm:t>
        <a:bodyPr/>
        <a:lstStyle/>
        <a:p>
          <a:endParaRPr lang="es-ES"/>
        </a:p>
      </dgm:t>
    </dgm:pt>
    <dgm:pt modelId="{E57F3DAC-2F0F-4514-A40D-4E8581273BCD}" type="sibTrans" cxnId="{E227F93A-3A53-45F2-993F-99E9CE29A5FC}">
      <dgm:prSet/>
      <dgm:spPr/>
      <dgm:t>
        <a:bodyPr/>
        <a:lstStyle/>
        <a:p>
          <a:endParaRPr lang="es-ES"/>
        </a:p>
      </dgm:t>
    </dgm:pt>
    <dgm:pt modelId="{7DD78BE1-CB8C-4498-8C5F-CBE3EB68AD71}">
      <dgm:prSet phldrT="[Texto]"/>
      <dgm:spPr/>
      <dgm:t>
        <a:bodyPr/>
        <a:lstStyle/>
        <a:p>
          <a:r>
            <a:rPr lang="es-EC" dirty="0" smtClean="0"/>
            <a:t>AYMESA, OMNIBUS BB, MARESA</a:t>
          </a:r>
          <a:endParaRPr lang="es-ES" dirty="0"/>
        </a:p>
      </dgm:t>
    </dgm:pt>
    <dgm:pt modelId="{A79D7F17-E2C6-4C13-AEF5-4DFF16049E9B}" type="parTrans" cxnId="{961A3BA3-8D8F-49E4-8C18-26BCDCFC985B}">
      <dgm:prSet/>
      <dgm:spPr/>
      <dgm:t>
        <a:bodyPr/>
        <a:lstStyle/>
        <a:p>
          <a:endParaRPr lang="es-ES"/>
        </a:p>
      </dgm:t>
    </dgm:pt>
    <dgm:pt modelId="{C2B50935-24F9-4BD8-935A-735A77BC5C5C}" type="sibTrans" cxnId="{961A3BA3-8D8F-49E4-8C18-26BCDCFC985B}">
      <dgm:prSet/>
      <dgm:spPr/>
      <dgm:t>
        <a:bodyPr/>
        <a:lstStyle/>
        <a:p>
          <a:endParaRPr lang="es-ES"/>
        </a:p>
      </dgm:t>
    </dgm:pt>
    <dgm:pt modelId="{5900EFB4-A1CA-46DE-A164-E09BF3E21E33}">
      <dgm:prSet phldrT="[Texto]"/>
      <dgm:spPr/>
      <dgm:t>
        <a:bodyPr/>
        <a:lstStyle/>
        <a:p>
          <a:r>
            <a:rPr lang="es-EC" dirty="0" smtClean="0"/>
            <a:t>GENERADORAS DE EMPLEO</a:t>
          </a:r>
          <a:endParaRPr lang="es-ES" dirty="0"/>
        </a:p>
      </dgm:t>
    </dgm:pt>
    <dgm:pt modelId="{1B988FE1-354B-46A7-AFB4-FC0C5B7FACB0}" type="parTrans" cxnId="{389CC663-069A-470F-AE2A-208653EF22EC}">
      <dgm:prSet/>
      <dgm:spPr/>
      <dgm:t>
        <a:bodyPr/>
        <a:lstStyle/>
        <a:p>
          <a:endParaRPr lang="es-ES"/>
        </a:p>
      </dgm:t>
    </dgm:pt>
    <dgm:pt modelId="{7D01366E-9880-4375-B215-11B8EDFF66DB}" type="sibTrans" cxnId="{389CC663-069A-470F-AE2A-208653EF22EC}">
      <dgm:prSet/>
      <dgm:spPr/>
      <dgm:t>
        <a:bodyPr/>
        <a:lstStyle/>
        <a:p>
          <a:endParaRPr lang="es-ES"/>
        </a:p>
      </dgm:t>
    </dgm:pt>
    <dgm:pt modelId="{B7EB92D0-7F7D-4003-80A2-170F94287B69}">
      <dgm:prSet phldrT="[Texto]"/>
      <dgm:spPr/>
      <dgm:t>
        <a:bodyPr/>
        <a:lstStyle/>
        <a:p>
          <a:r>
            <a:rPr lang="es-EC" smtClean="0"/>
            <a:t>LOS GRANDES INGRESOS</a:t>
          </a:r>
          <a:endParaRPr lang="es-ES" dirty="0"/>
        </a:p>
      </dgm:t>
    </dgm:pt>
    <dgm:pt modelId="{5060ACD7-E633-476F-9A2E-3BF81DB6602A}" type="parTrans" cxnId="{CBEFF697-61C2-4896-97B8-29381E4EC754}">
      <dgm:prSet/>
      <dgm:spPr/>
      <dgm:t>
        <a:bodyPr/>
        <a:lstStyle/>
        <a:p>
          <a:endParaRPr lang="es-ES"/>
        </a:p>
      </dgm:t>
    </dgm:pt>
    <dgm:pt modelId="{423BA3BC-1E88-4D46-8452-AB04E3D8C709}" type="sibTrans" cxnId="{CBEFF697-61C2-4896-97B8-29381E4EC754}">
      <dgm:prSet/>
      <dgm:spPr/>
      <dgm:t>
        <a:bodyPr/>
        <a:lstStyle/>
        <a:p>
          <a:endParaRPr lang="es-ES"/>
        </a:p>
      </dgm:t>
    </dgm:pt>
    <dgm:pt modelId="{51E02C52-E5F9-49C4-9088-27EA0AFD08C8}" type="pres">
      <dgm:prSet presAssocID="{DF49D864-11FF-4311-A528-48E3B6B939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BD0D0D-16C9-4441-AE2B-E9AEFE50DFD7}" type="pres">
      <dgm:prSet presAssocID="{DF49D864-11FF-4311-A528-48E3B6B9394B}" presName="cycle" presStyleCnt="0"/>
      <dgm:spPr/>
    </dgm:pt>
    <dgm:pt modelId="{4AF340F8-316A-4B38-91F2-7A5A16D9E1EA}" type="pres">
      <dgm:prSet presAssocID="{1077EBC5-63C2-4069-8440-A3A0133FFC8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41D58F-8967-4D3D-8EEF-97667816CEFD}" type="pres">
      <dgm:prSet presAssocID="{708FDED6-1E07-4294-886A-614B6A341DB9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7F046FB2-531F-4DC0-9DF4-8B420152BEA4}" type="pres">
      <dgm:prSet presAssocID="{B7EB92D0-7F7D-4003-80A2-170F94287B69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007C1-F14C-47B3-961A-241F271DA686}" type="pres">
      <dgm:prSet presAssocID="{EAAF1089-323B-46D1-B3F0-35FCEAD8E12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9D2769-C6B9-4EED-B130-B3AA2A5B0A12}" type="pres">
      <dgm:prSet presAssocID="{7DD78BE1-CB8C-4498-8C5F-CBE3EB68AD7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E9D67-BCD6-4B11-9B49-60F534EB6239}" type="pres">
      <dgm:prSet presAssocID="{5900EFB4-A1CA-46DE-A164-E09BF3E21E3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4FC0B8-9BBE-41CB-9AFD-37A8371273E3}" type="presOf" srcId="{DF49D864-11FF-4311-A528-48E3B6B9394B}" destId="{51E02C52-E5F9-49C4-9088-27EA0AFD08C8}" srcOrd="0" destOrd="0" presId="urn:microsoft.com/office/officeart/2005/8/layout/cycle3"/>
    <dgm:cxn modelId="{E3F63D59-0FF2-4E53-BE2E-BB3062B9B4CE}" srcId="{DF49D864-11FF-4311-A528-48E3B6B9394B}" destId="{1077EBC5-63C2-4069-8440-A3A0133FFC8C}" srcOrd="0" destOrd="0" parTransId="{F3DBCD76-7299-4DBF-8108-243389DDEBA5}" sibTransId="{708FDED6-1E07-4294-886A-614B6A341DB9}"/>
    <dgm:cxn modelId="{7040C690-9697-4A45-8D64-E7F1381C5B98}" type="presOf" srcId="{EAAF1089-323B-46D1-B3F0-35FCEAD8E122}" destId="{5D0007C1-F14C-47B3-961A-241F271DA686}" srcOrd="0" destOrd="0" presId="urn:microsoft.com/office/officeart/2005/8/layout/cycle3"/>
    <dgm:cxn modelId="{961A3BA3-8D8F-49E4-8C18-26BCDCFC985B}" srcId="{DF49D864-11FF-4311-A528-48E3B6B9394B}" destId="{7DD78BE1-CB8C-4498-8C5F-CBE3EB68AD71}" srcOrd="3" destOrd="0" parTransId="{A79D7F17-E2C6-4C13-AEF5-4DFF16049E9B}" sibTransId="{C2B50935-24F9-4BD8-935A-735A77BC5C5C}"/>
    <dgm:cxn modelId="{309B74A3-90D1-4632-B529-C8228E21E21D}" type="presOf" srcId="{708FDED6-1E07-4294-886A-614B6A341DB9}" destId="{3A41D58F-8967-4D3D-8EEF-97667816CEFD}" srcOrd="0" destOrd="0" presId="urn:microsoft.com/office/officeart/2005/8/layout/cycle3"/>
    <dgm:cxn modelId="{389CC663-069A-470F-AE2A-208653EF22EC}" srcId="{DF49D864-11FF-4311-A528-48E3B6B9394B}" destId="{5900EFB4-A1CA-46DE-A164-E09BF3E21E33}" srcOrd="4" destOrd="0" parTransId="{1B988FE1-354B-46A7-AFB4-FC0C5B7FACB0}" sibTransId="{7D01366E-9880-4375-B215-11B8EDFF66DB}"/>
    <dgm:cxn modelId="{73763D8E-DCB7-459C-A116-BCD6765C5BED}" type="presOf" srcId="{1077EBC5-63C2-4069-8440-A3A0133FFC8C}" destId="{4AF340F8-316A-4B38-91F2-7A5A16D9E1EA}" srcOrd="0" destOrd="0" presId="urn:microsoft.com/office/officeart/2005/8/layout/cycle3"/>
    <dgm:cxn modelId="{E227F93A-3A53-45F2-993F-99E9CE29A5FC}" srcId="{DF49D864-11FF-4311-A528-48E3B6B9394B}" destId="{EAAF1089-323B-46D1-B3F0-35FCEAD8E122}" srcOrd="2" destOrd="0" parTransId="{E5EE94B2-CA53-4F01-81AD-2E83A2E0463D}" sibTransId="{E57F3DAC-2F0F-4514-A40D-4E8581273BCD}"/>
    <dgm:cxn modelId="{0008593D-9E35-40E3-8B33-4061F56FB697}" type="presOf" srcId="{5900EFB4-A1CA-46DE-A164-E09BF3E21E33}" destId="{860E9D67-BCD6-4B11-9B49-60F534EB6239}" srcOrd="0" destOrd="0" presId="urn:microsoft.com/office/officeart/2005/8/layout/cycle3"/>
    <dgm:cxn modelId="{D4032AED-D26D-4DA2-B8E1-56FC8D3A9DDA}" type="presOf" srcId="{7DD78BE1-CB8C-4498-8C5F-CBE3EB68AD71}" destId="{289D2769-C6B9-4EED-B130-B3AA2A5B0A12}" srcOrd="0" destOrd="0" presId="urn:microsoft.com/office/officeart/2005/8/layout/cycle3"/>
    <dgm:cxn modelId="{40D7F428-2A77-4962-8DA4-966565366CD9}" type="presOf" srcId="{B7EB92D0-7F7D-4003-80A2-170F94287B69}" destId="{7F046FB2-531F-4DC0-9DF4-8B420152BEA4}" srcOrd="0" destOrd="0" presId="urn:microsoft.com/office/officeart/2005/8/layout/cycle3"/>
    <dgm:cxn modelId="{CBEFF697-61C2-4896-97B8-29381E4EC754}" srcId="{DF49D864-11FF-4311-A528-48E3B6B9394B}" destId="{B7EB92D0-7F7D-4003-80A2-170F94287B69}" srcOrd="1" destOrd="0" parTransId="{5060ACD7-E633-476F-9A2E-3BF81DB6602A}" sibTransId="{423BA3BC-1E88-4D46-8452-AB04E3D8C709}"/>
    <dgm:cxn modelId="{CBD1313E-B0D6-4445-9578-2630BF0998D7}" type="presParOf" srcId="{51E02C52-E5F9-49C4-9088-27EA0AFD08C8}" destId="{ECBD0D0D-16C9-4441-AE2B-E9AEFE50DFD7}" srcOrd="0" destOrd="0" presId="urn:microsoft.com/office/officeart/2005/8/layout/cycle3"/>
    <dgm:cxn modelId="{ED2BC1CA-21C5-4465-A716-071A2574B3A3}" type="presParOf" srcId="{ECBD0D0D-16C9-4441-AE2B-E9AEFE50DFD7}" destId="{4AF340F8-316A-4B38-91F2-7A5A16D9E1EA}" srcOrd="0" destOrd="0" presId="urn:microsoft.com/office/officeart/2005/8/layout/cycle3"/>
    <dgm:cxn modelId="{807B02CB-BF3D-439D-B2C1-267BC5D8DEBA}" type="presParOf" srcId="{ECBD0D0D-16C9-4441-AE2B-E9AEFE50DFD7}" destId="{3A41D58F-8967-4D3D-8EEF-97667816CEFD}" srcOrd="1" destOrd="0" presId="urn:microsoft.com/office/officeart/2005/8/layout/cycle3"/>
    <dgm:cxn modelId="{2739DDB0-0238-4817-B654-A965AB61DCBF}" type="presParOf" srcId="{ECBD0D0D-16C9-4441-AE2B-E9AEFE50DFD7}" destId="{7F046FB2-531F-4DC0-9DF4-8B420152BEA4}" srcOrd="2" destOrd="0" presId="urn:microsoft.com/office/officeart/2005/8/layout/cycle3"/>
    <dgm:cxn modelId="{270DE03F-E13D-4B4D-95E3-3D0EE0926581}" type="presParOf" srcId="{ECBD0D0D-16C9-4441-AE2B-E9AEFE50DFD7}" destId="{5D0007C1-F14C-47B3-961A-241F271DA686}" srcOrd="3" destOrd="0" presId="urn:microsoft.com/office/officeart/2005/8/layout/cycle3"/>
    <dgm:cxn modelId="{7BA5CCB1-55B1-4CCB-9A3B-D086E4D14555}" type="presParOf" srcId="{ECBD0D0D-16C9-4441-AE2B-E9AEFE50DFD7}" destId="{289D2769-C6B9-4EED-B130-B3AA2A5B0A12}" srcOrd="4" destOrd="0" presId="urn:microsoft.com/office/officeart/2005/8/layout/cycle3"/>
    <dgm:cxn modelId="{843C59E0-745D-4A97-BF7E-58BF2D645E10}" type="presParOf" srcId="{ECBD0D0D-16C9-4441-AE2B-E9AEFE50DFD7}" destId="{860E9D67-BCD6-4B11-9B49-60F534EB623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EDE67A-2C5E-4F58-A9EC-DA8757BDFA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F0C7C1-E8DE-470B-A9ED-776B8746AD7C}">
      <dgm:prSet phldrT="[Texto]"/>
      <dgm:spPr/>
      <dgm:t>
        <a:bodyPr/>
        <a:lstStyle/>
        <a:p>
          <a:r>
            <a:rPr lang="es-ES" dirty="0" smtClean="0"/>
            <a:t>Teoría </a:t>
          </a:r>
          <a:endParaRPr lang="es-ES" dirty="0"/>
        </a:p>
      </dgm:t>
    </dgm:pt>
    <dgm:pt modelId="{573EC6B1-B5F5-4EEE-8B54-325FBFE4363B}" type="parTrans" cxnId="{C1078AAD-8FD7-4DEB-AFBD-D4DA2C9DD98E}">
      <dgm:prSet/>
      <dgm:spPr/>
      <dgm:t>
        <a:bodyPr/>
        <a:lstStyle/>
        <a:p>
          <a:endParaRPr lang="es-ES"/>
        </a:p>
      </dgm:t>
    </dgm:pt>
    <dgm:pt modelId="{F6527A73-A458-4EF6-B52F-E0218CD9D9FF}" type="sibTrans" cxnId="{C1078AAD-8FD7-4DEB-AFBD-D4DA2C9DD98E}">
      <dgm:prSet/>
      <dgm:spPr/>
      <dgm:t>
        <a:bodyPr/>
        <a:lstStyle/>
        <a:p>
          <a:endParaRPr lang="es-ES"/>
        </a:p>
      </dgm:t>
    </dgm:pt>
    <dgm:pt modelId="{C53734E8-2ABB-4AC4-9922-326F764B0179}">
      <dgm:prSet phldrT="[Texto]"/>
      <dgm:spPr/>
      <dgm:t>
        <a:bodyPr/>
        <a:lstStyle/>
        <a:p>
          <a:r>
            <a:rPr lang="es-ES" dirty="0" smtClean="0"/>
            <a:t>David Ricardo</a:t>
          </a:r>
          <a:endParaRPr lang="es-ES" dirty="0"/>
        </a:p>
      </dgm:t>
    </dgm:pt>
    <dgm:pt modelId="{90176B74-61B5-49D2-84B3-4B75F162EA7D}" type="parTrans" cxnId="{4CC45275-56E6-483C-88D1-5E74309F4A72}">
      <dgm:prSet/>
      <dgm:spPr/>
      <dgm:t>
        <a:bodyPr/>
        <a:lstStyle/>
        <a:p>
          <a:endParaRPr lang="es-ES"/>
        </a:p>
      </dgm:t>
    </dgm:pt>
    <dgm:pt modelId="{B0ED34C7-1879-4035-A62C-8C3F99AC0E2C}" type="sibTrans" cxnId="{4CC45275-56E6-483C-88D1-5E74309F4A72}">
      <dgm:prSet/>
      <dgm:spPr/>
      <dgm:t>
        <a:bodyPr/>
        <a:lstStyle/>
        <a:p>
          <a:endParaRPr lang="es-ES"/>
        </a:p>
      </dgm:t>
    </dgm:pt>
    <dgm:pt modelId="{3EC65054-ADCB-48A5-9D44-ADC10780E8EE}">
      <dgm:prSet phldrT="[Texto]"/>
      <dgm:spPr/>
      <dgm:t>
        <a:bodyPr/>
        <a:lstStyle/>
        <a:p>
          <a:r>
            <a:rPr lang="es-ES" dirty="0" smtClean="0"/>
            <a:t>Mercantilismo</a:t>
          </a:r>
          <a:endParaRPr lang="es-ES" dirty="0"/>
        </a:p>
      </dgm:t>
    </dgm:pt>
    <dgm:pt modelId="{D8ABD0F6-CE99-4F1D-8C6A-0BECB1363E47}" type="parTrans" cxnId="{04D9C257-BB26-444E-BB2A-EF96EF60C982}">
      <dgm:prSet/>
      <dgm:spPr/>
      <dgm:t>
        <a:bodyPr/>
        <a:lstStyle/>
        <a:p>
          <a:endParaRPr lang="es-ES"/>
        </a:p>
      </dgm:t>
    </dgm:pt>
    <dgm:pt modelId="{08DD1258-F86B-4E20-A32D-AD231DEBE27C}" type="sibTrans" cxnId="{04D9C257-BB26-444E-BB2A-EF96EF60C982}">
      <dgm:prSet/>
      <dgm:spPr/>
      <dgm:t>
        <a:bodyPr/>
        <a:lstStyle/>
        <a:p>
          <a:endParaRPr lang="es-ES"/>
        </a:p>
      </dgm:t>
    </dgm:pt>
    <dgm:pt modelId="{64196903-D703-4550-87CA-6B473F3DCCDF}">
      <dgm:prSet phldrT="[Texto]"/>
      <dgm:spPr/>
      <dgm:t>
        <a:bodyPr/>
        <a:lstStyle/>
        <a:p>
          <a:r>
            <a:rPr lang="es-ES" dirty="0" smtClean="0"/>
            <a:t>Estudios Realizados</a:t>
          </a:r>
          <a:endParaRPr lang="es-ES" dirty="0"/>
        </a:p>
      </dgm:t>
    </dgm:pt>
    <dgm:pt modelId="{0A6CE7E7-D155-462F-B607-1C394B9A967F}" type="parTrans" cxnId="{37DB73B5-13F7-4E55-A21D-6BED404A53EC}">
      <dgm:prSet/>
      <dgm:spPr/>
      <dgm:t>
        <a:bodyPr/>
        <a:lstStyle/>
        <a:p>
          <a:endParaRPr lang="es-ES"/>
        </a:p>
      </dgm:t>
    </dgm:pt>
    <dgm:pt modelId="{9AB0E869-6515-4044-92AA-6616E9F8F6A5}" type="sibTrans" cxnId="{37DB73B5-13F7-4E55-A21D-6BED404A53EC}">
      <dgm:prSet/>
      <dgm:spPr/>
      <dgm:t>
        <a:bodyPr/>
        <a:lstStyle/>
        <a:p>
          <a:endParaRPr lang="es-ES"/>
        </a:p>
      </dgm:t>
    </dgm:pt>
    <dgm:pt modelId="{1C05A097-7F75-4E7D-A596-B3AD556DBAFE}">
      <dgm:prSet phldrT="[Texto]"/>
      <dgm:spPr/>
      <dgm:t>
        <a:bodyPr/>
        <a:lstStyle/>
        <a:p>
          <a:r>
            <a:rPr lang="es-EC" dirty="0" smtClean="0"/>
            <a:t>El efecto de las políticas industriales en el comercio del sector automotriz implementadas en el gobierno del Presidente Rafael Correa en Ecuador</a:t>
          </a:r>
          <a:endParaRPr lang="es-ES" dirty="0"/>
        </a:p>
      </dgm:t>
    </dgm:pt>
    <dgm:pt modelId="{585840B8-72A0-4ECA-9E83-E9334C0E379F}" type="parTrans" cxnId="{826CC520-BC59-40E1-AD0C-844E3E93AD61}">
      <dgm:prSet/>
      <dgm:spPr/>
      <dgm:t>
        <a:bodyPr/>
        <a:lstStyle/>
        <a:p>
          <a:endParaRPr lang="es-ES"/>
        </a:p>
      </dgm:t>
    </dgm:pt>
    <dgm:pt modelId="{65EADE78-8E90-46EC-A63B-92FDB322D452}" type="sibTrans" cxnId="{826CC520-BC59-40E1-AD0C-844E3E93AD61}">
      <dgm:prSet/>
      <dgm:spPr/>
      <dgm:t>
        <a:bodyPr/>
        <a:lstStyle/>
        <a:p>
          <a:endParaRPr lang="es-ES"/>
        </a:p>
      </dgm:t>
    </dgm:pt>
    <dgm:pt modelId="{E97E0ACF-787A-460A-89A9-DE518367E8CC}">
      <dgm:prSet phldrT="[Texto]"/>
      <dgm:spPr/>
      <dgm:t>
        <a:bodyPr/>
        <a:lstStyle/>
        <a:p>
          <a:endParaRPr lang="es-ES" dirty="0"/>
        </a:p>
      </dgm:t>
    </dgm:pt>
    <dgm:pt modelId="{9CAA269E-80D2-4D2B-BC68-0474727EDC3D}" type="parTrans" cxnId="{4D7B5EAF-C6B2-434B-8313-46D319A83EAA}">
      <dgm:prSet/>
      <dgm:spPr/>
      <dgm:t>
        <a:bodyPr/>
        <a:lstStyle/>
        <a:p>
          <a:endParaRPr lang="es-ES"/>
        </a:p>
      </dgm:t>
    </dgm:pt>
    <dgm:pt modelId="{EBB3E2E3-7D00-4FBC-B585-1BE040085F09}" type="sibTrans" cxnId="{4D7B5EAF-C6B2-434B-8313-46D319A83EAA}">
      <dgm:prSet/>
      <dgm:spPr/>
      <dgm:t>
        <a:bodyPr/>
        <a:lstStyle/>
        <a:p>
          <a:endParaRPr lang="es-ES"/>
        </a:p>
      </dgm:t>
    </dgm:pt>
    <dgm:pt modelId="{2F167BA6-A772-436F-81BA-CDC1ECBECAB5}">
      <dgm:prSet phldrT="[Texto]"/>
      <dgm:spPr/>
      <dgm:t>
        <a:bodyPr/>
        <a:lstStyle/>
        <a:p>
          <a:r>
            <a:rPr lang="es-EC" dirty="0" smtClean="0"/>
            <a:t>Aranceles, Cuotas De Importación</a:t>
          </a:r>
          <a:endParaRPr lang="es-ES" dirty="0"/>
        </a:p>
      </dgm:t>
    </dgm:pt>
    <dgm:pt modelId="{5368434E-2E11-42E2-8AAA-47CDB438C5E6}" type="parTrans" cxnId="{2CD9E481-420B-4C5A-8BF6-4650BF99D9FF}">
      <dgm:prSet/>
      <dgm:spPr/>
      <dgm:t>
        <a:bodyPr/>
        <a:lstStyle/>
        <a:p>
          <a:endParaRPr lang="es-ES"/>
        </a:p>
      </dgm:t>
    </dgm:pt>
    <dgm:pt modelId="{FFD36F74-52ED-4291-8320-9C10B89D18D7}" type="sibTrans" cxnId="{2CD9E481-420B-4C5A-8BF6-4650BF99D9FF}">
      <dgm:prSet/>
      <dgm:spPr/>
      <dgm:t>
        <a:bodyPr/>
        <a:lstStyle/>
        <a:p>
          <a:endParaRPr lang="es-ES"/>
        </a:p>
      </dgm:t>
    </dgm:pt>
    <dgm:pt modelId="{A2F9D42A-1552-470B-BBA5-DA0C277556D4}">
      <dgm:prSet phldrT="[Texto]"/>
      <dgm:spPr/>
      <dgm:t>
        <a:bodyPr/>
        <a:lstStyle/>
        <a:p>
          <a:r>
            <a:rPr lang="es-ES" dirty="0" smtClean="0"/>
            <a:t>Riqueza de una nación dependía de su actividad comercial </a:t>
          </a:r>
          <a:r>
            <a:rPr lang="es-EC" dirty="0" smtClean="0"/>
            <a:t>Exportaciones Importaciones</a:t>
          </a:r>
          <a:endParaRPr lang="es-ES" dirty="0"/>
        </a:p>
      </dgm:t>
    </dgm:pt>
    <dgm:pt modelId="{C8A50F6F-B795-4C4C-A516-56E0ED10BAB4}" type="parTrans" cxnId="{FFFE44BB-C8C4-4ED5-B13A-1F9C0F6DEF3B}">
      <dgm:prSet/>
      <dgm:spPr/>
      <dgm:t>
        <a:bodyPr/>
        <a:lstStyle/>
        <a:p>
          <a:endParaRPr lang="es-ES"/>
        </a:p>
      </dgm:t>
    </dgm:pt>
    <dgm:pt modelId="{828BE69C-9E87-4ED5-BC12-CF427A708BCD}" type="sibTrans" cxnId="{FFFE44BB-C8C4-4ED5-B13A-1F9C0F6DEF3B}">
      <dgm:prSet/>
      <dgm:spPr/>
      <dgm:t>
        <a:bodyPr/>
        <a:lstStyle/>
        <a:p>
          <a:endParaRPr lang="es-ES"/>
        </a:p>
      </dgm:t>
    </dgm:pt>
    <dgm:pt modelId="{22711B5C-257A-4A7D-A308-0A633E4CE028}">
      <dgm:prSet phldrT="[Texto]"/>
      <dgm:spPr/>
      <dgm:t>
        <a:bodyPr/>
        <a:lstStyle/>
        <a:p>
          <a:r>
            <a:rPr lang="es-ES" b="0" i="0" dirty="0" smtClean="0"/>
            <a:t>Ventaja Comparativa</a:t>
          </a:r>
          <a:endParaRPr lang="es-ES" dirty="0"/>
        </a:p>
      </dgm:t>
    </dgm:pt>
    <dgm:pt modelId="{C1DE6F78-4F42-4BE8-A8BB-88CEAC60FF46}" type="parTrans" cxnId="{1548BA18-E16B-467C-8B5D-BD990AE86E54}">
      <dgm:prSet/>
      <dgm:spPr/>
      <dgm:t>
        <a:bodyPr/>
        <a:lstStyle/>
        <a:p>
          <a:endParaRPr lang="es-ES"/>
        </a:p>
      </dgm:t>
    </dgm:pt>
    <dgm:pt modelId="{C7A66FE2-4735-412C-B682-B100CF3E1E6A}" type="sibTrans" cxnId="{1548BA18-E16B-467C-8B5D-BD990AE86E54}">
      <dgm:prSet/>
      <dgm:spPr/>
      <dgm:t>
        <a:bodyPr/>
        <a:lstStyle/>
        <a:p>
          <a:endParaRPr lang="es-ES"/>
        </a:p>
      </dgm:t>
    </dgm:pt>
    <dgm:pt modelId="{22DC3C9A-82EB-4E4F-B879-DC0E6178E8C4}">
      <dgm:prSet phldrT="[Texto]"/>
      <dgm:spPr/>
      <dgm:t>
        <a:bodyPr/>
        <a:lstStyle/>
        <a:p>
          <a:r>
            <a:rPr lang="es-ES" b="0" i="0" dirty="0" smtClean="0"/>
            <a:t>La Economía De Escala</a:t>
          </a:r>
          <a:endParaRPr lang="es-ES" dirty="0"/>
        </a:p>
      </dgm:t>
    </dgm:pt>
    <dgm:pt modelId="{5439331E-EC10-46C5-9179-0115821242BF}" type="parTrans" cxnId="{26C0D767-3B7A-4046-8AAB-1F944B5D24B5}">
      <dgm:prSet/>
      <dgm:spPr/>
      <dgm:t>
        <a:bodyPr/>
        <a:lstStyle/>
        <a:p>
          <a:endParaRPr lang="es-ES"/>
        </a:p>
      </dgm:t>
    </dgm:pt>
    <dgm:pt modelId="{05FBEDFF-2F16-45E2-A4B3-1C24D374F345}" type="sibTrans" cxnId="{26C0D767-3B7A-4046-8AAB-1F944B5D24B5}">
      <dgm:prSet/>
      <dgm:spPr/>
      <dgm:t>
        <a:bodyPr/>
        <a:lstStyle/>
        <a:p>
          <a:endParaRPr lang="es-ES"/>
        </a:p>
      </dgm:t>
    </dgm:pt>
    <dgm:pt modelId="{4FDA9936-15F9-4E7E-88B7-464CA2AA33FC}">
      <dgm:prSet phldrT="[Texto]"/>
      <dgm:spPr/>
      <dgm:t>
        <a:bodyPr/>
        <a:lstStyle/>
        <a:p>
          <a:endParaRPr lang="es-ES" dirty="0"/>
        </a:p>
      </dgm:t>
    </dgm:pt>
    <dgm:pt modelId="{B5ECDBDD-1B43-4C55-A477-B2AA54AF1266}" type="parTrans" cxnId="{67D94994-6640-4D24-926A-022350C514D8}">
      <dgm:prSet/>
      <dgm:spPr/>
      <dgm:t>
        <a:bodyPr/>
        <a:lstStyle/>
        <a:p>
          <a:endParaRPr lang="es-ES"/>
        </a:p>
      </dgm:t>
    </dgm:pt>
    <dgm:pt modelId="{33A83346-A372-49DC-8CE0-C56A8BBC54A2}" type="sibTrans" cxnId="{67D94994-6640-4D24-926A-022350C514D8}">
      <dgm:prSet/>
      <dgm:spPr/>
      <dgm:t>
        <a:bodyPr/>
        <a:lstStyle/>
        <a:p>
          <a:endParaRPr lang="es-ES"/>
        </a:p>
      </dgm:t>
    </dgm:pt>
    <dgm:pt modelId="{58FF75AB-1C93-444A-A288-4D3A419F7B9C}">
      <dgm:prSet phldrT="[Texto]"/>
      <dgm:spPr/>
      <dgm:t>
        <a:bodyPr/>
        <a:lstStyle/>
        <a:p>
          <a:r>
            <a:rPr lang="es-ES" dirty="0" smtClean="0"/>
            <a:t>Políticas industriales Transformación        Subsidios </a:t>
          </a:r>
          <a:endParaRPr lang="es-ES" dirty="0"/>
        </a:p>
      </dgm:t>
    </dgm:pt>
    <dgm:pt modelId="{9D700A21-84DF-4AB4-A750-A4947FEECDB6}" type="parTrans" cxnId="{87B38DC4-57E6-40B9-9404-BD622551115A}">
      <dgm:prSet/>
      <dgm:spPr/>
      <dgm:t>
        <a:bodyPr/>
        <a:lstStyle/>
        <a:p>
          <a:endParaRPr lang="es-ES"/>
        </a:p>
      </dgm:t>
    </dgm:pt>
    <dgm:pt modelId="{CE301DA0-AA15-4C15-AA17-7EB475948C75}" type="sibTrans" cxnId="{87B38DC4-57E6-40B9-9404-BD622551115A}">
      <dgm:prSet/>
      <dgm:spPr/>
      <dgm:t>
        <a:bodyPr/>
        <a:lstStyle/>
        <a:p>
          <a:endParaRPr lang="es-ES"/>
        </a:p>
      </dgm:t>
    </dgm:pt>
    <dgm:pt modelId="{A54037E6-FB66-4E93-8F0E-D2125CEFB299}">
      <dgm:prSet phldrT="[Texto]"/>
      <dgm:spPr/>
      <dgm:t>
        <a:bodyPr/>
        <a:lstStyle/>
        <a:p>
          <a:r>
            <a:rPr lang="es-EC" b="0" dirty="0" smtClean="0"/>
            <a:t>Impacto del incremento de los aranceles en la importación de vehículos en el ecuador: un análisis a partir de la industria automotriz</a:t>
          </a:r>
          <a:endParaRPr lang="es-ES" b="0" dirty="0"/>
        </a:p>
      </dgm:t>
    </dgm:pt>
    <dgm:pt modelId="{47CC0430-D157-4F52-8583-F2008D71667C}" type="parTrans" cxnId="{C832E74B-AFCA-457B-B0D1-994FA59565C4}">
      <dgm:prSet/>
      <dgm:spPr/>
      <dgm:t>
        <a:bodyPr/>
        <a:lstStyle/>
        <a:p>
          <a:endParaRPr lang="es-ES"/>
        </a:p>
      </dgm:t>
    </dgm:pt>
    <dgm:pt modelId="{5D4FC85F-9B4E-4935-A217-92B12711FFB1}" type="sibTrans" cxnId="{C832E74B-AFCA-457B-B0D1-994FA59565C4}">
      <dgm:prSet/>
      <dgm:spPr/>
      <dgm:t>
        <a:bodyPr/>
        <a:lstStyle/>
        <a:p>
          <a:endParaRPr lang="es-ES"/>
        </a:p>
      </dgm:t>
    </dgm:pt>
    <dgm:pt modelId="{10F5FE77-0B07-42DD-B4D2-5772132F07FC}">
      <dgm:prSet phldrT="[Texto]"/>
      <dgm:spPr/>
      <dgm:t>
        <a:bodyPr/>
        <a:lstStyle/>
        <a:p>
          <a:r>
            <a:rPr lang="es-ES" dirty="0" smtClean="0"/>
            <a:t>Estudios Realizados</a:t>
          </a:r>
          <a:endParaRPr lang="es-ES" dirty="0"/>
        </a:p>
      </dgm:t>
    </dgm:pt>
    <dgm:pt modelId="{3C09B55B-C329-444E-90FF-0117D0D33121}" type="parTrans" cxnId="{C5CF4858-D663-4FC8-9A2B-BFF1E9737EE3}">
      <dgm:prSet/>
      <dgm:spPr/>
      <dgm:t>
        <a:bodyPr/>
        <a:lstStyle/>
        <a:p>
          <a:endParaRPr lang="es-ES"/>
        </a:p>
      </dgm:t>
    </dgm:pt>
    <dgm:pt modelId="{48FE9B09-668D-43FC-BCB1-94823A273F33}" type="sibTrans" cxnId="{C5CF4858-D663-4FC8-9A2B-BFF1E9737EE3}">
      <dgm:prSet/>
      <dgm:spPr/>
      <dgm:t>
        <a:bodyPr/>
        <a:lstStyle/>
        <a:p>
          <a:endParaRPr lang="es-ES"/>
        </a:p>
      </dgm:t>
    </dgm:pt>
    <dgm:pt modelId="{D4940A68-3D83-406F-868B-9B11811DB903}">
      <dgm:prSet phldrT="[Texto]"/>
      <dgm:spPr/>
      <dgm:t>
        <a:bodyPr/>
        <a:lstStyle/>
        <a:p>
          <a:endParaRPr lang="es-ES" dirty="0"/>
        </a:p>
      </dgm:t>
    </dgm:pt>
    <dgm:pt modelId="{8F4D5C16-35DD-48B4-9161-A4CA7FDF5F24}" type="parTrans" cxnId="{F0ACE9FA-D6FC-4D8F-A19F-B8B8D954F3E4}">
      <dgm:prSet/>
      <dgm:spPr/>
      <dgm:t>
        <a:bodyPr/>
        <a:lstStyle/>
        <a:p>
          <a:endParaRPr lang="es-ES"/>
        </a:p>
      </dgm:t>
    </dgm:pt>
    <dgm:pt modelId="{66DA3A08-AB33-4197-8A01-3F632F179D5A}" type="sibTrans" cxnId="{F0ACE9FA-D6FC-4D8F-A19F-B8B8D954F3E4}">
      <dgm:prSet/>
      <dgm:spPr/>
      <dgm:t>
        <a:bodyPr/>
        <a:lstStyle/>
        <a:p>
          <a:endParaRPr lang="es-ES"/>
        </a:p>
      </dgm:t>
    </dgm:pt>
    <dgm:pt modelId="{1B1EA4CC-C111-423F-9199-88F2E620DB8E}">
      <dgm:prSet phldrT="[Texto]"/>
      <dgm:spPr/>
      <dgm:t>
        <a:bodyPr/>
        <a:lstStyle/>
        <a:p>
          <a:r>
            <a:rPr lang="es-EC" dirty="0" smtClean="0"/>
            <a:t>ingresos de empresas </a:t>
          </a:r>
          <a:endParaRPr lang="es-ES" b="0" dirty="0"/>
        </a:p>
      </dgm:t>
    </dgm:pt>
    <dgm:pt modelId="{366E1C5E-DA94-4018-A69B-E3A1F8463F52}" type="parTrans" cxnId="{D8F9EFFF-06C3-4E33-8F77-79F9ED39D77A}">
      <dgm:prSet/>
      <dgm:spPr/>
      <dgm:t>
        <a:bodyPr/>
        <a:lstStyle/>
        <a:p>
          <a:endParaRPr lang="es-ES"/>
        </a:p>
      </dgm:t>
    </dgm:pt>
    <dgm:pt modelId="{06FEA298-8337-4E7C-8522-822F11393F53}" type="sibTrans" cxnId="{D8F9EFFF-06C3-4E33-8F77-79F9ED39D77A}">
      <dgm:prSet/>
      <dgm:spPr/>
      <dgm:t>
        <a:bodyPr/>
        <a:lstStyle/>
        <a:p>
          <a:endParaRPr lang="es-ES"/>
        </a:p>
      </dgm:t>
    </dgm:pt>
    <dgm:pt modelId="{E22C2723-2894-4D3C-BA2F-53B2859368E1}">
      <dgm:prSet phldrT="[Texto]"/>
      <dgm:spPr/>
      <dgm:t>
        <a:bodyPr/>
        <a:lstStyle/>
        <a:p>
          <a:endParaRPr lang="es-ES" b="0" dirty="0"/>
        </a:p>
      </dgm:t>
    </dgm:pt>
    <dgm:pt modelId="{580E4B39-26E8-4F3F-90DE-965C4281FBB4}" type="parTrans" cxnId="{0308A572-7116-4A71-8AEE-701B63B488EB}">
      <dgm:prSet/>
      <dgm:spPr/>
      <dgm:t>
        <a:bodyPr/>
        <a:lstStyle/>
        <a:p>
          <a:endParaRPr lang="es-ES"/>
        </a:p>
      </dgm:t>
    </dgm:pt>
    <dgm:pt modelId="{CC879F0A-D8AC-484D-AA71-73892DE21A66}" type="sibTrans" cxnId="{0308A572-7116-4A71-8AEE-701B63B488EB}">
      <dgm:prSet/>
      <dgm:spPr/>
      <dgm:t>
        <a:bodyPr/>
        <a:lstStyle/>
        <a:p>
          <a:endParaRPr lang="es-ES"/>
        </a:p>
      </dgm:t>
    </dgm:pt>
    <dgm:pt modelId="{163CE55D-6158-4B3D-9D65-0D2A05AD9D63}">
      <dgm:prSet phldrT="[Texto]"/>
      <dgm:spPr/>
      <dgm:t>
        <a:bodyPr/>
        <a:lstStyle/>
        <a:p>
          <a:r>
            <a:rPr lang="es-EC" dirty="0" smtClean="0"/>
            <a:t>Precio de los vehículos </a:t>
          </a:r>
          <a:endParaRPr lang="es-ES" b="0" dirty="0"/>
        </a:p>
      </dgm:t>
    </dgm:pt>
    <dgm:pt modelId="{EC6DA34E-C2D9-424F-9D30-B03B546ADE85}" type="parTrans" cxnId="{22B69A56-3A02-4DCA-8F62-9FB370C9775C}">
      <dgm:prSet/>
      <dgm:spPr/>
      <dgm:t>
        <a:bodyPr/>
        <a:lstStyle/>
        <a:p>
          <a:endParaRPr lang="es-ES"/>
        </a:p>
      </dgm:t>
    </dgm:pt>
    <dgm:pt modelId="{01713357-58FA-451E-A9CE-E119A41EC5D5}" type="sibTrans" cxnId="{22B69A56-3A02-4DCA-8F62-9FB370C9775C}">
      <dgm:prSet/>
      <dgm:spPr/>
      <dgm:t>
        <a:bodyPr/>
        <a:lstStyle/>
        <a:p>
          <a:endParaRPr lang="es-ES"/>
        </a:p>
      </dgm:t>
    </dgm:pt>
    <dgm:pt modelId="{9701833B-1CB3-4B26-A333-278FFB0FEDD7}">
      <dgm:prSet/>
      <dgm:spPr/>
      <dgm:t>
        <a:bodyPr/>
        <a:lstStyle/>
        <a:p>
          <a:r>
            <a:rPr lang="es-EC" smtClean="0"/>
            <a:t>Aranceles y cuotas de importación</a:t>
          </a:r>
          <a:endParaRPr lang="es-ES" dirty="0"/>
        </a:p>
      </dgm:t>
    </dgm:pt>
    <dgm:pt modelId="{D414800C-134A-455C-9459-964DCF2EF70E}" type="parTrans" cxnId="{0C977FB7-B9CA-4B9F-8DFB-E577ADFB844A}">
      <dgm:prSet/>
      <dgm:spPr/>
      <dgm:t>
        <a:bodyPr/>
        <a:lstStyle/>
        <a:p>
          <a:endParaRPr lang="es-ES"/>
        </a:p>
      </dgm:t>
    </dgm:pt>
    <dgm:pt modelId="{F11ABB3A-7A1F-4FDA-BC4E-5578CEAF274A}" type="sibTrans" cxnId="{0C977FB7-B9CA-4B9F-8DFB-E577ADFB844A}">
      <dgm:prSet/>
      <dgm:spPr/>
      <dgm:t>
        <a:bodyPr/>
        <a:lstStyle/>
        <a:p>
          <a:endParaRPr lang="es-ES"/>
        </a:p>
      </dgm:t>
    </dgm:pt>
    <dgm:pt modelId="{79693FCF-5376-41D1-A49E-A6A4AA552ED8}">
      <dgm:prSet/>
      <dgm:spPr/>
      <dgm:t>
        <a:bodyPr/>
        <a:lstStyle/>
        <a:p>
          <a:r>
            <a:rPr lang="es-EC" smtClean="0"/>
            <a:t>Déficit de balanza comercial  </a:t>
          </a:r>
          <a:endParaRPr lang="es-ES" dirty="0"/>
        </a:p>
      </dgm:t>
    </dgm:pt>
    <dgm:pt modelId="{13F7A783-C244-4D50-804F-38B84DE8EC85}" type="parTrans" cxnId="{B3742386-ACEC-4723-891F-A14A68042B77}">
      <dgm:prSet/>
      <dgm:spPr/>
      <dgm:t>
        <a:bodyPr/>
        <a:lstStyle/>
        <a:p>
          <a:endParaRPr lang="es-ES"/>
        </a:p>
      </dgm:t>
    </dgm:pt>
    <dgm:pt modelId="{80792DDD-3575-4870-ADE0-CFF039A95C9E}" type="sibTrans" cxnId="{B3742386-ACEC-4723-891F-A14A68042B77}">
      <dgm:prSet/>
      <dgm:spPr/>
      <dgm:t>
        <a:bodyPr/>
        <a:lstStyle/>
        <a:p>
          <a:endParaRPr lang="es-ES"/>
        </a:p>
      </dgm:t>
    </dgm:pt>
    <dgm:pt modelId="{69CB3233-32AC-41CC-A927-82B72B67B57F}">
      <dgm:prSet/>
      <dgm:spPr/>
      <dgm:t>
        <a:bodyPr/>
        <a:lstStyle/>
        <a:p>
          <a:r>
            <a:rPr lang="es-EC" dirty="0" smtClean="0"/>
            <a:t>Producción nacional.</a:t>
          </a:r>
          <a:endParaRPr lang="es-ES" dirty="0"/>
        </a:p>
      </dgm:t>
    </dgm:pt>
    <dgm:pt modelId="{F6651D5C-9333-49CF-AFFA-0BEA83AB2E53}" type="parTrans" cxnId="{5EC3418F-B88D-4629-A28C-9F364D80B454}">
      <dgm:prSet/>
      <dgm:spPr/>
      <dgm:t>
        <a:bodyPr/>
        <a:lstStyle/>
        <a:p>
          <a:endParaRPr lang="es-ES"/>
        </a:p>
      </dgm:t>
    </dgm:pt>
    <dgm:pt modelId="{5CB24B7F-E70C-45E8-B4A0-63FBFBCBF9C9}" type="sibTrans" cxnId="{5EC3418F-B88D-4629-A28C-9F364D80B454}">
      <dgm:prSet/>
      <dgm:spPr/>
      <dgm:t>
        <a:bodyPr/>
        <a:lstStyle/>
        <a:p>
          <a:endParaRPr lang="es-ES"/>
        </a:p>
      </dgm:t>
    </dgm:pt>
    <dgm:pt modelId="{AE3F5096-A4A7-438F-8166-95D60D97D8B9}">
      <dgm:prSet phldrT="[Texto]"/>
      <dgm:spPr/>
      <dgm:t>
        <a:bodyPr/>
        <a:lstStyle/>
        <a:p>
          <a:r>
            <a:rPr lang="es-ES" dirty="0" smtClean="0"/>
            <a:t>Disminución de las Importaciones </a:t>
          </a:r>
          <a:endParaRPr lang="es-ES" dirty="0"/>
        </a:p>
      </dgm:t>
    </dgm:pt>
    <dgm:pt modelId="{D36BA80E-20E2-4D46-B084-B0645410A74B}" type="parTrans" cxnId="{89F25F92-7262-4D7C-9480-A257866942A9}">
      <dgm:prSet/>
      <dgm:spPr/>
      <dgm:t>
        <a:bodyPr/>
        <a:lstStyle/>
        <a:p>
          <a:endParaRPr lang="es-ES"/>
        </a:p>
      </dgm:t>
    </dgm:pt>
    <dgm:pt modelId="{3C58A76B-DE3A-4000-805D-1931167D864B}" type="sibTrans" cxnId="{89F25F92-7262-4D7C-9480-A257866942A9}">
      <dgm:prSet/>
      <dgm:spPr/>
      <dgm:t>
        <a:bodyPr/>
        <a:lstStyle/>
        <a:p>
          <a:endParaRPr lang="es-ES"/>
        </a:p>
      </dgm:t>
    </dgm:pt>
    <dgm:pt modelId="{F3349DF4-CAAF-4BE7-B2FA-00178EEE3999}">
      <dgm:prSet phldrT="[Texto]"/>
      <dgm:spPr/>
      <dgm:t>
        <a:bodyPr/>
        <a:lstStyle/>
        <a:p>
          <a:r>
            <a:rPr lang="es-ES" dirty="0" smtClean="0"/>
            <a:t> Industrias competitivas</a:t>
          </a:r>
          <a:endParaRPr lang="es-ES" dirty="0"/>
        </a:p>
      </dgm:t>
    </dgm:pt>
    <dgm:pt modelId="{BB9C5A01-8B93-45EB-B464-5CD564D9A2D0}" type="parTrans" cxnId="{45E19A2E-B640-48E1-8BAB-43342E171067}">
      <dgm:prSet/>
      <dgm:spPr/>
      <dgm:t>
        <a:bodyPr/>
        <a:lstStyle/>
        <a:p>
          <a:endParaRPr lang="es-ES"/>
        </a:p>
      </dgm:t>
    </dgm:pt>
    <dgm:pt modelId="{451DEB6F-CAD6-4818-91F6-6783CBADD835}" type="sibTrans" cxnId="{45E19A2E-B640-48E1-8BAB-43342E171067}">
      <dgm:prSet/>
      <dgm:spPr/>
      <dgm:t>
        <a:bodyPr/>
        <a:lstStyle/>
        <a:p>
          <a:endParaRPr lang="es-ES"/>
        </a:p>
      </dgm:t>
    </dgm:pt>
    <dgm:pt modelId="{1A5B1457-7129-4B5B-98C5-BB8847367319}" type="pres">
      <dgm:prSet presAssocID="{D8EDE67A-2C5E-4F58-A9EC-DA8757BDFABA}" presName="Name0" presStyleCnt="0">
        <dgm:presLayoutVars>
          <dgm:dir/>
          <dgm:animLvl val="lvl"/>
          <dgm:resizeHandles val="exact"/>
        </dgm:presLayoutVars>
      </dgm:prSet>
      <dgm:spPr/>
    </dgm:pt>
    <dgm:pt modelId="{C5AC78F9-C604-4C5E-9CD6-332ACBF32ADF}" type="pres">
      <dgm:prSet presAssocID="{42F0C7C1-E8DE-470B-A9ED-776B8746AD7C}" presName="composite" presStyleCnt="0"/>
      <dgm:spPr/>
    </dgm:pt>
    <dgm:pt modelId="{B7CAC29E-E474-42AC-8C9A-AE409EC65CB2}" type="pres">
      <dgm:prSet presAssocID="{42F0C7C1-E8DE-470B-A9ED-776B8746AD7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FAB617-4208-4A5A-9CF1-FDB33F85C269}" type="pres">
      <dgm:prSet presAssocID="{42F0C7C1-E8DE-470B-A9ED-776B8746AD7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5BEC44-5569-4039-80F6-171489A54F41}" type="pres">
      <dgm:prSet presAssocID="{F6527A73-A458-4EF6-B52F-E0218CD9D9FF}" presName="space" presStyleCnt="0"/>
      <dgm:spPr/>
    </dgm:pt>
    <dgm:pt modelId="{EE660AF7-1401-42C8-A1FB-64B34C97C586}" type="pres">
      <dgm:prSet presAssocID="{64196903-D703-4550-87CA-6B473F3DCCDF}" presName="composite" presStyleCnt="0"/>
      <dgm:spPr/>
    </dgm:pt>
    <dgm:pt modelId="{58D6240A-8659-4D15-8EE4-B06E568598F5}" type="pres">
      <dgm:prSet presAssocID="{64196903-D703-4550-87CA-6B473F3DCCD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989A56-8778-41A7-9FA6-EF0DC1B3A6E0}" type="pres">
      <dgm:prSet presAssocID="{64196903-D703-4550-87CA-6B473F3DCCD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828E84-36D8-492C-81CA-644ED1D5BD0D}" type="pres">
      <dgm:prSet presAssocID="{9AB0E869-6515-4044-92AA-6616E9F8F6A5}" presName="space" presStyleCnt="0"/>
      <dgm:spPr/>
    </dgm:pt>
    <dgm:pt modelId="{BE0C24EC-59A6-4A2C-8D3C-2FFD11346CBB}" type="pres">
      <dgm:prSet presAssocID="{10F5FE77-0B07-42DD-B4D2-5772132F07FC}" presName="composite" presStyleCnt="0"/>
      <dgm:spPr/>
    </dgm:pt>
    <dgm:pt modelId="{435D9767-00A4-4062-99AB-E26BA7F103F8}" type="pres">
      <dgm:prSet presAssocID="{10F5FE77-0B07-42DD-B4D2-5772132F07F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674AB8-29B2-4C9F-B3FC-A2F475F678C8}" type="pres">
      <dgm:prSet presAssocID="{10F5FE77-0B07-42DD-B4D2-5772132F07F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BEBC5D-8D43-4B21-B362-1C545EAC5459}" type="presOf" srcId="{E22C2723-2894-4D3C-BA2F-53B2859368E1}" destId="{0F674AB8-29B2-4C9F-B3FC-A2F475F678C8}" srcOrd="0" destOrd="1" presId="urn:microsoft.com/office/officeart/2005/8/layout/hList1"/>
    <dgm:cxn modelId="{AF377C65-E048-4E85-BA57-F4537C2E51C8}" type="presOf" srcId="{A54037E6-FB66-4E93-8F0E-D2125CEFB299}" destId="{0F674AB8-29B2-4C9F-B3FC-A2F475F678C8}" srcOrd="0" destOrd="0" presId="urn:microsoft.com/office/officeart/2005/8/layout/hList1"/>
    <dgm:cxn modelId="{87B38DC4-57E6-40B9-9404-BD622551115A}" srcId="{64196903-D703-4550-87CA-6B473F3DCCDF}" destId="{58FF75AB-1C93-444A-A288-4D3A419F7B9C}" srcOrd="2" destOrd="0" parTransId="{9D700A21-84DF-4AB4-A750-A4947FEECDB6}" sibTransId="{CE301DA0-AA15-4C15-AA17-7EB475948C75}"/>
    <dgm:cxn modelId="{A86F8F94-39DC-4F14-B273-975C84A270BC}" type="presOf" srcId="{22711B5C-257A-4A7D-A308-0A633E4CE028}" destId="{F4FAB617-4208-4A5A-9CF1-FDB33F85C269}" srcOrd="0" destOrd="1" presId="urn:microsoft.com/office/officeart/2005/8/layout/hList1"/>
    <dgm:cxn modelId="{B3742386-ACEC-4723-891F-A14A68042B77}" srcId="{10F5FE77-0B07-42DD-B4D2-5772132F07FC}" destId="{79693FCF-5376-41D1-A49E-A6A4AA552ED8}" srcOrd="5" destOrd="0" parTransId="{13F7A783-C244-4D50-804F-38B84DE8EC85}" sibTransId="{80792DDD-3575-4870-ADE0-CFF039A95C9E}"/>
    <dgm:cxn modelId="{932E77A5-9004-420F-AE65-4B3D9D25E41F}" type="presOf" srcId="{10F5FE77-0B07-42DD-B4D2-5772132F07FC}" destId="{435D9767-00A4-4062-99AB-E26BA7F103F8}" srcOrd="0" destOrd="0" presId="urn:microsoft.com/office/officeart/2005/8/layout/hList1"/>
    <dgm:cxn modelId="{67D94994-6640-4D24-926A-022350C514D8}" srcId="{42F0C7C1-E8DE-470B-A9ED-776B8746AD7C}" destId="{4FDA9936-15F9-4E7E-88B7-464CA2AA33FC}" srcOrd="3" destOrd="0" parTransId="{B5ECDBDD-1B43-4C55-A477-B2AA54AF1266}" sibTransId="{33A83346-A372-49DC-8CE0-C56A8BBC54A2}"/>
    <dgm:cxn modelId="{90063A65-83F7-4B42-BF2F-418F86200F49}" type="presOf" srcId="{9701833B-1CB3-4B26-A333-278FFB0FEDD7}" destId="{0F674AB8-29B2-4C9F-B3FC-A2F475F678C8}" srcOrd="0" destOrd="4" presId="urn:microsoft.com/office/officeart/2005/8/layout/hList1"/>
    <dgm:cxn modelId="{5EC3418F-B88D-4629-A28C-9F364D80B454}" srcId="{10F5FE77-0B07-42DD-B4D2-5772132F07FC}" destId="{69CB3233-32AC-41CC-A927-82B72B67B57F}" srcOrd="6" destOrd="0" parTransId="{F6651D5C-9333-49CF-AFFA-0BEA83AB2E53}" sibTransId="{5CB24B7F-E70C-45E8-B4A0-63FBFBCBF9C9}"/>
    <dgm:cxn modelId="{85F19682-D5FB-4DED-9474-B82C47530258}" type="presOf" srcId="{1B1EA4CC-C111-423F-9199-88F2E620DB8E}" destId="{0F674AB8-29B2-4C9F-B3FC-A2F475F678C8}" srcOrd="0" destOrd="2" presId="urn:microsoft.com/office/officeart/2005/8/layout/hList1"/>
    <dgm:cxn modelId="{ED55FBB9-FCE1-48B3-A08A-2A7EAAFAB2FB}" type="presOf" srcId="{4FDA9936-15F9-4E7E-88B7-464CA2AA33FC}" destId="{F4FAB617-4208-4A5A-9CF1-FDB33F85C269}" srcOrd="0" destOrd="3" presId="urn:microsoft.com/office/officeart/2005/8/layout/hList1"/>
    <dgm:cxn modelId="{C1078AAD-8FD7-4DEB-AFBD-D4DA2C9DD98E}" srcId="{D8EDE67A-2C5E-4F58-A9EC-DA8757BDFABA}" destId="{42F0C7C1-E8DE-470B-A9ED-776B8746AD7C}" srcOrd="0" destOrd="0" parTransId="{573EC6B1-B5F5-4EEE-8B54-325FBFE4363B}" sibTransId="{F6527A73-A458-4EF6-B52F-E0218CD9D9FF}"/>
    <dgm:cxn modelId="{D1E41800-88C8-4DC5-8904-7CFB8E6F9A34}" type="presOf" srcId="{42F0C7C1-E8DE-470B-A9ED-776B8746AD7C}" destId="{B7CAC29E-E474-42AC-8C9A-AE409EC65CB2}" srcOrd="0" destOrd="0" presId="urn:microsoft.com/office/officeart/2005/8/layout/hList1"/>
    <dgm:cxn modelId="{26C0D767-3B7A-4046-8AAB-1F944B5D24B5}" srcId="{42F0C7C1-E8DE-470B-A9ED-776B8746AD7C}" destId="{22DC3C9A-82EB-4E4F-B879-DC0E6178E8C4}" srcOrd="2" destOrd="0" parTransId="{5439331E-EC10-46C5-9179-0115821242BF}" sibTransId="{05FBEDFF-2F16-45E2-A4B3-1C24D374F345}"/>
    <dgm:cxn modelId="{0B0EDF2B-8BAD-4FB3-987E-942CEB8AC2BA}" type="presOf" srcId="{79693FCF-5376-41D1-A49E-A6A4AA552ED8}" destId="{0F674AB8-29B2-4C9F-B3FC-A2F475F678C8}" srcOrd="0" destOrd="5" presId="urn:microsoft.com/office/officeart/2005/8/layout/hList1"/>
    <dgm:cxn modelId="{C832E74B-AFCA-457B-B0D1-994FA59565C4}" srcId="{10F5FE77-0B07-42DD-B4D2-5772132F07FC}" destId="{A54037E6-FB66-4E93-8F0E-D2125CEFB299}" srcOrd="0" destOrd="0" parTransId="{47CC0430-D157-4F52-8583-F2008D71667C}" sibTransId="{5D4FC85F-9B4E-4935-A217-92B12711FFB1}"/>
    <dgm:cxn modelId="{F0ACE9FA-D6FC-4D8F-A19F-B8B8D954F3E4}" srcId="{64196903-D703-4550-87CA-6B473F3DCCDF}" destId="{D4940A68-3D83-406F-868B-9B11811DB903}" srcOrd="1" destOrd="0" parTransId="{8F4D5C16-35DD-48B4-9161-A4CA7FDF5F24}" sibTransId="{66DA3A08-AB33-4197-8A01-3F632F179D5A}"/>
    <dgm:cxn modelId="{465D9969-1101-4DB6-82AA-FD03FF692F03}" type="presOf" srcId="{69CB3233-32AC-41CC-A927-82B72B67B57F}" destId="{0F674AB8-29B2-4C9F-B3FC-A2F475F678C8}" srcOrd="0" destOrd="6" presId="urn:microsoft.com/office/officeart/2005/8/layout/hList1"/>
    <dgm:cxn modelId="{0C977FB7-B9CA-4B9F-8DFB-E577ADFB844A}" srcId="{10F5FE77-0B07-42DD-B4D2-5772132F07FC}" destId="{9701833B-1CB3-4B26-A333-278FFB0FEDD7}" srcOrd="4" destOrd="0" parTransId="{D414800C-134A-455C-9459-964DCF2EF70E}" sibTransId="{F11ABB3A-7A1F-4FDA-BC4E-5578CEAF274A}"/>
    <dgm:cxn modelId="{5AF516C6-1E28-4C5B-A1FD-9B260211BF8D}" type="presOf" srcId="{64196903-D703-4550-87CA-6B473F3DCCDF}" destId="{58D6240A-8659-4D15-8EE4-B06E568598F5}" srcOrd="0" destOrd="0" presId="urn:microsoft.com/office/officeart/2005/8/layout/hList1"/>
    <dgm:cxn modelId="{45E19A2E-B640-48E1-8BAB-43342E171067}" srcId="{64196903-D703-4550-87CA-6B473F3DCCDF}" destId="{F3349DF4-CAAF-4BE7-B2FA-00178EEE3999}" srcOrd="4" destOrd="0" parTransId="{BB9C5A01-8B93-45EB-B464-5CD564D9A2D0}" sibTransId="{451DEB6F-CAD6-4818-91F6-6783CBADD835}"/>
    <dgm:cxn modelId="{59531EAE-A5DD-4440-8BA8-4A86B9F51731}" type="presOf" srcId="{2F167BA6-A772-436F-81BA-CDC1ECBECAB5}" destId="{F4FAB617-4208-4A5A-9CF1-FDB33F85C269}" srcOrd="0" destOrd="6" presId="urn:microsoft.com/office/officeart/2005/8/layout/hList1"/>
    <dgm:cxn modelId="{73CD0E89-BDA8-454A-A392-6D1EF007241F}" type="presOf" srcId="{D4940A68-3D83-406F-868B-9B11811DB903}" destId="{24989A56-8778-41A7-9FA6-EF0DC1B3A6E0}" srcOrd="0" destOrd="1" presId="urn:microsoft.com/office/officeart/2005/8/layout/hList1"/>
    <dgm:cxn modelId="{826CC520-BC59-40E1-AD0C-844E3E93AD61}" srcId="{64196903-D703-4550-87CA-6B473F3DCCDF}" destId="{1C05A097-7F75-4E7D-A596-B3AD556DBAFE}" srcOrd="0" destOrd="0" parTransId="{585840B8-72A0-4ECA-9E83-E9334C0E379F}" sibTransId="{65EADE78-8E90-46EC-A63B-92FDB322D452}"/>
    <dgm:cxn modelId="{03548AF9-717C-4373-8346-D1A144558C30}" type="presOf" srcId="{58FF75AB-1C93-444A-A288-4D3A419F7B9C}" destId="{24989A56-8778-41A7-9FA6-EF0DC1B3A6E0}" srcOrd="0" destOrd="2" presId="urn:microsoft.com/office/officeart/2005/8/layout/hList1"/>
    <dgm:cxn modelId="{3E5313B6-F13E-4820-9118-C13BE045FBD2}" type="presOf" srcId="{163CE55D-6158-4B3D-9D65-0D2A05AD9D63}" destId="{0F674AB8-29B2-4C9F-B3FC-A2F475F678C8}" srcOrd="0" destOrd="3" presId="urn:microsoft.com/office/officeart/2005/8/layout/hList1"/>
    <dgm:cxn modelId="{D8F9EFFF-06C3-4E33-8F77-79F9ED39D77A}" srcId="{10F5FE77-0B07-42DD-B4D2-5772132F07FC}" destId="{1B1EA4CC-C111-423F-9199-88F2E620DB8E}" srcOrd="2" destOrd="0" parTransId="{366E1C5E-DA94-4018-A69B-E3A1F8463F52}" sibTransId="{06FEA298-8337-4E7C-8522-822F11393F53}"/>
    <dgm:cxn modelId="{C5CF4858-D663-4FC8-9A2B-BFF1E9737EE3}" srcId="{D8EDE67A-2C5E-4F58-A9EC-DA8757BDFABA}" destId="{10F5FE77-0B07-42DD-B4D2-5772132F07FC}" srcOrd="2" destOrd="0" parTransId="{3C09B55B-C329-444E-90FF-0117D0D33121}" sibTransId="{48FE9B09-668D-43FC-BCB1-94823A273F33}"/>
    <dgm:cxn modelId="{1548BA18-E16B-467C-8B5D-BD990AE86E54}" srcId="{42F0C7C1-E8DE-470B-A9ED-776B8746AD7C}" destId="{22711B5C-257A-4A7D-A308-0A633E4CE028}" srcOrd="1" destOrd="0" parTransId="{C1DE6F78-4F42-4BE8-A8BB-88CEAC60FF46}" sibTransId="{C7A66FE2-4735-412C-B682-B100CF3E1E6A}"/>
    <dgm:cxn modelId="{2CD9E481-420B-4C5A-8BF6-4650BF99D9FF}" srcId="{42F0C7C1-E8DE-470B-A9ED-776B8746AD7C}" destId="{2F167BA6-A772-436F-81BA-CDC1ECBECAB5}" srcOrd="6" destOrd="0" parTransId="{5368434E-2E11-42E2-8AAA-47CDB438C5E6}" sibTransId="{FFD36F74-52ED-4291-8320-9C10B89D18D7}"/>
    <dgm:cxn modelId="{4CC45275-56E6-483C-88D1-5E74309F4A72}" srcId="{42F0C7C1-E8DE-470B-A9ED-776B8746AD7C}" destId="{C53734E8-2ABB-4AC4-9922-326F764B0179}" srcOrd="0" destOrd="0" parTransId="{90176B74-61B5-49D2-84B3-4B75F162EA7D}" sibTransId="{B0ED34C7-1879-4035-A62C-8C3F99AC0E2C}"/>
    <dgm:cxn modelId="{22B69A56-3A02-4DCA-8F62-9FB370C9775C}" srcId="{10F5FE77-0B07-42DD-B4D2-5772132F07FC}" destId="{163CE55D-6158-4B3D-9D65-0D2A05AD9D63}" srcOrd="3" destOrd="0" parTransId="{EC6DA34E-C2D9-424F-9D30-B03B546ADE85}" sibTransId="{01713357-58FA-451E-A9CE-E119A41EC5D5}"/>
    <dgm:cxn modelId="{FFFE44BB-C8C4-4ED5-B13A-1F9C0F6DEF3B}" srcId="{42F0C7C1-E8DE-470B-A9ED-776B8746AD7C}" destId="{A2F9D42A-1552-470B-BBA5-DA0C277556D4}" srcOrd="5" destOrd="0" parTransId="{C8A50F6F-B795-4C4C-A516-56E0ED10BAB4}" sibTransId="{828BE69C-9E87-4ED5-BC12-CF427A708BCD}"/>
    <dgm:cxn modelId="{4D7B5EAF-C6B2-434B-8313-46D319A83EAA}" srcId="{42F0C7C1-E8DE-470B-A9ED-776B8746AD7C}" destId="{E97E0ACF-787A-460A-89A9-DE518367E8CC}" srcOrd="7" destOrd="0" parTransId="{9CAA269E-80D2-4D2B-BC68-0474727EDC3D}" sibTransId="{EBB3E2E3-7D00-4FBC-B585-1BE040085F09}"/>
    <dgm:cxn modelId="{B71F7D5B-1A39-4038-BFA0-C1BB06904AD8}" type="presOf" srcId="{3EC65054-ADCB-48A5-9D44-ADC10780E8EE}" destId="{F4FAB617-4208-4A5A-9CF1-FDB33F85C269}" srcOrd="0" destOrd="4" presId="urn:microsoft.com/office/officeart/2005/8/layout/hList1"/>
    <dgm:cxn modelId="{37DB73B5-13F7-4E55-A21D-6BED404A53EC}" srcId="{D8EDE67A-2C5E-4F58-A9EC-DA8757BDFABA}" destId="{64196903-D703-4550-87CA-6B473F3DCCDF}" srcOrd="1" destOrd="0" parTransId="{0A6CE7E7-D155-462F-B607-1C394B9A967F}" sibTransId="{9AB0E869-6515-4044-92AA-6616E9F8F6A5}"/>
    <dgm:cxn modelId="{8A774289-1D9F-4B26-9E97-44E49F1B5E79}" type="presOf" srcId="{E97E0ACF-787A-460A-89A9-DE518367E8CC}" destId="{F4FAB617-4208-4A5A-9CF1-FDB33F85C269}" srcOrd="0" destOrd="7" presId="urn:microsoft.com/office/officeart/2005/8/layout/hList1"/>
    <dgm:cxn modelId="{0CF35D18-2C29-4587-AB34-AFDBC96F9F0C}" type="presOf" srcId="{C53734E8-2ABB-4AC4-9922-326F764B0179}" destId="{F4FAB617-4208-4A5A-9CF1-FDB33F85C269}" srcOrd="0" destOrd="0" presId="urn:microsoft.com/office/officeart/2005/8/layout/hList1"/>
    <dgm:cxn modelId="{04371D2C-BA43-446B-B9AC-EE7A6DA1473C}" type="presOf" srcId="{F3349DF4-CAAF-4BE7-B2FA-00178EEE3999}" destId="{24989A56-8778-41A7-9FA6-EF0DC1B3A6E0}" srcOrd="0" destOrd="4" presId="urn:microsoft.com/office/officeart/2005/8/layout/hList1"/>
    <dgm:cxn modelId="{0308A572-7116-4A71-8AEE-701B63B488EB}" srcId="{10F5FE77-0B07-42DD-B4D2-5772132F07FC}" destId="{E22C2723-2894-4D3C-BA2F-53B2859368E1}" srcOrd="1" destOrd="0" parTransId="{580E4B39-26E8-4F3F-90DE-965C4281FBB4}" sibTransId="{CC879F0A-D8AC-484D-AA71-73892DE21A66}"/>
    <dgm:cxn modelId="{7E499331-2C85-4747-9F64-049C0633B48D}" type="presOf" srcId="{22DC3C9A-82EB-4E4F-B879-DC0E6178E8C4}" destId="{F4FAB617-4208-4A5A-9CF1-FDB33F85C269}" srcOrd="0" destOrd="2" presId="urn:microsoft.com/office/officeart/2005/8/layout/hList1"/>
    <dgm:cxn modelId="{F6A5F4FD-A8D3-4395-BC99-D30F63E5BAC1}" type="presOf" srcId="{AE3F5096-A4A7-438F-8166-95D60D97D8B9}" destId="{24989A56-8778-41A7-9FA6-EF0DC1B3A6E0}" srcOrd="0" destOrd="3" presId="urn:microsoft.com/office/officeart/2005/8/layout/hList1"/>
    <dgm:cxn modelId="{04D9C257-BB26-444E-BB2A-EF96EF60C982}" srcId="{42F0C7C1-E8DE-470B-A9ED-776B8746AD7C}" destId="{3EC65054-ADCB-48A5-9D44-ADC10780E8EE}" srcOrd="4" destOrd="0" parTransId="{D8ABD0F6-CE99-4F1D-8C6A-0BECB1363E47}" sibTransId="{08DD1258-F86B-4E20-A32D-AD231DEBE27C}"/>
    <dgm:cxn modelId="{09727ED5-728D-48C5-AB49-9D4A5F3DA952}" type="presOf" srcId="{1C05A097-7F75-4E7D-A596-B3AD556DBAFE}" destId="{24989A56-8778-41A7-9FA6-EF0DC1B3A6E0}" srcOrd="0" destOrd="0" presId="urn:microsoft.com/office/officeart/2005/8/layout/hList1"/>
    <dgm:cxn modelId="{C7B38275-62D6-4953-AD61-A777DDD6CE7C}" type="presOf" srcId="{A2F9D42A-1552-470B-BBA5-DA0C277556D4}" destId="{F4FAB617-4208-4A5A-9CF1-FDB33F85C269}" srcOrd="0" destOrd="5" presId="urn:microsoft.com/office/officeart/2005/8/layout/hList1"/>
    <dgm:cxn modelId="{E53FB4DC-DA17-4B05-B980-6AAFE6452A62}" type="presOf" srcId="{D8EDE67A-2C5E-4F58-A9EC-DA8757BDFABA}" destId="{1A5B1457-7129-4B5B-98C5-BB8847367319}" srcOrd="0" destOrd="0" presId="urn:microsoft.com/office/officeart/2005/8/layout/hList1"/>
    <dgm:cxn modelId="{89F25F92-7262-4D7C-9480-A257866942A9}" srcId="{64196903-D703-4550-87CA-6B473F3DCCDF}" destId="{AE3F5096-A4A7-438F-8166-95D60D97D8B9}" srcOrd="3" destOrd="0" parTransId="{D36BA80E-20E2-4D46-B084-B0645410A74B}" sibTransId="{3C58A76B-DE3A-4000-805D-1931167D864B}"/>
    <dgm:cxn modelId="{FF6741F4-A4FE-4118-B5B9-AA4DD74644AD}" type="presParOf" srcId="{1A5B1457-7129-4B5B-98C5-BB8847367319}" destId="{C5AC78F9-C604-4C5E-9CD6-332ACBF32ADF}" srcOrd="0" destOrd="0" presId="urn:microsoft.com/office/officeart/2005/8/layout/hList1"/>
    <dgm:cxn modelId="{1C97C8AF-CE35-44BB-9626-9B9833E2C35E}" type="presParOf" srcId="{C5AC78F9-C604-4C5E-9CD6-332ACBF32ADF}" destId="{B7CAC29E-E474-42AC-8C9A-AE409EC65CB2}" srcOrd="0" destOrd="0" presId="urn:microsoft.com/office/officeart/2005/8/layout/hList1"/>
    <dgm:cxn modelId="{DDA731C7-D382-4AEB-9635-4C5CFE307A11}" type="presParOf" srcId="{C5AC78F9-C604-4C5E-9CD6-332ACBF32ADF}" destId="{F4FAB617-4208-4A5A-9CF1-FDB33F85C269}" srcOrd="1" destOrd="0" presId="urn:microsoft.com/office/officeart/2005/8/layout/hList1"/>
    <dgm:cxn modelId="{5181FE6C-C5B1-4D4C-9670-F8D9E3A044DA}" type="presParOf" srcId="{1A5B1457-7129-4B5B-98C5-BB8847367319}" destId="{7C5BEC44-5569-4039-80F6-171489A54F41}" srcOrd="1" destOrd="0" presId="urn:microsoft.com/office/officeart/2005/8/layout/hList1"/>
    <dgm:cxn modelId="{049CB3B4-BDBE-4461-B356-DEB8DB41E1F3}" type="presParOf" srcId="{1A5B1457-7129-4B5B-98C5-BB8847367319}" destId="{EE660AF7-1401-42C8-A1FB-64B34C97C586}" srcOrd="2" destOrd="0" presId="urn:microsoft.com/office/officeart/2005/8/layout/hList1"/>
    <dgm:cxn modelId="{64F64924-43A7-415D-ACFA-02BE3C8AF0E9}" type="presParOf" srcId="{EE660AF7-1401-42C8-A1FB-64B34C97C586}" destId="{58D6240A-8659-4D15-8EE4-B06E568598F5}" srcOrd="0" destOrd="0" presId="urn:microsoft.com/office/officeart/2005/8/layout/hList1"/>
    <dgm:cxn modelId="{172FE9D4-3BEC-49B8-A3E6-177612E33800}" type="presParOf" srcId="{EE660AF7-1401-42C8-A1FB-64B34C97C586}" destId="{24989A56-8778-41A7-9FA6-EF0DC1B3A6E0}" srcOrd="1" destOrd="0" presId="urn:microsoft.com/office/officeart/2005/8/layout/hList1"/>
    <dgm:cxn modelId="{1C351622-F4FA-42C1-A91E-AA1ECAEFAFD6}" type="presParOf" srcId="{1A5B1457-7129-4B5B-98C5-BB8847367319}" destId="{47828E84-36D8-492C-81CA-644ED1D5BD0D}" srcOrd="3" destOrd="0" presId="urn:microsoft.com/office/officeart/2005/8/layout/hList1"/>
    <dgm:cxn modelId="{13FDDE7E-6254-46AA-BEC5-66C54DFF6CD5}" type="presParOf" srcId="{1A5B1457-7129-4B5B-98C5-BB8847367319}" destId="{BE0C24EC-59A6-4A2C-8D3C-2FFD11346CBB}" srcOrd="4" destOrd="0" presId="urn:microsoft.com/office/officeart/2005/8/layout/hList1"/>
    <dgm:cxn modelId="{225C5589-4625-4686-BB41-B2447EA118F2}" type="presParOf" srcId="{BE0C24EC-59A6-4A2C-8D3C-2FFD11346CBB}" destId="{435D9767-00A4-4062-99AB-E26BA7F103F8}" srcOrd="0" destOrd="0" presId="urn:microsoft.com/office/officeart/2005/8/layout/hList1"/>
    <dgm:cxn modelId="{9FC3A6B3-D495-415A-BB9C-456B9D5B6582}" type="presParOf" srcId="{BE0C24EC-59A6-4A2C-8D3C-2FFD11346CBB}" destId="{0F674AB8-29B2-4C9F-B3FC-A2F475F678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3E43B1-18AB-40BE-A1A9-E942CF7066C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BDE2B5-7521-4C46-BFC3-B994598515F7}">
      <dgm:prSet phldrT="[Texto]"/>
      <dgm:spPr/>
      <dgm:t>
        <a:bodyPr/>
        <a:lstStyle/>
        <a:p>
          <a:r>
            <a:rPr lang="es-EC" dirty="0" smtClean="0"/>
            <a:t>Marco metodológico</a:t>
          </a:r>
          <a:endParaRPr lang="es-ES" dirty="0"/>
        </a:p>
      </dgm:t>
    </dgm:pt>
    <dgm:pt modelId="{413B9A7B-6472-4555-AD85-D7B003692EF9}" type="parTrans" cxnId="{484A2B95-7908-43DA-95D7-CA9C68A66A00}">
      <dgm:prSet/>
      <dgm:spPr/>
      <dgm:t>
        <a:bodyPr/>
        <a:lstStyle/>
        <a:p>
          <a:endParaRPr lang="es-ES"/>
        </a:p>
      </dgm:t>
    </dgm:pt>
    <dgm:pt modelId="{29B5C096-2DBE-4A41-9BEF-BBD3453F1D4A}" type="sibTrans" cxnId="{484A2B95-7908-43DA-95D7-CA9C68A66A00}">
      <dgm:prSet/>
      <dgm:spPr/>
      <dgm:t>
        <a:bodyPr/>
        <a:lstStyle/>
        <a:p>
          <a:endParaRPr lang="es-ES"/>
        </a:p>
      </dgm:t>
    </dgm:pt>
    <dgm:pt modelId="{AAEBBCE0-E8E3-4CF7-85AF-D99643265456}">
      <dgm:prSet phldrT="[Texto]"/>
      <dgm:spPr/>
      <dgm:t>
        <a:bodyPr/>
        <a:lstStyle/>
        <a:p>
          <a:r>
            <a:rPr lang="es-ES" dirty="0" smtClean="0"/>
            <a:t>35</a:t>
          </a:r>
          <a:endParaRPr lang="es-ES" dirty="0"/>
        </a:p>
      </dgm:t>
    </dgm:pt>
    <dgm:pt modelId="{3888E797-F0E8-41DE-90A1-281E436AE63F}" type="parTrans" cxnId="{46B9EEBE-8609-4E26-AE1C-C3B65ABA419E}">
      <dgm:prSet/>
      <dgm:spPr/>
      <dgm:t>
        <a:bodyPr/>
        <a:lstStyle/>
        <a:p>
          <a:endParaRPr lang="es-ES"/>
        </a:p>
      </dgm:t>
    </dgm:pt>
    <dgm:pt modelId="{2DA50D20-6A6C-4B53-8264-8931D7F74EC6}" type="sibTrans" cxnId="{46B9EEBE-8609-4E26-AE1C-C3B65ABA419E}">
      <dgm:prSet/>
      <dgm:spPr/>
      <dgm:t>
        <a:bodyPr/>
        <a:lstStyle/>
        <a:p>
          <a:endParaRPr lang="es-ES"/>
        </a:p>
      </dgm:t>
    </dgm:pt>
    <dgm:pt modelId="{C76E7611-2A3D-4030-A4CA-24E1237EC0E8}">
      <dgm:prSet/>
      <dgm:spPr/>
      <dgm:t>
        <a:bodyPr/>
        <a:lstStyle/>
        <a:p>
          <a:r>
            <a:rPr lang="es-ES" dirty="0" smtClean="0"/>
            <a:t>Secundaria </a:t>
          </a:r>
          <a:endParaRPr lang="es-ES" dirty="0"/>
        </a:p>
      </dgm:t>
    </dgm:pt>
    <dgm:pt modelId="{AB476E93-DAC3-4535-AB88-14978F63509A}" type="parTrans" cxnId="{16F0EFDD-9D5A-451B-BF53-75F93F5DE5E5}">
      <dgm:prSet/>
      <dgm:spPr/>
      <dgm:t>
        <a:bodyPr/>
        <a:lstStyle/>
        <a:p>
          <a:endParaRPr lang="es-ES"/>
        </a:p>
      </dgm:t>
    </dgm:pt>
    <dgm:pt modelId="{C1AFE9ED-32D3-42E1-B87A-2467B23E2F9B}" type="sibTrans" cxnId="{16F0EFDD-9D5A-451B-BF53-75F93F5DE5E5}">
      <dgm:prSet/>
      <dgm:spPr/>
      <dgm:t>
        <a:bodyPr/>
        <a:lstStyle/>
        <a:p>
          <a:endParaRPr lang="es-ES"/>
        </a:p>
      </dgm:t>
    </dgm:pt>
    <dgm:pt modelId="{D1AEA2F5-60C4-4DD7-93EB-4D7DE3A9A9F7}">
      <dgm:prSet/>
      <dgm:spPr/>
      <dgm:t>
        <a:bodyPr/>
        <a:lstStyle/>
        <a:p>
          <a:r>
            <a:rPr lang="es-EC" dirty="0" smtClean="0"/>
            <a:t>Asociaciones, publicaciones</a:t>
          </a:r>
          <a:endParaRPr lang="es-ES" dirty="0"/>
        </a:p>
      </dgm:t>
    </dgm:pt>
    <dgm:pt modelId="{3DFA73AF-8C7A-40B0-A8C4-588AA399B2DD}" type="parTrans" cxnId="{27BA9450-4959-41D9-B46D-A2EB30F280CC}">
      <dgm:prSet/>
      <dgm:spPr/>
      <dgm:t>
        <a:bodyPr/>
        <a:lstStyle/>
        <a:p>
          <a:endParaRPr lang="es-ES"/>
        </a:p>
      </dgm:t>
    </dgm:pt>
    <dgm:pt modelId="{C5ECC979-98D7-4477-86FC-FCF232DE24D9}" type="sibTrans" cxnId="{27BA9450-4959-41D9-B46D-A2EB30F280CC}">
      <dgm:prSet/>
      <dgm:spPr/>
      <dgm:t>
        <a:bodyPr/>
        <a:lstStyle/>
        <a:p>
          <a:endParaRPr lang="es-ES"/>
        </a:p>
      </dgm:t>
    </dgm:pt>
    <dgm:pt modelId="{29CBC3D4-85E6-4A09-9659-7CC7E8AA13F0}" type="pres">
      <dgm:prSet presAssocID="{B93E43B1-18AB-40BE-A1A9-E942CF7066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18249D-88E9-4832-828F-D161A9062663}" type="pres">
      <dgm:prSet presAssocID="{06BDE2B5-7521-4C46-BFC3-B994598515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67B479-A88B-4307-8C38-3C49B3511B45}" type="pres">
      <dgm:prSet presAssocID="{29B5C096-2DBE-4A41-9BEF-BBD3453F1D4A}" presName="sibTrans" presStyleLbl="sibTrans2D1" presStyleIdx="0" presStyleCnt="4"/>
      <dgm:spPr/>
      <dgm:t>
        <a:bodyPr/>
        <a:lstStyle/>
        <a:p>
          <a:endParaRPr lang="es-ES"/>
        </a:p>
      </dgm:t>
    </dgm:pt>
    <dgm:pt modelId="{E90D1BB9-80A3-4505-9172-D8A5CA08F401}" type="pres">
      <dgm:prSet presAssocID="{29B5C096-2DBE-4A41-9BEF-BBD3453F1D4A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6FB9C74C-5BA4-4E4C-AF40-5FAD046E7D1B}" type="pres">
      <dgm:prSet presAssocID="{AAEBBCE0-E8E3-4CF7-85AF-D9964326545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8AFA1B-1043-4CA8-9A59-3AF5DA82DCE6}" type="pres">
      <dgm:prSet presAssocID="{2DA50D20-6A6C-4B53-8264-8931D7F74EC6}" presName="sibTrans" presStyleLbl="sibTrans2D1" presStyleIdx="1" presStyleCnt="4"/>
      <dgm:spPr/>
      <dgm:t>
        <a:bodyPr/>
        <a:lstStyle/>
        <a:p>
          <a:endParaRPr lang="es-ES"/>
        </a:p>
      </dgm:t>
    </dgm:pt>
    <dgm:pt modelId="{3B138378-F3D2-4536-BE65-CC98488854BA}" type="pres">
      <dgm:prSet presAssocID="{2DA50D20-6A6C-4B53-8264-8931D7F74EC6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1140DEC4-B874-4A8B-9BBF-15D6FDAE8868}" type="pres">
      <dgm:prSet presAssocID="{C76E7611-2A3D-4030-A4CA-24E1237EC0E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8C38AA-4C3D-4CDA-B9DA-09B27C47F874}" type="pres">
      <dgm:prSet presAssocID="{C1AFE9ED-32D3-42E1-B87A-2467B23E2F9B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E77A9F2-A679-44B1-9DCF-97FF2E7D87AE}" type="pres">
      <dgm:prSet presAssocID="{C1AFE9ED-32D3-42E1-B87A-2467B23E2F9B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807ADA58-4233-4A3B-8483-A89BF82883DE}" type="pres">
      <dgm:prSet presAssocID="{D1AEA2F5-60C4-4DD7-93EB-4D7DE3A9A9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6DC361-E25C-417D-8918-A7BD5A6462B5}" type="pres">
      <dgm:prSet presAssocID="{C5ECC979-98D7-4477-86FC-FCF232DE24D9}" presName="sibTrans" presStyleLbl="sibTrans2D1" presStyleIdx="3" presStyleCnt="4"/>
      <dgm:spPr/>
      <dgm:t>
        <a:bodyPr/>
        <a:lstStyle/>
        <a:p>
          <a:endParaRPr lang="es-ES"/>
        </a:p>
      </dgm:t>
    </dgm:pt>
    <dgm:pt modelId="{02BDEFCD-263A-4424-AD24-BAD6DC4A61BA}" type="pres">
      <dgm:prSet presAssocID="{C5ECC979-98D7-4477-86FC-FCF232DE24D9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32BE68D7-79CC-4E54-9FAA-6851DAB42BCD}" type="presOf" srcId="{C76E7611-2A3D-4030-A4CA-24E1237EC0E8}" destId="{1140DEC4-B874-4A8B-9BBF-15D6FDAE8868}" srcOrd="0" destOrd="0" presId="urn:microsoft.com/office/officeart/2005/8/layout/cycle7"/>
    <dgm:cxn modelId="{6B1CB8AD-ECA5-4497-BDB1-54CCD91AEE51}" type="presOf" srcId="{C5ECC979-98D7-4477-86FC-FCF232DE24D9}" destId="{786DC361-E25C-417D-8918-A7BD5A6462B5}" srcOrd="0" destOrd="0" presId="urn:microsoft.com/office/officeart/2005/8/layout/cycle7"/>
    <dgm:cxn modelId="{46B9EEBE-8609-4E26-AE1C-C3B65ABA419E}" srcId="{B93E43B1-18AB-40BE-A1A9-E942CF7066CD}" destId="{AAEBBCE0-E8E3-4CF7-85AF-D99643265456}" srcOrd="1" destOrd="0" parTransId="{3888E797-F0E8-41DE-90A1-281E436AE63F}" sibTransId="{2DA50D20-6A6C-4B53-8264-8931D7F74EC6}"/>
    <dgm:cxn modelId="{D2D77816-0A06-410B-A8BE-26E5EFE26425}" type="presOf" srcId="{AAEBBCE0-E8E3-4CF7-85AF-D99643265456}" destId="{6FB9C74C-5BA4-4E4C-AF40-5FAD046E7D1B}" srcOrd="0" destOrd="0" presId="urn:microsoft.com/office/officeart/2005/8/layout/cycle7"/>
    <dgm:cxn modelId="{6E42D68B-E30B-404B-B761-16442025B5DA}" type="presOf" srcId="{2DA50D20-6A6C-4B53-8264-8931D7F74EC6}" destId="{3B138378-F3D2-4536-BE65-CC98488854BA}" srcOrd="1" destOrd="0" presId="urn:microsoft.com/office/officeart/2005/8/layout/cycle7"/>
    <dgm:cxn modelId="{BFA6FAD8-F5BD-4390-916F-D07DD77B4734}" type="presOf" srcId="{2DA50D20-6A6C-4B53-8264-8931D7F74EC6}" destId="{178AFA1B-1043-4CA8-9A59-3AF5DA82DCE6}" srcOrd="0" destOrd="0" presId="urn:microsoft.com/office/officeart/2005/8/layout/cycle7"/>
    <dgm:cxn modelId="{6CF24626-856C-423A-80D4-5DA799963496}" type="presOf" srcId="{C5ECC979-98D7-4477-86FC-FCF232DE24D9}" destId="{02BDEFCD-263A-4424-AD24-BAD6DC4A61BA}" srcOrd="1" destOrd="0" presId="urn:microsoft.com/office/officeart/2005/8/layout/cycle7"/>
    <dgm:cxn modelId="{27BA9450-4959-41D9-B46D-A2EB30F280CC}" srcId="{B93E43B1-18AB-40BE-A1A9-E942CF7066CD}" destId="{D1AEA2F5-60C4-4DD7-93EB-4D7DE3A9A9F7}" srcOrd="3" destOrd="0" parTransId="{3DFA73AF-8C7A-40B0-A8C4-588AA399B2DD}" sibTransId="{C5ECC979-98D7-4477-86FC-FCF232DE24D9}"/>
    <dgm:cxn modelId="{484A2B95-7908-43DA-95D7-CA9C68A66A00}" srcId="{B93E43B1-18AB-40BE-A1A9-E942CF7066CD}" destId="{06BDE2B5-7521-4C46-BFC3-B994598515F7}" srcOrd="0" destOrd="0" parTransId="{413B9A7B-6472-4555-AD85-D7B003692EF9}" sibTransId="{29B5C096-2DBE-4A41-9BEF-BBD3453F1D4A}"/>
    <dgm:cxn modelId="{68C91A35-DAEE-4BE7-9CEE-76AE0C705D7E}" type="presOf" srcId="{06BDE2B5-7521-4C46-BFC3-B994598515F7}" destId="{9718249D-88E9-4832-828F-D161A9062663}" srcOrd="0" destOrd="0" presId="urn:microsoft.com/office/officeart/2005/8/layout/cycle7"/>
    <dgm:cxn modelId="{C73158FD-6414-4B1A-B768-82AB6310FA26}" type="presOf" srcId="{D1AEA2F5-60C4-4DD7-93EB-4D7DE3A9A9F7}" destId="{807ADA58-4233-4A3B-8483-A89BF82883DE}" srcOrd="0" destOrd="0" presId="urn:microsoft.com/office/officeart/2005/8/layout/cycle7"/>
    <dgm:cxn modelId="{9B00C3C3-F71F-4EDF-A12D-222A1821EA24}" type="presOf" srcId="{29B5C096-2DBE-4A41-9BEF-BBD3453F1D4A}" destId="{C267B479-A88B-4307-8C38-3C49B3511B45}" srcOrd="0" destOrd="0" presId="urn:microsoft.com/office/officeart/2005/8/layout/cycle7"/>
    <dgm:cxn modelId="{19D58162-1111-44BE-9623-7F9C1E5185E6}" type="presOf" srcId="{B93E43B1-18AB-40BE-A1A9-E942CF7066CD}" destId="{29CBC3D4-85E6-4A09-9659-7CC7E8AA13F0}" srcOrd="0" destOrd="0" presId="urn:microsoft.com/office/officeart/2005/8/layout/cycle7"/>
    <dgm:cxn modelId="{E0615988-1054-424B-A073-2F1449C8D044}" type="presOf" srcId="{C1AFE9ED-32D3-42E1-B87A-2467B23E2F9B}" destId="{C88C38AA-4C3D-4CDA-B9DA-09B27C47F874}" srcOrd="0" destOrd="0" presId="urn:microsoft.com/office/officeart/2005/8/layout/cycle7"/>
    <dgm:cxn modelId="{16F0EFDD-9D5A-451B-BF53-75F93F5DE5E5}" srcId="{B93E43B1-18AB-40BE-A1A9-E942CF7066CD}" destId="{C76E7611-2A3D-4030-A4CA-24E1237EC0E8}" srcOrd="2" destOrd="0" parTransId="{AB476E93-DAC3-4535-AB88-14978F63509A}" sibTransId="{C1AFE9ED-32D3-42E1-B87A-2467B23E2F9B}"/>
    <dgm:cxn modelId="{5359B1BD-BBE4-4F5E-BC9B-DDD8114E3BFD}" type="presOf" srcId="{29B5C096-2DBE-4A41-9BEF-BBD3453F1D4A}" destId="{E90D1BB9-80A3-4505-9172-D8A5CA08F401}" srcOrd="1" destOrd="0" presId="urn:microsoft.com/office/officeart/2005/8/layout/cycle7"/>
    <dgm:cxn modelId="{41B7CE44-52F8-4E30-B904-1BE4FCBBE195}" type="presOf" srcId="{C1AFE9ED-32D3-42E1-B87A-2467B23E2F9B}" destId="{AE77A9F2-A679-44B1-9DCF-97FF2E7D87AE}" srcOrd="1" destOrd="0" presId="urn:microsoft.com/office/officeart/2005/8/layout/cycle7"/>
    <dgm:cxn modelId="{0DE6319E-91AE-42B0-9ACF-7A415ABA0772}" type="presParOf" srcId="{29CBC3D4-85E6-4A09-9659-7CC7E8AA13F0}" destId="{9718249D-88E9-4832-828F-D161A9062663}" srcOrd="0" destOrd="0" presId="urn:microsoft.com/office/officeart/2005/8/layout/cycle7"/>
    <dgm:cxn modelId="{958305EF-4438-4938-AE64-569EB6C8FD47}" type="presParOf" srcId="{29CBC3D4-85E6-4A09-9659-7CC7E8AA13F0}" destId="{C267B479-A88B-4307-8C38-3C49B3511B45}" srcOrd="1" destOrd="0" presId="urn:microsoft.com/office/officeart/2005/8/layout/cycle7"/>
    <dgm:cxn modelId="{27AA79AB-C161-4569-9F78-C047096F75BA}" type="presParOf" srcId="{C267B479-A88B-4307-8C38-3C49B3511B45}" destId="{E90D1BB9-80A3-4505-9172-D8A5CA08F401}" srcOrd="0" destOrd="0" presId="urn:microsoft.com/office/officeart/2005/8/layout/cycle7"/>
    <dgm:cxn modelId="{DBD16489-2252-4596-AAE1-EC261906BF61}" type="presParOf" srcId="{29CBC3D4-85E6-4A09-9659-7CC7E8AA13F0}" destId="{6FB9C74C-5BA4-4E4C-AF40-5FAD046E7D1B}" srcOrd="2" destOrd="0" presId="urn:microsoft.com/office/officeart/2005/8/layout/cycle7"/>
    <dgm:cxn modelId="{CFAE7757-5188-42B0-A08A-A5056A4496F9}" type="presParOf" srcId="{29CBC3D4-85E6-4A09-9659-7CC7E8AA13F0}" destId="{178AFA1B-1043-4CA8-9A59-3AF5DA82DCE6}" srcOrd="3" destOrd="0" presId="urn:microsoft.com/office/officeart/2005/8/layout/cycle7"/>
    <dgm:cxn modelId="{29FB7641-01A2-411C-98C3-680CED4EFE1D}" type="presParOf" srcId="{178AFA1B-1043-4CA8-9A59-3AF5DA82DCE6}" destId="{3B138378-F3D2-4536-BE65-CC98488854BA}" srcOrd="0" destOrd="0" presId="urn:microsoft.com/office/officeart/2005/8/layout/cycle7"/>
    <dgm:cxn modelId="{57F67237-B945-4DE9-80A0-6E72DE28361C}" type="presParOf" srcId="{29CBC3D4-85E6-4A09-9659-7CC7E8AA13F0}" destId="{1140DEC4-B874-4A8B-9BBF-15D6FDAE8868}" srcOrd="4" destOrd="0" presId="urn:microsoft.com/office/officeart/2005/8/layout/cycle7"/>
    <dgm:cxn modelId="{0818A915-A546-4AF0-8E44-B5EAA8E73440}" type="presParOf" srcId="{29CBC3D4-85E6-4A09-9659-7CC7E8AA13F0}" destId="{C88C38AA-4C3D-4CDA-B9DA-09B27C47F874}" srcOrd="5" destOrd="0" presId="urn:microsoft.com/office/officeart/2005/8/layout/cycle7"/>
    <dgm:cxn modelId="{67E56F11-368E-417F-84B5-1C28ED6F6354}" type="presParOf" srcId="{C88C38AA-4C3D-4CDA-B9DA-09B27C47F874}" destId="{AE77A9F2-A679-44B1-9DCF-97FF2E7D87AE}" srcOrd="0" destOrd="0" presId="urn:microsoft.com/office/officeart/2005/8/layout/cycle7"/>
    <dgm:cxn modelId="{926F860E-4FC6-4989-841B-59627287641A}" type="presParOf" srcId="{29CBC3D4-85E6-4A09-9659-7CC7E8AA13F0}" destId="{807ADA58-4233-4A3B-8483-A89BF82883DE}" srcOrd="6" destOrd="0" presId="urn:microsoft.com/office/officeart/2005/8/layout/cycle7"/>
    <dgm:cxn modelId="{6601B564-5FF6-430D-AAD1-3901CEC39C63}" type="presParOf" srcId="{29CBC3D4-85E6-4A09-9659-7CC7E8AA13F0}" destId="{786DC361-E25C-417D-8918-A7BD5A6462B5}" srcOrd="7" destOrd="0" presId="urn:microsoft.com/office/officeart/2005/8/layout/cycle7"/>
    <dgm:cxn modelId="{934BBAC2-9918-49F0-AB88-D40D0706DD00}" type="presParOf" srcId="{786DC361-E25C-417D-8918-A7BD5A6462B5}" destId="{02BDEFCD-263A-4424-AD24-BAD6DC4A61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8EF89D-EBA3-4CB6-890E-822196A8896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DEA2CB-592D-4C0E-83AA-4A371B9FB854}">
      <dgm:prSet phldrT="[Texto]"/>
      <dgm:spPr/>
      <dgm:t>
        <a:bodyPr/>
        <a:lstStyle/>
        <a:p>
          <a:r>
            <a:rPr lang="es-EC" dirty="0" smtClean="0"/>
            <a:t>Medidas restrictivas</a:t>
          </a:r>
          <a:endParaRPr lang="es-ES" dirty="0"/>
        </a:p>
      </dgm:t>
    </dgm:pt>
    <dgm:pt modelId="{65E3D0F0-128E-4221-BF1D-7E2448BEAE13}" type="parTrans" cxnId="{D583705D-08E4-4D8C-922B-B3204B05949D}">
      <dgm:prSet/>
      <dgm:spPr/>
      <dgm:t>
        <a:bodyPr/>
        <a:lstStyle/>
        <a:p>
          <a:endParaRPr lang="es-ES" dirty="0"/>
        </a:p>
      </dgm:t>
    </dgm:pt>
    <dgm:pt modelId="{D3B913F3-A124-44F5-A3EA-425BF2B2640B}" type="sibTrans" cxnId="{D583705D-08E4-4D8C-922B-B3204B05949D}">
      <dgm:prSet/>
      <dgm:spPr/>
      <dgm:t>
        <a:bodyPr/>
        <a:lstStyle/>
        <a:p>
          <a:endParaRPr lang="es-ES" dirty="0"/>
        </a:p>
      </dgm:t>
    </dgm:pt>
    <dgm:pt modelId="{1278DD69-D6B2-46E2-B758-6F9F51B598D7}">
      <dgm:prSet phldrT="[Texto]"/>
      <dgm:spPr/>
      <dgm:t>
        <a:bodyPr/>
        <a:lstStyle/>
        <a:p>
          <a:r>
            <a:rPr lang="es-EC" dirty="0" smtClean="0"/>
            <a:t>Incidencia negativa </a:t>
          </a:r>
          <a:endParaRPr lang="es-ES" dirty="0"/>
        </a:p>
      </dgm:t>
    </dgm:pt>
    <dgm:pt modelId="{BB7B7398-2220-46FA-9198-A47059C0B257}" type="parTrans" cxnId="{1528CB6B-F181-482F-B169-B69ECD74098C}">
      <dgm:prSet/>
      <dgm:spPr/>
      <dgm:t>
        <a:bodyPr/>
        <a:lstStyle/>
        <a:p>
          <a:endParaRPr lang="es-ES" dirty="0"/>
        </a:p>
      </dgm:t>
    </dgm:pt>
    <dgm:pt modelId="{E08BEB5E-641F-4C19-A64A-EC2D5676C6FE}" type="sibTrans" cxnId="{1528CB6B-F181-482F-B169-B69ECD74098C}">
      <dgm:prSet/>
      <dgm:spPr/>
      <dgm:t>
        <a:bodyPr/>
        <a:lstStyle/>
        <a:p>
          <a:endParaRPr lang="es-ES" dirty="0"/>
        </a:p>
      </dgm:t>
    </dgm:pt>
    <dgm:pt modelId="{01D305AF-A1D0-425D-8974-48ADB6C17066}">
      <dgm:prSet phldrT="[Texto]"/>
      <dgm:spPr/>
      <dgm:t>
        <a:bodyPr/>
        <a:lstStyle/>
        <a:p>
          <a:r>
            <a:rPr lang="es-EC" dirty="0" smtClean="0"/>
            <a:t>Importación de vehículos </a:t>
          </a:r>
          <a:endParaRPr lang="es-ES" dirty="0"/>
        </a:p>
      </dgm:t>
    </dgm:pt>
    <dgm:pt modelId="{A53FA273-ED97-4A3F-A260-F63CA6E4DA62}" type="parTrans" cxnId="{2BD4AE9F-EF8F-418D-8EB4-4608324C314A}">
      <dgm:prSet/>
      <dgm:spPr/>
      <dgm:t>
        <a:bodyPr/>
        <a:lstStyle/>
        <a:p>
          <a:endParaRPr lang="es-ES" dirty="0"/>
        </a:p>
      </dgm:t>
    </dgm:pt>
    <dgm:pt modelId="{D9060D32-951B-4D15-84AB-A2F4D8829227}" type="sibTrans" cxnId="{2BD4AE9F-EF8F-418D-8EB4-4608324C314A}">
      <dgm:prSet/>
      <dgm:spPr/>
      <dgm:t>
        <a:bodyPr/>
        <a:lstStyle/>
        <a:p>
          <a:endParaRPr lang="es-ES" dirty="0"/>
        </a:p>
      </dgm:t>
    </dgm:pt>
    <dgm:pt modelId="{0ECD19C4-AC02-42BA-B8FD-4B5C9E4F46B6}">
      <dgm:prSet phldrT="[Texto]"/>
      <dgm:spPr/>
      <dgm:t>
        <a:bodyPr/>
        <a:lstStyle/>
        <a:p>
          <a:r>
            <a:rPr lang="es-EC" dirty="0" smtClean="0"/>
            <a:t> Disminuyendo la demanda del</a:t>
          </a:r>
          <a:endParaRPr lang="es-ES" dirty="0"/>
        </a:p>
      </dgm:t>
    </dgm:pt>
    <dgm:pt modelId="{3ED6048A-1220-4545-9B47-53A719A1E08E}" type="parTrans" cxnId="{BC561936-0B32-42C6-B052-7590FD90708C}">
      <dgm:prSet/>
      <dgm:spPr/>
      <dgm:t>
        <a:bodyPr/>
        <a:lstStyle/>
        <a:p>
          <a:endParaRPr lang="es-ES" dirty="0"/>
        </a:p>
      </dgm:t>
    </dgm:pt>
    <dgm:pt modelId="{B03E62AF-6C45-4C3A-B5B5-3D7430E22098}" type="sibTrans" cxnId="{BC561936-0B32-42C6-B052-7590FD90708C}">
      <dgm:prSet/>
      <dgm:spPr/>
      <dgm:t>
        <a:bodyPr/>
        <a:lstStyle/>
        <a:p>
          <a:endParaRPr lang="es-ES" dirty="0"/>
        </a:p>
      </dgm:t>
    </dgm:pt>
    <dgm:pt modelId="{AC6B6598-1215-40EB-BF55-75360F66D610}">
      <dgm:prSet phldrT="[Texto]"/>
      <dgm:spPr/>
      <dgm:t>
        <a:bodyPr/>
        <a:lstStyle/>
        <a:p>
          <a:r>
            <a:rPr lang="es-EC" dirty="0" smtClean="0"/>
            <a:t> Sector automotriz.</a:t>
          </a:r>
          <a:endParaRPr lang="es-ES" dirty="0"/>
        </a:p>
      </dgm:t>
    </dgm:pt>
    <dgm:pt modelId="{4F4543BB-7C8F-440B-AA54-5704416170A8}" type="parTrans" cxnId="{4A944E44-7332-4B0B-89CF-A9674729223C}">
      <dgm:prSet/>
      <dgm:spPr/>
      <dgm:t>
        <a:bodyPr/>
        <a:lstStyle/>
        <a:p>
          <a:endParaRPr lang="es-ES" dirty="0"/>
        </a:p>
      </dgm:t>
    </dgm:pt>
    <dgm:pt modelId="{CB63431C-5C11-40B2-A034-F22FE8339A41}" type="sibTrans" cxnId="{4A944E44-7332-4B0B-89CF-A9674729223C}">
      <dgm:prSet/>
      <dgm:spPr/>
      <dgm:t>
        <a:bodyPr/>
        <a:lstStyle/>
        <a:p>
          <a:endParaRPr lang="es-ES" dirty="0"/>
        </a:p>
      </dgm:t>
    </dgm:pt>
    <dgm:pt modelId="{4981B357-EF4D-4268-8D52-D7E19C388BA8}" type="pres">
      <dgm:prSet presAssocID="{038EF89D-EBA3-4CB6-890E-822196A889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B80FC5-A3D8-4EF2-9F32-E62FB8B0F022}" type="pres">
      <dgm:prSet presAssocID="{96DEA2CB-592D-4C0E-83AA-4A371B9FB8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F3B33F-908B-407A-91A0-C224F1482A75}" type="pres">
      <dgm:prSet presAssocID="{D3B913F3-A124-44F5-A3EA-425BF2B2640B}" presName="sibTrans" presStyleLbl="sibTrans2D1" presStyleIdx="0" presStyleCnt="4"/>
      <dgm:spPr/>
      <dgm:t>
        <a:bodyPr/>
        <a:lstStyle/>
        <a:p>
          <a:endParaRPr lang="es-ES"/>
        </a:p>
      </dgm:t>
    </dgm:pt>
    <dgm:pt modelId="{5CB83F02-294D-49CE-911A-826C62768EEB}" type="pres">
      <dgm:prSet presAssocID="{D3B913F3-A124-44F5-A3EA-425BF2B2640B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D83C5F59-EC4D-4098-BA61-49A0CB2F9768}" type="pres">
      <dgm:prSet presAssocID="{01D305AF-A1D0-425D-8974-48ADB6C170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F1F875-E691-4B10-A4DD-45E7A990CF19}" type="pres">
      <dgm:prSet presAssocID="{D9060D32-951B-4D15-84AB-A2F4D8829227}" presName="sibTrans" presStyleLbl="sibTrans2D1" presStyleIdx="1" presStyleCnt="4"/>
      <dgm:spPr/>
      <dgm:t>
        <a:bodyPr/>
        <a:lstStyle/>
        <a:p>
          <a:endParaRPr lang="es-ES"/>
        </a:p>
      </dgm:t>
    </dgm:pt>
    <dgm:pt modelId="{51492DAE-C287-4C42-B359-A84C8187A7F5}" type="pres">
      <dgm:prSet presAssocID="{D9060D32-951B-4D15-84AB-A2F4D8829227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5483F10A-4533-4863-BF29-2A72E4B6B05B}" type="pres">
      <dgm:prSet presAssocID="{1278DD69-D6B2-46E2-B758-6F9F51B598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9E13F9-0204-4CD3-9C92-4F5FDF89788D}" type="pres">
      <dgm:prSet presAssocID="{E08BEB5E-641F-4C19-A64A-EC2D5676C6FE}" presName="sibTrans" presStyleLbl="sibTrans2D1" presStyleIdx="2" presStyleCnt="4"/>
      <dgm:spPr/>
      <dgm:t>
        <a:bodyPr/>
        <a:lstStyle/>
        <a:p>
          <a:endParaRPr lang="es-ES"/>
        </a:p>
      </dgm:t>
    </dgm:pt>
    <dgm:pt modelId="{C119B414-9B91-45D2-BE44-72B80959D7F7}" type="pres">
      <dgm:prSet presAssocID="{E08BEB5E-641F-4C19-A64A-EC2D5676C6FE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779ECCFA-2F68-43AD-BF92-201728C2570E}" type="pres">
      <dgm:prSet presAssocID="{0ECD19C4-AC02-42BA-B8FD-4B5C9E4F46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5A270F-F807-4B1F-8988-0BE592D17FC0}" type="pres">
      <dgm:prSet presAssocID="{B03E62AF-6C45-4C3A-B5B5-3D7430E22098}" presName="sibTrans" presStyleLbl="sibTrans2D1" presStyleIdx="3" presStyleCnt="4"/>
      <dgm:spPr/>
      <dgm:t>
        <a:bodyPr/>
        <a:lstStyle/>
        <a:p>
          <a:endParaRPr lang="es-ES"/>
        </a:p>
      </dgm:t>
    </dgm:pt>
    <dgm:pt modelId="{2100447D-B60E-4C64-82B7-00977E41ECCC}" type="pres">
      <dgm:prSet presAssocID="{B03E62AF-6C45-4C3A-B5B5-3D7430E22098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CA060411-705B-46C3-AB60-BC9E4647A23F}" type="pres">
      <dgm:prSet presAssocID="{AC6B6598-1215-40EB-BF55-75360F66D6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2F6ADB-8115-40B2-A1C0-1625E468EFAB}" type="presOf" srcId="{0ECD19C4-AC02-42BA-B8FD-4B5C9E4F46B6}" destId="{779ECCFA-2F68-43AD-BF92-201728C2570E}" srcOrd="0" destOrd="0" presId="urn:microsoft.com/office/officeart/2005/8/layout/process5"/>
    <dgm:cxn modelId="{BC561936-0B32-42C6-B052-7590FD90708C}" srcId="{038EF89D-EBA3-4CB6-890E-822196A8896F}" destId="{0ECD19C4-AC02-42BA-B8FD-4B5C9E4F46B6}" srcOrd="3" destOrd="0" parTransId="{3ED6048A-1220-4545-9B47-53A719A1E08E}" sibTransId="{B03E62AF-6C45-4C3A-B5B5-3D7430E22098}"/>
    <dgm:cxn modelId="{1347AD63-8DA0-49ED-B292-B6E68E478A2B}" type="presOf" srcId="{01D305AF-A1D0-425D-8974-48ADB6C17066}" destId="{D83C5F59-EC4D-4098-BA61-49A0CB2F9768}" srcOrd="0" destOrd="0" presId="urn:microsoft.com/office/officeart/2005/8/layout/process5"/>
    <dgm:cxn modelId="{2BD4AE9F-EF8F-418D-8EB4-4608324C314A}" srcId="{038EF89D-EBA3-4CB6-890E-822196A8896F}" destId="{01D305AF-A1D0-425D-8974-48ADB6C17066}" srcOrd="1" destOrd="0" parTransId="{A53FA273-ED97-4A3F-A260-F63CA6E4DA62}" sibTransId="{D9060D32-951B-4D15-84AB-A2F4D8829227}"/>
    <dgm:cxn modelId="{2C85FD00-11E0-47E3-BD38-F295F41D598C}" type="presOf" srcId="{E08BEB5E-641F-4C19-A64A-EC2D5676C6FE}" destId="{C119B414-9B91-45D2-BE44-72B80959D7F7}" srcOrd="1" destOrd="0" presId="urn:microsoft.com/office/officeart/2005/8/layout/process5"/>
    <dgm:cxn modelId="{6AF6DE70-019F-4143-8F01-92E8ED2C3E2B}" type="presOf" srcId="{B03E62AF-6C45-4C3A-B5B5-3D7430E22098}" destId="{C85A270F-F807-4B1F-8988-0BE592D17FC0}" srcOrd="0" destOrd="0" presId="urn:microsoft.com/office/officeart/2005/8/layout/process5"/>
    <dgm:cxn modelId="{E3D49F11-2DB2-4ECB-8627-685F1399917D}" type="presOf" srcId="{B03E62AF-6C45-4C3A-B5B5-3D7430E22098}" destId="{2100447D-B60E-4C64-82B7-00977E41ECCC}" srcOrd="1" destOrd="0" presId="urn:microsoft.com/office/officeart/2005/8/layout/process5"/>
    <dgm:cxn modelId="{A58A88F4-ADD5-4893-B71D-E724C3D1FD6B}" type="presOf" srcId="{1278DD69-D6B2-46E2-B758-6F9F51B598D7}" destId="{5483F10A-4533-4863-BF29-2A72E4B6B05B}" srcOrd="0" destOrd="0" presId="urn:microsoft.com/office/officeart/2005/8/layout/process5"/>
    <dgm:cxn modelId="{D583705D-08E4-4D8C-922B-B3204B05949D}" srcId="{038EF89D-EBA3-4CB6-890E-822196A8896F}" destId="{96DEA2CB-592D-4C0E-83AA-4A371B9FB854}" srcOrd="0" destOrd="0" parTransId="{65E3D0F0-128E-4221-BF1D-7E2448BEAE13}" sibTransId="{D3B913F3-A124-44F5-A3EA-425BF2B2640B}"/>
    <dgm:cxn modelId="{5A304282-9608-4B22-ABCA-F3911B684EDB}" type="presOf" srcId="{038EF89D-EBA3-4CB6-890E-822196A8896F}" destId="{4981B357-EF4D-4268-8D52-D7E19C388BA8}" srcOrd="0" destOrd="0" presId="urn:microsoft.com/office/officeart/2005/8/layout/process5"/>
    <dgm:cxn modelId="{112CA7F1-30BF-4C9E-B510-DD3531F0490C}" type="presOf" srcId="{D3B913F3-A124-44F5-A3EA-425BF2B2640B}" destId="{5CB83F02-294D-49CE-911A-826C62768EEB}" srcOrd="1" destOrd="0" presId="urn:microsoft.com/office/officeart/2005/8/layout/process5"/>
    <dgm:cxn modelId="{746437C6-A174-4790-94C6-DB2EFE98A5EF}" type="presOf" srcId="{D3B913F3-A124-44F5-A3EA-425BF2B2640B}" destId="{1DF3B33F-908B-407A-91A0-C224F1482A75}" srcOrd="0" destOrd="0" presId="urn:microsoft.com/office/officeart/2005/8/layout/process5"/>
    <dgm:cxn modelId="{0FF372E4-4F78-4BFB-9C5C-B262E1741D5D}" type="presOf" srcId="{96DEA2CB-592D-4C0E-83AA-4A371B9FB854}" destId="{ADB80FC5-A3D8-4EF2-9F32-E62FB8B0F022}" srcOrd="0" destOrd="0" presId="urn:microsoft.com/office/officeart/2005/8/layout/process5"/>
    <dgm:cxn modelId="{00B90FB9-9488-4F45-AED7-4202559569D5}" type="presOf" srcId="{AC6B6598-1215-40EB-BF55-75360F66D610}" destId="{CA060411-705B-46C3-AB60-BC9E4647A23F}" srcOrd="0" destOrd="0" presId="urn:microsoft.com/office/officeart/2005/8/layout/process5"/>
    <dgm:cxn modelId="{1528CB6B-F181-482F-B169-B69ECD74098C}" srcId="{038EF89D-EBA3-4CB6-890E-822196A8896F}" destId="{1278DD69-D6B2-46E2-B758-6F9F51B598D7}" srcOrd="2" destOrd="0" parTransId="{BB7B7398-2220-46FA-9198-A47059C0B257}" sibTransId="{E08BEB5E-641F-4C19-A64A-EC2D5676C6FE}"/>
    <dgm:cxn modelId="{BC0128F2-B92B-4841-AA6C-FDFE48A1FA13}" type="presOf" srcId="{E08BEB5E-641F-4C19-A64A-EC2D5676C6FE}" destId="{959E13F9-0204-4CD3-9C92-4F5FDF89788D}" srcOrd="0" destOrd="0" presId="urn:microsoft.com/office/officeart/2005/8/layout/process5"/>
    <dgm:cxn modelId="{5A9D51FB-64EA-4876-816E-300A465E6781}" type="presOf" srcId="{D9060D32-951B-4D15-84AB-A2F4D8829227}" destId="{F9F1F875-E691-4B10-A4DD-45E7A990CF19}" srcOrd="0" destOrd="0" presId="urn:microsoft.com/office/officeart/2005/8/layout/process5"/>
    <dgm:cxn modelId="{4A944E44-7332-4B0B-89CF-A9674729223C}" srcId="{038EF89D-EBA3-4CB6-890E-822196A8896F}" destId="{AC6B6598-1215-40EB-BF55-75360F66D610}" srcOrd="4" destOrd="0" parTransId="{4F4543BB-7C8F-440B-AA54-5704416170A8}" sibTransId="{CB63431C-5C11-40B2-A034-F22FE8339A41}"/>
    <dgm:cxn modelId="{B6B727C7-6AD9-482E-922B-C2199E557959}" type="presOf" srcId="{D9060D32-951B-4D15-84AB-A2F4D8829227}" destId="{51492DAE-C287-4C42-B359-A84C8187A7F5}" srcOrd="1" destOrd="0" presId="urn:microsoft.com/office/officeart/2005/8/layout/process5"/>
    <dgm:cxn modelId="{AB2DE81A-4974-4DF3-B03E-FA6E7EDF37A6}" type="presParOf" srcId="{4981B357-EF4D-4268-8D52-D7E19C388BA8}" destId="{ADB80FC5-A3D8-4EF2-9F32-E62FB8B0F022}" srcOrd="0" destOrd="0" presId="urn:microsoft.com/office/officeart/2005/8/layout/process5"/>
    <dgm:cxn modelId="{2AE6EB9D-7E1D-4FAF-A1B2-CB136E798EAB}" type="presParOf" srcId="{4981B357-EF4D-4268-8D52-D7E19C388BA8}" destId="{1DF3B33F-908B-407A-91A0-C224F1482A75}" srcOrd="1" destOrd="0" presId="urn:microsoft.com/office/officeart/2005/8/layout/process5"/>
    <dgm:cxn modelId="{314A45CC-1E1E-4B38-8286-A73749D174AD}" type="presParOf" srcId="{1DF3B33F-908B-407A-91A0-C224F1482A75}" destId="{5CB83F02-294D-49CE-911A-826C62768EEB}" srcOrd="0" destOrd="0" presId="urn:microsoft.com/office/officeart/2005/8/layout/process5"/>
    <dgm:cxn modelId="{7312262C-D5E3-4BCF-85C7-0E4016AD6D49}" type="presParOf" srcId="{4981B357-EF4D-4268-8D52-D7E19C388BA8}" destId="{D83C5F59-EC4D-4098-BA61-49A0CB2F9768}" srcOrd="2" destOrd="0" presId="urn:microsoft.com/office/officeart/2005/8/layout/process5"/>
    <dgm:cxn modelId="{06292280-1875-46A9-B538-D4751B32A227}" type="presParOf" srcId="{4981B357-EF4D-4268-8D52-D7E19C388BA8}" destId="{F9F1F875-E691-4B10-A4DD-45E7A990CF19}" srcOrd="3" destOrd="0" presId="urn:microsoft.com/office/officeart/2005/8/layout/process5"/>
    <dgm:cxn modelId="{3B889EA5-4BD4-4A4A-8E39-CD626FA04957}" type="presParOf" srcId="{F9F1F875-E691-4B10-A4DD-45E7A990CF19}" destId="{51492DAE-C287-4C42-B359-A84C8187A7F5}" srcOrd="0" destOrd="0" presId="urn:microsoft.com/office/officeart/2005/8/layout/process5"/>
    <dgm:cxn modelId="{14EC3A66-B3E7-41F5-8232-8BC9C2DFB026}" type="presParOf" srcId="{4981B357-EF4D-4268-8D52-D7E19C388BA8}" destId="{5483F10A-4533-4863-BF29-2A72E4B6B05B}" srcOrd="4" destOrd="0" presId="urn:microsoft.com/office/officeart/2005/8/layout/process5"/>
    <dgm:cxn modelId="{90A68287-5614-44A4-83DD-43D1EB838911}" type="presParOf" srcId="{4981B357-EF4D-4268-8D52-D7E19C388BA8}" destId="{959E13F9-0204-4CD3-9C92-4F5FDF89788D}" srcOrd="5" destOrd="0" presId="urn:microsoft.com/office/officeart/2005/8/layout/process5"/>
    <dgm:cxn modelId="{7A17A56F-A8A8-49C1-9C87-961167B856F7}" type="presParOf" srcId="{959E13F9-0204-4CD3-9C92-4F5FDF89788D}" destId="{C119B414-9B91-45D2-BE44-72B80959D7F7}" srcOrd="0" destOrd="0" presId="urn:microsoft.com/office/officeart/2005/8/layout/process5"/>
    <dgm:cxn modelId="{27ECC349-08FA-4E68-A698-38A37CBDC976}" type="presParOf" srcId="{4981B357-EF4D-4268-8D52-D7E19C388BA8}" destId="{779ECCFA-2F68-43AD-BF92-201728C2570E}" srcOrd="6" destOrd="0" presId="urn:microsoft.com/office/officeart/2005/8/layout/process5"/>
    <dgm:cxn modelId="{8F9DC060-B513-4031-82A4-9419210ADDF9}" type="presParOf" srcId="{4981B357-EF4D-4268-8D52-D7E19C388BA8}" destId="{C85A270F-F807-4B1F-8988-0BE592D17FC0}" srcOrd="7" destOrd="0" presId="urn:microsoft.com/office/officeart/2005/8/layout/process5"/>
    <dgm:cxn modelId="{E963FB07-553A-465E-8E74-33198E5F01C2}" type="presParOf" srcId="{C85A270F-F807-4B1F-8988-0BE592D17FC0}" destId="{2100447D-B60E-4C64-82B7-00977E41ECCC}" srcOrd="0" destOrd="0" presId="urn:microsoft.com/office/officeart/2005/8/layout/process5"/>
    <dgm:cxn modelId="{1FB02AB1-B17C-46C2-B251-861B506724F9}" type="presParOf" srcId="{4981B357-EF4D-4268-8D52-D7E19C388BA8}" destId="{CA060411-705B-46C3-AB60-BC9E4647A23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4139E6-4E86-4BC7-B945-4D0FA487FA9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FE13F0-4323-4CC3-91CB-F312685E1A5B}">
      <dgm:prSet phldrT="[Texto]"/>
      <dgm:spPr/>
      <dgm:t>
        <a:bodyPr/>
        <a:lstStyle/>
        <a:p>
          <a:r>
            <a:rPr lang="es-EC" dirty="0" smtClean="0"/>
            <a:t>Las cifras del sector automotriz </a:t>
          </a:r>
          <a:endParaRPr lang="es-ES" dirty="0"/>
        </a:p>
      </dgm:t>
    </dgm:pt>
    <dgm:pt modelId="{B79911FE-4E55-4EC2-9D7B-77EFB1F1ADB8}" type="parTrans" cxnId="{BF79DE1A-BC1A-4612-9CA5-EFB8A9588BF8}">
      <dgm:prSet/>
      <dgm:spPr/>
      <dgm:t>
        <a:bodyPr/>
        <a:lstStyle/>
        <a:p>
          <a:endParaRPr lang="es-ES" dirty="0"/>
        </a:p>
      </dgm:t>
    </dgm:pt>
    <dgm:pt modelId="{9744B4F0-4E4E-4E07-9121-29FE94082E66}" type="sibTrans" cxnId="{BF79DE1A-BC1A-4612-9CA5-EFB8A9588BF8}">
      <dgm:prSet/>
      <dgm:spPr/>
      <dgm:t>
        <a:bodyPr/>
        <a:lstStyle/>
        <a:p>
          <a:endParaRPr lang="es-ES" dirty="0"/>
        </a:p>
      </dgm:t>
    </dgm:pt>
    <dgm:pt modelId="{EAE6F95F-0706-45AB-BEC2-77C431371D84}">
      <dgm:prSet phldrT="[Texto]"/>
      <dgm:spPr/>
      <dgm:t>
        <a:bodyPr/>
        <a:lstStyle/>
        <a:p>
          <a:r>
            <a:rPr lang="es-EC" dirty="0" smtClean="0"/>
            <a:t>La limitación de cupos </a:t>
          </a:r>
        </a:p>
        <a:p>
          <a:r>
            <a:rPr lang="es-EC" dirty="0" smtClean="0"/>
            <a:t> tasas arancelarias perjudica  significativa</a:t>
          </a:r>
          <a:endParaRPr lang="es-ES" dirty="0"/>
        </a:p>
      </dgm:t>
    </dgm:pt>
    <dgm:pt modelId="{CBAB2C1C-C99D-4094-8640-15EBA34A6965}" type="parTrans" cxnId="{40B34706-3D84-4CCC-9F3A-6F69448460D5}">
      <dgm:prSet/>
      <dgm:spPr/>
      <dgm:t>
        <a:bodyPr/>
        <a:lstStyle/>
        <a:p>
          <a:endParaRPr lang="es-ES" dirty="0"/>
        </a:p>
      </dgm:t>
    </dgm:pt>
    <dgm:pt modelId="{87F52625-B276-4418-966C-DA654ED21231}" type="sibTrans" cxnId="{40B34706-3D84-4CCC-9F3A-6F69448460D5}">
      <dgm:prSet/>
      <dgm:spPr/>
      <dgm:t>
        <a:bodyPr/>
        <a:lstStyle/>
        <a:p>
          <a:endParaRPr lang="es-ES" dirty="0"/>
        </a:p>
      </dgm:t>
    </dgm:pt>
    <dgm:pt modelId="{1A7E8FEC-0654-40D8-A7F8-B581D20A55BC}">
      <dgm:prSet phldrT="[Texto]"/>
      <dgm:spPr/>
      <dgm:t>
        <a:bodyPr/>
        <a:lstStyle/>
        <a:p>
          <a:r>
            <a:rPr lang="es-EC" dirty="0" smtClean="0"/>
            <a:t>La adquisición de importación de partes y piezas.</a:t>
          </a:r>
          <a:endParaRPr lang="es-ES" dirty="0"/>
        </a:p>
      </dgm:t>
    </dgm:pt>
    <dgm:pt modelId="{DD673F46-3B57-494A-9EED-D770062EBEE1}" type="parTrans" cxnId="{F72C1C3A-ED4B-42DC-9093-D6CDAF44976D}">
      <dgm:prSet/>
      <dgm:spPr/>
      <dgm:t>
        <a:bodyPr/>
        <a:lstStyle/>
        <a:p>
          <a:endParaRPr lang="es-ES" dirty="0"/>
        </a:p>
      </dgm:t>
    </dgm:pt>
    <dgm:pt modelId="{A9FF2541-90FB-4AE0-83DD-652973C355A4}" type="sibTrans" cxnId="{F72C1C3A-ED4B-42DC-9093-D6CDAF44976D}">
      <dgm:prSet/>
      <dgm:spPr/>
      <dgm:t>
        <a:bodyPr/>
        <a:lstStyle/>
        <a:p>
          <a:endParaRPr lang="es-ES" dirty="0"/>
        </a:p>
      </dgm:t>
    </dgm:pt>
    <dgm:pt modelId="{EDE6C6C4-D208-47CB-8A49-878C287A407C}">
      <dgm:prSet phldrT="[Texto]"/>
      <dgm:spPr/>
      <dgm:t>
        <a:bodyPr/>
        <a:lstStyle/>
        <a:p>
          <a:r>
            <a:rPr lang="es-EC" dirty="0" smtClean="0"/>
            <a:t>Afectan demanda y la oferta</a:t>
          </a:r>
          <a:endParaRPr lang="es-ES" dirty="0"/>
        </a:p>
      </dgm:t>
    </dgm:pt>
    <dgm:pt modelId="{2E96ACEC-86AA-41D3-9104-347EDBD0C01F}" type="parTrans" cxnId="{7A2F6716-AEF9-41AF-9100-923BECF48396}">
      <dgm:prSet/>
      <dgm:spPr/>
      <dgm:t>
        <a:bodyPr/>
        <a:lstStyle/>
        <a:p>
          <a:endParaRPr lang="es-ES" dirty="0"/>
        </a:p>
      </dgm:t>
    </dgm:pt>
    <dgm:pt modelId="{EEA4AE0D-05CD-4026-BECD-AA811B6836E8}" type="sibTrans" cxnId="{7A2F6716-AEF9-41AF-9100-923BECF48396}">
      <dgm:prSet/>
      <dgm:spPr/>
      <dgm:t>
        <a:bodyPr/>
        <a:lstStyle/>
        <a:p>
          <a:endParaRPr lang="es-ES" dirty="0"/>
        </a:p>
      </dgm:t>
    </dgm:pt>
    <dgm:pt modelId="{F704C3BB-9DBE-4AF2-A742-18CD7E5C6B87}">
      <dgm:prSet phldrT="[Texto]"/>
      <dgm:spPr/>
      <dgm:t>
        <a:bodyPr/>
        <a:lstStyle/>
        <a:p>
          <a:r>
            <a:rPr lang="es-EC" dirty="0" smtClean="0"/>
            <a:t>Altos precio por impuestos impiden el desempeño de las ensambladoras</a:t>
          </a:r>
          <a:endParaRPr lang="es-ES" dirty="0"/>
        </a:p>
      </dgm:t>
    </dgm:pt>
    <dgm:pt modelId="{449C056F-1B1B-4237-A949-5BB62B76D713}" type="parTrans" cxnId="{66DF1940-17E0-4B2B-9427-616DBA825545}">
      <dgm:prSet/>
      <dgm:spPr/>
      <dgm:t>
        <a:bodyPr/>
        <a:lstStyle/>
        <a:p>
          <a:endParaRPr lang="es-ES" dirty="0"/>
        </a:p>
      </dgm:t>
    </dgm:pt>
    <dgm:pt modelId="{59F20BBC-8BAA-4A27-8F28-F5169BA8188E}" type="sibTrans" cxnId="{66DF1940-17E0-4B2B-9427-616DBA825545}">
      <dgm:prSet/>
      <dgm:spPr/>
      <dgm:t>
        <a:bodyPr/>
        <a:lstStyle/>
        <a:p>
          <a:endParaRPr lang="es-ES" dirty="0"/>
        </a:p>
      </dgm:t>
    </dgm:pt>
    <dgm:pt modelId="{6C38D70B-F7BD-43F4-A188-E8A5AD6F91D6}">
      <dgm:prSet phldrT="[Texto]"/>
      <dgm:spPr/>
      <dgm:t>
        <a:bodyPr/>
        <a:lstStyle/>
        <a:p>
          <a:r>
            <a:rPr lang="es-EC" dirty="0" smtClean="0"/>
            <a:t>Protección de la industria y la economía nacional del país</a:t>
          </a:r>
          <a:endParaRPr lang="es-ES" dirty="0"/>
        </a:p>
      </dgm:t>
    </dgm:pt>
    <dgm:pt modelId="{5EDC498D-B09F-41EB-A3BF-43117D61F93C}" type="parTrans" cxnId="{0888CF3B-5A7E-48D1-B916-76837CDD3E34}">
      <dgm:prSet/>
      <dgm:spPr/>
      <dgm:t>
        <a:bodyPr/>
        <a:lstStyle/>
        <a:p>
          <a:endParaRPr lang="es-ES" dirty="0"/>
        </a:p>
      </dgm:t>
    </dgm:pt>
    <dgm:pt modelId="{135E8EA3-3B56-44BD-AEA6-5D6738320B70}" type="sibTrans" cxnId="{0888CF3B-5A7E-48D1-B916-76837CDD3E34}">
      <dgm:prSet/>
      <dgm:spPr/>
      <dgm:t>
        <a:bodyPr/>
        <a:lstStyle/>
        <a:p>
          <a:endParaRPr lang="es-ES" dirty="0"/>
        </a:p>
      </dgm:t>
    </dgm:pt>
    <dgm:pt modelId="{1E79FA04-7A19-4A99-A4F1-75A713881C30}">
      <dgm:prSet phldrT="[Texto]"/>
      <dgm:spPr/>
      <dgm:t>
        <a:bodyPr/>
        <a:lstStyle/>
        <a:p>
          <a:r>
            <a:rPr lang="es-EC" dirty="0" smtClean="0"/>
            <a:t>Disminución en las venta</a:t>
          </a:r>
          <a:endParaRPr lang="es-ES" dirty="0"/>
        </a:p>
      </dgm:t>
    </dgm:pt>
    <dgm:pt modelId="{254EF45C-66A0-46E4-A263-674CA45C4CA2}" type="parTrans" cxnId="{4374D79A-BBBA-42EF-A4B3-B284B928C0E4}">
      <dgm:prSet/>
      <dgm:spPr/>
      <dgm:t>
        <a:bodyPr/>
        <a:lstStyle/>
        <a:p>
          <a:endParaRPr lang="es-ES" dirty="0"/>
        </a:p>
      </dgm:t>
    </dgm:pt>
    <dgm:pt modelId="{39F8E1B3-A51D-41E4-8F4B-3230656A88A8}" type="sibTrans" cxnId="{4374D79A-BBBA-42EF-A4B3-B284B928C0E4}">
      <dgm:prSet/>
      <dgm:spPr/>
      <dgm:t>
        <a:bodyPr/>
        <a:lstStyle/>
        <a:p>
          <a:endParaRPr lang="es-ES" dirty="0"/>
        </a:p>
      </dgm:t>
    </dgm:pt>
    <dgm:pt modelId="{5F1143F9-E218-454B-AE4A-51E3D9D132CF}">
      <dgm:prSet phldrT="[Texto]"/>
      <dgm:spPr/>
      <dgm:t>
        <a:bodyPr/>
        <a:lstStyle/>
        <a:p>
          <a:r>
            <a:rPr lang="es-EC" dirty="0" smtClean="0"/>
            <a:t>El gobierno implanto como medida temporal</a:t>
          </a:r>
          <a:endParaRPr lang="es-ES" dirty="0"/>
        </a:p>
      </dgm:t>
    </dgm:pt>
    <dgm:pt modelId="{83FC1336-293D-4068-BD06-F5FD83448CF9}" type="parTrans" cxnId="{1AA8342C-23C1-4603-B1BC-196DC68318F4}">
      <dgm:prSet/>
      <dgm:spPr/>
      <dgm:t>
        <a:bodyPr/>
        <a:lstStyle/>
        <a:p>
          <a:endParaRPr lang="es-ES" dirty="0"/>
        </a:p>
      </dgm:t>
    </dgm:pt>
    <dgm:pt modelId="{F23E8631-61E7-4084-91C4-1AAA9BD5C83B}" type="sibTrans" cxnId="{1AA8342C-23C1-4603-B1BC-196DC68318F4}">
      <dgm:prSet/>
      <dgm:spPr/>
      <dgm:t>
        <a:bodyPr/>
        <a:lstStyle/>
        <a:p>
          <a:endParaRPr lang="es-ES" dirty="0"/>
        </a:p>
      </dgm:t>
    </dgm:pt>
    <dgm:pt modelId="{9EEFA346-197F-47E4-9ECF-F32876A1903B}">
      <dgm:prSet phldrT="[Texto]"/>
      <dgm:spPr/>
      <dgm:t>
        <a:bodyPr/>
        <a:lstStyle/>
        <a:p>
          <a:r>
            <a:rPr lang="es-EC" dirty="0" smtClean="0"/>
            <a:t>Impulsar el sector y que sea más competitivo</a:t>
          </a:r>
          <a:endParaRPr lang="es-ES" dirty="0"/>
        </a:p>
      </dgm:t>
    </dgm:pt>
    <dgm:pt modelId="{63BC917C-87CE-416F-8E65-FB7F98DE39BB}" type="parTrans" cxnId="{610937C3-EEB2-4962-B96F-3A465BC0E849}">
      <dgm:prSet/>
      <dgm:spPr/>
      <dgm:t>
        <a:bodyPr/>
        <a:lstStyle/>
        <a:p>
          <a:endParaRPr lang="es-ES" dirty="0"/>
        </a:p>
      </dgm:t>
    </dgm:pt>
    <dgm:pt modelId="{1D55B16A-033D-4EBE-9B59-B494F36F2984}" type="sibTrans" cxnId="{610937C3-EEB2-4962-B96F-3A465BC0E849}">
      <dgm:prSet/>
      <dgm:spPr/>
      <dgm:t>
        <a:bodyPr/>
        <a:lstStyle/>
        <a:p>
          <a:endParaRPr lang="es-ES" dirty="0"/>
        </a:p>
      </dgm:t>
    </dgm:pt>
    <dgm:pt modelId="{32514967-6259-47F9-8561-272CAF4F9E2D}" type="pres">
      <dgm:prSet presAssocID="{C44139E6-4E86-4BC7-B945-4D0FA487FA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87C5B04-FAB1-4662-9212-F3B22F82B045}" type="pres">
      <dgm:prSet presAssocID="{B0FE13F0-4323-4CC3-91CB-F312685E1A5B}" presName="horFlow" presStyleCnt="0"/>
      <dgm:spPr/>
    </dgm:pt>
    <dgm:pt modelId="{EB191D60-3B9E-49F1-98BF-C6A3D5030A90}" type="pres">
      <dgm:prSet presAssocID="{B0FE13F0-4323-4CC3-91CB-F312685E1A5B}" presName="bigChev" presStyleLbl="node1" presStyleIdx="0" presStyleCnt="3"/>
      <dgm:spPr/>
      <dgm:t>
        <a:bodyPr/>
        <a:lstStyle/>
        <a:p>
          <a:endParaRPr lang="es-ES"/>
        </a:p>
      </dgm:t>
    </dgm:pt>
    <dgm:pt modelId="{BC11660A-E9CA-4F29-84B1-2C60F5611DD5}" type="pres">
      <dgm:prSet presAssocID="{CBAB2C1C-C99D-4094-8640-15EBA34A6965}" presName="parTrans" presStyleCnt="0"/>
      <dgm:spPr/>
    </dgm:pt>
    <dgm:pt modelId="{4E7DF0FB-FFBB-4395-B3A9-AAFD35BED0F0}" type="pres">
      <dgm:prSet presAssocID="{EAE6F95F-0706-45AB-BEC2-77C431371D84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27AA5A-D578-4E91-917A-C8E502CC0C7B}" type="pres">
      <dgm:prSet presAssocID="{87F52625-B276-4418-966C-DA654ED21231}" presName="sibTrans" presStyleCnt="0"/>
      <dgm:spPr/>
    </dgm:pt>
    <dgm:pt modelId="{C1110069-1B62-49CD-851C-87652970BBB8}" type="pres">
      <dgm:prSet presAssocID="{1A7E8FEC-0654-40D8-A7F8-B581D20A55BC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56EA8D-70E7-4B82-88F2-D016DF3907B5}" type="pres">
      <dgm:prSet presAssocID="{B0FE13F0-4323-4CC3-91CB-F312685E1A5B}" presName="vSp" presStyleCnt="0"/>
      <dgm:spPr/>
    </dgm:pt>
    <dgm:pt modelId="{34C25591-3703-4049-88B3-C8DF125BFDCF}" type="pres">
      <dgm:prSet presAssocID="{EDE6C6C4-D208-47CB-8A49-878C287A407C}" presName="horFlow" presStyleCnt="0"/>
      <dgm:spPr/>
    </dgm:pt>
    <dgm:pt modelId="{6C661148-6A7E-45AC-8E22-D1A3B8D24E45}" type="pres">
      <dgm:prSet presAssocID="{EDE6C6C4-D208-47CB-8A49-878C287A407C}" presName="bigChev" presStyleLbl="node1" presStyleIdx="1" presStyleCnt="3"/>
      <dgm:spPr/>
      <dgm:t>
        <a:bodyPr/>
        <a:lstStyle/>
        <a:p>
          <a:endParaRPr lang="es-ES"/>
        </a:p>
      </dgm:t>
    </dgm:pt>
    <dgm:pt modelId="{0305FDB8-E2BC-47AD-B6B9-53501D66DB84}" type="pres">
      <dgm:prSet presAssocID="{449C056F-1B1B-4237-A949-5BB62B76D713}" presName="parTrans" presStyleCnt="0"/>
      <dgm:spPr/>
    </dgm:pt>
    <dgm:pt modelId="{5EAF709A-F17B-4564-BA7A-66524A00BF2D}" type="pres">
      <dgm:prSet presAssocID="{F704C3BB-9DBE-4AF2-A742-18CD7E5C6B8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16CD3C-D1F1-4565-A198-A6C33660755F}" type="pres">
      <dgm:prSet presAssocID="{59F20BBC-8BAA-4A27-8F28-F5169BA8188E}" presName="sibTrans" presStyleCnt="0"/>
      <dgm:spPr/>
    </dgm:pt>
    <dgm:pt modelId="{CC0D3CC8-8D9B-43AD-9979-8B3E90DD6AC5}" type="pres">
      <dgm:prSet presAssocID="{1E79FA04-7A19-4A99-A4F1-75A713881C30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5EEBE1-D3B6-48B2-9A9E-565A849EC6D1}" type="pres">
      <dgm:prSet presAssocID="{EDE6C6C4-D208-47CB-8A49-878C287A407C}" presName="vSp" presStyleCnt="0"/>
      <dgm:spPr/>
    </dgm:pt>
    <dgm:pt modelId="{93F5D28D-3F8C-4A68-ADC2-93E349091ECD}" type="pres">
      <dgm:prSet presAssocID="{6C38D70B-F7BD-43F4-A188-E8A5AD6F91D6}" presName="horFlow" presStyleCnt="0"/>
      <dgm:spPr/>
    </dgm:pt>
    <dgm:pt modelId="{398A6BAA-1DA1-48D4-9338-A1A2DC5EB25E}" type="pres">
      <dgm:prSet presAssocID="{6C38D70B-F7BD-43F4-A188-E8A5AD6F91D6}" presName="bigChev" presStyleLbl="node1" presStyleIdx="2" presStyleCnt="3"/>
      <dgm:spPr/>
      <dgm:t>
        <a:bodyPr/>
        <a:lstStyle/>
        <a:p>
          <a:endParaRPr lang="es-ES"/>
        </a:p>
      </dgm:t>
    </dgm:pt>
    <dgm:pt modelId="{535EA011-CE4B-4C49-97B9-2943A724A02B}" type="pres">
      <dgm:prSet presAssocID="{83FC1336-293D-4068-BD06-F5FD83448CF9}" presName="parTrans" presStyleCnt="0"/>
      <dgm:spPr/>
    </dgm:pt>
    <dgm:pt modelId="{99A8FE83-4CDB-43EA-8BF3-11B107D5BCF6}" type="pres">
      <dgm:prSet presAssocID="{5F1143F9-E218-454B-AE4A-51E3D9D132C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354A50-4953-40DB-ABCB-EA214146ECBD}" type="pres">
      <dgm:prSet presAssocID="{F23E8631-61E7-4084-91C4-1AAA9BD5C83B}" presName="sibTrans" presStyleCnt="0"/>
      <dgm:spPr/>
    </dgm:pt>
    <dgm:pt modelId="{F10C496E-2AC9-41E2-983A-D2EE3CD2E96A}" type="pres">
      <dgm:prSet presAssocID="{9EEFA346-197F-47E4-9ECF-F32876A1903B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79DE1A-BC1A-4612-9CA5-EFB8A9588BF8}" srcId="{C44139E6-4E86-4BC7-B945-4D0FA487FA93}" destId="{B0FE13F0-4323-4CC3-91CB-F312685E1A5B}" srcOrd="0" destOrd="0" parTransId="{B79911FE-4E55-4EC2-9D7B-77EFB1F1ADB8}" sibTransId="{9744B4F0-4E4E-4E07-9121-29FE94082E66}"/>
    <dgm:cxn modelId="{13C23933-9F3D-4178-B5F4-249059A20D61}" type="presOf" srcId="{F704C3BB-9DBE-4AF2-A742-18CD7E5C6B87}" destId="{5EAF709A-F17B-4564-BA7A-66524A00BF2D}" srcOrd="0" destOrd="0" presId="urn:microsoft.com/office/officeart/2005/8/layout/lProcess3"/>
    <dgm:cxn modelId="{66DF1940-17E0-4B2B-9427-616DBA825545}" srcId="{EDE6C6C4-D208-47CB-8A49-878C287A407C}" destId="{F704C3BB-9DBE-4AF2-A742-18CD7E5C6B87}" srcOrd="0" destOrd="0" parTransId="{449C056F-1B1B-4237-A949-5BB62B76D713}" sibTransId="{59F20BBC-8BAA-4A27-8F28-F5169BA8188E}"/>
    <dgm:cxn modelId="{BC50D215-1EE1-4638-BA5D-AAF4D081B9C4}" type="presOf" srcId="{1E79FA04-7A19-4A99-A4F1-75A713881C30}" destId="{CC0D3CC8-8D9B-43AD-9979-8B3E90DD6AC5}" srcOrd="0" destOrd="0" presId="urn:microsoft.com/office/officeart/2005/8/layout/lProcess3"/>
    <dgm:cxn modelId="{F72C1C3A-ED4B-42DC-9093-D6CDAF44976D}" srcId="{B0FE13F0-4323-4CC3-91CB-F312685E1A5B}" destId="{1A7E8FEC-0654-40D8-A7F8-B581D20A55BC}" srcOrd="1" destOrd="0" parTransId="{DD673F46-3B57-494A-9EED-D770062EBEE1}" sibTransId="{A9FF2541-90FB-4AE0-83DD-652973C355A4}"/>
    <dgm:cxn modelId="{1AA8342C-23C1-4603-B1BC-196DC68318F4}" srcId="{6C38D70B-F7BD-43F4-A188-E8A5AD6F91D6}" destId="{5F1143F9-E218-454B-AE4A-51E3D9D132CF}" srcOrd="0" destOrd="0" parTransId="{83FC1336-293D-4068-BD06-F5FD83448CF9}" sibTransId="{F23E8631-61E7-4084-91C4-1AAA9BD5C83B}"/>
    <dgm:cxn modelId="{7A2F6716-AEF9-41AF-9100-923BECF48396}" srcId="{C44139E6-4E86-4BC7-B945-4D0FA487FA93}" destId="{EDE6C6C4-D208-47CB-8A49-878C287A407C}" srcOrd="1" destOrd="0" parTransId="{2E96ACEC-86AA-41D3-9104-347EDBD0C01F}" sibTransId="{EEA4AE0D-05CD-4026-BECD-AA811B6836E8}"/>
    <dgm:cxn modelId="{62B3D426-3EA6-4108-A706-DFE7B5B1A313}" type="presOf" srcId="{EAE6F95F-0706-45AB-BEC2-77C431371D84}" destId="{4E7DF0FB-FFBB-4395-B3A9-AAFD35BED0F0}" srcOrd="0" destOrd="0" presId="urn:microsoft.com/office/officeart/2005/8/layout/lProcess3"/>
    <dgm:cxn modelId="{E63C93C2-95E9-4EE9-91BA-E3C5DD14641F}" type="presOf" srcId="{9EEFA346-197F-47E4-9ECF-F32876A1903B}" destId="{F10C496E-2AC9-41E2-983A-D2EE3CD2E96A}" srcOrd="0" destOrd="0" presId="urn:microsoft.com/office/officeart/2005/8/layout/lProcess3"/>
    <dgm:cxn modelId="{A01E1390-8675-414D-A7B9-387648B9B67F}" type="presOf" srcId="{B0FE13F0-4323-4CC3-91CB-F312685E1A5B}" destId="{EB191D60-3B9E-49F1-98BF-C6A3D5030A90}" srcOrd="0" destOrd="0" presId="urn:microsoft.com/office/officeart/2005/8/layout/lProcess3"/>
    <dgm:cxn modelId="{40B34706-3D84-4CCC-9F3A-6F69448460D5}" srcId="{B0FE13F0-4323-4CC3-91CB-F312685E1A5B}" destId="{EAE6F95F-0706-45AB-BEC2-77C431371D84}" srcOrd="0" destOrd="0" parTransId="{CBAB2C1C-C99D-4094-8640-15EBA34A6965}" sibTransId="{87F52625-B276-4418-966C-DA654ED21231}"/>
    <dgm:cxn modelId="{610937C3-EEB2-4962-B96F-3A465BC0E849}" srcId="{6C38D70B-F7BD-43F4-A188-E8A5AD6F91D6}" destId="{9EEFA346-197F-47E4-9ECF-F32876A1903B}" srcOrd="1" destOrd="0" parTransId="{63BC917C-87CE-416F-8E65-FB7F98DE39BB}" sibTransId="{1D55B16A-033D-4EBE-9B59-B494F36F2984}"/>
    <dgm:cxn modelId="{17B8F3E1-46EF-4747-B57A-240DCC8680F2}" type="presOf" srcId="{1A7E8FEC-0654-40D8-A7F8-B581D20A55BC}" destId="{C1110069-1B62-49CD-851C-87652970BBB8}" srcOrd="0" destOrd="0" presId="urn:microsoft.com/office/officeart/2005/8/layout/lProcess3"/>
    <dgm:cxn modelId="{6632BFAD-E0E5-4EB3-A7B9-AF8C84215276}" type="presOf" srcId="{6C38D70B-F7BD-43F4-A188-E8A5AD6F91D6}" destId="{398A6BAA-1DA1-48D4-9338-A1A2DC5EB25E}" srcOrd="0" destOrd="0" presId="urn:microsoft.com/office/officeart/2005/8/layout/lProcess3"/>
    <dgm:cxn modelId="{8C36A8C9-C758-49FF-8C65-3DA3FE523784}" type="presOf" srcId="{5F1143F9-E218-454B-AE4A-51E3D9D132CF}" destId="{99A8FE83-4CDB-43EA-8BF3-11B107D5BCF6}" srcOrd="0" destOrd="0" presId="urn:microsoft.com/office/officeart/2005/8/layout/lProcess3"/>
    <dgm:cxn modelId="{0888CF3B-5A7E-48D1-B916-76837CDD3E34}" srcId="{C44139E6-4E86-4BC7-B945-4D0FA487FA93}" destId="{6C38D70B-F7BD-43F4-A188-E8A5AD6F91D6}" srcOrd="2" destOrd="0" parTransId="{5EDC498D-B09F-41EB-A3BF-43117D61F93C}" sibTransId="{135E8EA3-3B56-44BD-AEA6-5D6738320B70}"/>
    <dgm:cxn modelId="{39074FEE-0306-470E-B55C-74910B42C4ED}" type="presOf" srcId="{EDE6C6C4-D208-47CB-8A49-878C287A407C}" destId="{6C661148-6A7E-45AC-8E22-D1A3B8D24E45}" srcOrd="0" destOrd="0" presId="urn:microsoft.com/office/officeart/2005/8/layout/lProcess3"/>
    <dgm:cxn modelId="{4374D79A-BBBA-42EF-A4B3-B284B928C0E4}" srcId="{EDE6C6C4-D208-47CB-8A49-878C287A407C}" destId="{1E79FA04-7A19-4A99-A4F1-75A713881C30}" srcOrd="1" destOrd="0" parTransId="{254EF45C-66A0-46E4-A263-674CA45C4CA2}" sibTransId="{39F8E1B3-A51D-41E4-8F4B-3230656A88A8}"/>
    <dgm:cxn modelId="{E9D7E7DA-E852-40C4-BE21-E01B307C8A46}" type="presOf" srcId="{C44139E6-4E86-4BC7-B945-4D0FA487FA93}" destId="{32514967-6259-47F9-8561-272CAF4F9E2D}" srcOrd="0" destOrd="0" presId="urn:microsoft.com/office/officeart/2005/8/layout/lProcess3"/>
    <dgm:cxn modelId="{A726397C-54C8-42EE-95E6-8AFDA142E19F}" type="presParOf" srcId="{32514967-6259-47F9-8561-272CAF4F9E2D}" destId="{E87C5B04-FAB1-4662-9212-F3B22F82B045}" srcOrd="0" destOrd="0" presId="urn:microsoft.com/office/officeart/2005/8/layout/lProcess3"/>
    <dgm:cxn modelId="{5D45F8A7-CABA-46E1-866D-827AA166DAEB}" type="presParOf" srcId="{E87C5B04-FAB1-4662-9212-F3B22F82B045}" destId="{EB191D60-3B9E-49F1-98BF-C6A3D5030A90}" srcOrd="0" destOrd="0" presId="urn:microsoft.com/office/officeart/2005/8/layout/lProcess3"/>
    <dgm:cxn modelId="{71C7A192-D5CD-4312-9143-1626F00C0BEF}" type="presParOf" srcId="{E87C5B04-FAB1-4662-9212-F3B22F82B045}" destId="{BC11660A-E9CA-4F29-84B1-2C60F5611DD5}" srcOrd="1" destOrd="0" presId="urn:microsoft.com/office/officeart/2005/8/layout/lProcess3"/>
    <dgm:cxn modelId="{F01EB872-C928-4CF0-A34B-45A05CA49B6C}" type="presParOf" srcId="{E87C5B04-FAB1-4662-9212-F3B22F82B045}" destId="{4E7DF0FB-FFBB-4395-B3A9-AAFD35BED0F0}" srcOrd="2" destOrd="0" presId="urn:microsoft.com/office/officeart/2005/8/layout/lProcess3"/>
    <dgm:cxn modelId="{2F8F3FC5-7390-4BF8-92F3-BF5915348AE4}" type="presParOf" srcId="{E87C5B04-FAB1-4662-9212-F3B22F82B045}" destId="{9927AA5A-D578-4E91-917A-C8E502CC0C7B}" srcOrd="3" destOrd="0" presId="urn:microsoft.com/office/officeart/2005/8/layout/lProcess3"/>
    <dgm:cxn modelId="{C26822B1-BC01-4B10-83C4-E39EFF96F8B4}" type="presParOf" srcId="{E87C5B04-FAB1-4662-9212-F3B22F82B045}" destId="{C1110069-1B62-49CD-851C-87652970BBB8}" srcOrd="4" destOrd="0" presId="urn:microsoft.com/office/officeart/2005/8/layout/lProcess3"/>
    <dgm:cxn modelId="{5C1B9E74-B006-46A9-A7BA-0DEE353AFD1D}" type="presParOf" srcId="{32514967-6259-47F9-8561-272CAF4F9E2D}" destId="{7756EA8D-70E7-4B82-88F2-D016DF3907B5}" srcOrd="1" destOrd="0" presId="urn:microsoft.com/office/officeart/2005/8/layout/lProcess3"/>
    <dgm:cxn modelId="{A9024359-CC97-4F16-B674-EFFE87343C67}" type="presParOf" srcId="{32514967-6259-47F9-8561-272CAF4F9E2D}" destId="{34C25591-3703-4049-88B3-C8DF125BFDCF}" srcOrd="2" destOrd="0" presId="urn:microsoft.com/office/officeart/2005/8/layout/lProcess3"/>
    <dgm:cxn modelId="{37DD87AC-2C21-4EC0-BE59-F13AFC1245F1}" type="presParOf" srcId="{34C25591-3703-4049-88B3-C8DF125BFDCF}" destId="{6C661148-6A7E-45AC-8E22-D1A3B8D24E45}" srcOrd="0" destOrd="0" presId="urn:microsoft.com/office/officeart/2005/8/layout/lProcess3"/>
    <dgm:cxn modelId="{DA61B3C3-6725-4FDF-9E68-78C2EA9E408B}" type="presParOf" srcId="{34C25591-3703-4049-88B3-C8DF125BFDCF}" destId="{0305FDB8-E2BC-47AD-B6B9-53501D66DB84}" srcOrd="1" destOrd="0" presId="urn:microsoft.com/office/officeart/2005/8/layout/lProcess3"/>
    <dgm:cxn modelId="{E28911A4-0D3B-48C7-87A7-80BEB5B1657A}" type="presParOf" srcId="{34C25591-3703-4049-88B3-C8DF125BFDCF}" destId="{5EAF709A-F17B-4564-BA7A-66524A00BF2D}" srcOrd="2" destOrd="0" presId="urn:microsoft.com/office/officeart/2005/8/layout/lProcess3"/>
    <dgm:cxn modelId="{9236C0C3-FE6F-49D3-9447-4B82057E331C}" type="presParOf" srcId="{34C25591-3703-4049-88B3-C8DF125BFDCF}" destId="{DC16CD3C-D1F1-4565-A198-A6C33660755F}" srcOrd="3" destOrd="0" presId="urn:microsoft.com/office/officeart/2005/8/layout/lProcess3"/>
    <dgm:cxn modelId="{9117F27A-1C02-44D0-B6C2-96D5CC940DDB}" type="presParOf" srcId="{34C25591-3703-4049-88B3-C8DF125BFDCF}" destId="{CC0D3CC8-8D9B-43AD-9979-8B3E90DD6AC5}" srcOrd="4" destOrd="0" presId="urn:microsoft.com/office/officeart/2005/8/layout/lProcess3"/>
    <dgm:cxn modelId="{2BE07A5A-53EC-4F2B-B3C6-256EED2A562C}" type="presParOf" srcId="{32514967-6259-47F9-8561-272CAF4F9E2D}" destId="{DC5EEBE1-D3B6-48B2-9A9E-565A849EC6D1}" srcOrd="3" destOrd="0" presId="urn:microsoft.com/office/officeart/2005/8/layout/lProcess3"/>
    <dgm:cxn modelId="{F0436D51-5B34-4BD8-BA01-E13BAD3567EB}" type="presParOf" srcId="{32514967-6259-47F9-8561-272CAF4F9E2D}" destId="{93F5D28D-3F8C-4A68-ADC2-93E349091ECD}" srcOrd="4" destOrd="0" presId="urn:microsoft.com/office/officeart/2005/8/layout/lProcess3"/>
    <dgm:cxn modelId="{F5CBFB57-2D41-465A-B5D8-B39CACC4FE38}" type="presParOf" srcId="{93F5D28D-3F8C-4A68-ADC2-93E349091ECD}" destId="{398A6BAA-1DA1-48D4-9338-A1A2DC5EB25E}" srcOrd="0" destOrd="0" presId="urn:microsoft.com/office/officeart/2005/8/layout/lProcess3"/>
    <dgm:cxn modelId="{AE19BFE0-C602-468E-9020-38891A49309A}" type="presParOf" srcId="{93F5D28D-3F8C-4A68-ADC2-93E349091ECD}" destId="{535EA011-CE4B-4C49-97B9-2943A724A02B}" srcOrd="1" destOrd="0" presId="urn:microsoft.com/office/officeart/2005/8/layout/lProcess3"/>
    <dgm:cxn modelId="{04D0972B-EFFE-4247-8B2F-F6D5B2E93CB8}" type="presParOf" srcId="{93F5D28D-3F8C-4A68-ADC2-93E349091ECD}" destId="{99A8FE83-4CDB-43EA-8BF3-11B107D5BCF6}" srcOrd="2" destOrd="0" presId="urn:microsoft.com/office/officeart/2005/8/layout/lProcess3"/>
    <dgm:cxn modelId="{FC673E53-3B2F-42AB-ABEB-91E6F9229088}" type="presParOf" srcId="{93F5D28D-3F8C-4A68-ADC2-93E349091ECD}" destId="{80354A50-4953-40DB-ABCB-EA214146ECBD}" srcOrd="3" destOrd="0" presId="urn:microsoft.com/office/officeart/2005/8/layout/lProcess3"/>
    <dgm:cxn modelId="{95C549B9-30C9-4788-803E-89212BB78E00}" type="presParOf" srcId="{93F5D28D-3F8C-4A68-ADC2-93E349091ECD}" destId="{F10C496E-2AC9-41E2-983A-D2EE3CD2E96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D41F48-565C-48D6-B01C-57C581CE966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FBECF2-0D7A-4649-A97D-121C87B14042}">
      <dgm:prSet phldrT="[Texto]"/>
      <dgm:spPr/>
      <dgm:t>
        <a:bodyPr/>
        <a:lstStyle/>
        <a:p>
          <a:r>
            <a:rPr lang="es-EC" dirty="0" smtClean="0"/>
            <a:t>Evaluar cadena de distribución y cupos que las grandes importadoras asignan a comerciantes de menor tamaño</a:t>
          </a:r>
          <a:endParaRPr lang="es-ES" dirty="0"/>
        </a:p>
      </dgm:t>
    </dgm:pt>
    <dgm:pt modelId="{0938714C-35CA-4682-B660-4AA9ECBD9EDC}" type="parTrans" cxnId="{AF3F59D7-E0AD-4FF6-9C19-670CB5B0B240}">
      <dgm:prSet/>
      <dgm:spPr/>
      <dgm:t>
        <a:bodyPr/>
        <a:lstStyle/>
        <a:p>
          <a:endParaRPr lang="es-ES"/>
        </a:p>
      </dgm:t>
    </dgm:pt>
    <dgm:pt modelId="{97A388DC-3A12-4562-927B-7E1119E143C8}" type="sibTrans" cxnId="{AF3F59D7-E0AD-4FF6-9C19-670CB5B0B240}">
      <dgm:prSet/>
      <dgm:spPr/>
      <dgm:t>
        <a:bodyPr/>
        <a:lstStyle/>
        <a:p>
          <a:endParaRPr lang="es-ES"/>
        </a:p>
      </dgm:t>
    </dgm:pt>
    <dgm:pt modelId="{A07A6FC4-7B8A-4FAC-A4B0-A886DAC8651D}">
      <dgm:prSet phldrT="[Texto]"/>
      <dgm:spPr/>
      <dgm:t>
        <a:bodyPr/>
        <a:lstStyle/>
        <a:p>
          <a:r>
            <a:rPr lang="es-EC" dirty="0" smtClean="0"/>
            <a:t>Crear y ampliar los incentivos para incrementar de forma sistemática la producción y por ende el número de empleos directos e indirectos</a:t>
          </a:r>
          <a:endParaRPr lang="es-ES" dirty="0"/>
        </a:p>
      </dgm:t>
    </dgm:pt>
    <dgm:pt modelId="{FCA52ADD-E0DC-444E-BC9E-D353ACB6B989}" type="parTrans" cxnId="{C65FA69A-B8F0-4F3F-AE86-2FA5BF8E88A9}">
      <dgm:prSet/>
      <dgm:spPr/>
      <dgm:t>
        <a:bodyPr/>
        <a:lstStyle/>
        <a:p>
          <a:endParaRPr lang="es-ES"/>
        </a:p>
      </dgm:t>
    </dgm:pt>
    <dgm:pt modelId="{08FAC2C2-2C27-4CD8-8488-B2991AD8BB2F}" type="sibTrans" cxnId="{C65FA69A-B8F0-4F3F-AE86-2FA5BF8E88A9}">
      <dgm:prSet/>
      <dgm:spPr/>
      <dgm:t>
        <a:bodyPr/>
        <a:lstStyle/>
        <a:p>
          <a:endParaRPr lang="es-ES"/>
        </a:p>
      </dgm:t>
    </dgm:pt>
    <dgm:pt modelId="{D3F8F338-577D-4119-8979-B1AEAC7EE1F4}">
      <dgm:prSet phldrT="[Texto]"/>
      <dgm:spPr/>
      <dgm:t>
        <a:bodyPr/>
        <a:lstStyle/>
        <a:p>
          <a:r>
            <a:rPr lang="es-EC" dirty="0" smtClean="0"/>
            <a:t>Planificar el incremento a la producción nacional  mediante los  acuerdos comerciales</a:t>
          </a:r>
          <a:endParaRPr lang="es-ES" dirty="0"/>
        </a:p>
      </dgm:t>
    </dgm:pt>
    <dgm:pt modelId="{ECA7ACF1-201D-4FB8-8BB6-7EB4F44D883D}" type="parTrans" cxnId="{76C8A99E-E7B8-4158-96D5-905235A5FFAF}">
      <dgm:prSet/>
      <dgm:spPr/>
      <dgm:t>
        <a:bodyPr/>
        <a:lstStyle/>
        <a:p>
          <a:endParaRPr lang="es-ES"/>
        </a:p>
      </dgm:t>
    </dgm:pt>
    <dgm:pt modelId="{92F75136-3834-428E-B4C5-1BB92534C01F}" type="sibTrans" cxnId="{76C8A99E-E7B8-4158-96D5-905235A5FFAF}">
      <dgm:prSet/>
      <dgm:spPr/>
      <dgm:t>
        <a:bodyPr/>
        <a:lstStyle/>
        <a:p>
          <a:endParaRPr lang="es-ES"/>
        </a:p>
      </dgm:t>
    </dgm:pt>
    <dgm:pt modelId="{AB763218-16A3-4C70-9769-57D2BD4C1979}">
      <dgm:prSet phldrT="[Texto]"/>
      <dgm:spPr/>
      <dgm:t>
        <a:bodyPr/>
        <a:lstStyle/>
        <a:p>
          <a:r>
            <a:rPr lang="es-EC" dirty="0" smtClean="0"/>
            <a:t>Importación de materias primas y maquinaria</a:t>
          </a:r>
          <a:endParaRPr lang="es-ES" dirty="0"/>
        </a:p>
      </dgm:t>
    </dgm:pt>
    <dgm:pt modelId="{F51604E6-699F-4B49-8987-6AD4728EA18D}" type="parTrans" cxnId="{E4511297-DB2D-4BF9-ABD6-97DF6C43FB12}">
      <dgm:prSet/>
      <dgm:spPr/>
      <dgm:t>
        <a:bodyPr/>
        <a:lstStyle/>
        <a:p>
          <a:endParaRPr lang="es-ES"/>
        </a:p>
      </dgm:t>
    </dgm:pt>
    <dgm:pt modelId="{CBE02FC9-E7B8-496B-85C5-714A17A64427}" type="sibTrans" cxnId="{E4511297-DB2D-4BF9-ABD6-97DF6C43FB12}">
      <dgm:prSet/>
      <dgm:spPr/>
      <dgm:t>
        <a:bodyPr/>
        <a:lstStyle/>
        <a:p>
          <a:endParaRPr lang="es-ES"/>
        </a:p>
      </dgm:t>
    </dgm:pt>
    <dgm:pt modelId="{3541EC1E-26BB-4190-A9F4-C8F06609F535}">
      <dgm:prSet phldrT="[Texto]"/>
      <dgm:spPr/>
      <dgm:t>
        <a:bodyPr/>
        <a:lstStyle/>
        <a:p>
          <a:r>
            <a:rPr lang="es-EC" dirty="0" smtClean="0"/>
            <a:t>Fabricación de vehículos de calidad a precios competitivos</a:t>
          </a:r>
          <a:endParaRPr lang="es-ES" dirty="0"/>
        </a:p>
      </dgm:t>
    </dgm:pt>
    <dgm:pt modelId="{D265EF27-F8E8-4EE7-B213-DEA0F1DE1374}" type="parTrans" cxnId="{2F282EFE-5ABB-44D3-B4B4-16362D7F03FC}">
      <dgm:prSet/>
      <dgm:spPr/>
      <dgm:t>
        <a:bodyPr/>
        <a:lstStyle/>
        <a:p>
          <a:endParaRPr lang="es-ES"/>
        </a:p>
      </dgm:t>
    </dgm:pt>
    <dgm:pt modelId="{71C89DF9-13C1-48F1-A87F-5673E67F84D0}" type="sibTrans" cxnId="{2F282EFE-5ABB-44D3-B4B4-16362D7F03FC}">
      <dgm:prSet/>
      <dgm:spPr/>
      <dgm:t>
        <a:bodyPr/>
        <a:lstStyle/>
        <a:p>
          <a:endParaRPr lang="es-ES"/>
        </a:p>
      </dgm:t>
    </dgm:pt>
    <dgm:pt modelId="{36F9C98D-C64E-4724-8E7E-0208A972B6EB}">
      <dgm:prSet phldrT="[Texto]"/>
      <dgm:spPr/>
      <dgm:t>
        <a:bodyPr/>
        <a:lstStyle/>
        <a:p>
          <a:r>
            <a:rPr lang="es-EC" dirty="0" smtClean="0"/>
            <a:t>En un mercado que por medio de las importaciones sus costos bajen</a:t>
          </a:r>
          <a:endParaRPr lang="es-ES" dirty="0"/>
        </a:p>
      </dgm:t>
    </dgm:pt>
    <dgm:pt modelId="{50814CEF-917B-438E-AF52-174BAF2C593C}" type="parTrans" cxnId="{179CD49C-B154-49EB-B41C-C356AD7AE1BB}">
      <dgm:prSet/>
      <dgm:spPr/>
      <dgm:t>
        <a:bodyPr/>
        <a:lstStyle/>
        <a:p>
          <a:endParaRPr lang="es-ES"/>
        </a:p>
      </dgm:t>
    </dgm:pt>
    <dgm:pt modelId="{9E9873E6-379B-4952-AD9D-B52E7295E013}" type="sibTrans" cxnId="{179CD49C-B154-49EB-B41C-C356AD7AE1BB}">
      <dgm:prSet/>
      <dgm:spPr/>
      <dgm:t>
        <a:bodyPr/>
        <a:lstStyle/>
        <a:p>
          <a:endParaRPr lang="es-ES"/>
        </a:p>
      </dgm:t>
    </dgm:pt>
    <dgm:pt modelId="{4CD25E2F-CCEB-4967-BFD1-1D5AE80B5640}" type="pres">
      <dgm:prSet presAssocID="{82D41F48-565C-48D6-B01C-57C581CE96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07BC7F-A4B9-4B36-BF5B-4C9E78B3F273}" type="pres">
      <dgm:prSet presAssocID="{4DFBECF2-0D7A-4649-A97D-121C87B140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2B642F-9974-4F98-BF32-7391A3B5F2FA}" type="pres">
      <dgm:prSet presAssocID="{97A388DC-3A12-4562-927B-7E1119E143C8}" presName="sibTrans" presStyleLbl="sibTrans2D1" presStyleIdx="0" presStyleCnt="5"/>
      <dgm:spPr/>
      <dgm:t>
        <a:bodyPr/>
        <a:lstStyle/>
        <a:p>
          <a:endParaRPr lang="es-ES"/>
        </a:p>
      </dgm:t>
    </dgm:pt>
    <dgm:pt modelId="{B539AFA8-58B9-478C-8C28-CAC822305E93}" type="pres">
      <dgm:prSet presAssocID="{97A388DC-3A12-4562-927B-7E1119E143C8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42B2CB3F-10B5-4935-B178-9EFFF24654BA}" type="pres">
      <dgm:prSet presAssocID="{A07A6FC4-7B8A-4FAC-A4B0-A886DAC8651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94D5E4-B410-4FDE-AC6D-E519D44548F2}" type="pres">
      <dgm:prSet presAssocID="{08FAC2C2-2C27-4CD8-8488-B2991AD8BB2F}" presName="sibTrans" presStyleLbl="sibTrans2D1" presStyleIdx="1" presStyleCnt="5"/>
      <dgm:spPr/>
      <dgm:t>
        <a:bodyPr/>
        <a:lstStyle/>
        <a:p>
          <a:endParaRPr lang="es-ES"/>
        </a:p>
      </dgm:t>
    </dgm:pt>
    <dgm:pt modelId="{54525B6E-E78A-4C87-8902-B5A5ADA46F9D}" type="pres">
      <dgm:prSet presAssocID="{08FAC2C2-2C27-4CD8-8488-B2991AD8BB2F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AB0B1CEA-1490-4E99-9520-46400F657FB0}" type="pres">
      <dgm:prSet presAssocID="{D3F8F338-577D-4119-8979-B1AEAC7EE1F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C02CBE-41BC-402A-B566-D35DC700BEC4}" type="pres">
      <dgm:prSet presAssocID="{92F75136-3834-428E-B4C5-1BB92534C01F}" presName="sibTrans" presStyleLbl="sibTrans2D1" presStyleIdx="2" presStyleCnt="5"/>
      <dgm:spPr/>
      <dgm:t>
        <a:bodyPr/>
        <a:lstStyle/>
        <a:p>
          <a:endParaRPr lang="es-ES"/>
        </a:p>
      </dgm:t>
    </dgm:pt>
    <dgm:pt modelId="{F1B294F1-9DA7-47EE-91C2-4EDC2C462C99}" type="pres">
      <dgm:prSet presAssocID="{92F75136-3834-428E-B4C5-1BB92534C01F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7E80B396-B862-4CC0-89BD-417B15B230BA}" type="pres">
      <dgm:prSet presAssocID="{AB763218-16A3-4C70-9769-57D2BD4C197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2E3E19-6C66-44F0-B0A0-BC71E63BD7BD}" type="pres">
      <dgm:prSet presAssocID="{CBE02FC9-E7B8-496B-85C5-714A17A64427}" presName="sibTrans" presStyleLbl="sibTrans2D1" presStyleIdx="3" presStyleCnt="5"/>
      <dgm:spPr/>
      <dgm:t>
        <a:bodyPr/>
        <a:lstStyle/>
        <a:p>
          <a:endParaRPr lang="es-ES"/>
        </a:p>
      </dgm:t>
    </dgm:pt>
    <dgm:pt modelId="{E40A117F-D6CC-4382-8EC0-86EAD76F4A47}" type="pres">
      <dgm:prSet presAssocID="{CBE02FC9-E7B8-496B-85C5-714A17A64427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D8C7D9A3-2811-4D75-92EA-A9DD9D2C9AA2}" type="pres">
      <dgm:prSet presAssocID="{3541EC1E-26BB-4190-A9F4-C8F06609F5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B27A92-3FD0-41E0-93FB-FD0983969CC8}" type="pres">
      <dgm:prSet presAssocID="{71C89DF9-13C1-48F1-A87F-5673E67F84D0}" presName="sibTrans" presStyleLbl="sibTrans2D1" presStyleIdx="4" presStyleCnt="5"/>
      <dgm:spPr/>
      <dgm:t>
        <a:bodyPr/>
        <a:lstStyle/>
        <a:p>
          <a:endParaRPr lang="es-ES"/>
        </a:p>
      </dgm:t>
    </dgm:pt>
    <dgm:pt modelId="{B6B3691E-7A3A-4A8C-AD5A-4A202F6C224B}" type="pres">
      <dgm:prSet presAssocID="{71C89DF9-13C1-48F1-A87F-5673E67F84D0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B81229AB-C81A-48E3-9F50-D2E52C7667BF}" type="pres">
      <dgm:prSet presAssocID="{36F9C98D-C64E-4724-8E7E-0208A972B6E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9CD49C-B154-49EB-B41C-C356AD7AE1BB}" srcId="{82D41F48-565C-48D6-B01C-57C581CE9669}" destId="{36F9C98D-C64E-4724-8E7E-0208A972B6EB}" srcOrd="5" destOrd="0" parTransId="{50814CEF-917B-438E-AF52-174BAF2C593C}" sibTransId="{9E9873E6-379B-4952-AD9D-B52E7295E013}"/>
    <dgm:cxn modelId="{EDD0289C-ED3C-48EE-B455-7F1933080EC0}" type="presOf" srcId="{92F75136-3834-428E-B4C5-1BB92534C01F}" destId="{F1B294F1-9DA7-47EE-91C2-4EDC2C462C99}" srcOrd="1" destOrd="0" presId="urn:microsoft.com/office/officeart/2005/8/layout/process5"/>
    <dgm:cxn modelId="{28227D5C-9F68-42FB-B75A-E74A716CB6F5}" type="presOf" srcId="{92F75136-3834-428E-B4C5-1BB92534C01F}" destId="{3CC02CBE-41BC-402A-B566-D35DC700BEC4}" srcOrd="0" destOrd="0" presId="urn:microsoft.com/office/officeart/2005/8/layout/process5"/>
    <dgm:cxn modelId="{4F5C9C3E-20F9-4F3E-8624-BD9F61C53249}" type="presOf" srcId="{82D41F48-565C-48D6-B01C-57C581CE9669}" destId="{4CD25E2F-CCEB-4967-BFD1-1D5AE80B5640}" srcOrd="0" destOrd="0" presId="urn:microsoft.com/office/officeart/2005/8/layout/process5"/>
    <dgm:cxn modelId="{70E69EA5-1AD2-4D00-AF43-294B378FA13B}" type="presOf" srcId="{71C89DF9-13C1-48F1-A87F-5673E67F84D0}" destId="{9EB27A92-3FD0-41E0-93FB-FD0983969CC8}" srcOrd="0" destOrd="0" presId="urn:microsoft.com/office/officeart/2005/8/layout/process5"/>
    <dgm:cxn modelId="{1CCD4EA5-EB8D-4F09-BC8F-2E20D97D2833}" type="presOf" srcId="{D3F8F338-577D-4119-8979-B1AEAC7EE1F4}" destId="{AB0B1CEA-1490-4E99-9520-46400F657FB0}" srcOrd="0" destOrd="0" presId="urn:microsoft.com/office/officeart/2005/8/layout/process5"/>
    <dgm:cxn modelId="{4B2877D4-E4E2-41D7-869D-E77B3B9710D5}" type="presOf" srcId="{3541EC1E-26BB-4190-A9F4-C8F06609F535}" destId="{D8C7D9A3-2811-4D75-92EA-A9DD9D2C9AA2}" srcOrd="0" destOrd="0" presId="urn:microsoft.com/office/officeart/2005/8/layout/process5"/>
    <dgm:cxn modelId="{85159EB9-82CB-4B79-B2B0-947CE5FA1371}" type="presOf" srcId="{CBE02FC9-E7B8-496B-85C5-714A17A64427}" destId="{E40A117F-D6CC-4382-8EC0-86EAD76F4A47}" srcOrd="1" destOrd="0" presId="urn:microsoft.com/office/officeart/2005/8/layout/process5"/>
    <dgm:cxn modelId="{AF3F59D7-E0AD-4FF6-9C19-670CB5B0B240}" srcId="{82D41F48-565C-48D6-B01C-57C581CE9669}" destId="{4DFBECF2-0D7A-4649-A97D-121C87B14042}" srcOrd="0" destOrd="0" parTransId="{0938714C-35CA-4682-B660-4AA9ECBD9EDC}" sibTransId="{97A388DC-3A12-4562-927B-7E1119E143C8}"/>
    <dgm:cxn modelId="{C3CE9FA0-3611-47AB-B700-5425ABFEBBB2}" type="presOf" srcId="{AB763218-16A3-4C70-9769-57D2BD4C1979}" destId="{7E80B396-B862-4CC0-89BD-417B15B230BA}" srcOrd="0" destOrd="0" presId="urn:microsoft.com/office/officeart/2005/8/layout/process5"/>
    <dgm:cxn modelId="{76C8A99E-E7B8-4158-96D5-905235A5FFAF}" srcId="{82D41F48-565C-48D6-B01C-57C581CE9669}" destId="{D3F8F338-577D-4119-8979-B1AEAC7EE1F4}" srcOrd="2" destOrd="0" parTransId="{ECA7ACF1-201D-4FB8-8BB6-7EB4F44D883D}" sibTransId="{92F75136-3834-428E-B4C5-1BB92534C01F}"/>
    <dgm:cxn modelId="{AB332969-9FFA-4FEA-9E19-159704EECC0E}" type="presOf" srcId="{A07A6FC4-7B8A-4FAC-A4B0-A886DAC8651D}" destId="{42B2CB3F-10B5-4935-B178-9EFFF24654BA}" srcOrd="0" destOrd="0" presId="urn:microsoft.com/office/officeart/2005/8/layout/process5"/>
    <dgm:cxn modelId="{968F4C49-9F3A-406E-A280-4B526A846BA6}" type="presOf" srcId="{97A388DC-3A12-4562-927B-7E1119E143C8}" destId="{0A2B642F-9974-4F98-BF32-7391A3B5F2FA}" srcOrd="0" destOrd="0" presId="urn:microsoft.com/office/officeart/2005/8/layout/process5"/>
    <dgm:cxn modelId="{DE14C35A-F1F9-4B76-A0FE-F23C4488D279}" type="presOf" srcId="{08FAC2C2-2C27-4CD8-8488-B2991AD8BB2F}" destId="{3994D5E4-B410-4FDE-AC6D-E519D44548F2}" srcOrd="0" destOrd="0" presId="urn:microsoft.com/office/officeart/2005/8/layout/process5"/>
    <dgm:cxn modelId="{1699D8C1-3CC8-4848-8A9D-8EABF4DE37D5}" type="presOf" srcId="{71C89DF9-13C1-48F1-A87F-5673E67F84D0}" destId="{B6B3691E-7A3A-4A8C-AD5A-4A202F6C224B}" srcOrd="1" destOrd="0" presId="urn:microsoft.com/office/officeart/2005/8/layout/process5"/>
    <dgm:cxn modelId="{C29D76C5-1847-4039-B184-11B4862AFEFB}" type="presOf" srcId="{CBE02FC9-E7B8-496B-85C5-714A17A64427}" destId="{6B2E3E19-6C66-44F0-B0A0-BC71E63BD7BD}" srcOrd="0" destOrd="0" presId="urn:microsoft.com/office/officeart/2005/8/layout/process5"/>
    <dgm:cxn modelId="{7B4DE1D0-999A-47A1-BCC9-F9AF3DF31740}" type="presOf" srcId="{08FAC2C2-2C27-4CD8-8488-B2991AD8BB2F}" destId="{54525B6E-E78A-4C87-8902-B5A5ADA46F9D}" srcOrd="1" destOrd="0" presId="urn:microsoft.com/office/officeart/2005/8/layout/process5"/>
    <dgm:cxn modelId="{5D4D86DB-4097-4CF3-A0C7-DBED24BF466A}" type="presOf" srcId="{36F9C98D-C64E-4724-8E7E-0208A972B6EB}" destId="{B81229AB-C81A-48E3-9F50-D2E52C7667BF}" srcOrd="0" destOrd="0" presId="urn:microsoft.com/office/officeart/2005/8/layout/process5"/>
    <dgm:cxn modelId="{2F282EFE-5ABB-44D3-B4B4-16362D7F03FC}" srcId="{82D41F48-565C-48D6-B01C-57C581CE9669}" destId="{3541EC1E-26BB-4190-A9F4-C8F06609F535}" srcOrd="4" destOrd="0" parTransId="{D265EF27-F8E8-4EE7-B213-DEA0F1DE1374}" sibTransId="{71C89DF9-13C1-48F1-A87F-5673E67F84D0}"/>
    <dgm:cxn modelId="{E4511297-DB2D-4BF9-ABD6-97DF6C43FB12}" srcId="{82D41F48-565C-48D6-B01C-57C581CE9669}" destId="{AB763218-16A3-4C70-9769-57D2BD4C1979}" srcOrd="3" destOrd="0" parTransId="{F51604E6-699F-4B49-8987-6AD4728EA18D}" sibTransId="{CBE02FC9-E7B8-496B-85C5-714A17A64427}"/>
    <dgm:cxn modelId="{C65FA69A-B8F0-4F3F-AE86-2FA5BF8E88A9}" srcId="{82D41F48-565C-48D6-B01C-57C581CE9669}" destId="{A07A6FC4-7B8A-4FAC-A4B0-A886DAC8651D}" srcOrd="1" destOrd="0" parTransId="{FCA52ADD-E0DC-444E-BC9E-D353ACB6B989}" sibTransId="{08FAC2C2-2C27-4CD8-8488-B2991AD8BB2F}"/>
    <dgm:cxn modelId="{F71A7B32-4BFF-4EF1-8FEA-59BA14E62E70}" type="presOf" srcId="{97A388DC-3A12-4562-927B-7E1119E143C8}" destId="{B539AFA8-58B9-478C-8C28-CAC822305E93}" srcOrd="1" destOrd="0" presId="urn:microsoft.com/office/officeart/2005/8/layout/process5"/>
    <dgm:cxn modelId="{CE35D93C-365D-477A-B68E-40A2CA0CDF92}" type="presOf" srcId="{4DFBECF2-0D7A-4649-A97D-121C87B14042}" destId="{B607BC7F-A4B9-4B36-BF5B-4C9E78B3F273}" srcOrd="0" destOrd="0" presId="urn:microsoft.com/office/officeart/2005/8/layout/process5"/>
    <dgm:cxn modelId="{5ED6F7E7-D610-4FE9-BD27-322758122853}" type="presParOf" srcId="{4CD25E2F-CCEB-4967-BFD1-1D5AE80B5640}" destId="{B607BC7F-A4B9-4B36-BF5B-4C9E78B3F273}" srcOrd="0" destOrd="0" presId="urn:microsoft.com/office/officeart/2005/8/layout/process5"/>
    <dgm:cxn modelId="{153C0C89-3336-4700-A80F-CECF4D2002E0}" type="presParOf" srcId="{4CD25E2F-CCEB-4967-BFD1-1D5AE80B5640}" destId="{0A2B642F-9974-4F98-BF32-7391A3B5F2FA}" srcOrd="1" destOrd="0" presId="urn:microsoft.com/office/officeart/2005/8/layout/process5"/>
    <dgm:cxn modelId="{70C784BE-EAE9-42A3-B6FA-87F7D6887442}" type="presParOf" srcId="{0A2B642F-9974-4F98-BF32-7391A3B5F2FA}" destId="{B539AFA8-58B9-478C-8C28-CAC822305E93}" srcOrd="0" destOrd="0" presId="urn:microsoft.com/office/officeart/2005/8/layout/process5"/>
    <dgm:cxn modelId="{40F1D83A-4DAE-489A-8897-E896CD138D6A}" type="presParOf" srcId="{4CD25E2F-CCEB-4967-BFD1-1D5AE80B5640}" destId="{42B2CB3F-10B5-4935-B178-9EFFF24654BA}" srcOrd="2" destOrd="0" presId="urn:microsoft.com/office/officeart/2005/8/layout/process5"/>
    <dgm:cxn modelId="{AA5494FA-99DE-48DA-BA1F-E05BEDD8291B}" type="presParOf" srcId="{4CD25E2F-CCEB-4967-BFD1-1D5AE80B5640}" destId="{3994D5E4-B410-4FDE-AC6D-E519D44548F2}" srcOrd="3" destOrd="0" presId="urn:microsoft.com/office/officeart/2005/8/layout/process5"/>
    <dgm:cxn modelId="{92A2B39D-AAD0-4546-9C6E-B9BF62051583}" type="presParOf" srcId="{3994D5E4-B410-4FDE-AC6D-E519D44548F2}" destId="{54525B6E-E78A-4C87-8902-B5A5ADA46F9D}" srcOrd="0" destOrd="0" presId="urn:microsoft.com/office/officeart/2005/8/layout/process5"/>
    <dgm:cxn modelId="{6754E625-D2EB-40B1-923A-A4DD3D9A65E1}" type="presParOf" srcId="{4CD25E2F-CCEB-4967-BFD1-1D5AE80B5640}" destId="{AB0B1CEA-1490-4E99-9520-46400F657FB0}" srcOrd="4" destOrd="0" presId="urn:microsoft.com/office/officeart/2005/8/layout/process5"/>
    <dgm:cxn modelId="{37F725AC-B36E-401F-BA6D-7B0F2396AB76}" type="presParOf" srcId="{4CD25E2F-CCEB-4967-BFD1-1D5AE80B5640}" destId="{3CC02CBE-41BC-402A-B566-D35DC700BEC4}" srcOrd="5" destOrd="0" presId="urn:microsoft.com/office/officeart/2005/8/layout/process5"/>
    <dgm:cxn modelId="{F5E005A9-7E6D-4115-8F87-66F4B0C7BBF5}" type="presParOf" srcId="{3CC02CBE-41BC-402A-B566-D35DC700BEC4}" destId="{F1B294F1-9DA7-47EE-91C2-4EDC2C462C99}" srcOrd="0" destOrd="0" presId="urn:microsoft.com/office/officeart/2005/8/layout/process5"/>
    <dgm:cxn modelId="{5E378744-C851-4DC2-9ECE-1EC2614647D2}" type="presParOf" srcId="{4CD25E2F-CCEB-4967-BFD1-1D5AE80B5640}" destId="{7E80B396-B862-4CC0-89BD-417B15B230BA}" srcOrd="6" destOrd="0" presId="urn:microsoft.com/office/officeart/2005/8/layout/process5"/>
    <dgm:cxn modelId="{8AE1C6C5-FAD7-4CCA-9167-CFC1B8914179}" type="presParOf" srcId="{4CD25E2F-CCEB-4967-BFD1-1D5AE80B5640}" destId="{6B2E3E19-6C66-44F0-B0A0-BC71E63BD7BD}" srcOrd="7" destOrd="0" presId="urn:microsoft.com/office/officeart/2005/8/layout/process5"/>
    <dgm:cxn modelId="{78607A89-858B-41EF-A31A-C17BB2F3ADBF}" type="presParOf" srcId="{6B2E3E19-6C66-44F0-B0A0-BC71E63BD7BD}" destId="{E40A117F-D6CC-4382-8EC0-86EAD76F4A47}" srcOrd="0" destOrd="0" presId="urn:microsoft.com/office/officeart/2005/8/layout/process5"/>
    <dgm:cxn modelId="{377B2B3A-4E3E-4B60-9BC0-66A38C5A96AB}" type="presParOf" srcId="{4CD25E2F-CCEB-4967-BFD1-1D5AE80B5640}" destId="{D8C7D9A3-2811-4D75-92EA-A9DD9D2C9AA2}" srcOrd="8" destOrd="0" presId="urn:microsoft.com/office/officeart/2005/8/layout/process5"/>
    <dgm:cxn modelId="{F9692E33-5C50-4A58-850F-09A8613993AA}" type="presParOf" srcId="{4CD25E2F-CCEB-4967-BFD1-1D5AE80B5640}" destId="{9EB27A92-3FD0-41E0-93FB-FD0983969CC8}" srcOrd="9" destOrd="0" presId="urn:microsoft.com/office/officeart/2005/8/layout/process5"/>
    <dgm:cxn modelId="{9EC5A489-03C6-4183-A4A3-8FD38E9C66CB}" type="presParOf" srcId="{9EB27A92-3FD0-41E0-93FB-FD0983969CC8}" destId="{B6B3691E-7A3A-4A8C-AD5A-4A202F6C224B}" srcOrd="0" destOrd="0" presId="urn:microsoft.com/office/officeart/2005/8/layout/process5"/>
    <dgm:cxn modelId="{44002E1F-4730-48BE-A15E-9607204AE048}" type="presParOf" srcId="{4CD25E2F-CCEB-4967-BFD1-1D5AE80B5640}" destId="{B81229AB-C81A-48E3-9F50-D2E52C7667B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8A92C-6317-49B8-B2FA-58D0EC42BDC6}">
      <dsp:nvSpPr>
        <dsp:cNvPr id="0" name=""/>
        <dsp:cNvSpPr/>
      </dsp:nvSpPr>
      <dsp:spPr>
        <a:xfrm>
          <a:off x="217572" y="2111"/>
          <a:ext cx="2806745" cy="1726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IMPORTACIONES</a:t>
          </a:r>
          <a:endParaRPr lang="es-ES" sz="1800" kern="1200" dirty="0"/>
        </a:p>
      </dsp:txBody>
      <dsp:txXfrm>
        <a:off x="628610" y="254958"/>
        <a:ext cx="1984669" cy="1220853"/>
      </dsp:txXfrm>
    </dsp:sp>
    <dsp:sp modelId="{979C8FE8-B138-4A67-B8F8-8D0EC5AB8A78}">
      <dsp:nvSpPr>
        <dsp:cNvPr id="0" name=""/>
        <dsp:cNvSpPr/>
      </dsp:nvSpPr>
      <dsp:spPr>
        <a:xfrm>
          <a:off x="1120246" y="1868855"/>
          <a:ext cx="1001397" cy="100139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1252981" y="2251789"/>
        <a:ext cx="735927" cy="235529"/>
      </dsp:txXfrm>
    </dsp:sp>
    <dsp:sp modelId="{E6B4161F-E1E8-4179-8A81-49A43F411B97}">
      <dsp:nvSpPr>
        <dsp:cNvPr id="0" name=""/>
        <dsp:cNvSpPr/>
      </dsp:nvSpPr>
      <dsp:spPr>
        <a:xfrm>
          <a:off x="287592" y="3010448"/>
          <a:ext cx="2666705" cy="1726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TASAS ARANCELARIAS</a:t>
          </a:r>
          <a:endParaRPr lang="es-ES" sz="1800" kern="1200" dirty="0"/>
        </a:p>
      </dsp:txBody>
      <dsp:txXfrm>
        <a:off x="678122" y="3263295"/>
        <a:ext cx="1885645" cy="1220853"/>
      </dsp:txXfrm>
    </dsp:sp>
    <dsp:sp modelId="{A5378DC8-B168-4A6C-B46F-89F8DFACAE36}">
      <dsp:nvSpPr>
        <dsp:cNvPr id="0" name=""/>
        <dsp:cNvSpPr/>
      </dsp:nvSpPr>
      <dsp:spPr>
        <a:xfrm>
          <a:off x="3283300" y="2048416"/>
          <a:ext cx="549042" cy="642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3283300" y="2176871"/>
        <a:ext cx="384329" cy="385365"/>
      </dsp:txXfrm>
    </dsp:sp>
    <dsp:sp modelId="{BA964B71-0F73-4EC2-BEE3-782A45055AAE}">
      <dsp:nvSpPr>
        <dsp:cNvPr id="0" name=""/>
        <dsp:cNvSpPr/>
      </dsp:nvSpPr>
      <dsp:spPr>
        <a:xfrm>
          <a:off x="4060246" y="1050074"/>
          <a:ext cx="3005333" cy="263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SALVAGUARDIA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15 MESES</a:t>
          </a:r>
          <a:endParaRPr lang="es-ES" sz="2000" kern="1200" dirty="0"/>
        </a:p>
      </dsp:txBody>
      <dsp:txXfrm>
        <a:off x="4500367" y="1436541"/>
        <a:ext cx="2125091" cy="18660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AE7CB-CDDC-4B50-ABDF-79D39E1D1CB7}">
      <dsp:nvSpPr>
        <dsp:cNvPr id="0" name=""/>
        <dsp:cNvSpPr/>
      </dsp:nvSpPr>
      <dsp:spPr>
        <a:xfrm>
          <a:off x="4762" y="0"/>
          <a:ext cx="3381374" cy="13199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Gobierno debe incentivar a la producción nacional de vehículos,  piezas y partes </a:t>
          </a:r>
          <a:endParaRPr lang="es-EC" sz="1800" kern="1200" dirty="0"/>
        </a:p>
      </dsp:txBody>
      <dsp:txXfrm>
        <a:off x="4762" y="0"/>
        <a:ext cx="3051398" cy="1319904"/>
      </dsp:txXfrm>
    </dsp:sp>
    <dsp:sp modelId="{00510098-F3DF-4E74-B807-64225826E8DD}">
      <dsp:nvSpPr>
        <dsp:cNvPr id="0" name=""/>
        <dsp:cNvSpPr/>
      </dsp:nvSpPr>
      <dsp:spPr>
        <a:xfrm>
          <a:off x="2711627" y="0"/>
          <a:ext cx="3381374" cy="1319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Por medio de: subsidios, reducción de impuestos y facilidades de pago</a:t>
          </a:r>
          <a:endParaRPr lang="es-EC" sz="1800" kern="1200" dirty="0"/>
        </a:p>
      </dsp:txBody>
      <dsp:txXfrm>
        <a:off x="3371579" y="0"/>
        <a:ext cx="2061470" cy="1319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288A4-5CF4-4D06-8106-7F9CD8B48C36}">
      <dsp:nvSpPr>
        <dsp:cNvPr id="0" name=""/>
        <dsp:cNvSpPr/>
      </dsp:nvSpPr>
      <dsp:spPr>
        <a:xfrm>
          <a:off x="1471" y="108348"/>
          <a:ext cx="1950036" cy="371635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LIMITACION DE CUPOS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Falta de  un adecuado estudio que evalué la incidencia de las salvaguardias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Incremento en el valor de  las auto partes y accesorios </a:t>
          </a:r>
          <a:endParaRPr lang="es-ES" sz="1400" kern="1200" dirty="0"/>
        </a:p>
      </dsp:txBody>
      <dsp:txXfrm>
        <a:off x="96662" y="203539"/>
        <a:ext cx="1759654" cy="3525977"/>
      </dsp:txXfrm>
    </dsp:sp>
    <dsp:sp modelId="{1309DF20-27AB-42DC-85F8-6D6E2685E5BF}">
      <dsp:nvSpPr>
        <dsp:cNvPr id="0" name=""/>
        <dsp:cNvSpPr/>
      </dsp:nvSpPr>
      <dsp:spPr>
        <a:xfrm>
          <a:off x="2109850" y="1401017"/>
          <a:ext cx="1131020" cy="113102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259767" y="1833519"/>
        <a:ext cx="831186" cy="266016"/>
      </dsp:txXfrm>
    </dsp:sp>
    <dsp:sp modelId="{267B31F0-A0DA-4C23-8910-9AFE7236CDAA}">
      <dsp:nvSpPr>
        <dsp:cNvPr id="0" name=""/>
        <dsp:cNvSpPr/>
      </dsp:nvSpPr>
      <dsp:spPr>
        <a:xfrm>
          <a:off x="3399213" y="108348"/>
          <a:ext cx="1950036" cy="371635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INCREMENTO EN EL VALOR DE LOS ARANCELES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Incremento en el desempleo en sector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Disminución en la adquisición de productos originales importados  y  escoger producción nacional </a:t>
          </a:r>
          <a:endParaRPr lang="es-ES" sz="1400" kern="1200" dirty="0"/>
        </a:p>
      </dsp:txBody>
      <dsp:txXfrm>
        <a:off x="3494404" y="203539"/>
        <a:ext cx="1759654" cy="3525977"/>
      </dsp:txXfrm>
    </dsp:sp>
    <dsp:sp modelId="{F94CA9E8-2F84-4430-A3EC-B1594160CF7F}">
      <dsp:nvSpPr>
        <dsp:cNvPr id="0" name=""/>
        <dsp:cNvSpPr/>
      </dsp:nvSpPr>
      <dsp:spPr>
        <a:xfrm>
          <a:off x="5507592" y="1401017"/>
          <a:ext cx="1131020" cy="113102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657509" y="1634007"/>
        <a:ext cx="831186" cy="665040"/>
      </dsp:txXfrm>
    </dsp:sp>
    <dsp:sp modelId="{113B6F26-FBC8-4096-BE68-FBB7D0B285D6}">
      <dsp:nvSpPr>
        <dsp:cNvPr id="0" name=""/>
        <dsp:cNvSpPr/>
      </dsp:nvSpPr>
      <dsp:spPr>
        <a:xfrm>
          <a:off x="6796956" y="108348"/>
          <a:ext cx="1950036" cy="371635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Disminución de ventas, ingresos y ofertas de productos en el sector automotriz </a:t>
          </a:r>
          <a:endParaRPr lang="es-ES" sz="1400" kern="1200" dirty="0"/>
        </a:p>
      </dsp:txBody>
      <dsp:txXfrm>
        <a:off x="6892147" y="203539"/>
        <a:ext cx="1759654" cy="3525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DD655-956F-4758-AB88-8B8DB7BB7765}">
      <dsp:nvSpPr>
        <dsp:cNvPr id="0" name=""/>
        <dsp:cNvSpPr/>
      </dsp:nvSpPr>
      <dsp:spPr>
        <a:xfrm>
          <a:off x="1750" y="1008426"/>
          <a:ext cx="3733744" cy="3959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Objetivo general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del impacto económico en el Sector  Automotriz como resultado de limitación de cupos de importación y aranceles entre 2011 al 2015 de vehículos nuevos en el Ecuador  </a:t>
          </a:r>
        </a:p>
      </dsp:txBody>
      <dsp:txXfrm>
        <a:off x="111108" y="1117784"/>
        <a:ext cx="3515028" cy="3741094"/>
      </dsp:txXfrm>
    </dsp:sp>
    <dsp:sp modelId="{C6717C67-5BEF-41E5-AA49-7D077A92C7CE}">
      <dsp:nvSpPr>
        <dsp:cNvPr id="0" name=""/>
        <dsp:cNvSpPr/>
      </dsp:nvSpPr>
      <dsp:spPr>
        <a:xfrm>
          <a:off x="4108869" y="2525347"/>
          <a:ext cx="791553" cy="925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108869" y="2710541"/>
        <a:ext cx="554087" cy="555580"/>
      </dsp:txXfrm>
    </dsp:sp>
    <dsp:sp modelId="{539FBCE1-C54B-4118-8414-B1FEE331AEA7}">
      <dsp:nvSpPr>
        <dsp:cNvPr id="0" name=""/>
        <dsp:cNvSpPr/>
      </dsp:nvSpPr>
      <dsp:spPr>
        <a:xfrm>
          <a:off x="5228992" y="1008426"/>
          <a:ext cx="3733744" cy="3959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Objetivos específicos </a:t>
          </a:r>
          <a:endParaRPr lang="es-E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los efectos sobre la oferta y la demanda del sector por el incremento de aranceles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los factores que han afectado a la industria nacional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Identificar la variación de la demanda de vehículos como consecuencia del aumento a los impuestos a los vehículos </a:t>
          </a:r>
          <a:endParaRPr lang="es-ES" sz="1800" kern="1200" dirty="0"/>
        </a:p>
      </dsp:txBody>
      <dsp:txXfrm>
        <a:off x="5338350" y="1117784"/>
        <a:ext cx="3515028" cy="3741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1D58F-8967-4D3D-8EEF-97667816CEFD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340F8-316A-4B38-91F2-7A5A16D9E1EA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 importante en la economía del país </a:t>
          </a:r>
          <a:endParaRPr lang="es-ES" sz="1600" kern="1200" dirty="0"/>
        </a:p>
      </dsp:txBody>
      <dsp:txXfrm>
        <a:off x="2160400" y="47068"/>
        <a:ext cx="1775198" cy="842046"/>
      </dsp:txXfrm>
    </dsp:sp>
    <dsp:sp modelId="{7F046FB2-531F-4DC0-9DF4-8B420152BEA4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LOS GRANDES INGRESOS</a:t>
          </a:r>
          <a:endParaRPr lang="es-ES" sz="1600" kern="1200" dirty="0"/>
        </a:p>
      </dsp:txBody>
      <dsp:txXfrm>
        <a:off x="3804791" y="1241788"/>
        <a:ext cx="1775198" cy="842046"/>
      </dsp:txXfrm>
    </dsp:sp>
    <dsp:sp modelId="{5D0007C1-F14C-47B3-961A-241F271DA686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Recaudación</a:t>
          </a:r>
          <a:r>
            <a:rPr lang="es-ES" sz="1600" kern="1200" baseline="0" dirty="0" smtClean="0"/>
            <a:t> de impuestos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/>
            <a:t>400 Millones</a:t>
          </a:r>
          <a:endParaRPr lang="es-ES" sz="1600" kern="1200" dirty="0" smtClean="0"/>
        </a:p>
      </dsp:txBody>
      <dsp:txXfrm>
        <a:off x="3176690" y="3174885"/>
        <a:ext cx="1775198" cy="842046"/>
      </dsp:txXfrm>
    </dsp:sp>
    <dsp:sp modelId="{289D2769-C6B9-4EED-B130-B3AA2A5B0A12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AYMESA, OMNIBUS BB, MARESA</a:t>
          </a:r>
          <a:endParaRPr lang="es-ES" sz="1600" kern="1200" dirty="0"/>
        </a:p>
      </dsp:txBody>
      <dsp:txXfrm>
        <a:off x="1144111" y="3174885"/>
        <a:ext cx="1775198" cy="842046"/>
      </dsp:txXfrm>
    </dsp:sp>
    <dsp:sp modelId="{860E9D67-BCD6-4B11-9B49-60F534EB6239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GENERADORAS DE EMPLEO</a:t>
          </a:r>
          <a:endParaRPr lang="es-ES" sz="1600" kern="1200" dirty="0"/>
        </a:p>
      </dsp:txBody>
      <dsp:txXfrm>
        <a:off x="516009" y="1241788"/>
        <a:ext cx="1775198" cy="842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AC29E-E474-42AC-8C9A-AE409EC65CB2}">
      <dsp:nvSpPr>
        <dsp:cNvPr id="0" name=""/>
        <dsp:cNvSpPr/>
      </dsp:nvSpPr>
      <dsp:spPr>
        <a:xfrm>
          <a:off x="2655" y="185174"/>
          <a:ext cx="258891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Teoría </a:t>
          </a:r>
          <a:endParaRPr lang="es-ES" sz="1500" kern="1200" dirty="0"/>
        </a:p>
      </dsp:txBody>
      <dsp:txXfrm>
        <a:off x="2655" y="185174"/>
        <a:ext cx="2588912" cy="432000"/>
      </dsp:txXfrm>
    </dsp:sp>
    <dsp:sp modelId="{F4FAB617-4208-4A5A-9CF1-FDB33F85C269}">
      <dsp:nvSpPr>
        <dsp:cNvPr id="0" name=""/>
        <dsp:cNvSpPr/>
      </dsp:nvSpPr>
      <dsp:spPr>
        <a:xfrm>
          <a:off x="2655" y="617174"/>
          <a:ext cx="2588912" cy="3158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David Ricardo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i="0" kern="1200" dirty="0" smtClean="0"/>
            <a:t>Ventaja Comparativa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i="0" kern="1200" dirty="0" smtClean="0"/>
            <a:t>La Economía De Escala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Mercantilismo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Riqueza de una nación dependía de su actividad comercial </a:t>
          </a:r>
          <a:r>
            <a:rPr lang="es-EC" sz="1500" kern="1200" dirty="0" smtClean="0"/>
            <a:t>Exportaciones Importaciones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Aranceles, Cuotas De Importación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>
        <a:off x="2655" y="617174"/>
        <a:ext cx="2588912" cy="3158090"/>
      </dsp:txXfrm>
    </dsp:sp>
    <dsp:sp modelId="{58D6240A-8659-4D15-8EE4-B06E568598F5}">
      <dsp:nvSpPr>
        <dsp:cNvPr id="0" name=""/>
        <dsp:cNvSpPr/>
      </dsp:nvSpPr>
      <dsp:spPr>
        <a:xfrm>
          <a:off x="2954015" y="185174"/>
          <a:ext cx="258891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Estudios Realizados</a:t>
          </a:r>
          <a:endParaRPr lang="es-ES" sz="1500" kern="1200" dirty="0"/>
        </a:p>
      </dsp:txBody>
      <dsp:txXfrm>
        <a:off x="2954015" y="185174"/>
        <a:ext cx="2588912" cy="432000"/>
      </dsp:txXfrm>
    </dsp:sp>
    <dsp:sp modelId="{24989A56-8778-41A7-9FA6-EF0DC1B3A6E0}">
      <dsp:nvSpPr>
        <dsp:cNvPr id="0" name=""/>
        <dsp:cNvSpPr/>
      </dsp:nvSpPr>
      <dsp:spPr>
        <a:xfrm>
          <a:off x="2954015" y="617174"/>
          <a:ext cx="2588912" cy="3158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El efecto de las políticas industriales en el comercio del sector automotriz implementadas en el gobierno del Presidente Rafael Correa en Ecuador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Políticas industriales Transformación        Subsidios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Disminución de las Importaciones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 Industrias competitivas</a:t>
          </a:r>
          <a:endParaRPr lang="es-ES" sz="1500" kern="1200" dirty="0"/>
        </a:p>
      </dsp:txBody>
      <dsp:txXfrm>
        <a:off x="2954015" y="617174"/>
        <a:ext cx="2588912" cy="3158090"/>
      </dsp:txXfrm>
    </dsp:sp>
    <dsp:sp modelId="{435D9767-00A4-4062-99AB-E26BA7F103F8}">
      <dsp:nvSpPr>
        <dsp:cNvPr id="0" name=""/>
        <dsp:cNvSpPr/>
      </dsp:nvSpPr>
      <dsp:spPr>
        <a:xfrm>
          <a:off x="5905376" y="185174"/>
          <a:ext cx="258891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Estudios Realizados</a:t>
          </a:r>
          <a:endParaRPr lang="es-ES" sz="1500" kern="1200" dirty="0"/>
        </a:p>
      </dsp:txBody>
      <dsp:txXfrm>
        <a:off x="5905376" y="185174"/>
        <a:ext cx="2588912" cy="432000"/>
      </dsp:txXfrm>
    </dsp:sp>
    <dsp:sp modelId="{0F674AB8-29B2-4C9F-B3FC-A2F475F678C8}">
      <dsp:nvSpPr>
        <dsp:cNvPr id="0" name=""/>
        <dsp:cNvSpPr/>
      </dsp:nvSpPr>
      <dsp:spPr>
        <a:xfrm>
          <a:off x="5905376" y="617174"/>
          <a:ext cx="2588912" cy="3158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/>
            <a:t>Impacto del incremento de los aranceles en la importación de vehículos en el ecuador: un análisis a partir de la industria automotriz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ingresos de empresas 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Precio de los vehículos 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smtClean="0"/>
            <a:t>Aranceles y cuotas de importación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smtClean="0"/>
            <a:t>Déficit de balanza comercial 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Producción nacional.</a:t>
          </a:r>
          <a:endParaRPr lang="es-ES" sz="1500" kern="1200" dirty="0"/>
        </a:p>
      </dsp:txBody>
      <dsp:txXfrm>
        <a:off x="5905376" y="617174"/>
        <a:ext cx="2588912" cy="31580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8249D-88E9-4832-828F-D161A9062663}">
      <dsp:nvSpPr>
        <dsp:cNvPr id="0" name=""/>
        <dsp:cNvSpPr/>
      </dsp:nvSpPr>
      <dsp:spPr>
        <a:xfrm>
          <a:off x="2298436" y="2357"/>
          <a:ext cx="1811838" cy="905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Marco metodológico</a:t>
          </a:r>
          <a:endParaRPr lang="es-ES" sz="2000" kern="1200" dirty="0"/>
        </a:p>
      </dsp:txBody>
      <dsp:txXfrm>
        <a:off x="2324969" y="28890"/>
        <a:ext cx="1758772" cy="852853"/>
      </dsp:txXfrm>
    </dsp:sp>
    <dsp:sp modelId="{C267B479-A88B-4307-8C38-3C49B3511B45}">
      <dsp:nvSpPr>
        <dsp:cNvPr id="0" name=""/>
        <dsp:cNvSpPr/>
      </dsp:nvSpPr>
      <dsp:spPr>
        <a:xfrm rot="2700000">
          <a:off x="3602467" y="1167244"/>
          <a:ext cx="944703" cy="3170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697588" y="1230658"/>
        <a:ext cx="754461" cy="190243"/>
      </dsp:txXfrm>
    </dsp:sp>
    <dsp:sp modelId="{6FB9C74C-5BA4-4E4C-AF40-5FAD046E7D1B}">
      <dsp:nvSpPr>
        <dsp:cNvPr id="0" name=""/>
        <dsp:cNvSpPr/>
      </dsp:nvSpPr>
      <dsp:spPr>
        <a:xfrm>
          <a:off x="4039364" y="1743284"/>
          <a:ext cx="1811838" cy="905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35</a:t>
          </a:r>
          <a:endParaRPr lang="es-ES" sz="2000" kern="1200" dirty="0"/>
        </a:p>
      </dsp:txBody>
      <dsp:txXfrm>
        <a:off x="4065897" y="1769817"/>
        <a:ext cx="1758772" cy="852853"/>
      </dsp:txXfrm>
    </dsp:sp>
    <dsp:sp modelId="{178AFA1B-1043-4CA8-9A59-3AF5DA82DCE6}">
      <dsp:nvSpPr>
        <dsp:cNvPr id="0" name=""/>
        <dsp:cNvSpPr/>
      </dsp:nvSpPr>
      <dsp:spPr>
        <a:xfrm rot="8100000">
          <a:off x="3602467" y="2908171"/>
          <a:ext cx="944703" cy="3170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3697588" y="2971585"/>
        <a:ext cx="754461" cy="190243"/>
      </dsp:txXfrm>
    </dsp:sp>
    <dsp:sp modelId="{1140DEC4-B874-4A8B-9BBF-15D6FDAE8868}">
      <dsp:nvSpPr>
        <dsp:cNvPr id="0" name=""/>
        <dsp:cNvSpPr/>
      </dsp:nvSpPr>
      <dsp:spPr>
        <a:xfrm>
          <a:off x="2298436" y="3484211"/>
          <a:ext cx="1811838" cy="905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Secundaria </a:t>
          </a:r>
          <a:endParaRPr lang="es-ES" sz="2000" kern="1200" dirty="0"/>
        </a:p>
      </dsp:txBody>
      <dsp:txXfrm>
        <a:off x="2324969" y="3510744"/>
        <a:ext cx="1758772" cy="852853"/>
      </dsp:txXfrm>
    </dsp:sp>
    <dsp:sp modelId="{C88C38AA-4C3D-4CDA-B9DA-09B27C47F874}">
      <dsp:nvSpPr>
        <dsp:cNvPr id="0" name=""/>
        <dsp:cNvSpPr/>
      </dsp:nvSpPr>
      <dsp:spPr>
        <a:xfrm rot="13500000">
          <a:off x="1861540" y="2908171"/>
          <a:ext cx="944703" cy="3170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1956661" y="2971585"/>
        <a:ext cx="754461" cy="190243"/>
      </dsp:txXfrm>
    </dsp:sp>
    <dsp:sp modelId="{807ADA58-4233-4A3B-8483-A89BF82883DE}">
      <dsp:nvSpPr>
        <dsp:cNvPr id="0" name=""/>
        <dsp:cNvSpPr/>
      </dsp:nvSpPr>
      <dsp:spPr>
        <a:xfrm>
          <a:off x="557509" y="1743284"/>
          <a:ext cx="1811838" cy="905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Asociaciones, publicaciones</a:t>
          </a:r>
          <a:endParaRPr lang="es-ES" sz="2000" kern="1200" dirty="0"/>
        </a:p>
      </dsp:txBody>
      <dsp:txXfrm>
        <a:off x="584042" y="1769817"/>
        <a:ext cx="1758772" cy="852853"/>
      </dsp:txXfrm>
    </dsp:sp>
    <dsp:sp modelId="{786DC361-E25C-417D-8918-A7BD5A6462B5}">
      <dsp:nvSpPr>
        <dsp:cNvPr id="0" name=""/>
        <dsp:cNvSpPr/>
      </dsp:nvSpPr>
      <dsp:spPr>
        <a:xfrm rot="18900000">
          <a:off x="1861540" y="1167244"/>
          <a:ext cx="944703" cy="3170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956661" y="1230658"/>
        <a:ext cx="754461" cy="1902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80FC5-A3D8-4EF2-9F32-E62FB8B0F022}">
      <dsp:nvSpPr>
        <dsp:cNvPr id="0" name=""/>
        <dsp:cNvSpPr/>
      </dsp:nvSpPr>
      <dsp:spPr>
        <a:xfrm>
          <a:off x="7531" y="231181"/>
          <a:ext cx="2251023" cy="135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Medidas restrictivas</a:t>
          </a:r>
          <a:endParaRPr lang="es-ES" sz="2300" kern="1200" dirty="0"/>
        </a:p>
      </dsp:txBody>
      <dsp:txXfrm>
        <a:off x="47089" y="270739"/>
        <a:ext cx="2171907" cy="1271498"/>
      </dsp:txXfrm>
    </dsp:sp>
    <dsp:sp modelId="{1DF3B33F-908B-407A-91A0-C224F1482A75}">
      <dsp:nvSpPr>
        <dsp:cNvPr id="0" name=""/>
        <dsp:cNvSpPr/>
      </dsp:nvSpPr>
      <dsp:spPr>
        <a:xfrm>
          <a:off x="2456644" y="627361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2456644" y="739012"/>
        <a:ext cx="334051" cy="334951"/>
      </dsp:txXfrm>
    </dsp:sp>
    <dsp:sp modelId="{D83C5F59-EC4D-4098-BA61-49A0CB2F9768}">
      <dsp:nvSpPr>
        <dsp:cNvPr id="0" name=""/>
        <dsp:cNvSpPr/>
      </dsp:nvSpPr>
      <dsp:spPr>
        <a:xfrm>
          <a:off x="3158964" y="231181"/>
          <a:ext cx="2251023" cy="135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Importación de vehículos </a:t>
          </a:r>
          <a:endParaRPr lang="es-ES" sz="2300" kern="1200" dirty="0"/>
        </a:p>
      </dsp:txBody>
      <dsp:txXfrm>
        <a:off x="3198522" y="270739"/>
        <a:ext cx="2171907" cy="1271498"/>
      </dsp:txXfrm>
    </dsp:sp>
    <dsp:sp modelId="{F9F1F875-E691-4B10-A4DD-45E7A990CF19}">
      <dsp:nvSpPr>
        <dsp:cNvPr id="0" name=""/>
        <dsp:cNvSpPr/>
      </dsp:nvSpPr>
      <dsp:spPr>
        <a:xfrm>
          <a:off x="5608077" y="627361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5608077" y="739012"/>
        <a:ext cx="334051" cy="334951"/>
      </dsp:txXfrm>
    </dsp:sp>
    <dsp:sp modelId="{5483F10A-4533-4863-BF29-2A72E4B6B05B}">
      <dsp:nvSpPr>
        <dsp:cNvPr id="0" name=""/>
        <dsp:cNvSpPr/>
      </dsp:nvSpPr>
      <dsp:spPr>
        <a:xfrm>
          <a:off x="6310397" y="231181"/>
          <a:ext cx="2251023" cy="135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Incidencia negativa </a:t>
          </a:r>
          <a:endParaRPr lang="es-ES" sz="2300" kern="1200" dirty="0"/>
        </a:p>
      </dsp:txBody>
      <dsp:txXfrm>
        <a:off x="6349955" y="270739"/>
        <a:ext cx="2171907" cy="1271498"/>
      </dsp:txXfrm>
    </dsp:sp>
    <dsp:sp modelId="{959E13F9-0204-4CD3-9C92-4F5FDF89788D}">
      <dsp:nvSpPr>
        <dsp:cNvPr id="0" name=""/>
        <dsp:cNvSpPr/>
      </dsp:nvSpPr>
      <dsp:spPr>
        <a:xfrm rot="5400000">
          <a:off x="7197300" y="1739366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-5400000">
        <a:off x="7268433" y="1779885"/>
        <a:ext cx="334951" cy="334051"/>
      </dsp:txXfrm>
    </dsp:sp>
    <dsp:sp modelId="{779ECCFA-2F68-43AD-BF92-201728C2570E}">
      <dsp:nvSpPr>
        <dsp:cNvPr id="0" name=""/>
        <dsp:cNvSpPr/>
      </dsp:nvSpPr>
      <dsp:spPr>
        <a:xfrm>
          <a:off x="6310397" y="2482204"/>
          <a:ext cx="2251023" cy="135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 Disminuyendo la demanda del</a:t>
          </a:r>
          <a:endParaRPr lang="es-ES" sz="2300" kern="1200" dirty="0"/>
        </a:p>
      </dsp:txBody>
      <dsp:txXfrm>
        <a:off x="6349955" y="2521762"/>
        <a:ext cx="2171907" cy="1271498"/>
      </dsp:txXfrm>
    </dsp:sp>
    <dsp:sp modelId="{C85A270F-F807-4B1F-8988-0BE592D17FC0}">
      <dsp:nvSpPr>
        <dsp:cNvPr id="0" name=""/>
        <dsp:cNvSpPr/>
      </dsp:nvSpPr>
      <dsp:spPr>
        <a:xfrm rot="10800000">
          <a:off x="5635090" y="2878384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10800000">
        <a:off x="5778255" y="2990035"/>
        <a:ext cx="334051" cy="334951"/>
      </dsp:txXfrm>
    </dsp:sp>
    <dsp:sp modelId="{CA060411-705B-46C3-AB60-BC9E4647A23F}">
      <dsp:nvSpPr>
        <dsp:cNvPr id="0" name=""/>
        <dsp:cNvSpPr/>
      </dsp:nvSpPr>
      <dsp:spPr>
        <a:xfrm>
          <a:off x="3158964" y="2482204"/>
          <a:ext cx="2251023" cy="135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 Sector automotriz.</a:t>
          </a:r>
          <a:endParaRPr lang="es-ES" sz="2300" kern="1200" dirty="0"/>
        </a:p>
      </dsp:txBody>
      <dsp:txXfrm>
        <a:off x="3198522" y="2521762"/>
        <a:ext cx="2171907" cy="12714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91D60-3B9E-49F1-98BF-C6A3D5030A90}">
      <dsp:nvSpPr>
        <dsp:cNvPr id="0" name=""/>
        <dsp:cNvSpPr/>
      </dsp:nvSpPr>
      <dsp:spPr>
        <a:xfrm>
          <a:off x="565148" y="745"/>
          <a:ext cx="3096424" cy="1238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Las cifras del sector automotriz </a:t>
          </a:r>
          <a:endParaRPr lang="es-ES" sz="1900" kern="1200" dirty="0"/>
        </a:p>
      </dsp:txBody>
      <dsp:txXfrm>
        <a:off x="1184433" y="745"/>
        <a:ext cx="1857855" cy="1238569"/>
      </dsp:txXfrm>
    </dsp:sp>
    <dsp:sp modelId="{4E7DF0FB-FFBB-4395-B3A9-AAFD35BED0F0}">
      <dsp:nvSpPr>
        <dsp:cNvPr id="0" name=""/>
        <dsp:cNvSpPr/>
      </dsp:nvSpPr>
      <dsp:spPr>
        <a:xfrm>
          <a:off x="3259038" y="106023"/>
          <a:ext cx="2570032" cy="10280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limitación de cupos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 tasas arancelarias perjudica  significativa</a:t>
          </a:r>
          <a:endParaRPr lang="es-ES" sz="1400" kern="1200" dirty="0"/>
        </a:p>
      </dsp:txBody>
      <dsp:txXfrm>
        <a:off x="3773045" y="106023"/>
        <a:ext cx="1542019" cy="1028013"/>
      </dsp:txXfrm>
    </dsp:sp>
    <dsp:sp modelId="{C1110069-1B62-49CD-851C-87652970BBB8}">
      <dsp:nvSpPr>
        <dsp:cNvPr id="0" name=""/>
        <dsp:cNvSpPr/>
      </dsp:nvSpPr>
      <dsp:spPr>
        <a:xfrm>
          <a:off x="5469266" y="106023"/>
          <a:ext cx="2570032" cy="10280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adquisición de importación de partes y piezas.</a:t>
          </a:r>
          <a:endParaRPr lang="es-ES" sz="1400" kern="1200" dirty="0"/>
        </a:p>
      </dsp:txBody>
      <dsp:txXfrm>
        <a:off x="5983273" y="106023"/>
        <a:ext cx="1542019" cy="1028013"/>
      </dsp:txXfrm>
    </dsp:sp>
    <dsp:sp modelId="{6C661148-6A7E-45AC-8E22-D1A3B8D24E45}">
      <dsp:nvSpPr>
        <dsp:cNvPr id="0" name=""/>
        <dsp:cNvSpPr/>
      </dsp:nvSpPr>
      <dsp:spPr>
        <a:xfrm>
          <a:off x="565148" y="1412715"/>
          <a:ext cx="3096424" cy="1238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Afectan demanda y la oferta</a:t>
          </a:r>
          <a:endParaRPr lang="es-ES" sz="1900" kern="1200" dirty="0"/>
        </a:p>
      </dsp:txBody>
      <dsp:txXfrm>
        <a:off x="1184433" y="1412715"/>
        <a:ext cx="1857855" cy="1238569"/>
      </dsp:txXfrm>
    </dsp:sp>
    <dsp:sp modelId="{5EAF709A-F17B-4564-BA7A-66524A00BF2D}">
      <dsp:nvSpPr>
        <dsp:cNvPr id="0" name=""/>
        <dsp:cNvSpPr/>
      </dsp:nvSpPr>
      <dsp:spPr>
        <a:xfrm>
          <a:off x="3259038" y="1517993"/>
          <a:ext cx="2570032" cy="10280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Altos precio por impuestos impiden el desempeño de las ensambladoras</a:t>
          </a:r>
          <a:endParaRPr lang="es-ES" sz="1400" kern="1200" dirty="0"/>
        </a:p>
      </dsp:txBody>
      <dsp:txXfrm>
        <a:off x="3773045" y="1517993"/>
        <a:ext cx="1542019" cy="1028013"/>
      </dsp:txXfrm>
    </dsp:sp>
    <dsp:sp modelId="{CC0D3CC8-8D9B-43AD-9979-8B3E90DD6AC5}">
      <dsp:nvSpPr>
        <dsp:cNvPr id="0" name=""/>
        <dsp:cNvSpPr/>
      </dsp:nvSpPr>
      <dsp:spPr>
        <a:xfrm>
          <a:off x="5469266" y="1517993"/>
          <a:ext cx="2570032" cy="10280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Disminución en las venta</a:t>
          </a:r>
          <a:endParaRPr lang="es-ES" sz="1400" kern="1200" dirty="0"/>
        </a:p>
      </dsp:txBody>
      <dsp:txXfrm>
        <a:off x="5983273" y="1517993"/>
        <a:ext cx="1542019" cy="1028013"/>
      </dsp:txXfrm>
    </dsp:sp>
    <dsp:sp modelId="{398A6BAA-1DA1-48D4-9338-A1A2DC5EB25E}">
      <dsp:nvSpPr>
        <dsp:cNvPr id="0" name=""/>
        <dsp:cNvSpPr/>
      </dsp:nvSpPr>
      <dsp:spPr>
        <a:xfrm>
          <a:off x="565148" y="2824684"/>
          <a:ext cx="3096424" cy="1238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Protección de la industria y la economía nacional del país</a:t>
          </a:r>
          <a:endParaRPr lang="es-ES" sz="1900" kern="1200" dirty="0"/>
        </a:p>
      </dsp:txBody>
      <dsp:txXfrm>
        <a:off x="1184433" y="2824684"/>
        <a:ext cx="1857855" cy="1238569"/>
      </dsp:txXfrm>
    </dsp:sp>
    <dsp:sp modelId="{99A8FE83-4CDB-43EA-8BF3-11B107D5BCF6}">
      <dsp:nvSpPr>
        <dsp:cNvPr id="0" name=""/>
        <dsp:cNvSpPr/>
      </dsp:nvSpPr>
      <dsp:spPr>
        <a:xfrm>
          <a:off x="3259038" y="2929963"/>
          <a:ext cx="2570032" cy="10280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gobierno implanto como medida temporal</a:t>
          </a:r>
          <a:endParaRPr lang="es-ES" sz="1400" kern="1200" dirty="0"/>
        </a:p>
      </dsp:txBody>
      <dsp:txXfrm>
        <a:off x="3773045" y="2929963"/>
        <a:ext cx="1542019" cy="1028013"/>
      </dsp:txXfrm>
    </dsp:sp>
    <dsp:sp modelId="{F10C496E-2AC9-41E2-983A-D2EE3CD2E96A}">
      <dsp:nvSpPr>
        <dsp:cNvPr id="0" name=""/>
        <dsp:cNvSpPr/>
      </dsp:nvSpPr>
      <dsp:spPr>
        <a:xfrm>
          <a:off x="5469266" y="2929963"/>
          <a:ext cx="2570032" cy="10280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Impulsar el sector y que sea más competitivo</a:t>
          </a:r>
          <a:endParaRPr lang="es-ES" sz="1400" kern="1200" dirty="0"/>
        </a:p>
      </dsp:txBody>
      <dsp:txXfrm>
        <a:off x="5983273" y="2929963"/>
        <a:ext cx="1542019" cy="10280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7BC7F-A4B9-4B36-BF5B-4C9E78B3F273}">
      <dsp:nvSpPr>
        <dsp:cNvPr id="0" name=""/>
        <dsp:cNvSpPr/>
      </dsp:nvSpPr>
      <dsp:spPr>
        <a:xfrm>
          <a:off x="7531" y="231181"/>
          <a:ext cx="2251023" cy="135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Evaluar cadena de distribución y cupos que las grandes importadoras asignan a comerciantes de menor tamaño</a:t>
          </a:r>
          <a:endParaRPr lang="es-ES" sz="1300" kern="1200" dirty="0"/>
        </a:p>
      </dsp:txBody>
      <dsp:txXfrm>
        <a:off x="47089" y="270739"/>
        <a:ext cx="2171907" cy="1271498"/>
      </dsp:txXfrm>
    </dsp:sp>
    <dsp:sp modelId="{0A2B642F-9974-4F98-BF32-7391A3B5F2FA}">
      <dsp:nvSpPr>
        <dsp:cNvPr id="0" name=""/>
        <dsp:cNvSpPr/>
      </dsp:nvSpPr>
      <dsp:spPr>
        <a:xfrm>
          <a:off x="2456644" y="627361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456644" y="739012"/>
        <a:ext cx="334051" cy="334951"/>
      </dsp:txXfrm>
    </dsp:sp>
    <dsp:sp modelId="{42B2CB3F-10B5-4935-B178-9EFFF24654BA}">
      <dsp:nvSpPr>
        <dsp:cNvPr id="0" name=""/>
        <dsp:cNvSpPr/>
      </dsp:nvSpPr>
      <dsp:spPr>
        <a:xfrm>
          <a:off x="3158964" y="231181"/>
          <a:ext cx="2251023" cy="135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Crear y ampliar los incentivos para incrementar de forma sistemática la producción y por ende el número de empleos directos e indirectos</a:t>
          </a:r>
          <a:endParaRPr lang="es-ES" sz="1300" kern="1200" dirty="0"/>
        </a:p>
      </dsp:txBody>
      <dsp:txXfrm>
        <a:off x="3198522" y="270739"/>
        <a:ext cx="2171907" cy="1271498"/>
      </dsp:txXfrm>
    </dsp:sp>
    <dsp:sp modelId="{3994D5E4-B410-4FDE-AC6D-E519D44548F2}">
      <dsp:nvSpPr>
        <dsp:cNvPr id="0" name=""/>
        <dsp:cNvSpPr/>
      </dsp:nvSpPr>
      <dsp:spPr>
        <a:xfrm>
          <a:off x="5608077" y="627361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608077" y="739012"/>
        <a:ext cx="334051" cy="334951"/>
      </dsp:txXfrm>
    </dsp:sp>
    <dsp:sp modelId="{AB0B1CEA-1490-4E99-9520-46400F657FB0}">
      <dsp:nvSpPr>
        <dsp:cNvPr id="0" name=""/>
        <dsp:cNvSpPr/>
      </dsp:nvSpPr>
      <dsp:spPr>
        <a:xfrm>
          <a:off x="6310397" y="231181"/>
          <a:ext cx="2251023" cy="135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Planificar el incremento a la producción nacional  mediante los  acuerdos comerciales</a:t>
          </a:r>
          <a:endParaRPr lang="es-ES" sz="1300" kern="1200" dirty="0"/>
        </a:p>
      </dsp:txBody>
      <dsp:txXfrm>
        <a:off x="6349955" y="270739"/>
        <a:ext cx="2171907" cy="1271498"/>
      </dsp:txXfrm>
    </dsp:sp>
    <dsp:sp modelId="{3CC02CBE-41BC-402A-B566-D35DC700BEC4}">
      <dsp:nvSpPr>
        <dsp:cNvPr id="0" name=""/>
        <dsp:cNvSpPr/>
      </dsp:nvSpPr>
      <dsp:spPr>
        <a:xfrm rot="5400000">
          <a:off x="7197300" y="1739366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7268433" y="1779885"/>
        <a:ext cx="334951" cy="334051"/>
      </dsp:txXfrm>
    </dsp:sp>
    <dsp:sp modelId="{7E80B396-B862-4CC0-89BD-417B15B230BA}">
      <dsp:nvSpPr>
        <dsp:cNvPr id="0" name=""/>
        <dsp:cNvSpPr/>
      </dsp:nvSpPr>
      <dsp:spPr>
        <a:xfrm>
          <a:off x="6310397" y="2482204"/>
          <a:ext cx="2251023" cy="135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Importación de materias primas y maquinaria</a:t>
          </a:r>
          <a:endParaRPr lang="es-ES" sz="1300" kern="1200" dirty="0"/>
        </a:p>
      </dsp:txBody>
      <dsp:txXfrm>
        <a:off x="6349955" y="2521762"/>
        <a:ext cx="2171907" cy="1271498"/>
      </dsp:txXfrm>
    </dsp:sp>
    <dsp:sp modelId="{6B2E3E19-6C66-44F0-B0A0-BC71E63BD7BD}">
      <dsp:nvSpPr>
        <dsp:cNvPr id="0" name=""/>
        <dsp:cNvSpPr/>
      </dsp:nvSpPr>
      <dsp:spPr>
        <a:xfrm rot="10800000">
          <a:off x="5635090" y="2878384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5778255" y="2990035"/>
        <a:ext cx="334051" cy="334951"/>
      </dsp:txXfrm>
    </dsp:sp>
    <dsp:sp modelId="{D8C7D9A3-2811-4D75-92EA-A9DD9D2C9AA2}">
      <dsp:nvSpPr>
        <dsp:cNvPr id="0" name=""/>
        <dsp:cNvSpPr/>
      </dsp:nvSpPr>
      <dsp:spPr>
        <a:xfrm>
          <a:off x="3158964" y="2482204"/>
          <a:ext cx="2251023" cy="135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Fabricación de vehículos de calidad a precios competitivos</a:t>
          </a:r>
          <a:endParaRPr lang="es-ES" sz="1300" kern="1200" dirty="0"/>
        </a:p>
      </dsp:txBody>
      <dsp:txXfrm>
        <a:off x="3198522" y="2521762"/>
        <a:ext cx="2171907" cy="1271498"/>
      </dsp:txXfrm>
    </dsp:sp>
    <dsp:sp modelId="{9EB27A92-3FD0-41E0-93FB-FD0983969CC8}">
      <dsp:nvSpPr>
        <dsp:cNvPr id="0" name=""/>
        <dsp:cNvSpPr/>
      </dsp:nvSpPr>
      <dsp:spPr>
        <a:xfrm rot="10800000">
          <a:off x="2483657" y="2878384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2626822" y="2990035"/>
        <a:ext cx="334051" cy="334951"/>
      </dsp:txXfrm>
    </dsp:sp>
    <dsp:sp modelId="{B81229AB-C81A-48E3-9F50-D2E52C7667BF}">
      <dsp:nvSpPr>
        <dsp:cNvPr id="0" name=""/>
        <dsp:cNvSpPr/>
      </dsp:nvSpPr>
      <dsp:spPr>
        <a:xfrm>
          <a:off x="7531" y="2482204"/>
          <a:ext cx="2251023" cy="1350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En un mercado que por medio de las importaciones sus costos bajen</a:t>
          </a:r>
          <a:endParaRPr lang="es-ES" sz="1300" kern="1200" dirty="0"/>
        </a:p>
      </dsp:txBody>
      <dsp:txXfrm>
        <a:off x="47089" y="2521762"/>
        <a:ext cx="2171907" cy="1271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DC3CE5E-9246-41F2-8117-10307C5D8406}" type="datetimeFigureOut">
              <a:rPr lang="es-ES" smtClean="0"/>
              <a:t>26/04/2017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129278-3AB3-431E-84AF-69F9805016E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6.xml"/><Relationship Id="rId7" Type="http://schemas.openxmlformats.org/officeDocument/2006/relationships/chart" Target="../charts/chart1.xml"/><Relationship Id="rId12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65" y="116632"/>
            <a:ext cx="5568478" cy="1748839"/>
          </a:xfrm>
          <a:prstGeom prst="rect">
            <a:avLst/>
          </a:prstGeom>
        </p:spPr>
      </p:pic>
      <p:sp>
        <p:nvSpPr>
          <p:cNvPr id="3" name="Título 2"/>
          <p:cNvSpPr txBox="1">
            <a:spLocks/>
          </p:cNvSpPr>
          <p:nvPr/>
        </p:nvSpPr>
        <p:spPr>
          <a:xfrm>
            <a:off x="395536" y="1748839"/>
            <a:ext cx="8424936" cy="49205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dirty="0" smtClean="0">
                <a:latin typeface="+mn-lt"/>
              </a:rPr>
              <a:t>DEPARTAMENTO DE CIENCIAS ECON</a:t>
            </a:r>
            <a:r>
              <a:rPr lang="es-EC" sz="2000" b="1" dirty="0" smtClean="0">
                <a:latin typeface="+mn-lt"/>
              </a:rPr>
              <a:t>ÓMICAS Y ADMINISTRATIVAS </a:t>
            </a:r>
          </a:p>
          <a:p>
            <a:r>
              <a:rPr lang="es-EC" sz="2000" b="1" dirty="0" smtClean="0">
                <a:latin typeface="+mn-lt"/>
              </a:rPr>
              <a:t> </a:t>
            </a:r>
            <a:br>
              <a:rPr lang="es-EC" sz="2000" b="1" dirty="0" smtClean="0">
                <a:latin typeface="+mn-lt"/>
              </a:rPr>
            </a:br>
            <a:r>
              <a:rPr lang="es-ES" sz="2000" b="1" dirty="0" smtClean="0">
                <a:latin typeface="+mn-lt"/>
              </a:rPr>
              <a:t>CARRERA DE CONTABILIDAD Y AUDITORIA</a:t>
            </a:r>
          </a:p>
          <a:p>
            <a:endParaRPr lang="es-ES" sz="11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s-E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es-ES_tradnl" sz="2000" b="1" dirty="0">
                <a:latin typeface="+mn-lt"/>
              </a:rPr>
              <a:t>TEMA: DETERMINACIÓN DEL IMPACTO ECONÓMICO EN EL SECTOR AUTOMOTRIZ COMO RESULTADO DE LAS LIMITACIONES DE CUPOS DE IMPORTACIÓN Y SOBRE TASAS ARANCELARIAS A LOS  VEHÍCULOS </a:t>
            </a:r>
            <a:r>
              <a:rPr lang="es-ES_tradnl" sz="2000" b="1" dirty="0" smtClean="0">
                <a:latin typeface="+mn-lt"/>
              </a:rPr>
              <a:t>NUEVOS</a:t>
            </a:r>
            <a:endParaRPr lang="es-ES" sz="2000" dirty="0" smtClean="0">
              <a:solidFill>
                <a:srgbClr val="FFFF00"/>
              </a:solidFill>
              <a:latin typeface="+mn-lt"/>
            </a:endParaRPr>
          </a:p>
          <a:p>
            <a:r>
              <a:rPr lang="es-ES" sz="2000" dirty="0" smtClean="0">
                <a:solidFill>
                  <a:srgbClr val="FFFF00"/>
                </a:solidFill>
                <a:latin typeface="+mn-lt"/>
              </a:rPr>
              <a:t> </a:t>
            </a:r>
          </a:p>
          <a:p>
            <a:r>
              <a:rPr lang="es-ES_tradnl" sz="2000" b="1" dirty="0" smtClean="0">
                <a:latin typeface="+mn-lt"/>
              </a:rPr>
              <a:t>AUTOR</a:t>
            </a:r>
            <a:r>
              <a:rPr lang="es-ES_tradnl" sz="2000" b="1" dirty="0">
                <a:latin typeface="+mn-lt"/>
              </a:rPr>
              <a:t>: AIMACAÑA CELA JENNY </a:t>
            </a:r>
            <a:r>
              <a:rPr lang="es-ES_tradnl" sz="2000" b="1" dirty="0" smtClean="0">
                <a:latin typeface="+mn-lt"/>
              </a:rPr>
              <a:t>ANDREA</a:t>
            </a:r>
          </a:p>
          <a:p>
            <a:pPr algn="r"/>
            <a:endParaRPr lang="es-ES_tradnl" sz="2000" b="1" dirty="0">
              <a:latin typeface="+mn-lt"/>
            </a:endParaRPr>
          </a:p>
          <a:p>
            <a:pPr algn="r"/>
            <a:endParaRPr lang="es-ES" sz="2000" b="1" dirty="0" smtClean="0">
              <a:latin typeface="+mn-lt"/>
            </a:endParaRPr>
          </a:p>
          <a:p>
            <a:pPr algn="r"/>
            <a:r>
              <a:rPr lang="es-ES" sz="2000" b="1" dirty="0" smtClean="0">
                <a:latin typeface="+mn-lt"/>
              </a:rPr>
              <a:t>SANGOLQUI, ABRIL 2017</a:t>
            </a:r>
            <a:r>
              <a:rPr lang="es-ES" sz="2000" b="1" dirty="0" smtClean="0"/>
              <a:t>	</a:t>
            </a:r>
          </a:p>
          <a:p>
            <a:endParaRPr lang="es-ES" sz="2400" dirty="0" smtClean="0"/>
          </a:p>
          <a:p>
            <a:r>
              <a:rPr lang="es-EC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s-EC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s-EC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357813"/>
              </p:ext>
            </p:extLst>
          </p:nvPr>
        </p:nvGraphicFramePr>
        <p:xfrm>
          <a:off x="899592" y="1916832"/>
          <a:ext cx="2880320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978"/>
                <a:gridCol w="1295342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PRODUCCION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2011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75743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2012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81398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2013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66844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2014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63872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2015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50732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2016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40586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763055"/>
            <a:ext cx="576064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Producción de Vehículos en Ecuador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039543460"/>
              </p:ext>
            </p:extLst>
          </p:nvPr>
        </p:nvGraphicFramePr>
        <p:xfrm>
          <a:off x="4355976" y="1412776"/>
          <a:ext cx="4608512" cy="272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596293005"/>
              </p:ext>
            </p:extLst>
          </p:nvPr>
        </p:nvGraphicFramePr>
        <p:xfrm>
          <a:off x="323528" y="3717032"/>
          <a:ext cx="4896544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17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31640" y="591809"/>
            <a:ext cx="5947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Ventas Anuales de Vehículos en Unidades 2011-2015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309844568"/>
              </p:ext>
            </p:extLst>
          </p:nvPr>
        </p:nvGraphicFramePr>
        <p:xfrm>
          <a:off x="395536" y="9611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35681716"/>
              </p:ext>
            </p:extLst>
          </p:nvPr>
        </p:nvGraphicFramePr>
        <p:xfrm>
          <a:off x="3995936" y="3761687"/>
          <a:ext cx="4896544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41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868703054"/>
              </p:ext>
            </p:extLst>
          </p:nvPr>
        </p:nvGraphicFramePr>
        <p:xfrm>
          <a:off x="420332" y="1145461"/>
          <a:ext cx="48196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899592" y="648269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Ensamblaje  e Importación de Vehículos (Unidades)</a:t>
            </a:r>
            <a:endParaRPr lang="es-ES" sz="2400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024880463"/>
              </p:ext>
            </p:extLst>
          </p:nvPr>
        </p:nvGraphicFramePr>
        <p:xfrm>
          <a:off x="3275856" y="4005064"/>
          <a:ext cx="5687695" cy="296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97908270"/>
              </p:ext>
            </p:extLst>
          </p:nvPr>
        </p:nvGraphicFramePr>
        <p:xfrm>
          <a:off x="-396552" y="4618856"/>
          <a:ext cx="4642366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04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41935186"/>
              </p:ext>
            </p:extLst>
          </p:nvPr>
        </p:nvGraphicFramePr>
        <p:xfrm>
          <a:off x="323528" y="1412776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0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54060"/>
              </p:ext>
            </p:extLst>
          </p:nvPr>
        </p:nvGraphicFramePr>
        <p:xfrm>
          <a:off x="395536" y="2132856"/>
          <a:ext cx="8424937" cy="3330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1738602"/>
                <a:gridCol w="1159609"/>
                <a:gridCol w="163121"/>
                <a:gridCol w="1175761"/>
                <a:gridCol w="156660"/>
                <a:gridCol w="1078856"/>
              </a:tblGrid>
              <a:tr h="16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CUENTAS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2013</a:t>
                      </a:r>
                      <a:endParaRPr lang="es-E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2014</a:t>
                      </a:r>
                      <a:endParaRPr lang="es-E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2015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2016</a:t>
                      </a:r>
                      <a:endParaRPr lang="es-E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6721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ESTADO DE SITUACION FINANCIERA</a:t>
                      </a:r>
                      <a:endParaRPr lang="es-E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ACTIVO CORRIENTE 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132.008.730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137.496.595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94.301.473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93.358.458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67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ACTIVO NO CORRIENTE 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16.391.409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14.812.448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12.860.709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12.732.102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63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TOTAL ACTIVO 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148.400.139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152.309.043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137.977.427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106.090.560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34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PASIVOCORRIENTE 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99.757.967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101.550.127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49.120.604,30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48.629.398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67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PASIVO NO CORRIENTE 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4.842.824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2.075.462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9.202.780,63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9.110.753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67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TOTAL PASIVO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104.600.791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103.625.589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58.323.385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57.740.151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67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PATRIMONIO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43.799.348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48.683.453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79.654.042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48.350.409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6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TOTAL PASIVO MAS PATRIMONIO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148.400.139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152.309.043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137.977.427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106.090.560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6721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ESTADODE RESULTADOS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3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INGRESOS DE ACTIVIDADES ORDINARIAS 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203.260.209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196.798.368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147.246.328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125.159.379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COSTODE VENTAS Y PRODUCCIÓN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166.900.776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165.270.304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121.607.028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103.365.974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67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GASTOS VTS, AD, FIN, OTROS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27.873.527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23.063.615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21.587.406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18.349.295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91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UTILIDAD BRUTA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8.485.906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8.464.449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4.051.894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3.444.109,73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15%PARTICIPACIÓNTRABAJADORES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1.272.886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1.269.667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607.784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516.616,46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7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GANANCIA (PÉRDIDA) ANTES DE IMPUESTOS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7.213.020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7.194.782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3.444.110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2.927.493,27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67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IMPUESTOA LA RENTA CAUSADO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1.586.864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1.582.852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757.704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644.048,52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  <a:tr h="16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GANANCIA (PÉRDIDA) </a:t>
                      </a:r>
                      <a:endParaRPr lang="es-E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5.626.156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5.611.930</a:t>
                      </a:r>
                      <a:endParaRPr lang="es-ES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2.686.406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2.283.444,75</a:t>
                      </a:r>
                      <a:endParaRPr lang="es-E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50" marR="33850" marT="0" marB="0" anchor="b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691680" y="105273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Manufacturas Armadurías Y Repuestos Ecuatorianos S.A MARESA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45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45484"/>
              </p:ext>
            </p:extLst>
          </p:nvPr>
        </p:nvGraphicFramePr>
        <p:xfrm>
          <a:off x="590392" y="966729"/>
          <a:ext cx="7998059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1555"/>
                <a:gridCol w="1224136"/>
                <a:gridCol w="1152128"/>
                <a:gridCol w="1080120"/>
                <a:gridCol w="108012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AÑO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2013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2014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2015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2016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Inv. Inicial De Bienes No Producidos Por La Compañía 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15.831.627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13.456.883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375.281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318.989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Compras Netas Locales De Bienes No producidos Por la Compañía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1.157.184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3.526.055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171.043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145.386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Importaciones De Bienes No Producidos Por La Compañía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47.563.264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40.428.774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10.047.716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8.540.559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Inv. Final No Producidos Por la Compañía 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-11.197.072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-375.281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-3.174.058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-2.697.949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endParaRPr lang="es-ES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53.355.003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57.036.431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7.419.982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6.306.985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9632" y="566619"/>
            <a:ext cx="66595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Evolución de los costos no producidos por la compañía 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290284629"/>
              </p:ext>
            </p:extLst>
          </p:nvPr>
        </p:nvGraphicFramePr>
        <p:xfrm>
          <a:off x="3707904" y="3645024"/>
          <a:ext cx="4824536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827584" y="4365104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Importación de materias primas e ingresos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5348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92805"/>
              </p:ext>
            </p:extLst>
          </p:nvPr>
        </p:nvGraphicFramePr>
        <p:xfrm>
          <a:off x="395536" y="1340768"/>
          <a:ext cx="8352930" cy="920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380"/>
                <a:gridCol w="2180862"/>
                <a:gridCol w="908422"/>
                <a:gridCol w="908422"/>
                <a:gridCol w="908422"/>
                <a:gridCol w="908422"/>
              </a:tblGrid>
              <a:tr h="190500">
                <a:tc rowSpan="2">
                  <a:txBody>
                    <a:bodyPr/>
                    <a:lstStyle/>
                    <a:p>
                      <a:endParaRPr lang="es-ES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AÑO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FORMULA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2013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2014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2015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2016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ROA (Rendimiento Sobre Activos)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UTILIDAD BRUTA/ACTIVO TOTAL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0,06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0,06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0,03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0,03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611560" y="83671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b="1" dirty="0"/>
              <a:t>Análisis de los indicadores financieros</a:t>
            </a:r>
            <a:endParaRPr lang="es-ES" sz="16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32343"/>
              </p:ext>
            </p:extLst>
          </p:nvPr>
        </p:nvGraphicFramePr>
        <p:xfrm>
          <a:off x="611560" y="2852936"/>
          <a:ext cx="8071458" cy="1166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409"/>
                <a:gridCol w="2262409"/>
                <a:gridCol w="886660"/>
                <a:gridCol w="886660"/>
                <a:gridCol w="886660"/>
                <a:gridCol w="886660"/>
              </a:tblGrid>
              <a:tr h="0">
                <a:tc rowSpan="2">
                  <a:txBody>
                    <a:bodyPr/>
                    <a:lstStyle/>
                    <a:p>
                      <a:endParaRPr lang="es-ES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AÑO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FORMULA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2013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2014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2015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2016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RC (Razón Circulante)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ACTIVO CORRIENTE/PASIVO CORRIENTE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1,32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1,35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1,92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1,92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1218"/>
              </p:ext>
            </p:extLst>
          </p:nvPr>
        </p:nvGraphicFramePr>
        <p:xfrm>
          <a:off x="827584" y="4581128"/>
          <a:ext cx="7704857" cy="752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821"/>
                <a:gridCol w="1620672"/>
                <a:gridCol w="1089591"/>
                <a:gridCol w="1089591"/>
                <a:gridCol w="1089591"/>
                <a:gridCol w="1089591"/>
              </a:tblGrid>
              <a:tr h="282320">
                <a:tc>
                  <a:txBody>
                    <a:bodyPr/>
                    <a:lstStyle/>
                    <a:p>
                      <a:endParaRPr lang="es-ES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S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AÑO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RE/ Razón de Endeudamiento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FORMULA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2013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2014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2015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2016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PASIVO/ACTIVO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0,70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0,68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</a:rPr>
                        <a:t>0,42</a:t>
                      </a:r>
                      <a:endParaRPr lang="es-E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0,54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60561" y="905040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Incentivos tributarios 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44171"/>
              </p:ext>
            </p:extLst>
          </p:nvPr>
        </p:nvGraphicFramePr>
        <p:xfrm>
          <a:off x="1187624" y="1484784"/>
          <a:ext cx="6987739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788"/>
                <a:gridCol w="903872"/>
                <a:gridCol w="820541"/>
                <a:gridCol w="925643"/>
                <a:gridCol w="896364"/>
                <a:gridCol w="881350"/>
                <a:gridCol w="873092"/>
                <a:gridCol w="870089"/>
              </a:tblGrid>
              <a:tr h="190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EMPLEADOS OPERATIVOS - ADMINISTRATIVOS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2017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2018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2019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2020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2021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3.131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3.007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2.198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2.208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3.585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2.222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3.597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2.234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45677"/>
              </p:ext>
            </p:extLst>
          </p:nvPr>
        </p:nvGraphicFramePr>
        <p:xfrm>
          <a:off x="503208" y="2492896"/>
          <a:ext cx="8158754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223"/>
                <a:gridCol w="1340907"/>
                <a:gridCol w="1359791"/>
                <a:gridCol w="1246476"/>
                <a:gridCol w="1265362"/>
                <a:gridCol w="14919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AÑO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N° EMPLEADOS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SUELDO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APORTE PERSONAL 9,45%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APORTE PATRONAL 11,15%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100% DESCUENTO ADICIONAL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2017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375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35,44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41,81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6.784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2018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375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35,44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41,81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9.497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2019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375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35,44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41,81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9.497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2020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375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35,44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41,81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8.141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2021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375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35,44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41,81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8.141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5" name="Picture 3" descr="Resultado de imagen para trabajadores discapaci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1128"/>
            <a:ext cx="2641476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5393" y="570505"/>
            <a:ext cx="22365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PROPUESTA</a:t>
            </a:r>
            <a:endParaRPr lang="es-ES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82691"/>
              </p:ext>
            </p:extLst>
          </p:nvPr>
        </p:nvGraphicFramePr>
        <p:xfrm>
          <a:off x="1723798" y="1844824"/>
          <a:ext cx="5878388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8145"/>
                <a:gridCol w="1670243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Maquinaria y Equipos 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65.800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Valor residual 10%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6.580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59.220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Años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Deducción por incremento neto (100%)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5.922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Deducción del 100%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5.922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11.844</a:t>
                      </a:r>
                      <a:endParaRPr lang="es-E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331" y="1052736"/>
            <a:ext cx="58464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Deducción por depreciación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 descr="Resultado de imagen para trabajadores discapaci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9080"/>
            <a:ext cx="37149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Resultado de imagen para trabajadores discapacit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24" y="453711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69882"/>
              </p:ext>
            </p:extLst>
          </p:nvPr>
        </p:nvGraphicFramePr>
        <p:xfrm>
          <a:off x="-108520" y="1430690"/>
          <a:ext cx="9307163" cy="4362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930"/>
                <a:gridCol w="853326"/>
                <a:gridCol w="792088"/>
                <a:gridCol w="936104"/>
                <a:gridCol w="936104"/>
                <a:gridCol w="864096"/>
                <a:gridCol w="873733"/>
                <a:gridCol w="862237"/>
                <a:gridCol w="891161"/>
                <a:gridCol w="847384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CUENTAS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2013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2014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2015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2016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2017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2018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2019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2020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2021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ESTADO DE SITUACION FINANCIERA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ACTIVO CORRIENTE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132.008.730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137.496.595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94.301.473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93.358.458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94.525.439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95.943.320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97.430.442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99.135.475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101.068.616</a:t>
                      </a:r>
                      <a:endParaRPr lang="es-E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ACTIVO NO CORRIENTE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16.391.409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14.812.448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12.860.709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12.732.102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12.891.253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13.039.503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13.215.536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13.407.161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13.614.972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TOTAL ACTIVO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148.400.139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152.309.043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137.977.427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106.090.560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107.416.692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108.982.823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110.645.978</a:t>
                      </a:r>
                      <a:endParaRPr lang="es-E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112.542.636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114.683.588</a:t>
                      </a:r>
                      <a:endParaRPr lang="es-E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PASIVOCORRIENTE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99.757.967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101.550.127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49.120.604,30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48.629.398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49.383.154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50.247.359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51.202.059</a:t>
                      </a:r>
                      <a:endParaRPr lang="es-E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51.790.883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52.593.641</a:t>
                      </a:r>
                      <a:endParaRPr lang="es-E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PASIVO NO CORRIENTE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4.842.824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2.075.462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9.202.780,63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9.110.753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9.210.971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9.312.292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9.414.727</a:t>
                      </a:r>
                      <a:endParaRPr lang="es-E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9.518.289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9.622.990</a:t>
                      </a:r>
                      <a:endParaRPr lang="es-E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TOTAL PASIVO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104.600.791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103.625.589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58.323.385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57.740.151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58.594.125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59.559.651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60.616.786</a:t>
                      </a:r>
                      <a:endParaRPr lang="es-E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61.309.172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62.216.631</a:t>
                      </a:r>
                      <a:endParaRPr lang="es-E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PATRIMONIO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43.799.348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48.683.453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79.654.042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48.350.409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48.822.567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49.423.172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50.029.192</a:t>
                      </a:r>
                      <a:endParaRPr lang="es-ES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51.233.464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52.466.957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TOTAL PASIVO MAS PATRIMONIO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148.400.139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152.309.043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137.977.427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106.090.560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107.416.692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108.982.823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110.645.978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112.542.636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114.683.588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endParaRPr lang="es-E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ESTADODE RESULTADOS</a:t>
                      </a:r>
                      <a:endParaRPr lang="es-E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INGRESOS DE ACTIVIDADES ORDINARIAS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203.260.209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196.798.368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147.246.328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125.159.379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126.723.871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128.688.091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130.618.412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133.165.471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135.162.954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COSTODE VENTAS Y PRODUCCIÓN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166.900.776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165.270.304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121.607.028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103.365.974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104.658.048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106.070.932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107.396.819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108.739.279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110.098.520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GASTOS VTS, AD, FIN, OTROS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27.873.527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23.063.615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21.587.406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18.349.295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18.560.312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18.773.756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18.989.654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19.208.035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19.428.927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UTILIDAD BRUTA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8.485.906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8.464.449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4.051.894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3.444.109,73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3.505.510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3.843.403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4.231.940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5.218.157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5.635.506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15%PARTICIPACIÓNTRABAJADORES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1.272.886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1.269.667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607.784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516.616,46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525.827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576.510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634.791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782.724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845.326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GANANCIA (PÉRDIDA) ANTES DE IMPUESTOS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7.213.020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7.194.782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3.444.110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2.927.493,27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2.979.684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3.266.893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3.597.149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4.435.434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4.790.180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IMPUESTOA LA RENTA CAUSADO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1.586.864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1.582.852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757.704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644.048,52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655.530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718.716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791.373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975.795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1.053.840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GANANCIA (PÉRDIDA) DE OPERACIONES CONTINUADAS ANTES DEL IMPUESTODIFERIDO-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5.626.156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5.611.930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2.686.406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2.283.444,75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2.324.153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2.548.176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2.805.776</a:t>
                      </a:r>
                      <a:endParaRPr lang="es-E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3.459.638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3.736.341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547664" y="71550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Manufacturas Armadurías Y Repuestos Ecuatorianos S.A MARESA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53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latin typeface="Arial Black" pitchFamily="34" charset="0"/>
              </a:rPr>
              <a:t>PROBLEMA</a:t>
            </a:r>
            <a:endParaRPr lang="es-ES" sz="3600" dirty="0">
              <a:latin typeface="Arial Black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647381670"/>
              </p:ext>
            </p:extLst>
          </p:nvPr>
        </p:nvGraphicFramePr>
        <p:xfrm>
          <a:off x="1043608" y="1484784"/>
          <a:ext cx="7283152" cy="473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8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27828"/>
              </p:ext>
            </p:extLst>
          </p:nvPr>
        </p:nvGraphicFramePr>
        <p:xfrm>
          <a:off x="917983" y="1340768"/>
          <a:ext cx="7308033" cy="525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408"/>
                <a:gridCol w="1194408"/>
                <a:gridCol w="590611"/>
                <a:gridCol w="590611"/>
                <a:gridCol w="589917"/>
                <a:gridCol w="492061"/>
                <a:gridCol w="492061"/>
                <a:gridCol w="492061"/>
                <a:gridCol w="589917"/>
                <a:gridCol w="589917"/>
                <a:gridCol w="492061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ROA (Rendimiento Sobre Activos)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FORMULA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2013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2014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2015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2016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2017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2018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2019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2020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2021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UTILIDAD BRUTA/ACTIVO TOTAL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0,03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0,03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0,03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0,04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0,04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0,05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0,05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5513" y="763813"/>
            <a:ext cx="59766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Análisis de los indicadores financieros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5105"/>
              </p:ext>
            </p:extLst>
          </p:nvPr>
        </p:nvGraphicFramePr>
        <p:xfrm>
          <a:off x="251520" y="3068960"/>
          <a:ext cx="8640959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800200"/>
                <a:gridCol w="906727"/>
                <a:gridCol w="674443"/>
                <a:gridCol w="561904"/>
                <a:gridCol w="664606"/>
                <a:gridCol w="472322"/>
                <a:gridCol w="680438"/>
                <a:gridCol w="504056"/>
                <a:gridCol w="576064"/>
                <a:gridCol w="504055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RC (Razón Circulante)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FORMULA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2013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2014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2015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2016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2017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2018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2019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2020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2021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ACTIVO CORRIENTE/PASIVO CORRIENTE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1,32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1,35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1,92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1,92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1,91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1,91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1,90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1,91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1,92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0438" y="2487318"/>
            <a:ext cx="21814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Razón Circulante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040172046"/>
              </p:ext>
            </p:extLst>
          </p:nvPr>
        </p:nvGraphicFramePr>
        <p:xfrm>
          <a:off x="2411760" y="4138017"/>
          <a:ext cx="470535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0712" y="5034081"/>
            <a:ext cx="20665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razón de endeudamiento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894148"/>
              </p:ext>
            </p:extLst>
          </p:nvPr>
        </p:nvGraphicFramePr>
        <p:xfrm>
          <a:off x="899592" y="908720"/>
          <a:ext cx="556260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153"/>
                <a:gridCol w="2482333"/>
                <a:gridCol w="1993114"/>
              </a:tblGrid>
              <a:tr h="190500">
                <a:tc>
                  <a:txBody>
                    <a:bodyPr/>
                    <a:lstStyle/>
                    <a:p>
                      <a:endParaRPr lang="es-E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INGRESOS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S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INGRESOS NETOS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2013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 SALVAGUARDIA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203.260,21 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2014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 SALVAGUARDIA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196.798,37 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2015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 SALVAGUARDIA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147.246,33 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2016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 SALVAGUARDIA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125.159,38 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2017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SIN SALVAGUARDIA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126.723,87 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2018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SIN SALVAGUARDIA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128.688,09 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2019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SIN SALVAGUARDIA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130.618,41 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2020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SIN SALVAGUARDIA</a:t>
                      </a:r>
                      <a:endParaRPr lang="es-E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           133.165,47 </a:t>
                      </a:r>
                      <a:endParaRPr lang="es-E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498744107"/>
              </p:ext>
            </p:extLst>
          </p:nvPr>
        </p:nvGraphicFramePr>
        <p:xfrm>
          <a:off x="2051720" y="2852936"/>
          <a:ext cx="5976664" cy="361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78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43363114"/>
              </p:ext>
            </p:extLst>
          </p:nvPr>
        </p:nvGraphicFramePr>
        <p:xfrm>
          <a:off x="179512" y="1484784"/>
          <a:ext cx="8604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051720" y="88918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CONCLUSIONES 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128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79230002"/>
              </p:ext>
            </p:extLst>
          </p:nvPr>
        </p:nvGraphicFramePr>
        <p:xfrm>
          <a:off x="251520" y="105936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051720" y="69315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Recomendaciones 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47240176"/>
              </p:ext>
            </p:extLst>
          </p:nvPr>
        </p:nvGraphicFramePr>
        <p:xfrm>
          <a:off x="1619672" y="5229200"/>
          <a:ext cx="6096000" cy="131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44160561"/>
              </p:ext>
            </p:extLst>
          </p:nvPr>
        </p:nvGraphicFramePr>
        <p:xfrm>
          <a:off x="306582" y="2420888"/>
          <a:ext cx="8748464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1124744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Causa Principal De Cuotas De Importación Y Tasas Arancelarias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8699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00278691"/>
              </p:ext>
            </p:extLst>
          </p:nvPr>
        </p:nvGraphicFramePr>
        <p:xfrm>
          <a:off x="179512" y="620688"/>
          <a:ext cx="89644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9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908720"/>
            <a:ext cx="7159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R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BENEFICIOS DEL SECTOR AUTOMOTRÍZ </a:t>
            </a:r>
            <a:endParaRPr lang="es-E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38130395"/>
              </p:ext>
            </p:extLst>
          </p:nvPr>
        </p:nvGraphicFramePr>
        <p:xfrm>
          <a:off x="1979712" y="17570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Pentágono"/>
          <p:cNvSpPr/>
          <p:nvPr/>
        </p:nvSpPr>
        <p:spPr>
          <a:xfrm>
            <a:off x="611560" y="3003340"/>
            <a:ext cx="1512168" cy="92333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dirty="0" smtClean="0"/>
              <a:t>56</a:t>
            </a:r>
            <a:r>
              <a:rPr lang="es-ES" dirty="0" smtClean="0"/>
              <a:t>.800 </a:t>
            </a:r>
          </a:p>
          <a:p>
            <a:pPr algn="ctr"/>
            <a:r>
              <a:rPr lang="es-ES" dirty="0" smtClean="0"/>
              <a:t>83% H </a:t>
            </a:r>
          </a:p>
          <a:p>
            <a:pPr algn="ctr"/>
            <a:r>
              <a:rPr lang="es-ES" dirty="0" smtClean="0"/>
              <a:t>17% 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25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30469606"/>
              </p:ext>
            </p:extLst>
          </p:nvPr>
        </p:nvGraphicFramePr>
        <p:xfrm>
          <a:off x="467544" y="1340768"/>
          <a:ext cx="84969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Llamada rectangular"/>
          <p:cNvSpPr/>
          <p:nvPr/>
        </p:nvSpPr>
        <p:spPr>
          <a:xfrm>
            <a:off x="3059832" y="260648"/>
            <a:ext cx="2808312" cy="923330"/>
          </a:xfrm>
          <a:prstGeom prst="wedgeRectCallout">
            <a:avLst>
              <a:gd name="adj1" fmla="val -7586"/>
              <a:gd name="adj2" fmla="val 784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C" dirty="0"/>
              <a:t>Universidad de Chile en el Instituto de Estudios Internacionales</a:t>
            </a:r>
            <a:endParaRPr lang="es-ES" dirty="0"/>
          </a:p>
        </p:txBody>
      </p:sp>
      <p:sp>
        <p:nvSpPr>
          <p:cNvPr id="6" name="5 Llamada rectangular"/>
          <p:cNvSpPr/>
          <p:nvPr/>
        </p:nvSpPr>
        <p:spPr>
          <a:xfrm>
            <a:off x="6372199" y="5373216"/>
            <a:ext cx="2634271" cy="1384995"/>
          </a:xfrm>
          <a:prstGeom prst="wedgeRectCallout">
            <a:avLst>
              <a:gd name="adj1" fmla="val 6388"/>
              <a:gd name="adj2" fmla="val -647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C" sz="1400" dirty="0" smtClean="0"/>
              <a:t>Baja la compra de vehículos nuevos</a:t>
            </a:r>
          </a:p>
          <a:p>
            <a:pPr algn="ctr"/>
            <a:r>
              <a:rPr lang="es-EC" sz="1400" dirty="0" smtClean="0"/>
              <a:t>Producción nacional </a:t>
            </a:r>
          </a:p>
          <a:p>
            <a:pPr algn="ctr"/>
            <a:r>
              <a:rPr lang="es-EC" sz="1400" dirty="0" smtClean="0"/>
              <a:t>Arancel a los CKD </a:t>
            </a:r>
          </a:p>
          <a:p>
            <a:pPr algn="ctr"/>
            <a:r>
              <a:rPr lang="es-EC" sz="1400" dirty="0" smtClean="0"/>
              <a:t>Competir con los precios autos importados</a:t>
            </a:r>
            <a:endParaRPr lang="es-ES" sz="1400" dirty="0"/>
          </a:p>
        </p:txBody>
      </p:sp>
      <p:sp>
        <p:nvSpPr>
          <p:cNvPr id="7" name="6 Llamada rectangular"/>
          <p:cNvSpPr/>
          <p:nvPr/>
        </p:nvSpPr>
        <p:spPr>
          <a:xfrm>
            <a:off x="6122640" y="429926"/>
            <a:ext cx="2808312" cy="584775"/>
          </a:xfrm>
          <a:prstGeom prst="wedgeRectCallout">
            <a:avLst>
              <a:gd name="adj1" fmla="val -7586"/>
              <a:gd name="adj2" fmla="val 1092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600" dirty="0" smtClean="0"/>
              <a:t>Pontificia Universidad Católica Del Ecuador</a:t>
            </a:r>
            <a:endParaRPr lang="es-ES" sz="1600" dirty="0"/>
          </a:p>
        </p:txBody>
      </p:sp>
      <p:sp>
        <p:nvSpPr>
          <p:cNvPr id="10" name="9 Llamada rectangular"/>
          <p:cNvSpPr/>
          <p:nvPr/>
        </p:nvSpPr>
        <p:spPr>
          <a:xfrm>
            <a:off x="3284061" y="5480938"/>
            <a:ext cx="2634271" cy="1169551"/>
          </a:xfrm>
          <a:prstGeom prst="wedgeRectCallout">
            <a:avLst>
              <a:gd name="adj1" fmla="val 10595"/>
              <a:gd name="adj2" fmla="val -952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400" dirty="0"/>
              <a:t>G</a:t>
            </a:r>
            <a:r>
              <a:rPr lang="es-ES" sz="1400" dirty="0" smtClean="0"/>
              <a:t>enerar </a:t>
            </a:r>
            <a:r>
              <a:rPr lang="es-ES" sz="1400" dirty="0"/>
              <a:t>productos con mayor valor </a:t>
            </a:r>
            <a:r>
              <a:rPr lang="es-ES" sz="1400" dirty="0" smtClean="0"/>
              <a:t>agregado</a:t>
            </a:r>
          </a:p>
          <a:p>
            <a:pPr algn="ctr"/>
            <a:r>
              <a:rPr lang="es-ES" sz="1400" dirty="0" smtClean="0"/>
              <a:t>Competitivos cambios mercado internacional</a:t>
            </a:r>
          </a:p>
          <a:p>
            <a:pPr algn="ctr"/>
            <a:r>
              <a:rPr lang="es-ES" sz="1400" dirty="0" smtClean="0"/>
              <a:t>Proteger a </a:t>
            </a:r>
            <a:r>
              <a:rPr lang="es-ES" sz="1400" dirty="0"/>
              <a:t>la industria</a:t>
            </a:r>
            <a:r>
              <a:rPr lang="es-ES" sz="1400" dirty="0" smtClean="0"/>
              <a:t>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493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35113949"/>
              </p:ext>
            </p:extLst>
          </p:nvPr>
        </p:nvGraphicFramePr>
        <p:xfrm>
          <a:off x="1403648" y="548680"/>
          <a:ext cx="64087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245839"/>
              </p:ext>
            </p:extLst>
          </p:nvPr>
        </p:nvGraphicFramePr>
        <p:xfrm>
          <a:off x="4211960" y="3429000"/>
          <a:ext cx="58326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50" name="Picture 2" descr="Resultado de imagen para maresa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8149"/>
          <a:stretch/>
        </p:blipFill>
        <p:spPr bwMode="auto">
          <a:xfrm>
            <a:off x="3275856" y="5445222"/>
            <a:ext cx="1905000" cy="8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YMESA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9929" r="13108" b="6489"/>
          <a:stretch/>
        </p:blipFill>
        <p:spPr bwMode="auto">
          <a:xfrm>
            <a:off x="1115616" y="5063320"/>
            <a:ext cx="1869744" cy="14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OMNIBUS BB TRANSPORTES S.A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7" y="3284984"/>
            <a:ext cx="23336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Resultado de imagen para CASA VACA ALVAREZ BAR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4" descr="Resultado de imagen para CASA VACA ALVAREZ BARB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4" name="Picture 16" descr="Resultado de imagen para CASA VACA ALVAREZ BARB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9" b="28578"/>
          <a:stretch/>
        </p:blipFill>
        <p:spPr bwMode="auto">
          <a:xfrm>
            <a:off x="241002" y="620688"/>
            <a:ext cx="2219887" cy="91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 descr="Resultado de imagen para ALVAREZ BAR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8" name="Picture 20" descr="Imagen relaciona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9" y="465138"/>
            <a:ext cx="2448272" cy="160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32232"/>
              </p:ext>
            </p:extLst>
          </p:nvPr>
        </p:nvGraphicFramePr>
        <p:xfrm>
          <a:off x="107504" y="1111970"/>
          <a:ext cx="8820472" cy="5385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797"/>
                <a:gridCol w="1982675"/>
                <a:gridCol w="3240360"/>
                <a:gridCol w="1331640"/>
              </a:tblGrid>
              <a:tr h="61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Objetivos 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Variables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Ítems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Fuentes de información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</a:tr>
              <a:tr h="305438">
                <a:tc row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1.      Marco Legal 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1.1 Medidas tributarias  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1.1.1        Impuestos que gravan a las importaciones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</a:tr>
              <a:tr h="1622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effectLst/>
                        </a:rPr>
                        <a:t>Ad-Valorem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</a:tr>
              <a:tr h="1622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effectLst/>
                        </a:rPr>
                        <a:t>Fodinfa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</a:tr>
              <a:tr h="3054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1.1.2 Ingresos fiscales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Documental 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</a:tr>
              <a:tr h="1622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effectLst/>
                        </a:rPr>
                        <a:t>IVA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</a:tr>
              <a:tr h="1622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effectLst/>
                        </a:rPr>
                        <a:t>ICE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/>
                </a:tc>
              </a:tr>
              <a:tr h="2842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1.2 Medidas Gubernamentales   </a:t>
                      </a:r>
                      <a:endParaRPr lang="es-ES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S" sz="1100" dirty="0" smtClean="0">
                          <a:effectLst/>
                        </a:rPr>
                        <a:t>1.2.1 Medidas </a:t>
                      </a:r>
                      <a:r>
                        <a:rPr lang="es-ES" sz="1100" dirty="0">
                          <a:effectLst/>
                        </a:rPr>
                        <a:t>arancelarias tarifas de aduana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r>
                        <a:rPr lang="es-ES" sz="1100" dirty="0" smtClean="0">
                          <a:effectLst/>
                        </a:rPr>
                        <a:t>Documental </a:t>
                      </a:r>
                      <a:endParaRPr lang="es-ES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/>
                </a:tc>
              </a:tr>
              <a:tr h="2842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S" sz="1100" dirty="0" smtClean="0">
                          <a:effectLst/>
                        </a:rPr>
                        <a:t>1.2.2 No </a:t>
                      </a:r>
                      <a:r>
                        <a:rPr lang="es-ES" sz="1100" dirty="0">
                          <a:effectLst/>
                        </a:rPr>
                        <a:t>arancelarias  Cuotas de importación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/>
                </a:tc>
              </a:tr>
              <a:tr h="162233"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2.1  Producción Nacional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2.1.1 Producción de vehículos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Documental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</a:tr>
              <a:tr h="305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 Disponibilidad de Producción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2.1.2 Vehículos de mayor producción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4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2.1.3 Exportación de vehículos  </a:t>
                      </a:r>
                      <a:endParaRPr lang="es-ES" sz="1100" dirty="0">
                        <a:effectLst/>
                      </a:endParaRPr>
                    </a:p>
                  </a:txBody>
                  <a:tcPr marL="24409" marR="244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2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2.2  Compras Del Consumidor</a:t>
                      </a:r>
                      <a:endParaRPr lang="es-ES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endParaRPr lang="es-E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2.2.1 </a:t>
                      </a:r>
                      <a:r>
                        <a:rPr lang="es-EC" sz="1100" dirty="0">
                          <a:effectLst/>
                        </a:rPr>
                        <a:t>Ventas totales de vehículos 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5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2.2.2</a:t>
                      </a:r>
                      <a:r>
                        <a:rPr lang="es-EC" sz="1100" baseline="0" dirty="0" smtClean="0">
                          <a:effectLst/>
                        </a:rPr>
                        <a:t> </a:t>
                      </a:r>
                      <a:r>
                        <a:rPr lang="es-EC" sz="1100" dirty="0" smtClean="0">
                          <a:effectLst/>
                        </a:rPr>
                        <a:t>Ventas </a:t>
                      </a:r>
                      <a:r>
                        <a:rPr lang="es-EC" sz="1100" dirty="0">
                          <a:effectLst/>
                        </a:rPr>
                        <a:t>por tipo de vehículos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966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3. Oportunidades de desarrollo del mercado 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3.1  Estructura Del Mercado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3.1.1        Composición de las ventas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effectLst/>
                        </a:rPr>
                        <a:t>Importación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effectLst/>
                        </a:rPr>
                        <a:t>Ensamblaje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Documental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</a:tr>
              <a:tr h="3054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3.1.2        Venta por marca de vehículos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22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3.2  Crecimiento del mercado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3.2.1 ventas tipo de vehículos 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22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3.2.2 Demanda por provincias 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09" marR="244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043608" y="33265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MATRIZ: </a:t>
            </a:r>
            <a:r>
              <a:rPr lang="es-ES_tradnl" b="1" dirty="0"/>
              <a:t>Impacto económico en el Sector Automotriz: limitaciones de cupos de importación y  tasas arancelarias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81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2301" t="36142" r="26987" b="17766"/>
          <a:stretch/>
        </p:blipFill>
        <p:spPr bwMode="auto">
          <a:xfrm>
            <a:off x="626601" y="1273476"/>
            <a:ext cx="7142886" cy="2263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Flecha curvada hacia la izquierda"/>
          <p:cNvSpPr/>
          <p:nvPr/>
        </p:nvSpPr>
        <p:spPr>
          <a:xfrm>
            <a:off x="7864690" y="1709745"/>
            <a:ext cx="964971" cy="3024335"/>
          </a:xfrm>
          <a:prstGeom prst="curvedLeftArrow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403648" y="746301"/>
            <a:ext cx="72955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Recaudación Por Tipo De Tributos en Miles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-28484" y="2036113"/>
            <a:ext cx="66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2015</a:t>
            </a:r>
            <a:endParaRPr lang="es-ES" dirty="0"/>
          </a:p>
        </p:txBody>
      </p:sp>
      <p:pic>
        <p:nvPicPr>
          <p:cNvPr id="9" name="8 Imagen"/>
          <p:cNvPicPr/>
          <p:nvPr/>
        </p:nvPicPr>
        <p:blipFill rotWithShape="1">
          <a:blip r:embed="rId3"/>
          <a:srcRect l="2360" t="40634" r="27682" b="14885"/>
          <a:stretch/>
        </p:blipFill>
        <p:spPr bwMode="auto">
          <a:xfrm>
            <a:off x="748528" y="3644670"/>
            <a:ext cx="6919816" cy="25231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7490" y="4721593"/>
            <a:ext cx="8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2016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796902" y="5090925"/>
            <a:ext cx="123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Reducción 20%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/>
              <a:t>106.802</a:t>
            </a:r>
            <a:endParaRPr lang="es-ES" sz="1600" dirty="0"/>
          </a:p>
        </p:txBody>
      </p:sp>
      <p:sp>
        <p:nvSpPr>
          <p:cNvPr id="12" name="11 Flecha arriba"/>
          <p:cNvSpPr/>
          <p:nvPr/>
        </p:nvSpPr>
        <p:spPr>
          <a:xfrm>
            <a:off x="4069898" y="6234460"/>
            <a:ext cx="342038" cy="476378"/>
          </a:xfrm>
          <a:prstGeom prst="upArrow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ES" dirty="0"/>
          </a:p>
        </p:txBody>
      </p:sp>
      <p:sp>
        <p:nvSpPr>
          <p:cNvPr id="13" name="12 Flecha arriba"/>
          <p:cNvSpPr/>
          <p:nvPr/>
        </p:nvSpPr>
        <p:spPr>
          <a:xfrm>
            <a:off x="2023846" y="6234460"/>
            <a:ext cx="342038" cy="476378"/>
          </a:xfrm>
          <a:prstGeom prst="upArrow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2399955" y="6360307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/>
              <a:t>50</a:t>
            </a:r>
            <a:r>
              <a:rPr lang="es-ES" dirty="0"/>
              <a:t>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525174" y="6234460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25</a:t>
            </a:r>
            <a:r>
              <a:rPr lang="es-ES" dirty="0" smtClean="0"/>
              <a:t>% Neumáticos </a:t>
            </a:r>
          </a:p>
          <a:p>
            <a:pPr algn="ctr"/>
            <a:r>
              <a:rPr lang="es-ES" dirty="0" smtClean="0"/>
              <a:t>CKD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35512" y="339673"/>
            <a:ext cx="25362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</a:t>
            </a:r>
            <a:endParaRPr lang="es-ES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7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wrap="square">
        <a:spAutoFit/>
      </a:bodyPr>
      <a:lstStyle>
        <a:defPPr algn="ctr">
          <a:defRPr dirty="0"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21965</TotalTime>
  <Words>1405</Words>
  <Application>Microsoft Office PowerPoint</Application>
  <PresentationFormat>Presentación en pantalla (4:3)</PresentationFormat>
  <Paragraphs>680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Urbano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</dc:creator>
  <cp:lastModifiedBy>Jenny</cp:lastModifiedBy>
  <cp:revision>96</cp:revision>
  <dcterms:created xsi:type="dcterms:W3CDTF">2017-04-04T22:24:45Z</dcterms:created>
  <dcterms:modified xsi:type="dcterms:W3CDTF">2017-05-02T15:28:10Z</dcterms:modified>
</cp:coreProperties>
</file>