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9" r:id="rId1"/>
  </p:sldMasterIdLst>
  <p:sldIdLst>
    <p:sldId id="256" r:id="rId2"/>
    <p:sldId id="257" r:id="rId3"/>
    <p:sldId id="259" r:id="rId4"/>
    <p:sldId id="258" r:id="rId5"/>
    <p:sldId id="267" r:id="rId6"/>
    <p:sldId id="266" r:id="rId7"/>
    <p:sldId id="260" r:id="rId8"/>
    <p:sldId id="261" r:id="rId9"/>
    <p:sldId id="268" r:id="rId10"/>
    <p:sldId id="269" r:id="rId11"/>
    <p:sldId id="270" r:id="rId12"/>
    <p:sldId id="307" r:id="rId13"/>
    <p:sldId id="308" r:id="rId14"/>
    <p:sldId id="309" r:id="rId15"/>
    <p:sldId id="350" r:id="rId16"/>
    <p:sldId id="310" r:id="rId17"/>
    <p:sldId id="311" r:id="rId18"/>
    <p:sldId id="312" r:id="rId19"/>
    <p:sldId id="313" r:id="rId20"/>
    <p:sldId id="314" r:id="rId21"/>
    <p:sldId id="262" r:id="rId22"/>
    <p:sldId id="315" r:id="rId23"/>
    <p:sldId id="271" r:id="rId24"/>
    <p:sldId id="272" r:id="rId25"/>
    <p:sldId id="317" r:id="rId26"/>
    <p:sldId id="316" r:id="rId27"/>
    <p:sldId id="347" r:id="rId28"/>
    <p:sldId id="346" r:id="rId29"/>
    <p:sldId id="318" r:id="rId30"/>
    <p:sldId id="319" r:id="rId31"/>
    <p:sldId id="348" r:id="rId32"/>
    <p:sldId id="349" r:id="rId33"/>
    <p:sldId id="273" r:id="rId34"/>
    <p:sldId id="274" r:id="rId35"/>
    <p:sldId id="275" r:id="rId36"/>
    <p:sldId id="276" r:id="rId37"/>
    <p:sldId id="320" r:id="rId38"/>
    <p:sldId id="321" r:id="rId39"/>
    <p:sldId id="277" r:id="rId40"/>
    <p:sldId id="280" r:id="rId41"/>
    <p:sldId id="281" r:id="rId42"/>
    <p:sldId id="282" r:id="rId43"/>
    <p:sldId id="283" r:id="rId44"/>
    <p:sldId id="284" r:id="rId45"/>
    <p:sldId id="285" r:id="rId46"/>
    <p:sldId id="322" r:id="rId47"/>
    <p:sldId id="286" r:id="rId48"/>
    <p:sldId id="287" r:id="rId49"/>
    <p:sldId id="288" r:id="rId50"/>
    <p:sldId id="289" r:id="rId51"/>
    <p:sldId id="290" r:id="rId52"/>
    <p:sldId id="291" r:id="rId53"/>
    <p:sldId id="292" r:id="rId54"/>
    <p:sldId id="293" r:id="rId55"/>
    <p:sldId id="323" r:id="rId56"/>
    <p:sldId id="294" r:id="rId57"/>
    <p:sldId id="263" r:id="rId58"/>
    <p:sldId id="299" r:id="rId59"/>
    <p:sldId id="324" r:id="rId60"/>
    <p:sldId id="296" r:id="rId61"/>
    <p:sldId id="325" r:id="rId62"/>
    <p:sldId id="326" r:id="rId63"/>
    <p:sldId id="298" r:id="rId64"/>
    <p:sldId id="300" r:id="rId65"/>
    <p:sldId id="327" r:id="rId66"/>
    <p:sldId id="328" r:id="rId67"/>
    <p:sldId id="329" r:id="rId68"/>
    <p:sldId id="301" r:id="rId69"/>
    <p:sldId id="330" r:id="rId70"/>
    <p:sldId id="331" r:id="rId71"/>
    <p:sldId id="264" r:id="rId72"/>
    <p:sldId id="302" r:id="rId73"/>
    <p:sldId id="303" r:id="rId74"/>
    <p:sldId id="332" r:id="rId75"/>
    <p:sldId id="333" r:id="rId76"/>
    <p:sldId id="334" r:id="rId77"/>
    <p:sldId id="305" r:id="rId78"/>
    <p:sldId id="335" r:id="rId79"/>
    <p:sldId id="337" r:id="rId80"/>
    <p:sldId id="338" r:id="rId81"/>
    <p:sldId id="339" r:id="rId82"/>
    <p:sldId id="265" r:id="rId83"/>
    <p:sldId id="340" r:id="rId84"/>
    <p:sldId id="341" r:id="rId85"/>
    <p:sldId id="342" r:id="rId86"/>
    <p:sldId id="343" r:id="rId87"/>
    <p:sldId id="344" r:id="rId88"/>
    <p:sldId id="345" r:id="rId8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F3FA"/>
    <a:srgbClr val="75B5E4"/>
    <a:srgbClr val="E483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4" autoAdjust="0"/>
    <p:restoredTop sz="94660"/>
  </p:normalViewPr>
  <p:slideViewPr>
    <p:cSldViewPr snapToGrid="0">
      <p:cViewPr varScale="1">
        <p:scale>
          <a:sx n="72" d="100"/>
          <a:sy n="72" d="100"/>
        </p:scale>
        <p:origin x="10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E:\TESIS\filtrado.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Documentos\Tesis\Tesis%20Johannita\Tesissssss\Escrito\resultado%20encuesta.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Documentos\Tesis\Tesis%20Johannita\Tesissssss\Escrito\resultado%20encuesta.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file:///E:\TESIS\filtrad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TESIS\filtrad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Documentos\Tesis\Tesis%20Johannita\Tesissssss\Escrito\resultado%20encuest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Documentos\Tesis\Tesis%20Johannita\Tesissssss\Escrito\resultado%20encuest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Documentos\Tesis\Tesis%20Johannita\Tesissssss\Escrito\resultado%20encuesta.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Filtro de datos -</a:t>
            </a:r>
            <a:r>
              <a:rPr lang="es-EC" baseline="0"/>
              <a:t> Coord X</a:t>
            </a:r>
            <a:endParaRPr lang="es-EC"/>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tx>
            <c:v>Entrada</c:v>
          </c:tx>
          <c:spPr>
            <a:ln w="19050" cap="rnd">
              <a:solidFill>
                <a:schemeClr val="accent1"/>
              </a:solidFill>
              <a:round/>
            </a:ln>
            <a:effectLst/>
          </c:spPr>
          <c:marker>
            <c:symbol val="none"/>
          </c:marker>
          <c:xVal>
            <c:numRef>
              <c:f>Hoja1!$A$8:$A$87</c:f>
              <c:numCache>
                <c:formatCode>General</c:formatCode>
                <c:ptCount val="8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numCache>
            </c:numRef>
          </c:xVal>
          <c:yVal>
            <c:numRef>
              <c:f>Hoja1!$B$8:$B$87</c:f>
              <c:numCache>
                <c:formatCode>General</c:formatCode>
                <c:ptCount val="80"/>
                <c:pt idx="0">
                  <c:v>50</c:v>
                </c:pt>
                <c:pt idx="1">
                  <c:v>48</c:v>
                </c:pt>
                <c:pt idx="2">
                  <c:v>44</c:v>
                </c:pt>
                <c:pt idx="3">
                  <c:v>39</c:v>
                </c:pt>
                <c:pt idx="4">
                  <c:v>35</c:v>
                </c:pt>
                <c:pt idx="5">
                  <c:v>32</c:v>
                </c:pt>
                <c:pt idx="6">
                  <c:v>29</c:v>
                </c:pt>
                <c:pt idx="7">
                  <c:v>25</c:v>
                </c:pt>
                <c:pt idx="8">
                  <c:v>22</c:v>
                </c:pt>
                <c:pt idx="9">
                  <c:v>20</c:v>
                </c:pt>
                <c:pt idx="10">
                  <c:v>20</c:v>
                </c:pt>
                <c:pt idx="11">
                  <c:v>19</c:v>
                </c:pt>
                <c:pt idx="12">
                  <c:v>18</c:v>
                </c:pt>
                <c:pt idx="13">
                  <c:v>19</c:v>
                </c:pt>
                <c:pt idx="14">
                  <c:v>18</c:v>
                </c:pt>
                <c:pt idx="15">
                  <c:v>16</c:v>
                </c:pt>
                <c:pt idx="16">
                  <c:v>17</c:v>
                </c:pt>
                <c:pt idx="17">
                  <c:v>17</c:v>
                </c:pt>
                <c:pt idx="18">
                  <c:v>18</c:v>
                </c:pt>
                <c:pt idx="19">
                  <c:v>19</c:v>
                </c:pt>
                <c:pt idx="20">
                  <c:v>21</c:v>
                </c:pt>
                <c:pt idx="21">
                  <c:v>21</c:v>
                </c:pt>
                <c:pt idx="22">
                  <c:v>22</c:v>
                </c:pt>
                <c:pt idx="23">
                  <c:v>22</c:v>
                </c:pt>
                <c:pt idx="24">
                  <c:v>22</c:v>
                </c:pt>
                <c:pt idx="25">
                  <c:v>20</c:v>
                </c:pt>
                <c:pt idx="26">
                  <c:v>21</c:v>
                </c:pt>
                <c:pt idx="27">
                  <c:v>21</c:v>
                </c:pt>
                <c:pt idx="28">
                  <c:v>20</c:v>
                </c:pt>
                <c:pt idx="29">
                  <c:v>21</c:v>
                </c:pt>
                <c:pt idx="30">
                  <c:v>21</c:v>
                </c:pt>
                <c:pt idx="31">
                  <c:v>21</c:v>
                </c:pt>
                <c:pt idx="32">
                  <c:v>21</c:v>
                </c:pt>
                <c:pt idx="33">
                  <c:v>21</c:v>
                </c:pt>
                <c:pt idx="34">
                  <c:v>21</c:v>
                </c:pt>
                <c:pt idx="35">
                  <c:v>22</c:v>
                </c:pt>
                <c:pt idx="36">
                  <c:v>22</c:v>
                </c:pt>
                <c:pt idx="37">
                  <c:v>26</c:v>
                </c:pt>
                <c:pt idx="38">
                  <c:v>27</c:v>
                </c:pt>
                <c:pt idx="39">
                  <c:v>28</c:v>
                </c:pt>
                <c:pt idx="40">
                  <c:v>27</c:v>
                </c:pt>
                <c:pt idx="41">
                  <c:v>26</c:v>
                </c:pt>
                <c:pt idx="42">
                  <c:v>25</c:v>
                </c:pt>
                <c:pt idx="43">
                  <c:v>27</c:v>
                </c:pt>
                <c:pt idx="44">
                  <c:v>27</c:v>
                </c:pt>
                <c:pt idx="45">
                  <c:v>26</c:v>
                </c:pt>
                <c:pt idx="46">
                  <c:v>25</c:v>
                </c:pt>
                <c:pt idx="47">
                  <c:v>25</c:v>
                </c:pt>
                <c:pt idx="48">
                  <c:v>25</c:v>
                </c:pt>
                <c:pt idx="49">
                  <c:v>25</c:v>
                </c:pt>
                <c:pt idx="50">
                  <c:v>25</c:v>
                </c:pt>
                <c:pt idx="51">
                  <c:v>26</c:v>
                </c:pt>
                <c:pt idx="52">
                  <c:v>26</c:v>
                </c:pt>
                <c:pt idx="53">
                  <c:v>26</c:v>
                </c:pt>
                <c:pt idx="54">
                  <c:v>26</c:v>
                </c:pt>
                <c:pt idx="55">
                  <c:v>24</c:v>
                </c:pt>
                <c:pt idx="56">
                  <c:v>23</c:v>
                </c:pt>
                <c:pt idx="57">
                  <c:v>22</c:v>
                </c:pt>
                <c:pt idx="58">
                  <c:v>22</c:v>
                </c:pt>
                <c:pt idx="59">
                  <c:v>22</c:v>
                </c:pt>
                <c:pt idx="60">
                  <c:v>22</c:v>
                </c:pt>
                <c:pt idx="61">
                  <c:v>22</c:v>
                </c:pt>
                <c:pt idx="62">
                  <c:v>22</c:v>
                </c:pt>
                <c:pt idx="63">
                  <c:v>23</c:v>
                </c:pt>
                <c:pt idx="64">
                  <c:v>23</c:v>
                </c:pt>
                <c:pt idx="65">
                  <c:v>24</c:v>
                </c:pt>
                <c:pt idx="66">
                  <c:v>25</c:v>
                </c:pt>
                <c:pt idx="67">
                  <c:v>24</c:v>
                </c:pt>
                <c:pt idx="68">
                  <c:v>25</c:v>
                </c:pt>
                <c:pt idx="69">
                  <c:v>26</c:v>
                </c:pt>
                <c:pt idx="70">
                  <c:v>27</c:v>
                </c:pt>
                <c:pt idx="71">
                  <c:v>28</c:v>
                </c:pt>
                <c:pt idx="72">
                  <c:v>31</c:v>
                </c:pt>
                <c:pt idx="73">
                  <c:v>33</c:v>
                </c:pt>
                <c:pt idx="74">
                  <c:v>36</c:v>
                </c:pt>
                <c:pt idx="75">
                  <c:v>39</c:v>
                </c:pt>
                <c:pt idx="76">
                  <c:v>46</c:v>
                </c:pt>
                <c:pt idx="77">
                  <c:v>56</c:v>
                </c:pt>
                <c:pt idx="78">
                  <c:v>62</c:v>
                </c:pt>
                <c:pt idx="79">
                  <c:v>66</c:v>
                </c:pt>
              </c:numCache>
            </c:numRef>
          </c:yVal>
          <c:smooth val="1"/>
        </c:ser>
        <c:ser>
          <c:idx val="1"/>
          <c:order val="1"/>
          <c:tx>
            <c:v>Salida</c:v>
          </c:tx>
          <c:spPr>
            <a:ln w="19050" cap="rnd">
              <a:solidFill>
                <a:schemeClr val="accent2"/>
              </a:solidFill>
              <a:round/>
            </a:ln>
            <a:effectLst/>
          </c:spPr>
          <c:marker>
            <c:symbol val="none"/>
          </c:marker>
          <c:xVal>
            <c:numRef>
              <c:f>Hoja1!$A$8:$A$87</c:f>
              <c:numCache>
                <c:formatCode>General</c:formatCode>
                <c:ptCount val="8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numCache>
            </c:numRef>
          </c:xVal>
          <c:yVal>
            <c:numRef>
              <c:f>Hoja1!$C$8:$C$87</c:f>
              <c:numCache>
                <c:formatCode>General</c:formatCode>
                <c:ptCount val="80"/>
                <c:pt idx="0">
                  <c:v>54.6</c:v>
                </c:pt>
                <c:pt idx="1">
                  <c:v>52.8</c:v>
                </c:pt>
                <c:pt idx="2">
                  <c:v>50.6</c:v>
                </c:pt>
                <c:pt idx="3">
                  <c:v>47</c:v>
                </c:pt>
                <c:pt idx="4">
                  <c:v>43.2</c:v>
                </c:pt>
                <c:pt idx="5">
                  <c:v>39.6</c:v>
                </c:pt>
                <c:pt idx="6">
                  <c:v>35.799999999999997</c:v>
                </c:pt>
                <c:pt idx="7">
                  <c:v>32</c:v>
                </c:pt>
                <c:pt idx="8">
                  <c:v>28.6</c:v>
                </c:pt>
                <c:pt idx="9">
                  <c:v>25.6</c:v>
                </c:pt>
                <c:pt idx="10">
                  <c:v>23.2</c:v>
                </c:pt>
                <c:pt idx="11">
                  <c:v>21.2</c:v>
                </c:pt>
                <c:pt idx="12">
                  <c:v>19.8</c:v>
                </c:pt>
                <c:pt idx="13">
                  <c:v>19.2</c:v>
                </c:pt>
                <c:pt idx="14">
                  <c:v>18.8</c:v>
                </c:pt>
                <c:pt idx="15">
                  <c:v>18</c:v>
                </c:pt>
                <c:pt idx="16">
                  <c:v>17.600000000000001</c:v>
                </c:pt>
                <c:pt idx="17">
                  <c:v>17.399999999999999</c:v>
                </c:pt>
                <c:pt idx="18">
                  <c:v>17.2</c:v>
                </c:pt>
                <c:pt idx="19">
                  <c:v>17.399999999999999</c:v>
                </c:pt>
                <c:pt idx="20">
                  <c:v>18.399999999999999</c:v>
                </c:pt>
                <c:pt idx="21">
                  <c:v>19.2</c:v>
                </c:pt>
                <c:pt idx="22">
                  <c:v>20.2</c:v>
                </c:pt>
                <c:pt idx="23">
                  <c:v>21</c:v>
                </c:pt>
                <c:pt idx="24">
                  <c:v>21.6</c:v>
                </c:pt>
                <c:pt idx="25">
                  <c:v>21.4</c:v>
                </c:pt>
                <c:pt idx="26">
                  <c:v>21.4</c:v>
                </c:pt>
                <c:pt idx="27">
                  <c:v>21.2</c:v>
                </c:pt>
                <c:pt idx="28">
                  <c:v>20.8</c:v>
                </c:pt>
                <c:pt idx="29">
                  <c:v>20.6</c:v>
                </c:pt>
                <c:pt idx="30">
                  <c:v>20.8</c:v>
                </c:pt>
                <c:pt idx="31">
                  <c:v>20.8</c:v>
                </c:pt>
                <c:pt idx="32">
                  <c:v>20.8</c:v>
                </c:pt>
                <c:pt idx="33">
                  <c:v>21</c:v>
                </c:pt>
                <c:pt idx="34">
                  <c:v>21</c:v>
                </c:pt>
                <c:pt idx="35">
                  <c:v>21.2</c:v>
                </c:pt>
                <c:pt idx="36">
                  <c:v>21.4</c:v>
                </c:pt>
                <c:pt idx="37">
                  <c:v>22.4</c:v>
                </c:pt>
                <c:pt idx="38">
                  <c:v>23.6</c:v>
                </c:pt>
                <c:pt idx="39">
                  <c:v>25</c:v>
                </c:pt>
                <c:pt idx="40">
                  <c:v>26</c:v>
                </c:pt>
                <c:pt idx="41">
                  <c:v>26.8</c:v>
                </c:pt>
                <c:pt idx="42">
                  <c:v>26.6</c:v>
                </c:pt>
                <c:pt idx="43">
                  <c:v>26.6</c:v>
                </c:pt>
                <c:pt idx="44">
                  <c:v>26.4</c:v>
                </c:pt>
                <c:pt idx="45">
                  <c:v>26.2</c:v>
                </c:pt>
                <c:pt idx="46">
                  <c:v>26</c:v>
                </c:pt>
                <c:pt idx="47">
                  <c:v>26</c:v>
                </c:pt>
                <c:pt idx="48">
                  <c:v>25.6</c:v>
                </c:pt>
                <c:pt idx="49">
                  <c:v>25.2</c:v>
                </c:pt>
                <c:pt idx="50">
                  <c:v>25</c:v>
                </c:pt>
                <c:pt idx="51">
                  <c:v>25.2</c:v>
                </c:pt>
                <c:pt idx="52">
                  <c:v>25.4</c:v>
                </c:pt>
                <c:pt idx="53">
                  <c:v>25.6</c:v>
                </c:pt>
                <c:pt idx="54">
                  <c:v>25.8</c:v>
                </c:pt>
                <c:pt idx="55">
                  <c:v>25.6</c:v>
                </c:pt>
                <c:pt idx="56">
                  <c:v>25</c:v>
                </c:pt>
                <c:pt idx="57">
                  <c:v>24.2</c:v>
                </c:pt>
                <c:pt idx="58">
                  <c:v>23.4</c:v>
                </c:pt>
                <c:pt idx="59">
                  <c:v>22.6</c:v>
                </c:pt>
                <c:pt idx="60">
                  <c:v>22.2</c:v>
                </c:pt>
                <c:pt idx="61">
                  <c:v>22</c:v>
                </c:pt>
                <c:pt idx="62">
                  <c:v>22</c:v>
                </c:pt>
                <c:pt idx="63">
                  <c:v>22.2</c:v>
                </c:pt>
                <c:pt idx="64">
                  <c:v>22.4</c:v>
                </c:pt>
                <c:pt idx="65">
                  <c:v>22.8</c:v>
                </c:pt>
                <c:pt idx="66">
                  <c:v>23.4</c:v>
                </c:pt>
                <c:pt idx="67">
                  <c:v>23.8</c:v>
                </c:pt>
                <c:pt idx="68">
                  <c:v>24.2</c:v>
                </c:pt>
                <c:pt idx="69">
                  <c:v>24.8</c:v>
                </c:pt>
                <c:pt idx="70">
                  <c:v>25.4</c:v>
                </c:pt>
                <c:pt idx="71">
                  <c:v>26</c:v>
                </c:pt>
                <c:pt idx="72">
                  <c:v>27.4</c:v>
                </c:pt>
                <c:pt idx="73">
                  <c:v>29</c:v>
                </c:pt>
                <c:pt idx="74">
                  <c:v>31</c:v>
                </c:pt>
                <c:pt idx="75">
                  <c:v>33.4</c:v>
                </c:pt>
                <c:pt idx="76">
                  <c:v>37</c:v>
                </c:pt>
                <c:pt idx="77">
                  <c:v>42</c:v>
                </c:pt>
                <c:pt idx="78">
                  <c:v>47.8</c:v>
                </c:pt>
                <c:pt idx="79">
                  <c:v>53.8</c:v>
                </c:pt>
              </c:numCache>
            </c:numRef>
          </c:yVal>
          <c:smooth val="1"/>
        </c:ser>
        <c:dLbls>
          <c:showLegendKey val="0"/>
          <c:showVal val="0"/>
          <c:showCatName val="0"/>
          <c:showSerName val="0"/>
          <c:showPercent val="0"/>
          <c:showBubbleSize val="0"/>
        </c:dLbls>
        <c:axId val="339558688"/>
        <c:axId val="339557120"/>
      </c:scatterChart>
      <c:valAx>
        <c:axId val="339558688"/>
        <c:scaling>
          <c:orientation val="minMax"/>
          <c:max val="8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Muestra</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39557120"/>
        <c:crosses val="autoZero"/>
        <c:crossBetween val="midCat"/>
      </c:valAx>
      <c:valAx>
        <c:axId val="339557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Coordenada X</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39558688"/>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Navegación</a:t>
            </a:r>
          </a:p>
        </c:rich>
      </c:tx>
      <c:layout>
        <c:manualLayout>
          <c:xMode val="edge"/>
          <c:yMode val="edge"/>
          <c:x val="0.35690266841644797"/>
          <c:y val="3.703703703703703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spPr>
            <a:solidFill>
              <a:schemeClr val="accent1"/>
            </a:solidFill>
            <a:ln>
              <a:noFill/>
            </a:ln>
            <a:effectLst/>
          </c:spPr>
          <c:invertIfNegative val="0"/>
          <c:cat>
            <c:strRef>
              <c:f>Hoja1!$O$18:$O$22</c:f>
              <c:strCache>
                <c:ptCount val="5"/>
                <c:pt idx="0">
                  <c:v>Muy Bueno</c:v>
                </c:pt>
                <c:pt idx="1">
                  <c:v>Bueno</c:v>
                </c:pt>
                <c:pt idx="2">
                  <c:v>Regular</c:v>
                </c:pt>
                <c:pt idx="3">
                  <c:v>Malo</c:v>
                </c:pt>
                <c:pt idx="4">
                  <c:v>Muy Malo</c:v>
                </c:pt>
              </c:strCache>
            </c:strRef>
          </c:cat>
          <c:val>
            <c:numRef>
              <c:f>Hoja1!$P$18:$P$22</c:f>
              <c:numCache>
                <c:formatCode>General</c:formatCode>
                <c:ptCount val="5"/>
                <c:pt idx="0">
                  <c:v>6</c:v>
                </c:pt>
                <c:pt idx="1">
                  <c:v>4</c:v>
                </c:pt>
                <c:pt idx="2">
                  <c:v>0</c:v>
                </c:pt>
                <c:pt idx="3">
                  <c:v>0</c:v>
                </c:pt>
                <c:pt idx="4">
                  <c:v>0</c:v>
                </c:pt>
              </c:numCache>
            </c:numRef>
          </c:val>
        </c:ser>
        <c:dLbls>
          <c:showLegendKey val="0"/>
          <c:showVal val="0"/>
          <c:showCatName val="0"/>
          <c:showSerName val="0"/>
          <c:showPercent val="0"/>
          <c:showBubbleSize val="0"/>
        </c:dLbls>
        <c:gapWidth val="219"/>
        <c:overlap val="-27"/>
        <c:axId val="339782464"/>
        <c:axId val="339785600"/>
      </c:barChart>
      <c:catAx>
        <c:axId val="33978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39785600"/>
        <c:crosses val="autoZero"/>
        <c:auto val="1"/>
        <c:lblAlgn val="ctr"/>
        <c:lblOffset val="100"/>
        <c:noMultiLvlLbl val="0"/>
      </c:catAx>
      <c:valAx>
        <c:axId val="339785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39782464"/>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s-EC"/>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Comodidad de la estación</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spPr>
            <a:solidFill>
              <a:schemeClr val="accent1"/>
            </a:solidFill>
            <a:ln>
              <a:noFill/>
            </a:ln>
            <a:effectLst/>
          </c:spPr>
          <c:invertIfNegative val="0"/>
          <c:cat>
            <c:strRef>
              <c:f>Hoja1!$Q$18:$Q$22</c:f>
              <c:strCache>
                <c:ptCount val="5"/>
                <c:pt idx="0">
                  <c:v>Muy Bueno</c:v>
                </c:pt>
                <c:pt idx="1">
                  <c:v>Bueno</c:v>
                </c:pt>
                <c:pt idx="2">
                  <c:v>Regular</c:v>
                </c:pt>
                <c:pt idx="3">
                  <c:v>Malo</c:v>
                </c:pt>
                <c:pt idx="4">
                  <c:v>Muy Malo</c:v>
                </c:pt>
              </c:strCache>
            </c:strRef>
          </c:cat>
          <c:val>
            <c:numRef>
              <c:f>Hoja1!$R$18:$R$22</c:f>
              <c:numCache>
                <c:formatCode>General</c:formatCode>
                <c:ptCount val="5"/>
                <c:pt idx="0">
                  <c:v>3</c:v>
                </c:pt>
                <c:pt idx="1">
                  <c:v>7</c:v>
                </c:pt>
                <c:pt idx="2">
                  <c:v>0</c:v>
                </c:pt>
                <c:pt idx="3">
                  <c:v>0</c:v>
                </c:pt>
                <c:pt idx="4">
                  <c:v>0</c:v>
                </c:pt>
              </c:numCache>
            </c:numRef>
          </c:val>
        </c:ser>
        <c:dLbls>
          <c:showLegendKey val="0"/>
          <c:showVal val="0"/>
          <c:showCatName val="0"/>
          <c:showSerName val="0"/>
          <c:showPercent val="0"/>
          <c:showBubbleSize val="0"/>
        </c:dLbls>
        <c:gapWidth val="219"/>
        <c:overlap val="-27"/>
        <c:axId val="339781288"/>
        <c:axId val="339784032"/>
      </c:barChart>
      <c:catAx>
        <c:axId val="339781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39784032"/>
        <c:crosses val="autoZero"/>
        <c:auto val="1"/>
        <c:lblAlgn val="ctr"/>
        <c:lblOffset val="100"/>
        <c:noMultiLvlLbl val="0"/>
      </c:catAx>
      <c:valAx>
        <c:axId val="339784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39781288"/>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Filtro de datos - </a:t>
            </a:r>
            <a:r>
              <a:rPr lang="es-EC" sz="1400" b="0" i="0" u="none" strike="noStrike" baseline="0">
                <a:effectLst/>
              </a:rPr>
              <a:t>Coord Y</a:t>
            </a:r>
            <a:endParaRPr lang="es-EC"/>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tx>
            <c:v>Entrada</c:v>
          </c:tx>
          <c:spPr>
            <a:ln w="19050" cap="rnd">
              <a:solidFill>
                <a:schemeClr val="accent1"/>
              </a:solidFill>
              <a:round/>
            </a:ln>
            <a:effectLst/>
          </c:spPr>
          <c:marker>
            <c:symbol val="none"/>
          </c:marker>
          <c:xVal>
            <c:numRef>
              <c:f>'Hoja1 (2)'!$A$8:$A$87</c:f>
              <c:numCache>
                <c:formatCode>General</c:formatCode>
                <c:ptCount val="8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numCache>
            </c:numRef>
          </c:xVal>
          <c:yVal>
            <c:numRef>
              <c:f>'Hoja1 (2)'!$B$8:$B$87</c:f>
              <c:numCache>
                <c:formatCode>General</c:formatCode>
                <c:ptCount val="80"/>
                <c:pt idx="0">
                  <c:v>8</c:v>
                </c:pt>
                <c:pt idx="1">
                  <c:v>9</c:v>
                </c:pt>
                <c:pt idx="2">
                  <c:v>11</c:v>
                </c:pt>
                <c:pt idx="3">
                  <c:v>16</c:v>
                </c:pt>
                <c:pt idx="4">
                  <c:v>24</c:v>
                </c:pt>
                <c:pt idx="5">
                  <c:v>31</c:v>
                </c:pt>
                <c:pt idx="6">
                  <c:v>38</c:v>
                </c:pt>
                <c:pt idx="7">
                  <c:v>44</c:v>
                </c:pt>
                <c:pt idx="8">
                  <c:v>49</c:v>
                </c:pt>
                <c:pt idx="9">
                  <c:v>53</c:v>
                </c:pt>
                <c:pt idx="10">
                  <c:v>57</c:v>
                </c:pt>
                <c:pt idx="11">
                  <c:v>60</c:v>
                </c:pt>
                <c:pt idx="12">
                  <c:v>65</c:v>
                </c:pt>
                <c:pt idx="13">
                  <c:v>70</c:v>
                </c:pt>
                <c:pt idx="14">
                  <c:v>75</c:v>
                </c:pt>
                <c:pt idx="15">
                  <c:v>80</c:v>
                </c:pt>
                <c:pt idx="16">
                  <c:v>86</c:v>
                </c:pt>
                <c:pt idx="17">
                  <c:v>90</c:v>
                </c:pt>
                <c:pt idx="18">
                  <c:v>94</c:v>
                </c:pt>
                <c:pt idx="19">
                  <c:v>97</c:v>
                </c:pt>
                <c:pt idx="20">
                  <c:v>101</c:v>
                </c:pt>
                <c:pt idx="21">
                  <c:v>105</c:v>
                </c:pt>
                <c:pt idx="22">
                  <c:v>110</c:v>
                </c:pt>
                <c:pt idx="23">
                  <c:v>115</c:v>
                </c:pt>
                <c:pt idx="24">
                  <c:v>120</c:v>
                </c:pt>
                <c:pt idx="25">
                  <c:v>125</c:v>
                </c:pt>
                <c:pt idx="26">
                  <c:v>129</c:v>
                </c:pt>
                <c:pt idx="27">
                  <c:v>134</c:v>
                </c:pt>
                <c:pt idx="28">
                  <c:v>135</c:v>
                </c:pt>
                <c:pt idx="29">
                  <c:v>136</c:v>
                </c:pt>
                <c:pt idx="30">
                  <c:v>137</c:v>
                </c:pt>
                <c:pt idx="31">
                  <c:v>139</c:v>
                </c:pt>
                <c:pt idx="32">
                  <c:v>140</c:v>
                </c:pt>
                <c:pt idx="33">
                  <c:v>141</c:v>
                </c:pt>
                <c:pt idx="34">
                  <c:v>145</c:v>
                </c:pt>
                <c:pt idx="35">
                  <c:v>146</c:v>
                </c:pt>
                <c:pt idx="36">
                  <c:v>146</c:v>
                </c:pt>
                <c:pt idx="37">
                  <c:v>147</c:v>
                </c:pt>
                <c:pt idx="38">
                  <c:v>149</c:v>
                </c:pt>
                <c:pt idx="39">
                  <c:v>150</c:v>
                </c:pt>
                <c:pt idx="40">
                  <c:v>151</c:v>
                </c:pt>
                <c:pt idx="41">
                  <c:v>152</c:v>
                </c:pt>
                <c:pt idx="42">
                  <c:v>153</c:v>
                </c:pt>
                <c:pt idx="43">
                  <c:v>155</c:v>
                </c:pt>
                <c:pt idx="44">
                  <c:v>156</c:v>
                </c:pt>
                <c:pt idx="45">
                  <c:v>158</c:v>
                </c:pt>
                <c:pt idx="46">
                  <c:v>160</c:v>
                </c:pt>
                <c:pt idx="47">
                  <c:v>162</c:v>
                </c:pt>
                <c:pt idx="48">
                  <c:v>165</c:v>
                </c:pt>
                <c:pt idx="49">
                  <c:v>167</c:v>
                </c:pt>
                <c:pt idx="50">
                  <c:v>168</c:v>
                </c:pt>
                <c:pt idx="51">
                  <c:v>169</c:v>
                </c:pt>
                <c:pt idx="52">
                  <c:v>171</c:v>
                </c:pt>
                <c:pt idx="53">
                  <c:v>172</c:v>
                </c:pt>
                <c:pt idx="54">
                  <c:v>172</c:v>
                </c:pt>
                <c:pt idx="55">
                  <c:v>172</c:v>
                </c:pt>
                <c:pt idx="56">
                  <c:v>172</c:v>
                </c:pt>
                <c:pt idx="57">
                  <c:v>174</c:v>
                </c:pt>
                <c:pt idx="58">
                  <c:v>177</c:v>
                </c:pt>
                <c:pt idx="59">
                  <c:v>178</c:v>
                </c:pt>
                <c:pt idx="60">
                  <c:v>180</c:v>
                </c:pt>
                <c:pt idx="61">
                  <c:v>181</c:v>
                </c:pt>
                <c:pt idx="62">
                  <c:v>182</c:v>
                </c:pt>
                <c:pt idx="63">
                  <c:v>183</c:v>
                </c:pt>
                <c:pt idx="64">
                  <c:v>186</c:v>
                </c:pt>
                <c:pt idx="65">
                  <c:v>185</c:v>
                </c:pt>
                <c:pt idx="66">
                  <c:v>185</c:v>
                </c:pt>
                <c:pt idx="67">
                  <c:v>182</c:v>
                </c:pt>
                <c:pt idx="68">
                  <c:v>180</c:v>
                </c:pt>
                <c:pt idx="69">
                  <c:v>177</c:v>
                </c:pt>
                <c:pt idx="70">
                  <c:v>169</c:v>
                </c:pt>
                <c:pt idx="71">
                  <c:v>161</c:v>
                </c:pt>
                <c:pt idx="72">
                  <c:v>153</c:v>
                </c:pt>
                <c:pt idx="73">
                  <c:v>146</c:v>
                </c:pt>
                <c:pt idx="74">
                  <c:v>137</c:v>
                </c:pt>
                <c:pt idx="75">
                  <c:v>127</c:v>
                </c:pt>
                <c:pt idx="76">
                  <c:v>116</c:v>
                </c:pt>
                <c:pt idx="77">
                  <c:v>105</c:v>
                </c:pt>
                <c:pt idx="78">
                  <c:v>95</c:v>
                </c:pt>
                <c:pt idx="79">
                  <c:v>84</c:v>
                </c:pt>
              </c:numCache>
            </c:numRef>
          </c:yVal>
          <c:smooth val="1"/>
        </c:ser>
        <c:ser>
          <c:idx val="1"/>
          <c:order val="1"/>
          <c:tx>
            <c:v>Salida</c:v>
          </c:tx>
          <c:spPr>
            <a:ln w="19050" cap="rnd">
              <a:solidFill>
                <a:schemeClr val="accent2"/>
              </a:solidFill>
              <a:round/>
            </a:ln>
            <a:effectLst/>
          </c:spPr>
          <c:marker>
            <c:symbol val="none"/>
          </c:marker>
          <c:xVal>
            <c:numRef>
              <c:f>'Hoja1 (2)'!$A$8:$A$87</c:f>
              <c:numCache>
                <c:formatCode>General</c:formatCode>
                <c:ptCount val="8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numCache>
            </c:numRef>
          </c:xVal>
          <c:yVal>
            <c:numRef>
              <c:f>'Hoja1 (2)'!$C$8:$C$87</c:f>
              <c:numCache>
                <c:formatCode>General</c:formatCode>
                <c:ptCount val="80"/>
                <c:pt idx="0">
                  <c:v>8</c:v>
                </c:pt>
                <c:pt idx="1">
                  <c:v>8.1999999999999993</c:v>
                </c:pt>
                <c:pt idx="2">
                  <c:v>8.8000000000000007</c:v>
                </c:pt>
                <c:pt idx="3">
                  <c:v>10.4</c:v>
                </c:pt>
                <c:pt idx="4">
                  <c:v>13.6</c:v>
                </c:pt>
                <c:pt idx="5">
                  <c:v>18.2</c:v>
                </c:pt>
                <c:pt idx="6">
                  <c:v>24</c:v>
                </c:pt>
                <c:pt idx="7">
                  <c:v>30.6</c:v>
                </c:pt>
                <c:pt idx="8">
                  <c:v>37.200000000000003</c:v>
                </c:pt>
                <c:pt idx="9">
                  <c:v>43</c:v>
                </c:pt>
                <c:pt idx="10">
                  <c:v>48.2</c:v>
                </c:pt>
                <c:pt idx="11">
                  <c:v>52.6</c:v>
                </c:pt>
                <c:pt idx="12">
                  <c:v>56.8</c:v>
                </c:pt>
                <c:pt idx="13">
                  <c:v>61</c:v>
                </c:pt>
                <c:pt idx="14">
                  <c:v>65.400000000000006</c:v>
                </c:pt>
                <c:pt idx="15">
                  <c:v>70</c:v>
                </c:pt>
                <c:pt idx="16">
                  <c:v>75.2</c:v>
                </c:pt>
                <c:pt idx="17">
                  <c:v>80.2</c:v>
                </c:pt>
                <c:pt idx="18">
                  <c:v>85</c:v>
                </c:pt>
                <c:pt idx="19">
                  <c:v>89.4</c:v>
                </c:pt>
                <c:pt idx="20">
                  <c:v>93.6</c:v>
                </c:pt>
                <c:pt idx="21">
                  <c:v>97.4</c:v>
                </c:pt>
                <c:pt idx="22">
                  <c:v>101.4</c:v>
                </c:pt>
                <c:pt idx="23">
                  <c:v>105.6</c:v>
                </c:pt>
                <c:pt idx="24">
                  <c:v>110.2</c:v>
                </c:pt>
                <c:pt idx="25">
                  <c:v>115</c:v>
                </c:pt>
                <c:pt idx="26">
                  <c:v>119.8</c:v>
                </c:pt>
                <c:pt idx="27">
                  <c:v>124.6</c:v>
                </c:pt>
                <c:pt idx="28">
                  <c:v>128.6</c:v>
                </c:pt>
                <c:pt idx="29">
                  <c:v>131.80000000000001</c:v>
                </c:pt>
                <c:pt idx="30">
                  <c:v>134.19999999999999</c:v>
                </c:pt>
                <c:pt idx="31">
                  <c:v>136.19999999999999</c:v>
                </c:pt>
                <c:pt idx="32">
                  <c:v>137.4</c:v>
                </c:pt>
                <c:pt idx="33">
                  <c:v>138.6</c:v>
                </c:pt>
                <c:pt idx="34">
                  <c:v>140.4</c:v>
                </c:pt>
                <c:pt idx="35">
                  <c:v>142.19999999999999</c:v>
                </c:pt>
                <c:pt idx="36">
                  <c:v>143.6</c:v>
                </c:pt>
                <c:pt idx="37">
                  <c:v>145</c:v>
                </c:pt>
                <c:pt idx="38">
                  <c:v>146.6</c:v>
                </c:pt>
                <c:pt idx="39">
                  <c:v>147.6</c:v>
                </c:pt>
                <c:pt idx="40">
                  <c:v>148.6</c:v>
                </c:pt>
                <c:pt idx="41">
                  <c:v>149.80000000000001</c:v>
                </c:pt>
                <c:pt idx="42">
                  <c:v>151</c:v>
                </c:pt>
                <c:pt idx="43">
                  <c:v>152.19999999999999</c:v>
                </c:pt>
                <c:pt idx="44">
                  <c:v>153.4</c:v>
                </c:pt>
                <c:pt idx="45">
                  <c:v>154.80000000000001</c:v>
                </c:pt>
                <c:pt idx="46">
                  <c:v>156.4</c:v>
                </c:pt>
                <c:pt idx="47">
                  <c:v>158.19999999999999</c:v>
                </c:pt>
                <c:pt idx="48">
                  <c:v>160.19999999999999</c:v>
                </c:pt>
                <c:pt idx="49">
                  <c:v>162.4</c:v>
                </c:pt>
                <c:pt idx="50">
                  <c:v>164.4</c:v>
                </c:pt>
                <c:pt idx="51">
                  <c:v>166.2</c:v>
                </c:pt>
                <c:pt idx="52">
                  <c:v>168</c:v>
                </c:pt>
                <c:pt idx="53">
                  <c:v>169.4</c:v>
                </c:pt>
                <c:pt idx="54">
                  <c:v>170.4</c:v>
                </c:pt>
                <c:pt idx="55">
                  <c:v>171</c:v>
                </c:pt>
                <c:pt idx="56">
                  <c:v>171.75</c:v>
                </c:pt>
                <c:pt idx="57">
                  <c:v>172</c:v>
                </c:pt>
                <c:pt idx="58">
                  <c:v>172.5</c:v>
                </c:pt>
                <c:pt idx="59">
                  <c:v>173.75</c:v>
                </c:pt>
                <c:pt idx="60">
                  <c:v>174.6</c:v>
                </c:pt>
                <c:pt idx="61">
                  <c:v>177</c:v>
                </c:pt>
                <c:pt idx="62">
                  <c:v>178.66666666666666</c:v>
                </c:pt>
                <c:pt idx="63">
                  <c:v>180.16666666666666</c:v>
                </c:pt>
                <c:pt idx="64">
                  <c:v>181.66666666666666</c:v>
                </c:pt>
                <c:pt idx="65">
                  <c:v>183.4</c:v>
                </c:pt>
                <c:pt idx="66">
                  <c:v>184.2</c:v>
                </c:pt>
                <c:pt idx="67">
                  <c:v>184.2</c:v>
                </c:pt>
                <c:pt idx="68">
                  <c:v>183.6</c:v>
                </c:pt>
                <c:pt idx="69">
                  <c:v>181.8</c:v>
                </c:pt>
                <c:pt idx="70">
                  <c:v>178.6</c:v>
                </c:pt>
                <c:pt idx="71">
                  <c:v>173.8</c:v>
                </c:pt>
                <c:pt idx="72">
                  <c:v>168</c:v>
                </c:pt>
                <c:pt idx="73">
                  <c:v>161.19999999999999</c:v>
                </c:pt>
                <c:pt idx="74">
                  <c:v>153.19999999999999</c:v>
                </c:pt>
                <c:pt idx="75">
                  <c:v>144.80000000000001</c:v>
                </c:pt>
                <c:pt idx="76">
                  <c:v>135.80000000000001</c:v>
                </c:pt>
                <c:pt idx="77">
                  <c:v>126.2</c:v>
                </c:pt>
                <c:pt idx="78">
                  <c:v>116</c:v>
                </c:pt>
                <c:pt idx="79">
                  <c:v>105.4</c:v>
                </c:pt>
              </c:numCache>
            </c:numRef>
          </c:yVal>
          <c:smooth val="1"/>
        </c:ser>
        <c:dLbls>
          <c:showLegendKey val="0"/>
          <c:showVal val="0"/>
          <c:showCatName val="0"/>
          <c:showSerName val="0"/>
          <c:showPercent val="0"/>
          <c:showBubbleSize val="0"/>
        </c:dLbls>
        <c:axId val="339557512"/>
        <c:axId val="339561824"/>
      </c:scatterChart>
      <c:valAx>
        <c:axId val="339557512"/>
        <c:scaling>
          <c:orientation val="minMax"/>
          <c:max val="8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Muestra</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39561824"/>
        <c:crosses val="autoZero"/>
        <c:crossBetween val="midCat"/>
      </c:valAx>
      <c:valAx>
        <c:axId val="339561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Coordenada Y</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39557512"/>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Filtro de datos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spPr>
            <a:ln w="19050" cap="rnd">
              <a:solidFill>
                <a:schemeClr val="accent1"/>
              </a:solidFill>
              <a:round/>
            </a:ln>
            <a:effectLst/>
          </c:spPr>
          <c:marker>
            <c:symbol val="none"/>
          </c:marker>
          <c:xVal>
            <c:numRef>
              <c:f>'Hoja1 (3)'!$A$8:$A$87</c:f>
              <c:numCache>
                <c:formatCode>General</c:formatCode>
                <c:ptCount val="8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numCache>
            </c:numRef>
          </c:xVal>
          <c:yVal>
            <c:numRef>
              <c:f>'Hoja1 (3)'!$B$8:$B$87</c:f>
              <c:numCache>
                <c:formatCode>General</c:formatCode>
                <c:ptCount val="80"/>
                <c:pt idx="0">
                  <c:v>17</c:v>
                </c:pt>
                <c:pt idx="1">
                  <c:v>12</c:v>
                </c:pt>
                <c:pt idx="2">
                  <c:v>12</c:v>
                </c:pt>
                <c:pt idx="3">
                  <c:v>15</c:v>
                </c:pt>
                <c:pt idx="4">
                  <c:v>16</c:v>
                </c:pt>
                <c:pt idx="5">
                  <c:v>18</c:v>
                </c:pt>
                <c:pt idx="6">
                  <c:v>19</c:v>
                </c:pt>
                <c:pt idx="7">
                  <c:v>20</c:v>
                </c:pt>
                <c:pt idx="8">
                  <c:v>19</c:v>
                </c:pt>
                <c:pt idx="9">
                  <c:v>20</c:v>
                </c:pt>
                <c:pt idx="10">
                  <c:v>20</c:v>
                </c:pt>
                <c:pt idx="11">
                  <c:v>20</c:v>
                </c:pt>
                <c:pt idx="12">
                  <c:v>20</c:v>
                </c:pt>
                <c:pt idx="13">
                  <c:v>19</c:v>
                </c:pt>
                <c:pt idx="14">
                  <c:v>18</c:v>
                </c:pt>
                <c:pt idx="15">
                  <c:v>17</c:v>
                </c:pt>
                <c:pt idx="16">
                  <c:v>18</c:v>
                </c:pt>
                <c:pt idx="17">
                  <c:v>18</c:v>
                </c:pt>
                <c:pt idx="18">
                  <c:v>17</c:v>
                </c:pt>
                <c:pt idx="19">
                  <c:v>18</c:v>
                </c:pt>
                <c:pt idx="20">
                  <c:v>17</c:v>
                </c:pt>
                <c:pt idx="21">
                  <c:v>17</c:v>
                </c:pt>
                <c:pt idx="22">
                  <c:v>18</c:v>
                </c:pt>
                <c:pt idx="23">
                  <c:v>17</c:v>
                </c:pt>
                <c:pt idx="24">
                  <c:v>18</c:v>
                </c:pt>
                <c:pt idx="25">
                  <c:v>17</c:v>
                </c:pt>
                <c:pt idx="26">
                  <c:v>16</c:v>
                </c:pt>
                <c:pt idx="27">
                  <c:v>17</c:v>
                </c:pt>
                <c:pt idx="28">
                  <c:v>17</c:v>
                </c:pt>
                <c:pt idx="29">
                  <c:v>16</c:v>
                </c:pt>
                <c:pt idx="30">
                  <c:v>17</c:v>
                </c:pt>
                <c:pt idx="31">
                  <c:v>17</c:v>
                </c:pt>
                <c:pt idx="32">
                  <c:v>17</c:v>
                </c:pt>
                <c:pt idx="33">
                  <c:v>16</c:v>
                </c:pt>
                <c:pt idx="34">
                  <c:v>17</c:v>
                </c:pt>
                <c:pt idx="35">
                  <c:v>16</c:v>
                </c:pt>
                <c:pt idx="36">
                  <c:v>16</c:v>
                </c:pt>
                <c:pt idx="37">
                  <c:v>16</c:v>
                </c:pt>
                <c:pt idx="38">
                  <c:v>16</c:v>
                </c:pt>
                <c:pt idx="39">
                  <c:v>16</c:v>
                </c:pt>
                <c:pt idx="40">
                  <c:v>15</c:v>
                </c:pt>
                <c:pt idx="41">
                  <c:v>14</c:v>
                </c:pt>
                <c:pt idx="42">
                  <c:v>14</c:v>
                </c:pt>
                <c:pt idx="43">
                  <c:v>15</c:v>
                </c:pt>
                <c:pt idx="44">
                  <c:v>15</c:v>
                </c:pt>
                <c:pt idx="45">
                  <c:v>15</c:v>
                </c:pt>
                <c:pt idx="46">
                  <c:v>15</c:v>
                </c:pt>
                <c:pt idx="47">
                  <c:v>15</c:v>
                </c:pt>
                <c:pt idx="48">
                  <c:v>16</c:v>
                </c:pt>
                <c:pt idx="49">
                  <c:v>16</c:v>
                </c:pt>
                <c:pt idx="50">
                  <c:v>17</c:v>
                </c:pt>
                <c:pt idx="51">
                  <c:v>16</c:v>
                </c:pt>
                <c:pt idx="52">
                  <c:v>16</c:v>
                </c:pt>
                <c:pt idx="53">
                  <c:v>16</c:v>
                </c:pt>
                <c:pt idx="54">
                  <c:v>16</c:v>
                </c:pt>
                <c:pt idx="55">
                  <c:v>16</c:v>
                </c:pt>
                <c:pt idx="56">
                  <c:v>16</c:v>
                </c:pt>
                <c:pt idx="57">
                  <c:v>17</c:v>
                </c:pt>
                <c:pt idx="58">
                  <c:v>15</c:v>
                </c:pt>
                <c:pt idx="59">
                  <c:v>16</c:v>
                </c:pt>
                <c:pt idx="60">
                  <c:v>15</c:v>
                </c:pt>
                <c:pt idx="61">
                  <c:v>16</c:v>
                </c:pt>
                <c:pt idx="62">
                  <c:v>15</c:v>
                </c:pt>
                <c:pt idx="63">
                  <c:v>14</c:v>
                </c:pt>
                <c:pt idx="64">
                  <c:v>19</c:v>
                </c:pt>
                <c:pt idx="65">
                  <c:v>23</c:v>
                </c:pt>
                <c:pt idx="66">
                  <c:v>25</c:v>
                </c:pt>
                <c:pt idx="67">
                  <c:v>22</c:v>
                </c:pt>
                <c:pt idx="68">
                  <c:v>21</c:v>
                </c:pt>
                <c:pt idx="69">
                  <c:v>17</c:v>
                </c:pt>
                <c:pt idx="70">
                  <c:v>16</c:v>
                </c:pt>
                <c:pt idx="71">
                  <c:v>13</c:v>
                </c:pt>
                <c:pt idx="72">
                  <c:v>10</c:v>
                </c:pt>
                <c:pt idx="73">
                  <c:v>10</c:v>
                </c:pt>
                <c:pt idx="74">
                  <c:v>8</c:v>
                </c:pt>
                <c:pt idx="75">
                  <c:v>3</c:v>
                </c:pt>
                <c:pt idx="76">
                  <c:v>1</c:v>
                </c:pt>
                <c:pt idx="77">
                  <c:v>0</c:v>
                </c:pt>
                <c:pt idx="78">
                  <c:v>0</c:v>
                </c:pt>
                <c:pt idx="79">
                  <c:v>0</c:v>
                </c:pt>
              </c:numCache>
            </c:numRef>
          </c:yVal>
          <c:smooth val="1"/>
        </c:ser>
        <c:ser>
          <c:idx val="1"/>
          <c:order val="1"/>
          <c:tx>
            <c:v>Salida</c:v>
          </c:tx>
          <c:spPr>
            <a:ln w="19050" cap="rnd">
              <a:solidFill>
                <a:schemeClr val="accent2"/>
              </a:solidFill>
              <a:round/>
            </a:ln>
            <a:effectLst/>
          </c:spPr>
          <c:marker>
            <c:symbol val="none"/>
          </c:marker>
          <c:xVal>
            <c:numRef>
              <c:f>'Hoja1 (3)'!$A$8:$A$87</c:f>
              <c:numCache>
                <c:formatCode>General</c:formatCode>
                <c:ptCount val="8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numCache>
            </c:numRef>
          </c:xVal>
          <c:yVal>
            <c:numRef>
              <c:f>'Hoja1 (3)'!$C$8:$C$87</c:f>
              <c:numCache>
                <c:formatCode>General</c:formatCode>
                <c:ptCount val="80"/>
                <c:pt idx="0">
                  <c:v>18</c:v>
                </c:pt>
                <c:pt idx="1">
                  <c:v>17.666666666666668</c:v>
                </c:pt>
                <c:pt idx="2">
                  <c:v>15.666666666666666</c:v>
                </c:pt>
                <c:pt idx="3">
                  <c:v>13.666666666666666</c:v>
                </c:pt>
                <c:pt idx="4">
                  <c:v>13</c:v>
                </c:pt>
                <c:pt idx="5">
                  <c:v>14.333333333333334</c:v>
                </c:pt>
                <c:pt idx="6">
                  <c:v>16.333333333333332</c:v>
                </c:pt>
                <c:pt idx="7">
                  <c:v>17.666666666666668</c:v>
                </c:pt>
                <c:pt idx="8">
                  <c:v>19</c:v>
                </c:pt>
                <c:pt idx="9">
                  <c:v>19.333333333333332</c:v>
                </c:pt>
                <c:pt idx="10">
                  <c:v>19.666666666666668</c:v>
                </c:pt>
                <c:pt idx="11">
                  <c:v>19.666666666666668</c:v>
                </c:pt>
                <c:pt idx="12">
                  <c:v>20</c:v>
                </c:pt>
                <c:pt idx="13">
                  <c:v>20</c:v>
                </c:pt>
                <c:pt idx="14">
                  <c:v>19.666666666666668</c:v>
                </c:pt>
                <c:pt idx="15">
                  <c:v>19</c:v>
                </c:pt>
                <c:pt idx="16">
                  <c:v>18</c:v>
                </c:pt>
                <c:pt idx="17">
                  <c:v>17.666666666666668</c:v>
                </c:pt>
                <c:pt idx="18">
                  <c:v>17.666666666666668</c:v>
                </c:pt>
                <c:pt idx="19">
                  <c:v>17.666666666666668</c:v>
                </c:pt>
                <c:pt idx="20">
                  <c:v>17.666666666666668</c:v>
                </c:pt>
                <c:pt idx="21">
                  <c:v>17.333333333333332</c:v>
                </c:pt>
                <c:pt idx="22">
                  <c:v>17.333333333333332</c:v>
                </c:pt>
                <c:pt idx="23">
                  <c:v>17.333333333333332</c:v>
                </c:pt>
                <c:pt idx="24">
                  <c:v>17.333333333333332</c:v>
                </c:pt>
                <c:pt idx="25">
                  <c:v>17.666666666666668</c:v>
                </c:pt>
                <c:pt idx="26">
                  <c:v>17.333333333333332</c:v>
                </c:pt>
                <c:pt idx="27">
                  <c:v>17</c:v>
                </c:pt>
                <c:pt idx="28">
                  <c:v>16.666666666666668</c:v>
                </c:pt>
                <c:pt idx="29">
                  <c:v>16.666666666666668</c:v>
                </c:pt>
                <c:pt idx="30">
                  <c:v>16.666666666666668</c:v>
                </c:pt>
                <c:pt idx="31">
                  <c:v>16.666666666666668</c:v>
                </c:pt>
                <c:pt idx="32">
                  <c:v>16.666666666666668</c:v>
                </c:pt>
                <c:pt idx="33">
                  <c:v>17</c:v>
                </c:pt>
                <c:pt idx="34">
                  <c:v>16.666666666666668</c:v>
                </c:pt>
                <c:pt idx="35">
                  <c:v>16.666666666666668</c:v>
                </c:pt>
                <c:pt idx="36">
                  <c:v>16.333333333333332</c:v>
                </c:pt>
                <c:pt idx="37">
                  <c:v>16.333333333333332</c:v>
                </c:pt>
                <c:pt idx="38">
                  <c:v>16</c:v>
                </c:pt>
                <c:pt idx="39">
                  <c:v>16</c:v>
                </c:pt>
                <c:pt idx="40">
                  <c:v>16</c:v>
                </c:pt>
                <c:pt idx="41">
                  <c:v>15.666666666666666</c:v>
                </c:pt>
                <c:pt idx="42">
                  <c:v>15</c:v>
                </c:pt>
                <c:pt idx="43">
                  <c:v>14.333333333333334</c:v>
                </c:pt>
                <c:pt idx="44">
                  <c:v>14.333333333333334</c:v>
                </c:pt>
                <c:pt idx="45">
                  <c:v>14.666666666666666</c:v>
                </c:pt>
                <c:pt idx="46">
                  <c:v>15</c:v>
                </c:pt>
                <c:pt idx="47">
                  <c:v>15</c:v>
                </c:pt>
                <c:pt idx="48">
                  <c:v>15</c:v>
                </c:pt>
                <c:pt idx="49">
                  <c:v>15.333333333333334</c:v>
                </c:pt>
                <c:pt idx="50">
                  <c:v>15.666666666666666</c:v>
                </c:pt>
                <c:pt idx="51">
                  <c:v>16.333333333333332</c:v>
                </c:pt>
                <c:pt idx="52">
                  <c:v>16.333333333333332</c:v>
                </c:pt>
                <c:pt idx="53">
                  <c:v>16.333333333333332</c:v>
                </c:pt>
                <c:pt idx="54">
                  <c:v>16</c:v>
                </c:pt>
                <c:pt idx="55">
                  <c:v>16</c:v>
                </c:pt>
                <c:pt idx="56">
                  <c:v>16</c:v>
                </c:pt>
                <c:pt idx="57">
                  <c:v>16</c:v>
                </c:pt>
                <c:pt idx="58">
                  <c:v>16.333333333333332</c:v>
                </c:pt>
                <c:pt idx="59">
                  <c:v>16</c:v>
                </c:pt>
                <c:pt idx="60">
                  <c:v>16</c:v>
                </c:pt>
                <c:pt idx="61">
                  <c:v>15.333333333333334</c:v>
                </c:pt>
                <c:pt idx="62">
                  <c:v>15.666666666666666</c:v>
                </c:pt>
                <c:pt idx="63">
                  <c:v>15.333333333333334</c:v>
                </c:pt>
                <c:pt idx="64">
                  <c:v>15</c:v>
                </c:pt>
                <c:pt idx="65">
                  <c:v>16</c:v>
                </c:pt>
                <c:pt idx="66">
                  <c:v>18.666666666666668</c:v>
                </c:pt>
                <c:pt idx="67">
                  <c:v>22.333333333333332</c:v>
                </c:pt>
                <c:pt idx="68">
                  <c:v>23.333333333333332</c:v>
                </c:pt>
                <c:pt idx="69">
                  <c:v>22.666666666666668</c:v>
                </c:pt>
                <c:pt idx="70">
                  <c:v>20</c:v>
                </c:pt>
                <c:pt idx="71">
                  <c:v>18</c:v>
                </c:pt>
                <c:pt idx="72">
                  <c:v>15.333333333333334</c:v>
                </c:pt>
                <c:pt idx="73">
                  <c:v>13</c:v>
                </c:pt>
                <c:pt idx="74">
                  <c:v>11</c:v>
                </c:pt>
                <c:pt idx="75">
                  <c:v>9.3333333333333339</c:v>
                </c:pt>
                <c:pt idx="76">
                  <c:v>7</c:v>
                </c:pt>
                <c:pt idx="77">
                  <c:v>4</c:v>
                </c:pt>
                <c:pt idx="78">
                  <c:v>1.3333333333333333</c:v>
                </c:pt>
                <c:pt idx="79">
                  <c:v>0.33333333333333331</c:v>
                </c:pt>
              </c:numCache>
            </c:numRef>
          </c:yVal>
          <c:smooth val="1"/>
        </c:ser>
        <c:dLbls>
          <c:showLegendKey val="0"/>
          <c:showVal val="0"/>
          <c:showCatName val="0"/>
          <c:showSerName val="0"/>
          <c:showPercent val="0"/>
          <c:showBubbleSize val="0"/>
        </c:dLbls>
        <c:axId val="339559080"/>
        <c:axId val="339560648"/>
      </c:scatterChart>
      <c:valAx>
        <c:axId val="339559080"/>
        <c:scaling>
          <c:orientation val="minMax"/>
          <c:max val="8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Muestra</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39560648"/>
        <c:crosses val="autoZero"/>
        <c:crossBetween val="midCat"/>
      </c:valAx>
      <c:valAx>
        <c:axId val="33956064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Coordenada Z</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39559080"/>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Coordenada X - Desviación</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0.11696654098858526"/>
          <c:y val="0.18035497203987358"/>
          <c:w val="0.69375708328086449"/>
          <c:h val="0.60372814448522161"/>
        </c:manualLayout>
      </c:layout>
      <c:scatterChart>
        <c:scatterStyle val="lineMarker"/>
        <c:varyColors val="0"/>
        <c:ser>
          <c:idx val="0"/>
          <c:order val="0"/>
          <c:tx>
            <c:v>Datos obtenidos</c:v>
          </c:tx>
          <c:spPr>
            <a:ln w="19050" cap="rnd">
              <a:noFill/>
              <a:round/>
            </a:ln>
            <a:effectLst/>
          </c:spPr>
          <c:marker>
            <c:symbol val="circle"/>
            <c:size val="5"/>
            <c:spPr>
              <a:solidFill>
                <a:schemeClr val="accent1"/>
              </a:solidFill>
              <a:ln w="9525">
                <a:solidFill>
                  <a:schemeClr val="accent1"/>
                </a:solidFill>
              </a:ln>
              <a:effectLst/>
            </c:spPr>
          </c:marker>
          <c:yVal>
            <c:numRef>
              <c:f>Hoja1!$L$2:$L$51</c:f>
              <c:numCache>
                <c:formatCode>General</c:formatCode>
                <c:ptCount val="50"/>
                <c:pt idx="0">
                  <c:v>88.288470000000004</c:v>
                </c:pt>
                <c:pt idx="1">
                  <c:v>88.822845000000001</c:v>
                </c:pt>
                <c:pt idx="2">
                  <c:v>88.194460000000007</c:v>
                </c:pt>
                <c:pt idx="3">
                  <c:v>88.255920000000003</c:v>
                </c:pt>
                <c:pt idx="4">
                  <c:v>88.27852</c:v>
                </c:pt>
                <c:pt idx="5">
                  <c:v>88.181179999999998</c:v>
                </c:pt>
                <c:pt idx="6">
                  <c:v>88.621184999999997</c:v>
                </c:pt>
                <c:pt idx="7">
                  <c:v>89.037993999999998</c:v>
                </c:pt>
                <c:pt idx="8">
                  <c:v>89.252849999999995</c:v>
                </c:pt>
                <c:pt idx="9">
                  <c:v>89.259889999999999</c:v>
                </c:pt>
                <c:pt idx="10">
                  <c:v>88.415480000000002</c:v>
                </c:pt>
                <c:pt idx="11">
                  <c:v>88.820589999999996</c:v>
                </c:pt>
                <c:pt idx="12">
                  <c:v>89.188890000000001</c:v>
                </c:pt>
                <c:pt idx="13">
                  <c:v>89.283169999999998</c:v>
                </c:pt>
                <c:pt idx="14">
                  <c:v>88.85669</c:v>
                </c:pt>
                <c:pt idx="15">
                  <c:v>88.858350000000002</c:v>
                </c:pt>
                <c:pt idx="16">
                  <c:v>88.964340000000007</c:v>
                </c:pt>
                <c:pt idx="17">
                  <c:v>88.640990000000002</c:v>
                </c:pt>
                <c:pt idx="18">
                  <c:v>87.802229999999994</c:v>
                </c:pt>
                <c:pt idx="19">
                  <c:v>87.172269999999997</c:v>
                </c:pt>
                <c:pt idx="20">
                  <c:v>86.684749999999994</c:v>
                </c:pt>
                <c:pt idx="21">
                  <c:v>86.728149999999999</c:v>
                </c:pt>
                <c:pt idx="22">
                  <c:v>86.624560000000002</c:v>
                </c:pt>
                <c:pt idx="23">
                  <c:v>86.713380000000001</c:v>
                </c:pt>
                <c:pt idx="24">
                  <c:v>86.654480000000007</c:v>
                </c:pt>
                <c:pt idx="25">
                  <c:v>86.684430000000006</c:v>
                </c:pt>
                <c:pt idx="26">
                  <c:v>86.908779999999993</c:v>
                </c:pt>
                <c:pt idx="27">
                  <c:v>86.376649999999998</c:v>
                </c:pt>
                <c:pt idx="28">
                  <c:v>86.443039999999996</c:v>
                </c:pt>
                <c:pt idx="29">
                  <c:v>86.579589999999996</c:v>
                </c:pt>
                <c:pt idx="30">
                  <c:v>86.095659999999995</c:v>
                </c:pt>
                <c:pt idx="31">
                  <c:v>85.962649999999996</c:v>
                </c:pt>
                <c:pt idx="32">
                  <c:v>85.87227</c:v>
                </c:pt>
                <c:pt idx="33">
                  <c:v>86.264279999999999</c:v>
                </c:pt>
                <c:pt idx="34">
                  <c:v>86.371949999999998</c:v>
                </c:pt>
                <c:pt idx="35">
                  <c:v>86.120670000000004</c:v>
                </c:pt>
                <c:pt idx="36">
                  <c:v>85.629639999999995</c:v>
                </c:pt>
                <c:pt idx="37">
                  <c:v>85.430880000000002</c:v>
                </c:pt>
                <c:pt idx="38">
                  <c:v>85.716489999999993</c:v>
                </c:pt>
                <c:pt idx="39">
                  <c:v>85.98648</c:v>
                </c:pt>
                <c:pt idx="40">
                  <c:v>86.19838</c:v>
                </c:pt>
                <c:pt idx="41">
                  <c:v>86.173190000000005</c:v>
                </c:pt>
                <c:pt idx="42">
                  <c:v>86.155270000000002</c:v>
                </c:pt>
                <c:pt idx="43">
                  <c:v>85.650390000000002</c:v>
                </c:pt>
                <c:pt idx="44">
                  <c:v>85.323670000000007</c:v>
                </c:pt>
                <c:pt idx="45">
                  <c:v>84.955029999999994</c:v>
                </c:pt>
                <c:pt idx="46">
                  <c:v>84.974760000000003</c:v>
                </c:pt>
                <c:pt idx="47">
                  <c:v>85.488659999999996</c:v>
                </c:pt>
                <c:pt idx="48">
                  <c:v>85.487610000000004</c:v>
                </c:pt>
                <c:pt idx="49">
                  <c:v>85.740139999999997</c:v>
                </c:pt>
              </c:numCache>
            </c:numRef>
          </c:yVal>
          <c:smooth val="0"/>
          <c:extLst xmlns:c16r2="http://schemas.microsoft.com/office/drawing/2015/06/chart">
            <c:ext xmlns:c16="http://schemas.microsoft.com/office/drawing/2014/chart" uri="{C3380CC4-5D6E-409C-BE32-E72D297353CC}">
              <c16:uniqueId val="{00000000-78E8-44D5-971A-E71F381B7ADC}"/>
            </c:ext>
          </c:extLst>
        </c:ser>
        <c:ser>
          <c:idx val="1"/>
          <c:order val="1"/>
          <c:tx>
            <c:v>Media</c:v>
          </c:tx>
          <c:spPr>
            <a:ln w="25400" cap="rnd">
              <a:solidFill>
                <a:schemeClr val="accent2"/>
              </a:solidFill>
              <a:round/>
            </a:ln>
            <a:effectLst/>
          </c:spPr>
          <c:marker>
            <c:symbol val="circle"/>
            <c:size val="5"/>
            <c:spPr>
              <a:noFill/>
              <a:ln w="9525">
                <a:noFill/>
              </a:ln>
              <a:effectLst/>
            </c:spPr>
          </c:marker>
          <c:yVal>
            <c:numRef>
              <c:f>Hoja1!$K$2:$K$51</c:f>
              <c:numCache>
                <c:formatCode>General</c:formatCode>
                <c:ptCount val="50"/>
                <c:pt idx="0">
                  <c:v>87</c:v>
                </c:pt>
                <c:pt idx="1">
                  <c:v>87</c:v>
                </c:pt>
                <c:pt idx="2">
                  <c:v>87</c:v>
                </c:pt>
                <c:pt idx="3">
                  <c:v>87</c:v>
                </c:pt>
                <c:pt idx="4">
                  <c:v>87</c:v>
                </c:pt>
                <c:pt idx="5">
                  <c:v>87</c:v>
                </c:pt>
                <c:pt idx="6">
                  <c:v>87</c:v>
                </c:pt>
                <c:pt idx="7">
                  <c:v>87</c:v>
                </c:pt>
                <c:pt idx="8">
                  <c:v>87</c:v>
                </c:pt>
                <c:pt idx="9">
                  <c:v>87</c:v>
                </c:pt>
                <c:pt idx="10">
                  <c:v>87</c:v>
                </c:pt>
                <c:pt idx="11">
                  <c:v>87</c:v>
                </c:pt>
                <c:pt idx="12">
                  <c:v>87</c:v>
                </c:pt>
                <c:pt idx="13">
                  <c:v>87</c:v>
                </c:pt>
                <c:pt idx="14">
                  <c:v>87</c:v>
                </c:pt>
                <c:pt idx="15">
                  <c:v>87</c:v>
                </c:pt>
                <c:pt idx="16">
                  <c:v>87</c:v>
                </c:pt>
                <c:pt idx="17">
                  <c:v>87</c:v>
                </c:pt>
                <c:pt idx="18">
                  <c:v>87</c:v>
                </c:pt>
                <c:pt idx="19">
                  <c:v>87</c:v>
                </c:pt>
                <c:pt idx="20">
                  <c:v>87</c:v>
                </c:pt>
                <c:pt idx="21">
                  <c:v>87</c:v>
                </c:pt>
                <c:pt idx="22">
                  <c:v>87</c:v>
                </c:pt>
                <c:pt idx="23">
                  <c:v>87</c:v>
                </c:pt>
                <c:pt idx="24">
                  <c:v>87</c:v>
                </c:pt>
                <c:pt idx="25">
                  <c:v>87</c:v>
                </c:pt>
                <c:pt idx="26">
                  <c:v>87</c:v>
                </c:pt>
                <c:pt idx="27">
                  <c:v>87</c:v>
                </c:pt>
                <c:pt idx="28">
                  <c:v>87</c:v>
                </c:pt>
                <c:pt idx="29">
                  <c:v>87</c:v>
                </c:pt>
                <c:pt idx="30">
                  <c:v>87</c:v>
                </c:pt>
                <c:pt idx="31">
                  <c:v>87</c:v>
                </c:pt>
                <c:pt idx="32">
                  <c:v>87</c:v>
                </c:pt>
                <c:pt idx="33">
                  <c:v>87</c:v>
                </c:pt>
                <c:pt idx="34">
                  <c:v>87</c:v>
                </c:pt>
                <c:pt idx="35">
                  <c:v>87</c:v>
                </c:pt>
                <c:pt idx="36">
                  <c:v>87</c:v>
                </c:pt>
                <c:pt idx="37">
                  <c:v>87</c:v>
                </c:pt>
                <c:pt idx="38">
                  <c:v>87</c:v>
                </c:pt>
                <c:pt idx="39">
                  <c:v>87</c:v>
                </c:pt>
                <c:pt idx="40">
                  <c:v>87</c:v>
                </c:pt>
                <c:pt idx="41">
                  <c:v>87</c:v>
                </c:pt>
                <c:pt idx="42">
                  <c:v>87</c:v>
                </c:pt>
                <c:pt idx="43">
                  <c:v>87</c:v>
                </c:pt>
                <c:pt idx="44">
                  <c:v>87</c:v>
                </c:pt>
                <c:pt idx="45">
                  <c:v>87</c:v>
                </c:pt>
                <c:pt idx="46">
                  <c:v>87</c:v>
                </c:pt>
                <c:pt idx="47">
                  <c:v>87</c:v>
                </c:pt>
                <c:pt idx="48">
                  <c:v>87</c:v>
                </c:pt>
                <c:pt idx="49">
                  <c:v>87</c:v>
                </c:pt>
              </c:numCache>
            </c:numRef>
          </c:yVal>
          <c:smooth val="0"/>
          <c:extLst xmlns:c16r2="http://schemas.microsoft.com/office/drawing/2015/06/chart">
            <c:ext xmlns:c16="http://schemas.microsoft.com/office/drawing/2014/chart" uri="{C3380CC4-5D6E-409C-BE32-E72D297353CC}">
              <c16:uniqueId val="{00000001-78E8-44D5-971A-E71F381B7ADC}"/>
            </c:ext>
          </c:extLst>
        </c:ser>
        <c:dLbls>
          <c:showLegendKey val="0"/>
          <c:showVal val="0"/>
          <c:showCatName val="0"/>
          <c:showSerName val="0"/>
          <c:showPercent val="0"/>
          <c:showBubbleSize val="0"/>
        </c:dLbls>
        <c:axId val="339563392"/>
        <c:axId val="339559472"/>
      </c:scatterChart>
      <c:valAx>
        <c:axId val="339563392"/>
        <c:scaling>
          <c:orientation val="minMax"/>
          <c:max val="5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Muestra</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39559472"/>
        <c:crosses val="autoZero"/>
        <c:crossBetween val="midCat"/>
      </c:valAx>
      <c:valAx>
        <c:axId val="339559472"/>
        <c:scaling>
          <c:orientation val="minMax"/>
          <c:max val="100"/>
          <c:min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Coord X</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39563392"/>
        <c:crosses val="autoZero"/>
        <c:crossBetween val="midCat"/>
      </c:valAx>
      <c:spPr>
        <a:noFill/>
        <a:ln>
          <a:noFill/>
        </a:ln>
        <a:effectLst/>
      </c:spPr>
    </c:plotArea>
    <c:legend>
      <c:legendPos val="r"/>
      <c:layout>
        <c:manualLayout>
          <c:xMode val="edge"/>
          <c:yMode val="edge"/>
          <c:x val="0.82144798927415352"/>
          <c:y val="0.48137555015688682"/>
          <c:w val="0.16444100414071006"/>
          <c:h val="0.3197191160732916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Coordenada Y - Desviación</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0.11696654098858526"/>
          <c:y val="0.17961259079903147"/>
          <c:w val="0.66553507011059188"/>
          <c:h val="0.6053592877161541"/>
        </c:manualLayout>
      </c:layout>
      <c:scatterChart>
        <c:scatterStyle val="lineMarker"/>
        <c:varyColors val="0"/>
        <c:ser>
          <c:idx val="0"/>
          <c:order val="0"/>
          <c:tx>
            <c:v>Datos obtenidos</c:v>
          </c:tx>
          <c:spPr>
            <a:ln w="19050" cap="rnd">
              <a:noFill/>
              <a:round/>
            </a:ln>
            <a:effectLst/>
          </c:spPr>
          <c:marker>
            <c:symbol val="circle"/>
            <c:size val="5"/>
            <c:spPr>
              <a:solidFill>
                <a:schemeClr val="accent1"/>
              </a:solidFill>
              <a:ln w="9525">
                <a:solidFill>
                  <a:schemeClr val="accent1"/>
                </a:solidFill>
              </a:ln>
              <a:effectLst/>
            </c:spPr>
          </c:marker>
          <c:yVal>
            <c:numRef>
              <c:f>Hoja1!$M$2:$M$51</c:f>
              <c:numCache>
                <c:formatCode>General</c:formatCode>
                <c:ptCount val="50"/>
                <c:pt idx="0">
                  <c:v>63.434936999999998</c:v>
                </c:pt>
                <c:pt idx="1">
                  <c:v>62.087676999999999</c:v>
                </c:pt>
                <c:pt idx="2">
                  <c:v>62.571550000000002</c:v>
                </c:pt>
                <c:pt idx="3">
                  <c:v>61.647613999999997</c:v>
                </c:pt>
                <c:pt idx="4">
                  <c:v>61.875594999999997</c:v>
                </c:pt>
                <c:pt idx="5">
                  <c:v>62.674590000000002</c:v>
                </c:pt>
                <c:pt idx="6">
                  <c:v>64.09572</c:v>
                </c:pt>
                <c:pt idx="7">
                  <c:v>64.644135000000006</c:v>
                </c:pt>
                <c:pt idx="8">
                  <c:v>64.765240000000006</c:v>
                </c:pt>
                <c:pt idx="9">
                  <c:v>65.100129999999993</c:v>
                </c:pt>
                <c:pt idx="10">
                  <c:v>64.359984999999995</c:v>
                </c:pt>
                <c:pt idx="11">
                  <c:v>62.6008</c:v>
                </c:pt>
                <c:pt idx="12">
                  <c:v>62.910400000000003</c:v>
                </c:pt>
                <c:pt idx="13">
                  <c:v>62.899445</c:v>
                </c:pt>
                <c:pt idx="14">
                  <c:v>62.898406999999999</c:v>
                </c:pt>
                <c:pt idx="15">
                  <c:v>62.675735000000003</c:v>
                </c:pt>
                <c:pt idx="16">
                  <c:v>62.310715000000002</c:v>
                </c:pt>
                <c:pt idx="17">
                  <c:v>63.305970000000002</c:v>
                </c:pt>
                <c:pt idx="18">
                  <c:v>62.895139999999998</c:v>
                </c:pt>
                <c:pt idx="19">
                  <c:v>62.84854</c:v>
                </c:pt>
                <c:pt idx="20">
                  <c:v>62.894333000000003</c:v>
                </c:pt>
                <c:pt idx="21">
                  <c:v>63.255707000000001</c:v>
                </c:pt>
                <c:pt idx="22">
                  <c:v>63.588380000000001</c:v>
                </c:pt>
                <c:pt idx="23">
                  <c:v>64.921170000000004</c:v>
                </c:pt>
                <c:pt idx="24">
                  <c:v>64.369964999999993</c:v>
                </c:pt>
                <c:pt idx="25">
                  <c:v>63.985366999999997</c:v>
                </c:pt>
                <c:pt idx="26">
                  <c:v>64.027879999999996</c:v>
                </c:pt>
                <c:pt idx="27">
                  <c:v>64.3</c:v>
                </c:pt>
                <c:pt idx="28">
                  <c:v>64.051180000000002</c:v>
                </c:pt>
                <c:pt idx="29">
                  <c:v>63.798340000000003</c:v>
                </c:pt>
                <c:pt idx="30">
                  <c:v>63.515563999999998</c:v>
                </c:pt>
                <c:pt idx="31">
                  <c:v>63.443024000000001</c:v>
                </c:pt>
                <c:pt idx="32">
                  <c:v>63.30574</c:v>
                </c:pt>
                <c:pt idx="33">
                  <c:v>63.932662999999998</c:v>
                </c:pt>
                <c:pt idx="34">
                  <c:v>64.238524999999996</c:v>
                </c:pt>
                <c:pt idx="35">
                  <c:v>64.481964000000005</c:v>
                </c:pt>
                <c:pt idx="36">
                  <c:v>64.524185000000003</c:v>
                </c:pt>
                <c:pt idx="37">
                  <c:v>64.194609999999997</c:v>
                </c:pt>
                <c:pt idx="38">
                  <c:v>64.422499999999999</c:v>
                </c:pt>
                <c:pt idx="39">
                  <c:v>64.888535000000005</c:v>
                </c:pt>
                <c:pt idx="40">
                  <c:v>64.516204999999999</c:v>
                </c:pt>
                <c:pt idx="41">
                  <c:v>65.040499999999994</c:v>
                </c:pt>
                <c:pt idx="42">
                  <c:v>64.760469999999998</c:v>
                </c:pt>
                <c:pt idx="43">
                  <c:v>65.042270000000002</c:v>
                </c:pt>
                <c:pt idx="44">
                  <c:v>64.335494999999995</c:v>
                </c:pt>
                <c:pt idx="45">
                  <c:v>65.05986</c:v>
                </c:pt>
                <c:pt idx="46">
                  <c:v>65.033264000000003</c:v>
                </c:pt>
                <c:pt idx="47">
                  <c:v>64.765960000000007</c:v>
                </c:pt>
                <c:pt idx="48">
                  <c:v>64.120575000000002</c:v>
                </c:pt>
                <c:pt idx="49">
                  <c:v>64.441800000000001</c:v>
                </c:pt>
              </c:numCache>
            </c:numRef>
          </c:yVal>
          <c:smooth val="0"/>
          <c:extLst xmlns:c16r2="http://schemas.microsoft.com/office/drawing/2015/06/chart">
            <c:ext xmlns:c16="http://schemas.microsoft.com/office/drawing/2014/chart" uri="{C3380CC4-5D6E-409C-BE32-E72D297353CC}">
              <c16:uniqueId val="{00000000-5BDA-4B44-A0C4-826E903C7840}"/>
            </c:ext>
          </c:extLst>
        </c:ser>
        <c:ser>
          <c:idx val="1"/>
          <c:order val="1"/>
          <c:tx>
            <c:v>Media</c:v>
          </c:tx>
          <c:spPr>
            <a:ln w="25400" cap="rnd">
              <a:solidFill>
                <a:schemeClr val="accent2"/>
              </a:solidFill>
              <a:round/>
            </a:ln>
            <a:effectLst/>
          </c:spPr>
          <c:marker>
            <c:symbol val="none"/>
          </c:marker>
          <c:yVal>
            <c:numRef>
              <c:f>Hoja1!$O$2:$O$482</c:f>
              <c:numCache>
                <c:formatCode>General</c:formatCode>
                <c:ptCount val="481"/>
                <c:pt idx="0">
                  <c:v>63</c:v>
                </c:pt>
                <c:pt idx="1">
                  <c:v>63</c:v>
                </c:pt>
                <c:pt idx="2">
                  <c:v>63</c:v>
                </c:pt>
                <c:pt idx="3">
                  <c:v>63</c:v>
                </c:pt>
                <c:pt idx="4">
                  <c:v>63</c:v>
                </c:pt>
                <c:pt idx="5">
                  <c:v>63</c:v>
                </c:pt>
                <c:pt idx="6">
                  <c:v>63</c:v>
                </c:pt>
                <c:pt idx="7">
                  <c:v>63</c:v>
                </c:pt>
                <c:pt idx="8">
                  <c:v>63</c:v>
                </c:pt>
                <c:pt idx="9">
                  <c:v>63</c:v>
                </c:pt>
                <c:pt idx="10">
                  <c:v>63</c:v>
                </c:pt>
                <c:pt idx="11">
                  <c:v>63</c:v>
                </c:pt>
                <c:pt idx="12">
                  <c:v>63</c:v>
                </c:pt>
                <c:pt idx="13">
                  <c:v>63</c:v>
                </c:pt>
                <c:pt idx="14">
                  <c:v>63</c:v>
                </c:pt>
                <c:pt idx="15">
                  <c:v>63</c:v>
                </c:pt>
                <c:pt idx="16">
                  <c:v>63</c:v>
                </c:pt>
                <c:pt idx="17">
                  <c:v>63</c:v>
                </c:pt>
                <c:pt idx="18">
                  <c:v>63</c:v>
                </c:pt>
                <c:pt idx="19">
                  <c:v>63</c:v>
                </c:pt>
                <c:pt idx="20">
                  <c:v>63</c:v>
                </c:pt>
                <c:pt idx="21">
                  <c:v>63</c:v>
                </c:pt>
                <c:pt idx="22">
                  <c:v>63</c:v>
                </c:pt>
                <c:pt idx="23">
                  <c:v>63</c:v>
                </c:pt>
                <c:pt idx="24">
                  <c:v>63</c:v>
                </c:pt>
                <c:pt idx="25">
                  <c:v>63</c:v>
                </c:pt>
                <c:pt idx="26">
                  <c:v>63</c:v>
                </c:pt>
                <c:pt idx="27">
                  <c:v>63</c:v>
                </c:pt>
                <c:pt idx="28">
                  <c:v>63</c:v>
                </c:pt>
                <c:pt idx="29">
                  <c:v>63</c:v>
                </c:pt>
                <c:pt idx="30">
                  <c:v>63</c:v>
                </c:pt>
                <c:pt idx="31">
                  <c:v>63</c:v>
                </c:pt>
                <c:pt idx="32">
                  <c:v>63</c:v>
                </c:pt>
                <c:pt idx="33">
                  <c:v>63</c:v>
                </c:pt>
                <c:pt idx="34">
                  <c:v>63</c:v>
                </c:pt>
                <c:pt idx="35">
                  <c:v>63</c:v>
                </c:pt>
                <c:pt idx="36">
                  <c:v>63</c:v>
                </c:pt>
                <c:pt idx="37">
                  <c:v>63</c:v>
                </c:pt>
                <c:pt idx="38">
                  <c:v>63</c:v>
                </c:pt>
                <c:pt idx="39">
                  <c:v>63</c:v>
                </c:pt>
                <c:pt idx="40">
                  <c:v>63</c:v>
                </c:pt>
                <c:pt idx="41">
                  <c:v>63</c:v>
                </c:pt>
                <c:pt idx="42">
                  <c:v>63</c:v>
                </c:pt>
                <c:pt idx="43">
                  <c:v>63</c:v>
                </c:pt>
                <c:pt idx="44">
                  <c:v>63</c:v>
                </c:pt>
                <c:pt idx="45">
                  <c:v>63</c:v>
                </c:pt>
                <c:pt idx="46">
                  <c:v>63</c:v>
                </c:pt>
                <c:pt idx="47">
                  <c:v>63</c:v>
                </c:pt>
                <c:pt idx="48">
                  <c:v>63</c:v>
                </c:pt>
                <c:pt idx="49">
                  <c:v>63</c:v>
                </c:pt>
                <c:pt idx="50">
                  <c:v>63</c:v>
                </c:pt>
                <c:pt idx="51">
                  <c:v>63</c:v>
                </c:pt>
                <c:pt idx="52">
                  <c:v>63</c:v>
                </c:pt>
                <c:pt idx="53">
                  <c:v>63</c:v>
                </c:pt>
                <c:pt idx="54">
                  <c:v>63</c:v>
                </c:pt>
                <c:pt idx="55">
                  <c:v>63</c:v>
                </c:pt>
                <c:pt idx="56">
                  <c:v>63</c:v>
                </c:pt>
                <c:pt idx="57">
                  <c:v>63</c:v>
                </c:pt>
                <c:pt idx="58">
                  <c:v>63</c:v>
                </c:pt>
                <c:pt idx="59">
                  <c:v>63</c:v>
                </c:pt>
                <c:pt idx="60">
                  <c:v>63</c:v>
                </c:pt>
                <c:pt idx="61">
                  <c:v>63</c:v>
                </c:pt>
                <c:pt idx="62">
                  <c:v>63</c:v>
                </c:pt>
                <c:pt idx="63">
                  <c:v>63</c:v>
                </c:pt>
                <c:pt idx="64">
                  <c:v>63</c:v>
                </c:pt>
                <c:pt idx="65">
                  <c:v>63</c:v>
                </c:pt>
                <c:pt idx="66">
                  <c:v>63</c:v>
                </c:pt>
                <c:pt idx="67">
                  <c:v>63</c:v>
                </c:pt>
                <c:pt idx="68">
                  <c:v>63</c:v>
                </c:pt>
                <c:pt idx="69">
                  <c:v>63</c:v>
                </c:pt>
                <c:pt idx="70">
                  <c:v>63</c:v>
                </c:pt>
                <c:pt idx="71">
                  <c:v>63</c:v>
                </c:pt>
                <c:pt idx="72">
                  <c:v>63</c:v>
                </c:pt>
                <c:pt idx="73">
                  <c:v>63</c:v>
                </c:pt>
                <c:pt idx="74">
                  <c:v>63</c:v>
                </c:pt>
                <c:pt idx="75">
                  <c:v>63</c:v>
                </c:pt>
                <c:pt idx="76">
                  <c:v>63</c:v>
                </c:pt>
                <c:pt idx="77">
                  <c:v>63</c:v>
                </c:pt>
                <c:pt idx="78">
                  <c:v>63</c:v>
                </c:pt>
                <c:pt idx="79">
                  <c:v>63</c:v>
                </c:pt>
                <c:pt idx="80">
                  <c:v>63</c:v>
                </c:pt>
                <c:pt idx="81">
                  <c:v>63</c:v>
                </c:pt>
                <c:pt idx="82">
                  <c:v>63</c:v>
                </c:pt>
                <c:pt idx="83">
                  <c:v>63</c:v>
                </c:pt>
                <c:pt idx="84">
                  <c:v>63</c:v>
                </c:pt>
                <c:pt idx="85">
                  <c:v>63</c:v>
                </c:pt>
                <c:pt idx="86">
                  <c:v>63</c:v>
                </c:pt>
                <c:pt idx="87">
                  <c:v>63</c:v>
                </c:pt>
                <c:pt idx="88">
                  <c:v>63</c:v>
                </c:pt>
                <c:pt idx="89">
                  <c:v>63</c:v>
                </c:pt>
                <c:pt idx="90">
                  <c:v>63</c:v>
                </c:pt>
                <c:pt idx="91">
                  <c:v>63</c:v>
                </c:pt>
                <c:pt idx="92">
                  <c:v>63</c:v>
                </c:pt>
                <c:pt idx="93">
                  <c:v>63</c:v>
                </c:pt>
                <c:pt idx="94">
                  <c:v>63</c:v>
                </c:pt>
                <c:pt idx="95">
                  <c:v>63</c:v>
                </c:pt>
                <c:pt idx="96">
                  <c:v>63</c:v>
                </c:pt>
                <c:pt idx="97">
                  <c:v>63</c:v>
                </c:pt>
                <c:pt idx="98">
                  <c:v>63</c:v>
                </c:pt>
                <c:pt idx="99">
                  <c:v>63</c:v>
                </c:pt>
                <c:pt idx="100">
                  <c:v>63</c:v>
                </c:pt>
                <c:pt idx="101">
                  <c:v>63</c:v>
                </c:pt>
                <c:pt idx="102">
                  <c:v>63</c:v>
                </c:pt>
                <c:pt idx="103">
                  <c:v>63</c:v>
                </c:pt>
                <c:pt idx="104">
                  <c:v>63</c:v>
                </c:pt>
                <c:pt idx="105">
                  <c:v>63</c:v>
                </c:pt>
                <c:pt idx="106">
                  <c:v>63</c:v>
                </c:pt>
                <c:pt idx="107">
                  <c:v>63</c:v>
                </c:pt>
                <c:pt idx="108">
                  <c:v>63</c:v>
                </c:pt>
                <c:pt idx="109">
                  <c:v>63</c:v>
                </c:pt>
                <c:pt idx="110">
                  <c:v>63</c:v>
                </c:pt>
                <c:pt idx="111">
                  <c:v>63</c:v>
                </c:pt>
                <c:pt idx="112">
                  <c:v>63</c:v>
                </c:pt>
                <c:pt idx="113">
                  <c:v>63</c:v>
                </c:pt>
                <c:pt idx="114">
                  <c:v>63</c:v>
                </c:pt>
                <c:pt idx="115">
                  <c:v>63</c:v>
                </c:pt>
                <c:pt idx="116">
                  <c:v>63</c:v>
                </c:pt>
                <c:pt idx="117">
                  <c:v>63</c:v>
                </c:pt>
                <c:pt idx="118">
                  <c:v>63</c:v>
                </c:pt>
                <c:pt idx="119">
                  <c:v>63</c:v>
                </c:pt>
                <c:pt idx="120">
                  <c:v>63</c:v>
                </c:pt>
                <c:pt idx="121">
                  <c:v>63</c:v>
                </c:pt>
                <c:pt idx="122">
                  <c:v>63</c:v>
                </c:pt>
                <c:pt idx="123">
                  <c:v>63</c:v>
                </c:pt>
                <c:pt idx="124">
                  <c:v>63</c:v>
                </c:pt>
                <c:pt idx="125">
                  <c:v>63</c:v>
                </c:pt>
                <c:pt idx="126">
                  <c:v>63</c:v>
                </c:pt>
                <c:pt idx="127">
                  <c:v>63</c:v>
                </c:pt>
                <c:pt idx="128">
                  <c:v>63</c:v>
                </c:pt>
                <c:pt idx="129">
                  <c:v>63</c:v>
                </c:pt>
                <c:pt idx="130">
                  <c:v>63</c:v>
                </c:pt>
                <c:pt idx="131">
                  <c:v>63</c:v>
                </c:pt>
                <c:pt idx="132">
                  <c:v>63</c:v>
                </c:pt>
                <c:pt idx="133">
                  <c:v>63</c:v>
                </c:pt>
                <c:pt idx="134">
                  <c:v>63</c:v>
                </c:pt>
                <c:pt idx="135">
                  <c:v>63</c:v>
                </c:pt>
                <c:pt idx="136">
                  <c:v>63</c:v>
                </c:pt>
                <c:pt idx="137">
                  <c:v>63</c:v>
                </c:pt>
                <c:pt idx="138">
                  <c:v>63</c:v>
                </c:pt>
                <c:pt idx="139">
                  <c:v>63</c:v>
                </c:pt>
                <c:pt idx="140">
                  <c:v>63</c:v>
                </c:pt>
                <c:pt idx="141">
                  <c:v>63</c:v>
                </c:pt>
                <c:pt idx="142">
                  <c:v>63</c:v>
                </c:pt>
                <c:pt idx="143">
                  <c:v>63</c:v>
                </c:pt>
                <c:pt idx="144">
                  <c:v>63</c:v>
                </c:pt>
                <c:pt idx="145">
                  <c:v>63</c:v>
                </c:pt>
                <c:pt idx="146">
                  <c:v>63</c:v>
                </c:pt>
                <c:pt idx="147">
                  <c:v>63</c:v>
                </c:pt>
                <c:pt idx="148">
                  <c:v>63</c:v>
                </c:pt>
                <c:pt idx="149">
                  <c:v>63</c:v>
                </c:pt>
                <c:pt idx="150">
                  <c:v>63</c:v>
                </c:pt>
                <c:pt idx="151">
                  <c:v>63</c:v>
                </c:pt>
                <c:pt idx="152">
                  <c:v>63</c:v>
                </c:pt>
                <c:pt idx="153">
                  <c:v>63</c:v>
                </c:pt>
                <c:pt idx="154">
                  <c:v>63</c:v>
                </c:pt>
                <c:pt idx="155">
                  <c:v>63</c:v>
                </c:pt>
                <c:pt idx="156">
                  <c:v>63</c:v>
                </c:pt>
                <c:pt idx="157">
                  <c:v>63</c:v>
                </c:pt>
                <c:pt idx="158">
                  <c:v>63</c:v>
                </c:pt>
                <c:pt idx="159">
                  <c:v>63</c:v>
                </c:pt>
                <c:pt idx="160">
                  <c:v>63</c:v>
                </c:pt>
                <c:pt idx="161">
                  <c:v>63</c:v>
                </c:pt>
                <c:pt idx="162">
                  <c:v>63</c:v>
                </c:pt>
                <c:pt idx="163">
                  <c:v>63</c:v>
                </c:pt>
                <c:pt idx="164">
                  <c:v>63</c:v>
                </c:pt>
                <c:pt idx="165">
                  <c:v>63</c:v>
                </c:pt>
                <c:pt idx="166">
                  <c:v>63</c:v>
                </c:pt>
                <c:pt idx="167">
                  <c:v>63</c:v>
                </c:pt>
                <c:pt idx="168">
                  <c:v>63</c:v>
                </c:pt>
                <c:pt idx="169">
                  <c:v>63</c:v>
                </c:pt>
                <c:pt idx="170">
                  <c:v>63</c:v>
                </c:pt>
                <c:pt idx="171">
                  <c:v>63</c:v>
                </c:pt>
                <c:pt idx="172">
                  <c:v>63</c:v>
                </c:pt>
                <c:pt idx="173">
                  <c:v>63</c:v>
                </c:pt>
                <c:pt idx="174">
                  <c:v>63</c:v>
                </c:pt>
                <c:pt idx="175">
                  <c:v>63</c:v>
                </c:pt>
                <c:pt idx="176">
                  <c:v>63</c:v>
                </c:pt>
                <c:pt idx="177">
                  <c:v>63</c:v>
                </c:pt>
                <c:pt idx="178">
                  <c:v>63</c:v>
                </c:pt>
                <c:pt idx="179">
                  <c:v>63</c:v>
                </c:pt>
                <c:pt idx="180">
                  <c:v>63</c:v>
                </c:pt>
                <c:pt idx="181">
                  <c:v>63</c:v>
                </c:pt>
                <c:pt idx="182">
                  <c:v>63</c:v>
                </c:pt>
                <c:pt idx="183">
                  <c:v>63</c:v>
                </c:pt>
                <c:pt idx="184">
                  <c:v>63</c:v>
                </c:pt>
                <c:pt idx="185">
                  <c:v>63</c:v>
                </c:pt>
                <c:pt idx="186">
                  <c:v>63</c:v>
                </c:pt>
                <c:pt idx="187">
                  <c:v>63</c:v>
                </c:pt>
                <c:pt idx="188">
                  <c:v>63</c:v>
                </c:pt>
                <c:pt idx="189">
                  <c:v>63</c:v>
                </c:pt>
                <c:pt idx="190">
                  <c:v>63</c:v>
                </c:pt>
                <c:pt idx="191">
                  <c:v>63</c:v>
                </c:pt>
                <c:pt idx="192">
                  <c:v>63</c:v>
                </c:pt>
                <c:pt idx="193">
                  <c:v>63</c:v>
                </c:pt>
                <c:pt idx="194">
                  <c:v>63</c:v>
                </c:pt>
                <c:pt idx="195">
                  <c:v>63</c:v>
                </c:pt>
                <c:pt idx="196">
                  <c:v>63</c:v>
                </c:pt>
                <c:pt idx="197">
                  <c:v>63</c:v>
                </c:pt>
                <c:pt idx="198">
                  <c:v>63</c:v>
                </c:pt>
                <c:pt idx="199">
                  <c:v>63</c:v>
                </c:pt>
                <c:pt idx="200">
                  <c:v>63</c:v>
                </c:pt>
                <c:pt idx="201">
                  <c:v>63</c:v>
                </c:pt>
                <c:pt idx="202">
                  <c:v>63</c:v>
                </c:pt>
                <c:pt idx="203">
                  <c:v>63</c:v>
                </c:pt>
                <c:pt idx="204">
                  <c:v>63</c:v>
                </c:pt>
                <c:pt idx="205">
                  <c:v>63</c:v>
                </c:pt>
                <c:pt idx="206">
                  <c:v>63</c:v>
                </c:pt>
                <c:pt idx="207">
                  <c:v>63</c:v>
                </c:pt>
                <c:pt idx="208">
                  <c:v>63</c:v>
                </c:pt>
                <c:pt idx="209">
                  <c:v>63</c:v>
                </c:pt>
                <c:pt idx="210">
                  <c:v>63</c:v>
                </c:pt>
                <c:pt idx="211">
                  <c:v>63</c:v>
                </c:pt>
                <c:pt idx="212">
                  <c:v>63</c:v>
                </c:pt>
                <c:pt idx="213">
                  <c:v>63</c:v>
                </c:pt>
                <c:pt idx="214">
                  <c:v>63</c:v>
                </c:pt>
                <c:pt idx="215">
                  <c:v>63</c:v>
                </c:pt>
                <c:pt idx="216">
                  <c:v>63</c:v>
                </c:pt>
                <c:pt idx="217">
                  <c:v>63</c:v>
                </c:pt>
                <c:pt idx="218">
                  <c:v>63</c:v>
                </c:pt>
                <c:pt idx="219">
                  <c:v>63</c:v>
                </c:pt>
                <c:pt idx="220">
                  <c:v>63</c:v>
                </c:pt>
                <c:pt idx="221">
                  <c:v>63</c:v>
                </c:pt>
                <c:pt idx="222">
                  <c:v>63</c:v>
                </c:pt>
                <c:pt idx="223">
                  <c:v>63</c:v>
                </c:pt>
                <c:pt idx="224">
                  <c:v>63</c:v>
                </c:pt>
                <c:pt idx="225">
                  <c:v>63</c:v>
                </c:pt>
                <c:pt idx="226">
                  <c:v>63</c:v>
                </c:pt>
                <c:pt idx="227">
                  <c:v>63</c:v>
                </c:pt>
                <c:pt idx="228">
                  <c:v>63</c:v>
                </c:pt>
                <c:pt idx="229">
                  <c:v>63</c:v>
                </c:pt>
                <c:pt idx="230">
                  <c:v>63</c:v>
                </c:pt>
                <c:pt idx="231">
                  <c:v>63</c:v>
                </c:pt>
                <c:pt idx="232">
                  <c:v>63</c:v>
                </c:pt>
                <c:pt idx="233">
                  <c:v>63</c:v>
                </c:pt>
                <c:pt idx="234">
                  <c:v>63</c:v>
                </c:pt>
                <c:pt idx="235">
                  <c:v>63</c:v>
                </c:pt>
                <c:pt idx="236">
                  <c:v>63</c:v>
                </c:pt>
                <c:pt idx="237">
                  <c:v>63</c:v>
                </c:pt>
                <c:pt idx="238">
                  <c:v>63</c:v>
                </c:pt>
                <c:pt idx="239">
                  <c:v>63</c:v>
                </c:pt>
                <c:pt idx="240">
                  <c:v>63</c:v>
                </c:pt>
                <c:pt idx="241">
                  <c:v>63</c:v>
                </c:pt>
                <c:pt idx="242">
                  <c:v>63</c:v>
                </c:pt>
                <c:pt idx="243">
                  <c:v>63</c:v>
                </c:pt>
                <c:pt idx="244">
                  <c:v>63</c:v>
                </c:pt>
                <c:pt idx="245">
                  <c:v>63</c:v>
                </c:pt>
                <c:pt idx="246">
                  <c:v>63</c:v>
                </c:pt>
                <c:pt idx="247">
                  <c:v>63</c:v>
                </c:pt>
                <c:pt idx="248">
                  <c:v>63</c:v>
                </c:pt>
                <c:pt idx="249">
                  <c:v>63</c:v>
                </c:pt>
                <c:pt idx="250">
                  <c:v>63</c:v>
                </c:pt>
                <c:pt idx="251">
                  <c:v>63</c:v>
                </c:pt>
                <c:pt idx="252">
                  <c:v>63</c:v>
                </c:pt>
                <c:pt idx="253">
                  <c:v>63</c:v>
                </c:pt>
                <c:pt idx="254">
                  <c:v>63</c:v>
                </c:pt>
                <c:pt idx="255">
                  <c:v>63</c:v>
                </c:pt>
                <c:pt idx="256">
                  <c:v>63</c:v>
                </c:pt>
                <c:pt idx="257">
                  <c:v>63</c:v>
                </c:pt>
                <c:pt idx="258">
                  <c:v>63</c:v>
                </c:pt>
                <c:pt idx="259">
                  <c:v>63</c:v>
                </c:pt>
                <c:pt idx="260">
                  <c:v>63</c:v>
                </c:pt>
                <c:pt idx="261">
                  <c:v>63</c:v>
                </c:pt>
                <c:pt idx="262">
                  <c:v>63</c:v>
                </c:pt>
                <c:pt idx="263">
                  <c:v>63</c:v>
                </c:pt>
                <c:pt idx="264">
                  <c:v>63</c:v>
                </c:pt>
                <c:pt idx="265">
                  <c:v>63</c:v>
                </c:pt>
                <c:pt idx="266">
                  <c:v>63</c:v>
                </c:pt>
                <c:pt idx="267">
                  <c:v>63</c:v>
                </c:pt>
                <c:pt idx="268">
                  <c:v>63</c:v>
                </c:pt>
                <c:pt idx="269">
                  <c:v>63</c:v>
                </c:pt>
                <c:pt idx="270">
                  <c:v>63</c:v>
                </c:pt>
                <c:pt idx="271">
                  <c:v>63</c:v>
                </c:pt>
                <c:pt idx="272">
                  <c:v>63</c:v>
                </c:pt>
                <c:pt idx="273">
                  <c:v>63</c:v>
                </c:pt>
                <c:pt idx="274">
                  <c:v>63</c:v>
                </c:pt>
                <c:pt idx="275">
                  <c:v>63</c:v>
                </c:pt>
                <c:pt idx="276">
                  <c:v>63</c:v>
                </c:pt>
                <c:pt idx="277">
                  <c:v>63</c:v>
                </c:pt>
                <c:pt idx="278">
                  <c:v>63</c:v>
                </c:pt>
                <c:pt idx="279">
                  <c:v>63</c:v>
                </c:pt>
                <c:pt idx="280">
                  <c:v>63</c:v>
                </c:pt>
                <c:pt idx="281">
                  <c:v>63</c:v>
                </c:pt>
                <c:pt idx="282">
                  <c:v>63</c:v>
                </c:pt>
                <c:pt idx="283">
                  <c:v>63</c:v>
                </c:pt>
                <c:pt idx="284">
                  <c:v>63</c:v>
                </c:pt>
                <c:pt idx="285">
                  <c:v>63</c:v>
                </c:pt>
                <c:pt idx="286">
                  <c:v>63</c:v>
                </c:pt>
                <c:pt idx="287">
                  <c:v>63</c:v>
                </c:pt>
                <c:pt idx="288">
                  <c:v>63</c:v>
                </c:pt>
                <c:pt idx="289">
                  <c:v>63</c:v>
                </c:pt>
                <c:pt idx="290">
                  <c:v>63</c:v>
                </c:pt>
                <c:pt idx="291">
                  <c:v>63</c:v>
                </c:pt>
                <c:pt idx="292">
                  <c:v>63</c:v>
                </c:pt>
                <c:pt idx="293">
                  <c:v>63</c:v>
                </c:pt>
                <c:pt idx="294">
                  <c:v>63</c:v>
                </c:pt>
                <c:pt idx="295">
                  <c:v>63</c:v>
                </c:pt>
                <c:pt idx="296">
                  <c:v>63</c:v>
                </c:pt>
                <c:pt idx="297">
                  <c:v>63</c:v>
                </c:pt>
                <c:pt idx="298">
                  <c:v>63</c:v>
                </c:pt>
                <c:pt idx="299">
                  <c:v>63</c:v>
                </c:pt>
                <c:pt idx="300">
                  <c:v>63</c:v>
                </c:pt>
                <c:pt idx="301">
                  <c:v>63</c:v>
                </c:pt>
                <c:pt idx="302">
                  <c:v>63</c:v>
                </c:pt>
                <c:pt idx="303">
                  <c:v>63</c:v>
                </c:pt>
                <c:pt idx="304">
                  <c:v>63</c:v>
                </c:pt>
                <c:pt idx="305">
                  <c:v>63</c:v>
                </c:pt>
                <c:pt idx="306">
                  <c:v>63</c:v>
                </c:pt>
                <c:pt idx="307">
                  <c:v>63</c:v>
                </c:pt>
                <c:pt idx="308">
                  <c:v>63</c:v>
                </c:pt>
                <c:pt idx="309">
                  <c:v>63</c:v>
                </c:pt>
                <c:pt idx="310">
                  <c:v>63</c:v>
                </c:pt>
                <c:pt idx="311">
                  <c:v>63</c:v>
                </c:pt>
                <c:pt idx="312">
                  <c:v>63</c:v>
                </c:pt>
                <c:pt idx="313">
                  <c:v>63</c:v>
                </c:pt>
                <c:pt idx="314">
                  <c:v>63</c:v>
                </c:pt>
                <c:pt idx="315">
                  <c:v>63</c:v>
                </c:pt>
                <c:pt idx="316">
                  <c:v>63</c:v>
                </c:pt>
                <c:pt idx="317">
                  <c:v>63</c:v>
                </c:pt>
                <c:pt idx="318">
                  <c:v>63</c:v>
                </c:pt>
                <c:pt idx="319">
                  <c:v>63</c:v>
                </c:pt>
                <c:pt idx="320">
                  <c:v>63</c:v>
                </c:pt>
                <c:pt idx="321">
                  <c:v>63</c:v>
                </c:pt>
                <c:pt idx="322">
                  <c:v>63</c:v>
                </c:pt>
                <c:pt idx="323">
                  <c:v>63</c:v>
                </c:pt>
                <c:pt idx="324">
                  <c:v>63</c:v>
                </c:pt>
                <c:pt idx="325">
                  <c:v>63</c:v>
                </c:pt>
                <c:pt idx="326">
                  <c:v>63</c:v>
                </c:pt>
                <c:pt idx="327">
                  <c:v>63</c:v>
                </c:pt>
                <c:pt idx="328">
                  <c:v>63</c:v>
                </c:pt>
                <c:pt idx="329">
                  <c:v>63</c:v>
                </c:pt>
                <c:pt idx="330">
                  <c:v>63</c:v>
                </c:pt>
                <c:pt idx="331">
                  <c:v>63</c:v>
                </c:pt>
                <c:pt idx="332">
                  <c:v>63</c:v>
                </c:pt>
                <c:pt idx="333">
                  <c:v>63</c:v>
                </c:pt>
                <c:pt idx="334">
                  <c:v>63</c:v>
                </c:pt>
                <c:pt idx="335">
                  <c:v>63</c:v>
                </c:pt>
                <c:pt idx="336">
                  <c:v>63</c:v>
                </c:pt>
                <c:pt idx="337">
                  <c:v>63</c:v>
                </c:pt>
                <c:pt idx="338">
                  <c:v>63</c:v>
                </c:pt>
                <c:pt idx="339">
                  <c:v>63</c:v>
                </c:pt>
                <c:pt idx="340">
                  <c:v>63</c:v>
                </c:pt>
                <c:pt idx="341">
                  <c:v>63</c:v>
                </c:pt>
                <c:pt idx="342">
                  <c:v>63</c:v>
                </c:pt>
                <c:pt idx="343">
                  <c:v>63</c:v>
                </c:pt>
                <c:pt idx="344">
                  <c:v>63</c:v>
                </c:pt>
                <c:pt idx="345">
                  <c:v>63</c:v>
                </c:pt>
                <c:pt idx="346">
                  <c:v>63</c:v>
                </c:pt>
                <c:pt idx="347">
                  <c:v>63</c:v>
                </c:pt>
                <c:pt idx="348">
                  <c:v>63</c:v>
                </c:pt>
                <c:pt idx="349">
                  <c:v>63</c:v>
                </c:pt>
                <c:pt idx="350">
                  <c:v>63</c:v>
                </c:pt>
                <c:pt idx="351">
                  <c:v>63</c:v>
                </c:pt>
                <c:pt idx="352">
                  <c:v>63</c:v>
                </c:pt>
                <c:pt idx="353">
                  <c:v>63</c:v>
                </c:pt>
                <c:pt idx="354">
                  <c:v>63</c:v>
                </c:pt>
                <c:pt idx="355">
                  <c:v>63</c:v>
                </c:pt>
                <c:pt idx="356">
                  <c:v>63</c:v>
                </c:pt>
                <c:pt idx="357">
                  <c:v>63</c:v>
                </c:pt>
                <c:pt idx="358">
                  <c:v>63</c:v>
                </c:pt>
                <c:pt idx="359">
                  <c:v>63</c:v>
                </c:pt>
                <c:pt idx="360">
                  <c:v>63</c:v>
                </c:pt>
                <c:pt idx="361">
                  <c:v>63</c:v>
                </c:pt>
                <c:pt idx="362">
                  <c:v>63</c:v>
                </c:pt>
                <c:pt idx="363">
                  <c:v>63</c:v>
                </c:pt>
                <c:pt idx="364">
                  <c:v>63</c:v>
                </c:pt>
                <c:pt idx="365">
                  <c:v>63</c:v>
                </c:pt>
                <c:pt idx="366">
                  <c:v>63</c:v>
                </c:pt>
                <c:pt idx="367">
                  <c:v>63</c:v>
                </c:pt>
                <c:pt idx="368">
                  <c:v>63</c:v>
                </c:pt>
                <c:pt idx="369">
                  <c:v>63</c:v>
                </c:pt>
                <c:pt idx="370">
                  <c:v>63</c:v>
                </c:pt>
                <c:pt idx="371">
                  <c:v>63</c:v>
                </c:pt>
                <c:pt idx="372">
                  <c:v>63</c:v>
                </c:pt>
                <c:pt idx="373">
                  <c:v>63</c:v>
                </c:pt>
                <c:pt idx="374">
                  <c:v>63</c:v>
                </c:pt>
                <c:pt idx="375">
                  <c:v>63</c:v>
                </c:pt>
                <c:pt idx="376">
                  <c:v>63</c:v>
                </c:pt>
                <c:pt idx="377">
                  <c:v>63</c:v>
                </c:pt>
                <c:pt idx="378">
                  <c:v>63</c:v>
                </c:pt>
                <c:pt idx="379">
                  <c:v>63</c:v>
                </c:pt>
                <c:pt idx="380">
                  <c:v>63</c:v>
                </c:pt>
                <c:pt idx="381">
                  <c:v>63</c:v>
                </c:pt>
                <c:pt idx="382">
                  <c:v>63</c:v>
                </c:pt>
                <c:pt idx="383">
                  <c:v>63</c:v>
                </c:pt>
                <c:pt idx="384">
                  <c:v>63</c:v>
                </c:pt>
                <c:pt idx="385">
                  <c:v>63</c:v>
                </c:pt>
                <c:pt idx="386">
                  <c:v>63</c:v>
                </c:pt>
                <c:pt idx="387">
                  <c:v>63</c:v>
                </c:pt>
                <c:pt idx="388">
                  <c:v>63</c:v>
                </c:pt>
                <c:pt idx="389">
                  <c:v>63</c:v>
                </c:pt>
                <c:pt idx="390">
                  <c:v>63</c:v>
                </c:pt>
                <c:pt idx="391">
                  <c:v>63</c:v>
                </c:pt>
                <c:pt idx="392">
                  <c:v>63</c:v>
                </c:pt>
                <c:pt idx="393">
                  <c:v>63</c:v>
                </c:pt>
                <c:pt idx="394">
                  <c:v>63</c:v>
                </c:pt>
                <c:pt idx="395">
                  <c:v>63</c:v>
                </c:pt>
                <c:pt idx="396">
                  <c:v>63</c:v>
                </c:pt>
                <c:pt idx="397">
                  <c:v>63</c:v>
                </c:pt>
                <c:pt idx="398">
                  <c:v>63</c:v>
                </c:pt>
                <c:pt idx="399">
                  <c:v>63</c:v>
                </c:pt>
                <c:pt idx="400">
                  <c:v>63</c:v>
                </c:pt>
                <c:pt idx="401">
                  <c:v>63</c:v>
                </c:pt>
                <c:pt idx="402">
                  <c:v>63</c:v>
                </c:pt>
                <c:pt idx="403">
                  <c:v>63</c:v>
                </c:pt>
                <c:pt idx="404">
                  <c:v>63</c:v>
                </c:pt>
                <c:pt idx="405">
                  <c:v>63</c:v>
                </c:pt>
                <c:pt idx="406">
                  <c:v>63</c:v>
                </c:pt>
                <c:pt idx="407">
                  <c:v>63</c:v>
                </c:pt>
                <c:pt idx="408">
                  <c:v>63</c:v>
                </c:pt>
                <c:pt idx="409">
                  <c:v>63</c:v>
                </c:pt>
                <c:pt idx="410">
                  <c:v>63</c:v>
                </c:pt>
                <c:pt idx="411">
                  <c:v>63</c:v>
                </c:pt>
                <c:pt idx="412">
                  <c:v>63</c:v>
                </c:pt>
                <c:pt idx="413">
                  <c:v>63</c:v>
                </c:pt>
                <c:pt idx="414">
                  <c:v>63</c:v>
                </c:pt>
                <c:pt idx="415">
                  <c:v>63</c:v>
                </c:pt>
                <c:pt idx="416">
                  <c:v>63</c:v>
                </c:pt>
                <c:pt idx="417">
                  <c:v>63</c:v>
                </c:pt>
                <c:pt idx="418">
                  <c:v>63</c:v>
                </c:pt>
                <c:pt idx="419">
                  <c:v>63</c:v>
                </c:pt>
                <c:pt idx="420">
                  <c:v>63</c:v>
                </c:pt>
                <c:pt idx="421">
                  <c:v>63</c:v>
                </c:pt>
                <c:pt idx="422">
                  <c:v>63</c:v>
                </c:pt>
                <c:pt idx="423">
                  <c:v>63</c:v>
                </c:pt>
                <c:pt idx="424">
                  <c:v>63</c:v>
                </c:pt>
                <c:pt idx="425">
                  <c:v>63</c:v>
                </c:pt>
                <c:pt idx="426">
                  <c:v>63</c:v>
                </c:pt>
                <c:pt idx="427">
                  <c:v>63</c:v>
                </c:pt>
                <c:pt idx="428">
                  <c:v>63</c:v>
                </c:pt>
                <c:pt idx="429">
                  <c:v>63</c:v>
                </c:pt>
                <c:pt idx="430">
                  <c:v>63</c:v>
                </c:pt>
                <c:pt idx="431">
                  <c:v>63</c:v>
                </c:pt>
                <c:pt idx="432">
                  <c:v>63</c:v>
                </c:pt>
                <c:pt idx="433">
                  <c:v>63</c:v>
                </c:pt>
                <c:pt idx="434">
                  <c:v>63</c:v>
                </c:pt>
                <c:pt idx="435">
                  <c:v>63</c:v>
                </c:pt>
                <c:pt idx="436">
                  <c:v>63</c:v>
                </c:pt>
                <c:pt idx="437">
                  <c:v>63</c:v>
                </c:pt>
                <c:pt idx="438">
                  <c:v>63</c:v>
                </c:pt>
                <c:pt idx="439">
                  <c:v>63</c:v>
                </c:pt>
                <c:pt idx="440">
                  <c:v>63</c:v>
                </c:pt>
                <c:pt idx="441">
                  <c:v>63</c:v>
                </c:pt>
                <c:pt idx="442">
                  <c:v>63</c:v>
                </c:pt>
                <c:pt idx="443">
                  <c:v>63</c:v>
                </c:pt>
                <c:pt idx="444">
                  <c:v>63</c:v>
                </c:pt>
                <c:pt idx="445">
                  <c:v>63</c:v>
                </c:pt>
                <c:pt idx="446">
                  <c:v>63</c:v>
                </c:pt>
                <c:pt idx="447">
                  <c:v>63</c:v>
                </c:pt>
                <c:pt idx="448">
                  <c:v>63</c:v>
                </c:pt>
                <c:pt idx="449">
                  <c:v>63</c:v>
                </c:pt>
                <c:pt idx="450">
                  <c:v>63</c:v>
                </c:pt>
                <c:pt idx="451">
                  <c:v>63</c:v>
                </c:pt>
                <c:pt idx="452">
                  <c:v>63</c:v>
                </c:pt>
                <c:pt idx="453">
                  <c:v>63</c:v>
                </c:pt>
                <c:pt idx="454">
                  <c:v>63</c:v>
                </c:pt>
                <c:pt idx="455">
                  <c:v>63</c:v>
                </c:pt>
                <c:pt idx="456">
                  <c:v>63</c:v>
                </c:pt>
                <c:pt idx="457">
                  <c:v>63</c:v>
                </c:pt>
                <c:pt idx="458">
                  <c:v>63</c:v>
                </c:pt>
                <c:pt idx="459">
                  <c:v>63</c:v>
                </c:pt>
                <c:pt idx="460">
                  <c:v>63</c:v>
                </c:pt>
                <c:pt idx="461">
                  <c:v>63</c:v>
                </c:pt>
                <c:pt idx="462">
                  <c:v>63</c:v>
                </c:pt>
                <c:pt idx="463">
                  <c:v>63</c:v>
                </c:pt>
                <c:pt idx="464">
                  <c:v>63</c:v>
                </c:pt>
                <c:pt idx="465">
                  <c:v>63</c:v>
                </c:pt>
                <c:pt idx="466">
                  <c:v>63</c:v>
                </c:pt>
                <c:pt idx="467">
                  <c:v>63</c:v>
                </c:pt>
                <c:pt idx="468">
                  <c:v>63</c:v>
                </c:pt>
                <c:pt idx="469">
                  <c:v>63</c:v>
                </c:pt>
                <c:pt idx="470">
                  <c:v>63</c:v>
                </c:pt>
                <c:pt idx="471">
                  <c:v>63</c:v>
                </c:pt>
                <c:pt idx="472">
                  <c:v>63</c:v>
                </c:pt>
                <c:pt idx="473">
                  <c:v>63</c:v>
                </c:pt>
                <c:pt idx="474">
                  <c:v>63</c:v>
                </c:pt>
                <c:pt idx="475">
                  <c:v>63</c:v>
                </c:pt>
                <c:pt idx="476">
                  <c:v>63</c:v>
                </c:pt>
                <c:pt idx="477">
                  <c:v>63</c:v>
                </c:pt>
                <c:pt idx="478">
                  <c:v>63</c:v>
                </c:pt>
                <c:pt idx="479">
                  <c:v>63</c:v>
                </c:pt>
                <c:pt idx="480">
                  <c:v>63</c:v>
                </c:pt>
              </c:numCache>
            </c:numRef>
          </c:yVal>
          <c:smooth val="0"/>
          <c:extLst xmlns:c16r2="http://schemas.microsoft.com/office/drawing/2015/06/chart">
            <c:ext xmlns:c16="http://schemas.microsoft.com/office/drawing/2014/chart" uri="{C3380CC4-5D6E-409C-BE32-E72D297353CC}">
              <c16:uniqueId val="{00000001-5BDA-4B44-A0C4-826E903C7840}"/>
            </c:ext>
          </c:extLst>
        </c:ser>
        <c:dLbls>
          <c:showLegendKey val="0"/>
          <c:showVal val="0"/>
          <c:showCatName val="0"/>
          <c:showSerName val="0"/>
          <c:showPercent val="0"/>
          <c:showBubbleSize val="0"/>
        </c:dLbls>
        <c:axId val="339560256"/>
        <c:axId val="339564176"/>
      </c:scatterChart>
      <c:valAx>
        <c:axId val="339560256"/>
        <c:scaling>
          <c:orientation val="minMax"/>
          <c:max val="5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Muestra</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39564176"/>
        <c:crosses val="autoZero"/>
        <c:crossBetween val="midCat"/>
      </c:valAx>
      <c:valAx>
        <c:axId val="339564176"/>
        <c:scaling>
          <c:orientation val="minMax"/>
          <c:max val="100"/>
          <c:min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Coord Y</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39560256"/>
        <c:crosses val="autoZero"/>
        <c:crossBetween val="midCat"/>
      </c:valAx>
      <c:spPr>
        <a:noFill/>
        <a:ln>
          <a:noFill/>
        </a:ln>
        <a:effectLst/>
      </c:spPr>
    </c:plotArea>
    <c:legend>
      <c:legendPos val="r"/>
      <c:layout>
        <c:manualLayout>
          <c:xMode val="edge"/>
          <c:yMode val="edge"/>
          <c:x val="0.82615165813586566"/>
          <c:y val="0.48145202188709463"/>
          <c:w val="0.15973733527899794"/>
          <c:h val="0.2941900059102781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Coordenada Z - Desviación</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0.11696654098858526"/>
          <c:y val="0.17930867778583515"/>
          <c:w val="0.69846075214257686"/>
          <c:h val="0.60602703849836026"/>
        </c:manualLayout>
      </c:layout>
      <c:scatterChart>
        <c:scatterStyle val="lineMarker"/>
        <c:varyColors val="0"/>
        <c:ser>
          <c:idx val="0"/>
          <c:order val="0"/>
          <c:tx>
            <c:v>Datos obtenidos</c:v>
          </c:tx>
          <c:spPr>
            <a:ln w="19050" cap="rnd">
              <a:noFill/>
              <a:round/>
            </a:ln>
            <a:effectLst/>
          </c:spPr>
          <c:marker>
            <c:symbol val="circle"/>
            <c:size val="5"/>
            <c:spPr>
              <a:solidFill>
                <a:schemeClr val="accent1"/>
              </a:solidFill>
              <a:ln w="9525">
                <a:solidFill>
                  <a:schemeClr val="accent1"/>
                </a:solidFill>
              </a:ln>
              <a:effectLst/>
            </c:spPr>
          </c:marker>
          <c:yVal>
            <c:numRef>
              <c:f>Hoja1!$N$2:$N$51</c:f>
              <c:numCache>
                <c:formatCode>General</c:formatCode>
                <c:ptCount val="50"/>
                <c:pt idx="0">
                  <c:v>184.06800000000001</c:v>
                </c:pt>
                <c:pt idx="1">
                  <c:v>182.60375999999999</c:v>
                </c:pt>
                <c:pt idx="2">
                  <c:v>182.92334</c:v>
                </c:pt>
                <c:pt idx="3">
                  <c:v>181.97998000000001</c:v>
                </c:pt>
                <c:pt idx="4">
                  <c:v>183.54077000000001</c:v>
                </c:pt>
                <c:pt idx="5">
                  <c:v>184.81908999999999</c:v>
                </c:pt>
                <c:pt idx="6">
                  <c:v>187.63732999999999</c:v>
                </c:pt>
                <c:pt idx="7">
                  <c:v>187.86084</c:v>
                </c:pt>
                <c:pt idx="8">
                  <c:v>185.93199999999999</c:v>
                </c:pt>
                <c:pt idx="9">
                  <c:v>186.61597</c:v>
                </c:pt>
                <c:pt idx="10">
                  <c:v>185.59558000000001</c:v>
                </c:pt>
                <c:pt idx="11">
                  <c:v>184.06995000000001</c:v>
                </c:pt>
                <c:pt idx="12">
                  <c:v>187.09314000000001</c:v>
                </c:pt>
                <c:pt idx="13">
                  <c:v>187.02026000000001</c:v>
                </c:pt>
                <c:pt idx="14">
                  <c:v>187.79333</c:v>
                </c:pt>
                <c:pt idx="15">
                  <c:v>187.61157</c:v>
                </c:pt>
                <c:pt idx="16">
                  <c:v>187.47399999999999</c:v>
                </c:pt>
                <c:pt idx="17">
                  <c:v>189.55542</c:v>
                </c:pt>
                <c:pt idx="18">
                  <c:v>187.54614000000001</c:v>
                </c:pt>
                <c:pt idx="19">
                  <c:v>188.92162999999999</c:v>
                </c:pt>
                <c:pt idx="20">
                  <c:v>189.25658999999999</c:v>
                </c:pt>
                <c:pt idx="21">
                  <c:v>189.81128000000001</c:v>
                </c:pt>
                <c:pt idx="22">
                  <c:v>191.12244000000001</c:v>
                </c:pt>
                <c:pt idx="23">
                  <c:v>189.98486</c:v>
                </c:pt>
                <c:pt idx="24">
                  <c:v>189.95446999999999</c:v>
                </c:pt>
                <c:pt idx="25">
                  <c:v>189.49158</c:v>
                </c:pt>
                <c:pt idx="26">
                  <c:v>189.11060000000001</c:v>
                </c:pt>
                <c:pt idx="27">
                  <c:v>190.66480000000001</c:v>
                </c:pt>
                <c:pt idx="28">
                  <c:v>190.71532999999999</c:v>
                </c:pt>
                <c:pt idx="29">
                  <c:v>189.85937999999999</c:v>
                </c:pt>
                <c:pt idx="30">
                  <c:v>189.38550000000001</c:v>
                </c:pt>
                <c:pt idx="31">
                  <c:v>191.05333999999999</c:v>
                </c:pt>
                <c:pt idx="32">
                  <c:v>192.07275000000001</c:v>
                </c:pt>
                <c:pt idx="33">
                  <c:v>189.82959</c:v>
                </c:pt>
                <c:pt idx="34">
                  <c:v>191.04259999999999</c:v>
                </c:pt>
                <c:pt idx="35">
                  <c:v>191.58324999999999</c:v>
                </c:pt>
                <c:pt idx="36">
                  <c:v>192.18713</c:v>
                </c:pt>
                <c:pt idx="37">
                  <c:v>191.27099999999999</c:v>
                </c:pt>
                <c:pt idx="38">
                  <c:v>191.64624000000001</c:v>
                </c:pt>
                <c:pt idx="39">
                  <c:v>192.63184000000001</c:v>
                </c:pt>
                <c:pt idx="40">
                  <c:v>191.63256999999999</c:v>
                </c:pt>
                <c:pt idx="41">
                  <c:v>190.32117</c:v>
                </c:pt>
                <c:pt idx="42">
                  <c:v>192.82068000000001</c:v>
                </c:pt>
                <c:pt idx="43">
                  <c:v>192.41370000000001</c:v>
                </c:pt>
                <c:pt idx="44">
                  <c:v>190.09899999999999</c:v>
                </c:pt>
                <c:pt idx="45">
                  <c:v>190.80065999999999</c:v>
                </c:pt>
                <c:pt idx="46">
                  <c:v>189.51965000000001</c:v>
                </c:pt>
                <c:pt idx="47">
                  <c:v>191.65441999999999</c:v>
                </c:pt>
                <c:pt idx="48">
                  <c:v>191.03125</c:v>
                </c:pt>
                <c:pt idx="49">
                  <c:v>191.3612</c:v>
                </c:pt>
              </c:numCache>
            </c:numRef>
          </c:yVal>
          <c:smooth val="0"/>
          <c:extLst xmlns:c16r2="http://schemas.microsoft.com/office/drawing/2015/06/chart">
            <c:ext xmlns:c16="http://schemas.microsoft.com/office/drawing/2014/chart" uri="{C3380CC4-5D6E-409C-BE32-E72D297353CC}">
              <c16:uniqueId val="{00000000-610A-4E90-BB62-28951B3CA8D1}"/>
            </c:ext>
          </c:extLst>
        </c:ser>
        <c:ser>
          <c:idx val="1"/>
          <c:order val="1"/>
          <c:tx>
            <c:v>Media</c:v>
          </c:tx>
          <c:spPr>
            <a:ln w="25400" cap="rnd">
              <a:solidFill>
                <a:schemeClr val="accent2"/>
              </a:solidFill>
              <a:round/>
            </a:ln>
            <a:effectLst/>
          </c:spPr>
          <c:marker>
            <c:symbol val="none"/>
          </c:marker>
          <c:yVal>
            <c:numRef>
              <c:f>Hoja1!$P$2:$P$51</c:f>
              <c:numCache>
                <c:formatCode>General</c:formatCode>
                <c:ptCount val="50"/>
                <c:pt idx="0">
                  <c:v>188</c:v>
                </c:pt>
                <c:pt idx="1">
                  <c:v>188</c:v>
                </c:pt>
                <c:pt idx="2">
                  <c:v>188</c:v>
                </c:pt>
                <c:pt idx="3">
                  <c:v>188</c:v>
                </c:pt>
                <c:pt idx="4">
                  <c:v>188</c:v>
                </c:pt>
                <c:pt idx="5">
                  <c:v>188</c:v>
                </c:pt>
                <c:pt idx="6">
                  <c:v>188</c:v>
                </c:pt>
                <c:pt idx="7">
                  <c:v>188</c:v>
                </c:pt>
                <c:pt idx="8">
                  <c:v>188</c:v>
                </c:pt>
                <c:pt idx="9">
                  <c:v>188</c:v>
                </c:pt>
                <c:pt idx="10">
                  <c:v>188</c:v>
                </c:pt>
                <c:pt idx="11">
                  <c:v>188</c:v>
                </c:pt>
                <c:pt idx="12">
                  <c:v>188</c:v>
                </c:pt>
                <c:pt idx="13">
                  <c:v>188</c:v>
                </c:pt>
                <c:pt idx="14">
                  <c:v>188</c:v>
                </c:pt>
                <c:pt idx="15">
                  <c:v>188</c:v>
                </c:pt>
                <c:pt idx="16">
                  <c:v>188</c:v>
                </c:pt>
                <c:pt idx="17">
                  <c:v>188</c:v>
                </c:pt>
                <c:pt idx="18">
                  <c:v>188</c:v>
                </c:pt>
                <c:pt idx="19">
                  <c:v>188</c:v>
                </c:pt>
                <c:pt idx="20">
                  <c:v>188</c:v>
                </c:pt>
                <c:pt idx="21">
                  <c:v>188</c:v>
                </c:pt>
                <c:pt idx="22">
                  <c:v>188</c:v>
                </c:pt>
                <c:pt idx="23">
                  <c:v>188</c:v>
                </c:pt>
                <c:pt idx="24">
                  <c:v>188</c:v>
                </c:pt>
                <c:pt idx="25">
                  <c:v>188</c:v>
                </c:pt>
                <c:pt idx="26">
                  <c:v>188</c:v>
                </c:pt>
                <c:pt idx="27">
                  <c:v>188</c:v>
                </c:pt>
                <c:pt idx="28">
                  <c:v>188</c:v>
                </c:pt>
                <c:pt idx="29">
                  <c:v>188</c:v>
                </c:pt>
                <c:pt idx="30">
                  <c:v>188</c:v>
                </c:pt>
                <c:pt idx="31">
                  <c:v>188</c:v>
                </c:pt>
                <c:pt idx="32">
                  <c:v>188</c:v>
                </c:pt>
                <c:pt idx="33">
                  <c:v>188</c:v>
                </c:pt>
                <c:pt idx="34">
                  <c:v>188</c:v>
                </c:pt>
                <c:pt idx="35">
                  <c:v>188</c:v>
                </c:pt>
                <c:pt idx="36">
                  <c:v>188</c:v>
                </c:pt>
                <c:pt idx="37">
                  <c:v>188</c:v>
                </c:pt>
                <c:pt idx="38">
                  <c:v>188</c:v>
                </c:pt>
                <c:pt idx="39">
                  <c:v>188</c:v>
                </c:pt>
                <c:pt idx="40">
                  <c:v>188</c:v>
                </c:pt>
                <c:pt idx="41">
                  <c:v>188</c:v>
                </c:pt>
                <c:pt idx="42">
                  <c:v>188</c:v>
                </c:pt>
                <c:pt idx="43">
                  <c:v>188</c:v>
                </c:pt>
                <c:pt idx="44">
                  <c:v>188</c:v>
                </c:pt>
                <c:pt idx="45">
                  <c:v>188</c:v>
                </c:pt>
                <c:pt idx="46">
                  <c:v>188</c:v>
                </c:pt>
                <c:pt idx="47">
                  <c:v>188</c:v>
                </c:pt>
                <c:pt idx="48">
                  <c:v>188</c:v>
                </c:pt>
                <c:pt idx="49">
                  <c:v>188</c:v>
                </c:pt>
              </c:numCache>
            </c:numRef>
          </c:yVal>
          <c:smooth val="0"/>
          <c:extLst xmlns:c16r2="http://schemas.microsoft.com/office/drawing/2015/06/chart">
            <c:ext xmlns:c16="http://schemas.microsoft.com/office/drawing/2014/chart" uri="{C3380CC4-5D6E-409C-BE32-E72D297353CC}">
              <c16:uniqueId val="{00000001-610A-4E90-BB62-28951B3CA8D1}"/>
            </c:ext>
          </c:extLst>
        </c:ser>
        <c:dLbls>
          <c:showLegendKey val="0"/>
          <c:showVal val="0"/>
          <c:showCatName val="0"/>
          <c:showSerName val="0"/>
          <c:showPercent val="0"/>
          <c:showBubbleSize val="0"/>
        </c:dLbls>
        <c:axId val="339563784"/>
        <c:axId val="339564568"/>
      </c:scatterChart>
      <c:valAx>
        <c:axId val="339563784"/>
        <c:scaling>
          <c:orientation val="minMax"/>
          <c:max val="5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Muestra</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39564568"/>
        <c:crosses val="autoZero"/>
        <c:crossBetween val="midCat"/>
      </c:valAx>
      <c:valAx>
        <c:axId val="339564568"/>
        <c:scaling>
          <c:orientation val="minMax"/>
          <c:max val="200"/>
          <c:min val="13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Coord Z</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39563784"/>
        <c:crosses val="autoZero"/>
        <c:crossBetween val="midCat"/>
      </c:valAx>
      <c:spPr>
        <a:noFill/>
        <a:ln>
          <a:noFill/>
        </a:ln>
        <a:effectLst/>
      </c:spPr>
    </c:plotArea>
    <c:legend>
      <c:legendPos val="r"/>
      <c:layout>
        <c:manualLayout>
          <c:xMode val="edge"/>
          <c:yMode val="edge"/>
          <c:x val="0.83555899585928972"/>
          <c:y val="0.48148359627635379"/>
          <c:w val="0.15032999755557366"/>
          <c:h val="0.3130299067946455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s-EC"/>
              <a:t>Preferencia en</a:t>
            </a:r>
            <a:r>
              <a:rPr lang="es-EC" baseline="0"/>
              <a:t> método de fisioterapia</a:t>
            </a:r>
            <a:endParaRPr lang="es-EC"/>
          </a:p>
        </c:rich>
      </c:tx>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Hoja1!$B$17:$B$20</c:f>
              <c:strCache>
                <c:ptCount val="3"/>
                <c:pt idx="0">
                  <c:v>Máquina con supervisión del fisioterapista</c:v>
                </c:pt>
                <c:pt idx="1">
                  <c:v>Métodos tradicionales</c:v>
                </c:pt>
                <c:pt idx="2">
                  <c:v>Ambos</c:v>
                </c:pt>
              </c:strCache>
            </c:strRef>
          </c:cat>
          <c:val>
            <c:numRef>
              <c:f>Hoja1!$C$17:$C$20</c:f>
              <c:numCache>
                <c:formatCode>General</c:formatCode>
                <c:ptCount val="4"/>
                <c:pt idx="0">
                  <c:v>4</c:v>
                </c:pt>
                <c:pt idx="1">
                  <c:v>1</c:v>
                </c:pt>
                <c:pt idx="2">
                  <c:v>5</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sz="1000"/>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Diseño</a:t>
            </a:r>
            <a:r>
              <a:rPr lang="es-EC" baseline="0"/>
              <a:t> de la interfaz</a:t>
            </a:r>
            <a:endParaRPr lang="es-EC"/>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spPr>
            <a:solidFill>
              <a:schemeClr val="accent1"/>
            </a:solidFill>
            <a:ln>
              <a:noFill/>
            </a:ln>
            <a:effectLst/>
          </c:spPr>
          <c:invertIfNegative val="0"/>
          <c:cat>
            <c:strRef>
              <c:f>Hoja1!$K$18:$K$22</c:f>
              <c:strCache>
                <c:ptCount val="5"/>
                <c:pt idx="0">
                  <c:v>Muy Bueno</c:v>
                </c:pt>
                <c:pt idx="1">
                  <c:v>Bueno</c:v>
                </c:pt>
                <c:pt idx="2">
                  <c:v>Regular</c:v>
                </c:pt>
                <c:pt idx="3">
                  <c:v>Malo</c:v>
                </c:pt>
                <c:pt idx="4">
                  <c:v>Muy Malo</c:v>
                </c:pt>
              </c:strCache>
            </c:strRef>
          </c:cat>
          <c:val>
            <c:numRef>
              <c:f>Hoja1!$L$18:$L$22</c:f>
              <c:numCache>
                <c:formatCode>General</c:formatCode>
                <c:ptCount val="5"/>
                <c:pt idx="0">
                  <c:v>4</c:v>
                </c:pt>
                <c:pt idx="1">
                  <c:v>6</c:v>
                </c:pt>
                <c:pt idx="2">
                  <c:v>0</c:v>
                </c:pt>
                <c:pt idx="3">
                  <c:v>0</c:v>
                </c:pt>
                <c:pt idx="4">
                  <c:v>0</c:v>
                </c:pt>
              </c:numCache>
            </c:numRef>
          </c:val>
        </c:ser>
        <c:dLbls>
          <c:showLegendKey val="0"/>
          <c:showVal val="0"/>
          <c:showCatName val="0"/>
          <c:showSerName val="0"/>
          <c:showPercent val="0"/>
          <c:showBubbleSize val="0"/>
        </c:dLbls>
        <c:gapWidth val="219"/>
        <c:overlap val="-27"/>
        <c:axId val="339783248"/>
        <c:axId val="339780504"/>
      </c:barChart>
      <c:catAx>
        <c:axId val="33978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39780504"/>
        <c:crosses val="autoZero"/>
        <c:auto val="1"/>
        <c:lblAlgn val="ctr"/>
        <c:lblOffset val="100"/>
        <c:noMultiLvlLbl val="0"/>
      </c:catAx>
      <c:valAx>
        <c:axId val="339780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39783248"/>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dirty="0"/>
              <a:t>Facilidad</a:t>
            </a:r>
            <a:r>
              <a:rPr lang="es-EC" baseline="0" dirty="0"/>
              <a:t> de uso</a:t>
            </a:r>
            <a:endParaRPr lang="es-EC"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spPr>
            <a:solidFill>
              <a:schemeClr val="accent1"/>
            </a:solidFill>
            <a:ln>
              <a:noFill/>
            </a:ln>
            <a:effectLst/>
          </c:spPr>
          <c:invertIfNegative val="0"/>
          <c:cat>
            <c:strRef>
              <c:f>Hoja1!$M$18:$M$22</c:f>
              <c:strCache>
                <c:ptCount val="5"/>
                <c:pt idx="0">
                  <c:v>Muy Bueno</c:v>
                </c:pt>
                <c:pt idx="1">
                  <c:v>Bueno</c:v>
                </c:pt>
                <c:pt idx="2">
                  <c:v>Regular</c:v>
                </c:pt>
                <c:pt idx="3">
                  <c:v>Malo</c:v>
                </c:pt>
                <c:pt idx="4">
                  <c:v>Muy Malo</c:v>
                </c:pt>
              </c:strCache>
            </c:strRef>
          </c:cat>
          <c:val>
            <c:numRef>
              <c:f>Hoja1!$N$18:$N$22</c:f>
              <c:numCache>
                <c:formatCode>General</c:formatCode>
                <c:ptCount val="5"/>
                <c:pt idx="0">
                  <c:v>8</c:v>
                </c:pt>
                <c:pt idx="1">
                  <c:v>2</c:v>
                </c:pt>
                <c:pt idx="2">
                  <c:v>0</c:v>
                </c:pt>
                <c:pt idx="3">
                  <c:v>0</c:v>
                </c:pt>
                <c:pt idx="4">
                  <c:v>0</c:v>
                </c:pt>
              </c:numCache>
            </c:numRef>
          </c:val>
        </c:ser>
        <c:dLbls>
          <c:showLegendKey val="0"/>
          <c:showVal val="0"/>
          <c:showCatName val="0"/>
          <c:showSerName val="0"/>
          <c:showPercent val="0"/>
          <c:showBubbleSize val="0"/>
        </c:dLbls>
        <c:gapWidth val="219"/>
        <c:overlap val="-27"/>
        <c:axId val="339785208"/>
        <c:axId val="339786384"/>
      </c:barChart>
      <c:catAx>
        <c:axId val="339785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39786384"/>
        <c:crosses val="autoZero"/>
        <c:auto val="1"/>
        <c:lblAlgn val="ctr"/>
        <c:lblOffset val="100"/>
        <c:noMultiLvlLbl val="0"/>
      </c:catAx>
      <c:valAx>
        <c:axId val="339786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39785208"/>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23DF759-91E1-4A56-A02D-F6993C9AF78E}" type="datetimeFigureOut">
              <a:rPr lang="es-EC" smtClean="0"/>
              <a:t>22/05/2017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872A20A6-673A-4B05-AB1B-8963BCFFE1C3}" type="slidenum">
              <a:rPr lang="es-EC" smtClean="0"/>
              <a:t>‹Nº›</a:t>
            </a:fld>
            <a:endParaRPr lang="es-EC"/>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5784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23DF759-91E1-4A56-A02D-F6993C9AF78E}" type="datetimeFigureOut">
              <a:rPr lang="es-EC" smtClean="0"/>
              <a:t>22/05/2017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872A20A6-673A-4B05-AB1B-8963BCFFE1C3}" type="slidenum">
              <a:rPr lang="es-EC" smtClean="0"/>
              <a:t>‹Nº›</a:t>
            </a:fld>
            <a:endParaRPr lang="es-EC"/>
          </a:p>
        </p:txBody>
      </p:sp>
    </p:spTree>
    <p:extLst>
      <p:ext uri="{BB962C8B-B14F-4D97-AF65-F5344CB8AC3E}">
        <p14:creationId xmlns:p14="http://schemas.microsoft.com/office/powerpoint/2010/main" val="3430659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23DF759-91E1-4A56-A02D-F6993C9AF78E}" type="datetimeFigureOut">
              <a:rPr lang="es-EC" smtClean="0"/>
              <a:t>22/05/2017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872A20A6-673A-4B05-AB1B-8963BCFFE1C3}" type="slidenum">
              <a:rPr lang="es-EC" smtClean="0"/>
              <a:t>‹Nº›</a:t>
            </a:fld>
            <a:endParaRPr lang="es-EC"/>
          </a:p>
        </p:txBody>
      </p:sp>
    </p:spTree>
    <p:extLst>
      <p:ext uri="{BB962C8B-B14F-4D97-AF65-F5344CB8AC3E}">
        <p14:creationId xmlns:p14="http://schemas.microsoft.com/office/powerpoint/2010/main" val="1920843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23DF759-91E1-4A56-A02D-F6993C9AF78E}" type="datetimeFigureOut">
              <a:rPr lang="es-EC" smtClean="0"/>
              <a:t>22/05/2017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872A20A6-673A-4B05-AB1B-8963BCFFE1C3}" type="slidenum">
              <a:rPr lang="es-EC" smtClean="0"/>
              <a:t>‹Nº›</a:t>
            </a:fld>
            <a:endParaRPr lang="es-EC"/>
          </a:p>
        </p:txBody>
      </p:sp>
    </p:spTree>
    <p:extLst>
      <p:ext uri="{BB962C8B-B14F-4D97-AF65-F5344CB8AC3E}">
        <p14:creationId xmlns:p14="http://schemas.microsoft.com/office/powerpoint/2010/main" val="2528820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23DF759-91E1-4A56-A02D-F6993C9AF78E}" type="datetimeFigureOut">
              <a:rPr lang="es-EC" smtClean="0"/>
              <a:t>22/05/2017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872A20A6-673A-4B05-AB1B-8963BCFFE1C3}" type="slidenum">
              <a:rPr lang="es-EC" smtClean="0"/>
              <a:t>‹Nº›</a:t>
            </a:fld>
            <a:endParaRPr lang="es-EC"/>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929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23DF759-91E1-4A56-A02D-F6993C9AF78E}" type="datetimeFigureOut">
              <a:rPr lang="es-EC" smtClean="0"/>
              <a:t>22/05/2017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872A20A6-673A-4B05-AB1B-8963BCFFE1C3}" type="slidenum">
              <a:rPr lang="es-EC" smtClean="0"/>
              <a:t>‹Nº›</a:t>
            </a:fld>
            <a:endParaRPr lang="es-EC"/>
          </a:p>
        </p:txBody>
      </p:sp>
    </p:spTree>
    <p:extLst>
      <p:ext uri="{BB962C8B-B14F-4D97-AF65-F5344CB8AC3E}">
        <p14:creationId xmlns:p14="http://schemas.microsoft.com/office/powerpoint/2010/main" val="2142184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97280" y="2582335"/>
            <a:ext cx="4937760" cy="32867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920" y="2582334"/>
            <a:ext cx="4937760" cy="32867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23DF759-91E1-4A56-A02D-F6993C9AF78E}" type="datetimeFigureOut">
              <a:rPr lang="es-EC" smtClean="0"/>
              <a:t>22/05/2017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872A20A6-673A-4B05-AB1B-8963BCFFE1C3}" type="slidenum">
              <a:rPr lang="es-EC" smtClean="0"/>
              <a:t>‹Nº›</a:t>
            </a:fld>
            <a:endParaRPr lang="es-EC"/>
          </a:p>
        </p:txBody>
      </p:sp>
    </p:spTree>
    <p:extLst>
      <p:ext uri="{BB962C8B-B14F-4D97-AF65-F5344CB8AC3E}">
        <p14:creationId xmlns:p14="http://schemas.microsoft.com/office/powerpoint/2010/main" val="3987165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23DF759-91E1-4A56-A02D-F6993C9AF78E}" type="datetimeFigureOut">
              <a:rPr lang="es-EC" smtClean="0"/>
              <a:t>22/05/2017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872A20A6-673A-4B05-AB1B-8963BCFFE1C3}" type="slidenum">
              <a:rPr lang="es-EC" smtClean="0"/>
              <a:t>‹Nº›</a:t>
            </a:fld>
            <a:endParaRPr lang="es-EC"/>
          </a:p>
        </p:txBody>
      </p:sp>
    </p:spTree>
    <p:extLst>
      <p:ext uri="{BB962C8B-B14F-4D97-AF65-F5344CB8AC3E}">
        <p14:creationId xmlns:p14="http://schemas.microsoft.com/office/powerpoint/2010/main" val="2754382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23DF759-91E1-4A56-A02D-F6993C9AF78E}" type="datetimeFigureOut">
              <a:rPr lang="es-EC" smtClean="0"/>
              <a:t>22/05/2017</a:t>
            </a:fld>
            <a:endParaRPr lang="es-EC"/>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C"/>
          </a:p>
        </p:txBody>
      </p:sp>
      <p:sp>
        <p:nvSpPr>
          <p:cNvPr id="9" name="Slide Number Placeholder 8"/>
          <p:cNvSpPr>
            <a:spLocks noGrp="1"/>
          </p:cNvSpPr>
          <p:nvPr>
            <p:ph type="sldNum" sz="quarter" idx="12"/>
          </p:nvPr>
        </p:nvSpPr>
        <p:spPr/>
        <p:txBody>
          <a:bodyPr/>
          <a:lstStyle/>
          <a:p>
            <a:fld id="{872A20A6-673A-4B05-AB1B-8963BCFFE1C3}" type="slidenum">
              <a:rPr lang="es-EC" smtClean="0"/>
              <a:t>‹Nº›</a:t>
            </a:fld>
            <a:endParaRPr lang="es-EC"/>
          </a:p>
        </p:txBody>
      </p:sp>
    </p:spTree>
    <p:extLst>
      <p:ext uri="{BB962C8B-B14F-4D97-AF65-F5344CB8AC3E}">
        <p14:creationId xmlns:p14="http://schemas.microsoft.com/office/powerpoint/2010/main" val="3186063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23DF759-91E1-4A56-A02D-F6993C9AF78E}" type="datetimeFigureOut">
              <a:rPr lang="es-EC" smtClean="0"/>
              <a:t>22/05/2017</a:t>
            </a:fld>
            <a:endParaRPr lang="es-EC"/>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EC"/>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72A20A6-673A-4B05-AB1B-8963BCFFE1C3}" type="slidenum">
              <a:rPr lang="es-EC" smtClean="0"/>
              <a:t>‹Nº›</a:t>
            </a:fld>
            <a:endParaRPr lang="es-EC"/>
          </a:p>
        </p:txBody>
      </p:sp>
    </p:spTree>
    <p:extLst>
      <p:ext uri="{BB962C8B-B14F-4D97-AF65-F5344CB8AC3E}">
        <p14:creationId xmlns:p14="http://schemas.microsoft.com/office/powerpoint/2010/main" val="2187265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23DF759-91E1-4A56-A02D-F6993C9AF78E}" type="datetimeFigureOut">
              <a:rPr lang="es-EC" smtClean="0"/>
              <a:t>22/05/2017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872A20A6-673A-4B05-AB1B-8963BCFFE1C3}" type="slidenum">
              <a:rPr lang="es-EC" smtClean="0"/>
              <a:t>‹Nº›</a:t>
            </a:fld>
            <a:endParaRPr lang="es-EC"/>
          </a:p>
        </p:txBody>
      </p:sp>
    </p:spTree>
    <p:extLst>
      <p:ext uri="{BB962C8B-B14F-4D97-AF65-F5344CB8AC3E}">
        <p14:creationId xmlns:p14="http://schemas.microsoft.com/office/powerpoint/2010/main" val="1913669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23DF759-91E1-4A56-A02D-F6993C9AF78E}" type="datetimeFigureOut">
              <a:rPr lang="es-EC" smtClean="0"/>
              <a:t>22/05/2017</a:t>
            </a:fld>
            <a:endParaRPr lang="es-EC"/>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C"/>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72A20A6-673A-4B05-AB1B-8963BCFFE1C3}" type="slidenum">
              <a:rPr lang="es-EC" smtClean="0"/>
              <a:t>‹Nº›</a:t>
            </a:fld>
            <a:endParaRPr lang="es-EC"/>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715382"/>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7.png"/><Relationship Id="rId7" Type="http://schemas.openxmlformats.org/officeDocument/2006/relationships/image" Target="../media/image21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0.png"/><Relationship Id="rId4" Type="http://schemas.openxmlformats.org/officeDocument/2006/relationships/image" Target="../media/image180.png"/><Relationship Id="rId9" Type="http://schemas.openxmlformats.org/officeDocument/2006/relationships/image" Target="../media/image230.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47.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oleObject" Target="../embeddings/oleObject3.bin"/><Relationship Id="rId2" Type="http://schemas.openxmlformats.org/officeDocument/2006/relationships/slideLayout" Target="../slideLayouts/slideLayout2.xml"/><Relationship Id="rId16" Type="http://schemas.openxmlformats.org/officeDocument/2006/relationships/image" Target="../media/image55.png"/><Relationship Id="rId1" Type="http://schemas.openxmlformats.org/officeDocument/2006/relationships/vmlDrawing" Target="../drawings/vmlDrawing1.vml"/><Relationship Id="rId6" Type="http://schemas.openxmlformats.org/officeDocument/2006/relationships/image" Target="../media/image51.png"/><Relationship Id="rId11" Type="http://schemas.openxmlformats.org/officeDocument/2006/relationships/image" Target="../media/image46.png"/><Relationship Id="rId5" Type="http://schemas.openxmlformats.org/officeDocument/2006/relationships/image" Target="../media/image50.png"/><Relationship Id="rId15" Type="http://schemas.openxmlformats.org/officeDocument/2006/relationships/image" Target="../media/image54.png"/><Relationship Id="rId10" Type="http://schemas.openxmlformats.org/officeDocument/2006/relationships/oleObject" Target="../embeddings/oleObject2.bin"/><Relationship Id="rId4" Type="http://schemas.openxmlformats.org/officeDocument/2006/relationships/image" Target="../media/image49.png"/><Relationship Id="rId9" Type="http://schemas.openxmlformats.org/officeDocument/2006/relationships/image" Target="../media/image32.png"/><Relationship Id="rId1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1.png"/><Relationship Id="rId5" Type="http://schemas.openxmlformats.org/officeDocument/2006/relationships/image" Target="../media/image76.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20.png"/><Relationship Id="rId13" Type="http://schemas.openxmlformats.org/officeDocument/2006/relationships/image" Target="../media/image470.png"/><Relationship Id="rId18" Type="http://schemas.openxmlformats.org/officeDocument/2006/relationships/image" Target="../media/image520.png"/><Relationship Id="rId3" Type="http://schemas.openxmlformats.org/officeDocument/2006/relationships/image" Target="../media/image88.png"/><Relationship Id="rId7" Type="http://schemas.openxmlformats.org/officeDocument/2006/relationships/image" Target="../media/image410.png"/><Relationship Id="rId12" Type="http://schemas.openxmlformats.org/officeDocument/2006/relationships/image" Target="../media/image460.png"/><Relationship Id="rId17" Type="http://schemas.openxmlformats.org/officeDocument/2006/relationships/image" Target="../media/image510.png"/><Relationship Id="rId2" Type="http://schemas.openxmlformats.org/officeDocument/2006/relationships/image" Target="../media/image87.png"/><Relationship Id="rId16" Type="http://schemas.openxmlformats.org/officeDocument/2006/relationships/image" Target="../media/image500.png"/><Relationship Id="rId1" Type="http://schemas.openxmlformats.org/officeDocument/2006/relationships/slideLayout" Target="../slideLayouts/slideLayout2.xml"/><Relationship Id="rId6" Type="http://schemas.openxmlformats.org/officeDocument/2006/relationships/image" Target="../media/image400.png"/><Relationship Id="rId11" Type="http://schemas.openxmlformats.org/officeDocument/2006/relationships/image" Target="../media/image450.png"/><Relationship Id="rId5" Type="http://schemas.openxmlformats.org/officeDocument/2006/relationships/image" Target="../media/image390.png"/><Relationship Id="rId15" Type="http://schemas.openxmlformats.org/officeDocument/2006/relationships/image" Target="../media/image490.png"/><Relationship Id="rId10" Type="http://schemas.openxmlformats.org/officeDocument/2006/relationships/image" Target="../media/image440.png"/><Relationship Id="rId4" Type="http://schemas.openxmlformats.org/officeDocument/2006/relationships/image" Target="../media/image89.png"/><Relationship Id="rId9" Type="http://schemas.openxmlformats.org/officeDocument/2006/relationships/image" Target="../media/image430.png"/><Relationship Id="rId14" Type="http://schemas.openxmlformats.org/officeDocument/2006/relationships/image" Target="../media/image480.png"/></Relationships>
</file>

<file path=ppt/slides/_rels/slide36.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image" Target="../media/image5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0.png"/><Relationship Id="rId7" Type="http://schemas.openxmlformats.org/officeDocument/2006/relationships/image" Target="../media/image741.png"/><Relationship Id="rId2" Type="http://schemas.openxmlformats.org/officeDocument/2006/relationships/image" Target="../media/image690.png"/><Relationship Id="rId1" Type="http://schemas.openxmlformats.org/officeDocument/2006/relationships/slideLayout" Target="../slideLayouts/slideLayout2.xml"/><Relationship Id="rId6" Type="http://schemas.openxmlformats.org/officeDocument/2006/relationships/image" Target="../media/image731.png"/><Relationship Id="rId5" Type="http://schemas.openxmlformats.org/officeDocument/2006/relationships/image" Target="../media/image91.png"/><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8" Type="http://schemas.openxmlformats.org/officeDocument/2006/relationships/image" Target="../media/image810.png"/><Relationship Id="rId3" Type="http://schemas.openxmlformats.org/officeDocument/2006/relationships/image" Target="../media/image761.png"/><Relationship Id="rId7" Type="http://schemas.openxmlformats.org/officeDocument/2006/relationships/image" Target="../media/image800.png"/><Relationship Id="rId12" Type="http://schemas.openxmlformats.org/officeDocument/2006/relationships/image" Target="../media/image850.png"/><Relationship Id="rId2" Type="http://schemas.openxmlformats.org/officeDocument/2006/relationships/image" Target="../media/image751.png"/><Relationship Id="rId1" Type="http://schemas.openxmlformats.org/officeDocument/2006/relationships/slideLayout" Target="../slideLayouts/slideLayout2.xml"/><Relationship Id="rId6" Type="http://schemas.openxmlformats.org/officeDocument/2006/relationships/image" Target="../media/image791.png"/><Relationship Id="rId11" Type="http://schemas.openxmlformats.org/officeDocument/2006/relationships/image" Target="../media/image840.png"/><Relationship Id="rId5" Type="http://schemas.openxmlformats.org/officeDocument/2006/relationships/image" Target="../media/image781.png"/><Relationship Id="rId10" Type="http://schemas.openxmlformats.org/officeDocument/2006/relationships/image" Target="../media/image831.png"/><Relationship Id="rId4" Type="http://schemas.openxmlformats.org/officeDocument/2006/relationships/image" Target="../media/image771.png"/><Relationship Id="rId9" Type="http://schemas.openxmlformats.org/officeDocument/2006/relationships/image" Target="../media/image820.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760.png"/><Relationship Id="rId3" Type="http://schemas.openxmlformats.org/officeDocument/2006/relationships/image" Target="../media/image710.png"/><Relationship Id="rId7" Type="http://schemas.openxmlformats.org/officeDocument/2006/relationships/image" Target="../media/image750.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740.png"/><Relationship Id="rId11" Type="http://schemas.openxmlformats.org/officeDocument/2006/relationships/image" Target="../media/image790.png"/><Relationship Id="rId5" Type="http://schemas.openxmlformats.org/officeDocument/2006/relationships/image" Target="../media/image730.png"/><Relationship Id="rId10" Type="http://schemas.openxmlformats.org/officeDocument/2006/relationships/image" Target="../media/image780.png"/><Relationship Id="rId4" Type="http://schemas.openxmlformats.org/officeDocument/2006/relationships/image" Target="../media/image720.png"/><Relationship Id="rId9" Type="http://schemas.openxmlformats.org/officeDocument/2006/relationships/image" Target="../media/image770.png"/></Relationships>
</file>

<file path=ppt/slides/_rels/slide4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11.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00.png"/><Relationship Id="rId7" Type="http://schemas.openxmlformats.org/officeDocument/2006/relationships/image" Target="../media/image105.png"/><Relationship Id="rId2" Type="http://schemas.openxmlformats.org/officeDocument/2006/relationships/image" Target="../media/image89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920.png"/><Relationship Id="rId4" Type="http://schemas.openxmlformats.org/officeDocument/2006/relationships/image" Target="../media/image910.png"/></Relationships>
</file>

<file path=ppt/slides/_rels/slide49.xml.rels><?xml version="1.0" encoding="UTF-8" standalone="yes"?>
<Relationships xmlns="http://schemas.openxmlformats.org/package/2006/relationships"><Relationship Id="rId3" Type="http://schemas.openxmlformats.org/officeDocument/2006/relationships/image" Target="../media/image960.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980.png"/><Relationship Id="rId4" Type="http://schemas.openxmlformats.org/officeDocument/2006/relationships/image" Target="../media/image9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0.png"/><Relationship Id="rId1" Type="http://schemas.openxmlformats.org/officeDocument/2006/relationships/slideLayout" Target="../slideLayouts/slideLayout2.xml"/><Relationship Id="rId6" Type="http://schemas.openxmlformats.org/officeDocument/2006/relationships/image" Target="../media/image1060.png"/><Relationship Id="rId5" Type="http://schemas.openxmlformats.org/officeDocument/2006/relationships/image" Target="../media/image1050.png"/><Relationship Id="rId4" Type="http://schemas.openxmlformats.org/officeDocument/2006/relationships/image" Target="../media/image1040.png"/></Relationships>
</file>

<file path=ppt/slides/_rels/slide53.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5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2.png"/></Relationships>
</file>

<file path=ppt/slides/_rels/slide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0.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0.png"/></Relationships>
</file>

<file path=ppt/slides/_rels/slide6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2.xml"/><Relationship Id="rId4" Type="http://schemas.microsoft.com/office/2007/relationships/hdphoto" Target="../media/hdphoto3.wdp"/></Relationships>
</file>

<file path=ppt/slides/_rels/slide6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33.emf"/></Relationships>
</file>

<file path=ppt/slides/_rels/slide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6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6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7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7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5" Type="http://schemas.openxmlformats.org/officeDocument/2006/relationships/image" Target="../media/image149.png"/><Relationship Id="rId4" Type="http://schemas.microsoft.com/office/2007/relationships/hdphoto" Target="../media/hdphoto5.wdp"/></Relationships>
</file>

<file path=ppt/slides/_rels/slide7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chart" Target="../charts/char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770703"/>
            <a:ext cx="12296856" cy="5274515"/>
          </a:xfrm>
          <a:prstGeom prst="rect">
            <a:avLst/>
          </a:prstGeom>
        </p:spPr>
      </p:pic>
      <p:sp>
        <p:nvSpPr>
          <p:cNvPr id="3" name="Subtítulo 2"/>
          <p:cNvSpPr>
            <a:spLocks noGrp="1"/>
          </p:cNvSpPr>
          <p:nvPr>
            <p:ph type="subTitle" idx="1"/>
          </p:nvPr>
        </p:nvSpPr>
        <p:spPr>
          <a:xfrm>
            <a:off x="1524000" y="1906648"/>
            <a:ext cx="9144000" cy="4951351"/>
          </a:xfrm>
        </p:spPr>
        <p:txBody>
          <a:bodyPr>
            <a:normAutofit lnSpcReduction="10000"/>
          </a:bodyPr>
          <a:lstStyle/>
          <a:p>
            <a:pPr algn="ctr"/>
            <a:r>
              <a:rPr lang="es-MX" b="1" dirty="0" smtClean="0">
                <a:solidFill>
                  <a:schemeClr val="tx2">
                    <a:lumMod val="50000"/>
                  </a:schemeClr>
                </a:solidFill>
                <a:latin typeface="Times New Roman" panose="02020603050405020304" pitchFamily="18" charset="0"/>
                <a:cs typeface="Times New Roman" panose="02020603050405020304" pitchFamily="18" charset="0"/>
              </a:rPr>
              <a:t>DEPARTAMENTO DE CIENCIAS DE LA ENERGÍA Y MECÁNICA</a:t>
            </a:r>
          </a:p>
          <a:p>
            <a:pPr algn="ctr"/>
            <a:endParaRPr lang="es-MX" b="1" dirty="0" smtClean="0">
              <a:solidFill>
                <a:schemeClr val="tx2">
                  <a:lumMod val="50000"/>
                </a:schemeClr>
              </a:solidFill>
              <a:latin typeface="Times New Roman" panose="02020603050405020304" pitchFamily="18" charset="0"/>
              <a:cs typeface="Times New Roman" panose="02020603050405020304" pitchFamily="18" charset="0"/>
            </a:endParaRPr>
          </a:p>
          <a:p>
            <a:pPr algn="ctr"/>
            <a:r>
              <a:rPr lang="es-MX" b="1" dirty="0" smtClean="0">
                <a:solidFill>
                  <a:schemeClr val="tx2">
                    <a:lumMod val="50000"/>
                  </a:schemeClr>
                </a:solidFill>
                <a:latin typeface="Times New Roman" panose="02020603050405020304" pitchFamily="18" charset="0"/>
                <a:cs typeface="Times New Roman" panose="02020603050405020304" pitchFamily="18" charset="0"/>
              </a:rPr>
              <a:t>CARRERA DE INGENIERÍA MECATRÓNICA</a:t>
            </a:r>
          </a:p>
          <a:p>
            <a:pPr algn="ctr"/>
            <a:endParaRPr lang="es-MX" b="1" dirty="0" smtClean="0">
              <a:solidFill>
                <a:schemeClr val="tx2">
                  <a:lumMod val="50000"/>
                </a:schemeClr>
              </a:solidFill>
              <a:latin typeface="Times New Roman" panose="02020603050405020304" pitchFamily="18" charset="0"/>
              <a:cs typeface="Times New Roman" panose="02020603050405020304" pitchFamily="18" charset="0"/>
            </a:endParaRPr>
          </a:p>
          <a:p>
            <a:pPr algn="ctr"/>
            <a:r>
              <a:rPr lang="es-ES" sz="1800" b="1" dirty="0" smtClean="0">
                <a:solidFill>
                  <a:schemeClr val="tx2">
                    <a:lumMod val="50000"/>
                  </a:schemeClr>
                </a:solidFill>
                <a:latin typeface="Times New Roman" panose="02020603050405020304" pitchFamily="18" charset="0"/>
                <a:cs typeface="Times New Roman" panose="02020603050405020304" pitchFamily="18" charset="0"/>
              </a:rPr>
              <a:t>TRABAJO DE TITULACIÓN, PREVIO A LA OBTENCIÓN DEL TÍTULO DE INGENIERO MECATRÓNICO</a:t>
            </a:r>
          </a:p>
          <a:p>
            <a:pPr algn="ctr"/>
            <a:endParaRPr lang="es-ES" sz="1800" b="1" dirty="0">
              <a:solidFill>
                <a:schemeClr val="tx2">
                  <a:lumMod val="50000"/>
                </a:schemeClr>
              </a:solidFill>
              <a:latin typeface="Times New Roman" panose="02020603050405020304" pitchFamily="18" charset="0"/>
              <a:cs typeface="Times New Roman" panose="02020603050405020304" pitchFamily="18" charset="0"/>
            </a:endParaRPr>
          </a:p>
          <a:p>
            <a:pPr algn="ctr"/>
            <a:r>
              <a:rPr lang="es-ES_tradnl" sz="2600" b="1" dirty="0">
                <a:latin typeface="Times New Roman" panose="02020603050405020304" pitchFamily="18" charset="0"/>
                <a:cs typeface="Times New Roman" panose="02020603050405020304" pitchFamily="18" charset="0"/>
              </a:rPr>
              <a:t>DISEÑO Y CONSTRUCCIÓN DE UNA PLATAFORMA INTERACTIVA PARA FISIOTERAPIA CONTINUA PASIVA PARA LESIONES DEL HOMBRO CON EL USO DEL DISPOSITIVO KINECT</a:t>
            </a:r>
            <a:endParaRPr lang="es-EC" sz="2600" dirty="0">
              <a:latin typeface="Times New Roman" panose="02020603050405020304" pitchFamily="18" charset="0"/>
              <a:cs typeface="Times New Roman" panose="02020603050405020304" pitchFamily="18" charset="0"/>
            </a:endParaRPr>
          </a:p>
          <a:p>
            <a:pPr algn="ctr"/>
            <a:endParaRPr lang="es-EC" sz="1800" b="1" dirty="0" smtClean="0">
              <a:solidFill>
                <a:schemeClr val="tx2">
                  <a:lumMod val="50000"/>
                </a:schemeClr>
              </a:solidFill>
              <a:latin typeface="Times New Roman" panose="02020603050405020304" pitchFamily="18" charset="0"/>
              <a:cs typeface="Times New Roman" panose="02020603050405020304" pitchFamily="18" charset="0"/>
            </a:endParaRPr>
          </a:p>
          <a:p>
            <a:pPr algn="ctr"/>
            <a:endParaRPr lang="es-EC" dirty="0"/>
          </a:p>
        </p:txBody>
      </p:sp>
      <p:pic>
        <p:nvPicPr>
          <p:cNvPr id="1030" name="Picture 6" descr="Resultado de imagen para espe mecatronica"/>
          <p:cNvPicPr>
            <a:picLocks noChangeAspect="1" noChangeArrowheads="1"/>
          </p:cNvPicPr>
          <p:nvPr/>
        </p:nvPicPr>
        <p:blipFill rotWithShape="1">
          <a:blip r:embed="rId3">
            <a:extLst>
              <a:ext uri="{28A0092B-C50C-407E-A947-70E740481C1C}">
                <a14:useLocalDpi xmlns:a14="http://schemas.microsoft.com/office/drawing/2010/main" val="0"/>
              </a:ext>
            </a:extLst>
          </a:blip>
          <a:srcRect r="80398"/>
          <a:stretch/>
        </p:blipFill>
        <p:spPr bwMode="auto">
          <a:xfrm>
            <a:off x="194481" y="147183"/>
            <a:ext cx="1379561" cy="17594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sultado de imagen para espe mecatronica"/>
          <p:cNvPicPr>
            <a:picLocks noChangeAspect="1" noChangeArrowheads="1"/>
          </p:cNvPicPr>
          <p:nvPr/>
        </p:nvPicPr>
        <p:blipFill rotWithShape="1">
          <a:blip r:embed="rId3">
            <a:extLst>
              <a:ext uri="{28A0092B-C50C-407E-A947-70E740481C1C}">
                <a14:useLocalDpi xmlns:a14="http://schemas.microsoft.com/office/drawing/2010/main" val="0"/>
              </a:ext>
            </a:extLst>
          </a:blip>
          <a:srcRect l="75112"/>
          <a:stretch/>
        </p:blipFill>
        <p:spPr bwMode="auto">
          <a:xfrm>
            <a:off x="10631606" y="341953"/>
            <a:ext cx="1422322"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esultado de imagen para espe mecatronica"/>
          <p:cNvPicPr>
            <a:picLocks noChangeAspect="1" noChangeArrowheads="1"/>
          </p:cNvPicPr>
          <p:nvPr/>
        </p:nvPicPr>
        <p:blipFill rotWithShape="1">
          <a:blip r:embed="rId3">
            <a:extLst>
              <a:ext uri="{28A0092B-C50C-407E-A947-70E740481C1C}">
                <a14:useLocalDpi xmlns:a14="http://schemas.microsoft.com/office/drawing/2010/main" val="0"/>
              </a:ext>
            </a:extLst>
          </a:blip>
          <a:srcRect l="19124" r="24756"/>
          <a:stretch/>
        </p:blipFill>
        <p:spPr bwMode="auto">
          <a:xfrm>
            <a:off x="3821373" y="196899"/>
            <a:ext cx="3858455" cy="1718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4048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Movimiento continuo-pasivo</a:t>
            </a:r>
            <a:endParaRPr lang="es-EC" dirty="0"/>
          </a:p>
        </p:txBody>
      </p:sp>
      <p:pic>
        <p:nvPicPr>
          <p:cNvPr id="8194" name="Picture 2" descr="Resultado de imagen para movimiento continuo pasivo braz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0921" y="1914027"/>
            <a:ext cx="5262577" cy="4387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3026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Equipos desarrollados previamente</a:t>
            </a:r>
            <a:endParaRPr lang="es-EC" dirty="0"/>
          </a:p>
        </p:txBody>
      </p:sp>
      <p:pic>
        <p:nvPicPr>
          <p:cNvPr id="4" name="image52.png"/>
          <p:cNvPicPr/>
          <p:nvPr/>
        </p:nvPicPr>
        <p:blipFill>
          <a:blip r:embed="rId2"/>
          <a:srcRect l="21594" r="22068" b="24036"/>
          <a:stretch>
            <a:fillRect/>
          </a:stretch>
        </p:blipFill>
        <p:spPr>
          <a:xfrm>
            <a:off x="278149" y="1965424"/>
            <a:ext cx="2983666" cy="2852236"/>
          </a:xfrm>
          <a:prstGeom prst="rect">
            <a:avLst/>
          </a:prstGeom>
          <a:ln w="3175">
            <a:solidFill>
              <a:srgbClr val="000000"/>
            </a:solidFill>
            <a:prstDash val="solid"/>
          </a:ln>
        </p:spPr>
      </p:pic>
      <p:pic>
        <p:nvPicPr>
          <p:cNvPr id="5" name="image51.png"/>
          <p:cNvPicPr/>
          <p:nvPr/>
        </p:nvPicPr>
        <p:blipFill>
          <a:blip r:embed="rId3"/>
          <a:srcRect/>
          <a:stretch>
            <a:fillRect/>
          </a:stretch>
        </p:blipFill>
        <p:spPr>
          <a:xfrm>
            <a:off x="4252542" y="1965424"/>
            <a:ext cx="3035362" cy="2852236"/>
          </a:xfrm>
          <a:prstGeom prst="rect">
            <a:avLst/>
          </a:prstGeom>
          <a:ln w="3175">
            <a:solidFill>
              <a:srgbClr val="000000"/>
            </a:solidFill>
            <a:prstDash val="solid"/>
          </a:ln>
        </p:spPr>
      </p:pic>
      <p:pic>
        <p:nvPicPr>
          <p:cNvPr id="6" name="image50.png"/>
          <p:cNvPicPr/>
          <p:nvPr/>
        </p:nvPicPr>
        <p:blipFill>
          <a:blip r:embed="rId4"/>
          <a:srcRect l="3250" t="4371" r="4126" b="3911"/>
          <a:stretch>
            <a:fillRect/>
          </a:stretch>
        </p:blipFill>
        <p:spPr>
          <a:xfrm>
            <a:off x="8278631" y="1965424"/>
            <a:ext cx="3581273" cy="2852236"/>
          </a:xfrm>
          <a:prstGeom prst="rect">
            <a:avLst/>
          </a:prstGeom>
          <a:ln w="3175">
            <a:solidFill>
              <a:srgbClr val="000000"/>
            </a:solidFill>
            <a:prstDash val="solid"/>
          </a:ln>
        </p:spPr>
      </p:pic>
    </p:spTree>
    <p:extLst>
      <p:ext uri="{BB962C8B-B14F-4D97-AF65-F5344CB8AC3E}">
        <p14:creationId xmlns:p14="http://schemas.microsoft.com/office/powerpoint/2010/main" val="17693740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Diseño</a:t>
            </a:r>
            <a:endParaRPr lang="es-EC" dirty="0"/>
          </a:p>
        </p:txBody>
      </p:sp>
      <p:sp>
        <p:nvSpPr>
          <p:cNvPr id="3" name="Marcador de contenido 2"/>
          <p:cNvSpPr>
            <a:spLocks noGrp="1"/>
          </p:cNvSpPr>
          <p:nvPr>
            <p:ph idx="1"/>
          </p:nvPr>
        </p:nvSpPr>
        <p:spPr/>
        <p:txBody>
          <a:bodyPr>
            <a:normAutofit/>
          </a:bodyPr>
          <a:lstStyle/>
          <a:p>
            <a:r>
              <a:rPr lang="es-EC" sz="2800" dirty="0" smtClean="0"/>
              <a:t>Biomecánica del hombro</a:t>
            </a:r>
            <a:endParaRPr lang="es-EC" sz="2800" dirty="0"/>
          </a:p>
        </p:txBody>
      </p:sp>
      <p:pic>
        <p:nvPicPr>
          <p:cNvPr id="4" name="Imagen 3"/>
          <p:cNvPicPr/>
          <p:nvPr/>
        </p:nvPicPr>
        <p:blipFill rotWithShape="1">
          <a:blip r:embed="rId2">
            <a:extLst>
              <a:ext uri="{28A0092B-C50C-407E-A947-70E740481C1C}">
                <a14:useLocalDpi xmlns:a14="http://schemas.microsoft.com/office/drawing/2010/main" val="0"/>
              </a:ext>
            </a:extLst>
          </a:blip>
          <a:srcRect t="1243" b="2722"/>
          <a:stretch/>
        </p:blipFill>
        <p:spPr bwMode="auto">
          <a:xfrm>
            <a:off x="1967078" y="2470014"/>
            <a:ext cx="7589046" cy="3801997"/>
          </a:xfrm>
          <a:prstGeom prst="rect">
            <a:avLst/>
          </a:prstGeom>
          <a:noFill/>
          <a:ln w="3175" cap="flat" cmpd="sng" algn="ctr">
            <a:solidFill>
              <a:schemeClr val="tx1">
                <a:lumMod val="95000"/>
                <a:lumOff val="5000"/>
              </a:scheme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65954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rotWithShape="1">
          <a:blip r:embed="rId2"/>
          <a:srcRect l="29477" t="22491" r="28949" b="13072"/>
          <a:stretch/>
        </p:blipFill>
        <p:spPr>
          <a:xfrm>
            <a:off x="2153655" y="0"/>
            <a:ext cx="7273680" cy="6338492"/>
          </a:xfrm>
          <a:prstGeom prst="rect">
            <a:avLst/>
          </a:prstGeom>
        </p:spPr>
      </p:pic>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76350"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362075"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27635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19062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276350" cy="12668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p:cNvPicPr>
            <a:picLocks noChangeAspect="1" noChangeArrowheads="1"/>
          </p:cNvPicPr>
          <p:nvPr/>
        </p:nvPicPr>
        <p:blipFill>
          <a:blip r:embed="rId8" cstate="print">
            <a:extLst>
              <a:ext uri="{28A0092B-C50C-407E-A947-70E740481C1C}">
                <a14:useLocalDpi xmlns:a14="http://schemas.microsoft.com/office/drawing/2010/main" val="0"/>
              </a:ext>
            </a:extLst>
          </a:blip>
          <a:srcRect l="8188" r="11113"/>
          <a:stretch>
            <a:fillRect/>
          </a:stretch>
        </p:blipFill>
        <p:spPr bwMode="auto">
          <a:xfrm>
            <a:off x="0" y="0"/>
            <a:ext cx="1381125" cy="138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9921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4" name="Tabla 3"/>
              <p:cNvGraphicFramePr>
                <a:graphicFrameLocks noGrp="1"/>
              </p:cNvGraphicFramePr>
              <p:nvPr>
                <p:extLst>
                  <p:ext uri="{D42A27DB-BD31-4B8C-83A1-F6EECF244321}">
                    <p14:modId xmlns:p14="http://schemas.microsoft.com/office/powerpoint/2010/main" val="1221837442"/>
                  </p:ext>
                </p:extLst>
              </p:nvPr>
            </p:nvGraphicFramePr>
            <p:xfrm>
              <a:off x="399992" y="972271"/>
              <a:ext cx="11140225" cy="4769587"/>
            </p:xfrm>
            <a:graphic>
              <a:graphicData uri="http://schemas.openxmlformats.org/drawingml/2006/table">
                <a:tbl>
                  <a:tblPr firstRow="1" firstCol="1" bandRow="1">
                    <a:tableStyleId>{5C22544A-7EE6-4342-B048-85BDC9FD1C3A}</a:tableStyleId>
                  </a:tblPr>
                  <a:tblGrid>
                    <a:gridCol w="3644644"/>
                    <a:gridCol w="3118363"/>
                    <a:gridCol w="4377218"/>
                  </a:tblGrid>
                  <a:tr h="327381">
                    <a:tc gridSpan="3">
                      <a:txBody>
                        <a:bodyPr/>
                        <a:lstStyle/>
                        <a:p>
                          <a:pPr algn="ctr">
                            <a:lnSpc>
                              <a:spcPct val="150000"/>
                            </a:lnSpc>
                            <a:spcAft>
                              <a:spcPts val="800"/>
                            </a:spcAft>
                          </a:pPr>
                          <a:r>
                            <a:rPr lang="es-EC" sz="1800" dirty="0">
                              <a:solidFill>
                                <a:schemeClr val="tx1"/>
                              </a:solidFill>
                              <a:effectLst/>
                            </a:rPr>
                            <a:t>Necesidades de diseño</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nchor="ctr"/>
                    </a:tc>
                    <a:tc hMerge="1">
                      <a:txBody>
                        <a:bodyPr/>
                        <a:lstStyle/>
                        <a:p>
                          <a:endParaRPr lang="es-EC"/>
                        </a:p>
                      </a:txBody>
                      <a:tcPr/>
                    </a:tc>
                    <a:tc hMerge="1">
                      <a:txBody>
                        <a:bodyPr/>
                        <a:lstStyle/>
                        <a:p>
                          <a:endParaRPr lang="es-EC"/>
                        </a:p>
                      </a:txBody>
                      <a:tcPr/>
                    </a:tc>
                  </a:tr>
                  <a:tr h="200196">
                    <a:tc gridSpan="3">
                      <a:txBody>
                        <a:bodyPr/>
                        <a:lstStyle/>
                        <a:p>
                          <a:pPr algn="ctr">
                            <a:lnSpc>
                              <a:spcPct val="107000"/>
                            </a:lnSpc>
                            <a:spcAft>
                              <a:spcPts val="800"/>
                            </a:spcAft>
                          </a:pPr>
                          <a:r>
                            <a:rPr lang="es-EC" sz="1600">
                              <a:solidFill>
                                <a:schemeClr val="tx1"/>
                              </a:solidFill>
                              <a:effectLst/>
                            </a:rPr>
                            <a:t>Movimiento                         Ángulo Máximo                            Esquema</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nchor="ctr"/>
                    </a:tc>
                    <a:tc hMerge="1">
                      <a:txBody>
                        <a:bodyPr/>
                        <a:lstStyle/>
                        <a:p>
                          <a:endParaRPr lang="es-EC"/>
                        </a:p>
                      </a:txBody>
                      <a:tcPr/>
                    </a:tc>
                    <a:tc hMerge="1">
                      <a:txBody>
                        <a:bodyPr/>
                        <a:lstStyle/>
                        <a:p>
                          <a:endParaRPr lang="es-EC"/>
                        </a:p>
                      </a:txBody>
                      <a:tcPr/>
                    </a:tc>
                  </a:tr>
                  <a:tr h="1263833">
                    <a:tc>
                      <a:txBody>
                        <a:bodyPr/>
                        <a:lstStyle/>
                        <a:p>
                          <a:pPr algn="ctr">
                            <a:lnSpc>
                              <a:spcPct val="150000"/>
                            </a:lnSpc>
                            <a:spcAft>
                              <a:spcPts val="800"/>
                            </a:spcAft>
                          </a:pPr>
                          <a:r>
                            <a:rPr lang="es-EC" sz="1600">
                              <a:solidFill>
                                <a:schemeClr val="tx1"/>
                              </a:solidFill>
                              <a:effectLst/>
                            </a:rPr>
                            <a:t>Abducción -Aducción</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nchor="ctr"/>
                    </a:tc>
                    <a:tc>
                      <a:txBody>
                        <a:bodyPr/>
                        <a:lstStyle/>
                        <a:p>
                          <a:pPr algn="ctr">
                            <a:lnSpc>
                              <a:spcPct val="150000"/>
                            </a:lnSpc>
                            <a:spcAft>
                              <a:spcPts val="800"/>
                            </a:spcAft>
                          </a:pPr>
                          <a:r>
                            <a:rPr lang="es-EC" sz="1600" smtClean="0">
                              <a:solidFill>
                                <a:schemeClr val="tx1"/>
                              </a:solidFill>
                              <a:effectLst/>
                            </a:rPr>
                            <a:t>90</a:t>
                          </a:r>
                          <a14:m>
                            <m:oMath xmlns:m="http://schemas.openxmlformats.org/officeDocument/2006/math">
                              <m:r>
                                <a:rPr lang="es-EC" sz="1600">
                                  <a:solidFill>
                                    <a:schemeClr val="tx1"/>
                                  </a:solidFill>
                                  <a:effectLst/>
                                  <a:latin typeface="Cambria Math" panose="02040503050406030204" pitchFamily="18" charset="0"/>
                                </a:rPr>
                                <m:t>°</m:t>
                              </m:r>
                            </m:oMath>
                          </a14:m>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nchor="ctr"/>
                    </a:tc>
                    <a:tc>
                      <a:txBody>
                        <a:bodyPr/>
                        <a:lstStyle/>
                        <a:p>
                          <a:pPr algn="ctr">
                            <a:lnSpc>
                              <a:spcPct val="107000"/>
                            </a:lnSpc>
                            <a:spcAft>
                              <a:spcPts val="0"/>
                            </a:spcAft>
                          </a:pPr>
                          <a:endParaRPr lang="es-EC" sz="1600" dirty="0">
                            <a:solidFill>
                              <a:schemeClr val="tx1"/>
                            </a:solidFill>
                            <a:effectLst/>
                          </a:endParaRPr>
                        </a:p>
                        <a:p>
                          <a:pPr algn="ctr">
                            <a:lnSpc>
                              <a:spcPct val="107000"/>
                            </a:lnSpc>
                            <a:spcAft>
                              <a:spcPts val="0"/>
                            </a:spcAft>
                          </a:pPr>
                          <a:r>
                            <a:rPr lang="es-EC" sz="1600" dirty="0">
                              <a:solidFill>
                                <a:schemeClr val="tx1"/>
                              </a:solidFill>
                              <a:effectLst/>
                            </a:rPr>
                            <a:t> </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nchor="b"/>
                    </a:tc>
                  </a:tr>
                  <a:tr h="1435151">
                    <a:tc>
                      <a:txBody>
                        <a:bodyPr/>
                        <a:lstStyle/>
                        <a:p>
                          <a:pPr algn="ctr">
                            <a:lnSpc>
                              <a:spcPct val="150000"/>
                            </a:lnSpc>
                            <a:spcAft>
                              <a:spcPts val="800"/>
                            </a:spcAft>
                          </a:pPr>
                          <a:r>
                            <a:rPr lang="es-EC" sz="1600">
                              <a:solidFill>
                                <a:schemeClr val="tx1"/>
                              </a:solidFill>
                              <a:effectLst/>
                            </a:rPr>
                            <a:t>Flexión-Extensión frontal</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nchor="ctr"/>
                    </a:tc>
                    <a:tc>
                      <a:txBody>
                        <a:bodyPr/>
                        <a:lstStyle/>
                        <a:p>
                          <a:pPr algn="ctr">
                            <a:lnSpc>
                              <a:spcPct val="150000"/>
                            </a:lnSpc>
                            <a:spcAft>
                              <a:spcPts val="800"/>
                            </a:spcAft>
                          </a:pPr>
                          <a:r>
                            <a:rPr lang="es-EC" sz="1600" smtClean="0">
                              <a:solidFill>
                                <a:schemeClr val="tx1"/>
                              </a:solidFill>
                              <a:effectLst/>
                            </a:rPr>
                            <a:t>90</a:t>
                          </a:r>
                          <a14:m>
                            <m:oMath xmlns:m="http://schemas.openxmlformats.org/officeDocument/2006/math">
                              <m:r>
                                <a:rPr lang="es-EC" sz="1600">
                                  <a:solidFill>
                                    <a:schemeClr val="tx1"/>
                                  </a:solidFill>
                                  <a:effectLst/>
                                  <a:latin typeface="Cambria Math" panose="02040503050406030204" pitchFamily="18" charset="0"/>
                                </a:rPr>
                                <m:t>°</m:t>
                              </m:r>
                            </m:oMath>
                          </a14:m>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nchor="ctr"/>
                    </a:tc>
                    <a:tc>
                      <a:txBody>
                        <a:bodyPr/>
                        <a:lstStyle/>
                        <a:p>
                          <a:pPr algn="ctr">
                            <a:lnSpc>
                              <a:spcPct val="150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nchor="ctr"/>
                    </a:tc>
                  </a:tr>
                  <a:tr h="1398201">
                    <a:tc>
                      <a:txBody>
                        <a:bodyPr/>
                        <a:lstStyle/>
                        <a:p>
                          <a:pPr algn="ctr">
                            <a:lnSpc>
                              <a:spcPct val="150000"/>
                            </a:lnSpc>
                            <a:spcAft>
                              <a:spcPts val="800"/>
                            </a:spcAft>
                          </a:pPr>
                          <a:r>
                            <a:rPr lang="es-EC" sz="1600">
                              <a:solidFill>
                                <a:schemeClr val="tx1"/>
                              </a:solidFill>
                              <a:effectLst/>
                            </a:rPr>
                            <a:t>Flexión- Extensión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nchor="ctr"/>
                    </a:tc>
                    <a:tc>
                      <a:txBody>
                        <a:bodyPr/>
                        <a:lstStyle/>
                        <a:p>
                          <a:pPr algn="ctr">
                            <a:lnSpc>
                              <a:spcPct val="150000"/>
                            </a:lnSpc>
                            <a:spcAft>
                              <a:spcPts val="800"/>
                            </a:spcAft>
                          </a:pPr>
                          <a:r>
                            <a:rPr lang="es-EC" sz="1600" smtClean="0">
                              <a:solidFill>
                                <a:schemeClr val="tx1"/>
                              </a:solidFill>
                              <a:effectLst/>
                            </a:rPr>
                            <a:t>90</a:t>
                          </a:r>
                          <a14:m>
                            <m:oMath xmlns:m="http://schemas.openxmlformats.org/officeDocument/2006/math">
                              <m:r>
                                <a:rPr lang="es-EC" sz="1600">
                                  <a:solidFill>
                                    <a:schemeClr val="tx1"/>
                                  </a:solidFill>
                                  <a:effectLst/>
                                  <a:latin typeface="Cambria Math" panose="02040503050406030204" pitchFamily="18" charset="0"/>
                                </a:rPr>
                                <m:t>°</m:t>
                              </m:r>
                            </m:oMath>
                          </a14:m>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nchor="ctr"/>
                    </a:tc>
                    <a:tc>
                      <a:txBody>
                        <a:bodyPr/>
                        <a:lstStyle/>
                        <a:p>
                          <a:pPr algn="ctr">
                            <a:lnSpc>
                              <a:spcPct val="107000"/>
                            </a:lnSpc>
                            <a:spcAft>
                              <a:spcPts val="0"/>
                            </a:spcAft>
                          </a:pP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tc>
                  </a:tr>
                </a:tbl>
              </a:graphicData>
            </a:graphic>
          </p:graphicFrame>
        </mc:Choice>
        <mc:Fallback>
          <p:graphicFrame>
            <p:nvGraphicFramePr>
              <p:cNvPr id="4" name="Tabla 3"/>
              <p:cNvGraphicFramePr>
                <a:graphicFrameLocks noGrp="1"/>
              </p:cNvGraphicFramePr>
              <p:nvPr>
                <p:extLst>
                  <p:ext uri="{D42A27DB-BD31-4B8C-83A1-F6EECF244321}">
                    <p14:modId xmlns:p14="http://schemas.microsoft.com/office/powerpoint/2010/main" val="1221837442"/>
                  </p:ext>
                </p:extLst>
              </p:nvPr>
            </p:nvGraphicFramePr>
            <p:xfrm>
              <a:off x="399992" y="972271"/>
              <a:ext cx="11140225" cy="4769587"/>
            </p:xfrm>
            <a:graphic>
              <a:graphicData uri="http://schemas.openxmlformats.org/drawingml/2006/table">
                <a:tbl>
                  <a:tblPr firstRow="1" firstCol="1" bandRow="1">
                    <a:tableStyleId>{5C22544A-7EE6-4342-B048-85BDC9FD1C3A}</a:tableStyleId>
                  </a:tblPr>
                  <a:tblGrid>
                    <a:gridCol w="3644644"/>
                    <a:gridCol w="3118363"/>
                    <a:gridCol w="4377218"/>
                  </a:tblGrid>
                  <a:tr h="411480">
                    <a:tc gridSpan="3">
                      <a:txBody>
                        <a:bodyPr/>
                        <a:lstStyle/>
                        <a:p>
                          <a:pPr algn="ctr">
                            <a:lnSpc>
                              <a:spcPct val="150000"/>
                            </a:lnSpc>
                            <a:spcAft>
                              <a:spcPts val="800"/>
                            </a:spcAft>
                          </a:pPr>
                          <a:r>
                            <a:rPr lang="es-EC" sz="1800" dirty="0">
                              <a:solidFill>
                                <a:schemeClr val="tx1"/>
                              </a:solidFill>
                              <a:effectLst/>
                            </a:rPr>
                            <a:t>Necesidades de diseño</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nchor="ctr"/>
                    </a:tc>
                    <a:tc hMerge="1">
                      <a:txBody>
                        <a:bodyPr/>
                        <a:lstStyle/>
                        <a:p>
                          <a:endParaRPr lang="es-EC"/>
                        </a:p>
                      </a:txBody>
                      <a:tcPr/>
                    </a:tc>
                    <a:tc hMerge="1">
                      <a:txBody>
                        <a:bodyPr/>
                        <a:lstStyle/>
                        <a:p>
                          <a:endParaRPr lang="es-EC"/>
                        </a:p>
                      </a:txBody>
                      <a:tcPr/>
                    </a:tc>
                  </a:tr>
                  <a:tr h="260922">
                    <a:tc gridSpan="3">
                      <a:txBody>
                        <a:bodyPr/>
                        <a:lstStyle/>
                        <a:p>
                          <a:pPr algn="ctr">
                            <a:lnSpc>
                              <a:spcPct val="107000"/>
                            </a:lnSpc>
                            <a:spcAft>
                              <a:spcPts val="800"/>
                            </a:spcAft>
                          </a:pPr>
                          <a:r>
                            <a:rPr lang="es-EC" sz="1600">
                              <a:solidFill>
                                <a:schemeClr val="tx1"/>
                              </a:solidFill>
                              <a:effectLst/>
                            </a:rPr>
                            <a:t>Movimiento                         Ángulo Máximo                            Esquema</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nchor="ctr"/>
                    </a:tc>
                    <a:tc hMerge="1">
                      <a:txBody>
                        <a:bodyPr/>
                        <a:lstStyle/>
                        <a:p>
                          <a:endParaRPr lang="es-EC"/>
                        </a:p>
                      </a:txBody>
                      <a:tcPr/>
                    </a:tc>
                    <a:tc hMerge="1">
                      <a:txBody>
                        <a:bodyPr/>
                        <a:lstStyle/>
                        <a:p>
                          <a:endParaRPr lang="es-EC"/>
                        </a:p>
                      </a:txBody>
                      <a:tcPr/>
                    </a:tc>
                  </a:tr>
                  <a:tr h="1263833">
                    <a:tc>
                      <a:txBody>
                        <a:bodyPr/>
                        <a:lstStyle/>
                        <a:p>
                          <a:pPr algn="ctr">
                            <a:lnSpc>
                              <a:spcPct val="150000"/>
                            </a:lnSpc>
                            <a:spcAft>
                              <a:spcPts val="800"/>
                            </a:spcAft>
                          </a:pPr>
                          <a:r>
                            <a:rPr lang="es-EC" sz="1600">
                              <a:solidFill>
                                <a:schemeClr val="tx1"/>
                              </a:solidFill>
                              <a:effectLst/>
                            </a:rPr>
                            <a:t>Abducción -Aducción</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nchor="ctr"/>
                    </a:tc>
                    <a:tc>
                      <a:txBody>
                        <a:bodyPr/>
                        <a:lstStyle/>
                        <a:p>
                          <a:endParaRPr lang="es-EC"/>
                        </a:p>
                      </a:txBody>
                      <a:tcPr marL="45905" marR="45905" marT="0" marB="0" anchor="ctr">
                        <a:blipFill rotWithShape="0">
                          <a:blip r:embed="rId2"/>
                          <a:stretch>
                            <a:fillRect l="-116992" t="-53365" r="-141211" b="-224519"/>
                          </a:stretch>
                        </a:blipFill>
                      </a:tcPr>
                    </a:tc>
                    <a:tc>
                      <a:txBody>
                        <a:bodyPr/>
                        <a:lstStyle/>
                        <a:p>
                          <a:pPr algn="ctr">
                            <a:lnSpc>
                              <a:spcPct val="107000"/>
                            </a:lnSpc>
                            <a:spcAft>
                              <a:spcPts val="0"/>
                            </a:spcAft>
                          </a:pPr>
                          <a:endParaRPr lang="es-EC" sz="1600" dirty="0">
                            <a:solidFill>
                              <a:schemeClr val="tx1"/>
                            </a:solidFill>
                            <a:effectLst/>
                          </a:endParaRPr>
                        </a:p>
                        <a:p>
                          <a:pPr algn="ctr">
                            <a:lnSpc>
                              <a:spcPct val="107000"/>
                            </a:lnSpc>
                            <a:spcAft>
                              <a:spcPts val="0"/>
                            </a:spcAft>
                          </a:pPr>
                          <a:r>
                            <a:rPr lang="es-EC" sz="1600" dirty="0">
                              <a:solidFill>
                                <a:schemeClr val="tx1"/>
                              </a:solidFill>
                              <a:effectLst/>
                            </a:rPr>
                            <a:t> </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nchor="b"/>
                    </a:tc>
                  </a:tr>
                  <a:tr h="1435151">
                    <a:tc>
                      <a:txBody>
                        <a:bodyPr/>
                        <a:lstStyle/>
                        <a:p>
                          <a:pPr algn="ctr">
                            <a:lnSpc>
                              <a:spcPct val="150000"/>
                            </a:lnSpc>
                            <a:spcAft>
                              <a:spcPts val="800"/>
                            </a:spcAft>
                          </a:pPr>
                          <a:r>
                            <a:rPr lang="es-EC" sz="1600">
                              <a:solidFill>
                                <a:schemeClr val="tx1"/>
                              </a:solidFill>
                              <a:effectLst/>
                            </a:rPr>
                            <a:t>Flexión-Extensión frontal</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nchor="ctr"/>
                    </a:tc>
                    <a:tc>
                      <a:txBody>
                        <a:bodyPr/>
                        <a:lstStyle/>
                        <a:p>
                          <a:endParaRPr lang="es-EC"/>
                        </a:p>
                      </a:txBody>
                      <a:tcPr marL="45905" marR="45905" marT="0" marB="0" anchor="ctr">
                        <a:blipFill rotWithShape="0">
                          <a:blip r:embed="rId2"/>
                          <a:stretch>
                            <a:fillRect l="-116992" t="-135745" r="-141211" b="-98723"/>
                          </a:stretch>
                        </a:blipFill>
                      </a:tcPr>
                    </a:tc>
                    <a:tc>
                      <a:txBody>
                        <a:bodyPr/>
                        <a:lstStyle/>
                        <a:p>
                          <a:pPr algn="ctr">
                            <a:lnSpc>
                              <a:spcPct val="150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nchor="ctr"/>
                    </a:tc>
                  </a:tr>
                  <a:tr h="1398201">
                    <a:tc>
                      <a:txBody>
                        <a:bodyPr/>
                        <a:lstStyle/>
                        <a:p>
                          <a:pPr algn="ctr">
                            <a:lnSpc>
                              <a:spcPct val="150000"/>
                            </a:lnSpc>
                            <a:spcAft>
                              <a:spcPts val="800"/>
                            </a:spcAft>
                          </a:pPr>
                          <a:r>
                            <a:rPr lang="es-EC" sz="1600">
                              <a:solidFill>
                                <a:schemeClr val="tx1"/>
                              </a:solidFill>
                              <a:effectLst/>
                            </a:rPr>
                            <a:t>Flexión- Extensión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nchor="ctr"/>
                    </a:tc>
                    <a:tc>
                      <a:txBody>
                        <a:bodyPr/>
                        <a:lstStyle/>
                        <a:p>
                          <a:endParaRPr lang="es-EC"/>
                        </a:p>
                      </a:txBody>
                      <a:tcPr marL="45905" marR="45905" marT="0" marB="0" anchor="ctr">
                        <a:blipFill rotWithShape="0">
                          <a:blip r:embed="rId2"/>
                          <a:stretch>
                            <a:fillRect l="-116992" t="-240870" r="-141211" b="-870"/>
                          </a:stretch>
                        </a:blipFill>
                      </a:tcPr>
                    </a:tc>
                    <a:tc>
                      <a:txBody>
                        <a:bodyPr/>
                        <a:lstStyle/>
                        <a:p>
                          <a:pPr algn="ctr">
                            <a:lnSpc>
                              <a:spcPct val="107000"/>
                            </a:lnSpc>
                            <a:spcAft>
                              <a:spcPts val="0"/>
                            </a:spcAft>
                          </a:pP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tc>
                  </a:tr>
                </a:tbl>
              </a:graphicData>
            </a:graphic>
          </p:graphicFrame>
        </mc:Fallback>
      </mc:AlternateContent>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l="1234" t="1474" r="70541" b="1965"/>
          <a:stretch>
            <a:fillRect/>
          </a:stretch>
        </p:blipFill>
        <p:spPr bwMode="auto">
          <a:xfrm>
            <a:off x="8182907" y="1707014"/>
            <a:ext cx="1695673" cy="13862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l="30516" t="2213" r="40909" b="5650"/>
          <a:stretch>
            <a:fillRect/>
          </a:stretch>
        </p:blipFill>
        <p:spPr bwMode="auto">
          <a:xfrm>
            <a:off x="8182908" y="3007975"/>
            <a:ext cx="1893598" cy="1396011"/>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30.png"/>
          <p:cNvPicPr>
            <a:picLocks noChangeAspect="1" noChangeArrowheads="1"/>
          </p:cNvPicPr>
          <p:nvPr/>
        </p:nvPicPr>
        <p:blipFill>
          <a:blip r:embed="rId3">
            <a:extLst>
              <a:ext uri="{28A0092B-C50C-407E-A947-70E740481C1C}">
                <a14:useLocalDpi xmlns:a14="http://schemas.microsoft.com/office/drawing/2010/main" val="0"/>
              </a:ext>
            </a:extLst>
          </a:blip>
          <a:srcRect l="59804" t="2950" r="1718" b="8556"/>
          <a:stretch>
            <a:fillRect/>
          </a:stretch>
        </p:blipFill>
        <p:spPr bwMode="auto">
          <a:xfrm>
            <a:off x="8091482" y="4500131"/>
            <a:ext cx="2076450" cy="139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5501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105611989"/>
              </p:ext>
            </p:extLst>
          </p:nvPr>
        </p:nvGraphicFramePr>
        <p:xfrm>
          <a:off x="818667" y="2111307"/>
          <a:ext cx="11140225" cy="2286000"/>
        </p:xfrm>
        <a:graphic>
          <a:graphicData uri="http://schemas.openxmlformats.org/drawingml/2006/table">
            <a:tbl>
              <a:tblPr firstRow="1" firstCol="1" bandRow="1">
                <a:tableStyleId>{5C22544A-7EE6-4342-B048-85BDC9FD1C3A}</a:tableStyleId>
              </a:tblPr>
              <a:tblGrid>
                <a:gridCol w="3644644"/>
                <a:gridCol w="3118363"/>
                <a:gridCol w="4377218"/>
              </a:tblGrid>
              <a:tr h="283335">
                <a:tc rowSpan="2">
                  <a:txBody>
                    <a:bodyPr/>
                    <a:lstStyle/>
                    <a:p>
                      <a:pPr algn="ctr">
                        <a:lnSpc>
                          <a:spcPct val="150000"/>
                        </a:lnSpc>
                        <a:spcAft>
                          <a:spcPts val="800"/>
                        </a:spcAft>
                      </a:pPr>
                      <a:r>
                        <a:rPr lang="es-EC" sz="1800" dirty="0">
                          <a:solidFill>
                            <a:schemeClr val="tx1"/>
                          </a:solidFill>
                          <a:effectLst/>
                        </a:rPr>
                        <a:t>TÉCNICAS DE FISIOTERAPIA</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nchor="b"/>
                </a:tc>
                <a:tc gridSpan="2">
                  <a:txBody>
                    <a:bodyPr/>
                    <a:lstStyle/>
                    <a:p>
                      <a:pPr marL="342900" lvl="0" indent="-342900">
                        <a:lnSpc>
                          <a:spcPct val="150000"/>
                        </a:lnSpc>
                        <a:spcAft>
                          <a:spcPts val="800"/>
                        </a:spcAft>
                        <a:buFont typeface="+mj-lt"/>
                        <a:buAutoNum type="arabicParenR"/>
                      </a:pPr>
                      <a:r>
                        <a:rPr lang="es-EC" sz="1600" dirty="0" smtClean="0">
                          <a:solidFill>
                            <a:schemeClr val="tx1"/>
                          </a:solidFill>
                          <a:effectLst/>
                        </a:rPr>
                        <a:t>Terapia </a:t>
                      </a:r>
                      <a:r>
                        <a:rPr lang="es-EC" sz="1600" dirty="0">
                          <a:solidFill>
                            <a:schemeClr val="tx1"/>
                          </a:solidFill>
                          <a:effectLst/>
                        </a:rPr>
                        <a:t>de espejo</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nchor="ctr"/>
                </a:tc>
                <a:tc hMerge="1">
                  <a:txBody>
                    <a:bodyPr/>
                    <a:lstStyle/>
                    <a:p>
                      <a:endParaRPr lang="es-EC"/>
                    </a:p>
                  </a:txBody>
                  <a:tcPr/>
                </a:tc>
              </a:tr>
              <a:tr h="110175">
                <a:tc vMerge="1">
                  <a:txBody>
                    <a:bodyPr/>
                    <a:lstStyle/>
                    <a:p>
                      <a:endParaRPr lang="es-EC"/>
                    </a:p>
                  </a:txBody>
                  <a:tcPr/>
                </a:tc>
                <a:tc gridSpan="2">
                  <a:txBody>
                    <a:bodyPr/>
                    <a:lstStyle/>
                    <a:p>
                      <a:pPr marL="342900" lvl="0" indent="-342900">
                        <a:lnSpc>
                          <a:spcPct val="150000"/>
                        </a:lnSpc>
                        <a:spcAft>
                          <a:spcPts val="800"/>
                        </a:spcAft>
                        <a:buFont typeface="+mj-lt"/>
                        <a:buAutoNum type="arabicParenR"/>
                      </a:pPr>
                      <a:r>
                        <a:rPr lang="es-EC" sz="1600">
                          <a:solidFill>
                            <a:schemeClr val="tx1"/>
                          </a:solidFill>
                          <a:effectLst/>
                        </a:rPr>
                        <a:t>Movimiento continuo-pasivo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nchor="ctr"/>
                </a:tc>
                <a:tc hMerge="1">
                  <a:txBody>
                    <a:bodyPr/>
                    <a:lstStyle/>
                    <a:p>
                      <a:endParaRPr lang="es-EC"/>
                    </a:p>
                  </a:txBody>
                  <a:tcPr/>
                </a:tc>
              </a:tr>
              <a:tr h="280612">
                <a:tc gridSpan="3">
                  <a:txBody>
                    <a:bodyPr/>
                    <a:lstStyle/>
                    <a:p>
                      <a:pPr algn="ctr">
                        <a:lnSpc>
                          <a:spcPct val="150000"/>
                        </a:lnSpc>
                        <a:spcAft>
                          <a:spcPts val="800"/>
                        </a:spcAft>
                      </a:pPr>
                      <a:r>
                        <a:rPr lang="es-EC" sz="1700" dirty="0">
                          <a:solidFill>
                            <a:schemeClr val="tx1"/>
                          </a:solidFill>
                          <a:effectLst/>
                        </a:rPr>
                        <a:t>Barato y accesible</a:t>
                      </a:r>
                      <a:endParaRPr lang="es-EC" sz="17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nchor="ctr"/>
                </a:tc>
                <a:tc hMerge="1">
                  <a:txBody>
                    <a:bodyPr/>
                    <a:lstStyle/>
                    <a:p>
                      <a:endParaRPr lang="es-EC"/>
                    </a:p>
                  </a:txBody>
                  <a:tcPr/>
                </a:tc>
                <a:tc hMerge="1">
                  <a:txBody>
                    <a:bodyPr/>
                    <a:lstStyle/>
                    <a:p>
                      <a:endParaRPr lang="es-EC"/>
                    </a:p>
                  </a:txBody>
                  <a:tcPr/>
                </a:tc>
              </a:tr>
              <a:tr h="280612">
                <a:tc gridSpan="3">
                  <a:txBody>
                    <a:bodyPr/>
                    <a:lstStyle/>
                    <a:p>
                      <a:pPr algn="ctr">
                        <a:lnSpc>
                          <a:spcPct val="150000"/>
                        </a:lnSpc>
                        <a:spcAft>
                          <a:spcPts val="800"/>
                        </a:spcAft>
                      </a:pPr>
                      <a:r>
                        <a:rPr lang="es-EC" sz="1700" dirty="0">
                          <a:solidFill>
                            <a:schemeClr val="tx1"/>
                          </a:solidFill>
                          <a:effectLst/>
                        </a:rPr>
                        <a:t>Cómodo de usar</a:t>
                      </a:r>
                      <a:endParaRPr lang="es-EC" sz="17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nchor="ctr"/>
                </a:tc>
                <a:tc hMerge="1">
                  <a:txBody>
                    <a:bodyPr/>
                    <a:lstStyle/>
                    <a:p>
                      <a:endParaRPr lang="es-EC"/>
                    </a:p>
                  </a:txBody>
                  <a:tcPr/>
                </a:tc>
                <a:tc hMerge="1">
                  <a:txBody>
                    <a:bodyPr/>
                    <a:lstStyle/>
                    <a:p>
                      <a:endParaRPr lang="es-EC"/>
                    </a:p>
                  </a:txBody>
                  <a:tcPr/>
                </a:tc>
              </a:tr>
              <a:tr h="280612">
                <a:tc gridSpan="3">
                  <a:txBody>
                    <a:bodyPr/>
                    <a:lstStyle/>
                    <a:p>
                      <a:pPr algn="ctr">
                        <a:lnSpc>
                          <a:spcPct val="150000"/>
                        </a:lnSpc>
                        <a:spcAft>
                          <a:spcPts val="800"/>
                        </a:spcAft>
                      </a:pPr>
                      <a:r>
                        <a:rPr lang="es-EC" sz="1700" dirty="0">
                          <a:solidFill>
                            <a:schemeClr val="tx1"/>
                          </a:solidFill>
                          <a:effectLst/>
                        </a:rPr>
                        <a:t>Agradable a la vista</a:t>
                      </a:r>
                      <a:endParaRPr lang="es-EC" sz="17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nchor="ctr"/>
                </a:tc>
                <a:tc hMerge="1">
                  <a:txBody>
                    <a:bodyPr/>
                    <a:lstStyle/>
                    <a:p>
                      <a:endParaRPr lang="es-EC"/>
                    </a:p>
                  </a:txBody>
                  <a:tcPr/>
                </a:tc>
                <a:tc hMerge="1">
                  <a:txBody>
                    <a:bodyPr/>
                    <a:lstStyle/>
                    <a:p>
                      <a:endParaRPr lang="es-EC"/>
                    </a:p>
                  </a:txBody>
                  <a:tcPr/>
                </a:tc>
              </a:tr>
              <a:tr h="280612">
                <a:tc gridSpan="3">
                  <a:txBody>
                    <a:bodyPr/>
                    <a:lstStyle/>
                    <a:p>
                      <a:pPr algn="ctr">
                        <a:lnSpc>
                          <a:spcPct val="150000"/>
                        </a:lnSpc>
                        <a:spcAft>
                          <a:spcPts val="800"/>
                        </a:spcAft>
                      </a:pPr>
                      <a:r>
                        <a:rPr lang="es-EC" sz="1700" dirty="0">
                          <a:solidFill>
                            <a:schemeClr val="tx1"/>
                          </a:solidFill>
                          <a:effectLst/>
                        </a:rPr>
                        <a:t>Fácil de utilizar</a:t>
                      </a:r>
                      <a:endParaRPr lang="es-EC" sz="17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905" marR="45905" marT="0" marB="0" anchor="ctr"/>
                </a:tc>
                <a:tc hMerge="1">
                  <a:txBody>
                    <a:bodyPr/>
                    <a:lstStyle/>
                    <a:p>
                      <a:endParaRPr lang="es-EC"/>
                    </a:p>
                  </a:txBody>
                  <a:tcPr/>
                </a:tc>
                <a:tc hMerge="1">
                  <a:txBody>
                    <a:bodyPr/>
                    <a:lstStyle/>
                    <a:p>
                      <a:endParaRPr lang="es-EC"/>
                    </a:p>
                  </a:txBody>
                  <a:tcPr/>
                </a:tc>
              </a:tr>
            </a:tbl>
          </a:graphicData>
        </a:graphic>
      </p:graphicFrame>
    </p:spTree>
    <p:extLst>
      <p:ext uri="{BB962C8B-B14F-4D97-AF65-F5344CB8AC3E}">
        <p14:creationId xmlns:p14="http://schemas.microsoft.com/office/powerpoint/2010/main" val="25195759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919582661"/>
              </p:ext>
            </p:extLst>
          </p:nvPr>
        </p:nvGraphicFramePr>
        <p:xfrm>
          <a:off x="0" y="1139687"/>
          <a:ext cx="12192000" cy="3749040"/>
        </p:xfrm>
        <a:graphic>
          <a:graphicData uri="http://schemas.openxmlformats.org/drawingml/2006/table">
            <a:tbl>
              <a:tblPr firstRow="1" firstCol="1" bandRow="1">
                <a:tableStyleId>{5C22544A-7EE6-4342-B048-85BDC9FD1C3A}</a:tableStyleId>
              </a:tblPr>
              <a:tblGrid>
                <a:gridCol w="8126569"/>
                <a:gridCol w="4065431"/>
              </a:tblGrid>
              <a:tr h="230361">
                <a:tc gridSpan="2">
                  <a:txBody>
                    <a:bodyPr/>
                    <a:lstStyle/>
                    <a:p>
                      <a:pPr algn="ctr">
                        <a:lnSpc>
                          <a:spcPct val="150000"/>
                        </a:lnSpc>
                        <a:spcAft>
                          <a:spcPts val="0"/>
                        </a:spcAft>
                      </a:pPr>
                      <a:r>
                        <a:rPr lang="es-EC" sz="2000" dirty="0">
                          <a:solidFill>
                            <a:schemeClr val="tx1"/>
                          </a:solidFill>
                          <a:effectLst/>
                        </a:rPr>
                        <a:t>Opciones de selección para cada especificación</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48" marR="34748" marT="0" marB="0" anchor="ctr"/>
                </a:tc>
                <a:tc hMerge="1">
                  <a:txBody>
                    <a:bodyPr/>
                    <a:lstStyle/>
                    <a:p>
                      <a:endParaRPr lang="es-EC"/>
                    </a:p>
                  </a:txBody>
                  <a:tcPr/>
                </a:tc>
              </a:tr>
              <a:tr h="230361">
                <a:tc>
                  <a:txBody>
                    <a:bodyPr/>
                    <a:lstStyle/>
                    <a:p>
                      <a:pPr algn="ctr">
                        <a:lnSpc>
                          <a:spcPct val="150000"/>
                        </a:lnSpc>
                        <a:spcAft>
                          <a:spcPts val="0"/>
                        </a:spcAft>
                      </a:pPr>
                      <a:r>
                        <a:rPr lang="es-EC" sz="1800">
                          <a:solidFill>
                            <a:schemeClr val="tx1"/>
                          </a:solidFill>
                          <a:effectLst/>
                        </a:rPr>
                        <a:t>Especificación</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48" marR="34748" marT="0" marB="0" anchor="ctr"/>
                </a:tc>
                <a:tc>
                  <a:txBody>
                    <a:bodyPr/>
                    <a:lstStyle/>
                    <a:p>
                      <a:pPr algn="ctr">
                        <a:lnSpc>
                          <a:spcPct val="150000"/>
                        </a:lnSpc>
                        <a:spcAft>
                          <a:spcPts val="0"/>
                        </a:spcAft>
                      </a:pPr>
                      <a:r>
                        <a:rPr lang="es-EC" sz="1800" b="1" dirty="0">
                          <a:solidFill>
                            <a:schemeClr val="tx1"/>
                          </a:solidFill>
                          <a:effectLst/>
                        </a:rPr>
                        <a:t>Opciones de implementación</a:t>
                      </a:r>
                      <a:endParaRPr lang="es-EC"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48" marR="34748" marT="0" marB="0" anchor="ctr"/>
                </a:tc>
              </a:tr>
              <a:tr h="304135">
                <a:tc rowSpan="2">
                  <a:txBody>
                    <a:bodyPr/>
                    <a:lstStyle/>
                    <a:p>
                      <a:pPr algn="just">
                        <a:lnSpc>
                          <a:spcPct val="150000"/>
                        </a:lnSpc>
                        <a:spcAft>
                          <a:spcPts val="0"/>
                        </a:spcAft>
                      </a:pPr>
                      <a:r>
                        <a:rPr lang="es-EC" sz="1800" b="0" dirty="0">
                          <a:solidFill>
                            <a:schemeClr val="tx1"/>
                          </a:solidFill>
                          <a:effectLst/>
                        </a:rPr>
                        <a:t>El movimiento debe realizarse dentro del cuarto octante de un sistema coordenado de tres dimensiones</a:t>
                      </a:r>
                      <a:endPar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48" marR="34748" marT="0" marB="0"/>
                </a:tc>
                <a:tc>
                  <a:txBody>
                    <a:bodyPr/>
                    <a:lstStyle/>
                    <a:p>
                      <a:pPr algn="ctr">
                        <a:lnSpc>
                          <a:spcPct val="150000"/>
                        </a:lnSpc>
                        <a:spcAft>
                          <a:spcPts val="0"/>
                        </a:spcAft>
                      </a:pPr>
                      <a:r>
                        <a:rPr lang="es-EC" sz="1800">
                          <a:solidFill>
                            <a:schemeClr val="tx1"/>
                          </a:solidFill>
                          <a:effectLst/>
                        </a:rPr>
                        <a:t>Exoesqueleto robótico</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48" marR="34748" marT="0" marB="0"/>
                </a:tc>
              </a:tr>
              <a:tr h="234093">
                <a:tc vMerge="1">
                  <a:txBody>
                    <a:bodyPr/>
                    <a:lstStyle/>
                    <a:p>
                      <a:endParaRPr lang="es-EC"/>
                    </a:p>
                  </a:txBody>
                  <a:tcPr/>
                </a:tc>
                <a:tc>
                  <a:txBody>
                    <a:bodyPr/>
                    <a:lstStyle/>
                    <a:p>
                      <a:pPr algn="ctr">
                        <a:lnSpc>
                          <a:spcPct val="150000"/>
                        </a:lnSpc>
                        <a:spcAft>
                          <a:spcPts val="0"/>
                        </a:spcAft>
                      </a:pPr>
                      <a:r>
                        <a:rPr lang="es-EC" sz="1800" dirty="0">
                          <a:solidFill>
                            <a:schemeClr val="tx1"/>
                          </a:solidFill>
                          <a:effectLst/>
                        </a:rPr>
                        <a:t>Mecanismo tensor</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48" marR="34748" marT="0" marB="0"/>
                </a:tc>
              </a:tr>
              <a:tr h="780107">
                <a:tc>
                  <a:txBody>
                    <a:bodyPr/>
                    <a:lstStyle/>
                    <a:p>
                      <a:pPr algn="just">
                        <a:lnSpc>
                          <a:spcPct val="150000"/>
                        </a:lnSpc>
                        <a:spcAft>
                          <a:spcPts val="0"/>
                        </a:spcAft>
                      </a:pPr>
                      <a:r>
                        <a:rPr lang="es-EC" sz="1800" b="0" dirty="0">
                          <a:solidFill>
                            <a:schemeClr val="tx1"/>
                          </a:solidFill>
                          <a:effectLst/>
                        </a:rPr>
                        <a:t>El diseño deberá mover el hombro lesionado a la par del movimiento de la articulación sana en movimientos equivalentes.</a:t>
                      </a:r>
                      <a:endPar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48" marR="34748" marT="0" marB="0" anchor="ctr"/>
                </a:tc>
                <a:tc>
                  <a:txBody>
                    <a:bodyPr/>
                    <a:lstStyle/>
                    <a:p>
                      <a:pPr algn="ctr">
                        <a:lnSpc>
                          <a:spcPct val="150000"/>
                        </a:lnSpc>
                        <a:spcAft>
                          <a:spcPts val="0"/>
                        </a:spcAft>
                      </a:pPr>
                      <a:r>
                        <a:rPr lang="es-EC" sz="1800">
                          <a:solidFill>
                            <a:schemeClr val="tx1"/>
                          </a:solidFill>
                          <a:effectLst/>
                        </a:rPr>
                        <a:t>Dispositivo Kinect</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48" marR="34748" marT="0" marB="0" anchor="ctr"/>
                </a:tc>
              </a:tr>
              <a:tr h="940157">
                <a:tc>
                  <a:txBody>
                    <a:bodyPr/>
                    <a:lstStyle/>
                    <a:p>
                      <a:pPr algn="just">
                        <a:lnSpc>
                          <a:spcPct val="150000"/>
                        </a:lnSpc>
                        <a:spcAft>
                          <a:spcPts val="0"/>
                        </a:spcAft>
                      </a:pPr>
                      <a:r>
                        <a:rPr lang="es-EC" sz="1800" b="0" dirty="0">
                          <a:solidFill>
                            <a:schemeClr val="tx1"/>
                          </a:solidFill>
                          <a:effectLst/>
                        </a:rPr>
                        <a:t>El mecanismo de movimiento del brazo debe constar de un sistema motorizado que permita un </a:t>
                      </a:r>
                      <a:r>
                        <a:rPr lang="es-EC" sz="1800" b="0" dirty="0" err="1">
                          <a:solidFill>
                            <a:schemeClr val="tx1"/>
                          </a:solidFill>
                          <a:effectLst/>
                        </a:rPr>
                        <a:t>movimento</a:t>
                      </a:r>
                      <a:r>
                        <a:rPr lang="es-EC" sz="1800" b="0" dirty="0">
                          <a:solidFill>
                            <a:schemeClr val="tx1"/>
                          </a:solidFill>
                          <a:effectLst/>
                        </a:rPr>
                        <a:t> y velocidad constante</a:t>
                      </a:r>
                      <a:endPar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48" marR="34748" marT="0" marB="0" anchor="ctr"/>
                </a:tc>
                <a:tc>
                  <a:txBody>
                    <a:bodyPr/>
                    <a:lstStyle/>
                    <a:p>
                      <a:pPr marL="457200" algn="ctr">
                        <a:lnSpc>
                          <a:spcPct val="150000"/>
                        </a:lnSpc>
                        <a:spcAft>
                          <a:spcPts val="0"/>
                        </a:spcAft>
                      </a:pPr>
                      <a:r>
                        <a:rPr lang="es-EC" sz="1800" dirty="0">
                          <a:solidFill>
                            <a:schemeClr val="tx1"/>
                          </a:solidFill>
                          <a:effectLst/>
                        </a:rPr>
                        <a:t>Motor eléctrico</a:t>
                      </a:r>
                    </a:p>
                    <a:p>
                      <a:pPr marL="457200" algn="ctr">
                        <a:lnSpc>
                          <a:spcPct val="150000"/>
                        </a:lnSpc>
                        <a:spcAft>
                          <a:spcPts val="0"/>
                        </a:spcAft>
                      </a:pPr>
                      <a:r>
                        <a:rPr lang="es-EC" sz="1800" dirty="0">
                          <a:solidFill>
                            <a:schemeClr val="tx1"/>
                          </a:solidFill>
                          <a:effectLst/>
                        </a:rPr>
                        <a:t>Actuador lineal eléctrico</a:t>
                      </a:r>
                    </a:p>
                    <a:p>
                      <a:pPr marL="457200" algn="ctr">
                        <a:lnSpc>
                          <a:spcPct val="150000"/>
                        </a:lnSpc>
                        <a:spcAft>
                          <a:spcPts val="0"/>
                        </a:spcAft>
                      </a:pPr>
                      <a:r>
                        <a:rPr lang="es-EC" sz="1800" dirty="0">
                          <a:solidFill>
                            <a:schemeClr val="tx1"/>
                          </a:solidFill>
                          <a:effectLst/>
                        </a:rPr>
                        <a:t>Actuador lineal hidráulico</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48" marR="34748" marT="0" marB="0" anchor="ct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4213344757"/>
              </p:ext>
            </p:extLst>
          </p:nvPr>
        </p:nvGraphicFramePr>
        <p:xfrm>
          <a:off x="0" y="2018541"/>
          <a:ext cx="12192000" cy="2998108"/>
        </p:xfrm>
        <a:graphic>
          <a:graphicData uri="http://schemas.openxmlformats.org/drawingml/2006/table">
            <a:tbl>
              <a:tblPr firstRow="1" firstCol="1" bandRow="1">
                <a:tableStyleId>{5C22544A-7EE6-4342-B048-85BDC9FD1C3A}</a:tableStyleId>
              </a:tblPr>
              <a:tblGrid>
                <a:gridCol w="8126569"/>
                <a:gridCol w="4065431"/>
              </a:tblGrid>
              <a:tr h="438202">
                <a:tc rowSpan="2">
                  <a:txBody>
                    <a:bodyPr/>
                    <a:lstStyle/>
                    <a:p>
                      <a:pPr algn="just">
                        <a:lnSpc>
                          <a:spcPct val="150000"/>
                        </a:lnSpc>
                        <a:spcAft>
                          <a:spcPts val="0"/>
                        </a:spcAft>
                      </a:pPr>
                      <a:r>
                        <a:rPr lang="es-EC" sz="1800" b="0" dirty="0">
                          <a:solidFill>
                            <a:schemeClr val="tx1"/>
                          </a:solidFill>
                          <a:effectLst/>
                        </a:rPr>
                        <a:t>Debe ser una estación realizada a medida del promedio de usuarios en Ecuador, fabricarse con materiales hipoalergénicos, livianos y agradables al tacto.</a:t>
                      </a:r>
                      <a:endPar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48" marR="34748" marT="0" marB="0" anchor="ctr"/>
                </a:tc>
                <a:tc>
                  <a:txBody>
                    <a:bodyPr/>
                    <a:lstStyle/>
                    <a:p>
                      <a:pPr algn="ctr">
                        <a:lnSpc>
                          <a:spcPct val="150000"/>
                        </a:lnSpc>
                        <a:spcAft>
                          <a:spcPts val="0"/>
                        </a:spcAft>
                      </a:pPr>
                      <a:r>
                        <a:rPr lang="es-EC" sz="1800" b="0" dirty="0">
                          <a:solidFill>
                            <a:schemeClr val="tx1"/>
                          </a:solidFill>
                          <a:effectLst/>
                        </a:rPr>
                        <a:t>Nuevo diseño</a:t>
                      </a:r>
                      <a:endPar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48" marR="34748" marT="0" marB="0" anchor="ctr">
                    <a:solidFill>
                      <a:srgbClr val="ECF3FA"/>
                    </a:solidFill>
                  </a:tcPr>
                </a:tc>
              </a:tr>
              <a:tr h="360289">
                <a:tc vMerge="1">
                  <a:txBody>
                    <a:bodyPr/>
                    <a:lstStyle/>
                    <a:p>
                      <a:endParaRPr lang="es-EC"/>
                    </a:p>
                  </a:txBody>
                  <a:tcPr/>
                </a:tc>
                <a:tc>
                  <a:txBody>
                    <a:bodyPr/>
                    <a:lstStyle/>
                    <a:p>
                      <a:pPr algn="ctr">
                        <a:lnSpc>
                          <a:spcPct val="150000"/>
                        </a:lnSpc>
                        <a:spcAft>
                          <a:spcPts val="0"/>
                        </a:spcAft>
                      </a:pPr>
                      <a:r>
                        <a:rPr lang="es-EC" sz="1800">
                          <a:solidFill>
                            <a:schemeClr val="tx1"/>
                          </a:solidFill>
                          <a:effectLst/>
                        </a:rPr>
                        <a:t>Basado en diseños existentes</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48" marR="34748" marT="0" marB="0" anchor="ctr"/>
                </a:tc>
              </a:tr>
              <a:tr h="334850">
                <a:tc rowSpan="2">
                  <a:txBody>
                    <a:bodyPr/>
                    <a:lstStyle/>
                    <a:p>
                      <a:pPr algn="just">
                        <a:lnSpc>
                          <a:spcPct val="150000"/>
                        </a:lnSpc>
                        <a:spcAft>
                          <a:spcPts val="0"/>
                        </a:spcAft>
                      </a:pPr>
                      <a:r>
                        <a:rPr lang="es-EC" sz="1800" b="0">
                          <a:solidFill>
                            <a:schemeClr val="tx1"/>
                          </a:solidFill>
                          <a:effectLst/>
                        </a:rPr>
                        <a:t>Los materiales usados deben tener un acabado superficial estético. Mantener una agradable combinación de colores.</a:t>
                      </a:r>
                      <a:endParaRPr lang="es-EC" sz="1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48" marR="34748" marT="0" marB="0" anchor="ctr"/>
                </a:tc>
                <a:tc>
                  <a:txBody>
                    <a:bodyPr/>
                    <a:lstStyle/>
                    <a:p>
                      <a:pPr algn="ctr">
                        <a:lnSpc>
                          <a:spcPct val="150000"/>
                        </a:lnSpc>
                        <a:spcAft>
                          <a:spcPts val="0"/>
                        </a:spcAft>
                      </a:pPr>
                      <a:r>
                        <a:rPr lang="es-EC" sz="1800">
                          <a:solidFill>
                            <a:schemeClr val="tx1"/>
                          </a:solidFill>
                          <a:effectLst/>
                        </a:rPr>
                        <a:t>Nuevo diseño</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48" marR="34748" marT="0" marB="0" anchor="ctr"/>
                </a:tc>
              </a:tr>
              <a:tr h="360609">
                <a:tc vMerge="1">
                  <a:txBody>
                    <a:bodyPr/>
                    <a:lstStyle/>
                    <a:p>
                      <a:endParaRPr lang="es-EC"/>
                    </a:p>
                  </a:txBody>
                  <a:tcPr/>
                </a:tc>
                <a:tc>
                  <a:txBody>
                    <a:bodyPr/>
                    <a:lstStyle/>
                    <a:p>
                      <a:pPr algn="ctr">
                        <a:lnSpc>
                          <a:spcPct val="150000"/>
                        </a:lnSpc>
                        <a:spcAft>
                          <a:spcPts val="0"/>
                        </a:spcAft>
                      </a:pPr>
                      <a:r>
                        <a:rPr lang="es-EC" sz="1800">
                          <a:solidFill>
                            <a:schemeClr val="tx1"/>
                          </a:solidFill>
                          <a:effectLst/>
                        </a:rPr>
                        <a:t>Basado en diseños existentes</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48" marR="34748" marT="0" marB="0" anchor="ctr"/>
                </a:tc>
              </a:tr>
              <a:tr h="425003">
                <a:tc rowSpan="2">
                  <a:txBody>
                    <a:bodyPr/>
                    <a:lstStyle/>
                    <a:p>
                      <a:pPr algn="just">
                        <a:lnSpc>
                          <a:spcPct val="150000"/>
                        </a:lnSpc>
                        <a:spcAft>
                          <a:spcPts val="0"/>
                        </a:spcAft>
                      </a:pPr>
                      <a:r>
                        <a:rPr lang="es-EC" sz="1800" b="0" dirty="0">
                          <a:solidFill>
                            <a:schemeClr val="tx1"/>
                          </a:solidFill>
                          <a:effectLst/>
                        </a:rPr>
                        <a:t>Debe constar de una interfaz de usuario en la computadora que permita la navegación por las opciones que ofrece la estación. La interfaz debe ser fácil de entender.</a:t>
                      </a:r>
                      <a:endPar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48" marR="34748" marT="0" marB="0" anchor="ctr"/>
                </a:tc>
                <a:tc>
                  <a:txBody>
                    <a:bodyPr/>
                    <a:lstStyle/>
                    <a:p>
                      <a:pPr algn="ctr">
                        <a:lnSpc>
                          <a:spcPct val="150000"/>
                        </a:lnSpc>
                        <a:spcAft>
                          <a:spcPts val="0"/>
                        </a:spcAft>
                      </a:pPr>
                      <a:r>
                        <a:rPr lang="es-EC" sz="1800">
                          <a:solidFill>
                            <a:schemeClr val="tx1"/>
                          </a:solidFill>
                          <a:effectLst/>
                        </a:rPr>
                        <a:t>Programación en Python</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48" marR="34748" marT="0" marB="0" anchor="ctr"/>
                </a:tc>
              </a:tr>
              <a:tr h="360608">
                <a:tc vMerge="1">
                  <a:txBody>
                    <a:bodyPr/>
                    <a:lstStyle/>
                    <a:p>
                      <a:endParaRPr lang="es-EC"/>
                    </a:p>
                  </a:txBody>
                  <a:tcPr/>
                </a:tc>
                <a:tc>
                  <a:txBody>
                    <a:bodyPr/>
                    <a:lstStyle/>
                    <a:p>
                      <a:pPr algn="ctr">
                        <a:lnSpc>
                          <a:spcPct val="150000"/>
                        </a:lnSpc>
                        <a:spcAft>
                          <a:spcPts val="0"/>
                        </a:spcAft>
                      </a:pPr>
                      <a:r>
                        <a:rPr lang="es-EC" sz="1800">
                          <a:solidFill>
                            <a:schemeClr val="tx1"/>
                          </a:solidFill>
                          <a:effectLst/>
                        </a:rPr>
                        <a:t>Programación en Processing</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48" marR="34748" marT="0" marB="0" anchor="ctr"/>
                </a:tc>
              </a:tr>
              <a:tr h="488983">
                <a:tc>
                  <a:txBody>
                    <a:bodyPr/>
                    <a:lstStyle/>
                    <a:p>
                      <a:pPr algn="just">
                        <a:lnSpc>
                          <a:spcPct val="150000"/>
                        </a:lnSpc>
                        <a:spcAft>
                          <a:spcPts val="0"/>
                        </a:spcAft>
                      </a:pPr>
                      <a:r>
                        <a:rPr lang="es-EC" sz="1800" b="0" dirty="0">
                          <a:solidFill>
                            <a:schemeClr val="tx1"/>
                          </a:solidFill>
                          <a:effectLst/>
                        </a:rPr>
                        <a:t>Debe constar de un mando manual para manipulación a distancia de la interfaz.</a:t>
                      </a:r>
                      <a:endPar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48" marR="34748" marT="0" marB="0" anchor="ctr"/>
                </a:tc>
                <a:tc>
                  <a:txBody>
                    <a:bodyPr/>
                    <a:lstStyle/>
                    <a:p>
                      <a:pPr algn="ctr">
                        <a:lnSpc>
                          <a:spcPct val="150000"/>
                        </a:lnSpc>
                        <a:spcAft>
                          <a:spcPts val="0"/>
                        </a:spcAft>
                      </a:pPr>
                      <a:r>
                        <a:rPr lang="es-EC" sz="1800" dirty="0">
                          <a:solidFill>
                            <a:schemeClr val="tx1"/>
                          </a:solidFill>
                          <a:effectLst/>
                        </a:rPr>
                        <a:t>Control manual</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48" marR="34748" marT="0" marB="0" anchor="ctr"/>
                </a:tc>
              </a:tr>
            </a:tbl>
          </a:graphicData>
        </a:graphic>
      </p:graphicFrame>
    </p:spTree>
    <p:extLst>
      <p:ext uri="{BB962C8B-B14F-4D97-AF65-F5344CB8AC3E}">
        <p14:creationId xmlns:p14="http://schemas.microsoft.com/office/powerpoint/2010/main" val="1208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2862470" y="1363985"/>
            <a:ext cx="8575540" cy="9826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graphicFrame>
        <p:nvGraphicFramePr>
          <p:cNvPr id="4" name="Tabla 3"/>
          <p:cNvGraphicFramePr>
            <a:graphicFrameLocks noGrp="1"/>
          </p:cNvGraphicFramePr>
          <p:nvPr>
            <p:extLst>
              <p:ext uri="{D42A27DB-BD31-4B8C-83A1-F6EECF244321}">
                <p14:modId xmlns:p14="http://schemas.microsoft.com/office/powerpoint/2010/main" val="496801028"/>
              </p:ext>
            </p:extLst>
          </p:nvPr>
        </p:nvGraphicFramePr>
        <p:xfrm>
          <a:off x="183768" y="277557"/>
          <a:ext cx="5109449" cy="1683681"/>
        </p:xfrm>
        <a:graphic>
          <a:graphicData uri="http://schemas.openxmlformats.org/drawingml/2006/table">
            <a:tbl>
              <a:tblPr firstRow="1" firstCol="1" bandRow="1">
                <a:tableStyleId>{5C22544A-7EE6-4342-B048-85BDC9FD1C3A}</a:tableStyleId>
              </a:tblPr>
              <a:tblGrid>
                <a:gridCol w="1514993"/>
                <a:gridCol w="1160349"/>
                <a:gridCol w="1378039"/>
                <a:gridCol w="1056068"/>
              </a:tblGrid>
              <a:tr h="340629">
                <a:tc>
                  <a:txBody>
                    <a:bodyPr/>
                    <a:lstStyle/>
                    <a:p>
                      <a:pPr indent="221615" algn="ctr">
                        <a:lnSpc>
                          <a:spcPct val="107000"/>
                        </a:lnSpc>
                        <a:spcAft>
                          <a:spcPts val="0"/>
                        </a:spcAft>
                      </a:pPr>
                      <a:r>
                        <a:rPr lang="es-EC" sz="1400">
                          <a:solidFill>
                            <a:schemeClr val="tx1"/>
                          </a:solidFill>
                          <a:effectLst/>
                        </a:rPr>
                        <a:t>Opciones</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Costo</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Complejidad</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5080" algn="ctr">
                        <a:lnSpc>
                          <a:spcPct val="107000"/>
                        </a:lnSpc>
                        <a:spcAft>
                          <a:spcPts val="0"/>
                        </a:spcAft>
                      </a:pPr>
                      <a:r>
                        <a:rPr lang="es-EC" sz="1400">
                          <a:solidFill>
                            <a:schemeClr val="tx1"/>
                          </a:solidFill>
                          <a:effectLst/>
                        </a:rPr>
                        <a:t>Orden de elección</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47703">
                <a:tc>
                  <a:txBody>
                    <a:bodyPr/>
                    <a:lstStyle/>
                    <a:p>
                      <a:pPr indent="221615" algn="ctr">
                        <a:lnSpc>
                          <a:spcPct val="107000"/>
                        </a:lnSpc>
                        <a:spcAft>
                          <a:spcPts val="0"/>
                        </a:spcAft>
                      </a:pPr>
                      <a:r>
                        <a:rPr lang="es-EC" sz="1400">
                          <a:solidFill>
                            <a:schemeClr val="tx1"/>
                          </a:solidFill>
                          <a:effectLst/>
                        </a:rPr>
                        <a:t>Motor eléctrico</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Bajo</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Baja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1</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indent="221615" algn="ctr">
                        <a:lnSpc>
                          <a:spcPct val="107000"/>
                        </a:lnSpc>
                        <a:spcAft>
                          <a:spcPts val="0"/>
                        </a:spcAft>
                      </a:pPr>
                      <a:r>
                        <a:rPr lang="es-EC" sz="1400">
                          <a:solidFill>
                            <a:schemeClr val="tx1"/>
                          </a:solidFill>
                          <a:effectLst/>
                        </a:rPr>
                        <a:t>Actuador lineal</a:t>
                      </a:r>
                      <a:br>
                        <a:rPr lang="es-EC" sz="1400">
                          <a:solidFill>
                            <a:schemeClr val="tx1"/>
                          </a:solidFill>
                          <a:effectLst/>
                        </a:rPr>
                      </a:br>
                      <a:r>
                        <a:rPr lang="es-EC" sz="1400">
                          <a:solidFill>
                            <a:schemeClr val="tx1"/>
                          </a:solidFill>
                          <a:effectLst/>
                        </a:rPr>
                        <a:t>Eléctrico</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Medio</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Baja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2</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indent="221615" algn="ctr">
                        <a:lnSpc>
                          <a:spcPct val="107000"/>
                        </a:lnSpc>
                        <a:spcAft>
                          <a:spcPts val="0"/>
                        </a:spcAft>
                      </a:pPr>
                      <a:r>
                        <a:rPr lang="es-EC" sz="1400">
                          <a:solidFill>
                            <a:schemeClr val="tx1"/>
                          </a:solidFill>
                          <a:effectLst/>
                        </a:rPr>
                        <a:t>Actuador lineal hidráulico </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Alto</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Alta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dirty="0">
                          <a:solidFill>
                            <a:schemeClr val="tx1"/>
                          </a:solidFill>
                          <a:effectLst/>
                        </a:rPr>
                        <a:t>3</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773073980"/>
              </p:ext>
            </p:extLst>
          </p:nvPr>
        </p:nvGraphicFramePr>
        <p:xfrm>
          <a:off x="183768" y="2399918"/>
          <a:ext cx="5444300" cy="1550310"/>
        </p:xfrm>
        <a:graphic>
          <a:graphicData uri="http://schemas.openxmlformats.org/drawingml/2006/table">
            <a:tbl>
              <a:tblPr firstRow="1" firstCol="1" bandRow="1">
                <a:tableStyleId>{5C22544A-7EE6-4342-B048-85BDC9FD1C3A}</a:tableStyleId>
              </a:tblPr>
              <a:tblGrid>
                <a:gridCol w="1481414"/>
                <a:gridCol w="1219686"/>
                <a:gridCol w="1403797"/>
                <a:gridCol w="1339403"/>
              </a:tblGrid>
              <a:tr h="431376">
                <a:tc>
                  <a:txBody>
                    <a:bodyPr/>
                    <a:lstStyle/>
                    <a:p>
                      <a:pPr indent="221615" algn="ctr">
                        <a:lnSpc>
                          <a:spcPct val="107000"/>
                        </a:lnSpc>
                        <a:spcAft>
                          <a:spcPts val="0"/>
                        </a:spcAft>
                      </a:pPr>
                      <a:r>
                        <a:rPr lang="es-EC" sz="1400" dirty="0">
                          <a:solidFill>
                            <a:schemeClr val="tx1"/>
                          </a:solidFill>
                          <a:effectLst/>
                        </a:rPr>
                        <a:t>Opciones</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Apariencia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Complejidad</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solidFill>
                            <a:schemeClr val="tx1"/>
                          </a:solidFill>
                          <a:effectLst/>
                        </a:rPr>
                        <a:t>Orden de elección</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31376">
                <a:tc>
                  <a:txBody>
                    <a:bodyPr/>
                    <a:lstStyle/>
                    <a:p>
                      <a:pPr indent="221615" algn="ctr">
                        <a:lnSpc>
                          <a:spcPct val="107000"/>
                        </a:lnSpc>
                        <a:spcAft>
                          <a:spcPts val="0"/>
                        </a:spcAft>
                      </a:pPr>
                      <a:r>
                        <a:rPr lang="es-EC" sz="1400">
                          <a:solidFill>
                            <a:schemeClr val="tx1"/>
                          </a:solidFill>
                          <a:effectLst/>
                        </a:rPr>
                        <a:t>Nuevo Diseño</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Buena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Media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2</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652507">
                <a:tc>
                  <a:txBody>
                    <a:bodyPr/>
                    <a:lstStyle/>
                    <a:p>
                      <a:pPr indent="221615" algn="ctr">
                        <a:lnSpc>
                          <a:spcPct val="107000"/>
                        </a:lnSpc>
                        <a:spcAft>
                          <a:spcPts val="0"/>
                        </a:spcAft>
                      </a:pPr>
                      <a:r>
                        <a:rPr lang="es-EC" sz="1400" dirty="0">
                          <a:solidFill>
                            <a:schemeClr val="tx1"/>
                          </a:solidFill>
                          <a:effectLst/>
                        </a:rPr>
                        <a:t>Basado en diseños existentes</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Buena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Baja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dirty="0">
                          <a:solidFill>
                            <a:schemeClr val="tx1"/>
                          </a:solidFill>
                          <a:effectLst/>
                        </a:rPr>
                        <a:t>1</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572339617"/>
              </p:ext>
            </p:extLst>
          </p:nvPr>
        </p:nvGraphicFramePr>
        <p:xfrm>
          <a:off x="183768" y="4540335"/>
          <a:ext cx="5251117" cy="1229399"/>
        </p:xfrm>
        <a:graphic>
          <a:graphicData uri="http://schemas.openxmlformats.org/drawingml/2006/table">
            <a:tbl>
              <a:tblPr firstRow="1" firstCol="1" bandRow="1">
                <a:tableStyleId>{5C22544A-7EE6-4342-B048-85BDC9FD1C3A}</a:tableStyleId>
              </a:tblPr>
              <a:tblGrid>
                <a:gridCol w="1297302"/>
                <a:gridCol w="1275009"/>
                <a:gridCol w="1455313"/>
                <a:gridCol w="1223493"/>
              </a:tblGrid>
              <a:tr h="499322">
                <a:tc>
                  <a:txBody>
                    <a:bodyPr/>
                    <a:lstStyle/>
                    <a:p>
                      <a:pPr indent="221615" algn="ctr">
                        <a:lnSpc>
                          <a:spcPct val="107000"/>
                        </a:lnSpc>
                        <a:spcAft>
                          <a:spcPts val="0"/>
                        </a:spcAft>
                      </a:pPr>
                      <a:r>
                        <a:rPr lang="es-EC" sz="1400" dirty="0">
                          <a:solidFill>
                            <a:schemeClr val="tx1"/>
                          </a:solidFill>
                          <a:effectLst/>
                        </a:rPr>
                        <a:t>Opciones</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dirty="0">
                          <a:solidFill>
                            <a:schemeClr val="tx1"/>
                          </a:solidFill>
                          <a:effectLst/>
                        </a:rPr>
                        <a:t>Costo</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Apariencia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solidFill>
                            <a:schemeClr val="tx1"/>
                          </a:solidFill>
                          <a:effectLst/>
                        </a:rPr>
                        <a:t>Orden de elección</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43359">
                <a:tc>
                  <a:txBody>
                    <a:bodyPr/>
                    <a:lstStyle/>
                    <a:p>
                      <a:pPr indent="221615" algn="ctr">
                        <a:lnSpc>
                          <a:spcPct val="107000"/>
                        </a:lnSpc>
                        <a:spcAft>
                          <a:spcPts val="0"/>
                        </a:spcAft>
                      </a:pPr>
                      <a:r>
                        <a:rPr lang="es-EC" sz="1400">
                          <a:solidFill>
                            <a:schemeClr val="tx1"/>
                          </a:solidFill>
                          <a:effectLst/>
                        </a:rPr>
                        <a:t>Cuerina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Bajo</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Buena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1</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43359">
                <a:tc>
                  <a:txBody>
                    <a:bodyPr/>
                    <a:lstStyle/>
                    <a:p>
                      <a:pPr indent="221615" algn="ctr">
                        <a:lnSpc>
                          <a:spcPct val="107000"/>
                        </a:lnSpc>
                        <a:spcAft>
                          <a:spcPts val="0"/>
                        </a:spcAft>
                      </a:pPr>
                      <a:r>
                        <a:rPr lang="es-EC" sz="1400">
                          <a:solidFill>
                            <a:schemeClr val="tx1"/>
                          </a:solidFill>
                          <a:effectLst/>
                        </a:rPr>
                        <a:t>Cuero</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Alto</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Buena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2</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43359">
                <a:tc>
                  <a:txBody>
                    <a:bodyPr/>
                    <a:lstStyle/>
                    <a:p>
                      <a:pPr indent="221615" algn="ctr">
                        <a:lnSpc>
                          <a:spcPct val="107000"/>
                        </a:lnSpc>
                        <a:spcAft>
                          <a:spcPts val="0"/>
                        </a:spcAft>
                      </a:pPr>
                      <a:r>
                        <a:rPr lang="es-EC" sz="1400">
                          <a:solidFill>
                            <a:schemeClr val="tx1"/>
                          </a:solidFill>
                          <a:effectLst/>
                        </a:rPr>
                        <a:t>Tela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dirty="0">
                          <a:solidFill>
                            <a:schemeClr val="tx1"/>
                          </a:solidFill>
                          <a:effectLst/>
                        </a:rPr>
                        <a:t>Medio</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Media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dirty="0">
                          <a:solidFill>
                            <a:schemeClr val="tx1"/>
                          </a:solidFill>
                          <a:effectLst/>
                        </a:rPr>
                        <a:t>3</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872888172"/>
              </p:ext>
            </p:extLst>
          </p:nvPr>
        </p:nvGraphicFramePr>
        <p:xfrm>
          <a:off x="5733806" y="277557"/>
          <a:ext cx="6187738" cy="1352883"/>
        </p:xfrm>
        <a:graphic>
          <a:graphicData uri="http://schemas.openxmlformats.org/drawingml/2006/table">
            <a:tbl>
              <a:tblPr firstRow="1" firstCol="1" bandRow="1">
                <a:tableStyleId>{5C22544A-7EE6-4342-B048-85BDC9FD1C3A}</a:tableStyleId>
              </a:tblPr>
              <a:tblGrid>
                <a:gridCol w="1517908"/>
                <a:gridCol w="814176"/>
                <a:gridCol w="1643219"/>
                <a:gridCol w="1341620"/>
                <a:gridCol w="870815"/>
              </a:tblGrid>
              <a:tr h="462231">
                <a:tc>
                  <a:txBody>
                    <a:bodyPr/>
                    <a:lstStyle/>
                    <a:p>
                      <a:pPr indent="221615" algn="ctr">
                        <a:lnSpc>
                          <a:spcPct val="107000"/>
                        </a:lnSpc>
                        <a:spcAft>
                          <a:spcPts val="0"/>
                        </a:spcAft>
                      </a:pPr>
                      <a:r>
                        <a:rPr lang="es-EC" sz="1400" dirty="0">
                          <a:solidFill>
                            <a:schemeClr val="tx1"/>
                          </a:solidFill>
                          <a:effectLst/>
                        </a:rPr>
                        <a:t>Opciones</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Costo</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Programabilidad</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Complejidad</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solidFill>
                            <a:schemeClr val="tx1"/>
                          </a:solidFill>
                          <a:effectLst/>
                        </a:rPr>
                        <a:t>Orden de elección</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indent="221615" algn="ctr">
                        <a:lnSpc>
                          <a:spcPct val="107000"/>
                        </a:lnSpc>
                        <a:spcAft>
                          <a:spcPts val="0"/>
                        </a:spcAft>
                      </a:pPr>
                      <a:r>
                        <a:rPr lang="es-EC" sz="1400">
                          <a:solidFill>
                            <a:schemeClr val="tx1"/>
                          </a:solidFill>
                          <a:effectLst/>
                        </a:rPr>
                        <a:t>Programación en Python</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Nulo</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Buena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Alta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2</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indent="221615" algn="ctr">
                        <a:lnSpc>
                          <a:spcPct val="107000"/>
                        </a:lnSpc>
                        <a:spcAft>
                          <a:spcPts val="0"/>
                        </a:spcAft>
                      </a:pPr>
                      <a:r>
                        <a:rPr lang="es-EC" sz="1400">
                          <a:solidFill>
                            <a:schemeClr val="tx1"/>
                          </a:solidFill>
                          <a:effectLst/>
                        </a:rPr>
                        <a:t>Programación en Processing</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Nulo</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Buena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a:solidFill>
                            <a:schemeClr val="tx1"/>
                          </a:solidFill>
                          <a:effectLst/>
                        </a:rPr>
                        <a:t>Media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21615" algn="ctr">
                        <a:lnSpc>
                          <a:spcPct val="107000"/>
                        </a:lnSpc>
                        <a:spcAft>
                          <a:spcPts val="0"/>
                        </a:spcAft>
                      </a:pPr>
                      <a:r>
                        <a:rPr lang="es-EC" sz="1400" dirty="0">
                          <a:solidFill>
                            <a:schemeClr val="tx1"/>
                          </a:solidFill>
                          <a:effectLst/>
                        </a:rPr>
                        <a:t>1</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8" name="Rectángulo 7"/>
          <p:cNvSpPr/>
          <p:nvPr/>
        </p:nvSpPr>
        <p:spPr>
          <a:xfrm>
            <a:off x="6117465" y="2640169"/>
            <a:ext cx="5550794" cy="3129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CuadroTexto 8"/>
          <p:cNvSpPr txBox="1"/>
          <p:nvPr/>
        </p:nvSpPr>
        <p:spPr>
          <a:xfrm>
            <a:off x="6272011" y="2768958"/>
            <a:ext cx="5151550" cy="3046988"/>
          </a:xfrm>
          <a:prstGeom prst="rect">
            <a:avLst/>
          </a:prstGeom>
          <a:noFill/>
        </p:spPr>
        <p:txBody>
          <a:bodyPr wrap="square" rtlCol="0">
            <a:spAutoFit/>
          </a:bodyPr>
          <a:lstStyle/>
          <a:p>
            <a:r>
              <a:rPr lang="es-EC" sz="2400" dirty="0" smtClean="0"/>
              <a:t>Selección:</a:t>
            </a:r>
          </a:p>
          <a:p>
            <a:endParaRPr lang="es-EC" sz="2400" dirty="0" smtClean="0"/>
          </a:p>
          <a:p>
            <a:pPr marL="285750" indent="-285750">
              <a:buFontTx/>
              <a:buChar char="-"/>
            </a:pPr>
            <a:r>
              <a:rPr lang="es-EC" sz="2400" dirty="0" smtClean="0"/>
              <a:t>Actuador: Motor eléctrico</a:t>
            </a:r>
          </a:p>
          <a:p>
            <a:pPr marL="285750" indent="-285750">
              <a:buFontTx/>
              <a:buChar char="-"/>
            </a:pPr>
            <a:r>
              <a:rPr lang="es-EC" sz="2400" dirty="0" smtClean="0"/>
              <a:t>Apariencia: Basada en diseños existentes</a:t>
            </a:r>
          </a:p>
          <a:p>
            <a:pPr marL="285750" indent="-285750">
              <a:buFontTx/>
              <a:buChar char="-"/>
            </a:pPr>
            <a:r>
              <a:rPr lang="es-EC" sz="2400" dirty="0" smtClean="0"/>
              <a:t>Cubrimiento del asiento: </a:t>
            </a:r>
            <a:r>
              <a:rPr lang="es-EC" sz="2400" dirty="0" err="1" smtClean="0"/>
              <a:t>Cuerina</a:t>
            </a:r>
            <a:endParaRPr lang="es-EC" sz="2400" dirty="0" smtClean="0"/>
          </a:p>
          <a:p>
            <a:pPr marL="285750" indent="-285750">
              <a:buFontTx/>
              <a:buChar char="-"/>
            </a:pPr>
            <a:r>
              <a:rPr lang="es-EC" sz="2400" dirty="0" smtClean="0"/>
              <a:t>Lenguaje de programación: Processing</a:t>
            </a:r>
            <a:endParaRPr lang="es-EC" sz="2400" dirty="0"/>
          </a:p>
        </p:txBody>
      </p:sp>
    </p:spTree>
    <p:extLst>
      <p:ext uri="{BB962C8B-B14F-4D97-AF65-F5344CB8AC3E}">
        <p14:creationId xmlns:p14="http://schemas.microsoft.com/office/powerpoint/2010/main" val="14740368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Diseño – Principio de Movimiento</a:t>
            </a:r>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4101749156"/>
              </p:ext>
            </p:extLst>
          </p:nvPr>
        </p:nvGraphicFramePr>
        <p:xfrm>
          <a:off x="162980" y="2317303"/>
          <a:ext cx="4215836" cy="3722890"/>
        </p:xfrm>
        <a:graphic>
          <a:graphicData uri="http://schemas.openxmlformats.org/drawingml/2006/table">
            <a:tbl>
              <a:tblPr firstRow="1" firstCol="1" bandRow="1">
                <a:tableStyleId>{5C22544A-7EE6-4342-B048-85BDC9FD1C3A}</a:tableStyleId>
              </a:tblPr>
              <a:tblGrid>
                <a:gridCol w="1488296"/>
                <a:gridCol w="364130"/>
                <a:gridCol w="364130"/>
                <a:gridCol w="364130"/>
                <a:gridCol w="364130"/>
                <a:gridCol w="635510"/>
                <a:gridCol w="635510"/>
              </a:tblGrid>
              <a:tr h="1901659">
                <a:tc>
                  <a:txBody>
                    <a:bodyPr/>
                    <a:lstStyle/>
                    <a:p>
                      <a:pPr>
                        <a:lnSpc>
                          <a:spcPct val="107000"/>
                        </a:lnSpc>
                      </a:pPr>
                      <a:endParaRPr lang="es-EC" sz="1600" dirty="0">
                        <a:solidFill>
                          <a:schemeClr val="tx1"/>
                        </a:solidFill>
                        <a:effectLst/>
                        <a:latin typeface="Calibri" panose="020F0502020204030204" pitchFamily="34" charset="0"/>
                      </a:endParaRPr>
                    </a:p>
                  </a:txBody>
                  <a:tcPr marL="44450" marR="44450" marT="0" marB="0" anchor="ctr"/>
                </a:tc>
                <a:tc>
                  <a:txBody>
                    <a:bodyPr/>
                    <a:lstStyle/>
                    <a:p>
                      <a:pPr marL="71755" marR="71755">
                        <a:lnSpc>
                          <a:spcPct val="107000"/>
                        </a:lnSpc>
                        <a:spcAft>
                          <a:spcPts val="0"/>
                        </a:spcAft>
                      </a:pPr>
                      <a:r>
                        <a:rPr lang="es-EC" sz="1800">
                          <a:solidFill>
                            <a:schemeClr val="tx1"/>
                          </a:solidFill>
                          <a:effectLst/>
                        </a:rPr>
                        <a:t>Costo</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nchor="ctr"/>
                </a:tc>
                <a:tc>
                  <a:txBody>
                    <a:bodyPr/>
                    <a:lstStyle/>
                    <a:p>
                      <a:pPr marL="71755" marR="71755">
                        <a:lnSpc>
                          <a:spcPct val="107000"/>
                        </a:lnSpc>
                        <a:spcAft>
                          <a:spcPts val="0"/>
                        </a:spcAft>
                      </a:pPr>
                      <a:r>
                        <a:rPr lang="es-EC" sz="1800">
                          <a:solidFill>
                            <a:schemeClr val="tx1"/>
                          </a:solidFill>
                          <a:effectLst/>
                        </a:rPr>
                        <a:t>Peso</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nchor="ctr"/>
                </a:tc>
                <a:tc>
                  <a:txBody>
                    <a:bodyPr/>
                    <a:lstStyle/>
                    <a:p>
                      <a:pPr marL="71755" marR="71755">
                        <a:lnSpc>
                          <a:spcPct val="107000"/>
                        </a:lnSpc>
                        <a:spcAft>
                          <a:spcPts val="0"/>
                        </a:spcAft>
                      </a:pPr>
                      <a:r>
                        <a:rPr lang="es-EC" sz="1800">
                          <a:solidFill>
                            <a:schemeClr val="tx1"/>
                          </a:solidFill>
                          <a:effectLst/>
                        </a:rPr>
                        <a:t>Estética</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nchor="ctr"/>
                </a:tc>
                <a:tc>
                  <a:txBody>
                    <a:bodyPr/>
                    <a:lstStyle/>
                    <a:p>
                      <a:pPr marL="71755" marR="71755">
                        <a:lnSpc>
                          <a:spcPct val="107000"/>
                        </a:lnSpc>
                        <a:spcAft>
                          <a:spcPts val="0"/>
                        </a:spcAft>
                      </a:pPr>
                      <a:r>
                        <a:rPr lang="es-EC" sz="1800">
                          <a:solidFill>
                            <a:schemeClr val="tx1"/>
                          </a:solidFill>
                          <a:effectLst/>
                        </a:rPr>
                        <a:t>Mantenimiento</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nchor="ctr"/>
                </a:tc>
                <a:tc>
                  <a:txBody>
                    <a:bodyPr/>
                    <a:lstStyle/>
                    <a:p>
                      <a:pPr marL="71755" marR="71755">
                        <a:lnSpc>
                          <a:spcPct val="107000"/>
                        </a:lnSpc>
                        <a:spcAft>
                          <a:spcPts val="0"/>
                        </a:spcAft>
                      </a:pPr>
                      <a:r>
                        <a:rPr lang="es-EC" sz="1800">
                          <a:solidFill>
                            <a:schemeClr val="tx1"/>
                          </a:solidFill>
                          <a:effectLst/>
                        </a:rPr>
                        <a:t>Nivel de Invasión</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tc>
                <a:tc>
                  <a:txBody>
                    <a:bodyPr/>
                    <a:lstStyle/>
                    <a:p>
                      <a:pPr marL="71755" marR="71755">
                        <a:lnSpc>
                          <a:spcPct val="107000"/>
                        </a:lnSpc>
                        <a:spcAft>
                          <a:spcPts val="0"/>
                        </a:spcAft>
                      </a:pPr>
                      <a:r>
                        <a:rPr lang="es-EC" sz="1800">
                          <a:solidFill>
                            <a:schemeClr val="tx1"/>
                          </a:solidFill>
                          <a:effectLst/>
                        </a:rPr>
                        <a:t>Porcentaje</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nchor="ctr"/>
                </a:tc>
              </a:tr>
              <a:tr h="720795">
                <a:tc>
                  <a:txBody>
                    <a:bodyPr/>
                    <a:lstStyle/>
                    <a:p>
                      <a:pPr>
                        <a:lnSpc>
                          <a:spcPct val="107000"/>
                        </a:lnSpc>
                        <a:spcAft>
                          <a:spcPts val="0"/>
                        </a:spcAft>
                      </a:pPr>
                      <a:r>
                        <a:rPr lang="es-EC" sz="1800">
                          <a:solidFill>
                            <a:schemeClr val="tx1"/>
                          </a:solidFill>
                          <a:effectLst/>
                        </a:rPr>
                        <a:t>Tensores</a:t>
                      </a:r>
                      <a:br>
                        <a:rPr lang="es-EC" sz="1800">
                          <a:solidFill>
                            <a:schemeClr val="tx1"/>
                          </a:solidFill>
                          <a:effectLst/>
                        </a:rPr>
                      </a:b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3</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4</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3</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4</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solidFill>
                            <a:schemeClr val="tx1"/>
                          </a:solidFill>
                          <a:effectLst/>
                        </a:rPr>
                        <a:t>58%</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100436">
                <a:tc>
                  <a:txBody>
                    <a:bodyPr/>
                    <a:lstStyle/>
                    <a:p>
                      <a:pPr>
                        <a:lnSpc>
                          <a:spcPct val="107000"/>
                        </a:lnSpc>
                        <a:spcAft>
                          <a:spcPts val="0"/>
                        </a:spcAft>
                      </a:pPr>
                      <a:r>
                        <a:rPr lang="es-EC" sz="1800" dirty="0">
                          <a:solidFill>
                            <a:schemeClr val="tx1"/>
                          </a:solidFill>
                          <a:effectLst/>
                        </a:rPr>
                        <a:t>Actuadores acoplados a la extremidad</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3</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2</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2</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4</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3</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dirty="0">
                          <a:solidFill>
                            <a:schemeClr val="tx1"/>
                          </a:solidFill>
                          <a:effectLst/>
                        </a:rPr>
                        <a:t>42%</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5526780" y="2286000"/>
            <a:ext cx="5497535" cy="3754193"/>
          </a:xfrm>
          <a:prstGeom prst="rect">
            <a:avLst/>
          </a:prstGeom>
          <a:noFill/>
          <a:ln w="3175" cmpd="sng">
            <a:solidFill>
              <a:srgbClr val="000000"/>
            </a:solidFill>
            <a:miter lim="800000"/>
            <a:headEnd/>
            <a:tailEnd/>
          </a:ln>
          <a:effectLst/>
        </p:spPr>
      </p:pic>
    </p:spTree>
    <p:extLst>
      <p:ext uri="{BB962C8B-B14F-4D97-AF65-F5344CB8AC3E}">
        <p14:creationId xmlns:p14="http://schemas.microsoft.com/office/powerpoint/2010/main" val="36033642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562131" y="6028751"/>
            <a:ext cx="12860147" cy="9826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graphicFrame>
        <p:nvGraphicFramePr>
          <p:cNvPr id="4" name="Tabla 3"/>
          <p:cNvGraphicFramePr>
            <a:graphicFrameLocks noGrp="1"/>
          </p:cNvGraphicFramePr>
          <p:nvPr>
            <p:extLst>
              <p:ext uri="{D42A27DB-BD31-4B8C-83A1-F6EECF244321}">
                <p14:modId xmlns:p14="http://schemas.microsoft.com/office/powerpoint/2010/main" val="1912260281"/>
              </p:ext>
            </p:extLst>
          </p:nvPr>
        </p:nvGraphicFramePr>
        <p:xfrm>
          <a:off x="344555" y="603251"/>
          <a:ext cx="11307814" cy="6158009"/>
        </p:xfrm>
        <a:graphic>
          <a:graphicData uri="http://schemas.openxmlformats.org/drawingml/2006/table">
            <a:tbl>
              <a:tblPr firstRow="1" firstCol="1" bandRow="1">
                <a:tableStyleId>{5C22544A-7EE6-4342-B048-85BDC9FD1C3A}</a:tableStyleId>
              </a:tblPr>
              <a:tblGrid>
                <a:gridCol w="3868117"/>
                <a:gridCol w="2807595"/>
                <a:gridCol w="4632102"/>
              </a:tblGrid>
              <a:tr h="207419">
                <a:tc>
                  <a:txBody>
                    <a:bodyPr/>
                    <a:lstStyle/>
                    <a:p>
                      <a:pPr algn="ctr">
                        <a:lnSpc>
                          <a:spcPct val="107000"/>
                        </a:lnSpc>
                        <a:spcAft>
                          <a:spcPts val="0"/>
                        </a:spcAft>
                      </a:pPr>
                      <a:r>
                        <a:rPr lang="es-EC" sz="1800" dirty="0">
                          <a:solidFill>
                            <a:schemeClr val="tx1"/>
                          </a:solidFill>
                          <a:effectLst/>
                        </a:rPr>
                        <a:t>Elementos del concepto</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475" marR="46475" marT="0" marB="0" anchor="ctr"/>
                </a:tc>
                <a:tc>
                  <a:txBody>
                    <a:bodyPr/>
                    <a:lstStyle/>
                    <a:p>
                      <a:pPr algn="ctr">
                        <a:lnSpc>
                          <a:spcPct val="107000"/>
                        </a:lnSpc>
                        <a:spcAft>
                          <a:spcPts val="0"/>
                        </a:spcAft>
                      </a:pPr>
                      <a:r>
                        <a:rPr lang="es-EC" sz="1800">
                          <a:solidFill>
                            <a:schemeClr val="tx1"/>
                          </a:solidFill>
                          <a:effectLst/>
                        </a:rPr>
                        <a:t>Ventajas</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475" marR="46475" marT="0" marB="0" anchor="ctr"/>
                </a:tc>
                <a:tc>
                  <a:txBody>
                    <a:bodyPr/>
                    <a:lstStyle/>
                    <a:p>
                      <a:pPr algn="ctr">
                        <a:lnSpc>
                          <a:spcPct val="107000"/>
                        </a:lnSpc>
                        <a:spcAft>
                          <a:spcPts val="0"/>
                        </a:spcAft>
                      </a:pPr>
                      <a:r>
                        <a:rPr lang="es-EC" sz="1800">
                          <a:solidFill>
                            <a:schemeClr val="tx1"/>
                          </a:solidFill>
                          <a:effectLst/>
                        </a:rPr>
                        <a:t>Desventajas</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475" marR="46475" marT="0" marB="0" anchor="ctr"/>
                </a:tc>
              </a:tr>
              <a:tr h="2091344">
                <a:tc>
                  <a:txBody>
                    <a:bodyPr/>
                    <a:lstStyle/>
                    <a:p>
                      <a:pPr>
                        <a:lnSpc>
                          <a:spcPct val="107000"/>
                        </a:lnSpc>
                        <a:spcAft>
                          <a:spcPts val="0"/>
                        </a:spcAft>
                      </a:pPr>
                      <a:r>
                        <a:rPr lang="es-EC" sz="1600" dirty="0">
                          <a:solidFill>
                            <a:schemeClr val="tx1"/>
                          </a:solidFill>
                          <a:effectLst/>
                        </a:rPr>
                        <a:t>Mecanismo: Tensores</a:t>
                      </a:r>
                      <a:br>
                        <a:rPr lang="es-EC" sz="1600" dirty="0">
                          <a:solidFill>
                            <a:schemeClr val="tx1"/>
                          </a:solidFill>
                          <a:effectLst/>
                        </a:rPr>
                      </a:br>
                      <a:r>
                        <a:rPr lang="es-EC" sz="1600" dirty="0">
                          <a:solidFill>
                            <a:schemeClr val="tx1"/>
                          </a:solidFill>
                          <a:effectLst/>
                        </a:rPr>
                        <a:t>Actuador: Motor eléctrico</a:t>
                      </a:r>
                      <a:br>
                        <a:rPr lang="es-EC" sz="1600" dirty="0">
                          <a:solidFill>
                            <a:schemeClr val="tx1"/>
                          </a:solidFill>
                          <a:effectLst/>
                        </a:rPr>
                      </a:br>
                      <a:r>
                        <a:rPr lang="es-EC" sz="1600" dirty="0">
                          <a:solidFill>
                            <a:schemeClr val="tx1"/>
                          </a:solidFill>
                          <a:effectLst/>
                        </a:rPr>
                        <a:t>Diseño: Basado en diseños comerciales</a:t>
                      </a:r>
                      <a:br>
                        <a:rPr lang="es-EC" sz="1600" dirty="0">
                          <a:solidFill>
                            <a:schemeClr val="tx1"/>
                          </a:solidFill>
                          <a:effectLst/>
                        </a:rPr>
                      </a:br>
                      <a:r>
                        <a:rPr lang="es-EC" sz="1600" dirty="0">
                          <a:solidFill>
                            <a:schemeClr val="tx1"/>
                          </a:solidFill>
                          <a:effectLst/>
                        </a:rPr>
                        <a:t>Materiales de cojines: </a:t>
                      </a:r>
                      <a:r>
                        <a:rPr lang="es-EC" sz="1600" dirty="0" err="1">
                          <a:solidFill>
                            <a:schemeClr val="tx1"/>
                          </a:solidFill>
                          <a:effectLst/>
                        </a:rPr>
                        <a:t>Cuerina</a:t>
                      </a:r>
                      <a:r>
                        <a:rPr lang="es-EC" sz="1600" dirty="0">
                          <a:solidFill>
                            <a:schemeClr val="tx1"/>
                          </a:solidFill>
                          <a:effectLst/>
                        </a:rPr>
                        <a:t/>
                      </a:r>
                      <a:br>
                        <a:rPr lang="es-EC" sz="1600" dirty="0">
                          <a:solidFill>
                            <a:schemeClr val="tx1"/>
                          </a:solidFill>
                          <a:effectLst/>
                        </a:rPr>
                      </a:br>
                      <a:r>
                        <a:rPr lang="es-EC" sz="1600" dirty="0">
                          <a:solidFill>
                            <a:schemeClr val="tx1"/>
                          </a:solidFill>
                          <a:effectLst/>
                        </a:rPr>
                        <a:t>Programación: Processing</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475" marR="46475" marT="0" marB="0" anchor="ctr"/>
                </a:tc>
                <a:tc>
                  <a:txBody>
                    <a:bodyPr/>
                    <a:lstStyle/>
                    <a:p>
                      <a:pPr>
                        <a:lnSpc>
                          <a:spcPct val="107000"/>
                        </a:lnSpc>
                        <a:spcAft>
                          <a:spcPts val="0"/>
                        </a:spcAft>
                      </a:pPr>
                      <a:r>
                        <a:rPr lang="es-EC" sz="1600" dirty="0">
                          <a:solidFill>
                            <a:schemeClr val="tx1"/>
                          </a:solidFill>
                          <a:effectLst/>
                        </a:rPr>
                        <a:t>La mayor ventaja es el bajo costo de elaboración sin sacrificar la funcionalidad.</a:t>
                      </a:r>
                      <a:endParaRPr lang="es-EC" sz="1800" dirty="0">
                        <a:solidFill>
                          <a:schemeClr val="tx1"/>
                        </a:solidFill>
                        <a:effectLst/>
                      </a:endParaRPr>
                    </a:p>
                    <a:p>
                      <a:pPr>
                        <a:lnSpc>
                          <a:spcPct val="107000"/>
                        </a:lnSpc>
                        <a:spcAft>
                          <a:spcPts val="0"/>
                        </a:spcAft>
                      </a:pPr>
                      <a:r>
                        <a:rPr lang="es-EC" sz="1600" dirty="0">
                          <a:solidFill>
                            <a:schemeClr val="tx1"/>
                          </a:solidFill>
                          <a:effectLst/>
                        </a:rPr>
                        <a:t/>
                      </a:r>
                      <a:br>
                        <a:rPr lang="es-EC" sz="1600" dirty="0">
                          <a:solidFill>
                            <a:schemeClr val="tx1"/>
                          </a:solidFill>
                          <a:effectLst/>
                        </a:rPr>
                      </a:br>
                      <a:r>
                        <a:rPr lang="es-EC" sz="1600" dirty="0">
                          <a:solidFill>
                            <a:schemeClr val="tx1"/>
                          </a:solidFill>
                          <a:effectLst/>
                        </a:rPr>
                        <a:t>Es un método no invasivo y más seguro al no transmitir el movimiento de manera directa en el brazo.</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475" marR="46475" marT="0" marB="0" anchor="ctr"/>
                </a:tc>
                <a:tc>
                  <a:txBody>
                    <a:bodyPr/>
                    <a:lstStyle/>
                    <a:p>
                      <a:pPr>
                        <a:lnSpc>
                          <a:spcPct val="107000"/>
                        </a:lnSpc>
                        <a:spcAft>
                          <a:spcPts val="0"/>
                        </a:spcAft>
                      </a:pPr>
                      <a:r>
                        <a:rPr lang="es-EC" sz="1600">
                          <a:solidFill>
                            <a:schemeClr val="tx1"/>
                          </a:solidFill>
                          <a:effectLst/>
                        </a:rPr>
                        <a:t>El mecanismo de tensores compromete en bajo grado la estética del diseño</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475" marR="46475" marT="0" marB="0" anchor="ctr"/>
                </a:tc>
              </a:tr>
              <a:tr h="1491701">
                <a:tc>
                  <a:txBody>
                    <a:bodyPr/>
                    <a:lstStyle/>
                    <a:p>
                      <a:pPr>
                        <a:lnSpc>
                          <a:spcPct val="107000"/>
                        </a:lnSpc>
                        <a:spcAft>
                          <a:spcPts val="0"/>
                        </a:spcAft>
                      </a:pPr>
                      <a:r>
                        <a:rPr lang="es-EC" sz="1600" dirty="0">
                          <a:solidFill>
                            <a:schemeClr val="tx1"/>
                          </a:solidFill>
                          <a:effectLst/>
                        </a:rPr>
                        <a:t>Mecanismo: Tensores</a:t>
                      </a:r>
                      <a:br>
                        <a:rPr lang="es-EC" sz="1600" dirty="0">
                          <a:solidFill>
                            <a:schemeClr val="tx1"/>
                          </a:solidFill>
                          <a:effectLst/>
                        </a:rPr>
                      </a:br>
                      <a:r>
                        <a:rPr lang="es-EC" sz="1600" dirty="0">
                          <a:solidFill>
                            <a:schemeClr val="tx1"/>
                          </a:solidFill>
                          <a:effectLst/>
                        </a:rPr>
                        <a:t>Actuador: Lineal</a:t>
                      </a:r>
                      <a:br>
                        <a:rPr lang="es-EC" sz="1600" dirty="0">
                          <a:solidFill>
                            <a:schemeClr val="tx1"/>
                          </a:solidFill>
                          <a:effectLst/>
                        </a:rPr>
                      </a:br>
                      <a:r>
                        <a:rPr lang="es-EC" sz="1600" dirty="0">
                          <a:solidFill>
                            <a:schemeClr val="tx1"/>
                          </a:solidFill>
                          <a:effectLst/>
                        </a:rPr>
                        <a:t>Diseño: Basado en diseños comerciales</a:t>
                      </a:r>
                      <a:br>
                        <a:rPr lang="es-EC" sz="1600" dirty="0">
                          <a:solidFill>
                            <a:schemeClr val="tx1"/>
                          </a:solidFill>
                          <a:effectLst/>
                        </a:rPr>
                      </a:br>
                      <a:r>
                        <a:rPr lang="es-EC" sz="1600" dirty="0">
                          <a:solidFill>
                            <a:schemeClr val="tx1"/>
                          </a:solidFill>
                          <a:effectLst/>
                        </a:rPr>
                        <a:t>Materiales de cojines: </a:t>
                      </a:r>
                      <a:r>
                        <a:rPr lang="es-EC" sz="1600" dirty="0" err="1">
                          <a:solidFill>
                            <a:schemeClr val="tx1"/>
                          </a:solidFill>
                          <a:effectLst/>
                        </a:rPr>
                        <a:t>Cuerina</a:t>
                      </a:r>
                      <a:r>
                        <a:rPr lang="es-EC" sz="1600" dirty="0">
                          <a:solidFill>
                            <a:schemeClr val="tx1"/>
                          </a:solidFill>
                          <a:effectLst/>
                        </a:rPr>
                        <a:t/>
                      </a:r>
                      <a:br>
                        <a:rPr lang="es-EC" sz="1600" dirty="0">
                          <a:solidFill>
                            <a:schemeClr val="tx1"/>
                          </a:solidFill>
                          <a:effectLst/>
                        </a:rPr>
                      </a:br>
                      <a:r>
                        <a:rPr lang="es-EC" sz="1600" dirty="0">
                          <a:solidFill>
                            <a:schemeClr val="tx1"/>
                          </a:solidFill>
                          <a:effectLst/>
                        </a:rPr>
                        <a:t>Programación: Processing</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475" marR="46475" marT="0" marB="0" anchor="ctr"/>
                </a:tc>
                <a:tc>
                  <a:txBody>
                    <a:bodyPr/>
                    <a:lstStyle/>
                    <a:p>
                      <a:pPr>
                        <a:lnSpc>
                          <a:spcPct val="107000"/>
                        </a:lnSpc>
                        <a:spcAft>
                          <a:spcPts val="0"/>
                        </a:spcAft>
                      </a:pPr>
                      <a:r>
                        <a:rPr lang="es-EC" sz="1600">
                          <a:solidFill>
                            <a:schemeClr val="tx1"/>
                          </a:solidFill>
                          <a:effectLst/>
                        </a:rPr>
                        <a:t>Fácil control de posicionamiento mediante el actuador lineal. Fácil implementación de sensores y sist. De control.</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475" marR="46475" marT="0" marB="0" anchor="ctr"/>
                </a:tc>
                <a:tc>
                  <a:txBody>
                    <a:bodyPr/>
                    <a:lstStyle/>
                    <a:p>
                      <a:pPr>
                        <a:lnSpc>
                          <a:spcPct val="107000"/>
                        </a:lnSpc>
                        <a:spcAft>
                          <a:spcPts val="0"/>
                        </a:spcAft>
                      </a:pPr>
                      <a:r>
                        <a:rPr lang="es-EC" sz="1600">
                          <a:solidFill>
                            <a:schemeClr val="tx1"/>
                          </a:solidFill>
                          <a:effectLst/>
                        </a:rPr>
                        <a:t>El precio aumenta al implementar actuadores lineales con la misma capacidad de carga. </a:t>
                      </a:r>
                      <a:endParaRPr lang="es-EC" sz="1800">
                        <a:solidFill>
                          <a:schemeClr val="tx1"/>
                        </a:solidFill>
                        <a:effectLst/>
                      </a:endParaRPr>
                    </a:p>
                    <a:p>
                      <a:pPr>
                        <a:lnSpc>
                          <a:spcPct val="107000"/>
                        </a:lnSpc>
                        <a:spcAft>
                          <a:spcPts val="0"/>
                        </a:spcAft>
                      </a:pPr>
                      <a:r>
                        <a:rPr lang="es-EC" sz="1600">
                          <a:solidFill>
                            <a:schemeClr val="tx1"/>
                          </a:solidFill>
                          <a:effectLst/>
                        </a:rPr>
                        <a:t> </a:t>
                      </a:r>
                      <a:endParaRPr lang="es-EC" sz="1800">
                        <a:solidFill>
                          <a:schemeClr val="tx1"/>
                        </a:solidFill>
                        <a:effectLst/>
                      </a:endParaRPr>
                    </a:p>
                    <a:p>
                      <a:pPr>
                        <a:lnSpc>
                          <a:spcPct val="107000"/>
                        </a:lnSpc>
                        <a:spcAft>
                          <a:spcPts val="0"/>
                        </a:spcAft>
                      </a:pPr>
                      <a:r>
                        <a:rPr lang="es-EC" sz="1600">
                          <a:solidFill>
                            <a:schemeClr val="tx1"/>
                          </a:solidFill>
                          <a:effectLst/>
                        </a:rPr>
                        <a:t>La relación tamaño-fuerza del actuador es superior al concepto 1, afectando a la estética de la estación.</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475" marR="46475" marT="0" marB="0" anchor="ctr"/>
                </a:tc>
              </a:tr>
              <a:tr h="2281467">
                <a:tc>
                  <a:txBody>
                    <a:bodyPr/>
                    <a:lstStyle/>
                    <a:p>
                      <a:pPr>
                        <a:lnSpc>
                          <a:spcPct val="107000"/>
                        </a:lnSpc>
                        <a:spcAft>
                          <a:spcPts val="0"/>
                        </a:spcAft>
                      </a:pPr>
                      <a:r>
                        <a:rPr lang="es-EC" sz="1600" dirty="0">
                          <a:solidFill>
                            <a:schemeClr val="tx1"/>
                          </a:solidFill>
                          <a:effectLst/>
                        </a:rPr>
                        <a:t>Mecanismo: Exoesqueleto</a:t>
                      </a:r>
                      <a:br>
                        <a:rPr lang="es-EC" sz="1600" dirty="0">
                          <a:solidFill>
                            <a:schemeClr val="tx1"/>
                          </a:solidFill>
                          <a:effectLst/>
                        </a:rPr>
                      </a:br>
                      <a:r>
                        <a:rPr lang="es-EC" sz="1600" dirty="0">
                          <a:solidFill>
                            <a:schemeClr val="tx1"/>
                          </a:solidFill>
                          <a:effectLst/>
                        </a:rPr>
                        <a:t>Actuador: Motor </a:t>
                      </a:r>
                      <a:r>
                        <a:rPr lang="es-EC" sz="1600" dirty="0" err="1">
                          <a:solidFill>
                            <a:schemeClr val="tx1"/>
                          </a:solidFill>
                          <a:effectLst/>
                        </a:rPr>
                        <a:t>Elect</a:t>
                      </a:r>
                      <a:r>
                        <a:rPr lang="es-EC" sz="1600" dirty="0">
                          <a:solidFill>
                            <a:schemeClr val="tx1"/>
                          </a:solidFill>
                          <a:effectLst/>
                        </a:rPr>
                        <a:t>.</a:t>
                      </a:r>
                      <a:br>
                        <a:rPr lang="es-EC" sz="1600" dirty="0">
                          <a:solidFill>
                            <a:schemeClr val="tx1"/>
                          </a:solidFill>
                          <a:effectLst/>
                        </a:rPr>
                      </a:br>
                      <a:r>
                        <a:rPr lang="es-EC" sz="1600" dirty="0">
                          <a:solidFill>
                            <a:schemeClr val="tx1"/>
                          </a:solidFill>
                          <a:effectLst/>
                        </a:rPr>
                        <a:t>Diseño: Basado en diseños comerciales</a:t>
                      </a:r>
                      <a:br>
                        <a:rPr lang="es-EC" sz="1600" dirty="0">
                          <a:solidFill>
                            <a:schemeClr val="tx1"/>
                          </a:solidFill>
                          <a:effectLst/>
                        </a:rPr>
                      </a:br>
                      <a:r>
                        <a:rPr lang="es-EC" sz="1600" dirty="0">
                          <a:solidFill>
                            <a:schemeClr val="tx1"/>
                          </a:solidFill>
                          <a:effectLst/>
                        </a:rPr>
                        <a:t>Materiales de cojines: </a:t>
                      </a:r>
                      <a:r>
                        <a:rPr lang="es-EC" sz="1600" dirty="0" err="1">
                          <a:solidFill>
                            <a:schemeClr val="tx1"/>
                          </a:solidFill>
                          <a:effectLst/>
                        </a:rPr>
                        <a:t>Cuerina</a:t>
                      </a:r>
                      <a:r>
                        <a:rPr lang="es-EC" sz="1600" dirty="0">
                          <a:solidFill>
                            <a:schemeClr val="tx1"/>
                          </a:solidFill>
                          <a:effectLst/>
                        </a:rPr>
                        <a:t/>
                      </a:r>
                      <a:br>
                        <a:rPr lang="es-EC" sz="1600" dirty="0">
                          <a:solidFill>
                            <a:schemeClr val="tx1"/>
                          </a:solidFill>
                          <a:effectLst/>
                        </a:rPr>
                      </a:br>
                      <a:r>
                        <a:rPr lang="es-EC" sz="1600" dirty="0">
                          <a:solidFill>
                            <a:schemeClr val="tx1"/>
                          </a:solidFill>
                          <a:effectLst/>
                        </a:rPr>
                        <a:t>Programación: Processing</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475" marR="46475" marT="0" marB="0" anchor="ctr"/>
                </a:tc>
                <a:tc>
                  <a:txBody>
                    <a:bodyPr/>
                    <a:lstStyle/>
                    <a:p>
                      <a:pPr>
                        <a:lnSpc>
                          <a:spcPct val="107000"/>
                        </a:lnSpc>
                        <a:spcAft>
                          <a:spcPts val="0"/>
                        </a:spcAft>
                      </a:pPr>
                      <a:r>
                        <a:rPr lang="es-EC" sz="1600">
                          <a:solidFill>
                            <a:schemeClr val="tx1"/>
                          </a:solidFill>
                          <a:effectLst/>
                        </a:rPr>
                        <a:t>La estética de la estación mejora de manera considerable con la implementación de un exoesqueleto.</a:t>
                      </a:r>
                      <a:endParaRPr lang="es-EC" sz="1800">
                        <a:solidFill>
                          <a:schemeClr val="tx1"/>
                        </a:solidFill>
                        <a:effectLst/>
                      </a:endParaRPr>
                    </a:p>
                    <a:p>
                      <a:pPr>
                        <a:lnSpc>
                          <a:spcPct val="107000"/>
                        </a:lnSpc>
                        <a:spcAft>
                          <a:spcPts val="0"/>
                        </a:spcAft>
                      </a:pPr>
                      <a:r>
                        <a:rPr lang="es-EC" sz="1600">
                          <a:solidFill>
                            <a:schemeClr val="tx1"/>
                          </a:solidFill>
                          <a:effectLst/>
                        </a:rPr>
                        <a:t/>
                      </a:r>
                      <a:br>
                        <a:rPr lang="es-EC" sz="1600">
                          <a:solidFill>
                            <a:schemeClr val="tx1"/>
                          </a:solidFill>
                          <a:effectLst/>
                        </a:rPr>
                      </a:br>
                      <a:r>
                        <a:rPr lang="es-EC" sz="1600">
                          <a:solidFill>
                            <a:schemeClr val="tx1"/>
                          </a:solidFill>
                          <a:effectLst/>
                        </a:rPr>
                        <a:t>El algoritmo de posicionamiento del brazo se facilita.</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475" marR="46475" marT="0" marB="0" anchor="ctr"/>
                </a:tc>
                <a:tc>
                  <a:txBody>
                    <a:bodyPr/>
                    <a:lstStyle/>
                    <a:p>
                      <a:pPr>
                        <a:lnSpc>
                          <a:spcPct val="107000"/>
                        </a:lnSpc>
                        <a:spcAft>
                          <a:spcPts val="0"/>
                        </a:spcAft>
                      </a:pPr>
                      <a:r>
                        <a:rPr lang="es-EC" sz="1600" dirty="0">
                          <a:solidFill>
                            <a:schemeClr val="tx1"/>
                          </a:solidFill>
                          <a:effectLst/>
                        </a:rPr>
                        <a:t> </a:t>
                      </a:r>
                      <a:endParaRPr lang="es-EC" sz="1800" dirty="0">
                        <a:solidFill>
                          <a:schemeClr val="tx1"/>
                        </a:solidFill>
                        <a:effectLst/>
                      </a:endParaRPr>
                    </a:p>
                    <a:p>
                      <a:pPr>
                        <a:lnSpc>
                          <a:spcPct val="107000"/>
                        </a:lnSpc>
                        <a:spcAft>
                          <a:spcPts val="0"/>
                        </a:spcAft>
                      </a:pPr>
                      <a:r>
                        <a:rPr lang="es-EC" sz="1600" dirty="0">
                          <a:solidFill>
                            <a:schemeClr val="tx1"/>
                          </a:solidFill>
                          <a:effectLst/>
                        </a:rPr>
                        <a:t>El precio aumenta en gran manera por la estructura del exoesqueleto y la implementación de los motores de gran capacidad de carga.</a:t>
                      </a:r>
                      <a:endParaRPr lang="es-EC" sz="1800" dirty="0">
                        <a:solidFill>
                          <a:schemeClr val="tx1"/>
                        </a:solidFill>
                        <a:effectLst/>
                      </a:endParaRPr>
                    </a:p>
                    <a:p>
                      <a:pPr>
                        <a:lnSpc>
                          <a:spcPct val="107000"/>
                        </a:lnSpc>
                        <a:spcAft>
                          <a:spcPts val="0"/>
                        </a:spcAft>
                      </a:pPr>
                      <a:r>
                        <a:rPr lang="es-EC" sz="1600" dirty="0">
                          <a:solidFill>
                            <a:schemeClr val="tx1"/>
                          </a:solidFill>
                          <a:effectLst/>
                        </a:rPr>
                        <a:t/>
                      </a:r>
                      <a:br>
                        <a:rPr lang="es-EC" sz="1600" dirty="0">
                          <a:solidFill>
                            <a:schemeClr val="tx1"/>
                          </a:solidFill>
                          <a:effectLst/>
                        </a:rPr>
                      </a:br>
                      <a:r>
                        <a:rPr lang="es-EC" sz="1600" dirty="0">
                          <a:solidFill>
                            <a:schemeClr val="tx1"/>
                          </a:solidFill>
                          <a:effectLst/>
                        </a:rPr>
                        <a:t>El mecanismo produce el movimiento directamente en el brazo, siendo mucho más invasivo.</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475" marR="46475" marT="0" marB="0" anchor="ctr"/>
                </a:tc>
              </a:tr>
            </a:tbl>
          </a:graphicData>
        </a:graphic>
      </p:graphicFrame>
      <p:sp>
        <p:nvSpPr>
          <p:cNvPr id="5" name="CuadroTexto 4"/>
          <p:cNvSpPr txBox="1"/>
          <p:nvPr/>
        </p:nvSpPr>
        <p:spPr>
          <a:xfrm>
            <a:off x="521501" y="43449"/>
            <a:ext cx="8203842" cy="523220"/>
          </a:xfrm>
          <a:prstGeom prst="rect">
            <a:avLst/>
          </a:prstGeom>
          <a:noFill/>
        </p:spPr>
        <p:txBody>
          <a:bodyPr wrap="square" rtlCol="0">
            <a:spAutoFit/>
          </a:bodyPr>
          <a:lstStyle/>
          <a:p>
            <a:r>
              <a:rPr lang="es-EC" sz="2800" dirty="0" smtClean="0"/>
              <a:t>Generación de conceptos</a:t>
            </a:r>
            <a:endParaRPr lang="es-EC" sz="2800" dirty="0"/>
          </a:p>
        </p:txBody>
      </p:sp>
    </p:spTree>
    <p:extLst>
      <p:ext uri="{BB962C8B-B14F-4D97-AF65-F5344CB8AC3E}">
        <p14:creationId xmlns:p14="http://schemas.microsoft.com/office/powerpoint/2010/main" val="541674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583485"/>
            <a:ext cx="12296856" cy="5274515"/>
          </a:xfrm>
          <a:prstGeom prst="rect">
            <a:avLst/>
          </a:prstGeom>
        </p:spPr>
      </p:pic>
      <p:sp>
        <p:nvSpPr>
          <p:cNvPr id="3" name="Marcador de contenido 2"/>
          <p:cNvSpPr>
            <a:spLocks noGrp="1"/>
          </p:cNvSpPr>
          <p:nvPr>
            <p:ph idx="1"/>
          </p:nvPr>
        </p:nvSpPr>
        <p:spPr>
          <a:xfrm>
            <a:off x="890628" y="2201490"/>
            <a:ext cx="10515600" cy="4351338"/>
          </a:xfrm>
        </p:spPr>
        <p:txBody>
          <a:bodyPr/>
          <a:lstStyle/>
          <a:p>
            <a:pPr marL="0" indent="0" algn="ctr">
              <a:buNone/>
            </a:pPr>
            <a:r>
              <a:rPr lang="es-ES_tradnl" b="1" dirty="0">
                <a:latin typeface="Times New Roman" panose="02020603050405020304" pitchFamily="18" charset="0"/>
                <a:cs typeface="Times New Roman" panose="02020603050405020304" pitchFamily="18" charset="0"/>
              </a:rPr>
              <a:t>AUTORES: </a:t>
            </a:r>
            <a:endParaRPr lang="es-ES_tradnl" b="1" dirty="0" smtClean="0">
              <a:latin typeface="Times New Roman" panose="02020603050405020304" pitchFamily="18" charset="0"/>
              <a:cs typeface="Times New Roman" panose="02020603050405020304" pitchFamily="18" charset="0"/>
            </a:endParaRPr>
          </a:p>
          <a:p>
            <a:pPr marL="0" indent="0" algn="ctr">
              <a:buNone/>
            </a:pPr>
            <a:r>
              <a:rPr lang="es-ES_tradnl" b="1" dirty="0">
                <a:latin typeface="Times New Roman" panose="02020603050405020304" pitchFamily="18" charset="0"/>
                <a:cs typeface="Times New Roman" panose="02020603050405020304" pitchFamily="18" charset="0"/>
              </a:rPr>
              <a:t/>
            </a:r>
            <a:br>
              <a:rPr lang="es-ES_tradnl" b="1" dirty="0">
                <a:latin typeface="Times New Roman" panose="02020603050405020304" pitchFamily="18" charset="0"/>
                <a:cs typeface="Times New Roman" panose="02020603050405020304" pitchFamily="18" charset="0"/>
              </a:rPr>
            </a:br>
            <a:r>
              <a:rPr lang="es-ES_tradnl" b="1" dirty="0">
                <a:latin typeface="Times New Roman" panose="02020603050405020304" pitchFamily="18" charset="0"/>
                <a:cs typeface="Times New Roman" panose="02020603050405020304" pitchFamily="18" charset="0"/>
              </a:rPr>
              <a:t>MUÑOZ </a:t>
            </a:r>
            <a:r>
              <a:rPr lang="es-ES_tradnl" b="1" dirty="0" smtClean="0">
                <a:latin typeface="Times New Roman" panose="02020603050405020304" pitchFamily="18" charset="0"/>
                <a:cs typeface="Times New Roman" panose="02020603050405020304" pitchFamily="18" charset="0"/>
              </a:rPr>
              <a:t>DÁVILA </a:t>
            </a:r>
            <a:r>
              <a:rPr lang="es-ES_tradnl" b="1" dirty="0">
                <a:latin typeface="Times New Roman" panose="02020603050405020304" pitchFamily="18" charset="0"/>
                <a:cs typeface="Times New Roman" panose="02020603050405020304" pitchFamily="18" charset="0"/>
              </a:rPr>
              <a:t>JUAN PABLO</a:t>
            </a:r>
            <a:endParaRPr lang="es-EC" dirty="0">
              <a:latin typeface="Times New Roman" panose="02020603050405020304" pitchFamily="18" charset="0"/>
              <a:cs typeface="Times New Roman" panose="02020603050405020304" pitchFamily="18" charset="0"/>
            </a:endParaRPr>
          </a:p>
          <a:p>
            <a:pPr marL="0" indent="0" algn="ctr">
              <a:buNone/>
            </a:pPr>
            <a:r>
              <a:rPr lang="es-ES_tradnl" b="1" dirty="0">
                <a:latin typeface="Times New Roman" panose="02020603050405020304" pitchFamily="18" charset="0"/>
                <a:cs typeface="Times New Roman" panose="02020603050405020304" pitchFamily="18" charset="0"/>
              </a:rPr>
              <a:t>RODRÍGUEZ </a:t>
            </a:r>
            <a:r>
              <a:rPr lang="es-ES_tradnl" b="1" dirty="0" smtClean="0">
                <a:latin typeface="Times New Roman" panose="02020603050405020304" pitchFamily="18" charset="0"/>
                <a:cs typeface="Times New Roman" panose="02020603050405020304" pitchFamily="18" charset="0"/>
              </a:rPr>
              <a:t>RAZA </a:t>
            </a:r>
            <a:r>
              <a:rPr lang="es-ES_tradnl" b="1" dirty="0">
                <a:latin typeface="Times New Roman" panose="02020603050405020304" pitchFamily="18" charset="0"/>
                <a:cs typeface="Times New Roman" panose="02020603050405020304" pitchFamily="18" charset="0"/>
              </a:rPr>
              <a:t>RAFAEL</a:t>
            </a:r>
            <a:endParaRPr lang="es-EC" dirty="0">
              <a:latin typeface="Times New Roman" panose="02020603050405020304" pitchFamily="18" charset="0"/>
              <a:cs typeface="Times New Roman" panose="02020603050405020304" pitchFamily="18" charset="0"/>
            </a:endParaRPr>
          </a:p>
          <a:p>
            <a:pPr marL="0" indent="0" algn="ctr">
              <a:buNone/>
            </a:pPr>
            <a:r>
              <a:rPr lang="es-ES_tradnl" b="1" dirty="0">
                <a:latin typeface="Times New Roman" panose="02020603050405020304" pitchFamily="18" charset="0"/>
                <a:cs typeface="Times New Roman" panose="02020603050405020304" pitchFamily="18" charset="0"/>
              </a:rPr>
              <a:t> </a:t>
            </a:r>
            <a:endParaRPr lang="es-EC" dirty="0">
              <a:latin typeface="Times New Roman" panose="02020603050405020304" pitchFamily="18" charset="0"/>
              <a:cs typeface="Times New Roman" panose="02020603050405020304" pitchFamily="18" charset="0"/>
            </a:endParaRPr>
          </a:p>
          <a:p>
            <a:pPr marL="0" indent="0" algn="ctr">
              <a:buNone/>
            </a:pPr>
            <a:r>
              <a:rPr lang="es-ES_tradnl" b="1" dirty="0">
                <a:latin typeface="Times New Roman" panose="02020603050405020304" pitchFamily="18" charset="0"/>
                <a:cs typeface="Times New Roman" panose="02020603050405020304" pitchFamily="18" charset="0"/>
              </a:rPr>
              <a:t>DIRECTORA: </a:t>
            </a:r>
            <a:endParaRPr lang="es-ES_tradnl" b="1" dirty="0" smtClean="0">
              <a:latin typeface="Times New Roman" panose="02020603050405020304" pitchFamily="18" charset="0"/>
              <a:cs typeface="Times New Roman" panose="02020603050405020304" pitchFamily="18" charset="0"/>
            </a:endParaRPr>
          </a:p>
          <a:p>
            <a:pPr marL="0" indent="0" algn="ctr">
              <a:buNone/>
            </a:pPr>
            <a:r>
              <a:rPr lang="es-ES_tradnl" b="1" dirty="0" smtClean="0">
                <a:latin typeface="Times New Roman" panose="02020603050405020304" pitchFamily="18" charset="0"/>
                <a:cs typeface="Times New Roman" panose="02020603050405020304" pitchFamily="18" charset="0"/>
              </a:rPr>
              <a:t>ING</a:t>
            </a:r>
            <a:r>
              <a:rPr lang="es-ES_tradnl" b="1" dirty="0">
                <a:latin typeface="Times New Roman" panose="02020603050405020304" pitchFamily="18" charset="0"/>
                <a:cs typeface="Times New Roman" panose="02020603050405020304" pitchFamily="18" charset="0"/>
              </a:rPr>
              <a:t>. TOBAR, JOHANNA</a:t>
            </a:r>
            <a:endParaRPr lang="es-EC" dirty="0">
              <a:latin typeface="Times New Roman" panose="02020603050405020304" pitchFamily="18" charset="0"/>
              <a:cs typeface="Times New Roman" panose="02020603050405020304" pitchFamily="18" charset="0"/>
            </a:endParaRPr>
          </a:p>
        </p:txBody>
      </p:sp>
      <p:pic>
        <p:nvPicPr>
          <p:cNvPr id="5" name="Picture 6" descr="Resultado de imagen para espe mecatronica"/>
          <p:cNvPicPr>
            <a:picLocks noChangeAspect="1" noChangeArrowheads="1"/>
          </p:cNvPicPr>
          <p:nvPr/>
        </p:nvPicPr>
        <p:blipFill rotWithShape="1">
          <a:blip r:embed="rId3">
            <a:extLst>
              <a:ext uri="{28A0092B-C50C-407E-A947-70E740481C1C}">
                <a14:useLocalDpi xmlns:a14="http://schemas.microsoft.com/office/drawing/2010/main" val="0"/>
              </a:ext>
            </a:extLst>
          </a:blip>
          <a:srcRect r="80398"/>
          <a:stretch/>
        </p:blipFill>
        <p:spPr bwMode="auto">
          <a:xfrm>
            <a:off x="194481" y="147183"/>
            <a:ext cx="1379561" cy="17594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Resultado de imagen para espe mecatronica"/>
          <p:cNvPicPr>
            <a:picLocks noChangeAspect="1" noChangeArrowheads="1"/>
          </p:cNvPicPr>
          <p:nvPr/>
        </p:nvPicPr>
        <p:blipFill rotWithShape="1">
          <a:blip r:embed="rId3">
            <a:extLst>
              <a:ext uri="{28A0092B-C50C-407E-A947-70E740481C1C}">
                <a14:useLocalDpi xmlns:a14="http://schemas.microsoft.com/office/drawing/2010/main" val="0"/>
              </a:ext>
            </a:extLst>
          </a:blip>
          <a:srcRect l="75112"/>
          <a:stretch/>
        </p:blipFill>
        <p:spPr bwMode="auto">
          <a:xfrm>
            <a:off x="10631606" y="341953"/>
            <a:ext cx="1422322"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esultado de imagen para espe mecatronica"/>
          <p:cNvPicPr>
            <a:picLocks noChangeAspect="1" noChangeArrowheads="1"/>
          </p:cNvPicPr>
          <p:nvPr/>
        </p:nvPicPr>
        <p:blipFill rotWithShape="1">
          <a:blip r:embed="rId3">
            <a:extLst>
              <a:ext uri="{28A0092B-C50C-407E-A947-70E740481C1C}">
                <a14:useLocalDpi xmlns:a14="http://schemas.microsoft.com/office/drawing/2010/main" val="0"/>
              </a:ext>
            </a:extLst>
          </a:blip>
          <a:srcRect l="19124" r="24756"/>
          <a:stretch/>
        </p:blipFill>
        <p:spPr bwMode="auto">
          <a:xfrm>
            <a:off x="3821373" y="196899"/>
            <a:ext cx="3858455" cy="1718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1831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Diseño – Selección del concepto</a:t>
            </a:r>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340154480"/>
              </p:ext>
            </p:extLst>
          </p:nvPr>
        </p:nvGraphicFramePr>
        <p:xfrm>
          <a:off x="1674256" y="2382592"/>
          <a:ext cx="8822026" cy="3256534"/>
        </p:xfrm>
        <a:graphic>
          <a:graphicData uri="http://schemas.openxmlformats.org/drawingml/2006/table">
            <a:tbl>
              <a:tblPr firstRow="1" firstCol="1" bandRow="1">
                <a:tableStyleId>{5C22544A-7EE6-4342-B048-85BDC9FD1C3A}</a:tableStyleId>
              </a:tblPr>
              <a:tblGrid>
                <a:gridCol w="2840764"/>
                <a:gridCol w="1993754"/>
                <a:gridCol w="1993754"/>
                <a:gridCol w="1993754"/>
              </a:tblGrid>
              <a:tr h="302369">
                <a:tc>
                  <a:txBody>
                    <a:bodyPr/>
                    <a:lstStyle/>
                    <a:p>
                      <a:pPr algn="ctr">
                        <a:lnSpc>
                          <a:spcPct val="107000"/>
                        </a:lnSpc>
                        <a:spcAft>
                          <a:spcPts val="0"/>
                        </a:spcAft>
                      </a:pPr>
                      <a:r>
                        <a:rPr lang="es-EC" sz="2000" dirty="0">
                          <a:solidFill>
                            <a:schemeClr val="tx1"/>
                          </a:solidFill>
                          <a:effectLst/>
                        </a:rPr>
                        <a:t>Parámetros</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tx1"/>
                          </a:solidFill>
                          <a:effectLst/>
                        </a:rPr>
                        <a:t>Concepto 1</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tx1"/>
                          </a:solidFill>
                          <a:effectLst/>
                        </a:rPr>
                        <a:t>Concepto 2</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tx1"/>
                          </a:solidFill>
                          <a:effectLst/>
                        </a:rPr>
                        <a:t>Concepto 3</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02369">
                <a:tc>
                  <a:txBody>
                    <a:bodyPr/>
                    <a:lstStyle/>
                    <a:p>
                      <a:pPr>
                        <a:lnSpc>
                          <a:spcPct val="107000"/>
                        </a:lnSpc>
                        <a:spcAft>
                          <a:spcPts val="0"/>
                        </a:spcAft>
                      </a:pPr>
                      <a:r>
                        <a:rPr lang="es-EC" sz="2000" b="0">
                          <a:solidFill>
                            <a:schemeClr val="tx1"/>
                          </a:solidFill>
                          <a:effectLst/>
                        </a:rPr>
                        <a:t>Costo</a:t>
                      </a:r>
                      <a:endParaRPr lang="es-EC" sz="20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tx1"/>
                          </a:solidFill>
                          <a:effectLst/>
                        </a:rPr>
                        <a:t>5</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tx1"/>
                          </a:solidFill>
                          <a:effectLst/>
                        </a:rPr>
                        <a:t>4</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tx1"/>
                          </a:solidFill>
                          <a:effectLst/>
                        </a:rPr>
                        <a:t>2</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02369">
                <a:tc>
                  <a:txBody>
                    <a:bodyPr/>
                    <a:lstStyle/>
                    <a:p>
                      <a:pPr>
                        <a:lnSpc>
                          <a:spcPct val="107000"/>
                        </a:lnSpc>
                        <a:spcAft>
                          <a:spcPts val="0"/>
                        </a:spcAft>
                      </a:pPr>
                      <a:r>
                        <a:rPr lang="es-EC" sz="2000" b="0">
                          <a:solidFill>
                            <a:schemeClr val="tx1"/>
                          </a:solidFill>
                          <a:effectLst/>
                        </a:rPr>
                        <a:t>Ergonomía</a:t>
                      </a:r>
                      <a:endParaRPr lang="es-EC" sz="20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tx1"/>
                          </a:solidFill>
                          <a:effectLst/>
                        </a:rPr>
                        <a:t>4</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tx1"/>
                          </a:solidFill>
                          <a:effectLst/>
                        </a:rPr>
                        <a:t>4</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tx1"/>
                          </a:solidFill>
                          <a:effectLst/>
                        </a:rPr>
                        <a:t>5</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02369">
                <a:tc>
                  <a:txBody>
                    <a:bodyPr/>
                    <a:lstStyle/>
                    <a:p>
                      <a:pPr>
                        <a:lnSpc>
                          <a:spcPct val="107000"/>
                        </a:lnSpc>
                        <a:spcAft>
                          <a:spcPts val="0"/>
                        </a:spcAft>
                      </a:pPr>
                      <a:r>
                        <a:rPr lang="es-EC" sz="2000" b="0">
                          <a:solidFill>
                            <a:schemeClr val="tx1"/>
                          </a:solidFill>
                          <a:effectLst/>
                        </a:rPr>
                        <a:t>Apariencia</a:t>
                      </a:r>
                      <a:endParaRPr lang="es-EC" sz="20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tx1"/>
                          </a:solidFill>
                          <a:effectLst/>
                        </a:rPr>
                        <a:t>4</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tx1"/>
                          </a:solidFill>
                          <a:effectLst/>
                        </a:rPr>
                        <a:t>4</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tx1"/>
                          </a:solidFill>
                          <a:effectLst/>
                        </a:rPr>
                        <a:t>5</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620315">
                <a:tc>
                  <a:txBody>
                    <a:bodyPr/>
                    <a:lstStyle/>
                    <a:p>
                      <a:pPr>
                        <a:lnSpc>
                          <a:spcPct val="107000"/>
                        </a:lnSpc>
                        <a:spcAft>
                          <a:spcPts val="0"/>
                        </a:spcAft>
                      </a:pPr>
                      <a:r>
                        <a:rPr lang="es-EC" sz="2000" b="0">
                          <a:solidFill>
                            <a:schemeClr val="tx1"/>
                          </a:solidFill>
                          <a:effectLst/>
                        </a:rPr>
                        <a:t>Facilidad de implementación</a:t>
                      </a:r>
                      <a:endParaRPr lang="es-EC" sz="20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dirty="0">
                          <a:solidFill>
                            <a:schemeClr val="tx1"/>
                          </a:solidFill>
                          <a:effectLst/>
                        </a:rPr>
                        <a:t>3</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tx1"/>
                          </a:solidFill>
                          <a:effectLst/>
                        </a:rPr>
                        <a:t>3</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tx1"/>
                          </a:solidFill>
                          <a:effectLst/>
                        </a:rPr>
                        <a:t>1</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620315">
                <a:tc>
                  <a:txBody>
                    <a:bodyPr/>
                    <a:lstStyle/>
                    <a:p>
                      <a:pPr>
                        <a:lnSpc>
                          <a:spcPct val="107000"/>
                        </a:lnSpc>
                        <a:spcAft>
                          <a:spcPts val="0"/>
                        </a:spcAft>
                      </a:pPr>
                      <a:r>
                        <a:rPr lang="es-EC" sz="2000" b="0" dirty="0">
                          <a:solidFill>
                            <a:schemeClr val="tx1"/>
                          </a:solidFill>
                          <a:effectLst/>
                        </a:rPr>
                        <a:t>Disponibilidad de elementos</a:t>
                      </a:r>
                      <a:endParaRPr lang="es-EC"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tx1"/>
                          </a:solidFill>
                          <a:effectLst/>
                        </a:rPr>
                        <a:t>5</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tx1"/>
                          </a:solidFill>
                          <a:effectLst/>
                        </a:rPr>
                        <a:t>4</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tx1"/>
                          </a:solidFill>
                          <a:effectLst/>
                        </a:rPr>
                        <a:t>2</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52608">
                <a:tc>
                  <a:txBody>
                    <a:bodyPr/>
                    <a:lstStyle/>
                    <a:p>
                      <a:pPr>
                        <a:lnSpc>
                          <a:spcPct val="107000"/>
                        </a:lnSpc>
                        <a:spcAft>
                          <a:spcPts val="0"/>
                        </a:spcAft>
                      </a:pPr>
                      <a:r>
                        <a:rPr lang="es-EC" sz="2400">
                          <a:solidFill>
                            <a:schemeClr val="tx1"/>
                          </a:solidFill>
                          <a:effectLst/>
                        </a:rPr>
                        <a:t>Total</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tx1"/>
                          </a:solidFill>
                          <a:effectLst/>
                        </a:rPr>
                        <a:t>21</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tx1"/>
                          </a:solidFill>
                          <a:effectLst/>
                        </a:rPr>
                        <a:t>19</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tx1"/>
                          </a:solidFill>
                          <a:effectLst/>
                        </a:rPr>
                        <a:t>15</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52608">
                <a:tc>
                  <a:txBody>
                    <a:bodyPr/>
                    <a:lstStyle/>
                    <a:p>
                      <a:pPr>
                        <a:lnSpc>
                          <a:spcPct val="107000"/>
                        </a:lnSpc>
                        <a:spcAft>
                          <a:spcPts val="0"/>
                        </a:spcAft>
                      </a:pPr>
                      <a:r>
                        <a:rPr lang="es-EC" sz="2400">
                          <a:solidFill>
                            <a:schemeClr val="tx1"/>
                          </a:solidFill>
                          <a:effectLst/>
                        </a:rPr>
                        <a:t>Porcentaje</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b="1" dirty="0">
                          <a:solidFill>
                            <a:schemeClr val="tx1"/>
                          </a:solidFill>
                          <a:effectLst/>
                        </a:rPr>
                        <a:t>38.18%</a:t>
                      </a:r>
                      <a:endParaRPr lang="es-EC"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tx1"/>
                          </a:solidFill>
                          <a:effectLst/>
                        </a:rPr>
                        <a:t>34.54%</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dirty="0">
                          <a:solidFill>
                            <a:schemeClr val="tx1"/>
                          </a:solidFill>
                          <a:effectLst/>
                        </a:rPr>
                        <a:t>27.27%</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3635742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7998774" y="1363985"/>
            <a:ext cx="3439236" cy="9826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2" name="Título 1"/>
          <p:cNvSpPr>
            <a:spLocks noGrp="1"/>
          </p:cNvSpPr>
          <p:nvPr>
            <p:ph type="title"/>
          </p:nvPr>
        </p:nvSpPr>
        <p:spPr>
          <a:xfrm>
            <a:off x="1124575" y="245661"/>
            <a:ext cx="10058400" cy="741074"/>
          </a:xfrm>
        </p:spPr>
        <p:txBody>
          <a:bodyPr>
            <a:normAutofit/>
          </a:bodyPr>
          <a:lstStyle/>
          <a:p>
            <a:r>
              <a:rPr lang="es-EC" dirty="0" smtClean="0"/>
              <a:t>Diseño – Plataforma planteada</a:t>
            </a:r>
            <a:endParaRPr lang="es-EC" dirty="0"/>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1227606" y="1094703"/>
            <a:ext cx="9127008" cy="5215943"/>
          </a:xfrm>
          <a:prstGeom prst="rect">
            <a:avLst/>
          </a:prstGeom>
          <a:noFill/>
          <a:ln w="3175">
            <a:solidFill>
              <a:schemeClr val="tx1"/>
            </a:solidFill>
          </a:ln>
        </p:spPr>
      </p:pic>
    </p:spTree>
    <p:extLst>
      <p:ext uri="{BB962C8B-B14F-4D97-AF65-F5344CB8AC3E}">
        <p14:creationId xmlns:p14="http://schemas.microsoft.com/office/powerpoint/2010/main" val="5850509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15617" y="1363985"/>
            <a:ext cx="10722393" cy="9826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8836960" cy="6294783"/>
          </a:xfrm>
          <a:prstGeom prst="rect">
            <a:avLst/>
          </a:prstGeom>
          <a:noFill/>
          <a:ln>
            <a:solidFill>
              <a:schemeClr val="tx1">
                <a:lumMod val="95000"/>
                <a:lumOff val="5000"/>
              </a:schemeClr>
            </a:solidFill>
          </a:ln>
        </p:spPr>
      </p:pic>
    </p:spTree>
    <p:extLst>
      <p:ext uri="{BB962C8B-B14F-4D97-AF65-F5344CB8AC3E}">
        <p14:creationId xmlns:p14="http://schemas.microsoft.com/office/powerpoint/2010/main" val="22084002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8237326" y="4271749"/>
            <a:ext cx="3876894" cy="1692323"/>
          </a:xfrm>
          <a:prstGeom prst="rect">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2" name="Título 1"/>
          <p:cNvSpPr>
            <a:spLocks noGrp="1"/>
          </p:cNvSpPr>
          <p:nvPr>
            <p:ph type="title"/>
          </p:nvPr>
        </p:nvSpPr>
        <p:spPr>
          <a:xfrm>
            <a:off x="1097280" y="1064526"/>
            <a:ext cx="10058400" cy="631891"/>
          </a:xfrm>
        </p:spPr>
        <p:txBody>
          <a:bodyPr>
            <a:normAutofit fontScale="90000"/>
          </a:bodyPr>
          <a:lstStyle/>
          <a:p>
            <a:r>
              <a:rPr lang="es-EC" dirty="0" smtClean="0"/>
              <a:t>Posicionamiento del brazo</a:t>
            </a:r>
            <a:endParaRPr lang="es-EC" dirty="0"/>
          </a:p>
        </p:txBody>
      </p:sp>
      <p:pic>
        <p:nvPicPr>
          <p:cNvPr id="4" name="Imagen 3" descr="C:\Users\Rafael\Desktop\2.png"/>
          <p:cNvPicPr/>
          <p:nvPr/>
        </p:nvPicPr>
        <p:blipFill rotWithShape="1">
          <a:blip r:embed="rId2">
            <a:extLst>
              <a:ext uri="{28A0092B-C50C-407E-A947-70E740481C1C}">
                <a14:useLocalDpi xmlns:a14="http://schemas.microsoft.com/office/drawing/2010/main" val="0"/>
              </a:ext>
            </a:extLst>
          </a:blip>
          <a:srcRect b="44161"/>
          <a:stretch/>
        </p:blipFill>
        <p:spPr bwMode="auto">
          <a:xfrm>
            <a:off x="138664" y="2065816"/>
            <a:ext cx="3909695" cy="3627120"/>
          </a:xfrm>
          <a:prstGeom prst="rect">
            <a:avLst/>
          </a:prstGeom>
          <a:noFill/>
          <a:ln w="3175">
            <a:solidFill>
              <a:schemeClr val="tx1"/>
            </a:solidFill>
          </a:ln>
          <a:extLst>
            <a:ext uri="{53640926-AAD7-44D8-BBD7-CCE9431645EC}">
              <a14:shadowObscured xmlns:a14="http://schemas.microsoft.com/office/drawing/2010/main"/>
            </a:ext>
          </a:extLst>
        </p:spPr>
      </p:pic>
      <p:pic>
        <p:nvPicPr>
          <p:cNvPr id="5" name="Imagen 4" descr="C:\Users\Rafael\Desktop\1.png"/>
          <p:cNvPicPr/>
          <p:nvPr/>
        </p:nvPicPr>
        <p:blipFill rotWithShape="1">
          <a:blip r:embed="rId3">
            <a:extLst>
              <a:ext uri="{28A0092B-C50C-407E-A947-70E740481C1C}">
                <a14:useLocalDpi xmlns:a14="http://schemas.microsoft.com/office/drawing/2010/main" val="0"/>
              </a:ext>
            </a:extLst>
          </a:blip>
          <a:srcRect b="44055"/>
          <a:stretch/>
        </p:blipFill>
        <p:spPr bwMode="auto">
          <a:xfrm>
            <a:off x="4244110" y="2063276"/>
            <a:ext cx="3905250" cy="3629660"/>
          </a:xfrm>
          <a:prstGeom prst="rect">
            <a:avLst/>
          </a:prstGeom>
          <a:noFill/>
          <a:ln w="3175">
            <a:solidFill>
              <a:schemeClr val="tx1"/>
            </a:solid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6" name="Rectángulo 5"/>
              <p:cNvSpPr/>
              <p:nvPr/>
            </p:nvSpPr>
            <p:spPr>
              <a:xfrm>
                <a:off x="8345111" y="2063276"/>
                <a:ext cx="2967987" cy="47359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2000" smtClean="0">
                          <a:latin typeface="Cambria Math" panose="02040503050406030204" pitchFamily="18" charset="0"/>
                        </a:rPr>
                        <m:t> </m:t>
                      </m:r>
                      <m:r>
                        <a:rPr lang="es-EC" sz="2000" i="1">
                          <a:latin typeface="Cambria Math" panose="02040503050406030204" pitchFamily="18" charset="0"/>
                        </a:rPr>
                        <m:t>𝐿</m:t>
                      </m:r>
                      <m:r>
                        <a:rPr lang="es-EC" sz="2000" i="0">
                          <a:latin typeface="Cambria Math" panose="02040503050406030204" pitchFamily="18" charset="0"/>
                        </a:rPr>
                        <m:t>= </m:t>
                      </m:r>
                      <m:rad>
                        <m:radPr>
                          <m:degHide m:val="on"/>
                          <m:ctrlPr>
                            <a:rPr lang="es-EC" sz="2000" i="1">
                              <a:latin typeface="Cambria Math" panose="02040503050406030204" pitchFamily="18" charset="0"/>
                            </a:rPr>
                          </m:ctrlPr>
                        </m:radPr>
                        <m:deg/>
                        <m:e>
                          <m:sSup>
                            <m:sSupPr>
                              <m:ctrlPr>
                                <a:rPr lang="es-EC" sz="2000" i="1">
                                  <a:latin typeface="Cambria Math" panose="02040503050406030204" pitchFamily="18" charset="0"/>
                                </a:rPr>
                              </m:ctrlPr>
                            </m:sSupPr>
                            <m:e>
                              <m:r>
                                <a:rPr lang="es-EC" sz="2000" i="1">
                                  <a:latin typeface="Cambria Math" panose="02040503050406030204" pitchFamily="18" charset="0"/>
                                </a:rPr>
                                <m:t>𝑋</m:t>
                              </m:r>
                              <m:r>
                                <a:rPr lang="es-EC" sz="2000" i="0">
                                  <a:latin typeface="Cambria Math" panose="02040503050406030204" pitchFamily="18" charset="0"/>
                                </a:rPr>
                                <m:t>1</m:t>
                              </m:r>
                            </m:e>
                            <m:sup>
                              <m:r>
                                <a:rPr lang="es-EC" sz="2000" i="0">
                                  <a:latin typeface="Cambria Math" panose="02040503050406030204" pitchFamily="18" charset="0"/>
                                </a:rPr>
                                <m:t>2</m:t>
                              </m:r>
                            </m:sup>
                          </m:sSup>
                          <m:r>
                            <a:rPr lang="es-EC" sz="2000" i="0">
                              <a:latin typeface="Cambria Math" panose="02040503050406030204" pitchFamily="18" charset="0"/>
                            </a:rPr>
                            <m:t>+</m:t>
                          </m:r>
                          <m:sSup>
                            <m:sSupPr>
                              <m:ctrlPr>
                                <a:rPr lang="es-EC" sz="2000" i="1">
                                  <a:latin typeface="Cambria Math" panose="02040503050406030204" pitchFamily="18" charset="0"/>
                                </a:rPr>
                              </m:ctrlPr>
                            </m:sSupPr>
                            <m:e>
                              <m:r>
                                <a:rPr lang="es-EC" sz="2000" i="1">
                                  <a:latin typeface="Cambria Math" panose="02040503050406030204" pitchFamily="18" charset="0"/>
                                </a:rPr>
                                <m:t>𝑌</m:t>
                              </m:r>
                              <m:r>
                                <a:rPr lang="es-EC" sz="2000" i="0">
                                  <a:latin typeface="Cambria Math" panose="02040503050406030204" pitchFamily="18" charset="0"/>
                                </a:rPr>
                                <m:t>1</m:t>
                              </m:r>
                            </m:e>
                            <m:sup>
                              <m:r>
                                <a:rPr lang="es-EC" sz="2000" i="0">
                                  <a:latin typeface="Cambria Math" panose="02040503050406030204" pitchFamily="18" charset="0"/>
                                </a:rPr>
                                <m:t>2</m:t>
                              </m:r>
                            </m:sup>
                          </m:sSup>
                          <m:r>
                            <a:rPr lang="es-EC" sz="2000" i="0">
                              <a:latin typeface="Cambria Math" panose="02040503050406030204" pitchFamily="18" charset="0"/>
                            </a:rPr>
                            <m:t>+</m:t>
                          </m:r>
                          <m:sSup>
                            <m:sSupPr>
                              <m:ctrlPr>
                                <a:rPr lang="es-EC" sz="2000" i="1">
                                  <a:latin typeface="Cambria Math" panose="02040503050406030204" pitchFamily="18" charset="0"/>
                                </a:rPr>
                              </m:ctrlPr>
                            </m:sSupPr>
                            <m:e>
                              <m:r>
                                <a:rPr lang="es-EC" sz="2000" i="1">
                                  <a:latin typeface="Cambria Math" panose="02040503050406030204" pitchFamily="18" charset="0"/>
                                </a:rPr>
                                <m:t>𝑍</m:t>
                              </m:r>
                              <m:r>
                                <a:rPr lang="es-EC" sz="2000" i="0">
                                  <a:latin typeface="Cambria Math" panose="02040503050406030204" pitchFamily="18" charset="0"/>
                                </a:rPr>
                                <m:t>1</m:t>
                              </m:r>
                            </m:e>
                            <m:sup>
                              <m:r>
                                <a:rPr lang="es-EC" sz="2000" i="0">
                                  <a:latin typeface="Cambria Math" panose="02040503050406030204" pitchFamily="18" charset="0"/>
                                </a:rPr>
                                <m:t>2</m:t>
                              </m:r>
                            </m:sup>
                          </m:sSup>
                        </m:e>
                      </m:rad>
                    </m:oMath>
                  </m:oMathPara>
                </a14:m>
                <a:endParaRPr lang="es-EC" sz="2000" dirty="0"/>
              </a:p>
            </p:txBody>
          </p:sp>
        </mc:Choice>
        <mc:Fallback xmlns="">
          <p:sp>
            <p:nvSpPr>
              <p:cNvPr id="6" name="Rectángulo 5"/>
              <p:cNvSpPr>
                <a:spLocks noRot="1" noChangeAspect="1" noMove="1" noResize="1" noEditPoints="1" noAdjustHandles="1" noChangeArrowheads="1" noChangeShapeType="1" noTextEdit="1"/>
              </p:cNvSpPr>
              <p:nvPr/>
            </p:nvSpPr>
            <p:spPr>
              <a:xfrm>
                <a:off x="8345111" y="2063276"/>
                <a:ext cx="2967987" cy="473591"/>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8532298" y="2745694"/>
                <a:ext cx="1418016"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0" smtClean="0">
                          <a:latin typeface="Cambria Math" panose="02040503050406030204" pitchFamily="18" charset="0"/>
                        </a:rPr>
                        <m:t> </m:t>
                      </m:r>
                      <m:sSup>
                        <m:sSupPr>
                          <m:ctrlPr>
                            <a:rPr lang="es-EC" i="1">
                              <a:latin typeface="Cambria Math" panose="02040503050406030204" pitchFamily="18" charset="0"/>
                            </a:rPr>
                          </m:ctrlPr>
                        </m:sSupPr>
                        <m:e>
                          <m:r>
                            <a:rPr lang="es-EC" i="1">
                              <a:latin typeface="Cambria Math" panose="02040503050406030204" pitchFamily="18" charset="0"/>
                            </a:rPr>
                            <m:t>𝑥</m:t>
                          </m:r>
                        </m:e>
                        <m:sup>
                          <m:r>
                            <a:rPr lang="es-EC" i="0">
                              <a:latin typeface="Cambria Math" panose="02040503050406030204" pitchFamily="18" charset="0"/>
                            </a:rPr>
                            <m:t>′</m:t>
                          </m:r>
                        </m:sup>
                      </m:sSup>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𝑋</m:t>
                          </m:r>
                          <m:r>
                            <a:rPr lang="es-EC" i="0">
                              <a:latin typeface="Cambria Math" panose="02040503050406030204" pitchFamily="18" charset="0"/>
                            </a:rPr>
                            <m:t>1</m:t>
                          </m:r>
                        </m:num>
                        <m:den>
                          <m:r>
                            <a:rPr lang="es-EC" i="1">
                              <a:latin typeface="Cambria Math" panose="02040503050406030204" pitchFamily="18" charset="0"/>
                            </a:rPr>
                            <m:t>𝑃</m:t>
                          </m:r>
                        </m:den>
                      </m:f>
                      <m:r>
                        <a:rPr lang="es-EC" i="0">
                          <a:latin typeface="Cambria Math" panose="02040503050406030204" pitchFamily="18" charset="0"/>
                        </a:rPr>
                        <m:t>∗</m:t>
                      </m:r>
                      <m:r>
                        <a:rPr lang="es-EC" i="1">
                          <a:latin typeface="Cambria Math" panose="02040503050406030204" pitchFamily="18" charset="0"/>
                        </a:rPr>
                        <m:t>𝑙</m:t>
                      </m:r>
                      <m:r>
                        <a:rPr lang="es-EC" i="0">
                          <a:latin typeface="Cambria Math" panose="02040503050406030204" pitchFamily="18" charset="0"/>
                        </a:rPr>
                        <m:t> </m:t>
                      </m:r>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8532298" y="2745694"/>
                <a:ext cx="1418016" cy="610936"/>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10416852" y="2745694"/>
                <a:ext cx="1310872"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s-EC" i="1" smtClean="0">
                              <a:latin typeface="Cambria Math" panose="02040503050406030204" pitchFamily="18" charset="0"/>
                            </a:rPr>
                          </m:ctrlPr>
                        </m:sSupPr>
                        <m:e>
                          <m:r>
                            <a:rPr lang="es-EC" i="1">
                              <a:latin typeface="Cambria Math" panose="02040503050406030204" pitchFamily="18" charset="0"/>
                            </a:rPr>
                            <m:t>𝑦</m:t>
                          </m:r>
                        </m:e>
                        <m:sup>
                          <m:r>
                            <a:rPr lang="es-EC" i="0">
                              <a:latin typeface="Cambria Math" panose="02040503050406030204" pitchFamily="18" charset="0"/>
                            </a:rPr>
                            <m:t>′</m:t>
                          </m:r>
                        </m:sup>
                      </m:sSup>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𝑌</m:t>
                          </m:r>
                          <m:r>
                            <a:rPr lang="es-EC" i="0">
                              <a:latin typeface="Cambria Math" panose="02040503050406030204" pitchFamily="18" charset="0"/>
                            </a:rPr>
                            <m:t>1</m:t>
                          </m:r>
                        </m:num>
                        <m:den>
                          <m:r>
                            <a:rPr lang="es-EC" i="1">
                              <a:latin typeface="Cambria Math" panose="02040503050406030204" pitchFamily="18" charset="0"/>
                            </a:rPr>
                            <m:t>𝑃</m:t>
                          </m:r>
                        </m:den>
                      </m:f>
                      <m:r>
                        <a:rPr lang="es-EC" i="0">
                          <a:latin typeface="Cambria Math" panose="02040503050406030204" pitchFamily="18" charset="0"/>
                        </a:rPr>
                        <m:t>∗</m:t>
                      </m:r>
                      <m:r>
                        <a:rPr lang="es-EC" i="1">
                          <a:latin typeface="Cambria Math" panose="02040503050406030204" pitchFamily="18" charset="0"/>
                        </a:rPr>
                        <m:t>𝑙</m:t>
                      </m:r>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10416852" y="2745694"/>
                <a:ext cx="1310872" cy="610936"/>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8612442" y="3371936"/>
                <a:ext cx="1341328"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s-EC" i="1" smtClean="0">
                              <a:latin typeface="Cambria Math" panose="02040503050406030204" pitchFamily="18" charset="0"/>
                            </a:rPr>
                          </m:ctrlPr>
                        </m:sSupPr>
                        <m:e>
                          <m:r>
                            <a:rPr lang="es-EC" i="1">
                              <a:latin typeface="Cambria Math" panose="02040503050406030204" pitchFamily="18" charset="0"/>
                            </a:rPr>
                            <m:t>𝑧</m:t>
                          </m:r>
                        </m:e>
                        <m:sup>
                          <m:r>
                            <a:rPr lang="es-EC" i="0">
                              <a:latin typeface="Cambria Math" panose="02040503050406030204" pitchFamily="18" charset="0"/>
                            </a:rPr>
                            <m:t>′</m:t>
                          </m:r>
                        </m:sup>
                      </m:sSup>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𝑍</m:t>
                          </m:r>
                          <m:r>
                            <a:rPr lang="es-EC" i="0">
                              <a:latin typeface="Cambria Math" panose="02040503050406030204" pitchFamily="18" charset="0"/>
                            </a:rPr>
                            <m:t>1</m:t>
                          </m:r>
                        </m:num>
                        <m:den>
                          <m:r>
                            <a:rPr lang="es-EC" i="1">
                              <a:latin typeface="Cambria Math" panose="02040503050406030204" pitchFamily="18" charset="0"/>
                            </a:rPr>
                            <m:t>𝑃</m:t>
                          </m:r>
                        </m:den>
                      </m:f>
                      <m:r>
                        <a:rPr lang="es-EC" i="0">
                          <a:latin typeface="Cambria Math" panose="02040503050406030204" pitchFamily="18" charset="0"/>
                        </a:rPr>
                        <m:t>∗</m:t>
                      </m:r>
                      <m:r>
                        <a:rPr lang="es-EC" i="1">
                          <a:latin typeface="Cambria Math" panose="02040503050406030204" pitchFamily="18" charset="0"/>
                        </a:rPr>
                        <m:t>𝑙</m:t>
                      </m:r>
                      <m:r>
                        <a:rPr lang="es-EC" i="0">
                          <a:latin typeface="Cambria Math" panose="02040503050406030204" pitchFamily="18" charset="0"/>
                        </a:rPr>
                        <m:t> </m:t>
                      </m:r>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8612442" y="3371936"/>
                <a:ext cx="1341328" cy="610936"/>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8345111" y="4445427"/>
                <a:ext cx="3769109" cy="4277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𝐿</m:t>
                      </m:r>
                      <m:r>
                        <a:rPr lang="es-EC" i="0">
                          <a:latin typeface="Cambria Math" panose="02040503050406030204" pitchFamily="18" charset="0"/>
                        </a:rPr>
                        <m:t>1=</m:t>
                      </m:r>
                      <m:rad>
                        <m:radPr>
                          <m:degHide m:val="on"/>
                          <m:ctrlPr>
                            <a:rPr lang="es-EC" i="1">
                              <a:latin typeface="Cambria Math" panose="02040503050406030204" pitchFamily="18" charset="0"/>
                            </a:rPr>
                          </m:ctrlPr>
                        </m:radPr>
                        <m:deg/>
                        <m:e>
                          <m:sSup>
                            <m:sSupPr>
                              <m:ctrlPr>
                                <a:rPr lang="es-EC" i="1">
                                  <a:latin typeface="Cambria Math" panose="02040503050406030204" pitchFamily="18" charset="0"/>
                                </a:rPr>
                              </m:ctrlPr>
                            </m:sSupPr>
                            <m:e>
                              <m:d>
                                <m:dPr>
                                  <m:ctrlPr>
                                    <a:rPr lang="es-EC" i="1">
                                      <a:latin typeface="Cambria Math" panose="02040503050406030204" pitchFamily="18" charset="0"/>
                                    </a:rPr>
                                  </m:ctrlPr>
                                </m:dPr>
                                <m:e>
                                  <m:r>
                                    <a:rPr lang="es-EC" i="1">
                                      <a:latin typeface="Cambria Math" panose="02040503050406030204" pitchFamily="18" charset="0"/>
                                    </a:rPr>
                                    <m:t>𝑥</m:t>
                                  </m:r>
                                  <m:r>
                                    <a:rPr lang="es-EC" i="0">
                                      <a:latin typeface="Cambria Math" panose="02040503050406030204" pitchFamily="18" charset="0"/>
                                    </a:rPr>
                                    <m:t>′</m:t>
                                  </m:r>
                                </m:e>
                              </m:d>
                            </m:e>
                            <m:sup>
                              <m:r>
                                <a:rPr lang="es-EC" i="0">
                                  <a:latin typeface="Cambria Math" panose="02040503050406030204" pitchFamily="18" charset="0"/>
                                </a:rPr>
                                <m:t>2</m:t>
                              </m:r>
                            </m:sup>
                          </m:sSup>
                          <m:r>
                            <a:rPr lang="es-EC" i="0">
                              <a:latin typeface="Cambria Math" panose="02040503050406030204" pitchFamily="18" charset="0"/>
                            </a:rPr>
                            <m:t>+</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r>
                                    <a:rPr lang="es-EC" i="1">
                                      <a:latin typeface="Cambria Math" panose="02040503050406030204" pitchFamily="18" charset="0"/>
                                    </a:rPr>
                                    <m:t>𝑦</m:t>
                                  </m:r>
                                  <m:r>
                                    <a:rPr lang="es-EC" i="0">
                                      <a:latin typeface="Cambria Math" panose="02040503050406030204" pitchFamily="18" charset="0"/>
                                    </a:rPr>
                                    <m:t>′+</m:t>
                                  </m:r>
                                  <m:r>
                                    <a:rPr lang="es-EC" i="1">
                                      <a:latin typeface="Cambria Math" panose="02040503050406030204" pitchFamily="18" charset="0"/>
                                    </a:rPr>
                                    <m:t>𝑎</m:t>
                                  </m:r>
                                </m:e>
                              </m:d>
                            </m:e>
                            <m:sup>
                              <m:r>
                                <a:rPr lang="es-EC" i="0">
                                  <a:latin typeface="Cambria Math" panose="02040503050406030204" pitchFamily="18" charset="0"/>
                                </a:rPr>
                                <m:t>2</m:t>
                              </m:r>
                            </m:sup>
                          </m:sSup>
                          <m:r>
                            <a:rPr lang="es-EC" i="0">
                              <a:latin typeface="Cambria Math" panose="02040503050406030204" pitchFamily="18" charset="0"/>
                            </a:rPr>
                            <m:t>+</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r>
                                    <a:rPr lang="es-EC" i="1">
                                      <a:latin typeface="Cambria Math" panose="02040503050406030204" pitchFamily="18" charset="0"/>
                                    </a:rPr>
                                    <m:t>𝑧</m:t>
                                  </m:r>
                                  <m:r>
                                    <a:rPr lang="es-EC" i="0">
                                      <a:latin typeface="Cambria Math" panose="02040503050406030204" pitchFamily="18" charset="0"/>
                                    </a:rPr>
                                    <m:t>′−</m:t>
                                  </m:r>
                                  <m:r>
                                    <a:rPr lang="es-EC" i="1">
                                      <a:latin typeface="Cambria Math" panose="02040503050406030204" pitchFamily="18" charset="0"/>
                                    </a:rPr>
                                    <m:t>𝑏</m:t>
                                  </m:r>
                                </m:e>
                              </m:d>
                            </m:e>
                            <m:sup>
                              <m:r>
                                <a:rPr lang="es-EC" i="0">
                                  <a:latin typeface="Cambria Math" panose="02040503050406030204" pitchFamily="18" charset="0"/>
                                </a:rPr>
                                <m:t>2</m:t>
                              </m:r>
                            </m:sup>
                          </m:sSup>
                        </m:e>
                      </m:rad>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8345111" y="4445427"/>
                <a:ext cx="3769109" cy="427746"/>
              </a:xfrm>
              <a:prstGeom prst="rect">
                <a:avLst/>
              </a:prstGeom>
              <a:blipFill rotWithShape="0">
                <a:blip r:embed="rId8"/>
                <a:stretch>
                  <a:fillRect b="-714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8237326" y="5265190"/>
                <a:ext cx="3876894" cy="4277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mtClean="0">
                          <a:latin typeface="Cambria Math" panose="02040503050406030204" pitchFamily="18" charset="0"/>
                        </a:rPr>
                        <m:t> </m:t>
                      </m:r>
                      <m:r>
                        <a:rPr lang="es-EC" i="1">
                          <a:latin typeface="Cambria Math" panose="02040503050406030204" pitchFamily="18" charset="0"/>
                        </a:rPr>
                        <m:t>𝐿</m:t>
                      </m:r>
                      <m:r>
                        <a:rPr lang="es-EC" i="0">
                          <a:latin typeface="Cambria Math" panose="02040503050406030204" pitchFamily="18" charset="0"/>
                        </a:rPr>
                        <m:t>2=</m:t>
                      </m:r>
                      <m:rad>
                        <m:radPr>
                          <m:degHide m:val="on"/>
                          <m:ctrlPr>
                            <a:rPr lang="es-EC" i="1">
                              <a:latin typeface="Cambria Math" panose="02040503050406030204" pitchFamily="18" charset="0"/>
                            </a:rPr>
                          </m:ctrlPr>
                        </m:radPr>
                        <m:deg/>
                        <m:e>
                          <m:sSup>
                            <m:sSupPr>
                              <m:ctrlPr>
                                <a:rPr lang="es-EC" i="1">
                                  <a:latin typeface="Cambria Math" panose="02040503050406030204" pitchFamily="18" charset="0"/>
                                </a:rPr>
                              </m:ctrlPr>
                            </m:sSupPr>
                            <m:e>
                              <m:d>
                                <m:dPr>
                                  <m:ctrlPr>
                                    <a:rPr lang="es-EC" i="1">
                                      <a:latin typeface="Cambria Math" panose="02040503050406030204" pitchFamily="18" charset="0"/>
                                    </a:rPr>
                                  </m:ctrlPr>
                                </m:dPr>
                                <m:e>
                                  <m:sSup>
                                    <m:sSupPr>
                                      <m:ctrlPr>
                                        <a:rPr lang="es-EC" i="1">
                                          <a:latin typeface="Cambria Math" panose="02040503050406030204" pitchFamily="18" charset="0"/>
                                        </a:rPr>
                                      </m:ctrlPr>
                                    </m:sSupPr>
                                    <m:e>
                                      <m:r>
                                        <a:rPr lang="es-EC" i="1">
                                          <a:latin typeface="Cambria Math" panose="02040503050406030204" pitchFamily="18" charset="0"/>
                                        </a:rPr>
                                        <m:t>𝑥</m:t>
                                      </m:r>
                                    </m:e>
                                    <m:sup>
                                      <m:r>
                                        <a:rPr lang="es-EC" i="0">
                                          <a:latin typeface="Cambria Math" panose="02040503050406030204" pitchFamily="18" charset="0"/>
                                        </a:rPr>
                                        <m:t>′</m:t>
                                      </m:r>
                                    </m:sup>
                                  </m:sSup>
                                  <m:r>
                                    <a:rPr lang="es-EC" i="0">
                                      <a:latin typeface="Cambria Math" panose="02040503050406030204" pitchFamily="18" charset="0"/>
                                    </a:rPr>
                                    <m:t>−</m:t>
                                  </m:r>
                                  <m:r>
                                    <a:rPr lang="es-EC" i="1">
                                      <a:latin typeface="Cambria Math" panose="02040503050406030204" pitchFamily="18" charset="0"/>
                                    </a:rPr>
                                    <m:t>𝑐</m:t>
                                  </m:r>
                                </m:e>
                              </m:d>
                            </m:e>
                            <m:sup>
                              <m:r>
                                <a:rPr lang="es-EC" i="0">
                                  <a:latin typeface="Cambria Math" panose="02040503050406030204" pitchFamily="18" charset="0"/>
                                </a:rPr>
                                <m:t>2</m:t>
                              </m:r>
                            </m:sup>
                          </m:sSup>
                          <m:r>
                            <a:rPr lang="es-EC" i="0">
                              <a:latin typeface="Cambria Math" panose="02040503050406030204" pitchFamily="18" charset="0"/>
                            </a:rPr>
                            <m:t>+</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r>
                                    <a:rPr lang="es-EC" i="1">
                                      <a:latin typeface="Cambria Math" panose="02040503050406030204" pitchFamily="18" charset="0"/>
                                    </a:rPr>
                                    <m:t>𝑦</m:t>
                                  </m:r>
                                  <m:r>
                                    <a:rPr lang="es-EC" i="0">
                                      <a:latin typeface="Cambria Math" panose="02040503050406030204" pitchFamily="18" charset="0"/>
                                    </a:rPr>
                                    <m:t>′+</m:t>
                                  </m:r>
                                  <m:r>
                                    <a:rPr lang="es-EC" i="1">
                                      <a:latin typeface="Cambria Math" panose="02040503050406030204" pitchFamily="18" charset="0"/>
                                    </a:rPr>
                                    <m:t>𝑎</m:t>
                                  </m:r>
                                </m:e>
                              </m:d>
                            </m:e>
                            <m:sup>
                              <m:r>
                                <a:rPr lang="es-EC" i="0">
                                  <a:latin typeface="Cambria Math" panose="02040503050406030204" pitchFamily="18" charset="0"/>
                                </a:rPr>
                                <m:t>2</m:t>
                              </m:r>
                            </m:sup>
                          </m:sSup>
                          <m:r>
                            <a:rPr lang="es-EC" i="0">
                              <a:latin typeface="Cambria Math" panose="02040503050406030204" pitchFamily="18" charset="0"/>
                            </a:rPr>
                            <m:t>+</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r>
                                    <a:rPr lang="es-EC" i="1">
                                      <a:latin typeface="Cambria Math" panose="02040503050406030204" pitchFamily="18" charset="0"/>
                                    </a:rPr>
                                    <m:t>𝑧</m:t>
                                  </m:r>
                                  <m:r>
                                    <a:rPr lang="es-EC" i="0">
                                      <a:latin typeface="Cambria Math" panose="02040503050406030204" pitchFamily="18" charset="0"/>
                                    </a:rPr>
                                    <m:t>′</m:t>
                                  </m:r>
                                </m:e>
                              </m:d>
                            </m:e>
                            <m:sup>
                              <m:r>
                                <a:rPr lang="es-EC" i="0">
                                  <a:latin typeface="Cambria Math" panose="02040503050406030204" pitchFamily="18" charset="0"/>
                                </a:rPr>
                                <m:t>2</m:t>
                              </m:r>
                            </m:sup>
                          </m:sSup>
                        </m:e>
                      </m:rad>
                      <m:r>
                        <a:rPr lang="es-EC" i="0">
                          <a:latin typeface="Cambria Math" panose="02040503050406030204" pitchFamily="18" charset="0"/>
                        </a:rPr>
                        <m:t> </m:t>
                      </m:r>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8237326" y="5265190"/>
                <a:ext cx="3876894" cy="427746"/>
              </a:xfrm>
              <a:prstGeom prst="rect">
                <a:avLst/>
              </a:prstGeom>
              <a:blipFill rotWithShape="0">
                <a:blip r:embed="rId9"/>
                <a:stretch>
                  <a:fillRect b="-5714"/>
                </a:stretch>
              </a:blipFill>
            </p:spPr>
            <p:txBody>
              <a:bodyPr/>
              <a:lstStyle/>
              <a:p>
                <a:r>
                  <a:rPr lang="es-EC">
                    <a:noFill/>
                  </a:rPr>
                  <a:t> </a:t>
                </a:r>
              </a:p>
            </p:txBody>
          </p:sp>
        </mc:Fallback>
      </mc:AlternateContent>
    </p:spTree>
    <p:extLst>
      <p:ext uri="{BB962C8B-B14F-4D97-AF65-F5344CB8AC3E}">
        <p14:creationId xmlns:p14="http://schemas.microsoft.com/office/powerpoint/2010/main" val="2639510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Diseño de componentes mecánicos</a:t>
            </a:r>
            <a:endParaRPr lang="es-EC" dirty="0"/>
          </a:p>
        </p:txBody>
      </p:sp>
      <p:sp>
        <p:nvSpPr>
          <p:cNvPr id="3" name="Marcador de contenido 2"/>
          <p:cNvSpPr>
            <a:spLocks noGrp="1"/>
          </p:cNvSpPr>
          <p:nvPr>
            <p:ph idx="1"/>
          </p:nvPr>
        </p:nvSpPr>
        <p:spPr>
          <a:xfrm>
            <a:off x="1097280" y="1844168"/>
            <a:ext cx="3680782" cy="509600"/>
          </a:xfrm>
        </p:spPr>
        <p:txBody>
          <a:bodyPr>
            <a:normAutofit/>
          </a:bodyPr>
          <a:lstStyle/>
          <a:p>
            <a:r>
              <a:rPr lang="es-EC" sz="2800" dirty="0" smtClean="0"/>
              <a:t>Estructura de soporte</a:t>
            </a:r>
            <a:endParaRPr lang="es-EC" sz="2800" dirty="0"/>
          </a:p>
        </p:txBody>
      </p:sp>
      <p:sp>
        <p:nvSpPr>
          <p:cNvPr id="5" name="Rectángulo 4"/>
          <p:cNvSpPr/>
          <p:nvPr/>
        </p:nvSpPr>
        <p:spPr>
          <a:xfrm>
            <a:off x="4621187" y="2283277"/>
            <a:ext cx="7545055" cy="400110"/>
          </a:xfrm>
          <a:prstGeom prst="rect">
            <a:avLst/>
          </a:prstGeom>
        </p:spPr>
        <p:txBody>
          <a:bodyPr wrap="square">
            <a:spAutoFit/>
          </a:bodyPr>
          <a:lstStyle/>
          <a:p>
            <a:r>
              <a:rPr lang="es-EC" sz="2000" dirty="0"/>
              <a:t>Norma ISO 13485 “Medical </a:t>
            </a:r>
            <a:r>
              <a:rPr lang="es-EC" sz="2000" dirty="0" err="1"/>
              <a:t>Devices-Quality</a:t>
            </a:r>
            <a:r>
              <a:rPr lang="es-EC" sz="2000" dirty="0"/>
              <a:t> </a:t>
            </a:r>
            <a:r>
              <a:rPr lang="es-EC" sz="2000" dirty="0" err="1"/>
              <a:t>Managment</a:t>
            </a:r>
            <a:r>
              <a:rPr lang="es-EC" sz="2000" dirty="0"/>
              <a:t> </a:t>
            </a:r>
            <a:r>
              <a:rPr lang="es-EC" sz="2000" dirty="0" err="1"/>
              <a:t>systems</a:t>
            </a:r>
            <a:r>
              <a:rPr lang="es-EC" sz="2000" dirty="0"/>
              <a:t>”</a:t>
            </a:r>
          </a:p>
        </p:txBody>
      </p:sp>
      <p:cxnSp>
        <p:nvCxnSpPr>
          <p:cNvPr id="10" name="Conector recto de flecha 9"/>
          <p:cNvCxnSpPr/>
          <p:nvPr/>
        </p:nvCxnSpPr>
        <p:spPr>
          <a:xfrm flipV="1">
            <a:off x="7295521" y="2985447"/>
            <a:ext cx="865821" cy="79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5081402" y="2683387"/>
            <a:ext cx="2309611" cy="1693284"/>
          </a:xfrm>
          <a:prstGeom prst="rect">
            <a:avLst/>
          </a:prstGeom>
        </p:spPr>
        <p:txBody>
          <a:bodyPr wrap="square">
            <a:spAutoFit/>
          </a:bodyPr>
          <a:lstStyle/>
          <a:p>
            <a:pPr marL="342900" lvl="0" indent="-342900" fontAlgn="base">
              <a:lnSpc>
                <a:spcPct val="107000"/>
              </a:lnSpc>
              <a:spcAft>
                <a:spcPts val="0"/>
              </a:spcAft>
              <a:buFont typeface="Symbol" panose="05050102010706020507" pitchFamily="18" charset="2"/>
              <a:buChar char=""/>
            </a:pPr>
            <a:r>
              <a:rPr lang="es-EC" dirty="0">
                <a:latin typeface="Times New Roman" panose="02020603050405020304" pitchFamily="18" charset="0"/>
                <a:ea typeface="Calibri" panose="020F0502020204030204" pitchFamily="34" charset="0"/>
                <a:cs typeface="Times New Roman" panose="02020603050405020304" pitchFamily="18" charset="0"/>
              </a:rPr>
              <a:t>Estética</a:t>
            </a:r>
          </a:p>
          <a:p>
            <a:pPr marL="342900" lvl="0" indent="-342900" fontAlgn="base">
              <a:lnSpc>
                <a:spcPct val="107000"/>
              </a:lnSpc>
              <a:spcAft>
                <a:spcPts val="0"/>
              </a:spcAft>
              <a:buFont typeface="Symbol" panose="05050102010706020507" pitchFamily="18" charset="2"/>
              <a:buChar char=""/>
            </a:pPr>
            <a:r>
              <a:rPr lang="es-EC" dirty="0" err="1">
                <a:latin typeface="Times New Roman" panose="02020603050405020304" pitchFamily="18" charset="0"/>
                <a:ea typeface="Calibri" panose="020F0502020204030204" pitchFamily="34" charset="0"/>
                <a:cs typeface="Times New Roman" panose="02020603050405020304" pitchFamily="18" charset="0"/>
              </a:rPr>
              <a:t>Antibacterial</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fontAlgn="base">
              <a:lnSpc>
                <a:spcPct val="107000"/>
              </a:lnSpc>
              <a:spcAft>
                <a:spcPts val="0"/>
              </a:spcAft>
              <a:buFont typeface="Symbol" panose="05050102010706020507" pitchFamily="18" charset="2"/>
              <a:buChar char=""/>
            </a:pPr>
            <a:r>
              <a:rPr lang="es-EC" dirty="0">
                <a:latin typeface="Times New Roman" panose="02020603050405020304" pitchFamily="18" charset="0"/>
                <a:ea typeface="Calibri" panose="020F0502020204030204" pitchFamily="34" charset="0"/>
                <a:cs typeface="Times New Roman" panose="02020603050405020304" pitchFamily="18" charset="0"/>
              </a:rPr>
              <a:t>Fácil limpieza.</a:t>
            </a:r>
          </a:p>
          <a:p>
            <a:pPr marL="342900" lvl="0" indent="-342900" fontAlgn="base">
              <a:lnSpc>
                <a:spcPct val="107000"/>
              </a:lnSpc>
              <a:spcAft>
                <a:spcPts val="0"/>
              </a:spcAft>
              <a:buFont typeface="Symbol" panose="05050102010706020507" pitchFamily="18" charset="2"/>
              <a:buChar char=""/>
            </a:pPr>
            <a:r>
              <a:rPr lang="es-EC" dirty="0" err="1">
                <a:latin typeface="Times New Roman" panose="02020603050405020304" pitchFamily="18" charset="0"/>
                <a:ea typeface="Calibri" panose="020F0502020204030204" pitchFamily="34" charset="0"/>
                <a:cs typeface="Times New Roman" panose="02020603050405020304" pitchFamily="18" charset="0"/>
              </a:rPr>
              <a:t>Hipoalergénico</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450215" indent="180340" algn="just">
              <a:lnSpc>
                <a:spcPct val="150000"/>
              </a:lnSpc>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 </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ángulo 13"/>
          <p:cNvSpPr/>
          <p:nvPr/>
        </p:nvSpPr>
        <p:spPr>
          <a:xfrm>
            <a:off x="8582478" y="2808755"/>
            <a:ext cx="1781257" cy="369332"/>
          </a:xfrm>
          <a:prstGeom prst="rect">
            <a:avLst/>
          </a:prstGeom>
        </p:spPr>
        <p:txBody>
          <a:bodyPr wrap="none">
            <a:spAutoFit/>
          </a:bodyPr>
          <a:lstStyle/>
          <a:p>
            <a:r>
              <a:rPr lang="es-EC" dirty="0" smtClean="0">
                <a:latin typeface="Times New Roman" panose="02020603050405020304" pitchFamily="18" charset="0"/>
                <a:ea typeface="Calibri" panose="020F0502020204030204" pitchFamily="34" charset="0"/>
              </a:rPr>
              <a:t>Acero </a:t>
            </a:r>
            <a:r>
              <a:rPr lang="es-EC" dirty="0">
                <a:latin typeface="Times New Roman" panose="02020603050405020304" pitchFamily="18" charset="0"/>
                <a:ea typeface="Calibri" panose="020F0502020204030204" pitchFamily="34" charset="0"/>
              </a:rPr>
              <a:t>inoxidable</a:t>
            </a:r>
            <a:endParaRPr lang="es-EC" dirty="0"/>
          </a:p>
        </p:txBody>
      </p:sp>
      <p:sp>
        <p:nvSpPr>
          <p:cNvPr id="15" name="Rectángulo 14"/>
          <p:cNvSpPr/>
          <p:nvPr/>
        </p:nvSpPr>
        <p:spPr>
          <a:xfrm>
            <a:off x="6070242" y="4293302"/>
            <a:ext cx="6096000" cy="1100558"/>
          </a:xfrm>
          <a:prstGeom prst="rect">
            <a:avLst/>
          </a:prstGeom>
        </p:spPr>
        <p:txBody>
          <a:bodyPr>
            <a:spAutoFit/>
          </a:bodyPr>
          <a:lstStyle/>
          <a:p>
            <a:pPr marL="342900" lvl="0" indent="-342900" fontAlgn="base">
              <a:lnSpc>
                <a:spcPct val="107000"/>
              </a:lnSpc>
              <a:spcAft>
                <a:spcPts val="0"/>
              </a:spcAft>
              <a:buFont typeface="Symbol" panose="05050102010706020507" pitchFamily="18" charset="2"/>
              <a:buChar char=""/>
            </a:pPr>
            <a:r>
              <a:rPr lang="es-EC" dirty="0">
                <a:latin typeface="Times New Roman" panose="02020603050405020304" pitchFamily="18" charset="0"/>
                <a:ea typeface="Calibri" panose="020F0502020204030204" pitchFamily="34" charset="0"/>
                <a:cs typeface="Times New Roman" panose="02020603050405020304" pitchFamily="18" charset="0"/>
              </a:rPr>
              <a:t>Excelentes características mecánicas, rigidez y resistencia. </a:t>
            </a:r>
          </a:p>
          <a:p>
            <a:pPr marL="342900" lvl="0" indent="-342900" fontAlgn="base">
              <a:lnSpc>
                <a:spcPct val="107000"/>
              </a:lnSpc>
              <a:spcAft>
                <a:spcPts val="0"/>
              </a:spcAft>
              <a:buFont typeface="Symbol" panose="05050102010706020507" pitchFamily="18" charset="2"/>
              <a:buChar char=""/>
            </a:pPr>
            <a:r>
              <a:rPr lang="es-EC" dirty="0">
                <a:latin typeface="Times New Roman" panose="02020603050405020304" pitchFamily="18" charset="0"/>
                <a:ea typeface="Calibri" panose="020F0502020204030204" pitchFamily="34" charset="0"/>
                <a:cs typeface="Times New Roman" panose="02020603050405020304" pitchFamily="18" charset="0"/>
              </a:rPr>
              <a:t>Elevada resistencia al calor</a:t>
            </a:r>
          </a:p>
          <a:p>
            <a:pPr marL="342900" lvl="0" indent="-342900" algn="just">
              <a:lnSpc>
                <a:spcPct val="150000"/>
              </a:lnSpc>
              <a:spcAft>
                <a:spcPts val="800"/>
              </a:spcAft>
              <a:buFont typeface="Symbol" panose="05050102010706020507" pitchFamily="18" charset="2"/>
              <a:buChar char=""/>
            </a:pPr>
            <a:r>
              <a:rPr lang="es-EC" dirty="0">
                <a:latin typeface="Times New Roman" panose="02020603050405020304" pitchFamily="18" charset="0"/>
                <a:ea typeface="Calibri" panose="020F0502020204030204" pitchFamily="34" charset="0"/>
                <a:cs typeface="Times New Roman" panose="02020603050405020304" pitchFamily="18" charset="0"/>
              </a:rPr>
              <a:t>No magnético</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6" name="Conector recto de flecha 15"/>
          <p:cNvCxnSpPr/>
          <p:nvPr/>
        </p:nvCxnSpPr>
        <p:spPr>
          <a:xfrm flipH="1">
            <a:off x="9247031" y="3245277"/>
            <a:ext cx="20013" cy="10480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8" name="Imagen 17"/>
          <p:cNvPicPr/>
          <p:nvPr/>
        </p:nvPicPr>
        <p:blipFill>
          <a:blip r:embed="rId2">
            <a:extLst>
              <a:ext uri="{28A0092B-C50C-407E-A947-70E740481C1C}">
                <a14:useLocalDpi xmlns:a14="http://schemas.microsoft.com/office/drawing/2010/main" val="0"/>
              </a:ext>
            </a:extLst>
          </a:blip>
          <a:srcRect/>
          <a:stretch>
            <a:fillRect/>
          </a:stretch>
        </p:blipFill>
        <p:spPr bwMode="auto">
          <a:xfrm>
            <a:off x="73586" y="2515410"/>
            <a:ext cx="3105150" cy="3428365"/>
          </a:xfrm>
          <a:prstGeom prst="rect">
            <a:avLst/>
          </a:prstGeom>
          <a:noFill/>
          <a:ln w="3175">
            <a:solidFill>
              <a:schemeClr val="tx1"/>
            </a:solidFill>
          </a:ln>
        </p:spPr>
      </p:pic>
      <p:sp>
        <p:nvSpPr>
          <p:cNvPr id="20" name="Rectángulo 19"/>
          <p:cNvSpPr/>
          <p:nvPr/>
        </p:nvSpPr>
        <p:spPr>
          <a:xfrm>
            <a:off x="6322601" y="5491886"/>
            <a:ext cx="3677482" cy="461665"/>
          </a:xfrm>
          <a:prstGeom prst="rect">
            <a:avLst/>
          </a:prstGeom>
        </p:spPr>
        <p:txBody>
          <a:bodyPr wrap="none">
            <a:spAutoFit/>
          </a:bodyPr>
          <a:lstStyle/>
          <a:p>
            <a:r>
              <a:rPr lang="es-EC" sz="2400" b="1" dirty="0">
                <a:latin typeface="Times New Roman" panose="02020603050405020304" pitchFamily="18" charset="0"/>
                <a:ea typeface="Calibri" panose="020F0502020204030204" pitchFamily="34" charset="0"/>
              </a:rPr>
              <a:t>Acero Inoxidable AISI </a:t>
            </a:r>
            <a:r>
              <a:rPr lang="es-EC" sz="2400" b="1" dirty="0" smtClean="0">
                <a:latin typeface="Times New Roman" panose="02020603050405020304" pitchFamily="18" charset="0"/>
                <a:ea typeface="Calibri" panose="020F0502020204030204" pitchFamily="34" charset="0"/>
              </a:rPr>
              <a:t>304</a:t>
            </a:r>
            <a:endParaRPr lang="es-EC" sz="2400" b="1" dirty="0"/>
          </a:p>
        </p:txBody>
      </p:sp>
    </p:spTree>
    <p:extLst>
      <p:ext uri="{BB962C8B-B14F-4D97-AF65-F5344CB8AC3E}">
        <p14:creationId xmlns:p14="http://schemas.microsoft.com/office/powerpoint/2010/main" val="37143789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p:cNvSpPr/>
          <p:nvPr/>
        </p:nvSpPr>
        <p:spPr>
          <a:xfrm>
            <a:off x="1537252" y="6175626"/>
            <a:ext cx="11021693" cy="9826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2" name="Título 1"/>
          <p:cNvSpPr>
            <a:spLocks noGrp="1"/>
          </p:cNvSpPr>
          <p:nvPr>
            <p:ph type="title"/>
          </p:nvPr>
        </p:nvSpPr>
        <p:spPr>
          <a:xfrm>
            <a:off x="1097280" y="891888"/>
            <a:ext cx="10058400" cy="845472"/>
          </a:xfrm>
        </p:spPr>
        <p:txBody>
          <a:bodyPr/>
          <a:lstStyle/>
          <a:p>
            <a:r>
              <a:rPr lang="es-EC" dirty="0" smtClean="0"/>
              <a:t>Análisis del volcamiento</a:t>
            </a:r>
            <a:endParaRPr lang="es-EC"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64768" y="1763864"/>
            <a:ext cx="2268828" cy="5120640"/>
          </a:xfrm>
          <a:prstGeom prst="rect">
            <a:avLst/>
          </a:prstGeom>
          <a:noFill/>
          <a:ln w="3175">
            <a:solidFill>
              <a:schemeClr val="tx1"/>
            </a:solidFill>
          </a:ln>
        </p:spPr>
      </p:pic>
      <mc:AlternateContent xmlns:mc="http://schemas.openxmlformats.org/markup-compatibility/2006" xmlns:a14="http://schemas.microsoft.com/office/drawing/2010/main">
        <mc:Choice Requires="a14">
          <p:sp>
            <p:nvSpPr>
              <p:cNvPr id="7" name="Rectángulo 6"/>
              <p:cNvSpPr/>
              <p:nvPr/>
            </p:nvSpPr>
            <p:spPr>
              <a:xfrm>
                <a:off x="2609478" y="1917810"/>
                <a:ext cx="151240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𝑙</m:t>
                      </m:r>
                      <m:r>
                        <a:rPr lang="es-EC" i="0">
                          <a:latin typeface="Cambria Math" panose="02040503050406030204" pitchFamily="18" charset="0"/>
                        </a:rPr>
                        <m:t>1=25 </m:t>
                      </m:r>
                      <m:d>
                        <m:dPr>
                          <m:begChr m:val="["/>
                          <m:endChr m:val="]"/>
                          <m:ctrlPr>
                            <a:rPr lang="es-EC" i="1">
                              <a:latin typeface="Cambria Math" panose="02040503050406030204" pitchFamily="18" charset="0"/>
                            </a:rPr>
                          </m:ctrlPr>
                        </m:dPr>
                        <m:e>
                          <m:r>
                            <a:rPr lang="es-EC" i="1">
                              <a:latin typeface="Cambria Math" panose="02040503050406030204" pitchFamily="18" charset="0"/>
                            </a:rPr>
                            <m:t>𝑐𝑚</m:t>
                          </m:r>
                        </m:e>
                      </m:d>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2609478" y="1917810"/>
                <a:ext cx="1512401" cy="369332"/>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2609478" y="2467592"/>
                <a:ext cx="151240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𝑙</m:t>
                      </m:r>
                      <m:r>
                        <a:rPr lang="es-EC" i="0">
                          <a:latin typeface="Cambria Math" panose="02040503050406030204" pitchFamily="18" charset="0"/>
                        </a:rPr>
                        <m:t>2=40 </m:t>
                      </m:r>
                      <m:d>
                        <m:dPr>
                          <m:begChr m:val="["/>
                          <m:endChr m:val="]"/>
                          <m:ctrlPr>
                            <a:rPr lang="es-EC" i="1">
                              <a:latin typeface="Cambria Math" panose="02040503050406030204" pitchFamily="18" charset="0"/>
                            </a:rPr>
                          </m:ctrlPr>
                        </m:dPr>
                        <m:e>
                          <m:r>
                            <a:rPr lang="es-EC" i="1">
                              <a:latin typeface="Cambria Math" panose="02040503050406030204" pitchFamily="18" charset="0"/>
                            </a:rPr>
                            <m:t>𝑐𝑚</m:t>
                          </m:r>
                        </m:e>
                      </m:d>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2609478" y="2467592"/>
                <a:ext cx="1512401" cy="369332"/>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2609478" y="3017374"/>
                <a:ext cx="4206536"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Á</m:t>
                      </m:r>
                      <m:r>
                        <a:rPr lang="es-EC" i="1">
                          <a:latin typeface="Cambria Math" panose="02040503050406030204" pitchFamily="18" charset="0"/>
                        </a:rPr>
                        <m:t>𝑟𝑒𝑎</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𝜋</m:t>
                          </m:r>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𝑑</m:t>
                              </m:r>
                            </m:e>
                            <m:sup>
                              <m:r>
                                <a:rPr lang="es-EC" i="0">
                                  <a:latin typeface="Cambria Math" panose="02040503050406030204" pitchFamily="18" charset="0"/>
                                </a:rPr>
                                <m:t>2</m:t>
                              </m:r>
                            </m:sup>
                          </m:sSup>
                        </m:num>
                        <m:den>
                          <m:r>
                            <a:rPr lang="es-EC" i="0">
                              <a:latin typeface="Cambria Math" panose="02040503050406030204" pitchFamily="18" charset="0"/>
                            </a:rPr>
                            <m:t>4</m:t>
                          </m:r>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𝜋</m:t>
                          </m:r>
                          <m:r>
                            <a:rPr lang="es-EC" i="0">
                              <a:latin typeface="Cambria Math" panose="02040503050406030204" pitchFamily="18" charset="0"/>
                            </a:rPr>
                            <m:t>∗</m:t>
                          </m:r>
                          <m:sSup>
                            <m:sSupPr>
                              <m:ctrlPr>
                                <a:rPr lang="es-EC" i="1">
                                  <a:latin typeface="Cambria Math" panose="02040503050406030204" pitchFamily="18" charset="0"/>
                                </a:rPr>
                              </m:ctrlPr>
                            </m:sSupPr>
                            <m:e>
                              <m:r>
                                <a:rPr lang="es-EC" i="0">
                                  <a:latin typeface="Cambria Math" panose="02040503050406030204" pitchFamily="18" charset="0"/>
                                </a:rPr>
                                <m:t>3.7</m:t>
                              </m:r>
                            </m:e>
                            <m:sup>
                              <m:r>
                                <a:rPr lang="es-EC" i="0">
                                  <a:latin typeface="Cambria Math" panose="02040503050406030204" pitchFamily="18" charset="0"/>
                                </a:rPr>
                                <m:t>2</m:t>
                              </m:r>
                            </m:sup>
                          </m:sSup>
                        </m:num>
                        <m:den>
                          <m:r>
                            <a:rPr lang="es-EC" i="0">
                              <a:latin typeface="Cambria Math" panose="02040503050406030204" pitchFamily="18" charset="0"/>
                            </a:rPr>
                            <m:t>4</m:t>
                          </m:r>
                        </m:den>
                      </m:f>
                      <m:r>
                        <a:rPr lang="es-EC" i="0">
                          <a:latin typeface="Cambria Math" panose="02040503050406030204" pitchFamily="18" charset="0"/>
                        </a:rPr>
                        <m:t>=10.75 </m:t>
                      </m:r>
                      <m:d>
                        <m:dPr>
                          <m:begChr m:val="["/>
                          <m:endChr m:val="]"/>
                          <m:ctrlPr>
                            <a:rPr lang="es-EC" i="1">
                              <a:latin typeface="Cambria Math" panose="02040503050406030204" pitchFamily="18" charset="0"/>
                            </a:rPr>
                          </m:ctrlPr>
                        </m:dPr>
                        <m:e>
                          <m:r>
                            <a:rPr lang="es-EC" i="1">
                              <a:latin typeface="Cambria Math" panose="02040503050406030204" pitchFamily="18" charset="0"/>
                            </a:rPr>
                            <m:t>𝑐</m:t>
                          </m:r>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e>
                      </m:d>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2609478" y="3017374"/>
                <a:ext cx="4206536" cy="646331"/>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2609478" y="3844155"/>
                <a:ext cx="407784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r>
                        <a:rPr lang="es-EC" i="1">
                          <a:latin typeface="Cambria Math" panose="02040503050406030204" pitchFamily="18" charset="0"/>
                        </a:rPr>
                        <m:t>𝑉𝑜𝑙𝑢𝑚𝑒𝑛</m:t>
                      </m:r>
                      <m:r>
                        <a:rPr lang="es-EC" i="0">
                          <a:latin typeface="Cambria Math" panose="02040503050406030204" pitchFamily="18" charset="0"/>
                        </a:rPr>
                        <m:t> </m:t>
                      </m:r>
                      <m:r>
                        <a:rPr lang="es-EC" i="1">
                          <a:latin typeface="Cambria Math" panose="02040503050406030204" pitchFamily="18" charset="0"/>
                        </a:rPr>
                        <m:t>𝐶𝑃</m:t>
                      </m:r>
                      <m:r>
                        <a:rPr lang="es-EC" i="0">
                          <a:latin typeface="Cambria Math" panose="02040503050406030204" pitchFamily="18" charset="0"/>
                        </a:rPr>
                        <m:t>1=</m:t>
                      </m:r>
                      <m:r>
                        <a:rPr lang="es-EC" i="1">
                          <a:latin typeface="Cambria Math" panose="02040503050406030204" pitchFamily="18" charset="0"/>
                        </a:rPr>
                        <m:t>𝐴</m:t>
                      </m:r>
                      <m:r>
                        <a:rPr lang="es-EC" i="0">
                          <a:latin typeface="Cambria Math" panose="02040503050406030204" pitchFamily="18" charset="0"/>
                        </a:rPr>
                        <m:t>×</m:t>
                      </m:r>
                      <m:r>
                        <a:rPr lang="es-EC" i="1">
                          <a:latin typeface="Cambria Math" panose="02040503050406030204" pitchFamily="18" charset="0"/>
                        </a:rPr>
                        <m:t>𝑙</m:t>
                      </m:r>
                      <m:r>
                        <a:rPr lang="es-EC" i="0">
                          <a:latin typeface="Cambria Math" panose="02040503050406030204" pitchFamily="18" charset="0"/>
                        </a:rPr>
                        <m:t>1=268.8 </m:t>
                      </m:r>
                      <m:d>
                        <m:dPr>
                          <m:begChr m:val="["/>
                          <m:endChr m:val="]"/>
                          <m:ctrlPr>
                            <a:rPr lang="es-EC" i="1">
                              <a:latin typeface="Cambria Math" panose="02040503050406030204" pitchFamily="18" charset="0"/>
                            </a:rPr>
                          </m:ctrlPr>
                        </m:dPr>
                        <m:e>
                          <m:r>
                            <a:rPr lang="es-EC" i="1">
                              <a:latin typeface="Cambria Math" panose="02040503050406030204" pitchFamily="18" charset="0"/>
                            </a:rPr>
                            <m:t>𝑐</m:t>
                          </m:r>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3</m:t>
                              </m:r>
                            </m:sup>
                          </m:sSup>
                        </m:e>
                      </m:d>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2609478" y="3844155"/>
                <a:ext cx="4077848" cy="369332"/>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2609478" y="4393937"/>
                <a:ext cx="390151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r>
                        <a:rPr lang="es-EC" i="1">
                          <a:latin typeface="Cambria Math" panose="02040503050406030204" pitchFamily="18" charset="0"/>
                        </a:rPr>
                        <m:t>𝑉𝑜𝑙𝑢𝑚𝑒𝑛</m:t>
                      </m:r>
                      <m:r>
                        <a:rPr lang="es-EC" i="0">
                          <a:latin typeface="Cambria Math" panose="02040503050406030204" pitchFamily="18" charset="0"/>
                        </a:rPr>
                        <m:t> </m:t>
                      </m:r>
                      <m:r>
                        <a:rPr lang="es-EC" i="1">
                          <a:latin typeface="Cambria Math" panose="02040503050406030204" pitchFamily="18" charset="0"/>
                        </a:rPr>
                        <m:t>𝐶𝑃</m:t>
                      </m:r>
                      <m:r>
                        <a:rPr lang="es-EC" i="0">
                          <a:latin typeface="Cambria Math" panose="02040503050406030204" pitchFamily="18" charset="0"/>
                        </a:rPr>
                        <m:t>2=</m:t>
                      </m:r>
                      <m:r>
                        <a:rPr lang="es-EC" i="1">
                          <a:latin typeface="Cambria Math" panose="02040503050406030204" pitchFamily="18" charset="0"/>
                        </a:rPr>
                        <m:t>𝐴</m:t>
                      </m:r>
                      <m:r>
                        <a:rPr lang="es-EC" i="0">
                          <a:latin typeface="Cambria Math" panose="02040503050406030204" pitchFamily="18" charset="0"/>
                        </a:rPr>
                        <m:t>×</m:t>
                      </m:r>
                      <m:r>
                        <a:rPr lang="es-EC" i="1">
                          <a:latin typeface="Cambria Math" panose="02040503050406030204" pitchFamily="18" charset="0"/>
                        </a:rPr>
                        <m:t>𝑙</m:t>
                      </m:r>
                      <m:r>
                        <a:rPr lang="es-EC" i="0">
                          <a:latin typeface="Cambria Math" panose="02040503050406030204" pitchFamily="18" charset="0"/>
                        </a:rPr>
                        <m:t>2=430 </m:t>
                      </m:r>
                      <m:d>
                        <m:dPr>
                          <m:begChr m:val="["/>
                          <m:endChr m:val="]"/>
                          <m:ctrlPr>
                            <a:rPr lang="es-EC" i="1">
                              <a:latin typeface="Cambria Math" panose="02040503050406030204" pitchFamily="18" charset="0"/>
                            </a:rPr>
                          </m:ctrlPr>
                        </m:dPr>
                        <m:e>
                          <m:r>
                            <a:rPr lang="es-EC" i="1">
                              <a:latin typeface="Cambria Math" panose="02040503050406030204" pitchFamily="18" charset="0"/>
                            </a:rPr>
                            <m:t>𝑐</m:t>
                          </m:r>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3</m:t>
                              </m:r>
                            </m:sup>
                          </m:sSup>
                        </m:e>
                      </m:d>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2609478" y="4393937"/>
                <a:ext cx="3901516" cy="369332"/>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2609478" y="4943719"/>
                <a:ext cx="2121542" cy="5667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𝛿</m:t>
                          </m:r>
                        </m:e>
                        <m:sub>
                          <m:r>
                            <a:rPr lang="es-EC" i="1">
                              <a:latin typeface="Cambria Math" panose="02040503050406030204" pitchFamily="18" charset="0"/>
                            </a:rPr>
                            <m:t>𝑎𝑐𝑒𝑟𝑜</m:t>
                          </m:r>
                        </m:sub>
                      </m:sSub>
                      <m:r>
                        <a:rPr lang="es-EC" i="0">
                          <a:latin typeface="Cambria Math" panose="02040503050406030204" pitchFamily="18" charset="0"/>
                        </a:rPr>
                        <m:t>=7.8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𝑔</m:t>
                              </m:r>
                            </m:num>
                            <m:den>
                              <m:r>
                                <a:rPr lang="es-EC" i="1">
                                  <a:latin typeface="Cambria Math" panose="02040503050406030204" pitchFamily="18" charset="0"/>
                                </a:rPr>
                                <m:t>𝑐</m:t>
                              </m:r>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3</m:t>
                                  </m:r>
                                </m:sup>
                              </m:sSup>
                            </m:den>
                          </m:f>
                        </m:e>
                      </m:d>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2609478" y="4943719"/>
                <a:ext cx="2121542" cy="566758"/>
              </a:xfrm>
              <a:prstGeom prst="rect">
                <a:avLst/>
              </a:prstGeom>
              <a:blipFill rotWithShape="0">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6816014" y="1917810"/>
                <a:ext cx="52456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𝑀𝑎𝑠𝑎</m:t>
                          </m:r>
                        </m:e>
                        <m:sub>
                          <m:r>
                            <a:rPr lang="es-EC" i="1">
                              <a:latin typeface="Cambria Math" panose="02040503050406030204" pitchFamily="18" charset="0"/>
                            </a:rPr>
                            <m:t>𝐶𝑃</m:t>
                          </m:r>
                          <m:r>
                            <a:rPr lang="es-EC" i="0">
                              <a:latin typeface="Cambria Math" panose="02040503050406030204" pitchFamily="18" charset="0"/>
                            </a:rPr>
                            <m:t>1</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𝐶𝑃</m:t>
                          </m:r>
                          <m:r>
                            <a:rPr lang="es-EC" i="0">
                              <a:latin typeface="Cambria Math" panose="02040503050406030204" pitchFamily="18" charset="0"/>
                            </a:rPr>
                            <m:t>1</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𝛿</m:t>
                          </m:r>
                        </m:e>
                        <m:sub>
                          <m:r>
                            <a:rPr lang="es-EC" i="1">
                              <a:latin typeface="Cambria Math" panose="02040503050406030204" pitchFamily="18" charset="0"/>
                            </a:rPr>
                            <m:t>𝑎𝑐𝑒𝑟𝑜</m:t>
                          </m:r>
                        </m:sub>
                      </m:sSub>
                      <m:r>
                        <a:rPr lang="es-EC" i="0">
                          <a:latin typeface="Cambria Math" panose="02040503050406030204" pitchFamily="18" charset="0"/>
                        </a:rPr>
                        <m:t>=268.8×7.8=2.1 </m:t>
                      </m:r>
                      <m:d>
                        <m:dPr>
                          <m:begChr m:val="["/>
                          <m:endChr m:val="]"/>
                          <m:ctrlPr>
                            <a:rPr lang="es-EC" i="1">
                              <a:latin typeface="Cambria Math" panose="02040503050406030204" pitchFamily="18" charset="0"/>
                            </a:rPr>
                          </m:ctrlPr>
                        </m:dPr>
                        <m:e>
                          <m:r>
                            <a:rPr lang="es-EC" i="1">
                              <a:latin typeface="Cambria Math" panose="02040503050406030204" pitchFamily="18" charset="0"/>
                            </a:rPr>
                            <m:t>𝑘𝑔</m:t>
                          </m:r>
                        </m:e>
                      </m:d>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6816014" y="1917810"/>
                <a:ext cx="5245603" cy="369332"/>
              </a:xfrm>
              <a:prstGeom prst="rect">
                <a:avLst/>
              </a:prstGeom>
              <a:blipFill rotWithShape="0">
                <a:blip r:embed="rId9"/>
                <a:stretch>
                  <a:fillRect b="-13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7043641" y="2421425"/>
                <a:ext cx="50179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𝑀𝑎𝑠𝑎</m:t>
                          </m:r>
                        </m:e>
                        <m:sub>
                          <m:r>
                            <a:rPr lang="es-EC" i="1">
                              <a:latin typeface="Cambria Math" panose="02040503050406030204" pitchFamily="18" charset="0"/>
                            </a:rPr>
                            <m:t>𝐶𝑃</m:t>
                          </m:r>
                          <m:r>
                            <a:rPr lang="es-EC" i="0">
                              <a:latin typeface="Cambria Math" panose="02040503050406030204" pitchFamily="18" charset="0"/>
                            </a:rPr>
                            <m:t>2</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𝐶𝑃</m:t>
                          </m:r>
                          <m:r>
                            <a:rPr lang="es-EC" i="0">
                              <a:latin typeface="Cambria Math" panose="02040503050406030204" pitchFamily="18" charset="0"/>
                            </a:rPr>
                            <m:t>2</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𝛿</m:t>
                          </m:r>
                        </m:e>
                        <m:sub>
                          <m:r>
                            <a:rPr lang="es-EC" i="1">
                              <a:latin typeface="Cambria Math" panose="02040503050406030204" pitchFamily="18" charset="0"/>
                            </a:rPr>
                            <m:t>𝑎𝑐𝑒𝑟𝑜</m:t>
                          </m:r>
                        </m:sub>
                      </m:sSub>
                      <m:r>
                        <a:rPr lang="es-EC" i="0">
                          <a:latin typeface="Cambria Math" panose="02040503050406030204" pitchFamily="18" charset="0"/>
                        </a:rPr>
                        <m:t>=430×7.8=3.4</m:t>
                      </m:r>
                      <m:d>
                        <m:dPr>
                          <m:begChr m:val="["/>
                          <m:endChr m:val="]"/>
                          <m:ctrlPr>
                            <a:rPr lang="es-EC" i="1">
                              <a:latin typeface="Cambria Math" panose="02040503050406030204" pitchFamily="18" charset="0"/>
                            </a:rPr>
                          </m:ctrlPr>
                        </m:dPr>
                        <m:e>
                          <m:r>
                            <a:rPr lang="es-EC" i="1">
                              <a:latin typeface="Cambria Math" panose="02040503050406030204" pitchFamily="18" charset="0"/>
                            </a:rPr>
                            <m:t>𝑘𝑔</m:t>
                          </m:r>
                        </m:e>
                      </m:d>
                    </m:oMath>
                  </m:oMathPara>
                </a14:m>
                <a:endParaRPr lang="es-EC" dirty="0"/>
              </a:p>
            </p:txBody>
          </p:sp>
        </mc:Choice>
        <mc:Fallback xmlns="">
          <p:sp>
            <p:nvSpPr>
              <p:cNvPr id="14" name="Rectángulo 13"/>
              <p:cNvSpPr>
                <a:spLocks noRot="1" noChangeAspect="1" noMove="1" noResize="1" noEditPoints="1" noAdjustHandles="1" noChangeArrowheads="1" noChangeShapeType="1" noTextEdit="1"/>
              </p:cNvSpPr>
              <p:nvPr/>
            </p:nvSpPr>
            <p:spPr>
              <a:xfrm>
                <a:off x="7043641" y="2421425"/>
                <a:ext cx="5017976" cy="369332"/>
              </a:xfrm>
              <a:prstGeom prst="rect">
                <a:avLst/>
              </a:prstGeom>
              <a:blipFill rotWithShape="0">
                <a:blip r:embed="rId10"/>
                <a:stretch>
                  <a:fillRect b="-1311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9617037" y="2927771"/>
                <a:ext cx="244458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𝑚</m:t>
                          </m:r>
                        </m:e>
                        <m:sub>
                          <m:r>
                            <a:rPr lang="es-EC" i="1">
                              <a:latin typeface="Cambria Math" panose="02040503050406030204" pitchFamily="18" charset="0"/>
                            </a:rPr>
                            <m:t>𝑒𝑠𝑡𝑟𝑢𝑐𝑡𝑢𝑟𝑎</m:t>
                          </m:r>
                        </m:sub>
                      </m:sSub>
                      <m:r>
                        <a:rPr lang="es-EC" i="0">
                          <a:latin typeface="Cambria Math" panose="02040503050406030204" pitchFamily="18" charset="0"/>
                        </a:rPr>
                        <m:t>=7.1 </m:t>
                      </m:r>
                      <m:d>
                        <m:dPr>
                          <m:begChr m:val="["/>
                          <m:endChr m:val="]"/>
                          <m:ctrlPr>
                            <a:rPr lang="es-EC" i="1">
                              <a:latin typeface="Cambria Math" panose="02040503050406030204" pitchFamily="18" charset="0"/>
                            </a:rPr>
                          </m:ctrlPr>
                        </m:dPr>
                        <m:e>
                          <m:r>
                            <a:rPr lang="es-EC" i="1">
                              <a:latin typeface="Cambria Math" panose="02040503050406030204" pitchFamily="18" charset="0"/>
                            </a:rPr>
                            <m:t>𝑘𝑔</m:t>
                          </m:r>
                        </m:e>
                      </m:d>
                    </m:oMath>
                  </m:oMathPara>
                </a14:m>
                <a:endParaRPr lang="es-EC" dirty="0"/>
              </a:p>
            </p:txBody>
          </p:sp>
        </mc:Choice>
        <mc:Fallback xmlns="">
          <p:sp>
            <p:nvSpPr>
              <p:cNvPr id="15" name="Rectángulo 14"/>
              <p:cNvSpPr>
                <a:spLocks noRot="1" noChangeAspect="1" noMove="1" noResize="1" noEditPoints="1" noAdjustHandles="1" noChangeArrowheads="1" noChangeShapeType="1" noTextEdit="1"/>
              </p:cNvSpPr>
              <p:nvPr/>
            </p:nvSpPr>
            <p:spPr>
              <a:xfrm>
                <a:off x="9617037" y="2927771"/>
                <a:ext cx="2444580" cy="369332"/>
              </a:xfrm>
              <a:prstGeom prst="rect">
                <a:avLst/>
              </a:prstGeom>
              <a:blipFill rotWithShape="0">
                <a:blip r:embed="rId11"/>
                <a:stretch>
                  <a:fillRect b="-1311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10544619" y="3462063"/>
                <a:ext cx="1472646" cy="5667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𝑔</m:t>
                      </m:r>
                      <m:r>
                        <a:rPr lang="es-EC" i="0">
                          <a:latin typeface="Cambria Math" panose="02040503050406030204" pitchFamily="18" charset="0"/>
                        </a:rPr>
                        <m:t>=9.8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𝑚</m:t>
                              </m:r>
                            </m:num>
                            <m:den>
                              <m:sSup>
                                <m:sSupPr>
                                  <m:ctrlPr>
                                    <a:rPr lang="es-EC" i="1">
                                      <a:latin typeface="Cambria Math" panose="02040503050406030204" pitchFamily="18" charset="0"/>
                                    </a:rPr>
                                  </m:ctrlPr>
                                </m:sSupPr>
                                <m:e>
                                  <m:r>
                                    <a:rPr lang="es-EC" i="1">
                                      <a:latin typeface="Cambria Math" panose="02040503050406030204" pitchFamily="18" charset="0"/>
                                    </a:rPr>
                                    <m:t>𝑠</m:t>
                                  </m:r>
                                </m:e>
                                <m:sup>
                                  <m:r>
                                    <a:rPr lang="es-EC" i="0">
                                      <a:latin typeface="Cambria Math" panose="02040503050406030204" pitchFamily="18" charset="0"/>
                                    </a:rPr>
                                    <m:t>2</m:t>
                                  </m:r>
                                </m:sup>
                              </m:sSup>
                            </m:den>
                          </m:f>
                        </m:e>
                      </m:d>
                    </m:oMath>
                  </m:oMathPara>
                </a14:m>
                <a:endParaRPr lang="es-EC" dirty="0"/>
              </a:p>
            </p:txBody>
          </p:sp>
        </mc:Choice>
        <mc:Fallback xmlns="">
          <p:sp>
            <p:nvSpPr>
              <p:cNvPr id="16" name="Rectángulo 15"/>
              <p:cNvSpPr>
                <a:spLocks noRot="1" noChangeAspect="1" noMove="1" noResize="1" noEditPoints="1" noAdjustHandles="1" noChangeArrowheads="1" noChangeShapeType="1" noTextEdit="1"/>
              </p:cNvSpPr>
              <p:nvPr/>
            </p:nvSpPr>
            <p:spPr>
              <a:xfrm>
                <a:off x="10544619" y="3462063"/>
                <a:ext cx="1472646" cy="566758"/>
              </a:xfrm>
              <a:prstGeom prst="rect">
                <a:avLst/>
              </a:prstGeom>
              <a:blipFill rotWithShape="0">
                <a:blip r:embed="rId1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Rectángulo 16"/>
              <p:cNvSpPr/>
              <p:nvPr/>
            </p:nvSpPr>
            <p:spPr>
              <a:xfrm>
                <a:off x="7202293" y="4370275"/>
                <a:ext cx="4989707" cy="63998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𝑀𝑜𝑚𝑒𝑛𝑡𝑜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𝑟𝑒𝑠𝑖𝑠𝑡𝑒𝑛𝑐𝑖𝑎</m:t>
                      </m:r>
                      <m:r>
                        <a:rPr lang="es-EC" i="0">
                          <a:latin typeface="Cambria Math" panose="02040503050406030204" pitchFamily="18" charset="0"/>
                        </a:rPr>
                        <m:t>=9.8 </m:t>
                      </m:r>
                      <m:r>
                        <a:rPr lang="es-EC" i="1">
                          <a:latin typeface="Cambria Math" panose="02040503050406030204" pitchFamily="18" charset="0"/>
                        </a:rPr>
                        <m:t>𝑥</m:t>
                      </m:r>
                      <m:r>
                        <a:rPr lang="es-EC" i="0">
                          <a:latin typeface="Cambria Math" panose="02040503050406030204" pitchFamily="18" charset="0"/>
                        </a:rPr>
                        <m:t> </m:t>
                      </m:r>
                      <m:d>
                        <m:dPr>
                          <m:ctrlPr>
                            <a:rPr lang="es-EC" i="1">
                              <a:latin typeface="Cambria Math" panose="02040503050406030204" pitchFamily="18" charset="0"/>
                            </a:rPr>
                          </m:ctrlPr>
                        </m:dPr>
                        <m:e>
                          <m:r>
                            <a:rPr lang="es-EC" i="0">
                              <a:latin typeface="Cambria Math" panose="02040503050406030204" pitchFamily="18" charset="0"/>
                            </a:rPr>
                            <m:t>2.1×0.375+3.4×0.27+7.1×0.205</m:t>
                          </m:r>
                        </m:e>
                      </m:d>
                    </m:oMath>
                  </m:oMathPara>
                </a14:m>
                <a:endParaRPr lang="es-EC" dirty="0"/>
              </a:p>
            </p:txBody>
          </p:sp>
        </mc:Choice>
        <mc:Fallback xmlns="">
          <p:sp>
            <p:nvSpPr>
              <p:cNvPr id="17" name="Rectángulo 16"/>
              <p:cNvSpPr>
                <a:spLocks noRot="1" noChangeAspect="1" noMove="1" noResize="1" noEditPoints="1" noAdjustHandles="1" noChangeArrowheads="1" noChangeShapeType="1" noTextEdit="1"/>
              </p:cNvSpPr>
              <p:nvPr/>
            </p:nvSpPr>
            <p:spPr>
              <a:xfrm>
                <a:off x="7202293" y="4370275"/>
                <a:ext cx="4989707" cy="639983"/>
              </a:xfrm>
              <a:prstGeom prst="rect">
                <a:avLst/>
              </a:prstGeom>
              <a:blipFill rotWithShape="0">
                <a:blip r:embed="rId1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8" name="Rectángulo 17"/>
              <p:cNvSpPr/>
              <p:nvPr/>
            </p:nvSpPr>
            <p:spPr>
              <a:xfrm>
                <a:off x="8045288" y="5101993"/>
                <a:ext cx="414671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𝑀𝑜𝑚𝑒𝑛𝑡𝑜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𝑟𝑒𝑠𝑖𝑠𝑡𝑒𝑛𝑐𝑖𝑎</m:t>
                      </m:r>
                      <m:r>
                        <a:rPr lang="es-EC" i="0">
                          <a:latin typeface="Cambria Math" panose="02040503050406030204" pitchFamily="18" charset="0"/>
                        </a:rPr>
                        <m:t>=31 </m:t>
                      </m:r>
                      <m:d>
                        <m:dPr>
                          <m:begChr m:val="["/>
                          <m:endChr m:val="]"/>
                          <m:ctrlPr>
                            <a:rPr lang="es-EC" i="1">
                              <a:latin typeface="Cambria Math" panose="02040503050406030204" pitchFamily="18" charset="0"/>
                            </a:rPr>
                          </m:ctrlPr>
                        </m:dPr>
                        <m:e>
                          <m:r>
                            <a:rPr lang="es-EC" i="1">
                              <a:latin typeface="Cambria Math" panose="02040503050406030204" pitchFamily="18" charset="0"/>
                            </a:rPr>
                            <m:t>𝑁</m:t>
                          </m:r>
                          <m:r>
                            <a:rPr lang="es-EC" i="0">
                              <a:latin typeface="Cambria Math" panose="02040503050406030204" pitchFamily="18" charset="0"/>
                            </a:rPr>
                            <m:t>×</m:t>
                          </m:r>
                          <m:r>
                            <a:rPr lang="es-EC" i="1">
                              <a:latin typeface="Cambria Math" panose="02040503050406030204" pitchFamily="18" charset="0"/>
                            </a:rPr>
                            <m:t>𝑚</m:t>
                          </m:r>
                        </m:e>
                      </m:d>
                    </m:oMath>
                  </m:oMathPara>
                </a14:m>
                <a:endParaRPr lang="es-EC" dirty="0"/>
              </a:p>
            </p:txBody>
          </p:sp>
        </mc:Choice>
        <mc:Fallback xmlns="">
          <p:sp>
            <p:nvSpPr>
              <p:cNvPr id="18" name="Rectángulo 17"/>
              <p:cNvSpPr>
                <a:spLocks noRot="1" noChangeAspect="1" noMove="1" noResize="1" noEditPoints="1" noAdjustHandles="1" noChangeArrowheads="1" noChangeShapeType="1" noTextEdit="1"/>
              </p:cNvSpPr>
              <p:nvPr/>
            </p:nvSpPr>
            <p:spPr>
              <a:xfrm>
                <a:off x="8045288" y="5101993"/>
                <a:ext cx="4146712" cy="369332"/>
              </a:xfrm>
              <a:prstGeom prst="rect">
                <a:avLst/>
              </a:prstGeom>
              <a:blipFill rotWithShape="0">
                <a:blip r:embed="rId1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9" name="Rectángulo 18"/>
              <p:cNvSpPr/>
              <p:nvPr/>
            </p:nvSpPr>
            <p:spPr>
              <a:xfrm>
                <a:off x="6138256" y="5471325"/>
                <a:ext cx="6096000" cy="1025922"/>
              </a:xfrm>
              <a:prstGeom prst="rect">
                <a:avLst/>
              </a:prstGeom>
            </p:spPr>
            <p:txBody>
              <a:bodyPr>
                <a:spAutoFit/>
              </a:bodyPr>
              <a:lstStyle/>
              <a:p>
                <a:pPr marL="450215" indent="180340"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Times New Roman" panose="02020603050405020304" pitchFamily="18" charset="0"/>
                        </a:rPr>
                        <m:t>𝑀𝑜𝑚𝑒𝑛𝑡𝑜</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𝑑𝑒</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𝑣𝑜𝑙𝑐𝑎𝑚𝑖𝑒𝑛𝑡𝑜</m:t>
                      </m:r>
                      <m:r>
                        <a:rPr lang="es-EC" i="1">
                          <a:latin typeface="Cambria Math" panose="02040503050406030204" pitchFamily="18" charset="0"/>
                          <a:ea typeface="Times New Roman" panose="02020603050405020304" pitchFamily="18" charset="0"/>
                          <a:cs typeface="Times New Roman" panose="02020603050405020304" pitchFamily="18" charset="0"/>
                        </a:rPr>
                        <m:t>=60×0.30=18 [</m:t>
                      </m:r>
                      <m:r>
                        <a:rPr lang="es-EC" i="1">
                          <a:latin typeface="Cambria Math" panose="02040503050406030204" pitchFamily="18" charset="0"/>
                          <a:ea typeface="Times New Roman" panose="02020603050405020304" pitchFamily="18" charset="0"/>
                          <a:cs typeface="Times New Roman" panose="02020603050405020304" pitchFamily="18" charset="0"/>
                        </a:rPr>
                        <m:t>𝑁</m:t>
                      </m:r>
                      <m:r>
                        <a:rPr lang="es-EC" i="1">
                          <a:latin typeface="Cambria Math" panose="02040503050406030204" pitchFamily="18" charset="0"/>
                          <a:ea typeface="Times New Roman" panose="02020603050405020304" pitchFamily="18" charset="0"/>
                          <a:cs typeface="Times New Roman" panose="02020603050405020304" pitchFamily="18" charset="0"/>
                        </a:rPr>
                        <m:t>×</m:t>
                      </m:r>
                      <m:r>
                        <a:rPr lang="es-EC" i="1">
                          <a:latin typeface="Cambria Math" panose="02040503050406030204" pitchFamily="18" charset="0"/>
                          <a:ea typeface="Times New Roman" panose="02020603050405020304" pitchFamily="18" charset="0"/>
                          <a:cs typeface="Times New Roman" panose="02020603050405020304" pitchFamily="18" charset="0"/>
                        </a:rPr>
                        <m:t>𝑚</m:t>
                      </m:r>
                      <m:r>
                        <a:rPr lang="es-EC" i="1">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a:p>
                <a:pPr marL="450215" indent="180340" algn="just">
                  <a:lnSpc>
                    <a:spcPct val="150000"/>
                  </a:lnSpc>
                  <a:spcAft>
                    <a:spcPts val="800"/>
                  </a:spcAft>
                </a:pPr>
                <a:r>
                  <a:rPr lang="es-EC"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9" name="Rectángulo 18"/>
              <p:cNvSpPr>
                <a:spLocks noRot="1" noChangeAspect="1" noMove="1" noResize="1" noEditPoints="1" noAdjustHandles="1" noChangeArrowheads="1" noChangeShapeType="1" noTextEdit="1"/>
              </p:cNvSpPr>
              <p:nvPr/>
            </p:nvSpPr>
            <p:spPr>
              <a:xfrm>
                <a:off x="6138256" y="5471325"/>
                <a:ext cx="6096000" cy="1025922"/>
              </a:xfrm>
              <a:prstGeom prst="rect">
                <a:avLst/>
              </a:prstGeom>
              <a:blipFill rotWithShape="0">
                <a:blip r:embed="rId1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0169260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Análisis estático</a:t>
            </a:r>
            <a:endParaRPr lang="es-EC" dirty="0"/>
          </a:p>
        </p:txBody>
      </p:sp>
      <p:sp>
        <p:nvSpPr>
          <p:cNvPr id="6" name="Rectángulo 5"/>
          <p:cNvSpPr/>
          <p:nvPr/>
        </p:nvSpPr>
        <p:spPr>
          <a:xfrm>
            <a:off x="4134548" y="2929061"/>
            <a:ext cx="3983864" cy="1200329"/>
          </a:xfrm>
          <a:prstGeom prst="rect">
            <a:avLst/>
          </a:prstGeom>
        </p:spPr>
        <p:txBody>
          <a:bodyPr wrap="square">
            <a:spAutoFit/>
          </a:bodyPr>
          <a:lstStyle/>
          <a:p>
            <a:r>
              <a:rPr lang="es-EC" dirty="0" smtClean="0">
                <a:latin typeface="Times New Roman" panose="02020603050405020304" pitchFamily="18" charset="0"/>
                <a:ea typeface="Calibri" panose="020F0502020204030204" pitchFamily="34" charset="0"/>
              </a:rPr>
              <a:t>Peso </a:t>
            </a:r>
            <a:r>
              <a:rPr lang="es-EC" dirty="0">
                <a:latin typeface="Times New Roman" panose="02020603050405020304" pitchFamily="18" charset="0"/>
                <a:ea typeface="Calibri" panose="020F0502020204030204" pitchFamily="34" charset="0"/>
              </a:rPr>
              <a:t>promedio =</a:t>
            </a:r>
            <a:r>
              <a:rPr lang="es-EC" dirty="0" smtClean="0">
                <a:latin typeface="Times New Roman" panose="02020603050405020304" pitchFamily="18" charset="0"/>
                <a:ea typeface="Calibri" panose="020F0502020204030204" pitchFamily="34" charset="0"/>
              </a:rPr>
              <a:t> </a:t>
            </a:r>
            <a:r>
              <a:rPr lang="es-EC" dirty="0">
                <a:latin typeface="Times New Roman" panose="02020603050405020304" pitchFamily="18" charset="0"/>
                <a:ea typeface="Calibri" panose="020F0502020204030204" pitchFamily="34" charset="0"/>
              </a:rPr>
              <a:t>3.4 [</a:t>
            </a:r>
            <a:r>
              <a:rPr lang="es-EC" dirty="0" err="1" smtClean="0">
                <a:latin typeface="Times New Roman" panose="02020603050405020304" pitchFamily="18" charset="0"/>
                <a:ea typeface="Calibri" panose="020F0502020204030204" pitchFamily="34" charset="0"/>
              </a:rPr>
              <a:t>kgf</a:t>
            </a:r>
            <a:r>
              <a:rPr lang="es-EC" dirty="0" smtClean="0">
                <a:latin typeface="Times New Roman" panose="02020603050405020304" pitchFamily="18" charset="0"/>
                <a:ea typeface="Calibri" panose="020F0502020204030204" pitchFamily="34" charset="0"/>
              </a:rPr>
              <a:t>]</a:t>
            </a:r>
          </a:p>
          <a:p>
            <a:r>
              <a:rPr lang="es-EC" dirty="0" smtClean="0">
                <a:latin typeface="Times New Roman" panose="02020603050405020304" pitchFamily="18" charset="0"/>
                <a:ea typeface="Calibri" panose="020F0502020204030204" pitchFamily="34" charset="0"/>
              </a:rPr>
              <a:t>Se diseña para personas de hasta 120 [kg]</a:t>
            </a:r>
            <a:endParaRPr lang="es-EC" dirty="0" smtClean="0">
              <a:latin typeface="Times New Roman" panose="02020603050405020304" pitchFamily="18" charset="0"/>
              <a:ea typeface="Calibri" panose="020F0502020204030204" pitchFamily="34" charset="0"/>
            </a:endParaRPr>
          </a:p>
          <a:p>
            <a:r>
              <a:rPr lang="es-EC" dirty="0" smtClean="0">
                <a:latin typeface="Times New Roman" panose="02020603050405020304" pitchFamily="18" charset="0"/>
                <a:ea typeface="Calibri" panose="020F0502020204030204" pitchFamily="34" charset="0"/>
              </a:rPr>
              <a:t>Peso </a:t>
            </a:r>
            <a:r>
              <a:rPr lang="es-EC" dirty="0">
                <a:latin typeface="Times New Roman" panose="02020603050405020304" pitchFamily="18" charset="0"/>
                <a:ea typeface="Calibri" panose="020F0502020204030204" pitchFamily="34" charset="0"/>
              </a:rPr>
              <a:t>de </a:t>
            </a:r>
            <a:r>
              <a:rPr lang="es-EC" dirty="0" smtClean="0">
                <a:latin typeface="Times New Roman" panose="02020603050405020304" pitchFamily="18" charset="0"/>
                <a:ea typeface="Calibri" panose="020F0502020204030204" pitchFamily="34" charset="0"/>
              </a:rPr>
              <a:t>Trabajo = 6 </a:t>
            </a:r>
            <a:r>
              <a:rPr lang="es-EC" dirty="0">
                <a:latin typeface="Times New Roman" panose="02020603050405020304" pitchFamily="18" charset="0"/>
                <a:ea typeface="Calibri" panose="020F0502020204030204" pitchFamily="34" charset="0"/>
              </a:rPr>
              <a:t>[</a:t>
            </a:r>
            <a:r>
              <a:rPr lang="es-EC" dirty="0" err="1" smtClean="0">
                <a:latin typeface="Times New Roman" panose="02020603050405020304" pitchFamily="18" charset="0"/>
                <a:ea typeface="Calibri" panose="020F0502020204030204" pitchFamily="34" charset="0"/>
              </a:rPr>
              <a:t>kgf</a:t>
            </a:r>
            <a:r>
              <a:rPr lang="es-EC" dirty="0" smtClean="0">
                <a:latin typeface="Times New Roman" panose="02020603050405020304" pitchFamily="18" charset="0"/>
                <a:ea typeface="Calibri" panose="020F0502020204030204" pitchFamily="34" charset="0"/>
              </a:rPr>
              <a:t>]             60[N] </a:t>
            </a:r>
            <a:endParaRPr lang="es-EC" dirty="0"/>
          </a:p>
        </p:txBody>
      </p:sp>
      <p:cxnSp>
        <p:nvCxnSpPr>
          <p:cNvPr id="7" name="Conector recto de flecha 6"/>
          <p:cNvCxnSpPr/>
          <p:nvPr/>
        </p:nvCxnSpPr>
        <p:spPr>
          <a:xfrm flipV="1">
            <a:off x="6664457" y="3915177"/>
            <a:ext cx="577764" cy="55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8" name="Imagen 7"/>
          <p:cNvPicPr/>
          <p:nvPr/>
        </p:nvPicPr>
        <p:blipFill rotWithShape="1">
          <a:blip r:embed="rId2">
            <a:extLst>
              <a:ext uri="{28A0092B-C50C-407E-A947-70E740481C1C}">
                <a14:useLocalDpi xmlns:a14="http://schemas.microsoft.com/office/drawing/2010/main" val="0"/>
              </a:ext>
            </a:extLst>
          </a:blip>
          <a:srcRect b="1162"/>
          <a:stretch/>
        </p:blipFill>
        <p:spPr bwMode="auto">
          <a:xfrm>
            <a:off x="0" y="2324403"/>
            <a:ext cx="3838575" cy="3458210"/>
          </a:xfrm>
          <a:prstGeom prst="rect">
            <a:avLst/>
          </a:prstGeom>
          <a:noFill/>
          <a:ln w="3175">
            <a:solidFill>
              <a:schemeClr val="tx1"/>
            </a:solidFill>
          </a:ln>
          <a:extLst>
            <a:ext uri="{53640926-AAD7-44D8-BBD7-CCE9431645EC}">
              <a14:shadowObscured xmlns:a14="http://schemas.microsoft.com/office/drawing/2010/main"/>
            </a:ext>
          </a:extLst>
        </p:spPr>
      </p:pic>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8118412" y="2248520"/>
            <a:ext cx="3780790" cy="3609975"/>
          </a:xfrm>
          <a:prstGeom prst="rect">
            <a:avLst/>
          </a:prstGeom>
          <a:noFill/>
          <a:ln w="3175">
            <a:solidFill>
              <a:schemeClr val="tx1"/>
            </a:solidFill>
          </a:ln>
        </p:spPr>
      </p:pic>
    </p:spTree>
    <p:extLst>
      <p:ext uri="{BB962C8B-B14F-4D97-AF65-F5344CB8AC3E}">
        <p14:creationId xmlns:p14="http://schemas.microsoft.com/office/powerpoint/2010/main" val="5577628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p:cNvSpPr/>
          <p:nvPr/>
        </p:nvSpPr>
        <p:spPr>
          <a:xfrm>
            <a:off x="1097280" y="1363985"/>
            <a:ext cx="10340730" cy="5844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2" name="Título 1"/>
          <p:cNvSpPr>
            <a:spLocks noGrp="1"/>
          </p:cNvSpPr>
          <p:nvPr>
            <p:ph type="title"/>
          </p:nvPr>
        </p:nvSpPr>
        <p:spPr>
          <a:xfrm>
            <a:off x="1097280" y="435371"/>
            <a:ext cx="10058400" cy="936215"/>
          </a:xfrm>
        </p:spPr>
        <p:txBody>
          <a:bodyPr/>
          <a:lstStyle/>
          <a:p>
            <a:r>
              <a:rPr lang="es-EC" dirty="0" smtClean="0"/>
              <a:t>Análisis estático</a:t>
            </a:r>
            <a:endParaRPr lang="es-EC" dirty="0"/>
          </a:p>
        </p:txBody>
      </p:sp>
      <mc:AlternateContent xmlns:mc="http://schemas.openxmlformats.org/markup-compatibility/2006">
        <mc:Choice xmlns:a14="http://schemas.microsoft.com/office/drawing/2010/main" Requires="a14">
          <p:sp>
            <p:nvSpPr>
              <p:cNvPr id="3" name="Rectángulo 2"/>
              <p:cNvSpPr/>
              <p:nvPr/>
            </p:nvSpPr>
            <p:spPr>
              <a:xfrm>
                <a:off x="453026" y="2085235"/>
                <a:ext cx="2785891"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d>
                        <m:dPr>
                          <m:begChr m:val=""/>
                          <m:endChr m:val="]"/>
                          <m:ctrlPr>
                            <a:rPr lang="es-EC">
                              <a:latin typeface="Cambria Math" panose="02040503050406030204" pitchFamily="18" charset="0"/>
                            </a:rPr>
                          </m:ctrlPr>
                        </m:dPr>
                        <m:e>
                          <m:sSub>
                            <m:sSubPr>
                              <m:ctrlPr>
                                <a:rPr lang="es-EC">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𝑚𝑎𝑥</m:t>
                              </m:r>
                            </m:sub>
                          </m:sSub>
                          <m:r>
                            <a:rPr lang="es-EC" i="0">
                              <a:latin typeface="Cambria Math" panose="02040503050406030204" pitchFamily="18" charset="0"/>
                            </a:rPr>
                            <m:t>=36000 [</m:t>
                          </m:r>
                          <m:r>
                            <a:rPr lang="es-EC" i="1">
                              <a:latin typeface="Cambria Math" panose="02040503050406030204" pitchFamily="18" charset="0"/>
                            </a:rPr>
                            <m:t>𝑁</m:t>
                          </m:r>
                          <m:r>
                            <a:rPr lang="es-EC" i="0">
                              <a:latin typeface="Cambria Math" panose="02040503050406030204" pitchFamily="18" charset="0"/>
                            </a:rPr>
                            <m:t>×</m:t>
                          </m:r>
                          <m:r>
                            <a:rPr lang="es-EC" i="1">
                              <a:latin typeface="Cambria Math" panose="02040503050406030204" pitchFamily="18" charset="0"/>
                            </a:rPr>
                            <m:t>𝑚𝑚</m:t>
                          </m:r>
                        </m:e>
                      </m:d>
                    </m:oMath>
                  </m:oMathPara>
                </a14:m>
                <a:endParaRPr lang="es-EC" dirty="0"/>
              </a:p>
            </p:txBody>
          </p:sp>
        </mc:Choice>
        <mc:Fallback>
          <p:sp>
            <p:nvSpPr>
              <p:cNvPr id="3" name="Rectángulo 2"/>
              <p:cNvSpPr>
                <a:spLocks noRot="1" noChangeAspect="1" noMove="1" noResize="1" noEditPoints="1" noAdjustHandles="1" noChangeArrowheads="1" noChangeShapeType="1" noTextEdit="1"/>
              </p:cNvSpPr>
              <p:nvPr/>
            </p:nvSpPr>
            <p:spPr>
              <a:xfrm>
                <a:off x="453026" y="2085235"/>
                <a:ext cx="2785891" cy="369332"/>
              </a:xfrm>
              <a:prstGeom prst="rect">
                <a:avLst/>
              </a:prstGeom>
              <a:blipFill rotWithShape="0">
                <a:blip r:embed="rId3"/>
                <a:stretch>
                  <a:fillRect t="-126230" r="-15536" b="-188525"/>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4" name="Rectángulo 3"/>
              <p:cNvSpPr/>
              <p:nvPr/>
            </p:nvSpPr>
            <p:spPr>
              <a:xfrm>
                <a:off x="453026" y="2699459"/>
                <a:ext cx="1567096" cy="60907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𝜎</m:t>
                      </m:r>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𝑚𝑎𝑥</m:t>
                              </m:r>
                            </m:sub>
                          </m:sSub>
                          <m:r>
                            <a:rPr lang="es-EC" i="0">
                              <a:latin typeface="Cambria Math" panose="02040503050406030204" pitchFamily="18" charset="0"/>
                            </a:rPr>
                            <m:t>∗</m:t>
                          </m:r>
                          <m:r>
                            <a:rPr lang="es-EC" i="1">
                              <a:latin typeface="Cambria Math" panose="02040503050406030204" pitchFamily="18" charset="0"/>
                            </a:rPr>
                            <m:t>𝑐</m:t>
                          </m:r>
                        </m:num>
                        <m:den>
                          <m:r>
                            <a:rPr lang="es-EC" i="1">
                              <a:latin typeface="Cambria Math" panose="02040503050406030204" pitchFamily="18" charset="0"/>
                            </a:rPr>
                            <m:t>𝐼</m:t>
                          </m:r>
                        </m:den>
                      </m:f>
                    </m:oMath>
                  </m:oMathPara>
                </a14:m>
                <a:endParaRPr lang="es-EC" dirty="0"/>
              </a:p>
            </p:txBody>
          </p:sp>
        </mc:Choice>
        <mc:Fallback>
          <p:sp>
            <p:nvSpPr>
              <p:cNvPr id="4" name="Rectángulo 3"/>
              <p:cNvSpPr>
                <a:spLocks noRot="1" noChangeAspect="1" noMove="1" noResize="1" noEditPoints="1" noAdjustHandles="1" noChangeArrowheads="1" noChangeShapeType="1" noTextEdit="1"/>
              </p:cNvSpPr>
              <p:nvPr/>
            </p:nvSpPr>
            <p:spPr>
              <a:xfrm>
                <a:off x="453026" y="2699459"/>
                <a:ext cx="1567096" cy="609077"/>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5" name="Rectángulo 4"/>
              <p:cNvSpPr/>
              <p:nvPr/>
            </p:nvSpPr>
            <p:spPr>
              <a:xfrm>
                <a:off x="2020122" y="2802442"/>
                <a:ext cx="1689117" cy="369332"/>
              </a:xfrm>
              <a:prstGeom prst="rect">
                <a:avLst/>
              </a:prstGeom>
            </p:spPr>
            <p:txBody>
              <a:bodyPr wrap="none">
                <a:spAutoFit/>
              </a:bodyPr>
              <a:lstStyle/>
              <a:p>
                <a14:m>
                  <m:oMath xmlns:m="http://schemas.openxmlformats.org/officeDocument/2006/math">
                    <m:r>
                      <a:rPr lang="es-EC" b="0" i="1" smtClean="0">
                        <a:latin typeface="Cambria Math" panose="02040503050406030204" pitchFamily="18" charset="0"/>
                      </a:rPr>
                      <m:t>;</m:t>
                    </m:r>
                    <m:r>
                      <a:rPr lang="es-EC" i="1">
                        <a:latin typeface="Cambria Math" panose="02040503050406030204" pitchFamily="18" charset="0"/>
                      </a:rPr>
                      <m:t>𝜎</m:t>
                    </m:r>
                    <m:r>
                      <a:rPr lang="es-EC">
                        <a:latin typeface="Cambria Math" panose="02040503050406030204" pitchFamily="18" charset="0"/>
                      </a:rPr>
                      <m:t>=</m:t>
                    </m:r>
                  </m:oMath>
                </a14:m>
                <a:r>
                  <a:rPr lang="es-EC" dirty="0" smtClean="0"/>
                  <a:t> 210 [</a:t>
                </a:r>
                <a:r>
                  <a:rPr lang="es-EC" dirty="0" err="1" smtClean="0"/>
                  <a:t>Mpa</a:t>
                </a:r>
                <a:r>
                  <a:rPr lang="es-EC" dirty="0" smtClean="0"/>
                  <a:t>]</a:t>
                </a:r>
                <a:endParaRPr lang="es-EC" dirty="0"/>
              </a:p>
            </p:txBody>
          </p:sp>
        </mc:Choice>
        <mc:Fallback>
          <p:sp>
            <p:nvSpPr>
              <p:cNvPr id="5" name="Rectángulo 4"/>
              <p:cNvSpPr>
                <a:spLocks noRot="1" noChangeAspect="1" noMove="1" noResize="1" noEditPoints="1" noAdjustHandles="1" noChangeArrowheads="1" noChangeShapeType="1" noTextEdit="1"/>
              </p:cNvSpPr>
              <p:nvPr/>
            </p:nvSpPr>
            <p:spPr>
              <a:xfrm>
                <a:off x="2020122" y="2802442"/>
                <a:ext cx="1689117" cy="369332"/>
              </a:xfrm>
              <a:prstGeom prst="rect">
                <a:avLst/>
              </a:prstGeom>
              <a:blipFill rotWithShape="0">
                <a:blip r:embed="rId5"/>
                <a:stretch>
                  <a:fillRect t="-10000" r="-2527" b="-26667"/>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9" name="Rectángulo 8"/>
              <p:cNvSpPr/>
              <p:nvPr/>
            </p:nvSpPr>
            <p:spPr>
              <a:xfrm>
                <a:off x="463584" y="3519649"/>
                <a:ext cx="2435730" cy="56483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s-EC">
                              <a:latin typeface="Cambria Math" panose="02040503050406030204" pitchFamily="18" charset="0"/>
                            </a:rPr>
                          </m:ctrlPr>
                        </m:fPr>
                        <m:num>
                          <m:r>
                            <a:rPr lang="es-EC" i="1">
                              <a:latin typeface="Cambria Math" panose="02040503050406030204" pitchFamily="18" charset="0"/>
                            </a:rPr>
                            <m:t>𝑐</m:t>
                          </m:r>
                        </m:num>
                        <m:den>
                          <m:r>
                            <a:rPr lang="es-EC" i="1">
                              <a:latin typeface="Cambria Math" panose="02040503050406030204" pitchFamily="18" charset="0"/>
                            </a:rPr>
                            <m:t>𝐼</m:t>
                          </m:r>
                        </m:den>
                      </m:f>
                      <m:r>
                        <a:rPr lang="es-EC" i="0">
                          <a:latin typeface="Cambria Math" panose="02040503050406030204" pitchFamily="18" charset="0"/>
                        </a:rPr>
                        <m:t>=0.005833 </m:t>
                      </m:r>
                      <m:d>
                        <m:dPr>
                          <m:begChr m:val="["/>
                          <m:endChr m:val="]"/>
                          <m:ctrlPr>
                            <a:rPr lang="es-EC" i="1">
                              <a:latin typeface="Cambria Math" panose="02040503050406030204" pitchFamily="18" charset="0"/>
                            </a:rPr>
                          </m:ctrlPr>
                        </m:dPr>
                        <m:e>
                          <m:r>
                            <a:rPr lang="es-EC" i="1">
                              <a:latin typeface="Cambria Math" panose="02040503050406030204" pitchFamily="18" charset="0"/>
                            </a:rPr>
                            <m:t>𝑚</m:t>
                          </m:r>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−3</m:t>
                              </m:r>
                            </m:sup>
                          </m:sSup>
                        </m:e>
                      </m:d>
                    </m:oMath>
                  </m:oMathPara>
                </a14:m>
                <a:endParaRPr lang="es-EC" dirty="0"/>
              </a:p>
            </p:txBody>
          </p:sp>
        </mc:Choice>
        <mc:Fallback>
          <p:sp>
            <p:nvSpPr>
              <p:cNvPr id="9" name="Rectángulo 8"/>
              <p:cNvSpPr>
                <a:spLocks noRot="1" noChangeAspect="1" noMove="1" noResize="1" noEditPoints="1" noAdjustHandles="1" noChangeArrowheads="1" noChangeShapeType="1" noTextEdit="1"/>
              </p:cNvSpPr>
              <p:nvPr/>
            </p:nvSpPr>
            <p:spPr>
              <a:xfrm>
                <a:off x="463584" y="3519649"/>
                <a:ext cx="2435730" cy="564835"/>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graphicFrame>
            <p:nvGraphicFramePr>
              <p:cNvPr id="11" name="Tabla 10"/>
              <p:cNvGraphicFramePr>
                <a:graphicFrameLocks noGrp="1"/>
              </p:cNvGraphicFramePr>
              <p:nvPr>
                <p:extLst>
                  <p:ext uri="{D42A27DB-BD31-4B8C-83A1-F6EECF244321}">
                    <p14:modId xmlns:p14="http://schemas.microsoft.com/office/powerpoint/2010/main" val="3262257465"/>
                  </p:ext>
                </p:extLst>
              </p:nvPr>
            </p:nvGraphicFramePr>
            <p:xfrm>
              <a:off x="5769659" y="286603"/>
              <a:ext cx="5744053" cy="5998286"/>
            </p:xfrm>
            <a:graphic>
              <a:graphicData uri="http://schemas.openxmlformats.org/drawingml/2006/table">
                <a:tbl>
                  <a:tblPr firstRow="1" firstCol="1" bandRow="1">
                    <a:tableStyleId>{5C22544A-7EE6-4342-B048-85BDC9FD1C3A}</a:tableStyleId>
                  </a:tblPr>
                  <a:tblGrid>
                    <a:gridCol w="3625520"/>
                    <a:gridCol w="2118533"/>
                  </a:tblGrid>
                  <a:tr h="627866">
                    <a:tc>
                      <a:txBody>
                        <a:bodyPr/>
                        <a:lstStyle/>
                        <a:p>
                          <a:pPr algn="ctr">
                            <a:lnSpc>
                              <a:spcPct val="107000"/>
                            </a:lnSpc>
                            <a:spcAft>
                              <a:spcPts val="0"/>
                            </a:spcAft>
                          </a:pPr>
                          <a:r>
                            <a:rPr lang="es-EC" sz="1600" dirty="0">
                              <a:solidFill>
                                <a:schemeClr val="tx1"/>
                              </a:solidFill>
                              <a:effectLst/>
                            </a:rPr>
                            <a:t>Sección</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dirty="0" smtClean="0">
                              <a:solidFill>
                                <a:schemeClr val="tx1"/>
                              </a:solidFill>
                              <a:effectLst/>
                            </a:rPr>
                            <a:t>c/I  </a:t>
                          </a:r>
                          <a14:m>
                            <m:oMath xmlns:m="http://schemas.openxmlformats.org/officeDocument/2006/math">
                              <m:d>
                                <m:dPr>
                                  <m:begChr m:val="["/>
                                  <m:endChr m:val="]"/>
                                  <m:ctrlPr>
                                    <a:rPr lang="es-EC" sz="1600">
                                      <a:solidFill>
                                        <a:schemeClr val="tx1"/>
                                      </a:solidFill>
                                      <a:effectLst/>
                                    </a:rPr>
                                  </m:ctrlPr>
                                </m:dPr>
                                <m:e>
                                  <m:r>
                                    <a:rPr lang="es-EC" sz="1600">
                                      <a:solidFill>
                                        <a:schemeClr val="tx1"/>
                                      </a:solidFill>
                                      <a:effectLst/>
                                    </a:rPr>
                                    <m:t>𝑚</m:t>
                                  </m:r>
                                  <m:sSup>
                                    <m:sSupPr>
                                      <m:ctrlPr>
                                        <a:rPr lang="es-EC" sz="1600">
                                          <a:solidFill>
                                            <a:schemeClr val="tx1"/>
                                          </a:solidFill>
                                          <a:effectLst/>
                                        </a:rPr>
                                      </m:ctrlPr>
                                    </m:sSupPr>
                                    <m:e>
                                      <m:r>
                                        <a:rPr lang="es-EC" sz="1600">
                                          <a:solidFill>
                                            <a:schemeClr val="tx1"/>
                                          </a:solidFill>
                                          <a:effectLst/>
                                        </a:rPr>
                                        <m:t>𝑚</m:t>
                                      </m:r>
                                    </m:e>
                                    <m:sup>
                                      <m:r>
                                        <a:rPr lang="es-EC" sz="1600">
                                          <a:solidFill>
                                            <a:schemeClr val="tx1"/>
                                          </a:solidFill>
                                          <a:effectLst/>
                                        </a:rPr>
                                        <m:t>−3</m:t>
                                      </m:r>
                                    </m:sup>
                                  </m:sSup>
                                </m:e>
                              </m:d>
                            </m:oMath>
                          </a14:m>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790140">
                    <a:tc>
                      <a:txBody>
                        <a:bodyPr/>
                        <a:lstStyle/>
                        <a:p>
                          <a:pPr algn="ctr">
                            <a:lnSpc>
                              <a:spcPct val="107000"/>
                            </a:lnSpc>
                            <a:spcAft>
                              <a:spcPts val="0"/>
                            </a:spcAft>
                          </a:pPr>
                          <a:endParaRPr lang="es-EC"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dirty="0">
                              <a:solidFill>
                                <a:schemeClr val="tx1"/>
                              </a:solidFill>
                              <a:effectLst/>
                            </a:rPr>
                            <a:t>0.000426</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790140">
                    <a:tc>
                      <a:txBody>
                        <a:bodyPr/>
                        <a:lstStyle/>
                        <a:p>
                          <a:pPr algn="ctr">
                            <a:lnSpc>
                              <a:spcPct val="107000"/>
                            </a:lnSpc>
                            <a:spcAft>
                              <a:spcPts val="0"/>
                            </a:spcAft>
                          </a:pPr>
                          <a:endParaRPr lang="es-EC"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dirty="0">
                              <a:solidFill>
                                <a:schemeClr val="tx1"/>
                              </a:solidFill>
                              <a:effectLst/>
                            </a:rPr>
                            <a:t>0.000338</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790140">
                    <a:tc>
                      <a:txBody>
                        <a:bodyPr/>
                        <a:lstStyle/>
                        <a:p>
                          <a:pPr algn="ctr">
                            <a:lnSpc>
                              <a:spcPct val="107000"/>
                            </a:lnSpc>
                            <a:spcAft>
                              <a:spcPts val="0"/>
                            </a:spcAft>
                          </a:pPr>
                          <a:endParaRPr lang="es-EC"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dirty="0">
                              <a:solidFill>
                                <a:schemeClr val="tx1"/>
                              </a:solidFill>
                              <a:effectLst/>
                            </a:rPr>
                            <a:t>0.000293</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Choice>
        <mc:Fallback>
          <p:graphicFrame>
            <p:nvGraphicFramePr>
              <p:cNvPr id="11" name="Tabla 10"/>
              <p:cNvGraphicFramePr>
                <a:graphicFrameLocks noGrp="1"/>
              </p:cNvGraphicFramePr>
              <p:nvPr>
                <p:extLst>
                  <p:ext uri="{D42A27DB-BD31-4B8C-83A1-F6EECF244321}">
                    <p14:modId xmlns:p14="http://schemas.microsoft.com/office/powerpoint/2010/main" val="3262257465"/>
                  </p:ext>
                </p:extLst>
              </p:nvPr>
            </p:nvGraphicFramePr>
            <p:xfrm>
              <a:off x="5769659" y="286603"/>
              <a:ext cx="5744053" cy="5998286"/>
            </p:xfrm>
            <a:graphic>
              <a:graphicData uri="http://schemas.openxmlformats.org/drawingml/2006/table">
                <a:tbl>
                  <a:tblPr firstRow="1" firstCol="1" bandRow="1">
                    <a:tableStyleId>{5C22544A-7EE6-4342-B048-85BDC9FD1C3A}</a:tableStyleId>
                  </a:tblPr>
                  <a:tblGrid>
                    <a:gridCol w="3625520"/>
                    <a:gridCol w="2118533"/>
                  </a:tblGrid>
                  <a:tr h="627866">
                    <a:tc>
                      <a:txBody>
                        <a:bodyPr/>
                        <a:lstStyle/>
                        <a:p>
                          <a:pPr algn="ctr">
                            <a:lnSpc>
                              <a:spcPct val="107000"/>
                            </a:lnSpc>
                            <a:spcAft>
                              <a:spcPts val="0"/>
                            </a:spcAft>
                          </a:pPr>
                          <a:r>
                            <a:rPr lang="es-EC" sz="1600" dirty="0">
                              <a:solidFill>
                                <a:schemeClr val="tx1"/>
                              </a:solidFill>
                              <a:effectLst/>
                            </a:rPr>
                            <a:t>Sección</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rotWithShape="0">
                          <a:blip r:embed="rId7"/>
                          <a:stretch>
                            <a:fillRect l="-171264" t="-1942" r="-1149" b="-858252"/>
                          </a:stretch>
                        </a:blipFill>
                      </a:tcPr>
                    </a:tc>
                  </a:tr>
                  <a:tr h="1790140">
                    <a:tc>
                      <a:txBody>
                        <a:bodyPr/>
                        <a:lstStyle/>
                        <a:p>
                          <a:pPr algn="ctr">
                            <a:lnSpc>
                              <a:spcPct val="107000"/>
                            </a:lnSpc>
                            <a:spcAft>
                              <a:spcPts val="0"/>
                            </a:spcAft>
                          </a:pPr>
                          <a:endParaRPr lang="es-EC"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dirty="0">
                              <a:solidFill>
                                <a:schemeClr val="tx1"/>
                              </a:solidFill>
                              <a:effectLst/>
                            </a:rPr>
                            <a:t>0.000426</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790140">
                    <a:tc>
                      <a:txBody>
                        <a:bodyPr/>
                        <a:lstStyle/>
                        <a:p>
                          <a:pPr algn="ctr">
                            <a:lnSpc>
                              <a:spcPct val="107000"/>
                            </a:lnSpc>
                            <a:spcAft>
                              <a:spcPts val="0"/>
                            </a:spcAft>
                          </a:pPr>
                          <a:endParaRPr lang="es-EC"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dirty="0">
                              <a:solidFill>
                                <a:schemeClr val="tx1"/>
                              </a:solidFill>
                              <a:effectLst/>
                            </a:rPr>
                            <a:t>0.000338</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790140">
                    <a:tc>
                      <a:txBody>
                        <a:bodyPr/>
                        <a:lstStyle/>
                        <a:p>
                          <a:pPr algn="ctr">
                            <a:lnSpc>
                              <a:spcPct val="107000"/>
                            </a:lnSpc>
                            <a:spcAft>
                              <a:spcPts val="0"/>
                            </a:spcAft>
                          </a:pPr>
                          <a:endParaRPr lang="es-EC"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dirty="0">
                              <a:solidFill>
                                <a:schemeClr val="tx1"/>
                              </a:solidFill>
                              <a:effectLst/>
                            </a:rPr>
                            <a:t>0.000293</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Fallback>
      </mc:AlternateContent>
      <p:graphicFrame>
        <p:nvGraphicFramePr>
          <p:cNvPr id="12" name="Objeto 11"/>
          <p:cNvGraphicFramePr>
            <a:graphicFrameLocks noChangeAspect="1"/>
          </p:cNvGraphicFramePr>
          <p:nvPr>
            <p:extLst>
              <p:ext uri="{D42A27DB-BD31-4B8C-83A1-F6EECF244321}">
                <p14:modId xmlns:p14="http://schemas.microsoft.com/office/powerpoint/2010/main" val="2452001697"/>
              </p:ext>
            </p:extLst>
          </p:nvPr>
        </p:nvGraphicFramePr>
        <p:xfrm>
          <a:off x="6846541" y="1065882"/>
          <a:ext cx="1666875" cy="1619250"/>
        </p:xfrm>
        <a:graphic>
          <a:graphicData uri="http://schemas.openxmlformats.org/presentationml/2006/ole">
            <mc:AlternateContent xmlns:mc="http://schemas.openxmlformats.org/markup-compatibility/2006">
              <mc:Choice xmlns:v="urn:schemas-microsoft-com:vml" Requires="v">
                <p:oleObj spid="_x0000_s6172" name="Imagen de mapa de bits" r:id="rId8" imgW="2534004" imgH="2457143" progId="Paint.Picture">
                  <p:embed/>
                </p:oleObj>
              </mc:Choice>
              <mc:Fallback>
                <p:oleObj name="Imagen de mapa de bits" r:id="rId8" imgW="2534004" imgH="2457143" progId="Paint.Picture">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6541" y="1065882"/>
                        <a:ext cx="1666875" cy="1619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to 12"/>
          <p:cNvGraphicFramePr>
            <a:graphicFrameLocks noChangeAspect="1"/>
          </p:cNvGraphicFramePr>
          <p:nvPr>
            <p:extLst>
              <p:ext uri="{D42A27DB-BD31-4B8C-83A1-F6EECF244321}">
                <p14:modId xmlns:p14="http://schemas.microsoft.com/office/powerpoint/2010/main" val="2081023261"/>
              </p:ext>
            </p:extLst>
          </p:nvPr>
        </p:nvGraphicFramePr>
        <p:xfrm>
          <a:off x="6846541" y="2910200"/>
          <a:ext cx="1752600" cy="1476375"/>
        </p:xfrm>
        <a:graphic>
          <a:graphicData uri="http://schemas.openxmlformats.org/presentationml/2006/ole">
            <mc:AlternateContent xmlns:mc="http://schemas.openxmlformats.org/markup-compatibility/2006">
              <mc:Choice xmlns:v="urn:schemas-microsoft-com:vml" Requires="v">
                <p:oleObj spid="_x0000_s6173" name="Imagen de mapa de bits" r:id="rId10" imgW="2486372" imgH="2085714" progId="Paint.Picture">
                  <p:embed/>
                </p:oleObj>
              </mc:Choice>
              <mc:Fallback>
                <p:oleObj name="Imagen de mapa de bits" r:id="rId10" imgW="2486372" imgH="2085714" progId="Paint.Picture">
                  <p:embed/>
                  <p:pic>
                    <p:nvPicPr>
                      <p:cNvPr id="0" name="Object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46541" y="2910200"/>
                        <a:ext cx="1752600" cy="1476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to 13"/>
          <p:cNvGraphicFramePr>
            <a:graphicFrameLocks noChangeAspect="1"/>
          </p:cNvGraphicFramePr>
          <p:nvPr>
            <p:extLst>
              <p:ext uri="{D42A27DB-BD31-4B8C-83A1-F6EECF244321}">
                <p14:modId xmlns:p14="http://schemas.microsoft.com/office/powerpoint/2010/main" val="2538856119"/>
              </p:ext>
            </p:extLst>
          </p:nvPr>
        </p:nvGraphicFramePr>
        <p:xfrm>
          <a:off x="6998940" y="4611643"/>
          <a:ext cx="1362075" cy="1390650"/>
        </p:xfrm>
        <a:graphic>
          <a:graphicData uri="http://schemas.openxmlformats.org/presentationml/2006/ole">
            <mc:AlternateContent xmlns:mc="http://schemas.openxmlformats.org/markup-compatibility/2006">
              <mc:Choice xmlns:v="urn:schemas-microsoft-com:vml" Requires="v">
                <p:oleObj spid="_x0000_s6174" name="Imagen de mapa de bits" r:id="rId12" imgW="1362265" imgH="1390844" progId="Paint.Picture">
                  <p:embed/>
                </p:oleObj>
              </mc:Choice>
              <mc:Fallback>
                <p:oleObj name="Imagen de mapa de bits" r:id="rId12" imgW="1362265" imgH="1390844" progId="Paint.Picture">
                  <p:embed/>
                  <p:pic>
                    <p:nvPicPr>
                      <p:cNvPr id="0" name="Object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98940" y="4611643"/>
                        <a:ext cx="1362075" cy="1390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mc:Choice xmlns:a14="http://schemas.microsoft.com/office/drawing/2010/main" Requires="a14">
          <p:sp>
            <p:nvSpPr>
              <p:cNvPr id="15" name="Rectángulo 14"/>
              <p:cNvSpPr/>
              <p:nvPr/>
            </p:nvSpPr>
            <p:spPr>
              <a:xfrm>
                <a:off x="443418" y="5438315"/>
                <a:ext cx="2476062" cy="61279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𝐹</m:t>
                      </m:r>
                      <m:r>
                        <a:rPr lang="es-EC" i="0">
                          <a:latin typeface="Cambria Math" panose="02040503050406030204" pitchFamily="18" charset="0"/>
                        </a:rPr>
                        <m:t>.</m:t>
                      </m:r>
                      <m:r>
                        <a:rPr lang="es-EC" i="1">
                          <a:latin typeface="Cambria Math" panose="02040503050406030204" pitchFamily="18" charset="0"/>
                        </a:rPr>
                        <m:t>𝑆</m:t>
                      </m:r>
                      <m:r>
                        <a:rPr lang="es-EC" i="0">
                          <a:latin typeface="Cambria Math" panose="02040503050406030204" pitchFamily="18" charset="0"/>
                        </a:rPr>
                        <m:t>. =</m:t>
                      </m:r>
                      <m:f>
                        <m:fPr>
                          <m:ctrlPr>
                            <a:rPr lang="es-EC" i="1">
                              <a:latin typeface="Cambria Math" panose="02040503050406030204" pitchFamily="18" charset="0"/>
                            </a:rPr>
                          </m:ctrlPr>
                        </m:fPr>
                        <m:num>
                          <m:r>
                            <a:rPr lang="es-EC" i="0">
                              <a:latin typeface="Cambria Math" panose="02040503050406030204" pitchFamily="18" charset="0"/>
                            </a:rPr>
                            <m:t>210</m:t>
                          </m:r>
                        </m:num>
                        <m:den>
                          <m:r>
                            <a:rPr lang="es-EC" i="0">
                              <a:latin typeface="Cambria Math" panose="02040503050406030204" pitchFamily="18" charset="0"/>
                            </a:rPr>
                            <m:t>15.336</m:t>
                          </m:r>
                        </m:den>
                      </m:f>
                      <m:r>
                        <a:rPr lang="es-EC" i="0">
                          <a:latin typeface="Cambria Math" panose="02040503050406030204" pitchFamily="18" charset="0"/>
                        </a:rPr>
                        <m:t>=13.69</m:t>
                      </m:r>
                    </m:oMath>
                  </m:oMathPara>
                </a14:m>
                <a:endParaRPr lang="es-EC" dirty="0"/>
              </a:p>
            </p:txBody>
          </p:sp>
        </mc:Choice>
        <mc:Fallback>
          <p:sp>
            <p:nvSpPr>
              <p:cNvPr id="15" name="Rectángulo 14"/>
              <p:cNvSpPr>
                <a:spLocks noRot="1" noChangeAspect="1" noMove="1" noResize="1" noEditPoints="1" noAdjustHandles="1" noChangeArrowheads="1" noChangeShapeType="1" noTextEdit="1"/>
              </p:cNvSpPr>
              <p:nvPr/>
            </p:nvSpPr>
            <p:spPr>
              <a:xfrm>
                <a:off x="443418" y="5438315"/>
                <a:ext cx="2476062" cy="612796"/>
              </a:xfrm>
              <a:prstGeom prst="rect">
                <a:avLst/>
              </a:prstGeom>
              <a:blipFill rotWithShape="0">
                <a:blip r:embed="rId14"/>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6" name="Rectángulo 15"/>
              <p:cNvSpPr/>
              <p:nvPr/>
            </p:nvSpPr>
            <p:spPr>
              <a:xfrm>
                <a:off x="383047" y="4399680"/>
                <a:ext cx="4208909"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d>
                        <m:dPr>
                          <m:begChr m:val=""/>
                          <m:endChr m:val="]"/>
                          <m:ctrlPr>
                            <a:rPr lang="es-EC">
                              <a:latin typeface="Cambria Math" panose="02040503050406030204" pitchFamily="18" charset="0"/>
                            </a:rPr>
                          </m:ctrlPr>
                        </m:dPr>
                        <m:e>
                          <m:r>
                            <a:rPr lang="es-EC" i="1">
                              <a:latin typeface="Cambria Math" panose="02040503050406030204" pitchFamily="18" charset="0"/>
                            </a:rPr>
                            <m:t>𝜎</m:t>
                          </m:r>
                          <m:r>
                            <a:rPr lang="es-EC" i="0">
                              <a:latin typeface="Cambria Math" panose="02040503050406030204" pitchFamily="18" charset="0"/>
                            </a:rPr>
                            <m:t>=36 000∗0.000426=15.336 [</m:t>
                          </m:r>
                          <m:r>
                            <a:rPr lang="es-EC" i="1">
                              <a:latin typeface="Cambria Math" panose="02040503050406030204" pitchFamily="18" charset="0"/>
                            </a:rPr>
                            <m:t>𝑀𝑃𝑎</m:t>
                          </m:r>
                        </m:e>
                      </m:d>
                    </m:oMath>
                  </m:oMathPara>
                </a14:m>
                <a:endParaRPr lang="es-EC" dirty="0"/>
              </a:p>
            </p:txBody>
          </p:sp>
        </mc:Choice>
        <mc:Fallback>
          <p:sp>
            <p:nvSpPr>
              <p:cNvPr id="16" name="Rectángulo 15"/>
              <p:cNvSpPr>
                <a:spLocks noRot="1" noChangeAspect="1" noMove="1" noResize="1" noEditPoints="1" noAdjustHandles="1" noChangeArrowheads="1" noChangeShapeType="1" noTextEdit="1"/>
              </p:cNvSpPr>
              <p:nvPr/>
            </p:nvSpPr>
            <p:spPr>
              <a:xfrm>
                <a:off x="383047" y="4399680"/>
                <a:ext cx="4208909" cy="369332"/>
              </a:xfrm>
              <a:prstGeom prst="rect">
                <a:avLst/>
              </a:prstGeom>
              <a:blipFill rotWithShape="0">
                <a:blip r:embed="rId15"/>
                <a:stretch>
                  <a:fillRect t="-128333" r="-10145" b="-193333"/>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8" name="Rectángulo 17"/>
              <p:cNvSpPr/>
              <p:nvPr/>
            </p:nvSpPr>
            <p:spPr>
              <a:xfrm>
                <a:off x="383047" y="4879265"/>
                <a:ext cx="1140569" cy="5927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r>
                        <a:rPr lang="es-EC" i="1">
                          <a:latin typeface="Cambria Math" panose="02040503050406030204" pitchFamily="18" charset="0"/>
                        </a:rPr>
                        <m:t>𝐹𝑆</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𝜎</m:t>
                          </m:r>
                          <m:r>
                            <a:rPr lang="es-EC" i="1">
                              <a:latin typeface="Cambria Math" panose="02040503050406030204" pitchFamily="18" charset="0"/>
                            </a:rPr>
                            <m:t>𝑡</m:t>
                          </m:r>
                        </m:num>
                        <m:den>
                          <m:r>
                            <a:rPr lang="es-EC" i="1">
                              <a:latin typeface="Cambria Math" panose="02040503050406030204" pitchFamily="18" charset="0"/>
                            </a:rPr>
                            <m:t>𝜎</m:t>
                          </m:r>
                        </m:den>
                      </m:f>
                      <m:r>
                        <a:rPr lang="es-EC" i="0">
                          <a:latin typeface="Cambria Math" panose="02040503050406030204" pitchFamily="18" charset="0"/>
                        </a:rPr>
                        <m:t> </m:t>
                      </m:r>
                    </m:oMath>
                  </m:oMathPara>
                </a14:m>
                <a:endParaRPr lang="es-EC" dirty="0"/>
              </a:p>
            </p:txBody>
          </p:sp>
        </mc:Choice>
        <mc:Fallback>
          <p:sp>
            <p:nvSpPr>
              <p:cNvPr id="18" name="Rectángulo 17"/>
              <p:cNvSpPr>
                <a:spLocks noRot="1" noChangeAspect="1" noMove="1" noResize="1" noEditPoints="1" noAdjustHandles="1" noChangeArrowheads="1" noChangeShapeType="1" noTextEdit="1"/>
              </p:cNvSpPr>
              <p:nvPr/>
            </p:nvSpPr>
            <p:spPr>
              <a:xfrm>
                <a:off x="383047" y="4879265"/>
                <a:ext cx="1140569" cy="592726"/>
              </a:xfrm>
              <a:prstGeom prst="rect">
                <a:avLst/>
              </a:prstGeom>
              <a:blipFill rotWithShape="0">
                <a:blip r:embed="rId16"/>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3396398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Análisis estático</a:t>
            </a:r>
            <a:endParaRPr lang="es-EC" dirty="0"/>
          </a:p>
        </p:txBody>
      </p:sp>
      <p:pic>
        <p:nvPicPr>
          <p:cNvPr id="8" name="Imagen 7"/>
          <p:cNvPicPr/>
          <p:nvPr/>
        </p:nvPicPr>
        <p:blipFill>
          <a:blip r:embed="rId2">
            <a:extLst>
              <a:ext uri="{28A0092B-C50C-407E-A947-70E740481C1C}">
                <a14:useLocalDpi xmlns:a14="http://schemas.microsoft.com/office/drawing/2010/main" val="0"/>
              </a:ext>
            </a:extLst>
          </a:blip>
          <a:srcRect/>
          <a:stretch>
            <a:fillRect/>
          </a:stretch>
        </p:blipFill>
        <p:spPr bwMode="auto">
          <a:xfrm>
            <a:off x="112180" y="2270976"/>
            <a:ext cx="5050155" cy="3383915"/>
          </a:xfrm>
          <a:prstGeom prst="rect">
            <a:avLst/>
          </a:prstGeom>
          <a:noFill/>
          <a:ln w="3175">
            <a:solidFill>
              <a:schemeClr val="tx1"/>
            </a:solidFill>
          </a:ln>
        </p:spPr>
      </p:pic>
      <p:graphicFrame>
        <p:nvGraphicFramePr>
          <p:cNvPr id="3" name="Tabla 2"/>
          <p:cNvGraphicFramePr>
            <a:graphicFrameLocks noGrp="1"/>
          </p:cNvGraphicFramePr>
          <p:nvPr>
            <p:extLst>
              <p:ext uri="{D42A27DB-BD31-4B8C-83A1-F6EECF244321}">
                <p14:modId xmlns:p14="http://schemas.microsoft.com/office/powerpoint/2010/main" val="3451397625"/>
              </p:ext>
            </p:extLst>
          </p:nvPr>
        </p:nvGraphicFramePr>
        <p:xfrm>
          <a:off x="5376164" y="3244279"/>
          <a:ext cx="6575431" cy="1437307"/>
        </p:xfrm>
        <a:graphic>
          <a:graphicData uri="http://schemas.openxmlformats.org/drawingml/2006/table">
            <a:tbl>
              <a:tblPr firstRow="1" firstCol="1" bandRow="1">
                <a:tableStyleId>{5C22544A-7EE6-4342-B048-85BDC9FD1C3A}</a:tableStyleId>
              </a:tblPr>
              <a:tblGrid>
                <a:gridCol w="1437253"/>
                <a:gridCol w="1404588"/>
                <a:gridCol w="1286994"/>
                <a:gridCol w="1159602"/>
                <a:gridCol w="1286994"/>
              </a:tblGrid>
              <a:tr h="545863">
                <a:tc rowSpan="2">
                  <a:txBody>
                    <a:bodyPr/>
                    <a:lstStyle/>
                    <a:p>
                      <a:pPr algn="ctr">
                        <a:lnSpc>
                          <a:spcPct val="107000"/>
                        </a:lnSpc>
                        <a:spcAft>
                          <a:spcPts val="0"/>
                        </a:spcAft>
                      </a:pPr>
                      <a:r>
                        <a:rPr lang="es-EC" sz="1400" dirty="0">
                          <a:solidFill>
                            <a:schemeClr val="tx1"/>
                          </a:solidFill>
                          <a:effectLst/>
                        </a:rPr>
                        <a:t>CASO DE ESTUDIO</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B5E4"/>
                    </a:solidFill>
                  </a:tcPr>
                </a:tc>
                <a:tc>
                  <a:txBody>
                    <a:bodyPr/>
                    <a:lstStyle/>
                    <a:p>
                      <a:pPr algn="ctr">
                        <a:lnSpc>
                          <a:spcPct val="107000"/>
                        </a:lnSpc>
                        <a:spcAft>
                          <a:spcPts val="0"/>
                        </a:spcAft>
                      </a:pPr>
                      <a:r>
                        <a:rPr lang="es-EC" sz="1400" dirty="0">
                          <a:solidFill>
                            <a:schemeClr val="tx1"/>
                          </a:solidFill>
                          <a:effectLst/>
                        </a:rPr>
                        <a:t>Esfuerzo máximo</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5B5E4"/>
                    </a:solidFill>
                  </a:tcPr>
                </a:tc>
                <a:tc>
                  <a:txBody>
                    <a:bodyPr/>
                    <a:lstStyle/>
                    <a:p>
                      <a:pPr algn="ctr">
                        <a:lnSpc>
                          <a:spcPct val="107000"/>
                        </a:lnSpc>
                        <a:spcAft>
                          <a:spcPts val="0"/>
                        </a:spcAft>
                      </a:pPr>
                      <a:r>
                        <a:rPr lang="es-EC" sz="1400" dirty="0" err="1">
                          <a:solidFill>
                            <a:schemeClr val="tx1"/>
                          </a:solidFill>
                          <a:effectLst/>
                        </a:rPr>
                        <a:t>Sy</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5B5E4"/>
                    </a:solidFill>
                  </a:tcPr>
                </a:tc>
                <a:tc rowSpan="2">
                  <a:txBody>
                    <a:bodyPr/>
                    <a:lstStyle/>
                    <a:p>
                      <a:pPr algn="ctr">
                        <a:lnSpc>
                          <a:spcPct val="107000"/>
                        </a:lnSpc>
                        <a:spcAft>
                          <a:spcPts val="0"/>
                        </a:spcAft>
                      </a:pPr>
                      <a:r>
                        <a:rPr lang="es-EC" sz="1400" dirty="0">
                          <a:solidFill>
                            <a:schemeClr val="tx1"/>
                          </a:solidFill>
                          <a:effectLst/>
                        </a:rPr>
                        <a:t>FS</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EC" sz="1400" dirty="0">
                          <a:solidFill>
                            <a:schemeClr val="tx1"/>
                          </a:solidFill>
                          <a:effectLst/>
                        </a:rPr>
                        <a:t>Desplazamiento Máximo</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75B5E4"/>
                    </a:solidFill>
                  </a:tcPr>
                </a:tc>
              </a:tr>
              <a:tr h="297148">
                <a:tc vMerge="1">
                  <a:txBody>
                    <a:bodyPr/>
                    <a:lstStyle/>
                    <a:p>
                      <a:endParaRPr lang="es-EC"/>
                    </a:p>
                  </a:txBody>
                  <a:tcPr/>
                </a:tc>
                <a:tc>
                  <a:txBody>
                    <a:bodyPr/>
                    <a:lstStyle/>
                    <a:p>
                      <a:pPr algn="ctr">
                        <a:lnSpc>
                          <a:spcPct val="107000"/>
                        </a:lnSpc>
                        <a:spcAft>
                          <a:spcPts val="0"/>
                        </a:spcAft>
                      </a:pPr>
                      <a:r>
                        <a:rPr lang="es-EC" sz="1400" dirty="0">
                          <a:solidFill>
                            <a:schemeClr val="tx1"/>
                          </a:solidFill>
                          <a:effectLst/>
                        </a:rPr>
                        <a:t>[</a:t>
                      </a:r>
                      <a:r>
                        <a:rPr lang="es-EC" sz="1400" dirty="0" err="1">
                          <a:solidFill>
                            <a:schemeClr val="tx1"/>
                          </a:solidFill>
                          <a:effectLst/>
                        </a:rPr>
                        <a:t>Mpa</a:t>
                      </a:r>
                      <a:r>
                        <a:rPr lang="es-EC" sz="1400" dirty="0">
                          <a:solidFill>
                            <a:schemeClr val="tx1"/>
                          </a:solidFill>
                          <a:effectLst/>
                        </a:rPr>
                        <a:t>]</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B5E4"/>
                    </a:solidFill>
                  </a:tcPr>
                </a:tc>
                <a:tc>
                  <a:txBody>
                    <a:bodyPr/>
                    <a:lstStyle/>
                    <a:p>
                      <a:pPr algn="ctr">
                        <a:lnSpc>
                          <a:spcPct val="107000"/>
                        </a:lnSpc>
                        <a:spcAft>
                          <a:spcPts val="0"/>
                        </a:spcAft>
                      </a:pPr>
                      <a:r>
                        <a:rPr lang="es-EC" sz="1400" dirty="0">
                          <a:solidFill>
                            <a:schemeClr val="tx1"/>
                          </a:solidFill>
                          <a:effectLst/>
                        </a:rPr>
                        <a:t>[</a:t>
                      </a:r>
                      <a:r>
                        <a:rPr lang="es-EC" sz="1400" dirty="0" err="1">
                          <a:solidFill>
                            <a:schemeClr val="tx1"/>
                          </a:solidFill>
                          <a:effectLst/>
                        </a:rPr>
                        <a:t>Mpa</a:t>
                      </a:r>
                      <a:r>
                        <a:rPr lang="es-EC" sz="1400" dirty="0">
                          <a:solidFill>
                            <a:schemeClr val="tx1"/>
                          </a:solidFill>
                          <a:effectLst/>
                        </a:rPr>
                        <a:t>]</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B5E4"/>
                    </a:solidFill>
                  </a:tcPr>
                </a:tc>
                <a:tc vMerge="1">
                  <a:txBody>
                    <a:bodyPr/>
                    <a:lstStyle/>
                    <a:p>
                      <a:endParaRPr lang="es-EC"/>
                    </a:p>
                  </a:txBody>
                  <a:tcPr/>
                </a:tc>
                <a:tc>
                  <a:txBody>
                    <a:bodyPr/>
                    <a:lstStyle/>
                    <a:p>
                      <a:pPr algn="ctr">
                        <a:lnSpc>
                          <a:spcPct val="107000"/>
                        </a:lnSpc>
                        <a:spcAft>
                          <a:spcPts val="0"/>
                        </a:spcAft>
                      </a:pPr>
                      <a:r>
                        <a:rPr lang="es-EC" sz="1400" dirty="0">
                          <a:solidFill>
                            <a:schemeClr val="tx1"/>
                          </a:solidFill>
                          <a:effectLst/>
                        </a:rPr>
                        <a:t>[mm]</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solidFill>
                      <a:prstDash val="solid"/>
                      <a:round/>
                      <a:headEnd type="none" w="med" len="med"/>
                      <a:tailEnd type="none" w="med" len="med"/>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B5E4"/>
                    </a:solidFill>
                  </a:tcPr>
                </a:tc>
              </a:tr>
              <a:tr h="297148">
                <a:tc>
                  <a:txBody>
                    <a:bodyPr/>
                    <a:lstStyle/>
                    <a:p>
                      <a:pPr>
                        <a:lnSpc>
                          <a:spcPct val="107000"/>
                        </a:lnSpc>
                        <a:spcAft>
                          <a:spcPts val="0"/>
                        </a:spcAft>
                      </a:pPr>
                      <a:r>
                        <a:rPr lang="es-EC" sz="1400">
                          <a:solidFill>
                            <a:schemeClr val="tx1"/>
                          </a:solidFill>
                          <a:effectLst/>
                        </a:rPr>
                        <a:t>1</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bg1"/>
                      </a:solidFill>
                      <a:prstDash val="solid"/>
                      <a:round/>
                      <a:headEnd type="none" w="med" len="med"/>
                      <a:tailEnd type="none" w="med" len="med"/>
                    </a:lnT>
                  </a:tcPr>
                </a:tc>
                <a:tc>
                  <a:txBody>
                    <a:bodyPr/>
                    <a:lstStyle/>
                    <a:p>
                      <a:pPr>
                        <a:lnSpc>
                          <a:spcPct val="107000"/>
                        </a:lnSpc>
                        <a:spcAft>
                          <a:spcPts val="0"/>
                        </a:spcAft>
                      </a:pPr>
                      <a:r>
                        <a:rPr lang="es-EC" sz="1400">
                          <a:solidFill>
                            <a:schemeClr val="tx1"/>
                          </a:solidFill>
                          <a:effectLst/>
                        </a:rPr>
                        <a:t>1.61×10^7</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bg1"/>
                      </a:solidFill>
                      <a:prstDash val="solid"/>
                      <a:round/>
                      <a:headEnd type="none" w="med" len="med"/>
                      <a:tailEnd type="none" w="med" len="med"/>
                    </a:lnT>
                  </a:tcPr>
                </a:tc>
                <a:tc>
                  <a:txBody>
                    <a:bodyPr/>
                    <a:lstStyle/>
                    <a:p>
                      <a:pPr>
                        <a:lnSpc>
                          <a:spcPct val="107000"/>
                        </a:lnSpc>
                        <a:spcAft>
                          <a:spcPts val="0"/>
                        </a:spcAft>
                      </a:pPr>
                      <a:r>
                        <a:rPr lang="es-EC" sz="1400">
                          <a:solidFill>
                            <a:schemeClr val="tx1"/>
                          </a:solidFill>
                          <a:effectLst/>
                        </a:rPr>
                        <a:t>210</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bg1"/>
                      </a:solidFill>
                      <a:prstDash val="solid"/>
                      <a:round/>
                      <a:headEnd type="none" w="med" len="med"/>
                      <a:tailEnd type="none" w="med" len="med"/>
                    </a:lnT>
                  </a:tcPr>
                </a:tc>
                <a:tc>
                  <a:txBody>
                    <a:bodyPr/>
                    <a:lstStyle/>
                    <a:p>
                      <a:pPr>
                        <a:lnSpc>
                          <a:spcPct val="107000"/>
                        </a:lnSpc>
                        <a:spcAft>
                          <a:spcPts val="0"/>
                        </a:spcAft>
                      </a:pPr>
                      <a:r>
                        <a:rPr lang="es-EC" sz="1400">
                          <a:solidFill>
                            <a:schemeClr val="tx1"/>
                          </a:solidFill>
                          <a:effectLst/>
                        </a:rPr>
                        <a:t>13.04</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bg1"/>
                      </a:solidFill>
                      <a:prstDash val="solid"/>
                      <a:round/>
                      <a:headEnd type="none" w="med" len="med"/>
                      <a:tailEnd type="none" w="med" len="med"/>
                    </a:lnT>
                  </a:tcPr>
                </a:tc>
                <a:tc>
                  <a:txBody>
                    <a:bodyPr/>
                    <a:lstStyle/>
                    <a:p>
                      <a:pPr>
                        <a:lnSpc>
                          <a:spcPct val="107000"/>
                        </a:lnSpc>
                        <a:spcAft>
                          <a:spcPts val="0"/>
                        </a:spcAft>
                      </a:pPr>
                      <a:r>
                        <a:rPr lang="es-EC" sz="1400">
                          <a:solidFill>
                            <a:schemeClr val="tx1"/>
                          </a:solidFill>
                          <a:effectLst/>
                        </a:rPr>
                        <a:t>5.1</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bg1"/>
                      </a:solidFill>
                      <a:prstDash val="solid"/>
                      <a:round/>
                      <a:headEnd type="none" w="med" len="med"/>
                      <a:tailEnd type="none" w="med" len="med"/>
                    </a:lnT>
                  </a:tcPr>
                </a:tc>
              </a:tr>
              <a:tr h="297148">
                <a:tc>
                  <a:txBody>
                    <a:bodyPr/>
                    <a:lstStyle/>
                    <a:p>
                      <a:pPr>
                        <a:lnSpc>
                          <a:spcPct val="107000"/>
                        </a:lnSpc>
                        <a:spcAft>
                          <a:spcPts val="0"/>
                        </a:spcAft>
                      </a:pPr>
                      <a:r>
                        <a:rPr lang="es-EC" sz="1400">
                          <a:solidFill>
                            <a:schemeClr val="tx1"/>
                          </a:solidFill>
                          <a:effectLst/>
                        </a:rPr>
                        <a:t>2</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1.62×10^7</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dirty="0">
                          <a:solidFill>
                            <a:schemeClr val="tx1"/>
                          </a:solidFill>
                          <a:effectLst/>
                        </a:rPr>
                        <a:t>210</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12.96</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dirty="0">
                          <a:solidFill>
                            <a:schemeClr val="tx1"/>
                          </a:solidFill>
                          <a:effectLst/>
                        </a:rPr>
                        <a:t>3.7</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37026657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p:cNvSpPr/>
          <p:nvPr/>
        </p:nvSpPr>
        <p:spPr>
          <a:xfrm>
            <a:off x="1097280" y="1363985"/>
            <a:ext cx="10340730" cy="5844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2" name="Título 1"/>
          <p:cNvSpPr>
            <a:spLocks noGrp="1"/>
          </p:cNvSpPr>
          <p:nvPr>
            <p:ph type="title"/>
          </p:nvPr>
        </p:nvSpPr>
        <p:spPr>
          <a:xfrm>
            <a:off x="1045764" y="169329"/>
            <a:ext cx="10058400" cy="822960"/>
          </a:xfrm>
        </p:spPr>
        <p:txBody>
          <a:bodyPr/>
          <a:lstStyle/>
          <a:p>
            <a:r>
              <a:rPr lang="es-EC" dirty="0" smtClean="0"/>
              <a:t>Diseño de la soldadura</a:t>
            </a:r>
            <a:endParaRPr lang="es-EC" dirty="0"/>
          </a:p>
        </p:txBody>
      </p:sp>
      <mc:AlternateContent xmlns:mc="http://schemas.openxmlformats.org/markup-compatibility/2006">
        <mc:Choice xmlns:a14="http://schemas.microsoft.com/office/drawing/2010/main" Requires="a14">
          <p:sp>
            <p:nvSpPr>
              <p:cNvPr id="6" name="Rectángulo 5"/>
              <p:cNvSpPr/>
              <p:nvPr/>
            </p:nvSpPr>
            <p:spPr>
              <a:xfrm>
                <a:off x="7519928" y="2398857"/>
                <a:ext cx="1781834"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r>
                        <a:rPr lang="es-EC" i="1">
                          <a:latin typeface="Cambria Math" panose="02040503050406030204" pitchFamily="18" charset="0"/>
                        </a:rPr>
                        <m:t>𝜎</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𝑀𝑚𝑎𝑥</m:t>
                          </m:r>
                          <m:r>
                            <a:rPr lang="es-EC" i="0">
                              <a:latin typeface="Cambria Math" panose="02040503050406030204" pitchFamily="18" charset="0"/>
                            </a:rPr>
                            <m:t>×</m:t>
                          </m:r>
                          <m:r>
                            <a:rPr lang="es-EC" i="1">
                              <a:latin typeface="Cambria Math" panose="02040503050406030204" pitchFamily="18" charset="0"/>
                            </a:rPr>
                            <m:t>𝑦</m:t>
                          </m:r>
                        </m:num>
                        <m:den>
                          <m:r>
                            <a:rPr lang="es-EC" i="1">
                              <a:latin typeface="Cambria Math" panose="02040503050406030204" pitchFamily="18" charset="0"/>
                            </a:rPr>
                            <m:t>𝐼</m:t>
                          </m:r>
                        </m:den>
                      </m:f>
                    </m:oMath>
                  </m:oMathPara>
                </a14:m>
                <a:endParaRPr lang="es-EC" dirty="0"/>
              </a:p>
            </p:txBody>
          </p:sp>
        </mc:Choice>
        <mc:Fallback>
          <p:sp>
            <p:nvSpPr>
              <p:cNvPr id="6" name="Rectángulo 5"/>
              <p:cNvSpPr>
                <a:spLocks noRot="1" noChangeAspect="1" noMove="1" noResize="1" noEditPoints="1" noAdjustHandles="1" noChangeArrowheads="1" noChangeShapeType="1" noTextEdit="1"/>
              </p:cNvSpPr>
              <p:nvPr/>
            </p:nvSpPr>
            <p:spPr>
              <a:xfrm>
                <a:off x="7519928" y="2398857"/>
                <a:ext cx="1781834" cy="609077"/>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7" name="Rectángulo 6"/>
              <p:cNvSpPr/>
              <p:nvPr/>
            </p:nvSpPr>
            <p:spPr>
              <a:xfrm>
                <a:off x="9910991" y="2398857"/>
                <a:ext cx="903837"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r>
                        <a:rPr lang="es-EC" i="1">
                          <a:latin typeface="Cambria Math" panose="02040503050406030204" pitchFamily="18" charset="0"/>
                        </a:rPr>
                        <m:t>𝜏</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𝑉</m:t>
                          </m:r>
                        </m:num>
                        <m:den>
                          <m:r>
                            <a:rPr lang="es-EC" i="1">
                              <a:latin typeface="Cambria Math" panose="02040503050406030204" pitchFamily="18" charset="0"/>
                            </a:rPr>
                            <m:t>𝐴</m:t>
                          </m:r>
                        </m:den>
                      </m:f>
                      <m:r>
                        <a:rPr lang="es-EC" i="0">
                          <a:latin typeface="Cambria Math" panose="02040503050406030204" pitchFamily="18" charset="0"/>
                        </a:rPr>
                        <m:t> </m:t>
                      </m:r>
                    </m:oMath>
                  </m:oMathPara>
                </a14:m>
                <a:endParaRPr lang="es-EC" dirty="0"/>
              </a:p>
            </p:txBody>
          </p:sp>
        </mc:Choice>
        <mc:Fallback>
          <p:sp>
            <p:nvSpPr>
              <p:cNvPr id="7" name="Rectángulo 6"/>
              <p:cNvSpPr>
                <a:spLocks noRot="1" noChangeAspect="1" noMove="1" noResize="1" noEditPoints="1" noAdjustHandles="1" noChangeArrowheads="1" noChangeShapeType="1" noTextEdit="1"/>
              </p:cNvSpPr>
              <p:nvPr/>
            </p:nvSpPr>
            <p:spPr>
              <a:xfrm>
                <a:off x="9910991" y="2398857"/>
                <a:ext cx="903837" cy="609077"/>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8" name="Rectángulo 7"/>
              <p:cNvSpPr/>
              <p:nvPr/>
            </p:nvSpPr>
            <p:spPr>
              <a:xfrm>
                <a:off x="7443392" y="3203200"/>
                <a:ext cx="12766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𝑀</m:t>
                      </m:r>
                      <m:r>
                        <a:rPr lang="es-EC" i="0">
                          <a:latin typeface="Cambria Math" panose="02040503050406030204" pitchFamily="18" charset="0"/>
                        </a:rPr>
                        <m:t>=</m:t>
                      </m:r>
                      <m:r>
                        <a:rPr lang="es-EC" i="1">
                          <a:latin typeface="Cambria Math" panose="02040503050406030204" pitchFamily="18" charset="0"/>
                        </a:rPr>
                        <m:t>𝑃</m:t>
                      </m:r>
                      <m:r>
                        <a:rPr lang="es-EC" i="0">
                          <a:latin typeface="Cambria Math" panose="02040503050406030204" pitchFamily="18" charset="0"/>
                        </a:rPr>
                        <m:t>×</m:t>
                      </m:r>
                      <m:r>
                        <a:rPr lang="es-EC" i="1">
                          <a:latin typeface="Cambria Math" panose="02040503050406030204" pitchFamily="18" charset="0"/>
                        </a:rPr>
                        <m:t>𝑒</m:t>
                      </m:r>
                    </m:oMath>
                  </m:oMathPara>
                </a14:m>
                <a:endParaRPr lang="es-EC" dirty="0"/>
              </a:p>
            </p:txBody>
          </p:sp>
        </mc:Choice>
        <mc:Fallback>
          <p:sp>
            <p:nvSpPr>
              <p:cNvPr id="8" name="Rectángulo 7"/>
              <p:cNvSpPr>
                <a:spLocks noRot="1" noChangeAspect="1" noMove="1" noResize="1" noEditPoints="1" noAdjustHandles="1" noChangeArrowheads="1" noChangeShapeType="1" noTextEdit="1"/>
              </p:cNvSpPr>
              <p:nvPr/>
            </p:nvSpPr>
            <p:spPr>
              <a:xfrm>
                <a:off x="7443392" y="3203200"/>
                <a:ext cx="1276632" cy="369332"/>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9" name="Rectángulo 8"/>
              <p:cNvSpPr/>
              <p:nvPr/>
            </p:nvSpPr>
            <p:spPr>
              <a:xfrm>
                <a:off x="7443392" y="3572532"/>
                <a:ext cx="36903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panose="02040503050406030204" pitchFamily="18" charset="0"/>
                            </a:rPr>
                          </m:ctrlPr>
                        </m:dPr>
                        <m:e>
                          <m:r>
                            <a:rPr lang="es-EC" i="1">
                              <a:latin typeface="Cambria Math" panose="02040503050406030204" pitchFamily="18" charset="0"/>
                            </a:rPr>
                            <m:t>𝑀</m:t>
                          </m:r>
                          <m:r>
                            <a:rPr lang="es-EC" i="0">
                              <a:latin typeface="Cambria Math" panose="02040503050406030204" pitchFamily="18" charset="0"/>
                            </a:rPr>
                            <m:t>=60×600=36 000 [</m:t>
                          </m:r>
                          <m:r>
                            <a:rPr lang="es-EC" i="1">
                              <a:latin typeface="Cambria Math" panose="02040503050406030204" pitchFamily="18" charset="0"/>
                            </a:rPr>
                            <m:t>𝑁</m:t>
                          </m:r>
                          <m:r>
                            <a:rPr lang="es-EC" i="0">
                              <a:latin typeface="Cambria Math" panose="02040503050406030204" pitchFamily="18" charset="0"/>
                            </a:rPr>
                            <m:t>×</m:t>
                          </m:r>
                          <m:r>
                            <a:rPr lang="es-EC" i="1">
                              <a:latin typeface="Cambria Math" panose="02040503050406030204" pitchFamily="18" charset="0"/>
                            </a:rPr>
                            <m:t>𝑚𝑚</m:t>
                          </m:r>
                        </m:e>
                      </m:d>
                    </m:oMath>
                  </m:oMathPara>
                </a14:m>
                <a:endParaRPr lang="es-EC" dirty="0"/>
              </a:p>
            </p:txBody>
          </p:sp>
        </mc:Choice>
        <mc:Fallback>
          <p:sp>
            <p:nvSpPr>
              <p:cNvPr id="9" name="Rectángulo 8"/>
              <p:cNvSpPr>
                <a:spLocks noRot="1" noChangeAspect="1" noMove="1" noResize="1" noEditPoints="1" noAdjustHandles="1" noChangeArrowheads="1" noChangeShapeType="1" noTextEdit="1"/>
              </p:cNvSpPr>
              <p:nvPr/>
            </p:nvSpPr>
            <p:spPr>
              <a:xfrm>
                <a:off x="7443392" y="3572532"/>
                <a:ext cx="3690306" cy="369332"/>
              </a:xfrm>
              <a:prstGeom prst="rect">
                <a:avLst/>
              </a:prstGeom>
              <a:blipFill rotWithShape="0">
                <a:blip r:embed="rId5"/>
                <a:stretch>
                  <a:fillRect t="-126230" r="-11736" b="-188525"/>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0" name="Rectángulo 9"/>
              <p:cNvSpPr/>
              <p:nvPr/>
            </p:nvSpPr>
            <p:spPr>
              <a:xfrm>
                <a:off x="7443392" y="4077126"/>
                <a:ext cx="33714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panose="02040503050406030204" pitchFamily="18" charset="0"/>
                            </a:rPr>
                          </m:ctrlPr>
                        </m:dPr>
                        <m:e>
                          <m:r>
                            <a:rPr lang="es-EC" i="1">
                              <a:latin typeface="Cambria Math" panose="02040503050406030204" pitchFamily="18" charset="0"/>
                            </a:rPr>
                            <m:t>𝑉</m:t>
                          </m:r>
                          <m:r>
                            <a:rPr lang="es-EC" i="0">
                              <a:latin typeface="Cambria Math" panose="02040503050406030204" pitchFamily="18" charset="0"/>
                            </a:rPr>
                            <m:t>=60 ×</m:t>
                          </m:r>
                          <m:func>
                            <m:funcPr>
                              <m:ctrlPr>
                                <a:rPr lang="es-EC" i="1">
                                  <a:latin typeface="Cambria Math" panose="02040503050406030204" pitchFamily="18" charset="0"/>
                                </a:rPr>
                              </m:ctrlPr>
                            </m:funcPr>
                            <m:fName>
                              <m:r>
                                <m:rPr>
                                  <m:sty m:val="p"/>
                                </m:rPr>
                                <a:rPr lang="es-EC" i="0">
                                  <a:latin typeface="Cambria Math" panose="02040503050406030204" pitchFamily="18" charset="0"/>
                                </a:rPr>
                                <m:t>cos</m:t>
                              </m:r>
                            </m:fName>
                            <m:e>
                              <m:d>
                                <m:dPr>
                                  <m:ctrlPr>
                                    <a:rPr lang="es-EC" i="1">
                                      <a:latin typeface="Cambria Math" panose="02040503050406030204" pitchFamily="18" charset="0"/>
                                    </a:rPr>
                                  </m:ctrlPr>
                                </m:dPr>
                                <m:e>
                                  <m:r>
                                    <a:rPr lang="es-EC" i="0">
                                      <a:latin typeface="Cambria Math" panose="02040503050406030204" pitchFamily="18" charset="0"/>
                                    </a:rPr>
                                    <m:t>45°</m:t>
                                  </m:r>
                                </m:e>
                              </m:d>
                            </m:e>
                          </m:func>
                          <m:r>
                            <a:rPr lang="es-EC" i="0">
                              <a:latin typeface="Cambria Math" panose="02040503050406030204" pitchFamily="18" charset="0"/>
                            </a:rPr>
                            <m:t>=42.43 [</m:t>
                          </m:r>
                          <m:r>
                            <a:rPr lang="es-EC" i="1">
                              <a:latin typeface="Cambria Math" panose="02040503050406030204" pitchFamily="18" charset="0"/>
                            </a:rPr>
                            <m:t>𝑁</m:t>
                          </m:r>
                        </m:e>
                      </m:d>
                    </m:oMath>
                  </m:oMathPara>
                </a14:m>
                <a:endParaRPr lang="es-EC" dirty="0"/>
              </a:p>
            </p:txBody>
          </p:sp>
        </mc:Choice>
        <mc:Fallback>
          <p:sp>
            <p:nvSpPr>
              <p:cNvPr id="10" name="Rectángulo 9"/>
              <p:cNvSpPr>
                <a:spLocks noRot="1" noChangeAspect="1" noMove="1" noResize="1" noEditPoints="1" noAdjustHandles="1" noChangeArrowheads="1" noChangeShapeType="1" noTextEdit="1"/>
              </p:cNvSpPr>
              <p:nvPr/>
            </p:nvSpPr>
            <p:spPr>
              <a:xfrm>
                <a:off x="7443392" y="4077126"/>
                <a:ext cx="3371436" cy="369332"/>
              </a:xfrm>
              <a:prstGeom prst="rect">
                <a:avLst/>
              </a:prstGeom>
              <a:blipFill rotWithShape="0">
                <a:blip r:embed="rId6"/>
                <a:stretch>
                  <a:fillRect t="-128333" r="-12839" b="-193333"/>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1" name="Rectángulo 10"/>
              <p:cNvSpPr/>
              <p:nvPr/>
            </p:nvSpPr>
            <p:spPr>
              <a:xfrm>
                <a:off x="7443392" y="4581720"/>
                <a:ext cx="474860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mtClean="0">
                          <a:latin typeface="Cambria Math" panose="02040503050406030204" pitchFamily="18" charset="0"/>
                        </a:rPr>
                        <m:t> </m:t>
                      </m:r>
                      <m:r>
                        <a:rPr lang="es-EC" i="1">
                          <a:latin typeface="Cambria Math" panose="02040503050406030204" pitchFamily="18" charset="0"/>
                        </a:rPr>
                        <m:t>𝐴</m:t>
                      </m:r>
                      <m:r>
                        <a:rPr lang="es-EC" i="0">
                          <a:latin typeface="Cambria Math" panose="02040503050406030204" pitchFamily="18" charset="0"/>
                        </a:rPr>
                        <m:t>=1.414× </m:t>
                      </m:r>
                      <m:r>
                        <a:rPr lang="es-EC" i="1">
                          <a:latin typeface="Cambria Math" panose="02040503050406030204" pitchFamily="18" charset="0"/>
                        </a:rPr>
                        <m:t>h</m:t>
                      </m:r>
                      <m:r>
                        <a:rPr lang="es-EC" i="0">
                          <a:latin typeface="Cambria Math" panose="02040503050406030204" pitchFamily="18" charset="0"/>
                        </a:rPr>
                        <m:t> ×</m:t>
                      </m:r>
                      <m:d>
                        <m:dPr>
                          <m:ctrlPr>
                            <a:rPr lang="es-EC" i="1">
                              <a:latin typeface="Cambria Math" panose="02040503050406030204" pitchFamily="18" charset="0"/>
                            </a:rPr>
                          </m:ctrlPr>
                        </m:dPr>
                        <m:e>
                          <m:r>
                            <a:rPr lang="es-EC" i="1">
                              <a:latin typeface="Cambria Math" panose="02040503050406030204" pitchFamily="18" charset="0"/>
                            </a:rPr>
                            <m:t>𝑏</m:t>
                          </m:r>
                          <m:r>
                            <a:rPr lang="es-EC" i="0">
                              <a:latin typeface="Cambria Math" panose="02040503050406030204" pitchFamily="18" charset="0"/>
                            </a:rPr>
                            <m:t>+</m:t>
                          </m:r>
                          <m:r>
                            <a:rPr lang="es-EC" i="1">
                              <a:latin typeface="Cambria Math" panose="02040503050406030204" pitchFamily="18" charset="0"/>
                            </a:rPr>
                            <m:t>𝑑</m:t>
                          </m:r>
                        </m:e>
                      </m:d>
                      <m:r>
                        <a:rPr lang="es-EC" b="0" i="0" smtClean="0">
                          <a:latin typeface="Cambria Math" panose="02040503050406030204" pitchFamily="18" charset="0"/>
                        </a:rPr>
                        <m:t>=136,55 </m:t>
                      </m:r>
                      <m:r>
                        <m:rPr>
                          <m:sty m:val="p"/>
                        </m:rPr>
                        <a:rPr lang="es-EC" b="0" i="0" smtClean="0">
                          <a:latin typeface="Cambria Math" panose="02040503050406030204" pitchFamily="18" charset="0"/>
                        </a:rPr>
                        <m:t>h</m:t>
                      </m:r>
                      <m:r>
                        <a:rPr lang="es-EC" b="0" i="0" smtClean="0">
                          <a:latin typeface="Cambria Math" panose="02040503050406030204" pitchFamily="18" charset="0"/>
                        </a:rPr>
                        <m:t> [</m:t>
                      </m:r>
                      <m:sSup>
                        <m:sSupPr>
                          <m:ctrlPr>
                            <a:rPr lang="es-EC" b="0" i="0" smtClean="0">
                              <a:latin typeface="Cambria Math" panose="02040503050406030204" pitchFamily="18" charset="0"/>
                            </a:rPr>
                          </m:ctrlPr>
                        </m:sSupPr>
                        <m:e>
                          <m:r>
                            <m:rPr>
                              <m:sty m:val="p"/>
                            </m:rPr>
                            <a:rPr lang="es-EC" b="0" i="0" smtClean="0">
                              <a:latin typeface="Cambria Math" panose="02040503050406030204" pitchFamily="18" charset="0"/>
                            </a:rPr>
                            <m:t>mm</m:t>
                          </m:r>
                        </m:e>
                        <m:sup>
                          <m:r>
                            <a:rPr lang="es-EC" b="0" i="0" smtClean="0">
                              <a:latin typeface="Cambria Math" panose="02040503050406030204" pitchFamily="18" charset="0"/>
                            </a:rPr>
                            <m:t>2</m:t>
                          </m:r>
                        </m:sup>
                      </m:sSup>
                      <m:r>
                        <a:rPr lang="es-EC" b="0" i="0" smtClean="0">
                          <a:latin typeface="Cambria Math" panose="02040503050406030204" pitchFamily="18" charset="0"/>
                        </a:rPr>
                        <m:t>]</m:t>
                      </m:r>
                    </m:oMath>
                  </m:oMathPara>
                </a14:m>
                <a:endParaRPr lang="es-EC" dirty="0"/>
              </a:p>
            </p:txBody>
          </p:sp>
        </mc:Choice>
        <mc:Fallback>
          <p:sp>
            <p:nvSpPr>
              <p:cNvPr id="11" name="Rectángulo 10"/>
              <p:cNvSpPr>
                <a:spLocks noRot="1" noChangeAspect="1" noMove="1" noResize="1" noEditPoints="1" noAdjustHandles="1" noChangeArrowheads="1" noChangeShapeType="1" noTextEdit="1"/>
              </p:cNvSpPr>
              <p:nvPr/>
            </p:nvSpPr>
            <p:spPr>
              <a:xfrm>
                <a:off x="7443392" y="4581720"/>
                <a:ext cx="4748608" cy="369332"/>
              </a:xfrm>
              <a:prstGeom prst="rect">
                <a:avLst/>
              </a:prstGeom>
              <a:blipFill rotWithShape="0">
                <a:blip r:embed="rId7"/>
                <a:stretch>
                  <a:fillRect b="-16667"/>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2" name="Rectángulo 11"/>
              <p:cNvSpPr/>
              <p:nvPr/>
            </p:nvSpPr>
            <p:spPr>
              <a:xfrm>
                <a:off x="7443392" y="5054984"/>
                <a:ext cx="23192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smtClean="0">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𝑢</m:t>
                              </m:r>
                            </m:sub>
                          </m:sSub>
                          <m:r>
                            <a:rPr lang="es-EC" i="0">
                              <a:latin typeface="Cambria Math" panose="02040503050406030204" pitchFamily="18" charset="0"/>
                            </a:rPr>
                            <m:t>=</m:t>
                          </m:r>
                          <m:r>
                            <a:rPr lang="es-EC" b="0" i="0" smtClean="0">
                              <a:latin typeface="Cambria Math" panose="02040503050406030204" pitchFamily="18" charset="0"/>
                            </a:rPr>
                            <m:t>94 175,5 </m:t>
                          </m:r>
                          <m:r>
                            <a:rPr lang="es-EC" i="0">
                              <a:latin typeface="Cambria Math" panose="02040503050406030204" pitchFamily="18" charset="0"/>
                            </a:rPr>
                            <m:t>[</m:t>
                          </m:r>
                          <m:r>
                            <a:rPr lang="es-EC" i="1">
                              <a:latin typeface="Cambria Math" panose="02040503050406030204" pitchFamily="18" charset="0"/>
                            </a:rPr>
                            <m:t>𝑚</m:t>
                          </m:r>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3</m:t>
                              </m:r>
                            </m:sup>
                          </m:sSup>
                        </m:e>
                      </m:d>
                    </m:oMath>
                  </m:oMathPara>
                </a14:m>
                <a:endParaRPr lang="es-EC" dirty="0"/>
              </a:p>
            </p:txBody>
          </p:sp>
        </mc:Choice>
        <mc:Fallback>
          <p:sp>
            <p:nvSpPr>
              <p:cNvPr id="12" name="Rectángulo 11"/>
              <p:cNvSpPr>
                <a:spLocks noRot="1" noChangeAspect="1" noMove="1" noResize="1" noEditPoints="1" noAdjustHandles="1" noChangeArrowheads="1" noChangeShapeType="1" noTextEdit="1"/>
              </p:cNvSpPr>
              <p:nvPr/>
            </p:nvSpPr>
            <p:spPr>
              <a:xfrm>
                <a:off x="7443392" y="5054984"/>
                <a:ext cx="2319288" cy="369332"/>
              </a:xfrm>
              <a:prstGeom prst="rect">
                <a:avLst/>
              </a:prstGeom>
              <a:blipFill rotWithShape="0">
                <a:blip r:embed="rId8"/>
                <a:stretch>
                  <a:fillRect t="-126230" r="-18947" b="-188525"/>
                </a:stretch>
              </a:blipFill>
            </p:spPr>
            <p:txBody>
              <a:bodyPr/>
              <a:lstStyle/>
              <a:p>
                <a:r>
                  <a:rPr lang="es-EC">
                    <a:noFill/>
                  </a:rPr>
                  <a:t> </a:t>
                </a:r>
              </a:p>
            </p:txBody>
          </p:sp>
        </mc:Fallback>
      </mc:AlternateContent>
      <p:pic>
        <p:nvPicPr>
          <p:cNvPr id="13" name="Imagen 12"/>
          <p:cNvPicPr/>
          <p:nvPr/>
        </p:nvPicPr>
        <p:blipFill rotWithShape="1">
          <a:blip r:embed="rId9">
            <a:extLst>
              <a:ext uri="{28A0092B-C50C-407E-A947-70E740481C1C}">
                <a14:useLocalDpi xmlns:a14="http://schemas.microsoft.com/office/drawing/2010/main" val="0"/>
              </a:ext>
            </a:extLst>
          </a:blip>
          <a:srcRect t="68820"/>
          <a:stretch/>
        </p:blipFill>
        <p:spPr bwMode="auto">
          <a:xfrm>
            <a:off x="638315" y="3815909"/>
            <a:ext cx="6072936" cy="1273067"/>
          </a:xfrm>
          <a:prstGeom prst="rect">
            <a:avLst/>
          </a:prstGeom>
          <a:noFill/>
          <a:ln>
            <a:noFill/>
          </a:ln>
        </p:spPr>
      </p:pic>
      <p:pic>
        <p:nvPicPr>
          <p:cNvPr id="14" name="Imagen 13"/>
          <p:cNvPicPr/>
          <p:nvPr/>
        </p:nvPicPr>
        <p:blipFill rotWithShape="1">
          <a:blip r:embed="rId9">
            <a:extLst>
              <a:ext uri="{28A0092B-C50C-407E-A947-70E740481C1C}">
                <a14:useLocalDpi xmlns:a14="http://schemas.microsoft.com/office/drawing/2010/main" val="0"/>
              </a:ext>
            </a:extLst>
          </a:blip>
          <a:srcRect b="92888"/>
          <a:stretch/>
        </p:blipFill>
        <p:spPr bwMode="auto">
          <a:xfrm>
            <a:off x="638315" y="3414100"/>
            <a:ext cx="5811127" cy="316863"/>
          </a:xfrm>
          <a:prstGeom prst="rect">
            <a:avLst/>
          </a:prstGeom>
          <a:noFill/>
          <a:ln>
            <a:noFill/>
          </a:ln>
        </p:spPr>
      </p:pic>
      <p:pic>
        <p:nvPicPr>
          <p:cNvPr id="15" name="Imagen 14"/>
          <p:cNvPicPr/>
          <p:nvPr/>
        </p:nvPicPr>
        <p:blipFill rotWithShape="1">
          <a:blip r:embed="rId10">
            <a:extLst>
              <a:ext uri="{28A0092B-C50C-407E-A947-70E740481C1C}">
                <a14:useLocalDpi xmlns:a14="http://schemas.microsoft.com/office/drawing/2010/main" val="0"/>
              </a:ext>
            </a:extLst>
          </a:blip>
          <a:srcRect b="5499"/>
          <a:stretch/>
        </p:blipFill>
        <p:spPr bwMode="auto">
          <a:xfrm>
            <a:off x="373518" y="1044758"/>
            <a:ext cx="5164398" cy="2106147"/>
          </a:xfrm>
          <a:prstGeom prst="rect">
            <a:avLst/>
          </a:prstGeom>
          <a:noFill/>
          <a:ln>
            <a:noFill/>
          </a:ln>
          <a:extLst>
            <a:ext uri="{53640926-AAD7-44D8-BBD7-CCE9431645EC}">
              <a14:shadowObscured xmlns:a14="http://schemas.microsoft.com/office/drawing/2010/main"/>
            </a:ext>
          </a:extLst>
        </p:spPr>
      </p:pic>
      <p:pic>
        <p:nvPicPr>
          <p:cNvPr id="16" name="Imagen 15"/>
          <p:cNvPicPr/>
          <p:nvPr/>
        </p:nvPicPr>
        <p:blipFill>
          <a:blip r:embed="rId11">
            <a:extLst>
              <a:ext uri="{28A0092B-C50C-407E-A947-70E740481C1C}">
                <a14:useLocalDpi xmlns:a14="http://schemas.microsoft.com/office/drawing/2010/main" val="0"/>
              </a:ext>
            </a:extLst>
          </a:blip>
          <a:srcRect/>
          <a:stretch>
            <a:fillRect/>
          </a:stretch>
        </p:blipFill>
        <p:spPr bwMode="auto">
          <a:xfrm>
            <a:off x="5601713" y="1223934"/>
            <a:ext cx="1841679" cy="1926971"/>
          </a:xfrm>
          <a:prstGeom prst="rect">
            <a:avLst/>
          </a:prstGeom>
          <a:noFill/>
          <a:ln>
            <a:solidFill>
              <a:schemeClr val="tx1"/>
            </a:solidFill>
          </a:ln>
        </p:spPr>
      </p:pic>
    </p:spTree>
    <p:extLst>
      <p:ext uri="{BB962C8B-B14F-4D97-AF65-F5344CB8AC3E}">
        <p14:creationId xmlns:p14="http://schemas.microsoft.com/office/powerpoint/2010/main" val="6611085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1848" y="160409"/>
            <a:ext cx="10515600" cy="1325563"/>
          </a:xfrm>
        </p:spPr>
        <p:txBody>
          <a:bodyPr/>
          <a:lstStyle/>
          <a:p>
            <a:r>
              <a:rPr lang="es-EC" dirty="0" smtClean="0"/>
              <a:t>Objetivos</a:t>
            </a:r>
            <a:endParaRPr lang="es-EC" dirty="0"/>
          </a:p>
        </p:txBody>
      </p:sp>
      <p:sp>
        <p:nvSpPr>
          <p:cNvPr id="4" name="CuadroTexto 3"/>
          <p:cNvSpPr txBox="1"/>
          <p:nvPr/>
        </p:nvSpPr>
        <p:spPr>
          <a:xfrm>
            <a:off x="395785" y="1711167"/>
            <a:ext cx="10713493" cy="5001369"/>
          </a:xfrm>
          <a:prstGeom prst="rect">
            <a:avLst/>
          </a:prstGeom>
          <a:noFill/>
        </p:spPr>
        <p:txBody>
          <a:bodyPr wrap="square" rtlCol="0">
            <a:spAutoFit/>
          </a:bodyPr>
          <a:lstStyle/>
          <a:p>
            <a:pPr lvl="2"/>
            <a:r>
              <a:rPr lang="es-ES_tradnl" sz="2300" b="1" dirty="0"/>
              <a:t>Objetivo </a:t>
            </a:r>
            <a:r>
              <a:rPr lang="es-ES_tradnl" sz="2300" b="1" dirty="0" smtClean="0"/>
              <a:t>general</a:t>
            </a:r>
            <a:endParaRPr lang="es-EC" sz="2300" dirty="0"/>
          </a:p>
          <a:p>
            <a:r>
              <a:rPr lang="es-ES_tradnl" sz="2300" dirty="0" smtClean="0"/>
              <a:t>	- Diseñar </a:t>
            </a:r>
            <a:r>
              <a:rPr lang="es-ES_tradnl" sz="2300" dirty="0"/>
              <a:t>y construir una plataforma interactiva para fisioterapia continua </a:t>
            </a:r>
            <a:r>
              <a:rPr lang="es-ES_tradnl" sz="2300" dirty="0" smtClean="0"/>
              <a:t>	pasiva </a:t>
            </a:r>
            <a:r>
              <a:rPr lang="es-ES_tradnl" sz="2300" dirty="0"/>
              <a:t>para </a:t>
            </a:r>
            <a:r>
              <a:rPr lang="es-ES_tradnl" sz="2300" dirty="0" smtClean="0"/>
              <a:t>lesiones </a:t>
            </a:r>
            <a:r>
              <a:rPr lang="es-ES_tradnl" sz="2300" dirty="0"/>
              <a:t>del </a:t>
            </a:r>
            <a:r>
              <a:rPr lang="es-ES_tradnl" sz="2300" dirty="0" smtClean="0"/>
              <a:t>hombro </a:t>
            </a:r>
            <a:r>
              <a:rPr lang="es-ES_tradnl" sz="2300" dirty="0"/>
              <a:t>con el uso del dispositivo Kinect.</a:t>
            </a:r>
            <a:endParaRPr lang="es-EC" sz="2300" dirty="0"/>
          </a:p>
          <a:p>
            <a:r>
              <a:rPr lang="es-ES_tradnl" sz="2300" dirty="0"/>
              <a:t> </a:t>
            </a:r>
            <a:endParaRPr lang="es-EC" sz="2300" dirty="0" smtClean="0"/>
          </a:p>
          <a:p>
            <a:pPr lvl="2"/>
            <a:r>
              <a:rPr lang="es-ES_tradnl" sz="2300" b="1" dirty="0" smtClean="0"/>
              <a:t>Objetivos específicos</a:t>
            </a:r>
            <a:endParaRPr lang="es-EC" sz="2300" dirty="0"/>
          </a:p>
          <a:p>
            <a:pPr lvl="0" algn="just"/>
            <a:r>
              <a:rPr lang="es-ES_tradnl" sz="2300" dirty="0" smtClean="0"/>
              <a:t>	</a:t>
            </a:r>
            <a:r>
              <a:rPr lang="es-ES_tradnl" sz="2300" b="1" dirty="0" smtClean="0"/>
              <a:t>-</a:t>
            </a:r>
            <a:r>
              <a:rPr lang="es-ES_tradnl" sz="2300" dirty="0" smtClean="0"/>
              <a:t> Diseñar </a:t>
            </a:r>
            <a:r>
              <a:rPr lang="es-ES_tradnl" sz="2300" dirty="0"/>
              <a:t>y construir las estructuras de soporte y los mecanismos de </a:t>
            </a:r>
            <a:r>
              <a:rPr lang="es-ES_tradnl" sz="2300" dirty="0" smtClean="0"/>
              <a:t>	movimiento </a:t>
            </a:r>
            <a:r>
              <a:rPr lang="es-ES_tradnl" sz="2300" dirty="0"/>
              <a:t>de la </a:t>
            </a:r>
            <a:r>
              <a:rPr lang="es-ES_tradnl" sz="2300" dirty="0" smtClean="0"/>
              <a:t>articulación (</a:t>
            </a:r>
            <a:r>
              <a:rPr lang="es-ES_tradnl" sz="2300" dirty="0"/>
              <a:t>hombro).</a:t>
            </a:r>
            <a:endParaRPr lang="es-EC" sz="2300" dirty="0"/>
          </a:p>
          <a:p>
            <a:pPr lvl="0" algn="just"/>
            <a:r>
              <a:rPr lang="es-ES_tradnl" sz="2300" dirty="0" smtClean="0"/>
              <a:t>	- Diseñar </a:t>
            </a:r>
            <a:r>
              <a:rPr lang="es-ES_tradnl" sz="2300" dirty="0"/>
              <a:t>e implementar la instrumentación y el dispositivo Kinect para el </a:t>
            </a:r>
            <a:r>
              <a:rPr lang="es-ES_tradnl" sz="2300" dirty="0" smtClean="0"/>
              <a:t>	control </a:t>
            </a:r>
            <a:r>
              <a:rPr lang="es-ES_tradnl" sz="2300" dirty="0"/>
              <a:t>de </a:t>
            </a:r>
            <a:r>
              <a:rPr lang="es-ES_tradnl" sz="2300" dirty="0" smtClean="0"/>
              <a:t>movimientos </a:t>
            </a:r>
            <a:r>
              <a:rPr lang="es-ES_tradnl" sz="2300" dirty="0"/>
              <a:t>del </a:t>
            </a:r>
            <a:r>
              <a:rPr lang="es-ES_tradnl" sz="2300" dirty="0" smtClean="0"/>
              <a:t>paciente</a:t>
            </a:r>
            <a:r>
              <a:rPr lang="es-ES_tradnl" sz="2300" dirty="0"/>
              <a:t>.</a:t>
            </a:r>
            <a:endParaRPr lang="es-EC" sz="2300" dirty="0"/>
          </a:p>
          <a:p>
            <a:pPr lvl="0" algn="just"/>
            <a:r>
              <a:rPr lang="es-ES_tradnl" sz="2300" dirty="0" smtClean="0"/>
              <a:t>	- Programar </a:t>
            </a:r>
            <a:r>
              <a:rPr lang="es-ES_tradnl" sz="2300" dirty="0"/>
              <a:t>el controlador para controlar el sistema y juntarlo a la interfaz de </a:t>
            </a:r>
            <a:r>
              <a:rPr lang="es-ES_tradnl" sz="2300" dirty="0" smtClean="0"/>
              <a:t>	usuario interactiva</a:t>
            </a:r>
            <a:r>
              <a:rPr lang="es-ES_tradnl" sz="2300" dirty="0"/>
              <a:t>.</a:t>
            </a:r>
            <a:endParaRPr lang="es-EC" sz="2300" dirty="0"/>
          </a:p>
          <a:p>
            <a:pPr lvl="0" algn="just"/>
            <a:r>
              <a:rPr lang="es-ES_tradnl" sz="2300" dirty="0" smtClean="0"/>
              <a:t>	- Integrar </a:t>
            </a:r>
            <a:r>
              <a:rPr lang="es-ES_tradnl" sz="2300" dirty="0"/>
              <a:t>todos los sistemas constituyéndolos en un solo sistema </a:t>
            </a:r>
            <a:r>
              <a:rPr lang="es-ES_tradnl" sz="2300" dirty="0" smtClean="0"/>
              <a:t>	Mecatrónico</a:t>
            </a:r>
            <a:r>
              <a:rPr lang="es-ES_tradnl" sz="2300" dirty="0"/>
              <a:t>.</a:t>
            </a:r>
            <a:endParaRPr lang="es-EC" sz="2300" dirty="0"/>
          </a:p>
          <a:p>
            <a:endParaRPr lang="es-EC" sz="2000" dirty="0"/>
          </a:p>
        </p:txBody>
      </p:sp>
    </p:spTree>
    <p:extLst>
      <p:ext uri="{BB962C8B-B14F-4D97-AF65-F5344CB8AC3E}">
        <p14:creationId xmlns:p14="http://schemas.microsoft.com/office/powerpoint/2010/main" val="4213291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Rectángulo 3"/>
              <p:cNvSpPr/>
              <p:nvPr/>
            </p:nvSpPr>
            <p:spPr>
              <a:xfrm>
                <a:off x="1504231" y="2173120"/>
                <a:ext cx="3872920" cy="7087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smtClean="0">
                              <a:latin typeface="Cambria Math" panose="02040503050406030204" pitchFamily="18" charset="0"/>
                            </a:rPr>
                          </m:ctrlPr>
                        </m:dPr>
                        <m:e>
                          <m:r>
                            <a:rPr lang="es-EC" i="1">
                              <a:latin typeface="Cambria Math" panose="02040503050406030204" pitchFamily="18" charset="0"/>
                            </a:rPr>
                            <m:t>𝜎</m:t>
                          </m:r>
                          <m:r>
                            <a:rPr lang="es-EC" i="0">
                              <a:latin typeface="Cambria Math" panose="02040503050406030204" pitchFamily="18" charset="0"/>
                            </a:rPr>
                            <m:t>=</m:t>
                          </m:r>
                          <m:f>
                            <m:fPr>
                              <m:ctrlPr>
                                <a:rPr lang="es-EC" i="1">
                                  <a:latin typeface="Cambria Math" panose="02040503050406030204" pitchFamily="18" charset="0"/>
                                </a:rPr>
                              </m:ctrlPr>
                            </m:fPr>
                            <m:num>
                              <m:d>
                                <m:dPr>
                                  <m:ctrlPr>
                                    <a:rPr lang="es-EC" i="1">
                                      <a:latin typeface="Cambria Math" panose="02040503050406030204" pitchFamily="18" charset="0"/>
                                    </a:rPr>
                                  </m:ctrlPr>
                                </m:dPr>
                                <m:e>
                                  <m:r>
                                    <a:rPr lang="es-EC" i="0">
                                      <a:latin typeface="Cambria Math" panose="02040503050406030204" pitchFamily="18" charset="0"/>
                                    </a:rPr>
                                    <m:t>36 000)(2</m:t>
                                  </m:r>
                                  <m:r>
                                    <a:rPr lang="es-EC" b="0" i="1" smtClean="0">
                                      <a:latin typeface="Cambria Math" panose="02040503050406030204" pitchFamily="18" charset="0"/>
                                    </a:rPr>
                                    <m:t>8,28</m:t>
                                  </m:r>
                                </m:e>
                              </m:d>
                            </m:num>
                            <m:den>
                              <m:d>
                                <m:dPr>
                                  <m:ctrlPr>
                                    <a:rPr lang="es-EC" i="1">
                                      <a:latin typeface="Cambria Math" panose="02040503050406030204" pitchFamily="18" charset="0"/>
                                    </a:rPr>
                                  </m:ctrlPr>
                                </m:dPr>
                                <m:e>
                                  <m:r>
                                    <a:rPr lang="es-EC" b="0" i="0" smtClean="0">
                                      <a:latin typeface="Cambria Math" panose="02040503050406030204" pitchFamily="18" charset="0"/>
                                    </a:rPr>
                                    <m:t>94 175,5</m:t>
                                  </m:r>
                                </m:e>
                              </m:d>
                            </m:den>
                          </m:f>
                          <m:r>
                            <a:rPr lang="es-EC" i="0">
                              <a:latin typeface="Cambria Math" panose="02040503050406030204" pitchFamily="18" charset="0"/>
                            </a:rPr>
                            <m:t>=1</m:t>
                          </m:r>
                          <m:r>
                            <a:rPr lang="es-EC" b="0" i="0" smtClean="0">
                              <a:latin typeface="Cambria Math" panose="02040503050406030204" pitchFamily="18" charset="0"/>
                            </a:rPr>
                            <m:t>0,81</m:t>
                          </m:r>
                          <m:r>
                            <a:rPr lang="es-EC" i="0">
                              <a:latin typeface="Cambria Math" panose="02040503050406030204" pitchFamily="18" charset="0"/>
                            </a:rPr>
                            <m:t> [</m:t>
                          </m:r>
                          <m:r>
                            <a:rPr lang="es-EC" i="1">
                              <a:latin typeface="Cambria Math" panose="02040503050406030204" pitchFamily="18" charset="0"/>
                            </a:rPr>
                            <m:t>𝑀𝑃𝑎</m:t>
                          </m:r>
                        </m:e>
                      </m:d>
                    </m:oMath>
                  </m:oMathPara>
                </a14:m>
                <a:endParaRPr lang="es-EC" dirty="0"/>
              </a:p>
            </p:txBody>
          </p:sp>
        </mc:Choice>
        <mc:Fallback>
          <p:sp>
            <p:nvSpPr>
              <p:cNvPr id="4" name="Rectángulo 3"/>
              <p:cNvSpPr>
                <a:spLocks noRot="1" noChangeAspect="1" noMove="1" noResize="1" noEditPoints="1" noAdjustHandles="1" noChangeArrowheads="1" noChangeShapeType="1" noTextEdit="1"/>
              </p:cNvSpPr>
              <p:nvPr/>
            </p:nvSpPr>
            <p:spPr>
              <a:xfrm>
                <a:off x="1504231" y="2173120"/>
                <a:ext cx="3872920" cy="708720"/>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5" name="Rectángulo 4"/>
              <p:cNvSpPr/>
              <p:nvPr/>
            </p:nvSpPr>
            <p:spPr>
              <a:xfrm>
                <a:off x="5918371" y="2173120"/>
                <a:ext cx="2002600" cy="6202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smtClean="0">
                              <a:latin typeface="Cambria Math" panose="02040503050406030204" pitchFamily="18" charset="0"/>
                            </a:rPr>
                          </m:ctrlPr>
                        </m:dPr>
                        <m:e>
                          <m:r>
                            <a:rPr lang="es-EC" i="1">
                              <a:latin typeface="Cambria Math" panose="02040503050406030204" pitchFamily="18" charset="0"/>
                            </a:rPr>
                            <m:t>𝜏</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0.3</m:t>
                              </m:r>
                              <m:r>
                                <a:rPr lang="es-EC" b="0" i="1" smtClean="0">
                                  <a:latin typeface="Cambria Math" panose="02040503050406030204" pitchFamily="18" charset="0"/>
                                </a:rPr>
                                <m:t>12</m:t>
                              </m:r>
                            </m:num>
                            <m:den>
                              <m:r>
                                <a:rPr lang="es-EC" i="0">
                                  <a:latin typeface="Cambria Math" panose="02040503050406030204" pitchFamily="18" charset="0"/>
                                </a:rPr>
                                <m:t> </m:t>
                              </m:r>
                              <m:r>
                                <a:rPr lang="es-EC" i="1">
                                  <a:latin typeface="Cambria Math" panose="02040503050406030204" pitchFamily="18" charset="0"/>
                                </a:rPr>
                                <m:t>h</m:t>
                              </m:r>
                            </m:den>
                          </m:f>
                          <m:r>
                            <a:rPr lang="es-EC" i="0">
                              <a:latin typeface="Cambria Math" panose="02040503050406030204" pitchFamily="18" charset="0"/>
                            </a:rPr>
                            <m:t> [</m:t>
                          </m:r>
                          <m:r>
                            <a:rPr lang="es-EC" i="1">
                              <a:latin typeface="Cambria Math" panose="02040503050406030204" pitchFamily="18" charset="0"/>
                            </a:rPr>
                            <m:t>𝑀𝑃𝑎</m:t>
                          </m:r>
                        </m:e>
                      </m:d>
                    </m:oMath>
                  </m:oMathPara>
                </a14:m>
                <a:endParaRPr lang="es-EC" dirty="0"/>
              </a:p>
            </p:txBody>
          </p:sp>
        </mc:Choice>
        <mc:Fallback>
          <p:sp>
            <p:nvSpPr>
              <p:cNvPr id="5" name="Rectángulo 4"/>
              <p:cNvSpPr>
                <a:spLocks noRot="1" noChangeAspect="1" noMove="1" noResize="1" noEditPoints="1" noAdjustHandles="1" noChangeArrowheads="1" noChangeShapeType="1" noTextEdit="1"/>
              </p:cNvSpPr>
              <p:nvPr/>
            </p:nvSpPr>
            <p:spPr>
              <a:xfrm>
                <a:off x="5918371" y="2173120"/>
                <a:ext cx="2002600" cy="620234"/>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6" name="Rectángulo 5"/>
              <p:cNvSpPr/>
              <p:nvPr/>
            </p:nvSpPr>
            <p:spPr>
              <a:xfrm>
                <a:off x="1504231" y="3360017"/>
                <a:ext cx="2352118"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r>
                        <a:rPr lang="es-EC" i="1">
                          <a:latin typeface="Cambria Math" panose="02040503050406030204" pitchFamily="18" charset="0"/>
                        </a:rPr>
                        <m:t>𝜏</m:t>
                      </m:r>
                      <m:r>
                        <a:rPr lang="es-EC" i="1">
                          <a:latin typeface="Cambria Math" panose="02040503050406030204" pitchFamily="18" charset="0"/>
                        </a:rPr>
                        <m:t>𝑚𝑎𝑥</m:t>
                      </m:r>
                      <m:r>
                        <a:rPr lang="es-EC" i="0">
                          <a:latin typeface="Cambria Math" panose="02040503050406030204" pitchFamily="18" charset="0"/>
                        </a:rPr>
                        <m:t>=</m:t>
                      </m:r>
                      <m:rad>
                        <m:radPr>
                          <m:degHide m:val="on"/>
                          <m:ctrlPr>
                            <a:rPr lang="es-EC" i="1">
                              <a:latin typeface="Cambria Math" panose="02040503050406030204" pitchFamily="18" charset="0"/>
                            </a:rPr>
                          </m:ctrlPr>
                        </m:radPr>
                        <m:deg/>
                        <m:e>
                          <m:sSup>
                            <m:sSupPr>
                              <m:ctrlPr>
                                <a:rPr lang="es-EC" i="1">
                                  <a:latin typeface="Cambria Math" panose="02040503050406030204" pitchFamily="18" charset="0"/>
                                </a:rPr>
                              </m:ctrlPr>
                            </m:sSupPr>
                            <m:e>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𝜎</m:t>
                                      </m:r>
                                    </m:num>
                                    <m:den>
                                      <m:r>
                                        <a:rPr lang="es-EC" i="0">
                                          <a:latin typeface="Cambria Math" panose="02040503050406030204" pitchFamily="18" charset="0"/>
                                        </a:rPr>
                                        <m:t>2</m:t>
                                      </m:r>
                                    </m:den>
                                  </m:f>
                                </m:e>
                              </m:d>
                            </m:e>
                            <m:sup>
                              <m:r>
                                <a:rPr lang="es-EC" i="0">
                                  <a:latin typeface="Cambria Math" panose="02040503050406030204" pitchFamily="18" charset="0"/>
                                </a:rPr>
                                <m:t>2</m:t>
                              </m:r>
                            </m:sup>
                          </m:sSup>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𝜏</m:t>
                              </m:r>
                            </m:e>
                            <m:sup>
                              <m:r>
                                <a:rPr lang="es-EC" i="0">
                                  <a:latin typeface="Cambria Math" panose="02040503050406030204" pitchFamily="18" charset="0"/>
                                </a:rPr>
                                <m:t>2</m:t>
                              </m:r>
                            </m:sup>
                          </m:sSup>
                        </m:e>
                      </m:rad>
                      <m:r>
                        <a:rPr lang="es-EC" i="0">
                          <a:latin typeface="Cambria Math" panose="02040503050406030204" pitchFamily="18" charset="0"/>
                        </a:rPr>
                        <m:t> </m:t>
                      </m:r>
                    </m:oMath>
                  </m:oMathPara>
                </a14:m>
                <a:endParaRPr lang="es-EC" dirty="0"/>
              </a:p>
            </p:txBody>
          </p:sp>
        </mc:Choice>
        <mc:Fallback>
          <p:sp>
            <p:nvSpPr>
              <p:cNvPr id="6" name="Rectángulo 5"/>
              <p:cNvSpPr>
                <a:spLocks noRot="1" noChangeAspect="1" noMove="1" noResize="1" noEditPoints="1" noAdjustHandles="1" noChangeArrowheads="1" noChangeShapeType="1" noTextEdit="1"/>
              </p:cNvSpPr>
              <p:nvPr/>
            </p:nvSpPr>
            <p:spPr>
              <a:xfrm>
                <a:off x="1504231" y="3360017"/>
                <a:ext cx="2352118" cy="910699"/>
              </a:xfrm>
              <a:prstGeom prst="rect">
                <a:avLst/>
              </a:prstGeom>
              <a:blipFill rotWithShape="0">
                <a:blip r:embed="rId4"/>
                <a:stretch>
                  <a:fillRect/>
                </a:stretch>
              </a:blipFill>
            </p:spPr>
            <p:txBody>
              <a:bodyPr/>
              <a:lstStyle/>
              <a:p>
                <a:r>
                  <a:rPr lang="es-EC">
                    <a:noFill/>
                  </a:rPr>
                  <a:t> </a:t>
                </a:r>
              </a:p>
            </p:txBody>
          </p:sp>
        </mc:Fallback>
      </mc:AlternateContent>
      <p:sp>
        <p:nvSpPr>
          <p:cNvPr id="8" name="Rectángulo 7"/>
          <p:cNvSpPr/>
          <p:nvPr/>
        </p:nvSpPr>
        <p:spPr>
          <a:xfrm>
            <a:off x="7018288" y="3446034"/>
            <a:ext cx="1807674"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AWS E-308L-16 </a:t>
            </a:r>
            <a:endParaRPr lang="es-EC" dirty="0"/>
          </a:p>
        </p:txBody>
      </p:sp>
      <p:cxnSp>
        <p:nvCxnSpPr>
          <p:cNvPr id="9" name="Conector recto de flecha 8"/>
          <p:cNvCxnSpPr>
            <a:endCxn id="10" idx="1"/>
          </p:cNvCxnSpPr>
          <p:nvPr/>
        </p:nvCxnSpPr>
        <p:spPr>
          <a:xfrm flipV="1">
            <a:off x="8905384" y="3625177"/>
            <a:ext cx="806397" cy="55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0" name="Rectángulo 9"/>
              <p:cNvSpPr/>
              <p:nvPr/>
            </p:nvSpPr>
            <p:spPr>
              <a:xfrm>
                <a:off x="9711781" y="3419672"/>
                <a:ext cx="1843710" cy="4110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𝑦</m:t>
                              </m:r>
                            </m:sub>
                          </m:sSub>
                          <m:r>
                            <a:rPr lang="es-EC" i="0">
                              <a:latin typeface="Cambria Math" panose="02040503050406030204" pitchFamily="18" charset="0"/>
                            </a:rPr>
                            <m:t>=560 [</m:t>
                          </m:r>
                          <m:r>
                            <a:rPr lang="es-EC" i="1">
                              <a:latin typeface="Cambria Math" panose="02040503050406030204" pitchFamily="18" charset="0"/>
                            </a:rPr>
                            <m:t>𝑀𝑃𝑎</m:t>
                          </m:r>
                        </m:e>
                      </m:d>
                    </m:oMath>
                  </m:oMathPara>
                </a14:m>
                <a:endParaRPr lang="es-EC" dirty="0"/>
              </a:p>
            </p:txBody>
          </p:sp>
        </mc:Choice>
        <mc:Fallback>
          <p:sp>
            <p:nvSpPr>
              <p:cNvPr id="10" name="Rectángulo 9"/>
              <p:cNvSpPr>
                <a:spLocks noRot="1" noChangeAspect="1" noMove="1" noResize="1" noEditPoints="1" noAdjustHandles="1" noChangeArrowheads="1" noChangeShapeType="1" noTextEdit="1"/>
              </p:cNvSpPr>
              <p:nvPr/>
            </p:nvSpPr>
            <p:spPr>
              <a:xfrm>
                <a:off x="9711781" y="3419672"/>
                <a:ext cx="1843710" cy="411010"/>
              </a:xfrm>
              <a:prstGeom prst="rect">
                <a:avLst/>
              </a:prstGeom>
              <a:blipFill rotWithShape="0">
                <a:blip r:embed="rId5"/>
                <a:stretch>
                  <a:fillRect t="-153731" r="-30033" b="-228358"/>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1" name="Rectángulo 10"/>
              <p:cNvSpPr/>
              <p:nvPr/>
            </p:nvSpPr>
            <p:spPr>
              <a:xfrm>
                <a:off x="1014834" y="4314142"/>
                <a:ext cx="1300869" cy="6721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𝜏</m:t>
                          </m:r>
                        </m:e>
                        <m:sub>
                          <m:r>
                            <a:rPr lang="es-EC" i="1">
                              <a:latin typeface="Cambria Math" panose="02040503050406030204" pitchFamily="18" charset="0"/>
                            </a:rPr>
                            <m:t>𝑚𝑎𝑥</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𝑦</m:t>
                              </m:r>
                            </m:sub>
                          </m:sSub>
                        </m:num>
                        <m:den>
                          <m:rad>
                            <m:radPr>
                              <m:degHide m:val="on"/>
                              <m:ctrlPr>
                                <a:rPr lang="es-EC" i="1">
                                  <a:latin typeface="Cambria Math" panose="02040503050406030204" pitchFamily="18" charset="0"/>
                                </a:rPr>
                              </m:ctrlPr>
                            </m:radPr>
                            <m:deg/>
                            <m:e>
                              <m:r>
                                <a:rPr lang="es-EC" i="0">
                                  <a:latin typeface="Cambria Math" panose="02040503050406030204" pitchFamily="18" charset="0"/>
                                </a:rPr>
                                <m:t>3</m:t>
                              </m:r>
                            </m:e>
                          </m:rad>
                        </m:den>
                      </m:f>
                    </m:oMath>
                  </m:oMathPara>
                </a14:m>
                <a:endParaRPr lang="es-EC" dirty="0"/>
              </a:p>
            </p:txBody>
          </p:sp>
        </mc:Choice>
        <mc:Fallback>
          <p:sp>
            <p:nvSpPr>
              <p:cNvPr id="11" name="Rectángulo 10"/>
              <p:cNvSpPr>
                <a:spLocks noRot="1" noChangeAspect="1" noMove="1" noResize="1" noEditPoints="1" noAdjustHandles="1" noChangeArrowheads="1" noChangeShapeType="1" noTextEdit="1"/>
              </p:cNvSpPr>
              <p:nvPr/>
            </p:nvSpPr>
            <p:spPr>
              <a:xfrm>
                <a:off x="1014834" y="4314142"/>
                <a:ext cx="1300869" cy="672172"/>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3" name="Rectángulo 12"/>
              <p:cNvSpPr/>
              <p:nvPr/>
            </p:nvSpPr>
            <p:spPr>
              <a:xfrm>
                <a:off x="5906391" y="4129476"/>
                <a:ext cx="22210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smtClean="0">
                              <a:latin typeface="Cambria Math" panose="02040503050406030204" pitchFamily="18" charset="0"/>
                            </a:rPr>
                          </m:ctrlPr>
                        </m:dPr>
                        <m:e>
                          <m:r>
                            <a:rPr lang="es-EC" i="1">
                              <a:latin typeface="Cambria Math" panose="02040503050406030204" pitchFamily="18" charset="0"/>
                            </a:rPr>
                            <m:t>h</m:t>
                          </m:r>
                          <m:r>
                            <a:rPr lang="es-EC" i="0">
                              <a:latin typeface="Cambria Math" panose="02040503050406030204" pitchFamily="18" charset="0"/>
                            </a:rPr>
                            <m:t>=</m:t>
                          </m:r>
                          <m:r>
                            <a:rPr lang="es-EC" b="0" i="0" smtClean="0">
                              <a:latin typeface="Cambria Math" panose="02040503050406030204" pitchFamily="18" charset="0"/>
                            </a:rPr>
                            <m:t>0,000965</m:t>
                          </m:r>
                          <m:r>
                            <a:rPr lang="es-EC" i="0">
                              <a:latin typeface="Cambria Math" panose="02040503050406030204" pitchFamily="18" charset="0"/>
                            </a:rPr>
                            <m:t> [</m:t>
                          </m:r>
                          <m:r>
                            <a:rPr lang="es-EC" i="1">
                              <a:latin typeface="Cambria Math" panose="02040503050406030204" pitchFamily="18" charset="0"/>
                            </a:rPr>
                            <m:t>𝑚𝑚</m:t>
                          </m:r>
                        </m:e>
                      </m:d>
                    </m:oMath>
                  </m:oMathPara>
                </a14:m>
                <a:endParaRPr lang="es-EC" dirty="0"/>
              </a:p>
            </p:txBody>
          </p:sp>
        </mc:Choice>
        <mc:Fallback>
          <p:sp>
            <p:nvSpPr>
              <p:cNvPr id="13" name="Rectángulo 12"/>
              <p:cNvSpPr>
                <a:spLocks noRot="1" noChangeAspect="1" noMove="1" noResize="1" noEditPoints="1" noAdjustHandles="1" noChangeArrowheads="1" noChangeShapeType="1" noTextEdit="1"/>
              </p:cNvSpPr>
              <p:nvPr/>
            </p:nvSpPr>
            <p:spPr>
              <a:xfrm>
                <a:off x="5906391" y="4129476"/>
                <a:ext cx="2221057" cy="369332"/>
              </a:xfrm>
              <a:prstGeom prst="rect">
                <a:avLst/>
              </a:prstGeom>
              <a:blipFill rotWithShape="0">
                <a:blip r:embed="rId7"/>
                <a:stretch>
                  <a:fillRect t="-126230" r="-19505" b="-188525"/>
                </a:stretch>
              </a:blipFill>
            </p:spPr>
            <p:txBody>
              <a:bodyPr/>
              <a:lstStyle/>
              <a:p>
                <a:r>
                  <a:rPr lang="es-EC">
                    <a:noFill/>
                  </a:rPr>
                  <a:t> </a:t>
                </a:r>
              </a:p>
            </p:txBody>
          </p:sp>
        </mc:Fallback>
      </mc:AlternateContent>
      <p:cxnSp>
        <p:nvCxnSpPr>
          <p:cNvPr id="15" name="Conector recto de flecha 14"/>
          <p:cNvCxnSpPr/>
          <p:nvPr/>
        </p:nvCxnSpPr>
        <p:spPr>
          <a:xfrm flipV="1">
            <a:off x="2512426" y="4270716"/>
            <a:ext cx="3268974" cy="3906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a:off x="3956280" y="3938878"/>
            <a:ext cx="1825120" cy="3318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ítulo 1"/>
          <p:cNvSpPr>
            <a:spLocks noGrp="1"/>
          </p:cNvSpPr>
          <p:nvPr>
            <p:ph type="title"/>
          </p:nvPr>
        </p:nvSpPr>
        <p:spPr>
          <a:xfrm>
            <a:off x="1014834" y="697480"/>
            <a:ext cx="10058400" cy="822960"/>
          </a:xfrm>
        </p:spPr>
        <p:txBody>
          <a:bodyPr/>
          <a:lstStyle/>
          <a:p>
            <a:r>
              <a:rPr lang="es-EC" dirty="0" smtClean="0"/>
              <a:t>Diseño de la soldadura</a:t>
            </a:r>
            <a:endParaRPr lang="es-EC" dirty="0"/>
          </a:p>
        </p:txBody>
      </p:sp>
    </p:spTree>
    <p:extLst>
      <p:ext uri="{BB962C8B-B14F-4D97-AF65-F5344CB8AC3E}">
        <p14:creationId xmlns:p14="http://schemas.microsoft.com/office/powerpoint/2010/main" val="42685884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a:off x="1097280" y="1363985"/>
            <a:ext cx="10340730" cy="5844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2" name="Título 1"/>
          <p:cNvSpPr>
            <a:spLocks noGrp="1"/>
          </p:cNvSpPr>
          <p:nvPr>
            <p:ph type="title"/>
          </p:nvPr>
        </p:nvSpPr>
        <p:spPr>
          <a:xfrm>
            <a:off x="1045764" y="169329"/>
            <a:ext cx="10058400" cy="822960"/>
          </a:xfrm>
        </p:spPr>
        <p:txBody>
          <a:bodyPr/>
          <a:lstStyle/>
          <a:p>
            <a:r>
              <a:rPr lang="es-EC" dirty="0" smtClean="0"/>
              <a:t>Diseño de la soldadura</a:t>
            </a:r>
            <a:endParaRPr lang="es-EC" dirty="0"/>
          </a:p>
        </p:txBody>
      </p:sp>
      <mc:AlternateContent xmlns:mc="http://schemas.openxmlformats.org/markup-compatibility/2006">
        <mc:Choice xmlns:a14="http://schemas.microsoft.com/office/drawing/2010/main" Requires="a14">
          <p:sp>
            <p:nvSpPr>
              <p:cNvPr id="6" name="Rectángulo 5"/>
              <p:cNvSpPr/>
              <p:nvPr/>
            </p:nvSpPr>
            <p:spPr>
              <a:xfrm>
                <a:off x="7636950" y="2354216"/>
                <a:ext cx="1781834"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r>
                        <a:rPr lang="es-EC" i="1">
                          <a:latin typeface="Cambria Math" panose="02040503050406030204" pitchFamily="18" charset="0"/>
                        </a:rPr>
                        <m:t>𝜎</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𝑀𝑚𝑎𝑥</m:t>
                          </m:r>
                          <m:r>
                            <a:rPr lang="es-EC" i="0">
                              <a:latin typeface="Cambria Math" panose="02040503050406030204" pitchFamily="18" charset="0"/>
                            </a:rPr>
                            <m:t>×</m:t>
                          </m:r>
                          <m:r>
                            <a:rPr lang="es-EC" i="1">
                              <a:latin typeface="Cambria Math" panose="02040503050406030204" pitchFamily="18" charset="0"/>
                            </a:rPr>
                            <m:t>𝑦</m:t>
                          </m:r>
                        </m:num>
                        <m:den>
                          <m:r>
                            <a:rPr lang="es-EC" i="1">
                              <a:latin typeface="Cambria Math" panose="02040503050406030204" pitchFamily="18" charset="0"/>
                            </a:rPr>
                            <m:t>𝐼</m:t>
                          </m:r>
                        </m:den>
                      </m:f>
                    </m:oMath>
                  </m:oMathPara>
                </a14:m>
                <a:endParaRPr lang="es-EC" dirty="0"/>
              </a:p>
            </p:txBody>
          </p:sp>
        </mc:Choice>
        <mc:Fallback>
          <p:sp>
            <p:nvSpPr>
              <p:cNvPr id="6" name="Rectángulo 5"/>
              <p:cNvSpPr>
                <a:spLocks noRot="1" noChangeAspect="1" noMove="1" noResize="1" noEditPoints="1" noAdjustHandles="1" noChangeArrowheads="1" noChangeShapeType="1" noTextEdit="1"/>
              </p:cNvSpPr>
              <p:nvPr/>
            </p:nvSpPr>
            <p:spPr>
              <a:xfrm>
                <a:off x="7636950" y="2354216"/>
                <a:ext cx="1781834" cy="609077"/>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7" name="Rectángulo 6"/>
              <p:cNvSpPr/>
              <p:nvPr/>
            </p:nvSpPr>
            <p:spPr>
              <a:xfrm>
                <a:off x="10028013" y="2354216"/>
                <a:ext cx="903837"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r>
                        <a:rPr lang="es-EC" i="1">
                          <a:latin typeface="Cambria Math" panose="02040503050406030204" pitchFamily="18" charset="0"/>
                        </a:rPr>
                        <m:t>𝜏</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𝑉</m:t>
                          </m:r>
                        </m:num>
                        <m:den>
                          <m:r>
                            <a:rPr lang="es-EC" i="1">
                              <a:latin typeface="Cambria Math" panose="02040503050406030204" pitchFamily="18" charset="0"/>
                            </a:rPr>
                            <m:t>𝐴</m:t>
                          </m:r>
                        </m:den>
                      </m:f>
                      <m:r>
                        <a:rPr lang="es-EC" i="0">
                          <a:latin typeface="Cambria Math" panose="02040503050406030204" pitchFamily="18" charset="0"/>
                        </a:rPr>
                        <m:t> </m:t>
                      </m:r>
                    </m:oMath>
                  </m:oMathPara>
                </a14:m>
                <a:endParaRPr lang="es-EC" dirty="0"/>
              </a:p>
            </p:txBody>
          </p:sp>
        </mc:Choice>
        <mc:Fallback>
          <p:sp>
            <p:nvSpPr>
              <p:cNvPr id="7" name="Rectángulo 6"/>
              <p:cNvSpPr>
                <a:spLocks noRot="1" noChangeAspect="1" noMove="1" noResize="1" noEditPoints="1" noAdjustHandles="1" noChangeArrowheads="1" noChangeShapeType="1" noTextEdit="1"/>
              </p:cNvSpPr>
              <p:nvPr/>
            </p:nvSpPr>
            <p:spPr>
              <a:xfrm>
                <a:off x="10028013" y="2354216"/>
                <a:ext cx="903837" cy="609077"/>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8" name="Rectángulo 7"/>
              <p:cNvSpPr/>
              <p:nvPr/>
            </p:nvSpPr>
            <p:spPr>
              <a:xfrm>
                <a:off x="7560414" y="3158559"/>
                <a:ext cx="12766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𝑀</m:t>
                      </m:r>
                      <m:r>
                        <a:rPr lang="es-EC" i="0">
                          <a:latin typeface="Cambria Math" panose="02040503050406030204" pitchFamily="18" charset="0"/>
                        </a:rPr>
                        <m:t>=</m:t>
                      </m:r>
                      <m:r>
                        <a:rPr lang="es-EC" i="1">
                          <a:latin typeface="Cambria Math" panose="02040503050406030204" pitchFamily="18" charset="0"/>
                        </a:rPr>
                        <m:t>𝑃</m:t>
                      </m:r>
                      <m:r>
                        <a:rPr lang="es-EC" i="0">
                          <a:latin typeface="Cambria Math" panose="02040503050406030204" pitchFamily="18" charset="0"/>
                        </a:rPr>
                        <m:t>×</m:t>
                      </m:r>
                      <m:r>
                        <a:rPr lang="es-EC" i="1">
                          <a:latin typeface="Cambria Math" panose="02040503050406030204" pitchFamily="18" charset="0"/>
                        </a:rPr>
                        <m:t>𝑒</m:t>
                      </m:r>
                    </m:oMath>
                  </m:oMathPara>
                </a14:m>
                <a:endParaRPr lang="es-EC" dirty="0"/>
              </a:p>
            </p:txBody>
          </p:sp>
        </mc:Choice>
        <mc:Fallback>
          <p:sp>
            <p:nvSpPr>
              <p:cNvPr id="8" name="Rectángulo 7"/>
              <p:cNvSpPr>
                <a:spLocks noRot="1" noChangeAspect="1" noMove="1" noResize="1" noEditPoints="1" noAdjustHandles="1" noChangeArrowheads="1" noChangeShapeType="1" noTextEdit="1"/>
              </p:cNvSpPr>
              <p:nvPr/>
            </p:nvSpPr>
            <p:spPr>
              <a:xfrm>
                <a:off x="7560414" y="3158559"/>
                <a:ext cx="1276632" cy="369332"/>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9" name="Rectángulo 8"/>
              <p:cNvSpPr/>
              <p:nvPr/>
            </p:nvSpPr>
            <p:spPr>
              <a:xfrm>
                <a:off x="7560414" y="3527891"/>
                <a:ext cx="36903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panose="02040503050406030204" pitchFamily="18" charset="0"/>
                            </a:rPr>
                          </m:ctrlPr>
                        </m:dPr>
                        <m:e>
                          <m:r>
                            <a:rPr lang="es-EC" i="1">
                              <a:latin typeface="Cambria Math" panose="02040503050406030204" pitchFamily="18" charset="0"/>
                            </a:rPr>
                            <m:t>𝑀</m:t>
                          </m:r>
                          <m:r>
                            <a:rPr lang="es-EC" i="0">
                              <a:latin typeface="Cambria Math" panose="02040503050406030204" pitchFamily="18" charset="0"/>
                            </a:rPr>
                            <m:t>=60×600=36 000 [</m:t>
                          </m:r>
                          <m:r>
                            <a:rPr lang="es-EC" i="1">
                              <a:latin typeface="Cambria Math" panose="02040503050406030204" pitchFamily="18" charset="0"/>
                            </a:rPr>
                            <m:t>𝑁</m:t>
                          </m:r>
                          <m:r>
                            <a:rPr lang="es-EC" i="0">
                              <a:latin typeface="Cambria Math" panose="02040503050406030204" pitchFamily="18" charset="0"/>
                            </a:rPr>
                            <m:t>×</m:t>
                          </m:r>
                          <m:r>
                            <a:rPr lang="es-EC" i="1">
                              <a:latin typeface="Cambria Math" panose="02040503050406030204" pitchFamily="18" charset="0"/>
                            </a:rPr>
                            <m:t>𝑚𝑚</m:t>
                          </m:r>
                        </m:e>
                      </m:d>
                    </m:oMath>
                  </m:oMathPara>
                </a14:m>
                <a:endParaRPr lang="es-EC" dirty="0"/>
              </a:p>
            </p:txBody>
          </p:sp>
        </mc:Choice>
        <mc:Fallback>
          <p:sp>
            <p:nvSpPr>
              <p:cNvPr id="9" name="Rectángulo 8"/>
              <p:cNvSpPr>
                <a:spLocks noRot="1" noChangeAspect="1" noMove="1" noResize="1" noEditPoints="1" noAdjustHandles="1" noChangeArrowheads="1" noChangeShapeType="1" noTextEdit="1"/>
              </p:cNvSpPr>
              <p:nvPr/>
            </p:nvSpPr>
            <p:spPr>
              <a:xfrm>
                <a:off x="7560414" y="3527891"/>
                <a:ext cx="3690306" cy="369332"/>
              </a:xfrm>
              <a:prstGeom prst="rect">
                <a:avLst/>
              </a:prstGeom>
              <a:blipFill rotWithShape="0">
                <a:blip r:embed="rId5"/>
                <a:stretch>
                  <a:fillRect t="-128333" r="-11551" b="-193333"/>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0" name="Rectángulo 9"/>
              <p:cNvSpPr/>
              <p:nvPr/>
            </p:nvSpPr>
            <p:spPr>
              <a:xfrm>
                <a:off x="7560414" y="4032485"/>
                <a:ext cx="13331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panose="02040503050406030204" pitchFamily="18" charset="0"/>
                            </a:rPr>
                          </m:ctrlPr>
                        </m:dPr>
                        <m:e>
                          <m:r>
                            <a:rPr lang="es-EC" i="1">
                              <a:latin typeface="Cambria Math" panose="02040503050406030204" pitchFamily="18" charset="0"/>
                            </a:rPr>
                            <m:t>𝑉</m:t>
                          </m:r>
                          <m:r>
                            <a:rPr lang="es-EC" i="0">
                              <a:latin typeface="Cambria Math" panose="02040503050406030204" pitchFamily="18" charset="0"/>
                            </a:rPr>
                            <m:t>=60 [</m:t>
                          </m:r>
                          <m:r>
                            <a:rPr lang="es-EC" i="1">
                              <a:latin typeface="Cambria Math" panose="02040503050406030204" pitchFamily="18" charset="0"/>
                            </a:rPr>
                            <m:t>𝑁</m:t>
                          </m:r>
                        </m:e>
                      </m:d>
                    </m:oMath>
                  </m:oMathPara>
                </a14:m>
                <a:endParaRPr lang="es-EC" dirty="0"/>
              </a:p>
            </p:txBody>
          </p:sp>
        </mc:Choice>
        <mc:Fallback>
          <p:sp>
            <p:nvSpPr>
              <p:cNvPr id="10" name="Rectángulo 9"/>
              <p:cNvSpPr>
                <a:spLocks noRot="1" noChangeAspect="1" noMove="1" noResize="1" noEditPoints="1" noAdjustHandles="1" noChangeArrowheads="1" noChangeShapeType="1" noTextEdit="1"/>
              </p:cNvSpPr>
              <p:nvPr/>
            </p:nvSpPr>
            <p:spPr>
              <a:xfrm>
                <a:off x="7560414" y="4032485"/>
                <a:ext cx="1333185" cy="369332"/>
              </a:xfrm>
              <a:prstGeom prst="rect">
                <a:avLst/>
              </a:prstGeom>
              <a:blipFill rotWithShape="0">
                <a:blip r:embed="rId6"/>
                <a:stretch>
                  <a:fillRect t="-126230" r="-32877" b="-188525"/>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1" name="Rectángulo 10"/>
              <p:cNvSpPr/>
              <p:nvPr/>
            </p:nvSpPr>
            <p:spPr>
              <a:xfrm>
                <a:off x="7482447" y="4456345"/>
                <a:ext cx="4761368" cy="369332"/>
              </a:xfrm>
              <a:prstGeom prst="rect">
                <a:avLst/>
              </a:prstGeom>
            </p:spPr>
            <p:txBody>
              <a:bodyPr wrap="none">
                <a:spAutoFit/>
              </a:bodyPr>
              <a:lstStyle/>
              <a:p>
                <a:pPr/>
                <a14:m>
                  <m:oMath xmlns:m="http://schemas.openxmlformats.org/officeDocument/2006/math">
                    <m:r>
                      <a:rPr lang="es-EC" smtClean="0">
                        <a:latin typeface="Cambria Math" panose="02040503050406030204" pitchFamily="18" charset="0"/>
                      </a:rPr>
                      <m:t> </m:t>
                    </m:r>
                    <m:r>
                      <a:rPr lang="es-EC" i="1">
                        <a:latin typeface="Cambria Math" panose="02040503050406030204" pitchFamily="18" charset="0"/>
                      </a:rPr>
                      <m:t>𝐴</m:t>
                    </m:r>
                    <m:r>
                      <a:rPr lang="es-EC" i="0">
                        <a:latin typeface="Cambria Math" panose="02040503050406030204" pitchFamily="18" charset="0"/>
                      </a:rPr>
                      <m:t>=1.414× </m:t>
                    </m:r>
                    <m:r>
                      <a:rPr lang="es-EC" i="1">
                        <a:latin typeface="Cambria Math" panose="02040503050406030204" pitchFamily="18" charset="0"/>
                      </a:rPr>
                      <m:t>h</m:t>
                    </m:r>
                    <m:r>
                      <a:rPr lang="es-EC" i="0">
                        <a:latin typeface="Cambria Math" panose="02040503050406030204" pitchFamily="18" charset="0"/>
                      </a:rPr>
                      <m:t> ×</m:t>
                    </m:r>
                    <m:d>
                      <m:dPr>
                        <m:ctrlPr>
                          <a:rPr lang="es-EC" i="1">
                            <a:latin typeface="Cambria Math" panose="02040503050406030204" pitchFamily="18" charset="0"/>
                          </a:rPr>
                        </m:ctrlPr>
                      </m:dPr>
                      <m:e>
                        <m:r>
                          <a:rPr lang="es-EC" i="1">
                            <a:latin typeface="Cambria Math" panose="02040503050406030204" pitchFamily="18" charset="0"/>
                          </a:rPr>
                          <m:t>𝑏</m:t>
                        </m:r>
                        <m:r>
                          <a:rPr lang="es-EC" i="0">
                            <a:latin typeface="Cambria Math" panose="02040503050406030204" pitchFamily="18" charset="0"/>
                          </a:rPr>
                          <m:t>+</m:t>
                        </m:r>
                        <m:r>
                          <a:rPr lang="es-EC" i="1">
                            <a:latin typeface="Cambria Math" panose="02040503050406030204" pitchFamily="18" charset="0"/>
                          </a:rPr>
                          <m:t>𝑑</m:t>
                        </m:r>
                      </m:e>
                    </m:d>
                    <m:r>
                      <a:rPr lang="es-EC" b="0" i="1" smtClean="0">
                        <a:latin typeface="Cambria Math" panose="02040503050406030204" pitchFamily="18" charset="0"/>
                      </a:rPr>
                      <m:t>=113,12 </m:t>
                    </m:r>
                    <m:r>
                      <a:rPr lang="es-EC" b="0" i="1" smtClean="0">
                        <a:latin typeface="Cambria Math" panose="02040503050406030204" pitchFamily="18" charset="0"/>
                      </a:rPr>
                      <m:t>h</m:t>
                    </m:r>
                    <m:r>
                      <a:rPr lang="es-EC" b="0" i="1" smtClean="0">
                        <a:latin typeface="Cambria Math" panose="02040503050406030204" pitchFamily="18" charset="0"/>
                      </a:rPr>
                      <m:t> [</m:t>
                    </m:r>
                    <m:r>
                      <a:rPr lang="es-EC" b="0" i="1" smtClean="0">
                        <a:latin typeface="Cambria Math" panose="02040503050406030204" pitchFamily="18" charset="0"/>
                      </a:rPr>
                      <m:t>𝑚</m:t>
                    </m:r>
                    <m:sSup>
                      <m:sSupPr>
                        <m:ctrlPr>
                          <a:rPr lang="es-EC" b="0" i="1" smtClean="0">
                            <a:latin typeface="Cambria Math" panose="02040503050406030204" pitchFamily="18" charset="0"/>
                          </a:rPr>
                        </m:ctrlPr>
                      </m:sSupPr>
                      <m:e>
                        <m:r>
                          <a:rPr lang="es-EC" b="0" i="1" smtClean="0">
                            <a:latin typeface="Cambria Math" panose="02040503050406030204" pitchFamily="18" charset="0"/>
                          </a:rPr>
                          <m:t>𝑚</m:t>
                        </m:r>
                      </m:e>
                      <m:sup>
                        <m:r>
                          <a:rPr lang="es-EC" b="0" i="1" smtClean="0">
                            <a:latin typeface="Cambria Math" panose="02040503050406030204" pitchFamily="18" charset="0"/>
                          </a:rPr>
                          <m:t>2</m:t>
                        </m:r>
                      </m:sup>
                    </m:sSup>
                    <m:r>
                      <a:rPr lang="es-EC" b="0" i="1" smtClean="0">
                        <a:latin typeface="Cambria Math" panose="02040503050406030204" pitchFamily="18" charset="0"/>
                      </a:rPr>
                      <m:t>]</m:t>
                    </m:r>
                  </m:oMath>
                </a14:m>
                <a:r>
                  <a:rPr lang="es-EC" dirty="0" smtClean="0"/>
                  <a:t> </a:t>
                </a:r>
                <a:endParaRPr lang="es-EC" dirty="0"/>
              </a:p>
            </p:txBody>
          </p:sp>
        </mc:Choice>
        <mc:Fallback>
          <p:sp>
            <p:nvSpPr>
              <p:cNvPr id="11" name="Rectángulo 10"/>
              <p:cNvSpPr>
                <a:spLocks noRot="1" noChangeAspect="1" noMove="1" noResize="1" noEditPoints="1" noAdjustHandles="1" noChangeArrowheads="1" noChangeShapeType="1" noTextEdit="1"/>
              </p:cNvSpPr>
              <p:nvPr/>
            </p:nvSpPr>
            <p:spPr>
              <a:xfrm>
                <a:off x="7482447" y="4456345"/>
                <a:ext cx="4761368" cy="369332"/>
              </a:xfrm>
              <a:prstGeom prst="rect">
                <a:avLst/>
              </a:prstGeom>
              <a:blipFill rotWithShape="0">
                <a:blip r:embed="rId7"/>
                <a:stretch>
                  <a:fillRect b="-14754"/>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2" name="Rectángulo 11"/>
              <p:cNvSpPr/>
              <p:nvPr/>
            </p:nvSpPr>
            <p:spPr>
              <a:xfrm>
                <a:off x="7560414" y="5010343"/>
                <a:ext cx="244752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smtClean="0">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𝑢</m:t>
                              </m:r>
                            </m:sub>
                          </m:sSub>
                          <m:r>
                            <a:rPr lang="es-EC" i="0">
                              <a:latin typeface="Cambria Math" panose="02040503050406030204" pitchFamily="18" charset="0"/>
                            </a:rPr>
                            <m:t>=</m:t>
                          </m:r>
                          <m:r>
                            <a:rPr lang="es-EC" i="0" smtClean="0">
                              <a:latin typeface="Cambria Math" panose="02040503050406030204" pitchFamily="18" charset="0"/>
                            </a:rPr>
                            <m:t>42 666,66 </m:t>
                          </m:r>
                          <m:r>
                            <a:rPr lang="es-EC" i="0">
                              <a:latin typeface="Cambria Math" panose="02040503050406030204" pitchFamily="18" charset="0"/>
                            </a:rPr>
                            <m:t>[</m:t>
                          </m:r>
                          <m:r>
                            <a:rPr lang="es-EC" i="1">
                              <a:latin typeface="Cambria Math" panose="02040503050406030204" pitchFamily="18" charset="0"/>
                            </a:rPr>
                            <m:t>𝑚</m:t>
                          </m:r>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3</m:t>
                              </m:r>
                            </m:sup>
                          </m:sSup>
                        </m:e>
                      </m:d>
                    </m:oMath>
                  </m:oMathPara>
                </a14:m>
                <a:endParaRPr lang="es-EC" dirty="0"/>
              </a:p>
            </p:txBody>
          </p:sp>
        </mc:Choice>
        <mc:Fallback>
          <p:sp>
            <p:nvSpPr>
              <p:cNvPr id="12" name="Rectángulo 11"/>
              <p:cNvSpPr>
                <a:spLocks noRot="1" noChangeAspect="1" noMove="1" noResize="1" noEditPoints="1" noAdjustHandles="1" noChangeArrowheads="1" noChangeShapeType="1" noTextEdit="1"/>
              </p:cNvSpPr>
              <p:nvPr/>
            </p:nvSpPr>
            <p:spPr>
              <a:xfrm>
                <a:off x="7560414" y="5010343"/>
                <a:ext cx="2447528" cy="369332"/>
              </a:xfrm>
              <a:prstGeom prst="rect">
                <a:avLst/>
              </a:prstGeom>
              <a:blipFill rotWithShape="0">
                <a:blip r:embed="rId8"/>
                <a:stretch>
                  <a:fillRect t="-128333" r="-17662" b="-193333"/>
                </a:stretch>
              </a:blipFill>
            </p:spPr>
            <p:txBody>
              <a:bodyPr/>
              <a:lstStyle/>
              <a:p>
                <a:r>
                  <a:rPr lang="es-EC">
                    <a:noFill/>
                  </a:rPr>
                  <a:t> </a:t>
                </a:r>
              </a:p>
            </p:txBody>
          </p:sp>
        </mc:Fallback>
      </mc:AlternateContent>
      <p:pic>
        <p:nvPicPr>
          <p:cNvPr id="13" name="Imagen 12"/>
          <p:cNvPicPr/>
          <p:nvPr/>
        </p:nvPicPr>
        <p:blipFill rotWithShape="1">
          <a:blip r:embed="rId9">
            <a:extLst>
              <a:ext uri="{28A0092B-C50C-407E-A947-70E740481C1C}">
                <a14:useLocalDpi xmlns:a14="http://schemas.microsoft.com/office/drawing/2010/main" val="0"/>
              </a:ext>
            </a:extLst>
          </a:blip>
          <a:srcRect t="68820"/>
          <a:stretch/>
        </p:blipFill>
        <p:spPr bwMode="auto">
          <a:xfrm>
            <a:off x="898171" y="3921942"/>
            <a:ext cx="6072936" cy="1273067"/>
          </a:xfrm>
          <a:prstGeom prst="rect">
            <a:avLst/>
          </a:prstGeom>
          <a:noFill/>
          <a:ln>
            <a:noFill/>
          </a:ln>
        </p:spPr>
      </p:pic>
      <p:pic>
        <p:nvPicPr>
          <p:cNvPr id="14" name="Imagen 13"/>
          <p:cNvPicPr/>
          <p:nvPr/>
        </p:nvPicPr>
        <p:blipFill rotWithShape="1">
          <a:blip r:embed="rId9">
            <a:extLst>
              <a:ext uri="{28A0092B-C50C-407E-A947-70E740481C1C}">
                <a14:useLocalDpi xmlns:a14="http://schemas.microsoft.com/office/drawing/2010/main" val="0"/>
              </a:ext>
            </a:extLst>
          </a:blip>
          <a:srcRect b="92888"/>
          <a:stretch/>
        </p:blipFill>
        <p:spPr bwMode="auto">
          <a:xfrm>
            <a:off x="898171" y="3521219"/>
            <a:ext cx="5811127" cy="316863"/>
          </a:xfrm>
          <a:prstGeom prst="rect">
            <a:avLst/>
          </a:prstGeom>
          <a:noFill/>
          <a:ln>
            <a:noFill/>
          </a:ln>
        </p:spPr>
      </p:pic>
      <p:pic>
        <p:nvPicPr>
          <p:cNvPr id="17" name="Imagen 16"/>
          <p:cNvPicPr/>
          <p:nvPr/>
        </p:nvPicPr>
        <p:blipFill rotWithShape="1">
          <a:blip r:embed="rId10">
            <a:extLst>
              <a:ext uri="{28A0092B-C50C-407E-A947-70E740481C1C}">
                <a14:useLocalDpi xmlns:a14="http://schemas.microsoft.com/office/drawing/2010/main" val="0"/>
              </a:ext>
            </a:extLst>
          </a:blip>
          <a:srcRect b="3005"/>
          <a:stretch/>
        </p:blipFill>
        <p:spPr bwMode="auto">
          <a:xfrm>
            <a:off x="762080" y="1071541"/>
            <a:ext cx="4439818" cy="2194496"/>
          </a:xfrm>
          <a:prstGeom prst="rect">
            <a:avLst/>
          </a:prstGeom>
          <a:noFill/>
          <a:ln>
            <a:noFill/>
          </a:ln>
          <a:extLst>
            <a:ext uri="{53640926-AAD7-44D8-BBD7-CCE9431645EC}">
              <a14:shadowObscured xmlns:a14="http://schemas.microsoft.com/office/drawing/2010/main"/>
            </a:ext>
          </a:extLst>
        </p:spPr>
      </p:pic>
      <p:pic>
        <p:nvPicPr>
          <p:cNvPr id="18" name="Imagen 17"/>
          <p:cNvPicPr/>
          <p:nvPr/>
        </p:nvPicPr>
        <p:blipFill>
          <a:blip r:embed="rId11">
            <a:extLst>
              <a:ext uri="{28A0092B-C50C-407E-A947-70E740481C1C}">
                <a14:useLocalDpi xmlns:a14="http://schemas.microsoft.com/office/drawing/2010/main" val="0"/>
              </a:ext>
            </a:extLst>
          </a:blip>
          <a:srcRect/>
          <a:stretch>
            <a:fillRect/>
          </a:stretch>
        </p:blipFill>
        <p:spPr bwMode="auto">
          <a:xfrm>
            <a:off x="5248740" y="1129654"/>
            <a:ext cx="2083595" cy="1989385"/>
          </a:xfrm>
          <a:prstGeom prst="rect">
            <a:avLst/>
          </a:prstGeom>
          <a:noFill/>
          <a:ln>
            <a:solidFill>
              <a:schemeClr val="tx1"/>
            </a:solidFill>
          </a:ln>
        </p:spPr>
      </p:pic>
    </p:spTree>
    <p:extLst>
      <p:ext uri="{BB962C8B-B14F-4D97-AF65-F5344CB8AC3E}">
        <p14:creationId xmlns:p14="http://schemas.microsoft.com/office/powerpoint/2010/main" val="42020449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Rectángulo 3"/>
              <p:cNvSpPr/>
              <p:nvPr/>
            </p:nvSpPr>
            <p:spPr>
              <a:xfrm>
                <a:off x="1504231" y="2173120"/>
                <a:ext cx="3872920" cy="7087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smtClean="0">
                              <a:latin typeface="Cambria Math" panose="02040503050406030204" pitchFamily="18" charset="0"/>
                            </a:rPr>
                          </m:ctrlPr>
                        </m:dPr>
                        <m:e>
                          <m:r>
                            <a:rPr lang="es-EC" i="1">
                              <a:latin typeface="Cambria Math" panose="02040503050406030204" pitchFamily="18" charset="0"/>
                            </a:rPr>
                            <m:t>𝜎</m:t>
                          </m:r>
                          <m:r>
                            <a:rPr lang="es-EC" i="0">
                              <a:latin typeface="Cambria Math" panose="02040503050406030204" pitchFamily="18" charset="0"/>
                            </a:rPr>
                            <m:t>=</m:t>
                          </m:r>
                          <m:f>
                            <m:fPr>
                              <m:ctrlPr>
                                <a:rPr lang="es-EC" i="1">
                                  <a:latin typeface="Cambria Math" panose="02040503050406030204" pitchFamily="18" charset="0"/>
                                </a:rPr>
                              </m:ctrlPr>
                            </m:fPr>
                            <m:num>
                              <m:d>
                                <m:dPr>
                                  <m:ctrlPr>
                                    <a:rPr lang="es-EC" i="1">
                                      <a:latin typeface="Cambria Math" panose="02040503050406030204" pitchFamily="18" charset="0"/>
                                    </a:rPr>
                                  </m:ctrlPr>
                                </m:dPr>
                                <m:e>
                                  <m:r>
                                    <a:rPr lang="es-EC" i="0">
                                      <a:latin typeface="Cambria Math" panose="02040503050406030204" pitchFamily="18" charset="0"/>
                                    </a:rPr>
                                    <m:t>36 000)(2</m:t>
                                  </m:r>
                                  <m:r>
                                    <a:rPr lang="es-EC" b="0" i="1" smtClean="0">
                                      <a:latin typeface="Cambria Math" panose="02040503050406030204" pitchFamily="18" charset="0"/>
                                    </a:rPr>
                                    <m:t>8,28</m:t>
                                  </m:r>
                                </m:e>
                              </m:d>
                            </m:num>
                            <m:den>
                              <m:d>
                                <m:dPr>
                                  <m:ctrlPr>
                                    <a:rPr lang="es-EC" i="1">
                                      <a:latin typeface="Cambria Math" panose="02040503050406030204" pitchFamily="18" charset="0"/>
                                    </a:rPr>
                                  </m:ctrlPr>
                                </m:dPr>
                                <m:e>
                                  <m:r>
                                    <a:rPr lang="es-EC" b="0" i="0" smtClean="0">
                                      <a:latin typeface="Cambria Math" panose="02040503050406030204" pitchFamily="18" charset="0"/>
                                    </a:rPr>
                                    <m:t>42 666,7</m:t>
                                  </m:r>
                                </m:e>
                              </m:d>
                            </m:den>
                          </m:f>
                          <m:r>
                            <a:rPr lang="es-EC" i="0">
                              <a:latin typeface="Cambria Math" panose="02040503050406030204" pitchFamily="18" charset="0"/>
                            </a:rPr>
                            <m:t>=1</m:t>
                          </m:r>
                          <m:r>
                            <a:rPr lang="es-EC" b="0" i="0" smtClean="0">
                              <a:latin typeface="Cambria Math" panose="02040503050406030204" pitchFamily="18" charset="0"/>
                            </a:rPr>
                            <m:t>6,87</m:t>
                          </m:r>
                          <m:r>
                            <a:rPr lang="es-EC" i="0">
                              <a:latin typeface="Cambria Math" panose="02040503050406030204" pitchFamily="18" charset="0"/>
                            </a:rPr>
                            <m:t> [</m:t>
                          </m:r>
                          <m:r>
                            <a:rPr lang="es-EC" i="1">
                              <a:latin typeface="Cambria Math" panose="02040503050406030204" pitchFamily="18" charset="0"/>
                            </a:rPr>
                            <m:t>𝑀𝑃𝑎</m:t>
                          </m:r>
                        </m:e>
                      </m:d>
                    </m:oMath>
                  </m:oMathPara>
                </a14:m>
                <a:endParaRPr lang="es-EC" dirty="0"/>
              </a:p>
            </p:txBody>
          </p:sp>
        </mc:Choice>
        <mc:Fallback>
          <p:sp>
            <p:nvSpPr>
              <p:cNvPr id="4" name="Rectángulo 3"/>
              <p:cNvSpPr>
                <a:spLocks noRot="1" noChangeAspect="1" noMove="1" noResize="1" noEditPoints="1" noAdjustHandles="1" noChangeArrowheads="1" noChangeShapeType="1" noTextEdit="1"/>
              </p:cNvSpPr>
              <p:nvPr/>
            </p:nvSpPr>
            <p:spPr>
              <a:xfrm>
                <a:off x="1504231" y="2173120"/>
                <a:ext cx="3872920" cy="708720"/>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5" name="Rectángulo 4"/>
              <p:cNvSpPr/>
              <p:nvPr/>
            </p:nvSpPr>
            <p:spPr>
              <a:xfrm>
                <a:off x="5918371" y="2173120"/>
                <a:ext cx="2002600" cy="6202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smtClean="0">
                              <a:latin typeface="Cambria Math" panose="02040503050406030204" pitchFamily="18" charset="0"/>
                            </a:rPr>
                          </m:ctrlPr>
                        </m:dPr>
                        <m:e>
                          <m:r>
                            <a:rPr lang="es-EC" i="1">
                              <a:latin typeface="Cambria Math" panose="02040503050406030204" pitchFamily="18" charset="0"/>
                            </a:rPr>
                            <m:t>𝜏</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0.</m:t>
                              </m:r>
                              <m:r>
                                <a:rPr lang="es-EC" i="1" smtClean="0">
                                  <a:latin typeface="Cambria Math" panose="02040503050406030204" pitchFamily="18" charset="0"/>
                                </a:rPr>
                                <m:t>4</m:t>
                              </m:r>
                              <m:r>
                                <a:rPr lang="es-EC" b="0" i="1" smtClean="0">
                                  <a:latin typeface="Cambria Math" panose="02040503050406030204" pitchFamily="18" charset="0"/>
                                </a:rPr>
                                <m:t>39</m:t>
                              </m:r>
                            </m:num>
                            <m:den>
                              <m:r>
                                <a:rPr lang="es-EC" i="0">
                                  <a:latin typeface="Cambria Math" panose="02040503050406030204" pitchFamily="18" charset="0"/>
                                </a:rPr>
                                <m:t> </m:t>
                              </m:r>
                              <m:r>
                                <a:rPr lang="es-EC" i="1">
                                  <a:latin typeface="Cambria Math" panose="02040503050406030204" pitchFamily="18" charset="0"/>
                                </a:rPr>
                                <m:t>h</m:t>
                              </m:r>
                            </m:den>
                          </m:f>
                          <m:r>
                            <a:rPr lang="es-EC" i="0">
                              <a:latin typeface="Cambria Math" panose="02040503050406030204" pitchFamily="18" charset="0"/>
                            </a:rPr>
                            <m:t> [</m:t>
                          </m:r>
                          <m:r>
                            <a:rPr lang="es-EC" i="1">
                              <a:latin typeface="Cambria Math" panose="02040503050406030204" pitchFamily="18" charset="0"/>
                            </a:rPr>
                            <m:t>𝑀𝑃𝑎</m:t>
                          </m:r>
                        </m:e>
                      </m:d>
                    </m:oMath>
                  </m:oMathPara>
                </a14:m>
                <a:endParaRPr lang="es-EC" dirty="0"/>
              </a:p>
            </p:txBody>
          </p:sp>
        </mc:Choice>
        <mc:Fallback>
          <p:sp>
            <p:nvSpPr>
              <p:cNvPr id="5" name="Rectángulo 4"/>
              <p:cNvSpPr>
                <a:spLocks noRot="1" noChangeAspect="1" noMove="1" noResize="1" noEditPoints="1" noAdjustHandles="1" noChangeArrowheads="1" noChangeShapeType="1" noTextEdit="1"/>
              </p:cNvSpPr>
              <p:nvPr/>
            </p:nvSpPr>
            <p:spPr>
              <a:xfrm>
                <a:off x="5918371" y="2173120"/>
                <a:ext cx="2002600" cy="620234"/>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6" name="Rectángulo 5"/>
              <p:cNvSpPr/>
              <p:nvPr/>
            </p:nvSpPr>
            <p:spPr>
              <a:xfrm>
                <a:off x="1504231" y="3360017"/>
                <a:ext cx="2352118"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r>
                        <a:rPr lang="es-EC" i="1">
                          <a:latin typeface="Cambria Math" panose="02040503050406030204" pitchFamily="18" charset="0"/>
                        </a:rPr>
                        <m:t>𝜏</m:t>
                      </m:r>
                      <m:r>
                        <a:rPr lang="es-EC" i="1">
                          <a:latin typeface="Cambria Math" panose="02040503050406030204" pitchFamily="18" charset="0"/>
                        </a:rPr>
                        <m:t>𝑚𝑎𝑥</m:t>
                      </m:r>
                      <m:r>
                        <a:rPr lang="es-EC" i="0">
                          <a:latin typeface="Cambria Math" panose="02040503050406030204" pitchFamily="18" charset="0"/>
                        </a:rPr>
                        <m:t>=</m:t>
                      </m:r>
                      <m:rad>
                        <m:radPr>
                          <m:degHide m:val="on"/>
                          <m:ctrlPr>
                            <a:rPr lang="es-EC" i="1">
                              <a:latin typeface="Cambria Math" panose="02040503050406030204" pitchFamily="18" charset="0"/>
                            </a:rPr>
                          </m:ctrlPr>
                        </m:radPr>
                        <m:deg/>
                        <m:e>
                          <m:sSup>
                            <m:sSupPr>
                              <m:ctrlPr>
                                <a:rPr lang="es-EC" i="1">
                                  <a:latin typeface="Cambria Math" panose="02040503050406030204" pitchFamily="18" charset="0"/>
                                </a:rPr>
                              </m:ctrlPr>
                            </m:sSupPr>
                            <m:e>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𝜎</m:t>
                                      </m:r>
                                    </m:num>
                                    <m:den>
                                      <m:r>
                                        <a:rPr lang="es-EC" i="0">
                                          <a:latin typeface="Cambria Math" panose="02040503050406030204" pitchFamily="18" charset="0"/>
                                        </a:rPr>
                                        <m:t>2</m:t>
                                      </m:r>
                                    </m:den>
                                  </m:f>
                                </m:e>
                              </m:d>
                            </m:e>
                            <m:sup>
                              <m:r>
                                <a:rPr lang="es-EC" i="0">
                                  <a:latin typeface="Cambria Math" panose="02040503050406030204" pitchFamily="18" charset="0"/>
                                </a:rPr>
                                <m:t>2</m:t>
                              </m:r>
                            </m:sup>
                          </m:sSup>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𝜏</m:t>
                              </m:r>
                            </m:e>
                            <m:sup>
                              <m:r>
                                <a:rPr lang="es-EC" i="0">
                                  <a:latin typeface="Cambria Math" panose="02040503050406030204" pitchFamily="18" charset="0"/>
                                </a:rPr>
                                <m:t>2</m:t>
                              </m:r>
                            </m:sup>
                          </m:sSup>
                        </m:e>
                      </m:rad>
                      <m:r>
                        <a:rPr lang="es-EC" i="0">
                          <a:latin typeface="Cambria Math" panose="02040503050406030204" pitchFamily="18" charset="0"/>
                        </a:rPr>
                        <m:t> </m:t>
                      </m:r>
                    </m:oMath>
                  </m:oMathPara>
                </a14:m>
                <a:endParaRPr lang="es-EC" dirty="0"/>
              </a:p>
            </p:txBody>
          </p:sp>
        </mc:Choice>
        <mc:Fallback>
          <p:sp>
            <p:nvSpPr>
              <p:cNvPr id="6" name="Rectángulo 5"/>
              <p:cNvSpPr>
                <a:spLocks noRot="1" noChangeAspect="1" noMove="1" noResize="1" noEditPoints="1" noAdjustHandles="1" noChangeArrowheads="1" noChangeShapeType="1" noTextEdit="1"/>
              </p:cNvSpPr>
              <p:nvPr/>
            </p:nvSpPr>
            <p:spPr>
              <a:xfrm>
                <a:off x="1504231" y="3360017"/>
                <a:ext cx="2352118" cy="910699"/>
              </a:xfrm>
              <a:prstGeom prst="rect">
                <a:avLst/>
              </a:prstGeom>
              <a:blipFill rotWithShape="0">
                <a:blip r:embed="rId4"/>
                <a:stretch>
                  <a:fillRect/>
                </a:stretch>
              </a:blipFill>
            </p:spPr>
            <p:txBody>
              <a:bodyPr/>
              <a:lstStyle/>
              <a:p>
                <a:r>
                  <a:rPr lang="es-EC">
                    <a:noFill/>
                  </a:rPr>
                  <a:t> </a:t>
                </a:r>
              </a:p>
            </p:txBody>
          </p:sp>
        </mc:Fallback>
      </mc:AlternateContent>
      <p:sp>
        <p:nvSpPr>
          <p:cNvPr id="8" name="Rectángulo 7"/>
          <p:cNvSpPr/>
          <p:nvPr/>
        </p:nvSpPr>
        <p:spPr>
          <a:xfrm>
            <a:off x="7018288" y="3446034"/>
            <a:ext cx="1807674"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AWS E-308L-16 </a:t>
            </a:r>
            <a:endParaRPr lang="es-EC" dirty="0"/>
          </a:p>
        </p:txBody>
      </p:sp>
      <p:cxnSp>
        <p:nvCxnSpPr>
          <p:cNvPr id="9" name="Conector recto de flecha 8"/>
          <p:cNvCxnSpPr>
            <a:endCxn id="10" idx="1"/>
          </p:cNvCxnSpPr>
          <p:nvPr/>
        </p:nvCxnSpPr>
        <p:spPr>
          <a:xfrm flipV="1">
            <a:off x="8905384" y="3625177"/>
            <a:ext cx="806397" cy="55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0" name="Rectángulo 9"/>
              <p:cNvSpPr/>
              <p:nvPr/>
            </p:nvSpPr>
            <p:spPr>
              <a:xfrm>
                <a:off x="9711781" y="3419672"/>
                <a:ext cx="1843710" cy="4110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𝑦</m:t>
                              </m:r>
                            </m:sub>
                          </m:sSub>
                          <m:r>
                            <a:rPr lang="es-EC" i="0">
                              <a:latin typeface="Cambria Math" panose="02040503050406030204" pitchFamily="18" charset="0"/>
                            </a:rPr>
                            <m:t>=560 [</m:t>
                          </m:r>
                          <m:r>
                            <a:rPr lang="es-EC" i="1">
                              <a:latin typeface="Cambria Math" panose="02040503050406030204" pitchFamily="18" charset="0"/>
                            </a:rPr>
                            <m:t>𝑀𝑃𝑎</m:t>
                          </m:r>
                        </m:e>
                      </m:d>
                    </m:oMath>
                  </m:oMathPara>
                </a14:m>
                <a:endParaRPr lang="es-EC" dirty="0"/>
              </a:p>
            </p:txBody>
          </p:sp>
        </mc:Choice>
        <mc:Fallback>
          <p:sp>
            <p:nvSpPr>
              <p:cNvPr id="10" name="Rectángulo 9"/>
              <p:cNvSpPr>
                <a:spLocks noRot="1" noChangeAspect="1" noMove="1" noResize="1" noEditPoints="1" noAdjustHandles="1" noChangeArrowheads="1" noChangeShapeType="1" noTextEdit="1"/>
              </p:cNvSpPr>
              <p:nvPr/>
            </p:nvSpPr>
            <p:spPr>
              <a:xfrm>
                <a:off x="9711781" y="3419672"/>
                <a:ext cx="1843710" cy="411010"/>
              </a:xfrm>
              <a:prstGeom prst="rect">
                <a:avLst/>
              </a:prstGeom>
              <a:blipFill rotWithShape="0">
                <a:blip r:embed="rId5"/>
                <a:stretch>
                  <a:fillRect t="-153731" r="-30033" b="-228358"/>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1" name="Rectángulo 10"/>
              <p:cNvSpPr/>
              <p:nvPr/>
            </p:nvSpPr>
            <p:spPr>
              <a:xfrm>
                <a:off x="1014834" y="4314142"/>
                <a:ext cx="1300869" cy="6721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𝜏</m:t>
                          </m:r>
                        </m:e>
                        <m:sub>
                          <m:r>
                            <a:rPr lang="es-EC" i="1">
                              <a:latin typeface="Cambria Math" panose="02040503050406030204" pitchFamily="18" charset="0"/>
                            </a:rPr>
                            <m:t>𝑚𝑎𝑥</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𝑦</m:t>
                              </m:r>
                            </m:sub>
                          </m:sSub>
                        </m:num>
                        <m:den>
                          <m:rad>
                            <m:radPr>
                              <m:degHide m:val="on"/>
                              <m:ctrlPr>
                                <a:rPr lang="es-EC" i="1">
                                  <a:latin typeface="Cambria Math" panose="02040503050406030204" pitchFamily="18" charset="0"/>
                                </a:rPr>
                              </m:ctrlPr>
                            </m:radPr>
                            <m:deg/>
                            <m:e>
                              <m:r>
                                <a:rPr lang="es-EC" i="0">
                                  <a:latin typeface="Cambria Math" panose="02040503050406030204" pitchFamily="18" charset="0"/>
                                </a:rPr>
                                <m:t>3</m:t>
                              </m:r>
                            </m:e>
                          </m:rad>
                        </m:den>
                      </m:f>
                    </m:oMath>
                  </m:oMathPara>
                </a14:m>
                <a:endParaRPr lang="es-EC" dirty="0"/>
              </a:p>
            </p:txBody>
          </p:sp>
        </mc:Choice>
        <mc:Fallback>
          <p:sp>
            <p:nvSpPr>
              <p:cNvPr id="11" name="Rectángulo 10"/>
              <p:cNvSpPr>
                <a:spLocks noRot="1" noChangeAspect="1" noMove="1" noResize="1" noEditPoints="1" noAdjustHandles="1" noChangeArrowheads="1" noChangeShapeType="1" noTextEdit="1"/>
              </p:cNvSpPr>
              <p:nvPr/>
            </p:nvSpPr>
            <p:spPr>
              <a:xfrm>
                <a:off x="1014834" y="4314142"/>
                <a:ext cx="1300869" cy="672172"/>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3" name="Rectángulo 12"/>
              <p:cNvSpPr/>
              <p:nvPr/>
            </p:nvSpPr>
            <p:spPr>
              <a:xfrm>
                <a:off x="5906391" y="4129476"/>
                <a:ext cx="196457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smtClean="0">
                              <a:latin typeface="Cambria Math" panose="02040503050406030204" pitchFamily="18" charset="0"/>
                            </a:rPr>
                          </m:ctrlPr>
                        </m:dPr>
                        <m:e>
                          <m:r>
                            <a:rPr lang="es-EC" i="1">
                              <a:latin typeface="Cambria Math" panose="02040503050406030204" pitchFamily="18" charset="0"/>
                            </a:rPr>
                            <m:t>h</m:t>
                          </m:r>
                          <m:r>
                            <a:rPr lang="es-EC" i="0">
                              <a:latin typeface="Cambria Math" panose="02040503050406030204" pitchFamily="18" charset="0"/>
                            </a:rPr>
                            <m:t>=</m:t>
                          </m:r>
                          <m:r>
                            <a:rPr lang="es-EC" b="0" i="0" smtClean="0">
                              <a:latin typeface="Cambria Math" panose="02040503050406030204" pitchFamily="18" charset="0"/>
                            </a:rPr>
                            <m:t>0,0012</m:t>
                          </m:r>
                          <m:r>
                            <a:rPr lang="es-EC" i="0">
                              <a:latin typeface="Cambria Math" panose="02040503050406030204" pitchFamily="18" charset="0"/>
                            </a:rPr>
                            <m:t> [</m:t>
                          </m:r>
                          <m:r>
                            <a:rPr lang="es-EC" i="1">
                              <a:latin typeface="Cambria Math" panose="02040503050406030204" pitchFamily="18" charset="0"/>
                            </a:rPr>
                            <m:t>𝑚𝑚</m:t>
                          </m:r>
                        </m:e>
                      </m:d>
                    </m:oMath>
                  </m:oMathPara>
                </a14:m>
                <a:endParaRPr lang="es-EC" dirty="0"/>
              </a:p>
            </p:txBody>
          </p:sp>
        </mc:Choice>
        <mc:Fallback>
          <p:sp>
            <p:nvSpPr>
              <p:cNvPr id="13" name="Rectángulo 12"/>
              <p:cNvSpPr>
                <a:spLocks noRot="1" noChangeAspect="1" noMove="1" noResize="1" noEditPoints="1" noAdjustHandles="1" noChangeArrowheads="1" noChangeShapeType="1" noTextEdit="1"/>
              </p:cNvSpPr>
              <p:nvPr/>
            </p:nvSpPr>
            <p:spPr>
              <a:xfrm>
                <a:off x="5906391" y="4129476"/>
                <a:ext cx="1964577" cy="369332"/>
              </a:xfrm>
              <a:prstGeom prst="rect">
                <a:avLst/>
              </a:prstGeom>
              <a:blipFill rotWithShape="0">
                <a:blip r:embed="rId7"/>
                <a:stretch>
                  <a:fillRect t="-126230" r="-22050" b="-188525"/>
                </a:stretch>
              </a:blipFill>
            </p:spPr>
            <p:txBody>
              <a:bodyPr/>
              <a:lstStyle/>
              <a:p>
                <a:r>
                  <a:rPr lang="es-EC">
                    <a:noFill/>
                  </a:rPr>
                  <a:t> </a:t>
                </a:r>
              </a:p>
            </p:txBody>
          </p:sp>
        </mc:Fallback>
      </mc:AlternateContent>
      <p:cxnSp>
        <p:nvCxnSpPr>
          <p:cNvPr id="15" name="Conector recto de flecha 14"/>
          <p:cNvCxnSpPr/>
          <p:nvPr/>
        </p:nvCxnSpPr>
        <p:spPr>
          <a:xfrm flipV="1">
            <a:off x="2512426" y="4270716"/>
            <a:ext cx="3268974" cy="3906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a:off x="3956280" y="3938878"/>
            <a:ext cx="1825120" cy="3318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ítulo 1"/>
          <p:cNvSpPr>
            <a:spLocks noGrp="1"/>
          </p:cNvSpPr>
          <p:nvPr>
            <p:ph type="title"/>
          </p:nvPr>
        </p:nvSpPr>
        <p:spPr>
          <a:xfrm>
            <a:off x="1014834" y="697480"/>
            <a:ext cx="10058400" cy="822960"/>
          </a:xfrm>
        </p:spPr>
        <p:txBody>
          <a:bodyPr/>
          <a:lstStyle/>
          <a:p>
            <a:r>
              <a:rPr lang="es-EC" dirty="0" smtClean="0"/>
              <a:t>Diseño de la soldadura</a:t>
            </a:r>
            <a:endParaRPr lang="es-EC" dirty="0"/>
          </a:p>
        </p:txBody>
      </p:sp>
    </p:spTree>
    <p:extLst>
      <p:ext uri="{BB962C8B-B14F-4D97-AF65-F5344CB8AC3E}">
        <p14:creationId xmlns:p14="http://schemas.microsoft.com/office/powerpoint/2010/main" val="25266648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1159099"/>
            <a:ext cx="10058400" cy="578261"/>
          </a:xfrm>
        </p:spPr>
        <p:txBody>
          <a:bodyPr>
            <a:normAutofit/>
          </a:bodyPr>
          <a:lstStyle/>
          <a:p>
            <a:r>
              <a:rPr lang="es-EC" sz="3600" dirty="0" smtClean="0"/>
              <a:t>Diseño del mecanismo</a:t>
            </a:r>
            <a:endParaRPr lang="es-EC" sz="3600" dirty="0"/>
          </a:p>
        </p:txBody>
      </p:sp>
      <p:sp>
        <p:nvSpPr>
          <p:cNvPr id="3" name="Marcador de contenido 2"/>
          <p:cNvSpPr>
            <a:spLocks noGrp="1"/>
          </p:cNvSpPr>
          <p:nvPr>
            <p:ph idx="1"/>
          </p:nvPr>
        </p:nvSpPr>
        <p:spPr/>
        <p:txBody>
          <a:bodyPr/>
          <a:lstStyle/>
          <a:p>
            <a:endParaRPr lang="es-EC"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211956" y="1845734"/>
            <a:ext cx="9078264" cy="4023360"/>
          </a:xfrm>
          <a:prstGeom prst="rect">
            <a:avLst/>
          </a:prstGeom>
          <a:noFill/>
          <a:ln w="3175">
            <a:solidFill>
              <a:schemeClr val="tx1"/>
            </a:solidFill>
          </a:ln>
        </p:spPr>
      </p:pic>
    </p:spTree>
    <p:extLst>
      <p:ext uri="{BB962C8B-B14F-4D97-AF65-F5344CB8AC3E}">
        <p14:creationId xmlns:p14="http://schemas.microsoft.com/office/powerpoint/2010/main" val="12679204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1972" y="1530568"/>
            <a:ext cx="11207311" cy="9826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2" name="Título 1"/>
          <p:cNvSpPr>
            <a:spLocks noGrp="1"/>
          </p:cNvSpPr>
          <p:nvPr>
            <p:ph type="title"/>
          </p:nvPr>
        </p:nvSpPr>
        <p:spPr>
          <a:xfrm>
            <a:off x="1097280" y="84571"/>
            <a:ext cx="2895171" cy="784323"/>
          </a:xfrm>
        </p:spPr>
        <p:txBody>
          <a:bodyPr>
            <a:normAutofit/>
          </a:bodyPr>
          <a:lstStyle/>
          <a:p>
            <a:r>
              <a:rPr lang="es-EC" sz="3600" dirty="0" smtClean="0"/>
              <a:t>Cable Tensor</a:t>
            </a:r>
            <a:endParaRPr lang="es-EC" sz="3600" dirty="0"/>
          </a:p>
        </p:txBody>
      </p:sp>
      <p:sp>
        <p:nvSpPr>
          <p:cNvPr id="3" name="Marcador de contenido 2"/>
          <p:cNvSpPr>
            <a:spLocks noGrp="1"/>
          </p:cNvSpPr>
          <p:nvPr>
            <p:ph idx="1"/>
          </p:nvPr>
        </p:nvSpPr>
        <p:spPr>
          <a:xfrm>
            <a:off x="1097280" y="922767"/>
            <a:ext cx="10058400" cy="4023360"/>
          </a:xfrm>
        </p:spPr>
        <p:txBody>
          <a:bodyPr/>
          <a:lstStyle/>
          <a:p>
            <a:r>
              <a:rPr lang="es-ES_tradnl" dirty="0"/>
              <a:t>Peso porcentual del brazo: 5% </a:t>
            </a:r>
            <a:endParaRPr lang="es-ES_tradnl" dirty="0" smtClean="0"/>
          </a:p>
          <a:p>
            <a:r>
              <a:rPr lang="es-ES_tradnl" dirty="0"/>
              <a:t>Peso promedio de un adulto en América </a:t>
            </a:r>
            <a:r>
              <a:rPr lang="es-ES_tradnl" dirty="0" smtClean="0"/>
              <a:t>Latina: 67.9 [kg]</a:t>
            </a:r>
          </a:p>
          <a:p>
            <a:r>
              <a:rPr lang="es-ES_tradnl" dirty="0" smtClean="0"/>
              <a:t>Masa </a:t>
            </a:r>
            <a:r>
              <a:rPr lang="es-ES_tradnl" dirty="0" smtClean="0"/>
              <a:t>del brazo para el cálculo:</a:t>
            </a:r>
            <a:endParaRPr lang="es-ES_tradnl" dirty="0" smtClean="0"/>
          </a:p>
          <a:p>
            <a:endParaRPr lang="es-EC" dirty="0"/>
          </a:p>
        </p:txBody>
      </p:sp>
      <mc:AlternateContent xmlns:mc="http://schemas.openxmlformats.org/markup-compatibility/2006">
        <mc:Choice xmlns:a14="http://schemas.microsoft.com/office/drawing/2010/main" Requires="a14">
          <p:sp>
            <p:nvSpPr>
              <p:cNvPr id="4" name="Rectángulo 3"/>
              <p:cNvSpPr/>
              <p:nvPr/>
            </p:nvSpPr>
            <p:spPr>
              <a:xfrm>
                <a:off x="3992451" y="2189326"/>
                <a:ext cx="134902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smtClean="0">
                              <a:latin typeface="Cambria Math" panose="02040503050406030204" pitchFamily="18" charset="0"/>
                            </a:rPr>
                          </m:ctrlPr>
                        </m:dPr>
                        <m:e>
                          <m:r>
                            <a:rPr lang="es-EC" i="1">
                              <a:latin typeface="Cambria Math" panose="02040503050406030204" pitchFamily="18" charset="0"/>
                            </a:rPr>
                            <m:t>𝑚</m:t>
                          </m:r>
                          <m:r>
                            <a:rPr lang="es-EC" i="0">
                              <a:latin typeface="Cambria Math" panose="02040503050406030204" pitchFamily="18" charset="0"/>
                            </a:rPr>
                            <m:t>=</m:t>
                          </m:r>
                          <m:r>
                            <a:rPr lang="es-EC" b="0" i="0" smtClean="0">
                              <a:latin typeface="Cambria Math" panose="02040503050406030204" pitchFamily="18" charset="0"/>
                            </a:rPr>
                            <m:t>6</m:t>
                          </m:r>
                          <m:r>
                            <a:rPr lang="es-EC" i="0">
                              <a:latin typeface="Cambria Math" panose="02040503050406030204" pitchFamily="18" charset="0"/>
                            </a:rPr>
                            <m:t> [</m:t>
                          </m:r>
                          <m:r>
                            <a:rPr lang="es-EC" i="1">
                              <a:latin typeface="Cambria Math" panose="02040503050406030204" pitchFamily="18" charset="0"/>
                            </a:rPr>
                            <m:t>𝑘𝑔</m:t>
                          </m:r>
                        </m:e>
                      </m:d>
                    </m:oMath>
                  </m:oMathPara>
                </a14:m>
                <a:endParaRPr lang="es-EC" dirty="0"/>
              </a:p>
            </p:txBody>
          </p:sp>
        </mc:Choice>
        <mc:Fallback>
          <p:sp>
            <p:nvSpPr>
              <p:cNvPr id="4" name="Rectángulo 3"/>
              <p:cNvSpPr>
                <a:spLocks noRot="1" noChangeAspect="1" noMove="1" noResize="1" noEditPoints="1" noAdjustHandles="1" noChangeArrowheads="1" noChangeShapeType="1" noTextEdit="1"/>
              </p:cNvSpPr>
              <p:nvPr/>
            </p:nvSpPr>
            <p:spPr>
              <a:xfrm>
                <a:off x="3992451" y="2189326"/>
                <a:ext cx="1349024" cy="369332"/>
              </a:xfrm>
              <a:prstGeom prst="rect">
                <a:avLst/>
              </a:prstGeom>
              <a:blipFill rotWithShape="0">
                <a:blip r:embed="rId2"/>
                <a:stretch>
                  <a:fillRect t="-126230" r="-32579" b="-188525"/>
                </a:stretch>
              </a:blipFill>
            </p:spPr>
            <p:txBody>
              <a:bodyPr/>
              <a:lstStyle/>
              <a:p>
                <a:r>
                  <a:rPr lang="es-EC">
                    <a:noFill/>
                  </a:rPr>
                  <a:t> </a:t>
                </a:r>
              </a:p>
            </p:txBody>
          </p:sp>
        </mc:Fallback>
      </mc:AlternateContent>
      <p:graphicFrame>
        <p:nvGraphicFramePr>
          <p:cNvPr id="5" name="Tabla 4"/>
          <p:cNvGraphicFramePr>
            <a:graphicFrameLocks noGrp="1"/>
          </p:cNvGraphicFramePr>
          <p:nvPr>
            <p:extLst>
              <p:ext uri="{D42A27DB-BD31-4B8C-83A1-F6EECF244321}">
                <p14:modId xmlns:p14="http://schemas.microsoft.com/office/powerpoint/2010/main" val="2052621424"/>
              </p:ext>
            </p:extLst>
          </p:nvPr>
        </p:nvGraphicFramePr>
        <p:xfrm>
          <a:off x="1094814" y="2919158"/>
          <a:ext cx="4231459" cy="2685727"/>
        </p:xfrm>
        <a:graphic>
          <a:graphicData uri="http://schemas.openxmlformats.org/drawingml/2006/table">
            <a:tbl>
              <a:tblPr firstRow="1" firstCol="1" bandRow="1">
                <a:tableStyleId>{5C22544A-7EE6-4342-B048-85BDC9FD1C3A}</a:tableStyleId>
              </a:tblPr>
              <a:tblGrid>
                <a:gridCol w="1758964"/>
                <a:gridCol w="430352"/>
                <a:gridCol w="430352"/>
                <a:gridCol w="430352"/>
                <a:gridCol w="430352"/>
                <a:gridCol w="751087"/>
              </a:tblGrid>
              <a:tr h="1780087">
                <a:tc>
                  <a:txBody>
                    <a:bodyPr/>
                    <a:lstStyle/>
                    <a:p>
                      <a:pPr>
                        <a:lnSpc>
                          <a:spcPct val="107000"/>
                        </a:lnSpc>
                      </a:pPr>
                      <a:endParaRPr lang="es-EC" sz="1600" dirty="0">
                        <a:solidFill>
                          <a:schemeClr val="tx1"/>
                        </a:solidFill>
                        <a:effectLst/>
                        <a:latin typeface="Calibri" panose="020F0502020204030204" pitchFamily="34" charset="0"/>
                      </a:endParaRPr>
                    </a:p>
                  </a:txBody>
                  <a:tcPr marL="44450" marR="44450" marT="0" marB="0" anchor="ctr">
                    <a:noFill/>
                  </a:tcPr>
                </a:tc>
                <a:tc>
                  <a:txBody>
                    <a:bodyPr/>
                    <a:lstStyle/>
                    <a:p>
                      <a:pPr marL="71755" marR="71755">
                        <a:lnSpc>
                          <a:spcPct val="107000"/>
                        </a:lnSpc>
                        <a:spcAft>
                          <a:spcPts val="0"/>
                        </a:spcAft>
                      </a:pPr>
                      <a:r>
                        <a:rPr lang="es-EC" sz="1800">
                          <a:solidFill>
                            <a:schemeClr val="tx1"/>
                          </a:solidFill>
                          <a:effectLst/>
                        </a:rPr>
                        <a:t>Resistencia</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nchor="ctr"/>
                </a:tc>
                <a:tc>
                  <a:txBody>
                    <a:bodyPr/>
                    <a:lstStyle/>
                    <a:p>
                      <a:pPr marL="71755" marR="71755">
                        <a:lnSpc>
                          <a:spcPct val="107000"/>
                        </a:lnSpc>
                        <a:spcAft>
                          <a:spcPts val="0"/>
                        </a:spcAft>
                      </a:pPr>
                      <a:r>
                        <a:rPr lang="es-EC" sz="1800" dirty="0">
                          <a:solidFill>
                            <a:schemeClr val="tx1"/>
                          </a:solidFill>
                          <a:effectLst/>
                        </a:rPr>
                        <a:t>Flexibilidad</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nchor="ctr"/>
                </a:tc>
                <a:tc>
                  <a:txBody>
                    <a:bodyPr/>
                    <a:lstStyle/>
                    <a:p>
                      <a:pPr marL="71755" marR="71755">
                        <a:lnSpc>
                          <a:spcPct val="107000"/>
                        </a:lnSpc>
                        <a:spcAft>
                          <a:spcPts val="0"/>
                        </a:spcAft>
                      </a:pPr>
                      <a:r>
                        <a:rPr lang="es-EC" sz="1800">
                          <a:solidFill>
                            <a:schemeClr val="tx1"/>
                          </a:solidFill>
                          <a:effectLst/>
                        </a:rPr>
                        <a:t>Durabilidad</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nchor="ctr"/>
                </a:tc>
                <a:tc>
                  <a:txBody>
                    <a:bodyPr/>
                    <a:lstStyle/>
                    <a:p>
                      <a:pPr marL="71755" marR="71755">
                        <a:lnSpc>
                          <a:spcPct val="107000"/>
                        </a:lnSpc>
                        <a:spcAft>
                          <a:spcPts val="0"/>
                        </a:spcAft>
                      </a:pPr>
                      <a:r>
                        <a:rPr lang="es-EC" sz="1800">
                          <a:solidFill>
                            <a:schemeClr val="tx1"/>
                          </a:solidFill>
                          <a:effectLst/>
                        </a:rPr>
                        <a:t>Disponibilidad</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nchor="ctr"/>
                </a:tc>
                <a:tc>
                  <a:txBody>
                    <a:bodyPr/>
                    <a:lstStyle/>
                    <a:p>
                      <a:pPr marL="71755" marR="71755">
                        <a:lnSpc>
                          <a:spcPct val="107000"/>
                        </a:lnSpc>
                        <a:spcAft>
                          <a:spcPts val="0"/>
                        </a:spcAft>
                      </a:pPr>
                      <a:r>
                        <a:rPr lang="es-EC" sz="1800">
                          <a:solidFill>
                            <a:schemeClr val="tx1"/>
                          </a:solidFill>
                          <a:effectLst/>
                        </a:rPr>
                        <a:t>Porcentaje</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nchor="ctr"/>
                </a:tc>
              </a:tr>
              <a:tr h="301880">
                <a:tc>
                  <a:txBody>
                    <a:bodyPr/>
                    <a:lstStyle/>
                    <a:p>
                      <a:pPr>
                        <a:lnSpc>
                          <a:spcPct val="107000"/>
                        </a:lnSpc>
                        <a:spcAft>
                          <a:spcPts val="0"/>
                        </a:spcAft>
                      </a:pPr>
                      <a:r>
                        <a:rPr lang="es-EC" sz="1800">
                          <a:solidFill>
                            <a:schemeClr val="tx1"/>
                          </a:solidFill>
                          <a:effectLst/>
                        </a:rPr>
                        <a:t>Cable Metálico</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1</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4</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solidFill>
                            <a:schemeClr val="tx1"/>
                          </a:solidFill>
                          <a:effectLst/>
                        </a:rPr>
                        <a:t>30%</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01880">
                <a:tc>
                  <a:txBody>
                    <a:bodyPr/>
                    <a:lstStyle/>
                    <a:p>
                      <a:pPr>
                        <a:lnSpc>
                          <a:spcPct val="107000"/>
                        </a:lnSpc>
                        <a:spcAft>
                          <a:spcPts val="0"/>
                        </a:spcAft>
                      </a:pPr>
                      <a:r>
                        <a:rPr lang="es-EC" sz="1800">
                          <a:solidFill>
                            <a:schemeClr val="tx1"/>
                          </a:solidFill>
                          <a:effectLst/>
                        </a:rPr>
                        <a:t>Hilo Nailon</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4</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4</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b="1" dirty="0">
                          <a:solidFill>
                            <a:schemeClr val="tx1"/>
                          </a:solidFill>
                          <a:effectLst/>
                        </a:rPr>
                        <a:t>37%</a:t>
                      </a:r>
                      <a:endParaRPr lang="es-EC"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01880">
                <a:tc>
                  <a:txBody>
                    <a:bodyPr/>
                    <a:lstStyle/>
                    <a:p>
                      <a:pPr>
                        <a:lnSpc>
                          <a:spcPct val="107000"/>
                        </a:lnSpc>
                        <a:spcAft>
                          <a:spcPts val="0"/>
                        </a:spcAft>
                      </a:pPr>
                      <a:r>
                        <a:rPr lang="es-EC" sz="1800" dirty="0">
                          <a:solidFill>
                            <a:schemeClr val="tx1"/>
                          </a:solidFill>
                          <a:effectLst/>
                        </a:rPr>
                        <a:t>Hilo Algodón</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3</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3</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dirty="0">
                          <a:solidFill>
                            <a:schemeClr val="tx1"/>
                          </a:solidFill>
                          <a:effectLst/>
                        </a:rPr>
                        <a:t>33%</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13" name="Rectángulo 12"/>
          <p:cNvSpPr/>
          <p:nvPr/>
        </p:nvSpPr>
        <p:spPr>
          <a:xfrm>
            <a:off x="5834988" y="3179063"/>
            <a:ext cx="6096000" cy="1754326"/>
          </a:xfrm>
          <a:prstGeom prst="rect">
            <a:avLst/>
          </a:prstGeom>
        </p:spPr>
        <p:txBody>
          <a:bodyPr>
            <a:spAutoFit/>
          </a:bodyPr>
          <a:lstStyle/>
          <a:p>
            <a:pPr marL="342900" lvl="0" indent="-342900">
              <a:lnSpc>
                <a:spcPct val="150000"/>
              </a:lnSpc>
              <a:spcAft>
                <a:spcPts val="0"/>
              </a:spcAft>
              <a:buFont typeface="Symbol" panose="05050102010706020507" pitchFamily="18" charset="2"/>
              <a:buChar char=""/>
            </a:pPr>
            <a:r>
              <a:rPr lang="es-EC" dirty="0">
                <a:latin typeface="Times New Roman" panose="02020603050405020304" pitchFamily="18" charset="0"/>
                <a:ea typeface="Calibri" panose="020F0502020204030204" pitchFamily="34" charset="0"/>
                <a:cs typeface="Times New Roman" panose="02020603050405020304" pitchFamily="18" charset="0"/>
              </a:rPr>
              <a:t>Algodón (3mm): 1.4 kg (Catálogo </a:t>
            </a:r>
            <a:r>
              <a:rPr lang="es-EC" dirty="0" err="1">
                <a:latin typeface="Times New Roman" panose="02020603050405020304" pitchFamily="18" charset="0"/>
                <a:ea typeface="Calibri" panose="020F0502020204030204" pitchFamily="34" charset="0"/>
                <a:cs typeface="Times New Roman" panose="02020603050405020304" pitchFamily="18" charset="0"/>
              </a:rPr>
              <a:t>Concaltex</a:t>
            </a:r>
            <a:r>
              <a:rPr lang="es-EC" dirty="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50000"/>
              </a:lnSpc>
              <a:spcAft>
                <a:spcPts val="0"/>
              </a:spcAft>
              <a:buFont typeface="Symbol" panose="05050102010706020507" pitchFamily="18" charset="2"/>
              <a:buChar char=""/>
            </a:pPr>
            <a:r>
              <a:rPr lang="es-EC" dirty="0">
                <a:latin typeface="Times New Roman" panose="02020603050405020304" pitchFamily="18" charset="0"/>
                <a:ea typeface="Calibri" panose="020F0502020204030204" pitchFamily="34" charset="0"/>
                <a:cs typeface="Times New Roman" panose="02020603050405020304" pitchFamily="18" charset="0"/>
              </a:rPr>
              <a:t>Nylon (1.5 mm):  12 kg (Catálogo </a:t>
            </a:r>
            <a:r>
              <a:rPr lang="es-EC" dirty="0" err="1">
                <a:latin typeface="Times New Roman" panose="02020603050405020304" pitchFamily="18" charset="0"/>
                <a:ea typeface="Calibri" panose="020F0502020204030204" pitchFamily="34" charset="0"/>
                <a:cs typeface="Times New Roman" panose="02020603050405020304" pitchFamily="18" charset="0"/>
              </a:rPr>
              <a:t>Enka</a:t>
            </a:r>
            <a:r>
              <a:rPr lang="es-EC" dirty="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50000"/>
              </a:lnSpc>
              <a:spcAft>
                <a:spcPts val="800"/>
              </a:spcAft>
              <a:buFont typeface="Symbol" panose="05050102010706020507" pitchFamily="18" charset="2"/>
              <a:buChar char=""/>
            </a:pPr>
            <a:r>
              <a:rPr lang="es-EC" dirty="0">
                <a:latin typeface="Times New Roman" panose="02020603050405020304" pitchFamily="18" charset="0"/>
                <a:ea typeface="Calibri" panose="020F0502020204030204" pitchFamily="34" charset="0"/>
                <a:cs typeface="Times New Roman" panose="02020603050405020304" pitchFamily="18" charset="0"/>
              </a:rPr>
              <a:t>Cable de acero (2mm):  239 kg   (Catálogo de cables de acero </a:t>
            </a:r>
            <a:r>
              <a:rPr lang="es-EC" dirty="0" err="1">
                <a:latin typeface="Times New Roman" panose="02020603050405020304" pitchFamily="18" charset="0"/>
                <a:ea typeface="Calibri" panose="020F0502020204030204" pitchFamily="34" charset="0"/>
                <a:cs typeface="Times New Roman" panose="02020603050405020304" pitchFamily="18" charset="0"/>
              </a:rPr>
              <a:t>Bezabala</a:t>
            </a:r>
            <a:r>
              <a:rPr lang="es-EC" dirty="0">
                <a:latin typeface="Times New Roman" panose="02020603050405020304" pitchFamily="18" charset="0"/>
                <a:ea typeface="Calibri" panose="020F0502020204030204" pitchFamily="34" charset="0"/>
                <a:cs typeface="Times New Roman" panose="02020603050405020304" pitchFamily="18" charset="0"/>
              </a:rPr>
              <a:t>)</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75270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270456" y="1337481"/>
            <a:ext cx="11207311" cy="9826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2" name="Título 1"/>
          <p:cNvSpPr>
            <a:spLocks noGrp="1"/>
          </p:cNvSpPr>
          <p:nvPr>
            <p:ph type="title"/>
          </p:nvPr>
        </p:nvSpPr>
        <p:spPr>
          <a:xfrm>
            <a:off x="1097280" y="84571"/>
            <a:ext cx="2895171" cy="784323"/>
          </a:xfrm>
        </p:spPr>
        <p:txBody>
          <a:bodyPr>
            <a:normAutofit/>
          </a:bodyPr>
          <a:lstStyle/>
          <a:p>
            <a:r>
              <a:rPr lang="es-EC" sz="3600" dirty="0" smtClean="0"/>
              <a:t>Eje roscado</a:t>
            </a:r>
            <a:endParaRPr lang="es-EC" sz="3600" dirty="0"/>
          </a:p>
        </p:txBody>
      </p:sp>
      <p:sp>
        <p:nvSpPr>
          <p:cNvPr id="3" name="Marcador de contenido 2"/>
          <p:cNvSpPr>
            <a:spLocks noGrp="1"/>
          </p:cNvSpPr>
          <p:nvPr>
            <p:ph idx="1"/>
          </p:nvPr>
        </p:nvSpPr>
        <p:spPr>
          <a:xfrm>
            <a:off x="1097280" y="922767"/>
            <a:ext cx="4708478" cy="1371077"/>
          </a:xfrm>
        </p:spPr>
        <p:txBody>
          <a:bodyPr/>
          <a:lstStyle/>
          <a:p>
            <a:r>
              <a:rPr lang="es-ES_tradnl" dirty="0"/>
              <a:t>Longitud del </a:t>
            </a:r>
            <a:r>
              <a:rPr lang="es-ES_tradnl" dirty="0" smtClean="0"/>
              <a:t>espárrago </a:t>
            </a:r>
            <a:r>
              <a:rPr lang="es-ES_tradnl" dirty="0"/>
              <a:t>30 [cm</a:t>
            </a:r>
            <a:r>
              <a:rPr lang="es-ES_tradnl" dirty="0" smtClean="0"/>
              <a:t>]</a:t>
            </a:r>
          </a:p>
          <a:p>
            <a:r>
              <a:rPr lang="es-MX" dirty="0" smtClean="0"/>
              <a:t>Material: </a:t>
            </a:r>
            <a:r>
              <a:rPr lang="es-MX" dirty="0"/>
              <a:t>A</a:t>
            </a:r>
            <a:r>
              <a:rPr lang="es-MX" dirty="0" smtClean="0"/>
              <a:t>cero inoxidable              270 </a:t>
            </a:r>
            <a:r>
              <a:rPr lang="es-MX" dirty="0"/>
              <a:t>[</a:t>
            </a:r>
            <a:r>
              <a:rPr lang="es-MX" dirty="0" err="1"/>
              <a:t>MPa</a:t>
            </a:r>
            <a:r>
              <a:rPr lang="es-MX" dirty="0" smtClean="0"/>
              <a:t>]</a:t>
            </a:r>
          </a:p>
          <a:p>
            <a:r>
              <a:rPr lang="es-MX" dirty="0" smtClean="0"/>
              <a:t>F.S. =1.4</a:t>
            </a:r>
            <a:endParaRPr lang="es-EC" dirty="0"/>
          </a:p>
        </p:txBody>
      </p:sp>
      <p:pic>
        <p:nvPicPr>
          <p:cNvPr id="14" name="Imagen 13"/>
          <p:cNvPicPr/>
          <p:nvPr/>
        </p:nvPicPr>
        <p:blipFill>
          <a:blip r:embed="rId2">
            <a:extLst>
              <a:ext uri="{28A0092B-C50C-407E-A947-70E740481C1C}">
                <a14:useLocalDpi xmlns:a14="http://schemas.microsoft.com/office/drawing/2010/main" val="0"/>
              </a:ext>
            </a:extLst>
          </a:blip>
          <a:srcRect/>
          <a:stretch>
            <a:fillRect/>
          </a:stretch>
        </p:blipFill>
        <p:spPr bwMode="auto">
          <a:xfrm>
            <a:off x="801063" y="2249054"/>
            <a:ext cx="4898390" cy="1048385"/>
          </a:xfrm>
          <a:prstGeom prst="rect">
            <a:avLst/>
          </a:prstGeom>
          <a:noFill/>
          <a:ln w="3175">
            <a:noFill/>
          </a:ln>
        </p:spPr>
      </p:pic>
      <p:pic>
        <p:nvPicPr>
          <p:cNvPr id="16" name="Imagen 15"/>
          <p:cNvPicPr/>
          <p:nvPr/>
        </p:nvPicPr>
        <p:blipFill>
          <a:blip r:embed="rId3">
            <a:extLst>
              <a:ext uri="{28A0092B-C50C-407E-A947-70E740481C1C}">
                <a14:useLocalDpi xmlns:a14="http://schemas.microsoft.com/office/drawing/2010/main" val="0"/>
              </a:ext>
            </a:extLst>
          </a:blip>
          <a:srcRect/>
          <a:stretch>
            <a:fillRect/>
          </a:stretch>
        </p:blipFill>
        <p:spPr bwMode="auto">
          <a:xfrm>
            <a:off x="742612" y="3338165"/>
            <a:ext cx="4963795" cy="1020445"/>
          </a:xfrm>
          <a:prstGeom prst="rect">
            <a:avLst/>
          </a:prstGeom>
          <a:noFill/>
          <a:ln w="3175">
            <a:noFill/>
          </a:ln>
        </p:spPr>
      </p:pic>
      <p:pic>
        <p:nvPicPr>
          <p:cNvPr id="17" name="Imagen 16"/>
          <p:cNvPicPr/>
          <p:nvPr/>
        </p:nvPicPr>
        <p:blipFill>
          <a:blip r:embed="rId4">
            <a:extLst>
              <a:ext uri="{28A0092B-C50C-407E-A947-70E740481C1C}">
                <a14:useLocalDpi xmlns:a14="http://schemas.microsoft.com/office/drawing/2010/main" val="0"/>
              </a:ext>
            </a:extLst>
          </a:blip>
          <a:srcRect/>
          <a:stretch>
            <a:fillRect/>
          </a:stretch>
        </p:blipFill>
        <p:spPr bwMode="auto">
          <a:xfrm>
            <a:off x="691086" y="4397248"/>
            <a:ext cx="4963795" cy="1025403"/>
          </a:xfrm>
          <a:prstGeom prst="rect">
            <a:avLst/>
          </a:prstGeom>
          <a:noFill/>
          <a:ln w="3175">
            <a:noFill/>
          </a:ln>
        </p:spPr>
      </p:pic>
      <mc:AlternateContent xmlns:mc="http://schemas.openxmlformats.org/markup-compatibility/2006" xmlns:a14="http://schemas.microsoft.com/office/drawing/2010/main">
        <mc:Choice Requires="a14">
          <p:sp>
            <p:nvSpPr>
              <p:cNvPr id="13" name="Rectángulo 12"/>
              <p:cNvSpPr/>
              <p:nvPr/>
            </p:nvSpPr>
            <p:spPr>
              <a:xfrm>
                <a:off x="6355139" y="1399433"/>
                <a:ext cx="20724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𝑀𝑚𝑎𝑥</m:t>
                      </m:r>
                      <m:r>
                        <a:rPr lang="es-EC" i="0">
                          <a:latin typeface="Cambria Math" panose="02040503050406030204" pitchFamily="18" charset="0"/>
                        </a:rPr>
                        <m:t>=2.5 </m:t>
                      </m:r>
                      <m:d>
                        <m:dPr>
                          <m:begChr m:val="["/>
                          <m:endChr m:val="]"/>
                          <m:ctrlPr>
                            <a:rPr lang="es-EC" i="1">
                              <a:latin typeface="Cambria Math" panose="02040503050406030204" pitchFamily="18" charset="0"/>
                            </a:rPr>
                          </m:ctrlPr>
                        </m:dPr>
                        <m:e>
                          <m:r>
                            <a:rPr lang="es-EC" i="1">
                              <a:latin typeface="Cambria Math" panose="02040503050406030204" pitchFamily="18" charset="0"/>
                            </a:rPr>
                            <m:t>𝑁𝑚</m:t>
                          </m:r>
                        </m:e>
                      </m:d>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6355139" y="1399433"/>
                <a:ext cx="2072427" cy="369332"/>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8" name="Rectángulo 17"/>
              <p:cNvSpPr/>
              <p:nvPr/>
            </p:nvSpPr>
            <p:spPr>
              <a:xfrm>
                <a:off x="6355139" y="1677393"/>
                <a:ext cx="2455992" cy="6164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𝑇</m:t>
                          </m:r>
                        </m:e>
                        <m:sub>
                          <m:r>
                            <a:rPr lang="es-EC" i="1">
                              <a:latin typeface="Cambria Math" panose="02040503050406030204" pitchFamily="18" charset="0"/>
                            </a:rPr>
                            <m:t>𝑚𝑎𝑥</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𝑏𝑟𝑎𝑧𝑜</m:t>
                          </m:r>
                        </m:sub>
                      </m:sSub>
                      <m:r>
                        <a:rPr lang="es-EC" i="0">
                          <a:latin typeface="Cambria Math" panose="02040503050406030204" pitchFamily="18" charset="0"/>
                        </a:rPr>
                        <m:t>∗</m:t>
                      </m:r>
                      <m:r>
                        <a:rPr lang="es-EC" i="1">
                          <a:latin typeface="Cambria Math" panose="02040503050406030204" pitchFamily="18" charset="0"/>
                        </a:rPr>
                        <m:t>𝑔</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𝑑</m:t>
                          </m:r>
                        </m:num>
                        <m:den>
                          <m:r>
                            <a:rPr lang="es-EC" i="0">
                              <a:latin typeface="Cambria Math" panose="02040503050406030204" pitchFamily="18" charset="0"/>
                            </a:rPr>
                            <m:t>2</m:t>
                          </m:r>
                        </m:den>
                      </m:f>
                      <m:r>
                        <a:rPr lang="es-EC" i="0">
                          <a:latin typeface="Cambria Math" panose="02040503050406030204" pitchFamily="18" charset="0"/>
                        </a:rPr>
                        <m:t> </m:t>
                      </m:r>
                    </m:oMath>
                  </m:oMathPara>
                </a14:m>
                <a:endParaRPr lang="es-EC" dirty="0"/>
              </a:p>
            </p:txBody>
          </p:sp>
        </mc:Choice>
        <mc:Fallback xmlns="">
          <p:sp>
            <p:nvSpPr>
              <p:cNvPr id="18" name="Rectángulo 17"/>
              <p:cNvSpPr>
                <a:spLocks noRot="1" noChangeAspect="1" noMove="1" noResize="1" noEditPoints="1" noAdjustHandles="1" noChangeArrowheads="1" noChangeShapeType="1" noTextEdit="1"/>
              </p:cNvSpPr>
              <p:nvPr/>
            </p:nvSpPr>
            <p:spPr>
              <a:xfrm>
                <a:off x="6355139" y="1677393"/>
                <a:ext cx="2455992" cy="616451"/>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9" name="Rectángulo 18"/>
              <p:cNvSpPr/>
              <p:nvPr/>
            </p:nvSpPr>
            <p:spPr>
              <a:xfrm>
                <a:off x="8772289" y="1824041"/>
                <a:ext cx="19701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0">
                          <a:latin typeface="Cambria Math" panose="02040503050406030204" pitchFamily="18" charset="0"/>
                        </a:rPr>
                        <m:t>=16.66∗</m:t>
                      </m:r>
                      <m:r>
                        <a:rPr lang="es-EC" i="1">
                          <a:latin typeface="Cambria Math" panose="02040503050406030204" pitchFamily="18" charset="0"/>
                        </a:rPr>
                        <m:t>𝑑</m:t>
                      </m:r>
                      <m:r>
                        <a:rPr lang="es-EC" i="0">
                          <a:latin typeface="Cambria Math" panose="02040503050406030204" pitchFamily="18" charset="0"/>
                        </a:rPr>
                        <m:t> </m:t>
                      </m:r>
                      <m:d>
                        <m:dPr>
                          <m:begChr m:val="["/>
                          <m:endChr m:val="]"/>
                          <m:ctrlPr>
                            <a:rPr lang="es-EC" i="1">
                              <a:latin typeface="Cambria Math" panose="02040503050406030204" pitchFamily="18" charset="0"/>
                            </a:rPr>
                          </m:ctrlPr>
                        </m:dPr>
                        <m:e>
                          <m:r>
                            <a:rPr lang="es-EC" i="1">
                              <a:latin typeface="Cambria Math" panose="02040503050406030204" pitchFamily="18" charset="0"/>
                            </a:rPr>
                            <m:t>𝑁𝑚</m:t>
                          </m:r>
                        </m:e>
                      </m:d>
                    </m:oMath>
                  </m:oMathPara>
                </a14:m>
                <a:endParaRPr lang="es-EC" dirty="0"/>
              </a:p>
            </p:txBody>
          </p:sp>
        </mc:Choice>
        <mc:Fallback xmlns="">
          <p:sp>
            <p:nvSpPr>
              <p:cNvPr id="19" name="Rectángulo 18"/>
              <p:cNvSpPr>
                <a:spLocks noRot="1" noChangeAspect="1" noMove="1" noResize="1" noEditPoints="1" noAdjustHandles="1" noChangeArrowheads="1" noChangeShapeType="1" noTextEdit="1"/>
              </p:cNvSpPr>
              <p:nvPr/>
            </p:nvSpPr>
            <p:spPr>
              <a:xfrm>
                <a:off x="8772289" y="1824041"/>
                <a:ext cx="1970155" cy="369332"/>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Rectángulo 19"/>
              <p:cNvSpPr/>
              <p:nvPr/>
            </p:nvSpPr>
            <p:spPr>
              <a:xfrm>
                <a:off x="6355139" y="2577790"/>
                <a:ext cx="1780231"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r>
                        <a:rPr lang="es-EC" i="1">
                          <a:latin typeface="Cambria Math" panose="02040503050406030204" pitchFamily="18" charset="0"/>
                        </a:rPr>
                        <m:t>𝜎</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𝑀𝑚𝑎𝑥</m:t>
                          </m:r>
                          <m:r>
                            <a:rPr lang="es-EC" i="0">
                              <a:latin typeface="Cambria Math" panose="02040503050406030204" pitchFamily="18" charset="0"/>
                            </a:rPr>
                            <m:t>∗</m:t>
                          </m:r>
                          <m:r>
                            <a:rPr lang="es-EC" i="1">
                              <a:latin typeface="Cambria Math" panose="02040503050406030204" pitchFamily="18" charset="0"/>
                            </a:rPr>
                            <m:t>𝑦</m:t>
                          </m:r>
                        </m:num>
                        <m:den>
                          <m:r>
                            <a:rPr lang="es-EC" i="1">
                              <a:latin typeface="Cambria Math" panose="02040503050406030204" pitchFamily="18" charset="0"/>
                            </a:rPr>
                            <m:t>𝐼</m:t>
                          </m:r>
                        </m:den>
                      </m:f>
                      <m:r>
                        <a:rPr lang="es-EC" i="0">
                          <a:latin typeface="Cambria Math" panose="02040503050406030204" pitchFamily="18" charset="0"/>
                        </a:rPr>
                        <m:t> </m:t>
                      </m:r>
                    </m:oMath>
                  </m:oMathPara>
                </a14:m>
                <a:endParaRPr lang="es-EC" dirty="0"/>
              </a:p>
            </p:txBody>
          </p:sp>
        </mc:Choice>
        <mc:Fallback xmlns="">
          <p:sp>
            <p:nvSpPr>
              <p:cNvPr id="20" name="Rectángulo 19"/>
              <p:cNvSpPr>
                <a:spLocks noRot="1" noChangeAspect="1" noMove="1" noResize="1" noEditPoints="1" noAdjustHandles="1" noChangeArrowheads="1" noChangeShapeType="1" noTextEdit="1"/>
              </p:cNvSpPr>
              <p:nvPr/>
            </p:nvSpPr>
            <p:spPr>
              <a:xfrm>
                <a:off x="6355139" y="2577790"/>
                <a:ext cx="1780231" cy="609077"/>
              </a:xfrm>
              <a:prstGeom prst="rect">
                <a:avLst/>
              </a:prstGeom>
              <a:blipFill rotWithShape="0">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1" name="Rectángulo 20"/>
              <p:cNvSpPr/>
              <p:nvPr/>
            </p:nvSpPr>
            <p:spPr>
              <a:xfrm>
                <a:off x="9123091" y="2534124"/>
                <a:ext cx="1619353" cy="6527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r>
                        <a:rPr lang="es-EC" i="1">
                          <a:latin typeface="Cambria Math" panose="02040503050406030204" pitchFamily="18" charset="0"/>
                        </a:rPr>
                        <m:t>𝜏</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𝑇𝑚𝑎𝑥</m:t>
                          </m:r>
                          <m:r>
                            <a:rPr lang="es-EC" i="0">
                              <a:latin typeface="Cambria Math" panose="02040503050406030204" pitchFamily="18" charset="0"/>
                            </a:rPr>
                            <m:t>∗</m:t>
                          </m:r>
                          <m:r>
                            <a:rPr lang="es-EC" i="1">
                              <a:latin typeface="Cambria Math" panose="02040503050406030204" pitchFamily="18" charset="0"/>
                            </a:rPr>
                            <m:t>𝑐</m:t>
                          </m:r>
                        </m:num>
                        <m:den>
                          <m:r>
                            <a:rPr lang="es-EC" i="1">
                              <a:latin typeface="Cambria Math" panose="02040503050406030204" pitchFamily="18" charset="0"/>
                            </a:rPr>
                            <m:t>𝐽</m:t>
                          </m:r>
                        </m:den>
                      </m:f>
                    </m:oMath>
                  </m:oMathPara>
                </a14:m>
                <a:endParaRPr lang="es-EC" dirty="0"/>
              </a:p>
            </p:txBody>
          </p:sp>
        </mc:Choice>
        <mc:Fallback xmlns="">
          <p:sp>
            <p:nvSpPr>
              <p:cNvPr id="21" name="Rectángulo 20"/>
              <p:cNvSpPr>
                <a:spLocks noRot="1" noChangeAspect="1" noMove="1" noResize="1" noEditPoints="1" noAdjustHandles="1" noChangeArrowheads="1" noChangeShapeType="1" noTextEdit="1"/>
              </p:cNvSpPr>
              <p:nvPr/>
            </p:nvSpPr>
            <p:spPr>
              <a:xfrm>
                <a:off x="9123091" y="2534124"/>
                <a:ext cx="1619353" cy="652743"/>
              </a:xfrm>
              <a:prstGeom prst="rect">
                <a:avLst/>
              </a:prstGeom>
              <a:blipFill rotWithShape="0">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2" name="Rectángulo 21"/>
              <p:cNvSpPr/>
              <p:nvPr/>
            </p:nvSpPr>
            <p:spPr>
              <a:xfrm>
                <a:off x="5805758" y="3164576"/>
                <a:ext cx="2329612" cy="10401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𝜎</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2.5∗</m:t>
                          </m:r>
                          <m:f>
                            <m:fPr>
                              <m:ctrlPr>
                                <a:rPr lang="es-EC" i="1">
                                  <a:latin typeface="Cambria Math" panose="02040503050406030204" pitchFamily="18" charset="0"/>
                                </a:rPr>
                              </m:ctrlPr>
                            </m:fPr>
                            <m:num>
                              <m:r>
                                <a:rPr lang="es-EC" i="1">
                                  <a:latin typeface="Cambria Math" panose="02040503050406030204" pitchFamily="18" charset="0"/>
                                </a:rPr>
                                <m:t>𝑑</m:t>
                              </m:r>
                            </m:num>
                            <m:den>
                              <m:r>
                                <a:rPr lang="es-EC" i="0">
                                  <a:latin typeface="Cambria Math" panose="02040503050406030204" pitchFamily="18" charset="0"/>
                                </a:rPr>
                                <m:t>2</m:t>
                              </m:r>
                            </m:den>
                          </m:f>
                        </m:num>
                        <m:den>
                          <m:f>
                            <m:fPr>
                              <m:ctrlPr>
                                <a:rPr lang="es-EC" i="1">
                                  <a:latin typeface="Cambria Math" panose="02040503050406030204" pitchFamily="18" charset="0"/>
                                </a:rPr>
                              </m:ctrlPr>
                            </m:fPr>
                            <m:num>
                              <m:r>
                                <a:rPr lang="es-EC" i="1">
                                  <a:latin typeface="Cambria Math" panose="02040503050406030204" pitchFamily="18" charset="0"/>
                                </a:rPr>
                                <m:t>𝜋</m:t>
                              </m:r>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𝑑</m:t>
                                  </m:r>
                                </m:e>
                                <m:sup>
                                  <m:r>
                                    <a:rPr lang="es-EC" i="0">
                                      <a:latin typeface="Cambria Math" panose="02040503050406030204" pitchFamily="18" charset="0"/>
                                    </a:rPr>
                                    <m:t>4</m:t>
                                  </m:r>
                                </m:sup>
                              </m:sSup>
                            </m:num>
                            <m:den>
                              <m:r>
                                <a:rPr lang="es-EC" i="0">
                                  <a:latin typeface="Cambria Math" panose="02040503050406030204" pitchFamily="18" charset="0"/>
                                </a:rPr>
                                <m:t>64</m:t>
                              </m:r>
                            </m:den>
                          </m:f>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25.465</m:t>
                          </m:r>
                        </m:num>
                        <m:den>
                          <m:sSup>
                            <m:sSupPr>
                              <m:ctrlPr>
                                <a:rPr lang="es-EC" i="1">
                                  <a:latin typeface="Cambria Math" panose="02040503050406030204" pitchFamily="18" charset="0"/>
                                </a:rPr>
                              </m:ctrlPr>
                            </m:sSupPr>
                            <m:e>
                              <m:r>
                                <a:rPr lang="es-EC" i="1">
                                  <a:latin typeface="Cambria Math" panose="02040503050406030204" pitchFamily="18" charset="0"/>
                                </a:rPr>
                                <m:t>𝑑</m:t>
                              </m:r>
                            </m:e>
                            <m:sup>
                              <m:r>
                                <a:rPr lang="es-EC" i="0">
                                  <a:latin typeface="Cambria Math" panose="02040503050406030204" pitchFamily="18" charset="0"/>
                                </a:rPr>
                                <m:t>3</m:t>
                              </m:r>
                            </m:sup>
                          </m:sSup>
                        </m:den>
                      </m:f>
                    </m:oMath>
                  </m:oMathPara>
                </a14:m>
                <a:endParaRPr lang="es-EC" dirty="0"/>
              </a:p>
            </p:txBody>
          </p:sp>
        </mc:Choice>
        <mc:Fallback xmlns="">
          <p:sp>
            <p:nvSpPr>
              <p:cNvPr id="22" name="Rectángulo 21"/>
              <p:cNvSpPr>
                <a:spLocks noRot="1" noChangeAspect="1" noMove="1" noResize="1" noEditPoints="1" noAdjustHandles="1" noChangeArrowheads="1" noChangeShapeType="1" noTextEdit="1"/>
              </p:cNvSpPr>
              <p:nvPr/>
            </p:nvSpPr>
            <p:spPr>
              <a:xfrm>
                <a:off x="5805758" y="3164576"/>
                <a:ext cx="2329612" cy="1040157"/>
              </a:xfrm>
              <a:prstGeom prst="rect">
                <a:avLst/>
              </a:prstGeom>
              <a:blipFill rotWithShape="0">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3" name="Rectángulo 22"/>
              <p:cNvSpPr/>
              <p:nvPr/>
            </p:nvSpPr>
            <p:spPr>
              <a:xfrm>
                <a:off x="9123091" y="3186867"/>
                <a:ext cx="2783454" cy="10401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𝜏</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16.66∗</m:t>
                          </m:r>
                          <m:r>
                            <a:rPr lang="es-EC" i="1">
                              <a:latin typeface="Cambria Math" panose="02040503050406030204" pitchFamily="18" charset="0"/>
                            </a:rPr>
                            <m:t>𝑑</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𝑑</m:t>
                              </m:r>
                            </m:num>
                            <m:den>
                              <m:r>
                                <a:rPr lang="es-EC" i="0">
                                  <a:latin typeface="Cambria Math" panose="02040503050406030204" pitchFamily="18" charset="0"/>
                                </a:rPr>
                                <m:t>2</m:t>
                              </m:r>
                            </m:den>
                          </m:f>
                        </m:num>
                        <m:den>
                          <m:f>
                            <m:fPr>
                              <m:ctrlPr>
                                <a:rPr lang="es-EC" i="1">
                                  <a:latin typeface="Cambria Math" panose="02040503050406030204" pitchFamily="18" charset="0"/>
                                </a:rPr>
                              </m:ctrlPr>
                            </m:fPr>
                            <m:num>
                              <m:r>
                                <a:rPr lang="es-EC" i="1">
                                  <a:latin typeface="Cambria Math" panose="02040503050406030204" pitchFamily="18" charset="0"/>
                                </a:rPr>
                                <m:t>𝜋</m:t>
                              </m:r>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𝑑</m:t>
                                  </m:r>
                                </m:e>
                                <m:sup>
                                  <m:r>
                                    <a:rPr lang="es-EC" i="0">
                                      <a:latin typeface="Cambria Math" panose="02040503050406030204" pitchFamily="18" charset="0"/>
                                    </a:rPr>
                                    <m:t>4</m:t>
                                  </m:r>
                                </m:sup>
                              </m:sSup>
                            </m:num>
                            <m:den>
                              <m:r>
                                <a:rPr lang="es-EC" i="0">
                                  <a:latin typeface="Cambria Math" panose="02040503050406030204" pitchFamily="18" charset="0"/>
                                </a:rPr>
                                <m:t>32</m:t>
                              </m:r>
                            </m:den>
                          </m:f>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84.85</m:t>
                          </m:r>
                        </m:num>
                        <m:den>
                          <m:sSup>
                            <m:sSupPr>
                              <m:ctrlPr>
                                <a:rPr lang="es-EC" i="1">
                                  <a:latin typeface="Cambria Math" panose="02040503050406030204" pitchFamily="18" charset="0"/>
                                </a:rPr>
                              </m:ctrlPr>
                            </m:sSupPr>
                            <m:e>
                              <m:r>
                                <a:rPr lang="es-EC" i="1">
                                  <a:latin typeface="Cambria Math" panose="02040503050406030204" pitchFamily="18" charset="0"/>
                                </a:rPr>
                                <m:t>𝑑</m:t>
                              </m:r>
                            </m:e>
                            <m:sup>
                              <m:r>
                                <a:rPr lang="es-EC" i="0">
                                  <a:latin typeface="Cambria Math" panose="02040503050406030204" pitchFamily="18" charset="0"/>
                                </a:rPr>
                                <m:t>2</m:t>
                              </m:r>
                            </m:sup>
                          </m:sSup>
                        </m:den>
                      </m:f>
                    </m:oMath>
                  </m:oMathPara>
                </a14:m>
                <a:endParaRPr lang="es-EC" dirty="0"/>
              </a:p>
            </p:txBody>
          </p:sp>
        </mc:Choice>
        <mc:Fallback xmlns="">
          <p:sp>
            <p:nvSpPr>
              <p:cNvPr id="23" name="Rectángulo 22"/>
              <p:cNvSpPr>
                <a:spLocks noRot="1" noChangeAspect="1" noMove="1" noResize="1" noEditPoints="1" noAdjustHandles="1" noChangeArrowheads="1" noChangeShapeType="1" noTextEdit="1"/>
              </p:cNvSpPr>
              <p:nvPr/>
            </p:nvSpPr>
            <p:spPr>
              <a:xfrm>
                <a:off x="9123091" y="3186867"/>
                <a:ext cx="2783454" cy="1040157"/>
              </a:xfrm>
              <a:prstGeom prst="rect">
                <a:avLst/>
              </a:prstGeom>
              <a:blipFill rotWithShape="0">
                <a:blip r:embed="rId11"/>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4" name="Rectángulo 23"/>
              <p:cNvSpPr/>
              <p:nvPr/>
            </p:nvSpPr>
            <p:spPr>
              <a:xfrm>
                <a:off x="6458372" y="4433425"/>
                <a:ext cx="2249526"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𝜏</m:t>
                      </m:r>
                      <m:r>
                        <a:rPr lang="es-EC" i="1">
                          <a:latin typeface="Cambria Math" panose="02040503050406030204" pitchFamily="18" charset="0"/>
                        </a:rPr>
                        <m:t>𝑚𝑎𝑥</m:t>
                      </m:r>
                      <m:r>
                        <a:rPr lang="es-EC" i="0">
                          <a:latin typeface="Cambria Math" panose="02040503050406030204" pitchFamily="18" charset="0"/>
                        </a:rPr>
                        <m:t>=</m:t>
                      </m:r>
                      <m:rad>
                        <m:radPr>
                          <m:degHide m:val="on"/>
                          <m:ctrlPr>
                            <a:rPr lang="es-EC" i="1">
                              <a:latin typeface="Cambria Math" panose="02040503050406030204" pitchFamily="18" charset="0"/>
                            </a:rPr>
                          </m:ctrlPr>
                        </m:radPr>
                        <m:deg/>
                        <m:e>
                          <m:sSup>
                            <m:sSupPr>
                              <m:ctrlPr>
                                <a:rPr lang="es-EC" i="1">
                                  <a:latin typeface="Cambria Math" panose="02040503050406030204" pitchFamily="18" charset="0"/>
                                </a:rPr>
                              </m:ctrlPr>
                            </m:sSupPr>
                            <m:e>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𝜎</m:t>
                                      </m:r>
                                    </m:num>
                                    <m:den>
                                      <m:r>
                                        <a:rPr lang="es-EC" i="0">
                                          <a:latin typeface="Cambria Math" panose="02040503050406030204" pitchFamily="18" charset="0"/>
                                        </a:rPr>
                                        <m:t>2</m:t>
                                      </m:r>
                                    </m:den>
                                  </m:f>
                                </m:e>
                              </m:d>
                            </m:e>
                            <m:sup>
                              <m:r>
                                <a:rPr lang="es-EC" i="0">
                                  <a:latin typeface="Cambria Math" panose="02040503050406030204" pitchFamily="18" charset="0"/>
                                </a:rPr>
                                <m:t>2</m:t>
                              </m:r>
                            </m:sup>
                          </m:sSup>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𝜏</m:t>
                              </m:r>
                            </m:e>
                            <m:sup>
                              <m:r>
                                <a:rPr lang="es-EC" i="0">
                                  <a:latin typeface="Cambria Math" panose="02040503050406030204" pitchFamily="18" charset="0"/>
                                </a:rPr>
                                <m:t>2</m:t>
                              </m:r>
                            </m:sup>
                          </m:sSup>
                        </m:e>
                      </m:rad>
                    </m:oMath>
                  </m:oMathPara>
                </a14:m>
                <a:endParaRPr lang="es-EC" dirty="0"/>
              </a:p>
            </p:txBody>
          </p:sp>
        </mc:Choice>
        <mc:Fallback xmlns="">
          <p:sp>
            <p:nvSpPr>
              <p:cNvPr id="24" name="Rectángulo 23"/>
              <p:cNvSpPr>
                <a:spLocks noRot="1" noChangeAspect="1" noMove="1" noResize="1" noEditPoints="1" noAdjustHandles="1" noChangeArrowheads="1" noChangeShapeType="1" noTextEdit="1"/>
              </p:cNvSpPr>
              <p:nvPr/>
            </p:nvSpPr>
            <p:spPr>
              <a:xfrm>
                <a:off x="6458372" y="4433425"/>
                <a:ext cx="2249526" cy="910699"/>
              </a:xfrm>
              <a:prstGeom prst="rect">
                <a:avLst/>
              </a:prstGeom>
              <a:blipFill rotWithShape="0">
                <a:blip r:embed="rId1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5" name="Rectángulo 24"/>
              <p:cNvSpPr/>
              <p:nvPr/>
            </p:nvSpPr>
            <p:spPr>
              <a:xfrm>
                <a:off x="8811131" y="4547334"/>
                <a:ext cx="2486706" cy="6828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84.85∗</m:t>
                          </m:r>
                          <m:rad>
                            <m:radPr>
                              <m:degHide m:val="on"/>
                              <m:ctrlPr>
                                <a:rPr lang="es-EC" i="1">
                                  <a:latin typeface="Cambria Math" panose="02040503050406030204" pitchFamily="18" charset="0"/>
                                </a:rPr>
                              </m:ctrlPr>
                            </m:radPr>
                            <m:deg/>
                            <m:e>
                              <m:sSup>
                                <m:sSupPr>
                                  <m:ctrlPr>
                                    <a:rPr lang="es-EC" i="1">
                                      <a:latin typeface="Cambria Math" panose="02040503050406030204" pitchFamily="18" charset="0"/>
                                    </a:rPr>
                                  </m:ctrlPr>
                                </m:sSupPr>
                                <m:e>
                                  <m:r>
                                    <a:rPr lang="es-EC" i="1">
                                      <a:latin typeface="Cambria Math" panose="02040503050406030204" pitchFamily="18" charset="0"/>
                                    </a:rPr>
                                    <m:t>𝑑</m:t>
                                  </m:r>
                                </m:e>
                                <m:sup>
                                  <m:r>
                                    <a:rPr lang="es-EC" i="0">
                                      <a:latin typeface="Cambria Math" panose="02040503050406030204" pitchFamily="18" charset="0"/>
                                    </a:rPr>
                                    <m:t>2</m:t>
                                  </m:r>
                                </m:sup>
                              </m:sSup>
                              <m:r>
                                <a:rPr lang="es-EC" i="0">
                                  <a:latin typeface="Cambria Math" panose="02040503050406030204" pitchFamily="18" charset="0"/>
                                </a:rPr>
                                <m:t>+0.022</m:t>
                              </m:r>
                            </m:e>
                          </m:rad>
                        </m:num>
                        <m:den>
                          <m:sSup>
                            <m:sSupPr>
                              <m:ctrlPr>
                                <a:rPr lang="es-EC" i="1">
                                  <a:latin typeface="Cambria Math" panose="02040503050406030204" pitchFamily="18" charset="0"/>
                                </a:rPr>
                              </m:ctrlPr>
                            </m:sSupPr>
                            <m:e>
                              <m:r>
                                <a:rPr lang="es-EC" i="1">
                                  <a:latin typeface="Cambria Math" panose="02040503050406030204" pitchFamily="18" charset="0"/>
                                </a:rPr>
                                <m:t>𝑑</m:t>
                              </m:r>
                            </m:e>
                            <m:sup>
                              <m:r>
                                <a:rPr lang="es-EC" i="0">
                                  <a:latin typeface="Cambria Math" panose="02040503050406030204" pitchFamily="18" charset="0"/>
                                </a:rPr>
                                <m:t>3</m:t>
                              </m:r>
                            </m:sup>
                          </m:sSup>
                        </m:den>
                      </m:f>
                    </m:oMath>
                  </m:oMathPara>
                </a14:m>
                <a:endParaRPr lang="es-EC" dirty="0"/>
              </a:p>
            </p:txBody>
          </p:sp>
        </mc:Choice>
        <mc:Fallback xmlns="">
          <p:sp>
            <p:nvSpPr>
              <p:cNvPr id="25" name="Rectángulo 24"/>
              <p:cNvSpPr>
                <a:spLocks noRot="1" noChangeAspect="1" noMove="1" noResize="1" noEditPoints="1" noAdjustHandles="1" noChangeArrowheads="1" noChangeShapeType="1" noTextEdit="1"/>
              </p:cNvSpPr>
              <p:nvPr/>
            </p:nvSpPr>
            <p:spPr>
              <a:xfrm>
                <a:off x="8811131" y="4547334"/>
                <a:ext cx="2486706" cy="682879"/>
              </a:xfrm>
              <a:prstGeom prst="rect">
                <a:avLst/>
              </a:prstGeom>
              <a:blipFill rotWithShape="0">
                <a:blip r:embed="rId13"/>
                <a:stretch>
                  <a:fillRect/>
                </a:stretch>
              </a:blipFill>
            </p:spPr>
            <p:txBody>
              <a:bodyPr/>
              <a:lstStyle/>
              <a:p>
                <a:r>
                  <a:rPr lang="es-EC">
                    <a:noFill/>
                  </a:rPr>
                  <a:t> </a:t>
                </a:r>
              </a:p>
            </p:txBody>
          </p:sp>
        </mc:Fallback>
      </mc:AlternateContent>
      <p:cxnSp>
        <p:nvCxnSpPr>
          <p:cNvPr id="27" name="Conector recto de flecha 26"/>
          <p:cNvCxnSpPr/>
          <p:nvPr/>
        </p:nvCxnSpPr>
        <p:spPr>
          <a:xfrm>
            <a:off x="3966693" y="1532586"/>
            <a:ext cx="2962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Rectángulo 27"/>
              <p:cNvSpPr/>
              <p:nvPr/>
            </p:nvSpPr>
            <p:spPr>
              <a:xfrm>
                <a:off x="4219529" y="1330387"/>
                <a:ext cx="532838" cy="391261"/>
              </a:xfrm>
              <a:prstGeom prst="rect">
                <a:avLst/>
              </a:prstGeom>
            </p:spPr>
            <p:txBody>
              <a:bodyPr wrap="none">
                <a:spAutoFit/>
              </a:bodyPr>
              <a:lstStyle/>
              <a:p>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𝑦</m:t>
                        </m:r>
                      </m:sub>
                    </m:sSub>
                  </m:oMath>
                </a14:m>
                <a:r>
                  <a:rPr lang="es-EC" dirty="0" smtClean="0"/>
                  <a:t>=</a:t>
                </a:r>
                <a:endParaRPr lang="es-EC" dirty="0"/>
              </a:p>
            </p:txBody>
          </p:sp>
        </mc:Choice>
        <mc:Fallback xmlns="">
          <p:sp>
            <p:nvSpPr>
              <p:cNvPr id="28" name="Rectángulo 27"/>
              <p:cNvSpPr>
                <a:spLocks noRot="1" noChangeAspect="1" noMove="1" noResize="1" noEditPoints="1" noAdjustHandles="1" noChangeArrowheads="1" noChangeShapeType="1" noTextEdit="1"/>
              </p:cNvSpPr>
              <p:nvPr/>
            </p:nvSpPr>
            <p:spPr>
              <a:xfrm>
                <a:off x="4219529" y="1330387"/>
                <a:ext cx="532838" cy="391261"/>
              </a:xfrm>
              <a:prstGeom prst="rect">
                <a:avLst/>
              </a:prstGeom>
              <a:blipFill rotWithShape="0">
                <a:blip r:embed="rId14"/>
                <a:stretch>
                  <a:fillRect t="-6250" r="-9091" b="-2031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9" name="Rectángulo 28"/>
              <p:cNvSpPr/>
              <p:nvPr/>
            </p:nvSpPr>
            <p:spPr>
              <a:xfrm>
                <a:off x="270456" y="5574638"/>
                <a:ext cx="905312"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𝜏</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𝑆𝑦</m:t>
                          </m:r>
                        </m:num>
                        <m:den>
                          <m:r>
                            <a:rPr lang="es-EC" i="0">
                              <a:latin typeface="Cambria Math" panose="02040503050406030204" pitchFamily="18" charset="0"/>
                            </a:rPr>
                            <m:t>2</m:t>
                          </m:r>
                        </m:den>
                      </m:f>
                    </m:oMath>
                  </m:oMathPara>
                </a14:m>
                <a:endParaRPr lang="es-EC" dirty="0"/>
              </a:p>
            </p:txBody>
          </p:sp>
        </mc:Choice>
        <mc:Fallback xmlns="">
          <p:sp>
            <p:nvSpPr>
              <p:cNvPr id="29" name="Rectángulo 28"/>
              <p:cNvSpPr>
                <a:spLocks noRot="1" noChangeAspect="1" noMove="1" noResize="1" noEditPoints="1" noAdjustHandles="1" noChangeArrowheads="1" noChangeShapeType="1" noTextEdit="1"/>
              </p:cNvSpPr>
              <p:nvPr/>
            </p:nvSpPr>
            <p:spPr>
              <a:xfrm>
                <a:off x="270456" y="5574638"/>
                <a:ext cx="905312" cy="610936"/>
              </a:xfrm>
              <a:prstGeom prst="rect">
                <a:avLst/>
              </a:prstGeom>
              <a:blipFill rotWithShape="0">
                <a:blip r:embed="rId1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0" name="Rectángulo 29"/>
              <p:cNvSpPr/>
              <p:nvPr/>
            </p:nvSpPr>
            <p:spPr>
              <a:xfrm>
                <a:off x="1097280" y="5695440"/>
                <a:ext cx="154612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m:t>
                      </m:r>
                      <m:r>
                        <a:rPr lang="es-EC" i="0">
                          <a:latin typeface="Cambria Math" panose="02040503050406030204" pitchFamily="18" charset="0"/>
                        </a:rPr>
                        <m:t>135 </m:t>
                      </m:r>
                      <m:d>
                        <m:dPr>
                          <m:begChr m:val="["/>
                          <m:endChr m:val="]"/>
                          <m:ctrlPr>
                            <a:rPr lang="es-EC" i="1">
                              <a:latin typeface="Cambria Math" panose="02040503050406030204" pitchFamily="18" charset="0"/>
                            </a:rPr>
                          </m:ctrlPr>
                        </m:dPr>
                        <m:e>
                          <m:r>
                            <a:rPr lang="es-EC" i="1">
                              <a:latin typeface="Cambria Math" panose="02040503050406030204" pitchFamily="18" charset="0"/>
                            </a:rPr>
                            <m:t>𝑀𝑃𝑎</m:t>
                          </m:r>
                        </m:e>
                      </m:d>
                    </m:oMath>
                  </m:oMathPara>
                </a14:m>
                <a:endParaRPr lang="es-EC" dirty="0"/>
              </a:p>
            </p:txBody>
          </p:sp>
        </mc:Choice>
        <mc:Fallback xmlns="">
          <p:sp>
            <p:nvSpPr>
              <p:cNvPr id="30" name="Rectángulo 29"/>
              <p:cNvSpPr>
                <a:spLocks noRot="1" noChangeAspect="1" noMove="1" noResize="1" noEditPoints="1" noAdjustHandles="1" noChangeArrowheads="1" noChangeShapeType="1" noTextEdit="1"/>
              </p:cNvSpPr>
              <p:nvPr/>
            </p:nvSpPr>
            <p:spPr>
              <a:xfrm>
                <a:off x="1097280" y="5695440"/>
                <a:ext cx="1546129" cy="369332"/>
              </a:xfrm>
              <a:prstGeom prst="rect">
                <a:avLst/>
              </a:prstGeom>
              <a:blipFill rotWithShape="0">
                <a:blip r:embed="rId1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1" name="Rectángulo 30"/>
              <p:cNvSpPr/>
              <p:nvPr/>
            </p:nvSpPr>
            <p:spPr>
              <a:xfrm>
                <a:off x="2871236" y="5548880"/>
                <a:ext cx="3014864" cy="616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𝜏</m:t>
                      </m:r>
                      <m:r>
                        <a:rPr lang="es-EC" i="0">
                          <a:latin typeface="Cambria Math" panose="02040503050406030204" pitchFamily="18" charset="0"/>
                        </a:rPr>
                        <m:t> </m:t>
                      </m:r>
                      <m:r>
                        <a:rPr lang="es-EC" i="1">
                          <a:latin typeface="Cambria Math" panose="02040503050406030204" pitchFamily="18" charset="0"/>
                        </a:rPr>
                        <m:t>𝑑𝑖𝑠𝑒</m:t>
                      </m:r>
                      <m:r>
                        <a:rPr lang="es-EC" i="0">
                          <a:latin typeface="Cambria Math" panose="02040503050406030204" pitchFamily="18" charset="0"/>
                        </a:rPr>
                        <m:t>ñ</m:t>
                      </m:r>
                      <m:r>
                        <a:rPr lang="es-EC" i="1">
                          <a:latin typeface="Cambria Math" panose="02040503050406030204" pitchFamily="18" charset="0"/>
                        </a:rPr>
                        <m:t>𝑜</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135</m:t>
                          </m:r>
                        </m:num>
                        <m:den>
                          <m:r>
                            <a:rPr lang="es-EC" i="0">
                              <a:latin typeface="Cambria Math" panose="02040503050406030204" pitchFamily="18" charset="0"/>
                            </a:rPr>
                            <m:t>1.4</m:t>
                          </m:r>
                        </m:den>
                      </m:f>
                      <m:r>
                        <a:rPr lang="es-EC" i="0">
                          <a:latin typeface="Cambria Math" panose="02040503050406030204" pitchFamily="18" charset="0"/>
                        </a:rPr>
                        <m:t>=9</m:t>
                      </m:r>
                      <m:r>
                        <a:rPr lang="es-EC" b="0" i="0" smtClean="0">
                          <a:latin typeface="Cambria Math" panose="02040503050406030204" pitchFamily="18" charset="0"/>
                        </a:rPr>
                        <m:t>6</m:t>
                      </m:r>
                      <m:r>
                        <a:rPr lang="es-EC" i="0">
                          <a:latin typeface="Cambria Math" panose="02040503050406030204" pitchFamily="18" charset="0"/>
                        </a:rPr>
                        <m:t> </m:t>
                      </m:r>
                      <m:d>
                        <m:dPr>
                          <m:begChr m:val="["/>
                          <m:endChr m:val="]"/>
                          <m:ctrlPr>
                            <a:rPr lang="es-EC" i="1">
                              <a:latin typeface="Cambria Math" panose="02040503050406030204" pitchFamily="18" charset="0"/>
                            </a:rPr>
                          </m:ctrlPr>
                        </m:dPr>
                        <m:e>
                          <m:r>
                            <a:rPr lang="es-EC" b="0" i="1" smtClean="0">
                              <a:latin typeface="Cambria Math" panose="02040503050406030204" pitchFamily="18" charset="0"/>
                            </a:rPr>
                            <m:t>𝑀</m:t>
                          </m:r>
                          <m:r>
                            <a:rPr lang="es-EC" i="1">
                              <a:latin typeface="Cambria Math" panose="02040503050406030204" pitchFamily="18" charset="0"/>
                            </a:rPr>
                            <m:t>𝑃𝑎</m:t>
                          </m:r>
                        </m:e>
                      </m:d>
                    </m:oMath>
                  </m:oMathPara>
                </a14:m>
                <a:endParaRPr lang="es-EC" dirty="0"/>
              </a:p>
            </p:txBody>
          </p:sp>
        </mc:Choice>
        <mc:Fallback xmlns="">
          <p:sp>
            <p:nvSpPr>
              <p:cNvPr id="31" name="Rectángulo 30"/>
              <p:cNvSpPr>
                <a:spLocks noRot="1" noChangeAspect="1" noMove="1" noResize="1" noEditPoints="1" noAdjustHandles="1" noChangeArrowheads="1" noChangeShapeType="1" noTextEdit="1"/>
              </p:cNvSpPr>
              <p:nvPr/>
            </p:nvSpPr>
            <p:spPr>
              <a:xfrm>
                <a:off x="2871236" y="5548880"/>
                <a:ext cx="3014864" cy="616515"/>
              </a:xfrm>
              <a:prstGeom prst="rect">
                <a:avLst/>
              </a:prstGeom>
              <a:blipFill rotWithShape="0">
                <a:blip r:embed="rId1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2" name="Rectángulo 31"/>
              <p:cNvSpPr/>
              <p:nvPr/>
            </p:nvSpPr>
            <p:spPr>
              <a:xfrm>
                <a:off x="9268468" y="5587491"/>
                <a:ext cx="1473976" cy="610424"/>
              </a:xfrm>
              <a:prstGeom prst="rect">
                <a:avLst/>
              </a:prstGeom>
            </p:spPr>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s-MX" i="1">
                          <a:effectLst/>
                          <a:latin typeface="Cambria Math" panose="02040503050406030204" pitchFamily="18" charset="0"/>
                          <a:ea typeface="Calibri" panose="020F0502020204030204" pitchFamily="34" charset="0"/>
                          <a:cs typeface="Times New Roman" panose="02020603050405020304" pitchFamily="18" charset="0"/>
                        </a:rPr>
                        <m:t>𝑑</m:t>
                      </m:r>
                      <m:r>
                        <a:rPr lang="es-MX" i="1">
                          <a:effectLst/>
                          <a:latin typeface="Cambria Math" panose="02040503050406030204" pitchFamily="18" charset="0"/>
                          <a:ea typeface="Calibri" panose="020F0502020204030204" pitchFamily="34" charset="0"/>
                          <a:cs typeface="Times New Roman" panose="02020603050405020304" pitchFamily="18" charset="0"/>
                        </a:rPr>
                        <m:t>=5 [</m:t>
                      </m:r>
                      <m:r>
                        <a:rPr lang="es-MX" i="1">
                          <a:effectLst/>
                          <a:latin typeface="Cambria Math" panose="02040503050406030204" pitchFamily="18" charset="0"/>
                          <a:ea typeface="Calibri" panose="020F0502020204030204" pitchFamily="34" charset="0"/>
                          <a:cs typeface="Times New Roman" panose="02020603050405020304" pitchFamily="18" charset="0"/>
                        </a:rPr>
                        <m:t>𝑚𝑚</m:t>
                      </m:r>
                      <m:r>
                        <a:rPr lang="es-MX"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2" name="Rectángulo 31"/>
              <p:cNvSpPr>
                <a:spLocks noRot="1" noChangeAspect="1" noMove="1" noResize="1" noEditPoints="1" noAdjustHandles="1" noChangeArrowheads="1" noChangeShapeType="1" noTextEdit="1"/>
              </p:cNvSpPr>
              <p:nvPr/>
            </p:nvSpPr>
            <p:spPr>
              <a:xfrm>
                <a:off x="9268468" y="5587491"/>
                <a:ext cx="1473976" cy="610424"/>
              </a:xfrm>
              <a:prstGeom prst="rect">
                <a:avLst/>
              </a:prstGeom>
              <a:blipFill rotWithShape="0">
                <a:blip r:embed="rId18"/>
                <a:stretch>
                  <a:fillRect/>
                </a:stretch>
              </a:blipFill>
            </p:spPr>
            <p:txBody>
              <a:bodyPr/>
              <a:lstStyle/>
              <a:p>
                <a:r>
                  <a:rPr lang="es-EC">
                    <a:noFill/>
                  </a:rPr>
                  <a:t> </a:t>
                </a:r>
              </a:p>
            </p:txBody>
          </p:sp>
        </mc:Fallback>
      </mc:AlternateContent>
      <p:cxnSp>
        <p:nvCxnSpPr>
          <p:cNvPr id="34" name="Conector recto de flecha 33"/>
          <p:cNvCxnSpPr/>
          <p:nvPr/>
        </p:nvCxnSpPr>
        <p:spPr>
          <a:xfrm flipV="1">
            <a:off x="8135370" y="5230214"/>
            <a:ext cx="1133098" cy="626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36"/>
          <p:cNvCxnSpPr/>
          <p:nvPr/>
        </p:nvCxnSpPr>
        <p:spPr>
          <a:xfrm flipH="1">
            <a:off x="5989333" y="5880106"/>
            <a:ext cx="21460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ector recto 38"/>
          <p:cNvCxnSpPr/>
          <p:nvPr/>
        </p:nvCxnSpPr>
        <p:spPr>
          <a:xfrm>
            <a:off x="8595360" y="2577790"/>
            <a:ext cx="0" cy="178082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ector recto 40"/>
          <p:cNvCxnSpPr/>
          <p:nvPr/>
        </p:nvCxnSpPr>
        <p:spPr>
          <a:xfrm flipH="1">
            <a:off x="5706407" y="4358610"/>
            <a:ext cx="28976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ector recto 42"/>
          <p:cNvCxnSpPr/>
          <p:nvPr/>
        </p:nvCxnSpPr>
        <p:spPr>
          <a:xfrm>
            <a:off x="8595360" y="4358610"/>
            <a:ext cx="3311185" cy="3863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7974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270456" y="1337481"/>
            <a:ext cx="11207311" cy="9826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8" name="Rectángulo 17"/>
          <p:cNvSpPr/>
          <p:nvPr/>
        </p:nvSpPr>
        <p:spPr>
          <a:xfrm>
            <a:off x="591403" y="354548"/>
            <a:ext cx="11145672" cy="923330"/>
          </a:xfrm>
          <a:prstGeom prst="rect">
            <a:avLst/>
          </a:prstGeom>
        </p:spPr>
        <p:txBody>
          <a:bodyPr wrap="square">
            <a:spAutoFit/>
          </a:bodyPr>
          <a:lstStyle/>
          <a:p>
            <a:pPr indent="270510" algn="just">
              <a:lnSpc>
                <a:spcPct val="150000"/>
              </a:lnSpc>
              <a:spcAft>
                <a:spcPts val="800"/>
              </a:spcAft>
            </a:pPr>
            <a:r>
              <a:rPr lang="es-MX" dirty="0">
                <a:latin typeface="Times New Roman" panose="02020603050405020304" pitchFamily="18" charset="0"/>
                <a:ea typeface="Calibri" panose="020F0502020204030204" pitchFamily="34" charset="0"/>
                <a:cs typeface="Times New Roman" panose="02020603050405020304" pitchFamily="18" charset="0"/>
              </a:rPr>
              <a:t>Se selecciona un </a:t>
            </a:r>
            <a:r>
              <a:rPr lang="es-MX" dirty="0" smtClean="0">
                <a:latin typeface="Times New Roman" panose="02020603050405020304" pitchFamily="18" charset="0"/>
                <a:ea typeface="Calibri" panose="020F0502020204030204" pitchFamily="34" charset="0"/>
                <a:cs typeface="Times New Roman" panose="02020603050405020304" pitchFamily="18" charset="0"/>
              </a:rPr>
              <a:t>espárrago </a:t>
            </a:r>
            <a:r>
              <a:rPr lang="es-MX" dirty="0">
                <a:latin typeface="Times New Roman" panose="02020603050405020304" pitchFamily="18" charset="0"/>
                <a:ea typeface="Calibri" panose="020F0502020204030204" pitchFamily="34" charset="0"/>
                <a:cs typeface="Times New Roman" panose="02020603050405020304" pitchFamily="18" charset="0"/>
              </a:rPr>
              <a:t>5/16-18 [in]. El mismo posee un diámetro interno de aprox. 5[mm] y una rosca de 18 [hilos/in]. El tipo de rosca no es influyente en el diseño, solamente ayuda a guiar al alambre tensor para enroscarse. </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Rectángulo 18"/>
              <p:cNvSpPr/>
              <p:nvPr/>
            </p:nvSpPr>
            <p:spPr>
              <a:xfrm>
                <a:off x="1410268" y="1492300"/>
                <a:ext cx="2124502" cy="1128514"/>
              </a:xfrm>
              <a:prstGeom prst="rect">
                <a:avLst/>
              </a:prstGeom>
            </p:spPr>
            <p:txBody>
              <a:bodyPr wrap="square">
                <a:spAutoFit/>
              </a:bodyPr>
              <a:lstStyle/>
              <a:p>
                <a:pPr indent="270510" algn="just">
                  <a:lnSpc>
                    <a:spcPct val="150000"/>
                  </a:lnSpc>
                  <a:spcAft>
                    <a:spcPts val="800"/>
                  </a:spcAft>
                </a:pPr>
                <a14:m>
                  <m:oMathPara xmlns:m="http://schemas.openxmlformats.org/officeDocument/2006/math">
                    <m:oMathParaPr>
                      <m:jc m:val="centerGroup"/>
                    </m:oMathParaPr>
                    <m:oMath xmlns:m="http://schemas.openxmlformats.org/officeDocument/2006/math">
                      <m:r>
                        <a:rPr lang="es-MX" i="1" smtClean="0">
                          <a:latin typeface="Cambria Math" panose="02040503050406030204" pitchFamily="18" charset="0"/>
                          <a:ea typeface="Calibri" panose="020F0502020204030204" pitchFamily="34" charset="0"/>
                          <a:cs typeface="Times New Roman" panose="02020603050405020304" pitchFamily="18" charset="0"/>
                        </a:rPr>
                        <m:t> </m:t>
                      </m:r>
                      <m:r>
                        <a:rPr lang="es-MX" i="1" smtClean="0">
                          <a:latin typeface="Cambria Math" panose="02040503050406030204" pitchFamily="18" charset="0"/>
                          <a:ea typeface="Calibri" panose="020F0502020204030204" pitchFamily="34" charset="0"/>
                          <a:cs typeface="Times New Roman" panose="02020603050405020304" pitchFamily="18" charset="0"/>
                        </a:rPr>
                        <m:t>𝑝</m:t>
                      </m:r>
                      <m:r>
                        <a:rPr lang="es-MX" i="1" smtClean="0">
                          <a:latin typeface="Cambria Math" panose="02040503050406030204" pitchFamily="18" charset="0"/>
                          <a:ea typeface="Calibri" panose="020F0502020204030204" pitchFamily="34" charset="0"/>
                          <a:cs typeface="Times New Roman" panose="02020603050405020304" pitchFamily="18" charset="0"/>
                        </a:rPr>
                        <m:t>=</m:t>
                      </m:r>
                      <m:r>
                        <a:rPr lang="es-MX" i="1" smtClean="0">
                          <a:latin typeface="Cambria Math" panose="02040503050406030204" pitchFamily="18" charset="0"/>
                          <a:ea typeface="Calibri" panose="020F0502020204030204" pitchFamily="34" charset="0"/>
                          <a:cs typeface="Times New Roman" panose="02020603050405020304" pitchFamily="18" charset="0"/>
                        </a:rPr>
                        <m:t>𝜋</m:t>
                      </m:r>
                      <m:r>
                        <a:rPr lang="es-MX" i="1" smtClean="0">
                          <a:latin typeface="Cambria Math" panose="02040503050406030204" pitchFamily="18" charset="0"/>
                          <a:ea typeface="Calibri" panose="020F0502020204030204" pitchFamily="34" charset="0"/>
                          <a:cs typeface="Times New Roman" panose="02020603050405020304" pitchFamily="18" charset="0"/>
                        </a:rPr>
                        <m:t>∗</m:t>
                      </m:r>
                      <m:r>
                        <a:rPr lang="es-EC" b="0" i="1" smtClean="0">
                          <a:latin typeface="Cambria Math" panose="02040503050406030204" pitchFamily="18" charset="0"/>
                          <a:ea typeface="Calibri" panose="020F0502020204030204" pitchFamily="34" charset="0"/>
                          <a:cs typeface="Times New Roman" panose="02020603050405020304" pitchFamily="18" charset="0"/>
                        </a:rPr>
                        <m:t>𝑑</m:t>
                      </m:r>
                    </m:oMath>
                  </m:oMathPara>
                </a14:m>
                <a:endParaRPr lang="es-EC" b="0" i="1" dirty="0" smtClean="0">
                  <a:latin typeface="Cambria Math" panose="02040503050406030204" pitchFamily="18" charset="0"/>
                  <a:ea typeface="Calibri" panose="020F0502020204030204" pitchFamily="34" charset="0"/>
                  <a:cs typeface="Times New Roman" panose="02020603050405020304" pitchFamily="18" charset="0"/>
                </a:endParaRPr>
              </a:p>
              <a:p>
                <a:pPr indent="270510" algn="just">
                  <a:lnSpc>
                    <a:spcPct val="150000"/>
                  </a:lnSpc>
                  <a:spcAft>
                    <a:spcPts val="800"/>
                  </a:spcAft>
                </a:pPr>
                <a14:m>
                  <m:oMathPara xmlns:m="http://schemas.openxmlformats.org/officeDocument/2006/math">
                    <m:oMathParaPr>
                      <m:jc m:val="centerGroup"/>
                    </m:oMathParaPr>
                    <m:oMath xmlns:m="http://schemas.openxmlformats.org/officeDocument/2006/math">
                      <m:r>
                        <a:rPr lang="es-MX" i="1">
                          <a:effectLst/>
                          <a:latin typeface="Cambria Math" panose="02040503050406030204" pitchFamily="18" charset="0"/>
                          <a:ea typeface="Calibri" panose="020F0502020204030204" pitchFamily="34" charset="0"/>
                          <a:cs typeface="Times New Roman" panose="02020603050405020304" pitchFamily="18" charset="0"/>
                        </a:rPr>
                        <m:t>𝑝</m:t>
                      </m:r>
                      <m:r>
                        <a:rPr lang="es-MX" i="1">
                          <a:effectLst/>
                          <a:latin typeface="Cambria Math" panose="02040503050406030204" pitchFamily="18" charset="0"/>
                          <a:ea typeface="Calibri" panose="020F0502020204030204" pitchFamily="34" charset="0"/>
                          <a:cs typeface="Times New Roman" panose="02020603050405020304" pitchFamily="18" charset="0"/>
                        </a:rPr>
                        <m:t>=15.71 </m:t>
                      </m:r>
                      <m:d>
                        <m:dPr>
                          <m:begChr m:val="["/>
                          <m:endChr m:val="]"/>
                          <m:ctrlPr>
                            <a:rPr lang="es-EC" i="1">
                              <a:effectLst/>
                              <a:latin typeface="Cambria Math" panose="02040503050406030204" pitchFamily="18" charset="0"/>
                            </a:rPr>
                          </m:ctrlPr>
                        </m:dPr>
                        <m:e>
                          <m:r>
                            <a:rPr lang="es-MX" i="1">
                              <a:effectLst/>
                              <a:latin typeface="Cambria Math" panose="02040503050406030204" pitchFamily="18" charset="0"/>
                              <a:ea typeface="Calibri" panose="020F0502020204030204" pitchFamily="34" charset="0"/>
                              <a:cs typeface="Times New Roman" panose="02020603050405020304" pitchFamily="18" charset="0"/>
                            </a:rPr>
                            <m:t>𝑚𝑚</m:t>
                          </m:r>
                        </m:e>
                      </m:d>
                    </m:oMath>
                  </m:oMathPara>
                </a14:m>
                <a:endParaRPr lang="es-EC" dirty="0"/>
              </a:p>
            </p:txBody>
          </p:sp>
        </mc:Choice>
        <mc:Fallback xmlns="">
          <p:sp>
            <p:nvSpPr>
              <p:cNvPr id="19" name="Rectángulo 18"/>
              <p:cNvSpPr>
                <a:spLocks noRot="1" noChangeAspect="1" noMove="1" noResize="1" noEditPoints="1" noAdjustHandles="1" noChangeArrowheads="1" noChangeShapeType="1" noTextEdit="1"/>
              </p:cNvSpPr>
              <p:nvPr/>
            </p:nvSpPr>
            <p:spPr>
              <a:xfrm>
                <a:off x="1410268" y="1492300"/>
                <a:ext cx="2124502" cy="1128514"/>
              </a:xfrm>
              <a:prstGeom prst="rect">
                <a:avLst/>
              </a:prstGeom>
              <a:blipFill rotWithShape="0">
                <a:blip r:embed="rId2"/>
                <a:stretch>
                  <a:fillRect/>
                </a:stretch>
              </a:blipFill>
            </p:spPr>
            <p:txBody>
              <a:bodyPr/>
              <a:lstStyle/>
              <a:p>
                <a:r>
                  <a:rPr lang="es-EC">
                    <a:noFill/>
                  </a:rPr>
                  <a:t> </a:t>
                </a:r>
              </a:p>
            </p:txBody>
          </p:sp>
        </mc:Fallback>
      </mc:AlternateContent>
      <p:sp>
        <p:nvSpPr>
          <p:cNvPr id="20" name="Rectángulo 19"/>
          <p:cNvSpPr/>
          <p:nvPr/>
        </p:nvSpPr>
        <p:spPr>
          <a:xfrm>
            <a:off x="696035" y="2967335"/>
            <a:ext cx="11041039" cy="878895"/>
          </a:xfrm>
          <a:prstGeom prst="rect">
            <a:avLst/>
          </a:prstGeom>
        </p:spPr>
        <p:txBody>
          <a:bodyPr wrap="square">
            <a:spAutoFit/>
          </a:bodyPr>
          <a:lstStyle/>
          <a:p>
            <a:pPr>
              <a:lnSpc>
                <a:spcPct val="150000"/>
              </a:lnSpc>
            </a:pPr>
            <a:r>
              <a:rPr lang="es-MX" dirty="0">
                <a:latin typeface="Times New Roman" panose="02020603050405020304" pitchFamily="18" charset="0"/>
                <a:ea typeface="Times New Roman" panose="02020603050405020304" pitchFamily="18" charset="0"/>
              </a:rPr>
              <a:t>La longitud de cable a enroscar para elevar el brazo desde el reposo (paralelo al torso) hasta que forme 90° con el costado es de aproximadamente 290 [mm]</a:t>
            </a:r>
            <a:endParaRPr lang="es-EC" dirty="0"/>
          </a:p>
        </p:txBody>
      </p:sp>
      <mc:AlternateContent xmlns:mc="http://schemas.openxmlformats.org/markup-compatibility/2006" xmlns:a14="http://schemas.microsoft.com/office/drawing/2010/main">
        <mc:Choice Requires="a14">
          <p:sp>
            <p:nvSpPr>
              <p:cNvPr id="21" name="Rectángulo 20"/>
              <p:cNvSpPr/>
              <p:nvPr/>
            </p:nvSpPr>
            <p:spPr>
              <a:xfrm>
                <a:off x="4560322" y="4187048"/>
                <a:ext cx="2627578"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m:t>
                      </m:r>
                      <m:r>
                        <a:rPr lang="es-EC" i="1">
                          <a:latin typeface="Cambria Math" panose="02040503050406030204" pitchFamily="18" charset="0"/>
                        </a:rPr>
                        <m:t>𝑣𝑢𝑒𝑙𝑡𝑎𝑠</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290</m:t>
                          </m:r>
                        </m:num>
                        <m:den>
                          <m:r>
                            <a:rPr lang="es-EC" i="0">
                              <a:latin typeface="Cambria Math" panose="02040503050406030204" pitchFamily="18" charset="0"/>
                            </a:rPr>
                            <m:t>15.71</m:t>
                          </m:r>
                        </m:den>
                      </m:f>
                      <m:r>
                        <a:rPr lang="es-EC" i="0">
                          <a:latin typeface="Cambria Math" panose="02040503050406030204" pitchFamily="18" charset="0"/>
                        </a:rPr>
                        <m:t>=18 </m:t>
                      </m:r>
                    </m:oMath>
                  </m:oMathPara>
                </a14:m>
                <a:endParaRPr lang="es-EC" dirty="0"/>
              </a:p>
            </p:txBody>
          </p:sp>
        </mc:Choice>
        <mc:Fallback xmlns="">
          <p:sp>
            <p:nvSpPr>
              <p:cNvPr id="21" name="Rectángulo 20"/>
              <p:cNvSpPr>
                <a:spLocks noRot="1" noChangeAspect="1" noMove="1" noResize="1" noEditPoints="1" noAdjustHandles="1" noChangeArrowheads="1" noChangeShapeType="1" noTextEdit="1"/>
              </p:cNvSpPr>
              <p:nvPr/>
            </p:nvSpPr>
            <p:spPr>
              <a:xfrm>
                <a:off x="4560322" y="4187048"/>
                <a:ext cx="2627578" cy="612796"/>
              </a:xfrm>
              <a:prstGeom prst="rect">
                <a:avLst/>
              </a:prstGeom>
              <a:blipFill rotWithShape="0">
                <a:blip r:embed="rId3"/>
                <a:stretch>
                  <a:fillRect/>
                </a:stretch>
              </a:blipFill>
            </p:spPr>
            <p:txBody>
              <a:bodyPr/>
              <a:lstStyle/>
              <a:p>
                <a:r>
                  <a:rPr lang="es-EC">
                    <a:noFill/>
                  </a:rPr>
                  <a:t> </a:t>
                </a:r>
              </a:p>
            </p:txBody>
          </p:sp>
        </mc:Fallback>
      </mc:AlternateContent>
      <p:sp>
        <p:nvSpPr>
          <p:cNvPr id="22" name="Rectángulo 21"/>
          <p:cNvSpPr/>
          <p:nvPr/>
        </p:nvSpPr>
        <p:spPr>
          <a:xfrm>
            <a:off x="696035" y="5140662"/>
            <a:ext cx="9307774" cy="369332"/>
          </a:xfrm>
          <a:prstGeom prst="rect">
            <a:avLst/>
          </a:prstGeom>
        </p:spPr>
        <p:txBody>
          <a:bodyPr wrap="square">
            <a:spAutoFit/>
          </a:bodyPr>
          <a:lstStyle/>
          <a:p>
            <a:r>
              <a:rPr lang="es-MX" dirty="0">
                <a:latin typeface="Times New Roman" panose="02020603050405020304" pitchFamily="18" charset="0"/>
                <a:ea typeface="Times New Roman" panose="02020603050405020304" pitchFamily="18" charset="0"/>
              </a:rPr>
              <a:t>la longitud requerida de esparrago para enrollar el alambre será 1 [in]</a:t>
            </a:r>
            <a:endParaRPr lang="es-EC" dirty="0"/>
          </a:p>
        </p:txBody>
      </p:sp>
    </p:spTree>
    <p:extLst>
      <p:ext uri="{BB962C8B-B14F-4D97-AF65-F5344CB8AC3E}">
        <p14:creationId xmlns:p14="http://schemas.microsoft.com/office/powerpoint/2010/main" val="33160814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86603"/>
            <a:ext cx="10058400" cy="743707"/>
          </a:xfrm>
        </p:spPr>
        <p:txBody>
          <a:bodyPr/>
          <a:lstStyle/>
          <a:p>
            <a:r>
              <a:rPr lang="es-EC" dirty="0" smtClean="0"/>
              <a:t>Análisis de fatiga</a:t>
            </a:r>
            <a:endParaRPr lang="es-EC" dirty="0"/>
          </a:p>
        </p:txBody>
      </p:sp>
      <p:sp>
        <p:nvSpPr>
          <p:cNvPr id="4" name="Rectángulo 3"/>
          <p:cNvSpPr/>
          <p:nvPr/>
        </p:nvSpPr>
        <p:spPr>
          <a:xfrm>
            <a:off x="746975" y="1468192"/>
            <a:ext cx="10560676" cy="347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Rectángulo 4"/>
          <p:cNvSpPr/>
          <p:nvPr/>
        </p:nvSpPr>
        <p:spPr>
          <a:xfrm>
            <a:off x="1097280" y="1098860"/>
            <a:ext cx="4352474"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Se utiliza el criterio de Goodman modificado</a:t>
            </a:r>
            <a:endParaRPr lang="es-EC" dirty="0"/>
          </a:p>
        </p:txBody>
      </p:sp>
      <mc:AlternateContent xmlns:mc="http://schemas.openxmlformats.org/markup-compatibility/2006" xmlns:a14="http://schemas.microsoft.com/office/drawing/2010/main">
        <mc:Choice Requires="a14">
          <p:sp>
            <p:nvSpPr>
              <p:cNvPr id="6" name="Rectángulo 5"/>
              <p:cNvSpPr/>
              <p:nvPr/>
            </p:nvSpPr>
            <p:spPr>
              <a:xfrm>
                <a:off x="5629753" y="1098860"/>
                <a:ext cx="2349169" cy="6674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f>
                        <m:fPr>
                          <m:ctrlPr>
                            <a:rPr lang="es-EC" i="1">
                              <a:latin typeface="Cambria Math" panose="02040503050406030204" pitchFamily="18" charset="0"/>
                            </a:rPr>
                          </m:ctrlPr>
                        </m:fPr>
                        <m:num>
                          <m:r>
                            <a:rPr lang="es-EC" i="0">
                              <a:latin typeface="Cambria Math" panose="02040503050406030204" pitchFamily="18" charset="0"/>
                            </a:rPr>
                            <m:t>1</m:t>
                          </m:r>
                        </m:num>
                        <m:den>
                          <m:r>
                            <a:rPr lang="es-EC" i="1">
                              <a:latin typeface="Cambria Math" panose="02040503050406030204" pitchFamily="18" charset="0"/>
                            </a:rPr>
                            <m:t>𝑁</m:t>
                          </m:r>
                        </m:den>
                      </m:f>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𝑓𝑚</m:t>
                              </m:r>
                            </m:sub>
                          </m:sSub>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𝑚</m:t>
                              </m:r>
                            </m:sub>
                          </m:sSub>
                        </m:num>
                        <m:den>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𝑢</m:t>
                              </m:r>
                            </m:sub>
                          </m:sSub>
                        </m:den>
                      </m:f>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𝑓𝑓</m:t>
                              </m:r>
                            </m:sub>
                          </m:sSub>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𝑎</m:t>
                              </m:r>
                            </m:sub>
                          </m:sSub>
                        </m:num>
                        <m:den>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𝑛</m:t>
                              </m:r>
                            </m:sub>
                          </m:sSub>
                        </m:den>
                      </m:f>
                      <m:r>
                        <a:rPr lang="es-EC" i="0">
                          <a:latin typeface="Cambria Math" panose="02040503050406030204" pitchFamily="18" charset="0"/>
                        </a:rPr>
                        <m:t> </m:t>
                      </m:r>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5629753" y="1098860"/>
                <a:ext cx="2349169" cy="667427"/>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9205714" y="1214976"/>
                <a:ext cx="184274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𝑢</m:t>
                              </m:r>
                            </m:sub>
                          </m:sSub>
                          <m:r>
                            <a:rPr lang="es-EC" i="0">
                              <a:latin typeface="Cambria Math" panose="02040503050406030204" pitchFamily="18" charset="0"/>
                            </a:rPr>
                            <m:t>=601 [</m:t>
                          </m:r>
                          <m:r>
                            <a:rPr lang="es-EC" i="1">
                              <a:latin typeface="Cambria Math" panose="02040503050406030204" pitchFamily="18" charset="0"/>
                            </a:rPr>
                            <m:t>𝑀𝑃𝑎</m:t>
                          </m:r>
                        </m:e>
                      </m:d>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9205714" y="1214976"/>
                <a:ext cx="1842748" cy="369332"/>
              </a:xfrm>
              <a:prstGeom prst="rect">
                <a:avLst/>
              </a:prstGeom>
              <a:blipFill rotWithShape="0">
                <a:blip r:embed="rId3"/>
                <a:stretch>
                  <a:fillRect t="-126230" r="-23841" b="-188525"/>
                </a:stretch>
              </a:blipFill>
            </p:spPr>
            <p:txBody>
              <a:bodyPr/>
              <a:lstStyle/>
              <a:p>
                <a:r>
                  <a:rPr lang="es-EC">
                    <a:noFill/>
                  </a:rPr>
                  <a:t> </a:t>
                </a:r>
              </a:p>
            </p:txBody>
          </p:sp>
        </mc:Fallback>
      </mc:AlternateContent>
      <p:pic>
        <p:nvPicPr>
          <p:cNvPr id="8" name="Imagen 7"/>
          <p:cNvPicPr/>
          <p:nvPr/>
        </p:nvPicPr>
        <p:blipFill>
          <a:blip r:embed="rId4"/>
          <a:stretch>
            <a:fillRect/>
          </a:stretch>
        </p:blipFill>
        <p:spPr>
          <a:xfrm>
            <a:off x="746974" y="1837524"/>
            <a:ext cx="4121239" cy="2476899"/>
          </a:xfrm>
          <a:prstGeom prst="rect">
            <a:avLst/>
          </a:prstGeom>
          <a:ln w="3175">
            <a:solidFill>
              <a:schemeClr val="tx1"/>
            </a:solidFill>
          </a:ln>
        </p:spPr>
      </p:pic>
      <p:cxnSp>
        <p:nvCxnSpPr>
          <p:cNvPr id="9" name="Conector recto de flecha 8"/>
          <p:cNvCxnSpPr/>
          <p:nvPr/>
        </p:nvCxnSpPr>
        <p:spPr>
          <a:xfrm flipV="1">
            <a:off x="5046555" y="3238810"/>
            <a:ext cx="806397" cy="55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0" name="Rectángulo 9"/>
              <p:cNvSpPr/>
              <p:nvPr/>
            </p:nvSpPr>
            <p:spPr>
              <a:xfrm>
                <a:off x="5852952" y="3075973"/>
                <a:ext cx="2673232" cy="369332"/>
              </a:xfrm>
              <a:prstGeom prst="rect">
                <a:avLst/>
              </a:prstGeom>
            </p:spPr>
            <p:txBody>
              <a:bodyPr wrap="none">
                <a:spAutoFit/>
              </a:bodyPr>
              <a:lstStyle/>
              <a:p>
                <a14:m>
                  <m:oMath xmlns:m="http://schemas.openxmlformats.org/officeDocument/2006/math">
                    <m:sSubSup>
                      <m:sSubSupPr>
                        <m:ctrlPr>
                          <a:rPr lang="es-EC" i="1">
                            <a:latin typeface="Cambria Math" panose="02040503050406030204" pitchFamily="18" charset="0"/>
                          </a:rPr>
                        </m:ctrlPr>
                      </m:sSubSupPr>
                      <m:e>
                        <m:r>
                          <a:rPr lang="es-EC" i="1">
                            <a:latin typeface="Cambria Math" panose="02040503050406030204" pitchFamily="18" charset="0"/>
                          </a:rPr>
                          <m:t>𝑆</m:t>
                        </m:r>
                      </m:e>
                      <m:sub>
                        <m:r>
                          <a:rPr lang="es-EC" i="1">
                            <a:latin typeface="Cambria Math" panose="02040503050406030204" pitchFamily="18" charset="0"/>
                          </a:rPr>
                          <m:t>𝑒</m:t>
                        </m:r>
                      </m:sub>
                      <m:sup>
                        <m:r>
                          <a:rPr lang="es-EC" i="0">
                            <a:latin typeface="Cambria Math" panose="02040503050406030204" pitchFamily="18" charset="0"/>
                          </a:rPr>
                          <m:t>′</m:t>
                        </m:r>
                      </m:sup>
                    </m:sSubSup>
                    <m:r>
                      <a:rPr lang="es-EC" i="0">
                        <a:latin typeface="Cambria Math" panose="02040503050406030204" pitchFamily="18" charset="0"/>
                      </a:rPr>
                      <m:t>=0.5 </m:t>
                    </m:r>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𝑢</m:t>
                        </m:r>
                      </m:sub>
                    </m:sSub>
                  </m:oMath>
                </a14:m>
                <a:r>
                  <a:rPr lang="es-EC" dirty="0" smtClean="0"/>
                  <a:t> </a:t>
                </a:r>
                <a:r>
                  <a:rPr lang="es-EC" dirty="0" smtClean="0">
                    <a:latin typeface="Cambria" panose="02040503050406030204" pitchFamily="18" charset="0"/>
                  </a:rPr>
                  <a:t>=300.5 [</a:t>
                </a:r>
                <a:r>
                  <a:rPr lang="es-EC" dirty="0" err="1" smtClean="0">
                    <a:latin typeface="Cambria" panose="02040503050406030204" pitchFamily="18" charset="0"/>
                  </a:rPr>
                  <a:t>MPa</a:t>
                </a:r>
                <a:r>
                  <a:rPr lang="es-EC" dirty="0" smtClean="0">
                    <a:latin typeface="Cambria" panose="02040503050406030204" pitchFamily="18" charset="0"/>
                  </a:rPr>
                  <a:t>]</a:t>
                </a:r>
                <a:endParaRPr lang="es-EC" dirty="0">
                  <a:latin typeface="Cambria" panose="02040503050406030204" pitchFamily="18" charset="0"/>
                </a:endParaRPr>
              </a:p>
            </p:txBody>
          </p:sp>
        </mc:Choice>
        <mc:Fallback>
          <p:sp>
            <p:nvSpPr>
              <p:cNvPr id="10" name="Rectángulo 9"/>
              <p:cNvSpPr>
                <a:spLocks noRot="1" noChangeAspect="1" noMove="1" noResize="1" noEditPoints="1" noAdjustHandles="1" noChangeArrowheads="1" noChangeShapeType="1" noTextEdit="1"/>
              </p:cNvSpPr>
              <p:nvPr/>
            </p:nvSpPr>
            <p:spPr>
              <a:xfrm>
                <a:off x="5852952" y="3075973"/>
                <a:ext cx="2673232" cy="369332"/>
              </a:xfrm>
              <a:prstGeom prst="rect">
                <a:avLst/>
              </a:prstGeom>
              <a:blipFill rotWithShape="0">
                <a:blip r:embed="rId5"/>
                <a:stretch>
                  <a:fillRect t="-13333" r="-1367" b="-23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4031088" y="1800272"/>
                <a:ext cx="6096000" cy="1128514"/>
              </a:xfrm>
              <a:prstGeom prst="rect">
                <a:avLst/>
              </a:prstGeom>
            </p:spPr>
            <p:txBody>
              <a:bodyPr>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MX" i="1">
                              <a:effectLst/>
                              <a:latin typeface="Cambria Math" panose="02040503050406030204" pitchFamily="18" charset="0"/>
                              <a:ea typeface="Times New Roman" panose="02020603050405020304" pitchFamily="18" charset="0"/>
                              <a:cs typeface="Times New Roman" panose="02020603050405020304" pitchFamily="18" charset="0"/>
                            </a:rPr>
                            <m:t>𝜎</m:t>
                          </m:r>
                        </m:e>
                        <m:sub>
                          <m:r>
                            <a:rPr lang="es-MX" i="1">
                              <a:effectLst/>
                              <a:latin typeface="Cambria Math" panose="02040503050406030204" pitchFamily="18" charset="0"/>
                              <a:ea typeface="Times New Roman" panose="02020603050405020304" pitchFamily="18" charset="0"/>
                              <a:cs typeface="Times New Roman" panose="02020603050405020304" pitchFamily="18" charset="0"/>
                            </a:rPr>
                            <m:t>𝑚𝑎𝑥</m:t>
                          </m:r>
                        </m:sub>
                      </m:sSub>
                      <m:r>
                        <a:rPr lang="es-MX" i="1">
                          <a:effectLst/>
                          <a:latin typeface="Cambria Math" panose="02040503050406030204" pitchFamily="18" charset="0"/>
                          <a:ea typeface="Times New Roman" panose="02020603050405020304" pitchFamily="18" charset="0"/>
                          <a:cs typeface="Times New Roman" panose="02020603050405020304" pitchFamily="18" charset="0"/>
                        </a:rPr>
                        <m:t>=203 720 000 [</m:t>
                      </m:r>
                      <m:r>
                        <a:rPr lang="es-MX" i="1">
                          <a:effectLst/>
                          <a:latin typeface="Cambria Math" panose="02040503050406030204" pitchFamily="18" charset="0"/>
                          <a:ea typeface="Times New Roman" panose="02020603050405020304" pitchFamily="18" charset="0"/>
                          <a:cs typeface="Times New Roman" panose="02020603050405020304" pitchFamily="18" charset="0"/>
                        </a:rPr>
                        <m:t>𝑃𝑎</m:t>
                      </m:r>
                      <m:r>
                        <a:rPr lang="es-MX" i="1">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i="1">
                              <a:effectLst/>
                              <a:latin typeface="Cambria Math" panose="02040503050406030204" pitchFamily="18" charset="0"/>
                              <a:ea typeface="Times New Roman" panose="02020603050405020304" pitchFamily="18" charset="0"/>
                              <a:cs typeface="Times New Roman" panose="02020603050405020304" pitchFamily="18" charset="0"/>
                            </a:rPr>
                            <m:t>𝜎</m:t>
                          </m:r>
                        </m:e>
                        <m:sub>
                          <m:r>
                            <a:rPr lang="es-MX" i="1">
                              <a:effectLst/>
                              <a:latin typeface="Cambria Math" panose="02040503050406030204" pitchFamily="18" charset="0"/>
                              <a:ea typeface="Times New Roman" panose="02020603050405020304" pitchFamily="18" charset="0"/>
                              <a:cs typeface="Times New Roman" panose="02020603050405020304" pitchFamily="18" charset="0"/>
                            </a:rPr>
                            <m:t>𝑚𝑖𝑛</m:t>
                          </m:r>
                        </m:sub>
                      </m:sSub>
                      <m:r>
                        <a:rPr lang="es-MX" i="1">
                          <a:effectLst/>
                          <a:latin typeface="Cambria Math" panose="02040503050406030204" pitchFamily="18" charset="0"/>
                          <a:ea typeface="Times New Roman" panose="02020603050405020304" pitchFamily="18" charset="0"/>
                          <a:cs typeface="Times New Roman" panose="02020603050405020304" pitchFamily="18" charset="0"/>
                        </a:rPr>
                        <m:t>=−203 720 000 [</m:t>
                      </m:r>
                      <m:r>
                        <a:rPr lang="es-MX" i="1">
                          <a:effectLst/>
                          <a:latin typeface="Cambria Math" panose="02040503050406030204" pitchFamily="18" charset="0"/>
                          <a:ea typeface="Times New Roman" panose="02020603050405020304" pitchFamily="18" charset="0"/>
                          <a:cs typeface="Times New Roman" panose="02020603050405020304" pitchFamily="18" charset="0"/>
                        </a:rPr>
                        <m:t>𝑃𝑎</m:t>
                      </m:r>
                      <m:r>
                        <a:rPr lang="es-MX" i="1">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4031088" y="1800272"/>
                <a:ext cx="6096000" cy="1128514"/>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5558423" y="4219682"/>
                <a:ext cx="4100732" cy="2171044"/>
              </a:xfrm>
              <a:prstGeom prst="rect">
                <a:avLst/>
              </a:prstGeom>
            </p:spPr>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s-MX" i="1" smtClean="0">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i="1">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es-MX" i="1">
                              <a:effectLst/>
                              <a:latin typeface="Cambria Math" panose="02040503050406030204" pitchFamily="18" charset="0"/>
                              <a:ea typeface="Times New Roman" panose="02020603050405020304" pitchFamily="18" charset="0"/>
                              <a:cs typeface="Times New Roman" panose="02020603050405020304" pitchFamily="18" charset="0"/>
                            </a:rPr>
                            <m:t>𝑚</m:t>
                          </m:r>
                        </m:sub>
                      </m:sSub>
                      <m:r>
                        <a:rPr lang="es-MX"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i="1">
                                  <a:effectLst/>
                                  <a:latin typeface="Cambria Math" panose="02040503050406030204" pitchFamily="18" charset="0"/>
                                  <a:ea typeface="Times New Roman" panose="02020603050405020304" pitchFamily="18" charset="0"/>
                                  <a:cs typeface="Times New Roman" panose="02020603050405020304" pitchFamily="18" charset="0"/>
                                </a:rPr>
                                <m:t>𝜎</m:t>
                              </m:r>
                            </m:e>
                            <m:sub>
                              <m:r>
                                <a:rPr lang="es-MX" i="1">
                                  <a:effectLst/>
                                  <a:latin typeface="Cambria Math" panose="02040503050406030204" pitchFamily="18" charset="0"/>
                                  <a:ea typeface="Times New Roman" panose="02020603050405020304" pitchFamily="18" charset="0"/>
                                  <a:cs typeface="Times New Roman" panose="02020603050405020304" pitchFamily="18" charset="0"/>
                                </a:rPr>
                                <m:t>𝑚𝑎𝑥</m:t>
                              </m:r>
                            </m:sub>
                          </m:sSub>
                          <m:r>
                            <a:rPr lang="es-MX"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i="1">
                                  <a:effectLst/>
                                  <a:latin typeface="Cambria Math" panose="02040503050406030204" pitchFamily="18" charset="0"/>
                                  <a:ea typeface="Times New Roman" panose="02020603050405020304" pitchFamily="18" charset="0"/>
                                  <a:cs typeface="Times New Roman" panose="02020603050405020304" pitchFamily="18" charset="0"/>
                                </a:rPr>
                                <m:t>𝜎</m:t>
                              </m:r>
                            </m:e>
                            <m:sub>
                              <m:r>
                                <a:rPr lang="es-MX" i="1">
                                  <a:effectLst/>
                                  <a:latin typeface="Cambria Math" panose="02040503050406030204" pitchFamily="18" charset="0"/>
                                  <a:ea typeface="Times New Roman" panose="02020603050405020304" pitchFamily="18" charset="0"/>
                                  <a:cs typeface="Times New Roman" panose="02020603050405020304" pitchFamily="18" charset="0"/>
                                </a:rPr>
                                <m:t>𝑚𝑖𝑛</m:t>
                              </m:r>
                            </m:sub>
                          </m:sSub>
                        </m:num>
                        <m:den>
                          <m:r>
                            <a:rPr lang="es-MX"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s-EC" b="0" i="1" smtClean="0">
                          <a:effectLst/>
                          <a:latin typeface="Cambria Math" panose="02040503050406030204" pitchFamily="18" charset="0"/>
                          <a:ea typeface="Times New Roman" panose="02020603050405020304" pitchFamily="18" charset="0"/>
                          <a:cs typeface="Times New Roman" panose="02020603050405020304" pitchFamily="18" charset="0"/>
                        </a:rPr>
                        <m:t>=0</m:t>
                      </m:r>
                      <m:r>
                        <a:rPr lang="es-MX" i="1">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s-EC" i="1" dirty="0" smtClean="0">
                  <a:effectLst/>
                  <a:latin typeface="Cambria Math" panose="02040503050406030204" pitchFamily="18" charset="0"/>
                  <a:ea typeface="Times New Roman" panose="02020603050405020304" pitchFamily="18"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i="1">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es-MX" i="1">
                              <a:effectLst/>
                              <a:latin typeface="Cambria Math" panose="02040503050406030204" pitchFamily="18" charset="0"/>
                              <a:ea typeface="Times New Roman" panose="02020603050405020304" pitchFamily="18" charset="0"/>
                              <a:cs typeface="Times New Roman" panose="02020603050405020304" pitchFamily="18" charset="0"/>
                            </a:rPr>
                            <m:t>𝑎</m:t>
                          </m:r>
                        </m:sub>
                      </m:sSub>
                      <m:r>
                        <a:rPr lang="es-MX"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i="1">
                                  <a:effectLst/>
                                  <a:latin typeface="Cambria Math" panose="02040503050406030204" pitchFamily="18" charset="0"/>
                                  <a:ea typeface="Times New Roman" panose="02020603050405020304" pitchFamily="18" charset="0"/>
                                  <a:cs typeface="Times New Roman" panose="02020603050405020304" pitchFamily="18" charset="0"/>
                                </a:rPr>
                                <m:t>𝜎</m:t>
                              </m:r>
                            </m:e>
                            <m:sub>
                              <m:r>
                                <a:rPr lang="es-MX" i="1">
                                  <a:effectLst/>
                                  <a:latin typeface="Cambria Math" panose="02040503050406030204" pitchFamily="18" charset="0"/>
                                  <a:ea typeface="Times New Roman" panose="02020603050405020304" pitchFamily="18" charset="0"/>
                                  <a:cs typeface="Times New Roman" panose="02020603050405020304" pitchFamily="18" charset="0"/>
                                </a:rPr>
                                <m:t>𝑚𝑎𝑥</m:t>
                              </m:r>
                            </m:sub>
                          </m:sSub>
                          <m:r>
                            <a:rPr lang="es-MX"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i="1">
                                  <a:effectLst/>
                                  <a:latin typeface="Cambria Math" panose="02040503050406030204" pitchFamily="18" charset="0"/>
                                  <a:ea typeface="Times New Roman" panose="02020603050405020304" pitchFamily="18" charset="0"/>
                                  <a:cs typeface="Times New Roman" panose="02020603050405020304" pitchFamily="18" charset="0"/>
                                </a:rPr>
                                <m:t>𝜎</m:t>
                              </m:r>
                            </m:e>
                            <m:sub>
                              <m:r>
                                <a:rPr lang="es-MX" i="1">
                                  <a:effectLst/>
                                  <a:latin typeface="Cambria Math" panose="02040503050406030204" pitchFamily="18" charset="0"/>
                                  <a:ea typeface="Times New Roman" panose="02020603050405020304" pitchFamily="18" charset="0"/>
                                  <a:cs typeface="Times New Roman" panose="02020603050405020304" pitchFamily="18" charset="0"/>
                                </a:rPr>
                                <m:t>𝑚𝑖𝑛</m:t>
                              </m:r>
                            </m:sub>
                          </m:sSub>
                        </m:num>
                        <m:den>
                          <m:r>
                            <a:rPr lang="es-MX"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s-EC" b="0"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s-MX" i="1">
                          <a:latin typeface="Cambria Math" panose="02040503050406030204" pitchFamily="18" charset="0"/>
                          <a:ea typeface="Times New Roman" panose="02020603050405020304" pitchFamily="18" charset="0"/>
                          <a:cs typeface="Times New Roman" panose="02020603050405020304" pitchFamily="18" charset="0"/>
                        </a:rPr>
                        <m:t>203 720 000 [</m:t>
                      </m:r>
                      <m:r>
                        <a:rPr lang="es-MX" i="1">
                          <a:latin typeface="Cambria Math" panose="02040503050406030204" pitchFamily="18" charset="0"/>
                          <a:ea typeface="Times New Roman" panose="02020603050405020304" pitchFamily="18" charset="0"/>
                          <a:cs typeface="Times New Roman" panose="02020603050405020304" pitchFamily="18" charset="0"/>
                        </a:rPr>
                        <m:t>𝑃𝑎</m:t>
                      </m:r>
                      <m:r>
                        <a:rPr lang="es-MX" i="1">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5558423" y="4219682"/>
                <a:ext cx="4100732" cy="2171044"/>
              </a:xfrm>
              <a:prstGeom prst="rect">
                <a:avLst/>
              </a:prstGeom>
              <a:blipFill rotWithShape="0">
                <a:blip r:embed="rId7"/>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0779728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46975" y="1468192"/>
            <a:ext cx="10560676" cy="347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Rectángulo 4"/>
          <p:cNvSpPr/>
          <p:nvPr/>
        </p:nvSpPr>
        <p:spPr>
          <a:xfrm>
            <a:off x="326856" y="148550"/>
            <a:ext cx="2007922" cy="507831"/>
          </a:xfrm>
          <a:prstGeom prst="rect">
            <a:avLst/>
          </a:prstGeom>
        </p:spPr>
        <p:txBody>
          <a:bodyPr wrap="none">
            <a:spAutoFit/>
          </a:bodyPr>
          <a:lstStyle/>
          <a:p>
            <a:pPr>
              <a:lnSpc>
                <a:spcPct val="150000"/>
              </a:lnSpc>
              <a:spcAft>
                <a:spcPts val="800"/>
              </a:spcAft>
            </a:pPr>
            <a:r>
              <a:rPr lang="es-EC" b="1" dirty="0">
                <a:latin typeface="Times New Roman" panose="02020603050405020304" pitchFamily="18" charset="0"/>
                <a:ea typeface="Calibri" panose="020F0502020204030204" pitchFamily="34" charset="0"/>
                <a:cs typeface="Times New Roman" panose="02020603050405020304" pitchFamily="18" charset="0"/>
              </a:rPr>
              <a:t>Factor superficial:</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ángulo 5"/>
              <p:cNvSpPr/>
              <p:nvPr/>
            </p:nvSpPr>
            <p:spPr>
              <a:xfrm>
                <a:off x="2498910" y="217799"/>
                <a:ext cx="10895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𝑎</m:t>
                          </m:r>
                        </m:sub>
                      </m:sSub>
                      <m:r>
                        <a:rPr lang="es-EC" i="0">
                          <a:latin typeface="Cambria Math" panose="02040503050406030204" pitchFamily="18" charset="0"/>
                        </a:rPr>
                        <m:t>=0.9</m:t>
                      </m:r>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2498910" y="217799"/>
                <a:ext cx="1089594" cy="369332"/>
              </a:xfrm>
              <a:prstGeom prst="rect">
                <a:avLst/>
              </a:prstGeom>
              <a:blipFill rotWithShape="0">
                <a:blip r:embed="rId2"/>
                <a:stretch>
                  <a:fillRect/>
                </a:stretch>
              </a:blipFill>
            </p:spPr>
            <p:txBody>
              <a:bodyPr/>
              <a:lstStyle/>
              <a:p>
                <a:r>
                  <a:rPr lang="es-EC">
                    <a:noFill/>
                  </a:rPr>
                  <a:t> </a:t>
                </a:r>
              </a:p>
            </p:txBody>
          </p:sp>
        </mc:Fallback>
      </mc:AlternateContent>
      <p:sp>
        <p:nvSpPr>
          <p:cNvPr id="7" name="Rectángulo 6"/>
          <p:cNvSpPr/>
          <p:nvPr/>
        </p:nvSpPr>
        <p:spPr>
          <a:xfrm>
            <a:off x="333268" y="808371"/>
            <a:ext cx="2001510" cy="507831"/>
          </a:xfrm>
          <a:prstGeom prst="rect">
            <a:avLst/>
          </a:prstGeom>
        </p:spPr>
        <p:txBody>
          <a:bodyPr wrap="none">
            <a:spAutoFit/>
          </a:bodyPr>
          <a:lstStyle/>
          <a:p>
            <a:pPr algn="just">
              <a:lnSpc>
                <a:spcPct val="150000"/>
              </a:lnSpc>
              <a:spcAft>
                <a:spcPts val="800"/>
              </a:spcAft>
            </a:pPr>
            <a:r>
              <a:rPr lang="es-EC" b="1" dirty="0">
                <a:latin typeface="Times New Roman" panose="02020603050405020304" pitchFamily="18" charset="0"/>
                <a:ea typeface="Calibri" panose="020F0502020204030204" pitchFamily="34" charset="0"/>
                <a:cs typeface="Times New Roman" panose="02020603050405020304" pitchFamily="18" charset="0"/>
              </a:rPr>
              <a:t>Factor de tamaño:</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tángulo 7"/>
              <p:cNvSpPr/>
              <p:nvPr/>
            </p:nvSpPr>
            <p:spPr>
              <a:xfrm>
                <a:off x="2334778" y="842996"/>
                <a:ext cx="1096390" cy="507831"/>
              </a:xfrm>
              <a:prstGeom prst="rect">
                <a:avLst/>
              </a:prstGeom>
            </p:spPr>
            <p:txBody>
              <a:bodyPr wrap="none">
                <a:spAutoFit/>
              </a:bodyPr>
              <a:lstStyle/>
              <a:p>
                <a:pPr indent="180975" algn="just">
                  <a:lnSpc>
                    <a:spcPct val="150000"/>
                  </a:lnSpc>
                  <a:spcAft>
                    <a:spcPts val="800"/>
                  </a:spcAft>
                </a:pPr>
                <a14:m>
                  <m:oMath xmlns:m="http://schemas.openxmlformats.org/officeDocument/2006/math">
                    <m:sSub>
                      <m:sSubPr>
                        <m:ctrlPr>
                          <a:rPr lang="es-EC" i="1">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𝑘</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𝑏</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=1</m:t>
                    </m:r>
                  </m:oMath>
                </a14:m>
                <a:r>
                  <a:rPr lang="es-EC"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2334778" y="842996"/>
                <a:ext cx="1096390" cy="507831"/>
              </a:xfrm>
              <a:prstGeom prst="rect">
                <a:avLst/>
              </a:prstGeom>
              <a:blipFill rotWithShape="0">
                <a:blip r:embed="rId3"/>
                <a:stretch>
                  <a:fillRect r="-4444" b="-8333"/>
                </a:stretch>
              </a:blipFill>
            </p:spPr>
            <p:txBody>
              <a:bodyPr/>
              <a:lstStyle/>
              <a:p>
                <a:r>
                  <a:rPr lang="es-EC">
                    <a:noFill/>
                  </a:rPr>
                  <a:t> </a:t>
                </a:r>
              </a:p>
            </p:txBody>
          </p:sp>
        </mc:Fallback>
      </mc:AlternateContent>
      <p:sp>
        <p:nvSpPr>
          <p:cNvPr id="9" name="Rectángulo 8"/>
          <p:cNvSpPr/>
          <p:nvPr/>
        </p:nvSpPr>
        <p:spPr>
          <a:xfrm>
            <a:off x="326856" y="1468192"/>
            <a:ext cx="2552943" cy="507831"/>
          </a:xfrm>
          <a:prstGeom prst="rect">
            <a:avLst/>
          </a:prstGeom>
        </p:spPr>
        <p:txBody>
          <a:bodyPr wrap="none">
            <a:spAutoFit/>
          </a:bodyPr>
          <a:lstStyle/>
          <a:p>
            <a:pPr algn="just">
              <a:lnSpc>
                <a:spcPct val="150000"/>
              </a:lnSpc>
              <a:spcAft>
                <a:spcPts val="800"/>
              </a:spcAft>
            </a:pPr>
            <a:r>
              <a:rPr lang="es-EC" b="1" dirty="0">
                <a:latin typeface="Times New Roman" panose="02020603050405020304" pitchFamily="18" charset="0"/>
                <a:ea typeface="Calibri" panose="020F0502020204030204" pitchFamily="34" charset="0"/>
                <a:cs typeface="Times New Roman" panose="02020603050405020304" pitchFamily="18" charset="0"/>
              </a:rPr>
              <a:t>Factor de confiabilidad:</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ángulo 9"/>
              <p:cNvSpPr/>
              <p:nvPr/>
            </p:nvSpPr>
            <p:spPr>
              <a:xfrm>
                <a:off x="3043707" y="1537442"/>
                <a:ext cx="13264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𝑐</m:t>
                          </m:r>
                        </m:sub>
                      </m:sSub>
                      <m:r>
                        <a:rPr lang="es-EC" i="0">
                          <a:latin typeface="Cambria Math" panose="02040503050406030204" pitchFamily="18" charset="0"/>
                        </a:rPr>
                        <m:t>=0.897</m:t>
                      </m:r>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3043707" y="1537442"/>
                <a:ext cx="1326452" cy="369332"/>
              </a:xfrm>
              <a:prstGeom prst="rect">
                <a:avLst/>
              </a:prstGeom>
              <a:blipFill rotWithShape="0">
                <a:blip r:embed="rId4"/>
                <a:stretch>
                  <a:fillRect/>
                </a:stretch>
              </a:blipFill>
            </p:spPr>
            <p:txBody>
              <a:bodyPr/>
              <a:lstStyle/>
              <a:p>
                <a:r>
                  <a:rPr lang="es-EC">
                    <a:noFill/>
                  </a:rPr>
                  <a:t> </a:t>
                </a:r>
              </a:p>
            </p:txBody>
          </p:sp>
        </mc:Fallback>
      </mc:AlternateContent>
      <p:sp>
        <p:nvSpPr>
          <p:cNvPr id="11" name="Rectángulo 10"/>
          <p:cNvSpPr/>
          <p:nvPr/>
        </p:nvSpPr>
        <p:spPr>
          <a:xfrm>
            <a:off x="5916385" y="218397"/>
            <a:ext cx="2501647" cy="369332"/>
          </a:xfrm>
          <a:prstGeom prst="rect">
            <a:avLst/>
          </a:prstGeom>
        </p:spPr>
        <p:txBody>
          <a:bodyPr wrap="none">
            <a:spAutoFit/>
          </a:bodyPr>
          <a:lstStyle/>
          <a:p>
            <a:r>
              <a:rPr lang="es-EC" b="1" dirty="0">
                <a:latin typeface="Times New Roman" panose="02020603050405020304" pitchFamily="18" charset="0"/>
                <a:ea typeface="Calibri" panose="020F0502020204030204" pitchFamily="34" charset="0"/>
              </a:rPr>
              <a:t>Factor de </a:t>
            </a:r>
            <a:r>
              <a:rPr lang="es-EC" b="1" dirty="0" smtClean="0">
                <a:latin typeface="Times New Roman" panose="02020603050405020304" pitchFamily="18" charset="0"/>
                <a:ea typeface="Calibri" panose="020F0502020204030204" pitchFamily="34" charset="0"/>
              </a:rPr>
              <a:t>temperatura:</a:t>
            </a:r>
            <a:endParaRPr lang="es-EC" dirty="0"/>
          </a:p>
        </p:txBody>
      </p:sp>
      <mc:AlternateContent xmlns:mc="http://schemas.openxmlformats.org/markup-compatibility/2006" xmlns:a14="http://schemas.microsoft.com/office/drawing/2010/main">
        <mc:Choice Requires="a14">
          <p:sp>
            <p:nvSpPr>
              <p:cNvPr id="12" name="Rectángulo 11"/>
              <p:cNvSpPr/>
              <p:nvPr/>
            </p:nvSpPr>
            <p:spPr>
              <a:xfrm>
                <a:off x="8969170" y="219921"/>
                <a:ext cx="9160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𝑑</m:t>
                          </m:r>
                        </m:sub>
                      </m:sSub>
                      <m:r>
                        <a:rPr lang="es-EC" i="0">
                          <a:latin typeface="Cambria Math" panose="02040503050406030204" pitchFamily="18" charset="0"/>
                        </a:rPr>
                        <m:t>=1</m:t>
                      </m:r>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8969170" y="219921"/>
                <a:ext cx="916084" cy="369332"/>
              </a:xfrm>
              <a:prstGeom prst="rect">
                <a:avLst/>
              </a:prstGeom>
              <a:blipFill rotWithShape="0">
                <a:blip r:embed="rId5"/>
                <a:stretch>
                  <a:fillRect/>
                </a:stretch>
              </a:blipFill>
            </p:spPr>
            <p:txBody>
              <a:bodyPr/>
              <a:lstStyle/>
              <a:p>
                <a:r>
                  <a:rPr lang="es-EC">
                    <a:noFill/>
                  </a:rPr>
                  <a:t> </a:t>
                </a:r>
              </a:p>
            </p:txBody>
          </p:sp>
        </mc:Fallback>
      </mc:AlternateContent>
      <p:sp>
        <p:nvSpPr>
          <p:cNvPr id="13" name="Rectángulo 12"/>
          <p:cNvSpPr/>
          <p:nvPr/>
        </p:nvSpPr>
        <p:spPr>
          <a:xfrm>
            <a:off x="5916385" y="862639"/>
            <a:ext cx="2189702" cy="507831"/>
          </a:xfrm>
          <a:prstGeom prst="rect">
            <a:avLst/>
          </a:prstGeom>
        </p:spPr>
        <p:txBody>
          <a:bodyPr wrap="none">
            <a:spAutoFit/>
          </a:bodyPr>
          <a:lstStyle/>
          <a:p>
            <a:pPr algn="just">
              <a:lnSpc>
                <a:spcPct val="150000"/>
              </a:lnSpc>
              <a:spcAft>
                <a:spcPts val="800"/>
              </a:spcAft>
            </a:pPr>
            <a:r>
              <a:rPr lang="es-EC" b="1" dirty="0">
                <a:latin typeface="Times New Roman" panose="02020603050405020304" pitchFamily="18" charset="0"/>
                <a:ea typeface="Times New Roman" panose="02020603050405020304" pitchFamily="18" charset="0"/>
                <a:cs typeface="Times New Roman" panose="02020603050405020304" pitchFamily="18" charset="0"/>
              </a:rPr>
              <a:t>Factor de corrosión:</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Rectángulo 13"/>
              <p:cNvSpPr/>
              <p:nvPr/>
            </p:nvSpPr>
            <p:spPr>
              <a:xfrm>
                <a:off x="8485773" y="940777"/>
                <a:ext cx="904607" cy="369332"/>
              </a:xfrm>
              <a:prstGeom prst="rect">
                <a:avLst/>
              </a:prstGeom>
            </p:spPr>
            <p:txBody>
              <a:bodyPr wrap="none">
                <a:spAutoFit/>
              </a:bodyPr>
              <a:lstStyle/>
              <a:p>
                <a14:m>
                  <m:oMath xmlns:m="http://schemas.openxmlformats.org/officeDocument/2006/math">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𝑘</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𝑒</m:t>
                        </m:r>
                      </m:sub>
                    </m:sSub>
                    <m:r>
                      <a:rPr lang="es-EC"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s-EC" dirty="0">
                    <a:effectLst/>
                    <a:latin typeface="Times New Roman" panose="02020603050405020304" pitchFamily="18" charset="0"/>
                    <a:ea typeface="Times New Roman" panose="02020603050405020304" pitchFamily="18" charset="0"/>
                  </a:rPr>
                  <a:t>.</a:t>
                </a:r>
                <a:endParaRPr lang="es-EC" dirty="0"/>
              </a:p>
            </p:txBody>
          </p:sp>
        </mc:Choice>
        <mc:Fallback xmlns="">
          <p:sp>
            <p:nvSpPr>
              <p:cNvPr id="14" name="Rectángulo 13"/>
              <p:cNvSpPr>
                <a:spLocks noRot="1" noChangeAspect="1" noMove="1" noResize="1" noEditPoints="1" noAdjustHandles="1" noChangeArrowheads="1" noChangeShapeType="1" noTextEdit="1"/>
              </p:cNvSpPr>
              <p:nvPr/>
            </p:nvSpPr>
            <p:spPr>
              <a:xfrm>
                <a:off x="8485773" y="940777"/>
                <a:ext cx="904607" cy="369332"/>
              </a:xfrm>
              <a:prstGeom prst="rect">
                <a:avLst/>
              </a:prstGeom>
              <a:blipFill rotWithShape="0">
                <a:blip r:embed="rId6"/>
                <a:stretch>
                  <a:fillRect t="-9836" r="-6081" b="-22951"/>
                </a:stretch>
              </a:blipFill>
            </p:spPr>
            <p:txBody>
              <a:bodyPr/>
              <a:lstStyle/>
              <a:p>
                <a:r>
                  <a:rPr lang="es-EC">
                    <a:noFill/>
                  </a:rPr>
                  <a:t> </a:t>
                </a:r>
              </a:p>
            </p:txBody>
          </p:sp>
        </mc:Fallback>
      </mc:AlternateContent>
      <p:sp>
        <p:nvSpPr>
          <p:cNvPr id="15" name="Rectángulo 14"/>
          <p:cNvSpPr/>
          <p:nvPr/>
        </p:nvSpPr>
        <p:spPr>
          <a:xfrm>
            <a:off x="5916385" y="1547205"/>
            <a:ext cx="1809150" cy="507831"/>
          </a:xfrm>
          <a:prstGeom prst="rect">
            <a:avLst/>
          </a:prstGeom>
        </p:spPr>
        <p:txBody>
          <a:bodyPr wrap="none">
            <a:spAutoFit/>
          </a:bodyPr>
          <a:lstStyle/>
          <a:p>
            <a:pPr algn="just">
              <a:lnSpc>
                <a:spcPct val="150000"/>
              </a:lnSpc>
              <a:spcAft>
                <a:spcPts val="800"/>
              </a:spcAft>
            </a:pPr>
            <a:r>
              <a:rPr lang="es-EC" b="1" dirty="0">
                <a:latin typeface="Times New Roman" panose="02020603050405020304" pitchFamily="18" charset="0"/>
                <a:ea typeface="Times New Roman" panose="02020603050405020304" pitchFamily="18" charset="0"/>
                <a:cs typeface="Times New Roman" panose="02020603050405020304" pitchFamily="18" charset="0"/>
              </a:rPr>
              <a:t>Factor de carga:</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Rectángulo 15"/>
              <p:cNvSpPr/>
              <p:nvPr/>
            </p:nvSpPr>
            <p:spPr>
              <a:xfrm>
                <a:off x="7941169" y="1652662"/>
                <a:ext cx="108920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𝑐𝑎𝑟</m:t>
                          </m:r>
                        </m:sub>
                      </m:sSub>
                      <m:r>
                        <a:rPr lang="es-EC" i="0">
                          <a:latin typeface="Cambria Math" panose="02040503050406030204" pitchFamily="18" charset="0"/>
                        </a:rPr>
                        <m:t>=1</m:t>
                      </m:r>
                    </m:oMath>
                  </m:oMathPara>
                </a14:m>
                <a:endParaRPr lang="es-EC" dirty="0"/>
              </a:p>
            </p:txBody>
          </p:sp>
        </mc:Choice>
        <mc:Fallback xmlns="">
          <p:sp>
            <p:nvSpPr>
              <p:cNvPr id="16" name="Rectángulo 15"/>
              <p:cNvSpPr>
                <a:spLocks noRot="1" noChangeAspect="1" noMove="1" noResize="1" noEditPoints="1" noAdjustHandles="1" noChangeArrowheads="1" noChangeShapeType="1" noTextEdit="1"/>
              </p:cNvSpPr>
              <p:nvPr/>
            </p:nvSpPr>
            <p:spPr>
              <a:xfrm>
                <a:off x="7941169" y="1652662"/>
                <a:ext cx="1089208" cy="369332"/>
              </a:xfrm>
              <a:prstGeom prst="rect">
                <a:avLst/>
              </a:prstGeom>
              <a:blipFill rotWithShape="0">
                <a:blip r:embed="rId7"/>
                <a:stretch>
                  <a:fillRect/>
                </a:stretch>
              </a:blipFill>
            </p:spPr>
            <p:txBody>
              <a:bodyPr/>
              <a:lstStyle/>
              <a:p>
                <a:r>
                  <a:rPr lang="es-EC">
                    <a:noFill/>
                  </a:rPr>
                  <a:t> </a:t>
                </a:r>
              </a:p>
            </p:txBody>
          </p:sp>
        </mc:Fallback>
      </mc:AlternateContent>
      <p:sp>
        <p:nvSpPr>
          <p:cNvPr id="17" name="Rectángulo 16"/>
          <p:cNvSpPr/>
          <p:nvPr/>
        </p:nvSpPr>
        <p:spPr>
          <a:xfrm>
            <a:off x="298345" y="2280003"/>
            <a:ext cx="4215898" cy="507831"/>
          </a:xfrm>
          <a:prstGeom prst="rect">
            <a:avLst/>
          </a:prstGeom>
        </p:spPr>
        <p:txBody>
          <a:bodyPr wrap="none">
            <a:spAutoFit/>
          </a:bodyPr>
          <a:lstStyle/>
          <a:p>
            <a:pPr algn="just">
              <a:lnSpc>
                <a:spcPct val="150000"/>
              </a:lnSpc>
              <a:spcAft>
                <a:spcPts val="800"/>
              </a:spcAft>
            </a:pPr>
            <a:r>
              <a:rPr lang="es-EC" b="1" dirty="0">
                <a:latin typeface="Times New Roman" panose="02020603050405020304" pitchFamily="18" charset="0"/>
                <a:ea typeface="Times New Roman" panose="02020603050405020304" pitchFamily="18" charset="0"/>
                <a:cs typeface="Times New Roman" panose="02020603050405020304" pitchFamily="18" charset="0"/>
              </a:rPr>
              <a:t>Factores de concentradores de esfuerzos:</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Rectángulo 17"/>
              <p:cNvSpPr/>
              <p:nvPr/>
            </p:nvSpPr>
            <p:spPr>
              <a:xfrm>
                <a:off x="4514243" y="2333584"/>
                <a:ext cx="1092863" cy="391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𝐾</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𝑓</m:t>
                          </m:r>
                        </m:sub>
                      </m:sSub>
                      <m:r>
                        <a:rPr lang="es-EC" i="1">
                          <a:effectLst/>
                          <a:latin typeface="Cambria Math" panose="02040503050406030204" pitchFamily="18" charset="0"/>
                          <a:ea typeface="Times New Roman" panose="02020603050405020304" pitchFamily="18" charset="0"/>
                          <a:cs typeface="Times New Roman" panose="02020603050405020304" pitchFamily="18" charset="0"/>
                        </a:rPr>
                        <m:t>=1.2</m:t>
                      </m:r>
                    </m:oMath>
                  </m:oMathPara>
                </a14:m>
                <a:endParaRPr lang="es-EC" dirty="0"/>
              </a:p>
            </p:txBody>
          </p:sp>
        </mc:Choice>
        <mc:Fallback xmlns="">
          <p:sp>
            <p:nvSpPr>
              <p:cNvPr id="18" name="Rectángulo 17"/>
              <p:cNvSpPr>
                <a:spLocks noRot="1" noChangeAspect="1" noMove="1" noResize="1" noEditPoints="1" noAdjustHandles="1" noChangeArrowheads="1" noChangeShapeType="1" noTextEdit="1"/>
              </p:cNvSpPr>
              <p:nvPr/>
            </p:nvSpPr>
            <p:spPr>
              <a:xfrm>
                <a:off x="4514243" y="2333584"/>
                <a:ext cx="1092863" cy="391582"/>
              </a:xfrm>
              <a:prstGeom prst="rect">
                <a:avLst/>
              </a:prstGeom>
              <a:blipFill rotWithShape="0">
                <a:blip r:embed="rId8"/>
                <a:stretch>
                  <a:fillRect b="-9375"/>
                </a:stretch>
              </a:blipFill>
            </p:spPr>
            <p:txBody>
              <a:bodyPr/>
              <a:lstStyle/>
              <a:p>
                <a:r>
                  <a:rPr lang="es-EC">
                    <a:noFill/>
                  </a:rPr>
                  <a:t> </a:t>
                </a:r>
              </a:p>
            </p:txBody>
          </p:sp>
        </mc:Fallback>
      </mc:AlternateContent>
      <p:sp>
        <p:nvSpPr>
          <p:cNvPr id="19" name="Rectángulo 18"/>
          <p:cNvSpPr/>
          <p:nvPr/>
        </p:nvSpPr>
        <p:spPr>
          <a:xfrm>
            <a:off x="294966" y="2873497"/>
            <a:ext cx="4898264" cy="369332"/>
          </a:xfrm>
          <a:prstGeom prst="rect">
            <a:avLst/>
          </a:prstGeom>
        </p:spPr>
        <p:txBody>
          <a:bodyPr wrap="square">
            <a:spAutoFit/>
          </a:bodyPr>
          <a:lstStyle/>
          <a:p>
            <a:r>
              <a:rPr lang="es-EC" dirty="0" smtClean="0">
                <a:latin typeface="Times New Roman" panose="02020603050405020304" pitchFamily="18" charset="0"/>
                <a:ea typeface="Calibri" panose="020F0502020204030204" pitchFamily="34" charset="0"/>
              </a:rPr>
              <a:t>Factor </a:t>
            </a:r>
            <a:r>
              <a:rPr lang="es-EC" dirty="0">
                <a:latin typeface="Times New Roman" panose="02020603050405020304" pitchFamily="18" charset="0"/>
                <a:ea typeface="Calibri" panose="020F0502020204030204" pitchFamily="34" charset="0"/>
              </a:rPr>
              <a:t>de concentración de esfuerzos </a:t>
            </a:r>
            <a:r>
              <a:rPr lang="es-EC" dirty="0" smtClean="0">
                <a:latin typeface="Times New Roman" panose="02020603050405020304" pitchFamily="18" charset="0"/>
                <a:ea typeface="Calibri" panose="020F0502020204030204" pitchFamily="34" charset="0"/>
              </a:rPr>
              <a:t>medio</a:t>
            </a:r>
            <a:endParaRPr lang="es-EC" dirty="0"/>
          </a:p>
        </p:txBody>
      </p:sp>
      <mc:AlternateContent xmlns:mc="http://schemas.openxmlformats.org/markup-compatibility/2006" xmlns:a14="http://schemas.microsoft.com/office/drawing/2010/main">
        <mc:Choice Requires="a14">
          <p:sp>
            <p:nvSpPr>
              <p:cNvPr id="20" name="Rectángulo 19"/>
              <p:cNvSpPr/>
              <p:nvPr/>
            </p:nvSpPr>
            <p:spPr>
              <a:xfrm>
                <a:off x="4484103" y="2862372"/>
                <a:ext cx="1243546" cy="391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𝑓𝑚</m:t>
                          </m:r>
                        </m:sub>
                      </m:sSub>
                      <m:r>
                        <a:rPr lang="es-EC" i="0">
                          <a:latin typeface="Cambria Math" panose="02040503050406030204" pitchFamily="18" charset="0"/>
                        </a:rPr>
                        <m:t>=1.2</m:t>
                      </m:r>
                    </m:oMath>
                  </m:oMathPara>
                </a14:m>
                <a:endParaRPr lang="es-EC" dirty="0"/>
              </a:p>
            </p:txBody>
          </p:sp>
        </mc:Choice>
        <mc:Fallback xmlns="">
          <p:sp>
            <p:nvSpPr>
              <p:cNvPr id="20" name="Rectángulo 19"/>
              <p:cNvSpPr>
                <a:spLocks noRot="1" noChangeAspect="1" noMove="1" noResize="1" noEditPoints="1" noAdjustHandles="1" noChangeArrowheads="1" noChangeShapeType="1" noTextEdit="1"/>
              </p:cNvSpPr>
              <p:nvPr/>
            </p:nvSpPr>
            <p:spPr>
              <a:xfrm>
                <a:off x="4484103" y="2862372"/>
                <a:ext cx="1243546" cy="391582"/>
              </a:xfrm>
              <a:prstGeom prst="rect">
                <a:avLst/>
              </a:prstGeom>
              <a:blipFill rotWithShape="0">
                <a:blip r:embed="rId9"/>
                <a:stretch>
                  <a:fillRect b="-937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1" name="Rectángulo 20"/>
              <p:cNvSpPr/>
              <p:nvPr/>
            </p:nvSpPr>
            <p:spPr>
              <a:xfrm>
                <a:off x="4181423" y="3300983"/>
                <a:ext cx="1734962" cy="391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𝑓𝑓</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𝑓</m:t>
                          </m:r>
                        </m:sub>
                      </m:sSub>
                      <m:r>
                        <a:rPr lang="es-EC" i="0">
                          <a:latin typeface="Cambria Math" panose="02040503050406030204" pitchFamily="18" charset="0"/>
                        </a:rPr>
                        <m:t>=1.2</m:t>
                      </m:r>
                    </m:oMath>
                  </m:oMathPara>
                </a14:m>
                <a:endParaRPr lang="es-EC" dirty="0"/>
              </a:p>
            </p:txBody>
          </p:sp>
        </mc:Choice>
        <mc:Fallback xmlns="">
          <p:sp>
            <p:nvSpPr>
              <p:cNvPr id="21" name="Rectángulo 20"/>
              <p:cNvSpPr>
                <a:spLocks noRot="1" noChangeAspect="1" noMove="1" noResize="1" noEditPoints="1" noAdjustHandles="1" noChangeArrowheads="1" noChangeShapeType="1" noTextEdit="1"/>
              </p:cNvSpPr>
              <p:nvPr/>
            </p:nvSpPr>
            <p:spPr>
              <a:xfrm>
                <a:off x="4181423" y="3300983"/>
                <a:ext cx="1734962" cy="391582"/>
              </a:xfrm>
              <a:prstGeom prst="rect">
                <a:avLst/>
              </a:prstGeom>
              <a:blipFill rotWithShape="0">
                <a:blip r:embed="rId10"/>
                <a:stretch>
                  <a:fillRect b="-9231"/>
                </a:stretch>
              </a:blipFill>
            </p:spPr>
            <p:txBody>
              <a:bodyPr/>
              <a:lstStyle/>
              <a:p>
                <a:r>
                  <a:rPr lang="es-EC">
                    <a:noFill/>
                  </a:rPr>
                  <a:t> </a:t>
                </a:r>
              </a:p>
            </p:txBody>
          </p:sp>
        </mc:Fallback>
      </mc:AlternateContent>
      <p:sp>
        <p:nvSpPr>
          <p:cNvPr id="22" name="Rectángulo 21"/>
          <p:cNvSpPr/>
          <p:nvPr/>
        </p:nvSpPr>
        <p:spPr>
          <a:xfrm>
            <a:off x="1650190" y="3313401"/>
            <a:ext cx="2614002" cy="369332"/>
          </a:xfrm>
          <a:prstGeom prst="rect">
            <a:avLst/>
          </a:prstGeom>
        </p:spPr>
        <p:txBody>
          <a:bodyPr wrap="square">
            <a:spAutoFit/>
          </a:bodyPr>
          <a:lstStyle/>
          <a:p>
            <a:r>
              <a:rPr lang="es-EC" dirty="0" smtClean="0">
                <a:latin typeface="Times New Roman" panose="02020603050405020304" pitchFamily="18" charset="0"/>
                <a:ea typeface="Calibri" panose="020F0502020204030204" pitchFamily="34" charset="0"/>
              </a:rPr>
              <a:t>Factor para vida infinita:</a:t>
            </a:r>
            <a:endParaRPr lang="es-EC" dirty="0"/>
          </a:p>
        </p:txBody>
      </p:sp>
      <mc:AlternateContent xmlns:mc="http://schemas.openxmlformats.org/markup-compatibility/2006" xmlns:a14="http://schemas.microsoft.com/office/drawing/2010/main">
        <mc:Choice Requires="a14">
          <p:sp>
            <p:nvSpPr>
              <p:cNvPr id="23" name="Rectángulo 22"/>
              <p:cNvSpPr/>
              <p:nvPr/>
            </p:nvSpPr>
            <p:spPr>
              <a:xfrm>
                <a:off x="3228149" y="4012954"/>
                <a:ext cx="572945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𝑛</m:t>
                              </m:r>
                            </m:sub>
                          </m:sSub>
                          <m:r>
                            <a:rPr lang="es-EC" i="0">
                              <a:latin typeface="Cambria Math" panose="02040503050406030204" pitchFamily="18" charset="0"/>
                            </a:rPr>
                            <m:t>=</m:t>
                          </m:r>
                          <m:d>
                            <m:dPr>
                              <m:ctrlPr>
                                <a:rPr lang="es-EC" i="1">
                                  <a:latin typeface="Cambria Math" panose="02040503050406030204" pitchFamily="18" charset="0"/>
                                </a:rPr>
                              </m:ctrlPr>
                            </m:dPr>
                            <m:e>
                              <m:r>
                                <a:rPr lang="es-EC" i="0">
                                  <a:latin typeface="Cambria Math" panose="02040503050406030204" pitchFamily="18" charset="0"/>
                                </a:rPr>
                                <m:t>0.9</m:t>
                              </m:r>
                            </m:e>
                          </m:d>
                          <m:d>
                            <m:dPr>
                              <m:ctrlPr>
                                <a:rPr lang="es-EC" i="1">
                                  <a:latin typeface="Cambria Math" panose="02040503050406030204" pitchFamily="18" charset="0"/>
                                </a:rPr>
                              </m:ctrlPr>
                            </m:dPr>
                            <m:e>
                              <m:r>
                                <a:rPr lang="es-EC" i="0">
                                  <a:latin typeface="Cambria Math" panose="02040503050406030204" pitchFamily="18" charset="0"/>
                                </a:rPr>
                                <m:t>1</m:t>
                              </m:r>
                            </m:e>
                          </m:d>
                          <m:d>
                            <m:dPr>
                              <m:ctrlPr>
                                <a:rPr lang="es-EC" i="1">
                                  <a:latin typeface="Cambria Math" panose="02040503050406030204" pitchFamily="18" charset="0"/>
                                </a:rPr>
                              </m:ctrlPr>
                            </m:dPr>
                            <m:e>
                              <m:r>
                                <a:rPr lang="es-EC" i="0">
                                  <a:latin typeface="Cambria Math" panose="02040503050406030204" pitchFamily="18" charset="0"/>
                                </a:rPr>
                                <m:t>0.897</m:t>
                              </m:r>
                            </m:e>
                          </m:d>
                          <m:d>
                            <m:dPr>
                              <m:ctrlPr>
                                <a:rPr lang="es-EC" i="1">
                                  <a:latin typeface="Cambria Math" panose="02040503050406030204" pitchFamily="18" charset="0"/>
                                </a:rPr>
                              </m:ctrlPr>
                            </m:dPr>
                            <m:e>
                              <m:r>
                                <a:rPr lang="es-EC" i="0">
                                  <a:latin typeface="Cambria Math" panose="02040503050406030204" pitchFamily="18" charset="0"/>
                                </a:rPr>
                                <m:t>1</m:t>
                              </m:r>
                            </m:e>
                          </m:d>
                          <m:d>
                            <m:dPr>
                              <m:ctrlPr>
                                <a:rPr lang="es-EC" i="1">
                                  <a:latin typeface="Cambria Math" panose="02040503050406030204" pitchFamily="18" charset="0"/>
                                </a:rPr>
                              </m:ctrlPr>
                            </m:dPr>
                            <m:e>
                              <m:r>
                                <a:rPr lang="es-EC" i="0">
                                  <a:latin typeface="Cambria Math" panose="02040503050406030204" pitchFamily="18" charset="0"/>
                                </a:rPr>
                                <m:t>1</m:t>
                              </m:r>
                            </m:e>
                          </m:d>
                          <m:d>
                            <m:dPr>
                              <m:ctrlPr>
                                <a:rPr lang="es-EC" i="1">
                                  <a:latin typeface="Cambria Math" panose="02040503050406030204" pitchFamily="18" charset="0"/>
                                </a:rPr>
                              </m:ctrlPr>
                            </m:dPr>
                            <m:e>
                              <m:r>
                                <a:rPr lang="es-EC" i="0">
                                  <a:latin typeface="Cambria Math" panose="02040503050406030204" pitchFamily="18" charset="0"/>
                                </a:rPr>
                                <m:t>1</m:t>
                              </m:r>
                            </m:e>
                          </m:d>
                          <m:d>
                            <m:dPr>
                              <m:ctrlPr>
                                <a:rPr lang="es-EC" i="1">
                                  <a:latin typeface="Cambria Math" panose="02040503050406030204" pitchFamily="18" charset="0"/>
                                </a:rPr>
                              </m:ctrlPr>
                            </m:dPr>
                            <m:e>
                              <m:r>
                                <a:rPr lang="es-EC" i="0">
                                  <a:latin typeface="Cambria Math" panose="02040503050406030204" pitchFamily="18" charset="0"/>
                                </a:rPr>
                                <m:t>300.5</m:t>
                              </m:r>
                            </m:e>
                          </m:d>
                          <m:r>
                            <a:rPr lang="es-EC" i="0">
                              <a:latin typeface="Cambria Math" panose="02040503050406030204" pitchFamily="18" charset="0"/>
                            </a:rPr>
                            <m:t>=243.81 [</m:t>
                          </m:r>
                          <m:r>
                            <a:rPr lang="es-EC" i="1">
                              <a:latin typeface="Cambria Math" panose="02040503050406030204" pitchFamily="18" charset="0"/>
                            </a:rPr>
                            <m:t>𝑀𝑃𝑎</m:t>
                          </m:r>
                        </m:e>
                      </m:d>
                    </m:oMath>
                  </m:oMathPara>
                </a14:m>
                <a:endParaRPr lang="es-EC" dirty="0"/>
              </a:p>
            </p:txBody>
          </p:sp>
        </mc:Choice>
        <mc:Fallback xmlns="">
          <p:sp>
            <p:nvSpPr>
              <p:cNvPr id="23" name="Rectángulo 22"/>
              <p:cNvSpPr>
                <a:spLocks noRot="1" noChangeAspect="1" noMove="1" noResize="1" noEditPoints="1" noAdjustHandles="1" noChangeArrowheads="1" noChangeShapeType="1" noTextEdit="1"/>
              </p:cNvSpPr>
              <p:nvPr/>
            </p:nvSpPr>
            <p:spPr>
              <a:xfrm>
                <a:off x="3228149" y="4012954"/>
                <a:ext cx="5729454" cy="369332"/>
              </a:xfrm>
              <a:prstGeom prst="rect">
                <a:avLst/>
              </a:prstGeom>
              <a:blipFill rotWithShape="0">
                <a:blip r:embed="rId11"/>
                <a:stretch>
                  <a:fillRect t="-126230" r="-7348" b="-18852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4" name="Rectángulo 23"/>
              <p:cNvSpPr/>
              <p:nvPr/>
            </p:nvSpPr>
            <p:spPr>
              <a:xfrm>
                <a:off x="2868385" y="4683084"/>
                <a:ext cx="6096000" cy="1504514"/>
              </a:xfrm>
              <a:prstGeom prst="rect">
                <a:avLst/>
              </a:prstGeom>
            </p:spPr>
            <p:txBody>
              <a:bodyPr>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f>
                        <m:fPr>
                          <m:ctrlPr>
                            <a:rPr lang="es-EC" i="1" smtClean="0">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1</m:t>
                          </m:r>
                        </m:num>
                        <m:den>
                          <m:r>
                            <a:rPr lang="es-EC" i="1">
                              <a:effectLst/>
                              <a:latin typeface="Cambria Math" panose="02040503050406030204" pitchFamily="18" charset="0"/>
                              <a:ea typeface="Calibri" panose="020F0502020204030204" pitchFamily="34" charset="0"/>
                              <a:cs typeface="Times New Roman" panose="02020603050405020304" pitchFamily="18" charset="0"/>
                            </a:rPr>
                            <m:t>𝑁</m:t>
                          </m:r>
                        </m:den>
                      </m:f>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(1.2)(0)</m:t>
                          </m:r>
                        </m:num>
                        <m:den>
                          <m:r>
                            <a:rPr lang="es-EC" i="1">
                              <a:effectLst/>
                              <a:latin typeface="Cambria Math" panose="02040503050406030204" pitchFamily="18" charset="0"/>
                              <a:ea typeface="Calibri" panose="020F0502020204030204" pitchFamily="34" charset="0"/>
                              <a:cs typeface="Times New Roman" panose="02020603050405020304" pitchFamily="18" charset="0"/>
                            </a:rPr>
                            <m:t>568000000</m:t>
                          </m:r>
                        </m:den>
                      </m:f>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(1.2)(</m:t>
                          </m:r>
                          <m:r>
                            <a:rPr lang="es-MX" i="1">
                              <a:effectLst/>
                              <a:latin typeface="Cambria Math" panose="02040503050406030204" pitchFamily="18" charset="0"/>
                              <a:ea typeface="Times New Roman" panose="02020603050405020304" pitchFamily="18" charset="0"/>
                              <a:cs typeface="Times New Roman" panose="02020603050405020304" pitchFamily="18" charset="0"/>
                            </a:rPr>
                            <m:t>203 720 000</m:t>
                          </m:r>
                          <m:r>
                            <a:rPr lang="es-EC" i="1">
                              <a:effectLst/>
                              <a:latin typeface="Cambria Math" panose="02040503050406030204" pitchFamily="18" charset="0"/>
                              <a:ea typeface="Calibri" panose="020F0502020204030204" pitchFamily="34" charset="0"/>
                              <a:cs typeface="Times New Roman" panose="02020603050405020304" pitchFamily="18" charset="0"/>
                            </a:rPr>
                            <m:t>)</m:t>
                          </m:r>
                        </m:num>
                        <m:den>
                          <m:r>
                            <a:rPr lang="es-EC" i="1">
                              <a:effectLst/>
                              <a:latin typeface="Cambria Math" panose="02040503050406030204" pitchFamily="18" charset="0"/>
                              <a:ea typeface="Calibri" panose="020F0502020204030204" pitchFamily="34" charset="0"/>
                              <a:cs typeface="Times New Roman" panose="02020603050405020304" pitchFamily="18" charset="0"/>
                            </a:rPr>
                            <m:t>243 810 000</m:t>
                          </m:r>
                        </m:den>
                      </m:f>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b="1" i="1" smtClean="0">
                          <a:effectLst/>
                          <a:latin typeface="Cambria Math" panose="02040503050406030204" pitchFamily="18" charset="0"/>
                          <a:ea typeface="Times New Roman" panose="02020603050405020304" pitchFamily="18" charset="0"/>
                          <a:cs typeface="Times New Roman" panose="02020603050405020304" pitchFamily="18" charset="0"/>
                        </a:rPr>
                        <m:t>𝑵</m:t>
                      </m:r>
                      <m:r>
                        <a:rPr lang="es-EC" b="1"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s-EC" b="1" i="1" smtClean="0">
                          <a:effectLst/>
                          <a:latin typeface="Cambria Math" panose="02040503050406030204" pitchFamily="18" charset="0"/>
                          <a:ea typeface="Times New Roman" panose="02020603050405020304" pitchFamily="18" charset="0"/>
                          <a:cs typeface="Times New Roman" panose="02020603050405020304" pitchFamily="18" charset="0"/>
                        </a:rPr>
                        <m:t>𝟏</m:t>
                      </m:r>
                      <m:r>
                        <a:rPr lang="es-EC" b="1"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s-EC" b="1" i="1" smtClean="0">
                          <a:effectLst/>
                          <a:latin typeface="Cambria Math" panose="02040503050406030204" pitchFamily="18" charset="0"/>
                          <a:ea typeface="Times New Roman" panose="02020603050405020304" pitchFamily="18" charset="0"/>
                          <a:cs typeface="Times New Roman" panose="02020603050405020304" pitchFamily="18" charset="0"/>
                        </a:rPr>
                        <m:t>𝟐𝟕</m:t>
                      </m:r>
                    </m:oMath>
                  </m:oMathPara>
                </a14:m>
                <a:endParaRPr lang="es-EC" b="1"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4" name="Rectángulo 23"/>
              <p:cNvSpPr>
                <a:spLocks noRot="1" noChangeAspect="1" noMove="1" noResize="1" noEditPoints="1" noAdjustHandles="1" noChangeArrowheads="1" noChangeShapeType="1" noTextEdit="1"/>
              </p:cNvSpPr>
              <p:nvPr/>
            </p:nvSpPr>
            <p:spPr>
              <a:xfrm>
                <a:off x="2868385" y="4683084"/>
                <a:ext cx="6096000" cy="1504514"/>
              </a:xfrm>
              <a:prstGeom prst="rect">
                <a:avLst/>
              </a:prstGeom>
              <a:blipFill rotWithShape="0">
                <a:blip r:embed="rId12"/>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0358862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270456" y="1337481"/>
            <a:ext cx="11207311" cy="9826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2" name="Título 1"/>
          <p:cNvSpPr>
            <a:spLocks noGrp="1"/>
          </p:cNvSpPr>
          <p:nvPr>
            <p:ph type="title"/>
          </p:nvPr>
        </p:nvSpPr>
        <p:spPr>
          <a:xfrm>
            <a:off x="1097280" y="84571"/>
            <a:ext cx="2895171" cy="784323"/>
          </a:xfrm>
        </p:spPr>
        <p:txBody>
          <a:bodyPr>
            <a:normAutofit/>
          </a:bodyPr>
          <a:lstStyle/>
          <a:p>
            <a:r>
              <a:rPr lang="es-EC" sz="3600" dirty="0" smtClean="0"/>
              <a:t>Chumaceras</a:t>
            </a:r>
            <a:endParaRPr lang="es-EC" sz="3600" dirty="0"/>
          </a:p>
        </p:txBody>
      </p:sp>
      <p:pic>
        <p:nvPicPr>
          <p:cNvPr id="16" name="Imagen 15"/>
          <p:cNvPicPr/>
          <p:nvPr/>
        </p:nvPicPr>
        <p:blipFill rotWithShape="1">
          <a:blip r:embed="rId2">
            <a:extLst>
              <a:ext uri="{28A0092B-C50C-407E-A947-70E740481C1C}">
                <a14:useLocalDpi xmlns:a14="http://schemas.microsoft.com/office/drawing/2010/main" val="0"/>
              </a:ext>
            </a:extLst>
          </a:blip>
          <a:srcRect b="25200"/>
          <a:stretch/>
        </p:blipFill>
        <p:spPr bwMode="auto">
          <a:xfrm>
            <a:off x="2544865" y="1062077"/>
            <a:ext cx="7352298" cy="2801585"/>
          </a:xfrm>
          <a:prstGeom prst="rect">
            <a:avLst/>
          </a:prstGeom>
          <a:noFill/>
          <a:ln w="3175">
            <a:solidFill>
              <a:schemeClr val="tx1"/>
            </a:solidFill>
          </a:ln>
        </p:spPr>
      </p:pic>
      <p:pic>
        <p:nvPicPr>
          <p:cNvPr id="5" name="Imagen 4"/>
          <p:cNvPicPr/>
          <p:nvPr/>
        </p:nvPicPr>
        <p:blipFill rotWithShape="1">
          <a:blip r:embed="rId3">
            <a:extLst>
              <a:ext uri="{28A0092B-C50C-407E-A947-70E740481C1C}">
                <a14:useLocalDpi xmlns:a14="http://schemas.microsoft.com/office/drawing/2010/main" val="0"/>
              </a:ext>
            </a:extLst>
          </a:blip>
          <a:srcRect l="1146" t="12255" r="1308"/>
          <a:stretch/>
        </p:blipFill>
        <p:spPr bwMode="auto">
          <a:xfrm>
            <a:off x="4085689" y="4056845"/>
            <a:ext cx="4568914" cy="2184461"/>
          </a:xfrm>
          <a:prstGeom prst="rect">
            <a:avLst/>
          </a:prstGeom>
          <a:noFill/>
          <a:ln w="317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3380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Antecedentes</a:t>
            </a:r>
            <a:endParaRPr lang="es-EC" dirty="0"/>
          </a:p>
        </p:txBody>
      </p:sp>
      <p:graphicFrame>
        <p:nvGraphicFramePr>
          <p:cNvPr id="5" name="Tabla 4"/>
          <p:cNvGraphicFramePr>
            <a:graphicFrameLocks noGrp="1"/>
          </p:cNvGraphicFramePr>
          <p:nvPr>
            <p:extLst>
              <p:ext uri="{D42A27DB-BD31-4B8C-83A1-F6EECF244321}">
                <p14:modId xmlns:p14="http://schemas.microsoft.com/office/powerpoint/2010/main" val="1443148970"/>
              </p:ext>
            </p:extLst>
          </p:nvPr>
        </p:nvGraphicFramePr>
        <p:xfrm>
          <a:off x="1097280" y="2074464"/>
          <a:ext cx="9739042" cy="3494128"/>
        </p:xfrm>
        <a:graphic>
          <a:graphicData uri="http://schemas.openxmlformats.org/drawingml/2006/table">
            <a:tbl>
              <a:tblPr firstRow="1" firstCol="1" bandRow="1">
                <a:tableStyleId>{5C22544A-7EE6-4342-B048-85BDC9FD1C3A}</a:tableStyleId>
              </a:tblPr>
              <a:tblGrid>
                <a:gridCol w="7999445"/>
                <a:gridCol w="1739597"/>
              </a:tblGrid>
              <a:tr h="311536">
                <a:tc>
                  <a:txBody>
                    <a:bodyPr/>
                    <a:lstStyle/>
                    <a:p>
                      <a:pPr>
                        <a:lnSpc>
                          <a:spcPct val="107000"/>
                        </a:lnSpc>
                        <a:spcAft>
                          <a:spcPts val="0"/>
                        </a:spcAft>
                      </a:pPr>
                      <a:r>
                        <a:rPr lang="es-EC" sz="2000" dirty="0">
                          <a:solidFill>
                            <a:schemeClr val="tx1"/>
                          </a:solidFill>
                          <a:effectLst/>
                        </a:rPr>
                        <a:t>DIAGNÓSTICO</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a:solidFill>
                            <a:schemeClr val="tx1"/>
                          </a:solidFill>
                          <a:effectLst/>
                        </a:rPr>
                        <a:t># CASOS</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11536">
                <a:tc>
                  <a:txBody>
                    <a:bodyPr/>
                    <a:lstStyle/>
                    <a:p>
                      <a:pPr>
                        <a:lnSpc>
                          <a:spcPct val="107000"/>
                        </a:lnSpc>
                        <a:spcAft>
                          <a:spcPts val="0"/>
                        </a:spcAft>
                      </a:pPr>
                      <a:r>
                        <a:rPr lang="es-EC" sz="2000" b="0">
                          <a:solidFill>
                            <a:schemeClr val="tx1"/>
                          </a:solidFill>
                          <a:effectLst/>
                        </a:rPr>
                        <a:t>Lesiones de hombro</a:t>
                      </a:r>
                      <a:endParaRPr lang="es-EC" sz="20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s-EC" sz="2000">
                          <a:solidFill>
                            <a:schemeClr val="tx1"/>
                          </a:solidFill>
                          <a:effectLst/>
                        </a:rPr>
                        <a:t>1298</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11536">
                <a:tc>
                  <a:txBody>
                    <a:bodyPr/>
                    <a:lstStyle/>
                    <a:p>
                      <a:pPr>
                        <a:lnSpc>
                          <a:spcPct val="107000"/>
                        </a:lnSpc>
                        <a:spcAft>
                          <a:spcPts val="0"/>
                        </a:spcAft>
                      </a:pPr>
                      <a:r>
                        <a:rPr lang="es-EC" sz="2000" b="0">
                          <a:solidFill>
                            <a:schemeClr val="tx1"/>
                          </a:solidFill>
                          <a:effectLst/>
                        </a:rPr>
                        <a:t>Traumatismo superficial del hombro y del brazo</a:t>
                      </a:r>
                      <a:endParaRPr lang="es-EC" sz="20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s-EC" sz="2000">
                          <a:solidFill>
                            <a:schemeClr val="tx1"/>
                          </a:solidFill>
                          <a:effectLst/>
                        </a:rPr>
                        <a:t>268</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11536">
                <a:tc>
                  <a:txBody>
                    <a:bodyPr/>
                    <a:lstStyle/>
                    <a:p>
                      <a:pPr>
                        <a:lnSpc>
                          <a:spcPct val="107000"/>
                        </a:lnSpc>
                        <a:spcAft>
                          <a:spcPts val="0"/>
                        </a:spcAft>
                        <a:tabLst>
                          <a:tab pos="2419350" algn="l"/>
                        </a:tabLst>
                      </a:pPr>
                      <a:r>
                        <a:rPr lang="es-EC" sz="2000" b="0">
                          <a:solidFill>
                            <a:schemeClr val="tx1"/>
                          </a:solidFill>
                          <a:effectLst/>
                        </a:rPr>
                        <a:t>Herida del hombro y del brazo	</a:t>
                      </a:r>
                      <a:endParaRPr lang="es-EC" sz="20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s-EC" sz="2000">
                          <a:solidFill>
                            <a:schemeClr val="tx1"/>
                          </a:solidFill>
                          <a:effectLst/>
                        </a:rPr>
                        <a:t>232</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11536">
                <a:tc>
                  <a:txBody>
                    <a:bodyPr/>
                    <a:lstStyle/>
                    <a:p>
                      <a:pPr>
                        <a:lnSpc>
                          <a:spcPct val="107000"/>
                        </a:lnSpc>
                        <a:spcAft>
                          <a:spcPts val="0"/>
                        </a:spcAft>
                      </a:pPr>
                      <a:r>
                        <a:rPr lang="es-EC" sz="2000" b="0">
                          <a:solidFill>
                            <a:schemeClr val="tx1"/>
                          </a:solidFill>
                          <a:effectLst/>
                        </a:rPr>
                        <a:t>Fractura de hombro y brazo</a:t>
                      </a:r>
                      <a:endParaRPr lang="es-EC" sz="20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s-EC" sz="2000">
                          <a:solidFill>
                            <a:schemeClr val="tx1"/>
                          </a:solidFill>
                          <a:effectLst/>
                        </a:rPr>
                        <a:t>5486</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80297">
                <a:tc>
                  <a:txBody>
                    <a:bodyPr/>
                    <a:lstStyle/>
                    <a:p>
                      <a:pPr>
                        <a:lnSpc>
                          <a:spcPct val="107000"/>
                        </a:lnSpc>
                        <a:spcAft>
                          <a:spcPts val="0"/>
                        </a:spcAft>
                      </a:pPr>
                      <a:r>
                        <a:rPr lang="es-EC" sz="2000" b="0">
                          <a:solidFill>
                            <a:schemeClr val="tx1"/>
                          </a:solidFill>
                          <a:effectLst/>
                        </a:rPr>
                        <a:t>Traumatismo de tendón y músculo a nivel del hombro y del brazo</a:t>
                      </a:r>
                      <a:endParaRPr lang="es-EC" sz="20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s-EC" sz="2000">
                          <a:solidFill>
                            <a:schemeClr val="tx1"/>
                          </a:solidFill>
                          <a:effectLst/>
                        </a:rPr>
                        <a:t>159</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11536">
                <a:tc>
                  <a:txBody>
                    <a:bodyPr/>
                    <a:lstStyle/>
                    <a:p>
                      <a:pPr>
                        <a:lnSpc>
                          <a:spcPct val="107000"/>
                        </a:lnSpc>
                        <a:spcAft>
                          <a:spcPts val="0"/>
                        </a:spcAft>
                      </a:pPr>
                      <a:r>
                        <a:rPr lang="es-EC" sz="2000" b="0">
                          <a:solidFill>
                            <a:schemeClr val="tx1"/>
                          </a:solidFill>
                          <a:effectLst/>
                        </a:rPr>
                        <a:t>Traumatismo por aplastamiento del hombro y del brazo</a:t>
                      </a:r>
                      <a:endParaRPr lang="es-EC" sz="20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s-EC" sz="2000" dirty="0">
                          <a:solidFill>
                            <a:schemeClr val="tx1"/>
                          </a:solidFill>
                          <a:effectLst/>
                        </a:rPr>
                        <a:t>6</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11536">
                <a:tc>
                  <a:txBody>
                    <a:bodyPr/>
                    <a:lstStyle/>
                    <a:p>
                      <a:pPr>
                        <a:lnSpc>
                          <a:spcPct val="107000"/>
                        </a:lnSpc>
                        <a:spcAft>
                          <a:spcPts val="0"/>
                        </a:spcAft>
                      </a:pPr>
                      <a:r>
                        <a:rPr lang="es-EC" sz="2000" b="0">
                          <a:solidFill>
                            <a:schemeClr val="tx1"/>
                          </a:solidFill>
                          <a:effectLst/>
                        </a:rPr>
                        <a:t>Amputación traumática del hombro y del brazo</a:t>
                      </a:r>
                      <a:endParaRPr lang="es-EC" sz="20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s-EC" sz="2000">
                          <a:solidFill>
                            <a:schemeClr val="tx1"/>
                          </a:solidFill>
                          <a:effectLst/>
                        </a:rPr>
                        <a:t>15</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11536">
                <a:tc>
                  <a:txBody>
                    <a:bodyPr/>
                    <a:lstStyle/>
                    <a:p>
                      <a:pPr>
                        <a:lnSpc>
                          <a:spcPct val="107000"/>
                        </a:lnSpc>
                        <a:spcAft>
                          <a:spcPts val="0"/>
                        </a:spcAft>
                      </a:pPr>
                      <a:r>
                        <a:rPr lang="es-EC" sz="2000" b="0">
                          <a:solidFill>
                            <a:schemeClr val="tx1"/>
                          </a:solidFill>
                          <a:effectLst/>
                        </a:rPr>
                        <a:t>Traumatismo de nervios a nivel del hombro y brazo</a:t>
                      </a:r>
                      <a:endParaRPr lang="es-EC" sz="20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s-EC" sz="2000">
                          <a:solidFill>
                            <a:schemeClr val="tx1"/>
                          </a:solidFill>
                          <a:effectLst/>
                        </a:rPr>
                        <a:t>24</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70861">
                <a:tc>
                  <a:txBody>
                    <a:bodyPr/>
                    <a:lstStyle/>
                    <a:p>
                      <a:pPr>
                        <a:lnSpc>
                          <a:spcPct val="107000"/>
                        </a:lnSpc>
                        <a:spcAft>
                          <a:spcPts val="0"/>
                        </a:spcAft>
                      </a:pPr>
                      <a:r>
                        <a:rPr lang="es-EC" sz="2000" b="0" dirty="0">
                          <a:solidFill>
                            <a:schemeClr val="tx1"/>
                          </a:solidFill>
                          <a:effectLst/>
                        </a:rPr>
                        <a:t>Otros traumatismos y los no especificados del hombro y del brazo</a:t>
                      </a:r>
                      <a:endParaRPr lang="es-EC"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s-EC" sz="2000">
                          <a:solidFill>
                            <a:schemeClr val="tx1"/>
                          </a:solidFill>
                          <a:effectLst/>
                        </a:rPr>
                        <a:t>359</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11536">
                <a:tc>
                  <a:txBody>
                    <a:bodyPr/>
                    <a:lstStyle/>
                    <a:p>
                      <a:pPr>
                        <a:lnSpc>
                          <a:spcPct val="107000"/>
                        </a:lnSpc>
                        <a:spcAft>
                          <a:spcPts val="0"/>
                        </a:spcAft>
                      </a:pPr>
                      <a:r>
                        <a:rPr lang="es-EC" sz="2000" dirty="0">
                          <a:solidFill>
                            <a:schemeClr val="tx1"/>
                          </a:solidFill>
                          <a:effectLst/>
                        </a:rPr>
                        <a:t>TOTAL</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s-EC" sz="2000" dirty="0">
                          <a:solidFill>
                            <a:schemeClr val="tx1"/>
                          </a:solidFill>
                          <a:effectLst/>
                        </a:rPr>
                        <a:t>7847</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6426254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52341" y="1296539"/>
            <a:ext cx="11207311" cy="9826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2" name="Título 1"/>
          <p:cNvSpPr>
            <a:spLocks noGrp="1"/>
          </p:cNvSpPr>
          <p:nvPr>
            <p:ph type="title"/>
          </p:nvPr>
        </p:nvSpPr>
        <p:spPr>
          <a:xfrm>
            <a:off x="1097280" y="84571"/>
            <a:ext cx="3242708" cy="784323"/>
          </a:xfrm>
        </p:spPr>
        <p:txBody>
          <a:bodyPr>
            <a:normAutofit/>
          </a:bodyPr>
          <a:lstStyle/>
          <a:p>
            <a:r>
              <a:rPr lang="es-EC" sz="3600" dirty="0" smtClean="0"/>
              <a:t>Motores</a:t>
            </a:r>
            <a:endParaRPr lang="es-EC" sz="3600" dirty="0"/>
          </a:p>
        </p:txBody>
      </p:sp>
      <p:graphicFrame>
        <p:nvGraphicFramePr>
          <p:cNvPr id="3" name="Tabla 2"/>
          <p:cNvGraphicFramePr>
            <a:graphicFrameLocks noGrp="1"/>
          </p:cNvGraphicFramePr>
          <p:nvPr>
            <p:extLst>
              <p:ext uri="{D42A27DB-BD31-4B8C-83A1-F6EECF244321}">
                <p14:modId xmlns:p14="http://schemas.microsoft.com/office/powerpoint/2010/main" val="1931906605"/>
              </p:ext>
            </p:extLst>
          </p:nvPr>
        </p:nvGraphicFramePr>
        <p:xfrm>
          <a:off x="106681" y="1596790"/>
          <a:ext cx="5147707" cy="3871586"/>
        </p:xfrm>
        <a:graphic>
          <a:graphicData uri="http://schemas.openxmlformats.org/drawingml/2006/table">
            <a:tbl>
              <a:tblPr firstRow="1" firstCol="1" bandRow="1">
                <a:tableStyleId>{5C22544A-7EE6-4342-B048-85BDC9FD1C3A}</a:tableStyleId>
              </a:tblPr>
              <a:tblGrid>
                <a:gridCol w="2022370"/>
                <a:gridCol w="409433"/>
                <a:gridCol w="436728"/>
                <a:gridCol w="450376"/>
                <a:gridCol w="395785"/>
                <a:gridCol w="395785"/>
                <a:gridCol w="436729"/>
                <a:gridCol w="600501"/>
              </a:tblGrid>
              <a:tr h="343082">
                <a:tc>
                  <a:txBody>
                    <a:bodyPr/>
                    <a:lstStyle/>
                    <a:p>
                      <a:pPr>
                        <a:lnSpc>
                          <a:spcPct val="107000"/>
                        </a:lnSpc>
                      </a:pPr>
                      <a:endParaRPr lang="es-EC" sz="1800" dirty="0">
                        <a:solidFill>
                          <a:schemeClr val="tx1"/>
                        </a:solidFill>
                        <a:effectLst/>
                        <a:latin typeface="Calibri" panose="020F0502020204030204" pitchFamily="34" charset="0"/>
                      </a:endParaRPr>
                    </a:p>
                  </a:txBody>
                  <a:tcPr marL="44450" marR="44450" marT="0" marB="0" anchor="b">
                    <a:noFill/>
                  </a:tcPr>
                </a:tc>
                <a:tc rowSpan="2">
                  <a:txBody>
                    <a:bodyPr/>
                    <a:lstStyle/>
                    <a:p>
                      <a:pPr algn="ctr">
                        <a:lnSpc>
                          <a:spcPct val="107000"/>
                        </a:lnSpc>
                        <a:spcAft>
                          <a:spcPts val="0"/>
                        </a:spcAft>
                      </a:pPr>
                      <a:r>
                        <a:rPr lang="es-EC" sz="1800" dirty="0">
                          <a:solidFill>
                            <a:schemeClr val="tx1"/>
                          </a:solidFill>
                          <a:effectLst/>
                        </a:rPr>
                        <a:t>Costo</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tc>
                <a:tc rowSpan="2">
                  <a:txBody>
                    <a:bodyPr/>
                    <a:lstStyle/>
                    <a:p>
                      <a:pPr algn="ctr">
                        <a:lnSpc>
                          <a:spcPct val="107000"/>
                        </a:lnSpc>
                        <a:spcAft>
                          <a:spcPts val="0"/>
                        </a:spcAft>
                      </a:pPr>
                      <a:r>
                        <a:rPr lang="es-EC" sz="1800">
                          <a:solidFill>
                            <a:schemeClr val="tx1"/>
                          </a:solidFill>
                          <a:effectLst/>
                        </a:rPr>
                        <a:t>Controlabilidad</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tc>
                <a:tc rowSpan="2">
                  <a:txBody>
                    <a:bodyPr/>
                    <a:lstStyle/>
                    <a:p>
                      <a:pPr algn="ctr">
                        <a:lnSpc>
                          <a:spcPct val="107000"/>
                        </a:lnSpc>
                        <a:spcAft>
                          <a:spcPts val="0"/>
                        </a:spcAft>
                      </a:pPr>
                      <a:r>
                        <a:rPr lang="es-EC" sz="1800">
                          <a:solidFill>
                            <a:schemeClr val="tx1"/>
                          </a:solidFill>
                          <a:effectLst/>
                        </a:rPr>
                        <a:t>Pot. Elec. Necesaria</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tc>
                <a:tc rowSpan="2">
                  <a:txBody>
                    <a:bodyPr/>
                    <a:lstStyle/>
                    <a:p>
                      <a:pPr algn="ctr">
                        <a:lnSpc>
                          <a:spcPct val="107000"/>
                        </a:lnSpc>
                        <a:spcAft>
                          <a:spcPts val="0"/>
                        </a:spcAft>
                      </a:pPr>
                      <a:r>
                        <a:rPr lang="es-EC" sz="1800">
                          <a:solidFill>
                            <a:schemeClr val="tx1"/>
                          </a:solidFill>
                          <a:effectLst/>
                        </a:rPr>
                        <a:t>Tamaño</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tc>
                <a:tc rowSpan="2">
                  <a:txBody>
                    <a:bodyPr/>
                    <a:lstStyle/>
                    <a:p>
                      <a:pPr algn="ctr">
                        <a:lnSpc>
                          <a:spcPct val="107000"/>
                        </a:lnSpc>
                        <a:spcAft>
                          <a:spcPts val="0"/>
                        </a:spcAft>
                      </a:pPr>
                      <a:r>
                        <a:rPr lang="es-EC" sz="1800">
                          <a:solidFill>
                            <a:schemeClr val="tx1"/>
                          </a:solidFill>
                          <a:effectLst/>
                        </a:rPr>
                        <a:t>Disponibilidad</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tc>
                <a:tc rowSpan="2">
                  <a:txBody>
                    <a:bodyPr/>
                    <a:lstStyle/>
                    <a:p>
                      <a:pPr algn="ctr">
                        <a:lnSpc>
                          <a:spcPct val="107000"/>
                        </a:lnSpc>
                        <a:spcAft>
                          <a:spcPts val="0"/>
                        </a:spcAft>
                      </a:pPr>
                      <a:r>
                        <a:rPr lang="es-EC" sz="2000">
                          <a:solidFill>
                            <a:schemeClr val="tx1"/>
                          </a:solidFill>
                          <a:effectLst/>
                        </a:rPr>
                        <a:t>Total</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tc>
                <a:tc rowSpan="2">
                  <a:txBody>
                    <a:bodyPr/>
                    <a:lstStyle/>
                    <a:p>
                      <a:pPr algn="ctr">
                        <a:lnSpc>
                          <a:spcPct val="107000"/>
                        </a:lnSpc>
                        <a:spcAft>
                          <a:spcPts val="0"/>
                        </a:spcAft>
                      </a:pPr>
                      <a:r>
                        <a:rPr lang="es-EC" sz="2000">
                          <a:solidFill>
                            <a:schemeClr val="tx1"/>
                          </a:solidFill>
                          <a:effectLst/>
                        </a:rPr>
                        <a:t>Porcentaje</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tc>
              </a:tr>
              <a:tr h="1813094">
                <a:tc>
                  <a:txBody>
                    <a:bodyPr/>
                    <a:lstStyle/>
                    <a:p>
                      <a:pPr>
                        <a:lnSpc>
                          <a:spcPct val="107000"/>
                        </a:lnSpc>
                      </a:pPr>
                      <a:endParaRPr lang="es-EC" sz="1800" dirty="0">
                        <a:solidFill>
                          <a:schemeClr val="tx1"/>
                        </a:solidFill>
                        <a:effectLst/>
                        <a:latin typeface="Calibri" panose="020F0502020204030204" pitchFamily="34" charset="0"/>
                      </a:endParaRPr>
                    </a:p>
                  </a:txBody>
                  <a:tcPr marL="44450" marR="44450" marT="0" marB="0" anchor="b">
                    <a:noFill/>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343082">
                <a:tc>
                  <a:txBody>
                    <a:bodyPr/>
                    <a:lstStyle/>
                    <a:p>
                      <a:pPr>
                        <a:lnSpc>
                          <a:spcPct val="107000"/>
                        </a:lnSpc>
                        <a:spcAft>
                          <a:spcPts val="0"/>
                        </a:spcAft>
                      </a:pPr>
                      <a:r>
                        <a:rPr lang="es-EC" sz="1800">
                          <a:solidFill>
                            <a:schemeClr val="tx1"/>
                          </a:solidFill>
                          <a:effectLst/>
                        </a:rPr>
                        <a:t>Costo</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C" sz="1800" dirty="0">
                        <a:solidFill>
                          <a:schemeClr val="tx1"/>
                        </a:solidFill>
                        <a:effectLst/>
                        <a:latin typeface="Calibri" panose="020F0502020204030204" pitchFamily="34" charset="0"/>
                      </a:endParaRPr>
                    </a:p>
                  </a:txBody>
                  <a:tcPr marL="44450" marR="44450" marT="0" marB="0">
                    <a:solidFill>
                      <a:schemeClr val="tx1"/>
                    </a:solidFill>
                  </a:tcPr>
                </a:tc>
                <a:tc>
                  <a:txBody>
                    <a:bodyPr/>
                    <a:lstStyle/>
                    <a:p>
                      <a:pPr algn="ctr">
                        <a:lnSpc>
                          <a:spcPct val="107000"/>
                        </a:lnSpc>
                        <a:spcAft>
                          <a:spcPts val="0"/>
                        </a:spcAft>
                      </a:pPr>
                      <a:r>
                        <a:rPr lang="es-EC" sz="1800">
                          <a:solidFill>
                            <a:schemeClr val="tx1"/>
                          </a:solidFill>
                          <a:effectLst/>
                        </a:rPr>
                        <a:t>4</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800">
                          <a:solidFill>
                            <a:schemeClr val="tx1"/>
                          </a:solidFill>
                          <a:effectLst/>
                        </a:rPr>
                        <a:t>4</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800">
                          <a:solidFill>
                            <a:schemeClr val="tx1"/>
                          </a:solidFill>
                          <a:effectLst/>
                        </a:rPr>
                        <a:t>2</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800">
                          <a:solidFill>
                            <a:schemeClr val="tx1"/>
                          </a:solidFill>
                          <a:effectLst/>
                        </a:rPr>
                        <a:t>5</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800">
                          <a:solidFill>
                            <a:schemeClr val="tx1"/>
                          </a:solidFill>
                          <a:effectLst/>
                        </a:rPr>
                        <a:t>15</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800">
                          <a:solidFill>
                            <a:schemeClr val="tx1"/>
                          </a:solidFill>
                          <a:effectLst/>
                        </a:rPr>
                        <a:t>31%</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343082">
                <a:tc>
                  <a:txBody>
                    <a:bodyPr/>
                    <a:lstStyle/>
                    <a:p>
                      <a:pPr>
                        <a:lnSpc>
                          <a:spcPct val="107000"/>
                        </a:lnSpc>
                        <a:spcAft>
                          <a:spcPts val="0"/>
                        </a:spcAft>
                      </a:pPr>
                      <a:r>
                        <a:rPr lang="es-EC" sz="1800">
                          <a:solidFill>
                            <a:schemeClr val="tx1"/>
                          </a:solidFill>
                          <a:effectLst/>
                        </a:rPr>
                        <a:t>Controlabilidad</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solidFill>
                            <a:schemeClr val="tx1"/>
                          </a:solidFill>
                          <a:effectLst/>
                        </a:rPr>
                        <a:t>4</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pPr>
                      <a:endParaRPr lang="es-EC" sz="1800" dirty="0">
                        <a:solidFill>
                          <a:schemeClr val="tx1"/>
                        </a:solidFill>
                        <a:effectLst/>
                        <a:latin typeface="Calibri" panose="020F0502020204030204" pitchFamily="34" charset="0"/>
                      </a:endParaRPr>
                    </a:p>
                  </a:txBody>
                  <a:tcPr marL="44450" marR="44450" marT="0" marB="0">
                    <a:solidFill>
                      <a:schemeClr val="tx1"/>
                    </a:solidFill>
                  </a:tcPr>
                </a:tc>
                <a:tc>
                  <a:txBody>
                    <a:bodyPr/>
                    <a:lstStyle/>
                    <a:p>
                      <a:pPr algn="ctr">
                        <a:lnSpc>
                          <a:spcPct val="107000"/>
                        </a:lnSpc>
                        <a:spcAft>
                          <a:spcPts val="0"/>
                        </a:spcAft>
                      </a:pPr>
                      <a:r>
                        <a:rPr lang="es-EC" sz="1800">
                          <a:solidFill>
                            <a:schemeClr val="tx1"/>
                          </a:solidFill>
                          <a:effectLst/>
                        </a:rPr>
                        <a:t>2</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800">
                          <a:solidFill>
                            <a:schemeClr val="tx1"/>
                          </a:solidFill>
                          <a:effectLst/>
                        </a:rPr>
                        <a:t>1</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800">
                          <a:solidFill>
                            <a:schemeClr val="tx1"/>
                          </a:solidFill>
                          <a:effectLst/>
                        </a:rPr>
                        <a:t>1</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800">
                          <a:solidFill>
                            <a:schemeClr val="tx1"/>
                          </a:solidFill>
                          <a:effectLst/>
                        </a:rPr>
                        <a:t>8</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800">
                          <a:solidFill>
                            <a:schemeClr val="tx1"/>
                          </a:solidFill>
                          <a:effectLst/>
                        </a:rPr>
                        <a:t>17%</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343082">
                <a:tc>
                  <a:txBody>
                    <a:bodyPr/>
                    <a:lstStyle/>
                    <a:p>
                      <a:pPr>
                        <a:lnSpc>
                          <a:spcPct val="107000"/>
                        </a:lnSpc>
                        <a:spcAft>
                          <a:spcPts val="0"/>
                        </a:spcAft>
                      </a:pPr>
                      <a:r>
                        <a:rPr lang="es-EC" sz="1800">
                          <a:solidFill>
                            <a:schemeClr val="tx1"/>
                          </a:solidFill>
                          <a:effectLst/>
                        </a:rPr>
                        <a:t>Pot. Elec. Necesaria</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solidFill>
                            <a:schemeClr val="tx1"/>
                          </a:solidFill>
                          <a:effectLst/>
                        </a:rPr>
                        <a:t>4</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800">
                          <a:solidFill>
                            <a:schemeClr val="tx1"/>
                          </a:solidFill>
                          <a:effectLst/>
                        </a:rPr>
                        <a:t>2</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pPr>
                      <a:endParaRPr lang="es-EC" sz="1800" dirty="0">
                        <a:solidFill>
                          <a:schemeClr val="tx1"/>
                        </a:solidFill>
                        <a:effectLst/>
                        <a:latin typeface="Calibri" panose="020F0502020204030204" pitchFamily="34" charset="0"/>
                      </a:endParaRPr>
                    </a:p>
                  </a:txBody>
                  <a:tcPr marL="44450" marR="44450" marT="0" marB="0">
                    <a:solidFill>
                      <a:schemeClr val="tx1"/>
                    </a:solidFill>
                  </a:tcPr>
                </a:tc>
                <a:tc>
                  <a:txBody>
                    <a:bodyPr/>
                    <a:lstStyle/>
                    <a:p>
                      <a:pPr algn="ctr">
                        <a:lnSpc>
                          <a:spcPct val="107000"/>
                        </a:lnSpc>
                        <a:spcAft>
                          <a:spcPts val="0"/>
                        </a:spcAft>
                      </a:pPr>
                      <a:r>
                        <a:rPr lang="es-EC" sz="1800">
                          <a:solidFill>
                            <a:schemeClr val="tx1"/>
                          </a:solidFill>
                          <a:effectLst/>
                        </a:rPr>
                        <a:t>3</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800">
                          <a:solidFill>
                            <a:schemeClr val="tx1"/>
                          </a:solidFill>
                          <a:effectLst/>
                        </a:rPr>
                        <a:t>1</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800">
                          <a:solidFill>
                            <a:schemeClr val="tx1"/>
                          </a:solidFill>
                          <a:effectLst/>
                        </a:rPr>
                        <a:t>10</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800">
                          <a:solidFill>
                            <a:schemeClr val="tx1"/>
                          </a:solidFill>
                          <a:effectLst/>
                        </a:rPr>
                        <a:t>21%</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343082">
                <a:tc>
                  <a:txBody>
                    <a:bodyPr/>
                    <a:lstStyle/>
                    <a:p>
                      <a:pPr>
                        <a:lnSpc>
                          <a:spcPct val="107000"/>
                        </a:lnSpc>
                        <a:spcAft>
                          <a:spcPts val="0"/>
                        </a:spcAft>
                      </a:pPr>
                      <a:r>
                        <a:rPr lang="es-EC" sz="1800">
                          <a:solidFill>
                            <a:schemeClr val="tx1"/>
                          </a:solidFill>
                          <a:effectLst/>
                        </a:rPr>
                        <a:t>Tamaño</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solidFill>
                            <a:schemeClr val="tx1"/>
                          </a:solidFill>
                          <a:effectLst/>
                        </a:rPr>
                        <a:t>2</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800">
                          <a:solidFill>
                            <a:schemeClr val="tx1"/>
                          </a:solidFill>
                          <a:effectLst/>
                        </a:rPr>
                        <a:t>1</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800">
                          <a:solidFill>
                            <a:schemeClr val="tx1"/>
                          </a:solidFill>
                          <a:effectLst/>
                        </a:rPr>
                        <a:t>3</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pPr>
                      <a:endParaRPr lang="es-EC" sz="1800" dirty="0">
                        <a:solidFill>
                          <a:schemeClr val="tx1"/>
                        </a:solidFill>
                        <a:effectLst/>
                        <a:latin typeface="Calibri" panose="020F0502020204030204" pitchFamily="34" charset="0"/>
                      </a:endParaRPr>
                    </a:p>
                  </a:txBody>
                  <a:tcPr marL="44450" marR="44450" marT="0" marB="0">
                    <a:solidFill>
                      <a:schemeClr val="tx1"/>
                    </a:solidFill>
                  </a:tcPr>
                </a:tc>
                <a:tc>
                  <a:txBody>
                    <a:bodyPr/>
                    <a:lstStyle/>
                    <a:p>
                      <a:pPr algn="ctr">
                        <a:lnSpc>
                          <a:spcPct val="107000"/>
                        </a:lnSpc>
                        <a:spcAft>
                          <a:spcPts val="0"/>
                        </a:spcAft>
                      </a:pPr>
                      <a:r>
                        <a:rPr lang="es-EC" sz="1800">
                          <a:solidFill>
                            <a:schemeClr val="tx1"/>
                          </a:solidFill>
                          <a:effectLst/>
                        </a:rPr>
                        <a:t>1</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800">
                          <a:solidFill>
                            <a:schemeClr val="tx1"/>
                          </a:solidFill>
                          <a:effectLst/>
                        </a:rPr>
                        <a:t>7</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800">
                          <a:solidFill>
                            <a:schemeClr val="tx1"/>
                          </a:solidFill>
                          <a:effectLst/>
                        </a:rPr>
                        <a:t>15%</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343082">
                <a:tc>
                  <a:txBody>
                    <a:bodyPr/>
                    <a:lstStyle/>
                    <a:p>
                      <a:pPr>
                        <a:lnSpc>
                          <a:spcPct val="107000"/>
                        </a:lnSpc>
                        <a:spcAft>
                          <a:spcPts val="0"/>
                        </a:spcAft>
                      </a:pPr>
                      <a:r>
                        <a:rPr lang="es-EC" sz="1800">
                          <a:solidFill>
                            <a:schemeClr val="tx1"/>
                          </a:solidFill>
                          <a:effectLst/>
                        </a:rPr>
                        <a:t>Disponibilidad</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solidFill>
                            <a:schemeClr val="tx1"/>
                          </a:solidFill>
                          <a:effectLst/>
                        </a:rPr>
                        <a:t>5</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800">
                          <a:solidFill>
                            <a:schemeClr val="tx1"/>
                          </a:solidFill>
                          <a:effectLst/>
                        </a:rPr>
                        <a:t>1</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800">
                          <a:solidFill>
                            <a:schemeClr val="tx1"/>
                          </a:solidFill>
                          <a:effectLst/>
                        </a:rPr>
                        <a:t>1</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800">
                          <a:solidFill>
                            <a:schemeClr val="tx1"/>
                          </a:solidFill>
                          <a:effectLst/>
                        </a:rPr>
                        <a:t>1</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pPr>
                      <a:endParaRPr lang="es-EC" sz="1800" dirty="0">
                        <a:solidFill>
                          <a:schemeClr val="tx1"/>
                        </a:solidFill>
                        <a:effectLst/>
                        <a:latin typeface="Calibri" panose="020F0502020204030204" pitchFamily="34" charset="0"/>
                      </a:endParaRPr>
                    </a:p>
                  </a:txBody>
                  <a:tcPr marL="44450" marR="44450" marT="0" marB="0">
                    <a:solidFill>
                      <a:schemeClr val="tx1"/>
                    </a:solidFill>
                  </a:tcPr>
                </a:tc>
                <a:tc>
                  <a:txBody>
                    <a:bodyPr/>
                    <a:lstStyle/>
                    <a:p>
                      <a:pPr algn="ctr">
                        <a:lnSpc>
                          <a:spcPct val="107000"/>
                        </a:lnSpc>
                        <a:spcAft>
                          <a:spcPts val="0"/>
                        </a:spcAft>
                      </a:pPr>
                      <a:r>
                        <a:rPr lang="es-EC" sz="1800">
                          <a:solidFill>
                            <a:schemeClr val="tx1"/>
                          </a:solidFill>
                          <a:effectLst/>
                        </a:rPr>
                        <a:t>8</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C" sz="1800" dirty="0">
                          <a:solidFill>
                            <a:schemeClr val="tx1"/>
                          </a:solidFill>
                          <a:effectLst/>
                        </a:rPr>
                        <a:t>17%</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985494860"/>
              </p:ext>
            </p:extLst>
          </p:nvPr>
        </p:nvGraphicFramePr>
        <p:xfrm>
          <a:off x="5500048" y="1569493"/>
          <a:ext cx="6305262" cy="3898884"/>
        </p:xfrm>
        <a:graphic>
          <a:graphicData uri="http://schemas.openxmlformats.org/drawingml/2006/table">
            <a:tbl>
              <a:tblPr firstRow="1" firstCol="1" bandRow="1">
                <a:tableStyleId>{5C22544A-7EE6-4342-B048-85BDC9FD1C3A}</a:tableStyleId>
              </a:tblPr>
              <a:tblGrid>
                <a:gridCol w="668740"/>
                <a:gridCol w="1542197"/>
                <a:gridCol w="586854"/>
                <a:gridCol w="668740"/>
                <a:gridCol w="573206"/>
                <a:gridCol w="545911"/>
                <a:gridCol w="586853"/>
                <a:gridCol w="545911"/>
                <a:gridCol w="586850"/>
              </a:tblGrid>
              <a:tr h="2278464">
                <a:tc gridSpan="2">
                  <a:txBody>
                    <a:bodyPr/>
                    <a:lstStyle/>
                    <a:p>
                      <a:pPr algn="ctr">
                        <a:lnSpc>
                          <a:spcPct val="107000"/>
                        </a:lnSpc>
                        <a:spcAft>
                          <a:spcPts val="0"/>
                        </a:spcAft>
                      </a:pPr>
                      <a:r>
                        <a:rPr lang="es-EC" sz="1600" dirty="0">
                          <a:solidFill>
                            <a:schemeClr val="tx1"/>
                          </a:solidFill>
                          <a:effectLst/>
                        </a:rPr>
                        <a:t>CRITERIOS</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a:txBody>
                    <a:bodyPr/>
                    <a:lstStyle/>
                    <a:p>
                      <a:pPr algn="ctr">
                        <a:lnSpc>
                          <a:spcPct val="107000"/>
                        </a:lnSpc>
                        <a:spcAft>
                          <a:spcPts val="0"/>
                        </a:spcAft>
                      </a:pPr>
                      <a:r>
                        <a:rPr lang="es-EC" sz="1600">
                          <a:solidFill>
                            <a:schemeClr val="tx1"/>
                          </a:solidFill>
                          <a:effectLst/>
                        </a:rPr>
                        <a:t>Costo</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nchor="ctr"/>
                </a:tc>
                <a:tc>
                  <a:txBody>
                    <a:bodyPr/>
                    <a:lstStyle/>
                    <a:p>
                      <a:pPr algn="ctr">
                        <a:lnSpc>
                          <a:spcPct val="107000"/>
                        </a:lnSpc>
                        <a:spcAft>
                          <a:spcPts val="0"/>
                        </a:spcAft>
                      </a:pPr>
                      <a:r>
                        <a:rPr lang="es-EC" sz="1600">
                          <a:solidFill>
                            <a:schemeClr val="tx1"/>
                          </a:solidFill>
                          <a:effectLst/>
                        </a:rPr>
                        <a:t>Controlabilidad</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nchor="ctr"/>
                </a:tc>
                <a:tc>
                  <a:txBody>
                    <a:bodyPr/>
                    <a:lstStyle/>
                    <a:p>
                      <a:pPr algn="ctr">
                        <a:lnSpc>
                          <a:spcPct val="107000"/>
                        </a:lnSpc>
                        <a:spcAft>
                          <a:spcPts val="0"/>
                        </a:spcAft>
                      </a:pPr>
                      <a:r>
                        <a:rPr lang="es-EC" sz="1600">
                          <a:solidFill>
                            <a:schemeClr val="tx1"/>
                          </a:solidFill>
                          <a:effectLst/>
                        </a:rPr>
                        <a:t>Pot. Elec. Necesaria</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nchor="ctr"/>
                </a:tc>
                <a:tc>
                  <a:txBody>
                    <a:bodyPr/>
                    <a:lstStyle/>
                    <a:p>
                      <a:pPr algn="ctr">
                        <a:lnSpc>
                          <a:spcPct val="107000"/>
                        </a:lnSpc>
                        <a:spcAft>
                          <a:spcPts val="0"/>
                        </a:spcAft>
                      </a:pPr>
                      <a:r>
                        <a:rPr lang="es-EC" sz="1600">
                          <a:solidFill>
                            <a:schemeClr val="tx1"/>
                          </a:solidFill>
                          <a:effectLst/>
                        </a:rPr>
                        <a:t>Tamaño</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nchor="ctr"/>
                </a:tc>
                <a:tc>
                  <a:txBody>
                    <a:bodyPr/>
                    <a:lstStyle/>
                    <a:p>
                      <a:pPr algn="ctr">
                        <a:lnSpc>
                          <a:spcPct val="107000"/>
                        </a:lnSpc>
                        <a:spcAft>
                          <a:spcPts val="0"/>
                        </a:spcAft>
                      </a:pPr>
                      <a:r>
                        <a:rPr lang="es-EC" sz="1600">
                          <a:solidFill>
                            <a:schemeClr val="tx1"/>
                          </a:solidFill>
                          <a:effectLst/>
                        </a:rPr>
                        <a:t>Disponibilidad</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nchor="ctr"/>
                </a:tc>
                <a:tc>
                  <a:txBody>
                    <a:bodyPr/>
                    <a:lstStyle/>
                    <a:p>
                      <a:pPr algn="ctr">
                        <a:lnSpc>
                          <a:spcPct val="107000"/>
                        </a:lnSpc>
                        <a:spcAft>
                          <a:spcPts val="0"/>
                        </a:spcAft>
                      </a:pPr>
                      <a:r>
                        <a:rPr lang="es-EC" sz="1600">
                          <a:solidFill>
                            <a:schemeClr val="tx1"/>
                          </a:solidFill>
                          <a:effectLst/>
                        </a:rPr>
                        <a:t>Total Ponderado</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nchor="ctr"/>
                </a:tc>
                <a:tc>
                  <a:txBody>
                    <a:bodyPr/>
                    <a:lstStyle/>
                    <a:p>
                      <a:pPr algn="ctr">
                        <a:lnSpc>
                          <a:spcPct val="107000"/>
                        </a:lnSpc>
                        <a:spcAft>
                          <a:spcPts val="0"/>
                        </a:spcAft>
                      </a:pPr>
                      <a:r>
                        <a:rPr lang="es-EC" sz="1600">
                          <a:solidFill>
                            <a:schemeClr val="tx1"/>
                          </a:solidFill>
                          <a:effectLst/>
                        </a:rPr>
                        <a:t>Porcentaje</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nchor="ctr"/>
                </a:tc>
              </a:tr>
              <a:tr h="540140">
                <a:tc gridSpan="2">
                  <a:txBody>
                    <a:bodyPr/>
                    <a:lstStyle/>
                    <a:p>
                      <a:pPr algn="ctr">
                        <a:lnSpc>
                          <a:spcPct val="107000"/>
                        </a:lnSpc>
                        <a:spcAft>
                          <a:spcPts val="0"/>
                        </a:spcAft>
                      </a:pPr>
                      <a:r>
                        <a:rPr lang="es-EC" sz="1600">
                          <a:solidFill>
                            <a:schemeClr val="tx1"/>
                          </a:solidFill>
                          <a:effectLst/>
                        </a:rPr>
                        <a:t>PONDERACIÓN</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a:txBody>
                    <a:bodyPr/>
                    <a:lstStyle/>
                    <a:p>
                      <a:pPr algn="ctr">
                        <a:lnSpc>
                          <a:spcPct val="107000"/>
                        </a:lnSpc>
                        <a:spcAft>
                          <a:spcPts val="0"/>
                        </a:spcAft>
                      </a:pPr>
                      <a:r>
                        <a:rPr lang="es-EC" sz="1600">
                          <a:solidFill>
                            <a:schemeClr val="tx1"/>
                          </a:solidFill>
                          <a:effectLst/>
                        </a:rPr>
                        <a:t>0,31</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a:solidFill>
                            <a:schemeClr val="tx1"/>
                          </a:solidFill>
                          <a:effectLst/>
                        </a:rPr>
                        <a:t>0,17</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a:solidFill>
                            <a:schemeClr val="tx1"/>
                          </a:solidFill>
                          <a:effectLst/>
                        </a:rPr>
                        <a:t>0,21</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a:solidFill>
                            <a:schemeClr val="tx1"/>
                          </a:solidFill>
                          <a:effectLst/>
                        </a:rPr>
                        <a:t>0,15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a:solidFill>
                            <a:schemeClr val="tx1"/>
                          </a:solidFill>
                          <a:effectLst/>
                        </a:rPr>
                        <a:t>0,15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C" sz="1600">
                        <a:solidFill>
                          <a:schemeClr val="tx1"/>
                        </a:solidFill>
                        <a:effectLst/>
                        <a:latin typeface="Calibri" panose="020F0502020204030204" pitchFamily="34" charset="0"/>
                      </a:endParaRPr>
                    </a:p>
                  </a:txBody>
                  <a:tcPr marL="44450" marR="44450" marT="0" marB="0" anchor="ctr"/>
                </a:tc>
                <a:tc>
                  <a:txBody>
                    <a:bodyPr/>
                    <a:lstStyle/>
                    <a:p>
                      <a:pPr>
                        <a:lnSpc>
                          <a:spcPct val="107000"/>
                        </a:lnSpc>
                      </a:pPr>
                      <a:endParaRPr lang="es-EC" sz="1600">
                        <a:solidFill>
                          <a:schemeClr val="tx1"/>
                        </a:solidFill>
                        <a:effectLst/>
                        <a:latin typeface="Calibri" panose="020F0502020204030204" pitchFamily="34" charset="0"/>
                      </a:endParaRPr>
                    </a:p>
                  </a:txBody>
                  <a:tcPr marL="44450" marR="44450" marT="0" marB="0" anchor="ctr"/>
                </a:tc>
              </a:tr>
              <a:tr h="540140">
                <a:tc rowSpan="2">
                  <a:txBody>
                    <a:bodyPr/>
                    <a:lstStyle/>
                    <a:p>
                      <a:pPr>
                        <a:lnSpc>
                          <a:spcPct val="107000"/>
                        </a:lnSpc>
                        <a:spcAft>
                          <a:spcPts val="0"/>
                        </a:spcAft>
                      </a:pPr>
                      <a:r>
                        <a:rPr lang="es-EC" sz="1600" dirty="0">
                          <a:solidFill>
                            <a:schemeClr val="tx1"/>
                          </a:solidFill>
                          <a:effectLst/>
                        </a:rPr>
                        <a:t>Motor</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DC con reductor</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a:solidFill>
                            <a:schemeClr val="tx1"/>
                          </a:solidFill>
                          <a:effectLst/>
                        </a:rPr>
                        <a:t>4</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a:solidFill>
                            <a:schemeClr val="tx1"/>
                          </a:solidFill>
                          <a:effectLst/>
                        </a:rPr>
                        <a:t>4</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a:solidFill>
                            <a:schemeClr val="tx1"/>
                          </a:solidFill>
                          <a:effectLst/>
                        </a:rPr>
                        <a:t>3</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a:solidFill>
                            <a:schemeClr val="tx1"/>
                          </a:solidFill>
                          <a:effectLst/>
                        </a:rPr>
                        <a:t>4</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a:solidFill>
                            <a:schemeClr val="tx1"/>
                          </a:solidFill>
                          <a:effectLst/>
                        </a:rPr>
                        <a:t>4</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a:solidFill>
                            <a:schemeClr val="tx1"/>
                          </a:solidFill>
                          <a:effectLst/>
                        </a:rPr>
                        <a:t>3,75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a:solidFill>
                            <a:schemeClr val="tx1"/>
                          </a:solidFill>
                          <a:effectLst/>
                        </a:rPr>
                        <a:t>53%</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540140">
                <a:tc vMerge="1">
                  <a:txBody>
                    <a:bodyPr/>
                    <a:lstStyle/>
                    <a:p>
                      <a:endParaRPr lang="es-EC"/>
                    </a:p>
                  </a:txBody>
                  <a:tcPr/>
                </a:tc>
                <a:tc>
                  <a:txBody>
                    <a:bodyPr/>
                    <a:lstStyle/>
                    <a:p>
                      <a:pPr>
                        <a:lnSpc>
                          <a:spcPct val="107000"/>
                        </a:lnSpc>
                        <a:spcAft>
                          <a:spcPts val="0"/>
                        </a:spcAft>
                      </a:pPr>
                      <a:r>
                        <a:rPr lang="es-EC" sz="1600">
                          <a:solidFill>
                            <a:schemeClr val="tx1"/>
                          </a:solidFill>
                          <a:effectLst/>
                        </a:rPr>
                        <a:t>Paso a Paso</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a:solidFill>
                            <a:schemeClr val="tx1"/>
                          </a:solidFill>
                          <a:effectLst/>
                        </a:rPr>
                        <a:t>3</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a:solidFill>
                            <a:schemeClr val="tx1"/>
                          </a:solidFill>
                          <a:effectLst/>
                        </a:rPr>
                        <a:t>3</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a:solidFill>
                            <a:schemeClr val="tx1"/>
                          </a:solidFill>
                          <a:effectLst/>
                        </a:rPr>
                        <a:t>3</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a:solidFill>
                            <a:schemeClr val="tx1"/>
                          </a:solidFill>
                          <a:effectLst/>
                        </a:rPr>
                        <a:t>3</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a:solidFill>
                            <a:schemeClr val="tx1"/>
                          </a:solidFill>
                          <a:effectLst/>
                        </a:rPr>
                        <a:t>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a:solidFill>
                            <a:schemeClr val="tx1"/>
                          </a:solidFill>
                          <a:effectLst/>
                        </a:rPr>
                        <a:t>3,27</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600" dirty="0">
                          <a:solidFill>
                            <a:schemeClr val="tx1"/>
                          </a:solidFill>
                          <a:effectLst/>
                        </a:rPr>
                        <a:t>47%</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24355810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52341" y="1296539"/>
            <a:ext cx="11207311" cy="9826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2" name="Título 1"/>
          <p:cNvSpPr>
            <a:spLocks noGrp="1"/>
          </p:cNvSpPr>
          <p:nvPr>
            <p:ph type="title"/>
          </p:nvPr>
        </p:nvSpPr>
        <p:spPr>
          <a:xfrm>
            <a:off x="667529" y="458418"/>
            <a:ext cx="10714704" cy="775698"/>
          </a:xfrm>
        </p:spPr>
        <p:txBody>
          <a:bodyPr>
            <a:normAutofit/>
          </a:bodyPr>
          <a:lstStyle/>
          <a:p>
            <a:r>
              <a:rPr lang="es-EC" sz="3200" dirty="0" smtClean="0"/>
              <a:t>Cálculo del torque                                               Cálculo de la velocidad</a:t>
            </a:r>
            <a:endParaRPr lang="es-EC" sz="3200" dirty="0"/>
          </a:p>
        </p:txBody>
      </p:sp>
      <p:pic>
        <p:nvPicPr>
          <p:cNvPr id="6" name="Imagen 5"/>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5608" y="1665487"/>
            <a:ext cx="2040890" cy="2837815"/>
          </a:xfrm>
          <a:prstGeom prst="rect">
            <a:avLst/>
          </a:prstGeom>
          <a:noFill/>
          <a:ln w="3175">
            <a:solidFill>
              <a:schemeClr val="tx1"/>
            </a:solidFill>
          </a:ln>
        </p:spPr>
      </p:pic>
      <mc:AlternateContent xmlns:mc="http://schemas.openxmlformats.org/markup-compatibility/2006" xmlns:a14="http://schemas.microsoft.com/office/drawing/2010/main">
        <mc:Choice Requires="a14">
          <p:sp>
            <p:nvSpPr>
              <p:cNvPr id="5" name="Rectángulo 4"/>
              <p:cNvSpPr/>
              <p:nvPr/>
            </p:nvSpPr>
            <p:spPr>
              <a:xfrm>
                <a:off x="3018885" y="1787858"/>
                <a:ext cx="126714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000" i="1">
                          <a:latin typeface="Cambria Math" panose="02040503050406030204" pitchFamily="18" charset="0"/>
                        </a:rPr>
                        <m:t>𝑇</m:t>
                      </m:r>
                      <m:r>
                        <a:rPr lang="es-EC" sz="2000" i="0">
                          <a:latin typeface="Cambria Math" panose="02040503050406030204" pitchFamily="18" charset="0"/>
                        </a:rPr>
                        <m:t>=</m:t>
                      </m:r>
                      <m:r>
                        <a:rPr lang="es-EC" sz="2000" i="1">
                          <a:latin typeface="Cambria Math" panose="02040503050406030204" pitchFamily="18" charset="0"/>
                        </a:rPr>
                        <m:t>𝐹</m:t>
                      </m:r>
                      <m:r>
                        <a:rPr lang="es-EC" sz="2000" i="0">
                          <a:latin typeface="Cambria Math" panose="02040503050406030204" pitchFamily="18" charset="0"/>
                        </a:rPr>
                        <m:t>∗</m:t>
                      </m:r>
                      <m:r>
                        <a:rPr lang="es-EC" sz="2000" i="1">
                          <a:latin typeface="Cambria Math" panose="02040503050406030204" pitchFamily="18" charset="0"/>
                        </a:rPr>
                        <m:t>𝑟</m:t>
                      </m:r>
                    </m:oMath>
                  </m:oMathPara>
                </a14:m>
                <a:endParaRPr lang="es-EC" sz="2000" dirty="0"/>
              </a:p>
            </p:txBody>
          </p:sp>
        </mc:Choice>
        <mc:Fallback xmlns="">
          <p:sp>
            <p:nvSpPr>
              <p:cNvPr id="5" name="Rectángulo 4"/>
              <p:cNvSpPr>
                <a:spLocks noRot="1" noChangeAspect="1" noMove="1" noResize="1" noEditPoints="1" noAdjustHandles="1" noChangeArrowheads="1" noChangeShapeType="1" noTextEdit="1"/>
              </p:cNvSpPr>
              <p:nvPr/>
            </p:nvSpPr>
            <p:spPr>
              <a:xfrm>
                <a:off x="3018885" y="1787858"/>
                <a:ext cx="1267142" cy="400110"/>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3018885" y="2472796"/>
                <a:ext cx="164904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000" i="1">
                          <a:latin typeface="Cambria Math" panose="02040503050406030204" pitchFamily="18" charset="0"/>
                        </a:rPr>
                        <m:t>𝑇</m:t>
                      </m:r>
                      <m:r>
                        <a:rPr lang="es-EC" sz="2000" i="0">
                          <a:latin typeface="Cambria Math" panose="02040503050406030204" pitchFamily="18" charset="0"/>
                        </a:rPr>
                        <m:t>=3.4∗0.5</m:t>
                      </m:r>
                    </m:oMath>
                  </m:oMathPara>
                </a14:m>
                <a:endParaRPr lang="es-EC" sz="2000" dirty="0"/>
              </a:p>
            </p:txBody>
          </p:sp>
        </mc:Choice>
        <mc:Fallback xmlns="">
          <p:sp>
            <p:nvSpPr>
              <p:cNvPr id="7" name="Rectángulo 6"/>
              <p:cNvSpPr>
                <a:spLocks noRot="1" noChangeAspect="1" noMove="1" noResize="1" noEditPoints="1" noAdjustHandles="1" noChangeArrowheads="1" noChangeShapeType="1" noTextEdit="1"/>
              </p:cNvSpPr>
              <p:nvPr/>
            </p:nvSpPr>
            <p:spPr>
              <a:xfrm>
                <a:off x="3018885" y="2472796"/>
                <a:ext cx="1649041" cy="400110"/>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3146478" y="3141920"/>
                <a:ext cx="195758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000">
                          <a:latin typeface="Cambria Math" panose="02040503050406030204" pitchFamily="18" charset="0"/>
                        </a:rPr>
                        <m:t>=</m:t>
                      </m:r>
                      <m:r>
                        <a:rPr lang="es-EC" sz="2000" i="0">
                          <a:latin typeface="Cambria Math" panose="02040503050406030204" pitchFamily="18" charset="0"/>
                        </a:rPr>
                        <m:t>1.7 </m:t>
                      </m:r>
                      <m:d>
                        <m:dPr>
                          <m:begChr m:val="["/>
                          <m:endChr m:val="]"/>
                          <m:ctrlPr>
                            <a:rPr lang="es-EC" sz="2000" i="1">
                              <a:latin typeface="Cambria Math" panose="02040503050406030204" pitchFamily="18" charset="0"/>
                            </a:rPr>
                          </m:ctrlPr>
                        </m:dPr>
                        <m:e>
                          <m:r>
                            <a:rPr lang="es-EC" sz="2000" i="1">
                              <a:latin typeface="Cambria Math" panose="02040503050406030204" pitchFamily="18" charset="0"/>
                            </a:rPr>
                            <m:t>𝑘𝑔</m:t>
                          </m:r>
                          <m:r>
                            <a:rPr lang="es-EC" sz="2000" i="0">
                              <a:latin typeface="Cambria Math" panose="02040503050406030204" pitchFamily="18" charset="0"/>
                            </a:rPr>
                            <m:t>∗</m:t>
                          </m:r>
                          <m:r>
                            <a:rPr lang="es-EC" sz="2000" i="1">
                              <a:latin typeface="Cambria Math" panose="02040503050406030204" pitchFamily="18" charset="0"/>
                            </a:rPr>
                            <m:t>𝑐𝑚</m:t>
                          </m:r>
                        </m:e>
                      </m:d>
                    </m:oMath>
                  </m:oMathPara>
                </a14:m>
                <a:endParaRPr lang="es-EC" sz="2000" dirty="0"/>
              </a:p>
            </p:txBody>
          </p:sp>
        </mc:Choice>
        <mc:Fallback xmlns="">
          <p:sp>
            <p:nvSpPr>
              <p:cNvPr id="8" name="Rectángulo 7"/>
              <p:cNvSpPr>
                <a:spLocks noRot="1" noChangeAspect="1" noMove="1" noResize="1" noEditPoints="1" noAdjustHandles="1" noChangeArrowheads="1" noChangeShapeType="1" noTextEdit="1"/>
              </p:cNvSpPr>
              <p:nvPr/>
            </p:nvSpPr>
            <p:spPr>
              <a:xfrm>
                <a:off x="3146478" y="3141920"/>
                <a:ext cx="1957587" cy="400110"/>
              </a:xfrm>
              <a:prstGeom prst="rect">
                <a:avLst/>
              </a:prstGeom>
              <a:blipFill rotWithShape="0">
                <a:blip r:embed="rId5"/>
                <a:stretch>
                  <a:fillRect b="-13636"/>
                </a:stretch>
              </a:blipFill>
            </p:spPr>
            <p:txBody>
              <a:bodyPr/>
              <a:lstStyle/>
              <a:p>
                <a:r>
                  <a:rPr lang="es-EC">
                    <a:noFill/>
                  </a:rPr>
                  <a:t> </a:t>
                </a:r>
              </a:p>
            </p:txBody>
          </p:sp>
        </mc:Fallback>
      </mc:AlternateContent>
      <p:sp>
        <p:nvSpPr>
          <p:cNvPr id="9" name="Rectángulo 8"/>
          <p:cNvSpPr/>
          <p:nvPr/>
        </p:nvSpPr>
        <p:spPr>
          <a:xfrm>
            <a:off x="6781763" y="1388222"/>
            <a:ext cx="4333238" cy="369332"/>
          </a:xfrm>
          <a:prstGeom prst="rect">
            <a:avLst/>
          </a:prstGeom>
        </p:spPr>
        <p:txBody>
          <a:bodyPr wrap="none">
            <a:spAutoFit/>
          </a:bodyPr>
          <a:lstStyle/>
          <a:p>
            <a:r>
              <a:rPr lang="es-ES_tradnl" dirty="0">
                <a:latin typeface="Times New Roman" panose="02020603050405020304" pitchFamily="18" charset="0"/>
                <a:ea typeface="Calibri" panose="020F0502020204030204" pitchFamily="34" charset="0"/>
              </a:rPr>
              <a:t>7 segundos como tiempo de subida del brazo</a:t>
            </a:r>
            <a:endParaRPr lang="es-EC" dirty="0"/>
          </a:p>
        </p:txBody>
      </p:sp>
      <p:sp>
        <p:nvSpPr>
          <p:cNvPr id="10" name="Rectángulo 9"/>
          <p:cNvSpPr/>
          <p:nvPr/>
        </p:nvSpPr>
        <p:spPr>
          <a:xfrm>
            <a:off x="6781763" y="1757554"/>
            <a:ext cx="4031873" cy="369332"/>
          </a:xfrm>
          <a:prstGeom prst="rect">
            <a:avLst/>
          </a:prstGeom>
        </p:spPr>
        <p:txBody>
          <a:bodyPr wrap="none">
            <a:spAutoFit/>
          </a:bodyPr>
          <a:lstStyle/>
          <a:p>
            <a:r>
              <a:rPr lang="es-ES_tradnl" dirty="0">
                <a:latin typeface="Times New Roman" panose="02020603050405020304" pitchFamily="18" charset="0"/>
                <a:ea typeface="Calibri" panose="020F0502020204030204" pitchFamily="34" charset="0"/>
              </a:rPr>
              <a:t>La longitud del cable </a:t>
            </a:r>
            <a:r>
              <a:rPr lang="es-ES_tradnl" dirty="0" smtClean="0">
                <a:latin typeface="Times New Roman" panose="02020603050405020304" pitchFamily="18" charset="0"/>
                <a:ea typeface="Calibri" panose="020F0502020204030204" pitchFamily="34" charset="0"/>
              </a:rPr>
              <a:t>requerida: 29 </a:t>
            </a:r>
            <a:r>
              <a:rPr lang="es-ES_tradnl" dirty="0">
                <a:latin typeface="Times New Roman" panose="02020603050405020304" pitchFamily="18" charset="0"/>
                <a:ea typeface="Calibri" panose="020F0502020204030204" pitchFamily="34" charset="0"/>
              </a:rPr>
              <a:t>[cm</a:t>
            </a:r>
            <a:r>
              <a:rPr lang="es-ES_tradnl" dirty="0" smtClean="0">
                <a:latin typeface="Times New Roman" panose="02020603050405020304" pitchFamily="18" charset="0"/>
                <a:ea typeface="Calibri" panose="020F0502020204030204" pitchFamily="34" charset="0"/>
              </a:rPr>
              <a:t>] </a:t>
            </a:r>
            <a:endParaRPr lang="es-EC" dirty="0"/>
          </a:p>
        </p:txBody>
      </p:sp>
      <mc:AlternateContent xmlns:mc="http://schemas.openxmlformats.org/markup-compatibility/2006" xmlns:a14="http://schemas.microsoft.com/office/drawing/2010/main">
        <mc:Choice Requires="a14">
          <p:sp>
            <p:nvSpPr>
              <p:cNvPr id="11" name="Rectángulo 10"/>
              <p:cNvSpPr/>
              <p:nvPr/>
            </p:nvSpPr>
            <p:spPr>
              <a:xfrm>
                <a:off x="6859566" y="2901160"/>
                <a:ext cx="767711" cy="618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𝑣</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𝑙</m:t>
                          </m:r>
                        </m:num>
                        <m:den>
                          <m:r>
                            <a:rPr lang="es-EC" i="1">
                              <a:latin typeface="Cambria Math" panose="02040503050406030204" pitchFamily="18" charset="0"/>
                            </a:rPr>
                            <m:t>𝑡</m:t>
                          </m:r>
                        </m:den>
                      </m:f>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6859566" y="2901160"/>
                <a:ext cx="767711" cy="618246"/>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8539705" y="2901160"/>
                <a:ext cx="2351734"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𝑣</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29</m:t>
                          </m:r>
                        </m:num>
                        <m:den>
                          <m:r>
                            <a:rPr lang="es-EC" i="0">
                              <a:latin typeface="Cambria Math" panose="02040503050406030204" pitchFamily="18" charset="0"/>
                            </a:rPr>
                            <m:t>7</m:t>
                          </m:r>
                        </m:den>
                      </m:f>
                      <m:r>
                        <a:rPr lang="es-EC" i="0">
                          <a:latin typeface="Cambria Math" panose="02040503050406030204" pitchFamily="18" charset="0"/>
                        </a:rPr>
                        <m:t>=4.143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𝑐𝑚</m:t>
                              </m:r>
                            </m:num>
                            <m:den>
                              <m:r>
                                <a:rPr lang="es-EC" i="1">
                                  <a:latin typeface="Cambria Math" panose="02040503050406030204" pitchFamily="18" charset="0"/>
                                </a:rPr>
                                <m:t>𝑠</m:t>
                              </m:r>
                            </m:den>
                          </m:f>
                        </m:e>
                      </m:d>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8539705" y="2901160"/>
                <a:ext cx="2351734" cy="612796"/>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6657748" y="3944546"/>
                <a:ext cx="11713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𝑣</m:t>
                      </m:r>
                      <m:r>
                        <a:rPr lang="es-EC" i="0">
                          <a:latin typeface="Cambria Math" panose="02040503050406030204" pitchFamily="18" charset="0"/>
                        </a:rPr>
                        <m:t>=</m:t>
                      </m:r>
                      <m:r>
                        <a:rPr lang="es-EC" i="1">
                          <a:latin typeface="Cambria Math" panose="02040503050406030204" pitchFamily="18" charset="0"/>
                        </a:rPr>
                        <m:t>𝜔</m:t>
                      </m:r>
                      <m:r>
                        <a:rPr lang="es-EC" i="0">
                          <a:latin typeface="Cambria Math" panose="02040503050406030204" pitchFamily="18" charset="0"/>
                        </a:rPr>
                        <m:t>∗</m:t>
                      </m:r>
                      <m:r>
                        <a:rPr lang="es-EC" i="1">
                          <a:latin typeface="Cambria Math" panose="02040503050406030204" pitchFamily="18" charset="0"/>
                        </a:rPr>
                        <m:t>𝑟</m:t>
                      </m:r>
                    </m:oMath>
                  </m:oMathPara>
                </a14:m>
                <a:endParaRPr lang="es-EC" dirty="0"/>
              </a:p>
            </p:txBody>
          </p:sp>
        </mc:Choice>
        <mc:Fallback xmlns="">
          <p:sp>
            <p:nvSpPr>
              <p:cNvPr id="14" name="Rectángulo 13"/>
              <p:cNvSpPr>
                <a:spLocks noRot="1" noChangeAspect="1" noMove="1" noResize="1" noEditPoints="1" noAdjustHandles="1" noChangeArrowheads="1" noChangeShapeType="1" noTextEdit="1"/>
              </p:cNvSpPr>
              <p:nvPr/>
            </p:nvSpPr>
            <p:spPr>
              <a:xfrm>
                <a:off x="6657748" y="3944546"/>
                <a:ext cx="1171346" cy="369332"/>
              </a:xfrm>
              <a:prstGeom prst="rect">
                <a:avLst/>
              </a:prstGeom>
              <a:blipFill rotWithShape="0">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6781763" y="2140979"/>
                <a:ext cx="14741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𝑟</m:t>
                      </m:r>
                      <m:r>
                        <a:rPr lang="es-EC" i="0">
                          <a:latin typeface="Cambria Math" panose="02040503050406030204" pitchFamily="18" charset="0"/>
                        </a:rPr>
                        <m:t>=0.5 </m:t>
                      </m:r>
                      <m:d>
                        <m:dPr>
                          <m:begChr m:val="["/>
                          <m:endChr m:val="]"/>
                          <m:ctrlPr>
                            <a:rPr lang="es-EC" i="1">
                              <a:latin typeface="Cambria Math" panose="02040503050406030204" pitchFamily="18" charset="0"/>
                            </a:rPr>
                          </m:ctrlPr>
                        </m:dPr>
                        <m:e>
                          <m:r>
                            <a:rPr lang="es-EC" i="1">
                              <a:latin typeface="Cambria Math" panose="02040503050406030204" pitchFamily="18" charset="0"/>
                            </a:rPr>
                            <m:t>𝑐𝑚</m:t>
                          </m:r>
                        </m:e>
                      </m:d>
                    </m:oMath>
                  </m:oMathPara>
                </a14:m>
                <a:endParaRPr lang="es-EC" dirty="0"/>
              </a:p>
            </p:txBody>
          </p:sp>
        </mc:Choice>
        <mc:Fallback xmlns="">
          <p:sp>
            <p:nvSpPr>
              <p:cNvPr id="15" name="Rectángulo 14"/>
              <p:cNvSpPr>
                <a:spLocks noRot="1" noChangeAspect="1" noMove="1" noResize="1" noEditPoints="1" noAdjustHandles="1" noChangeArrowheads="1" noChangeShapeType="1" noTextEdit="1"/>
              </p:cNvSpPr>
              <p:nvPr/>
            </p:nvSpPr>
            <p:spPr>
              <a:xfrm>
                <a:off x="6781763" y="2140979"/>
                <a:ext cx="1474185" cy="369332"/>
              </a:xfrm>
              <a:prstGeom prst="rect">
                <a:avLst/>
              </a:prstGeom>
              <a:blipFill rotWithShape="0">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8386331" y="3774852"/>
                <a:ext cx="3211905" cy="7087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𝜔</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𝑣</m:t>
                          </m:r>
                        </m:num>
                        <m:den>
                          <m:r>
                            <a:rPr lang="es-EC" i="1">
                              <a:latin typeface="Cambria Math" panose="02040503050406030204" pitchFamily="18" charset="0"/>
                            </a:rPr>
                            <m:t>𝑟</m:t>
                          </m:r>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4.143</m:t>
                          </m:r>
                        </m:num>
                        <m:den>
                          <m:r>
                            <a:rPr lang="es-EC" i="0">
                              <a:latin typeface="Cambria Math" panose="02040503050406030204" pitchFamily="18" charset="0"/>
                            </a:rPr>
                            <m:t>0.5</m:t>
                          </m:r>
                        </m:den>
                      </m:f>
                      <m:r>
                        <a:rPr lang="es-EC" i="0">
                          <a:latin typeface="Cambria Math" panose="02040503050406030204" pitchFamily="18" charset="0"/>
                        </a:rPr>
                        <m:t>=8.286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𝑟𝑎𝑑</m:t>
                              </m:r>
                            </m:num>
                            <m:den>
                              <m:r>
                                <a:rPr lang="es-EC" i="1">
                                  <a:latin typeface="Cambria Math" panose="02040503050406030204" pitchFamily="18" charset="0"/>
                                </a:rPr>
                                <m:t>𝑠</m:t>
                              </m:r>
                            </m:den>
                          </m:f>
                        </m:e>
                      </m:d>
                    </m:oMath>
                  </m:oMathPara>
                </a14:m>
                <a:endParaRPr lang="es-EC" dirty="0"/>
              </a:p>
            </p:txBody>
          </p:sp>
        </mc:Choice>
        <mc:Fallback xmlns="">
          <p:sp>
            <p:nvSpPr>
              <p:cNvPr id="16" name="Rectángulo 15"/>
              <p:cNvSpPr>
                <a:spLocks noRot="1" noChangeAspect="1" noMove="1" noResize="1" noEditPoints="1" noAdjustHandles="1" noChangeArrowheads="1" noChangeShapeType="1" noTextEdit="1"/>
              </p:cNvSpPr>
              <p:nvPr/>
            </p:nvSpPr>
            <p:spPr>
              <a:xfrm>
                <a:off x="8386331" y="3774852"/>
                <a:ext cx="3211905" cy="708720"/>
              </a:xfrm>
              <a:prstGeom prst="rect">
                <a:avLst/>
              </a:prstGeom>
              <a:blipFill rotWithShape="0">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Rectángulo 16"/>
              <p:cNvSpPr/>
              <p:nvPr/>
            </p:nvSpPr>
            <p:spPr>
              <a:xfrm>
                <a:off x="9236563" y="5009631"/>
                <a:ext cx="15114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𝜔</m:t>
                      </m:r>
                      <m:r>
                        <a:rPr lang="es-EC" i="0">
                          <a:latin typeface="Cambria Math" panose="02040503050406030204" pitchFamily="18" charset="0"/>
                        </a:rPr>
                        <m:t>=80 </m:t>
                      </m:r>
                      <m:r>
                        <a:rPr lang="es-EC" i="1">
                          <a:latin typeface="Cambria Math" panose="02040503050406030204" pitchFamily="18" charset="0"/>
                        </a:rPr>
                        <m:t>𝑅𝑃𝑀</m:t>
                      </m:r>
                    </m:oMath>
                  </m:oMathPara>
                </a14:m>
                <a:endParaRPr lang="es-EC" dirty="0"/>
              </a:p>
            </p:txBody>
          </p:sp>
        </mc:Choice>
        <mc:Fallback xmlns="">
          <p:sp>
            <p:nvSpPr>
              <p:cNvPr id="17" name="Rectángulo 16"/>
              <p:cNvSpPr>
                <a:spLocks noRot="1" noChangeAspect="1" noMove="1" noResize="1" noEditPoints="1" noAdjustHandles="1" noChangeArrowheads="1" noChangeShapeType="1" noTextEdit="1"/>
              </p:cNvSpPr>
              <p:nvPr/>
            </p:nvSpPr>
            <p:spPr>
              <a:xfrm>
                <a:off x="9236563" y="5009631"/>
                <a:ext cx="1511439" cy="369332"/>
              </a:xfrm>
              <a:prstGeom prst="rect">
                <a:avLst/>
              </a:prstGeom>
              <a:blipFill rotWithShape="0">
                <a:blip r:embed="rId11"/>
                <a:stretch>
                  <a:fillRect/>
                </a:stretch>
              </a:blipFill>
            </p:spPr>
            <p:txBody>
              <a:bodyPr/>
              <a:lstStyle/>
              <a:p>
                <a:r>
                  <a:rPr lang="es-EC">
                    <a:noFill/>
                  </a:rPr>
                  <a:t> </a:t>
                </a:r>
              </a:p>
            </p:txBody>
          </p:sp>
        </mc:Fallback>
      </mc:AlternateContent>
      <p:cxnSp>
        <p:nvCxnSpPr>
          <p:cNvPr id="19" name="Conector recto 18"/>
          <p:cNvCxnSpPr>
            <a:stCxn id="12" idx="0"/>
          </p:cNvCxnSpPr>
          <p:nvPr/>
        </p:nvCxnSpPr>
        <p:spPr>
          <a:xfrm flipH="1">
            <a:off x="5955996" y="1296539"/>
            <a:ext cx="1" cy="470847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4240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52341" y="1296539"/>
            <a:ext cx="11207311" cy="9826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452571" y="749632"/>
            <a:ext cx="9940680" cy="4298885"/>
          </a:xfrm>
          <a:prstGeom prst="rect">
            <a:avLst/>
          </a:prstGeom>
          <a:noFill/>
          <a:ln>
            <a:noFill/>
          </a:ln>
        </p:spPr>
      </p:pic>
    </p:spTree>
    <p:extLst>
      <p:ext uri="{BB962C8B-B14F-4D97-AF65-F5344CB8AC3E}">
        <p14:creationId xmlns:p14="http://schemas.microsoft.com/office/powerpoint/2010/main" val="5985614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52341" y="1296539"/>
            <a:ext cx="11207311" cy="9826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2" name="Título 1"/>
          <p:cNvSpPr>
            <a:spLocks noGrp="1"/>
          </p:cNvSpPr>
          <p:nvPr>
            <p:ph type="title"/>
          </p:nvPr>
        </p:nvSpPr>
        <p:spPr>
          <a:xfrm>
            <a:off x="1097280" y="84571"/>
            <a:ext cx="3242708" cy="784323"/>
          </a:xfrm>
        </p:spPr>
        <p:txBody>
          <a:bodyPr>
            <a:normAutofit/>
          </a:bodyPr>
          <a:lstStyle/>
          <a:p>
            <a:r>
              <a:rPr lang="es-EC" sz="3600" dirty="0" smtClean="0"/>
              <a:t>Exoesqueleto</a:t>
            </a:r>
            <a:endParaRPr lang="es-EC" sz="3600" dirty="0"/>
          </a:p>
        </p:txBody>
      </p:sp>
      <p:sp>
        <p:nvSpPr>
          <p:cNvPr id="6" name="CuadroTexto 5"/>
          <p:cNvSpPr txBox="1"/>
          <p:nvPr/>
        </p:nvSpPr>
        <p:spPr>
          <a:xfrm>
            <a:off x="805218" y="1296539"/>
            <a:ext cx="6482686" cy="2308324"/>
          </a:xfrm>
          <a:prstGeom prst="rect">
            <a:avLst/>
          </a:prstGeom>
          <a:noFill/>
        </p:spPr>
        <p:txBody>
          <a:bodyPr wrap="square" rtlCol="0">
            <a:spAutoFit/>
          </a:bodyPr>
          <a:lstStyle/>
          <a:p>
            <a:r>
              <a:rPr lang="es-EC" sz="2400" dirty="0" smtClean="0"/>
              <a:t>Para el diseño se tomaron en cuenta los siguientes parámetros:</a:t>
            </a:r>
          </a:p>
          <a:p>
            <a:pPr marL="285750" indent="-285750">
              <a:buFont typeface="Arial" panose="020B0604020202020204" pitchFamily="34" charset="0"/>
              <a:buChar char="•"/>
            </a:pPr>
            <a:r>
              <a:rPr lang="es-EC" sz="2400" dirty="0" smtClean="0"/>
              <a:t>Costo</a:t>
            </a:r>
          </a:p>
          <a:p>
            <a:pPr marL="285750" indent="-285750">
              <a:buFont typeface="Arial" panose="020B0604020202020204" pitchFamily="34" charset="0"/>
              <a:buChar char="•"/>
            </a:pPr>
            <a:r>
              <a:rPr lang="es-EC" sz="2400" dirty="0" smtClean="0"/>
              <a:t>Apariencia</a:t>
            </a:r>
          </a:p>
          <a:p>
            <a:pPr marL="285750" indent="-285750">
              <a:buFont typeface="Arial" panose="020B0604020202020204" pitchFamily="34" charset="0"/>
              <a:buChar char="•"/>
            </a:pPr>
            <a:r>
              <a:rPr lang="es-EC" sz="2400" dirty="0" smtClean="0"/>
              <a:t>Ergonomía</a:t>
            </a:r>
          </a:p>
          <a:p>
            <a:pPr marL="285750" indent="-285750">
              <a:buFont typeface="Arial" panose="020B0604020202020204" pitchFamily="34" charset="0"/>
              <a:buChar char="•"/>
            </a:pPr>
            <a:r>
              <a:rPr lang="es-EC" sz="2400" dirty="0" smtClean="0"/>
              <a:t>Propiedades mecánicas</a:t>
            </a:r>
          </a:p>
        </p:txBody>
      </p:sp>
      <p:pic>
        <p:nvPicPr>
          <p:cNvPr id="9" name="Imagen 8"/>
          <p:cNvPicPr/>
          <p:nvPr/>
        </p:nvPicPr>
        <p:blipFill rotWithShape="1">
          <a:blip r:embed="rId2"/>
          <a:srcRect l="36160" t="26668" r="36324" b="28467"/>
          <a:stretch/>
        </p:blipFill>
        <p:spPr bwMode="auto">
          <a:xfrm>
            <a:off x="7740781" y="2279177"/>
            <a:ext cx="3641452" cy="3384644"/>
          </a:xfrm>
          <a:prstGeom prst="rect">
            <a:avLst/>
          </a:prstGeom>
          <a:ln w="3175">
            <a:solidFill>
              <a:schemeClr val="tx1"/>
            </a:solidFill>
          </a:ln>
          <a:extLst>
            <a:ext uri="{53640926-AAD7-44D8-BBD7-CCE9431645EC}">
              <a14:shadowObscured xmlns:a14="http://schemas.microsoft.com/office/drawing/2010/main"/>
            </a:ext>
          </a:extLst>
        </p:spPr>
      </p:pic>
      <p:sp>
        <p:nvSpPr>
          <p:cNvPr id="7" name="Flecha derecha 6"/>
          <p:cNvSpPr/>
          <p:nvPr/>
        </p:nvSpPr>
        <p:spPr>
          <a:xfrm>
            <a:off x="5813946" y="4517409"/>
            <a:ext cx="1610436" cy="436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 name="Imagen 9" descr="Resultado de imagen para ferula 3d"/>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1824" y="3997257"/>
            <a:ext cx="3142615" cy="1933575"/>
          </a:xfrm>
          <a:prstGeom prst="rect">
            <a:avLst/>
          </a:prstGeom>
          <a:noFill/>
          <a:ln w="3175">
            <a:solidFill>
              <a:schemeClr val="tx1"/>
            </a:solidFill>
          </a:ln>
        </p:spPr>
      </p:pic>
    </p:spTree>
    <p:extLst>
      <p:ext uri="{BB962C8B-B14F-4D97-AF65-F5344CB8AC3E}">
        <p14:creationId xmlns:p14="http://schemas.microsoft.com/office/powerpoint/2010/main" val="31681722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453941" y="1371601"/>
            <a:ext cx="11207311" cy="90757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2" name="Título 1"/>
          <p:cNvSpPr>
            <a:spLocks noGrp="1"/>
          </p:cNvSpPr>
          <p:nvPr>
            <p:ph type="title"/>
          </p:nvPr>
        </p:nvSpPr>
        <p:spPr>
          <a:xfrm>
            <a:off x="1097280" y="84571"/>
            <a:ext cx="3242708" cy="784323"/>
          </a:xfrm>
        </p:spPr>
        <p:txBody>
          <a:bodyPr>
            <a:normAutofit/>
          </a:bodyPr>
          <a:lstStyle/>
          <a:p>
            <a:r>
              <a:rPr lang="es-EC" sz="3600" dirty="0" smtClean="0"/>
              <a:t>Exoesqueleto</a:t>
            </a:r>
            <a:endParaRPr lang="es-EC" sz="3600" dirty="0"/>
          </a:p>
        </p:txBody>
      </p:sp>
      <mc:AlternateContent xmlns:mc="http://schemas.openxmlformats.org/markup-compatibility/2006" xmlns:a14="http://schemas.microsoft.com/office/drawing/2010/main">
        <mc:Choice Requires="a14">
          <p:sp>
            <p:nvSpPr>
              <p:cNvPr id="6" name="CuadroTexto 5"/>
              <p:cNvSpPr txBox="1"/>
              <p:nvPr/>
            </p:nvSpPr>
            <p:spPr>
              <a:xfrm>
                <a:off x="352341" y="1915133"/>
                <a:ext cx="4956638" cy="2714846"/>
              </a:xfrm>
              <a:prstGeom prst="rect">
                <a:avLst/>
              </a:prstGeom>
              <a:noFill/>
            </p:spPr>
            <p:txBody>
              <a:bodyPr wrap="square" rtlCol="0">
                <a:spAutoFit/>
              </a:bodyPr>
              <a:lstStyle/>
              <a:p>
                <a:r>
                  <a:rPr lang="es-EC" sz="2300" dirty="0" smtClean="0"/>
                  <a:t>Selección del material:</a:t>
                </a:r>
              </a:p>
              <a:p>
                <a:endParaRPr lang="es-EC" sz="2300" dirty="0" smtClean="0"/>
              </a:p>
              <a:p>
                <a:pPr marL="342900" lvl="0" indent="-342900">
                  <a:buFont typeface="Arial" panose="020B0604020202020204" pitchFamily="34" charset="0"/>
                  <a:buChar char="•"/>
                </a:pPr>
                <a:r>
                  <a:rPr lang="es-EC" sz="2300" dirty="0"/>
                  <a:t>Fibra de vidrio: </a:t>
                </a:r>
                <a14:m>
                  <m:oMath xmlns:m="http://schemas.openxmlformats.org/officeDocument/2006/math">
                    <m:sSub>
                      <m:sSubPr>
                        <m:ctrlPr>
                          <a:rPr lang="es-EC" sz="2300" i="1">
                            <a:latin typeface="Cambria Math" panose="02040503050406030204" pitchFamily="18" charset="0"/>
                          </a:rPr>
                        </m:ctrlPr>
                      </m:sSubPr>
                      <m:e>
                        <m:r>
                          <a:rPr lang="es-EC" sz="2300" i="1">
                            <a:latin typeface="Cambria Math" panose="02040503050406030204" pitchFamily="18" charset="0"/>
                          </a:rPr>
                          <m:t>𝑆</m:t>
                        </m:r>
                      </m:e>
                      <m:sub>
                        <m:r>
                          <a:rPr lang="es-EC" sz="2300" i="1">
                            <a:latin typeface="Cambria Math" panose="02040503050406030204" pitchFamily="18" charset="0"/>
                          </a:rPr>
                          <m:t>𝑦</m:t>
                        </m:r>
                      </m:sub>
                    </m:sSub>
                    <m:r>
                      <a:rPr lang="es-EC" sz="2300" i="1">
                        <a:latin typeface="Cambria Math" panose="02040503050406030204" pitchFamily="18" charset="0"/>
                      </a:rPr>
                      <m:t>=3400 [</m:t>
                    </m:r>
                    <m:r>
                      <a:rPr lang="es-EC" sz="2300" i="1">
                        <a:latin typeface="Cambria Math" panose="02040503050406030204" pitchFamily="18" charset="0"/>
                      </a:rPr>
                      <m:t>𝑀𝑃𝑎</m:t>
                    </m:r>
                    <m:r>
                      <a:rPr lang="es-EC" sz="2300" i="1">
                        <a:latin typeface="Cambria Math" panose="02040503050406030204" pitchFamily="18" charset="0"/>
                      </a:rPr>
                      <m:t>]</m:t>
                    </m:r>
                  </m:oMath>
                </a14:m>
                <a:endParaRPr lang="es-EC" sz="2300" dirty="0"/>
              </a:p>
              <a:p>
                <a:pPr marL="342900" lvl="0" indent="-342900">
                  <a:buFont typeface="Arial" panose="020B0604020202020204" pitchFamily="34" charset="0"/>
                  <a:buChar char="•"/>
                </a:pPr>
                <a:r>
                  <a:rPr lang="es-EC" sz="2300" dirty="0"/>
                  <a:t>Fibra de carbono: </a:t>
                </a:r>
                <a14:m>
                  <m:oMath xmlns:m="http://schemas.openxmlformats.org/officeDocument/2006/math">
                    <m:r>
                      <a:rPr lang="es-EC" sz="2300" i="1">
                        <a:latin typeface="Cambria Math" panose="02040503050406030204" pitchFamily="18" charset="0"/>
                      </a:rPr>
                      <m:t> </m:t>
                    </m:r>
                    <m:sSub>
                      <m:sSubPr>
                        <m:ctrlPr>
                          <a:rPr lang="es-EC" sz="2300" i="1">
                            <a:latin typeface="Cambria Math" panose="02040503050406030204" pitchFamily="18" charset="0"/>
                          </a:rPr>
                        </m:ctrlPr>
                      </m:sSubPr>
                      <m:e>
                        <m:r>
                          <a:rPr lang="es-EC" sz="2300" i="1">
                            <a:latin typeface="Cambria Math" panose="02040503050406030204" pitchFamily="18" charset="0"/>
                          </a:rPr>
                          <m:t>𝑆</m:t>
                        </m:r>
                      </m:e>
                      <m:sub>
                        <m:r>
                          <a:rPr lang="es-EC" sz="2300" i="1">
                            <a:latin typeface="Cambria Math" panose="02040503050406030204" pitchFamily="18" charset="0"/>
                          </a:rPr>
                          <m:t>𝑦</m:t>
                        </m:r>
                      </m:sub>
                    </m:sSub>
                    <m:r>
                      <a:rPr lang="es-EC" sz="2300" i="1">
                        <a:latin typeface="Cambria Math" panose="02040503050406030204" pitchFamily="18" charset="0"/>
                      </a:rPr>
                      <m:t>=2410 [</m:t>
                    </m:r>
                    <m:r>
                      <a:rPr lang="es-EC" sz="2300" i="1">
                        <a:latin typeface="Cambria Math" panose="02040503050406030204" pitchFamily="18" charset="0"/>
                      </a:rPr>
                      <m:t>𝑀𝑃𝑎</m:t>
                    </m:r>
                    <m:r>
                      <a:rPr lang="es-EC" sz="2300" i="1">
                        <a:latin typeface="Cambria Math" panose="02040503050406030204" pitchFamily="18" charset="0"/>
                      </a:rPr>
                      <m:t>]</m:t>
                    </m:r>
                  </m:oMath>
                </a14:m>
                <a:endParaRPr lang="es-EC" sz="2300" dirty="0"/>
              </a:p>
              <a:p>
                <a:pPr marL="342900" lvl="0" indent="-342900">
                  <a:buFont typeface="Arial" panose="020B0604020202020204" pitchFamily="34" charset="0"/>
                  <a:buChar char="•"/>
                </a:pPr>
                <a:r>
                  <a:rPr lang="es-EC" sz="2300" dirty="0"/>
                  <a:t>Plástico PLA: </a:t>
                </a:r>
                <a14:m>
                  <m:oMath xmlns:m="http://schemas.openxmlformats.org/officeDocument/2006/math">
                    <m:r>
                      <a:rPr lang="es-EC" sz="2300" i="1">
                        <a:latin typeface="Cambria Math" panose="02040503050406030204" pitchFamily="18" charset="0"/>
                      </a:rPr>
                      <m:t> </m:t>
                    </m:r>
                    <m:sSub>
                      <m:sSubPr>
                        <m:ctrlPr>
                          <a:rPr lang="es-EC" sz="2300" i="1">
                            <a:latin typeface="Cambria Math" panose="02040503050406030204" pitchFamily="18" charset="0"/>
                          </a:rPr>
                        </m:ctrlPr>
                      </m:sSubPr>
                      <m:e>
                        <m:r>
                          <a:rPr lang="es-EC" sz="2300" i="1">
                            <a:latin typeface="Cambria Math" panose="02040503050406030204" pitchFamily="18" charset="0"/>
                          </a:rPr>
                          <m:t>𝑆</m:t>
                        </m:r>
                      </m:e>
                      <m:sub>
                        <m:r>
                          <a:rPr lang="es-EC" sz="2300" i="1">
                            <a:latin typeface="Cambria Math" panose="02040503050406030204" pitchFamily="18" charset="0"/>
                          </a:rPr>
                          <m:t>𝑦</m:t>
                        </m:r>
                      </m:sub>
                    </m:sSub>
                    <m:r>
                      <a:rPr lang="es-EC" sz="2300" i="1">
                        <a:latin typeface="Cambria Math" panose="02040503050406030204" pitchFamily="18" charset="0"/>
                      </a:rPr>
                      <m:t>=</m:t>
                    </m:r>
                    <m:r>
                      <a:rPr lang="es-EC" sz="2300" b="0" i="1" smtClean="0">
                        <a:latin typeface="Cambria Math" panose="02040503050406030204" pitchFamily="18" charset="0"/>
                      </a:rPr>
                      <m:t>34.47</m:t>
                    </m:r>
                    <m:r>
                      <a:rPr lang="es-EC" sz="2300" i="1">
                        <a:latin typeface="Cambria Math" panose="02040503050406030204" pitchFamily="18" charset="0"/>
                      </a:rPr>
                      <m:t> [</m:t>
                    </m:r>
                    <m:r>
                      <a:rPr lang="es-EC" sz="2300" i="1">
                        <a:latin typeface="Cambria Math" panose="02040503050406030204" pitchFamily="18" charset="0"/>
                      </a:rPr>
                      <m:t>𝑀𝑃𝑎</m:t>
                    </m:r>
                    <m:r>
                      <a:rPr lang="es-EC" sz="2300" i="1">
                        <a:latin typeface="Cambria Math" panose="02040503050406030204" pitchFamily="18" charset="0"/>
                      </a:rPr>
                      <m:t>]</m:t>
                    </m:r>
                  </m:oMath>
                </a14:m>
                <a:endParaRPr lang="es-EC" sz="2300" dirty="0"/>
              </a:p>
              <a:p>
                <a:pPr marL="342900" lvl="0" indent="-342900">
                  <a:buFont typeface="Arial" panose="020B0604020202020204" pitchFamily="34" charset="0"/>
                  <a:buChar char="•"/>
                </a:pPr>
                <a:r>
                  <a:rPr lang="es-EC" sz="2300" dirty="0"/>
                  <a:t>Aluminio:  </a:t>
                </a:r>
                <a14:m>
                  <m:oMath xmlns:m="http://schemas.openxmlformats.org/officeDocument/2006/math">
                    <m:sSub>
                      <m:sSubPr>
                        <m:ctrlPr>
                          <a:rPr lang="es-EC" sz="2300" i="1">
                            <a:latin typeface="Cambria Math" panose="02040503050406030204" pitchFamily="18" charset="0"/>
                          </a:rPr>
                        </m:ctrlPr>
                      </m:sSubPr>
                      <m:e>
                        <m:r>
                          <a:rPr lang="es-EC" sz="2300" i="1">
                            <a:latin typeface="Cambria Math" panose="02040503050406030204" pitchFamily="18" charset="0"/>
                          </a:rPr>
                          <m:t>𝑆</m:t>
                        </m:r>
                      </m:e>
                      <m:sub>
                        <m:r>
                          <a:rPr lang="es-EC" sz="2300" i="1">
                            <a:latin typeface="Cambria Math" panose="02040503050406030204" pitchFamily="18" charset="0"/>
                          </a:rPr>
                          <m:t>𝑦</m:t>
                        </m:r>
                      </m:sub>
                    </m:sSub>
                    <m:r>
                      <a:rPr lang="es-EC" sz="2300" i="1">
                        <a:latin typeface="Cambria Math" panose="02040503050406030204" pitchFamily="18" charset="0"/>
                      </a:rPr>
                      <m:t>=230 </m:t>
                    </m:r>
                    <m:d>
                      <m:dPr>
                        <m:begChr m:val="["/>
                        <m:endChr m:val="]"/>
                        <m:ctrlPr>
                          <a:rPr lang="es-EC" sz="2300" i="1">
                            <a:latin typeface="Cambria Math" panose="02040503050406030204" pitchFamily="18" charset="0"/>
                          </a:rPr>
                        </m:ctrlPr>
                      </m:dPr>
                      <m:e>
                        <m:r>
                          <a:rPr lang="es-EC" sz="2300" i="1">
                            <a:latin typeface="Cambria Math" panose="02040503050406030204" pitchFamily="18" charset="0"/>
                          </a:rPr>
                          <m:t>𝑀𝑃𝑎</m:t>
                        </m:r>
                      </m:e>
                    </m:d>
                  </m:oMath>
                </a14:m>
                <a:endParaRPr lang="es-EC" sz="2300" dirty="0"/>
              </a:p>
              <a:p>
                <a:endParaRPr lang="es-EC" sz="2400" dirty="0" smtClean="0"/>
              </a:p>
            </p:txBody>
          </p:sp>
        </mc:Choice>
        <mc:Fallback xmlns="">
          <p:sp>
            <p:nvSpPr>
              <p:cNvPr id="6" name="CuadroTexto 5"/>
              <p:cNvSpPr txBox="1">
                <a:spLocks noRot="1" noChangeAspect="1" noMove="1" noResize="1" noEditPoints="1" noAdjustHandles="1" noChangeArrowheads="1" noChangeShapeType="1" noTextEdit="1"/>
              </p:cNvSpPr>
              <p:nvPr/>
            </p:nvSpPr>
            <p:spPr>
              <a:xfrm>
                <a:off x="352341" y="1915133"/>
                <a:ext cx="4956638" cy="2714846"/>
              </a:xfrm>
              <a:prstGeom prst="rect">
                <a:avLst/>
              </a:prstGeom>
              <a:blipFill rotWithShape="0">
                <a:blip r:embed="rId2"/>
                <a:stretch>
                  <a:fillRect l="-1845" t="-1570" r="-123"/>
                </a:stretch>
              </a:blipFill>
            </p:spPr>
            <p:txBody>
              <a:bodyPr/>
              <a:lstStyle/>
              <a:p>
                <a:r>
                  <a:rPr lang="es-EC">
                    <a:noFill/>
                  </a:rPr>
                  <a:t> </a:t>
                </a:r>
              </a:p>
            </p:txBody>
          </p:sp>
        </mc:Fallback>
      </mc:AlternateContent>
      <p:graphicFrame>
        <p:nvGraphicFramePr>
          <p:cNvPr id="3" name="Tabla 2"/>
          <p:cNvGraphicFramePr>
            <a:graphicFrameLocks noGrp="1"/>
          </p:cNvGraphicFramePr>
          <p:nvPr>
            <p:extLst>
              <p:ext uri="{D42A27DB-BD31-4B8C-83A1-F6EECF244321}">
                <p14:modId xmlns:p14="http://schemas.microsoft.com/office/powerpoint/2010/main" val="2252115263"/>
              </p:ext>
            </p:extLst>
          </p:nvPr>
        </p:nvGraphicFramePr>
        <p:xfrm>
          <a:off x="5438631" y="868894"/>
          <a:ext cx="5991368" cy="4904100"/>
        </p:xfrm>
        <a:graphic>
          <a:graphicData uri="http://schemas.openxmlformats.org/drawingml/2006/table">
            <a:tbl>
              <a:tblPr firstRow="1" firstCol="1" bandRow="1">
                <a:tableStyleId>{5C22544A-7EE6-4342-B048-85BDC9FD1C3A}</a:tableStyleId>
              </a:tblPr>
              <a:tblGrid>
                <a:gridCol w="955346"/>
                <a:gridCol w="1351128"/>
                <a:gridCol w="491320"/>
                <a:gridCol w="477671"/>
                <a:gridCol w="528997"/>
                <a:gridCol w="480938"/>
                <a:gridCol w="477671"/>
                <a:gridCol w="477672"/>
                <a:gridCol w="750625"/>
              </a:tblGrid>
              <a:tr h="1728818">
                <a:tc gridSpan="2">
                  <a:txBody>
                    <a:bodyPr/>
                    <a:lstStyle/>
                    <a:p>
                      <a:pPr algn="ctr">
                        <a:lnSpc>
                          <a:spcPct val="107000"/>
                        </a:lnSpc>
                        <a:spcAft>
                          <a:spcPts val="0"/>
                        </a:spcAft>
                      </a:pPr>
                      <a:r>
                        <a:rPr lang="es-EC" sz="1600" dirty="0">
                          <a:solidFill>
                            <a:schemeClr val="tx1"/>
                          </a:solidFill>
                          <a:effectLst/>
                        </a:rPr>
                        <a:t>CRITERIOS</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a:txBody>
                    <a:bodyPr/>
                    <a:lstStyle/>
                    <a:p>
                      <a:pPr algn="ctr">
                        <a:lnSpc>
                          <a:spcPct val="107000"/>
                        </a:lnSpc>
                        <a:spcAft>
                          <a:spcPts val="0"/>
                        </a:spcAft>
                      </a:pPr>
                      <a:r>
                        <a:rPr lang="es-EC" sz="1600">
                          <a:solidFill>
                            <a:schemeClr val="tx1"/>
                          </a:solidFill>
                          <a:effectLst/>
                        </a:rPr>
                        <a:t>Costo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tc>
                <a:tc>
                  <a:txBody>
                    <a:bodyPr/>
                    <a:lstStyle/>
                    <a:p>
                      <a:pPr algn="ctr">
                        <a:lnSpc>
                          <a:spcPct val="107000"/>
                        </a:lnSpc>
                        <a:spcAft>
                          <a:spcPts val="0"/>
                        </a:spcAft>
                      </a:pPr>
                      <a:r>
                        <a:rPr lang="es-EC" sz="1600">
                          <a:solidFill>
                            <a:schemeClr val="tx1"/>
                          </a:solidFill>
                          <a:effectLst/>
                        </a:rPr>
                        <a:t>Disponibilidad</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tc>
                <a:tc>
                  <a:txBody>
                    <a:bodyPr/>
                    <a:lstStyle/>
                    <a:p>
                      <a:pPr algn="ctr">
                        <a:lnSpc>
                          <a:spcPct val="107000"/>
                        </a:lnSpc>
                        <a:spcAft>
                          <a:spcPts val="0"/>
                        </a:spcAft>
                      </a:pPr>
                      <a:r>
                        <a:rPr lang="es-EC" sz="1600">
                          <a:solidFill>
                            <a:schemeClr val="tx1"/>
                          </a:solidFill>
                          <a:effectLst/>
                        </a:rPr>
                        <a:t>Facilidad de manufactura</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tc>
                <a:tc>
                  <a:txBody>
                    <a:bodyPr/>
                    <a:lstStyle/>
                    <a:p>
                      <a:pPr algn="ctr">
                        <a:lnSpc>
                          <a:spcPct val="107000"/>
                        </a:lnSpc>
                        <a:spcAft>
                          <a:spcPts val="0"/>
                        </a:spcAft>
                      </a:pPr>
                      <a:r>
                        <a:rPr lang="es-EC" sz="1600">
                          <a:solidFill>
                            <a:schemeClr val="tx1"/>
                          </a:solidFill>
                          <a:effectLst/>
                        </a:rPr>
                        <a:t>Peso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tc>
                <a:tc>
                  <a:txBody>
                    <a:bodyPr/>
                    <a:lstStyle/>
                    <a:p>
                      <a:pPr algn="ctr">
                        <a:lnSpc>
                          <a:spcPct val="107000"/>
                        </a:lnSpc>
                        <a:spcAft>
                          <a:spcPts val="0"/>
                        </a:spcAft>
                      </a:pPr>
                      <a:r>
                        <a:rPr lang="es-EC" sz="1600">
                          <a:solidFill>
                            <a:schemeClr val="tx1"/>
                          </a:solidFill>
                          <a:effectLst/>
                        </a:rPr>
                        <a:t>Apariencia</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tc>
                <a:tc>
                  <a:txBody>
                    <a:bodyPr/>
                    <a:lstStyle/>
                    <a:p>
                      <a:pPr algn="ctr">
                        <a:lnSpc>
                          <a:spcPct val="107000"/>
                        </a:lnSpc>
                        <a:spcAft>
                          <a:spcPts val="0"/>
                        </a:spcAft>
                      </a:pPr>
                      <a:r>
                        <a:rPr lang="es-EC" sz="1600">
                          <a:solidFill>
                            <a:schemeClr val="tx1"/>
                          </a:solidFill>
                          <a:effectLst/>
                        </a:rPr>
                        <a:t>Total Ponderado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tc>
                <a:tc>
                  <a:txBody>
                    <a:bodyPr/>
                    <a:lstStyle/>
                    <a:p>
                      <a:pPr algn="ctr">
                        <a:lnSpc>
                          <a:spcPct val="107000"/>
                        </a:lnSpc>
                        <a:spcAft>
                          <a:spcPts val="0"/>
                        </a:spcAft>
                      </a:pPr>
                      <a:r>
                        <a:rPr lang="es-EC" sz="1600">
                          <a:solidFill>
                            <a:schemeClr val="tx1"/>
                          </a:solidFill>
                          <a:effectLst/>
                        </a:rPr>
                        <a:t>Porcentaje</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tc>
              </a:tr>
              <a:tr h="382137">
                <a:tc gridSpan="2">
                  <a:txBody>
                    <a:bodyPr/>
                    <a:lstStyle/>
                    <a:p>
                      <a:pPr algn="ctr">
                        <a:lnSpc>
                          <a:spcPct val="107000"/>
                        </a:lnSpc>
                        <a:spcAft>
                          <a:spcPts val="0"/>
                        </a:spcAft>
                      </a:pPr>
                      <a:r>
                        <a:rPr lang="es-EC" sz="1600">
                          <a:solidFill>
                            <a:schemeClr val="tx1"/>
                          </a:solidFill>
                          <a:effectLst/>
                        </a:rPr>
                        <a:t>PONDERACIÓN</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a:txBody>
                    <a:bodyPr/>
                    <a:lstStyle/>
                    <a:p>
                      <a:pPr>
                        <a:lnSpc>
                          <a:spcPct val="107000"/>
                        </a:lnSpc>
                        <a:spcAft>
                          <a:spcPts val="0"/>
                        </a:spcAft>
                      </a:pPr>
                      <a:r>
                        <a:rPr lang="es-EC" sz="1600">
                          <a:solidFill>
                            <a:schemeClr val="tx1"/>
                          </a:solidFill>
                          <a:effectLst/>
                        </a:rPr>
                        <a:t>0,05</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0,25</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0,30</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0,20</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0,20</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C" sz="1400">
                        <a:solidFill>
                          <a:schemeClr val="tx1"/>
                        </a:solidFill>
                        <a:effectLst/>
                        <a:latin typeface="Calibri" panose="020F0502020204030204" pitchFamily="34" charset="0"/>
                      </a:endParaRPr>
                    </a:p>
                  </a:txBody>
                  <a:tcPr marL="44450" marR="44450" marT="0" marB="0" anchor="ctr"/>
                </a:tc>
                <a:tc>
                  <a:txBody>
                    <a:bodyPr/>
                    <a:lstStyle/>
                    <a:p>
                      <a:pPr>
                        <a:lnSpc>
                          <a:spcPct val="107000"/>
                        </a:lnSpc>
                      </a:pPr>
                      <a:endParaRPr lang="es-EC" sz="1400">
                        <a:solidFill>
                          <a:schemeClr val="tx1"/>
                        </a:solidFill>
                        <a:effectLst/>
                        <a:latin typeface="Calibri" panose="020F0502020204030204" pitchFamily="34" charset="0"/>
                      </a:endParaRPr>
                    </a:p>
                  </a:txBody>
                  <a:tcPr marL="44450" marR="44450" marT="0" marB="0" anchor="ctr"/>
                </a:tc>
              </a:tr>
              <a:tr h="504967">
                <a:tc rowSpan="4">
                  <a:txBody>
                    <a:bodyPr/>
                    <a:lstStyle/>
                    <a:p>
                      <a:pPr>
                        <a:lnSpc>
                          <a:spcPct val="107000"/>
                        </a:lnSpc>
                        <a:spcAft>
                          <a:spcPts val="0"/>
                        </a:spcAft>
                      </a:pPr>
                      <a:r>
                        <a:rPr lang="es-EC" sz="1600">
                          <a:solidFill>
                            <a:schemeClr val="tx1"/>
                          </a:solidFill>
                          <a:effectLst/>
                        </a:rPr>
                        <a:t>Material</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Fibra de Vidrio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1</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3</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2</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5</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5</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3.4</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26.25%</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762726">
                <a:tc vMerge="1">
                  <a:txBody>
                    <a:bodyPr/>
                    <a:lstStyle/>
                    <a:p>
                      <a:endParaRPr lang="es-EC"/>
                    </a:p>
                  </a:txBody>
                  <a:tcPr/>
                </a:tc>
                <a:tc>
                  <a:txBody>
                    <a:bodyPr/>
                    <a:lstStyle/>
                    <a:p>
                      <a:pPr>
                        <a:lnSpc>
                          <a:spcPct val="107000"/>
                        </a:lnSpc>
                        <a:spcAft>
                          <a:spcPts val="0"/>
                        </a:spcAft>
                      </a:pPr>
                      <a:r>
                        <a:rPr lang="es-EC" sz="1600">
                          <a:solidFill>
                            <a:schemeClr val="tx1"/>
                          </a:solidFill>
                          <a:effectLst/>
                        </a:rPr>
                        <a:t>Fibra de Carbono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1</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3</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1</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5</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5</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3.1</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23.94%</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762726">
                <a:tc vMerge="1">
                  <a:txBody>
                    <a:bodyPr/>
                    <a:lstStyle/>
                    <a:p>
                      <a:endParaRPr lang="es-EC"/>
                    </a:p>
                  </a:txBody>
                  <a:tcPr/>
                </a:tc>
                <a:tc>
                  <a:txBody>
                    <a:bodyPr/>
                    <a:lstStyle/>
                    <a:p>
                      <a:pPr>
                        <a:lnSpc>
                          <a:spcPct val="107000"/>
                        </a:lnSpc>
                        <a:spcAft>
                          <a:spcPts val="0"/>
                        </a:spcAft>
                      </a:pPr>
                      <a:r>
                        <a:rPr lang="es-EC" sz="1600">
                          <a:solidFill>
                            <a:schemeClr val="tx1"/>
                          </a:solidFill>
                          <a:effectLst/>
                        </a:rPr>
                        <a:t>Plástico PLA</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5</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5</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4</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4</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3</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4.1</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31.66%</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762726">
                <a:tc vMerge="1">
                  <a:txBody>
                    <a:bodyPr/>
                    <a:lstStyle/>
                    <a:p>
                      <a:endParaRPr lang="es-EC"/>
                    </a:p>
                  </a:txBody>
                  <a:tcPr/>
                </a:tc>
                <a:tc>
                  <a:txBody>
                    <a:bodyPr/>
                    <a:lstStyle/>
                    <a:p>
                      <a:pPr>
                        <a:lnSpc>
                          <a:spcPct val="107000"/>
                        </a:lnSpc>
                        <a:spcAft>
                          <a:spcPts val="0"/>
                        </a:spcAft>
                      </a:pPr>
                      <a:r>
                        <a:rPr lang="es-EC" sz="1600">
                          <a:solidFill>
                            <a:schemeClr val="tx1"/>
                          </a:solidFill>
                          <a:effectLst/>
                        </a:rPr>
                        <a:t>Aluminio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3</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4</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2</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2</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1</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2.35</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dirty="0">
                          <a:solidFill>
                            <a:schemeClr val="tx1"/>
                          </a:solidFill>
                          <a:effectLst/>
                        </a:rPr>
                        <a:t>18.15%</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23847325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52341" y="1296539"/>
            <a:ext cx="11207311" cy="9826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11" name="Imagen 10"/>
          <p:cNvPicPr>
            <a:picLocks noChangeAspect="1"/>
          </p:cNvPicPr>
          <p:nvPr/>
        </p:nvPicPr>
        <p:blipFill rotWithShape="1">
          <a:blip r:embed="rId2"/>
          <a:srcRect t="14357"/>
          <a:stretch/>
        </p:blipFill>
        <p:spPr>
          <a:xfrm>
            <a:off x="5045071" y="1435359"/>
            <a:ext cx="7115064" cy="3205102"/>
          </a:xfrm>
          <a:prstGeom prst="rect">
            <a:avLst/>
          </a:prstGeom>
        </p:spPr>
      </p:pic>
      <p:sp>
        <p:nvSpPr>
          <p:cNvPr id="2" name="Título 1"/>
          <p:cNvSpPr>
            <a:spLocks noGrp="1"/>
          </p:cNvSpPr>
          <p:nvPr>
            <p:ph type="title"/>
          </p:nvPr>
        </p:nvSpPr>
        <p:spPr>
          <a:xfrm>
            <a:off x="1097280" y="84571"/>
            <a:ext cx="3242708" cy="784323"/>
          </a:xfrm>
        </p:spPr>
        <p:txBody>
          <a:bodyPr>
            <a:normAutofit/>
          </a:bodyPr>
          <a:lstStyle/>
          <a:p>
            <a:r>
              <a:rPr lang="es-EC" sz="3600" dirty="0" smtClean="0"/>
              <a:t>Exoesqueleto</a:t>
            </a:r>
            <a:endParaRPr lang="es-EC" sz="3600" dirty="0"/>
          </a:p>
        </p:txBody>
      </p:sp>
      <mc:AlternateContent xmlns:mc="http://schemas.openxmlformats.org/markup-compatibility/2006" xmlns:a14="http://schemas.microsoft.com/office/drawing/2010/main">
        <mc:Choice Requires="a14">
          <p:sp>
            <p:nvSpPr>
              <p:cNvPr id="5" name="Rectángulo 4"/>
              <p:cNvSpPr/>
              <p:nvPr/>
            </p:nvSpPr>
            <p:spPr>
              <a:xfrm>
                <a:off x="810677" y="1435359"/>
                <a:ext cx="6096000" cy="3204082"/>
              </a:xfrm>
              <a:prstGeom prst="rect">
                <a:avLst/>
              </a:prstGeom>
            </p:spPr>
            <p:txBody>
              <a:bodyPr>
                <a:spAutoFit/>
              </a:bodyPr>
              <a:lstStyle/>
              <a:p>
                <a:pPr lvl="0" algn="just">
                  <a:lnSpc>
                    <a:spcPct val="150000"/>
                  </a:lnSpc>
                  <a:spcAft>
                    <a:spcPts val="0"/>
                  </a:spcAft>
                </a:pPr>
                <a:r>
                  <a:rPr lang="es-EC" b="1" dirty="0" smtClean="0">
                    <a:latin typeface="Times New Roman" panose="02020603050405020304" pitchFamily="18" charset="0"/>
                    <a:ea typeface="Calibri" panose="020F0502020204030204" pitchFamily="34" charset="0"/>
                    <a:cs typeface="Times New Roman" panose="02020603050405020304" pitchFamily="18" charset="0"/>
                  </a:rPr>
                  <a:t>Propiedades del plástico PLA:</a:t>
                </a:r>
              </a:p>
              <a:p>
                <a:pPr marL="342900" lvl="0" indent="-342900" algn="just">
                  <a:lnSpc>
                    <a:spcPct val="150000"/>
                  </a:lnSpc>
                  <a:spcAft>
                    <a:spcPts val="0"/>
                  </a:spcAft>
                  <a:buFont typeface="Symbol" panose="05050102010706020507" pitchFamily="18" charset="2"/>
                  <a:buChar char=""/>
                </a:pPr>
                <a:r>
                  <a:rPr lang="es-EC" dirty="0" smtClean="0">
                    <a:latin typeface="Times New Roman" panose="02020603050405020304" pitchFamily="18" charset="0"/>
                    <a:ea typeface="Calibri" panose="020F0502020204030204" pitchFamily="34" charset="0"/>
                    <a:cs typeface="Times New Roman" panose="02020603050405020304" pitchFamily="18" charset="0"/>
                  </a:rPr>
                  <a:t>Densidad</a:t>
                </a:r>
                <a:r>
                  <a:rPr lang="es-EC"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1.25 </m:t>
                    </m:r>
                    <m:d>
                      <m:dPr>
                        <m:begChr m:val="["/>
                        <m:endChr m:val="]"/>
                        <m:ctrlPr>
                          <a:rPr lang="es-EC"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s-EC"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𝑔</m:t>
                            </m:r>
                          </m:num>
                          <m:den>
                            <m:r>
                              <a:rPr lang="es-EC"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𝑚</m:t>
                                </m:r>
                              </m:e>
                              <m:sup>
                                <m:r>
                                  <a:rPr lang="es-EC" i="1">
                                    <a:effectLst/>
                                    <a:latin typeface="Cambria Math" panose="02040503050406030204" pitchFamily="18" charset="0"/>
                                    <a:ea typeface="Calibri" panose="020F0502020204030204" pitchFamily="34" charset="0"/>
                                    <a:cs typeface="Times New Roman" panose="02020603050405020304" pitchFamily="18" charset="0"/>
                                  </a:rPr>
                                  <m:t>3</m:t>
                                </m:r>
                              </m:sup>
                            </m:sSup>
                          </m:den>
                        </m:f>
                      </m:e>
                    </m:d>
                  </m:oMath>
                </a14:m>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effectLst/>
                    <a:latin typeface="Times New Roman" panose="02020603050405020304" pitchFamily="18" charset="0"/>
                    <a:ea typeface="Times New Roman" panose="02020603050405020304" pitchFamily="18" charset="0"/>
                    <a:cs typeface="Times New Roman" panose="02020603050405020304" pitchFamily="18" charset="0"/>
                  </a:rPr>
                  <a:t>Módulo de Young: </a:t>
                </a:r>
                <a14:m>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3.5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𝐺𝑃𝑎</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effectLst/>
                    <a:latin typeface="Times New Roman" panose="02020603050405020304" pitchFamily="18" charset="0"/>
                    <a:ea typeface="Times New Roman" panose="02020603050405020304" pitchFamily="18" charset="0"/>
                    <a:cs typeface="Times New Roman" panose="02020603050405020304" pitchFamily="18" charset="0"/>
                  </a:rPr>
                  <a:t>Módulo de flexión: </a:t>
                </a:r>
                <a14:m>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4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𝐺𝑃𝑎</m:t>
                    </m:r>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effectLst/>
                    <a:latin typeface="Times New Roman" panose="02020603050405020304" pitchFamily="18" charset="0"/>
                    <a:ea typeface="Times New Roman" panose="02020603050405020304" pitchFamily="18" charset="0"/>
                    <a:cs typeface="Times New Roman" panose="02020603050405020304" pitchFamily="18" charset="0"/>
                  </a:rPr>
                  <a:t>Resistencia a la flexión: </a:t>
                </a:r>
                <a14:m>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80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𝑀𝑃𝑎</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effectLst/>
                    <a:latin typeface="Times New Roman" panose="02020603050405020304" pitchFamily="18" charset="0"/>
                    <a:ea typeface="Times New Roman" panose="02020603050405020304" pitchFamily="18" charset="0"/>
                    <a:cs typeface="Times New Roman" panose="02020603050405020304" pitchFamily="18" charset="0"/>
                  </a:rPr>
                  <a:t>Módulo de corte: </a:t>
                </a:r>
                <a14:m>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2.4 </m:t>
                    </m:r>
                    <m:r>
                      <a:rPr lang="es-EC">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s-EC">
                        <a:effectLst/>
                        <a:latin typeface="Cambria Math" panose="02040503050406030204" pitchFamily="18" charset="0"/>
                        <a:ea typeface="Times New Roman" panose="02020603050405020304" pitchFamily="18" charset="0"/>
                        <a:cs typeface="Times New Roman" panose="02020603050405020304" pitchFamily="18" charset="0"/>
                      </a:rPr>
                      <m:t>GPa</m:t>
                    </m:r>
                    <m:r>
                      <a:rPr lang="es-EC">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EC" dirty="0" smtClean="0">
                    <a:effectLst/>
                    <a:latin typeface="Times New Roman" panose="02020603050405020304" pitchFamily="18" charset="0"/>
                    <a:ea typeface="Times New Roman" panose="02020603050405020304" pitchFamily="18" charset="0"/>
                    <a:cs typeface="Times New Roman" panose="02020603050405020304" pitchFamily="18" charset="0"/>
                  </a:rPr>
                  <a:t>*Resistencia </a:t>
                </a:r>
                <a:r>
                  <a:rPr lang="es-EC" dirty="0">
                    <a:effectLst/>
                    <a:latin typeface="Times New Roman" panose="02020603050405020304" pitchFamily="18" charset="0"/>
                    <a:ea typeface="Times New Roman" panose="02020603050405020304" pitchFamily="18" charset="0"/>
                    <a:cs typeface="Times New Roman" panose="02020603050405020304" pitchFamily="18" charset="0"/>
                  </a:rPr>
                  <a:t>a la tracción: </a:t>
                </a:r>
                <a:r>
                  <a:rPr lang="es-EC" dirty="0"/>
                  <a:t>34.57 </a:t>
                </a:r>
                <a:r>
                  <a:rPr lang="es-EC"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s-EC"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s-EC" dirty="0" err="1">
                    <a:effectLst/>
                    <a:latin typeface="Times New Roman" panose="02020603050405020304" pitchFamily="18" charset="0"/>
                    <a:ea typeface="Times New Roman" panose="02020603050405020304" pitchFamily="18" charset="0"/>
                    <a:cs typeface="Times New Roman" panose="02020603050405020304" pitchFamily="18" charset="0"/>
                  </a:rPr>
                  <a:t>MPa</a:t>
                </a:r>
                <a:r>
                  <a:rPr lang="es-EC"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810677" y="1435359"/>
                <a:ext cx="6096000" cy="3204082"/>
              </a:xfrm>
              <a:prstGeom prst="rect">
                <a:avLst/>
              </a:prstGeom>
              <a:blipFill rotWithShape="0">
                <a:blip r:embed="rId3"/>
                <a:stretch>
                  <a:fillRect l="-900" b="-760"/>
                </a:stretch>
              </a:blipFill>
            </p:spPr>
            <p:txBody>
              <a:bodyPr/>
              <a:lstStyle/>
              <a:p>
                <a:r>
                  <a:rPr lang="es-EC">
                    <a:noFill/>
                  </a:rPr>
                  <a:t> </a:t>
                </a:r>
              </a:p>
            </p:txBody>
          </p:sp>
        </mc:Fallback>
      </mc:AlternateContent>
      <p:sp>
        <p:nvSpPr>
          <p:cNvPr id="3" name="CuadroTexto 2"/>
          <p:cNvSpPr txBox="1"/>
          <p:nvPr/>
        </p:nvSpPr>
        <p:spPr>
          <a:xfrm>
            <a:off x="103030" y="5975797"/>
            <a:ext cx="8718997" cy="369332"/>
          </a:xfrm>
          <a:prstGeom prst="rect">
            <a:avLst/>
          </a:prstGeom>
          <a:noFill/>
        </p:spPr>
        <p:txBody>
          <a:bodyPr wrap="square" rtlCol="0">
            <a:spAutoFit/>
          </a:bodyPr>
          <a:lstStyle/>
          <a:p>
            <a:r>
              <a:rPr lang="es-EC" dirty="0" smtClean="0"/>
              <a:t>*</a:t>
            </a:r>
            <a:r>
              <a:rPr lang="es-EC" dirty="0"/>
              <a:t>Resistencia de una impresión 3D con relleno del 100% (Álvarez, Lagos y </a:t>
            </a:r>
            <a:r>
              <a:rPr lang="es-EC" dirty="0" err="1"/>
              <a:t>Aizpun</a:t>
            </a:r>
            <a:r>
              <a:rPr lang="es-EC" dirty="0"/>
              <a:t>, 2016)</a:t>
            </a:r>
          </a:p>
        </p:txBody>
      </p:sp>
      <p:pic>
        <p:nvPicPr>
          <p:cNvPr id="8" name="Imagen 7"/>
          <p:cNvPicPr>
            <a:picLocks noChangeAspect="1"/>
          </p:cNvPicPr>
          <p:nvPr/>
        </p:nvPicPr>
        <p:blipFill rotWithShape="1">
          <a:blip r:embed="rId2"/>
          <a:srcRect b="87409"/>
          <a:stretch/>
        </p:blipFill>
        <p:spPr>
          <a:xfrm>
            <a:off x="5038987" y="1067549"/>
            <a:ext cx="7115064" cy="471201"/>
          </a:xfrm>
          <a:prstGeom prst="rect">
            <a:avLst/>
          </a:prstGeom>
        </p:spPr>
      </p:pic>
      <p:pic>
        <p:nvPicPr>
          <p:cNvPr id="9" name="Imagen 8"/>
          <p:cNvPicPr>
            <a:picLocks noChangeAspect="1"/>
          </p:cNvPicPr>
          <p:nvPr/>
        </p:nvPicPr>
        <p:blipFill rotWithShape="1">
          <a:blip r:embed="rId4"/>
          <a:srcRect b="3292"/>
          <a:stretch/>
        </p:blipFill>
        <p:spPr>
          <a:xfrm>
            <a:off x="5023821" y="1538750"/>
            <a:ext cx="7091966" cy="3562207"/>
          </a:xfrm>
          <a:prstGeom prst="rect">
            <a:avLst/>
          </a:prstGeom>
        </p:spPr>
      </p:pic>
      <p:pic>
        <p:nvPicPr>
          <p:cNvPr id="10" name="Imagen 9"/>
          <p:cNvPicPr>
            <a:picLocks noChangeAspect="1"/>
          </p:cNvPicPr>
          <p:nvPr/>
        </p:nvPicPr>
        <p:blipFill>
          <a:blip r:embed="rId5"/>
          <a:stretch>
            <a:fillRect/>
          </a:stretch>
        </p:blipFill>
        <p:spPr>
          <a:xfrm>
            <a:off x="5012272" y="1538750"/>
            <a:ext cx="7103515" cy="3387601"/>
          </a:xfrm>
          <a:prstGeom prst="rect">
            <a:avLst/>
          </a:prstGeom>
        </p:spPr>
      </p:pic>
      <p:pic>
        <p:nvPicPr>
          <p:cNvPr id="13" name="Imagen 12"/>
          <p:cNvPicPr>
            <a:picLocks noChangeAspect="1"/>
          </p:cNvPicPr>
          <p:nvPr/>
        </p:nvPicPr>
        <p:blipFill>
          <a:blip r:embed="rId6"/>
          <a:stretch>
            <a:fillRect/>
          </a:stretch>
        </p:blipFill>
        <p:spPr>
          <a:xfrm>
            <a:off x="5022023" y="1526907"/>
            <a:ext cx="7115014" cy="3549954"/>
          </a:xfrm>
          <a:prstGeom prst="rect">
            <a:avLst/>
          </a:prstGeom>
        </p:spPr>
      </p:pic>
    </p:spTree>
    <p:extLst>
      <p:ext uri="{BB962C8B-B14F-4D97-AF65-F5344CB8AC3E}">
        <p14:creationId xmlns:p14="http://schemas.microsoft.com/office/powerpoint/2010/main" val="37536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14937" y="180967"/>
            <a:ext cx="10058400" cy="880532"/>
          </a:xfrm>
        </p:spPr>
        <p:txBody>
          <a:bodyPr/>
          <a:lstStyle/>
          <a:p>
            <a:r>
              <a:rPr lang="es-EC" dirty="0" smtClean="0"/>
              <a:t>Exoesqueleto</a:t>
            </a:r>
            <a:endParaRPr lang="es-EC" dirty="0"/>
          </a:p>
        </p:txBody>
      </p:sp>
      <p:sp>
        <p:nvSpPr>
          <p:cNvPr id="3" name="Marcador de contenido 2"/>
          <p:cNvSpPr>
            <a:spLocks noGrp="1"/>
          </p:cNvSpPr>
          <p:nvPr>
            <p:ph idx="1"/>
          </p:nvPr>
        </p:nvSpPr>
        <p:spPr/>
        <p:txBody>
          <a:bodyPr/>
          <a:lstStyle/>
          <a:p>
            <a:endParaRPr lang="es-EC" dirty="0"/>
          </a:p>
        </p:txBody>
      </p:sp>
      <p:pic>
        <p:nvPicPr>
          <p:cNvPr id="5" name="Imagen 4"/>
          <p:cNvPicPr/>
          <p:nvPr/>
        </p:nvPicPr>
        <p:blipFill rotWithShape="1">
          <a:blip r:embed="rId2"/>
          <a:srcRect l="27240" t="27762" r="15323" b="19322"/>
          <a:stretch/>
        </p:blipFill>
        <p:spPr bwMode="auto">
          <a:xfrm>
            <a:off x="641226" y="1061499"/>
            <a:ext cx="10970508" cy="51206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590761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Diseño de componentes electrónicos</a:t>
            </a:r>
            <a:endParaRPr lang="es-EC" dirty="0"/>
          </a:p>
        </p:txBody>
      </p:sp>
      <p:sp>
        <p:nvSpPr>
          <p:cNvPr id="3" name="Marcador de contenido 2"/>
          <p:cNvSpPr>
            <a:spLocks noGrp="1"/>
          </p:cNvSpPr>
          <p:nvPr>
            <p:ph idx="1"/>
          </p:nvPr>
        </p:nvSpPr>
        <p:spPr>
          <a:xfrm>
            <a:off x="1097281" y="1844168"/>
            <a:ext cx="2805980" cy="509600"/>
          </a:xfrm>
        </p:spPr>
        <p:txBody>
          <a:bodyPr>
            <a:normAutofit/>
          </a:bodyPr>
          <a:lstStyle/>
          <a:p>
            <a:r>
              <a:rPr lang="es-EC" sz="2800" dirty="0" smtClean="0"/>
              <a:t>Drivers del motor</a:t>
            </a:r>
            <a:endParaRPr lang="es-EC" sz="2800" dirty="0"/>
          </a:p>
        </p:txBody>
      </p:sp>
      <p:graphicFrame>
        <p:nvGraphicFramePr>
          <p:cNvPr id="9" name="Tabla 8"/>
          <p:cNvGraphicFramePr>
            <a:graphicFrameLocks noGrp="1"/>
          </p:cNvGraphicFramePr>
          <p:nvPr>
            <p:extLst>
              <p:ext uri="{D42A27DB-BD31-4B8C-83A1-F6EECF244321}">
                <p14:modId xmlns:p14="http://schemas.microsoft.com/office/powerpoint/2010/main" val="1602227469"/>
              </p:ext>
            </p:extLst>
          </p:nvPr>
        </p:nvGraphicFramePr>
        <p:xfrm>
          <a:off x="655096" y="2353768"/>
          <a:ext cx="6182433" cy="3838326"/>
        </p:xfrm>
        <a:graphic>
          <a:graphicData uri="http://schemas.openxmlformats.org/drawingml/2006/table">
            <a:tbl>
              <a:tblPr firstRow="1" firstCol="1" bandRow="1">
                <a:tableStyleId>{5C22544A-7EE6-4342-B048-85BDC9FD1C3A}</a:tableStyleId>
              </a:tblPr>
              <a:tblGrid>
                <a:gridCol w="832511"/>
                <a:gridCol w="1910686"/>
                <a:gridCol w="573206"/>
                <a:gridCol w="573206"/>
                <a:gridCol w="504967"/>
                <a:gridCol w="504967"/>
                <a:gridCol w="655093"/>
                <a:gridCol w="627797"/>
              </a:tblGrid>
              <a:tr h="2040811">
                <a:tc gridSpan="2">
                  <a:txBody>
                    <a:bodyPr/>
                    <a:lstStyle/>
                    <a:p>
                      <a:pPr algn="ctr">
                        <a:lnSpc>
                          <a:spcPct val="107000"/>
                        </a:lnSpc>
                        <a:spcAft>
                          <a:spcPts val="0"/>
                        </a:spcAft>
                      </a:pPr>
                      <a:r>
                        <a:rPr lang="es-EC" sz="1800" dirty="0">
                          <a:solidFill>
                            <a:schemeClr val="tx1"/>
                          </a:solidFill>
                          <a:effectLst/>
                        </a:rPr>
                        <a:t>CRITERIOS</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a:txBody>
                    <a:bodyPr/>
                    <a:lstStyle/>
                    <a:p>
                      <a:pPr algn="ctr">
                        <a:lnSpc>
                          <a:spcPct val="107000"/>
                        </a:lnSpc>
                        <a:spcAft>
                          <a:spcPts val="0"/>
                        </a:spcAft>
                      </a:pPr>
                      <a:r>
                        <a:rPr lang="es-EC" sz="1800">
                          <a:solidFill>
                            <a:schemeClr val="tx1"/>
                          </a:solidFill>
                          <a:effectLst/>
                        </a:rPr>
                        <a:t>Costo</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tc>
                <a:tc>
                  <a:txBody>
                    <a:bodyPr/>
                    <a:lstStyle/>
                    <a:p>
                      <a:pPr algn="ctr">
                        <a:lnSpc>
                          <a:spcPct val="107000"/>
                        </a:lnSpc>
                        <a:spcAft>
                          <a:spcPts val="0"/>
                        </a:spcAft>
                      </a:pPr>
                      <a:r>
                        <a:rPr lang="es-EC" sz="1800">
                          <a:solidFill>
                            <a:schemeClr val="tx1"/>
                          </a:solidFill>
                          <a:effectLst/>
                        </a:rPr>
                        <a:t>Tiempo empleado</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tc>
                <a:tc>
                  <a:txBody>
                    <a:bodyPr/>
                    <a:lstStyle/>
                    <a:p>
                      <a:pPr algn="ctr">
                        <a:lnSpc>
                          <a:spcPct val="107000"/>
                        </a:lnSpc>
                        <a:spcAft>
                          <a:spcPts val="0"/>
                        </a:spcAft>
                      </a:pPr>
                      <a:r>
                        <a:rPr lang="es-EC" sz="1800">
                          <a:solidFill>
                            <a:schemeClr val="tx1"/>
                          </a:solidFill>
                          <a:effectLst/>
                        </a:rPr>
                        <a:t>Tamaño</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tc>
                <a:tc>
                  <a:txBody>
                    <a:bodyPr/>
                    <a:lstStyle/>
                    <a:p>
                      <a:pPr algn="ctr">
                        <a:lnSpc>
                          <a:spcPct val="107000"/>
                        </a:lnSpc>
                        <a:spcAft>
                          <a:spcPts val="0"/>
                        </a:spcAft>
                      </a:pPr>
                      <a:r>
                        <a:rPr lang="es-EC" sz="1800">
                          <a:solidFill>
                            <a:schemeClr val="tx1"/>
                          </a:solidFill>
                          <a:effectLst/>
                        </a:rPr>
                        <a:t>Disponibilidad</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tc>
                <a:tc>
                  <a:txBody>
                    <a:bodyPr/>
                    <a:lstStyle/>
                    <a:p>
                      <a:pPr algn="ctr">
                        <a:lnSpc>
                          <a:spcPct val="107000"/>
                        </a:lnSpc>
                        <a:spcAft>
                          <a:spcPts val="0"/>
                        </a:spcAft>
                      </a:pPr>
                      <a:r>
                        <a:rPr lang="es-EC" sz="1800">
                          <a:solidFill>
                            <a:schemeClr val="tx1"/>
                          </a:solidFill>
                          <a:effectLst/>
                        </a:rPr>
                        <a:t>Total Ponderado</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tc>
                <a:tc>
                  <a:txBody>
                    <a:bodyPr/>
                    <a:lstStyle/>
                    <a:p>
                      <a:pPr algn="ctr">
                        <a:lnSpc>
                          <a:spcPct val="107000"/>
                        </a:lnSpc>
                        <a:spcAft>
                          <a:spcPts val="0"/>
                        </a:spcAft>
                      </a:pPr>
                      <a:r>
                        <a:rPr lang="es-EC" sz="1800">
                          <a:solidFill>
                            <a:schemeClr val="tx1"/>
                          </a:solidFill>
                          <a:effectLst/>
                        </a:rPr>
                        <a:t>Porcentaje</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tc>
              </a:tr>
              <a:tr h="498615">
                <a:tc gridSpan="2">
                  <a:txBody>
                    <a:bodyPr/>
                    <a:lstStyle/>
                    <a:p>
                      <a:pPr algn="ctr">
                        <a:lnSpc>
                          <a:spcPct val="107000"/>
                        </a:lnSpc>
                        <a:spcAft>
                          <a:spcPts val="0"/>
                        </a:spcAft>
                      </a:pPr>
                      <a:r>
                        <a:rPr lang="es-EC" sz="1800">
                          <a:solidFill>
                            <a:schemeClr val="tx1"/>
                          </a:solidFill>
                          <a:effectLst/>
                        </a:rPr>
                        <a:t>PONDERACIÓN</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a:txBody>
                    <a:bodyPr/>
                    <a:lstStyle/>
                    <a:p>
                      <a:pPr>
                        <a:lnSpc>
                          <a:spcPct val="107000"/>
                        </a:lnSpc>
                        <a:spcAft>
                          <a:spcPts val="0"/>
                        </a:spcAft>
                      </a:pPr>
                      <a:r>
                        <a:rPr lang="es-EC" sz="1800">
                          <a:solidFill>
                            <a:schemeClr val="tx1"/>
                          </a:solidFill>
                          <a:effectLst/>
                        </a:rPr>
                        <a:t>0,4</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0,2</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0,2</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0,2</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C" sz="1800">
                        <a:solidFill>
                          <a:schemeClr val="tx1"/>
                        </a:solidFill>
                        <a:effectLst/>
                        <a:latin typeface="Calibri" panose="020F0502020204030204" pitchFamily="34" charset="0"/>
                      </a:endParaRPr>
                    </a:p>
                  </a:txBody>
                  <a:tcPr marL="44450" marR="44450" marT="0" marB="0" anchor="ctr"/>
                </a:tc>
                <a:tc>
                  <a:txBody>
                    <a:bodyPr/>
                    <a:lstStyle/>
                    <a:p>
                      <a:pPr>
                        <a:lnSpc>
                          <a:spcPct val="107000"/>
                        </a:lnSpc>
                      </a:pPr>
                      <a:endParaRPr lang="es-EC" sz="1800">
                        <a:solidFill>
                          <a:schemeClr val="tx1"/>
                        </a:solidFill>
                        <a:effectLst/>
                        <a:latin typeface="Calibri" panose="020F0502020204030204" pitchFamily="34" charset="0"/>
                      </a:endParaRPr>
                    </a:p>
                  </a:txBody>
                  <a:tcPr marL="44450" marR="44450" marT="0" marB="0" anchor="ctr"/>
                </a:tc>
              </a:tr>
              <a:tr h="538615">
                <a:tc rowSpan="2">
                  <a:txBody>
                    <a:bodyPr/>
                    <a:lstStyle/>
                    <a:p>
                      <a:pPr>
                        <a:lnSpc>
                          <a:spcPct val="107000"/>
                        </a:lnSpc>
                        <a:spcAft>
                          <a:spcPts val="0"/>
                        </a:spcAft>
                      </a:pPr>
                      <a:r>
                        <a:rPr lang="es-EC" sz="1800">
                          <a:solidFill>
                            <a:schemeClr val="tx1"/>
                          </a:solidFill>
                          <a:effectLst/>
                        </a:rPr>
                        <a:t>Driver</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L298n</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4</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5</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4</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4</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4,2</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64%</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760285">
                <a:tc vMerge="1">
                  <a:txBody>
                    <a:bodyPr/>
                    <a:lstStyle/>
                    <a:p>
                      <a:endParaRPr lang="es-EC"/>
                    </a:p>
                  </a:txBody>
                  <a:tcPr/>
                </a:tc>
                <a:tc>
                  <a:txBody>
                    <a:bodyPr/>
                    <a:lstStyle/>
                    <a:p>
                      <a:pPr>
                        <a:lnSpc>
                          <a:spcPct val="107000"/>
                        </a:lnSpc>
                        <a:spcAft>
                          <a:spcPts val="0"/>
                        </a:spcAft>
                      </a:pPr>
                      <a:r>
                        <a:rPr lang="es-EC" sz="1800">
                          <a:solidFill>
                            <a:schemeClr val="tx1"/>
                          </a:solidFill>
                          <a:effectLst/>
                        </a:rPr>
                        <a:t>Circuito diseñado</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2</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1</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2</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5</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a:solidFill>
                            <a:schemeClr val="tx1"/>
                          </a:solidFill>
                          <a:effectLst/>
                        </a:rPr>
                        <a:t>2,4</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800" dirty="0">
                          <a:solidFill>
                            <a:schemeClr val="tx1"/>
                          </a:solidFill>
                          <a:effectLst/>
                        </a:rPr>
                        <a:t>36%</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pic>
        <p:nvPicPr>
          <p:cNvPr id="13" name="Imagen 12" descr="http://www.makielectronic.com/fotos/grandes/l298n.jpg"/>
          <p:cNvPicPr/>
          <p:nvPr/>
        </p:nvPicPr>
        <p:blipFill rotWithShape="1">
          <a:blip r:embed="rId2">
            <a:extLst>
              <a:ext uri="{28A0092B-C50C-407E-A947-70E740481C1C}">
                <a14:useLocalDpi xmlns:a14="http://schemas.microsoft.com/office/drawing/2010/main" val="0"/>
              </a:ext>
            </a:extLst>
          </a:blip>
          <a:srcRect l="1397" t="825" r="1992" b="1396"/>
          <a:stretch/>
        </p:blipFill>
        <p:spPr bwMode="auto">
          <a:xfrm>
            <a:off x="8714740" y="2353768"/>
            <a:ext cx="3199756" cy="3838326"/>
          </a:xfrm>
          <a:prstGeom prst="rect">
            <a:avLst/>
          </a:prstGeom>
          <a:noFill/>
          <a:ln w="6350">
            <a:solidFill>
              <a:schemeClr val="tx1"/>
            </a:solidFill>
          </a:ln>
          <a:extLst>
            <a:ext uri="{53640926-AAD7-44D8-BBD7-CCE9431645EC}">
              <a14:shadowObscured xmlns:a14="http://schemas.microsoft.com/office/drawing/2010/main"/>
            </a:ext>
          </a:extLst>
        </p:spPr>
      </p:pic>
      <p:sp>
        <p:nvSpPr>
          <p:cNvPr id="14" name="Flecha derecha 13"/>
          <p:cNvSpPr/>
          <p:nvPr/>
        </p:nvSpPr>
        <p:spPr>
          <a:xfrm>
            <a:off x="7219666" y="4244454"/>
            <a:ext cx="1173707" cy="2593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2884481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7281" y="1200225"/>
            <a:ext cx="8059598" cy="509600"/>
          </a:xfrm>
        </p:spPr>
        <p:txBody>
          <a:bodyPr>
            <a:normAutofit/>
          </a:bodyPr>
          <a:lstStyle/>
          <a:p>
            <a:r>
              <a:rPr lang="es-EC" sz="2800" dirty="0" smtClean="0"/>
              <a:t>Selección del cableado eléctrico </a:t>
            </a:r>
            <a:endParaRPr lang="es-EC" sz="2800" dirty="0"/>
          </a:p>
        </p:txBody>
      </p:sp>
      <mc:AlternateContent xmlns:mc="http://schemas.openxmlformats.org/markup-compatibility/2006" xmlns:a14="http://schemas.microsoft.com/office/drawing/2010/main">
        <mc:Choice Requires="a14">
          <p:sp>
            <p:nvSpPr>
              <p:cNvPr id="5" name="Rectángulo 4"/>
              <p:cNvSpPr/>
              <p:nvPr/>
            </p:nvSpPr>
            <p:spPr>
              <a:xfrm>
                <a:off x="1457136" y="1937745"/>
                <a:ext cx="1164037"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𝐴</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2</m:t>
                          </m:r>
                          <m:r>
                            <a:rPr lang="es-EC" i="1">
                              <a:latin typeface="Cambria Math" panose="02040503050406030204" pitchFamily="18" charset="0"/>
                            </a:rPr>
                            <m:t>𝜌</m:t>
                          </m:r>
                          <m:r>
                            <a:rPr lang="es-EC" i="1">
                              <a:latin typeface="Cambria Math" panose="02040503050406030204" pitchFamily="18" charset="0"/>
                            </a:rPr>
                            <m:t>𝐿𝐼</m:t>
                          </m:r>
                        </m:num>
                        <m:den>
                          <m:r>
                            <a:rPr lang="es-EC" i="0">
                              <a:latin typeface="Cambria Math" panose="02040503050406030204" pitchFamily="18" charset="0"/>
                            </a:rPr>
                            <m:t>∆</m:t>
                          </m:r>
                          <m:r>
                            <a:rPr lang="es-EC" i="1">
                              <a:latin typeface="Cambria Math" panose="02040503050406030204" pitchFamily="18" charset="0"/>
                            </a:rPr>
                            <m:t>𝑉</m:t>
                          </m:r>
                        </m:den>
                      </m:f>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1457136" y="1937745"/>
                <a:ext cx="1164037" cy="612796"/>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927601" y="2778461"/>
                <a:ext cx="3387144" cy="2060500"/>
              </a:xfrm>
              <a:prstGeom prst="rect">
                <a:avLst/>
              </a:prstGeom>
            </p:spPr>
            <p:txBody>
              <a:bodyPr wrap="square">
                <a:spAutoFit/>
              </a:bodyPr>
              <a:lstStyle/>
              <a:p>
                <a:pPr marL="450215" algn="ctr">
                  <a:lnSpc>
                    <a:spcPct val="107000"/>
                  </a:lnSpc>
                  <a:spcAft>
                    <a:spcPts val="800"/>
                  </a:spcAft>
                </a:pPr>
                <a14:m>
                  <m:oMathPara xmlns:m="http://schemas.openxmlformats.org/officeDocument/2006/math">
                    <m:oMathParaPr>
                      <m:jc m:val="centerGroup"/>
                    </m:oMathParaPr>
                    <m:oMath xmlns:m="http://schemas.openxmlformats.org/officeDocument/2006/math">
                      <m:r>
                        <a:rPr lang="es-ES_tradnl" i="1">
                          <a:latin typeface="Cambria Math" panose="02040503050406030204" pitchFamily="18" charset="0"/>
                          <a:ea typeface="Calibri" panose="020F0502020204030204" pitchFamily="34" charset="0"/>
                          <a:cs typeface="Times New Roman" panose="02020603050405020304" pitchFamily="18" charset="0"/>
                        </a:rPr>
                        <m:t>𝜌</m:t>
                      </m:r>
                      <m:r>
                        <a:rPr lang="es-ES_tradnl" i="1">
                          <a:latin typeface="Cambria Math" panose="02040503050406030204" pitchFamily="18" charset="0"/>
                          <a:ea typeface="Calibri" panose="020F0502020204030204" pitchFamily="34" charset="0"/>
                          <a:cs typeface="Times New Roman" panose="02020603050405020304" pitchFamily="18" charset="0"/>
                        </a:rPr>
                        <m:t>=</m:t>
                      </m:r>
                      <m:r>
                        <a:rPr lang="es-EC">
                          <a:solidFill>
                            <a:srgbClr val="222222"/>
                          </a:solidFill>
                          <a:effectLst/>
                          <a:latin typeface="Cambria Math" panose="02040503050406030204" pitchFamily="18" charset="0"/>
                          <a:ea typeface="Calibri" panose="020F0502020204030204" pitchFamily="34" charset="0"/>
                          <a:cs typeface="Arial" panose="020B0604020202020204" pitchFamily="34" charset="0"/>
                        </a:rPr>
                        <m:t>0.0171 </m:t>
                      </m:r>
                      <m:d>
                        <m:dPr>
                          <m:begChr m:val="["/>
                          <m:endChr m:val="]"/>
                          <m:ctrlPr>
                            <a:rPr lang="es-EC" i="1">
                              <a:solidFill>
                                <a:srgbClr val="222222"/>
                              </a:solidFill>
                              <a:effectLst/>
                              <a:latin typeface="Cambria Math" panose="02040503050406030204" pitchFamily="18" charset="0"/>
                              <a:ea typeface="Calibri" panose="020F0502020204030204" pitchFamily="34" charset="0"/>
                              <a:cs typeface="Arial" panose="020B0604020202020204" pitchFamily="34" charset="0"/>
                            </a:rPr>
                          </m:ctrlPr>
                        </m:dPr>
                        <m:e>
                          <m:r>
                            <m:rPr>
                              <m:sty m:val="p"/>
                            </m:rPr>
                            <a:rPr lang="es-EC">
                              <a:solidFill>
                                <a:srgbClr val="222222"/>
                              </a:solidFill>
                              <a:effectLst/>
                              <a:latin typeface="Cambria Math" panose="02040503050406030204" pitchFamily="18" charset="0"/>
                              <a:ea typeface="Calibri" panose="020F0502020204030204" pitchFamily="34" charset="0"/>
                              <a:cs typeface="Arial" panose="020B0604020202020204" pitchFamily="34" charset="0"/>
                            </a:rPr>
                            <m:t>Ohm</m:t>
                          </m:r>
                          <m:r>
                            <a:rPr lang="es-EC">
                              <a:solidFill>
                                <a:srgbClr val="222222"/>
                              </a:solidFill>
                              <a:effectLst/>
                              <a:latin typeface="Cambria Math" panose="02040503050406030204" pitchFamily="18" charset="0"/>
                              <a:ea typeface="Calibri" panose="020F0502020204030204" pitchFamily="34" charset="0"/>
                              <a:cs typeface="Arial" panose="020B0604020202020204" pitchFamily="34" charset="0"/>
                            </a:rPr>
                            <m:t> ·</m:t>
                          </m:r>
                          <m:f>
                            <m:fPr>
                              <m:ctrlPr>
                                <a:rPr lang="es-EC" i="1">
                                  <a:solidFill>
                                    <a:srgbClr val="222222"/>
                                  </a:solidFill>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s-EC" i="1">
                                      <a:solidFill>
                                        <a:srgbClr val="222222"/>
                                      </a:solidFill>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s-EC">
                                      <a:solidFill>
                                        <a:srgbClr val="222222"/>
                                      </a:solidFill>
                                      <a:effectLst/>
                                      <a:latin typeface="Cambria Math" panose="02040503050406030204" pitchFamily="18" charset="0"/>
                                      <a:ea typeface="Calibri" panose="020F0502020204030204" pitchFamily="34" charset="0"/>
                                      <a:cs typeface="Arial" panose="020B0604020202020204" pitchFamily="34" charset="0"/>
                                    </a:rPr>
                                    <m:t>mm</m:t>
                                  </m:r>
                                </m:e>
                                <m:sup>
                                  <m:r>
                                    <a:rPr lang="es-EC">
                                      <a:solidFill>
                                        <a:srgbClr val="222222"/>
                                      </a:solidFill>
                                      <a:effectLst/>
                                      <a:latin typeface="Cambria Math" panose="02040503050406030204" pitchFamily="18" charset="0"/>
                                      <a:ea typeface="Calibri" panose="020F0502020204030204" pitchFamily="34" charset="0"/>
                                      <a:cs typeface="Arial" panose="020B0604020202020204" pitchFamily="34" charset="0"/>
                                    </a:rPr>
                                    <m:t>2</m:t>
                                  </m:r>
                                </m:sup>
                              </m:sSup>
                            </m:num>
                            <m:den>
                              <m:r>
                                <m:rPr>
                                  <m:sty m:val="p"/>
                                </m:rPr>
                                <a:rPr lang="es-EC">
                                  <a:solidFill>
                                    <a:srgbClr val="222222"/>
                                  </a:solidFill>
                                  <a:effectLst/>
                                  <a:latin typeface="Cambria Math" panose="02040503050406030204" pitchFamily="18" charset="0"/>
                                  <a:ea typeface="Calibri" panose="020F0502020204030204" pitchFamily="34" charset="0"/>
                                  <a:cs typeface="Arial" panose="020B0604020202020204" pitchFamily="34" charset="0"/>
                                </a:rPr>
                                <m:t>m</m:t>
                              </m:r>
                            </m:den>
                          </m:f>
                          <m:r>
                            <a:rPr lang="es-EC">
                              <a:solidFill>
                                <a:srgbClr val="222222"/>
                              </a:solidFill>
                              <a:effectLst/>
                              <a:latin typeface="Cambria Math" panose="02040503050406030204" pitchFamily="18" charset="0"/>
                              <a:ea typeface="Calibri" panose="020F0502020204030204" pitchFamily="34" charset="0"/>
                              <a:cs typeface="Arial" panose="020B0604020202020204" pitchFamily="34" charset="0"/>
                            </a:rPr>
                            <m:t> </m:t>
                          </m:r>
                        </m:e>
                      </m:d>
                    </m:oMath>
                  </m:oMathPara>
                </a14:m>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a:p>
                <a:pPr marL="450215" algn="ctr">
                  <a:lnSpc>
                    <a:spcPct val="107000"/>
                  </a:lnSpc>
                  <a:spcAft>
                    <a:spcPts val="800"/>
                  </a:spcAft>
                </a:pPr>
                <a14:m>
                  <m:oMathPara xmlns:m="http://schemas.openxmlformats.org/officeDocument/2006/math">
                    <m:oMathParaPr>
                      <m:jc m:val="centerGroup"/>
                    </m:oMathParaPr>
                    <m:oMath xmlns:m="http://schemas.openxmlformats.org/officeDocument/2006/math">
                      <m:r>
                        <a:rPr lang="es-ES_tradnl" i="1">
                          <a:effectLst/>
                          <a:latin typeface="Cambria Math" panose="02040503050406030204" pitchFamily="18" charset="0"/>
                          <a:ea typeface="Calibri" panose="020F0502020204030204" pitchFamily="34" charset="0"/>
                          <a:cs typeface="Times New Roman" panose="02020603050405020304" pitchFamily="18" charset="0"/>
                        </a:rPr>
                        <m:t>𝐿</m:t>
                      </m:r>
                      <m:r>
                        <a:rPr lang="es-ES_tradnl" i="1">
                          <a:effectLst/>
                          <a:latin typeface="Cambria Math" panose="02040503050406030204" pitchFamily="18" charset="0"/>
                          <a:ea typeface="Calibri" panose="020F0502020204030204" pitchFamily="34" charset="0"/>
                          <a:cs typeface="Times New Roman" panose="02020603050405020304" pitchFamily="18" charset="0"/>
                        </a:rPr>
                        <m:t>=3 [</m:t>
                      </m:r>
                      <m:r>
                        <a:rPr lang="es-ES_tradnl" i="1">
                          <a:effectLst/>
                          <a:latin typeface="Cambria Math" panose="02040503050406030204" pitchFamily="18" charset="0"/>
                          <a:ea typeface="Calibri" panose="020F0502020204030204" pitchFamily="34" charset="0"/>
                          <a:cs typeface="Times New Roman" panose="02020603050405020304" pitchFamily="18" charset="0"/>
                        </a:rPr>
                        <m:t>𝑚</m:t>
                      </m:r>
                      <m:r>
                        <a:rPr lang="es-ES_tradnl"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a:p>
                <a:pPr marL="450215" algn="ctr">
                  <a:lnSpc>
                    <a:spcPct val="107000"/>
                  </a:lnSpc>
                  <a:spcAft>
                    <a:spcPts val="800"/>
                  </a:spcAft>
                </a:pPr>
                <a14:m>
                  <m:oMathPara xmlns:m="http://schemas.openxmlformats.org/officeDocument/2006/math">
                    <m:oMathParaPr>
                      <m:jc m:val="centerGroup"/>
                    </m:oMathParaPr>
                    <m:oMath xmlns:m="http://schemas.openxmlformats.org/officeDocument/2006/math">
                      <m:r>
                        <a:rPr lang="es-ES_tradnl" i="1">
                          <a:effectLst/>
                          <a:latin typeface="Cambria Math" panose="02040503050406030204" pitchFamily="18" charset="0"/>
                          <a:ea typeface="Calibri" panose="020F0502020204030204" pitchFamily="34" charset="0"/>
                          <a:cs typeface="Times New Roman" panose="02020603050405020304" pitchFamily="18" charset="0"/>
                        </a:rPr>
                        <m:t>𝐼</m:t>
                      </m:r>
                      <m:r>
                        <a:rPr lang="es-ES_tradnl" i="1">
                          <a:effectLst/>
                          <a:latin typeface="Cambria Math" panose="02040503050406030204" pitchFamily="18" charset="0"/>
                          <a:ea typeface="Calibri" panose="020F0502020204030204" pitchFamily="34" charset="0"/>
                          <a:cs typeface="Times New Roman" panose="02020603050405020304" pitchFamily="18" charset="0"/>
                        </a:rPr>
                        <m:t>=0.4 [</m:t>
                      </m:r>
                      <m:r>
                        <a:rPr lang="es-ES_tradnl" i="1">
                          <a:effectLst/>
                          <a:latin typeface="Cambria Math" panose="02040503050406030204" pitchFamily="18" charset="0"/>
                          <a:ea typeface="Calibri" panose="020F0502020204030204" pitchFamily="34" charset="0"/>
                          <a:cs typeface="Times New Roman" panose="02020603050405020304" pitchFamily="18" charset="0"/>
                        </a:rPr>
                        <m:t>𝐴</m:t>
                      </m:r>
                      <m:r>
                        <a:rPr lang="es-ES_tradnl"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a:p>
                <a:pPr marL="450215" algn="ctr">
                  <a:lnSpc>
                    <a:spcPct val="107000"/>
                  </a:lnSpc>
                  <a:spcAft>
                    <a:spcPts val="800"/>
                  </a:spcAft>
                </a:pPr>
                <a14:m>
                  <m:oMathPara xmlns:m="http://schemas.openxmlformats.org/officeDocument/2006/math">
                    <m:oMathParaPr>
                      <m:jc m:val="centerGroup"/>
                    </m:oMathParaPr>
                    <m:oMath xmlns:m="http://schemas.openxmlformats.org/officeDocument/2006/math">
                      <m:r>
                        <a:rPr lang="es-ES_tradnl" i="1">
                          <a:effectLst/>
                          <a:latin typeface="Cambria Math" panose="02040503050406030204" pitchFamily="18" charset="0"/>
                          <a:ea typeface="Calibri" panose="020F0502020204030204" pitchFamily="34" charset="0"/>
                          <a:cs typeface="Times New Roman" panose="02020603050405020304" pitchFamily="18" charset="0"/>
                        </a:rPr>
                        <m:t>∆</m:t>
                      </m:r>
                      <m:r>
                        <a:rPr lang="es-ES_tradnl" i="1">
                          <a:effectLst/>
                          <a:latin typeface="Cambria Math" panose="02040503050406030204" pitchFamily="18" charset="0"/>
                          <a:ea typeface="Calibri" panose="020F0502020204030204" pitchFamily="34" charset="0"/>
                          <a:cs typeface="Times New Roman" panose="02020603050405020304" pitchFamily="18" charset="0"/>
                        </a:rPr>
                        <m:t>𝑉</m:t>
                      </m:r>
                      <m:r>
                        <a:rPr lang="es-ES_tradnl" i="1">
                          <a:effectLst/>
                          <a:latin typeface="Cambria Math" panose="02040503050406030204" pitchFamily="18" charset="0"/>
                          <a:ea typeface="Calibri" panose="020F0502020204030204" pitchFamily="34" charset="0"/>
                          <a:cs typeface="Times New Roman" panose="02020603050405020304" pitchFamily="18" charset="0"/>
                        </a:rPr>
                        <m:t>=0.1 [</m:t>
                      </m:r>
                      <m:r>
                        <a:rPr lang="es-ES_tradnl" i="1">
                          <a:effectLst/>
                          <a:latin typeface="Cambria Math" panose="02040503050406030204" pitchFamily="18" charset="0"/>
                          <a:ea typeface="Calibri" panose="020F0502020204030204" pitchFamily="34" charset="0"/>
                          <a:cs typeface="Times New Roman" panose="02020603050405020304" pitchFamily="18" charset="0"/>
                        </a:rPr>
                        <m:t>𝑉</m:t>
                      </m:r>
                      <m:r>
                        <a:rPr lang="es-ES_tradnl"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927601" y="2778461"/>
                <a:ext cx="3387144" cy="2060500"/>
              </a:xfrm>
              <a:prstGeom prst="rect">
                <a:avLst/>
              </a:prstGeom>
              <a:blipFill rotWithShape="0">
                <a:blip r:embed="rId3"/>
                <a:stretch>
                  <a:fillRect/>
                </a:stretch>
              </a:blipFill>
            </p:spPr>
            <p:txBody>
              <a:bodyPr/>
              <a:lstStyle/>
              <a:p>
                <a:r>
                  <a:rPr lang="es-EC">
                    <a:noFill/>
                  </a:rPr>
                  <a:t> </a:t>
                </a:r>
              </a:p>
            </p:txBody>
          </p:sp>
        </mc:Fallback>
      </mc:AlternateContent>
      <p:sp>
        <p:nvSpPr>
          <p:cNvPr id="7" name="CuadroTexto 6"/>
          <p:cNvSpPr txBox="1"/>
          <p:nvPr/>
        </p:nvSpPr>
        <p:spPr>
          <a:xfrm>
            <a:off x="3477296" y="3915177"/>
            <a:ext cx="2266682" cy="369332"/>
          </a:xfrm>
          <a:prstGeom prst="rect">
            <a:avLst/>
          </a:prstGeom>
          <a:noFill/>
        </p:spPr>
        <p:txBody>
          <a:bodyPr wrap="square" rtlCol="0">
            <a:spAutoFit/>
          </a:bodyPr>
          <a:lstStyle/>
          <a:p>
            <a:r>
              <a:rPr lang="es-EC" dirty="0" smtClean="0"/>
              <a:t>experimentalmente</a:t>
            </a:r>
            <a:endParaRPr lang="es-EC" dirty="0"/>
          </a:p>
        </p:txBody>
      </p:sp>
      <p:cxnSp>
        <p:nvCxnSpPr>
          <p:cNvPr id="10" name="Conector recto de flecha 9"/>
          <p:cNvCxnSpPr/>
          <p:nvPr/>
        </p:nvCxnSpPr>
        <p:spPr>
          <a:xfrm>
            <a:off x="3013656" y="4099843"/>
            <a:ext cx="463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Rectángulo 10"/>
              <p:cNvSpPr/>
              <p:nvPr/>
            </p:nvSpPr>
            <p:spPr>
              <a:xfrm>
                <a:off x="1410166" y="5421226"/>
                <a:ext cx="183531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panose="02040503050406030204" pitchFamily="18" charset="0"/>
                            </a:rPr>
                          </m:ctrlPr>
                        </m:dPr>
                        <m:e>
                          <m:r>
                            <a:rPr lang="es-EC" i="1">
                              <a:latin typeface="Cambria Math" panose="02040503050406030204" pitchFamily="18" charset="0"/>
                            </a:rPr>
                            <m:t>𝐴</m:t>
                          </m:r>
                          <m:r>
                            <a:rPr lang="es-EC" i="0">
                              <a:latin typeface="Cambria Math" panose="02040503050406030204" pitchFamily="18" charset="0"/>
                            </a:rPr>
                            <m:t>=0.41 [</m:t>
                          </m:r>
                          <m:r>
                            <a:rPr lang="es-EC" i="1">
                              <a:latin typeface="Cambria Math" panose="02040503050406030204" pitchFamily="18" charset="0"/>
                            </a:rPr>
                            <m:t>𝑚</m:t>
                          </m:r>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e>
                      </m:d>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1410166" y="5421226"/>
                <a:ext cx="1835310" cy="369332"/>
              </a:xfrm>
              <a:prstGeom prst="rect">
                <a:avLst/>
              </a:prstGeom>
              <a:blipFill rotWithShape="0">
                <a:blip r:embed="rId4"/>
                <a:stretch>
                  <a:fillRect t="-126230" r="-23920" b="-18852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4039871" y="5421225"/>
                <a:ext cx="158799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panose="02040503050406030204" pitchFamily="18" charset="0"/>
                            </a:rPr>
                          </m:ctrlPr>
                        </m:dPr>
                        <m:e>
                          <m:r>
                            <a:rPr lang="es-EC" i="1">
                              <a:latin typeface="Cambria Math" panose="02040503050406030204" pitchFamily="18" charset="0"/>
                            </a:rPr>
                            <m:t>𝑑</m:t>
                          </m:r>
                          <m:r>
                            <a:rPr lang="es-EC" i="0">
                              <a:latin typeface="Cambria Math" panose="02040503050406030204" pitchFamily="18" charset="0"/>
                            </a:rPr>
                            <m:t>=0.7 [</m:t>
                          </m:r>
                          <m:r>
                            <a:rPr lang="es-EC" i="1">
                              <a:latin typeface="Cambria Math" panose="02040503050406030204" pitchFamily="18" charset="0"/>
                            </a:rPr>
                            <m:t>𝑚𝑚</m:t>
                          </m:r>
                        </m:e>
                      </m:d>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4039871" y="5421225"/>
                <a:ext cx="1587999" cy="369332"/>
              </a:xfrm>
              <a:prstGeom prst="rect">
                <a:avLst/>
              </a:prstGeom>
              <a:blipFill rotWithShape="0">
                <a:blip r:embed="rId5"/>
                <a:stretch>
                  <a:fillRect t="-126230" r="-27692" b="-188525"/>
                </a:stretch>
              </a:blipFill>
            </p:spPr>
            <p:txBody>
              <a:bodyPr/>
              <a:lstStyle/>
              <a:p>
                <a:r>
                  <a:rPr lang="es-EC">
                    <a:noFill/>
                  </a:rPr>
                  <a:t> </a:t>
                </a:r>
              </a:p>
            </p:txBody>
          </p:sp>
        </mc:Fallback>
      </mc:AlternateContent>
      <p:cxnSp>
        <p:nvCxnSpPr>
          <p:cNvPr id="15" name="Conector recto de flecha 14"/>
          <p:cNvCxnSpPr>
            <a:endCxn id="12" idx="1"/>
          </p:cNvCxnSpPr>
          <p:nvPr/>
        </p:nvCxnSpPr>
        <p:spPr>
          <a:xfrm flipV="1">
            <a:off x="3204693" y="5605891"/>
            <a:ext cx="835178" cy="15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Imagen 16"/>
          <p:cNvPicPr>
            <a:picLocks noChangeAspect="1"/>
          </p:cNvPicPr>
          <p:nvPr/>
        </p:nvPicPr>
        <p:blipFill>
          <a:blip r:embed="rId6"/>
          <a:stretch>
            <a:fillRect/>
          </a:stretch>
        </p:blipFill>
        <p:spPr>
          <a:xfrm flipH="1">
            <a:off x="10835541" y="246816"/>
            <a:ext cx="1356459" cy="1129170"/>
          </a:xfrm>
          <a:prstGeom prst="rect">
            <a:avLst/>
          </a:prstGeom>
        </p:spPr>
      </p:pic>
      <p:pic>
        <p:nvPicPr>
          <p:cNvPr id="14" name="Imagen 13"/>
          <p:cNvPicPr/>
          <p:nvPr/>
        </p:nvPicPr>
        <p:blipFill>
          <a:blip r:embed="rId7">
            <a:extLst>
              <a:ext uri="{28A0092B-C50C-407E-A947-70E740481C1C}">
                <a14:useLocalDpi xmlns:a14="http://schemas.microsoft.com/office/drawing/2010/main" val="0"/>
              </a:ext>
            </a:extLst>
          </a:blip>
          <a:srcRect/>
          <a:stretch>
            <a:fillRect/>
          </a:stretch>
        </p:blipFill>
        <p:spPr bwMode="auto">
          <a:xfrm>
            <a:off x="6482970" y="1937745"/>
            <a:ext cx="5467730" cy="3852812"/>
          </a:xfrm>
          <a:prstGeom prst="rect">
            <a:avLst/>
          </a:prstGeom>
          <a:noFill/>
          <a:ln w="3175">
            <a:solidFill>
              <a:schemeClr val="tx1"/>
            </a:solidFill>
          </a:ln>
        </p:spPr>
      </p:pic>
    </p:spTree>
    <p:extLst>
      <p:ext uri="{BB962C8B-B14F-4D97-AF65-F5344CB8AC3E}">
        <p14:creationId xmlns:p14="http://schemas.microsoft.com/office/powerpoint/2010/main" val="10339035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7281" y="1200225"/>
            <a:ext cx="8059598" cy="509600"/>
          </a:xfrm>
        </p:spPr>
        <p:txBody>
          <a:bodyPr>
            <a:normAutofit/>
          </a:bodyPr>
          <a:lstStyle/>
          <a:p>
            <a:r>
              <a:rPr lang="es-EC" sz="2800" dirty="0" smtClean="0"/>
              <a:t>Selección del fusible</a:t>
            </a:r>
            <a:endParaRPr lang="es-EC" sz="2800" dirty="0"/>
          </a:p>
        </p:txBody>
      </p:sp>
      <p:pic>
        <p:nvPicPr>
          <p:cNvPr id="13" name="Imagen 12"/>
          <p:cNvPicPr/>
          <p:nvPr/>
        </p:nvPicPr>
        <p:blipFill rotWithShape="1">
          <a:blip r:embed="rId2">
            <a:extLst>
              <a:ext uri="{28A0092B-C50C-407E-A947-70E740481C1C}">
                <a14:useLocalDpi xmlns:a14="http://schemas.microsoft.com/office/drawing/2010/main" val="0"/>
              </a:ext>
            </a:extLst>
          </a:blip>
          <a:srcRect t="11698"/>
          <a:stretch/>
        </p:blipFill>
        <p:spPr bwMode="auto">
          <a:xfrm>
            <a:off x="894081" y="2342194"/>
            <a:ext cx="4008119" cy="1760458"/>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 name="Rectángulo 1"/>
              <p:cNvSpPr/>
              <p:nvPr/>
            </p:nvSpPr>
            <p:spPr>
              <a:xfrm>
                <a:off x="6045762" y="2406134"/>
                <a:ext cx="39612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𝐶</m:t>
                          </m:r>
                        </m:sub>
                      </m:sSub>
                      <m:d>
                        <m:dPr>
                          <m:ctrlPr>
                            <a:rPr lang="es-EC" i="1">
                              <a:latin typeface="Cambria Math" panose="02040503050406030204" pitchFamily="18" charset="0"/>
                            </a:rPr>
                          </m:ctrlPr>
                        </m:dPr>
                        <m:e>
                          <m:r>
                            <a:rPr lang="es-EC" i="1">
                              <a:latin typeface="Cambria Math" panose="02040503050406030204" pitchFamily="18" charset="0"/>
                            </a:rPr>
                            <m:t>𝐴</m:t>
                          </m:r>
                        </m:e>
                      </m:d>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𝑁</m:t>
                          </m:r>
                        </m:sub>
                      </m:sSub>
                      <m:r>
                        <a:rPr lang="es-EC" i="0">
                          <a:latin typeface="Cambria Math" panose="02040503050406030204" pitchFamily="18" charset="0"/>
                        </a:rPr>
                        <m:t> </m:t>
                      </m:r>
                      <m:r>
                        <a:rPr lang="es-EC" i="1">
                          <a:latin typeface="Cambria Math" panose="02040503050406030204" pitchFamily="18" charset="0"/>
                        </a:rPr>
                        <m:t>𝑑𝑒𝑙</m:t>
                      </m:r>
                      <m:r>
                        <a:rPr lang="es-EC" i="0">
                          <a:latin typeface="Cambria Math" panose="02040503050406030204" pitchFamily="18" charset="0"/>
                        </a:rPr>
                        <m:t> </m:t>
                      </m:r>
                      <m:r>
                        <a:rPr lang="es-EC" i="1">
                          <a:latin typeface="Cambria Math" panose="02040503050406030204" pitchFamily="18" charset="0"/>
                        </a:rPr>
                        <m:t>𝑓𝑢𝑠𝑖𝑏𝑙𝑒</m:t>
                      </m:r>
                      <m:r>
                        <a:rPr lang="es-EC" i="0">
                          <a:latin typeface="Cambria Math" panose="02040503050406030204" pitchFamily="18" charset="0"/>
                        </a:rPr>
                        <m:t>&lt;</m:t>
                      </m:r>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𝑚</m:t>
                          </m:r>
                          <m:r>
                            <a:rPr lang="es-EC" i="0">
                              <a:latin typeface="Cambria Math" panose="02040503050406030204" pitchFamily="18" charset="0"/>
                            </a:rPr>
                            <m:t>á</m:t>
                          </m:r>
                          <m:r>
                            <a:rPr lang="es-EC" i="1">
                              <a:latin typeface="Cambria Math" panose="02040503050406030204" pitchFamily="18" charset="0"/>
                            </a:rPr>
                            <m:t>𝑥𝑎𝑑𝑚</m:t>
                          </m:r>
                        </m:sub>
                      </m:sSub>
                      <m:d>
                        <m:dPr>
                          <m:ctrlPr>
                            <a:rPr lang="es-EC" i="1">
                              <a:latin typeface="Cambria Math" panose="02040503050406030204" pitchFamily="18" charset="0"/>
                            </a:rPr>
                          </m:ctrlPr>
                        </m:dPr>
                        <m:e>
                          <m:r>
                            <a:rPr lang="es-EC" i="1">
                              <a:latin typeface="Cambria Math" panose="02040503050406030204" pitchFamily="18" charset="0"/>
                            </a:rPr>
                            <m:t>𝐴</m:t>
                          </m:r>
                        </m:e>
                      </m:d>
                    </m:oMath>
                  </m:oMathPara>
                </a14:m>
                <a:endParaRPr lang="es-EC" dirty="0"/>
              </a:p>
            </p:txBody>
          </p:sp>
        </mc:Choice>
        <mc:Fallback xmlns="">
          <p:sp>
            <p:nvSpPr>
              <p:cNvPr id="2" name="Rectángulo 1"/>
              <p:cNvSpPr>
                <a:spLocks noRot="1" noChangeAspect="1" noMove="1" noResize="1" noEditPoints="1" noAdjustHandles="1" noChangeArrowheads="1" noChangeShapeType="1" noTextEdit="1"/>
              </p:cNvSpPr>
              <p:nvPr/>
            </p:nvSpPr>
            <p:spPr>
              <a:xfrm>
                <a:off x="6045762" y="2406134"/>
                <a:ext cx="3961276" cy="369332"/>
              </a:xfrm>
              <a:prstGeom prst="rect">
                <a:avLst/>
              </a:prstGeom>
              <a:blipFill rotWithShape="0">
                <a:blip r:embed="rId3"/>
                <a:stretch>
                  <a:fillRect b="-13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6924501" y="2986405"/>
                <a:ext cx="215661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smtClean="0">
                              <a:latin typeface="Cambria Math" panose="02040503050406030204" pitchFamily="18" charset="0"/>
                            </a:rPr>
                          </m:ctrlPr>
                        </m:dPr>
                        <m:e>
                          <m:r>
                            <a:rPr lang="es-EC">
                              <a:latin typeface="Cambria Math" panose="02040503050406030204" pitchFamily="18" charset="0"/>
                            </a:rPr>
                            <m:t>0.4[</m:t>
                          </m:r>
                          <m:r>
                            <a:rPr lang="es-EC" i="1">
                              <a:latin typeface="Cambria Math" panose="02040503050406030204" pitchFamily="18" charset="0"/>
                            </a:rPr>
                            <m:t>𝐴</m:t>
                          </m:r>
                          <m:r>
                            <a:rPr lang="es-EC" b="0" i="0" smtClean="0">
                              <a:latin typeface="Cambria Math" panose="02040503050406030204" pitchFamily="18" charset="0"/>
                            </a:rPr>
                            <m:t>]</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𝑁</m:t>
                              </m:r>
                            </m:sub>
                          </m:sSub>
                          <m:r>
                            <a:rPr lang="es-EC" i="0">
                              <a:latin typeface="Cambria Math" panose="02040503050406030204" pitchFamily="18" charset="0"/>
                            </a:rPr>
                            <m:t>&lt;3 [</m:t>
                          </m:r>
                          <m:r>
                            <a:rPr lang="es-EC" i="1">
                              <a:latin typeface="Cambria Math" panose="02040503050406030204" pitchFamily="18" charset="0"/>
                            </a:rPr>
                            <m:t>𝐴</m:t>
                          </m:r>
                        </m:e>
                      </m:d>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6924501" y="2986405"/>
                <a:ext cx="2156616" cy="369332"/>
              </a:xfrm>
              <a:prstGeom prst="rect">
                <a:avLst/>
              </a:prstGeom>
              <a:blipFill rotWithShape="0">
                <a:blip r:embed="rId4"/>
                <a:stretch>
                  <a:fillRect t="-128333" r="-19774" b="-193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7532268" y="3574534"/>
                <a:ext cx="12422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𝑁</m:t>
                              </m:r>
                            </m:sub>
                          </m:sSub>
                          <m:r>
                            <a:rPr lang="es-EC" i="0">
                              <a:latin typeface="Cambria Math" panose="02040503050406030204" pitchFamily="18" charset="0"/>
                            </a:rPr>
                            <m:t>=1 [</m:t>
                          </m:r>
                          <m:r>
                            <a:rPr lang="es-EC" i="1">
                              <a:latin typeface="Cambria Math" panose="02040503050406030204" pitchFamily="18" charset="0"/>
                            </a:rPr>
                            <m:t>𝐴</m:t>
                          </m:r>
                        </m:e>
                      </m:d>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7532268" y="3574534"/>
                <a:ext cx="1242263" cy="369332"/>
              </a:xfrm>
              <a:prstGeom prst="rect">
                <a:avLst/>
              </a:prstGeom>
              <a:blipFill rotWithShape="0">
                <a:blip r:embed="rId5"/>
                <a:stretch>
                  <a:fillRect t="-126230" r="-34975" b="-188525"/>
                </a:stretch>
              </a:blipFill>
            </p:spPr>
            <p:txBody>
              <a:bodyPr/>
              <a:lstStyle/>
              <a:p>
                <a:r>
                  <a:rPr lang="es-EC">
                    <a:noFill/>
                  </a:rPr>
                  <a:t> </a:t>
                </a:r>
              </a:p>
            </p:txBody>
          </p:sp>
        </mc:Fallback>
      </mc:AlternateContent>
      <p:pic>
        <p:nvPicPr>
          <p:cNvPr id="1026" name="Picture 2" descr="Resultado de imagen para fusi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2451" y="4432300"/>
            <a:ext cx="2261432" cy="169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7924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24958" y="887104"/>
            <a:ext cx="8306027" cy="768369"/>
          </a:xfrm>
        </p:spPr>
        <p:txBody>
          <a:bodyPr>
            <a:normAutofit/>
          </a:bodyPr>
          <a:lstStyle/>
          <a:p>
            <a:r>
              <a:rPr lang="es-EC" sz="4000" dirty="0" smtClean="0"/>
              <a:t>Años de vida perdidos por discapacidad</a:t>
            </a:r>
            <a:endParaRPr lang="es-EC" sz="40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227341913"/>
              </p:ext>
            </p:extLst>
          </p:nvPr>
        </p:nvGraphicFramePr>
        <p:xfrm>
          <a:off x="873458" y="2306471"/>
          <a:ext cx="10809028" cy="2524838"/>
        </p:xfrm>
        <a:graphic>
          <a:graphicData uri="http://schemas.openxmlformats.org/drawingml/2006/table">
            <a:tbl>
              <a:tblPr firstRow="1" firstCol="1" bandRow="1">
                <a:tableStyleId>{5C22544A-7EE6-4342-B048-85BDC9FD1C3A}</a:tableStyleId>
              </a:tblPr>
              <a:tblGrid>
                <a:gridCol w="1371184"/>
                <a:gridCol w="1999263"/>
                <a:gridCol w="1499129"/>
                <a:gridCol w="1484863"/>
                <a:gridCol w="1484863"/>
                <a:gridCol w="1484863"/>
                <a:gridCol w="1484863"/>
              </a:tblGrid>
              <a:tr h="492230">
                <a:tc rowSpan="2">
                  <a:txBody>
                    <a:bodyPr/>
                    <a:lstStyle/>
                    <a:p>
                      <a:pPr>
                        <a:lnSpc>
                          <a:spcPct val="107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Dolencia</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nSpc>
                          <a:spcPct val="107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             2005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gridSpan="2">
                  <a:txBody>
                    <a:bodyPr/>
                    <a:lstStyle/>
                    <a:p>
                      <a:pPr>
                        <a:lnSpc>
                          <a:spcPct val="107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             2015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gridSpan="2">
                  <a:txBody>
                    <a:bodyPr/>
                    <a:lstStyle/>
                    <a:p>
                      <a:pPr>
                        <a:lnSpc>
                          <a:spcPct val="107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            2030</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r>
              <a:tr h="1022672">
                <a:tc vMerge="1">
                  <a:txBody>
                    <a:bodyPr/>
                    <a:lstStyle/>
                    <a:p>
                      <a:endParaRPr lang="es-EC"/>
                    </a:p>
                  </a:txBody>
                  <a:tcPr/>
                </a:tc>
                <a:tc>
                  <a:txBody>
                    <a:bodyPr/>
                    <a:lstStyle/>
                    <a:p>
                      <a:pPr>
                        <a:lnSpc>
                          <a:spcPct val="107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AVPD (100 000 hab)</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Porcentaje del total de AVPD</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AVPD (100 000 hab)</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Porcentaje del total de AVPD</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AVPD (100 000 hab)</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Porcentaje del total de AVPD</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009936">
                <a:tc>
                  <a:txBody>
                    <a:bodyPr/>
                    <a:lstStyle/>
                    <a:p>
                      <a:pPr>
                        <a:lnSpc>
                          <a:spcPct val="107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Lesiones neurológicas</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425.4</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4.80</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393.5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4.72</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360.8</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4.6</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3547695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97280" y="1363985"/>
            <a:ext cx="10340730" cy="5844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3" name="Marcador de contenido 2"/>
          <p:cNvSpPr>
            <a:spLocks noGrp="1"/>
          </p:cNvSpPr>
          <p:nvPr>
            <p:ph idx="1"/>
          </p:nvPr>
        </p:nvSpPr>
        <p:spPr>
          <a:xfrm>
            <a:off x="1097280" y="256648"/>
            <a:ext cx="8059598" cy="509600"/>
          </a:xfrm>
        </p:spPr>
        <p:txBody>
          <a:bodyPr>
            <a:normAutofit/>
          </a:bodyPr>
          <a:lstStyle/>
          <a:p>
            <a:r>
              <a:rPr lang="es-EC" sz="2800" dirty="0" smtClean="0"/>
              <a:t>Diseño del panel de control</a:t>
            </a:r>
            <a:endParaRPr lang="es-EC" sz="2800" dirty="0"/>
          </a:p>
        </p:txBody>
      </p:sp>
      <p:pic>
        <p:nvPicPr>
          <p:cNvPr id="10" name="Imagen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2924" y="1944709"/>
            <a:ext cx="5379076" cy="4265411"/>
          </a:xfrm>
          <a:prstGeom prst="rect">
            <a:avLst/>
          </a:prstGeom>
          <a:noFill/>
          <a:ln>
            <a:solidFill>
              <a:schemeClr val="tx1"/>
            </a:solidFill>
          </a:ln>
        </p:spPr>
      </p:pic>
      <p:graphicFrame>
        <p:nvGraphicFramePr>
          <p:cNvPr id="2" name="Tabla 1"/>
          <p:cNvGraphicFramePr>
            <a:graphicFrameLocks noGrp="1"/>
          </p:cNvGraphicFramePr>
          <p:nvPr>
            <p:extLst>
              <p:ext uri="{D42A27DB-BD31-4B8C-83A1-F6EECF244321}">
                <p14:modId xmlns:p14="http://schemas.microsoft.com/office/powerpoint/2010/main" val="2628341459"/>
              </p:ext>
            </p:extLst>
          </p:nvPr>
        </p:nvGraphicFramePr>
        <p:xfrm>
          <a:off x="111573" y="828314"/>
          <a:ext cx="6237712" cy="5381806"/>
        </p:xfrm>
        <a:graphic>
          <a:graphicData uri="http://schemas.openxmlformats.org/drawingml/2006/table">
            <a:tbl>
              <a:tblPr firstRow="1" firstCol="1" bandRow="1">
                <a:tableStyleId>{5C22544A-7EE6-4342-B048-85BDC9FD1C3A}</a:tableStyleId>
              </a:tblPr>
              <a:tblGrid>
                <a:gridCol w="1894335"/>
                <a:gridCol w="1505411"/>
                <a:gridCol w="2837966"/>
              </a:tblGrid>
              <a:tr h="275323">
                <a:tc>
                  <a:txBody>
                    <a:bodyPr/>
                    <a:lstStyle/>
                    <a:p>
                      <a:pPr>
                        <a:lnSpc>
                          <a:spcPct val="107000"/>
                        </a:lnSpc>
                        <a:spcAft>
                          <a:spcPts val="800"/>
                        </a:spcAft>
                      </a:pPr>
                      <a:r>
                        <a:rPr lang="es-ES_tradnl" sz="1600">
                          <a:solidFill>
                            <a:schemeClr val="tx1"/>
                          </a:solidFill>
                          <a:effectLst/>
                        </a:rPr>
                        <a:t>FUNCIÓN</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S_tradnl" sz="1600">
                          <a:solidFill>
                            <a:schemeClr val="tx1"/>
                          </a:solidFill>
                          <a:effectLst/>
                        </a:rPr>
                        <a:t>ELEMENTO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S_tradnl" sz="1600">
                          <a:solidFill>
                            <a:schemeClr val="tx1"/>
                          </a:solidFill>
                          <a:effectLst/>
                        </a:rPr>
                        <a:t>Descripción</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75323">
                <a:tc>
                  <a:txBody>
                    <a:bodyPr/>
                    <a:lstStyle/>
                    <a:p>
                      <a:pPr>
                        <a:lnSpc>
                          <a:spcPct val="107000"/>
                        </a:lnSpc>
                        <a:spcAft>
                          <a:spcPts val="800"/>
                        </a:spcAft>
                      </a:pPr>
                      <a:r>
                        <a:rPr lang="es-ES_tradnl" sz="1600">
                          <a:solidFill>
                            <a:schemeClr val="tx1"/>
                          </a:solidFill>
                          <a:effectLst/>
                        </a:rPr>
                        <a:t>Botón encendido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S_tradnl" sz="1600">
                          <a:solidFill>
                            <a:schemeClr val="tx1"/>
                          </a:solidFill>
                          <a:effectLst/>
                        </a:rPr>
                        <a:t>Switch</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S_tradnl" sz="1600">
                          <a:solidFill>
                            <a:schemeClr val="tx1"/>
                          </a:solidFill>
                          <a:effectLst/>
                        </a:rPr>
                        <a:t>Encender el controlador</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75323">
                <a:tc>
                  <a:txBody>
                    <a:bodyPr/>
                    <a:lstStyle/>
                    <a:p>
                      <a:pPr>
                        <a:lnSpc>
                          <a:spcPct val="107000"/>
                        </a:lnSpc>
                        <a:spcAft>
                          <a:spcPts val="800"/>
                        </a:spcAft>
                      </a:pPr>
                      <a:r>
                        <a:rPr lang="es-ES_tradnl" sz="1600">
                          <a:solidFill>
                            <a:schemeClr val="tx1"/>
                          </a:solidFill>
                          <a:effectLst/>
                        </a:rPr>
                        <a:t>Botón Emergencia</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S_tradnl" sz="1600">
                          <a:solidFill>
                            <a:schemeClr val="tx1"/>
                          </a:solidFill>
                          <a:effectLst/>
                        </a:rPr>
                        <a:t>Switch</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S_tradnl" sz="1600">
                          <a:solidFill>
                            <a:schemeClr val="tx1"/>
                          </a:solidFill>
                          <a:effectLst/>
                        </a:rPr>
                        <a:t>Parar el sistema en caso de emerg.</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854334">
                <a:tc>
                  <a:txBody>
                    <a:bodyPr/>
                    <a:lstStyle/>
                    <a:p>
                      <a:pPr>
                        <a:lnSpc>
                          <a:spcPct val="107000"/>
                        </a:lnSpc>
                        <a:spcAft>
                          <a:spcPts val="800"/>
                        </a:spcAft>
                      </a:pPr>
                      <a:r>
                        <a:rPr lang="es-ES_tradnl" sz="1600">
                          <a:solidFill>
                            <a:schemeClr val="tx1"/>
                          </a:solidFill>
                          <a:effectLst/>
                        </a:rPr>
                        <a:t>Luces indicadoras</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S_tradnl" sz="1600">
                          <a:solidFill>
                            <a:schemeClr val="tx1"/>
                          </a:solidFill>
                          <a:effectLst/>
                        </a:rPr>
                        <a:t>Led Verde</a:t>
                      </a:r>
                      <a:endParaRPr lang="es-EC" sz="1600">
                        <a:solidFill>
                          <a:schemeClr val="tx1"/>
                        </a:solidFill>
                        <a:effectLst/>
                      </a:endParaRPr>
                    </a:p>
                    <a:p>
                      <a:pPr>
                        <a:lnSpc>
                          <a:spcPct val="107000"/>
                        </a:lnSpc>
                        <a:spcAft>
                          <a:spcPts val="800"/>
                        </a:spcAft>
                      </a:pPr>
                      <a:r>
                        <a:rPr lang="es-ES_tradnl" sz="1600">
                          <a:solidFill>
                            <a:schemeClr val="tx1"/>
                          </a:solidFill>
                          <a:effectLst/>
                        </a:rPr>
                        <a:t>Led Rojo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S_tradnl" sz="1600">
                          <a:solidFill>
                            <a:schemeClr val="tx1"/>
                          </a:solidFill>
                          <a:effectLst/>
                        </a:rPr>
                        <a:t>Indicar el correcto funcionamiento o estado de emergencia del sistema</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583641">
                <a:tc>
                  <a:txBody>
                    <a:bodyPr/>
                    <a:lstStyle/>
                    <a:p>
                      <a:pPr>
                        <a:lnSpc>
                          <a:spcPct val="107000"/>
                        </a:lnSpc>
                        <a:spcAft>
                          <a:spcPts val="800"/>
                        </a:spcAft>
                      </a:pPr>
                      <a:r>
                        <a:rPr lang="es-ES_tradnl" sz="1600">
                          <a:solidFill>
                            <a:schemeClr val="tx1"/>
                          </a:solidFill>
                          <a:effectLst/>
                        </a:rPr>
                        <a:t>Botones:</a:t>
                      </a:r>
                      <a:endParaRPr lang="es-EC" sz="1600">
                        <a:solidFill>
                          <a:schemeClr val="tx1"/>
                        </a:solidFill>
                        <a:effectLst/>
                      </a:endParaRPr>
                    </a:p>
                    <a:p>
                      <a:pPr marL="342900" lvl="0" indent="-342900">
                        <a:lnSpc>
                          <a:spcPct val="107000"/>
                        </a:lnSpc>
                        <a:spcAft>
                          <a:spcPts val="0"/>
                        </a:spcAft>
                        <a:buFont typeface="+mj-lt"/>
                        <a:buAutoNum type="arabicPeriod"/>
                      </a:pPr>
                      <a:r>
                        <a:rPr lang="es-ES_tradnl" sz="1600">
                          <a:solidFill>
                            <a:schemeClr val="tx1"/>
                          </a:solidFill>
                          <a:effectLst/>
                        </a:rPr>
                        <a:t>Siguiente</a:t>
                      </a:r>
                      <a:endParaRPr lang="es-EC" sz="1600">
                        <a:solidFill>
                          <a:schemeClr val="tx1"/>
                        </a:solidFill>
                        <a:effectLst/>
                      </a:endParaRPr>
                    </a:p>
                    <a:p>
                      <a:pPr marL="342900" lvl="0" indent="-342900">
                        <a:lnSpc>
                          <a:spcPct val="107000"/>
                        </a:lnSpc>
                        <a:spcAft>
                          <a:spcPts val="0"/>
                        </a:spcAft>
                        <a:buFont typeface="+mj-lt"/>
                        <a:buAutoNum type="arabicPeriod"/>
                      </a:pPr>
                      <a:r>
                        <a:rPr lang="es-ES_tradnl" sz="1600">
                          <a:solidFill>
                            <a:schemeClr val="tx1"/>
                          </a:solidFill>
                          <a:effectLst/>
                        </a:rPr>
                        <a:t>Atrás</a:t>
                      </a:r>
                      <a:endParaRPr lang="es-EC" sz="1600">
                        <a:solidFill>
                          <a:schemeClr val="tx1"/>
                        </a:solidFill>
                        <a:effectLst/>
                      </a:endParaRPr>
                    </a:p>
                    <a:p>
                      <a:pPr marL="342900" lvl="0" indent="-342900">
                        <a:lnSpc>
                          <a:spcPct val="107000"/>
                        </a:lnSpc>
                        <a:spcAft>
                          <a:spcPts val="0"/>
                        </a:spcAft>
                        <a:buFont typeface="+mj-lt"/>
                        <a:buAutoNum type="arabicPeriod"/>
                      </a:pPr>
                      <a:r>
                        <a:rPr lang="es-ES_tradnl" sz="1600">
                          <a:solidFill>
                            <a:schemeClr val="tx1"/>
                          </a:solidFill>
                          <a:effectLst/>
                        </a:rPr>
                        <a:t>Más (+)</a:t>
                      </a:r>
                      <a:endParaRPr lang="es-EC" sz="1600">
                        <a:solidFill>
                          <a:schemeClr val="tx1"/>
                        </a:solidFill>
                        <a:effectLst/>
                      </a:endParaRPr>
                    </a:p>
                    <a:p>
                      <a:pPr marL="342900" lvl="0" indent="-342900">
                        <a:lnSpc>
                          <a:spcPct val="107000"/>
                        </a:lnSpc>
                        <a:spcAft>
                          <a:spcPts val="800"/>
                        </a:spcAft>
                        <a:buFont typeface="+mj-lt"/>
                        <a:buAutoNum type="arabicPeriod"/>
                      </a:pPr>
                      <a:r>
                        <a:rPr lang="es-ES_tradnl" sz="1600">
                          <a:solidFill>
                            <a:schemeClr val="tx1"/>
                          </a:solidFill>
                          <a:effectLst/>
                        </a:rPr>
                        <a:t>Menos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S_tradnl" sz="1600">
                          <a:solidFill>
                            <a:schemeClr val="tx1"/>
                          </a:solidFill>
                          <a:effectLst/>
                        </a:rPr>
                        <a:t>Pulsador:</a:t>
                      </a:r>
                      <a:endParaRPr lang="es-EC" sz="1600">
                        <a:solidFill>
                          <a:schemeClr val="tx1"/>
                        </a:solidFill>
                        <a:effectLst/>
                      </a:endParaRPr>
                    </a:p>
                    <a:p>
                      <a:pPr marL="342900" lvl="0" indent="-342900">
                        <a:lnSpc>
                          <a:spcPct val="107000"/>
                        </a:lnSpc>
                        <a:spcAft>
                          <a:spcPts val="0"/>
                        </a:spcAft>
                        <a:buFont typeface="+mj-lt"/>
                        <a:buAutoNum type="arabicPeriod"/>
                      </a:pPr>
                      <a:r>
                        <a:rPr lang="es-ES_tradnl" sz="1600">
                          <a:solidFill>
                            <a:schemeClr val="tx1"/>
                          </a:solidFill>
                          <a:effectLst/>
                        </a:rPr>
                        <a:t>Verde</a:t>
                      </a:r>
                      <a:endParaRPr lang="es-EC" sz="1600">
                        <a:solidFill>
                          <a:schemeClr val="tx1"/>
                        </a:solidFill>
                        <a:effectLst/>
                      </a:endParaRPr>
                    </a:p>
                    <a:p>
                      <a:pPr marL="342900" lvl="0" indent="-342900">
                        <a:lnSpc>
                          <a:spcPct val="107000"/>
                        </a:lnSpc>
                        <a:spcAft>
                          <a:spcPts val="0"/>
                        </a:spcAft>
                        <a:buFont typeface="+mj-lt"/>
                        <a:buAutoNum type="arabicPeriod"/>
                      </a:pPr>
                      <a:r>
                        <a:rPr lang="es-ES_tradnl" sz="1600">
                          <a:solidFill>
                            <a:schemeClr val="tx1"/>
                          </a:solidFill>
                          <a:effectLst/>
                        </a:rPr>
                        <a:t>Rojo</a:t>
                      </a:r>
                      <a:endParaRPr lang="es-EC" sz="1600">
                        <a:solidFill>
                          <a:schemeClr val="tx1"/>
                        </a:solidFill>
                        <a:effectLst/>
                      </a:endParaRPr>
                    </a:p>
                    <a:p>
                      <a:pPr marL="342900" lvl="0" indent="-342900">
                        <a:lnSpc>
                          <a:spcPct val="107000"/>
                        </a:lnSpc>
                        <a:spcAft>
                          <a:spcPts val="0"/>
                        </a:spcAft>
                        <a:buFont typeface="+mj-lt"/>
                        <a:buAutoNum type="arabicPeriod"/>
                      </a:pPr>
                      <a:r>
                        <a:rPr lang="es-ES_tradnl" sz="1600">
                          <a:solidFill>
                            <a:schemeClr val="tx1"/>
                          </a:solidFill>
                          <a:effectLst/>
                        </a:rPr>
                        <a:t>Azul</a:t>
                      </a:r>
                      <a:endParaRPr lang="es-EC" sz="1600">
                        <a:solidFill>
                          <a:schemeClr val="tx1"/>
                        </a:solidFill>
                        <a:effectLst/>
                      </a:endParaRPr>
                    </a:p>
                    <a:p>
                      <a:pPr marL="342900" lvl="0" indent="-342900">
                        <a:lnSpc>
                          <a:spcPct val="107000"/>
                        </a:lnSpc>
                        <a:spcAft>
                          <a:spcPts val="800"/>
                        </a:spcAft>
                        <a:buFont typeface="+mj-lt"/>
                        <a:buAutoNum type="arabicPeriod"/>
                      </a:pPr>
                      <a:r>
                        <a:rPr lang="es-ES_tradnl" sz="1600">
                          <a:solidFill>
                            <a:schemeClr val="tx1"/>
                          </a:solidFill>
                          <a:effectLst/>
                        </a:rPr>
                        <a:t>Amarillo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s-ES_tradnl" sz="1600">
                          <a:solidFill>
                            <a:schemeClr val="tx1"/>
                          </a:solidFill>
                          <a:effectLst/>
                        </a:rPr>
                        <a:t>Navegar en las ventanas de la HMI, configurar el sistema (repeticiones o tipo de movimiento) y calibrar los rangos de movimiento.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884232">
                <a:tc>
                  <a:txBody>
                    <a:bodyPr/>
                    <a:lstStyle/>
                    <a:p>
                      <a:pPr>
                        <a:lnSpc>
                          <a:spcPct val="107000"/>
                        </a:lnSpc>
                        <a:spcAft>
                          <a:spcPts val="800"/>
                        </a:spcAft>
                      </a:pPr>
                      <a:r>
                        <a:rPr lang="es-ES_tradnl" sz="1600">
                          <a:solidFill>
                            <a:schemeClr val="tx1"/>
                          </a:solidFill>
                          <a:effectLst/>
                        </a:rPr>
                        <a:t>Botones:</a:t>
                      </a:r>
                      <a:endParaRPr lang="es-EC" sz="1600">
                        <a:solidFill>
                          <a:schemeClr val="tx1"/>
                        </a:solidFill>
                        <a:effectLst/>
                      </a:endParaRPr>
                    </a:p>
                    <a:p>
                      <a:pPr marL="342900" lvl="0" indent="-342900">
                        <a:lnSpc>
                          <a:spcPct val="107000"/>
                        </a:lnSpc>
                        <a:spcAft>
                          <a:spcPts val="0"/>
                        </a:spcAft>
                        <a:buFont typeface="+mj-lt"/>
                        <a:buAutoNum type="arabicPeriod"/>
                      </a:pPr>
                      <a:r>
                        <a:rPr lang="es-ES_tradnl" sz="1600">
                          <a:solidFill>
                            <a:schemeClr val="tx1"/>
                          </a:solidFill>
                          <a:effectLst/>
                        </a:rPr>
                        <a:t>Motor 1 arriba</a:t>
                      </a:r>
                      <a:endParaRPr lang="es-EC" sz="1600">
                        <a:solidFill>
                          <a:schemeClr val="tx1"/>
                        </a:solidFill>
                        <a:effectLst/>
                      </a:endParaRPr>
                    </a:p>
                    <a:p>
                      <a:pPr marL="342900" lvl="0" indent="-342900">
                        <a:lnSpc>
                          <a:spcPct val="107000"/>
                        </a:lnSpc>
                        <a:spcAft>
                          <a:spcPts val="0"/>
                        </a:spcAft>
                        <a:buFont typeface="+mj-lt"/>
                        <a:buAutoNum type="arabicPeriod"/>
                      </a:pPr>
                      <a:r>
                        <a:rPr lang="es-ES_tradnl" sz="1600">
                          <a:solidFill>
                            <a:schemeClr val="tx1"/>
                          </a:solidFill>
                          <a:effectLst/>
                        </a:rPr>
                        <a:t>Motor 1 abajo</a:t>
                      </a:r>
                      <a:endParaRPr lang="es-EC" sz="1600">
                        <a:solidFill>
                          <a:schemeClr val="tx1"/>
                        </a:solidFill>
                        <a:effectLst/>
                      </a:endParaRPr>
                    </a:p>
                    <a:p>
                      <a:pPr marL="342900" lvl="0" indent="-342900">
                        <a:lnSpc>
                          <a:spcPct val="107000"/>
                        </a:lnSpc>
                        <a:spcAft>
                          <a:spcPts val="0"/>
                        </a:spcAft>
                        <a:buFont typeface="+mj-lt"/>
                        <a:buAutoNum type="arabicPeriod"/>
                      </a:pPr>
                      <a:r>
                        <a:rPr lang="es-ES_tradnl" sz="1600">
                          <a:solidFill>
                            <a:schemeClr val="tx1"/>
                          </a:solidFill>
                          <a:effectLst/>
                        </a:rPr>
                        <a:t>Motor 2 arriba</a:t>
                      </a:r>
                      <a:endParaRPr lang="es-EC" sz="1600">
                        <a:solidFill>
                          <a:schemeClr val="tx1"/>
                        </a:solidFill>
                        <a:effectLst/>
                      </a:endParaRPr>
                    </a:p>
                    <a:p>
                      <a:pPr marL="342900" lvl="0" indent="-342900">
                        <a:lnSpc>
                          <a:spcPct val="107000"/>
                        </a:lnSpc>
                        <a:spcAft>
                          <a:spcPts val="800"/>
                        </a:spcAft>
                        <a:buFont typeface="+mj-lt"/>
                        <a:buAutoNum type="arabicPeriod"/>
                      </a:pPr>
                      <a:r>
                        <a:rPr lang="es-ES_tradnl" sz="1600">
                          <a:solidFill>
                            <a:schemeClr val="tx1"/>
                          </a:solidFill>
                          <a:effectLst/>
                        </a:rPr>
                        <a:t>Motor 2 abajo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S_tradnl" sz="1600">
                          <a:solidFill>
                            <a:schemeClr val="tx1"/>
                          </a:solidFill>
                          <a:effectLst/>
                        </a:rPr>
                        <a:t> </a:t>
                      </a:r>
                      <a:endParaRPr lang="es-EC" sz="1600">
                        <a:solidFill>
                          <a:schemeClr val="tx1"/>
                        </a:solidFill>
                        <a:effectLst/>
                      </a:endParaRPr>
                    </a:p>
                    <a:p>
                      <a:pPr>
                        <a:lnSpc>
                          <a:spcPct val="107000"/>
                        </a:lnSpc>
                        <a:spcAft>
                          <a:spcPts val="800"/>
                        </a:spcAft>
                      </a:pPr>
                      <a:r>
                        <a:rPr lang="es-ES_tradnl" sz="1600">
                          <a:solidFill>
                            <a:schemeClr val="tx1"/>
                          </a:solidFill>
                          <a:effectLst/>
                        </a:rPr>
                        <a:t> </a:t>
                      </a:r>
                      <a:endParaRPr lang="es-EC" sz="1600">
                        <a:solidFill>
                          <a:schemeClr val="tx1"/>
                        </a:solidFill>
                        <a:effectLst/>
                      </a:endParaRPr>
                    </a:p>
                    <a:p>
                      <a:pPr>
                        <a:lnSpc>
                          <a:spcPct val="107000"/>
                        </a:lnSpc>
                        <a:spcAft>
                          <a:spcPts val="800"/>
                        </a:spcAft>
                      </a:pPr>
                      <a:r>
                        <a:rPr lang="es-ES_tradnl" sz="1600">
                          <a:solidFill>
                            <a:schemeClr val="tx1"/>
                          </a:solidFill>
                          <a:effectLst/>
                        </a:rPr>
                        <a:t>Pulsadores azules</a:t>
                      </a:r>
                      <a:endParaRPr lang="es-EC" sz="1600">
                        <a:solidFill>
                          <a:schemeClr val="tx1"/>
                        </a:solidFill>
                        <a:effectLst/>
                      </a:endParaRPr>
                    </a:p>
                    <a:p>
                      <a:pPr>
                        <a:lnSpc>
                          <a:spcPct val="107000"/>
                        </a:lnSpc>
                        <a:spcAft>
                          <a:spcPts val="800"/>
                        </a:spcAft>
                      </a:pPr>
                      <a:r>
                        <a:rPr lang="es-ES_tradnl"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S_tradnl" sz="1600" dirty="0">
                          <a:solidFill>
                            <a:schemeClr val="tx1"/>
                          </a:solidFill>
                          <a:effectLst/>
                        </a:rPr>
                        <a:t>Mover los motores en la fase de calibración para establecer las posiciones máximas a las cuales puede llegar el brazo del paciente.</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0277661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71881" y="336625"/>
            <a:ext cx="8059598" cy="509600"/>
          </a:xfrm>
        </p:spPr>
        <p:txBody>
          <a:bodyPr>
            <a:normAutofit/>
          </a:bodyPr>
          <a:lstStyle/>
          <a:p>
            <a:pPr lvl="2"/>
            <a:r>
              <a:rPr lang="es-ES_tradnl" sz="2800" dirty="0"/>
              <a:t>Diseño del circuito esquemático </a:t>
            </a:r>
            <a:endParaRPr lang="es-EC" sz="2800" dirty="0"/>
          </a:p>
        </p:txBody>
      </p:sp>
      <p:pic>
        <p:nvPicPr>
          <p:cNvPr id="4" name="Imagen 3"/>
          <p:cNvPicPr/>
          <p:nvPr/>
        </p:nvPicPr>
        <p:blipFill>
          <a:blip r:embed="rId2"/>
          <a:stretch>
            <a:fillRect/>
          </a:stretch>
        </p:blipFill>
        <p:spPr>
          <a:xfrm>
            <a:off x="516834" y="1104901"/>
            <a:ext cx="11383617" cy="5057360"/>
          </a:xfrm>
          <a:prstGeom prst="rect">
            <a:avLst/>
          </a:prstGeom>
          <a:ln w="3175">
            <a:solidFill>
              <a:schemeClr val="tx1"/>
            </a:solidFill>
          </a:ln>
        </p:spPr>
      </p:pic>
    </p:spTree>
    <p:extLst>
      <p:ext uri="{BB962C8B-B14F-4D97-AF65-F5344CB8AC3E}">
        <p14:creationId xmlns:p14="http://schemas.microsoft.com/office/powerpoint/2010/main" val="34855917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60781" y="1149425"/>
            <a:ext cx="8059598" cy="509600"/>
          </a:xfrm>
        </p:spPr>
        <p:txBody>
          <a:bodyPr>
            <a:normAutofit/>
          </a:bodyPr>
          <a:lstStyle/>
          <a:p>
            <a:pPr lvl="2"/>
            <a:r>
              <a:rPr lang="es-ES_tradnl" sz="2800" dirty="0"/>
              <a:t>Diseño del circuito esquemático </a:t>
            </a:r>
            <a:endParaRPr lang="es-EC" sz="2800" dirty="0"/>
          </a:p>
        </p:txBody>
      </p:sp>
      <mc:AlternateContent xmlns:mc="http://schemas.openxmlformats.org/markup-compatibility/2006" xmlns:a14="http://schemas.microsoft.com/office/drawing/2010/main">
        <mc:Choice Requires="a14">
          <p:sp>
            <p:nvSpPr>
              <p:cNvPr id="2" name="Rectángulo 1"/>
              <p:cNvSpPr/>
              <p:nvPr/>
            </p:nvSpPr>
            <p:spPr>
              <a:xfrm>
                <a:off x="1410939" y="2202934"/>
                <a:ext cx="118712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000">
                          <a:latin typeface="Cambria Math" panose="02040503050406030204" pitchFamily="18" charset="0"/>
                        </a:rPr>
                        <m:t>5</m:t>
                      </m:r>
                      <m:r>
                        <a:rPr lang="es-EC" sz="2000" i="0">
                          <a:latin typeface="Cambria Math" panose="02040503050406030204" pitchFamily="18" charset="0"/>
                        </a:rPr>
                        <m:t>∗</m:t>
                      </m:r>
                      <m:r>
                        <a:rPr lang="es-EC" sz="2000" i="1">
                          <a:latin typeface="Cambria Math" panose="02040503050406030204" pitchFamily="18" charset="0"/>
                        </a:rPr>
                        <m:t>𝜏</m:t>
                      </m:r>
                      <m:r>
                        <a:rPr lang="es-EC" sz="2000" i="0">
                          <a:latin typeface="Cambria Math" panose="02040503050406030204" pitchFamily="18" charset="0"/>
                        </a:rPr>
                        <m:t>=</m:t>
                      </m:r>
                      <m:r>
                        <a:rPr lang="es-EC" sz="2000" i="1">
                          <a:latin typeface="Cambria Math" panose="02040503050406030204" pitchFamily="18" charset="0"/>
                        </a:rPr>
                        <m:t>𝑡</m:t>
                      </m:r>
                    </m:oMath>
                  </m:oMathPara>
                </a14:m>
                <a:endParaRPr lang="es-EC" sz="2000" dirty="0"/>
              </a:p>
            </p:txBody>
          </p:sp>
        </mc:Choice>
        <mc:Fallback xmlns="">
          <p:sp>
            <p:nvSpPr>
              <p:cNvPr id="2" name="Rectángulo 1"/>
              <p:cNvSpPr>
                <a:spLocks noRot="1" noChangeAspect="1" noMove="1" noResize="1" noEditPoints="1" noAdjustHandles="1" noChangeArrowheads="1" noChangeShapeType="1" noTextEdit="1"/>
              </p:cNvSpPr>
              <p:nvPr/>
            </p:nvSpPr>
            <p:spPr>
              <a:xfrm>
                <a:off x="1410939" y="2202934"/>
                <a:ext cx="1187120" cy="400110"/>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1410939" y="2746843"/>
                <a:ext cx="192026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000">
                          <a:latin typeface="Cambria Math" panose="02040503050406030204" pitchFamily="18" charset="0"/>
                        </a:rPr>
                        <m:t>5</m:t>
                      </m:r>
                      <m:r>
                        <a:rPr lang="es-EC" sz="2000" i="0">
                          <a:latin typeface="Cambria Math" panose="02040503050406030204" pitchFamily="18" charset="0"/>
                        </a:rPr>
                        <m:t>∗</m:t>
                      </m:r>
                      <m:r>
                        <a:rPr lang="es-EC" sz="2000" i="1">
                          <a:latin typeface="Cambria Math" panose="02040503050406030204" pitchFamily="18" charset="0"/>
                        </a:rPr>
                        <m:t>𝜏</m:t>
                      </m:r>
                      <m:r>
                        <a:rPr lang="es-EC" sz="2000" i="0">
                          <a:latin typeface="Cambria Math" panose="02040503050406030204" pitchFamily="18" charset="0"/>
                        </a:rPr>
                        <m:t>=0.05 </m:t>
                      </m:r>
                      <m:d>
                        <m:dPr>
                          <m:begChr m:val="["/>
                          <m:endChr m:val="]"/>
                          <m:ctrlPr>
                            <a:rPr lang="es-EC" sz="2000" i="1">
                              <a:latin typeface="Cambria Math" panose="02040503050406030204" pitchFamily="18" charset="0"/>
                            </a:rPr>
                          </m:ctrlPr>
                        </m:dPr>
                        <m:e>
                          <m:r>
                            <a:rPr lang="es-EC" sz="2000" i="1">
                              <a:latin typeface="Cambria Math" panose="02040503050406030204" pitchFamily="18" charset="0"/>
                            </a:rPr>
                            <m:t>𝑠</m:t>
                          </m:r>
                        </m:e>
                      </m:d>
                    </m:oMath>
                  </m:oMathPara>
                </a14:m>
                <a:endParaRPr lang="es-EC" sz="2000" dirty="0"/>
              </a:p>
            </p:txBody>
          </p:sp>
        </mc:Choice>
        <mc:Fallback xmlns="">
          <p:sp>
            <p:nvSpPr>
              <p:cNvPr id="5" name="Rectángulo 4"/>
              <p:cNvSpPr>
                <a:spLocks noRot="1" noChangeAspect="1" noMove="1" noResize="1" noEditPoints="1" noAdjustHandles="1" noChangeArrowheads="1" noChangeShapeType="1" noTextEdit="1"/>
              </p:cNvSpPr>
              <p:nvPr/>
            </p:nvSpPr>
            <p:spPr>
              <a:xfrm>
                <a:off x="1410939" y="2746843"/>
                <a:ext cx="1920269" cy="400110"/>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1410939" y="3321530"/>
                <a:ext cx="138396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000">
                          <a:latin typeface="Cambria Math" panose="02040503050406030204" pitchFamily="18" charset="0"/>
                        </a:rPr>
                        <m:t> </m:t>
                      </m:r>
                      <m:r>
                        <a:rPr lang="es-EC" sz="2000" i="1">
                          <a:latin typeface="Cambria Math" panose="02040503050406030204" pitchFamily="18" charset="0"/>
                        </a:rPr>
                        <m:t>𝜏</m:t>
                      </m:r>
                      <m:r>
                        <a:rPr lang="es-EC" sz="2000" i="0">
                          <a:latin typeface="Cambria Math" panose="02040503050406030204" pitchFamily="18" charset="0"/>
                        </a:rPr>
                        <m:t>=</m:t>
                      </m:r>
                      <m:r>
                        <a:rPr lang="es-EC" sz="2000" i="1">
                          <a:latin typeface="Cambria Math" panose="02040503050406030204" pitchFamily="18" charset="0"/>
                        </a:rPr>
                        <m:t>𝑅</m:t>
                      </m:r>
                      <m:r>
                        <a:rPr lang="es-EC" sz="2000" i="0">
                          <a:latin typeface="Cambria Math" panose="02040503050406030204" pitchFamily="18" charset="0"/>
                        </a:rPr>
                        <m:t>∗</m:t>
                      </m:r>
                      <m:r>
                        <a:rPr lang="es-EC" sz="2000" i="1">
                          <a:latin typeface="Cambria Math" panose="02040503050406030204" pitchFamily="18" charset="0"/>
                        </a:rPr>
                        <m:t>𝐶</m:t>
                      </m:r>
                      <m:r>
                        <a:rPr lang="es-EC" sz="2000" i="0">
                          <a:latin typeface="Cambria Math" panose="02040503050406030204" pitchFamily="18" charset="0"/>
                        </a:rPr>
                        <m:t> </m:t>
                      </m:r>
                    </m:oMath>
                  </m:oMathPara>
                </a14:m>
                <a:endParaRPr lang="es-EC" sz="2000" dirty="0"/>
              </a:p>
            </p:txBody>
          </p:sp>
        </mc:Choice>
        <mc:Fallback xmlns="">
          <p:sp>
            <p:nvSpPr>
              <p:cNvPr id="6" name="Rectángulo 5"/>
              <p:cNvSpPr>
                <a:spLocks noRot="1" noChangeAspect="1" noMove="1" noResize="1" noEditPoints="1" noAdjustHandles="1" noChangeArrowheads="1" noChangeShapeType="1" noTextEdit="1"/>
              </p:cNvSpPr>
              <p:nvPr/>
            </p:nvSpPr>
            <p:spPr>
              <a:xfrm>
                <a:off x="1410939" y="3321530"/>
                <a:ext cx="1383969" cy="400110"/>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1410939" y="3880834"/>
                <a:ext cx="1609223" cy="6767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000" i="1">
                          <a:latin typeface="Cambria Math" panose="02040503050406030204" pitchFamily="18" charset="0"/>
                        </a:rPr>
                        <m:t>𝑅</m:t>
                      </m:r>
                      <m:r>
                        <a:rPr lang="es-EC" sz="2000" i="0">
                          <a:latin typeface="Cambria Math" panose="02040503050406030204" pitchFamily="18" charset="0"/>
                        </a:rPr>
                        <m:t>∗1=</m:t>
                      </m:r>
                      <m:f>
                        <m:fPr>
                          <m:ctrlPr>
                            <a:rPr lang="es-EC" sz="2000" i="1">
                              <a:latin typeface="Cambria Math" panose="02040503050406030204" pitchFamily="18" charset="0"/>
                            </a:rPr>
                          </m:ctrlPr>
                        </m:fPr>
                        <m:num>
                          <m:r>
                            <a:rPr lang="es-EC" sz="2000" i="0">
                              <a:latin typeface="Cambria Math" panose="02040503050406030204" pitchFamily="18" charset="0"/>
                            </a:rPr>
                            <m:t>0.05</m:t>
                          </m:r>
                        </m:num>
                        <m:den>
                          <m:r>
                            <a:rPr lang="es-EC" sz="2000" i="0">
                              <a:latin typeface="Cambria Math" panose="02040503050406030204" pitchFamily="18" charset="0"/>
                            </a:rPr>
                            <m:t>5</m:t>
                          </m:r>
                        </m:den>
                      </m:f>
                    </m:oMath>
                  </m:oMathPara>
                </a14:m>
                <a:endParaRPr lang="es-EC" sz="2000" dirty="0"/>
              </a:p>
            </p:txBody>
          </p:sp>
        </mc:Choice>
        <mc:Fallback xmlns="">
          <p:sp>
            <p:nvSpPr>
              <p:cNvPr id="8" name="Rectángulo 7"/>
              <p:cNvSpPr>
                <a:spLocks noRot="1" noChangeAspect="1" noMove="1" noResize="1" noEditPoints="1" noAdjustHandles="1" noChangeArrowheads="1" noChangeShapeType="1" noTextEdit="1"/>
              </p:cNvSpPr>
              <p:nvPr/>
            </p:nvSpPr>
            <p:spPr>
              <a:xfrm>
                <a:off x="1410939" y="3880834"/>
                <a:ext cx="1609223" cy="676788"/>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1410939" y="4747902"/>
                <a:ext cx="21258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𝑅</m:t>
                      </m:r>
                      <m:r>
                        <a:rPr lang="es-EC" i="0">
                          <a:latin typeface="Cambria Math" panose="02040503050406030204" pitchFamily="18" charset="0"/>
                        </a:rPr>
                        <m:t>=0.01 </m:t>
                      </m:r>
                      <m:d>
                        <m:dPr>
                          <m:begChr m:val="["/>
                          <m:endChr m:val="]"/>
                          <m:ctrlPr>
                            <a:rPr lang="es-EC" i="1">
                              <a:latin typeface="Cambria Math" panose="02040503050406030204" pitchFamily="18" charset="0"/>
                            </a:rPr>
                          </m:ctrlPr>
                        </m:dPr>
                        <m:e>
                          <m:r>
                            <a:rPr lang="es-EC" i="1">
                              <a:latin typeface="Cambria Math" panose="02040503050406030204" pitchFamily="18" charset="0"/>
                            </a:rPr>
                            <m:t>𝑀𝑂h𝑚𝑠</m:t>
                          </m:r>
                        </m:e>
                      </m:d>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1410939" y="4747902"/>
                <a:ext cx="2125838" cy="369332"/>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1431905" y="5322589"/>
                <a:ext cx="187833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panose="02040503050406030204" pitchFamily="18" charset="0"/>
                            </a:rPr>
                          </m:ctrlPr>
                        </m:dPr>
                        <m:e>
                          <m:r>
                            <a:rPr lang="es-EC" i="1">
                              <a:latin typeface="Cambria Math" panose="02040503050406030204" pitchFamily="18" charset="0"/>
                            </a:rPr>
                            <m:t>𝑅</m:t>
                          </m:r>
                          <m:r>
                            <a:rPr lang="es-EC" i="0">
                              <a:latin typeface="Cambria Math" panose="02040503050406030204" pitchFamily="18" charset="0"/>
                            </a:rPr>
                            <m:t>=10 [</m:t>
                          </m:r>
                          <m:r>
                            <a:rPr lang="es-EC" i="1">
                              <a:latin typeface="Cambria Math" panose="02040503050406030204" pitchFamily="18" charset="0"/>
                            </a:rPr>
                            <m:t>𝑘𝑂h𝑚𝑠</m:t>
                          </m:r>
                        </m:e>
                      </m:d>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1431905" y="5322589"/>
                <a:ext cx="1878335" cy="369332"/>
              </a:xfrm>
              <a:prstGeom prst="rect">
                <a:avLst/>
              </a:prstGeom>
              <a:blipFill rotWithShape="0">
                <a:blip r:embed="rId7"/>
                <a:stretch>
                  <a:fillRect t="-126230" r="-23052" b="-188525"/>
                </a:stretch>
              </a:blipFill>
            </p:spPr>
            <p:txBody>
              <a:bodyPr/>
              <a:lstStyle/>
              <a:p>
                <a:r>
                  <a:rPr lang="es-EC">
                    <a:noFill/>
                  </a:rPr>
                  <a:t> </a:t>
                </a:r>
              </a:p>
            </p:txBody>
          </p:sp>
        </mc:Fallback>
      </mc:AlternateContent>
      <p:sp>
        <p:nvSpPr>
          <p:cNvPr id="11" name="Rectángulo 10"/>
          <p:cNvSpPr/>
          <p:nvPr/>
        </p:nvSpPr>
        <p:spPr>
          <a:xfrm>
            <a:off x="1160781" y="5291502"/>
            <a:ext cx="2375996" cy="400419"/>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13" name="Imagen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2387" y="2054655"/>
            <a:ext cx="5065713" cy="3945047"/>
          </a:xfrm>
          <a:prstGeom prst="rect">
            <a:avLst/>
          </a:prstGeom>
        </p:spPr>
      </p:pic>
    </p:spTree>
    <p:extLst>
      <p:ext uri="{BB962C8B-B14F-4D97-AF65-F5344CB8AC3E}">
        <p14:creationId xmlns:p14="http://schemas.microsoft.com/office/powerpoint/2010/main" val="41790592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097280" y="1363985"/>
            <a:ext cx="10340730" cy="5844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3" name="Marcador de contenido 2"/>
          <p:cNvSpPr>
            <a:spLocks noGrp="1"/>
          </p:cNvSpPr>
          <p:nvPr>
            <p:ph idx="1"/>
          </p:nvPr>
        </p:nvSpPr>
        <p:spPr>
          <a:xfrm>
            <a:off x="1033627" y="357303"/>
            <a:ext cx="8059598" cy="509600"/>
          </a:xfrm>
        </p:spPr>
        <p:txBody>
          <a:bodyPr>
            <a:normAutofit/>
          </a:bodyPr>
          <a:lstStyle/>
          <a:p>
            <a:pPr lvl="2"/>
            <a:r>
              <a:rPr lang="es-ES_tradnl" sz="2800" dirty="0" smtClean="0"/>
              <a:t>Kinect</a:t>
            </a:r>
            <a:endParaRPr lang="es-EC" sz="2800" dirty="0"/>
          </a:p>
        </p:txBody>
      </p:sp>
      <p:pic>
        <p:nvPicPr>
          <p:cNvPr id="12" name="Imagen 11"/>
          <p:cNvPicPr/>
          <p:nvPr/>
        </p:nvPicPr>
        <p:blipFill>
          <a:blip r:embed="rId2">
            <a:extLst>
              <a:ext uri="{28A0092B-C50C-407E-A947-70E740481C1C}">
                <a14:useLocalDpi xmlns:a14="http://schemas.microsoft.com/office/drawing/2010/main" val="0"/>
              </a:ext>
            </a:extLst>
          </a:blip>
          <a:srcRect/>
          <a:stretch>
            <a:fillRect/>
          </a:stretch>
        </p:blipFill>
        <p:spPr bwMode="auto">
          <a:xfrm>
            <a:off x="0" y="1047141"/>
            <a:ext cx="3889420" cy="1582196"/>
          </a:xfrm>
          <a:prstGeom prst="rect">
            <a:avLst/>
          </a:prstGeom>
          <a:noFill/>
          <a:ln>
            <a:solidFill>
              <a:schemeClr val="tx1"/>
            </a:solidFill>
          </a:ln>
        </p:spPr>
      </p:pic>
      <p:pic>
        <p:nvPicPr>
          <p:cNvPr id="14" name="Imagen 13" descr="Resultado de imagen para kinect skeleton tracking"/>
          <p:cNvPicPr/>
          <p:nvPr/>
        </p:nvPicPr>
        <p:blipFill>
          <a:blip r:embed="rId3">
            <a:extLst>
              <a:ext uri="{28A0092B-C50C-407E-A947-70E740481C1C}">
                <a14:useLocalDpi xmlns:a14="http://schemas.microsoft.com/office/drawing/2010/main" val="0"/>
              </a:ext>
            </a:extLst>
          </a:blip>
          <a:srcRect/>
          <a:stretch>
            <a:fillRect/>
          </a:stretch>
        </p:blipFill>
        <p:spPr bwMode="auto">
          <a:xfrm>
            <a:off x="5751522" y="1014944"/>
            <a:ext cx="5646850" cy="1646590"/>
          </a:xfrm>
          <a:prstGeom prst="rect">
            <a:avLst/>
          </a:prstGeom>
          <a:noFill/>
          <a:ln w="3175">
            <a:solidFill>
              <a:schemeClr val="tx1"/>
            </a:solidFill>
          </a:ln>
        </p:spPr>
      </p:pic>
      <p:sp>
        <p:nvSpPr>
          <p:cNvPr id="4" name="Flecha derecha 3"/>
          <p:cNvSpPr/>
          <p:nvPr/>
        </p:nvSpPr>
        <p:spPr>
          <a:xfrm>
            <a:off x="4312471" y="1653983"/>
            <a:ext cx="1016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 name="Imagen 5" descr="skeletonjointpositions"/>
          <p:cNvPicPr/>
          <p:nvPr/>
        </p:nvPicPr>
        <p:blipFill>
          <a:blip r:embed="rId4">
            <a:extLst>
              <a:ext uri="{28A0092B-C50C-407E-A947-70E740481C1C}">
                <a14:useLocalDpi xmlns:a14="http://schemas.microsoft.com/office/drawing/2010/main" val="0"/>
              </a:ext>
            </a:extLst>
          </a:blip>
          <a:srcRect/>
          <a:stretch>
            <a:fillRect/>
          </a:stretch>
        </p:blipFill>
        <p:spPr bwMode="auto">
          <a:xfrm>
            <a:off x="4040187" y="2809575"/>
            <a:ext cx="3422669" cy="3338862"/>
          </a:xfrm>
          <a:prstGeom prst="rect">
            <a:avLst/>
          </a:prstGeom>
          <a:noFill/>
          <a:ln w="3175">
            <a:solidFill>
              <a:schemeClr val="tx1"/>
            </a:solidFill>
          </a:ln>
        </p:spPr>
      </p:pic>
    </p:spTree>
    <p:extLst>
      <p:ext uri="{BB962C8B-B14F-4D97-AF65-F5344CB8AC3E}">
        <p14:creationId xmlns:p14="http://schemas.microsoft.com/office/powerpoint/2010/main" val="40200770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60781" y="1149425"/>
            <a:ext cx="8059598" cy="509600"/>
          </a:xfrm>
        </p:spPr>
        <p:txBody>
          <a:bodyPr>
            <a:normAutofit/>
          </a:bodyPr>
          <a:lstStyle/>
          <a:p>
            <a:pPr lvl="2"/>
            <a:r>
              <a:rPr lang="es-EC" sz="2800" dirty="0" smtClean="0"/>
              <a:t>Esquema del sistema de control</a:t>
            </a:r>
            <a:endParaRPr lang="es-EC" sz="2800" dirty="0"/>
          </a:p>
        </p:txBody>
      </p:sp>
      <p:pic>
        <p:nvPicPr>
          <p:cNvPr id="4" name="Imagen 3"/>
          <p:cNvPicPr/>
          <p:nvPr/>
        </p:nvPicPr>
        <p:blipFill>
          <a:blip r:embed="rId2"/>
          <a:stretch>
            <a:fillRect/>
          </a:stretch>
        </p:blipFill>
        <p:spPr>
          <a:xfrm>
            <a:off x="688437" y="1963111"/>
            <a:ext cx="10413151" cy="3845261"/>
          </a:xfrm>
          <a:prstGeom prst="rect">
            <a:avLst/>
          </a:prstGeom>
          <a:ln w="3175">
            <a:solidFill>
              <a:schemeClr val="tx1"/>
            </a:solidFill>
          </a:ln>
        </p:spPr>
      </p:pic>
    </p:spTree>
    <p:extLst>
      <p:ext uri="{BB962C8B-B14F-4D97-AF65-F5344CB8AC3E}">
        <p14:creationId xmlns:p14="http://schemas.microsoft.com/office/powerpoint/2010/main" val="6145355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Tipo de controlador</a:t>
            </a:r>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3455676705"/>
              </p:ext>
            </p:extLst>
          </p:nvPr>
        </p:nvGraphicFramePr>
        <p:xfrm>
          <a:off x="1928951" y="2077764"/>
          <a:ext cx="7768840" cy="2704340"/>
        </p:xfrm>
        <a:graphic>
          <a:graphicData uri="http://schemas.openxmlformats.org/drawingml/2006/table">
            <a:tbl>
              <a:tblPr firstRow="1" firstCol="1" bandRow="1">
                <a:tableStyleId>{5C22544A-7EE6-4342-B048-85BDC9FD1C3A}</a:tableStyleId>
              </a:tblPr>
              <a:tblGrid>
                <a:gridCol w="1524657"/>
                <a:gridCol w="1819955"/>
                <a:gridCol w="1623090"/>
                <a:gridCol w="1415753"/>
                <a:gridCol w="1385385"/>
              </a:tblGrid>
              <a:tr h="622315">
                <a:tc>
                  <a:txBody>
                    <a:bodyPr/>
                    <a:lstStyle/>
                    <a:p>
                      <a:pPr algn="just">
                        <a:lnSpc>
                          <a:spcPct val="150000"/>
                        </a:lnSpc>
                        <a:spcAft>
                          <a:spcPts val="0"/>
                        </a:spcAft>
                      </a:pPr>
                      <a:r>
                        <a:rPr lang="es-EC" sz="1800" dirty="0">
                          <a:solidFill>
                            <a:schemeClr val="tx1"/>
                          </a:solidFill>
                          <a:effectLst/>
                        </a:rPr>
                        <a:t> </a:t>
                      </a:r>
                    </a:p>
                    <a:p>
                      <a:pPr algn="just">
                        <a:lnSpc>
                          <a:spcPct val="150000"/>
                        </a:lnSpc>
                        <a:spcAft>
                          <a:spcPts val="0"/>
                        </a:spcAft>
                      </a:pPr>
                      <a:r>
                        <a:rPr lang="es-EC" sz="1800" dirty="0">
                          <a:solidFill>
                            <a:schemeClr val="tx1"/>
                          </a:solidFill>
                          <a:effectLst/>
                        </a:rPr>
                        <a:t> </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800">
                          <a:solidFill>
                            <a:schemeClr val="tx1"/>
                          </a:solidFill>
                          <a:effectLst/>
                        </a:rPr>
                        <a:t>Demanda computacional</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800">
                          <a:solidFill>
                            <a:schemeClr val="tx1"/>
                          </a:solidFill>
                          <a:effectLst/>
                        </a:rPr>
                        <a:t>Complejidad</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800">
                          <a:solidFill>
                            <a:schemeClr val="tx1"/>
                          </a:solidFill>
                          <a:effectLst/>
                        </a:rPr>
                        <a:t>Total</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800">
                          <a:solidFill>
                            <a:schemeClr val="tx1"/>
                          </a:solidFill>
                          <a:effectLst/>
                        </a:rPr>
                        <a:t>Porcentaje</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622315">
                <a:tc>
                  <a:txBody>
                    <a:bodyPr/>
                    <a:lstStyle/>
                    <a:p>
                      <a:pPr algn="just">
                        <a:lnSpc>
                          <a:spcPct val="150000"/>
                        </a:lnSpc>
                        <a:spcAft>
                          <a:spcPts val="0"/>
                        </a:spcAft>
                      </a:pPr>
                      <a:r>
                        <a:rPr lang="es-EC" sz="1800">
                          <a:solidFill>
                            <a:schemeClr val="tx1"/>
                          </a:solidFill>
                          <a:effectLst/>
                        </a:rPr>
                        <a:t>Control ON/OFF</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800">
                          <a:solidFill>
                            <a:schemeClr val="tx1"/>
                          </a:solidFill>
                          <a:effectLst/>
                        </a:rPr>
                        <a:t>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800">
                          <a:solidFill>
                            <a:schemeClr val="tx1"/>
                          </a:solidFill>
                          <a:effectLst/>
                        </a:rPr>
                        <a:t>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800">
                          <a:solidFill>
                            <a:schemeClr val="tx1"/>
                          </a:solidFill>
                          <a:effectLst/>
                        </a:rPr>
                        <a:t>10</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800">
                          <a:solidFill>
                            <a:schemeClr val="tx1"/>
                          </a:solidFill>
                          <a:effectLst/>
                        </a:rPr>
                        <a:t>43,5%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646933">
                <a:tc>
                  <a:txBody>
                    <a:bodyPr/>
                    <a:lstStyle/>
                    <a:p>
                      <a:pPr algn="just">
                        <a:lnSpc>
                          <a:spcPct val="150000"/>
                        </a:lnSpc>
                        <a:spcAft>
                          <a:spcPts val="0"/>
                        </a:spcAft>
                      </a:pPr>
                      <a:r>
                        <a:rPr lang="es-EC" sz="1800">
                          <a:solidFill>
                            <a:schemeClr val="tx1"/>
                          </a:solidFill>
                          <a:effectLst/>
                        </a:rPr>
                        <a:t>Control Proporcional</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800">
                          <a:solidFill>
                            <a:schemeClr val="tx1"/>
                          </a:solidFill>
                          <a:effectLst/>
                        </a:rPr>
                        <a:t>4</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800">
                          <a:solidFill>
                            <a:schemeClr val="tx1"/>
                          </a:solidFill>
                          <a:effectLst/>
                        </a:rPr>
                        <a:t>4</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800">
                          <a:solidFill>
                            <a:schemeClr val="tx1"/>
                          </a:solidFill>
                          <a:effectLst/>
                        </a:rPr>
                        <a:t>8</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800">
                          <a:solidFill>
                            <a:schemeClr val="tx1"/>
                          </a:solidFill>
                          <a:effectLst/>
                        </a:rPr>
                        <a:t>34,8%</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93579">
                <a:tc>
                  <a:txBody>
                    <a:bodyPr/>
                    <a:lstStyle/>
                    <a:p>
                      <a:pPr algn="just">
                        <a:lnSpc>
                          <a:spcPct val="150000"/>
                        </a:lnSpc>
                        <a:spcAft>
                          <a:spcPts val="0"/>
                        </a:spcAft>
                      </a:pPr>
                      <a:r>
                        <a:rPr lang="es-EC" sz="1800">
                          <a:solidFill>
                            <a:schemeClr val="tx1"/>
                          </a:solidFill>
                          <a:effectLst/>
                        </a:rPr>
                        <a:t>Control PID</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800">
                          <a:solidFill>
                            <a:schemeClr val="tx1"/>
                          </a:solidFill>
                          <a:effectLst/>
                        </a:rPr>
                        <a:t>3</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800">
                          <a:solidFill>
                            <a:schemeClr val="tx1"/>
                          </a:solidFill>
                          <a:effectLst/>
                        </a:rPr>
                        <a:t>2</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800">
                          <a:solidFill>
                            <a:schemeClr val="tx1"/>
                          </a:solidFill>
                          <a:effectLst/>
                        </a:rPr>
                        <a:t>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800" dirty="0">
                          <a:solidFill>
                            <a:schemeClr val="tx1"/>
                          </a:solidFill>
                          <a:effectLst/>
                        </a:rPr>
                        <a:t>21,7%</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4034104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6064724"/>
            <a:ext cx="12192000" cy="90757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7" name="Rectángulo 6"/>
          <p:cNvSpPr/>
          <p:nvPr/>
        </p:nvSpPr>
        <p:spPr>
          <a:xfrm>
            <a:off x="522824" y="1326728"/>
            <a:ext cx="11207311" cy="90757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5" name="Imagen 4" descr="E:\TESIS\HOMBRO\control_rutinas.jpg"/>
          <p:cNvPicPr/>
          <p:nvPr/>
        </p:nvPicPr>
        <p:blipFill rotWithShape="1">
          <a:blip r:embed="rId2">
            <a:extLst>
              <a:ext uri="{28A0092B-C50C-407E-A947-70E740481C1C}">
                <a14:useLocalDpi xmlns:a14="http://schemas.microsoft.com/office/drawing/2010/main" val="0"/>
              </a:ext>
            </a:extLst>
          </a:blip>
          <a:srcRect l="-10846" t="-1228" r="-10472" b="-1076"/>
          <a:stretch/>
        </p:blipFill>
        <p:spPr bwMode="auto">
          <a:xfrm>
            <a:off x="678180" y="0"/>
            <a:ext cx="3538220" cy="6972300"/>
          </a:xfrm>
          <a:prstGeom prst="rect">
            <a:avLst/>
          </a:prstGeom>
          <a:noFill/>
          <a:ln w="317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2" name="CuadroTexto 11"/>
          <p:cNvSpPr txBox="1"/>
          <p:nvPr/>
        </p:nvSpPr>
        <p:spPr>
          <a:xfrm>
            <a:off x="6311900" y="618842"/>
            <a:ext cx="4429802" cy="707886"/>
          </a:xfrm>
          <a:prstGeom prst="rect">
            <a:avLst/>
          </a:prstGeom>
          <a:noFill/>
        </p:spPr>
        <p:txBody>
          <a:bodyPr wrap="none" rtlCol="0">
            <a:spAutoFit/>
          </a:bodyPr>
          <a:lstStyle/>
          <a:p>
            <a:r>
              <a:rPr lang="es-EC" sz="4000" dirty="0" smtClean="0"/>
              <a:t>Rutinas Pregrabadas</a:t>
            </a:r>
            <a:endParaRPr lang="es-EC" sz="4000" dirty="0"/>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4580" y="2034614"/>
            <a:ext cx="6904762" cy="2285714"/>
          </a:xfrm>
          <a:prstGeom prst="rect">
            <a:avLst/>
          </a:prstGeom>
        </p:spPr>
      </p:pic>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410" y="4830754"/>
            <a:ext cx="7895590" cy="2027246"/>
          </a:xfrm>
          <a:prstGeom prst="rect">
            <a:avLst/>
          </a:prstGeom>
        </p:spPr>
      </p:pic>
    </p:spTree>
    <p:extLst>
      <p:ext uri="{BB962C8B-B14F-4D97-AF65-F5344CB8AC3E}">
        <p14:creationId xmlns:p14="http://schemas.microsoft.com/office/powerpoint/2010/main" val="21216918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121920" y="1579844"/>
            <a:ext cx="12711486" cy="77193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6" name="Rectángulo 5"/>
          <p:cNvSpPr/>
          <p:nvPr/>
        </p:nvSpPr>
        <p:spPr>
          <a:xfrm>
            <a:off x="-121920" y="6304959"/>
            <a:ext cx="12433190" cy="5844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2" name="Título 1"/>
          <p:cNvSpPr>
            <a:spLocks noGrp="1"/>
          </p:cNvSpPr>
          <p:nvPr>
            <p:ph type="title"/>
          </p:nvPr>
        </p:nvSpPr>
        <p:spPr/>
        <p:txBody>
          <a:bodyPr/>
          <a:lstStyle/>
          <a:p>
            <a:r>
              <a:rPr lang="es-EC" dirty="0" smtClean="0"/>
              <a:t>Implementación</a:t>
            </a:r>
            <a:endParaRPr lang="es-EC" dirty="0"/>
          </a:p>
        </p:txBody>
      </p:sp>
      <p:pic>
        <p:nvPicPr>
          <p:cNvPr id="3" name="Imagen 2"/>
          <p:cNvPicPr>
            <a:picLocks noChangeAspect="1"/>
          </p:cNvPicPr>
          <p:nvPr/>
        </p:nvPicPr>
        <p:blipFill>
          <a:blip r:embed="rId2"/>
          <a:stretch>
            <a:fillRect/>
          </a:stretch>
        </p:blipFill>
        <p:spPr>
          <a:xfrm>
            <a:off x="5831683" y="0"/>
            <a:ext cx="6360317" cy="6336406"/>
          </a:xfrm>
          <a:prstGeom prst="rect">
            <a:avLst/>
          </a:prstGeom>
        </p:spPr>
      </p:pic>
      <p:pic>
        <p:nvPicPr>
          <p:cNvPr id="8" name="Imagen 7"/>
          <p:cNvPicPr>
            <a:picLocks noChangeAspect="1"/>
          </p:cNvPicPr>
          <p:nvPr/>
        </p:nvPicPr>
        <p:blipFill>
          <a:blip r:embed="rId3"/>
          <a:stretch>
            <a:fillRect/>
          </a:stretch>
        </p:blipFill>
        <p:spPr>
          <a:xfrm>
            <a:off x="6016279" y="-13806"/>
            <a:ext cx="5991123" cy="6871806"/>
          </a:xfrm>
          <a:prstGeom prst="rect">
            <a:avLst/>
          </a:prstGeom>
        </p:spPr>
      </p:pic>
      <p:graphicFrame>
        <p:nvGraphicFramePr>
          <p:cNvPr id="9" name="Tabla 8"/>
          <p:cNvGraphicFramePr>
            <a:graphicFrameLocks noGrp="1"/>
          </p:cNvGraphicFramePr>
          <p:nvPr>
            <p:extLst>
              <p:ext uri="{D42A27DB-BD31-4B8C-83A1-F6EECF244321}">
                <p14:modId xmlns:p14="http://schemas.microsoft.com/office/powerpoint/2010/main" val="71484678"/>
              </p:ext>
            </p:extLst>
          </p:nvPr>
        </p:nvGraphicFramePr>
        <p:xfrm>
          <a:off x="166465" y="2487408"/>
          <a:ext cx="5480620" cy="2607367"/>
        </p:xfrm>
        <a:graphic>
          <a:graphicData uri="http://schemas.openxmlformats.org/drawingml/2006/table">
            <a:tbl>
              <a:tblPr firstRow="1" firstCol="1" bandRow="1">
                <a:tableStyleId>{5C22544A-7EE6-4342-B048-85BDC9FD1C3A}</a:tableStyleId>
              </a:tblPr>
              <a:tblGrid>
                <a:gridCol w="2048701"/>
                <a:gridCol w="2562896"/>
                <a:gridCol w="869023"/>
              </a:tblGrid>
              <a:tr h="865170">
                <a:tc>
                  <a:txBody>
                    <a:bodyPr/>
                    <a:lstStyle/>
                    <a:p>
                      <a:pPr algn="ctr">
                        <a:lnSpc>
                          <a:spcPct val="150000"/>
                        </a:lnSpc>
                        <a:spcAft>
                          <a:spcPts val="0"/>
                        </a:spcAft>
                      </a:pPr>
                      <a:r>
                        <a:rPr lang="es-ES_tradnl" sz="1800" dirty="0">
                          <a:solidFill>
                            <a:schemeClr val="tx1"/>
                          </a:solidFill>
                          <a:effectLst/>
                        </a:rPr>
                        <a:t>MATERIAL</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_tradnl" sz="1800">
                          <a:solidFill>
                            <a:schemeClr val="tx1"/>
                          </a:solidFill>
                          <a:effectLst/>
                        </a:rPr>
                        <a:t>Designación</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_tradnl" sz="1800">
                          <a:solidFill>
                            <a:schemeClr val="tx1"/>
                          </a:solidFill>
                          <a:effectLst/>
                        </a:rPr>
                        <a:t>Cant</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49931">
                <a:tc>
                  <a:txBody>
                    <a:bodyPr/>
                    <a:lstStyle/>
                    <a:p>
                      <a:pPr>
                        <a:lnSpc>
                          <a:spcPct val="150000"/>
                        </a:lnSpc>
                        <a:spcAft>
                          <a:spcPts val="0"/>
                        </a:spcAft>
                      </a:pPr>
                      <a:r>
                        <a:rPr lang="es-ES_tradnl" sz="1600" dirty="0">
                          <a:solidFill>
                            <a:schemeClr val="tx1"/>
                          </a:solidFill>
                          <a:effectLst/>
                        </a:rPr>
                        <a:t>Tubo cuadrado 40×40   (Espesor 1.5 mm) </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dirty="0">
                          <a:solidFill>
                            <a:schemeClr val="tx1"/>
                          </a:solidFill>
                          <a:effectLst/>
                        </a:rPr>
                        <a:t>4 </a:t>
                      </a:r>
                      <a:r>
                        <a:rPr lang="es-ES_tradnl" sz="1600" dirty="0" smtClean="0">
                          <a:solidFill>
                            <a:schemeClr val="tx1"/>
                          </a:solidFill>
                          <a:effectLst/>
                        </a:rPr>
                        <a:t>[m</a:t>
                      </a:r>
                      <a:r>
                        <a:rPr lang="es-ES_tradnl" sz="1600" dirty="0">
                          <a:solidFill>
                            <a:schemeClr val="tx1"/>
                          </a:solidFill>
                          <a:effectLst/>
                        </a:rPr>
                        <a:t>]</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a:solidFill>
                            <a:schemeClr val="tx1"/>
                          </a:solidFill>
                          <a:effectLst/>
                        </a:rPr>
                        <a:t>1</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49931">
                <a:tc>
                  <a:txBody>
                    <a:bodyPr/>
                    <a:lstStyle/>
                    <a:p>
                      <a:pPr>
                        <a:lnSpc>
                          <a:spcPct val="150000"/>
                        </a:lnSpc>
                        <a:spcAft>
                          <a:spcPts val="0"/>
                        </a:spcAft>
                        <a:tabLst>
                          <a:tab pos="1235075" algn="ctr"/>
                        </a:tabLst>
                      </a:pPr>
                      <a:r>
                        <a:rPr lang="es-ES_tradnl" sz="1600" dirty="0">
                          <a:solidFill>
                            <a:schemeClr val="tx1"/>
                          </a:solidFill>
                          <a:effectLst/>
                        </a:rPr>
                        <a:t>Polea</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dirty="0">
                          <a:solidFill>
                            <a:schemeClr val="tx1"/>
                          </a:solidFill>
                          <a:effectLst/>
                        </a:rPr>
                        <a:t>½ [in]</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a:solidFill>
                            <a:schemeClr val="tx1"/>
                          </a:solidFill>
                          <a:effectLst/>
                        </a:rPr>
                        <a:t>5</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49931">
                <a:tc>
                  <a:txBody>
                    <a:bodyPr/>
                    <a:lstStyle/>
                    <a:p>
                      <a:pPr>
                        <a:lnSpc>
                          <a:spcPct val="150000"/>
                        </a:lnSpc>
                        <a:spcAft>
                          <a:spcPts val="0"/>
                        </a:spcAft>
                      </a:pPr>
                      <a:r>
                        <a:rPr lang="es-ES_tradnl" sz="1600" dirty="0">
                          <a:solidFill>
                            <a:schemeClr val="tx1"/>
                          </a:solidFill>
                          <a:effectLst/>
                        </a:rPr>
                        <a:t>Rueda</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dirty="0">
                          <a:solidFill>
                            <a:schemeClr val="tx1"/>
                          </a:solidFill>
                          <a:effectLst/>
                        </a:rPr>
                        <a:t>½ [in]</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a:solidFill>
                            <a:schemeClr val="tx1"/>
                          </a:solidFill>
                          <a:effectLst/>
                        </a:rPr>
                        <a:t>2</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49931">
                <a:tc>
                  <a:txBody>
                    <a:bodyPr/>
                    <a:lstStyle/>
                    <a:p>
                      <a:pPr>
                        <a:lnSpc>
                          <a:spcPct val="150000"/>
                        </a:lnSpc>
                        <a:spcAft>
                          <a:spcPts val="0"/>
                        </a:spcAft>
                      </a:pPr>
                      <a:r>
                        <a:rPr lang="es-ES_tradnl" sz="1600" dirty="0">
                          <a:solidFill>
                            <a:schemeClr val="tx1"/>
                          </a:solidFill>
                          <a:effectLst/>
                        </a:rPr>
                        <a:t>Regatón circular</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dirty="0">
                          <a:solidFill>
                            <a:schemeClr val="tx1"/>
                          </a:solidFill>
                          <a:effectLst/>
                        </a:rPr>
                        <a:t>¾ [in]</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600" dirty="0">
                          <a:solidFill>
                            <a:schemeClr val="tx1"/>
                          </a:solidFill>
                          <a:effectLst/>
                        </a:rPr>
                        <a:t>5</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20309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903082" y="6273512"/>
            <a:ext cx="13095082" cy="5844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2" name="Título 1"/>
          <p:cNvSpPr>
            <a:spLocks noGrp="1"/>
          </p:cNvSpPr>
          <p:nvPr>
            <p:ph type="title"/>
          </p:nvPr>
        </p:nvSpPr>
        <p:spPr/>
        <p:txBody>
          <a:bodyPr/>
          <a:lstStyle/>
          <a:p>
            <a:r>
              <a:rPr lang="es-EC" dirty="0" smtClean="0"/>
              <a:t>Implementación - Exoesqueleto</a:t>
            </a:r>
            <a:endParaRPr lang="es-EC" dirty="0"/>
          </a:p>
        </p:txBody>
      </p:sp>
      <p:pic>
        <p:nvPicPr>
          <p:cNvPr id="5124" name="Picture 4" descr="https://scontent.fuio1-1.fna.fbcdn.net/v/t34.0-12/16652824_1292214027492038_235277751_n.jpg?oh=c40343b9bc3d1abd64d4ea93f99fb65c&amp;oe=58A3DD22"/>
          <p:cNvPicPr>
            <a:picLocks noChangeAspect="1" noChangeArrowheads="1"/>
          </p:cNvPicPr>
          <p:nvPr/>
        </p:nvPicPr>
        <p:blipFill rotWithShape="1">
          <a:blip r:embed="rId2">
            <a:extLst>
              <a:ext uri="{28A0092B-C50C-407E-A947-70E740481C1C}">
                <a14:useLocalDpi xmlns:a14="http://schemas.microsoft.com/office/drawing/2010/main" val="0"/>
              </a:ext>
            </a:extLst>
          </a:blip>
          <a:srcRect b="33108"/>
          <a:stretch/>
        </p:blipFill>
        <p:spPr bwMode="auto">
          <a:xfrm>
            <a:off x="6126480" y="1927910"/>
            <a:ext cx="3311168" cy="394493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scontent.fuio1-1.fna.fbcdn.net/v/t34.0-12/16650507_1292218114158296_812378196_n.jpg?oh=f115a909902f034b1b813cdb81ab9db9&amp;oe=58A4D4D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7841" y="1979886"/>
            <a:ext cx="2156554" cy="38409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2"/>
          <p:cNvGraphicFramePr>
            <a:graphicFrameLocks noGrp="1"/>
          </p:cNvGraphicFramePr>
          <p:nvPr>
            <p:extLst>
              <p:ext uri="{D42A27DB-BD31-4B8C-83A1-F6EECF244321}">
                <p14:modId xmlns:p14="http://schemas.microsoft.com/office/powerpoint/2010/main" val="2361050423"/>
              </p:ext>
            </p:extLst>
          </p:nvPr>
        </p:nvGraphicFramePr>
        <p:xfrm>
          <a:off x="254242" y="1979886"/>
          <a:ext cx="4304879" cy="1729231"/>
        </p:xfrm>
        <a:graphic>
          <a:graphicData uri="http://schemas.openxmlformats.org/drawingml/2006/table">
            <a:tbl>
              <a:tblPr firstRow="1" firstCol="1" bandRow="1">
                <a:tableStyleId>{5C22544A-7EE6-4342-B048-85BDC9FD1C3A}</a:tableStyleId>
              </a:tblPr>
              <a:tblGrid>
                <a:gridCol w="2182041"/>
                <a:gridCol w="1142705"/>
                <a:gridCol w="980133"/>
              </a:tblGrid>
              <a:tr h="531688">
                <a:tc>
                  <a:txBody>
                    <a:bodyPr/>
                    <a:lstStyle/>
                    <a:p>
                      <a:pPr algn="ctr">
                        <a:lnSpc>
                          <a:spcPct val="200000"/>
                        </a:lnSpc>
                        <a:spcBef>
                          <a:spcPts val="1200"/>
                        </a:spcBef>
                        <a:spcAft>
                          <a:spcPts val="0"/>
                        </a:spcAft>
                      </a:pPr>
                      <a:r>
                        <a:rPr lang="es-EC" sz="1800" dirty="0">
                          <a:solidFill>
                            <a:schemeClr val="tx1"/>
                          </a:solidFill>
                          <a:effectLst/>
                        </a:rPr>
                        <a:t>Parámetro</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200000"/>
                        </a:lnSpc>
                        <a:spcAft>
                          <a:spcPts val="0"/>
                        </a:spcAft>
                      </a:pPr>
                      <a:r>
                        <a:rPr lang="es-EC" sz="1800">
                          <a:solidFill>
                            <a:schemeClr val="tx1"/>
                          </a:solidFill>
                          <a:effectLst/>
                        </a:rPr>
                        <a:t>Valor</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200000"/>
                        </a:lnSpc>
                        <a:spcAft>
                          <a:spcPts val="0"/>
                        </a:spcAft>
                      </a:pPr>
                      <a:r>
                        <a:rPr lang="es-EC" sz="1800">
                          <a:solidFill>
                            <a:schemeClr val="tx1"/>
                          </a:solidFill>
                          <a:effectLst/>
                        </a:rPr>
                        <a:t>Unidad</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r>
              <a:tr h="399181">
                <a:tc>
                  <a:txBody>
                    <a:bodyPr/>
                    <a:lstStyle/>
                    <a:p>
                      <a:pPr algn="ctr">
                        <a:lnSpc>
                          <a:spcPct val="150000"/>
                        </a:lnSpc>
                        <a:spcAft>
                          <a:spcPts val="0"/>
                        </a:spcAft>
                      </a:pPr>
                      <a:r>
                        <a:rPr lang="es-EC" sz="1800">
                          <a:solidFill>
                            <a:schemeClr val="tx1"/>
                          </a:solidFill>
                          <a:effectLst/>
                        </a:rPr>
                        <a:t> Altura de capa</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solidFill>
                            <a:schemeClr val="tx1"/>
                          </a:solidFill>
                          <a:effectLst/>
                        </a:rPr>
                        <a:t>0.2</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solidFill>
                            <a:schemeClr val="tx1"/>
                          </a:solidFill>
                          <a:effectLst/>
                        </a:rPr>
                        <a:t>mm</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99181">
                <a:tc>
                  <a:txBody>
                    <a:bodyPr/>
                    <a:lstStyle/>
                    <a:p>
                      <a:pPr algn="ctr">
                        <a:lnSpc>
                          <a:spcPct val="150000"/>
                        </a:lnSpc>
                        <a:spcAft>
                          <a:spcPts val="0"/>
                        </a:spcAft>
                      </a:pPr>
                      <a:r>
                        <a:rPr lang="es-EC" sz="1800">
                          <a:solidFill>
                            <a:schemeClr val="tx1"/>
                          </a:solidFill>
                          <a:effectLst/>
                        </a:rPr>
                        <a:t>Densidad del relleno</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solidFill>
                            <a:schemeClr val="tx1"/>
                          </a:solidFill>
                          <a:effectLst/>
                        </a:rPr>
                        <a:t>100</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solidFill>
                            <a:schemeClr val="tx1"/>
                          </a:solidFill>
                          <a:effectLst/>
                        </a:rPr>
                        <a:t>%</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99181">
                <a:tc>
                  <a:txBody>
                    <a:bodyPr/>
                    <a:lstStyle/>
                    <a:p>
                      <a:pPr algn="ctr">
                        <a:lnSpc>
                          <a:spcPct val="150000"/>
                        </a:lnSpc>
                        <a:spcAft>
                          <a:spcPts val="0"/>
                        </a:spcAft>
                      </a:pPr>
                      <a:r>
                        <a:rPr lang="es-EC" sz="1800" dirty="0">
                          <a:solidFill>
                            <a:schemeClr val="tx1"/>
                          </a:solidFill>
                          <a:effectLst/>
                        </a:rPr>
                        <a:t>Material de Soporte</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dirty="0">
                          <a:solidFill>
                            <a:schemeClr val="tx1"/>
                          </a:solidFill>
                          <a:effectLst/>
                        </a:rPr>
                        <a:t>Habilitado</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dirty="0">
                          <a:solidFill>
                            <a:schemeClr val="tx1"/>
                          </a:solidFill>
                          <a:effectLst/>
                        </a:rPr>
                        <a:t>N/A</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7" name="Imagen 6" descr="E:\Descargas\WhatsApp Image 2017-04-04 at 16.04.06.jpeg"/>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6200000">
            <a:off x="1481198" y="2652911"/>
            <a:ext cx="2882979" cy="5527198"/>
          </a:xfrm>
          <a:prstGeom prst="rect">
            <a:avLst/>
          </a:prstGeom>
          <a:noFill/>
          <a:ln w="3175">
            <a:solidFill>
              <a:schemeClr val="tx1"/>
            </a:solidFill>
          </a:ln>
        </p:spPr>
      </p:pic>
      <p:sp>
        <p:nvSpPr>
          <p:cNvPr id="8" name="Rectángulo 7"/>
          <p:cNvSpPr/>
          <p:nvPr/>
        </p:nvSpPr>
        <p:spPr>
          <a:xfrm>
            <a:off x="1097280" y="1363985"/>
            <a:ext cx="10340730" cy="5844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4462834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txBody>
          <a:bodyPr/>
          <a:lstStyle/>
          <a:p>
            <a:r>
              <a:rPr lang="es-EC" dirty="0" smtClean="0"/>
              <a:t>Implementación - Mecanismo</a:t>
            </a:r>
            <a:endParaRPr lang="es-EC" dirty="0"/>
          </a:p>
        </p:txBody>
      </p:sp>
      <p:sp>
        <p:nvSpPr>
          <p:cNvPr id="3" name="Marcador de contenido 2"/>
          <p:cNvSpPr>
            <a:spLocks noGrp="1"/>
          </p:cNvSpPr>
          <p:nvPr>
            <p:ph idx="1"/>
          </p:nvPr>
        </p:nvSpPr>
        <p:spPr/>
        <p:txBody>
          <a:bodyPr/>
          <a:lstStyle/>
          <a:p>
            <a:endParaRPr lang="es-EC" dirty="0"/>
          </a:p>
        </p:txBody>
      </p:sp>
      <p:pic>
        <p:nvPicPr>
          <p:cNvPr id="5" name="Imagen 4" descr="E:\Descargas\WhatsApp Image 2017-04-04 at 16.14.11.jpeg"/>
          <p:cNvPicPr/>
          <p:nvPr/>
        </p:nvPicPr>
        <p:blipFill>
          <a:blip r:embed="rId2" cstate="print">
            <a:extLst>
              <a:ext uri="{BEBA8EAE-BF5A-486C-A8C5-ECC9F3942E4B}">
                <a14:imgProps xmlns:a14="http://schemas.microsoft.com/office/drawing/2010/main">
                  <a14:imgLayer r:embed="rId3">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902383" y="2168571"/>
            <a:ext cx="7374139" cy="3377685"/>
          </a:xfrm>
          <a:prstGeom prst="rect">
            <a:avLst/>
          </a:prstGeom>
          <a:noFill/>
          <a:ln w="3175">
            <a:solidFill>
              <a:schemeClr val="tx1"/>
            </a:solidFill>
          </a:ln>
        </p:spPr>
      </p:pic>
    </p:spTree>
    <p:extLst>
      <p:ext uri="{BB962C8B-B14F-4D97-AF65-F5344CB8AC3E}">
        <p14:creationId xmlns:p14="http://schemas.microsoft.com/office/powerpoint/2010/main" val="27685973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05218" y="1228299"/>
            <a:ext cx="10768083" cy="72333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5124" name="Picture 4" descr="Resultado de imagen para armeo p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7433" y="113719"/>
            <a:ext cx="1969732" cy="295248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esultado de imagen para I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2819" y="1382756"/>
            <a:ext cx="3364260" cy="336690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sultado de imagen para lokom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5683" y="3494963"/>
            <a:ext cx="3314700" cy="27051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de flecha 5"/>
          <p:cNvCxnSpPr/>
          <p:nvPr/>
        </p:nvCxnSpPr>
        <p:spPr>
          <a:xfrm flipV="1">
            <a:off x="4121624" y="1951630"/>
            <a:ext cx="2388358" cy="3548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p:cNvCxnSpPr/>
          <p:nvPr/>
        </p:nvCxnSpPr>
        <p:spPr>
          <a:xfrm>
            <a:off x="4146049" y="4067033"/>
            <a:ext cx="2043210" cy="5459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33748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Implementación – Componentes eléctricos</a:t>
            </a:r>
            <a:endParaRPr lang="es-EC" dirty="0"/>
          </a:p>
        </p:txBody>
      </p:sp>
      <mc:AlternateContent xmlns:mc="http://schemas.openxmlformats.org/markup-compatibility/2006" xmlns:a14="http://schemas.microsoft.com/office/drawing/2010/main">
        <mc:Choice Requires="a14">
          <p:sp>
            <p:nvSpPr>
              <p:cNvPr id="3" name="CuadroTexto 2"/>
              <p:cNvSpPr txBox="1"/>
              <p:nvPr/>
            </p:nvSpPr>
            <p:spPr>
              <a:xfrm>
                <a:off x="515155" y="1841679"/>
                <a:ext cx="10818253" cy="5663089"/>
              </a:xfrm>
              <a:prstGeom prst="rect">
                <a:avLst/>
              </a:prstGeom>
              <a:noFill/>
            </p:spPr>
            <p:txBody>
              <a:bodyPr wrap="square" rtlCol="0">
                <a:spAutoFit/>
              </a:bodyPr>
              <a:lstStyle/>
              <a:p>
                <a:r>
                  <a:rPr lang="es-EC" sz="2000" b="1" dirty="0" smtClean="0"/>
                  <a:t>Cálculo de las pistas:</a:t>
                </a:r>
              </a:p>
              <a:p>
                <a:endParaRPr lang="es-EC" b="1" dirty="0" smtClean="0"/>
              </a:p>
              <a:p>
                <a:endParaRPr lang="es-EC" dirty="0" smtClean="0"/>
              </a:p>
              <a:p>
                <a:endParaRPr lang="es-EC" dirty="0" smtClean="0"/>
              </a:p>
              <a:p>
                <a:endParaRPr lang="es-EC" dirty="0" smtClean="0"/>
              </a:p>
              <a:p>
                <a:pPr lvl="0"/>
                <a:r>
                  <a:rPr lang="es-EC" dirty="0" smtClean="0"/>
                  <a:t>Placa estándar (Pistas externas): </a:t>
                </a:r>
              </a:p>
              <a:p>
                <a:pPr lvl="0"/>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1</m:t>
                        </m:r>
                      </m:sub>
                    </m:sSub>
                    <m:r>
                      <a:rPr lang="es-EC" i="1">
                        <a:latin typeface="Cambria Math" panose="02040503050406030204" pitchFamily="18" charset="0"/>
                      </a:rPr>
                      <m:t>=0.0647</m:t>
                    </m:r>
                  </m:oMath>
                </a14:m>
                <a:r>
                  <a:rPr lang="es-EC" dirty="0"/>
                  <a:t> </a:t>
                </a:r>
              </a:p>
              <a:p>
                <a:pPr lvl="0"/>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2</m:t>
                        </m:r>
                      </m:sub>
                    </m:sSub>
                    <m:r>
                      <a:rPr lang="es-EC" i="1">
                        <a:latin typeface="Cambria Math" panose="02040503050406030204" pitchFamily="18" charset="0"/>
                      </a:rPr>
                      <m:t>=0.4281</m:t>
                    </m:r>
                  </m:oMath>
                </a14:m>
                <a:r>
                  <a:rPr lang="es-EC" dirty="0"/>
                  <a:t> </a:t>
                </a:r>
              </a:p>
              <a:p>
                <a:pPr lvl="0"/>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3</m:t>
                        </m:r>
                      </m:sub>
                    </m:sSub>
                    <m:r>
                      <a:rPr lang="es-EC" i="1">
                        <a:latin typeface="Cambria Math" panose="02040503050406030204" pitchFamily="18" charset="0"/>
                      </a:rPr>
                      <m:t>=0.6732</m:t>
                    </m:r>
                  </m:oMath>
                </a14:m>
                <a:r>
                  <a:rPr lang="es-EC" dirty="0"/>
                  <a:t> </a:t>
                </a:r>
                <a:endParaRPr lang="es-EC" dirty="0" smtClean="0"/>
              </a:p>
              <a:p>
                <a:pPr lvl="0"/>
                <a:endParaRPr lang="es-EC" dirty="0"/>
              </a:p>
              <a:p>
                <a:pPr lvl="0"/>
                <a:r>
                  <a:rPr lang="es-EC" dirty="0" smtClean="0"/>
                  <a:t>I= 200 [</a:t>
                </a:r>
                <a:r>
                  <a:rPr lang="es-EC" dirty="0" err="1" smtClean="0"/>
                  <a:t>mA</a:t>
                </a:r>
                <a:r>
                  <a:rPr lang="es-EC" dirty="0" smtClean="0"/>
                  <a:t>]</a:t>
                </a:r>
              </a:p>
              <a:p>
                <a:pPr lvl="0" algn="just"/>
                <a14:m>
                  <m:oMath xmlns:m="http://schemas.openxmlformats.org/officeDocument/2006/math">
                    <m:r>
                      <a:rPr lang="es-EC" i="1">
                        <a:latin typeface="Cambria Math" panose="02040503050406030204" pitchFamily="18" charset="0"/>
                      </a:rPr>
                      <m:t>∆</m:t>
                    </m:r>
                    <m:r>
                      <a:rPr lang="es-EC" i="1">
                        <a:latin typeface="Cambria Math" panose="02040503050406030204" pitchFamily="18" charset="0"/>
                      </a:rPr>
                      <m:t>𝑇</m:t>
                    </m:r>
                  </m:oMath>
                </a14:m>
                <a:r>
                  <a:rPr lang="es-EC" dirty="0" smtClean="0"/>
                  <a:t>=15°C (Para una temperatura ambiente de 35°C)</a:t>
                </a:r>
              </a:p>
              <a:p>
                <a:pPr lvl="0" algn="just"/>
                <a:endParaRPr lang="es-EC" dirty="0"/>
              </a:p>
              <a:p>
                <a:endParaRPr lang="es-EC" dirty="0" smtClean="0"/>
              </a:p>
              <a:p>
                <a:endParaRPr lang="es-EC" dirty="0" smtClean="0"/>
              </a:p>
              <a:p>
                <a:endParaRPr lang="es-EC" dirty="0" smtClean="0"/>
              </a:p>
              <a:p>
                <a:endParaRPr lang="es-EC" dirty="0" smtClean="0"/>
              </a:p>
              <a:p>
                <a:endParaRPr lang="es-EC" dirty="0" smtClean="0"/>
              </a:p>
              <a:p>
                <a:endParaRPr lang="es-EC" dirty="0" smtClean="0"/>
              </a:p>
              <a:p>
                <a:endParaRPr lang="es-EC" dirty="0"/>
              </a:p>
            </p:txBody>
          </p:sp>
        </mc:Choice>
        <mc:Fallback xmlns="">
          <p:sp>
            <p:nvSpPr>
              <p:cNvPr id="3" name="CuadroTexto 2"/>
              <p:cNvSpPr txBox="1">
                <a:spLocks noRot="1" noChangeAspect="1" noMove="1" noResize="1" noEditPoints="1" noAdjustHandles="1" noChangeArrowheads="1" noChangeShapeType="1" noTextEdit="1"/>
              </p:cNvSpPr>
              <p:nvPr/>
            </p:nvSpPr>
            <p:spPr>
              <a:xfrm>
                <a:off x="515155" y="1841679"/>
                <a:ext cx="10818253" cy="5663089"/>
              </a:xfrm>
              <a:prstGeom prst="rect">
                <a:avLst/>
              </a:prstGeom>
              <a:blipFill rotWithShape="0">
                <a:blip r:embed="rId2"/>
                <a:stretch>
                  <a:fillRect l="-620" t="-53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515155" y="2244359"/>
                <a:ext cx="2589940" cy="861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r>
                        <a:rPr lang="es-EC" i="0">
                          <a:latin typeface="Cambria Math" panose="02040503050406030204" pitchFamily="18" charset="0"/>
                        </a:rPr>
                        <m:t>Á</m:t>
                      </m:r>
                      <m:r>
                        <a:rPr lang="es-EC" i="1">
                          <a:latin typeface="Cambria Math" panose="02040503050406030204" pitchFamily="18" charset="0"/>
                        </a:rPr>
                        <m:t>𝑟𝑒𝑎</m:t>
                      </m:r>
                      <m:r>
                        <a:rPr lang="es-EC" i="0">
                          <a:latin typeface="Cambria Math" panose="02040503050406030204" pitchFamily="18" charset="0"/>
                        </a:rPr>
                        <m:t>=</m:t>
                      </m:r>
                      <m:sSup>
                        <m:sSupPr>
                          <m:ctrlPr>
                            <a:rPr lang="es-EC" i="1">
                              <a:latin typeface="Cambria Math" panose="02040503050406030204" pitchFamily="18" charset="0"/>
                            </a:rPr>
                          </m:ctrlPr>
                        </m:sSupPr>
                        <m:e>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𝐼</m:t>
                                  </m:r>
                                </m:num>
                                <m:den>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0">
                                              <a:latin typeface="Cambria Math" panose="02040503050406030204" pitchFamily="18" charset="0"/>
                                            </a:rPr>
                                            <m:t>1</m:t>
                                          </m:r>
                                        </m:sub>
                                      </m:sSub>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𝑇</m:t>
                                          </m:r>
                                        </m:e>
                                        <m:sup>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0">
                                                  <a:latin typeface="Cambria Math" panose="02040503050406030204" pitchFamily="18" charset="0"/>
                                                </a:rPr>
                                                <m:t>2</m:t>
                                              </m:r>
                                            </m:sub>
                                          </m:sSub>
                                        </m:sup>
                                      </m:sSup>
                                    </m:e>
                                  </m:d>
                                </m:den>
                              </m:f>
                            </m:e>
                          </m:d>
                        </m:e>
                        <m:sup>
                          <m:f>
                            <m:fPr>
                              <m:ctrlPr>
                                <a:rPr lang="es-EC" i="1">
                                  <a:latin typeface="Cambria Math" panose="02040503050406030204" pitchFamily="18" charset="0"/>
                                </a:rPr>
                              </m:ctrlPr>
                            </m:fPr>
                            <m:num>
                              <m:r>
                                <a:rPr lang="es-EC" i="0">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0">
                                      <a:latin typeface="Cambria Math" panose="02040503050406030204" pitchFamily="18" charset="0"/>
                                    </a:rPr>
                                    <m:t>3</m:t>
                                  </m:r>
                                </m:sub>
                              </m:sSub>
                            </m:den>
                          </m:f>
                        </m:sup>
                      </m:sSup>
                      <m:r>
                        <a:rPr lang="es-EC" i="0">
                          <a:latin typeface="Cambria Math" panose="02040503050406030204" pitchFamily="18" charset="0"/>
                        </a:rPr>
                        <m:t> </m:t>
                      </m:r>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515155" y="2244359"/>
                <a:ext cx="2589940" cy="861261"/>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403487" y="5454554"/>
                <a:ext cx="2189509" cy="4049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panose="02040503050406030204" pitchFamily="18" charset="0"/>
                            </a:rPr>
                          </m:ctrlPr>
                        </m:dPr>
                        <m:e>
                          <m:r>
                            <a:rPr lang="es-EC">
                              <a:latin typeface="Cambria Math" panose="02040503050406030204" pitchFamily="18" charset="0"/>
                            </a:rPr>
                            <m:t>Á</m:t>
                          </m:r>
                          <m:r>
                            <a:rPr lang="es-EC" i="1">
                              <a:latin typeface="Cambria Math" panose="02040503050406030204" pitchFamily="18" charset="0"/>
                            </a:rPr>
                            <m:t>𝑟𝑒𝑎</m:t>
                          </m:r>
                          <m:r>
                            <a:rPr lang="es-EC" i="0">
                              <a:latin typeface="Cambria Math" panose="02040503050406030204" pitchFamily="18" charset="0"/>
                            </a:rPr>
                            <m:t>=1.96 [</m:t>
                          </m:r>
                          <m:r>
                            <a:rPr lang="es-EC" i="1">
                              <a:latin typeface="Cambria Math" panose="02040503050406030204" pitchFamily="18" charset="0"/>
                            </a:rPr>
                            <m:t>𝑚</m:t>
                          </m:r>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e>
                      </m:d>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403487" y="5454554"/>
                <a:ext cx="2189509" cy="404983"/>
              </a:xfrm>
              <a:prstGeom prst="rect">
                <a:avLst/>
              </a:prstGeom>
              <a:blipFill rotWithShape="0">
                <a:blip r:embed="rId4"/>
                <a:stretch>
                  <a:fillRect t="-156061" r="-25627" b="-233333"/>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6" name="Rectángulo 5"/>
              <p:cNvSpPr/>
              <p:nvPr/>
            </p:nvSpPr>
            <p:spPr>
              <a:xfrm>
                <a:off x="5808428" y="1915390"/>
                <a:ext cx="2652200" cy="6579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mtClean="0">
                          <a:latin typeface="Cambria Math" panose="02040503050406030204" pitchFamily="18" charset="0"/>
                        </a:rPr>
                        <m:t> </m:t>
                      </m:r>
                      <m:r>
                        <a:rPr lang="es-EC" i="1">
                          <a:latin typeface="Cambria Math" panose="02040503050406030204" pitchFamily="18" charset="0"/>
                        </a:rPr>
                        <m:t>𝐴𝑛𝑐h𝑜</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Á</m:t>
                          </m:r>
                          <m:r>
                            <a:rPr lang="es-EC" i="1">
                              <a:latin typeface="Cambria Math" panose="02040503050406030204" pitchFamily="18" charset="0"/>
                            </a:rPr>
                            <m:t>𝑟𝑒𝑎</m:t>
                          </m:r>
                        </m:num>
                        <m:den>
                          <m:r>
                            <a:rPr lang="es-EC" i="0">
                              <a:latin typeface="Cambria Math" panose="02040503050406030204" pitchFamily="18" charset="0"/>
                            </a:rPr>
                            <m:t>1.378 × </m:t>
                          </m:r>
                          <m:r>
                            <a:rPr lang="es-EC" i="1">
                              <a:latin typeface="Cambria Math" panose="02040503050406030204" pitchFamily="18" charset="0"/>
                            </a:rPr>
                            <m:t>𝐴𝑙𝑡𝑜</m:t>
                          </m:r>
                        </m:den>
                      </m:f>
                      <m:r>
                        <a:rPr lang="es-EC" i="0">
                          <a:latin typeface="Cambria Math" panose="02040503050406030204" pitchFamily="18" charset="0"/>
                        </a:rPr>
                        <m:t> </m:t>
                      </m:r>
                    </m:oMath>
                  </m:oMathPara>
                </a14:m>
                <a:endParaRPr lang="es-EC" dirty="0"/>
              </a:p>
            </p:txBody>
          </p:sp>
        </mc:Choice>
        <mc:Fallback>
          <p:sp>
            <p:nvSpPr>
              <p:cNvPr id="6" name="Rectángulo 5"/>
              <p:cNvSpPr>
                <a:spLocks noRot="1" noChangeAspect="1" noMove="1" noResize="1" noEditPoints="1" noAdjustHandles="1" noChangeArrowheads="1" noChangeShapeType="1" noTextEdit="1"/>
              </p:cNvSpPr>
              <p:nvPr/>
            </p:nvSpPr>
            <p:spPr>
              <a:xfrm>
                <a:off x="5808428" y="1915390"/>
                <a:ext cx="2652200" cy="657937"/>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7" name="Rectángulo 6"/>
              <p:cNvSpPr/>
              <p:nvPr/>
            </p:nvSpPr>
            <p:spPr>
              <a:xfrm>
                <a:off x="8956152" y="1975932"/>
                <a:ext cx="1881476" cy="6133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b="0" i="0" smtClean="0">
                          <a:latin typeface="Cambria Math" panose="02040503050406030204" pitchFamily="18" charset="0"/>
                        </a:rPr>
                        <m:t>Altura</m:t>
                      </m:r>
                      <m:r>
                        <a:rPr lang="es-EC" b="0" i="0" smtClean="0">
                          <a:latin typeface="Cambria Math" panose="02040503050406030204" pitchFamily="18" charset="0"/>
                        </a:rPr>
                        <m:t>= 1</m:t>
                      </m:r>
                      <m:f>
                        <m:fPr>
                          <m:ctrlPr>
                            <a:rPr lang="es-EC" i="1">
                              <a:latin typeface="Cambria Math" panose="02040503050406030204" pitchFamily="18" charset="0"/>
                            </a:rPr>
                          </m:ctrlPr>
                        </m:fPr>
                        <m:num>
                          <m:r>
                            <a:rPr lang="es-EC" i="1">
                              <a:latin typeface="Cambria Math" panose="02040503050406030204" pitchFamily="18" charset="0"/>
                            </a:rPr>
                            <m:t>𝑜𝑛𝑧𝑎</m:t>
                          </m:r>
                        </m:num>
                        <m:den>
                          <m:r>
                            <a:rPr lang="es-EC" i="1">
                              <a:latin typeface="Cambria Math" panose="02040503050406030204" pitchFamily="18" charset="0"/>
                            </a:rPr>
                            <m:t>𝑝𝑖</m:t>
                          </m:r>
                          <m:sSup>
                            <m:sSupPr>
                              <m:ctrlPr>
                                <a:rPr lang="es-EC" i="1">
                                  <a:latin typeface="Cambria Math" panose="02040503050406030204" pitchFamily="18" charset="0"/>
                                </a:rPr>
                              </m:ctrlPr>
                            </m:sSupPr>
                            <m:e>
                              <m:r>
                                <a:rPr lang="es-EC" i="1">
                                  <a:latin typeface="Cambria Math" panose="02040503050406030204" pitchFamily="18" charset="0"/>
                                </a:rPr>
                                <m:t>𝑒</m:t>
                              </m:r>
                            </m:e>
                            <m:sup>
                              <m:r>
                                <a:rPr lang="es-EC" i="0">
                                  <a:latin typeface="Cambria Math" panose="02040503050406030204" pitchFamily="18" charset="0"/>
                                </a:rPr>
                                <m:t>2</m:t>
                              </m:r>
                            </m:sup>
                          </m:sSup>
                        </m:den>
                      </m:f>
                    </m:oMath>
                  </m:oMathPara>
                </a14:m>
                <a:endParaRPr lang="es-EC" dirty="0"/>
              </a:p>
            </p:txBody>
          </p:sp>
        </mc:Choice>
        <mc:Fallback>
          <p:sp>
            <p:nvSpPr>
              <p:cNvPr id="7" name="Rectángulo 6"/>
              <p:cNvSpPr>
                <a:spLocks noRot="1" noChangeAspect="1" noMove="1" noResize="1" noEditPoints="1" noAdjustHandles="1" noChangeArrowheads="1" noChangeShapeType="1" noTextEdit="1"/>
              </p:cNvSpPr>
              <p:nvPr/>
            </p:nvSpPr>
            <p:spPr>
              <a:xfrm>
                <a:off x="8956152" y="1975932"/>
                <a:ext cx="1881476" cy="613373"/>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1" name="Rectángulo 10"/>
              <p:cNvSpPr/>
              <p:nvPr/>
            </p:nvSpPr>
            <p:spPr>
              <a:xfrm>
                <a:off x="7134528" y="2812681"/>
                <a:ext cx="273203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𝐴</m:t>
                      </m:r>
                      <m:r>
                        <a:rPr lang="es-EC" i="1">
                          <a:latin typeface="Cambria Math" panose="02040503050406030204" pitchFamily="18" charset="0"/>
                        </a:rPr>
                        <m:t>𝑛𝑐h𝑜</m:t>
                      </m:r>
                      <m:r>
                        <a:rPr lang="es-EC" i="0">
                          <a:latin typeface="Cambria Math" panose="02040503050406030204" pitchFamily="18" charset="0"/>
                        </a:rPr>
                        <m:t>=1.42 </m:t>
                      </m:r>
                      <m:r>
                        <a:rPr lang="es-EC" i="1">
                          <a:latin typeface="Cambria Math" panose="02040503050406030204" pitchFamily="18" charset="0"/>
                        </a:rPr>
                        <m:t>𝑚𝑖𝑙</m:t>
                      </m:r>
                      <m:r>
                        <a:rPr lang="es-EC" i="0">
                          <a:latin typeface="Cambria Math" panose="02040503050406030204" pitchFamily="18" charset="0"/>
                        </a:rPr>
                        <m:t>é</m:t>
                      </m:r>
                      <m:r>
                        <a:rPr lang="es-EC" i="1">
                          <a:latin typeface="Cambria Math" panose="02040503050406030204" pitchFamily="18" charset="0"/>
                        </a:rPr>
                        <m:t>𝑠𝑖𝑚𝑎𝑠</m:t>
                      </m:r>
                    </m:oMath>
                  </m:oMathPara>
                </a14:m>
                <a:endParaRPr lang="es-EC" dirty="0"/>
              </a:p>
            </p:txBody>
          </p:sp>
        </mc:Choice>
        <mc:Fallback>
          <p:sp>
            <p:nvSpPr>
              <p:cNvPr id="11" name="Rectángulo 10"/>
              <p:cNvSpPr>
                <a:spLocks noRot="1" noChangeAspect="1" noMove="1" noResize="1" noEditPoints="1" noAdjustHandles="1" noChangeArrowheads="1" noChangeShapeType="1" noTextEdit="1"/>
              </p:cNvSpPr>
              <p:nvPr/>
            </p:nvSpPr>
            <p:spPr>
              <a:xfrm>
                <a:off x="7134528" y="2812681"/>
                <a:ext cx="2732030" cy="369332"/>
              </a:xfrm>
              <a:prstGeom prst="rect">
                <a:avLst/>
              </a:prstGeom>
              <a:blipFill rotWithShape="0">
                <a:blip r:embed="rId7"/>
                <a:stretch>
                  <a:fillRect/>
                </a:stretch>
              </a:blipFill>
            </p:spPr>
            <p:txBody>
              <a:bodyPr/>
              <a:lstStyle/>
              <a:p>
                <a:r>
                  <a:rPr lang="es-EC">
                    <a:noFill/>
                  </a:rPr>
                  <a:t> </a:t>
                </a:r>
              </a:p>
            </p:txBody>
          </p:sp>
        </mc:Fallback>
      </mc:AlternateContent>
      <p:pic>
        <p:nvPicPr>
          <p:cNvPr id="12" name="Imagen 11"/>
          <p:cNvPicPr/>
          <p:nvPr/>
        </p:nvPicPr>
        <p:blipFill rotWithShape="1">
          <a:blip r:embed="rId8">
            <a:extLst>
              <a:ext uri="{28A0092B-C50C-407E-A947-70E740481C1C}">
                <a14:useLocalDpi xmlns:a14="http://schemas.microsoft.com/office/drawing/2010/main" val="0"/>
              </a:ext>
            </a:extLst>
          </a:blip>
          <a:srcRect b="12845"/>
          <a:stretch/>
        </p:blipFill>
        <p:spPr bwMode="auto">
          <a:xfrm>
            <a:off x="6616149" y="3560307"/>
            <a:ext cx="5263100" cy="2621723"/>
          </a:xfrm>
          <a:prstGeom prst="rect">
            <a:avLst/>
          </a:prstGeom>
          <a:noFill/>
          <a:ln>
            <a:noFill/>
          </a:ln>
        </p:spPr>
      </p:pic>
    </p:spTree>
    <p:extLst>
      <p:ext uri="{BB962C8B-B14F-4D97-AF65-F5344CB8AC3E}">
        <p14:creationId xmlns:p14="http://schemas.microsoft.com/office/powerpoint/2010/main" val="25946814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Implementación – Control manual</a:t>
            </a:r>
            <a:endParaRPr lang="es-EC" dirty="0"/>
          </a:p>
        </p:txBody>
      </p:sp>
      <p:sp>
        <p:nvSpPr>
          <p:cNvPr id="3" name="Marcador de contenido 2"/>
          <p:cNvSpPr>
            <a:spLocks noGrp="1"/>
          </p:cNvSpPr>
          <p:nvPr>
            <p:ph idx="1"/>
          </p:nvPr>
        </p:nvSpPr>
        <p:spPr/>
        <p:txBody>
          <a:bodyPr/>
          <a:lstStyle/>
          <a:p>
            <a:r>
              <a:rPr lang="es-ES_tradnl" dirty="0"/>
              <a:t>Para la organización de los componentes en el panel de control manual se considera la guía de diseño GEDIS</a:t>
            </a:r>
            <a:endParaRPr lang="es-EC" dirty="0"/>
          </a:p>
        </p:txBody>
      </p:sp>
      <p:pic>
        <p:nvPicPr>
          <p:cNvPr id="4" name="Imagen 3"/>
          <p:cNvPicPr/>
          <p:nvPr/>
        </p:nvPicPr>
        <p:blipFill rotWithShape="1">
          <a:blip r:embed="rId2">
            <a:clrChange>
              <a:clrFrom>
                <a:srgbClr val="E6E6E6"/>
              </a:clrFrom>
              <a:clrTo>
                <a:srgbClr val="E6E6E6">
                  <a:alpha val="0"/>
                </a:srgbClr>
              </a:clrTo>
            </a:clrChange>
            <a:extLst>
              <a:ext uri="{28A0092B-C50C-407E-A947-70E740481C1C}">
                <a14:useLocalDpi xmlns:a14="http://schemas.microsoft.com/office/drawing/2010/main" val="0"/>
              </a:ext>
            </a:extLst>
          </a:blip>
          <a:srcRect t="3603" b="1335"/>
          <a:stretch/>
        </p:blipFill>
        <p:spPr bwMode="auto">
          <a:xfrm>
            <a:off x="3310630" y="2417869"/>
            <a:ext cx="5034879" cy="3970052"/>
          </a:xfrm>
          <a:prstGeom prst="rect">
            <a:avLst/>
          </a:prstGeom>
          <a:noFill/>
          <a:ln w="317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552250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097280" y="1363985"/>
            <a:ext cx="10340730" cy="5844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8" name="Rectángulo 7"/>
          <p:cNvSpPr/>
          <p:nvPr/>
        </p:nvSpPr>
        <p:spPr>
          <a:xfrm>
            <a:off x="-108669" y="6273512"/>
            <a:ext cx="12207903" cy="72363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2" name="Título 1"/>
          <p:cNvSpPr>
            <a:spLocks noGrp="1"/>
          </p:cNvSpPr>
          <p:nvPr>
            <p:ph type="title"/>
          </p:nvPr>
        </p:nvSpPr>
        <p:spPr>
          <a:xfrm>
            <a:off x="538767" y="278296"/>
            <a:ext cx="10058400" cy="798812"/>
          </a:xfrm>
        </p:spPr>
        <p:txBody>
          <a:bodyPr/>
          <a:lstStyle/>
          <a:p>
            <a:r>
              <a:rPr lang="es-EC" dirty="0" smtClean="0"/>
              <a:t>Implementación – Control central</a:t>
            </a:r>
            <a:endParaRPr lang="es-EC" dirty="0"/>
          </a:p>
        </p:txBody>
      </p:sp>
      <p:sp>
        <p:nvSpPr>
          <p:cNvPr id="3" name="Marcador de contenido 2"/>
          <p:cNvSpPr>
            <a:spLocks noGrp="1"/>
          </p:cNvSpPr>
          <p:nvPr>
            <p:ph idx="1"/>
          </p:nvPr>
        </p:nvSpPr>
        <p:spPr>
          <a:xfrm>
            <a:off x="1097280" y="1355404"/>
            <a:ext cx="6900500" cy="4023360"/>
          </a:xfrm>
        </p:spPr>
        <p:txBody>
          <a:bodyPr/>
          <a:lstStyle/>
          <a:p>
            <a:pPr marL="0" indent="0">
              <a:lnSpc>
                <a:spcPct val="150000"/>
              </a:lnSpc>
              <a:buNone/>
            </a:pPr>
            <a:r>
              <a:rPr lang="es-ES_tradnl" dirty="0"/>
              <a:t>S</a:t>
            </a:r>
            <a:r>
              <a:rPr lang="es-ES_tradnl" dirty="0" smtClean="0"/>
              <a:t>e </a:t>
            </a:r>
            <a:r>
              <a:rPr lang="es-ES_tradnl" dirty="0"/>
              <a:t>ajustan los cables correspondientes en las borneras y dichos cables se sueldan a conectores DB9 y DB15 para acoplarlos a sus correspondientes conectores que se enlazan a los sensores de protección, motores y al control manual respectivamente</a:t>
            </a:r>
            <a:endParaRPr lang="es-EC" dirty="0"/>
          </a:p>
        </p:txBody>
      </p:sp>
      <p:pic>
        <p:nvPicPr>
          <p:cNvPr id="6" name="Imagen 5" descr="E:\Descargas\WhatsApp Image 2017-04-04 at 16.14.12 (1).jpeg"/>
          <p:cNvPicPr/>
          <p:nvPr/>
        </p:nvPicPr>
        <p:blipFill rotWithShape="1">
          <a:blip r:embed="rId2" cstate="print">
            <a:extLst>
              <a:ext uri="{28A0092B-C50C-407E-A947-70E740481C1C}">
                <a14:useLocalDpi xmlns:a14="http://schemas.microsoft.com/office/drawing/2010/main" val="0"/>
              </a:ext>
            </a:extLst>
          </a:blip>
          <a:srcRect b="12578"/>
          <a:stretch/>
        </p:blipFill>
        <p:spPr bwMode="auto">
          <a:xfrm>
            <a:off x="1903726" y="3502328"/>
            <a:ext cx="2747787" cy="3355672"/>
          </a:xfrm>
          <a:prstGeom prst="rect">
            <a:avLst/>
          </a:prstGeom>
          <a:noFill/>
          <a:ln w="3175">
            <a:solidFill>
              <a:schemeClr val="tx1"/>
            </a:solidFill>
          </a:ln>
          <a:extLst>
            <a:ext uri="{53640926-AAD7-44D8-BBD7-CCE9431645EC}">
              <a14:shadowObscured xmlns:a14="http://schemas.microsoft.com/office/drawing/2010/main"/>
            </a:ext>
          </a:extLst>
        </p:spPr>
      </p:pic>
      <p:pic>
        <p:nvPicPr>
          <p:cNvPr id="7" name="Imagen 6" descr="E:\Descargas\WhatsApp Image 2017-04-04 at 16.37.00.jpeg"/>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8201" t="2014" r="23573" b="1524"/>
          <a:stretch/>
        </p:blipFill>
        <p:spPr bwMode="auto">
          <a:xfrm>
            <a:off x="9002333" y="0"/>
            <a:ext cx="3189668" cy="6858000"/>
          </a:xfrm>
          <a:prstGeom prst="rect">
            <a:avLst/>
          </a:prstGeom>
          <a:noFill/>
          <a:ln w="9525" cap="flat" cmpd="sng" algn="ctr">
            <a:solidFill>
              <a:sysClr val="windowText" lastClr="000000">
                <a:lumMod val="95000"/>
                <a:lumOff val="5000"/>
              </a:sys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448665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Implementación – Configuración del Kinect</a:t>
            </a:r>
            <a:endParaRPr lang="es-EC" dirty="0"/>
          </a:p>
        </p:txBody>
      </p:sp>
      <p:pic>
        <p:nvPicPr>
          <p:cNvPr id="8" name="Imagen 7"/>
          <p:cNvPicPr/>
          <p:nvPr/>
        </p:nvPicPr>
        <p:blipFill>
          <a:blip r:embed="rId2">
            <a:extLst>
              <a:ext uri="{28A0092B-C50C-407E-A947-70E740481C1C}">
                <a14:useLocalDpi xmlns:a14="http://schemas.microsoft.com/office/drawing/2010/main" val="0"/>
              </a:ext>
            </a:extLst>
          </a:blip>
          <a:srcRect/>
          <a:stretch>
            <a:fillRect/>
          </a:stretch>
        </p:blipFill>
        <p:spPr bwMode="auto">
          <a:xfrm>
            <a:off x="754380" y="2099945"/>
            <a:ext cx="6802120" cy="2141856"/>
          </a:xfrm>
          <a:prstGeom prst="rect">
            <a:avLst/>
          </a:prstGeom>
          <a:noFill/>
          <a:ln w="3175">
            <a:solidFill>
              <a:schemeClr val="tx1"/>
            </a:solidFill>
          </a:ln>
        </p:spPr>
      </p:pic>
      <p:pic>
        <p:nvPicPr>
          <p:cNvPr id="9" name="Imagen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125" y="3831590"/>
            <a:ext cx="5391150" cy="2268220"/>
          </a:xfrm>
          <a:prstGeom prst="rect">
            <a:avLst/>
          </a:prstGeom>
          <a:noFill/>
          <a:ln w="3175">
            <a:solidFill>
              <a:schemeClr val="tx1"/>
            </a:solidFill>
          </a:ln>
        </p:spPr>
      </p:pic>
    </p:spTree>
    <p:extLst>
      <p:ext uri="{BB962C8B-B14F-4D97-AF65-F5344CB8AC3E}">
        <p14:creationId xmlns:p14="http://schemas.microsoft.com/office/powerpoint/2010/main" val="96407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056067" y="1593711"/>
            <a:ext cx="10612191" cy="217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Título 1"/>
          <p:cNvSpPr>
            <a:spLocks noGrp="1"/>
          </p:cNvSpPr>
          <p:nvPr>
            <p:ph type="title"/>
          </p:nvPr>
        </p:nvSpPr>
        <p:spPr>
          <a:xfrm>
            <a:off x="4507606" y="286603"/>
            <a:ext cx="6648074" cy="1450757"/>
          </a:xfrm>
        </p:spPr>
        <p:txBody>
          <a:bodyPr/>
          <a:lstStyle/>
          <a:p>
            <a:r>
              <a:rPr lang="es-EC" dirty="0" smtClean="0"/>
              <a:t>Implementación – Cálculo de coordenadas</a:t>
            </a:r>
            <a:endParaRPr lang="es-EC" dirty="0"/>
          </a:p>
        </p:txBody>
      </p:sp>
      <p:sp>
        <p:nvSpPr>
          <p:cNvPr id="4" name="Rectangle 2"/>
          <p:cNvSpPr>
            <a:spLocks noChangeArrowheads="1"/>
          </p:cNvSpPr>
          <p:nvPr/>
        </p:nvSpPr>
        <p:spPr bwMode="auto">
          <a:xfrm>
            <a:off x="141667" y="95303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1010877150"/>
              </p:ext>
            </p:extLst>
          </p:nvPr>
        </p:nvGraphicFramePr>
        <p:xfrm>
          <a:off x="141666" y="286604"/>
          <a:ext cx="3863663" cy="6062681"/>
        </p:xfrm>
        <a:graphic>
          <a:graphicData uri="http://schemas.openxmlformats.org/presentationml/2006/ole">
            <mc:AlternateContent xmlns:mc="http://schemas.openxmlformats.org/markup-compatibility/2006">
              <mc:Choice xmlns:v="urn:schemas-microsoft-com:vml" Requires="v">
                <p:oleObj spid="_x0000_s5140" r:id="rId3" imgW="3545012" imgH="4373144" progId="Visio.Drawing.11">
                  <p:embed/>
                </p:oleObj>
              </mc:Choice>
              <mc:Fallback>
                <p:oleObj r:id="rId3" imgW="3545012" imgH="4373144"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66" y="286604"/>
                        <a:ext cx="3863663" cy="6062681"/>
                      </a:xfrm>
                      <a:prstGeom prst="rect">
                        <a:avLst/>
                      </a:prstGeom>
                      <a:noFill/>
                    </p:spPr>
                  </p:pic>
                </p:oleObj>
              </mc:Fallback>
            </mc:AlternateContent>
          </a:graphicData>
        </a:graphic>
      </p:graphicFrame>
      <p:sp>
        <p:nvSpPr>
          <p:cNvPr id="8" name="CuadroTexto 7"/>
          <p:cNvSpPr txBox="1"/>
          <p:nvPr/>
        </p:nvSpPr>
        <p:spPr>
          <a:xfrm>
            <a:off x="4668591" y="2251994"/>
            <a:ext cx="6336405" cy="1754326"/>
          </a:xfrm>
          <a:prstGeom prst="rect">
            <a:avLst/>
          </a:prstGeom>
          <a:noFill/>
        </p:spPr>
        <p:txBody>
          <a:bodyPr wrap="square" rtlCol="0">
            <a:spAutoFit/>
          </a:bodyPr>
          <a:lstStyle/>
          <a:p>
            <a:r>
              <a:rPr lang="es-ES_tradnl"/>
              <a:t>Una vez identificado un usuario frente al dispositivo se inicia la detección del “esqueleto”. Esto significa estructurar al paciente detectado como articulaciones y eslabones; de este modo se pueden obtener las coordenadas en el espacio de cada articulación, siendo X el eje horizontal, Y el eje vertical y Z la profundidad. </a:t>
            </a:r>
            <a:endParaRPr lang="es-EC"/>
          </a:p>
        </p:txBody>
      </p:sp>
    </p:spTree>
    <p:extLst>
      <p:ext uri="{BB962C8B-B14F-4D97-AF65-F5344CB8AC3E}">
        <p14:creationId xmlns:p14="http://schemas.microsoft.com/office/powerpoint/2010/main" val="34390671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836122" y="6273512"/>
            <a:ext cx="13028122" cy="8340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7" name="Rectángulo 6"/>
          <p:cNvSpPr/>
          <p:nvPr/>
        </p:nvSpPr>
        <p:spPr>
          <a:xfrm>
            <a:off x="1056067" y="1593711"/>
            <a:ext cx="10612191" cy="217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Título 1"/>
          <p:cNvSpPr>
            <a:spLocks noGrp="1"/>
          </p:cNvSpPr>
          <p:nvPr>
            <p:ph type="title"/>
          </p:nvPr>
        </p:nvSpPr>
        <p:spPr>
          <a:xfrm>
            <a:off x="1097279" y="101937"/>
            <a:ext cx="10058400" cy="825533"/>
          </a:xfrm>
        </p:spPr>
        <p:txBody>
          <a:bodyPr/>
          <a:lstStyle/>
          <a:p>
            <a:r>
              <a:rPr lang="es-EC" dirty="0"/>
              <a:t>Implementación </a:t>
            </a:r>
            <a:r>
              <a:rPr lang="es-EC" dirty="0" smtClean="0"/>
              <a:t>– Filtro de datos</a:t>
            </a:r>
            <a:endParaRPr lang="es-EC" dirty="0"/>
          </a:p>
        </p:txBody>
      </p:sp>
      <p:sp>
        <p:nvSpPr>
          <p:cNvPr id="3" name="Marcador de contenido 2"/>
          <p:cNvSpPr>
            <a:spLocks noGrp="1"/>
          </p:cNvSpPr>
          <p:nvPr>
            <p:ph idx="1"/>
          </p:nvPr>
        </p:nvSpPr>
        <p:spPr>
          <a:xfrm>
            <a:off x="1097279" y="927470"/>
            <a:ext cx="10058400" cy="4023360"/>
          </a:xfrm>
        </p:spPr>
        <p:txBody>
          <a:bodyPr/>
          <a:lstStyle/>
          <a:p>
            <a:pPr>
              <a:lnSpc>
                <a:spcPct val="150000"/>
              </a:lnSpc>
            </a:pPr>
            <a:r>
              <a:rPr lang="es-ES_tradnl" dirty="0"/>
              <a:t>Se plantea un filtro de 5 </a:t>
            </a:r>
            <a:r>
              <a:rPr lang="es-ES_tradnl" dirty="0" err="1"/>
              <a:t>taps</a:t>
            </a:r>
            <a:r>
              <a:rPr lang="es-ES_tradnl" dirty="0"/>
              <a:t> (retardos), por lo cual se guarda un historial de las 4 anteriores mediciones y la actual; como se muestra en (42). Para un filtro </a:t>
            </a:r>
            <a:r>
              <a:rPr lang="es-ES_tradnl" dirty="0" err="1"/>
              <a:t>promediador</a:t>
            </a:r>
            <a:r>
              <a:rPr lang="es-ES_tradnl" dirty="0"/>
              <a:t>, h(k) es una constante igual al inverso del número de </a:t>
            </a:r>
            <a:r>
              <a:rPr lang="es-ES_tradnl" dirty="0" err="1"/>
              <a:t>taps</a:t>
            </a:r>
            <a:r>
              <a:rPr lang="es-ES_tradnl" dirty="0"/>
              <a:t>.</a:t>
            </a:r>
            <a:endParaRPr lang="es-EC" dirty="0"/>
          </a:p>
          <a:p>
            <a:endParaRPr lang="es-EC" dirty="0"/>
          </a:p>
        </p:txBody>
      </p:sp>
      <mc:AlternateContent xmlns:mc="http://schemas.openxmlformats.org/markup-compatibility/2006" xmlns:a14="http://schemas.microsoft.com/office/drawing/2010/main">
        <mc:Choice Requires="a14">
          <p:sp>
            <p:nvSpPr>
              <p:cNvPr id="4" name="Rectángulo 3"/>
              <p:cNvSpPr/>
              <p:nvPr/>
            </p:nvSpPr>
            <p:spPr>
              <a:xfrm>
                <a:off x="2151053" y="3011765"/>
                <a:ext cx="815662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h</m:t>
                      </m:r>
                      <m:d>
                        <m:dPr>
                          <m:ctrlPr>
                            <a:rPr lang="es-EC" i="1">
                              <a:latin typeface="Cambria Math" panose="02040503050406030204" pitchFamily="18" charset="0"/>
                            </a:rPr>
                          </m:ctrlPr>
                        </m:dPr>
                        <m:e>
                          <m:r>
                            <a:rPr lang="es-EC" i="0">
                              <a:latin typeface="Cambria Math" panose="02040503050406030204" pitchFamily="18" charset="0"/>
                            </a:rPr>
                            <m:t>0</m:t>
                          </m:r>
                        </m:e>
                      </m:d>
                      <m:r>
                        <a:rPr lang="es-EC" i="0">
                          <a:latin typeface="Cambria Math" panose="02040503050406030204" pitchFamily="18" charset="0"/>
                        </a:rPr>
                        <m:t> × </m:t>
                      </m:r>
                      <m:r>
                        <a:rPr lang="es-EC" i="1">
                          <a:latin typeface="Cambria Math" panose="02040503050406030204" pitchFamily="18" charset="0"/>
                        </a:rPr>
                        <m:t>𝑥</m:t>
                      </m:r>
                      <m:d>
                        <m:dPr>
                          <m:ctrlPr>
                            <a:rPr lang="es-EC" i="1">
                              <a:latin typeface="Cambria Math" panose="02040503050406030204" pitchFamily="18" charset="0"/>
                            </a:rPr>
                          </m:ctrlPr>
                        </m:dPr>
                        <m:e>
                          <m:r>
                            <a:rPr lang="es-EC" i="1">
                              <a:latin typeface="Cambria Math" panose="02040503050406030204" pitchFamily="18" charset="0"/>
                            </a:rPr>
                            <m:t>𝑛</m:t>
                          </m:r>
                          <m:r>
                            <a:rPr lang="es-EC" i="0">
                              <a:latin typeface="Cambria Math" panose="02040503050406030204" pitchFamily="18" charset="0"/>
                            </a:rPr>
                            <m:t>−0</m:t>
                          </m:r>
                        </m:e>
                      </m:d>
                      <m:r>
                        <a:rPr lang="es-EC" i="0">
                          <a:latin typeface="Cambria Math" panose="02040503050406030204" pitchFamily="18" charset="0"/>
                        </a:rPr>
                        <m:t>+</m:t>
                      </m:r>
                      <m:r>
                        <a:rPr lang="es-EC" i="1">
                          <a:latin typeface="Cambria Math" panose="02040503050406030204" pitchFamily="18" charset="0"/>
                        </a:rPr>
                        <m:t>h</m:t>
                      </m:r>
                      <m:d>
                        <m:dPr>
                          <m:ctrlPr>
                            <a:rPr lang="es-EC" i="1">
                              <a:latin typeface="Cambria Math" panose="02040503050406030204" pitchFamily="18" charset="0"/>
                            </a:rPr>
                          </m:ctrlPr>
                        </m:dPr>
                        <m:e>
                          <m:r>
                            <a:rPr lang="es-EC" i="0">
                              <a:latin typeface="Cambria Math" panose="02040503050406030204" pitchFamily="18" charset="0"/>
                            </a:rPr>
                            <m:t>1</m:t>
                          </m:r>
                        </m:e>
                      </m:d>
                      <m:r>
                        <a:rPr lang="es-EC" i="0">
                          <a:latin typeface="Cambria Math" panose="02040503050406030204" pitchFamily="18" charset="0"/>
                        </a:rPr>
                        <m:t> × </m:t>
                      </m:r>
                      <m:r>
                        <a:rPr lang="es-EC" i="1">
                          <a:latin typeface="Cambria Math" panose="02040503050406030204" pitchFamily="18" charset="0"/>
                        </a:rPr>
                        <m:t>𝑥</m:t>
                      </m:r>
                      <m:d>
                        <m:dPr>
                          <m:ctrlPr>
                            <a:rPr lang="es-EC" i="1">
                              <a:latin typeface="Cambria Math" panose="02040503050406030204" pitchFamily="18" charset="0"/>
                            </a:rPr>
                          </m:ctrlPr>
                        </m:dPr>
                        <m:e>
                          <m:r>
                            <a:rPr lang="es-EC" i="1">
                              <a:latin typeface="Cambria Math" panose="02040503050406030204" pitchFamily="18" charset="0"/>
                            </a:rPr>
                            <m:t>𝑛</m:t>
                          </m:r>
                          <m:r>
                            <a:rPr lang="es-EC" i="0">
                              <a:latin typeface="Cambria Math" panose="02040503050406030204" pitchFamily="18" charset="0"/>
                            </a:rPr>
                            <m:t>−1</m:t>
                          </m:r>
                        </m:e>
                      </m:d>
                      <m:r>
                        <a:rPr lang="es-EC" i="0">
                          <a:latin typeface="Cambria Math" panose="02040503050406030204" pitchFamily="18" charset="0"/>
                        </a:rPr>
                        <m:t>+…+  </m:t>
                      </m:r>
                      <m:r>
                        <a:rPr lang="es-EC" i="1">
                          <a:latin typeface="Cambria Math" panose="02040503050406030204" pitchFamily="18" charset="0"/>
                        </a:rPr>
                        <m:t>h</m:t>
                      </m:r>
                      <m:d>
                        <m:dPr>
                          <m:ctrlPr>
                            <a:rPr lang="es-EC" i="1">
                              <a:latin typeface="Cambria Math" panose="02040503050406030204" pitchFamily="18" charset="0"/>
                            </a:rPr>
                          </m:ctrlPr>
                        </m:dPr>
                        <m:e>
                          <m:r>
                            <a:rPr lang="es-EC" i="1">
                              <a:latin typeface="Cambria Math" panose="02040503050406030204" pitchFamily="18" charset="0"/>
                            </a:rPr>
                            <m:t>𝑀</m:t>
                          </m:r>
                        </m:e>
                      </m:d>
                      <m:r>
                        <a:rPr lang="es-EC" i="0">
                          <a:latin typeface="Cambria Math" panose="02040503050406030204" pitchFamily="18" charset="0"/>
                        </a:rPr>
                        <m:t> × </m:t>
                      </m:r>
                      <m:r>
                        <a:rPr lang="es-EC" i="1">
                          <a:latin typeface="Cambria Math" panose="02040503050406030204" pitchFamily="18" charset="0"/>
                        </a:rPr>
                        <m:t>𝑥</m:t>
                      </m:r>
                      <m:d>
                        <m:dPr>
                          <m:ctrlPr>
                            <a:rPr lang="es-EC" i="1">
                              <a:latin typeface="Cambria Math" panose="02040503050406030204" pitchFamily="18" charset="0"/>
                            </a:rPr>
                          </m:ctrlPr>
                        </m:dPr>
                        <m:e>
                          <m:r>
                            <a:rPr lang="es-EC" i="1">
                              <a:latin typeface="Cambria Math" panose="02040503050406030204" pitchFamily="18" charset="0"/>
                            </a:rPr>
                            <m:t>𝑛</m:t>
                          </m:r>
                          <m:r>
                            <a:rPr lang="es-EC" i="0">
                              <a:latin typeface="Cambria Math" panose="02040503050406030204" pitchFamily="18" charset="0"/>
                            </a:rPr>
                            <m:t>−</m:t>
                          </m:r>
                          <m:r>
                            <a:rPr lang="es-EC" i="1">
                              <a:latin typeface="Cambria Math" panose="02040503050406030204" pitchFamily="18" charset="0"/>
                            </a:rPr>
                            <m:t>𝑀</m:t>
                          </m:r>
                        </m:e>
                      </m:d>
                      <m:r>
                        <a:rPr lang="es-EC" i="0">
                          <a:latin typeface="Cambria Math" panose="02040503050406030204" pitchFamily="18" charset="0"/>
                        </a:rPr>
                        <m:t> </m:t>
                      </m:r>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2151053" y="3011765"/>
                <a:ext cx="8156620" cy="369332"/>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5239249" y="2201168"/>
                <a:ext cx="3113865" cy="8714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𝑦</m:t>
                      </m:r>
                      <m:d>
                        <m:dPr>
                          <m:ctrlPr>
                            <a:rPr lang="es-EC" i="1">
                              <a:latin typeface="Cambria Math" panose="02040503050406030204" pitchFamily="18" charset="0"/>
                            </a:rPr>
                          </m:ctrlPr>
                        </m:dPr>
                        <m:e>
                          <m:r>
                            <a:rPr lang="es-EC" i="1">
                              <a:latin typeface="Cambria Math" panose="02040503050406030204" pitchFamily="18" charset="0"/>
                            </a:rPr>
                            <m:t>𝑛</m:t>
                          </m:r>
                        </m:e>
                      </m:d>
                      <m:r>
                        <a:rPr lang="es-EC" i="0">
                          <a:latin typeface="Cambria Math" panose="02040503050406030204" pitchFamily="18" charset="0"/>
                        </a:rPr>
                        <m:t>= </m:t>
                      </m:r>
                      <m:nary>
                        <m:naryPr>
                          <m:chr m:val="∑"/>
                          <m:limLoc m:val="undOvr"/>
                          <m:ctrlPr>
                            <a:rPr lang="es-EC" i="1">
                              <a:latin typeface="Cambria Math" panose="02040503050406030204" pitchFamily="18" charset="0"/>
                            </a:rPr>
                          </m:ctrlPr>
                        </m:naryPr>
                        <m:sub>
                          <m:r>
                            <a:rPr lang="es-EC" i="1">
                              <a:latin typeface="Cambria Math" panose="02040503050406030204" pitchFamily="18" charset="0"/>
                            </a:rPr>
                            <m:t>𝑘</m:t>
                          </m:r>
                          <m:r>
                            <a:rPr lang="es-EC" i="0">
                              <a:latin typeface="Cambria Math" panose="02040503050406030204" pitchFamily="18" charset="0"/>
                            </a:rPr>
                            <m:t>=0</m:t>
                          </m:r>
                        </m:sub>
                        <m:sup>
                          <m:r>
                            <a:rPr lang="es-EC" i="1">
                              <a:latin typeface="Cambria Math" panose="02040503050406030204" pitchFamily="18" charset="0"/>
                            </a:rPr>
                            <m:t>𝑀</m:t>
                          </m:r>
                        </m:sup>
                        <m:e>
                          <m:r>
                            <a:rPr lang="es-EC" i="1">
                              <a:latin typeface="Cambria Math" panose="02040503050406030204" pitchFamily="18" charset="0"/>
                            </a:rPr>
                            <m:t>h</m:t>
                          </m:r>
                          <m:d>
                            <m:dPr>
                              <m:ctrlPr>
                                <a:rPr lang="es-EC" i="1">
                                  <a:latin typeface="Cambria Math" panose="02040503050406030204" pitchFamily="18" charset="0"/>
                                </a:rPr>
                              </m:ctrlPr>
                            </m:dPr>
                            <m:e>
                              <m:r>
                                <a:rPr lang="es-EC" i="1">
                                  <a:latin typeface="Cambria Math" panose="02040503050406030204" pitchFamily="18" charset="0"/>
                                </a:rPr>
                                <m:t>𝑘</m:t>
                              </m:r>
                            </m:e>
                          </m:d>
                          <m:r>
                            <a:rPr lang="es-EC" i="0">
                              <a:latin typeface="Cambria Math" panose="02040503050406030204" pitchFamily="18" charset="0"/>
                            </a:rPr>
                            <m:t> × </m:t>
                          </m:r>
                          <m:r>
                            <a:rPr lang="es-EC" i="1">
                              <a:latin typeface="Cambria Math" panose="02040503050406030204" pitchFamily="18" charset="0"/>
                            </a:rPr>
                            <m:t>𝑥</m:t>
                          </m:r>
                          <m:d>
                            <m:dPr>
                              <m:ctrlPr>
                                <a:rPr lang="es-EC" i="1">
                                  <a:latin typeface="Cambria Math" panose="02040503050406030204" pitchFamily="18" charset="0"/>
                                </a:rPr>
                              </m:ctrlPr>
                            </m:dPr>
                            <m:e>
                              <m:r>
                                <a:rPr lang="es-EC" i="1">
                                  <a:latin typeface="Cambria Math" panose="02040503050406030204" pitchFamily="18" charset="0"/>
                                </a:rPr>
                                <m:t>𝑛</m:t>
                              </m:r>
                              <m:r>
                                <a:rPr lang="es-EC" i="0">
                                  <a:latin typeface="Cambria Math" panose="02040503050406030204" pitchFamily="18" charset="0"/>
                                </a:rPr>
                                <m:t>−</m:t>
                              </m:r>
                              <m:r>
                                <a:rPr lang="es-EC" i="1">
                                  <a:latin typeface="Cambria Math" panose="02040503050406030204" pitchFamily="18" charset="0"/>
                                </a:rPr>
                                <m:t>𝑘</m:t>
                              </m:r>
                            </m:e>
                          </m:d>
                        </m:e>
                      </m:nary>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5239249" y="2201168"/>
                <a:ext cx="3113865" cy="871457"/>
              </a:xfrm>
              <a:prstGeom prst="rect">
                <a:avLst/>
              </a:prstGeom>
              <a:blipFill rotWithShape="0">
                <a:blip r:embed="rId3"/>
                <a:stretch>
                  <a:fillRect/>
                </a:stretch>
              </a:blipFill>
            </p:spPr>
            <p:txBody>
              <a:bodyPr/>
              <a:lstStyle/>
              <a:p>
                <a:r>
                  <a:rPr lang="es-EC">
                    <a:noFill/>
                  </a:rPr>
                  <a:t> </a:t>
                </a:r>
              </a:p>
            </p:txBody>
          </p:sp>
        </mc:Fallback>
      </mc:AlternateContent>
      <p:pic>
        <p:nvPicPr>
          <p:cNvPr id="6" name="Imagen 5" descr="E:\Descargas\17175951_10208410534124923_462303970_o.png"/>
          <p:cNvPicPr/>
          <p:nvPr/>
        </p:nvPicPr>
        <p:blipFill rotWithShape="1">
          <a:blip r:embed="rId4" cstate="print">
            <a:extLst>
              <a:ext uri="{28A0092B-C50C-407E-A947-70E740481C1C}">
                <a14:useLocalDpi xmlns:a14="http://schemas.microsoft.com/office/drawing/2010/main" val="0"/>
              </a:ext>
            </a:extLst>
          </a:blip>
          <a:srcRect t="8036"/>
          <a:stretch/>
        </p:blipFill>
        <p:spPr bwMode="auto">
          <a:xfrm>
            <a:off x="2541993" y="3630671"/>
            <a:ext cx="6962615" cy="3227329"/>
          </a:xfrm>
          <a:prstGeom prst="rect">
            <a:avLst/>
          </a:prstGeom>
          <a:noFill/>
          <a:ln w="317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529715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Validación de rutinas de Fisioterapia</a:t>
            </a:r>
            <a:endParaRPr lang="es-EC" dirty="0"/>
          </a:p>
        </p:txBody>
      </p:sp>
      <mc:AlternateContent xmlns:mc="http://schemas.openxmlformats.org/markup-compatibility/2006">
        <mc:Choice xmlns:a14="http://schemas.microsoft.com/office/drawing/2010/main" Requires="a14">
          <p:graphicFrame>
            <p:nvGraphicFramePr>
              <p:cNvPr id="5" name="Marcador de contenido 4"/>
              <p:cNvGraphicFramePr>
                <a:graphicFrameLocks noGrp="1"/>
              </p:cNvGraphicFramePr>
              <p:nvPr>
                <p:ph idx="1"/>
                <p:extLst>
                  <p:ext uri="{D42A27DB-BD31-4B8C-83A1-F6EECF244321}">
                    <p14:modId xmlns:p14="http://schemas.microsoft.com/office/powerpoint/2010/main" val="1658761344"/>
                  </p:ext>
                </p:extLst>
              </p:nvPr>
            </p:nvGraphicFramePr>
            <p:xfrm>
              <a:off x="4654802" y="2202046"/>
              <a:ext cx="6500878" cy="2807833"/>
            </p:xfrm>
            <a:graphic>
              <a:graphicData uri="http://schemas.openxmlformats.org/drawingml/2006/table">
                <a:tbl>
                  <a:tblPr firstRow="1" firstCol="1" bandRow="1">
                    <a:tableStyleId>{5C22544A-7EE6-4342-B048-85BDC9FD1C3A}</a:tableStyleId>
                  </a:tblPr>
                  <a:tblGrid>
                    <a:gridCol w="3136916"/>
                    <a:gridCol w="3363962"/>
                  </a:tblGrid>
                  <a:tr h="401119">
                    <a:tc gridSpan="2">
                      <a:txBody>
                        <a:bodyPr/>
                        <a:lstStyle/>
                        <a:p>
                          <a:pPr algn="ctr">
                            <a:lnSpc>
                              <a:spcPct val="150000"/>
                            </a:lnSpc>
                            <a:spcAft>
                              <a:spcPts val="0"/>
                            </a:spcAft>
                          </a:pPr>
                          <a:r>
                            <a:rPr lang="es-EC" sz="1800" dirty="0">
                              <a:solidFill>
                                <a:schemeClr val="tx1"/>
                              </a:solidFill>
                              <a:effectLst/>
                            </a:rPr>
                            <a:t>Validación de las rutinas de fisioterapia</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s-EC"/>
                        </a:p>
                      </a:txBody>
                      <a:tcPr/>
                    </a:tc>
                  </a:tr>
                  <a:tr h="401119">
                    <a:tc>
                      <a:txBody>
                        <a:bodyPr/>
                        <a:lstStyle/>
                        <a:p>
                          <a:pPr>
                            <a:lnSpc>
                              <a:spcPct val="150000"/>
                            </a:lnSpc>
                            <a:spcAft>
                              <a:spcPts val="0"/>
                            </a:spcAft>
                          </a:pPr>
                          <a:r>
                            <a:rPr lang="es-EC" sz="1800">
                              <a:solidFill>
                                <a:schemeClr val="tx1"/>
                              </a:solidFill>
                              <a:effectLst/>
                            </a:rPr>
                            <a:t>Rutinas básicas</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800">
                              <a:solidFill>
                                <a:schemeClr val="tx1"/>
                              </a:solidFill>
                              <a:effectLst/>
                            </a:rPr>
                            <a:t>Condiciones</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01119">
                    <a:tc>
                      <a:txBody>
                        <a:bodyPr/>
                        <a:lstStyle/>
                        <a:p>
                          <a:pPr>
                            <a:lnSpc>
                              <a:spcPct val="150000"/>
                            </a:lnSpc>
                            <a:spcAft>
                              <a:spcPts val="0"/>
                            </a:spcAft>
                          </a:pPr>
                          <a:r>
                            <a:rPr lang="es-EC" sz="1800">
                              <a:solidFill>
                                <a:schemeClr val="tx1"/>
                              </a:solidFill>
                              <a:effectLst/>
                            </a:rPr>
                            <a:t>Rutina 1</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14:m>
                            <m:oMath xmlns:m="http://schemas.openxmlformats.org/officeDocument/2006/math">
                              <m:r>
                                <a:rPr lang="es-EC" sz="1800" smtClean="0">
                                  <a:solidFill>
                                    <a:schemeClr val="tx1"/>
                                  </a:solidFill>
                                  <a:effectLst/>
                                  <a:latin typeface="Cambria Math" panose="02040503050406030204" pitchFamily="18" charset="0"/>
                                </a:rPr>
                                <m:t>𝛼</m:t>
                              </m:r>
                              <m:r>
                                <a:rPr lang="es-EC" sz="1800" smtClean="0">
                                  <a:solidFill>
                                    <a:schemeClr val="tx1"/>
                                  </a:solidFill>
                                  <a:effectLst/>
                                  <a:latin typeface="Cambria Math" panose="02040503050406030204" pitchFamily="18" charset="0"/>
                                </a:rPr>
                                <m:t>&lt;5°</m:t>
                              </m:r>
                            </m:oMath>
                          </a14:m>
                          <a:r>
                            <a:rPr lang="es-EC" sz="1800">
                              <a:solidFill>
                                <a:schemeClr val="tx1"/>
                              </a:solidFill>
                              <a:effectLst/>
                            </a:rPr>
                            <a:t> </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01119">
                    <a:tc>
                      <a:txBody>
                        <a:bodyPr/>
                        <a:lstStyle/>
                        <a:p>
                          <a:pPr>
                            <a:lnSpc>
                              <a:spcPct val="150000"/>
                            </a:lnSpc>
                            <a:spcAft>
                              <a:spcPts val="0"/>
                            </a:spcAft>
                          </a:pPr>
                          <a:r>
                            <a:rPr lang="es-EC" sz="1800">
                              <a:solidFill>
                                <a:schemeClr val="tx1"/>
                              </a:solidFill>
                              <a:effectLst/>
                            </a:rPr>
                            <a:t>Rutina 2</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14:m>
                            <m:oMath xmlns:m="http://schemas.openxmlformats.org/officeDocument/2006/math">
                              <m:r>
                                <a:rPr lang="es-EC" sz="1800" smtClean="0">
                                  <a:solidFill>
                                    <a:schemeClr val="tx1"/>
                                  </a:solidFill>
                                  <a:effectLst/>
                                  <a:latin typeface="Cambria Math" panose="02040503050406030204" pitchFamily="18" charset="0"/>
                                </a:rPr>
                                <m:t>𝛼</m:t>
                              </m:r>
                              <m:r>
                                <a:rPr lang="es-EC" sz="1800" smtClean="0">
                                  <a:solidFill>
                                    <a:schemeClr val="tx1"/>
                                  </a:solidFill>
                                  <a:effectLst/>
                                  <a:latin typeface="Cambria Math" panose="02040503050406030204" pitchFamily="18" charset="0"/>
                                </a:rPr>
                                <m:t>&gt;85° </m:t>
                              </m:r>
                            </m:oMath>
                          </a14:m>
                          <a:r>
                            <a:rPr lang="es-EC" sz="1800">
                              <a:solidFill>
                                <a:schemeClr val="tx1"/>
                              </a:solidFill>
                              <a:effectLst/>
                            </a:rPr>
                            <a:t> </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01119">
                    <a:tc>
                      <a:txBody>
                        <a:bodyPr/>
                        <a:lstStyle/>
                        <a:p>
                          <a:pPr>
                            <a:lnSpc>
                              <a:spcPct val="150000"/>
                            </a:lnSpc>
                            <a:spcAft>
                              <a:spcPts val="0"/>
                            </a:spcAft>
                          </a:pPr>
                          <a:r>
                            <a:rPr lang="es-EC" sz="1800">
                              <a:solidFill>
                                <a:schemeClr val="tx1"/>
                              </a:solidFill>
                              <a:effectLst/>
                            </a:rPr>
                            <a:t>Rutinas combinadas</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800">
                              <a:solidFill>
                                <a:schemeClr val="tx1"/>
                              </a:solidFill>
                              <a:effectLst/>
                            </a:rPr>
                            <a:t>Condiciones</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01119">
                    <a:tc>
                      <a:txBody>
                        <a:bodyPr/>
                        <a:lstStyle/>
                        <a:p>
                          <a:pPr>
                            <a:lnSpc>
                              <a:spcPct val="150000"/>
                            </a:lnSpc>
                            <a:spcAft>
                              <a:spcPts val="0"/>
                            </a:spcAft>
                          </a:pPr>
                          <a:r>
                            <a:rPr lang="es-EC" sz="1800">
                              <a:solidFill>
                                <a:schemeClr val="tx1"/>
                              </a:solidFill>
                              <a:effectLst/>
                            </a:rPr>
                            <a:t>Rutina 1</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14:m>
                            <m:oMath xmlns:m="http://schemas.openxmlformats.org/officeDocument/2006/math">
                              <m:r>
                                <a:rPr lang="es-EC" sz="1800" smtClean="0">
                                  <a:solidFill>
                                    <a:schemeClr val="tx1"/>
                                  </a:solidFill>
                                  <a:effectLst/>
                                  <a:latin typeface="Cambria Math" panose="02040503050406030204" pitchFamily="18" charset="0"/>
                                </a:rPr>
                                <m:t>𝛼</m:t>
                              </m:r>
                              <m:r>
                                <a:rPr lang="es-EC" sz="1800" smtClean="0">
                                  <a:solidFill>
                                    <a:schemeClr val="tx1"/>
                                  </a:solidFill>
                                  <a:effectLst/>
                                  <a:latin typeface="Cambria Math" panose="02040503050406030204" pitchFamily="18" charset="0"/>
                                </a:rPr>
                                <m:t>&lt;5°   → </m:t>
                              </m:r>
                              <m:r>
                                <a:rPr lang="es-EC" sz="1800" smtClean="0">
                                  <a:solidFill>
                                    <a:schemeClr val="tx1"/>
                                  </a:solidFill>
                                  <a:effectLst/>
                                  <a:latin typeface="Cambria Math" panose="02040503050406030204" pitchFamily="18" charset="0"/>
                                </a:rPr>
                                <m:t>𝛽</m:t>
                              </m:r>
                              <m:r>
                                <a:rPr lang="es-EC" sz="1800" smtClean="0">
                                  <a:solidFill>
                                    <a:schemeClr val="tx1"/>
                                  </a:solidFill>
                                  <a:effectLst/>
                                  <a:latin typeface="Cambria Math" panose="02040503050406030204" pitchFamily="18" charset="0"/>
                                </a:rPr>
                                <m:t>&lt;5°   →  </m:t>
                              </m:r>
                              <m:r>
                                <a:rPr lang="es-EC" sz="1800" smtClean="0">
                                  <a:solidFill>
                                    <a:schemeClr val="tx1"/>
                                  </a:solidFill>
                                  <a:effectLst/>
                                  <a:latin typeface="Cambria Math" panose="02040503050406030204" pitchFamily="18" charset="0"/>
                                </a:rPr>
                                <m:t>𝛼</m:t>
                              </m:r>
                              <m:r>
                                <a:rPr lang="es-EC" sz="1800" smtClean="0">
                                  <a:solidFill>
                                    <a:schemeClr val="tx1"/>
                                  </a:solidFill>
                                  <a:effectLst/>
                                  <a:latin typeface="Cambria Math" panose="02040503050406030204" pitchFamily="18" charset="0"/>
                                </a:rPr>
                                <m:t>&gt;85°</m:t>
                              </m:r>
                            </m:oMath>
                          </a14:m>
                          <a:r>
                            <a:rPr lang="es-EC" sz="1800">
                              <a:solidFill>
                                <a:schemeClr val="tx1"/>
                              </a:solidFill>
                              <a:effectLst/>
                            </a:rPr>
                            <a:t> </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01119">
                    <a:tc>
                      <a:txBody>
                        <a:bodyPr/>
                        <a:lstStyle/>
                        <a:p>
                          <a:pPr>
                            <a:lnSpc>
                              <a:spcPct val="150000"/>
                            </a:lnSpc>
                            <a:spcAft>
                              <a:spcPts val="0"/>
                            </a:spcAft>
                          </a:pPr>
                          <a:r>
                            <a:rPr lang="es-EC" sz="1800">
                              <a:solidFill>
                                <a:schemeClr val="tx1"/>
                              </a:solidFill>
                              <a:effectLst/>
                            </a:rPr>
                            <a:t>Rutina 2</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14:m>
                            <m:oMath xmlns:m="http://schemas.openxmlformats.org/officeDocument/2006/math">
                              <m:r>
                                <a:rPr lang="es-EC" sz="1800" smtClean="0">
                                  <a:solidFill>
                                    <a:schemeClr val="tx1"/>
                                  </a:solidFill>
                                  <a:effectLst/>
                                  <a:latin typeface="Cambria Math" panose="02040503050406030204" pitchFamily="18" charset="0"/>
                                </a:rPr>
                                <m:t>𝛼</m:t>
                              </m:r>
                              <m:r>
                                <a:rPr lang="es-EC" sz="1800" smtClean="0">
                                  <a:solidFill>
                                    <a:schemeClr val="tx1"/>
                                  </a:solidFill>
                                  <a:effectLst/>
                                  <a:latin typeface="Cambria Math" panose="02040503050406030204" pitchFamily="18" charset="0"/>
                                </a:rPr>
                                <m:t>&gt;85°→ </m:t>
                              </m:r>
                              <m:r>
                                <a:rPr lang="es-EC" sz="1800" smtClean="0">
                                  <a:solidFill>
                                    <a:schemeClr val="tx1"/>
                                  </a:solidFill>
                                  <a:effectLst/>
                                  <a:latin typeface="Cambria Math" panose="02040503050406030204" pitchFamily="18" charset="0"/>
                                </a:rPr>
                                <m:t>𝛽</m:t>
                              </m:r>
                              <m:r>
                                <a:rPr lang="es-EC" sz="1800" smtClean="0">
                                  <a:solidFill>
                                    <a:schemeClr val="tx1"/>
                                  </a:solidFill>
                                  <a:effectLst/>
                                  <a:latin typeface="Cambria Math" panose="02040503050406030204" pitchFamily="18" charset="0"/>
                                </a:rPr>
                                <m:t>&lt;5°→</m:t>
                              </m:r>
                              <m:r>
                                <a:rPr lang="es-EC" sz="1800" smtClean="0">
                                  <a:solidFill>
                                    <a:schemeClr val="tx1"/>
                                  </a:solidFill>
                                  <a:effectLst/>
                                  <a:latin typeface="Cambria Math" panose="02040503050406030204" pitchFamily="18" charset="0"/>
                                </a:rPr>
                                <m:t>𝛼</m:t>
                              </m:r>
                              <m:r>
                                <a:rPr lang="es-EC" sz="1800" smtClean="0">
                                  <a:solidFill>
                                    <a:schemeClr val="tx1"/>
                                  </a:solidFill>
                                  <a:effectLst/>
                                  <a:latin typeface="Cambria Math" panose="02040503050406030204" pitchFamily="18" charset="0"/>
                                </a:rPr>
                                <m:t>&lt;5°</m:t>
                              </m:r>
                            </m:oMath>
                          </a14:m>
                          <a:r>
                            <a:rPr lang="es-EC" sz="1800" dirty="0">
                              <a:solidFill>
                                <a:schemeClr val="tx1"/>
                              </a:solidFill>
                              <a:effectLst/>
                            </a:rPr>
                            <a:t> </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mc:Choice>
        <mc:Fallback>
          <p:graphicFrame>
            <p:nvGraphicFramePr>
              <p:cNvPr id="5" name="Marcador de contenido 4"/>
              <p:cNvGraphicFramePr>
                <a:graphicFrameLocks noGrp="1"/>
              </p:cNvGraphicFramePr>
              <p:nvPr>
                <p:ph idx="1"/>
                <p:extLst>
                  <p:ext uri="{D42A27DB-BD31-4B8C-83A1-F6EECF244321}">
                    <p14:modId xmlns:p14="http://schemas.microsoft.com/office/powerpoint/2010/main" val="1658761344"/>
                  </p:ext>
                </p:extLst>
              </p:nvPr>
            </p:nvGraphicFramePr>
            <p:xfrm>
              <a:off x="4654802" y="2202046"/>
              <a:ext cx="6500878" cy="2807833"/>
            </p:xfrm>
            <a:graphic>
              <a:graphicData uri="http://schemas.openxmlformats.org/drawingml/2006/table">
                <a:tbl>
                  <a:tblPr firstRow="1" firstCol="1" bandRow="1">
                    <a:tableStyleId>{5C22544A-7EE6-4342-B048-85BDC9FD1C3A}</a:tableStyleId>
                  </a:tblPr>
                  <a:tblGrid>
                    <a:gridCol w="3136916"/>
                    <a:gridCol w="3363962"/>
                  </a:tblGrid>
                  <a:tr h="401119">
                    <a:tc gridSpan="2">
                      <a:txBody>
                        <a:bodyPr/>
                        <a:lstStyle/>
                        <a:p>
                          <a:pPr algn="ctr">
                            <a:lnSpc>
                              <a:spcPct val="150000"/>
                            </a:lnSpc>
                            <a:spcAft>
                              <a:spcPts val="0"/>
                            </a:spcAft>
                          </a:pPr>
                          <a:r>
                            <a:rPr lang="es-EC" sz="1800" dirty="0">
                              <a:solidFill>
                                <a:schemeClr val="tx1"/>
                              </a:solidFill>
                              <a:effectLst/>
                            </a:rPr>
                            <a:t>Validación de las rutinas de fisioterapia</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s-EC"/>
                        </a:p>
                      </a:txBody>
                      <a:tcPr/>
                    </a:tc>
                  </a:tr>
                  <a:tr h="401119">
                    <a:tc>
                      <a:txBody>
                        <a:bodyPr/>
                        <a:lstStyle/>
                        <a:p>
                          <a:pPr>
                            <a:lnSpc>
                              <a:spcPct val="150000"/>
                            </a:lnSpc>
                            <a:spcAft>
                              <a:spcPts val="0"/>
                            </a:spcAft>
                          </a:pPr>
                          <a:r>
                            <a:rPr lang="es-EC" sz="1800">
                              <a:solidFill>
                                <a:schemeClr val="tx1"/>
                              </a:solidFill>
                              <a:effectLst/>
                            </a:rPr>
                            <a:t>Rutinas básicas</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800">
                              <a:solidFill>
                                <a:schemeClr val="tx1"/>
                              </a:solidFill>
                              <a:effectLst/>
                            </a:rPr>
                            <a:t>Condiciones</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01119">
                    <a:tc>
                      <a:txBody>
                        <a:bodyPr/>
                        <a:lstStyle/>
                        <a:p>
                          <a:pPr>
                            <a:lnSpc>
                              <a:spcPct val="150000"/>
                            </a:lnSpc>
                            <a:spcAft>
                              <a:spcPts val="0"/>
                            </a:spcAft>
                          </a:pPr>
                          <a:r>
                            <a:rPr lang="es-EC" sz="1800">
                              <a:solidFill>
                                <a:schemeClr val="tx1"/>
                              </a:solidFill>
                              <a:effectLst/>
                            </a:rPr>
                            <a:t>Rutina 1</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2"/>
                          <a:stretch>
                            <a:fillRect l="-93478" t="-201515" r="-906" b="-427273"/>
                          </a:stretch>
                        </a:blipFill>
                      </a:tcPr>
                    </a:tc>
                  </a:tr>
                  <a:tr h="401119">
                    <a:tc>
                      <a:txBody>
                        <a:bodyPr/>
                        <a:lstStyle/>
                        <a:p>
                          <a:pPr>
                            <a:lnSpc>
                              <a:spcPct val="150000"/>
                            </a:lnSpc>
                            <a:spcAft>
                              <a:spcPts val="0"/>
                            </a:spcAft>
                          </a:pPr>
                          <a:r>
                            <a:rPr lang="es-EC" sz="1800">
                              <a:solidFill>
                                <a:schemeClr val="tx1"/>
                              </a:solidFill>
                              <a:effectLst/>
                            </a:rPr>
                            <a:t>Rutina 2</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2"/>
                          <a:stretch>
                            <a:fillRect l="-93478" t="-306154" r="-906" b="-333846"/>
                          </a:stretch>
                        </a:blipFill>
                      </a:tcPr>
                    </a:tc>
                  </a:tr>
                  <a:tr h="401119">
                    <a:tc>
                      <a:txBody>
                        <a:bodyPr/>
                        <a:lstStyle/>
                        <a:p>
                          <a:pPr>
                            <a:lnSpc>
                              <a:spcPct val="150000"/>
                            </a:lnSpc>
                            <a:spcAft>
                              <a:spcPts val="0"/>
                            </a:spcAft>
                          </a:pPr>
                          <a:r>
                            <a:rPr lang="es-EC" sz="1800">
                              <a:solidFill>
                                <a:schemeClr val="tx1"/>
                              </a:solidFill>
                              <a:effectLst/>
                            </a:rPr>
                            <a:t>Rutinas combinadas</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800">
                              <a:solidFill>
                                <a:schemeClr val="tx1"/>
                              </a:solidFill>
                              <a:effectLst/>
                            </a:rPr>
                            <a:t>Condiciones</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01119">
                    <a:tc>
                      <a:txBody>
                        <a:bodyPr/>
                        <a:lstStyle/>
                        <a:p>
                          <a:pPr>
                            <a:lnSpc>
                              <a:spcPct val="150000"/>
                            </a:lnSpc>
                            <a:spcAft>
                              <a:spcPts val="0"/>
                            </a:spcAft>
                          </a:pPr>
                          <a:r>
                            <a:rPr lang="es-EC" sz="1800">
                              <a:solidFill>
                                <a:schemeClr val="tx1"/>
                              </a:solidFill>
                              <a:effectLst/>
                            </a:rPr>
                            <a:t>Rutina 1</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2"/>
                          <a:stretch>
                            <a:fillRect l="-93478" t="-500000" r="-906" b="-128788"/>
                          </a:stretch>
                        </a:blipFill>
                      </a:tcPr>
                    </a:tc>
                  </a:tr>
                  <a:tr h="401119">
                    <a:tc>
                      <a:txBody>
                        <a:bodyPr/>
                        <a:lstStyle/>
                        <a:p>
                          <a:pPr>
                            <a:lnSpc>
                              <a:spcPct val="150000"/>
                            </a:lnSpc>
                            <a:spcAft>
                              <a:spcPts val="0"/>
                            </a:spcAft>
                          </a:pPr>
                          <a:r>
                            <a:rPr lang="es-EC" sz="1800">
                              <a:solidFill>
                                <a:schemeClr val="tx1"/>
                              </a:solidFill>
                              <a:effectLst/>
                            </a:rPr>
                            <a:t>Rutina 2</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2"/>
                          <a:stretch>
                            <a:fillRect l="-93478" t="-600000" r="-906" b="-28788"/>
                          </a:stretch>
                        </a:blipFill>
                      </a:tcPr>
                    </a:tc>
                  </a:tr>
                </a:tbl>
              </a:graphicData>
            </a:graphic>
          </p:graphicFrame>
        </mc:Fallback>
      </mc:AlternateContent>
      <p:pic>
        <p:nvPicPr>
          <p:cNvPr id="4" name="Imagen 3"/>
          <p:cNvPicPr/>
          <p:nvPr/>
        </p:nvPicPr>
        <p:blipFill rotWithShape="1">
          <a:blip r:embed="rId3"/>
          <a:srcRect t="3797" r="1279" b="3033"/>
          <a:stretch/>
        </p:blipFill>
        <p:spPr bwMode="auto">
          <a:xfrm>
            <a:off x="1097280" y="1845734"/>
            <a:ext cx="3244770" cy="3588172"/>
          </a:xfrm>
          <a:prstGeom prst="rect">
            <a:avLst/>
          </a:prstGeom>
          <a:ln w="317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155524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Comunicación Serial</a:t>
            </a:r>
            <a:endParaRPr lang="es-EC"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126480" y="3611236"/>
            <a:ext cx="5531329" cy="2667215"/>
          </a:xfrm>
          <a:prstGeom prst="rect">
            <a:avLst/>
          </a:prstGeom>
          <a:noFill/>
          <a:ln w="3175">
            <a:solidFill>
              <a:schemeClr val="tx1"/>
            </a:solidFill>
          </a:ln>
        </p:spPr>
      </p:pic>
      <p:pic>
        <p:nvPicPr>
          <p:cNvPr id="5" name="Imagen 4"/>
          <p:cNvPicPr/>
          <p:nvPr/>
        </p:nvPicPr>
        <p:blipFill rotWithShape="1">
          <a:blip r:embed="rId3"/>
          <a:srcRect b="38404"/>
          <a:stretch/>
        </p:blipFill>
        <p:spPr bwMode="auto">
          <a:xfrm>
            <a:off x="1097280" y="2102475"/>
            <a:ext cx="7098871" cy="1047169"/>
          </a:xfrm>
          <a:prstGeom prst="rect">
            <a:avLst/>
          </a:prstGeom>
          <a:ln w="3175">
            <a:solidFill>
              <a:schemeClr val="tx1"/>
            </a:solidFill>
          </a:ln>
          <a:extLst>
            <a:ext uri="{53640926-AAD7-44D8-BBD7-CCE9431645EC}">
              <a14:shadowObscured xmlns:a14="http://schemas.microsoft.com/office/drawing/2010/main"/>
            </a:ext>
          </a:extLst>
        </p:spPr>
      </p:pic>
      <p:pic>
        <p:nvPicPr>
          <p:cNvPr id="6" name="Imagen 5"/>
          <p:cNvPicPr/>
          <p:nvPr/>
        </p:nvPicPr>
        <p:blipFill>
          <a:blip r:embed="rId4"/>
          <a:stretch>
            <a:fillRect/>
          </a:stretch>
        </p:blipFill>
        <p:spPr>
          <a:xfrm>
            <a:off x="1097280" y="3788702"/>
            <a:ext cx="4543666" cy="571631"/>
          </a:xfrm>
          <a:prstGeom prst="rect">
            <a:avLst/>
          </a:prstGeom>
          <a:ln w="3175">
            <a:solidFill>
              <a:schemeClr val="tx1"/>
            </a:solidFill>
          </a:ln>
        </p:spPr>
      </p:pic>
    </p:spTree>
    <p:extLst>
      <p:ext uri="{BB962C8B-B14F-4D97-AF65-F5344CB8AC3E}">
        <p14:creationId xmlns:p14="http://schemas.microsoft.com/office/powerpoint/2010/main" val="729504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202758" y="1212574"/>
            <a:ext cx="12711486" cy="77193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5" name="Rectángulo 4"/>
          <p:cNvSpPr/>
          <p:nvPr/>
        </p:nvSpPr>
        <p:spPr>
          <a:xfrm>
            <a:off x="-519486" y="6162261"/>
            <a:ext cx="12711486" cy="77193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6" name="Imagen 5" descr="C:\Users\Rafael\AppData\Local\Microsoft\Windows\INetCache\Content.Word\diag_flujo.jpg"/>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411" t="-8086" r="-1764" b="-1010"/>
          <a:stretch>
            <a:fillRect/>
          </a:stretch>
        </p:blipFill>
        <p:spPr bwMode="auto">
          <a:xfrm>
            <a:off x="2038074" y="-398670"/>
            <a:ext cx="7079422" cy="7332870"/>
          </a:xfrm>
          <a:prstGeom prst="rect">
            <a:avLst/>
          </a:prstGeom>
          <a:noFill/>
          <a:ln w="3175" cmpd="sng">
            <a:noFill/>
            <a:miter lim="800000"/>
            <a:headEnd/>
            <a:tailEnd/>
          </a:ln>
          <a:effectLst/>
        </p:spPr>
      </p:pic>
    </p:spTree>
    <p:extLst>
      <p:ext uri="{BB962C8B-B14F-4D97-AF65-F5344CB8AC3E}">
        <p14:creationId xmlns:p14="http://schemas.microsoft.com/office/powerpoint/2010/main" val="10701769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Implementación – Manual de usuario</a:t>
            </a:r>
            <a:endParaRPr lang="es-EC"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71821" y="1845734"/>
            <a:ext cx="6230799" cy="4023360"/>
          </a:xfrm>
          <a:prstGeom prst="rect">
            <a:avLst/>
          </a:prstGeom>
          <a:noFill/>
          <a:ln>
            <a:noFill/>
          </a:ln>
        </p:spPr>
      </p:pic>
      <p:pic>
        <p:nvPicPr>
          <p:cNvPr id="5" name="Imagen 4"/>
          <p:cNvPicPr/>
          <p:nvPr/>
        </p:nvPicPr>
        <p:blipFill>
          <a:blip r:embed="rId3"/>
          <a:stretch>
            <a:fillRect/>
          </a:stretch>
        </p:blipFill>
        <p:spPr>
          <a:xfrm>
            <a:off x="6355783" y="1845734"/>
            <a:ext cx="5783209" cy="4023360"/>
          </a:xfrm>
          <a:prstGeom prst="rect">
            <a:avLst/>
          </a:prstGeom>
          <a:ln w="3175">
            <a:solidFill>
              <a:schemeClr val="tx1"/>
            </a:solidFill>
          </a:ln>
        </p:spPr>
      </p:pic>
    </p:spTree>
    <p:extLst>
      <p:ext uri="{BB962C8B-B14F-4D97-AF65-F5344CB8AC3E}">
        <p14:creationId xmlns:p14="http://schemas.microsoft.com/office/powerpoint/2010/main" val="15227024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7280" y="2047164"/>
            <a:ext cx="10058400" cy="4473179"/>
          </a:xfrm>
        </p:spPr>
        <p:txBody>
          <a:bodyPr>
            <a:normAutofit lnSpcReduction="10000"/>
          </a:bodyPr>
          <a:lstStyle/>
          <a:p>
            <a:pPr lvl="0"/>
            <a:r>
              <a:rPr lang="en-US" sz="2400" dirty="0">
                <a:solidFill>
                  <a:schemeClr val="tx1"/>
                </a:solidFill>
                <a:latin typeface="Times New Roman" panose="02020603050405020304" pitchFamily="18" charset="0"/>
                <a:cs typeface="Times New Roman" panose="02020603050405020304" pitchFamily="18" charset="0"/>
              </a:rPr>
              <a:t>Medical Orthopedics shoulder joint rehab system 	</a:t>
            </a:r>
            <a:r>
              <a:rPr lang="en-US" sz="2400" dirty="0" smtClean="0">
                <a:solidFill>
                  <a:schemeClr val="tx1"/>
                </a:solidFill>
                <a:latin typeface="Times New Roman" panose="02020603050405020304" pitchFamily="18" charset="0"/>
                <a:cs typeface="Times New Roman" panose="02020603050405020304" pitchFamily="18" charset="0"/>
              </a:rPr>
              <a:t>			$1800</a:t>
            </a:r>
          </a:p>
          <a:p>
            <a:pPr lvl="0"/>
            <a:endParaRPr lang="es-EC" sz="2400" dirty="0">
              <a:solidFill>
                <a:schemeClr val="tx1"/>
              </a:solidFill>
              <a:latin typeface="Times New Roman" panose="02020603050405020304" pitchFamily="18" charset="0"/>
              <a:cs typeface="Times New Roman" panose="02020603050405020304" pitchFamily="18" charset="0"/>
            </a:endParaRPr>
          </a:p>
          <a:p>
            <a:pPr lvl="0"/>
            <a:r>
              <a:rPr lang="en-US" sz="2400" dirty="0" err="1">
                <a:solidFill>
                  <a:schemeClr val="tx1"/>
                </a:solidFill>
                <a:latin typeface="Times New Roman" panose="02020603050405020304" pitchFamily="18" charset="0"/>
                <a:cs typeface="Times New Roman" panose="02020603050405020304" pitchFamily="18" charset="0"/>
              </a:rPr>
              <a:t>Optiflex</a:t>
            </a:r>
            <a:r>
              <a:rPr lang="en-US" sz="2400" dirty="0">
                <a:solidFill>
                  <a:schemeClr val="tx1"/>
                </a:solidFill>
                <a:latin typeface="Times New Roman" panose="02020603050405020304" pitchFamily="18" charset="0"/>
                <a:cs typeface="Times New Roman" panose="02020603050405020304" pitchFamily="18" charset="0"/>
              </a:rPr>
              <a:t> S/</a:t>
            </a:r>
            <a:r>
              <a:rPr lang="en-US" sz="2400" dirty="0" err="1">
                <a:solidFill>
                  <a:schemeClr val="tx1"/>
                </a:solidFill>
                <a:latin typeface="Times New Roman" panose="02020603050405020304" pitchFamily="18" charset="0"/>
                <a:cs typeface="Times New Roman" panose="02020603050405020304" pitchFamily="18" charset="0"/>
              </a:rPr>
              <a:t>Artromot</a:t>
            </a:r>
            <a:r>
              <a:rPr lang="en-US" sz="2400" dirty="0">
                <a:solidFill>
                  <a:schemeClr val="tx1"/>
                </a:solidFill>
                <a:latin typeface="Times New Roman" panose="02020603050405020304" pitchFamily="18" charset="0"/>
                <a:cs typeface="Times New Roman" panose="02020603050405020304" pitchFamily="18" charset="0"/>
              </a:rPr>
              <a:t> Shoulder CPM 	</a:t>
            </a:r>
            <a:r>
              <a:rPr lang="en-US" sz="2400" dirty="0" smtClean="0">
                <a:solidFill>
                  <a:schemeClr val="tx1"/>
                </a:solidFill>
                <a:latin typeface="Times New Roman" panose="02020603050405020304" pitchFamily="18" charset="0"/>
                <a:cs typeface="Times New Roman" panose="02020603050405020304" pitchFamily="18" charset="0"/>
              </a:rPr>
              <a:t>					$6600 </a:t>
            </a:r>
          </a:p>
          <a:p>
            <a:pPr lvl="0"/>
            <a:endParaRPr lang="es-EC" sz="2400" dirty="0">
              <a:solidFill>
                <a:schemeClr val="tx1"/>
              </a:solidFill>
              <a:latin typeface="Times New Roman" panose="02020603050405020304" pitchFamily="18" charset="0"/>
              <a:cs typeface="Times New Roman" panose="02020603050405020304" pitchFamily="18" charset="0"/>
            </a:endParaRPr>
          </a:p>
          <a:p>
            <a:pPr lvl="0"/>
            <a:r>
              <a:rPr lang="en-US" sz="2400" dirty="0">
                <a:solidFill>
                  <a:schemeClr val="tx1"/>
                </a:solidFill>
                <a:latin typeface="Times New Roman" panose="02020603050405020304" pitchFamily="18" charset="0"/>
                <a:cs typeface="Times New Roman" panose="02020603050405020304" pitchFamily="18" charset="0"/>
              </a:rPr>
              <a:t>Isokinetic </a:t>
            </a:r>
            <a:r>
              <a:rPr lang="en-US" sz="2400" dirty="0" err="1">
                <a:solidFill>
                  <a:schemeClr val="tx1"/>
                </a:solidFill>
                <a:latin typeface="Times New Roman" panose="02020603050405020304" pitchFamily="18" charset="0"/>
                <a:cs typeface="Times New Roman" panose="02020603050405020304" pitchFamily="18" charset="0"/>
              </a:rPr>
              <a:t>kinesiological</a:t>
            </a:r>
            <a:r>
              <a:rPr lang="en-US" sz="2400" dirty="0">
                <a:solidFill>
                  <a:schemeClr val="tx1"/>
                </a:solidFill>
                <a:latin typeface="Times New Roman" panose="02020603050405020304" pitchFamily="18" charset="0"/>
                <a:cs typeface="Times New Roman" panose="02020603050405020304" pitchFamily="18" charset="0"/>
              </a:rPr>
              <a:t> rehabilitation equipment for shoulder 	</a:t>
            </a:r>
            <a:r>
              <a:rPr lang="en-US" sz="2400" dirty="0" smtClean="0">
                <a:solidFill>
                  <a:schemeClr val="tx1"/>
                </a:solidFill>
                <a:latin typeface="Times New Roman" panose="02020603050405020304" pitchFamily="18" charset="0"/>
                <a:cs typeface="Times New Roman" panose="02020603050405020304" pitchFamily="18" charset="0"/>
              </a:rPr>
              <a:t>	$3150</a:t>
            </a:r>
          </a:p>
          <a:p>
            <a:pPr lvl="0"/>
            <a:endParaRPr lang="es-EC" sz="2400" dirty="0">
              <a:solidFill>
                <a:schemeClr val="tx1"/>
              </a:solidFill>
              <a:latin typeface="Times New Roman" panose="02020603050405020304" pitchFamily="18" charset="0"/>
              <a:cs typeface="Times New Roman" panose="02020603050405020304" pitchFamily="18" charset="0"/>
            </a:endParaRPr>
          </a:p>
          <a:p>
            <a:pPr lvl="0"/>
            <a:r>
              <a:rPr lang="en-US" sz="2400" dirty="0" err="1">
                <a:solidFill>
                  <a:schemeClr val="tx1"/>
                </a:solidFill>
                <a:latin typeface="Times New Roman" panose="02020603050405020304" pitchFamily="18" charset="0"/>
                <a:cs typeface="Times New Roman" panose="02020603050405020304" pitchFamily="18" charset="0"/>
              </a:rPr>
              <a:t>Kinetec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Centura</a:t>
            </a:r>
            <a:r>
              <a:rPr lang="en-US" sz="2400" dirty="0">
                <a:solidFill>
                  <a:schemeClr val="tx1"/>
                </a:solidFill>
                <a:latin typeface="Times New Roman" panose="02020603050405020304" pitchFamily="18" charset="0"/>
                <a:cs typeface="Times New Roman" panose="02020603050405020304" pitchFamily="18" charset="0"/>
              </a:rPr>
              <a:t> Anatomical Shoulder CPM Machine </a:t>
            </a:r>
            <a:r>
              <a:rPr lang="en-US" sz="2400" dirty="0" smtClean="0">
                <a:solidFill>
                  <a:schemeClr val="tx1"/>
                </a:solidFill>
                <a:latin typeface="Times New Roman" panose="02020603050405020304" pitchFamily="18" charset="0"/>
                <a:cs typeface="Times New Roman" panose="02020603050405020304" pitchFamily="18" charset="0"/>
              </a:rPr>
              <a:t>			$5300</a:t>
            </a:r>
          </a:p>
          <a:p>
            <a:pPr lvl="0"/>
            <a:endParaRPr lang="es-EC" sz="2400" dirty="0">
              <a:solidFill>
                <a:schemeClr val="tx1"/>
              </a:solidFill>
              <a:latin typeface="Times New Roman" panose="02020603050405020304" pitchFamily="18" charset="0"/>
              <a:cs typeface="Times New Roman" panose="02020603050405020304" pitchFamily="18" charset="0"/>
            </a:endParaRPr>
          </a:p>
          <a:p>
            <a:pPr lvl="0"/>
            <a:r>
              <a:rPr lang="en-US" sz="2400" dirty="0" err="1">
                <a:solidFill>
                  <a:schemeClr val="tx1"/>
                </a:solidFill>
                <a:latin typeface="Times New Roman" panose="02020603050405020304" pitchFamily="18" charset="0"/>
                <a:cs typeface="Times New Roman" panose="02020603050405020304" pitchFamily="18" charset="0"/>
              </a:rPr>
              <a:t>Armeo</a:t>
            </a:r>
            <a:r>
              <a:rPr lang="en-US" sz="2400" dirty="0">
                <a:solidFill>
                  <a:schemeClr val="tx1"/>
                </a:solidFill>
                <a:latin typeface="Times New Roman" panose="02020603050405020304" pitchFamily="18" charset="0"/>
                <a:cs typeface="Times New Roman" panose="02020603050405020304" pitchFamily="18" charset="0"/>
              </a:rPr>
              <a:t> Spring (</a:t>
            </a:r>
            <a:r>
              <a:rPr lang="en-US" sz="2400" dirty="0" err="1">
                <a:solidFill>
                  <a:schemeClr val="tx1"/>
                </a:solidFill>
                <a:latin typeface="Times New Roman" panose="02020603050405020304" pitchFamily="18" charset="0"/>
                <a:cs typeface="Times New Roman" panose="02020603050405020304" pitchFamily="18" charset="0"/>
              </a:rPr>
              <a:t>equipo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presente</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en</a:t>
            </a:r>
            <a:r>
              <a:rPr lang="en-US" sz="2400" dirty="0">
                <a:solidFill>
                  <a:schemeClr val="tx1"/>
                </a:solidFill>
                <a:latin typeface="Times New Roman" panose="02020603050405020304" pitchFamily="18" charset="0"/>
                <a:cs typeface="Times New Roman" panose="02020603050405020304" pitchFamily="18" charset="0"/>
              </a:rPr>
              <a:t> el IESS) 	</a:t>
            </a:r>
            <a:r>
              <a:rPr lang="en-US" sz="2400" dirty="0" smtClean="0">
                <a:solidFill>
                  <a:schemeClr val="tx1"/>
                </a:solidFill>
                <a:latin typeface="Times New Roman" panose="02020603050405020304" pitchFamily="18" charset="0"/>
                <a:cs typeface="Times New Roman" panose="02020603050405020304" pitchFamily="18" charset="0"/>
              </a:rPr>
              <a:t>				$8000</a:t>
            </a:r>
            <a:endParaRPr lang="es-EC" sz="2400" dirty="0">
              <a:solidFill>
                <a:schemeClr val="tx1"/>
              </a:solidFill>
              <a:latin typeface="Times New Roman" panose="02020603050405020304" pitchFamily="18" charset="0"/>
              <a:cs typeface="Times New Roman" panose="02020603050405020304" pitchFamily="18" charset="0"/>
            </a:endParaRPr>
          </a:p>
          <a:p>
            <a:endParaRPr lang="es-EC" dirty="0">
              <a:solidFill>
                <a:schemeClr val="tx1"/>
              </a:solidFill>
              <a:latin typeface="Times New Roman" panose="02020603050405020304" pitchFamily="18" charset="0"/>
              <a:cs typeface="Times New Roman" panose="02020603050405020304" pitchFamily="18" charset="0"/>
            </a:endParaRPr>
          </a:p>
        </p:txBody>
      </p:sp>
      <p:cxnSp>
        <p:nvCxnSpPr>
          <p:cNvPr id="5" name="Conector recto de flecha 4"/>
          <p:cNvCxnSpPr/>
          <p:nvPr/>
        </p:nvCxnSpPr>
        <p:spPr>
          <a:xfrm flipV="1">
            <a:off x="7410734" y="2169997"/>
            <a:ext cx="2620370" cy="545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p:cNvCxnSpPr/>
          <p:nvPr/>
        </p:nvCxnSpPr>
        <p:spPr>
          <a:xfrm flipV="1">
            <a:off x="5622878" y="3084397"/>
            <a:ext cx="4394579" cy="545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p:nvPr/>
        </p:nvCxnSpPr>
        <p:spPr>
          <a:xfrm>
            <a:off x="8966579" y="4094331"/>
            <a:ext cx="10645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flipV="1">
            <a:off x="7670042" y="5036027"/>
            <a:ext cx="2361062" cy="136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a:off x="6482687" y="5964075"/>
            <a:ext cx="35484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Resultado de imagen para prec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0" y="-51306"/>
            <a:ext cx="3171114" cy="1790145"/>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p:cNvSpPr txBox="1"/>
          <p:nvPr/>
        </p:nvSpPr>
        <p:spPr>
          <a:xfrm>
            <a:off x="1411178" y="739843"/>
            <a:ext cx="3848668" cy="646331"/>
          </a:xfrm>
          <a:prstGeom prst="rect">
            <a:avLst/>
          </a:prstGeom>
          <a:noFill/>
        </p:spPr>
        <p:txBody>
          <a:bodyPr wrap="square" rtlCol="0">
            <a:spAutoFit/>
          </a:bodyPr>
          <a:lstStyle/>
          <a:p>
            <a:r>
              <a:rPr lang="es-EC" sz="3600" dirty="0" smtClean="0">
                <a:latin typeface="Times New Roman" panose="02020603050405020304" pitchFamily="18" charset="0"/>
                <a:cs typeface="Times New Roman" panose="02020603050405020304" pitchFamily="18" charset="0"/>
              </a:rPr>
              <a:t>PRECIO</a:t>
            </a:r>
            <a:endParaRPr lang="es-EC"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23322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519486" y="6162261"/>
            <a:ext cx="12711486" cy="77193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5" name="Rectángulo 4"/>
          <p:cNvSpPr/>
          <p:nvPr/>
        </p:nvSpPr>
        <p:spPr>
          <a:xfrm>
            <a:off x="1056067" y="1593711"/>
            <a:ext cx="10612191" cy="217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8069" y="0"/>
            <a:ext cx="8583818" cy="6858000"/>
          </a:xfrm>
          <a:prstGeom prst="rect">
            <a:avLst/>
          </a:prstGeom>
          <a:noFill/>
          <a:ln w="3175">
            <a:solidFill>
              <a:schemeClr val="tx1"/>
            </a:solidFill>
          </a:ln>
        </p:spPr>
      </p:pic>
    </p:spTree>
    <p:extLst>
      <p:ext uri="{BB962C8B-B14F-4D97-AF65-F5344CB8AC3E}">
        <p14:creationId xmlns:p14="http://schemas.microsoft.com/office/powerpoint/2010/main" val="18861376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Pruebas y Resultados</a:t>
            </a:r>
            <a:endParaRPr lang="es-EC" dirty="0"/>
          </a:p>
        </p:txBody>
      </p:sp>
      <p:sp>
        <p:nvSpPr>
          <p:cNvPr id="3" name="Marcador de contenido 2"/>
          <p:cNvSpPr>
            <a:spLocks noGrp="1"/>
          </p:cNvSpPr>
          <p:nvPr>
            <p:ph idx="1"/>
          </p:nvPr>
        </p:nvSpPr>
        <p:spPr/>
        <p:txBody>
          <a:bodyPr/>
          <a:lstStyle/>
          <a:p>
            <a:r>
              <a:rPr lang="es-ES_tradnl" b="1" dirty="0"/>
              <a:t>Torque de los motores</a:t>
            </a:r>
            <a:endParaRPr lang="es-EC" b="1" dirty="0"/>
          </a:p>
          <a:p>
            <a:endParaRPr lang="es-EC"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9137913" y="1385001"/>
            <a:ext cx="3054087" cy="4891491"/>
          </a:xfrm>
          <a:prstGeom prst="rect">
            <a:avLst/>
          </a:prstGeom>
          <a:noFill/>
          <a:ln w="3175">
            <a:solidFill>
              <a:schemeClr val="tx1"/>
            </a:solidFill>
          </a:ln>
        </p:spPr>
      </p:pic>
      <p:graphicFrame>
        <p:nvGraphicFramePr>
          <p:cNvPr id="6" name="Tabla 5"/>
          <p:cNvGraphicFramePr>
            <a:graphicFrameLocks noGrp="1"/>
          </p:cNvGraphicFramePr>
          <p:nvPr>
            <p:extLst>
              <p:ext uri="{D42A27DB-BD31-4B8C-83A1-F6EECF244321}">
                <p14:modId xmlns:p14="http://schemas.microsoft.com/office/powerpoint/2010/main" val="1254230683"/>
              </p:ext>
            </p:extLst>
          </p:nvPr>
        </p:nvGraphicFramePr>
        <p:xfrm>
          <a:off x="284117" y="2349235"/>
          <a:ext cx="7817476" cy="3940508"/>
        </p:xfrm>
        <a:graphic>
          <a:graphicData uri="http://schemas.openxmlformats.org/drawingml/2006/table">
            <a:tbl>
              <a:tblPr firstRow="1" firstCol="1" bandRow="1">
                <a:tableStyleId>{5C22544A-7EE6-4342-B048-85BDC9FD1C3A}</a:tableStyleId>
              </a:tblPr>
              <a:tblGrid>
                <a:gridCol w="1913045"/>
                <a:gridCol w="5904431"/>
              </a:tblGrid>
              <a:tr h="320853">
                <a:tc gridSpan="2">
                  <a:txBody>
                    <a:bodyPr/>
                    <a:lstStyle/>
                    <a:p>
                      <a:pPr algn="ctr">
                        <a:lnSpc>
                          <a:spcPct val="150000"/>
                        </a:lnSpc>
                        <a:spcAft>
                          <a:spcPts val="0"/>
                        </a:spcAft>
                      </a:pPr>
                      <a:r>
                        <a:rPr lang="es-ES_tradnl" sz="1600" dirty="0">
                          <a:solidFill>
                            <a:schemeClr val="tx1"/>
                          </a:solidFill>
                          <a:effectLst/>
                        </a:rPr>
                        <a:t>PROTOCOLO DE PRUEBAS DE TORQUE</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r>
              <a:tr h="320853">
                <a:tc>
                  <a:txBody>
                    <a:bodyPr/>
                    <a:lstStyle/>
                    <a:p>
                      <a:pPr>
                        <a:lnSpc>
                          <a:spcPct val="150000"/>
                        </a:lnSpc>
                        <a:spcAft>
                          <a:spcPts val="0"/>
                        </a:spcAft>
                      </a:pPr>
                      <a:r>
                        <a:rPr lang="es-ES_tradnl" sz="1600">
                          <a:solidFill>
                            <a:schemeClr val="tx1"/>
                          </a:solidFill>
                          <a:effectLst/>
                        </a:rPr>
                        <a:t>Responsables</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S_tradnl" sz="1600">
                          <a:solidFill>
                            <a:schemeClr val="tx1"/>
                          </a:solidFill>
                          <a:effectLst/>
                        </a:rPr>
                        <a:t>Juan Pablo Muñoz      Rafael Rodríguez</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635408">
                <a:tc>
                  <a:txBody>
                    <a:bodyPr/>
                    <a:lstStyle/>
                    <a:p>
                      <a:pPr>
                        <a:lnSpc>
                          <a:spcPct val="150000"/>
                        </a:lnSpc>
                        <a:spcAft>
                          <a:spcPts val="0"/>
                        </a:spcAft>
                      </a:pPr>
                      <a:r>
                        <a:rPr lang="es-ES_tradnl" sz="1600">
                          <a:solidFill>
                            <a:schemeClr val="tx1"/>
                          </a:solidFill>
                          <a:effectLst/>
                        </a:rPr>
                        <a:t>Procedimiento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nSpc>
                          <a:spcPct val="150000"/>
                        </a:lnSpc>
                        <a:spcAft>
                          <a:spcPts val="0"/>
                        </a:spcAft>
                        <a:buFont typeface="+mj-lt"/>
                        <a:buAutoNum type="arabicParenR"/>
                      </a:pPr>
                      <a:r>
                        <a:rPr lang="es-ES_tradnl" sz="1600">
                          <a:solidFill>
                            <a:schemeClr val="tx1"/>
                          </a:solidFill>
                          <a:effectLst/>
                        </a:rPr>
                        <a:t>Se asegura el alambre al eje roscado de manera que al rotar permita enrollarse sobre el mismo</a:t>
                      </a:r>
                      <a:endParaRPr lang="es-EC" sz="1600">
                        <a:solidFill>
                          <a:schemeClr val="tx1"/>
                        </a:solidFill>
                        <a:effectLst/>
                      </a:endParaRPr>
                    </a:p>
                    <a:p>
                      <a:pPr marL="342900" lvl="0" indent="-342900">
                        <a:lnSpc>
                          <a:spcPct val="150000"/>
                        </a:lnSpc>
                        <a:spcAft>
                          <a:spcPts val="0"/>
                        </a:spcAft>
                        <a:buFont typeface="+mj-lt"/>
                        <a:buAutoNum type="arabicParenR"/>
                      </a:pPr>
                      <a:r>
                        <a:rPr lang="es-ES_tradnl" sz="1600">
                          <a:solidFill>
                            <a:schemeClr val="tx1"/>
                          </a:solidFill>
                          <a:effectLst/>
                        </a:rPr>
                        <a:t>Al otro extremo del tensor se añade un peso similar al peso de todo el brazo.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20853">
                <a:tc>
                  <a:txBody>
                    <a:bodyPr/>
                    <a:lstStyle/>
                    <a:p>
                      <a:pPr>
                        <a:lnSpc>
                          <a:spcPct val="150000"/>
                        </a:lnSpc>
                        <a:spcAft>
                          <a:spcPts val="0"/>
                        </a:spcAft>
                      </a:pPr>
                      <a:r>
                        <a:rPr lang="es-ES_tradnl" sz="1600">
                          <a:solidFill>
                            <a:schemeClr val="tx1"/>
                          </a:solidFill>
                          <a:effectLst/>
                        </a:rPr>
                        <a:t>Útiles</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S_tradnl" sz="1600">
                          <a:solidFill>
                            <a:schemeClr val="tx1"/>
                          </a:solidFill>
                          <a:effectLst/>
                        </a:rPr>
                        <a:t>Pesas de 5 [kg]</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646461">
                <a:tc>
                  <a:txBody>
                    <a:bodyPr/>
                    <a:lstStyle/>
                    <a:p>
                      <a:pPr>
                        <a:lnSpc>
                          <a:spcPct val="150000"/>
                        </a:lnSpc>
                        <a:spcAft>
                          <a:spcPts val="0"/>
                        </a:spcAft>
                      </a:pPr>
                      <a:r>
                        <a:rPr lang="es-ES_tradnl" sz="1600">
                          <a:solidFill>
                            <a:schemeClr val="tx1"/>
                          </a:solidFill>
                          <a:effectLst/>
                        </a:rPr>
                        <a:t>Protocolo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S_tradnl" sz="1600">
                          <a:solidFill>
                            <a:schemeClr val="tx1"/>
                          </a:solidFill>
                          <a:effectLst/>
                        </a:rPr>
                        <a:t>Energizar los motores y llevar la pesa a las posiciones máximas de trabajo.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632764">
                <a:tc>
                  <a:txBody>
                    <a:bodyPr/>
                    <a:lstStyle/>
                    <a:p>
                      <a:pPr>
                        <a:lnSpc>
                          <a:spcPct val="150000"/>
                        </a:lnSpc>
                        <a:spcAft>
                          <a:spcPts val="0"/>
                        </a:spcAft>
                      </a:pPr>
                      <a:r>
                        <a:rPr lang="es-ES_tradnl" sz="1600" dirty="0">
                          <a:solidFill>
                            <a:schemeClr val="tx1"/>
                          </a:solidFill>
                          <a:effectLst/>
                        </a:rPr>
                        <a:t>Verificación</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S_tradnl" sz="1600" dirty="0">
                          <a:solidFill>
                            <a:schemeClr val="tx1"/>
                          </a:solidFill>
                          <a:effectLst/>
                        </a:rPr>
                        <a:t>Verificar especificaciones de velocidad y fuerza de los motores</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295343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Pruebas y Resultados</a:t>
            </a:r>
            <a:endParaRPr lang="es-EC" dirty="0"/>
          </a:p>
        </p:txBody>
      </p:sp>
      <p:sp>
        <p:nvSpPr>
          <p:cNvPr id="3" name="Marcador de contenido 2"/>
          <p:cNvSpPr>
            <a:spLocks noGrp="1"/>
          </p:cNvSpPr>
          <p:nvPr>
            <p:ph idx="1"/>
          </p:nvPr>
        </p:nvSpPr>
        <p:spPr/>
        <p:txBody>
          <a:bodyPr/>
          <a:lstStyle/>
          <a:p>
            <a:r>
              <a:rPr lang="es-EC" b="1" dirty="0" smtClean="0"/>
              <a:t>Pruebas de los sensores</a:t>
            </a:r>
            <a:endParaRPr lang="es-EC" b="1" dirty="0"/>
          </a:p>
          <a:p>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2741262490"/>
              </p:ext>
            </p:extLst>
          </p:nvPr>
        </p:nvGraphicFramePr>
        <p:xfrm>
          <a:off x="267733" y="2386527"/>
          <a:ext cx="6081552" cy="3859728"/>
        </p:xfrm>
        <a:graphic>
          <a:graphicData uri="http://schemas.openxmlformats.org/drawingml/2006/table">
            <a:tbl>
              <a:tblPr firstRow="1" firstCol="1" bandRow="1">
                <a:tableStyleId>{5C22544A-7EE6-4342-B048-85BDC9FD1C3A}</a:tableStyleId>
              </a:tblPr>
              <a:tblGrid>
                <a:gridCol w="1488240"/>
                <a:gridCol w="4593312"/>
              </a:tblGrid>
              <a:tr h="358089">
                <a:tc gridSpan="2">
                  <a:txBody>
                    <a:bodyPr/>
                    <a:lstStyle/>
                    <a:p>
                      <a:pPr algn="ctr">
                        <a:lnSpc>
                          <a:spcPct val="150000"/>
                        </a:lnSpc>
                        <a:spcAft>
                          <a:spcPts val="0"/>
                        </a:spcAft>
                      </a:pPr>
                      <a:r>
                        <a:rPr lang="es-ES_tradnl" sz="1400" dirty="0">
                          <a:solidFill>
                            <a:schemeClr val="tx1"/>
                          </a:solidFill>
                          <a:effectLst/>
                        </a:rPr>
                        <a:t>PROTOCOLO DE PRUEBAS DE POTENCIÓMETROS</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r>
              <a:tr h="358089">
                <a:tc>
                  <a:txBody>
                    <a:bodyPr/>
                    <a:lstStyle/>
                    <a:p>
                      <a:pPr>
                        <a:lnSpc>
                          <a:spcPct val="150000"/>
                        </a:lnSpc>
                        <a:spcAft>
                          <a:spcPts val="0"/>
                        </a:spcAft>
                      </a:pPr>
                      <a:r>
                        <a:rPr lang="es-ES_tradnl" sz="1400">
                          <a:solidFill>
                            <a:schemeClr val="tx1"/>
                          </a:solidFill>
                          <a:effectLst/>
                        </a:rPr>
                        <a:t>Responsables</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400">
                          <a:solidFill>
                            <a:schemeClr val="tx1"/>
                          </a:solidFill>
                          <a:effectLst/>
                        </a:rPr>
                        <a:t>Juan Pablo Muñoz       Rafael Rodríguez</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65821">
                <a:tc>
                  <a:txBody>
                    <a:bodyPr/>
                    <a:lstStyle/>
                    <a:p>
                      <a:pPr>
                        <a:lnSpc>
                          <a:spcPct val="150000"/>
                        </a:lnSpc>
                        <a:spcAft>
                          <a:spcPts val="0"/>
                        </a:spcAft>
                      </a:pPr>
                      <a:r>
                        <a:rPr lang="es-ES_tradnl" sz="1400">
                          <a:solidFill>
                            <a:schemeClr val="tx1"/>
                          </a:solidFill>
                          <a:effectLst/>
                        </a:rPr>
                        <a:t>Procedimiento</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gn="just">
                        <a:lnSpc>
                          <a:spcPct val="150000"/>
                        </a:lnSpc>
                        <a:spcAft>
                          <a:spcPts val="0"/>
                        </a:spcAft>
                        <a:buFont typeface="+mj-lt"/>
                        <a:buAutoNum type="arabicParenR"/>
                      </a:pPr>
                      <a:r>
                        <a:rPr lang="es-EC" sz="1400">
                          <a:solidFill>
                            <a:schemeClr val="tx1"/>
                          </a:solidFill>
                          <a:effectLst/>
                        </a:rPr>
                        <a:t>Activar los motores</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58089">
                <a:tc>
                  <a:txBody>
                    <a:bodyPr/>
                    <a:lstStyle/>
                    <a:p>
                      <a:pPr>
                        <a:lnSpc>
                          <a:spcPct val="150000"/>
                        </a:lnSpc>
                        <a:spcAft>
                          <a:spcPts val="0"/>
                        </a:spcAft>
                      </a:pPr>
                      <a:r>
                        <a:rPr lang="es-ES_tradnl" sz="1400">
                          <a:solidFill>
                            <a:schemeClr val="tx1"/>
                          </a:solidFill>
                          <a:effectLst/>
                        </a:rPr>
                        <a:t>Útiles</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400">
                          <a:solidFill>
                            <a:schemeClr val="tx1"/>
                          </a:solidFill>
                          <a:effectLst/>
                        </a:rPr>
                        <a:t>Puerto serial</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758954">
                <a:tc>
                  <a:txBody>
                    <a:bodyPr/>
                    <a:lstStyle/>
                    <a:p>
                      <a:pPr>
                        <a:lnSpc>
                          <a:spcPct val="150000"/>
                        </a:lnSpc>
                        <a:spcAft>
                          <a:spcPts val="0"/>
                        </a:spcAft>
                      </a:pPr>
                      <a:r>
                        <a:rPr lang="es-ES_tradnl" sz="1400">
                          <a:solidFill>
                            <a:schemeClr val="tx1"/>
                          </a:solidFill>
                          <a:effectLst/>
                        </a:rPr>
                        <a:t>Protocolo</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400">
                          <a:solidFill>
                            <a:schemeClr val="tx1"/>
                          </a:solidFill>
                          <a:effectLst/>
                        </a:rPr>
                        <a:t>Energizar los motores y mover el tensor hasta la posición máxima y mínima.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560686">
                <a:tc>
                  <a:txBody>
                    <a:bodyPr/>
                    <a:lstStyle/>
                    <a:p>
                      <a:pPr>
                        <a:lnSpc>
                          <a:spcPct val="150000"/>
                        </a:lnSpc>
                        <a:spcAft>
                          <a:spcPts val="0"/>
                        </a:spcAft>
                      </a:pPr>
                      <a:r>
                        <a:rPr lang="es-ES_tradnl" sz="1400">
                          <a:solidFill>
                            <a:schemeClr val="tx1"/>
                          </a:solidFill>
                          <a:effectLst/>
                        </a:rPr>
                        <a:t>Verificación</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gn="just">
                        <a:lnSpc>
                          <a:spcPct val="150000"/>
                        </a:lnSpc>
                        <a:spcAft>
                          <a:spcPts val="0"/>
                        </a:spcAft>
                        <a:buFont typeface="+mj-lt"/>
                        <a:buAutoNum type="arabicParenR"/>
                      </a:pPr>
                      <a:r>
                        <a:rPr lang="es-EC" sz="1400" dirty="0">
                          <a:solidFill>
                            <a:schemeClr val="tx1"/>
                          </a:solidFill>
                          <a:effectLst/>
                        </a:rPr>
                        <a:t>Verificar el valor del </a:t>
                      </a:r>
                      <a:r>
                        <a:rPr lang="es-EC" sz="1400" dirty="0" smtClean="0">
                          <a:solidFill>
                            <a:schemeClr val="tx1"/>
                          </a:solidFill>
                          <a:effectLst/>
                        </a:rPr>
                        <a:t>potenciómetro </a:t>
                      </a:r>
                      <a:r>
                        <a:rPr lang="es-EC" sz="1400" dirty="0">
                          <a:solidFill>
                            <a:schemeClr val="tx1"/>
                          </a:solidFill>
                          <a:effectLst/>
                        </a:rPr>
                        <a:t>con la ayuda del puerto Serial</a:t>
                      </a:r>
                      <a:r>
                        <a:rPr lang="es-ES_tradnl" sz="1400" dirty="0">
                          <a:solidFill>
                            <a:schemeClr val="tx1"/>
                          </a:solidFill>
                          <a:effectLst/>
                        </a:rPr>
                        <a:t>.</a:t>
                      </a:r>
                      <a:endParaRPr lang="es-EC" sz="1400" dirty="0">
                        <a:solidFill>
                          <a:schemeClr val="tx1"/>
                        </a:solidFill>
                        <a:effectLst/>
                      </a:endParaRPr>
                    </a:p>
                    <a:p>
                      <a:pPr marL="342900" lvl="0" indent="-342900" algn="just">
                        <a:lnSpc>
                          <a:spcPct val="150000"/>
                        </a:lnSpc>
                        <a:spcAft>
                          <a:spcPts val="0"/>
                        </a:spcAft>
                        <a:buFont typeface="+mj-lt"/>
                        <a:buAutoNum type="arabicParenR"/>
                      </a:pPr>
                      <a:r>
                        <a:rPr lang="es-EC" sz="1400" dirty="0">
                          <a:solidFill>
                            <a:schemeClr val="tx1"/>
                          </a:solidFill>
                          <a:effectLst/>
                        </a:rPr>
                        <a:t>Comprobar que el </a:t>
                      </a:r>
                      <a:r>
                        <a:rPr lang="es-EC" sz="1400" dirty="0" smtClean="0">
                          <a:solidFill>
                            <a:schemeClr val="tx1"/>
                          </a:solidFill>
                          <a:effectLst/>
                        </a:rPr>
                        <a:t>potenciómetro </a:t>
                      </a:r>
                      <a:r>
                        <a:rPr lang="es-EC" sz="1400" dirty="0">
                          <a:solidFill>
                            <a:schemeClr val="tx1"/>
                          </a:solidFill>
                          <a:effectLst/>
                        </a:rPr>
                        <a:t>no exceda sus límites de trabajo (25 </a:t>
                      </a:r>
                      <a:r>
                        <a:rPr lang="es-EC" sz="1400" dirty="0" smtClean="0">
                          <a:solidFill>
                            <a:schemeClr val="tx1"/>
                          </a:solidFill>
                          <a:effectLst/>
                        </a:rPr>
                        <a:t>vueltas).</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3562190464"/>
              </p:ext>
            </p:extLst>
          </p:nvPr>
        </p:nvGraphicFramePr>
        <p:xfrm>
          <a:off x="6790690" y="3352683"/>
          <a:ext cx="5070751" cy="1476895"/>
        </p:xfrm>
        <a:graphic>
          <a:graphicData uri="http://schemas.openxmlformats.org/drawingml/2006/table">
            <a:tbl>
              <a:tblPr firstRow="1" firstCol="1" bandRow="1">
                <a:tableStyleId>{5C22544A-7EE6-4342-B048-85BDC9FD1C3A}</a:tableStyleId>
              </a:tblPr>
              <a:tblGrid>
                <a:gridCol w="742835"/>
                <a:gridCol w="838732"/>
                <a:gridCol w="847584"/>
                <a:gridCol w="897746"/>
                <a:gridCol w="871927"/>
                <a:gridCol w="871927"/>
              </a:tblGrid>
              <a:tr h="759861">
                <a:tc>
                  <a:txBody>
                    <a:bodyPr/>
                    <a:lstStyle/>
                    <a:p>
                      <a:pPr>
                        <a:lnSpc>
                          <a:spcPct val="150000"/>
                        </a:lnSpc>
                        <a:spcAft>
                          <a:spcPts val="0"/>
                        </a:spcAft>
                        <a:tabLst>
                          <a:tab pos="499745" algn="l"/>
                        </a:tabLst>
                      </a:pPr>
                      <a:r>
                        <a:rPr lang="es-EC" sz="1400" dirty="0">
                          <a:solidFill>
                            <a:schemeClr val="tx1"/>
                          </a:solidFill>
                          <a:effectLst/>
                        </a:rPr>
                        <a:t>Sensor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400">
                          <a:solidFill>
                            <a:schemeClr val="tx1"/>
                          </a:solidFill>
                          <a:effectLst/>
                        </a:rPr>
                        <a:t>Valor mínimo </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400">
                          <a:solidFill>
                            <a:schemeClr val="tx1"/>
                          </a:solidFill>
                          <a:effectLst/>
                        </a:rPr>
                        <a:t>Valor máximo</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400">
                          <a:solidFill>
                            <a:schemeClr val="tx1"/>
                          </a:solidFill>
                          <a:effectLst/>
                        </a:rPr>
                        <a:t>Bits/Long</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400">
                          <a:solidFill>
                            <a:schemeClr val="tx1"/>
                          </a:solidFill>
                          <a:effectLst/>
                        </a:rPr>
                        <a:t>Minima variación</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400">
                          <a:solidFill>
                            <a:schemeClr val="tx1"/>
                          </a:solidFill>
                          <a:effectLst/>
                        </a:rPr>
                        <a:t># vueltas</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58517">
                <a:tc>
                  <a:txBody>
                    <a:bodyPr/>
                    <a:lstStyle/>
                    <a:p>
                      <a:pPr algn="just">
                        <a:lnSpc>
                          <a:spcPct val="150000"/>
                        </a:lnSpc>
                        <a:spcAft>
                          <a:spcPts val="800"/>
                        </a:spcAft>
                      </a:pPr>
                      <a:r>
                        <a:rPr lang="es-EC" sz="1400">
                          <a:solidFill>
                            <a:schemeClr val="tx1"/>
                          </a:solidFill>
                          <a:effectLst/>
                        </a:rPr>
                        <a:t>Pot 1</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s-EC" sz="1400">
                          <a:solidFill>
                            <a:schemeClr val="tx1"/>
                          </a:solidFill>
                          <a:effectLst/>
                        </a:rPr>
                        <a:t>0 bits</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s-EC" sz="1400">
                          <a:solidFill>
                            <a:schemeClr val="tx1"/>
                          </a:solidFill>
                          <a:effectLst/>
                        </a:rPr>
                        <a:t>1023 bits</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s-EC" sz="1400">
                          <a:solidFill>
                            <a:schemeClr val="tx1"/>
                          </a:solidFill>
                          <a:effectLst/>
                        </a:rPr>
                        <a:t>2.03</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s-EC" sz="1400">
                          <a:solidFill>
                            <a:schemeClr val="tx1"/>
                          </a:solidFill>
                          <a:effectLst/>
                        </a:rPr>
                        <a:t>1 bit</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s-EC" sz="1400">
                          <a:solidFill>
                            <a:schemeClr val="tx1"/>
                          </a:solidFill>
                          <a:effectLst/>
                        </a:rPr>
                        <a:t>25,5</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58517">
                <a:tc>
                  <a:txBody>
                    <a:bodyPr/>
                    <a:lstStyle/>
                    <a:p>
                      <a:pPr algn="just">
                        <a:lnSpc>
                          <a:spcPct val="150000"/>
                        </a:lnSpc>
                        <a:spcAft>
                          <a:spcPts val="800"/>
                        </a:spcAft>
                      </a:pPr>
                      <a:r>
                        <a:rPr lang="es-EC" sz="1400" dirty="0" err="1">
                          <a:solidFill>
                            <a:schemeClr val="tx1"/>
                          </a:solidFill>
                          <a:effectLst/>
                        </a:rPr>
                        <a:t>Pot</a:t>
                      </a:r>
                      <a:r>
                        <a:rPr lang="es-EC" sz="1400" dirty="0">
                          <a:solidFill>
                            <a:schemeClr val="tx1"/>
                          </a:solidFill>
                          <a:effectLst/>
                        </a:rPr>
                        <a:t> 2</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s-EC" sz="1400">
                          <a:solidFill>
                            <a:schemeClr val="tx1"/>
                          </a:solidFill>
                          <a:effectLst/>
                        </a:rPr>
                        <a:t>0 bits</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s-EC" sz="1400">
                          <a:solidFill>
                            <a:schemeClr val="tx1"/>
                          </a:solidFill>
                          <a:effectLst/>
                        </a:rPr>
                        <a:t>1023 bits</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s-EC" sz="1400">
                          <a:solidFill>
                            <a:schemeClr val="tx1"/>
                          </a:solidFill>
                          <a:effectLst/>
                        </a:rPr>
                        <a:t>2.01</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s-EC" sz="1400">
                          <a:solidFill>
                            <a:schemeClr val="tx1"/>
                          </a:solidFill>
                          <a:effectLst/>
                        </a:rPr>
                        <a:t>1 bit</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s-EC" sz="1400" dirty="0">
                          <a:solidFill>
                            <a:schemeClr val="tx1"/>
                          </a:solidFill>
                          <a:effectLst/>
                        </a:rPr>
                        <a:t>25</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5675191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2507" y="15440"/>
            <a:ext cx="10058400" cy="880532"/>
          </a:xfrm>
        </p:spPr>
        <p:txBody>
          <a:bodyPr/>
          <a:lstStyle/>
          <a:p>
            <a:r>
              <a:rPr lang="es-EC" dirty="0" smtClean="0"/>
              <a:t>Pruebas y Resultados</a:t>
            </a:r>
            <a:endParaRPr lang="es-EC" dirty="0"/>
          </a:p>
        </p:txBody>
      </p:sp>
      <p:sp>
        <p:nvSpPr>
          <p:cNvPr id="3" name="Marcador de contenido 2"/>
          <p:cNvSpPr>
            <a:spLocks noGrp="1"/>
          </p:cNvSpPr>
          <p:nvPr>
            <p:ph idx="1"/>
          </p:nvPr>
        </p:nvSpPr>
        <p:spPr>
          <a:xfrm>
            <a:off x="1062507" y="824535"/>
            <a:ext cx="10058400" cy="4023360"/>
          </a:xfrm>
        </p:spPr>
        <p:txBody>
          <a:bodyPr/>
          <a:lstStyle/>
          <a:p>
            <a:pPr marL="0" indent="0">
              <a:buNone/>
            </a:pPr>
            <a:r>
              <a:rPr lang="es-EC" b="1" dirty="0" smtClean="0"/>
              <a:t>Control manual</a:t>
            </a:r>
            <a:endParaRPr lang="es-EC" b="1" dirty="0"/>
          </a:p>
        </p:txBody>
      </p:sp>
      <p:graphicFrame>
        <p:nvGraphicFramePr>
          <p:cNvPr id="5" name="Tabla 4"/>
          <p:cNvGraphicFramePr>
            <a:graphicFrameLocks noGrp="1"/>
          </p:cNvGraphicFramePr>
          <p:nvPr>
            <p:extLst>
              <p:ext uri="{D42A27DB-BD31-4B8C-83A1-F6EECF244321}">
                <p14:modId xmlns:p14="http://schemas.microsoft.com/office/powerpoint/2010/main" val="1820912895"/>
              </p:ext>
            </p:extLst>
          </p:nvPr>
        </p:nvGraphicFramePr>
        <p:xfrm>
          <a:off x="0" y="1341768"/>
          <a:ext cx="6091707" cy="4919009"/>
        </p:xfrm>
        <a:graphic>
          <a:graphicData uri="http://schemas.openxmlformats.org/drawingml/2006/table">
            <a:tbl>
              <a:tblPr firstRow="1" firstCol="1" bandRow="1">
                <a:tableStyleId>{5C22544A-7EE6-4342-B048-85BDC9FD1C3A}</a:tableStyleId>
              </a:tblPr>
              <a:tblGrid>
                <a:gridCol w="1472582"/>
                <a:gridCol w="4619125"/>
              </a:tblGrid>
              <a:tr h="359709">
                <a:tc gridSpan="2">
                  <a:txBody>
                    <a:bodyPr/>
                    <a:lstStyle/>
                    <a:p>
                      <a:pPr algn="ctr">
                        <a:lnSpc>
                          <a:spcPct val="150000"/>
                        </a:lnSpc>
                        <a:spcAft>
                          <a:spcPts val="0"/>
                        </a:spcAft>
                      </a:pPr>
                      <a:r>
                        <a:rPr lang="es-ES_tradnl" sz="1600" dirty="0">
                          <a:solidFill>
                            <a:schemeClr val="tx1"/>
                          </a:solidFill>
                          <a:effectLst/>
                        </a:rPr>
                        <a:t>PROTOCOLO DE PRUEBAS DEL MANDO DE CONTROL</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r>
              <a:tr h="303923">
                <a:tc>
                  <a:txBody>
                    <a:bodyPr/>
                    <a:lstStyle/>
                    <a:p>
                      <a:pPr>
                        <a:lnSpc>
                          <a:spcPct val="150000"/>
                        </a:lnSpc>
                        <a:spcAft>
                          <a:spcPts val="0"/>
                        </a:spcAft>
                      </a:pPr>
                      <a:r>
                        <a:rPr lang="es-ES_tradnl" sz="1600">
                          <a:solidFill>
                            <a:schemeClr val="tx1"/>
                          </a:solidFill>
                          <a:effectLst/>
                        </a:rPr>
                        <a:t>Responsables</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600">
                          <a:solidFill>
                            <a:schemeClr val="tx1"/>
                          </a:solidFill>
                          <a:effectLst/>
                        </a:rPr>
                        <a:t>Juan Pablo Muñoz       Rafael Rodríguez</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984382">
                <a:tc>
                  <a:txBody>
                    <a:bodyPr/>
                    <a:lstStyle/>
                    <a:p>
                      <a:pPr>
                        <a:lnSpc>
                          <a:spcPct val="150000"/>
                        </a:lnSpc>
                        <a:spcAft>
                          <a:spcPts val="0"/>
                        </a:spcAft>
                      </a:pPr>
                      <a:r>
                        <a:rPr lang="es-ES_tradnl" sz="1600">
                          <a:solidFill>
                            <a:schemeClr val="tx1"/>
                          </a:solidFill>
                          <a:effectLst/>
                        </a:rPr>
                        <a:t>Procedimiento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gn="just">
                        <a:lnSpc>
                          <a:spcPct val="150000"/>
                        </a:lnSpc>
                        <a:spcAft>
                          <a:spcPts val="0"/>
                        </a:spcAft>
                        <a:buFont typeface="+mj-lt"/>
                        <a:buAutoNum type="arabicParenR"/>
                      </a:pPr>
                      <a:r>
                        <a:rPr lang="es-EC" sz="1600" dirty="0">
                          <a:solidFill>
                            <a:schemeClr val="tx1"/>
                          </a:solidFill>
                          <a:effectLst/>
                        </a:rPr>
                        <a:t>Energizar el control manual</a:t>
                      </a:r>
                    </a:p>
                    <a:p>
                      <a:pPr marL="342900" lvl="0" indent="-342900" algn="just">
                        <a:lnSpc>
                          <a:spcPct val="150000"/>
                        </a:lnSpc>
                        <a:spcAft>
                          <a:spcPts val="0"/>
                        </a:spcAft>
                        <a:buFont typeface="+mj-lt"/>
                        <a:buAutoNum type="arabicParenR"/>
                      </a:pPr>
                      <a:r>
                        <a:rPr lang="es-EC" sz="1600" dirty="0">
                          <a:solidFill>
                            <a:schemeClr val="tx1"/>
                          </a:solidFill>
                          <a:effectLst/>
                        </a:rPr>
                        <a:t>Pulsar todos los elementos del control manual</a:t>
                      </a:r>
                    </a:p>
                    <a:p>
                      <a:pPr marL="342900" lvl="0" indent="-342900" algn="just">
                        <a:lnSpc>
                          <a:spcPct val="150000"/>
                        </a:lnSpc>
                        <a:spcAft>
                          <a:spcPts val="0"/>
                        </a:spcAft>
                        <a:buFont typeface="+mj-lt"/>
                        <a:buAutoNum type="arabicParenR"/>
                      </a:pPr>
                      <a:r>
                        <a:rPr lang="es-ES_tradnl" sz="1600" dirty="0">
                          <a:solidFill>
                            <a:schemeClr val="tx1"/>
                          </a:solidFill>
                          <a:effectLst/>
                        </a:rPr>
                        <a:t>Activar y desactivar el </a:t>
                      </a:r>
                      <a:r>
                        <a:rPr lang="es-ES_tradnl" sz="1600" dirty="0" err="1">
                          <a:solidFill>
                            <a:schemeClr val="tx1"/>
                          </a:solidFill>
                          <a:effectLst/>
                        </a:rPr>
                        <a:t>switch</a:t>
                      </a:r>
                      <a:r>
                        <a:rPr lang="es-ES_tradnl" sz="1600" dirty="0">
                          <a:solidFill>
                            <a:schemeClr val="tx1"/>
                          </a:solidFill>
                          <a:effectLst/>
                        </a:rPr>
                        <a:t> de emergencia</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03923">
                <a:tc>
                  <a:txBody>
                    <a:bodyPr/>
                    <a:lstStyle/>
                    <a:p>
                      <a:pPr>
                        <a:lnSpc>
                          <a:spcPct val="150000"/>
                        </a:lnSpc>
                        <a:spcAft>
                          <a:spcPts val="0"/>
                        </a:spcAft>
                      </a:pPr>
                      <a:r>
                        <a:rPr lang="es-ES_tradnl" sz="1600">
                          <a:solidFill>
                            <a:schemeClr val="tx1"/>
                          </a:solidFill>
                          <a:effectLst/>
                        </a:rPr>
                        <a:t>Útiles</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600">
                          <a:solidFill>
                            <a:schemeClr val="tx1"/>
                          </a:solidFill>
                          <a:effectLst/>
                        </a:rPr>
                        <a:t>Multímetro, Control Manual</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644153">
                <a:tc>
                  <a:txBody>
                    <a:bodyPr/>
                    <a:lstStyle/>
                    <a:p>
                      <a:pPr>
                        <a:lnSpc>
                          <a:spcPct val="150000"/>
                        </a:lnSpc>
                        <a:spcAft>
                          <a:spcPts val="0"/>
                        </a:spcAft>
                      </a:pPr>
                      <a:r>
                        <a:rPr lang="es-ES_tradnl" sz="1600">
                          <a:solidFill>
                            <a:schemeClr val="tx1"/>
                          </a:solidFill>
                          <a:effectLst/>
                        </a:rPr>
                        <a:t>Protocolo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600">
                          <a:solidFill>
                            <a:schemeClr val="tx1"/>
                          </a:solidFill>
                          <a:effectLst/>
                        </a:rPr>
                        <a:t>Testear continuidad y los voltajes de salida en cada elemento del mando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690607">
                <a:tc>
                  <a:txBody>
                    <a:bodyPr/>
                    <a:lstStyle/>
                    <a:p>
                      <a:pPr>
                        <a:lnSpc>
                          <a:spcPct val="150000"/>
                        </a:lnSpc>
                        <a:spcAft>
                          <a:spcPts val="0"/>
                        </a:spcAft>
                      </a:pPr>
                      <a:r>
                        <a:rPr lang="es-ES_tradnl" sz="1600" dirty="0">
                          <a:solidFill>
                            <a:schemeClr val="tx1"/>
                          </a:solidFill>
                          <a:effectLst/>
                        </a:rPr>
                        <a:t>Verificación</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gn="just">
                        <a:lnSpc>
                          <a:spcPct val="150000"/>
                        </a:lnSpc>
                        <a:spcAft>
                          <a:spcPts val="0"/>
                        </a:spcAft>
                        <a:buFont typeface="+mj-lt"/>
                        <a:buAutoNum type="arabicParenR"/>
                      </a:pPr>
                      <a:r>
                        <a:rPr lang="es-EC" sz="1600" dirty="0">
                          <a:solidFill>
                            <a:schemeClr val="tx1"/>
                          </a:solidFill>
                          <a:effectLst/>
                        </a:rPr>
                        <a:t>Verificar continuidad entre los cables y elementos soldados</a:t>
                      </a:r>
                    </a:p>
                    <a:p>
                      <a:pPr marL="342900" lvl="0" indent="-342900" algn="just">
                        <a:lnSpc>
                          <a:spcPct val="150000"/>
                        </a:lnSpc>
                        <a:spcAft>
                          <a:spcPts val="0"/>
                        </a:spcAft>
                        <a:buFont typeface="+mj-lt"/>
                        <a:buAutoNum type="arabicParenR"/>
                      </a:pPr>
                      <a:r>
                        <a:rPr lang="es-EC" sz="1600" dirty="0">
                          <a:solidFill>
                            <a:schemeClr val="tx1"/>
                          </a:solidFill>
                          <a:effectLst/>
                        </a:rPr>
                        <a:t>Comprobar que se identifique correctamente los voltajes de salida como 1 o 0 lógicos.</a:t>
                      </a:r>
                    </a:p>
                    <a:p>
                      <a:pPr marL="342900" lvl="0" indent="-342900" algn="just">
                        <a:lnSpc>
                          <a:spcPct val="150000"/>
                        </a:lnSpc>
                        <a:spcAft>
                          <a:spcPts val="0"/>
                        </a:spcAft>
                        <a:buFont typeface="+mj-lt"/>
                        <a:buAutoNum type="arabicParenR"/>
                      </a:pPr>
                      <a:r>
                        <a:rPr lang="es-EC" sz="1600" dirty="0">
                          <a:solidFill>
                            <a:schemeClr val="tx1"/>
                          </a:solidFill>
                          <a:effectLst/>
                        </a:rPr>
                        <a:t>Comprobar el funcionamiento de los leds indicadores</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511954598"/>
              </p:ext>
            </p:extLst>
          </p:nvPr>
        </p:nvGraphicFramePr>
        <p:xfrm>
          <a:off x="6266000" y="1079924"/>
          <a:ext cx="5917414" cy="5114591"/>
        </p:xfrm>
        <a:graphic>
          <a:graphicData uri="http://schemas.openxmlformats.org/drawingml/2006/table">
            <a:tbl>
              <a:tblPr firstRow="1" firstCol="1" bandRow="1">
                <a:tableStyleId>{5C22544A-7EE6-4342-B048-85BDC9FD1C3A}</a:tableStyleId>
              </a:tblPr>
              <a:tblGrid>
                <a:gridCol w="905157"/>
                <a:gridCol w="782210"/>
                <a:gridCol w="835376"/>
                <a:gridCol w="835376"/>
                <a:gridCol w="542297"/>
                <a:gridCol w="719739"/>
                <a:gridCol w="754962"/>
                <a:gridCol w="542297"/>
              </a:tblGrid>
              <a:tr h="1420719">
                <a:tc>
                  <a:txBody>
                    <a:bodyPr/>
                    <a:lstStyle/>
                    <a:p>
                      <a:pPr>
                        <a:lnSpc>
                          <a:spcPct val="107000"/>
                        </a:lnSpc>
                        <a:spcAft>
                          <a:spcPts val="0"/>
                        </a:spcAft>
                      </a:pPr>
                      <a:r>
                        <a:rPr lang="es-ES_tradnl" sz="1200" dirty="0">
                          <a:solidFill>
                            <a:schemeClr val="tx1"/>
                          </a:solidFill>
                          <a:effectLst/>
                        </a:rPr>
                        <a:t>Elemento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S_tradnl" sz="1200" dirty="0">
                          <a:solidFill>
                            <a:schemeClr val="tx1"/>
                          </a:solidFill>
                          <a:effectLst/>
                        </a:rPr>
                        <a:t>Funciona</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S_tradnl" sz="1200" dirty="0">
                          <a:solidFill>
                            <a:schemeClr val="tx1"/>
                          </a:solidFill>
                          <a:effectLst/>
                        </a:rPr>
                        <a:t>Voltaje encendido medido [V]</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_tradnl" sz="1200">
                          <a:solidFill>
                            <a:schemeClr val="tx1"/>
                          </a:solidFill>
                          <a:effectLst/>
                        </a:rPr>
                        <a:t>Voltaje encendido esperado [V]</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_tradnl" sz="1200">
                          <a:solidFill>
                            <a:schemeClr val="tx1"/>
                          </a:solidFill>
                          <a:effectLst/>
                        </a:rPr>
                        <a:t>Error</a:t>
                      </a:r>
                      <a:endParaRPr lang="es-EC" sz="1200">
                        <a:solidFill>
                          <a:schemeClr val="tx1"/>
                        </a:solidFill>
                        <a:effectLst/>
                      </a:endParaRPr>
                    </a:p>
                    <a:p>
                      <a:pPr>
                        <a:lnSpc>
                          <a:spcPct val="107000"/>
                        </a:lnSpc>
                        <a:spcAft>
                          <a:spcPts val="0"/>
                        </a:spcAft>
                      </a:pPr>
                      <a:r>
                        <a:rPr lang="es-ES_tradnl" sz="1200">
                          <a:solidFill>
                            <a:schemeClr val="tx1"/>
                          </a:solidFill>
                          <a:effectLst/>
                        </a:rPr>
                        <a:t>Volt encen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_tradnl" sz="1200">
                          <a:solidFill>
                            <a:schemeClr val="tx1"/>
                          </a:solidFill>
                          <a:effectLst/>
                        </a:rPr>
                        <a:t>Voltaje apagado</a:t>
                      </a:r>
                      <a:endParaRPr lang="es-EC" sz="1200">
                        <a:solidFill>
                          <a:schemeClr val="tx1"/>
                        </a:solidFill>
                        <a:effectLst/>
                      </a:endParaRPr>
                    </a:p>
                    <a:p>
                      <a:pPr>
                        <a:lnSpc>
                          <a:spcPct val="107000"/>
                        </a:lnSpc>
                        <a:spcAft>
                          <a:spcPts val="0"/>
                        </a:spcAft>
                      </a:pPr>
                      <a:r>
                        <a:rPr lang="es-ES_tradnl" sz="1200">
                          <a:solidFill>
                            <a:schemeClr val="tx1"/>
                          </a:solidFill>
                          <a:effectLst/>
                        </a:rPr>
                        <a:t>Medido</a:t>
                      </a:r>
                      <a:br>
                        <a:rPr lang="es-ES_tradnl" sz="1200">
                          <a:solidFill>
                            <a:schemeClr val="tx1"/>
                          </a:solidFill>
                          <a:effectLst/>
                        </a:rPr>
                      </a:br>
                      <a:r>
                        <a:rPr lang="es-ES_tradnl" sz="1200">
                          <a:solidFill>
                            <a:schemeClr val="tx1"/>
                          </a:solidFill>
                          <a:effectLst/>
                        </a:rPr>
                        <a:t>[V]</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_tradnl" sz="1200">
                          <a:solidFill>
                            <a:schemeClr val="tx1"/>
                          </a:solidFill>
                          <a:effectLst/>
                        </a:rPr>
                        <a:t>Voltaje apagado</a:t>
                      </a:r>
                      <a:endParaRPr lang="es-EC" sz="1200">
                        <a:solidFill>
                          <a:schemeClr val="tx1"/>
                        </a:solidFill>
                        <a:effectLst/>
                      </a:endParaRPr>
                    </a:p>
                    <a:p>
                      <a:pPr>
                        <a:lnSpc>
                          <a:spcPct val="107000"/>
                        </a:lnSpc>
                        <a:spcAft>
                          <a:spcPts val="0"/>
                        </a:spcAft>
                      </a:pPr>
                      <a:r>
                        <a:rPr lang="es-ES_tradnl" sz="1200">
                          <a:solidFill>
                            <a:schemeClr val="tx1"/>
                          </a:solidFill>
                          <a:effectLst/>
                        </a:rPr>
                        <a:t>Esperado</a:t>
                      </a:r>
                      <a:br>
                        <a:rPr lang="es-ES_tradnl" sz="1200">
                          <a:solidFill>
                            <a:schemeClr val="tx1"/>
                          </a:solidFill>
                          <a:effectLst/>
                        </a:rPr>
                      </a:br>
                      <a:r>
                        <a:rPr lang="es-ES_tradnl" sz="1200">
                          <a:solidFill>
                            <a:schemeClr val="tx1"/>
                          </a:solidFill>
                          <a:effectLst/>
                        </a:rPr>
                        <a:t>[V]</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_tradnl" sz="1200">
                          <a:solidFill>
                            <a:schemeClr val="tx1"/>
                          </a:solidFill>
                          <a:effectLst/>
                        </a:rPr>
                        <a:t>Error </a:t>
                      </a:r>
                      <a:endParaRPr lang="es-EC" sz="1200">
                        <a:solidFill>
                          <a:schemeClr val="tx1"/>
                        </a:solidFill>
                        <a:effectLst/>
                      </a:endParaRPr>
                    </a:p>
                    <a:p>
                      <a:pPr>
                        <a:lnSpc>
                          <a:spcPct val="107000"/>
                        </a:lnSpc>
                        <a:spcAft>
                          <a:spcPts val="0"/>
                        </a:spcAft>
                      </a:pPr>
                      <a:r>
                        <a:rPr lang="es-ES_tradnl" sz="1200">
                          <a:solidFill>
                            <a:schemeClr val="tx1"/>
                          </a:solidFill>
                          <a:effectLst/>
                        </a:rPr>
                        <a:t>Volt apag</a:t>
                      </a:r>
                      <a:br>
                        <a:rPr lang="es-ES_tradnl" sz="1200">
                          <a:solidFill>
                            <a:schemeClr val="tx1"/>
                          </a:solidFill>
                          <a:effectLst/>
                        </a:rPr>
                      </a:br>
                      <a:r>
                        <a:rPr lang="es-ES_tradnl" sz="1200">
                          <a:solidFill>
                            <a:schemeClr val="tx1"/>
                          </a:solidFill>
                          <a:effectLst/>
                        </a:rPr>
                        <a:t>%</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84144">
                <a:tc>
                  <a:txBody>
                    <a:bodyPr/>
                    <a:lstStyle/>
                    <a:p>
                      <a:pPr>
                        <a:lnSpc>
                          <a:spcPct val="107000"/>
                        </a:lnSpc>
                        <a:spcAft>
                          <a:spcPts val="800"/>
                        </a:spcAft>
                      </a:pPr>
                      <a:r>
                        <a:rPr lang="es-ES_tradnl" sz="1200">
                          <a:solidFill>
                            <a:schemeClr val="tx1"/>
                          </a:solidFill>
                          <a:effectLst/>
                        </a:rPr>
                        <a:t>ON / OFF</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Correcto</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5.04</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5.00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0.34</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NA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84144">
                <a:tc>
                  <a:txBody>
                    <a:bodyPr/>
                    <a:lstStyle/>
                    <a:p>
                      <a:pPr>
                        <a:lnSpc>
                          <a:spcPct val="107000"/>
                        </a:lnSpc>
                        <a:spcAft>
                          <a:spcPts val="800"/>
                        </a:spcAft>
                      </a:pPr>
                      <a:r>
                        <a:rPr lang="es-ES_tradnl" sz="1200">
                          <a:solidFill>
                            <a:schemeClr val="tx1"/>
                          </a:solidFill>
                          <a:effectLst/>
                        </a:rPr>
                        <a:t>Verde</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dirty="0">
                          <a:solidFill>
                            <a:schemeClr val="tx1"/>
                          </a:solidFill>
                          <a:effectLst/>
                        </a:rPr>
                        <a:t>Correcto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5.03</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5.00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0.6</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0.26</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NA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84144">
                <a:tc>
                  <a:txBody>
                    <a:bodyPr/>
                    <a:lstStyle/>
                    <a:p>
                      <a:pPr>
                        <a:lnSpc>
                          <a:spcPct val="107000"/>
                        </a:lnSpc>
                        <a:spcAft>
                          <a:spcPts val="800"/>
                        </a:spcAft>
                      </a:pPr>
                      <a:r>
                        <a:rPr lang="es-ES_tradnl" sz="1200">
                          <a:solidFill>
                            <a:schemeClr val="tx1"/>
                          </a:solidFill>
                          <a:effectLst/>
                        </a:rPr>
                        <a:t>Rojo</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dirty="0">
                          <a:solidFill>
                            <a:schemeClr val="tx1"/>
                          </a:solidFill>
                          <a:effectLst/>
                        </a:rPr>
                        <a:t>Correcto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5.04</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5.00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0.09</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NA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84144">
                <a:tc>
                  <a:txBody>
                    <a:bodyPr/>
                    <a:lstStyle/>
                    <a:p>
                      <a:pPr>
                        <a:lnSpc>
                          <a:spcPct val="107000"/>
                        </a:lnSpc>
                        <a:spcAft>
                          <a:spcPts val="800"/>
                        </a:spcAft>
                      </a:pPr>
                      <a:r>
                        <a:rPr lang="es-ES_tradnl" sz="1200">
                          <a:solidFill>
                            <a:schemeClr val="tx1"/>
                          </a:solidFill>
                          <a:effectLst/>
                        </a:rPr>
                        <a:t>Azul</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dirty="0">
                          <a:solidFill>
                            <a:schemeClr val="tx1"/>
                          </a:solidFill>
                          <a:effectLst/>
                        </a:rPr>
                        <a:t>Correcto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5.01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5.00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0.31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NA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84144">
                <a:tc>
                  <a:txBody>
                    <a:bodyPr/>
                    <a:lstStyle/>
                    <a:p>
                      <a:pPr>
                        <a:lnSpc>
                          <a:spcPct val="107000"/>
                        </a:lnSpc>
                        <a:spcAft>
                          <a:spcPts val="800"/>
                        </a:spcAft>
                      </a:pPr>
                      <a:r>
                        <a:rPr lang="es-ES_tradnl" sz="1200">
                          <a:solidFill>
                            <a:schemeClr val="tx1"/>
                          </a:solidFill>
                          <a:effectLst/>
                        </a:rPr>
                        <a:t>Negro</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dirty="0">
                          <a:solidFill>
                            <a:schemeClr val="tx1"/>
                          </a:solidFill>
                          <a:effectLst/>
                        </a:rPr>
                        <a:t>Correcto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4.98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5.00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0.4</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0.17</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NA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68288">
                <a:tc>
                  <a:txBody>
                    <a:bodyPr/>
                    <a:lstStyle/>
                    <a:p>
                      <a:pPr>
                        <a:lnSpc>
                          <a:spcPct val="107000"/>
                        </a:lnSpc>
                        <a:spcAft>
                          <a:spcPts val="800"/>
                        </a:spcAft>
                      </a:pPr>
                      <a:r>
                        <a:rPr lang="es-ES_tradnl" sz="1200">
                          <a:solidFill>
                            <a:schemeClr val="tx1"/>
                          </a:solidFill>
                          <a:effectLst/>
                        </a:rPr>
                        <a:t>Emergencia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dirty="0">
                          <a:solidFill>
                            <a:schemeClr val="tx1"/>
                          </a:solidFill>
                          <a:effectLst/>
                        </a:rPr>
                        <a:t>Correcto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5.01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5.00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0.26</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NA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84144">
                <a:tc>
                  <a:txBody>
                    <a:bodyPr/>
                    <a:lstStyle/>
                    <a:p>
                      <a:pPr>
                        <a:lnSpc>
                          <a:spcPct val="107000"/>
                        </a:lnSpc>
                        <a:spcAft>
                          <a:spcPts val="800"/>
                        </a:spcAft>
                      </a:pPr>
                      <a:r>
                        <a:rPr lang="es-ES_tradnl" sz="1200">
                          <a:solidFill>
                            <a:schemeClr val="tx1"/>
                          </a:solidFill>
                          <a:effectLst/>
                        </a:rPr>
                        <a:t>Motor 1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dirty="0">
                          <a:solidFill>
                            <a:schemeClr val="tx1"/>
                          </a:solidFill>
                          <a:effectLst/>
                        </a:rPr>
                        <a:t>Correcto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5.03</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5.00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0.6</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0.45</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NA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84144">
                <a:tc>
                  <a:txBody>
                    <a:bodyPr/>
                    <a:lstStyle/>
                    <a:p>
                      <a:pPr>
                        <a:lnSpc>
                          <a:spcPct val="107000"/>
                        </a:lnSpc>
                        <a:spcAft>
                          <a:spcPts val="800"/>
                        </a:spcAft>
                      </a:pPr>
                      <a:r>
                        <a:rPr lang="es-ES_tradnl" sz="1200">
                          <a:solidFill>
                            <a:schemeClr val="tx1"/>
                          </a:solidFill>
                          <a:effectLst/>
                        </a:rPr>
                        <a:t>Motor 1 -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dirty="0">
                          <a:solidFill>
                            <a:schemeClr val="tx1"/>
                          </a:solidFill>
                          <a:effectLst/>
                        </a:rPr>
                        <a:t>Correcto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4.98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5.00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0.4</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0.21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NA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84144">
                <a:tc>
                  <a:txBody>
                    <a:bodyPr/>
                    <a:lstStyle/>
                    <a:p>
                      <a:pPr>
                        <a:lnSpc>
                          <a:spcPct val="107000"/>
                        </a:lnSpc>
                        <a:spcAft>
                          <a:spcPts val="800"/>
                        </a:spcAft>
                      </a:pPr>
                      <a:r>
                        <a:rPr lang="es-ES_tradnl" sz="1200">
                          <a:solidFill>
                            <a:schemeClr val="tx1"/>
                          </a:solidFill>
                          <a:effectLst/>
                        </a:rPr>
                        <a:t>Motor 2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dirty="0">
                          <a:solidFill>
                            <a:schemeClr val="tx1"/>
                          </a:solidFill>
                          <a:effectLst/>
                        </a:rPr>
                        <a:t>Correcto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4.98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5.00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0.4</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0.07</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NA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84144">
                <a:tc>
                  <a:txBody>
                    <a:bodyPr/>
                    <a:lstStyle/>
                    <a:p>
                      <a:pPr>
                        <a:lnSpc>
                          <a:spcPct val="107000"/>
                        </a:lnSpc>
                        <a:spcAft>
                          <a:spcPts val="800"/>
                        </a:spcAft>
                      </a:pPr>
                      <a:r>
                        <a:rPr lang="es-ES_tradnl" sz="1200">
                          <a:solidFill>
                            <a:schemeClr val="tx1"/>
                          </a:solidFill>
                          <a:effectLst/>
                        </a:rPr>
                        <a:t>Motor 2 -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dirty="0">
                          <a:solidFill>
                            <a:schemeClr val="tx1"/>
                          </a:solidFill>
                          <a:effectLst/>
                        </a:rPr>
                        <a:t>Correcto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5.02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5.00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0.4</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0.56</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NA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84144">
                <a:tc>
                  <a:txBody>
                    <a:bodyPr/>
                    <a:lstStyle/>
                    <a:p>
                      <a:pPr>
                        <a:lnSpc>
                          <a:spcPct val="107000"/>
                        </a:lnSpc>
                        <a:spcAft>
                          <a:spcPts val="800"/>
                        </a:spcAft>
                      </a:pPr>
                      <a:r>
                        <a:rPr lang="es-ES_tradnl" sz="1200">
                          <a:solidFill>
                            <a:schemeClr val="tx1"/>
                          </a:solidFill>
                          <a:effectLst/>
                        </a:rPr>
                        <a:t>Led Verde</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dirty="0">
                          <a:solidFill>
                            <a:schemeClr val="tx1"/>
                          </a:solidFill>
                          <a:effectLst/>
                        </a:rPr>
                        <a:t>Correcto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4.99</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5.00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0.31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NA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84144">
                <a:tc>
                  <a:txBody>
                    <a:bodyPr/>
                    <a:lstStyle/>
                    <a:p>
                      <a:pPr>
                        <a:lnSpc>
                          <a:spcPct val="107000"/>
                        </a:lnSpc>
                        <a:spcAft>
                          <a:spcPts val="800"/>
                        </a:spcAft>
                      </a:pPr>
                      <a:r>
                        <a:rPr lang="es-ES_tradnl" sz="1200" dirty="0">
                          <a:solidFill>
                            <a:schemeClr val="tx1"/>
                          </a:solidFill>
                          <a:effectLst/>
                        </a:rPr>
                        <a:t>Led Rojo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dirty="0">
                          <a:solidFill>
                            <a:schemeClr val="tx1"/>
                          </a:solidFill>
                          <a:effectLst/>
                        </a:rPr>
                        <a:t>Correcto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5.01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5.00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0.17</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a:solidFill>
                            <a:schemeClr val="tx1"/>
                          </a:solidFill>
                          <a:effectLst/>
                        </a:rPr>
                        <a:t>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_tradnl" sz="1200" dirty="0">
                          <a:solidFill>
                            <a:schemeClr val="tx1"/>
                          </a:solidFill>
                          <a:effectLst/>
                        </a:rPr>
                        <a:t>NA</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5820206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0"/>
            <a:ext cx="10058400" cy="880532"/>
          </a:xfrm>
        </p:spPr>
        <p:txBody>
          <a:bodyPr/>
          <a:lstStyle/>
          <a:p>
            <a:r>
              <a:rPr lang="es-EC" dirty="0" smtClean="0"/>
              <a:t>Pruebas y Resultados</a:t>
            </a:r>
            <a:endParaRPr lang="es-EC" dirty="0"/>
          </a:p>
        </p:txBody>
      </p:sp>
      <p:sp>
        <p:nvSpPr>
          <p:cNvPr id="3" name="Marcador de contenido 2"/>
          <p:cNvSpPr>
            <a:spLocks noGrp="1"/>
          </p:cNvSpPr>
          <p:nvPr>
            <p:ph idx="1"/>
          </p:nvPr>
        </p:nvSpPr>
        <p:spPr>
          <a:xfrm>
            <a:off x="1097280" y="982849"/>
            <a:ext cx="10058400" cy="4023360"/>
          </a:xfrm>
        </p:spPr>
        <p:txBody>
          <a:bodyPr/>
          <a:lstStyle/>
          <a:p>
            <a:pPr marL="0" indent="0">
              <a:buNone/>
            </a:pPr>
            <a:r>
              <a:rPr lang="es-EC" b="1" dirty="0" smtClean="0"/>
              <a:t>Sistema de control - </a:t>
            </a:r>
            <a:r>
              <a:rPr lang="es-EC" dirty="0"/>
              <a:t>prueba de filtrado de datos</a:t>
            </a:r>
            <a:endParaRPr lang="es-EC" b="1" dirty="0"/>
          </a:p>
        </p:txBody>
      </p:sp>
      <p:graphicFrame>
        <p:nvGraphicFramePr>
          <p:cNvPr id="7" name="Gráfico 6"/>
          <p:cNvGraphicFramePr/>
          <p:nvPr>
            <p:extLst>
              <p:ext uri="{D42A27DB-BD31-4B8C-83A1-F6EECF244321}">
                <p14:modId xmlns:p14="http://schemas.microsoft.com/office/powerpoint/2010/main" val="2753292051"/>
              </p:ext>
            </p:extLst>
          </p:nvPr>
        </p:nvGraphicFramePr>
        <p:xfrm>
          <a:off x="700682" y="1706746"/>
          <a:ext cx="5094811" cy="24531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p:cNvGraphicFramePr/>
          <p:nvPr>
            <p:extLst>
              <p:ext uri="{D42A27DB-BD31-4B8C-83A1-F6EECF244321}">
                <p14:modId xmlns:p14="http://schemas.microsoft.com/office/powerpoint/2010/main" val="712735623"/>
              </p:ext>
            </p:extLst>
          </p:nvPr>
        </p:nvGraphicFramePr>
        <p:xfrm>
          <a:off x="700682" y="4159876"/>
          <a:ext cx="5094811" cy="23436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áfico 9"/>
          <p:cNvGraphicFramePr/>
          <p:nvPr>
            <p:extLst>
              <p:ext uri="{D42A27DB-BD31-4B8C-83A1-F6EECF244321}">
                <p14:modId xmlns:p14="http://schemas.microsoft.com/office/powerpoint/2010/main" val="3166221379"/>
              </p:ext>
            </p:extLst>
          </p:nvPr>
        </p:nvGraphicFramePr>
        <p:xfrm>
          <a:off x="6192091" y="2786884"/>
          <a:ext cx="5400040" cy="22193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3216920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1056067" y="1593711"/>
            <a:ext cx="10612191" cy="217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Título 1"/>
          <p:cNvSpPr>
            <a:spLocks noGrp="1"/>
          </p:cNvSpPr>
          <p:nvPr>
            <p:ph type="title"/>
          </p:nvPr>
        </p:nvSpPr>
        <p:spPr>
          <a:xfrm>
            <a:off x="1097280" y="0"/>
            <a:ext cx="10058400" cy="880532"/>
          </a:xfrm>
        </p:spPr>
        <p:txBody>
          <a:bodyPr/>
          <a:lstStyle/>
          <a:p>
            <a:r>
              <a:rPr lang="es-EC" dirty="0" smtClean="0"/>
              <a:t>Pruebas y Resultados</a:t>
            </a:r>
            <a:endParaRPr lang="es-EC" dirty="0"/>
          </a:p>
        </p:txBody>
      </p:sp>
      <p:sp>
        <p:nvSpPr>
          <p:cNvPr id="3" name="Marcador de contenido 2"/>
          <p:cNvSpPr>
            <a:spLocks noGrp="1"/>
          </p:cNvSpPr>
          <p:nvPr>
            <p:ph idx="1"/>
          </p:nvPr>
        </p:nvSpPr>
        <p:spPr>
          <a:xfrm>
            <a:off x="1097280" y="982849"/>
            <a:ext cx="10058400" cy="4023360"/>
          </a:xfrm>
        </p:spPr>
        <p:txBody>
          <a:bodyPr/>
          <a:lstStyle/>
          <a:p>
            <a:pPr marL="0" indent="0">
              <a:buNone/>
            </a:pPr>
            <a:r>
              <a:rPr lang="es-EC" b="1" dirty="0" smtClean="0"/>
              <a:t>Sistema de control - </a:t>
            </a:r>
            <a:r>
              <a:rPr lang="es-EC" dirty="0"/>
              <a:t>prueba de </a:t>
            </a:r>
            <a:r>
              <a:rPr lang="es-EC" dirty="0" smtClean="0"/>
              <a:t>desviación estándar</a:t>
            </a:r>
            <a:endParaRPr lang="es-EC" b="1" dirty="0"/>
          </a:p>
        </p:txBody>
      </p:sp>
      <p:graphicFrame>
        <p:nvGraphicFramePr>
          <p:cNvPr id="4" name="Tabla 3"/>
          <p:cNvGraphicFramePr>
            <a:graphicFrameLocks noGrp="1"/>
          </p:cNvGraphicFramePr>
          <p:nvPr>
            <p:extLst>
              <p:ext uri="{D42A27DB-BD31-4B8C-83A1-F6EECF244321}">
                <p14:modId xmlns:p14="http://schemas.microsoft.com/office/powerpoint/2010/main" val="3021278833"/>
              </p:ext>
            </p:extLst>
          </p:nvPr>
        </p:nvGraphicFramePr>
        <p:xfrm>
          <a:off x="0" y="1417882"/>
          <a:ext cx="3882146" cy="4815859"/>
        </p:xfrm>
        <a:graphic>
          <a:graphicData uri="http://schemas.openxmlformats.org/drawingml/2006/table">
            <a:tbl>
              <a:tblPr firstRow="1" firstCol="1" bandRow="1">
                <a:tableStyleId>{5C22544A-7EE6-4342-B048-85BDC9FD1C3A}</a:tableStyleId>
              </a:tblPr>
              <a:tblGrid>
                <a:gridCol w="1379780"/>
                <a:gridCol w="834122"/>
                <a:gridCol w="834122"/>
                <a:gridCol w="834122"/>
              </a:tblGrid>
              <a:tr h="288185">
                <a:tc>
                  <a:txBody>
                    <a:bodyPr/>
                    <a:lstStyle/>
                    <a:p>
                      <a:pPr algn="ctr">
                        <a:lnSpc>
                          <a:spcPct val="107000"/>
                        </a:lnSpc>
                        <a:spcAft>
                          <a:spcPts val="0"/>
                        </a:spcAft>
                      </a:pPr>
                      <a:r>
                        <a:rPr lang="es-EC" sz="1200" dirty="0">
                          <a:solidFill>
                            <a:schemeClr val="tx1"/>
                          </a:solidFill>
                          <a:effectLst/>
                        </a:rPr>
                        <a:t>MUESTRA</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ctr">
                        <a:lnSpc>
                          <a:spcPct val="107000"/>
                        </a:lnSpc>
                        <a:spcAft>
                          <a:spcPts val="0"/>
                        </a:spcAft>
                      </a:pPr>
                      <a:r>
                        <a:rPr lang="es-EC" sz="1400">
                          <a:solidFill>
                            <a:schemeClr val="tx1"/>
                          </a:solidFill>
                          <a:effectLst/>
                        </a:rPr>
                        <a:t>X</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ctr">
                        <a:lnSpc>
                          <a:spcPct val="107000"/>
                        </a:lnSpc>
                        <a:spcAft>
                          <a:spcPts val="0"/>
                        </a:spcAft>
                      </a:pPr>
                      <a:r>
                        <a:rPr lang="es-EC" sz="1400">
                          <a:solidFill>
                            <a:schemeClr val="tx1"/>
                          </a:solidFill>
                          <a:effectLst/>
                        </a:rPr>
                        <a:t>Y</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ctr">
                        <a:lnSpc>
                          <a:spcPct val="107000"/>
                        </a:lnSpc>
                        <a:spcAft>
                          <a:spcPts val="0"/>
                        </a:spcAft>
                      </a:pPr>
                      <a:r>
                        <a:rPr lang="es-EC" sz="1400">
                          <a:solidFill>
                            <a:schemeClr val="tx1"/>
                          </a:solidFill>
                          <a:effectLst/>
                        </a:rPr>
                        <a:t>Z</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r>
              <a:tr h="254841">
                <a:tc>
                  <a:txBody>
                    <a:bodyPr/>
                    <a:lstStyle/>
                    <a:p>
                      <a:pPr algn="ctr">
                        <a:lnSpc>
                          <a:spcPct val="107000"/>
                        </a:lnSpc>
                        <a:spcAft>
                          <a:spcPts val="0"/>
                        </a:spcAft>
                      </a:pPr>
                      <a:r>
                        <a:rPr lang="es-EC" sz="1200">
                          <a:solidFill>
                            <a:schemeClr val="tx1"/>
                          </a:solidFill>
                          <a:effectLst/>
                        </a:rPr>
                        <a:t>1</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r">
                        <a:lnSpc>
                          <a:spcPct val="107000"/>
                        </a:lnSpc>
                        <a:spcAft>
                          <a:spcPts val="0"/>
                        </a:spcAft>
                      </a:pPr>
                      <a:r>
                        <a:rPr lang="es-EC" sz="1200">
                          <a:solidFill>
                            <a:schemeClr val="tx1"/>
                          </a:solidFill>
                          <a:effectLst/>
                        </a:rPr>
                        <a:t>88,28847</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a:solidFill>
                            <a:schemeClr val="tx1"/>
                          </a:solidFill>
                          <a:effectLst/>
                        </a:rPr>
                        <a:t>63,434937</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a:solidFill>
                            <a:schemeClr val="tx1"/>
                          </a:solidFill>
                          <a:effectLst/>
                        </a:rPr>
                        <a:t>184,068</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r>
              <a:tr h="254841">
                <a:tc>
                  <a:txBody>
                    <a:bodyPr/>
                    <a:lstStyle/>
                    <a:p>
                      <a:pPr algn="ctr">
                        <a:lnSpc>
                          <a:spcPct val="107000"/>
                        </a:lnSpc>
                        <a:spcAft>
                          <a:spcPts val="0"/>
                        </a:spcAft>
                      </a:pPr>
                      <a:r>
                        <a:rPr lang="es-EC" sz="1200">
                          <a:solidFill>
                            <a:schemeClr val="tx1"/>
                          </a:solidFill>
                          <a:effectLst/>
                        </a:rPr>
                        <a:t>2</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r">
                        <a:lnSpc>
                          <a:spcPct val="107000"/>
                        </a:lnSpc>
                        <a:spcAft>
                          <a:spcPts val="0"/>
                        </a:spcAft>
                      </a:pPr>
                      <a:r>
                        <a:rPr lang="es-EC" sz="1200">
                          <a:solidFill>
                            <a:schemeClr val="tx1"/>
                          </a:solidFill>
                          <a:effectLst/>
                        </a:rPr>
                        <a:t>88,822845</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a:solidFill>
                            <a:schemeClr val="tx1"/>
                          </a:solidFill>
                          <a:effectLst/>
                        </a:rPr>
                        <a:t>62,087677</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a:solidFill>
                            <a:schemeClr val="tx1"/>
                          </a:solidFill>
                          <a:effectLst/>
                        </a:rPr>
                        <a:t>182,60376</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r>
              <a:tr h="254841">
                <a:tc>
                  <a:txBody>
                    <a:bodyPr/>
                    <a:lstStyle/>
                    <a:p>
                      <a:pPr algn="ctr">
                        <a:lnSpc>
                          <a:spcPct val="107000"/>
                        </a:lnSpc>
                        <a:spcAft>
                          <a:spcPts val="0"/>
                        </a:spcAft>
                      </a:pPr>
                      <a:r>
                        <a:rPr lang="es-EC" sz="1200">
                          <a:solidFill>
                            <a:schemeClr val="tx1"/>
                          </a:solidFill>
                          <a:effectLst/>
                        </a:rPr>
                        <a:t>3</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r">
                        <a:lnSpc>
                          <a:spcPct val="107000"/>
                        </a:lnSpc>
                        <a:spcAft>
                          <a:spcPts val="0"/>
                        </a:spcAft>
                      </a:pPr>
                      <a:r>
                        <a:rPr lang="es-EC" sz="1200">
                          <a:solidFill>
                            <a:schemeClr val="tx1"/>
                          </a:solidFill>
                          <a:effectLst/>
                        </a:rPr>
                        <a:t>88,19446</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a:solidFill>
                            <a:schemeClr val="tx1"/>
                          </a:solidFill>
                          <a:effectLst/>
                        </a:rPr>
                        <a:t>62,57155</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a:solidFill>
                            <a:schemeClr val="tx1"/>
                          </a:solidFill>
                          <a:effectLst/>
                        </a:rPr>
                        <a:t>182,92334</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r>
              <a:tr h="254841">
                <a:tc>
                  <a:txBody>
                    <a:bodyPr/>
                    <a:lstStyle/>
                    <a:p>
                      <a:pPr algn="ctr">
                        <a:lnSpc>
                          <a:spcPct val="107000"/>
                        </a:lnSpc>
                        <a:spcAft>
                          <a:spcPts val="0"/>
                        </a:spcAft>
                      </a:pPr>
                      <a:r>
                        <a:rPr lang="es-EC" sz="1200">
                          <a:solidFill>
                            <a:schemeClr val="tx1"/>
                          </a:solidFill>
                          <a:effectLst/>
                        </a:rPr>
                        <a:t>4</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r">
                        <a:lnSpc>
                          <a:spcPct val="107000"/>
                        </a:lnSpc>
                        <a:spcAft>
                          <a:spcPts val="0"/>
                        </a:spcAft>
                      </a:pPr>
                      <a:r>
                        <a:rPr lang="es-EC" sz="1200">
                          <a:solidFill>
                            <a:schemeClr val="tx1"/>
                          </a:solidFill>
                          <a:effectLst/>
                        </a:rPr>
                        <a:t>88,25592</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a:solidFill>
                            <a:schemeClr val="tx1"/>
                          </a:solidFill>
                          <a:effectLst/>
                        </a:rPr>
                        <a:t>61,647614</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a:solidFill>
                            <a:schemeClr val="tx1"/>
                          </a:solidFill>
                          <a:effectLst/>
                        </a:rPr>
                        <a:t>181,97998</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r>
              <a:tr h="254841">
                <a:tc>
                  <a:txBody>
                    <a:bodyPr/>
                    <a:lstStyle/>
                    <a:p>
                      <a:pPr algn="ctr">
                        <a:lnSpc>
                          <a:spcPct val="107000"/>
                        </a:lnSpc>
                        <a:spcAft>
                          <a:spcPts val="0"/>
                        </a:spcAft>
                      </a:pPr>
                      <a:r>
                        <a:rPr lang="es-EC" sz="1200">
                          <a:solidFill>
                            <a:schemeClr val="tx1"/>
                          </a:solidFill>
                          <a:effectLst/>
                        </a:rPr>
                        <a:t>5</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r">
                        <a:lnSpc>
                          <a:spcPct val="107000"/>
                        </a:lnSpc>
                        <a:spcAft>
                          <a:spcPts val="0"/>
                        </a:spcAft>
                      </a:pPr>
                      <a:r>
                        <a:rPr lang="es-EC" sz="1200">
                          <a:solidFill>
                            <a:schemeClr val="tx1"/>
                          </a:solidFill>
                          <a:effectLst/>
                        </a:rPr>
                        <a:t>88,27852</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a:solidFill>
                            <a:schemeClr val="tx1"/>
                          </a:solidFill>
                          <a:effectLst/>
                        </a:rPr>
                        <a:t>61,875595</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a:solidFill>
                            <a:schemeClr val="tx1"/>
                          </a:solidFill>
                          <a:effectLst/>
                        </a:rPr>
                        <a:t>183,54077</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r>
              <a:tr h="254841">
                <a:tc>
                  <a:txBody>
                    <a:bodyPr/>
                    <a:lstStyle/>
                    <a:p>
                      <a:pPr algn="ctr">
                        <a:lnSpc>
                          <a:spcPct val="107000"/>
                        </a:lnSpc>
                        <a:spcAft>
                          <a:spcPts val="0"/>
                        </a:spcAft>
                      </a:pPr>
                      <a:r>
                        <a:rPr lang="es-EC" sz="1200">
                          <a:solidFill>
                            <a:schemeClr val="tx1"/>
                          </a:solidFill>
                          <a:effectLst/>
                        </a:rPr>
                        <a:t>6</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r">
                        <a:lnSpc>
                          <a:spcPct val="107000"/>
                        </a:lnSpc>
                        <a:spcAft>
                          <a:spcPts val="0"/>
                        </a:spcAft>
                      </a:pPr>
                      <a:r>
                        <a:rPr lang="es-EC" sz="1200">
                          <a:solidFill>
                            <a:schemeClr val="tx1"/>
                          </a:solidFill>
                          <a:effectLst/>
                        </a:rPr>
                        <a:t>88,18118</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a:solidFill>
                            <a:schemeClr val="tx1"/>
                          </a:solidFill>
                          <a:effectLst/>
                        </a:rPr>
                        <a:t>62,67459</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a:solidFill>
                            <a:schemeClr val="tx1"/>
                          </a:solidFill>
                          <a:effectLst/>
                        </a:rPr>
                        <a:t>184,81909</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r>
              <a:tr h="254841">
                <a:tc>
                  <a:txBody>
                    <a:bodyPr/>
                    <a:lstStyle/>
                    <a:p>
                      <a:pPr algn="ctr">
                        <a:lnSpc>
                          <a:spcPct val="107000"/>
                        </a:lnSpc>
                        <a:spcAft>
                          <a:spcPts val="0"/>
                        </a:spcAft>
                      </a:pPr>
                      <a:r>
                        <a:rPr lang="es-EC" sz="1200">
                          <a:solidFill>
                            <a:schemeClr val="tx1"/>
                          </a:solidFill>
                          <a:effectLst/>
                        </a:rPr>
                        <a:t>7</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r">
                        <a:lnSpc>
                          <a:spcPct val="107000"/>
                        </a:lnSpc>
                        <a:spcAft>
                          <a:spcPts val="0"/>
                        </a:spcAft>
                      </a:pPr>
                      <a:r>
                        <a:rPr lang="es-EC" sz="1200">
                          <a:solidFill>
                            <a:schemeClr val="tx1"/>
                          </a:solidFill>
                          <a:effectLst/>
                        </a:rPr>
                        <a:t>88,621185</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a:solidFill>
                            <a:schemeClr val="tx1"/>
                          </a:solidFill>
                          <a:effectLst/>
                        </a:rPr>
                        <a:t>64,09572</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a:solidFill>
                            <a:schemeClr val="tx1"/>
                          </a:solidFill>
                          <a:effectLst/>
                        </a:rPr>
                        <a:t>187,63733</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r>
              <a:tr h="254841">
                <a:tc>
                  <a:txBody>
                    <a:bodyPr/>
                    <a:lstStyle/>
                    <a:p>
                      <a:pPr algn="ctr">
                        <a:lnSpc>
                          <a:spcPct val="107000"/>
                        </a:lnSpc>
                        <a:spcAft>
                          <a:spcPts val="0"/>
                        </a:spcAft>
                      </a:pPr>
                      <a:r>
                        <a:rPr lang="es-EC" sz="1200">
                          <a:solidFill>
                            <a:schemeClr val="tx1"/>
                          </a:solidFill>
                          <a:effectLst/>
                        </a:rPr>
                        <a:t>8</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r">
                        <a:lnSpc>
                          <a:spcPct val="107000"/>
                        </a:lnSpc>
                        <a:spcAft>
                          <a:spcPts val="0"/>
                        </a:spcAft>
                      </a:pPr>
                      <a:r>
                        <a:rPr lang="es-EC" sz="1200">
                          <a:solidFill>
                            <a:schemeClr val="tx1"/>
                          </a:solidFill>
                          <a:effectLst/>
                        </a:rPr>
                        <a:t>89,037994</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a:solidFill>
                            <a:schemeClr val="tx1"/>
                          </a:solidFill>
                          <a:effectLst/>
                        </a:rPr>
                        <a:t>64,644135</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a:solidFill>
                            <a:schemeClr val="tx1"/>
                          </a:solidFill>
                          <a:effectLst/>
                        </a:rPr>
                        <a:t>187,86084</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r>
              <a:tr h="254841">
                <a:tc>
                  <a:txBody>
                    <a:bodyPr/>
                    <a:lstStyle/>
                    <a:p>
                      <a:pPr algn="ctr">
                        <a:lnSpc>
                          <a:spcPct val="107000"/>
                        </a:lnSpc>
                        <a:spcAft>
                          <a:spcPts val="0"/>
                        </a:spcAft>
                      </a:pPr>
                      <a:r>
                        <a:rPr lang="es-EC" sz="1200">
                          <a:solidFill>
                            <a:schemeClr val="tx1"/>
                          </a:solidFill>
                          <a:effectLst/>
                        </a:rPr>
                        <a:t>9</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r">
                        <a:lnSpc>
                          <a:spcPct val="107000"/>
                        </a:lnSpc>
                        <a:spcAft>
                          <a:spcPts val="0"/>
                        </a:spcAft>
                      </a:pPr>
                      <a:r>
                        <a:rPr lang="es-EC" sz="1200">
                          <a:solidFill>
                            <a:schemeClr val="tx1"/>
                          </a:solidFill>
                          <a:effectLst/>
                        </a:rPr>
                        <a:t>89,25285</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a:solidFill>
                            <a:schemeClr val="tx1"/>
                          </a:solidFill>
                          <a:effectLst/>
                        </a:rPr>
                        <a:t>64,76524</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a:solidFill>
                            <a:schemeClr val="tx1"/>
                          </a:solidFill>
                          <a:effectLst/>
                        </a:rPr>
                        <a:t>185,932</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r>
              <a:tr h="254841">
                <a:tc>
                  <a:txBody>
                    <a:bodyPr/>
                    <a:lstStyle/>
                    <a:p>
                      <a:pPr algn="ctr">
                        <a:lnSpc>
                          <a:spcPct val="107000"/>
                        </a:lnSpc>
                        <a:spcAft>
                          <a:spcPts val="0"/>
                        </a:spcAft>
                      </a:pPr>
                      <a:r>
                        <a:rPr lang="es-EC" sz="1200">
                          <a:solidFill>
                            <a:schemeClr val="tx1"/>
                          </a:solidFill>
                          <a:effectLst/>
                        </a:rPr>
                        <a:t>10</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r">
                        <a:lnSpc>
                          <a:spcPct val="107000"/>
                        </a:lnSpc>
                        <a:spcAft>
                          <a:spcPts val="0"/>
                        </a:spcAft>
                      </a:pPr>
                      <a:r>
                        <a:rPr lang="es-EC" sz="1200">
                          <a:solidFill>
                            <a:schemeClr val="tx1"/>
                          </a:solidFill>
                          <a:effectLst/>
                        </a:rPr>
                        <a:t>89,25989</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a:solidFill>
                            <a:schemeClr val="tx1"/>
                          </a:solidFill>
                          <a:effectLst/>
                        </a:rPr>
                        <a:t>65,10013</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a:solidFill>
                            <a:schemeClr val="tx1"/>
                          </a:solidFill>
                          <a:effectLst/>
                        </a:rPr>
                        <a:t>186,61597</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r>
              <a:tr h="254841">
                <a:tc>
                  <a:txBody>
                    <a:bodyPr/>
                    <a:lstStyle/>
                    <a:p>
                      <a:pPr algn="ctr">
                        <a:lnSpc>
                          <a:spcPct val="107000"/>
                        </a:lnSpc>
                        <a:spcAft>
                          <a:spcPts val="0"/>
                        </a:spcAft>
                      </a:pPr>
                      <a:r>
                        <a:rPr lang="es-EC" sz="1200" dirty="0">
                          <a:solidFill>
                            <a:schemeClr val="tx1"/>
                          </a:solidFill>
                          <a:effectLst/>
                        </a:rPr>
                        <a:t>48</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r">
                        <a:lnSpc>
                          <a:spcPct val="107000"/>
                        </a:lnSpc>
                        <a:spcAft>
                          <a:spcPts val="0"/>
                        </a:spcAft>
                      </a:pPr>
                      <a:r>
                        <a:rPr lang="es-EC" sz="1200">
                          <a:solidFill>
                            <a:schemeClr val="tx1"/>
                          </a:solidFill>
                          <a:effectLst/>
                        </a:rPr>
                        <a:t>85,48866</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dirty="0">
                          <a:solidFill>
                            <a:schemeClr val="tx1"/>
                          </a:solidFill>
                          <a:effectLst/>
                        </a:rPr>
                        <a:t>64,76596</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dirty="0">
                          <a:solidFill>
                            <a:schemeClr val="tx1"/>
                          </a:solidFill>
                          <a:effectLst/>
                        </a:rPr>
                        <a:t>191,65442</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r>
              <a:tr h="254841">
                <a:tc>
                  <a:txBody>
                    <a:bodyPr/>
                    <a:lstStyle/>
                    <a:p>
                      <a:pPr algn="ctr">
                        <a:lnSpc>
                          <a:spcPct val="107000"/>
                        </a:lnSpc>
                        <a:spcAft>
                          <a:spcPts val="0"/>
                        </a:spcAft>
                      </a:pPr>
                      <a:r>
                        <a:rPr lang="es-EC" sz="1200">
                          <a:solidFill>
                            <a:schemeClr val="tx1"/>
                          </a:solidFill>
                          <a:effectLst/>
                        </a:rPr>
                        <a:t>49</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r">
                        <a:lnSpc>
                          <a:spcPct val="107000"/>
                        </a:lnSpc>
                        <a:spcAft>
                          <a:spcPts val="0"/>
                        </a:spcAft>
                      </a:pPr>
                      <a:r>
                        <a:rPr lang="es-EC" sz="1200">
                          <a:solidFill>
                            <a:schemeClr val="tx1"/>
                          </a:solidFill>
                          <a:effectLst/>
                        </a:rPr>
                        <a:t>85,48761</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dirty="0">
                          <a:solidFill>
                            <a:schemeClr val="tx1"/>
                          </a:solidFill>
                          <a:effectLst/>
                        </a:rPr>
                        <a:t>64,120575</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dirty="0">
                          <a:solidFill>
                            <a:schemeClr val="tx1"/>
                          </a:solidFill>
                          <a:effectLst/>
                        </a:rPr>
                        <a:t>191,03125</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r>
              <a:tr h="254841">
                <a:tc>
                  <a:txBody>
                    <a:bodyPr/>
                    <a:lstStyle/>
                    <a:p>
                      <a:pPr algn="ctr">
                        <a:lnSpc>
                          <a:spcPct val="107000"/>
                        </a:lnSpc>
                        <a:spcAft>
                          <a:spcPts val="0"/>
                        </a:spcAft>
                      </a:pPr>
                      <a:r>
                        <a:rPr lang="es-EC" sz="1200">
                          <a:solidFill>
                            <a:schemeClr val="tx1"/>
                          </a:solidFill>
                          <a:effectLst/>
                        </a:rPr>
                        <a:t>50</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r">
                        <a:lnSpc>
                          <a:spcPct val="107000"/>
                        </a:lnSpc>
                        <a:spcAft>
                          <a:spcPts val="0"/>
                        </a:spcAft>
                      </a:pPr>
                      <a:r>
                        <a:rPr lang="es-EC" sz="1200">
                          <a:solidFill>
                            <a:schemeClr val="tx1"/>
                          </a:solidFill>
                          <a:effectLst/>
                        </a:rPr>
                        <a:t>85,74014</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dirty="0">
                          <a:solidFill>
                            <a:schemeClr val="tx1"/>
                          </a:solidFill>
                          <a:effectLst/>
                        </a:rPr>
                        <a:t>64,4418</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c>
                  <a:txBody>
                    <a:bodyPr/>
                    <a:lstStyle/>
                    <a:p>
                      <a:pPr algn="r">
                        <a:lnSpc>
                          <a:spcPct val="107000"/>
                        </a:lnSpc>
                        <a:spcAft>
                          <a:spcPts val="0"/>
                        </a:spcAft>
                      </a:pPr>
                      <a:r>
                        <a:rPr lang="es-EC" sz="1200" dirty="0">
                          <a:solidFill>
                            <a:schemeClr val="tx1"/>
                          </a:solidFill>
                          <a:effectLst/>
                        </a:rPr>
                        <a:t>191,3612</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b"/>
                </a:tc>
              </a:tr>
              <a:tr h="479950">
                <a:tc>
                  <a:txBody>
                    <a:bodyPr/>
                    <a:lstStyle/>
                    <a:p>
                      <a:pPr algn="ctr">
                        <a:lnSpc>
                          <a:spcPct val="107000"/>
                        </a:lnSpc>
                        <a:spcAft>
                          <a:spcPts val="0"/>
                        </a:spcAft>
                      </a:pPr>
                      <a:r>
                        <a:rPr lang="es-EC" sz="1200" dirty="0">
                          <a:solidFill>
                            <a:schemeClr val="tx1"/>
                          </a:solidFill>
                          <a:effectLst/>
                        </a:rPr>
                        <a:t>Desviación</a:t>
                      </a:r>
                      <a:br>
                        <a:rPr lang="es-EC" sz="1200" dirty="0">
                          <a:solidFill>
                            <a:schemeClr val="tx1"/>
                          </a:solidFill>
                          <a:effectLst/>
                        </a:rPr>
                      </a:br>
                      <a:r>
                        <a:rPr lang="es-EC" sz="1200" dirty="0">
                          <a:solidFill>
                            <a:schemeClr val="tx1"/>
                          </a:solidFill>
                          <a:effectLst/>
                        </a:rPr>
                        <a:t>Media</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ctr">
                        <a:lnSpc>
                          <a:spcPct val="107000"/>
                        </a:lnSpc>
                        <a:spcAft>
                          <a:spcPts val="0"/>
                        </a:spcAft>
                      </a:pPr>
                      <a:r>
                        <a:rPr lang="es-EC" sz="1200">
                          <a:solidFill>
                            <a:schemeClr val="tx1"/>
                          </a:solidFill>
                          <a:effectLst/>
                        </a:rPr>
                        <a:t>1,37</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ctr">
                        <a:lnSpc>
                          <a:spcPct val="107000"/>
                        </a:lnSpc>
                        <a:spcAft>
                          <a:spcPts val="0"/>
                        </a:spcAft>
                      </a:pPr>
                      <a:r>
                        <a:rPr lang="es-EC" sz="1200" dirty="0">
                          <a:solidFill>
                            <a:schemeClr val="tx1"/>
                          </a:solidFill>
                          <a:effectLst/>
                        </a:rPr>
                        <a:t>0,94</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ctr">
                        <a:lnSpc>
                          <a:spcPct val="107000"/>
                        </a:lnSpc>
                        <a:spcAft>
                          <a:spcPts val="0"/>
                        </a:spcAft>
                      </a:pPr>
                      <a:r>
                        <a:rPr lang="es-EC" sz="1200" dirty="0">
                          <a:solidFill>
                            <a:schemeClr val="tx1"/>
                          </a:solidFill>
                          <a:effectLst/>
                        </a:rPr>
                        <a:t>2,85</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r>
              <a:tr h="254841">
                <a:tc>
                  <a:txBody>
                    <a:bodyPr/>
                    <a:lstStyle/>
                    <a:p>
                      <a:pPr algn="ctr">
                        <a:lnSpc>
                          <a:spcPct val="107000"/>
                        </a:lnSpc>
                        <a:spcAft>
                          <a:spcPts val="0"/>
                        </a:spcAft>
                      </a:pPr>
                      <a:r>
                        <a:rPr lang="es-EC" sz="1200">
                          <a:solidFill>
                            <a:schemeClr val="tx1"/>
                          </a:solidFill>
                          <a:effectLst/>
                        </a:rPr>
                        <a:t>Media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ctr">
                        <a:lnSpc>
                          <a:spcPct val="107000"/>
                        </a:lnSpc>
                        <a:spcAft>
                          <a:spcPts val="0"/>
                        </a:spcAft>
                      </a:pPr>
                      <a:r>
                        <a:rPr lang="es-EC" sz="1200">
                          <a:solidFill>
                            <a:schemeClr val="tx1"/>
                          </a:solidFill>
                          <a:effectLst/>
                        </a:rPr>
                        <a:t>87,08</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ctr">
                        <a:lnSpc>
                          <a:spcPct val="107000"/>
                        </a:lnSpc>
                        <a:spcAft>
                          <a:spcPts val="0"/>
                        </a:spcAft>
                      </a:pPr>
                      <a:r>
                        <a:rPr lang="es-EC" sz="1200">
                          <a:solidFill>
                            <a:schemeClr val="tx1"/>
                          </a:solidFill>
                          <a:effectLst/>
                        </a:rPr>
                        <a:t>63,80</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ctr">
                        <a:lnSpc>
                          <a:spcPct val="107000"/>
                        </a:lnSpc>
                        <a:spcAft>
                          <a:spcPts val="0"/>
                        </a:spcAft>
                      </a:pPr>
                      <a:r>
                        <a:rPr lang="es-EC" sz="1200" dirty="0">
                          <a:solidFill>
                            <a:schemeClr val="tx1"/>
                          </a:solidFill>
                          <a:effectLst/>
                        </a:rPr>
                        <a:t>188,90</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r>
              <a:tr h="479950">
                <a:tc>
                  <a:txBody>
                    <a:bodyPr/>
                    <a:lstStyle/>
                    <a:p>
                      <a:pPr algn="ctr">
                        <a:lnSpc>
                          <a:spcPct val="107000"/>
                        </a:lnSpc>
                        <a:spcAft>
                          <a:spcPts val="0"/>
                        </a:spcAft>
                      </a:pPr>
                      <a:r>
                        <a:rPr lang="es-EC" sz="1200">
                          <a:solidFill>
                            <a:schemeClr val="tx1"/>
                          </a:solidFill>
                          <a:effectLst/>
                        </a:rPr>
                        <a:t>Desviación </a:t>
                      </a:r>
                      <a:br>
                        <a:rPr lang="es-EC" sz="1200">
                          <a:solidFill>
                            <a:schemeClr val="tx1"/>
                          </a:solidFill>
                          <a:effectLst/>
                        </a:rPr>
                      </a:br>
                      <a:r>
                        <a:rPr lang="es-EC" sz="1200">
                          <a:solidFill>
                            <a:schemeClr val="tx1"/>
                          </a:solidFill>
                          <a:effectLst/>
                        </a:rPr>
                        <a:t>Relativa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ctr">
                        <a:lnSpc>
                          <a:spcPct val="107000"/>
                        </a:lnSpc>
                        <a:spcAft>
                          <a:spcPts val="0"/>
                        </a:spcAft>
                      </a:pPr>
                      <a:r>
                        <a:rPr lang="es-EC" sz="1200">
                          <a:solidFill>
                            <a:schemeClr val="tx1"/>
                          </a:solidFill>
                          <a:effectLst/>
                        </a:rPr>
                        <a:t>1,57%</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ctr">
                        <a:lnSpc>
                          <a:spcPct val="107000"/>
                        </a:lnSpc>
                        <a:spcAft>
                          <a:spcPts val="0"/>
                        </a:spcAft>
                      </a:pPr>
                      <a:r>
                        <a:rPr lang="es-EC" sz="1200">
                          <a:solidFill>
                            <a:schemeClr val="tx1"/>
                          </a:solidFill>
                          <a:effectLst/>
                        </a:rPr>
                        <a:t>1,47%</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c>
                  <a:txBody>
                    <a:bodyPr/>
                    <a:lstStyle/>
                    <a:p>
                      <a:pPr algn="ctr">
                        <a:lnSpc>
                          <a:spcPct val="107000"/>
                        </a:lnSpc>
                        <a:spcAft>
                          <a:spcPts val="0"/>
                        </a:spcAft>
                      </a:pPr>
                      <a:r>
                        <a:rPr lang="es-EC" sz="1200" dirty="0">
                          <a:solidFill>
                            <a:schemeClr val="tx1"/>
                          </a:solidFill>
                          <a:effectLst/>
                        </a:rPr>
                        <a:t>1,51%</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823" marR="16823" marT="0" marB="0" anchor="ctr"/>
                </a:tc>
              </a:tr>
            </a:tbl>
          </a:graphicData>
        </a:graphic>
      </p:graphicFrame>
      <p:graphicFrame>
        <p:nvGraphicFramePr>
          <p:cNvPr id="11" name="Gráfico 10"/>
          <p:cNvGraphicFramePr/>
          <p:nvPr>
            <p:extLst>
              <p:ext uri="{D42A27DB-BD31-4B8C-83A1-F6EECF244321}">
                <p14:modId xmlns:p14="http://schemas.microsoft.com/office/powerpoint/2010/main" val="3271344452"/>
              </p:ext>
            </p:extLst>
          </p:nvPr>
        </p:nvGraphicFramePr>
        <p:xfrm>
          <a:off x="4511694" y="1417882"/>
          <a:ext cx="3700935" cy="21438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Gráfico 12"/>
          <p:cNvGraphicFramePr/>
          <p:nvPr>
            <p:extLst>
              <p:ext uri="{D42A27DB-BD31-4B8C-83A1-F6EECF244321}">
                <p14:modId xmlns:p14="http://schemas.microsoft.com/office/powerpoint/2010/main" val="750855859"/>
              </p:ext>
            </p:extLst>
          </p:nvPr>
        </p:nvGraphicFramePr>
        <p:xfrm>
          <a:off x="4547185" y="3612854"/>
          <a:ext cx="3861468" cy="20042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Gráfico 13"/>
          <p:cNvGraphicFramePr/>
          <p:nvPr>
            <p:extLst>
              <p:ext uri="{D42A27DB-BD31-4B8C-83A1-F6EECF244321}">
                <p14:modId xmlns:p14="http://schemas.microsoft.com/office/powerpoint/2010/main" val="1744820899"/>
              </p:ext>
            </p:extLst>
          </p:nvPr>
        </p:nvGraphicFramePr>
        <p:xfrm>
          <a:off x="8212629" y="2647876"/>
          <a:ext cx="3879798" cy="203227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74522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519486" y="6162261"/>
            <a:ext cx="12711486" cy="77193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2" name="Rectángulo 11"/>
          <p:cNvSpPr/>
          <p:nvPr/>
        </p:nvSpPr>
        <p:spPr>
          <a:xfrm>
            <a:off x="1056067" y="1593711"/>
            <a:ext cx="10612191" cy="217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Título 1"/>
          <p:cNvSpPr>
            <a:spLocks noGrp="1"/>
          </p:cNvSpPr>
          <p:nvPr>
            <p:ph type="title"/>
          </p:nvPr>
        </p:nvSpPr>
        <p:spPr>
          <a:xfrm>
            <a:off x="1097280" y="0"/>
            <a:ext cx="10058400" cy="880532"/>
          </a:xfrm>
        </p:spPr>
        <p:txBody>
          <a:bodyPr/>
          <a:lstStyle/>
          <a:p>
            <a:r>
              <a:rPr lang="es-EC" dirty="0" smtClean="0"/>
              <a:t>Pruebas y Resultados</a:t>
            </a:r>
            <a:endParaRPr lang="es-EC" dirty="0"/>
          </a:p>
        </p:txBody>
      </p:sp>
      <p:sp>
        <p:nvSpPr>
          <p:cNvPr id="3" name="Marcador de contenido 2"/>
          <p:cNvSpPr>
            <a:spLocks noGrp="1"/>
          </p:cNvSpPr>
          <p:nvPr>
            <p:ph idx="1"/>
          </p:nvPr>
        </p:nvSpPr>
        <p:spPr>
          <a:xfrm>
            <a:off x="1056067" y="995728"/>
            <a:ext cx="10058400" cy="4023360"/>
          </a:xfrm>
        </p:spPr>
        <p:txBody>
          <a:bodyPr/>
          <a:lstStyle/>
          <a:p>
            <a:pPr marL="0" indent="0">
              <a:buNone/>
            </a:pPr>
            <a:r>
              <a:rPr lang="es-EC" b="1" dirty="0" smtClean="0"/>
              <a:t>Sistema de control – </a:t>
            </a:r>
            <a:r>
              <a:rPr lang="es-EC" dirty="0" smtClean="0"/>
              <a:t>Pruebas de posicionamiento</a:t>
            </a:r>
            <a:endParaRPr lang="es-EC" b="1" dirty="0"/>
          </a:p>
        </p:txBody>
      </p:sp>
      <p:graphicFrame>
        <p:nvGraphicFramePr>
          <p:cNvPr id="5" name="Tabla 4"/>
          <p:cNvGraphicFramePr>
            <a:graphicFrameLocks noGrp="1"/>
          </p:cNvGraphicFramePr>
          <p:nvPr>
            <p:extLst>
              <p:ext uri="{D42A27DB-BD31-4B8C-83A1-F6EECF244321}">
                <p14:modId xmlns:p14="http://schemas.microsoft.com/office/powerpoint/2010/main" val="1438140013"/>
              </p:ext>
            </p:extLst>
          </p:nvPr>
        </p:nvGraphicFramePr>
        <p:xfrm>
          <a:off x="241975" y="1593711"/>
          <a:ext cx="5733822" cy="4968720"/>
        </p:xfrm>
        <a:graphic>
          <a:graphicData uri="http://schemas.openxmlformats.org/drawingml/2006/table">
            <a:tbl>
              <a:tblPr firstRow="1" firstCol="1" bandRow="1">
                <a:tableStyleId>{5C22544A-7EE6-4342-B048-85BDC9FD1C3A}</a:tableStyleId>
              </a:tblPr>
              <a:tblGrid>
                <a:gridCol w="1403145"/>
                <a:gridCol w="4330677"/>
              </a:tblGrid>
              <a:tr h="332230">
                <a:tc gridSpan="2">
                  <a:txBody>
                    <a:bodyPr/>
                    <a:lstStyle/>
                    <a:p>
                      <a:pPr algn="ctr">
                        <a:lnSpc>
                          <a:spcPct val="150000"/>
                        </a:lnSpc>
                        <a:spcAft>
                          <a:spcPts val="0"/>
                        </a:spcAft>
                      </a:pPr>
                      <a:r>
                        <a:rPr lang="es-ES_tradnl" sz="1600">
                          <a:solidFill>
                            <a:schemeClr val="tx1"/>
                          </a:solidFill>
                          <a:effectLst/>
                        </a:rPr>
                        <a:t>PROTOCOLO DE PRUEBAS DE POSICIONAMIENTO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r>
              <a:tr h="332230">
                <a:tc>
                  <a:txBody>
                    <a:bodyPr/>
                    <a:lstStyle/>
                    <a:p>
                      <a:pPr>
                        <a:lnSpc>
                          <a:spcPct val="150000"/>
                        </a:lnSpc>
                        <a:spcAft>
                          <a:spcPts val="0"/>
                        </a:spcAft>
                      </a:pPr>
                      <a:r>
                        <a:rPr lang="es-ES_tradnl" sz="1600">
                          <a:solidFill>
                            <a:schemeClr val="tx1"/>
                          </a:solidFill>
                          <a:effectLst/>
                        </a:rPr>
                        <a:t>Responsables</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600">
                          <a:solidFill>
                            <a:schemeClr val="tx1"/>
                          </a:solidFill>
                          <a:effectLst/>
                        </a:rPr>
                        <a:t>Juan Pablo Muñoz       Rafael Rodríguez</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076065">
                <a:tc>
                  <a:txBody>
                    <a:bodyPr/>
                    <a:lstStyle/>
                    <a:p>
                      <a:pPr>
                        <a:lnSpc>
                          <a:spcPct val="150000"/>
                        </a:lnSpc>
                        <a:spcAft>
                          <a:spcPts val="0"/>
                        </a:spcAft>
                      </a:pPr>
                      <a:r>
                        <a:rPr lang="es-ES_tradnl" sz="1600">
                          <a:solidFill>
                            <a:schemeClr val="tx1"/>
                          </a:solidFill>
                          <a:effectLst/>
                        </a:rPr>
                        <a:t>Procedimiento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gn="just">
                        <a:lnSpc>
                          <a:spcPct val="150000"/>
                        </a:lnSpc>
                        <a:spcAft>
                          <a:spcPts val="0"/>
                        </a:spcAft>
                        <a:buFont typeface="+mj-lt"/>
                        <a:buAutoNum type="arabicParenR"/>
                      </a:pPr>
                      <a:r>
                        <a:rPr lang="es-ES_tradnl" sz="1600">
                          <a:solidFill>
                            <a:schemeClr val="tx1"/>
                          </a:solidFill>
                          <a:effectLst/>
                        </a:rPr>
                        <a:t>Inicializar la plataforma</a:t>
                      </a:r>
                      <a:endParaRPr lang="es-EC" sz="1600">
                        <a:solidFill>
                          <a:schemeClr val="tx1"/>
                        </a:solidFill>
                        <a:effectLst/>
                      </a:endParaRPr>
                    </a:p>
                    <a:p>
                      <a:pPr marL="342900" lvl="0" indent="-342900" algn="just">
                        <a:lnSpc>
                          <a:spcPct val="150000"/>
                        </a:lnSpc>
                        <a:spcAft>
                          <a:spcPts val="0"/>
                        </a:spcAft>
                        <a:buFont typeface="+mj-lt"/>
                        <a:buAutoNum type="arabicParenR"/>
                      </a:pPr>
                      <a:r>
                        <a:rPr lang="es-EC" sz="1600">
                          <a:solidFill>
                            <a:schemeClr val="tx1"/>
                          </a:solidFill>
                          <a:effectLst/>
                        </a:rPr>
                        <a:t>Sentarse en la estación de fisioterapia</a:t>
                      </a:r>
                    </a:p>
                    <a:p>
                      <a:pPr marL="342900" lvl="0" indent="-342900" algn="just">
                        <a:lnSpc>
                          <a:spcPct val="150000"/>
                        </a:lnSpc>
                        <a:spcAft>
                          <a:spcPts val="0"/>
                        </a:spcAft>
                        <a:buFont typeface="+mj-lt"/>
                        <a:buAutoNum type="arabicParenR"/>
                      </a:pPr>
                      <a:r>
                        <a:rPr lang="es-EC" sz="1600">
                          <a:solidFill>
                            <a:schemeClr val="tx1"/>
                          </a:solidFill>
                          <a:effectLst/>
                        </a:rPr>
                        <a:t>Esperar a la detección del Kinect</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32230">
                <a:tc>
                  <a:txBody>
                    <a:bodyPr/>
                    <a:lstStyle/>
                    <a:p>
                      <a:pPr>
                        <a:lnSpc>
                          <a:spcPct val="150000"/>
                        </a:lnSpc>
                        <a:spcAft>
                          <a:spcPts val="0"/>
                        </a:spcAft>
                      </a:pPr>
                      <a:r>
                        <a:rPr lang="es-ES_tradnl" sz="1600">
                          <a:solidFill>
                            <a:schemeClr val="tx1"/>
                          </a:solidFill>
                          <a:effectLst/>
                        </a:rPr>
                        <a:t>Útiles</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S_tradnl" sz="1600">
                          <a:solidFill>
                            <a:schemeClr val="tx1"/>
                          </a:solidFill>
                          <a:effectLst/>
                        </a:rPr>
                        <a:t>Terminal de Processing</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819900">
                <a:tc>
                  <a:txBody>
                    <a:bodyPr/>
                    <a:lstStyle/>
                    <a:p>
                      <a:pPr>
                        <a:lnSpc>
                          <a:spcPct val="150000"/>
                        </a:lnSpc>
                        <a:spcAft>
                          <a:spcPts val="0"/>
                        </a:spcAft>
                      </a:pPr>
                      <a:r>
                        <a:rPr lang="es-ES_tradnl" sz="1600">
                          <a:solidFill>
                            <a:schemeClr val="tx1"/>
                          </a:solidFill>
                          <a:effectLst/>
                        </a:rPr>
                        <a:t>Protocolo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gn="just">
                        <a:lnSpc>
                          <a:spcPct val="150000"/>
                        </a:lnSpc>
                        <a:spcAft>
                          <a:spcPts val="0"/>
                        </a:spcAft>
                        <a:buFont typeface="+mj-lt"/>
                        <a:buAutoNum type="arabicParenR"/>
                      </a:pPr>
                      <a:r>
                        <a:rPr lang="es-EC" sz="1600">
                          <a:solidFill>
                            <a:schemeClr val="tx1"/>
                          </a:solidFill>
                          <a:effectLst/>
                        </a:rPr>
                        <a:t>Mover el brazo lateralmente desde posición de reposo hasta formar 90°</a:t>
                      </a:r>
                    </a:p>
                    <a:p>
                      <a:pPr marL="342900" lvl="0" indent="-342900" algn="just">
                        <a:lnSpc>
                          <a:spcPct val="150000"/>
                        </a:lnSpc>
                        <a:spcAft>
                          <a:spcPts val="0"/>
                        </a:spcAft>
                        <a:buFont typeface="+mj-lt"/>
                        <a:buAutoNum type="arabicParenR"/>
                      </a:pPr>
                      <a:r>
                        <a:rPr lang="es-EC" sz="1600">
                          <a:solidFill>
                            <a:schemeClr val="tx1"/>
                          </a:solidFill>
                          <a:effectLst/>
                        </a:rPr>
                        <a:t>Mover el brazo frontalmente desde posición de reposo hasta formar 90°</a:t>
                      </a:r>
                    </a:p>
                    <a:p>
                      <a:pPr marL="342900" lvl="0" indent="-342900" algn="just">
                        <a:lnSpc>
                          <a:spcPct val="150000"/>
                        </a:lnSpc>
                        <a:spcAft>
                          <a:spcPts val="0"/>
                        </a:spcAft>
                        <a:buFont typeface="+mj-lt"/>
                        <a:buAutoNum type="arabicParenR"/>
                      </a:pPr>
                      <a:r>
                        <a:rPr lang="es-EC" sz="1600">
                          <a:solidFill>
                            <a:schemeClr val="tx1"/>
                          </a:solidFill>
                          <a:effectLst/>
                        </a:rPr>
                        <a:t>Mover el brazo a la posición inicial</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076065">
                <a:tc>
                  <a:txBody>
                    <a:bodyPr/>
                    <a:lstStyle/>
                    <a:p>
                      <a:pPr>
                        <a:lnSpc>
                          <a:spcPct val="150000"/>
                        </a:lnSpc>
                        <a:spcAft>
                          <a:spcPts val="0"/>
                        </a:spcAft>
                      </a:pPr>
                      <a:r>
                        <a:rPr lang="es-ES_tradnl" sz="1600">
                          <a:solidFill>
                            <a:schemeClr val="tx1"/>
                          </a:solidFill>
                          <a:effectLst/>
                        </a:rPr>
                        <a:t>Verificación</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gn="just">
                        <a:lnSpc>
                          <a:spcPct val="150000"/>
                        </a:lnSpc>
                        <a:spcAft>
                          <a:spcPts val="0"/>
                        </a:spcAft>
                        <a:buFont typeface="+mj-lt"/>
                        <a:buAutoNum type="arabicParenR"/>
                      </a:pPr>
                      <a:r>
                        <a:rPr lang="es-EC" sz="1600" dirty="0">
                          <a:solidFill>
                            <a:schemeClr val="tx1"/>
                          </a:solidFill>
                          <a:effectLst/>
                        </a:rPr>
                        <a:t>Verificar el correcto posicionamiento del brazo afectado respecto al brazo sano en las  posiciones: inicial, lateral y frontal.</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576406660"/>
              </p:ext>
            </p:extLst>
          </p:nvPr>
        </p:nvGraphicFramePr>
        <p:xfrm>
          <a:off x="7296908" y="995728"/>
          <a:ext cx="4078661" cy="2229192"/>
        </p:xfrm>
        <a:graphic>
          <a:graphicData uri="http://schemas.openxmlformats.org/drawingml/2006/table">
            <a:tbl>
              <a:tblPr firstRow="1" firstCol="1" bandRow="1">
                <a:tableStyleId>{5C22544A-7EE6-4342-B048-85BDC9FD1C3A}</a:tableStyleId>
              </a:tblPr>
              <a:tblGrid>
                <a:gridCol w="1045665"/>
                <a:gridCol w="690609"/>
                <a:gridCol w="844982"/>
                <a:gridCol w="844982"/>
                <a:gridCol w="652423"/>
              </a:tblGrid>
              <a:tr h="278649">
                <a:tc rowSpan="2">
                  <a:txBody>
                    <a:bodyPr/>
                    <a:lstStyle/>
                    <a:p>
                      <a:pPr>
                        <a:lnSpc>
                          <a:spcPct val="107000"/>
                        </a:lnSpc>
                        <a:spcAft>
                          <a:spcPts val="0"/>
                        </a:spcAft>
                      </a:pPr>
                      <a:r>
                        <a:rPr lang="es-EC" sz="1600" dirty="0">
                          <a:solidFill>
                            <a:schemeClr val="tx1"/>
                          </a:solidFill>
                          <a:effectLst/>
                        </a:rPr>
                        <a:t>MUESTRA</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07000"/>
                        </a:lnSpc>
                        <a:spcAft>
                          <a:spcPts val="0"/>
                        </a:spcAft>
                      </a:pPr>
                      <a:r>
                        <a:rPr lang="es-EC" sz="1600">
                          <a:solidFill>
                            <a:schemeClr val="tx1"/>
                          </a:solidFill>
                          <a:effectLst/>
                        </a:rPr>
                        <a:t>Brazo Izquierdo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gridSpan="2">
                  <a:txBody>
                    <a:bodyPr/>
                    <a:lstStyle/>
                    <a:p>
                      <a:pPr algn="ctr">
                        <a:lnSpc>
                          <a:spcPct val="107000"/>
                        </a:lnSpc>
                        <a:spcAft>
                          <a:spcPts val="0"/>
                        </a:spcAft>
                      </a:pPr>
                      <a:r>
                        <a:rPr lang="es-EC" sz="1600">
                          <a:solidFill>
                            <a:schemeClr val="tx1"/>
                          </a:solidFill>
                          <a:effectLst/>
                        </a:rPr>
                        <a:t>Brazo derecho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r>
              <a:tr h="278649">
                <a:tc vMerge="1">
                  <a:txBody>
                    <a:bodyPr/>
                    <a:lstStyle/>
                    <a:p>
                      <a:endParaRPr lang="es-EC"/>
                    </a:p>
                  </a:txBody>
                  <a:tcPr/>
                </a:tc>
                <a:tc>
                  <a:txBody>
                    <a:bodyPr/>
                    <a:lstStyle/>
                    <a:p>
                      <a:pPr>
                        <a:lnSpc>
                          <a:spcPct val="107000"/>
                        </a:lnSpc>
                        <a:spcAft>
                          <a:spcPts val="0"/>
                        </a:spcAft>
                      </a:pPr>
                      <a:r>
                        <a:rPr lang="es-EC" sz="1600">
                          <a:solidFill>
                            <a:schemeClr val="tx1"/>
                          </a:solidFill>
                          <a:effectLst/>
                        </a:rPr>
                        <a:t>ALFA</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BETA</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ALFA</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BETA</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78649">
                <a:tc>
                  <a:txBody>
                    <a:bodyPr/>
                    <a:lstStyle/>
                    <a:p>
                      <a:pPr algn="ctr">
                        <a:lnSpc>
                          <a:spcPct val="107000"/>
                        </a:lnSpc>
                        <a:spcAft>
                          <a:spcPts val="0"/>
                        </a:spcAft>
                      </a:pPr>
                      <a:r>
                        <a:rPr lang="es-EC" sz="1400" dirty="0">
                          <a:solidFill>
                            <a:schemeClr val="tx1"/>
                          </a:solidFill>
                          <a:effectLst/>
                        </a:rPr>
                        <a:t>1</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86,63°</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5,1°</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82,15°</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5,7°</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78649">
                <a:tc>
                  <a:txBody>
                    <a:bodyPr/>
                    <a:lstStyle/>
                    <a:p>
                      <a:pPr algn="ctr">
                        <a:lnSpc>
                          <a:spcPct val="107000"/>
                        </a:lnSpc>
                        <a:spcAft>
                          <a:spcPts val="0"/>
                        </a:spcAft>
                      </a:pPr>
                      <a:r>
                        <a:rPr lang="es-EC" sz="1400">
                          <a:solidFill>
                            <a:schemeClr val="tx1"/>
                          </a:solidFill>
                          <a:effectLst/>
                        </a:rPr>
                        <a:t>2</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87,12°</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dirty="0">
                          <a:solidFill>
                            <a:schemeClr val="tx1"/>
                          </a:solidFill>
                          <a:effectLst/>
                        </a:rPr>
                        <a:t>4,8°</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83,57°</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6,4°</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78649">
                <a:tc>
                  <a:txBody>
                    <a:bodyPr/>
                    <a:lstStyle/>
                    <a:p>
                      <a:pPr algn="ctr">
                        <a:lnSpc>
                          <a:spcPct val="107000"/>
                        </a:lnSpc>
                        <a:spcAft>
                          <a:spcPts val="0"/>
                        </a:spcAft>
                      </a:pPr>
                      <a:r>
                        <a:rPr lang="es-EC" sz="1400">
                          <a:solidFill>
                            <a:schemeClr val="tx1"/>
                          </a:solidFill>
                          <a:effectLst/>
                        </a:rPr>
                        <a:t>3</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86,48°</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6,1°</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81,93°</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6,2°</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78649">
                <a:tc>
                  <a:txBody>
                    <a:bodyPr/>
                    <a:lstStyle/>
                    <a:p>
                      <a:pPr algn="ctr">
                        <a:lnSpc>
                          <a:spcPct val="107000"/>
                        </a:lnSpc>
                        <a:spcAft>
                          <a:spcPts val="0"/>
                        </a:spcAft>
                      </a:pPr>
                      <a:r>
                        <a:rPr lang="es-EC" sz="1400">
                          <a:solidFill>
                            <a:schemeClr val="tx1"/>
                          </a:solidFill>
                          <a:effectLst/>
                        </a:rPr>
                        <a:t>4</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87,19°</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6,7°</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88,36°</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6,5°</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78649">
                <a:tc>
                  <a:txBody>
                    <a:bodyPr/>
                    <a:lstStyle/>
                    <a:p>
                      <a:pPr algn="ctr">
                        <a:lnSpc>
                          <a:spcPct val="107000"/>
                        </a:lnSpc>
                        <a:spcAft>
                          <a:spcPts val="0"/>
                        </a:spcAft>
                      </a:pPr>
                      <a:r>
                        <a:rPr lang="es-EC" sz="1400">
                          <a:solidFill>
                            <a:schemeClr val="tx1"/>
                          </a:solidFill>
                          <a:effectLst/>
                        </a:rPr>
                        <a:t>5</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88,06°</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5,6°</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88,11°</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4,8°</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78649">
                <a:tc>
                  <a:txBody>
                    <a:bodyPr/>
                    <a:lstStyle/>
                    <a:p>
                      <a:pPr algn="ctr">
                        <a:lnSpc>
                          <a:spcPct val="107000"/>
                        </a:lnSpc>
                        <a:spcAft>
                          <a:spcPts val="0"/>
                        </a:spcAft>
                      </a:pPr>
                      <a:r>
                        <a:rPr lang="es-EC" sz="1400" dirty="0">
                          <a:solidFill>
                            <a:schemeClr val="tx1"/>
                          </a:solidFill>
                          <a:effectLst/>
                        </a:rPr>
                        <a:t>Promedio</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87,1°</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dirty="0">
                          <a:solidFill>
                            <a:schemeClr val="tx1"/>
                          </a:solidFill>
                          <a:effectLst/>
                        </a:rPr>
                        <a:t>5,66°</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84,8°</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dirty="0">
                          <a:solidFill>
                            <a:schemeClr val="tx1"/>
                          </a:solidFill>
                          <a:effectLst/>
                        </a:rPr>
                        <a:t>5,92°</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pic>
        <p:nvPicPr>
          <p:cNvPr id="15" name="Imagen 14"/>
          <p:cNvPicPr/>
          <p:nvPr/>
        </p:nvPicPr>
        <p:blipFill>
          <a:blip r:embed="rId2">
            <a:extLst>
              <a:ext uri="{28A0092B-C50C-407E-A947-70E740481C1C}">
                <a14:useLocalDpi xmlns:a14="http://schemas.microsoft.com/office/drawing/2010/main" val="0"/>
              </a:ext>
            </a:extLst>
          </a:blip>
          <a:srcRect/>
          <a:stretch>
            <a:fillRect/>
          </a:stretch>
        </p:blipFill>
        <p:spPr bwMode="auto">
          <a:xfrm>
            <a:off x="6789889" y="3563011"/>
            <a:ext cx="5092700" cy="3019425"/>
          </a:xfrm>
          <a:prstGeom prst="rect">
            <a:avLst/>
          </a:prstGeom>
          <a:noFill/>
          <a:ln w="3175">
            <a:solidFill>
              <a:schemeClr val="tx1"/>
            </a:solidFill>
          </a:ln>
        </p:spPr>
      </p:pic>
      <p:graphicFrame>
        <p:nvGraphicFramePr>
          <p:cNvPr id="7" name="Tabla 6"/>
          <p:cNvGraphicFramePr>
            <a:graphicFrameLocks noGrp="1"/>
          </p:cNvGraphicFramePr>
          <p:nvPr>
            <p:extLst>
              <p:ext uri="{D42A27DB-BD31-4B8C-83A1-F6EECF244321}">
                <p14:modId xmlns:p14="http://schemas.microsoft.com/office/powerpoint/2010/main" val="1926517969"/>
              </p:ext>
            </p:extLst>
          </p:nvPr>
        </p:nvGraphicFramePr>
        <p:xfrm>
          <a:off x="7296908" y="997543"/>
          <a:ext cx="4078661" cy="2241824"/>
        </p:xfrm>
        <a:graphic>
          <a:graphicData uri="http://schemas.openxmlformats.org/drawingml/2006/table">
            <a:tbl>
              <a:tblPr firstRow="1" firstCol="1" bandRow="1">
                <a:tableStyleId>{5C22544A-7EE6-4342-B048-85BDC9FD1C3A}</a:tableStyleId>
              </a:tblPr>
              <a:tblGrid>
                <a:gridCol w="1045665"/>
                <a:gridCol w="690609"/>
                <a:gridCol w="844982"/>
                <a:gridCol w="844982"/>
                <a:gridCol w="652423"/>
              </a:tblGrid>
              <a:tr h="280228">
                <a:tc rowSpan="2">
                  <a:txBody>
                    <a:bodyPr/>
                    <a:lstStyle/>
                    <a:p>
                      <a:pPr>
                        <a:lnSpc>
                          <a:spcPct val="107000"/>
                        </a:lnSpc>
                        <a:spcAft>
                          <a:spcPts val="0"/>
                        </a:spcAft>
                      </a:pPr>
                      <a:r>
                        <a:rPr lang="es-EC" sz="1600" dirty="0">
                          <a:solidFill>
                            <a:schemeClr val="tx1"/>
                          </a:solidFill>
                          <a:effectLst/>
                        </a:rPr>
                        <a:t>MUESTRA</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07000"/>
                        </a:lnSpc>
                        <a:spcAft>
                          <a:spcPts val="0"/>
                        </a:spcAft>
                      </a:pPr>
                      <a:r>
                        <a:rPr lang="es-EC" sz="1600">
                          <a:solidFill>
                            <a:schemeClr val="tx1"/>
                          </a:solidFill>
                          <a:effectLst/>
                        </a:rPr>
                        <a:t>Brazo Izquierdo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gridSpan="2">
                  <a:txBody>
                    <a:bodyPr/>
                    <a:lstStyle/>
                    <a:p>
                      <a:pPr algn="ctr">
                        <a:lnSpc>
                          <a:spcPct val="107000"/>
                        </a:lnSpc>
                        <a:spcAft>
                          <a:spcPts val="0"/>
                        </a:spcAft>
                      </a:pPr>
                      <a:r>
                        <a:rPr lang="es-EC" sz="1600">
                          <a:solidFill>
                            <a:schemeClr val="tx1"/>
                          </a:solidFill>
                          <a:effectLst/>
                        </a:rPr>
                        <a:t>Brazo derecho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r>
              <a:tr h="280228">
                <a:tc vMerge="1">
                  <a:txBody>
                    <a:bodyPr/>
                    <a:lstStyle/>
                    <a:p>
                      <a:endParaRPr lang="es-EC"/>
                    </a:p>
                  </a:txBody>
                  <a:tcPr/>
                </a:tc>
                <a:tc>
                  <a:txBody>
                    <a:bodyPr/>
                    <a:lstStyle/>
                    <a:p>
                      <a:pPr>
                        <a:lnSpc>
                          <a:spcPct val="107000"/>
                        </a:lnSpc>
                        <a:spcAft>
                          <a:spcPts val="0"/>
                        </a:spcAft>
                      </a:pPr>
                      <a:r>
                        <a:rPr lang="es-EC" sz="1600">
                          <a:solidFill>
                            <a:schemeClr val="tx1"/>
                          </a:solidFill>
                          <a:effectLst/>
                        </a:rPr>
                        <a:t>ALFA</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BETA</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dirty="0">
                          <a:solidFill>
                            <a:schemeClr val="tx1"/>
                          </a:solidFill>
                          <a:effectLst/>
                        </a:rPr>
                        <a:t>ALFA</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600">
                          <a:solidFill>
                            <a:schemeClr val="tx1"/>
                          </a:solidFill>
                          <a:effectLst/>
                        </a:rPr>
                        <a:t>BETA</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80228">
                <a:tc>
                  <a:txBody>
                    <a:bodyPr/>
                    <a:lstStyle/>
                    <a:p>
                      <a:pPr algn="ctr">
                        <a:lnSpc>
                          <a:spcPct val="107000"/>
                        </a:lnSpc>
                        <a:spcAft>
                          <a:spcPts val="0"/>
                        </a:spcAft>
                      </a:pPr>
                      <a:r>
                        <a:rPr lang="es-EC" sz="1400">
                          <a:solidFill>
                            <a:schemeClr val="tx1"/>
                          </a:solidFill>
                          <a:effectLst/>
                        </a:rPr>
                        <a:t>1</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83,7</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83,07°</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84,5</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83,13</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80228">
                <a:tc>
                  <a:txBody>
                    <a:bodyPr/>
                    <a:lstStyle/>
                    <a:p>
                      <a:pPr algn="ctr">
                        <a:lnSpc>
                          <a:spcPct val="107000"/>
                        </a:lnSpc>
                        <a:spcAft>
                          <a:spcPts val="0"/>
                        </a:spcAft>
                      </a:pPr>
                      <a:r>
                        <a:rPr lang="es-EC" sz="1400">
                          <a:solidFill>
                            <a:schemeClr val="tx1"/>
                          </a:solidFill>
                          <a:effectLst/>
                        </a:rPr>
                        <a:t>2</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86,6</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85,66°</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83,6</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83,55</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80228">
                <a:tc>
                  <a:txBody>
                    <a:bodyPr/>
                    <a:lstStyle/>
                    <a:p>
                      <a:pPr algn="ctr">
                        <a:lnSpc>
                          <a:spcPct val="107000"/>
                        </a:lnSpc>
                        <a:spcAft>
                          <a:spcPts val="0"/>
                        </a:spcAft>
                      </a:pPr>
                      <a:r>
                        <a:rPr lang="es-EC" sz="1400">
                          <a:solidFill>
                            <a:schemeClr val="tx1"/>
                          </a:solidFill>
                          <a:effectLst/>
                        </a:rPr>
                        <a:t>3</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83,4</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84,83°</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82,2</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83,26</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80228">
                <a:tc>
                  <a:txBody>
                    <a:bodyPr/>
                    <a:lstStyle/>
                    <a:p>
                      <a:pPr algn="ctr">
                        <a:lnSpc>
                          <a:spcPct val="107000"/>
                        </a:lnSpc>
                        <a:spcAft>
                          <a:spcPts val="0"/>
                        </a:spcAft>
                      </a:pPr>
                      <a:r>
                        <a:rPr lang="es-EC" sz="1400">
                          <a:solidFill>
                            <a:schemeClr val="tx1"/>
                          </a:solidFill>
                          <a:effectLst/>
                        </a:rPr>
                        <a:t>4</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84,1</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84,94°</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83,5</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84,28</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80228">
                <a:tc>
                  <a:txBody>
                    <a:bodyPr/>
                    <a:lstStyle/>
                    <a:p>
                      <a:pPr algn="ctr">
                        <a:lnSpc>
                          <a:spcPct val="107000"/>
                        </a:lnSpc>
                        <a:spcAft>
                          <a:spcPts val="0"/>
                        </a:spcAft>
                      </a:pPr>
                      <a:r>
                        <a:rPr lang="es-EC" sz="1400">
                          <a:solidFill>
                            <a:schemeClr val="tx1"/>
                          </a:solidFill>
                          <a:effectLst/>
                        </a:rPr>
                        <a:t>5</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83,8</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82,46°</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85,7</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82,93</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80228">
                <a:tc>
                  <a:txBody>
                    <a:bodyPr/>
                    <a:lstStyle/>
                    <a:p>
                      <a:pPr algn="ctr">
                        <a:lnSpc>
                          <a:spcPct val="107000"/>
                        </a:lnSpc>
                        <a:spcAft>
                          <a:spcPts val="0"/>
                        </a:spcAft>
                      </a:pPr>
                      <a:r>
                        <a:rPr lang="es-EC" sz="1400" dirty="0">
                          <a:solidFill>
                            <a:schemeClr val="tx1"/>
                          </a:solidFill>
                          <a:effectLst/>
                        </a:rPr>
                        <a:t>Promedio</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dirty="0">
                          <a:solidFill>
                            <a:schemeClr val="tx1"/>
                          </a:solidFill>
                          <a:effectLst/>
                        </a:rPr>
                        <a:t>84,3°</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dirty="0">
                          <a:solidFill>
                            <a:schemeClr val="tx1"/>
                          </a:solidFill>
                          <a:effectLst/>
                        </a:rPr>
                        <a:t>84,2°</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a:solidFill>
                            <a:schemeClr val="tx1"/>
                          </a:solidFill>
                          <a:effectLst/>
                        </a:rPr>
                        <a:t>83,9°</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C" sz="1400" dirty="0">
                          <a:solidFill>
                            <a:schemeClr val="tx1"/>
                          </a:solidFill>
                          <a:effectLst/>
                        </a:rPr>
                        <a:t>83,4°</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pic>
        <p:nvPicPr>
          <p:cNvPr id="16" name="Imagen 15"/>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145" r="4735" b="3284"/>
          <a:stretch/>
        </p:blipFill>
        <p:spPr bwMode="auto">
          <a:xfrm>
            <a:off x="6762815" y="3534064"/>
            <a:ext cx="2573423" cy="3308140"/>
          </a:xfrm>
          <a:prstGeom prst="rect">
            <a:avLst/>
          </a:prstGeom>
          <a:noFill/>
          <a:ln w="317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7" name="Imagen 16"/>
          <p:cNvPicPr/>
          <p:nvPr/>
        </p:nvPicPr>
        <p:blipFill rotWithShape="1">
          <a:blip r:embed="rId5" cstate="print">
            <a:extLst>
              <a:ext uri="{28A0092B-C50C-407E-A947-70E740481C1C}">
                <a14:useLocalDpi xmlns:a14="http://schemas.microsoft.com/office/drawing/2010/main" val="0"/>
              </a:ext>
            </a:extLst>
          </a:blip>
          <a:srcRect l="7205" t="2461" b="5938"/>
          <a:stretch/>
        </p:blipFill>
        <p:spPr bwMode="auto">
          <a:xfrm>
            <a:off x="9456940" y="3534064"/>
            <a:ext cx="2304946" cy="3385157"/>
          </a:xfrm>
          <a:prstGeom prst="rect">
            <a:avLst/>
          </a:prstGeom>
          <a:noFill/>
          <a:ln w="317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aphicFrame>
        <p:nvGraphicFramePr>
          <p:cNvPr id="8" name="Tabla 7"/>
          <p:cNvGraphicFramePr>
            <a:graphicFrameLocks noGrp="1"/>
          </p:cNvGraphicFramePr>
          <p:nvPr>
            <p:extLst>
              <p:ext uri="{D42A27DB-BD31-4B8C-83A1-F6EECF244321}">
                <p14:modId xmlns:p14="http://schemas.microsoft.com/office/powerpoint/2010/main" val="766208391"/>
              </p:ext>
            </p:extLst>
          </p:nvPr>
        </p:nvGraphicFramePr>
        <p:xfrm>
          <a:off x="6294781" y="1251067"/>
          <a:ext cx="5897218" cy="1640501"/>
        </p:xfrm>
        <a:graphic>
          <a:graphicData uri="http://schemas.openxmlformats.org/drawingml/2006/table">
            <a:tbl>
              <a:tblPr firstRow="1" firstCol="1" bandRow="1">
                <a:tableStyleId>{5C22544A-7EE6-4342-B048-85BDC9FD1C3A}</a:tableStyleId>
              </a:tblPr>
              <a:tblGrid>
                <a:gridCol w="907539"/>
                <a:gridCol w="907539"/>
                <a:gridCol w="879648"/>
                <a:gridCol w="908255"/>
                <a:gridCol w="908255"/>
                <a:gridCol w="868921"/>
                <a:gridCol w="517061"/>
              </a:tblGrid>
              <a:tr h="247166">
                <a:tc rowSpan="2">
                  <a:txBody>
                    <a:bodyPr/>
                    <a:lstStyle/>
                    <a:p>
                      <a:pPr algn="ctr">
                        <a:lnSpc>
                          <a:spcPct val="107000"/>
                        </a:lnSpc>
                        <a:spcAft>
                          <a:spcPts val="0"/>
                        </a:spcAft>
                      </a:pPr>
                      <a:r>
                        <a:rPr lang="es-EC" sz="1600" dirty="0">
                          <a:solidFill>
                            <a:schemeClr val="tx1"/>
                          </a:solidFill>
                          <a:effectLst/>
                        </a:rPr>
                        <a:t>CASO</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ct val="107000"/>
                        </a:lnSpc>
                        <a:spcAft>
                          <a:spcPts val="0"/>
                        </a:spcAft>
                      </a:pPr>
                      <a:r>
                        <a:rPr lang="es-EC" sz="1600">
                          <a:solidFill>
                            <a:schemeClr val="tx1"/>
                          </a:solidFill>
                          <a:effectLst/>
                        </a:rPr>
                        <a:t>ALFA</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600">
                          <a:solidFill>
                            <a:schemeClr val="tx1"/>
                          </a:solidFill>
                          <a:effectLst/>
                        </a:rPr>
                        <a:t>BETA</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r>
              <a:tr h="896408">
                <a:tc vMerge="1">
                  <a:txBody>
                    <a:bodyPr/>
                    <a:lstStyle/>
                    <a:p>
                      <a:endParaRPr lang="es-EC"/>
                    </a:p>
                  </a:txBody>
                  <a:tcPr/>
                </a:tc>
                <a:tc>
                  <a:txBody>
                    <a:bodyPr/>
                    <a:lstStyle/>
                    <a:p>
                      <a:pPr algn="ctr">
                        <a:lnSpc>
                          <a:spcPct val="107000"/>
                        </a:lnSpc>
                        <a:spcAft>
                          <a:spcPts val="0"/>
                        </a:spcAft>
                      </a:pPr>
                      <a:r>
                        <a:rPr lang="es-EC" sz="1400" dirty="0">
                          <a:solidFill>
                            <a:schemeClr val="tx1"/>
                          </a:solidFill>
                          <a:effectLst/>
                        </a:rPr>
                        <a:t>Referencia</a:t>
                      </a:r>
                    </a:p>
                    <a:p>
                      <a:pPr algn="ctr">
                        <a:lnSpc>
                          <a:spcPct val="107000"/>
                        </a:lnSpc>
                        <a:spcAft>
                          <a:spcPts val="0"/>
                        </a:spcAft>
                      </a:pPr>
                      <a:r>
                        <a:rPr lang="es-EC" sz="1400" dirty="0">
                          <a:solidFill>
                            <a:schemeClr val="tx1"/>
                          </a:solidFill>
                          <a:effectLst/>
                        </a:rPr>
                        <a:t>Brazo Izq.</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solidFill>
                            <a:schemeClr val="tx1"/>
                          </a:solidFill>
                          <a:effectLst/>
                        </a:rPr>
                        <a:t>Dato real</a:t>
                      </a:r>
                    </a:p>
                    <a:p>
                      <a:pPr algn="ctr">
                        <a:lnSpc>
                          <a:spcPct val="107000"/>
                        </a:lnSpc>
                        <a:spcAft>
                          <a:spcPts val="0"/>
                        </a:spcAft>
                      </a:pPr>
                      <a:r>
                        <a:rPr lang="es-EC" sz="1400" dirty="0">
                          <a:solidFill>
                            <a:schemeClr val="tx1"/>
                          </a:solidFill>
                          <a:effectLst/>
                        </a:rPr>
                        <a:t>Brazo </a:t>
                      </a:r>
                      <a:r>
                        <a:rPr lang="es-EC" sz="1400" dirty="0" err="1">
                          <a:solidFill>
                            <a:schemeClr val="tx1"/>
                          </a:solidFill>
                          <a:effectLst/>
                        </a:rPr>
                        <a:t>dere</a:t>
                      </a:r>
                      <a:r>
                        <a:rPr lang="es-EC" sz="1400" dirty="0">
                          <a:solidFill>
                            <a:schemeClr val="tx1"/>
                          </a:solidFill>
                          <a:effectLst/>
                        </a:rPr>
                        <a:t>.</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solidFill>
                            <a:schemeClr val="tx1"/>
                          </a:solidFill>
                          <a:effectLst/>
                        </a:rPr>
                        <a:t>Error</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solidFill>
                            <a:schemeClr val="tx1"/>
                          </a:solidFill>
                          <a:effectLst/>
                        </a:rPr>
                        <a:t>Referencia</a:t>
                      </a:r>
                    </a:p>
                    <a:p>
                      <a:pPr algn="ctr">
                        <a:lnSpc>
                          <a:spcPct val="107000"/>
                        </a:lnSpc>
                        <a:spcAft>
                          <a:spcPts val="0"/>
                        </a:spcAft>
                      </a:pPr>
                      <a:r>
                        <a:rPr lang="es-EC" sz="1400" dirty="0">
                          <a:solidFill>
                            <a:schemeClr val="tx1"/>
                          </a:solidFill>
                          <a:effectLst/>
                        </a:rPr>
                        <a:t>Brazo Izq.</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solidFill>
                            <a:schemeClr val="tx1"/>
                          </a:solidFill>
                          <a:effectLst/>
                        </a:rPr>
                        <a:t>Dato real</a:t>
                      </a:r>
                    </a:p>
                    <a:p>
                      <a:pPr algn="ctr">
                        <a:lnSpc>
                          <a:spcPct val="107000"/>
                        </a:lnSpc>
                        <a:spcAft>
                          <a:spcPts val="0"/>
                        </a:spcAft>
                      </a:pPr>
                      <a:r>
                        <a:rPr lang="es-EC" sz="1400" dirty="0">
                          <a:solidFill>
                            <a:schemeClr val="tx1"/>
                          </a:solidFill>
                          <a:effectLst/>
                        </a:rPr>
                        <a:t>Brazo </a:t>
                      </a:r>
                      <a:r>
                        <a:rPr lang="es-EC" sz="1400" dirty="0" err="1">
                          <a:solidFill>
                            <a:schemeClr val="tx1"/>
                          </a:solidFill>
                          <a:effectLst/>
                        </a:rPr>
                        <a:t>dere</a:t>
                      </a:r>
                      <a:r>
                        <a:rPr lang="es-EC" sz="1400" dirty="0">
                          <a:solidFill>
                            <a:schemeClr val="tx1"/>
                          </a:solidFill>
                          <a:effectLst/>
                        </a:rPr>
                        <a:t>.</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solidFill>
                            <a:schemeClr val="tx1"/>
                          </a:solidFill>
                          <a:effectLst/>
                        </a:rPr>
                        <a:t>Error</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47166">
                <a:tc>
                  <a:txBody>
                    <a:bodyPr/>
                    <a:lstStyle/>
                    <a:p>
                      <a:pPr algn="just">
                        <a:lnSpc>
                          <a:spcPct val="107000"/>
                        </a:lnSpc>
                        <a:spcAft>
                          <a:spcPts val="0"/>
                        </a:spcAft>
                      </a:pPr>
                      <a:r>
                        <a:rPr lang="es-EC" sz="1600">
                          <a:solidFill>
                            <a:schemeClr val="tx1"/>
                          </a:solidFill>
                          <a:effectLst/>
                        </a:rPr>
                        <a:t>1</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87,1°</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84,8°</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2,3°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6,2°</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5,5°</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0,7°</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47166">
                <a:tc>
                  <a:txBody>
                    <a:bodyPr/>
                    <a:lstStyle/>
                    <a:p>
                      <a:pPr algn="just">
                        <a:lnSpc>
                          <a:spcPct val="107000"/>
                        </a:lnSpc>
                        <a:spcAft>
                          <a:spcPts val="0"/>
                        </a:spcAft>
                      </a:pPr>
                      <a:r>
                        <a:rPr lang="es-EC" sz="1600">
                          <a:solidFill>
                            <a:schemeClr val="tx1"/>
                          </a:solidFill>
                          <a:effectLst/>
                        </a:rPr>
                        <a:t>2</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dirty="0">
                          <a:solidFill>
                            <a:schemeClr val="tx1"/>
                          </a:solidFill>
                          <a:effectLst/>
                        </a:rPr>
                        <a:t>84,3°</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83,9°</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0,4°</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84,2°</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dirty="0">
                          <a:solidFill>
                            <a:schemeClr val="tx1"/>
                          </a:solidFill>
                          <a:effectLst/>
                        </a:rPr>
                        <a:t>83,4°</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dirty="0">
                          <a:solidFill>
                            <a:schemeClr val="tx1"/>
                          </a:solidFill>
                          <a:effectLst/>
                        </a:rPr>
                        <a:t>0,8°</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06227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Pruebas y Resultados</a:t>
            </a:r>
            <a:endParaRPr lang="es-EC" dirty="0"/>
          </a:p>
        </p:txBody>
      </p:sp>
      <p:sp>
        <p:nvSpPr>
          <p:cNvPr id="3" name="Marcador de contenido 2"/>
          <p:cNvSpPr>
            <a:spLocks noGrp="1"/>
          </p:cNvSpPr>
          <p:nvPr>
            <p:ph idx="1"/>
          </p:nvPr>
        </p:nvSpPr>
        <p:spPr/>
        <p:txBody>
          <a:bodyPr/>
          <a:lstStyle/>
          <a:p>
            <a:r>
              <a:rPr lang="es-EC" dirty="0" smtClean="0"/>
              <a:t>Sistema Mecatrónico</a:t>
            </a:r>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64231111"/>
              </p:ext>
            </p:extLst>
          </p:nvPr>
        </p:nvGraphicFramePr>
        <p:xfrm>
          <a:off x="689117" y="2315898"/>
          <a:ext cx="5287616" cy="3962617"/>
        </p:xfrm>
        <a:graphic>
          <a:graphicData uri="http://schemas.openxmlformats.org/drawingml/2006/table">
            <a:tbl>
              <a:tblPr firstRow="1" firstCol="1" bandRow="1">
                <a:tableStyleId>{5C22544A-7EE6-4342-B048-85BDC9FD1C3A}</a:tableStyleId>
              </a:tblPr>
              <a:tblGrid>
                <a:gridCol w="1417982"/>
                <a:gridCol w="3869634"/>
              </a:tblGrid>
              <a:tr h="341685">
                <a:tc gridSpan="2">
                  <a:txBody>
                    <a:bodyPr/>
                    <a:lstStyle/>
                    <a:p>
                      <a:pPr algn="ctr">
                        <a:lnSpc>
                          <a:spcPct val="150000"/>
                        </a:lnSpc>
                        <a:spcAft>
                          <a:spcPts val="0"/>
                        </a:spcAft>
                      </a:pPr>
                      <a:r>
                        <a:rPr lang="es-ES_tradnl" sz="1600" dirty="0">
                          <a:solidFill>
                            <a:schemeClr val="tx1"/>
                          </a:solidFill>
                          <a:effectLst/>
                        </a:rPr>
                        <a:t>PROTOCOLO DE PRUEBAS DEL SISTEMA CONJUNTO</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r>
              <a:tr h="724186">
                <a:tc>
                  <a:txBody>
                    <a:bodyPr/>
                    <a:lstStyle/>
                    <a:p>
                      <a:pPr>
                        <a:lnSpc>
                          <a:spcPct val="150000"/>
                        </a:lnSpc>
                        <a:spcAft>
                          <a:spcPts val="0"/>
                        </a:spcAft>
                      </a:pPr>
                      <a:r>
                        <a:rPr lang="es-ES_tradnl" sz="1600" dirty="0">
                          <a:solidFill>
                            <a:schemeClr val="tx1"/>
                          </a:solidFill>
                          <a:effectLst/>
                        </a:rPr>
                        <a:t>Responsables</a:t>
                      </a:r>
                      <a:endParaRPr lang="es-EC" sz="1600" dirty="0">
                        <a:solidFill>
                          <a:schemeClr val="tx1"/>
                        </a:solidFill>
                        <a:effectLst/>
                      </a:endParaRPr>
                    </a:p>
                    <a:p>
                      <a:pPr>
                        <a:lnSpc>
                          <a:spcPct val="150000"/>
                        </a:lnSpc>
                        <a:spcAft>
                          <a:spcPts val="0"/>
                        </a:spcAft>
                      </a:pPr>
                      <a:r>
                        <a:rPr lang="es-ES_tradnl" sz="1600" dirty="0">
                          <a:solidFill>
                            <a:schemeClr val="tx1"/>
                          </a:solidFill>
                          <a:effectLst/>
                        </a:rPr>
                        <a:t>Involucrados</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600">
                          <a:solidFill>
                            <a:schemeClr val="tx1"/>
                          </a:solidFill>
                          <a:effectLst/>
                        </a:rPr>
                        <a:t>Juan Pablo Muñoz       Rafael Rodríguez</a:t>
                      </a:r>
                      <a:endParaRPr lang="es-EC" sz="1600">
                        <a:solidFill>
                          <a:schemeClr val="tx1"/>
                        </a:solidFill>
                        <a:effectLst/>
                      </a:endParaRPr>
                    </a:p>
                    <a:p>
                      <a:pPr algn="just">
                        <a:lnSpc>
                          <a:spcPct val="150000"/>
                        </a:lnSpc>
                        <a:spcAft>
                          <a:spcPts val="0"/>
                        </a:spcAft>
                      </a:pPr>
                      <a:r>
                        <a:rPr lang="es-ES_tradnl" sz="1600">
                          <a:solidFill>
                            <a:schemeClr val="tx1"/>
                          </a:solidFill>
                          <a:effectLst/>
                        </a:rPr>
                        <a:t>Encuestados varios</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489190">
                <a:tc>
                  <a:txBody>
                    <a:bodyPr/>
                    <a:lstStyle/>
                    <a:p>
                      <a:pPr>
                        <a:lnSpc>
                          <a:spcPct val="150000"/>
                        </a:lnSpc>
                        <a:spcAft>
                          <a:spcPts val="0"/>
                        </a:spcAft>
                      </a:pPr>
                      <a:r>
                        <a:rPr lang="es-ES_tradnl" sz="1600">
                          <a:solidFill>
                            <a:schemeClr val="tx1"/>
                          </a:solidFill>
                          <a:effectLst/>
                        </a:rPr>
                        <a:t>Procedimiento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gn="just">
                        <a:lnSpc>
                          <a:spcPct val="150000"/>
                        </a:lnSpc>
                        <a:spcAft>
                          <a:spcPts val="0"/>
                        </a:spcAft>
                        <a:buFont typeface="+mj-lt"/>
                        <a:buAutoNum type="arabicParenR"/>
                      </a:pPr>
                      <a:r>
                        <a:rPr lang="es-ES_tradnl" sz="1600">
                          <a:solidFill>
                            <a:schemeClr val="tx1"/>
                          </a:solidFill>
                          <a:effectLst/>
                        </a:rPr>
                        <a:t>Inicializar la plataforma</a:t>
                      </a:r>
                      <a:endParaRPr lang="es-EC" sz="1600">
                        <a:solidFill>
                          <a:schemeClr val="tx1"/>
                        </a:solidFill>
                        <a:effectLst/>
                      </a:endParaRPr>
                    </a:p>
                    <a:p>
                      <a:pPr marL="342900" lvl="0" indent="-342900" algn="just">
                        <a:lnSpc>
                          <a:spcPct val="150000"/>
                        </a:lnSpc>
                        <a:spcAft>
                          <a:spcPts val="0"/>
                        </a:spcAft>
                        <a:buFont typeface="+mj-lt"/>
                        <a:buAutoNum type="arabicParenR"/>
                      </a:pPr>
                      <a:r>
                        <a:rPr lang="es-ES_tradnl" sz="1600">
                          <a:solidFill>
                            <a:schemeClr val="tx1"/>
                          </a:solidFill>
                          <a:effectLst/>
                        </a:rPr>
                        <a:t>Solicitar al usuario s</a:t>
                      </a:r>
                      <a:r>
                        <a:rPr lang="es-EC" sz="1600">
                          <a:solidFill>
                            <a:schemeClr val="tx1"/>
                          </a:solidFill>
                          <a:effectLst/>
                        </a:rPr>
                        <a:t>entarse en la estación de fisioterapia</a:t>
                      </a:r>
                    </a:p>
                    <a:p>
                      <a:pPr marL="342900" lvl="0" indent="-342900" algn="just">
                        <a:lnSpc>
                          <a:spcPct val="150000"/>
                        </a:lnSpc>
                        <a:spcAft>
                          <a:spcPts val="0"/>
                        </a:spcAft>
                        <a:buFont typeface="+mj-lt"/>
                        <a:buAutoNum type="arabicParenR"/>
                      </a:pPr>
                      <a:r>
                        <a:rPr lang="es-EC" sz="1600">
                          <a:solidFill>
                            <a:schemeClr val="tx1"/>
                          </a:solidFill>
                          <a:effectLst/>
                        </a:rPr>
                        <a:t>Interactuar con la interfaz gráfica</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41685">
                <a:tc>
                  <a:txBody>
                    <a:bodyPr/>
                    <a:lstStyle/>
                    <a:p>
                      <a:pPr>
                        <a:lnSpc>
                          <a:spcPct val="150000"/>
                        </a:lnSpc>
                        <a:spcAft>
                          <a:spcPts val="0"/>
                        </a:spcAft>
                      </a:pPr>
                      <a:r>
                        <a:rPr lang="es-ES_tradnl" sz="1600">
                          <a:solidFill>
                            <a:schemeClr val="tx1"/>
                          </a:solidFill>
                          <a:effectLst/>
                        </a:rPr>
                        <a:t>Útiles</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600">
                          <a:solidFill>
                            <a:schemeClr val="tx1"/>
                          </a:solidFill>
                          <a:effectLst/>
                        </a:rPr>
                        <a:t>Kinect y estación de fisioterapia.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41685">
                <a:tc>
                  <a:txBody>
                    <a:bodyPr/>
                    <a:lstStyle/>
                    <a:p>
                      <a:pPr>
                        <a:lnSpc>
                          <a:spcPct val="150000"/>
                        </a:lnSpc>
                        <a:spcAft>
                          <a:spcPts val="0"/>
                        </a:spcAft>
                      </a:pPr>
                      <a:r>
                        <a:rPr lang="es-ES_tradnl" sz="1600">
                          <a:solidFill>
                            <a:schemeClr val="tx1"/>
                          </a:solidFill>
                          <a:effectLst/>
                        </a:rPr>
                        <a:t>Protocolo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600">
                          <a:solidFill>
                            <a:schemeClr val="tx1"/>
                          </a:solidFill>
                          <a:effectLst/>
                        </a:rPr>
                        <a:t>Realizar encuesta de satisfacción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724186">
                <a:tc>
                  <a:txBody>
                    <a:bodyPr/>
                    <a:lstStyle/>
                    <a:p>
                      <a:pPr>
                        <a:lnSpc>
                          <a:spcPct val="150000"/>
                        </a:lnSpc>
                        <a:spcAft>
                          <a:spcPts val="0"/>
                        </a:spcAft>
                      </a:pPr>
                      <a:r>
                        <a:rPr lang="es-ES_tradnl" sz="1600" dirty="0">
                          <a:solidFill>
                            <a:schemeClr val="tx1"/>
                          </a:solidFill>
                          <a:effectLst/>
                        </a:rPr>
                        <a:t>Verificación</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600" dirty="0">
                          <a:solidFill>
                            <a:schemeClr val="tx1"/>
                          </a:solidFill>
                          <a:effectLst/>
                        </a:rPr>
                        <a:t>Verificar la correcta navegación en la interfaz y desempeño de la misma.</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14" name="Gráfico 13"/>
          <p:cNvGraphicFramePr/>
          <p:nvPr>
            <p:extLst>
              <p:ext uri="{D42A27DB-BD31-4B8C-83A1-F6EECF244321}">
                <p14:modId xmlns:p14="http://schemas.microsoft.com/office/powerpoint/2010/main" val="366071889"/>
              </p:ext>
            </p:extLst>
          </p:nvPr>
        </p:nvGraphicFramePr>
        <p:xfrm>
          <a:off x="6639339" y="2236384"/>
          <a:ext cx="3882887" cy="40254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1094026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4309"/>
            <a:ext cx="10058400" cy="825155"/>
          </a:xfrm>
        </p:spPr>
        <p:txBody>
          <a:bodyPr/>
          <a:lstStyle/>
          <a:p>
            <a:r>
              <a:rPr lang="es-EC" dirty="0" smtClean="0"/>
              <a:t>Pruebas y Resultados</a:t>
            </a:r>
            <a:endParaRPr lang="es-EC" dirty="0"/>
          </a:p>
        </p:txBody>
      </p:sp>
      <p:sp>
        <p:nvSpPr>
          <p:cNvPr id="3" name="Marcador de contenido 2"/>
          <p:cNvSpPr>
            <a:spLocks noGrp="1"/>
          </p:cNvSpPr>
          <p:nvPr>
            <p:ph idx="1"/>
          </p:nvPr>
        </p:nvSpPr>
        <p:spPr>
          <a:xfrm>
            <a:off x="1107440" y="1090360"/>
            <a:ext cx="10058400" cy="4023360"/>
          </a:xfrm>
        </p:spPr>
        <p:txBody>
          <a:bodyPr/>
          <a:lstStyle/>
          <a:p>
            <a:r>
              <a:rPr lang="es-EC" dirty="0" smtClean="0"/>
              <a:t>Sistema Mecatrónico</a:t>
            </a:r>
            <a:endParaRPr lang="es-EC" dirty="0"/>
          </a:p>
        </p:txBody>
      </p:sp>
      <p:graphicFrame>
        <p:nvGraphicFramePr>
          <p:cNvPr id="6" name="Gráfico 5"/>
          <p:cNvGraphicFramePr/>
          <p:nvPr>
            <p:extLst>
              <p:ext uri="{D42A27DB-BD31-4B8C-83A1-F6EECF244321}">
                <p14:modId xmlns:p14="http://schemas.microsoft.com/office/powerpoint/2010/main" val="625577068"/>
              </p:ext>
            </p:extLst>
          </p:nvPr>
        </p:nvGraphicFramePr>
        <p:xfrm>
          <a:off x="401320" y="1794258"/>
          <a:ext cx="3932141" cy="22353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p:cNvGraphicFramePr/>
          <p:nvPr>
            <p:extLst>
              <p:ext uri="{D42A27DB-BD31-4B8C-83A1-F6EECF244321}">
                <p14:modId xmlns:p14="http://schemas.microsoft.com/office/powerpoint/2010/main" val="756277703"/>
              </p:ext>
            </p:extLst>
          </p:nvPr>
        </p:nvGraphicFramePr>
        <p:xfrm>
          <a:off x="5679440" y="1794258"/>
          <a:ext cx="4275814" cy="21809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áfico 7"/>
          <p:cNvGraphicFramePr/>
          <p:nvPr>
            <p:extLst>
              <p:ext uri="{D42A27DB-BD31-4B8C-83A1-F6EECF244321}">
                <p14:modId xmlns:p14="http://schemas.microsoft.com/office/powerpoint/2010/main" val="3597161073"/>
              </p:ext>
            </p:extLst>
          </p:nvPr>
        </p:nvGraphicFramePr>
        <p:xfrm>
          <a:off x="381440" y="4162140"/>
          <a:ext cx="3971900" cy="21723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áfico 8"/>
          <p:cNvGraphicFramePr/>
          <p:nvPr>
            <p:extLst>
              <p:ext uri="{D42A27DB-BD31-4B8C-83A1-F6EECF244321}">
                <p14:modId xmlns:p14="http://schemas.microsoft.com/office/powerpoint/2010/main" val="2015969282"/>
              </p:ext>
            </p:extLst>
          </p:nvPr>
        </p:nvGraphicFramePr>
        <p:xfrm>
          <a:off x="5643436" y="4216106"/>
          <a:ext cx="4311817" cy="211843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4785377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4309"/>
            <a:ext cx="10058400" cy="825155"/>
          </a:xfrm>
        </p:spPr>
        <p:txBody>
          <a:bodyPr/>
          <a:lstStyle/>
          <a:p>
            <a:r>
              <a:rPr lang="es-EC" dirty="0" smtClean="0"/>
              <a:t>Pruebas y Resultados</a:t>
            </a:r>
            <a:endParaRPr lang="es-EC" dirty="0"/>
          </a:p>
        </p:txBody>
      </p:sp>
      <p:sp>
        <p:nvSpPr>
          <p:cNvPr id="3" name="Marcador de contenido 2"/>
          <p:cNvSpPr>
            <a:spLocks noGrp="1"/>
          </p:cNvSpPr>
          <p:nvPr>
            <p:ph idx="1"/>
          </p:nvPr>
        </p:nvSpPr>
        <p:spPr>
          <a:xfrm>
            <a:off x="1097280" y="719299"/>
            <a:ext cx="10058400" cy="4023360"/>
          </a:xfrm>
        </p:spPr>
        <p:txBody>
          <a:bodyPr/>
          <a:lstStyle/>
          <a:p>
            <a:r>
              <a:rPr lang="es-EC" dirty="0"/>
              <a:t>P</a:t>
            </a:r>
            <a:r>
              <a:rPr lang="es-EC" dirty="0" smtClean="0"/>
              <a:t>rueba </a:t>
            </a:r>
            <a:r>
              <a:rPr lang="es-EC" dirty="0"/>
              <a:t>fisioterapéutica de la </a:t>
            </a:r>
            <a:r>
              <a:rPr lang="es-EC" dirty="0" err="1"/>
              <a:t>platafroma</a:t>
            </a:r>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823059612"/>
              </p:ext>
            </p:extLst>
          </p:nvPr>
        </p:nvGraphicFramePr>
        <p:xfrm>
          <a:off x="240906" y="1150952"/>
          <a:ext cx="5378015" cy="5148837"/>
        </p:xfrm>
        <a:graphic>
          <a:graphicData uri="http://schemas.openxmlformats.org/drawingml/2006/table">
            <a:tbl>
              <a:tblPr firstRow="1" firstCol="1" bandRow="1">
                <a:tableStyleId>{5C22544A-7EE6-4342-B048-85BDC9FD1C3A}</a:tableStyleId>
              </a:tblPr>
              <a:tblGrid>
                <a:gridCol w="1266617"/>
                <a:gridCol w="4111398"/>
              </a:tblGrid>
              <a:tr h="271614">
                <a:tc gridSpan="2">
                  <a:txBody>
                    <a:bodyPr/>
                    <a:lstStyle/>
                    <a:p>
                      <a:pPr algn="ctr">
                        <a:lnSpc>
                          <a:spcPct val="150000"/>
                        </a:lnSpc>
                        <a:spcAft>
                          <a:spcPts val="0"/>
                        </a:spcAft>
                      </a:pPr>
                      <a:r>
                        <a:rPr lang="es-ES_tradnl" sz="1400" dirty="0">
                          <a:solidFill>
                            <a:schemeClr val="tx1"/>
                          </a:solidFill>
                          <a:effectLst/>
                        </a:rPr>
                        <a:t>PROTOCOLO DE PRUEBAS FISIOTERAPEÚTICAS</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393" marR="56393" marT="0" marB="0" anchor="ctr"/>
                </a:tc>
                <a:tc hMerge="1">
                  <a:txBody>
                    <a:bodyPr/>
                    <a:lstStyle/>
                    <a:p>
                      <a:endParaRPr lang="es-EC"/>
                    </a:p>
                  </a:txBody>
                  <a:tcPr/>
                </a:tc>
              </a:tr>
              <a:tr h="497960">
                <a:tc>
                  <a:txBody>
                    <a:bodyPr/>
                    <a:lstStyle/>
                    <a:p>
                      <a:pPr>
                        <a:lnSpc>
                          <a:spcPct val="150000"/>
                        </a:lnSpc>
                        <a:spcAft>
                          <a:spcPts val="0"/>
                        </a:spcAft>
                      </a:pPr>
                      <a:r>
                        <a:rPr lang="es-ES_tradnl" sz="1200">
                          <a:solidFill>
                            <a:schemeClr val="tx1"/>
                          </a:solidFill>
                          <a:effectLst/>
                        </a:rPr>
                        <a:t>Responsables</a:t>
                      </a:r>
                      <a:endParaRPr lang="es-EC" sz="1400">
                        <a:solidFill>
                          <a:schemeClr val="tx1"/>
                        </a:solidFill>
                        <a:effectLst/>
                      </a:endParaRPr>
                    </a:p>
                    <a:p>
                      <a:pPr>
                        <a:lnSpc>
                          <a:spcPct val="150000"/>
                        </a:lnSpc>
                        <a:spcAft>
                          <a:spcPts val="0"/>
                        </a:spcAft>
                      </a:pPr>
                      <a:r>
                        <a:rPr lang="es-ES_tradnl" sz="1200">
                          <a:solidFill>
                            <a:schemeClr val="tx1"/>
                          </a:solidFill>
                          <a:effectLst/>
                        </a:rPr>
                        <a:t>Especialista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393" marR="56393" marT="0" marB="0" anchor="ctr"/>
                </a:tc>
                <a:tc>
                  <a:txBody>
                    <a:bodyPr/>
                    <a:lstStyle/>
                    <a:p>
                      <a:pPr algn="just">
                        <a:lnSpc>
                          <a:spcPct val="150000"/>
                        </a:lnSpc>
                        <a:spcAft>
                          <a:spcPts val="0"/>
                        </a:spcAft>
                      </a:pPr>
                      <a:r>
                        <a:rPr lang="es-ES_tradnl" sz="1200" dirty="0">
                          <a:solidFill>
                            <a:schemeClr val="tx1"/>
                          </a:solidFill>
                          <a:effectLst/>
                        </a:rPr>
                        <a:t>Juan Pablo Muñoz       Rafael Rodríguez </a:t>
                      </a:r>
                      <a:endParaRPr lang="es-EC" sz="1400" dirty="0">
                        <a:solidFill>
                          <a:schemeClr val="tx1"/>
                        </a:solidFill>
                        <a:effectLst/>
                      </a:endParaRPr>
                    </a:p>
                    <a:p>
                      <a:pPr algn="just">
                        <a:lnSpc>
                          <a:spcPct val="150000"/>
                        </a:lnSpc>
                        <a:spcAft>
                          <a:spcPts val="0"/>
                        </a:spcAft>
                      </a:pPr>
                      <a:r>
                        <a:rPr lang="es-ES_tradnl" sz="1200" dirty="0" err="1">
                          <a:solidFill>
                            <a:schemeClr val="tx1"/>
                          </a:solidFill>
                          <a:effectLst/>
                        </a:rPr>
                        <a:t>Lic</a:t>
                      </a:r>
                      <a:r>
                        <a:rPr lang="es-ES_tradnl" sz="1200" dirty="0">
                          <a:solidFill>
                            <a:schemeClr val="tx1"/>
                          </a:solidFill>
                          <a:effectLst/>
                        </a:rPr>
                        <a:t> Clara </a:t>
                      </a:r>
                      <a:r>
                        <a:rPr lang="es-ES_tradnl" sz="1200" dirty="0" err="1">
                          <a:solidFill>
                            <a:schemeClr val="tx1"/>
                          </a:solidFill>
                          <a:effectLst/>
                        </a:rPr>
                        <a:t>Gualotuña</a:t>
                      </a:r>
                      <a:r>
                        <a:rPr lang="es-ES_tradnl" sz="1200" dirty="0">
                          <a:solidFill>
                            <a:schemeClr val="tx1"/>
                          </a:solidFill>
                          <a:effectLst/>
                        </a:rPr>
                        <a:t> – Dir. Sistema Integrado de Salud ESPE</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393" marR="56393" marT="0" marB="0" anchor="ctr"/>
                </a:tc>
              </a:tr>
              <a:tr h="814844">
                <a:tc>
                  <a:txBody>
                    <a:bodyPr/>
                    <a:lstStyle/>
                    <a:p>
                      <a:pPr>
                        <a:lnSpc>
                          <a:spcPct val="150000"/>
                        </a:lnSpc>
                        <a:spcAft>
                          <a:spcPts val="0"/>
                        </a:spcAft>
                      </a:pPr>
                      <a:r>
                        <a:rPr lang="es-ES_tradnl" sz="1400">
                          <a:solidFill>
                            <a:schemeClr val="tx1"/>
                          </a:solidFill>
                          <a:effectLst/>
                        </a:rPr>
                        <a:t>Procedimiento</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393" marR="56393" marT="0" marB="0" anchor="ctr"/>
                </a:tc>
                <a:tc>
                  <a:txBody>
                    <a:bodyPr/>
                    <a:lstStyle/>
                    <a:p>
                      <a:pPr marL="342900" lvl="0" indent="-342900" algn="just">
                        <a:lnSpc>
                          <a:spcPct val="150000"/>
                        </a:lnSpc>
                        <a:spcAft>
                          <a:spcPts val="0"/>
                        </a:spcAft>
                        <a:buFont typeface="+mj-lt"/>
                        <a:buAutoNum type="arabicParenR"/>
                      </a:pPr>
                      <a:r>
                        <a:rPr lang="es-ES_tradnl" sz="1400">
                          <a:solidFill>
                            <a:schemeClr val="tx1"/>
                          </a:solidFill>
                          <a:effectLst/>
                        </a:rPr>
                        <a:t>Inicializar la plataforma</a:t>
                      </a:r>
                      <a:endParaRPr lang="es-EC" sz="1400">
                        <a:solidFill>
                          <a:schemeClr val="tx1"/>
                        </a:solidFill>
                        <a:effectLst/>
                      </a:endParaRPr>
                    </a:p>
                    <a:p>
                      <a:pPr marL="342900" lvl="0" indent="-342900" algn="just">
                        <a:lnSpc>
                          <a:spcPct val="150000"/>
                        </a:lnSpc>
                        <a:spcAft>
                          <a:spcPts val="0"/>
                        </a:spcAft>
                        <a:buFont typeface="+mj-lt"/>
                        <a:buAutoNum type="arabicParenR"/>
                      </a:pPr>
                      <a:r>
                        <a:rPr lang="es-EC" sz="1400">
                          <a:solidFill>
                            <a:schemeClr val="tx1"/>
                          </a:solidFill>
                          <a:effectLst/>
                        </a:rPr>
                        <a:t>Sentarse en la estación de fisioterapia</a:t>
                      </a:r>
                    </a:p>
                    <a:p>
                      <a:pPr marL="342900" lvl="0" indent="-342900" algn="just">
                        <a:lnSpc>
                          <a:spcPct val="150000"/>
                        </a:lnSpc>
                        <a:spcAft>
                          <a:spcPts val="0"/>
                        </a:spcAft>
                        <a:buFont typeface="+mj-lt"/>
                        <a:buAutoNum type="arabicParenR"/>
                      </a:pPr>
                      <a:r>
                        <a:rPr lang="es-EC" sz="1400">
                          <a:solidFill>
                            <a:schemeClr val="tx1"/>
                          </a:solidFill>
                          <a:effectLst/>
                        </a:rPr>
                        <a:t>Ejecutar Rutinas de fisioterapia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393" marR="56393" marT="0" marB="0" anchor="ctr"/>
                </a:tc>
              </a:tr>
              <a:tr h="271614">
                <a:tc>
                  <a:txBody>
                    <a:bodyPr/>
                    <a:lstStyle/>
                    <a:p>
                      <a:pPr>
                        <a:lnSpc>
                          <a:spcPct val="150000"/>
                        </a:lnSpc>
                        <a:spcAft>
                          <a:spcPts val="0"/>
                        </a:spcAft>
                      </a:pPr>
                      <a:r>
                        <a:rPr lang="es-ES_tradnl" sz="1400">
                          <a:solidFill>
                            <a:schemeClr val="tx1"/>
                          </a:solidFill>
                          <a:effectLst/>
                        </a:rPr>
                        <a:t>Útiles</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393" marR="56393" marT="0" marB="0" anchor="ctr"/>
                </a:tc>
                <a:tc>
                  <a:txBody>
                    <a:bodyPr/>
                    <a:lstStyle/>
                    <a:p>
                      <a:pPr algn="just">
                        <a:lnSpc>
                          <a:spcPct val="150000"/>
                        </a:lnSpc>
                        <a:spcAft>
                          <a:spcPts val="0"/>
                        </a:spcAft>
                      </a:pPr>
                      <a:r>
                        <a:rPr lang="es-ES_tradnl" sz="1400">
                          <a:solidFill>
                            <a:schemeClr val="tx1"/>
                          </a:solidFill>
                          <a:effectLst/>
                        </a:rPr>
                        <a:t>Kinect y estación de fisioterapia. </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393" marR="56393" marT="0" marB="0" anchor="ctr"/>
                </a:tc>
              </a:tr>
              <a:tr h="814844">
                <a:tc>
                  <a:txBody>
                    <a:bodyPr/>
                    <a:lstStyle/>
                    <a:p>
                      <a:pPr>
                        <a:lnSpc>
                          <a:spcPct val="150000"/>
                        </a:lnSpc>
                        <a:spcAft>
                          <a:spcPts val="0"/>
                        </a:spcAft>
                      </a:pPr>
                      <a:r>
                        <a:rPr lang="es-ES_tradnl" sz="1400">
                          <a:solidFill>
                            <a:schemeClr val="tx1"/>
                          </a:solidFill>
                          <a:effectLst/>
                        </a:rPr>
                        <a:t>Protocolo</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393" marR="56393" marT="0" marB="0" anchor="ctr"/>
                </a:tc>
                <a:tc>
                  <a:txBody>
                    <a:bodyPr/>
                    <a:lstStyle/>
                    <a:p>
                      <a:pPr marL="342900" lvl="0" indent="-342900" algn="just">
                        <a:lnSpc>
                          <a:spcPct val="150000"/>
                        </a:lnSpc>
                        <a:spcAft>
                          <a:spcPts val="0"/>
                        </a:spcAft>
                        <a:buFont typeface="+mj-lt"/>
                        <a:buAutoNum type="arabicParenR"/>
                      </a:pPr>
                      <a:r>
                        <a:rPr lang="es-EC" sz="1400">
                          <a:solidFill>
                            <a:schemeClr val="tx1"/>
                          </a:solidFill>
                          <a:effectLst/>
                        </a:rPr>
                        <a:t>Comprobar el funcionamiento conjunto general</a:t>
                      </a:r>
                    </a:p>
                    <a:p>
                      <a:pPr marL="342900" lvl="0" indent="-342900" algn="just">
                        <a:lnSpc>
                          <a:spcPct val="150000"/>
                        </a:lnSpc>
                        <a:spcAft>
                          <a:spcPts val="0"/>
                        </a:spcAft>
                        <a:buFont typeface="+mj-lt"/>
                        <a:buAutoNum type="arabicParenR"/>
                      </a:pPr>
                      <a:r>
                        <a:rPr lang="es-EC" sz="1400">
                          <a:solidFill>
                            <a:schemeClr val="tx1"/>
                          </a:solidFill>
                          <a:effectLst/>
                        </a:rPr>
                        <a:t>Confirmar las ejecución de las rutinas de fisioterapia planteadas.</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393" marR="56393" marT="0" marB="0" anchor="ctr"/>
                </a:tc>
              </a:tr>
              <a:tr h="2172917">
                <a:tc>
                  <a:txBody>
                    <a:bodyPr/>
                    <a:lstStyle/>
                    <a:p>
                      <a:pPr>
                        <a:lnSpc>
                          <a:spcPct val="150000"/>
                        </a:lnSpc>
                        <a:spcAft>
                          <a:spcPts val="0"/>
                        </a:spcAft>
                      </a:pPr>
                      <a:r>
                        <a:rPr lang="es-ES_tradnl" sz="1400">
                          <a:solidFill>
                            <a:schemeClr val="tx1"/>
                          </a:solidFill>
                          <a:effectLst/>
                        </a:rPr>
                        <a:t>Verificación</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393" marR="56393" marT="0" marB="0" anchor="ctr"/>
                </a:tc>
                <a:tc>
                  <a:txBody>
                    <a:bodyPr/>
                    <a:lstStyle/>
                    <a:p>
                      <a:pPr marL="342900" lvl="0" indent="-342900" algn="just">
                        <a:lnSpc>
                          <a:spcPct val="150000"/>
                        </a:lnSpc>
                        <a:spcAft>
                          <a:spcPts val="0"/>
                        </a:spcAft>
                        <a:buFont typeface="+mj-lt"/>
                        <a:buAutoNum type="arabicParenR"/>
                      </a:pPr>
                      <a:r>
                        <a:rPr lang="es-EC" sz="1400" dirty="0">
                          <a:solidFill>
                            <a:schemeClr val="tx1"/>
                          </a:solidFill>
                          <a:effectLst/>
                        </a:rPr>
                        <a:t>Verificar la correcta implementación de la metodología de TERAPIA DE ESPEJO</a:t>
                      </a:r>
                    </a:p>
                    <a:p>
                      <a:pPr marL="342900" lvl="0" indent="-342900" algn="just">
                        <a:lnSpc>
                          <a:spcPct val="150000"/>
                        </a:lnSpc>
                        <a:spcAft>
                          <a:spcPts val="0"/>
                        </a:spcAft>
                        <a:buFont typeface="+mj-lt"/>
                        <a:buAutoNum type="arabicParenR"/>
                      </a:pPr>
                      <a:r>
                        <a:rPr lang="es-EC" sz="1400" dirty="0">
                          <a:solidFill>
                            <a:schemeClr val="tx1"/>
                          </a:solidFill>
                          <a:effectLst/>
                        </a:rPr>
                        <a:t>Verificar la correcta implementación de la metodología de MOVIMIENTO CONTINUO PASIVO</a:t>
                      </a:r>
                    </a:p>
                    <a:p>
                      <a:pPr marL="342900" lvl="0" indent="-342900" algn="just">
                        <a:lnSpc>
                          <a:spcPct val="150000"/>
                        </a:lnSpc>
                        <a:spcAft>
                          <a:spcPts val="0"/>
                        </a:spcAft>
                        <a:buFont typeface="+mj-lt"/>
                        <a:buAutoNum type="arabicParenR"/>
                      </a:pPr>
                      <a:r>
                        <a:rPr lang="es-EC" sz="1400" dirty="0">
                          <a:solidFill>
                            <a:schemeClr val="tx1"/>
                          </a:solidFill>
                          <a:effectLst/>
                        </a:rPr>
                        <a:t>Validar el desempeño de la estación y su aplicabilidad  para rehabilitación de lesiones de hombro en etapas iniciales de tratamiento.</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393" marR="56393" marT="0" marB="0" anchor="ct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872177655"/>
              </p:ext>
            </p:extLst>
          </p:nvPr>
        </p:nvGraphicFramePr>
        <p:xfrm>
          <a:off x="5859250" y="1224415"/>
          <a:ext cx="6152804" cy="4649346"/>
        </p:xfrm>
        <a:graphic>
          <a:graphicData uri="http://schemas.openxmlformats.org/drawingml/2006/table">
            <a:tbl>
              <a:tblPr firstRow="1" firstCol="1" bandRow="1">
                <a:tableStyleId>{5C22544A-7EE6-4342-B048-85BDC9FD1C3A}</a:tableStyleId>
              </a:tblPr>
              <a:tblGrid>
                <a:gridCol w="2230161"/>
                <a:gridCol w="940904"/>
                <a:gridCol w="742122"/>
                <a:gridCol w="742122"/>
                <a:gridCol w="834887"/>
                <a:gridCol w="662608"/>
              </a:tblGrid>
              <a:tr h="257765">
                <a:tc gridSpan="6">
                  <a:txBody>
                    <a:bodyPr/>
                    <a:lstStyle/>
                    <a:p>
                      <a:pPr marL="457200" algn="ctr">
                        <a:lnSpc>
                          <a:spcPct val="107000"/>
                        </a:lnSpc>
                        <a:spcAft>
                          <a:spcPts val="0"/>
                        </a:spcAft>
                      </a:pPr>
                      <a:r>
                        <a:rPr lang="es-EC" sz="1800" dirty="0">
                          <a:solidFill>
                            <a:schemeClr val="tx1"/>
                          </a:solidFill>
                          <a:effectLst/>
                        </a:rPr>
                        <a:t>RESULTADOS</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57765">
                <a:tc gridSpan="6">
                  <a:txBody>
                    <a:bodyPr/>
                    <a:lstStyle/>
                    <a:p>
                      <a:pPr marL="457200" algn="ctr">
                        <a:lnSpc>
                          <a:spcPct val="107000"/>
                        </a:lnSpc>
                        <a:spcAft>
                          <a:spcPts val="0"/>
                        </a:spcAft>
                      </a:pPr>
                      <a:r>
                        <a:rPr lang="es-EC" sz="1800">
                          <a:solidFill>
                            <a:schemeClr val="tx1"/>
                          </a:solidFill>
                          <a:effectLst/>
                        </a:rPr>
                        <a:t>Responsable de evaluación:   Lic. Clara Gualotuña, Fisioteraeuta.</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21039">
                <a:tc>
                  <a:txBody>
                    <a:bodyPr/>
                    <a:lstStyle/>
                    <a:p>
                      <a:pPr algn="ctr">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es-EC" sz="1600">
                          <a:solidFill>
                            <a:schemeClr val="tx1"/>
                          </a:solidFill>
                          <a:effectLst/>
                        </a:rPr>
                        <a:t>Excelente</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Muy bueno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Bueno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Regular</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Malo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53465">
                <a:tc>
                  <a:txBody>
                    <a:bodyPr/>
                    <a:lstStyle/>
                    <a:p>
                      <a:pPr algn="ctr">
                        <a:lnSpc>
                          <a:spcPct val="107000"/>
                        </a:lnSpc>
                        <a:spcAft>
                          <a:spcPts val="0"/>
                        </a:spcAft>
                      </a:pPr>
                      <a:r>
                        <a:rPr lang="es-EC" sz="1600">
                          <a:solidFill>
                            <a:schemeClr val="tx1"/>
                          </a:solidFill>
                          <a:effectLst/>
                        </a:rPr>
                        <a:t>Apariencia, ergonomía y confort</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solidFill>
                            <a:schemeClr val="tx1"/>
                          </a:solidFill>
                          <a:effectLst/>
                        </a:rPr>
                        <a:t>X</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53465">
                <a:tc>
                  <a:txBody>
                    <a:bodyPr/>
                    <a:lstStyle/>
                    <a:p>
                      <a:pPr algn="ctr">
                        <a:lnSpc>
                          <a:spcPct val="107000"/>
                        </a:lnSpc>
                        <a:spcAft>
                          <a:spcPts val="0"/>
                        </a:spcAft>
                      </a:pPr>
                      <a:r>
                        <a:rPr lang="es-EC" sz="1600">
                          <a:solidFill>
                            <a:schemeClr val="tx1"/>
                          </a:solidFill>
                          <a:effectLst/>
                        </a:rPr>
                        <a:t>Reconocimiento de usuario por el Kinect</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solidFill>
                            <a:schemeClr val="tx1"/>
                          </a:solidFill>
                          <a:effectLst/>
                        </a:rPr>
                        <a:t>X</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21039">
                <a:tc>
                  <a:txBody>
                    <a:bodyPr/>
                    <a:lstStyle/>
                    <a:p>
                      <a:pPr algn="ctr">
                        <a:lnSpc>
                          <a:spcPct val="107000"/>
                        </a:lnSpc>
                        <a:spcAft>
                          <a:spcPts val="0"/>
                        </a:spcAft>
                      </a:pPr>
                      <a:r>
                        <a:rPr lang="es-EC" sz="1600">
                          <a:solidFill>
                            <a:schemeClr val="tx1"/>
                          </a:solidFill>
                          <a:effectLst/>
                        </a:rPr>
                        <a:t>Exoesqueleto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solidFill>
                            <a:schemeClr val="tx1"/>
                          </a:solidFill>
                          <a:effectLst/>
                        </a:rPr>
                        <a:t>X</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53465">
                <a:tc>
                  <a:txBody>
                    <a:bodyPr/>
                    <a:lstStyle/>
                    <a:p>
                      <a:pPr algn="ctr">
                        <a:lnSpc>
                          <a:spcPct val="107000"/>
                        </a:lnSpc>
                        <a:spcAft>
                          <a:spcPts val="0"/>
                        </a:spcAft>
                      </a:pPr>
                      <a:r>
                        <a:rPr lang="es-EC" sz="1600">
                          <a:solidFill>
                            <a:schemeClr val="tx1"/>
                          </a:solidFill>
                          <a:effectLst/>
                        </a:rPr>
                        <a:t>Navegación </a:t>
                      </a:r>
                      <a:br>
                        <a:rPr lang="es-EC" sz="1600">
                          <a:solidFill>
                            <a:schemeClr val="tx1"/>
                          </a:solidFill>
                          <a:effectLst/>
                        </a:rPr>
                      </a:br>
                      <a:r>
                        <a:rPr lang="es-EC" sz="1600">
                          <a:solidFill>
                            <a:schemeClr val="tx1"/>
                          </a:solidFill>
                          <a:effectLst/>
                        </a:rPr>
                        <a:t>en la interfaz</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solidFill>
                            <a:schemeClr val="tx1"/>
                          </a:solidFill>
                          <a:effectLst/>
                        </a:rPr>
                        <a:t>X</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21039">
                <a:tc>
                  <a:txBody>
                    <a:bodyPr/>
                    <a:lstStyle/>
                    <a:p>
                      <a:pPr algn="ctr">
                        <a:lnSpc>
                          <a:spcPct val="107000"/>
                        </a:lnSpc>
                        <a:spcAft>
                          <a:spcPts val="0"/>
                        </a:spcAft>
                      </a:pPr>
                      <a:r>
                        <a:rPr lang="es-EC" sz="1600">
                          <a:solidFill>
                            <a:schemeClr val="tx1"/>
                          </a:solidFill>
                          <a:effectLst/>
                        </a:rPr>
                        <a:t>Terapia de Espejo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solidFill>
                            <a:schemeClr val="tx1"/>
                          </a:solidFill>
                          <a:effectLst/>
                        </a:rPr>
                        <a:t>X</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21039">
                <a:tc>
                  <a:txBody>
                    <a:bodyPr/>
                    <a:lstStyle/>
                    <a:p>
                      <a:pPr algn="ctr">
                        <a:lnSpc>
                          <a:spcPct val="107000"/>
                        </a:lnSpc>
                        <a:spcAft>
                          <a:spcPts val="0"/>
                        </a:spcAft>
                      </a:pPr>
                      <a:r>
                        <a:rPr lang="es-EC" sz="1600">
                          <a:solidFill>
                            <a:schemeClr val="tx1"/>
                          </a:solidFill>
                          <a:effectLst/>
                        </a:rPr>
                        <a:t>Movimiento continuo-pasivo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solidFill>
                            <a:schemeClr val="tx1"/>
                          </a:solidFill>
                          <a:effectLst/>
                        </a:rPr>
                        <a:t>X</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21039">
                <a:tc>
                  <a:txBody>
                    <a:bodyPr/>
                    <a:lstStyle/>
                    <a:p>
                      <a:pPr algn="ctr">
                        <a:lnSpc>
                          <a:spcPct val="107000"/>
                        </a:lnSpc>
                        <a:spcAft>
                          <a:spcPts val="0"/>
                        </a:spcAft>
                      </a:pPr>
                      <a:r>
                        <a:rPr lang="es-EC" sz="1600">
                          <a:solidFill>
                            <a:schemeClr val="tx1"/>
                          </a:solidFill>
                          <a:effectLst/>
                        </a:rPr>
                        <a:t>Interactividad</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solidFill>
                            <a:schemeClr val="tx1"/>
                          </a:solidFill>
                          <a:effectLst/>
                        </a:rPr>
                        <a:t>X</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53465">
                <a:tc>
                  <a:txBody>
                    <a:bodyPr/>
                    <a:lstStyle/>
                    <a:p>
                      <a:pPr algn="ctr">
                        <a:lnSpc>
                          <a:spcPct val="107000"/>
                        </a:lnSpc>
                        <a:spcAft>
                          <a:spcPts val="0"/>
                        </a:spcAft>
                      </a:pPr>
                      <a:r>
                        <a:rPr lang="es-EC" sz="1600">
                          <a:solidFill>
                            <a:schemeClr val="tx1"/>
                          </a:solidFill>
                          <a:effectLst/>
                        </a:rPr>
                        <a:t>Balance general de la plataforma</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solidFill>
                            <a:schemeClr val="tx1"/>
                          </a:solidFill>
                          <a:effectLst/>
                        </a:rPr>
                        <a:t>X</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a:solidFill>
                            <a:schemeClr val="tx1"/>
                          </a:solidFill>
                          <a:effectLst/>
                        </a:rPr>
                        <a:t> </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600" dirty="0">
                          <a:solidFill>
                            <a:schemeClr val="tx1"/>
                          </a:solidFill>
                          <a:effectLst/>
                        </a:rPr>
                        <a:t> </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4253669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Estado del Arte</a:t>
            </a:r>
            <a:endParaRPr lang="es-EC" dirty="0"/>
          </a:p>
        </p:txBody>
      </p:sp>
      <p:sp>
        <p:nvSpPr>
          <p:cNvPr id="3" name="Marcador de contenido 2"/>
          <p:cNvSpPr>
            <a:spLocks noGrp="1"/>
          </p:cNvSpPr>
          <p:nvPr>
            <p:ph idx="1"/>
          </p:nvPr>
        </p:nvSpPr>
        <p:spPr/>
        <p:txBody>
          <a:bodyPr>
            <a:normAutofit/>
          </a:bodyPr>
          <a:lstStyle/>
          <a:p>
            <a:r>
              <a:rPr lang="es-EC" sz="3200" dirty="0" smtClean="0"/>
              <a:t>Protocolo de fisioterapia del hombro</a:t>
            </a:r>
            <a:endParaRPr lang="es-EC" sz="3200" dirty="0"/>
          </a:p>
        </p:txBody>
      </p:sp>
      <p:pic>
        <p:nvPicPr>
          <p:cNvPr id="4" name="image30.png"/>
          <p:cNvPicPr/>
          <p:nvPr/>
        </p:nvPicPr>
        <p:blipFill>
          <a:blip r:embed="rId2"/>
          <a:srcRect/>
          <a:stretch>
            <a:fillRect/>
          </a:stretch>
        </p:blipFill>
        <p:spPr>
          <a:xfrm>
            <a:off x="1291078" y="2906972"/>
            <a:ext cx="9670804" cy="2606471"/>
          </a:xfrm>
          <a:prstGeom prst="rect">
            <a:avLst/>
          </a:prstGeom>
          <a:ln/>
        </p:spPr>
      </p:pic>
    </p:spTree>
    <p:extLst>
      <p:ext uri="{BB962C8B-B14F-4D97-AF65-F5344CB8AC3E}">
        <p14:creationId xmlns:p14="http://schemas.microsoft.com/office/powerpoint/2010/main" val="328585636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19486" y="6162261"/>
            <a:ext cx="12711486" cy="77193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3" name="Marcador de contenido 2"/>
          <p:cNvSpPr>
            <a:spLocks noGrp="1"/>
          </p:cNvSpPr>
          <p:nvPr>
            <p:ph idx="1"/>
          </p:nvPr>
        </p:nvSpPr>
        <p:spPr>
          <a:xfrm>
            <a:off x="1097280" y="1845734"/>
            <a:ext cx="5581816" cy="4023360"/>
          </a:xfrm>
        </p:spPr>
        <p:txBody>
          <a:bodyPr/>
          <a:lstStyle/>
          <a:p>
            <a:r>
              <a:rPr lang="es-EC" dirty="0"/>
              <a:t>Dado que se tienen 5 niveles de satisfacción, desde “excelente” hasta “malo” se evalúa cuantitativamente cada resultado como sigue:</a:t>
            </a:r>
          </a:p>
          <a:p>
            <a:pPr lvl="0"/>
            <a:r>
              <a:rPr lang="es-EC" dirty="0"/>
              <a:t>Excelente=1</a:t>
            </a:r>
          </a:p>
          <a:p>
            <a:pPr lvl="0"/>
            <a:r>
              <a:rPr lang="es-EC" dirty="0"/>
              <a:t>Muy Bueno=0.75</a:t>
            </a:r>
          </a:p>
          <a:p>
            <a:pPr lvl="0"/>
            <a:r>
              <a:rPr lang="es-EC" dirty="0"/>
              <a:t>Bueno=0.50</a:t>
            </a:r>
          </a:p>
          <a:p>
            <a:pPr lvl="0"/>
            <a:r>
              <a:rPr lang="es-EC" dirty="0"/>
              <a:t>Regular=0.25</a:t>
            </a:r>
          </a:p>
          <a:p>
            <a:pPr lvl="0"/>
            <a:r>
              <a:rPr lang="es-EC" dirty="0"/>
              <a:t>Malo=0</a:t>
            </a:r>
          </a:p>
          <a:p>
            <a:endParaRPr lang="es-EC" dirty="0"/>
          </a:p>
        </p:txBody>
      </p:sp>
      <p:pic>
        <p:nvPicPr>
          <p:cNvPr id="4" name="Imagen 3"/>
          <p:cNvPicPr/>
          <p:nvPr/>
        </p:nvPicPr>
        <p:blipFill rotWithShape="1">
          <a:blip r:embed="rId2"/>
          <a:srcRect b="9015"/>
          <a:stretch/>
        </p:blipFill>
        <p:spPr bwMode="auto">
          <a:xfrm>
            <a:off x="6791960" y="-53009"/>
            <a:ext cx="5400040" cy="2762250"/>
          </a:xfrm>
          <a:prstGeom prst="rect">
            <a:avLst/>
          </a:prstGeom>
          <a:ln w="3175">
            <a:solidFill>
              <a:schemeClr val="tx1"/>
            </a:solidFill>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2332005007"/>
              </p:ext>
            </p:extLst>
          </p:nvPr>
        </p:nvGraphicFramePr>
        <p:xfrm>
          <a:off x="6791961" y="2762250"/>
          <a:ext cx="5400040" cy="4057778"/>
        </p:xfrm>
        <a:graphic>
          <a:graphicData uri="http://schemas.openxmlformats.org/drawingml/2006/table">
            <a:tbl>
              <a:tblPr firstRow="1" firstCol="1" bandRow="1">
                <a:tableStyleId>{5C22544A-7EE6-4342-B048-85BDC9FD1C3A}</a:tableStyleId>
              </a:tblPr>
              <a:tblGrid>
                <a:gridCol w="3368456"/>
                <a:gridCol w="2031584"/>
              </a:tblGrid>
              <a:tr h="549683">
                <a:tc>
                  <a:txBody>
                    <a:bodyPr/>
                    <a:lstStyle/>
                    <a:p>
                      <a:pPr>
                        <a:lnSpc>
                          <a:spcPct val="150000"/>
                        </a:lnSpc>
                        <a:spcAft>
                          <a:spcPts val="0"/>
                        </a:spcAft>
                      </a:pPr>
                      <a:r>
                        <a:rPr lang="es-EC" sz="1800" dirty="0">
                          <a:solidFill>
                            <a:schemeClr val="tx1"/>
                          </a:solidFill>
                          <a:effectLst/>
                        </a:rPr>
                        <a:t>Parámetro</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800">
                          <a:solidFill>
                            <a:schemeClr val="tx1"/>
                          </a:solidFill>
                          <a:effectLst/>
                        </a:rPr>
                        <a:t>Desempeño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46426">
                <a:tc>
                  <a:txBody>
                    <a:bodyPr/>
                    <a:lstStyle/>
                    <a:p>
                      <a:pPr>
                        <a:lnSpc>
                          <a:spcPct val="107000"/>
                        </a:lnSpc>
                        <a:spcAft>
                          <a:spcPts val="0"/>
                        </a:spcAft>
                      </a:pPr>
                      <a:r>
                        <a:rPr lang="es-EC" sz="1600" dirty="0">
                          <a:solidFill>
                            <a:schemeClr val="tx1"/>
                          </a:solidFill>
                          <a:effectLst/>
                        </a:rPr>
                        <a:t>Apariencia, ergonomía y confort</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600">
                          <a:solidFill>
                            <a:schemeClr val="tx1"/>
                          </a:solidFill>
                          <a:effectLst/>
                        </a:rPr>
                        <a:t>1</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75970">
                <a:tc>
                  <a:txBody>
                    <a:bodyPr/>
                    <a:lstStyle/>
                    <a:p>
                      <a:pPr>
                        <a:lnSpc>
                          <a:spcPct val="107000"/>
                        </a:lnSpc>
                        <a:spcAft>
                          <a:spcPts val="0"/>
                        </a:spcAft>
                      </a:pPr>
                      <a:r>
                        <a:rPr lang="es-EC" sz="1600">
                          <a:solidFill>
                            <a:schemeClr val="tx1"/>
                          </a:solidFill>
                          <a:effectLst/>
                        </a:rPr>
                        <a:t>Kinect</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600">
                          <a:solidFill>
                            <a:schemeClr val="tx1"/>
                          </a:solidFill>
                          <a:effectLst/>
                        </a:rPr>
                        <a:t>1</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75970">
                <a:tc>
                  <a:txBody>
                    <a:bodyPr/>
                    <a:lstStyle/>
                    <a:p>
                      <a:pPr>
                        <a:lnSpc>
                          <a:spcPct val="107000"/>
                        </a:lnSpc>
                        <a:spcAft>
                          <a:spcPts val="0"/>
                        </a:spcAft>
                      </a:pPr>
                      <a:r>
                        <a:rPr lang="es-EC" sz="1600">
                          <a:solidFill>
                            <a:schemeClr val="tx1"/>
                          </a:solidFill>
                          <a:effectLst/>
                        </a:rPr>
                        <a:t>Exoesqueleto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600">
                          <a:solidFill>
                            <a:schemeClr val="tx1"/>
                          </a:solidFill>
                          <a:effectLst/>
                        </a:rPr>
                        <a:t>0.75</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93769">
                <a:tc>
                  <a:txBody>
                    <a:bodyPr/>
                    <a:lstStyle/>
                    <a:p>
                      <a:pPr>
                        <a:lnSpc>
                          <a:spcPct val="107000"/>
                        </a:lnSpc>
                        <a:spcAft>
                          <a:spcPts val="0"/>
                        </a:spcAft>
                      </a:pPr>
                      <a:r>
                        <a:rPr lang="es-EC" sz="1600" dirty="0">
                          <a:solidFill>
                            <a:schemeClr val="tx1"/>
                          </a:solidFill>
                          <a:effectLst/>
                        </a:rPr>
                        <a:t>Navegación </a:t>
                      </a:r>
                      <a:br>
                        <a:rPr lang="es-EC" sz="1600" dirty="0">
                          <a:solidFill>
                            <a:schemeClr val="tx1"/>
                          </a:solidFill>
                          <a:effectLst/>
                        </a:rPr>
                      </a:br>
                      <a:r>
                        <a:rPr lang="es-EC" sz="1600" dirty="0">
                          <a:solidFill>
                            <a:schemeClr val="tx1"/>
                          </a:solidFill>
                          <a:effectLst/>
                        </a:rPr>
                        <a:t>en la interfaz</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600">
                          <a:solidFill>
                            <a:schemeClr val="tx1"/>
                          </a:solidFill>
                          <a:effectLst/>
                        </a:rPr>
                        <a:t>1</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75970">
                <a:tc>
                  <a:txBody>
                    <a:bodyPr/>
                    <a:lstStyle/>
                    <a:p>
                      <a:pPr>
                        <a:lnSpc>
                          <a:spcPct val="107000"/>
                        </a:lnSpc>
                        <a:spcAft>
                          <a:spcPts val="0"/>
                        </a:spcAft>
                      </a:pPr>
                      <a:r>
                        <a:rPr lang="es-EC" sz="1600">
                          <a:solidFill>
                            <a:schemeClr val="tx1"/>
                          </a:solidFill>
                          <a:effectLst/>
                        </a:rPr>
                        <a:t>Terapia de Espejo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600">
                          <a:solidFill>
                            <a:schemeClr val="tx1"/>
                          </a:solidFill>
                          <a:effectLst/>
                        </a:rPr>
                        <a:t>1</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46426">
                <a:tc>
                  <a:txBody>
                    <a:bodyPr/>
                    <a:lstStyle/>
                    <a:p>
                      <a:pPr>
                        <a:lnSpc>
                          <a:spcPct val="107000"/>
                        </a:lnSpc>
                        <a:spcAft>
                          <a:spcPts val="0"/>
                        </a:spcAft>
                      </a:pPr>
                      <a:r>
                        <a:rPr lang="es-EC" sz="1600">
                          <a:solidFill>
                            <a:schemeClr val="tx1"/>
                          </a:solidFill>
                          <a:effectLst/>
                        </a:rPr>
                        <a:t>Movimiento continuo-pasivo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600">
                          <a:solidFill>
                            <a:schemeClr val="tx1"/>
                          </a:solidFill>
                          <a:effectLst/>
                        </a:rPr>
                        <a:t>1</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75970">
                <a:tc>
                  <a:txBody>
                    <a:bodyPr/>
                    <a:lstStyle/>
                    <a:p>
                      <a:pPr>
                        <a:lnSpc>
                          <a:spcPct val="107000"/>
                        </a:lnSpc>
                        <a:spcAft>
                          <a:spcPts val="0"/>
                        </a:spcAft>
                      </a:pPr>
                      <a:r>
                        <a:rPr lang="es-EC" sz="1600">
                          <a:solidFill>
                            <a:schemeClr val="tx1"/>
                          </a:solidFill>
                          <a:effectLst/>
                        </a:rPr>
                        <a:t>Interactividad</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600">
                          <a:solidFill>
                            <a:schemeClr val="tx1"/>
                          </a:solidFill>
                          <a:effectLst/>
                        </a:rPr>
                        <a:t>0.75</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46426">
                <a:tc>
                  <a:txBody>
                    <a:bodyPr/>
                    <a:lstStyle/>
                    <a:p>
                      <a:pPr>
                        <a:lnSpc>
                          <a:spcPct val="107000"/>
                        </a:lnSpc>
                        <a:spcAft>
                          <a:spcPts val="0"/>
                        </a:spcAft>
                      </a:pPr>
                      <a:r>
                        <a:rPr lang="es-EC" sz="1600">
                          <a:solidFill>
                            <a:schemeClr val="tx1"/>
                          </a:solidFill>
                          <a:effectLst/>
                        </a:rPr>
                        <a:t>Balance general de la plataforma</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600">
                          <a:solidFill>
                            <a:schemeClr val="tx1"/>
                          </a:solidFill>
                          <a:effectLst/>
                        </a:rPr>
                        <a:t>1</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75970">
                <a:tc>
                  <a:txBody>
                    <a:bodyPr/>
                    <a:lstStyle/>
                    <a:p>
                      <a:pPr>
                        <a:lnSpc>
                          <a:spcPct val="107000"/>
                        </a:lnSpc>
                        <a:spcAft>
                          <a:spcPts val="0"/>
                        </a:spcAft>
                      </a:pPr>
                      <a:r>
                        <a:rPr lang="es-EC" sz="1600">
                          <a:solidFill>
                            <a:schemeClr val="tx1"/>
                          </a:solidFill>
                          <a:effectLst/>
                        </a:rPr>
                        <a:t>Evaluación final</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600">
                          <a:solidFill>
                            <a:schemeClr val="tx1"/>
                          </a:solidFill>
                          <a:effectLst/>
                        </a:rPr>
                        <a:t>7,5/8</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75970">
                <a:tc>
                  <a:txBody>
                    <a:bodyPr/>
                    <a:lstStyle/>
                    <a:p>
                      <a:pPr>
                        <a:lnSpc>
                          <a:spcPct val="107000"/>
                        </a:lnSpc>
                        <a:spcAft>
                          <a:spcPts val="0"/>
                        </a:spcAft>
                      </a:pPr>
                      <a:r>
                        <a:rPr lang="es-EC" sz="1600">
                          <a:solidFill>
                            <a:schemeClr val="tx1"/>
                          </a:solidFill>
                          <a:effectLst/>
                        </a:rPr>
                        <a:t>Porcentaje</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600" dirty="0">
                          <a:solidFill>
                            <a:schemeClr val="tx1"/>
                          </a:solidFill>
                          <a:effectLst/>
                        </a:rPr>
                        <a:t>93.75%</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82342885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519486" y="6162261"/>
            <a:ext cx="12711486" cy="77193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2" name="Título 1"/>
          <p:cNvSpPr>
            <a:spLocks noGrp="1"/>
          </p:cNvSpPr>
          <p:nvPr>
            <p:ph type="title"/>
          </p:nvPr>
        </p:nvSpPr>
        <p:spPr>
          <a:xfrm>
            <a:off x="1031019" y="0"/>
            <a:ext cx="10058400" cy="862717"/>
          </a:xfrm>
        </p:spPr>
        <p:txBody>
          <a:bodyPr/>
          <a:lstStyle/>
          <a:p>
            <a:r>
              <a:rPr lang="es-EC" dirty="0" smtClean="0"/>
              <a:t>Costo</a:t>
            </a:r>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3539610677"/>
              </p:ext>
            </p:extLst>
          </p:nvPr>
        </p:nvGraphicFramePr>
        <p:xfrm>
          <a:off x="0" y="862721"/>
          <a:ext cx="4929808" cy="5995278"/>
        </p:xfrm>
        <a:graphic>
          <a:graphicData uri="http://schemas.openxmlformats.org/drawingml/2006/table">
            <a:tbl>
              <a:tblPr firstRow="1" firstCol="1" bandRow="1">
                <a:tableStyleId>{5C22544A-7EE6-4342-B048-85BDC9FD1C3A}</a:tableStyleId>
              </a:tblPr>
              <a:tblGrid>
                <a:gridCol w="2062221"/>
                <a:gridCol w="2294070"/>
                <a:gridCol w="573517"/>
              </a:tblGrid>
              <a:tr h="410775">
                <a:tc>
                  <a:txBody>
                    <a:bodyPr/>
                    <a:lstStyle/>
                    <a:p>
                      <a:pPr algn="ctr">
                        <a:lnSpc>
                          <a:spcPct val="107000"/>
                        </a:lnSpc>
                        <a:spcAft>
                          <a:spcPts val="0"/>
                        </a:spcAft>
                      </a:pPr>
                      <a:r>
                        <a:rPr lang="es-EC" sz="1100" dirty="0">
                          <a:solidFill>
                            <a:schemeClr val="tx1"/>
                          </a:solidFill>
                          <a:effectLst/>
                        </a:rPr>
                        <a:t>Elemento</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ctr">
                        <a:lnSpc>
                          <a:spcPct val="107000"/>
                        </a:lnSpc>
                        <a:spcAft>
                          <a:spcPts val="0"/>
                        </a:spcAft>
                      </a:pPr>
                      <a:r>
                        <a:rPr lang="es-EC" sz="1100">
                          <a:solidFill>
                            <a:schemeClr val="tx1"/>
                          </a:solidFill>
                          <a:effectLst/>
                        </a:rPr>
                        <a:t>Observaciones</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ctr">
                        <a:lnSpc>
                          <a:spcPct val="107000"/>
                        </a:lnSpc>
                        <a:spcAft>
                          <a:spcPts val="0"/>
                        </a:spcAft>
                      </a:pPr>
                      <a:r>
                        <a:rPr lang="es-EC" sz="1100" dirty="0">
                          <a:solidFill>
                            <a:schemeClr val="tx1"/>
                          </a:solidFill>
                          <a:effectLst/>
                        </a:rPr>
                        <a:t>Costo ($)</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5387">
                <a:tc gridSpan="3">
                  <a:txBody>
                    <a:bodyPr/>
                    <a:lstStyle/>
                    <a:p>
                      <a:pPr algn="ctr">
                        <a:lnSpc>
                          <a:spcPct val="107000"/>
                        </a:lnSpc>
                        <a:spcAft>
                          <a:spcPts val="0"/>
                        </a:spcAft>
                      </a:pPr>
                      <a:r>
                        <a:rPr lang="es-EC" sz="1100" dirty="0">
                          <a:solidFill>
                            <a:schemeClr val="tx1"/>
                          </a:solidFill>
                          <a:effectLst/>
                        </a:rPr>
                        <a:t>Elementos mecánicos</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hMerge="1">
                  <a:txBody>
                    <a:bodyPr/>
                    <a:lstStyle/>
                    <a:p>
                      <a:endParaRPr lang="es-EC"/>
                    </a:p>
                  </a:txBody>
                  <a:tcPr/>
                </a:tc>
                <a:tc hMerge="1">
                  <a:txBody>
                    <a:bodyPr/>
                    <a:lstStyle/>
                    <a:p>
                      <a:endParaRPr lang="es-EC"/>
                    </a:p>
                  </a:txBody>
                  <a:tcPr/>
                </a:tc>
              </a:tr>
              <a:tr h="205387">
                <a:tc>
                  <a:txBody>
                    <a:bodyPr/>
                    <a:lstStyle/>
                    <a:p>
                      <a:pPr>
                        <a:lnSpc>
                          <a:spcPct val="107000"/>
                        </a:lnSpc>
                        <a:spcAft>
                          <a:spcPts val="0"/>
                        </a:spcAft>
                      </a:pPr>
                      <a:r>
                        <a:rPr lang="es-EC" sz="1100" dirty="0">
                          <a:solidFill>
                            <a:schemeClr val="tx1"/>
                          </a:solidFill>
                          <a:effectLst/>
                        </a:rPr>
                        <a:t>Exoesqueleto</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spcAft>
                          <a:spcPts val="0"/>
                        </a:spcAft>
                      </a:pPr>
                      <a:r>
                        <a:rPr lang="es-EC" sz="1100">
                          <a:solidFill>
                            <a:schemeClr val="tx1"/>
                          </a:solidFill>
                          <a:effectLst/>
                        </a:rPr>
                        <a:t>Plástico PLA</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r">
                        <a:lnSpc>
                          <a:spcPct val="107000"/>
                        </a:lnSpc>
                        <a:spcAft>
                          <a:spcPts val="0"/>
                        </a:spcAft>
                      </a:pPr>
                      <a:r>
                        <a:rPr lang="es-EC" sz="1100">
                          <a:solidFill>
                            <a:schemeClr val="tx1"/>
                          </a:solidFill>
                          <a:effectLst/>
                        </a:rPr>
                        <a:t>250</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5387">
                <a:tc>
                  <a:txBody>
                    <a:bodyPr/>
                    <a:lstStyle/>
                    <a:p>
                      <a:pPr>
                        <a:lnSpc>
                          <a:spcPct val="107000"/>
                        </a:lnSpc>
                        <a:spcAft>
                          <a:spcPts val="0"/>
                        </a:spcAft>
                      </a:pPr>
                      <a:r>
                        <a:rPr lang="es-EC" sz="1100" dirty="0">
                          <a:solidFill>
                            <a:schemeClr val="tx1"/>
                          </a:solidFill>
                          <a:effectLst/>
                        </a:rPr>
                        <a:t>Esponjas</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spcAft>
                          <a:spcPts val="0"/>
                        </a:spcAft>
                      </a:pPr>
                      <a:r>
                        <a:rPr lang="es-EC" sz="1100">
                          <a:solidFill>
                            <a:schemeClr val="tx1"/>
                          </a:solidFill>
                          <a:effectLst/>
                        </a:rPr>
                        <a:t> </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r">
                        <a:lnSpc>
                          <a:spcPct val="107000"/>
                        </a:lnSpc>
                        <a:spcAft>
                          <a:spcPts val="0"/>
                        </a:spcAft>
                      </a:pPr>
                      <a:r>
                        <a:rPr lang="es-EC" sz="1100">
                          <a:solidFill>
                            <a:schemeClr val="tx1"/>
                          </a:solidFill>
                          <a:effectLst/>
                        </a:rPr>
                        <a:t>6</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5387">
                <a:tc>
                  <a:txBody>
                    <a:bodyPr/>
                    <a:lstStyle/>
                    <a:p>
                      <a:pPr>
                        <a:lnSpc>
                          <a:spcPct val="107000"/>
                        </a:lnSpc>
                        <a:spcAft>
                          <a:spcPts val="0"/>
                        </a:spcAft>
                      </a:pPr>
                      <a:r>
                        <a:rPr lang="es-EC" sz="1100" dirty="0" err="1">
                          <a:solidFill>
                            <a:schemeClr val="tx1"/>
                          </a:solidFill>
                          <a:effectLst/>
                        </a:rPr>
                        <a:t>Foamy</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spcAft>
                          <a:spcPts val="0"/>
                        </a:spcAft>
                      </a:pPr>
                      <a:r>
                        <a:rPr lang="es-EC" sz="1100">
                          <a:solidFill>
                            <a:schemeClr val="tx1"/>
                          </a:solidFill>
                          <a:effectLst/>
                        </a:rPr>
                        <a:t>Material Hipoalergénico</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r">
                        <a:lnSpc>
                          <a:spcPct val="107000"/>
                        </a:lnSpc>
                        <a:spcAft>
                          <a:spcPts val="0"/>
                        </a:spcAft>
                      </a:pPr>
                      <a:r>
                        <a:rPr lang="es-EC" sz="1100">
                          <a:solidFill>
                            <a:schemeClr val="tx1"/>
                          </a:solidFill>
                          <a:effectLst/>
                        </a:rPr>
                        <a:t>3,2</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5387">
                <a:tc>
                  <a:txBody>
                    <a:bodyPr/>
                    <a:lstStyle/>
                    <a:p>
                      <a:pPr>
                        <a:lnSpc>
                          <a:spcPct val="107000"/>
                        </a:lnSpc>
                        <a:spcAft>
                          <a:spcPts val="0"/>
                        </a:spcAft>
                      </a:pPr>
                      <a:r>
                        <a:rPr lang="es-EC" sz="1100">
                          <a:solidFill>
                            <a:schemeClr val="tx1"/>
                          </a:solidFill>
                          <a:effectLst/>
                        </a:rPr>
                        <a:t>Ligas</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spcAft>
                          <a:spcPts val="0"/>
                        </a:spcAft>
                      </a:pPr>
                      <a:r>
                        <a:rPr lang="es-EC" sz="1100">
                          <a:solidFill>
                            <a:schemeClr val="tx1"/>
                          </a:solidFill>
                          <a:effectLst/>
                        </a:rPr>
                        <a:t> </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r">
                        <a:lnSpc>
                          <a:spcPct val="107000"/>
                        </a:lnSpc>
                        <a:spcAft>
                          <a:spcPts val="0"/>
                        </a:spcAft>
                      </a:pPr>
                      <a:r>
                        <a:rPr lang="es-EC" sz="1100">
                          <a:solidFill>
                            <a:schemeClr val="tx1"/>
                          </a:solidFill>
                          <a:effectLst/>
                        </a:rPr>
                        <a:t>1,38</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5387">
                <a:tc>
                  <a:txBody>
                    <a:bodyPr/>
                    <a:lstStyle/>
                    <a:p>
                      <a:pPr>
                        <a:lnSpc>
                          <a:spcPct val="107000"/>
                        </a:lnSpc>
                        <a:spcAft>
                          <a:spcPts val="0"/>
                        </a:spcAft>
                      </a:pPr>
                      <a:r>
                        <a:rPr lang="es-EC" sz="1100" dirty="0">
                          <a:solidFill>
                            <a:schemeClr val="tx1"/>
                          </a:solidFill>
                          <a:effectLst/>
                        </a:rPr>
                        <a:t>Pernos</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spcAft>
                          <a:spcPts val="0"/>
                        </a:spcAft>
                      </a:pPr>
                      <a:r>
                        <a:rPr lang="es-EC" sz="1100" dirty="0">
                          <a:solidFill>
                            <a:schemeClr val="tx1"/>
                          </a:solidFill>
                          <a:effectLst/>
                        </a:rPr>
                        <a:t>M3</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r">
                        <a:lnSpc>
                          <a:spcPct val="107000"/>
                        </a:lnSpc>
                        <a:spcAft>
                          <a:spcPts val="0"/>
                        </a:spcAft>
                      </a:pPr>
                      <a:r>
                        <a:rPr lang="es-EC" sz="1100">
                          <a:solidFill>
                            <a:schemeClr val="tx1"/>
                          </a:solidFill>
                          <a:effectLst/>
                        </a:rPr>
                        <a:t>0,9</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5387">
                <a:tc>
                  <a:txBody>
                    <a:bodyPr/>
                    <a:lstStyle/>
                    <a:p>
                      <a:pPr>
                        <a:lnSpc>
                          <a:spcPct val="107000"/>
                        </a:lnSpc>
                        <a:spcAft>
                          <a:spcPts val="0"/>
                        </a:spcAft>
                      </a:pPr>
                      <a:r>
                        <a:rPr lang="es-EC" sz="1100">
                          <a:solidFill>
                            <a:schemeClr val="tx1"/>
                          </a:solidFill>
                          <a:effectLst/>
                        </a:rPr>
                        <a:t>Pernos</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spcAft>
                          <a:spcPts val="0"/>
                        </a:spcAft>
                      </a:pPr>
                      <a:r>
                        <a:rPr lang="es-EC" sz="1100" dirty="0">
                          <a:solidFill>
                            <a:schemeClr val="tx1"/>
                          </a:solidFill>
                          <a:effectLst/>
                        </a:rPr>
                        <a:t>M6</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r">
                        <a:lnSpc>
                          <a:spcPct val="107000"/>
                        </a:lnSpc>
                        <a:spcAft>
                          <a:spcPts val="0"/>
                        </a:spcAft>
                      </a:pPr>
                      <a:r>
                        <a:rPr lang="es-EC" sz="1100">
                          <a:solidFill>
                            <a:schemeClr val="tx1"/>
                          </a:solidFill>
                          <a:effectLst/>
                        </a:rPr>
                        <a:t>2,75</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5387">
                <a:tc>
                  <a:txBody>
                    <a:bodyPr/>
                    <a:lstStyle/>
                    <a:p>
                      <a:pPr>
                        <a:lnSpc>
                          <a:spcPct val="107000"/>
                        </a:lnSpc>
                        <a:spcAft>
                          <a:spcPts val="0"/>
                        </a:spcAft>
                      </a:pPr>
                      <a:r>
                        <a:rPr lang="es-EC" sz="1100">
                          <a:solidFill>
                            <a:schemeClr val="tx1"/>
                          </a:solidFill>
                          <a:effectLst/>
                        </a:rPr>
                        <a:t>Tuercas</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spcAft>
                          <a:spcPts val="0"/>
                        </a:spcAft>
                      </a:pPr>
                      <a:r>
                        <a:rPr lang="es-EC" sz="1100">
                          <a:solidFill>
                            <a:schemeClr val="tx1"/>
                          </a:solidFill>
                          <a:effectLst/>
                        </a:rPr>
                        <a:t>M3</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r">
                        <a:lnSpc>
                          <a:spcPct val="107000"/>
                        </a:lnSpc>
                        <a:spcAft>
                          <a:spcPts val="0"/>
                        </a:spcAft>
                      </a:pPr>
                      <a:r>
                        <a:rPr lang="es-EC" sz="1100">
                          <a:solidFill>
                            <a:schemeClr val="tx1"/>
                          </a:solidFill>
                          <a:effectLst/>
                        </a:rPr>
                        <a:t>0,5</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5387">
                <a:tc>
                  <a:txBody>
                    <a:bodyPr/>
                    <a:lstStyle/>
                    <a:p>
                      <a:pPr>
                        <a:lnSpc>
                          <a:spcPct val="107000"/>
                        </a:lnSpc>
                        <a:spcAft>
                          <a:spcPts val="0"/>
                        </a:spcAft>
                      </a:pPr>
                      <a:r>
                        <a:rPr lang="es-EC" sz="1100">
                          <a:solidFill>
                            <a:schemeClr val="tx1"/>
                          </a:solidFill>
                          <a:effectLst/>
                        </a:rPr>
                        <a:t>Caja de Control</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spcAft>
                          <a:spcPts val="0"/>
                        </a:spcAft>
                      </a:pPr>
                      <a:r>
                        <a:rPr lang="es-EC" sz="1100" dirty="0" err="1">
                          <a:solidFill>
                            <a:schemeClr val="tx1"/>
                          </a:solidFill>
                          <a:effectLst/>
                        </a:rPr>
                        <a:t>Cajetin</a:t>
                      </a:r>
                      <a:r>
                        <a:rPr lang="es-EC" sz="1100" dirty="0">
                          <a:solidFill>
                            <a:schemeClr val="tx1"/>
                          </a:solidFill>
                          <a:effectLst/>
                        </a:rPr>
                        <a:t> 30*30*15 cm</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r">
                        <a:lnSpc>
                          <a:spcPct val="107000"/>
                        </a:lnSpc>
                        <a:spcAft>
                          <a:spcPts val="0"/>
                        </a:spcAft>
                      </a:pPr>
                      <a:r>
                        <a:rPr lang="es-EC" sz="1100">
                          <a:solidFill>
                            <a:schemeClr val="tx1"/>
                          </a:solidFill>
                          <a:effectLst/>
                        </a:rPr>
                        <a:t>28</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5387">
                <a:tc>
                  <a:txBody>
                    <a:bodyPr/>
                    <a:lstStyle/>
                    <a:p>
                      <a:pPr>
                        <a:lnSpc>
                          <a:spcPct val="107000"/>
                        </a:lnSpc>
                        <a:spcAft>
                          <a:spcPts val="0"/>
                        </a:spcAft>
                      </a:pPr>
                      <a:r>
                        <a:rPr lang="es-EC" sz="1100">
                          <a:solidFill>
                            <a:schemeClr val="tx1"/>
                          </a:solidFill>
                          <a:effectLst/>
                        </a:rPr>
                        <a:t>Tornillo</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spcAft>
                          <a:spcPts val="0"/>
                        </a:spcAft>
                      </a:pPr>
                      <a:r>
                        <a:rPr lang="es-EC" sz="1100">
                          <a:solidFill>
                            <a:schemeClr val="tx1"/>
                          </a:solidFill>
                          <a:effectLst/>
                        </a:rPr>
                        <a:t>Autoroscante cabeza avell. 6x1/2</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r">
                        <a:lnSpc>
                          <a:spcPct val="107000"/>
                        </a:lnSpc>
                        <a:spcAft>
                          <a:spcPts val="0"/>
                        </a:spcAft>
                      </a:pPr>
                      <a:r>
                        <a:rPr lang="es-EC" sz="1100">
                          <a:solidFill>
                            <a:schemeClr val="tx1"/>
                          </a:solidFill>
                          <a:effectLst/>
                        </a:rPr>
                        <a:t>0,12</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5387">
                <a:tc>
                  <a:txBody>
                    <a:bodyPr/>
                    <a:lstStyle/>
                    <a:p>
                      <a:pPr>
                        <a:lnSpc>
                          <a:spcPct val="107000"/>
                        </a:lnSpc>
                        <a:spcAft>
                          <a:spcPts val="0"/>
                        </a:spcAft>
                      </a:pPr>
                      <a:r>
                        <a:rPr lang="es-EC" sz="1100">
                          <a:solidFill>
                            <a:schemeClr val="tx1"/>
                          </a:solidFill>
                          <a:effectLst/>
                        </a:rPr>
                        <a:t>Tornillo</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spcAft>
                          <a:spcPts val="0"/>
                        </a:spcAft>
                      </a:pPr>
                      <a:r>
                        <a:rPr lang="es-EC" sz="1100">
                          <a:solidFill>
                            <a:schemeClr val="tx1"/>
                          </a:solidFill>
                          <a:effectLst/>
                        </a:rPr>
                        <a:t>Autoroscante, cabeza redonda 4x3/4</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r">
                        <a:lnSpc>
                          <a:spcPct val="107000"/>
                        </a:lnSpc>
                        <a:spcAft>
                          <a:spcPts val="0"/>
                        </a:spcAft>
                      </a:pPr>
                      <a:r>
                        <a:rPr lang="es-EC" sz="1100">
                          <a:solidFill>
                            <a:schemeClr val="tx1"/>
                          </a:solidFill>
                          <a:effectLst/>
                        </a:rPr>
                        <a:t>0,1</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5387">
                <a:tc>
                  <a:txBody>
                    <a:bodyPr/>
                    <a:lstStyle/>
                    <a:p>
                      <a:pPr>
                        <a:lnSpc>
                          <a:spcPct val="107000"/>
                        </a:lnSpc>
                        <a:spcAft>
                          <a:spcPts val="0"/>
                        </a:spcAft>
                      </a:pPr>
                      <a:r>
                        <a:rPr lang="es-EC" sz="1100">
                          <a:solidFill>
                            <a:schemeClr val="tx1"/>
                          </a:solidFill>
                          <a:effectLst/>
                        </a:rPr>
                        <a:t>Tornillo</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spcAft>
                          <a:spcPts val="0"/>
                        </a:spcAft>
                      </a:pPr>
                      <a:r>
                        <a:rPr lang="es-EC" sz="1100" dirty="0" err="1">
                          <a:solidFill>
                            <a:schemeClr val="tx1"/>
                          </a:solidFill>
                          <a:effectLst/>
                        </a:rPr>
                        <a:t>Autoroscante</a:t>
                      </a:r>
                      <a:r>
                        <a:rPr lang="es-EC" sz="1100" dirty="0">
                          <a:solidFill>
                            <a:schemeClr val="tx1"/>
                          </a:solidFill>
                          <a:effectLst/>
                        </a:rPr>
                        <a:t>, cabeza redonda 4x1</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r">
                        <a:lnSpc>
                          <a:spcPct val="107000"/>
                        </a:lnSpc>
                        <a:spcAft>
                          <a:spcPts val="0"/>
                        </a:spcAft>
                      </a:pPr>
                      <a:r>
                        <a:rPr lang="es-EC" sz="1100">
                          <a:solidFill>
                            <a:schemeClr val="tx1"/>
                          </a:solidFill>
                          <a:effectLst/>
                        </a:rPr>
                        <a:t>0,36</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5387">
                <a:tc>
                  <a:txBody>
                    <a:bodyPr/>
                    <a:lstStyle/>
                    <a:p>
                      <a:pPr>
                        <a:lnSpc>
                          <a:spcPct val="107000"/>
                        </a:lnSpc>
                        <a:spcAft>
                          <a:spcPts val="0"/>
                        </a:spcAft>
                      </a:pPr>
                      <a:r>
                        <a:rPr lang="es-EC" sz="1100">
                          <a:solidFill>
                            <a:schemeClr val="tx1"/>
                          </a:solidFill>
                          <a:effectLst/>
                        </a:rPr>
                        <a:t>Tubo de acero inox 304</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spcAft>
                          <a:spcPts val="0"/>
                        </a:spcAft>
                      </a:pPr>
                      <a:r>
                        <a:rPr lang="es-EC" sz="1100" dirty="0">
                          <a:solidFill>
                            <a:schemeClr val="tx1"/>
                          </a:solidFill>
                          <a:effectLst/>
                        </a:rPr>
                        <a:t>40x40*1.5</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r">
                        <a:lnSpc>
                          <a:spcPct val="107000"/>
                        </a:lnSpc>
                        <a:spcAft>
                          <a:spcPts val="0"/>
                        </a:spcAft>
                      </a:pPr>
                      <a:r>
                        <a:rPr lang="es-EC" sz="1100">
                          <a:solidFill>
                            <a:schemeClr val="tx1"/>
                          </a:solidFill>
                          <a:effectLst/>
                        </a:rPr>
                        <a:t>65</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5387">
                <a:tc>
                  <a:txBody>
                    <a:bodyPr/>
                    <a:lstStyle/>
                    <a:p>
                      <a:pPr>
                        <a:lnSpc>
                          <a:spcPct val="107000"/>
                        </a:lnSpc>
                        <a:spcAft>
                          <a:spcPts val="0"/>
                        </a:spcAft>
                      </a:pPr>
                      <a:r>
                        <a:rPr lang="es-EC" sz="1100">
                          <a:solidFill>
                            <a:schemeClr val="tx1"/>
                          </a:solidFill>
                          <a:effectLst/>
                        </a:rPr>
                        <a:t>Varilla de aporte 308 </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spcAft>
                          <a:spcPts val="0"/>
                        </a:spcAft>
                      </a:pPr>
                      <a:r>
                        <a:rPr lang="es-EC" sz="1100" dirty="0">
                          <a:solidFill>
                            <a:schemeClr val="tx1"/>
                          </a:solidFill>
                          <a:effectLst/>
                        </a:rPr>
                        <a:t>1/16''</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r">
                        <a:lnSpc>
                          <a:spcPct val="107000"/>
                        </a:lnSpc>
                        <a:spcAft>
                          <a:spcPts val="0"/>
                        </a:spcAft>
                      </a:pPr>
                      <a:r>
                        <a:rPr lang="es-EC" sz="1100">
                          <a:solidFill>
                            <a:schemeClr val="tx1"/>
                          </a:solidFill>
                          <a:effectLst/>
                        </a:rPr>
                        <a:t>10</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5387">
                <a:tc>
                  <a:txBody>
                    <a:bodyPr/>
                    <a:lstStyle/>
                    <a:p>
                      <a:pPr>
                        <a:lnSpc>
                          <a:spcPct val="107000"/>
                        </a:lnSpc>
                        <a:spcAft>
                          <a:spcPts val="0"/>
                        </a:spcAft>
                      </a:pPr>
                      <a:r>
                        <a:rPr lang="es-EC" sz="1100">
                          <a:solidFill>
                            <a:schemeClr val="tx1"/>
                          </a:solidFill>
                          <a:effectLst/>
                        </a:rPr>
                        <a:t>Poleas</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spcAft>
                          <a:spcPts val="0"/>
                        </a:spcAft>
                      </a:pPr>
                      <a:r>
                        <a:rPr lang="es-EC" sz="1100" dirty="0">
                          <a:solidFill>
                            <a:schemeClr val="tx1"/>
                          </a:solidFill>
                          <a:effectLst/>
                        </a:rPr>
                        <a:t>1/2''</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r">
                        <a:lnSpc>
                          <a:spcPct val="107000"/>
                        </a:lnSpc>
                        <a:spcAft>
                          <a:spcPts val="0"/>
                        </a:spcAft>
                      </a:pPr>
                      <a:r>
                        <a:rPr lang="es-EC" sz="1100">
                          <a:solidFill>
                            <a:schemeClr val="tx1"/>
                          </a:solidFill>
                          <a:effectLst/>
                        </a:rPr>
                        <a:t>20</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5387">
                <a:tc>
                  <a:txBody>
                    <a:bodyPr/>
                    <a:lstStyle/>
                    <a:p>
                      <a:pPr>
                        <a:lnSpc>
                          <a:spcPct val="107000"/>
                        </a:lnSpc>
                        <a:spcAft>
                          <a:spcPts val="0"/>
                        </a:spcAft>
                      </a:pPr>
                      <a:r>
                        <a:rPr lang="es-EC" sz="1100">
                          <a:solidFill>
                            <a:schemeClr val="tx1"/>
                          </a:solidFill>
                          <a:effectLst/>
                        </a:rPr>
                        <a:t>Pernos en U</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spcAft>
                          <a:spcPts val="0"/>
                        </a:spcAft>
                      </a:pPr>
                      <a:r>
                        <a:rPr lang="es-EC" sz="1100" dirty="0">
                          <a:solidFill>
                            <a:schemeClr val="tx1"/>
                          </a:solidFill>
                          <a:effectLst/>
                        </a:rPr>
                        <a:t>1/8''</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r">
                        <a:lnSpc>
                          <a:spcPct val="107000"/>
                        </a:lnSpc>
                        <a:spcAft>
                          <a:spcPts val="0"/>
                        </a:spcAft>
                      </a:pPr>
                      <a:r>
                        <a:rPr lang="es-EC" sz="1100">
                          <a:solidFill>
                            <a:schemeClr val="tx1"/>
                          </a:solidFill>
                          <a:effectLst/>
                        </a:rPr>
                        <a:t>4</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9920">
                <a:tc>
                  <a:txBody>
                    <a:bodyPr/>
                    <a:lstStyle/>
                    <a:p>
                      <a:pPr>
                        <a:lnSpc>
                          <a:spcPct val="107000"/>
                        </a:lnSpc>
                        <a:spcAft>
                          <a:spcPts val="0"/>
                        </a:spcAft>
                      </a:pPr>
                      <a:r>
                        <a:rPr lang="es-EC" sz="1100">
                          <a:solidFill>
                            <a:schemeClr val="tx1"/>
                          </a:solidFill>
                          <a:effectLst/>
                        </a:rPr>
                        <a:t>Espárrago</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spcAft>
                          <a:spcPts val="0"/>
                        </a:spcAft>
                      </a:pPr>
                      <a:r>
                        <a:rPr lang="es-MX" sz="1100" dirty="0">
                          <a:solidFill>
                            <a:schemeClr val="tx1"/>
                          </a:solidFill>
                          <a:effectLst/>
                        </a:rPr>
                        <a:t>5/16-18 [in]</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r">
                        <a:lnSpc>
                          <a:spcPct val="107000"/>
                        </a:lnSpc>
                        <a:spcAft>
                          <a:spcPts val="0"/>
                        </a:spcAft>
                      </a:pPr>
                      <a:r>
                        <a:rPr lang="es-EC" sz="1100">
                          <a:solidFill>
                            <a:schemeClr val="tx1"/>
                          </a:solidFill>
                          <a:effectLst/>
                        </a:rPr>
                        <a:t>0,5</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5387">
                <a:tc>
                  <a:txBody>
                    <a:bodyPr/>
                    <a:lstStyle/>
                    <a:p>
                      <a:pPr>
                        <a:lnSpc>
                          <a:spcPct val="107000"/>
                        </a:lnSpc>
                        <a:spcAft>
                          <a:spcPts val="0"/>
                        </a:spcAft>
                      </a:pPr>
                      <a:r>
                        <a:rPr lang="es-EC" sz="1100">
                          <a:solidFill>
                            <a:schemeClr val="tx1"/>
                          </a:solidFill>
                          <a:effectLst/>
                        </a:rPr>
                        <a:t>Chumaceras</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spcAft>
                          <a:spcPts val="0"/>
                        </a:spcAft>
                      </a:pPr>
                      <a:r>
                        <a:rPr lang="es-EC" sz="1100" dirty="0">
                          <a:solidFill>
                            <a:schemeClr val="tx1"/>
                          </a:solidFill>
                          <a:effectLst/>
                        </a:rPr>
                        <a:t>8 [mm] diámetro interno</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r">
                        <a:lnSpc>
                          <a:spcPct val="107000"/>
                        </a:lnSpc>
                        <a:spcAft>
                          <a:spcPts val="0"/>
                        </a:spcAft>
                      </a:pPr>
                      <a:r>
                        <a:rPr lang="es-EC" sz="1100">
                          <a:solidFill>
                            <a:schemeClr val="tx1"/>
                          </a:solidFill>
                          <a:effectLst/>
                        </a:rPr>
                        <a:t>22</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5387">
                <a:tc>
                  <a:txBody>
                    <a:bodyPr/>
                    <a:lstStyle/>
                    <a:p>
                      <a:pPr>
                        <a:lnSpc>
                          <a:spcPct val="107000"/>
                        </a:lnSpc>
                        <a:spcAft>
                          <a:spcPts val="0"/>
                        </a:spcAft>
                      </a:pPr>
                      <a:r>
                        <a:rPr lang="es-EC" sz="1100">
                          <a:solidFill>
                            <a:schemeClr val="tx1"/>
                          </a:solidFill>
                          <a:effectLst/>
                        </a:rPr>
                        <a:t>Impresión 3D</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spcAft>
                          <a:spcPts val="0"/>
                        </a:spcAft>
                      </a:pPr>
                      <a:r>
                        <a:rPr lang="es-EC" sz="1100" dirty="0">
                          <a:solidFill>
                            <a:schemeClr val="tx1"/>
                          </a:solidFill>
                          <a:effectLst/>
                        </a:rPr>
                        <a:t>Cobertores de salida</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r">
                        <a:lnSpc>
                          <a:spcPct val="107000"/>
                        </a:lnSpc>
                        <a:spcAft>
                          <a:spcPts val="0"/>
                        </a:spcAft>
                      </a:pPr>
                      <a:r>
                        <a:rPr lang="es-EC" sz="1100">
                          <a:solidFill>
                            <a:schemeClr val="tx1"/>
                          </a:solidFill>
                          <a:effectLst/>
                        </a:rPr>
                        <a:t>4</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5387">
                <a:tc>
                  <a:txBody>
                    <a:bodyPr/>
                    <a:lstStyle/>
                    <a:p>
                      <a:pPr>
                        <a:lnSpc>
                          <a:spcPct val="107000"/>
                        </a:lnSpc>
                        <a:spcAft>
                          <a:spcPts val="0"/>
                        </a:spcAft>
                      </a:pPr>
                      <a:r>
                        <a:rPr lang="es-EC" sz="1100">
                          <a:solidFill>
                            <a:schemeClr val="tx1"/>
                          </a:solidFill>
                          <a:effectLst/>
                        </a:rPr>
                        <a:t>Acoples</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pPr>
                      <a:endParaRPr lang="es-EC" sz="1100" dirty="0">
                        <a:solidFill>
                          <a:schemeClr val="tx1"/>
                        </a:solidFill>
                        <a:effectLst/>
                        <a:latin typeface="Calibri" panose="020F0502020204030204" pitchFamily="34" charset="0"/>
                      </a:endParaRPr>
                    </a:p>
                  </a:txBody>
                  <a:tcPr marL="31300" marR="31300" marT="0" marB="0" anchor="b"/>
                </a:tc>
                <a:tc>
                  <a:txBody>
                    <a:bodyPr/>
                    <a:lstStyle/>
                    <a:p>
                      <a:pPr algn="r">
                        <a:lnSpc>
                          <a:spcPct val="107000"/>
                        </a:lnSpc>
                        <a:spcAft>
                          <a:spcPts val="0"/>
                        </a:spcAft>
                      </a:pPr>
                      <a:r>
                        <a:rPr lang="es-EC" sz="1100">
                          <a:solidFill>
                            <a:schemeClr val="tx1"/>
                          </a:solidFill>
                          <a:effectLst/>
                        </a:rPr>
                        <a:t>6</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5387">
                <a:tc>
                  <a:txBody>
                    <a:bodyPr/>
                    <a:lstStyle/>
                    <a:p>
                      <a:pPr>
                        <a:lnSpc>
                          <a:spcPct val="107000"/>
                        </a:lnSpc>
                        <a:spcAft>
                          <a:spcPts val="0"/>
                        </a:spcAft>
                      </a:pPr>
                      <a:r>
                        <a:rPr lang="es-EC" sz="1100">
                          <a:solidFill>
                            <a:schemeClr val="tx1"/>
                          </a:solidFill>
                          <a:effectLst/>
                        </a:rPr>
                        <a:t>Prisioneros</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spcAft>
                          <a:spcPts val="0"/>
                        </a:spcAft>
                      </a:pPr>
                      <a:r>
                        <a:rPr lang="es-EC" sz="1100" dirty="0">
                          <a:solidFill>
                            <a:schemeClr val="tx1"/>
                          </a:solidFill>
                          <a:effectLst/>
                        </a:rPr>
                        <a:t>M4</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r">
                        <a:lnSpc>
                          <a:spcPct val="107000"/>
                        </a:lnSpc>
                        <a:spcAft>
                          <a:spcPts val="0"/>
                        </a:spcAft>
                      </a:pPr>
                      <a:r>
                        <a:rPr lang="es-EC" sz="1100">
                          <a:solidFill>
                            <a:schemeClr val="tx1"/>
                          </a:solidFill>
                          <a:effectLst/>
                        </a:rPr>
                        <a:t>0,52</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39908">
                <a:tc>
                  <a:txBody>
                    <a:bodyPr/>
                    <a:lstStyle/>
                    <a:p>
                      <a:pPr>
                        <a:lnSpc>
                          <a:spcPct val="107000"/>
                        </a:lnSpc>
                        <a:spcAft>
                          <a:spcPts val="0"/>
                        </a:spcAft>
                      </a:pPr>
                      <a:r>
                        <a:rPr lang="es-EC" sz="1100">
                          <a:solidFill>
                            <a:schemeClr val="tx1"/>
                          </a:solidFill>
                          <a:effectLst/>
                        </a:rPr>
                        <a:t>Machuelos</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spcAft>
                          <a:spcPts val="0"/>
                        </a:spcAft>
                      </a:pPr>
                      <a:r>
                        <a:rPr lang="es-EC" sz="1100" dirty="0">
                          <a:solidFill>
                            <a:schemeClr val="tx1"/>
                          </a:solidFill>
                          <a:effectLst/>
                        </a:rPr>
                        <a:t>M4</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r">
                        <a:lnSpc>
                          <a:spcPct val="107000"/>
                        </a:lnSpc>
                        <a:spcAft>
                          <a:spcPts val="0"/>
                        </a:spcAft>
                      </a:pPr>
                      <a:r>
                        <a:rPr lang="es-EC" sz="1100">
                          <a:solidFill>
                            <a:schemeClr val="tx1"/>
                          </a:solidFill>
                          <a:effectLst/>
                        </a:rPr>
                        <a:t>5</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5387">
                <a:tc>
                  <a:txBody>
                    <a:bodyPr/>
                    <a:lstStyle/>
                    <a:p>
                      <a:pPr>
                        <a:lnSpc>
                          <a:spcPct val="107000"/>
                        </a:lnSpc>
                        <a:spcAft>
                          <a:spcPts val="0"/>
                        </a:spcAft>
                      </a:pPr>
                      <a:r>
                        <a:rPr lang="es-EC" sz="1100">
                          <a:solidFill>
                            <a:schemeClr val="tx1"/>
                          </a:solidFill>
                          <a:effectLst/>
                        </a:rPr>
                        <a:t>Hilo Nylon</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spcAft>
                          <a:spcPts val="0"/>
                        </a:spcAft>
                      </a:pPr>
                      <a:r>
                        <a:rPr lang="es-EC" sz="1100" dirty="0">
                          <a:solidFill>
                            <a:schemeClr val="tx1"/>
                          </a:solidFill>
                          <a:effectLst/>
                        </a:rPr>
                        <a:t> #18</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r">
                        <a:lnSpc>
                          <a:spcPct val="107000"/>
                        </a:lnSpc>
                        <a:spcAft>
                          <a:spcPts val="0"/>
                        </a:spcAft>
                      </a:pPr>
                      <a:r>
                        <a:rPr lang="es-EC" sz="1100">
                          <a:solidFill>
                            <a:schemeClr val="tx1"/>
                          </a:solidFill>
                          <a:effectLst/>
                        </a:rPr>
                        <a:t>6</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5387">
                <a:tc>
                  <a:txBody>
                    <a:bodyPr/>
                    <a:lstStyle/>
                    <a:p>
                      <a:pPr>
                        <a:lnSpc>
                          <a:spcPct val="107000"/>
                        </a:lnSpc>
                        <a:spcAft>
                          <a:spcPts val="0"/>
                        </a:spcAft>
                      </a:pPr>
                      <a:r>
                        <a:rPr lang="es-EC" sz="1100">
                          <a:solidFill>
                            <a:schemeClr val="tx1"/>
                          </a:solidFill>
                          <a:effectLst/>
                        </a:rPr>
                        <a:t>Silla</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pPr>
                      <a:endParaRPr lang="es-EC" sz="1100">
                        <a:solidFill>
                          <a:schemeClr val="tx1"/>
                        </a:solidFill>
                        <a:effectLst/>
                        <a:latin typeface="Calibri" panose="020F0502020204030204" pitchFamily="34" charset="0"/>
                      </a:endParaRPr>
                    </a:p>
                  </a:txBody>
                  <a:tcPr marL="31300" marR="31300" marT="0" marB="0" anchor="b"/>
                </a:tc>
                <a:tc>
                  <a:txBody>
                    <a:bodyPr/>
                    <a:lstStyle/>
                    <a:p>
                      <a:pPr algn="r">
                        <a:lnSpc>
                          <a:spcPct val="107000"/>
                        </a:lnSpc>
                        <a:spcAft>
                          <a:spcPts val="0"/>
                        </a:spcAft>
                      </a:pPr>
                      <a:r>
                        <a:rPr lang="es-EC" sz="1100" dirty="0">
                          <a:solidFill>
                            <a:schemeClr val="tx1"/>
                          </a:solidFill>
                          <a:effectLst/>
                        </a:rPr>
                        <a:t>21</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5387">
                <a:tc>
                  <a:txBody>
                    <a:bodyPr/>
                    <a:lstStyle/>
                    <a:p>
                      <a:pPr>
                        <a:lnSpc>
                          <a:spcPct val="107000"/>
                        </a:lnSpc>
                        <a:spcAft>
                          <a:spcPts val="0"/>
                        </a:spcAft>
                      </a:pPr>
                      <a:r>
                        <a:rPr lang="es-EC" sz="1100">
                          <a:solidFill>
                            <a:schemeClr val="tx1"/>
                          </a:solidFill>
                          <a:effectLst/>
                        </a:rPr>
                        <a:t>Brocas</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spcAft>
                          <a:spcPts val="0"/>
                        </a:spcAft>
                      </a:pPr>
                      <a:r>
                        <a:rPr lang="es-EC" sz="1100">
                          <a:solidFill>
                            <a:schemeClr val="tx1"/>
                          </a:solidFill>
                          <a:effectLst/>
                        </a:rPr>
                        <a:t> </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r">
                        <a:lnSpc>
                          <a:spcPct val="107000"/>
                        </a:lnSpc>
                        <a:spcAft>
                          <a:spcPts val="0"/>
                        </a:spcAft>
                      </a:pPr>
                      <a:r>
                        <a:rPr lang="es-EC" sz="1100" dirty="0">
                          <a:solidFill>
                            <a:schemeClr val="tx1"/>
                          </a:solidFill>
                          <a:effectLst/>
                        </a:rPr>
                        <a:t>13,5</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5387">
                <a:tc>
                  <a:txBody>
                    <a:bodyPr/>
                    <a:lstStyle/>
                    <a:p>
                      <a:pPr>
                        <a:lnSpc>
                          <a:spcPct val="107000"/>
                        </a:lnSpc>
                        <a:spcAft>
                          <a:spcPts val="0"/>
                        </a:spcAft>
                      </a:pPr>
                      <a:r>
                        <a:rPr lang="es-EC" sz="1100">
                          <a:solidFill>
                            <a:schemeClr val="tx1"/>
                          </a:solidFill>
                          <a:effectLst/>
                        </a:rPr>
                        <a:t>Base de apoyo motores</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pPr>
                      <a:endParaRPr lang="es-EC" sz="1100" dirty="0">
                        <a:solidFill>
                          <a:schemeClr val="tx1"/>
                        </a:solidFill>
                        <a:effectLst/>
                        <a:latin typeface="Calibri" panose="020F0502020204030204" pitchFamily="34" charset="0"/>
                      </a:endParaRPr>
                    </a:p>
                  </a:txBody>
                  <a:tcPr marL="31300" marR="31300" marT="0" marB="0" anchor="b"/>
                </a:tc>
                <a:tc>
                  <a:txBody>
                    <a:bodyPr/>
                    <a:lstStyle/>
                    <a:p>
                      <a:pPr algn="r">
                        <a:lnSpc>
                          <a:spcPct val="107000"/>
                        </a:lnSpc>
                        <a:spcAft>
                          <a:spcPts val="0"/>
                        </a:spcAft>
                      </a:pPr>
                      <a:r>
                        <a:rPr lang="es-EC" sz="1100" dirty="0">
                          <a:solidFill>
                            <a:schemeClr val="tx1"/>
                          </a:solidFill>
                          <a:effectLst/>
                        </a:rPr>
                        <a:t>5</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r h="205387">
                <a:tc>
                  <a:txBody>
                    <a:bodyPr/>
                    <a:lstStyle/>
                    <a:p>
                      <a:pPr>
                        <a:lnSpc>
                          <a:spcPct val="107000"/>
                        </a:lnSpc>
                        <a:spcAft>
                          <a:spcPts val="0"/>
                        </a:spcAft>
                      </a:pPr>
                      <a:r>
                        <a:rPr lang="es-EC" sz="1100">
                          <a:solidFill>
                            <a:schemeClr val="tx1"/>
                          </a:solidFill>
                          <a:effectLst/>
                        </a:rPr>
                        <a:t>Cinta Doble Fase</a:t>
                      </a:r>
                      <a:endParaRPr lang="es-EC"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nSpc>
                          <a:spcPct val="107000"/>
                        </a:lnSpc>
                        <a:spcAft>
                          <a:spcPts val="0"/>
                        </a:spcAft>
                      </a:pPr>
                      <a:r>
                        <a:rPr lang="es-EC" sz="1100" dirty="0">
                          <a:solidFill>
                            <a:schemeClr val="tx1"/>
                          </a:solidFill>
                          <a:effectLst/>
                        </a:rPr>
                        <a:t> </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c>
                  <a:txBody>
                    <a:bodyPr/>
                    <a:lstStyle/>
                    <a:p>
                      <a:pPr algn="r">
                        <a:lnSpc>
                          <a:spcPct val="107000"/>
                        </a:lnSpc>
                        <a:spcAft>
                          <a:spcPts val="0"/>
                        </a:spcAft>
                      </a:pPr>
                      <a:r>
                        <a:rPr lang="es-EC" sz="1100" dirty="0">
                          <a:solidFill>
                            <a:schemeClr val="tx1"/>
                          </a:solidFill>
                          <a:effectLst/>
                        </a:rPr>
                        <a:t>3,5</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300" marR="31300" marT="0" marB="0" anchor="b"/>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504777867"/>
              </p:ext>
            </p:extLst>
          </p:nvPr>
        </p:nvGraphicFramePr>
        <p:xfrm>
          <a:off x="5728178" y="138746"/>
          <a:ext cx="5973491" cy="6428310"/>
        </p:xfrm>
        <a:graphic>
          <a:graphicData uri="http://schemas.openxmlformats.org/drawingml/2006/table">
            <a:tbl>
              <a:tblPr firstRow="1" firstCol="1" bandRow="1">
                <a:tableStyleId>{5C22544A-7EE6-4342-B048-85BDC9FD1C3A}</a:tableStyleId>
              </a:tblPr>
              <a:tblGrid>
                <a:gridCol w="2425636"/>
                <a:gridCol w="2567194"/>
                <a:gridCol w="131147"/>
                <a:gridCol w="849514"/>
              </a:tblGrid>
              <a:tr h="176332">
                <a:tc gridSpan="4">
                  <a:txBody>
                    <a:bodyPr/>
                    <a:lstStyle/>
                    <a:p>
                      <a:pPr algn="ctr">
                        <a:lnSpc>
                          <a:spcPct val="107000"/>
                        </a:lnSpc>
                        <a:spcAft>
                          <a:spcPts val="0"/>
                        </a:spcAft>
                      </a:pPr>
                      <a:r>
                        <a:rPr lang="es-EC" sz="1200" dirty="0">
                          <a:solidFill>
                            <a:schemeClr val="tx1"/>
                          </a:solidFill>
                          <a:effectLst/>
                        </a:rPr>
                        <a:t>Elementos de electrónica y control</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endParaRPr lang="es-EC"/>
                    </a:p>
                  </a:txBody>
                  <a:tcPr/>
                </a:tc>
                <a:tc hMerge="1">
                  <a:txBody>
                    <a:bodyPr/>
                    <a:lstStyle/>
                    <a:p>
                      <a:endParaRPr lang="es-EC"/>
                    </a:p>
                  </a:txBody>
                  <a:tcPr/>
                </a:tc>
                <a:tc hMerge="1">
                  <a:txBody>
                    <a:bodyPr/>
                    <a:lstStyle/>
                    <a:p>
                      <a:endParaRPr lang="es-EC"/>
                    </a:p>
                  </a:txBody>
                  <a:tcPr/>
                </a:tc>
              </a:tr>
              <a:tr h="176332">
                <a:tc>
                  <a:txBody>
                    <a:bodyPr/>
                    <a:lstStyle/>
                    <a:p>
                      <a:pPr>
                        <a:lnSpc>
                          <a:spcPct val="107000"/>
                        </a:lnSpc>
                        <a:spcAft>
                          <a:spcPts val="0"/>
                        </a:spcAft>
                      </a:pPr>
                      <a:r>
                        <a:rPr lang="es-EC" sz="1200">
                          <a:solidFill>
                            <a:schemeClr val="tx1"/>
                          </a:solidFill>
                          <a:effectLst/>
                        </a:rPr>
                        <a:t>Kinect</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spcAft>
                          <a:spcPts val="0"/>
                        </a:spcAft>
                      </a:pPr>
                      <a:r>
                        <a:rPr lang="es-EC" sz="1200" dirty="0">
                          <a:solidFill>
                            <a:schemeClr val="tx1"/>
                          </a:solidFill>
                          <a:effectLst/>
                        </a:rPr>
                        <a:t> </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gn="r">
                        <a:lnSpc>
                          <a:spcPct val="107000"/>
                        </a:lnSpc>
                        <a:spcAft>
                          <a:spcPts val="0"/>
                        </a:spcAft>
                      </a:pPr>
                      <a:r>
                        <a:rPr lang="es-EC" sz="1200" dirty="0">
                          <a:effectLst/>
                        </a:rPr>
                        <a:t>150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Adaptador del Kinect</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gn="r">
                        <a:lnSpc>
                          <a:spcPct val="107000"/>
                        </a:lnSpc>
                        <a:spcAft>
                          <a:spcPts val="0"/>
                        </a:spcAft>
                      </a:pPr>
                      <a:r>
                        <a:rPr lang="es-EC" sz="1200">
                          <a:effectLst/>
                        </a:rPr>
                        <a:t>30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Conectores hembra y macho</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spcAft>
                          <a:spcPts val="0"/>
                        </a:spcAft>
                      </a:pPr>
                      <a:r>
                        <a:rPr lang="es-EC" sz="1200">
                          <a:effectLst/>
                        </a:rPr>
                        <a:t>DB 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gn="r">
                        <a:lnSpc>
                          <a:spcPct val="107000"/>
                        </a:lnSpc>
                        <a:spcAft>
                          <a:spcPts val="0"/>
                        </a:spcAft>
                      </a:pPr>
                      <a:r>
                        <a:rPr lang="es-EC" sz="1200">
                          <a:effectLst/>
                        </a:rPr>
                        <a:t>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Conectores hembra y macho</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spcAft>
                          <a:spcPts val="0"/>
                        </a:spcAft>
                      </a:pPr>
                      <a:r>
                        <a:rPr lang="es-EC" sz="1200">
                          <a:effectLst/>
                        </a:rPr>
                        <a:t>DB 15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gn="r">
                        <a:lnSpc>
                          <a:spcPct val="107000"/>
                        </a:lnSpc>
                        <a:spcAft>
                          <a:spcPts val="0"/>
                        </a:spcAft>
                      </a:pPr>
                      <a:r>
                        <a:rPr lang="es-EC" sz="1200">
                          <a:effectLst/>
                        </a:rPr>
                        <a:t>3,5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Pulsadores</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spcAft>
                          <a:spcPts val="0"/>
                        </a:spcAft>
                      </a:pPr>
                      <a:r>
                        <a:rPr lang="es-EC" sz="1200">
                          <a:effectLst/>
                        </a:rPr>
                        <a:t>Cuadrados, NA y NC</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gn="r">
                        <a:lnSpc>
                          <a:spcPct val="107000"/>
                        </a:lnSpc>
                        <a:spcAft>
                          <a:spcPts val="0"/>
                        </a:spcAft>
                      </a:pPr>
                      <a:r>
                        <a:rPr lang="es-EC" sz="1200">
                          <a:effectLst/>
                        </a:rPr>
                        <a:t>5,68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Switch</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spcAft>
                          <a:spcPts val="0"/>
                        </a:spcAft>
                      </a:pPr>
                      <a:r>
                        <a:rPr lang="es-EC" sz="1200">
                          <a:effectLst/>
                        </a:rPr>
                        <a:t>ON-OFF</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gn="r">
                        <a:lnSpc>
                          <a:spcPct val="107000"/>
                        </a:lnSpc>
                        <a:spcAft>
                          <a:spcPts val="0"/>
                        </a:spcAft>
                      </a:pPr>
                      <a:r>
                        <a:rPr lang="es-EC" sz="1200">
                          <a:effectLst/>
                        </a:rPr>
                        <a:t>0,93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Botón enclavable</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gn="r">
                        <a:lnSpc>
                          <a:spcPct val="107000"/>
                        </a:lnSpc>
                        <a:spcAft>
                          <a:spcPts val="0"/>
                        </a:spcAft>
                      </a:pPr>
                      <a:r>
                        <a:rPr lang="es-EC" sz="1200">
                          <a:effectLst/>
                        </a:rPr>
                        <a:t>0,6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Leds</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spcAft>
                          <a:spcPts val="0"/>
                        </a:spcAft>
                      </a:pPr>
                      <a:r>
                        <a:rPr lang="es-EC" sz="1200">
                          <a:effectLst/>
                        </a:rPr>
                        <a:t>rojo y verde</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gn="r">
                        <a:lnSpc>
                          <a:spcPct val="107000"/>
                        </a:lnSpc>
                        <a:spcAft>
                          <a:spcPts val="0"/>
                        </a:spcAft>
                      </a:pPr>
                      <a:r>
                        <a:rPr lang="es-EC" sz="1200">
                          <a:effectLst/>
                        </a:rPr>
                        <a:t>0,18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Potenciómetros de precisión</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spcAft>
                          <a:spcPts val="0"/>
                        </a:spcAft>
                      </a:pPr>
                      <a:r>
                        <a:rPr lang="es-EC" sz="1200" dirty="0">
                          <a:effectLst/>
                        </a:rPr>
                        <a:t>10 [</a:t>
                      </a:r>
                      <a:r>
                        <a:rPr lang="es-EC" sz="1200" dirty="0" err="1">
                          <a:effectLst/>
                        </a:rPr>
                        <a:t>kOhm</a:t>
                      </a:r>
                      <a:r>
                        <a:rPr lang="es-EC" sz="1200" dirty="0">
                          <a:effectLst/>
                        </a:rPr>
                        <a:t>]</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gn="r">
                        <a:lnSpc>
                          <a:spcPct val="107000"/>
                        </a:lnSpc>
                        <a:spcAft>
                          <a:spcPts val="0"/>
                        </a:spcAft>
                      </a:pPr>
                      <a:r>
                        <a:rPr lang="es-EC" sz="1200">
                          <a:effectLst/>
                        </a:rPr>
                        <a:t>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Extensión de cable USB</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spcAft>
                          <a:spcPts val="0"/>
                        </a:spcAft>
                      </a:pPr>
                      <a:r>
                        <a:rPr lang="es-EC" sz="1200">
                          <a:effectLst/>
                        </a:rPr>
                        <a:t>Extensión de 5[m]</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gn="r">
                        <a:lnSpc>
                          <a:spcPct val="107000"/>
                        </a:lnSpc>
                        <a:spcAft>
                          <a:spcPts val="0"/>
                        </a:spcAft>
                      </a:pPr>
                      <a:r>
                        <a:rPr lang="es-EC" sz="1200">
                          <a:effectLst/>
                        </a:rPr>
                        <a:t>3,5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Adaptador eléctrico</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spcAft>
                          <a:spcPts val="0"/>
                        </a:spcAft>
                      </a:pPr>
                      <a:r>
                        <a:rPr lang="es-EC" sz="1200">
                          <a:effectLst/>
                        </a:rPr>
                        <a:t>110-12 [V], 2 [A]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gn="r">
                        <a:lnSpc>
                          <a:spcPct val="107000"/>
                        </a:lnSpc>
                        <a:spcAft>
                          <a:spcPts val="0"/>
                        </a:spcAft>
                      </a:pPr>
                      <a:r>
                        <a:rPr lang="es-EC" sz="1200">
                          <a:effectLst/>
                        </a:rPr>
                        <a:t>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Motores DC</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spcAft>
                          <a:spcPts val="0"/>
                        </a:spcAft>
                      </a:pPr>
                      <a:r>
                        <a:rPr lang="es-EC" sz="1200">
                          <a:effectLst/>
                        </a:rPr>
                        <a:t>100 RPM, 100:1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gn="r">
                        <a:lnSpc>
                          <a:spcPct val="107000"/>
                        </a:lnSpc>
                        <a:spcAft>
                          <a:spcPts val="0"/>
                        </a:spcAft>
                      </a:pPr>
                      <a:r>
                        <a:rPr lang="es-EC" sz="1200">
                          <a:effectLst/>
                        </a:rPr>
                        <a:t>80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Caja plástica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gn="r">
                        <a:lnSpc>
                          <a:spcPct val="107000"/>
                        </a:lnSpc>
                        <a:spcAft>
                          <a:spcPts val="0"/>
                        </a:spcAft>
                      </a:pPr>
                      <a:r>
                        <a:rPr lang="es-EC" sz="1200">
                          <a:effectLst/>
                        </a:rPr>
                        <a:t>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Microcontrolador AVR</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gn="r">
                        <a:lnSpc>
                          <a:spcPct val="107000"/>
                        </a:lnSpc>
                        <a:spcAft>
                          <a:spcPts val="0"/>
                        </a:spcAft>
                      </a:pPr>
                      <a:r>
                        <a:rPr lang="es-EC" sz="1200">
                          <a:effectLst/>
                        </a:rPr>
                        <a:t>14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Driver de los motores</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gn="r">
                        <a:lnSpc>
                          <a:spcPct val="107000"/>
                        </a:lnSpc>
                        <a:spcAft>
                          <a:spcPts val="0"/>
                        </a:spcAft>
                      </a:pPr>
                      <a:r>
                        <a:rPr lang="es-EC" sz="1200">
                          <a:effectLst/>
                        </a:rPr>
                        <a:t>5,5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Canaletas</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gn="r">
                        <a:lnSpc>
                          <a:spcPct val="107000"/>
                        </a:lnSpc>
                        <a:spcAft>
                          <a:spcPts val="0"/>
                        </a:spcAft>
                      </a:pPr>
                      <a:r>
                        <a:rPr lang="es-EC" sz="1200">
                          <a:effectLst/>
                        </a:rPr>
                        <a:t>1,85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Impresión 3D</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spcAft>
                          <a:spcPts val="0"/>
                        </a:spcAft>
                      </a:pPr>
                      <a:r>
                        <a:rPr lang="es-EC" sz="1200">
                          <a:effectLst/>
                        </a:rPr>
                        <a:t>Soporte de potenciómetros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gn="r">
                        <a:lnSpc>
                          <a:spcPct val="107000"/>
                        </a:lnSpc>
                        <a:spcAft>
                          <a:spcPts val="0"/>
                        </a:spcAft>
                      </a:pPr>
                      <a:r>
                        <a:rPr lang="es-EC" sz="1200">
                          <a:effectLst/>
                        </a:rPr>
                        <a:t>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Resistencia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spcAft>
                          <a:spcPts val="0"/>
                        </a:spcAft>
                      </a:pPr>
                      <a:r>
                        <a:rPr lang="es-EC" sz="1200" dirty="0">
                          <a:effectLst/>
                        </a:rPr>
                        <a:t>470 [Ω]</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gn="r">
                        <a:lnSpc>
                          <a:spcPct val="107000"/>
                        </a:lnSpc>
                        <a:spcAft>
                          <a:spcPts val="0"/>
                        </a:spcAft>
                      </a:pPr>
                      <a:r>
                        <a:rPr lang="es-EC" sz="1200">
                          <a:effectLst/>
                        </a:rPr>
                        <a:t>0,21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Resistencia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spcAft>
                          <a:spcPts val="0"/>
                        </a:spcAft>
                      </a:pPr>
                      <a:r>
                        <a:rPr lang="es-EC" sz="1200">
                          <a:effectLst/>
                        </a:rPr>
                        <a:t>10 [kΩ]</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gn="r">
                        <a:lnSpc>
                          <a:spcPct val="107000"/>
                        </a:lnSpc>
                        <a:spcAft>
                          <a:spcPts val="0"/>
                        </a:spcAft>
                      </a:pPr>
                      <a:r>
                        <a:rPr lang="es-EC" sz="1200">
                          <a:effectLst/>
                        </a:rPr>
                        <a:t>0,21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Espadines</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gn="r">
                        <a:lnSpc>
                          <a:spcPct val="107000"/>
                        </a:lnSpc>
                        <a:spcAft>
                          <a:spcPts val="0"/>
                        </a:spcAft>
                      </a:pPr>
                      <a:r>
                        <a:rPr lang="es-EC" sz="1200">
                          <a:effectLst/>
                        </a:rPr>
                        <a:t>0,35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Capacitor</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pPr>
                      <a:endParaRPr lang="es-EC" sz="1200">
                        <a:effectLst/>
                        <a:latin typeface="Calibri" panose="020F0502020204030204" pitchFamily="34" charset="0"/>
                      </a:endParaRPr>
                    </a:p>
                  </a:txBody>
                  <a:tcPr marL="26872" marR="26872" marT="0" marB="0" anchor="b"/>
                </a:tc>
                <a:tc gridSpan="2">
                  <a:txBody>
                    <a:bodyPr/>
                    <a:lstStyle/>
                    <a:p>
                      <a:pPr algn="r">
                        <a:lnSpc>
                          <a:spcPct val="107000"/>
                        </a:lnSpc>
                        <a:spcAft>
                          <a:spcPts val="0"/>
                        </a:spcAft>
                      </a:pPr>
                      <a:r>
                        <a:rPr lang="es-EC" sz="1200">
                          <a:effectLst/>
                        </a:rPr>
                        <a:t>0,75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Cubre-cables espiral</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gn="r">
                        <a:lnSpc>
                          <a:spcPct val="107000"/>
                        </a:lnSpc>
                        <a:spcAft>
                          <a:spcPts val="0"/>
                        </a:spcAft>
                      </a:pPr>
                      <a:r>
                        <a:rPr lang="es-EC" sz="1200">
                          <a:effectLst/>
                        </a:rPr>
                        <a:t>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Bornera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spcAft>
                          <a:spcPts val="0"/>
                        </a:spcAft>
                      </a:pPr>
                      <a:r>
                        <a:rPr lang="es-EC" sz="1200">
                          <a:effectLst/>
                        </a:rPr>
                        <a:t>3 pines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gn="r">
                        <a:lnSpc>
                          <a:spcPct val="107000"/>
                        </a:lnSpc>
                        <a:spcAft>
                          <a:spcPts val="0"/>
                        </a:spcAft>
                      </a:pPr>
                      <a:r>
                        <a:rPr lang="es-EC" sz="1200">
                          <a:effectLst/>
                        </a:rPr>
                        <a:t>1,56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Bornera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spcAft>
                          <a:spcPts val="0"/>
                        </a:spcAft>
                      </a:pPr>
                      <a:r>
                        <a:rPr lang="es-EC" sz="1200">
                          <a:effectLst/>
                        </a:rPr>
                        <a:t>2 pines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gn="r">
                        <a:lnSpc>
                          <a:spcPct val="107000"/>
                        </a:lnSpc>
                        <a:spcAft>
                          <a:spcPts val="0"/>
                        </a:spcAft>
                      </a:pPr>
                      <a:r>
                        <a:rPr lang="es-EC" sz="1200">
                          <a:effectLst/>
                        </a:rPr>
                        <a:t>1,12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Corte láser</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a:txBody>
                    <a:bodyPr/>
                    <a:lstStyle/>
                    <a:p>
                      <a:pPr>
                        <a:lnSpc>
                          <a:spcPct val="107000"/>
                        </a:lnSpc>
                        <a:spcAft>
                          <a:spcPts val="0"/>
                        </a:spcAft>
                      </a:pPr>
                      <a:r>
                        <a:rPr lang="es-EC" sz="1200">
                          <a:effectLst/>
                        </a:rPr>
                        <a:t>Mando manual, acrílico negro 3[mm]</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gn="r">
                        <a:lnSpc>
                          <a:spcPct val="107000"/>
                        </a:lnSpc>
                        <a:spcAft>
                          <a:spcPts val="0"/>
                        </a:spcAft>
                      </a:pPr>
                      <a:r>
                        <a:rPr lang="es-EC" sz="1200">
                          <a:effectLst/>
                        </a:rPr>
                        <a:t>17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pPr algn="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gridSpan="4">
                  <a:txBody>
                    <a:bodyPr/>
                    <a:lstStyle/>
                    <a:p>
                      <a:pPr algn="ctr">
                        <a:lnSpc>
                          <a:spcPct val="107000"/>
                        </a:lnSpc>
                        <a:spcAft>
                          <a:spcPts val="0"/>
                        </a:spcAft>
                      </a:pPr>
                      <a:r>
                        <a:rPr lang="es-EC" sz="1200">
                          <a:solidFill>
                            <a:schemeClr val="tx1"/>
                          </a:solidFill>
                          <a:effectLst/>
                        </a:rPr>
                        <a:t>Estética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endParaRPr lang="es-EC"/>
                    </a:p>
                  </a:txBody>
                  <a:tcPr/>
                </a:tc>
                <a:tc hMerge="1">
                  <a:txBody>
                    <a:bodyPr/>
                    <a:lstStyle/>
                    <a:p>
                      <a:endParaRPr lang="es-EC"/>
                    </a:p>
                  </a:txBody>
                  <a:tcPr/>
                </a:tc>
                <a:tc hMerge="1">
                  <a:txBody>
                    <a:bodyPr/>
                    <a:lstStyle/>
                    <a:p>
                      <a:endParaRPr lang="es-EC"/>
                    </a:p>
                  </a:txBody>
                  <a:tcPr/>
                </a:tc>
              </a:tr>
              <a:tr h="176332">
                <a:tc>
                  <a:txBody>
                    <a:bodyPr/>
                    <a:lstStyle/>
                    <a:p>
                      <a:pPr>
                        <a:lnSpc>
                          <a:spcPct val="107000"/>
                        </a:lnSpc>
                        <a:spcAft>
                          <a:spcPts val="0"/>
                        </a:spcAft>
                      </a:pPr>
                      <a:r>
                        <a:rPr lang="es-EC" sz="1200">
                          <a:solidFill>
                            <a:schemeClr val="tx1"/>
                          </a:solidFill>
                          <a:effectLst/>
                        </a:rPr>
                        <a:t>Pintura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nSpc>
                          <a:spcPct val="107000"/>
                        </a:lnSpc>
                      </a:pPr>
                      <a:endParaRPr lang="es-EC" sz="1200">
                        <a:effectLst/>
                        <a:latin typeface="Calibri" panose="020F0502020204030204" pitchFamily="34" charset="0"/>
                      </a:endParaRPr>
                    </a:p>
                  </a:txBody>
                  <a:tcPr marL="26872" marR="26872" marT="0" marB="0" anchor="b"/>
                </a:tc>
                <a:tc hMerge="1">
                  <a:txBody>
                    <a:bodyPr/>
                    <a:lstStyle/>
                    <a:p>
                      <a:endParaRPr lang="es-EC"/>
                    </a:p>
                  </a:txBody>
                  <a:tcPr/>
                </a:tc>
                <a:tc>
                  <a:txBody>
                    <a:bodyPr/>
                    <a:lstStyle/>
                    <a:p>
                      <a:pPr algn="r">
                        <a:lnSpc>
                          <a:spcPct val="107000"/>
                        </a:lnSpc>
                        <a:spcAft>
                          <a:spcPts val="0"/>
                        </a:spcAft>
                      </a:pPr>
                      <a:r>
                        <a:rPr lang="es-EC" sz="1200">
                          <a:effectLst/>
                        </a:rPr>
                        <a:t>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Lijas</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nSpc>
                          <a:spcPct val="107000"/>
                        </a:lnSpc>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endParaRPr lang="es-EC"/>
                    </a:p>
                  </a:txBody>
                  <a:tcPr/>
                </a:tc>
                <a:tc>
                  <a:txBody>
                    <a:bodyPr/>
                    <a:lstStyle/>
                    <a:p>
                      <a:pPr algn="r">
                        <a:lnSpc>
                          <a:spcPct val="107000"/>
                        </a:lnSpc>
                        <a:spcAft>
                          <a:spcPts val="0"/>
                        </a:spcAft>
                      </a:pPr>
                      <a:r>
                        <a:rPr lang="es-EC" sz="1200">
                          <a:effectLst/>
                        </a:rPr>
                        <a:t>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Tapas de caucho</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nSpc>
                          <a:spcPct val="107000"/>
                        </a:lnSpc>
                      </a:pPr>
                      <a:endParaRPr lang="es-EC" sz="1200">
                        <a:effectLst/>
                        <a:latin typeface="Calibri" panose="020F0502020204030204" pitchFamily="34" charset="0"/>
                      </a:endParaRPr>
                    </a:p>
                  </a:txBody>
                  <a:tcPr marL="26872" marR="26872" marT="0" marB="0" anchor="b"/>
                </a:tc>
                <a:tc hMerge="1">
                  <a:txBody>
                    <a:bodyPr/>
                    <a:lstStyle/>
                    <a:p>
                      <a:endParaRPr lang="es-EC"/>
                    </a:p>
                  </a:txBody>
                  <a:tcPr/>
                </a:tc>
                <a:tc>
                  <a:txBody>
                    <a:bodyPr/>
                    <a:lstStyle/>
                    <a:p>
                      <a:pPr algn="r">
                        <a:lnSpc>
                          <a:spcPct val="107000"/>
                        </a:lnSpc>
                        <a:spcAft>
                          <a:spcPts val="0"/>
                        </a:spcAft>
                      </a:pPr>
                      <a:r>
                        <a:rPr lang="es-EC" sz="1200">
                          <a:effectLst/>
                        </a:rPr>
                        <a:t>2,46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Masilla epóxica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nSpc>
                          <a:spcPct val="107000"/>
                        </a:lnSpc>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endParaRPr lang="es-EC"/>
                    </a:p>
                  </a:txBody>
                  <a:tcPr/>
                </a:tc>
                <a:tc>
                  <a:txBody>
                    <a:bodyPr/>
                    <a:lstStyle/>
                    <a:p>
                      <a:pPr algn="r">
                        <a:lnSpc>
                          <a:spcPct val="107000"/>
                        </a:lnSpc>
                        <a:spcAft>
                          <a:spcPts val="0"/>
                        </a:spcAft>
                      </a:pPr>
                      <a:r>
                        <a:rPr lang="es-EC" sz="1200">
                          <a:effectLst/>
                        </a:rPr>
                        <a:t>6,56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a:solidFill>
                            <a:schemeClr val="tx1"/>
                          </a:solidFill>
                          <a:effectLst/>
                        </a:rPr>
                        <a:t>Adhesivos</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nSpc>
                          <a:spcPct val="107000"/>
                        </a:lnSpc>
                      </a:pPr>
                      <a:endParaRPr lang="es-EC" sz="1200">
                        <a:effectLst/>
                        <a:latin typeface="Calibri" panose="020F0502020204030204" pitchFamily="34" charset="0"/>
                      </a:endParaRPr>
                    </a:p>
                  </a:txBody>
                  <a:tcPr marL="26872" marR="26872" marT="0" marB="0" anchor="b"/>
                </a:tc>
                <a:tc hMerge="1">
                  <a:txBody>
                    <a:bodyPr/>
                    <a:lstStyle/>
                    <a:p>
                      <a:endParaRPr lang="es-EC"/>
                    </a:p>
                  </a:txBody>
                  <a:tcPr/>
                </a:tc>
                <a:tc>
                  <a:txBody>
                    <a:bodyPr/>
                    <a:lstStyle/>
                    <a:p>
                      <a:pPr algn="r">
                        <a:lnSpc>
                          <a:spcPct val="107000"/>
                        </a:lnSpc>
                        <a:spcAft>
                          <a:spcPts val="0"/>
                        </a:spcAft>
                      </a:pPr>
                      <a:r>
                        <a:rPr lang="es-EC" sz="1200">
                          <a:effectLst/>
                        </a:rPr>
                        <a:t>1,25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a:txBody>
                    <a:bodyPr/>
                    <a:lstStyle/>
                    <a:p>
                      <a:pPr>
                        <a:lnSpc>
                          <a:spcPct val="107000"/>
                        </a:lnSpc>
                        <a:spcAft>
                          <a:spcPts val="0"/>
                        </a:spcAft>
                      </a:pPr>
                      <a:r>
                        <a:rPr lang="es-EC" sz="1200" dirty="0">
                          <a:solidFill>
                            <a:schemeClr val="tx1"/>
                          </a:solidFill>
                          <a:effectLst/>
                        </a:rPr>
                        <a:t>Ingeniería y Mano de Obra</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gridSpan="2">
                  <a:txBody>
                    <a:bodyPr/>
                    <a:lstStyle/>
                    <a:p>
                      <a:pPr>
                        <a:lnSpc>
                          <a:spcPct val="107000"/>
                        </a:lnSpc>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endParaRPr lang="es-EC"/>
                    </a:p>
                  </a:txBody>
                  <a:tcPr/>
                </a:tc>
                <a:tc>
                  <a:txBody>
                    <a:bodyPr/>
                    <a:lstStyle/>
                    <a:p>
                      <a:pPr algn="r">
                        <a:lnSpc>
                          <a:spcPct val="107000"/>
                        </a:lnSpc>
                        <a:spcAft>
                          <a:spcPts val="0"/>
                        </a:spcAft>
                      </a:pPr>
                      <a:r>
                        <a:rPr lang="es-EC" sz="1200">
                          <a:effectLst/>
                        </a:rPr>
                        <a:t>600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r h="176332">
                <a:tc gridSpan="3">
                  <a:txBody>
                    <a:bodyPr/>
                    <a:lstStyle/>
                    <a:p>
                      <a:pPr algn="ctr">
                        <a:lnSpc>
                          <a:spcPct val="107000"/>
                        </a:lnSpc>
                        <a:spcAft>
                          <a:spcPts val="0"/>
                        </a:spcAft>
                      </a:pPr>
                      <a:r>
                        <a:rPr lang="es-EC" sz="1600" dirty="0">
                          <a:solidFill>
                            <a:schemeClr val="tx1"/>
                          </a:solidFill>
                          <a:effectLst/>
                        </a:rPr>
                        <a:t>TOTAL:</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c hMerge="1">
                  <a:txBody>
                    <a:bodyPr/>
                    <a:lstStyle/>
                    <a:p>
                      <a:endParaRPr lang="es-EC"/>
                    </a:p>
                  </a:txBody>
                  <a:tcPr/>
                </a:tc>
                <a:tc hMerge="1">
                  <a:txBody>
                    <a:bodyPr/>
                    <a:lstStyle/>
                    <a:p>
                      <a:endParaRPr lang="es-EC"/>
                    </a:p>
                  </a:txBody>
                  <a:tcPr/>
                </a:tc>
                <a:tc>
                  <a:txBody>
                    <a:bodyPr/>
                    <a:lstStyle/>
                    <a:p>
                      <a:pPr algn="r">
                        <a:lnSpc>
                          <a:spcPct val="107000"/>
                        </a:lnSpc>
                        <a:spcAft>
                          <a:spcPts val="0"/>
                        </a:spcAft>
                      </a:pPr>
                      <a:r>
                        <a:rPr lang="es-EC" sz="1600" dirty="0">
                          <a:solidFill>
                            <a:schemeClr val="tx1"/>
                          </a:solidFill>
                          <a:effectLst/>
                        </a:rPr>
                        <a:t>1436,54</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872" marR="26872" marT="0" marB="0" anchor="b"/>
                </a:tc>
              </a:tr>
            </a:tbl>
          </a:graphicData>
        </a:graphic>
      </p:graphicFrame>
    </p:spTree>
    <p:extLst>
      <p:ext uri="{BB962C8B-B14F-4D97-AF65-F5344CB8AC3E}">
        <p14:creationId xmlns:p14="http://schemas.microsoft.com/office/powerpoint/2010/main" val="417437725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56067" y="1593711"/>
            <a:ext cx="10612191" cy="217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Título 1"/>
          <p:cNvSpPr>
            <a:spLocks noGrp="1"/>
          </p:cNvSpPr>
          <p:nvPr>
            <p:ph type="title"/>
          </p:nvPr>
        </p:nvSpPr>
        <p:spPr>
          <a:xfrm>
            <a:off x="1097280" y="238539"/>
            <a:ext cx="10058400" cy="889221"/>
          </a:xfrm>
        </p:spPr>
        <p:txBody>
          <a:bodyPr/>
          <a:lstStyle/>
          <a:p>
            <a:r>
              <a:rPr lang="es-EC" dirty="0" smtClean="0"/>
              <a:t>Conclusiones</a:t>
            </a:r>
            <a:endParaRPr lang="es-EC" dirty="0"/>
          </a:p>
        </p:txBody>
      </p:sp>
      <p:sp>
        <p:nvSpPr>
          <p:cNvPr id="3" name="Marcador de contenido 2"/>
          <p:cNvSpPr>
            <a:spLocks noGrp="1"/>
          </p:cNvSpPr>
          <p:nvPr>
            <p:ph idx="1"/>
          </p:nvPr>
        </p:nvSpPr>
        <p:spPr>
          <a:xfrm>
            <a:off x="397565" y="1127761"/>
            <a:ext cx="11264347" cy="5167022"/>
          </a:xfrm>
        </p:spPr>
        <p:txBody>
          <a:bodyPr>
            <a:normAutofit fontScale="92500"/>
          </a:bodyPr>
          <a:lstStyle/>
          <a:p>
            <a:pPr lvl="0" algn="just"/>
            <a:r>
              <a:rPr lang="es-ES_tradnl" sz="2400" dirty="0"/>
              <a:t>Se diseñó y construyó una plataforma interactiva para rehabilitación de lesiones neurológicas a nivel de hombro, que satisface los parámetros planteados de ergonomía, estética, interactividad, funcionalidad, bajo costo. El prototipo utiliza el dispositivo Kinect para la adquisición de la posición del brazo del usuario y validación de la correcta ejecución de la terapia. A partir de pruebas realizadas con el Departamento de Fisioterapia del Sistema Integrado de Salud de la Universidad de las Fuerzas Armadas – ESPE se verifica que la estación cumple en un 94% con los parámetros de diseño propuestos. </a:t>
            </a:r>
            <a:endParaRPr lang="es-ES_tradnl" sz="2400" dirty="0" smtClean="0"/>
          </a:p>
          <a:p>
            <a:pPr lvl="0" algn="just"/>
            <a:endParaRPr lang="es-EC" sz="2400" dirty="0"/>
          </a:p>
          <a:p>
            <a:pPr lvl="0" algn="just"/>
            <a:r>
              <a:rPr lang="es-ES_tradnl" sz="2400" dirty="0"/>
              <a:t>Las rutinas de ejercicio de la estación están fundamentadas en las técnicas de rehabilitación de terapia de espejo y movimientos continuo-pasivos, ambos validados por un fisioterapista. La plataforma asiste al paciente en el movimiento de la extremidad, reproduciendo de forma análoga el posicionamiento del brazo de referencia, elevando y descendiendo la extremidad a velocidad constante. Los movimientos programados se fundamentan en el estudio biomecánico de la articulación del hombro, en los ejercicios básicos del protocolo de terapia planteado para lesiones de hombro y la guía del personal de fisioterapia del Sistema Integrado de Salud de la UFA-ESPE. </a:t>
            </a:r>
            <a:endParaRPr lang="es-EC" sz="2400" dirty="0"/>
          </a:p>
          <a:p>
            <a:endParaRPr lang="es-EC" dirty="0"/>
          </a:p>
        </p:txBody>
      </p:sp>
    </p:spTree>
    <p:extLst>
      <p:ext uri="{BB962C8B-B14F-4D97-AF65-F5344CB8AC3E}">
        <p14:creationId xmlns:p14="http://schemas.microsoft.com/office/powerpoint/2010/main" val="131464671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56067" y="1593711"/>
            <a:ext cx="10612191" cy="217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Título 1"/>
          <p:cNvSpPr>
            <a:spLocks noGrp="1"/>
          </p:cNvSpPr>
          <p:nvPr>
            <p:ph type="title"/>
          </p:nvPr>
        </p:nvSpPr>
        <p:spPr>
          <a:xfrm>
            <a:off x="1097280" y="238539"/>
            <a:ext cx="10058400" cy="889221"/>
          </a:xfrm>
        </p:spPr>
        <p:txBody>
          <a:bodyPr/>
          <a:lstStyle/>
          <a:p>
            <a:r>
              <a:rPr lang="es-EC" dirty="0" smtClean="0"/>
              <a:t>Conclusiones</a:t>
            </a:r>
            <a:endParaRPr lang="es-EC" dirty="0"/>
          </a:p>
        </p:txBody>
      </p:sp>
      <p:sp>
        <p:nvSpPr>
          <p:cNvPr id="3" name="Marcador de contenido 2"/>
          <p:cNvSpPr>
            <a:spLocks noGrp="1"/>
          </p:cNvSpPr>
          <p:nvPr>
            <p:ph idx="1"/>
          </p:nvPr>
        </p:nvSpPr>
        <p:spPr>
          <a:xfrm>
            <a:off x="403911" y="1447137"/>
            <a:ext cx="11264347" cy="5167022"/>
          </a:xfrm>
        </p:spPr>
        <p:txBody>
          <a:bodyPr>
            <a:normAutofit/>
          </a:bodyPr>
          <a:lstStyle/>
          <a:p>
            <a:pPr lvl="0" algn="just"/>
            <a:r>
              <a:rPr lang="es-ES_tradnl" sz="2200" dirty="0"/>
              <a:t>El diseño mecánico de la plataforma permite ejecutar movimientos de aducción, abducción, extensión y flexión con una amplitud de 90° para cada movimiento, dentro del octante de trabajo delineado para las primeras etapas de rehabilitación de hombro. El diseño e integración de los componentes mecánicos en la estructura permite la ejecución de rutinas de fisioterapia de manera óptima para un usuario de hasta </a:t>
            </a:r>
            <a:r>
              <a:rPr lang="es-ES_tradnl" sz="2200" dirty="0" smtClean="0"/>
              <a:t>120 </a:t>
            </a:r>
            <a:r>
              <a:rPr lang="es-ES_tradnl" sz="2200" dirty="0"/>
              <a:t>[kg] con una velocidad lineal </a:t>
            </a:r>
            <a:r>
              <a:rPr lang="es-ES_tradnl" sz="2200" dirty="0" smtClean="0"/>
              <a:t>constante.</a:t>
            </a:r>
          </a:p>
          <a:p>
            <a:pPr lvl="0" algn="just"/>
            <a:endParaRPr lang="es-EC" sz="2200" dirty="0"/>
          </a:p>
          <a:p>
            <a:pPr lvl="0" algn="just"/>
            <a:r>
              <a:rPr lang="es-ES_tradnl" sz="2200" dirty="0"/>
              <a:t>Se encuestó a un grupo de 10 estudiantes de fisioterapia de últimos niveles universitarios, con edades entre 20 y 29 años, valorando sobre 5 puntos los siguientes parámetros: diseño de la interfaz, navegación, facilidad de uso y comodidad de la plataforma. La encuesta revela que el 52.5% evalúa a la estación en conjunto con una valoración de 5 y el 47.5% restante la califica con 4. La encuesta revela también que un 40% aceptaría realizar la terapia de hombro utilizando la plataforma, un 50% la utilizaría en complemento a terapia convencional y finalmente el 10% restante prefiere únicamente realizar la rehabilitación por medio de terapia tradicional.</a:t>
            </a:r>
            <a:endParaRPr lang="es-EC" sz="2200" dirty="0"/>
          </a:p>
          <a:p>
            <a:endParaRPr lang="es-EC" dirty="0"/>
          </a:p>
        </p:txBody>
      </p:sp>
    </p:spTree>
    <p:extLst>
      <p:ext uri="{BB962C8B-B14F-4D97-AF65-F5344CB8AC3E}">
        <p14:creationId xmlns:p14="http://schemas.microsoft.com/office/powerpoint/2010/main" val="29806289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56067" y="1593711"/>
            <a:ext cx="10612191" cy="217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Título 1"/>
          <p:cNvSpPr>
            <a:spLocks noGrp="1"/>
          </p:cNvSpPr>
          <p:nvPr>
            <p:ph type="title"/>
          </p:nvPr>
        </p:nvSpPr>
        <p:spPr>
          <a:xfrm>
            <a:off x="1056067" y="0"/>
            <a:ext cx="10058400" cy="889221"/>
          </a:xfrm>
        </p:spPr>
        <p:txBody>
          <a:bodyPr/>
          <a:lstStyle/>
          <a:p>
            <a:r>
              <a:rPr lang="es-EC" dirty="0" smtClean="0"/>
              <a:t>Conclusiones</a:t>
            </a:r>
            <a:endParaRPr lang="es-EC" dirty="0"/>
          </a:p>
        </p:txBody>
      </p:sp>
      <p:sp>
        <p:nvSpPr>
          <p:cNvPr id="3" name="Marcador de contenido 2"/>
          <p:cNvSpPr>
            <a:spLocks noGrp="1"/>
          </p:cNvSpPr>
          <p:nvPr>
            <p:ph idx="1"/>
          </p:nvPr>
        </p:nvSpPr>
        <p:spPr>
          <a:xfrm>
            <a:off x="403911" y="1036317"/>
            <a:ext cx="11264347" cy="5430743"/>
          </a:xfrm>
        </p:spPr>
        <p:txBody>
          <a:bodyPr>
            <a:noAutofit/>
          </a:bodyPr>
          <a:lstStyle/>
          <a:p>
            <a:pPr lvl="0" algn="just"/>
            <a:r>
              <a:rPr lang="es-ES_tradnl" sz="2200" dirty="0"/>
              <a:t>La plataforma utiliza un sistema de control en lazo cerrado que, por medio de una retroalimentación del sistema, garantiza una ejecución confiable y precisa de las rutinas de fisioterapia, con un error angular máximo entre el brazo de referencia y el brazo a rehabilitar de 2,3°. La plataforma permite una calibración previa del sistema, adaptándose a la altura de cualquier persona para un uso sin riesgos de la estación. </a:t>
            </a:r>
            <a:endParaRPr lang="es-ES_tradnl" sz="2200" dirty="0" smtClean="0"/>
          </a:p>
          <a:p>
            <a:pPr lvl="0" algn="just"/>
            <a:endParaRPr lang="es-EC" sz="2200" dirty="0"/>
          </a:p>
          <a:p>
            <a:pPr lvl="0" algn="just"/>
            <a:r>
              <a:rPr lang="es-ES_tradnl" sz="2200" dirty="0"/>
              <a:t>Las pruebas realizadas en el equipo confirman el correcto diseño y  funcionamiento de los sensores, control manual y del paro de emergencia, elementos esenciales para la seguridad en la ejecución de las rutinas. </a:t>
            </a:r>
            <a:endParaRPr lang="es-EC" sz="2200" dirty="0"/>
          </a:p>
          <a:p>
            <a:endParaRPr lang="es-EC" sz="2200" dirty="0" smtClean="0"/>
          </a:p>
          <a:p>
            <a:pPr algn="just"/>
            <a:r>
              <a:rPr lang="es-ES_tradnl" sz="2200" dirty="0"/>
              <a:t>Se comprobó que el filtro implementado, para el análisis de los datos entregados por el Kinect, es apropiado para la aplicación, entregando datos precisos con una desviación relativa máxima de 1,57%. El filtro consume pocos recursos computacionales ya que su tiempo de respuesta es imperceptible, elimina cambios bruscos en la entrada y ofrece una salida rápida y suavizada, sin deformar la señal de entrada. </a:t>
            </a:r>
            <a:endParaRPr lang="es-EC" sz="2200" dirty="0"/>
          </a:p>
          <a:p>
            <a:pPr algn="just"/>
            <a:endParaRPr lang="es-EC" sz="2200" dirty="0"/>
          </a:p>
        </p:txBody>
      </p:sp>
    </p:spTree>
    <p:extLst>
      <p:ext uri="{BB962C8B-B14F-4D97-AF65-F5344CB8AC3E}">
        <p14:creationId xmlns:p14="http://schemas.microsoft.com/office/powerpoint/2010/main" val="199254393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56067" y="1593711"/>
            <a:ext cx="10612191" cy="217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Título 1"/>
          <p:cNvSpPr>
            <a:spLocks noGrp="1"/>
          </p:cNvSpPr>
          <p:nvPr>
            <p:ph type="title"/>
          </p:nvPr>
        </p:nvSpPr>
        <p:spPr>
          <a:xfrm>
            <a:off x="1056067" y="0"/>
            <a:ext cx="10058400" cy="889221"/>
          </a:xfrm>
        </p:spPr>
        <p:txBody>
          <a:bodyPr/>
          <a:lstStyle/>
          <a:p>
            <a:r>
              <a:rPr lang="es-EC" dirty="0" smtClean="0"/>
              <a:t>Recomendaciones</a:t>
            </a:r>
            <a:endParaRPr lang="es-EC" dirty="0"/>
          </a:p>
        </p:txBody>
      </p:sp>
      <p:sp>
        <p:nvSpPr>
          <p:cNvPr id="3" name="Marcador de contenido 2"/>
          <p:cNvSpPr>
            <a:spLocks noGrp="1"/>
          </p:cNvSpPr>
          <p:nvPr>
            <p:ph idx="1"/>
          </p:nvPr>
        </p:nvSpPr>
        <p:spPr>
          <a:xfrm>
            <a:off x="403911" y="1036317"/>
            <a:ext cx="11264347" cy="5430743"/>
          </a:xfrm>
        </p:spPr>
        <p:txBody>
          <a:bodyPr>
            <a:noAutofit/>
          </a:bodyPr>
          <a:lstStyle/>
          <a:p>
            <a:pPr lvl="0" algn="just"/>
            <a:r>
              <a:rPr lang="es-ES_tradnl" sz="2400" dirty="0"/>
              <a:t>El concepto de la plataforma puede ampliarse a varios tipos de afecciones como lesiones generales de hombro, donde el paciente pueda aplicar su propia fuerza para elevar el brazo y el equipo solamente ofrezca ayuda complementaria a los movimientos del usuario. Esta modificación ayudaría a incrementar fuerza en el brazo afectado. Un enfoque distinto bajo el mismo concepto de trabajo puede enfocarse a la inducción de tensión cervical para lesiones en el cuello, en el cual la plataforma podría programarse para ejercer una fuerza controlada generando tracción</a:t>
            </a:r>
            <a:r>
              <a:rPr lang="es-ES_tradnl" sz="2400" dirty="0" smtClean="0"/>
              <a:t>.</a:t>
            </a:r>
          </a:p>
          <a:p>
            <a:pPr lvl="0"/>
            <a:endParaRPr lang="es-EC" sz="2400" dirty="0"/>
          </a:p>
          <a:p>
            <a:pPr lvl="0" algn="just"/>
            <a:r>
              <a:rPr lang="es-ES_tradnl" sz="2400" dirty="0"/>
              <a:t>Ampliar el rango de movimiento de la extremidad a más octantes, con el fin de admitir la realización de ejercicios más complejos en sesiones posteriores al proceso de rehabilitación inicial. </a:t>
            </a:r>
            <a:endParaRPr lang="es-EC" sz="2400" dirty="0"/>
          </a:p>
          <a:p>
            <a:pPr algn="just"/>
            <a:endParaRPr lang="es-EC" sz="2200" dirty="0"/>
          </a:p>
        </p:txBody>
      </p:sp>
    </p:spTree>
    <p:extLst>
      <p:ext uri="{BB962C8B-B14F-4D97-AF65-F5344CB8AC3E}">
        <p14:creationId xmlns:p14="http://schemas.microsoft.com/office/powerpoint/2010/main" val="268501138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56067" y="1593711"/>
            <a:ext cx="10612191" cy="217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Título 1"/>
          <p:cNvSpPr>
            <a:spLocks noGrp="1"/>
          </p:cNvSpPr>
          <p:nvPr>
            <p:ph type="title"/>
          </p:nvPr>
        </p:nvSpPr>
        <p:spPr>
          <a:xfrm>
            <a:off x="1056067" y="0"/>
            <a:ext cx="10058400" cy="889221"/>
          </a:xfrm>
        </p:spPr>
        <p:txBody>
          <a:bodyPr/>
          <a:lstStyle/>
          <a:p>
            <a:r>
              <a:rPr lang="es-EC" dirty="0" smtClean="0"/>
              <a:t>Recomendaciones</a:t>
            </a:r>
            <a:endParaRPr lang="es-EC" dirty="0"/>
          </a:p>
        </p:txBody>
      </p:sp>
      <p:sp>
        <p:nvSpPr>
          <p:cNvPr id="3" name="Marcador de contenido 2"/>
          <p:cNvSpPr>
            <a:spLocks noGrp="1"/>
          </p:cNvSpPr>
          <p:nvPr>
            <p:ph idx="1"/>
          </p:nvPr>
        </p:nvSpPr>
        <p:spPr>
          <a:xfrm>
            <a:off x="403911" y="1036318"/>
            <a:ext cx="11264347" cy="4383822"/>
          </a:xfrm>
        </p:spPr>
        <p:txBody>
          <a:bodyPr>
            <a:noAutofit/>
          </a:bodyPr>
          <a:lstStyle/>
          <a:p>
            <a:pPr algn="just"/>
            <a:r>
              <a:rPr lang="es-ES_tradnl" sz="2400" dirty="0"/>
              <a:t>Implementar en la plataforma un sistema que permita la rehabilitación de cualquier brazo; modificando tanto la estructura, como la interfaz y el algoritmo de control. Adicionalmente, reducir el ruido producido por los motores, optando por otro tipo de actuador o un tipo de aislamiento acústico en la caja de control.</a:t>
            </a:r>
            <a:endParaRPr lang="es-EC" sz="2400" dirty="0"/>
          </a:p>
          <a:p>
            <a:pPr lvl="0" algn="just"/>
            <a:endParaRPr lang="es-EC" sz="2400" dirty="0" smtClean="0"/>
          </a:p>
          <a:p>
            <a:pPr lvl="0" algn="just"/>
            <a:endParaRPr lang="es-EC" sz="2400" dirty="0"/>
          </a:p>
          <a:p>
            <a:pPr lvl="0" algn="just"/>
            <a:r>
              <a:rPr lang="es-ES_tradnl" sz="2400" dirty="0"/>
              <a:t>Implementar en la interfaz un almacenamiento de datos que permita guardar los parámetros de calibración y avance de los distintos usuarios. Llevando un registro de datos relevantes de las sesiones de terapia, por ejemplo: duración, amplitud de movimiento, ejercicios realizados, entre otros. Esto facilitará la medición de avances del paciente en su recuperación.</a:t>
            </a:r>
            <a:endParaRPr lang="es-EC" sz="2400" dirty="0"/>
          </a:p>
          <a:p>
            <a:pPr algn="just"/>
            <a:endParaRPr lang="es-EC" sz="2200" dirty="0" smtClean="0"/>
          </a:p>
        </p:txBody>
      </p:sp>
    </p:spTree>
    <p:extLst>
      <p:ext uri="{BB962C8B-B14F-4D97-AF65-F5344CB8AC3E}">
        <p14:creationId xmlns:p14="http://schemas.microsoft.com/office/powerpoint/2010/main" val="383518636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56067" y="1593711"/>
            <a:ext cx="10612191" cy="217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Título 1"/>
          <p:cNvSpPr>
            <a:spLocks noGrp="1"/>
          </p:cNvSpPr>
          <p:nvPr>
            <p:ph type="title"/>
          </p:nvPr>
        </p:nvSpPr>
        <p:spPr>
          <a:xfrm>
            <a:off x="1056066" y="922143"/>
            <a:ext cx="10058400" cy="889221"/>
          </a:xfrm>
        </p:spPr>
        <p:txBody>
          <a:bodyPr/>
          <a:lstStyle/>
          <a:p>
            <a:r>
              <a:rPr lang="es-EC" dirty="0" smtClean="0"/>
              <a:t>Recomendaciones</a:t>
            </a:r>
            <a:endParaRPr lang="es-EC" dirty="0"/>
          </a:p>
        </p:txBody>
      </p:sp>
      <p:sp>
        <p:nvSpPr>
          <p:cNvPr id="3" name="Marcador de contenido 2"/>
          <p:cNvSpPr>
            <a:spLocks noGrp="1"/>
          </p:cNvSpPr>
          <p:nvPr>
            <p:ph idx="1"/>
          </p:nvPr>
        </p:nvSpPr>
        <p:spPr>
          <a:xfrm>
            <a:off x="453092" y="2003725"/>
            <a:ext cx="11264347" cy="1706883"/>
          </a:xfrm>
        </p:spPr>
        <p:txBody>
          <a:bodyPr>
            <a:noAutofit/>
          </a:bodyPr>
          <a:lstStyle/>
          <a:p>
            <a:pPr algn="just"/>
            <a:r>
              <a:rPr lang="es-ES_tradnl" sz="2400" dirty="0"/>
              <a:t>Para muchas de las potenciales aplicaciones del equipo, es importante que los ejercicios se realicen sin que exista dolor durante la terapia, por lo cual se sugiere la implementación de electrodos para lectura de señales </a:t>
            </a:r>
            <a:r>
              <a:rPr lang="es-ES_tradnl" sz="2400" dirty="0" err="1"/>
              <a:t>mioeléctricas</a:t>
            </a:r>
            <a:r>
              <a:rPr lang="es-ES_tradnl" sz="2400" dirty="0"/>
              <a:t> que alerten en caso de molestia o sobreesfuerzos en la articulación.</a:t>
            </a:r>
            <a:endParaRPr lang="es-EC" sz="2400" dirty="0"/>
          </a:p>
          <a:p>
            <a:pPr marL="0" indent="0" algn="just">
              <a:buNone/>
            </a:pPr>
            <a:endParaRPr lang="es-EC" sz="2200" dirty="0" smtClean="0"/>
          </a:p>
          <a:p>
            <a:pPr marL="0" indent="0" algn="just">
              <a:buNone/>
            </a:pPr>
            <a:endParaRPr lang="es-ES_tradnl" sz="2400" dirty="0"/>
          </a:p>
          <a:p>
            <a:pPr algn="just"/>
            <a:r>
              <a:rPr lang="es-ES_tradnl" sz="2400" dirty="0" smtClean="0"/>
              <a:t>A </a:t>
            </a:r>
            <a:r>
              <a:rPr lang="es-ES_tradnl" sz="2400" dirty="0"/>
              <a:t>pesar de que la interpretación de imágenes no presenta saturación de recursos computacionales, se puede implementar algoritmos para optimizar el reconocimiento del dispositivo Kinect con el fin de mejorar la velocidad de procesamiento del programa. </a:t>
            </a:r>
            <a:endParaRPr lang="es-EC" sz="2400" dirty="0"/>
          </a:p>
          <a:p>
            <a:pPr algn="just"/>
            <a:endParaRPr lang="es-EC" sz="2200" dirty="0"/>
          </a:p>
        </p:txBody>
      </p:sp>
    </p:spTree>
    <p:extLst>
      <p:ext uri="{BB962C8B-B14F-4D97-AF65-F5344CB8AC3E}">
        <p14:creationId xmlns:p14="http://schemas.microsoft.com/office/powerpoint/2010/main" val="94569250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Gracias por su atención</a:t>
            </a:r>
            <a:endParaRPr lang="es-EC"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3675835" y="2035203"/>
            <a:ext cx="4389755" cy="3794760"/>
          </a:xfrm>
          <a:prstGeom prst="rect">
            <a:avLst/>
          </a:prstGeom>
          <a:noFill/>
          <a:ln>
            <a:solidFill>
              <a:schemeClr val="tx1">
                <a:lumMod val="95000"/>
                <a:lumOff val="5000"/>
              </a:schemeClr>
            </a:solidFill>
          </a:ln>
        </p:spPr>
      </p:pic>
    </p:spTree>
    <p:extLst>
      <p:ext uri="{BB962C8B-B14F-4D97-AF65-F5344CB8AC3E}">
        <p14:creationId xmlns:p14="http://schemas.microsoft.com/office/powerpoint/2010/main" val="14486199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Terapia de espejo</a:t>
            </a:r>
            <a:endParaRPr lang="es-EC" dirty="0"/>
          </a:p>
        </p:txBody>
      </p:sp>
      <p:pic>
        <p:nvPicPr>
          <p:cNvPr id="7170" name="Picture 2" descr="Resultado de imagen para terapia de espej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6171" y="2236075"/>
            <a:ext cx="4570326" cy="342774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p:nvPr/>
        </p:nvPicPr>
        <p:blipFill>
          <a:blip r:embed="rId3"/>
          <a:stretch>
            <a:fillRect/>
          </a:stretch>
        </p:blipFill>
        <p:spPr>
          <a:xfrm>
            <a:off x="6306119" y="2236075"/>
            <a:ext cx="4584794" cy="3427746"/>
          </a:xfrm>
          <a:prstGeom prst="rect">
            <a:avLst/>
          </a:prstGeom>
        </p:spPr>
      </p:pic>
    </p:spTree>
    <p:extLst>
      <p:ext uri="{BB962C8B-B14F-4D97-AF65-F5344CB8AC3E}">
        <p14:creationId xmlns:p14="http://schemas.microsoft.com/office/powerpoint/2010/main" val="364614383"/>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ción">
  <a:themeElements>
    <a:clrScheme name="Personalizado 1">
      <a:dk1>
        <a:sysClr val="windowText" lastClr="000000"/>
      </a:dk1>
      <a:lt1>
        <a:sysClr val="window" lastClr="FFFFFF"/>
      </a:lt1>
      <a:dk2>
        <a:srgbClr val="344068"/>
      </a:dk2>
      <a:lt2>
        <a:srgbClr val="D9E0E6"/>
      </a:lt2>
      <a:accent1>
        <a:srgbClr val="75B5E4"/>
      </a:accent1>
      <a:accent2>
        <a:srgbClr val="124163"/>
      </a:accent2>
      <a:accent3>
        <a:srgbClr val="28C4CC"/>
      </a:accent3>
      <a:accent4>
        <a:srgbClr val="42BA97"/>
      </a:accent4>
      <a:accent5>
        <a:srgbClr val="3E8853"/>
      </a:accent5>
      <a:accent6>
        <a:srgbClr val="62A39F"/>
      </a:accent6>
      <a:hlink>
        <a:srgbClr val="6EAC1C"/>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Retrospect</Template>
  <TotalTime>1881</TotalTime>
  <Words>4535</Words>
  <Application>Microsoft Office PowerPoint</Application>
  <PresentationFormat>Panorámica</PresentationFormat>
  <Paragraphs>1506</Paragraphs>
  <Slides>88</Slides>
  <Notes>0</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2</vt:i4>
      </vt:variant>
      <vt:variant>
        <vt:lpstr>Títulos de diapositiva</vt:lpstr>
      </vt:variant>
      <vt:variant>
        <vt:i4>88</vt:i4>
      </vt:variant>
    </vt:vector>
  </HeadingPairs>
  <TitlesOfParts>
    <vt:vector size="98" baseType="lpstr">
      <vt:lpstr>Arial</vt:lpstr>
      <vt:lpstr>Calibri</vt:lpstr>
      <vt:lpstr>Calibri Light</vt:lpstr>
      <vt:lpstr>Cambria</vt:lpstr>
      <vt:lpstr>Cambria Math</vt:lpstr>
      <vt:lpstr>Symbol</vt:lpstr>
      <vt:lpstr>Times New Roman</vt:lpstr>
      <vt:lpstr>Retrospección</vt:lpstr>
      <vt:lpstr>Visio.Drawing.11</vt:lpstr>
      <vt:lpstr>Imagen de Paintbrush</vt:lpstr>
      <vt:lpstr>Presentación de PowerPoint</vt:lpstr>
      <vt:lpstr>Presentación de PowerPoint</vt:lpstr>
      <vt:lpstr>Objetivos</vt:lpstr>
      <vt:lpstr>Antecedentes</vt:lpstr>
      <vt:lpstr>Años de vida perdidos por discapacidad</vt:lpstr>
      <vt:lpstr>Presentación de PowerPoint</vt:lpstr>
      <vt:lpstr>Presentación de PowerPoint</vt:lpstr>
      <vt:lpstr>Estado del Arte</vt:lpstr>
      <vt:lpstr>Terapia de espejo</vt:lpstr>
      <vt:lpstr>Movimiento continuo-pasivo</vt:lpstr>
      <vt:lpstr>Equipos desarrollados previamente</vt:lpstr>
      <vt:lpstr>Diseño</vt:lpstr>
      <vt:lpstr>Presentación de PowerPoint</vt:lpstr>
      <vt:lpstr>Presentación de PowerPoint</vt:lpstr>
      <vt:lpstr>Presentación de PowerPoint</vt:lpstr>
      <vt:lpstr>Presentación de PowerPoint</vt:lpstr>
      <vt:lpstr>Presentación de PowerPoint</vt:lpstr>
      <vt:lpstr>Diseño – Principio de Movimiento</vt:lpstr>
      <vt:lpstr>Presentación de PowerPoint</vt:lpstr>
      <vt:lpstr>Diseño – Selección del concepto</vt:lpstr>
      <vt:lpstr>Diseño – Plataforma planteada</vt:lpstr>
      <vt:lpstr>Presentación de PowerPoint</vt:lpstr>
      <vt:lpstr>Posicionamiento del brazo</vt:lpstr>
      <vt:lpstr>Diseño de componentes mecánicos</vt:lpstr>
      <vt:lpstr>Análisis del volcamiento</vt:lpstr>
      <vt:lpstr>Análisis estático</vt:lpstr>
      <vt:lpstr>Análisis estático</vt:lpstr>
      <vt:lpstr>Análisis estático</vt:lpstr>
      <vt:lpstr>Diseño de la soldadura</vt:lpstr>
      <vt:lpstr>Diseño de la soldadura</vt:lpstr>
      <vt:lpstr>Diseño de la soldadura</vt:lpstr>
      <vt:lpstr>Diseño de la soldadura</vt:lpstr>
      <vt:lpstr>Diseño del mecanismo</vt:lpstr>
      <vt:lpstr>Cable Tensor</vt:lpstr>
      <vt:lpstr>Eje roscado</vt:lpstr>
      <vt:lpstr>Presentación de PowerPoint</vt:lpstr>
      <vt:lpstr>Análisis de fatiga</vt:lpstr>
      <vt:lpstr>Presentación de PowerPoint</vt:lpstr>
      <vt:lpstr>Chumaceras</vt:lpstr>
      <vt:lpstr>Motores</vt:lpstr>
      <vt:lpstr>Cálculo del torque                                               Cálculo de la velocidad</vt:lpstr>
      <vt:lpstr>Presentación de PowerPoint</vt:lpstr>
      <vt:lpstr>Exoesqueleto</vt:lpstr>
      <vt:lpstr>Exoesqueleto</vt:lpstr>
      <vt:lpstr>Exoesqueleto</vt:lpstr>
      <vt:lpstr>Exoesqueleto</vt:lpstr>
      <vt:lpstr>Diseño de componentes electrónicos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Tipo de controlador</vt:lpstr>
      <vt:lpstr>Presentación de PowerPoint</vt:lpstr>
      <vt:lpstr>Implementación</vt:lpstr>
      <vt:lpstr>Implementación - Exoesqueleto</vt:lpstr>
      <vt:lpstr>Implementación - Mecanismo</vt:lpstr>
      <vt:lpstr>Implementación – Componentes eléctricos</vt:lpstr>
      <vt:lpstr>Implementación – Control manual</vt:lpstr>
      <vt:lpstr>Implementación – Control central</vt:lpstr>
      <vt:lpstr>Implementación – Configuración del Kinect</vt:lpstr>
      <vt:lpstr>Implementación – Cálculo de coordenadas</vt:lpstr>
      <vt:lpstr>Implementación – Filtro de datos</vt:lpstr>
      <vt:lpstr>Validación de rutinas de Fisioterapia</vt:lpstr>
      <vt:lpstr>Comunicación Serial</vt:lpstr>
      <vt:lpstr>Presentación de PowerPoint</vt:lpstr>
      <vt:lpstr>Implementación – Manual de usuario</vt:lpstr>
      <vt:lpstr>Presentación de PowerPoint</vt:lpstr>
      <vt:lpstr>Pruebas y Resultados</vt:lpstr>
      <vt:lpstr>Pruebas y Resultados</vt:lpstr>
      <vt:lpstr>Pruebas y Resultados</vt:lpstr>
      <vt:lpstr>Pruebas y Resultados</vt:lpstr>
      <vt:lpstr>Pruebas y Resultados</vt:lpstr>
      <vt:lpstr>Pruebas y Resultados</vt:lpstr>
      <vt:lpstr>Pruebas y Resultados</vt:lpstr>
      <vt:lpstr>Pruebas y Resultados</vt:lpstr>
      <vt:lpstr>Pruebas y Resultados</vt:lpstr>
      <vt:lpstr>Presentación de PowerPoint</vt:lpstr>
      <vt:lpstr>Costo</vt:lpstr>
      <vt:lpstr>Conclusiones</vt:lpstr>
      <vt:lpstr>Conclusiones</vt:lpstr>
      <vt:lpstr>Conclusiones</vt:lpstr>
      <vt:lpstr>Recomendaciones</vt:lpstr>
      <vt:lpstr>Recomendaciones</vt:lpstr>
      <vt:lpstr>Recomendaciones</vt:lpstr>
      <vt:lpstr>Gracias por su atención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Pablo Muñoz</dc:creator>
  <cp:lastModifiedBy>Juan Pablo Muñoz</cp:lastModifiedBy>
  <cp:revision>93</cp:revision>
  <dcterms:created xsi:type="dcterms:W3CDTF">2017-02-10T22:16:31Z</dcterms:created>
  <dcterms:modified xsi:type="dcterms:W3CDTF">2017-05-22T16:43:09Z</dcterms:modified>
</cp:coreProperties>
</file>