
<file path=[Content_Types].xml><?xml version="1.0" encoding="utf-8"?>
<Types xmlns="http://schemas.openxmlformats.org/package/2006/content-types">
  <Override PartName="/ppt/slides/slide29.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charts/chart28.xml" ContentType="application/vnd.openxmlformats-officedocument.drawingml.chart+xml"/>
  <Override PartName="/ppt/theme/themeOverride5.xml" ContentType="application/vnd.openxmlformats-officedocument.themeOverride+xml"/>
  <Override PartName="/ppt/drawings/drawing2.xml" ContentType="application/vnd.openxmlformats-officedocument.drawingml.chartshape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Override PartName="/ppt/charts/chart35.xml" ContentType="application/vnd.openxmlformats-officedocument.drawingml.char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charts/chart24.xml" ContentType="application/vnd.openxmlformats-officedocument.drawingml.chart+xml"/>
  <Override PartName="/ppt/theme/themeOverride1.xml" ContentType="application/vnd.openxmlformats-officedocument.themeOverr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charts/chart31.xml" ContentType="application/vnd.openxmlformats-officedocument.drawingml.chart+xml"/>
  <Override PartName="/ppt/charts/chart7.xml" ContentType="application/vnd.openxmlformats-officedocument.drawingml.chart+xml"/>
  <Override PartName="/ppt/charts/chart20.xml" ContentType="application/vnd.openxmlformats-officedocument.drawingml.chart+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drawings/drawing5.xml" ContentType="application/vnd.openxmlformats-officedocument.drawingml.chartshap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charts/chart29.xml" ContentType="application/vnd.openxmlformats-officedocument.drawingml.chart+xml"/>
  <Override PartName="/ppt/drawings/drawing3.xml" ContentType="application/vnd.openxmlformats-officedocument.drawingml.chartshapes+xml"/>
  <Override PartName="/ppt/theme/themeOverride8.xml" ContentType="application/vnd.openxmlformats-officedocument.themeOverr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charts/chart18.xml" ContentType="application/vnd.openxmlformats-officedocument.drawingml.chart+xml"/>
  <Override PartName="/ppt/charts/chart27.xml" ContentType="application/vnd.openxmlformats-officedocument.drawingml.chart+xml"/>
  <Override PartName="/ppt/drawings/drawing1.xml" ContentType="application/vnd.openxmlformats-officedocument.drawingml.chartshapes+xml"/>
  <Override PartName="/ppt/theme/themeOverride6.xml" ContentType="application/vnd.openxmlformats-officedocument.themeOverride+xml"/>
  <Override PartName="/ppt/charts/chart36.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charts/chart16.xml" ContentType="application/vnd.openxmlformats-officedocument.drawingml.chart+xml"/>
  <Override PartName="/ppt/charts/chart25.xml" ContentType="application/vnd.openxmlformats-officedocument.drawingml.chart+xml"/>
  <Override PartName="/ppt/theme/themeOverride4.xml" ContentType="application/vnd.openxmlformats-officedocument.themeOverride+xml"/>
  <Override PartName="/ppt/charts/chart34.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ppt/charts/chart23.xml" ContentType="application/vnd.openxmlformats-officedocument.drawingml.chart+xml"/>
  <Override PartName="/ppt/theme/themeOverride2.xml" ContentType="application/vnd.openxmlformats-officedocument.themeOverride+xml"/>
  <Override PartName="/ppt/charts/chart32.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charts/chart21.xml" ContentType="application/vnd.openxmlformats-officedocument.drawingml.chart+xml"/>
  <Override PartName="/ppt/charts/chart30.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charts/chart4.xml" ContentType="application/vnd.openxmlformats-officedocument.drawingml.chart+xml"/>
  <Override PartName="/ppt/slides/slide8.xml" ContentType="application/vnd.openxmlformats-officedocument.presentationml.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theme/themeOverride7.xml" ContentType="application/vnd.openxmlformats-officedocument.themeOverride+xml"/>
  <Override PartName="/ppt/drawings/drawing4.xml" ContentType="application/vnd.openxmlformats-officedocument.drawingml.chartshape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charts/chart19.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charts/chart26.xml" ContentType="application/vnd.openxmlformats-officedocument.drawingml.chart+xml"/>
  <Override PartName="/ppt/theme/themeOverride3.xml" ContentType="application/vnd.openxmlformats-officedocument.themeOverr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charts/chart15.xml" ContentType="application/vnd.openxmlformats-officedocument.drawingml.chart+xml"/>
  <Override PartName="/ppt/charts/chart33.xml" ContentType="application/vnd.openxmlformats-officedocument.drawingml.char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22.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48"/>
  </p:notesMasterIdLst>
  <p:sldIdLst>
    <p:sldId id="256" r:id="rId2"/>
    <p:sldId id="292" r:id="rId3"/>
    <p:sldId id="291" r:id="rId4"/>
    <p:sldId id="293" r:id="rId5"/>
    <p:sldId id="294"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5" r:id="rId39"/>
    <p:sldId id="296" r:id="rId40"/>
    <p:sldId id="297" r:id="rId41"/>
    <p:sldId id="298" r:id="rId42"/>
    <p:sldId id="299" r:id="rId43"/>
    <p:sldId id="301" r:id="rId44"/>
    <p:sldId id="304" r:id="rId45"/>
    <p:sldId id="307" r:id="rId46"/>
    <p:sldId id="306" r:id="rId4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Usuario\Desktop\Tesis%20agroec.%20ESPE\Cuadros%20sistemas%20producci&#243;n.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Usuario\Desktop\Tesis%20agroec.%20ESPE\Cuadros%20sistemas%20producci&#243;n.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Usuario\Desktop\Tesis%20agroec.%20ESPE\Cuadros%20sistemas%20producci&#243;n.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Usuario\Desktop\Tesis%20agroec.%20ESPE\Cuadros%20sistemas%20producci&#243;n.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Usuario\Desktop\Tesis%20agroec.%20ESPE\Cuadros%20sistemas%20producci&#243;n.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Usuario\Desktop\Tesis%20agroec.%20ESPE\Cuadros%20sistemas%20producci&#243;n.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Usuario\Desktop\Tesis%20agroec.%20ESPE\Cuadros%20sistemas%20producci&#243;n.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Usuario\Desktop\Tesis%20agroec.%20ESPE\Cuadros%20sistemas%20producci&#243;n.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Usuario\Desktop\Tesis%20agroec.%20ESPE\Cuadros%20sistemas%20producci&#243;n.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Usuario\Desktop\Tesis%20agroec.%20ESPE\Cuadros%20sistemas%20producci&#243;n.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Usuario\Desktop\Tesis%20agroec.%20ESPE\Cuadros%20sistemas%20producci&#243;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Usuario\Desktop\Tesis%20agroec.%20ESPE\Cuadros%20sistemas%20producci&#243;n.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Users\Usuario\Desktop\Tesis%20agroec.%20ESPE\Cuadros%20sistemas%20producci&#243;n.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C:\Users\Usuario\Desktop\Tesis%20agroec.%20ESPE\Cuadros%20sistemas%20producci&#243;n.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C:\Users\Usuario\Desktop\Tesis%20agroec.%20ESPE\Cuadros%20sistemas%20producci&#243;n.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C:\Users\Usuario\Desktop\Tesis%20agroec.%20ESPE\Cuadros%20sistemas%20producci&#243;n.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C:\Users\Usuario\Desktop\Tesis%20agroec.%20ESPE\Cuadros%20sistemas%20producci&#243;n.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C:\Users\Usuario\Desktop\Tesis%20agroec.%20ESPE\Cuadros%20sistemas%20producci&#243;n.xlsx"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C:\Users\Usuario\Desktop\Tesis%20agroec.%20ESPE\Cuadros%20sistemas%20producci&#243;n.xlsx"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C:\Users\Usuario\Desktop\Tesis%20agroec.%20ESPE\Cuadros%20sistemas%20producci&#243;n.xlsx"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file:///C:\Users\Usuario\Desktop\Tesis%20agroec.%20ESPE\Cuadros%20sistemas%20producci&#243;n.xlsx" TargetMode="External"/></Relationships>
</file>

<file path=ppt/charts/_rels/chart29.xml.rels><?xml version="1.0" encoding="UTF-8" standalone="yes"?>
<Relationships xmlns="http://schemas.openxmlformats.org/package/2006/relationships"><Relationship Id="rId2" Type="http://schemas.openxmlformats.org/officeDocument/2006/relationships/oleObject" Target="file:///C:\Users\Usuario\Desktop\Cuadros%20sist.%20prod.%20barrios.xlsx" TargetMode="External"/><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1" Type="http://schemas.openxmlformats.org/officeDocument/2006/relationships/oleObject" Target="file:///C:\Users\Usuario\Desktop\Tesis%20agroec.%20ESPE\Cuadros%20sistemas%20producci&#243;n.xlsx" TargetMode="External"/></Relationships>
</file>

<file path=ppt/charts/_rels/chart30.xml.rels><?xml version="1.0" encoding="UTF-8" standalone="yes"?>
<Relationships xmlns="http://schemas.openxmlformats.org/package/2006/relationships"><Relationship Id="rId2" Type="http://schemas.openxmlformats.org/officeDocument/2006/relationships/oleObject" Target="file:///C:\Users\Usuario\Desktop\Cuadros%20sist.%20prod.%20barrios.xlsx" TargetMode="External"/><Relationship Id="rId1" Type="http://schemas.openxmlformats.org/officeDocument/2006/relationships/themeOverride" Target="../theme/themeOverride2.xml"/></Relationships>
</file>

<file path=ppt/charts/_rels/chart3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Users\Usuario\Desktop\Cuadros%20sist.%20prod.%20barrios.xlsx" TargetMode="External"/><Relationship Id="rId1" Type="http://schemas.openxmlformats.org/officeDocument/2006/relationships/themeOverride" Target="../theme/themeOverride3.xml"/></Relationships>
</file>

<file path=ppt/charts/_rels/chart32.xml.rels><?xml version="1.0" encoding="UTF-8" standalone="yes"?>
<Relationships xmlns="http://schemas.openxmlformats.org/package/2006/relationships"><Relationship Id="rId2" Type="http://schemas.openxmlformats.org/officeDocument/2006/relationships/oleObject" Target="file:///C:\Users\Usuario\Desktop\Cuadros%20sist.%20prod.%20barrios.xlsx" TargetMode="External"/><Relationship Id="rId1" Type="http://schemas.openxmlformats.org/officeDocument/2006/relationships/themeOverride" Target="../theme/themeOverride4.xml"/></Relationships>
</file>

<file path=ppt/charts/_rels/chart33.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C:\Users\Usuario\Desktop\Cuadros%20sist.%20prod.%20barrios.xlsx" TargetMode="External"/><Relationship Id="rId1" Type="http://schemas.openxmlformats.org/officeDocument/2006/relationships/themeOverride" Target="../theme/themeOverride5.xml"/></Relationships>
</file>

<file path=ppt/charts/_rels/chart34.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C:\Users\Usuario\Desktop\Cuadros%20sist.%20prod.%20barrios.xlsx" TargetMode="External"/><Relationship Id="rId1" Type="http://schemas.openxmlformats.org/officeDocument/2006/relationships/themeOverride" Target="../theme/themeOverride6.xml"/></Relationships>
</file>

<file path=ppt/charts/_rels/chart35.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oleObject" Target="file:///C:\Users\Usuario\Desktop\Cuadros%20sist.%20prod.%20barrios.xlsx" TargetMode="External"/><Relationship Id="rId1" Type="http://schemas.openxmlformats.org/officeDocument/2006/relationships/themeOverride" Target="../theme/themeOverride7.xml"/></Relationships>
</file>

<file path=ppt/charts/_rels/chart36.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oleObject" Target="file:///C:\Users\Usuario\Desktop\Cuadros%20sist.%20prod.%20barrios.xlsx" TargetMode="External"/><Relationship Id="rId1" Type="http://schemas.openxmlformats.org/officeDocument/2006/relationships/themeOverride" Target="../theme/themeOverride8.xml"/></Relationships>
</file>

<file path=ppt/charts/_rels/chart4.xml.rels><?xml version="1.0" encoding="UTF-8" standalone="yes"?>
<Relationships xmlns="http://schemas.openxmlformats.org/package/2006/relationships"><Relationship Id="rId1" Type="http://schemas.openxmlformats.org/officeDocument/2006/relationships/oleObject" Target="file:///C:\Users\Usuario\Desktop\Tesis%20agroec.%20ESPE\Cuadros%20sistemas%20producci&#243;n.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Usuario\Desktop\Tesis%20agroec.%20ESPE\Cuadros%20sistemas%20producci&#243;n.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Usuario\Desktop\Tesis%20agroec.%20ESPE\Cuadros%20sistemas%20producci&#243;n.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Usuario\Desktop\Tesis%20agroec.%20ESPE\Cuadros%20sistemas%20producci&#243;n.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Usuario\Desktop\Tesis%20agroec.%20ESPE\Cuadros%20sistemas%20producci&#243;n.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Usuario\Desktop\Tesis%20agroec.%20ESPE\Cuadros%20sistemas%20producci&#243;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s-ES"/>
  <c:style val="34"/>
  <c:chart>
    <c:title>
      <c:tx>
        <c:rich>
          <a:bodyPr/>
          <a:lstStyle/>
          <a:p>
            <a:pPr>
              <a:defRPr/>
            </a:pPr>
            <a:r>
              <a:rPr lang="es-EC" sz="2800" b="1" i="0" u="none" strike="noStrike" baseline="0" dirty="0" smtClean="0">
                <a:effectLst/>
                <a:latin typeface="Times New Roman" pitchFamily="18" charset="0"/>
                <a:cs typeface="Times New Roman" pitchFamily="18" charset="0"/>
              </a:rPr>
              <a:t>Sexo del propietario </a:t>
            </a:r>
            <a:endParaRPr lang="es-ES" sz="2800" dirty="0">
              <a:latin typeface="Times New Roman" pitchFamily="18" charset="0"/>
              <a:cs typeface="Times New Roman" pitchFamily="18" charset="0"/>
            </a:endParaRPr>
          </a:p>
        </c:rich>
      </c:tx>
      <c:layout>
        <c:manualLayout>
          <c:xMode val="edge"/>
          <c:yMode val="edge"/>
          <c:x val="0.2567072319599818"/>
          <c:y val="5.5523666094713833E-2"/>
        </c:manualLayout>
      </c:layout>
    </c:title>
    <c:view3D>
      <c:rotX val="30"/>
      <c:perspective val="30"/>
    </c:view3D>
    <c:plotArea>
      <c:layout/>
      <c:pie3DChart>
        <c:varyColors val="1"/>
        <c:ser>
          <c:idx val="0"/>
          <c:order val="0"/>
          <c:spPr>
            <a:solidFill>
              <a:schemeClr val="accent2">
                <a:lumMod val="75000"/>
              </a:schemeClr>
            </a:solidFill>
          </c:spPr>
          <c:dPt>
            <c:idx val="0"/>
            <c:spPr>
              <a:solidFill>
                <a:schemeClr val="accent5">
                  <a:lumMod val="75000"/>
                </a:schemeClr>
              </a:solidFill>
            </c:spPr>
          </c:dPt>
          <c:dPt>
            <c:idx val="1"/>
            <c:spPr>
              <a:solidFill>
                <a:schemeClr val="accent2">
                  <a:lumMod val="60000"/>
                  <a:lumOff val="40000"/>
                </a:schemeClr>
              </a:solidFill>
            </c:spPr>
          </c:dPt>
          <c:dLbls>
            <c:showPercent val="1"/>
            <c:showLeaderLines val="1"/>
          </c:dLbls>
          <c:cat>
            <c:strRef>
              <c:f>Hoja2!$A$26:$A$27</c:f>
              <c:strCache>
                <c:ptCount val="2"/>
                <c:pt idx="0">
                  <c:v>Masculino</c:v>
                </c:pt>
                <c:pt idx="1">
                  <c:v>Femenino</c:v>
                </c:pt>
              </c:strCache>
            </c:strRef>
          </c:cat>
          <c:val>
            <c:numRef>
              <c:f>Hoja2!$B$26:$B$27</c:f>
              <c:numCache>
                <c:formatCode>0%</c:formatCode>
                <c:ptCount val="2"/>
                <c:pt idx="0">
                  <c:v>0.74400000000000055</c:v>
                </c:pt>
                <c:pt idx="1">
                  <c:v>0.25600000000000001</c:v>
                </c:pt>
              </c:numCache>
            </c:numRef>
          </c:val>
        </c:ser>
        <c:dLbls>
          <c:showPercent val="1"/>
        </c:dLbls>
      </c:pie3DChart>
    </c:plotArea>
    <c:legend>
      <c:legendPos val="r"/>
      <c:layout/>
    </c:legend>
    <c:plotVisOnly val="1"/>
    <c:dispBlanksAs val="zero"/>
  </c:chart>
  <c:spPr>
    <a:solidFill>
      <a:schemeClr val="accent1">
        <a:lumMod val="20000"/>
        <a:lumOff val="80000"/>
      </a:schemeClr>
    </a:solidFill>
    <a:ln w="38100" cap="flat" cmpd="sng" algn="ctr">
      <a:solidFill>
        <a:schemeClr val="accent5">
          <a:lumMod val="50000"/>
        </a:schemeClr>
      </a:solidFill>
      <a:prstDash val="solid"/>
    </a:ln>
    <a:effectLst/>
  </c:spPr>
  <c:txPr>
    <a:bodyPr/>
    <a:lstStyle/>
    <a:p>
      <a:pPr>
        <a:defRPr>
          <a:solidFill>
            <a:schemeClr val="dk1"/>
          </a:solidFill>
          <a:latin typeface="+mn-lt"/>
          <a:ea typeface="+mn-ea"/>
          <a:cs typeface="+mn-cs"/>
        </a:defRPr>
      </a:pPr>
      <a:endParaRPr lang="es-E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s-ES"/>
  <c:style val="39"/>
  <c:chart>
    <c:view3D>
      <c:rAngAx val="1"/>
    </c:view3D>
    <c:plotArea>
      <c:layout>
        <c:manualLayout>
          <c:layoutTarget val="inner"/>
          <c:xMode val="edge"/>
          <c:yMode val="edge"/>
          <c:x val="8.7384951455610219E-2"/>
          <c:y val="4.0274686604543614E-2"/>
          <c:w val="0.62594560200381943"/>
          <c:h val="0.70337971235712748"/>
        </c:manualLayout>
      </c:layout>
      <c:bar3DChart>
        <c:barDir val="col"/>
        <c:grouping val="clustered"/>
        <c:ser>
          <c:idx val="0"/>
          <c:order val="0"/>
          <c:spPr>
            <a:solidFill>
              <a:srgbClr val="92D050"/>
            </a:solidFill>
          </c:spPr>
          <c:dPt>
            <c:idx val="0"/>
            <c:spPr>
              <a:solidFill>
                <a:srgbClr val="99FF33"/>
              </a:solidFill>
            </c:spPr>
          </c:dPt>
          <c:dPt>
            <c:idx val="1"/>
            <c:spPr>
              <a:solidFill>
                <a:schemeClr val="accent6">
                  <a:lumMod val="60000"/>
                  <a:lumOff val="40000"/>
                </a:schemeClr>
              </a:solidFill>
            </c:spPr>
          </c:dPt>
          <c:dPt>
            <c:idx val="2"/>
            <c:spPr>
              <a:solidFill>
                <a:srgbClr val="00B0F0"/>
              </a:solidFill>
            </c:spPr>
          </c:dPt>
          <c:dLbls>
            <c:dLbl>
              <c:idx val="0"/>
              <c:layout/>
              <c:showVal val="1"/>
            </c:dLbl>
            <c:dLbl>
              <c:idx val="1"/>
              <c:layout/>
              <c:showVal val="1"/>
            </c:dLbl>
            <c:dLbl>
              <c:idx val="2"/>
              <c:layout/>
              <c:showVal val="1"/>
            </c:dLbl>
            <c:delete val="1"/>
          </c:dLbls>
          <c:cat>
            <c:strRef>
              <c:f>Hoja3!$A$27:$A$29</c:f>
              <c:strCache>
                <c:ptCount val="3"/>
                <c:pt idx="0">
                  <c:v>Suelo suelto con pocos gránulos</c:v>
                </c:pt>
                <c:pt idx="1">
                  <c:v>Suelo polvoso sin gránulos visibles</c:v>
                </c:pt>
                <c:pt idx="2">
                  <c:v>Suelo friable y granular</c:v>
                </c:pt>
              </c:strCache>
            </c:strRef>
          </c:cat>
          <c:val>
            <c:numRef>
              <c:f>Hoja3!$B$27:$B$29</c:f>
              <c:numCache>
                <c:formatCode>0</c:formatCode>
                <c:ptCount val="3"/>
                <c:pt idx="0">
                  <c:v>64.099999999999994</c:v>
                </c:pt>
                <c:pt idx="1">
                  <c:v>2.6</c:v>
                </c:pt>
                <c:pt idx="2">
                  <c:v>33.300000000000004</c:v>
                </c:pt>
              </c:numCache>
            </c:numRef>
          </c:val>
        </c:ser>
        <c:gapWidth val="300"/>
        <c:shape val="box"/>
        <c:axId val="60398592"/>
        <c:axId val="60404864"/>
        <c:axId val="0"/>
      </c:bar3DChart>
      <c:catAx>
        <c:axId val="60398592"/>
        <c:scaling>
          <c:orientation val="minMax"/>
        </c:scaling>
        <c:axPos val="b"/>
        <c:title>
          <c:tx>
            <c:rich>
              <a:bodyPr/>
              <a:lstStyle/>
              <a:p>
                <a:pPr>
                  <a:defRPr/>
                </a:pPr>
                <a:r>
                  <a:rPr lang="es-EC"/>
                  <a:t>Calidad del suelo</a:t>
                </a:r>
              </a:p>
            </c:rich>
          </c:tx>
          <c:layout/>
        </c:title>
        <c:numFmt formatCode="General" sourceLinked="0"/>
        <c:majorTickMark val="none"/>
        <c:tickLblPos val="nextTo"/>
        <c:crossAx val="60404864"/>
        <c:crosses val="autoZero"/>
        <c:auto val="1"/>
        <c:lblAlgn val="ctr"/>
        <c:lblOffset val="100"/>
      </c:catAx>
      <c:valAx>
        <c:axId val="60404864"/>
        <c:scaling>
          <c:orientation val="minMax"/>
        </c:scaling>
        <c:axPos val="l"/>
        <c:majorGridlines/>
        <c:minorGridlines/>
        <c:title>
          <c:tx>
            <c:rich>
              <a:bodyPr rot="0" vert="wordArtVert"/>
              <a:lstStyle/>
              <a:p>
                <a:pPr>
                  <a:defRPr/>
                </a:pPr>
                <a:r>
                  <a:rPr lang="es-EC"/>
                  <a:t>%</a:t>
                </a:r>
              </a:p>
            </c:rich>
          </c:tx>
          <c:layout/>
        </c:title>
        <c:numFmt formatCode="0" sourceLinked="1"/>
        <c:tickLblPos val="nextTo"/>
        <c:crossAx val="60398592"/>
        <c:crosses val="autoZero"/>
        <c:crossBetween val="between"/>
      </c:valAx>
    </c:plotArea>
    <c:legend>
      <c:legendPos val="r"/>
      <c:layout>
        <c:manualLayout>
          <c:xMode val="edge"/>
          <c:yMode val="edge"/>
          <c:x val="0.72478310490753539"/>
          <c:y val="0.34674156700013253"/>
          <c:w val="0.25918332306511399"/>
          <c:h val="0.32828202620502467"/>
        </c:manualLayout>
      </c:layout>
    </c:legend>
    <c:plotVisOnly val="1"/>
    <c:dispBlanksAs val="gap"/>
  </c:chart>
  <c:spPr>
    <a:solidFill>
      <a:schemeClr val="accent1">
        <a:lumMod val="20000"/>
        <a:lumOff val="80000"/>
      </a:schemeClr>
    </a:solidFill>
    <a:ln w="25400" cap="flat" cmpd="sng" algn="ctr">
      <a:solidFill>
        <a:schemeClr val="accent5">
          <a:lumMod val="50000"/>
        </a:schemeClr>
      </a:solidFill>
      <a:prstDash val="solid"/>
    </a:ln>
    <a:effectLst/>
  </c:spPr>
  <c:txPr>
    <a:bodyPr/>
    <a:lstStyle/>
    <a:p>
      <a:pPr>
        <a:defRPr>
          <a:solidFill>
            <a:schemeClr val="dk1"/>
          </a:solidFill>
          <a:latin typeface="+mn-lt"/>
          <a:ea typeface="+mn-ea"/>
          <a:cs typeface="+mn-cs"/>
        </a:defRPr>
      </a:pPr>
      <a:endParaRPr lang="es-E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s-ES"/>
  <c:style val="39"/>
  <c:chart>
    <c:view3D>
      <c:rAngAx val="1"/>
    </c:view3D>
    <c:plotArea>
      <c:layout>
        <c:manualLayout>
          <c:layoutTarget val="inner"/>
          <c:xMode val="edge"/>
          <c:yMode val="edge"/>
          <c:x val="9.9640269855073682E-2"/>
          <c:y val="4.9909610438358933E-2"/>
          <c:w val="0.6821679775044156"/>
          <c:h val="0.76006184477718874"/>
        </c:manualLayout>
      </c:layout>
      <c:bar3DChart>
        <c:barDir val="col"/>
        <c:grouping val="clustered"/>
        <c:ser>
          <c:idx val="0"/>
          <c:order val="0"/>
          <c:dPt>
            <c:idx val="0"/>
            <c:spPr>
              <a:solidFill>
                <a:srgbClr val="99FF33"/>
              </a:solidFill>
            </c:spPr>
          </c:dPt>
          <c:dPt>
            <c:idx val="1"/>
            <c:spPr>
              <a:solidFill>
                <a:schemeClr val="accent6">
                  <a:lumMod val="60000"/>
                  <a:lumOff val="40000"/>
                </a:schemeClr>
              </a:solidFill>
            </c:spPr>
          </c:dPt>
          <c:dPt>
            <c:idx val="2"/>
            <c:spPr>
              <a:solidFill>
                <a:srgbClr val="00B0F0"/>
              </a:solidFill>
            </c:spPr>
          </c:dPt>
          <c:dLbls>
            <c:showVal val="1"/>
          </c:dLbls>
          <c:cat>
            <c:strRef>
              <c:f>Hoja3!$A$45:$A$47</c:f>
              <c:strCache>
                <c:ptCount val="3"/>
                <c:pt idx="0">
                  <c:v>Suelo compacto y se anega</c:v>
                </c:pt>
                <c:pt idx="1">
                  <c:v>Capa delgada, infiltración lenta</c:v>
                </c:pt>
                <c:pt idx="2">
                  <c:v>Suelo no compacto, fácil infiltración </c:v>
                </c:pt>
              </c:strCache>
            </c:strRef>
          </c:cat>
          <c:val>
            <c:numRef>
              <c:f>Hoja3!$B$45:$B$47</c:f>
              <c:numCache>
                <c:formatCode>0</c:formatCode>
                <c:ptCount val="3"/>
                <c:pt idx="0">
                  <c:v>10.200000000000001</c:v>
                </c:pt>
                <c:pt idx="1">
                  <c:v>23.1</c:v>
                </c:pt>
                <c:pt idx="2">
                  <c:v>66.7</c:v>
                </c:pt>
              </c:numCache>
            </c:numRef>
          </c:val>
        </c:ser>
        <c:gapWidth val="300"/>
        <c:shape val="box"/>
        <c:axId val="60601472"/>
        <c:axId val="60603392"/>
        <c:axId val="0"/>
      </c:bar3DChart>
      <c:catAx>
        <c:axId val="60601472"/>
        <c:scaling>
          <c:orientation val="minMax"/>
        </c:scaling>
        <c:axPos val="b"/>
        <c:title>
          <c:tx>
            <c:rich>
              <a:bodyPr/>
              <a:lstStyle/>
              <a:p>
                <a:pPr>
                  <a:defRPr/>
                </a:pPr>
                <a:r>
                  <a:rPr lang="es-EC"/>
                  <a:t>Compactación e infiltración del suelo</a:t>
                </a:r>
              </a:p>
            </c:rich>
          </c:tx>
          <c:layout/>
        </c:title>
        <c:numFmt formatCode="General" sourceLinked="0"/>
        <c:majorTickMark val="none"/>
        <c:tickLblPos val="nextTo"/>
        <c:crossAx val="60603392"/>
        <c:crosses val="autoZero"/>
        <c:auto val="1"/>
        <c:lblAlgn val="ctr"/>
        <c:lblOffset val="100"/>
      </c:catAx>
      <c:valAx>
        <c:axId val="60603392"/>
        <c:scaling>
          <c:orientation val="minMax"/>
        </c:scaling>
        <c:axPos val="l"/>
        <c:majorGridlines/>
        <c:minorGridlines/>
        <c:title>
          <c:tx>
            <c:rich>
              <a:bodyPr rot="0" vert="wordArtVert"/>
              <a:lstStyle/>
              <a:p>
                <a:pPr>
                  <a:defRPr/>
                </a:pPr>
                <a:r>
                  <a:rPr lang="es-EC"/>
                  <a:t>%</a:t>
                </a:r>
              </a:p>
            </c:rich>
          </c:tx>
          <c:layout/>
        </c:title>
        <c:numFmt formatCode="0" sourceLinked="1"/>
        <c:tickLblPos val="nextTo"/>
        <c:crossAx val="60601472"/>
        <c:crosses val="autoZero"/>
        <c:crossBetween val="between"/>
      </c:valAx>
    </c:plotArea>
    <c:legend>
      <c:legendPos val="r"/>
      <c:layout>
        <c:manualLayout>
          <c:xMode val="edge"/>
          <c:yMode val="edge"/>
          <c:x val="0.80208057980786218"/>
          <c:y val="0.30605188820970275"/>
          <c:w val="0.18372878747827529"/>
          <c:h val="0.39327438110428886"/>
        </c:manualLayout>
      </c:layout>
    </c:legend>
    <c:plotVisOnly val="1"/>
    <c:dispBlanksAs val="gap"/>
  </c:chart>
  <c:spPr>
    <a:solidFill>
      <a:schemeClr val="accent1">
        <a:lumMod val="20000"/>
        <a:lumOff val="80000"/>
      </a:schemeClr>
    </a:solidFill>
    <a:ln w="28575">
      <a:solidFill>
        <a:schemeClr val="accent5">
          <a:lumMod val="50000"/>
        </a:schemeClr>
      </a:solidFill>
    </a:ln>
  </c:sp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es-ES"/>
  <c:chart>
    <c:view3D>
      <c:rotX val="30"/>
      <c:depthPercent val="100"/>
      <c:rAngAx val="1"/>
    </c:view3D>
    <c:plotArea>
      <c:layout/>
      <c:pie3DChart>
        <c:varyColors val="1"/>
        <c:ser>
          <c:idx val="0"/>
          <c:order val="0"/>
          <c:dPt>
            <c:idx val="0"/>
            <c:spPr>
              <a:solidFill>
                <a:srgbClr val="00B0F0"/>
              </a:solidFill>
            </c:spPr>
          </c:dPt>
          <c:dPt>
            <c:idx val="1"/>
            <c:spPr>
              <a:solidFill>
                <a:schemeClr val="accent2">
                  <a:lumMod val="60000"/>
                  <a:lumOff val="40000"/>
                </a:schemeClr>
              </a:solidFill>
            </c:spPr>
          </c:dPt>
          <c:dPt>
            <c:idx val="2"/>
            <c:spPr>
              <a:solidFill>
                <a:srgbClr val="92D050"/>
              </a:solidFill>
            </c:spPr>
          </c:dPt>
          <c:dLbls>
            <c:spPr>
              <a:noFill/>
              <a:ln>
                <a:noFill/>
              </a:ln>
              <a:effectLst/>
            </c:spPr>
            <c:dLblPos val="inEnd"/>
            <c:showVal val="1"/>
            <c:showLeaderLines val="1"/>
            <c:extLst>
              <c:ext xmlns:c15="http://schemas.microsoft.com/office/drawing/2012/chart" uri="{CE6537A1-D6FC-4f65-9D91-7224C49458BB}"/>
            </c:extLst>
          </c:dLbls>
          <c:cat>
            <c:strRef>
              <c:f>Hoja3!$A$61:$A$63</c:f>
              <c:strCache>
                <c:ptCount val="3"/>
                <c:pt idx="0">
                  <c:v>Subsuelo casi expuesto</c:v>
                </c:pt>
                <c:pt idx="1">
                  <c:v>Suelo superficial delgado</c:v>
                </c:pt>
                <c:pt idx="2">
                  <c:v>Suelo superficial más profundo</c:v>
                </c:pt>
              </c:strCache>
            </c:strRef>
          </c:cat>
          <c:val>
            <c:numRef>
              <c:f>Hoja3!$B$61:$B$63</c:f>
              <c:numCache>
                <c:formatCode>0%</c:formatCode>
                <c:ptCount val="3"/>
                <c:pt idx="0">
                  <c:v>0.128</c:v>
                </c:pt>
                <c:pt idx="1">
                  <c:v>0.64100000000000068</c:v>
                </c:pt>
                <c:pt idx="2">
                  <c:v>0.23100000000000001</c:v>
                </c:pt>
              </c:numCache>
            </c:numRef>
          </c:val>
        </c:ser>
        <c:dLbls>
          <c:showVal val="1"/>
        </c:dLbls>
      </c:pie3DChart>
    </c:plotArea>
    <c:legend>
      <c:legendPos val="r"/>
      <c:layout/>
    </c:legend>
    <c:plotVisOnly val="1"/>
    <c:dispBlanksAs val="zero"/>
  </c:chart>
  <c:spPr>
    <a:solidFill>
      <a:schemeClr val="accent1">
        <a:lumMod val="20000"/>
        <a:lumOff val="80000"/>
      </a:schemeClr>
    </a:solidFill>
    <a:ln w="28575">
      <a:solidFill>
        <a:schemeClr val="accent5">
          <a:lumMod val="50000"/>
        </a:schemeClr>
      </a:solidFill>
    </a:ln>
  </c:sp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s-ES"/>
  <c:chart>
    <c:view3D>
      <c:rotX val="30"/>
      <c:perspective val="30"/>
    </c:view3D>
    <c:plotArea>
      <c:layout/>
      <c:pie3DChart>
        <c:varyColors val="1"/>
        <c:ser>
          <c:idx val="0"/>
          <c:order val="0"/>
          <c:dPt>
            <c:idx val="0"/>
            <c:spPr>
              <a:solidFill>
                <a:srgbClr val="00B0F0"/>
              </a:solidFill>
            </c:spPr>
          </c:dPt>
          <c:dPt>
            <c:idx val="1"/>
            <c:spPr>
              <a:solidFill>
                <a:schemeClr val="accent2">
                  <a:lumMod val="60000"/>
                  <a:lumOff val="40000"/>
                </a:schemeClr>
              </a:solidFill>
            </c:spPr>
          </c:dPt>
          <c:dPt>
            <c:idx val="2"/>
            <c:spPr>
              <a:solidFill>
                <a:srgbClr val="92D050"/>
              </a:solidFill>
            </c:spPr>
          </c:dPt>
          <c:dLbls>
            <c:spPr>
              <a:noFill/>
              <a:ln>
                <a:noFill/>
              </a:ln>
              <a:effectLst/>
            </c:spPr>
            <c:dLblPos val="inEnd"/>
            <c:showVal val="1"/>
            <c:showLeaderLines val="1"/>
            <c:extLst>
              <c:ext xmlns:c15="http://schemas.microsoft.com/office/drawing/2012/chart" uri="{CE6537A1-D6FC-4f65-9D91-7224C49458BB}"/>
            </c:extLst>
          </c:dLbls>
          <c:cat>
            <c:strRef>
              <c:f>Hoja3!$A$77:$A$79</c:f>
              <c:strCache>
                <c:ptCount val="3"/>
                <c:pt idx="0">
                  <c:v>Residuo orgánico que no se descompone</c:v>
                </c:pt>
                <c:pt idx="1">
                  <c:v>Residuo en proceso de descomposicón</c:v>
                </c:pt>
                <c:pt idx="2">
                  <c:v>Residuos viejos bien descompuestos</c:v>
                </c:pt>
              </c:strCache>
            </c:strRef>
          </c:cat>
          <c:val>
            <c:numRef>
              <c:f>Hoja3!$B$77:$B$79</c:f>
              <c:numCache>
                <c:formatCode>0%</c:formatCode>
                <c:ptCount val="3"/>
                <c:pt idx="0">
                  <c:v>0.28200000000000008</c:v>
                </c:pt>
                <c:pt idx="1">
                  <c:v>0.43600000000000028</c:v>
                </c:pt>
                <c:pt idx="2">
                  <c:v>0.28200000000000008</c:v>
                </c:pt>
              </c:numCache>
            </c:numRef>
          </c:val>
        </c:ser>
        <c:dLbls>
          <c:showVal val="1"/>
        </c:dLbls>
      </c:pie3DChart>
    </c:plotArea>
    <c:legend>
      <c:legendPos val="r"/>
      <c:layout/>
    </c:legend>
    <c:plotVisOnly val="1"/>
    <c:dispBlanksAs val="zero"/>
  </c:chart>
  <c:spPr>
    <a:solidFill>
      <a:schemeClr val="accent1">
        <a:lumMod val="20000"/>
        <a:lumOff val="80000"/>
      </a:schemeClr>
    </a:solidFill>
    <a:ln w="28575">
      <a:solidFill>
        <a:schemeClr val="accent5">
          <a:lumMod val="50000"/>
        </a:schemeClr>
      </a:solidFill>
    </a:ln>
  </c:sp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es-ES"/>
  <c:style val="39"/>
  <c:chart>
    <c:view3D>
      <c:rAngAx val="1"/>
    </c:view3D>
    <c:plotArea>
      <c:layout/>
      <c:bar3DChart>
        <c:barDir val="col"/>
        <c:grouping val="clustered"/>
        <c:ser>
          <c:idx val="0"/>
          <c:order val="0"/>
          <c:dPt>
            <c:idx val="0"/>
            <c:spPr>
              <a:solidFill>
                <a:srgbClr val="92D050"/>
              </a:solidFill>
            </c:spPr>
          </c:dPt>
          <c:dPt>
            <c:idx val="1"/>
            <c:spPr>
              <a:solidFill>
                <a:schemeClr val="accent6">
                  <a:lumMod val="60000"/>
                  <a:lumOff val="40000"/>
                </a:schemeClr>
              </a:solidFill>
            </c:spPr>
          </c:dPt>
          <c:dPt>
            <c:idx val="2"/>
            <c:spPr>
              <a:solidFill>
                <a:srgbClr val="00B0F0"/>
              </a:solidFill>
            </c:spPr>
          </c:dPt>
          <c:cat>
            <c:strRef>
              <c:f>Hoja3!$A$91:$A$93</c:f>
              <c:strCache>
                <c:ptCount val="3"/>
                <c:pt idx="0">
                  <c:v>Suelo color pálido sin presencia de MO</c:v>
                </c:pt>
                <c:pt idx="1">
                  <c:v>Suelo color café claro con algo de MO</c:v>
                </c:pt>
                <c:pt idx="2">
                  <c:v>Suelo color negro con abundante MO</c:v>
                </c:pt>
              </c:strCache>
            </c:strRef>
          </c:cat>
          <c:val>
            <c:numRef>
              <c:f>Hoja3!$B$91:$B$93</c:f>
              <c:numCache>
                <c:formatCode>0</c:formatCode>
                <c:ptCount val="3"/>
                <c:pt idx="0">
                  <c:v>7.7</c:v>
                </c:pt>
                <c:pt idx="1">
                  <c:v>64.099999999999994</c:v>
                </c:pt>
                <c:pt idx="2">
                  <c:v>28.2</c:v>
                </c:pt>
              </c:numCache>
            </c:numRef>
          </c:val>
        </c:ser>
        <c:dLbls>
          <c:showVal val="1"/>
        </c:dLbls>
        <c:shape val="box"/>
        <c:axId val="60548992"/>
        <c:axId val="60551168"/>
        <c:axId val="0"/>
      </c:bar3DChart>
      <c:catAx>
        <c:axId val="60548992"/>
        <c:scaling>
          <c:orientation val="minMax"/>
        </c:scaling>
        <c:axPos val="b"/>
        <c:title>
          <c:tx>
            <c:rich>
              <a:bodyPr/>
              <a:lstStyle/>
              <a:p>
                <a:pPr>
                  <a:defRPr/>
                </a:pPr>
                <a:r>
                  <a:rPr lang="es-EC"/>
                  <a:t>Color del suelo por presencia de materia orgánica (MO)</a:t>
                </a:r>
              </a:p>
            </c:rich>
          </c:tx>
          <c:layout/>
        </c:title>
        <c:numFmt formatCode="General" sourceLinked="0"/>
        <c:tickLblPos val="nextTo"/>
        <c:crossAx val="60551168"/>
        <c:crosses val="autoZero"/>
        <c:auto val="1"/>
        <c:lblAlgn val="ctr"/>
        <c:lblOffset val="100"/>
      </c:catAx>
      <c:valAx>
        <c:axId val="60551168"/>
        <c:scaling>
          <c:orientation val="minMax"/>
        </c:scaling>
        <c:axPos val="l"/>
        <c:majorGridlines/>
        <c:title>
          <c:tx>
            <c:rich>
              <a:bodyPr rot="0" vert="wordArtVert"/>
              <a:lstStyle/>
              <a:p>
                <a:pPr>
                  <a:defRPr/>
                </a:pPr>
                <a:r>
                  <a:rPr lang="es-EC"/>
                  <a:t>%</a:t>
                </a:r>
              </a:p>
            </c:rich>
          </c:tx>
          <c:layout/>
        </c:title>
        <c:numFmt formatCode="0" sourceLinked="1"/>
        <c:tickLblPos val="nextTo"/>
        <c:crossAx val="60548992"/>
        <c:crosses val="autoZero"/>
        <c:crossBetween val="between"/>
      </c:valAx>
    </c:plotArea>
    <c:plotVisOnly val="1"/>
    <c:dispBlanksAs val="gap"/>
  </c:chart>
  <c:spPr>
    <a:solidFill>
      <a:schemeClr val="accent1">
        <a:lumMod val="20000"/>
        <a:lumOff val="80000"/>
      </a:schemeClr>
    </a:solidFill>
    <a:ln w="28575">
      <a:solidFill>
        <a:schemeClr val="accent5">
          <a:lumMod val="50000"/>
        </a:schemeClr>
      </a:solidFill>
    </a:ln>
  </c:sp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s-ES"/>
  <c:style val="39"/>
  <c:chart>
    <c:view3D>
      <c:depthPercent val="100"/>
      <c:rAngAx val="1"/>
    </c:view3D>
    <c:plotArea>
      <c:layout/>
      <c:bar3DChart>
        <c:barDir val="col"/>
        <c:grouping val="clustered"/>
        <c:ser>
          <c:idx val="0"/>
          <c:order val="0"/>
          <c:dPt>
            <c:idx val="0"/>
            <c:spPr>
              <a:solidFill>
                <a:srgbClr val="92D050"/>
              </a:solidFill>
            </c:spPr>
          </c:dPt>
          <c:dPt>
            <c:idx val="1"/>
            <c:spPr>
              <a:solidFill>
                <a:schemeClr val="accent6">
                  <a:lumMod val="60000"/>
                  <a:lumOff val="40000"/>
                </a:schemeClr>
              </a:solidFill>
            </c:spPr>
          </c:dPt>
          <c:dPt>
            <c:idx val="2"/>
            <c:spPr>
              <a:solidFill>
                <a:srgbClr val="00B0F0"/>
              </a:solidFill>
            </c:spPr>
          </c:dPt>
          <c:cat>
            <c:strRef>
              <c:f>Hoja3!$A$107:$A$109</c:f>
              <c:strCache>
                <c:ptCount val="3"/>
                <c:pt idx="0">
                  <c:v>Suelo se seca rápido</c:v>
                </c:pt>
                <c:pt idx="1">
                  <c:v>Suelo permanece seco en época seca</c:v>
                </c:pt>
                <c:pt idx="2">
                  <c:v>Suelo mantiene humedad en epóca seca</c:v>
                </c:pt>
              </c:strCache>
            </c:strRef>
          </c:cat>
          <c:val>
            <c:numRef>
              <c:f>Hoja3!$B$107:$B$109</c:f>
              <c:numCache>
                <c:formatCode>0</c:formatCode>
                <c:ptCount val="3"/>
                <c:pt idx="0">
                  <c:v>35.9</c:v>
                </c:pt>
                <c:pt idx="1">
                  <c:v>33.300000000000004</c:v>
                </c:pt>
                <c:pt idx="2">
                  <c:v>30.8</c:v>
                </c:pt>
              </c:numCache>
            </c:numRef>
          </c:val>
        </c:ser>
        <c:dLbls>
          <c:showVal val="1"/>
        </c:dLbls>
        <c:shape val="box"/>
        <c:axId val="60716544"/>
        <c:axId val="60718464"/>
        <c:axId val="0"/>
      </c:bar3DChart>
      <c:catAx>
        <c:axId val="60716544"/>
        <c:scaling>
          <c:orientation val="minMax"/>
        </c:scaling>
        <c:axPos val="b"/>
        <c:title>
          <c:tx>
            <c:rich>
              <a:bodyPr/>
              <a:lstStyle/>
              <a:p>
                <a:pPr>
                  <a:defRPr/>
                </a:pPr>
                <a:r>
                  <a:rPr lang="es-EC"/>
                  <a:t>Retención de humedad del suelo</a:t>
                </a:r>
              </a:p>
            </c:rich>
          </c:tx>
          <c:layout/>
        </c:title>
        <c:numFmt formatCode="General" sourceLinked="0"/>
        <c:tickLblPos val="nextTo"/>
        <c:crossAx val="60718464"/>
        <c:crosses val="autoZero"/>
        <c:auto val="1"/>
        <c:lblAlgn val="ctr"/>
        <c:lblOffset val="100"/>
      </c:catAx>
      <c:valAx>
        <c:axId val="60718464"/>
        <c:scaling>
          <c:orientation val="minMax"/>
        </c:scaling>
        <c:axPos val="l"/>
        <c:majorGridlines/>
        <c:title>
          <c:tx>
            <c:rich>
              <a:bodyPr rot="0" vert="wordArtVert"/>
              <a:lstStyle/>
              <a:p>
                <a:pPr>
                  <a:defRPr/>
                </a:pPr>
                <a:r>
                  <a:rPr lang="es-EC"/>
                  <a:t>%</a:t>
                </a:r>
              </a:p>
            </c:rich>
          </c:tx>
          <c:layout/>
        </c:title>
        <c:numFmt formatCode="0" sourceLinked="1"/>
        <c:tickLblPos val="nextTo"/>
        <c:crossAx val="60716544"/>
        <c:crosses val="autoZero"/>
        <c:crossBetween val="between"/>
      </c:valAx>
      <c:spPr>
        <a:solidFill>
          <a:schemeClr val="accent1">
            <a:lumMod val="20000"/>
            <a:lumOff val="80000"/>
          </a:schemeClr>
        </a:solidFill>
      </c:spPr>
    </c:plotArea>
    <c:plotVisOnly val="1"/>
    <c:dispBlanksAs val="gap"/>
  </c:chart>
  <c:spPr>
    <a:solidFill>
      <a:schemeClr val="accent1">
        <a:lumMod val="20000"/>
        <a:lumOff val="80000"/>
      </a:schemeClr>
    </a:solidFill>
  </c:sp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lang val="es-ES"/>
  <c:chart>
    <c:autoTitleDeleted val="1"/>
    <c:view3D>
      <c:rotX val="30"/>
      <c:depthPercent val="100"/>
      <c:rAngAx val="1"/>
    </c:view3D>
    <c:plotArea>
      <c:layout/>
      <c:pie3DChart>
        <c:varyColors val="1"/>
        <c:ser>
          <c:idx val="0"/>
          <c:order val="0"/>
          <c:dPt>
            <c:idx val="0"/>
            <c:spPr>
              <a:solidFill>
                <a:srgbClr val="00B0F0"/>
              </a:solidFill>
            </c:spPr>
          </c:dPt>
          <c:dPt>
            <c:idx val="1"/>
            <c:spPr>
              <a:solidFill>
                <a:schemeClr val="accent2">
                  <a:lumMod val="60000"/>
                  <a:lumOff val="40000"/>
                </a:schemeClr>
              </a:solidFill>
            </c:spPr>
          </c:dPt>
          <c:dPt>
            <c:idx val="2"/>
            <c:spPr>
              <a:solidFill>
                <a:srgbClr val="92D050"/>
              </a:solidFill>
            </c:spPr>
          </c:dPt>
          <c:dLbls>
            <c:spPr>
              <a:noFill/>
              <a:ln>
                <a:noFill/>
              </a:ln>
              <a:effectLst/>
            </c:spPr>
            <c:showPercent val="1"/>
            <c:showLeaderLines val="1"/>
            <c:extLst>
              <c:ext xmlns:c15="http://schemas.microsoft.com/office/drawing/2012/chart" uri="{CE6537A1-D6FC-4f65-9D91-7224C49458BB}"/>
            </c:extLst>
          </c:dLbls>
          <c:cat>
            <c:strRef>
              <c:f>Hoja3!$A$123:$A$125</c:f>
              <c:strCache>
                <c:ptCount val="3"/>
                <c:pt idx="0">
                  <c:v>Raíces poco desarrolladas</c:v>
                </c:pt>
                <c:pt idx="1">
                  <c:v>Raíces con crecimiento limitado</c:v>
                </c:pt>
                <c:pt idx="2">
                  <c:v>Raíces con buen crecimiento</c:v>
                </c:pt>
              </c:strCache>
            </c:strRef>
          </c:cat>
          <c:val>
            <c:numRef>
              <c:f>Hoja3!$B$123:$B$125</c:f>
              <c:numCache>
                <c:formatCode>0%</c:formatCode>
                <c:ptCount val="3"/>
                <c:pt idx="0">
                  <c:v>2.5999999999999999E-2</c:v>
                </c:pt>
                <c:pt idx="1">
                  <c:v>0.56399999999999995</c:v>
                </c:pt>
                <c:pt idx="2">
                  <c:v>0.41000000000000025</c:v>
                </c:pt>
              </c:numCache>
            </c:numRef>
          </c:val>
        </c:ser>
        <c:dLbls>
          <c:showPercent val="1"/>
        </c:dLbls>
      </c:pie3DChart>
    </c:plotArea>
    <c:legend>
      <c:legendPos val="r"/>
      <c:layout/>
    </c:legend>
    <c:plotVisOnly val="1"/>
    <c:dispBlanksAs val="zero"/>
  </c:chart>
  <c:spPr>
    <a:solidFill>
      <a:schemeClr val="accent1">
        <a:lumMod val="20000"/>
        <a:lumOff val="80000"/>
      </a:schemeClr>
    </a:solidFill>
    <a:ln w="28575">
      <a:solidFill>
        <a:schemeClr val="accent5">
          <a:lumMod val="50000"/>
        </a:schemeClr>
      </a:solidFill>
    </a:ln>
  </c:sp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es-ES"/>
  <c:style val="39"/>
  <c:chart>
    <c:view3D>
      <c:rAngAx val="1"/>
    </c:view3D>
    <c:plotArea>
      <c:layout>
        <c:manualLayout>
          <c:layoutTarget val="inner"/>
          <c:xMode val="edge"/>
          <c:yMode val="edge"/>
          <c:x val="0.14709363950002297"/>
          <c:y val="0.18078377408632651"/>
          <c:w val="0.81235106491426468"/>
          <c:h val="0.52942248017695748"/>
        </c:manualLayout>
      </c:layout>
      <c:bar3DChart>
        <c:barDir val="col"/>
        <c:grouping val="clustered"/>
        <c:ser>
          <c:idx val="0"/>
          <c:order val="0"/>
          <c:dPt>
            <c:idx val="0"/>
            <c:spPr>
              <a:solidFill>
                <a:schemeClr val="accent6">
                  <a:lumMod val="60000"/>
                  <a:lumOff val="40000"/>
                </a:schemeClr>
              </a:solidFill>
            </c:spPr>
          </c:dPt>
          <c:dPt>
            <c:idx val="1"/>
            <c:spPr>
              <a:solidFill>
                <a:srgbClr val="00B0F0"/>
              </a:solidFill>
            </c:spPr>
          </c:dPt>
          <c:dPt>
            <c:idx val="2"/>
            <c:spPr>
              <a:solidFill>
                <a:srgbClr val="92D050"/>
              </a:solidFill>
            </c:spPr>
          </c:dPt>
          <c:cat>
            <c:strRef>
              <c:f>Hoja3!$A$139:$A$141</c:f>
              <c:strCache>
                <c:ptCount val="3"/>
                <c:pt idx="0">
                  <c:v>Sin cubierta vegetal</c:v>
                </c:pt>
                <c:pt idx="1">
                  <c:v>Menos del 50% cubierto con residuos o biomasa </c:v>
                </c:pt>
                <c:pt idx="2">
                  <c:v>Más del 50% cubierto con residuos o biomasa</c:v>
                </c:pt>
              </c:strCache>
            </c:strRef>
          </c:cat>
          <c:val>
            <c:numRef>
              <c:f>Hoja3!$B$139:$B$141</c:f>
              <c:numCache>
                <c:formatCode>0</c:formatCode>
                <c:ptCount val="3"/>
                <c:pt idx="0" formatCode="General">
                  <c:v>0</c:v>
                </c:pt>
                <c:pt idx="1">
                  <c:v>53.8</c:v>
                </c:pt>
                <c:pt idx="2">
                  <c:v>46.2</c:v>
                </c:pt>
              </c:numCache>
            </c:numRef>
          </c:val>
        </c:ser>
        <c:dLbls>
          <c:showVal val="1"/>
        </c:dLbls>
        <c:shape val="box"/>
        <c:axId val="60760064"/>
        <c:axId val="60761984"/>
        <c:axId val="0"/>
      </c:bar3DChart>
      <c:catAx>
        <c:axId val="60760064"/>
        <c:scaling>
          <c:orientation val="minMax"/>
        </c:scaling>
        <c:axPos val="b"/>
        <c:title>
          <c:tx>
            <c:rich>
              <a:bodyPr/>
              <a:lstStyle/>
              <a:p>
                <a:pPr>
                  <a:defRPr/>
                </a:pPr>
                <a:r>
                  <a:rPr lang="es-EC"/>
                  <a:t>Cubierta vegetal</a:t>
                </a:r>
              </a:p>
            </c:rich>
          </c:tx>
          <c:layout/>
        </c:title>
        <c:numFmt formatCode="General" sourceLinked="0"/>
        <c:tickLblPos val="nextTo"/>
        <c:crossAx val="60761984"/>
        <c:crosses val="autoZero"/>
        <c:auto val="1"/>
        <c:lblAlgn val="ctr"/>
        <c:lblOffset val="100"/>
      </c:catAx>
      <c:valAx>
        <c:axId val="60761984"/>
        <c:scaling>
          <c:orientation val="minMax"/>
        </c:scaling>
        <c:axPos val="l"/>
        <c:majorGridlines/>
        <c:title>
          <c:tx>
            <c:rich>
              <a:bodyPr rot="0" vert="wordArtVert"/>
              <a:lstStyle/>
              <a:p>
                <a:pPr>
                  <a:defRPr/>
                </a:pPr>
                <a:r>
                  <a:rPr lang="es-EC"/>
                  <a:t>%</a:t>
                </a:r>
              </a:p>
            </c:rich>
          </c:tx>
          <c:layout/>
        </c:title>
        <c:numFmt formatCode="General" sourceLinked="1"/>
        <c:tickLblPos val="nextTo"/>
        <c:crossAx val="60760064"/>
        <c:crosses val="autoZero"/>
        <c:crossBetween val="between"/>
      </c:valAx>
    </c:plotArea>
    <c:plotVisOnly val="1"/>
    <c:dispBlanksAs val="gap"/>
  </c:chart>
  <c:spPr>
    <a:solidFill>
      <a:schemeClr val="accent1">
        <a:lumMod val="20000"/>
        <a:lumOff val="80000"/>
      </a:schemeClr>
    </a:solidFill>
    <a:ln w="28575">
      <a:solidFill>
        <a:schemeClr val="accent5">
          <a:lumMod val="50000"/>
        </a:schemeClr>
      </a:solidFill>
    </a:ln>
  </c:sp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lang val="es-ES"/>
  <c:style val="39"/>
  <c:chart>
    <c:view3D>
      <c:depthPercent val="100"/>
      <c:rAngAx val="1"/>
    </c:view3D>
    <c:plotArea>
      <c:layout>
        <c:manualLayout>
          <c:layoutTarget val="inner"/>
          <c:xMode val="edge"/>
          <c:yMode val="edge"/>
          <c:x val="0.12833666629633739"/>
          <c:y val="5.8075966405383442E-2"/>
          <c:w val="0.61763155945635673"/>
          <c:h val="0.64066265879754869"/>
        </c:manualLayout>
      </c:layout>
      <c:bar3DChart>
        <c:barDir val="col"/>
        <c:grouping val="clustered"/>
        <c:ser>
          <c:idx val="0"/>
          <c:order val="0"/>
          <c:dPt>
            <c:idx val="0"/>
            <c:spPr>
              <a:solidFill>
                <a:schemeClr val="accent6">
                  <a:lumMod val="60000"/>
                  <a:lumOff val="40000"/>
                </a:schemeClr>
              </a:solidFill>
            </c:spPr>
          </c:dPt>
          <c:dPt>
            <c:idx val="1"/>
            <c:spPr>
              <a:solidFill>
                <a:srgbClr val="00B0F0"/>
              </a:solidFill>
            </c:spPr>
          </c:dPt>
          <c:dPt>
            <c:idx val="2"/>
            <c:spPr>
              <a:solidFill>
                <a:srgbClr val="92D050"/>
              </a:solidFill>
            </c:spPr>
          </c:dPt>
          <c:cat>
            <c:strRef>
              <c:f>Hoja3!$A$154:$A$156</c:f>
              <c:strCache>
                <c:ptCount val="3"/>
                <c:pt idx="0">
                  <c:v>Erosión severa</c:v>
                </c:pt>
                <c:pt idx="1">
                  <c:v>Erosión evidente pero baja</c:v>
                </c:pt>
                <c:pt idx="2">
                  <c:v>No tiene signos de erosión</c:v>
                </c:pt>
              </c:strCache>
            </c:strRef>
          </c:cat>
          <c:val>
            <c:numRef>
              <c:f>Hoja3!$B$154:$B$156</c:f>
              <c:numCache>
                <c:formatCode>0</c:formatCode>
                <c:ptCount val="3"/>
                <c:pt idx="0">
                  <c:v>17.899999999999999</c:v>
                </c:pt>
                <c:pt idx="1">
                  <c:v>64.2</c:v>
                </c:pt>
                <c:pt idx="2">
                  <c:v>17.899999999999999</c:v>
                </c:pt>
              </c:numCache>
            </c:numRef>
          </c:val>
        </c:ser>
        <c:gapWidth val="300"/>
        <c:shape val="box"/>
        <c:axId val="60901248"/>
        <c:axId val="60907520"/>
        <c:axId val="0"/>
      </c:bar3DChart>
      <c:catAx>
        <c:axId val="60901248"/>
        <c:scaling>
          <c:orientation val="minMax"/>
        </c:scaling>
        <c:axPos val="b"/>
        <c:title>
          <c:tx>
            <c:rich>
              <a:bodyPr/>
              <a:lstStyle/>
              <a:p>
                <a:pPr>
                  <a:defRPr/>
                </a:pPr>
                <a:r>
                  <a:rPr lang="es-EC"/>
                  <a:t>Grado de erosión de la finca</a:t>
                </a:r>
              </a:p>
            </c:rich>
          </c:tx>
          <c:layout/>
        </c:title>
        <c:numFmt formatCode="General" sourceLinked="0"/>
        <c:majorTickMark val="none"/>
        <c:tickLblPos val="nextTo"/>
        <c:crossAx val="60907520"/>
        <c:crosses val="autoZero"/>
        <c:auto val="1"/>
        <c:lblAlgn val="ctr"/>
        <c:lblOffset val="100"/>
      </c:catAx>
      <c:valAx>
        <c:axId val="60907520"/>
        <c:scaling>
          <c:orientation val="minMax"/>
        </c:scaling>
        <c:axPos val="l"/>
        <c:majorGridlines/>
        <c:minorGridlines/>
        <c:title>
          <c:tx>
            <c:rich>
              <a:bodyPr rot="0" vert="wordArtVert"/>
              <a:lstStyle/>
              <a:p>
                <a:pPr>
                  <a:defRPr/>
                </a:pPr>
                <a:r>
                  <a:rPr lang="es-EC"/>
                  <a:t>%</a:t>
                </a:r>
              </a:p>
            </c:rich>
          </c:tx>
          <c:layout/>
        </c:title>
        <c:numFmt formatCode="0" sourceLinked="1"/>
        <c:tickLblPos val="nextTo"/>
        <c:crossAx val="60901248"/>
        <c:crosses val="autoZero"/>
        <c:crossBetween val="between"/>
      </c:valAx>
    </c:plotArea>
    <c:legend>
      <c:legendPos val="r"/>
      <c:layout>
        <c:manualLayout>
          <c:xMode val="edge"/>
          <c:yMode val="edge"/>
          <c:x val="0.75945283857349288"/>
          <c:y val="0.16542663060113516"/>
          <c:w val="0.22136929230085545"/>
          <c:h val="0.58846100460111639"/>
        </c:manualLayout>
      </c:layout>
    </c:legend>
    <c:plotVisOnly val="1"/>
    <c:dispBlanksAs val="gap"/>
  </c:chart>
  <c:spPr>
    <a:solidFill>
      <a:schemeClr val="accent1">
        <a:lumMod val="20000"/>
        <a:lumOff val="80000"/>
      </a:schemeClr>
    </a:solidFill>
    <a:ln w="25400" cap="flat" cmpd="sng" algn="ctr">
      <a:solidFill>
        <a:schemeClr val="accent5">
          <a:lumMod val="50000"/>
        </a:schemeClr>
      </a:solidFill>
      <a:prstDash val="solid"/>
    </a:ln>
    <a:effectLst/>
  </c:spPr>
  <c:txPr>
    <a:bodyPr/>
    <a:lstStyle/>
    <a:p>
      <a:pPr>
        <a:defRPr>
          <a:solidFill>
            <a:schemeClr val="dk1"/>
          </a:solidFill>
          <a:latin typeface="+mn-lt"/>
          <a:ea typeface="+mn-ea"/>
          <a:cs typeface="+mn-cs"/>
        </a:defRPr>
      </a:pPr>
      <a:endParaRPr lang="es-ES"/>
    </a:p>
  </c:txPr>
  <c:externalData r:id="rId1"/>
</c:chartSpace>
</file>

<file path=ppt/charts/chart19.xml><?xml version="1.0" encoding="utf-8"?>
<c:chartSpace xmlns:c="http://schemas.openxmlformats.org/drawingml/2006/chart" xmlns:a="http://schemas.openxmlformats.org/drawingml/2006/main" xmlns:r="http://schemas.openxmlformats.org/officeDocument/2006/relationships">
  <c:lang val="es-ES"/>
  <c:chart>
    <c:view3D>
      <c:rotX val="30"/>
      <c:perspective val="30"/>
    </c:view3D>
    <c:plotArea>
      <c:layout/>
      <c:pie3DChart>
        <c:varyColors val="1"/>
        <c:ser>
          <c:idx val="0"/>
          <c:order val="0"/>
          <c:dPt>
            <c:idx val="0"/>
            <c:spPr>
              <a:solidFill>
                <a:srgbClr val="00B0F0"/>
              </a:solidFill>
            </c:spPr>
          </c:dPt>
          <c:dPt>
            <c:idx val="1"/>
            <c:spPr>
              <a:solidFill>
                <a:schemeClr val="accent2">
                  <a:lumMod val="60000"/>
                  <a:lumOff val="40000"/>
                </a:schemeClr>
              </a:solidFill>
            </c:spPr>
          </c:dPt>
          <c:dPt>
            <c:idx val="2"/>
            <c:spPr>
              <a:solidFill>
                <a:srgbClr val="92D050"/>
              </a:solidFill>
            </c:spPr>
          </c:dPt>
          <c:dLbls>
            <c:spPr>
              <a:noFill/>
              <a:ln>
                <a:noFill/>
              </a:ln>
              <a:effectLst/>
            </c:spPr>
            <c:dLblPos val="inEnd"/>
            <c:showVal val="1"/>
            <c:showLeaderLines val="1"/>
            <c:extLst>
              <c:ext xmlns:c15="http://schemas.microsoft.com/office/drawing/2012/chart" uri="{CE6537A1-D6FC-4f65-9D91-7224C49458BB}"/>
            </c:extLst>
          </c:dLbls>
          <c:cat>
            <c:strRef>
              <c:f>Hoja3!$A$169:$A$171</c:f>
              <c:strCache>
                <c:ptCount val="3"/>
                <c:pt idx="0">
                  <c:v>Sin signos de actividad biológica</c:v>
                </c:pt>
                <c:pt idx="1">
                  <c:v>Se ven algunas lombrices y artrópodos</c:v>
                </c:pt>
                <c:pt idx="2">
                  <c:v>Abundantes lombrices y artrópodos</c:v>
                </c:pt>
              </c:strCache>
            </c:strRef>
          </c:cat>
          <c:val>
            <c:numRef>
              <c:f>Hoja3!$B$169:$B$171</c:f>
              <c:numCache>
                <c:formatCode>0%</c:formatCode>
                <c:ptCount val="3"/>
                <c:pt idx="0">
                  <c:v>0.15300000000000014</c:v>
                </c:pt>
                <c:pt idx="1">
                  <c:v>0.64200000000000068</c:v>
                </c:pt>
                <c:pt idx="2">
                  <c:v>0.20500000000000004</c:v>
                </c:pt>
              </c:numCache>
            </c:numRef>
          </c:val>
        </c:ser>
        <c:dLbls>
          <c:showVal val="1"/>
        </c:dLbls>
      </c:pie3DChart>
    </c:plotArea>
    <c:legend>
      <c:legendPos val="r"/>
      <c:layout/>
    </c:legend>
    <c:plotVisOnly val="1"/>
    <c:dispBlanksAs val="zero"/>
  </c:chart>
  <c:spPr>
    <a:solidFill>
      <a:schemeClr val="accent1">
        <a:lumMod val="20000"/>
        <a:lumOff val="80000"/>
      </a:schemeClr>
    </a:solidFill>
    <a:ln w="28575" cap="flat" cmpd="sng" algn="ctr">
      <a:solidFill>
        <a:schemeClr val="accent5">
          <a:lumMod val="50000"/>
        </a:schemeClr>
      </a:solidFill>
      <a:prstDash val="solid"/>
    </a:ln>
    <a:effectLst/>
  </c:spPr>
  <c:txPr>
    <a:bodyPr/>
    <a:lstStyle/>
    <a:p>
      <a:pPr>
        <a:defRPr>
          <a:solidFill>
            <a:schemeClr val="dk1"/>
          </a:solidFill>
          <a:latin typeface="+mn-lt"/>
          <a:ea typeface="+mn-ea"/>
          <a:cs typeface="+mn-cs"/>
        </a:defRPr>
      </a:pPr>
      <a:endParaRPr lang="es-E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ES"/>
  <c:chart>
    <c:title>
      <c:tx>
        <c:rich>
          <a:bodyPr/>
          <a:lstStyle/>
          <a:p>
            <a:pPr>
              <a:defRPr/>
            </a:pPr>
            <a:r>
              <a:rPr lang="es-EC" sz="2800" b="1" dirty="0" smtClean="0">
                <a:effectLst/>
                <a:latin typeface="Times New Roman" pitchFamily="18" charset="0"/>
                <a:cs typeface="Times New Roman" pitchFamily="18" charset="0"/>
              </a:rPr>
              <a:t>Escolaridad</a:t>
            </a:r>
            <a:endParaRPr lang="es-ES" sz="2800" dirty="0">
              <a:effectLst/>
              <a:latin typeface="Times New Roman" pitchFamily="18" charset="0"/>
              <a:cs typeface="Times New Roman" pitchFamily="18" charset="0"/>
            </a:endParaRPr>
          </a:p>
        </c:rich>
      </c:tx>
      <c:layout>
        <c:manualLayout>
          <c:xMode val="edge"/>
          <c:yMode val="edge"/>
          <c:x val="0.33561270969892276"/>
          <c:y val="5.3540678019902546E-2"/>
        </c:manualLayout>
      </c:layout>
    </c:title>
    <c:view3D>
      <c:rotX val="30"/>
      <c:rAngAx val="1"/>
    </c:view3D>
    <c:plotArea>
      <c:layout/>
      <c:pie3DChart>
        <c:varyColors val="1"/>
        <c:ser>
          <c:idx val="0"/>
          <c:order val="0"/>
          <c:dPt>
            <c:idx val="0"/>
            <c:spPr>
              <a:solidFill>
                <a:schemeClr val="accent5">
                  <a:lumMod val="75000"/>
                </a:schemeClr>
              </a:solidFill>
              <a:ln>
                <a:solidFill>
                  <a:schemeClr val="accent5">
                    <a:lumMod val="50000"/>
                  </a:schemeClr>
                </a:solidFill>
              </a:ln>
            </c:spPr>
          </c:dPt>
          <c:dPt>
            <c:idx val="1"/>
            <c:spPr>
              <a:solidFill>
                <a:schemeClr val="accent2">
                  <a:lumMod val="60000"/>
                  <a:lumOff val="40000"/>
                </a:schemeClr>
              </a:solidFill>
            </c:spPr>
          </c:dPt>
          <c:dPt>
            <c:idx val="2"/>
            <c:spPr>
              <a:solidFill>
                <a:srgbClr val="99FF33"/>
              </a:solidFill>
            </c:spPr>
          </c:dPt>
          <c:dLbls>
            <c:spPr>
              <a:noFill/>
              <a:ln>
                <a:noFill/>
              </a:ln>
              <a:effectLst/>
            </c:spPr>
            <c:showPercent val="1"/>
            <c:showLeaderLines val="1"/>
            <c:extLst>
              <c:ext xmlns:c15="http://schemas.microsoft.com/office/drawing/2012/chart" uri="{CE6537A1-D6FC-4f65-9D91-7224C49458BB}"/>
            </c:extLst>
          </c:dLbls>
          <c:cat>
            <c:strRef>
              <c:f>Hoja2!$A$44:$A$46</c:f>
              <c:strCache>
                <c:ptCount val="3"/>
                <c:pt idx="0">
                  <c:v>Primaria</c:v>
                </c:pt>
                <c:pt idx="1">
                  <c:v>Secundaria</c:v>
                </c:pt>
                <c:pt idx="2">
                  <c:v>Superior </c:v>
                </c:pt>
              </c:strCache>
            </c:strRef>
          </c:cat>
          <c:val>
            <c:numRef>
              <c:f>Hoja2!$B$44:$B$46</c:f>
              <c:numCache>
                <c:formatCode>0%</c:formatCode>
                <c:ptCount val="3"/>
                <c:pt idx="0">
                  <c:v>0.87200000000000055</c:v>
                </c:pt>
                <c:pt idx="1">
                  <c:v>0.10199999999999998</c:v>
                </c:pt>
                <c:pt idx="2">
                  <c:v>2.5999999999999999E-2</c:v>
                </c:pt>
              </c:numCache>
            </c:numRef>
          </c:val>
        </c:ser>
        <c:dLbls>
          <c:showPercent val="1"/>
        </c:dLbls>
      </c:pie3DChart>
    </c:plotArea>
    <c:legend>
      <c:legendPos val="r"/>
      <c:layout/>
    </c:legend>
    <c:plotVisOnly val="1"/>
    <c:dispBlanksAs val="zero"/>
  </c:chart>
  <c:spPr>
    <a:solidFill>
      <a:schemeClr val="accent1">
        <a:lumMod val="20000"/>
        <a:lumOff val="80000"/>
      </a:schemeClr>
    </a:solidFill>
    <a:ln w="28575">
      <a:solidFill>
        <a:schemeClr val="accent5">
          <a:lumMod val="50000"/>
        </a:schemeClr>
      </a:solidFill>
    </a:ln>
    <a:scene3d>
      <a:camera prst="orthographicFront"/>
      <a:lightRig rig="threePt" dir="t"/>
    </a:scene3d>
  </c:sp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date1904 val="1"/>
  <c:lang val="es-ES"/>
  <c:style val="39"/>
  <c:chart>
    <c:view3D>
      <c:rAngAx val="1"/>
    </c:view3D>
    <c:plotArea>
      <c:layout/>
      <c:bar3DChart>
        <c:barDir val="col"/>
        <c:grouping val="clustered"/>
        <c:ser>
          <c:idx val="0"/>
          <c:order val="0"/>
          <c:dPt>
            <c:idx val="0"/>
            <c:spPr>
              <a:solidFill>
                <a:schemeClr val="accent6">
                  <a:lumMod val="60000"/>
                  <a:lumOff val="40000"/>
                </a:schemeClr>
              </a:solidFill>
            </c:spPr>
          </c:dPt>
          <c:dPt>
            <c:idx val="1"/>
            <c:spPr>
              <a:solidFill>
                <a:srgbClr val="00B0F0"/>
              </a:solidFill>
            </c:spPr>
          </c:dPt>
          <c:dPt>
            <c:idx val="2"/>
            <c:spPr>
              <a:solidFill>
                <a:srgbClr val="92D050"/>
              </a:solidFill>
            </c:spPr>
          </c:dPt>
          <c:cat>
            <c:strRef>
              <c:f>Hoja3!$A$186:$A$188</c:f>
              <c:strCache>
                <c:ptCount val="3"/>
                <c:pt idx="0">
                  <c:v>Cultivo clorótico, carencia de nutrimentos</c:v>
                </c:pt>
                <c:pt idx="1">
                  <c:v>Cultivo verde claro, con decoloraciones</c:v>
                </c:pt>
                <c:pt idx="2">
                  <c:v>Follaje verde claro, sin deficiencias </c:v>
                </c:pt>
              </c:strCache>
            </c:strRef>
          </c:cat>
          <c:val>
            <c:numRef>
              <c:f>Hoja3!$B$186:$B$188</c:f>
              <c:numCache>
                <c:formatCode>0</c:formatCode>
                <c:ptCount val="3"/>
                <c:pt idx="0">
                  <c:v>7.7</c:v>
                </c:pt>
                <c:pt idx="1">
                  <c:v>69.2</c:v>
                </c:pt>
                <c:pt idx="2">
                  <c:v>23.1</c:v>
                </c:pt>
              </c:numCache>
            </c:numRef>
          </c:val>
        </c:ser>
        <c:dLbls>
          <c:showVal val="1"/>
        </c:dLbls>
        <c:shape val="box"/>
        <c:axId val="61012608"/>
        <c:axId val="61084032"/>
        <c:axId val="0"/>
      </c:bar3DChart>
      <c:catAx>
        <c:axId val="61012608"/>
        <c:scaling>
          <c:orientation val="minMax"/>
        </c:scaling>
        <c:axPos val="b"/>
        <c:numFmt formatCode="General" sourceLinked="0"/>
        <c:tickLblPos val="nextTo"/>
        <c:crossAx val="61084032"/>
        <c:crosses val="autoZero"/>
        <c:auto val="1"/>
        <c:lblAlgn val="ctr"/>
        <c:lblOffset val="100"/>
      </c:catAx>
      <c:valAx>
        <c:axId val="61084032"/>
        <c:scaling>
          <c:orientation val="minMax"/>
        </c:scaling>
        <c:axPos val="l"/>
        <c:majorGridlines/>
        <c:title>
          <c:tx>
            <c:rich>
              <a:bodyPr rot="0" vert="wordArtVert"/>
              <a:lstStyle/>
              <a:p>
                <a:pPr>
                  <a:defRPr/>
                </a:pPr>
                <a:r>
                  <a:rPr lang="es-EC"/>
                  <a:t>%</a:t>
                </a:r>
              </a:p>
            </c:rich>
          </c:tx>
          <c:layout/>
        </c:title>
        <c:numFmt formatCode="0" sourceLinked="1"/>
        <c:tickLblPos val="nextTo"/>
        <c:crossAx val="61012608"/>
        <c:crosses val="autoZero"/>
        <c:crossBetween val="between"/>
      </c:valAx>
    </c:plotArea>
    <c:plotVisOnly val="1"/>
    <c:dispBlanksAs val="gap"/>
  </c:chart>
  <c:spPr>
    <a:solidFill>
      <a:schemeClr val="accent1">
        <a:lumMod val="20000"/>
        <a:lumOff val="80000"/>
      </a:schemeClr>
    </a:solidFill>
    <a:ln w="28575" cap="flat" cmpd="sng" algn="ctr">
      <a:solidFill>
        <a:schemeClr val="accent5">
          <a:lumMod val="50000"/>
        </a:schemeClr>
      </a:solidFill>
      <a:prstDash val="solid"/>
    </a:ln>
    <a:effectLst/>
  </c:spPr>
  <c:txPr>
    <a:bodyPr/>
    <a:lstStyle/>
    <a:p>
      <a:pPr>
        <a:defRPr>
          <a:solidFill>
            <a:schemeClr val="dk1"/>
          </a:solidFill>
          <a:latin typeface="+mn-lt"/>
          <a:ea typeface="+mn-ea"/>
          <a:cs typeface="+mn-cs"/>
        </a:defRPr>
      </a:pPr>
      <a:endParaRPr lang="es-ES"/>
    </a:p>
  </c:txPr>
  <c:externalData r:id="rId1"/>
</c:chartSpace>
</file>

<file path=ppt/charts/chart21.xml><?xml version="1.0" encoding="utf-8"?>
<c:chartSpace xmlns:c="http://schemas.openxmlformats.org/drawingml/2006/chart" xmlns:a="http://schemas.openxmlformats.org/drawingml/2006/main" xmlns:r="http://schemas.openxmlformats.org/officeDocument/2006/relationships">
  <c:date1904 val="1"/>
  <c:lang val="es-ES"/>
  <c:style val="39"/>
  <c:chart>
    <c:view3D>
      <c:depthPercent val="100"/>
      <c:rAngAx val="1"/>
    </c:view3D>
    <c:plotArea>
      <c:layout/>
      <c:bar3DChart>
        <c:barDir val="col"/>
        <c:grouping val="clustered"/>
        <c:ser>
          <c:idx val="0"/>
          <c:order val="0"/>
          <c:dPt>
            <c:idx val="0"/>
            <c:spPr>
              <a:solidFill>
                <a:schemeClr val="accent6">
                  <a:lumMod val="60000"/>
                  <a:lumOff val="40000"/>
                </a:schemeClr>
              </a:solidFill>
            </c:spPr>
          </c:dPt>
          <c:dPt>
            <c:idx val="1"/>
            <c:spPr>
              <a:solidFill>
                <a:srgbClr val="00B0F0"/>
              </a:solidFill>
            </c:spPr>
          </c:dPt>
          <c:dPt>
            <c:idx val="2"/>
            <c:spPr>
              <a:solidFill>
                <a:srgbClr val="92D050"/>
              </a:solidFill>
            </c:spPr>
          </c:dPt>
          <c:cat>
            <c:strRef>
              <c:f>Hoja3!$A$202:$A$204</c:f>
              <c:strCache>
                <c:ptCount val="3"/>
                <c:pt idx="0">
                  <c:v>Cultivo poco denso, crecimiento pobre</c:v>
                </c:pt>
                <c:pt idx="1">
                  <c:v>Cultivo más denso pero no uniforme</c:v>
                </c:pt>
                <c:pt idx="2">
                  <c:v>Cultivo denso, buen crecimiento</c:v>
                </c:pt>
              </c:strCache>
            </c:strRef>
          </c:cat>
          <c:val>
            <c:numRef>
              <c:f>Hoja3!$B$202:$B$204</c:f>
              <c:numCache>
                <c:formatCode>0</c:formatCode>
                <c:ptCount val="3"/>
                <c:pt idx="0">
                  <c:v>23.1</c:v>
                </c:pt>
                <c:pt idx="1">
                  <c:v>56.4</c:v>
                </c:pt>
                <c:pt idx="2">
                  <c:v>20.5</c:v>
                </c:pt>
              </c:numCache>
            </c:numRef>
          </c:val>
        </c:ser>
        <c:dLbls>
          <c:showVal val="1"/>
        </c:dLbls>
        <c:shape val="box"/>
        <c:axId val="61114624"/>
        <c:axId val="61124992"/>
        <c:axId val="0"/>
      </c:bar3DChart>
      <c:catAx>
        <c:axId val="61114624"/>
        <c:scaling>
          <c:orientation val="minMax"/>
        </c:scaling>
        <c:axPos val="b"/>
        <c:title>
          <c:tx>
            <c:rich>
              <a:bodyPr/>
              <a:lstStyle/>
              <a:p>
                <a:pPr>
                  <a:defRPr/>
                </a:pPr>
                <a:r>
                  <a:rPr lang="es-EC"/>
                  <a:t>Crecimiento de los cultivos </a:t>
                </a:r>
              </a:p>
            </c:rich>
          </c:tx>
          <c:layout/>
        </c:title>
        <c:numFmt formatCode="General" sourceLinked="0"/>
        <c:tickLblPos val="nextTo"/>
        <c:crossAx val="61124992"/>
        <c:crosses val="autoZero"/>
        <c:auto val="1"/>
        <c:lblAlgn val="ctr"/>
        <c:lblOffset val="100"/>
      </c:catAx>
      <c:valAx>
        <c:axId val="61124992"/>
        <c:scaling>
          <c:orientation val="minMax"/>
        </c:scaling>
        <c:axPos val="l"/>
        <c:majorGridlines/>
        <c:title>
          <c:tx>
            <c:rich>
              <a:bodyPr rot="0" vert="wordArtVert"/>
              <a:lstStyle/>
              <a:p>
                <a:pPr>
                  <a:defRPr/>
                </a:pPr>
                <a:r>
                  <a:rPr lang="es-EC"/>
                  <a:t>%</a:t>
                </a:r>
              </a:p>
            </c:rich>
          </c:tx>
          <c:layout/>
        </c:title>
        <c:numFmt formatCode="0" sourceLinked="1"/>
        <c:tickLblPos val="nextTo"/>
        <c:crossAx val="61114624"/>
        <c:crosses val="autoZero"/>
        <c:crossBetween val="between"/>
      </c:valAx>
    </c:plotArea>
    <c:plotVisOnly val="1"/>
    <c:dispBlanksAs val="gap"/>
  </c:chart>
  <c:spPr>
    <a:ln w="28575">
      <a:solidFill>
        <a:schemeClr val="accent5">
          <a:lumMod val="50000"/>
        </a:schemeClr>
      </a:solidFill>
    </a:ln>
  </c:spPr>
  <c:externalData r:id="rId1"/>
</c:chartSpace>
</file>

<file path=ppt/charts/chart22.xml><?xml version="1.0" encoding="utf-8"?>
<c:chartSpace xmlns:c="http://schemas.openxmlformats.org/drawingml/2006/chart" xmlns:a="http://schemas.openxmlformats.org/drawingml/2006/main" xmlns:r="http://schemas.openxmlformats.org/officeDocument/2006/relationships">
  <c:date1904 val="1"/>
  <c:lang val="es-ES"/>
  <c:style val="39"/>
  <c:chart>
    <c:view3D>
      <c:rAngAx val="1"/>
    </c:view3D>
    <c:plotArea>
      <c:layout/>
      <c:bar3DChart>
        <c:barDir val="col"/>
        <c:grouping val="clustered"/>
        <c:ser>
          <c:idx val="0"/>
          <c:order val="0"/>
          <c:dPt>
            <c:idx val="0"/>
            <c:spPr>
              <a:solidFill>
                <a:schemeClr val="accent6">
                  <a:lumMod val="60000"/>
                  <a:lumOff val="40000"/>
                </a:schemeClr>
              </a:solidFill>
            </c:spPr>
          </c:dPt>
          <c:dPt>
            <c:idx val="1"/>
            <c:spPr>
              <a:solidFill>
                <a:srgbClr val="00B0F0"/>
              </a:solidFill>
            </c:spPr>
          </c:dPt>
          <c:dPt>
            <c:idx val="2"/>
            <c:spPr>
              <a:solidFill>
                <a:srgbClr val="92D050"/>
              </a:solidFill>
            </c:spPr>
          </c:dPt>
          <c:cat>
            <c:strRef>
              <c:f>Hoja3!$A$218:$A$220</c:f>
              <c:strCache>
                <c:ptCount val="3"/>
                <c:pt idx="0">
                  <c:v>Susceptibles, no se recuperan después de estrés</c:v>
                </c:pt>
                <c:pt idx="1">
                  <c:v>Sufren estrés, pero se recuperan lentamente</c:v>
                </c:pt>
                <c:pt idx="2">
                  <c:v>Soportan sequía y lluvias intensas</c:v>
                </c:pt>
              </c:strCache>
            </c:strRef>
          </c:cat>
          <c:val>
            <c:numRef>
              <c:f>Hoja3!$B$218:$B$220</c:f>
              <c:numCache>
                <c:formatCode>0</c:formatCode>
                <c:ptCount val="3"/>
                <c:pt idx="0">
                  <c:v>10.200000000000001</c:v>
                </c:pt>
                <c:pt idx="1">
                  <c:v>66.7</c:v>
                </c:pt>
                <c:pt idx="2">
                  <c:v>23.1</c:v>
                </c:pt>
              </c:numCache>
            </c:numRef>
          </c:val>
        </c:ser>
        <c:dLbls>
          <c:showVal val="1"/>
        </c:dLbls>
        <c:shape val="box"/>
        <c:axId val="61173760"/>
        <c:axId val="61175680"/>
        <c:axId val="0"/>
      </c:bar3DChart>
      <c:catAx>
        <c:axId val="61173760"/>
        <c:scaling>
          <c:orientation val="minMax"/>
        </c:scaling>
        <c:axPos val="b"/>
        <c:title>
          <c:tx>
            <c:rich>
              <a:bodyPr/>
              <a:lstStyle/>
              <a:p>
                <a:pPr>
                  <a:defRPr/>
                </a:pPr>
                <a:r>
                  <a:rPr lang="es-EC"/>
                  <a:t>Tolerancia a estrés</a:t>
                </a:r>
              </a:p>
            </c:rich>
          </c:tx>
          <c:layout/>
        </c:title>
        <c:numFmt formatCode="General" sourceLinked="0"/>
        <c:tickLblPos val="nextTo"/>
        <c:crossAx val="61175680"/>
        <c:crosses val="autoZero"/>
        <c:auto val="1"/>
        <c:lblAlgn val="ctr"/>
        <c:lblOffset val="100"/>
      </c:catAx>
      <c:valAx>
        <c:axId val="61175680"/>
        <c:scaling>
          <c:orientation val="minMax"/>
        </c:scaling>
        <c:axPos val="l"/>
        <c:majorGridlines/>
        <c:title>
          <c:tx>
            <c:rich>
              <a:bodyPr rot="0" vert="wordArtVert"/>
              <a:lstStyle/>
              <a:p>
                <a:pPr>
                  <a:defRPr/>
                </a:pPr>
                <a:r>
                  <a:rPr lang="es-EC"/>
                  <a:t>%</a:t>
                </a:r>
              </a:p>
            </c:rich>
          </c:tx>
          <c:layout/>
        </c:title>
        <c:numFmt formatCode="0" sourceLinked="1"/>
        <c:tickLblPos val="nextTo"/>
        <c:crossAx val="61173760"/>
        <c:crosses val="autoZero"/>
        <c:crossBetween val="between"/>
      </c:valAx>
    </c:plotArea>
    <c:plotVisOnly val="1"/>
    <c:dispBlanksAs val="gap"/>
  </c:chart>
  <c:spPr>
    <a:solidFill>
      <a:schemeClr val="accent1">
        <a:lumMod val="20000"/>
        <a:lumOff val="80000"/>
      </a:schemeClr>
    </a:solidFill>
    <a:ln w="28575">
      <a:solidFill>
        <a:schemeClr val="accent5">
          <a:lumMod val="50000"/>
        </a:schemeClr>
      </a:solidFill>
    </a:ln>
  </c:spPr>
  <c:externalData r:id="rId1"/>
</c:chartSpace>
</file>

<file path=ppt/charts/chart23.xml><?xml version="1.0" encoding="utf-8"?>
<c:chartSpace xmlns:c="http://schemas.openxmlformats.org/drawingml/2006/chart" xmlns:a="http://schemas.openxmlformats.org/drawingml/2006/main" xmlns:r="http://schemas.openxmlformats.org/officeDocument/2006/relationships">
  <c:date1904 val="1"/>
  <c:lang val="es-ES"/>
  <c:chart>
    <c:view3D>
      <c:rotX val="30"/>
      <c:depthPercent val="100"/>
      <c:rAngAx val="1"/>
    </c:view3D>
    <c:plotArea>
      <c:layout/>
      <c:pie3DChart>
        <c:varyColors val="1"/>
        <c:ser>
          <c:idx val="0"/>
          <c:order val="0"/>
          <c:dPt>
            <c:idx val="0"/>
            <c:spPr>
              <a:solidFill>
                <a:srgbClr val="00B0F0"/>
              </a:solidFill>
            </c:spPr>
          </c:dPt>
          <c:dPt>
            <c:idx val="1"/>
            <c:spPr>
              <a:solidFill>
                <a:schemeClr val="accent2">
                  <a:lumMod val="60000"/>
                  <a:lumOff val="40000"/>
                </a:schemeClr>
              </a:solidFill>
            </c:spPr>
          </c:dPt>
          <c:dPt>
            <c:idx val="2"/>
            <c:spPr>
              <a:solidFill>
                <a:srgbClr val="92D050"/>
              </a:solidFill>
            </c:spPr>
          </c:dPt>
          <c:dLbls>
            <c:spPr>
              <a:noFill/>
              <a:ln>
                <a:noFill/>
              </a:ln>
              <a:effectLst/>
            </c:spPr>
            <c:dLblPos val="inEnd"/>
            <c:showVal val="1"/>
            <c:showLeaderLines val="1"/>
            <c:extLst>
              <c:ext xmlns:c15="http://schemas.microsoft.com/office/drawing/2012/chart" uri="{CE6537A1-D6FC-4f65-9D91-7224C49458BB}"/>
            </c:extLst>
          </c:dLbls>
          <c:cat>
            <c:strRef>
              <c:f>Hoja3!$A$234:$A$236</c:f>
              <c:strCache>
                <c:ptCount val="3"/>
                <c:pt idx="0">
                  <c:v>Susceptibles, más del 50% de plantas enfermas</c:v>
                </c:pt>
                <c:pt idx="1">
                  <c:v>Entre 20-45% plantas, signos leves a severos</c:v>
                </c:pt>
                <c:pt idx="2">
                  <c:v>Resistentes, menos de 20% plantas, signos leves</c:v>
                </c:pt>
              </c:strCache>
            </c:strRef>
          </c:cat>
          <c:val>
            <c:numRef>
              <c:f>Hoja3!$B$234:$B$236</c:f>
              <c:numCache>
                <c:formatCode>0%</c:formatCode>
                <c:ptCount val="3"/>
                <c:pt idx="0">
                  <c:v>0.10299999999999998</c:v>
                </c:pt>
                <c:pt idx="1">
                  <c:v>0.56399999999999995</c:v>
                </c:pt>
                <c:pt idx="2">
                  <c:v>0.33300000000000041</c:v>
                </c:pt>
              </c:numCache>
            </c:numRef>
          </c:val>
        </c:ser>
        <c:dLbls>
          <c:showVal val="1"/>
        </c:dLbls>
      </c:pie3DChart>
    </c:plotArea>
    <c:legend>
      <c:legendPos val="r"/>
      <c:layout/>
    </c:legend>
    <c:plotVisOnly val="1"/>
    <c:dispBlanksAs val="zero"/>
  </c:chart>
  <c:spPr>
    <a:solidFill>
      <a:schemeClr val="accent1">
        <a:lumMod val="20000"/>
        <a:lumOff val="80000"/>
      </a:schemeClr>
    </a:solidFill>
    <a:ln w="28575">
      <a:solidFill>
        <a:schemeClr val="accent5">
          <a:lumMod val="50000"/>
        </a:schemeClr>
      </a:solidFill>
    </a:ln>
  </c:spPr>
  <c:externalData r:id="rId1"/>
</c:chartSpace>
</file>

<file path=ppt/charts/chart24.xml><?xml version="1.0" encoding="utf-8"?>
<c:chartSpace xmlns:c="http://schemas.openxmlformats.org/drawingml/2006/chart" xmlns:a="http://schemas.openxmlformats.org/drawingml/2006/main" xmlns:r="http://schemas.openxmlformats.org/officeDocument/2006/relationships">
  <c:date1904 val="1"/>
  <c:lang val="es-ES"/>
  <c:chart>
    <c:view3D>
      <c:rotX val="30"/>
      <c:perspective val="30"/>
    </c:view3D>
    <c:plotArea>
      <c:layout/>
      <c:pie3DChart>
        <c:varyColors val="1"/>
        <c:ser>
          <c:idx val="0"/>
          <c:order val="0"/>
          <c:dPt>
            <c:idx val="0"/>
            <c:spPr>
              <a:solidFill>
                <a:srgbClr val="00B0F0"/>
              </a:solidFill>
            </c:spPr>
          </c:dPt>
          <c:dPt>
            <c:idx val="1"/>
            <c:spPr>
              <a:solidFill>
                <a:schemeClr val="accent2">
                  <a:lumMod val="60000"/>
                  <a:lumOff val="40000"/>
                </a:schemeClr>
              </a:solidFill>
            </c:spPr>
          </c:dPt>
          <c:dPt>
            <c:idx val="2"/>
            <c:spPr>
              <a:solidFill>
                <a:srgbClr val="92D050"/>
              </a:solidFill>
            </c:spPr>
          </c:dPt>
          <c:dLbls>
            <c:spPr>
              <a:noFill/>
              <a:ln>
                <a:noFill/>
              </a:ln>
              <a:effectLst/>
            </c:spPr>
            <c:dLblPos val="inEnd"/>
            <c:showVal val="1"/>
            <c:showLeaderLines val="1"/>
            <c:extLst>
              <c:ext xmlns:c15="http://schemas.microsoft.com/office/drawing/2012/chart" uri="{CE6537A1-D6FC-4f65-9D91-7224C49458BB}"/>
            </c:extLst>
          </c:dLbls>
          <c:cat>
            <c:strRef>
              <c:f>Hoja3!$A$251:$A$253</c:f>
              <c:strCache>
                <c:ptCount val="3"/>
                <c:pt idx="0">
                  <c:v>Cultivos dominados por malezas</c:v>
                </c:pt>
                <c:pt idx="1">
                  <c:v>Presencia mediana de malezas</c:v>
                </c:pt>
                <c:pt idx="2">
                  <c:v>Cultivo vigoroso, se sobrepone a malezas</c:v>
                </c:pt>
              </c:strCache>
            </c:strRef>
          </c:cat>
          <c:val>
            <c:numRef>
              <c:f>Hoja3!$B$251:$B$253</c:f>
              <c:numCache>
                <c:formatCode>0%</c:formatCode>
                <c:ptCount val="3"/>
                <c:pt idx="0">
                  <c:v>0.15400000000000014</c:v>
                </c:pt>
                <c:pt idx="1">
                  <c:v>0.69199999999999995</c:v>
                </c:pt>
                <c:pt idx="2">
                  <c:v>0.15400000000000014</c:v>
                </c:pt>
              </c:numCache>
            </c:numRef>
          </c:val>
        </c:ser>
        <c:dLbls>
          <c:showVal val="1"/>
        </c:dLbls>
      </c:pie3DChart>
    </c:plotArea>
    <c:legend>
      <c:legendPos val="r"/>
      <c:layout/>
    </c:legend>
    <c:plotVisOnly val="1"/>
    <c:dispBlanksAs val="zero"/>
  </c:chart>
  <c:spPr>
    <a:solidFill>
      <a:schemeClr val="accent1">
        <a:lumMod val="20000"/>
        <a:lumOff val="80000"/>
      </a:schemeClr>
    </a:solidFill>
    <a:ln w="28575">
      <a:solidFill>
        <a:schemeClr val="accent5">
          <a:lumMod val="50000"/>
        </a:schemeClr>
      </a:solidFill>
    </a:ln>
  </c:spPr>
  <c:externalData r:id="rId1"/>
</c:chartSpace>
</file>

<file path=ppt/charts/chart25.xml><?xml version="1.0" encoding="utf-8"?>
<c:chartSpace xmlns:c="http://schemas.openxmlformats.org/drawingml/2006/chart" xmlns:a="http://schemas.openxmlformats.org/drawingml/2006/main" xmlns:r="http://schemas.openxmlformats.org/officeDocument/2006/relationships">
  <c:lang val="es-ES"/>
  <c:style val="39"/>
  <c:chart>
    <c:view3D>
      <c:rAngAx val="1"/>
    </c:view3D>
    <c:plotArea>
      <c:layout/>
      <c:bar3DChart>
        <c:barDir val="col"/>
        <c:grouping val="clustered"/>
        <c:ser>
          <c:idx val="0"/>
          <c:order val="0"/>
          <c:dPt>
            <c:idx val="0"/>
            <c:spPr>
              <a:solidFill>
                <a:schemeClr val="accent6">
                  <a:lumMod val="60000"/>
                  <a:lumOff val="40000"/>
                </a:schemeClr>
              </a:solidFill>
            </c:spPr>
          </c:dPt>
          <c:dPt>
            <c:idx val="1"/>
            <c:spPr>
              <a:solidFill>
                <a:srgbClr val="00B0F0"/>
              </a:solidFill>
            </c:spPr>
          </c:dPt>
          <c:dPt>
            <c:idx val="2"/>
            <c:spPr>
              <a:solidFill>
                <a:srgbClr val="92D050"/>
              </a:solidFill>
            </c:spPr>
          </c:dPt>
          <c:cat>
            <c:strRef>
              <c:f>Hoja3!$A$265:$A$267</c:f>
              <c:strCache>
                <c:ptCount val="3"/>
                <c:pt idx="0">
                  <c:v>Bajo frente a promedio de la zona</c:v>
                </c:pt>
                <c:pt idx="1">
                  <c:v>Mediano, aceptable frente al promedio zonal</c:v>
                </c:pt>
                <c:pt idx="2">
                  <c:v>Bueno o alto, frente al promedio de la zona</c:v>
                </c:pt>
              </c:strCache>
            </c:strRef>
          </c:cat>
          <c:val>
            <c:numRef>
              <c:f>Hoja3!$B$265:$B$267</c:f>
              <c:numCache>
                <c:formatCode>0</c:formatCode>
                <c:ptCount val="3"/>
                <c:pt idx="0">
                  <c:v>7.7</c:v>
                </c:pt>
                <c:pt idx="1">
                  <c:v>53.8</c:v>
                </c:pt>
                <c:pt idx="2">
                  <c:v>38.5</c:v>
                </c:pt>
              </c:numCache>
            </c:numRef>
          </c:val>
        </c:ser>
        <c:dLbls>
          <c:showVal val="1"/>
        </c:dLbls>
        <c:shape val="box"/>
        <c:axId val="61335424"/>
        <c:axId val="61337600"/>
        <c:axId val="0"/>
      </c:bar3DChart>
      <c:catAx>
        <c:axId val="61335424"/>
        <c:scaling>
          <c:orientation val="minMax"/>
        </c:scaling>
        <c:axPos val="b"/>
        <c:title>
          <c:tx>
            <c:rich>
              <a:bodyPr/>
              <a:lstStyle/>
              <a:p>
                <a:pPr>
                  <a:defRPr/>
                </a:pPr>
                <a:r>
                  <a:rPr lang="es-EC"/>
                  <a:t>NIvel de rendimiento de los cultivos de la finca</a:t>
                </a:r>
              </a:p>
            </c:rich>
          </c:tx>
          <c:layout/>
        </c:title>
        <c:numFmt formatCode="General" sourceLinked="0"/>
        <c:tickLblPos val="nextTo"/>
        <c:crossAx val="61337600"/>
        <c:crosses val="autoZero"/>
        <c:auto val="1"/>
        <c:lblAlgn val="ctr"/>
        <c:lblOffset val="100"/>
      </c:catAx>
      <c:valAx>
        <c:axId val="61337600"/>
        <c:scaling>
          <c:orientation val="minMax"/>
        </c:scaling>
        <c:axPos val="l"/>
        <c:majorGridlines/>
        <c:title>
          <c:tx>
            <c:rich>
              <a:bodyPr rot="0" vert="wordArtVert"/>
              <a:lstStyle/>
              <a:p>
                <a:pPr>
                  <a:defRPr/>
                </a:pPr>
                <a:r>
                  <a:rPr lang="es-EC"/>
                  <a:t>%</a:t>
                </a:r>
              </a:p>
            </c:rich>
          </c:tx>
          <c:layout/>
        </c:title>
        <c:numFmt formatCode="0" sourceLinked="1"/>
        <c:tickLblPos val="nextTo"/>
        <c:crossAx val="61335424"/>
        <c:crosses val="autoZero"/>
        <c:crossBetween val="between"/>
      </c:valAx>
    </c:plotArea>
    <c:plotVisOnly val="1"/>
    <c:dispBlanksAs val="gap"/>
  </c:chart>
  <c:spPr>
    <a:ln w="28575">
      <a:solidFill>
        <a:schemeClr val="accent5">
          <a:lumMod val="50000"/>
        </a:schemeClr>
      </a:solidFill>
    </a:ln>
  </c:spPr>
  <c:externalData r:id="rId1"/>
</c:chartSpace>
</file>

<file path=ppt/charts/chart26.xml><?xml version="1.0" encoding="utf-8"?>
<c:chartSpace xmlns:c="http://schemas.openxmlformats.org/drawingml/2006/chart" xmlns:a="http://schemas.openxmlformats.org/drawingml/2006/main" xmlns:r="http://schemas.openxmlformats.org/officeDocument/2006/relationships">
  <c:date1904 val="1"/>
  <c:lang val="es-ES"/>
  <c:style val="39"/>
  <c:chart>
    <c:view3D>
      <c:rAngAx val="1"/>
    </c:view3D>
    <c:plotArea>
      <c:layout>
        <c:manualLayout>
          <c:layoutTarget val="inner"/>
          <c:xMode val="edge"/>
          <c:yMode val="edge"/>
          <c:x val="0.16708573928258968"/>
          <c:y val="0.17640055409740474"/>
          <c:w val="0.83291426071741037"/>
          <c:h val="0.6157673519976663"/>
        </c:manualLayout>
      </c:layout>
      <c:bar3DChart>
        <c:barDir val="col"/>
        <c:grouping val="clustered"/>
        <c:ser>
          <c:idx val="0"/>
          <c:order val="0"/>
          <c:dPt>
            <c:idx val="0"/>
            <c:spPr>
              <a:solidFill>
                <a:schemeClr val="accent6">
                  <a:lumMod val="60000"/>
                  <a:lumOff val="40000"/>
                </a:schemeClr>
              </a:solidFill>
            </c:spPr>
          </c:dPt>
          <c:dPt>
            <c:idx val="1"/>
            <c:spPr>
              <a:solidFill>
                <a:srgbClr val="00B0F0"/>
              </a:solidFill>
            </c:spPr>
          </c:dPt>
          <c:dPt>
            <c:idx val="2"/>
            <c:spPr>
              <a:solidFill>
                <a:srgbClr val="92D050"/>
              </a:solidFill>
            </c:spPr>
          </c:dPt>
          <c:cat>
            <c:strRef>
              <c:f>Hoja3!$A$280:$A$282</c:f>
              <c:strCache>
                <c:ptCount val="3"/>
                <c:pt idx="0">
                  <c:v>Pobre, domina una sola variedad</c:v>
                </c:pt>
                <c:pt idx="1">
                  <c:v>Mediana, hay por lo menos dos variedades</c:v>
                </c:pt>
                <c:pt idx="2">
                  <c:v>Alta, hay más de dos variedades</c:v>
                </c:pt>
              </c:strCache>
            </c:strRef>
          </c:cat>
          <c:val>
            <c:numRef>
              <c:f>Hoja3!$B$280:$B$282</c:f>
              <c:numCache>
                <c:formatCode>0</c:formatCode>
                <c:ptCount val="3"/>
                <c:pt idx="0">
                  <c:v>10.200000000000001</c:v>
                </c:pt>
                <c:pt idx="1">
                  <c:v>25.6</c:v>
                </c:pt>
                <c:pt idx="2">
                  <c:v>64.2</c:v>
                </c:pt>
              </c:numCache>
            </c:numRef>
          </c:val>
        </c:ser>
        <c:dLbls>
          <c:showVal val="1"/>
        </c:dLbls>
        <c:shape val="box"/>
        <c:axId val="62485632"/>
        <c:axId val="62487168"/>
        <c:axId val="0"/>
      </c:bar3DChart>
      <c:catAx>
        <c:axId val="62485632"/>
        <c:scaling>
          <c:orientation val="minMax"/>
        </c:scaling>
        <c:axPos val="b"/>
        <c:numFmt formatCode="General" sourceLinked="0"/>
        <c:tickLblPos val="nextTo"/>
        <c:crossAx val="62487168"/>
        <c:crosses val="autoZero"/>
        <c:auto val="1"/>
        <c:lblAlgn val="ctr"/>
        <c:lblOffset val="100"/>
      </c:catAx>
      <c:valAx>
        <c:axId val="62487168"/>
        <c:scaling>
          <c:orientation val="minMax"/>
        </c:scaling>
        <c:axPos val="l"/>
        <c:majorGridlines/>
        <c:title>
          <c:tx>
            <c:rich>
              <a:bodyPr rot="0" vert="wordArtVert"/>
              <a:lstStyle/>
              <a:p>
                <a:pPr>
                  <a:defRPr/>
                </a:pPr>
                <a:r>
                  <a:rPr lang="es-EC"/>
                  <a:t>%</a:t>
                </a:r>
              </a:p>
            </c:rich>
          </c:tx>
          <c:layout>
            <c:manualLayout>
              <c:xMode val="edge"/>
              <c:yMode val="edge"/>
              <c:x val="3.9790565646832678E-2"/>
              <c:y val="0.41789590315051478"/>
            </c:manualLayout>
          </c:layout>
        </c:title>
        <c:numFmt formatCode="0" sourceLinked="1"/>
        <c:tickLblPos val="nextTo"/>
        <c:crossAx val="62485632"/>
        <c:crosses val="autoZero"/>
        <c:crossBetween val="between"/>
      </c:valAx>
    </c:plotArea>
    <c:plotVisOnly val="1"/>
    <c:dispBlanksAs val="gap"/>
  </c:chart>
  <c:spPr>
    <a:solidFill>
      <a:schemeClr val="accent1">
        <a:lumMod val="20000"/>
        <a:lumOff val="80000"/>
      </a:schemeClr>
    </a:solidFill>
    <a:ln w="28575">
      <a:solidFill>
        <a:schemeClr val="accent5">
          <a:lumMod val="50000"/>
        </a:schemeClr>
      </a:solidFill>
    </a:ln>
  </c:spPr>
  <c:externalData r:id="rId1"/>
</c:chartSpace>
</file>

<file path=ppt/charts/chart27.xml><?xml version="1.0" encoding="utf-8"?>
<c:chartSpace xmlns:c="http://schemas.openxmlformats.org/drawingml/2006/chart" xmlns:a="http://schemas.openxmlformats.org/drawingml/2006/main" xmlns:r="http://schemas.openxmlformats.org/officeDocument/2006/relationships">
  <c:date1904 val="1"/>
  <c:lang val="es-ES"/>
  <c:chart>
    <c:view3D>
      <c:rotX val="30"/>
      <c:depthPercent val="100"/>
      <c:rAngAx val="1"/>
    </c:view3D>
    <c:plotArea>
      <c:layout/>
      <c:pie3DChart>
        <c:varyColors val="1"/>
        <c:ser>
          <c:idx val="0"/>
          <c:order val="0"/>
          <c:dPt>
            <c:idx val="0"/>
            <c:spPr>
              <a:solidFill>
                <a:srgbClr val="00B0F0"/>
              </a:solidFill>
            </c:spPr>
          </c:dPt>
          <c:dPt>
            <c:idx val="1"/>
            <c:spPr>
              <a:solidFill>
                <a:schemeClr val="accent2">
                  <a:lumMod val="60000"/>
                  <a:lumOff val="40000"/>
                </a:schemeClr>
              </a:solidFill>
            </c:spPr>
          </c:dPt>
          <c:dPt>
            <c:idx val="2"/>
            <c:spPr>
              <a:solidFill>
                <a:srgbClr val="92D050"/>
              </a:solidFill>
            </c:spPr>
          </c:dPt>
          <c:dLbls>
            <c:spPr>
              <a:noFill/>
              <a:ln>
                <a:noFill/>
              </a:ln>
              <a:effectLst/>
            </c:spPr>
            <c:dLblPos val="outEnd"/>
            <c:showVal val="1"/>
            <c:showLeaderLines val="1"/>
            <c:extLst>
              <c:ext xmlns:c15="http://schemas.microsoft.com/office/drawing/2012/chart" uri="{CE6537A1-D6FC-4f65-9D91-7224C49458BB}"/>
            </c:extLst>
          </c:dLbls>
          <c:cat>
            <c:strRef>
              <c:f>Hoja3!$A$295:$A$297</c:f>
              <c:strCache>
                <c:ptCount val="3"/>
                <c:pt idx="0">
                  <c:v>Monocultivo, sistema convencional</c:v>
                </c:pt>
                <c:pt idx="1">
                  <c:v>Transición a orgánico, bajo uso agroquímicos</c:v>
                </c:pt>
                <c:pt idx="2">
                  <c:v>Orgánico diversificado, poco uso de orgánicos</c:v>
                </c:pt>
              </c:strCache>
            </c:strRef>
          </c:cat>
          <c:val>
            <c:numRef>
              <c:f>Hoja3!$B$295:$B$297</c:f>
              <c:numCache>
                <c:formatCode>0%</c:formatCode>
                <c:ptCount val="3"/>
                <c:pt idx="0">
                  <c:v>0.41000000000000025</c:v>
                </c:pt>
                <c:pt idx="1">
                  <c:v>0.51300000000000001</c:v>
                </c:pt>
                <c:pt idx="2">
                  <c:v>7.6999999999999999E-2</c:v>
                </c:pt>
              </c:numCache>
            </c:numRef>
          </c:val>
        </c:ser>
        <c:dLbls>
          <c:showVal val="1"/>
        </c:dLbls>
      </c:pie3DChart>
    </c:plotArea>
    <c:legend>
      <c:legendPos val="r"/>
      <c:layout/>
    </c:legend>
    <c:plotVisOnly val="1"/>
    <c:dispBlanksAs val="zero"/>
  </c:chart>
  <c:spPr>
    <a:solidFill>
      <a:schemeClr val="accent1">
        <a:lumMod val="20000"/>
        <a:lumOff val="80000"/>
      </a:schemeClr>
    </a:solidFill>
    <a:ln w="28575">
      <a:solidFill>
        <a:schemeClr val="accent5">
          <a:lumMod val="50000"/>
        </a:schemeClr>
      </a:solidFill>
    </a:ln>
  </c:spPr>
  <c:externalData r:id="rId1"/>
</c:chartSpace>
</file>

<file path=ppt/charts/chart28.xml><?xml version="1.0" encoding="utf-8"?>
<c:chartSpace xmlns:c="http://schemas.openxmlformats.org/drawingml/2006/chart" xmlns:a="http://schemas.openxmlformats.org/drawingml/2006/main" xmlns:r="http://schemas.openxmlformats.org/officeDocument/2006/relationships">
  <c:date1904 val="1"/>
  <c:lang val="es-ES"/>
  <c:chart>
    <c:view3D>
      <c:rotX val="30"/>
      <c:perspective val="30"/>
    </c:view3D>
    <c:plotArea>
      <c:layout/>
      <c:pie3DChart>
        <c:varyColors val="1"/>
        <c:ser>
          <c:idx val="0"/>
          <c:order val="0"/>
          <c:dPt>
            <c:idx val="0"/>
            <c:spPr>
              <a:solidFill>
                <a:srgbClr val="00B0F0"/>
              </a:solidFill>
            </c:spPr>
          </c:dPt>
          <c:dPt>
            <c:idx val="1"/>
            <c:spPr>
              <a:solidFill>
                <a:schemeClr val="accent2">
                  <a:lumMod val="60000"/>
                  <a:lumOff val="40000"/>
                </a:schemeClr>
              </a:solidFill>
            </c:spPr>
          </c:dPt>
          <c:dPt>
            <c:idx val="2"/>
            <c:spPr>
              <a:solidFill>
                <a:srgbClr val="92D050"/>
              </a:solidFill>
            </c:spPr>
          </c:dPt>
          <c:dLbls>
            <c:spPr>
              <a:noFill/>
              <a:ln>
                <a:noFill/>
              </a:ln>
              <a:effectLst/>
            </c:spPr>
            <c:dLblPos val="outEnd"/>
            <c:showVal val="1"/>
            <c:showLeaderLines val="1"/>
            <c:extLst>
              <c:ext xmlns:c15="http://schemas.microsoft.com/office/drawing/2012/chart" uri="{CE6537A1-D6FC-4f65-9D91-7224C49458BB}"/>
            </c:extLst>
          </c:dLbls>
          <c:cat>
            <c:strRef>
              <c:f>Hoja3!$A$313:$A$315</c:f>
              <c:strCache>
                <c:ptCount val="3"/>
                <c:pt idx="0">
                  <c:v>Baja, del 30 al 0%</c:v>
                </c:pt>
                <c:pt idx="1">
                  <c:v>Media, del 31 al 70%</c:v>
                </c:pt>
                <c:pt idx="2">
                  <c:v>Alta, del 71 al 100%</c:v>
                </c:pt>
              </c:strCache>
            </c:strRef>
          </c:cat>
          <c:val>
            <c:numRef>
              <c:f>Hoja3!$B$313:$B$315</c:f>
              <c:numCache>
                <c:formatCode>0%</c:formatCode>
                <c:ptCount val="3"/>
                <c:pt idx="0">
                  <c:v>0.23</c:v>
                </c:pt>
                <c:pt idx="1">
                  <c:v>0.51</c:v>
                </c:pt>
                <c:pt idx="2">
                  <c:v>0.26</c:v>
                </c:pt>
              </c:numCache>
            </c:numRef>
          </c:val>
        </c:ser>
        <c:dLbls>
          <c:showVal val="1"/>
        </c:dLbls>
      </c:pie3DChart>
    </c:plotArea>
    <c:legend>
      <c:legendPos val="r"/>
      <c:layout/>
    </c:legend>
    <c:plotVisOnly val="1"/>
    <c:dispBlanksAs val="zero"/>
  </c:chart>
  <c:spPr>
    <a:solidFill>
      <a:schemeClr val="accent1">
        <a:lumMod val="20000"/>
        <a:lumOff val="80000"/>
      </a:schemeClr>
    </a:solidFill>
    <a:ln w="28575">
      <a:solidFill>
        <a:schemeClr val="accent5">
          <a:lumMod val="50000"/>
        </a:schemeClr>
      </a:solidFill>
    </a:ln>
  </c:spPr>
  <c:externalData r:id="rId1"/>
</c:chartSpace>
</file>

<file path=ppt/charts/chart29.xml><?xml version="1.0" encoding="utf-8"?>
<c:chartSpace xmlns:c="http://schemas.openxmlformats.org/drawingml/2006/chart" xmlns:a="http://schemas.openxmlformats.org/drawingml/2006/main" xmlns:r="http://schemas.openxmlformats.org/officeDocument/2006/relationships">
  <c:date1904 val="1"/>
  <c:lang val="es-ES"/>
  <c:clrMapOvr bg1="lt1" tx1="dk1" bg2="lt2" tx2="dk2" accent1="accent1" accent2="accent2" accent3="accent3" accent4="accent4" accent5="accent5" accent6="accent6" hlink="hlink" folHlink="folHlink"/>
  <c:chart>
    <c:plotArea>
      <c:layout/>
      <c:radarChart>
        <c:radarStyle val="marker"/>
        <c:ser>
          <c:idx val="0"/>
          <c:order val="0"/>
          <c:marker>
            <c:symbol val="none"/>
          </c:marker>
          <c:cat>
            <c:strRef>
              <c:f>Hoja5!$A$3:$A$14</c:f>
              <c:strCache>
                <c:ptCount val="12"/>
                <c:pt idx="0">
                  <c:v>Disponibilidad agua</c:v>
                </c:pt>
                <c:pt idx="1">
                  <c:v>Prácticas conservación suelos</c:v>
                </c:pt>
                <c:pt idx="2">
                  <c:v>Estructura-profundidad</c:v>
                </c:pt>
                <c:pt idx="3">
                  <c:v>Compactación-retención humedad</c:v>
                </c:pt>
                <c:pt idx="4">
                  <c:v>Residuos cosecha-color</c:v>
                </c:pt>
                <c:pt idx="5">
                  <c:v>Desarrollo raíces-cobertura</c:v>
                </c:pt>
                <c:pt idx="6">
                  <c:v>Erosión-actividad biológica</c:v>
                </c:pt>
                <c:pt idx="7">
                  <c:v>Apariencia-crecimiento</c:v>
                </c:pt>
                <c:pt idx="8">
                  <c:v>Tolerancia estrés</c:v>
                </c:pt>
                <c:pt idx="9">
                  <c:v>Enfermedades-malezas</c:v>
                </c:pt>
                <c:pt idx="10">
                  <c:v>Diversidad-manejo</c:v>
                </c:pt>
                <c:pt idx="11">
                  <c:v>Rendimiento comercialización</c:v>
                </c:pt>
              </c:strCache>
            </c:strRef>
          </c:cat>
          <c:val>
            <c:numRef>
              <c:f>Hoja5!$B$3:$B$14</c:f>
              <c:numCache>
                <c:formatCode>General</c:formatCode>
                <c:ptCount val="12"/>
                <c:pt idx="0">
                  <c:v>67</c:v>
                </c:pt>
                <c:pt idx="1">
                  <c:v>100</c:v>
                </c:pt>
                <c:pt idx="2">
                  <c:v>53</c:v>
                </c:pt>
                <c:pt idx="3">
                  <c:v>44</c:v>
                </c:pt>
                <c:pt idx="4">
                  <c:v>50</c:v>
                </c:pt>
                <c:pt idx="5">
                  <c:v>56</c:v>
                </c:pt>
                <c:pt idx="6">
                  <c:v>72</c:v>
                </c:pt>
                <c:pt idx="7">
                  <c:v>50</c:v>
                </c:pt>
                <c:pt idx="8">
                  <c:v>50</c:v>
                </c:pt>
                <c:pt idx="9">
                  <c:v>61</c:v>
                </c:pt>
                <c:pt idx="10">
                  <c:v>89</c:v>
                </c:pt>
                <c:pt idx="11">
                  <c:v>61</c:v>
                </c:pt>
              </c:numCache>
            </c:numRef>
          </c:val>
        </c:ser>
        <c:ser>
          <c:idx val="1"/>
          <c:order val="1"/>
          <c:marker>
            <c:symbol val="none"/>
          </c:marker>
          <c:cat>
            <c:strRef>
              <c:f>Hoja5!$A$3:$A$14</c:f>
              <c:strCache>
                <c:ptCount val="12"/>
                <c:pt idx="0">
                  <c:v>Disponibilidad agua</c:v>
                </c:pt>
                <c:pt idx="1">
                  <c:v>Prácticas conservación suelos</c:v>
                </c:pt>
                <c:pt idx="2">
                  <c:v>Estructura-profundidad</c:v>
                </c:pt>
                <c:pt idx="3">
                  <c:v>Compactación-retención humedad</c:v>
                </c:pt>
                <c:pt idx="4">
                  <c:v>Residuos cosecha-color</c:v>
                </c:pt>
                <c:pt idx="5">
                  <c:v>Desarrollo raíces-cobertura</c:v>
                </c:pt>
                <c:pt idx="6">
                  <c:v>Erosión-actividad biológica</c:v>
                </c:pt>
                <c:pt idx="7">
                  <c:v>Apariencia-crecimiento</c:v>
                </c:pt>
                <c:pt idx="8">
                  <c:v>Tolerancia estrés</c:v>
                </c:pt>
                <c:pt idx="9">
                  <c:v>Enfermedades-malezas</c:v>
                </c:pt>
                <c:pt idx="10">
                  <c:v>Diversidad-manejo</c:v>
                </c:pt>
                <c:pt idx="11">
                  <c:v>Rendimiento comercialización</c:v>
                </c:pt>
              </c:strCache>
            </c:strRef>
          </c:cat>
          <c:val>
            <c:numRef>
              <c:f>Hoja5!$C$3:$C$14</c:f>
              <c:numCache>
                <c:formatCode>General</c:formatCode>
                <c:ptCount val="12"/>
                <c:pt idx="0">
                  <c:v>100</c:v>
                </c:pt>
                <c:pt idx="1">
                  <c:v>100</c:v>
                </c:pt>
                <c:pt idx="2">
                  <c:v>100</c:v>
                </c:pt>
                <c:pt idx="3">
                  <c:v>100</c:v>
                </c:pt>
                <c:pt idx="4">
                  <c:v>100</c:v>
                </c:pt>
                <c:pt idx="5">
                  <c:v>100</c:v>
                </c:pt>
                <c:pt idx="6">
                  <c:v>100</c:v>
                </c:pt>
                <c:pt idx="7">
                  <c:v>100</c:v>
                </c:pt>
                <c:pt idx="8">
                  <c:v>100</c:v>
                </c:pt>
                <c:pt idx="9">
                  <c:v>100</c:v>
                </c:pt>
                <c:pt idx="10">
                  <c:v>100</c:v>
                </c:pt>
                <c:pt idx="11">
                  <c:v>100</c:v>
                </c:pt>
              </c:numCache>
            </c:numRef>
          </c:val>
        </c:ser>
        <c:axId val="63668992"/>
        <c:axId val="63670528"/>
      </c:radarChart>
      <c:catAx>
        <c:axId val="63668992"/>
        <c:scaling>
          <c:orientation val="minMax"/>
        </c:scaling>
        <c:axPos val="b"/>
        <c:majorGridlines/>
        <c:numFmt formatCode="General" sourceLinked="0"/>
        <c:tickLblPos val="nextTo"/>
        <c:crossAx val="63670528"/>
        <c:crosses val="autoZero"/>
        <c:auto val="1"/>
        <c:lblAlgn val="ctr"/>
        <c:lblOffset val="100"/>
      </c:catAx>
      <c:valAx>
        <c:axId val="63670528"/>
        <c:scaling>
          <c:orientation val="minMax"/>
        </c:scaling>
        <c:axPos val="l"/>
        <c:majorGridlines/>
        <c:numFmt formatCode="General" sourceLinked="1"/>
        <c:majorTickMark val="cross"/>
        <c:tickLblPos val="nextTo"/>
        <c:crossAx val="63668992"/>
        <c:crosses val="autoZero"/>
        <c:crossBetween val="between"/>
      </c:valAx>
    </c:plotArea>
    <c:plotVisOnly val="1"/>
    <c:dispBlanksAs val="gap"/>
  </c:chart>
  <c:spPr>
    <a:solidFill>
      <a:sysClr val="window" lastClr="FFFFFF">
        <a:lumMod val="85000"/>
      </a:sysClr>
    </a:solidFill>
  </c:sp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s-ES"/>
  <c:style val="39"/>
  <c:chart>
    <c:autoTitleDeleted val="1"/>
    <c:view3D>
      <c:rAngAx val="1"/>
    </c:view3D>
    <c:plotArea>
      <c:layout/>
      <c:bar3DChart>
        <c:barDir val="col"/>
        <c:grouping val="clustered"/>
        <c:ser>
          <c:idx val="0"/>
          <c:order val="0"/>
          <c:spPr>
            <a:solidFill>
              <a:srgbClr val="00B0F0"/>
            </a:solidFill>
          </c:spPr>
          <c:dPt>
            <c:idx val="1"/>
            <c:spPr>
              <a:solidFill>
                <a:srgbClr val="99FF33"/>
              </a:solidFill>
              <a:ln>
                <a:solidFill>
                  <a:srgbClr val="00B050"/>
                </a:solidFill>
              </a:ln>
            </c:spPr>
          </c:dPt>
          <c:dPt>
            <c:idx val="2"/>
            <c:spPr>
              <a:solidFill>
                <a:schemeClr val="accent4">
                  <a:lumMod val="60000"/>
                  <a:lumOff val="40000"/>
                </a:schemeClr>
              </a:solidFill>
              <a:ln>
                <a:solidFill>
                  <a:schemeClr val="accent4">
                    <a:lumMod val="50000"/>
                  </a:schemeClr>
                </a:solidFill>
              </a:ln>
            </c:spPr>
          </c:dPt>
          <c:dLbls>
            <c:showVal val="1"/>
          </c:dLbls>
          <c:cat>
            <c:strRef>
              <c:f>Hoja2!$A$59:$A$61</c:f>
              <c:strCache>
                <c:ptCount val="3"/>
                <c:pt idx="0">
                  <c:v>Casado</c:v>
                </c:pt>
                <c:pt idx="1">
                  <c:v>Soltero</c:v>
                </c:pt>
                <c:pt idx="2">
                  <c:v>Viudo</c:v>
                </c:pt>
              </c:strCache>
            </c:strRef>
          </c:cat>
          <c:val>
            <c:numRef>
              <c:f>Hoja2!$B$59:$B$61</c:f>
              <c:numCache>
                <c:formatCode>0</c:formatCode>
                <c:ptCount val="3"/>
                <c:pt idx="0">
                  <c:v>66.7</c:v>
                </c:pt>
                <c:pt idx="1">
                  <c:v>10.3</c:v>
                </c:pt>
                <c:pt idx="2">
                  <c:v>23</c:v>
                </c:pt>
              </c:numCache>
            </c:numRef>
          </c:val>
        </c:ser>
        <c:gapWidth val="300"/>
        <c:shape val="box"/>
        <c:axId val="49427584"/>
        <c:axId val="49429504"/>
        <c:axId val="0"/>
      </c:bar3DChart>
      <c:catAx>
        <c:axId val="49427584"/>
        <c:scaling>
          <c:orientation val="minMax"/>
        </c:scaling>
        <c:axPos val="b"/>
        <c:title>
          <c:tx>
            <c:rich>
              <a:bodyPr/>
              <a:lstStyle/>
              <a:p>
                <a:pPr>
                  <a:defRPr/>
                </a:pPr>
                <a:r>
                  <a:rPr lang="es-ES" dirty="0" smtClean="0"/>
                  <a:t>Estado civil</a:t>
                </a:r>
                <a:endParaRPr lang="es-ES" dirty="0"/>
              </a:p>
            </c:rich>
          </c:tx>
          <c:layout/>
        </c:title>
        <c:numFmt formatCode="General" sourceLinked="0"/>
        <c:majorTickMark val="none"/>
        <c:tickLblPos val="nextTo"/>
        <c:crossAx val="49429504"/>
        <c:crosses val="autoZero"/>
        <c:auto val="1"/>
        <c:lblAlgn val="ctr"/>
        <c:lblOffset val="100"/>
      </c:catAx>
      <c:valAx>
        <c:axId val="49429504"/>
        <c:scaling>
          <c:orientation val="minMax"/>
        </c:scaling>
        <c:axPos val="l"/>
        <c:majorGridlines/>
        <c:minorGridlines/>
        <c:title>
          <c:tx>
            <c:rich>
              <a:bodyPr rot="0" vert="wordArtVert"/>
              <a:lstStyle/>
              <a:p>
                <a:pPr>
                  <a:defRPr/>
                </a:pPr>
                <a:r>
                  <a:rPr lang="es-EC"/>
                  <a:t>%</a:t>
                </a:r>
              </a:p>
            </c:rich>
          </c:tx>
          <c:layout/>
        </c:title>
        <c:numFmt formatCode="0" sourceLinked="1"/>
        <c:tickLblPos val="nextTo"/>
        <c:crossAx val="49427584"/>
        <c:crosses val="autoZero"/>
        <c:crossBetween val="between"/>
      </c:valAx>
    </c:plotArea>
    <c:legend>
      <c:legendPos val="r"/>
      <c:layout/>
    </c:legend>
    <c:plotVisOnly val="1"/>
    <c:dispBlanksAs val="gap"/>
  </c:chart>
  <c:spPr>
    <a:solidFill>
      <a:schemeClr val="accent1">
        <a:lumMod val="20000"/>
        <a:lumOff val="80000"/>
      </a:schemeClr>
    </a:solidFill>
  </c:spPr>
  <c:txPr>
    <a:bodyPr/>
    <a:lstStyle/>
    <a:p>
      <a:pPr>
        <a:defRPr sz="1800"/>
      </a:pPr>
      <a:endParaRPr lang="es-ES"/>
    </a:p>
  </c:txPr>
  <c:externalData r:id="rId1"/>
</c:chartSpace>
</file>

<file path=ppt/charts/chart30.xml><?xml version="1.0" encoding="utf-8"?>
<c:chartSpace xmlns:c="http://schemas.openxmlformats.org/drawingml/2006/chart" xmlns:a="http://schemas.openxmlformats.org/drawingml/2006/main" xmlns:r="http://schemas.openxmlformats.org/officeDocument/2006/relationships">
  <c:date1904 val="1"/>
  <c:lang val="es-ES"/>
  <c:clrMapOvr bg1="lt1" tx1="dk1" bg2="lt2" tx2="dk2" accent1="accent1" accent2="accent2" accent3="accent3" accent4="accent4" accent5="accent5" accent6="accent6" hlink="hlink" folHlink="folHlink"/>
  <c:chart>
    <c:plotArea>
      <c:layout/>
      <c:radarChart>
        <c:radarStyle val="marker"/>
        <c:ser>
          <c:idx val="0"/>
          <c:order val="0"/>
          <c:marker>
            <c:symbol val="none"/>
          </c:marker>
          <c:cat>
            <c:strRef>
              <c:f>Hoja5!$A$23:$A$34</c:f>
              <c:strCache>
                <c:ptCount val="12"/>
                <c:pt idx="0">
                  <c:v>Disponibilidad agua</c:v>
                </c:pt>
                <c:pt idx="1">
                  <c:v>Prácticas conservación suelos</c:v>
                </c:pt>
                <c:pt idx="2">
                  <c:v>Estructura-profundidad</c:v>
                </c:pt>
                <c:pt idx="3">
                  <c:v>Compactación-retención humedad</c:v>
                </c:pt>
                <c:pt idx="4">
                  <c:v>Residuos cosecha-color</c:v>
                </c:pt>
                <c:pt idx="5">
                  <c:v>Desarrollo raíces-cobertura</c:v>
                </c:pt>
                <c:pt idx="6">
                  <c:v>Erosión-actividad biológica</c:v>
                </c:pt>
                <c:pt idx="7">
                  <c:v>Apariencia-crecimiento</c:v>
                </c:pt>
                <c:pt idx="8">
                  <c:v>Tolerancia estrés</c:v>
                </c:pt>
                <c:pt idx="9">
                  <c:v>Enfermedades-malezas</c:v>
                </c:pt>
                <c:pt idx="10">
                  <c:v>Diversidad-manejo</c:v>
                </c:pt>
                <c:pt idx="11">
                  <c:v>Rendimiento comercialización</c:v>
                </c:pt>
              </c:strCache>
            </c:strRef>
          </c:cat>
          <c:val>
            <c:numRef>
              <c:f>Hoja5!$B$23:$B$34</c:f>
              <c:numCache>
                <c:formatCode>General</c:formatCode>
                <c:ptCount val="12"/>
                <c:pt idx="0">
                  <c:v>60</c:v>
                </c:pt>
                <c:pt idx="1">
                  <c:v>100</c:v>
                </c:pt>
                <c:pt idx="2">
                  <c:v>58</c:v>
                </c:pt>
                <c:pt idx="3">
                  <c:v>64</c:v>
                </c:pt>
                <c:pt idx="4">
                  <c:v>50</c:v>
                </c:pt>
                <c:pt idx="5">
                  <c:v>60</c:v>
                </c:pt>
                <c:pt idx="6">
                  <c:v>57</c:v>
                </c:pt>
                <c:pt idx="7">
                  <c:v>52</c:v>
                </c:pt>
                <c:pt idx="8">
                  <c:v>64</c:v>
                </c:pt>
                <c:pt idx="9">
                  <c:v>65</c:v>
                </c:pt>
                <c:pt idx="10">
                  <c:v>59</c:v>
                </c:pt>
                <c:pt idx="11">
                  <c:v>67</c:v>
                </c:pt>
              </c:numCache>
            </c:numRef>
          </c:val>
        </c:ser>
        <c:ser>
          <c:idx val="1"/>
          <c:order val="1"/>
          <c:marker>
            <c:symbol val="none"/>
          </c:marker>
          <c:cat>
            <c:strRef>
              <c:f>Hoja5!$A$23:$A$34</c:f>
              <c:strCache>
                <c:ptCount val="12"/>
                <c:pt idx="0">
                  <c:v>Disponibilidad agua</c:v>
                </c:pt>
                <c:pt idx="1">
                  <c:v>Prácticas conservación suelos</c:v>
                </c:pt>
                <c:pt idx="2">
                  <c:v>Estructura-profundidad</c:v>
                </c:pt>
                <c:pt idx="3">
                  <c:v>Compactación-retención humedad</c:v>
                </c:pt>
                <c:pt idx="4">
                  <c:v>Residuos cosecha-color</c:v>
                </c:pt>
                <c:pt idx="5">
                  <c:v>Desarrollo raíces-cobertura</c:v>
                </c:pt>
                <c:pt idx="6">
                  <c:v>Erosión-actividad biológica</c:v>
                </c:pt>
                <c:pt idx="7">
                  <c:v>Apariencia-crecimiento</c:v>
                </c:pt>
                <c:pt idx="8">
                  <c:v>Tolerancia estrés</c:v>
                </c:pt>
                <c:pt idx="9">
                  <c:v>Enfermedades-malezas</c:v>
                </c:pt>
                <c:pt idx="10">
                  <c:v>Diversidad-manejo</c:v>
                </c:pt>
                <c:pt idx="11">
                  <c:v>Rendimiento comercialización</c:v>
                </c:pt>
              </c:strCache>
            </c:strRef>
          </c:cat>
          <c:val>
            <c:numRef>
              <c:f>Hoja5!$C$23:$C$34</c:f>
              <c:numCache>
                <c:formatCode>General</c:formatCode>
                <c:ptCount val="12"/>
                <c:pt idx="0">
                  <c:v>100</c:v>
                </c:pt>
                <c:pt idx="1">
                  <c:v>100</c:v>
                </c:pt>
                <c:pt idx="2">
                  <c:v>100</c:v>
                </c:pt>
                <c:pt idx="3">
                  <c:v>100</c:v>
                </c:pt>
                <c:pt idx="4">
                  <c:v>100</c:v>
                </c:pt>
                <c:pt idx="5">
                  <c:v>100</c:v>
                </c:pt>
                <c:pt idx="6">
                  <c:v>100</c:v>
                </c:pt>
                <c:pt idx="7">
                  <c:v>100</c:v>
                </c:pt>
                <c:pt idx="8">
                  <c:v>100</c:v>
                </c:pt>
                <c:pt idx="9">
                  <c:v>100</c:v>
                </c:pt>
                <c:pt idx="10">
                  <c:v>100</c:v>
                </c:pt>
                <c:pt idx="11">
                  <c:v>100</c:v>
                </c:pt>
              </c:numCache>
            </c:numRef>
          </c:val>
        </c:ser>
        <c:axId val="63685760"/>
        <c:axId val="63687296"/>
      </c:radarChart>
      <c:catAx>
        <c:axId val="63685760"/>
        <c:scaling>
          <c:orientation val="minMax"/>
        </c:scaling>
        <c:axPos val="b"/>
        <c:majorGridlines/>
        <c:numFmt formatCode="General" sourceLinked="0"/>
        <c:tickLblPos val="nextTo"/>
        <c:crossAx val="63687296"/>
        <c:crosses val="autoZero"/>
        <c:auto val="1"/>
        <c:lblAlgn val="ctr"/>
        <c:lblOffset val="100"/>
      </c:catAx>
      <c:valAx>
        <c:axId val="63687296"/>
        <c:scaling>
          <c:orientation val="minMax"/>
        </c:scaling>
        <c:axPos val="l"/>
        <c:majorGridlines/>
        <c:numFmt formatCode="General" sourceLinked="1"/>
        <c:majorTickMark val="cross"/>
        <c:tickLblPos val="nextTo"/>
        <c:crossAx val="63685760"/>
        <c:crosses val="autoZero"/>
        <c:crossBetween val="between"/>
      </c:valAx>
    </c:plotArea>
    <c:plotVisOnly val="1"/>
    <c:dispBlanksAs val="gap"/>
  </c:chart>
  <c:spPr>
    <a:solidFill>
      <a:sysClr val="window" lastClr="FFFFFF">
        <a:lumMod val="85000"/>
      </a:sysClr>
    </a:solidFill>
  </c:spPr>
  <c:externalData r:id="rId2"/>
</c:chartSpace>
</file>

<file path=ppt/charts/chart31.xml><?xml version="1.0" encoding="utf-8"?>
<c:chartSpace xmlns:c="http://schemas.openxmlformats.org/drawingml/2006/chart" xmlns:a="http://schemas.openxmlformats.org/drawingml/2006/main" xmlns:r="http://schemas.openxmlformats.org/officeDocument/2006/relationships">
  <c:date1904 val="1"/>
  <c:lang val="es-ES"/>
  <c:clrMapOvr bg1="lt1" tx1="dk1" bg2="lt2" tx2="dk2" accent1="accent1" accent2="accent2" accent3="accent3" accent4="accent4" accent5="accent5" accent6="accent6" hlink="hlink" folHlink="folHlink"/>
  <c:chart>
    <c:plotArea>
      <c:layout/>
      <c:radarChart>
        <c:radarStyle val="marker"/>
        <c:ser>
          <c:idx val="0"/>
          <c:order val="0"/>
          <c:marker>
            <c:symbol val="none"/>
          </c:marker>
          <c:cat>
            <c:strRef>
              <c:f>Hoja5!$A$39:$A$50</c:f>
              <c:strCache>
                <c:ptCount val="12"/>
                <c:pt idx="0">
                  <c:v>Disponibilidad agua</c:v>
                </c:pt>
                <c:pt idx="1">
                  <c:v>Prácticas conservación suelos</c:v>
                </c:pt>
                <c:pt idx="2">
                  <c:v>Estructura-profundidad</c:v>
                </c:pt>
                <c:pt idx="3">
                  <c:v>Compactación-retención humedad</c:v>
                </c:pt>
                <c:pt idx="4">
                  <c:v>Residuos cosecha-color</c:v>
                </c:pt>
                <c:pt idx="5">
                  <c:v>Desarrollo raíces-cobertura</c:v>
                </c:pt>
                <c:pt idx="6">
                  <c:v>Erosión-actividad biológica</c:v>
                </c:pt>
                <c:pt idx="7">
                  <c:v>Apariencia-crecimiento</c:v>
                </c:pt>
                <c:pt idx="8">
                  <c:v>Tolerancia estrés</c:v>
                </c:pt>
                <c:pt idx="9">
                  <c:v>Enfermedades-malezas</c:v>
                </c:pt>
                <c:pt idx="10">
                  <c:v>Diversidad-manejo</c:v>
                </c:pt>
                <c:pt idx="11">
                  <c:v>Rendimiento comercialización</c:v>
                </c:pt>
              </c:strCache>
            </c:strRef>
          </c:cat>
          <c:val>
            <c:numRef>
              <c:f>Hoja5!$B$39:$B$50</c:f>
              <c:numCache>
                <c:formatCode>General</c:formatCode>
                <c:ptCount val="12"/>
                <c:pt idx="0">
                  <c:v>60</c:v>
                </c:pt>
                <c:pt idx="1">
                  <c:v>90</c:v>
                </c:pt>
                <c:pt idx="2">
                  <c:v>54</c:v>
                </c:pt>
                <c:pt idx="3">
                  <c:v>77</c:v>
                </c:pt>
                <c:pt idx="4">
                  <c:v>59</c:v>
                </c:pt>
                <c:pt idx="5">
                  <c:v>62</c:v>
                </c:pt>
                <c:pt idx="6">
                  <c:v>46</c:v>
                </c:pt>
                <c:pt idx="7">
                  <c:v>50</c:v>
                </c:pt>
                <c:pt idx="8">
                  <c:v>67</c:v>
                </c:pt>
                <c:pt idx="9">
                  <c:v>62</c:v>
                </c:pt>
                <c:pt idx="10">
                  <c:v>65</c:v>
                </c:pt>
                <c:pt idx="11">
                  <c:v>65</c:v>
                </c:pt>
              </c:numCache>
            </c:numRef>
          </c:val>
        </c:ser>
        <c:ser>
          <c:idx val="1"/>
          <c:order val="1"/>
          <c:marker>
            <c:symbol val="none"/>
          </c:marker>
          <c:cat>
            <c:strRef>
              <c:f>Hoja5!$A$39:$A$50</c:f>
              <c:strCache>
                <c:ptCount val="12"/>
                <c:pt idx="0">
                  <c:v>Disponibilidad agua</c:v>
                </c:pt>
                <c:pt idx="1">
                  <c:v>Prácticas conservación suelos</c:v>
                </c:pt>
                <c:pt idx="2">
                  <c:v>Estructura-profundidad</c:v>
                </c:pt>
                <c:pt idx="3">
                  <c:v>Compactación-retención humedad</c:v>
                </c:pt>
                <c:pt idx="4">
                  <c:v>Residuos cosecha-color</c:v>
                </c:pt>
                <c:pt idx="5">
                  <c:v>Desarrollo raíces-cobertura</c:v>
                </c:pt>
                <c:pt idx="6">
                  <c:v>Erosión-actividad biológica</c:v>
                </c:pt>
                <c:pt idx="7">
                  <c:v>Apariencia-crecimiento</c:v>
                </c:pt>
                <c:pt idx="8">
                  <c:v>Tolerancia estrés</c:v>
                </c:pt>
                <c:pt idx="9">
                  <c:v>Enfermedades-malezas</c:v>
                </c:pt>
                <c:pt idx="10">
                  <c:v>Diversidad-manejo</c:v>
                </c:pt>
                <c:pt idx="11">
                  <c:v>Rendimiento comercialización</c:v>
                </c:pt>
              </c:strCache>
            </c:strRef>
          </c:cat>
          <c:val>
            <c:numRef>
              <c:f>Hoja5!$C$39:$C$50</c:f>
              <c:numCache>
                <c:formatCode>General</c:formatCode>
                <c:ptCount val="12"/>
                <c:pt idx="0">
                  <c:v>100</c:v>
                </c:pt>
                <c:pt idx="1">
                  <c:v>100</c:v>
                </c:pt>
                <c:pt idx="2">
                  <c:v>100</c:v>
                </c:pt>
                <c:pt idx="3">
                  <c:v>100</c:v>
                </c:pt>
                <c:pt idx="4">
                  <c:v>100</c:v>
                </c:pt>
                <c:pt idx="5">
                  <c:v>100</c:v>
                </c:pt>
                <c:pt idx="6">
                  <c:v>100</c:v>
                </c:pt>
                <c:pt idx="7">
                  <c:v>100</c:v>
                </c:pt>
                <c:pt idx="8">
                  <c:v>100</c:v>
                </c:pt>
                <c:pt idx="9">
                  <c:v>100</c:v>
                </c:pt>
                <c:pt idx="10">
                  <c:v>100</c:v>
                </c:pt>
                <c:pt idx="11">
                  <c:v>100</c:v>
                </c:pt>
              </c:numCache>
            </c:numRef>
          </c:val>
        </c:ser>
        <c:axId val="63740544"/>
        <c:axId val="63893888"/>
      </c:radarChart>
      <c:catAx>
        <c:axId val="63740544"/>
        <c:scaling>
          <c:orientation val="minMax"/>
        </c:scaling>
        <c:axPos val="b"/>
        <c:majorGridlines/>
        <c:numFmt formatCode="General" sourceLinked="0"/>
        <c:tickLblPos val="nextTo"/>
        <c:crossAx val="63893888"/>
        <c:crosses val="autoZero"/>
        <c:auto val="1"/>
        <c:lblAlgn val="ctr"/>
        <c:lblOffset val="100"/>
      </c:catAx>
      <c:valAx>
        <c:axId val="63893888"/>
        <c:scaling>
          <c:orientation val="minMax"/>
        </c:scaling>
        <c:axPos val="l"/>
        <c:majorGridlines/>
        <c:numFmt formatCode="General" sourceLinked="1"/>
        <c:majorTickMark val="cross"/>
        <c:tickLblPos val="nextTo"/>
        <c:crossAx val="63740544"/>
        <c:crosses val="autoZero"/>
        <c:crossBetween val="between"/>
      </c:valAx>
    </c:plotArea>
    <c:plotVisOnly val="1"/>
    <c:dispBlanksAs val="gap"/>
  </c:chart>
  <c:spPr>
    <a:solidFill>
      <a:sysClr val="window" lastClr="FFFFFF">
        <a:lumMod val="85000"/>
      </a:sysClr>
    </a:solidFill>
  </c:spPr>
  <c:externalData r:id="rId2"/>
  <c:userShapes r:id="rId3"/>
</c:chartSpace>
</file>

<file path=ppt/charts/chart32.xml><?xml version="1.0" encoding="utf-8"?>
<c:chartSpace xmlns:c="http://schemas.openxmlformats.org/drawingml/2006/chart" xmlns:a="http://schemas.openxmlformats.org/drawingml/2006/main" xmlns:r="http://schemas.openxmlformats.org/officeDocument/2006/relationships">
  <c:date1904 val="1"/>
  <c:lang val="es-ES"/>
  <c:clrMapOvr bg1="lt1" tx1="dk1" bg2="lt2" tx2="dk2" accent1="accent1" accent2="accent2" accent3="accent3" accent4="accent4" accent5="accent5" accent6="accent6" hlink="hlink" folHlink="folHlink"/>
  <c:chart>
    <c:plotArea>
      <c:layout/>
      <c:radarChart>
        <c:radarStyle val="marker"/>
        <c:ser>
          <c:idx val="0"/>
          <c:order val="0"/>
          <c:marker>
            <c:symbol val="none"/>
          </c:marker>
          <c:cat>
            <c:strRef>
              <c:f>Hoja5!$A$58:$A$69</c:f>
              <c:strCache>
                <c:ptCount val="12"/>
                <c:pt idx="0">
                  <c:v>Disponibilidad agua</c:v>
                </c:pt>
                <c:pt idx="1">
                  <c:v>Prácticas conservación suelos</c:v>
                </c:pt>
                <c:pt idx="2">
                  <c:v>Estructura-profundidad</c:v>
                </c:pt>
                <c:pt idx="3">
                  <c:v>Compactación-retención humedad</c:v>
                </c:pt>
                <c:pt idx="4">
                  <c:v>Residuos cosecha-color</c:v>
                </c:pt>
                <c:pt idx="5">
                  <c:v>Desarrollo raíces-cobertura</c:v>
                </c:pt>
                <c:pt idx="6">
                  <c:v>Erosión-actividad biológica</c:v>
                </c:pt>
                <c:pt idx="7">
                  <c:v>Apariencia-crecimiento</c:v>
                </c:pt>
                <c:pt idx="8">
                  <c:v>Tolerancia estrés</c:v>
                </c:pt>
                <c:pt idx="9">
                  <c:v>Enfermedades-malezas</c:v>
                </c:pt>
                <c:pt idx="10">
                  <c:v>Diversidad-manejo</c:v>
                </c:pt>
                <c:pt idx="11">
                  <c:v>Rendimiento comercialización</c:v>
                </c:pt>
              </c:strCache>
            </c:strRef>
          </c:cat>
          <c:val>
            <c:numRef>
              <c:f>Hoja5!$B$58:$B$69</c:f>
              <c:numCache>
                <c:formatCode>General</c:formatCode>
                <c:ptCount val="12"/>
                <c:pt idx="0">
                  <c:v>70</c:v>
                </c:pt>
                <c:pt idx="1">
                  <c:v>90</c:v>
                </c:pt>
                <c:pt idx="2">
                  <c:v>57</c:v>
                </c:pt>
                <c:pt idx="3">
                  <c:v>62</c:v>
                </c:pt>
                <c:pt idx="4">
                  <c:v>45</c:v>
                </c:pt>
                <c:pt idx="5">
                  <c:v>67</c:v>
                </c:pt>
                <c:pt idx="6">
                  <c:v>54</c:v>
                </c:pt>
                <c:pt idx="7">
                  <c:v>41</c:v>
                </c:pt>
                <c:pt idx="8">
                  <c:v>50</c:v>
                </c:pt>
                <c:pt idx="9">
                  <c:v>50</c:v>
                </c:pt>
                <c:pt idx="10">
                  <c:v>51</c:v>
                </c:pt>
                <c:pt idx="11">
                  <c:v>53</c:v>
                </c:pt>
              </c:numCache>
            </c:numRef>
          </c:val>
        </c:ser>
        <c:ser>
          <c:idx val="1"/>
          <c:order val="1"/>
          <c:marker>
            <c:symbol val="none"/>
          </c:marker>
          <c:cat>
            <c:strRef>
              <c:f>Hoja5!$A$58:$A$69</c:f>
              <c:strCache>
                <c:ptCount val="12"/>
                <c:pt idx="0">
                  <c:v>Disponibilidad agua</c:v>
                </c:pt>
                <c:pt idx="1">
                  <c:v>Prácticas conservación suelos</c:v>
                </c:pt>
                <c:pt idx="2">
                  <c:v>Estructura-profundidad</c:v>
                </c:pt>
                <c:pt idx="3">
                  <c:v>Compactación-retención humedad</c:v>
                </c:pt>
                <c:pt idx="4">
                  <c:v>Residuos cosecha-color</c:v>
                </c:pt>
                <c:pt idx="5">
                  <c:v>Desarrollo raíces-cobertura</c:v>
                </c:pt>
                <c:pt idx="6">
                  <c:v>Erosión-actividad biológica</c:v>
                </c:pt>
                <c:pt idx="7">
                  <c:v>Apariencia-crecimiento</c:v>
                </c:pt>
                <c:pt idx="8">
                  <c:v>Tolerancia estrés</c:v>
                </c:pt>
                <c:pt idx="9">
                  <c:v>Enfermedades-malezas</c:v>
                </c:pt>
                <c:pt idx="10">
                  <c:v>Diversidad-manejo</c:v>
                </c:pt>
                <c:pt idx="11">
                  <c:v>Rendimiento comercialización</c:v>
                </c:pt>
              </c:strCache>
            </c:strRef>
          </c:cat>
          <c:val>
            <c:numRef>
              <c:f>Hoja5!$C$58:$C$69</c:f>
              <c:numCache>
                <c:formatCode>General</c:formatCode>
                <c:ptCount val="12"/>
                <c:pt idx="0">
                  <c:v>100</c:v>
                </c:pt>
                <c:pt idx="1">
                  <c:v>100</c:v>
                </c:pt>
                <c:pt idx="2">
                  <c:v>100</c:v>
                </c:pt>
                <c:pt idx="3">
                  <c:v>100</c:v>
                </c:pt>
                <c:pt idx="4">
                  <c:v>100</c:v>
                </c:pt>
                <c:pt idx="5">
                  <c:v>100</c:v>
                </c:pt>
                <c:pt idx="6">
                  <c:v>100</c:v>
                </c:pt>
                <c:pt idx="7">
                  <c:v>100</c:v>
                </c:pt>
                <c:pt idx="8">
                  <c:v>100</c:v>
                </c:pt>
                <c:pt idx="9">
                  <c:v>100</c:v>
                </c:pt>
                <c:pt idx="10">
                  <c:v>100</c:v>
                </c:pt>
                <c:pt idx="11">
                  <c:v>100</c:v>
                </c:pt>
              </c:numCache>
            </c:numRef>
          </c:val>
        </c:ser>
        <c:axId val="63828352"/>
        <c:axId val="63829888"/>
      </c:radarChart>
      <c:catAx>
        <c:axId val="63828352"/>
        <c:scaling>
          <c:orientation val="minMax"/>
        </c:scaling>
        <c:axPos val="b"/>
        <c:majorGridlines/>
        <c:numFmt formatCode="General" sourceLinked="0"/>
        <c:tickLblPos val="nextTo"/>
        <c:crossAx val="63829888"/>
        <c:crosses val="autoZero"/>
        <c:auto val="1"/>
        <c:lblAlgn val="ctr"/>
        <c:lblOffset val="100"/>
      </c:catAx>
      <c:valAx>
        <c:axId val="63829888"/>
        <c:scaling>
          <c:orientation val="minMax"/>
        </c:scaling>
        <c:axPos val="l"/>
        <c:majorGridlines/>
        <c:numFmt formatCode="General" sourceLinked="1"/>
        <c:majorTickMark val="cross"/>
        <c:tickLblPos val="nextTo"/>
        <c:crossAx val="63828352"/>
        <c:crosses val="autoZero"/>
        <c:crossBetween val="between"/>
      </c:valAx>
    </c:plotArea>
    <c:plotVisOnly val="1"/>
    <c:dispBlanksAs val="gap"/>
  </c:chart>
  <c:spPr>
    <a:solidFill>
      <a:sysClr val="window" lastClr="FFFFFF">
        <a:lumMod val="85000"/>
      </a:sysClr>
    </a:solidFill>
  </c:spPr>
  <c:externalData r:id="rId2"/>
</c:chartSpace>
</file>

<file path=ppt/charts/chart33.xml><?xml version="1.0" encoding="utf-8"?>
<c:chartSpace xmlns:c="http://schemas.openxmlformats.org/drawingml/2006/chart" xmlns:a="http://schemas.openxmlformats.org/drawingml/2006/main" xmlns:r="http://schemas.openxmlformats.org/officeDocument/2006/relationships">
  <c:date1904 val="1"/>
  <c:lang val="es-ES"/>
  <c:clrMapOvr bg1="lt1" tx1="dk1" bg2="lt2" tx2="dk2" accent1="accent1" accent2="accent2" accent3="accent3" accent4="accent4" accent5="accent5" accent6="accent6" hlink="hlink" folHlink="folHlink"/>
  <c:chart>
    <c:plotArea>
      <c:layout/>
      <c:radarChart>
        <c:radarStyle val="marker"/>
        <c:ser>
          <c:idx val="0"/>
          <c:order val="0"/>
          <c:marker>
            <c:symbol val="none"/>
          </c:marker>
          <c:cat>
            <c:strRef>
              <c:f>Hoja5!$A$76:$A$87</c:f>
              <c:strCache>
                <c:ptCount val="12"/>
                <c:pt idx="0">
                  <c:v>Disponibilidad agua</c:v>
                </c:pt>
                <c:pt idx="1">
                  <c:v>Prácticas conservación suelos</c:v>
                </c:pt>
                <c:pt idx="2">
                  <c:v>Estructura-profundidad</c:v>
                </c:pt>
                <c:pt idx="3">
                  <c:v>Compactación-retención humedad</c:v>
                </c:pt>
                <c:pt idx="4">
                  <c:v>Residuos cosecha-color</c:v>
                </c:pt>
                <c:pt idx="5">
                  <c:v>Desarrollo raíces-cobertura</c:v>
                </c:pt>
                <c:pt idx="6">
                  <c:v>Erosión-actividad biológica</c:v>
                </c:pt>
                <c:pt idx="7">
                  <c:v>Apariencia-crecimiento</c:v>
                </c:pt>
                <c:pt idx="8">
                  <c:v>Tolerancia estrés</c:v>
                </c:pt>
                <c:pt idx="9">
                  <c:v>Enfermedades-malezas</c:v>
                </c:pt>
                <c:pt idx="10">
                  <c:v>Diversidad-manejo</c:v>
                </c:pt>
                <c:pt idx="11">
                  <c:v>Rendimiento comercialización</c:v>
                </c:pt>
              </c:strCache>
            </c:strRef>
          </c:cat>
          <c:val>
            <c:numRef>
              <c:f>Hoja5!$B$76:$B$87</c:f>
              <c:numCache>
                <c:formatCode>General</c:formatCode>
                <c:ptCount val="12"/>
                <c:pt idx="0">
                  <c:v>80</c:v>
                </c:pt>
                <c:pt idx="1">
                  <c:v>88</c:v>
                </c:pt>
                <c:pt idx="2">
                  <c:v>79</c:v>
                </c:pt>
                <c:pt idx="3">
                  <c:v>70</c:v>
                </c:pt>
                <c:pt idx="4">
                  <c:v>95</c:v>
                </c:pt>
                <c:pt idx="5">
                  <c:v>95</c:v>
                </c:pt>
                <c:pt idx="6">
                  <c:v>61</c:v>
                </c:pt>
                <c:pt idx="7">
                  <c:v>70</c:v>
                </c:pt>
                <c:pt idx="8">
                  <c:v>100</c:v>
                </c:pt>
                <c:pt idx="9">
                  <c:v>75</c:v>
                </c:pt>
                <c:pt idx="10">
                  <c:v>85</c:v>
                </c:pt>
                <c:pt idx="11">
                  <c:v>62</c:v>
                </c:pt>
              </c:numCache>
            </c:numRef>
          </c:val>
        </c:ser>
        <c:ser>
          <c:idx val="1"/>
          <c:order val="1"/>
          <c:marker>
            <c:symbol val="none"/>
          </c:marker>
          <c:cat>
            <c:strRef>
              <c:f>Hoja5!$A$76:$A$87</c:f>
              <c:strCache>
                <c:ptCount val="12"/>
                <c:pt idx="0">
                  <c:v>Disponibilidad agua</c:v>
                </c:pt>
                <c:pt idx="1">
                  <c:v>Prácticas conservación suelos</c:v>
                </c:pt>
                <c:pt idx="2">
                  <c:v>Estructura-profundidad</c:v>
                </c:pt>
                <c:pt idx="3">
                  <c:v>Compactación-retención humedad</c:v>
                </c:pt>
                <c:pt idx="4">
                  <c:v>Residuos cosecha-color</c:v>
                </c:pt>
                <c:pt idx="5">
                  <c:v>Desarrollo raíces-cobertura</c:v>
                </c:pt>
                <c:pt idx="6">
                  <c:v>Erosión-actividad biológica</c:v>
                </c:pt>
                <c:pt idx="7">
                  <c:v>Apariencia-crecimiento</c:v>
                </c:pt>
                <c:pt idx="8">
                  <c:v>Tolerancia estrés</c:v>
                </c:pt>
                <c:pt idx="9">
                  <c:v>Enfermedades-malezas</c:v>
                </c:pt>
                <c:pt idx="10">
                  <c:v>Diversidad-manejo</c:v>
                </c:pt>
                <c:pt idx="11">
                  <c:v>Rendimiento comercialización</c:v>
                </c:pt>
              </c:strCache>
            </c:strRef>
          </c:cat>
          <c:val>
            <c:numRef>
              <c:f>Hoja5!$C$76:$C$87</c:f>
              <c:numCache>
                <c:formatCode>General</c:formatCode>
                <c:ptCount val="12"/>
                <c:pt idx="0">
                  <c:v>100</c:v>
                </c:pt>
                <c:pt idx="1">
                  <c:v>100</c:v>
                </c:pt>
                <c:pt idx="2">
                  <c:v>100</c:v>
                </c:pt>
                <c:pt idx="3">
                  <c:v>100</c:v>
                </c:pt>
                <c:pt idx="4">
                  <c:v>100</c:v>
                </c:pt>
                <c:pt idx="5">
                  <c:v>100</c:v>
                </c:pt>
                <c:pt idx="6">
                  <c:v>100</c:v>
                </c:pt>
                <c:pt idx="7">
                  <c:v>100</c:v>
                </c:pt>
                <c:pt idx="8">
                  <c:v>100</c:v>
                </c:pt>
                <c:pt idx="9">
                  <c:v>100</c:v>
                </c:pt>
                <c:pt idx="10">
                  <c:v>100</c:v>
                </c:pt>
                <c:pt idx="11">
                  <c:v>100</c:v>
                </c:pt>
              </c:numCache>
            </c:numRef>
          </c:val>
        </c:ser>
        <c:axId val="63821696"/>
        <c:axId val="63823232"/>
      </c:radarChart>
      <c:catAx>
        <c:axId val="63821696"/>
        <c:scaling>
          <c:orientation val="minMax"/>
        </c:scaling>
        <c:axPos val="b"/>
        <c:majorGridlines/>
        <c:numFmt formatCode="General" sourceLinked="0"/>
        <c:tickLblPos val="nextTo"/>
        <c:crossAx val="63823232"/>
        <c:crosses val="autoZero"/>
        <c:auto val="1"/>
        <c:lblAlgn val="ctr"/>
        <c:lblOffset val="100"/>
      </c:catAx>
      <c:valAx>
        <c:axId val="63823232"/>
        <c:scaling>
          <c:orientation val="minMax"/>
        </c:scaling>
        <c:axPos val="l"/>
        <c:majorGridlines/>
        <c:numFmt formatCode="General" sourceLinked="1"/>
        <c:majorTickMark val="cross"/>
        <c:tickLblPos val="nextTo"/>
        <c:crossAx val="63821696"/>
        <c:crosses val="autoZero"/>
        <c:crossBetween val="between"/>
      </c:valAx>
    </c:plotArea>
    <c:plotVisOnly val="1"/>
    <c:dispBlanksAs val="gap"/>
  </c:chart>
  <c:spPr>
    <a:solidFill>
      <a:sysClr val="window" lastClr="FFFFFF">
        <a:lumMod val="85000"/>
      </a:sysClr>
    </a:solidFill>
  </c:spPr>
  <c:externalData r:id="rId2"/>
  <c:userShapes r:id="rId3"/>
</c:chartSpace>
</file>

<file path=ppt/charts/chart34.xml><?xml version="1.0" encoding="utf-8"?>
<c:chartSpace xmlns:c="http://schemas.openxmlformats.org/drawingml/2006/chart" xmlns:a="http://schemas.openxmlformats.org/drawingml/2006/main" xmlns:r="http://schemas.openxmlformats.org/officeDocument/2006/relationships">
  <c:date1904 val="1"/>
  <c:lang val="es-ES"/>
  <c:clrMapOvr bg1="lt1" tx1="dk1" bg2="lt2" tx2="dk2" accent1="accent1" accent2="accent2" accent3="accent3" accent4="accent4" accent5="accent5" accent6="accent6" hlink="hlink" folHlink="folHlink"/>
  <c:chart>
    <c:plotArea>
      <c:layout/>
      <c:radarChart>
        <c:radarStyle val="marker"/>
        <c:ser>
          <c:idx val="0"/>
          <c:order val="0"/>
          <c:marker>
            <c:symbol val="none"/>
          </c:marker>
          <c:cat>
            <c:strRef>
              <c:f>Hoja5!$A$95:$A$106</c:f>
              <c:strCache>
                <c:ptCount val="12"/>
                <c:pt idx="0">
                  <c:v>Disponibilidad agua</c:v>
                </c:pt>
                <c:pt idx="1">
                  <c:v>Prácticas conservación suelos</c:v>
                </c:pt>
                <c:pt idx="2">
                  <c:v>Estructura-profundidad</c:v>
                </c:pt>
                <c:pt idx="3">
                  <c:v>Compactación-retención humedad</c:v>
                </c:pt>
                <c:pt idx="4">
                  <c:v>Residuos cosecha-color</c:v>
                </c:pt>
                <c:pt idx="5">
                  <c:v>Desarrollo raíces-cobertura</c:v>
                </c:pt>
                <c:pt idx="6">
                  <c:v>Erosión-actividad biológica</c:v>
                </c:pt>
                <c:pt idx="7">
                  <c:v>Apariencia-crecimiento</c:v>
                </c:pt>
                <c:pt idx="8">
                  <c:v>Tolerancia estrés</c:v>
                </c:pt>
                <c:pt idx="9">
                  <c:v>Enfermedades-malezas</c:v>
                </c:pt>
                <c:pt idx="10">
                  <c:v>Diversidad-manejo</c:v>
                </c:pt>
                <c:pt idx="11">
                  <c:v>Rendimiento comercialización</c:v>
                </c:pt>
              </c:strCache>
            </c:strRef>
          </c:cat>
          <c:val>
            <c:numRef>
              <c:f>Hoja5!$B$95:$B$106</c:f>
              <c:numCache>
                <c:formatCode>General</c:formatCode>
                <c:ptCount val="12"/>
                <c:pt idx="0">
                  <c:v>36</c:v>
                </c:pt>
                <c:pt idx="1">
                  <c:v>100</c:v>
                </c:pt>
                <c:pt idx="2">
                  <c:v>61</c:v>
                </c:pt>
                <c:pt idx="3">
                  <c:v>60</c:v>
                </c:pt>
                <c:pt idx="4">
                  <c:v>46</c:v>
                </c:pt>
                <c:pt idx="5">
                  <c:v>70</c:v>
                </c:pt>
                <c:pt idx="6">
                  <c:v>50</c:v>
                </c:pt>
                <c:pt idx="7">
                  <c:v>65</c:v>
                </c:pt>
                <c:pt idx="8">
                  <c:v>50</c:v>
                </c:pt>
                <c:pt idx="9">
                  <c:v>46</c:v>
                </c:pt>
                <c:pt idx="10">
                  <c:v>49</c:v>
                </c:pt>
                <c:pt idx="11">
                  <c:v>62</c:v>
                </c:pt>
              </c:numCache>
            </c:numRef>
          </c:val>
        </c:ser>
        <c:ser>
          <c:idx val="1"/>
          <c:order val="1"/>
          <c:marker>
            <c:symbol val="none"/>
          </c:marker>
          <c:cat>
            <c:strRef>
              <c:f>Hoja5!$A$95:$A$106</c:f>
              <c:strCache>
                <c:ptCount val="12"/>
                <c:pt idx="0">
                  <c:v>Disponibilidad agua</c:v>
                </c:pt>
                <c:pt idx="1">
                  <c:v>Prácticas conservación suelos</c:v>
                </c:pt>
                <c:pt idx="2">
                  <c:v>Estructura-profundidad</c:v>
                </c:pt>
                <c:pt idx="3">
                  <c:v>Compactación-retención humedad</c:v>
                </c:pt>
                <c:pt idx="4">
                  <c:v>Residuos cosecha-color</c:v>
                </c:pt>
                <c:pt idx="5">
                  <c:v>Desarrollo raíces-cobertura</c:v>
                </c:pt>
                <c:pt idx="6">
                  <c:v>Erosión-actividad biológica</c:v>
                </c:pt>
                <c:pt idx="7">
                  <c:v>Apariencia-crecimiento</c:v>
                </c:pt>
                <c:pt idx="8">
                  <c:v>Tolerancia estrés</c:v>
                </c:pt>
                <c:pt idx="9">
                  <c:v>Enfermedades-malezas</c:v>
                </c:pt>
                <c:pt idx="10">
                  <c:v>Diversidad-manejo</c:v>
                </c:pt>
                <c:pt idx="11">
                  <c:v>Rendimiento comercialización</c:v>
                </c:pt>
              </c:strCache>
            </c:strRef>
          </c:cat>
          <c:val>
            <c:numRef>
              <c:f>Hoja5!$C$95:$C$106</c:f>
              <c:numCache>
                <c:formatCode>General</c:formatCode>
                <c:ptCount val="12"/>
                <c:pt idx="0">
                  <c:v>100</c:v>
                </c:pt>
                <c:pt idx="1">
                  <c:v>100</c:v>
                </c:pt>
                <c:pt idx="2">
                  <c:v>100</c:v>
                </c:pt>
                <c:pt idx="3">
                  <c:v>100</c:v>
                </c:pt>
                <c:pt idx="4">
                  <c:v>100</c:v>
                </c:pt>
                <c:pt idx="5">
                  <c:v>100</c:v>
                </c:pt>
                <c:pt idx="6">
                  <c:v>100</c:v>
                </c:pt>
                <c:pt idx="7">
                  <c:v>100</c:v>
                </c:pt>
                <c:pt idx="8">
                  <c:v>100</c:v>
                </c:pt>
                <c:pt idx="9">
                  <c:v>100</c:v>
                </c:pt>
                <c:pt idx="10">
                  <c:v>100</c:v>
                </c:pt>
                <c:pt idx="11">
                  <c:v>100</c:v>
                </c:pt>
              </c:numCache>
            </c:numRef>
          </c:val>
        </c:ser>
        <c:axId val="66358656"/>
        <c:axId val="66282624"/>
      </c:radarChart>
      <c:catAx>
        <c:axId val="66358656"/>
        <c:scaling>
          <c:orientation val="minMax"/>
        </c:scaling>
        <c:axPos val="b"/>
        <c:majorGridlines/>
        <c:numFmt formatCode="General" sourceLinked="0"/>
        <c:tickLblPos val="nextTo"/>
        <c:crossAx val="66282624"/>
        <c:crosses val="autoZero"/>
        <c:auto val="1"/>
        <c:lblAlgn val="ctr"/>
        <c:lblOffset val="100"/>
      </c:catAx>
      <c:valAx>
        <c:axId val="66282624"/>
        <c:scaling>
          <c:orientation val="minMax"/>
        </c:scaling>
        <c:axPos val="l"/>
        <c:majorGridlines/>
        <c:numFmt formatCode="General" sourceLinked="1"/>
        <c:majorTickMark val="cross"/>
        <c:tickLblPos val="nextTo"/>
        <c:crossAx val="66358656"/>
        <c:crosses val="autoZero"/>
        <c:crossBetween val="between"/>
      </c:valAx>
    </c:plotArea>
    <c:plotVisOnly val="1"/>
    <c:dispBlanksAs val="gap"/>
  </c:chart>
  <c:spPr>
    <a:solidFill>
      <a:sysClr val="window" lastClr="FFFFFF">
        <a:lumMod val="85000"/>
      </a:sysClr>
    </a:solidFill>
  </c:spPr>
  <c:externalData r:id="rId2"/>
  <c:userShapes r:id="rId3"/>
</c:chartSpace>
</file>

<file path=ppt/charts/chart35.xml><?xml version="1.0" encoding="utf-8"?>
<c:chartSpace xmlns:c="http://schemas.openxmlformats.org/drawingml/2006/chart" xmlns:a="http://schemas.openxmlformats.org/drawingml/2006/main" xmlns:r="http://schemas.openxmlformats.org/officeDocument/2006/relationships">
  <c:date1904 val="1"/>
  <c:lang val="es-ES"/>
  <c:clrMapOvr bg1="lt1" tx1="dk1" bg2="lt2" tx2="dk2" accent1="accent1" accent2="accent2" accent3="accent3" accent4="accent4" accent5="accent5" accent6="accent6" hlink="hlink" folHlink="folHlink"/>
  <c:chart>
    <c:plotArea>
      <c:layout/>
      <c:radarChart>
        <c:radarStyle val="marker"/>
        <c:ser>
          <c:idx val="0"/>
          <c:order val="0"/>
          <c:marker>
            <c:symbol val="none"/>
          </c:marker>
          <c:cat>
            <c:strRef>
              <c:f>Hoja5!$A$112:$A$123</c:f>
              <c:strCache>
                <c:ptCount val="12"/>
                <c:pt idx="0">
                  <c:v>Disponibilidad agua</c:v>
                </c:pt>
                <c:pt idx="1">
                  <c:v>Prácticas conservación suelos</c:v>
                </c:pt>
                <c:pt idx="2">
                  <c:v>Estructura-profundidad</c:v>
                </c:pt>
                <c:pt idx="3">
                  <c:v>Compactación-retención humedad</c:v>
                </c:pt>
                <c:pt idx="4">
                  <c:v>Residuos cosecha-color</c:v>
                </c:pt>
                <c:pt idx="5">
                  <c:v>Desarrollo raíces-cobertura</c:v>
                </c:pt>
                <c:pt idx="6">
                  <c:v>Erosión-actividad biológica</c:v>
                </c:pt>
                <c:pt idx="7">
                  <c:v>Apariencia-crecimiento</c:v>
                </c:pt>
                <c:pt idx="8">
                  <c:v>Tolerancia estrés</c:v>
                </c:pt>
                <c:pt idx="9">
                  <c:v>Enfermedades-malezas</c:v>
                </c:pt>
                <c:pt idx="10">
                  <c:v>Diversidad-manejo</c:v>
                </c:pt>
                <c:pt idx="11">
                  <c:v>Rendimiento comercialización</c:v>
                </c:pt>
              </c:strCache>
            </c:strRef>
          </c:cat>
          <c:val>
            <c:numRef>
              <c:f>Hoja5!$B$112:$B$123</c:f>
              <c:numCache>
                <c:formatCode>General</c:formatCode>
                <c:ptCount val="12"/>
                <c:pt idx="0">
                  <c:v>90</c:v>
                </c:pt>
                <c:pt idx="1">
                  <c:v>100</c:v>
                </c:pt>
                <c:pt idx="2">
                  <c:v>70</c:v>
                </c:pt>
                <c:pt idx="3">
                  <c:v>80</c:v>
                </c:pt>
                <c:pt idx="4">
                  <c:v>87</c:v>
                </c:pt>
                <c:pt idx="5">
                  <c:v>87</c:v>
                </c:pt>
                <c:pt idx="6">
                  <c:v>87</c:v>
                </c:pt>
                <c:pt idx="7">
                  <c:v>50</c:v>
                </c:pt>
                <c:pt idx="8">
                  <c:v>50</c:v>
                </c:pt>
                <c:pt idx="9">
                  <c:v>50</c:v>
                </c:pt>
                <c:pt idx="10">
                  <c:v>55</c:v>
                </c:pt>
                <c:pt idx="11">
                  <c:v>55</c:v>
                </c:pt>
              </c:numCache>
            </c:numRef>
          </c:val>
        </c:ser>
        <c:ser>
          <c:idx val="1"/>
          <c:order val="1"/>
          <c:marker>
            <c:symbol val="none"/>
          </c:marker>
          <c:cat>
            <c:strRef>
              <c:f>Hoja5!$A$112:$A$123</c:f>
              <c:strCache>
                <c:ptCount val="12"/>
                <c:pt idx="0">
                  <c:v>Disponibilidad agua</c:v>
                </c:pt>
                <c:pt idx="1">
                  <c:v>Prácticas conservación suelos</c:v>
                </c:pt>
                <c:pt idx="2">
                  <c:v>Estructura-profundidad</c:v>
                </c:pt>
                <c:pt idx="3">
                  <c:v>Compactación-retención humedad</c:v>
                </c:pt>
                <c:pt idx="4">
                  <c:v>Residuos cosecha-color</c:v>
                </c:pt>
                <c:pt idx="5">
                  <c:v>Desarrollo raíces-cobertura</c:v>
                </c:pt>
                <c:pt idx="6">
                  <c:v>Erosión-actividad biológica</c:v>
                </c:pt>
                <c:pt idx="7">
                  <c:v>Apariencia-crecimiento</c:v>
                </c:pt>
                <c:pt idx="8">
                  <c:v>Tolerancia estrés</c:v>
                </c:pt>
                <c:pt idx="9">
                  <c:v>Enfermedades-malezas</c:v>
                </c:pt>
                <c:pt idx="10">
                  <c:v>Diversidad-manejo</c:v>
                </c:pt>
                <c:pt idx="11">
                  <c:v>Rendimiento comercialización</c:v>
                </c:pt>
              </c:strCache>
            </c:strRef>
          </c:cat>
          <c:val>
            <c:numRef>
              <c:f>Hoja5!$C$112:$C$123</c:f>
              <c:numCache>
                <c:formatCode>General</c:formatCode>
                <c:ptCount val="12"/>
                <c:pt idx="0">
                  <c:v>100</c:v>
                </c:pt>
                <c:pt idx="1">
                  <c:v>100</c:v>
                </c:pt>
                <c:pt idx="2">
                  <c:v>100</c:v>
                </c:pt>
                <c:pt idx="3">
                  <c:v>100</c:v>
                </c:pt>
                <c:pt idx="4">
                  <c:v>100</c:v>
                </c:pt>
                <c:pt idx="5">
                  <c:v>100</c:v>
                </c:pt>
                <c:pt idx="6">
                  <c:v>100</c:v>
                </c:pt>
                <c:pt idx="7">
                  <c:v>100</c:v>
                </c:pt>
                <c:pt idx="8">
                  <c:v>100</c:v>
                </c:pt>
                <c:pt idx="9">
                  <c:v>100</c:v>
                </c:pt>
                <c:pt idx="10">
                  <c:v>100</c:v>
                </c:pt>
                <c:pt idx="11">
                  <c:v>100</c:v>
                </c:pt>
              </c:numCache>
            </c:numRef>
          </c:val>
        </c:ser>
        <c:axId val="66294912"/>
        <c:axId val="66296448"/>
      </c:radarChart>
      <c:catAx>
        <c:axId val="66294912"/>
        <c:scaling>
          <c:orientation val="minMax"/>
        </c:scaling>
        <c:axPos val="b"/>
        <c:majorGridlines/>
        <c:numFmt formatCode="General" sourceLinked="0"/>
        <c:tickLblPos val="nextTo"/>
        <c:crossAx val="66296448"/>
        <c:crosses val="autoZero"/>
        <c:auto val="1"/>
        <c:lblAlgn val="ctr"/>
        <c:lblOffset val="100"/>
      </c:catAx>
      <c:valAx>
        <c:axId val="66296448"/>
        <c:scaling>
          <c:orientation val="minMax"/>
        </c:scaling>
        <c:axPos val="l"/>
        <c:majorGridlines/>
        <c:numFmt formatCode="General" sourceLinked="1"/>
        <c:majorTickMark val="cross"/>
        <c:tickLblPos val="nextTo"/>
        <c:crossAx val="66294912"/>
        <c:crosses val="autoZero"/>
        <c:crossBetween val="between"/>
      </c:valAx>
    </c:plotArea>
    <c:plotVisOnly val="1"/>
    <c:dispBlanksAs val="gap"/>
  </c:chart>
  <c:spPr>
    <a:solidFill>
      <a:sysClr val="window" lastClr="FFFFFF">
        <a:lumMod val="85000"/>
      </a:sysClr>
    </a:solidFill>
  </c:spPr>
  <c:externalData r:id="rId2"/>
  <c:userShapes r:id="rId3"/>
</c:chartSpace>
</file>

<file path=ppt/charts/chart36.xml><?xml version="1.0" encoding="utf-8"?>
<c:chartSpace xmlns:c="http://schemas.openxmlformats.org/drawingml/2006/chart" xmlns:a="http://schemas.openxmlformats.org/drawingml/2006/main" xmlns:r="http://schemas.openxmlformats.org/officeDocument/2006/relationships">
  <c:date1904 val="1"/>
  <c:lang val="es-ES"/>
  <c:clrMapOvr bg1="lt1" tx1="dk1" bg2="lt2" tx2="dk2" accent1="accent1" accent2="accent2" accent3="accent3" accent4="accent4" accent5="accent5" accent6="accent6" hlink="hlink" folHlink="folHlink"/>
  <c:chart>
    <c:plotArea>
      <c:layout/>
      <c:radarChart>
        <c:radarStyle val="marker"/>
        <c:ser>
          <c:idx val="0"/>
          <c:order val="0"/>
          <c:marker>
            <c:symbol val="none"/>
          </c:marker>
          <c:cat>
            <c:strRef>
              <c:f>Hoja5!$A$130:$A$141</c:f>
              <c:strCache>
                <c:ptCount val="12"/>
                <c:pt idx="0">
                  <c:v>Disponibilidad agua</c:v>
                </c:pt>
                <c:pt idx="1">
                  <c:v>Prácticas conservación suelos</c:v>
                </c:pt>
                <c:pt idx="2">
                  <c:v>Estructura-profundidad</c:v>
                </c:pt>
                <c:pt idx="3">
                  <c:v>Compactación-retención humedad</c:v>
                </c:pt>
                <c:pt idx="4">
                  <c:v>Residuos cosecha-color</c:v>
                </c:pt>
                <c:pt idx="5">
                  <c:v>Desarrollo raíces-cobertura</c:v>
                </c:pt>
                <c:pt idx="6">
                  <c:v>Erosión-actividad biológica</c:v>
                </c:pt>
                <c:pt idx="7">
                  <c:v>Apariencia-crecimiento</c:v>
                </c:pt>
                <c:pt idx="8">
                  <c:v>Tolerancia estrés</c:v>
                </c:pt>
                <c:pt idx="9">
                  <c:v>Enfermedades-malezas</c:v>
                </c:pt>
                <c:pt idx="10">
                  <c:v>Diversidad-manejo</c:v>
                </c:pt>
                <c:pt idx="11">
                  <c:v>Rendimiento comercialización</c:v>
                </c:pt>
              </c:strCache>
            </c:strRef>
          </c:cat>
          <c:val>
            <c:numRef>
              <c:f>Hoja5!$B$130:$B$141</c:f>
              <c:numCache>
                <c:formatCode>General</c:formatCode>
                <c:ptCount val="12"/>
                <c:pt idx="0">
                  <c:v>47</c:v>
                </c:pt>
                <c:pt idx="1">
                  <c:v>100</c:v>
                </c:pt>
                <c:pt idx="2">
                  <c:v>30</c:v>
                </c:pt>
                <c:pt idx="3">
                  <c:v>73</c:v>
                </c:pt>
                <c:pt idx="4">
                  <c:v>53</c:v>
                </c:pt>
                <c:pt idx="5">
                  <c:v>53</c:v>
                </c:pt>
                <c:pt idx="6">
                  <c:v>53</c:v>
                </c:pt>
                <c:pt idx="7">
                  <c:v>40</c:v>
                </c:pt>
                <c:pt idx="8">
                  <c:v>40</c:v>
                </c:pt>
                <c:pt idx="9">
                  <c:v>40</c:v>
                </c:pt>
                <c:pt idx="10">
                  <c:v>43</c:v>
                </c:pt>
                <c:pt idx="11">
                  <c:v>70</c:v>
                </c:pt>
              </c:numCache>
            </c:numRef>
          </c:val>
        </c:ser>
        <c:ser>
          <c:idx val="1"/>
          <c:order val="1"/>
          <c:marker>
            <c:symbol val="none"/>
          </c:marker>
          <c:cat>
            <c:strRef>
              <c:f>Hoja5!$A$130:$A$141</c:f>
              <c:strCache>
                <c:ptCount val="12"/>
                <c:pt idx="0">
                  <c:v>Disponibilidad agua</c:v>
                </c:pt>
                <c:pt idx="1">
                  <c:v>Prácticas conservación suelos</c:v>
                </c:pt>
                <c:pt idx="2">
                  <c:v>Estructura-profundidad</c:v>
                </c:pt>
                <c:pt idx="3">
                  <c:v>Compactación-retención humedad</c:v>
                </c:pt>
                <c:pt idx="4">
                  <c:v>Residuos cosecha-color</c:v>
                </c:pt>
                <c:pt idx="5">
                  <c:v>Desarrollo raíces-cobertura</c:v>
                </c:pt>
                <c:pt idx="6">
                  <c:v>Erosión-actividad biológica</c:v>
                </c:pt>
                <c:pt idx="7">
                  <c:v>Apariencia-crecimiento</c:v>
                </c:pt>
                <c:pt idx="8">
                  <c:v>Tolerancia estrés</c:v>
                </c:pt>
                <c:pt idx="9">
                  <c:v>Enfermedades-malezas</c:v>
                </c:pt>
                <c:pt idx="10">
                  <c:v>Diversidad-manejo</c:v>
                </c:pt>
                <c:pt idx="11">
                  <c:v>Rendimiento comercialización</c:v>
                </c:pt>
              </c:strCache>
            </c:strRef>
          </c:cat>
          <c:val>
            <c:numRef>
              <c:f>Hoja5!$C$130:$C$141</c:f>
              <c:numCache>
                <c:formatCode>General</c:formatCode>
                <c:ptCount val="12"/>
                <c:pt idx="0">
                  <c:v>100</c:v>
                </c:pt>
                <c:pt idx="1">
                  <c:v>100</c:v>
                </c:pt>
                <c:pt idx="2">
                  <c:v>100</c:v>
                </c:pt>
                <c:pt idx="3">
                  <c:v>100</c:v>
                </c:pt>
                <c:pt idx="4">
                  <c:v>100</c:v>
                </c:pt>
                <c:pt idx="5">
                  <c:v>100</c:v>
                </c:pt>
                <c:pt idx="6">
                  <c:v>100</c:v>
                </c:pt>
                <c:pt idx="7">
                  <c:v>100</c:v>
                </c:pt>
                <c:pt idx="8">
                  <c:v>100</c:v>
                </c:pt>
                <c:pt idx="9">
                  <c:v>100</c:v>
                </c:pt>
                <c:pt idx="10">
                  <c:v>100</c:v>
                </c:pt>
                <c:pt idx="11">
                  <c:v>100</c:v>
                </c:pt>
              </c:numCache>
            </c:numRef>
          </c:val>
        </c:ser>
        <c:axId val="66374272"/>
        <c:axId val="66437504"/>
      </c:radarChart>
      <c:catAx>
        <c:axId val="66374272"/>
        <c:scaling>
          <c:orientation val="minMax"/>
        </c:scaling>
        <c:axPos val="b"/>
        <c:majorGridlines/>
        <c:numFmt formatCode="General" sourceLinked="0"/>
        <c:tickLblPos val="nextTo"/>
        <c:crossAx val="66437504"/>
        <c:crosses val="autoZero"/>
        <c:auto val="1"/>
        <c:lblAlgn val="ctr"/>
        <c:lblOffset val="100"/>
      </c:catAx>
      <c:valAx>
        <c:axId val="66437504"/>
        <c:scaling>
          <c:orientation val="minMax"/>
        </c:scaling>
        <c:axPos val="l"/>
        <c:majorGridlines/>
        <c:numFmt formatCode="General" sourceLinked="1"/>
        <c:majorTickMark val="cross"/>
        <c:tickLblPos val="nextTo"/>
        <c:crossAx val="66374272"/>
        <c:crosses val="autoZero"/>
        <c:crossBetween val="between"/>
      </c:valAx>
    </c:plotArea>
    <c:plotVisOnly val="1"/>
    <c:dispBlanksAs val="gap"/>
  </c:chart>
  <c:spPr>
    <a:solidFill>
      <a:sysClr val="window" lastClr="FFFFFF">
        <a:lumMod val="85000"/>
      </a:sysClr>
    </a:solidFill>
  </c:spPr>
  <c:externalData r:id="rId2"/>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s-ES"/>
  <c:style val="39"/>
  <c:chart>
    <c:view3D>
      <c:rAngAx val="1"/>
    </c:view3D>
    <c:plotArea>
      <c:layout/>
      <c:bar3DChart>
        <c:barDir val="col"/>
        <c:grouping val="clustered"/>
        <c:ser>
          <c:idx val="0"/>
          <c:order val="0"/>
          <c:dPt>
            <c:idx val="0"/>
            <c:spPr>
              <a:solidFill>
                <a:srgbClr val="99FF33"/>
              </a:solidFill>
            </c:spPr>
          </c:dPt>
          <c:dPt>
            <c:idx val="1"/>
            <c:spPr>
              <a:solidFill>
                <a:schemeClr val="accent6">
                  <a:lumMod val="60000"/>
                  <a:lumOff val="40000"/>
                </a:schemeClr>
              </a:solidFill>
            </c:spPr>
          </c:dPt>
          <c:dPt>
            <c:idx val="2"/>
            <c:spPr>
              <a:solidFill>
                <a:srgbClr val="FF217B"/>
              </a:solidFill>
            </c:spPr>
          </c:dPt>
          <c:dPt>
            <c:idx val="3"/>
            <c:spPr>
              <a:solidFill>
                <a:srgbClr val="00B0F0"/>
              </a:solidFill>
            </c:spPr>
          </c:dPt>
          <c:dLbls>
            <c:showVal val="1"/>
          </c:dLbls>
          <c:cat>
            <c:strRef>
              <c:f>Hoja2!$A$71:$A$74</c:f>
              <c:strCache>
                <c:ptCount val="4"/>
                <c:pt idx="0">
                  <c:v>0</c:v>
                </c:pt>
                <c:pt idx="1">
                  <c:v>1 a 3</c:v>
                </c:pt>
                <c:pt idx="2">
                  <c:v>4 a 6</c:v>
                </c:pt>
                <c:pt idx="3">
                  <c:v>&gt; 6</c:v>
                </c:pt>
              </c:strCache>
            </c:strRef>
          </c:cat>
          <c:val>
            <c:numRef>
              <c:f>Hoja2!$B$71:$B$74</c:f>
              <c:numCache>
                <c:formatCode>0</c:formatCode>
                <c:ptCount val="4"/>
                <c:pt idx="0">
                  <c:v>15.4</c:v>
                </c:pt>
                <c:pt idx="1">
                  <c:v>15.4</c:v>
                </c:pt>
                <c:pt idx="2">
                  <c:v>43.6</c:v>
                </c:pt>
                <c:pt idx="3">
                  <c:v>25.6</c:v>
                </c:pt>
              </c:numCache>
            </c:numRef>
          </c:val>
        </c:ser>
        <c:gapWidth val="300"/>
        <c:shape val="box"/>
        <c:axId val="49463680"/>
        <c:axId val="49465600"/>
        <c:axId val="0"/>
      </c:bar3DChart>
      <c:catAx>
        <c:axId val="49463680"/>
        <c:scaling>
          <c:orientation val="minMax"/>
        </c:scaling>
        <c:axPos val="b"/>
        <c:title>
          <c:tx>
            <c:rich>
              <a:bodyPr/>
              <a:lstStyle/>
              <a:p>
                <a:pPr>
                  <a:defRPr/>
                </a:pPr>
                <a:r>
                  <a:rPr lang="es-EC"/>
                  <a:t>Rango de número de hijos </a:t>
                </a:r>
              </a:p>
            </c:rich>
          </c:tx>
          <c:layout/>
        </c:title>
        <c:numFmt formatCode="General" sourceLinked="0"/>
        <c:majorTickMark val="none"/>
        <c:tickLblPos val="nextTo"/>
        <c:crossAx val="49465600"/>
        <c:crosses val="autoZero"/>
        <c:auto val="1"/>
        <c:lblAlgn val="ctr"/>
        <c:lblOffset val="100"/>
      </c:catAx>
      <c:valAx>
        <c:axId val="49465600"/>
        <c:scaling>
          <c:orientation val="minMax"/>
        </c:scaling>
        <c:axPos val="l"/>
        <c:majorGridlines/>
        <c:minorGridlines/>
        <c:title>
          <c:tx>
            <c:rich>
              <a:bodyPr rot="0" vert="wordArtVert"/>
              <a:lstStyle/>
              <a:p>
                <a:pPr>
                  <a:defRPr/>
                </a:pPr>
                <a:r>
                  <a:rPr lang="es-EC"/>
                  <a:t>%</a:t>
                </a:r>
              </a:p>
            </c:rich>
          </c:tx>
          <c:layout/>
        </c:title>
        <c:numFmt formatCode="0" sourceLinked="1"/>
        <c:tickLblPos val="nextTo"/>
        <c:crossAx val="49463680"/>
        <c:crosses val="autoZero"/>
        <c:crossBetween val="between"/>
      </c:valAx>
    </c:plotArea>
    <c:legend>
      <c:legendPos val="r"/>
      <c:layout/>
    </c:legend>
    <c:plotVisOnly val="1"/>
    <c:dispBlanksAs val="gap"/>
  </c:chart>
  <c:spPr>
    <a:solidFill>
      <a:schemeClr val="accent1">
        <a:lumMod val="20000"/>
        <a:lumOff val="80000"/>
      </a:schemeClr>
    </a:solidFill>
  </c:sp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s-ES"/>
  <c:chart>
    <c:view3D>
      <c:rotX val="30"/>
      <c:perspective val="30"/>
    </c:view3D>
    <c:plotArea>
      <c:layout>
        <c:manualLayout>
          <c:layoutTarget val="inner"/>
          <c:xMode val="edge"/>
          <c:yMode val="edge"/>
          <c:x val="8.1183153325047691E-2"/>
          <c:y val="9.8427078061285381E-2"/>
          <c:w val="0.79846620978988336"/>
          <c:h val="0.87826609800557165"/>
        </c:manualLayout>
      </c:layout>
      <c:pie3DChart>
        <c:varyColors val="1"/>
        <c:ser>
          <c:idx val="0"/>
          <c:order val="0"/>
          <c:dPt>
            <c:idx val="0"/>
            <c:spPr>
              <a:solidFill>
                <a:schemeClr val="accent5">
                  <a:lumMod val="75000"/>
                </a:schemeClr>
              </a:solidFill>
            </c:spPr>
          </c:dPt>
          <c:dPt>
            <c:idx val="1"/>
            <c:spPr>
              <a:solidFill>
                <a:schemeClr val="accent2">
                  <a:lumMod val="60000"/>
                  <a:lumOff val="40000"/>
                </a:schemeClr>
              </a:solidFill>
            </c:spPr>
          </c:dPt>
          <c:dPt>
            <c:idx val="2"/>
            <c:spPr>
              <a:solidFill>
                <a:srgbClr val="99FF33"/>
              </a:solidFill>
            </c:spPr>
          </c:dPt>
          <c:dLbls>
            <c:spPr>
              <a:noFill/>
              <a:ln>
                <a:noFill/>
              </a:ln>
              <a:effectLst/>
            </c:spPr>
            <c:dLblPos val="outEnd"/>
            <c:showVal val="1"/>
            <c:showLeaderLines val="1"/>
            <c:extLst>
              <c:ext xmlns:c15="http://schemas.microsoft.com/office/drawing/2012/chart" uri="{CE6537A1-D6FC-4f65-9D91-7224C49458BB}"/>
            </c:extLst>
          </c:dLbls>
          <c:cat>
            <c:strRef>
              <c:f>Hoja2!$A$89:$A$91</c:f>
              <c:strCache>
                <c:ptCount val="3"/>
                <c:pt idx="0">
                  <c:v>Uno</c:v>
                </c:pt>
                <c:pt idx="1">
                  <c:v>Dos</c:v>
                </c:pt>
                <c:pt idx="2">
                  <c:v>Tres</c:v>
                </c:pt>
              </c:strCache>
            </c:strRef>
          </c:cat>
          <c:val>
            <c:numRef>
              <c:f>Hoja2!$B$89:$B$91</c:f>
              <c:numCache>
                <c:formatCode>0%</c:formatCode>
                <c:ptCount val="3"/>
                <c:pt idx="0">
                  <c:v>0.71800000000000053</c:v>
                </c:pt>
                <c:pt idx="1">
                  <c:v>0.10299999999999998</c:v>
                </c:pt>
                <c:pt idx="2">
                  <c:v>0.17900000000000013</c:v>
                </c:pt>
              </c:numCache>
            </c:numRef>
          </c:val>
        </c:ser>
        <c:dLbls>
          <c:showVal val="1"/>
        </c:dLbls>
      </c:pie3DChart>
    </c:plotArea>
    <c:legend>
      <c:legendPos val="r"/>
      <c:layout/>
    </c:legend>
    <c:plotVisOnly val="1"/>
    <c:dispBlanksAs val="zero"/>
  </c:chart>
  <c:spPr>
    <a:solidFill>
      <a:schemeClr val="accent1">
        <a:lumMod val="20000"/>
        <a:lumOff val="80000"/>
      </a:schemeClr>
    </a:solidFill>
    <a:ln w="28575">
      <a:solidFill>
        <a:schemeClr val="accent5">
          <a:lumMod val="50000"/>
        </a:schemeClr>
      </a:solidFill>
    </a:ln>
  </c:sp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s-ES"/>
  <c:style val="39"/>
  <c:chart>
    <c:autoTitleDeleted val="1"/>
    <c:view3D>
      <c:depthPercent val="100"/>
      <c:rAngAx val="1"/>
    </c:view3D>
    <c:plotArea>
      <c:layout>
        <c:manualLayout>
          <c:layoutTarget val="inner"/>
          <c:xMode val="edge"/>
          <c:yMode val="edge"/>
          <c:x val="8.8326686597441098E-2"/>
          <c:y val="3.7328947817783356E-2"/>
          <c:w val="0.70710662096398991"/>
          <c:h val="0.80714656540163865"/>
        </c:manualLayout>
      </c:layout>
      <c:bar3DChart>
        <c:barDir val="col"/>
        <c:grouping val="clustered"/>
        <c:ser>
          <c:idx val="0"/>
          <c:order val="0"/>
          <c:dPt>
            <c:idx val="0"/>
            <c:spPr>
              <a:solidFill>
                <a:srgbClr val="99FF33"/>
              </a:solidFill>
            </c:spPr>
          </c:dPt>
          <c:dPt>
            <c:idx val="1"/>
            <c:spPr>
              <a:solidFill>
                <a:schemeClr val="accent6">
                  <a:lumMod val="60000"/>
                  <a:lumOff val="40000"/>
                </a:schemeClr>
              </a:solidFill>
            </c:spPr>
          </c:dPt>
          <c:dPt>
            <c:idx val="2"/>
            <c:spPr>
              <a:solidFill>
                <a:srgbClr val="FF217B"/>
              </a:solidFill>
            </c:spPr>
          </c:dPt>
          <c:dPt>
            <c:idx val="3"/>
            <c:spPr>
              <a:solidFill>
                <a:srgbClr val="00B0F0"/>
              </a:solidFill>
            </c:spPr>
          </c:dPt>
          <c:dLbls>
            <c:showVal val="1"/>
          </c:dLbls>
          <c:cat>
            <c:strRef>
              <c:f>Hoja2!$A$3:$A$6</c:f>
              <c:strCache>
                <c:ptCount val="4"/>
                <c:pt idx="0">
                  <c:v>&lt; 1</c:v>
                </c:pt>
                <c:pt idx="1">
                  <c:v>1,1 - 3,0</c:v>
                </c:pt>
                <c:pt idx="2">
                  <c:v>3,1 - 5,0</c:v>
                </c:pt>
                <c:pt idx="3">
                  <c:v>&gt; 5</c:v>
                </c:pt>
              </c:strCache>
            </c:strRef>
          </c:cat>
          <c:val>
            <c:numRef>
              <c:f>Hoja2!$B$3:$B$6</c:f>
              <c:numCache>
                <c:formatCode>0</c:formatCode>
                <c:ptCount val="4"/>
                <c:pt idx="0">
                  <c:v>25.6</c:v>
                </c:pt>
                <c:pt idx="1">
                  <c:v>46.1</c:v>
                </c:pt>
                <c:pt idx="2">
                  <c:v>20.5</c:v>
                </c:pt>
                <c:pt idx="3">
                  <c:v>7.7</c:v>
                </c:pt>
              </c:numCache>
            </c:numRef>
          </c:val>
        </c:ser>
        <c:gapWidth val="300"/>
        <c:shape val="box"/>
        <c:axId val="49400832"/>
        <c:axId val="49558656"/>
        <c:axId val="0"/>
      </c:bar3DChart>
      <c:catAx>
        <c:axId val="49400832"/>
        <c:scaling>
          <c:orientation val="minMax"/>
        </c:scaling>
        <c:axPos val="b"/>
        <c:title>
          <c:tx>
            <c:rich>
              <a:bodyPr/>
              <a:lstStyle/>
              <a:p>
                <a:pPr>
                  <a:defRPr/>
                </a:pPr>
                <a:r>
                  <a:rPr lang="es-EC"/>
                  <a:t>Rango en hectáreas </a:t>
                </a:r>
              </a:p>
            </c:rich>
          </c:tx>
          <c:layout/>
        </c:title>
        <c:numFmt formatCode="General" sourceLinked="0"/>
        <c:majorTickMark val="none"/>
        <c:tickLblPos val="nextTo"/>
        <c:crossAx val="49558656"/>
        <c:crosses val="autoZero"/>
        <c:auto val="1"/>
        <c:lblAlgn val="ctr"/>
        <c:lblOffset val="100"/>
      </c:catAx>
      <c:valAx>
        <c:axId val="49558656"/>
        <c:scaling>
          <c:orientation val="minMax"/>
        </c:scaling>
        <c:axPos val="l"/>
        <c:majorGridlines/>
        <c:minorGridlines/>
        <c:title>
          <c:tx>
            <c:rich>
              <a:bodyPr rot="0" vert="wordArtVert"/>
              <a:lstStyle/>
              <a:p>
                <a:pPr>
                  <a:defRPr/>
                </a:pPr>
                <a:r>
                  <a:rPr lang="es-EC"/>
                  <a:t>%</a:t>
                </a:r>
              </a:p>
            </c:rich>
          </c:tx>
          <c:layout/>
        </c:title>
        <c:numFmt formatCode="0" sourceLinked="1"/>
        <c:tickLblPos val="nextTo"/>
        <c:crossAx val="49400832"/>
        <c:crosses val="autoZero"/>
        <c:crossBetween val="between"/>
      </c:valAx>
    </c:plotArea>
    <c:legend>
      <c:legendPos val="r"/>
      <c:layout>
        <c:manualLayout>
          <c:xMode val="edge"/>
          <c:yMode val="edge"/>
          <c:x val="0.83676551493053475"/>
          <c:y val="0.34478089145028351"/>
          <c:w val="8.9555332802802104E-2"/>
          <c:h val="0.24319385124175233"/>
        </c:manualLayout>
      </c:layout>
    </c:legend>
    <c:plotVisOnly val="1"/>
    <c:dispBlanksAs val="gap"/>
  </c:chart>
  <c:spPr>
    <a:solidFill>
      <a:schemeClr val="accent1">
        <a:lumMod val="20000"/>
        <a:lumOff val="80000"/>
      </a:schemeClr>
    </a:solidFill>
  </c:sp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s-ES"/>
  <c:chart>
    <c:view3D>
      <c:rotX val="30"/>
      <c:perspective val="30"/>
    </c:view3D>
    <c:plotArea>
      <c:layout/>
      <c:pie3DChart>
        <c:varyColors val="1"/>
        <c:ser>
          <c:idx val="0"/>
          <c:order val="0"/>
          <c:spPr>
            <a:solidFill>
              <a:schemeClr val="accent2">
                <a:lumMod val="60000"/>
                <a:lumOff val="40000"/>
              </a:schemeClr>
            </a:solidFill>
          </c:spPr>
          <c:dPt>
            <c:idx val="0"/>
            <c:spPr>
              <a:solidFill>
                <a:schemeClr val="accent5">
                  <a:lumMod val="75000"/>
                </a:schemeClr>
              </a:solidFill>
            </c:spPr>
          </c:dPt>
          <c:dLbls>
            <c:spPr>
              <a:noFill/>
              <a:ln>
                <a:noFill/>
              </a:ln>
              <a:effectLst/>
            </c:spPr>
            <c:dLblPos val="inEnd"/>
            <c:showVal val="1"/>
            <c:showLeaderLines val="1"/>
            <c:extLst>
              <c:ext xmlns:c15="http://schemas.microsoft.com/office/drawing/2012/chart" uri="{CE6537A1-D6FC-4f65-9D91-7224C49458BB}"/>
            </c:extLst>
          </c:dLbls>
          <c:cat>
            <c:strRef>
              <c:f>Hoja2!$A$106:$A$107</c:f>
              <c:strCache>
                <c:ptCount val="2"/>
                <c:pt idx="0">
                  <c:v>Si</c:v>
                </c:pt>
                <c:pt idx="1">
                  <c:v>No</c:v>
                </c:pt>
              </c:strCache>
            </c:strRef>
          </c:cat>
          <c:val>
            <c:numRef>
              <c:f>Hoja2!$B$106:$B$107</c:f>
              <c:numCache>
                <c:formatCode>0%</c:formatCode>
                <c:ptCount val="2"/>
                <c:pt idx="0">
                  <c:v>0.82000000000000051</c:v>
                </c:pt>
                <c:pt idx="1">
                  <c:v>0.18000000000000013</c:v>
                </c:pt>
              </c:numCache>
            </c:numRef>
          </c:val>
        </c:ser>
        <c:dLbls>
          <c:showVal val="1"/>
        </c:dLbls>
      </c:pie3DChart>
    </c:plotArea>
    <c:legend>
      <c:legendPos val="r"/>
      <c:layout/>
    </c:legend>
    <c:plotVisOnly val="1"/>
    <c:dispBlanksAs val="zero"/>
  </c:chart>
  <c:spPr>
    <a:solidFill>
      <a:schemeClr val="accent1">
        <a:lumMod val="20000"/>
        <a:lumOff val="80000"/>
      </a:schemeClr>
    </a:solidFill>
    <a:ln w="28575">
      <a:solidFill>
        <a:schemeClr val="accent5">
          <a:lumMod val="50000"/>
        </a:schemeClr>
      </a:solidFill>
    </a:ln>
  </c:sp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s-ES"/>
  <c:style val="39"/>
  <c:chart>
    <c:view3D>
      <c:depthPercent val="100"/>
      <c:rAngAx val="1"/>
    </c:view3D>
    <c:plotArea>
      <c:layout/>
      <c:bar3DChart>
        <c:barDir val="col"/>
        <c:grouping val="clustered"/>
        <c:ser>
          <c:idx val="0"/>
          <c:order val="0"/>
          <c:dPt>
            <c:idx val="0"/>
            <c:spPr>
              <a:solidFill>
                <a:srgbClr val="99FF33"/>
              </a:solidFill>
            </c:spPr>
          </c:dPt>
          <c:dPt>
            <c:idx val="1"/>
            <c:spPr>
              <a:solidFill>
                <a:schemeClr val="accent6">
                  <a:lumMod val="60000"/>
                  <a:lumOff val="40000"/>
                </a:schemeClr>
              </a:solidFill>
            </c:spPr>
          </c:dPt>
          <c:dPt>
            <c:idx val="2"/>
            <c:spPr>
              <a:solidFill>
                <a:srgbClr val="00B0F0"/>
              </a:solidFill>
            </c:spPr>
          </c:dPt>
          <c:dPt>
            <c:idx val="3"/>
            <c:spPr>
              <a:solidFill>
                <a:srgbClr val="FF217B"/>
              </a:solidFill>
            </c:spPr>
          </c:dPt>
          <c:dLbls>
            <c:showVal val="1"/>
          </c:dLbls>
          <c:cat>
            <c:strRef>
              <c:f>Hoja2!$A$121:$A$124</c:f>
              <c:strCache>
                <c:ptCount val="4"/>
                <c:pt idx="0">
                  <c:v>Toda el área</c:v>
                </c:pt>
                <c:pt idx="1">
                  <c:v>De 40 a 50%</c:v>
                </c:pt>
                <c:pt idx="2">
                  <c:v>De 20 a 30%</c:v>
                </c:pt>
                <c:pt idx="3">
                  <c:v>Solo 10%</c:v>
                </c:pt>
              </c:strCache>
            </c:strRef>
          </c:cat>
          <c:val>
            <c:numRef>
              <c:f>Hoja2!$B$121:$B$124</c:f>
              <c:numCache>
                <c:formatCode>0</c:formatCode>
                <c:ptCount val="4"/>
                <c:pt idx="0">
                  <c:v>21.9</c:v>
                </c:pt>
                <c:pt idx="1">
                  <c:v>50</c:v>
                </c:pt>
                <c:pt idx="2">
                  <c:v>25</c:v>
                </c:pt>
                <c:pt idx="3">
                  <c:v>3.1</c:v>
                </c:pt>
              </c:numCache>
            </c:numRef>
          </c:val>
        </c:ser>
        <c:gapWidth val="300"/>
        <c:shape val="box"/>
        <c:axId val="49537024"/>
        <c:axId val="49538944"/>
        <c:axId val="0"/>
      </c:bar3DChart>
      <c:catAx>
        <c:axId val="49537024"/>
        <c:scaling>
          <c:orientation val="minMax"/>
        </c:scaling>
        <c:axPos val="b"/>
        <c:title>
          <c:tx>
            <c:rich>
              <a:bodyPr/>
              <a:lstStyle/>
              <a:p>
                <a:pPr>
                  <a:defRPr/>
                </a:pPr>
                <a:r>
                  <a:rPr lang="es-EC"/>
                  <a:t>Área bajo riego de la finca</a:t>
                </a:r>
              </a:p>
            </c:rich>
          </c:tx>
          <c:layout/>
        </c:title>
        <c:numFmt formatCode="General" sourceLinked="0"/>
        <c:majorTickMark val="none"/>
        <c:tickLblPos val="nextTo"/>
        <c:crossAx val="49538944"/>
        <c:crosses val="autoZero"/>
        <c:auto val="1"/>
        <c:lblAlgn val="ctr"/>
        <c:lblOffset val="100"/>
      </c:catAx>
      <c:valAx>
        <c:axId val="49538944"/>
        <c:scaling>
          <c:orientation val="minMax"/>
        </c:scaling>
        <c:axPos val="l"/>
        <c:majorGridlines/>
        <c:minorGridlines/>
        <c:title>
          <c:tx>
            <c:rich>
              <a:bodyPr rot="0" vert="wordArtVert"/>
              <a:lstStyle/>
              <a:p>
                <a:pPr>
                  <a:defRPr/>
                </a:pPr>
                <a:r>
                  <a:rPr lang="es-EC"/>
                  <a:t>%</a:t>
                </a:r>
              </a:p>
            </c:rich>
          </c:tx>
          <c:layout/>
        </c:title>
        <c:numFmt formatCode="0" sourceLinked="1"/>
        <c:tickLblPos val="nextTo"/>
        <c:crossAx val="49537024"/>
        <c:crosses val="autoZero"/>
        <c:crossBetween val="between"/>
      </c:valAx>
    </c:plotArea>
    <c:legend>
      <c:legendPos val="r"/>
      <c:layout/>
    </c:legend>
    <c:plotVisOnly val="1"/>
    <c:dispBlanksAs val="gap"/>
  </c:chart>
  <c:spPr>
    <a:solidFill>
      <a:schemeClr val="accent1">
        <a:lumMod val="20000"/>
        <a:lumOff val="80000"/>
      </a:schemeClr>
    </a:solidFill>
  </c:sp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s-ES"/>
  <c:style val="39"/>
  <c:chart>
    <c:view3D>
      <c:depthPercent val="100"/>
      <c:rAngAx val="1"/>
    </c:view3D>
    <c:plotArea>
      <c:layout>
        <c:manualLayout>
          <c:layoutTarget val="inner"/>
          <c:xMode val="edge"/>
          <c:yMode val="edge"/>
          <c:x val="6.8236607497126248E-2"/>
          <c:y val="1.8850733286763111E-2"/>
          <c:w val="0.64481610886772167"/>
          <c:h val="0.69962168162687222"/>
        </c:manualLayout>
      </c:layout>
      <c:bar3DChart>
        <c:barDir val="col"/>
        <c:grouping val="clustered"/>
        <c:ser>
          <c:idx val="0"/>
          <c:order val="0"/>
          <c:dPt>
            <c:idx val="0"/>
            <c:spPr>
              <a:solidFill>
                <a:srgbClr val="99FF33"/>
              </a:solidFill>
            </c:spPr>
          </c:dPt>
          <c:dPt>
            <c:idx val="1"/>
            <c:spPr>
              <a:solidFill>
                <a:schemeClr val="accent6">
                  <a:lumMod val="60000"/>
                  <a:lumOff val="40000"/>
                </a:schemeClr>
              </a:solidFill>
            </c:spPr>
          </c:dPt>
          <c:dPt>
            <c:idx val="2"/>
            <c:spPr>
              <a:solidFill>
                <a:srgbClr val="FF217B"/>
              </a:solidFill>
            </c:spPr>
          </c:dPt>
          <c:dPt>
            <c:idx val="3"/>
            <c:spPr>
              <a:solidFill>
                <a:srgbClr val="00B0F0"/>
              </a:solidFill>
            </c:spPr>
          </c:dPt>
          <c:dPt>
            <c:idx val="4"/>
            <c:spPr>
              <a:solidFill>
                <a:srgbClr val="FA0065"/>
              </a:solidFill>
            </c:spPr>
          </c:dPt>
          <c:dLbls>
            <c:showVal val="1"/>
          </c:dLbls>
          <c:cat>
            <c:strRef>
              <c:f>Hoja3!$A$3:$A$7</c:f>
              <c:strCache>
                <c:ptCount val="5"/>
                <c:pt idx="0">
                  <c:v>Árboles en linderos con especies nativas </c:v>
                </c:pt>
                <c:pt idx="1">
                  <c:v>Árboles y obras físicas</c:v>
                </c:pt>
                <c:pt idx="2">
                  <c:v>Planificación para sembrar árboles</c:v>
                </c:pt>
                <c:pt idx="3">
                  <c:v>Motivación para sembrar árboles</c:v>
                </c:pt>
                <c:pt idx="4">
                  <c:v>No es importante prácticas de conservación </c:v>
                </c:pt>
              </c:strCache>
            </c:strRef>
          </c:cat>
          <c:val>
            <c:numRef>
              <c:f>Hoja3!$B$3:$B$7</c:f>
              <c:numCache>
                <c:formatCode>0</c:formatCode>
                <c:ptCount val="5"/>
                <c:pt idx="0">
                  <c:v>89.8</c:v>
                </c:pt>
                <c:pt idx="1">
                  <c:v>5.0999999999999996</c:v>
                </c:pt>
                <c:pt idx="2">
                  <c:v>0</c:v>
                </c:pt>
                <c:pt idx="3">
                  <c:v>5.0999999999999996</c:v>
                </c:pt>
                <c:pt idx="4">
                  <c:v>0</c:v>
                </c:pt>
              </c:numCache>
            </c:numRef>
          </c:val>
        </c:ser>
        <c:gapWidth val="300"/>
        <c:shape val="box"/>
        <c:axId val="60345344"/>
        <c:axId val="60347520"/>
        <c:axId val="0"/>
      </c:bar3DChart>
      <c:catAx>
        <c:axId val="60345344"/>
        <c:scaling>
          <c:orientation val="minMax"/>
        </c:scaling>
        <c:axPos val="b"/>
        <c:title>
          <c:tx>
            <c:rich>
              <a:bodyPr/>
              <a:lstStyle/>
              <a:p>
                <a:pPr>
                  <a:defRPr/>
                </a:pPr>
                <a:r>
                  <a:rPr lang="es-EC"/>
                  <a:t>Prácticas de conservación del suelo</a:t>
                </a:r>
              </a:p>
            </c:rich>
          </c:tx>
          <c:layout/>
        </c:title>
        <c:numFmt formatCode="General" sourceLinked="0"/>
        <c:majorTickMark val="none"/>
        <c:tickLblPos val="nextTo"/>
        <c:crossAx val="60347520"/>
        <c:crosses val="autoZero"/>
        <c:auto val="1"/>
        <c:lblAlgn val="ctr"/>
        <c:lblOffset val="100"/>
      </c:catAx>
      <c:valAx>
        <c:axId val="60347520"/>
        <c:scaling>
          <c:orientation val="minMax"/>
        </c:scaling>
        <c:axPos val="l"/>
        <c:majorGridlines/>
        <c:minorGridlines/>
        <c:title>
          <c:tx>
            <c:rich>
              <a:bodyPr rot="0" vert="wordArtVert"/>
              <a:lstStyle/>
              <a:p>
                <a:pPr>
                  <a:defRPr/>
                </a:pPr>
                <a:r>
                  <a:rPr lang="es-EC"/>
                  <a:t>%</a:t>
                </a:r>
              </a:p>
            </c:rich>
          </c:tx>
          <c:layout/>
        </c:title>
        <c:numFmt formatCode="0" sourceLinked="1"/>
        <c:tickLblPos val="nextTo"/>
        <c:crossAx val="60345344"/>
        <c:crosses val="autoZero"/>
        <c:crossBetween val="between"/>
      </c:valAx>
    </c:plotArea>
    <c:legend>
      <c:legendPos val="r"/>
      <c:layout>
        <c:manualLayout>
          <c:xMode val="edge"/>
          <c:yMode val="edge"/>
          <c:x val="0.7422160009432055"/>
          <c:y val="0.28217603357727605"/>
          <c:w val="0.25033601930940175"/>
          <c:h val="0.31208755786420533"/>
        </c:manualLayout>
      </c:layout>
    </c:legend>
    <c:plotVisOnly val="1"/>
    <c:dispBlanksAs val="gap"/>
  </c:chart>
  <c:spPr>
    <a:solidFill>
      <a:schemeClr val="accent1">
        <a:lumMod val="20000"/>
        <a:lumOff val="80000"/>
      </a:schemeClr>
    </a:solidFill>
    <a:ln w="25400" cap="flat" cmpd="sng" algn="ctr">
      <a:solidFill>
        <a:schemeClr val="accent5">
          <a:lumMod val="50000"/>
        </a:schemeClr>
      </a:solidFill>
      <a:prstDash val="solid"/>
    </a:ln>
    <a:effectLst/>
  </c:spPr>
  <c:txPr>
    <a:bodyPr/>
    <a:lstStyle/>
    <a:p>
      <a:pPr>
        <a:defRPr>
          <a:solidFill>
            <a:schemeClr val="dk1"/>
          </a:solidFill>
          <a:latin typeface="+mn-lt"/>
          <a:ea typeface="+mn-ea"/>
          <a:cs typeface="+mn-cs"/>
        </a:defRPr>
      </a:pPr>
      <a:endParaRPr lang="es-ES"/>
    </a:p>
  </c:txPr>
  <c:externalData r:id="rId1"/>
</c:chartSpace>
</file>

<file path=ppt/drawings/drawing1.xml><?xml version="1.0" encoding="utf-8"?>
<c:userShapes xmlns:c="http://schemas.openxmlformats.org/drawingml/2006/chart">
  <cdr:relSizeAnchor xmlns:cdr="http://schemas.openxmlformats.org/drawingml/2006/chartDrawing">
    <cdr:from>
      <cdr:x>0.03478</cdr:x>
      <cdr:y>0.03614</cdr:y>
    </cdr:from>
    <cdr:to>
      <cdr:x>0.25217</cdr:x>
      <cdr:y>0.10843</cdr:y>
    </cdr:to>
    <cdr:sp macro="" textlink="">
      <cdr:nvSpPr>
        <cdr:cNvPr id="2" name="1 CuadroTexto"/>
        <cdr:cNvSpPr txBox="1"/>
      </cdr:nvSpPr>
      <cdr:spPr>
        <a:xfrm xmlns:a="http://schemas.openxmlformats.org/drawingml/2006/main">
          <a:off x="285752" y="214314"/>
          <a:ext cx="1785950" cy="42862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ES_tradnl" sz="2000" dirty="0" smtClean="0">
              <a:latin typeface="Times New Roman" pitchFamily="18" charset="0"/>
              <a:cs typeface="Times New Roman" pitchFamily="18" charset="0"/>
            </a:rPr>
            <a:t>SABANILLA</a:t>
          </a:r>
          <a:endParaRPr lang="es-ES" sz="2000" dirty="0">
            <a:latin typeface="Times New Roman" pitchFamily="18" charset="0"/>
            <a:cs typeface="Times New Roman" pitchFamily="18"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0.04854</cdr:x>
      <cdr:y>0.04762</cdr:y>
    </cdr:from>
    <cdr:to>
      <cdr:x>0.38835</cdr:x>
      <cdr:y>0.13095</cdr:y>
    </cdr:to>
    <cdr:sp macro="" textlink="">
      <cdr:nvSpPr>
        <cdr:cNvPr id="2" name="1 CuadroTexto"/>
        <cdr:cNvSpPr txBox="1"/>
      </cdr:nvSpPr>
      <cdr:spPr>
        <a:xfrm xmlns:a="http://schemas.openxmlformats.org/drawingml/2006/main">
          <a:off x="357190" y="285752"/>
          <a:ext cx="2500330" cy="50006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ES_tradnl" sz="1800" dirty="0" smtClean="0">
              <a:latin typeface="Times New Roman" pitchFamily="18" charset="0"/>
              <a:cs typeface="Times New Roman" pitchFamily="18" charset="0"/>
            </a:rPr>
            <a:t>NUEVA ESPERANZA</a:t>
          </a:r>
          <a:endParaRPr lang="es-ES" sz="1800" dirty="0">
            <a:latin typeface="Times New Roman" pitchFamily="18" charset="0"/>
            <a:cs typeface="Times New Roman" pitchFamily="18"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0.02604</cdr:x>
      <cdr:y>0.01333</cdr:y>
    </cdr:from>
    <cdr:to>
      <cdr:x>0.20833</cdr:x>
      <cdr:y>0.08</cdr:y>
    </cdr:to>
    <cdr:sp macro="" textlink="">
      <cdr:nvSpPr>
        <cdr:cNvPr id="2" name="1 CuadroTexto"/>
        <cdr:cNvSpPr txBox="1"/>
      </cdr:nvSpPr>
      <cdr:spPr>
        <a:xfrm xmlns:a="http://schemas.openxmlformats.org/drawingml/2006/main">
          <a:off x="214314" y="71438"/>
          <a:ext cx="1500198" cy="35719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ES_tradnl" sz="2400" dirty="0" smtClean="0">
              <a:latin typeface="Times New Roman" pitchFamily="18" charset="0"/>
              <a:cs typeface="Times New Roman" pitchFamily="18" charset="0"/>
            </a:rPr>
            <a:t>LA SOTA</a:t>
          </a:r>
          <a:endParaRPr lang="es-ES" sz="2400" dirty="0">
            <a:latin typeface="Times New Roman" pitchFamily="18" charset="0"/>
            <a:cs typeface="Times New Roman" pitchFamily="18" charset="0"/>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0.02257</cdr:x>
      <cdr:y>0.01333</cdr:y>
    </cdr:from>
    <cdr:to>
      <cdr:x>0.28298</cdr:x>
      <cdr:y>0.09333</cdr:y>
    </cdr:to>
    <cdr:sp macro="" textlink="">
      <cdr:nvSpPr>
        <cdr:cNvPr id="2" name="1 CuadroTexto"/>
        <cdr:cNvSpPr txBox="1"/>
      </cdr:nvSpPr>
      <cdr:spPr>
        <a:xfrm xmlns:a="http://schemas.openxmlformats.org/drawingml/2006/main">
          <a:off x="185710" y="71438"/>
          <a:ext cx="2143140" cy="42862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l"/>
          <a:r>
            <a:rPr lang="es-ES_tradnl" sz="2000" dirty="0" smtClean="0">
              <a:latin typeface="Times New Roman" pitchFamily="18" charset="0"/>
              <a:cs typeface="Times New Roman" pitchFamily="18" charset="0"/>
            </a:rPr>
            <a:t>ZAPOTEPAMBA</a:t>
          </a:r>
          <a:endParaRPr lang="es-ES" sz="2000" dirty="0">
            <a:latin typeface="Times New Roman" pitchFamily="18" charset="0"/>
            <a:cs typeface="Times New Roman" pitchFamily="18" charset="0"/>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0.03993</cdr:x>
      <cdr:y>0.01299</cdr:y>
    </cdr:from>
    <cdr:to>
      <cdr:x>0.30035</cdr:x>
      <cdr:y>0.11688</cdr:y>
    </cdr:to>
    <cdr:sp macro="" textlink="">
      <cdr:nvSpPr>
        <cdr:cNvPr id="2" name="1 CuadroTexto"/>
        <cdr:cNvSpPr txBox="1"/>
      </cdr:nvSpPr>
      <cdr:spPr>
        <a:xfrm xmlns:a="http://schemas.openxmlformats.org/drawingml/2006/main">
          <a:off x="328586" y="71438"/>
          <a:ext cx="2143140" cy="57150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ES_tradnl" sz="2000" dirty="0" smtClean="0">
              <a:latin typeface="Times New Roman" pitchFamily="18" charset="0"/>
              <a:cs typeface="Times New Roman" pitchFamily="18" charset="0"/>
            </a:rPr>
            <a:t>EL NARANJO</a:t>
          </a:r>
          <a:endParaRPr lang="es-ES" sz="2000" dirty="0">
            <a:latin typeface="Times New Roman" pitchFamily="18" charset="0"/>
            <a:cs typeface="Times New Roman" pitchFamily="18"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30C2F3-50BD-44D0-ADEB-06FF8BD1ACB9}" type="datetimeFigureOut">
              <a:rPr lang="es-ES" smtClean="0"/>
              <a:pPr/>
              <a:t>09/03/2016</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90072B-B3C3-466F-9B48-A51E8C9606B8}" type="slidenum">
              <a:rPr lang="es-ES" smtClean="0"/>
              <a:pPr/>
              <a:t>‹Nº›</a:t>
            </a:fld>
            <a:endParaRPr lang="es-ES"/>
          </a:p>
        </p:txBody>
      </p:sp>
    </p:spTree>
    <p:extLst>
      <p:ext uri="{BB962C8B-B14F-4D97-AF65-F5344CB8AC3E}">
        <p14:creationId xmlns:p14="http://schemas.microsoft.com/office/powerpoint/2010/main" xmlns="" val="775072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0B90072B-B3C3-466F-9B48-A51E8C9606B8}" type="slidenum">
              <a:rPr lang="es-ES" smtClean="0"/>
              <a:pPr/>
              <a:t>15</a:t>
            </a:fld>
            <a:endParaRPr lang="es-ES"/>
          </a:p>
        </p:txBody>
      </p:sp>
    </p:spTree>
    <p:extLst>
      <p:ext uri="{BB962C8B-B14F-4D97-AF65-F5344CB8AC3E}">
        <p14:creationId xmlns:p14="http://schemas.microsoft.com/office/powerpoint/2010/main" xmlns="" val="9572672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B4C97206-FB7A-46F6-80A7-1DDE481CF663}" type="datetimeFigureOut">
              <a:rPr lang="es-ES" smtClean="0"/>
              <a:pPr/>
              <a:t>09/03/2016</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CE12B677-9DBF-41FD-B105-DB256D089905}"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4C97206-FB7A-46F6-80A7-1DDE481CF663}" type="datetimeFigureOut">
              <a:rPr lang="es-ES" smtClean="0"/>
              <a:pPr/>
              <a:t>09/03/2016</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CE12B677-9DBF-41FD-B105-DB256D089905}"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4C97206-FB7A-46F6-80A7-1DDE481CF663}" type="datetimeFigureOut">
              <a:rPr lang="es-ES" smtClean="0"/>
              <a:pPr/>
              <a:t>09/03/2016</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CE12B677-9DBF-41FD-B105-DB256D089905}"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4C97206-FB7A-46F6-80A7-1DDE481CF663}" type="datetimeFigureOut">
              <a:rPr lang="es-ES" smtClean="0"/>
              <a:pPr/>
              <a:t>09/03/2016</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CE12B677-9DBF-41FD-B105-DB256D089905}" type="slidenum">
              <a:rPr lang="es-ES" smtClean="0"/>
              <a:pPr/>
              <a:t>‹Nº›</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B4C97206-FB7A-46F6-80A7-1DDE481CF663}" type="datetimeFigureOut">
              <a:rPr lang="es-ES" smtClean="0"/>
              <a:pPr/>
              <a:t>09/03/2016</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CE12B677-9DBF-41FD-B105-DB256D089905}" type="slidenum">
              <a:rPr lang="es-ES" smtClean="0"/>
              <a:pPr/>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B4C97206-FB7A-46F6-80A7-1DDE481CF663}" type="datetimeFigureOut">
              <a:rPr lang="es-ES" smtClean="0"/>
              <a:pPr/>
              <a:t>09/03/2016</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CE12B677-9DBF-41FD-B105-DB256D089905}" type="slidenum">
              <a:rPr lang="es-ES" smtClean="0"/>
              <a:pPr/>
              <a:t>‹Nº›</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B4C97206-FB7A-46F6-80A7-1DDE481CF663}" type="datetimeFigureOut">
              <a:rPr lang="es-ES" smtClean="0"/>
              <a:pPr/>
              <a:t>09/03/2016</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CE12B677-9DBF-41FD-B105-DB256D089905}"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B4C97206-FB7A-46F6-80A7-1DDE481CF663}" type="datetimeFigureOut">
              <a:rPr lang="es-ES" smtClean="0"/>
              <a:pPr/>
              <a:t>09/03/2016</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CE12B677-9DBF-41FD-B105-DB256D089905}" type="slidenum">
              <a:rPr lang="es-ES" smtClean="0"/>
              <a:pPr/>
              <a:t>‹Nº›</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B4C97206-FB7A-46F6-80A7-1DDE481CF663}" type="datetimeFigureOut">
              <a:rPr lang="es-ES" smtClean="0"/>
              <a:pPr/>
              <a:t>09/03/2016</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CE12B677-9DBF-41FD-B105-DB256D089905}"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B4C97206-FB7A-46F6-80A7-1DDE481CF663}" type="datetimeFigureOut">
              <a:rPr lang="es-ES" smtClean="0"/>
              <a:pPr/>
              <a:t>09/03/2016</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CE12B677-9DBF-41FD-B105-DB256D089905}"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B4C97206-FB7A-46F6-80A7-1DDE481CF663}" type="datetimeFigureOut">
              <a:rPr lang="es-ES" smtClean="0"/>
              <a:pPr/>
              <a:t>09/03/2016</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CE12B677-9DBF-41FD-B105-DB256D089905}" type="slidenum">
              <a:rPr lang="es-ES" smtClean="0"/>
              <a:pPr/>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4C97206-FB7A-46F6-80A7-1DDE481CF663}" type="datetimeFigureOut">
              <a:rPr lang="es-ES" smtClean="0"/>
              <a:pPr/>
              <a:t>09/03/2016</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E12B677-9DBF-41FD-B105-DB256D089905}"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Autofit/>
          </a:bodyPr>
          <a:lstStyle/>
          <a:p>
            <a:pPr algn="just"/>
            <a:r>
              <a:rPr lang="es-EC" sz="2000" b="1" dirty="0" smtClean="0"/>
              <a:t>TEMA</a:t>
            </a:r>
            <a:r>
              <a:rPr lang="es-EC" sz="2000" b="1" dirty="0" smtClean="0"/>
              <a:t>:</a:t>
            </a:r>
            <a:r>
              <a:rPr lang="es-EC" sz="2000" dirty="0" smtClean="0"/>
              <a:t>“DIAGNÓSTICO AGROECOLÓGICO DE LOS SISTEMAS DE PRODUCCIÓN DE LOS CULTIVOS MAÍZ </a:t>
            </a:r>
            <a:r>
              <a:rPr lang="es-EC" sz="2000" i="1" dirty="0" smtClean="0"/>
              <a:t>Zea </a:t>
            </a:r>
            <a:r>
              <a:rPr lang="es-EC" sz="2000" i="1" dirty="0" err="1" smtClean="0"/>
              <a:t>mays</a:t>
            </a:r>
            <a:r>
              <a:rPr lang="es-EC" sz="2000" dirty="0" smtClean="0"/>
              <a:t> Y MANÍ  </a:t>
            </a:r>
            <a:r>
              <a:rPr lang="es-EC" sz="2000" i="1" dirty="0" err="1" smtClean="0"/>
              <a:t>Arachis</a:t>
            </a:r>
            <a:r>
              <a:rPr lang="es-EC" sz="2000" i="1" dirty="0" smtClean="0"/>
              <a:t> hipogea</a:t>
            </a:r>
            <a:r>
              <a:rPr lang="es-EC" sz="2000" dirty="0" smtClean="0"/>
              <a:t> EN LA PARROQUIA CASANGA DEL CANTÓN PALTAS, PROVINCIA DE LOJA”</a:t>
            </a:r>
            <a:r>
              <a:rPr lang="es-EC" sz="2000" b="1" dirty="0" smtClean="0"/>
              <a:t> </a:t>
            </a:r>
            <a:endParaRPr lang="es-ES" sz="2000" dirty="0"/>
          </a:p>
        </p:txBody>
      </p:sp>
      <p:sp>
        <p:nvSpPr>
          <p:cNvPr id="3" name="2 Subtítulo"/>
          <p:cNvSpPr>
            <a:spLocks noGrp="1"/>
          </p:cNvSpPr>
          <p:nvPr>
            <p:ph type="subTitle" idx="1"/>
          </p:nvPr>
        </p:nvSpPr>
        <p:spPr/>
        <p:txBody>
          <a:bodyPr>
            <a:normAutofit fontScale="25000" lnSpcReduction="20000"/>
          </a:bodyPr>
          <a:lstStyle/>
          <a:p>
            <a:r>
              <a:rPr lang="es-EC" b="1" dirty="0" smtClean="0"/>
              <a:t> </a:t>
            </a:r>
            <a:endParaRPr lang="es-ES" dirty="0" smtClean="0"/>
          </a:p>
          <a:p>
            <a:r>
              <a:rPr lang="es-EC" b="1" dirty="0" smtClean="0"/>
              <a:t> </a:t>
            </a:r>
            <a:endParaRPr lang="es-ES" dirty="0" smtClean="0"/>
          </a:p>
          <a:p>
            <a:r>
              <a:rPr lang="es-EC" b="1" dirty="0" smtClean="0"/>
              <a:t> </a:t>
            </a:r>
            <a:endParaRPr lang="es-ES" dirty="0" smtClean="0"/>
          </a:p>
          <a:p>
            <a:r>
              <a:rPr lang="es-EC" sz="4900" b="1" dirty="0" smtClean="0"/>
              <a:t>AUTOR: CUENCA ORTIZ, KLÉVER IVÁN </a:t>
            </a:r>
            <a:endParaRPr lang="es-ES" sz="4900" dirty="0" smtClean="0"/>
          </a:p>
          <a:p>
            <a:r>
              <a:rPr lang="es-EC" sz="4900" b="1" dirty="0" smtClean="0"/>
              <a:t> </a:t>
            </a:r>
            <a:endParaRPr lang="es-ES" sz="4900" dirty="0" smtClean="0"/>
          </a:p>
          <a:p>
            <a:r>
              <a:rPr lang="es-EC" sz="4900" b="1" dirty="0" smtClean="0"/>
              <a:t> </a:t>
            </a:r>
            <a:endParaRPr lang="es-ES" sz="4900" dirty="0" smtClean="0"/>
          </a:p>
          <a:p>
            <a:r>
              <a:rPr lang="es-EC" sz="4900" b="1" dirty="0" smtClean="0"/>
              <a:t>DIRECTOR: ING. AGR. BASANTES, EMILIO, </a:t>
            </a:r>
            <a:r>
              <a:rPr lang="es-EC" sz="4900" b="1" dirty="0" err="1" smtClean="0"/>
              <a:t>M.Sc.</a:t>
            </a:r>
            <a:r>
              <a:rPr lang="es-EC" sz="4900" b="1" dirty="0" smtClean="0"/>
              <a:t> </a:t>
            </a:r>
            <a:endParaRPr lang="es-ES" sz="4900" dirty="0" smtClean="0"/>
          </a:p>
          <a:p>
            <a:r>
              <a:rPr lang="es-EC" sz="4900" b="1" dirty="0" smtClean="0"/>
              <a:t> </a:t>
            </a:r>
            <a:endParaRPr lang="es-ES" sz="4900" dirty="0" smtClean="0"/>
          </a:p>
          <a:p>
            <a:r>
              <a:rPr lang="es-EC" sz="4900" b="1" dirty="0" smtClean="0"/>
              <a:t>SANGOLQUÍ </a:t>
            </a:r>
            <a:endParaRPr lang="es-ES" sz="4900" dirty="0" smtClean="0"/>
          </a:p>
          <a:p>
            <a:r>
              <a:rPr lang="es-EC" sz="4900" b="1" dirty="0" smtClean="0"/>
              <a:t>2016</a:t>
            </a:r>
            <a:endParaRPr lang="es-ES" sz="4900" dirty="0"/>
          </a:p>
        </p:txBody>
      </p:sp>
    </p:spTree>
    <p:extLst>
      <p:ext uri="{BB962C8B-B14F-4D97-AF65-F5344CB8AC3E}">
        <p14:creationId xmlns:p14="http://schemas.microsoft.com/office/powerpoint/2010/main" xmlns="" val="21436325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928670"/>
            <a:ext cx="8229600" cy="4968552"/>
          </a:xfrm>
        </p:spPr>
        <p:txBody>
          <a:bodyPr>
            <a:normAutofit/>
          </a:bodyPr>
          <a:lstStyle/>
          <a:p>
            <a:pPr algn="ctr">
              <a:lnSpc>
                <a:spcPct val="150000"/>
              </a:lnSpc>
              <a:spcAft>
                <a:spcPts val="0"/>
              </a:spcAft>
              <a:buNone/>
            </a:pPr>
            <a:r>
              <a:rPr lang="es-EC" b="1" dirty="0">
                <a:latin typeface="Times New Roman"/>
                <a:ea typeface="Calibri"/>
                <a:cs typeface="Times New Roman"/>
              </a:rPr>
              <a:t>Número de hijos</a:t>
            </a:r>
            <a:endParaRPr lang="es-ES" sz="2800" dirty="0">
              <a:ea typeface="Calibri"/>
              <a:cs typeface="Times New Roman"/>
            </a:endParaRPr>
          </a:p>
          <a:p>
            <a:pPr marL="0" indent="0" algn="just">
              <a:lnSpc>
                <a:spcPct val="150000"/>
              </a:lnSpc>
              <a:spcAft>
                <a:spcPts val="0"/>
              </a:spcAft>
              <a:buNone/>
            </a:pPr>
            <a:endParaRPr lang="es-EC" dirty="0" smtClean="0">
              <a:latin typeface="Times New Roman"/>
              <a:ea typeface="Calibri"/>
              <a:cs typeface="Times New Roman"/>
            </a:endParaRPr>
          </a:p>
          <a:p>
            <a:pPr marL="0" indent="0" algn="just">
              <a:lnSpc>
                <a:spcPct val="150000"/>
              </a:lnSpc>
              <a:spcAft>
                <a:spcPts val="0"/>
              </a:spcAft>
              <a:buNone/>
            </a:pPr>
            <a:endParaRPr lang="es-EC" sz="2800" dirty="0">
              <a:latin typeface="Times New Roman"/>
              <a:ea typeface="Calibri"/>
              <a:cs typeface="Times New Roman"/>
            </a:endParaRPr>
          </a:p>
          <a:p>
            <a:pPr marL="0" indent="0" algn="just">
              <a:lnSpc>
                <a:spcPct val="150000"/>
              </a:lnSpc>
              <a:spcAft>
                <a:spcPts val="0"/>
              </a:spcAft>
              <a:buNone/>
            </a:pPr>
            <a:endParaRPr lang="es-ES" sz="2800" dirty="0" smtClean="0">
              <a:ea typeface="Calibri"/>
              <a:cs typeface="Times New Roman"/>
            </a:endParaRPr>
          </a:p>
          <a:p>
            <a:pPr marL="0" indent="0" algn="just">
              <a:lnSpc>
                <a:spcPct val="150000"/>
              </a:lnSpc>
              <a:spcAft>
                <a:spcPts val="0"/>
              </a:spcAft>
              <a:buNone/>
            </a:pPr>
            <a:endParaRPr lang="es-ES" sz="2800" dirty="0">
              <a:ea typeface="Calibri"/>
              <a:cs typeface="Times New Roman"/>
            </a:endParaRPr>
          </a:p>
          <a:p>
            <a:pPr marL="0" indent="0" algn="just">
              <a:lnSpc>
                <a:spcPct val="150000"/>
              </a:lnSpc>
              <a:spcAft>
                <a:spcPts val="0"/>
              </a:spcAft>
              <a:buNone/>
            </a:pPr>
            <a:endParaRPr lang="es-ES" sz="2800" dirty="0" smtClean="0">
              <a:ea typeface="Calibri"/>
              <a:cs typeface="Times New Roman"/>
            </a:endParaRPr>
          </a:p>
          <a:p>
            <a:pPr marL="0" indent="0" algn="just">
              <a:lnSpc>
                <a:spcPct val="150000"/>
              </a:lnSpc>
              <a:spcAft>
                <a:spcPts val="0"/>
              </a:spcAft>
              <a:buNone/>
            </a:pPr>
            <a:endParaRPr lang="es-ES" sz="2800" dirty="0" smtClean="0">
              <a:ea typeface="Calibri"/>
              <a:cs typeface="Times New Roman"/>
            </a:endParaRPr>
          </a:p>
          <a:p>
            <a:pPr marL="0" indent="0" algn="just">
              <a:lnSpc>
                <a:spcPct val="150000"/>
              </a:lnSpc>
              <a:spcAft>
                <a:spcPts val="0"/>
              </a:spcAft>
              <a:buNone/>
            </a:pPr>
            <a:endParaRPr lang="es-ES" sz="2800" dirty="0">
              <a:ea typeface="Calibri"/>
              <a:cs typeface="Times New Roman"/>
            </a:endParaRPr>
          </a:p>
          <a:p>
            <a:pPr marL="0" indent="0" algn="ctr">
              <a:lnSpc>
                <a:spcPct val="150000"/>
              </a:lnSpc>
              <a:spcAft>
                <a:spcPts val="0"/>
              </a:spcAft>
              <a:buNone/>
            </a:pPr>
            <a:endParaRPr lang="es-ES" sz="1700" dirty="0">
              <a:ea typeface="Calibri"/>
              <a:cs typeface="Times New Roman"/>
            </a:endParaRPr>
          </a:p>
          <a:p>
            <a:pPr marL="0" indent="0" algn="just">
              <a:lnSpc>
                <a:spcPct val="150000"/>
              </a:lnSpc>
              <a:spcAft>
                <a:spcPts val="0"/>
              </a:spcAft>
              <a:buNone/>
            </a:pPr>
            <a:endParaRPr lang="es-ES" sz="2800" dirty="0">
              <a:ea typeface="Calibri"/>
              <a:cs typeface="Times New Roman"/>
            </a:endParaRPr>
          </a:p>
          <a:p>
            <a:endParaRPr lang="es-ES" dirty="0"/>
          </a:p>
        </p:txBody>
      </p:sp>
      <p:graphicFrame>
        <p:nvGraphicFramePr>
          <p:cNvPr id="4" name="3 Gráfico"/>
          <p:cNvGraphicFramePr/>
          <p:nvPr>
            <p:extLst>
              <p:ext uri="{D42A27DB-BD31-4B8C-83A1-F6EECF244321}">
                <p14:modId xmlns:p14="http://schemas.microsoft.com/office/powerpoint/2010/main" xmlns="" val="2000072470"/>
              </p:ext>
            </p:extLst>
          </p:nvPr>
        </p:nvGraphicFramePr>
        <p:xfrm>
          <a:off x="1979712" y="1772816"/>
          <a:ext cx="6048672" cy="37444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949314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25000" lnSpcReduction="20000"/>
          </a:bodyPr>
          <a:lstStyle/>
          <a:p>
            <a:endParaRPr lang="es-EC" dirty="0"/>
          </a:p>
          <a:p>
            <a:endParaRPr lang="es-EC" dirty="0" smtClean="0"/>
          </a:p>
          <a:p>
            <a:pPr marL="0" indent="0">
              <a:buNone/>
            </a:pPr>
            <a:endParaRPr lang="es-EC" dirty="0"/>
          </a:p>
          <a:p>
            <a:pPr marL="0" indent="0">
              <a:buNone/>
            </a:pPr>
            <a:endParaRPr lang="es-EC" dirty="0" smtClean="0"/>
          </a:p>
          <a:p>
            <a:pPr marL="0" indent="0">
              <a:buNone/>
            </a:pPr>
            <a:endParaRPr lang="es-EC" dirty="0"/>
          </a:p>
          <a:p>
            <a:pPr marL="0" indent="0">
              <a:buNone/>
            </a:pPr>
            <a:endParaRPr lang="es-EC" dirty="0" smtClean="0"/>
          </a:p>
          <a:p>
            <a:pPr marL="0" indent="0">
              <a:buNone/>
            </a:pPr>
            <a:endParaRPr lang="es-EC" dirty="0"/>
          </a:p>
          <a:p>
            <a:pPr marL="0" indent="0">
              <a:buNone/>
            </a:pPr>
            <a:endParaRPr lang="es-EC" dirty="0" smtClean="0"/>
          </a:p>
          <a:p>
            <a:pPr marL="0" indent="0">
              <a:buNone/>
            </a:pPr>
            <a:endParaRPr lang="es-EC" dirty="0"/>
          </a:p>
          <a:p>
            <a:pPr marL="0" indent="0">
              <a:buNone/>
            </a:pPr>
            <a:endParaRPr lang="es-EC" dirty="0" smtClean="0"/>
          </a:p>
          <a:p>
            <a:pPr marL="0" indent="0">
              <a:buNone/>
            </a:pPr>
            <a:endParaRPr lang="es-EC" dirty="0"/>
          </a:p>
          <a:p>
            <a:pPr marL="0" indent="0">
              <a:buNone/>
            </a:pPr>
            <a:endParaRPr lang="es-EC" dirty="0" smtClean="0"/>
          </a:p>
          <a:p>
            <a:pPr marL="0" indent="0">
              <a:buNone/>
            </a:pPr>
            <a:endParaRPr lang="es-EC" dirty="0"/>
          </a:p>
          <a:p>
            <a:pPr marL="0" indent="0">
              <a:buNone/>
            </a:pPr>
            <a:endParaRPr lang="es-EC" dirty="0" smtClean="0"/>
          </a:p>
          <a:p>
            <a:pPr marL="0" indent="0">
              <a:buNone/>
            </a:pPr>
            <a:endParaRPr lang="es-EC" dirty="0"/>
          </a:p>
          <a:p>
            <a:pPr marL="0" indent="0">
              <a:buNone/>
            </a:pPr>
            <a:endParaRPr lang="es-EC" dirty="0" smtClean="0"/>
          </a:p>
          <a:p>
            <a:pPr marL="0" indent="0">
              <a:buNone/>
            </a:pPr>
            <a:endParaRPr lang="es-EC" dirty="0"/>
          </a:p>
          <a:p>
            <a:pPr marL="0" indent="0">
              <a:buNone/>
            </a:pPr>
            <a:endParaRPr lang="es-EC" dirty="0" smtClean="0"/>
          </a:p>
          <a:p>
            <a:pPr marL="0" indent="0">
              <a:buNone/>
            </a:pPr>
            <a:endParaRPr lang="es-EC" dirty="0"/>
          </a:p>
          <a:p>
            <a:pPr marL="0" indent="0">
              <a:buNone/>
            </a:pPr>
            <a:endParaRPr lang="es-EC" dirty="0" smtClean="0"/>
          </a:p>
          <a:p>
            <a:pPr marL="0" indent="0">
              <a:buNone/>
            </a:pPr>
            <a:endParaRPr lang="es-EC" dirty="0"/>
          </a:p>
          <a:p>
            <a:pPr marL="0" indent="0">
              <a:buNone/>
            </a:pPr>
            <a:endParaRPr lang="es-EC" dirty="0" smtClean="0"/>
          </a:p>
          <a:p>
            <a:pPr marL="0" indent="0">
              <a:buNone/>
            </a:pPr>
            <a:endParaRPr lang="es-EC" dirty="0"/>
          </a:p>
          <a:p>
            <a:pPr marL="0" indent="0">
              <a:buNone/>
            </a:pPr>
            <a:r>
              <a:rPr lang="es-EC" dirty="0" smtClean="0"/>
              <a:t>			</a:t>
            </a:r>
          </a:p>
          <a:p>
            <a:pPr marL="0" indent="0">
              <a:buNone/>
            </a:pPr>
            <a:endParaRPr lang="es-EC" dirty="0"/>
          </a:p>
          <a:p>
            <a:pPr marL="0" indent="0">
              <a:buNone/>
            </a:pPr>
            <a:endParaRPr lang="es-EC" dirty="0" smtClean="0"/>
          </a:p>
          <a:p>
            <a:pPr marL="0" indent="0">
              <a:buNone/>
            </a:pPr>
            <a:endParaRPr lang="es-EC" dirty="0"/>
          </a:p>
          <a:p>
            <a:pPr marL="0" indent="0">
              <a:buNone/>
            </a:pPr>
            <a:endParaRPr lang="es-EC" dirty="0" smtClean="0"/>
          </a:p>
          <a:p>
            <a:pPr marL="0" indent="0">
              <a:buNone/>
            </a:pPr>
            <a:r>
              <a:rPr lang="es-EC" dirty="0"/>
              <a:t>	</a:t>
            </a:r>
            <a:r>
              <a:rPr lang="es-EC" dirty="0" smtClean="0"/>
              <a:t>		Figura </a:t>
            </a:r>
            <a:r>
              <a:rPr lang="es-EC" dirty="0"/>
              <a:t>6. Proporción de otras personas que dependen en los hogares </a:t>
            </a:r>
            <a:endParaRPr lang="es-ES" dirty="0"/>
          </a:p>
        </p:txBody>
      </p:sp>
      <p:sp>
        <p:nvSpPr>
          <p:cNvPr id="2" name="1 Título"/>
          <p:cNvSpPr>
            <a:spLocks noGrp="1"/>
          </p:cNvSpPr>
          <p:nvPr>
            <p:ph type="title"/>
          </p:nvPr>
        </p:nvSpPr>
        <p:spPr>
          <a:xfrm>
            <a:off x="323528" y="476672"/>
            <a:ext cx="8229600" cy="1143000"/>
          </a:xfrm>
        </p:spPr>
        <p:txBody>
          <a:bodyPr>
            <a:normAutofit/>
          </a:bodyPr>
          <a:lstStyle/>
          <a:p>
            <a:pPr algn="ctr"/>
            <a:r>
              <a:rPr lang="es-EC" sz="2700" b="1" dirty="0">
                <a:latin typeface="Times New Roman" pitchFamily="18" charset="0"/>
                <a:cs typeface="Times New Roman" pitchFamily="18" charset="0"/>
              </a:rPr>
              <a:t>Otras personas que dependen   </a:t>
            </a:r>
            <a:endParaRPr lang="es-ES" sz="2700" dirty="0">
              <a:latin typeface="Times New Roman" pitchFamily="18" charset="0"/>
              <a:cs typeface="Times New Roman" pitchFamily="18" charset="0"/>
            </a:endParaRPr>
          </a:p>
        </p:txBody>
      </p:sp>
      <p:graphicFrame>
        <p:nvGraphicFramePr>
          <p:cNvPr id="4" name="3 Gráfico"/>
          <p:cNvGraphicFramePr/>
          <p:nvPr>
            <p:extLst>
              <p:ext uri="{D42A27DB-BD31-4B8C-83A1-F6EECF244321}">
                <p14:modId xmlns:p14="http://schemas.microsoft.com/office/powerpoint/2010/main" xmlns="" val="3970732904"/>
              </p:ext>
            </p:extLst>
          </p:nvPr>
        </p:nvGraphicFramePr>
        <p:xfrm>
          <a:off x="2195736" y="1772816"/>
          <a:ext cx="5484192" cy="38884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15927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xmlns="" val="669086899"/>
              </p:ext>
            </p:extLst>
          </p:nvPr>
        </p:nvGraphicFramePr>
        <p:xfrm>
          <a:off x="1428728" y="1785926"/>
          <a:ext cx="6624736" cy="3777283"/>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2"/>
          <p:cNvSpPr>
            <a:spLocks noChangeArrowheads="1"/>
          </p:cNvSpPr>
          <p:nvPr/>
        </p:nvSpPr>
        <p:spPr bwMode="auto">
          <a:xfrm>
            <a:off x="3286116" y="928670"/>
            <a:ext cx="2295052"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2400" b="1" i="0" u="none" strike="noStrike" cap="none" normalizeH="0" baseline="0" dirty="0" smtClean="0">
                <a:ln>
                  <a:noFill/>
                </a:ln>
                <a:solidFill>
                  <a:schemeClr val="tx1"/>
                </a:solidFill>
                <a:effectLst/>
                <a:latin typeface="Calibri"/>
                <a:ea typeface="Calibri" pitchFamily="34" charset="0"/>
                <a:cs typeface="Times New Roman" pitchFamily="18" charset="0"/>
              </a:rPr>
              <a:t>Á</a:t>
            </a:r>
            <a:r>
              <a:rPr kumimoji="0" lang="es-EC"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rea de la finca</a:t>
            </a:r>
            <a:r>
              <a:rPr kumimoji="0" lang="es-EC"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706876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3286116" y="1065475"/>
            <a:ext cx="2714644"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Disponibilidad de agua</a:t>
            </a:r>
            <a:endParaRPr kumimoji="0" lang="es-ES"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4 Gráfico"/>
          <p:cNvGraphicFramePr/>
          <p:nvPr>
            <p:extLst>
              <p:ext uri="{D42A27DB-BD31-4B8C-83A1-F6EECF244321}">
                <p14:modId xmlns:p14="http://schemas.microsoft.com/office/powerpoint/2010/main" xmlns="" val="412441881"/>
              </p:ext>
            </p:extLst>
          </p:nvPr>
        </p:nvGraphicFramePr>
        <p:xfrm>
          <a:off x="2000232" y="2000240"/>
          <a:ext cx="5328592" cy="35907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063820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2714612" y="504419"/>
            <a:ext cx="4564135" cy="11079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C"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EC"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Proporción de la finca bajo riego </a:t>
            </a:r>
            <a:endParaRPr kumimoji="0" lang="es-E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C"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s-ES"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4 Gráfico"/>
          <p:cNvGraphicFramePr/>
          <p:nvPr>
            <p:extLst>
              <p:ext uri="{D42A27DB-BD31-4B8C-83A1-F6EECF244321}">
                <p14:modId xmlns:p14="http://schemas.microsoft.com/office/powerpoint/2010/main" xmlns="" val="1823314193"/>
              </p:ext>
            </p:extLst>
          </p:nvPr>
        </p:nvGraphicFramePr>
        <p:xfrm>
          <a:off x="1691680" y="1811725"/>
          <a:ext cx="5904656" cy="36334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891220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2071670" y="571480"/>
            <a:ext cx="6264857" cy="73866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Prácticas de conservación del suelo en la finca</a:t>
            </a:r>
            <a:r>
              <a:rPr kumimoji="0" lang="es-EC"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4 Gráfico"/>
          <p:cNvGraphicFramePr/>
          <p:nvPr>
            <p:extLst>
              <p:ext uri="{D42A27DB-BD31-4B8C-83A1-F6EECF244321}">
                <p14:modId xmlns:p14="http://schemas.microsoft.com/office/powerpoint/2010/main" xmlns="" val="2658153778"/>
              </p:ext>
            </p:extLst>
          </p:nvPr>
        </p:nvGraphicFramePr>
        <p:xfrm>
          <a:off x="1547664" y="1628800"/>
          <a:ext cx="7056784" cy="41113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9788528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857232"/>
            <a:ext cx="8229600" cy="5009499"/>
          </a:xfrm>
        </p:spPr>
        <p:txBody>
          <a:bodyPr/>
          <a:lstStyle/>
          <a:p>
            <a:pPr marL="0" indent="0" algn="ctr">
              <a:buNone/>
            </a:pPr>
            <a:r>
              <a:rPr lang="es-EC" b="1" dirty="0"/>
              <a:t>Estructura del suelo</a:t>
            </a:r>
            <a:endParaRPr lang="es-ES" dirty="0"/>
          </a:p>
        </p:txBody>
      </p:sp>
      <p:graphicFrame>
        <p:nvGraphicFramePr>
          <p:cNvPr id="5" name="4 Gráfico"/>
          <p:cNvGraphicFramePr/>
          <p:nvPr>
            <p:extLst>
              <p:ext uri="{D42A27DB-BD31-4B8C-83A1-F6EECF244321}">
                <p14:modId xmlns:p14="http://schemas.microsoft.com/office/powerpoint/2010/main" xmlns="" val="25670144"/>
              </p:ext>
            </p:extLst>
          </p:nvPr>
        </p:nvGraphicFramePr>
        <p:xfrm>
          <a:off x="1619672" y="1916832"/>
          <a:ext cx="5809848" cy="386962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9331964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285852" y="596752"/>
            <a:ext cx="6444208" cy="73866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s-EC"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Compactaci</a:t>
            </a:r>
            <a:r>
              <a:rPr kumimoji="0" lang="es-EC" sz="2400" b="1" i="0" u="none" strike="noStrike" cap="none" normalizeH="0" baseline="0" dirty="0" smtClean="0">
                <a:ln>
                  <a:noFill/>
                </a:ln>
                <a:solidFill>
                  <a:schemeClr val="tx1"/>
                </a:solidFill>
                <a:effectLst/>
                <a:latin typeface="Calibri"/>
                <a:ea typeface="Calibri" pitchFamily="34" charset="0"/>
                <a:cs typeface="Times New Roman" pitchFamily="18" charset="0"/>
              </a:rPr>
              <a:t>ó</a:t>
            </a:r>
            <a:r>
              <a:rPr kumimoji="0" lang="es-EC"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 e infiltraci</a:t>
            </a:r>
            <a:r>
              <a:rPr kumimoji="0" lang="es-EC" sz="2400" b="1" i="0" u="none" strike="noStrike" cap="none" normalizeH="0" baseline="0" dirty="0" smtClean="0">
                <a:ln>
                  <a:noFill/>
                </a:ln>
                <a:solidFill>
                  <a:schemeClr val="tx1"/>
                </a:solidFill>
                <a:effectLst/>
                <a:latin typeface="Calibri"/>
                <a:ea typeface="Calibri" pitchFamily="34" charset="0"/>
                <a:cs typeface="Times New Roman" pitchFamily="18" charset="0"/>
              </a:rPr>
              <a:t>ó</a:t>
            </a:r>
            <a:r>
              <a:rPr kumimoji="0" lang="es-EC"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 </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4 Gráfico"/>
          <p:cNvGraphicFramePr/>
          <p:nvPr>
            <p:extLst>
              <p:ext uri="{D42A27DB-BD31-4B8C-83A1-F6EECF244321}">
                <p14:modId xmlns:p14="http://schemas.microsoft.com/office/powerpoint/2010/main" xmlns="" val="1646046537"/>
              </p:ext>
            </p:extLst>
          </p:nvPr>
        </p:nvGraphicFramePr>
        <p:xfrm>
          <a:off x="1547664" y="1916832"/>
          <a:ext cx="6264696" cy="40324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8598215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857356" y="715485"/>
            <a:ext cx="5143536" cy="80021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s-EC"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s-EC"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Profundidad del suelo</a:t>
            </a:r>
            <a:endParaRPr kumimoji="0" lang="es-E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4 Gráfico"/>
          <p:cNvGraphicFramePr/>
          <p:nvPr>
            <p:extLst>
              <p:ext uri="{D42A27DB-BD31-4B8C-83A1-F6EECF244321}">
                <p14:modId xmlns:p14="http://schemas.microsoft.com/office/powerpoint/2010/main" xmlns="" val="1842149347"/>
              </p:ext>
            </p:extLst>
          </p:nvPr>
        </p:nvGraphicFramePr>
        <p:xfrm>
          <a:off x="1887064" y="1844824"/>
          <a:ext cx="5277224" cy="36724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9183853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928794" y="500042"/>
            <a:ext cx="4988866" cy="80021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C"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s-EC"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Residuos de la cosecha anterior</a:t>
            </a:r>
            <a:endParaRPr kumimoji="0" lang="es-E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4 Gráfico"/>
          <p:cNvGraphicFramePr/>
          <p:nvPr>
            <p:extLst>
              <p:ext uri="{D42A27DB-BD31-4B8C-83A1-F6EECF244321}">
                <p14:modId xmlns:p14="http://schemas.microsoft.com/office/powerpoint/2010/main" xmlns="" val="3784864096"/>
              </p:ext>
            </p:extLst>
          </p:nvPr>
        </p:nvGraphicFramePr>
        <p:xfrm>
          <a:off x="1857356" y="1928802"/>
          <a:ext cx="5472608" cy="335699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711791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0" y="1124744"/>
            <a:ext cx="7400948" cy="1804796"/>
          </a:xfrm>
        </p:spPr>
        <p:txBody>
          <a:bodyPr>
            <a:normAutofit/>
          </a:bodyPr>
          <a:lstStyle/>
          <a:p>
            <a:pPr>
              <a:buNone/>
            </a:pPr>
            <a:r>
              <a:rPr lang="es-EC" sz="1600" dirty="0" smtClean="0"/>
              <a:t>La sostenibilidad agropecuaria un desafío para la agricultura moderna, </a:t>
            </a:r>
          </a:p>
          <a:p>
            <a:endParaRPr lang="es-EC" sz="1600" dirty="0" smtClean="0"/>
          </a:p>
          <a:p>
            <a:r>
              <a:rPr lang="es-EC" sz="1600" dirty="0" smtClean="0"/>
              <a:t>Satisface la demanda de alimentos </a:t>
            </a:r>
          </a:p>
          <a:p>
            <a:r>
              <a:rPr lang="es-EC" sz="1600" dirty="0" smtClean="0"/>
              <a:t>Protege y conserva el ambiente </a:t>
            </a:r>
          </a:p>
          <a:p>
            <a:r>
              <a:rPr lang="es-EC" sz="1600" dirty="0" smtClean="0"/>
              <a:t>Mejora la calidad de vida de los productores agrícolas. </a:t>
            </a:r>
            <a:endParaRPr lang="es-ES" sz="1600" dirty="0" smtClean="0"/>
          </a:p>
          <a:p>
            <a:endParaRPr lang="es-ES" dirty="0"/>
          </a:p>
        </p:txBody>
      </p:sp>
      <p:sp>
        <p:nvSpPr>
          <p:cNvPr id="3" name="2 Título"/>
          <p:cNvSpPr>
            <a:spLocks noGrp="1"/>
          </p:cNvSpPr>
          <p:nvPr>
            <p:ph type="title"/>
          </p:nvPr>
        </p:nvSpPr>
        <p:spPr>
          <a:xfrm>
            <a:off x="323528" y="188640"/>
            <a:ext cx="8229600" cy="720080"/>
          </a:xfrm>
        </p:spPr>
        <p:txBody>
          <a:bodyPr>
            <a:normAutofit fontScale="90000"/>
          </a:bodyPr>
          <a:lstStyle/>
          <a:p>
            <a:pPr algn="ctr"/>
            <a:r>
              <a:rPr lang="es-ES_tradnl" dirty="0" smtClean="0"/>
              <a:t/>
            </a:r>
            <a:br>
              <a:rPr lang="es-ES_tradnl" dirty="0" smtClean="0"/>
            </a:br>
            <a:r>
              <a:rPr lang="es-ES_tradnl" sz="2700" dirty="0" smtClean="0"/>
              <a:t>I.	INTRODUCCION</a:t>
            </a:r>
            <a:r>
              <a:rPr lang="es-ES_tradnl" dirty="0" smtClean="0"/>
              <a:t/>
            </a:r>
            <a:br>
              <a:rPr lang="es-ES_tradnl" dirty="0" smtClean="0"/>
            </a:br>
            <a:endParaRPr lang="es-ES" dirty="0"/>
          </a:p>
        </p:txBody>
      </p:sp>
      <p:sp>
        <p:nvSpPr>
          <p:cNvPr id="5" name="4 CuadroTexto"/>
          <p:cNvSpPr txBox="1"/>
          <p:nvPr/>
        </p:nvSpPr>
        <p:spPr>
          <a:xfrm>
            <a:off x="251520" y="3284984"/>
            <a:ext cx="2808312" cy="160043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s-EC" sz="1400" dirty="0" smtClean="0"/>
              <a:t>Nuestro país, goza de una diversidad de ecosistemas, con condiciones óptimas para el desarrollo de la </a:t>
            </a:r>
            <a:r>
              <a:rPr lang="es-EC" sz="1400" dirty="0" smtClean="0">
                <a:latin typeface="Times New Roman" pitchFamily="18" charset="0"/>
                <a:cs typeface="Times New Roman" pitchFamily="18" charset="0"/>
              </a:rPr>
              <a:t>producción</a:t>
            </a:r>
            <a:r>
              <a:rPr lang="es-EC" sz="1400" dirty="0" smtClean="0"/>
              <a:t> agrícola y pecuaria; </a:t>
            </a:r>
            <a:r>
              <a:rPr lang="es-EC" sz="1400" dirty="0" err="1" smtClean="0"/>
              <a:t>queno</a:t>
            </a:r>
            <a:r>
              <a:rPr lang="es-EC" sz="1400" dirty="0" smtClean="0"/>
              <a:t> ha sido debidamente aprovechada</a:t>
            </a:r>
            <a:endParaRPr lang="es-ES" sz="1400" dirty="0"/>
          </a:p>
        </p:txBody>
      </p:sp>
      <p:sp>
        <p:nvSpPr>
          <p:cNvPr id="7169" name="Rectangle 1"/>
          <p:cNvSpPr>
            <a:spLocks noChangeArrowheads="1"/>
          </p:cNvSpPr>
          <p:nvPr/>
        </p:nvSpPr>
        <p:spPr bwMode="auto">
          <a:xfrm>
            <a:off x="3635896" y="3068960"/>
            <a:ext cx="2448272" cy="2062103"/>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es-EC"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Para iniciar con estos procesos de transformaci</a:t>
            </a:r>
            <a:r>
              <a:rPr kumimoji="0" lang="es-EC" sz="1600" b="0" i="0" u="none" strike="noStrike" cap="none" normalizeH="0" baseline="0" dirty="0" smtClean="0">
                <a:ln>
                  <a:noFill/>
                </a:ln>
                <a:solidFill>
                  <a:schemeClr val="tx1"/>
                </a:solidFill>
                <a:effectLst/>
                <a:latin typeface="Calibri"/>
                <a:ea typeface="Calibri" pitchFamily="34" charset="0"/>
                <a:cs typeface="Times New Roman" pitchFamily="18" charset="0"/>
              </a:rPr>
              <a:t>ó</a:t>
            </a:r>
            <a:r>
              <a:rPr kumimoji="0" lang="es-EC"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 agropecuaria se parte del conocimiento de </a:t>
            </a:r>
            <a:r>
              <a:rPr kumimoji="0" lang="es-EC"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a:t>
            </a:r>
            <a:r>
              <a:rPr kumimoji="0" lang="es-EC"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realidad de las UPAS, a trav</a:t>
            </a:r>
            <a:r>
              <a:rPr kumimoji="0" lang="es-EC"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es-EC"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de diagn</a:t>
            </a:r>
            <a:r>
              <a:rPr kumimoji="0" lang="es-EC" sz="1600" b="0" i="0" u="none" strike="noStrike" cap="none" normalizeH="0" baseline="0" dirty="0" smtClean="0">
                <a:ln>
                  <a:noFill/>
                </a:ln>
                <a:solidFill>
                  <a:schemeClr val="tx1"/>
                </a:solidFill>
                <a:effectLst/>
                <a:latin typeface="Calibri"/>
                <a:ea typeface="Calibri" pitchFamily="34" charset="0"/>
                <a:cs typeface="Times New Roman" pitchFamily="18" charset="0"/>
              </a:rPr>
              <a:t>ó</a:t>
            </a:r>
            <a:r>
              <a:rPr kumimoji="0" lang="es-EC"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sticos participativos los cuales  nos proveer</a:t>
            </a:r>
            <a:r>
              <a:rPr kumimoji="0" lang="es-EC" sz="1600" b="0" i="0" u="none" strike="noStrike" cap="none" normalizeH="0" baseline="0" dirty="0" smtClean="0">
                <a:ln>
                  <a:noFill/>
                </a:ln>
                <a:solidFill>
                  <a:schemeClr val="tx1"/>
                </a:solidFill>
                <a:effectLst/>
                <a:latin typeface="Calibri"/>
                <a:ea typeface="Calibri" pitchFamily="34" charset="0"/>
                <a:cs typeface="Times New Roman" pitchFamily="18" charset="0"/>
              </a:rPr>
              <a:t>á</a:t>
            </a:r>
            <a:r>
              <a:rPr kumimoji="0" lang="es-EC"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 de informaci</a:t>
            </a:r>
            <a:r>
              <a:rPr kumimoji="0" lang="es-EC" sz="1600" b="0" i="0" u="none" strike="noStrike" cap="none" normalizeH="0" baseline="0" dirty="0" smtClean="0">
                <a:ln>
                  <a:noFill/>
                </a:ln>
                <a:solidFill>
                  <a:schemeClr val="tx1"/>
                </a:solidFill>
                <a:effectLst/>
                <a:latin typeface="Calibri"/>
                <a:ea typeface="Calibri" pitchFamily="34" charset="0"/>
                <a:cs typeface="Times New Roman" pitchFamily="18" charset="0"/>
              </a:rPr>
              <a:t>ó</a:t>
            </a:r>
            <a:r>
              <a:rPr kumimoji="0" lang="es-EC"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 de base</a:t>
            </a:r>
            <a:endParaRPr kumimoji="0" lang="es-EC"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8 CuadroTexto"/>
          <p:cNvSpPr txBox="1"/>
          <p:nvPr/>
        </p:nvSpPr>
        <p:spPr>
          <a:xfrm>
            <a:off x="6372200" y="2852936"/>
            <a:ext cx="2232248" cy="24622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just"/>
            <a:r>
              <a:rPr lang="es-EC" sz="1400" dirty="0" smtClean="0"/>
              <a:t>Desde esta perspectiva la realización de un diagnóstico agroecológico en Casanga, zona cuyo principal medio de vida es la actividad agropecuaria y principalmente la producción de maní  y maíz</a:t>
            </a:r>
            <a:endParaRPr lang="es-ES" sz="1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500166" y="500042"/>
            <a:ext cx="5060809" cy="73866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s-EC"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Color, olor y materia org</a:t>
            </a:r>
            <a:r>
              <a:rPr kumimoji="0" lang="es-EC" sz="2400" b="1" i="0" u="none" strike="noStrike" cap="none" normalizeH="0" baseline="0" dirty="0" smtClean="0">
                <a:ln>
                  <a:noFill/>
                </a:ln>
                <a:solidFill>
                  <a:schemeClr val="tx1"/>
                </a:solidFill>
                <a:effectLst/>
                <a:latin typeface="Calibri"/>
                <a:ea typeface="Calibri" pitchFamily="34" charset="0"/>
                <a:cs typeface="Times New Roman" pitchFamily="18" charset="0"/>
              </a:rPr>
              <a:t>á</a:t>
            </a:r>
            <a:r>
              <a:rPr kumimoji="0" lang="es-EC"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nica</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5 Gráfico"/>
          <p:cNvGraphicFramePr/>
          <p:nvPr>
            <p:extLst>
              <p:ext uri="{D42A27DB-BD31-4B8C-83A1-F6EECF244321}">
                <p14:modId xmlns:p14="http://schemas.microsoft.com/office/powerpoint/2010/main" xmlns="" val="356846572"/>
              </p:ext>
            </p:extLst>
          </p:nvPr>
        </p:nvGraphicFramePr>
        <p:xfrm>
          <a:off x="1619672" y="1628799"/>
          <a:ext cx="5544616" cy="384604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7577573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285852" y="857232"/>
            <a:ext cx="6604786" cy="461665"/>
          </a:xfrm>
          <a:prstGeom prst="rect">
            <a:avLst/>
          </a:prstGeom>
        </p:spPr>
        <p:txBody>
          <a:bodyPr wrap="square">
            <a:spAutoFit/>
          </a:bodyPr>
          <a:lstStyle/>
          <a:p>
            <a:pPr algn="ctr"/>
            <a:r>
              <a:rPr lang="es-EC" sz="2400" b="1" dirty="0">
                <a:latin typeface="Times New Roman" pitchFamily="18" charset="0"/>
                <a:cs typeface="Times New Roman" pitchFamily="18" charset="0"/>
              </a:rPr>
              <a:t>Capacidad de retención de humedad </a:t>
            </a:r>
            <a:endParaRPr lang="es-ES" sz="2400" dirty="0">
              <a:latin typeface="Times New Roman" pitchFamily="18" charset="0"/>
              <a:cs typeface="Times New Roman" pitchFamily="18" charset="0"/>
            </a:endParaRPr>
          </a:p>
        </p:txBody>
      </p:sp>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graphicFrame>
        <p:nvGraphicFramePr>
          <p:cNvPr id="6" name="5 Gráfico"/>
          <p:cNvGraphicFramePr/>
          <p:nvPr>
            <p:extLst>
              <p:ext uri="{D42A27DB-BD31-4B8C-83A1-F6EECF244321}">
                <p14:modId xmlns:p14="http://schemas.microsoft.com/office/powerpoint/2010/main" xmlns="" val="154459756"/>
              </p:ext>
            </p:extLst>
          </p:nvPr>
        </p:nvGraphicFramePr>
        <p:xfrm>
          <a:off x="1857356" y="1785926"/>
          <a:ext cx="5328592" cy="367930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7817740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214414" y="642918"/>
            <a:ext cx="6134243" cy="73866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s-EC"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s-EC"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Desarrollo de las raíces de los cultivos </a:t>
            </a:r>
            <a:endParaRPr kumimoji="0" lang="es-E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4 Gráfico"/>
          <p:cNvGraphicFramePr/>
          <p:nvPr>
            <p:extLst>
              <p:ext uri="{D42A27DB-BD31-4B8C-83A1-F6EECF244321}">
                <p14:modId xmlns:p14="http://schemas.microsoft.com/office/powerpoint/2010/main" xmlns="" val="96037577"/>
              </p:ext>
            </p:extLst>
          </p:nvPr>
        </p:nvGraphicFramePr>
        <p:xfrm>
          <a:off x="1785918" y="1714488"/>
          <a:ext cx="5715040" cy="40005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1153063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2285984" y="571480"/>
            <a:ext cx="4254691" cy="73866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s-EC"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s-EC"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Cobertura de los suelos </a:t>
            </a:r>
            <a:endParaRPr kumimoji="0" lang="es-E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4 Gráfico"/>
          <p:cNvGraphicFramePr/>
          <p:nvPr>
            <p:extLst>
              <p:ext uri="{D42A27DB-BD31-4B8C-83A1-F6EECF244321}">
                <p14:modId xmlns:p14="http://schemas.microsoft.com/office/powerpoint/2010/main" xmlns="" val="236069299"/>
              </p:ext>
            </p:extLst>
          </p:nvPr>
        </p:nvGraphicFramePr>
        <p:xfrm>
          <a:off x="1714480" y="1643050"/>
          <a:ext cx="5857916" cy="41434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9658595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2643174" y="668190"/>
            <a:ext cx="3375476" cy="73866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s-EC"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Grado de erosión</a:t>
            </a:r>
            <a:endParaRPr kumimoji="0" lang="es-E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4 Gráfico"/>
          <p:cNvGraphicFramePr/>
          <p:nvPr>
            <p:extLst>
              <p:ext uri="{D42A27DB-BD31-4B8C-83A1-F6EECF244321}">
                <p14:modId xmlns:p14="http://schemas.microsoft.com/office/powerpoint/2010/main" xmlns="" val="4135621852"/>
              </p:ext>
            </p:extLst>
          </p:nvPr>
        </p:nvGraphicFramePr>
        <p:xfrm>
          <a:off x="1571604" y="1571612"/>
          <a:ext cx="5857916" cy="40005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2452128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428728" y="857232"/>
            <a:ext cx="5330305"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Actividad biológica de los suelos</a:t>
            </a:r>
            <a:endParaRPr kumimoji="0" lang="es-E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5" name="4 Gráfico"/>
          <p:cNvGraphicFramePr/>
          <p:nvPr>
            <p:extLst>
              <p:ext uri="{D42A27DB-BD31-4B8C-83A1-F6EECF244321}">
                <p14:modId xmlns:p14="http://schemas.microsoft.com/office/powerpoint/2010/main" xmlns="" val="1551444264"/>
              </p:ext>
            </p:extLst>
          </p:nvPr>
        </p:nvGraphicFramePr>
        <p:xfrm>
          <a:off x="1785918" y="1928802"/>
          <a:ext cx="5500726" cy="38576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5321874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000364" y="928670"/>
            <a:ext cx="2659190" cy="369332"/>
          </a:xfrm>
          <a:prstGeom prst="rect">
            <a:avLst/>
          </a:prstGeom>
        </p:spPr>
        <p:txBody>
          <a:bodyPr wrap="none">
            <a:spAutoFit/>
          </a:bodyPr>
          <a:lstStyle/>
          <a:p>
            <a:r>
              <a:rPr lang="es-EC" b="1" dirty="0"/>
              <a:t>Apariencia de los cultivos </a:t>
            </a:r>
            <a:endParaRPr lang="es-ES" dirty="0"/>
          </a:p>
        </p:txBody>
      </p:sp>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6" name="5 Gráfico"/>
          <p:cNvGraphicFramePr/>
          <p:nvPr>
            <p:extLst>
              <p:ext uri="{D42A27DB-BD31-4B8C-83A1-F6EECF244321}">
                <p14:modId xmlns:p14="http://schemas.microsoft.com/office/powerpoint/2010/main" xmlns="" val="1597610771"/>
              </p:ext>
            </p:extLst>
          </p:nvPr>
        </p:nvGraphicFramePr>
        <p:xfrm>
          <a:off x="1619672" y="1772816"/>
          <a:ext cx="5881286" cy="40850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380489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2000232" y="642918"/>
            <a:ext cx="4707571" cy="73866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s-EC"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Crecimiento de los cultivos </a:t>
            </a:r>
            <a:endParaRPr kumimoji="0" lang="es-E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4 Gráfico"/>
          <p:cNvGraphicFramePr/>
          <p:nvPr>
            <p:extLst>
              <p:ext uri="{D42A27DB-BD31-4B8C-83A1-F6EECF244321}">
                <p14:modId xmlns:p14="http://schemas.microsoft.com/office/powerpoint/2010/main" xmlns="" val="2531066627"/>
              </p:ext>
            </p:extLst>
          </p:nvPr>
        </p:nvGraphicFramePr>
        <p:xfrm>
          <a:off x="1403648" y="1772816"/>
          <a:ext cx="6240186" cy="40136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6374671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404664"/>
            <a:ext cx="8229600" cy="1143000"/>
          </a:xfrm>
        </p:spPr>
        <p:txBody>
          <a:bodyPr>
            <a:normAutofit/>
          </a:bodyPr>
          <a:lstStyle/>
          <a:p>
            <a:pPr algn="ctr"/>
            <a:r>
              <a:rPr lang="es-EC" sz="2400" b="1" dirty="0">
                <a:latin typeface="Times New Roman" pitchFamily="18" charset="0"/>
                <a:cs typeface="Times New Roman" pitchFamily="18" charset="0"/>
              </a:rPr>
              <a:t>Salud de los cultivos</a:t>
            </a:r>
            <a:endParaRPr lang="es-ES" sz="2400" dirty="0">
              <a:latin typeface="Times New Roman" pitchFamily="18" charset="0"/>
              <a:cs typeface="Times New Roman" pitchFamily="18" charset="0"/>
            </a:endParaRPr>
          </a:p>
        </p:txBody>
      </p:sp>
      <p:sp>
        <p:nvSpPr>
          <p:cNvPr id="4" name="Rectangle 2"/>
          <p:cNvSpPr>
            <a:spLocks noChangeArrowheads="1"/>
          </p:cNvSpPr>
          <p:nvPr/>
        </p:nvSpPr>
        <p:spPr bwMode="auto">
          <a:xfrm>
            <a:off x="0" y="1357298"/>
            <a:ext cx="3190056"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s-EC"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Tolerancia a estr</a:t>
            </a:r>
            <a:r>
              <a:rPr kumimoji="0" lang="es-EC"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es-EC"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t>
            </a:r>
            <a:endParaRPr kumimoji="0" lang="es-ES"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4 Gráfico"/>
          <p:cNvGraphicFramePr/>
          <p:nvPr>
            <p:extLst>
              <p:ext uri="{D42A27DB-BD31-4B8C-83A1-F6EECF244321}">
                <p14:modId xmlns:p14="http://schemas.microsoft.com/office/powerpoint/2010/main" xmlns="" val="1892027397"/>
              </p:ext>
            </p:extLst>
          </p:nvPr>
        </p:nvGraphicFramePr>
        <p:xfrm>
          <a:off x="1857356" y="2000240"/>
          <a:ext cx="5500726" cy="41434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9764261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143108" y="500042"/>
            <a:ext cx="4572000" cy="738664"/>
          </a:xfrm>
          <a:prstGeom prst="rect">
            <a:avLst/>
          </a:prstGeom>
        </p:spPr>
        <p:txBody>
          <a:bodyPr>
            <a:spAutoFit/>
          </a:bodyPr>
          <a:lstStyle/>
          <a:p>
            <a:r>
              <a:rPr lang="es-EC" dirty="0"/>
              <a:t> </a:t>
            </a:r>
            <a:endParaRPr lang="es-ES" dirty="0"/>
          </a:p>
          <a:p>
            <a:r>
              <a:rPr lang="es-EC" sz="2400" b="1" dirty="0">
                <a:latin typeface="Times New Roman" pitchFamily="18" charset="0"/>
                <a:cs typeface="Times New Roman" pitchFamily="18" charset="0"/>
              </a:rPr>
              <a:t>Incidencia de enfermedades</a:t>
            </a:r>
            <a:endParaRPr lang="es-ES" sz="2400" dirty="0">
              <a:latin typeface="Times New Roman" pitchFamily="18" charset="0"/>
              <a:cs typeface="Times New Roman" pitchFamily="18" charset="0"/>
            </a:endParaRPr>
          </a:p>
        </p:txBody>
      </p:sp>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graphicFrame>
        <p:nvGraphicFramePr>
          <p:cNvPr id="6" name="5 Gráfico"/>
          <p:cNvGraphicFramePr/>
          <p:nvPr>
            <p:extLst>
              <p:ext uri="{D42A27DB-BD31-4B8C-83A1-F6EECF244321}">
                <p14:modId xmlns:p14="http://schemas.microsoft.com/office/powerpoint/2010/main" xmlns="" val="525329841"/>
              </p:ext>
            </p:extLst>
          </p:nvPr>
        </p:nvGraphicFramePr>
        <p:xfrm>
          <a:off x="1547664" y="1700808"/>
          <a:ext cx="5810418" cy="42999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432450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ln>
            <a:solidFill>
              <a:schemeClr val="accent1">
                <a:lumMod val="20000"/>
                <a:lumOff val="80000"/>
              </a:schemeClr>
            </a:solidFill>
          </a:ln>
        </p:spPr>
        <p:txBody>
          <a:bodyPr>
            <a:normAutofit fontScale="62500" lnSpcReduction="20000"/>
          </a:bodyPr>
          <a:lstStyle/>
          <a:p>
            <a:pPr>
              <a:buNone/>
            </a:pPr>
            <a:r>
              <a:rPr lang="es-EC" b="1" dirty="0" smtClean="0">
                <a:solidFill>
                  <a:srgbClr val="0070C0"/>
                </a:solidFill>
              </a:rPr>
              <a:t>Objetivo General.</a:t>
            </a:r>
            <a:endParaRPr lang="es-ES" dirty="0" smtClean="0">
              <a:solidFill>
                <a:srgbClr val="0070C0"/>
              </a:solidFill>
            </a:endParaRPr>
          </a:p>
          <a:p>
            <a:pPr>
              <a:buNone/>
            </a:pPr>
            <a:endParaRPr lang="es-ES" dirty="0" smtClean="0"/>
          </a:p>
          <a:p>
            <a:pPr algn="just">
              <a:buNone/>
            </a:pPr>
            <a:r>
              <a:rPr lang="es-EC" dirty="0" smtClean="0"/>
              <a:t>Realizar un diagnostico agroecológico sobre los sistemas de producción de maíz </a:t>
            </a:r>
            <a:r>
              <a:rPr lang="es-EC" i="1" dirty="0" smtClean="0"/>
              <a:t>Zea </a:t>
            </a:r>
            <a:r>
              <a:rPr lang="es-EC" i="1" dirty="0" err="1" smtClean="0"/>
              <a:t>mays</a:t>
            </a:r>
            <a:r>
              <a:rPr lang="es-EC" dirty="0" smtClean="0"/>
              <a:t> y </a:t>
            </a:r>
            <a:r>
              <a:rPr lang="es-EC" dirty="0" err="1" smtClean="0"/>
              <a:t>manì</a:t>
            </a:r>
            <a:r>
              <a:rPr lang="es-EC" dirty="0" smtClean="0"/>
              <a:t> </a:t>
            </a:r>
            <a:r>
              <a:rPr lang="es-EC" i="1" dirty="0" err="1" smtClean="0"/>
              <a:t>Arachis</a:t>
            </a:r>
            <a:r>
              <a:rPr lang="es-EC" i="1" dirty="0" smtClean="0"/>
              <a:t> </a:t>
            </a:r>
            <a:r>
              <a:rPr lang="es-EC" i="1" dirty="0" err="1" smtClean="0"/>
              <a:t>hipogeae</a:t>
            </a:r>
            <a:r>
              <a:rPr lang="es-EC" dirty="0" smtClean="0"/>
              <a:t> en ocho comunidades de la parroquia Casanga del Cantón Paltas, provincia de Loja para la construcción de un plan de manejo de los cultivos en estudio</a:t>
            </a:r>
            <a:endParaRPr lang="es-ES" dirty="0" smtClean="0"/>
          </a:p>
          <a:p>
            <a:pPr>
              <a:buNone/>
            </a:pPr>
            <a:r>
              <a:rPr lang="es-EC" b="1" dirty="0" smtClean="0">
                <a:solidFill>
                  <a:srgbClr val="0070C0"/>
                </a:solidFill>
              </a:rPr>
              <a:t>Objetivos Específicos</a:t>
            </a:r>
            <a:r>
              <a:rPr lang="es-EC" b="1" dirty="0" smtClean="0"/>
              <a:t>.</a:t>
            </a:r>
            <a:endParaRPr lang="es-ES" dirty="0" smtClean="0"/>
          </a:p>
          <a:p>
            <a:pPr>
              <a:buNone/>
            </a:pPr>
            <a:endParaRPr lang="es-ES" dirty="0" smtClean="0"/>
          </a:p>
          <a:p>
            <a:r>
              <a:rPr lang="es-EC" dirty="0" smtClean="0"/>
              <a:t>	</a:t>
            </a:r>
            <a:r>
              <a:rPr lang="es-EC" dirty="0" smtClean="0"/>
              <a:t>Realizar la tipificación de fincas agropecuarias en la parroquia Casanga del cantón Paltas y describir los sistemas agrícolas, sus circunstancias, las diferentes tecnologías y zonas agroecológicas.</a:t>
            </a:r>
            <a:endParaRPr lang="es-ES" dirty="0" smtClean="0"/>
          </a:p>
          <a:p>
            <a:r>
              <a:rPr lang="es-EC" dirty="0" smtClean="0"/>
              <a:t>•	Identificar la presencia de limitaciones o problemas que afectan el funcionamiento de los sistemas de producción de los cultivos en estudio y su sostenibilidad.</a:t>
            </a:r>
            <a:endParaRPr lang="es-ES" dirty="0" smtClean="0"/>
          </a:p>
          <a:p>
            <a:r>
              <a:rPr lang="es-EC" dirty="0" smtClean="0"/>
              <a:t>•	Generar  información sobre los sistemas de producción de maní y maíz de fincas agropecuarias ubicadas en el valle de Casanga que permita contar con las bases para implementar un plan de manejo agroecológico..</a:t>
            </a:r>
            <a:endParaRPr lang="es-ES" dirty="0" smtClean="0"/>
          </a:p>
          <a:p>
            <a:pPr>
              <a:buNone/>
            </a:pPr>
            <a:endParaRPr lang="es-ES" dirty="0"/>
          </a:p>
        </p:txBody>
      </p:sp>
      <p:sp>
        <p:nvSpPr>
          <p:cNvPr id="2" name="1 Título"/>
          <p:cNvSpPr>
            <a:spLocks noGrp="1"/>
          </p:cNvSpPr>
          <p:nvPr>
            <p:ph type="title"/>
          </p:nvPr>
        </p:nvSpPr>
        <p:spPr/>
        <p:txBody>
          <a:bodyPr>
            <a:normAutofit/>
          </a:bodyPr>
          <a:lstStyle/>
          <a:p>
            <a:pPr algn="ctr"/>
            <a:r>
              <a:rPr lang="es-ES_tradnl" sz="2800" dirty="0" smtClean="0"/>
              <a:t>III. OBJETIVOS</a:t>
            </a:r>
            <a:endParaRPr lang="es-ES"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571604" y="500042"/>
            <a:ext cx="4876656" cy="80021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s-EC"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Competencia de malezas</a:t>
            </a:r>
            <a:endParaRPr kumimoji="0" lang="es-E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4 Gráfico"/>
          <p:cNvGraphicFramePr/>
          <p:nvPr>
            <p:extLst>
              <p:ext uri="{D42A27DB-BD31-4B8C-83A1-F6EECF244321}">
                <p14:modId xmlns:p14="http://schemas.microsoft.com/office/powerpoint/2010/main" xmlns="" val="3560996047"/>
              </p:ext>
            </p:extLst>
          </p:nvPr>
        </p:nvGraphicFramePr>
        <p:xfrm>
          <a:off x="1691680" y="1772816"/>
          <a:ext cx="5594964" cy="372788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0402543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928926" y="285728"/>
            <a:ext cx="3114668" cy="1143000"/>
          </a:xfrm>
        </p:spPr>
        <p:txBody>
          <a:bodyPr>
            <a:normAutofit/>
          </a:bodyPr>
          <a:lstStyle/>
          <a:p>
            <a:r>
              <a:rPr lang="es-EC" sz="2800" b="1" dirty="0" smtClean="0"/>
              <a:t>Productividad</a:t>
            </a:r>
            <a:endParaRPr lang="es-ES" sz="2800" dirty="0"/>
          </a:p>
        </p:txBody>
      </p:sp>
      <p:sp>
        <p:nvSpPr>
          <p:cNvPr id="4" name="Rectangle 2"/>
          <p:cNvSpPr>
            <a:spLocks noChangeArrowheads="1"/>
          </p:cNvSpPr>
          <p:nvPr/>
        </p:nvSpPr>
        <p:spPr bwMode="auto">
          <a:xfrm>
            <a:off x="107504" y="1340768"/>
            <a:ext cx="3168496"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es-EC" sz="1200" b="1" dirty="0">
                <a:latin typeface="Times New Roman" pitchFamily="18" charset="0"/>
                <a:ea typeface="Calibri" pitchFamily="34" charset="0"/>
                <a:cs typeface="Times New Roman" pitchFamily="18" charset="0"/>
              </a:rPr>
              <a:t>	</a:t>
            </a:r>
            <a:r>
              <a:rPr kumimoji="0" lang="es-EC"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Nivel de rendimiento</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4 Gráfico"/>
          <p:cNvGraphicFramePr/>
          <p:nvPr>
            <p:extLst>
              <p:ext uri="{D42A27DB-BD31-4B8C-83A1-F6EECF244321}">
                <p14:modId xmlns:p14="http://schemas.microsoft.com/office/powerpoint/2010/main" xmlns="" val="2807379025"/>
              </p:ext>
            </p:extLst>
          </p:nvPr>
        </p:nvGraphicFramePr>
        <p:xfrm>
          <a:off x="1907704" y="2132856"/>
          <a:ext cx="5521816" cy="365359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41593337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643174" y="928670"/>
            <a:ext cx="3937296" cy="461665"/>
          </a:xfrm>
          <a:prstGeom prst="rect">
            <a:avLst/>
          </a:prstGeom>
        </p:spPr>
        <p:txBody>
          <a:bodyPr wrap="none">
            <a:spAutoFit/>
          </a:bodyPr>
          <a:lstStyle/>
          <a:p>
            <a:r>
              <a:rPr lang="es-EC" sz="2400" b="1" dirty="0">
                <a:latin typeface="Times New Roman" pitchFamily="18" charset="0"/>
                <a:cs typeface="Times New Roman" pitchFamily="18" charset="0"/>
              </a:rPr>
              <a:t>Diversidad de las variedades</a:t>
            </a:r>
            <a:endParaRPr lang="es-ES" sz="2400" dirty="0">
              <a:latin typeface="Times New Roman" pitchFamily="18" charset="0"/>
              <a:cs typeface="Times New Roman" pitchFamily="18" charset="0"/>
            </a:endParaRPr>
          </a:p>
        </p:txBody>
      </p:sp>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graphicFrame>
        <p:nvGraphicFramePr>
          <p:cNvPr id="6" name="5 Gráfico"/>
          <p:cNvGraphicFramePr/>
          <p:nvPr>
            <p:extLst>
              <p:ext uri="{D42A27DB-BD31-4B8C-83A1-F6EECF244321}">
                <p14:modId xmlns:p14="http://schemas.microsoft.com/office/powerpoint/2010/main" xmlns="" val="1783510123"/>
              </p:ext>
            </p:extLst>
          </p:nvPr>
        </p:nvGraphicFramePr>
        <p:xfrm>
          <a:off x="1691680" y="1916833"/>
          <a:ext cx="5809278" cy="401249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7554048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2000232" y="500042"/>
            <a:ext cx="3881191" cy="80021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s-EC"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Sistema de cultivo</a:t>
            </a:r>
            <a:endParaRPr kumimoji="0" lang="es-E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4 Gráfico"/>
          <p:cNvGraphicFramePr/>
          <p:nvPr>
            <p:extLst>
              <p:ext uri="{D42A27DB-BD31-4B8C-83A1-F6EECF244321}">
                <p14:modId xmlns:p14="http://schemas.microsoft.com/office/powerpoint/2010/main" xmlns="" val="3181977552"/>
              </p:ext>
            </p:extLst>
          </p:nvPr>
        </p:nvGraphicFramePr>
        <p:xfrm>
          <a:off x="1619672" y="1484784"/>
          <a:ext cx="5881286" cy="430167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3840195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214414" y="642918"/>
            <a:ext cx="5649367"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Comercialización de la producción</a:t>
            </a:r>
            <a:endParaRPr kumimoji="0" lang="es-E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5" name="4 Gráfico"/>
          <p:cNvGraphicFramePr/>
          <p:nvPr>
            <p:extLst>
              <p:ext uri="{D42A27DB-BD31-4B8C-83A1-F6EECF244321}">
                <p14:modId xmlns:p14="http://schemas.microsoft.com/office/powerpoint/2010/main" xmlns="" val="990031143"/>
              </p:ext>
            </p:extLst>
          </p:nvPr>
        </p:nvGraphicFramePr>
        <p:xfrm>
          <a:off x="1643042" y="1785926"/>
          <a:ext cx="5715040" cy="392909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2397328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14414" y="0"/>
            <a:ext cx="6715172" cy="846158"/>
          </a:xfrm>
        </p:spPr>
        <p:txBody>
          <a:bodyPr>
            <a:normAutofit/>
          </a:bodyPr>
          <a:lstStyle/>
          <a:p>
            <a:r>
              <a:rPr lang="es-EC" sz="2000" b="1" dirty="0">
                <a:latin typeface="Times New Roman" pitchFamily="18" charset="0"/>
                <a:cs typeface="Times New Roman" pitchFamily="18" charset="0"/>
              </a:rPr>
              <a:t>DIAGNÓSTICO AGROECOLÓGICO POR BARRIO</a:t>
            </a:r>
            <a:endParaRPr lang="es-ES" sz="2000" dirty="0">
              <a:latin typeface="Times New Roman" pitchFamily="18" charset="0"/>
              <a:cs typeface="Times New Roman" pitchFamily="18" charset="0"/>
            </a:endParaRPr>
          </a:p>
        </p:txBody>
      </p:sp>
      <p:graphicFrame>
        <p:nvGraphicFramePr>
          <p:cNvPr id="8" name="7 Gráfico"/>
          <p:cNvGraphicFramePr/>
          <p:nvPr/>
        </p:nvGraphicFramePr>
        <p:xfrm>
          <a:off x="857224" y="857232"/>
          <a:ext cx="7429552" cy="5786478"/>
        </p:xfrm>
        <a:graphic>
          <a:graphicData uri="http://schemas.openxmlformats.org/drawingml/2006/chart">
            <c:chart xmlns:c="http://schemas.openxmlformats.org/drawingml/2006/chart" xmlns:r="http://schemas.openxmlformats.org/officeDocument/2006/relationships" r:id="rId2"/>
          </a:graphicData>
        </a:graphic>
      </p:graphicFrame>
      <p:sp>
        <p:nvSpPr>
          <p:cNvPr id="9" name="8 CuadroTexto"/>
          <p:cNvSpPr txBox="1"/>
          <p:nvPr/>
        </p:nvSpPr>
        <p:spPr>
          <a:xfrm>
            <a:off x="1214414" y="1071546"/>
            <a:ext cx="1285884" cy="369332"/>
          </a:xfrm>
          <a:prstGeom prst="rect">
            <a:avLst/>
          </a:prstGeom>
          <a:noFill/>
        </p:spPr>
        <p:txBody>
          <a:bodyPr wrap="square" rtlCol="0">
            <a:spAutoFit/>
          </a:bodyPr>
          <a:lstStyle/>
          <a:p>
            <a:r>
              <a:rPr lang="es-ES_tradnl" dirty="0" smtClean="0"/>
              <a:t>CASANGA</a:t>
            </a:r>
            <a:endParaRPr lang="es-ES" dirty="0"/>
          </a:p>
        </p:txBody>
      </p:sp>
    </p:spTree>
    <p:extLst>
      <p:ext uri="{BB962C8B-B14F-4D97-AF65-F5344CB8AC3E}">
        <p14:creationId xmlns:p14="http://schemas.microsoft.com/office/powerpoint/2010/main" xmlns="" val="39456722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57200" y="714356"/>
          <a:ext cx="7972452" cy="5786478"/>
        </p:xfrm>
        <a:graphic>
          <a:graphicData uri="http://schemas.openxmlformats.org/drawingml/2006/chart">
            <c:chart xmlns:c="http://schemas.openxmlformats.org/drawingml/2006/chart" xmlns:r="http://schemas.openxmlformats.org/officeDocument/2006/relationships" r:id="rId2"/>
          </a:graphicData>
        </a:graphic>
      </p:graphicFrame>
      <p:sp>
        <p:nvSpPr>
          <p:cNvPr id="5" name="4 CuadroTexto"/>
          <p:cNvSpPr txBox="1"/>
          <p:nvPr/>
        </p:nvSpPr>
        <p:spPr>
          <a:xfrm>
            <a:off x="785786" y="928670"/>
            <a:ext cx="1928826" cy="369332"/>
          </a:xfrm>
          <a:prstGeom prst="rect">
            <a:avLst/>
          </a:prstGeom>
          <a:noFill/>
        </p:spPr>
        <p:txBody>
          <a:bodyPr wrap="square" rtlCol="0">
            <a:spAutoFit/>
          </a:bodyPr>
          <a:lstStyle/>
          <a:p>
            <a:r>
              <a:rPr lang="es-ES_tradnl" dirty="0" smtClean="0"/>
              <a:t>MACANDAMINE</a:t>
            </a:r>
            <a:endParaRPr lang="es-ES" dirty="0"/>
          </a:p>
        </p:txBody>
      </p:sp>
    </p:spTree>
    <p:extLst>
      <p:ext uri="{BB962C8B-B14F-4D97-AF65-F5344CB8AC3E}">
        <p14:creationId xmlns:p14="http://schemas.microsoft.com/office/powerpoint/2010/main" xmlns="" val="25011600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57158" y="500042"/>
          <a:ext cx="8215370" cy="592935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361027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Gráfico"/>
          <p:cNvGraphicFramePr/>
          <p:nvPr/>
        </p:nvGraphicFramePr>
        <p:xfrm>
          <a:off x="500034" y="428604"/>
          <a:ext cx="8001056" cy="6143668"/>
        </p:xfrm>
        <a:graphic>
          <a:graphicData uri="http://schemas.openxmlformats.org/drawingml/2006/chart">
            <c:chart xmlns:c="http://schemas.openxmlformats.org/drawingml/2006/chart" xmlns:r="http://schemas.openxmlformats.org/officeDocument/2006/relationships" r:id="rId2"/>
          </a:graphicData>
        </a:graphic>
      </p:graphicFrame>
      <p:sp>
        <p:nvSpPr>
          <p:cNvPr id="5" name="4 CuadroTexto"/>
          <p:cNvSpPr txBox="1"/>
          <p:nvPr/>
        </p:nvSpPr>
        <p:spPr>
          <a:xfrm>
            <a:off x="785786" y="714356"/>
            <a:ext cx="2214578" cy="369332"/>
          </a:xfrm>
          <a:prstGeom prst="rect">
            <a:avLst/>
          </a:prstGeom>
          <a:noFill/>
        </p:spPr>
        <p:txBody>
          <a:bodyPr wrap="square" rtlCol="0">
            <a:spAutoFit/>
          </a:bodyPr>
          <a:lstStyle/>
          <a:p>
            <a:r>
              <a:rPr lang="es-ES_tradnl" dirty="0" smtClean="0"/>
              <a:t>GUAYPIRA</a:t>
            </a:r>
            <a:endParaRPr lang="es-E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Gráfico"/>
          <p:cNvGraphicFramePr/>
          <p:nvPr/>
        </p:nvGraphicFramePr>
        <p:xfrm>
          <a:off x="785786" y="642918"/>
          <a:ext cx="7358114" cy="600079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200" y="274638"/>
            <a:ext cx="6686568" cy="582594"/>
          </a:xfrm>
        </p:spPr>
        <p:txBody>
          <a:bodyPr>
            <a:normAutofit/>
          </a:bodyPr>
          <a:lstStyle/>
          <a:p>
            <a:r>
              <a:rPr lang="es-ES_tradnl" sz="2800" dirty="0" smtClean="0"/>
              <a:t>IV.	MATERIALES Y METODOS</a:t>
            </a:r>
            <a:endParaRPr lang="es-ES" sz="2800" dirty="0"/>
          </a:p>
        </p:txBody>
      </p:sp>
      <p:pic>
        <p:nvPicPr>
          <p:cNvPr id="4" name="3 Marcador de contenido"/>
          <p:cNvPicPr>
            <a:picLocks noGrp="1"/>
          </p:cNvPicPr>
          <p:nvPr>
            <p:ph idx="1"/>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714348" y="1714488"/>
            <a:ext cx="3062714" cy="2575758"/>
          </a:xfrm>
          <a:prstGeom prst="rect">
            <a:avLst/>
          </a:prstGeom>
          <a:ln/>
        </p:spPr>
        <p:style>
          <a:lnRef idx="2">
            <a:schemeClr val="accent1"/>
          </a:lnRef>
          <a:fillRef idx="1">
            <a:schemeClr val="lt1"/>
          </a:fillRef>
          <a:effectRef idx="0">
            <a:schemeClr val="accent1"/>
          </a:effectRef>
          <a:fontRef idx="minor">
            <a:schemeClr val="dk1"/>
          </a:fontRef>
        </p:style>
      </p:pic>
      <p:sp>
        <p:nvSpPr>
          <p:cNvPr id="6" name="5 CuadroTexto"/>
          <p:cNvSpPr txBox="1"/>
          <p:nvPr/>
        </p:nvSpPr>
        <p:spPr>
          <a:xfrm>
            <a:off x="642910" y="1071546"/>
            <a:ext cx="250033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s-ES_tradnl" dirty="0" smtClean="0"/>
              <a:t>UBICACION</a:t>
            </a:r>
            <a:endParaRPr lang="es-ES" dirty="0"/>
          </a:p>
        </p:txBody>
      </p:sp>
      <p:sp>
        <p:nvSpPr>
          <p:cNvPr id="8" name="7 CuadroTexto"/>
          <p:cNvSpPr txBox="1"/>
          <p:nvPr/>
        </p:nvSpPr>
        <p:spPr>
          <a:xfrm>
            <a:off x="285720" y="5500702"/>
            <a:ext cx="4071966"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r>
              <a:rPr lang="es-EC" sz="1200" dirty="0" smtClean="0">
                <a:latin typeface="Times New Roman" pitchFamily="18" charset="0"/>
                <a:cs typeface="Times New Roman" pitchFamily="18" charset="0"/>
              </a:rPr>
              <a:t>Barrios: </a:t>
            </a:r>
            <a:r>
              <a:rPr lang="es-EC" sz="1200" dirty="0" err="1" smtClean="0">
                <a:latin typeface="Times New Roman" pitchFamily="18" charset="0"/>
                <a:cs typeface="Times New Roman" pitchFamily="18" charset="0"/>
              </a:rPr>
              <a:t>Guaypirá</a:t>
            </a:r>
            <a:r>
              <a:rPr lang="es-EC" sz="1200" dirty="0" smtClean="0">
                <a:latin typeface="Times New Roman" pitchFamily="18" charset="0"/>
                <a:cs typeface="Times New Roman" pitchFamily="18" charset="0"/>
              </a:rPr>
              <a:t>, La Sota, </a:t>
            </a:r>
            <a:r>
              <a:rPr lang="es-EC" sz="1200" dirty="0" err="1" smtClean="0">
                <a:latin typeface="Times New Roman" pitchFamily="18" charset="0"/>
                <a:cs typeface="Times New Roman" pitchFamily="18" charset="0"/>
              </a:rPr>
              <a:t>Zapotepamba</a:t>
            </a:r>
            <a:r>
              <a:rPr lang="es-EC" sz="1200" dirty="0" smtClean="0">
                <a:latin typeface="Times New Roman" pitchFamily="18" charset="0"/>
                <a:cs typeface="Times New Roman" pitchFamily="18" charset="0"/>
              </a:rPr>
              <a:t>, Sabanilla, Buena Esperanza, El Naranjo, </a:t>
            </a:r>
            <a:r>
              <a:rPr lang="es-EC" sz="1200" dirty="0" err="1" smtClean="0">
                <a:latin typeface="Times New Roman" pitchFamily="18" charset="0"/>
                <a:cs typeface="Times New Roman" pitchFamily="18" charset="0"/>
              </a:rPr>
              <a:t>Macandamine</a:t>
            </a:r>
            <a:r>
              <a:rPr lang="es-EC" sz="1200" dirty="0" smtClean="0">
                <a:latin typeface="Times New Roman" pitchFamily="18" charset="0"/>
                <a:cs typeface="Times New Roman" pitchFamily="18" charset="0"/>
              </a:rPr>
              <a:t>, y su cabecera parroquial Casanga</a:t>
            </a:r>
            <a:endParaRPr lang="es-ES" sz="1200" dirty="0">
              <a:latin typeface="Times New Roman" pitchFamily="18" charset="0"/>
              <a:cs typeface="Times New Roman" pitchFamily="18" charset="0"/>
            </a:endParaRPr>
          </a:p>
        </p:txBody>
      </p:sp>
      <p:sp>
        <p:nvSpPr>
          <p:cNvPr id="7" name="6 CuadroTexto"/>
          <p:cNvSpPr txBox="1"/>
          <p:nvPr/>
        </p:nvSpPr>
        <p:spPr>
          <a:xfrm>
            <a:off x="5286380" y="1071546"/>
            <a:ext cx="2016224"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s-EC" dirty="0" smtClean="0"/>
              <a:t>METODOLOGIA</a:t>
            </a:r>
            <a:endParaRPr lang="es-ES" dirty="0"/>
          </a:p>
        </p:txBody>
      </p:sp>
      <p:sp>
        <p:nvSpPr>
          <p:cNvPr id="9" name="8 CuadroTexto"/>
          <p:cNvSpPr txBox="1"/>
          <p:nvPr/>
        </p:nvSpPr>
        <p:spPr>
          <a:xfrm>
            <a:off x="5000628" y="2000240"/>
            <a:ext cx="3643338"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es-EC" sz="1400" b="1" dirty="0" smtClean="0"/>
              <a:t>METODO INVESTIGATIVO</a:t>
            </a:r>
            <a:r>
              <a:rPr lang="es-EC" sz="1400" dirty="0" smtClean="0"/>
              <a:t>.- Sistemático, metódico, racional, critico</a:t>
            </a:r>
            <a:endParaRPr lang="es-ES" sz="1400" dirty="0"/>
          </a:p>
        </p:txBody>
      </p:sp>
      <p:sp>
        <p:nvSpPr>
          <p:cNvPr id="10" name="9 CuadroTexto"/>
          <p:cNvSpPr txBox="1"/>
          <p:nvPr/>
        </p:nvSpPr>
        <p:spPr>
          <a:xfrm>
            <a:off x="5072066" y="4714884"/>
            <a:ext cx="3643338" cy="116955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s-EC" sz="1400" b="1" dirty="0" smtClean="0">
                <a:latin typeface="Times New Roman" pitchFamily="18" charset="0"/>
                <a:cs typeface="Times New Roman" pitchFamily="18" charset="0"/>
              </a:rPr>
              <a:t>“</a:t>
            </a:r>
            <a:r>
              <a:rPr lang="es-EC" sz="1400" dirty="0" smtClean="0">
                <a:latin typeface="Times New Roman" pitchFamily="18" charset="0"/>
                <a:cs typeface="Times New Roman" pitchFamily="18" charset="0"/>
              </a:rPr>
              <a:t>Muestreo de cuotas”, que es un tipo de muestreo no probabilístico, pero similar al muestreo probabilístico estratificado, ya que exige un conocimiento de las características de la población para poder estratificar la muestra</a:t>
            </a:r>
            <a:endParaRPr lang="es-ES" sz="1400" dirty="0">
              <a:latin typeface="Times New Roman" pitchFamily="18" charset="0"/>
              <a:cs typeface="Times New Roman" pitchFamily="18" charset="0"/>
            </a:endParaRPr>
          </a:p>
        </p:txBody>
      </p:sp>
      <p:sp>
        <p:nvSpPr>
          <p:cNvPr id="11" name="10 CuadroTexto"/>
          <p:cNvSpPr txBox="1"/>
          <p:nvPr/>
        </p:nvSpPr>
        <p:spPr>
          <a:xfrm>
            <a:off x="285720" y="4357694"/>
            <a:ext cx="4034158" cy="954107"/>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s-EC" sz="1400" dirty="0" smtClean="0">
                <a:latin typeface="Times New Roman" pitchFamily="18" charset="0"/>
                <a:cs typeface="Times New Roman" pitchFamily="18" charset="0"/>
              </a:rPr>
              <a:t>Ext.- 52 km</a:t>
            </a:r>
            <a:r>
              <a:rPr lang="es-EC" sz="1400" baseline="30000" dirty="0" smtClean="0">
                <a:latin typeface="Times New Roman" pitchFamily="18" charset="0"/>
                <a:cs typeface="Times New Roman" pitchFamily="18" charset="0"/>
              </a:rPr>
              <a:t>2</a:t>
            </a:r>
            <a:r>
              <a:rPr lang="es-EC" sz="1400" dirty="0" smtClean="0">
                <a:latin typeface="Times New Roman" pitchFamily="18" charset="0"/>
                <a:cs typeface="Times New Roman" pitchFamily="18" charset="0"/>
              </a:rPr>
              <a:t>,</a:t>
            </a:r>
          </a:p>
          <a:p>
            <a:r>
              <a:rPr lang="es-EC" sz="1400" dirty="0" smtClean="0">
                <a:latin typeface="Times New Roman" pitchFamily="18" charset="0"/>
                <a:cs typeface="Times New Roman" pitchFamily="18" charset="0"/>
              </a:rPr>
              <a:t>L{imites.-  norte ,. Lauro Guerrero y </a:t>
            </a:r>
            <a:r>
              <a:rPr lang="es-EC" sz="1400" dirty="0" err="1" smtClean="0">
                <a:latin typeface="Times New Roman" pitchFamily="18" charset="0"/>
                <a:cs typeface="Times New Roman" pitchFamily="18" charset="0"/>
              </a:rPr>
              <a:t>Cangonamá</a:t>
            </a:r>
            <a:r>
              <a:rPr lang="es-EC" sz="1400" dirty="0" smtClean="0">
                <a:latin typeface="Times New Roman" pitchFamily="18" charset="0"/>
                <a:cs typeface="Times New Roman" pitchFamily="18" charset="0"/>
              </a:rPr>
              <a:t>, al sur  </a:t>
            </a:r>
            <a:r>
              <a:rPr lang="es-EC" sz="1400" dirty="0" err="1" smtClean="0">
                <a:latin typeface="Times New Roman" pitchFamily="18" charset="0"/>
                <a:cs typeface="Times New Roman" pitchFamily="18" charset="0"/>
              </a:rPr>
              <a:t>Catacocha</a:t>
            </a:r>
            <a:r>
              <a:rPr lang="es-EC" sz="1400" dirty="0" smtClean="0">
                <a:latin typeface="Times New Roman" pitchFamily="18" charset="0"/>
                <a:cs typeface="Times New Roman" pitchFamily="18" charset="0"/>
              </a:rPr>
              <a:t>, al este  Lourdes y </a:t>
            </a:r>
            <a:r>
              <a:rPr lang="es-EC" sz="1400" dirty="0" err="1" smtClean="0">
                <a:latin typeface="Times New Roman" pitchFamily="18" charset="0"/>
                <a:cs typeface="Times New Roman" pitchFamily="18" charset="0"/>
              </a:rPr>
              <a:t>Catacocha</a:t>
            </a:r>
            <a:r>
              <a:rPr lang="es-EC" sz="1400" dirty="0" smtClean="0">
                <a:latin typeface="Times New Roman" pitchFamily="18" charset="0"/>
                <a:cs typeface="Times New Roman" pitchFamily="18" charset="0"/>
              </a:rPr>
              <a:t>, al oeste </a:t>
            </a:r>
            <a:r>
              <a:rPr lang="es-EC" sz="1400" dirty="0" err="1" smtClean="0">
                <a:latin typeface="Times New Roman" pitchFamily="18" charset="0"/>
                <a:cs typeface="Times New Roman" pitchFamily="18" charset="0"/>
              </a:rPr>
              <a:t>Guachanamá</a:t>
            </a:r>
            <a:endParaRPr lang="es-ES" sz="1400" dirty="0">
              <a:latin typeface="Times New Roman" pitchFamily="18" charset="0"/>
              <a:cs typeface="Times New Roman" pitchFamily="18" charset="0"/>
            </a:endParaRPr>
          </a:p>
        </p:txBody>
      </p:sp>
      <p:sp>
        <p:nvSpPr>
          <p:cNvPr id="12" name="11 CuadroTexto"/>
          <p:cNvSpPr txBox="1"/>
          <p:nvPr/>
        </p:nvSpPr>
        <p:spPr>
          <a:xfrm>
            <a:off x="5072066" y="3429000"/>
            <a:ext cx="3642198"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s-EC" dirty="0" smtClean="0"/>
              <a:t>Técnica metodológica. MESMIS </a:t>
            </a:r>
            <a:endParaRPr lang="es-E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500034" y="857232"/>
          <a:ext cx="8229600" cy="53578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28596" y="1000108"/>
          <a:ext cx="8229600" cy="53578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57200" y="785794"/>
          <a:ext cx="8229600" cy="550072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357158" y="785793"/>
            <a:ext cx="821537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s-EC" sz="1600" dirty="0" smtClean="0"/>
              <a:t>El diagnóstico agroecológico de sistemas de producción agrícola es un conjunto de procedimientos que nos permite  describir y analizar diferentes indicadores de sostenibilidad que  no solamente son productivos sino sociales, económicos, ambientales.  </a:t>
            </a:r>
            <a:endParaRPr lang="es-ES" sz="1600" dirty="0" smtClean="0"/>
          </a:p>
          <a:p>
            <a:r>
              <a:rPr lang="es-EC" sz="1600" dirty="0" smtClean="0"/>
              <a:t>La identificación de las condiciones de los indicadores de sostenibilidad,   permite  determinar  sus limitaciones así como las causas de éstas y las potencialidades o posibles soluciones para mejorar su funcionamiento y consecuentemente la calidad de vida de los productores.</a:t>
            </a:r>
            <a:endParaRPr lang="es-ES" sz="1600" dirty="0" smtClean="0"/>
          </a:p>
          <a:p>
            <a:r>
              <a:rPr lang="es-EC" sz="1600" dirty="0" smtClean="0"/>
              <a:t>Las unidades de producción agrícola incluidas en este estudio  presentaron resultados diferentes para cada indicador, acercándose a valores máximos o mínimos, de acuerdo a la escala valorativa, lo que confirma  la necesidad de intervención en  los barrios de la parroquia Casanga. </a:t>
            </a:r>
            <a:endParaRPr lang="es-ES" sz="1600" dirty="0" smtClean="0"/>
          </a:p>
          <a:p>
            <a:r>
              <a:rPr lang="es-EC" sz="1600" dirty="0" smtClean="0"/>
              <a:t>Al efectuar la caracterización de las unidades productivas se encontró que: 74% de los propietarios son de sexo masculino y 26% femenino; 87% ha aprobado la instrucción primaria y menor escala los otros niveles, no existen analfabetos; 67% son de estado civil casado; en 70% de los hogares existen en 4 y más de 6 hijos, 72% tienen bajo su dependencia a un pariente.  </a:t>
            </a:r>
            <a:endParaRPr lang="es-ES" sz="1600" dirty="0" smtClean="0"/>
          </a:p>
          <a:p>
            <a:r>
              <a:rPr lang="es-EC" sz="1600" dirty="0" smtClean="0"/>
              <a:t>En referencia a los datos generales de la finca: 72% de los predios tienen un tamaño inferior a 3 ha; 82% disponen de agua para riego para regar la propiedad parcialmente, y solo 22% puede regar en toda el área; en los linderos de 90% de las fincas se han sembrado árboles de porotillo, como una buena práctica de conservación de los suelos</a:t>
            </a:r>
            <a:r>
              <a:rPr lang="es-EC" sz="1600" dirty="0" smtClean="0"/>
              <a:t>.</a:t>
            </a:r>
            <a:endParaRPr lang="es-ES" sz="1600" dirty="0" smtClean="0"/>
          </a:p>
        </p:txBody>
      </p:sp>
      <p:sp>
        <p:nvSpPr>
          <p:cNvPr id="5" name="4 CuadroTexto"/>
          <p:cNvSpPr txBox="1"/>
          <p:nvPr/>
        </p:nvSpPr>
        <p:spPr>
          <a:xfrm>
            <a:off x="3143240" y="214290"/>
            <a:ext cx="2714644" cy="461665"/>
          </a:xfrm>
          <a:prstGeom prst="rect">
            <a:avLst/>
          </a:prstGeom>
          <a:noFill/>
        </p:spPr>
        <p:txBody>
          <a:bodyPr wrap="square" rtlCol="0">
            <a:spAutoFit/>
          </a:bodyPr>
          <a:lstStyle/>
          <a:p>
            <a:r>
              <a:rPr lang="es-ES_tradnl" sz="2400" dirty="0" smtClean="0">
                <a:latin typeface="Times New Roman" pitchFamily="18" charset="0"/>
                <a:cs typeface="Times New Roman" pitchFamily="18" charset="0"/>
              </a:rPr>
              <a:t>CONCLUSIONES</a:t>
            </a:r>
            <a:endParaRPr lang="es-ES" sz="2400" dirty="0">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500034" y="910533"/>
            <a:ext cx="821537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s-EC" dirty="0" smtClean="0"/>
              <a:t>Sobre la calidad del suelo: en 69% de los predios el suelo se seca rápido y permanece seco en la temporada seca; 67% disponen de un suelo no compacto; 64% tienen un suelo suelto con pocos gránulos y una capa de menos de 10 cm de espesor; en 86% los suelos son de color café claro a negro.</a:t>
            </a:r>
            <a:endParaRPr lang="es-ES" dirty="0" smtClean="0"/>
          </a:p>
          <a:p>
            <a:endParaRPr lang="es-EC" dirty="0" smtClean="0"/>
          </a:p>
          <a:p>
            <a:r>
              <a:rPr lang="es-EC" dirty="0" smtClean="0"/>
              <a:t>En </a:t>
            </a:r>
            <a:r>
              <a:rPr lang="es-EC" dirty="0" smtClean="0"/>
              <a:t>92% de las propiedades de la parroquia Casanga los cultivos tienen hojas de un color verde intenso a verde claro; en 77% de las mismas los cultivos presentan una apariencia entre poco densa a buen crecimiento; en 64% se observa una erosión evidente pero baja, coincidiendo con una mediana actividad biológica; en 56% las raíces tienen un crecimiento limitado; 54% tienen cobertura vegetal en menos de la mitad de la extensión.</a:t>
            </a:r>
            <a:endParaRPr lang="es-ES" dirty="0" smtClean="0"/>
          </a:p>
          <a:p>
            <a:r>
              <a:rPr lang="es-EC" dirty="0" smtClean="0"/>
              <a:t>En el aspecto de la salud de los cultivos, en 67% de las fincas los cultivos sufren estrés pero se recuperan lentamente; en 69% las malas hierbas compiten en forma mediana con los cultivos.   </a:t>
            </a:r>
            <a:endParaRPr lang="es-ES" dirty="0" smtClean="0"/>
          </a:p>
          <a:p>
            <a:r>
              <a:rPr lang="es-EC" dirty="0" smtClean="0">
                <a:latin typeface="Times New Roman" pitchFamily="18" charset="0"/>
                <a:ea typeface="Calibri" pitchFamily="34" charset="0"/>
                <a:cs typeface="Times New Roman" pitchFamily="18" charset="0"/>
              </a:rPr>
              <a:t>.   </a:t>
            </a:r>
            <a:endParaRPr lang="es-EC" dirty="0" smtClean="0">
              <a:latin typeface="Arial" pitchFamily="34" charset="0"/>
              <a:cs typeface="Arial" pitchFamily="34" charset="0"/>
            </a:endParaRPr>
          </a:p>
          <a:p>
            <a:pPr marL="0" marR="0" lvl="0" indent="449263" algn="l" defTabSz="914400" rtl="0" eaLnBrk="1" fontAlgn="base" latinLnBrk="0" hangingPunct="1">
              <a:lnSpc>
                <a:spcPct val="100000"/>
              </a:lnSpc>
              <a:spcBef>
                <a:spcPct val="0"/>
              </a:spcBef>
              <a:spcAft>
                <a:spcPct val="0"/>
              </a:spcAft>
              <a:buClrTx/>
              <a:buSzTx/>
              <a:buFontTx/>
              <a:buNone/>
              <a:tabLst/>
            </a:pPr>
            <a:endParaRPr kumimoji="0" lang="es-E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62500" lnSpcReduction="20000"/>
          </a:bodyPr>
          <a:lstStyle/>
          <a:p>
            <a:r>
              <a:rPr lang="es-EC" dirty="0" smtClean="0"/>
              <a:t>En cuanto a la productividad, 64% de las fincas disponen de una gama de semillas de más de dos variedades; en 54% los rendimientos de los cultivos alcanzan niveles medianos; en 51% existe el predominio de </a:t>
            </a:r>
            <a:r>
              <a:rPr lang="es-EC" dirty="0" smtClean="0"/>
              <a:t>cultivo </a:t>
            </a:r>
            <a:r>
              <a:rPr lang="es-EC" dirty="0" smtClean="0"/>
              <a:t>manejado convencionalmente</a:t>
            </a:r>
            <a:endParaRPr lang="es-ES" dirty="0" smtClean="0"/>
          </a:p>
          <a:p>
            <a:r>
              <a:rPr lang="es-EC" dirty="0" smtClean="0"/>
              <a:t>En el análisis por barrios, los que tienen los más altos promedios de optimización de los factores que influyen en los sistemas de producción son: </a:t>
            </a:r>
            <a:r>
              <a:rPr lang="es-EC" dirty="0" err="1" smtClean="0"/>
              <a:t>Guaypirá</a:t>
            </a:r>
            <a:r>
              <a:rPr lang="es-EC" dirty="0" smtClean="0"/>
              <a:t> con 80% y </a:t>
            </a:r>
            <a:r>
              <a:rPr lang="es-EC" dirty="0" err="1" smtClean="0"/>
              <a:t>Zapotepamba</a:t>
            </a:r>
            <a:r>
              <a:rPr lang="es-EC" dirty="0" smtClean="0"/>
              <a:t> con 72%; siguen en orden de importancia los barrios Casanga, </a:t>
            </a:r>
            <a:r>
              <a:rPr lang="es-EC" dirty="0" err="1" smtClean="0"/>
              <a:t>Macandamine</a:t>
            </a:r>
            <a:r>
              <a:rPr lang="es-EC" dirty="0" smtClean="0"/>
              <a:t>, Sabanilla, cada uno con 63%; </a:t>
            </a:r>
            <a:r>
              <a:rPr lang="es-EC" dirty="0" err="1" smtClean="0"/>
              <a:t>Guaypirá</a:t>
            </a:r>
            <a:r>
              <a:rPr lang="es-EC" dirty="0" smtClean="0"/>
              <a:t> y La Sota con 58% cada uno; y, El Naranjo con 54%.</a:t>
            </a:r>
            <a:endParaRPr lang="es-ES" dirty="0" smtClean="0"/>
          </a:p>
          <a:p>
            <a:r>
              <a:rPr lang="es-EC" dirty="0" smtClean="0"/>
              <a:t>Los barrios según el número de indicadores que influyen en los sistemas de producción son: Buena Esperanza, La Sota y </a:t>
            </a:r>
            <a:r>
              <a:rPr lang="es-EC" dirty="0" err="1" smtClean="0"/>
              <a:t>Zapotepamba</a:t>
            </a:r>
            <a:r>
              <a:rPr lang="es-EC" dirty="0" smtClean="0"/>
              <a:t> con 6 cada uno, </a:t>
            </a:r>
            <a:r>
              <a:rPr lang="es-EC" dirty="0" err="1" smtClean="0"/>
              <a:t>Macandamine</a:t>
            </a:r>
            <a:r>
              <a:rPr lang="es-EC" dirty="0" smtClean="0"/>
              <a:t> y Sabanilla con 5, Casanga y </a:t>
            </a:r>
            <a:r>
              <a:rPr lang="es-EC" dirty="0" err="1" smtClean="0"/>
              <a:t>Guaypirá</a:t>
            </a:r>
            <a:r>
              <a:rPr lang="es-EC" dirty="0" smtClean="0"/>
              <a:t> con 4, y El Naranjo con 3.</a:t>
            </a:r>
            <a:endParaRPr lang="es-ES" dirty="0" smtClean="0"/>
          </a:p>
          <a:p>
            <a:r>
              <a:rPr lang="es-EC" dirty="0" smtClean="0"/>
              <a:t>Los tres indicadores de sostenibilidad que tienen influencia de mayor a menor importancia sobre los sistemas de producción de los barrios de la parroquia Casanga, son: 1°. Prácticas de conservación de suelos, 2°. Disponibilidad de agua; 3°. Desarrollo de las raíces y cobertura de los suelos de la finca.        </a:t>
            </a:r>
            <a:endParaRPr lang="es-ES" dirty="0" smtClean="0"/>
          </a:p>
          <a:p>
            <a:endParaRPr lang="es-E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1"/>
          <p:cNvSpPr>
            <a:spLocks noChangeArrowheads="1"/>
          </p:cNvSpPr>
          <p:nvPr/>
        </p:nvSpPr>
        <p:spPr bwMode="auto">
          <a:xfrm>
            <a:off x="500034" y="1103453"/>
            <a:ext cx="8143932"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s-EC" sz="1600" dirty="0" smtClean="0"/>
              <a:t>Con la información obtenida se recomienda a las autoridades de la parroquia Casanga, gestionen un plan de manejo de sistemas de producción de maíz y maní con el  Ministerio de Agricultura, Ganadería, Acuacultura y Pesca institución rectora del fomento productivo.</a:t>
            </a:r>
            <a:endParaRPr lang="es-ES" sz="1600" dirty="0" smtClean="0"/>
          </a:p>
          <a:p>
            <a:r>
              <a:rPr lang="es-EC" sz="1600" dirty="0" smtClean="0"/>
              <a:t>Debido a que la escasez de agua en época seca es un factor limitante para los agricultores de la parroquia Casanga, se recomienda solicitar al gobierno parroquial iniciar un plan de optimización del agua a través de la implementación  de planes de capacitación para la tecnificación del riego, prácticas de conservación y protección de micro cuencas y fuentes de captación.    </a:t>
            </a:r>
            <a:endParaRPr lang="es-ES" sz="1600" dirty="0" smtClean="0"/>
          </a:p>
          <a:p>
            <a:r>
              <a:rPr lang="es-EC" sz="1600" dirty="0" smtClean="0"/>
              <a:t>Se, se recomienda a la Junta Parroquial de Casanga establecer alianzas con entidades  como la Universidad Nacional de Loja, El Instituto Nacional Autónomo de Investigaciones Agropecuarias que realizan investigación, para el mejoramiento de los aspectos de tecnología en las fincas agroecológicas, en donde se considere  mejores métodos de conservación  y mejoramiento de la fertilidad de suelos, implementación de sistemas agroforestales, </a:t>
            </a:r>
            <a:r>
              <a:rPr lang="es-EC" sz="1600" dirty="0" err="1" smtClean="0"/>
              <a:t>silvopastoriles</a:t>
            </a:r>
            <a:r>
              <a:rPr lang="es-EC" sz="1600" dirty="0" smtClean="0"/>
              <a:t>, fertilidad del suelo, rotación de cultivos, aspectos sanitarios de los cultivos, diversificación de la producción tanto agrícola como pecuaria</a:t>
            </a:r>
            <a:endParaRPr lang="es-ES" sz="1600" dirty="0" smtClean="0"/>
          </a:p>
          <a:p>
            <a:r>
              <a:rPr lang="es-EC" sz="1600" dirty="0" smtClean="0"/>
              <a:t>Mayor participación de los productores en la cadena agroalimentaria de la producción a fin de reducir la intermediación y con ello obtener utilidad </a:t>
            </a:r>
            <a:endParaRPr lang="es-ES" sz="1600" dirty="0" smtClean="0"/>
          </a:p>
          <a:p>
            <a:pPr marL="0" marR="0" lvl="0" indent="449263" algn="just" defTabSz="914400" rtl="0" eaLnBrk="1" fontAlgn="base" latinLnBrk="0" hangingPunct="1">
              <a:lnSpc>
                <a:spcPct val="100000"/>
              </a:lnSpc>
              <a:spcBef>
                <a:spcPct val="0"/>
              </a:spcBef>
              <a:spcAft>
                <a:spcPct val="0"/>
              </a:spcAft>
              <a:buClrTx/>
              <a:buSzTx/>
              <a:buFontTx/>
              <a:buNone/>
              <a:tabLst/>
            </a:pPr>
            <a:endParaRPr kumimoji="0" lang="es-EC"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 name="4 CuadroTexto"/>
          <p:cNvSpPr txBox="1"/>
          <p:nvPr/>
        </p:nvSpPr>
        <p:spPr>
          <a:xfrm>
            <a:off x="2571736" y="214290"/>
            <a:ext cx="3000396" cy="400110"/>
          </a:xfrm>
          <a:prstGeom prst="rect">
            <a:avLst/>
          </a:prstGeom>
          <a:noFill/>
        </p:spPr>
        <p:txBody>
          <a:bodyPr wrap="square" rtlCol="0">
            <a:spAutoFit/>
          </a:bodyPr>
          <a:lstStyle/>
          <a:p>
            <a:r>
              <a:rPr lang="es-ES_tradnl" sz="2000" b="1" dirty="0" smtClean="0">
                <a:latin typeface="Times New Roman" pitchFamily="18" charset="0"/>
                <a:cs typeface="Times New Roman" pitchFamily="18" charset="0"/>
              </a:rPr>
              <a:t>RECOMENDACIONES</a:t>
            </a:r>
            <a:endParaRPr lang="es-ES" sz="2000" b="1"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00034" y="428604"/>
            <a:ext cx="7772400" cy="1247771"/>
          </a:xfrm>
        </p:spPr>
        <p:txBody>
          <a:bodyPr>
            <a:normAutofit fontScale="90000"/>
          </a:bodyPr>
          <a:lstStyle/>
          <a:p>
            <a:pPr algn="ctr"/>
            <a:r>
              <a:rPr lang="es-ES_tradnl" sz="3100" dirty="0" smtClean="0"/>
              <a:t/>
            </a:r>
            <a:br>
              <a:rPr lang="es-ES_tradnl" sz="3100" dirty="0" smtClean="0"/>
            </a:br>
            <a:r>
              <a:rPr lang="es-ES_tradnl" sz="3100" dirty="0" smtClean="0"/>
              <a:t/>
            </a:r>
            <a:br>
              <a:rPr lang="es-ES_tradnl" sz="3100" dirty="0" smtClean="0"/>
            </a:br>
            <a:r>
              <a:rPr lang="es-ES_tradnl" sz="3100" dirty="0" smtClean="0"/>
              <a:t/>
            </a:r>
            <a:br>
              <a:rPr lang="es-ES_tradnl" sz="3100" dirty="0" smtClean="0"/>
            </a:br>
            <a:r>
              <a:rPr lang="es-ES_tradnl" sz="3100" dirty="0" smtClean="0"/>
              <a:t/>
            </a:r>
            <a:br>
              <a:rPr lang="es-ES_tradnl" sz="3100" dirty="0" smtClean="0"/>
            </a:br>
            <a:r>
              <a:rPr lang="es-ES_tradnl" sz="3100" dirty="0" smtClean="0"/>
              <a:t/>
            </a:r>
            <a:br>
              <a:rPr lang="es-ES_tradnl" sz="3100" dirty="0" smtClean="0"/>
            </a:br>
            <a:r>
              <a:rPr lang="es-ES_tradnl" sz="3100" dirty="0" smtClean="0"/>
              <a:t/>
            </a:r>
            <a:br>
              <a:rPr lang="es-ES_tradnl" sz="3100" dirty="0" smtClean="0"/>
            </a:br>
            <a:r>
              <a:rPr lang="es-ES_tradnl" sz="3100" dirty="0" smtClean="0"/>
              <a:t/>
            </a:r>
            <a:br>
              <a:rPr lang="es-ES_tradnl" sz="3100" dirty="0" smtClean="0"/>
            </a:br>
            <a:r>
              <a:rPr lang="es-ES_tradnl" sz="3100" dirty="0" smtClean="0"/>
              <a:t/>
            </a:r>
            <a:br>
              <a:rPr lang="es-ES_tradnl" sz="3100" dirty="0" smtClean="0"/>
            </a:br>
            <a:r>
              <a:rPr lang="es-ES_tradnl" sz="2700" dirty="0" smtClean="0"/>
              <a:t>VARIABLES E INDICADORES EN ESTUDIO </a:t>
            </a:r>
            <a:r>
              <a:rPr lang="es-ES_tradnl" dirty="0" smtClean="0"/>
              <a:t/>
            </a:r>
            <a:br>
              <a:rPr lang="es-ES_tradnl" dirty="0" smtClean="0"/>
            </a:br>
            <a:endParaRPr lang="es-ES" dirty="0"/>
          </a:p>
        </p:txBody>
      </p:sp>
      <p:graphicFrame>
        <p:nvGraphicFramePr>
          <p:cNvPr id="7" name="6 Tabla"/>
          <p:cNvGraphicFramePr>
            <a:graphicFrameLocks noGrp="1"/>
          </p:cNvGraphicFramePr>
          <p:nvPr/>
        </p:nvGraphicFramePr>
        <p:xfrm>
          <a:off x="928662" y="1643050"/>
          <a:ext cx="7143800" cy="3929710"/>
        </p:xfrm>
        <a:graphic>
          <a:graphicData uri="http://schemas.openxmlformats.org/drawingml/2006/table">
            <a:tbl>
              <a:tblPr firstRow="1" bandRow="1">
                <a:tableStyleId>{5C22544A-7EE6-4342-B048-85BDC9FD1C3A}</a:tableStyleId>
              </a:tblPr>
              <a:tblGrid>
                <a:gridCol w="2758382"/>
                <a:gridCol w="4385418"/>
              </a:tblGrid>
              <a:tr h="370840">
                <a:tc>
                  <a:txBody>
                    <a:bodyPr/>
                    <a:lstStyle/>
                    <a:p>
                      <a:pPr algn="ctr"/>
                      <a:r>
                        <a:rPr lang="es-ES_tradnl" sz="1400" dirty="0" smtClean="0"/>
                        <a:t>VARIABLES</a:t>
                      </a:r>
                      <a:endParaRPr lang="es-ES" sz="1400" dirty="0"/>
                    </a:p>
                  </a:txBody>
                  <a:tcPr/>
                </a:tc>
                <a:tc>
                  <a:txBody>
                    <a:bodyPr/>
                    <a:lstStyle/>
                    <a:p>
                      <a:pPr algn="ctr"/>
                      <a:r>
                        <a:rPr lang="es-ES_tradnl" sz="1400" dirty="0" smtClean="0"/>
                        <a:t>INDICADORES</a:t>
                      </a:r>
                      <a:endParaRPr lang="es-ES" sz="1400" dirty="0"/>
                    </a:p>
                  </a:txBody>
                  <a:tcPr/>
                </a:tc>
              </a:tr>
              <a:tr h="370840">
                <a:tc>
                  <a:txBody>
                    <a:bodyPr/>
                    <a:lstStyle/>
                    <a:p>
                      <a:r>
                        <a:rPr lang="es-ES_tradnl" sz="1600" dirty="0" smtClean="0">
                          <a:latin typeface="Times New Roman" pitchFamily="18" charset="0"/>
                          <a:cs typeface="Times New Roman" pitchFamily="18" charset="0"/>
                        </a:rPr>
                        <a:t>Disponibilidad de agua</a:t>
                      </a:r>
                      <a:endParaRPr lang="es-ES" sz="1600" dirty="0">
                        <a:latin typeface="Times New Roman" pitchFamily="18" charset="0"/>
                        <a:cs typeface="Times New Roman" pitchFamily="18" charset="0"/>
                      </a:endParaRPr>
                    </a:p>
                  </a:txBody>
                  <a:tcPr>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C" sz="1600" dirty="0" smtClean="0">
                          <a:latin typeface="Times New Roman" pitchFamily="18" charset="0"/>
                          <a:ea typeface="Calibri"/>
                          <a:cs typeface="Times New Roman" pitchFamily="18" charset="0"/>
                        </a:rPr>
                        <a:t>Disponibilidad de agua </a:t>
                      </a:r>
                      <a:endParaRPr lang="es-ES" sz="1600" dirty="0" smtClean="0">
                        <a:latin typeface="Times New Roman" pitchFamily="18" charset="0"/>
                        <a:ea typeface="Calibri"/>
                        <a:cs typeface="Times New Roman" pitchFamily="18" charset="0"/>
                      </a:endParaRPr>
                    </a:p>
                    <a:p>
                      <a:endParaRPr lang="es-ES" sz="1600" dirty="0">
                        <a:latin typeface="Times New Roman" pitchFamily="18" charset="0"/>
                        <a:cs typeface="Times New Roman" pitchFamily="18" charset="0"/>
                      </a:endParaRPr>
                    </a:p>
                  </a:txBody>
                  <a:tcPr>
                    <a:solidFill>
                      <a:schemeClr val="accent1">
                        <a:lumMod val="60000"/>
                        <a:lumOff val="40000"/>
                      </a:schemeClr>
                    </a:solidFill>
                  </a:tcPr>
                </a:tc>
              </a:tr>
              <a:tr h="835990">
                <a:tc>
                  <a:txBody>
                    <a:bodyPr/>
                    <a:lstStyle/>
                    <a:p>
                      <a:r>
                        <a:rPr lang="es-ES_tradnl" sz="1600" dirty="0" smtClean="0">
                          <a:latin typeface="Times New Roman" pitchFamily="18" charset="0"/>
                          <a:cs typeface="Times New Roman" pitchFamily="18" charset="0"/>
                        </a:rPr>
                        <a:t>Practicas de conservación</a:t>
                      </a:r>
                      <a:endParaRPr lang="es-ES" sz="1600" dirty="0">
                        <a:latin typeface="Times New Roman" pitchFamily="18" charset="0"/>
                        <a:cs typeface="Times New Roman" pitchFamily="18" charset="0"/>
                      </a:endParaRPr>
                    </a:p>
                  </a:txBody>
                  <a:tcPr>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C" sz="1600" dirty="0" smtClean="0">
                          <a:latin typeface="Times New Roman" pitchFamily="18" charset="0"/>
                          <a:ea typeface="Calibri"/>
                          <a:cs typeface="Times New Roman" pitchFamily="18" charset="0"/>
                        </a:rPr>
                        <a:t>Prácticas de conservación de suelos </a:t>
                      </a:r>
                      <a:endParaRPr lang="es-ES" sz="1600" dirty="0" smtClean="0">
                        <a:latin typeface="Times New Roman" pitchFamily="18" charset="0"/>
                        <a:ea typeface="Calibri"/>
                        <a:cs typeface="Times New Roman" pitchFamily="18" charset="0"/>
                      </a:endParaRPr>
                    </a:p>
                    <a:p>
                      <a:endParaRPr lang="es-ES" sz="1600" dirty="0">
                        <a:latin typeface="Times New Roman" pitchFamily="18" charset="0"/>
                        <a:cs typeface="Times New Roman" pitchFamily="18" charset="0"/>
                      </a:endParaRPr>
                    </a:p>
                  </a:txBody>
                  <a:tcPr>
                    <a:solidFill>
                      <a:schemeClr val="accent1">
                        <a:lumMod val="60000"/>
                        <a:lumOff val="40000"/>
                      </a:schemeClr>
                    </a:solidFill>
                  </a:tcPr>
                </a:tc>
              </a:tr>
              <a:tr h="370840">
                <a:tc>
                  <a:txBody>
                    <a:bodyPr/>
                    <a:lstStyle/>
                    <a:p>
                      <a:r>
                        <a:rPr lang="es-ES_tradnl" sz="1600" dirty="0" smtClean="0">
                          <a:latin typeface="Times New Roman" pitchFamily="18" charset="0"/>
                          <a:cs typeface="Times New Roman" pitchFamily="18" charset="0"/>
                        </a:rPr>
                        <a:t>Calidad del suelo</a:t>
                      </a:r>
                      <a:endParaRPr lang="es-ES" sz="1600" dirty="0">
                        <a:latin typeface="Times New Roman" pitchFamily="18" charset="0"/>
                        <a:cs typeface="Times New Roman" pitchFamily="18" charset="0"/>
                      </a:endParaRPr>
                    </a:p>
                  </a:txBody>
                  <a:tcPr>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C" sz="1600" dirty="0" smtClean="0">
                          <a:latin typeface="Times New Roman" pitchFamily="18" charset="0"/>
                          <a:ea typeface="Calibri"/>
                          <a:cs typeface="Times New Roman" pitchFamily="18" charset="0"/>
                        </a:rPr>
                        <a:t>Estructura-profundidad,  compactación, retención de la humedad, residuos de cosecha, desarrollo de raíces, erosión, actividad biológica, apariencia</a:t>
                      </a:r>
                      <a:endParaRPr lang="es-ES" sz="1600" dirty="0" smtClean="0">
                        <a:latin typeface="Times New Roman" pitchFamily="18" charset="0"/>
                        <a:ea typeface="Calibri"/>
                        <a:cs typeface="Times New Roman" pitchFamily="18" charset="0"/>
                      </a:endParaRPr>
                    </a:p>
                    <a:p>
                      <a:endParaRPr lang="es-ES" sz="1600" dirty="0">
                        <a:latin typeface="Times New Roman" pitchFamily="18" charset="0"/>
                        <a:cs typeface="Times New Roman" pitchFamily="18" charset="0"/>
                      </a:endParaRPr>
                    </a:p>
                  </a:txBody>
                  <a:tcPr>
                    <a:solidFill>
                      <a:schemeClr val="accent1">
                        <a:lumMod val="60000"/>
                        <a:lumOff val="40000"/>
                      </a:schemeClr>
                    </a:solidFill>
                  </a:tcPr>
                </a:tc>
              </a:tr>
              <a:tr h="0">
                <a:tc>
                  <a:txBody>
                    <a:bodyPr/>
                    <a:lstStyle/>
                    <a:p>
                      <a:r>
                        <a:rPr lang="es-ES_tradnl" sz="1600" dirty="0" smtClean="0">
                          <a:latin typeface="Times New Roman" pitchFamily="18" charset="0"/>
                          <a:cs typeface="Times New Roman" pitchFamily="18" charset="0"/>
                        </a:rPr>
                        <a:t>Salud de los cultivos</a:t>
                      </a:r>
                      <a:endParaRPr lang="es-ES" sz="1600" dirty="0">
                        <a:latin typeface="Times New Roman" pitchFamily="18" charset="0"/>
                        <a:cs typeface="Times New Roman" pitchFamily="18" charset="0"/>
                      </a:endParaRPr>
                    </a:p>
                  </a:txBody>
                  <a:tcPr>
                    <a:solidFill>
                      <a:schemeClr val="accent1">
                        <a:lumMod val="60000"/>
                        <a:lumOff val="40000"/>
                      </a:schemeClr>
                    </a:solidFill>
                  </a:tcPr>
                </a:tc>
                <a:tc>
                  <a:txBody>
                    <a:bodyPr/>
                    <a:lstStyle/>
                    <a:p>
                      <a:r>
                        <a:rPr lang="es-ES_tradnl" sz="1600" dirty="0" smtClean="0">
                          <a:latin typeface="Times New Roman" pitchFamily="18" charset="0"/>
                          <a:cs typeface="Times New Roman" pitchFamily="18" charset="0"/>
                        </a:rPr>
                        <a:t>Tolerancia a estrés, enfermedades,</a:t>
                      </a:r>
                      <a:r>
                        <a:rPr lang="es-ES_tradnl" sz="1600" baseline="0" dirty="0" smtClean="0">
                          <a:latin typeface="Times New Roman" pitchFamily="18" charset="0"/>
                          <a:cs typeface="Times New Roman" pitchFamily="18" charset="0"/>
                        </a:rPr>
                        <a:t> malezas</a:t>
                      </a:r>
                      <a:endParaRPr lang="es-ES" sz="1600" dirty="0">
                        <a:latin typeface="Times New Roman" pitchFamily="18" charset="0"/>
                        <a:cs typeface="Times New Roman" pitchFamily="18" charset="0"/>
                      </a:endParaRPr>
                    </a:p>
                  </a:txBody>
                  <a:tcPr>
                    <a:solidFill>
                      <a:schemeClr val="accent1">
                        <a:lumMod val="60000"/>
                        <a:lumOff val="40000"/>
                      </a:schemeClr>
                    </a:solidFill>
                  </a:tcPr>
                </a:tc>
              </a:tr>
              <a:tr h="370840">
                <a:tc>
                  <a:txBody>
                    <a:bodyPr/>
                    <a:lstStyle/>
                    <a:p>
                      <a:r>
                        <a:rPr lang="es-ES_tradnl" sz="1600" dirty="0" smtClean="0">
                          <a:latin typeface="Times New Roman" pitchFamily="18" charset="0"/>
                          <a:cs typeface="Times New Roman" pitchFamily="18" charset="0"/>
                        </a:rPr>
                        <a:t>Productividad</a:t>
                      </a:r>
                      <a:endParaRPr lang="es-ES" sz="1600" dirty="0">
                        <a:latin typeface="Times New Roman" pitchFamily="18" charset="0"/>
                        <a:cs typeface="Times New Roman" pitchFamily="18" charset="0"/>
                      </a:endParaRPr>
                    </a:p>
                  </a:txBody>
                  <a:tcPr>
                    <a:solidFill>
                      <a:schemeClr val="accent1">
                        <a:lumMod val="60000"/>
                        <a:lumOff val="40000"/>
                      </a:schemeClr>
                    </a:solidFill>
                  </a:tcPr>
                </a:tc>
                <a:tc>
                  <a:txBody>
                    <a:bodyPr/>
                    <a:lstStyle/>
                    <a:p>
                      <a:r>
                        <a:rPr lang="es-ES_tradnl" sz="1600" dirty="0" smtClean="0">
                          <a:latin typeface="Times New Roman" pitchFamily="18" charset="0"/>
                          <a:cs typeface="Times New Roman" pitchFamily="18" charset="0"/>
                        </a:rPr>
                        <a:t>Diversidad, manejo, rendimiento, comercialización</a:t>
                      </a:r>
                      <a:endParaRPr lang="es-ES" sz="1600" dirty="0">
                        <a:latin typeface="Times New Roman" pitchFamily="18" charset="0"/>
                        <a:cs typeface="Times New Roman" pitchFamily="18" charset="0"/>
                      </a:endParaRPr>
                    </a:p>
                  </a:txBody>
                  <a:tcPr>
                    <a:solidFill>
                      <a:schemeClr val="accent1">
                        <a:lumMod val="60000"/>
                        <a:lumOff val="40000"/>
                      </a:schemeClr>
                    </a:solidFill>
                  </a:tcPr>
                </a:tc>
              </a:tr>
              <a:tr h="370840">
                <a:tc>
                  <a:txBody>
                    <a:bodyPr/>
                    <a:lstStyle/>
                    <a:p>
                      <a:endParaRPr lang="es-ES"/>
                    </a:p>
                  </a:txBody>
                  <a:tcPr>
                    <a:solidFill>
                      <a:schemeClr val="accent1">
                        <a:lumMod val="60000"/>
                        <a:lumOff val="40000"/>
                      </a:schemeClr>
                    </a:solidFill>
                  </a:tcPr>
                </a:tc>
                <a:tc>
                  <a:txBody>
                    <a:bodyPr/>
                    <a:lstStyle/>
                    <a:p>
                      <a:endParaRPr lang="es-ES" dirty="0"/>
                    </a:p>
                  </a:txBody>
                  <a:tcPr>
                    <a:solidFill>
                      <a:schemeClr val="accent1">
                        <a:lumMod val="60000"/>
                        <a:lumOff val="40000"/>
                      </a:schemeClr>
                    </a:solid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type="body" idx="1"/>
          </p:nvPr>
        </p:nvSpPr>
        <p:spPr>
          <a:xfrm>
            <a:off x="611560" y="2276872"/>
            <a:ext cx="7772400" cy="1500187"/>
          </a:xfrm>
        </p:spPr>
        <p:txBody>
          <a:bodyPr>
            <a:normAutofit fontScale="92500" lnSpcReduction="10000"/>
          </a:bodyPr>
          <a:lstStyle/>
          <a:p>
            <a:pPr marL="0" indent="0" algn="ctr">
              <a:buNone/>
            </a:pPr>
            <a:r>
              <a:rPr lang="es-EC" sz="5400" b="1" dirty="0"/>
              <a:t>RESULTADOS Y </a:t>
            </a:r>
            <a:r>
              <a:rPr lang="es-EC" sz="5400" b="1" dirty="0" smtClean="0"/>
              <a:t>DISCUSIÓN</a:t>
            </a:r>
            <a:endParaRPr lang="es-ES" sz="5400" dirty="0"/>
          </a:p>
        </p:txBody>
      </p:sp>
    </p:spTree>
    <p:extLst>
      <p:ext uri="{BB962C8B-B14F-4D97-AF65-F5344CB8AC3E}">
        <p14:creationId xmlns:p14="http://schemas.microsoft.com/office/powerpoint/2010/main" xmlns="" val="2181605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1412776"/>
            <a:ext cx="8229600" cy="4425355"/>
          </a:xfrm>
        </p:spPr>
        <p:txBody>
          <a:bodyPr/>
          <a:lstStyle/>
          <a:p>
            <a:endParaRPr lang="es-EC" b="1" dirty="0"/>
          </a:p>
          <a:p>
            <a:endParaRPr lang="es-ES" dirty="0" smtClean="0"/>
          </a:p>
          <a:p>
            <a:endParaRPr lang="es-ES" dirty="0"/>
          </a:p>
          <a:p>
            <a:pPr marL="0" indent="0">
              <a:buNone/>
            </a:pPr>
            <a:r>
              <a:rPr lang="es-EC" sz="1000" dirty="0" smtClean="0"/>
              <a:t>		</a:t>
            </a:r>
          </a:p>
          <a:p>
            <a:pPr marL="0" indent="0">
              <a:buNone/>
            </a:pPr>
            <a:endParaRPr lang="es-EC" sz="1000" dirty="0"/>
          </a:p>
          <a:p>
            <a:pPr marL="0" indent="0">
              <a:buNone/>
            </a:pPr>
            <a:endParaRPr lang="es-EC" sz="1000" dirty="0" smtClean="0"/>
          </a:p>
          <a:p>
            <a:pPr marL="0" indent="0">
              <a:buNone/>
            </a:pPr>
            <a:r>
              <a:rPr lang="es-EC" sz="1000" dirty="0"/>
              <a:t>	</a:t>
            </a:r>
            <a:r>
              <a:rPr lang="es-EC" sz="1000" dirty="0" smtClean="0"/>
              <a:t>	</a:t>
            </a:r>
          </a:p>
          <a:p>
            <a:pPr marL="0" indent="0">
              <a:buNone/>
            </a:pPr>
            <a:endParaRPr lang="es-EC" sz="1000" dirty="0"/>
          </a:p>
          <a:p>
            <a:pPr marL="0" indent="0">
              <a:buNone/>
            </a:pPr>
            <a:endParaRPr lang="es-EC" sz="1000" dirty="0" smtClean="0"/>
          </a:p>
          <a:p>
            <a:pPr marL="0" indent="0">
              <a:buNone/>
            </a:pPr>
            <a:r>
              <a:rPr lang="es-EC" sz="1000" dirty="0"/>
              <a:t>	</a:t>
            </a:r>
            <a:r>
              <a:rPr lang="es-EC" sz="1000" dirty="0" smtClean="0"/>
              <a:t>	</a:t>
            </a:r>
          </a:p>
          <a:p>
            <a:pPr marL="0" indent="0">
              <a:buNone/>
            </a:pPr>
            <a:endParaRPr lang="es-EC" sz="1000" dirty="0"/>
          </a:p>
          <a:p>
            <a:pPr marL="0" indent="0">
              <a:buNone/>
            </a:pPr>
            <a:endParaRPr lang="es-EC" sz="1000" dirty="0" smtClean="0"/>
          </a:p>
          <a:p>
            <a:pPr marL="0" indent="0">
              <a:buNone/>
            </a:pPr>
            <a:r>
              <a:rPr lang="es-EC" sz="1000" dirty="0"/>
              <a:t>	</a:t>
            </a:r>
            <a:r>
              <a:rPr lang="es-EC" sz="1000" dirty="0" smtClean="0"/>
              <a:t>	</a:t>
            </a:r>
          </a:p>
          <a:p>
            <a:pPr marL="0" indent="0">
              <a:buNone/>
            </a:pPr>
            <a:endParaRPr lang="es-EC" sz="1000" dirty="0"/>
          </a:p>
          <a:p>
            <a:pPr marL="0" indent="0">
              <a:buNone/>
            </a:pPr>
            <a:endParaRPr lang="es-EC" sz="1000" dirty="0" smtClean="0"/>
          </a:p>
          <a:p>
            <a:pPr marL="0" indent="0">
              <a:buNone/>
            </a:pPr>
            <a:r>
              <a:rPr lang="es-EC" sz="1000" dirty="0"/>
              <a:t>	</a:t>
            </a:r>
            <a:r>
              <a:rPr lang="es-EC" sz="1000" dirty="0" smtClean="0"/>
              <a:t>	Figura </a:t>
            </a:r>
            <a:r>
              <a:rPr lang="es-EC" sz="1000" dirty="0"/>
              <a:t>2. Sexo del propietario de la finca, parroquia Casanga</a:t>
            </a:r>
            <a:endParaRPr lang="es-ES" sz="1000" dirty="0"/>
          </a:p>
        </p:txBody>
      </p:sp>
      <p:sp>
        <p:nvSpPr>
          <p:cNvPr id="2" name="1 Título"/>
          <p:cNvSpPr>
            <a:spLocks noGrp="1"/>
          </p:cNvSpPr>
          <p:nvPr>
            <p:ph type="title"/>
          </p:nvPr>
        </p:nvSpPr>
        <p:spPr/>
        <p:txBody>
          <a:bodyPr>
            <a:normAutofit/>
          </a:bodyPr>
          <a:lstStyle/>
          <a:p>
            <a:pPr algn="ctr"/>
            <a:r>
              <a:rPr lang="es-EC" b="1" dirty="0" smtClean="0"/>
              <a:t> </a:t>
            </a:r>
            <a:r>
              <a:rPr lang="es-EC" sz="3200" b="1" dirty="0" smtClean="0">
                <a:latin typeface="Times New Roman" pitchFamily="18" charset="0"/>
                <a:cs typeface="Times New Roman" pitchFamily="18" charset="0"/>
              </a:rPr>
              <a:t>Datos Generales</a:t>
            </a:r>
            <a:endParaRPr lang="es-ES" sz="3200" dirty="0">
              <a:latin typeface="Times New Roman" pitchFamily="18" charset="0"/>
              <a:cs typeface="Times New Roman" pitchFamily="18" charset="0"/>
            </a:endParaRPr>
          </a:p>
        </p:txBody>
      </p:sp>
      <p:graphicFrame>
        <p:nvGraphicFramePr>
          <p:cNvPr id="4" name="3 Gráfico"/>
          <p:cNvGraphicFramePr/>
          <p:nvPr>
            <p:extLst>
              <p:ext uri="{D42A27DB-BD31-4B8C-83A1-F6EECF244321}">
                <p14:modId xmlns:p14="http://schemas.microsoft.com/office/powerpoint/2010/main" xmlns="" val="1333054866"/>
              </p:ext>
            </p:extLst>
          </p:nvPr>
        </p:nvGraphicFramePr>
        <p:xfrm>
          <a:off x="1763688" y="1340768"/>
          <a:ext cx="5616624" cy="38884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403767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indent="0">
              <a:buNone/>
            </a:pPr>
            <a:endParaRPr lang="es-EC" b="1" dirty="0" smtClean="0"/>
          </a:p>
          <a:p>
            <a:endParaRPr lang="es-EC" b="1" dirty="0"/>
          </a:p>
          <a:p>
            <a:endParaRPr lang="es-EC" b="1" dirty="0" smtClean="0"/>
          </a:p>
          <a:p>
            <a:pPr marL="0" indent="0">
              <a:buNone/>
            </a:pPr>
            <a:endParaRPr lang="es-ES" dirty="0" smtClean="0"/>
          </a:p>
          <a:p>
            <a:pPr marL="0" indent="0">
              <a:buNone/>
            </a:pPr>
            <a:endParaRPr lang="es-ES" sz="1000" dirty="0"/>
          </a:p>
          <a:p>
            <a:pPr marL="0" indent="0">
              <a:buNone/>
            </a:pPr>
            <a:endParaRPr lang="es-ES" sz="1000" dirty="0" smtClean="0"/>
          </a:p>
          <a:p>
            <a:pPr marL="0" indent="0">
              <a:buNone/>
            </a:pPr>
            <a:r>
              <a:rPr lang="es-ES" sz="1000" dirty="0"/>
              <a:t>	</a:t>
            </a:r>
            <a:r>
              <a:rPr lang="es-ES" sz="1000" dirty="0" smtClean="0"/>
              <a:t>	</a:t>
            </a:r>
          </a:p>
          <a:p>
            <a:pPr marL="0" indent="0">
              <a:buNone/>
            </a:pPr>
            <a:endParaRPr lang="es-ES" sz="1000" dirty="0"/>
          </a:p>
          <a:p>
            <a:pPr marL="0" indent="0">
              <a:buNone/>
            </a:pPr>
            <a:endParaRPr lang="es-ES" sz="1000" dirty="0" smtClean="0"/>
          </a:p>
          <a:p>
            <a:pPr marL="0" indent="0">
              <a:buNone/>
            </a:pPr>
            <a:endParaRPr lang="es-ES" sz="1000" dirty="0"/>
          </a:p>
          <a:p>
            <a:pPr marL="0" indent="0">
              <a:buNone/>
            </a:pPr>
            <a:endParaRPr lang="es-ES" sz="1000" dirty="0" smtClean="0"/>
          </a:p>
          <a:p>
            <a:pPr marL="0" indent="0">
              <a:buNone/>
            </a:pPr>
            <a:r>
              <a:rPr lang="es-ES" sz="1000" dirty="0"/>
              <a:t>	</a:t>
            </a:r>
            <a:r>
              <a:rPr lang="es-ES" sz="1000" dirty="0" smtClean="0"/>
              <a:t>	</a:t>
            </a:r>
            <a:r>
              <a:rPr lang="es-EC" sz="1000" dirty="0" smtClean="0"/>
              <a:t>Figura </a:t>
            </a:r>
            <a:r>
              <a:rPr lang="es-EC" sz="1000" dirty="0"/>
              <a:t>3. Nivel de instrucción del propietario de la finca, parroquia Casanga</a:t>
            </a:r>
            <a:endParaRPr lang="es-ES" sz="1000" dirty="0"/>
          </a:p>
          <a:p>
            <a:pPr marL="0" indent="0">
              <a:buNone/>
            </a:pPr>
            <a:endParaRPr lang="es-ES" dirty="0"/>
          </a:p>
        </p:txBody>
      </p:sp>
      <p:graphicFrame>
        <p:nvGraphicFramePr>
          <p:cNvPr id="4" name="3 Gráfico"/>
          <p:cNvGraphicFramePr/>
          <p:nvPr>
            <p:extLst>
              <p:ext uri="{D42A27DB-BD31-4B8C-83A1-F6EECF244321}">
                <p14:modId xmlns:p14="http://schemas.microsoft.com/office/powerpoint/2010/main" xmlns="" val="1777562001"/>
              </p:ext>
            </p:extLst>
          </p:nvPr>
        </p:nvGraphicFramePr>
        <p:xfrm>
          <a:off x="1547664" y="1052736"/>
          <a:ext cx="5760640" cy="40324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371037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908720"/>
            <a:ext cx="8229600" cy="4525963"/>
          </a:xfrm>
        </p:spPr>
        <p:txBody>
          <a:bodyPr>
            <a:normAutofit fontScale="77500" lnSpcReduction="20000"/>
          </a:bodyPr>
          <a:lstStyle/>
          <a:p>
            <a:pPr algn="ctr">
              <a:lnSpc>
                <a:spcPct val="150000"/>
              </a:lnSpc>
              <a:spcAft>
                <a:spcPts val="0"/>
              </a:spcAft>
              <a:buNone/>
            </a:pPr>
            <a:r>
              <a:rPr lang="es-EC" sz="3300" b="1" dirty="0">
                <a:latin typeface="Times New Roman"/>
                <a:ea typeface="Calibri"/>
                <a:cs typeface="Times New Roman"/>
              </a:rPr>
              <a:t>Estado </a:t>
            </a:r>
            <a:r>
              <a:rPr lang="es-EC" sz="3300" b="1" dirty="0" smtClean="0">
                <a:latin typeface="Times New Roman"/>
                <a:ea typeface="Calibri"/>
                <a:cs typeface="Times New Roman"/>
              </a:rPr>
              <a:t>civil</a:t>
            </a:r>
          </a:p>
          <a:p>
            <a:pPr marL="0" indent="0" algn="just">
              <a:lnSpc>
                <a:spcPct val="150000"/>
              </a:lnSpc>
              <a:spcAft>
                <a:spcPts val="0"/>
              </a:spcAft>
              <a:buNone/>
            </a:pPr>
            <a:endParaRPr lang="es-ES" sz="2800" dirty="0" smtClean="0">
              <a:ea typeface="Calibri"/>
              <a:cs typeface="Times New Roman"/>
            </a:endParaRPr>
          </a:p>
          <a:p>
            <a:pPr marL="0" indent="0" algn="just">
              <a:lnSpc>
                <a:spcPct val="150000"/>
              </a:lnSpc>
              <a:spcAft>
                <a:spcPts val="0"/>
              </a:spcAft>
              <a:buNone/>
            </a:pPr>
            <a:endParaRPr lang="es-ES" sz="2800" dirty="0">
              <a:ea typeface="Calibri"/>
              <a:cs typeface="Times New Roman"/>
            </a:endParaRPr>
          </a:p>
          <a:p>
            <a:pPr marL="0" indent="0" algn="ctr">
              <a:lnSpc>
                <a:spcPct val="150000"/>
              </a:lnSpc>
              <a:spcAft>
                <a:spcPts val="0"/>
              </a:spcAft>
              <a:buNone/>
            </a:pPr>
            <a:endParaRPr lang="es-ES" sz="2800" dirty="0" smtClean="0">
              <a:ea typeface="Calibri"/>
              <a:cs typeface="Times New Roman"/>
            </a:endParaRPr>
          </a:p>
          <a:p>
            <a:pPr marL="0" indent="0" algn="ctr">
              <a:lnSpc>
                <a:spcPct val="150000"/>
              </a:lnSpc>
              <a:spcAft>
                <a:spcPts val="0"/>
              </a:spcAft>
              <a:buNone/>
            </a:pPr>
            <a:endParaRPr lang="es-ES" sz="2800" dirty="0">
              <a:latin typeface="Times New Roman"/>
              <a:ea typeface="Calibri"/>
              <a:cs typeface="Times New Roman"/>
            </a:endParaRPr>
          </a:p>
          <a:p>
            <a:pPr marL="0" indent="0" algn="ctr">
              <a:lnSpc>
                <a:spcPct val="150000"/>
              </a:lnSpc>
              <a:spcAft>
                <a:spcPts val="0"/>
              </a:spcAft>
              <a:buNone/>
            </a:pPr>
            <a:endParaRPr lang="es-ES" sz="2800" dirty="0" smtClean="0">
              <a:latin typeface="Times New Roman"/>
              <a:ea typeface="Calibri"/>
              <a:cs typeface="Times New Roman"/>
            </a:endParaRPr>
          </a:p>
          <a:p>
            <a:pPr marL="0" indent="0" algn="ctr">
              <a:lnSpc>
                <a:spcPct val="150000"/>
              </a:lnSpc>
              <a:spcAft>
                <a:spcPts val="0"/>
              </a:spcAft>
              <a:buNone/>
            </a:pPr>
            <a:endParaRPr lang="es-ES" sz="2800" dirty="0">
              <a:latin typeface="Times New Roman"/>
              <a:ea typeface="Calibri"/>
              <a:cs typeface="Times New Roman"/>
            </a:endParaRPr>
          </a:p>
          <a:p>
            <a:pPr marL="0" indent="0" algn="ctr">
              <a:lnSpc>
                <a:spcPct val="150000"/>
              </a:lnSpc>
              <a:spcAft>
                <a:spcPts val="0"/>
              </a:spcAft>
              <a:buNone/>
            </a:pPr>
            <a:endParaRPr lang="es-ES" sz="2800" dirty="0" smtClean="0">
              <a:latin typeface="Times New Roman"/>
              <a:ea typeface="Calibri"/>
              <a:cs typeface="Times New Roman"/>
            </a:endParaRPr>
          </a:p>
          <a:p>
            <a:pPr marL="0" indent="0" algn="ctr">
              <a:lnSpc>
                <a:spcPct val="150000"/>
              </a:lnSpc>
              <a:spcAft>
                <a:spcPts val="0"/>
              </a:spcAft>
              <a:buNone/>
            </a:pPr>
            <a:r>
              <a:rPr lang="es-EC" sz="1000" dirty="0" smtClean="0">
                <a:latin typeface="Times New Roman"/>
                <a:ea typeface="Calibri"/>
                <a:cs typeface="Times New Roman"/>
              </a:rPr>
              <a:t>Figura 4. Estado civil del propietario de la finca, parroquia Casanga</a:t>
            </a:r>
            <a:endParaRPr lang="es-ES" sz="1000" dirty="0">
              <a:ea typeface="Calibri"/>
              <a:cs typeface="Times New Roman"/>
            </a:endParaRPr>
          </a:p>
        </p:txBody>
      </p:sp>
      <p:graphicFrame>
        <p:nvGraphicFramePr>
          <p:cNvPr id="4" name="3 Gráfico"/>
          <p:cNvGraphicFramePr/>
          <p:nvPr>
            <p:extLst>
              <p:ext uri="{D42A27DB-BD31-4B8C-83A1-F6EECF244321}">
                <p14:modId xmlns:p14="http://schemas.microsoft.com/office/powerpoint/2010/main" xmlns="" val="2814093149"/>
              </p:ext>
            </p:extLst>
          </p:nvPr>
        </p:nvGraphicFramePr>
        <p:xfrm>
          <a:off x="1857356" y="1785926"/>
          <a:ext cx="5976664" cy="3600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41700298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546</TotalTime>
  <Words>1452</Words>
  <Application>Microsoft Office PowerPoint</Application>
  <PresentationFormat>Presentación en pantalla (4:3)</PresentationFormat>
  <Paragraphs>223</Paragraphs>
  <Slides>46</Slides>
  <Notes>1</Notes>
  <HiddenSlides>0</HiddenSlides>
  <MMClips>0</MMClips>
  <ScaleCrop>false</ScaleCrop>
  <HeadingPairs>
    <vt:vector size="4" baseType="variant">
      <vt:variant>
        <vt:lpstr>Tema</vt:lpstr>
      </vt:variant>
      <vt:variant>
        <vt:i4>1</vt:i4>
      </vt:variant>
      <vt:variant>
        <vt:lpstr>Títulos de diapositiva</vt:lpstr>
      </vt:variant>
      <vt:variant>
        <vt:i4>46</vt:i4>
      </vt:variant>
    </vt:vector>
  </HeadingPairs>
  <TitlesOfParts>
    <vt:vector size="47" baseType="lpstr">
      <vt:lpstr>Concurrencia</vt:lpstr>
      <vt:lpstr>TEMA:“DIAGNÓSTICO AGROECOLÓGICO DE LOS SISTEMAS DE PRODUCCIÓN DE LOS CULTIVOS MAÍZ Zea mays Y MANÍ  Arachis hipogea EN LA PARROQUIA CASANGA DEL CANTÓN PALTAS, PROVINCIA DE LOJA” </vt:lpstr>
      <vt:lpstr> I. INTRODUCCION </vt:lpstr>
      <vt:lpstr>III. OBJETIVOS</vt:lpstr>
      <vt:lpstr>IV. MATERIALES Y METODOS</vt:lpstr>
      <vt:lpstr>        VARIABLES E INDICADORES EN ESTUDIO  </vt:lpstr>
      <vt:lpstr>Diapositiva 6</vt:lpstr>
      <vt:lpstr> Datos Generales</vt:lpstr>
      <vt:lpstr>Diapositiva 8</vt:lpstr>
      <vt:lpstr>Diapositiva 9</vt:lpstr>
      <vt:lpstr>Diapositiva 10</vt:lpstr>
      <vt:lpstr>Otras personas que dependen   </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Salud de los cultivos</vt:lpstr>
      <vt:lpstr>Diapositiva 29</vt:lpstr>
      <vt:lpstr>Diapositiva 30</vt:lpstr>
      <vt:lpstr>Productividad</vt:lpstr>
      <vt:lpstr>Diapositiva 32</vt:lpstr>
      <vt:lpstr>Diapositiva 33</vt:lpstr>
      <vt:lpstr>Diapositiva 34</vt:lpstr>
      <vt:lpstr>DIAGNÓSTICO AGROECOLÓGICO POR BARRIO</vt:lpstr>
      <vt:lpstr>Diapositiva 36</vt:lpstr>
      <vt:lpstr>Diapositiva 37</vt:lpstr>
      <vt:lpstr>Diapositiva 38</vt:lpstr>
      <vt:lpstr>Diapositiva 39</vt:lpstr>
      <vt:lpstr>Diapositiva 40</vt:lpstr>
      <vt:lpstr>Diapositiva 41</vt:lpstr>
      <vt:lpstr>Diapositiva 42</vt:lpstr>
      <vt:lpstr>Diapositiva 43</vt:lpstr>
      <vt:lpstr>Diapositiva 44</vt:lpstr>
      <vt:lpstr>Diapositiva 45</vt:lpstr>
      <vt:lpstr>Diapositiva 46</vt:lpstr>
    </vt:vector>
  </TitlesOfParts>
  <Company>Luffi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Luffi</dc:creator>
  <cp:lastModifiedBy>Klever Cuenca</cp:lastModifiedBy>
  <cp:revision>78</cp:revision>
  <dcterms:created xsi:type="dcterms:W3CDTF">2016-01-11T04:42:11Z</dcterms:created>
  <dcterms:modified xsi:type="dcterms:W3CDTF">2016-03-10T04:35:01Z</dcterms:modified>
</cp:coreProperties>
</file>