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1"/>
  </p:notesMasterIdLst>
  <p:sldIdLst>
    <p:sldId id="257" r:id="rId2"/>
    <p:sldId id="258" r:id="rId3"/>
    <p:sldId id="259" r:id="rId4"/>
    <p:sldId id="293" r:id="rId5"/>
    <p:sldId id="260" r:id="rId6"/>
    <p:sldId id="262" r:id="rId7"/>
    <p:sldId id="281" r:id="rId8"/>
    <p:sldId id="263" r:id="rId9"/>
    <p:sldId id="294" r:id="rId10"/>
    <p:sldId id="295" r:id="rId11"/>
    <p:sldId id="267" r:id="rId12"/>
    <p:sldId id="285" r:id="rId13"/>
    <p:sldId id="296" r:id="rId14"/>
    <p:sldId id="307" r:id="rId15"/>
    <p:sldId id="308" r:id="rId16"/>
    <p:sldId id="300" r:id="rId17"/>
    <p:sldId id="286" r:id="rId18"/>
    <p:sldId id="287" r:id="rId19"/>
    <p:sldId id="283" r:id="rId20"/>
    <p:sldId id="284" r:id="rId21"/>
    <p:sldId id="288" r:id="rId22"/>
    <p:sldId id="271" r:id="rId23"/>
    <p:sldId id="289" r:id="rId24"/>
    <p:sldId id="272" r:id="rId25"/>
    <p:sldId id="290" r:id="rId26"/>
    <p:sldId id="291" r:id="rId27"/>
    <p:sldId id="273" r:id="rId28"/>
    <p:sldId id="274" r:id="rId29"/>
    <p:sldId id="275" r:id="rId30"/>
    <p:sldId id="301" r:id="rId31"/>
    <p:sldId id="302" r:id="rId32"/>
    <p:sldId id="277" r:id="rId33"/>
    <p:sldId id="292" r:id="rId34"/>
    <p:sldId id="309" r:id="rId35"/>
    <p:sldId id="303" r:id="rId36"/>
    <p:sldId id="304" r:id="rId37"/>
    <p:sldId id="305" r:id="rId38"/>
    <p:sldId id="306" r:id="rId39"/>
    <p:sldId id="279"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9EEF0-E42B-436C-9CAA-FE2A107CD60F}"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s-EC"/>
        </a:p>
      </dgm:t>
    </dgm:pt>
    <dgm:pt modelId="{A384684F-187F-47F8-A358-69D813D9A022}">
      <dgm:prSet phldrT="[Texto]" custT="1"/>
      <dgm:spPr/>
      <dgm:t>
        <a:bodyPr/>
        <a:lstStyle/>
        <a:p>
          <a:pPr algn="just"/>
          <a:r>
            <a:rPr lang="es-EC" sz="1800" dirty="0" smtClean="0"/>
            <a:t>Determinación del contenido total de electrones vertical para uso en posicionamiento con receptores GPS de una frecuencia (</a:t>
          </a:r>
          <a:r>
            <a:rPr lang="es-EC" sz="1800" dirty="0" err="1" smtClean="0"/>
            <a:t>Recalde</a:t>
          </a:r>
          <a:r>
            <a:rPr lang="es-EC" sz="1800" dirty="0" smtClean="0"/>
            <a:t>, 2012)</a:t>
          </a:r>
          <a:endParaRPr lang="es-EC" sz="1800" dirty="0"/>
        </a:p>
      </dgm:t>
    </dgm:pt>
    <dgm:pt modelId="{0C4FF59F-0F2F-44CF-8A3A-1AE402FAFC3D}" type="parTrans" cxnId="{EAC47FF9-CC78-44CB-9640-15F24CB06380}">
      <dgm:prSet/>
      <dgm:spPr/>
      <dgm:t>
        <a:bodyPr/>
        <a:lstStyle/>
        <a:p>
          <a:pPr algn="just"/>
          <a:endParaRPr lang="es-EC" sz="1800"/>
        </a:p>
      </dgm:t>
    </dgm:pt>
    <dgm:pt modelId="{70CF75AA-CE07-46BF-AE98-9A08014EDFED}" type="sibTrans" cxnId="{EAC47FF9-CC78-44CB-9640-15F24CB06380}">
      <dgm:prSet custT="1"/>
      <dgm:spPr/>
      <dgm:t>
        <a:bodyPr/>
        <a:lstStyle/>
        <a:p>
          <a:pPr algn="just"/>
          <a:endParaRPr lang="es-EC" sz="1800"/>
        </a:p>
      </dgm:t>
    </dgm:pt>
    <dgm:pt modelId="{50FD1A01-15C0-405E-98CD-4393B89552BE}">
      <dgm:prSet phldrT="[Texto]" custT="1"/>
      <dgm:spPr/>
      <dgm:t>
        <a:bodyPr/>
        <a:lstStyle/>
        <a:p>
          <a:pPr algn="just"/>
          <a:r>
            <a:rPr lang="es-EC" sz="1800" dirty="0" smtClean="0"/>
            <a:t>Correlación del TEC con eventos sismológicos (Guano, 2015)</a:t>
          </a:r>
          <a:endParaRPr lang="es-EC" sz="1800" dirty="0"/>
        </a:p>
      </dgm:t>
    </dgm:pt>
    <dgm:pt modelId="{B09856E9-0FE2-4B1C-B102-FD4A63EEE5A4}" type="parTrans" cxnId="{280CF3F9-42D5-4605-85F7-A0F069B45A49}">
      <dgm:prSet/>
      <dgm:spPr/>
      <dgm:t>
        <a:bodyPr/>
        <a:lstStyle/>
        <a:p>
          <a:pPr algn="just"/>
          <a:endParaRPr lang="es-EC" sz="1800"/>
        </a:p>
      </dgm:t>
    </dgm:pt>
    <dgm:pt modelId="{53094F6B-0616-4AC2-B9AF-F4899B6AF9DB}" type="sibTrans" cxnId="{280CF3F9-42D5-4605-85F7-A0F069B45A49}">
      <dgm:prSet custT="1"/>
      <dgm:spPr/>
      <dgm:t>
        <a:bodyPr/>
        <a:lstStyle/>
        <a:p>
          <a:pPr algn="just"/>
          <a:endParaRPr lang="es-EC" sz="1800"/>
        </a:p>
      </dgm:t>
    </dgm:pt>
    <dgm:pt modelId="{C2F11E6E-8D50-4DE7-8F74-24B07B4F89B8}">
      <dgm:prSet phldrT="[Texto]" custT="1"/>
      <dgm:spPr/>
      <dgm:t>
        <a:bodyPr/>
        <a:lstStyle/>
        <a:p>
          <a:pPr algn="just"/>
          <a:r>
            <a:rPr lang="es-EC" sz="1800" dirty="0" smtClean="0"/>
            <a:t>Influencia de la actividad ionosférica en el posicionamiento relativo en receptores de una frecuencia (L1) usando medidas de fase de las portadoras. (Vaca, 2015)</a:t>
          </a:r>
          <a:endParaRPr lang="es-EC" sz="1800" dirty="0"/>
        </a:p>
      </dgm:t>
    </dgm:pt>
    <dgm:pt modelId="{AD92D1B7-175F-4537-A2A9-50F8732BFA21}" type="parTrans" cxnId="{356579C2-FE58-4FCB-AFAF-A01844C407CC}">
      <dgm:prSet/>
      <dgm:spPr/>
      <dgm:t>
        <a:bodyPr/>
        <a:lstStyle/>
        <a:p>
          <a:pPr algn="just"/>
          <a:endParaRPr lang="es-EC" sz="1800"/>
        </a:p>
      </dgm:t>
    </dgm:pt>
    <dgm:pt modelId="{81BB8644-1CE3-407F-92AB-9A3EF5254131}" type="sibTrans" cxnId="{356579C2-FE58-4FCB-AFAF-A01844C407CC}">
      <dgm:prSet/>
      <dgm:spPr/>
      <dgm:t>
        <a:bodyPr/>
        <a:lstStyle/>
        <a:p>
          <a:pPr algn="just"/>
          <a:endParaRPr lang="es-EC" sz="1800"/>
        </a:p>
      </dgm:t>
    </dgm:pt>
    <dgm:pt modelId="{26E85A8C-39DE-4CBD-92B1-5A9D01C1E3F0}" type="pres">
      <dgm:prSet presAssocID="{1969EEF0-E42B-436C-9CAA-FE2A107CD60F}" presName="outerComposite" presStyleCnt="0">
        <dgm:presLayoutVars>
          <dgm:chMax val="5"/>
          <dgm:dir/>
          <dgm:resizeHandles val="exact"/>
        </dgm:presLayoutVars>
      </dgm:prSet>
      <dgm:spPr/>
      <dgm:t>
        <a:bodyPr/>
        <a:lstStyle/>
        <a:p>
          <a:endParaRPr lang="es-EC"/>
        </a:p>
      </dgm:t>
    </dgm:pt>
    <dgm:pt modelId="{4C65E608-9AFD-4EF9-A07D-EB003BBD47F2}" type="pres">
      <dgm:prSet presAssocID="{1969EEF0-E42B-436C-9CAA-FE2A107CD60F}" presName="dummyMaxCanvas" presStyleCnt="0">
        <dgm:presLayoutVars/>
      </dgm:prSet>
      <dgm:spPr/>
    </dgm:pt>
    <dgm:pt modelId="{911CD2BD-56E1-43BE-AD32-F4AA9B159FA1}" type="pres">
      <dgm:prSet presAssocID="{1969EEF0-E42B-436C-9CAA-FE2A107CD60F}" presName="ThreeNodes_1" presStyleLbl="node1" presStyleIdx="0" presStyleCnt="3">
        <dgm:presLayoutVars>
          <dgm:bulletEnabled val="1"/>
        </dgm:presLayoutVars>
      </dgm:prSet>
      <dgm:spPr/>
      <dgm:t>
        <a:bodyPr/>
        <a:lstStyle/>
        <a:p>
          <a:endParaRPr lang="es-EC"/>
        </a:p>
      </dgm:t>
    </dgm:pt>
    <dgm:pt modelId="{FA5B9D90-2CC2-4299-82A0-77DE5CEDB144}" type="pres">
      <dgm:prSet presAssocID="{1969EEF0-E42B-436C-9CAA-FE2A107CD60F}" presName="ThreeNodes_2" presStyleLbl="node1" presStyleIdx="1" presStyleCnt="3">
        <dgm:presLayoutVars>
          <dgm:bulletEnabled val="1"/>
        </dgm:presLayoutVars>
      </dgm:prSet>
      <dgm:spPr/>
      <dgm:t>
        <a:bodyPr/>
        <a:lstStyle/>
        <a:p>
          <a:endParaRPr lang="es-EC"/>
        </a:p>
      </dgm:t>
    </dgm:pt>
    <dgm:pt modelId="{AD52A763-2D45-41DF-AE40-42C566CA2B03}" type="pres">
      <dgm:prSet presAssocID="{1969EEF0-E42B-436C-9CAA-FE2A107CD60F}" presName="ThreeNodes_3" presStyleLbl="node1" presStyleIdx="2" presStyleCnt="3" custLinFactNeighborY="-3162">
        <dgm:presLayoutVars>
          <dgm:bulletEnabled val="1"/>
        </dgm:presLayoutVars>
      </dgm:prSet>
      <dgm:spPr/>
      <dgm:t>
        <a:bodyPr/>
        <a:lstStyle/>
        <a:p>
          <a:endParaRPr lang="es-EC"/>
        </a:p>
      </dgm:t>
    </dgm:pt>
    <dgm:pt modelId="{1BD4B5DB-C112-4660-B78F-7D0CE9D47294}" type="pres">
      <dgm:prSet presAssocID="{1969EEF0-E42B-436C-9CAA-FE2A107CD60F}" presName="ThreeConn_1-2" presStyleLbl="fgAccFollowNode1" presStyleIdx="0" presStyleCnt="2">
        <dgm:presLayoutVars>
          <dgm:bulletEnabled val="1"/>
        </dgm:presLayoutVars>
      </dgm:prSet>
      <dgm:spPr/>
      <dgm:t>
        <a:bodyPr/>
        <a:lstStyle/>
        <a:p>
          <a:endParaRPr lang="es-EC"/>
        </a:p>
      </dgm:t>
    </dgm:pt>
    <dgm:pt modelId="{849400BF-DAF4-4C8E-9ED9-AA0F1AA9E7C7}" type="pres">
      <dgm:prSet presAssocID="{1969EEF0-E42B-436C-9CAA-FE2A107CD60F}" presName="ThreeConn_2-3" presStyleLbl="fgAccFollowNode1" presStyleIdx="1" presStyleCnt="2">
        <dgm:presLayoutVars>
          <dgm:bulletEnabled val="1"/>
        </dgm:presLayoutVars>
      </dgm:prSet>
      <dgm:spPr/>
      <dgm:t>
        <a:bodyPr/>
        <a:lstStyle/>
        <a:p>
          <a:endParaRPr lang="es-EC"/>
        </a:p>
      </dgm:t>
    </dgm:pt>
    <dgm:pt modelId="{8604A645-FCEB-4C38-9C6C-302625A8E7F7}" type="pres">
      <dgm:prSet presAssocID="{1969EEF0-E42B-436C-9CAA-FE2A107CD60F}" presName="ThreeNodes_1_text" presStyleLbl="node1" presStyleIdx="2" presStyleCnt="3">
        <dgm:presLayoutVars>
          <dgm:bulletEnabled val="1"/>
        </dgm:presLayoutVars>
      </dgm:prSet>
      <dgm:spPr/>
      <dgm:t>
        <a:bodyPr/>
        <a:lstStyle/>
        <a:p>
          <a:endParaRPr lang="es-EC"/>
        </a:p>
      </dgm:t>
    </dgm:pt>
    <dgm:pt modelId="{F5609753-025F-459D-881C-031B06F6BFF3}" type="pres">
      <dgm:prSet presAssocID="{1969EEF0-E42B-436C-9CAA-FE2A107CD60F}" presName="ThreeNodes_2_text" presStyleLbl="node1" presStyleIdx="2" presStyleCnt="3">
        <dgm:presLayoutVars>
          <dgm:bulletEnabled val="1"/>
        </dgm:presLayoutVars>
      </dgm:prSet>
      <dgm:spPr/>
      <dgm:t>
        <a:bodyPr/>
        <a:lstStyle/>
        <a:p>
          <a:endParaRPr lang="es-EC"/>
        </a:p>
      </dgm:t>
    </dgm:pt>
    <dgm:pt modelId="{0E35A1A7-67B9-4C69-A8C8-FB1D5C133F0B}" type="pres">
      <dgm:prSet presAssocID="{1969EEF0-E42B-436C-9CAA-FE2A107CD60F}" presName="ThreeNodes_3_text" presStyleLbl="node1" presStyleIdx="2" presStyleCnt="3">
        <dgm:presLayoutVars>
          <dgm:bulletEnabled val="1"/>
        </dgm:presLayoutVars>
      </dgm:prSet>
      <dgm:spPr/>
      <dgm:t>
        <a:bodyPr/>
        <a:lstStyle/>
        <a:p>
          <a:endParaRPr lang="es-EC"/>
        </a:p>
      </dgm:t>
    </dgm:pt>
  </dgm:ptLst>
  <dgm:cxnLst>
    <dgm:cxn modelId="{0E4652D8-38BB-4A24-A1D9-61260F339090}" type="presOf" srcId="{C2F11E6E-8D50-4DE7-8F74-24B07B4F89B8}" destId="{0E35A1A7-67B9-4C69-A8C8-FB1D5C133F0B}" srcOrd="1" destOrd="0" presId="urn:microsoft.com/office/officeart/2005/8/layout/vProcess5"/>
    <dgm:cxn modelId="{280CF3F9-42D5-4605-85F7-A0F069B45A49}" srcId="{1969EEF0-E42B-436C-9CAA-FE2A107CD60F}" destId="{50FD1A01-15C0-405E-98CD-4393B89552BE}" srcOrd="1" destOrd="0" parTransId="{B09856E9-0FE2-4B1C-B102-FD4A63EEE5A4}" sibTransId="{53094F6B-0616-4AC2-B9AF-F4899B6AF9DB}"/>
    <dgm:cxn modelId="{61CA7C60-F55B-4E41-AD78-102EFA62DD1A}" type="presOf" srcId="{C2F11E6E-8D50-4DE7-8F74-24B07B4F89B8}" destId="{AD52A763-2D45-41DF-AE40-42C566CA2B03}" srcOrd="0" destOrd="0" presId="urn:microsoft.com/office/officeart/2005/8/layout/vProcess5"/>
    <dgm:cxn modelId="{BA233D95-F1D3-4C13-A48C-BF0763DD6722}" type="presOf" srcId="{50FD1A01-15C0-405E-98CD-4393B89552BE}" destId="{FA5B9D90-2CC2-4299-82A0-77DE5CEDB144}" srcOrd="0" destOrd="0" presId="urn:microsoft.com/office/officeart/2005/8/layout/vProcess5"/>
    <dgm:cxn modelId="{C5FE5133-98F4-48CD-9ED1-0F32B56B0126}" type="presOf" srcId="{50FD1A01-15C0-405E-98CD-4393B89552BE}" destId="{F5609753-025F-459D-881C-031B06F6BFF3}" srcOrd="1" destOrd="0" presId="urn:microsoft.com/office/officeart/2005/8/layout/vProcess5"/>
    <dgm:cxn modelId="{356579C2-FE58-4FCB-AFAF-A01844C407CC}" srcId="{1969EEF0-E42B-436C-9CAA-FE2A107CD60F}" destId="{C2F11E6E-8D50-4DE7-8F74-24B07B4F89B8}" srcOrd="2" destOrd="0" parTransId="{AD92D1B7-175F-4537-A2A9-50F8732BFA21}" sibTransId="{81BB8644-1CE3-407F-92AB-9A3EF5254131}"/>
    <dgm:cxn modelId="{D6069F87-280F-4CCE-9755-FAA7BAF2514F}" type="presOf" srcId="{1969EEF0-E42B-436C-9CAA-FE2A107CD60F}" destId="{26E85A8C-39DE-4CBD-92B1-5A9D01C1E3F0}" srcOrd="0" destOrd="0" presId="urn:microsoft.com/office/officeart/2005/8/layout/vProcess5"/>
    <dgm:cxn modelId="{EAC47FF9-CC78-44CB-9640-15F24CB06380}" srcId="{1969EEF0-E42B-436C-9CAA-FE2A107CD60F}" destId="{A384684F-187F-47F8-A358-69D813D9A022}" srcOrd="0" destOrd="0" parTransId="{0C4FF59F-0F2F-44CF-8A3A-1AE402FAFC3D}" sibTransId="{70CF75AA-CE07-46BF-AE98-9A08014EDFED}"/>
    <dgm:cxn modelId="{60D9B8FB-4339-4FB8-B61A-28DBC44C9ED0}" type="presOf" srcId="{53094F6B-0616-4AC2-B9AF-F4899B6AF9DB}" destId="{849400BF-DAF4-4C8E-9ED9-AA0F1AA9E7C7}" srcOrd="0" destOrd="0" presId="urn:microsoft.com/office/officeart/2005/8/layout/vProcess5"/>
    <dgm:cxn modelId="{123116C4-1162-4465-BCA1-A9F5797E02B4}" type="presOf" srcId="{70CF75AA-CE07-46BF-AE98-9A08014EDFED}" destId="{1BD4B5DB-C112-4660-B78F-7D0CE9D47294}" srcOrd="0" destOrd="0" presId="urn:microsoft.com/office/officeart/2005/8/layout/vProcess5"/>
    <dgm:cxn modelId="{B8830E3F-6193-4768-8847-78AF47139E6C}" type="presOf" srcId="{A384684F-187F-47F8-A358-69D813D9A022}" destId="{911CD2BD-56E1-43BE-AD32-F4AA9B159FA1}" srcOrd="0" destOrd="0" presId="urn:microsoft.com/office/officeart/2005/8/layout/vProcess5"/>
    <dgm:cxn modelId="{D35C32FA-B0BE-43A6-A653-D5E8651C20FF}" type="presOf" srcId="{A384684F-187F-47F8-A358-69D813D9A022}" destId="{8604A645-FCEB-4C38-9C6C-302625A8E7F7}" srcOrd="1" destOrd="0" presId="urn:microsoft.com/office/officeart/2005/8/layout/vProcess5"/>
    <dgm:cxn modelId="{14B93919-660F-4DB5-8339-DB299F64DAB0}" type="presParOf" srcId="{26E85A8C-39DE-4CBD-92B1-5A9D01C1E3F0}" destId="{4C65E608-9AFD-4EF9-A07D-EB003BBD47F2}" srcOrd="0" destOrd="0" presId="urn:microsoft.com/office/officeart/2005/8/layout/vProcess5"/>
    <dgm:cxn modelId="{3D75DAE6-E3EB-4F71-83CF-B3C1A3D2A816}" type="presParOf" srcId="{26E85A8C-39DE-4CBD-92B1-5A9D01C1E3F0}" destId="{911CD2BD-56E1-43BE-AD32-F4AA9B159FA1}" srcOrd="1" destOrd="0" presId="urn:microsoft.com/office/officeart/2005/8/layout/vProcess5"/>
    <dgm:cxn modelId="{6E3F8555-779F-4CAE-95CF-0E69BA27DAAB}" type="presParOf" srcId="{26E85A8C-39DE-4CBD-92B1-5A9D01C1E3F0}" destId="{FA5B9D90-2CC2-4299-82A0-77DE5CEDB144}" srcOrd="2" destOrd="0" presId="urn:microsoft.com/office/officeart/2005/8/layout/vProcess5"/>
    <dgm:cxn modelId="{05206AD8-EB7D-472A-8610-9E6EC50AE6C1}" type="presParOf" srcId="{26E85A8C-39DE-4CBD-92B1-5A9D01C1E3F0}" destId="{AD52A763-2D45-41DF-AE40-42C566CA2B03}" srcOrd="3" destOrd="0" presId="urn:microsoft.com/office/officeart/2005/8/layout/vProcess5"/>
    <dgm:cxn modelId="{211D06BE-C264-4013-B68E-BD1B855EFAC4}" type="presParOf" srcId="{26E85A8C-39DE-4CBD-92B1-5A9D01C1E3F0}" destId="{1BD4B5DB-C112-4660-B78F-7D0CE9D47294}" srcOrd="4" destOrd="0" presId="urn:microsoft.com/office/officeart/2005/8/layout/vProcess5"/>
    <dgm:cxn modelId="{42C4BC29-DC9E-42CB-AF5A-5E6919132094}" type="presParOf" srcId="{26E85A8C-39DE-4CBD-92B1-5A9D01C1E3F0}" destId="{849400BF-DAF4-4C8E-9ED9-AA0F1AA9E7C7}" srcOrd="5" destOrd="0" presId="urn:microsoft.com/office/officeart/2005/8/layout/vProcess5"/>
    <dgm:cxn modelId="{C83952E0-065D-4CE7-B88F-27806BF99CED}" type="presParOf" srcId="{26E85A8C-39DE-4CBD-92B1-5A9D01C1E3F0}" destId="{8604A645-FCEB-4C38-9C6C-302625A8E7F7}" srcOrd="6" destOrd="0" presId="urn:microsoft.com/office/officeart/2005/8/layout/vProcess5"/>
    <dgm:cxn modelId="{5A5BE740-C98E-4632-AD72-D83608DDC433}" type="presParOf" srcId="{26E85A8C-39DE-4CBD-92B1-5A9D01C1E3F0}" destId="{F5609753-025F-459D-881C-031B06F6BFF3}" srcOrd="7" destOrd="0" presId="urn:microsoft.com/office/officeart/2005/8/layout/vProcess5"/>
    <dgm:cxn modelId="{817D6C3F-BF75-4F53-AF40-D8AF9DA90902}" type="presParOf" srcId="{26E85A8C-39DE-4CBD-92B1-5A9D01C1E3F0}" destId="{0E35A1A7-67B9-4C69-A8C8-FB1D5C133F0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2AFD5-BC28-4429-9BBE-951CAAF07182}"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C"/>
        </a:p>
      </dgm:t>
    </dgm:pt>
    <dgm:pt modelId="{89235A15-BB9F-43A8-B8C3-E799FA8BEFBF}">
      <dgm:prSet phldrT="[Texto]"/>
      <dgm:spPr/>
      <dgm:t>
        <a:bodyPr/>
        <a:lstStyle/>
        <a:p>
          <a:pPr algn="just"/>
          <a:r>
            <a:rPr lang="es-EC" dirty="0" smtClean="0"/>
            <a:t>Las estaciones REGME no cuentan con una información puntual sobre el comportamiento ionosférico</a:t>
          </a:r>
          <a:endParaRPr lang="es-EC" dirty="0"/>
        </a:p>
      </dgm:t>
    </dgm:pt>
    <dgm:pt modelId="{3F0C6A2B-C6F5-401C-9782-D505811AE859}" type="parTrans" cxnId="{01FE5FF1-890E-4943-96A8-4D48DEEE9078}">
      <dgm:prSet/>
      <dgm:spPr/>
      <dgm:t>
        <a:bodyPr/>
        <a:lstStyle/>
        <a:p>
          <a:endParaRPr lang="es-EC"/>
        </a:p>
      </dgm:t>
    </dgm:pt>
    <dgm:pt modelId="{435DCA8C-58A6-4D4C-876B-AA89A0CAA5E4}" type="sibTrans" cxnId="{01FE5FF1-890E-4943-96A8-4D48DEEE9078}">
      <dgm:prSet/>
      <dgm:spPr/>
      <dgm:t>
        <a:bodyPr/>
        <a:lstStyle/>
        <a:p>
          <a:endParaRPr lang="es-EC"/>
        </a:p>
      </dgm:t>
    </dgm:pt>
    <dgm:pt modelId="{6C22CC0E-46BF-437D-B610-A20F48857059}">
      <dgm:prSet phldrT="[Texto]"/>
      <dgm:spPr/>
      <dgm:t>
        <a:bodyPr/>
        <a:lstStyle/>
        <a:p>
          <a:r>
            <a:rPr lang="es-EC" dirty="0" smtClean="0"/>
            <a:t>Los mapas de TEC han sido obtenidos mediante la interpolación de datos sobre una grilla determinada y usando datos de estaciones internacionales (IGS)  </a:t>
          </a:r>
        </a:p>
      </dgm:t>
    </dgm:pt>
    <dgm:pt modelId="{D4DCF12E-EFFF-45AA-919C-2690DF2275A9}" type="parTrans" cxnId="{7267EF9E-9009-43D7-9045-CFA648629F8F}">
      <dgm:prSet/>
      <dgm:spPr/>
      <dgm:t>
        <a:bodyPr/>
        <a:lstStyle/>
        <a:p>
          <a:endParaRPr lang="es-EC"/>
        </a:p>
      </dgm:t>
    </dgm:pt>
    <dgm:pt modelId="{0D43636F-6A85-44DA-9831-B169A4F8192F}" type="sibTrans" cxnId="{7267EF9E-9009-43D7-9045-CFA648629F8F}">
      <dgm:prSet/>
      <dgm:spPr/>
      <dgm:t>
        <a:bodyPr/>
        <a:lstStyle/>
        <a:p>
          <a:endParaRPr lang="es-EC"/>
        </a:p>
      </dgm:t>
    </dgm:pt>
    <dgm:pt modelId="{D1BF5B08-E3DE-4CE4-BCAB-EDD43C601200}">
      <dgm:prSet phldrT="[Texto]"/>
      <dgm:spPr/>
      <dgm:t>
        <a:bodyPr/>
        <a:lstStyle/>
        <a:p>
          <a:r>
            <a:rPr lang="es-EC" dirty="0" smtClean="0"/>
            <a:t>Se ha logrado obtener una apreciación muy general de la variable TEC que difiere a la realidad de cada estación. </a:t>
          </a:r>
        </a:p>
      </dgm:t>
    </dgm:pt>
    <dgm:pt modelId="{D1973F63-506F-494D-93B6-9A6BABBF3B02}" type="parTrans" cxnId="{C21C6AFA-C041-428F-A732-132184E0560F}">
      <dgm:prSet/>
      <dgm:spPr/>
      <dgm:t>
        <a:bodyPr/>
        <a:lstStyle/>
        <a:p>
          <a:endParaRPr lang="es-EC"/>
        </a:p>
      </dgm:t>
    </dgm:pt>
    <dgm:pt modelId="{53CDD2E9-B9D0-496E-85D1-1600A8DFEF08}" type="sibTrans" cxnId="{C21C6AFA-C041-428F-A732-132184E0560F}">
      <dgm:prSet/>
      <dgm:spPr/>
      <dgm:t>
        <a:bodyPr/>
        <a:lstStyle/>
        <a:p>
          <a:endParaRPr lang="es-EC"/>
        </a:p>
      </dgm:t>
    </dgm:pt>
    <dgm:pt modelId="{0D64A478-CBBE-4EC4-B7FC-41AD3F2A8BEE}" type="pres">
      <dgm:prSet presAssocID="{CDB2AFD5-BC28-4429-9BBE-951CAAF07182}" presName="Name0" presStyleCnt="0">
        <dgm:presLayoutVars>
          <dgm:dir/>
          <dgm:animLvl val="lvl"/>
          <dgm:resizeHandles val="exact"/>
        </dgm:presLayoutVars>
      </dgm:prSet>
      <dgm:spPr/>
      <dgm:t>
        <a:bodyPr/>
        <a:lstStyle/>
        <a:p>
          <a:endParaRPr lang="es-EC"/>
        </a:p>
      </dgm:t>
    </dgm:pt>
    <dgm:pt modelId="{0968708B-D131-4BE2-9A37-48487AD896E5}" type="pres">
      <dgm:prSet presAssocID="{D1BF5B08-E3DE-4CE4-BCAB-EDD43C601200}" presName="boxAndChildren" presStyleCnt="0"/>
      <dgm:spPr/>
    </dgm:pt>
    <dgm:pt modelId="{649359DE-5F1C-4C10-AB81-74DFC0A9D9EA}" type="pres">
      <dgm:prSet presAssocID="{D1BF5B08-E3DE-4CE4-BCAB-EDD43C601200}" presName="parentTextBox" presStyleLbl="node1" presStyleIdx="0" presStyleCnt="3" custScaleY="47073"/>
      <dgm:spPr/>
      <dgm:t>
        <a:bodyPr/>
        <a:lstStyle/>
        <a:p>
          <a:endParaRPr lang="es-EC"/>
        </a:p>
      </dgm:t>
    </dgm:pt>
    <dgm:pt modelId="{4C654304-4AC2-481C-8FCA-565C087F2C3F}" type="pres">
      <dgm:prSet presAssocID="{0D43636F-6A85-44DA-9831-B169A4F8192F}" presName="sp" presStyleCnt="0"/>
      <dgm:spPr/>
    </dgm:pt>
    <dgm:pt modelId="{4AD4B93B-2994-4CB9-B228-BC851FFF7224}" type="pres">
      <dgm:prSet presAssocID="{6C22CC0E-46BF-437D-B610-A20F48857059}" presName="arrowAndChildren" presStyleCnt="0"/>
      <dgm:spPr/>
    </dgm:pt>
    <dgm:pt modelId="{8F776ED5-2884-4574-9AFE-ACADC226D350}" type="pres">
      <dgm:prSet presAssocID="{6C22CC0E-46BF-437D-B610-A20F48857059}" presName="parentTextArrow" presStyleLbl="node1" presStyleIdx="1" presStyleCnt="3" custScaleY="49859"/>
      <dgm:spPr/>
      <dgm:t>
        <a:bodyPr/>
        <a:lstStyle/>
        <a:p>
          <a:endParaRPr lang="es-EC"/>
        </a:p>
      </dgm:t>
    </dgm:pt>
    <dgm:pt modelId="{82BB8F0F-5D24-49B8-8CF4-BF12A87EAD9B}" type="pres">
      <dgm:prSet presAssocID="{435DCA8C-58A6-4D4C-876B-AA89A0CAA5E4}" presName="sp" presStyleCnt="0"/>
      <dgm:spPr/>
    </dgm:pt>
    <dgm:pt modelId="{167D9F32-3DC3-4F20-B8C5-8AF691CD808B}" type="pres">
      <dgm:prSet presAssocID="{89235A15-BB9F-43A8-B8C3-E799FA8BEFBF}" presName="arrowAndChildren" presStyleCnt="0"/>
      <dgm:spPr/>
    </dgm:pt>
    <dgm:pt modelId="{F6FBB6DB-571A-4864-A5B0-B463CE617D61}" type="pres">
      <dgm:prSet presAssocID="{89235A15-BB9F-43A8-B8C3-E799FA8BEFBF}" presName="parentTextArrow" presStyleLbl="node1" presStyleIdx="2" presStyleCnt="3" custScaleY="52467"/>
      <dgm:spPr/>
      <dgm:t>
        <a:bodyPr/>
        <a:lstStyle/>
        <a:p>
          <a:endParaRPr lang="es-EC"/>
        </a:p>
      </dgm:t>
    </dgm:pt>
  </dgm:ptLst>
  <dgm:cxnLst>
    <dgm:cxn modelId="{AB0BF2D7-ED89-4E50-A3E0-43A7CD20B153}" type="presOf" srcId="{CDB2AFD5-BC28-4429-9BBE-951CAAF07182}" destId="{0D64A478-CBBE-4EC4-B7FC-41AD3F2A8BEE}" srcOrd="0" destOrd="0" presId="urn:microsoft.com/office/officeart/2005/8/layout/process4"/>
    <dgm:cxn modelId="{C21C6AFA-C041-428F-A732-132184E0560F}" srcId="{CDB2AFD5-BC28-4429-9BBE-951CAAF07182}" destId="{D1BF5B08-E3DE-4CE4-BCAB-EDD43C601200}" srcOrd="2" destOrd="0" parTransId="{D1973F63-506F-494D-93B6-9A6BABBF3B02}" sibTransId="{53CDD2E9-B9D0-496E-85D1-1600A8DFEF08}"/>
    <dgm:cxn modelId="{4E80CDA7-1AC1-4446-AA80-BF13EE6D218D}" type="presOf" srcId="{D1BF5B08-E3DE-4CE4-BCAB-EDD43C601200}" destId="{649359DE-5F1C-4C10-AB81-74DFC0A9D9EA}" srcOrd="0" destOrd="0" presId="urn:microsoft.com/office/officeart/2005/8/layout/process4"/>
    <dgm:cxn modelId="{01FE5FF1-890E-4943-96A8-4D48DEEE9078}" srcId="{CDB2AFD5-BC28-4429-9BBE-951CAAF07182}" destId="{89235A15-BB9F-43A8-B8C3-E799FA8BEFBF}" srcOrd="0" destOrd="0" parTransId="{3F0C6A2B-C6F5-401C-9782-D505811AE859}" sibTransId="{435DCA8C-58A6-4D4C-876B-AA89A0CAA5E4}"/>
    <dgm:cxn modelId="{7267EF9E-9009-43D7-9045-CFA648629F8F}" srcId="{CDB2AFD5-BC28-4429-9BBE-951CAAF07182}" destId="{6C22CC0E-46BF-437D-B610-A20F48857059}" srcOrd="1" destOrd="0" parTransId="{D4DCF12E-EFFF-45AA-919C-2690DF2275A9}" sibTransId="{0D43636F-6A85-44DA-9831-B169A4F8192F}"/>
    <dgm:cxn modelId="{23900063-767A-44AB-A544-F02BA708BE42}" type="presOf" srcId="{6C22CC0E-46BF-437D-B610-A20F48857059}" destId="{8F776ED5-2884-4574-9AFE-ACADC226D350}" srcOrd="0" destOrd="0" presId="urn:microsoft.com/office/officeart/2005/8/layout/process4"/>
    <dgm:cxn modelId="{95409FB8-7680-409E-8151-3E387A8BB0B4}" type="presOf" srcId="{89235A15-BB9F-43A8-B8C3-E799FA8BEFBF}" destId="{F6FBB6DB-571A-4864-A5B0-B463CE617D61}" srcOrd="0" destOrd="0" presId="urn:microsoft.com/office/officeart/2005/8/layout/process4"/>
    <dgm:cxn modelId="{1BF0E23F-F639-4496-AD10-1111E471D560}" type="presParOf" srcId="{0D64A478-CBBE-4EC4-B7FC-41AD3F2A8BEE}" destId="{0968708B-D131-4BE2-9A37-48487AD896E5}" srcOrd="0" destOrd="0" presId="urn:microsoft.com/office/officeart/2005/8/layout/process4"/>
    <dgm:cxn modelId="{D17BF531-AF88-458D-99D5-F1C158851A4A}" type="presParOf" srcId="{0968708B-D131-4BE2-9A37-48487AD896E5}" destId="{649359DE-5F1C-4C10-AB81-74DFC0A9D9EA}" srcOrd="0" destOrd="0" presId="urn:microsoft.com/office/officeart/2005/8/layout/process4"/>
    <dgm:cxn modelId="{B1372F37-A870-4A4E-9ABD-940C171F9E52}" type="presParOf" srcId="{0D64A478-CBBE-4EC4-B7FC-41AD3F2A8BEE}" destId="{4C654304-4AC2-481C-8FCA-565C087F2C3F}" srcOrd="1" destOrd="0" presId="urn:microsoft.com/office/officeart/2005/8/layout/process4"/>
    <dgm:cxn modelId="{95CED7FA-C34E-40BA-BE02-0202ADF9E5C3}" type="presParOf" srcId="{0D64A478-CBBE-4EC4-B7FC-41AD3F2A8BEE}" destId="{4AD4B93B-2994-4CB9-B228-BC851FFF7224}" srcOrd="2" destOrd="0" presId="urn:microsoft.com/office/officeart/2005/8/layout/process4"/>
    <dgm:cxn modelId="{C636E7CA-5022-410D-9EDC-6F05173635AD}" type="presParOf" srcId="{4AD4B93B-2994-4CB9-B228-BC851FFF7224}" destId="{8F776ED5-2884-4574-9AFE-ACADC226D350}" srcOrd="0" destOrd="0" presId="urn:microsoft.com/office/officeart/2005/8/layout/process4"/>
    <dgm:cxn modelId="{B4DF4197-1766-412A-AF3F-260D8B54B216}" type="presParOf" srcId="{0D64A478-CBBE-4EC4-B7FC-41AD3F2A8BEE}" destId="{82BB8F0F-5D24-49B8-8CF4-BF12A87EAD9B}" srcOrd="3" destOrd="0" presId="urn:microsoft.com/office/officeart/2005/8/layout/process4"/>
    <dgm:cxn modelId="{BA898BD0-0044-462A-A2B4-1EE0EF1FDA05}" type="presParOf" srcId="{0D64A478-CBBE-4EC4-B7FC-41AD3F2A8BEE}" destId="{167D9F32-3DC3-4F20-B8C5-8AF691CD808B}" srcOrd="4" destOrd="0" presId="urn:microsoft.com/office/officeart/2005/8/layout/process4"/>
    <dgm:cxn modelId="{06C923F7-E9BA-4F9C-8152-03078D26A7D2}" type="presParOf" srcId="{167D9F32-3DC3-4F20-B8C5-8AF691CD808B}" destId="{F6FBB6DB-571A-4864-A5B0-B463CE617D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ECA62-13DB-44A0-B3A2-70B8C32651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E180981-C0DA-46AA-BFD1-294364C02CA6}">
      <dgm:prSet phldrT="[Texto]">
        <dgm:style>
          <a:lnRef idx="2">
            <a:schemeClr val="accent1"/>
          </a:lnRef>
          <a:fillRef idx="1">
            <a:schemeClr val="lt1"/>
          </a:fillRef>
          <a:effectRef idx="0">
            <a:schemeClr val="accent1"/>
          </a:effectRef>
          <a:fontRef idx="minor">
            <a:schemeClr val="dk1"/>
          </a:fontRef>
        </dgm:style>
      </dgm:prSet>
      <dgm:spPr/>
      <dgm:t>
        <a:bodyPr/>
        <a:lstStyle/>
        <a:p>
          <a:r>
            <a:rPr lang="es-EC" dirty="0" smtClean="0"/>
            <a:t>Comportamiento complejo de la ionósfera </a:t>
          </a:r>
          <a:endParaRPr lang="es-EC" dirty="0"/>
        </a:p>
      </dgm:t>
    </dgm:pt>
    <dgm:pt modelId="{241127B9-254F-49B2-9332-80D8FF3FAB5B}" type="parTrans" cxnId="{D3A53096-B6BF-4AF0-930B-A76C2F52085F}">
      <dgm:prSet/>
      <dgm:spPr/>
      <dgm:t>
        <a:bodyPr/>
        <a:lstStyle/>
        <a:p>
          <a:endParaRPr lang="es-EC"/>
        </a:p>
      </dgm:t>
    </dgm:pt>
    <dgm:pt modelId="{AD2B5EFF-6476-41FF-92AD-D4FD5FBCB3F4}" type="sibTrans" cxnId="{D3A53096-B6BF-4AF0-930B-A76C2F52085F}">
      <dgm:prSet/>
      <dgm:spPr/>
      <dgm:t>
        <a:bodyPr/>
        <a:lstStyle/>
        <a:p>
          <a:endParaRPr lang="es-EC"/>
        </a:p>
      </dgm:t>
    </dgm:pt>
    <dgm:pt modelId="{E24DAA67-6B83-40AF-B9FB-70521A44645A}">
      <dgm:prSet phldrT="[Texto]"/>
      <dgm:spPr/>
      <dgm:t>
        <a:bodyPr/>
        <a:lstStyle/>
        <a:p>
          <a:r>
            <a:rPr lang="es-EC" dirty="0" smtClean="0"/>
            <a:t>Dentro de América Central y parte de América </a:t>
          </a:r>
          <a:r>
            <a:rPr lang="es-EC" smtClean="0"/>
            <a:t>del Sur</a:t>
          </a:r>
          <a:endParaRPr lang="es-EC" dirty="0"/>
        </a:p>
      </dgm:t>
    </dgm:pt>
    <dgm:pt modelId="{DB9CAEFE-A24A-42C9-9695-E3A05FE5AAFB}" type="parTrans" cxnId="{76763491-6867-4A85-92D8-4B0473627619}">
      <dgm:prSet/>
      <dgm:spPr/>
      <dgm:t>
        <a:bodyPr/>
        <a:lstStyle/>
        <a:p>
          <a:endParaRPr lang="es-EC"/>
        </a:p>
      </dgm:t>
    </dgm:pt>
    <dgm:pt modelId="{E938433D-BAC9-4068-AB31-E865C41C4D00}" type="sibTrans" cxnId="{76763491-6867-4A85-92D8-4B0473627619}">
      <dgm:prSet/>
      <dgm:spPr/>
      <dgm:t>
        <a:bodyPr/>
        <a:lstStyle/>
        <a:p>
          <a:endParaRPr lang="es-EC"/>
        </a:p>
      </dgm:t>
    </dgm:pt>
    <dgm:pt modelId="{0638FE71-B487-4751-BC9D-C224A94D6205}">
      <dgm:prSet>
        <dgm:style>
          <a:lnRef idx="2">
            <a:schemeClr val="accent1"/>
          </a:lnRef>
          <a:fillRef idx="1">
            <a:schemeClr val="lt1"/>
          </a:fillRef>
          <a:effectRef idx="0">
            <a:schemeClr val="accent1"/>
          </a:effectRef>
          <a:fontRef idx="minor">
            <a:schemeClr val="dk1"/>
          </a:fontRef>
        </dgm:style>
      </dgm:prSet>
      <dgm:spPr/>
      <dgm:t>
        <a:bodyPr/>
        <a:lstStyle/>
        <a:p>
          <a:r>
            <a:rPr lang="es-EC" dirty="0" smtClean="0"/>
            <a:t>Limitaciones de Softwares Científicos</a:t>
          </a:r>
          <a:endParaRPr lang="es-EC" dirty="0"/>
        </a:p>
      </dgm:t>
    </dgm:pt>
    <dgm:pt modelId="{E2F1345C-9194-4444-B134-7C62BE700E38}" type="parTrans" cxnId="{14A77BF9-BA8B-4B79-9068-F46A350A9936}">
      <dgm:prSet/>
      <dgm:spPr/>
      <dgm:t>
        <a:bodyPr/>
        <a:lstStyle/>
        <a:p>
          <a:endParaRPr lang="es-EC"/>
        </a:p>
      </dgm:t>
    </dgm:pt>
    <dgm:pt modelId="{DE1A3ABB-E7AC-4933-AB7A-42542B485DD6}" type="sibTrans" cxnId="{14A77BF9-BA8B-4B79-9068-F46A350A9936}">
      <dgm:prSet/>
      <dgm:spPr/>
      <dgm:t>
        <a:bodyPr/>
        <a:lstStyle/>
        <a:p>
          <a:endParaRPr lang="es-EC"/>
        </a:p>
      </dgm:t>
    </dgm:pt>
    <dgm:pt modelId="{8464469E-4D2E-4FC4-A8B6-4CB3F14A280E}">
      <dgm:prSet/>
      <dgm:spPr/>
      <dgm:t>
        <a:bodyPr/>
        <a:lstStyle/>
        <a:p>
          <a:r>
            <a:rPr lang="es-EC" dirty="0" smtClean="0"/>
            <a:t>A pesar de que su metodología es moderna, no permite la estimación puntual por estación a cada hora </a:t>
          </a:r>
          <a:endParaRPr lang="es-EC" dirty="0"/>
        </a:p>
      </dgm:t>
    </dgm:pt>
    <dgm:pt modelId="{F59BCFFD-EEBA-451F-8F1A-5F8EBCE296D9}" type="parTrans" cxnId="{D52918E5-0F26-49BB-B34D-906C9CCE0733}">
      <dgm:prSet/>
      <dgm:spPr/>
      <dgm:t>
        <a:bodyPr/>
        <a:lstStyle/>
        <a:p>
          <a:endParaRPr lang="es-EC"/>
        </a:p>
      </dgm:t>
    </dgm:pt>
    <dgm:pt modelId="{A92F0CCF-EF6E-4D48-87A0-C89992078802}" type="sibTrans" cxnId="{D52918E5-0F26-49BB-B34D-906C9CCE0733}">
      <dgm:prSet/>
      <dgm:spPr/>
      <dgm:t>
        <a:bodyPr/>
        <a:lstStyle/>
        <a:p>
          <a:endParaRPr lang="es-EC"/>
        </a:p>
      </dgm:t>
    </dgm:pt>
    <dgm:pt modelId="{E901CC1A-A26B-4CAE-A102-9E813F3D6C95}">
      <dgm:prSet>
        <dgm:style>
          <a:lnRef idx="2">
            <a:schemeClr val="accent2"/>
          </a:lnRef>
          <a:fillRef idx="1">
            <a:schemeClr val="lt1"/>
          </a:fillRef>
          <a:effectRef idx="0">
            <a:schemeClr val="accent2"/>
          </a:effectRef>
          <a:fontRef idx="minor">
            <a:schemeClr val="dk1"/>
          </a:fontRef>
        </dgm:style>
      </dgm:prSet>
      <dgm:spPr/>
      <dgm:t>
        <a:bodyPr/>
        <a:lstStyle/>
        <a:p>
          <a:r>
            <a:rPr lang="es-EC" dirty="0" smtClean="0"/>
            <a:t>Escasos estudios sobre el comportamiento ionosférico</a:t>
          </a:r>
          <a:endParaRPr lang="es-EC" dirty="0"/>
        </a:p>
      </dgm:t>
    </dgm:pt>
    <dgm:pt modelId="{49C917E8-AA45-4061-964F-3F02C97DED33}" type="parTrans" cxnId="{F8DEBD7E-A7CA-4A5D-ADBE-D28720CF80A8}">
      <dgm:prSet/>
      <dgm:spPr/>
      <dgm:t>
        <a:bodyPr/>
        <a:lstStyle/>
        <a:p>
          <a:endParaRPr lang="es-EC"/>
        </a:p>
      </dgm:t>
    </dgm:pt>
    <dgm:pt modelId="{ADCABE98-207D-4F60-BF8A-FA90ABB5B3BF}" type="sibTrans" cxnId="{F8DEBD7E-A7CA-4A5D-ADBE-D28720CF80A8}">
      <dgm:prSet/>
      <dgm:spPr/>
      <dgm:t>
        <a:bodyPr/>
        <a:lstStyle/>
        <a:p>
          <a:endParaRPr lang="es-EC"/>
        </a:p>
      </dgm:t>
    </dgm:pt>
    <dgm:pt modelId="{E75491B2-10E5-4343-A9A5-734F6F9E70D1}">
      <dgm:prSet>
        <dgm:style>
          <a:lnRef idx="2">
            <a:schemeClr val="accent2"/>
          </a:lnRef>
          <a:fillRef idx="1">
            <a:schemeClr val="lt1"/>
          </a:fillRef>
          <a:effectRef idx="0">
            <a:schemeClr val="accent2"/>
          </a:effectRef>
          <a:fontRef idx="minor">
            <a:schemeClr val="dk1"/>
          </a:fontRef>
        </dgm:style>
      </dgm:prSet>
      <dgm:spPr>
        <a:ln>
          <a:noFill/>
        </a:ln>
      </dgm:spPr>
      <dgm:t>
        <a:bodyPr/>
        <a:lstStyle/>
        <a:p>
          <a:r>
            <a:rPr lang="es-EC" dirty="0" smtClean="0"/>
            <a:t>Este proyecto pretende comprender como el TEC varía a lo largo del tiempo mediante el análisis de series temporales a través del algoritmo de Klobuchar</a:t>
          </a:r>
          <a:endParaRPr lang="es-EC" dirty="0"/>
        </a:p>
      </dgm:t>
    </dgm:pt>
    <dgm:pt modelId="{0CC99FC7-B04E-4077-A7B3-E97AC4917A95}" type="parTrans" cxnId="{3C107149-A02B-4E13-974D-5976851722E9}">
      <dgm:prSet/>
      <dgm:spPr/>
      <dgm:t>
        <a:bodyPr/>
        <a:lstStyle/>
        <a:p>
          <a:endParaRPr lang="es-EC"/>
        </a:p>
      </dgm:t>
    </dgm:pt>
    <dgm:pt modelId="{E9BB66EB-7C7E-43EF-A52B-FFA75A76EEEF}" type="sibTrans" cxnId="{3C107149-A02B-4E13-974D-5976851722E9}">
      <dgm:prSet/>
      <dgm:spPr/>
      <dgm:t>
        <a:bodyPr/>
        <a:lstStyle/>
        <a:p>
          <a:endParaRPr lang="es-EC"/>
        </a:p>
      </dgm:t>
    </dgm:pt>
    <dgm:pt modelId="{B5EF14C2-F505-4BED-9339-762D5B81AE38}" type="pres">
      <dgm:prSet presAssocID="{443ECA62-13DB-44A0-B3A2-70B8C32651BC}" presName="linear" presStyleCnt="0">
        <dgm:presLayoutVars>
          <dgm:animLvl val="lvl"/>
          <dgm:resizeHandles val="exact"/>
        </dgm:presLayoutVars>
      </dgm:prSet>
      <dgm:spPr/>
      <dgm:t>
        <a:bodyPr/>
        <a:lstStyle/>
        <a:p>
          <a:endParaRPr lang="es-EC"/>
        </a:p>
      </dgm:t>
    </dgm:pt>
    <dgm:pt modelId="{8DCF5920-9112-4902-AEDB-697FA7656504}" type="pres">
      <dgm:prSet presAssocID="{DE180981-C0DA-46AA-BFD1-294364C02CA6}" presName="parentText" presStyleLbl="node1" presStyleIdx="0" presStyleCnt="3" custLinFactNeighborX="-2138" custLinFactNeighborY="-40370">
        <dgm:presLayoutVars>
          <dgm:chMax val="0"/>
          <dgm:bulletEnabled val="1"/>
        </dgm:presLayoutVars>
      </dgm:prSet>
      <dgm:spPr/>
      <dgm:t>
        <a:bodyPr/>
        <a:lstStyle/>
        <a:p>
          <a:endParaRPr lang="es-EC"/>
        </a:p>
      </dgm:t>
    </dgm:pt>
    <dgm:pt modelId="{6C8CCFCE-3CC3-4B69-866B-3D662BA0BAED}" type="pres">
      <dgm:prSet presAssocID="{DE180981-C0DA-46AA-BFD1-294364C02CA6}" presName="childText" presStyleLbl="revTx" presStyleIdx="0" presStyleCnt="3">
        <dgm:presLayoutVars>
          <dgm:bulletEnabled val="1"/>
        </dgm:presLayoutVars>
      </dgm:prSet>
      <dgm:spPr/>
      <dgm:t>
        <a:bodyPr/>
        <a:lstStyle/>
        <a:p>
          <a:endParaRPr lang="es-EC"/>
        </a:p>
      </dgm:t>
    </dgm:pt>
    <dgm:pt modelId="{142DCBC4-10B2-443B-903A-D4541C739A3F}" type="pres">
      <dgm:prSet presAssocID="{0638FE71-B487-4751-BC9D-C224A94D6205}" presName="parentText" presStyleLbl="node1" presStyleIdx="1" presStyleCnt="3">
        <dgm:presLayoutVars>
          <dgm:chMax val="0"/>
          <dgm:bulletEnabled val="1"/>
        </dgm:presLayoutVars>
      </dgm:prSet>
      <dgm:spPr/>
      <dgm:t>
        <a:bodyPr/>
        <a:lstStyle/>
        <a:p>
          <a:endParaRPr lang="es-EC"/>
        </a:p>
      </dgm:t>
    </dgm:pt>
    <dgm:pt modelId="{15366439-0A63-4D64-B8EB-1AA6E9A79064}" type="pres">
      <dgm:prSet presAssocID="{0638FE71-B487-4751-BC9D-C224A94D6205}" presName="childText" presStyleLbl="revTx" presStyleIdx="1" presStyleCnt="3">
        <dgm:presLayoutVars>
          <dgm:bulletEnabled val="1"/>
        </dgm:presLayoutVars>
      </dgm:prSet>
      <dgm:spPr/>
      <dgm:t>
        <a:bodyPr/>
        <a:lstStyle/>
        <a:p>
          <a:endParaRPr lang="es-EC"/>
        </a:p>
      </dgm:t>
    </dgm:pt>
    <dgm:pt modelId="{ACE27041-FE41-411E-820F-EF7714B9CA21}" type="pres">
      <dgm:prSet presAssocID="{E901CC1A-A26B-4CAE-A102-9E813F3D6C95}" presName="parentText" presStyleLbl="node1" presStyleIdx="2" presStyleCnt="3" custLinFactNeighborX="154" custLinFactNeighborY="-4509">
        <dgm:presLayoutVars>
          <dgm:chMax val="0"/>
          <dgm:bulletEnabled val="1"/>
        </dgm:presLayoutVars>
      </dgm:prSet>
      <dgm:spPr/>
      <dgm:t>
        <a:bodyPr/>
        <a:lstStyle/>
        <a:p>
          <a:endParaRPr lang="es-EC"/>
        </a:p>
      </dgm:t>
    </dgm:pt>
    <dgm:pt modelId="{1932D2FA-D5F4-4F5A-81D6-69D7723712BF}" type="pres">
      <dgm:prSet presAssocID="{E901CC1A-A26B-4CAE-A102-9E813F3D6C95}" presName="childText" presStyleLbl="revTx" presStyleIdx="2" presStyleCnt="3">
        <dgm:presLayoutVars>
          <dgm:bulletEnabled val="1"/>
        </dgm:presLayoutVars>
      </dgm:prSet>
      <dgm:spPr/>
      <dgm:t>
        <a:bodyPr/>
        <a:lstStyle/>
        <a:p>
          <a:endParaRPr lang="es-EC"/>
        </a:p>
      </dgm:t>
    </dgm:pt>
  </dgm:ptLst>
  <dgm:cxnLst>
    <dgm:cxn modelId="{72693AE5-479D-4EAB-9EAA-44144B305F5C}" type="presOf" srcId="{E75491B2-10E5-4343-A9A5-734F6F9E70D1}" destId="{1932D2FA-D5F4-4F5A-81D6-69D7723712BF}" srcOrd="0" destOrd="0" presId="urn:microsoft.com/office/officeart/2005/8/layout/vList2"/>
    <dgm:cxn modelId="{8D0DBB53-DF29-4A65-83BC-667B02826261}" type="presOf" srcId="{8464469E-4D2E-4FC4-A8B6-4CB3F14A280E}" destId="{15366439-0A63-4D64-B8EB-1AA6E9A79064}" srcOrd="0" destOrd="0" presId="urn:microsoft.com/office/officeart/2005/8/layout/vList2"/>
    <dgm:cxn modelId="{33EA9ADD-1E85-495C-B0C1-76C624D26D2D}" type="presOf" srcId="{E24DAA67-6B83-40AF-B9FB-70521A44645A}" destId="{6C8CCFCE-3CC3-4B69-866B-3D662BA0BAED}" srcOrd="0" destOrd="0" presId="urn:microsoft.com/office/officeart/2005/8/layout/vList2"/>
    <dgm:cxn modelId="{14D5D0A7-1611-4543-AF75-B07E731CA793}" type="presOf" srcId="{443ECA62-13DB-44A0-B3A2-70B8C32651BC}" destId="{B5EF14C2-F505-4BED-9339-762D5B81AE38}" srcOrd="0" destOrd="0" presId="urn:microsoft.com/office/officeart/2005/8/layout/vList2"/>
    <dgm:cxn modelId="{D3A53096-B6BF-4AF0-930B-A76C2F52085F}" srcId="{443ECA62-13DB-44A0-B3A2-70B8C32651BC}" destId="{DE180981-C0DA-46AA-BFD1-294364C02CA6}" srcOrd="0" destOrd="0" parTransId="{241127B9-254F-49B2-9332-80D8FF3FAB5B}" sibTransId="{AD2B5EFF-6476-41FF-92AD-D4FD5FBCB3F4}"/>
    <dgm:cxn modelId="{D52918E5-0F26-49BB-B34D-906C9CCE0733}" srcId="{0638FE71-B487-4751-BC9D-C224A94D6205}" destId="{8464469E-4D2E-4FC4-A8B6-4CB3F14A280E}" srcOrd="0" destOrd="0" parTransId="{F59BCFFD-EEBA-451F-8F1A-5F8EBCE296D9}" sibTransId="{A92F0CCF-EF6E-4D48-87A0-C89992078802}"/>
    <dgm:cxn modelId="{DEB8D9D0-6A9E-43B7-B495-9A27EDD21A21}" type="presOf" srcId="{DE180981-C0DA-46AA-BFD1-294364C02CA6}" destId="{8DCF5920-9112-4902-AEDB-697FA7656504}" srcOrd="0" destOrd="0" presId="urn:microsoft.com/office/officeart/2005/8/layout/vList2"/>
    <dgm:cxn modelId="{A5AAB322-3DE6-4158-9666-7C9B5E562781}" type="presOf" srcId="{E901CC1A-A26B-4CAE-A102-9E813F3D6C95}" destId="{ACE27041-FE41-411E-820F-EF7714B9CA21}" srcOrd="0" destOrd="0" presId="urn:microsoft.com/office/officeart/2005/8/layout/vList2"/>
    <dgm:cxn modelId="{F8DEBD7E-A7CA-4A5D-ADBE-D28720CF80A8}" srcId="{443ECA62-13DB-44A0-B3A2-70B8C32651BC}" destId="{E901CC1A-A26B-4CAE-A102-9E813F3D6C95}" srcOrd="2" destOrd="0" parTransId="{49C917E8-AA45-4061-964F-3F02C97DED33}" sibTransId="{ADCABE98-207D-4F60-BF8A-FA90ABB5B3BF}"/>
    <dgm:cxn modelId="{0795E31D-311F-4B8D-97E5-505525418B8A}" type="presOf" srcId="{0638FE71-B487-4751-BC9D-C224A94D6205}" destId="{142DCBC4-10B2-443B-903A-D4541C739A3F}" srcOrd="0" destOrd="0" presId="urn:microsoft.com/office/officeart/2005/8/layout/vList2"/>
    <dgm:cxn modelId="{3C107149-A02B-4E13-974D-5976851722E9}" srcId="{E901CC1A-A26B-4CAE-A102-9E813F3D6C95}" destId="{E75491B2-10E5-4343-A9A5-734F6F9E70D1}" srcOrd="0" destOrd="0" parTransId="{0CC99FC7-B04E-4077-A7B3-E97AC4917A95}" sibTransId="{E9BB66EB-7C7E-43EF-A52B-FFA75A76EEEF}"/>
    <dgm:cxn modelId="{14A77BF9-BA8B-4B79-9068-F46A350A9936}" srcId="{443ECA62-13DB-44A0-B3A2-70B8C32651BC}" destId="{0638FE71-B487-4751-BC9D-C224A94D6205}" srcOrd="1" destOrd="0" parTransId="{E2F1345C-9194-4444-B134-7C62BE700E38}" sibTransId="{DE1A3ABB-E7AC-4933-AB7A-42542B485DD6}"/>
    <dgm:cxn modelId="{76763491-6867-4A85-92D8-4B0473627619}" srcId="{DE180981-C0DA-46AA-BFD1-294364C02CA6}" destId="{E24DAA67-6B83-40AF-B9FB-70521A44645A}" srcOrd="0" destOrd="0" parTransId="{DB9CAEFE-A24A-42C9-9695-E3A05FE5AAFB}" sibTransId="{E938433D-BAC9-4068-AB31-E865C41C4D00}"/>
    <dgm:cxn modelId="{EA7FDA4C-9061-4B1B-8278-27C946F3F0C7}" type="presParOf" srcId="{B5EF14C2-F505-4BED-9339-762D5B81AE38}" destId="{8DCF5920-9112-4902-AEDB-697FA7656504}" srcOrd="0" destOrd="0" presId="urn:microsoft.com/office/officeart/2005/8/layout/vList2"/>
    <dgm:cxn modelId="{16053110-7FB1-4706-816B-A59D74E1F610}" type="presParOf" srcId="{B5EF14C2-F505-4BED-9339-762D5B81AE38}" destId="{6C8CCFCE-3CC3-4B69-866B-3D662BA0BAED}" srcOrd="1" destOrd="0" presId="urn:microsoft.com/office/officeart/2005/8/layout/vList2"/>
    <dgm:cxn modelId="{3432C92A-6E58-40F3-A323-5BC63D48FB60}" type="presParOf" srcId="{B5EF14C2-F505-4BED-9339-762D5B81AE38}" destId="{142DCBC4-10B2-443B-903A-D4541C739A3F}" srcOrd="2" destOrd="0" presId="urn:microsoft.com/office/officeart/2005/8/layout/vList2"/>
    <dgm:cxn modelId="{D9A9F036-91D1-48CE-8639-F68EE73313BF}" type="presParOf" srcId="{B5EF14C2-F505-4BED-9339-762D5B81AE38}" destId="{15366439-0A63-4D64-B8EB-1AA6E9A79064}" srcOrd="3" destOrd="0" presId="urn:microsoft.com/office/officeart/2005/8/layout/vList2"/>
    <dgm:cxn modelId="{CAC47835-4BD9-4068-919E-F0E3A3897AC3}" type="presParOf" srcId="{B5EF14C2-F505-4BED-9339-762D5B81AE38}" destId="{ACE27041-FE41-411E-820F-EF7714B9CA21}" srcOrd="4" destOrd="0" presId="urn:microsoft.com/office/officeart/2005/8/layout/vList2"/>
    <dgm:cxn modelId="{77341149-225C-4A5D-A260-0BA24A6CEA24}" type="presParOf" srcId="{B5EF14C2-F505-4BED-9339-762D5B81AE38}" destId="{1932D2FA-D5F4-4F5A-81D6-69D7723712BF}" srcOrd="5"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5E4BD-6CE6-4BDF-A35E-6DAB034BA399}" type="doc">
      <dgm:prSet loTypeId="urn:microsoft.com/office/officeart/2005/8/layout/chevron1" loCatId="process" qsTypeId="urn:microsoft.com/office/officeart/2005/8/quickstyle/simple4" qsCatId="simple" csTypeId="urn:microsoft.com/office/officeart/2005/8/colors/accent1_1" csCatId="accent1" phldr="1"/>
      <dgm:spPr/>
    </dgm:pt>
    <dgm:pt modelId="{48447F77-1446-4C86-ABFA-DF9666E368D6}">
      <dgm:prSet phldrT="[Texto]" custT="1"/>
      <dgm:spPr/>
      <dgm:t>
        <a:bodyPr/>
        <a:lstStyle/>
        <a:p>
          <a:r>
            <a:rPr lang="es-EC" sz="3600" dirty="0" smtClean="0"/>
            <a:t>Región D</a:t>
          </a:r>
          <a:endParaRPr lang="es-EC" sz="3600" dirty="0"/>
        </a:p>
      </dgm:t>
    </dgm:pt>
    <dgm:pt modelId="{875F01E3-9829-4AE3-A918-6532AD68CE5A}" type="parTrans" cxnId="{6AFF4645-D5BE-4FA4-AF4D-397BAC14EEEA}">
      <dgm:prSet/>
      <dgm:spPr/>
      <dgm:t>
        <a:bodyPr/>
        <a:lstStyle/>
        <a:p>
          <a:endParaRPr lang="es-EC" sz="3600"/>
        </a:p>
      </dgm:t>
    </dgm:pt>
    <dgm:pt modelId="{6039B6F7-1574-4C42-B9F2-174427E66154}" type="sibTrans" cxnId="{6AFF4645-D5BE-4FA4-AF4D-397BAC14EEEA}">
      <dgm:prSet/>
      <dgm:spPr/>
      <dgm:t>
        <a:bodyPr/>
        <a:lstStyle/>
        <a:p>
          <a:endParaRPr lang="es-EC" sz="3600"/>
        </a:p>
      </dgm:t>
    </dgm:pt>
    <dgm:pt modelId="{4330FE02-B7AE-4733-9505-1DCB68CB1804}">
      <dgm:prSet phldrT="[Texto]" custT="1"/>
      <dgm:spPr/>
      <dgm:t>
        <a:bodyPr/>
        <a:lstStyle/>
        <a:p>
          <a:r>
            <a:rPr lang="es-EC" sz="3600" dirty="0" smtClean="0"/>
            <a:t>Región E</a:t>
          </a:r>
          <a:endParaRPr lang="es-EC" sz="3600" dirty="0"/>
        </a:p>
      </dgm:t>
    </dgm:pt>
    <dgm:pt modelId="{6CB8F45F-3F5D-43B1-87FB-83C0C1E4632B}" type="parTrans" cxnId="{B4CB9DEF-AF7A-4746-9817-E0AAFB44AB66}">
      <dgm:prSet/>
      <dgm:spPr/>
      <dgm:t>
        <a:bodyPr/>
        <a:lstStyle/>
        <a:p>
          <a:endParaRPr lang="es-EC" sz="3600"/>
        </a:p>
      </dgm:t>
    </dgm:pt>
    <dgm:pt modelId="{EE5F21B9-6F0C-4EFF-8804-A62FF5A20FE2}" type="sibTrans" cxnId="{B4CB9DEF-AF7A-4746-9817-E0AAFB44AB66}">
      <dgm:prSet/>
      <dgm:spPr/>
      <dgm:t>
        <a:bodyPr/>
        <a:lstStyle/>
        <a:p>
          <a:endParaRPr lang="es-EC" sz="3600"/>
        </a:p>
      </dgm:t>
    </dgm:pt>
    <dgm:pt modelId="{C14CE1A5-5CB9-4305-B99C-0C7684BB9640}">
      <dgm:prSet phldrT="[Texto]" custT="1"/>
      <dgm:spPr/>
      <dgm:t>
        <a:bodyPr/>
        <a:lstStyle/>
        <a:p>
          <a:r>
            <a:rPr lang="es-EC" sz="3600" dirty="0" smtClean="0"/>
            <a:t>Región F (F1 y F2) </a:t>
          </a:r>
          <a:endParaRPr lang="es-EC" sz="3600" dirty="0"/>
        </a:p>
      </dgm:t>
    </dgm:pt>
    <dgm:pt modelId="{8D296AC7-4E7C-43BB-9F41-5631BFB09E07}" type="parTrans" cxnId="{608467A5-5BE7-4ECE-AAF7-9CA8BD5B7984}">
      <dgm:prSet/>
      <dgm:spPr/>
      <dgm:t>
        <a:bodyPr/>
        <a:lstStyle/>
        <a:p>
          <a:endParaRPr lang="es-EC" sz="3600"/>
        </a:p>
      </dgm:t>
    </dgm:pt>
    <dgm:pt modelId="{B62F6795-E9B7-43F8-A423-DAFC051053B7}" type="sibTrans" cxnId="{608467A5-5BE7-4ECE-AAF7-9CA8BD5B7984}">
      <dgm:prSet/>
      <dgm:spPr/>
      <dgm:t>
        <a:bodyPr/>
        <a:lstStyle/>
        <a:p>
          <a:endParaRPr lang="es-EC" sz="3600"/>
        </a:p>
      </dgm:t>
    </dgm:pt>
    <dgm:pt modelId="{7985C6F7-5B8C-4F34-8044-F3726EB35B98}" type="pres">
      <dgm:prSet presAssocID="{7225E4BD-6CE6-4BDF-A35E-6DAB034BA399}" presName="Name0" presStyleCnt="0">
        <dgm:presLayoutVars>
          <dgm:dir/>
          <dgm:animLvl val="lvl"/>
          <dgm:resizeHandles val="exact"/>
        </dgm:presLayoutVars>
      </dgm:prSet>
      <dgm:spPr/>
    </dgm:pt>
    <dgm:pt modelId="{85A9AA69-0D1A-4094-94E7-B3CA4C453C91}" type="pres">
      <dgm:prSet presAssocID="{48447F77-1446-4C86-ABFA-DF9666E368D6}" presName="parTxOnly" presStyleLbl="node1" presStyleIdx="0" presStyleCnt="3">
        <dgm:presLayoutVars>
          <dgm:chMax val="0"/>
          <dgm:chPref val="0"/>
          <dgm:bulletEnabled val="1"/>
        </dgm:presLayoutVars>
      </dgm:prSet>
      <dgm:spPr/>
      <dgm:t>
        <a:bodyPr/>
        <a:lstStyle/>
        <a:p>
          <a:endParaRPr lang="es-EC"/>
        </a:p>
      </dgm:t>
    </dgm:pt>
    <dgm:pt modelId="{C35AFFAD-E06B-4CB2-8493-D6186DEA3C0A}" type="pres">
      <dgm:prSet presAssocID="{6039B6F7-1574-4C42-B9F2-174427E66154}" presName="parTxOnlySpace" presStyleCnt="0"/>
      <dgm:spPr/>
    </dgm:pt>
    <dgm:pt modelId="{FF6B22F1-E9DA-4AA3-A77C-AD22CC72D33E}" type="pres">
      <dgm:prSet presAssocID="{4330FE02-B7AE-4733-9505-1DCB68CB1804}" presName="parTxOnly" presStyleLbl="node1" presStyleIdx="1" presStyleCnt="3">
        <dgm:presLayoutVars>
          <dgm:chMax val="0"/>
          <dgm:chPref val="0"/>
          <dgm:bulletEnabled val="1"/>
        </dgm:presLayoutVars>
      </dgm:prSet>
      <dgm:spPr/>
      <dgm:t>
        <a:bodyPr/>
        <a:lstStyle/>
        <a:p>
          <a:endParaRPr lang="es-EC"/>
        </a:p>
      </dgm:t>
    </dgm:pt>
    <dgm:pt modelId="{1E07D084-925A-42F1-B971-8C89DF8F3742}" type="pres">
      <dgm:prSet presAssocID="{EE5F21B9-6F0C-4EFF-8804-A62FF5A20FE2}" presName="parTxOnlySpace" presStyleCnt="0"/>
      <dgm:spPr/>
    </dgm:pt>
    <dgm:pt modelId="{6E315B01-ECD8-436B-9ACF-B0528B671168}" type="pres">
      <dgm:prSet presAssocID="{C14CE1A5-5CB9-4305-B99C-0C7684BB9640}" presName="parTxOnly" presStyleLbl="node1" presStyleIdx="2" presStyleCnt="3">
        <dgm:presLayoutVars>
          <dgm:chMax val="0"/>
          <dgm:chPref val="0"/>
          <dgm:bulletEnabled val="1"/>
        </dgm:presLayoutVars>
      </dgm:prSet>
      <dgm:spPr/>
      <dgm:t>
        <a:bodyPr/>
        <a:lstStyle/>
        <a:p>
          <a:endParaRPr lang="es-EC"/>
        </a:p>
      </dgm:t>
    </dgm:pt>
  </dgm:ptLst>
  <dgm:cxnLst>
    <dgm:cxn modelId="{7A25A791-8C9E-49B1-98C6-B799E9994696}" type="presOf" srcId="{C14CE1A5-5CB9-4305-B99C-0C7684BB9640}" destId="{6E315B01-ECD8-436B-9ACF-B0528B671168}" srcOrd="0" destOrd="0" presId="urn:microsoft.com/office/officeart/2005/8/layout/chevron1"/>
    <dgm:cxn modelId="{6AFF4645-D5BE-4FA4-AF4D-397BAC14EEEA}" srcId="{7225E4BD-6CE6-4BDF-A35E-6DAB034BA399}" destId="{48447F77-1446-4C86-ABFA-DF9666E368D6}" srcOrd="0" destOrd="0" parTransId="{875F01E3-9829-4AE3-A918-6532AD68CE5A}" sibTransId="{6039B6F7-1574-4C42-B9F2-174427E66154}"/>
    <dgm:cxn modelId="{D506BB80-5EA6-4DE8-B225-D5866D0B925B}" type="presOf" srcId="{4330FE02-B7AE-4733-9505-1DCB68CB1804}" destId="{FF6B22F1-E9DA-4AA3-A77C-AD22CC72D33E}" srcOrd="0" destOrd="0" presId="urn:microsoft.com/office/officeart/2005/8/layout/chevron1"/>
    <dgm:cxn modelId="{B4CB9DEF-AF7A-4746-9817-E0AAFB44AB66}" srcId="{7225E4BD-6CE6-4BDF-A35E-6DAB034BA399}" destId="{4330FE02-B7AE-4733-9505-1DCB68CB1804}" srcOrd="1" destOrd="0" parTransId="{6CB8F45F-3F5D-43B1-87FB-83C0C1E4632B}" sibTransId="{EE5F21B9-6F0C-4EFF-8804-A62FF5A20FE2}"/>
    <dgm:cxn modelId="{884968BF-DBB4-4C42-A15B-7AAEC11A8789}" type="presOf" srcId="{48447F77-1446-4C86-ABFA-DF9666E368D6}" destId="{85A9AA69-0D1A-4094-94E7-B3CA4C453C91}" srcOrd="0" destOrd="0" presId="urn:microsoft.com/office/officeart/2005/8/layout/chevron1"/>
    <dgm:cxn modelId="{FFA22C4D-385D-4764-8E70-63E3125098AC}" type="presOf" srcId="{7225E4BD-6CE6-4BDF-A35E-6DAB034BA399}" destId="{7985C6F7-5B8C-4F34-8044-F3726EB35B98}" srcOrd="0" destOrd="0" presId="urn:microsoft.com/office/officeart/2005/8/layout/chevron1"/>
    <dgm:cxn modelId="{608467A5-5BE7-4ECE-AAF7-9CA8BD5B7984}" srcId="{7225E4BD-6CE6-4BDF-A35E-6DAB034BA399}" destId="{C14CE1A5-5CB9-4305-B99C-0C7684BB9640}" srcOrd="2" destOrd="0" parTransId="{8D296AC7-4E7C-43BB-9F41-5631BFB09E07}" sibTransId="{B62F6795-E9B7-43F8-A423-DAFC051053B7}"/>
    <dgm:cxn modelId="{4844A5A5-8C06-4297-9753-C2149B3C4CB0}" type="presParOf" srcId="{7985C6F7-5B8C-4F34-8044-F3726EB35B98}" destId="{85A9AA69-0D1A-4094-94E7-B3CA4C453C91}" srcOrd="0" destOrd="0" presId="urn:microsoft.com/office/officeart/2005/8/layout/chevron1"/>
    <dgm:cxn modelId="{348F1106-2D6B-47C5-8453-12BCD80EBC00}" type="presParOf" srcId="{7985C6F7-5B8C-4F34-8044-F3726EB35B98}" destId="{C35AFFAD-E06B-4CB2-8493-D6186DEA3C0A}" srcOrd="1" destOrd="0" presId="urn:microsoft.com/office/officeart/2005/8/layout/chevron1"/>
    <dgm:cxn modelId="{46362DDD-8B84-4DCB-B26C-C39BD40FD546}" type="presParOf" srcId="{7985C6F7-5B8C-4F34-8044-F3726EB35B98}" destId="{FF6B22F1-E9DA-4AA3-A77C-AD22CC72D33E}" srcOrd="2" destOrd="0" presId="urn:microsoft.com/office/officeart/2005/8/layout/chevron1"/>
    <dgm:cxn modelId="{76559280-2E83-4915-B99E-C0DD2C3EB8A6}" type="presParOf" srcId="{7985C6F7-5B8C-4F34-8044-F3726EB35B98}" destId="{1E07D084-925A-42F1-B971-8C89DF8F3742}" srcOrd="3" destOrd="0" presId="urn:microsoft.com/office/officeart/2005/8/layout/chevron1"/>
    <dgm:cxn modelId="{DFE2F0DA-4ACF-49DC-B10D-81E539B9AB67}" type="presParOf" srcId="{7985C6F7-5B8C-4F34-8044-F3726EB35B98}" destId="{6E315B01-ECD8-436B-9ACF-B0528B67116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530373-9F14-41AC-B837-25D9CFB8ADC0}" type="doc">
      <dgm:prSet loTypeId="urn:microsoft.com/office/officeart/2009/3/layout/OpposingIdeas" loCatId="relationship" qsTypeId="urn:microsoft.com/office/officeart/2005/8/quickstyle/simple1" qsCatId="simple" csTypeId="urn:microsoft.com/office/officeart/2005/8/colors/accent1_1" csCatId="accent1" phldr="1"/>
      <dgm:spPr/>
      <dgm:t>
        <a:bodyPr/>
        <a:lstStyle/>
        <a:p>
          <a:endParaRPr lang="es-EC"/>
        </a:p>
      </dgm:t>
    </dgm:pt>
    <dgm:pt modelId="{9A41A1A0-CEF2-4012-B4E3-8A20224ED24D}">
      <dgm:prSet phldrT="[Texto]" custT="1"/>
      <dgm:spPr/>
      <dgm:t>
        <a:bodyPr/>
        <a:lstStyle/>
        <a:p>
          <a:r>
            <a:rPr lang="es-EC" sz="1800" b="1" dirty="0" smtClean="0"/>
            <a:t>STEC</a:t>
          </a:r>
          <a:endParaRPr lang="es-EC" sz="1800" b="1" dirty="0"/>
        </a:p>
      </dgm:t>
    </dgm:pt>
    <dgm:pt modelId="{79D311EA-E154-4FE2-8C73-49E546E935E1}" type="parTrans" cxnId="{4FAFE4C2-55F5-4DFA-9DE7-685580547EFB}">
      <dgm:prSet/>
      <dgm:spPr/>
      <dgm:t>
        <a:bodyPr/>
        <a:lstStyle/>
        <a:p>
          <a:endParaRPr lang="es-EC"/>
        </a:p>
      </dgm:t>
    </dgm:pt>
    <dgm:pt modelId="{DABA1C3B-6DBD-4B3B-B5B0-29B0C359E51F}" type="sibTrans" cxnId="{4FAFE4C2-55F5-4DFA-9DE7-685580547EFB}">
      <dgm:prSet/>
      <dgm:spPr/>
      <dgm:t>
        <a:bodyPr/>
        <a:lstStyle/>
        <a:p>
          <a:endParaRPr lang="es-EC"/>
        </a:p>
      </dgm:t>
    </dgm:pt>
    <dgm:pt modelId="{A5B023D3-5BA6-4051-8AD0-33D2D6AFE05D}">
      <dgm:prSet phldrT="[Texto]" custT="1"/>
      <dgm:spPr/>
      <dgm:t>
        <a:bodyPr/>
        <a:lstStyle/>
        <a:p>
          <a:pPr algn="ctr"/>
          <a:r>
            <a:rPr lang="es-EC" sz="2000" dirty="0" smtClean="0"/>
            <a:t>Si la trayectoria es inclinada</a:t>
          </a:r>
          <a:endParaRPr lang="es-EC" sz="2000" dirty="0"/>
        </a:p>
      </dgm:t>
    </dgm:pt>
    <dgm:pt modelId="{A37C9FB1-CA1C-4347-8E6A-A3315A8D051C}" type="parTrans" cxnId="{22E94356-1B07-4835-9C6E-1FEFB9A80C0B}">
      <dgm:prSet/>
      <dgm:spPr/>
      <dgm:t>
        <a:bodyPr/>
        <a:lstStyle/>
        <a:p>
          <a:endParaRPr lang="es-EC"/>
        </a:p>
      </dgm:t>
    </dgm:pt>
    <dgm:pt modelId="{380E6CC3-AAFF-4896-AFFB-1FFD13CFBE36}" type="sibTrans" cxnId="{22E94356-1B07-4835-9C6E-1FEFB9A80C0B}">
      <dgm:prSet/>
      <dgm:spPr/>
      <dgm:t>
        <a:bodyPr/>
        <a:lstStyle/>
        <a:p>
          <a:endParaRPr lang="es-EC"/>
        </a:p>
      </dgm:t>
    </dgm:pt>
    <dgm:pt modelId="{CED2C8F2-EA06-4317-A92D-8D858790A8B0}">
      <dgm:prSet phldrT="[Texto]" custT="1"/>
      <dgm:spPr/>
      <dgm:t>
        <a:bodyPr/>
        <a:lstStyle/>
        <a:p>
          <a:r>
            <a:rPr lang="es-EC" sz="1600" b="1" dirty="0" smtClean="0"/>
            <a:t>VTEC</a:t>
          </a:r>
          <a:endParaRPr lang="es-EC" sz="1600" b="1" dirty="0"/>
        </a:p>
      </dgm:t>
    </dgm:pt>
    <dgm:pt modelId="{8245C87E-96E2-45A5-A904-A43913C810A9}" type="parTrans" cxnId="{8282FBC1-19EC-43E2-9BB1-88910BDD4B9E}">
      <dgm:prSet/>
      <dgm:spPr/>
      <dgm:t>
        <a:bodyPr/>
        <a:lstStyle/>
        <a:p>
          <a:endParaRPr lang="es-EC"/>
        </a:p>
      </dgm:t>
    </dgm:pt>
    <dgm:pt modelId="{73EEDB33-A590-42C2-A077-C45F69DAD328}" type="sibTrans" cxnId="{8282FBC1-19EC-43E2-9BB1-88910BDD4B9E}">
      <dgm:prSet/>
      <dgm:spPr/>
      <dgm:t>
        <a:bodyPr/>
        <a:lstStyle/>
        <a:p>
          <a:endParaRPr lang="es-EC"/>
        </a:p>
      </dgm:t>
    </dgm:pt>
    <dgm:pt modelId="{E1CB4595-0A7F-4632-908C-056B77EDA3CC}">
      <dgm:prSet phldrT="[Texto]"/>
      <dgm:spPr/>
      <dgm:t>
        <a:bodyPr/>
        <a:lstStyle/>
        <a:p>
          <a:pPr algn="ctr"/>
          <a:r>
            <a:rPr lang="es-EC" dirty="0" smtClean="0"/>
            <a:t>Si su trayectoria es vertical</a:t>
          </a:r>
          <a:endParaRPr lang="es-EC" dirty="0"/>
        </a:p>
      </dgm:t>
    </dgm:pt>
    <dgm:pt modelId="{E4376741-24B0-4E74-9258-01EB20B27907}" type="parTrans" cxnId="{B50D9844-B41B-4CCF-8579-8568FFBD0FA6}">
      <dgm:prSet/>
      <dgm:spPr/>
      <dgm:t>
        <a:bodyPr/>
        <a:lstStyle/>
        <a:p>
          <a:endParaRPr lang="es-EC"/>
        </a:p>
      </dgm:t>
    </dgm:pt>
    <dgm:pt modelId="{CE087E37-B6E3-4356-A803-6B3A39EEA140}" type="sibTrans" cxnId="{B50D9844-B41B-4CCF-8579-8568FFBD0FA6}">
      <dgm:prSet/>
      <dgm:spPr/>
      <dgm:t>
        <a:bodyPr/>
        <a:lstStyle/>
        <a:p>
          <a:endParaRPr lang="es-EC"/>
        </a:p>
      </dgm:t>
    </dgm:pt>
    <dgm:pt modelId="{84603D06-89ED-4132-9857-E67FFD7B9E3C}" type="pres">
      <dgm:prSet presAssocID="{36530373-9F14-41AC-B837-25D9CFB8ADC0}" presName="Name0" presStyleCnt="0">
        <dgm:presLayoutVars>
          <dgm:chMax val="2"/>
          <dgm:dir/>
          <dgm:animOne val="branch"/>
          <dgm:animLvl val="lvl"/>
          <dgm:resizeHandles val="exact"/>
        </dgm:presLayoutVars>
      </dgm:prSet>
      <dgm:spPr/>
      <dgm:t>
        <a:bodyPr/>
        <a:lstStyle/>
        <a:p>
          <a:endParaRPr lang="es-EC"/>
        </a:p>
      </dgm:t>
    </dgm:pt>
    <dgm:pt modelId="{F0068127-5B50-4B29-9C58-AFC8276A67CA}" type="pres">
      <dgm:prSet presAssocID="{36530373-9F14-41AC-B837-25D9CFB8ADC0}" presName="Background" presStyleLbl="node1" presStyleIdx="0" presStyleCnt="1"/>
      <dgm:spPr/>
      <dgm:t>
        <a:bodyPr/>
        <a:lstStyle/>
        <a:p>
          <a:endParaRPr lang="es-EC"/>
        </a:p>
      </dgm:t>
    </dgm:pt>
    <dgm:pt modelId="{B43B0876-9B81-4983-B72B-6533A20DB30D}" type="pres">
      <dgm:prSet presAssocID="{36530373-9F14-41AC-B837-25D9CFB8ADC0}" presName="Divider" presStyleLbl="callout" presStyleIdx="0" presStyleCnt="1"/>
      <dgm:spPr/>
      <dgm:t>
        <a:bodyPr/>
        <a:lstStyle/>
        <a:p>
          <a:endParaRPr lang="es-EC"/>
        </a:p>
      </dgm:t>
    </dgm:pt>
    <dgm:pt modelId="{A5F69F71-EC73-4753-A857-EDEB34AED6A8}" type="pres">
      <dgm:prSet presAssocID="{36530373-9F14-41AC-B837-25D9CFB8ADC0}" presName="ChildText1" presStyleLbl="revTx" presStyleIdx="0" presStyleCnt="0">
        <dgm:presLayoutVars>
          <dgm:chMax val="0"/>
          <dgm:chPref val="0"/>
          <dgm:bulletEnabled val="1"/>
        </dgm:presLayoutVars>
      </dgm:prSet>
      <dgm:spPr/>
      <dgm:t>
        <a:bodyPr/>
        <a:lstStyle/>
        <a:p>
          <a:endParaRPr lang="es-EC"/>
        </a:p>
      </dgm:t>
    </dgm:pt>
    <dgm:pt modelId="{60193DFE-7FB0-4E7E-AC08-DBB68A356F44}" type="pres">
      <dgm:prSet presAssocID="{36530373-9F14-41AC-B837-25D9CFB8ADC0}" presName="ChildText2" presStyleLbl="revTx" presStyleIdx="0" presStyleCnt="0">
        <dgm:presLayoutVars>
          <dgm:chMax val="0"/>
          <dgm:chPref val="0"/>
          <dgm:bulletEnabled val="1"/>
        </dgm:presLayoutVars>
      </dgm:prSet>
      <dgm:spPr/>
      <dgm:t>
        <a:bodyPr/>
        <a:lstStyle/>
        <a:p>
          <a:endParaRPr lang="es-EC"/>
        </a:p>
      </dgm:t>
    </dgm:pt>
    <dgm:pt modelId="{563CBB9F-73F2-42A0-BD1D-12EF38DCE65C}" type="pres">
      <dgm:prSet presAssocID="{36530373-9F14-41AC-B837-25D9CFB8ADC0}" presName="ParentText1" presStyleLbl="revTx" presStyleIdx="0" presStyleCnt="0">
        <dgm:presLayoutVars>
          <dgm:chMax val="1"/>
          <dgm:chPref val="1"/>
        </dgm:presLayoutVars>
      </dgm:prSet>
      <dgm:spPr/>
      <dgm:t>
        <a:bodyPr/>
        <a:lstStyle/>
        <a:p>
          <a:endParaRPr lang="es-EC"/>
        </a:p>
      </dgm:t>
    </dgm:pt>
    <dgm:pt modelId="{B83E5A7B-9BCA-4A09-BFE4-7481C932D7DB}" type="pres">
      <dgm:prSet presAssocID="{36530373-9F14-41AC-B837-25D9CFB8ADC0}" presName="ParentShape1" presStyleLbl="alignImgPlace1" presStyleIdx="0" presStyleCnt="2">
        <dgm:presLayoutVars/>
      </dgm:prSet>
      <dgm:spPr/>
      <dgm:t>
        <a:bodyPr/>
        <a:lstStyle/>
        <a:p>
          <a:endParaRPr lang="es-EC"/>
        </a:p>
      </dgm:t>
    </dgm:pt>
    <dgm:pt modelId="{942296F0-F3AF-4046-89A6-6ED7088F3A5A}" type="pres">
      <dgm:prSet presAssocID="{36530373-9F14-41AC-B837-25D9CFB8ADC0}" presName="ParentText2" presStyleLbl="revTx" presStyleIdx="0" presStyleCnt="0">
        <dgm:presLayoutVars>
          <dgm:chMax val="1"/>
          <dgm:chPref val="1"/>
        </dgm:presLayoutVars>
      </dgm:prSet>
      <dgm:spPr/>
      <dgm:t>
        <a:bodyPr/>
        <a:lstStyle/>
        <a:p>
          <a:endParaRPr lang="es-EC"/>
        </a:p>
      </dgm:t>
    </dgm:pt>
    <dgm:pt modelId="{1A349ACE-6645-496D-83ED-7016F9385A4D}" type="pres">
      <dgm:prSet presAssocID="{36530373-9F14-41AC-B837-25D9CFB8ADC0}" presName="ParentShape2" presStyleLbl="alignImgPlace1" presStyleIdx="1" presStyleCnt="2">
        <dgm:presLayoutVars/>
      </dgm:prSet>
      <dgm:spPr/>
      <dgm:t>
        <a:bodyPr/>
        <a:lstStyle/>
        <a:p>
          <a:endParaRPr lang="es-EC"/>
        </a:p>
      </dgm:t>
    </dgm:pt>
  </dgm:ptLst>
  <dgm:cxnLst>
    <dgm:cxn modelId="{EDE55EF3-6AEC-4013-B3EE-B7E314DB7FDF}" type="presOf" srcId="{CED2C8F2-EA06-4317-A92D-8D858790A8B0}" destId="{942296F0-F3AF-4046-89A6-6ED7088F3A5A}" srcOrd="0" destOrd="0" presId="urn:microsoft.com/office/officeart/2009/3/layout/OpposingIdeas"/>
    <dgm:cxn modelId="{8282FBC1-19EC-43E2-9BB1-88910BDD4B9E}" srcId="{36530373-9F14-41AC-B837-25D9CFB8ADC0}" destId="{CED2C8F2-EA06-4317-A92D-8D858790A8B0}" srcOrd="1" destOrd="0" parTransId="{8245C87E-96E2-45A5-A904-A43913C810A9}" sibTransId="{73EEDB33-A590-42C2-A077-C45F69DAD328}"/>
    <dgm:cxn modelId="{B50D9844-B41B-4CCF-8579-8568FFBD0FA6}" srcId="{CED2C8F2-EA06-4317-A92D-8D858790A8B0}" destId="{E1CB4595-0A7F-4632-908C-056B77EDA3CC}" srcOrd="0" destOrd="0" parTransId="{E4376741-24B0-4E74-9258-01EB20B27907}" sibTransId="{CE087E37-B6E3-4356-A803-6B3A39EEA140}"/>
    <dgm:cxn modelId="{B43E6CF1-0108-45BB-A466-6BAB0BD365C6}" type="presOf" srcId="{9A41A1A0-CEF2-4012-B4E3-8A20224ED24D}" destId="{B83E5A7B-9BCA-4A09-BFE4-7481C932D7DB}" srcOrd="1" destOrd="0" presId="urn:microsoft.com/office/officeart/2009/3/layout/OpposingIdeas"/>
    <dgm:cxn modelId="{3CBF6038-0CBA-4F5A-89FE-5B12BA771E59}" type="presOf" srcId="{CED2C8F2-EA06-4317-A92D-8D858790A8B0}" destId="{1A349ACE-6645-496D-83ED-7016F9385A4D}" srcOrd="1" destOrd="0" presId="urn:microsoft.com/office/officeart/2009/3/layout/OpposingIdeas"/>
    <dgm:cxn modelId="{952C0DAF-B2C2-4477-8BF0-0903227D568F}" type="presOf" srcId="{9A41A1A0-CEF2-4012-B4E3-8A20224ED24D}" destId="{563CBB9F-73F2-42A0-BD1D-12EF38DCE65C}" srcOrd="0" destOrd="0" presId="urn:microsoft.com/office/officeart/2009/3/layout/OpposingIdeas"/>
    <dgm:cxn modelId="{A93B87D7-6F1E-49DB-B8E2-0C6DDA1A538E}" type="presOf" srcId="{A5B023D3-5BA6-4051-8AD0-33D2D6AFE05D}" destId="{A5F69F71-EC73-4753-A857-EDEB34AED6A8}" srcOrd="0" destOrd="0" presId="urn:microsoft.com/office/officeart/2009/3/layout/OpposingIdeas"/>
    <dgm:cxn modelId="{49D1EDE9-C2D5-46D8-BFE6-488D27E4610B}" type="presOf" srcId="{36530373-9F14-41AC-B837-25D9CFB8ADC0}" destId="{84603D06-89ED-4132-9857-E67FFD7B9E3C}" srcOrd="0" destOrd="0" presId="urn:microsoft.com/office/officeart/2009/3/layout/OpposingIdeas"/>
    <dgm:cxn modelId="{22E94356-1B07-4835-9C6E-1FEFB9A80C0B}" srcId="{9A41A1A0-CEF2-4012-B4E3-8A20224ED24D}" destId="{A5B023D3-5BA6-4051-8AD0-33D2D6AFE05D}" srcOrd="0" destOrd="0" parTransId="{A37C9FB1-CA1C-4347-8E6A-A3315A8D051C}" sibTransId="{380E6CC3-AAFF-4896-AFFB-1FFD13CFBE36}"/>
    <dgm:cxn modelId="{DD643B5F-5CD0-405B-B5E9-43A2A8BC9216}" type="presOf" srcId="{E1CB4595-0A7F-4632-908C-056B77EDA3CC}" destId="{60193DFE-7FB0-4E7E-AC08-DBB68A356F44}" srcOrd="0" destOrd="0" presId="urn:microsoft.com/office/officeart/2009/3/layout/OpposingIdeas"/>
    <dgm:cxn modelId="{4FAFE4C2-55F5-4DFA-9DE7-685580547EFB}" srcId="{36530373-9F14-41AC-B837-25D9CFB8ADC0}" destId="{9A41A1A0-CEF2-4012-B4E3-8A20224ED24D}" srcOrd="0" destOrd="0" parTransId="{79D311EA-E154-4FE2-8C73-49E546E935E1}" sibTransId="{DABA1C3B-6DBD-4B3B-B5B0-29B0C359E51F}"/>
    <dgm:cxn modelId="{A0F6C800-C045-455F-B267-2DC0F5ABBE44}" type="presParOf" srcId="{84603D06-89ED-4132-9857-E67FFD7B9E3C}" destId="{F0068127-5B50-4B29-9C58-AFC8276A67CA}" srcOrd="0" destOrd="0" presId="urn:microsoft.com/office/officeart/2009/3/layout/OpposingIdeas"/>
    <dgm:cxn modelId="{720671BE-BCC3-4596-B2CD-9F995B0C8CA0}" type="presParOf" srcId="{84603D06-89ED-4132-9857-E67FFD7B9E3C}" destId="{B43B0876-9B81-4983-B72B-6533A20DB30D}" srcOrd="1" destOrd="0" presId="urn:microsoft.com/office/officeart/2009/3/layout/OpposingIdeas"/>
    <dgm:cxn modelId="{E680B39B-452D-41FA-A6DE-EB6AC2ACAD82}" type="presParOf" srcId="{84603D06-89ED-4132-9857-E67FFD7B9E3C}" destId="{A5F69F71-EC73-4753-A857-EDEB34AED6A8}" srcOrd="2" destOrd="0" presId="urn:microsoft.com/office/officeart/2009/3/layout/OpposingIdeas"/>
    <dgm:cxn modelId="{D73AA5A4-DE25-4428-8747-05DB55D4511D}" type="presParOf" srcId="{84603D06-89ED-4132-9857-E67FFD7B9E3C}" destId="{60193DFE-7FB0-4E7E-AC08-DBB68A356F44}" srcOrd="3" destOrd="0" presId="urn:microsoft.com/office/officeart/2009/3/layout/OpposingIdeas"/>
    <dgm:cxn modelId="{B225FD2E-B3B9-44D0-BFD5-F52E9E28E58F}" type="presParOf" srcId="{84603D06-89ED-4132-9857-E67FFD7B9E3C}" destId="{563CBB9F-73F2-42A0-BD1D-12EF38DCE65C}" srcOrd="4" destOrd="0" presId="urn:microsoft.com/office/officeart/2009/3/layout/OpposingIdeas"/>
    <dgm:cxn modelId="{5E60A1BA-EB26-4DF0-AC0F-20BBF0271AAA}" type="presParOf" srcId="{84603D06-89ED-4132-9857-E67FFD7B9E3C}" destId="{B83E5A7B-9BCA-4A09-BFE4-7481C932D7DB}" srcOrd="5" destOrd="0" presId="urn:microsoft.com/office/officeart/2009/3/layout/OpposingIdeas"/>
    <dgm:cxn modelId="{D17BE19C-5DB1-4D21-939F-9F6CA1956A7E}" type="presParOf" srcId="{84603D06-89ED-4132-9857-E67FFD7B9E3C}" destId="{942296F0-F3AF-4046-89A6-6ED7088F3A5A}" srcOrd="6" destOrd="0" presId="urn:microsoft.com/office/officeart/2009/3/layout/OpposingIdeas"/>
    <dgm:cxn modelId="{149BAA4E-5AFC-4788-867F-5D9CFFF11555}" type="presParOf" srcId="{84603D06-89ED-4132-9857-E67FFD7B9E3C}" destId="{1A349ACE-6645-496D-83ED-7016F9385A4D}"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07AE1-BCBD-4A70-BBAD-9A4CAFFFFC6F}" type="doc">
      <dgm:prSet loTypeId="urn:microsoft.com/office/officeart/2005/8/layout/process1" loCatId="process" qsTypeId="urn:microsoft.com/office/officeart/2005/8/quickstyle/simple1" qsCatId="simple" csTypeId="urn:microsoft.com/office/officeart/2005/8/colors/accent5_1" csCatId="accent5" phldr="1"/>
      <dgm:spPr/>
    </dgm:pt>
    <dgm:pt modelId="{258BD330-A863-4A5C-8699-5F4F1FBA391F}">
      <dgm:prSet phldrT="[Texto]"/>
      <dgm:spPr/>
      <dgm:t>
        <a:bodyPr/>
        <a:lstStyle/>
        <a:p>
          <a:r>
            <a:rPr lang="es-EC" dirty="0" smtClean="0"/>
            <a:t>Tendencia</a:t>
          </a:r>
        </a:p>
      </dgm:t>
    </dgm:pt>
    <dgm:pt modelId="{018BFF22-D351-4B8B-A84B-22C4236A09B7}" type="parTrans" cxnId="{9E9FEF27-28F3-4F96-8969-C79EA92F36D6}">
      <dgm:prSet/>
      <dgm:spPr/>
      <dgm:t>
        <a:bodyPr/>
        <a:lstStyle/>
        <a:p>
          <a:endParaRPr lang="es-EC"/>
        </a:p>
      </dgm:t>
    </dgm:pt>
    <dgm:pt modelId="{7465575E-5A47-497D-8491-C496BD020F51}" type="sibTrans" cxnId="{9E9FEF27-28F3-4F96-8969-C79EA92F36D6}">
      <dgm:prSet/>
      <dgm:spPr/>
      <dgm:t>
        <a:bodyPr/>
        <a:lstStyle/>
        <a:p>
          <a:endParaRPr lang="es-EC"/>
        </a:p>
      </dgm:t>
    </dgm:pt>
    <dgm:pt modelId="{233EAAC2-6863-49AE-A320-DBDC4ACDA42C}">
      <dgm:prSet phldrT="[Texto]"/>
      <dgm:spPr/>
      <dgm:t>
        <a:bodyPr/>
        <a:lstStyle/>
        <a:p>
          <a:r>
            <a:rPr lang="es-EC" dirty="0" err="1" smtClean="0"/>
            <a:t>Estacionaridad</a:t>
          </a:r>
          <a:endParaRPr lang="es-EC" dirty="0"/>
        </a:p>
      </dgm:t>
    </dgm:pt>
    <dgm:pt modelId="{507A8D45-2044-4F52-89F9-8C2E8945ECEE}" type="parTrans" cxnId="{1BB4F757-F388-4F87-88B2-1181313783E0}">
      <dgm:prSet/>
      <dgm:spPr/>
      <dgm:t>
        <a:bodyPr/>
        <a:lstStyle/>
        <a:p>
          <a:endParaRPr lang="es-EC"/>
        </a:p>
      </dgm:t>
    </dgm:pt>
    <dgm:pt modelId="{B69762F1-4901-4AA4-BDD5-5133651F3FF9}" type="sibTrans" cxnId="{1BB4F757-F388-4F87-88B2-1181313783E0}">
      <dgm:prSet/>
      <dgm:spPr/>
      <dgm:t>
        <a:bodyPr/>
        <a:lstStyle/>
        <a:p>
          <a:endParaRPr lang="es-EC"/>
        </a:p>
      </dgm:t>
    </dgm:pt>
    <dgm:pt modelId="{17393A71-51A3-4DCA-A505-1DA2B21C1D32}">
      <dgm:prSet phldrT="[Texto]"/>
      <dgm:spPr/>
      <dgm:t>
        <a:bodyPr/>
        <a:lstStyle/>
        <a:p>
          <a:r>
            <a:rPr lang="es-EC" dirty="0" smtClean="0"/>
            <a:t>estacionalidad</a:t>
          </a:r>
          <a:endParaRPr lang="es-EC" dirty="0"/>
        </a:p>
      </dgm:t>
    </dgm:pt>
    <dgm:pt modelId="{B24220F4-0AFD-4A73-B388-AB3C1066FD1C}" type="parTrans" cxnId="{912530D7-4D97-4A27-AAC0-ED5CFF4D66E9}">
      <dgm:prSet/>
      <dgm:spPr/>
      <dgm:t>
        <a:bodyPr/>
        <a:lstStyle/>
        <a:p>
          <a:endParaRPr lang="es-EC"/>
        </a:p>
      </dgm:t>
    </dgm:pt>
    <dgm:pt modelId="{53623A20-9593-4A9C-B41A-5EAFAFF7AB44}" type="sibTrans" cxnId="{912530D7-4D97-4A27-AAC0-ED5CFF4D66E9}">
      <dgm:prSet/>
      <dgm:spPr/>
      <dgm:t>
        <a:bodyPr/>
        <a:lstStyle/>
        <a:p>
          <a:endParaRPr lang="es-EC"/>
        </a:p>
      </dgm:t>
    </dgm:pt>
    <dgm:pt modelId="{84D15503-D927-44A3-96CA-BC09D3BD44DD}" type="pres">
      <dgm:prSet presAssocID="{6CF07AE1-BCBD-4A70-BBAD-9A4CAFFFFC6F}" presName="Name0" presStyleCnt="0">
        <dgm:presLayoutVars>
          <dgm:dir/>
          <dgm:resizeHandles val="exact"/>
        </dgm:presLayoutVars>
      </dgm:prSet>
      <dgm:spPr/>
    </dgm:pt>
    <dgm:pt modelId="{7E5C2439-056A-418C-8753-FE31E569CE8C}" type="pres">
      <dgm:prSet presAssocID="{258BD330-A863-4A5C-8699-5F4F1FBA391F}" presName="node" presStyleLbl="node1" presStyleIdx="0" presStyleCnt="3">
        <dgm:presLayoutVars>
          <dgm:bulletEnabled val="1"/>
        </dgm:presLayoutVars>
      </dgm:prSet>
      <dgm:spPr/>
      <dgm:t>
        <a:bodyPr/>
        <a:lstStyle/>
        <a:p>
          <a:endParaRPr lang="es-EC"/>
        </a:p>
      </dgm:t>
    </dgm:pt>
    <dgm:pt modelId="{6752E8A2-2918-4DD0-B500-85133A067E65}" type="pres">
      <dgm:prSet presAssocID="{7465575E-5A47-497D-8491-C496BD020F51}" presName="sibTrans" presStyleLbl="sibTrans2D1" presStyleIdx="0" presStyleCnt="2"/>
      <dgm:spPr/>
      <dgm:t>
        <a:bodyPr/>
        <a:lstStyle/>
        <a:p>
          <a:endParaRPr lang="es-EC"/>
        </a:p>
      </dgm:t>
    </dgm:pt>
    <dgm:pt modelId="{D2A5F392-FEF3-4AB1-80F7-D36C49329934}" type="pres">
      <dgm:prSet presAssocID="{7465575E-5A47-497D-8491-C496BD020F51}" presName="connectorText" presStyleLbl="sibTrans2D1" presStyleIdx="0" presStyleCnt="2"/>
      <dgm:spPr/>
      <dgm:t>
        <a:bodyPr/>
        <a:lstStyle/>
        <a:p>
          <a:endParaRPr lang="es-EC"/>
        </a:p>
      </dgm:t>
    </dgm:pt>
    <dgm:pt modelId="{6C4767B9-0FA1-43CE-8AAF-9F2057F7749B}" type="pres">
      <dgm:prSet presAssocID="{233EAAC2-6863-49AE-A320-DBDC4ACDA42C}" presName="node" presStyleLbl="node1" presStyleIdx="1" presStyleCnt="3">
        <dgm:presLayoutVars>
          <dgm:bulletEnabled val="1"/>
        </dgm:presLayoutVars>
      </dgm:prSet>
      <dgm:spPr/>
      <dgm:t>
        <a:bodyPr/>
        <a:lstStyle/>
        <a:p>
          <a:endParaRPr lang="es-EC"/>
        </a:p>
      </dgm:t>
    </dgm:pt>
    <dgm:pt modelId="{15317604-F90B-4F0F-A848-CF9A2C520703}" type="pres">
      <dgm:prSet presAssocID="{B69762F1-4901-4AA4-BDD5-5133651F3FF9}" presName="sibTrans" presStyleLbl="sibTrans2D1" presStyleIdx="1" presStyleCnt="2"/>
      <dgm:spPr/>
      <dgm:t>
        <a:bodyPr/>
        <a:lstStyle/>
        <a:p>
          <a:endParaRPr lang="es-EC"/>
        </a:p>
      </dgm:t>
    </dgm:pt>
    <dgm:pt modelId="{D9836833-C533-46B3-9301-713B99840AD4}" type="pres">
      <dgm:prSet presAssocID="{B69762F1-4901-4AA4-BDD5-5133651F3FF9}" presName="connectorText" presStyleLbl="sibTrans2D1" presStyleIdx="1" presStyleCnt="2"/>
      <dgm:spPr/>
      <dgm:t>
        <a:bodyPr/>
        <a:lstStyle/>
        <a:p>
          <a:endParaRPr lang="es-EC"/>
        </a:p>
      </dgm:t>
    </dgm:pt>
    <dgm:pt modelId="{871443C1-B6E9-4327-ACE9-5D95CC3C9A54}" type="pres">
      <dgm:prSet presAssocID="{17393A71-51A3-4DCA-A505-1DA2B21C1D32}" presName="node" presStyleLbl="node1" presStyleIdx="2" presStyleCnt="3">
        <dgm:presLayoutVars>
          <dgm:bulletEnabled val="1"/>
        </dgm:presLayoutVars>
      </dgm:prSet>
      <dgm:spPr/>
      <dgm:t>
        <a:bodyPr/>
        <a:lstStyle/>
        <a:p>
          <a:endParaRPr lang="es-EC"/>
        </a:p>
      </dgm:t>
    </dgm:pt>
  </dgm:ptLst>
  <dgm:cxnLst>
    <dgm:cxn modelId="{15DF48C4-495A-43C1-AD39-4BB27B1A0E50}" type="presOf" srcId="{B69762F1-4901-4AA4-BDD5-5133651F3FF9}" destId="{D9836833-C533-46B3-9301-713B99840AD4}" srcOrd="1" destOrd="0" presId="urn:microsoft.com/office/officeart/2005/8/layout/process1"/>
    <dgm:cxn modelId="{B96C737C-054C-4954-820C-E0C2767D9798}" type="presOf" srcId="{17393A71-51A3-4DCA-A505-1DA2B21C1D32}" destId="{871443C1-B6E9-4327-ACE9-5D95CC3C9A54}" srcOrd="0" destOrd="0" presId="urn:microsoft.com/office/officeart/2005/8/layout/process1"/>
    <dgm:cxn modelId="{9E9FEF27-28F3-4F96-8969-C79EA92F36D6}" srcId="{6CF07AE1-BCBD-4A70-BBAD-9A4CAFFFFC6F}" destId="{258BD330-A863-4A5C-8699-5F4F1FBA391F}" srcOrd="0" destOrd="0" parTransId="{018BFF22-D351-4B8B-A84B-22C4236A09B7}" sibTransId="{7465575E-5A47-497D-8491-C496BD020F51}"/>
    <dgm:cxn modelId="{912530D7-4D97-4A27-AAC0-ED5CFF4D66E9}" srcId="{6CF07AE1-BCBD-4A70-BBAD-9A4CAFFFFC6F}" destId="{17393A71-51A3-4DCA-A505-1DA2B21C1D32}" srcOrd="2" destOrd="0" parTransId="{B24220F4-0AFD-4A73-B388-AB3C1066FD1C}" sibTransId="{53623A20-9593-4A9C-B41A-5EAFAFF7AB44}"/>
    <dgm:cxn modelId="{1BB4F757-F388-4F87-88B2-1181313783E0}" srcId="{6CF07AE1-BCBD-4A70-BBAD-9A4CAFFFFC6F}" destId="{233EAAC2-6863-49AE-A320-DBDC4ACDA42C}" srcOrd="1" destOrd="0" parTransId="{507A8D45-2044-4F52-89F9-8C2E8945ECEE}" sibTransId="{B69762F1-4901-4AA4-BDD5-5133651F3FF9}"/>
    <dgm:cxn modelId="{65A7307D-6E0F-4F11-AC7E-454E4DBD6EE0}" type="presOf" srcId="{258BD330-A863-4A5C-8699-5F4F1FBA391F}" destId="{7E5C2439-056A-418C-8753-FE31E569CE8C}" srcOrd="0" destOrd="0" presId="urn:microsoft.com/office/officeart/2005/8/layout/process1"/>
    <dgm:cxn modelId="{97374827-9CC4-49D1-B756-15BB4B5DC695}" type="presOf" srcId="{B69762F1-4901-4AA4-BDD5-5133651F3FF9}" destId="{15317604-F90B-4F0F-A848-CF9A2C520703}" srcOrd="0" destOrd="0" presId="urn:microsoft.com/office/officeart/2005/8/layout/process1"/>
    <dgm:cxn modelId="{1E510049-AF29-403C-A6E8-0A14D3A2A1CF}" type="presOf" srcId="{7465575E-5A47-497D-8491-C496BD020F51}" destId="{6752E8A2-2918-4DD0-B500-85133A067E65}" srcOrd="0" destOrd="0" presId="urn:microsoft.com/office/officeart/2005/8/layout/process1"/>
    <dgm:cxn modelId="{40DB47EE-D1C0-40EA-8155-4B2B977DD266}" type="presOf" srcId="{6CF07AE1-BCBD-4A70-BBAD-9A4CAFFFFC6F}" destId="{84D15503-D927-44A3-96CA-BC09D3BD44DD}" srcOrd="0" destOrd="0" presId="urn:microsoft.com/office/officeart/2005/8/layout/process1"/>
    <dgm:cxn modelId="{B7BFF5E8-F2CD-4CC9-A027-F06A6663422B}" type="presOf" srcId="{7465575E-5A47-497D-8491-C496BD020F51}" destId="{D2A5F392-FEF3-4AB1-80F7-D36C49329934}" srcOrd="1" destOrd="0" presId="urn:microsoft.com/office/officeart/2005/8/layout/process1"/>
    <dgm:cxn modelId="{A98BC3BB-B43D-4799-880A-B2257FAC143E}" type="presOf" srcId="{233EAAC2-6863-49AE-A320-DBDC4ACDA42C}" destId="{6C4767B9-0FA1-43CE-8AAF-9F2057F7749B}" srcOrd="0" destOrd="0" presId="urn:microsoft.com/office/officeart/2005/8/layout/process1"/>
    <dgm:cxn modelId="{7EEB1640-D787-4586-A04D-D688347E97AE}" type="presParOf" srcId="{84D15503-D927-44A3-96CA-BC09D3BD44DD}" destId="{7E5C2439-056A-418C-8753-FE31E569CE8C}" srcOrd="0" destOrd="0" presId="urn:microsoft.com/office/officeart/2005/8/layout/process1"/>
    <dgm:cxn modelId="{2DB174F4-58DB-40FC-A768-E30DDC109D28}" type="presParOf" srcId="{84D15503-D927-44A3-96CA-BC09D3BD44DD}" destId="{6752E8A2-2918-4DD0-B500-85133A067E65}" srcOrd="1" destOrd="0" presId="urn:microsoft.com/office/officeart/2005/8/layout/process1"/>
    <dgm:cxn modelId="{9163397E-8B46-4DF0-993E-FA31D45318DF}" type="presParOf" srcId="{6752E8A2-2918-4DD0-B500-85133A067E65}" destId="{D2A5F392-FEF3-4AB1-80F7-D36C49329934}" srcOrd="0" destOrd="0" presId="urn:microsoft.com/office/officeart/2005/8/layout/process1"/>
    <dgm:cxn modelId="{732604CF-C1BF-43F5-B747-245F441DF9BB}" type="presParOf" srcId="{84D15503-D927-44A3-96CA-BC09D3BD44DD}" destId="{6C4767B9-0FA1-43CE-8AAF-9F2057F7749B}" srcOrd="2" destOrd="0" presId="urn:microsoft.com/office/officeart/2005/8/layout/process1"/>
    <dgm:cxn modelId="{051F45DE-9040-4F1E-AE96-6C5EFEFCC11D}" type="presParOf" srcId="{84D15503-D927-44A3-96CA-BC09D3BD44DD}" destId="{15317604-F90B-4F0F-A848-CF9A2C520703}" srcOrd="3" destOrd="0" presId="urn:microsoft.com/office/officeart/2005/8/layout/process1"/>
    <dgm:cxn modelId="{FAFF2555-E6C9-4E86-BD90-07A3D61778FC}" type="presParOf" srcId="{15317604-F90B-4F0F-A848-CF9A2C520703}" destId="{D9836833-C533-46B3-9301-713B99840AD4}" srcOrd="0" destOrd="0" presId="urn:microsoft.com/office/officeart/2005/8/layout/process1"/>
    <dgm:cxn modelId="{90D8DAC5-6428-46F0-B8F9-06CF4ED62A7B}" type="presParOf" srcId="{84D15503-D927-44A3-96CA-BC09D3BD44DD}" destId="{871443C1-B6E9-4327-ACE9-5D95CC3C9A5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33E872-60CC-4661-B964-074BBF4F5D5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7EB9537D-1FB7-4E17-9414-EAF54E602E85}">
      <dgm:prSet phldrT="[Texto]"/>
      <dgm:spPr/>
      <dgm:t>
        <a:bodyPr/>
        <a:lstStyle/>
        <a:p>
          <a:r>
            <a:rPr lang="es-EC" dirty="0" smtClean="0"/>
            <a:t>Series con tendencia</a:t>
          </a:r>
          <a:endParaRPr lang="es-EC" dirty="0"/>
        </a:p>
      </dgm:t>
    </dgm:pt>
    <dgm:pt modelId="{CC63D6A2-5207-42C6-AD47-30D2343D7DFD}" type="parTrans" cxnId="{B8AF70B5-6AC7-4DCD-BEF8-1DED4392EECD}">
      <dgm:prSet/>
      <dgm:spPr/>
      <dgm:t>
        <a:bodyPr/>
        <a:lstStyle/>
        <a:p>
          <a:endParaRPr lang="es-EC"/>
        </a:p>
      </dgm:t>
    </dgm:pt>
    <dgm:pt modelId="{53E327F7-3530-4A40-BB67-43A112ED0104}" type="sibTrans" cxnId="{B8AF70B5-6AC7-4DCD-BEF8-1DED4392EECD}">
      <dgm:prSet/>
      <dgm:spPr/>
      <dgm:t>
        <a:bodyPr/>
        <a:lstStyle/>
        <a:p>
          <a:endParaRPr lang="es-EC"/>
        </a:p>
      </dgm:t>
    </dgm:pt>
    <dgm:pt modelId="{A3A69092-724F-415F-8D7A-C20B07F75644}">
      <dgm:prSet phldrT="[Texto]"/>
      <dgm:spPr/>
      <dgm:t>
        <a:bodyPr/>
        <a:lstStyle/>
        <a:p>
          <a:r>
            <a:rPr lang="es-EC" dirty="0" smtClean="0"/>
            <a:t>No estacionarias</a:t>
          </a:r>
          <a:endParaRPr lang="es-EC" dirty="0"/>
        </a:p>
      </dgm:t>
    </dgm:pt>
    <dgm:pt modelId="{09E86971-816D-42AF-B9DE-544867B54E75}" type="parTrans" cxnId="{E2849779-1B10-4B1A-928D-811AB6505C8D}">
      <dgm:prSet/>
      <dgm:spPr/>
      <dgm:t>
        <a:bodyPr/>
        <a:lstStyle/>
        <a:p>
          <a:endParaRPr lang="es-EC"/>
        </a:p>
      </dgm:t>
    </dgm:pt>
    <dgm:pt modelId="{E9FC27C2-EE6C-4B30-97F0-3F0AF82F8134}" type="sibTrans" cxnId="{E2849779-1B10-4B1A-928D-811AB6505C8D}">
      <dgm:prSet/>
      <dgm:spPr/>
      <dgm:t>
        <a:bodyPr/>
        <a:lstStyle/>
        <a:p>
          <a:endParaRPr lang="es-EC"/>
        </a:p>
      </dgm:t>
    </dgm:pt>
    <dgm:pt modelId="{A83E27E5-32C1-48C0-B91A-23C695DEE176}">
      <dgm:prSet phldrT="[Texto]"/>
      <dgm:spPr/>
      <dgm:t>
        <a:bodyPr/>
        <a:lstStyle/>
        <a:p>
          <a:r>
            <a:rPr lang="es-EC" dirty="0" smtClean="0"/>
            <a:t>Series sin tendencia</a:t>
          </a:r>
          <a:endParaRPr lang="es-EC" dirty="0"/>
        </a:p>
      </dgm:t>
    </dgm:pt>
    <dgm:pt modelId="{7B991CEB-EF77-4E03-96C9-8488ED32598C}" type="parTrans" cxnId="{EC0829A8-9DFA-4D08-A6F6-B04661200A73}">
      <dgm:prSet/>
      <dgm:spPr/>
      <dgm:t>
        <a:bodyPr/>
        <a:lstStyle/>
        <a:p>
          <a:endParaRPr lang="es-EC"/>
        </a:p>
      </dgm:t>
    </dgm:pt>
    <dgm:pt modelId="{1A92EE97-41C1-4CB1-B60E-9B830D08D200}" type="sibTrans" cxnId="{EC0829A8-9DFA-4D08-A6F6-B04661200A73}">
      <dgm:prSet/>
      <dgm:spPr/>
      <dgm:t>
        <a:bodyPr/>
        <a:lstStyle/>
        <a:p>
          <a:endParaRPr lang="es-EC"/>
        </a:p>
      </dgm:t>
    </dgm:pt>
    <dgm:pt modelId="{E06BF736-8001-43EC-9E1B-A85054C0C40B}">
      <dgm:prSet phldrT="[Texto]"/>
      <dgm:spPr/>
      <dgm:t>
        <a:bodyPr/>
        <a:lstStyle/>
        <a:p>
          <a:r>
            <a:rPr lang="es-EC" dirty="0" smtClean="0"/>
            <a:t>Estacionarias</a:t>
          </a:r>
          <a:endParaRPr lang="es-EC" dirty="0"/>
        </a:p>
      </dgm:t>
    </dgm:pt>
    <dgm:pt modelId="{3766163C-35C2-4E8F-9666-F4336A8ACE82}" type="parTrans" cxnId="{71B7485A-EECC-47F5-B77B-8C55196B8348}">
      <dgm:prSet/>
      <dgm:spPr/>
      <dgm:t>
        <a:bodyPr/>
        <a:lstStyle/>
        <a:p>
          <a:endParaRPr lang="es-EC"/>
        </a:p>
      </dgm:t>
    </dgm:pt>
    <dgm:pt modelId="{E6CFA232-6504-4512-972F-AB8BCD69CF99}" type="sibTrans" cxnId="{71B7485A-EECC-47F5-B77B-8C55196B8348}">
      <dgm:prSet/>
      <dgm:spPr/>
      <dgm:t>
        <a:bodyPr/>
        <a:lstStyle/>
        <a:p>
          <a:endParaRPr lang="es-EC"/>
        </a:p>
      </dgm:t>
    </dgm:pt>
    <dgm:pt modelId="{60968A57-C035-4043-BD3B-69BD7CFEDE4C}" type="pres">
      <dgm:prSet presAssocID="{B233E872-60CC-4661-B964-074BBF4F5D5E}" presName="Name0" presStyleCnt="0">
        <dgm:presLayoutVars>
          <dgm:dir/>
          <dgm:animLvl val="lvl"/>
          <dgm:resizeHandles/>
        </dgm:presLayoutVars>
      </dgm:prSet>
      <dgm:spPr/>
      <dgm:t>
        <a:bodyPr/>
        <a:lstStyle/>
        <a:p>
          <a:endParaRPr lang="es-EC"/>
        </a:p>
      </dgm:t>
    </dgm:pt>
    <dgm:pt modelId="{456FF202-0CE2-475F-8FA2-AB7893A17965}" type="pres">
      <dgm:prSet presAssocID="{7EB9537D-1FB7-4E17-9414-EAF54E602E85}" presName="linNode" presStyleCnt="0"/>
      <dgm:spPr/>
    </dgm:pt>
    <dgm:pt modelId="{99339133-7122-497A-A2AB-4FF29D72DADE}" type="pres">
      <dgm:prSet presAssocID="{7EB9537D-1FB7-4E17-9414-EAF54E602E85}" presName="parentShp" presStyleLbl="node1" presStyleIdx="0" presStyleCnt="2">
        <dgm:presLayoutVars>
          <dgm:bulletEnabled val="1"/>
        </dgm:presLayoutVars>
      </dgm:prSet>
      <dgm:spPr/>
      <dgm:t>
        <a:bodyPr/>
        <a:lstStyle/>
        <a:p>
          <a:endParaRPr lang="es-EC"/>
        </a:p>
      </dgm:t>
    </dgm:pt>
    <dgm:pt modelId="{38FFF5AE-FC5E-45A0-86FA-42976BE32748}" type="pres">
      <dgm:prSet presAssocID="{7EB9537D-1FB7-4E17-9414-EAF54E602E85}" presName="childShp" presStyleLbl="bgAccFollowNode1" presStyleIdx="0" presStyleCnt="2">
        <dgm:presLayoutVars>
          <dgm:bulletEnabled val="1"/>
        </dgm:presLayoutVars>
      </dgm:prSet>
      <dgm:spPr/>
      <dgm:t>
        <a:bodyPr/>
        <a:lstStyle/>
        <a:p>
          <a:endParaRPr lang="es-EC"/>
        </a:p>
      </dgm:t>
    </dgm:pt>
    <dgm:pt modelId="{94B99F8A-BAC1-40C7-A39B-8238EF96B87D}" type="pres">
      <dgm:prSet presAssocID="{53E327F7-3530-4A40-BB67-43A112ED0104}" presName="spacing" presStyleCnt="0"/>
      <dgm:spPr/>
    </dgm:pt>
    <dgm:pt modelId="{C24334F9-DEB3-4DE2-A102-988E1108F9AB}" type="pres">
      <dgm:prSet presAssocID="{A83E27E5-32C1-48C0-B91A-23C695DEE176}" presName="linNode" presStyleCnt="0"/>
      <dgm:spPr/>
    </dgm:pt>
    <dgm:pt modelId="{7EABA136-32E8-4627-86DB-AA88670BA2DE}" type="pres">
      <dgm:prSet presAssocID="{A83E27E5-32C1-48C0-B91A-23C695DEE176}" presName="parentShp" presStyleLbl="node1" presStyleIdx="1" presStyleCnt="2">
        <dgm:presLayoutVars>
          <dgm:bulletEnabled val="1"/>
        </dgm:presLayoutVars>
      </dgm:prSet>
      <dgm:spPr/>
      <dgm:t>
        <a:bodyPr/>
        <a:lstStyle/>
        <a:p>
          <a:endParaRPr lang="es-EC"/>
        </a:p>
      </dgm:t>
    </dgm:pt>
    <dgm:pt modelId="{FB22BAB4-5CAA-4CE3-BABD-552B4CA0CA1F}" type="pres">
      <dgm:prSet presAssocID="{A83E27E5-32C1-48C0-B91A-23C695DEE176}" presName="childShp" presStyleLbl="bgAccFollowNode1" presStyleIdx="1" presStyleCnt="2">
        <dgm:presLayoutVars>
          <dgm:bulletEnabled val="1"/>
        </dgm:presLayoutVars>
      </dgm:prSet>
      <dgm:spPr/>
      <dgm:t>
        <a:bodyPr/>
        <a:lstStyle/>
        <a:p>
          <a:endParaRPr lang="es-EC"/>
        </a:p>
      </dgm:t>
    </dgm:pt>
  </dgm:ptLst>
  <dgm:cxnLst>
    <dgm:cxn modelId="{E2849779-1B10-4B1A-928D-811AB6505C8D}" srcId="{7EB9537D-1FB7-4E17-9414-EAF54E602E85}" destId="{A3A69092-724F-415F-8D7A-C20B07F75644}" srcOrd="0" destOrd="0" parTransId="{09E86971-816D-42AF-B9DE-544867B54E75}" sibTransId="{E9FC27C2-EE6C-4B30-97F0-3F0AF82F8134}"/>
    <dgm:cxn modelId="{688E80DD-7DE8-465E-8224-2BA11A1FDAE4}" type="presOf" srcId="{7EB9537D-1FB7-4E17-9414-EAF54E602E85}" destId="{99339133-7122-497A-A2AB-4FF29D72DADE}" srcOrd="0" destOrd="0" presId="urn:microsoft.com/office/officeart/2005/8/layout/vList6"/>
    <dgm:cxn modelId="{B8AF70B5-6AC7-4DCD-BEF8-1DED4392EECD}" srcId="{B233E872-60CC-4661-B964-074BBF4F5D5E}" destId="{7EB9537D-1FB7-4E17-9414-EAF54E602E85}" srcOrd="0" destOrd="0" parTransId="{CC63D6A2-5207-42C6-AD47-30D2343D7DFD}" sibTransId="{53E327F7-3530-4A40-BB67-43A112ED0104}"/>
    <dgm:cxn modelId="{42E4E552-9E1C-4632-9CE1-9DDA2A6DAD8A}" type="presOf" srcId="{A3A69092-724F-415F-8D7A-C20B07F75644}" destId="{38FFF5AE-FC5E-45A0-86FA-42976BE32748}" srcOrd="0" destOrd="0" presId="urn:microsoft.com/office/officeart/2005/8/layout/vList6"/>
    <dgm:cxn modelId="{F7D74ED6-52BE-40C3-9929-107F46E6340A}" type="presOf" srcId="{E06BF736-8001-43EC-9E1B-A85054C0C40B}" destId="{FB22BAB4-5CAA-4CE3-BABD-552B4CA0CA1F}" srcOrd="0" destOrd="0" presId="urn:microsoft.com/office/officeart/2005/8/layout/vList6"/>
    <dgm:cxn modelId="{71B7485A-EECC-47F5-B77B-8C55196B8348}" srcId="{A83E27E5-32C1-48C0-B91A-23C695DEE176}" destId="{E06BF736-8001-43EC-9E1B-A85054C0C40B}" srcOrd="0" destOrd="0" parTransId="{3766163C-35C2-4E8F-9666-F4336A8ACE82}" sibTransId="{E6CFA232-6504-4512-972F-AB8BCD69CF99}"/>
    <dgm:cxn modelId="{094A910E-4B51-41E7-A8C0-CC1C18CF87C0}" type="presOf" srcId="{A83E27E5-32C1-48C0-B91A-23C695DEE176}" destId="{7EABA136-32E8-4627-86DB-AA88670BA2DE}" srcOrd="0" destOrd="0" presId="urn:microsoft.com/office/officeart/2005/8/layout/vList6"/>
    <dgm:cxn modelId="{EC0829A8-9DFA-4D08-A6F6-B04661200A73}" srcId="{B233E872-60CC-4661-B964-074BBF4F5D5E}" destId="{A83E27E5-32C1-48C0-B91A-23C695DEE176}" srcOrd="1" destOrd="0" parTransId="{7B991CEB-EF77-4E03-96C9-8488ED32598C}" sibTransId="{1A92EE97-41C1-4CB1-B60E-9B830D08D200}"/>
    <dgm:cxn modelId="{BDF2B6DA-7DA2-4638-8142-0E3B83C9789D}" type="presOf" srcId="{B233E872-60CC-4661-B964-074BBF4F5D5E}" destId="{60968A57-C035-4043-BD3B-69BD7CFEDE4C}" srcOrd="0" destOrd="0" presId="urn:microsoft.com/office/officeart/2005/8/layout/vList6"/>
    <dgm:cxn modelId="{58E5A47E-ADD2-4D4F-8A31-C7139D38ED39}" type="presParOf" srcId="{60968A57-C035-4043-BD3B-69BD7CFEDE4C}" destId="{456FF202-0CE2-475F-8FA2-AB7893A17965}" srcOrd="0" destOrd="0" presId="urn:microsoft.com/office/officeart/2005/8/layout/vList6"/>
    <dgm:cxn modelId="{B3164C0F-8DF7-4740-ACED-3362E7DFBA20}" type="presParOf" srcId="{456FF202-0CE2-475F-8FA2-AB7893A17965}" destId="{99339133-7122-497A-A2AB-4FF29D72DADE}" srcOrd="0" destOrd="0" presId="urn:microsoft.com/office/officeart/2005/8/layout/vList6"/>
    <dgm:cxn modelId="{8CDCEABE-7AD2-4A27-852C-4414DD7CDE08}" type="presParOf" srcId="{456FF202-0CE2-475F-8FA2-AB7893A17965}" destId="{38FFF5AE-FC5E-45A0-86FA-42976BE32748}" srcOrd="1" destOrd="0" presId="urn:microsoft.com/office/officeart/2005/8/layout/vList6"/>
    <dgm:cxn modelId="{272F1D57-3F1A-4A74-80FE-4971B67ED54F}" type="presParOf" srcId="{60968A57-C035-4043-BD3B-69BD7CFEDE4C}" destId="{94B99F8A-BAC1-40C7-A39B-8238EF96B87D}" srcOrd="1" destOrd="0" presId="urn:microsoft.com/office/officeart/2005/8/layout/vList6"/>
    <dgm:cxn modelId="{1F9F80A4-B5CC-4948-977B-8454AF137423}" type="presParOf" srcId="{60968A57-C035-4043-BD3B-69BD7CFEDE4C}" destId="{C24334F9-DEB3-4DE2-A102-988E1108F9AB}" srcOrd="2" destOrd="0" presId="urn:microsoft.com/office/officeart/2005/8/layout/vList6"/>
    <dgm:cxn modelId="{51351F8B-B194-45C8-B857-E4B908800AAD}" type="presParOf" srcId="{C24334F9-DEB3-4DE2-A102-988E1108F9AB}" destId="{7EABA136-32E8-4627-86DB-AA88670BA2DE}" srcOrd="0" destOrd="0" presId="urn:microsoft.com/office/officeart/2005/8/layout/vList6"/>
    <dgm:cxn modelId="{2FA2D160-465E-4B34-A5EF-0A51565D20BA}" type="presParOf" srcId="{C24334F9-DEB3-4DE2-A102-988E1108F9AB}" destId="{FB22BAB4-5CAA-4CE3-BABD-552B4CA0CA1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E4DB39-7F7F-4113-8BB8-EC7853F744F6}"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s-EC"/>
        </a:p>
      </dgm:t>
    </dgm:pt>
    <dgm:pt modelId="{D51218AF-B051-4927-84D3-F4811CE3D53F}">
      <dgm:prSet phldrT="[Texto]"/>
      <dgm:spPr>
        <a:solidFill>
          <a:schemeClr val="accent1">
            <a:lumMod val="20000"/>
            <a:lumOff val="80000"/>
          </a:schemeClr>
        </a:solidFill>
      </dgm:spPr>
      <dgm:t>
        <a:bodyPr/>
        <a:lstStyle/>
        <a:p>
          <a:r>
            <a:rPr lang="es-EC" b="1" dirty="0" smtClean="0"/>
            <a:t>Observación</a:t>
          </a:r>
          <a:endParaRPr lang="es-EC" b="1" dirty="0"/>
        </a:p>
      </dgm:t>
    </dgm:pt>
    <dgm:pt modelId="{E4E20E75-8B78-4E75-8470-1412A876F66F}" type="parTrans" cxnId="{2EC1ED1F-766A-4283-94E8-E294679FA322}">
      <dgm:prSet/>
      <dgm:spPr/>
      <dgm:t>
        <a:bodyPr/>
        <a:lstStyle/>
        <a:p>
          <a:endParaRPr lang="es-EC"/>
        </a:p>
      </dgm:t>
    </dgm:pt>
    <dgm:pt modelId="{387B6F02-30C4-4D55-98A2-01BDCCD673FE}" type="sibTrans" cxnId="{2EC1ED1F-766A-4283-94E8-E294679FA322}">
      <dgm:prSet/>
      <dgm:spPr/>
      <dgm:t>
        <a:bodyPr/>
        <a:lstStyle/>
        <a:p>
          <a:endParaRPr lang="es-EC"/>
        </a:p>
      </dgm:t>
    </dgm:pt>
    <dgm:pt modelId="{04A9F15A-9BEE-416C-ACDD-EF131D65E32C}">
      <dgm:prSet phldrT="[Texto]"/>
      <dgm:spPr>
        <a:noFill/>
      </dgm:spPr>
      <dgm:t>
        <a:bodyPr/>
        <a:lstStyle/>
        <a:p>
          <a:r>
            <a:rPr lang="es-EC" dirty="0" smtClean="0"/>
            <a:t>Extensión .O</a:t>
          </a:r>
          <a:endParaRPr lang="es-EC" dirty="0"/>
        </a:p>
      </dgm:t>
    </dgm:pt>
    <dgm:pt modelId="{9587DFDC-8B19-468E-88A7-ABE3DDDB8783}" type="parTrans" cxnId="{70D9EC72-8EF1-4A9C-B628-A33BBFCA34CE}">
      <dgm:prSet/>
      <dgm:spPr/>
      <dgm:t>
        <a:bodyPr/>
        <a:lstStyle/>
        <a:p>
          <a:endParaRPr lang="es-EC"/>
        </a:p>
      </dgm:t>
    </dgm:pt>
    <dgm:pt modelId="{3C42B51B-18E1-41DC-AE8E-C2FCE0FC26DA}" type="sibTrans" cxnId="{70D9EC72-8EF1-4A9C-B628-A33BBFCA34CE}">
      <dgm:prSet/>
      <dgm:spPr/>
      <dgm:t>
        <a:bodyPr/>
        <a:lstStyle/>
        <a:p>
          <a:endParaRPr lang="es-EC"/>
        </a:p>
      </dgm:t>
    </dgm:pt>
    <dgm:pt modelId="{F7CF27CC-D02B-4ACA-BDBF-1DFF27893015}">
      <dgm:prSet phldrT="[Texto]"/>
      <dgm:spPr>
        <a:noFill/>
      </dgm:spPr>
      <dgm:t>
        <a:bodyPr/>
        <a:lstStyle/>
        <a:p>
          <a:r>
            <a:rPr lang="es-EC" dirty="0" smtClean="0"/>
            <a:t>Lista de satélites observados</a:t>
          </a:r>
          <a:endParaRPr lang="es-EC" dirty="0"/>
        </a:p>
      </dgm:t>
    </dgm:pt>
    <dgm:pt modelId="{C1020A0F-8821-4CC4-8B97-E7FE477B13B2}" type="parTrans" cxnId="{89D86369-6A43-4770-9AB7-8796944F606D}">
      <dgm:prSet/>
      <dgm:spPr/>
      <dgm:t>
        <a:bodyPr/>
        <a:lstStyle/>
        <a:p>
          <a:endParaRPr lang="es-EC"/>
        </a:p>
      </dgm:t>
    </dgm:pt>
    <dgm:pt modelId="{A62C88A9-5479-4635-B985-707B19D01FC5}" type="sibTrans" cxnId="{89D86369-6A43-4770-9AB7-8796944F606D}">
      <dgm:prSet/>
      <dgm:spPr/>
      <dgm:t>
        <a:bodyPr/>
        <a:lstStyle/>
        <a:p>
          <a:endParaRPr lang="es-EC"/>
        </a:p>
      </dgm:t>
    </dgm:pt>
    <dgm:pt modelId="{9E34B538-2768-491B-819E-4CDDDC42FC3E}">
      <dgm:prSet phldrT="[Texto]"/>
      <dgm:spPr>
        <a:solidFill>
          <a:schemeClr val="accent1">
            <a:lumMod val="20000"/>
            <a:lumOff val="80000"/>
          </a:schemeClr>
        </a:solidFill>
      </dgm:spPr>
      <dgm:t>
        <a:bodyPr/>
        <a:lstStyle/>
        <a:p>
          <a:r>
            <a:rPr lang="es-EC" b="1" dirty="0" smtClean="0"/>
            <a:t>Navegación</a:t>
          </a:r>
          <a:endParaRPr lang="es-EC" b="1" dirty="0"/>
        </a:p>
      </dgm:t>
    </dgm:pt>
    <dgm:pt modelId="{95B4E003-4F29-47D5-B363-2CA3E1F060F2}" type="parTrans" cxnId="{9C69880F-C379-435F-B5B6-BC580C672F30}">
      <dgm:prSet/>
      <dgm:spPr/>
      <dgm:t>
        <a:bodyPr/>
        <a:lstStyle/>
        <a:p>
          <a:endParaRPr lang="es-EC"/>
        </a:p>
      </dgm:t>
    </dgm:pt>
    <dgm:pt modelId="{F8E720C0-22F8-4555-B1D9-35E4CB938AEA}" type="sibTrans" cxnId="{9C69880F-C379-435F-B5B6-BC580C672F30}">
      <dgm:prSet/>
      <dgm:spPr/>
      <dgm:t>
        <a:bodyPr/>
        <a:lstStyle/>
        <a:p>
          <a:endParaRPr lang="es-EC"/>
        </a:p>
      </dgm:t>
    </dgm:pt>
    <dgm:pt modelId="{4E68D5C3-FFB8-4A90-9CE5-0852CEA19C0C}">
      <dgm:prSet phldrT="[Texto]"/>
      <dgm:spPr>
        <a:noFill/>
      </dgm:spPr>
      <dgm:t>
        <a:bodyPr/>
        <a:lstStyle/>
        <a:p>
          <a:r>
            <a:rPr lang="es-EC" dirty="0" smtClean="0"/>
            <a:t>Extensión .N</a:t>
          </a:r>
          <a:endParaRPr lang="es-EC" dirty="0"/>
        </a:p>
      </dgm:t>
    </dgm:pt>
    <dgm:pt modelId="{6CF5A69E-4508-4123-BE94-41F800E1946B}" type="parTrans" cxnId="{E16D3D6A-471D-45E6-9E9B-FE128E0FBE6E}">
      <dgm:prSet/>
      <dgm:spPr/>
      <dgm:t>
        <a:bodyPr/>
        <a:lstStyle/>
        <a:p>
          <a:endParaRPr lang="es-EC"/>
        </a:p>
      </dgm:t>
    </dgm:pt>
    <dgm:pt modelId="{206FA928-1965-4A08-A16E-1158CB1A6209}" type="sibTrans" cxnId="{E16D3D6A-471D-45E6-9E9B-FE128E0FBE6E}">
      <dgm:prSet/>
      <dgm:spPr/>
      <dgm:t>
        <a:bodyPr/>
        <a:lstStyle/>
        <a:p>
          <a:endParaRPr lang="es-EC"/>
        </a:p>
      </dgm:t>
    </dgm:pt>
    <dgm:pt modelId="{66E9B3E4-10A8-49D9-B5B5-C8463EC89F69}">
      <dgm:prSet phldrT="[Texto]"/>
      <dgm:spPr>
        <a:noFill/>
      </dgm:spPr>
      <dgm:t>
        <a:bodyPr/>
        <a:lstStyle/>
        <a:p>
          <a:r>
            <a:rPr lang="es-EC" dirty="0" smtClean="0"/>
            <a:t>Coeficientes ionosféricos </a:t>
          </a:r>
          <a:endParaRPr lang="es-EC" dirty="0"/>
        </a:p>
      </dgm:t>
    </dgm:pt>
    <dgm:pt modelId="{68B73EAA-41C4-4904-8DE5-ECC82EB847D9}" type="parTrans" cxnId="{25D6824E-2A90-4FAC-899C-56BEA93400A3}">
      <dgm:prSet/>
      <dgm:spPr/>
      <dgm:t>
        <a:bodyPr/>
        <a:lstStyle/>
        <a:p>
          <a:endParaRPr lang="es-EC"/>
        </a:p>
      </dgm:t>
    </dgm:pt>
    <dgm:pt modelId="{571A826F-C8E8-4D63-8C94-3EE70C702F4B}" type="sibTrans" cxnId="{25D6824E-2A90-4FAC-899C-56BEA93400A3}">
      <dgm:prSet/>
      <dgm:spPr/>
      <dgm:t>
        <a:bodyPr/>
        <a:lstStyle/>
        <a:p>
          <a:endParaRPr lang="es-EC"/>
        </a:p>
      </dgm:t>
    </dgm:pt>
    <dgm:pt modelId="{DEF1C4F5-C525-47E4-88E6-1EE82BF70FD5}" type="pres">
      <dgm:prSet presAssocID="{B5E4DB39-7F7F-4113-8BB8-EC7853F744F6}" presName="diagram" presStyleCnt="0">
        <dgm:presLayoutVars>
          <dgm:chPref val="1"/>
          <dgm:dir/>
          <dgm:animOne val="branch"/>
          <dgm:animLvl val="lvl"/>
          <dgm:resizeHandles/>
        </dgm:presLayoutVars>
      </dgm:prSet>
      <dgm:spPr/>
      <dgm:t>
        <a:bodyPr/>
        <a:lstStyle/>
        <a:p>
          <a:endParaRPr lang="es-EC"/>
        </a:p>
      </dgm:t>
    </dgm:pt>
    <dgm:pt modelId="{BC22A66C-42BE-4E13-BD06-6C0B326C36DC}" type="pres">
      <dgm:prSet presAssocID="{D51218AF-B051-4927-84D3-F4811CE3D53F}" presName="root" presStyleCnt="0"/>
      <dgm:spPr/>
    </dgm:pt>
    <dgm:pt modelId="{7ED41931-A3F0-4835-8B6D-89F05E8145C3}" type="pres">
      <dgm:prSet presAssocID="{D51218AF-B051-4927-84D3-F4811CE3D53F}" presName="rootComposite" presStyleCnt="0"/>
      <dgm:spPr/>
    </dgm:pt>
    <dgm:pt modelId="{7DEC1B2E-B690-4B17-9EBB-918498999A1D}" type="pres">
      <dgm:prSet presAssocID="{D51218AF-B051-4927-84D3-F4811CE3D53F}" presName="rootText" presStyleLbl="node1" presStyleIdx="0" presStyleCnt="2"/>
      <dgm:spPr/>
      <dgm:t>
        <a:bodyPr/>
        <a:lstStyle/>
        <a:p>
          <a:endParaRPr lang="es-EC"/>
        </a:p>
      </dgm:t>
    </dgm:pt>
    <dgm:pt modelId="{BCD7366B-0A66-43B0-A0A5-40AF06FE8D49}" type="pres">
      <dgm:prSet presAssocID="{D51218AF-B051-4927-84D3-F4811CE3D53F}" presName="rootConnector" presStyleLbl="node1" presStyleIdx="0" presStyleCnt="2"/>
      <dgm:spPr/>
      <dgm:t>
        <a:bodyPr/>
        <a:lstStyle/>
        <a:p>
          <a:endParaRPr lang="es-EC"/>
        </a:p>
      </dgm:t>
    </dgm:pt>
    <dgm:pt modelId="{D2230F6C-677D-449B-850C-99D4E5BAFCC2}" type="pres">
      <dgm:prSet presAssocID="{D51218AF-B051-4927-84D3-F4811CE3D53F}" presName="childShape" presStyleCnt="0"/>
      <dgm:spPr/>
    </dgm:pt>
    <dgm:pt modelId="{D97A5771-329E-4C38-B76F-9FEDF44E12CB}" type="pres">
      <dgm:prSet presAssocID="{9587DFDC-8B19-468E-88A7-ABE3DDDB8783}" presName="Name13" presStyleLbl="parChTrans1D2" presStyleIdx="0" presStyleCnt="4"/>
      <dgm:spPr/>
      <dgm:t>
        <a:bodyPr/>
        <a:lstStyle/>
        <a:p>
          <a:endParaRPr lang="es-EC"/>
        </a:p>
      </dgm:t>
    </dgm:pt>
    <dgm:pt modelId="{F9FFAF4F-86B3-450B-BF67-EF87240F9499}" type="pres">
      <dgm:prSet presAssocID="{04A9F15A-9BEE-416C-ACDD-EF131D65E32C}" presName="childText" presStyleLbl="bgAcc1" presStyleIdx="0" presStyleCnt="4">
        <dgm:presLayoutVars>
          <dgm:bulletEnabled val="1"/>
        </dgm:presLayoutVars>
      </dgm:prSet>
      <dgm:spPr/>
      <dgm:t>
        <a:bodyPr/>
        <a:lstStyle/>
        <a:p>
          <a:endParaRPr lang="es-EC"/>
        </a:p>
      </dgm:t>
    </dgm:pt>
    <dgm:pt modelId="{F92FA05A-CA87-4FAA-BFEE-46E725D6A727}" type="pres">
      <dgm:prSet presAssocID="{C1020A0F-8821-4CC4-8B97-E7FE477B13B2}" presName="Name13" presStyleLbl="parChTrans1D2" presStyleIdx="1" presStyleCnt="4"/>
      <dgm:spPr/>
      <dgm:t>
        <a:bodyPr/>
        <a:lstStyle/>
        <a:p>
          <a:endParaRPr lang="es-EC"/>
        </a:p>
      </dgm:t>
    </dgm:pt>
    <dgm:pt modelId="{1B68237C-FD0C-49C0-AADD-0BAF15C15CAB}" type="pres">
      <dgm:prSet presAssocID="{F7CF27CC-D02B-4ACA-BDBF-1DFF27893015}" presName="childText" presStyleLbl="bgAcc1" presStyleIdx="1" presStyleCnt="4">
        <dgm:presLayoutVars>
          <dgm:bulletEnabled val="1"/>
        </dgm:presLayoutVars>
      </dgm:prSet>
      <dgm:spPr/>
      <dgm:t>
        <a:bodyPr/>
        <a:lstStyle/>
        <a:p>
          <a:endParaRPr lang="es-EC"/>
        </a:p>
      </dgm:t>
    </dgm:pt>
    <dgm:pt modelId="{BBC346E0-8857-48F3-9D5D-1F0E59D7BFCB}" type="pres">
      <dgm:prSet presAssocID="{9E34B538-2768-491B-819E-4CDDDC42FC3E}" presName="root" presStyleCnt="0"/>
      <dgm:spPr/>
    </dgm:pt>
    <dgm:pt modelId="{ABA009D9-9316-4943-BC53-C9CD59A7B23E}" type="pres">
      <dgm:prSet presAssocID="{9E34B538-2768-491B-819E-4CDDDC42FC3E}" presName="rootComposite" presStyleCnt="0"/>
      <dgm:spPr/>
    </dgm:pt>
    <dgm:pt modelId="{64DA556E-3F6F-4691-9E34-A2D6B3866245}" type="pres">
      <dgm:prSet presAssocID="{9E34B538-2768-491B-819E-4CDDDC42FC3E}" presName="rootText" presStyleLbl="node1" presStyleIdx="1" presStyleCnt="2"/>
      <dgm:spPr/>
      <dgm:t>
        <a:bodyPr/>
        <a:lstStyle/>
        <a:p>
          <a:endParaRPr lang="es-EC"/>
        </a:p>
      </dgm:t>
    </dgm:pt>
    <dgm:pt modelId="{89126243-7B0F-42D9-ACDF-DF5E1B21E256}" type="pres">
      <dgm:prSet presAssocID="{9E34B538-2768-491B-819E-4CDDDC42FC3E}" presName="rootConnector" presStyleLbl="node1" presStyleIdx="1" presStyleCnt="2"/>
      <dgm:spPr/>
      <dgm:t>
        <a:bodyPr/>
        <a:lstStyle/>
        <a:p>
          <a:endParaRPr lang="es-EC"/>
        </a:p>
      </dgm:t>
    </dgm:pt>
    <dgm:pt modelId="{A27FCE20-4C89-4D76-A6D0-ED33EEB4112C}" type="pres">
      <dgm:prSet presAssocID="{9E34B538-2768-491B-819E-4CDDDC42FC3E}" presName="childShape" presStyleCnt="0"/>
      <dgm:spPr/>
    </dgm:pt>
    <dgm:pt modelId="{5CDCC2C0-8C3A-4854-98C2-C20051ED80E2}" type="pres">
      <dgm:prSet presAssocID="{6CF5A69E-4508-4123-BE94-41F800E1946B}" presName="Name13" presStyleLbl="parChTrans1D2" presStyleIdx="2" presStyleCnt="4"/>
      <dgm:spPr/>
      <dgm:t>
        <a:bodyPr/>
        <a:lstStyle/>
        <a:p>
          <a:endParaRPr lang="es-EC"/>
        </a:p>
      </dgm:t>
    </dgm:pt>
    <dgm:pt modelId="{2F907C8E-4AB3-424A-8FB5-4E6049FEA6B0}" type="pres">
      <dgm:prSet presAssocID="{4E68D5C3-FFB8-4A90-9CE5-0852CEA19C0C}" presName="childText" presStyleLbl="bgAcc1" presStyleIdx="2" presStyleCnt="4">
        <dgm:presLayoutVars>
          <dgm:bulletEnabled val="1"/>
        </dgm:presLayoutVars>
      </dgm:prSet>
      <dgm:spPr/>
      <dgm:t>
        <a:bodyPr/>
        <a:lstStyle/>
        <a:p>
          <a:endParaRPr lang="es-EC"/>
        </a:p>
      </dgm:t>
    </dgm:pt>
    <dgm:pt modelId="{747ECBA1-7C98-47CA-8B9C-DEA5A54E24FE}" type="pres">
      <dgm:prSet presAssocID="{68B73EAA-41C4-4904-8DE5-ECC82EB847D9}" presName="Name13" presStyleLbl="parChTrans1D2" presStyleIdx="3" presStyleCnt="4"/>
      <dgm:spPr/>
      <dgm:t>
        <a:bodyPr/>
        <a:lstStyle/>
        <a:p>
          <a:endParaRPr lang="es-EC"/>
        </a:p>
      </dgm:t>
    </dgm:pt>
    <dgm:pt modelId="{0EB368FA-78A4-4F13-9761-02640498CD09}" type="pres">
      <dgm:prSet presAssocID="{66E9B3E4-10A8-49D9-B5B5-C8463EC89F69}" presName="childText" presStyleLbl="bgAcc1" presStyleIdx="3" presStyleCnt="4">
        <dgm:presLayoutVars>
          <dgm:bulletEnabled val="1"/>
        </dgm:presLayoutVars>
      </dgm:prSet>
      <dgm:spPr/>
      <dgm:t>
        <a:bodyPr/>
        <a:lstStyle/>
        <a:p>
          <a:endParaRPr lang="es-EC"/>
        </a:p>
      </dgm:t>
    </dgm:pt>
  </dgm:ptLst>
  <dgm:cxnLst>
    <dgm:cxn modelId="{70D9EC72-8EF1-4A9C-B628-A33BBFCA34CE}" srcId="{D51218AF-B051-4927-84D3-F4811CE3D53F}" destId="{04A9F15A-9BEE-416C-ACDD-EF131D65E32C}" srcOrd="0" destOrd="0" parTransId="{9587DFDC-8B19-468E-88A7-ABE3DDDB8783}" sibTransId="{3C42B51B-18E1-41DC-AE8E-C2FCE0FC26DA}"/>
    <dgm:cxn modelId="{44E43C37-719C-46B9-BDE6-909354059C91}" type="presOf" srcId="{B5E4DB39-7F7F-4113-8BB8-EC7853F744F6}" destId="{DEF1C4F5-C525-47E4-88E6-1EE82BF70FD5}" srcOrd="0" destOrd="0" presId="urn:microsoft.com/office/officeart/2005/8/layout/hierarchy3"/>
    <dgm:cxn modelId="{2EC1ED1F-766A-4283-94E8-E294679FA322}" srcId="{B5E4DB39-7F7F-4113-8BB8-EC7853F744F6}" destId="{D51218AF-B051-4927-84D3-F4811CE3D53F}" srcOrd="0" destOrd="0" parTransId="{E4E20E75-8B78-4E75-8470-1412A876F66F}" sibTransId="{387B6F02-30C4-4D55-98A2-01BDCCD673FE}"/>
    <dgm:cxn modelId="{9B4C38EC-245F-4AA6-ADCA-A27A5FCC2BED}" type="presOf" srcId="{D51218AF-B051-4927-84D3-F4811CE3D53F}" destId="{7DEC1B2E-B690-4B17-9EBB-918498999A1D}" srcOrd="0" destOrd="0" presId="urn:microsoft.com/office/officeart/2005/8/layout/hierarchy3"/>
    <dgm:cxn modelId="{37CF7AA8-B848-41DE-AC2E-861B1D9EEF09}" type="presOf" srcId="{D51218AF-B051-4927-84D3-F4811CE3D53F}" destId="{BCD7366B-0A66-43B0-A0A5-40AF06FE8D49}" srcOrd="1" destOrd="0" presId="urn:microsoft.com/office/officeart/2005/8/layout/hierarchy3"/>
    <dgm:cxn modelId="{3DED0D32-E74D-4A96-BF38-83AD5B65FC58}" type="presOf" srcId="{6CF5A69E-4508-4123-BE94-41F800E1946B}" destId="{5CDCC2C0-8C3A-4854-98C2-C20051ED80E2}" srcOrd="0" destOrd="0" presId="urn:microsoft.com/office/officeart/2005/8/layout/hierarchy3"/>
    <dgm:cxn modelId="{5E1019E9-5EAE-4D73-996E-E1E777C7DDB5}" type="presOf" srcId="{66E9B3E4-10A8-49D9-B5B5-C8463EC89F69}" destId="{0EB368FA-78A4-4F13-9761-02640498CD09}" srcOrd="0" destOrd="0" presId="urn:microsoft.com/office/officeart/2005/8/layout/hierarchy3"/>
    <dgm:cxn modelId="{73B4C3DD-1054-49EC-B642-3D92F3007A8D}" type="presOf" srcId="{F7CF27CC-D02B-4ACA-BDBF-1DFF27893015}" destId="{1B68237C-FD0C-49C0-AADD-0BAF15C15CAB}" srcOrd="0" destOrd="0" presId="urn:microsoft.com/office/officeart/2005/8/layout/hierarchy3"/>
    <dgm:cxn modelId="{89D86369-6A43-4770-9AB7-8796944F606D}" srcId="{D51218AF-B051-4927-84D3-F4811CE3D53F}" destId="{F7CF27CC-D02B-4ACA-BDBF-1DFF27893015}" srcOrd="1" destOrd="0" parTransId="{C1020A0F-8821-4CC4-8B97-E7FE477B13B2}" sibTransId="{A62C88A9-5479-4635-B985-707B19D01FC5}"/>
    <dgm:cxn modelId="{D02491F2-32C8-46AD-B0E0-9FFE1B105613}" type="presOf" srcId="{68B73EAA-41C4-4904-8DE5-ECC82EB847D9}" destId="{747ECBA1-7C98-47CA-8B9C-DEA5A54E24FE}" srcOrd="0" destOrd="0" presId="urn:microsoft.com/office/officeart/2005/8/layout/hierarchy3"/>
    <dgm:cxn modelId="{76D496A5-170E-4B84-9C4B-5AB3F6BD29D4}" type="presOf" srcId="{9587DFDC-8B19-468E-88A7-ABE3DDDB8783}" destId="{D97A5771-329E-4C38-B76F-9FEDF44E12CB}" srcOrd="0" destOrd="0" presId="urn:microsoft.com/office/officeart/2005/8/layout/hierarchy3"/>
    <dgm:cxn modelId="{C967E98F-895A-4E8E-BD0C-984627B49AE6}" type="presOf" srcId="{4E68D5C3-FFB8-4A90-9CE5-0852CEA19C0C}" destId="{2F907C8E-4AB3-424A-8FB5-4E6049FEA6B0}" srcOrd="0" destOrd="0" presId="urn:microsoft.com/office/officeart/2005/8/layout/hierarchy3"/>
    <dgm:cxn modelId="{9C69880F-C379-435F-B5B6-BC580C672F30}" srcId="{B5E4DB39-7F7F-4113-8BB8-EC7853F744F6}" destId="{9E34B538-2768-491B-819E-4CDDDC42FC3E}" srcOrd="1" destOrd="0" parTransId="{95B4E003-4F29-47D5-B363-2CA3E1F060F2}" sibTransId="{F8E720C0-22F8-4555-B1D9-35E4CB938AEA}"/>
    <dgm:cxn modelId="{25D6824E-2A90-4FAC-899C-56BEA93400A3}" srcId="{9E34B538-2768-491B-819E-4CDDDC42FC3E}" destId="{66E9B3E4-10A8-49D9-B5B5-C8463EC89F69}" srcOrd="1" destOrd="0" parTransId="{68B73EAA-41C4-4904-8DE5-ECC82EB847D9}" sibTransId="{571A826F-C8E8-4D63-8C94-3EE70C702F4B}"/>
    <dgm:cxn modelId="{51A9985F-750B-478B-8FCC-60A46656ADD4}" type="presOf" srcId="{9E34B538-2768-491B-819E-4CDDDC42FC3E}" destId="{89126243-7B0F-42D9-ACDF-DF5E1B21E256}" srcOrd="1" destOrd="0" presId="urn:microsoft.com/office/officeart/2005/8/layout/hierarchy3"/>
    <dgm:cxn modelId="{E5EF4F7C-CF95-45FC-B665-8CC1AF873C60}" type="presOf" srcId="{C1020A0F-8821-4CC4-8B97-E7FE477B13B2}" destId="{F92FA05A-CA87-4FAA-BFEE-46E725D6A727}" srcOrd="0" destOrd="0" presId="urn:microsoft.com/office/officeart/2005/8/layout/hierarchy3"/>
    <dgm:cxn modelId="{9BA4D0DE-0752-4C04-81E4-8E3871F02256}" type="presOf" srcId="{9E34B538-2768-491B-819E-4CDDDC42FC3E}" destId="{64DA556E-3F6F-4691-9E34-A2D6B3866245}" srcOrd="0" destOrd="0" presId="urn:microsoft.com/office/officeart/2005/8/layout/hierarchy3"/>
    <dgm:cxn modelId="{E16D3D6A-471D-45E6-9E9B-FE128E0FBE6E}" srcId="{9E34B538-2768-491B-819E-4CDDDC42FC3E}" destId="{4E68D5C3-FFB8-4A90-9CE5-0852CEA19C0C}" srcOrd="0" destOrd="0" parTransId="{6CF5A69E-4508-4123-BE94-41F800E1946B}" sibTransId="{206FA928-1965-4A08-A16E-1158CB1A6209}"/>
    <dgm:cxn modelId="{07AEAE89-25AE-48DF-985E-6541E04C804D}" type="presOf" srcId="{04A9F15A-9BEE-416C-ACDD-EF131D65E32C}" destId="{F9FFAF4F-86B3-450B-BF67-EF87240F9499}" srcOrd="0" destOrd="0" presId="urn:microsoft.com/office/officeart/2005/8/layout/hierarchy3"/>
    <dgm:cxn modelId="{2D7B4A61-C51F-4ACD-9FC9-B4DBDC6E9F57}" type="presParOf" srcId="{DEF1C4F5-C525-47E4-88E6-1EE82BF70FD5}" destId="{BC22A66C-42BE-4E13-BD06-6C0B326C36DC}" srcOrd="0" destOrd="0" presId="urn:microsoft.com/office/officeart/2005/8/layout/hierarchy3"/>
    <dgm:cxn modelId="{B0C6AD0A-12BB-4655-BDC5-56F48C19FFA0}" type="presParOf" srcId="{BC22A66C-42BE-4E13-BD06-6C0B326C36DC}" destId="{7ED41931-A3F0-4835-8B6D-89F05E8145C3}" srcOrd="0" destOrd="0" presId="urn:microsoft.com/office/officeart/2005/8/layout/hierarchy3"/>
    <dgm:cxn modelId="{057CF78D-54E1-4FA8-9F21-41FE67399C84}" type="presParOf" srcId="{7ED41931-A3F0-4835-8B6D-89F05E8145C3}" destId="{7DEC1B2E-B690-4B17-9EBB-918498999A1D}" srcOrd="0" destOrd="0" presId="urn:microsoft.com/office/officeart/2005/8/layout/hierarchy3"/>
    <dgm:cxn modelId="{17BD3F29-66CD-4B6B-9F26-3EB42EE6768E}" type="presParOf" srcId="{7ED41931-A3F0-4835-8B6D-89F05E8145C3}" destId="{BCD7366B-0A66-43B0-A0A5-40AF06FE8D49}" srcOrd="1" destOrd="0" presId="urn:microsoft.com/office/officeart/2005/8/layout/hierarchy3"/>
    <dgm:cxn modelId="{CCC46C04-F217-406A-8BC3-EA6DF80F07A3}" type="presParOf" srcId="{BC22A66C-42BE-4E13-BD06-6C0B326C36DC}" destId="{D2230F6C-677D-449B-850C-99D4E5BAFCC2}" srcOrd="1" destOrd="0" presId="urn:microsoft.com/office/officeart/2005/8/layout/hierarchy3"/>
    <dgm:cxn modelId="{236D4BB8-02C8-424F-A53E-51480712458D}" type="presParOf" srcId="{D2230F6C-677D-449B-850C-99D4E5BAFCC2}" destId="{D97A5771-329E-4C38-B76F-9FEDF44E12CB}" srcOrd="0" destOrd="0" presId="urn:microsoft.com/office/officeart/2005/8/layout/hierarchy3"/>
    <dgm:cxn modelId="{5754BE29-CF50-4110-B7E1-BC4571D37D42}" type="presParOf" srcId="{D2230F6C-677D-449B-850C-99D4E5BAFCC2}" destId="{F9FFAF4F-86B3-450B-BF67-EF87240F9499}" srcOrd="1" destOrd="0" presId="urn:microsoft.com/office/officeart/2005/8/layout/hierarchy3"/>
    <dgm:cxn modelId="{210ECB8D-172D-4732-BEBA-B7E0302ADB54}" type="presParOf" srcId="{D2230F6C-677D-449B-850C-99D4E5BAFCC2}" destId="{F92FA05A-CA87-4FAA-BFEE-46E725D6A727}" srcOrd="2" destOrd="0" presId="urn:microsoft.com/office/officeart/2005/8/layout/hierarchy3"/>
    <dgm:cxn modelId="{4BFEE02C-9A81-420C-961E-DB3F46539749}" type="presParOf" srcId="{D2230F6C-677D-449B-850C-99D4E5BAFCC2}" destId="{1B68237C-FD0C-49C0-AADD-0BAF15C15CAB}" srcOrd="3" destOrd="0" presId="urn:microsoft.com/office/officeart/2005/8/layout/hierarchy3"/>
    <dgm:cxn modelId="{32D9004B-0321-456D-AFEA-BD8ABF4E5F69}" type="presParOf" srcId="{DEF1C4F5-C525-47E4-88E6-1EE82BF70FD5}" destId="{BBC346E0-8857-48F3-9D5D-1F0E59D7BFCB}" srcOrd="1" destOrd="0" presId="urn:microsoft.com/office/officeart/2005/8/layout/hierarchy3"/>
    <dgm:cxn modelId="{C6CDEFF8-E678-4D6B-84EC-5F6699C7FB77}" type="presParOf" srcId="{BBC346E0-8857-48F3-9D5D-1F0E59D7BFCB}" destId="{ABA009D9-9316-4943-BC53-C9CD59A7B23E}" srcOrd="0" destOrd="0" presId="urn:microsoft.com/office/officeart/2005/8/layout/hierarchy3"/>
    <dgm:cxn modelId="{83A9B605-9FAA-4CBA-ACB9-0D2BA9026A20}" type="presParOf" srcId="{ABA009D9-9316-4943-BC53-C9CD59A7B23E}" destId="{64DA556E-3F6F-4691-9E34-A2D6B3866245}" srcOrd="0" destOrd="0" presId="urn:microsoft.com/office/officeart/2005/8/layout/hierarchy3"/>
    <dgm:cxn modelId="{C0A5714A-705D-49DF-BBDF-AA83BEFB261C}" type="presParOf" srcId="{ABA009D9-9316-4943-BC53-C9CD59A7B23E}" destId="{89126243-7B0F-42D9-ACDF-DF5E1B21E256}" srcOrd="1" destOrd="0" presId="urn:microsoft.com/office/officeart/2005/8/layout/hierarchy3"/>
    <dgm:cxn modelId="{2C95B8ED-40AD-4D44-B5F9-6BF24006DDA2}" type="presParOf" srcId="{BBC346E0-8857-48F3-9D5D-1F0E59D7BFCB}" destId="{A27FCE20-4C89-4D76-A6D0-ED33EEB4112C}" srcOrd="1" destOrd="0" presId="urn:microsoft.com/office/officeart/2005/8/layout/hierarchy3"/>
    <dgm:cxn modelId="{74ED04F1-1B8B-4097-AAF9-C26C5EF9618C}" type="presParOf" srcId="{A27FCE20-4C89-4D76-A6D0-ED33EEB4112C}" destId="{5CDCC2C0-8C3A-4854-98C2-C20051ED80E2}" srcOrd="0" destOrd="0" presId="urn:microsoft.com/office/officeart/2005/8/layout/hierarchy3"/>
    <dgm:cxn modelId="{200638BC-94EF-4EC8-AE77-D4A83FCD96C7}" type="presParOf" srcId="{A27FCE20-4C89-4D76-A6D0-ED33EEB4112C}" destId="{2F907C8E-4AB3-424A-8FB5-4E6049FEA6B0}" srcOrd="1" destOrd="0" presId="urn:microsoft.com/office/officeart/2005/8/layout/hierarchy3"/>
    <dgm:cxn modelId="{104E4FD0-9320-4B4D-B455-68DC032EEAFD}" type="presParOf" srcId="{A27FCE20-4C89-4D76-A6D0-ED33EEB4112C}" destId="{747ECBA1-7C98-47CA-8B9C-DEA5A54E24FE}" srcOrd="2" destOrd="0" presId="urn:microsoft.com/office/officeart/2005/8/layout/hierarchy3"/>
    <dgm:cxn modelId="{884A210F-A2BC-46B1-A948-BC11E03A1DFB}" type="presParOf" srcId="{A27FCE20-4C89-4D76-A6D0-ED33EEB4112C}" destId="{0EB368FA-78A4-4F13-9761-02640498CD0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E4DB39-7F7F-4113-8BB8-EC7853F744F6}"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s-EC"/>
        </a:p>
      </dgm:t>
    </dgm:pt>
    <dgm:pt modelId="{D51218AF-B051-4927-84D3-F4811CE3D53F}">
      <dgm:prSet phldrT="[Texto]"/>
      <dgm:spPr>
        <a:solidFill>
          <a:schemeClr val="accent1">
            <a:lumMod val="20000"/>
            <a:lumOff val="80000"/>
          </a:schemeClr>
        </a:solidFill>
      </dgm:spPr>
      <dgm:t>
        <a:bodyPr/>
        <a:lstStyle/>
        <a:p>
          <a:r>
            <a:rPr lang="es-EC" b="1" dirty="0" smtClean="0"/>
            <a:t>Observación</a:t>
          </a:r>
          <a:endParaRPr lang="es-EC" b="1" dirty="0"/>
        </a:p>
      </dgm:t>
    </dgm:pt>
    <dgm:pt modelId="{E4E20E75-8B78-4E75-8470-1412A876F66F}" type="parTrans" cxnId="{2EC1ED1F-766A-4283-94E8-E294679FA322}">
      <dgm:prSet/>
      <dgm:spPr/>
      <dgm:t>
        <a:bodyPr/>
        <a:lstStyle/>
        <a:p>
          <a:endParaRPr lang="es-EC"/>
        </a:p>
      </dgm:t>
    </dgm:pt>
    <dgm:pt modelId="{387B6F02-30C4-4D55-98A2-01BDCCD673FE}" type="sibTrans" cxnId="{2EC1ED1F-766A-4283-94E8-E294679FA322}">
      <dgm:prSet/>
      <dgm:spPr/>
      <dgm:t>
        <a:bodyPr/>
        <a:lstStyle/>
        <a:p>
          <a:endParaRPr lang="es-EC"/>
        </a:p>
      </dgm:t>
    </dgm:pt>
    <dgm:pt modelId="{04A9F15A-9BEE-416C-ACDD-EF131D65E32C}">
      <dgm:prSet phldrT="[Texto]"/>
      <dgm:spPr>
        <a:noFill/>
      </dgm:spPr>
      <dgm:t>
        <a:bodyPr/>
        <a:lstStyle/>
        <a:p>
          <a:r>
            <a:rPr lang="es-EC" dirty="0" smtClean="0"/>
            <a:t>Extensión .O</a:t>
          </a:r>
          <a:endParaRPr lang="es-EC" dirty="0"/>
        </a:p>
      </dgm:t>
    </dgm:pt>
    <dgm:pt modelId="{9587DFDC-8B19-468E-88A7-ABE3DDDB8783}" type="parTrans" cxnId="{70D9EC72-8EF1-4A9C-B628-A33BBFCA34CE}">
      <dgm:prSet/>
      <dgm:spPr/>
      <dgm:t>
        <a:bodyPr/>
        <a:lstStyle/>
        <a:p>
          <a:endParaRPr lang="es-EC"/>
        </a:p>
      </dgm:t>
    </dgm:pt>
    <dgm:pt modelId="{3C42B51B-18E1-41DC-AE8E-C2FCE0FC26DA}" type="sibTrans" cxnId="{70D9EC72-8EF1-4A9C-B628-A33BBFCA34CE}">
      <dgm:prSet/>
      <dgm:spPr/>
      <dgm:t>
        <a:bodyPr/>
        <a:lstStyle/>
        <a:p>
          <a:endParaRPr lang="es-EC"/>
        </a:p>
      </dgm:t>
    </dgm:pt>
    <dgm:pt modelId="{F7CF27CC-D02B-4ACA-BDBF-1DFF27893015}">
      <dgm:prSet phldrT="[Texto]"/>
      <dgm:spPr>
        <a:noFill/>
      </dgm:spPr>
      <dgm:t>
        <a:bodyPr/>
        <a:lstStyle/>
        <a:p>
          <a:r>
            <a:rPr lang="es-EC" dirty="0" smtClean="0"/>
            <a:t>Lista de satélites observados</a:t>
          </a:r>
          <a:endParaRPr lang="es-EC" dirty="0"/>
        </a:p>
      </dgm:t>
    </dgm:pt>
    <dgm:pt modelId="{C1020A0F-8821-4CC4-8B97-E7FE477B13B2}" type="parTrans" cxnId="{89D86369-6A43-4770-9AB7-8796944F606D}">
      <dgm:prSet/>
      <dgm:spPr/>
      <dgm:t>
        <a:bodyPr/>
        <a:lstStyle/>
        <a:p>
          <a:endParaRPr lang="es-EC"/>
        </a:p>
      </dgm:t>
    </dgm:pt>
    <dgm:pt modelId="{A62C88A9-5479-4635-B985-707B19D01FC5}" type="sibTrans" cxnId="{89D86369-6A43-4770-9AB7-8796944F606D}">
      <dgm:prSet/>
      <dgm:spPr/>
      <dgm:t>
        <a:bodyPr/>
        <a:lstStyle/>
        <a:p>
          <a:endParaRPr lang="es-EC"/>
        </a:p>
      </dgm:t>
    </dgm:pt>
    <dgm:pt modelId="{9E34B538-2768-491B-819E-4CDDDC42FC3E}">
      <dgm:prSet phldrT="[Texto]"/>
      <dgm:spPr>
        <a:solidFill>
          <a:schemeClr val="accent1">
            <a:lumMod val="20000"/>
            <a:lumOff val="80000"/>
          </a:schemeClr>
        </a:solidFill>
      </dgm:spPr>
      <dgm:t>
        <a:bodyPr/>
        <a:lstStyle/>
        <a:p>
          <a:r>
            <a:rPr lang="es-EC" b="1" dirty="0" smtClean="0"/>
            <a:t>Navegación</a:t>
          </a:r>
          <a:endParaRPr lang="es-EC" b="1" dirty="0"/>
        </a:p>
      </dgm:t>
    </dgm:pt>
    <dgm:pt modelId="{95B4E003-4F29-47D5-B363-2CA3E1F060F2}" type="parTrans" cxnId="{9C69880F-C379-435F-B5B6-BC580C672F30}">
      <dgm:prSet/>
      <dgm:spPr/>
      <dgm:t>
        <a:bodyPr/>
        <a:lstStyle/>
        <a:p>
          <a:endParaRPr lang="es-EC"/>
        </a:p>
      </dgm:t>
    </dgm:pt>
    <dgm:pt modelId="{F8E720C0-22F8-4555-B1D9-35E4CB938AEA}" type="sibTrans" cxnId="{9C69880F-C379-435F-B5B6-BC580C672F30}">
      <dgm:prSet/>
      <dgm:spPr/>
      <dgm:t>
        <a:bodyPr/>
        <a:lstStyle/>
        <a:p>
          <a:endParaRPr lang="es-EC"/>
        </a:p>
      </dgm:t>
    </dgm:pt>
    <dgm:pt modelId="{4E68D5C3-FFB8-4A90-9CE5-0852CEA19C0C}">
      <dgm:prSet phldrT="[Texto]"/>
      <dgm:spPr>
        <a:noFill/>
      </dgm:spPr>
      <dgm:t>
        <a:bodyPr/>
        <a:lstStyle/>
        <a:p>
          <a:r>
            <a:rPr lang="es-EC" dirty="0" smtClean="0"/>
            <a:t>Extensión .N</a:t>
          </a:r>
          <a:endParaRPr lang="es-EC" dirty="0"/>
        </a:p>
      </dgm:t>
    </dgm:pt>
    <dgm:pt modelId="{6CF5A69E-4508-4123-BE94-41F800E1946B}" type="parTrans" cxnId="{E16D3D6A-471D-45E6-9E9B-FE128E0FBE6E}">
      <dgm:prSet/>
      <dgm:spPr/>
      <dgm:t>
        <a:bodyPr/>
        <a:lstStyle/>
        <a:p>
          <a:endParaRPr lang="es-EC"/>
        </a:p>
      </dgm:t>
    </dgm:pt>
    <dgm:pt modelId="{206FA928-1965-4A08-A16E-1158CB1A6209}" type="sibTrans" cxnId="{E16D3D6A-471D-45E6-9E9B-FE128E0FBE6E}">
      <dgm:prSet/>
      <dgm:spPr/>
      <dgm:t>
        <a:bodyPr/>
        <a:lstStyle/>
        <a:p>
          <a:endParaRPr lang="es-EC"/>
        </a:p>
      </dgm:t>
    </dgm:pt>
    <dgm:pt modelId="{66E9B3E4-10A8-49D9-B5B5-C8463EC89F69}">
      <dgm:prSet phldrT="[Texto]"/>
      <dgm:spPr>
        <a:noFill/>
      </dgm:spPr>
      <dgm:t>
        <a:bodyPr/>
        <a:lstStyle/>
        <a:p>
          <a:r>
            <a:rPr lang="es-EC" dirty="0" smtClean="0"/>
            <a:t>Coeficientes ionosféricos </a:t>
          </a:r>
          <a:endParaRPr lang="es-EC" dirty="0"/>
        </a:p>
      </dgm:t>
    </dgm:pt>
    <dgm:pt modelId="{68B73EAA-41C4-4904-8DE5-ECC82EB847D9}" type="parTrans" cxnId="{25D6824E-2A90-4FAC-899C-56BEA93400A3}">
      <dgm:prSet/>
      <dgm:spPr/>
      <dgm:t>
        <a:bodyPr/>
        <a:lstStyle/>
        <a:p>
          <a:endParaRPr lang="es-EC"/>
        </a:p>
      </dgm:t>
    </dgm:pt>
    <dgm:pt modelId="{571A826F-C8E8-4D63-8C94-3EE70C702F4B}" type="sibTrans" cxnId="{25D6824E-2A90-4FAC-899C-56BEA93400A3}">
      <dgm:prSet/>
      <dgm:spPr/>
      <dgm:t>
        <a:bodyPr/>
        <a:lstStyle/>
        <a:p>
          <a:endParaRPr lang="es-EC"/>
        </a:p>
      </dgm:t>
    </dgm:pt>
    <dgm:pt modelId="{DEF1C4F5-C525-47E4-88E6-1EE82BF70FD5}" type="pres">
      <dgm:prSet presAssocID="{B5E4DB39-7F7F-4113-8BB8-EC7853F744F6}" presName="diagram" presStyleCnt="0">
        <dgm:presLayoutVars>
          <dgm:chPref val="1"/>
          <dgm:dir/>
          <dgm:animOne val="branch"/>
          <dgm:animLvl val="lvl"/>
          <dgm:resizeHandles/>
        </dgm:presLayoutVars>
      </dgm:prSet>
      <dgm:spPr/>
      <dgm:t>
        <a:bodyPr/>
        <a:lstStyle/>
        <a:p>
          <a:endParaRPr lang="es-EC"/>
        </a:p>
      </dgm:t>
    </dgm:pt>
    <dgm:pt modelId="{BC22A66C-42BE-4E13-BD06-6C0B326C36DC}" type="pres">
      <dgm:prSet presAssocID="{D51218AF-B051-4927-84D3-F4811CE3D53F}" presName="root" presStyleCnt="0"/>
      <dgm:spPr/>
    </dgm:pt>
    <dgm:pt modelId="{7ED41931-A3F0-4835-8B6D-89F05E8145C3}" type="pres">
      <dgm:prSet presAssocID="{D51218AF-B051-4927-84D3-F4811CE3D53F}" presName="rootComposite" presStyleCnt="0"/>
      <dgm:spPr/>
    </dgm:pt>
    <dgm:pt modelId="{7DEC1B2E-B690-4B17-9EBB-918498999A1D}" type="pres">
      <dgm:prSet presAssocID="{D51218AF-B051-4927-84D3-F4811CE3D53F}" presName="rootText" presStyleLbl="node1" presStyleIdx="0" presStyleCnt="2"/>
      <dgm:spPr/>
      <dgm:t>
        <a:bodyPr/>
        <a:lstStyle/>
        <a:p>
          <a:endParaRPr lang="es-EC"/>
        </a:p>
      </dgm:t>
    </dgm:pt>
    <dgm:pt modelId="{BCD7366B-0A66-43B0-A0A5-40AF06FE8D49}" type="pres">
      <dgm:prSet presAssocID="{D51218AF-B051-4927-84D3-F4811CE3D53F}" presName="rootConnector" presStyleLbl="node1" presStyleIdx="0" presStyleCnt="2"/>
      <dgm:spPr/>
      <dgm:t>
        <a:bodyPr/>
        <a:lstStyle/>
        <a:p>
          <a:endParaRPr lang="es-EC"/>
        </a:p>
      </dgm:t>
    </dgm:pt>
    <dgm:pt modelId="{D2230F6C-677D-449B-850C-99D4E5BAFCC2}" type="pres">
      <dgm:prSet presAssocID="{D51218AF-B051-4927-84D3-F4811CE3D53F}" presName="childShape" presStyleCnt="0"/>
      <dgm:spPr/>
    </dgm:pt>
    <dgm:pt modelId="{D97A5771-329E-4C38-B76F-9FEDF44E12CB}" type="pres">
      <dgm:prSet presAssocID="{9587DFDC-8B19-468E-88A7-ABE3DDDB8783}" presName="Name13" presStyleLbl="parChTrans1D2" presStyleIdx="0" presStyleCnt="4"/>
      <dgm:spPr/>
      <dgm:t>
        <a:bodyPr/>
        <a:lstStyle/>
        <a:p>
          <a:endParaRPr lang="es-EC"/>
        </a:p>
      </dgm:t>
    </dgm:pt>
    <dgm:pt modelId="{F9FFAF4F-86B3-450B-BF67-EF87240F9499}" type="pres">
      <dgm:prSet presAssocID="{04A9F15A-9BEE-416C-ACDD-EF131D65E32C}" presName="childText" presStyleLbl="bgAcc1" presStyleIdx="0" presStyleCnt="4">
        <dgm:presLayoutVars>
          <dgm:bulletEnabled val="1"/>
        </dgm:presLayoutVars>
      </dgm:prSet>
      <dgm:spPr/>
      <dgm:t>
        <a:bodyPr/>
        <a:lstStyle/>
        <a:p>
          <a:endParaRPr lang="es-EC"/>
        </a:p>
      </dgm:t>
    </dgm:pt>
    <dgm:pt modelId="{F92FA05A-CA87-4FAA-BFEE-46E725D6A727}" type="pres">
      <dgm:prSet presAssocID="{C1020A0F-8821-4CC4-8B97-E7FE477B13B2}" presName="Name13" presStyleLbl="parChTrans1D2" presStyleIdx="1" presStyleCnt="4"/>
      <dgm:spPr/>
      <dgm:t>
        <a:bodyPr/>
        <a:lstStyle/>
        <a:p>
          <a:endParaRPr lang="es-EC"/>
        </a:p>
      </dgm:t>
    </dgm:pt>
    <dgm:pt modelId="{1B68237C-FD0C-49C0-AADD-0BAF15C15CAB}" type="pres">
      <dgm:prSet presAssocID="{F7CF27CC-D02B-4ACA-BDBF-1DFF27893015}" presName="childText" presStyleLbl="bgAcc1" presStyleIdx="1" presStyleCnt="4">
        <dgm:presLayoutVars>
          <dgm:bulletEnabled val="1"/>
        </dgm:presLayoutVars>
      </dgm:prSet>
      <dgm:spPr/>
      <dgm:t>
        <a:bodyPr/>
        <a:lstStyle/>
        <a:p>
          <a:endParaRPr lang="es-EC"/>
        </a:p>
      </dgm:t>
    </dgm:pt>
    <dgm:pt modelId="{BBC346E0-8857-48F3-9D5D-1F0E59D7BFCB}" type="pres">
      <dgm:prSet presAssocID="{9E34B538-2768-491B-819E-4CDDDC42FC3E}" presName="root" presStyleCnt="0"/>
      <dgm:spPr/>
    </dgm:pt>
    <dgm:pt modelId="{ABA009D9-9316-4943-BC53-C9CD59A7B23E}" type="pres">
      <dgm:prSet presAssocID="{9E34B538-2768-491B-819E-4CDDDC42FC3E}" presName="rootComposite" presStyleCnt="0"/>
      <dgm:spPr/>
    </dgm:pt>
    <dgm:pt modelId="{64DA556E-3F6F-4691-9E34-A2D6B3866245}" type="pres">
      <dgm:prSet presAssocID="{9E34B538-2768-491B-819E-4CDDDC42FC3E}" presName="rootText" presStyleLbl="node1" presStyleIdx="1" presStyleCnt="2"/>
      <dgm:spPr/>
      <dgm:t>
        <a:bodyPr/>
        <a:lstStyle/>
        <a:p>
          <a:endParaRPr lang="es-EC"/>
        </a:p>
      </dgm:t>
    </dgm:pt>
    <dgm:pt modelId="{89126243-7B0F-42D9-ACDF-DF5E1B21E256}" type="pres">
      <dgm:prSet presAssocID="{9E34B538-2768-491B-819E-4CDDDC42FC3E}" presName="rootConnector" presStyleLbl="node1" presStyleIdx="1" presStyleCnt="2"/>
      <dgm:spPr/>
      <dgm:t>
        <a:bodyPr/>
        <a:lstStyle/>
        <a:p>
          <a:endParaRPr lang="es-EC"/>
        </a:p>
      </dgm:t>
    </dgm:pt>
    <dgm:pt modelId="{A27FCE20-4C89-4D76-A6D0-ED33EEB4112C}" type="pres">
      <dgm:prSet presAssocID="{9E34B538-2768-491B-819E-4CDDDC42FC3E}" presName="childShape" presStyleCnt="0"/>
      <dgm:spPr/>
    </dgm:pt>
    <dgm:pt modelId="{5CDCC2C0-8C3A-4854-98C2-C20051ED80E2}" type="pres">
      <dgm:prSet presAssocID="{6CF5A69E-4508-4123-BE94-41F800E1946B}" presName="Name13" presStyleLbl="parChTrans1D2" presStyleIdx="2" presStyleCnt="4"/>
      <dgm:spPr/>
      <dgm:t>
        <a:bodyPr/>
        <a:lstStyle/>
        <a:p>
          <a:endParaRPr lang="es-EC"/>
        </a:p>
      </dgm:t>
    </dgm:pt>
    <dgm:pt modelId="{2F907C8E-4AB3-424A-8FB5-4E6049FEA6B0}" type="pres">
      <dgm:prSet presAssocID="{4E68D5C3-FFB8-4A90-9CE5-0852CEA19C0C}" presName="childText" presStyleLbl="bgAcc1" presStyleIdx="2" presStyleCnt="4">
        <dgm:presLayoutVars>
          <dgm:bulletEnabled val="1"/>
        </dgm:presLayoutVars>
      </dgm:prSet>
      <dgm:spPr/>
      <dgm:t>
        <a:bodyPr/>
        <a:lstStyle/>
        <a:p>
          <a:endParaRPr lang="es-EC"/>
        </a:p>
      </dgm:t>
    </dgm:pt>
    <dgm:pt modelId="{747ECBA1-7C98-47CA-8B9C-DEA5A54E24FE}" type="pres">
      <dgm:prSet presAssocID="{68B73EAA-41C4-4904-8DE5-ECC82EB847D9}" presName="Name13" presStyleLbl="parChTrans1D2" presStyleIdx="3" presStyleCnt="4"/>
      <dgm:spPr/>
      <dgm:t>
        <a:bodyPr/>
        <a:lstStyle/>
        <a:p>
          <a:endParaRPr lang="es-EC"/>
        </a:p>
      </dgm:t>
    </dgm:pt>
    <dgm:pt modelId="{0EB368FA-78A4-4F13-9761-02640498CD09}" type="pres">
      <dgm:prSet presAssocID="{66E9B3E4-10A8-49D9-B5B5-C8463EC89F69}" presName="childText" presStyleLbl="bgAcc1" presStyleIdx="3" presStyleCnt="4">
        <dgm:presLayoutVars>
          <dgm:bulletEnabled val="1"/>
        </dgm:presLayoutVars>
      </dgm:prSet>
      <dgm:spPr/>
      <dgm:t>
        <a:bodyPr/>
        <a:lstStyle/>
        <a:p>
          <a:endParaRPr lang="es-EC"/>
        </a:p>
      </dgm:t>
    </dgm:pt>
  </dgm:ptLst>
  <dgm:cxnLst>
    <dgm:cxn modelId="{70D9EC72-8EF1-4A9C-B628-A33BBFCA34CE}" srcId="{D51218AF-B051-4927-84D3-F4811CE3D53F}" destId="{04A9F15A-9BEE-416C-ACDD-EF131D65E32C}" srcOrd="0" destOrd="0" parTransId="{9587DFDC-8B19-468E-88A7-ABE3DDDB8783}" sibTransId="{3C42B51B-18E1-41DC-AE8E-C2FCE0FC26DA}"/>
    <dgm:cxn modelId="{FF1C6295-185F-4B2D-85C0-50183150961A}" type="presOf" srcId="{6CF5A69E-4508-4123-BE94-41F800E1946B}" destId="{5CDCC2C0-8C3A-4854-98C2-C20051ED80E2}" srcOrd="0" destOrd="0" presId="urn:microsoft.com/office/officeart/2005/8/layout/hierarchy3"/>
    <dgm:cxn modelId="{2EC1ED1F-766A-4283-94E8-E294679FA322}" srcId="{B5E4DB39-7F7F-4113-8BB8-EC7853F744F6}" destId="{D51218AF-B051-4927-84D3-F4811CE3D53F}" srcOrd="0" destOrd="0" parTransId="{E4E20E75-8B78-4E75-8470-1412A876F66F}" sibTransId="{387B6F02-30C4-4D55-98A2-01BDCCD673FE}"/>
    <dgm:cxn modelId="{46678118-1BB9-494B-9FD5-E540AC5895B0}" type="presOf" srcId="{04A9F15A-9BEE-416C-ACDD-EF131D65E32C}" destId="{F9FFAF4F-86B3-450B-BF67-EF87240F9499}" srcOrd="0" destOrd="0" presId="urn:microsoft.com/office/officeart/2005/8/layout/hierarchy3"/>
    <dgm:cxn modelId="{19AAFAF2-8545-43CF-960A-DB642B309AC5}" type="presOf" srcId="{C1020A0F-8821-4CC4-8B97-E7FE477B13B2}" destId="{F92FA05A-CA87-4FAA-BFEE-46E725D6A727}" srcOrd="0" destOrd="0" presId="urn:microsoft.com/office/officeart/2005/8/layout/hierarchy3"/>
    <dgm:cxn modelId="{D439D4E7-F9F3-4BD6-8386-A9CE5E563B32}" type="presOf" srcId="{D51218AF-B051-4927-84D3-F4811CE3D53F}" destId="{BCD7366B-0A66-43B0-A0A5-40AF06FE8D49}" srcOrd="1" destOrd="0" presId="urn:microsoft.com/office/officeart/2005/8/layout/hierarchy3"/>
    <dgm:cxn modelId="{89D86369-6A43-4770-9AB7-8796944F606D}" srcId="{D51218AF-B051-4927-84D3-F4811CE3D53F}" destId="{F7CF27CC-D02B-4ACA-BDBF-1DFF27893015}" srcOrd="1" destOrd="0" parTransId="{C1020A0F-8821-4CC4-8B97-E7FE477B13B2}" sibTransId="{A62C88A9-5479-4635-B985-707B19D01FC5}"/>
    <dgm:cxn modelId="{8CE65937-2F24-4398-A030-A6AF88F3A63E}" type="presOf" srcId="{F7CF27CC-D02B-4ACA-BDBF-1DFF27893015}" destId="{1B68237C-FD0C-49C0-AADD-0BAF15C15CAB}" srcOrd="0" destOrd="0" presId="urn:microsoft.com/office/officeart/2005/8/layout/hierarchy3"/>
    <dgm:cxn modelId="{C7B348B6-2E55-4A48-8C31-047D7B247AF4}" type="presOf" srcId="{9E34B538-2768-491B-819E-4CDDDC42FC3E}" destId="{89126243-7B0F-42D9-ACDF-DF5E1B21E256}" srcOrd="1" destOrd="0" presId="urn:microsoft.com/office/officeart/2005/8/layout/hierarchy3"/>
    <dgm:cxn modelId="{A02A11B5-DDC5-4ED6-B023-A8687D417169}" type="presOf" srcId="{9587DFDC-8B19-468E-88A7-ABE3DDDB8783}" destId="{D97A5771-329E-4C38-B76F-9FEDF44E12CB}" srcOrd="0" destOrd="0" presId="urn:microsoft.com/office/officeart/2005/8/layout/hierarchy3"/>
    <dgm:cxn modelId="{64FCC8DF-84A7-49FD-920A-E74E98CCF223}" type="presOf" srcId="{68B73EAA-41C4-4904-8DE5-ECC82EB847D9}" destId="{747ECBA1-7C98-47CA-8B9C-DEA5A54E24FE}" srcOrd="0" destOrd="0" presId="urn:microsoft.com/office/officeart/2005/8/layout/hierarchy3"/>
    <dgm:cxn modelId="{87CC03D7-0AA5-4605-ADEF-8D051775C8F6}" type="presOf" srcId="{B5E4DB39-7F7F-4113-8BB8-EC7853F744F6}" destId="{DEF1C4F5-C525-47E4-88E6-1EE82BF70FD5}" srcOrd="0" destOrd="0" presId="urn:microsoft.com/office/officeart/2005/8/layout/hierarchy3"/>
    <dgm:cxn modelId="{065BCDD4-1C42-47AA-8AC4-082B29B749D5}" type="presOf" srcId="{4E68D5C3-FFB8-4A90-9CE5-0852CEA19C0C}" destId="{2F907C8E-4AB3-424A-8FB5-4E6049FEA6B0}" srcOrd="0" destOrd="0" presId="urn:microsoft.com/office/officeart/2005/8/layout/hierarchy3"/>
    <dgm:cxn modelId="{9C69880F-C379-435F-B5B6-BC580C672F30}" srcId="{B5E4DB39-7F7F-4113-8BB8-EC7853F744F6}" destId="{9E34B538-2768-491B-819E-4CDDDC42FC3E}" srcOrd="1" destOrd="0" parTransId="{95B4E003-4F29-47D5-B363-2CA3E1F060F2}" sibTransId="{F8E720C0-22F8-4555-B1D9-35E4CB938AEA}"/>
    <dgm:cxn modelId="{25D6824E-2A90-4FAC-899C-56BEA93400A3}" srcId="{9E34B538-2768-491B-819E-4CDDDC42FC3E}" destId="{66E9B3E4-10A8-49D9-B5B5-C8463EC89F69}" srcOrd="1" destOrd="0" parTransId="{68B73EAA-41C4-4904-8DE5-ECC82EB847D9}" sibTransId="{571A826F-C8E8-4D63-8C94-3EE70C702F4B}"/>
    <dgm:cxn modelId="{9B14E391-343D-4543-8C5F-C9C5B1E57A69}" type="presOf" srcId="{9E34B538-2768-491B-819E-4CDDDC42FC3E}" destId="{64DA556E-3F6F-4691-9E34-A2D6B3866245}" srcOrd="0" destOrd="0" presId="urn:microsoft.com/office/officeart/2005/8/layout/hierarchy3"/>
    <dgm:cxn modelId="{81D32B0A-F10E-43D4-9FF0-843AC9AB0EA1}" type="presOf" srcId="{D51218AF-B051-4927-84D3-F4811CE3D53F}" destId="{7DEC1B2E-B690-4B17-9EBB-918498999A1D}" srcOrd="0" destOrd="0" presId="urn:microsoft.com/office/officeart/2005/8/layout/hierarchy3"/>
    <dgm:cxn modelId="{E16D3D6A-471D-45E6-9E9B-FE128E0FBE6E}" srcId="{9E34B538-2768-491B-819E-4CDDDC42FC3E}" destId="{4E68D5C3-FFB8-4A90-9CE5-0852CEA19C0C}" srcOrd="0" destOrd="0" parTransId="{6CF5A69E-4508-4123-BE94-41F800E1946B}" sibTransId="{206FA928-1965-4A08-A16E-1158CB1A6209}"/>
    <dgm:cxn modelId="{5A8FE400-4E6C-459F-B974-4A188B420E33}" type="presOf" srcId="{66E9B3E4-10A8-49D9-B5B5-C8463EC89F69}" destId="{0EB368FA-78A4-4F13-9761-02640498CD09}" srcOrd="0" destOrd="0" presId="urn:microsoft.com/office/officeart/2005/8/layout/hierarchy3"/>
    <dgm:cxn modelId="{201E99BF-E953-4484-9C60-2901EB1901A5}" type="presParOf" srcId="{DEF1C4F5-C525-47E4-88E6-1EE82BF70FD5}" destId="{BC22A66C-42BE-4E13-BD06-6C0B326C36DC}" srcOrd="0" destOrd="0" presId="urn:microsoft.com/office/officeart/2005/8/layout/hierarchy3"/>
    <dgm:cxn modelId="{D57B5D75-D73C-44A2-BC5F-34B6E4C57028}" type="presParOf" srcId="{BC22A66C-42BE-4E13-BD06-6C0B326C36DC}" destId="{7ED41931-A3F0-4835-8B6D-89F05E8145C3}" srcOrd="0" destOrd="0" presId="urn:microsoft.com/office/officeart/2005/8/layout/hierarchy3"/>
    <dgm:cxn modelId="{E69CC105-B79B-4E84-B198-627E60E9BFDC}" type="presParOf" srcId="{7ED41931-A3F0-4835-8B6D-89F05E8145C3}" destId="{7DEC1B2E-B690-4B17-9EBB-918498999A1D}" srcOrd="0" destOrd="0" presId="urn:microsoft.com/office/officeart/2005/8/layout/hierarchy3"/>
    <dgm:cxn modelId="{3FC36CB5-8D13-43F8-88E1-4712EF168F6A}" type="presParOf" srcId="{7ED41931-A3F0-4835-8B6D-89F05E8145C3}" destId="{BCD7366B-0A66-43B0-A0A5-40AF06FE8D49}" srcOrd="1" destOrd="0" presId="urn:microsoft.com/office/officeart/2005/8/layout/hierarchy3"/>
    <dgm:cxn modelId="{41CA41CA-3CB3-48F4-8FFB-F483B114C0CB}" type="presParOf" srcId="{BC22A66C-42BE-4E13-BD06-6C0B326C36DC}" destId="{D2230F6C-677D-449B-850C-99D4E5BAFCC2}" srcOrd="1" destOrd="0" presId="urn:microsoft.com/office/officeart/2005/8/layout/hierarchy3"/>
    <dgm:cxn modelId="{B37D965D-440C-4D9B-8F9D-90E0770B9974}" type="presParOf" srcId="{D2230F6C-677D-449B-850C-99D4E5BAFCC2}" destId="{D97A5771-329E-4C38-B76F-9FEDF44E12CB}" srcOrd="0" destOrd="0" presId="urn:microsoft.com/office/officeart/2005/8/layout/hierarchy3"/>
    <dgm:cxn modelId="{5B080AE2-D45A-4467-AE90-0BAAEA79742F}" type="presParOf" srcId="{D2230F6C-677D-449B-850C-99D4E5BAFCC2}" destId="{F9FFAF4F-86B3-450B-BF67-EF87240F9499}" srcOrd="1" destOrd="0" presId="urn:microsoft.com/office/officeart/2005/8/layout/hierarchy3"/>
    <dgm:cxn modelId="{DA8262DF-6D57-46C6-8CF1-6DAD85671EE2}" type="presParOf" srcId="{D2230F6C-677D-449B-850C-99D4E5BAFCC2}" destId="{F92FA05A-CA87-4FAA-BFEE-46E725D6A727}" srcOrd="2" destOrd="0" presId="urn:microsoft.com/office/officeart/2005/8/layout/hierarchy3"/>
    <dgm:cxn modelId="{A85559DD-30F6-4F2F-A796-D36138DB068C}" type="presParOf" srcId="{D2230F6C-677D-449B-850C-99D4E5BAFCC2}" destId="{1B68237C-FD0C-49C0-AADD-0BAF15C15CAB}" srcOrd="3" destOrd="0" presId="urn:microsoft.com/office/officeart/2005/8/layout/hierarchy3"/>
    <dgm:cxn modelId="{3A9B6B11-5837-4492-8297-AFF39FE6581F}" type="presParOf" srcId="{DEF1C4F5-C525-47E4-88E6-1EE82BF70FD5}" destId="{BBC346E0-8857-48F3-9D5D-1F0E59D7BFCB}" srcOrd="1" destOrd="0" presId="urn:microsoft.com/office/officeart/2005/8/layout/hierarchy3"/>
    <dgm:cxn modelId="{D42A97C8-B1CB-48F6-886B-FD595107BB6E}" type="presParOf" srcId="{BBC346E0-8857-48F3-9D5D-1F0E59D7BFCB}" destId="{ABA009D9-9316-4943-BC53-C9CD59A7B23E}" srcOrd="0" destOrd="0" presId="urn:microsoft.com/office/officeart/2005/8/layout/hierarchy3"/>
    <dgm:cxn modelId="{894995EA-C923-4857-A96B-C809627EEE30}" type="presParOf" srcId="{ABA009D9-9316-4943-BC53-C9CD59A7B23E}" destId="{64DA556E-3F6F-4691-9E34-A2D6B3866245}" srcOrd="0" destOrd="0" presId="urn:microsoft.com/office/officeart/2005/8/layout/hierarchy3"/>
    <dgm:cxn modelId="{1FE4D02B-E0DA-4B44-AA3D-4ECCF1C38065}" type="presParOf" srcId="{ABA009D9-9316-4943-BC53-C9CD59A7B23E}" destId="{89126243-7B0F-42D9-ACDF-DF5E1B21E256}" srcOrd="1" destOrd="0" presId="urn:microsoft.com/office/officeart/2005/8/layout/hierarchy3"/>
    <dgm:cxn modelId="{6C798B08-F32F-44BA-8973-10962C22EEB3}" type="presParOf" srcId="{BBC346E0-8857-48F3-9D5D-1F0E59D7BFCB}" destId="{A27FCE20-4C89-4D76-A6D0-ED33EEB4112C}" srcOrd="1" destOrd="0" presId="urn:microsoft.com/office/officeart/2005/8/layout/hierarchy3"/>
    <dgm:cxn modelId="{53D592DA-D774-4F3C-90D8-FB0C3733AC48}" type="presParOf" srcId="{A27FCE20-4C89-4D76-A6D0-ED33EEB4112C}" destId="{5CDCC2C0-8C3A-4854-98C2-C20051ED80E2}" srcOrd="0" destOrd="0" presId="urn:microsoft.com/office/officeart/2005/8/layout/hierarchy3"/>
    <dgm:cxn modelId="{F2544469-6600-4BEE-8D87-3FEBD23D4206}" type="presParOf" srcId="{A27FCE20-4C89-4D76-A6D0-ED33EEB4112C}" destId="{2F907C8E-4AB3-424A-8FB5-4E6049FEA6B0}" srcOrd="1" destOrd="0" presId="urn:microsoft.com/office/officeart/2005/8/layout/hierarchy3"/>
    <dgm:cxn modelId="{19650434-FCD0-45BF-8E3D-E01D8FBC833D}" type="presParOf" srcId="{A27FCE20-4C89-4D76-A6D0-ED33EEB4112C}" destId="{747ECBA1-7C98-47CA-8B9C-DEA5A54E24FE}" srcOrd="2" destOrd="0" presId="urn:microsoft.com/office/officeart/2005/8/layout/hierarchy3"/>
    <dgm:cxn modelId="{A156F136-6354-41DA-AACB-2BDD3CA76656}" type="presParOf" srcId="{A27FCE20-4C89-4D76-A6D0-ED33EEB4112C}" destId="{0EB368FA-78A4-4F13-9761-02640498CD0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CD2BD-56E1-43BE-AD32-F4AA9B159FA1}">
      <dsp:nvSpPr>
        <dsp:cNvPr id="0" name=""/>
        <dsp:cNvSpPr/>
      </dsp:nvSpPr>
      <dsp:spPr>
        <a:xfrm>
          <a:off x="0" y="0"/>
          <a:ext cx="6481731" cy="13492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Determinación del contenido total de electrones vertical para uso en posicionamiento con receptores GPS de una frecuencia (</a:t>
          </a:r>
          <a:r>
            <a:rPr lang="es-EC" sz="1800" kern="1200" dirty="0" err="1" smtClean="0"/>
            <a:t>Recalde</a:t>
          </a:r>
          <a:r>
            <a:rPr lang="es-EC" sz="1800" kern="1200" dirty="0" smtClean="0"/>
            <a:t>, 2012)</a:t>
          </a:r>
          <a:endParaRPr lang="es-EC" sz="1800" kern="1200" dirty="0"/>
        </a:p>
      </dsp:txBody>
      <dsp:txXfrm>
        <a:off x="39517" y="39517"/>
        <a:ext cx="5025811" cy="1270192"/>
      </dsp:txXfrm>
    </dsp:sp>
    <dsp:sp modelId="{FA5B9D90-2CC2-4299-82A0-77DE5CEDB144}">
      <dsp:nvSpPr>
        <dsp:cNvPr id="0" name=""/>
        <dsp:cNvSpPr/>
      </dsp:nvSpPr>
      <dsp:spPr>
        <a:xfrm>
          <a:off x="571917" y="1574098"/>
          <a:ext cx="6481731" cy="13492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Correlación del TEC con eventos sismológicos (Guano, 2015)</a:t>
          </a:r>
          <a:endParaRPr lang="es-EC" sz="1800" kern="1200" dirty="0"/>
        </a:p>
      </dsp:txBody>
      <dsp:txXfrm>
        <a:off x="611434" y="1613615"/>
        <a:ext cx="4953782" cy="1270192"/>
      </dsp:txXfrm>
    </dsp:sp>
    <dsp:sp modelId="{AD52A763-2D45-41DF-AE40-42C566CA2B03}">
      <dsp:nvSpPr>
        <dsp:cNvPr id="0" name=""/>
        <dsp:cNvSpPr/>
      </dsp:nvSpPr>
      <dsp:spPr>
        <a:xfrm>
          <a:off x="1143835" y="3105533"/>
          <a:ext cx="6481731" cy="13492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Influencia de la actividad ionosférica en el posicionamiento relativo en receptores de una frecuencia (L1) usando medidas de fase de las portadoras. (Vaca, 2015)</a:t>
          </a:r>
          <a:endParaRPr lang="es-EC" sz="1800" kern="1200" dirty="0"/>
        </a:p>
      </dsp:txBody>
      <dsp:txXfrm>
        <a:off x="1183352" y="3145050"/>
        <a:ext cx="4953782" cy="1270192"/>
      </dsp:txXfrm>
    </dsp:sp>
    <dsp:sp modelId="{1BD4B5DB-C112-4660-B78F-7D0CE9D47294}">
      <dsp:nvSpPr>
        <dsp:cNvPr id="0" name=""/>
        <dsp:cNvSpPr/>
      </dsp:nvSpPr>
      <dsp:spPr>
        <a:xfrm>
          <a:off x="5604734" y="1023163"/>
          <a:ext cx="876997" cy="876997"/>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C" sz="1800" kern="1200"/>
        </a:p>
      </dsp:txBody>
      <dsp:txXfrm>
        <a:off x="5802058" y="1023163"/>
        <a:ext cx="482349" cy="659940"/>
      </dsp:txXfrm>
    </dsp:sp>
    <dsp:sp modelId="{849400BF-DAF4-4C8E-9ED9-AA0F1AA9E7C7}">
      <dsp:nvSpPr>
        <dsp:cNvPr id="0" name=""/>
        <dsp:cNvSpPr/>
      </dsp:nvSpPr>
      <dsp:spPr>
        <a:xfrm>
          <a:off x="6176651" y="2588266"/>
          <a:ext cx="876997" cy="876997"/>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C" sz="1800" kern="1200"/>
        </a:p>
      </dsp:txBody>
      <dsp:txXfrm>
        <a:off x="6373975" y="2588266"/>
        <a:ext cx="482349" cy="659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359DE-5F1C-4C10-AB81-74DFC0A9D9EA}">
      <dsp:nvSpPr>
        <dsp:cNvPr id="0" name=""/>
        <dsp:cNvSpPr/>
      </dsp:nvSpPr>
      <dsp:spPr>
        <a:xfrm>
          <a:off x="0" y="4005799"/>
          <a:ext cx="8389089" cy="122096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Se ha logrado obtener una apreciación muy general de la variable TEC que difiere a la realidad de cada estación. </a:t>
          </a:r>
        </a:p>
      </dsp:txBody>
      <dsp:txXfrm>
        <a:off x="0" y="4005799"/>
        <a:ext cx="8389089" cy="1220962"/>
      </dsp:txXfrm>
    </dsp:sp>
    <dsp:sp modelId="{8F776ED5-2884-4574-9AFE-ACADC226D350}">
      <dsp:nvSpPr>
        <dsp:cNvPr id="0" name=""/>
        <dsp:cNvSpPr/>
      </dsp:nvSpPr>
      <dsp:spPr>
        <a:xfrm rot="10800000">
          <a:off x="0" y="2055725"/>
          <a:ext cx="8389089" cy="1988980"/>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Los mapas de TEC han sido obtenidos mediante la interpolación de datos sobre una grilla determinada y usando datos de estaciones internacionales (IGS)  </a:t>
          </a:r>
        </a:p>
      </dsp:txBody>
      <dsp:txXfrm rot="10800000">
        <a:off x="0" y="2055725"/>
        <a:ext cx="8389089" cy="1292380"/>
      </dsp:txXfrm>
    </dsp:sp>
    <dsp:sp modelId="{F6FBB6DB-571A-4864-A5B0-B463CE617D61}">
      <dsp:nvSpPr>
        <dsp:cNvPr id="0" name=""/>
        <dsp:cNvSpPr/>
      </dsp:nvSpPr>
      <dsp:spPr>
        <a:xfrm rot="10800000">
          <a:off x="0" y="1613"/>
          <a:ext cx="8389089" cy="2093018"/>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just" defTabSz="1022350">
            <a:lnSpc>
              <a:spcPct val="90000"/>
            </a:lnSpc>
            <a:spcBef>
              <a:spcPct val="0"/>
            </a:spcBef>
            <a:spcAft>
              <a:spcPct val="35000"/>
            </a:spcAft>
          </a:pPr>
          <a:r>
            <a:rPr lang="es-EC" sz="2300" kern="1200" dirty="0" smtClean="0"/>
            <a:t>Las estaciones REGME no cuentan con una información puntual sobre el comportamiento ionosférico</a:t>
          </a:r>
          <a:endParaRPr lang="es-EC" sz="2300" kern="1200" dirty="0"/>
        </a:p>
      </dsp:txBody>
      <dsp:txXfrm rot="10800000">
        <a:off x="0" y="1613"/>
        <a:ext cx="8389089" cy="135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F5920-9112-4902-AEDB-697FA7656504}">
      <dsp:nvSpPr>
        <dsp:cNvPr id="0" name=""/>
        <dsp:cNvSpPr/>
      </dsp:nvSpPr>
      <dsp:spPr>
        <a:xfrm>
          <a:off x="0" y="420562"/>
          <a:ext cx="8203842" cy="6715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Comportamiento complejo de la ionósfera </a:t>
          </a:r>
          <a:endParaRPr lang="es-EC" sz="2800" kern="1200" dirty="0"/>
        </a:p>
      </dsp:txBody>
      <dsp:txXfrm>
        <a:off x="32784" y="453346"/>
        <a:ext cx="8138274" cy="606012"/>
      </dsp:txXfrm>
    </dsp:sp>
    <dsp:sp modelId="{6C8CCFCE-3CC3-4B69-866B-3D662BA0BAED}">
      <dsp:nvSpPr>
        <dsp:cNvPr id="0" name=""/>
        <dsp:cNvSpPr/>
      </dsp:nvSpPr>
      <dsp:spPr>
        <a:xfrm>
          <a:off x="0" y="1279330"/>
          <a:ext cx="820384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Dentro de América Central y parte de América </a:t>
          </a:r>
          <a:r>
            <a:rPr lang="es-EC" sz="2200" kern="1200" smtClean="0"/>
            <a:t>del Sur</a:t>
          </a:r>
          <a:endParaRPr lang="es-EC" sz="2200" kern="1200" dirty="0"/>
        </a:p>
      </dsp:txBody>
      <dsp:txXfrm>
        <a:off x="0" y="1279330"/>
        <a:ext cx="8203842" cy="463680"/>
      </dsp:txXfrm>
    </dsp:sp>
    <dsp:sp modelId="{142DCBC4-10B2-443B-903A-D4541C739A3F}">
      <dsp:nvSpPr>
        <dsp:cNvPr id="0" name=""/>
        <dsp:cNvSpPr/>
      </dsp:nvSpPr>
      <dsp:spPr>
        <a:xfrm>
          <a:off x="0" y="1743010"/>
          <a:ext cx="8203842" cy="6715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Limitaciones de Softwares Científicos</a:t>
          </a:r>
          <a:endParaRPr lang="es-EC" sz="2800" kern="1200" dirty="0"/>
        </a:p>
      </dsp:txBody>
      <dsp:txXfrm>
        <a:off x="32784" y="1775794"/>
        <a:ext cx="8138274" cy="606012"/>
      </dsp:txXfrm>
    </dsp:sp>
    <dsp:sp modelId="{15366439-0A63-4D64-B8EB-1AA6E9A79064}">
      <dsp:nvSpPr>
        <dsp:cNvPr id="0" name=""/>
        <dsp:cNvSpPr/>
      </dsp:nvSpPr>
      <dsp:spPr>
        <a:xfrm>
          <a:off x="0" y="2414590"/>
          <a:ext cx="820384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A pesar de que su metodología es moderna, no permite la estimación puntual por estación a cada hora </a:t>
          </a:r>
          <a:endParaRPr lang="es-EC" sz="2200" kern="1200" dirty="0"/>
        </a:p>
      </dsp:txBody>
      <dsp:txXfrm>
        <a:off x="0" y="2414590"/>
        <a:ext cx="8203842" cy="695520"/>
      </dsp:txXfrm>
    </dsp:sp>
    <dsp:sp modelId="{ACE27041-FE41-411E-820F-EF7714B9CA21}">
      <dsp:nvSpPr>
        <dsp:cNvPr id="0" name=""/>
        <dsp:cNvSpPr/>
      </dsp:nvSpPr>
      <dsp:spPr>
        <a:xfrm>
          <a:off x="0" y="3064375"/>
          <a:ext cx="8203842" cy="671580"/>
        </a:xfrm>
        <a:prstGeom prst="roundRect">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Escasos estudios sobre el comportamiento ionosférico</a:t>
          </a:r>
          <a:endParaRPr lang="es-EC" sz="2800" kern="1200" dirty="0"/>
        </a:p>
      </dsp:txBody>
      <dsp:txXfrm>
        <a:off x="32784" y="3097159"/>
        <a:ext cx="8138274" cy="606012"/>
      </dsp:txXfrm>
    </dsp:sp>
    <dsp:sp modelId="{1932D2FA-D5F4-4F5A-81D6-69D7723712BF}">
      <dsp:nvSpPr>
        <dsp:cNvPr id="0" name=""/>
        <dsp:cNvSpPr/>
      </dsp:nvSpPr>
      <dsp:spPr>
        <a:xfrm>
          <a:off x="0" y="3781690"/>
          <a:ext cx="8203842" cy="1014300"/>
        </a:xfrm>
        <a:prstGeom prst="rect">
          <a:avLst/>
        </a:prstGeom>
        <a:solidFill>
          <a:schemeClr val="lt1"/>
        </a:solidFill>
        <a:ln w="15875"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04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Este proyecto pretende comprender como el TEC varía a lo largo del tiempo mediante el análisis de series temporales a través del algoritmo de Klobuchar</a:t>
          </a:r>
          <a:endParaRPr lang="es-EC" sz="2200" kern="1200" dirty="0"/>
        </a:p>
      </dsp:txBody>
      <dsp:txXfrm>
        <a:off x="0" y="3781690"/>
        <a:ext cx="8203842" cy="1014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AA69-0D1A-4094-94E7-B3CA4C453C91}">
      <dsp:nvSpPr>
        <dsp:cNvPr id="0" name=""/>
        <dsp:cNvSpPr/>
      </dsp:nvSpPr>
      <dsp:spPr>
        <a:xfrm>
          <a:off x="2529" y="156349"/>
          <a:ext cx="3081779" cy="1232711"/>
        </a:xfrm>
        <a:prstGeom prst="chevron">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C" sz="3600" kern="1200" dirty="0" smtClean="0"/>
            <a:t>Región D</a:t>
          </a:r>
          <a:endParaRPr lang="es-EC" sz="3600" kern="1200" dirty="0"/>
        </a:p>
      </dsp:txBody>
      <dsp:txXfrm>
        <a:off x="618885" y="156349"/>
        <a:ext cx="1849068" cy="1232711"/>
      </dsp:txXfrm>
    </dsp:sp>
    <dsp:sp modelId="{FF6B22F1-E9DA-4AA3-A77C-AD22CC72D33E}">
      <dsp:nvSpPr>
        <dsp:cNvPr id="0" name=""/>
        <dsp:cNvSpPr/>
      </dsp:nvSpPr>
      <dsp:spPr>
        <a:xfrm>
          <a:off x="2776131" y="156349"/>
          <a:ext cx="3081779" cy="1232711"/>
        </a:xfrm>
        <a:prstGeom prst="chevron">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C" sz="3600" kern="1200" dirty="0" smtClean="0"/>
            <a:t>Región E</a:t>
          </a:r>
          <a:endParaRPr lang="es-EC" sz="3600" kern="1200" dirty="0"/>
        </a:p>
      </dsp:txBody>
      <dsp:txXfrm>
        <a:off x="3392487" y="156349"/>
        <a:ext cx="1849068" cy="1232711"/>
      </dsp:txXfrm>
    </dsp:sp>
    <dsp:sp modelId="{6E315B01-ECD8-436B-9ACF-B0528B671168}">
      <dsp:nvSpPr>
        <dsp:cNvPr id="0" name=""/>
        <dsp:cNvSpPr/>
      </dsp:nvSpPr>
      <dsp:spPr>
        <a:xfrm>
          <a:off x="5549732" y="156349"/>
          <a:ext cx="3081779" cy="1232711"/>
        </a:xfrm>
        <a:prstGeom prst="chevron">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C" sz="3600" kern="1200" dirty="0" smtClean="0"/>
            <a:t>Región F (F1 y F2) </a:t>
          </a:r>
          <a:endParaRPr lang="es-EC" sz="3600" kern="1200" dirty="0"/>
        </a:p>
      </dsp:txBody>
      <dsp:txXfrm>
        <a:off x="6166088" y="156349"/>
        <a:ext cx="1849068" cy="1232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8127-5B50-4B29-9C58-AFC8276A67CA}">
      <dsp:nvSpPr>
        <dsp:cNvPr id="0" name=""/>
        <dsp:cNvSpPr/>
      </dsp:nvSpPr>
      <dsp:spPr>
        <a:xfrm>
          <a:off x="519294" y="462024"/>
          <a:ext cx="3115767" cy="1675553"/>
        </a:xfrm>
        <a:prstGeom prst="round2DiagRect">
          <a:avLst>
            <a:gd name="adj1" fmla="val 0"/>
            <a:gd name="adj2" fmla="val 166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B0876-9B81-4983-B72B-6533A20DB30D}">
      <dsp:nvSpPr>
        <dsp:cNvPr id="0" name=""/>
        <dsp:cNvSpPr/>
      </dsp:nvSpPr>
      <dsp:spPr>
        <a:xfrm>
          <a:off x="2077178" y="639734"/>
          <a:ext cx="415" cy="1320132"/>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69F71-EC73-4753-A857-EDEB34AED6A8}">
      <dsp:nvSpPr>
        <dsp:cNvPr id="0" name=""/>
        <dsp:cNvSpPr/>
      </dsp:nvSpPr>
      <dsp:spPr>
        <a:xfrm>
          <a:off x="623153" y="588960"/>
          <a:ext cx="1350165" cy="14216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EC" sz="2000" kern="1200" dirty="0" smtClean="0"/>
            <a:t>Si la trayectoria es inclinada</a:t>
          </a:r>
          <a:endParaRPr lang="es-EC" sz="2000" kern="1200" dirty="0"/>
        </a:p>
      </dsp:txBody>
      <dsp:txXfrm>
        <a:off x="623153" y="588960"/>
        <a:ext cx="1350165" cy="1421681"/>
      </dsp:txXfrm>
    </dsp:sp>
    <dsp:sp modelId="{60193DFE-7FB0-4E7E-AC08-DBB68A356F44}">
      <dsp:nvSpPr>
        <dsp:cNvPr id="0" name=""/>
        <dsp:cNvSpPr/>
      </dsp:nvSpPr>
      <dsp:spPr>
        <a:xfrm>
          <a:off x="2181036" y="588960"/>
          <a:ext cx="1350165" cy="14216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s-EC" sz="2100" kern="1200" dirty="0" smtClean="0"/>
            <a:t>Si su trayectoria es vertical</a:t>
          </a:r>
          <a:endParaRPr lang="es-EC" sz="2100" kern="1200" dirty="0"/>
        </a:p>
      </dsp:txBody>
      <dsp:txXfrm>
        <a:off x="2181036" y="588960"/>
        <a:ext cx="1350165" cy="1421681"/>
      </dsp:txXfrm>
    </dsp:sp>
    <dsp:sp modelId="{B83E5A7B-9BCA-4A09-BFE4-7481C932D7DB}">
      <dsp:nvSpPr>
        <dsp:cNvPr id="0" name=""/>
        <dsp:cNvSpPr/>
      </dsp:nvSpPr>
      <dsp:spPr>
        <a:xfrm rot="16200000">
          <a:off x="-654290" y="684733"/>
          <a:ext cx="1827876" cy="519294"/>
        </a:xfrm>
        <a:prstGeom prst="rightArrow">
          <a:avLst>
            <a:gd name="adj1" fmla="val 49830"/>
            <a:gd name="adj2" fmla="val 60660"/>
          </a:avLst>
        </a:prstGeom>
        <a:solidFill>
          <a:schemeClr val="accent1">
            <a:tint val="4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b="1" kern="1200" dirty="0" smtClean="0"/>
            <a:t>STEC</a:t>
          </a:r>
          <a:endParaRPr lang="es-EC" sz="1800" b="1" kern="1200" dirty="0"/>
        </a:p>
      </dsp:txBody>
      <dsp:txXfrm>
        <a:off x="-575807" y="893481"/>
        <a:ext cx="1670910" cy="258764"/>
      </dsp:txXfrm>
    </dsp:sp>
    <dsp:sp modelId="{1A349ACE-6645-496D-83ED-7016F9385A4D}">
      <dsp:nvSpPr>
        <dsp:cNvPr id="0" name=""/>
        <dsp:cNvSpPr/>
      </dsp:nvSpPr>
      <dsp:spPr>
        <a:xfrm rot="5400000">
          <a:off x="2980770" y="1395574"/>
          <a:ext cx="1827876" cy="519294"/>
        </a:xfrm>
        <a:prstGeom prst="rightArrow">
          <a:avLst>
            <a:gd name="adj1" fmla="val 49830"/>
            <a:gd name="adj2" fmla="val 60660"/>
          </a:avLst>
        </a:prstGeom>
        <a:solidFill>
          <a:schemeClr val="accent1">
            <a:tint val="4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C" sz="1600" b="1" kern="1200" dirty="0" smtClean="0"/>
            <a:t>VTEC</a:t>
          </a:r>
          <a:endParaRPr lang="es-EC" sz="1600" b="1" kern="1200" dirty="0"/>
        </a:p>
      </dsp:txBody>
      <dsp:txXfrm>
        <a:off x="3059253" y="1447356"/>
        <a:ext cx="1670910" cy="258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C2439-056A-418C-8753-FE31E569CE8C}">
      <dsp:nvSpPr>
        <dsp:cNvPr id="0" name=""/>
        <dsp:cNvSpPr/>
      </dsp:nvSpPr>
      <dsp:spPr>
        <a:xfrm>
          <a:off x="5273" y="310305"/>
          <a:ext cx="1576204" cy="945722"/>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Tendencia</a:t>
          </a:r>
        </a:p>
      </dsp:txBody>
      <dsp:txXfrm>
        <a:off x="32972" y="338004"/>
        <a:ext cx="1520806" cy="890324"/>
      </dsp:txXfrm>
    </dsp:sp>
    <dsp:sp modelId="{6752E8A2-2918-4DD0-B500-85133A067E65}">
      <dsp:nvSpPr>
        <dsp:cNvPr id="0" name=""/>
        <dsp:cNvSpPr/>
      </dsp:nvSpPr>
      <dsp:spPr>
        <a:xfrm>
          <a:off x="1739098" y="587717"/>
          <a:ext cx="334155" cy="3908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39098" y="665897"/>
        <a:ext cx="233909" cy="234538"/>
      </dsp:txXfrm>
    </dsp:sp>
    <dsp:sp modelId="{6C4767B9-0FA1-43CE-8AAF-9F2057F7749B}">
      <dsp:nvSpPr>
        <dsp:cNvPr id="0" name=""/>
        <dsp:cNvSpPr/>
      </dsp:nvSpPr>
      <dsp:spPr>
        <a:xfrm>
          <a:off x="2211959" y="310305"/>
          <a:ext cx="1576204" cy="945722"/>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err="1" smtClean="0"/>
            <a:t>Estacionaridad</a:t>
          </a:r>
          <a:endParaRPr lang="es-EC" sz="1800" kern="1200" dirty="0"/>
        </a:p>
      </dsp:txBody>
      <dsp:txXfrm>
        <a:off x="2239658" y="338004"/>
        <a:ext cx="1520806" cy="890324"/>
      </dsp:txXfrm>
    </dsp:sp>
    <dsp:sp modelId="{15317604-F90B-4F0F-A848-CF9A2C520703}">
      <dsp:nvSpPr>
        <dsp:cNvPr id="0" name=""/>
        <dsp:cNvSpPr/>
      </dsp:nvSpPr>
      <dsp:spPr>
        <a:xfrm>
          <a:off x="3945784" y="587717"/>
          <a:ext cx="334155" cy="3908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945784" y="665897"/>
        <a:ext cx="233909" cy="234538"/>
      </dsp:txXfrm>
    </dsp:sp>
    <dsp:sp modelId="{871443C1-B6E9-4327-ACE9-5D95CC3C9A54}">
      <dsp:nvSpPr>
        <dsp:cNvPr id="0" name=""/>
        <dsp:cNvSpPr/>
      </dsp:nvSpPr>
      <dsp:spPr>
        <a:xfrm>
          <a:off x="4418646" y="310305"/>
          <a:ext cx="1576204" cy="945722"/>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estacionalidad</a:t>
          </a:r>
          <a:endParaRPr lang="es-EC" sz="1800" kern="1200" dirty="0"/>
        </a:p>
      </dsp:txBody>
      <dsp:txXfrm>
        <a:off x="4446345" y="338004"/>
        <a:ext cx="1520806" cy="890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F5AE-FC5E-45A0-86FA-42976BE32748}">
      <dsp:nvSpPr>
        <dsp:cNvPr id="0" name=""/>
        <dsp:cNvSpPr/>
      </dsp:nvSpPr>
      <dsp:spPr>
        <a:xfrm>
          <a:off x="2629829" y="236"/>
          <a:ext cx="3944745" cy="92056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C" sz="3800" kern="1200" dirty="0" smtClean="0"/>
            <a:t>No estacionarias</a:t>
          </a:r>
          <a:endParaRPr lang="es-EC" sz="3800" kern="1200" dirty="0"/>
        </a:p>
      </dsp:txBody>
      <dsp:txXfrm>
        <a:off x="2629829" y="115306"/>
        <a:ext cx="3599535" cy="690421"/>
      </dsp:txXfrm>
    </dsp:sp>
    <dsp:sp modelId="{99339133-7122-497A-A2AB-4FF29D72DADE}">
      <dsp:nvSpPr>
        <dsp:cNvPr id="0" name=""/>
        <dsp:cNvSpPr/>
      </dsp:nvSpPr>
      <dsp:spPr>
        <a:xfrm>
          <a:off x="0" y="236"/>
          <a:ext cx="2629830" cy="9205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Series con tendencia</a:t>
          </a:r>
          <a:endParaRPr lang="es-EC" sz="2600" kern="1200" dirty="0"/>
        </a:p>
      </dsp:txBody>
      <dsp:txXfrm>
        <a:off x="44938" y="45174"/>
        <a:ext cx="2539954" cy="830685"/>
      </dsp:txXfrm>
    </dsp:sp>
    <dsp:sp modelId="{FB22BAB4-5CAA-4CE3-BABD-552B4CA0CA1F}">
      <dsp:nvSpPr>
        <dsp:cNvPr id="0" name=""/>
        <dsp:cNvSpPr/>
      </dsp:nvSpPr>
      <dsp:spPr>
        <a:xfrm>
          <a:off x="2629829" y="1012854"/>
          <a:ext cx="3944745" cy="92056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C" sz="3800" kern="1200" dirty="0" smtClean="0"/>
            <a:t>Estacionarias</a:t>
          </a:r>
          <a:endParaRPr lang="es-EC" sz="3800" kern="1200" dirty="0"/>
        </a:p>
      </dsp:txBody>
      <dsp:txXfrm>
        <a:off x="2629829" y="1127924"/>
        <a:ext cx="3599535" cy="690421"/>
      </dsp:txXfrm>
    </dsp:sp>
    <dsp:sp modelId="{7EABA136-32E8-4627-86DB-AA88670BA2DE}">
      <dsp:nvSpPr>
        <dsp:cNvPr id="0" name=""/>
        <dsp:cNvSpPr/>
      </dsp:nvSpPr>
      <dsp:spPr>
        <a:xfrm>
          <a:off x="0" y="1012854"/>
          <a:ext cx="2629830" cy="9205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Series sin tendencia</a:t>
          </a:r>
          <a:endParaRPr lang="es-EC" sz="2600" kern="1200" dirty="0"/>
        </a:p>
      </dsp:txBody>
      <dsp:txXfrm>
        <a:off x="44938" y="1057792"/>
        <a:ext cx="2539954" cy="830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C1B2E-B690-4B17-9EBB-918498999A1D}">
      <dsp:nvSpPr>
        <dsp:cNvPr id="0" name=""/>
        <dsp:cNvSpPr/>
      </dsp:nvSpPr>
      <dsp:spPr>
        <a:xfrm>
          <a:off x="459" y="770646"/>
          <a:ext cx="1674058" cy="837029"/>
        </a:xfrm>
        <a:prstGeom prst="roundRect">
          <a:avLst>
            <a:gd name="adj" fmla="val 10000"/>
          </a:avLst>
        </a:prstGeom>
        <a:solidFill>
          <a:schemeClr val="accent1">
            <a:lumMod val="20000"/>
            <a:lumOff val="8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b="1" kern="1200" dirty="0" smtClean="0"/>
            <a:t>Observación</a:t>
          </a:r>
          <a:endParaRPr lang="es-EC" sz="2300" b="1" kern="1200" dirty="0"/>
        </a:p>
      </dsp:txBody>
      <dsp:txXfrm>
        <a:off x="24975" y="795162"/>
        <a:ext cx="1625026" cy="787997"/>
      </dsp:txXfrm>
    </dsp:sp>
    <dsp:sp modelId="{D97A5771-329E-4C38-B76F-9FEDF44E12CB}">
      <dsp:nvSpPr>
        <dsp:cNvPr id="0" name=""/>
        <dsp:cNvSpPr/>
      </dsp:nvSpPr>
      <dsp:spPr>
        <a:xfrm>
          <a:off x="167865" y="1607675"/>
          <a:ext cx="167405" cy="627771"/>
        </a:xfrm>
        <a:custGeom>
          <a:avLst/>
          <a:gdLst/>
          <a:ahLst/>
          <a:cxnLst/>
          <a:rect l="0" t="0" r="0" b="0"/>
          <a:pathLst>
            <a:path>
              <a:moveTo>
                <a:pt x="0" y="0"/>
              </a:moveTo>
              <a:lnTo>
                <a:pt x="0" y="627771"/>
              </a:lnTo>
              <a:lnTo>
                <a:pt x="167405" y="627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FAF4F-86B3-450B-BF67-EF87240F9499}">
      <dsp:nvSpPr>
        <dsp:cNvPr id="0" name=""/>
        <dsp:cNvSpPr/>
      </dsp:nvSpPr>
      <dsp:spPr>
        <a:xfrm>
          <a:off x="335271" y="1816932"/>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Extensión .O</a:t>
          </a:r>
          <a:endParaRPr lang="es-EC" sz="1700" kern="1200" dirty="0"/>
        </a:p>
      </dsp:txBody>
      <dsp:txXfrm>
        <a:off x="359787" y="1841448"/>
        <a:ext cx="1290214" cy="787997"/>
      </dsp:txXfrm>
    </dsp:sp>
    <dsp:sp modelId="{F92FA05A-CA87-4FAA-BFEE-46E725D6A727}">
      <dsp:nvSpPr>
        <dsp:cNvPr id="0" name=""/>
        <dsp:cNvSpPr/>
      </dsp:nvSpPr>
      <dsp:spPr>
        <a:xfrm>
          <a:off x="167865" y="1607675"/>
          <a:ext cx="167405" cy="1674058"/>
        </a:xfrm>
        <a:custGeom>
          <a:avLst/>
          <a:gdLst/>
          <a:ahLst/>
          <a:cxnLst/>
          <a:rect l="0" t="0" r="0" b="0"/>
          <a:pathLst>
            <a:path>
              <a:moveTo>
                <a:pt x="0" y="0"/>
              </a:moveTo>
              <a:lnTo>
                <a:pt x="0" y="1674058"/>
              </a:lnTo>
              <a:lnTo>
                <a:pt x="167405" y="1674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8237C-FD0C-49C0-AADD-0BAF15C15CAB}">
      <dsp:nvSpPr>
        <dsp:cNvPr id="0" name=""/>
        <dsp:cNvSpPr/>
      </dsp:nvSpPr>
      <dsp:spPr>
        <a:xfrm>
          <a:off x="335271" y="2863219"/>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Lista de satélites observados</a:t>
          </a:r>
          <a:endParaRPr lang="es-EC" sz="1700" kern="1200" dirty="0"/>
        </a:p>
      </dsp:txBody>
      <dsp:txXfrm>
        <a:off x="359787" y="2887735"/>
        <a:ext cx="1290214" cy="787997"/>
      </dsp:txXfrm>
    </dsp:sp>
    <dsp:sp modelId="{64DA556E-3F6F-4691-9E34-A2D6B3866245}">
      <dsp:nvSpPr>
        <dsp:cNvPr id="0" name=""/>
        <dsp:cNvSpPr/>
      </dsp:nvSpPr>
      <dsp:spPr>
        <a:xfrm>
          <a:off x="2093032" y="770646"/>
          <a:ext cx="1674058" cy="837029"/>
        </a:xfrm>
        <a:prstGeom prst="roundRect">
          <a:avLst>
            <a:gd name="adj" fmla="val 10000"/>
          </a:avLst>
        </a:prstGeom>
        <a:solidFill>
          <a:schemeClr val="accent1">
            <a:lumMod val="20000"/>
            <a:lumOff val="8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b="1" kern="1200" dirty="0" smtClean="0"/>
            <a:t>Navegación</a:t>
          </a:r>
          <a:endParaRPr lang="es-EC" sz="2300" b="1" kern="1200" dirty="0"/>
        </a:p>
      </dsp:txBody>
      <dsp:txXfrm>
        <a:off x="2117548" y="795162"/>
        <a:ext cx="1625026" cy="787997"/>
      </dsp:txXfrm>
    </dsp:sp>
    <dsp:sp modelId="{5CDCC2C0-8C3A-4854-98C2-C20051ED80E2}">
      <dsp:nvSpPr>
        <dsp:cNvPr id="0" name=""/>
        <dsp:cNvSpPr/>
      </dsp:nvSpPr>
      <dsp:spPr>
        <a:xfrm>
          <a:off x="2260438" y="1607675"/>
          <a:ext cx="167405" cy="627771"/>
        </a:xfrm>
        <a:custGeom>
          <a:avLst/>
          <a:gdLst/>
          <a:ahLst/>
          <a:cxnLst/>
          <a:rect l="0" t="0" r="0" b="0"/>
          <a:pathLst>
            <a:path>
              <a:moveTo>
                <a:pt x="0" y="0"/>
              </a:moveTo>
              <a:lnTo>
                <a:pt x="0" y="627771"/>
              </a:lnTo>
              <a:lnTo>
                <a:pt x="167405" y="627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07C8E-4AB3-424A-8FB5-4E6049FEA6B0}">
      <dsp:nvSpPr>
        <dsp:cNvPr id="0" name=""/>
        <dsp:cNvSpPr/>
      </dsp:nvSpPr>
      <dsp:spPr>
        <a:xfrm>
          <a:off x="2427844" y="1816932"/>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Extensión .N</a:t>
          </a:r>
          <a:endParaRPr lang="es-EC" sz="1700" kern="1200" dirty="0"/>
        </a:p>
      </dsp:txBody>
      <dsp:txXfrm>
        <a:off x="2452360" y="1841448"/>
        <a:ext cx="1290214" cy="787997"/>
      </dsp:txXfrm>
    </dsp:sp>
    <dsp:sp modelId="{747ECBA1-7C98-47CA-8B9C-DEA5A54E24FE}">
      <dsp:nvSpPr>
        <dsp:cNvPr id="0" name=""/>
        <dsp:cNvSpPr/>
      </dsp:nvSpPr>
      <dsp:spPr>
        <a:xfrm>
          <a:off x="2260438" y="1607675"/>
          <a:ext cx="167405" cy="1674058"/>
        </a:xfrm>
        <a:custGeom>
          <a:avLst/>
          <a:gdLst/>
          <a:ahLst/>
          <a:cxnLst/>
          <a:rect l="0" t="0" r="0" b="0"/>
          <a:pathLst>
            <a:path>
              <a:moveTo>
                <a:pt x="0" y="0"/>
              </a:moveTo>
              <a:lnTo>
                <a:pt x="0" y="1674058"/>
              </a:lnTo>
              <a:lnTo>
                <a:pt x="167405" y="1674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368FA-78A4-4F13-9761-02640498CD09}">
      <dsp:nvSpPr>
        <dsp:cNvPr id="0" name=""/>
        <dsp:cNvSpPr/>
      </dsp:nvSpPr>
      <dsp:spPr>
        <a:xfrm>
          <a:off x="2427844" y="2863219"/>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Coeficientes ionosféricos </a:t>
          </a:r>
          <a:endParaRPr lang="es-EC" sz="1700" kern="1200" dirty="0"/>
        </a:p>
      </dsp:txBody>
      <dsp:txXfrm>
        <a:off x="2452360" y="2887735"/>
        <a:ext cx="1290214" cy="787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C1B2E-B690-4B17-9EBB-918498999A1D}">
      <dsp:nvSpPr>
        <dsp:cNvPr id="0" name=""/>
        <dsp:cNvSpPr/>
      </dsp:nvSpPr>
      <dsp:spPr>
        <a:xfrm>
          <a:off x="459" y="770646"/>
          <a:ext cx="1674058" cy="837029"/>
        </a:xfrm>
        <a:prstGeom prst="roundRect">
          <a:avLst>
            <a:gd name="adj" fmla="val 10000"/>
          </a:avLst>
        </a:prstGeom>
        <a:solidFill>
          <a:schemeClr val="accent1">
            <a:lumMod val="20000"/>
            <a:lumOff val="8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b="1" kern="1200" dirty="0" smtClean="0"/>
            <a:t>Observación</a:t>
          </a:r>
          <a:endParaRPr lang="es-EC" sz="2300" b="1" kern="1200" dirty="0"/>
        </a:p>
      </dsp:txBody>
      <dsp:txXfrm>
        <a:off x="24975" y="795162"/>
        <a:ext cx="1625026" cy="787997"/>
      </dsp:txXfrm>
    </dsp:sp>
    <dsp:sp modelId="{D97A5771-329E-4C38-B76F-9FEDF44E12CB}">
      <dsp:nvSpPr>
        <dsp:cNvPr id="0" name=""/>
        <dsp:cNvSpPr/>
      </dsp:nvSpPr>
      <dsp:spPr>
        <a:xfrm>
          <a:off x="167865" y="1607675"/>
          <a:ext cx="167405" cy="627771"/>
        </a:xfrm>
        <a:custGeom>
          <a:avLst/>
          <a:gdLst/>
          <a:ahLst/>
          <a:cxnLst/>
          <a:rect l="0" t="0" r="0" b="0"/>
          <a:pathLst>
            <a:path>
              <a:moveTo>
                <a:pt x="0" y="0"/>
              </a:moveTo>
              <a:lnTo>
                <a:pt x="0" y="627771"/>
              </a:lnTo>
              <a:lnTo>
                <a:pt x="167405" y="627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FAF4F-86B3-450B-BF67-EF87240F9499}">
      <dsp:nvSpPr>
        <dsp:cNvPr id="0" name=""/>
        <dsp:cNvSpPr/>
      </dsp:nvSpPr>
      <dsp:spPr>
        <a:xfrm>
          <a:off x="335271" y="1816932"/>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Extensión .O</a:t>
          </a:r>
          <a:endParaRPr lang="es-EC" sz="1700" kern="1200" dirty="0"/>
        </a:p>
      </dsp:txBody>
      <dsp:txXfrm>
        <a:off x="359787" y="1841448"/>
        <a:ext cx="1290214" cy="787997"/>
      </dsp:txXfrm>
    </dsp:sp>
    <dsp:sp modelId="{F92FA05A-CA87-4FAA-BFEE-46E725D6A727}">
      <dsp:nvSpPr>
        <dsp:cNvPr id="0" name=""/>
        <dsp:cNvSpPr/>
      </dsp:nvSpPr>
      <dsp:spPr>
        <a:xfrm>
          <a:off x="167865" y="1607675"/>
          <a:ext cx="167405" cy="1674058"/>
        </a:xfrm>
        <a:custGeom>
          <a:avLst/>
          <a:gdLst/>
          <a:ahLst/>
          <a:cxnLst/>
          <a:rect l="0" t="0" r="0" b="0"/>
          <a:pathLst>
            <a:path>
              <a:moveTo>
                <a:pt x="0" y="0"/>
              </a:moveTo>
              <a:lnTo>
                <a:pt x="0" y="1674058"/>
              </a:lnTo>
              <a:lnTo>
                <a:pt x="167405" y="1674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8237C-FD0C-49C0-AADD-0BAF15C15CAB}">
      <dsp:nvSpPr>
        <dsp:cNvPr id="0" name=""/>
        <dsp:cNvSpPr/>
      </dsp:nvSpPr>
      <dsp:spPr>
        <a:xfrm>
          <a:off x="335271" y="2863219"/>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Lista de satélites observados</a:t>
          </a:r>
          <a:endParaRPr lang="es-EC" sz="1700" kern="1200" dirty="0"/>
        </a:p>
      </dsp:txBody>
      <dsp:txXfrm>
        <a:off x="359787" y="2887735"/>
        <a:ext cx="1290214" cy="787997"/>
      </dsp:txXfrm>
    </dsp:sp>
    <dsp:sp modelId="{64DA556E-3F6F-4691-9E34-A2D6B3866245}">
      <dsp:nvSpPr>
        <dsp:cNvPr id="0" name=""/>
        <dsp:cNvSpPr/>
      </dsp:nvSpPr>
      <dsp:spPr>
        <a:xfrm>
          <a:off x="2093032" y="770646"/>
          <a:ext cx="1674058" cy="837029"/>
        </a:xfrm>
        <a:prstGeom prst="roundRect">
          <a:avLst>
            <a:gd name="adj" fmla="val 10000"/>
          </a:avLst>
        </a:prstGeom>
        <a:solidFill>
          <a:schemeClr val="accent1">
            <a:lumMod val="20000"/>
            <a:lumOff val="8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b="1" kern="1200" dirty="0" smtClean="0"/>
            <a:t>Navegación</a:t>
          </a:r>
          <a:endParaRPr lang="es-EC" sz="2300" b="1" kern="1200" dirty="0"/>
        </a:p>
      </dsp:txBody>
      <dsp:txXfrm>
        <a:off x="2117548" y="795162"/>
        <a:ext cx="1625026" cy="787997"/>
      </dsp:txXfrm>
    </dsp:sp>
    <dsp:sp modelId="{5CDCC2C0-8C3A-4854-98C2-C20051ED80E2}">
      <dsp:nvSpPr>
        <dsp:cNvPr id="0" name=""/>
        <dsp:cNvSpPr/>
      </dsp:nvSpPr>
      <dsp:spPr>
        <a:xfrm>
          <a:off x="2260438" y="1607675"/>
          <a:ext cx="167405" cy="627771"/>
        </a:xfrm>
        <a:custGeom>
          <a:avLst/>
          <a:gdLst/>
          <a:ahLst/>
          <a:cxnLst/>
          <a:rect l="0" t="0" r="0" b="0"/>
          <a:pathLst>
            <a:path>
              <a:moveTo>
                <a:pt x="0" y="0"/>
              </a:moveTo>
              <a:lnTo>
                <a:pt x="0" y="627771"/>
              </a:lnTo>
              <a:lnTo>
                <a:pt x="167405" y="627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07C8E-4AB3-424A-8FB5-4E6049FEA6B0}">
      <dsp:nvSpPr>
        <dsp:cNvPr id="0" name=""/>
        <dsp:cNvSpPr/>
      </dsp:nvSpPr>
      <dsp:spPr>
        <a:xfrm>
          <a:off x="2427844" y="1816932"/>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Extensión .N</a:t>
          </a:r>
          <a:endParaRPr lang="es-EC" sz="1700" kern="1200" dirty="0"/>
        </a:p>
      </dsp:txBody>
      <dsp:txXfrm>
        <a:off x="2452360" y="1841448"/>
        <a:ext cx="1290214" cy="787997"/>
      </dsp:txXfrm>
    </dsp:sp>
    <dsp:sp modelId="{747ECBA1-7C98-47CA-8B9C-DEA5A54E24FE}">
      <dsp:nvSpPr>
        <dsp:cNvPr id="0" name=""/>
        <dsp:cNvSpPr/>
      </dsp:nvSpPr>
      <dsp:spPr>
        <a:xfrm>
          <a:off x="2260438" y="1607675"/>
          <a:ext cx="167405" cy="1674058"/>
        </a:xfrm>
        <a:custGeom>
          <a:avLst/>
          <a:gdLst/>
          <a:ahLst/>
          <a:cxnLst/>
          <a:rect l="0" t="0" r="0" b="0"/>
          <a:pathLst>
            <a:path>
              <a:moveTo>
                <a:pt x="0" y="0"/>
              </a:moveTo>
              <a:lnTo>
                <a:pt x="0" y="1674058"/>
              </a:lnTo>
              <a:lnTo>
                <a:pt x="167405" y="1674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368FA-78A4-4F13-9761-02640498CD09}">
      <dsp:nvSpPr>
        <dsp:cNvPr id="0" name=""/>
        <dsp:cNvSpPr/>
      </dsp:nvSpPr>
      <dsp:spPr>
        <a:xfrm>
          <a:off x="2427844" y="2863219"/>
          <a:ext cx="1339246" cy="837029"/>
        </a:xfrm>
        <a:prstGeom prst="roundRect">
          <a:avLst>
            <a:gd name="adj" fmla="val 10000"/>
          </a:avLst>
        </a:prstGeom>
        <a:no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Coeficientes ionosféricos </a:t>
          </a:r>
          <a:endParaRPr lang="es-EC" sz="1700" kern="1200" dirty="0"/>
        </a:p>
      </dsp:txBody>
      <dsp:txXfrm>
        <a:off x="2452360" y="2887735"/>
        <a:ext cx="1290214" cy="7879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C87E5-BB33-4C7E-BBCD-76B3282BD3D6}" type="datetimeFigureOut">
              <a:rPr lang="es-EC" smtClean="0"/>
              <a:t>8/3/2017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C1DC5-1D5A-47BD-AC9A-A373F796093B}" type="slidenum">
              <a:rPr lang="es-EC" smtClean="0"/>
              <a:t>‹Nº›</a:t>
            </a:fld>
            <a:endParaRPr lang="es-EC"/>
          </a:p>
        </p:txBody>
      </p:sp>
    </p:spTree>
    <p:extLst>
      <p:ext uri="{BB962C8B-B14F-4D97-AF65-F5344CB8AC3E}">
        <p14:creationId xmlns:p14="http://schemas.microsoft.com/office/powerpoint/2010/main" val="11206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4B2454A-0876-8442-981B-C754FF0362F4}" type="slidenum">
              <a:rPr lang="es-ES" smtClean="0"/>
              <a:t>1</a:t>
            </a:fld>
            <a:endParaRPr lang="es-ES"/>
          </a:p>
        </p:txBody>
      </p:sp>
    </p:spTree>
    <p:extLst>
      <p:ext uri="{BB962C8B-B14F-4D97-AF65-F5344CB8AC3E}">
        <p14:creationId xmlns:p14="http://schemas.microsoft.com/office/powerpoint/2010/main" val="392164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60783C-D9D3-4F68-8EA1-A2DAD8265C8F}" type="datetimeFigureOut">
              <a:rPr lang="es-EC" smtClean="0"/>
              <a:t>8/3/2017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C09F25-DE48-46F8-9929-7BCF9AD5E3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20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60783C-D9D3-4F68-8EA1-A2DAD8265C8F}" type="datetimeFigureOut">
              <a:rPr lang="es-EC" smtClean="0"/>
              <a:t>8/3/2017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100495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60783C-D9D3-4F68-8EA1-A2DAD8265C8F}" type="datetimeFigureOut">
              <a:rPr lang="es-EC" smtClean="0"/>
              <a:t>8/3/2017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154659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60783C-D9D3-4F68-8EA1-A2DAD8265C8F}" type="datetimeFigureOut">
              <a:rPr lang="es-EC" smtClean="0"/>
              <a:t>8/3/2017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170482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060783C-D9D3-4F68-8EA1-A2DAD8265C8F}" type="datetimeFigureOut">
              <a:rPr lang="es-EC" smtClean="0"/>
              <a:t>8/3/2017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C09F25-DE48-46F8-9929-7BCF9AD5E39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49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060783C-D9D3-4F68-8EA1-A2DAD8265C8F}" type="datetimeFigureOut">
              <a:rPr lang="es-EC" smtClean="0"/>
              <a:t>8/3/2017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162920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060783C-D9D3-4F68-8EA1-A2DAD8265C8F}" type="datetimeFigureOut">
              <a:rPr lang="es-EC" smtClean="0"/>
              <a:t>8/3/2017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27361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60783C-D9D3-4F68-8EA1-A2DAD8265C8F}" type="datetimeFigureOut">
              <a:rPr lang="es-EC" smtClean="0"/>
              <a:t>8/3/2017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274519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60783C-D9D3-4F68-8EA1-A2DAD8265C8F}" type="datetimeFigureOut">
              <a:rPr lang="es-EC" smtClean="0"/>
              <a:t>8/3/2017</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226828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60783C-D9D3-4F68-8EA1-A2DAD8265C8F}" type="datetimeFigureOut">
              <a:rPr lang="es-EC" smtClean="0"/>
              <a:t>8/3/2017</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C09F25-DE48-46F8-9929-7BCF9AD5E395}" type="slidenum">
              <a:rPr lang="es-EC" smtClean="0"/>
              <a:t>‹Nº›</a:t>
            </a:fld>
            <a:endParaRPr lang="es-EC"/>
          </a:p>
        </p:txBody>
      </p:sp>
    </p:spTree>
    <p:extLst>
      <p:ext uri="{BB962C8B-B14F-4D97-AF65-F5344CB8AC3E}">
        <p14:creationId xmlns:p14="http://schemas.microsoft.com/office/powerpoint/2010/main" val="408437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60783C-D9D3-4F68-8EA1-A2DAD8265C8F}" type="datetimeFigureOut">
              <a:rPr lang="es-EC" smtClean="0"/>
              <a:t>8/3/2017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EC09F25-DE48-46F8-9929-7BCF9AD5E395}" type="slidenum">
              <a:rPr lang="es-EC" smtClean="0"/>
              <a:t>‹Nº›</a:t>
            </a:fld>
            <a:endParaRPr lang="es-EC"/>
          </a:p>
        </p:txBody>
      </p:sp>
    </p:spTree>
    <p:extLst>
      <p:ext uri="{BB962C8B-B14F-4D97-AF65-F5344CB8AC3E}">
        <p14:creationId xmlns:p14="http://schemas.microsoft.com/office/powerpoint/2010/main" val="356990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60783C-D9D3-4F68-8EA1-A2DAD8265C8F}" type="datetimeFigureOut">
              <a:rPr lang="es-EC" smtClean="0"/>
              <a:t>8/3/2017</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EC09F25-DE48-46F8-9929-7BCF9AD5E39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8508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png"/><Relationship Id="rId7" Type="http://schemas.openxmlformats.org/officeDocument/2006/relationships/diagramColors" Target="../diagrams/colors6.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hyperlink" Target="ftp://igscb.jpl.nasa.gov/igscb/gps" TargetMode="Externa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image" Target="../media/image25.png"/><Relationship Id="rId5" Type="http://schemas.openxmlformats.org/officeDocument/2006/relationships/diagramColors" Target="../diagrams/colors9.xml"/><Relationship Id="rId10" Type="http://schemas.openxmlformats.org/officeDocument/2006/relationships/image" Target="../media/image24.png"/><Relationship Id="rId4" Type="http://schemas.openxmlformats.org/officeDocument/2006/relationships/diagramQuickStyle" Target="../diagrams/quickStyle9.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hyperlink" Target="http://cplat.fcaglp.unlp.edu.ar/" TargetMode="Externa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g"/><Relationship Id="rId13" Type="http://schemas.openxmlformats.org/officeDocument/2006/relationships/image" Target="../media/image64.jpg"/><Relationship Id="rId18" Type="http://schemas.openxmlformats.org/officeDocument/2006/relationships/image" Target="../media/image69.jpg"/><Relationship Id="rId26" Type="http://schemas.openxmlformats.org/officeDocument/2006/relationships/image" Target="../media/image77.jpg"/><Relationship Id="rId3" Type="http://schemas.openxmlformats.org/officeDocument/2006/relationships/image" Target="../media/image54.png"/><Relationship Id="rId21" Type="http://schemas.openxmlformats.org/officeDocument/2006/relationships/image" Target="../media/image72.jpg"/><Relationship Id="rId7" Type="http://schemas.openxmlformats.org/officeDocument/2006/relationships/image" Target="../media/image58.jpg"/><Relationship Id="rId12" Type="http://schemas.openxmlformats.org/officeDocument/2006/relationships/image" Target="../media/image63.jpg"/><Relationship Id="rId17" Type="http://schemas.openxmlformats.org/officeDocument/2006/relationships/image" Target="../media/image68.jpg"/><Relationship Id="rId25" Type="http://schemas.openxmlformats.org/officeDocument/2006/relationships/image" Target="../media/image76.jpg"/><Relationship Id="rId2" Type="http://schemas.openxmlformats.org/officeDocument/2006/relationships/image" Target="../media/image53.png"/><Relationship Id="rId16" Type="http://schemas.openxmlformats.org/officeDocument/2006/relationships/image" Target="../media/image67.jpg"/><Relationship Id="rId20" Type="http://schemas.openxmlformats.org/officeDocument/2006/relationships/image" Target="../media/image71.jpg"/><Relationship Id="rId1" Type="http://schemas.openxmlformats.org/officeDocument/2006/relationships/slideLayout" Target="../slideLayouts/slideLayout7.xml"/><Relationship Id="rId6" Type="http://schemas.openxmlformats.org/officeDocument/2006/relationships/image" Target="../media/image57.jpg"/><Relationship Id="rId11" Type="http://schemas.openxmlformats.org/officeDocument/2006/relationships/image" Target="../media/image62.jpg"/><Relationship Id="rId24" Type="http://schemas.openxmlformats.org/officeDocument/2006/relationships/image" Target="../media/image75.jpg"/><Relationship Id="rId5" Type="http://schemas.openxmlformats.org/officeDocument/2006/relationships/image" Target="../media/image56.jpg"/><Relationship Id="rId15" Type="http://schemas.openxmlformats.org/officeDocument/2006/relationships/image" Target="../media/image66.jpg"/><Relationship Id="rId23" Type="http://schemas.openxmlformats.org/officeDocument/2006/relationships/image" Target="../media/image74.jpg"/><Relationship Id="rId10" Type="http://schemas.openxmlformats.org/officeDocument/2006/relationships/image" Target="../media/image61.jpg"/><Relationship Id="rId19" Type="http://schemas.openxmlformats.org/officeDocument/2006/relationships/image" Target="../media/image70.jpg"/><Relationship Id="rId4" Type="http://schemas.openxmlformats.org/officeDocument/2006/relationships/image" Target="../media/image55.jpg"/><Relationship Id="rId9" Type="http://schemas.openxmlformats.org/officeDocument/2006/relationships/image" Target="../media/image60.jpg"/><Relationship Id="rId14" Type="http://schemas.openxmlformats.org/officeDocument/2006/relationships/image" Target="../media/image65.jpg"/><Relationship Id="rId22" Type="http://schemas.openxmlformats.org/officeDocument/2006/relationships/image" Target="../media/image73.jpg"/><Relationship Id="rId27" Type="http://schemas.openxmlformats.org/officeDocument/2006/relationships/image" Target="../media/image78.jp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82.jp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83.png"/><Relationship Id="rId4" Type="http://schemas.openxmlformats.org/officeDocument/2006/relationships/image" Target="../media/image118.png"/><Relationship Id="rId9" Type="http://schemas.openxmlformats.org/officeDocument/2006/relationships/image" Target="../media/image84.emf"/></Relationships>
</file>

<file path=ppt/slides/_rels/slide3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92.jpg"/><Relationship Id="rId13" Type="http://schemas.openxmlformats.org/officeDocument/2006/relationships/image" Target="../media/image97.jpg"/><Relationship Id="rId18" Type="http://schemas.openxmlformats.org/officeDocument/2006/relationships/image" Target="../media/image102.jpg"/><Relationship Id="rId3" Type="http://schemas.openxmlformats.org/officeDocument/2006/relationships/image" Target="../media/image87.jpg"/><Relationship Id="rId21" Type="http://schemas.openxmlformats.org/officeDocument/2006/relationships/image" Target="../media/image104.jpg"/><Relationship Id="rId7" Type="http://schemas.openxmlformats.org/officeDocument/2006/relationships/image" Target="../media/image91.jpg"/><Relationship Id="rId12" Type="http://schemas.openxmlformats.org/officeDocument/2006/relationships/image" Target="../media/image96.jpg"/><Relationship Id="rId17" Type="http://schemas.openxmlformats.org/officeDocument/2006/relationships/image" Target="../media/image101.jpg"/><Relationship Id="rId25" Type="http://schemas.openxmlformats.org/officeDocument/2006/relationships/image" Target="../media/image108.jpg"/><Relationship Id="rId2" Type="http://schemas.openxmlformats.org/officeDocument/2006/relationships/image" Target="../media/image86.jpg"/><Relationship Id="rId16" Type="http://schemas.openxmlformats.org/officeDocument/2006/relationships/image" Target="../media/image100.jpg"/><Relationship Id="rId20"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90.jpg"/><Relationship Id="rId11" Type="http://schemas.openxmlformats.org/officeDocument/2006/relationships/image" Target="../media/image95.jpg"/><Relationship Id="rId24" Type="http://schemas.openxmlformats.org/officeDocument/2006/relationships/image" Target="../media/image107.jpg"/><Relationship Id="rId5" Type="http://schemas.openxmlformats.org/officeDocument/2006/relationships/image" Target="../media/image89.jpg"/><Relationship Id="rId15" Type="http://schemas.openxmlformats.org/officeDocument/2006/relationships/image" Target="../media/image99.jpg"/><Relationship Id="rId23" Type="http://schemas.openxmlformats.org/officeDocument/2006/relationships/image" Target="../media/image106.jpg"/><Relationship Id="rId10" Type="http://schemas.openxmlformats.org/officeDocument/2006/relationships/image" Target="../media/image94.jpg"/><Relationship Id="rId19" Type="http://schemas.openxmlformats.org/officeDocument/2006/relationships/image" Target="../media/image103.jpg"/><Relationship Id="rId4" Type="http://schemas.openxmlformats.org/officeDocument/2006/relationships/image" Target="../media/image88.jpg"/><Relationship Id="rId9" Type="http://schemas.openxmlformats.org/officeDocument/2006/relationships/image" Target="../media/image93.jpg"/><Relationship Id="rId14" Type="http://schemas.openxmlformats.org/officeDocument/2006/relationships/image" Target="../media/image98.jpg"/><Relationship Id="rId22" Type="http://schemas.openxmlformats.org/officeDocument/2006/relationships/image" Target="../media/image105.jpg"/></Relationships>
</file>

<file path=ppt/slides/_rels/slide36.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17632" y="1263449"/>
            <a:ext cx="8714176" cy="967957"/>
          </a:xfrm>
          <a:prstGeom prst="rect">
            <a:avLst/>
          </a:prstGeom>
        </p:spPr>
        <p:txBody>
          <a:bodyPr wrap="square">
            <a:spAutoFit/>
          </a:bodyPr>
          <a:lstStyle/>
          <a:p>
            <a:pPr algn="ctr">
              <a:lnSpc>
                <a:spcPct val="150000"/>
              </a:lnSpc>
            </a:pPr>
            <a:r>
              <a:rPr lang="es-EC" sz="2000" b="1" dirty="0" smtClean="0">
                <a:solidFill>
                  <a:srgbClr val="002060"/>
                </a:solidFill>
              </a:rPr>
              <a:t>“ESTUDIO </a:t>
            </a:r>
            <a:r>
              <a:rPr lang="es-EC" sz="2000" b="1" dirty="0">
                <a:solidFill>
                  <a:srgbClr val="002060"/>
                </a:solidFill>
              </a:rPr>
              <a:t>DE LA VARIABILIDAD </a:t>
            </a:r>
            <a:r>
              <a:rPr lang="es-EC" sz="2000" b="1" dirty="0" smtClean="0">
                <a:solidFill>
                  <a:srgbClr val="002060"/>
                </a:solidFill>
              </a:rPr>
              <a:t>IONOSFÉRICA </a:t>
            </a:r>
            <a:r>
              <a:rPr lang="es-EC" sz="2000" b="1" dirty="0">
                <a:solidFill>
                  <a:srgbClr val="002060"/>
                </a:solidFill>
              </a:rPr>
              <a:t>MEDIANTE EL ANÁLISIS DE SERIES TEMPORALES OBTENIDAS A PARTIR DE DATOS </a:t>
            </a:r>
            <a:r>
              <a:rPr lang="es-EC" sz="2000" b="1" dirty="0" smtClean="0">
                <a:solidFill>
                  <a:srgbClr val="002060"/>
                </a:solidFill>
              </a:rPr>
              <a:t>GNSS”</a:t>
            </a:r>
            <a:endParaRPr lang="es-ES" sz="2000" b="1" dirty="0">
              <a:solidFill>
                <a:srgbClr val="002060"/>
              </a:solidFill>
            </a:endParaRPr>
          </a:p>
        </p:txBody>
      </p:sp>
      <p:sp>
        <p:nvSpPr>
          <p:cNvPr id="8" name="Rectángulo 7"/>
          <p:cNvSpPr/>
          <p:nvPr/>
        </p:nvSpPr>
        <p:spPr>
          <a:xfrm>
            <a:off x="1287808" y="2424007"/>
            <a:ext cx="9144000" cy="707886"/>
          </a:xfrm>
          <a:prstGeom prst="rect">
            <a:avLst/>
          </a:prstGeom>
        </p:spPr>
        <p:txBody>
          <a:bodyPr wrap="square">
            <a:spAutoFit/>
          </a:bodyPr>
          <a:lstStyle/>
          <a:p>
            <a:pPr algn="ctr"/>
            <a:r>
              <a:rPr lang="es-ES_tradnl" sz="1600" b="1" dirty="0" smtClean="0"/>
              <a:t>DEFENSA DEL PROYECTO </a:t>
            </a:r>
            <a:r>
              <a:rPr lang="es-ES_tradnl" sz="1600" b="1" dirty="0"/>
              <a:t>DE </a:t>
            </a:r>
            <a:r>
              <a:rPr lang="es-ES_tradnl" sz="1600" b="1" dirty="0" smtClean="0"/>
              <a:t>TITULACIÓN PREVIO A LA  </a:t>
            </a:r>
            <a:r>
              <a:rPr lang="es-ES_tradnl" sz="1600" b="1" dirty="0"/>
              <a:t>OBTENCIÓN DEL TÍTULO </a:t>
            </a:r>
            <a:r>
              <a:rPr lang="es-ES_tradnl" sz="1600" b="1" dirty="0" smtClean="0"/>
              <a:t>DE</a:t>
            </a:r>
            <a:endParaRPr lang="es-ES_tradnl" sz="1600" dirty="0"/>
          </a:p>
          <a:p>
            <a:pPr algn="ctr">
              <a:lnSpc>
                <a:spcPct val="50000"/>
              </a:lnSpc>
            </a:pPr>
            <a:r>
              <a:rPr lang="es-ES_tradnl" sz="1600" b="1" dirty="0"/>
              <a:t> </a:t>
            </a:r>
            <a:endParaRPr lang="es-ES_tradnl" sz="1600" dirty="0"/>
          </a:p>
          <a:p>
            <a:pPr algn="ctr"/>
            <a:r>
              <a:rPr lang="es-ES_tradnl" sz="1600" b="1" dirty="0" smtClean="0"/>
              <a:t>INGENIERO GEÓGRAFO Y </a:t>
            </a:r>
            <a:r>
              <a:rPr lang="es-ES_tradnl" sz="1600" b="1" dirty="0"/>
              <a:t>DEL MEDIO AMBIENTE</a:t>
            </a:r>
            <a:endParaRPr lang="es-ES_tradnl" sz="1600" dirty="0"/>
          </a:p>
        </p:txBody>
      </p:sp>
      <p:sp>
        <p:nvSpPr>
          <p:cNvPr id="10" name="Rectángulo 9"/>
          <p:cNvSpPr/>
          <p:nvPr/>
        </p:nvSpPr>
        <p:spPr>
          <a:xfrm>
            <a:off x="3309408" y="3117399"/>
            <a:ext cx="5100800" cy="1200329"/>
          </a:xfrm>
          <a:prstGeom prst="rect">
            <a:avLst/>
          </a:prstGeom>
        </p:spPr>
        <p:txBody>
          <a:bodyPr wrap="square">
            <a:spAutoFit/>
          </a:bodyPr>
          <a:lstStyle/>
          <a:p>
            <a:pPr algn="ctr">
              <a:lnSpc>
                <a:spcPct val="150000"/>
              </a:lnSpc>
            </a:pPr>
            <a:r>
              <a:rPr lang="es-ES_tradnl" sz="1600" b="1" dirty="0" smtClean="0"/>
              <a:t>AUTORES:</a:t>
            </a:r>
          </a:p>
          <a:p>
            <a:pPr algn="ctr">
              <a:lnSpc>
                <a:spcPct val="150000"/>
              </a:lnSpc>
            </a:pPr>
            <a:r>
              <a:rPr lang="es-ES_tradnl" sz="1600" b="1" dirty="0" smtClean="0"/>
              <a:t>MUGLISA MEDINA JONATHAN DANIEL</a:t>
            </a:r>
          </a:p>
          <a:p>
            <a:pPr algn="ctr">
              <a:lnSpc>
                <a:spcPct val="150000"/>
              </a:lnSpc>
            </a:pPr>
            <a:r>
              <a:rPr lang="es-ES_tradnl" sz="1600" b="1" dirty="0" smtClean="0"/>
              <a:t>PILLAJO VEGA MÓNICA SOFÍA</a:t>
            </a:r>
            <a:endParaRPr lang="es-ES_tradnl" sz="1600" b="1" dirty="0"/>
          </a:p>
        </p:txBody>
      </p:sp>
      <p:pic>
        <p:nvPicPr>
          <p:cNvPr id="9" name="Imagen 8" descr="http://blogs.espe.edu.ec/wp-content/uploads/2013/09/LOGO-PRINCIPAL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711" y="362962"/>
            <a:ext cx="4579620" cy="900487"/>
          </a:xfrm>
          <a:prstGeom prst="rect">
            <a:avLst/>
          </a:prstGeom>
          <a:noFill/>
          <a:ln>
            <a:noFill/>
          </a:ln>
        </p:spPr>
      </p:pic>
      <p:sp>
        <p:nvSpPr>
          <p:cNvPr id="2" name="CuadroTexto 1"/>
          <p:cNvSpPr txBox="1"/>
          <p:nvPr/>
        </p:nvSpPr>
        <p:spPr>
          <a:xfrm>
            <a:off x="3309408" y="4559474"/>
            <a:ext cx="5774498" cy="2031325"/>
          </a:xfrm>
          <a:prstGeom prst="rect">
            <a:avLst/>
          </a:prstGeom>
          <a:noFill/>
        </p:spPr>
        <p:txBody>
          <a:bodyPr wrap="square" rtlCol="0">
            <a:spAutoFit/>
          </a:bodyPr>
          <a:lstStyle/>
          <a:p>
            <a:pPr algn="ctr"/>
            <a:r>
              <a:rPr lang="es-EC" dirty="0" smtClean="0"/>
              <a:t>Director  de carrera: Ing. Wilson Jácome, Mg.</a:t>
            </a:r>
          </a:p>
          <a:p>
            <a:pPr algn="ctr"/>
            <a:r>
              <a:rPr lang="es-EC" dirty="0" smtClean="0"/>
              <a:t>Director del proyecto: Ing. Marco Luna </a:t>
            </a:r>
            <a:r>
              <a:rPr lang="es-EC" dirty="0" err="1" smtClean="0"/>
              <a:t>Ludeña</a:t>
            </a:r>
            <a:r>
              <a:rPr lang="es-EC" dirty="0" smtClean="0"/>
              <a:t>, </a:t>
            </a:r>
            <a:r>
              <a:rPr lang="es-EC" dirty="0" err="1" smtClean="0"/>
              <a:t>Msc</a:t>
            </a:r>
            <a:r>
              <a:rPr lang="es-EC" dirty="0" smtClean="0"/>
              <a:t>.</a:t>
            </a:r>
          </a:p>
          <a:p>
            <a:pPr algn="ctr"/>
            <a:r>
              <a:rPr lang="es-EC" dirty="0" smtClean="0"/>
              <a:t>Oponente designado: Dr. Alfonso Tierra</a:t>
            </a:r>
          </a:p>
          <a:p>
            <a:pPr algn="ctr"/>
            <a:r>
              <a:rPr lang="es-EC" dirty="0" smtClean="0"/>
              <a:t>Secretario Académico: Dr. Marcelo Mejía</a:t>
            </a:r>
          </a:p>
          <a:p>
            <a:pPr algn="ctr"/>
            <a:r>
              <a:rPr lang="es-EC" dirty="0" smtClean="0"/>
              <a:t>Lugar y fecha: Sangolquí, 09 de marzo del 2017</a:t>
            </a:r>
          </a:p>
          <a:p>
            <a:endParaRPr lang="es-EC" dirty="0" smtClean="0"/>
          </a:p>
          <a:p>
            <a:endParaRPr lang="es-EC" dirty="0" smtClean="0"/>
          </a:p>
        </p:txBody>
      </p:sp>
    </p:spTree>
    <p:extLst>
      <p:ext uri="{BB962C8B-B14F-4D97-AF65-F5344CB8AC3E}">
        <p14:creationId xmlns:p14="http://schemas.microsoft.com/office/powerpoint/2010/main" val="323849995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0716" y="1282522"/>
            <a:ext cx="2853006" cy="3785652"/>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defTabSz="714375"/>
            <a:endParaRPr lang="es-EC" sz="1600" dirty="0" smtClean="0">
              <a:solidFill>
                <a:schemeClr val="accent6">
                  <a:lumMod val="75000"/>
                </a:schemeClr>
              </a:solidFill>
            </a:endParaRPr>
          </a:p>
          <a:p>
            <a:pPr algn="just"/>
            <a:endParaRPr lang="es-EC" sz="1600" dirty="0"/>
          </a:p>
        </p:txBody>
      </p:sp>
      <p:cxnSp>
        <p:nvCxnSpPr>
          <p:cNvPr id="3" name="Conector recto 2"/>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965909" y="456938"/>
            <a:ext cx="6968254" cy="646331"/>
          </a:xfrm>
          <a:prstGeom prst="rect">
            <a:avLst/>
          </a:prstGeom>
          <a:noFill/>
        </p:spPr>
        <p:txBody>
          <a:bodyPr wrap="square" rtlCol="0">
            <a:spAutoFit/>
          </a:bodyPr>
          <a:lstStyle/>
          <a:p>
            <a:pPr algn="ctr"/>
            <a:r>
              <a:rPr lang="es-EC" sz="3600" b="1" dirty="0" smtClean="0"/>
              <a:t>TIPOS DE TEC</a:t>
            </a:r>
            <a:endParaRPr lang="es-EC" sz="3600" b="1" dirty="0"/>
          </a:p>
        </p:txBody>
      </p:sp>
      <p:sp>
        <p:nvSpPr>
          <p:cNvPr id="5" name="Rectángulo redondeado 4"/>
          <p:cNvSpPr/>
          <p:nvPr/>
        </p:nvSpPr>
        <p:spPr>
          <a:xfrm>
            <a:off x="4134118" y="1282522"/>
            <a:ext cx="6800045" cy="682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t>La notación del TEC puede variar dependiendo de su trayectoria</a:t>
            </a:r>
            <a:endParaRPr lang="es-EC" dirty="0"/>
          </a:p>
        </p:txBody>
      </p:sp>
      <p:pic>
        <p:nvPicPr>
          <p:cNvPr id="6" name="Imagen 5"/>
          <p:cNvPicPr>
            <a:picLocks noChangeAspect="1"/>
          </p:cNvPicPr>
          <p:nvPr/>
        </p:nvPicPr>
        <p:blipFill>
          <a:blip r:embed="rId2"/>
          <a:stretch>
            <a:fillRect/>
          </a:stretch>
        </p:blipFill>
        <p:spPr>
          <a:xfrm>
            <a:off x="2958861" y="2611433"/>
            <a:ext cx="4665432" cy="2420349"/>
          </a:xfrm>
          <a:prstGeom prst="rect">
            <a:avLst/>
          </a:prstGeom>
        </p:spPr>
      </p:pic>
      <p:sp>
        <p:nvSpPr>
          <p:cNvPr id="7" name="CuadroTexto 6"/>
          <p:cNvSpPr txBox="1"/>
          <p:nvPr/>
        </p:nvSpPr>
        <p:spPr>
          <a:xfrm>
            <a:off x="2958861" y="5211035"/>
            <a:ext cx="3863662" cy="646331"/>
          </a:xfrm>
          <a:prstGeom prst="rect">
            <a:avLst/>
          </a:prstGeom>
          <a:noFill/>
        </p:spPr>
        <p:txBody>
          <a:bodyPr wrap="square" rtlCol="0">
            <a:spAutoFit/>
          </a:bodyPr>
          <a:lstStyle/>
          <a:p>
            <a:r>
              <a:rPr lang="es-EC" dirty="0" smtClean="0"/>
              <a:t>Fuente: (Royal </a:t>
            </a:r>
            <a:r>
              <a:rPr lang="es-EC" dirty="0" err="1" smtClean="0"/>
              <a:t>Observatory</a:t>
            </a:r>
            <a:r>
              <a:rPr lang="es-EC" dirty="0" smtClean="0"/>
              <a:t> of </a:t>
            </a:r>
            <a:r>
              <a:rPr lang="es-EC" dirty="0" err="1" smtClean="0"/>
              <a:t>Belgium</a:t>
            </a:r>
            <a:r>
              <a:rPr lang="es-EC" dirty="0" smtClean="0"/>
              <a:t> GNSS </a:t>
            </a:r>
            <a:r>
              <a:rPr lang="es-EC" dirty="0" err="1" smtClean="0"/>
              <a:t>Research</a:t>
            </a:r>
            <a:r>
              <a:rPr lang="es-EC" dirty="0" smtClean="0"/>
              <a:t> </a:t>
            </a:r>
            <a:r>
              <a:rPr lang="es-EC" dirty="0" err="1" smtClean="0"/>
              <a:t>Group</a:t>
            </a:r>
            <a:r>
              <a:rPr lang="es-EC" dirty="0" smtClean="0"/>
              <a:t>, 2015)</a:t>
            </a:r>
            <a:endParaRPr lang="es-EC" dirty="0"/>
          </a:p>
        </p:txBody>
      </p:sp>
      <p:graphicFrame>
        <p:nvGraphicFramePr>
          <p:cNvPr id="9" name="Diagrama 8"/>
          <p:cNvGraphicFramePr/>
          <p:nvPr>
            <p:extLst>
              <p:ext uri="{D42A27DB-BD31-4B8C-83A1-F6EECF244321}">
                <p14:modId xmlns:p14="http://schemas.microsoft.com/office/powerpoint/2010/main" val="2140708002"/>
              </p:ext>
            </p:extLst>
          </p:nvPr>
        </p:nvGraphicFramePr>
        <p:xfrm>
          <a:off x="7753081" y="2830374"/>
          <a:ext cx="4154356" cy="2599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6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56729" y="288099"/>
            <a:ext cx="6552815" cy="646331"/>
          </a:xfrm>
          <a:prstGeom prst="rect">
            <a:avLst/>
          </a:prstGeom>
          <a:noFill/>
        </p:spPr>
        <p:txBody>
          <a:bodyPr wrap="square" rtlCol="0">
            <a:spAutoFit/>
          </a:bodyPr>
          <a:lstStyle>
            <a:defPPr>
              <a:defRPr lang="es-EC"/>
            </a:defPPr>
            <a:lvl1pPr algn="ctr">
              <a:defRPr sz="3600" b="1"/>
            </a:lvl1pPr>
          </a:lstStyle>
          <a:p>
            <a:r>
              <a:rPr lang="es-EC" dirty="0" smtClean="0"/>
              <a:t>ALGORITMO DE KLOBUCHAR</a:t>
            </a:r>
            <a:endParaRPr lang="es-EC" dirty="0"/>
          </a:p>
        </p:txBody>
      </p:sp>
      <p:sp>
        <p:nvSpPr>
          <p:cNvPr id="2" name="Rectángulo 1"/>
          <p:cNvSpPr/>
          <p:nvPr/>
        </p:nvSpPr>
        <p:spPr>
          <a:xfrm>
            <a:off x="3137918" y="1387029"/>
            <a:ext cx="8390438" cy="369332"/>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s-EC" dirty="0" smtClean="0">
                <a:latin typeface="Times New Roman" panose="02020603050405020304" pitchFamily="18" charset="0"/>
                <a:ea typeface="Times New Roman" panose="02020603050405020304" pitchFamily="18" charset="0"/>
              </a:rPr>
              <a:t>Modelo empírico propuesto en 1986 para equipos de una frecuencia de GPS (</a:t>
            </a:r>
            <a:r>
              <a:rPr lang="es-EC" dirty="0"/>
              <a:t>1,575 GHz</a:t>
            </a:r>
            <a:r>
              <a:rPr lang="es-EC" dirty="0" smtClean="0">
                <a:latin typeface="Times New Roman" panose="02020603050405020304" pitchFamily="18" charset="0"/>
                <a:ea typeface="Times New Roman" panose="02020603050405020304" pitchFamily="18" charset="0"/>
              </a:rPr>
              <a:t>)</a:t>
            </a:r>
            <a:endParaRPr lang="es-EC" dirty="0"/>
          </a:p>
        </p:txBody>
      </p:sp>
      <p:sp>
        <p:nvSpPr>
          <p:cNvPr id="3" name="Rectángulo 2"/>
          <p:cNvSpPr/>
          <p:nvPr/>
        </p:nvSpPr>
        <p:spPr>
          <a:xfrm>
            <a:off x="3712763" y="2153858"/>
            <a:ext cx="7251335" cy="369332"/>
          </a:xfrm>
          <a:prstGeom prst="rect">
            <a:avLst/>
          </a:prstGeom>
          <a:ln>
            <a:solidFill>
              <a:srgbClr val="FF0000"/>
            </a:solidFill>
          </a:ln>
        </p:spPr>
        <p:txBody>
          <a:bodyPr wrap="square">
            <a:spAutoFit/>
          </a:bodyPr>
          <a:lstStyle/>
          <a:p>
            <a:pPr algn="ctr"/>
            <a:r>
              <a:rPr lang="es-EC" dirty="0" smtClean="0">
                <a:latin typeface="Times New Roman" panose="02020603050405020304" pitchFamily="18" charset="0"/>
                <a:ea typeface="Times New Roman" panose="02020603050405020304" pitchFamily="18" charset="0"/>
              </a:rPr>
              <a:t>Retraso </a:t>
            </a:r>
            <a:r>
              <a:rPr lang="es-EC" dirty="0">
                <a:latin typeface="Times New Roman" panose="02020603050405020304" pitchFamily="18" charset="0"/>
                <a:ea typeface="Times New Roman" panose="02020603050405020304" pitchFamily="18" charset="0"/>
              </a:rPr>
              <a:t>de la señal de 300 </a:t>
            </a:r>
            <a:r>
              <a:rPr lang="es-EC" dirty="0" err="1">
                <a:latin typeface="Times New Roman" panose="02020603050405020304" pitchFamily="18" charset="0"/>
                <a:ea typeface="Times New Roman" panose="02020603050405020304" pitchFamily="18" charset="0"/>
              </a:rPr>
              <a:t>ns</a:t>
            </a:r>
            <a:r>
              <a:rPr lang="es-EC" dirty="0">
                <a:latin typeface="Times New Roman" panose="02020603050405020304" pitchFamily="18" charset="0"/>
                <a:ea typeface="Times New Roman" panose="02020603050405020304" pitchFamily="18" charset="0"/>
              </a:rPr>
              <a:t> que corresponden a 100 metros en distancia </a:t>
            </a:r>
            <a:endParaRPr lang="es-EC" dirty="0"/>
          </a:p>
        </p:txBody>
      </p:sp>
      <p:cxnSp>
        <p:nvCxnSpPr>
          <p:cNvPr id="8" name="Conector recto de flecha 7"/>
          <p:cNvCxnSpPr>
            <a:stCxn id="2" idx="2"/>
            <a:endCxn id="3" idx="0"/>
          </p:cNvCxnSpPr>
          <p:nvPr/>
        </p:nvCxnSpPr>
        <p:spPr>
          <a:xfrm>
            <a:off x="7333137" y="1756361"/>
            <a:ext cx="5294" cy="3974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712764" y="2920687"/>
            <a:ext cx="7243546" cy="369332"/>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solidFill>
                  <a:schemeClr val="dk1"/>
                </a:solidFill>
                <a:latin typeface="Times New Roman" panose="02020603050405020304" pitchFamily="18" charset="0"/>
                <a:ea typeface="Times New Roman" panose="02020603050405020304" pitchFamily="18" charset="0"/>
              </a:rPr>
              <a:t>Para corregir dicho error </a:t>
            </a:r>
            <a:r>
              <a:rPr lang="es-EC" dirty="0" smtClean="0">
                <a:solidFill>
                  <a:schemeClr val="dk1"/>
                </a:solidFill>
                <a:latin typeface="Times New Roman" panose="02020603050405020304" pitchFamily="18" charset="0"/>
                <a:ea typeface="Times New Roman" panose="02020603050405020304" pitchFamily="18" charset="0"/>
              </a:rPr>
              <a:t>apareció </a:t>
            </a:r>
            <a:r>
              <a:rPr lang="es-EC" dirty="0">
                <a:solidFill>
                  <a:schemeClr val="dk1"/>
                </a:solidFill>
                <a:latin typeface="Times New Roman" panose="02020603050405020304" pitchFamily="18" charset="0"/>
                <a:ea typeface="Times New Roman" panose="02020603050405020304" pitchFamily="18" charset="0"/>
              </a:rPr>
              <a:t>la señal de doble frecuencia (1,227 GHz) </a:t>
            </a:r>
          </a:p>
        </p:txBody>
      </p:sp>
      <p:sp>
        <p:nvSpPr>
          <p:cNvPr id="10" name="Rectángulo 9"/>
          <p:cNvSpPr/>
          <p:nvPr/>
        </p:nvSpPr>
        <p:spPr>
          <a:xfrm>
            <a:off x="3702174" y="3687516"/>
            <a:ext cx="7261924" cy="923330"/>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ea typeface="Times New Roman" panose="02020603050405020304" pitchFamily="18" charset="0"/>
              </a:rPr>
              <a:t>Fue </a:t>
            </a:r>
            <a:r>
              <a:rPr lang="es-EC" dirty="0">
                <a:latin typeface="Times New Roman" panose="02020603050405020304" pitchFamily="18" charset="0"/>
                <a:ea typeface="Times New Roman" panose="02020603050405020304" pitchFamily="18" charset="0"/>
              </a:rPr>
              <a:t>diseñado para </a:t>
            </a:r>
            <a:r>
              <a:rPr lang="es-EC" dirty="0" smtClean="0">
                <a:latin typeface="Times New Roman" panose="02020603050405020304" pitchFamily="18" charset="0"/>
                <a:ea typeface="Times New Roman" panose="02020603050405020304" pitchFamily="18" charset="0"/>
              </a:rPr>
              <a:t>los usuarios </a:t>
            </a:r>
            <a:r>
              <a:rPr lang="es-EC" dirty="0">
                <a:latin typeface="Times New Roman" panose="02020603050405020304" pitchFamily="18" charset="0"/>
                <a:ea typeface="Times New Roman" panose="02020603050405020304" pitchFamily="18" charset="0"/>
              </a:rPr>
              <a:t>de GPS que no pueden acceder a un equipo de doble </a:t>
            </a:r>
            <a:r>
              <a:rPr lang="es-EC" dirty="0" smtClean="0">
                <a:latin typeface="Times New Roman" panose="02020603050405020304" pitchFamily="18" charset="0"/>
                <a:ea typeface="Times New Roman" panose="02020603050405020304" pitchFamily="18" charset="0"/>
              </a:rPr>
              <a:t>frecuencia (L2) </a:t>
            </a:r>
            <a:r>
              <a:rPr lang="es-EC" dirty="0">
                <a:latin typeface="Times New Roman" panose="02020603050405020304" pitchFamily="18" charset="0"/>
                <a:ea typeface="Times New Roman" panose="02020603050405020304" pitchFamily="18" charset="0"/>
              </a:rPr>
              <a:t>y que necesariamente deben realizar una corrección por efectos de la </a:t>
            </a:r>
            <a:r>
              <a:rPr lang="es-EC" dirty="0" smtClean="0">
                <a:latin typeface="Times New Roman" panose="02020603050405020304" pitchFamily="18" charset="0"/>
                <a:ea typeface="Times New Roman" panose="02020603050405020304" pitchFamily="18" charset="0"/>
              </a:rPr>
              <a:t>ionósfera. </a:t>
            </a:r>
            <a:endParaRPr lang="es-EC" dirty="0"/>
          </a:p>
        </p:txBody>
      </p:sp>
      <p:sp>
        <p:nvSpPr>
          <p:cNvPr id="12" name="Rectángulo 11"/>
          <p:cNvSpPr/>
          <p:nvPr/>
        </p:nvSpPr>
        <p:spPr>
          <a:xfrm>
            <a:off x="3702174" y="5008343"/>
            <a:ext cx="7274802" cy="646331"/>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ea typeface="Times New Roman" panose="02020603050405020304" pitchFamily="18" charset="0"/>
              </a:rPr>
              <a:t>El modelo asume </a:t>
            </a:r>
            <a:r>
              <a:rPr lang="es-EC" dirty="0">
                <a:latin typeface="Times New Roman" panose="02020603050405020304" pitchFamily="18" charset="0"/>
                <a:ea typeface="Times New Roman" panose="02020603050405020304" pitchFamily="18" charset="0"/>
              </a:rPr>
              <a:t>que la ionósfera es </a:t>
            </a:r>
            <a:r>
              <a:rPr lang="es-EC" dirty="0" smtClean="0">
                <a:latin typeface="Times New Roman" panose="02020603050405020304" pitchFamily="18" charset="0"/>
                <a:ea typeface="Times New Roman" panose="02020603050405020304" pitchFamily="18" charset="0"/>
              </a:rPr>
              <a:t>de </a:t>
            </a:r>
            <a:r>
              <a:rPr lang="es-EC" dirty="0">
                <a:latin typeface="Times New Roman" panose="02020603050405020304" pitchFamily="18" charset="0"/>
                <a:ea typeface="Times New Roman" panose="02020603050405020304" pitchFamily="18" charset="0"/>
              </a:rPr>
              <a:t>capa </a:t>
            </a:r>
            <a:r>
              <a:rPr lang="es-EC" dirty="0" smtClean="0">
                <a:latin typeface="Times New Roman" panose="02020603050405020304" pitchFamily="18" charset="0"/>
                <a:ea typeface="Times New Roman" panose="02020603050405020304" pitchFamily="18" charset="0"/>
              </a:rPr>
              <a:t>simple con una altura </a:t>
            </a:r>
            <a:r>
              <a:rPr lang="es-EC" dirty="0">
                <a:latin typeface="Times New Roman" panose="02020603050405020304" pitchFamily="18" charset="0"/>
                <a:ea typeface="Times New Roman" panose="02020603050405020304" pitchFamily="18" charset="0"/>
              </a:rPr>
              <a:t>constante de 350 km desde la superficie terrestre. </a:t>
            </a:r>
            <a:endParaRPr lang="es-EC" dirty="0"/>
          </a:p>
        </p:txBody>
      </p:sp>
    </p:spTree>
    <p:extLst>
      <p:ext uri="{BB962C8B-B14F-4D97-AF65-F5344CB8AC3E}">
        <p14:creationId xmlns:p14="http://schemas.microsoft.com/office/powerpoint/2010/main" val="23581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56729" y="288099"/>
            <a:ext cx="6552815" cy="646331"/>
          </a:xfrm>
          <a:prstGeom prst="rect">
            <a:avLst/>
          </a:prstGeom>
          <a:noFill/>
        </p:spPr>
        <p:txBody>
          <a:bodyPr wrap="square" rtlCol="0">
            <a:spAutoFit/>
          </a:bodyPr>
          <a:lstStyle>
            <a:defPPr>
              <a:defRPr lang="es-EC"/>
            </a:defPPr>
            <a:lvl1pPr algn="ctr">
              <a:defRPr sz="3600" b="1"/>
            </a:lvl1pPr>
          </a:lstStyle>
          <a:p>
            <a:r>
              <a:rPr lang="es-EC" dirty="0" smtClean="0"/>
              <a:t>ALGORITMO DE KLOBUCHAR</a:t>
            </a:r>
            <a:endParaRPr lang="es-EC" dirty="0"/>
          </a:p>
        </p:txBody>
      </p:sp>
      <p:sp>
        <p:nvSpPr>
          <p:cNvPr id="16" name="Rectángulo 15"/>
          <p:cNvSpPr/>
          <p:nvPr/>
        </p:nvSpPr>
        <p:spPr>
          <a:xfrm>
            <a:off x="9004800" y="1131874"/>
            <a:ext cx="3209487" cy="175432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Coordenadas de las estaciones terrestres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Coordenadas de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satélites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8 Coeficientes ionosféricos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o 20"/>
          <p:cNvGrpSpPr/>
          <p:nvPr/>
        </p:nvGrpSpPr>
        <p:grpSpPr>
          <a:xfrm>
            <a:off x="2968670" y="1121408"/>
            <a:ext cx="5495725" cy="4626442"/>
            <a:chOff x="3326304" y="1274337"/>
            <a:chExt cx="5495725" cy="4626442"/>
          </a:xfrm>
        </p:grpSpPr>
        <p:grpSp>
          <p:nvGrpSpPr>
            <p:cNvPr id="17" name="Grupo 16"/>
            <p:cNvGrpSpPr/>
            <p:nvPr/>
          </p:nvGrpSpPr>
          <p:grpSpPr>
            <a:xfrm>
              <a:off x="3326304" y="1274337"/>
              <a:ext cx="5495725" cy="4109032"/>
              <a:chOff x="0" y="0"/>
              <a:chExt cx="5153025" cy="3562350"/>
            </a:xfrm>
          </p:grpSpPr>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53025" cy="3562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035" y="2304288"/>
                <a:ext cx="1662430" cy="12579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sp>
          <p:nvSpPr>
            <p:cNvPr id="20" name="Rectángulo 19"/>
            <p:cNvSpPr/>
            <p:nvPr/>
          </p:nvSpPr>
          <p:spPr>
            <a:xfrm>
              <a:off x="3899045" y="5512083"/>
              <a:ext cx="4478534" cy="388696"/>
            </a:xfrm>
            <a:prstGeom prst="rect">
              <a:avLst/>
            </a:prstGeom>
          </p:spPr>
          <p:txBody>
            <a:bodyPr wrap="none">
              <a:spAutoFit/>
            </a:bodyPr>
            <a:lstStyle/>
            <a:p>
              <a:pPr algn="ctr">
                <a:lnSpc>
                  <a:spcPct val="107000"/>
                </a:lnSpc>
                <a:spcAft>
                  <a:spcPts val="800"/>
                </a:spcAft>
              </a:pP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Adaptado de (</a:t>
              </a: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Angrisano</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al., 2011)</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Rectángulo 21"/>
          <p:cNvSpPr/>
          <p:nvPr/>
        </p:nvSpPr>
        <p:spPr>
          <a:xfrm>
            <a:off x="9179663" y="3457403"/>
            <a:ext cx="2639628" cy="1200329"/>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El porcentaje </a:t>
            </a:r>
            <a:r>
              <a:rPr lang="es-EC" dirty="0" smtClean="0">
                <a:latin typeface="Times New Roman" panose="02020603050405020304" pitchFamily="18" charset="0"/>
                <a:ea typeface="Times New Roman" panose="02020603050405020304" pitchFamily="18" charset="0"/>
              </a:rPr>
              <a:t>de error  que se corrige es del 50 al </a:t>
            </a:r>
            <a:r>
              <a:rPr lang="es-EC" dirty="0">
                <a:latin typeface="Times New Roman" panose="02020603050405020304" pitchFamily="18" charset="0"/>
                <a:ea typeface="Times New Roman" panose="02020603050405020304" pitchFamily="18" charset="0"/>
              </a:rPr>
              <a:t>60%, dependiendo del ciclo solar de la región </a:t>
            </a:r>
            <a:endParaRPr lang="es-EC" dirty="0"/>
          </a:p>
        </p:txBody>
      </p:sp>
      <p:grpSp>
        <p:nvGrpSpPr>
          <p:cNvPr id="2" name="Grupo 1"/>
          <p:cNvGrpSpPr/>
          <p:nvPr/>
        </p:nvGrpSpPr>
        <p:grpSpPr>
          <a:xfrm>
            <a:off x="2900916" y="1023908"/>
            <a:ext cx="5746250" cy="4866989"/>
            <a:chOff x="2826778" y="1011297"/>
            <a:chExt cx="5746250" cy="4866989"/>
          </a:xfrm>
        </p:grpSpPr>
        <p:sp>
          <p:nvSpPr>
            <p:cNvPr id="15" name="Rectángulo 14"/>
            <p:cNvSpPr/>
            <p:nvPr/>
          </p:nvSpPr>
          <p:spPr>
            <a:xfrm>
              <a:off x="2826778" y="1011297"/>
              <a:ext cx="5746250" cy="486698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12" name="Grupo 11"/>
            <p:cNvGrpSpPr/>
            <p:nvPr/>
          </p:nvGrpSpPr>
          <p:grpSpPr>
            <a:xfrm>
              <a:off x="3514949" y="1232684"/>
              <a:ext cx="4624223" cy="4355316"/>
              <a:chOff x="3154440" y="1131874"/>
              <a:chExt cx="4624223" cy="3885327"/>
            </a:xfrm>
          </p:grpSpPr>
          <p:pic>
            <p:nvPicPr>
              <p:cNvPr id="11" name="Imagen 10"/>
              <p:cNvPicPr/>
              <p:nvPr/>
            </p:nvPicPr>
            <p:blipFill rotWithShape="1">
              <a:blip r:embed="rId4"/>
              <a:srcRect l="1840" t="1654"/>
              <a:stretch/>
            </p:blipFill>
            <p:spPr bwMode="auto">
              <a:xfrm>
                <a:off x="3154440" y="1131874"/>
                <a:ext cx="4624223" cy="33774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ángulo 6"/>
              <p:cNvSpPr/>
              <p:nvPr/>
            </p:nvSpPr>
            <p:spPr>
              <a:xfrm>
                <a:off x="3920176" y="4509370"/>
                <a:ext cx="3251852" cy="507831"/>
              </a:xfrm>
              <a:prstGeom prst="rect">
                <a:avLst/>
              </a:prstGeom>
            </p:spPr>
            <p:txBody>
              <a:bodyPr wrap="none">
                <a:spAutoFit/>
              </a:bodyPr>
              <a:lstStyle/>
              <a:p>
                <a:pPr algn="ctr">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Fuente: </a:t>
                </a:r>
                <a:r>
                  <a:rPr lang="es-EC" dirty="0">
                    <a:latin typeface="Times New Roman" panose="02020603050405020304" pitchFamily="18" charset="0"/>
                    <a:ea typeface="Times New Roman" panose="02020603050405020304" pitchFamily="18" charset="0"/>
                    <a:cs typeface="Times New Roman" panose="02020603050405020304" pitchFamily="18" charset="0"/>
                  </a:rPr>
                  <a:t>(Díaz &amp; Vásquez,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8998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17563" y="352141"/>
            <a:ext cx="6552815" cy="646331"/>
          </a:xfrm>
          <a:prstGeom prst="rect">
            <a:avLst/>
          </a:prstGeom>
          <a:noFill/>
        </p:spPr>
        <p:txBody>
          <a:bodyPr wrap="square" rtlCol="0">
            <a:spAutoFit/>
          </a:bodyPr>
          <a:lstStyle>
            <a:defPPr>
              <a:defRPr lang="es-EC"/>
            </a:defPPr>
            <a:lvl1pPr algn="ctr">
              <a:defRPr sz="3600" b="1"/>
            </a:lvl1pPr>
          </a:lstStyle>
          <a:p>
            <a:r>
              <a:rPr lang="es-EC" dirty="0" smtClean="0"/>
              <a:t>SERIES TEMPORALES</a:t>
            </a:r>
            <a:endParaRPr lang="es-EC" dirty="0"/>
          </a:p>
        </p:txBody>
      </p:sp>
      <p:sp>
        <p:nvSpPr>
          <p:cNvPr id="2" name="Rectángulo redondeado 1"/>
          <p:cNvSpPr/>
          <p:nvPr/>
        </p:nvSpPr>
        <p:spPr>
          <a:xfrm>
            <a:off x="3348507" y="1107583"/>
            <a:ext cx="8409904" cy="12106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Una serie temporal es una secuencia de </a:t>
            </a:r>
            <a:r>
              <a:rPr lang="es-EC" i="1" dirty="0"/>
              <a:t>N </a:t>
            </a:r>
            <a:r>
              <a:rPr lang="es-EC" dirty="0"/>
              <a:t>observaciones (datos) ordenados y equidistantes cronológicamente sobre una (serie </a:t>
            </a:r>
            <a:r>
              <a:rPr lang="es-EC" dirty="0" err="1"/>
              <a:t>univariante</a:t>
            </a:r>
            <a:r>
              <a:rPr lang="es-EC" dirty="0"/>
              <a:t>) o varias características (serie </a:t>
            </a:r>
            <a:r>
              <a:rPr lang="es-EC" dirty="0" err="1"/>
              <a:t>multivariante</a:t>
            </a:r>
            <a:r>
              <a:rPr lang="es-EC" dirty="0"/>
              <a:t>) de una unidad observable en diferentes momentos (Mauricio, 2007). </a:t>
            </a:r>
          </a:p>
        </p:txBody>
      </p:sp>
      <mc:AlternateContent xmlns:mc="http://schemas.openxmlformats.org/markup-compatibility/2006" xmlns:a14="http://schemas.microsoft.com/office/drawing/2010/main">
        <mc:Choice Requires="a14">
          <p:sp>
            <p:nvSpPr>
              <p:cNvPr id="3" name="CuadroTexto 2"/>
              <p:cNvSpPr txBox="1"/>
              <p:nvPr/>
            </p:nvSpPr>
            <p:spPr>
              <a:xfrm>
                <a:off x="5703429" y="2537138"/>
                <a:ext cx="3181081" cy="437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1</m:t>
                          </m:r>
                        </m:sub>
                      </m:sSub>
                      <m:r>
                        <a:rPr lang="es-EC" i="1">
                          <a:latin typeface="Cambria Math" panose="02040503050406030204" pitchFamily="18" charset="0"/>
                        </a:rPr>
                        <m:t>,</m:t>
                      </m:r>
                      <m:r>
                        <a:rPr lang="es-EC" i="1">
                          <a:latin typeface="Cambria Math" panose="02040503050406030204" pitchFamily="18" charset="0"/>
                        </a:rPr>
                        <m:t>𝑧</m:t>
                      </m:r>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𝑇</m:t>
                          </m:r>
                        </m:sub>
                      </m:sSub>
                      <m:r>
                        <a:rPr lang="es-EC" i="1">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r>
                            <a:rPr lang="es-EC" i="1">
                              <a:latin typeface="Cambria Math" panose="02040503050406030204" pitchFamily="18" charset="0"/>
                            </a:rPr>
                            <m:t>)</m:t>
                          </m:r>
                        </m:e>
                        <m:sub>
                          <m:r>
                            <a:rPr lang="es-EC" i="1">
                              <a:latin typeface="Cambria Math" panose="02040503050406030204" pitchFamily="18" charset="0"/>
                            </a:rPr>
                            <m:t>𝑡</m:t>
                          </m:r>
                          <m:r>
                            <a:rPr lang="es-EC" i="1">
                              <a:latin typeface="Cambria Math" panose="02040503050406030204" pitchFamily="18" charset="0"/>
                            </a:rPr>
                            <m:t>=1</m:t>
                          </m:r>
                        </m:sub>
                        <m:sup>
                          <m:r>
                            <a:rPr lang="es-EC" i="1">
                              <a:latin typeface="Cambria Math" panose="02040503050406030204" pitchFamily="18" charset="0"/>
                            </a:rPr>
                            <m:t>𝑇</m:t>
                          </m:r>
                        </m:sup>
                      </m:sSubSup>
                    </m:oMath>
                  </m:oMathPara>
                </a14:m>
                <a:endParaRPr lang="es-EC"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703429" y="2537138"/>
                <a:ext cx="3181081" cy="437812"/>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384225" y="2969216"/>
                <a:ext cx="6186153" cy="1544012"/>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Donde: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la observación de la variable a analizarse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𝑇</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el número de observaciones que consta la serie completa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384225" y="2969216"/>
                <a:ext cx="6186153" cy="1544012"/>
              </a:xfrm>
              <a:prstGeom prst="rect">
                <a:avLst/>
              </a:prstGeom>
              <a:blipFill rotWithShape="0">
                <a:blip r:embed="rId3"/>
                <a:stretch>
                  <a:fillRect l="-788" b="-2372"/>
                </a:stretch>
              </a:blipFill>
            </p:spPr>
            <p:txBody>
              <a:bodyPr/>
              <a:lstStyle/>
              <a:p>
                <a:r>
                  <a:rPr lang="es-EC">
                    <a:noFill/>
                  </a:rPr>
                  <a:t> </a:t>
                </a:r>
              </a:p>
            </p:txBody>
          </p:sp>
        </mc:Fallback>
      </mc:AlternateContent>
      <p:graphicFrame>
        <p:nvGraphicFramePr>
          <p:cNvPr id="8" name="Diagrama 7"/>
          <p:cNvGraphicFramePr/>
          <p:nvPr>
            <p:extLst>
              <p:ext uri="{D42A27DB-BD31-4B8C-83A1-F6EECF244321}">
                <p14:modId xmlns:p14="http://schemas.microsoft.com/office/powerpoint/2010/main" val="4268096355"/>
              </p:ext>
            </p:extLst>
          </p:nvPr>
        </p:nvGraphicFramePr>
        <p:xfrm>
          <a:off x="4159876" y="4572000"/>
          <a:ext cx="6000124" cy="1566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99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7" grpId="0"/>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3" name="Conector recto 2"/>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3014899" y="246244"/>
            <a:ext cx="2059378" cy="584775"/>
          </a:xfrm>
          <a:prstGeom prst="rect">
            <a:avLst/>
          </a:prstGeom>
          <a:noFill/>
        </p:spPr>
        <p:txBody>
          <a:bodyPr wrap="square" rtlCol="0">
            <a:spAutoFit/>
          </a:bodyPr>
          <a:lstStyle/>
          <a:p>
            <a:r>
              <a:rPr lang="es-EC" sz="3200" b="1" dirty="0" smtClean="0"/>
              <a:t>Tendencia </a:t>
            </a:r>
            <a:endParaRPr lang="es-EC" sz="3200" b="1" dirty="0"/>
          </a:p>
        </p:txBody>
      </p:sp>
      <p:sp>
        <p:nvSpPr>
          <p:cNvPr id="5" name="Rectángulo redondeado 4"/>
          <p:cNvSpPr/>
          <p:nvPr/>
        </p:nvSpPr>
        <p:spPr>
          <a:xfrm>
            <a:off x="3667736" y="892295"/>
            <a:ext cx="7843234" cy="9125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Se define como </a:t>
            </a:r>
            <a:r>
              <a:rPr lang="es-EC" dirty="0"/>
              <a:t>un cambio ascendente o descendente de un conjunto de datos respecto a su media a largo plazo o como un cambio que se produce en relación al nivel </a:t>
            </a:r>
            <a:r>
              <a:rPr lang="es-EC" dirty="0" smtClean="0"/>
              <a:t>medio (Marín, </a:t>
            </a:r>
            <a:r>
              <a:rPr lang="es-EC" dirty="0"/>
              <a:t>2010)</a:t>
            </a:r>
          </a:p>
        </p:txBody>
      </p:sp>
      <p:sp>
        <p:nvSpPr>
          <p:cNvPr id="10" name="Rectángulo 9"/>
          <p:cNvSpPr/>
          <p:nvPr/>
        </p:nvSpPr>
        <p:spPr>
          <a:xfrm>
            <a:off x="3014899" y="1907515"/>
            <a:ext cx="2687915" cy="584775"/>
          </a:xfrm>
          <a:prstGeom prst="rect">
            <a:avLst/>
          </a:prstGeom>
        </p:spPr>
        <p:txBody>
          <a:bodyPr wrap="none">
            <a:spAutoFit/>
          </a:bodyPr>
          <a:lstStyle/>
          <a:p>
            <a:r>
              <a:rPr lang="es-EC" sz="3200" b="1" dirty="0" smtClean="0"/>
              <a:t>Estacionaridad</a:t>
            </a:r>
            <a:endParaRPr lang="es-EC" sz="3200" b="1" dirty="0"/>
          </a:p>
        </p:txBody>
      </p:sp>
      <p:sp>
        <p:nvSpPr>
          <p:cNvPr id="11" name="Rectángulo redondeado 10"/>
          <p:cNvSpPr/>
          <p:nvPr/>
        </p:nvSpPr>
        <p:spPr>
          <a:xfrm>
            <a:off x="3582649" y="2628910"/>
            <a:ext cx="7843234" cy="7839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Una serie es estacionaria cuando es estable a lo largo del tiempo, es decir, cuando la media y varianza son constantes en el </a:t>
            </a:r>
            <a:r>
              <a:rPr lang="es-EC" dirty="0" smtClean="0"/>
              <a:t>tiempo (</a:t>
            </a:r>
            <a:r>
              <a:rPr lang="es-EC" dirty="0"/>
              <a:t>Peña </a:t>
            </a:r>
            <a:r>
              <a:rPr lang="es-EC" dirty="0" smtClean="0"/>
              <a:t>, </a:t>
            </a:r>
            <a:r>
              <a:rPr lang="es-EC" dirty="0"/>
              <a:t>2010</a:t>
            </a:r>
            <a:r>
              <a:rPr lang="es-EC" dirty="0" smtClean="0"/>
              <a:t>)</a:t>
            </a:r>
            <a:endParaRPr lang="es-EC" dirty="0"/>
          </a:p>
        </p:txBody>
      </p:sp>
      <p:graphicFrame>
        <p:nvGraphicFramePr>
          <p:cNvPr id="16" name="Diagrama 15"/>
          <p:cNvGraphicFramePr/>
          <p:nvPr>
            <p:extLst/>
          </p:nvPr>
        </p:nvGraphicFramePr>
        <p:xfrm>
          <a:off x="4216978" y="3978237"/>
          <a:ext cx="6574575" cy="193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o 20"/>
          <p:cNvGrpSpPr/>
          <p:nvPr/>
        </p:nvGrpSpPr>
        <p:grpSpPr>
          <a:xfrm>
            <a:off x="3069575" y="1896078"/>
            <a:ext cx="9039556" cy="4095482"/>
            <a:chOff x="2829688" y="2009104"/>
            <a:chExt cx="9039556" cy="4095482"/>
          </a:xfrm>
        </p:grpSpPr>
        <p:sp>
          <p:nvSpPr>
            <p:cNvPr id="17" name="Rectángulo 16"/>
            <p:cNvSpPr/>
            <p:nvPr/>
          </p:nvSpPr>
          <p:spPr>
            <a:xfrm>
              <a:off x="2829688" y="2009104"/>
              <a:ext cx="8902965" cy="4095482"/>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18" name="Imagen 17"/>
            <p:cNvPicPr/>
            <p:nvPr/>
          </p:nvPicPr>
          <p:blipFill>
            <a:blip r:embed="rId7"/>
            <a:stretch>
              <a:fillRect/>
            </a:stretch>
          </p:blipFill>
          <p:spPr>
            <a:xfrm>
              <a:off x="5460403" y="2189600"/>
              <a:ext cx="4257899" cy="2446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9" name="Rectángulo 18"/>
                <p:cNvSpPr/>
                <p:nvPr/>
              </p:nvSpPr>
              <p:spPr>
                <a:xfrm>
                  <a:off x="6812055" y="4737597"/>
                  <a:ext cx="15545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𝛾</m:t>
                            </m:r>
                          </m:e>
                          <m:sub>
                            <m:r>
                              <a:rPr lang="es-EC" i="1">
                                <a:latin typeface="Cambria Math" panose="02040503050406030204" pitchFamily="18" charset="0"/>
                              </a:rPr>
                              <m:t>𝑜</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𝛾</m:t>
                            </m:r>
                          </m:e>
                          <m:sub>
                            <m:r>
                              <a:rPr lang="es-EC" i="0">
                                <a:latin typeface="Cambria Math" panose="02040503050406030204" pitchFamily="18" charset="0"/>
                              </a:rPr>
                              <m:t>1</m:t>
                            </m:r>
                          </m:sub>
                        </m:sSub>
                        <m:r>
                          <a:rPr lang="es-EC" i="1">
                            <a:latin typeface="Cambria Math" panose="02040503050406030204" pitchFamily="18" charset="0"/>
                          </a:rPr>
                          <m:t>𝑡</m:t>
                        </m:r>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6812055" y="4737597"/>
                  <a:ext cx="1554593" cy="369332"/>
                </a:xfrm>
                <a:prstGeom prst="rect">
                  <a:avLst/>
                </a:prstGeom>
                <a:blipFill rotWithShape="0">
                  <a:blip r:embed="rId8"/>
                  <a:stretch>
                    <a:fillRect b="-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5773244" y="5315677"/>
                  <a:ext cx="6096000" cy="625812"/>
                </a:xfrm>
                <a:prstGeom prst="rect">
                  <a:avLst/>
                </a:prstGeom>
              </p:spPr>
              <p:txBody>
                <a:bodyPr>
                  <a:spAutoFit/>
                </a:bodyPr>
                <a:lstStyle/>
                <a:p>
                  <a:pPr algn="just">
                    <a:spcAft>
                      <a:spcPts val="800"/>
                    </a:spcAft>
                  </a:pPr>
                  <a14:m>
                    <m:oMath xmlns:m="http://schemas.openxmlformats.org/officeDocument/2006/math">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la intersección con el eje Y</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la pendiente de la recta que describe la evolución de la serie.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5773244" y="5315677"/>
                  <a:ext cx="6096000" cy="625812"/>
                </a:xfrm>
                <a:prstGeom prst="rect">
                  <a:avLst/>
                </a:prstGeom>
                <a:blipFill rotWithShape="0">
                  <a:blip r:embed="rId9"/>
                  <a:stretch>
                    <a:fillRect t="-1942" b="-8738"/>
                  </a:stretch>
                </a:blipFill>
              </p:spPr>
              <p:txBody>
                <a:bodyPr/>
                <a:lstStyle/>
                <a:p>
                  <a:r>
                    <a:rPr lang="es-EC">
                      <a:noFill/>
                    </a:rPr>
                    <a:t> </a:t>
                  </a:r>
                </a:p>
              </p:txBody>
            </p:sp>
          </mc:Fallback>
        </mc:AlternateContent>
      </p:grpSp>
    </p:spTree>
    <p:extLst>
      <p:ext uri="{BB962C8B-B14F-4D97-AF65-F5344CB8AC3E}">
        <p14:creationId xmlns:p14="http://schemas.microsoft.com/office/powerpoint/2010/main" val="1055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P spid="11"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sp>
        <p:nvSpPr>
          <p:cNvPr id="4" name="CuadroTexto 3"/>
          <p:cNvSpPr txBox="1"/>
          <p:nvPr/>
        </p:nvSpPr>
        <p:spPr>
          <a:xfrm>
            <a:off x="3014899" y="246244"/>
            <a:ext cx="3166960" cy="584775"/>
          </a:xfrm>
          <a:prstGeom prst="rect">
            <a:avLst/>
          </a:prstGeom>
          <a:noFill/>
        </p:spPr>
        <p:txBody>
          <a:bodyPr wrap="square" rtlCol="0">
            <a:spAutoFit/>
          </a:bodyPr>
          <a:lstStyle/>
          <a:p>
            <a:r>
              <a:rPr lang="es-EC" sz="3200" b="1" dirty="0" smtClean="0"/>
              <a:t>ESTACIONALIDAD </a:t>
            </a:r>
            <a:endParaRPr lang="es-EC" sz="3200" b="1" dirty="0"/>
          </a:p>
        </p:txBody>
      </p:sp>
      <p:sp>
        <p:nvSpPr>
          <p:cNvPr id="6" name="Rectángulo redondeado 5"/>
          <p:cNvSpPr/>
          <p:nvPr/>
        </p:nvSpPr>
        <p:spPr>
          <a:xfrm>
            <a:off x="3296992" y="1068945"/>
            <a:ext cx="7856112" cy="1481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latin typeface="Times New Roman" panose="02020603050405020304" pitchFamily="18" charset="0"/>
                <a:ea typeface="Calibri" panose="020F0502020204030204" pitchFamily="34" charset="0"/>
              </a:rPr>
              <a:t>Son movimientos repetitivos que se producen sistemáticamente a lo largo de la trayectoria de la serie y, generalmente representan las fluctuaciones que se registran de forma constante en periodos de tiempo (Universidad de Granada, 2015).</a:t>
            </a:r>
            <a:endParaRPr lang="es-EC" dirty="0"/>
          </a:p>
          <a:p>
            <a:pPr algn="ctr"/>
            <a:endParaRPr lang="es-EC" dirty="0"/>
          </a:p>
        </p:txBody>
      </p:sp>
      <mc:AlternateContent xmlns:mc="http://schemas.openxmlformats.org/markup-compatibility/2006" xmlns:a14="http://schemas.microsoft.com/office/drawing/2010/main">
        <mc:Choice Requires="a14">
          <p:sp>
            <p:nvSpPr>
              <p:cNvPr id="7" name="Rectángulo 6"/>
              <p:cNvSpPr/>
              <p:nvPr/>
            </p:nvSpPr>
            <p:spPr>
              <a:xfrm>
                <a:off x="6050668" y="2791426"/>
                <a:ext cx="19146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𝑎</m:t>
                          </m:r>
                        </m:e>
                        <m:sub>
                          <m:r>
                            <a:rPr lang="es-EC" i="1">
                              <a:latin typeface="Cambria Math" panose="02040503050406030204" pitchFamily="18" charset="0"/>
                            </a:rPr>
                            <m:t>𝑡</m:t>
                          </m:r>
                        </m:sub>
                      </m:sSub>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6050668" y="2791426"/>
                <a:ext cx="1914627" cy="369332"/>
              </a:xfrm>
              <a:prstGeom prst="rect">
                <a:avLst/>
              </a:prstGeom>
              <a:blipFill rotWithShape="0">
                <a:blip r:embed="rId2"/>
                <a:stretch>
                  <a:fillRect b="-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499020" y="3771500"/>
                <a:ext cx="6096000" cy="1508105"/>
              </a:xfrm>
              <a:prstGeom prst="rect">
                <a:avLst/>
              </a:prstGeom>
            </p:spPr>
            <p:txBody>
              <a:bodyPr>
                <a:spAutoFit/>
              </a:bodyPr>
              <a:lstStyle/>
              <a:p>
                <a:pPr algn="just">
                  <a:spcAft>
                    <a:spcPts val="800"/>
                  </a:spcAft>
                </a:pPr>
                <a14:m>
                  <m:oMath xmlns:m="http://schemas.openxmlformats.org/officeDocument/2006/math">
                    <m:sSub>
                      <m:sSubPr>
                        <m:ctrlPr>
                          <a:rPr lang="es-EC" i="1" smtClean="0">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la representación de la serie </a:t>
                </a: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temporal</a:t>
                </a:r>
              </a:p>
              <a:p>
                <a:pPr algn="just">
                  <a:spcAft>
                    <a:spcPts val="800"/>
                  </a:spcAft>
                </a:pP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oMath>
                </a14:m>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Representa el nivel de la serie (media o tendencia</a:t>
                </a:r>
                <a:r>
                  <a:rPr lang="es-EC"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el componente estacional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rPr>
                  <a:t> Es el componente puramente aleatorio </a:t>
                </a:r>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4499020" y="3771500"/>
                <a:ext cx="6096000" cy="1508105"/>
              </a:xfrm>
              <a:prstGeom prst="rect">
                <a:avLst/>
              </a:prstGeom>
              <a:blipFill rotWithShape="0">
                <a:blip r:embed="rId3"/>
                <a:stretch>
                  <a:fillRect t="-2429" b="-5263"/>
                </a:stretch>
              </a:blipFill>
            </p:spPr>
            <p:txBody>
              <a:bodyPr/>
              <a:lstStyle/>
              <a:p>
                <a:r>
                  <a:rPr lang="es-EC">
                    <a:noFill/>
                  </a:rPr>
                  <a:t> </a:t>
                </a:r>
              </a:p>
            </p:txBody>
          </p:sp>
        </mc:Fallback>
      </mc:AlternateContent>
      <p:grpSp>
        <p:nvGrpSpPr>
          <p:cNvPr id="29" name="Grupo 28"/>
          <p:cNvGrpSpPr/>
          <p:nvPr/>
        </p:nvGrpSpPr>
        <p:grpSpPr>
          <a:xfrm>
            <a:off x="3796848" y="3402167"/>
            <a:ext cx="6422265" cy="2555453"/>
            <a:chOff x="4172755" y="3370809"/>
            <a:chExt cx="6422265" cy="2555453"/>
          </a:xfrm>
        </p:grpSpPr>
        <p:grpSp>
          <p:nvGrpSpPr>
            <p:cNvPr id="28" name="Grupo 27"/>
            <p:cNvGrpSpPr/>
            <p:nvPr/>
          </p:nvGrpSpPr>
          <p:grpSpPr>
            <a:xfrm>
              <a:off x="4172755" y="3370809"/>
              <a:ext cx="6422265" cy="2555453"/>
              <a:chOff x="4172755" y="3291555"/>
              <a:chExt cx="6422265" cy="2555453"/>
            </a:xfrm>
          </p:grpSpPr>
          <p:sp>
            <p:nvSpPr>
              <p:cNvPr id="8" name="Rectángulo 7"/>
              <p:cNvSpPr/>
              <p:nvPr/>
            </p:nvSpPr>
            <p:spPr>
              <a:xfrm>
                <a:off x="4172755" y="3631842"/>
                <a:ext cx="6422265" cy="2215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1" name="Imagen 20"/>
              <p:cNvPicPr/>
              <p:nvPr/>
            </p:nvPicPr>
            <p:blipFill rotWithShape="1">
              <a:blip r:embed="rId4">
                <a:extLst>
                  <a:ext uri="{28A0092B-C50C-407E-A947-70E740481C1C}">
                    <a14:useLocalDpi xmlns:a14="http://schemas.microsoft.com/office/drawing/2010/main" val="0"/>
                  </a:ext>
                </a:extLst>
              </a:blip>
              <a:srcRect l="24519" t="17273" r="11037" b="14655"/>
              <a:stretch/>
            </p:blipFill>
            <p:spPr bwMode="auto">
              <a:xfrm>
                <a:off x="4878944" y="3291555"/>
                <a:ext cx="4329449" cy="250937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1" name="CuadroTexto 10"/>
                  <p:cNvSpPr txBox="1"/>
                  <p:nvPr/>
                </p:nvSpPr>
                <p:spPr>
                  <a:xfrm>
                    <a:off x="9588317" y="4342211"/>
                    <a:ext cx="772732" cy="366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oMath>
                      </m:oMathPara>
                    </a14:m>
                    <a:endParaRPr lang="es-EC"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9588317" y="4342211"/>
                    <a:ext cx="772732" cy="366682"/>
                  </a:xfrm>
                  <a:prstGeom prst="rect">
                    <a:avLst/>
                  </a:prstGeom>
                  <a:blipFill rotWithShape="0">
                    <a:blip r:embed="rId5"/>
                    <a:stretch>
                      <a:fillRect b="-3279"/>
                    </a:stretch>
                  </a:blipFill>
                </p:spPr>
                <p:txBody>
                  <a:bodyPr/>
                  <a:lstStyle/>
                  <a:p>
                    <a:r>
                      <a:rPr lang="es-EC">
                        <a:noFill/>
                      </a:rPr>
                      <a:t> </a:t>
                    </a:r>
                  </a:p>
                </p:txBody>
              </p:sp>
            </mc:Fallback>
          </mc:AlternateContent>
          <p:cxnSp>
            <p:nvCxnSpPr>
              <p:cNvPr id="25" name="Conector recto de flecha 24"/>
              <p:cNvCxnSpPr/>
              <p:nvPr/>
            </p:nvCxnSpPr>
            <p:spPr>
              <a:xfrm flipV="1">
                <a:off x="8603087" y="3631842"/>
                <a:ext cx="1223493" cy="71036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26" name="Rectángulo 25"/>
                  <p:cNvSpPr/>
                  <p:nvPr/>
                </p:nvSpPr>
                <p:spPr>
                  <a:xfrm>
                    <a:off x="9773756" y="3431967"/>
                    <a:ext cx="4370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𝑡</m:t>
                              </m:r>
                            </m:sub>
                          </m:sSub>
                        </m:oMath>
                      </m:oMathPara>
                    </a14:m>
                    <a:endParaRPr lang="es-EC" dirty="0"/>
                  </a:p>
                </p:txBody>
              </p:sp>
            </mc:Choice>
            <mc:Fallback xmlns="">
              <p:sp>
                <p:nvSpPr>
                  <p:cNvPr id="26" name="Rectángulo 25"/>
                  <p:cNvSpPr>
                    <a:spLocks noRot="1" noChangeAspect="1" noMove="1" noResize="1" noEditPoints="1" noAdjustHandles="1" noChangeArrowheads="1" noChangeShapeType="1" noTextEdit="1"/>
                  </p:cNvSpPr>
                  <p:nvPr/>
                </p:nvSpPr>
                <p:spPr>
                  <a:xfrm>
                    <a:off x="9773756" y="3431967"/>
                    <a:ext cx="437043"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7511709" y="3972879"/>
                    <a:ext cx="453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𝑎</m:t>
                              </m:r>
                            </m:e>
                            <m:sub>
                              <m:r>
                                <a:rPr lang="es-EC" i="1">
                                  <a:latin typeface="Cambria Math" panose="02040503050406030204" pitchFamily="18" charset="0"/>
                                </a:rPr>
                                <m:t>𝑡</m:t>
                              </m:r>
                            </m:sub>
                          </m:sSub>
                        </m:oMath>
                      </m:oMathPara>
                    </a14:m>
                    <a:endParaRPr lang="es-EC" dirty="0"/>
                  </a:p>
                </p:txBody>
              </p:sp>
            </mc:Choice>
            <mc:Fallback xmlns="">
              <p:sp>
                <p:nvSpPr>
                  <p:cNvPr id="27" name="Rectángulo 26"/>
                  <p:cNvSpPr>
                    <a:spLocks noRot="1" noChangeAspect="1" noMove="1" noResize="1" noEditPoints="1" noAdjustHandles="1" noChangeArrowheads="1" noChangeShapeType="1" noTextEdit="1"/>
                  </p:cNvSpPr>
                  <p:nvPr/>
                </p:nvSpPr>
                <p:spPr>
                  <a:xfrm>
                    <a:off x="7511709" y="3972879"/>
                    <a:ext cx="453586" cy="369332"/>
                  </a:xfrm>
                  <a:prstGeom prst="rect">
                    <a:avLst/>
                  </a:prstGeom>
                  <a:blipFill rotWithShape="0">
                    <a:blip r:embed="rId7"/>
                    <a:stretch>
                      <a:fillRect/>
                    </a:stretch>
                  </a:blipFill>
                </p:spPr>
                <p:txBody>
                  <a:bodyPr/>
                  <a:lstStyle/>
                  <a:p>
                    <a:r>
                      <a:rPr lang="es-EC">
                        <a:noFill/>
                      </a:rPr>
                      <a:t> </a:t>
                    </a:r>
                  </a:p>
                </p:txBody>
              </p:sp>
            </mc:Fallback>
          </mc:AlternateContent>
        </p:grpSp>
        <p:cxnSp>
          <p:nvCxnSpPr>
            <p:cNvPr id="10" name="Conector recto de flecha 9"/>
            <p:cNvCxnSpPr/>
            <p:nvPr/>
          </p:nvCxnSpPr>
          <p:spPr>
            <a:xfrm flipV="1">
              <a:off x="4878944" y="4546240"/>
              <a:ext cx="4651422" cy="7333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247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3" name="Conector recto 2"/>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141950" y="789421"/>
            <a:ext cx="4808304" cy="523220"/>
          </a:xfrm>
          <a:prstGeom prst="rect">
            <a:avLst/>
          </a:prstGeom>
        </p:spPr>
        <p:txBody>
          <a:bodyPr wrap="none">
            <a:spAutoFit/>
          </a:bodyPr>
          <a:lstStyle/>
          <a:p>
            <a:r>
              <a:rPr lang="es-EC" sz="2800" b="1" dirty="0" smtClean="0">
                <a:ea typeface="Times New Roman" panose="02020603050405020304" pitchFamily="18" charset="0"/>
              </a:rPr>
              <a:t>Funciones </a:t>
            </a:r>
            <a:r>
              <a:rPr lang="es-EC" sz="2800" b="1" dirty="0">
                <a:ea typeface="Times New Roman" panose="02020603050405020304" pitchFamily="18" charset="0"/>
              </a:rPr>
              <a:t>periódicas generales</a:t>
            </a:r>
            <a:endParaRPr lang="es-EC" sz="2800" b="1" dirty="0"/>
          </a:p>
        </p:txBody>
      </p:sp>
      <p:sp>
        <p:nvSpPr>
          <p:cNvPr id="5" name="Rectángulo redondeado 4"/>
          <p:cNvSpPr/>
          <p:nvPr/>
        </p:nvSpPr>
        <p:spPr>
          <a:xfrm>
            <a:off x="3567446" y="1813637"/>
            <a:ext cx="7237927" cy="9015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Fourier demostró que toda función periódica puede representarse como la suma de funciones sinusoidales de distinta amplitud y frecuencia </a:t>
            </a:r>
          </a:p>
        </p:txBody>
      </p:sp>
      <mc:AlternateContent xmlns:mc="http://schemas.openxmlformats.org/markup-compatibility/2006" xmlns:a14="http://schemas.microsoft.com/office/drawing/2010/main">
        <mc:Choice Requires="a14">
          <p:sp>
            <p:nvSpPr>
              <p:cNvPr id="6" name="Rectángulo 5"/>
              <p:cNvSpPr/>
              <p:nvPr/>
            </p:nvSpPr>
            <p:spPr>
              <a:xfrm>
                <a:off x="4940248" y="2936571"/>
                <a:ext cx="4492320" cy="920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r>
                        <a:rPr lang="es-EC" i="0">
                          <a:latin typeface="Cambria Math" panose="02040503050406030204" pitchFamily="18" charset="0"/>
                        </a:rPr>
                        <m:t>= </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e>
                      </m:acc>
                      <m:r>
                        <a:rPr lang="es-EC" i="0">
                          <a:latin typeface="Cambria Math" panose="02040503050406030204" pitchFamily="18" charset="0"/>
                        </a:rPr>
                        <m:t>+</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f>
                            <m:fPr>
                              <m:type m:val="lin"/>
                              <m:ctrlPr>
                                <a:rPr lang="es-EC" i="1">
                                  <a:latin typeface="Cambria Math" panose="02040503050406030204" pitchFamily="18" charset="0"/>
                                </a:rPr>
                              </m:ctrlPr>
                            </m:fPr>
                            <m:num>
                              <m:r>
                                <a:rPr lang="es-EC" i="1">
                                  <a:latin typeface="Cambria Math" panose="02040503050406030204" pitchFamily="18" charset="0"/>
                                </a:rPr>
                                <m:t>𝑇</m:t>
                              </m:r>
                            </m:num>
                            <m:den>
                              <m:r>
                                <a:rPr lang="es-EC" i="0">
                                  <a:latin typeface="Cambria Math" panose="02040503050406030204" pitchFamily="18" charset="0"/>
                                </a:rPr>
                                <m:t>2</m:t>
                              </m:r>
                            </m:den>
                          </m:f>
                        </m:sup>
                        <m:e>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𝑗</m:t>
                                  </m:r>
                                </m:sub>
                              </m:sSub>
                            </m:e>
                          </m:acc>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𝜔</m:t>
                                      </m:r>
                                    </m:e>
                                    <m:sub>
                                      <m:r>
                                        <a:rPr lang="es-EC" i="1">
                                          <a:latin typeface="Cambria Math" panose="02040503050406030204" pitchFamily="18" charset="0"/>
                                        </a:rPr>
                                        <m:t>𝑗</m:t>
                                      </m:r>
                                    </m:sub>
                                  </m:sSub>
                                  <m:r>
                                    <a:rPr lang="es-EC" i="1">
                                      <a:latin typeface="Cambria Math" panose="02040503050406030204" pitchFamily="18" charset="0"/>
                                    </a:rPr>
                                    <m:t>𝑡</m:t>
                                  </m:r>
                                </m:e>
                              </m:d>
                              <m:r>
                                <a:rPr lang="es-EC" i="0">
                                  <a:latin typeface="Cambria Math" panose="02040503050406030204" pitchFamily="18" charset="0"/>
                                </a:rPr>
                                <m:t>+</m:t>
                              </m:r>
                            </m:e>
                          </m:func>
                        </m:e>
                      </m:nary>
                      <m:r>
                        <a:rPr lang="es-EC" i="0">
                          <a:latin typeface="Cambria Math" panose="02040503050406030204" pitchFamily="18" charset="0"/>
                        </a:rPr>
                        <m:t> </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f>
                            <m:fPr>
                              <m:type m:val="lin"/>
                              <m:ctrlPr>
                                <a:rPr lang="es-EC" i="1">
                                  <a:latin typeface="Cambria Math" panose="02040503050406030204" pitchFamily="18" charset="0"/>
                                </a:rPr>
                              </m:ctrlPr>
                            </m:fPr>
                            <m:num>
                              <m:r>
                                <a:rPr lang="es-EC" i="1">
                                  <a:latin typeface="Cambria Math" panose="02040503050406030204" pitchFamily="18" charset="0"/>
                                </a:rPr>
                                <m:t>𝑇</m:t>
                              </m:r>
                            </m:num>
                            <m:den>
                              <m:r>
                                <a:rPr lang="es-EC" i="0">
                                  <a:latin typeface="Cambria Math" panose="02040503050406030204" pitchFamily="18" charset="0"/>
                                </a:rPr>
                                <m:t>2</m:t>
                              </m:r>
                            </m:den>
                          </m:f>
                        </m:sup>
                        <m:e>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1">
                                      <a:latin typeface="Cambria Math" panose="02040503050406030204" pitchFamily="18" charset="0"/>
                                    </a:rPr>
                                    <m:t>𝑗</m:t>
                                  </m:r>
                                </m:sub>
                              </m:sSub>
                            </m:e>
                          </m:acc>
                          <m:func>
                            <m:funcPr>
                              <m:ctrlPr>
                                <a:rPr lang="es-EC" i="1">
                                  <a:latin typeface="Cambria Math" panose="02040503050406030204" pitchFamily="18" charset="0"/>
                                </a:rPr>
                              </m:ctrlPr>
                            </m:funcPr>
                            <m:fName>
                              <m:r>
                                <m:rPr>
                                  <m:sty m:val="p"/>
                                </m:rPr>
                                <a:rPr lang="es-EC" i="0">
                                  <a:latin typeface="Cambria Math" panose="02040503050406030204" pitchFamily="18" charset="0"/>
                                </a:rPr>
                                <m:t>c</m:t>
                              </m:r>
                              <m:r>
                                <m:rPr>
                                  <m:sty m:val="p"/>
                                </m:rPr>
                                <a:rPr lang="es-EC" i="0" smtClean="0">
                                  <a:latin typeface="Cambria Math" panose="02040503050406030204" pitchFamily="18" charset="0"/>
                                </a:rPr>
                                <m:t>o</m:t>
                              </m:r>
                              <m:r>
                                <m:rPr>
                                  <m:sty m:val="p"/>
                                </m:rPr>
                                <a:rPr lang="es-EC" i="0">
                                  <a:latin typeface="Cambria Math" panose="02040503050406030204" pitchFamily="18" charset="0"/>
                                </a:rPr>
                                <m:t>s</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𝜔</m:t>
                                      </m:r>
                                    </m:e>
                                    <m:sub>
                                      <m:r>
                                        <a:rPr lang="es-EC" i="1">
                                          <a:latin typeface="Cambria Math" panose="02040503050406030204" pitchFamily="18" charset="0"/>
                                        </a:rPr>
                                        <m:t>𝑗</m:t>
                                      </m:r>
                                    </m:sub>
                                  </m:sSub>
                                  <m:r>
                                    <a:rPr lang="es-EC" i="1">
                                      <a:latin typeface="Cambria Math" panose="02040503050406030204" pitchFamily="18" charset="0"/>
                                    </a:rPr>
                                    <m:t>𝑡</m:t>
                                  </m:r>
                                </m:e>
                              </m:d>
                            </m:e>
                          </m:func>
                        </m:e>
                      </m:nary>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4940248" y="2936571"/>
                <a:ext cx="4492320" cy="920380"/>
              </a:xfrm>
              <a:prstGeom prst="rect">
                <a:avLst/>
              </a:prstGeom>
              <a:blipFill rotWithShape="0">
                <a:blip r:embed="rId2"/>
                <a:stretch>
                  <a:fillRect/>
                </a:stretch>
              </a:blipFill>
            </p:spPr>
            <p:txBody>
              <a:bodyPr/>
              <a:lstStyle/>
              <a:p>
                <a:r>
                  <a:rPr lang="es-EC">
                    <a:noFill/>
                  </a:rPr>
                  <a:t> </a:t>
                </a:r>
              </a:p>
            </p:txBody>
          </p:sp>
        </mc:Fallback>
      </mc:AlternateContent>
      <p:sp>
        <p:nvSpPr>
          <p:cNvPr id="7" name="Rectángulo 6"/>
          <p:cNvSpPr/>
          <p:nvPr/>
        </p:nvSpPr>
        <p:spPr>
          <a:xfrm>
            <a:off x="3951665" y="4097508"/>
            <a:ext cx="6469487" cy="646331"/>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rPr>
              <a:t>Esta modelo contiene </a:t>
            </a:r>
            <a:r>
              <a:rPr lang="es-EC" dirty="0">
                <a:latin typeface="Times New Roman" panose="02020603050405020304" pitchFamily="18" charset="0"/>
                <a:ea typeface="Times New Roman" panose="02020603050405020304" pitchFamily="18" charset="0"/>
              </a:rPr>
              <a:t>tantos parámetros como observaciones, por lo que siempre ajustará exactamente cualquier serie </a:t>
            </a:r>
            <a:r>
              <a:rPr lang="es-EC" dirty="0" smtClean="0">
                <a:latin typeface="Times New Roman" panose="02020603050405020304" pitchFamily="18" charset="0"/>
                <a:ea typeface="Times New Roman" panose="02020603050405020304" pitchFamily="18" charset="0"/>
              </a:rPr>
              <a:t>observada.</a:t>
            </a:r>
            <a:endParaRPr lang="es-EC" dirty="0"/>
          </a:p>
        </p:txBody>
      </p:sp>
      <p:sp>
        <p:nvSpPr>
          <p:cNvPr id="9" name="Rectángulo 8"/>
          <p:cNvSpPr/>
          <p:nvPr/>
        </p:nvSpPr>
        <p:spPr>
          <a:xfrm>
            <a:off x="2900916" y="553792"/>
            <a:ext cx="8694736" cy="5330173"/>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sp>
        <p:nvSpPr>
          <p:cNvPr id="10" name="CuadroTexto 9"/>
          <p:cNvSpPr txBox="1"/>
          <p:nvPr/>
        </p:nvSpPr>
        <p:spPr>
          <a:xfrm>
            <a:off x="3567446" y="789421"/>
            <a:ext cx="3541692" cy="523220"/>
          </a:xfrm>
          <a:prstGeom prst="rect">
            <a:avLst/>
          </a:prstGeom>
          <a:noFill/>
        </p:spPr>
        <p:txBody>
          <a:bodyPr wrap="square" rtlCol="0">
            <a:spAutoFit/>
          </a:bodyPr>
          <a:lstStyle/>
          <a:p>
            <a:r>
              <a:rPr lang="es-EC" sz="2800" dirty="0" smtClean="0"/>
              <a:t>Periodograma</a:t>
            </a:r>
            <a:endParaRPr lang="es-EC" sz="2800" dirty="0"/>
          </a:p>
        </p:txBody>
      </p:sp>
      <mc:AlternateContent xmlns:mc="http://schemas.openxmlformats.org/markup-compatibility/2006" xmlns:a14="http://schemas.microsoft.com/office/drawing/2010/main">
        <mc:Choice Requires="a14">
          <p:sp>
            <p:nvSpPr>
              <p:cNvPr id="11" name="CuadroTexto 10"/>
              <p:cNvSpPr txBox="1"/>
              <p:nvPr/>
            </p:nvSpPr>
            <p:spPr>
              <a:xfrm>
                <a:off x="3951665" y="1507447"/>
                <a:ext cx="6954590" cy="12659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El </a:t>
                </a:r>
                <a:r>
                  <a:rPr lang="es-EC" dirty="0" err="1"/>
                  <a:t>periodograma</a:t>
                </a:r>
                <a:r>
                  <a:rPr lang="es-EC" dirty="0"/>
                  <a:t> es conocido como la representación de la contribución de cada frecuencia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𝜔</m:t>
                        </m:r>
                      </m:e>
                      <m:sub>
                        <m:r>
                          <a:rPr lang="es-EC" i="1">
                            <a:latin typeface="Cambria Math" panose="02040503050406030204" pitchFamily="18" charset="0"/>
                          </a:rPr>
                          <m:t>𝑗</m:t>
                        </m:r>
                      </m:sub>
                    </m:sSub>
                  </m:oMath>
                </a14:m>
                <a:r>
                  <a:rPr lang="es-EC" dirty="0"/>
                  <a:t> o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𝑗</m:t>
                        </m:r>
                      </m:sub>
                    </m:sSub>
                  </m:oMath>
                </a14:m>
                <a:r>
                  <a:rPr lang="es-EC" dirty="0"/>
                  <a:t> y, puede verse como una herramienta para la detección de posibles ciclos deterministas en una serie temporal (Peña, 2010)</a:t>
                </a:r>
              </a:p>
            </p:txBody>
          </p:sp>
        </mc:Choice>
        <mc:Fallback xmlns="">
          <p:sp>
            <p:nvSpPr>
              <p:cNvPr id="11" name="CuadroTexto 10"/>
              <p:cNvSpPr txBox="1">
                <a:spLocks noRot="1" noChangeAspect="1" noMove="1" noResize="1" noEditPoints="1" noAdjustHandles="1" noChangeArrowheads="1" noChangeShapeType="1" noTextEdit="1"/>
              </p:cNvSpPr>
              <p:nvPr/>
            </p:nvSpPr>
            <p:spPr>
              <a:xfrm>
                <a:off x="3951665" y="1507447"/>
                <a:ext cx="6954590" cy="1265924"/>
              </a:xfrm>
              <a:prstGeom prst="rect">
                <a:avLst/>
              </a:prstGeom>
              <a:blipFill rotWithShape="0">
                <a:blip r:embed="rId3"/>
                <a:stretch>
                  <a:fillRect l="-612" t="-1896" r="-87" b="-2370"/>
                </a:stretch>
              </a:blipFill>
            </p:spPr>
            <p:txBody>
              <a:bodyPr/>
              <a:lstStyle/>
              <a:p>
                <a:r>
                  <a:rPr lang="es-EC">
                    <a:noFill/>
                  </a:rPr>
                  <a:t> </a:t>
                </a:r>
              </a:p>
            </p:txBody>
          </p:sp>
        </mc:Fallback>
      </mc:AlternateContent>
      <p:sp>
        <p:nvSpPr>
          <p:cNvPr id="13" name="Rectángulo redondeado 12"/>
          <p:cNvSpPr/>
          <p:nvPr/>
        </p:nvSpPr>
        <p:spPr>
          <a:xfrm>
            <a:off x="4994852" y="2992097"/>
            <a:ext cx="5965062" cy="922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El </a:t>
            </a:r>
            <a:r>
              <a:rPr lang="es-EC" dirty="0" err="1"/>
              <a:t>periodograma</a:t>
            </a:r>
            <a:r>
              <a:rPr lang="es-EC" dirty="0"/>
              <a:t> es definido a partir de la transformada discreta de Fourier (TDF)</a:t>
            </a:r>
          </a:p>
        </p:txBody>
      </p:sp>
      <mc:AlternateContent xmlns:mc="http://schemas.openxmlformats.org/markup-compatibility/2006" xmlns:a14="http://schemas.microsoft.com/office/drawing/2010/main">
        <mc:Choice Requires="a14">
          <p:sp>
            <p:nvSpPr>
              <p:cNvPr id="19" name="Rectángulo 18"/>
              <p:cNvSpPr/>
              <p:nvPr/>
            </p:nvSpPr>
            <p:spPr>
              <a:xfrm>
                <a:off x="3890387" y="4154814"/>
                <a:ext cx="8119733"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d>
                        <m:dPr>
                          <m:ctrlPr>
                            <a:rPr lang="es-EC" i="1">
                              <a:latin typeface="Cambria Math" panose="02040503050406030204" pitchFamily="18" charset="0"/>
                            </a:rPr>
                          </m:ctrlPr>
                        </m:dPr>
                        <m:e>
                          <m:r>
                            <a:rPr lang="es-EC" i="1">
                              <a:latin typeface="Cambria Math" panose="02040503050406030204" pitchFamily="18" charset="0"/>
                            </a:rPr>
                            <m:t>𝑓</m:t>
                          </m:r>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e>
                                  </m:d>
                                </m:e>
                                <m:sup>
                                  <m:r>
                                    <a:rPr lang="es-EC" i="0">
                                      <a:latin typeface="Cambria Math" panose="02040503050406030204" pitchFamily="18" charset="0"/>
                                    </a:rPr>
                                    <m:t>2</m:t>
                                  </m:r>
                                </m:sup>
                              </m:sSup>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cos</m:t>
                                          </m:r>
                                        </m:e>
                                        <m:sup>
                                          <m:r>
                                            <a:rPr lang="es-EC" i="0">
                                              <a:latin typeface="Cambria Math" panose="02040503050406030204" pitchFamily="18" charset="0"/>
                                            </a:rPr>
                                            <m:t>2</m:t>
                                          </m:r>
                                        </m:sup>
                                      </m:sSup>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den>
                          </m:f>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e>
                                  </m:d>
                                </m:e>
                                <m:sup>
                                  <m:r>
                                    <a:rPr lang="es-EC" i="0">
                                      <a:latin typeface="Cambria Math" panose="02040503050406030204" pitchFamily="18" charset="0"/>
                                    </a:rPr>
                                    <m:t>2</m:t>
                                  </m:r>
                                </m:sup>
                              </m:sSup>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sin</m:t>
                                          </m:r>
                                        </m:e>
                                        <m:sup>
                                          <m:r>
                                            <a:rPr lang="es-EC" i="0">
                                              <a:latin typeface="Cambria Math" panose="02040503050406030204" pitchFamily="18" charset="0"/>
                                            </a:rPr>
                                            <m:t>2</m:t>
                                          </m:r>
                                        </m:sup>
                                      </m:sSup>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den>
                          </m:f>
                        </m:e>
                      </m:d>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90387" y="4154814"/>
                <a:ext cx="8119733" cy="97661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329642" y="5310151"/>
                <a:ext cx="2982163" cy="779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C" i="1">
                              <a:latin typeface="Cambria Math" panose="02040503050406030204" pitchFamily="18" charset="0"/>
                            </a:rPr>
                          </m:ctrlPr>
                        </m:funcPr>
                        <m:fName>
                          <m:r>
                            <m:rPr>
                              <m:sty m:val="p"/>
                            </m:rPr>
                            <a:rPr lang="es-EC">
                              <a:latin typeface="Cambria Math" panose="02040503050406030204" pitchFamily="18" charset="0"/>
                            </a:rPr>
                            <m:t>tan</m:t>
                          </m:r>
                        </m:fName>
                        <m:e>
                          <m:d>
                            <m:dPr>
                              <m:ctrlPr>
                                <a:rPr lang="es-EC" i="1">
                                  <a:latin typeface="Cambria Math" panose="02040503050406030204" pitchFamily="18" charset="0"/>
                                </a:rPr>
                              </m:ctrlPr>
                            </m:dPr>
                            <m:e>
                              <m:r>
                                <a:rPr lang="es-EC" i="0">
                                  <a:latin typeface="Cambria Math" panose="02040503050406030204" pitchFamily="18" charset="0"/>
                                </a:rPr>
                                <m:t>4</m:t>
                              </m:r>
                              <m:r>
                                <a:rPr lang="es-EC" i="1">
                                  <a:latin typeface="Cambria Math" panose="02040503050406030204" pitchFamily="18" charset="0"/>
                                </a:rPr>
                                <m:t>𝜋</m:t>
                              </m:r>
                              <m:r>
                                <a:rPr lang="es-EC" i="1">
                                  <a:latin typeface="Cambria Math" panose="02040503050406030204" pitchFamily="18" charset="0"/>
                                </a:rPr>
                                <m:t>𝑓</m:t>
                              </m:r>
                              <m:r>
                                <a:rPr lang="es-EC" i="1">
                                  <a:latin typeface="Cambria Math" panose="02040503050406030204" pitchFamily="18" charset="0"/>
                                </a:rPr>
                                <m:t>𝜏</m:t>
                              </m:r>
                            </m:e>
                          </m:d>
                          <m:r>
                            <a:rPr lang="es-EC" i="0">
                              <a:latin typeface="Cambria Math" panose="02040503050406030204" pitchFamily="18" charset="0"/>
                            </a:rPr>
                            <m:t>=</m:t>
                          </m:r>
                          <m:f>
                            <m:fPr>
                              <m:ctrlPr>
                                <a:rPr lang="es-EC" i="1">
                                  <a:latin typeface="Cambria Math" panose="02040503050406030204" pitchFamily="18" charset="0"/>
                                </a:rPr>
                              </m:ctrlPr>
                            </m:fPr>
                            <m:num>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r>
                                        <a:rPr lang="es-EC" i="0">
                                          <a:latin typeface="Cambria Math" panose="02040503050406030204" pitchFamily="18" charset="0"/>
                                        </a:rPr>
                                        <m:t>4</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1">
                                          <a:latin typeface="Cambria Math" panose="02040503050406030204" pitchFamily="18" charset="0"/>
                                        </a:rPr>
                                        <m:t>𝑓</m:t>
                                      </m:r>
                                    </m:e>
                                  </m:func>
                                </m:e>
                              </m:nary>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r>
                                        <a:rPr lang="es-EC" i="0">
                                          <a:latin typeface="Cambria Math" panose="02040503050406030204" pitchFamily="18" charset="0"/>
                                        </a:rPr>
                                        <m:t>4</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1">
                                          <a:latin typeface="Cambria Math" panose="02040503050406030204" pitchFamily="18" charset="0"/>
                                        </a:rPr>
                                        <m:t>𝑓</m:t>
                                      </m:r>
                                    </m:e>
                                  </m:func>
                                </m:e>
                              </m:nary>
                            </m:den>
                          </m:f>
                        </m:e>
                      </m:func>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7329642" y="5310151"/>
                <a:ext cx="2982163" cy="779124"/>
              </a:xfrm>
              <a:prstGeom prst="rect">
                <a:avLst/>
              </a:prstGeom>
              <a:blipFill rotWithShape="0">
                <a:blip r:embed="rId5"/>
                <a:stretch>
                  <a:fillRect/>
                </a:stretch>
              </a:blipFill>
            </p:spPr>
            <p:txBody>
              <a:bodyPr/>
              <a:lstStyle/>
              <a:p>
                <a:r>
                  <a:rPr lang="es-EC">
                    <a:noFill/>
                  </a:rPr>
                  <a:t> </a:t>
                </a:r>
              </a:p>
            </p:txBody>
          </p:sp>
        </mc:Fallback>
      </mc:AlternateContent>
      <p:sp>
        <p:nvSpPr>
          <p:cNvPr id="21" name="CuadroTexto 20"/>
          <p:cNvSpPr txBox="1"/>
          <p:nvPr/>
        </p:nvSpPr>
        <p:spPr>
          <a:xfrm>
            <a:off x="5713333" y="5514633"/>
            <a:ext cx="1408490" cy="369332"/>
          </a:xfrm>
          <a:prstGeom prst="rect">
            <a:avLst/>
          </a:prstGeom>
          <a:noFill/>
        </p:spPr>
        <p:txBody>
          <a:bodyPr wrap="square" rtlCol="0">
            <a:spAutoFit/>
          </a:bodyPr>
          <a:lstStyle/>
          <a:p>
            <a:r>
              <a:rPr lang="es-EC" dirty="0" smtClean="0"/>
              <a:t>Donde:</a:t>
            </a:r>
            <a:endParaRPr lang="es-EC" dirty="0"/>
          </a:p>
        </p:txBody>
      </p:sp>
      <p:sp>
        <p:nvSpPr>
          <p:cNvPr id="27" name="Rectángulo redondeado 26"/>
          <p:cNvSpPr/>
          <p:nvPr/>
        </p:nvSpPr>
        <p:spPr>
          <a:xfrm>
            <a:off x="2900916" y="1312641"/>
            <a:ext cx="8906771" cy="49423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 name="Imagen 27"/>
          <p:cNvPicPr/>
          <p:nvPr/>
        </p:nvPicPr>
        <p:blipFill>
          <a:blip r:embed="rId6">
            <a:grayscl/>
          </a:blip>
          <a:stretch>
            <a:fillRect/>
          </a:stretch>
        </p:blipFill>
        <p:spPr>
          <a:xfrm>
            <a:off x="4994852" y="1813637"/>
            <a:ext cx="5036492" cy="3495685"/>
          </a:xfrm>
          <a:prstGeom prst="rect">
            <a:avLst/>
          </a:prstGeom>
        </p:spPr>
      </p:pic>
    </p:spTree>
    <p:extLst>
      <p:ext uri="{BB962C8B-B14F-4D97-AF65-F5344CB8AC3E}">
        <p14:creationId xmlns:p14="http://schemas.microsoft.com/office/powerpoint/2010/main" val="28358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animBg="1"/>
      <p:bldP spid="10" grpId="0"/>
      <p:bldP spid="11" grpId="0" animBg="1"/>
      <p:bldP spid="13" grpId="0" animBg="1"/>
      <p:bldP spid="19" grpId="0"/>
      <p:bldP spid="20" grpId="0"/>
      <p:bldP spid="21"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PREPARACIÓN DE DATOS</a:t>
            </a:r>
            <a:endParaRPr lang="es-EC" dirty="0"/>
          </a:p>
        </p:txBody>
      </p:sp>
      <p:sp>
        <p:nvSpPr>
          <p:cNvPr id="2" name="CuadroTexto 1"/>
          <p:cNvSpPr txBox="1"/>
          <p:nvPr/>
        </p:nvSpPr>
        <p:spPr>
          <a:xfrm>
            <a:off x="4128790" y="992275"/>
            <a:ext cx="1850924"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Archivos RINEX</a:t>
            </a:r>
            <a:endParaRPr lang="es-EC" b="1" dirty="0"/>
          </a:p>
        </p:txBody>
      </p:sp>
      <p:sp>
        <p:nvSpPr>
          <p:cNvPr id="7" name="CuadroTexto 6"/>
          <p:cNvSpPr txBox="1"/>
          <p:nvPr/>
        </p:nvSpPr>
        <p:spPr>
          <a:xfrm>
            <a:off x="7590770" y="969941"/>
            <a:ext cx="3344451" cy="36661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Archivos Efemérides Precisas </a:t>
            </a:r>
            <a:endParaRPr lang="es-EC" b="1" dirty="0"/>
          </a:p>
        </p:txBody>
      </p:sp>
      <p:sp>
        <p:nvSpPr>
          <p:cNvPr id="44" name="CuadroTexto 43"/>
          <p:cNvSpPr txBox="1"/>
          <p:nvPr/>
        </p:nvSpPr>
        <p:spPr>
          <a:xfrm>
            <a:off x="7590770" y="964597"/>
            <a:ext cx="3344451" cy="366614"/>
          </a:xfrm>
          <a:prstGeom prst="rect">
            <a:avLst/>
          </a:prstGeom>
          <a:ln w="5715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algn="ctr"/>
            <a:r>
              <a:rPr lang="es-EC" b="1" dirty="0">
                <a:solidFill>
                  <a:schemeClr val="accent3">
                    <a:lumMod val="40000"/>
                    <a:lumOff val="60000"/>
                  </a:schemeClr>
                </a:solidFill>
              </a:rPr>
              <a:t>Archivos Efemérides Precisas </a:t>
            </a:r>
          </a:p>
        </p:txBody>
      </p:sp>
      <p:graphicFrame>
        <p:nvGraphicFramePr>
          <p:cNvPr id="8" name="Diagrama 7"/>
          <p:cNvGraphicFramePr/>
          <p:nvPr>
            <p:extLst>
              <p:ext uri="{D42A27DB-BD31-4B8C-83A1-F6EECF244321}">
                <p14:modId xmlns:p14="http://schemas.microsoft.com/office/powerpoint/2010/main" val="2868047413"/>
              </p:ext>
            </p:extLst>
          </p:nvPr>
        </p:nvGraphicFramePr>
        <p:xfrm>
          <a:off x="3134290" y="1205951"/>
          <a:ext cx="3767551" cy="4470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5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4" grpId="0" animBg="1"/>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PREPARACIÓN DE DATOS</a:t>
            </a:r>
            <a:endParaRPr lang="es-EC" dirty="0"/>
          </a:p>
        </p:txBody>
      </p:sp>
      <p:sp>
        <p:nvSpPr>
          <p:cNvPr id="2" name="CuadroTexto 1"/>
          <p:cNvSpPr txBox="1"/>
          <p:nvPr/>
        </p:nvSpPr>
        <p:spPr>
          <a:xfrm>
            <a:off x="4128790" y="992275"/>
            <a:ext cx="1850924" cy="369332"/>
          </a:xfrm>
          <a:prstGeom prst="rect">
            <a:avLst/>
          </a:prstGeom>
          <a:ln w="5715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b="1">
                <a:solidFill>
                  <a:schemeClr val="accent3">
                    <a:lumMod val="40000"/>
                    <a:lumOff val="60000"/>
                  </a:schemeClr>
                </a:solidFill>
              </a:defRPr>
            </a:lvl1pPr>
            <a:lvl3pPr marL="0" lvl="2" algn="ctr">
              <a:defRPr b="1">
                <a:solidFill>
                  <a:schemeClr val="accent3">
                    <a:lumMod val="40000"/>
                    <a:lumOff val="60000"/>
                  </a:schemeClr>
                </a:solidFill>
              </a:defRPr>
            </a:lvl3pPr>
          </a:lstStyle>
          <a:p>
            <a:r>
              <a:rPr lang="es-EC" dirty="0"/>
              <a:t>Archivos RINEX</a:t>
            </a:r>
          </a:p>
        </p:txBody>
      </p:sp>
      <p:sp>
        <p:nvSpPr>
          <p:cNvPr id="7" name="CuadroTexto 6"/>
          <p:cNvSpPr txBox="1"/>
          <p:nvPr/>
        </p:nvSpPr>
        <p:spPr>
          <a:xfrm>
            <a:off x="7590770" y="969941"/>
            <a:ext cx="3344451" cy="36661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Archivos Efemérides Precisas </a:t>
            </a:r>
            <a:endParaRPr lang="es-EC" b="1" dirty="0"/>
          </a:p>
        </p:txBody>
      </p:sp>
      <p:graphicFrame>
        <p:nvGraphicFramePr>
          <p:cNvPr id="8" name="Diagrama 7"/>
          <p:cNvGraphicFramePr/>
          <p:nvPr>
            <p:extLst>
              <p:ext uri="{D42A27DB-BD31-4B8C-83A1-F6EECF244321}">
                <p14:modId xmlns:p14="http://schemas.microsoft.com/office/powerpoint/2010/main" val="643291993"/>
              </p:ext>
            </p:extLst>
          </p:nvPr>
        </p:nvGraphicFramePr>
        <p:xfrm>
          <a:off x="3134290" y="1205951"/>
          <a:ext cx="3767551" cy="4470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Rectángulo 44"/>
          <p:cNvSpPr/>
          <p:nvPr/>
        </p:nvSpPr>
        <p:spPr>
          <a:xfrm>
            <a:off x="7925899" y="1416938"/>
            <a:ext cx="2555508"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C"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ftp://igscb.jpl.nasa.gov/igscb/gps</a:t>
            </a:r>
            <a:endParaRPr lang="es-EC" sz="1400" dirty="0"/>
          </a:p>
        </p:txBody>
      </p:sp>
      <p:pic>
        <p:nvPicPr>
          <p:cNvPr id="3" name="Imagen 2"/>
          <p:cNvPicPr>
            <a:picLocks noChangeAspect="1"/>
          </p:cNvPicPr>
          <p:nvPr/>
        </p:nvPicPr>
        <p:blipFill rotWithShape="1">
          <a:blip r:embed="rId8"/>
          <a:srcRect b="23432"/>
          <a:stretch/>
        </p:blipFill>
        <p:spPr>
          <a:xfrm>
            <a:off x="7327171" y="1782771"/>
            <a:ext cx="4386465" cy="4228193"/>
          </a:xfrm>
          <a:prstGeom prst="rect">
            <a:avLst/>
          </a:prstGeom>
        </p:spPr>
      </p:pic>
      <p:grpSp>
        <p:nvGrpSpPr>
          <p:cNvPr id="9" name="Grupo 8"/>
          <p:cNvGrpSpPr/>
          <p:nvPr/>
        </p:nvGrpSpPr>
        <p:grpSpPr>
          <a:xfrm>
            <a:off x="7256400" y="1805098"/>
            <a:ext cx="4457236" cy="4469212"/>
            <a:chOff x="7329754" y="1805098"/>
            <a:chExt cx="4457236" cy="4469212"/>
          </a:xfrm>
        </p:grpSpPr>
        <p:sp>
          <p:nvSpPr>
            <p:cNvPr id="33" name="Rectángulo 32"/>
            <p:cNvSpPr/>
            <p:nvPr/>
          </p:nvSpPr>
          <p:spPr>
            <a:xfrm>
              <a:off x="7329754" y="1805098"/>
              <a:ext cx="4383881" cy="4377987"/>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37" name="Grupo 36"/>
            <p:cNvGrpSpPr/>
            <p:nvPr/>
          </p:nvGrpSpPr>
          <p:grpSpPr>
            <a:xfrm>
              <a:off x="7340251" y="1896158"/>
              <a:ext cx="4446739" cy="4378152"/>
              <a:chOff x="0" y="0"/>
              <a:chExt cx="4178300" cy="4673600"/>
            </a:xfrm>
          </p:grpSpPr>
          <p:grpSp>
            <p:nvGrpSpPr>
              <p:cNvPr id="38" name="Grupo 37"/>
              <p:cNvGrpSpPr/>
              <p:nvPr/>
            </p:nvGrpSpPr>
            <p:grpSpPr>
              <a:xfrm>
                <a:off x="139700" y="501650"/>
                <a:ext cx="4038600" cy="4171950"/>
                <a:chOff x="0" y="0"/>
                <a:chExt cx="4038600" cy="4171950"/>
              </a:xfrm>
            </p:grpSpPr>
            <p:pic>
              <p:nvPicPr>
                <p:cNvPr id="67" name="Imagen 66"/>
                <p:cNvPicPr>
                  <a:picLocks noChangeAspect="1"/>
                </p:cNvPicPr>
                <p:nvPr/>
              </p:nvPicPr>
              <p:blipFill rotWithShape="1">
                <a:blip r:embed="rId9">
                  <a:extLst>
                    <a:ext uri="{28A0092B-C50C-407E-A947-70E740481C1C}">
                      <a14:useLocalDpi xmlns:a14="http://schemas.microsoft.com/office/drawing/2010/main" val="0"/>
                    </a:ext>
                  </a:extLst>
                </a:blip>
                <a:srcRect b="50267"/>
                <a:stretch/>
              </p:blipFill>
              <p:spPr bwMode="auto">
                <a:xfrm>
                  <a:off x="0" y="0"/>
                  <a:ext cx="3323590" cy="22479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8" name="Marco 67"/>
                <p:cNvSpPr/>
                <p:nvPr/>
              </p:nvSpPr>
              <p:spPr>
                <a:xfrm>
                  <a:off x="28575" y="466725"/>
                  <a:ext cx="619125" cy="200025"/>
                </a:xfrm>
                <a:prstGeom prst="frame">
                  <a:avLst>
                    <a:gd name="adj1" fmla="val 833"/>
                  </a:avLst>
                </a:prstGeom>
                <a:solidFill>
                  <a:schemeClr val="accent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69" name="Grupo 68"/>
                <p:cNvGrpSpPr/>
                <p:nvPr/>
              </p:nvGrpSpPr>
              <p:grpSpPr>
                <a:xfrm>
                  <a:off x="1438275" y="685800"/>
                  <a:ext cx="2600325" cy="3427095"/>
                  <a:chOff x="0" y="0"/>
                  <a:chExt cx="2600325" cy="3427095"/>
                </a:xfrm>
              </p:grpSpPr>
              <p:pic>
                <p:nvPicPr>
                  <p:cNvPr id="72" name="Imagen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600325" cy="342709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73" name="Conector recto 72"/>
                  <p:cNvCxnSpPr/>
                  <p:nvPr/>
                </p:nvCxnSpPr>
                <p:spPr>
                  <a:xfrm flipV="1">
                    <a:off x="38100" y="457200"/>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flipV="1">
                    <a:off x="28575" y="923925"/>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flipV="1">
                    <a:off x="28575" y="1362075"/>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flipV="1">
                    <a:off x="19050" y="1809750"/>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flipV="1">
                    <a:off x="19050" y="2266950"/>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flipV="1">
                    <a:off x="9525" y="2724150"/>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flipV="1">
                    <a:off x="9525" y="3181350"/>
                    <a:ext cx="828675"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0" name="Conector recto 69"/>
                <p:cNvCxnSpPr/>
                <p:nvPr/>
              </p:nvCxnSpPr>
              <p:spPr>
                <a:xfrm>
                  <a:off x="638175" y="552450"/>
                  <a:ext cx="742950" cy="1047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638175" y="590550"/>
                  <a:ext cx="742950" cy="3581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o 38"/>
              <p:cNvGrpSpPr/>
              <p:nvPr/>
            </p:nvGrpSpPr>
            <p:grpSpPr>
              <a:xfrm>
                <a:off x="0" y="0"/>
                <a:ext cx="2847449" cy="1649721"/>
                <a:chOff x="0" y="0"/>
                <a:chExt cx="2847449" cy="1649721"/>
              </a:xfrm>
            </p:grpSpPr>
            <p:cxnSp>
              <p:nvCxnSpPr>
                <p:cNvPr id="40" name="Conector recto de flecha 39"/>
                <p:cNvCxnSpPr/>
                <p:nvPr/>
              </p:nvCxnSpPr>
              <p:spPr>
                <a:xfrm flipV="1">
                  <a:off x="457200" y="311150"/>
                  <a:ext cx="0" cy="64139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1" name="Cuadro de texto 34"/>
                <p:cNvSpPr txBox="1"/>
                <p:nvPr/>
              </p:nvSpPr>
              <p:spPr>
                <a:xfrm>
                  <a:off x="0" y="0"/>
                  <a:ext cx="967562" cy="30834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Semana GPS</a:t>
                  </a:r>
                </a:p>
              </p:txBody>
            </p:sp>
            <p:cxnSp>
              <p:nvCxnSpPr>
                <p:cNvPr id="42" name="Conector recto de flecha 41"/>
                <p:cNvCxnSpPr/>
                <p:nvPr/>
              </p:nvCxnSpPr>
              <p:spPr>
                <a:xfrm flipV="1">
                  <a:off x="1720850" y="323850"/>
                  <a:ext cx="8667" cy="13258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 de texto 102"/>
                <p:cNvSpPr txBox="1"/>
                <p:nvPr/>
              </p:nvSpPr>
              <p:spPr>
                <a:xfrm>
                  <a:off x="1270000" y="19050"/>
                  <a:ext cx="1577449" cy="30834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Archivo SP3 de descarga</a:t>
                  </a:r>
                </a:p>
              </p:txBody>
            </p:sp>
          </p:grpSp>
        </p:grpSp>
      </p:grpSp>
      <p:grpSp>
        <p:nvGrpSpPr>
          <p:cNvPr id="10" name="Grupo 9"/>
          <p:cNvGrpSpPr/>
          <p:nvPr/>
        </p:nvGrpSpPr>
        <p:grpSpPr>
          <a:xfrm>
            <a:off x="7122026" y="1782771"/>
            <a:ext cx="4652628" cy="4491539"/>
            <a:chOff x="7307143" y="1782771"/>
            <a:chExt cx="4652628" cy="4491539"/>
          </a:xfrm>
        </p:grpSpPr>
        <p:sp>
          <p:nvSpPr>
            <p:cNvPr id="104" name="Rectángulo 103"/>
            <p:cNvSpPr/>
            <p:nvPr/>
          </p:nvSpPr>
          <p:spPr>
            <a:xfrm>
              <a:off x="7307143" y="1782771"/>
              <a:ext cx="4652628" cy="449153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80" name="Imagen 79"/>
            <p:cNvPicPr>
              <a:picLocks noChangeAspect="1"/>
            </p:cNvPicPr>
            <p:nvPr/>
          </p:nvPicPr>
          <p:blipFill rotWithShape="1">
            <a:blip r:embed="rId11"/>
            <a:srcRect l="21954" t="25660" r="70337" b="38106"/>
            <a:stretch/>
          </p:blipFill>
          <p:spPr>
            <a:xfrm>
              <a:off x="8115709" y="1960973"/>
              <a:ext cx="2671491" cy="4108048"/>
            </a:xfrm>
            <a:prstGeom prst="rect">
              <a:avLst/>
            </a:prstGeom>
            <a:ln w="76200" cap="sq">
              <a:solidFill>
                <a:srgbClr val="00B0F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501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535191"/>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PROCESAMIENTO DE DATOS</a:t>
            </a:r>
            <a:endParaRPr lang="es-EC" dirty="0"/>
          </a:p>
        </p:txBody>
      </p:sp>
      <p:grpSp>
        <p:nvGrpSpPr>
          <p:cNvPr id="68" name="Grupo 67"/>
          <p:cNvGrpSpPr/>
          <p:nvPr/>
        </p:nvGrpSpPr>
        <p:grpSpPr>
          <a:xfrm>
            <a:off x="2858876" y="1678016"/>
            <a:ext cx="5132730" cy="4389812"/>
            <a:chOff x="2858876" y="1678016"/>
            <a:chExt cx="5132730" cy="4389812"/>
          </a:xfrm>
        </p:grpSpPr>
        <p:sp>
          <p:nvSpPr>
            <p:cNvPr id="67" name="Rectángulo 66"/>
            <p:cNvSpPr/>
            <p:nvPr/>
          </p:nvSpPr>
          <p:spPr>
            <a:xfrm>
              <a:off x="2858876" y="1678016"/>
              <a:ext cx="5132730" cy="4389812"/>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 name="Rectángulo 1"/>
            <p:cNvSpPr/>
            <p:nvPr/>
          </p:nvSpPr>
          <p:spPr>
            <a:xfrm>
              <a:off x="3117937" y="4867498"/>
              <a:ext cx="4639658" cy="1200329"/>
            </a:xfrm>
            <a:prstGeom prst="rect">
              <a:avLst/>
            </a:prstGeom>
          </p:spPr>
          <p:txBody>
            <a:bodyPr wrap="square">
              <a:spAutoFit/>
            </a:bodyPr>
            <a:lstStyle/>
            <a:p>
              <a:r>
                <a:rPr lang="es-EC" i="1" dirty="0">
                  <a:latin typeface="Times New Roman" panose="02020603050405020304" pitchFamily="18" charset="0"/>
                  <a:ea typeface="Calibri" panose="020F0502020204030204" pitchFamily="34" charset="0"/>
                </a:rPr>
                <a:t>obs_sat.sh</a:t>
              </a:r>
              <a:r>
                <a:rPr lang="es-EC" dirty="0">
                  <a:latin typeface="Times New Roman" panose="02020603050405020304" pitchFamily="18" charset="0"/>
                  <a:ea typeface="Calibri" panose="020F0502020204030204" pitchFamily="34" charset="0"/>
                </a:rPr>
                <a:t>, </a:t>
              </a:r>
              <a:r>
                <a:rPr lang="es-EC" dirty="0" smtClean="0">
                  <a:latin typeface="Times New Roman" panose="02020603050405020304" pitchFamily="18" charset="0"/>
                  <a:ea typeface="Calibri" panose="020F0502020204030204" pitchFamily="34" charset="0"/>
                </a:rPr>
                <a:t>permite </a:t>
              </a:r>
              <a:r>
                <a:rPr lang="es-EC" dirty="0">
                  <a:latin typeface="Times New Roman" panose="02020603050405020304" pitchFamily="18" charset="0"/>
                  <a:ea typeface="Calibri" panose="020F0502020204030204" pitchFamily="34" charset="0"/>
                </a:rPr>
                <a:t>la extracción de la fila con la lista de satélites observados a cada hora del archivo RINEX de observación en las estaciones REGME.</a:t>
              </a:r>
              <a:endParaRPr lang="es-EC" dirty="0"/>
            </a:p>
          </p:txBody>
        </p:sp>
        <p:pic>
          <p:nvPicPr>
            <p:cNvPr id="43" name="Imagen 42"/>
            <p:cNvPicPr/>
            <p:nvPr/>
          </p:nvPicPr>
          <p:blipFill rotWithShape="1">
            <a:blip r:embed="rId2"/>
            <a:srcRect l="1376" t="2427" b="-1"/>
            <a:stretch/>
          </p:blipFill>
          <p:spPr bwMode="auto">
            <a:xfrm>
              <a:off x="3015451" y="1756264"/>
              <a:ext cx="4709785" cy="298892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grpSp>
        <p:nvGrpSpPr>
          <p:cNvPr id="33" name="Grupo 32"/>
          <p:cNvGrpSpPr/>
          <p:nvPr/>
        </p:nvGrpSpPr>
        <p:grpSpPr>
          <a:xfrm>
            <a:off x="2858876" y="869482"/>
            <a:ext cx="9117239" cy="646331"/>
            <a:chOff x="2931093" y="909379"/>
            <a:chExt cx="9117239" cy="646331"/>
          </a:xfrm>
        </p:grpSpPr>
        <p:sp>
          <p:nvSpPr>
            <p:cNvPr id="34" name="CuadroTexto 33"/>
            <p:cNvSpPr txBox="1"/>
            <p:nvPr/>
          </p:nvSpPr>
          <p:spPr>
            <a:xfrm>
              <a:off x="2931093" y="909379"/>
              <a:ext cx="2981192"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ctr"/>
              <a:r>
                <a:rPr lang="es-EC" b="1" dirty="0"/>
                <a:t>Satélites observados por Estaciones REGME</a:t>
              </a:r>
              <a:endParaRPr lang="es-EC" sz="1600" dirty="0"/>
            </a:p>
          </p:txBody>
        </p:sp>
        <p:sp>
          <p:nvSpPr>
            <p:cNvPr id="35" name="CuadroTexto 34"/>
            <p:cNvSpPr txBox="1"/>
            <p:nvPr/>
          </p:nvSpPr>
          <p:spPr>
            <a:xfrm>
              <a:off x="9480498" y="909379"/>
              <a:ext cx="256783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a:t>Coordenadas precisas de satélites observados</a:t>
              </a:r>
            </a:p>
          </p:txBody>
        </p:sp>
        <p:sp>
          <p:nvSpPr>
            <p:cNvPr id="36" name="CuadroTexto 35"/>
            <p:cNvSpPr txBox="1"/>
            <p:nvPr/>
          </p:nvSpPr>
          <p:spPr>
            <a:xfrm>
              <a:off x="6377454" y="1047878"/>
              <a:ext cx="2605414"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a:t>Coeficientes ionosféricos</a:t>
              </a:r>
            </a:p>
          </p:txBody>
        </p:sp>
      </p:grpSp>
      <p:grpSp>
        <p:nvGrpSpPr>
          <p:cNvPr id="3" name="Grupo 2"/>
          <p:cNvGrpSpPr/>
          <p:nvPr/>
        </p:nvGrpSpPr>
        <p:grpSpPr>
          <a:xfrm>
            <a:off x="6305237" y="855933"/>
            <a:ext cx="5670878" cy="768761"/>
            <a:chOff x="6377454" y="909379"/>
            <a:chExt cx="5670878" cy="646331"/>
          </a:xfrm>
        </p:grpSpPr>
        <p:sp>
          <p:nvSpPr>
            <p:cNvPr id="41" name="CuadroTexto 40"/>
            <p:cNvSpPr txBox="1"/>
            <p:nvPr/>
          </p:nvSpPr>
          <p:spPr>
            <a:xfrm>
              <a:off x="9480498" y="909379"/>
              <a:ext cx="2567834" cy="646331"/>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ctr"/>
              <a:r>
                <a:rPr lang="es-EC" b="1" dirty="0">
                  <a:solidFill>
                    <a:schemeClr val="accent3">
                      <a:lumMod val="40000"/>
                      <a:lumOff val="60000"/>
                    </a:schemeClr>
                  </a:solidFill>
                </a:rPr>
                <a:t>Coordenadas precisas de satélites observados</a:t>
              </a:r>
              <a:endParaRPr lang="es-EC" sz="1600" dirty="0">
                <a:solidFill>
                  <a:schemeClr val="accent3">
                    <a:lumMod val="40000"/>
                    <a:lumOff val="60000"/>
                  </a:schemeClr>
                </a:solidFill>
              </a:endParaRPr>
            </a:p>
          </p:txBody>
        </p:sp>
        <p:sp>
          <p:nvSpPr>
            <p:cNvPr id="42" name="CuadroTexto 41"/>
            <p:cNvSpPr txBox="1"/>
            <p:nvPr/>
          </p:nvSpPr>
          <p:spPr>
            <a:xfrm>
              <a:off x="6377454" y="1015394"/>
              <a:ext cx="2605414" cy="369332"/>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ctr"/>
              <a:r>
                <a:rPr lang="es-EC" b="1" dirty="0">
                  <a:solidFill>
                    <a:schemeClr val="accent3">
                      <a:lumMod val="40000"/>
                      <a:lumOff val="60000"/>
                    </a:schemeClr>
                  </a:solidFill>
                </a:rPr>
                <a:t>Coeficientes ionosféricos</a:t>
              </a:r>
              <a:endParaRPr lang="es-EC" sz="1600" dirty="0">
                <a:solidFill>
                  <a:schemeClr val="accent3">
                    <a:lumMod val="40000"/>
                    <a:lumOff val="60000"/>
                  </a:schemeClr>
                </a:solidFill>
              </a:endParaRPr>
            </a:p>
          </p:txBody>
        </p:sp>
      </p:grpSp>
      <p:grpSp>
        <p:nvGrpSpPr>
          <p:cNvPr id="9" name="Grupo 8"/>
          <p:cNvGrpSpPr/>
          <p:nvPr/>
        </p:nvGrpSpPr>
        <p:grpSpPr>
          <a:xfrm>
            <a:off x="2898677" y="1683304"/>
            <a:ext cx="5887233" cy="4454389"/>
            <a:chOff x="3014789" y="1741360"/>
            <a:chExt cx="5887233" cy="4454389"/>
          </a:xfrm>
        </p:grpSpPr>
        <p:grpSp>
          <p:nvGrpSpPr>
            <p:cNvPr id="7" name="Grupo 6"/>
            <p:cNvGrpSpPr/>
            <p:nvPr/>
          </p:nvGrpSpPr>
          <p:grpSpPr>
            <a:xfrm>
              <a:off x="3014789" y="1741360"/>
              <a:ext cx="5887233" cy="4454389"/>
              <a:chOff x="3014789" y="1741360"/>
              <a:chExt cx="5887233" cy="4454389"/>
            </a:xfrm>
          </p:grpSpPr>
          <p:sp>
            <p:nvSpPr>
              <p:cNvPr id="77" name="Rectángulo 76"/>
              <p:cNvSpPr/>
              <p:nvPr/>
            </p:nvSpPr>
            <p:spPr>
              <a:xfrm>
                <a:off x="3014789" y="1741360"/>
                <a:ext cx="5887233" cy="445438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4" name="CuadroTexto 83"/>
              <p:cNvSpPr txBox="1"/>
              <p:nvPr/>
            </p:nvSpPr>
            <p:spPr>
              <a:xfrm>
                <a:off x="4218106" y="1824237"/>
                <a:ext cx="3906685" cy="369332"/>
              </a:xfrm>
              <a:prstGeom prst="rect">
                <a:avLst/>
              </a:prstGeom>
              <a:noFill/>
            </p:spPr>
            <p:txBody>
              <a:bodyPr wrap="square" rtlCol="0">
                <a:spAutoFit/>
              </a:bodyPr>
              <a:lstStyle/>
              <a:p>
                <a:pPr algn="ctr"/>
                <a:r>
                  <a:rPr lang="es-EC" b="1" dirty="0" smtClean="0"/>
                  <a:t>Archivo RINEX de observación</a:t>
                </a:r>
                <a:endParaRPr lang="es-EC" b="1" dirty="0"/>
              </a:p>
            </p:txBody>
          </p:sp>
        </p:grpSp>
        <p:pic>
          <p:nvPicPr>
            <p:cNvPr id="8" name="Imagen 7"/>
            <p:cNvPicPr>
              <a:picLocks noChangeAspect="1"/>
            </p:cNvPicPr>
            <p:nvPr/>
          </p:nvPicPr>
          <p:blipFill>
            <a:blip r:embed="rId3"/>
            <a:stretch>
              <a:fillRect/>
            </a:stretch>
          </p:blipFill>
          <p:spPr>
            <a:xfrm>
              <a:off x="3278210" y="2189960"/>
              <a:ext cx="5363513" cy="3880707"/>
            </a:xfrm>
            <a:prstGeom prst="rect">
              <a:avLst/>
            </a:prstGeom>
          </p:spPr>
        </p:pic>
      </p:grpSp>
      <p:grpSp>
        <p:nvGrpSpPr>
          <p:cNvPr id="89" name="Grupo 88"/>
          <p:cNvGrpSpPr/>
          <p:nvPr/>
        </p:nvGrpSpPr>
        <p:grpSpPr>
          <a:xfrm>
            <a:off x="2894332" y="1690163"/>
            <a:ext cx="5844054" cy="4392813"/>
            <a:chOff x="3533775" y="1940148"/>
            <a:chExt cx="5581189" cy="4330757"/>
          </a:xfrm>
        </p:grpSpPr>
        <p:sp>
          <p:nvSpPr>
            <p:cNvPr id="85" name="Rectángulo 84"/>
            <p:cNvSpPr/>
            <p:nvPr/>
          </p:nvSpPr>
          <p:spPr>
            <a:xfrm>
              <a:off x="3533775" y="1940148"/>
              <a:ext cx="5581189" cy="4330757"/>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pic>
          <p:nvPicPr>
            <p:cNvPr id="86" name="Imagen 85"/>
            <p:cNvPicPr/>
            <p:nvPr/>
          </p:nvPicPr>
          <p:blipFill rotWithShape="1">
            <a:blip r:embed="rId4"/>
            <a:srcRect l="2843" t="4163"/>
            <a:stretch/>
          </p:blipFill>
          <p:spPr bwMode="auto">
            <a:xfrm>
              <a:off x="3774553" y="2191676"/>
              <a:ext cx="5208315" cy="311187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7" name="CuadroTexto 86"/>
            <p:cNvSpPr txBox="1"/>
            <p:nvPr/>
          </p:nvSpPr>
          <p:spPr>
            <a:xfrm>
              <a:off x="3774553" y="5376759"/>
              <a:ext cx="5106400" cy="849600"/>
            </a:xfrm>
            <a:prstGeom prst="rect">
              <a:avLst/>
            </a:prstGeom>
            <a:noFill/>
          </p:spPr>
          <p:txBody>
            <a:bodyPr wrap="square" rtlCol="0">
              <a:spAutoFit/>
            </a:bodyPr>
            <a:lstStyle/>
            <a:p>
              <a:pPr algn="just"/>
              <a:r>
                <a:rPr lang="es-EC" sz="1600" i="1" dirty="0" err="1"/>
                <a:t>list_sat.m</a:t>
              </a:r>
              <a:r>
                <a:rPr lang="es-EC" sz="1600" i="1" dirty="0"/>
                <a:t>, </a:t>
              </a:r>
              <a:r>
                <a:rPr lang="es-EC" sz="1600" dirty="0" smtClean="0"/>
                <a:t>permite </a:t>
              </a:r>
              <a:r>
                <a:rPr lang="es-EC" sz="1600" dirty="0"/>
                <a:t>enlistar verticalmente los satélites observados y extraídos previamente bajo la extensión </a:t>
              </a:r>
              <a:r>
                <a:rPr lang="es-EC" sz="1600" i="1" dirty="0"/>
                <a:t>.</a:t>
              </a:r>
              <a:r>
                <a:rPr lang="es-EC" sz="1600" i="1" dirty="0" err="1"/>
                <a:t>ss</a:t>
              </a:r>
              <a:r>
                <a:rPr lang="es-EC" sz="1600" dirty="0"/>
                <a:t> </a:t>
              </a:r>
              <a:endParaRPr lang="es-EC" sz="1600" i="1" dirty="0"/>
            </a:p>
            <a:p>
              <a:pPr algn="just"/>
              <a:endParaRPr lang="es-EC" sz="1600" dirty="0"/>
            </a:p>
          </p:txBody>
        </p:sp>
      </p:grpSp>
      <p:grpSp>
        <p:nvGrpSpPr>
          <p:cNvPr id="10" name="Grupo 9"/>
          <p:cNvGrpSpPr/>
          <p:nvPr/>
        </p:nvGrpSpPr>
        <p:grpSpPr>
          <a:xfrm>
            <a:off x="2988471" y="1663502"/>
            <a:ext cx="5674290" cy="4474191"/>
            <a:chOff x="3468092" y="2028929"/>
            <a:chExt cx="5674290" cy="4559946"/>
          </a:xfrm>
        </p:grpSpPr>
        <p:sp>
          <p:nvSpPr>
            <p:cNvPr id="93" name="Rectángulo 92"/>
            <p:cNvSpPr/>
            <p:nvPr/>
          </p:nvSpPr>
          <p:spPr>
            <a:xfrm>
              <a:off x="3468092" y="2028929"/>
              <a:ext cx="5674290" cy="4559946"/>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44" name="Grupo 43"/>
            <p:cNvGrpSpPr/>
            <p:nvPr/>
          </p:nvGrpSpPr>
          <p:grpSpPr>
            <a:xfrm>
              <a:off x="3617523" y="2436248"/>
              <a:ext cx="5400040" cy="3602991"/>
              <a:chOff x="0" y="0"/>
              <a:chExt cx="5400040" cy="3603211"/>
            </a:xfrm>
          </p:grpSpPr>
          <p:grpSp>
            <p:nvGrpSpPr>
              <p:cNvPr id="45" name="Grupo 44"/>
              <p:cNvGrpSpPr/>
              <p:nvPr/>
            </p:nvGrpSpPr>
            <p:grpSpPr>
              <a:xfrm>
                <a:off x="71562" y="0"/>
                <a:ext cx="5328478" cy="262117"/>
                <a:chOff x="0" y="0"/>
                <a:chExt cx="5328478" cy="262117"/>
              </a:xfrm>
            </p:grpSpPr>
            <p:sp>
              <p:nvSpPr>
                <p:cNvPr id="47" name="Cuadro de texto 106"/>
                <p:cNvSpPr txBox="1"/>
                <p:nvPr/>
              </p:nvSpPr>
              <p:spPr>
                <a:xfrm>
                  <a:off x="0" y="23854"/>
                  <a:ext cx="890546" cy="23826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AÑO</a:t>
                  </a:r>
                </a:p>
              </p:txBody>
            </p:sp>
            <p:sp>
              <p:nvSpPr>
                <p:cNvPr id="48" name="Cuadro de texto 107"/>
                <p:cNvSpPr txBox="1"/>
                <p:nvPr/>
              </p:nvSpPr>
              <p:spPr>
                <a:xfrm>
                  <a:off x="1121134" y="15903"/>
                  <a:ext cx="890546" cy="23826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MES</a:t>
                  </a:r>
                </a:p>
              </p:txBody>
            </p:sp>
            <p:sp>
              <p:nvSpPr>
                <p:cNvPr id="49" name="Cuadro de texto 108"/>
                <p:cNvSpPr txBox="1"/>
                <p:nvPr/>
              </p:nvSpPr>
              <p:spPr>
                <a:xfrm>
                  <a:off x="2250219" y="15903"/>
                  <a:ext cx="890546" cy="23826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DÍA</a:t>
                  </a:r>
                </a:p>
              </p:txBody>
            </p:sp>
            <p:sp>
              <p:nvSpPr>
                <p:cNvPr id="50" name="Cuadro de texto 109"/>
                <p:cNvSpPr txBox="1"/>
                <p:nvPr/>
              </p:nvSpPr>
              <p:spPr>
                <a:xfrm>
                  <a:off x="3307743" y="15903"/>
                  <a:ext cx="890546" cy="23826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HORA</a:t>
                  </a:r>
                </a:p>
              </p:txBody>
            </p:sp>
            <p:sp>
              <p:nvSpPr>
                <p:cNvPr id="51" name="Cuadro de texto 110"/>
                <p:cNvSpPr txBox="1"/>
                <p:nvPr/>
              </p:nvSpPr>
              <p:spPr>
                <a:xfrm>
                  <a:off x="4397071" y="0"/>
                  <a:ext cx="931407" cy="26197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800">
                      <a:effectLst/>
                      <a:ea typeface="Calibri" panose="020F0502020204030204" pitchFamily="34" charset="0"/>
                      <a:cs typeface="Times New Roman" panose="02020603050405020304" pitchFamily="18" charset="0"/>
                    </a:rPr>
                    <a:t>SAT OBSERVADO</a:t>
                  </a:r>
                  <a:endParaRPr lang="es-EC" sz="1100">
                    <a:effectLst/>
                    <a:ea typeface="Calibri" panose="020F0502020204030204" pitchFamily="34" charset="0"/>
                    <a:cs typeface="Times New Roman" panose="02020603050405020304" pitchFamily="18" charset="0"/>
                  </a:endParaRPr>
                </a:p>
              </p:txBody>
            </p:sp>
          </p:grpSp>
          <p:pic>
            <p:nvPicPr>
              <p:cNvPr id="46" name="Imagen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0101"/>
                <a:ext cx="5400040" cy="329311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grpSp>
    </p:spTree>
    <p:extLst>
      <p:ext uri="{BB962C8B-B14F-4D97-AF65-F5344CB8AC3E}">
        <p14:creationId xmlns:p14="http://schemas.microsoft.com/office/powerpoint/2010/main" val="15250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anim calcmode="lin" valueType="num">
                                      <p:cBhvr>
                                        <p:cTn id="33" dur="1000" fill="hold"/>
                                        <p:tgtEl>
                                          <p:spTgt spid="89"/>
                                        </p:tgtEl>
                                        <p:attrNameLst>
                                          <p:attrName>ppt_x</p:attrName>
                                        </p:attrNameLst>
                                      </p:cBhvr>
                                      <p:tavLst>
                                        <p:tav tm="0">
                                          <p:val>
                                            <p:strVal val="#ppt_x"/>
                                          </p:val>
                                        </p:tav>
                                        <p:tav tm="100000">
                                          <p:val>
                                            <p:strVal val="#ppt_x"/>
                                          </p:val>
                                        </p:tav>
                                      </p:tavLst>
                                    </p:anim>
                                    <p:anim calcmode="lin" valueType="num">
                                      <p:cBhvr>
                                        <p:cTn id="3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645074" y="313151"/>
            <a:ext cx="7465512" cy="646331"/>
          </a:xfrm>
          <a:prstGeom prst="rect">
            <a:avLst/>
          </a:prstGeom>
          <a:noFill/>
        </p:spPr>
        <p:txBody>
          <a:bodyPr wrap="square" rtlCol="0">
            <a:spAutoFit/>
          </a:bodyPr>
          <a:lstStyle/>
          <a:p>
            <a:pPr algn="ctr"/>
            <a:r>
              <a:rPr lang="es-EC" sz="3600" b="1" dirty="0" smtClean="0"/>
              <a:t>ANTECEDENTES</a:t>
            </a:r>
          </a:p>
        </p:txBody>
      </p:sp>
      <p:graphicFrame>
        <p:nvGraphicFramePr>
          <p:cNvPr id="3" name="Diagrama 2"/>
          <p:cNvGraphicFramePr/>
          <p:nvPr>
            <p:extLst>
              <p:ext uri="{D42A27DB-BD31-4B8C-83A1-F6EECF244321}">
                <p14:modId xmlns:p14="http://schemas.microsoft.com/office/powerpoint/2010/main" val="4115630903"/>
              </p:ext>
            </p:extLst>
          </p:nvPr>
        </p:nvGraphicFramePr>
        <p:xfrm>
          <a:off x="3485019" y="1139868"/>
          <a:ext cx="7625567" cy="4497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3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535191"/>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PROCESAMIENTO DE DATOS</a:t>
            </a:r>
            <a:endParaRPr lang="es-EC" dirty="0"/>
          </a:p>
        </p:txBody>
      </p:sp>
      <p:sp>
        <p:nvSpPr>
          <p:cNvPr id="42" name="CuadroTexto 41"/>
          <p:cNvSpPr txBox="1"/>
          <p:nvPr/>
        </p:nvSpPr>
        <p:spPr>
          <a:xfrm>
            <a:off x="6377454" y="1047878"/>
            <a:ext cx="2605414"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gn="ctr"/>
            <a:r>
              <a:rPr lang="es-EC" b="1" dirty="0"/>
              <a:t>Coeficientes ionosféricos</a:t>
            </a:r>
            <a:endParaRPr lang="es-EC" sz="1600" dirty="0"/>
          </a:p>
        </p:txBody>
      </p:sp>
      <p:grpSp>
        <p:nvGrpSpPr>
          <p:cNvPr id="12" name="Grupo 11"/>
          <p:cNvGrpSpPr/>
          <p:nvPr/>
        </p:nvGrpSpPr>
        <p:grpSpPr>
          <a:xfrm>
            <a:off x="2812094" y="909378"/>
            <a:ext cx="9117239" cy="646331"/>
            <a:chOff x="2931093" y="909379"/>
            <a:chExt cx="9117239" cy="646331"/>
          </a:xfrm>
        </p:grpSpPr>
        <p:sp>
          <p:nvSpPr>
            <p:cNvPr id="13" name="CuadroTexto 12"/>
            <p:cNvSpPr txBox="1"/>
            <p:nvPr/>
          </p:nvSpPr>
          <p:spPr>
            <a:xfrm>
              <a:off x="2931093" y="909379"/>
              <a:ext cx="2981192" cy="646331"/>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Satélites observados por Estaciones REGME</a:t>
              </a:r>
            </a:p>
          </p:txBody>
        </p:sp>
        <p:sp>
          <p:nvSpPr>
            <p:cNvPr id="14" name="CuadroTexto 13"/>
            <p:cNvSpPr txBox="1"/>
            <p:nvPr/>
          </p:nvSpPr>
          <p:spPr>
            <a:xfrm>
              <a:off x="9480498" y="909379"/>
              <a:ext cx="2567834" cy="646331"/>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Coordenadas precisas de satélites observados</a:t>
              </a:r>
            </a:p>
          </p:txBody>
        </p:sp>
      </p:grpSp>
      <p:grpSp>
        <p:nvGrpSpPr>
          <p:cNvPr id="8" name="Grupo 7"/>
          <p:cNvGrpSpPr/>
          <p:nvPr/>
        </p:nvGrpSpPr>
        <p:grpSpPr>
          <a:xfrm>
            <a:off x="4560908" y="1745187"/>
            <a:ext cx="6476809" cy="4559946"/>
            <a:chOff x="4560908" y="1745187"/>
            <a:chExt cx="6476809" cy="4559946"/>
          </a:xfrm>
          <a:solidFill>
            <a:schemeClr val="bg1"/>
          </a:solidFill>
        </p:grpSpPr>
        <p:grpSp>
          <p:nvGrpSpPr>
            <p:cNvPr id="2" name="Grupo 1"/>
            <p:cNvGrpSpPr/>
            <p:nvPr/>
          </p:nvGrpSpPr>
          <p:grpSpPr>
            <a:xfrm>
              <a:off x="4560908" y="1745187"/>
              <a:ext cx="6476809" cy="4559946"/>
              <a:chOff x="4533568" y="1694209"/>
              <a:chExt cx="6476809" cy="4559946"/>
            </a:xfrm>
            <a:grpFill/>
          </p:grpSpPr>
          <p:sp>
            <p:nvSpPr>
              <p:cNvPr id="10" name="Rectángulo 9"/>
              <p:cNvSpPr/>
              <p:nvPr/>
            </p:nvSpPr>
            <p:spPr>
              <a:xfrm>
                <a:off x="4533568" y="1694209"/>
                <a:ext cx="6476809" cy="4559946"/>
              </a:xfrm>
              <a:prstGeom prst="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9" name="Imagen 8"/>
              <p:cNvPicPr/>
              <p:nvPr/>
            </p:nvPicPr>
            <p:blipFill rotWithShape="1">
              <a:blip r:embed="rId2"/>
              <a:srcRect l="1174" b="35521"/>
              <a:stretch/>
            </p:blipFill>
            <p:spPr bwMode="auto">
              <a:xfrm>
                <a:off x="4734838" y="1868060"/>
                <a:ext cx="6087650" cy="3605461"/>
              </a:xfrm>
              <a:prstGeom prst="rect">
                <a:avLst/>
              </a:prstGeom>
              <a:grpFill/>
              <a:ln w="3175"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sp>
          <p:nvSpPr>
            <p:cNvPr id="7" name="Rectángulo 6"/>
            <p:cNvSpPr/>
            <p:nvPr/>
          </p:nvSpPr>
          <p:spPr>
            <a:xfrm>
              <a:off x="5148496" y="5601957"/>
              <a:ext cx="5701332" cy="646331"/>
            </a:xfrm>
            <a:prstGeom prst="rect">
              <a:avLst/>
            </a:prstGeom>
            <a:grpFill/>
            <a:ln>
              <a:noFill/>
            </a:ln>
          </p:spPr>
          <p:txBody>
            <a:bodyPr wrap="square">
              <a:spAutoFit/>
            </a:bodyPr>
            <a:lstStyle/>
            <a:p>
              <a:pPr algn="ctr">
                <a:spcAft>
                  <a:spcPts val="1000"/>
                </a:spcAft>
              </a:pPr>
              <a:r>
                <a:rPr lang="es-EC" i="1" dirty="0">
                  <a:latin typeface="Times New Roman" panose="02020603050405020304" pitchFamily="18" charset="0"/>
                  <a:ea typeface="Calibri" panose="020F0502020204030204" pitchFamily="34" charset="0"/>
                  <a:cs typeface="Times New Roman" panose="02020603050405020304" pitchFamily="18" charset="0"/>
                </a:rPr>
                <a:t>ion_nav.sh</a:t>
              </a: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permite </a:t>
              </a:r>
              <a:r>
                <a:rPr lang="es-EC" dirty="0">
                  <a:latin typeface="Times New Roman" panose="02020603050405020304" pitchFamily="18" charset="0"/>
                  <a:ea typeface="Calibri" panose="020F0502020204030204" pitchFamily="34" charset="0"/>
                  <a:cs typeface="Times New Roman" panose="02020603050405020304" pitchFamily="18" charset="0"/>
                </a:rPr>
                <a:t>la extracción diaria de los coeficientes ionosféricos de los archivos RINEX de navegación. </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upo 2"/>
          <p:cNvGrpSpPr/>
          <p:nvPr/>
        </p:nvGrpSpPr>
        <p:grpSpPr>
          <a:xfrm>
            <a:off x="4365027" y="1744870"/>
            <a:ext cx="6883544" cy="4482637"/>
            <a:chOff x="4734838" y="1868059"/>
            <a:chExt cx="6513536" cy="4482637"/>
          </a:xfrm>
        </p:grpSpPr>
        <p:sp>
          <p:nvSpPr>
            <p:cNvPr id="15" name="Rectángulo 14"/>
            <p:cNvSpPr/>
            <p:nvPr/>
          </p:nvSpPr>
          <p:spPr>
            <a:xfrm>
              <a:off x="4734838" y="1868059"/>
              <a:ext cx="6513536" cy="4482637"/>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17" name="Grupo 16"/>
            <p:cNvGrpSpPr/>
            <p:nvPr/>
          </p:nvGrpSpPr>
          <p:grpSpPr>
            <a:xfrm>
              <a:off x="5115395" y="2340541"/>
              <a:ext cx="5894982" cy="3509114"/>
              <a:chOff x="0" y="0"/>
              <a:chExt cx="6196965" cy="2590800"/>
            </a:xfrm>
          </p:grpSpPr>
          <p:pic>
            <p:nvPicPr>
              <p:cNvPr id="18" name="Imagen 17"/>
              <p:cNvPicPr>
                <a:picLocks noChangeAspect="1"/>
              </p:cNvPicPr>
              <p:nvPr/>
            </p:nvPicPr>
            <p:blipFill rotWithShape="1">
              <a:blip r:embed="rId3">
                <a:extLst>
                  <a:ext uri="{28A0092B-C50C-407E-A947-70E740481C1C}">
                    <a14:useLocalDpi xmlns:a14="http://schemas.microsoft.com/office/drawing/2010/main" val="0"/>
                  </a:ext>
                </a:extLst>
              </a:blip>
              <a:srcRect t="13196" b="7625"/>
              <a:stretch/>
            </p:blipFill>
            <p:spPr bwMode="auto">
              <a:xfrm>
                <a:off x="19050" y="0"/>
                <a:ext cx="1143000" cy="25717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675" y="47625"/>
                <a:ext cx="4606290" cy="25431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0" name="Marco 19"/>
              <p:cNvSpPr/>
              <p:nvPr/>
            </p:nvSpPr>
            <p:spPr>
              <a:xfrm>
                <a:off x="1733344" y="342900"/>
                <a:ext cx="3818227" cy="285750"/>
              </a:xfrm>
              <a:prstGeom prst="frame">
                <a:avLst>
                  <a:gd name="adj1" fmla="val 0"/>
                </a:avLst>
              </a:prstGeom>
              <a:solidFill>
                <a:srgbClr val="ED7D31"/>
              </a:solid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Marco 20"/>
              <p:cNvSpPr/>
              <p:nvPr/>
            </p:nvSpPr>
            <p:spPr>
              <a:xfrm>
                <a:off x="0" y="561975"/>
                <a:ext cx="1085850" cy="219075"/>
              </a:xfrm>
              <a:prstGeom prst="frame">
                <a:avLst>
                  <a:gd name="adj1" fmla="val 8500"/>
                </a:avLst>
              </a:prstGeom>
              <a:solidFill>
                <a:srgbClr val="ED7D31"/>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2" name="Conector recto 21"/>
              <p:cNvCxnSpPr/>
              <p:nvPr/>
            </p:nvCxnSpPr>
            <p:spPr>
              <a:xfrm flipH="1">
                <a:off x="1085850" y="361950"/>
                <a:ext cx="619125" cy="295275"/>
              </a:xfrm>
              <a:prstGeom prst="line">
                <a:avLst/>
              </a:prstGeom>
              <a:noFill/>
              <a:ln w="19050" cap="flat" cmpd="sng" algn="ctr">
                <a:solidFill>
                  <a:srgbClr val="FF0000"/>
                </a:solidFill>
                <a:prstDash val="dashDot"/>
                <a:miter lim="800000"/>
              </a:ln>
              <a:effectLst/>
            </p:spPr>
          </p:cxnSp>
          <p:cxnSp>
            <p:nvCxnSpPr>
              <p:cNvPr id="23" name="Conector recto 22"/>
              <p:cNvCxnSpPr/>
              <p:nvPr/>
            </p:nvCxnSpPr>
            <p:spPr>
              <a:xfrm flipH="1">
                <a:off x="1104900" y="638175"/>
                <a:ext cx="600075" cy="57150"/>
              </a:xfrm>
              <a:prstGeom prst="line">
                <a:avLst/>
              </a:prstGeom>
              <a:noFill/>
              <a:ln w="19050" cap="flat" cmpd="sng" algn="ctr">
                <a:solidFill>
                  <a:srgbClr val="FF0000"/>
                </a:solidFill>
                <a:prstDash val="dashDot"/>
                <a:miter lim="800000"/>
              </a:ln>
              <a:effectLst/>
            </p:spPr>
          </p:cxnSp>
        </p:grpSp>
      </p:grpSp>
    </p:spTree>
    <p:extLst>
      <p:ext uri="{BB962C8B-B14F-4D97-AF65-F5344CB8AC3E}">
        <p14:creationId xmlns:p14="http://schemas.microsoft.com/office/powerpoint/2010/main" val="35201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535191"/>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PROCESAMIENTO DE DATOS</a:t>
            </a:r>
            <a:endParaRPr lang="es-EC" dirty="0"/>
          </a:p>
        </p:txBody>
      </p:sp>
      <p:sp>
        <p:nvSpPr>
          <p:cNvPr id="42" name="CuadroTexto 41"/>
          <p:cNvSpPr txBox="1"/>
          <p:nvPr/>
        </p:nvSpPr>
        <p:spPr>
          <a:xfrm>
            <a:off x="6377454" y="1047878"/>
            <a:ext cx="2605414" cy="369332"/>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Coeficientes ionosféricos</a:t>
            </a:r>
          </a:p>
        </p:txBody>
      </p:sp>
      <p:grpSp>
        <p:nvGrpSpPr>
          <p:cNvPr id="7" name="Grupo 6"/>
          <p:cNvGrpSpPr/>
          <p:nvPr/>
        </p:nvGrpSpPr>
        <p:grpSpPr>
          <a:xfrm>
            <a:off x="2812094" y="865580"/>
            <a:ext cx="9117239" cy="646331"/>
            <a:chOff x="2812094" y="2306070"/>
            <a:chExt cx="9117239" cy="646331"/>
          </a:xfrm>
        </p:grpSpPr>
        <p:sp>
          <p:nvSpPr>
            <p:cNvPr id="13" name="CuadroTexto 12"/>
            <p:cNvSpPr txBox="1"/>
            <p:nvPr/>
          </p:nvSpPr>
          <p:spPr>
            <a:xfrm>
              <a:off x="2812094" y="2306070"/>
              <a:ext cx="2981192" cy="646331"/>
            </a:xfrm>
            <a:prstGeom prst="rect">
              <a:avLst/>
            </a:prstGeom>
            <a:ln w="3810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Satélites observados por Estaciones REGME</a:t>
              </a:r>
            </a:p>
          </p:txBody>
        </p:sp>
        <p:sp>
          <p:nvSpPr>
            <p:cNvPr id="14" name="CuadroTexto 13"/>
            <p:cNvSpPr txBox="1"/>
            <p:nvPr/>
          </p:nvSpPr>
          <p:spPr>
            <a:xfrm>
              <a:off x="9361499" y="2306070"/>
              <a:ext cx="256783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a:t>Coordenadas precisas de satélites observados</a:t>
              </a:r>
            </a:p>
          </p:txBody>
        </p:sp>
      </p:grpSp>
      <p:grpSp>
        <p:nvGrpSpPr>
          <p:cNvPr id="11" name="Grupo 10"/>
          <p:cNvGrpSpPr/>
          <p:nvPr/>
        </p:nvGrpSpPr>
        <p:grpSpPr>
          <a:xfrm>
            <a:off x="4924041" y="1586325"/>
            <a:ext cx="6476809" cy="4559946"/>
            <a:chOff x="5546102" y="1650411"/>
            <a:chExt cx="6476809" cy="4559946"/>
          </a:xfrm>
        </p:grpSpPr>
        <p:sp>
          <p:nvSpPr>
            <p:cNvPr id="24" name="Rectángulo 23"/>
            <p:cNvSpPr/>
            <p:nvPr/>
          </p:nvSpPr>
          <p:spPr>
            <a:xfrm>
              <a:off x="5546102" y="1650411"/>
              <a:ext cx="6476809" cy="4559946"/>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27" name="Imagen 26"/>
            <p:cNvPicPr/>
            <p:nvPr/>
          </p:nvPicPr>
          <p:blipFill rotWithShape="1">
            <a:blip r:embed="rId2"/>
            <a:srcRect t="42622"/>
            <a:stretch/>
          </p:blipFill>
          <p:spPr bwMode="auto">
            <a:xfrm>
              <a:off x="5851043" y="1867436"/>
              <a:ext cx="5866925" cy="33098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Rectángulo 7"/>
            <p:cNvSpPr/>
            <p:nvPr/>
          </p:nvSpPr>
          <p:spPr>
            <a:xfrm>
              <a:off x="5793286" y="5315807"/>
              <a:ext cx="6096000" cy="584775"/>
            </a:xfrm>
            <a:prstGeom prst="rect">
              <a:avLst/>
            </a:prstGeom>
          </p:spPr>
          <p:txBody>
            <a:bodyPr>
              <a:spAutoFit/>
            </a:bodyPr>
            <a:lstStyle/>
            <a:p>
              <a:pPr algn="ctr"/>
              <a:r>
                <a:rPr lang="es-EC" sz="1600" i="1" dirty="0">
                  <a:latin typeface="Times New Roman" panose="02020603050405020304" pitchFamily="18" charset="0"/>
                  <a:ea typeface="Calibri" panose="020F0502020204030204" pitchFamily="34" charset="0"/>
                </a:rPr>
                <a:t>lect_sp3.m*, </a:t>
              </a:r>
              <a:r>
                <a:rPr lang="es-EC" sz="1600" dirty="0" smtClean="0">
                  <a:latin typeface="Times New Roman" panose="02020603050405020304" pitchFamily="18" charset="0"/>
                  <a:ea typeface="Calibri" panose="020F0502020204030204" pitchFamily="34" charset="0"/>
                </a:rPr>
                <a:t>permite </a:t>
              </a:r>
              <a:r>
                <a:rPr lang="es-EC" sz="1600" dirty="0">
                  <a:latin typeface="Times New Roman" panose="02020603050405020304" pitchFamily="18" charset="0"/>
                  <a:ea typeface="Calibri" panose="020F0502020204030204" pitchFamily="34" charset="0"/>
                </a:rPr>
                <a:t>la extracción de coordenadas de satélites a cada hora de archivos IGS. </a:t>
              </a:r>
              <a:endParaRPr lang="es-EC" sz="1600" dirty="0"/>
            </a:p>
          </p:txBody>
        </p:sp>
      </p:grpSp>
      <p:grpSp>
        <p:nvGrpSpPr>
          <p:cNvPr id="16" name="Grupo 15"/>
          <p:cNvGrpSpPr/>
          <p:nvPr/>
        </p:nvGrpSpPr>
        <p:grpSpPr>
          <a:xfrm>
            <a:off x="4907782" y="1601897"/>
            <a:ext cx="6513536" cy="4482637"/>
            <a:chOff x="5435816" y="1601897"/>
            <a:chExt cx="6513536" cy="4482637"/>
          </a:xfrm>
        </p:grpSpPr>
        <p:sp>
          <p:nvSpPr>
            <p:cNvPr id="39" name="Rectángulo 38"/>
            <p:cNvSpPr/>
            <p:nvPr/>
          </p:nvSpPr>
          <p:spPr>
            <a:xfrm>
              <a:off x="5435816" y="1601897"/>
              <a:ext cx="6513536" cy="4482637"/>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28" name="Grupo 27"/>
            <p:cNvGrpSpPr/>
            <p:nvPr/>
          </p:nvGrpSpPr>
          <p:grpSpPr>
            <a:xfrm>
              <a:off x="6081702" y="2096397"/>
              <a:ext cx="5802331" cy="3667974"/>
              <a:chOff x="0" y="0"/>
              <a:chExt cx="5038090" cy="2768489"/>
            </a:xfrm>
          </p:grpSpPr>
          <p:grpSp>
            <p:nvGrpSpPr>
              <p:cNvPr id="29" name="Grupo 28"/>
              <p:cNvGrpSpPr/>
              <p:nvPr/>
            </p:nvGrpSpPr>
            <p:grpSpPr>
              <a:xfrm>
                <a:off x="55659" y="0"/>
                <a:ext cx="4968958" cy="261123"/>
                <a:chOff x="0" y="0"/>
                <a:chExt cx="4968958" cy="261123"/>
              </a:xfrm>
            </p:grpSpPr>
            <p:sp>
              <p:nvSpPr>
                <p:cNvPr id="31" name="Cuadro de texto 123"/>
                <p:cNvSpPr txBox="1"/>
                <p:nvPr/>
              </p:nvSpPr>
              <p:spPr>
                <a:xfrm>
                  <a:off x="0" y="0"/>
                  <a:ext cx="485030"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AÑO</a:t>
                  </a:r>
                </a:p>
              </p:txBody>
            </p:sp>
            <p:sp>
              <p:nvSpPr>
                <p:cNvPr id="32" name="Cuadro de texto 124"/>
                <p:cNvSpPr txBox="1"/>
                <p:nvPr/>
              </p:nvSpPr>
              <p:spPr>
                <a:xfrm>
                  <a:off x="620202" y="7951"/>
                  <a:ext cx="508884" cy="23824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MES</a:t>
                  </a:r>
                </a:p>
              </p:txBody>
            </p:sp>
            <p:sp>
              <p:nvSpPr>
                <p:cNvPr id="33" name="Cuadro de texto 125"/>
                <p:cNvSpPr txBox="1"/>
                <p:nvPr/>
              </p:nvSpPr>
              <p:spPr>
                <a:xfrm>
                  <a:off x="1248355" y="15902"/>
                  <a:ext cx="508884" cy="23824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DÍA</a:t>
                  </a:r>
                </a:p>
              </p:txBody>
            </p:sp>
            <p:sp>
              <p:nvSpPr>
                <p:cNvPr id="34" name="Cuadro de texto 126"/>
                <p:cNvSpPr txBox="1"/>
                <p:nvPr/>
              </p:nvSpPr>
              <p:spPr>
                <a:xfrm>
                  <a:off x="1844703" y="15902"/>
                  <a:ext cx="532738" cy="23824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HORA</a:t>
                  </a:r>
                </a:p>
              </p:txBody>
            </p:sp>
            <p:sp>
              <p:nvSpPr>
                <p:cNvPr id="35" name="Cuadro de texto 127"/>
                <p:cNvSpPr txBox="1"/>
                <p:nvPr/>
              </p:nvSpPr>
              <p:spPr>
                <a:xfrm>
                  <a:off x="2512613" y="15902"/>
                  <a:ext cx="540689" cy="24522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 SAT</a:t>
                  </a:r>
                </a:p>
              </p:txBody>
            </p:sp>
            <p:sp>
              <p:nvSpPr>
                <p:cNvPr id="36" name="Cuadro de texto 256"/>
                <p:cNvSpPr txBox="1"/>
                <p:nvPr/>
              </p:nvSpPr>
              <p:spPr>
                <a:xfrm>
                  <a:off x="3140766" y="15902"/>
                  <a:ext cx="532738" cy="23824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X</a:t>
                  </a:r>
                </a:p>
              </p:txBody>
            </p:sp>
            <p:sp>
              <p:nvSpPr>
                <p:cNvPr id="37" name="Cuadro de texto 257"/>
                <p:cNvSpPr txBox="1"/>
                <p:nvPr/>
              </p:nvSpPr>
              <p:spPr>
                <a:xfrm>
                  <a:off x="3768919" y="15902"/>
                  <a:ext cx="532130"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Y</a:t>
                  </a:r>
                </a:p>
              </p:txBody>
            </p:sp>
            <p:sp>
              <p:nvSpPr>
                <p:cNvPr id="38" name="Cuadro de texto 258"/>
                <p:cNvSpPr txBox="1"/>
                <p:nvPr/>
              </p:nvSpPr>
              <p:spPr>
                <a:xfrm>
                  <a:off x="4436828" y="7951"/>
                  <a:ext cx="532130"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Z</a:t>
                  </a:r>
                </a:p>
              </p:txBody>
            </p:sp>
          </p:grpSp>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149"/>
                <a:ext cx="5038090" cy="24663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grpSp>
      <p:grpSp>
        <p:nvGrpSpPr>
          <p:cNvPr id="44" name="Grupo 43"/>
          <p:cNvGrpSpPr/>
          <p:nvPr/>
        </p:nvGrpSpPr>
        <p:grpSpPr>
          <a:xfrm>
            <a:off x="4908296" y="1578815"/>
            <a:ext cx="6541064" cy="4559946"/>
            <a:chOff x="5387264" y="1883612"/>
            <a:chExt cx="6541064" cy="4559946"/>
          </a:xfrm>
        </p:grpSpPr>
        <p:sp>
          <p:nvSpPr>
            <p:cNvPr id="43" name="Rectángulo 42"/>
            <p:cNvSpPr/>
            <p:nvPr/>
          </p:nvSpPr>
          <p:spPr>
            <a:xfrm>
              <a:off x="5387264" y="1883612"/>
              <a:ext cx="6476809" cy="4559946"/>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41" name="Imagen 40"/>
            <p:cNvPicPr/>
            <p:nvPr/>
          </p:nvPicPr>
          <p:blipFill rotWithShape="1">
            <a:blip r:embed="rId4"/>
            <a:srcRect l="1281"/>
            <a:stretch/>
          </p:blipFill>
          <p:spPr bwMode="auto">
            <a:xfrm>
              <a:off x="5859137" y="2306121"/>
              <a:ext cx="5635740" cy="300968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0" name="Rectángulo 39"/>
            <p:cNvSpPr/>
            <p:nvPr/>
          </p:nvSpPr>
          <p:spPr>
            <a:xfrm>
              <a:off x="5832328" y="5535577"/>
              <a:ext cx="6096000" cy="584775"/>
            </a:xfrm>
            <a:prstGeom prst="rect">
              <a:avLst/>
            </a:prstGeom>
          </p:spPr>
          <p:txBody>
            <a:bodyPr>
              <a:spAutoFit/>
            </a:bodyPr>
            <a:lstStyle/>
            <a:p>
              <a:pPr algn="ctr"/>
              <a:r>
                <a:rPr lang="es-EC" sz="1600" i="1" dirty="0" err="1">
                  <a:latin typeface="Times New Roman" panose="02020603050405020304" pitchFamily="18" charset="0"/>
                  <a:ea typeface="Calibri" panose="020F0502020204030204" pitchFamily="34" charset="0"/>
                </a:rPr>
                <a:t>union.m</a:t>
              </a:r>
              <a:r>
                <a:rPr lang="es-EC" sz="1600" dirty="0" smtClean="0">
                  <a:latin typeface="Times New Roman" panose="02020603050405020304" pitchFamily="18" charset="0"/>
                  <a:ea typeface="Calibri" panose="020F0502020204030204" pitchFamily="34" charset="0"/>
                </a:rPr>
                <a:t>, permite </a:t>
              </a:r>
              <a:r>
                <a:rPr lang="es-EC" sz="1600" dirty="0">
                  <a:latin typeface="Times New Roman" panose="02020603050405020304" pitchFamily="18" charset="0"/>
                  <a:ea typeface="Calibri" panose="020F0502020204030204" pitchFamily="34" charset="0"/>
                </a:rPr>
                <a:t>la unión entre satélites observados y sus respectivas coordenadas a cada hora. </a:t>
              </a:r>
              <a:endParaRPr lang="es-EC" sz="1600" dirty="0"/>
            </a:p>
          </p:txBody>
        </p:sp>
      </p:grpSp>
      <p:grpSp>
        <p:nvGrpSpPr>
          <p:cNvPr id="62" name="Grupo 61"/>
          <p:cNvGrpSpPr/>
          <p:nvPr/>
        </p:nvGrpSpPr>
        <p:grpSpPr>
          <a:xfrm>
            <a:off x="4886848" y="1585392"/>
            <a:ext cx="6513536" cy="4482637"/>
            <a:chOff x="5627074" y="2035335"/>
            <a:chExt cx="6513536" cy="4482637"/>
          </a:xfrm>
        </p:grpSpPr>
        <p:sp>
          <p:nvSpPr>
            <p:cNvPr id="45" name="Rectángulo 44"/>
            <p:cNvSpPr/>
            <p:nvPr/>
          </p:nvSpPr>
          <p:spPr>
            <a:xfrm>
              <a:off x="5627074" y="2035335"/>
              <a:ext cx="6513536" cy="4482637"/>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46" name="Grupo 45"/>
            <p:cNvGrpSpPr/>
            <p:nvPr/>
          </p:nvGrpSpPr>
          <p:grpSpPr>
            <a:xfrm>
              <a:off x="6010366" y="2498672"/>
              <a:ext cx="5630294" cy="3337824"/>
              <a:chOff x="1" y="0"/>
              <a:chExt cx="5201285" cy="2577962"/>
            </a:xfrm>
          </p:grpSpPr>
          <p:grpSp>
            <p:nvGrpSpPr>
              <p:cNvPr id="47" name="Grupo 46"/>
              <p:cNvGrpSpPr/>
              <p:nvPr/>
            </p:nvGrpSpPr>
            <p:grpSpPr>
              <a:xfrm>
                <a:off x="1017767" y="0"/>
                <a:ext cx="4046772" cy="254028"/>
                <a:chOff x="0" y="0"/>
                <a:chExt cx="4046772" cy="254028"/>
              </a:xfrm>
            </p:grpSpPr>
            <p:sp>
              <p:nvSpPr>
                <p:cNvPr id="54" name="Cuadro de texto 261"/>
                <p:cNvSpPr txBox="1"/>
                <p:nvPr/>
              </p:nvSpPr>
              <p:spPr>
                <a:xfrm>
                  <a:off x="0" y="7951"/>
                  <a:ext cx="452755" cy="23749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000">
                      <a:effectLst/>
                      <a:ea typeface="Calibri" panose="020F0502020204030204" pitchFamily="34" charset="0"/>
                      <a:cs typeface="Times New Roman" panose="02020603050405020304" pitchFamily="18" charset="0"/>
                    </a:rPr>
                    <a:t>AÑO</a:t>
                  </a:r>
                  <a:endParaRPr lang="es-EC" sz="1100">
                    <a:effectLst/>
                    <a:ea typeface="Calibri" panose="020F0502020204030204" pitchFamily="34" charset="0"/>
                    <a:cs typeface="Times New Roman" panose="02020603050405020304" pitchFamily="18" charset="0"/>
                  </a:endParaRPr>
                </a:p>
              </p:txBody>
            </p:sp>
            <p:sp>
              <p:nvSpPr>
                <p:cNvPr id="55" name="Cuadro de texto 262"/>
                <p:cNvSpPr txBox="1"/>
                <p:nvPr/>
              </p:nvSpPr>
              <p:spPr>
                <a:xfrm>
                  <a:off x="556591" y="0"/>
                  <a:ext cx="436880"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000">
                      <a:effectLst/>
                      <a:ea typeface="Calibri" panose="020F0502020204030204" pitchFamily="34" charset="0"/>
                      <a:cs typeface="Times New Roman" panose="02020603050405020304" pitchFamily="18" charset="0"/>
                    </a:rPr>
                    <a:t>MES</a:t>
                  </a:r>
                  <a:endParaRPr lang="es-EC" sz="1100">
                    <a:effectLst/>
                    <a:ea typeface="Calibri" panose="020F0502020204030204" pitchFamily="34" charset="0"/>
                    <a:cs typeface="Times New Roman" panose="02020603050405020304" pitchFamily="18" charset="0"/>
                  </a:endParaRPr>
                </a:p>
              </p:txBody>
            </p:sp>
            <p:sp>
              <p:nvSpPr>
                <p:cNvPr id="56" name="Cuadro de texto 263"/>
                <p:cNvSpPr txBox="1"/>
                <p:nvPr/>
              </p:nvSpPr>
              <p:spPr>
                <a:xfrm>
                  <a:off x="1057524" y="7951"/>
                  <a:ext cx="397510"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000">
                      <a:effectLst/>
                      <a:ea typeface="Calibri" panose="020F0502020204030204" pitchFamily="34" charset="0"/>
                      <a:cs typeface="Times New Roman" panose="02020603050405020304" pitchFamily="18" charset="0"/>
                    </a:rPr>
                    <a:t>DÍA</a:t>
                  </a:r>
                  <a:endParaRPr lang="es-EC" sz="1100">
                    <a:effectLst/>
                    <a:ea typeface="Calibri" panose="020F0502020204030204" pitchFamily="34" charset="0"/>
                    <a:cs typeface="Times New Roman" panose="02020603050405020304" pitchFamily="18" charset="0"/>
                  </a:endParaRPr>
                </a:p>
              </p:txBody>
            </p:sp>
            <p:sp>
              <p:nvSpPr>
                <p:cNvPr id="57" name="Cuadro de texto 264"/>
                <p:cNvSpPr txBox="1"/>
                <p:nvPr/>
              </p:nvSpPr>
              <p:spPr>
                <a:xfrm>
                  <a:off x="1566407" y="7951"/>
                  <a:ext cx="492981"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900">
                      <a:effectLst/>
                      <a:ea typeface="Calibri" panose="020F0502020204030204" pitchFamily="34" charset="0"/>
                      <a:cs typeface="Times New Roman" panose="02020603050405020304" pitchFamily="18" charset="0"/>
                    </a:rPr>
                    <a:t>HORA</a:t>
                  </a:r>
                  <a:endParaRPr lang="es-EC" sz="1100">
                    <a:effectLst/>
                    <a:ea typeface="Calibri" panose="020F0502020204030204" pitchFamily="34" charset="0"/>
                    <a:cs typeface="Times New Roman" panose="02020603050405020304" pitchFamily="18" charset="0"/>
                  </a:endParaRPr>
                </a:p>
              </p:txBody>
            </p:sp>
            <p:sp>
              <p:nvSpPr>
                <p:cNvPr id="58" name="Cuadro de texto 265"/>
                <p:cNvSpPr txBox="1"/>
                <p:nvPr/>
              </p:nvSpPr>
              <p:spPr>
                <a:xfrm>
                  <a:off x="2115047" y="7951"/>
                  <a:ext cx="485030" cy="24511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000">
                      <a:effectLst/>
                      <a:ea typeface="Calibri" panose="020F0502020204030204" pitchFamily="34" charset="0"/>
                      <a:cs typeface="Times New Roman" panose="02020603050405020304" pitchFamily="18" charset="0"/>
                    </a:rPr>
                    <a:t># SAT</a:t>
                  </a:r>
                  <a:endParaRPr lang="es-EC" sz="1100">
                    <a:effectLst/>
                    <a:ea typeface="Calibri" panose="020F0502020204030204" pitchFamily="34" charset="0"/>
                    <a:cs typeface="Times New Roman" panose="02020603050405020304" pitchFamily="18" charset="0"/>
                  </a:endParaRPr>
                </a:p>
              </p:txBody>
            </p:sp>
            <p:sp>
              <p:nvSpPr>
                <p:cNvPr id="59" name="Cuadro de texto 266"/>
                <p:cNvSpPr txBox="1"/>
                <p:nvPr/>
              </p:nvSpPr>
              <p:spPr>
                <a:xfrm>
                  <a:off x="2751151" y="15903"/>
                  <a:ext cx="301625"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X</a:t>
                  </a:r>
                </a:p>
              </p:txBody>
            </p:sp>
            <p:sp>
              <p:nvSpPr>
                <p:cNvPr id="60" name="Cuadro de texto 267"/>
                <p:cNvSpPr txBox="1"/>
                <p:nvPr/>
              </p:nvSpPr>
              <p:spPr>
                <a:xfrm>
                  <a:off x="3260035" y="15903"/>
                  <a:ext cx="285750" cy="23749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Y</a:t>
                  </a:r>
                </a:p>
              </p:txBody>
            </p:sp>
            <p:sp>
              <p:nvSpPr>
                <p:cNvPr id="61" name="Cuadro de texto 268"/>
                <p:cNvSpPr txBox="1"/>
                <p:nvPr/>
              </p:nvSpPr>
              <p:spPr>
                <a:xfrm>
                  <a:off x="3792772" y="15903"/>
                  <a:ext cx="254000" cy="23749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Z</a:t>
                  </a:r>
                </a:p>
              </p:txBody>
            </p:sp>
          </p:grpSp>
          <p:grpSp>
            <p:nvGrpSpPr>
              <p:cNvPr id="48" name="Grupo 47"/>
              <p:cNvGrpSpPr/>
              <p:nvPr/>
            </p:nvGrpSpPr>
            <p:grpSpPr>
              <a:xfrm>
                <a:off x="1" y="286247"/>
                <a:ext cx="5201285" cy="2291715"/>
                <a:chOff x="0" y="0"/>
                <a:chExt cx="6407150" cy="2457450"/>
              </a:xfrm>
            </p:grpSpPr>
            <p:pic>
              <p:nvPicPr>
                <p:cNvPr id="49" name="Imagen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300" y="38100"/>
                  <a:ext cx="5149850" cy="2419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 y="38100"/>
                  <a:ext cx="1047750" cy="23907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1" name="Marco 50"/>
                <p:cNvSpPr/>
                <p:nvPr/>
              </p:nvSpPr>
              <p:spPr>
                <a:xfrm>
                  <a:off x="0" y="828675"/>
                  <a:ext cx="1038225" cy="219075"/>
                </a:xfrm>
                <a:prstGeom prst="frame">
                  <a:avLst>
                    <a:gd name="adj1" fmla="val 8500"/>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52" name="Conector recto 51"/>
                <p:cNvCxnSpPr/>
                <p:nvPr/>
              </p:nvCxnSpPr>
              <p:spPr>
                <a:xfrm flipH="1">
                  <a:off x="1028700" y="0"/>
                  <a:ext cx="219075" cy="91884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028700" y="962025"/>
                  <a:ext cx="190500" cy="148590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38988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CÁLCULO DE VTEC</a:t>
            </a:r>
            <a:endParaRPr lang="es-EC" dirty="0"/>
          </a:p>
        </p:txBody>
      </p:sp>
      <p:sp>
        <p:nvSpPr>
          <p:cNvPr id="7" name="CuadroTexto 6"/>
          <p:cNvSpPr txBox="1"/>
          <p:nvPr/>
        </p:nvSpPr>
        <p:spPr>
          <a:xfrm>
            <a:off x="3762365" y="909378"/>
            <a:ext cx="256783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smtClean="0"/>
              <a:t>Transformación de coordenadas</a:t>
            </a:r>
            <a:endParaRPr lang="es-EC" dirty="0"/>
          </a:p>
        </p:txBody>
      </p:sp>
      <p:sp>
        <p:nvSpPr>
          <p:cNvPr id="8" name="CuadroTexto 7"/>
          <p:cNvSpPr txBox="1"/>
          <p:nvPr/>
        </p:nvSpPr>
        <p:spPr>
          <a:xfrm>
            <a:off x="8079288" y="1105450"/>
            <a:ext cx="2567834"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smtClean="0"/>
              <a:t>Algoritmo de Klobuchar</a:t>
            </a:r>
            <a:endParaRPr lang="es-EC" dirty="0"/>
          </a:p>
        </p:txBody>
      </p:sp>
      <p:sp>
        <p:nvSpPr>
          <p:cNvPr id="9" name="CuadroTexto 8"/>
          <p:cNvSpPr txBox="1"/>
          <p:nvPr/>
        </p:nvSpPr>
        <p:spPr>
          <a:xfrm>
            <a:off x="8085536" y="1115822"/>
            <a:ext cx="2567834" cy="369332"/>
          </a:xfrm>
          <a:prstGeom prst="rect">
            <a:avLst/>
          </a:prstGeom>
          <a:ln w="5715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Algoritmo de Klobuchar</a:t>
            </a:r>
          </a:p>
        </p:txBody>
      </p:sp>
      <p:grpSp>
        <p:nvGrpSpPr>
          <p:cNvPr id="10" name="Grupo 9"/>
          <p:cNvGrpSpPr/>
          <p:nvPr/>
        </p:nvGrpSpPr>
        <p:grpSpPr>
          <a:xfrm>
            <a:off x="3306068" y="1700366"/>
            <a:ext cx="3355990" cy="4621302"/>
            <a:chOff x="3306068" y="1729394"/>
            <a:chExt cx="3355990" cy="4621302"/>
          </a:xfrm>
        </p:grpSpPr>
        <p:pic>
          <p:nvPicPr>
            <p:cNvPr id="3" name="Imagen 2"/>
            <p:cNvPicPr>
              <a:picLocks noChangeAspect="1"/>
            </p:cNvPicPr>
            <p:nvPr/>
          </p:nvPicPr>
          <p:blipFill>
            <a:blip r:embed="rId2"/>
            <a:stretch>
              <a:fillRect/>
            </a:stretch>
          </p:blipFill>
          <p:spPr>
            <a:xfrm>
              <a:off x="3306068" y="4109856"/>
              <a:ext cx="3355990" cy="2240840"/>
            </a:xfrm>
            <a:prstGeom prst="rect">
              <a:avLst/>
            </a:prstGeom>
          </p:spPr>
        </p:pic>
        <p:pic>
          <p:nvPicPr>
            <p:cNvPr id="2" name="Imagen 1"/>
            <p:cNvPicPr>
              <a:picLocks noChangeAspect="1"/>
            </p:cNvPicPr>
            <p:nvPr/>
          </p:nvPicPr>
          <p:blipFill>
            <a:blip r:embed="rId3"/>
            <a:stretch>
              <a:fillRect/>
            </a:stretch>
          </p:blipFill>
          <p:spPr>
            <a:xfrm>
              <a:off x="3314193" y="1729394"/>
              <a:ext cx="3347865" cy="2380462"/>
            </a:xfrm>
            <a:prstGeom prst="rect">
              <a:avLst/>
            </a:prstGeom>
          </p:spPr>
        </p:pic>
      </p:grpSp>
    </p:spTree>
    <p:extLst>
      <p:ext uri="{BB962C8B-B14F-4D97-AF65-F5344CB8AC3E}">
        <p14:creationId xmlns:p14="http://schemas.microsoft.com/office/powerpoint/2010/main" val="31063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47206" y="89552"/>
            <a:ext cx="6552815" cy="646331"/>
          </a:xfrm>
          <a:prstGeom prst="rect">
            <a:avLst/>
          </a:prstGeom>
          <a:noFill/>
        </p:spPr>
        <p:txBody>
          <a:bodyPr wrap="square" rtlCol="0">
            <a:spAutoFit/>
          </a:bodyPr>
          <a:lstStyle>
            <a:defPPr>
              <a:defRPr lang="es-EC"/>
            </a:defPPr>
            <a:lvl1pPr algn="ctr">
              <a:defRPr sz="3600" b="1"/>
            </a:lvl1pPr>
          </a:lstStyle>
          <a:p>
            <a:r>
              <a:rPr lang="es-EC" dirty="0" smtClean="0"/>
              <a:t>CÁLCULO DE VTEC</a:t>
            </a:r>
            <a:endParaRPr lang="es-EC" dirty="0"/>
          </a:p>
        </p:txBody>
      </p:sp>
      <p:sp>
        <p:nvSpPr>
          <p:cNvPr id="7" name="CuadroTexto 6"/>
          <p:cNvSpPr txBox="1"/>
          <p:nvPr/>
        </p:nvSpPr>
        <p:spPr>
          <a:xfrm>
            <a:off x="3762365" y="909378"/>
            <a:ext cx="2567834" cy="646331"/>
          </a:xfrm>
          <a:prstGeom prst="rect">
            <a:avLst/>
          </a:prstGeom>
          <a:ln w="57150">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solidFill>
                  <a:schemeClr val="accent3">
                    <a:lumMod val="40000"/>
                    <a:lumOff val="60000"/>
                  </a:schemeClr>
                </a:solidFill>
              </a:defRPr>
            </a:lvl3pPr>
          </a:lstStyle>
          <a:p>
            <a:pPr lvl="2"/>
            <a:r>
              <a:rPr lang="es-EC" dirty="0"/>
              <a:t>Transformación de coordenadas</a:t>
            </a:r>
          </a:p>
        </p:txBody>
      </p:sp>
      <p:sp>
        <p:nvSpPr>
          <p:cNvPr id="8" name="CuadroTexto 7"/>
          <p:cNvSpPr txBox="1"/>
          <p:nvPr/>
        </p:nvSpPr>
        <p:spPr>
          <a:xfrm>
            <a:off x="8079288" y="1105450"/>
            <a:ext cx="2567834"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smtClean="0"/>
              <a:t>Algoritmo de Klobuchar</a:t>
            </a:r>
            <a:endParaRPr lang="es-EC" dirty="0"/>
          </a:p>
        </p:txBody>
      </p:sp>
      <mc:AlternateContent xmlns:mc="http://schemas.openxmlformats.org/markup-compatibility/2006" xmlns:a14="http://schemas.microsoft.com/office/drawing/2010/main">
        <mc:Choice Requires="a14">
          <p:sp>
            <p:nvSpPr>
              <p:cNvPr id="15" name="Rectángulo 14"/>
              <p:cNvSpPr/>
              <p:nvPr/>
            </p:nvSpPr>
            <p:spPr>
              <a:xfrm>
                <a:off x="4058269" y="1583243"/>
                <a:ext cx="4224420" cy="46821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100" i="1" smtClean="0">
                          <a:latin typeface="Cambria Math" panose="02040503050406030204" pitchFamily="18" charset="0"/>
                        </a:rPr>
                        <m:t>𝐸</m:t>
                      </m:r>
                      <m:r>
                        <a:rPr lang="es-EC" sz="1100" i="0">
                          <a:latin typeface="Cambria Math" panose="02040503050406030204" pitchFamily="18" charset="0"/>
                        </a:rPr>
                        <m:t>=</m:t>
                      </m:r>
                      <m:r>
                        <m:rPr>
                          <m:sty m:val="p"/>
                        </m:rPr>
                        <a:rPr lang="es-EC" sz="1100" i="0">
                          <a:latin typeface="Cambria Math" panose="02040503050406030204" pitchFamily="18" charset="0"/>
                        </a:rPr>
                        <m:t>ata</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r>
                                            <a:rPr lang="es-EC" sz="1100" i="1">
                                              <a:latin typeface="Cambria Math" panose="02040503050406030204" pitchFamily="18" charset="0"/>
                                            </a:rPr>
                                            <m:t>𝐺</m:t>
                                          </m:r>
                                        </m:e>
                                      </m:d>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𝐸</m:t>
                                                  </m:r>
                                                </m:sub>
                                              </m:sSub>
                                            </m:e>
                                          </m:d>
                                          <m:r>
                                            <a:rPr lang="es-EC" sz="1100" i="0">
                                              <a:latin typeface="Cambria Math" panose="02040503050406030204" pitchFamily="18" charset="0"/>
                                            </a:rPr>
                                            <m:t>−0.1512</m:t>
                                          </m:r>
                                        </m:e>
                                      </m:func>
                                    </m:e>
                                  </m:func>
                                </m:num>
                                <m:den>
                                  <m:rad>
                                    <m:radPr>
                                      <m:degHide m:val="on"/>
                                      <m:ctrlPr>
                                        <a:rPr lang="es-EC" sz="1100" i="1">
                                          <a:latin typeface="Cambria Math" panose="02040503050406030204" pitchFamily="18" charset="0"/>
                                        </a:rPr>
                                      </m:ctrlPr>
                                    </m:radPr>
                                    <m:deg/>
                                    <m:e>
                                      <m:r>
                                        <a:rPr lang="es-EC" sz="1100" i="0">
                                          <a:latin typeface="Cambria Math" panose="02040503050406030204" pitchFamily="18" charset="0"/>
                                        </a:rPr>
                                        <m:t>1−</m:t>
                                      </m:r>
                                      <m:sSup>
                                        <m:sSupPr>
                                          <m:ctrlPr>
                                            <a:rPr lang="es-EC" sz="1100" i="1">
                                              <a:latin typeface="Cambria Math" panose="02040503050406030204" pitchFamily="18" charset="0"/>
                                            </a:rPr>
                                          </m:ctrlPr>
                                        </m:sSupPr>
                                        <m:e>
                                          <m:d>
                                            <m:dPr>
                                              <m:begChr m:val=""/>
                                              <m:ctrlPr>
                                                <a:rPr lang="es-EC" sz="1100" i="1">
                                                  <a:latin typeface="Cambria Math" panose="02040503050406030204" pitchFamily="18" charset="0"/>
                                                </a:rPr>
                                              </m:ctrlPr>
                                            </m:dPr>
                                            <m:e>
                                              <m:func>
                                                <m:funcPr>
                                                  <m:ctrlPr>
                                                    <a:rPr lang="es-EC" sz="1100" i="1">
                                                      <a:latin typeface="Cambria Math" panose="02040503050406030204" pitchFamily="18" charset="0"/>
                                                    </a:rPr>
                                                  </m:ctrlPr>
                                                </m:funcPr>
                                                <m:fName>
                                                  <m:d>
                                                    <m:dPr>
                                                      <m:endChr m:val=""/>
                                                      <m:ctrlPr>
                                                        <a:rPr lang="es-EC" sz="1100" i="1">
                                                          <a:latin typeface="Cambria Math" panose="02040503050406030204" pitchFamily="18" charset="0"/>
                                                        </a:rPr>
                                                      </m:ctrlPr>
                                                    </m:dPr>
                                                    <m:e>
                                                      <m:r>
                                                        <m:rPr>
                                                          <m:sty m:val="p"/>
                                                        </m:rPr>
                                                        <a:rPr lang="es-EC" sz="1100" i="0">
                                                          <a:latin typeface="Cambria Math" panose="02040503050406030204" pitchFamily="18" charset="0"/>
                                                        </a:rPr>
                                                        <m:t>cos</m:t>
                                                      </m:r>
                                                    </m:e>
                                                  </m:d>
                                                </m:fName>
                                                <m:e>
                                                  <m:d>
                                                    <m:dPr>
                                                      <m:ctrlPr>
                                                        <a:rPr lang="es-EC" sz="1100" i="1">
                                                          <a:latin typeface="Cambria Math" panose="02040503050406030204" pitchFamily="18" charset="0"/>
                                                        </a:rPr>
                                                      </m:ctrlPr>
                                                    </m:dPr>
                                                    <m:e>
                                                      <m:r>
                                                        <a:rPr lang="es-EC" sz="1100" i="1">
                                                          <a:latin typeface="Cambria Math" panose="02040503050406030204" pitchFamily="18" charset="0"/>
                                                        </a:rPr>
                                                        <m:t>𝐺</m:t>
                                                      </m:r>
                                                    </m:e>
                                                  </m:d>
                                                </m:e>
                                              </m:func>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𝐸</m:t>
                                                          </m:r>
                                                        </m:sub>
                                                      </m:sSub>
                                                    </m:e>
                                                  </m:d>
                                                </m:e>
                                              </m:func>
                                            </m:e>
                                          </m:d>
                                        </m:e>
                                        <m:sup>
                                          <m:r>
                                            <a:rPr lang="es-EC" sz="1100" i="0">
                                              <a:latin typeface="Cambria Math" panose="02040503050406030204" pitchFamily="18" charset="0"/>
                                            </a:rPr>
                                            <m:t>2</m:t>
                                          </m:r>
                                        </m:sup>
                                      </m:sSup>
                                    </m:e>
                                  </m:rad>
                                </m:den>
                              </m:f>
                            </m:e>
                          </m:d>
                        </m:e>
                      </m:func>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𝜓</m:t>
                      </m:r>
                      <m:r>
                        <a:rPr lang="es-EC" sz="1100" i="1">
                          <a:latin typeface="Cambria Math" panose="02040503050406030204" pitchFamily="18" charset="0"/>
                        </a:rPr>
                        <m:t>=</m:t>
                      </m:r>
                      <m:f>
                        <m:fPr>
                          <m:ctrlPr>
                            <a:rPr lang="es-EC" sz="1100" i="1">
                              <a:latin typeface="Cambria Math" panose="02040503050406030204" pitchFamily="18" charset="0"/>
                            </a:rPr>
                          </m:ctrlPr>
                        </m:fPr>
                        <m:num>
                          <m:r>
                            <a:rPr lang="es-EC" sz="1100" i="1">
                              <a:latin typeface="Cambria Math" panose="02040503050406030204" pitchFamily="18" charset="0"/>
                            </a:rPr>
                            <m:t>0.0137</m:t>
                          </m:r>
                        </m:num>
                        <m:den>
                          <m:r>
                            <a:rPr lang="es-EC" sz="1100" i="1">
                              <a:latin typeface="Cambria Math" panose="02040503050406030204" pitchFamily="18" charset="0"/>
                            </a:rPr>
                            <m:t>(</m:t>
                          </m:r>
                          <m:r>
                            <a:rPr lang="es-EC" sz="1100" i="1">
                              <a:latin typeface="Cambria Math" panose="02040503050406030204" pitchFamily="18" charset="0"/>
                            </a:rPr>
                            <m:t>𝐸</m:t>
                          </m:r>
                          <m:r>
                            <a:rPr lang="es-EC" sz="1100" i="1">
                              <a:latin typeface="Cambria Math" panose="02040503050406030204" pitchFamily="18" charset="0"/>
                            </a:rPr>
                            <m:t>+0.11)</m:t>
                          </m:r>
                        </m:den>
                      </m:f>
                      <m:r>
                        <a:rPr lang="es-EC" sz="1100" i="1">
                          <a:latin typeface="Cambria Math" panose="02040503050406030204" pitchFamily="18" charset="0"/>
                        </a:rPr>
                        <m:t>−0.022</m:t>
                      </m:r>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𝐴</m:t>
                      </m:r>
                      <m:r>
                        <a:rPr lang="es-EC" sz="1100" i="1">
                          <a:latin typeface="Cambria Math" panose="02040503050406030204" pitchFamily="18" charset="0"/>
                        </a:rPr>
                        <m:t>=</m:t>
                      </m:r>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atan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tan</m:t>
                                      </m:r>
                                    </m:fName>
                                    <m:e>
                                      <m:d>
                                        <m:dPr>
                                          <m:ctrlPr>
                                            <a:rPr lang="es-EC" sz="1100" i="1">
                                              <a:latin typeface="Cambria Math" panose="02040503050406030204" pitchFamily="18" charset="0"/>
                                            </a:rPr>
                                          </m:ctrlPr>
                                        </m:dPr>
                                        <m:e>
                                          <m:r>
                                            <a:rPr lang="es-EC" sz="1100" i="1">
                                              <a:latin typeface="Cambria Math" panose="02040503050406030204" pitchFamily="18" charset="0"/>
                                            </a:rPr>
                                            <m:t>𝐺</m:t>
                                          </m:r>
                                        </m:e>
                                      </m:d>
                                    </m:e>
                                  </m:func>
                                </m:num>
                                <m:den>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sin</m:t>
                                      </m:r>
                                    </m:fName>
                                    <m:e>
                                      <m:d>
                                        <m:dPr>
                                          <m:ctrlPr>
                                            <a:rPr lang="es-EC" sz="1100" i="1">
                                              <a:latin typeface="Cambria Math" panose="02040503050406030204" pitchFamily="18" charset="0"/>
                                            </a:rPr>
                                          </m:ctrlPr>
                                        </m:dPr>
                                        <m:e>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𝐸</m:t>
                                              </m:r>
                                            </m:sub>
                                          </m:sSub>
                                        </m:e>
                                      </m:d>
                                    </m:e>
                                  </m:func>
                                </m:den>
                              </m:f>
                            </m:e>
                          </m:d>
                        </m:e>
                      </m:func>
                    </m:oMath>
                  </m:oMathPara>
                </a14:m>
                <a:endParaRPr lang="es-EC" sz="1100" dirty="0" smtClean="0"/>
              </a:p>
              <a:p>
                <a:pPr algn="ctr"/>
                <a14:m>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𝐼</m:t>
                        </m:r>
                      </m:sub>
                    </m:sSub>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𝑈</m:t>
                        </m:r>
                      </m:sub>
                    </m:sSub>
                    <m:r>
                      <a:rPr lang="es-EC" sz="1100" i="1">
                        <a:latin typeface="Cambria Math" panose="02040503050406030204" pitchFamily="18" charset="0"/>
                      </a:rPr>
                      <m:t>+</m:t>
                    </m:r>
                    <m:r>
                      <a:rPr lang="es-EC" sz="1100" i="1">
                        <a:latin typeface="Cambria Math" panose="02040503050406030204" pitchFamily="18" charset="0"/>
                      </a:rPr>
                      <m:t>𝜓</m:t>
                    </m:r>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cos</m:t>
                        </m:r>
                      </m:fName>
                      <m:e>
                        <m:r>
                          <a:rPr lang="es-EC" sz="1100" i="1">
                            <a:latin typeface="Cambria Math" panose="02040503050406030204" pitchFamily="18" charset="0"/>
                          </a:rPr>
                          <m:t>𝐴</m:t>
                        </m:r>
                      </m:e>
                    </m:func>
                  </m:oMath>
                </a14:m>
                <a:r>
                  <a:rPr lang="es-EC" sz="1100" dirty="0"/>
                  <a:t> </a:t>
                </a:r>
                <a:endParaRPr lang="es-EC" sz="1100" dirty="0" smtClean="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𝜆</m:t>
                          </m:r>
                        </m:e>
                        <m:sub>
                          <m:r>
                            <a:rPr lang="es-EC" sz="1100" i="1">
                              <a:latin typeface="Cambria Math" panose="02040503050406030204" pitchFamily="18" charset="0"/>
                            </a:rPr>
                            <m:t>𝐼</m:t>
                          </m:r>
                        </m:sub>
                      </m:sSub>
                      <m:r>
                        <a:rPr lang="es-EC" sz="1100" i="1">
                          <a:latin typeface="Cambria Math" panose="02040503050406030204" pitchFamily="18" charset="0"/>
                        </a:rPr>
                        <m:t>= </m:t>
                      </m:r>
                      <m:sSub>
                        <m:sSubPr>
                          <m:ctrlPr>
                            <a:rPr lang="es-EC" sz="1100" i="1">
                              <a:latin typeface="Cambria Math" panose="02040503050406030204" pitchFamily="18" charset="0"/>
                            </a:rPr>
                          </m:ctrlPr>
                        </m:sSubPr>
                        <m:e>
                          <m:r>
                            <a:rPr lang="es-EC" sz="1100" i="1">
                              <a:latin typeface="Cambria Math" panose="02040503050406030204" pitchFamily="18" charset="0"/>
                            </a:rPr>
                            <m:t>𝜆</m:t>
                          </m:r>
                        </m:e>
                        <m:sub>
                          <m:r>
                            <a:rPr lang="es-EC" sz="1100" i="1">
                              <a:latin typeface="Cambria Math" panose="02040503050406030204" pitchFamily="18" charset="0"/>
                            </a:rPr>
                            <m:t>𝑈</m:t>
                          </m:r>
                        </m:sub>
                      </m:sSub>
                      <m:r>
                        <a:rPr lang="es-EC" sz="1100" i="1">
                          <a:latin typeface="Cambria Math" panose="02040503050406030204" pitchFamily="18" charset="0"/>
                        </a:rPr>
                        <m:t>+ </m:t>
                      </m:r>
                      <m:d>
                        <m:dPr>
                          <m:ctrlPr>
                            <a:rPr lang="es-EC" sz="1100" i="1">
                              <a:latin typeface="Cambria Math" panose="02040503050406030204" pitchFamily="18" charset="0"/>
                            </a:rPr>
                          </m:ctrlPr>
                        </m:dPr>
                        <m:e>
                          <m:r>
                            <a:rPr lang="es-EC" sz="1100" i="1">
                              <a:latin typeface="Cambria Math" panose="02040503050406030204" pitchFamily="18" charset="0"/>
                            </a:rPr>
                            <m:t>𝜓</m:t>
                          </m:r>
                          <m:r>
                            <a:rPr lang="es-EC" sz="1100" i="1">
                              <a:latin typeface="Cambria Math" panose="02040503050406030204" pitchFamily="18" charset="0"/>
                            </a:rPr>
                            <m:t> </m:t>
                          </m:r>
                          <m:f>
                            <m:fPr>
                              <m:ctrlPr>
                                <a:rPr lang="es-EC" sz="1100" i="1">
                                  <a:latin typeface="Cambria Math" panose="02040503050406030204" pitchFamily="18" charset="0"/>
                                </a:rPr>
                              </m:ctrlPr>
                            </m:fPr>
                            <m:num>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sin</m:t>
                                  </m:r>
                                </m:fName>
                                <m:e>
                                  <m:r>
                                    <a:rPr lang="es-EC" sz="1100" i="1">
                                      <a:latin typeface="Cambria Math" panose="02040503050406030204" pitchFamily="18" charset="0"/>
                                    </a:rPr>
                                    <m:t>𝐴</m:t>
                                  </m:r>
                                </m:e>
                              </m:func>
                            </m:num>
                            <m:den>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cos</m:t>
                                  </m:r>
                                </m:fName>
                                <m:e>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𝐼</m:t>
                                      </m:r>
                                    </m:sub>
                                  </m:sSub>
                                  <m:r>
                                    <a:rPr lang="es-EC" sz="1100" i="1">
                                      <a:latin typeface="Cambria Math" panose="02040503050406030204" pitchFamily="18" charset="0"/>
                                    </a:rPr>
                                    <m:t>  </m:t>
                                  </m:r>
                                  <m:r>
                                    <a:rPr lang="es-EC" sz="1100" i="1">
                                      <a:latin typeface="Cambria Math" panose="02040503050406030204" pitchFamily="18" charset="0"/>
                                    </a:rPr>
                                    <m:t>𝜋</m:t>
                                  </m:r>
                                  <m:r>
                                    <a:rPr lang="es-EC" sz="1100" i="1">
                                      <a:latin typeface="Cambria Math" panose="02040503050406030204" pitchFamily="18" charset="0"/>
                                    </a:rPr>
                                    <m:t>)</m:t>
                                  </m:r>
                                </m:e>
                              </m:func>
                            </m:den>
                          </m:f>
                        </m:e>
                      </m:d>
                    </m:oMath>
                  </m:oMathPara>
                </a14:m>
                <a:endParaRPr lang="es-EC" sz="1100" dirty="0" smtClean="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𝑚</m:t>
                          </m:r>
                        </m:sub>
                      </m:sSub>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𝜙</m:t>
                          </m:r>
                        </m:e>
                        <m:sub>
                          <m:r>
                            <a:rPr lang="es-EC" sz="1100" i="1">
                              <a:latin typeface="Cambria Math" panose="02040503050406030204" pitchFamily="18" charset="0"/>
                            </a:rPr>
                            <m:t>𝐼</m:t>
                          </m:r>
                        </m:sub>
                      </m:sSub>
                      <m:r>
                        <a:rPr lang="es-EC" sz="1100" i="1">
                          <a:latin typeface="Cambria Math" panose="02040503050406030204" pitchFamily="18" charset="0"/>
                        </a:rPr>
                        <m:t>+0.064</m:t>
                      </m:r>
                      <m:func>
                        <m:funcPr>
                          <m:ctrlPr>
                            <a:rPr lang="es-EC" sz="1100" i="1">
                              <a:latin typeface="Cambria Math" panose="02040503050406030204" pitchFamily="18" charset="0"/>
                            </a:rPr>
                          </m:ctrlPr>
                        </m:funcPr>
                        <m:fName>
                          <m:r>
                            <m:rPr>
                              <m:sty m:val="p"/>
                            </m:rPr>
                            <a:rPr lang="es-EC" sz="1100">
                              <a:latin typeface="Cambria Math" panose="02040503050406030204" pitchFamily="18" charset="0"/>
                            </a:rPr>
                            <m:t>cos</m:t>
                          </m:r>
                        </m:fName>
                        <m:e>
                          <m:d>
                            <m:dPr>
                              <m:ctrlPr>
                                <a:rPr lang="es-EC" sz="1100" i="1">
                                  <a:latin typeface="Cambria Math" panose="02040503050406030204" pitchFamily="18" charset="0"/>
                                </a:rPr>
                              </m:ctrlPr>
                            </m:dPr>
                            <m:e>
                              <m:sSub>
                                <m:sSubPr>
                                  <m:ctrlPr>
                                    <a:rPr lang="es-EC" sz="1100" i="1">
                                      <a:latin typeface="Cambria Math" panose="02040503050406030204" pitchFamily="18" charset="0"/>
                                    </a:rPr>
                                  </m:ctrlPr>
                                </m:sSubPr>
                                <m:e>
                                  <m:r>
                                    <a:rPr lang="es-EC" sz="1100" i="1">
                                      <a:latin typeface="Cambria Math" panose="02040503050406030204" pitchFamily="18" charset="0"/>
                                    </a:rPr>
                                    <m:t>(</m:t>
                                  </m:r>
                                  <m:r>
                                    <a:rPr lang="es-EC" sz="1100" i="1">
                                      <a:latin typeface="Cambria Math" panose="02040503050406030204" pitchFamily="18" charset="0"/>
                                    </a:rPr>
                                    <m:t>𝜆</m:t>
                                  </m:r>
                                </m:e>
                                <m:sub>
                                  <m:r>
                                    <a:rPr lang="es-EC" sz="1100" i="1">
                                      <a:latin typeface="Cambria Math" panose="02040503050406030204" pitchFamily="18" charset="0"/>
                                    </a:rPr>
                                    <m:t>𝐼</m:t>
                                  </m:r>
                                </m:sub>
                              </m:sSub>
                              <m:r>
                                <a:rPr lang="es-EC" sz="1100" i="1">
                                  <a:latin typeface="Cambria Math" panose="02040503050406030204" pitchFamily="18" charset="0"/>
                                </a:rPr>
                                <m:t>−1.617) </m:t>
                              </m:r>
                              <m:r>
                                <a:rPr lang="es-EC" sz="1100" i="1">
                                  <a:latin typeface="Cambria Math" panose="02040503050406030204" pitchFamily="18" charset="0"/>
                                </a:rPr>
                                <m:t>𝑥</m:t>
                              </m:r>
                              <m:r>
                                <a:rPr lang="es-EC" sz="1100" i="1">
                                  <a:latin typeface="Cambria Math" panose="02040503050406030204" pitchFamily="18" charset="0"/>
                                </a:rPr>
                                <m:t> </m:t>
                              </m:r>
                              <m:r>
                                <a:rPr lang="es-EC" sz="1100" i="1">
                                  <a:latin typeface="Cambria Math" panose="02040503050406030204" pitchFamily="18" charset="0"/>
                                </a:rPr>
                                <m:t>𝜋</m:t>
                              </m:r>
                            </m:e>
                          </m:d>
                        </m:e>
                      </m:func>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𝑡</m:t>
                      </m:r>
                      <m:r>
                        <a:rPr lang="en-US" sz="1100" i="1">
                          <a:latin typeface="Cambria Math" panose="02040503050406030204" pitchFamily="18" charset="0"/>
                        </a:rPr>
                        <m:t>=43200 </m:t>
                      </m:r>
                      <m:sSub>
                        <m:sSubPr>
                          <m:ctrlPr>
                            <a:rPr lang="es-EC" sz="1100" i="1">
                              <a:latin typeface="Cambria Math" panose="02040503050406030204" pitchFamily="18" charset="0"/>
                            </a:rPr>
                          </m:ctrlPr>
                        </m:sSubPr>
                        <m:e>
                          <m:r>
                            <a:rPr lang="es-EC" sz="1100" i="1">
                              <a:latin typeface="Cambria Math" panose="02040503050406030204" pitchFamily="18" charset="0"/>
                            </a:rPr>
                            <m:t>𝜆</m:t>
                          </m:r>
                        </m:e>
                        <m:sub>
                          <m:r>
                            <a:rPr lang="es-EC" sz="1100" i="1">
                              <a:latin typeface="Cambria Math" panose="02040503050406030204" pitchFamily="18" charset="0"/>
                            </a:rPr>
                            <m:t>𝐼</m:t>
                          </m:r>
                        </m:sub>
                      </m:sSub>
                      <m:r>
                        <a:rPr lang="en-US"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𝑇𝑖𝑒𝑚𝑝𝑜</m:t>
                          </m:r>
                        </m:e>
                        <m:sub>
                          <m:r>
                            <a:rPr lang="es-EC" sz="1100" i="1">
                              <a:latin typeface="Cambria Math" panose="02040503050406030204" pitchFamily="18" charset="0"/>
                            </a:rPr>
                            <m:t>𝐺𝑃𝑆</m:t>
                          </m:r>
                        </m:sub>
                      </m:sSub>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𝑆𝐹</m:t>
                      </m:r>
                      <m:r>
                        <a:rPr lang="es-EC" sz="1100" i="1">
                          <a:latin typeface="Cambria Math" panose="02040503050406030204" pitchFamily="18" charset="0"/>
                        </a:rPr>
                        <m:t>=1+16 </m:t>
                      </m:r>
                      <m:sSup>
                        <m:sSupPr>
                          <m:ctrlPr>
                            <a:rPr lang="es-EC" sz="1100" i="1">
                              <a:latin typeface="Cambria Math" panose="02040503050406030204" pitchFamily="18" charset="0"/>
                            </a:rPr>
                          </m:ctrlPr>
                        </m:sSupPr>
                        <m:e>
                          <m:d>
                            <m:dPr>
                              <m:ctrlPr>
                                <a:rPr lang="es-EC" sz="1100" i="1">
                                  <a:latin typeface="Cambria Math" panose="02040503050406030204" pitchFamily="18" charset="0"/>
                                </a:rPr>
                              </m:ctrlPr>
                            </m:dPr>
                            <m:e>
                              <m:r>
                                <a:rPr lang="es-EC" sz="1100" i="1">
                                  <a:latin typeface="Cambria Math" panose="02040503050406030204" pitchFamily="18" charset="0"/>
                                </a:rPr>
                                <m:t>0.53−</m:t>
                              </m:r>
                              <m:r>
                                <a:rPr lang="es-EC" sz="1100" i="1">
                                  <a:latin typeface="Cambria Math" panose="02040503050406030204" pitchFamily="18" charset="0"/>
                                </a:rPr>
                                <m:t>𝐸</m:t>
                              </m:r>
                            </m:e>
                          </m:d>
                        </m:e>
                        <m:sup>
                          <m:r>
                            <a:rPr lang="es-EC" sz="1100" i="1">
                              <a:latin typeface="Cambria Math" panose="02040503050406030204" pitchFamily="18" charset="0"/>
                            </a:rPr>
                            <m:t>3</m:t>
                          </m:r>
                        </m:sup>
                      </m:sSup>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𝑃𝐸𝑅</m:t>
                      </m:r>
                      <m:r>
                        <a:rPr lang="es-EC" sz="1100" i="1">
                          <a:latin typeface="Cambria Math" panose="02040503050406030204" pitchFamily="18" charset="0"/>
                        </a:rPr>
                        <m:t>=</m:t>
                      </m:r>
                      <m:nary>
                        <m:naryPr>
                          <m:chr m:val="∑"/>
                          <m:limLoc m:val="undOvr"/>
                          <m:ctrlPr>
                            <a:rPr lang="es-EC" sz="1100" i="1">
                              <a:latin typeface="Cambria Math" panose="02040503050406030204" pitchFamily="18" charset="0"/>
                            </a:rPr>
                          </m:ctrlPr>
                        </m:naryPr>
                        <m:sub>
                          <m:r>
                            <a:rPr lang="es-EC" sz="1100" i="1">
                              <a:latin typeface="Cambria Math" panose="02040503050406030204" pitchFamily="18" charset="0"/>
                            </a:rPr>
                            <m:t>𝑛</m:t>
                          </m:r>
                          <m:r>
                            <a:rPr lang="es-EC" sz="1100" i="1">
                              <a:latin typeface="Cambria Math" panose="02040503050406030204" pitchFamily="18" charset="0"/>
                            </a:rPr>
                            <m:t>=0</m:t>
                          </m:r>
                        </m:sub>
                        <m:sup>
                          <m:r>
                            <a:rPr lang="es-EC" sz="1100" i="1">
                              <a:latin typeface="Cambria Math" panose="02040503050406030204" pitchFamily="18" charset="0"/>
                            </a:rPr>
                            <m:t>3</m:t>
                          </m:r>
                        </m:sup>
                        <m:e>
                          <m:sSub>
                            <m:sSubPr>
                              <m:ctrlPr>
                                <a:rPr lang="es-EC" sz="1100" i="1">
                                  <a:latin typeface="Cambria Math" panose="02040503050406030204" pitchFamily="18" charset="0"/>
                                </a:rPr>
                              </m:ctrlPr>
                            </m:sSubPr>
                            <m:e>
                              <m:r>
                                <a:rPr lang="es-EC" sz="1100" i="1">
                                  <a:latin typeface="Cambria Math" panose="02040503050406030204" pitchFamily="18" charset="0"/>
                                </a:rPr>
                                <m:t>𝛽</m:t>
                              </m:r>
                            </m:e>
                            <m:sub>
                              <m:r>
                                <a:rPr lang="es-EC" sz="1100" i="1">
                                  <a:latin typeface="Cambria Math" panose="02040503050406030204" pitchFamily="18" charset="0"/>
                                </a:rPr>
                                <m:t>𝑛</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𝑛</m:t>
                              </m:r>
                            </m:sup>
                          </m:sSubSup>
                          <m:r>
                            <a:rPr lang="es-EC" sz="1100" i="1">
                              <a:latin typeface="Cambria Math" panose="02040503050406030204" pitchFamily="18" charset="0"/>
                            </a:rPr>
                            <m:t>=</m:t>
                          </m:r>
                        </m:e>
                      </m:nary>
                      <m:sSub>
                        <m:sSubPr>
                          <m:ctrlPr>
                            <a:rPr lang="es-EC" sz="1100" i="1">
                              <a:latin typeface="Cambria Math" panose="02040503050406030204" pitchFamily="18" charset="0"/>
                            </a:rPr>
                          </m:ctrlPr>
                        </m:sSubPr>
                        <m:e>
                          <m:r>
                            <a:rPr lang="es-EC" sz="1100" i="1">
                              <a:latin typeface="Cambria Math" panose="02040503050406030204" pitchFamily="18" charset="0"/>
                            </a:rPr>
                            <m:t>𝛽</m:t>
                          </m:r>
                        </m:e>
                        <m:sub>
                          <m:r>
                            <a:rPr lang="es-EC" sz="1100" i="1">
                              <a:latin typeface="Cambria Math" panose="02040503050406030204" pitchFamily="18" charset="0"/>
                            </a:rPr>
                            <m:t>0</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0</m:t>
                          </m:r>
                        </m:sup>
                      </m:sSubSup>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𝛽</m:t>
                          </m:r>
                        </m:e>
                        <m:sub>
                          <m:r>
                            <a:rPr lang="es-EC" sz="1100" i="1">
                              <a:latin typeface="Cambria Math" panose="02040503050406030204" pitchFamily="18" charset="0"/>
                            </a:rPr>
                            <m:t>1</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1</m:t>
                          </m:r>
                        </m:sup>
                      </m:sSubSup>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𝛽</m:t>
                          </m:r>
                        </m:e>
                        <m:sub>
                          <m:r>
                            <a:rPr lang="es-EC" sz="1100" i="1">
                              <a:latin typeface="Cambria Math" panose="02040503050406030204" pitchFamily="18" charset="0"/>
                            </a:rPr>
                            <m:t>2</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2</m:t>
                          </m:r>
                        </m:sup>
                      </m:sSubSup>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𝛽</m:t>
                          </m:r>
                        </m:e>
                        <m:sub>
                          <m:r>
                            <a:rPr lang="es-EC" sz="1100" i="1">
                              <a:latin typeface="Cambria Math" panose="02040503050406030204" pitchFamily="18" charset="0"/>
                            </a:rPr>
                            <m:t>3</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3</m:t>
                          </m:r>
                        </m:sup>
                      </m:sSubSup>
                    </m:oMath>
                  </m:oMathPara>
                </a14:m>
                <a:endParaRPr lang="es-EC" sz="1100" dirty="0" smtClean="0"/>
              </a:p>
              <a:p>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𝐴𝑀𝑃</m:t>
                      </m:r>
                      <m:r>
                        <a:rPr lang="es-EC" sz="1100" i="1">
                          <a:latin typeface="Cambria Math" panose="02040503050406030204" pitchFamily="18" charset="0"/>
                        </a:rPr>
                        <m:t>=</m:t>
                      </m:r>
                      <m:nary>
                        <m:naryPr>
                          <m:chr m:val="∑"/>
                          <m:limLoc m:val="undOvr"/>
                          <m:ctrlPr>
                            <a:rPr lang="es-EC" sz="1100" i="1">
                              <a:latin typeface="Cambria Math" panose="02040503050406030204" pitchFamily="18" charset="0"/>
                            </a:rPr>
                          </m:ctrlPr>
                        </m:naryPr>
                        <m:sub>
                          <m:r>
                            <a:rPr lang="es-EC" sz="1100" i="1">
                              <a:latin typeface="Cambria Math" panose="02040503050406030204" pitchFamily="18" charset="0"/>
                            </a:rPr>
                            <m:t>𝑛</m:t>
                          </m:r>
                          <m:r>
                            <a:rPr lang="es-EC" sz="1100" i="1">
                              <a:latin typeface="Cambria Math" panose="02040503050406030204" pitchFamily="18" charset="0"/>
                            </a:rPr>
                            <m:t>=0</m:t>
                          </m:r>
                        </m:sub>
                        <m:sup>
                          <m:r>
                            <a:rPr lang="es-EC" sz="1100" i="1">
                              <a:latin typeface="Cambria Math" panose="02040503050406030204" pitchFamily="18" charset="0"/>
                            </a:rPr>
                            <m:t>3</m:t>
                          </m:r>
                        </m:sup>
                        <m:e>
                          <m:sSub>
                            <m:sSubPr>
                              <m:ctrlPr>
                                <a:rPr lang="es-EC" sz="1100" i="1">
                                  <a:latin typeface="Cambria Math" panose="02040503050406030204" pitchFamily="18" charset="0"/>
                                </a:rPr>
                              </m:ctrlPr>
                            </m:sSubPr>
                            <m:e>
                              <m:r>
                                <a:rPr lang="es-EC" sz="1100" i="1">
                                  <a:latin typeface="Cambria Math" panose="02040503050406030204" pitchFamily="18" charset="0"/>
                                </a:rPr>
                                <m:t>𝛼</m:t>
                              </m:r>
                            </m:e>
                            <m:sub>
                              <m:r>
                                <a:rPr lang="es-EC" sz="1100" i="1">
                                  <a:latin typeface="Cambria Math" panose="02040503050406030204" pitchFamily="18" charset="0"/>
                                </a:rPr>
                                <m:t>𝑛</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𝑛</m:t>
                              </m:r>
                            </m:sup>
                          </m:sSubSup>
                          <m:r>
                            <a:rPr lang="es-EC" sz="1100" i="1">
                              <a:latin typeface="Cambria Math" panose="02040503050406030204" pitchFamily="18" charset="0"/>
                            </a:rPr>
                            <m:t>=</m:t>
                          </m:r>
                        </m:e>
                      </m:nary>
                      <m:sSub>
                        <m:sSubPr>
                          <m:ctrlPr>
                            <a:rPr lang="es-EC" sz="1100" i="1">
                              <a:latin typeface="Cambria Math" panose="02040503050406030204" pitchFamily="18" charset="0"/>
                            </a:rPr>
                          </m:ctrlPr>
                        </m:sSubPr>
                        <m:e>
                          <m:r>
                            <a:rPr lang="es-EC" sz="1100" i="1">
                              <a:latin typeface="Cambria Math" panose="02040503050406030204" pitchFamily="18" charset="0"/>
                            </a:rPr>
                            <m:t>𝛼</m:t>
                          </m:r>
                        </m:e>
                        <m:sub>
                          <m:r>
                            <a:rPr lang="es-EC" sz="1100" i="1">
                              <a:latin typeface="Cambria Math" panose="02040503050406030204" pitchFamily="18" charset="0"/>
                            </a:rPr>
                            <m:t>0</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0</m:t>
                          </m:r>
                        </m:sup>
                      </m:sSubSup>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𝛼</m:t>
                          </m:r>
                        </m:e>
                        <m:sub>
                          <m:r>
                            <a:rPr lang="es-EC" sz="1100" i="1">
                              <a:latin typeface="Cambria Math" panose="02040503050406030204" pitchFamily="18" charset="0"/>
                            </a:rPr>
                            <m:t>1</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1</m:t>
                          </m:r>
                        </m:sup>
                      </m:sSubSup>
                      <m:r>
                        <a:rPr lang="es-EC" sz="1100" i="1">
                          <a:latin typeface="Cambria Math" panose="02040503050406030204" pitchFamily="18" charset="0"/>
                        </a:rPr>
                        <m:t>+</m:t>
                      </m:r>
                      <m:r>
                        <a:rPr lang="es-EC" sz="1100" i="1">
                          <a:latin typeface="Cambria Math" panose="02040503050406030204" pitchFamily="18" charset="0"/>
                        </a:rPr>
                        <m:t>𝛼</m:t>
                      </m:r>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2</m:t>
                          </m:r>
                        </m:sup>
                      </m:sSubSup>
                      <m:r>
                        <a:rPr lang="es-EC" sz="1100"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𝛼</m:t>
                          </m:r>
                        </m:e>
                        <m:sub>
                          <m:r>
                            <a:rPr lang="es-EC" sz="1100" i="1">
                              <a:latin typeface="Cambria Math" panose="02040503050406030204" pitchFamily="18" charset="0"/>
                            </a:rPr>
                            <m:t>3</m:t>
                          </m:r>
                        </m:sub>
                      </m:sSub>
                      <m:r>
                        <a:rPr lang="es-EC" sz="1100" i="1">
                          <a:latin typeface="Cambria Math" panose="02040503050406030204" pitchFamily="18" charset="0"/>
                        </a:rPr>
                        <m:t> </m:t>
                      </m:r>
                      <m:sSubSup>
                        <m:sSubSupPr>
                          <m:ctrlPr>
                            <a:rPr lang="es-EC" sz="1100" i="1">
                              <a:latin typeface="Cambria Math" panose="02040503050406030204" pitchFamily="18" charset="0"/>
                            </a:rPr>
                          </m:ctrlPr>
                        </m:sSubSupPr>
                        <m:e>
                          <m:r>
                            <a:rPr lang="es-EC" sz="1100" i="1">
                              <a:latin typeface="Cambria Math" panose="02040503050406030204" pitchFamily="18" charset="0"/>
                            </a:rPr>
                            <m:t>𝜙</m:t>
                          </m:r>
                        </m:e>
                        <m:sub>
                          <m:r>
                            <a:rPr lang="es-EC" sz="1100" i="1">
                              <a:latin typeface="Cambria Math" panose="02040503050406030204" pitchFamily="18" charset="0"/>
                            </a:rPr>
                            <m:t>𝑚</m:t>
                          </m:r>
                        </m:sub>
                        <m:sup>
                          <m:r>
                            <a:rPr lang="es-EC" sz="1100" i="1">
                              <a:latin typeface="Cambria Math" panose="02040503050406030204" pitchFamily="18" charset="0"/>
                            </a:rPr>
                            <m:t>3</m:t>
                          </m:r>
                        </m:sup>
                      </m:sSubSup>
                    </m:oMath>
                  </m:oMathPara>
                </a14:m>
                <a:endParaRPr lang="es-EC" sz="1100" dirty="0"/>
              </a:p>
              <a:p>
                <a:pPr/>
                <a14:m>
                  <m:oMathPara xmlns:m="http://schemas.openxmlformats.org/officeDocument/2006/math">
                    <m:oMathParaPr>
                      <m:jc m:val="centerGroup"/>
                    </m:oMathParaPr>
                    <m:oMath xmlns:m="http://schemas.openxmlformats.org/officeDocument/2006/math">
                      <m:acc>
                        <m:accPr>
                          <m:chr m:val="̅"/>
                          <m:ctrlPr>
                            <a:rPr lang="es-EC" sz="1100" i="1">
                              <a:latin typeface="Cambria Math" panose="02040503050406030204" pitchFamily="18" charset="0"/>
                            </a:rPr>
                          </m:ctrlPr>
                        </m:accPr>
                        <m:e>
                          <m:r>
                            <a:rPr lang="es-EC" sz="1100" i="1">
                              <a:latin typeface="Cambria Math" panose="02040503050406030204" pitchFamily="18" charset="0"/>
                            </a:rPr>
                            <m:t>𝑥</m:t>
                          </m:r>
                        </m:e>
                      </m:acc>
                      <m:r>
                        <a:rPr lang="es-EC" sz="1100" i="1">
                          <a:latin typeface="Cambria Math" panose="02040503050406030204" pitchFamily="18" charset="0"/>
                        </a:rPr>
                        <m:t>=</m:t>
                      </m:r>
                      <m:f>
                        <m:fPr>
                          <m:ctrlPr>
                            <a:rPr lang="es-EC" sz="1100" i="1">
                              <a:latin typeface="Cambria Math" panose="02040503050406030204" pitchFamily="18" charset="0"/>
                            </a:rPr>
                          </m:ctrlPr>
                        </m:fPr>
                        <m:num>
                          <m:r>
                            <a:rPr lang="es-EC" sz="1100" i="1">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m:t>
                          </m:r>
                          <m:r>
                            <a:rPr lang="es-EC" sz="1100" i="1">
                              <a:latin typeface="Cambria Math" panose="02040503050406030204" pitchFamily="18" charset="0"/>
                            </a:rPr>
                            <m:t>𝑡</m:t>
                          </m:r>
                          <m:r>
                            <a:rPr lang="es-EC" sz="1100" i="1">
                              <a:latin typeface="Cambria Math" panose="02040503050406030204" pitchFamily="18" charset="0"/>
                            </a:rPr>
                            <m:t>−50400)</m:t>
                          </m:r>
                        </m:num>
                        <m:den>
                          <m:r>
                            <a:rPr lang="es-EC" sz="1100" i="1">
                              <a:latin typeface="Cambria Math" panose="02040503050406030204" pitchFamily="18" charset="0"/>
                            </a:rPr>
                            <m:t>𝑃𝐸𝑅</m:t>
                          </m:r>
                        </m:den>
                      </m:f>
                    </m:oMath>
                  </m:oMathPara>
                </a14:m>
                <a:endParaRPr lang="es-EC" sz="1100" dirty="0" smtClean="0"/>
              </a:p>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r>
                            <a:rPr lang="es-EC" sz="1100" i="1">
                              <a:latin typeface="Cambria Math" panose="02040503050406030204" pitchFamily="18" charset="0"/>
                            </a:rPr>
                            <m:t>𝑇</m:t>
                          </m:r>
                        </m:e>
                        <m:sub>
                          <m:r>
                            <a:rPr lang="es-EC" sz="1100" i="1">
                              <a:latin typeface="Cambria Math" panose="02040503050406030204" pitchFamily="18" charset="0"/>
                            </a:rPr>
                            <m:t>𝑖𝑜𝑛𝑜</m:t>
                          </m:r>
                        </m:sub>
                      </m:sSub>
                      <m:r>
                        <a:rPr lang="es-EC" sz="1100" i="1">
                          <a:latin typeface="Cambria Math" panose="02040503050406030204" pitchFamily="18" charset="0"/>
                        </a:rPr>
                        <m:t>=</m:t>
                      </m:r>
                      <m:r>
                        <a:rPr lang="es-EC" sz="1100" i="1">
                          <a:latin typeface="Cambria Math" panose="02040503050406030204" pitchFamily="18" charset="0"/>
                        </a:rPr>
                        <m:t>𝑆𝐹</m:t>
                      </m:r>
                      <m:r>
                        <a:rPr lang="es-EC" sz="1100" i="1">
                          <a:latin typeface="Cambria Math" panose="02040503050406030204" pitchFamily="18" charset="0"/>
                        </a:rPr>
                        <m:t> </m:t>
                      </m:r>
                      <m:d>
                        <m:dPr>
                          <m:begChr m:val="["/>
                          <m:endChr m:val="]"/>
                          <m:ctrlPr>
                            <a:rPr lang="es-EC" sz="1100" i="1">
                              <a:latin typeface="Cambria Math" panose="02040503050406030204" pitchFamily="18" charset="0"/>
                            </a:rPr>
                          </m:ctrlPr>
                        </m:dPr>
                        <m:e>
                          <m:d>
                            <m:dPr>
                              <m:ctrlPr>
                                <a:rPr lang="es-EC" sz="1100" i="1">
                                  <a:latin typeface="Cambria Math" panose="02040503050406030204" pitchFamily="18" charset="0"/>
                                </a:rPr>
                              </m:ctrlPr>
                            </m:dPr>
                            <m:e>
                              <m:r>
                                <a:rPr lang="es-EC" sz="1100" i="1">
                                  <a:latin typeface="Cambria Math" panose="02040503050406030204" pitchFamily="18" charset="0"/>
                                </a:rPr>
                                <m:t>5 ∙ </m:t>
                              </m:r>
                              <m:sSup>
                                <m:sSupPr>
                                  <m:ctrlPr>
                                    <a:rPr lang="es-EC" sz="1100" i="1">
                                      <a:latin typeface="Cambria Math" panose="02040503050406030204" pitchFamily="18" charset="0"/>
                                    </a:rPr>
                                  </m:ctrlPr>
                                </m:sSupPr>
                                <m:e>
                                  <m:r>
                                    <a:rPr lang="es-EC" sz="1100" i="1">
                                      <a:latin typeface="Cambria Math" panose="02040503050406030204" pitchFamily="18" charset="0"/>
                                    </a:rPr>
                                    <m:t>10</m:t>
                                  </m:r>
                                </m:e>
                                <m:sup>
                                  <m:r>
                                    <a:rPr lang="es-EC" sz="1100" i="1">
                                      <a:latin typeface="Cambria Math" panose="02040503050406030204" pitchFamily="18" charset="0"/>
                                    </a:rPr>
                                    <m:t>−9</m:t>
                                  </m:r>
                                </m:sup>
                              </m:sSup>
                            </m:e>
                          </m:d>
                          <m:r>
                            <a:rPr lang="es-EC" sz="1100" i="1">
                              <a:latin typeface="Cambria Math" panose="02040503050406030204" pitchFamily="18" charset="0"/>
                            </a:rPr>
                            <m:t>+</m:t>
                          </m:r>
                          <m:r>
                            <a:rPr lang="es-EC" sz="1100" i="1">
                              <a:latin typeface="Cambria Math" panose="02040503050406030204" pitchFamily="18" charset="0"/>
                            </a:rPr>
                            <m:t>𝐴𝑀𝑃</m:t>
                          </m:r>
                          <m:r>
                            <a:rPr lang="es-EC" sz="1100" i="1">
                              <a:latin typeface="Cambria Math" panose="02040503050406030204" pitchFamily="18" charset="0"/>
                            </a:rPr>
                            <m:t> </m:t>
                          </m:r>
                          <m:d>
                            <m:dPr>
                              <m:ctrlPr>
                                <a:rPr lang="es-EC" sz="1100" i="1">
                                  <a:latin typeface="Cambria Math" panose="02040503050406030204" pitchFamily="18" charset="0"/>
                                </a:rPr>
                              </m:ctrlPr>
                            </m:dPr>
                            <m:e>
                              <m:r>
                                <a:rPr lang="es-EC" sz="1100" i="1">
                                  <a:latin typeface="Cambria Math" panose="02040503050406030204" pitchFamily="18" charset="0"/>
                                </a:rPr>
                                <m:t>1−</m:t>
                              </m:r>
                              <m:f>
                                <m:fPr>
                                  <m:ctrlPr>
                                    <a:rPr lang="es-EC" sz="1100" i="1">
                                      <a:latin typeface="Cambria Math" panose="02040503050406030204" pitchFamily="18" charset="0"/>
                                    </a:rPr>
                                  </m:ctrlPr>
                                </m:fPr>
                                <m:num>
                                  <m:sSup>
                                    <m:sSupPr>
                                      <m:ctrlPr>
                                        <a:rPr lang="es-EC" sz="1100" i="1">
                                          <a:latin typeface="Cambria Math" panose="02040503050406030204" pitchFamily="18" charset="0"/>
                                        </a:rPr>
                                      </m:ctrlPr>
                                    </m:sSupPr>
                                    <m:e>
                                      <m:acc>
                                        <m:accPr>
                                          <m:chr m:val="̅"/>
                                          <m:ctrlPr>
                                            <a:rPr lang="es-EC" sz="1100" i="1">
                                              <a:latin typeface="Cambria Math" panose="02040503050406030204" pitchFamily="18" charset="0"/>
                                            </a:rPr>
                                          </m:ctrlPr>
                                        </m:accPr>
                                        <m:e>
                                          <m:r>
                                            <a:rPr lang="es-EC" sz="1100" i="1">
                                              <a:latin typeface="Cambria Math" panose="02040503050406030204" pitchFamily="18" charset="0"/>
                                            </a:rPr>
                                            <m:t>𝑥</m:t>
                                          </m:r>
                                        </m:e>
                                      </m:acc>
                                    </m:e>
                                    <m:sup>
                                      <m:r>
                                        <a:rPr lang="es-EC" sz="1100" i="1">
                                          <a:latin typeface="Cambria Math" panose="02040503050406030204" pitchFamily="18" charset="0"/>
                                        </a:rPr>
                                        <m:t>2</m:t>
                                      </m:r>
                                    </m:sup>
                                  </m:sSup>
                                </m:num>
                                <m:den>
                                  <m:r>
                                    <a:rPr lang="es-EC" sz="1100" i="1">
                                      <a:latin typeface="Cambria Math" panose="02040503050406030204" pitchFamily="18" charset="0"/>
                                    </a:rPr>
                                    <m:t>2</m:t>
                                  </m:r>
                                </m:den>
                              </m:f>
                              <m:r>
                                <a:rPr lang="es-EC" sz="1100" i="1">
                                  <a:latin typeface="Cambria Math" panose="02040503050406030204" pitchFamily="18" charset="0"/>
                                </a:rPr>
                                <m:t>+</m:t>
                              </m:r>
                              <m:f>
                                <m:fPr>
                                  <m:ctrlPr>
                                    <a:rPr lang="es-EC" sz="1100" i="1">
                                      <a:latin typeface="Cambria Math" panose="02040503050406030204" pitchFamily="18" charset="0"/>
                                    </a:rPr>
                                  </m:ctrlPr>
                                </m:fPr>
                                <m:num>
                                  <m:sSup>
                                    <m:sSupPr>
                                      <m:ctrlPr>
                                        <a:rPr lang="es-EC" sz="1100" i="1">
                                          <a:latin typeface="Cambria Math" panose="02040503050406030204" pitchFamily="18" charset="0"/>
                                        </a:rPr>
                                      </m:ctrlPr>
                                    </m:sSupPr>
                                    <m:e>
                                      <m:acc>
                                        <m:accPr>
                                          <m:chr m:val="̅"/>
                                          <m:ctrlPr>
                                            <a:rPr lang="es-EC" sz="1100" i="1">
                                              <a:latin typeface="Cambria Math" panose="02040503050406030204" pitchFamily="18" charset="0"/>
                                            </a:rPr>
                                          </m:ctrlPr>
                                        </m:accPr>
                                        <m:e>
                                          <m:r>
                                            <a:rPr lang="es-EC" sz="1100" i="1">
                                              <a:latin typeface="Cambria Math" panose="02040503050406030204" pitchFamily="18" charset="0"/>
                                            </a:rPr>
                                            <m:t>𝑥</m:t>
                                          </m:r>
                                        </m:e>
                                      </m:acc>
                                    </m:e>
                                    <m:sup>
                                      <m:r>
                                        <a:rPr lang="es-EC" sz="1100" i="1">
                                          <a:latin typeface="Cambria Math" panose="02040503050406030204" pitchFamily="18" charset="0"/>
                                        </a:rPr>
                                        <m:t>4</m:t>
                                      </m:r>
                                    </m:sup>
                                  </m:sSup>
                                </m:num>
                                <m:den>
                                  <m:r>
                                    <a:rPr lang="es-EC" sz="1100" i="1">
                                      <a:latin typeface="Cambria Math" panose="02040503050406030204" pitchFamily="18" charset="0"/>
                                    </a:rPr>
                                    <m:t>24</m:t>
                                  </m:r>
                                </m:den>
                              </m:f>
                            </m:e>
                          </m:d>
                        </m:e>
                      </m:d>
                    </m:oMath>
                  </m:oMathPara>
                </a14:m>
                <a:endParaRPr lang="es-EC" sz="1100" dirty="0" smtClean="0"/>
              </a:p>
              <a:p>
                <a:pPr/>
                <a14:m>
                  <m:oMathPara xmlns:m="http://schemas.openxmlformats.org/officeDocument/2006/math">
                    <m:oMathParaPr>
                      <m:jc m:val="centerGroup"/>
                    </m:oMathParaPr>
                    <m:oMath xmlns:m="http://schemas.openxmlformats.org/officeDocument/2006/math">
                      <m:sSub>
                        <m:sSubPr>
                          <m:ctrlPr>
                            <a:rPr lang="es-EC" sz="1100" b="1" i="1">
                              <a:latin typeface="Cambria Math" panose="02040503050406030204" pitchFamily="18" charset="0"/>
                            </a:rPr>
                          </m:ctrlPr>
                        </m:sSubPr>
                        <m:e>
                          <m:r>
                            <a:rPr lang="es-EC" sz="1100" i="1">
                              <a:latin typeface="Cambria Math" panose="02040503050406030204" pitchFamily="18" charset="0"/>
                            </a:rPr>
                            <m:t>𝑅𝑑</m:t>
                          </m:r>
                        </m:e>
                        <m:sub>
                          <m:r>
                            <a:rPr lang="es-EC" sz="1100" b="1" i="1">
                              <a:latin typeface="Cambria Math" panose="02040503050406030204" pitchFamily="18" charset="0"/>
                            </a:rPr>
                            <m:t>𝒊</m:t>
                          </m:r>
                          <m:r>
                            <a:rPr lang="es-EC" sz="1100" i="1">
                              <a:latin typeface="Cambria Math" panose="02040503050406030204" pitchFamily="18" charset="0"/>
                            </a:rPr>
                            <m:t>𝑜𝑛𝑜</m:t>
                          </m:r>
                        </m:sub>
                      </m:sSub>
                      <m:r>
                        <a:rPr lang="es-EC" sz="1100" b="1" i="1">
                          <a:latin typeface="Cambria Math" panose="02040503050406030204" pitchFamily="18" charset="0"/>
                        </a:rPr>
                        <m:t>=</m:t>
                      </m:r>
                      <m:sSub>
                        <m:sSubPr>
                          <m:ctrlPr>
                            <a:rPr lang="es-EC" sz="1100" i="1">
                              <a:latin typeface="Cambria Math" panose="02040503050406030204" pitchFamily="18" charset="0"/>
                            </a:rPr>
                          </m:ctrlPr>
                        </m:sSubPr>
                        <m:e>
                          <m:r>
                            <a:rPr lang="es-EC" sz="1100" i="1">
                              <a:latin typeface="Cambria Math" panose="02040503050406030204" pitchFamily="18" charset="0"/>
                            </a:rPr>
                            <m:t>𝑇</m:t>
                          </m:r>
                        </m:e>
                        <m:sub>
                          <m:r>
                            <a:rPr lang="es-EC" sz="1100" i="1">
                              <a:latin typeface="Cambria Math" panose="02040503050406030204" pitchFamily="18" charset="0"/>
                            </a:rPr>
                            <m:t>𝑖𝑜𝑛𝑜</m:t>
                          </m:r>
                        </m:sub>
                      </m:sSub>
                      <m:r>
                        <a:rPr lang="es-EC" sz="1100" i="1">
                          <a:latin typeface="Cambria Math" panose="02040503050406030204" pitchFamily="18" charset="0"/>
                        </a:rPr>
                        <m:t> </m:t>
                      </m:r>
                      <m:r>
                        <a:rPr lang="es-EC" sz="1100" i="1">
                          <a:latin typeface="Cambria Math" panose="02040503050406030204" pitchFamily="18" charset="0"/>
                        </a:rPr>
                        <m:t>𝐶</m:t>
                      </m:r>
                    </m:oMath>
                  </m:oMathPara>
                </a14:m>
                <a:endParaRPr lang="es-EC" sz="1100" dirty="0" smtClean="0"/>
              </a:p>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𝑇𝐸𝐶</m:t>
                      </m:r>
                      <m:r>
                        <a:rPr lang="es-EC" sz="1100" i="1">
                          <a:latin typeface="Cambria Math" panose="02040503050406030204" pitchFamily="18" charset="0"/>
                        </a:rPr>
                        <m:t>=</m:t>
                      </m:r>
                      <m:f>
                        <m:fPr>
                          <m:ctrlPr>
                            <a:rPr lang="es-EC" sz="1100" i="1">
                              <a:latin typeface="Cambria Math" panose="02040503050406030204" pitchFamily="18" charset="0"/>
                            </a:rPr>
                          </m:ctrlPr>
                        </m:fPr>
                        <m:num>
                          <m:sSub>
                            <m:sSubPr>
                              <m:ctrlPr>
                                <a:rPr lang="es-EC" sz="1100" b="1" i="1">
                                  <a:latin typeface="Cambria Math" panose="02040503050406030204" pitchFamily="18" charset="0"/>
                                </a:rPr>
                              </m:ctrlPr>
                            </m:sSubPr>
                            <m:e>
                              <m:r>
                                <a:rPr lang="es-EC" sz="1100" i="1">
                                  <a:latin typeface="Cambria Math" panose="02040503050406030204" pitchFamily="18" charset="0"/>
                                </a:rPr>
                                <m:t>𝑅𝑑</m:t>
                              </m:r>
                            </m:e>
                            <m:sub>
                              <m:r>
                                <a:rPr lang="es-EC" sz="1100" i="1">
                                  <a:latin typeface="Cambria Math" panose="02040503050406030204" pitchFamily="18" charset="0"/>
                                </a:rPr>
                                <m:t>𝑖𝑜𝑛𝑜</m:t>
                              </m:r>
                            </m:sub>
                          </m:sSub>
                          <m:r>
                            <a:rPr lang="es-EC" sz="1100" b="1" i="1">
                              <a:latin typeface="Cambria Math" panose="02040503050406030204" pitchFamily="18" charset="0"/>
                            </a:rPr>
                            <m:t>∙ </m:t>
                          </m:r>
                          <m:sSubSup>
                            <m:sSubSupPr>
                              <m:ctrlPr>
                                <a:rPr lang="es-EC" sz="1100" b="1" i="1">
                                  <a:latin typeface="Cambria Math" panose="02040503050406030204" pitchFamily="18" charset="0"/>
                                </a:rPr>
                              </m:ctrlPr>
                            </m:sSubSupPr>
                            <m:e>
                              <m:r>
                                <a:rPr lang="es-EC" sz="1100" i="1">
                                  <a:latin typeface="Cambria Math" panose="02040503050406030204" pitchFamily="18" charset="0"/>
                                </a:rPr>
                                <m:t>𝑓</m:t>
                              </m:r>
                            </m:e>
                            <m:sub>
                              <m:r>
                                <a:rPr lang="es-EC" sz="1100" b="1" i="1">
                                  <a:latin typeface="Cambria Math" panose="02040503050406030204" pitchFamily="18" charset="0"/>
                                </a:rPr>
                                <m:t>𝟏</m:t>
                              </m:r>
                            </m:sub>
                            <m:sup>
                              <m:r>
                                <a:rPr lang="es-EC" sz="1100" b="1" i="1">
                                  <a:latin typeface="Cambria Math" panose="02040503050406030204" pitchFamily="18" charset="0"/>
                                </a:rPr>
                                <m:t>𝟐</m:t>
                              </m:r>
                            </m:sup>
                          </m:sSubSup>
                          <m:r>
                            <a:rPr lang="es-EC" sz="1100" b="1" i="1">
                              <a:latin typeface="Cambria Math" panose="02040503050406030204" pitchFamily="18" charset="0"/>
                            </a:rPr>
                            <m:t> </m:t>
                          </m:r>
                        </m:num>
                        <m:den>
                          <m:r>
                            <a:rPr lang="es-EC" sz="1100" i="1">
                              <a:latin typeface="Cambria Math" panose="02040503050406030204" pitchFamily="18" charset="0"/>
                            </a:rPr>
                            <m:t>40.3</m:t>
                          </m:r>
                        </m:den>
                      </m:f>
                    </m:oMath>
                  </m:oMathPara>
                </a14:m>
                <a:endParaRPr lang="es-EC" sz="1100" dirty="0" smtClean="0"/>
              </a:p>
            </p:txBody>
          </p:sp>
        </mc:Choice>
        <mc:Fallback xmlns="">
          <p:sp>
            <p:nvSpPr>
              <p:cNvPr id="15" name="Rectángulo 14"/>
              <p:cNvSpPr>
                <a:spLocks noRot="1" noChangeAspect="1" noMove="1" noResize="1" noEditPoints="1" noAdjustHandles="1" noChangeArrowheads="1" noChangeShapeType="1" noTextEdit="1"/>
              </p:cNvSpPr>
              <p:nvPr/>
            </p:nvSpPr>
            <p:spPr>
              <a:xfrm>
                <a:off x="4058269" y="1583243"/>
                <a:ext cx="4224420" cy="468211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076032" y="1885600"/>
                <a:ext cx="4245943" cy="3647152"/>
              </a:xfrm>
              <a:prstGeom prst="rect">
                <a:avLst/>
              </a:prstGeom>
            </p:spPr>
            <p:txBody>
              <a:bodyPr wrap="square">
                <a:spAutoFit/>
              </a:bodyPr>
              <a:lstStyle/>
              <a:p>
                <a:pPr>
                  <a:spcAft>
                    <a:spcPts val="0"/>
                  </a:spcAft>
                </a:pPr>
                <a14:m>
                  <m:oMath xmlns:m="http://schemas.openxmlformats.org/officeDocument/2006/math">
                    <m:r>
                      <a:rPr lang="es-EC" sz="1100" i="1">
                        <a:latin typeface="Cambria Math" panose="02040503050406030204" pitchFamily="18" charset="0"/>
                        <a:ea typeface="Calibri" panose="020F0502020204030204" pitchFamily="34" charset="0"/>
                        <a:cs typeface="Times New Roman" panose="02020603050405020304" pitchFamily="18" charset="0"/>
                      </a:rPr>
                      <m:t>𝐸</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ángulo de elevación en grados sexagesimales</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𝐸</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longitud geodésica de la estación </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𝑆</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longitud geodésica del satélite </a:t>
                </a:r>
              </a:p>
              <a:p>
                <a:pPr>
                  <a:spcAft>
                    <a:spcPts val="0"/>
                  </a:spcAft>
                </a:pPr>
                <a14:m>
                  <m:oMath xmlns:m="http://schemas.openxmlformats.org/officeDocument/2006/math">
                    <m:r>
                      <a:rPr lang="es-EC" sz="1100" i="1">
                        <a:effectLst/>
                        <a:latin typeface="Cambria Math" panose="02040503050406030204" pitchFamily="18" charset="0"/>
                        <a:ea typeface="Calibri" panose="020F0502020204030204" pitchFamily="34" charset="0"/>
                        <a:cs typeface="Times New Roman" panose="02020603050405020304" pitchFamily="18" charset="0"/>
                      </a:rPr>
                      <m:t>𝜓</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ángulo del centro de la Tierra en semicírculos</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𝐼</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latitud del punto subionosférico en semicírculos </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𝐸</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latitud geodésica de la estación terrestre en semicírculos</a:t>
                </a:r>
              </a:p>
              <a:p>
                <a:pPr>
                  <a:spcAft>
                    <a:spcPts val="0"/>
                  </a:spcAft>
                </a:pPr>
                <a14:m>
                  <m:oMath xmlns:m="http://schemas.openxmlformats.org/officeDocument/2006/math">
                    <m:r>
                      <a:rPr lang="es-EC" sz="11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azimut en radianes </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𝐼</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longitud del punto subionosférico en semicírculos</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𝑈</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longitud de la estación terrestre en semicírculos. </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latitud geomagnética en semicírculos</a:t>
                </a:r>
              </a:p>
              <a:p>
                <a:pPr>
                  <a:spcAft>
                    <a:spcPts val="0"/>
                  </a:spcAft>
                </a:pPr>
                <a14:m>
                  <m:oMath xmlns:m="http://schemas.openxmlformats.org/officeDocument/2006/math">
                    <m:r>
                      <a:rPr lang="es-EC" sz="1100" i="1">
                        <a:effectLst/>
                        <a:latin typeface="Cambria Math" panose="02040503050406030204" pitchFamily="18" charset="0"/>
                        <a:ea typeface="Calibri" panose="020F0502020204030204" pitchFamily="34" charset="0"/>
                        <a:cs typeface="Times New Roman" panose="02020603050405020304" pitchFamily="18" charset="0"/>
                      </a:rPr>
                      <m:t>𝑃𝐸𝑅</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período del modelo</a:t>
                </a:r>
              </a:p>
              <a:p>
                <a:pPr>
                  <a:spcAft>
                    <a:spcPts val="0"/>
                  </a:spcAft>
                </a:pPr>
                <a14:m>
                  <m:oMath xmlns:m="http://schemas.openxmlformats.org/officeDocument/2006/math">
                    <m:r>
                      <a:rPr lang="es-EC" sz="1100" i="1">
                        <a:effectLst/>
                        <a:latin typeface="Cambria Math" panose="02040503050406030204" pitchFamily="18" charset="0"/>
                        <a:ea typeface="Calibri" panose="020F0502020204030204" pitchFamily="34" charset="0"/>
                        <a:cs typeface="Times New Roman" panose="02020603050405020304" pitchFamily="18" charset="0"/>
                      </a:rPr>
                      <m:t>𝐴𝑀𝑃</m:t>
                    </m:r>
                    <m:r>
                      <a:rPr lang="es-EC" sz="11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amplitud de la función del modelo</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valor de los coeficientes ionosféricos de Klobuchar para</a:t>
                </a:r>
              </a:p>
              <a:p>
                <a:pPr>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beta en </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seg</a:t>
                </a:r>
                <a:r>
                  <a:rPr lang="es-EC" sz="1100" dirty="0">
                    <a:effectLst/>
                    <a:latin typeface="Calibri" panose="020F0502020204030204" pitchFamily="34" charset="0"/>
                    <a:ea typeface="Calibri" panose="020F0502020204030204" pitchFamily="34" charset="0"/>
                    <a:cs typeface="Times New Roman" panose="02020603050405020304" pitchFamily="18" charset="0"/>
                  </a:rPr>
                  <a:t>/semicírculos </a:t>
                </a:r>
              </a:p>
              <a:p>
                <a:pPr>
                  <a:spcAft>
                    <a:spcPts val="0"/>
                  </a:spcAft>
                </a:pPr>
                <a14:m>
                  <m:oMath xmlns:m="http://schemas.openxmlformats.org/officeDocument/2006/math">
                    <m:sSubSup>
                      <m:sSubSup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1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𝑚</m:t>
                        </m:r>
                      </m:sub>
                      <m:sup>
                        <m:r>
                          <a:rPr lang="es-EC" sz="1100" i="1">
                            <a:effectLst/>
                            <a:latin typeface="Cambria Math" panose="02040503050406030204" pitchFamily="18" charset="0"/>
                            <a:ea typeface="Calibri" panose="020F0502020204030204" pitchFamily="34" charset="0"/>
                            <a:cs typeface="Times New Roman" panose="02020603050405020304" pitchFamily="18" charset="0"/>
                          </a:rPr>
                          <m:t>𝑛</m:t>
                        </m:r>
                      </m:sup>
                    </m:sSubSup>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latitud geomagnética en semicírculos </a:t>
                </a:r>
              </a:p>
              <a:p>
                <a:pPr>
                  <a:spcAft>
                    <a:spcPts val="0"/>
                  </a:spcAft>
                </a:pPr>
                <a14:m>
                  <m:oMath xmlns:m="http://schemas.openxmlformats.org/officeDocument/2006/math">
                    <m:acc>
                      <m:accPr>
                        <m:chr m:val="̅"/>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𝑥</m:t>
                        </m:r>
                      </m:e>
                    </m:acc>
                    <m:r>
                      <a:rPr lang="es-EC" sz="11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la fase del modelo en segundos</a:t>
                </a:r>
              </a:p>
              <a:p>
                <a:pPr>
                  <a:spcAft>
                    <a:spcPts val="0"/>
                  </a:spcAft>
                </a:pPr>
                <a:r>
                  <a:rPr lang="es-EC" sz="1100" i="1" dirty="0">
                    <a:effectLst/>
                    <a:latin typeface="Calibri" panose="020F0502020204030204" pitchFamily="34" charset="0"/>
                    <a:ea typeface="Calibri" panose="020F0502020204030204" pitchFamily="34" charset="0"/>
                    <a:cs typeface="Times New Roman" panose="02020603050405020304" pitchFamily="18" charset="0"/>
                  </a:rPr>
                  <a:t>t:</a:t>
                </a:r>
                <a:r>
                  <a:rPr lang="es-EC" sz="1100" dirty="0">
                    <a:effectLst/>
                    <a:latin typeface="Calibri" panose="020F0502020204030204" pitchFamily="34" charset="0"/>
                    <a:ea typeface="Calibri" panose="020F0502020204030204" pitchFamily="34" charset="0"/>
                    <a:cs typeface="Times New Roman" panose="02020603050405020304" pitchFamily="18" charset="0"/>
                  </a:rPr>
                  <a:t>  Es el tiempo local y 50400 es el valor en segundos de las 14 horas</a:t>
                </a:r>
              </a:p>
              <a:p>
                <a:pPr>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que corresponden al comportamiento diurno de la ionosfera. </a:t>
                </a:r>
              </a:p>
              <a:p>
                <a:pPr>
                  <a:spcAft>
                    <a:spcPts val="0"/>
                  </a:spcAft>
                </a:pPr>
                <a14:m>
                  <m:oMath xmlns:m="http://schemas.openxmlformats.org/officeDocument/2006/math">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 Es el valor de los coeficientes ionosféricos de Klobuchar para </a:t>
                </a:r>
              </a:p>
              <a:p>
                <a:pPr>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alpha</a:t>
                </a:r>
                <a:r>
                  <a:rPr lang="es-EC" sz="1100" dirty="0">
                    <a:effectLst/>
                    <a:latin typeface="Calibri" panose="020F0502020204030204" pitchFamily="34" charset="0"/>
                    <a:ea typeface="Calibri" panose="020F0502020204030204" pitchFamily="34" charset="0"/>
                    <a:cs typeface="Times New Roman" panose="02020603050405020304" pitchFamily="18" charset="0"/>
                  </a:rPr>
                  <a:t> en </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seg</a:t>
                </a:r>
                <a:r>
                  <a:rPr lang="es-EC" sz="1100" dirty="0">
                    <a:effectLst/>
                    <a:latin typeface="Calibri" panose="020F0502020204030204" pitchFamily="34" charset="0"/>
                    <a:ea typeface="Calibri" panose="020F0502020204030204" pitchFamily="34" charset="0"/>
                    <a:cs typeface="Times New Roman" panose="02020603050405020304" pitchFamily="18" charset="0"/>
                  </a:rPr>
                  <a:t>/semicírculos.</a:t>
                </a:r>
              </a:p>
              <a:p>
                <a:pPr>
                  <a:spcAft>
                    <a:spcPts val="0"/>
                  </a:spcAft>
                </a:pPr>
                <a:r>
                  <a:rPr lang="es-EC" sz="1100" i="1" dirty="0">
                    <a:effectLst/>
                    <a:latin typeface="Calibri" panose="020F0502020204030204" pitchFamily="34" charset="0"/>
                    <a:ea typeface="Calibri" panose="020F0502020204030204" pitchFamily="34" charset="0"/>
                    <a:cs typeface="Times New Roman" panose="02020603050405020304" pitchFamily="18" charset="0"/>
                  </a:rPr>
                  <a:t>C</a:t>
                </a:r>
                <a:r>
                  <a:rPr lang="es-EC" sz="1100" dirty="0">
                    <a:effectLst/>
                    <a:latin typeface="Calibri" panose="020F0502020204030204" pitchFamily="34" charset="0"/>
                    <a:ea typeface="Calibri" panose="020F0502020204030204" pitchFamily="34" charset="0"/>
                    <a:cs typeface="Times New Roman" panose="02020603050405020304" pitchFamily="18" charset="0"/>
                  </a:rPr>
                  <a:t>: es la velocidad de la luz correspondiente a </a:t>
                </a:r>
                <a14:m>
                  <m:oMath xmlns:m="http://schemas.openxmlformats.org/officeDocument/2006/math">
                    <m:r>
                      <a:rPr lang="es-EC" sz="1100" i="1">
                        <a:effectLst/>
                        <a:latin typeface="Cambria Math" panose="02040503050406030204" pitchFamily="18" charset="0"/>
                        <a:ea typeface="Calibri" panose="020F0502020204030204" pitchFamily="34" charset="0"/>
                        <a:cs typeface="Times New Roman" panose="02020603050405020304" pitchFamily="18" charset="0"/>
                      </a:rPr>
                      <m:t>3 </m:t>
                    </m:r>
                    <m:r>
                      <a:rPr lang="es-EC" sz="11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100" i="1">
                            <a:effectLst/>
                            <a:latin typeface="Cambria Math" panose="02040503050406030204" pitchFamily="18" charset="0"/>
                            <a:ea typeface="Calibri" panose="020F0502020204030204" pitchFamily="34" charset="0"/>
                            <a:cs typeface="Times New Roman" panose="02020603050405020304" pitchFamily="18" charset="0"/>
                          </a:rPr>
                          <m:t>10</m:t>
                        </m:r>
                      </m:e>
                      <m:sup>
                        <m:r>
                          <a:rPr lang="es-EC" sz="1100" i="1">
                            <a:effectLst/>
                            <a:latin typeface="Cambria Math" panose="02040503050406030204" pitchFamily="18" charset="0"/>
                            <a:ea typeface="Calibri" panose="020F0502020204030204" pitchFamily="34" charset="0"/>
                            <a:cs typeface="Times New Roman" panose="02020603050405020304" pitchFamily="18" charset="0"/>
                          </a:rPr>
                          <m:t>8</m:t>
                        </m:r>
                      </m:sup>
                    </m:sSup>
                  </m:oMath>
                </a14:m>
                <a:r>
                  <a:rPr lang="es-EC" sz="1100" dirty="0">
                    <a:effectLst/>
                    <a:latin typeface="Calibri" panose="020F0502020204030204" pitchFamily="34" charset="0"/>
                    <a:ea typeface="Calibri" panose="020F0502020204030204" pitchFamily="34" charset="0"/>
                    <a:cs typeface="Times New Roman" panose="02020603050405020304" pitchFamily="18" charset="0"/>
                  </a:rPr>
                  <a:t>m/</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seg</a:t>
                </a: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1" name="Rectángulo 10"/>
              <p:cNvSpPr>
                <a:spLocks noRot="1" noChangeAspect="1" noMove="1" noResize="1" noEditPoints="1" noAdjustHandles="1" noChangeArrowheads="1" noChangeShapeType="1" noTextEdit="1"/>
              </p:cNvSpPr>
              <p:nvPr/>
            </p:nvSpPr>
            <p:spPr>
              <a:xfrm>
                <a:off x="8076032" y="1885600"/>
                <a:ext cx="4245943" cy="3647152"/>
              </a:xfrm>
              <a:prstGeom prst="rect">
                <a:avLst/>
              </a:prstGeom>
              <a:blipFill rotWithShape="0">
                <a:blip r:embed="rId3"/>
                <a:stretch>
                  <a:fillRect b="-167"/>
                </a:stretch>
              </a:blipFill>
            </p:spPr>
            <p:txBody>
              <a:bodyPr/>
              <a:lstStyle/>
              <a:p>
                <a:r>
                  <a:rPr lang="es-EC">
                    <a:noFill/>
                  </a:rPr>
                  <a:t> </a:t>
                </a:r>
              </a:p>
            </p:txBody>
          </p:sp>
        </mc:Fallback>
      </mc:AlternateContent>
    </p:spTree>
    <p:extLst>
      <p:ext uri="{BB962C8B-B14F-4D97-AF65-F5344CB8AC3E}">
        <p14:creationId xmlns:p14="http://schemas.microsoft.com/office/powerpoint/2010/main" val="35452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SERIES</a:t>
            </a:r>
            <a:endParaRPr lang="es-EC" dirty="0"/>
          </a:p>
        </p:txBody>
      </p:sp>
      <p:grpSp>
        <p:nvGrpSpPr>
          <p:cNvPr id="2" name="Grupo 1"/>
          <p:cNvGrpSpPr/>
          <p:nvPr/>
        </p:nvGrpSpPr>
        <p:grpSpPr>
          <a:xfrm>
            <a:off x="3094264" y="851952"/>
            <a:ext cx="5861050" cy="5171476"/>
            <a:chOff x="3094264" y="808410"/>
            <a:chExt cx="5861050" cy="5171476"/>
          </a:xfrm>
        </p:grpSpPr>
        <p:grpSp>
          <p:nvGrpSpPr>
            <p:cNvPr id="7" name="Grupo 6"/>
            <p:cNvGrpSpPr/>
            <p:nvPr/>
          </p:nvGrpSpPr>
          <p:grpSpPr>
            <a:xfrm>
              <a:off x="3094264" y="1405633"/>
              <a:ext cx="5861050" cy="4574253"/>
              <a:chOff x="0" y="0"/>
              <a:chExt cx="5219700" cy="3715429"/>
            </a:xfrm>
          </p:grpSpPr>
          <p:grpSp>
            <p:nvGrpSpPr>
              <p:cNvPr id="8" name="Grupo 7"/>
              <p:cNvGrpSpPr/>
              <p:nvPr/>
            </p:nvGrpSpPr>
            <p:grpSpPr>
              <a:xfrm>
                <a:off x="170121" y="0"/>
                <a:ext cx="4859581" cy="266374"/>
                <a:chOff x="0" y="0"/>
                <a:chExt cx="4859581" cy="266374"/>
              </a:xfrm>
            </p:grpSpPr>
            <p:sp>
              <p:nvSpPr>
                <p:cNvPr id="10" name="Cuadro de texto 272"/>
                <p:cNvSpPr txBox="1"/>
                <p:nvPr/>
              </p:nvSpPr>
              <p:spPr>
                <a:xfrm>
                  <a:off x="0" y="0"/>
                  <a:ext cx="484505" cy="23749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AÑO</a:t>
                  </a:r>
                </a:p>
              </p:txBody>
            </p:sp>
            <p:sp>
              <p:nvSpPr>
                <p:cNvPr id="11" name="Cuadro de texto 273"/>
                <p:cNvSpPr txBox="1"/>
                <p:nvPr/>
              </p:nvSpPr>
              <p:spPr>
                <a:xfrm>
                  <a:off x="914400" y="10632"/>
                  <a:ext cx="508635"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MES</a:t>
                  </a:r>
                </a:p>
              </p:txBody>
            </p:sp>
            <p:sp>
              <p:nvSpPr>
                <p:cNvPr id="12" name="Cuadro de texto 274"/>
                <p:cNvSpPr txBox="1"/>
                <p:nvPr/>
              </p:nvSpPr>
              <p:spPr>
                <a:xfrm>
                  <a:off x="1796902" y="0"/>
                  <a:ext cx="508635" cy="2381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DÍA</a:t>
                  </a:r>
                </a:p>
              </p:txBody>
            </p:sp>
            <p:sp>
              <p:nvSpPr>
                <p:cNvPr id="13" name="Cuadro de texto 276"/>
                <p:cNvSpPr txBox="1"/>
                <p:nvPr/>
              </p:nvSpPr>
              <p:spPr>
                <a:xfrm>
                  <a:off x="2636874" y="10632"/>
                  <a:ext cx="540385" cy="24511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HORA</a:t>
                  </a:r>
                </a:p>
              </p:txBody>
            </p:sp>
            <p:sp>
              <p:nvSpPr>
                <p:cNvPr id="14" name="Cuadro de texto 277"/>
                <p:cNvSpPr txBox="1"/>
                <p:nvPr/>
              </p:nvSpPr>
              <p:spPr>
                <a:xfrm>
                  <a:off x="3413051" y="10632"/>
                  <a:ext cx="701748" cy="25574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DÍA GPS</a:t>
                  </a:r>
                </a:p>
              </p:txBody>
            </p:sp>
            <p:sp>
              <p:nvSpPr>
                <p:cNvPr id="15" name="Cuadro de texto 279"/>
                <p:cNvSpPr txBox="1"/>
                <p:nvPr/>
              </p:nvSpPr>
              <p:spPr>
                <a:xfrm>
                  <a:off x="4327451" y="0"/>
                  <a:ext cx="532130" cy="23749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Times New Roman" panose="02020603050405020304" pitchFamily="18" charset="0"/>
                    </a:rPr>
                    <a:t>TECu</a:t>
                  </a:r>
                </a:p>
              </p:txBody>
            </p:sp>
          </p:gr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555" b="731"/>
              <a:stretch/>
            </p:blipFill>
            <p:spPr bwMode="auto">
              <a:xfrm>
                <a:off x="0" y="329609"/>
                <a:ext cx="5219700" cy="33858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sp>
          <p:nvSpPr>
            <p:cNvPr id="16" name="CuadroTexto 15"/>
            <p:cNvSpPr txBox="1"/>
            <p:nvPr/>
          </p:nvSpPr>
          <p:spPr>
            <a:xfrm>
              <a:off x="3917412" y="808410"/>
              <a:ext cx="4227045"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3pPr marL="0" lvl="2" algn="ctr">
                <a:defRPr b="1"/>
              </a:lvl3pPr>
            </a:lstStyle>
            <a:p>
              <a:pPr lvl="2"/>
              <a:r>
                <a:rPr lang="es-EC" dirty="0" smtClean="0"/>
                <a:t>Formato General de Base de Datos (GYEC)</a:t>
              </a:r>
              <a:endParaRPr lang="es-EC" dirty="0"/>
            </a:p>
          </p:txBody>
        </p:sp>
      </p:grpSp>
      <p:pic>
        <p:nvPicPr>
          <p:cNvPr id="17" name="Imagen 16"/>
          <p:cNvPicPr/>
          <p:nvPr/>
        </p:nvPicPr>
        <p:blipFill rotWithShape="1">
          <a:blip r:embed="rId3">
            <a:extLst>
              <a:ext uri="{28A0092B-C50C-407E-A947-70E740481C1C}">
                <a14:useLocalDpi xmlns:a14="http://schemas.microsoft.com/office/drawing/2010/main" val="0"/>
              </a:ext>
            </a:extLst>
          </a:blip>
          <a:srcRect l="5349" r="7873"/>
          <a:stretch/>
        </p:blipFill>
        <p:spPr bwMode="auto">
          <a:xfrm>
            <a:off x="3067577" y="808407"/>
            <a:ext cx="8395545" cy="5316619"/>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4">
            <a:extLst>
              <a:ext uri="{28A0092B-C50C-407E-A947-70E740481C1C}">
                <a14:useLocalDpi xmlns:a14="http://schemas.microsoft.com/office/drawing/2010/main" val="0"/>
              </a:ext>
            </a:extLst>
          </a:blip>
          <a:srcRect l="5678" r="7762"/>
          <a:stretch/>
        </p:blipFill>
        <p:spPr bwMode="auto">
          <a:xfrm>
            <a:off x="3216322" y="851952"/>
            <a:ext cx="8246799" cy="5273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5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584775"/>
          </a:xfrm>
          <a:prstGeom prst="rect">
            <a:avLst/>
          </a:prstGeom>
          <a:noFill/>
        </p:spPr>
        <p:txBody>
          <a:bodyPr wrap="square" rtlCol="0">
            <a:spAutoFit/>
          </a:bodyPr>
          <a:lstStyle>
            <a:defPPr>
              <a:defRPr lang="es-EC"/>
            </a:defPPr>
            <a:lvl1pPr algn="ctr">
              <a:defRPr sz="3600" b="1"/>
            </a:lvl1pPr>
          </a:lstStyle>
          <a:p>
            <a:r>
              <a:rPr lang="es-EC" sz="3200" dirty="0" smtClean="0"/>
              <a:t>GENERACIÓN DE SERIES (Validación)</a:t>
            </a:r>
            <a:endParaRPr lang="es-EC" sz="3200" dirty="0"/>
          </a:p>
        </p:txBody>
      </p:sp>
      <p:grpSp>
        <p:nvGrpSpPr>
          <p:cNvPr id="31" name="Grupo 30"/>
          <p:cNvGrpSpPr/>
          <p:nvPr/>
        </p:nvGrpSpPr>
        <p:grpSpPr>
          <a:xfrm>
            <a:off x="5268121" y="865836"/>
            <a:ext cx="4088775" cy="377159"/>
            <a:chOff x="4455319" y="865836"/>
            <a:chExt cx="4088775" cy="377159"/>
          </a:xfrm>
        </p:grpSpPr>
        <p:sp>
          <p:nvSpPr>
            <p:cNvPr id="3" name="Rectángulo 2"/>
            <p:cNvSpPr/>
            <p:nvPr/>
          </p:nvSpPr>
          <p:spPr>
            <a:xfrm>
              <a:off x="5563791" y="865836"/>
              <a:ext cx="2980303" cy="369332"/>
            </a:xfrm>
            <a:prstGeom prst="rect">
              <a:avLst/>
            </a:prstGeom>
          </p:spPr>
          <p:txBody>
            <a:bodyPr wrap="none">
              <a:spAutoFit/>
            </a:bodyPr>
            <a:lstStyle/>
            <a:p>
              <a:r>
                <a:rPr lang="es-EC"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a:t>
              </a:r>
              <a:r>
                <a:rPr lang="es-EC"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://cplat.fcaglp.unlp.edu.ar/</a:t>
              </a:r>
              <a:endParaRPr lang="es-EC" dirty="0"/>
            </a:p>
          </p:txBody>
        </p:sp>
        <p:sp>
          <p:nvSpPr>
            <p:cNvPr id="30" name="CuadroTexto 29"/>
            <p:cNvSpPr txBox="1"/>
            <p:nvPr/>
          </p:nvSpPr>
          <p:spPr>
            <a:xfrm>
              <a:off x="4455319" y="873663"/>
              <a:ext cx="1630420" cy="369332"/>
            </a:xfrm>
            <a:prstGeom prst="rect">
              <a:avLst/>
            </a:prstGeom>
            <a:noFill/>
          </p:spPr>
          <p:txBody>
            <a:bodyPr wrap="square" rtlCol="0">
              <a:spAutoFit/>
            </a:bodyPr>
            <a:lstStyle/>
            <a:p>
              <a:r>
                <a:rPr lang="es-EC" dirty="0" smtClean="0"/>
                <a:t>Sitio web:</a:t>
              </a:r>
              <a:endParaRPr lang="es-EC" dirty="0"/>
            </a:p>
          </p:txBody>
        </p:sp>
      </p:grpSp>
      <p:pic>
        <p:nvPicPr>
          <p:cNvPr id="32" name="Imagen 31"/>
          <p:cNvPicPr>
            <a:picLocks noChangeAspect="1"/>
          </p:cNvPicPr>
          <p:nvPr/>
        </p:nvPicPr>
        <p:blipFill>
          <a:blip r:embed="rId3"/>
          <a:stretch>
            <a:fillRect/>
          </a:stretch>
        </p:blipFill>
        <p:spPr>
          <a:xfrm>
            <a:off x="4364910" y="1266590"/>
            <a:ext cx="5829044" cy="5061857"/>
          </a:xfrm>
          <a:prstGeom prst="rect">
            <a:avLst/>
          </a:prstGeom>
        </p:spPr>
      </p:pic>
      <p:grpSp>
        <p:nvGrpSpPr>
          <p:cNvPr id="38" name="Grupo 37"/>
          <p:cNvGrpSpPr/>
          <p:nvPr/>
        </p:nvGrpSpPr>
        <p:grpSpPr>
          <a:xfrm>
            <a:off x="8447315" y="2801258"/>
            <a:ext cx="1688583" cy="1437082"/>
            <a:chOff x="8447315" y="2801258"/>
            <a:chExt cx="1688583" cy="1437082"/>
          </a:xfrm>
        </p:grpSpPr>
        <p:sp>
          <p:nvSpPr>
            <p:cNvPr id="34" name="Marco 33"/>
            <p:cNvSpPr/>
            <p:nvPr/>
          </p:nvSpPr>
          <p:spPr>
            <a:xfrm>
              <a:off x="8447315" y="2801258"/>
              <a:ext cx="1688583" cy="653143"/>
            </a:xfrm>
            <a:prstGeom prst="frame">
              <a:avLst>
                <a:gd name="adj1" fmla="val 666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6" name="CuadroTexto 35"/>
            <p:cNvSpPr txBox="1"/>
            <p:nvPr/>
          </p:nvSpPr>
          <p:spPr>
            <a:xfrm>
              <a:off x="8507835" y="3869008"/>
              <a:ext cx="1538514" cy="369332"/>
            </a:xfrm>
            <a:prstGeom prst="rect">
              <a:avLst/>
            </a:prstGeom>
            <a:noFill/>
            <a:ln>
              <a:solidFill>
                <a:srgbClr val="FF0000"/>
              </a:solidFill>
            </a:ln>
          </p:spPr>
          <p:txBody>
            <a:bodyPr wrap="square" rtlCol="0">
              <a:spAutoFit/>
            </a:bodyPr>
            <a:lstStyle/>
            <a:p>
              <a:pPr algn="ctr"/>
              <a:r>
                <a:rPr lang="es-EC" dirty="0" smtClean="0"/>
                <a:t>FECHA</a:t>
              </a:r>
              <a:endParaRPr lang="es-EC" dirty="0"/>
            </a:p>
          </p:txBody>
        </p:sp>
        <p:sp>
          <p:nvSpPr>
            <p:cNvPr id="37" name="Flecha arriba 36"/>
            <p:cNvSpPr/>
            <p:nvPr/>
          </p:nvSpPr>
          <p:spPr>
            <a:xfrm>
              <a:off x="9158514" y="3454401"/>
              <a:ext cx="198382" cy="3431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0" name="Grupo 39"/>
          <p:cNvGrpSpPr/>
          <p:nvPr/>
        </p:nvGrpSpPr>
        <p:grpSpPr>
          <a:xfrm>
            <a:off x="3870215" y="1207959"/>
            <a:ext cx="6487107" cy="5120488"/>
            <a:chOff x="3870215" y="1207959"/>
            <a:chExt cx="6487107" cy="5120488"/>
          </a:xfrm>
        </p:grpSpPr>
        <p:sp>
          <p:nvSpPr>
            <p:cNvPr id="39" name="Rectángulo 38"/>
            <p:cNvSpPr/>
            <p:nvPr/>
          </p:nvSpPr>
          <p:spPr>
            <a:xfrm>
              <a:off x="3870215" y="1207959"/>
              <a:ext cx="6487107" cy="5120488"/>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19" name="Grupo 18"/>
            <p:cNvGrpSpPr/>
            <p:nvPr/>
          </p:nvGrpSpPr>
          <p:grpSpPr>
            <a:xfrm>
              <a:off x="4104900" y="1352420"/>
              <a:ext cx="6023656" cy="4492525"/>
              <a:chOff x="0" y="0"/>
              <a:chExt cx="6486525" cy="4638675"/>
            </a:xfrm>
          </p:grpSpPr>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2571750" cy="18383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t="3185"/>
              <a:stretch/>
            </p:blipFill>
            <p:spPr bwMode="auto">
              <a:xfrm>
                <a:off x="561975" y="2257425"/>
                <a:ext cx="1315720" cy="1981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2" name="Imagen 21" descr="C:\Users\Monica\AppData\Local\Temp\Rar$DI04.203\lpim3190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0" y="38100"/>
                <a:ext cx="3248025" cy="46005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3" name="Marco 22"/>
              <p:cNvSpPr/>
              <p:nvPr/>
            </p:nvSpPr>
            <p:spPr>
              <a:xfrm>
                <a:off x="28575" y="257175"/>
                <a:ext cx="2457450" cy="266700"/>
              </a:xfrm>
              <a:prstGeom prst="frame">
                <a:avLst>
                  <a:gd name="adj1" fmla="val 5357"/>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4" name="Conector recto 23"/>
              <p:cNvCxnSpPr/>
              <p:nvPr/>
            </p:nvCxnSpPr>
            <p:spPr>
              <a:xfrm flipH="1">
                <a:off x="542925" y="523875"/>
                <a:ext cx="733425" cy="1695450"/>
              </a:xfrm>
              <a:prstGeom prst="line">
                <a:avLst/>
              </a:prstGeom>
              <a:noFill/>
              <a:ln w="19050" cap="flat" cmpd="sng" algn="ctr">
                <a:solidFill>
                  <a:srgbClr val="FF0000"/>
                </a:solidFill>
                <a:prstDash val="dashDot"/>
                <a:miter lim="800000"/>
              </a:ln>
              <a:effectLst/>
            </p:spPr>
          </p:cxnSp>
          <p:cxnSp>
            <p:nvCxnSpPr>
              <p:cNvPr id="25" name="Conector recto 24"/>
              <p:cNvCxnSpPr/>
              <p:nvPr/>
            </p:nvCxnSpPr>
            <p:spPr>
              <a:xfrm>
                <a:off x="1266825" y="523875"/>
                <a:ext cx="581025" cy="1666875"/>
              </a:xfrm>
              <a:prstGeom prst="line">
                <a:avLst/>
              </a:prstGeom>
              <a:noFill/>
              <a:ln w="19050" cap="flat" cmpd="sng" algn="ctr">
                <a:solidFill>
                  <a:srgbClr val="FF0000"/>
                </a:solidFill>
                <a:prstDash val="dashDot"/>
                <a:miter lim="800000"/>
              </a:ln>
              <a:effectLst/>
            </p:spPr>
          </p:cxnSp>
          <p:cxnSp>
            <p:nvCxnSpPr>
              <p:cNvPr id="26" name="Conector recto 25"/>
              <p:cNvCxnSpPr/>
              <p:nvPr/>
            </p:nvCxnSpPr>
            <p:spPr>
              <a:xfrm flipH="1">
                <a:off x="1762125" y="0"/>
                <a:ext cx="1447800" cy="2400300"/>
              </a:xfrm>
              <a:prstGeom prst="line">
                <a:avLst/>
              </a:prstGeom>
              <a:noFill/>
              <a:ln w="19050" cap="flat" cmpd="sng" algn="ctr">
                <a:solidFill>
                  <a:srgbClr val="FF0000"/>
                </a:solidFill>
                <a:prstDash val="dashDot"/>
                <a:miter lim="800000"/>
              </a:ln>
              <a:effectLst/>
            </p:spPr>
          </p:cxnSp>
          <p:cxnSp>
            <p:nvCxnSpPr>
              <p:cNvPr id="27" name="Conector recto 26"/>
              <p:cNvCxnSpPr/>
              <p:nvPr/>
            </p:nvCxnSpPr>
            <p:spPr>
              <a:xfrm>
                <a:off x="1771650" y="2381250"/>
                <a:ext cx="1457325" cy="2257425"/>
              </a:xfrm>
              <a:prstGeom prst="line">
                <a:avLst/>
              </a:prstGeom>
              <a:noFill/>
              <a:ln w="19050" cap="flat" cmpd="sng" algn="ctr">
                <a:solidFill>
                  <a:srgbClr val="FF0000"/>
                </a:solidFill>
                <a:prstDash val="dashDot"/>
                <a:miter lim="800000"/>
              </a:ln>
              <a:effectLst/>
            </p:spPr>
          </p:cxnSp>
          <p:sp>
            <p:nvSpPr>
              <p:cNvPr id="28" name="Marco 27"/>
              <p:cNvSpPr/>
              <p:nvPr/>
            </p:nvSpPr>
            <p:spPr>
              <a:xfrm>
                <a:off x="561975" y="2228850"/>
                <a:ext cx="1209675" cy="247650"/>
              </a:xfrm>
              <a:prstGeom prst="frame">
                <a:avLst>
                  <a:gd name="adj1" fmla="val 5357"/>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pic>
        <p:nvPicPr>
          <p:cNvPr id="29" name="Imagen 28"/>
          <p:cNvPicPr/>
          <p:nvPr/>
        </p:nvPicPr>
        <p:blipFill rotWithShape="1">
          <a:blip r:embed="rId7" cstate="print">
            <a:extLst>
              <a:ext uri="{28A0092B-C50C-407E-A947-70E740481C1C}">
                <a14:useLocalDpi xmlns:a14="http://schemas.microsoft.com/office/drawing/2010/main" val="0"/>
              </a:ext>
            </a:extLst>
          </a:blip>
          <a:srcRect l="5045" r="5401"/>
          <a:stretch/>
        </p:blipFill>
        <p:spPr bwMode="auto">
          <a:xfrm>
            <a:off x="3567434" y="1327734"/>
            <a:ext cx="7036670" cy="48463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5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SERIES</a:t>
            </a:r>
            <a:endParaRPr lang="es-EC" dirty="0"/>
          </a:p>
        </p:txBody>
      </p:sp>
      <p:pic>
        <p:nvPicPr>
          <p:cNvPr id="33" name="Imagen 32"/>
          <p:cNvPicPr>
            <a:picLocks noChangeAspect="1"/>
          </p:cNvPicPr>
          <p:nvPr/>
        </p:nvPicPr>
        <p:blipFill>
          <a:blip r:embed="rId2"/>
          <a:stretch>
            <a:fillRect/>
          </a:stretch>
        </p:blipFill>
        <p:spPr>
          <a:xfrm>
            <a:off x="3216728" y="909378"/>
            <a:ext cx="8144870" cy="5047676"/>
          </a:xfrm>
          <a:prstGeom prst="rect">
            <a:avLst/>
          </a:prstGeom>
        </p:spPr>
      </p:pic>
    </p:spTree>
    <p:extLst>
      <p:ext uri="{BB962C8B-B14F-4D97-AF65-F5344CB8AC3E}">
        <p14:creationId xmlns:p14="http://schemas.microsoft.com/office/powerpoint/2010/main" val="32694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MODELOS</a:t>
            </a:r>
            <a:endParaRPr lang="es-EC" dirty="0"/>
          </a:p>
        </p:txBody>
      </p:sp>
      <p:sp>
        <p:nvSpPr>
          <p:cNvPr id="2" name="Rectángulo 1"/>
          <p:cNvSpPr/>
          <p:nvPr/>
        </p:nvSpPr>
        <p:spPr>
          <a:xfrm>
            <a:off x="2968670" y="995566"/>
            <a:ext cx="3474028" cy="369332"/>
          </a:xfrm>
          <a:prstGeom prst="rect">
            <a:avLst/>
          </a:prstGeom>
          <a:noFill/>
        </p:spPr>
        <p:txBody>
          <a:bodyPr wrap="square" rtlCol="0">
            <a:spAutoFit/>
          </a:bodyPr>
          <a:lstStyle/>
          <a:p>
            <a:r>
              <a:rPr lang="es-EC" b="1" i="1" u="sng" dirty="0"/>
              <a:t>Eliminación de los valores atípicos </a:t>
            </a:r>
          </a:p>
        </p:txBody>
      </p:sp>
      <p:sp>
        <p:nvSpPr>
          <p:cNvPr id="3" name="Rectángulo 2"/>
          <p:cNvSpPr/>
          <p:nvPr/>
        </p:nvSpPr>
        <p:spPr>
          <a:xfrm>
            <a:off x="7543412" y="1018904"/>
            <a:ext cx="16145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CUARTIL.EXC</a:t>
            </a:r>
            <a:endParaRPr lang="es-EC" dirty="0"/>
          </a:p>
        </p:txBody>
      </p:sp>
      <p:sp>
        <p:nvSpPr>
          <p:cNvPr id="7" name="Flecha derecha 6"/>
          <p:cNvSpPr/>
          <p:nvPr/>
        </p:nvSpPr>
        <p:spPr>
          <a:xfrm>
            <a:off x="6442698" y="1092550"/>
            <a:ext cx="928016" cy="21015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3588424" y="1702418"/>
                <a:ext cx="2485039" cy="693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𝑙𝑖𝑚</m:t>
                          </m:r>
                        </m:e>
                        <m:sub>
                          <m:r>
                            <a:rPr lang="es-EC" i="1">
                              <a:latin typeface="Cambria Math" panose="02040503050406030204" pitchFamily="18" charset="0"/>
                            </a:rPr>
                            <m:t>𝑖𝑛𝑓</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0">
                              <a:latin typeface="Cambria Math" panose="02040503050406030204" pitchFamily="18" charset="0"/>
                            </a:rPr>
                            <m:t>1</m:t>
                          </m:r>
                        </m:sub>
                      </m:sSub>
                      <m:r>
                        <a:rPr lang="es-EC" i="0">
                          <a:latin typeface="Cambria Math" panose="02040503050406030204" pitchFamily="18" charset="0"/>
                        </a:rPr>
                        <m:t>− 3 ∙</m:t>
                      </m:r>
                      <m:r>
                        <a:rPr lang="es-EC" i="1">
                          <a:latin typeface="Cambria Math" panose="02040503050406030204" pitchFamily="18" charset="0"/>
                        </a:rPr>
                        <m:t>𝑅𝐼𝑄</m:t>
                      </m:r>
                    </m:oMath>
                  </m:oMathPara>
                </a14:m>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𝑙𝑖𝑚</m:t>
                          </m:r>
                        </m:e>
                        <m:sub>
                          <m:r>
                            <a:rPr lang="es-EC" i="1">
                              <a:latin typeface="Cambria Math" panose="02040503050406030204" pitchFamily="18" charset="0"/>
                            </a:rPr>
                            <m:t>𝑠𝑢𝑝</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3</m:t>
                          </m:r>
                        </m:sub>
                      </m:sSub>
                      <m:r>
                        <a:rPr lang="es-EC" i="1">
                          <a:latin typeface="Cambria Math" panose="02040503050406030204" pitchFamily="18" charset="0"/>
                        </a:rPr>
                        <m:t>+3 ∙</m:t>
                      </m:r>
                      <m:r>
                        <a:rPr lang="es-EC" i="1">
                          <a:latin typeface="Cambria Math" panose="02040503050406030204" pitchFamily="18" charset="0"/>
                        </a:rPr>
                        <m:t>𝑅𝐼𝑄</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588424" y="1702418"/>
                <a:ext cx="2485039" cy="693395"/>
              </a:xfrm>
              <a:prstGeom prst="rect">
                <a:avLst/>
              </a:prstGeom>
              <a:blipFill rotWithShape="0">
                <a:blip r:embed="rId2"/>
                <a:stretch>
                  <a:fillRect b="-1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963285" y="1418174"/>
                <a:ext cx="2774798" cy="1261884"/>
              </a:xfrm>
              <a:prstGeom prst="rect">
                <a:avLst/>
              </a:prstGeom>
            </p:spPr>
            <p:txBody>
              <a:bodyPr wrap="square">
                <a:spAutoFit/>
              </a:bodyPr>
              <a:lstStyle/>
              <a:p>
                <a:pPr algn="just">
                  <a:spcAft>
                    <a:spcPts val="80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Donde: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𝑅𝐼𝑄</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s-EC"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Tercer cuartil del total de datos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Primer cuartil del total de datos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6963285" y="1418174"/>
                <a:ext cx="2774798" cy="1261884"/>
              </a:xfrm>
              <a:prstGeom prst="rect">
                <a:avLst/>
              </a:prstGeom>
              <a:blipFill rotWithShape="0">
                <a:blip r:embed="rId3"/>
                <a:stretch>
                  <a:fillRect l="-659" t="-1449" b="-3382"/>
                </a:stretch>
              </a:blipFill>
            </p:spPr>
            <p:txBody>
              <a:bodyPr/>
              <a:lstStyle/>
              <a:p>
                <a:r>
                  <a:rPr lang="es-EC">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624166160"/>
              </p:ext>
            </p:extLst>
          </p:nvPr>
        </p:nvGraphicFramePr>
        <p:xfrm>
          <a:off x="3708179" y="2795525"/>
          <a:ext cx="7201990" cy="3410231"/>
        </p:xfrm>
        <a:graphic>
          <a:graphicData uri="http://schemas.openxmlformats.org/drawingml/2006/table">
            <a:tbl>
              <a:tblPr firstRow="1" firstCol="1" bandRow="1"/>
              <a:tblGrid>
                <a:gridCol w="800221"/>
                <a:gridCol w="800221"/>
                <a:gridCol w="800221"/>
                <a:gridCol w="1234631"/>
                <a:gridCol w="365812"/>
                <a:gridCol w="800221"/>
                <a:gridCol w="800221"/>
                <a:gridCol w="800221"/>
                <a:gridCol w="800221"/>
              </a:tblGrid>
              <a:tr h="670835">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Observaciones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Valores atípicos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eliminación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Observaciones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Valores atípicos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eliminación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1745</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23660">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endParaRPr lang="es-EC" sz="1200">
                        <a:solidFill>
                          <a:srgbClr val="00000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52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6"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MODELOS</a:t>
            </a:r>
            <a:endParaRPr lang="es-EC" dirty="0"/>
          </a:p>
        </p:txBody>
      </p:sp>
      <p:sp>
        <p:nvSpPr>
          <p:cNvPr id="2" name="CuadroTexto 1"/>
          <p:cNvSpPr txBox="1"/>
          <p:nvPr/>
        </p:nvSpPr>
        <p:spPr>
          <a:xfrm>
            <a:off x="3116053" y="974745"/>
            <a:ext cx="2430049" cy="369332"/>
          </a:xfrm>
          <a:prstGeom prst="rect">
            <a:avLst/>
          </a:prstGeom>
          <a:noFill/>
        </p:spPr>
        <p:txBody>
          <a:bodyPr wrap="square" rtlCol="0">
            <a:spAutoFit/>
          </a:bodyPr>
          <a:lstStyle/>
          <a:p>
            <a:r>
              <a:rPr lang="es-EC" b="1" i="1" u="sng" dirty="0" smtClean="0"/>
              <a:t>Análisis de tendencia</a:t>
            </a:r>
            <a:endParaRPr lang="es-EC" b="1" i="1" u="sng" dirty="0"/>
          </a:p>
        </p:txBody>
      </p:sp>
      <p:graphicFrame>
        <p:nvGraphicFramePr>
          <p:cNvPr id="7" name="Tabla 6"/>
          <p:cNvGraphicFramePr>
            <a:graphicFrameLocks noGrp="1"/>
          </p:cNvGraphicFramePr>
          <p:nvPr>
            <p:extLst>
              <p:ext uri="{D42A27DB-BD31-4B8C-83A1-F6EECF244321}">
                <p14:modId xmlns:p14="http://schemas.microsoft.com/office/powerpoint/2010/main" val="1400071201"/>
              </p:ext>
            </p:extLst>
          </p:nvPr>
        </p:nvGraphicFramePr>
        <p:xfrm>
          <a:off x="3757810" y="1565753"/>
          <a:ext cx="6526059" cy="4014408"/>
        </p:xfrm>
        <a:graphic>
          <a:graphicData uri="http://schemas.openxmlformats.org/drawingml/2006/table">
            <a:tbl>
              <a:tblPr firstRow="1" firstCol="1" bandRow="1"/>
              <a:tblGrid>
                <a:gridCol w="1061579"/>
                <a:gridCol w="1092542"/>
                <a:gridCol w="1088119"/>
                <a:gridCol w="268934"/>
                <a:gridCol w="1008500"/>
                <a:gridCol w="1254433"/>
                <a:gridCol w="751952"/>
              </a:tblGrid>
              <a:tr h="246222">
                <a:tc rowSpan="2">
                  <a:txBody>
                    <a:bodyPr/>
                    <a:lstStyle/>
                    <a:p>
                      <a:pPr algn="ctr">
                        <a:lnSpc>
                          <a:spcPct val="107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622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58533">
                <a:tc>
                  <a:txBody>
                    <a:bodyPr/>
                    <a:lstStyle/>
                    <a:p>
                      <a:pPr algn="ctr">
                        <a:lnSpc>
                          <a:spcPct val="107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grpSp>
        <p:nvGrpSpPr>
          <p:cNvPr id="8" name="Grupo 7"/>
          <p:cNvGrpSpPr/>
          <p:nvPr/>
        </p:nvGrpSpPr>
        <p:grpSpPr>
          <a:xfrm>
            <a:off x="5264109" y="1644715"/>
            <a:ext cx="4744192" cy="383569"/>
            <a:chOff x="4825696" y="1650937"/>
            <a:chExt cx="4292066" cy="284595"/>
          </a:xfrm>
        </p:grpSpPr>
        <p:pic>
          <p:nvPicPr>
            <p:cNvPr id="2056" name="Imagen 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273" y="1697407"/>
              <a:ext cx="2571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070" y="1650937"/>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n 2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696" y="1697407"/>
              <a:ext cx="2571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062" y="1668832"/>
              <a:ext cx="266700" cy="2667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296" y="878782"/>
            <a:ext cx="5044699" cy="257840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8791" y="970734"/>
            <a:ext cx="4644226" cy="248645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097" y="3459786"/>
            <a:ext cx="5123898" cy="2540067"/>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4031" y="3457184"/>
            <a:ext cx="4477969" cy="2650265"/>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2598" y="3448350"/>
            <a:ext cx="4852248" cy="2659098"/>
          </a:xfrm>
          <a:prstGeom prst="rect">
            <a:avLst/>
          </a:prstGeom>
        </p:spPr>
      </p:pic>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3722" y="863139"/>
            <a:ext cx="4766495" cy="2565600"/>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8791" y="974746"/>
            <a:ext cx="4653209" cy="2453994"/>
          </a:xfrm>
          <a:prstGeom prst="rect">
            <a:avLst/>
          </a:prstGeom>
        </p:spPr>
      </p:pic>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08787" y="3460545"/>
            <a:ext cx="4574230" cy="2646903"/>
          </a:xfrm>
          <a:prstGeom prst="rect">
            <a:avLst/>
          </a:prstGeom>
        </p:spPr>
      </p:pic>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3988" y="842937"/>
            <a:ext cx="4873007" cy="2531704"/>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1125" y="875421"/>
            <a:ext cx="4550875" cy="2581762"/>
          </a:xfrm>
          <a:prstGeom prst="rect">
            <a:avLst/>
          </a:prstGeom>
        </p:spPr>
      </p:pic>
      <p:pic>
        <p:nvPicPr>
          <p:cNvPr id="20" name="Imagen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93722" y="3387568"/>
            <a:ext cx="4811124" cy="2728715"/>
          </a:xfrm>
          <a:prstGeom prst="rect">
            <a:avLst/>
          </a:prstGeom>
        </p:spPr>
      </p:pic>
      <p:pic>
        <p:nvPicPr>
          <p:cNvPr id="22" name="Imagen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1125" y="3489520"/>
            <a:ext cx="4541892" cy="2584042"/>
          </a:xfrm>
          <a:prstGeom prst="rect">
            <a:avLst/>
          </a:prstGeom>
        </p:spPr>
      </p:pic>
      <p:pic>
        <p:nvPicPr>
          <p:cNvPr id="23" name="Imagen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10332" y="831658"/>
            <a:ext cx="5106663" cy="2536299"/>
          </a:xfrm>
          <a:prstGeom prst="rect">
            <a:avLst/>
          </a:prstGeom>
        </p:spPr>
      </p:pic>
      <p:pic>
        <p:nvPicPr>
          <p:cNvPr id="24" name="Imagen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8791" y="865504"/>
            <a:ext cx="4571213" cy="2578878"/>
          </a:xfrm>
          <a:prstGeom prst="rect">
            <a:avLst/>
          </a:prstGeom>
        </p:spPr>
      </p:pic>
      <p:pic>
        <p:nvPicPr>
          <p:cNvPr id="25" name="Imagen 24"/>
          <p:cNvPicPr>
            <a:picLocks noChangeAspect="1"/>
          </p:cNvPicPr>
          <p:nvPr/>
        </p:nvPicPr>
        <p:blipFill rotWithShape="1">
          <a:blip r:embed="rId18" cstate="print">
            <a:extLst>
              <a:ext uri="{28A0092B-C50C-407E-A947-70E740481C1C}">
                <a14:useLocalDpi xmlns:a14="http://schemas.microsoft.com/office/drawing/2010/main" val="0"/>
              </a:ext>
            </a:extLst>
          </a:blip>
          <a:srcRect l="7291"/>
          <a:stretch/>
        </p:blipFill>
        <p:spPr>
          <a:xfrm>
            <a:off x="2931090" y="3377929"/>
            <a:ext cx="4957672" cy="2775931"/>
          </a:xfrm>
          <a:prstGeom prst="rect">
            <a:avLst/>
          </a:prstGeom>
        </p:spPr>
      </p:pic>
      <p:pic>
        <p:nvPicPr>
          <p:cNvPr id="26" name="Imagen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84070" y="3486158"/>
            <a:ext cx="4698947" cy="2630124"/>
          </a:xfrm>
          <a:prstGeom prst="rect">
            <a:avLst/>
          </a:prstGeom>
        </p:spPr>
      </p:pic>
      <p:pic>
        <p:nvPicPr>
          <p:cNvPr id="27" name="Imagen 26"/>
          <p:cNvPicPr>
            <a:picLocks noChangeAspect="1"/>
          </p:cNvPicPr>
          <p:nvPr/>
        </p:nvPicPr>
        <p:blipFill rotWithShape="1">
          <a:blip r:embed="rId20" cstate="print">
            <a:extLst>
              <a:ext uri="{28A0092B-C50C-407E-A947-70E740481C1C}">
                <a14:useLocalDpi xmlns:a14="http://schemas.microsoft.com/office/drawing/2010/main" val="0"/>
              </a:ext>
            </a:extLst>
          </a:blip>
          <a:srcRect l="5447" r="5752"/>
          <a:stretch/>
        </p:blipFill>
        <p:spPr>
          <a:xfrm>
            <a:off x="2893288" y="816558"/>
            <a:ext cx="4703208" cy="2568408"/>
          </a:xfrm>
          <a:prstGeom prst="rect">
            <a:avLst/>
          </a:prstGeom>
        </p:spPr>
      </p:pic>
      <p:pic>
        <p:nvPicPr>
          <p:cNvPr id="28" name="Imagen 27"/>
          <p:cNvPicPr>
            <a:picLocks noChangeAspect="1"/>
          </p:cNvPicPr>
          <p:nvPr/>
        </p:nvPicPr>
        <p:blipFill rotWithShape="1">
          <a:blip r:embed="rId21" cstate="print">
            <a:extLst>
              <a:ext uri="{28A0092B-C50C-407E-A947-70E740481C1C}">
                <a14:useLocalDpi xmlns:a14="http://schemas.microsoft.com/office/drawing/2010/main" val="0"/>
              </a:ext>
            </a:extLst>
          </a:blip>
          <a:srcRect l="817" r="3797"/>
          <a:stretch/>
        </p:blipFill>
        <p:spPr>
          <a:xfrm>
            <a:off x="7521452" y="888776"/>
            <a:ext cx="4526880" cy="2568408"/>
          </a:xfrm>
          <a:prstGeom prst="rect">
            <a:avLst/>
          </a:prstGeom>
        </p:spPr>
      </p:pic>
      <p:pic>
        <p:nvPicPr>
          <p:cNvPr id="29" name="Imagen 28"/>
          <p:cNvPicPr>
            <a:picLocks noChangeAspect="1"/>
          </p:cNvPicPr>
          <p:nvPr/>
        </p:nvPicPr>
        <p:blipFill rotWithShape="1">
          <a:blip r:embed="rId22" cstate="print">
            <a:extLst>
              <a:ext uri="{28A0092B-C50C-407E-A947-70E740481C1C}">
                <a14:useLocalDpi xmlns:a14="http://schemas.microsoft.com/office/drawing/2010/main" val="0"/>
              </a:ext>
            </a:extLst>
          </a:blip>
          <a:srcRect l="5740" r="5023"/>
          <a:stretch/>
        </p:blipFill>
        <p:spPr>
          <a:xfrm>
            <a:off x="2878540" y="3367957"/>
            <a:ext cx="4762477" cy="2757964"/>
          </a:xfrm>
          <a:prstGeom prst="rect">
            <a:avLst/>
          </a:prstGeom>
        </p:spPr>
      </p:pic>
      <p:pic>
        <p:nvPicPr>
          <p:cNvPr id="30" name="Imagen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544289" y="3452019"/>
            <a:ext cx="4647711" cy="2621543"/>
          </a:xfrm>
          <a:prstGeom prst="rect">
            <a:avLst/>
          </a:prstGeom>
        </p:spPr>
      </p:pic>
      <p:pic>
        <p:nvPicPr>
          <p:cNvPr id="31" name="Imagen 30"/>
          <p:cNvPicPr>
            <a:picLocks noChangeAspect="1"/>
          </p:cNvPicPr>
          <p:nvPr/>
        </p:nvPicPr>
        <p:blipFill rotWithShape="1">
          <a:blip r:embed="rId24" cstate="print">
            <a:extLst>
              <a:ext uri="{28A0092B-C50C-407E-A947-70E740481C1C}">
                <a14:useLocalDpi xmlns:a14="http://schemas.microsoft.com/office/drawing/2010/main" val="0"/>
              </a:ext>
            </a:extLst>
          </a:blip>
          <a:srcRect l="4642" r="2851"/>
          <a:stretch/>
        </p:blipFill>
        <p:spPr>
          <a:xfrm>
            <a:off x="2845016" y="788911"/>
            <a:ext cx="4858491" cy="2559435"/>
          </a:xfrm>
          <a:prstGeom prst="rect">
            <a:avLst/>
          </a:prstGeom>
        </p:spPr>
      </p:pic>
      <p:pic>
        <p:nvPicPr>
          <p:cNvPr id="2048" name="Imagen 2047"/>
          <p:cNvPicPr>
            <a:picLocks noChangeAspect="1"/>
          </p:cNvPicPr>
          <p:nvPr/>
        </p:nvPicPr>
        <p:blipFill rotWithShape="1">
          <a:blip r:embed="rId25" cstate="print">
            <a:extLst>
              <a:ext uri="{28A0092B-C50C-407E-A947-70E740481C1C}">
                <a14:useLocalDpi xmlns:a14="http://schemas.microsoft.com/office/drawing/2010/main" val="0"/>
              </a:ext>
            </a:extLst>
          </a:blip>
          <a:srcRect l="3799" r="2852"/>
          <a:stretch/>
        </p:blipFill>
        <p:spPr>
          <a:xfrm>
            <a:off x="7728558" y="876680"/>
            <a:ext cx="4319773" cy="2558743"/>
          </a:xfrm>
          <a:prstGeom prst="rect">
            <a:avLst/>
          </a:prstGeom>
        </p:spPr>
      </p:pic>
      <p:pic>
        <p:nvPicPr>
          <p:cNvPr id="2057" name="Imagen 2056"/>
          <p:cNvPicPr>
            <a:picLocks noChangeAspect="1"/>
          </p:cNvPicPr>
          <p:nvPr/>
        </p:nvPicPr>
        <p:blipFill rotWithShape="1">
          <a:blip r:embed="rId26">
            <a:extLst>
              <a:ext uri="{28A0092B-C50C-407E-A947-70E740481C1C}">
                <a14:useLocalDpi xmlns:a14="http://schemas.microsoft.com/office/drawing/2010/main" val="0"/>
              </a:ext>
            </a:extLst>
          </a:blip>
          <a:srcRect l="5713" r="2886"/>
          <a:stretch/>
        </p:blipFill>
        <p:spPr>
          <a:xfrm>
            <a:off x="2805830" y="3346028"/>
            <a:ext cx="4922727" cy="2857855"/>
          </a:xfrm>
          <a:prstGeom prst="rect">
            <a:avLst/>
          </a:prstGeom>
        </p:spPr>
      </p:pic>
      <p:pic>
        <p:nvPicPr>
          <p:cNvPr id="2058" name="Imagen 2057"/>
          <p:cNvPicPr>
            <a:picLocks noChangeAspect="1"/>
          </p:cNvPicPr>
          <p:nvPr/>
        </p:nvPicPr>
        <p:blipFill rotWithShape="1">
          <a:blip r:embed="rId27" cstate="print">
            <a:extLst>
              <a:ext uri="{28A0092B-C50C-407E-A947-70E740481C1C}">
                <a14:useLocalDpi xmlns:a14="http://schemas.microsoft.com/office/drawing/2010/main" val="0"/>
              </a:ext>
            </a:extLst>
          </a:blip>
          <a:srcRect l="2231" r="5228"/>
          <a:stretch/>
        </p:blipFill>
        <p:spPr>
          <a:xfrm>
            <a:off x="7628351" y="3443800"/>
            <a:ext cx="4434213" cy="2688700"/>
          </a:xfrm>
          <a:prstGeom prst="rect">
            <a:avLst/>
          </a:prstGeom>
        </p:spPr>
      </p:pic>
    </p:spTree>
    <p:extLst>
      <p:ext uri="{BB962C8B-B14F-4D97-AF65-F5344CB8AC3E}">
        <p14:creationId xmlns:p14="http://schemas.microsoft.com/office/powerpoint/2010/main" val="15048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1000"/>
                                        <p:tgtEl>
                                          <p:spTgt spid="26"/>
                                        </p:tgtEl>
                                      </p:cBhvr>
                                    </p:animEffect>
                                    <p:anim calcmode="lin" valueType="num">
                                      <p:cBhvr>
                                        <p:cTn id="101" dur="1000" fill="hold"/>
                                        <p:tgtEl>
                                          <p:spTgt spid="26"/>
                                        </p:tgtEl>
                                        <p:attrNameLst>
                                          <p:attrName>ppt_x</p:attrName>
                                        </p:attrNameLst>
                                      </p:cBhvr>
                                      <p:tavLst>
                                        <p:tav tm="0">
                                          <p:val>
                                            <p:strVal val="#ppt_x"/>
                                          </p:val>
                                        </p:tav>
                                        <p:tav tm="100000">
                                          <p:val>
                                            <p:strVal val="#ppt_x"/>
                                          </p:val>
                                        </p:tav>
                                      </p:tavLst>
                                    </p:anim>
                                    <p:anim calcmode="lin" valueType="num">
                                      <p:cBhvr>
                                        <p:cTn id="102" dur="1000" fill="hold"/>
                                        <p:tgtEl>
                                          <p:spTgt spid="2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1000"/>
                                        <p:tgtEl>
                                          <p:spTgt spid="27"/>
                                        </p:tgtEl>
                                      </p:cBhvr>
                                    </p:animEffect>
                                    <p:anim calcmode="lin" valueType="num">
                                      <p:cBhvr>
                                        <p:cTn id="113" dur="1000" fill="hold"/>
                                        <p:tgtEl>
                                          <p:spTgt spid="27"/>
                                        </p:tgtEl>
                                        <p:attrNameLst>
                                          <p:attrName>ppt_x</p:attrName>
                                        </p:attrNameLst>
                                      </p:cBhvr>
                                      <p:tavLst>
                                        <p:tav tm="0">
                                          <p:val>
                                            <p:strVal val="#ppt_x"/>
                                          </p:val>
                                        </p:tav>
                                        <p:tav tm="100000">
                                          <p:val>
                                            <p:strVal val="#ppt_x"/>
                                          </p:val>
                                        </p:tav>
                                      </p:tavLst>
                                    </p:anim>
                                    <p:anim calcmode="lin" valueType="num">
                                      <p:cBhvr>
                                        <p:cTn id="114" dur="1000" fill="hold"/>
                                        <p:tgtEl>
                                          <p:spTgt spid="2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1000"/>
                                        <p:tgtEl>
                                          <p:spTgt spid="28"/>
                                        </p:tgtEl>
                                      </p:cBhvr>
                                    </p:animEffect>
                                    <p:anim calcmode="lin" valueType="num">
                                      <p:cBhvr>
                                        <p:cTn id="118" dur="1000" fill="hold"/>
                                        <p:tgtEl>
                                          <p:spTgt spid="28"/>
                                        </p:tgtEl>
                                        <p:attrNameLst>
                                          <p:attrName>ppt_x</p:attrName>
                                        </p:attrNameLst>
                                      </p:cBhvr>
                                      <p:tavLst>
                                        <p:tav tm="0">
                                          <p:val>
                                            <p:strVal val="#ppt_x"/>
                                          </p:val>
                                        </p:tav>
                                        <p:tav tm="100000">
                                          <p:val>
                                            <p:strVal val="#ppt_x"/>
                                          </p:val>
                                        </p:tav>
                                      </p:tavLst>
                                    </p:anim>
                                    <p:anim calcmode="lin" valueType="num">
                                      <p:cBhvr>
                                        <p:cTn id="119" dur="1000" fill="hold"/>
                                        <p:tgtEl>
                                          <p:spTgt spid="28"/>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2058"/>
                                        </p:tgtEl>
                                        <p:attrNameLst>
                                          <p:attrName>style.visibility</p:attrName>
                                        </p:attrNameLst>
                                      </p:cBhvr>
                                      <p:to>
                                        <p:strVal val="visible"/>
                                      </p:to>
                                    </p:set>
                                    <p:animEffect transition="in" filter="fade">
                                      <p:cBhvr>
                                        <p:cTn id="134" dur="1000"/>
                                        <p:tgtEl>
                                          <p:spTgt spid="2058"/>
                                        </p:tgtEl>
                                      </p:cBhvr>
                                    </p:animEffect>
                                    <p:anim calcmode="lin" valueType="num">
                                      <p:cBhvr>
                                        <p:cTn id="135" dur="1000" fill="hold"/>
                                        <p:tgtEl>
                                          <p:spTgt spid="2058"/>
                                        </p:tgtEl>
                                        <p:attrNameLst>
                                          <p:attrName>ppt_x</p:attrName>
                                        </p:attrNameLst>
                                      </p:cBhvr>
                                      <p:tavLst>
                                        <p:tav tm="0">
                                          <p:val>
                                            <p:strVal val="#ppt_x"/>
                                          </p:val>
                                        </p:tav>
                                        <p:tav tm="100000">
                                          <p:val>
                                            <p:strVal val="#ppt_x"/>
                                          </p:val>
                                        </p:tav>
                                      </p:tavLst>
                                    </p:anim>
                                    <p:anim calcmode="lin" valueType="num">
                                      <p:cBhvr>
                                        <p:cTn id="136" dur="1000" fill="hold"/>
                                        <p:tgtEl>
                                          <p:spTgt spid="205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2057"/>
                                        </p:tgtEl>
                                        <p:attrNameLst>
                                          <p:attrName>style.visibility</p:attrName>
                                        </p:attrNameLst>
                                      </p:cBhvr>
                                      <p:to>
                                        <p:strVal val="visible"/>
                                      </p:to>
                                    </p:set>
                                    <p:animEffect transition="in" filter="fade">
                                      <p:cBhvr>
                                        <p:cTn id="139" dur="1000"/>
                                        <p:tgtEl>
                                          <p:spTgt spid="2057"/>
                                        </p:tgtEl>
                                      </p:cBhvr>
                                    </p:animEffect>
                                    <p:anim calcmode="lin" valueType="num">
                                      <p:cBhvr>
                                        <p:cTn id="140" dur="1000" fill="hold"/>
                                        <p:tgtEl>
                                          <p:spTgt spid="2057"/>
                                        </p:tgtEl>
                                        <p:attrNameLst>
                                          <p:attrName>ppt_x</p:attrName>
                                        </p:attrNameLst>
                                      </p:cBhvr>
                                      <p:tavLst>
                                        <p:tav tm="0">
                                          <p:val>
                                            <p:strVal val="#ppt_x"/>
                                          </p:val>
                                        </p:tav>
                                        <p:tav tm="100000">
                                          <p:val>
                                            <p:strVal val="#ppt_x"/>
                                          </p:val>
                                        </p:tav>
                                      </p:tavLst>
                                    </p:anim>
                                    <p:anim calcmode="lin" valueType="num">
                                      <p:cBhvr>
                                        <p:cTn id="141" dur="1000" fill="hold"/>
                                        <p:tgtEl>
                                          <p:spTgt spid="2057"/>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1000"/>
                                        <p:tgtEl>
                                          <p:spTgt spid="31"/>
                                        </p:tgtEl>
                                      </p:cBhvr>
                                    </p:animEffect>
                                    <p:anim calcmode="lin" valueType="num">
                                      <p:cBhvr>
                                        <p:cTn id="145" dur="1000" fill="hold"/>
                                        <p:tgtEl>
                                          <p:spTgt spid="31"/>
                                        </p:tgtEl>
                                        <p:attrNameLst>
                                          <p:attrName>ppt_x</p:attrName>
                                        </p:attrNameLst>
                                      </p:cBhvr>
                                      <p:tavLst>
                                        <p:tav tm="0">
                                          <p:val>
                                            <p:strVal val="#ppt_x"/>
                                          </p:val>
                                        </p:tav>
                                        <p:tav tm="100000">
                                          <p:val>
                                            <p:strVal val="#ppt_x"/>
                                          </p:val>
                                        </p:tav>
                                      </p:tavLst>
                                    </p:anim>
                                    <p:anim calcmode="lin" valueType="num">
                                      <p:cBhvr>
                                        <p:cTn id="146" dur="1000" fill="hold"/>
                                        <p:tgtEl>
                                          <p:spTgt spid="31"/>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048"/>
                                        </p:tgtEl>
                                        <p:attrNameLst>
                                          <p:attrName>style.visibility</p:attrName>
                                        </p:attrNameLst>
                                      </p:cBhvr>
                                      <p:to>
                                        <p:strVal val="visible"/>
                                      </p:to>
                                    </p:set>
                                    <p:animEffect transition="in" filter="fade">
                                      <p:cBhvr>
                                        <p:cTn id="149" dur="1000"/>
                                        <p:tgtEl>
                                          <p:spTgt spid="2048"/>
                                        </p:tgtEl>
                                      </p:cBhvr>
                                    </p:animEffect>
                                    <p:anim calcmode="lin" valueType="num">
                                      <p:cBhvr>
                                        <p:cTn id="150" dur="1000" fill="hold"/>
                                        <p:tgtEl>
                                          <p:spTgt spid="2048"/>
                                        </p:tgtEl>
                                        <p:attrNameLst>
                                          <p:attrName>ppt_x</p:attrName>
                                        </p:attrNameLst>
                                      </p:cBhvr>
                                      <p:tavLst>
                                        <p:tav tm="0">
                                          <p:val>
                                            <p:strVal val="#ppt_x"/>
                                          </p:val>
                                        </p:tav>
                                        <p:tav tm="100000">
                                          <p:val>
                                            <p:strVal val="#ppt_x"/>
                                          </p:val>
                                        </p:tav>
                                      </p:tavLst>
                                    </p:anim>
                                    <p:anim calcmode="lin" valueType="num">
                                      <p:cBhvr>
                                        <p:cTn id="151"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7"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MODELOS</a:t>
            </a:r>
            <a:endParaRPr lang="es-EC" dirty="0"/>
          </a:p>
        </p:txBody>
      </p:sp>
      <p:sp>
        <p:nvSpPr>
          <p:cNvPr id="2" name="CuadroTexto 1"/>
          <p:cNvSpPr txBox="1"/>
          <p:nvPr/>
        </p:nvSpPr>
        <p:spPr>
          <a:xfrm>
            <a:off x="2993723" y="923604"/>
            <a:ext cx="3096857" cy="369332"/>
          </a:xfrm>
          <a:prstGeom prst="rect">
            <a:avLst/>
          </a:prstGeom>
          <a:noFill/>
        </p:spPr>
        <p:txBody>
          <a:bodyPr wrap="square" rtlCol="0">
            <a:spAutoFit/>
          </a:bodyPr>
          <a:lstStyle/>
          <a:p>
            <a:r>
              <a:rPr lang="es-EC" b="1" i="1" u="sng" dirty="0" smtClean="0"/>
              <a:t>Análisis de </a:t>
            </a:r>
            <a:r>
              <a:rPr lang="es-EC" b="1" i="1" u="sng" dirty="0" err="1" smtClean="0"/>
              <a:t>estacionaridad</a:t>
            </a:r>
            <a:endParaRPr lang="es-EC" b="1" i="1" u="sng" dirty="0"/>
          </a:p>
        </p:txBody>
      </p:sp>
      <p:graphicFrame>
        <p:nvGraphicFramePr>
          <p:cNvPr id="7" name="Tabla 6"/>
          <p:cNvGraphicFramePr>
            <a:graphicFrameLocks noGrp="1"/>
          </p:cNvGraphicFramePr>
          <p:nvPr>
            <p:extLst>
              <p:ext uri="{D42A27DB-BD31-4B8C-83A1-F6EECF244321}">
                <p14:modId xmlns:p14="http://schemas.microsoft.com/office/powerpoint/2010/main" val="1662141840"/>
              </p:ext>
            </p:extLst>
          </p:nvPr>
        </p:nvGraphicFramePr>
        <p:xfrm>
          <a:off x="4955673" y="1916445"/>
          <a:ext cx="6314823" cy="4048150"/>
        </p:xfrm>
        <a:graphic>
          <a:graphicData uri="http://schemas.openxmlformats.org/drawingml/2006/table">
            <a:tbl>
              <a:tblPr firstRow="1" firstCol="1" bandRow="1"/>
              <a:tblGrid>
                <a:gridCol w="1027218"/>
                <a:gridCol w="1057178"/>
                <a:gridCol w="1052899"/>
                <a:gridCol w="260229"/>
                <a:gridCol w="975857"/>
                <a:gridCol w="1213829"/>
                <a:gridCol w="727613"/>
              </a:tblGrid>
              <a:tr h="277271">
                <a:tc rowSpan="2">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727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291134">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91134">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grpSp>
        <p:nvGrpSpPr>
          <p:cNvPr id="8" name="Grupo 7"/>
          <p:cNvGrpSpPr/>
          <p:nvPr/>
        </p:nvGrpSpPr>
        <p:grpSpPr>
          <a:xfrm>
            <a:off x="6295100" y="1988028"/>
            <a:ext cx="4717434" cy="386536"/>
            <a:chOff x="4693443" y="1574670"/>
            <a:chExt cx="4717434" cy="386536"/>
          </a:xfrm>
        </p:grpSpPr>
        <p:pic>
          <p:nvPicPr>
            <p:cNvPr id="3080" name="Imagen 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443" y="1613615"/>
              <a:ext cx="350508" cy="285599"/>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agen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436" y="1597716"/>
              <a:ext cx="363490" cy="3634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agen 2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491" y="1602352"/>
              <a:ext cx="350508" cy="2855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n 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387" y="1574670"/>
              <a:ext cx="363490" cy="3634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o 12"/>
          <p:cNvGrpSpPr/>
          <p:nvPr/>
        </p:nvGrpSpPr>
        <p:grpSpPr>
          <a:xfrm>
            <a:off x="5135669" y="2474772"/>
            <a:ext cx="6068270" cy="3487616"/>
            <a:chOff x="4258849" y="2474772"/>
            <a:chExt cx="6068270" cy="3487616"/>
          </a:xfrm>
        </p:grpSpPr>
        <p:sp>
          <p:nvSpPr>
            <p:cNvPr id="9" name="Marco 8"/>
            <p:cNvSpPr/>
            <p:nvPr/>
          </p:nvSpPr>
          <p:spPr>
            <a:xfrm>
              <a:off x="4258849" y="3331924"/>
              <a:ext cx="2880987" cy="2630464"/>
            </a:xfrm>
            <a:prstGeom prst="frame">
              <a:avLst>
                <a:gd name="adj1" fmla="val 108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Marco 17"/>
            <p:cNvSpPr/>
            <p:nvPr/>
          </p:nvSpPr>
          <p:spPr>
            <a:xfrm>
              <a:off x="7579228" y="2474772"/>
              <a:ext cx="2747891" cy="306005"/>
            </a:xfrm>
            <a:prstGeom prst="frame">
              <a:avLst>
                <a:gd name="adj1" fmla="val 28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11" name="Flecha izquierda 10"/>
          <p:cNvSpPr/>
          <p:nvPr/>
        </p:nvSpPr>
        <p:spPr>
          <a:xfrm>
            <a:off x="4534422" y="4496844"/>
            <a:ext cx="452444" cy="244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2774069" y="4204456"/>
            <a:ext cx="1760353" cy="830997"/>
          </a:xfrm>
          <a:prstGeom prst="rect">
            <a:avLst/>
          </a:prstGeom>
          <a:noFill/>
        </p:spPr>
        <p:txBody>
          <a:bodyPr wrap="square" rtlCol="0">
            <a:spAutoFit/>
          </a:bodyPr>
          <a:lstStyle/>
          <a:p>
            <a:pPr algn="ctr"/>
            <a:r>
              <a:rPr lang="es-EC" sz="1600" dirty="0" smtClean="0"/>
              <a:t>Series estacionarias o sin tendencia</a:t>
            </a:r>
            <a:endParaRPr lang="es-EC" sz="1600" dirty="0"/>
          </a:p>
        </p:txBody>
      </p:sp>
      <p:grpSp>
        <p:nvGrpSpPr>
          <p:cNvPr id="14" name="Grupo 13"/>
          <p:cNvGrpSpPr/>
          <p:nvPr/>
        </p:nvGrpSpPr>
        <p:grpSpPr>
          <a:xfrm>
            <a:off x="5112119" y="2496654"/>
            <a:ext cx="6091820" cy="3465734"/>
            <a:chOff x="5112119" y="2496654"/>
            <a:chExt cx="6091820" cy="3465734"/>
          </a:xfrm>
        </p:grpSpPr>
        <p:sp>
          <p:nvSpPr>
            <p:cNvPr id="23" name="Marco 22"/>
            <p:cNvSpPr/>
            <p:nvPr/>
          </p:nvSpPr>
          <p:spPr>
            <a:xfrm>
              <a:off x="5112119" y="2496654"/>
              <a:ext cx="2904537" cy="822744"/>
            </a:xfrm>
            <a:prstGeom prst="frame">
              <a:avLst>
                <a:gd name="adj1" fmla="val 437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4" name="Marco 23"/>
            <p:cNvSpPr/>
            <p:nvPr/>
          </p:nvSpPr>
          <p:spPr>
            <a:xfrm>
              <a:off x="8456048" y="2810772"/>
              <a:ext cx="2747891" cy="3151616"/>
            </a:xfrm>
            <a:prstGeom prst="frame">
              <a:avLst>
                <a:gd name="adj1" fmla="val 135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26" name="Flecha izquierda 25"/>
          <p:cNvSpPr/>
          <p:nvPr/>
        </p:nvSpPr>
        <p:spPr>
          <a:xfrm>
            <a:off x="4585271" y="2772761"/>
            <a:ext cx="452444" cy="244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CuadroTexto 26"/>
          <p:cNvSpPr txBox="1"/>
          <p:nvPr/>
        </p:nvSpPr>
        <p:spPr>
          <a:xfrm>
            <a:off x="2824918" y="2489768"/>
            <a:ext cx="1760353" cy="830997"/>
          </a:xfrm>
          <a:prstGeom prst="rect">
            <a:avLst/>
          </a:prstGeom>
          <a:noFill/>
        </p:spPr>
        <p:txBody>
          <a:bodyPr wrap="square" rtlCol="0">
            <a:spAutoFit/>
          </a:bodyPr>
          <a:lstStyle/>
          <a:p>
            <a:pPr algn="ctr"/>
            <a:r>
              <a:rPr lang="es-EC" sz="1600" dirty="0" smtClean="0"/>
              <a:t>Series no estacionarias o  con tendencia</a:t>
            </a:r>
            <a:endParaRPr lang="es-EC" sz="1600" dirty="0"/>
          </a:p>
        </p:txBody>
      </p:sp>
    </p:spTree>
    <p:extLst>
      <p:ext uri="{BB962C8B-B14F-4D97-AF65-F5344CB8AC3E}">
        <p14:creationId xmlns:p14="http://schemas.microsoft.com/office/powerpoint/2010/main" val="42830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8190" y="1405633"/>
            <a:ext cx="2853006" cy="3539430"/>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algn="just"/>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4532719" y="300625"/>
            <a:ext cx="5543826" cy="646331"/>
          </a:xfrm>
          <a:prstGeom prst="rect">
            <a:avLst/>
          </a:prstGeom>
          <a:noFill/>
        </p:spPr>
        <p:txBody>
          <a:bodyPr wrap="square" rtlCol="0">
            <a:spAutoFit/>
          </a:bodyPr>
          <a:lstStyle>
            <a:defPPr>
              <a:defRPr lang="es-EC"/>
            </a:defPPr>
            <a:lvl1pPr algn="ctr">
              <a:defRPr sz="3600" b="1"/>
            </a:lvl1pPr>
          </a:lstStyle>
          <a:p>
            <a:r>
              <a:rPr lang="es-EC" dirty="0"/>
              <a:t>DEFINICIÓN DEL PROBLEMA</a:t>
            </a:r>
          </a:p>
        </p:txBody>
      </p:sp>
      <p:graphicFrame>
        <p:nvGraphicFramePr>
          <p:cNvPr id="5" name="Diagrama 4"/>
          <p:cNvGraphicFramePr/>
          <p:nvPr>
            <p:extLst>
              <p:ext uri="{D42A27DB-BD31-4B8C-83A1-F6EECF244321}">
                <p14:modId xmlns:p14="http://schemas.microsoft.com/office/powerpoint/2010/main" val="1293180027"/>
              </p:ext>
            </p:extLst>
          </p:nvPr>
        </p:nvGraphicFramePr>
        <p:xfrm>
          <a:off x="3110087" y="954460"/>
          <a:ext cx="8389089" cy="522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7"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263047"/>
            <a:ext cx="6552815" cy="646331"/>
          </a:xfrm>
          <a:prstGeom prst="rect">
            <a:avLst/>
          </a:prstGeom>
          <a:noFill/>
        </p:spPr>
        <p:txBody>
          <a:bodyPr wrap="square" rtlCol="0">
            <a:spAutoFit/>
          </a:bodyPr>
          <a:lstStyle>
            <a:defPPr>
              <a:defRPr lang="es-EC"/>
            </a:defPPr>
            <a:lvl1pPr algn="ctr">
              <a:defRPr sz="3600" b="1"/>
            </a:lvl1pPr>
          </a:lstStyle>
          <a:p>
            <a:r>
              <a:rPr lang="es-EC" dirty="0" smtClean="0"/>
              <a:t>GENERACIÓN DE MODELOS</a:t>
            </a:r>
            <a:endParaRPr lang="es-EC" dirty="0"/>
          </a:p>
        </p:txBody>
      </p:sp>
      <p:sp>
        <p:nvSpPr>
          <p:cNvPr id="2" name="CuadroTexto 1"/>
          <p:cNvSpPr txBox="1"/>
          <p:nvPr/>
        </p:nvSpPr>
        <p:spPr>
          <a:xfrm>
            <a:off x="3116053" y="974745"/>
            <a:ext cx="3096857" cy="369332"/>
          </a:xfrm>
          <a:prstGeom prst="rect">
            <a:avLst/>
          </a:prstGeom>
          <a:noFill/>
        </p:spPr>
        <p:txBody>
          <a:bodyPr wrap="square" rtlCol="0">
            <a:spAutoFit/>
          </a:bodyPr>
          <a:lstStyle/>
          <a:p>
            <a:r>
              <a:rPr lang="es-EC" b="1" i="1" u="sng" dirty="0" smtClean="0"/>
              <a:t>Análisis de estacionalidad</a:t>
            </a:r>
            <a:endParaRPr lang="es-EC" b="1" i="1" u="sng" dirty="0"/>
          </a:p>
        </p:txBody>
      </p:sp>
      <p:grpSp>
        <p:nvGrpSpPr>
          <p:cNvPr id="16" name="Grupo 15"/>
          <p:cNvGrpSpPr/>
          <p:nvPr/>
        </p:nvGrpSpPr>
        <p:grpSpPr>
          <a:xfrm>
            <a:off x="3116053" y="1558166"/>
            <a:ext cx="8110330" cy="3650209"/>
            <a:chOff x="3116053" y="1558166"/>
            <a:chExt cx="8110330" cy="3650209"/>
          </a:xfrm>
        </p:grpSpPr>
        <mc:AlternateContent xmlns:mc="http://schemas.openxmlformats.org/markup-compatibility/2006" xmlns:a14="http://schemas.microsoft.com/office/drawing/2010/main">
          <mc:Choice Requires="a14">
            <p:sp>
              <p:nvSpPr>
                <p:cNvPr id="3" name="Rectángulo 2"/>
                <p:cNvSpPr/>
                <p:nvPr/>
              </p:nvSpPr>
              <p:spPr>
                <a:xfrm>
                  <a:off x="3116053" y="2603253"/>
                  <a:ext cx="8110330"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d>
                          <m:dPr>
                            <m:ctrlPr>
                              <a:rPr lang="es-EC" i="1">
                                <a:latin typeface="Cambria Math" panose="02040503050406030204" pitchFamily="18" charset="0"/>
                              </a:rPr>
                            </m:ctrlPr>
                          </m:dPr>
                          <m:e>
                            <m:r>
                              <a:rPr lang="es-EC" i="1">
                                <a:latin typeface="Cambria Math" panose="02040503050406030204" pitchFamily="18" charset="0"/>
                              </a:rPr>
                              <m:t>𝑓</m:t>
                            </m:r>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e>
                                    </m:d>
                                  </m:e>
                                  <m:sup>
                                    <m:r>
                                      <a:rPr lang="es-EC" i="0">
                                        <a:latin typeface="Cambria Math" panose="02040503050406030204" pitchFamily="18" charset="0"/>
                                      </a:rPr>
                                      <m:t>2</m:t>
                                    </m:r>
                                  </m:sup>
                                </m:sSup>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cos</m:t>
                                            </m:r>
                                          </m:e>
                                          <m:sup>
                                            <m:r>
                                              <a:rPr lang="es-EC" i="0">
                                                <a:latin typeface="Cambria Math" panose="02040503050406030204" pitchFamily="18" charset="0"/>
                                              </a:rPr>
                                              <m:t>2</m:t>
                                            </m:r>
                                          </m:sup>
                                        </m:sSup>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den>
                            </m:f>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e>
                                    </m:d>
                                  </m:e>
                                  <m:sup>
                                    <m:r>
                                      <a:rPr lang="es-EC" i="0">
                                        <a:latin typeface="Cambria Math" panose="02040503050406030204" pitchFamily="18" charset="0"/>
                                      </a:rPr>
                                      <m:t>2</m:t>
                                    </m:r>
                                  </m:sup>
                                </m:sSup>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sin</m:t>
                                            </m:r>
                                          </m:e>
                                          <m:sup>
                                            <m:r>
                                              <a:rPr lang="es-EC" i="0">
                                                <a:latin typeface="Cambria Math" panose="02040503050406030204" pitchFamily="18" charset="0"/>
                                              </a:rPr>
                                              <m:t>2</m:t>
                                            </m:r>
                                          </m:sup>
                                        </m:sSup>
                                      </m:fName>
                                      <m:e>
                                        <m:r>
                                          <a:rPr lang="es-EC" i="0">
                                            <a:latin typeface="Cambria Math" panose="02040503050406030204" pitchFamily="18" charset="0"/>
                                          </a:rPr>
                                          <m:t>2</m:t>
                                        </m:r>
                                        <m:r>
                                          <a:rPr lang="es-EC" i="1">
                                            <a:latin typeface="Cambria Math" panose="02040503050406030204" pitchFamily="18" charset="0"/>
                                          </a:rPr>
                                          <m:t>𝜋</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0">
                                                <a:latin typeface="Cambria Math" panose="02040503050406030204" pitchFamily="18" charset="0"/>
                                              </a:rPr>
                                              <m:t>−</m:t>
                                            </m:r>
                                            <m:r>
                                              <a:rPr lang="es-EC" i="1">
                                                <a:latin typeface="Cambria Math" panose="02040503050406030204" pitchFamily="18" charset="0"/>
                                              </a:rPr>
                                              <m:t>𝜏</m:t>
                                            </m:r>
                                          </m:e>
                                        </m:d>
                                        <m:r>
                                          <a:rPr lang="es-EC" i="1">
                                            <a:latin typeface="Cambria Math" panose="02040503050406030204" pitchFamily="18" charset="0"/>
                                          </a:rPr>
                                          <m:t>𝑓</m:t>
                                        </m:r>
                                      </m:e>
                                    </m:func>
                                  </m:e>
                                </m:nary>
                              </m:den>
                            </m:f>
                          </m:e>
                        </m:d>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116053" y="2603253"/>
                  <a:ext cx="8110330" cy="976614"/>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757857" y="3579867"/>
                  <a:ext cx="2982163" cy="779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C" i="1">
                                <a:latin typeface="Cambria Math" panose="02040503050406030204" pitchFamily="18" charset="0"/>
                              </a:rPr>
                            </m:ctrlPr>
                          </m:funcPr>
                          <m:fName>
                            <m:r>
                              <m:rPr>
                                <m:sty m:val="p"/>
                              </m:rPr>
                              <a:rPr lang="es-EC">
                                <a:latin typeface="Cambria Math" panose="02040503050406030204" pitchFamily="18" charset="0"/>
                              </a:rPr>
                              <m:t>tan</m:t>
                            </m:r>
                          </m:fName>
                          <m:e>
                            <m:d>
                              <m:dPr>
                                <m:ctrlPr>
                                  <a:rPr lang="es-EC" i="1">
                                    <a:latin typeface="Cambria Math" panose="02040503050406030204" pitchFamily="18" charset="0"/>
                                  </a:rPr>
                                </m:ctrlPr>
                              </m:dPr>
                              <m:e>
                                <m:r>
                                  <a:rPr lang="es-EC" i="0">
                                    <a:latin typeface="Cambria Math" panose="02040503050406030204" pitchFamily="18" charset="0"/>
                                  </a:rPr>
                                  <m:t>4</m:t>
                                </m:r>
                                <m:r>
                                  <a:rPr lang="es-EC" i="1">
                                    <a:latin typeface="Cambria Math" panose="02040503050406030204" pitchFamily="18" charset="0"/>
                                  </a:rPr>
                                  <m:t>𝜋</m:t>
                                </m:r>
                                <m:r>
                                  <a:rPr lang="es-EC" i="1">
                                    <a:latin typeface="Cambria Math" panose="02040503050406030204" pitchFamily="18" charset="0"/>
                                  </a:rPr>
                                  <m:t>𝑓</m:t>
                                </m:r>
                                <m:r>
                                  <a:rPr lang="es-EC" i="1">
                                    <a:latin typeface="Cambria Math" panose="02040503050406030204" pitchFamily="18" charset="0"/>
                                  </a:rPr>
                                  <m:t>𝜏</m:t>
                                </m:r>
                              </m:e>
                            </m:d>
                            <m:r>
                              <a:rPr lang="es-EC" i="0">
                                <a:latin typeface="Cambria Math" panose="02040503050406030204" pitchFamily="18" charset="0"/>
                              </a:rPr>
                              <m:t>=</m:t>
                            </m:r>
                            <m:f>
                              <m:fPr>
                                <m:ctrlPr>
                                  <a:rPr lang="es-EC" i="1">
                                    <a:latin typeface="Cambria Math" panose="02040503050406030204" pitchFamily="18" charset="0"/>
                                  </a:rPr>
                                </m:ctrlPr>
                              </m:fPr>
                              <m:num>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r>
                                          <a:rPr lang="es-EC" i="0">
                                            <a:latin typeface="Cambria Math" panose="02040503050406030204" pitchFamily="18" charset="0"/>
                                          </a:rPr>
                                          <m:t>4</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1">
                                            <a:latin typeface="Cambria Math" panose="02040503050406030204" pitchFamily="18" charset="0"/>
                                          </a:rPr>
                                          <m:t>𝑓</m:t>
                                        </m:r>
                                      </m:e>
                                    </m:func>
                                  </m:e>
                                </m:nary>
                              </m:num>
                              <m:den>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𝑁</m:t>
                                    </m:r>
                                  </m:sup>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r>
                                          <a:rPr lang="es-EC" i="0">
                                            <a:latin typeface="Cambria Math" panose="02040503050406030204" pitchFamily="18" charset="0"/>
                                          </a:rPr>
                                          <m:t>4</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𝑗</m:t>
                                            </m:r>
                                          </m:sub>
                                        </m:sSub>
                                        <m:r>
                                          <a:rPr lang="es-EC" i="1">
                                            <a:latin typeface="Cambria Math" panose="02040503050406030204" pitchFamily="18" charset="0"/>
                                          </a:rPr>
                                          <m:t>𝑓</m:t>
                                        </m:r>
                                      </m:e>
                                    </m:func>
                                  </m:e>
                                </m:nary>
                              </m:den>
                            </m:f>
                          </m:e>
                        </m:func>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5757857" y="3579867"/>
                  <a:ext cx="2982163" cy="779124"/>
                </a:xfrm>
                <a:prstGeom prst="rect">
                  <a:avLst/>
                </a:prstGeom>
                <a:blipFill rotWithShape="0">
                  <a:blip r:embed="rId3"/>
                  <a:stretch>
                    <a:fillRect/>
                  </a:stretch>
                </a:blipFill>
              </p:spPr>
              <p:txBody>
                <a:bodyPr/>
                <a:lstStyle/>
                <a:p>
                  <a:r>
                    <a:rPr lang="es-EC">
                      <a:noFill/>
                    </a:rPr>
                    <a:t> </a:t>
                  </a:r>
                </a:p>
              </p:txBody>
            </p:sp>
          </mc:Fallback>
        </mc:AlternateContent>
        <p:sp>
          <p:nvSpPr>
            <p:cNvPr id="9" name="CuadroTexto 8"/>
            <p:cNvSpPr txBox="1"/>
            <p:nvPr/>
          </p:nvSpPr>
          <p:spPr>
            <a:xfrm>
              <a:off x="3538329" y="1558166"/>
              <a:ext cx="6970645" cy="830997"/>
            </a:xfrm>
            <a:prstGeom prst="rect">
              <a:avLst/>
            </a:prstGeom>
            <a:noFill/>
          </p:spPr>
          <p:txBody>
            <a:bodyPr wrap="square" rtlCol="0">
              <a:spAutoFit/>
            </a:bodyPr>
            <a:lstStyle/>
            <a:p>
              <a:r>
                <a:rPr lang="es-EC" sz="2400" b="1" dirty="0" smtClean="0"/>
                <a:t>Determinación de frecuencias fundamentales (Periodograma)</a:t>
              </a:r>
              <a:endParaRPr lang="es-EC" sz="2400" b="1" dirty="0"/>
            </a:p>
          </p:txBody>
        </p:sp>
        <p:sp>
          <p:nvSpPr>
            <p:cNvPr id="10" name="Rectángulo 9"/>
            <p:cNvSpPr/>
            <p:nvPr/>
          </p:nvSpPr>
          <p:spPr>
            <a:xfrm>
              <a:off x="4322713" y="4839043"/>
              <a:ext cx="6451303" cy="369332"/>
            </a:xfrm>
            <a:prstGeom prst="rect">
              <a:avLst/>
            </a:prstGeom>
          </p:spPr>
          <p:txBody>
            <a:bodyPr wrap="square">
              <a:spAutoFit/>
            </a:bodyPr>
            <a:lstStyle/>
            <a:p>
              <a:r>
                <a:rPr lang="es-EC" i="1" dirty="0" err="1">
                  <a:latin typeface="Times New Roman" panose="02020603050405020304" pitchFamily="18" charset="0"/>
                  <a:ea typeface="Calibri" panose="020F0502020204030204" pitchFamily="34" charset="0"/>
                </a:rPr>
                <a:t>periodo.m</a:t>
              </a:r>
              <a:r>
                <a:rPr lang="es-EC" dirty="0">
                  <a:latin typeface="Times New Roman" panose="02020603050405020304" pitchFamily="18" charset="0"/>
                  <a:ea typeface="Calibri" panose="020F0502020204030204" pitchFamily="34" charset="0"/>
                </a:rPr>
                <a:t>, script que permite obtener los periodos fundamentales </a:t>
              </a:r>
              <a:endParaRPr lang="es-EC" dirty="0"/>
            </a:p>
          </p:txBody>
        </p:sp>
      </p:grpSp>
      <p:grpSp>
        <p:nvGrpSpPr>
          <p:cNvPr id="15" name="Grupo 14"/>
          <p:cNvGrpSpPr/>
          <p:nvPr/>
        </p:nvGrpSpPr>
        <p:grpSpPr>
          <a:xfrm>
            <a:off x="3116053" y="1537848"/>
            <a:ext cx="8281115" cy="4352304"/>
            <a:chOff x="3400023" y="1558166"/>
            <a:chExt cx="8281115" cy="4352304"/>
          </a:xfrm>
        </p:grpSpPr>
        <p:sp>
          <p:nvSpPr>
            <p:cNvPr id="25" name="Rectángulo 24"/>
            <p:cNvSpPr/>
            <p:nvPr/>
          </p:nvSpPr>
          <p:spPr>
            <a:xfrm>
              <a:off x="3400023" y="1558166"/>
              <a:ext cx="8281115" cy="4352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6" name="Grupo 25"/>
            <p:cNvGrpSpPr/>
            <p:nvPr/>
          </p:nvGrpSpPr>
          <p:grpSpPr>
            <a:xfrm>
              <a:off x="4664481" y="1754093"/>
              <a:ext cx="5445434" cy="4054060"/>
              <a:chOff x="0" y="0"/>
              <a:chExt cx="4142740" cy="3270047"/>
            </a:xfrm>
          </p:grpSpPr>
          <p:grpSp>
            <p:nvGrpSpPr>
              <p:cNvPr id="27" name="Grupo 26"/>
              <p:cNvGrpSpPr/>
              <p:nvPr/>
            </p:nvGrpSpPr>
            <p:grpSpPr>
              <a:xfrm>
                <a:off x="87782" y="0"/>
                <a:ext cx="3957524" cy="394919"/>
                <a:chOff x="0" y="0"/>
                <a:chExt cx="3957524" cy="394919"/>
              </a:xfrm>
            </p:grpSpPr>
            <p:sp>
              <p:nvSpPr>
                <p:cNvPr id="29" name="Cuadro de texto 285"/>
                <p:cNvSpPr txBox="1"/>
                <p:nvPr/>
              </p:nvSpPr>
              <p:spPr>
                <a:xfrm>
                  <a:off x="0" y="153619"/>
                  <a:ext cx="914400" cy="2413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Frecuencia</a:t>
                  </a:r>
                  <a:endParaRPr lang="es-EC" sz="1100">
                    <a:effectLst/>
                    <a:ea typeface="Calibri" panose="020F0502020204030204" pitchFamily="34" charset="0"/>
                    <a:cs typeface="Times New Roman" panose="02020603050405020304" pitchFamily="18" charset="0"/>
                  </a:endParaRPr>
                </a:p>
              </p:txBody>
            </p:sp>
            <p:sp>
              <p:nvSpPr>
                <p:cNvPr id="30" name="Cuadro de texto 286"/>
                <p:cNvSpPr txBox="1"/>
                <p:nvPr/>
              </p:nvSpPr>
              <p:spPr>
                <a:xfrm>
                  <a:off x="1024128" y="153619"/>
                  <a:ext cx="870509" cy="2413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Periodograma</a:t>
                  </a:r>
                  <a:endParaRPr lang="es-EC" sz="1100">
                    <a:effectLst/>
                    <a:ea typeface="Calibri" panose="020F0502020204030204" pitchFamily="34" charset="0"/>
                    <a:cs typeface="Times New Roman" panose="02020603050405020304" pitchFamily="18" charset="0"/>
                  </a:endParaRPr>
                </a:p>
              </p:txBody>
            </p:sp>
            <p:sp>
              <p:nvSpPr>
                <p:cNvPr id="31" name="Cuadro de texto 287"/>
                <p:cNvSpPr txBox="1"/>
                <p:nvPr/>
              </p:nvSpPr>
              <p:spPr>
                <a:xfrm>
                  <a:off x="2128724" y="146304"/>
                  <a:ext cx="680085" cy="2413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τ</a:t>
                  </a:r>
                  <a:endParaRPr lang="es-EC" sz="1100">
                    <a:effectLst/>
                    <a:ea typeface="Calibri" panose="020F0502020204030204" pitchFamily="34" charset="0"/>
                    <a:cs typeface="Times New Roman" panose="02020603050405020304" pitchFamily="18" charset="0"/>
                  </a:endParaRPr>
                </a:p>
              </p:txBody>
            </p:sp>
            <p:sp>
              <p:nvSpPr>
                <p:cNvPr id="32" name="Cuadro de texto 288"/>
                <p:cNvSpPr txBox="1"/>
                <p:nvPr/>
              </p:nvSpPr>
              <p:spPr>
                <a:xfrm>
                  <a:off x="3079700" y="0"/>
                  <a:ext cx="877824" cy="38684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900">
                      <a:effectLst/>
                      <a:ea typeface="Calibri" panose="020F0502020204030204" pitchFamily="34" charset="0"/>
                      <a:cs typeface="Times New Roman" panose="02020603050405020304" pitchFamily="18" charset="0"/>
                    </a:rPr>
                    <a:t>Periodo fundamental</a:t>
                  </a:r>
                  <a:endParaRPr lang="es-EC" sz="1100">
                    <a:effectLst/>
                    <a:ea typeface="Calibri" panose="020F0502020204030204" pitchFamily="34" charset="0"/>
                    <a:cs typeface="Times New Roman" panose="02020603050405020304" pitchFamily="18" charset="0"/>
                  </a:endParaRPr>
                </a:p>
              </p:txBody>
            </p:sp>
          </p:grpSp>
          <p:pic>
            <p:nvPicPr>
              <p:cNvPr id="28" name="Imagen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1597"/>
                <a:ext cx="4142740" cy="2838450"/>
              </a:xfrm>
              <a:prstGeom prst="rect">
                <a:avLst/>
              </a:prstGeom>
              <a:noFill/>
              <a:ln>
                <a:noFill/>
              </a:ln>
            </p:spPr>
          </p:pic>
        </p:grpSp>
      </p:grpSp>
      <p:grpSp>
        <p:nvGrpSpPr>
          <p:cNvPr id="8" name="Grupo 7"/>
          <p:cNvGrpSpPr/>
          <p:nvPr/>
        </p:nvGrpSpPr>
        <p:grpSpPr>
          <a:xfrm>
            <a:off x="3150101" y="1413200"/>
            <a:ext cx="7959143" cy="4608801"/>
            <a:chOff x="3400023" y="1405633"/>
            <a:chExt cx="7959143" cy="4608801"/>
          </a:xfrm>
        </p:grpSpPr>
        <p:sp>
          <p:nvSpPr>
            <p:cNvPr id="33" name="Rectángulo 32"/>
            <p:cNvSpPr/>
            <p:nvPr/>
          </p:nvSpPr>
          <p:spPr>
            <a:xfrm>
              <a:off x="3400023" y="1405633"/>
              <a:ext cx="7959143" cy="4608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 name="Imagen 33"/>
            <p:cNvPicPr/>
            <p:nvPr/>
          </p:nvPicPr>
          <p:blipFill rotWithShape="1">
            <a:blip r:embed="rId5">
              <a:extLst>
                <a:ext uri="{28A0092B-C50C-407E-A947-70E740481C1C}">
                  <a14:useLocalDpi xmlns:a14="http://schemas.microsoft.com/office/drawing/2010/main" val="0"/>
                </a:ext>
              </a:extLst>
            </a:blip>
            <a:srcRect l="7288" r="6943"/>
            <a:stretch/>
          </p:blipFill>
          <p:spPr bwMode="auto">
            <a:xfrm>
              <a:off x="4094307" y="1777171"/>
              <a:ext cx="6186261" cy="391429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338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339004" y="0"/>
            <a:ext cx="6552815" cy="523220"/>
          </a:xfrm>
          <a:prstGeom prst="rect">
            <a:avLst/>
          </a:prstGeom>
          <a:noFill/>
        </p:spPr>
        <p:txBody>
          <a:bodyPr wrap="square" rtlCol="0">
            <a:spAutoFit/>
          </a:bodyPr>
          <a:lstStyle>
            <a:defPPr>
              <a:defRPr lang="es-EC"/>
            </a:defPPr>
            <a:lvl1pPr algn="ctr">
              <a:defRPr sz="3600" b="1"/>
            </a:lvl1pPr>
          </a:lstStyle>
          <a:p>
            <a:r>
              <a:rPr lang="es-EC" sz="2800" dirty="0" smtClean="0"/>
              <a:t>GENERACIÓN DE MODELOS</a:t>
            </a:r>
            <a:endParaRPr lang="es-EC" sz="2800" dirty="0"/>
          </a:p>
        </p:txBody>
      </p:sp>
      <p:sp>
        <p:nvSpPr>
          <p:cNvPr id="2" name="CuadroTexto 1"/>
          <p:cNvSpPr txBox="1"/>
          <p:nvPr/>
        </p:nvSpPr>
        <p:spPr>
          <a:xfrm>
            <a:off x="2693096" y="427999"/>
            <a:ext cx="3096857" cy="369332"/>
          </a:xfrm>
          <a:prstGeom prst="rect">
            <a:avLst/>
          </a:prstGeom>
          <a:noFill/>
        </p:spPr>
        <p:txBody>
          <a:bodyPr wrap="square" rtlCol="0">
            <a:spAutoFit/>
          </a:bodyPr>
          <a:lstStyle/>
          <a:p>
            <a:r>
              <a:rPr lang="es-EC" b="1" i="1" u="sng" dirty="0" smtClean="0"/>
              <a:t>Análisis de estacionalidad</a:t>
            </a:r>
            <a:endParaRPr lang="es-EC" b="1" i="1" u="sng" dirty="0"/>
          </a:p>
        </p:txBody>
      </p:sp>
      <p:graphicFrame>
        <p:nvGraphicFramePr>
          <p:cNvPr id="3" name="Tabla 2"/>
          <p:cNvGraphicFramePr>
            <a:graphicFrameLocks noGrp="1"/>
          </p:cNvGraphicFramePr>
          <p:nvPr>
            <p:extLst/>
          </p:nvPr>
        </p:nvGraphicFramePr>
        <p:xfrm>
          <a:off x="3360751" y="978135"/>
          <a:ext cx="7843868" cy="5299075"/>
        </p:xfrm>
        <a:graphic>
          <a:graphicData uri="http://schemas.openxmlformats.org/drawingml/2006/table">
            <a:tbl>
              <a:tblPr firstRow="1" firstCol="1" bandRow="1"/>
              <a:tblGrid>
                <a:gridCol w="1056702"/>
                <a:gridCol w="1249251"/>
                <a:gridCol w="1120462"/>
                <a:gridCol w="1133341"/>
                <a:gridCol w="1210614"/>
                <a:gridCol w="1210614"/>
                <a:gridCol w="862884"/>
              </a:tblGrid>
              <a:tr h="188988">
                <a:tc>
                  <a:txBody>
                    <a:bodyPr/>
                    <a:lstStyle/>
                    <a:p>
                      <a:pPr algn="ctr">
                        <a:lnSpc>
                          <a:spcPct val="107000"/>
                        </a:lnSpc>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 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 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 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 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 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RMS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988">
                <a:tc>
                  <a:txBody>
                    <a:bodyPr/>
                    <a:lstStyle/>
                    <a:p>
                      <a:pPr algn="ctr">
                        <a:lnSpc>
                          <a:spcPct val="107000"/>
                        </a:lnSpc>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11,86</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w="19050" cap="flat" cmpd="sng" algn="ctr">
                      <a:solidFill>
                        <a:srgbClr val="000000"/>
                      </a:solidFill>
                      <a:prstDash val="solid"/>
                      <a:round/>
                      <a:headEnd type="none" w="med" len="med"/>
                      <a:tailEnd type="none" w="med" len="med"/>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259,14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181,40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1814,00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302,33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8,63</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181,40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259,14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1814,00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58,52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181,40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302,33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259,14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106,70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302,33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129,57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165,09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165,09</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53,41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165,09</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165,09</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164,73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53,29</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181,20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258,86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120,80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14,55</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129,71</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1816,00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121,07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14,46</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905,00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1810,00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258,57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a:noFill/>
                    </a:lnB>
                  </a:tcPr>
                </a:tc>
              </a:tr>
              <a:tr h="188988">
                <a:tc>
                  <a:txBody>
                    <a:bodyPr/>
                    <a:lstStyle/>
                    <a:p>
                      <a:pPr algn="ctr">
                        <a:lnSpc>
                          <a:spcPct val="107000"/>
                        </a:lnSpc>
                        <a:spcAft>
                          <a:spcPts val="0"/>
                        </a:spcAft>
                      </a:pPr>
                      <a:r>
                        <a:rPr lang="es-EC"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905,00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1810,00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258,57</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301, 67</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13,28</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758" marR="35758"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8" name="Marco 7"/>
          <p:cNvSpPr/>
          <p:nvPr/>
        </p:nvSpPr>
        <p:spPr>
          <a:xfrm>
            <a:off x="10560676" y="1596979"/>
            <a:ext cx="450762" cy="2343955"/>
          </a:xfrm>
          <a:prstGeom prst="frame">
            <a:avLst>
              <a:gd name="adj1" fmla="val 58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CuadroTexto 8"/>
          <p:cNvSpPr txBox="1"/>
          <p:nvPr/>
        </p:nvSpPr>
        <p:spPr>
          <a:xfrm>
            <a:off x="11153105" y="2584290"/>
            <a:ext cx="540912" cy="338554"/>
          </a:xfrm>
          <a:prstGeom prst="rect">
            <a:avLst/>
          </a:prstGeom>
          <a:noFill/>
        </p:spPr>
        <p:txBody>
          <a:bodyPr wrap="square" rtlCol="0">
            <a:spAutoFit/>
          </a:bodyPr>
          <a:lstStyle/>
          <a:p>
            <a:r>
              <a:rPr lang="es-EC" sz="1600" b="1" dirty="0" smtClean="0"/>
              <a:t>&lt; 10</a:t>
            </a:r>
            <a:endParaRPr lang="es-EC" sz="1600" b="1" dirty="0"/>
          </a:p>
        </p:txBody>
      </p:sp>
      <p:sp>
        <p:nvSpPr>
          <p:cNvPr id="10" name="Marco 9"/>
          <p:cNvSpPr/>
          <p:nvPr/>
        </p:nvSpPr>
        <p:spPr>
          <a:xfrm>
            <a:off x="4739426" y="1199572"/>
            <a:ext cx="556861" cy="1028473"/>
          </a:xfrm>
          <a:prstGeom prst="frame">
            <a:avLst>
              <a:gd name="adj1" fmla="val 38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Marco 10"/>
          <p:cNvSpPr/>
          <p:nvPr/>
        </p:nvSpPr>
        <p:spPr>
          <a:xfrm>
            <a:off x="4752305" y="3502744"/>
            <a:ext cx="556861" cy="1082135"/>
          </a:xfrm>
          <a:prstGeom prst="frame">
            <a:avLst>
              <a:gd name="adj1" fmla="val 38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Marco 11"/>
          <p:cNvSpPr/>
          <p:nvPr/>
        </p:nvSpPr>
        <p:spPr>
          <a:xfrm>
            <a:off x="4752305" y="6053070"/>
            <a:ext cx="556861" cy="206062"/>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Marco 12"/>
          <p:cNvSpPr/>
          <p:nvPr/>
        </p:nvSpPr>
        <p:spPr>
          <a:xfrm>
            <a:off x="4752305" y="2871988"/>
            <a:ext cx="556861" cy="437882"/>
          </a:xfrm>
          <a:prstGeom prst="frame">
            <a:avLst>
              <a:gd name="adj1" fmla="val 7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Marco 14"/>
          <p:cNvSpPr/>
          <p:nvPr/>
        </p:nvSpPr>
        <p:spPr>
          <a:xfrm>
            <a:off x="4752305" y="4584879"/>
            <a:ext cx="556861" cy="1468191"/>
          </a:xfrm>
          <a:prstGeom prst="frame">
            <a:avLst>
              <a:gd name="adj1"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Marco 15"/>
          <p:cNvSpPr/>
          <p:nvPr/>
        </p:nvSpPr>
        <p:spPr>
          <a:xfrm>
            <a:off x="5935015" y="4584879"/>
            <a:ext cx="556861" cy="1468191"/>
          </a:xfrm>
          <a:prstGeom prst="frame">
            <a:avLst>
              <a:gd name="adj1" fmla="val 38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7" name="Marco 16"/>
          <p:cNvSpPr/>
          <p:nvPr/>
        </p:nvSpPr>
        <p:spPr>
          <a:xfrm>
            <a:off x="5935015" y="4146997"/>
            <a:ext cx="556861" cy="437882"/>
          </a:xfrm>
          <a:prstGeom prst="frame">
            <a:avLst>
              <a:gd name="adj1" fmla="val 7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Marco 17"/>
          <p:cNvSpPr/>
          <p:nvPr/>
        </p:nvSpPr>
        <p:spPr>
          <a:xfrm>
            <a:off x="5935015" y="1790163"/>
            <a:ext cx="556861" cy="437882"/>
          </a:xfrm>
          <a:prstGeom prst="frame">
            <a:avLst>
              <a:gd name="adj1" fmla="val 7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Marco 18"/>
          <p:cNvSpPr/>
          <p:nvPr/>
        </p:nvSpPr>
        <p:spPr>
          <a:xfrm>
            <a:off x="5938085" y="6053069"/>
            <a:ext cx="556861" cy="218941"/>
          </a:xfrm>
          <a:prstGeom prst="frame">
            <a:avLst>
              <a:gd name="adj1" fmla="val 7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Marco 19"/>
          <p:cNvSpPr/>
          <p:nvPr/>
        </p:nvSpPr>
        <p:spPr>
          <a:xfrm>
            <a:off x="3639448" y="1581589"/>
            <a:ext cx="450762" cy="2343955"/>
          </a:xfrm>
          <a:prstGeom prst="frame">
            <a:avLst>
              <a:gd name="adj1" fmla="val 58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4894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144032" y="267992"/>
            <a:ext cx="8567803" cy="523220"/>
          </a:xfrm>
          <a:prstGeom prst="rect">
            <a:avLst/>
          </a:prstGeom>
          <a:noFill/>
        </p:spPr>
        <p:txBody>
          <a:bodyPr wrap="square" rtlCol="0">
            <a:spAutoFit/>
          </a:bodyPr>
          <a:lstStyle>
            <a:defPPr>
              <a:defRPr lang="es-EC"/>
            </a:defPPr>
            <a:lvl1pPr algn="ctr">
              <a:defRPr sz="3600" b="1"/>
            </a:lvl1pPr>
          </a:lstStyle>
          <a:p>
            <a:r>
              <a:rPr lang="es-EC" sz="2800" dirty="0" smtClean="0"/>
              <a:t>MODELAMIENTO DE LAS SERIES TEMPORALES</a:t>
            </a:r>
            <a:endParaRPr lang="es-EC" sz="2800" dirty="0"/>
          </a:p>
        </p:txBody>
      </p:sp>
      <mc:AlternateContent xmlns:mc="http://schemas.openxmlformats.org/markup-compatibility/2006" xmlns:a14="http://schemas.microsoft.com/office/drawing/2010/main">
        <mc:Choice Requires="a14">
          <p:sp>
            <p:nvSpPr>
              <p:cNvPr id="2" name="Rectángulo 1"/>
              <p:cNvSpPr/>
              <p:nvPr/>
            </p:nvSpPr>
            <p:spPr>
              <a:xfrm>
                <a:off x="5890448" y="857363"/>
                <a:ext cx="5546775" cy="87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r>
                            <a:rPr lang="es-EC" i="0">
                              <a:latin typeface="Cambria Math" panose="02040503050406030204" pitchFamily="18" charset="0"/>
                            </a:rPr>
                            <m:t>=</m:t>
                          </m:r>
                          <m:r>
                            <a:rPr lang="es-EC" i="1">
                              <a:latin typeface="Cambria Math" panose="02040503050406030204" pitchFamily="18" charset="0"/>
                            </a:rPr>
                            <m:t>𝛾</m:t>
                          </m:r>
                        </m:e>
                        <m:sub>
                          <m:r>
                            <a:rPr lang="es-EC" i="1">
                              <a:latin typeface="Cambria Math" panose="02040503050406030204" pitchFamily="18" charset="0"/>
                            </a:rPr>
                            <m:t>𝑜</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𝛾</m:t>
                          </m:r>
                        </m:e>
                        <m:sub>
                          <m:r>
                            <a:rPr lang="es-EC" i="0">
                              <a:latin typeface="Cambria Math" panose="02040503050406030204" pitchFamily="18" charset="0"/>
                            </a:rPr>
                            <m:t>1</m:t>
                          </m:r>
                        </m:sub>
                      </m:sSub>
                      <m:r>
                        <a:rPr lang="es-EC" i="1">
                          <a:latin typeface="Cambria Math" panose="02040503050406030204" pitchFamily="18" charset="0"/>
                        </a:rPr>
                        <m:t>𝑡</m:t>
                      </m:r>
                      <m:r>
                        <a:rPr lang="es-EC" i="0">
                          <a:latin typeface="Cambria Math" panose="02040503050406030204" pitchFamily="18" charset="0"/>
                        </a:rPr>
                        <m:t>+</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𝑛</m:t>
                          </m:r>
                          <m:r>
                            <a:rPr lang="es-EC" i="0">
                              <a:latin typeface="Cambria Math" panose="02040503050406030204" pitchFamily="18" charset="0"/>
                            </a:rPr>
                            <m:t>=1</m:t>
                          </m:r>
                        </m:sub>
                        <m:sup>
                          <m:r>
                            <a:rPr lang="es-EC" i="0">
                              <a:latin typeface="Cambria Math" panose="02040503050406030204" pitchFamily="18" charset="0"/>
                            </a:rPr>
                            <m:t>3</m:t>
                          </m:r>
                        </m:sup>
                        <m:e>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𝐴</m:t>
                                  </m:r>
                                </m:e>
                              </m:acc>
                              <m:r>
                                <a:rPr lang="es-EC" i="0">
                                  <a:latin typeface="Cambria Math" panose="02040503050406030204" pitchFamily="18" charset="0"/>
                                </a:rPr>
                                <m:t>′</m:t>
                              </m:r>
                            </m:e>
                            <m:sub>
                              <m:r>
                                <a:rPr lang="es-EC" i="1">
                                  <a:latin typeface="Cambria Math" panose="02040503050406030204" pitchFamily="18" charset="0"/>
                                </a:rPr>
                                <m:t>𝑛</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𝜋</m:t>
                                      </m:r>
                                      <m:r>
                                        <a:rPr lang="es-EC" i="1">
                                          <a:latin typeface="Cambria Math" panose="02040503050406030204" pitchFamily="18" charset="0"/>
                                        </a:rPr>
                                        <m:t>𝑡</m:t>
                                      </m:r>
                                    </m:num>
                                    <m:den>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m:t>
                                          </m:r>
                                        </m:sub>
                                      </m:sSub>
                                    </m:den>
                                  </m:f>
                                </m:e>
                              </m:d>
                              <m:r>
                                <a:rPr lang="es-EC" i="0">
                                  <a:latin typeface="Cambria Math" panose="02040503050406030204" pitchFamily="18" charset="0"/>
                                </a:rPr>
                                <m:t>+</m:t>
                              </m:r>
                            </m:e>
                          </m:func>
                        </m:e>
                      </m:nary>
                      <m:r>
                        <a:rPr lang="es-EC" i="0">
                          <a:latin typeface="Cambria Math" panose="02040503050406030204" pitchFamily="18" charset="0"/>
                        </a:rPr>
                        <m:t> </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𝑛</m:t>
                          </m:r>
                          <m:r>
                            <a:rPr lang="es-EC" i="0">
                              <a:latin typeface="Cambria Math" panose="02040503050406030204" pitchFamily="18" charset="0"/>
                            </a:rPr>
                            <m:t>=1</m:t>
                          </m:r>
                        </m:sub>
                        <m:sup>
                          <m:r>
                            <a:rPr lang="es-EC" i="0">
                              <a:latin typeface="Cambria Math" panose="02040503050406030204" pitchFamily="18" charset="0"/>
                            </a:rPr>
                            <m:t>3</m:t>
                          </m:r>
                        </m:sup>
                        <m:e>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𝐵</m:t>
                                  </m:r>
                                  <m:r>
                                    <a:rPr lang="es-EC" i="0">
                                      <a:latin typeface="Cambria Math" panose="02040503050406030204" pitchFamily="18" charset="0"/>
                                    </a:rPr>
                                    <m:t>′</m:t>
                                  </m:r>
                                </m:e>
                              </m:acc>
                            </m:e>
                            <m:sub>
                              <m:r>
                                <a:rPr lang="es-EC" i="1">
                                  <a:latin typeface="Cambria Math" panose="02040503050406030204" pitchFamily="18" charset="0"/>
                                </a:rPr>
                                <m:t>𝑛</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𝜋</m:t>
                                      </m:r>
                                      <m:r>
                                        <a:rPr lang="es-EC" i="1">
                                          <a:latin typeface="Cambria Math" panose="02040503050406030204" pitchFamily="18" charset="0"/>
                                        </a:rPr>
                                        <m:t>𝑡</m:t>
                                      </m:r>
                                    </m:num>
                                    <m:den>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m:t>
                                          </m:r>
                                        </m:sub>
                                      </m:sSub>
                                    </m:den>
                                  </m:f>
                                </m:e>
                              </m:d>
                            </m:e>
                          </m:func>
                        </m:e>
                      </m:nary>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5890448" y="857363"/>
                <a:ext cx="5546775" cy="871072"/>
              </a:xfrm>
              <a:prstGeom prst="rect">
                <a:avLst/>
              </a:prstGeom>
              <a:blipFill rotWithShape="0">
                <a:blip r:embed="rId2"/>
                <a:stretch>
                  <a:fillRect/>
                </a:stretch>
              </a:blipFill>
            </p:spPr>
            <p:txBody>
              <a:bodyPr/>
              <a:lstStyle/>
              <a:p>
                <a:r>
                  <a:rPr lang="es-EC">
                    <a:noFill/>
                  </a:rPr>
                  <a:t> </a:t>
                </a:r>
              </a:p>
            </p:txBody>
          </p:sp>
        </mc:Fallback>
      </mc:AlternateContent>
      <p:sp>
        <p:nvSpPr>
          <p:cNvPr id="3" name="CuadroTexto 2"/>
          <p:cNvSpPr txBox="1"/>
          <p:nvPr/>
        </p:nvSpPr>
        <p:spPr>
          <a:xfrm>
            <a:off x="2968670" y="1108233"/>
            <a:ext cx="2126497"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Con tendencia</a:t>
            </a:r>
            <a:endParaRPr lang="es-EC" dirty="0"/>
          </a:p>
        </p:txBody>
      </p:sp>
      <p:sp>
        <p:nvSpPr>
          <p:cNvPr id="7" name="CuadroTexto 6"/>
          <p:cNvSpPr txBox="1"/>
          <p:nvPr/>
        </p:nvSpPr>
        <p:spPr>
          <a:xfrm>
            <a:off x="2968670" y="2145664"/>
            <a:ext cx="2126497"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Sin tendencia</a:t>
            </a:r>
            <a:endParaRPr lang="es-EC" dirty="0"/>
          </a:p>
        </p:txBody>
      </p:sp>
      <mc:AlternateContent xmlns:mc="http://schemas.openxmlformats.org/markup-compatibility/2006" xmlns:a14="http://schemas.microsoft.com/office/drawing/2010/main">
        <mc:Choice Requires="a14">
          <p:sp>
            <p:nvSpPr>
              <p:cNvPr id="8" name="Rectángulo 7"/>
              <p:cNvSpPr/>
              <p:nvPr/>
            </p:nvSpPr>
            <p:spPr>
              <a:xfrm>
                <a:off x="5459380" y="1894794"/>
                <a:ext cx="5977843" cy="8710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𝑡</m:t>
                              </m:r>
                            </m:sub>
                          </m:sSub>
                          <m:r>
                            <a:rPr lang="es-EC" i="0">
                              <a:latin typeface="Cambria Math" panose="02040503050406030204" pitchFamily="18" charset="0"/>
                            </a:rPr>
                            <m:t>=</m:t>
                          </m:r>
                          <m:r>
                            <a:rPr lang="es-EC" i="1">
                              <a:latin typeface="Cambria Math" panose="02040503050406030204" pitchFamily="18" charset="0"/>
                            </a:rPr>
                            <m:t>𝜇</m:t>
                          </m:r>
                        </m:e>
                        <m:sub>
                          <m:r>
                            <a:rPr lang="es-EC" i="1">
                              <a:latin typeface="Cambria Math" panose="02040503050406030204" pitchFamily="18" charset="0"/>
                            </a:rPr>
                            <m:t>𝑡</m:t>
                          </m:r>
                        </m:sub>
                      </m:sSub>
                      <m:r>
                        <a:rPr lang="es-EC" i="0">
                          <a:latin typeface="Cambria Math" panose="02040503050406030204" pitchFamily="18" charset="0"/>
                        </a:rPr>
                        <m:t>+</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𝑛</m:t>
                          </m:r>
                          <m:r>
                            <a:rPr lang="es-EC" i="0">
                              <a:latin typeface="Cambria Math" panose="02040503050406030204" pitchFamily="18" charset="0"/>
                            </a:rPr>
                            <m:t>=1</m:t>
                          </m:r>
                        </m:sub>
                        <m:sup>
                          <m:r>
                            <a:rPr lang="es-EC" i="0">
                              <a:latin typeface="Cambria Math" panose="02040503050406030204" pitchFamily="18" charset="0"/>
                            </a:rPr>
                            <m:t>3</m:t>
                          </m:r>
                        </m:sup>
                        <m:e>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𝐴</m:t>
                                  </m:r>
                                  <m:r>
                                    <a:rPr lang="es-EC" i="0">
                                      <a:latin typeface="Cambria Math" panose="02040503050406030204" pitchFamily="18" charset="0"/>
                                    </a:rPr>
                                    <m:t>′</m:t>
                                  </m:r>
                                </m:e>
                              </m:acc>
                            </m:e>
                            <m:sub>
                              <m:r>
                                <a:rPr lang="es-EC" i="1">
                                  <a:latin typeface="Cambria Math" panose="02040503050406030204" pitchFamily="18" charset="0"/>
                                </a:rPr>
                                <m:t>𝑛</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𝜋</m:t>
                                      </m:r>
                                      <m:r>
                                        <a:rPr lang="es-EC" i="1">
                                          <a:latin typeface="Cambria Math" panose="02040503050406030204" pitchFamily="18" charset="0"/>
                                        </a:rPr>
                                        <m:t>𝑡</m:t>
                                      </m:r>
                                    </m:num>
                                    <m:den>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m:t>
                                          </m:r>
                                        </m:sub>
                                      </m:sSub>
                                    </m:den>
                                  </m:f>
                                </m:e>
                              </m:d>
                              <m:r>
                                <a:rPr lang="es-EC" i="0">
                                  <a:latin typeface="Cambria Math" panose="02040503050406030204" pitchFamily="18" charset="0"/>
                                </a:rPr>
                                <m:t>+</m:t>
                              </m:r>
                            </m:e>
                          </m:func>
                        </m:e>
                      </m:nary>
                      <m:r>
                        <a:rPr lang="es-EC" i="0">
                          <a:latin typeface="Cambria Math" panose="02040503050406030204" pitchFamily="18" charset="0"/>
                        </a:rPr>
                        <m:t> </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𝑛</m:t>
                          </m:r>
                          <m:r>
                            <a:rPr lang="es-EC" i="0">
                              <a:latin typeface="Cambria Math" panose="02040503050406030204" pitchFamily="18" charset="0"/>
                            </a:rPr>
                            <m:t>=1</m:t>
                          </m:r>
                        </m:sub>
                        <m:sup>
                          <m:r>
                            <a:rPr lang="es-EC" i="0">
                              <a:latin typeface="Cambria Math" panose="02040503050406030204" pitchFamily="18" charset="0"/>
                            </a:rPr>
                            <m:t>3</m:t>
                          </m:r>
                        </m:sup>
                        <m:e>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𝐵</m:t>
                                  </m:r>
                                </m:e>
                              </m:acc>
                              <m:r>
                                <a:rPr lang="es-EC" i="0">
                                  <a:latin typeface="Cambria Math" panose="02040503050406030204" pitchFamily="18" charset="0"/>
                                </a:rPr>
                                <m:t>′</m:t>
                              </m:r>
                            </m:e>
                            <m:sub>
                              <m:r>
                                <a:rPr lang="es-EC" i="1">
                                  <a:latin typeface="Cambria Math" panose="02040503050406030204" pitchFamily="18" charset="0"/>
                                </a:rPr>
                                <m:t>𝑛</m:t>
                              </m:r>
                            </m:sub>
                          </m:sSub>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𝜋</m:t>
                                      </m:r>
                                      <m:r>
                                        <a:rPr lang="es-EC" i="1">
                                          <a:latin typeface="Cambria Math" panose="02040503050406030204" pitchFamily="18" charset="0"/>
                                        </a:rPr>
                                        <m:t>𝑡</m:t>
                                      </m:r>
                                    </m:num>
                                    <m:den>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m:t>
                                          </m:r>
                                        </m:sub>
                                      </m:sSub>
                                    </m:den>
                                  </m:f>
                                </m:e>
                              </m:d>
                            </m:e>
                          </m:func>
                        </m:e>
                      </m:nary>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5459380" y="1894794"/>
                <a:ext cx="5977843" cy="871072"/>
              </a:xfrm>
              <a:prstGeom prst="rect">
                <a:avLst/>
              </a:prstGeom>
              <a:blipFill rotWithShape="0">
                <a:blip r:embed="rId3"/>
                <a:stretch>
                  <a:fillRect/>
                </a:stretch>
              </a:blipFill>
            </p:spPr>
            <p:txBody>
              <a:bodyPr/>
              <a:lstStyle/>
              <a:p>
                <a:r>
                  <a:rPr lang="es-EC">
                    <a:noFill/>
                  </a:rPr>
                  <a:t> </a:t>
                </a:r>
              </a:p>
            </p:txBody>
          </p:sp>
        </mc:Fallback>
      </mc:AlternateContent>
      <p:sp>
        <p:nvSpPr>
          <p:cNvPr id="11" name="Rectángulo 10"/>
          <p:cNvSpPr/>
          <p:nvPr/>
        </p:nvSpPr>
        <p:spPr>
          <a:xfrm>
            <a:off x="4288544" y="3114546"/>
            <a:ext cx="2222529" cy="369332"/>
          </a:xfrm>
          <a:prstGeom prst="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latin typeface="Times New Roman" panose="02020603050405020304" pitchFamily="18" charset="0"/>
                <a:ea typeface="Calibri" panose="020F0502020204030204" pitchFamily="34" charset="0"/>
              </a:rPr>
              <a:t>Prueba </a:t>
            </a:r>
            <a:r>
              <a:rPr lang="es-EC" dirty="0">
                <a:latin typeface="Times New Roman" panose="02020603050405020304" pitchFamily="18" charset="0"/>
                <a:ea typeface="Calibri" panose="020F0502020204030204" pitchFamily="34" charset="0"/>
              </a:rPr>
              <a:t>de </a:t>
            </a:r>
            <a:r>
              <a:rPr lang="es-EC" dirty="0" smtClean="0">
                <a:latin typeface="Times New Roman" panose="02020603050405020304" pitchFamily="18" charset="0"/>
                <a:ea typeface="Calibri" panose="020F0502020204030204" pitchFamily="34" charset="0"/>
              </a:rPr>
              <a:t>varianzas</a:t>
            </a:r>
            <a:endParaRPr lang="es-EC" dirty="0"/>
          </a:p>
        </p:txBody>
      </p:sp>
      <p:sp>
        <p:nvSpPr>
          <p:cNvPr id="12" name="Rectángulo 11"/>
          <p:cNvSpPr/>
          <p:nvPr/>
        </p:nvSpPr>
        <p:spPr>
          <a:xfrm>
            <a:off x="7204819" y="3114546"/>
            <a:ext cx="3790012" cy="369332"/>
          </a:xfrm>
          <a:prstGeom prst="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solidFill>
                  <a:schemeClr val="dk1"/>
                </a:solidFill>
                <a:latin typeface="Times New Roman" panose="02020603050405020304" pitchFamily="18" charset="0"/>
                <a:ea typeface="Calibri" panose="020F0502020204030204" pitchFamily="34" charset="0"/>
              </a:rPr>
              <a:t>Método </a:t>
            </a:r>
            <a:r>
              <a:rPr lang="es-EC" dirty="0">
                <a:solidFill>
                  <a:schemeClr val="dk1"/>
                </a:solidFill>
                <a:latin typeface="Times New Roman" panose="02020603050405020304" pitchFamily="18" charset="0"/>
                <a:ea typeface="Calibri" panose="020F0502020204030204" pitchFamily="34" charset="0"/>
              </a:rPr>
              <a:t>de Fisher-</a:t>
            </a:r>
            <a:r>
              <a:rPr lang="es-EC" dirty="0" err="1">
                <a:solidFill>
                  <a:schemeClr val="dk1"/>
                </a:solidFill>
                <a:latin typeface="Times New Roman" panose="02020603050405020304" pitchFamily="18" charset="0"/>
                <a:ea typeface="Calibri" panose="020F0502020204030204" pitchFamily="34" charset="0"/>
              </a:rPr>
              <a:t>Snedecor</a:t>
            </a:r>
            <a:r>
              <a:rPr lang="es-EC" dirty="0">
                <a:solidFill>
                  <a:schemeClr val="dk1"/>
                </a:solidFill>
                <a:latin typeface="Times New Roman" panose="02020603050405020304" pitchFamily="18" charset="0"/>
                <a:ea typeface="Calibri" panose="020F0502020204030204" pitchFamily="34" charset="0"/>
              </a:rPr>
              <a:t> o prueba F</a:t>
            </a:r>
          </a:p>
        </p:txBody>
      </p:sp>
      <p:sp>
        <p:nvSpPr>
          <p:cNvPr id="13" name="Flecha derecha 12"/>
          <p:cNvSpPr/>
          <p:nvPr/>
        </p:nvSpPr>
        <p:spPr>
          <a:xfrm>
            <a:off x="6623807" y="3173952"/>
            <a:ext cx="465924" cy="29575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17" name="Grupo 16"/>
          <p:cNvGrpSpPr/>
          <p:nvPr/>
        </p:nvGrpSpPr>
        <p:grpSpPr>
          <a:xfrm>
            <a:off x="2888342" y="4330784"/>
            <a:ext cx="4180444" cy="768224"/>
            <a:chOff x="2864215" y="4051769"/>
            <a:chExt cx="4180444" cy="768224"/>
          </a:xfrm>
        </p:grpSpPr>
        <mc:AlternateContent xmlns:mc="http://schemas.openxmlformats.org/markup-compatibility/2006" xmlns:a14="http://schemas.microsoft.com/office/drawing/2010/main">
          <mc:Choice Requires="a14">
            <p:sp>
              <p:nvSpPr>
                <p:cNvPr id="10" name="Rectángulo 9"/>
                <p:cNvSpPr/>
                <p:nvPr/>
              </p:nvSpPr>
              <p:spPr>
                <a:xfrm>
                  <a:off x="4557696" y="4051769"/>
                  <a:ext cx="2486963" cy="768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𝑚</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𝑀</m:t>
                            </m:r>
                            <m:r>
                              <a:rPr lang="es-EC" i="0">
                                <a:latin typeface="Cambria Math" panose="02040503050406030204" pitchFamily="18" charset="0"/>
                              </a:rPr>
                              <m:t>. </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𝑍</m:t>
                                    </m:r>
                                  </m:e>
                                  <m:sub>
                                    <m:f>
                                      <m:fPr>
                                        <m:type m:val="lin"/>
                                        <m:ctrlPr>
                                          <a:rPr lang="es-EC" i="1">
                                            <a:latin typeface="Cambria Math" panose="02040503050406030204" pitchFamily="18" charset="0"/>
                                          </a:rPr>
                                        </m:ctrlPr>
                                      </m:fPr>
                                      <m:num>
                                        <m:r>
                                          <a:rPr lang="es-EC" i="1">
                                            <a:latin typeface="Cambria Math" panose="02040503050406030204" pitchFamily="18" charset="0"/>
                                          </a:rPr>
                                          <m:t>𝑠</m:t>
                                        </m:r>
                                      </m:num>
                                      <m:den>
                                        <m:r>
                                          <a:rPr lang="es-EC" i="0">
                                            <a:latin typeface="Cambria Math" panose="02040503050406030204" pitchFamily="18" charset="0"/>
                                          </a:rPr>
                                          <m:t>2</m:t>
                                        </m:r>
                                      </m:den>
                                    </m:f>
                                  </m:sub>
                                </m:sSub>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r>
                              <a:rPr lang="es-EC" i="1">
                                <a:latin typeface="Cambria Math" panose="02040503050406030204" pitchFamily="18" charset="0"/>
                              </a:rPr>
                              <m:t>𝑀</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𝜀</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𝑍</m:t>
                                    </m:r>
                                  </m:e>
                                  <m:sub>
                                    <m:f>
                                      <m:fPr>
                                        <m:type m:val="lin"/>
                                        <m:ctrlPr>
                                          <a:rPr lang="es-EC" i="1">
                                            <a:latin typeface="Cambria Math" panose="02040503050406030204" pitchFamily="18" charset="0"/>
                                          </a:rPr>
                                        </m:ctrlPr>
                                      </m:fPr>
                                      <m:num>
                                        <m:r>
                                          <a:rPr lang="es-EC" i="1">
                                            <a:latin typeface="Cambria Math" panose="02040503050406030204" pitchFamily="18" charset="0"/>
                                          </a:rPr>
                                          <m:t>𝑠</m:t>
                                        </m:r>
                                      </m:num>
                                      <m:den>
                                        <m:r>
                                          <a:rPr lang="es-EC" i="0">
                                            <a:latin typeface="Cambria Math" panose="02040503050406030204" pitchFamily="18" charset="0"/>
                                          </a:rPr>
                                          <m:t>2</m:t>
                                        </m:r>
                                      </m:den>
                                    </m:f>
                                  </m:sub>
                                </m:sSub>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4557696" y="4051769"/>
                  <a:ext cx="2486963" cy="768224"/>
                </a:xfrm>
                <a:prstGeom prst="rect">
                  <a:avLst/>
                </a:prstGeom>
                <a:blipFill rotWithShape="0">
                  <a:blip r:embed="rId4"/>
                  <a:stretch>
                    <a:fillRect/>
                  </a:stretch>
                </a:blipFill>
              </p:spPr>
              <p:txBody>
                <a:bodyPr/>
                <a:lstStyle/>
                <a:p>
                  <a:r>
                    <a:rPr lang="es-EC">
                      <a:noFill/>
                    </a:rPr>
                    <a:t> </a:t>
                  </a:r>
                </a:p>
              </p:txBody>
            </p:sp>
          </mc:Fallback>
        </mc:AlternateContent>
        <p:sp>
          <p:nvSpPr>
            <p:cNvPr id="14" name="Rectángulo 13"/>
            <p:cNvSpPr/>
            <p:nvPr/>
          </p:nvSpPr>
          <p:spPr>
            <a:xfrm>
              <a:off x="2864215" y="4128084"/>
              <a:ext cx="124254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latin typeface="Times New Roman" panose="02020603050405020304" pitchFamily="18" charset="0"/>
                  <a:ea typeface="Calibri" panose="020F0502020204030204" pitchFamily="34" charset="0"/>
                </a:rPr>
                <a:t>Población finita</a:t>
              </a:r>
              <a:endParaRPr lang="es-EC" dirty="0"/>
            </a:p>
          </p:txBody>
        </p:sp>
        <p:sp>
          <p:nvSpPr>
            <p:cNvPr id="15" name="Flecha derecha 14"/>
            <p:cNvSpPr/>
            <p:nvPr/>
          </p:nvSpPr>
          <p:spPr>
            <a:xfrm>
              <a:off x="4269597" y="4360725"/>
              <a:ext cx="288099" cy="27390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grpSp>
      <mc:AlternateContent xmlns:mc="http://schemas.openxmlformats.org/markup-compatibility/2006" xmlns:a14="http://schemas.microsoft.com/office/drawing/2010/main">
        <mc:Choice Requires="a14">
          <p:sp>
            <p:nvSpPr>
              <p:cNvPr id="16" name="Rectángulo 15"/>
              <p:cNvSpPr/>
              <p:nvPr/>
            </p:nvSpPr>
            <p:spPr>
              <a:xfrm>
                <a:off x="7332758" y="3832558"/>
                <a:ext cx="4667176" cy="2266070"/>
              </a:xfrm>
              <a:prstGeom prst="rect">
                <a:avLst/>
              </a:prstGeom>
            </p:spPr>
            <p:txBody>
              <a:bodyPr wrap="square">
                <a:spAutoFit/>
              </a:bodyPr>
              <a:lstStyle/>
              <a:p>
                <a:pPr algn="just">
                  <a:tabLst>
                    <a:tab pos="2990850" algn="l"/>
                  </a:tabLst>
                </a:pPr>
                <a14:m>
                  <m:oMath xmlns:m="http://schemas.openxmlformats.org/officeDocument/2006/math">
                    <m:r>
                      <a:rPr lang="es-EC" sz="1400" i="1">
                        <a:latin typeface="Cambria Math" panose="02040503050406030204" pitchFamily="18" charset="0"/>
                        <a:ea typeface="Calibri" panose="020F0502020204030204" pitchFamily="34" charset="0"/>
                        <a:cs typeface="Times New Roman" panose="02020603050405020304" pitchFamily="18" charset="0"/>
                      </a:rPr>
                      <m:t>𝑚</m:t>
                    </m:r>
                    <m:r>
                      <a:rPr lang="es-EC" sz="1400" i="1">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el tamaño de la muestra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el tamaño de la población finita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la proporción de éxitos en una muestra aleatoria, para este caso se tomó el valor de 0,5 (50%) con el fin de maximizar el tamaño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muestral</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𝑞</m:t>
                    </m:r>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𝑝</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el valor de la distribución normal que deja un área de </a:t>
                </a: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 la derecha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𝑠</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el nivel de confianza este caso 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990850" algn="l"/>
                  </a:tabLst>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𝜀</m:t>
                    </m:r>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Es el nivel de error dispuesto a cometer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7332758" y="3832558"/>
                <a:ext cx="4667176" cy="2266070"/>
              </a:xfrm>
              <a:prstGeom prst="rect">
                <a:avLst/>
              </a:prstGeom>
              <a:blipFill rotWithShape="0">
                <a:blip r:embed="rId5"/>
                <a:stretch>
                  <a:fillRect l="-392" t="-809" r="-392" b="-1887"/>
                </a:stretch>
              </a:blipFill>
            </p:spPr>
            <p:txBody>
              <a:bodyPr/>
              <a:lstStyle/>
              <a:p>
                <a:r>
                  <a:rPr lang="es-EC">
                    <a:noFill/>
                  </a:rPr>
                  <a:t> </a:t>
                </a:r>
              </a:p>
            </p:txBody>
          </p:sp>
        </mc:Fallback>
      </mc:AlternateContent>
      <p:sp>
        <p:nvSpPr>
          <p:cNvPr id="18" name="Rectángulo 17"/>
          <p:cNvSpPr/>
          <p:nvPr/>
        </p:nvSpPr>
        <p:spPr>
          <a:xfrm>
            <a:off x="4733215" y="5523502"/>
            <a:ext cx="2121093" cy="523220"/>
          </a:xfrm>
          <a:prstGeom prst="rect">
            <a:avLst/>
          </a:prstGeom>
          <a:ln w="57150">
            <a:solidFill>
              <a:srgbClr val="FF0000"/>
            </a:solidFill>
          </a:ln>
        </p:spPr>
        <p:txBody>
          <a:bodyPr wrap="none">
            <a:spAutoFit/>
          </a:bodyPr>
          <a:lstStyle/>
          <a:p>
            <a:r>
              <a:rPr lang="es-EC" sz="2800" i="1" dirty="0">
                <a:latin typeface="Times New Roman" panose="02020603050405020304" pitchFamily="18" charset="0"/>
                <a:ea typeface="Times New Roman" panose="02020603050405020304" pitchFamily="18" charset="0"/>
              </a:rPr>
              <a:t>m</a:t>
            </a:r>
            <a:r>
              <a:rPr lang="es-EC" sz="2800" dirty="0" smtClean="0">
                <a:latin typeface="Times New Roman" panose="02020603050405020304" pitchFamily="18" charset="0"/>
                <a:ea typeface="Times New Roman" panose="02020603050405020304" pitchFamily="18" charset="0"/>
              </a:rPr>
              <a:t>= 315 </a:t>
            </a:r>
            <a:r>
              <a:rPr lang="es-EC" sz="2800" dirty="0">
                <a:latin typeface="Times New Roman" panose="02020603050405020304" pitchFamily="18" charset="0"/>
                <a:ea typeface="Times New Roman" panose="02020603050405020304" pitchFamily="18" charset="0"/>
              </a:rPr>
              <a:t>datos</a:t>
            </a:r>
            <a:endParaRPr lang="es-EC" sz="2800" dirty="0"/>
          </a:p>
        </p:txBody>
      </p:sp>
      <p:sp>
        <p:nvSpPr>
          <p:cNvPr id="19" name="Rectángulo 18"/>
          <p:cNvSpPr/>
          <p:nvPr/>
        </p:nvSpPr>
        <p:spPr>
          <a:xfrm>
            <a:off x="2780778" y="728582"/>
            <a:ext cx="9411225" cy="5559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0" name="Tabla 19"/>
          <p:cNvGraphicFramePr>
            <a:graphicFrameLocks noGrp="1"/>
          </p:cNvGraphicFramePr>
          <p:nvPr>
            <p:extLst>
              <p:ext uri="{D42A27DB-BD31-4B8C-83A1-F6EECF244321}">
                <p14:modId xmlns:p14="http://schemas.microsoft.com/office/powerpoint/2010/main" val="537459483"/>
              </p:ext>
            </p:extLst>
          </p:nvPr>
        </p:nvGraphicFramePr>
        <p:xfrm>
          <a:off x="3144032" y="1190738"/>
          <a:ext cx="8293193" cy="4306759"/>
        </p:xfrm>
        <a:graphic>
          <a:graphicData uri="http://schemas.openxmlformats.org/drawingml/2006/table">
            <a:tbl>
              <a:tblPr firstRow="1" firstCol="1" bandRow="1"/>
              <a:tblGrid>
                <a:gridCol w="1184742"/>
                <a:gridCol w="1184742"/>
                <a:gridCol w="1184742"/>
                <a:gridCol w="114300"/>
                <a:gridCol w="1750871"/>
                <a:gridCol w="1689054"/>
                <a:gridCol w="1184742"/>
              </a:tblGrid>
              <a:tr h="888583">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Varianza de muestra con  tendencia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Varianza de muestra sin tendencia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Varianza de muestra con  tendencia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Varianza de muestra sin tendencia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267,18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257,60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310,53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267,97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4848">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21" name="Marco 20"/>
          <p:cNvSpPr/>
          <p:nvPr/>
        </p:nvSpPr>
        <p:spPr>
          <a:xfrm>
            <a:off x="3369501" y="4330784"/>
            <a:ext cx="3141572" cy="32718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17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p:bldP spid="11" grpId="0" animBg="1"/>
      <p:bldP spid="12" grpId="0" animBg="1"/>
      <p:bldP spid="13" grpId="0" animBg="1"/>
      <p:bldP spid="16" grpId="0"/>
      <p:bldP spid="18" grpId="0" animBg="1"/>
      <p:bldP spid="19"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6"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3189120" y="197239"/>
            <a:ext cx="8567803" cy="523220"/>
          </a:xfrm>
          <a:prstGeom prst="rect">
            <a:avLst/>
          </a:prstGeom>
          <a:noFill/>
        </p:spPr>
        <p:txBody>
          <a:bodyPr wrap="square" rtlCol="0">
            <a:spAutoFit/>
          </a:bodyPr>
          <a:lstStyle>
            <a:defPPr>
              <a:defRPr lang="es-EC"/>
            </a:defPPr>
            <a:lvl1pPr algn="ctr">
              <a:defRPr sz="3600" b="1"/>
            </a:lvl1pPr>
          </a:lstStyle>
          <a:p>
            <a:r>
              <a:rPr lang="es-EC" sz="2800" dirty="0" smtClean="0"/>
              <a:t>MODELAMIENTO DE LAS SERIES TEMPORALES</a:t>
            </a:r>
            <a:endParaRPr lang="es-EC" sz="2800" dirty="0"/>
          </a:p>
        </p:txBody>
      </p:sp>
      <mc:AlternateContent xmlns:mc="http://schemas.openxmlformats.org/markup-compatibility/2006" xmlns:a14="http://schemas.microsoft.com/office/drawing/2010/main">
        <mc:Choice Requires="a14">
          <p:sp>
            <p:nvSpPr>
              <p:cNvPr id="2" name="Rectángulo 1"/>
              <p:cNvSpPr/>
              <p:nvPr/>
            </p:nvSpPr>
            <p:spPr>
              <a:xfrm>
                <a:off x="3017932" y="807102"/>
                <a:ext cx="4455090" cy="11285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800"/>
                  </a:spcAft>
                  <a:tabLst>
                    <a:tab pos="2990850" algn="l"/>
                  </a:tabLst>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𝑜</m:t>
                          </m:r>
                        </m:sub>
                      </m:sSub>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cs typeface="Times New Roman" panose="02020603050405020304" pitchFamily="18" charset="0"/>
                            </a:rPr>
                            <m:t>h𝑖𝑝</m:t>
                          </m:r>
                          <m:r>
                            <a:rPr lang="es-EC" i="1">
                              <a:effectLst/>
                              <a:latin typeface="Cambria Math" panose="02040503050406030204" pitchFamily="18" charset="0"/>
                              <a:ea typeface="Times New Roman" panose="02020603050405020304" pitchFamily="18" charset="0"/>
                              <a:cs typeface="Times New Roman" panose="02020603050405020304" pitchFamily="18" charset="0"/>
                            </a:rPr>
                            <m:t>ó</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𝑡𝑒𝑠𝑖𝑠</m:t>
                          </m:r>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𝑛𝑢𝑙𝑎</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𝑐𝑡</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𝑠𝑡</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2990850" algn="l"/>
                  </a:tabLst>
                </a:pPr>
                <a14:m>
                  <m:oMathPara xmlns:m="http://schemas.openxmlformats.org/officeDocument/2006/math">
                    <m:oMathParaPr>
                      <m:jc m:val="left"/>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𝑎</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h𝑖𝑝𝑜𝑡𝑒𝑠𝑖𝑠</m:t>
                      </m:r>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𝑎𝑙𝑡𝑒𝑟𝑛𝑎𝑡𝑖𝑣𝑎</m:t>
                      </m:r>
                      <m:r>
                        <a:rPr lang="es-EC"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𝑐𝑡</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&lt;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𝑠𝑡</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017932" y="807102"/>
                <a:ext cx="4455090" cy="1128514"/>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8220234" y="1117443"/>
                <a:ext cx="2928943" cy="5078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lnSpc>
                    <a:spcPct val="150000"/>
                  </a:lnSpc>
                  <a:spcAft>
                    <a:spcPts val="800"/>
                  </a:spcAft>
                  <a:tabLst>
                    <a:tab pos="2990850" algn="l"/>
                  </a:tabLst>
                </a:pP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𝑠</m:t>
                    </m:r>
                    <m:r>
                      <a:rPr lang="es-EC" i="1">
                        <a:latin typeface="Cambria Math" panose="02040503050406030204" pitchFamily="18" charset="0"/>
                        <a:ea typeface="Calibri" panose="020F0502020204030204" pitchFamily="34" charset="0"/>
                        <a:cs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nivel </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de confianza </a:t>
                </a: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del 95</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8220234" y="1117443"/>
                <a:ext cx="2928943" cy="507831"/>
              </a:xfrm>
              <a:prstGeom prst="rect">
                <a:avLst/>
              </a:prstGeom>
              <a:blipFill rotWithShape="0">
                <a:blip r:embed="rId3"/>
                <a:stretch>
                  <a:fillRect r="-620" b="-57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042585" y="2143180"/>
                <a:ext cx="1160702" cy="694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F</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𝑠𝑡</m:t>
                                  </m:r>
                                </m:sub>
                              </m:sSub>
                            </m:e>
                            <m:sup>
                              <m:r>
                                <a:rPr lang="es-EC" i="0">
                                  <a:latin typeface="Cambria Math" panose="02040503050406030204" pitchFamily="18" charset="0"/>
                                </a:rPr>
                                <m:t>2</m:t>
                              </m:r>
                            </m:sup>
                          </m:sSup>
                          <m:r>
                            <a:rPr lang="es-EC" i="0">
                              <a:latin typeface="Cambria Math" panose="02040503050406030204" pitchFamily="18" charset="0"/>
                            </a:rPr>
                            <m:t>  </m:t>
                          </m:r>
                        </m:num>
                        <m:den>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𝑐𝑡</m:t>
                                  </m:r>
                                </m:sub>
                              </m:sSub>
                            </m:e>
                            <m:sup>
                              <m:r>
                                <a:rPr lang="es-EC" i="0">
                                  <a:latin typeface="Cambria Math" panose="02040503050406030204" pitchFamily="18" charset="0"/>
                                </a:rPr>
                                <m:t>2</m:t>
                              </m:r>
                            </m:sup>
                          </m:sSup>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042585" y="2143180"/>
                <a:ext cx="1160702" cy="694934"/>
              </a:xfrm>
              <a:prstGeom prst="rect">
                <a:avLst/>
              </a:prstGeom>
              <a:blipFill rotWithShape="0">
                <a:blip r:embed="rId4"/>
                <a:stretch>
                  <a:fillRect/>
                </a:stretch>
              </a:blipFill>
            </p:spPr>
            <p:txBody>
              <a:bodyPr/>
              <a:lstStyle/>
              <a:p>
                <a:r>
                  <a:rPr lang="es-EC">
                    <a:noFill/>
                  </a:rPr>
                  <a:t> </a:t>
                </a:r>
              </a:p>
            </p:txBody>
          </p:sp>
        </mc:Fallback>
      </mc:AlternateContent>
      <p:pic>
        <p:nvPicPr>
          <p:cNvPr id="12" name="Imagen 11"/>
          <p:cNvPicPr/>
          <p:nvPr/>
        </p:nvPicPr>
        <p:blipFill>
          <a:blip r:embed="rId5"/>
          <a:stretch>
            <a:fillRect/>
          </a:stretch>
        </p:blipFill>
        <p:spPr>
          <a:xfrm>
            <a:off x="6864224" y="2143180"/>
            <a:ext cx="4960346" cy="34625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3" name="Rectángulo 12"/>
              <p:cNvSpPr/>
              <p:nvPr/>
            </p:nvSpPr>
            <p:spPr>
              <a:xfrm>
                <a:off x="3005523" y="3045678"/>
                <a:ext cx="1197764"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F</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0,82  </m:t>
                          </m:r>
                        </m:num>
                        <m:den>
                          <m:r>
                            <a:rPr lang="es-EC" i="0">
                              <a:latin typeface="Cambria Math" panose="02040503050406030204" pitchFamily="18" charset="0"/>
                            </a:rPr>
                            <m:t>0,85</m:t>
                          </m:r>
                        </m:den>
                      </m:f>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3005523" y="3045678"/>
                <a:ext cx="1197764" cy="642035"/>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017932" y="3948176"/>
                <a:ext cx="10951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F</m:t>
                      </m:r>
                      <m:r>
                        <a:rPr lang="es-EC" i="0">
                          <a:latin typeface="Cambria Math" panose="02040503050406030204" pitchFamily="18" charset="0"/>
                        </a:rPr>
                        <m:t>=0,96</m:t>
                      </m:r>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3017932" y="3948176"/>
                <a:ext cx="1095172" cy="369332"/>
              </a:xfrm>
              <a:prstGeom prst="rect">
                <a:avLst/>
              </a:prstGeom>
              <a:blipFill rotWithShape="0">
                <a:blip r:embed="rId7"/>
                <a:stretch>
                  <a:fillRect/>
                </a:stretch>
              </a:blipFill>
            </p:spPr>
            <p:txBody>
              <a:bodyPr/>
              <a:lstStyle/>
              <a:p>
                <a:r>
                  <a:rPr lang="es-EC">
                    <a:noFill/>
                  </a:rPr>
                  <a:t> </a:t>
                </a:r>
              </a:p>
            </p:txBody>
          </p:sp>
        </mc:Fallback>
      </mc:AlternateContent>
      <p:cxnSp>
        <p:nvCxnSpPr>
          <p:cNvPr id="16" name="Conector recto de flecha 15"/>
          <p:cNvCxnSpPr>
            <a:stCxn id="14" idx="3"/>
          </p:cNvCxnSpPr>
          <p:nvPr/>
        </p:nvCxnSpPr>
        <p:spPr>
          <a:xfrm>
            <a:off x="4113104" y="4132842"/>
            <a:ext cx="3837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4543358" y="3935650"/>
            <a:ext cx="19665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Valor calculado</a:t>
            </a:r>
            <a:endParaRPr lang="es-EC" dirty="0"/>
          </a:p>
        </p:txBody>
      </p:sp>
      <mc:AlternateContent xmlns:mc="http://schemas.openxmlformats.org/markup-compatibility/2006" xmlns:a14="http://schemas.microsoft.com/office/drawing/2010/main">
        <mc:Choice Requires="a14">
          <p:sp>
            <p:nvSpPr>
              <p:cNvPr id="18" name="Rectángulo 17"/>
              <p:cNvSpPr/>
              <p:nvPr/>
            </p:nvSpPr>
            <p:spPr>
              <a:xfrm>
                <a:off x="3042585" y="4575731"/>
                <a:ext cx="10951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F</m:t>
                      </m:r>
                      <m:r>
                        <a:rPr lang="es-EC" i="0">
                          <a:latin typeface="Cambria Math" panose="02040503050406030204" pitchFamily="18" charset="0"/>
                        </a:rPr>
                        <m:t>=0,</m:t>
                      </m:r>
                      <m:r>
                        <a:rPr lang="es-EC" b="0" i="0" smtClean="0">
                          <a:latin typeface="Cambria Math" panose="02040503050406030204" pitchFamily="18" charset="0"/>
                        </a:rPr>
                        <m:t>83</m:t>
                      </m:r>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3042585" y="4575731"/>
                <a:ext cx="1095172" cy="369332"/>
              </a:xfrm>
              <a:prstGeom prst="rect">
                <a:avLst/>
              </a:prstGeom>
              <a:blipFill rotWithShape="0">
                <a:blip r:embed="rId8"/>
                <a:stretch>
                  <a:fillRect/>
                </a:stretch>
              </a:blipFill>
            </p:spPr>
            <p:txBody>
              <a:bodyPr/>
              <a:lstStyle/>
              <a:p>
                <a:r>
                  <a:rPr lang="es-EC">
                    <a:noFill/>
                  </a:rPr>
                  <a:t> </a:t>
                </a:r>
              </a:p>
            </p:txBody>
          </p:sp>
        </mc:Fallback>
      </mc:AlternateContent>
      <p:cxnSp>
        <p:nvCxnSpPr>
          <p:cNvPr id="19" name="Conector recto de flecha 18"/>
          <p:cNvCxnSpPr/>
          <p:nvPr/>
        </p:nvCxnSpPr>
        <p:spPr>
          <a:xfrm>
            <a:off x="4110176" y="4772923"/>
            <a:ext cx="3837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4540430" y="4575731"/>
            <a:ext cx="19665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Valor de la tabla con 314 GL</a:t>
            </a:r>
            <a:endParaRPr lang="es-EC" dirty="0"/>
          </a:p>
        </p:txBody>
      </p:sp>
      <p:sp>
        <p:nvSpPr>
          <p:cNvPr id="22" name="Rectángulo 21"/>
          <p:cNvSpPr/>
          <p:nvPr/>
        </p:nvSpPr>
        <p:spPr>
          <a:xfrm>
            <a:off x="2780775" y="708588"/>
            <a:ext cx="9411225" cy="531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3" name="Tabla 22"/>
          <p:cNvGraphicFramePr>
            <a:graphicFrameLocks noGrp="1"/>
          </p:cNvGraphicFramePr>
          <p:nvPr>
            <p:extLst>
              <p:ext uri="{D42A27DB-BD31-4B8C-83A1-F6EECF244321}">
                <p14:modId xmlns:p14="http://schemas.microsoft.com/office/powerpoint/2010/main" val="2364653114"/>
              </p:ext>
            </p:extLst>
          </p:nvPr>
        </p:nvGraphicFramePr>
        <p:xfrm>
          <a:off x="3733497" y="715453"/>
          <a:ext cx="7479050" cy="5184126"/>
        </p:xfrm>
        <a:graphic>
          <a:graphicData uri="http://schemas.openxmlformats.org/drawingml/2006/table">
            <a:tbl>
              <a:tblPr firstRow="1" firstCol="1" bandRow="1"/>
              <a:tblGrid>
                <a:gridCol w="1376280"/>
                <a:gridCol w="1179265"/>
                <a:gridCol w="1801419"/>
                <a:gridCol w="1410218"/>
                <a:gridCol w="1711868"/>
              </a:tblGrid>
              <a:tr h="487158">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GRADOS DE LIBERTAD (n-1)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DE SIGNIFICANCIA: 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(COLA IZQUIERDA)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w="19050" cap="flat" cmpd="sng" algn="ctr">
                      <a:solidFill>
                        <a:srgbClr val="000000"/>
                      </a:solidFill>
                      <a:prstDash val="solid"/>
                      <a:round/>
                      <a:headEnd type="none" w="med" len="med"/>
                      <a:tailEnd type="none" w="med" len="med"/>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acepta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acepta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acepta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acepta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acepta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FFE699"/>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a:noFill/>
                    </a:lnB>
                    <a:solidFill>
                      <a:srgbClr val="C6E0B4"/>
                    </a:solidFill>
                  </a:tcPr>
                </a:tc>
              </a:tr>
              <a:tr h="189416">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w="1905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w="1905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w="1905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w="1905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rechaza la Ho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16" marR="33416" marT="0" marB="0" anchor="ctr">
                    <a:lnL>
                      <a:noFill/>
                    </a:lnL>
                    <a:lnR>
                      <a:noFill/>
                    </a:lnR>
                    <a:lnT>
                      <a:noFill/>
                    </a:lnT>
                    <a:lnB w="19050" cap="flat" cmpd="sng" algn="ctr">
                      <a:solidFill>
                        <a:srgbClr val="000000"/>
                      </a:solidFill>
                      <a:prstDash val="solid"/>
                      <a:round/>
                      <a:headEnd type="none" w="med" len="med"/>
                      <a:tailEnd type="none" w="med" len="med"/>
                    </a:lnB>
                    <a:solidFill>
                      <a:srgbClr val="C6E0B4"/>
                    </a:solidFill>
                  </a:tcPr>
                </a:tc>
              </a:tr>
            </a:tbl>
          </a:graphicData>
        </a:graphic>
      </p:graphicFrame>
      <p:pic>
        <p:nvPicPr>
          <p:cNvPr id="24" name="Imagen 23"/>
          <p:cNvPicPr>
            <a:picLocks noChangeAspect="1"/>
          </p:cNvPicPr>
          <p:nvPr/>
        </p:nvPicPr>
        <p:blipFill>
          <a:blip r:embed="rId9"/>
          <a:stretch>
            <a:fillRect/>
          </a:stretch>
        </p:blipFill>
        <p:spPr>
          <a:xfrm>
            <a:off x="3682638" y="5899579"/>
            <a:ext cx="5220593" cy="342409"/>
          </a:xfrm>
          <a:prstGeom prst="rect">
            <a:avLst/>
          </a:prstGeom>
        </p:spPr>
      </p:pic>
    </p:spTree>
    <p:extLst>
      <p:ext uri="{BB962C8B-B14F-4D97-AF65-F5344CB8AC3E}">
        <p14:creationId xmlns:p14="http://schemas.microsoft.com/office/powerpoint/2010/main" val="31844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3" grpId="0"/>
      <p:bldP spid="14" grpId="0"/>
      <p:bldP spid="17" grpId="0" animBg="1"/>
      <p:bldP spid="18" grpId="0"/>
      <p:bldP spid="20"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0716"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3" name="Conector recto 2"/>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rotWithShape="1">
          <a:blip r:embed="rId2"/>
          <a:srcRect b="27732"/>
          <a:stretch/>
        </p:blipFill>
        <p:spPr>
          <a:xfrm>
            <a:off x="4205308" y="1277652"/>
            <a:ext cx="6567075" cy="4146117"/>
          </a:xfrm>
          <a:prstGeom prst="rect">
            <a:avLst/>
          </a:prstGeom>
        </p:spPr>
      </p:pic>
      <p:sp>
        <p:nvSpPr>
          <p:cNvPr id="15" name="CuadroTexto 14"/>
          <p:cNvSpPr txBox="1"/>
          <p:nvPr/>
        </p:nvSpPr>
        <p:spPr>
          <a:xfrm>
            <a:off x="3189120" y="134609"/>
            <a:ext cx="8567803" cy="954107"/>
          </a:xfrm>
          <a:prstGeom prst="rect">
            <a:avLst/>
          </a:prstGeom>
          <a:noFill/>
        </p:spPr>
        <p:txBody>
          <a:bodyPr wrap="square" rtlCol="0">
            <a:spAutoFit/>
          </a:bodyPr>
          <a:lstStyle>
            <a:defPPr>
              <a:defRPr lang="es-EC"/>
            </a:defPPr>
            <a:lvl1pPr algn="ctr">
              <a:defRPr sz="3600" b="1"/>
            </a:lvl1pPr>
          </a:lstStyle>
          <a:p>
            <a:r>
              <a:rPr lang="es-EC" sz="2800" dirty="0" smtClean="0"/>
              <a:t>MODELAMIENTO MATEMÁTICO DE LAS SERIES TEMPORALES</a:t>
            </a:r>
            <a:endParaRPr lang="es-EC" sz="2800" dirty="0"/>
          </a:p>
        </p:txBody>
      </p:sp>
    </p:spTree>
    <p:extLst>
      <p:ext uri="{BB962C8B-B14F-4D97-AF65-F5344CB8AC3E}">
        <p14:creationId xmlns:p14="http://schemas.microsoft.com/office/powerpoint/2010/main" val="15564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80217"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144032" y="139202"/>
            <a:ext cx="8567803" cy="523220"/>
          </a:xfrm>
          <a:prstGeom prst="rect">
            <a:avLst/>
          </a:prstGeom>
          <a:noFill/>
        </p:spPr>
        <p:txBody>
          <a:bodyPr wrap="square" rtlCol="0">
            <a:spAutoFit/>
          </a:bodyPr>
          <a:lstStyle>
            <a:defPPr>
              <a:defRPr lang="es-EC"/>
            </a:defPPr>
            <a:lvl1pPr algn="ctr">
              <a:defRPr sz="3600" b="1"/>
            </a:lvl1pPr>
          </a:lstStyle>
          <a:p>
            <a:r>
              <a:rPr lang="es-EC" sz="2800" dirty="0" smtClean="0"/>
              <a:t>MODELAMIENTO DE LAS SERIES TEMPORALES</a:t>
            </a:r>
            <a:endParaRPr lang="es-EC" sz="2800" dirty="0"/>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l="4021" r="5778"/>
          <a:stretch/>
        </p:blipFill>
        <p:spPr bwMode="auto">
          <a:xfrm>
            <a:off x="2795771" y="811368"/>
            <a:ext cx="4622460" cy="2638058"/>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cstate="print">
            <a:extLst>
              <a:ext uri="{28A0092B-C50C-407E-A947-70E740481C1C}">
                <a14:useLocalDpi xmlns:a14="http://schemas.microsoft.com/office/drawing/2010/main" val="0"/>
              </a:ext>
            </a:extLst>
          </a:blip>
          <a:srcRect l="4523" r="6030"/>
          <a:stretch/>
        </p:blipFill>
        <p:spPr bwMode="auto">
          <a:xfrm>
            <a:off x="7418231" y="772731"/>
            <a:ext cx="4404575" cy="2638058"/>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extLst>
              <a:ext uri="{28A0092B-C50C-407E-A947-70E740481C1C}">
                <a14:useLocalDpi xmlns:a14="http://schemas.microsoft.com/office/drawing/2010/main" val="0"/>
              </a:ext>
            </a:extLst>
          </a:blip>
          <a:srcRect l="4524" r="5778"/>
          <a:stretch/>
        </p:blipFill>
        <p:spPr bwMode="auto">
          <a:xfrm>
            <a:off x="2795771" y="3456029"/>
            <a:ext cx="4622460" cy="2848174"/>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5">
            <a:extLst>
              <a:ext uri="{28A0092B-C50C-407E-A947-70E740481C1C}">
                <a14:useLocalDpi xmlns:a14="http://schemas.microsoft.com/office/drawing/2010/main" val="0"/>
              </a:ext>
            </a:extLst>
          </a:blip>
          <a:srcRect l="6511" r="4394"/>
          <a:stretch/>
        </p:blipFill>
        <p:spPr bwMode="auto">
          <a:xfrm>
            <a:off x="7418231" y="3521098"/>
            <a:ext cx="4572000" cy="2799361"/>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2859986" y="662422"/>
            <a:ext cx="9194460" cy="5641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p:nvPr/>
        </p:nvPicPr>
        <p:blipFill rotWithShape="1">
          <a:blip r:embed="rId6">
            <a:extLst>
              <a:ext uri="{28A0092B-C50C-407E-A947-70E740481C1C}">
                <a14:useLocalDpi xmlns:a14="http://schemas.microsoft.com/office/drawing/2010/main" val="0"/>
              </a:ext>
            </a:extLst>
          </a:blip>
          <a:srcRect l="6830" r="5030"/>
          <a:stretch/>
        </p:blipFill>
        <p:spPr bwMode="auto">
          <a:xfrm>
            <a:off x="2729446" y="747129"/>
            <a:ext cx="4861684" cy="2799570"/>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7">
            <a:extLst>
              <a:ext uri="{28A0092B-C50C-407E-A947-70E740481C1C}">
                <a14:useLocalDpi xmlns:a14="http://schemas.microsoft.com/office/drawing/2010/main" val="0"/>
              </a:ext>
            </a:extLst>
          </a:blip>
          <a:srcRect l="5779" r="6532"/>
          <a:stretch/>
        </p:blipFill>
        <p:spPr bwMode="auto">
          <a:xfrm>
            <a:off x="7431986" y="747129"/>
            <a:ext cx="4660919" cy="2799570"/>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8" cstate="print">
            <a:extLst>
              <a:ext uri="{28A0092B-C50C-407E-A947-70E740481C1C}">
                <a14:useLocalDpi xmlns:a14="http://schemas.microsoft.com/office/drawing/2010/main" val="0"/>
              </a:ext>
            </a:extLst>
          </a:blip>
          <a:srcRect l="5025" r="5362"/>
          <a:stretch/>
        </p:blipFill>
        <p:spPr bwMode="auto">
          <a:xfrm>
            <a:off x="2702799" y="3585336"/>
            <a:ext cx="4824116" cy="2638059"/>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9" cstate="print">
            <a:extLst>
              <a:ext uri="{28A0092B-C50C-407E-A947-70E740481C1C}">
                <a14:useLocalDpi xmlns:a14="http://schemas.microsoft.com/office/drawing/2010/main" val="0"/>
              </a:ext>
            </a:extLst>
          </a:blip>
          <a:srcRect l="5528" r="6532"/>
          <a:stretch/>
        </p:blipFill>
        <p:spPr bwMode="auto">
          <a:xfrm>
            <a:off x="7482446" y="3560252"/>
            <a:ext cx="4494030" cy="2756674"/>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2795771" y="662422"/>
            <a:ext cx="9297134" cy="5654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p:nvPr/>
        </p:nvPicPr>
        <p:blipFill rotWithShape="1">
          <a:blip r:embed="rId10">
            <a:extLst>
              <a:ext uri="{28A0092B-C50C-407E-A947-70E740481C1C}">
                <a14:useLocalDpi xmlns:a14="http://schemas.microsoft.com/office/drawing/2010/main" val="0"/>
              </a:ext>
            </a:extLst>
          </a:blip>
          <a:srcRect l="6732" r="6029"/>
          <a:stretch/>
        </p:blipFill>
        <p:spPr bwMode="auto">
          <a:xfrm>
            <a:off x="2734156" y="759852"/>
            <a:ext cx="4709654" cy="2828448"/>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11">
            <a:extLst>
              <a:ext uri="{28A0092B-C50C-407E-A947-70E740481C1C}">
                <a14:useLocalDpi xmlns:a14="http://schemas.microsoft.com/office/drawing/2010/main" val="0"/>
              </a:ext>
            </a:extLst>
          </a:blip>
          <a:srcRect l="6477" r="6281"/>
          <a:stretch/>
        </p:blipFill>
        <p:spPr bwMode="auto">
          <a:xfrm>
            <a:off x="7325687" y="743440"/>
            <a:ext cx="4728760" cy="2879810"/>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12">
            <a:extLst>
              <a:ext uri="{28A0092B-C50C-407E-A947-70E740481C1C}">
                <a14:useLocalDpi xmlns:a14="http://schemas.microsoft.com/office/drawing/2010/main" val="0"/>
              </a:ext>
            </a:extLst>
          </a:blip>
          <a:srcRect l="6989" r="5824"/>
          <a:stretch/>
        </p:blipFill>
        <p:spPr bwMode="auto">
          <a:xfrm>
            <a:off x="2689044" y="3601853"/>
            <a:ext cx="4793401" cy="2766589"/>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13" cstate="print">
            <a:extLst>
              <a:ext uri="{28A0092B-C50C-407E-A947-70E740481C1C}">
                <a14:useLocalDpi xmlns:a14="http://schemas.microsoft.com/office/drawing/2010/main" val="0"/>
              </a:ext>
            </a:extLst>
          </a:blip>
          <a:srcRect l="5559" r="6935"/>
          <a:stretch/>
        </p:blipFill>
        <p:spPr bwMode="auto">
          <a:xfrm>
            <a:off x="7354017" y="3635973"/>
            <a:ext cx="4577990" cy="2682719"/>
          </a:xfrm>
          <a:prstGeom prst="rect">
            <a:avLst/>
          </a:prstGeom>
          <a:ln>
            <a:noFill/>
          </a:ln>
          <a:extLst>
            <a:ext uri="{53640926-AAD7-44D8-BBD7-CCE9431645EC}">
              <a14:shadowObscured xmlns:a14="http://schemas.microsoft.com/office/drawing/2010/main"/>
            </a:ext>
          </a:extLst>
        </p:spPr>
      </p:pic>
      <p:sp>
        <p:nvSpPr>
          <p:cNvPr id="19" name="Rectángulo 18"/>
          <p:cNvSpPr/>
          <p:nvPr/>
        </p:nvSpPr>
        <p:spPr>
          <a:xfrm>
            <a:off x="2755204" y="662422"/>
            <a:ext cx="9325000" cy="5654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p:nvPr/>
        </p:nvPicPr>
        <p:blipFill rotWithShape="1">
          <a:blip r:embed="rId14">
            <a:extLst>
              <a:ext uri="{28A0092B-C50C-407E-A947-70E740481C1C}">
                <a14:useLocalDpi xmlns:a14="http://schemas.microsoft.com/office/drawing/2010/main" val="0"/>
              </a:ext>
            </a:extLst>
          </a:blip>
          <a:srcRect l="7859" r="7523"/>
          <a:stretch/>
        </p:blipFill>
        <p:spPr bwMode="auto">
          <a:xfrm>
            <a:off x="2741450" y="798645"/>
            <a:ext cx="4790176" cy="2835561"/>
          </a:xfrm>
          <a:prstGeom prst="rect">
            <a:avLst/>
          </a:prstGeom>
          <a:ln>
            <a:noFill/>
          </a:ln>
          <a:extLst>
            <a:ext uri="{53640926-AAD7-44D8-BBD7-CCE9431645EC}">
              <a14:shadowObscured xmlns:a14="http://schemas.microsoft.com/office/drawing/2010/main"/>
            </a:ext>
          </a:extLst>
        </p:spPr>
      </p:pic>
      <p:pic>
        <p:nvPicPr>
          <p:cNvPr id="21" name="Imagen 20"/>
          <p:cNvPicPr/>
          <p:nvPr/>
        </p:nvPicPr>
        <p:blipFill rotWithShape="1">
          <a:blip r:embed="rId15">
            <a:extLst>
              <a:ext uri="{28A0092B-C50C-407E-A947-70E740481C1C}">
                <a14:useLocalDpi xmlns:a14="http://schemas.microsoft.com/office/drawing/2010/main" val="0"/>
              </a:ext>
            </a:extLst>
          </a:blip>
          <a:srcRect l="7315" r="7281"/>
          <a:stretch/>
        </p:blipFill>
        <p:spPr bwMode="auto">
          <a:xfrm>
            <a:off x="7508380" y="811369"/>
            <a:ext cx="4610280" cy="2887084"/>
          </a:xfrm>
          <a:prstGeom prst="rect">
            <a:avLst/>
          </a:prstGeom>
          <a:ln>
            <a:noFill/>
          </a:ln>
          <a:extLst>
            <a:ext uri="{53640926-AAD7-44D8-BBD7-CCE9431645EC}">
              <a14:shadowObscured xmlns:a14="http://schemas.microsoft.com/office/drawing/2010/main"/>
            </a:ext>
          </a:extLst>
        </p:spPr>
      </p:pic>
      <p:pic>
        <p:nvPicPr>
          <p:cNvPr id="22" name="Imagen 21"/>
          <p:cNvPicPr/>
          <p:nvPr/>
        </p:nvPicPr>
        <p:blipFill rotWithShape="1">
          <a:blip r:embed="rId16">
            <a:extLst>
              <a:ext uri="{28A0092B-C50C-407E-A947-70E740481C1C}">
                <a14:useLocalDpi xmlns:a14="http://schemas.microsoft.com/office/drawing/2010/main" val="0"/>
              </a:ext>
            </a:extLst>
          </a:blip>
          <a:srcRect l="7167" r="7477"/>
          <a:stretch/>
        </p:blipFill>
        <p:spPr bwMode="auto">
          <a:xfrm>
            <a:off x="2756077" y="3644447"/>
            <a:ext cx="4726368" cy="2676376"/>
          </a:xfrm>
          <a:prstGeom prst="rect">
            <a:avLst/>
          </a:prstGeom>
          <a:ln>
            <a:noFill/>
          </a:ln>
          <a:extLst>
            <a:ext uri="{53640926-AAD7-44D8-BBD7-CCE9431645EC}">
              <a14:shadowObscured xmlns:a14="http://schemas.microsoft.com/office/drawing/2010/main"/>
            </a:ext>
          </a:extLst>
        </p:spPr>
      </p:pic>
      <p:pic>
        <p:nvPicPr>
          <p:cNvPr id="23" name="Imagen 22"/>
          <p:cNvPicPr/>
          <p:nvPr/>
        </p:nvPicPr>
        <p:blipFill rotWithShape="1">
          <a:blip r:embed="rId17" cstate="print">
            <a:extLst>
              <a:ext uri="{28A0092B-C50C-407E-A947-70E740481C1C}">
                <a14:useLocalDpi xmlns:a14="http://schemas.microsoft.com/office/drawing/2010/main" val="0"/>
              </a:ext>
            </a:extLst>
          </a:blip>
          <a:srcRect l="6710" r="8331"/>
          <a:stretch/>
        </p:blipFill>
        <p:spPr bwMode="auto">
          <a:xfrm>
            <a:off x="7444236" y="3676974"/>
            <a:ext cx="4559749" cy="2698546"/>
          </a:xfrm>
          <a:prstGeom prst="rect">
            <a:avLst/>
          </a:prstGeom>
          <a:ln>
            <a:noFill/>
          </a:ln>
          <a:extLst>
            <a:ext uri="{53640926-AAD7-44D8-BBD7-CCE9431645EC}">
              <a14:shadowObscured xmlns:a14="http://schemas.microsoft.com/office/drawing/2010/main"/>
            </a:ext>
          </a:extLst>
        </p:spPr>
      </p:pic>
      <p:grpSp>
        <p:nvGrpSpPr>
          <p:cNvPr id="34" name="Grupo 33"/>
          <p:cNvGrpSpPr/>
          <p:nvPr/>
        </p:nvGrpSpPr>
        <p:grpSpPr>
          <a:xfrm>
            <a:off x="2717733" y="820877"/>
            <a:ext cx="9272498" cy="5477152"/>
            <a:chOff x="2743199" y="811005"/>
            <a:chExt cx="9272498" cy="5477152"/>
          </a:xfrm>
        </p:grpSpPr>
        <p:pic>
          <p:nvPicPr>
            <p:cNvPr id="30" name="Imagen 29"/>
            <p:cNvPicPr/>
            <p:nvPr/>
          </p:nvPicPr>
          <p:blipFill rotWithShape="1">
            <a:blip r:embed="rId18" cstate="print">
              <a:extLst>
                <a:ext uri="{28A0092B-C50C-407E-A947-70E740481C1C}">
                  <a14:useLocalDpi xmlns:a14="http://schemas.microsoft.com/office/drawing/2010/main" val="0"/>
                </a:ext>
              </a:extLst>
            </a:blip>
            <a:srcRect l="6393" r="7758"/>
            <a:stretch/>
          </p:blipFill>
          <p:spPr bwMode="auto">
            <a:xfrm>
              <a:off x="2743199" y="811005"/>
              <a:ext cx="4624217" cy="2606387"/>
            </a:xfrm>
            <a:prstGeom prst="rect">
              <a:avLst/>
            </a:prstGeom>
            <a:ln>
              <a:noFill/>
            </a:ln>
            <a:extLst>
              <a:ext uri="{53640926-AAD7-44D8-BBD7-CCE9431645EC}">
                <a14:shadowObscured xmlns:a14="http://schemas.microsoft.com/office/drawing/2010/main"/>
              </a:ext>
            </a:extLst>
          </p:spPr>
        </p:pic>
        <p:pic>
          <p:nvPicPr>
            <p:cNvPr id="31" name="Imagen 30"/>
            <p:cNvPicPr/>
            <p:nvPr/>
          </p:nvPicPr>
          <p:blipFill rotWithShape="1">
            <a:blip r:embed="rId19" cstate="print">
              <a:extLst>
                <a:ext uri="{28A0092B-C50C-407E-A947-70E740481C1C}">
                  <a14:useLocalDpi xmlns:a14="http://schemas.microsoft.com/office/drawing/2010/main" val="0"/>
                </a:ext>
              </a:extLst>
            </a:blip>
            <a:srcRect l="6125" r="7045"/>
            <a:stretch/>
          </p:blipFill>
          <p:spPr bwMode="auto">
            <a:xfrm>
              <a:off x="7473715" y="811930"/>
              <a:ext cx="4424078" cy="2650482"/>
            </a:xfrm>
            <a:prstGeom prst="rect">
              <a:avLst/>
            </a:prstGeom>
            <a:ln>
              <a:noFill/>
            </a:ln>
            <a:extLst>
              <a:ext uri="{53640926-AAD7-44D8-BBD7-CCE9431645EC}">
                <a14:shadowObscured xmlns:a14="http://schemas.microsoft.com/office/drawing/2010/main"/>
              </a:ext>
            </a:extLst>
          </p:spPr>
        </p:pic>
        <p:pic>
          <p:nvPicPr>
            <p:cNvPr id="32" name="Imagen 31"/>
            <p:cNvPicPr/>
            <p:nvPr/>
          </p:nvPicPr>
          <p:blipFill rotWithShape="1">
            <a:blip r:embed="rId20">
              <a:extLst>
                <a:ext uri="{28A0092B-C50C-407E-A947-70E740481C1C}">
                  <a14:useLocalDpi xmlns:a14="http://schemas.microsoft.com/office/drawing/2010/main" val="0"/>
                </a:ext>
              </a:extLst>
            </a:blip>
            <a:srcRect l="6491" r="7434"/>
            <a:stretch/>
          </p:blipFill>
          <p:spPr bwMode="auto">
            <a:xfrm>
              <a:off x="2781841" y="3409426"/>
              <a:ext cx="4485034" cy="2810700"/>
            </a:xfrm>
            <a:prstGeom prst="rect">
              <a:avLst/>
            </a:prstGeom>
            <a:ln>
              <a:noFill/>
            </a:ln>
            <a:extLst>
              <a:ext uri="{53640926-AAD7-44D8-BBD7-CCE9431645EC}">
                <a14:shadowObscured xmlns:a14="http://schemas.microsoft.com/office/drawing/2010/main"/>
              </a:ext>
            </a:extLst>
          </p:spPr>
        </p:pic>
        <p:pic>
          <p:nvPicPr>
            <p:cNvPr id="33" name="Imagen 32"/>
            <p:cNvPicPr/>
            <p:nvPr/>
          </p:nvPicPr>
          <p:blipFill rotWithShape="1">
            <a:blip r:embed="rId21">
              <a:extLst>
                <a:ext uri="{28A0092B-C50C-407E-A947-70E740481C1C}">
                  <a14:useLocalDpi xmlns:a14="http://schemas.microsoft.com/office/drawing/2010/main" val="0"/>
                </a:ext>
              </a:extLst>
            </a:blip>
            <a:srcRect l="6490" r="7210"/>
            <a:stretch/>
          </p:blipFill>
          <p:spPr bwMode="auto">
            <a:xfrm>
              <a:off x="7328077" y="3482461"/>
              <a:ext cx="4687620" cy="2805696"/>
            </a:xfrm>
            <a:prstGeom prst="rect">
              <a:avLst/>
            </a:prstGeom>
            <a:ln>
              <a:noFill/>
            </a:ln>
            <a:extLst>
              <a:ext uri="{53640926-AAD7-44D8-BBD7-CCE9431645EC}">
                <a14:shadowObscured xmlns:a14="http://schemas.microsoft.com/office/drawing/2010/main"/>
              </a:ext>
            </a:extLst>
          </p:spPr>
        </p:pic>
      </p:grpSp>
      <p:grpSp>
        <p:nvGrpSpPr>
          <p:cNvPr id="39" name="Grupo 38"/>
          <p:cNvGrpSpPr/>
          <p:nvPr/>
        </p:nvGrpSpPr>
        <p:grpSpPr>
          <a:xfrm>
            <a:off x="2686878" y="731159"/>
            <a:ext cx="9380269" cy="5641768"/>
            <a:chOff x="2686878" y="731159"/>
            <a:chExt cx="9380269" cy="5641768"/>
          </a:xfrm>
        </p:grpSpPr>
        <p:pic>
          <p:nvPicPr>
            <p:cNvPr id="35" name="Imagen 34"/>
            <p:cNvPicPr/>
            <p:nvPr/>
          </p:nvPicPr>
          <p:blipFill rotWithShape="1">
            <a:blip r:embed="rId22">
              <a:extLst>
                <a:ext uri="{28A0092B-C50C-407E-A947-70E740481C1C}">
                  <a14:useLocalDpi xmlns:a14="http://schemas.microsoft.com/office/drawing/2010/main" val="0"/>
                </a:ext>
              </a:extLst>
            </a:blip>
            <a:srcRect l="4272" r="5778"/>
            <a:stretch/>
          </p:blipFill>
          <p:spPr bwMode="auto">
            <a:xfrm>
              <a:off x="2689044" y="731159"/>
              <a:ext cx="4837872" cy="2859738"/>
            </a:xfrm>
            <a:prstGeom prst="rect">
              <a:avLst/>
            </a:prstGeom>
            <a:ln>
              <a:noFill/>
            </a:ln>
            <a:extLst>
              <a:ext uri="{53640926-AAD7-44D8-BBD7-CCE9431645EC}">
                <a14:shadowObscured xmlns:a14="http://schemas.microsoft.com/office/drawing/2010/main"/>
              </a:ext>
            </a:extLst>
          </p:spPr>
        </p:pic>
        <p:pic>
          <p:nvPicPr>
            <p:cNvPr id="36" name="Imagen 35"/>
            <p:cNvPicPr/>
            <p:nvPr/>
          </p:nvPicPr>
          <p:blipFill rotWithShape="1">
            <a:blip r:embed="rId23">
              <a:extLst>
                <a:ext uri="{28A0092B-C50C-407E-A947-70E740481C1C}">
                  <a14:useLocalDpi xmlns:a14="http://schemas.microsoft.com/office/drawing/2010/main" val="0"/>
                </a:ext>
              </a:extLst>
            </a:blip>
            <a:srcRect l="4021" r="5778"/>
            <a:stretch/>
          </p:blipFill>
          <p:spPr bwMode="auto">
            <a:xfrm>
              <a:off x="7431517" y="738354"/>
              <a:ext cx="4584291" cy="2904966"/>
            </a:xfrm>
            <a:prstGeom prst="rect">
              <a:avLst/>
            </a:prstGeom>
            <a:ln>
              <a:noFill/>
            </a:ln>
            <a:extLst>
              <a:ext uri="{53640926-AAD7-44D8-BBD7-CCE9431645EC}">
                <a14:shadowObscured xmlns:a14="http://schemas.microsoft.com/office/drawing/2010/main"/>
              </a:ext>
            </a:extLst>
          </p:spPr>
        </p:pic>
        <p:pic>
          <p:nvPicPr>
            <p:cNvPr id="37" name="Imagen 36"/>
            <p:cNvPicPr/>
            <p:nvPr/>
          </p:nvPicPr>
          <p:blipFill rotWithShape="1">
            <a:blip r:embed="rId24" cstate="print">
              <a:extLst>
                <a:ext uri="{28A0092B-C50C-407E-A947-70E740481C1C}">
                  <a14:useLocalDpi xmlns:a14="http://schemas.microsoft.com/office/drawing/2010/main" val="0"/>
                </a:ext>
              </a:extLst>
            </a:blip>
            <a:srcRect l="4523" r="6030"/>
            <a:stretch/>
          </p:blipFill>
          <p:spPr bwMode="auto">
            <a:xfrm>
              <a:off x="2686878" y="3629852"/>
              <a:ext cx="4853323" cy="2743075"/>
            </a:xfrm>
            <a:prstGeom prst="rect">
              <a:avLst/>
            </a:prstGeom>
            <a:ln>
              <a:noFill/>
            </a:ln>
            <a:extLst>
              <a:ext uri="{53640926-AAD7-44D8-BBD7-CCE9431645EC}">
                <a14:shadowObscured xmlns:a14="http://schemas.microsoft.com/office/drawing/2010/main"/>
              </a:ext>
            </a:extLst>
          </p:spPr>
        </p:pic>
        <p:pic>
          <p:nvPicPr>
            <p:cNvPr id="38" name="Imagen 37"/>
            <p:cNvPicPr/>
            <p:nvPr/>
          </p:nvPicPr>
          <p:blipFill rotWithShape="1">
            <a:blip r:embed="rId25" cstate="print">
              <a:extLst>
                <a:ext uri="{28A0092B-C50C-407E-A947-70E740481C1C}">
                  <a14:useLocalDpi xmlns:a14="http://schemas.microsoft.com/office/drawing/2010/main" val="0"/>
                </a:ext>
              </a:extLst>
            </a:blip>
            <a:srcRect l="3769" r="6281"/>
            <a:stretch/>
          </p:blipFill>
          <p:spPr bwMode="auto">
            <a:xfrm>
              <a:off x="7489093" y="3667094"/>
              <a:ext cx="4578054" cy="2693686"/>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976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1000"/>
                                        <p:tgtEl>
                                          <p:spTgt spid="39"/>
                                        </p:tgtEl>
                                      </p:cBhvr>
                                    </p:animEffect>
                                    <p:anim calcmode="lin" valueType="num">
                                      <p:cBhvr>
                                        <p:cTn id="118" dur="1000" fill="hold"/>
                                        <p:tgtEl>
                                          <p:spTgt spid="39"/>
                                        </p:tgtEl>
                                        <p:attrNameLst>
                                          <p:attrName>ppt_x</p:attrName>
                                        </p:attrNameLst>
                                      </p:cBhvr>
                                      <p:tavLst>
                                        <p:tav tm="0">
                                          <p:val>
                                            <p:strVal val="#ppt_x"/>
                                          </p:val>
                                        </p:tav>
                                        <p:tav tm="100000">
                                          <p:val>
                                            <p:strVal val="#ppt_x"/>
                                          </p:val>
                                        </p:tav>
                                      </p:tavLst>
                                    </p:anim>
                                    <p:anim calcmode="lin" valueType="num">
                                      <p:cBhvr>
                                        <p:cTn id="1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6"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144030" y="190718"/>
            <a:ext cx="8567803" cy="523220"/>
          </a:xfrm>
          <a:prstGeom prst="rect">
            <a:avLst/>
          </a:prstGeom>
          <a:noFill/>
        </p:spPr>
        <p:txBody>
          <a:bodyPr wrap="square" rtlCol="0">
            <a:spAutoFit/>
          </a:bodyPr>
          <a:lstStyle>
            <a:defPPr>
              <a:defRPr lang="es-EC"/>
            </a:defPPr>
            <a:lvl1pPr algn="ctr">
              <a:defRPr sz="3600" b="1"/>
            </a:lvl1pPr>
          </a:lstStyle>
          <a:p>
            <a:r>
              <a:rPr lang="es-EC" sz="2800" dirty="0" smtClean="0"/>
              <a:t>EXTRAPOLACIÓN DE MODELOS AJUSTADOS A SERIES</a:t>
            </a:r>
            <a:endParaRPr lang="es-EC" sz="2800" dirty="0"/>
          </a:p>
        </p:txBody>
      </p:sp>
      <p:sp>
        <p:nvSpPr>
          <p:cNvPr id="2" name="Rectángulo redondeado 1"/>
          <p:cNvSpPr/>
          <p:nvPr/>
        </p:nvSpPr>
        <p:spPr>
          <a:xfrm>
            <a:off x="3628665" y="845402"/>
            <a:ext cx="7936563" cy="8546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Del total de datos de TEC calculados se descartó los diez últimos valores con el fin de validar el modelo matemático obtenido para la serie. El ajuste del modelo se basó en el valor de RMS entre el TEC real y estimado</a:t>
            </a:r>
          </a:p>
        </p:txBody>
      </p:sp>
      <p:graphicFrame>
        <p:nvGraphicFramePr>
          <p:cNvPr id="7" name="Tabla 6"/>
          <p:cNvGraphicFramePr>
            <a:graphicFrameLocks noGrp="1"/>
          </p:cNvGraphicFramePr>
          <p:nvPr>
            <p:extLst/>
          </p:nvPr>
        </p:nvGraphicFramePr>
        <p:xfrm>
          <a:off x="5396248" y="1944713"/>
          <a:ext cx="3802868" cy="3538571"/>
        </p:xfrm>
        <a:graphic>
          <a:graphicData uri="http://schemas.openxmlformats.org/drawingml/2006/table">
            <a:tbl>
              <a:tblPr firstRow="1" firstCol="1" bandRow="1"/>
              <a:tblGrid>
                <a:gridCol w="942860"/>
                <a:gridCol w="958574"/>
                <a:gridCol w="942860"/>
                <a:gridCol w="958574"/>
              </a:tblGrid>
              <a:tr h="527178">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RMS predicción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RMS predicción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3589">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19752">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E599"/>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51607">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C5E0B3"/>
                    </a:solidFill>
                  </a:tcPr>
                </a:tc>
              </a:tr>
              <a:tr h="263589">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C5E0B3"/>
                    </a:solidFill>
                  </a:tcPr>
                </a:tc>
              </a:tr>
            </a:tbl>
          </a:graphicData>
        </a:graphic>
      </p:graphicFrame>
      <p:pic>
        <p:nvPicPr>
          <p:cNvPr id="23" name="Imagen 22"/>
          <p:cNvPicPr>
            <a:picLocks noChangeAspect="1"/>
          </p:cNvPicPr>
          <p:nvPr/>
        </p:nvPicPr>
        <p:blipFill>
          <a:blip r:embed="rId2"/>
          <a:stretch>
            <a:fillRect/>
          </a:stretch>
        </p:blipFill>
        <p:spPr>
          <a:xfrm>
            <a:off x="5404533" y="5540055"/>
            <a:ext cx="6160695" cy="487258"/>
          </a:xfrm>
          <a:prstGeom prst="rect">
            <a:avLst/>
          </a:prstGeom>
        </p:spPr>
      </p:pic>
    </p:spTree>
    <p:extLst>
      <p:ext uri="{BB962C8B-B14F-4D97-AF65-F5344CB8AC3E}">
        <p14:creationId xmlns:p14="http://schemas.microsoft.com/office/powerpoint/2010/main" val="8441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144032" y="267992"/>
            <a:ext cx="8567803" cy="523220"/>
          </a:xfrm>
          <a:prstGeom prst="rect">
            <a:avLst/>
          </a:prstGeom>
          <a:noFill/>
        </p:spPr>
        <p:txBody>
          <a:bodyPr wrap="square" rtlCol="0">
            <a:spAutoFit/>
          </a:bodyPr>
          <a:lstStyle>
            <a:defPPr>
              <a:defRPr lang="es-EC"/>
            </a:defPPr>
            <a:lvl1pPr algn="ctr">
              <a:defRPr sz="3600" b="1"/>
            </a:lvl1pPr>
          </a:lstStyle>
          <a:p>
            <a:r>
              <a:rPr lang="es-EC" sz="2800" dirty="0" smtClean="0"/>
              <a:t>CONCLUSIONES</a:t>
            </a:r>
            <a:endParaRPr lang="es-EC" sz="2800" dirty="0"/>
          </a:p>
        </p:txBody>
      </p:sp>
      <p:sp>
        <p:nvSpPr>
          <p:cNvPr id="2" name="CuadroTexto 1"/>
          <p:cNvSpPr txBox="1"/>
          <p:nvPr/>
        </p:nvSpPr>
        <p:spPr>
          <a:xfrm>
            <a:off x="2981193" y="1217097"/>
            <a:ext cx="8893480" cy="3416320"/>
          </a:xfrm>
          <a:prstGeom prst="rect">
            <a:avLst/>
          </a:prstGeom>
        </p:spPr>
        <p:txBody>
          <a:bodyPr wrap="square">
            <a:spAutoFit/>
          </a:bodyPr>
          <a:lstStyle>
            <a:defPPr>
              <a:defRPr lang="es-EC"/>
            </a:defPPr>
            <a:lvl1pPr marL="342900" lvl="0" indent="-342900" algn="just">
              <a:lnSpc>
                <a:spcPct val="150000"/>
              </a:lnSpc>
              <a:spcAft>
                <a:spcPts val="800"/>
              </a:spcAft>
              <a:buFont typeface="Symbol" panose="05050102010706020507" pitchFamily="18" charset="2"/>
              <a:buChar char=""/>
              <a:defRPr>
                <a:latin typeface="Times New Roman" panose="02020603050405020304" pitchFamily="18" charset="0"/>
                <a:ea typeface="Calibri" panose="020F0502020204030204" pitchFamily="34" charset="0"/>
                <a:cs typeface="Times New Roman" panose="02020603050405020304" pitchFamily="18" charset="0"/>
              </a:defRPr>
            </a:lvl1pPr>
          </a:lstStyle>
          <a:p>
            <a:r>
              <a:rPr lang="es-EC" dirty="0"/>
              <a:t>En el análisis de tendencia y </a:t>
            </a:r>
            <a:r>
              <a:rPr lang="es-EC" dirty="0" err="1" smtClean="0"/>
              <a:t>estacionaridad</a:t>
            </a:r>
            <a:r>
              <a:rPr lang="es-EC" dirty="0" smtClean="0"/>
              <a:t> </a:t>
            </a:r>
            <a:r>
              <a:rPr lang="es-EC" dirty="0"/>
              <a:t>se estableció mediante pruebas estadísticas (prueba de Fisher) </a:t>
            </a:r>
            <a:r>
              <a:rPr lang="es-EC" dirty="0" smtClean="0"/>
              <a:t>donde </a:t>
            </a:r>
            <a:r>
              <a:rPr lang="es-EC" dirty="0"/>
              <a:t>el 79,2% de las 24 series presentan tendencia, por lo tanto son no estacionarias formando dos grupos, en la mañana de 00:00 a 04:00 horas y desde las 10:00 hasta las 23:00 horas. La presencia de tendencia puede ser causa del incremento en la actividad del ciclo solar actual número 24 que para el año 2013 alcanzó su máximo solar. El 20,8% restante corresponde a series sin tendencia o estacionarias comprendidas de 05:00 a 09:00 horas donde el TEC permanece estable y no se evidencia un cambio notorio frente a la evolución del ciclo solar</a:t>
            </a:r>
            <a:r>
              <a:rPr lang="es-EC" dirty="0" smtClean="0"/>
              <a:t>.</a:t>
            </a:r>
            <a:endParaRPr lang="es-EC" dirty="0"/>
          </a:p>
        </p:txBody>
      </p:sp>
    </p:spTree>
    <p:extLst>
      <p:ext uri="{BB962C8B-B14F-4D97-AF65-F5344CB8AC3E}">
        <p14:creationId xmlns:p14="http://schemas.microsoft.com/office/powerpoint/2010/main" val="3061974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664"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3" name="Conector recto 2"/>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3144032" y="267992"/>
            <a:ext cx="8567803" cy="523220"/>
          </a:xfrm>
          <a:prstGeom prst="rect">
            <a:avLst/>
          </a:prstGeom>
          <a:noFill/>
        </p:spPr>
        <p:txBody>
          <a:bodyPr wrap="square" rtlCol="0">
            <a:spAutoFit/>
          </a:bodyPr>
          <a:lstStyle>
            <a:defPPr>
              <a:defRPr lang="es-EC"/>
            </a:defPPr>
            <a:lvl1pPr algn="ctr">
              <a:defRPr sz="3600" b="1"/>
            </a:lvl1pPr>
          </a:lstStyle>
          <a:p>
            <a:r>
              <a:rPr lang="es-EC" sz="2800" smtClean="0"/>
              <a:t>CONCLUSIONES</a:t>
            </a:r>
            <a:endParaRPr lang="es-EC" sz="2800" dirty="0"/>
          </a:p>
        </p:txBody>
      </p:sp>
      <p:sp>
        <p:nvSpPr>
          <p:cNvPr id="5" name="CuadroTexto 4"/>
          <p:cNvSpPr txBox="1"/>
          <p:nvPr/>
        </p:nvSpPr>
        <p:spPr>
          <a:xfrm>
            <a:off x="2968670" y="690671"/>
            <a:ext cx="8512935" cy="5698996"/>
          </a:xfrm>
          <a:prstGeom prst="rect">
            <a:avLst/>
          </a:prstGeom>
        </p:spPr>
        <p:txBody>
          <a:bodyPr wrap="square">
            <a:spAutoFit/>
          </a:bodyPr>
          <a:lstStyle>
            <a:defPPr>
              <a:defRPr lang="es-EC"/>
            </a:defPPr>
            <a:lvl1pPr marL="342900" lvl="0" indent="-342900" algn="just">
              <a:lnSpc>
                <a:spcPct val="150000"/>
              </a:lnSpc>
              <a:spcAft>
                <a:spcPts val="800"/>
              </a:spcAft>
              <a:buFont typeface="Symbol" panose="05050102010706020507" pitchFamily="18" charset="2"/>
              <a:buChar char=""/>
              <a:defRPr>
                <a:latin typeface="Times New Roman" panose="02020603050405020304" pitchFamily="18" charset="0"/>
                <a:ea typeface="Calibri" panose="020F0502020204030204" pitchFamily="34" charset="0"/>
                <a:cs typeface="Times New Roman" panose="02020603050405020304" pitchFamily="18" charset="0"/>
              </a:defRPr>
            </a:lvl1pPr>
          </a:lstStyle>
          <a:p>
            <a:r>
              <a:rPr lang="es-EC" dirty="0"/>
              <a:t>En el caso de la estacionalidad en el primer y segundo periodo fundamental </a:t>
            </a:r>
            <a:r>
              <a:rPr lang="es-EC" dirty="0" smtClean="0"/>
              <a:t>los valores que se repiten </a:t>
            </a:r>
            <a:r>
              <a:rPr lang="es-EC" dirty="0"/>
              <a:t>en mayor porcentaje </a:t>
            </a:r>
            <a:r>
              <a:rPr lang="es-EC" dirty="0" smtClean="0"/>
              <a:t>son </a:t>
            </a:r>
            <a:r>
              <a:rPr lang="es-EC" dirty="0"/>
              <a:t>de 908 y 181 </a:t>
            </a:r>
            <a:r>
              <a:rPr lang="es-EC" dirty="0"/>
              <a:t>días que corresponde a 2,5 </a:t>
            </a:r>
            <a:r>
              <a:rPr lang="es-EC" dirty="0" smtClean="0"/>
              <a:t> </a:t>
            </a:r>
            <a:r>
              <a:rPr lang="es-EC" dirty="0" smtClean="0"/>
              <a:t>y </a:t>
            </a:r>
            <a:r>
              <a:rPr lang="es-EC" dirty="0" smtClean="0"/>
              <a:t>a 0,5 años respectivamente. Para </a:t>
            </a:r>
            <a:r>
              <a:rPr lang="es-EC" dirty="0"/>
              <a:t>el tercer periodo que fue elegido acorde con la minimización del RMS </a:t>
            </a:r>
            <a:r>
              <a:rPr lang="es-EC" dirty="0" smtClean="0"/>
              <a:t>fue </a:t>
            </a:r>
            <a:r>
              <a:rPr lang="es-EC" dirty="0"/>
              <a:t>de 259 días que </a:t>
            </a:r>
            <a:r>
              <a:rPr lang="es-EC" dirty="0" smtClean="0"/>
              <a:t>representan </a:t>
            </a:r>
            <a:r>
              <a:rPr lang="es-EC" dirty="0"/>
              <a:t>a 0,7 años, es decir, que transcurrido este tiempo el comportamiento ionosférico tiende a ser el mismo. Para el ajuste de los modelos a las series temporales se consideró la tendencia y estacionalidad como componentes principales.  </a:t>
            </a:r>
          </a:p>
          <a:p>
            <a:r>
              <a:rPr lang="es-EC" dirty="0"/>
              <a:t>Los modelos sin tendencia tuvieron mejor ajuste en su predicción y corresponden a horas de la mañana de 05:00 a 09:00. Del total de los modelos el 50% presenta RMS menor a 10 </a:t>
            </a:r>
            <a:r>
              <a:rPr lang="es-EC" dirty="0" err="1"/>
              <a:t>TECu</a:t>
            </a:r>
            <a:r>
              <a:rPr lang="es-EC" dirty="0"/>
              <a:t>, por lo tanto, sus modelos matemáticos serían los más recomendados para predecir el valor de TEC, ya que se esperaría un error en distancia de 1,6 metros aproximadamente. </a:t>
            </a:r>
          </a:p>
          <a:p>
            <a:endParaRPr lang="es-EC" dirty="0"/>
          </a:p>
        </p:txBody>
      </p:sp>
    </p:spTree>
    <p:extLst>
      <p:ext uri="{BB962C8B-B14F-4D97-AF65-F5344CB8AC3E}">
        <p14:creationId xmlns:p14="http://schemas.microsoft.com/office/powerpoint/2010/main" val="187702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8190" y="1405633"/>
            <a:ext cx="2853006" cy="3539430"/>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a:t>
            </a:r>
            <a:r>
              <a:rPr lang="es-EC" sz="1600" dirty="0" smtClean="0">
                <a:solidFill>
                  <a:srgbClr val="FF0000"/>
                </a:solidFill>
              </a:rPr>
              <a:t>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144032" y="267992"/>
            <a:ext cx="8567803" cy="523220"/>
          </a:xfrm>
          <a:prstGeom prst="rect">
            <a:avLst/>
          </a:prstGeom>
          <a:noFill/>
        </p:spPr>
        <p:txBody>
          <a:bodyPr wrap="square" rtlCol="0">
            <a:spAutoFit/>
          </a:bodyPr>
          <a:lstStyle>
            <a:defPPr>
              <a:defRPr lang="es-EC"/>
            </a:defPPr>
            <a:lvl1pPr algn="ctr">
              <a:defRPr sz="3600" b="1"/>
            </a:lvl1pPr>
          </a:lstStyle>
          <a:p>
            <a:r>
              <a:rPr lang="es-EC" sz="2800" dirty="0" smtClean="0"/>
              <a:t>RECOMENDACIONES</a:t>
            </a:r>
            <a:endParaRPr lang="es-EC" sz="2800" dirty="0"/>
          </a:p>
        </p:txBody>
      </p:sp>
      <p:sp>
        <p:nvSpPr>
          <p:cNvPr id="2" name="Rectángulo 1"/>
          <p:cNvSpPr/>
          <p:nvPr/>
        </p:nvSpPr>
        <p:spPr>
          <a:xfrm>
            <a:off x="2780778" y="695179"/>
            <a:ext cx="9156526" cy="1338828"/>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análisis de las series temporales de VTEC podría completarse con el análisis de ruido con el fin de darle mejor ajuste a los modelos matemáticos a través de la eliminación de datos generados por los diferentes </a:t>
            </a:r>
            <a:r>
              <a:rPr lang="es-EC" dirty="0" smtClean="0">
                <a:latin typeface="Times New Roman" panose="02020603050405020304" pitchFamily="18" charset="0"/>
                <a:ea typeface="Calibri" panose="020F0502020204030204" pitchFamily="34" charset="0"/>
                <a:cs typeface="Times New Roman" panose="02020603050405020304" pitchFamily="18" charset="0"/>
              </a:rPr>
              <a:t>tipos.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822530" y="2069288"/>
            <a:ext cx="9114773" cy="1338828"/>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Para el cálculo de VTEC se podría aplicar otra metodología moderna como armónicos esféricos usados actualmente por la Universidad de La Plata aplicados a cada estación con el fin de obtener un VTEC puntual.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822529" y="3408117"/>
            <a:ext cx="9114773" cy="1338828"/>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 futuro se podría generar las series temporales con datos completos de un ciclo solar </a:t>
            </a:r>
            <a:r>
              <a:rPr lang="es-EC" dirty="0" smtClean="0">
                <a:latin typeface="Times New Roman" panose="02020603050405020304" pitchFamily="18" charset="0"/>
                <a:ea typeface="Calibri" panose="020F0502020204030204" pitchFamily="34" charset="0"/>
                <a:cs typeface="Times New Roman" panose="02020603050405020304" pitchFamily="18" charset="0"/>
              </a:rPr>
              <a:t>correspondientes </a:t>
            </a:r>
            <a:r>
              <a:rPr lang="es-EC" dirty="0">
                <a:latin typeface="Times New Roman" panose="02020603050405020304" pitchFamily="18" charset="0"/>
                <a:ea typeface="Calibri" panose="020F0502020204030204" pitchFamily="34" charset="0"/>
                <a:cs typeface="Times New Roman" panose="02020603050405020304" pitchFamily="18" charset="0"/>
              </a:rPr>
              <a:t>a 11 años </a:t>
            </a:r>
            <a:r>
              <a:rPr lang="es-EC" dirty="0" smtClean="0">
                <a:latin typeface="Times New Roman" panose="02020603050405020304" pitchFamily="18" charset="0"/>
                <a:ea typeface="Calibri" panose="020F0502020204030204" pitchFamily="34" charset="0"/>
                <a:cs typeface="Times New Roman" panose="02020603050405020304" pitchFamily="18" charset="0"/>
              </a:rPr>
              <a:t>aproximadamente para </a:t>
            </a:r>
            <a:r>
              <a:rPr lang="es-EC" dirty="0">
                <a:latin typeface="Times New Roman" panose="02020603050405020304" pitchFamily="18" charset="0"/>
                <a:ea typeface="Calibri" panose="020F0502020204030204" pitchFamily="34" charset="0"/>
                <a:cs typeface="Times New Roman" panose="02020603050405020304" pitchFamily="18" charset="0"/>
              </a:rPr>
              <a:t>analizar el parámetro de tendencia a modo de establecer una correlación con el incremento y decremento de manchas solares.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822528" y="4607879"/>
            <a:ext cx="9114774" cy="1754326"/>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base de datos generada en esta investigación podría ser actualizada semanalmente con el fin de dar continuidad al proceso de predicción y comprobar la efectividad de los modelos matemáticos obtenidos o caso contrario modificarlos con el propósito de obtener ecuaciones que se acerquen al fenómeno en estudio.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8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5768" y="1405633"/>
            <a:ext cx="2853006" cy="3539430"/>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4713023" y="210473"/>
            <a:ext cx="5543826" cy="646331"/>
          </a:xfrm>
          <a:prstGeom prst="rect">
            <a:avLst/>
          </a:prstGeom>
          <a:noFill/>
        </p:spPr>
        <p:txBody>
          <a:bodyPr wrap="square" rtlCol="0">
            <a:spAutoFit/>
          </a:bodyPr>
          <a:lstStyle>
            <a:defPPr>
              <a:defRPr lang="es-EC"/>
            </a:defPPr>
            <a:lvl1pPr algn="ctr">
              <a:defRPr sz="3600" b="1"/>
            </a:lvl1pPr>
          </a:lstStyle>
          <a:p>
            <a:r>
              <a:rPr lang="es-EC" dirty="0" smtClean="0"/>
              <a:t>JUSTIFICACIÓN</a:t>
            </a:r>
            <a:endParaRPr lang="es-EC" dirty="0"/>
          </a:p>
        </p:txBody>
      </p:sp>
      <p:graphicFrame>
        <p:nvGraphicFramePr>
          <p:cNvPr id="3" name="Diagrama 2"/>
          <p:cNvGraphicFramePr/>
          <p:nvPr>
            <p:extLst>
              <p:ext uri="{D42A27DB-BD31-4B8C-83A1-F6EECF244321}">
                <p14:modId xmlns:p14="http://schemas.microsoft.com/office/powerpoint/2010/main" val="2762425017"/>
              </p:ext>
            </p:extLst>
          </p:nvPr>
        </p:nvGraphicFramePr>
        <p:xfrm>
          <a:off x="3250062" y="773450"/>
          <a:ext cx="8203842" cy="540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6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3346" y="1282522"/>
            <a:ext cx="2853006" cy="3785652"/>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defTabSz="714375"/>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532719" y="300625"/>
            <a:ext cx="5543826" cy="646331"/>
          </a:xfrm>
          <a:prstGeom prst="rect">
            <a:avLst/>
          </a:prstGeom>
          <a:noFill/>
        </p:spPr>
        <p:txBody>
          <a:bodyPr wrap="square" rtlCol="0">
            <a:spAutoFit/>
          </a:bodyPr>
          <a:lstStyle>
            <a:defPPr>
              <a:defRPr lang="es-EC"/>
            </a:defPPr>
            <a:lvl1pPr algn="ctr">
              <a:defRPr sz="3600" b="1"/>
            </a:lvl1pPr>
          </a:lstStyle>
          <a:p>
            <a:r>
              <a:rPr lang="es-EC" dirty="0" smtClean="0"/>
              <a:t>ÁREA DE ESTUDIO</a:t>
            </a:r>
            <a:endParaRPr lang="es-EC" dirty="0"/>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t="7316"/>
          <a:stretch/>
        </p:blipFill>
        <p:spPr bwMode="auto">
          <a:xfrm>
            <a:off x="3192003" y="899544"/>
            <a:ext cx="8419623" cy="5225683"/>
          </a:xfrm>
          <a:prstGeom prst="rect">
            <a:avLst/>
          </a:prstGeom>
          <a:ln w="127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2796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3450" y="1405633"/>
            <a:ext cx="2853006" cy="3539430"/>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532719" y="300625"/>
            <a:ext cx="5543826" cy="646331"/>
          </a:xfrm>
          <a:prstGeom prst="rect">
            <a:avLst/>
          </a:prstGeom>
          <a:noFill/>
        </p:spPr>
        <p:txBody>
          <a:bodyPr wrap="square" rtlCol="0">
            <a:spAutoFit/>
          </a:bodyPr>
          <a:lstStyle>
            <a:defPPr>
              <a:defRPr lang="es-EC"/>
            </a:defPPr>
            <a:lvl1pPr algn="ctr">
              <a:defRPr sz="3600" b="1"/>
            </a:lvl1pPr>
          </a:lstStyle>
          <a:p>
            <a:r>
              <a:rPr lang="es-EC" dirty="0" smtClean="0"/>
              <a:t>OBJETIVOS</a:t>
            </a:r>
            <a:endParaRPr lang="es-EC" dirty="0"/>
          </a:p>
        </p:txBody>
      </p:sp>
      <p:sp>
        <p:nvSpPr>
          <p:cNvPr id="3" name="Rectángulo 2"/>
          <p:cNvSpPr/>
          <p:nvPr/>
        </p:nvSpPr>
        <p:spPr>
          <a:xfrm>
            <a:off x="3106456" y="1729291"/>
            <a:ext cx="7493296" cy="3416320"/>
          </a:xfrm>
          <a:prstGeom prst="rect">
            <a:avLst/>
          </a:prstGeom>
        </p:spPr>
        <p:txBody>
          <a:bodyPr wrap="square">
            <a:spAutoFit/>
          </a:bodyPr>
          <a:lstStyle/>
          <a:p>
            <a:pPr marL="457200" algn="just">
              <a:lnSpc>
                <a:spcPct val="150000"/>
              </a:lnSpc>
              <a:spcAft>
                <a:spcPts val="800"/>
              </a:spcAft>
            </a:pPr>
            <a:r>
              <a:rPr lang="es-EC" sz="2400" dirty="0">
                <a:latin typeface="Times New Roman" panose="02020603050405020304" pitchFamily="18" charset="0"/>
                <a:ea typeface="Times New Roman" panose="02020603050405020304" pitchFamily="18" charset="0"/>
                <a:cs typeface="Times New Roman" panose="02020603050405020304" pitchFamily="18" charset="0"/>
              </a:rPr>
              <a:t>Analizar las series temporales de </a:t>
            </a:r>
            <a:r>
              <a:rPr lang="es-EC" sz="2400" dirty="0" smtClean="0">
                <a:latin typeface="Times New Roman" panose="02020603050405020304" pitchFamily="18" charset="0"/>
                <a:ea typeface="Times New Roman" panose="02020603050405020304" pitchFamily="18" charset="0"/>
                <a:cs typeface="Times New Roman" panose="02020603050405020304" pitchFamily="18" charset="0"/>
              </a:rPr>
              <a:t>TEC </a:t>
            </a:r>
            <a:r>
              <a:rPr lang="es-EC" sz="2400" dirty="0">
                <a:latin typeface="Times New Roman" panose="02020603050405020304" pitchFamily="18" charset="0"/>
                <a:ea typeface="Times New Roman" panose="02020603050405020304" pitchFamily="18" charset="0"/>
                <a:cs typeface="Times New Roman" panose="02020603050405020304" pitchFamily="18" charset="0"/>
              </a:rPr>
              <a:t>(Contenido Total de </a:t>
            </a:r>
            <a:r>
              <a:rPr lang="es-EC" sz="2400" dirty="0" smtClean="0">
                <a:latin typeface="Times New Roman" panose="02020603050405020304" pitchFamily="18" charset="0"/>
                <a:ea typeface="Times New Roman" panose="02020603050405020304" pitchFamily="18" charset="0"/>
                <a:cs typeface="Times New Roman" panose="02020603050405020304" pitchFamily="18" charset="0"/>
              </a:rPr>
              <a:t>Electrones) </a:t>
            </a:r>
            <a:r>
              <a:rPr lang="es-EC" sz="2400" dirty="0">
                <a:latin typeface="Times New Roman" panose="02020603050405020304" pitchFamily="18" charset="0"/>
                <a:ea typeface="Times New Roman" panose="02020603050405020304" pitchFamily="18" charset="0"/>
                <a:cs typeface="Times New Roman" panose="02020603050405020304" pitchFamily="18" charset="0"/>
              </a:rPr>
              <a:t>por horas con técnicas estadísticas para determinar modelos matemáticos no lineales de las estaciones REGME del territorio continental ecuatoriano desde el año 2010 al 2014 y validarlos a través de un análisis de predicción.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3106456" y="1260711"/>
            <a:ext cx="2956142" cy="461665"/>
          </a:xfrm>
          <a:prstGeom prst="rect">
            <a:avLst/>
          </a:prstGeom>
          <a:noFill/>
        </p:spPr>
        <p:txBody>
          <a:bodyPr wrap="square" rtlCol="0">
            <a:spAutoFit/>
          </a:bodyPr>
          <a:lstStyle/>
          <a:p>
            <a:r>
              <a:rPr lang="es-EC" sz="2400" b="1" i="1" u="sng" dirty="0"/>
              <a:t>Objetivo General</a:t>
            </a:r>
          </a:p>
        </p:txBody>
      </p:sp>
    </p:spTree>
    <p:extLst>
      <p:ext uri="{BB962C8B-B14F-4D97-AF65-F5344CB8AC3E}">
        <p14:creationId xmlns:p14="http://schemas.microsoft.com/office/powerpoint/2010/main" val="795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3450" y="1405633"/>
            <a:ext cx="2853006" cy="3539430"/>
          </a:xfrm>
          <a:prstGeom prst="rect">
            <a:avLst/>
          </a:prstGeom>
          <a:noFill/>
        </p:spPr>
        <p:txBody>
          <a:bodyPr wrap="square" rtlCol="0">
            <a:spAutoFit/>
          </a:bodyPr>
          <a:lstStyle/>
          <a:p>
            <a:pPr marL="285750" indent="-285750" algn="just">
              <a:buFontTx/>
              <a:buChar char="-"/>
            </a:pPr>
            <a:r>
              <a:rPr lang="es-EC" sz="1600" dirty="0" smtClean="0">
                <a:solidFill>
                  <a:srgbClr val="FF0000"/>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532719" y="300625"/>
            <a:ext cx="5543826" cy="646331"/>
          </a:xfrm>
          <a:prstGeom prst="rect">
            <a:avLst/>
          </a:prstGeom>
          <a:noFill/>
        </p:spPr>
        <p:txBody>
          <a:bodyPr wrap="square" rtlCol="0">
            <a:spAutoFit/>
          </a:bodyPr>
          <a:lstStyle>
            <a:defPPr>
              <a:defRPr lang="es-EC"/>
            </a:defPPr>
            <a:lvl1pPr algn="ctr">
              <a:defRPr sz="3600" b="1"/>
            </a:lvl1pPr>
          </a:lstStyle>
          <a:p>
            <a:r>
              <a:rPr lang="es-EC" dirty="0" smtClean="0"/>
              <a:t>OBJETIVOS</a:t>
            </a:r>
            <a:endParaRPr lang="es-EC" dirty="0"/>
          </a:p>
        </p:txBody>
      </p:sp>
      <p:sp>
        <p:nvSpPr>
          <p:cNvPr id="7" name="CuadroTexto 6"/>
          <p:cNvSpPr txBox="1"/>
          <p:nvPr/>
        </p:nvSpPr>
        <p:spPr>
          <a:xfrm>
            <a:off x="3054648" y="946956"/>
            <a:ext cx="2956142" cy="461665"/>
          </a:xfrm>
          <a:prstGeom prst="rect">
            <a:avLst/>
          </a:prstGeom>
          <a:noFill/>
        </p:spPr>
        <p:txBody>
          <a:bodyPr wrap="square" rtlCol="0">
            <a:spAutoFit/>
          </a:bodyPr>
          <a:lstStyle/>
          <a:p>
            <a:r>
              <a:rPr lang="es-EC" sz="2400" b="1" i="1" u="sng" dirty="0" smtClean="0"/>
              <a:t>Objetivos Específicos</a:t>
            </a:r>
            <a:endParaRPr lang="es-EC" sz="2400" b="1" i="1" u="sng" dirty="0"/>
          </a:p>
        </p:txBody>
      </p:sp>
      <p:sp>
        <p:nvSpPr>
          <p:cNvPr id="2" name="Rectángulo 1"/>
          <p:cNvSpPr/>
          <p:nvPr/>
        </p:nvSpPr>
        <p:spPr>
          <a:xfrm>
            <a:off x="3528165" y="1593287"/>
            <a:ext cx="7870520" cy="424731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Obtener los valores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TEC </a:t>
            </a:r>
            <a:r>
              <a:rPr lang="es-EC" sz="2000" dirty="0">
                <a:latin typeface="Times New Roman" panose="02020603050405020304" pitchFamily="18" charset="0"/>
                <a:ea typeface="Calibri" panose="020F0502020204030204" pitchFamily="34" charset="0"/>
                <a:cs typeface="Times New Roman" panose="02020603050405020304" pitchFamily="18" charset="0"/>
              </a:rPr>
              <a:t>mediante el algoritmo de Klobuchar para generar series temporales de las veinticuatro horas del día de las estaciones GNSS.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Determinar tendencia,  </a:t>
            </a:r>
            <a:r>
              <a:rPr lang="es-EC" sz="2000" dirty="0" err="1" smtClean="0">
                <a:latin typeface="Times New Roman" panose="02020603050405020304" pitchFamily="18" charset="0"/>
                <a:ea typeface="Calibri" panose="020F0502020204030204" pitchFamily="34" charset="0"/>
                <a:cs typeface="Times New Roman" panose="02020603050405020304" pitchFamily="18" charset="0"/>
              </a:rPr>
              <a:t>estacionaridad</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ea typeface="Calibri" panose="020F0502020204030204" pitchFamily="34" charset="0"/>
                <a:cs typeface="Times New Roman" panose="02020603050405020304" pitchFamily="18" charset="0"/>
              </a:rPr>
              <a:t>y estacionalidad de las series temporales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TEC </a:t>
            </a:r>
            <a:r>
              <a:rPr lang="es-EC" sz="2000" dirty="0">
                <a:latin typeface="Times New Roman" panose="02020603050405020304" pitchFamily="18" charset="0"/>
                <a:ea typeface="Calibri" panose="020F0502020204030204" pitchFamily="34" charset="0"/>
                <a:cs typeface="Times New Roman" panose="02020603050405020304" pitchFamily="18" charset="0"/>
              </a:rPr>
              <a:t>con técnicas estadísticas para obtener modelos matemáticos no lineales de cada serie.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Validar el comportamiento de cada una de las series obtenidas mediante la extrapolación de los modelos matemáticos no lineales generados y compararlos con valores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TEC reales.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7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5664" y="1282522"/>
            <a:ext cx="2853006" cy="3785652"/>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defTabSz="714375"/>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532719" y="300625"/>
            <a:ext cx="5543826" cy="646331"/>
          </a:xfrm>
          <a:prstGeom prst="rect">
            <a:avLst/>
          </a:prstGeom>
          <a:noFill/>
        </p:spPr>
        <p:txBody>
          <a:bodyPr wrap="square" rtlCol="0">
            <a:spAutoFit/>
          </a:bodyPr>
          <a:lstStyle>
            <a:defPPr>
              <a:defRPr lang="es-EC"/>
            </a:defPPr>
            <a:lvl1pPr algn="ctr">
              <a:defRPr sz="3600" b="1"/>
            </a:lvl1pPr>
          </a:lstStyle>
          <a:p>
            <a:r>
              <a:rPr lang="es-EC" dirty="0" smtClean="0"/>
              <a:t>IONÓSFERA</a:t>
            </a:r>
            <a:endParaRPr lang="es-EC" dirty="0"/>
          </a:p>
        </p:txBody>
      </p:sp>
      <p:sp>
        <p:nvSpPr>
          <p:cNvPr id="2" name="Rectángulo 1"/>
          <p:cNvSpPr/>
          <p:nvPr/>
        </p:nvSpPr>
        <p:spPr>
          <a:xfrm>
            <a:off x="2968670" y="946956"/>
            <a:ext cx="8542749" cy="923330"/>
          </a:xfrm>
          <a:prstGeom prst="rect">
            <a:avLst/>
          </a:prstGeom>
        </p:spPr>
        <p:txBody>
          <a:bodyPr wrap="square">
            <a:spAutoFit/>
          </a:bodyPr>
          <a:lstStyle/>
          <a:p>
            <a:pPr marL="285750" indent="-285750" algn="just">
              <a:buFont typeface="Wingdings" panose="05000000000000000000" pitchFamily="2" charset="2"/>
              <a:buChar char="§"/>
            </a:pPr>
            <a:r>
              <a:rPr lang="es-EC" dirty="0" smtClean="0">
                <a:latin typeface="Times New Roman" panose="02020603050405020304" pitchFamily="18" charset="0"/>
                <a:ea typeface="Times New Roman" panose="02020603050405020304" pitchFamily="18" charset="0"/>
              </a:rPr>
              <a:t>Está localizada </a:t>
            </a:r>
            <a:r>
              <a:rPr lang="es-EC" dirty="0">
                <a:latin typeface="Times New Roman" panose="02020603050405020304" pitchFamily="18" charset="0"/>
                <a:ea typeface="Times New Roman" panose="02020603050405020304" pitchFamily="18" charset="0"/>
              </a:rPr>
              <a:t>aproximadamente </a:t>
            </a:r>
            <a:r>
              <a:rPr lang="es-EC" dirty="0" smtClean="0">
                <a:latin typeface="Times New Roman" panose="02020603050405020304" pitchFamily="18" charset="0"/>
                <a:ea typeface="Times New Roman" panose="02020603050405020304" pitchFamily="18" charset="0"/>
              </a:rPr>
              <a:t>de 60 a 400 </a:t>
            </a:r>
            <a:r>
              <a:rPr lang="es-EC" dirty="0">
                <a:latin typeface="Times New Roman" panose="02020603050405020304" pitchFamily="18" charset="0"/>
                <a:ea typeface="Times New Roman" panose="02020603050405020304" pitchFamily="18" charset="0"/>
              </a:rPr>
              <a:t>km de </a:t>
            </a:r>
            <a:r>
              <a:rPr lang="es-EC" dirty="0" smtClean="0">
                <a:latin typeface="Times New Roman" panose="02020603050405020304" pitchFamily="18" charset="0"/>
                <a:ea typeface="Times New Roman" panose="02020603050405020304" pitchFamily="18" charset="0"/>
              </a:rPr>
              <a:t>altura desde la superficie terrestre. </a:t>
            </a:r>
          </a:p>
          <a:p>
            <a:pPr marL="285750" indent="-285750" algn="just">
              <a:buFont typeface="Wingdings" panose="05000000000000000000" pitchFamily="2" charset="2"/>
              <a:buChar char="§"/>
            </a:pPr>
            <a:r>
              <a:rPr lang="es-EC" dirty="0" smtClean="0">
                <a:latin typeface="Times New Roman" panose="02020603050405020304" pitchFamily="18" charset="0"/>
                <a:ea typeface="Times New Roman" panose="02020603050405020304" pitchFamily="18" charset="0"/>
              </a:rPr>
              <a:t>Posee una </a:t>
            </a:r>
            <a:r>
              <a:rPr lang="es-EC" dirty="0">
                <a:latin typeface="Times New Roman" panose="02020603050405020304" pitchFamily="18" charset="0"/>
                <a:ea typeface="Times New Roman" panose="02020603050405020304" pitchFamily="18" charset="0"/>
              </a:rPr>
              <a:t>gran concentración de electrones libres así como átomos y </a:t>
            </a:r>
            <a:r>
              <a:rPr lang="es-EC" dirty="0" smtClean="0">
                <a:latin typeface="Times New Roman" panose="02020603050405020304" pitchFamily="18" charset="0"/>
                <a:ea typeface="Times New Roman" panose="02020603050405020304" pitchFamily="18" charset="0"/>
              </a:rPr>
              <a:t>moléculas </a:t>
            </a:r>
            <a:r>
              <a:rPr lang="es-EC" dirty="0">
                <a:latin typeface="Times New Roman" panose="02020603050405020304" pitchFamily="18" charset="0"/>
                <a:ea typeface="Times New Roman" panose="02020603050405020304" pitchFamily="18" charset="0"/>
              </a:rPr>
              <a:t>llamadas </a:t>
            </a:r>
            <a:r>
              <a:rPr lang="es-EC" dirty="0" smtClean="0">
                <a:latin typeface="Times New Roman" panose="02020603050405020304" pitchFamily="18" charset="0"/>
                <a:ea typeface="Times New Roman" panose="02020603050405020304" pitchFamily="18" charset="0"/>
              </a:rPr>
              <a:t>iones. </a:t>
            </a:r>
            <a:endParaRPr lang="es-EC" dirty="0"/>
          </a:p>
        </p:txBody>
      </p:sp>
      <p:graphicFrame>
        <p:nvGraphicFramePr>
          <p:cNvPr id="7" name="Diagrama 6"/>
          <p:cNvGraphicFramePr/>
          <p:nvPr>
            <p:extLst>
              <p:ext uri="{D42A27DB-BD31-4B8C-83A1-F6EECF244321}">
                <p14:modId xmlns:p14="http://schemas.microsoft.com/office/powerpoint/2010/main" val="2492672472"/>
              </p:ext>
            </p:extLst>
          </p:nvPr>
        </p:nvGraphicFramePr>
        <p:xfrm>
          <a:off x="3152950" y="1923818"/>
          <a:ext cx="8634042" cy="1545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49472245"/>
              </p:ext>
            </p:extLst>
          </p:nvPr>
        </p:nvGraphicFramePr>
        <p:xfrm>
          <a:off x="3784488" y="3961772"/>
          <a:ext cx="7551566" cy="2038194"/>
        </p:xfrm>
        <a:graphic>
          <a:graphicData uri="http://schemas.openxmlformats.org/drawingml/2006/table">
            <a:tbl>
              <a:tblPr/>
              <a:tblGrid>
                <a:gridCol w="788676"/>
                <a:gridCol w="788676"/>
                <a:gridCol w="1715369"/>
                <a:gridCol w="1991405"/>
                <a:gridCol w="2267440"/>
              </a:tblGrid>
              <a:tr h="291583">
                <a:tc rowSpan="2" gridSpan="2">
                  <a:txBody>
                    <a:bodyPr/>
                    <a:lstStyle/>
                    <a:p>
                      <a:pPr algn="ctr" fontAlgn="ctr"/>
                      <a:r>
                        <a:rPr lang="es-EC" sz="1400" b="1" i="0" u="none" strike="noStrike" dirty="0">
                          <a:solidFill>
                            <a:srgbClr val="000000"/>
                          </a:solidFill>
                          <a:effectLst/>
                          <a:latin typeface="Times New Roman" panose="02020603050405020304" pitchFamily="18" charset="0"/>
                        </a:rPr>
                        <a:t>Región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C"/>
                    </a:p>
                  </a:txBody>
                  <a:tcPr/>
                </a:tc>
                <a:tc rowSpan="2">
                  <a:txBody>
                    <a:bodyPr/>
                    <a:lstStyle/>
                    <a:p>
                      <a:pPr algn="ctr" fontAlgn="ctr"/>
                      <a:r>
                        <a:rPr lang="es-EC" sz="1400" b="1" i="0" u="none" strike="noStrike">
                          <a:solidFill>
                            <a:srgbClr val="000000"/>
                          </a:solidFill>
                          <a:effectLst/>
                          <a:latin typeface="Times New Roman" panose="02020603050405020304" pitchFamily="18" charset="0"/>
                        </a:rPr>
                        <a:t>Altitud [km]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400" b="1" i="0" u="none" strike="noStrike" dirty="0">
                          <a:solidFill>
                            <a:srgbClr val="000000"/>
                          </a:solidFill>
                          <a:effectLst/>
                          <a:latin typeface="Times New Roman" panose="02020603050405020304" pitchFamily="18" charset="0"/>
                        </a:rPr>
                        <a:t>Concentración </a:t>
                      </a:r>
                      <a:r>
                        <a:rPr lang="es-EC" sz="1400" b="1" i="0" u="none" strike="noStrike" dirty="0" smtClean="0">
                          <a:solidFill>
                            <a:srgbClr val="000000"/>
                          </a:solidFill>
                          <a:effectLst/>
                          <a:latin typeface="Times New Roman" panose="02020603050405020304" pitchFamily="18" charset="0"/>
                        </a:rPr>
                        <a:t>electrones</a:t>
                      </a:r>
                      <a:endParaRPr lang="es-EC" sz="14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303131">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b"/>
                      <a:r>
                        <a:rPr lang="es-EC" sz="1400" b="1" i="0" u="none" strike="noStrike">
                          <a:solidFill>
                            <a:srgbClr val="000000"/>
                          </a:solidFill>
                          <a:effectLst/>
                          <a:latin typeface="Times New Roman" panose="02020603050405020304" pitchFamily="18" charset="0"/>
                        </a:rPr>
                        <a:t>Día[elec/m3 ]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Times New Roman" panose="02020603050405020304" pitchFamily="18" charset="0"/>
                        </a:rPr>
                        <a:t>Noche[elec/m3]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70">
                <a:tc gridSpan="2">
                  <a:txBody>
                    <a:bodyPr/>
                    <a:lstStyle/>
                    <a:p>
                      <a:pPr algn="ctr" fontAlgn="ctr"/>
                      <a:r>
                        <a:rPr lang="es-EC" sz="1400" b="1" i="0" u="none" strike="noStrike">
                          <a:solidFill>
                            <a:srgbClr val="000000"/>
                          </a:solidFill>
                          <a:effectLst/>
                          <a:latin typeface="Times New Roman" panose="02020603050405020304" pitchFamily="18"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1400" b="0" i="0" u="none" strike="noStrike" dirty="0" smtClean="0">
                          <a:solidFill>
                            <a:srgbClr val="000000"/>
                          </a:solidFill>
                          <a:effectLst/>
                          <a:latin typeface="Times New Roman" panose="02020603050405020304" pitchFamily="18" charset="0"/>
                        </a:rPr>
                        <a:t>60 - 100 </a:t>
                      </a:r>
                      <a:endParaRPr lang="es-EC" sz="14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a:t>
                      </a:r>
                      <a:r>
                        <a:rPr lang="es-EC" sz="1400" b="0" i="0" u="none" strike="noStrike" baseline="30000">
                          <a:solidFill>
                            <a:srgbClr val="000000"/>
                          </a:solidFill>
                          <a:effectLst/>
                          <a:latin typeface="Times New Roman" panose="02020603050405020304" pitchFamily="18" charset="0"/>
                        </a:rPr>
                        <a:t>8 </a:t>
                      </a:r>
                      <a:r>
                        <a:rPr lang="es-EC" sz="1400" b="0" i="0" u="none" strike="noStrike">
                          <a:solidFill>
                            <a:srgbClr val="000000"/>
                          </a:solidFill>
                          <a:effectLst/>
                          <a:latin typeface="Times New Roman" panose="02020603050405020304" pitchFamily="18" charset="0"/>
                        </a:rPr>
                        <a:t>– 10</a:t>
                      </a:r>
                      <a:r>
                        <a:rPr lang="es-EC" sz="1400" b="0" i="0" u="none" strike="noStrike" baseline="30000">
                          <a:solidFill>
                            <a:srgbClr val="000000"/>
                          </a:solidFill>
                          <a:effectLst/>
                          <a:latin typeface="Times New Roman" panose="02020603050405020304" pitchFamily="18" charset="0"/>
                        </a:rPr>
                        <a:t>10 </a:t>
                      </a:r>
                      <a:r>
                        <a:rPr lang="es-EC"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a:t>
                      </a:r>
                      <a:r>
                        <a:rPr lang="es-EC" sz="1400" b="0" i="0" u="none" strike="noStrike" baseline="30000">
                          <a:solidFill>
                            <a:srgbClr val="000000"/>
                          </a:solidFill>
                          <a:effectLst/>
                          <a:latin typeface="Times New Roman" panose="02020603050405020304" pitchFamily="18" charset="0"/>
                        </a:rPr>
                        <a:t>1 </a:t>
                      </a:r>
                      <a:r>
                        <a:rPr lang="es-EC" sz="1400" b="0" i="0" u="none" strike="noStrike">
                          <a:solidFill>
                            <a:srgbClr val="000000"/>
                          </a:solidFill>
                          <a:effectLst/>
                          <a:latin typeface="Times New Roman" panose="02020603050405020304" pitchFamily="18" charset="0"/>
                        </a:rPr>
                        <a:t>– 10</a:t>
                      </a:r>
                      <a:r>
                        <a:rPr lang="es-EC" sz="1400" b="0" i="0" u="none" strike="noStrike" baseline="30000">
                          <a:solidFill>
                            <a:srgbClr val="000000"/>
                          </a:solidFill>
                          <a:effectLst/>
                          <a:latin typeface="Times New Roman" panose="02020603050405020304" pitchFamily="18" charset="0"/>
                        </a:rPr>
                        <a:t>2 </a:t>
                      </a:r>
                      <a:endParaRPr lang="es-EC" sz="1400" b="0" i="0" u="none" strike="noStrike">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70">
                <a:tc gridSpan="2">
                  <a:txBody>
                    <a:bodyPr/>
                    <a:lstStyle/>
                    <a:p>
                      <a:pPr algn="ctr" fontAlgn="ctr"/>
                      <a:r>
                        <a:rPr lang="es-EC" sz="1400" b="1" i="0" u="none" strike="noStrike">
                          <a:solidFill>
                            <a:srgbClr val="000000"/>
                          </a:solidFill>
                          <a:effectLst/>
                          <a:latin typeface="Times New Roman" panose="02020603050405020304" pitchFamily="18"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1400" b="0" i="0" u="none" strike="noStrike" dirty="0">
                          <a:solidFill>
                            <a:srgbClr val="000000"/>
                          </a:solidFill>
                          <a:effectLst/>
                          <a:latin typeface="Times New Roman" panose="02020603050405020304" pitchFamily="18" charset="0"/>
                        </a:rPr>
                        <a:t>105 </a:t>
                      </a:r>
                      <a:r>
                        <a:rPr lang="es-EC" sz="1400" b="0" i="0" u="none" strike="noStrike" dirty="0" smtClean="0">
                          <a:solidFill>
                            <a:srgbClr val="000000"/>
                          </a:solidFill>
                          <a:effectLst/>
                          <a:latin typeface="Times New Roman" panose="02020603050405020304" pitchFamily="18" charset="0"/>
                        </a:rPr>
                        <a:t>- </a:t>
                      </a:r>
                      <a:r>
                        <a:rPr lang="es-EC" sz="1400" b="0" i="0" u="none" strike="noStrike" dirty="0">
                          <a:solidFill>
                            <a:srgbClr val="000000"/>
                          </a:solidFill>
                          <a:effectLst/>
                          <a:latin typeface="Times New Roman" panose="02020603050405020304" pitchFamily="18" charset="0"/>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1x10</a:t>
                      </a:r>
                      <a:r>
                        <a:rPr lang="es-EC" sz="1400" b="0" i="0" u="none" strike="noStrike" baseline="30000">
                          <a:solidFill>
                            <a:srgbClr val="000000"/>
                          </a:solidFill>
                          <a:effectLst/>
                          <a:latin typeface="Times New Roman" panose="02020603050405020304" pitchFamily="18" charset="0"/>
                        </a:rPr>
                        <a:t>11</a:t>
                      </a:r>
                      <a:endParaRPr lang="es-EC" sz="1400" b="0" i="0" u="none" strike="noStrike">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5 x 10</a:t>
                      </a:r>
                      <a:r>
                        <a:rPr lang="es-EC" sz="1400" b="0" i="0" u="none" strike="noStrike" baseline="30000">
                          <a:solidFill>
                            <a:srgbClr val="000000"/>
                          </a:solidFill>
                          <a:effectLst/>
                          <a:latin typeface="Times New Roman" panose="02020603050405020304" pitchFamily="18" charset="0"/>
                        </a:rPr>
                        <a:t>9</a:t>
                      </a:r>
                      <a:r>
                        <a:rPr lang="es-EC"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70">
                <a:tc rowSpan="2">
                  <a:txBody>
                    <a:bodyPr/>
                    <a:lstStyle/>
                    <a:p>
                      <a:pPr algn="ctr" fontAlgn="ctr"/>
                      <a:r>
                        <a:rPr lang="es-EC" sz="1400" b="1" i="0" u="none" strike="noStrike">
                          <a:solidFill>
                            <a:srgbClr val="000000"/>
                          </a:solidFill>
                          <a:effectLst/>
                          <a:latin typeface="Times New Roman" panose="02020603050405020304" pitchFamily="18"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Times New Roman" panose="02020603050405020304" pitchFamily="18" charset="0"/>
                        </a:rPr>
                        <a:t>F1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Times New Roman" panose="02020603050405020304" pitchFamily="18" charset="0"/>
                        </a:rPr>
                        <a:t>140 </a:t>
                      </a:r>
                      <a:r>
                        <a:rPr lang="es-EC" sz="1400" b="0" i="0" u="none" strike="noStrike" dirty="0" smtClean="0">
                          <a:solidFill>
                            <a:srgbClr val="000000"/>
                          </a:solidFill>
                          <a:effectLst/>
                          <a:latin typeface="Times New Roman" panose="02020603050405020304" pitchFamily="18" charset="0"/>
                        </a:rPr>
                        <a:t>- </a:t>
                      </a:r>
                      <a:r>
                        <a:rPr lang="es-EC" sz="1400" b="0" i="0" u="none" strike="noStrike" dirty="0">
                          <a:solidFill>
                            <a:srgbClr val="000000"/>
                          </a:solidFill>
                          <a:effectLst/>
                          <a:latin typeface="Times New Roman" panose="02020603050405020304" pitchFamily="18"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a:t>
                      </a:r>
                      <a:r>
                        <a:rPr lang="es-EC" sz="1400" b="0" i="0" u="none" strike="noStrike" baseline="30000">
                          <a:solidFill>
                            <a:srgbClr val="000000"/>
                          </a:solidFill>
                          <a:effectLst/>
                          <a:latin typeface="Times New Roman" panose="02020603050405020304" pitchFamily="18" charset="0"/>
                        </a:rPr>
                        <a:t>11</a:t>
                      </a:r>
                      <a:r>
                        <a:rPr lang="es-EC" sz="1400" b="0" i="0" u="none" strike="noStrike">
                          <a:solidFill>
                            <a:srgbClr val="000000"/>
                          </a:solidFill>
                          <a:effectLst/>
                          <a:latin typeface="Times New Roman" panose="02020603050405020304" pitchFamily="18" charset="0"/>
                        </a:rPr>
                        <a:t> – 10</a:t>
                      </a:r>
                      <a:r>
                        <a:rPr lang="es-EC" sz="1400" b="0" i="0" u="none" strike="noStrike" baseline="30000">
                          <a:solidFill>
                            <a:srgbClr val="000000"/>
                          </a:solidFill>
                          <a:effectLst/>
                          <a:latin typeface="Times New Roman" panose="02020603050405020304" pitchFamily="18" charset="0"/>
                        </a:rPr>
                        <a:t>12</a:t>
                      </a:r>
                      <a:r>
                        <a:rPr lang="es-EC" sz="14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70">
                <a:tc vMerge="1">
                  <a:txBody>
                    <a:bodyPr/>
                    <a:lstStyle/>
                    <a:p>
                      <a:endParaRPr lang="es-EC"/>
                    </a:p>
                  </a:txBody>
                  <a:tcPr/>
                </a:tc>
                <a:tc>
                  <a:txBody>
                    <a:bodyPr/>
                    <a:lstStyle/>
                    <a:p>
                      <a:pPr algn="ctr" fontAlgn="ctr"/>
                      <a:r>
                        <a:rPr lang="es-EC" sz="1400" b="1" i="0" u="none" strike="noStrike">
                          <a:solidFill>
                            <a:srgbClr val="000000"/>
                          </a:solidFill>
                          <a:effectLst/>
                          <a:latin typeface="Times New Roman" panose="02020603050405020304" pitchFamily="18" charset="0"/>
                        </a:rPr>
                        <a:t>F2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Times New Roman" panose="02020603050405020304" pitchFamily="18" charset="0"/>
                        </a:rPr>
                        <a:t>210 </a:t>
                      </a:r>
                      <a:r>
                        <a:rPr lang="es-EC" sz="1400" b="0" i="0" u="none" strike="noStrike" dirty="0" smtClean="0">
                          <a:solidFill>
                            <a:srgbClr val="000000"/>
                          </a:solidFill>
                          <a:effectLst/>
                          <a:latin typeface="Times New Roman" panose="02020603050405020304" pitchFamily="18" charset="0"/>
                        </a:rPr>
                        <a:t>-350</a:t>
                      </a:r>
                      <a:endParaRPr lang="es-EC" sz="14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a:t>
                      </a:r>
                      <a:r>
                        <a:rPr lang="es-EC" sz="1400" b="0" i="0" u="none" strike="noStrike" baseline="30000">
                          <a:solidFill>
                            <a:srgbClr val="000000"/>
                          </a:solidFill>
                          <a:effectLst/>
                          <a:latin typeface="Times New Roman" panose="02020603050405020304" pitchFamily="18" charset="0"/>
                        </a:rPr>
                        <a:t>10 </a:t>
                      </a:r>
                      <a:r>
                        <a:rPr lang="es-EC" sz="1400" b="0" i="0" u="none" strike="noStrike">
                          <a:solidFill>
                            <a:srgbClr val="000000"/>
                          </a:solidFill>
                          <a:effectLst/>
                          <a:latin typeface="Times New Roman" panose="02020603050405020304" pitchFamily="18" charset="0"/>
                        </a:rPr>
                        <a:t>– 8 x 10</a:t>
                      </a:r>
                      <a:r>
                        <a:rPr lang="es-EC" sz="1400" b="0" i="0" u="none" strike="noStrike" baseline="30000">
                          <a:solidFill>
                            <a:srgbClr val="000000"/>
                          </a:solidFill>
                          <a:effectLst/>
                          <a:latin typeface="Times New Roman" panose="02020603050405020304" pitchFamily="18" charset="0"/>
                        </a:rPr>
                        <a:t>12 </a:t>
                      </a:r>
                      <a:endParaRPr lang="es-EC" sz="1400" b="0" i="0" u="none" strike="noStrike">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Times New Roman" panose="02020603050405020304" pitchFamily="18" charset="0"/>
                        </a:rPr>
                        <a:t>2 x 10</a:t>
                      </a:r>
                      <a:r>
                        <a:rPr lang="es-EC" sz="1400" b="0" i="0" u="none" strike="noStrike" baseline="30000" dirty="0">
                          <a:solidFill>
                            <a:srgbClr val="000000"/>
                          </a:solidFill>
                          <a:effectLst/>
                          <a:latin typeface="Times New Roman" panose="02020603050405020304" pitchFamily="18" charset="0"/>
                        </a:rPr>
                        <a:t>2 </a:t>
                      </a:r>
                      <a:endParaRPr lang="es-EC" sz="14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66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716" y="1282522"/>
            <a:ext cx="2853006" cy="3785652"/>
          </a:xfrm>
          <a:prstGeom prst="rect">
            <a:avLst/>
          </a:prstGeom>
          <a:noFill/>
        </p:spPr>
        <p:txBody>
          <a:bodyPr wrap="square" rtlCol="0">
            <a:spAutoFit/>
          </a:bodyPr>
          <a:lstStyle/>
          <a:p>
            <a:pPr marL="285750" indent="-285750" algn="just">
              <a:buFontTx/>
              <a:buChar char="-"/>
            </a:pPr>
            <a:r>
              <a:rPr lang="es-EC" sz="1600" dirty="0">
                <a:solidFill>
                  <a:schemeClr val="accent6">
                    <a:lumMod val="75000"/>
                  </a:schemeClr>
                </a:solidFill>
              </a:rPr>
              <a:t>Generalidades </a:t>
            </a:r>
          </a:p>
          <a:p>
            <a:pPr algn="just"/>
            <a:endParaRPr lang="es-EC" sz="1600" dirty="0" smtClean="0">
              <a:solidFill>
                <a:schemeClr val="accent6">
                  <a:lumMod val="75000"/>
                </a:schemeClr>
              </a:solidFill>
            </a:endParaRPr>
          </a:p>
          <a:p>
            <a:pPr marL="285750" indent="-285750" algn="just">
              <a:buFontTx/>
              <a:buChar char="-"/>
            </a:pPr>
            <a:r>
              <a:rPr lang="es-EC" sz="1600" dirty="0">
                <a:solidFill>
                  <a:srgbClr val="FF0000"/>
                </a:solidFill>
              </a:rPr>
              <a:t>Fundamento Teórico </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Metodología</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Análisis y Resultados</a:t>
            </a:r>
          </a:p>
          <a:p>
            <a:pPr marL="285750" indent="-285750" algn="just">
              <a:buFontTx/>
              <a:buChar char="-"/>
            </a:pPr>
            <a:endParaRPr lang="es-EC" sz="1600" dirty="0" smtClean="0">
              <a:solidFill>
                <a:schemeClr val="accent6">
                  <a:lumMod val="75000"/>
                </a:schemeClr>
              </a:solidFill>
            </a:endParaRPr>
          </a:p>
          <a:p>
            <a:pPr marL="285750" indent="-285750" algn="just">
              <a:buFontTx/>
              <a:buChar char="-"/>
            </a:pPr>
            <a:r>
              <a:rPr lang="es-EC" sz="1600" dirty="0" smtClean="0">
                <a:solidFill>
                  <a:schemeClr val="accent6">
                    <a:lumMod val="75000"/>
                  </a:schemeClr>
                </a:solidFill>
              </a:rPr>
              <a:t>Conclusiones </a:t>
            </a:r>
          </a:p>
          <a:p>
            <a:pPr marL="285750" indent="-285750" algn="just">
              <a:buFontTx/>
              <a:buChar char="-"/>
            </a:pPr>
            <a:endParaRPr lang="es-EC" sz="1600" dirty="0">
              <a:solidFill>
                <a:schemeClr val="accent6">
                  <a:lumMod val="75000"/>
                </a:schemeClr>
              </a:solidFill>
            </a:endParaRPr>
          </a:p>
          <a:p>
            <a:pPr marL="285750" indent="-285750" algn="just">
              <a:buFontTx/>
              <a:buChar char="-"/>
            </a:pPr>
            <a:r>
              <a:rPr lang="es-EC" sz="1600" dirty="0" smtClean="0">
                <a:solidFill>
                  <a:schemeClr val="accent6">
                    <a:lumMod val="75000"/>
                  </a:schemeClr>
                </a:solidFill>
              </a:rPr>
              <a:t> Recomendaciones </a:t>
            </a:r>
          </a:p>
          <a:p>
            <a:pPr algn="just"/>
            <a:endParaRPr lang="es-EC" sz="1600" dirty="0" smtClean="0">
              <a:solidFill>
                <a:schemeClr val="accent6">
                  <a:lumMod val="75000"/>
                </a:schemeClr>
              </a:solidFill>
            </a:endParaRPr>
          </a:p>
          <a:p>
            <a:pPr marL="285750" indent="-285750" algn="just">
              <a:buFontTx/>
              <a:buChar char="-"/>
            </a:pPr>
            <a:endParaRPr lang="es-EC" sz="1600" dirty="0" smtClean="0">
              <a:solidFill>
                <a:schemeClr val="accent6">
                  <a:lumMod val="75000"/>
                </a:schemeClr>
              </a:solidFill>
            </a:endParaRPr>
          </a:p>
          <a:p>
            <a:pPr algn="just" defTabSz="714375"/>
            <a:endParaRPr lang="es-EC" sz="1600" dirty="0" smtClean="0">
              <a:solidFill>
                <a:schemeClr val="accent6">
                  <a:lumMod val="75000"/>
                </a:schemeClr>
              </a:solidFill>
            </a:endParaRPr>
          </a:p>
          <a:p>
            <a:pPr algn="just"/>
            <a:endParaRPr lang="es-EC" sz="1600" dirty="0"/>
          </a:p>
        </p:txBody>
      </p:sp>
      <p:cxnSp>
        <p:nvCxnSpPr>
          <p:cNvPr id="6" name="Conector recto 5"/>
          <p:cNvCxnSpPr/>
          <p:nvPr/>
        </p:nvCxnSpPr>
        <p:spPr>
          <a:xfrm>
            <a:off x="2693096" y="0"/>
            <a:ext cx="0" cy="63506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094307" y="307788"/>
            <a:ext cx="7279325" cy="646331"/>
          </a:xfrm>
          <a:prstGeom prst="rect">
            <a:avLst/>
          </a:prstGeom>
          <a:noFill/>
        </p:spPr>
        <p:txBody>
          <a:bodyPr wrap="square" rtlCol="0">
            <a:spAutoFit/>
          </a:bodyPr>
          <a:lstStyle>
            <a:defPPr>
              <a:defRPr lang="es-EC"/>
            </a:defPPr>
            <a:lvl1pPr algn="ctr">
              <a:defRPr sz="3600" b="1"/>
            </a:lvl1pPr>
          </a:lstStyle>
          <a:p>
            <a:r>
              <a:rPr lang="es-EC" dirty="0" smtClean="0"/>
              <a:t>CONTENIDO TOTAL DE ELECTRONES</a:t>
            </a:r>
            <a:endParaRPr lang="es-EC" dirty="0"/>
          </a:p>
        </p:txBody>
      </p:sp>
      <p:sp>
        <p:nvSpPr>
          <p:cNvPr id="3" name="Rectángulo redondeado 2"/>
          <p:cNvSpPr/>
          <p:nvPr/>
        </p:nvSpPr>
        <p:spPr>
          <a:xfrm>
            <a:off x="3794826" y="996564"/>
            <a:ext cx="7328285" cy="125461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C" dirty="0"/>
              <a:t>El Contenido Total de Electrones (TEC) está definido como el número de electrones contenidos en una columna de un metro cuadrado de sección extendida desde el receptor hasta el satélite (</a:t>
            </a:r>
            <a:r>
              <a:rPr lang="es-EC" dirty="0" err="1"/>
              <a:t>Rodriguez</a:t>
            </a:r>
            <a:r>
              <a:rPr lang="es-EC" dirty="0"/>
              <a:t>-Bouza, </a:t>
            </a:r>
            <a:r>
              <a:rPr lang="es-EC" dirty="0" smtClean="0"/>
              <a:t>et al., </a:t>
            </a:r>
            <a:r>
              <a:rPr lang="es-EC" dirty="0"/>
              <a:t>2014)</a:t>
            </a:r>
          </a:p>
        </p:txBody>
      </p:sp>
      <p:pic>
        <p:nvPicPr>
          <p:cNvPr id="7" name="Imagen 6"/>
          <p:cNvPicPr>
            <a:picLocks noChangeAspect="1"/>
          </p:cNvPicPr>
          <p:nvPr/>
        </p:nvPicPr>
        <p:blipFill>
          <a:blip r:embed="rId2"/>
          <a:stretch>
            <a:fillRect/>
          </a:stretch>
        </p:blipFill>
        <p:spPr>
          <a:xfrm>
            <a:off x="3420802" y="2596742"/>
            <a:ext cx="3583480" cy="2856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3815922" y="5453139"/>
            <a:ext cx="2859110" cy="984885"/>
          </a:xfrm>
          <a:prstGeom prst="rect">
            <a:avLst/>
          </a:prstGeom>
          <a:noFill/>
        </p:spPr>
        <p:txBody>
          <a:bodyPr wrap="square" rtlCol="0">
            <a:spAutoFit/>
          </a:bodyPr>
          <a:lstStyle/>
          <a:p>
            <a:pPr algn="ctr">
              <a:lnSpc>
                <a:spcPct val="150000"/>
              </a:lnSpc>
            </a:pPr>
            <a:r>
              <a:rPr lang="es-ES" sz="1600" dirty="0" smtClean="0">
                <a:ea typeface="Calibri" panose="020F0502020204030204" pitchFamily="34" charset="0"/>
                <a:cs typeface="Times New Roman" panose="02020603050405020304" pitchFamily="18" charset="0"/>
              </a:rPr>
              <a:t>Representación </a:t>
            </a:r>
            <a:r>
              <a:rPr lang="es-ES" sz="1600" dirty="0">
                <a:ea typeface="Calibri" panose="020F0502020204030204" pitchFamily="34" charset="0"/>
                <a:cs typeface="Times New Roman" panose="02020603050405020304" pitchFamily="18" charset="0"/>
              </a:rPr>
              <a:t>del </a:t>
            </a:r>
            <a:r>
              <a:rPr lang="es-ES" sz="1600" dirty="0" smtClean="0">
                <a:ea typeface="Calibri" panose="020F0502020204030204" pitchFamily="34" charset="0"/>
                <a:cs typeface="Times New Roman" panose="02020603050405020304" pitchFamily="18" charset="0"/>
              </a:rPr>
              <a:t>TEC</a:t>
            </a:r>
            <a:endParaRPr lang="es-ES" sz="1600" dirty="0">
              <a:ea typeface="Calibri" panose="020F0502020204030204" pitchFamily="34" charset="0"/>
              <a:cs typeface="Times New Roman" panose="02020603050405020304" pitchFamily="18" charset="0"/>
            </a:endParaRPr>
          </a:p>
          <a:p>
            <a:pPr algn="ctr"/>
            <a:r>
              <a:rPr lang="es-ES" sz="1600" dirty="0">
                <a:cs typeface="Times New Roman" panose="02020603050405020304" pitchFamily="18" charset="0"/>
              </a:rPr>
              <a:t>Fuente: </a:t>
            </a:r>
            <a:r>
              <a:rPr lang="es-ES" sz="1600" dirty="0" err="1">
                <a:cs typeface="Times New Roman" panose="02020603050405020304" pitchFamily="18" charset="0"/>
              </a:rPr>
              <a:t>Brunini</a:t>
            </a:r>
            <a:r>
              <a:rPr lang="es-ES" sz="1600" dirty="0">
                <a:cs typeface="Times New Roman" panose="02020603050405020304" pitchFamily="18" charset="0"/>
              </a:rPr>
              <a:t>, 2010</a:t>
            </a:r>
            <a:endParaRPr lang="es-ES" sz="1600" dirty="0"/>
          </a:p>
          <a:p>
            <a:endParaRPr lang="es-EC" dirty="0"/>
          </a:p>
        </p:txBody>
      </p:sp>
      <mc:AlternateContent xmlns:mc="http://schemas.openxmlformats.org/markup-compatibility/2006" xmlns:a14="http://schemas.microsoft.com/office/drawing/2010/main">
        <mc:Choice Requires="a14">
          <p:sp>
            <p:nvSpPr>
              <p:cNvPr id="9" name="CuadroTexto 8"/>
              <p:cNvSpPr txBox="1"/>
              <p:nvPr/>
            </p:nvSpPr>
            <p:spPr>
              <a:xfrm>
                <a:off x="7733969" y="2703757"/>
                <a:ext cx="3052293" cy="7538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𝑇𝐸𝐶</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−16</m:t>
                          </m:r>
                        </m:sup>
                      </m:sSup>
                      <m:nary>
                        <m:naryPr>
                          <m:limLoc m:val="subSup"/>
                          <m:ctrlPr>
                            <a:rPr lang="es-EC" i="1">
                              <a:latin typeface="Cambria Math" panose="02040503050406030204" pitchFamily="18" charset="0"/>
                            </a:rPr>
                          </m:ctrlPr>
                        </m:naryPr>
                        <m:sub>
                          <m:sSub>
                            <m:sSubPr>
                              <m:ctrlPr>
                                <a:rPr lang="es-EC" i="1">
                                  <a:latin typeface="Cambria Math" panose="02040503050406030204" pitchFamily="18" charset="0"/>
                                </a:rPr>
                              </m:ctrlPr>
                            </m:sSubPr>
                            <m:e>
                              <m:r>
                                <m:rPr>
                                  <m:sty m:val="p"/>
                                </m:rPr>
                                <a:rPr lang="es-EC">
                                  <a:latin typeface="Cambria Math" panose="02040503050406030204" pitchFamily="18" charset="0"/>
                                </a:rPr>
                                <m:t>Γ</m:t>
                              </m:r>
                            </m:e>
                            <m:sub>
                              <m:r>
                                <a:rPr lang="es-EC">
                                  <a:latin typeface="Cambria Math" panose="02040503050406030204" pitchFamily="18" charset="0"/>
                                </a:rPr>
                                <m:t>1</m:t>
                              </m:r>
                            </m:sub>
                          </m:sSub>
                        </m:sub>
                        <m:sup>
                          <m:sSub>
                            <m:sSubPr>
                              <m:ctrlPr>
                                <a:rPr lang="es-EC" i="1">
                                  <a:latin typeface="Cambria Math" panose="02040503050406030204" pitchFamily="18" charset="0"/>
                                </a:rPr>
                              </m:ctrlPr>
                            </m:sSubPr>
                            <m:e>
                              <m:r>
                                <m:rPr>
                                  <m:sty m:val="p"/>
                                </m:rPr>
                                <a:rPr lang="es-EC">
                                  <a:latin typeface="Cambria Math" panose="02040503050406030204" pitchFamily="18" charset="0"/>
                                </a:rPr>
                                <m:t>Γ</m:t>
                              </m:r>
                            </m:e>
                            <m:sub>
                              <m:r>
                                <a:rPr lang="es-EC">
                                  <a:latin typeface="Cambria Math" panose="02040503050406030204" pitchFamily="18" charset="0"/>
                                </a:rPr>
                                <m:t>2</m:t>
                              </m:r>
                            </m:sub>
                          </m:sSub>
                        </m:sup>
                        <m:e>
                          <m:r>
                            <a:rPr lang="es-EC" i="1">
                              <a:latin typeface="Cambria Math" panose="02040503050406030204" pitchFamily="18" charset="0"/>
                            </a:rPr>
                            <m:t>𝜂</m:t>
                          </m:r>
                          <m:r>
                            <a:rPr lang="es-EC" i="1">
                              <a:latin typeface="Cambria Math" panose="02040503050406030204" pitchFamily="18" charset="0"/>
                            </a:rPr>
                            <m:t>∗ </m:t>
                          </m:r>
                          <m:r>
                            <a:rPr lang="es-EC" i="1">
                              <a:latin typeface="Cambria Math" panose="02040503050406030204" pitchFamily="18" charset="0"/>
                            </a:rPr>
                            <m:t>𝑑</m:t>
                          </m:r>
                          <m:r>
                            <a:rPr lang="es-EC" i="1">
                              <a:latin typeface="Cambria Math" panose="02040503050406030204" pitchFamily="18" charset="0"/>
                            </a:rPr>
                            <m:t>𝜂</m:t>
                          </m:r>
                        </m:e>
                      </m:nary>
                    </m:oMath>
                  </m:oMathPara>
                </a14:m>
                <a:endParaRPr lang="es-EC"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33969" y="2703757"/>
                <a:ext cx="3052293" cy="753861"/>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940873" y="3840275"/>
                <a:ext cx="3270575" cy="369332"/>
              </a:xfrm>
              <a:prstGeom prst="rect">
                <a:avLst/>
              </a:prstGeom>
            </p:spPr>
            <p:txBody>
              <a:bodyPr wrap="none">
                <a:spAutoFit/>
              </a:bodyPr>
              <a:lstStyle/>
              <a:p>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1 </m:t>
                    </m:r>
                    <m:r>
                      <a:rPr lang="es-EC" i="1">
                        <a:latin typeface="Cambria Math" panose="02040503050406030204" pitchFamily="18" charset="0"/>
                        <a:ea typeface="Calibri" panose="020F0502020204030204" pitchFamily="34" charset="0"/>
                        <a:cs typeface="Times New Roman" panose="02020603050405020304" pitchFamily="18" charset="0"/>
                      </a:rPr>
                      <m:t>𝑇𝐸𝐶𝑈</m:t>
                    </m:r>
                    <m:r>
                      <a:rPr lang="es-EC" i="1">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effectLst/>
                            <a:latin typeface="Cambria Math" panose="02040503050406030204" pitchFamily="18"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10</m:t>
                        </m:r>
                      </m:e>
                      <m:sup>
                        <m:r>
                          <a:rPr lang="es-EC" i="1">
                            <a:effectLst/>
                            <a:latin typeface="Cambria Math" panose="02040503050406030204" pitchFamily="18" charset="0"/>
                            <a:ea typeface="Calibri" panose="020F0502020204030204" pitchFamily="34" charset="0"/>
                            <a:cs typeface="Times New Roman" panose="02020603050405020304" pitchFamily="18" charset="0"/>
                          </a:rPr>
                          <m:t>16</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𝑒𝑙𝑒𝑐𝑡𝑟𝑜𝑛𝑒𝑠</m:t>
                    </m:r>
                    <m:r>
                      <a:rPr lang="es-EC"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effectLst/>
                            <a:latin typeface="Cambria Math" panose="02040503050406030204" pitchFamily="18"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EC" dirty="0" smtClean="0">
                    <a:effectLst/>
                    <a:latin typeface="Times New Roman" panose="02020603050405020304" pitchFamily="18" charset="0"/>
                    <a:ea typeface="Times New Roman" panose="02020603050405020304" pitchFamily="18" charset="0"/>
                  </a:rPr>
                  <a:t> </a:t>
                </a:r>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7940873" y="3840275"/>
                <a:ext cx="3270575" cy="369332"/>
              </a:xfrm>
              <a:prstGeom prst="rect">
                <a:avLst/>
              </a:prstGeom>
              <a:blipFill rotWithShape="0">
                <a:blip r:embed="rId4"/>
                <a:stretch>
                  <a:fillRect b="-11475"/>
                </a:stretch>
              </a:blipFill>
            </p:spPr>
            <p:txBody>
              <a:bodyPr/>
              <a:lstStyle/>
              <a:p>
                <a:r>
                  <a:rPr lang="es-EC">
                    <a:noFill/>
                  </a:rPr>
                  <a:t> </a:t>
                </a:r>
              </a:p>
            </p:txBody>
          </p:sp>
        </mc:Fallback>
      </mc:AlternateContent>
      <p:grpSp>
        <p:nvGrpSpPr>
          <p:cNvPr id="12" name="Grupo 11"/>
          <p:cNvGrpSpPr/>
          <p:nvPr/>
        </p:nvGrpSpPr>
        <p:grpSpPr>
          <a:xfrm>
            <a:off x="3309881" y="946956"/>
            <a:ext cx="8298174" cy="5403740"/>
            <a:chOff x="2880986" y="896852"/>
            <a:chExt cx="6175332" cy="5403740"/>
          </a:xfrm>
        </p:grpSpPr>
        <p:sp>
          <p:nvSpPr>
            <p:cNvPr id="13" name="Rectángulo 12"/>
            <p:cNvSpPr/>
            <p:nvPr/>
          </p:nvSpPr>
          <p:spPr>
            <a:xfrm>
              <a:off x="2880986" y="896852"/>
              <a:ext cx="6175332" cy="540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descr="Resultado de imagen"/>
            <p:cNvPicPr/>
            <p:nvPr/>
          </p:nvPicPr>
          <p:blipFill rotWithShape="1">
            <a:blip r:embed="rId5">
              <a:extLst>
                <a:ext uri="{28A0092B-C50C-407E-A947-70E740481C1C}">
                  <a14:useLocalDpi xmlns:a14="http://schemas.microsoft.com/office/drawing/2010/main" val="0"/>
                </a:ext>
              </a:extLst>
            </a:blip>
            <a:srcRect t="8295" b="3885"/>
            <a:stretch/>
          </p:blipFill>
          <p:spPr bwMode="auto">
            <a:xfrm>
              <a:off x="3156558" y="997060"/>
              <a:ext cx="5807089" cy="47595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5" name="Rectángulo 14"/>
            <p:cNvSpPr/>
            <p:nvPr/>
          </p:nvSpPr>
          <p:spPr>
            <a:xfrm>
              <a:off x="4225742" y="5655700"/>
              <a:ext cx="3749744" cy="507831"/>
            </a:xfrm>
            <a:prstGeom prst="rect">
              <a:avLst/>
            </a:prstGeom>
          </p:spPr>
          <p:txBody>
            <a:bodyPr wrap="none">
              <a:spAutoFit/>
            </a:bodyPr>
            <a:lstStyle/>
            <a:p>
              <a:pPr algn="ctr">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Fuente:</a:t>
              </a:r>
              <a:r>
                <a:rPr lang="es-EC" dirty="0">
                  <a:latin typeface="Times New Roman" panose="02020603050405020304" pitchFamily="18" charset="0"/>
                  <a:ea typeface="Calibri" panose="020F0502020204030204" pitchFamily="34" charset="0"/>
                  <a:cs typeface="Times New Roman" panose="02020603050405020304" pitchFamily="18" charset="0"/>
                </a:rPr>
                <a:t> (Ciencias Beta. NASA, 2013)</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8489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2286</TotalTime>
  <Words>3195</Words>
  <Application>Microsoft Office PowerPoint</Application>
  <PresentationFormat>Panorámica</PresentationFormat>
  <Paragraphs>1462</Paragraphs>
  <Slides>39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Calibri</vt:lpstr>
      <vt:lpstr>Calibri Light</vt:lpstr>
      <vt:lpstr>Cambria Math</vt:lpstr>
      <vt:lpstr>Symbol</vt:lpstr>
      <vt:lpstr>Times New Roman</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Sofía Pillajo</dc:creator>
  <cp:lastModifiedBy>Daniel Mugliza</cp:lastModifiedBy>
  <cp:revision>143</cp:revision>
  <dcterms:created xsi:type="dcterms:W3CDTF">2017-01-17T15:05:16Z</dcterms:created>
  <dcterms:modified xsi:type="dcterms:W3CDTF">2017-03-09T03:13:39Z</dcterms:modified>
</cp:coreProperties>
</file>