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72" r:id="rId6"/>
    <p:sldId id="273" r:id="rId7"/>
    <p:sldId id="274" r:id="rId8"/>
    <p:sldId id="275" r:id="rId9"/>
    <p:sldId id="276" r:id="rId10"/>
    <p:sldId id="261" r:id="rId11"/>
    <p:sldId id="277" r:id="rId12"/>
    <p:sldId id="262" r:id="rId13"/>
    <p:sldId id="278"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16" d="100"/>
          <a:sy n="116" d="100"/>
        </p:scale>
        <p:origin x="3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no\AppData\Local\Temp\Copia-de-Rep5FImp5FExp1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Mayra\Downloads\DATOS-COMPRAS-TESIS-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yra\Downloads\DATOS-COMPRAS-TESIS-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yra\Downloads\DATOS-COMPRAS-TESIS-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[Copia-de-Rep5FImp5FExp12.xls]Hoja2!Tabla dinámica2</c:name>
    <c:fmtId val="-1"/>
  </c:pivotSource>
  <c:chart>
    <c:title>
      <c:tx>
        <c:rich>
          <a:bodyPr rot="0" vert="horz"/>
          <a:lstStyle/>
          <a:p>
            <a:pPr>
              <a:defRPr/>
            </a:pPr>
            <a:r>
              <a:rPr lang="en-US" dirty="0"/>
              <a:t>IMPORTACIONES ECUATORIANAS DESDE COLOMBIA </a:t>
            </a:r>
          </a:p>
          <a:p>
            <a:pPr>
              <a:defRPr/>
            </a:pPr>
            <a:r>
              <a:rPr lang="en-US" dirty="0"/>
              <a:t>PARTIDA ARANCELARIA 39.24</a:t>
            </a:r>
          </a:p>
          <a:p>
            <a:pPr>
              <a:defRPr/>
            </a:pPr>
            <a:r>
              <a:rPr lang="en-US" dirty="0"/>
              <a:t>VALOR FOB</a:t>
            </a:r>
          </a:p>
          <a:p>
            <a:pPr>
              <a:defRPr/>
            </a:pPr>
            <a:endParaRPr lang="en-US" dirty="0"/>
          </a:p>
        </c:rich>
      </c:tx>
      <c:overlay val="0"/>
      <c:spPr>
        <a:noFill/>
        <a:ln>
          <a:noFill/>
        </a:ln>
        <a:effectLst/>
      </c:sp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Hoja2!$B$3:$B$4</c:f>
              <c:strCache>
                <c:ptCount val="1"/>
                <c:pt idx="0">
                  <c:v>Total</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Hoja2!$A$5:$A$9</c:f>
              <c:strCache>
                <c:ptCount val="4"/>
                <c:pt idx="0">
                  <c:v>2013</c:v>
                </c:pt>
                <c:pt idx="1">
                  <c:v>2014</c:v>
                </c:pt>
                <c:pt idx="2">
                  <c:v>2015</c:v>
                </c:pt>
                <c:pt idx="3">
                  <c:v>2016</c:v>
                </c:pt>
              </c:strCache>
            </c:strRef>
          </c:cat>
          <c:val>
            <c:numRef>
              <c:f>Hoja2!$B$5:$B$9</c:f>
              <c:numCache>
                <c:formatCode>General</c:formatCode>
                <c:ptCount val="4"/>
                <c:pt idx="0">
                  <c:v>8136.1260000000002</c:v>
                </c:pt>
                <c:pt idx="1">
                  <c:v>4963.7150000000001</c:v>
                </c:pt>
                <c:pt idx="2">
                  <c:v>3916.6180000000004</c:v>
                </c:pt>
                <c:pt idx="3">
                  <c:v>2339.4480000000003</c:v>
                </c:pt>
              </c:numCache>
            </c:numRef>
          </c:val>
          <c:extLst xmlns:c16r2="http://schemas.microsoft.com/office/drawing/2015/06/chart">
            <c:ext xmlns:c16="http://schemas.microsoft.com/office/drawing/2014/chart" uri="{C3380CC4-5D6E-409C-BE32-E72D297353CC}">
              <c16:uniqueId val="{00000001-1A3A-423B-9BD0-EC55AC7F52E8}"/>
            </c:ext>
          </c:extLst>
        </c:ser>
        <c:dLbls>
          <c:showLegendKey val="0"/>
          <c:showVal val="0"/>
          <c:showCatName val="0"/>
          <c:showSerName val="0"/>
          <c:showPercent val="0"/>
          <c:showBubbleSize val="0"/>
        </c:dLbls>
        <c:gapWidth val="219"/>
        <c:overlap val="-27"/>
        <c:axId val="249100640"/>
        <c:axId val="247124600"/>
      </c:barChart>
      <c:catAx>
        <c:axId val="24910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47124600"/>
        <c:crosses val="autoZero"/>
        <c:auto val="0"/>
        <c:lblAlgn val="ctr"/>
        <c:lblOffset val="100"/>
        <c:noMultiLvlLbl val="0"/>
      </c:catAx>
      <c:valAx>
        <c:axId val="247124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PE"/>
                  <a:t>MILES DE DOLARES </a:t>
                </a:r>
              </a:p>
            </c:rich>
          </c:tx>
          <c:layout>
            <c:manualLayout>
              <c:xMode val="edge"/>
              <c:yMode val="edge"/>
              <c:x val="1.8221430554469523E-2"/>
              <c:y val="0.42405971017128063"/>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EC"/>
          </a:p>
        </c:txPr>
        <c:crossAx val="2491006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000">
          <a:latin typeface="Times New Roman" panose="02020603050405020304" pitchFamily="18" charset="0"/>
          <a:cs typeface="Times New Roman" panose="02020603050405020304" pitchFamily="18" charset="0"/>
        </a:defRPr>
      </a:pPr>
      <a:endParaRPr lang="es-EC"/>
    </a:p>
  </c:tx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IMPORTACIONES SECTOR PLÁSTICOS</a:t>
            </a:r>
          </a:p>
        </c:rich>
      </c:tx>
      <c:layout>
        <c:manualLayout>
          <c:xMode val="edge"/>
          <c:yMode val="edge"/>
          <c:x val="0.15405555555555556"/>
          <c:y val="2.7777777777777776E-2"/>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MILES TONELADAS</c:v>
                </c:pt>
              </c:strCache>
            </c:strRef>
          </c:tx>
          <c:spPr>
            <a:solidFill>
              <a:schemeClr val="accent1"/>
            </a:solidFill>
            <a:ln>
              <a:noFill/>
            </a:ln>
            <a:effectLst/>
          </c:spPr>
          <c:invertIfNegative val="0"/>
          <c:cat>
            <c:numRef>
              <c:f>Hoja1!$A$2:$A$8</c:f>
              <c:numCache>
                <c:formatCode>General</c:formatCode>
                <c:ptCount val="7"/>
                <c:pt idx="0">
                  <c:v>2010</c:v>
                </c:pt>
                <c:pt idx="1">
                  <c:v>2011</c:v>
                </c:pt>
                <c:pt idx="2">
                  <c:v>2012</c:v>
                </c:pt>
                <c:pt idx="3">
                  <c:v>2013</c:v>
                </c:pt>
                <c:pt idx="4">
                  <c:v>2014</c:v>
                </c:pt>
                <c:pt idx="5">
                  <c:v>2015</c:v>
                </c:pt>
                <c:pt idx="6">
                  <c:v>2016</c:v>
                </c:pt>
              </c:numCache>
            </c:numRef>
          </c:cat>
          <c:val>
            <c:numRef>
              <c:f>Hoja1!$B$2:$B$8</c:f>
              <c:numCache>
                <c:formatCode>General</c:formatCode>
                <c:ptCount val="7"/>
                <c:pt idx="0">
                  <c:v>458</c:v>
                </c:pt>
                <c:pt idx="1">
                  <c:v>502</c:v>
                </c:pt>
                <c:pt idx="2">
                  <c:v>519</c:v>
                </c:pt>
                <c:pt idx="3">
                  <c:v>536</c:v>
                </c:pt>
                <c:pt idx="4">
                  <c:v>564</c:v>
                </c:pt>
                <c:pt idx="5">
                  <c:v>550</c:v>
                </c:pt>
                <c:pt idx="6">
                  <c:v>539</c:v>
                </c:pt>
              </c:numCache>
            </c:numRef>
          </c:val>
          <c:extLst xmlns:c16r2="http://schemas.microsoft.com/office/drawing/2015/06/chart">
            <c:ext xmlns:c16="http://schemas.microsoft.com/office/drawing/2014/chart" uri="{C3380CC4-5D6E-409C-BE32-E72D297353CC}">
              <c16:uniqueId val="{00000000-2271-4123-9E13-C8023AC8478C}"/>
            </c:ext>
          </c:extLst>
        </c:ser>
        <c:ser>
          <c:idx val="1"/>
          <c:order val="1"/>
          <c:tx>
            <c:strRef>
              <c:f>Hoja1!$C$1</c:f>
              <c:strCache>
                <c:ptCount val="1"/>
                <c:pt idx="0">
                  <c:v>MILLONES DOLARES USD FOB</c:v>
                </c:pt>
              </c:strCache>
            </c:strRef>
          </c:tx>
          <c:spPr>
            <a:solidFill>
              <a:schemeClr val="accent2"/>
            </a:solidFill>
            <a:ln>
              <a:noFill/>
            </a:ln>
            <a:effectLst/>
          </c:spPr>
          <c:invertIfNegative val="0"/>
          <c:cat>
            <c:numRef>
              <c:f>Hoja1!$A$2:$A$8</c:f>
              <c:numCache>
                <c:formatCode>General</c:formatCode>
                <c:ptCount val="7"/>
                <c:pt idx="0">
                  <c:v>2010</c:v>
                </c:pt>
                <c:pt idx="1">
                  <c:v>2011</c:v>
                </c:pt>
                <c:pt idx="2">
                  <c:v>2012</c:v>
                </c:pt>
                <c:pt idx="3">
                  <c:v>2013</c:v>
                </c:pt>
                <c:pt idx="4">
                  <c:v>2014</c:v>
                </c:pt>
                <c:pt idx="5">
                  <c:v>2015</c:v>
                </c:pt>
                <c:pt idx="6">
                  <c:v>2016</c:v>
                </c:pt>
              </c:numCache>
            </c:numRef>
          </c:cat>
          <c:val>
            <c:numRef>
              <c:f>Hoja1!$C$2:$C$8</c:f>
              <c:numCache>
                <c:formatCode>General</c:formatCode>
                <c:ptCount val="7"/>
                <c:pt idx="0">
                  <c:v>884</c:v>
                </c:pt>
                <c:pt idx="1">
                  <c:v>1128</c:v>
                </c:pt>
                <c:pt idx="2">
                  <c:v>1124</c:v>
                </c:pt>
                <c:pt idx="3">
                  <c:v>1183</c:v>
                </c:pt>
                <c:pt idx="4">
                  <c:v>1217</c:v>
                </c:pt>
                <c:pt idx="5">
                  <c:v>1195</c:v>
                </c:pt>
                <c:pt idx="6">
                  <c:v>1180</c:v>
                </c:pt>
              </c:numCache>
            </c:numRef>
          </c:val>
          <c:extLst xmlns:c16r2="http://schemas.microsoft.com/office/drawing/2015/06/chart">
            <c:ext xmlns:c16="http://schemas.microsoft.com/office/drawing/2014/chart" uri="{C3380CC4-5D6E-409C-BE32-E72D297353CC}">
              <c16:uniqueId val="{00000001-2271-4123-9E13-C8023AC8478C}"/>
            </c:ext>
          </c:extLst>
        </c:ser>
        <c:dLbls>
          <c:showLegendKey val="0"/>
          <c:showVal val="0"/>
          <c:showCatName val="0"/>
          <c:showSerName val="0"/>
          <c:showPercent val="0"/>
          <c:showBubbleSize val="0"/>
        </c:dLbls>
        <c:gapWidth val="267"/>
        <c:overlap val="-43"/>
        <c:axId val="249277016"/>
        <c:axId val="249281720"/>
      </c:barChart>
      <c:catAx>
        <c:axId val="2492770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EC"/>
          </a:p>
        </c:txPr>
        <c:crossAx val="249281720"/>
        <c:crosses val="autoZero"/>
        <c:auto val="1"/>
        <c:lblAlgn val="ctr"/>
        <c:lblOffset val="100"/>
        <c:noMultiLvlLbl val="0"/>
      </c:catAx>
      <c:valAx>
        <c:axId val="2492817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EC"/>
          </a:p>
        </c:txPr>
        <c:crossAx val="249277016"/>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25400" cap="flat" cmpd="sng" algn="ctr">
      <a:solidFill>
        <a:schemeClr val="accent1"/>
      </a:solidFill>
      <a:prstDash val="solid"/>
      <a:round/>
    </a:ln>
    <a:effectLst/>
  </c:spPr>
  <c:txPr>
    <a:bodyPr/>
    <a:lstStyle/>
    <a:p>
      <a:pPr>
        <a:defRPr sz="1600">
          <a:solidFill>
            <a:schemeClr val="dk1"/>
          </a:solidFill>
          <a:latin typeface="+mn-lt"/>
          <a:ea typeface="+mn-ea"/>
          <a:cs typeface="+mn-cs"/>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s-EC"/>
              <a:t>EXPORTCIONES DEL SECTOR PLÁSTICO TONELADAS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s-EC"/>
        </a:p>
      </c:txPr>
    </c:title>
    <c:autoTitleDeleted val="0"/>
    <c:plotArea>
      <c:layout/>
      <c:barChart>
        <c:barDir val="col"/>
        <c:grouping val="clustered"/>
        <c:varyColors val="0"/>
        <c:ser>
          <c:idx val="0"/>
          <c:order val="0"/>
          <c:tx>
            <c:strRef>
              <c:f>Hoja1!$B$13:$B$14</c:f>
              <c:strCache>
                <c:ptCount val="2"/>
                <c:pt idx="0">
                  <c:v>TONELADAS</c:v>
                </c:pt>
                <c:pt idx="1">
                  <c:v>Toneladas Métricas</c:v>
                </c:pt>
              </c:strCache>
            </c:strRef>
          </c:tx>
          <c:spPr>
            <a:solidFill>
              <a:schemeClr val="accent1"/>
            </a:solidFill>
            <a:ln>
              <a:noFill/>
            </a:ln>
            <a:effectLst/>
          </c:spPr>
          <c:invertIfNegative val="0"/>
          <c:cat>
            <c:numRef>
              <c:f>Hoja1!$A$15:$A$18</c:f>
              <c:numCache>
                <c:formatCode>General</c:formatCode>
                <c:ptCount val="4"/>
                <c:pt idx="0">
                  <c:v>2013</c:v>
                </c:pt>
                <c:pt idx="1">
                  <c:v>2014</c:v>
                </c:pt>
                <c:pt idx="2">
                  <c:v>2015</c:v>
                </c:pt>
                <c:pt idx="3">
                  <c:v>2016</c:v>
                </c:pt>
              </c:numCache>
            </c:numRef>
          </c:cat>
          <c:val>
            <c:numRef>
              <c:f>Hoja1!$B$15:$B$18</c:f>
              <c:numCache>
                <c:formatCode>0</c:formatCode>
                <c:ptCount val="4"/>
                <c:pt idx="0" formatCode="General">
                  <c:v>7587</c:v>
                </c:pt>
                <c:pt idx="1">
                  <c:v>7510.9702900000002</c:v>
                </c:pt>
                <c:pt idx="2">
                  <c:v>6625.1818000000003</c:v>
                </c:pt>
                <c:pt idx="3">
                  <c:v>7593.8013899999996</c:v>
                </c:pt>
              </c:numCache>
            </c:numRef>
          </c:val>
          <c:extLst xmlns:c16r2="http://schemas.microsoft.com/office/drawing/2015/06/chart">
            <c:ext xmlns:c16="http://schemas.microsoft.com/office/drawing/2014/chart" uri="{C3380CC4-5D6E-409C-BE32-E72D297353CC}">
              <c16:uniqueId val="{00000000-FF09-4CFC-8627-A8274E2607DB}"/>
            </c:ext>
          </c:extLst>
        </c:ser>
        <c:dLbls>
          <c:showLegendKey val="0"/>
          <c:showVal val="0"/>
          <c:showCatName val="0"/>
          <c:showSerName val="0"/>
          <c:showPercent val="0"/>
          <c:showBubbleSize val="0"/>
        </c:dLbls>
        <c:gapWidth val="150"/>
        <c:axId val="249279368"/>
        <c:axId val="249279760"/>
      </c:barChart>
      <c:catAx>
        <c:axId val="24927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s-EC"/>
          </a:p>
        </c:txPr>
        <c:crossAx val="249279760"/>
        <c:crosses val="autoZero"/>
        <c:auto val="1"/>
        <c:lblAlgn val="ctr"/>
        <c:lblOffset val="100"/>
        <c:noMultiLvlLbl val="0"/>
      </c:catAx>
      <c:valAx>
        <c:axId val="249279760"/>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s-EC"/>
          </a:p>
        </c:txPr>
        <c:crossAx val="249279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dk1"/>
                </a:solidFill>
                <a:latin typeface="+mn-lt"/>
                <a:ea typeface="+mn-ea"/>
                <a:cs typeface="+mn-cs"/>
              </a:defRPr>
            </a:pPr>
            <a:endParaRPr lang="es-EC"/>
          </a:p>
        </c:txPr>
      </c:dTable>
      <c:spPr>
        <a:noFill/>
        <a:ln>
          <a:noFill/>
        </a:ln>
        <a:effectLst/>
      </c:spPr>
    </c:plotArea>
    <c:plotVisOnly val="1"/>
    <c:dispBlanksAs val="gap"/>
    <c:showDLblsOverMax val="0"/>
  </c:chart>
  <c:spPr>
    <a:solidFill>
      <a:schemeClr val="lt1"/>
    </a:solidFill>
    <a:ln w="28575" cap="flat" cmpd="sng" algn="ctr">
      <a:solidFill>
        <a:schemeClr val="accent1"/>
      </a:solidFill>
      <a:prstDash val="solid"/>
      <a:miter lim="800000"/>
    </a:ln>
    <a:effectLst/>
  </c:spPr>
  <c:txPr>
    <a:bodyPr/>
    <a:lstStyle/>
    <a:p>
      <a:pPr>
        <a:defRPr sz="1800">
          <a:solidFill>
            <a:schemeClr val="dk1"/>
          </a:solidFill>
          <a:latin typeface="+mn-lt"/>
          <a:ea typeface="+mn-ea"/>
          <a:cs typeface="+mn-cs"/>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vert="horz"/>
          <a:lstStyle/>
          <a:p>
            <a:pPr>
              <a:defRPr/>
            </a:pPr>
            <a:r>
              <a:rPr lang="es-EC"/>
              <a:t>COMPRAS TOTALES AVON</a:t>
            </a:r>
          </a:p>
          <a:p>
            <a:pPr>
              <a:defRPr/>
            </a:pPr>
            <a:r>
              <a:rPr lang="es-EC"/>
              <a:t>PERIODO 2013 - 2016</a:t>
            </a:r>
          </a:p>
        </c:rich>
      </c:tx>
      <c:overlay val="0"/>
      <c:spPr>
        <a:noFill/>
        <a:ln>
          <a:noFill/>
        </a:ln>
        <a:effectLst/>
      </c:spPr>
    </c:title>
    <c:autoTitleDeleted val="0"/>
    <c:plotArea>
      <c:layout>
        <c:manualLayout>
          <c:layoutTarget val="inner"/>
          <c:xMode val="edge"/>
          <c:yMode val="edge"/>
          <c:x val="0.17870881494763774"/>
          <c:y val="0.21101795937032652"/>
          <c:w val="0.81161394169209422"/>
          <c:h val="0.59216929437335308"/>
        </c:manualLayout>
      </c:layout>
      <c:barChart>
        <c:barDir val="col"/>
        <c:grouping val="stacked"/>
        <c:varyColors val="0"/>
        <c:ser>
          <c:idx val="0"/>
          <c:order val="0"/>
          <c:tx>
            <c:strRef>
              <c:f>'[DATOS-COMPRAS-TESIS-FINAL.xlsx]Hoja1'!$B$3</c:f>
              <c:strCache>
                <c:ptCount val="1"/>
                <c:pt idx="0">
                  <c:v>AÑO</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c:spPr>
          <c:invertIfNegative val="0"/>
          <c:val>
            <c:numRef>
              <c:f>'[DATOS-COMPRAS-TESIS-FINAL.xlsx]Hoja1'!$B$4:$B$7</c:f>
              <c:numCache>
                <c:formatCode>General</c:formatCode>
                <c:ptCount val="4"/>
                <c:pt idx="0">
                  <c:v>2013</c:v>
                </c:pt>
                <c:pt idx="1">
                  <c:v>2014</c:v>
                </c:pt>
                <c:pt idx="2">
                  <c:v>2015</c:v>
                </c:pt>
                <c:pt idx="3">
                  <c:v>2016</c:v>
                </c:pt>
              </c:numCache>
            </c:numRef>
          </c:val>
          <c:extLst xmlns:c16r2="http://schemas.microsoft.com/office/drawing/2015/06/chart">
            <c:ext xmlns:c16="http://schemas.microsoft.com/office/drawing/2014/chart" uri="{C3380CC4-5D6E-409C-BE32-E72D297353CC}">
              <c16:uniqueId val="{00000000-BE6B-41B2-B487-CF6745B13548}"/>
            </c:ext>
          </c:extLst>
        </c:ser>
        <c:ser>
          <c:idx val="1"/>
          <c:order val="1"/>
          <c:tx>
            <c:strRef>
              <c:f>'[DATOS-COMPRAS-TESIS-FINAL.xlsx]Hoja1'!$C$3</c:f>
              <c:strCache>
                <c:ptCount val="1"/>
                <c:pt idx="0">
                  <c:v>Valor USD</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c:spPr>
          <c:invertIfNegative val="0"/>
          <c:val>
            <c:numRef>
              <c:f>'[DATOS-COMPRAS-TESIS-FINAL.xlsx]Hoja1'!$C$4:$C$7</c:f>
              <c:numCache>
                <c:formatCode>_("$"\ * #,##0_);_("$"\ * \(#,##0\);_("$"\ * "-"??_);_(@_)</c:formatCode>
                <c:ptCount val="4"/>
                <c:pt idx="0">
                  <c:v>59003634.340000004</c:v>
                </c:pt>
                <c:pt idx="1">
                  <c:v>72671035.650000006</c:v>
                </c:pt>
                <c:pt idx="2">
                  <c:v>65121171.030000001</c:v>
                </c:pt>
                <c:pt idx="3">
                  <c:v>56068425</c:v>
                </c:pt>
              </c:numCache>
            </c:numRef>
          </c:val>
          <c:extLst xmlns:c16r2="http://schemas.microsoft.com/office/drawing/2015/06/chart">
            <c:ext xmlns:c16="http://schemas.microsoft.com/office/drawing/2014/chart" uri="{C3380CC4-5D6E-409C-BE32-E72D297353CC}">
              <c16:uniqueId val="{00000001-BE6B-41B2-B487-CF6745B13548}"/>
            </c:ext>
          </c:extLst>
        </c:ser>
        <c:dLbls>
          <c:showLegendKey val="0"/>
          <c:showVal val="0"/>
          <c:showCatName val="0"/>
          <c:showSerName val="0"/>
          <c:showPercent val="0"/>
          <c:showBubbleSize val="0"/>
        </c:dLbls>
        <c:gapWidth val="150"/>
        <c:overlap val="100"/>
        <c:axId val="285539616"/>
        <c:axId val="285540008"/>
      </c:barChart>
      <c:catAx>
        <c:axId val="285539616"/>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s-EC"/>
          </a:p>
        </c:txPr>
        <c:crossAx val="285540008"/>
        <c:crosses val="autoZero"/>
        <c:auto val="1"/>
        <c:lblAlgn val="ctr"/>
        <c:lblOffset val="100"/>
        <c:noMultiLvlLbl val="0"/>
      </c:catAx>
      <c:valAx>
        <c:axId val="285540008"/>
        <c:scaling>
          <c:orientation val="minMax"/>
        </c:scaling>
        <c:delete val="1"/>
        <c:axPos val="l"/>
        <c:majorGridlines>
          <c:spPr>
            <a:ln w="9525" cap="flat" cmpd="sng" algn="ctr">
              <a:solidFill>
                <a:schemeClr val="tx2">
                  <a:lumMod val="15000"/>
                  <a:lumOff val="85000"/>
                </a:schemeClr>
              </a:solidFill>
              <a:round/>
            </a:ln>
            <a:effectLst/>
          </c:spPr>
        </c:majorGridlines>
        <c:title>
          <c:tx>
            <c:rich>
              <a:bodyPr rot="-5400000" vert="horz"/>
              <a:lstStyle/>
              <a:p>
                <a:pPr>
                  <a:defRPr/>
                </a:pPr>
                <a:r>
                  <a:rPr lang="es-EC"/>
                  <a:t>VALOR  EN DÓLARES</a:t>
                </a:r>
              </a:p>
            </c:rich>
          </c:tx>
          <c:layout>
            <c:manualLayout>
              <c:xMode val="edge"/>
              <c:yMode val="edge"/>
              <c:x val="9.0966087586519889E-2"/>
              <c:y val="0.28032304903455058"/>
            </c:manualLayout>
          </c:layout>
          <c:overlay val="0"/>
          <c:spPr>
            <a:noFill/>
            <a:ln>
              <a:noFill/>
            </a:ln>
            <a:effectLst/>
          </c:spPr>
        </c:title>
        <c:numFmt formatCode="General" sourceLinked="1"/>
        <c:majorTickMark val="none"/>
        <c:minorTickMark val="none"/>
        <c:tickLblPos val="nextTo"/>
        <c:crossAx val="285539616"/>
        <c:crosses val="autoZero"/>
        <c:crossBetween val="between"/>
      </c:valAx>
      <c:dTable>
        <c:showHorzBorder val="1"/>
        <c:showVertBorder val="1"/>
        <c:showOutline val="1"/>
        <c:showKeys val="1"/>
        <c:spPr>
          <a:noFill/>
          <a:ln w="9525">
            <a:solidFill>
              <a:schemeClr val="tx2">
                <a:lumMod val="15000"/>
                <a:lumOff val="85000"/>
              </a:schemeClr>
            </a:solidFill>
          </a:ln>
          <a:effectLst/>
        </c:spPr>
      </c:dTable>
      <c:spPr>
        <a:noFill/>
        <a:ln>
          <a:noFill/>
        </a:ln>
        <a:effectLst/>
      </c:spPr>
    </c:plotArea>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sz="14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COMPRAS FASHION &amp; HOME </a:t>
            </a:r>
          </a:p>
          <a:p>
            <a:pPr>
              <a:defRPr/>
            </a:pPr>
            <a:r>
              <a:rPr lang="es-EC"/>
              <a:t>IMPORTACIONES VS COMPRAS LOCALES</a:t>
            </a:r>
          </a:p>
          <a:p>
            <a:pPr>
              <a:defRPr/>
            </a:pPr>
            <a:r>
              <a:rPr lang="es-EC"/>
              <a:t>PERIODO 2013 - 2016 </a:t>
            </a:r>
          </a:p>
        </c:rich>
      </c:tx>
      <c:layout>
        <c:manualLayout>
          <c:xMode val="edge"/>
          <c:yMode val="edge"/>
          <c:x val="0.31055162704508715"/>
          <c:y val="0"/>
        </c:manualLayout>
      </c:layout>
      <c:overlay val="0"/>
      <c:spPr>
        <a:noFill/>
        <a:ln>
          <a:noFill/>
        </a:ln>
        <a:effectLst/>
      </c:spPr>
    </c:title>
    <c:autoTitleDeleted val="0"/>
    <c:plotArea>
      <c:layout/>
      <c:barChart>
        <c:barDir val="col"/>
        <c:grouping val="clustered"/>
        <c:varyColors val="0"/>
        <c:ser>
          <c:idx val="0"/>
          <c:order val="0"/>
          <c:tx>
            <c:strRef>
              <c:f>'[DATOS-COMPRAS-TESIS-FINAL.xlsx]Hoja1'!$J$23</c:f>
              <c:strCache>
                <c:ptCount val="1"/>
                <c:pt idx="0">
                  <c:v>IMPORTACIONES</c:v>
                </c:pt>
              </c:strCache>
            </c:strRef>
          </c:tx>
          <c:spPr>
            <a:solidFill>
              <a:schemeClr val="accent1"/>
            </a:solidFill>
            <a:ln>
              <a:noFill/>
            </a:ln>
            <a:effectLst/>
          </c:spPr>
          <c:invertIfNegative val="0"/>
          <c:cat>
            <c:numRef>
              <c:f>'[DATOS-COMPRAS-TESIS-FINAL.xlsx]Hoja1'!$I$24:$I$27</c:f>
              <c:numCache>
                <c:formatCode>General</c:formatCode>
                <c:ptCount val="4"/>
                <c:pt idx="0">
                  <c:v>2013</c:v>
                </c:pt>
                <c:pt idx="1">
                  <c:v>2014</c:v>
                </c:pt>
                <c:pt idx="2">
                  <c:v>2015</c:v>
                </c:pt>
                <c:pt idx="3">
                  <c:v>2016</c:v>
                </c:pt>
              </c:numCache>
            </c:numRef>
          </c:cat>
          <c:val>
            <c:numRef>
              <c:f>'[DATOS-COMPRAS-TESIS-FINAL.xlsx]Hoja1'!$J$24:$J$27</c:f>
              <c:numCache>
                <c:formatCode>_("$"\ * #,##0_);_("$"\ * \(#,##0\);_("$"\ * "-"??_);_(@_)</c:formatCode>
                <c:ptCount val="4"/>
                <c:pt idx="0">
                  <c:v>7469661.2239999985</c:v>
                </c:pt>
                <c:pt idx="1">
                  <c:v>13907857.358389998</c:v>
                </c:pt>
                <c:pt idx="2">
                  <c:v>8293282.793384809</c:v>
                </c:pt>
                <c:pt idx="3">
                  <c:v>8130096.2977089854</c:v>
                </c:pt>
              </c:numCache>
            </c:numRef>
          </c:val>
          <c:extLst xmlns:c16r2="http://schemas.microsoft.com/office/drawing/2015/06/chart">
            <c:ext xmlns:c16="http://schemas.microsoft.com/office/drawing/2014/chart" uri="{C3380CC4-5D6E-409C-BE32-E72D297353CC}">
              <c16:uniqueId val="{00000000-9091-42ED-B5B1-A65C185C1F2D}"/>
            </c:ext>
          </c:extLst>
        </c:ser>
        <c:ser>
          <c:idx val="1"/>
          <c:order val="1"/>
          <c:tx>
            <c:strRef>
              <c:f>'[DATOS-COMPRAS-TESIS-FINAL.xlsx]Hoja1'!$K$23</c:f>
              <c:strCache>
                <c:ptCount val="1"/>
                <c:pt idx="0">
                  <c:v>COMPRAS NACIONALES</c:v>
                </c:pt>
              </c:strCache>
            </c:strRef>
          </c:tx>
          <c:spPr>
            <a:solidFill>
              <a:schemeClr val="accent2"/>
            </a:solidFill>
            <a:ln>
              <a:noFill/>
            </a:ln>
            <a:effectLst/>
          </c:spPr>
          <c:invertIfNegative val="0"/>
          <c:cat>
            <c:numRef>
              <c:f>'[DATOS-COMPRAS-TESIS-FINAL.xlsx]Hoja1'!$I$24:$I$27</c:f>
              <c:numCache>
                <c:formatCode>General</c:formatCode>
                <c:ptCount val="4"/>
                <c:pt idx="0">
                  <c:v>2013</c:v>
                </c:pt>
                <c:pt idx="1">
                  <c:v>2014</c:v>
                </c:pt>
                <c:pt idx="2">
                  <c:v>2015</c:v>
                </c:pt>
                <c:pt idx="3">
                  <c:v>2016</c:v>
                </c:pt>
              </c:numCache>
            </c:numRef>
          </c:cat>
          <c:val>
            <c:numRef>
              <c:f>'[DATOS-COMPRAS-TESIS-FINAL.xlsx]Hoja1'!$K$24:$K$27</c:f>
              <c:numCache>
                <c:formatCode>_("$"\ * #,##0_);_("$"\ * \(#,##0\);_("$"\ * "-"??_);_(@_)</c:formatCode>
                <c:ptCount val="4"/>
                <c:pt idx="0">
                  <c:v>644044.7299999994</c:v>
                </c:pt>
                <c:pt idx="1">
                  <c:v>1126165.3900000008</c:v>
                </c:pt>
                <c:pt idx="2">
                  <c:v>1706440.5200000003</c:v>
                </c:pt>
                <c:pt idx="3">
                  <c:v>2206426.7799999998</c:v>
                </c:pt>
              </c:numCache>
            </c:numRef>
          </c:val>
          <c:extLst xmlns:c16r2="http://schemas.microsoft.com/office/drawing/2015/06/chart">
            <c:ext xmlns:c16="http://schemas.microsoft.com/office/drawing/2014/chart" uri="{C3380CC4-5D6E-409C-BE32-E72D297353CC}">
              <c16:uniqueId val="{00000001-9091-42ED-B5B1-A65C185C1F2D}"/>
            </c:ext>
          </c:extLst>
        </c:ser>
        <c:dLbls>
          <c:showLegendKey val="0"/>
          <c:showVal val="0"/>
          <c:showCatName val="0"/>
          <c:showSerName val="0"/>
          <c:showPercent val="0"/>
          <c:showBubbleSize val="0"/>
        </c:dLbls>
        <c:gapWidth val="219"/>
        <c:overlap val="-27"/>
        <c:axId val="285540792"/>
        <c:axId val="285536088"/>
      </c:barChart>
      <c:catAx>
        <c:axId val="28554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85536088"/>
        <c:crosses val="autoZero"/>
        <c:auto val="1"/>
        <c:lblAlgn val="ctr"/>
        <c:lblOffset val="100"/>
        <c:noMultiLvlLbl val="0"/>
      </c:catAx>
      <c:valAx>
        <c:axId val="2855360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C"/>
                  <a:t>VALOR  EN DÓLARES</a:t>
                </a:r>
              </a:p>
            </c:rich>
          </c:tx>
          <c:layout>
            <c:manualLayout>
              <c:xMode val="edge"/>
              <c:yMode val="edge"/>
              <c:x val="6.1472042586427626E-2"/>
              <c:y val="0.19243802613407959"/>
            </c:manualLayout>
          </c:layout>
          <c:overlay val="0"/>
          <c:spPr>
            <a:noFill/>
            <a:ln>
              <a:noFill/>
            </a:ln>
            <a:effectLst/>
          </c:spPr>
        </c:title>
        <c:numFmt formatCode="_(&quot;$&quot;\ * #,##0_);_(&quot;$&quot;\ * \(#,##0\);_(&quot;$&quot;\ * &quot;-&quot;??_);_(@_)" sourceLinked="1"/>
        <c:majorTickMark val="none"/>
        <c:minorTickMark val="none"/>
        <c:tickLblPos val="nextTo"/>
        <c:spPr>
          <a:noFill/>
          <a:ln>
            <a:noFill/>
          </a:ln>
          <a:effectLst/>
        </c:spPr>
        <c:txPr>
          <a:bodyPr rot="-60000000" vert="horz"/>
          <a:lstStyle/>
          <a:p>
            <a:pPr>
              <a:defRPr/>
            </a:pPr>
            <a:endParaRPr lang="es-EC"/>
          </a:p>
        </c:txPr>
        <c:crossAx val="285540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COMPRAS FASHION &amp; HOME </a:t>
            </a:r>
          </a:p>
          <a:p>
            <a:pPr>
              <a:defRPr/>
            </a:pPr>
            <a:r>
              <a:rPr lang="es-EC"/>
              <a:t>PRODUCTOS PLÁSTICOS EN CONTACTO CON ALIMENTOS</a:t>
            </a:r>
          </a:p>
          <a:p>
            <a:pPr>
              <a:defRPr/>
            </a:pPr>
            <a:r>
              <a:rPr lang="es-EC"/>
              <a:t>PERIODO 2013 - 2016 </a:t>
            </a:r>
          </a:p>
        </c:rich>
      </c:tx>
      <c:layout>
        <c:manualLayout>
          <c:xMode val="edge"/>
          <c:yMode val="edge"/>
          <c:x val="0.21886111111111115"/>
          <c:y val="0"/>
        </c:manualLayout>
      </c:layout>
      <c:overlay val="0"/>
      <c:spPr>
        <a:noFill/>
        <a:ln>
          <a:noFill/>
        </a:ln>
        <a:effectLst/>
      </c:spPr>
    </c:title>
    <c:autoTitleDeleted val="0"/>
    <c:plotArea>
      <c:layout/>
      <c:barChart>
        <c:barDir val="col"/>
        <c:grouping val="clustered"/>
        <c:varyColors val="0"/>
        <c:ser>
          <c:idx val="0"/>
          <c:order val="0"/>
          <c:tx>
            <c:strRef>
              <c:f>'[DATOS-COMPRAS-TESIS-FINAL.xlsx]Hoja1'!$J$23</c:f>
              <c:strCache>
                <c:ptCount val="1"/>
                <c:pt idx="0">
                  <c:v>IMPORTACIONES</c:v>
                </c:pt>
              </c:strCache>
            </c:strRef>
          </c:tx>
          <c:spPr>
            <a:solidFill>
              <a:schemeClr val="accent1"/>
            </a:solidFill>
            <a:ln>
              <a:noFill/>
            </a:ln>
            <a:effectLst/>
          </c:spPr>
          <c:invertIfNegative val="0"/>
          <c:cat>
            <c:numRef>
              <c:f>'[DATOS-COMPRAS-TESIS-FINAL.xlsx]Hoja1'!$I$24:$I$27</c:f>
              <c:numCache>
                <c:formatCode>General</c:formatCode>
                <c:ptCount val="4"/>
                <c:pt idx="0">
                  <c:v>2013</c:v>
                </c:pt>
                <c:pt idx="1">
                  <c:v>2014</c:v>
                </c:pt>
                <c:pt idx="2">
                  <c:v>2015</c:v>
                </c:pt>
                <c:pt idx="3">
                  <c:v>2016</c:v>
                </c:pt>
              </c:numCache>
            </c:numRef>
          </c:cat>
          <c:val>
            <c:numRef>
              <c:f>'[DATOS-COMPRAS-TESIS-FINAL.xlsx]Hoja1'!$J$24:$J$27</c:f>
              <c:numCache>
                <c:formatCode>_("$"\ * #,##0_);_("$"\ * \(#,##0\);_("$"\ * "-"??_);_(@_)</c:formatCode>
                <c:ptCount val="4"/>
                <c:pt idx="0">
                  <c:v>414404.55999999994</c:v>
                </c:pt>
                <c:pt idx="1">
                  <c:v>484289.52127999987</c:v>
                </c:pt>
                <c:pt idx="2">
                  <c:v>191379.72</c:v>
                </c:pt>
                <c:pt idx="3">
                  <c:v>334469.52799999993</c:v>
                </c:pt>
              </c:numCache>
            </c:numRef>
          </c:val>
          <c:extLst xmlns:c16r2="http://schemas.microsoft.com/office/drawing/2015/06/chart">
            <c:ext xmlns:c16="http://schemas.microsoft.com/office/drawing/2014/chart" uri="{C3380CC4-5D6E-409C-BE32-E72D297353CC}">
              <c16:uniqueId val="{00000000-D80A-4B5B-881B-2CE6226C0CDA}"/>
            </c:ext>
          </c:extLst>
        </c:ser>
        <c:ser>
          <c:idx val="1"/>
          <c:order val="1"/>
          <c:tx>
            <c:strRef>
              <c:f>'[DATOS-COMPRAS-TESIS-FINAL.xlsx]Hoja1'!$K$23</c:f>
              <c:strCache>
                <c:ptCount val="1"/>
                <c:pt idx="0">
                  <c:v>COMPRAS NACIONALES</c:v>
                </c:pt>
              </c:strCache>
            </c:strRef>
          </c:tx>
          <c:spPr>
            <a:solidFill>
              <a:schemeClr val="accent2"/>
            </a:solidFill>
            <a:ln>
              <a:noFill/>
            </a:ln>
            <a:effectLst/>
          </c:spPr>
          <c:invertIfNegative val="0"/>
          <c:cat>
            <c:numRef>
              <c:f>'[DATOS-COMPRAS-TESIS-FINAL.xlsx]Hoja1'!$I$24:$I$27</c:f>
              <c:numCache>
                <c:formatCode>General</c:formatCode>
                <c:ptCount val="4"/>
                <c:pt idx="0">
                  <c:v>2013</c:v>
                </c:pt>
                <c:pt idx="1">
                  <c:v>2014</c:v>
                </c:pt>
                <c:pt idx="2">
                  <c:v>2015</c:v>
                </c:pt>
                <c:pt idx="3">
                  <c:v>2016</c:v>
                </c:pt>
              </c:numCache>
            </c:numRef>
          </c:cat>
          <c:val>
            <c:numRef>
              <c:f>'[DATOS-COMPRAS-TESIS-FINAL.xlsx]Hoja1'!$K$24:$K$27</c:f>
              <c:numCache>
                <c:formatCode>_("$"\ * #,##0_);_("$"\ * \(#,##0\);_("$"\ * "-"??_);_(@_)</c:formatCode>
                <c:ptCount val="4"/>
                <c:pt idx="0">
                  <c:v>0</c:v>
                </c:pt>
                <c:pt idx="1">
                  <c:v>113959.77</c:v>
                </c:pt>
                <c:pt idx="2">
                  <c:v>203506.5</c:v>
                </c:pt>
                <c:pt idx="3">
                  <c:v>365984.09</c:v>
                </c:pt>
              </c:numCache>
            </c:numRef>
          </c:val>
          <c:extLst xmlns:c16r2="http://schemas.microsoft.com/office/drawing/2015/06/chart">
            <c:ext xmlns:c16="http://schemas.microsoft.com/office/drawing/2014/chart" uri="{C3380CC4-5D6E-409C-BE32-E72D297353CC}">
              <c16:uniqueId val="{00000001-D80A-4B5B-881B-2CE6226C0CDA}"/>
            </c:ext>
          </c:extLst>
        </c:ser>
        <c:dLbls>
          <c:showLegendKey val="0"/>
          <c:showVal val="0"/>
          <c:showCatName val="0"/>
          <c:showSerName val="0"/>
          <c:showPercent val="0"/>
          <c:showBubbleSize val="0"/>
        </c:dLbls>
        <c:gapWidth val="219"/>
        <c:overlap val="-27"/>
        <c:axId val="285538832"/>
        <c:axId val="285537656"/>
      </c:barChart>
      <c:catAx>
        <c:axId val="2855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85537656"/>
        <c:crosses val="autoZero"/>
        <c:auto val="1"/>
        <c:lblAlgn val="ctr"/>
        <c:lblOffset val="100"/>
        <c:noMultiLvlLbl val="0"/>
      </c:catAx>
      <c:valAx>
        <c:axId val="2855376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C"/>
                  <a:t>VALOR  EN DÓLARES</a:t>
                </a:r>
              </a:p>
            </c:rich>
          </c:tx>
          <c:layout>
            <c:manualLayout>
              <c:xMode val="edge"/>
              <c:yMode val="edge"/>
              <c:x val="6.5457758093146592E-2"/>
              <c:y val="0.21476118779574857"/>
            </c:manualLayout>
          </c:layout>
          <c:overlay val="0"/>
          <c:spPr>
            <a:noFill/>
            <a:ln>
              <a:noFill/>
            </a:ln>
            <a:effectLst/>
          </c:spPr>
        </c:title>
        <c:numFmt formatCode="_(&quot;$&quot;\ * #,##0_);_(&quot;$&quot;\ * \(#,##0\);_(&quot;$&quot;\ * &quot;-&quot;??_);_(@_)" sourceLinked="1"/>
        <c:majorTickMark val="none"/>
        <c:minorTickMark val="none"/>
        <c:tickLblPos val="nextTo"/>
        <c:spPr>
          <a:noFill/>
          <a:ln>
            <a:noFill/>
          </a:ln>
          <a:effectLst/>
        </c:spPr>
        <c:txPr>
          <a:bodyPr rot="-60000000" vert="horz"/>
          <a:lstStyle/>
          <a:p>
            <a:pPr>
              <a:defRPr/>
            </a:pPr>
            <a:endParaRPr lang="es-EC"/>
          </a:p>
        </c:txPr>
        <c:crossAx val="285538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2105C-C00C-4C86-AA3A-85C2CC05A547}" type="doc">
      <dgm:prSet loTypeId="urn:microsoft.com/office/officeart/2005/8/layout/arrow4" loCatId="process" qsTypeId="urn:microsoft.com/office/officeart/2005/8/quickstyle/simple1" qsCatId="simple" csTypeId="urn:microsoft.com/office/officeart/2005/8/colors/accent6_3" csCatId="accent6" phldr="1"/>
      <dgm:spPr/>
      <dgm:t>
        <a:bodyPr/>
        <a:lstStyle/>
        <a:p>
          <a:endParaRPr lang="es-ES"/>
        </a:p>
      </dgm:t>
    </dgm:pt>
    <dgm:pt modelId="{14807901-CAE0-4783-8A94-D25E70665C78}">
      <dgm:prSet phldrT="[Texto]"/>
      <dgm:spPr/>
      <dgm:t>
        <a:bodyPr/>
        <a:lstStyle/>
        <a:p>
          <a:r>
            <a:rPr lang="es-ES" b="1" dirty="0">
              <a:latin typeface="Times New Roman" panose="02020603050405020304" pitchFamily="18" charset="0"/>
              <a:cs typeface="Times New Roman" panose="02020603050405020304" pitchFamily="18" charset="0"/>
            </a:rPr>
            <a:t>Medidas salvaguardia 2015</a:t>
          </a:r>
        </a:p>
      </dgm:t>
    </dgm:pt>
    <dgm:pt modelId="{92576F50-FD19-46DC-B404-5787E7B4AA23}" type="parTrans" cxnId="{5D6E4722-BD71-4011-BCBF-A33FBEDC99BA}">
      <dgm:prSet/>
      <dgm:spPr/>
      <dgm:t>
        <a:bodyPr/>
        <a:lstStyle/>
        <a:p>
          <a:endParaRPr lang="es-ES" b="1">
            <a:latin typeface="Times New Roman" panose="02020603050405020304" pitchFamily="18" charset="0"/>
            <a:cs typeface="Times New Roman" panose="02020603050405020304" pitchFamily="18" charset="0"/>
          </a:endParaRPr>
        </a:p>
      </dgm:t>
    </dgm:pt>
    <dgm:pt modelId="{8C97E099-FBCA-4496-A66A-BBD1C4C0EC82}" type="sibTrans" cxnId="{5D6E4722-BD71-4011-BCBF-A33FBEDC99BA}">
      <dgm:prSet/>
      <dgm:spPr/>
      <dgm:t>
        <a:bodyPr/>
        <a:lstStyle/>
        <a:p>
          <a:endParaRPr lang="es-ES" b="1">
            <a:latin typeface="Times New Roman" panose="02020603050405020304" pitchFamily="18" charset="0"/>
            <a:cs typeface="Times New Roman" panose="02020603050405020304" pitchFamily="18" charset="0"/>
          </a:endParaRPr>
        </a:p>
      </dgm:t>
    </dgm:pt>
    <dgm:pt modelId="{6F9C58F4-2E6A-417A-A74E-8EDF1EDC4AEE}">
      <dgm:prSet phldrT="[Texto]"/>
      <dgm:spPr/>
      <dgm:t>
        <a:bodyPr/>
        <a:lstStyle/>
        <a:p>
          <a:r>
            <a:rPr lang="es-ES" b="1" dirty="0">
              <a:latin typeface="Times New Roman" panose="02020603050405020304" pitchFamily="18" charset="0"/>
              <a:cs typeface="Times New Roman" panose="02020603050405020304" pitchFamily="18" charset="0"/>
            </a:rPr>
            <a:t>Salida de divisas (Equilibrio Balanza de pagos)</a:t>
          </a:r>
        </a:p>
      </dgm:t>
    </dgm:pt>
    <dgm:pt modelId="{3B671EB2-55AB-4F1E-94F4-D5484DEB9064}" type="parTrans" cxnId="{C214BDED-3AB8-4F38-A773-42601592CE84}">
      <dgm:prSet/>
      <dgm:spPr/>
      <dgm:t>
        <a:bodyPr/>
        <a:lstStyle/>
        <a:p>
          <a:endParaRPr lang="es-ES" b="1">
            <a:latin typeface="Times New Roman" panose="02020603050405020304" pitchFamily="18" charset="0"/>
            <a:cs typeface="Times New Roman" panose="02020603050405020304" pitchFamily="18" charset="0"/>
          </a:endParaRPr>
        </a:p>
      </dgm:t>
    </dgm:pt>
    <dgm:pt modelId="{CE039154-669F-49AA-86ED-7C3EB2D8116F}" type="sibTrans" cxnId="{C214BDED-3AB8-4F38-A773-42601592CE84}">
      <dgm:prSet/>
      <dgm:spPr/>
      <dgm:t>
        <a:bodyPr/>
        <a:lstStyle/>
        <a:p>
          <a:endParaRPr lang="es-ES" b="1">
            <a:latin typeface="Times New Roman" panose="02020603050405020304" pitchFamily="18" charset="0"/>
            <a:cs typeface="Times New Roman" panose="02020603050405020304" pitchFamily="18" charset="0"/>
          </a:endParaRPr>
        </a:p>
      </dgm:t>
    </dgm:pt>
    <dgm:pt modelId="{0E2349F4-80EB-4650-86C2-D13BCACE42C0}" type="pres">
      <dgm:prSet presAssocID="{8682105C-C00C-4C86-AA3A-85C2CC05A547}" presName="compositeShape" presStyleCnt="0">
        <dgm:presLayoutVars>
          <dgm:chMax val="2"/>
          <dgm:dir/>
          <dgm:resizeHandles val="exact"/>
        </dgm:presLayoutVars>
      </dgm:prSet>
      <dgm:spPr/>
      <dgm:t>
        <a:bodyPr/>
        <a:lstStyle/>
        <a:p>
          <a:endParaRPr lang="es-EC"/>
        </a:p>
      </dgm:t>
    </dgm:pt>
    <dgm:pt modelId="{C162CADB-107A-4DD1-AF3A-5FE4E8D18C97}" type="pres">
      <dgm:prSet presAssocID="{14807901-CAE0-4783-8A94-D25E70665C78}" presName="upArrow" presStyleLbl="node1" presStyleIdx="0" presStyleCnt="2"/>
      <dgm:spPr/>
    </dgm:pt>
    <dgm:pt modelId="{5FE1BB7E-45E1-4F22-B62E-548F0408F58B}" type="pres">
      <dgm:prSet presAssocID="{14807901-CAE0-4783-8A94-D25E70665C78}" presName="upArrowText" presStyleLbl="revTx" presStyleIdx="0" presStyleCnt="2">
        <dgm:presLayoutVars>
          <dgm:chMax val="0"/>
          <dgm:bulletEnabled val="1"/>
        </dgm:presLayoutVars>
      </dgm:prSet>
      <dgm:spPr/>
      <dgm:t>
        <a:bodyPr/>
        <a:lstStyle/>
        <a:p>
          <a:endParaRPr lang="es-EC"/>
        </a:p>
      </dgm:t>
    </dgm:pt>
    <dgm:pt modelId="{B56F33F9-0218-49C1-9E57-C34334262F28}" type="pres">
      <dgm:prSet presAssocID="{6F9C58F4-2E6A-417A-A74E-8EDF1EDC4AEE}" presName="downArrow" presStyleLbl="node1" presStyleIdx="1" presStyleCnt="2"/>
      <dgm:spPr/>
    </dgm:pt>
    <dgm:pt modelId="{A4B08928-9C11-42F0-8E43-44BF403D9263}" type="pres">
      <dgm:prSet presAssocID="{6F9C58F4-2E6A-417A-A74E-8EDF1EDC4AEE}" presName="downArrowText" presStyleLbl="revTx" presStyleIdx="1" presStyleCnt="2">
        <dgm:presLayoutVars>
          <dgm:chMax val="0"/>
          <dgm:bulletEnabled val="1"/>
        </dgm:presLayoutVars>
      </dgm:prSet>
      <dgm:spPr/>
      <dgm:t>
        <a:bodyPr/>
        <a:lstStyle/>
        <a:p>
          <a:endParaRPr lang="es-EC"/>
        </a:p>
      </dgm:t>
    </dgm:pt>
  </dgm:ptLst>
  <dgm:cxnLst>
    <dgm:cxn modelId="{5D6E4722-BD71-4011-BCBF-A33FBEDC99BA}" srcId="{8682105C-C00C-4C86-AA3A-85C2CC05A547}" destId="{14807901-CAE0-4783-8A94-D25E70665C78}" srcOrd="0" destOrd="0" parTransId="{92576F50-FD19-46DC-B404-5787E7B4AA23}" sibTransId="{8C97E099-FBCA-4496-A66A-BBD1C4C0EC82}"/>
    <dgm:cxn modelId="{CEC62FCD-FF62-4732-8E4A-DCDEC13E33E8}" type="presOf" srcId="{6F9C58F4-2E6A-417A-A74E-8EDF1EDC4AEE}" destId="{A4B08928-9C11-42F0-8E43-44BF403D9263}" srcOrd="0" destOrd="0" presId="urn:microsoft.com/office/officeart/2005/8/layout/arrow4"/>
    <dgm:cxn modelId="{96A20FE7-04E5-4412-927B-97B1570CC922}" type="presOf" srcId="{14807901-CAE0-4783-8A94-D25E70665C78}" destId="{5FE1BB7E-45E1-4F22-B62E-548F0408F58B}" srcOrd="0" destOrd="0" presId="urn:microsoft.com/office/officeart/2005/8/layout/arrow4"/>
    <dgm:cxn modelId="{C214BDED-3AB8-4F38-A773-42601592CE84}" srcId="{8682105C-C00C-4C86-AA3A-85C2CC05A547}" destId="{6F9C58F4-2E6A-417A-A74E-8EDF1EDC4AEE}" srcOrd="1" destOrd="0" parTransId="{3B671EB2-55AB-4F1E-94F4-D5484DEB9064}" sibTransId="{CE039154-669F-49AA-86ED-7C3EB2D8116F}"/>
    <dgm:cxn modelId="{826BAF72-98C0-40B0-A271-D7440833687C}" type="presOf" srcId="{8682105C-C00C-4C86-AA3A-85C2CC05A547}" destId="{0E2349F4-80EB-4650-86C2-D13BCACE42C0}" srcOrd="0" destOrd="0" presId="urn:microsoft.com/office/officeart/2005/8/layout/arrow4"/>
    <dgm:cxn modelId="{59D3E95F-A92C-4A34-800C-67C2AD0C7288}" type="presParOf" srcId="{0E2349F4-80EB-4650-86C2-D13BCACE42C0}" destId="{C162CADB-107A-4DD1-AF3A-5FE4E8D18C97}" srcOrd="0" destOrd="0" presId="urn:microsoft.com/office/officeart/2005/8/layout/arrow4"/>
    <dgm:cxn modelId="{7F47ED5A-AAF1-44D9-81C2-103506A76957}" type="presParOf" srcId="{0E2349F4-80EB-4650-86C2-D13BCACE42C0}" destId="{5FE1BB7E-45E1-4F22-B62E-548F0408F58B}" srcOrd="1" destOrd="0" presId="urn:microsoft.com/office/officeart/2005/8/layout/arrow4"/>
    <dgm:cxn modelId="{DE89EAC9-F34F-401D-A928-A563CDD61D3A}" type="presParOf" srcId="{0E2349F4-80EB-4650-86C2-D13BCACE42C0}" destId="{B56F33F9-0218-49C1-9E57-C34334262F28}" srcOrd="2" destOrd="0" presId="urn:microsoft.com/office/officeart/2005/8/layout/arrow4"/>
    <dgm:cxn modelId="{E0EA97F1-9526-40A9-A3B9-14A0834112CB}" type="presParOf" srcId="{0E2349F4-80EB-4650-86C2-D13BCACE42C0}" destId="{A4B08928-9C11-42F0-8E43-44BF403D9263}"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8C40103-6367-4038-A7E4-CB10A1775919}"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s-ES"/>
        </a:p>
      </dgm:t>
    </dgm:pt>
    <dgm:pt modelId="{20103E73-62CB-4EFA-9DF3-81275C5374C6}">
      <dgm:prSet phldrT="[Texto]"/>
      <dgm:spPr/>
      <dgm:t>
        <a:bodyPr/>
        <a:lstStyle/>
        <a:p>
          <a:r>
            <a:rPr lang="es-ES" b="1" dirty="0">
              <a:solidFill>
                <a:schemeClr val="tx1"/>
              </a:solidFill>
              <a:latin typeface="Times New Roman" panose="02020603050405020304" pitchFamily="18" charset="0"/>
              <a:cs typeface="Times New Roman" panose="02020603050405020304" pitchFamily="18" charset="0"/>
            </a:rPr>
            <a:t>Objetivo general</a:t>
          </a:r>
        </a:p>
      </dgm:t>
    </dgm:pt>
    <dgm:pt modelId="{75AFCC9E-1411-4B54-8B3A-82465F9485D7}" type="parTrans" cxnId="{34227561-C51B-4D03-8A71-8BF906B30A55}">
      <dgm:prSet/>
      <dgm:spPr/>
      <dgm:t>
        <a:bodyPr/>
        <a:lstStyle/>
        <a:p>
          <a:endParaRPr lang="es-ES" b="1"/>
        </a:p>
      </dgm:t>
    </dgm:pt>
    <dgm:pt modelId="{35BA187D-4D95-4AB3-8B14-FFF060D57B62}" type="sibTrans" cxnId="{34227561-C51B-4D03-8A71-8BF906B30A55}">
      <dgm:prSet/>
      <dgm:spPr/>
      <dgm:t>
        <a:bodyPr/>
        <a:lstStyle/>
        <a:p>
          <a:endParaRPr lang="es-ES" b="1"/>
        </a:p>
      </dgm:t>
    </dgm:pt>
    <dgm:pt modelId="{CC12EC01-E2DE-4B9B-A080-0553165BDD1F}">
      <dgm:prSet phldrT="[Texto]" custT="1"/>
      <dgm:spPr/>
      <dgm:t>
        <a:bodyPr/>
        <a:lstStyle/>
        <a:p>
          <a:pPr algn="l"/>
          <a:r>
            <a:rPr lang="es-ES" sz="2400" b="1" dirty="0">
              <a:latin typeface="Times New Roman" panose="02020603050405020304" pitchFamily="18" charset="0"/>
              <a:cs typeface="Times New Roman" panose="02020603050405020304" pitchFamily="18" charset="0"/>
            </a:rPr>
            <a:t>Analizar los efectos comerciales y económicos de las medidas salvaguardias en los productos plásticos en contacto con los alimentos dentro de la empresa AVON en el período 2013-2014 en relación al período 2015-2016</a:t>
          </a:r>
        </a:p>
      </dgm:t>
    </dgm:pt>
    <dgm:pt modelId="{CD786C03-E9BA-4D7C-B374-298C7A9A7542}" type="parTrans" cxnId="{961922F5-3D52-4267-9524-5509A5F976B6}">
      <dgm:prSet/>
      <dgm:spPr/>
      <dgm:t>
        <a:bodyPr/>
        <a:lstStyle/>
        <a:p>
          <a:endParaRPr lang="es-ES" b="1"/>
        </a:p>
      </dgm:t>
    </dgm:pt>
    <dgm:pt modelId="{C9725182-217D-41AC-B021-95FC223F2A38}" type="sibTrans" cxnId="{961922F5-3D52-4267-9524-5509A5F976B6}">
      <dgm:prSet/>
      <dgm:spPr/>
      <dgm:t>
        <a:bodyPr/>
        <a:lstStyle/>
        <a:p>
          <a:endParaRPr lang="es-ES" b="1"/>
        </a:p>
      </dgm:t>
    </dgm:pt>
    <dgm:pt modelId="{00926BC2-0980-49D7-AF47-DA8E92B93108}">
      <dgm:prSet phldrT="[Texto]"/>
      <dgm:spPr/>
      <dgm:t>
        <a:bodyPr/>
        <a:lstStyle/>
        <a:p>
          <a:r>
            <a:rPr lang="es-ES" b="1" dirty="0">
              <a:solidFill>
                <a:schemeClr val="tx1"/>
              </a:solidFill>
              <a:latin typeface="Times New Roman" panose="02020603050405020304" pitchFamily="18" charset="0"/>
              <a:cs typeface="Times New Roman" panose="02020603050405020304" pitchFamily="18" charset="0"/>
            </a:rPr>
            <a:t>Objetivos Específicos</a:t>
          </a:r>
        </a:p>
      </dgm:t>
    </dgm:pt>
    <dgm:pt modelId="{3FB5B4A3-10CE-4335-9521-7B3120C3C7B3}" type="parTrans" cxnId="{875D901D-8049-4B24-A494-6E3B6CD95EFF}">
      <dgm:prSet/>
      <dgm:spPr/>
      <dgm:t>
        <a:bodyPr/>
        <a:lstStyle/>
        <a:p>
          <a:endParaRPr lang="es-ES" b="1"/>
        </a:p>
      </dgm:t>
    </dgm:pt>
    <dgm:pt modelId="{D0A7754B-26FA-49E9-9152-C998757A25A0}" type="sibTrans" cxnId="{875D901D-8049-4B24-A494-6E3B6CD95EFF}">
      <dgm:prSet/>
      <dgm:spPr/>
      <dgm:t>
        <a:bodyPr/>
        <a:lstStyle/>
        <a:p>
          <a:endParaRPr lang="es-ES" b="1"/>
        </a:p>
      </dgm:t>
    </dgm:pt>
    <dgm:pt modelId="{4E76F743-6445-412E-ACBD-3F91C9A38B5F}">
      <dgm:prSet phldrT="[Texto]" custT="1"/>
      <dgm:spPr/>
      <dgm:t>
        <a:bodyPr/>
        <a:lstStyle/>
        <a:p>
          <a:r>
            <a:rPr lang="es-EC" sz="2400" b="1" dirty="0">
              <a:latin typeface="Times New Roman" panose="02020603050405020304" pitchFamily="18" charset="0"/>
              <a:cs typeface="Times New Roman" panose="02020603050405020304" pitchFamily="18" charset="0"/>
            </a:rPr>
            <a:t>Realizar un análisis situacional de la empresa PRODUCTOS AVON ECUADOR S.A para detectar los efectos ocasionados por la aplicación de medidas de salvaguardia implantadas en el año 2015.</a:t>
          </a:r>
          <a:endParaRPr lang="es-ES" sz="2400" b="1" dirty="0">
            <a:latin typeface="Times New Roman" panose="02020603050405020304" pitchFamily="18" charset="0"/>
            <a:cs typeface="Times New Roman" panose="02020603050405020304" pitchFamily="18" charset="0"/>
          </a:endParaRPr>
        </a:p>
      </dgm:t>
    </dgm:pt>
    <dgm:pt modelId="{E3E2DFC1-3934-4620-A9C6-A2BA44D449C1}" type="parTrans" cxnId="{CDD6DB14-A341-4374-93E1-91B79574831C}">
      <dgm:prSet/>
      <dgm:spPr/>
      <dgm:t>
        <a:bodyPr/>
        <a:lstStyle/>
        <a:p>
          <a:endParaRPr lang="es-ES" b="1"/>
        </a:p>
      </dgm:t>
    </dgm:pt>
    <dgm:pt modelId="{25A506FB-2E97-4A8C-BFE7-C1E345796BE8}" type="sibTrans" cxnId="{CDD6DB14-A341-4374-93E1-91B79574831C}">
      <dgm:prSet/>
      <dgm:spPr/>
      <dgm:t>
        <a:bodyPr/>
        <a:lstStyle/>
        <a:p>
          <a:endParaRPr lang="es-ES" b="1"/>
        </a:p>
      </dgm:t>
    </dgm:pt>
    <dgm:pt modelId="{45766C27-40CE-4E41-8E07-6AEB368E75BD}">
      <dgm:prSet custT="1"/>
      <dgm:spPr/>
      <dgm:t>
        <a:bodyPr/>
        <a:lstStyle/>
        <a:p>
          <a:r>
            <a:rPr lang="es-EC" sz="2400" b="1" dirty="0">
              <a:latin typeface="Times New Roman" panose="02020603050405020304" pitchFamily="18" charset="0"/>
              <a:cs typeface="Times New Roman" panose="02020603050405020304" pitchFamily="18" charset="0"/>
            </a:rPr>
            <a:t>Analizar las estrategias adoptadas por la empresa PRODUCTOS AVON ECUADOR S.A., para mitigar el efecto negativo de las medidas de salvaguardia.</a:t>
          </a:r>
          <a:endParaRPr lang="es-ES" sz="2400" b="1" dirty="0">
            <a:latin typeface="Times New Roman" panose="02020603050405020304" pitchFamily="18" charset="0"/>
            <a:cs typeface="Times New Roman" panose="02020603050405020304" pitchFamily="18" charset="0"/>
          </a:endParaRPr>
        </a:p>
      </dgm:t>
    </dgm:pt>
    <dgm:pt modelId="{06606B9A-66C6-4408-929B-5439D65DDCB0}" type="parTrans" cxnId="{354C540A-5BAA-489A-BA38-60715306700E}">
      <dgm:prSet/>
      <dgm:spPr/>
      <dgm:t>
        <a:bodyPr/>
        <a:lstStyle/>
        <a:p>
          <a:endParaRPr lang="es-ES" b="1"/>
        </a:p>
      </dgm:t>
    </dgm:pt>
    <dgm:pt modelId="{7154B4FA-5C8B-477F-9AAC-55E2B083F8AE}" type="sibTrans" cxnId="{354C540A-5BAA-489A-BA38-60715306700E}">
      <dgm:prSet/>
      <dgm:spPr/>
      <dgm:t>
        <a:bodyPr/>
        <a:lstStyle/>
        <a:p>
          <a:endParaRPr lang="es-ES" b="1"/>
        </a:p>
      </dgm:t>
    </dgm:pt>
    <dgm:pt modelId="{D4FB6B7D-FC1F-4580-B30A-420EC849B3C9}">
      <dgm:prSet custT="1"/>
      <dgm:spPr/>
      <dgm:t>
        <a:bodyPr/>
        <a:lstStyle/>
        <a:p>
          <a:r>
            <a:rPr lang="es-EC" sz="2400" b="1" dirty="0">
              <a:latin typeface="Times New Roman" panose="02020603050405020304" pitchFamily="18" charset="0"/>
              <a:cs typeface="Times New Roman" panose="02020603050405020304" pitchFamily="18" charset="0"/>
            </a:rPr>
            <a:t>Contrastar el nivel de participación de productos plásticos ecuatorianos durante el período 2013-2014 en relación al período 2015-2016 en la empresa PRODUCTOS AVON ECUADOR S.A</a:t>
          </a:r>
          <a:endParaRPr lang="es-ES" sz="2400" b="1" dirty="0">
            <a:latin typeface="Times New Roman" panose="02020603050405020304" pitchFamily="18" charset="0"/>
            <a:cs typeface="Times New Roman" panose="02020603050405020304" pitchFamily="18" charset="0"/>
          </a:endParaRPr>
        </a:p>
      </dgm:t>
    </dgm:pt>
    <dgm:pt modelId="{5B309320-967A-4243-8D3B-0DFDE8ADAF35}" type="parTrans" cxnId="{6D0E4147-DF57-420D-81DA-06D05800E313}">
      <dgm:prSet/>
      <dgm:spPr/>
      <dgm:t>
        <a:bodyPr/>
        <a:lstStyle/>
        <a:p>
          <a:endParaRPr lang="es-ES" b="1"/>
        </a:p>
      </dgm:t>
    </dgm:pt>
    <dgm:pt modelId="{7F00434B-EC93-491E-A676-0909EA8EBA42}" type="sibTrans" cxnId="{6D0E4147-DF57-420D-81DA-06D05800E313}">
      <dgm:prSet/>
      <dgm:spPr/>
      <dgm:t>
        <a:bodyPr/>
        <a:lstStyle/>
        <a:p>
          <a:endParaRPr lang="es-ES" b="1"/>
        </a:p>
      </dgm:t>
    </dgm:pt>
    <dgm:pt modelId="{52FE9C15-9F53-4A7C-A679-7DD00916341F}" type="pres">
      <dgm:prSet presAssocID="{08C40103-6367-4038-A7E4-CB10A1775919}" presName="Name0" presStyleCnt="0">
        <dgm:presLayoutVars>
          <dgm:dir/>
          <dgm:animLvl val="lvl"/>
          <dgm:resizeHandles val="exact"/>
        </dgm:presLayoutVars>
      </dgm:prSet>
      <dgm:spPr/>
      <dgm:t>
        <a:bodyPr/>
        <a:lstStyle/>
        <a:p>
          <a:endParaRPr lang="es-EC"/>
        </a:p>
      </dgm:t>
    </dgm:pt>
    <dgm:pt modelId="{5A43BC6E-4AB4-494D-AAFD-520AE51BF883}" type="pres">
      <dgm:prSet presAssocID="{20103E73-62CB-4EFA-9DF3-81275C5374C6}" presName="linNode" presStyleCnt="0"/>
      <dgm:spPr/>
    </dgm:pt>
    <dgm:pt modelId="{5B710E4F-7020-4030-8F17-B0C17B8A8D5A}" type="pres">
      <dgm:prSet presAssocID="{20103E73-62CB-4EFA-9DF3-81275C5374C6}" presName="parentText" presStyleLbl="node1" presStyleIdx="0" presStyleCnt="2" custLinFactNeighborY="-41">
        <dgm:presLayoutVars>
          <dgm:chMax val="1"/>
          <dgm:bulletEnabled val="1"/>
        </dgm:presLayoutVars>
      </dgm:prSet>
      <dgm:spPr/>
      <dgm:t>
        <a:bodyPr/>
        <a:lstStyle/>
        <a:p>
          <a:endParaRPr lang="es-EC"/>
        </a:p>
      </dgm:t>
    </dgm:pt>
    <dgm:pt modelId="{C92AAB68-7C3C-4263-A9E0-AD6F05B123F2}" type="pres">
      <dgm:prSet presAssocID="{20103E73-62CB-4EFA-9DF3-81275C5374C6}" presName="descendantText" presStyleLbl="alignAccFollowNode1" presStyleIdx="0" presStyleCnt="2">
        <dgm:presLayoutVars>
          <dgm:bulletEnabled val="1"/>
        </dgm:presLayoutVars>
      </dgm:prSet>
      <dgm:spPr/>
      <dgm:t>
        <a:bodyPr/>
        <a:lstStyle/>
        <a:p>
          <a:endParaRPr lang="es-EC"/>
        </a:p>
      </dgm:t>
    </dgm:pt>
    <dgm:pt modelId="{9C97F857-F480-45E0-B472-644B4D2B013E}" type="pres">
      <dgm:prSet presAssocID="{35BA187D-4D95-4AB3-8B14-FFF060D57B62}" presName="sp" presStyleCnt="0"/>
      <dgm:spPr/>
    </dgm:pt>
    <dgm:pt modelId="{1CF58521-DFC3-462D-99E9-58E8BE90EADA}" type="pres">
      <dgm:prSet presAssocID="{00926BC2-0980-49D7-AF47-DA8E92B93108}" presName="linNode" presStyleCnt="0"/>
      <dgm:spPr/>
    </dgm:pt>
    <dgm:pt modelId="{AD6CCBD1-4BCA-4B78-A4C0-DC29D5DF930A}" type="pres">
      <dgm:prSet presAssocID="{00926BC2-0980-49D7-AF47-DA8E92B93108}" presName="parentText" presStyleLbl="node1" presStyleIdx="1" presStyleCnt="2">
        <dgm:presLayoutVars>
          <dgm:chMax val="1"/>
          <dgm:bulletEnabled val="1"/>
        </dgm:presLayoutVars>
      </dgm:prSet>
      <dgm:spPr/>
      <dgm:t>
        <a:bodyPr/>
        <a:lstStyle/>
        <a:p>
          <a:endParaRPr lang="es-EC"/>
        </a:p>
      </dgm:t>
    </dgm:pt>
    <dgm:pt modelId="{516C5BAF-2790-445F-B101-E86475D75491}" type="pres">
      <dgm:prSet presAssocID="{00926BC2-0980-49D7-AF47-DA8E92B93108}" presName="descendantText" presStyleLbl="alignAccFollowNode1" presStyleIdx="1" presStyleCnt="2" custScaleY="245056">
        <dgm:presLayoutVars>
          <dgm:bulletEnabled val="1"/>
        </dgm:presLayoutVars>
      </dgm:prSet>
      <dgm:spPr/>
      <dgm:t>
        <a:bodyPr/>
        <a:lstStyle/>
        <a:p>
          <a:endParaRPr lang="es-EC"/>
        </a:p>
      </dgm:t>
    </dgm:pt>
  </dgm:ptLst>
  <dgm:cxnLst>
    <dgm:cxn modelId="{CDD6DB14-A341-4374-93E1-91B79574831C}" srcId="{00926BC2-0980-49D7-AF47-DA8E92B93108}" destId="{4E76F743-6445-412E-ACBD-3F91C9A38B5F}" srcOrd="0" destOrd="0" parTransId="{E3E2DFC1-3934-4620-A9C6-A2BA44D449C1}" sibTransId="{25A506FB-2E97-4A8C-BFE7-C1E345796BE8}"/>
    <dgm:cxn modelId="{A0C78DAA-E14D-43A9-B7EE-7637AFCD621A}" type="presOf" srcId="{45766C27-40CE-4E41-8E07-6AEB368E75BD}" destId="{516C5BAF-2790-445F-B101-E86475D75491}" srcOrd="0" destOrd="1" presId="urn:microsoft.com/office/officeart/2005/8/layout/vList5"/>
    <dgm:cxn modelId="{34227561-C51B-4D03-8A71-8BF906B30A55}" srcId="{08C40103-6367-4038-A7E4-CB10A1775919}" destId="{20103E73-62CB-4EFA-9DF3-81275C5374C6}" srcOrd="0" destOrd="0" parTransId="{75AFCC9E-1411-4B54-8B3A-82465F9485D7}" sibTransId="{35BA187D-4D95-4AB3-8B14-FFF060D57B62}"/>
    <dgm:cxn modelId="{E6C12802-689A-42D4-9197-DAAF95B0CA6E}" type="presOf" srcId="{08C40103-6367-4038-A7E4-CB10A1775919}" destId="{52FE9C15-9F53-4A7C-A679-7DD00916341F}" srcOrd="0" destOrd="0" presId="urn:microsoft.com/office/officeart/2005/8/layout/vList5"/>
    <dgm:cxn modelId="{37717545-2DD4-46A0-AB40-1A58300D3624}" type="presOf" srcId="{4E76F743-6445-412E-ACBD-3F91C9A38B5F}" destId="{516C5BAF-2790-445F-B101-E86475D75491}" srcOrd="0" destOrd="0" presId="urn:microsoft.com/office/officeart/2005/8/layout/vList5"/>
    <dgm:cxn modelId="{875D901D-8049-4B24-A494-6E3B6CD95EFF}" srcId="{08C40103-6367-4038-A7E4-CB10A1775919}" destId="{00926BC2-0980-49D7-AF47-DA8E92B93108}" srcOrd="1" destOrd="0" parTransId="{3FB5B4A3-10CE-4335-9521-7B3120C3C7B3}" sibTransId="{D0A7754B-26FA-49E9-9152-C998757A25A0}"/>
    <dgm:cxn modelId="{961922F5-3D52-4267-9524-5509A5F976B6}" srcId="{20103E73-62CB-4EFA-9DF3-81275C5374C6}" destId="{CC12EC01-E2DE-4B9B-A080-0553165BDD1F}" srcOrd="0" destOrd="0" parTransId="{CD786C03-E9BA-4D7C-B374-298C7A9A7542}" sibTransId="{C9725182-217D-41AC-B021-95FC223F2A38}"/>
    <dgm:cxn modelId="{354C540A-5BAA-489A-BA38-60715306700E}" srcId="{00926BC2-0980-49D7-AF47-DA8E92B93108}" destId="{45766C27-40CE-4E41-8E07-6AEB368E75BD}" srcOrd="1" destOrd="0" parTransId="{06606B9A-66C6-4408-929B-5439D65DDCB0}" sibTransId="{7154B4FA-5C8B-477F-9AAC-55E2B083F8AE}"/>
    <dgm:cxn modelId="{6D0E4147-DF57-420D-81DA-06D05800E313}" srcId="{00926BC2-0980-49D7-AF47-DA8E92B93108}" destId="{D4FB6B7D-FC1F-4580-B30A-420EC849B3C9}" srcOrd="2" destOrd="0" parTransId="{5B309320-967A-4243-8D3B-0DFDE8ADAF35}" sibTransId="{7F00434B-EC93-491E-A676-0909EA8EBA42}"/>
    <dgm:cxn modelId="{8F684885-676E-4F9F-B9CF-1218C4685EBA}" type="presOf" srcId="{D4FB6B7D-FC1F-4580-B30A-420EC849B3C9}" destId="{516C5BAF-2790-445F-B101-E86475D75491}" srcOrd="0" destOrd="2" presId="urn:microsoft.com/office/officeart/2005/8/layout/vList5"/>
    <dgm:cxn modelId="{6838595C-69B5-43B9-9D71-2499286E22B8}" type="presOf" srcId="{20103E73-62CB-4EFA-9DF3-81275C5374C6}" destId="{5B710E4F-7020-4030-8F17-B0C17B8A8D5A}" srcOrd="0" destOrd="0" presId="urn:microsoft.com/office/officeart/2005/8/layout/vList5"/>
    <dgm:cxn modelId="{A9E61B35-E738-4F99-ABB5-E84191786877}" type="presOf" srcId="{00926BC2-0980-49D7-AF47-DA8E92B93108}" destId="{AD6CCBD1-4BCA-4B78-A4C0-DC29D5DF930A}" srcOrd="0" destOrd="0" presId="urn:microsoft.com/office/officeart/2005/8/layout/vList5"/>
    <dgm:cxn modelId="{51F235D5-C037-41EF-8E6F-0427168983B0}" type="presOf" srcId="{CC12EC01-E2DE-4B9B-A080-0553165BDD1F}" destId="{C92AAB68-7C3C-4263-A9E0-AD6F05B123F2}" srcOrd="0" destOrd="0" presId="urn:microsoft.com/office/officeart/2005/8/layout/vList5"/>
    <dgm:cxn modelId="{4BD4683E-8C6E-401C-A203-8203576F448A}" type="presParOf" srcId="{52FE9C15-9F53-4A7C-A679-7DD00916341F}" destId="{5A43BC6E-4AB4-494D-AAFD-520AE51BF883}" srcOrd="0" destOrd="0" presId="urn:microsoft.com/office/officeart/2005/8/layout/vList5"/>
    <dgm:cxn modelId="{24BB3E3A-D237-4D9F-854E-862E13BE10F8}" type="presParOf" srcId="{5A43BC6E-4AB4-494D-AAFD-520AE51BF883}" destId="{5B710E4F-7020-4030-8F17-B0C17B8A8D5A}" srcOrd="0" destOrd="0" presId="urn:microsoft.com/office/officeart/2005/8/layout/vList5"/>
    <dgm:cxn modelId="{8F6A50FA-108F-4953-AB5C-212FC4BB64CC}" type="presParOf" srcId="{5A43BC6E-4AB4-494D-AAFD-520AE51BF883}" destId="{C92AAB68-7C3C-4263-A9E0-AD6F05B123F2}" srcOrd="1" destOrd="0" presId="urn:microsoft.com/office/officeart/2005/8/layout/vList5"/>
    <dgm:cxn modelId="{A7F1A4B3-665E-476C-94A6-D547576F10ED}" type="presParOf" srcId="{52FE9C15-9F53-4A7C-A679-7DD00916341F}" destId="{9C97F857-F480-45E0-B472-644B4D2B013E}" srcOrd="1" destOrd="0" presId="urn:microsoft.com/office/officeart/2005/8/layout/vList5"/>
    <dgm:cxn modelId="{96A4CAD3-A448-47EB-84ED-96D61E5FC60E}" type="presParOf" srcId="{52FE9C15-9F53-4A7C-A679-7DD00916341F}" destId="{1CF58521-DFC3-462D-99E9-58E8BE90EADA}" srcOrd="2" destOrd="0" presId="urn:microsoft.com/office/officeart/2005/8/layout/vList5"/>
    <dgm:cxn modelId="{447DFC55-354E-4801-825A-48A0578EFA18}" type="presParOf" srcId="{1CF58521-DFC3-462D-99E9-58E8BE90EADA}" destId="{AD6CCBD1-4BCA-4B78-A4C0-DC29D5DF930A}" srcOrd="0" destOrd="0" presId="urn:microsoft.com/office/officeart/2005/8/layout/vList5"/>
    <dgm:cxn modelId="{6927467C-097B-4DB6-A44A-425886AF8FEF}" type="presParOf" srcId="{1CF58521-DFC3-462D-99E9-58E8BE90EADA}" destId="{516C5BAF-2790-445F-B101-E86475D754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00E32A-7667-46BF-8F70-8EA566772309}" type="doc">
      <dgm:prSet loTypeId="urn:microsoft.com/office/officeart/2005/8/layout/process5" loCatId="process" qsTypeId="urn:microsoft.com/office/officeart/2005/8/quickstyle/simple1" qsCatId="simple" csTypeId="urn:microsoft.com/office/officeart/2005/8/colors/accent6_5" csCatId="accent6" phldr="1"/>
      <dgm:spPr/>
      <dgm:t>
        <a:bodyPr/>
        <a:lstStyle/>
        <a:p>
          <a:endParaRPr lang="es-ES"/>
        </a:p>
      </dgm:t>
    </dgm:pt>
    <dgm:pt modelId="{A02AE052-AB50-4EF1-8FCC-AC20DA6E3776}">
      <dgm:prSet phldrT="[Texto]" custT="1"/>
      <dgm:spPr/>
      <dgm:t>
        <a:bodyPr/>
        <a:lstStyle/>
        <a:p>
          <a:r>
            <a:rPr lang="es-ES" sz="2800" dirty="0">
              <a:solidFill>
                <a:schemeClr val="tx1"/>
              </a:solidFill>
              <a:latin typeface="Times New Roman" panose="02020603050405020304" pitchFamily="18" charset="0"/>
              <a:cs typeface="Times New Roman" panose="02020603050405020304" pitchFamily="18" charset="0"/>
            </a:rPr>
            <a:t>Enfoque mixto:</a:t>
          </a:r>
        </a:p>
        <a:p>
          <a:r>
            <a:rPr lang="es-ES" sz="2800" dirty="0">
              <a:solidFill>
                <a:schemeClr val="tx1"/>
              </a:solidFill>
              <a:latin typeface="Times New Roman" panose="02020603050405020304" pitchFamily="18" charset="0"/>
              <a:cs typeface="Times New Roman" panose="02020603050405020304" pitchFamily="18" charset="0"/>
            </a:rPr>
            <a:t>Variables cualitativas: precio y cantidad (M) Compras nacionales</a:t>
          </a:r>
        </a:p>
        <a:p>
          <a:r>
            <a:rPr lang="es-ES" sz="2800" dirty="0">
              <a:solidFill>
                <a:schemeClr val="tx1"/>
              </a:solidFill>
              <a:latin typeface="Times New Roman" panose="02020603050405020304" pitchFamily="18" charset="0"/>
              <a:cs typeface="Times New Roman" panose="02020603050405020304" pitchFamily="18" charset="0"/>
            </a:rPr>
            <a:t>Variables cualitativas: calidad </a:t>
          </a:r>
        </a:p>
      </dgm:t>
    </dgm:pt>
    <dgm:pt modelId="{252A9339-731D-42CF-A02C-29D61B12D9DC}" type="parTrans" cxnId="{20CEA51B-74C5-4717-9FD5-4CE3D821C321}">
      <dgm:prSet/>
      <dgm:spPr/>
      <dgm:t>
        <a:bodyPr/>
        <a:lstStyle/>
        <a:p>
          <a:endParaRPr lang="es-ES" sz="4000">
            <a:solidFill>
              <a:schemeClr val="tx1"/>
            </a:solidFill>
          </a:endParaRPr>
        </a:p>
      </dgm:t>
    </dgm:pt>
    <dgm:pt modelId="{2F0A8007-BB90-42B2-BD5F-5C82FD5BA4F3}" type="sibTrans" cxnId="{20CEA51B-74C5-4717-9FD5-4CE3D821C321}">
      <dgm:prSet custT="1"/>
      <dgm:spPr/>
      <dgm:t>
        <a:bodyPr/>
        <a:lstStyle/>
        <a:p>
          <a:endParaRPr lang="es-ES" sz="1800">
            <a:solidFill>
              <a:schemeClr val="tx1"/>
            </a:solidFill>
          </a:endParaRPr>
        </a:p>
      </dgm:t>
    </dgm:pt>
    <dgm:pt modelId="{B8E1B24E-F54F-4E4F-B344-9E3FDD2DB023}">
      <dgm:prSet phldrT="[Texto]" custT="1"/>
      <dgm:spPr/>
      <dgm:t>
        <a:bodyPr/>
        <a:lstStyle/>
        <a:p>
          <a:r>
            <a:rPr lang="es-ES" sz="2800" dirty="0">
              <a:solidFill>
                <a:schemeClr val="tx1"/>
              </a:solidFill>
              <a:latin typeface="Times New Roman" panose="02020603050405020304" pitchFamily="18" charset="0"/>
              <a:cs typeface="Times New Roman" panose="02020603050405020304" pitchFamily="18" charset="0"/>
            </a:rPr>
            <a:t>Teorías:</a:t>
          </a:r>
        </a:p>
        <a:p>
          <a:r>
            <a:rPr lang="es-ES" sz="2800" dirty="0">
              <a:solidFill>
                <a:schemeClr val="tx1"/>
              </a:solidFill>
              <a:latin typeface="Times New Roman" panose="02020603050405020304" pitchFamily="18" charset="0"/>
              <a:cs typeface="Times New Roman" panose="02020603050405020304" pitchFamily="18" charset="0"/>
            </a:rPr>
            <a:t>-Singer y Prebish</a:t>
          </a:r>
        </a:p>
        <a:p>
          <a:r>
            <a:rPr lang="es-ES" sz="2800" dirty="0">
              <a:solidFill>
                <a:schemeClr val="tx1"/>
              </a:solidFill>
              <a:latin typeface="Times New Roman" panose="02020603050405020304" pitchFamily="18" charset="0"/>
              <a:cs typeface="Times New Roman" panose="02020603050405020304" pitchFamily="18" charset="0"/>
            </a:rPr>
            <a:t>- Michael Porter </a:t>
          </a:r>
        </a:p>
        <a:p>
          <a:r>
            <a:rPr lang="es-ES" sz="2800" dirty="0">
              <a:solidFill>
                <a:schemeClr val="tx1"/>
              </a:solidFill>
              <a:latin typeface="Times New Roman" panose="02020603050405020304" pitchFamily="18" charset="0"/>
              <a:cs typeface="Times New Roman" panose="02020603050405020304" pitchFamily="18" charset="0"/>
            </a:rPr>
            <a:t>-Paúl Krugman</a:t>
          </a:r>
        </a:p>
        <a:p>
          <a:endParaRPr lang="es-ES" sz="2800" dirty="0">
            <a:solidFill>
              <a:schemeClr val="tx1"/>
            </a:solidFill>
            <a:latin typeface="Times New Roman" panose="02020603050405020304" pitchFamily="18" charset="0"/>
            <a:cs typeface="Times New Roman" panose="02020603050405020304" pitchFamily="18" charset="0"/>
          </a:endParaRPr>
        </a:p>
      </dgm:t>
    </dgm:pt>
    <dgm:pt modelId="{3356087E-DA72-462F-84EA-3EA2939B41B8}" type="parTrans" cxnId="{39B8AF0B-697D-439D-825B-FFD14A05BAEF}">
      <dgm:prSet/>
      <dgm:spPr/>
      <dgm:t>
        <a:bodyPr/>
        <a:lstStyle/>
        <a:p>
          <a:endParaRPr lang="es-ES" sz="4000">
            <a:solidFill>
              <a:schemeClr val="tx1"/>
            </a:solidFill>
          </a:endParaRPr>
        </a:p>
      </dgm:t>
    </dgm:pt>
    <dgm:pt modelId="{236B3D20-396B-4D1A-88A6-D9765A2BC009}" type="sibTrans" cxnId="{39B8AF0B-697D-439D-825B-FFD14A05BAEF}">
      <dgm:prSet custT="1"/>
      <dgm:spPr/>
      <dgm:t>
        <a:bodyPr/>
        <a:lstStyle/>
        <a:p>
          <a:endParaRPr lang="es-ES" sz="1800">
            <a:solidFill>
              <a:schemeClr val="tx1"/>
            </a:solidFill>
          </a:endParaRPr>
        </a:p>
      </dgm:t>
    </dgm:pt>
    <dgm:pt modelId="{5488E857-DD23-4138-8B89-D18D266D744F}" type="pres">
      <dgm:prSet presAssocID="{B100E32A-7667-46BF-8F70-8EA566772309}" presName="diagram" presStyleCnt="0">
        <dgm:presLayoutVars>
          <dgm:dir/>
          <dgm:resizeHandles val="exact"/>
        </dgm:presLayoutVars>
      </dgm:prSet>
      <dgm:spPr/>
      <dgm:t>
        <a:bodyPr/>
        <a:lstStyle/>
        <a:p>
          <a:endParaRPr lang="es-EC"/>
        </a:p>
      </dgm:t>
    </dgm:pt>
    <dgm:pt modelId="{870E3D72-41D0-4802-83E9-C40CFB159D27}" type="pres">
      <dgm:prSet presAssocID="{A02AE052-AB50-4EF1-8FCC-AC20DA6E3776}" presName="node" presStyleLbl="node1" presStyleIdx="0" presStyleCnt="2" custScaleY="148091" custLinFactNeighborX="-47">
        <dgm:presLayoutVars>
          <dgm:bulletEnabled val="1"/>
        </dgm:presLayoutVars>
      </dgm:prSet>
      <dgm:spPr/>
      <dgm:t>
        <a:bodyPr/>
        <a:lstStyle/>
        <a:p>
          <a:endParaRPr lang="es-EC"/>
        </a:p>
      </dgm:t>
    </dgm:pt>
    <dgm:pt modelId="{069E64D2-CC7A-4721-8E86-D63381AACB0D}" type="pres">
      <dgm:prSet presAssocID="{2F0A8007-BB90-42B2-BD5F-5C82FD5BA4F3}" presName="sibTrans" presStyleLbl="sibTrans2D1" presStyleIdx="0" presStyleCnt="1"/>
      <dgm:spPr/>
      <dgm:t>
        <a:bodyPr/>
        <a:lstStyle/>
        <a:p>
          <a:endParaRPr lang="es-EC"/>
        </a:p>
      </dgm:t>
    </dgm:pt>
    <dgm:pt modelId="{FBFFCDA3-75E0-49B9-A350-3BDCA8DBB056}" type="pres">
      <dgm:prSet presAssocID="{2F0A8007-BB90-42B2-BD5F-5C82FD5BA4F3}" presName="connectorText" presStyleLbl="sibTrans2D1" presStyleIdx="0" presStyleCnt="1"/>
      <dgm:spPr/>
      <dgm:t>
        <a:bodyPr/>
        <a:lstStyle/>
        <a:p>
          <a:endParaRPr lang="es-EC"/>
        </a:p>
      </dgm:t>
    </dgm:pt>
    <dgm:pt modelId="{895E9553-C312-4021-BA3E-E2BDD42687AC}" type="pres">
      <dgm:prSet presAssocID="{B8E1B24E-F54F-4E4F-B344-9E3FDD2DB023}" presName="node" presStyleLbl="node1" presStyleIdx="1" presStyleCnt="2" custScaleY="145233">
        <dgm:presLayoutVars>
          <dgm:bulletEnabled val="1"/>
        </dgm:presLayoutVars>
      </dgm:prSet>
      <dgm:spPr/>
      <dgm:t>
        <a:bodyPr/>
        <a:lstStyle/>
        <a:p>
          <a:endParaRPr lang="es-EC"/>
        </a:p>
      </dgm:t>
    </dgm:pt>
  </dgm:ptLst>
  <dgm:cxnLst>
    <dgm:cxn modelId="{239F03F2-AEA2-415F-AAAA-4E4BA2598EA2}" type="presOf" srcId="{2F0A8007-BB90-42B2-BD5F-5C82FD5BA4F3}" destId="{069E64D2-CC7A-4721-8E86-D63381AACB0D}" srcOrd="0" destOrd="0" presId="urn:microsoft.com/office/officeart/2005/8/layout/process5"/>
    <dgm:cxn modelId="{39B8AF0B-697D-439D-825B-FFD14A05BAEF}" srcId="{B100E32A-7667-46BF-8F70-8EA566772309}" destId="{B8E1B24E-F54F-4E4F-B344-9E3FDD2DB023}" srcOrd="1" destOrd="0" parTransId="{3356087E-DA72-462F-84EA-3EA2939B41B8}" sibTransId="{236B3D20-396B-4D1A-88A6-D9765A2BC009}"/>
    <dgm:cxn modelId="{20CEA51B-74C5-4717-9FD5-4CE3D821C321}" srcId="{B100E32A-7667-46BF-8F70-8EA566772309}" destId="{A02AE052-AB50-4EF1-8FCC-AC20DA6E3776}" srcOrd="0" destOrd="0" parTransId="{252A9339-731D-42CF-A02C-29D61B12D9DC}" sibTransId="{2F0A8007-BB90-42B2-BD5F-5C82FD5BA4F3}"/>
    <dgm:cxn modelId="{03105369-2800-4D4E-B823-56233A147FAE}" type="presOf" srcId="{B8E1B24E-F54F-4E4F-B344-9E3FDD2DB023}" destId="{895E9553-C312-4021-BA3E-E2BDD42687AC}" srcOrd="0" destOrd="0" presId="urn:microsoft.com/office/officeart/2005/8/layout/process5"/>
    <dgm:cxn modelId="{B92B74CD-9B19-429E-8C6B-88FA9AB6EAFF}" type="presOf" srcId="{A02AE052-AB50-4EF1-8FCC-AC20DA6E3776}" destId="{870E3D72-41D0-4802-83E9-C40CFB159D27}" srcOrd="0" destOrd="0" presId="urn:microsoft.com/office/officeart/2005/8/layout/process5"/>
    <dgm:cxn modelId="{6E131F52-0C15-4AE1-99A0-918D4018C305}" type="presOf" srcId="{2F0A8007-BB90-42B2-BD5F-5C82FD5BA4F3}" destId="{FBFFCDA3-75E0-49B9-A350-3BDCA8DBB056}" srcOrd="1" destOrd="0" presId="urn:microsoft.com/office/officeart/2005/8/layout/process5"/>
    <dgm:cxn modelId="{99A34895-A945-4B38-A729-F55513C34490}" type="presOf" srcId="{B100E32A-7667-46BF-8F70-8EA566772309}" destId="{5488E857-DD23-4138-8B89-D18D266D744F}" srcOrd="0" destOrd="0" presId="urn:microsoft.com/office/officeart/2005/8/layout/process5"/>
    <dgm:cxn modelId="{8176AFE1-0827-40B1-B9D9-1EAA0A62BD97}" type="presParOf" srcId="{5488E857-DD23-4138-8B89-D18D266D744F}" destId="{870E3D72-41D0-4802-83E9-C40CFB159D27}" srcOrd="0" destOrd="0" presId="urn:microsoft.com/office/officeart/2005/8/layout/process5"/>
    <dgm:cxn modelId="{8F5751A9-541E-40F7-8F3B-5EF57EA83C17}" type="presParOf" srcId="{5488E857-DD23-4138-8B89-D18D266D744F}" destId="{069E64D2-CC7A-4721-8E86-D63381AACB0D}" srcOrd="1" destOrd="0" presId="urn:microsoft.com/office/officeart/2005/8/layout/process5"/>
    <dgm:cxn modelId="{71F31ECC-C932-4E7D-B24B-67A1E29D4887}" type="presParOf" srcId="{069E64D2-CC7A-4721-8E86-D63381AACB0D}" destId="{FBFFCDA3-75E0-49B9-A350-3BDCA8DBB056}" srcOrd="0" destOrd="0" presId="urn:microsoft.com/office/officeart/2005/8/layout/process5"/>
    <dgm:cxn modelId="{AE7AD9BB-4466-476B-B209-CB8E1FA9766F}" type="presParOf" srcId="{5488E857-DD23-4138-8B89-D18D266D744F}" destId="{895E9553-C312-4021-BA3E-E2BDD42687AC}" srcOrd="2"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C7CFB8-0996-4199-A3A6-1FDAD3FEB8CE}"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s-ES"/>
        </a:p>
      </dgm:t>
    </dgm:pt>
    <dgm:pt modelId="{857557CC-B053-4E13-B2D9-D704D9EE5241}">
      <dgm:prSet phldrT="[Texto]" custT="1"/>
      <dgm:spPr/>
      <dgm:t>
        <a:bodyPr/>
        <a:lstStyle/>
        <a:p>
          <a:r>
            <a:rPr lang="es-ES" sz="2000" b="1" dirty="0">
              <a:solidFill>
                <a:schemeClr val="tx1"/>
              </a:solidFill>
              <a:latin typeface="Times New Roman" panose="02020603050405020304" pitchFamily="18" charset="0"/>
              <a:cs typeface="Times New Roman" panose="02020603050405020304" pitchFamily="18" charset="0"/>
            </a:rPr>
            <a:t>MATERIA PRIMA IMPORTADA</a:t>
          </a:r>
        </a:p>
      </dgm:t>
    </dgm:pt>
    <dgm:pt modelId="{DF421B59-575E-44C9-91E8-A1A072BB6A3C}" type="parTrans" cxnId="{49DE1EAF-A0ED-4376-982F-B4DEE9C2F9FF}">
      <dgm:prSet/>
      <dgm:spPr/>
      <dgm:t>
        <a:bodyPr/>
        <a:lstStyle/>
        <a:p>
          <a:endParaRPr lang="es-ES" sz="3200" b="1">
            <a:solidFill>
              <a:schemeClr val="tx1"/>
            </a:solidFill>
            <a:latin typeface="Times New Roman" panose="02020603050405020304" pitchFamily="18" charset="0"/>
            <a:cs typeface="Times New Roman" panose="02020603050405020304" pitchFamily="18" charset="0"/>
          </a:endParaRPr>
        </a:p>
      </dgm:t>
    </dgm:pt>
    <dgm:pt modelId="{0AEE186F-4A3B-4B1F-AA9B-CF32E6ACEFAD}" type="sibTrans" cxnId="{49DE1EAF-A0ED-4376-982F-B4DEE9C2F9FF}">
      <dgm:prSet/>
      <dgm:spPr/>
      <dgm:t>
        <a:bodyPr/>
        <a:lstStyle/>
        <a:p>
          <a:endParaRPr lang="es-ES" sz="3200" b="1">
            <a:solidFill>
              <a:schemeClr val="tx1"/>
            </a:solidFill>
            <a:latin typeface="Times New Roman" panose="02020603050405020304" pitchFamily="18" charset="0"/>
            <a:cs typeface="Times New Roman" panose="02020603050405020304" pitchFamily="18" charset="0"/>
          </a:endParaRPr>
        </a:p>
      </dgm:t>
    </dgm:pt>
    <dgm:pt modelId="{D4726E8D-E7F0-445C-8D25-685F796059AC}">
      <dgm:prSet phldrT="[Texto]" custT="1"/>
      <dgm:spPr/>
      <dgm:t>
        <a:bodyPr/>
        <a:lstStyle/>
        <a:p>
          <a:r>
            <a:rPr lang="es-ES" sz="1500" b="1" dirty="0">
              <a:solidFill>
                <a:schemeClr val="tx1"/>
              </a:solidFill>
              <a:latin typeface="Times New Roman" panose="02020603050405020304" pitchFamily="18" charset="0"/>
              <a:cs typeface="Times New Roman" panose="02020603050405020304" pitchFamily="18" charset="0"/>
            </a:rPr>
            <a:t>DIVERSIFICACIÓN</a:t>
          </a:r>
          <a:r>
            <a:rPr lang="es-ES" sz="2000" b="1" dirty="0">
              <a:solidFill>
                <a:schemeClr val="tx1"/>
              </a:solidFill>
              <a:latin typeface="Times New Roman" panose="02020603050405020304" pitchFamily="18" charset="0"/>
              <a:cs typeface="Times New Roman" panose="02020603050405020304" pitchFamily="18" charset="0"/>
            </a:rPr>
            <a:t> </a:t>
          </a:r>
        </a:p>
      </dgm:t>
    </dgm:pt>
    <dgm:pt modelId="{C7DA583B-E044-4B34-90B3-C5F33B625F2B}" type="parTrans" cxnId="{FA2E6A0A-EACA-4709-BE25-E893E50786E6}">
      <dgm:prSet/>
      <dgm:spPr/>
      <dgm:t>
        <a:bodyPr/>
        <a:lstStyle/>
        <a:p>
          <a:endParaRPr lang="es-ES" sz="3200" b="1">
            <a:solidFill>
              <a:schemeClr val="tx1"/>
            </a:solidFill>
            <a:latin typeface="Times New Roman" panose="02020603050405020304" pitchFamily="18" charset="0"/>
            <a:cs typeface="Times New Roman" panose="02020603050405020304" pitchFamily="18" charset="0"/>
          </a:endParaRPr>
        </a:p>
      </dgm:t>
    </dgm:pt>
    <dgm:pt modelId="{B0D02BDB-023D-4C4D-B948-A1473015F5F0}" type="sibTrans" cxnId="{FA2E6A0A-EACA-4709-BE25-E893E50786E6}">
      <dgm:prSet/>
      <dgm:spPr/>
      <dgm:t>
        <a:bodyPr/>
        <a:lstStyle/>
        <a:p>
          <a:endParaRPr lang="es-ES" sz="3200" b="1">
            <a:solidFill>
              <a:schemeClr val="tx1"/>
            </a:solidFill>
            <a:latin typeface="Times New Roman" panose="02020603050405020304" pitchFamily="18" charset="0"/>
            <a:cs typeface="Times New Roman" panose="02020603050405020304" pitchFamily="18" charset="0"/>
          </a:endParaRPr>
        </a:p>
      </dgm:t>
    </dgm:pt>
    <dgm:pt modelId="{C5BFCC29-2AC7-4175-8222-86EA328791D0}">
      <dgm:prSet phldrT="[Texto]" custT="1"/>
      <dgm:spPr/>
      <dgm:t>
        <a:bodyPr/>
        <a:lstStyle/>
        <a:p>
          <a:r>
            <a:rPr lang="es-ES" sz="2000" b="1" dirty="0">
              <a:solidFill>
                <a:schemeClr val="tx1"/>
              </a:solidFill>
              <a:latin typeface="Times New Roman" panose="02020603050405020304" pitchFamily="18" charset="0"/>
              <a:cs typeface="Times New Roman" panose="02020603050405020304" pitchFamily="18" charset="0"/>
            </a:rPr>
            <a:t>DESARROLLO</a:t>
          </a:r>
        </a:p>
      </dgm:t>
    </dgm:pt>
    <dgm:pt modelId="{AF7A1189-555A-4CFE-B362-3F0019FB4B4A}" type="parTrans" cxnId="{66C228E6-E284-407B-9DA4-ED58EC92DE03}">
      <dgm:prSet/>
      <dgm:spPr/>
      <dgm:t>
        <a:bodyPr/>
        <a:lstStyle/>
        <a:p>
          <a:endParaRPr lang="es-ES" sz="3200" b="1">
            <a:solidFill>
              <a:schemeClr val="tx1"/>
            </a:solidFill>
            <a:latin typeface="Times New Roman" panose="02020603050405020304" pitchFamily="18" charset="0"/>
            <a:cs typeface="Times New Roman" panose="02020603050405020304" pitchFamily="18" charset="0"/>
          </a:endParaRPr>
        </a:p>
      </dgm:t>
    </dgm:pt>
    <dgm:pt modelId="{2F8E6636-1856-4086-B48A-54660D4005AB}" type="sibTrans" cxnId="{66C228E6-E284-407B-9DA4-ED58EC92DE03}">
      <dgm:prSet/>
      <dgm:spPr/>
      <dgm:t>
        <a:bodyPr/>
        <a:lstStyle/>
        <a:p>
          <a:endParaRPr lang="es-ES" sz="3200" b="1">
            <a:solidFill>
              <a:schemeClr val="tx1"/>
            </a:solidFill>
            <a:latin typeface="Times New Roman" panose="02020603050405020304" pitchFamily="18" charset="0"/>
            <a:cs typeface="Times New Roman" panose="02020603050405020304" pitchFamily="18" charset="0"/>
          </a:endParaRPr>
        </a:p>
      </dgm:t>
    </dgm:pt>
    <dgm:pt modelId="{AF3F9DA4-243D-4077-97CB-44E2EC5D4499}">
      <dgm:prSet phldrT="[Texto]" custT="1"/>
      <dgm:spPr/>
      <dgm:t>
        <a:bodyPr/>
        <a:lstStyle/>
        <a:p>
          <a:r>
            <a:rPr lang="es-ES" sz="1900" b="1" dirty="0">
              <a:solidFill>
                <a:schemeClr val="tx1"/>
              </a:solidFill>
              <a:latin typeface="Times New Roman" panose="02020603050405020304" pitchFamily="18" charset="0"/>
              <a:cs typeface="Times New Roman" panose="02020603050405020304" pitchFamily="18" charset="0"/>
            </a:rPr>
            <a:t>SECTOR ESTRATÉGICO</a:t>
          </a:r>
        </a:p>
      </dgm:t>
    </dgm:pt>
    <dgm:pt modelId="{50054097-2AB5-4F3C-9F35-202C05B923A3}" type="parTrans" cxnId="{7B465677-3162-4518-A129-1EE6562D104A}">
      <dgm:prSet/>
      <dgm:spPr/>
      <dgm:t>
        <a:bodyPr/>
        <a:lstStyle/>
        <a:p>
          <a:endParaRPr lang="es-ES" sz="3200" b="1">
            <a:solidFill>
              <a:schemeClr val="tx1"/>
            </a:solidFill>
            <a:latin typeface="Times New Roman" panose="02020603050405020304" pitchFamily="18" charset="0"/>
            <a:cs typeface="Times New Roman" panose="02020603050405020304" pitchFamily="18" charset="0"/>
          </a:endParaRPr>
        </a:p>
      </dgm:t>
    </dgm:pt>
    <dgm:pt modelId="{E5433B64-1CD0-43F0-9A59-B1DD722CEC84}" type="sibTrans" cxnId="{7B465677-3162-4518-A129-1EE6562D104A}">
      <dgm:prSet/>
      <dgm:spPr/>
      <dgm:t>
        <a:bodyPr/>
        <a:lstStyle/>
        <a:p>
          <a:endParaRPr lang="es-ES" sz="3200" b="1">
            <a:solidFill>
              <a:schemeClr val="tx1"/>
            </a:solidFill>
            <a:latin typeface="Times New Roman" panose="02020603050405020304" pitchFamily="18" charset="0"/>
            <a:cs typeface="Times New Roman" panose="02020603050405020304" pitchFamily="18" charset="0"/>
          </a:endParaRPr>
        </a:p>
      </dgm:t>
    </dgm:pt>
    <dgm:pt modelId="{0218D713-DC2C-41AD-999F-6BED69BE43BE}" type="pres">
      <dgm:prSet presAssocID="{E3C7CFB8-0996-4199-A3A6-1FDAD3FEB8CE}" presName="compositeShape" presStyleCnt="0">
        <dgm:presLayoutVars>
          <dgm:chMax val="7"/>
          <dgm:dir/>
          <dgm:resizeHandles val="exact"/>
        </dgm:presLayoutVars>
      </dgm:prSet>
      <dgm:spPr/>
      <dgm:t>
        <a:bodyPr/>
        <a:lstStyle/>
        <a:p>
          <a:endParaRPr lang="es-EC"/>
        </a:p>
      </dgm:t>
    </dgm:pt>
    <dgm:pt modelId="{5C0358F0-40ED-4009-A690-FBEB125FAC88}" type="pres">
      <dgm:prSet presAssocID="{E3C7CFB8-0996-4199-A3A6-1FDAD3FEB8CE}" presName="wedge1" presStyleLbl="node1" presStyleIdx="0" presStyleCnt="4"/>
      <dgm:spPr/>
      <dgm:t>
        <a:bodyPr/>
        <a:lstStyle/>
        <a:p>
          <a:endParaRPr lang="es-EC"/>
        </a:p>
      </dgm:t>
    </dgm:pt>
    <dgm:pt modelId="{CADFB3D8-19A9-4B45-80AD-6173852D2EAE}" type="pres">
      <dgm:prSet presAssocID="{E3C7CFB8-0996-4199-A3A6-1FDAD3FEB8CE}" presName="dummy1a" presStyleCnt="0"/>
      <dgm:spPr/>
    </dgm:pt>
    <dgm:pt modelId="{ABBA7E75-CE34-41A1-BCC2-7471A9409E87}" type="pres">
      <dgm:prSet presAssocID="{E3C7CFB8-0996-4199-A3A6-1FDAD3FEB8CE}" presName="dummy1b" presStyleCnt="0"/>
      <dgm:spPr/>
    </dgm:pt>
    <dgm:pt modelId="{17C5193C-FCB9-4DAF-817D-F7B5106EDD07}" type="pres">
      <dgm:prSet presAssocID="{E3C7CFB8-0996-4199-A3A6-1FDAD3FEB8CE}" presName="wedge1Tx" presStyleLbl="node1" presStyleIdx="0" presStyleCnt="4">
        <dgm:presLayoutVars>
          <dgm:chMax val="0"/>
          <dgm:chPref val="0"/>
          <dgm:bulletEnabled val="1"/>
        </dgm:presLayoutVars>
      </dgm:prSet>
      <dgm:spPr/>
      <dgm:t>
        <a:bodyPr/>
        <a:lstStyle/>
        <a:p>
          <a:endParaRPr lang="es-EC"/>
        </a:p>
      </dgm:t>
    </dgm:pt>
    <dgm:pt modelId="{912650FB-D927-4DEA-9CBC-AC4E9C059295}" type="pres">
      <dgm:prSet presAssocID="{E3C7CFB8-0996-4199-A3A6-1FDAD3FEB8CE}" presName="wedge2" presStyleLbl="node1" presStyleIdx="1" presStyleCnt="4"/>
      <dgm:spPr/>
      <dgm:t>
        <a:bodyPr/>
        <a:lstStyle/>
        <a:p>
          <a:endParaRPr lang="es-EC"/>
        </a:p>
      </dgm:t>
    </dgm:pt>
    <dgm:pt modelId="{3BAE0E46-6C1F-4D6F-9476-975A1E2F501C}" type="pres">
      <dgm:prSet presAssocID="{E3C7CFB8-0996-4199-A3A6-1FDAD3FEB8CE}" presName="dummy2a" presStyleCnt="0"/>
      <dgm:spPr/>
    </dgm:pt>
    <dgm:pt modelId="{3F961E12-7F62-4DF5-B017-A6E8297D0266}" type="pres">
      <dgm:prSet presAssocID="{E3C7CFB8-0996-4199-A3A6-1FDAD3FEB8CE}" presName="dummy2b" presStyleCnt="0"/>
      <dgm:spPr/>
    </dgm:pt>
    <dgm:pt modelId="{FF376E3C-898E-4F64-A68C-004085C5E91A}" type="pres">
      <dgm:prSet presAssocID="{E3C7CFB8-0996-4199-A3A6-1FDAD3FEB8CE}" presName="wedge2Tx" presStyleLbl="node1" presStyleIdx="1" presStyleCnt="4">
        <dgm:presLayoutVars>
          <dgm:chMax val="0"/>
          <dgm:chPref val="0"/>
          <dgm:bulletEnabled val="1"/>
        </dgm:presLayoutVars>
      </dgm:prSet>
      <dgm:spPr/>
      <dgm:t>
        <a:bodyPr/>
        <a:lstStyle/>
        <a:p>
          <a:endParaRPr lang="es-EC"/>
        </a:p>
      </dgm:t>
    </dgm:pt>
    <dgm:pt modelId="{12E9E4F7-F041-458F-B11C-43B78CA448E2}" type="pres">
      <dgm:prSet presAssocID="{E3C7CFB8-0996-4199-A3A6-1FDAD3FEB8CE}" presName="wedge3" presStyleLbl="node1" presStyleIdx="2" presStyleCnt="4"/>
      <dgm:spPr/>
      <dgm:t>
        <a:bodyPr/>
        <a:lstStyle/>
        <a:p>
          <a:endParaRPr lang="es-EC"/>
        </a:p>
      </dgm:t>
    </dgm:pt>
    <dgm:pt modelId="{0D312E41-B575-4EC4-A541-9469350020FD}" type="pres">
      <dgm:prSet presAssocID="{E3C7CFB8-0996-4199-A3A6-1FDAD3FEB8CE}" presName="dummy3a" presStyleCnt="0"/>
      <dgm:spPr/>
    </dgm:pt>
    <dgm:pt modelId="{FE925625-855E-4B34-B974-B842BA7D6C14}" type="pres">
      <dgm:prSet presAssocID="{E3C7CFB8-0996-4199-A3A6-1FDAD3FEB8CE}" presName="dummy3b" presStyleCnt="0"/>
      <dgm:spPr/>
    </dgm:pt>
    <dgm:pt modelId="{3A014CF0-637D-4DAC-8FF2-AC397B0C27DA}" type="pres">
      <dgm:prSet presAssocID="{E3C7CFB8-0996-4199-A3A6-1FDAD3FEB8CE}" presName="wedge3Tx" presStyleLbl="node1" presStyleIdx="2" presStyleCnt="4">
        <dgm:presLayoutVars>
          <dgm:chMax val="0"/>
          <dgm:chPref val="0"/>
          <dgm:bulletEnabled val="1"/>
        </dgm:presLayoutVars>
      </dgm:prSet>
      <dgm:spPr/>
      <dgm:t>
        <a:bodyPr/>
        <a:lstStyle/>
        <a:p>
          <a:endParaRPr lang="es-EC"/>
        </a:p>
      </dgm:t>
    </dgm:pt>
    <dgm:pt modelId="{41F784D5-2434-4983-8549-BD3BB54034B7}" type="pres">
      <dgm:prSet presAssocID="{E3C7CFB8-0996-4199-A3A6-1FDAD3FEB8CE}" presName="wedge4" presStyleLbl="node1" presStyleIdx="3" presStyleCnt="4"/>
      <dgm:spPr/>
      <dgm:t>
        <a:bodyPr/>
        <a:lstStyle/>
        <a:p>
          <a:endParaRPr lang="es-EC"/>
        </a:p>
      </dgm:t>
    </dgm:pt>
    <dgm:pt modelId="{030C6141-E0EC-4889-AC18-43FE7D826E39}" type="pres">
      <dgm:prSet presAssocID="{E3C7CFB8-0996-4199-A3A6-1FDAD3FEB8CE}" presName="dummy4a" presStyleCnt="0"/>
      <dgm:spPr/>
    </dgm:pt>
    <dgm:pt modelId="{8DD49668-33C0-4ABB-A720-94FC3E964502}" type="pres">
      <dgm:prSet presAssocID="{E3C7CFB8-0996-4199-A3A6-1FDAD3FEB8CE}" presName="dummy4b" presStyleCnt="0"/>
      <dgm:spPr/>
    </dgm:pt>
    <dgm:pt modelId="{AE068B33-F606-400F-AC17-29EEE1768FB9}" type="pres">
      <dgm:prSet presAssocID="{E3C7CFB8-0996-4199-A3A6-1FDAD3FEB8CE}" presName="wedge4Tx" presStyleLbl="node1" presStyleIdx="3" presStyleCnt="4">
        <dgm:presLayoutVars>
          <dgm:chMax val="0"/>
          <dgm:chPref val="0"/>
          <dgm:bulletEnabled val="1"/>
        </dgm:presLayoutVars>
      </dgm:prSet>
      <dgm:spPr/>
      <dgm:t>
        <a:bodyPr/>
        <a:lstStyle/>
        <a:p>
          <a:endParaRPr lang="es-EC"/>
        </a:p>
      </dgm:t>
    </dgm:pt>
    <dgm:pt modelId="{3D8ACE0B-ECC4-4A68-9E0E-A2F5A2A5798F}" type="pres">
      <dgm:prSet presAssocID="{0AEE186F-4A3B-4B1F-AA9B-CF32E6ACEFAD}" presName="arrowWedge1" presStyleLbl="fgSibTrans2D1" presStyleIdx="0" presStyleCnt="4"/>
      <dgm:spPr/>
    </dgm:pt>
    <dgm:pt modelId="{FE51C3CF-6AB3-4B0E-BC08-7F20BA467EA6}" type="pres">
      <dgm:prSet presAssocID="{B0D02BDB-023D-4C4D-B948-A1473015F5F0}" presName="arrowWedge2" presStyleLbl="fgSibTrans2D1" presStyleIdx="1" presStyleCnt="4"/>
      <dgm:spPr/>
    </dgm:pt>
    <dgm:pt modelId="{CEE00A07-D2E4-428C-A46D-8AD45F327493}" type="pres">
      <dgm:prSet presAssocID="{2F8E6636-1856-4086-B48A-54660D4005AB}" presName="arrowWedge3" presStyleLbl="fgSibTrans2D1" presStyleIdx="2" presStyleCnt="4"/>
      <dgm:spPr/>
    </dgm:pt>
    <dgm:pt modelId="{9DE2EC3C-0E9C-4F1B-B43A-076F9E13759B}" type="pres">
      <dgm:prSet presAssocID="{E5433B64-1CD0-43F0-9A59-B1DD722CEC84}" presName="arrowWedge4" presStyleLbl="fgSibTrans2D1" presStyleIdx="3" presStyleCnt="4"/>
      <dgm:spPr/>
    </dgm:pt>
  </dgm:ptLst>
  <dgm:cxnLst>
    <dgm:cxn modelId="{FA2E6A0A-EACA-4709-BE25-E893E50786E6}" srcId="{E3C7CFB8-0996-4199-A3A6-1FDAD3FEB8CE}" destId="{D4726E8D-E7F0-445C-8D25-685F796059AC}" srcOrd="1" destOrd="0" parTransId="{C7DA583B-E044-4B34-90B3-C5F33B625F2B}" sibTransId="{B0D02BDB-023D-4C4D-B948-A1473015F5F0}"/>
    <dgm:cxn modelId="{0A6709A9-18D3-46C9-BF92-E5E5897080E1}" type="presOf" srcId="{E3C7CFB8-0996-4199-A3A6-1FDAD3FEB8CE}" destId="{0218D713-DC2C-41AD-999F-6BED69BE43BE}" srcOrd="0" destOrd="0" presId="urn:microsoft.com/office/officeart/2005/8/layout/cycle8"/>
    <dgm:cxn modelId="{FE79CDF9-8F99-414D-AA6F-F1758F8D6443}" type="presOf" srcId="{C5BFCC29-2AC7-4175-8222-86EA328791D0}" destId="{12E9E4F7-F041-458F-B11C-43B78CA448E2}" srcOrd="0" destOrd="0" presId="urn:microsoft.com/office/officeart/2005/8/layout/cycle8"/>
    <dgm:cxn modelId="{329B0B4A-B605-4455-8130-CEB9F72AB2CB}" type="presOf" srcId="{857557CC-B053-4E13-B2D9-D704D9EE5241}" destId="{17C5193C-FCB9-4DAF-817D-F7B5106EDD07}" srcOrd="1" destOrd="0" presId="urn:microsoft.com/office/officeart/2005/8/layout/cycle8"/>
    <dgm:cxn modelId="{7B465677-3162-4518-A129-1EE6562D104A}" srcId="{E3C7CFB8-0996-4199-A3A6-1FDAD3FEB8CE}" destId="{AF3F9DA4-243D-4077-97CB-44E2EC5D4499}" srcOrd="3" destOrd="0" parTransId="{50054097-2AB5-4F3C-9F35-202C05B923A3}" sibTransId="{E5433B64-1CD0-43F0-9A59-B1DD722CEC84}"/>
    <dgm:cxn modelId="{B1AA1CFE-BC8F-4A25-A1F0-E019E1E0B2A9}" type="presOf" srcId="{857557CC-B053-4E13-B2D9-D704D9EE5241}" destId="{5C0358F0-40ED-4009-A690-FBEB125FAC88}" srcOrd="0" destOrd="0" presId="urn:microsoft.com/office/officeart/2005/8/layout/cycle8"/>
    <dgm:cxn modelId="{66C228E6-E284-407B-9DA4-ED58EC92DE03}" srcId="{E3C7CFB8-0996-4199-A3A6-1FDAD3FEB8CE}" destId="{C5BFCC29-2AC7-4175-8222-86EA328791D0}" srcOrd="2" destOrd="0" parTransId="{AF7A1189-555A-4CFE-B362-3F0019FB4B4A}" sibTransId="{2F8E6636-1856-4086-B48A-54660D4005AB}"/>
    <dgm:cxn modelId="{B3C1D8AB-DF29-4ADD-9AC7-62403FB68E5E}" type="presOf" srcId="{D4726E8D-E7F0-445C-8D25-685F796059AC}" destId="{912650FB-D927-4DEA-9CBC-AC4E9C059295}" srcOrd="0" destOrd="0" presId="urn:microsoft.com/office/officeart/2005/8/layout/cycle8"/>
    <dgm:cxn modelId="{95E97EC2-060B-4263-8473-1F996794DFE3}" type="presOf" srcId="{AF3F9DA4-243D-4077-97CB-44E2EC5D4499}" destId="{AE068B33-F606-400F-AC17-29EEE1768FB9}" srcOrd="1" destOrd="0" presId="urn:microsoft.com/office/officeart/2005/8/layout/cycle8"/>
    <dgm:cxn modelId="{C680317B-3165-4E49-9870-25125B5B7309}" type="presOf" srcId="{AF3F9DA4-243D-4077-97CB-44E2EC5D4499}" destId="{41F784D5-2434-4983-8549-BD3BB54034B7}" srcOrd="0" destOrd="0" presId="urn:microsoft.com/office/officeart/2005/8/layout/cycle8"/>
    <dgm:cxn modelId="{49DE1EAF-A0ED-4376-982F-B4DEE9C2F9FF}" srcId="{E3C7CFB8-0996-4199-A3A6-1FDAD3FEB8CE}" destId="{857557CC-B053-4E13-B2D9-D704D9EE5241}" srcOrd="0" destOrd="0" parTransId="{DF421B59-575E-44C9-91E8-A1A072BB6A3C}" sibTransId="{0AEE186F-4A3B-4B1F-AA9B-CF32E6ACEFAD}"/>
    <dgm:cxn modelId="{CE492029-CC3A-4C0B-867F-B2BCC41E7B95}" type="presOf" srcId="{D4726E8D-E7F0-445C-8D25-685F796059AC}" destId="{FF376E3C-898E-4F64-A68C-004085C5E91A}" srcOrd="1" destOrd="0" presId="urn:microsoft.com/office/officeart/2005/8/layout/cycle8"/>
    <dgm:cxn modelId="{AEE8D41B-C013-4264-91D9-FAA5D4010CC8}" type="presOf" srcId="{C5BFCC29-2AC7-4175-8222-86EA328791D0}" destId="{3A014CF0-637D-4DAC-8FF2-AC397B0C27DA}" srcOrd="1" destOrd="0" presId="urn:microsoft.com/office/officeart/2005/8/layout/cycle8"/>
    <dgm:cxn modelId="{81799678-65CA-4967-AB7B-FBE6C76E2291}" type="presParOf" srcId="{0218D713-DC2C-41AD-999F-6BED69BE43BE}" destId="{5C0358F0-40ED-4009-A690-FBEB125FAC88}" srcOrd="0" destOrd="0" presId="urn:microsoft.com/office/officeart/2005/8/layout/cycle8"/>
    <dgm:cxn modelId="{2B7B7154-8B4C-450A-B0DA-011A37BAD9E4}" type="presParOf" srcId="{0218D713-DC2C-41AD-999F-6BED69BE43BE}" destId="{CADFB3D8-19A9-4B45-80AD-6173852D2EAE}" srcOrd="1" destOrd="0" presId="urn:microsoft.com/office/officeart/2005/8/layout/cycle8"/>
    <dgm:cxn modelId="{3EDD4293-097E-4DA3-A55E-22308E846FA7}" type="presParOf" srcId="{0218D713-DC2C-41AD-999F-6BED69BE43BE}" destId="{ABBA7E75-CE34-41A1-BCC2-7471A9409E87}" srcOrd="2" destOrd="0" presId="urn:microsoft.com/office/officeart/2005/8/layout/cycle8"/>
    <dgm:cxn modelId="{6EE986ED-F32A-4439-A13D-A41273779D99}" type="presParOf" srcId="{0218D713-DC2C-41AD-999F-6BED69BE43BE}" destId="{17C5193C-FCB9-4DAF-817D-F7B5106EDD07}" srcOrd="3" destOrd="0" presId="urn:microsoft.com/office/officeart/2005/8/layout/cycle8"/>
    <dgm:cxn modelId="{86FC4001-56D8-493B-9201-4C94FC225C1C}" type="presParOf" srcId="{0218D713-DC2C-41AD-999F-6BED69BE43BE}" destId="{912650FB-D927-4DEA-9CBC-AC4E9C059295}" srcOrd="4" destOrd="0" presId="urn:microsoft.com/office/officeart/2005/8/layout/cycle8"/>
    <dgm:cxn modelId="{9818B2AE-51F1-4B9D-867C-29F7B024E99D}" type="presParOf" srcId="{0218D713-DC2C-41AD-999F-6BED69BE43BE}" destId="{3BAE0E46-6C1F-4D6F-9476-975A1E2F501C}" srcOrd="5" destOrd="0" presId="urn:microsoft.com/office/officeart/2005/8/layout/cycle8"/>
    <dgm:cxn modelId="{93800E5D-8A82-4559-B35F-ABFDE30763B7}" type="presParOf" srcId="{0218D713-DC2C-41AD-999F-6BED69BE43BE}" destId="{3F961E12-7F62-4DF5-B017-A6E8297D0266}" srcOrd="6" destOrd="0" presId="urn:microsoft.com/office/officeart/2005/8/layout/cycle8"/>
    <dgm:cxn modelId="{1E3A9DA7-1C40-40F5-BE19-CFD4AFD329F1}" type="presParOf" srcId="{0218D713-DC2C-41AD-999F-6BED69BE43BE}" destId="{FF376E3C-898E-4F64-A68C-004085C5E91A}" srcOrd="7" destOrd="0" presId="urn:microsoft.com/office/officeart/2005/8/layout/cycle8"/>
    <dgm:cxn modelId="{9F517B92-32CB-4704-8BE7-EA5F03BE86DC}" type="presParOf" srcId="{0218D713-DC2C-41AD-999F-6BED69BE43BE}" destId="{12E9E4F7-F041-458F-B11C-43B78CA448E2}" srcOrd="8" destOrd="0" presId="urn:microsoft.com/office/officeart/2005/8/layout/cycle8"/>
    <dgm:cxn modelId="{8170EA64-FF1E-4EC0-A964-A396C91DC22C}" type="presParOf" srcId="{0218D713-DC2C-41AD-999F-6BED69BE43BE}" destId="{0D312E41-B575-4EC4-A541-9469350020FD}" srcOrd="9" destOrd="0" presId="urn:microsoft.com/office/officeart/2005/8/layout/cycle8"/>
    <dgm:cxn modelId="{D4927B91-3BDC-44B1-9CD6-2C50AE7483E0}" type="presParOf" srcId="{0218D713-DC2C-41AD-999F-6BED69BE43BE}" destId="{FE925625-855E-4B34-B974-B842BA7D6C14}" srcOrd="10" destOrd="0" presId="urn:microsoft.com/office/officeart/2005/8/layout/cycle8"/>
    <dgm:cxn modelId="{88089ECA-FCF2-41BB-97BE-117DEC7A0B65}" type="presParOf" srcId="{0218D713-DC2C-41AD-999F-6BED69BE43BE}" destId="{3A014CF0-637D-4DAC-8FF2-AC397B0C27DA}" srcOrd="11" destOrd="0" presId="urn:microsoft.com/office/officeart/2005/8/layout/cycle8"/>
    <dgm:cxn modelId="{58C62A1F-48B8-4533-8C81-C4B237B54A25}" type="presParOf" srcId="{0218D713-DC2C-41AD-999F-6BED69BE43BE}" destId="{41F784D5-2434-4983-8549-BD3BB54034B7}" srcOrd="12" destOrd="0" presId="urn:microsoft.com/office/officeart/2005/8/layout/cycle8"/>
    <dgm:cxn modelId="{E4662E47-277C-4721-8FB4-AF0CB5F17534}" type="presParOf" srcId="{0218D713-DC2C-41AD-999F-6BED69BE43BE}" destId="{030C6141-E0EC-4889-AC18-43FE7D826E39}" srcOrd="13" destOrd="0" presId="urn:microsoft.com/office/officeart/2005/8/layout/cycle8"/>
    <dgm:cxn modelId="{A97C8CDF-CD4F-4445-98FC-55761F595FC0}" type="presParOf" srcId="{0218D713-DC2C-41AD-999F-6BED69BE43BE}" destId="{8DD49668-33C0-4ABB-A720-94FC3E964502}" srcOrd="14" destOrd="0" presId="urn:microsoft.com/office/officeart/2005/8/layout/cycle8"/>
    <dgm:cxn modelId="{D1C0F050-92C2-41E4-90D3-F5F815FFF4D9}" type="presParOf" srcId="{0218D713-DC2C-41AD-999F-6BED69BE43BE}" destId="{AE068B33-F606-400F-AC17-29EEE1768FB9}" srcOrd="15" destOrd="0" presId="urn:microsoft.com/office/officeart/2005/8/layout/cycle8"/>
    <dgm:cxn modelId="{CB76BC60-1A58-44B8-A28D-7A67BAB22AC2}" type="presParOf" srcId="{0218D713-DC2C-41AD-999F-6BED69BE43BE}" destId="{3D8ACE0B-ECC4-4A68-9E0E-A2F5A2A5798F}" srcOrd="16" destOrd="0" presId="urn:microsoft.com/office/officeart/2005/8/layout/cycle8"/>
    <dgm:cxn modelId="{42C8C60E-0DAB-48C7-924F-570994B5CECD}" type="presParOf" srcId="{0218D713-DC2C-41AD-999F-6BED69BE43BE}" destId="{FE51C3CF-6AB3-4B0E-BC08-7F20BA467EA6}" srcOrd="17" destOrd="0" presId="urn:microsoft.com/office/officeart/2005/8/layout/cycle8"/>
    <dgm:cxn modelId="{6AFBF7CB-1CEF-4B97-964D-CC23154B4CE0}" type="presParOf" srcId="{0218D713-DC2C-41AD-999F-6BED69BE43BE}" destId="{CEE00A07-D2E4-428C-A46D-8AD45F327493}" srcOrd="18" destOrd="0" presId="urn:microsoft.com/office/officeart/2005/8/layout/cycle8"/>
    <dgm:cxn modelId="{56DBFA64-658F-442E-8BD9-C110AA82B845}" type="presParOf" srcId="{0218D713-DC2C-41AD-999F-6BED69BE43BE}" destId="{9DE2EC3C-0E9C-4F1B-B43A-076F9E13759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9F954F-1922-442E-A8D8-7B9E7165FF02}"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S"/>
        </a:p>
      </dgm:t>
    </dgm:pt>
    <dgm:pt modelId="{BA552CD1-1C05-46FB-89A1-A32B7DCEB13D}">
      <dgm:prSet phldrT="[Texto]"/>
      <dgm:spPr/>
      <dgm:t>
        <a:bodyPr/>
        <a:lstStyle/>
        <a:p>
          <a:r>
            <a:rPr lang="es-ES" dirty="0">
              <a:latin typeface="Times New Roman" panose="02020603050405020304" pitchFamily="18" charset="0"/>
              <a:cs typeface="Times New Roman" panose="02020603050405020304" pitchFamily="18" charset="0"/>
            </a:rPr>
            <a:t>AHORRO</a:t>
          </a:r>
        </a:p>
      </dgm:t>
    </dgm:pt>
    <dgm:pt modelId="{5CC53572-958C-4C69-9E93-F482FEEC5ADD}" type="parTrans" cxnId="{D9242768-D9A2-4649-9BDA-43683ED75000}">
      <dgm:prSet/>
      <dgm:spPr/>
      <dgm:t>
        <a:bodyPr/>
        <a:lstStyle/>
        <a:p>
          <a:endParaRPr lang="es-ES">
            <a:latin typeface="Times New Roman" panose="02020603050405020304" pitchFamily="18" charset="0"/>
            <a:cs typeface="Times New Roman" panose="02020603050405020304" pitchFamily="18" charset="0"/>
          </a:endParaRPr>
        </a:p>
      </dgm:t>
    </dgm:pt>
    <dgm:pt modelId="{9A3820C9-A72A-4439-B1F2-5A01C63D0E6F}" type="sibTrans" cxnId="{D9242768-D9A2-4649-9BDA-43683ED75000}">
      <dgm:prSet/>
      <dgm:spPr/>
      <dgm:t>
        <a:bodyPr/>
        <a:lstStyle/>
        <a:p>
          <a:endParaRPr lang="es-ES">
            <a:latin typeface="Times New Roman" panose="02020603050405020304" pitchFamily="18" charset="0"/>
            <a:cs typeface="Times New Roman" panose="02020603050405020304" pitchFamily="18" charset="0"/>
          </a:endParaRPr>
        </a:p>
      </dgm:t>
    </dgm:pt>
    <dgm:pt modelId="{6F71E282-F958-485E-A38D-DD3754F8D972}">
      <dgm:prSet phldrT="[Texto]"/>
      <dgm:spPr/>
      <dgm:t>
        <a:bodyPr/>
        <a:lstStyle/>
        <a:p>
          <a:r>
            <a:rPr lang="es-ES" dirty="0">
              <a:latin typeface="Times New Roman" panose="02020603050405020304" pitchFamily="18" charset="0"/>
              <a:cs typeface="Times New Roman" panose="02020603050405020304" pitchFamily="18" charset="0"/>
            </a:rPr>
            <a:t>RECICLAJE</a:t>
          </a:r>
        </a:p>
      </dgm:t>
    </dgm:pt>
    <dgm:pt modelId="{F07CC455-D342-42C6-8B90-4259474C68B9}" type="parTrans" cxnId="{00C36BD8-BF8A-4A70-A2C5-5510AD4F301F}">
      <dgm:prSet/>
      <dgm:spPr/>
      <dgm:t>
        <a:bodyPr/>
        <a:lstStyle/>
        <a:p>
          <a:endParaRPr lang="es-ES">
            <a:latin typeface="Times New Roman" panose="02020603050405020304" pitchFamily="18" charset="0"/>
            <a:cs typeface="Times New Roman" panose="02020603050405020304" pitchFamily="18" charset="0"/>
          </a:endParaRPr>
        </a:p>
      </dgm:t>
    </dgm:pt>
    <dgm:pt modelId="{F4F3D3A0-83EC-4B38-8BB2-9615168F023D}" type="sibTrans" cxnId="{00C36BD8-BF8A-4A70-A2C5-5510AD4F301F}">
      <dgm:prSet/>
      <dgm:spPr/>
      <dgm:t>
        <a:bodyPr/>
        <a:lstStyle/>
        <a:p>
          <a:endParaRPr lang="es-ES">
            <a:latin typeface="Times New Roman" panose="02020603050405020304" pitchFamily="18" charset="0"/>
            <a:cs typeface="Times New Roman" panose="02020603050405020304" pitchFamily="18" charset="0"/>
          </a:endParaRPr>
        </a:p>
      </dgm:t>
    </dgm:pt>
    <dgm:pt modelId="{6FE2C1ED-F21B-4A78-BD9A-E3D27AF86FAE}">
      <dgm:prSet phldrT="[Texto]"/>
      <dgm:spPr/>
      <dgm:t>
        <a:bodyPr/>
        <a:lstStyle/>
        <a:p>
          <a:r>
            <a:rPr lang="es-ES" dirty="0">
              <a:latin typeface="Times New Roman" panose="02020603050405020304" pitchFamily="18" charset="0"/>
              <a:cs typeface="Times New Roman" panose="02020603050405020304" pitchFamily="18" charset="0"/>
            </a:rPr>
            <a:t>TIPO PRODUCTO</a:t>
          </a:r>
        </a:p>
      </dgm:t>
    </dgm:pt>
    <dgm:pt modelId="{FDD49E37-F328-4362-BD72-1C4E71682B2A}" type="parTrans" cxnId="{EF633C94-BCD4-4303-B137-69633DA002B5}">
      <dgm:prSet/>
      <dgm:spPr/>
      <dgm:t>
        <a:bodyPr/>
        <a:lstStyle/>
        <a:p>
          <a:endParaRPr lang="es-ES">
            <a:latin typeface="Times New Roman" panose="02020603050405020304" pitchFamily="18" charset="0"/>
            <a:cs typeface="Times New Roman" panose="02020603050405020304" pitchFamily="18" charset="0"/>
          </a:endParaRPr>
        </a:p>
      </dgm:t>
    </dgm:pt>
    <dgm:pt modelId="{5E8812E1-2EF2-41E8-97B5-7C2AF515D2D0}" type="sibTrans" cxnId="{EF633C94-BCD4-4303-B137-69633DA002B5}">
      <dgm:prSet/>
      <dgm:spPr/>
      <dgm:t>
        <a:bodyPr/>
        <a:lstStyle/>
        <a:p>
          <a:endParaRPr lang="es-ES">
            <a:latin typeface="Times New Roman" panose="02020603050405020304" pitchFamily="18" charset="0"/>
            <a:cs typeface="Times New Roman" panose="02020603050405020304" pitchFamily="18" charset="0"/>
          </a:endParaRPr>
        </a:p>
      </dgm:t>
    </dgm:pt>
    <dgm:pt modelId="{990FE924-9718-4777-9998-B721B8E89057}" type="pres">
      <dgm:prSet presAssocID="{709F954F-1922-442E-A8D8-7B9E7165FF02}" presName="rootnode" presStyleCnt="0">
        <dgm:presLayoutVars>
          <dgm:chMax/>
          <dgm:chPref/>
          <dgm:dir/>
          <dgm:animLvl val="lvl"/>
        </dgm:presLayoutVars>
      </dgm:prSet>
      <dgm:spPr/>
      <dgm:t>
        <a:bodyPr/>
        <a:lstStyle/>
        <a:p>
          <a:endParaRPr lang="es-EC"/>
        </a:p>
      </dgm:t>
    </dgm:pt>
    <dgm:pt modelId="{592DA79B-0F99-440C-8B45-BC5D6E9CFF2B}" type="pres">
      <dgm:prSet presAssocID="{BA552CD1-1C05-46FB-89A1-A32B7DCEB13D}" presName="composite" presStyleCnt="0"/>
      <dgm:spPr/>
    </dgm:pt>
    <dgm:pt modelId="{001235DB-8B9C-4273-BF4E-5E6592F74D7C}" type="pres">
      <dgm:prSet presAssocID="{BA552CD1-1C05-46FB-89A1-A32B7DCEB13D}" presName="LShape" presStyleLbl="alignNode1" presStyleIdx="0" presStyleCnt="5"/>
      <dgm:spPr/>
    </dgm:pt>
    <dgm:pt modelId="{75590232-B132-4DBB-A3CB-5B69F118F6D9}" type="pres">
      <dgm:prSet presAssocID="{BA552CD1-1C05-46FB-89A1-A32B7DCEB13D}" presName="ParentText" presStyleLbl="revTx" presStyleIdx="0" presStyleCnt="3">
        <dgm:presLayoutVars>
          <dgm:chMax val="0"/>
          <dgm:chPref val="0"/>
          <dgm:bulletEnabled val="1"/>
        </dgm:presLayoutVars>
      </dgm:prSet>
      <dgm:spPr/>
      <dgm:t>
        <a:bodyPr/>
        <a:lstStyle/>
        <a:p>
          <a:endParaRPr lang="es-EC"/>
        </a:p>
      </dgm:t>
    </dgm:pt>
    <dgm:pt modelId="{754B3AA0-F39F-4F5E-9C7A-3F1770E30C5F}" type="pres">
      <dgm:prSet presAssocID="{BA552CD1-1C05-46FB-89A1-A32B7DCEB13D}" presName="Triangle" presStyleLbl="alignNode1" presStyleIdx="1" presStyleCnt="5"/>
      <dgm:spPr/>
    </dgm:pt>
    <dgm:pt modelId="{20801C6C-ACCD-418A-BA39-41C57950DCA6}" type="pres">
      <dgm:prSet presAssocID="{9A3820C9-A72A-4439-B1F2-5A01C63D0E6F}" presName="sibTrans" presStyleCnt="0"/>
      <dgm:spPr/>
    </dgm:pt>
    <dgm:pt modelId="{ECDC9498-210D-43D5-8842-01378BC2D663}" type="pres">
      <dgm:prSet presAssocID="{9A3820C9-A72A-4439-B1F2-5A01C63D0E6F}" presName="space" presStyleCnt="0"/>
      <dgm:spPr/>
    </dgm:pt>
    <dgm:pt modelId="{C8D36A53-DE4A-4547-A87B-2564AA6C65FE}" type="pres">
      <dgm:prSet presAssocID="{6F71E282-F958-485E-A38D-DD3754F8D972}" presName="composite" presStyleCnt="0"/>
      <dgm:spPr/>
    </dgm:pt>
    <dgm:pt modelId="{C55A3742-8360-47A5-8080-ED0F92AD8E47}" type="pres">
      <dgm:prSet presAssocID="{6F71E282-F958-485E-A38D-DD3754F8D972}" presName="LShape" presStyleLbl="alignNode1" presStyleIdx="2" presStyleCnt="5"/>
      <dgm:spPr/>
    </dgm:pt>
    <dgm:pt modelId="{2F947C8B-1C37-4AE0-8241-4E0553C58A49}" type="pres">
      <dgm:prSet presAssocID="{6F71E282-F958-485E-A38D-DD3754F8D972}" presName="ParentText" presStyleLbl="revTx" presStyleIdx="1" presStyleCnt="3">
        <dgm:presLayoutVars>
          <dgm:chMax val="0"/>
          <dgm:chPref val="0"/>
          <dgm:bulletEnabled val="1"/>
        </dgm:presLayoutVars>
      </dgm:prSet>
      <dgm:spPr/>
      <dgm:t>
        <a:bodyPr/>
        <a:lstStyle/>
        <a:p>
          <a:endParaRPr lang="es-EC"/>
        </a:p>
      </dgm:t>
    </dgm:pt>
    <dgm:pt modelId="{A92BDF9F-165A-433C-BCDE-637E0C93EC96}" type="pres">
      <dgm:prSet presAssocID="{6F71E282-F958-485E-A38D-DD3754F8D972}" presName="Triangle" presStyleLbl="alignNode1" presStyleIdx="3" presStyleCnt="5"/>
      <dgm:spPr/>
    </dgm:pt>
    <dgm:pt modelId="{E817A809-4BD9-44B4-BB2D-F1C252399165}" type="pres">
      <dgm:prSet presAssocID="{F4F3D3A0-83EC-4B38-8BB2-9615168F023D}" presName="sibTrans" presStyleCnt="0"/>
      <dgm:spPr/>
    </dgm:pt>
    <dgm:pt modelId="{C590A25E-1B43-408C-87E9-D01DAEFD8F8A}" type="pres">
      <dgm:prSet presAssocID="{F4F3D3A0-83EC-4B38-8BB2-9615168F023D}" presName="space" presStyleCnt="0"/>
      <dgm:spPr/>
    </dgm:pt>
    <dgm:pt modelId="{601D7F54-3AA2-4151-8E8B-FC97FCEF584A}" type="pres">
      <dgm:prSet presAssocID="{6FE2C1ED-F21B-4A78-BD9A-E3D27AF86FAE}" presName="composite" presStyleCnt="0"/>
      <dgm:spPr/>
    </dgm:pt>
    <dgm:pt modelId="{825CB120-3A55-4F0C-AE70-B7858E2C3D0F}" type="pres">
      <dgm:prSet presAssocID="{6FE2C1ED-F21B-4A78-BD9A-E3D27AF86FAE}" presName="LShape" presStyleLbl="alignNode1" presStyleIdx="4" presStyleCnt="5"/>
      <dgm:spPr/>
    </dgm:pt>
    <dgm:pt modelId="{33C7A700-F809-4E98-A607-8725329E0636}" type="pres">
      <dgm:prSet presAssocID="{6FE2C1ED-F21B-4A78-BD9A-E3D27AF86FAE}" presName="ParentText" presStyleLbl="revTx" presStyleIdx="2" presStyleCnt="3">
        <dgm:presLayoutVars>
          <dgm:chMax val="0"/>
          <dgm:chPref val="0"/>
          <dgm:bulletEnabled val="1"/>
        </dgm:presLayoutVars>
      </dgm:prSet>
      <dgm:spPr/>
      <dgm:t>
        <a:bodyPr/>
        <a:lstStyle/>
        <a:p>
          <a:endParaRPr lang="es-EC"/>
        </a:p>
      </dgm:t>
    </dgm:pt>
  </dgm:ptLst>
  <dgm:cxnLst>
    <dgm:cxn modelId="{BD7F59D5-B706-40B5-8D2B-348B54405844}" type="presOf" srcId="{BA552CD1-1C05-46FB-89A1-A32B7DCEB13D}" destId="{75590232-B132-4DBB-A3CB-5B69F118F6D9}" srcOrd="0" destOrd="0" presId="urn:microsoft.com/office/officeart/2009/3/layout/StepUpProcess"/>
    <dgm:cxn modelId="{88F877AC-6BFC-4CBB-BBBD-EA64194035D2}" type="presOf" srcId="{709F954F-1922-442E-A8D8-7B9E7165FF02}" destId="{990FE924-9718-4777-9998-B721B8E89057}" srcOrd="0" destOrd="0" presId="urn:microsoft.com/office/officeart/2009/3/layout/StepUpProcess"/>
    <dgm:cxn modelId="{EF633C94-BCD4-4303-B137-69633DA002B5}" srcId="{709F954F-1922-442E-A8D8-7B9E7165FF02}" destId="{6FE2C1ED-F21B-4A78-BD9A-E3D27AF86FAE}" srcOrd="2" destOrd="0" parTransId="{FDD49E37-F328-4362-BD72-1C4E71682B2A}" sibTransId="{5E8812E1-2EF2-41E8-97B5-7C2AF515D2D0}"/>
    <dgm:cxn modelId="{D9242768-D9A2-4649-9BDA-43683ED75000}" srcId="{709F954F-1922-442E-A8D8-7B9E7165FF02}" destId="{BA552CD1-1C05-46FB-89A1-A32B7DCEB13D}" srcOrd="0" destOrd="0" parTransId="{5CC53572-958C-4C69-9E93-F482FEEC5ADD}" sibTransId="{9A3820C9-A72A-4439-B1F2-5A01C63D0E6F}"/>
    <dgm:cxn modelId="{EC254749-F7A2-4181-912F-0B6275D25E01}" type="presOf" srcId="{6F71E282-F958-485E-A38D-DD3754F8D972}" destId="{2F947C8B-1C37-4AE0-8241-4E0553C58A49}" srcOrd="0" destOrd="0" presId="urn:microsoft.com/office/officeart/2009/3/layout/StepUpProcess"/>
    <dgm:cxn modelId="{00C36BD8-BF8A-4A70-A2C5-5510AD4F301F}" srcId="{709F954F-1922-442E-A8D8-7B9E7165FF02}" destId="{6F71E282-F958-485E-A38D-DD3754F8D972}" srcOrd="1" destOrd="0" parTransId="{F07CC455-D342-42C6-8B90-4259474C68B9}" sibTransId="{F4F3D3A0-83EC-4B38-8BB2-9615168F023D}"/>
    <dgm:cxn modelId="{4BE5E0F6-E93B-489D-B990-F11DC591EF17}" type="presOf" srcId="{6FE2C1ED-F21B-4A78-BD9A-E3D27AF86FAE}" destId="{33C7A700-F809-4E98-A607-8725329E0636}" srcOrd="0" destOrd="0" presId="urn:microsoft.com/office/officeart/2009/3/layout/StepUpProcess"/>
    <dgm:cxn modelId="{D674A2CA-71FA-4B9C-8CBD-1AFA08F49302}" type="presParOf" srcId="{990FE924-9718-4777-9998-B721B8E89057}" destId="{592DA79B-0F99-440C-8B45-BC5D6E9CFF2B}" srcOrd="0" destOrd="0" presId="urn:microsoft.com/office/officeart/2009/3/layout/StepUpProcess"/>
    <dgm:cxn modelId="{4F320BC3-AE2D-4284-AB85-EE782D0E7567}" type="presParOf" srcId="{592DA79B-0F99-440C-8B45-BC5D6E9CFF2B}" destId="{001235DB-8B9C-4273-BF4E-5E6592F74D7C}" srcOrd="0" destOrd="0" presId="urn:microsoft.com/office/officeart/2009/3/layout/StepUpProcess"/>
    <dgm:cxn modelId="{F077D3F7-0EB5-460C-9EFE-8A27D6A1CB2A}" type="presParOf" srcId="{592DA79B-0F99-440C-8B45-BC5D6E9CFF2B}" destId="{75590232-B132-4DBB-A3CB-5B69F118F6D9}" srcOrd="1" destOrd="0" presId="urn:microsoft.com/office/officeart/2009/3/layout/StepUpProcess"/>
    <dgm:cxn modelId="{AB4F38BE-4048-4256-85C2-2DB4B009A9F1}" type="presParOf" srcId="{592DA79B-0F99-440C-8B45-BC5D6E9CFF2B}" destId="{754B3AA0-F39F-4F5E-9C7A-3F1770E30C5F}" srcOrd="2" destOrd="0" presId="urn:microsoft.com/office/officeart/2009/3/layout/StepUpProcess"/>
    <dgm:cxn modelId="{DFA2A422-D8A8-48E2-A3C9-88D73AE1EB7C}" type="presParOf" srcId="{990FE924-9718-4777-9998-B721B8E89057}" destId="{20801C6C-ACCD-418A-BA39-41C57950DCA6}" srcOrd="1" destOrd="0" presId="urn:microsoft.com/office/officeart/2009/3/layout/StepUpProcess"/>
    <dgm:cxn modelId="{E59E19F1-6C4A-485C-90BE-223FCC0D1880}" type="presParOf" srcId="{20801C6C-ACCD-418A-BA39-41C57950DCA6}" destId="{ECDC9498-210D-43D5-8842-01378BC2D663}" srcOrd="0" destOrd="0" presId="urn:microsoft.com/office/officeart/2009/3/layout/StepUpProcess"/>
    <dgm:cxn modelId="{BBE4C01C-5567-4D5B-86D8-CAFF26E5D797}" type="presParOf" srcId="{990FE924-9718-4777-9998-B721B8E89057}" destId="{C8D36A53-DE4A-4547-A87B-2564AA6C65FE}" srcOrd="2" destOrd="0" presId="urn:microsoft.com/office/officeart/2009/3/layout/StepUpProcess"/>
    <dgm:cxn modelId="{C34F2EA3-86AC-42DB-8543-2358441290FB}" type="presParOf" srcId="{C8D36A53-DE4A-4547-A87B-2564AA6C65FE}" destId="{C55A3742-8360-47A5-8080-ED0F92AD8E47}" srcOrd="0" destOrd="0" presId="urn:microsoft.com/office/officeart/2009/3/layout/StepUpProcess"/>
    <dgm:cxn modelId="{EF9F4587-27E6-4262-BF3F-D847C5768A0C}" type="presParOf" srcId="{C8D36A53-DE4A-4547-A87B-2564AA6C65FE}" destId="{2F947C8B-1C37-4AE0-8241-4E0553C58A49}" srcOrd="1" destOrd="0" presId="urn:microsoft.com/office/officeart/2009/3/layout/StepUpProcess"/>
    <dgm:cxn modelId="{F8071708-BE41-407F-879C-1271628A1FD5}" type="presParOf" srcId="{C8D36A53-DE4A-4547-A87B-2564AA6C65FE}" destId="{A92BDF9F-165A-433C-BCDE-637E0C93EC96}" srcOrd="2" destOrd="0" presId="urn:microsoft.com/office/officeart/2009/3/layout/StepUpProcess"/>
    <dgm:cxn modelId="{2BCF6424-5AD0-49A7-8254-03714CCE77AE}" type="presParOf" srcId="{990FE924-9718-4777-9998-B721B8E89057}" destId="{E817A809-4BD9-44B4-BB2D-F1C252399165}" srcOrd="3" destOrd="0" presId="urn:microsoft.com/office/officeart/2009/3/layout/StepUpProcess"/>
    <dgm:cxn modelId="{B5FE9491-275F-4BD0-8CC5-2FE9FBFE2964}" type="presParOf" srcId="{E817A809-4BD9-44B4-BB2D-F1C252399165}" destId="{C590A25E-1B43-408C-87E9-D01DAEFD8F8A}" srcOrd="0" destOrd="0" presId="urn:microsoft.com/office/officeart/2009/3/layout/StepUpProcess"/>
    <dgm:cxn modelId="{0EF3CE73-5B36-46A7-B042-7219E9E801CB}" type="presParOf" srcId="{990FE924-9718-4777-9998-B721B8E89057}" destId="{601D7F54-3AA2-4151-8E8B-FC97FCEF584A}" srcOrd="4" destOrd="0" presId="urn:microsoft.com/office/officeart/2009/3/layout/StepUpProcess"/>
    <dgm:cxn modelId="{75DB1D38-30F3-4BE2-AD2F-DE8A91F7BC6C}" type="presParOf" srcId="{601D7F54-3AA2-4151-8E8B-FC97FCEF584A}" destId="{825CB120-3A55-4F0C-AE70-B7858E2C3D0F}" srcOrd="0" destOrd="0" presId="urn:microsoft.com/office/officeart/2009/3/layout/StepUpProcess"/>
    <dgm:cxn modelId="{C19A4DDE-8343-42CE-8F09-B858D3CE4835}" type="presParOf" srcId="{601D7F54-3AA2-4151-8E8B-FC97FCEF584A}" destId="{33C7A700-F809-4E98-A607-8725329E063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289E5B-69B4-458E-AE74-B26EAB83ED15}" type="doc">
      <dgm:prSet loTypeId="urn:microsoft.com/office/officeart/2005/8/layout/equation1" loCatId="process" qsTypeId="urn:microsoft.com/office/officeart/2005/8/quickstyle/simple1" qsCatId="simple" csTypeId="urn:microsoft.com/office/officeart/2005/8/colors/colorful5" csCatId="colorful" phldr="1"/>
      <dgm:spPr/>
    </dgm:pt>
    <dgm:pt modelId="{20F7D5C5-484D-4A63-95E6-AD53D30148F7}">
      <dgm:prSet phldrT="[Texto]" custT="1"/>
      <dgm:spPr/>
      <dgm:t>
        <a:bodyPr/>
        <a:lstStyle/>
        <a:p>
          <a:r>
            <a:rPr lang="es-ES" sz="3600" b="1" dirty="0">
              <a:solidFill>
                <a:schemeClr val="tx1"/>
              </a:solidFill>
              <a:latin typeface="Times New Roman" panose="02020603050405020304" pitchFamily="18" charset="0"/>
              <a:cs typeface="Times New Roman" panose="02020603050405020304" pitchFamily="18" charset="0"/>
            </a:rPr>
            <a:t>PRECIOS BAJOS</a:t>
          </a:r>
        </a:p>
      </dgm:t>
    </dgm:pt>
    <dgm:pt modelId="{FA71EEE2-2650-4C86-BF2E-B3A1E58D0217}" type="parTrans" cxnId="{F3C6CA9C-6179-4DEE-8AE1-85E6260E5424}">
      <dgm:prSet/>
      <dgm:spPr/>
      <dgm:t>
        <a:bodyPr/>
        <a:lstStyle/>
        <a:p>
          <a:endParaRPr lang="es-ES" sz="1800" b="1">
            <a:solidFill>
              <a:schemeClr val="tx1"/>
            </a:solidFill>
            <a:latin typeface="Times New Roman" panose="02020603050405020304" pitchFamily="18" charset="0"/>
            <a:cs typeface="Times New Roman" panose="02020603050405020304" pitchFamily="18" charset="0"/>
          </a:endParaRPr>
        </a:p>
      </dgm:t>
    </dgm:pt>
    <dgm:pt modelId="{9DA9977B-DF70-4390-8429-DA12073DFA5C}" type="sibTrans" cxnId="{F3C6CA9C-6179-4DEE-8AE1-85E6260E5424}">
      <dgm:prSet custT="1"/>
      <dgm:spPr/>
      <dgm:t>
        <a:bodyPr/>
        <a:lstStyle/>
        <a:p>
          <a:endParaRPr lang="es-ES" sz="1600" b="1">
            <a:solidFill>
              <a:schemeClr val="tx1"/>
            </a:solidFill>
            <a:latin typeface="Times New Roman" panose="02020603050405020304" pitchFamily="18" charset="0"/>
            <a:cs typeface="Times New Roman" panose="02020603050405020304" pitchFamily="18" charset="0"/>
          </a:endParaRPr>
        </a:p>
      </dgm:t>
    </dgm:pt>
    <dgm:pt modelId="{00373A9E-C2AA-45EF-A032-0CAA2E1F11A8}">
      <dgm:prSet phldrT="[Texto]" custT="1"/>
      <dgm:spPr/>
      <dgm:t>
        <a:bodyPr/>
        <a:lstStyle/>
        <a:p>
          <a:r>
            <a:rPr lang="es-ES" sz="3600" b="1" dirty="0">
              <a:solidFill>
                <a:schemeClr val="tx1"/>
              </a:solidFill>
              <a:latin typeface="Times New Roman" panose="02020603050405020304" pitchFamily="18" charset="0"/>
              <a:cs typeface="Times New Roman" panose="02020603050405020304" pitchFamily="18" charset="0"/>
            </a:rPr>
            <a:t>CALIDAD</a:t>
          </a:r>
        </a:p>
      </dgm:t>
    </dgm:pt>
    <dgm:pt modelId="{465A2064-75C2-4BB4-9268-96AE0F201744}" type="parTrans" cxnId="{DE805037-E0CC-43C2-A89F-64AC18A59ECC}">
      <dgm:prSet/>
      <dgm:spPr/>
      <dgm:t>
        <a:bodyPr/>
        <a:lstStyle/>
        <a:p>
          <a:endParaRPr lang="es-ES" sz="1800" b="1">
            <a:solidFill>
              <a:schemeClr val="tx1"/>
            </a:solidFill>
            <a:latin typeface="Times New Roman" panose="02020603050405020304" pitchFamily="18" charset="0"/>
            <a:cs typeface="Times New Roman" panose="02020603050405020304" pitchFamily="18" charset="0"/>
          </a:endParaRPr>
        </a:p>
      </dgm:t>
    </dgm:pt>
    <dgm:pt modelId="{61479356-22F2-4D7A-806B-B4EA8DB9D780}" type="sibTrans" cxnId="{DE805037-E0CC-43C2-A89F-64AC18A59ECC}">
      <dgm:prSet custT="1"/>
      <dgm:spPr/>
      <dgm:t>
        <a:bodyPr/>
        <a:lstStyle/>
        <a:p>
          <a:endParaRPr lang="es-ES" sz="1600" b="1">
            <a:solidFill>
              <a:schemeClr val="tx1"/>
            </a:solidFill>
            <a:latin typeface="Times New Roman" panose="02020603050405020304" pitchFamily="18" charset="0"/>
            <a:cs typeface="Times New Roman" panose="02020603050405020304" pitchFamily="18" charset="0"/>
          </a:endParaRPr>
        </a:p>
      </dgm:t>
    </dgm:pt>
    <dgm:pt modelId="{DBC57A7B-0E24-4D26-8EA3-0C4E718DDE61}">
      <dgm:prSet phldrT="[Texto]" custT="1"/>
      <dgm:spPr/>
      <dgm:t>
        <a:bodyPr/>
        <a:lstStyle/>
        <a:p>
          <a:r>
            <a:rPr lang="es-ES" sz="2000" b="1" dirty="0">
              <a:solidFill>
                <a:schemeClr val="tx1"/>
              </a:solidFill>
              <a:latin typeface="Times New Roman" panose="02020603050405020304" pitchFamily="18" charset="0"/>
              <a:cs typeface="Times New Roman" panose="02020603050405020304" pitchFamily="18" charset="0"/>
            </a:rPr>
            <a:t>APERTURA A MERCADO NACIONAL E INTERNACIONAL</a:t>
          </a:r>
        </a:p>
      </dgm:t>
    </dgm:pt>
    <dgm:pt modelId="{94B85857-CF7E-4AA9-8BE8-846A2211901D}" type="parTrans" cxnId="{40A65F4E-624C-4758-8587-95FC04F1CB8C}">
      <dgm:prSet/>
      <dgm:spPr/>
      <dgm:t>
        <a:bodyPr/>
        <a:lstStyle/>
        <a:p>
          <a:endParaRPr lang="es-ES" sz="1800" b="1">
            <a:solidFill>
              <a:schemeClr val="tx1"/>
            </a:solidFill>
            <a:latin typeface="Times New Roman" panose="02020603050405020304" pitchFamily="18" charset="0"/>
            <a:cs typeface="Times New Roman" panose="02020603050405020304" pitchFamily="18" charset="0"/>
          </a:endParaRPr>
        </a:p>
      </dgm:t>
    </dgm:pt>
    <dgm:pt modelId="{6443BDA3-AA50-4EC2-AB0F-8E318CA375B7}" type="sibTrans" cxnId="{40A65F4E-624C-4758-8587-95FC04F1CB8C}">
      <dgm:prSet/>
      <dgm:spPr/>
      <dgm:t>
        <a:bodyPr/>
        <a:lstStyle/>
        <a:p>
          <a:endParaRPr lang="es-ES" sz="1800" b="1">
            <a:solidFill>
              <a:schemeClr val="tx1"/>
            </a:solidFill>
            <a:latin typeface="Times New Roman" panose="02020603050405020304" pitchFamily="18" charset="0"/>
            <a:cs typeface="Times New Roman" panose="02020603050405020304" pitchFamily="18" charset="0"/>
          </a:endParaRPr>
        </a:p>
      </dgm:t>
    </dgm:pt>
    <dgm:pt modelId="{FCEC419A-F70F-4DC4-9DFD-32D6AF6F28F2}" type="pres">
      <dgm:prSet presAssocID="{AD289E5B-69B4-458E-AE74-B26EAB83ED15}" presName="linearFlow" presStyleCnt="0">
        <dgm:presLayoutVars>
          <dgm:dir/>
          <dgm:resizeHandles val="exact"/>
        </dgm:presLayoutVars>
      </dgm:prSet>
      <dgm:spPr/>
    </dgm:pt>
    <dgm:pt modelId="{7586A0F1-6F8A-4581-8ECB-6CD9B47FDA8B}" type="pres">
      <dgm:prSet presAssocID="{20F7D5C5-484D-4A63-95E6-AD53D30148F7}" presName="node" presStyleLbl="node1" presStyleIdx="0" presStyleCnt="3">
        <dgm:presLayoutVars>
          <dgm:bulletEnabled val="1"/>
        </dgm:presLayoutVars>
      </dgm:prSet>
      <dgm:spPr/>
      <dgm:t>
        <a:bodyPr/>
        <a:lstStyle/>
        <a:p>
          <a:endParaRPr lang="es-EC"/>
        </a:p>
      </dgm:t>
    </dgm:pt>
    <dgm:pt modelId="{7C35A740-BC2E-419E-9215-6710E6EFFB6E}" type="pres">
      <dgm:prSet presAssocID="{9DA9977B-DF70-4390-8429-DA12073DFA5C}" presName="spacerL" presStyleCnt="0"/>
      <dgm:spPr/>
    </dgm:pt>
    <dgm:pt modelId="{26D86D0C-7164-4126-85F0-7AFC33151DB0}" type="pres">
      <dgm:prSet presAssocID="{9DA9977B-DF70-4390-8429-DA12073DFA5C}" presName="sibTrans" presStyleLbl="sibTrans2D1" presStyleIdx="0" presStyleCnt="2"/>
      <dgm:spPr/>
      <dgm:t>
        <a:bodyPr/>
        <a:lstStyle/>
        <a:p>
          <a:endParaRPr lang="es-EC"/>
        </a:p>
      </dgm:t>
    </dgm:pt>
    <dgm:pt modelId="{C6DD9C04-BC83-4C84-B3E9-75BD949007E0}" type="pres">
      <dgm:prSet presAssocID="{9DA9977B-DF70-4390-8429-DA12073DFA5C}" presName="spacerR" presStyleCnt="0"/>
      <dgm:spPr/>
    </dgm:pt>
    <dgm:pt modelId="{E25004F6-A60C-4447-804D-FC085A9FC104}" type="pres">
      <dgm:prSet presAssocID="{00373A9E-C2AA-45EF-A032-0CAA2E1F11A8}" presName="node" presStyleLbl="node1" presStyleIdx="1" presStyleCnt="3">
        <dgm:presLayoutVars>
          <dgm:bulletEnabled val="1"/>
        </dgm:presLayoutVars>
      </dgm:prSet>
      <dgm:spPr/>
      <dgm:t>
        <a:bodyPr/>
        <a:lstStyle/>
        <a:p>
          <a:endParaRPr lang="es-EC"/>
        </a:p>
      </dgm:t>
    </dgm:pt>
    <dgm:pt modelId="{863BB7BE-A639-4A8D-9874-C028B00FCDC9}" type="pres">
      <dgm:prSet presAssocID="{61479356-22F2-4D7A-806B-B4EA8DB9D780}" presName="spacerL" presStyleCnt="0"/>
      <dgm:spPr/>
    </dgm:pt>
    <dgm:pt modelId="{707BBEF3-F693-4083-A5C4-70A0E1B5F92A}" type="pres">
      <dgm:prSet presAssocID="{61479356-22F2-4D7A-806B-B4EA8DB9D780}" presName="sibTrans" presStyleLbl="sibTrans2D1" presStyleIdx="1" presStyleCnt="2"/>
      <dgm:spPr/>
      <dgm:t>
        <a:bodyPr/>
        <a:lstStyle/>
        <a:p>
          <a:endParaRPr lang="es-EC"/>
        </a:p>
      </dgm:t>
    </dgm:pt>
    <dgm:pt modelId="{C5D760BC-0E6F-4A33-B417-302632D50910}" type="pres">
      <dgm:prSet presAssocID="{61479356-22F2-4D7A-806B-B4EA8DB9D780}" presName="spacerR" presStyleCnt="0"/>
      <dgm:spPr/>
    </dgm:pt>
    <dgm:pt modelId="{1D55F8C9-BFB0-4DFB-B4BD-12F58FCCBCFA}" type="pres">
      <dgm:prSet presAssocID="{DBC57A7B-0E24-4D26-8EA3-0C4E718DDE61}" presName="node" presStyleLbl="node1" presStyleIdx="2" presStyleCnt="3">
        <dgm:presLayoutVars>
          <dgm:bulletEnabled val="1"/>
        </dgm:presLayoutVars>
      </dgm:prSet>
      <dgm:spPr/>
      <dgm:t>
        <a:bodyPr/>
        <a:lstStyle/>
        <a:p>
          <a:endParaRPr lang="es-EC"/>
        </a:p>
      </dgm:t>
    </dgm:pt>
  </dgm:ptLst>
  <dgm:cxnLst>
    <dgm:cxn modelId="{BA1BA1F0-7B53-4D29-A230-D9178BC2D350}" type="presOf" srcId="{9DA9977B-DF70-4390-8429-DA12073DFA5C}" destId="{26D86D0C-7164-4126-85F0-7AFC33151DB0}" srcOrd="0" destOrd="0" presId="urn:microsoft.com/office/officeart/2005/8/layout/equation1"/>
    <dgm:cxn modelId="{2DCCA600-3A1F-49BD-84C0-BF1E51E5819D}" type="presOf" srcId="{AD289E5B-69B4-458E-AE74-B26EAB83ED15}" destId="{FCEC419A-F70F-4DC4-9DFD-32D6AF6F28F2}" srcOrd="0" destOrd="0" presId="urn:microsoft.com/office/officeart/2005/8/layout/equation1"/>
    <dgm:cxn modelId="{326A8CBF-543B-4A57-918F-00237FBBC34F}" type="presOf" srcId="{00373A9E-C2AA-45EF-A032-0CAA2E1F11A8}" destId="{E25004F6-A60C-4447-804D-FC085A9FC104}" srcOrd="0" destOrd="0" presId="urn:microsoft.com/office/officeart/2005/8/layout/equation1"/>
    <dgm:cxn modelId="{BDE2F76D-4D1A-454D-8D67-E91C3FB95C27}" type="presOf" srcId="{DBC57A7B-0E24-4D26-8EA3-0C4E718DDE61}" destId="{1D55F8C9-BFB0-4DFB-B4BD-12F58FCCBCFA}" srcOrd="0" destOrd="0" presId="urn:microsoft.com/office/officeart/2005/8/layout/equation1"/>
    <dgm:cxn modelId="{70BD640D-EEF0-4826-A076-BD2682F21301}" type="presOf" srcId="{61479356-22F2-4D7A-806B-B4EA8DB9D780}" destId="{707BBEF3-F693-4083-A5C4-70A0E1B5F92A}" srcOrd="0" destOrd="0" presId="urn:microsoft.com/office/officeart/2005/8/layout/equation1"/>
    <dgm:cxn modelId="{40A65F4E-624C-4758-8587-95FC04F1CB8C}" srcId="{AD289E5B-69B4-458E-AE74-B26EAB83ED15}" destId="{DBC57A7B-0E24-4D26-8EA3-0C4E718DDE61}" srcOrd="2" destOrd="0" parTransId="{94B85857-CF7E-4AA9-8BE8-846A2211901D}" sibTransId="{6443BDA3-AA50-4EC2-AB0F-8E318CA375B7}"/>
    <dgm:cxn modelId="{DE805037-E0CC-43C2-A89F-64AC18A59ECC}" srcId="{AD289E5B-69B4-458E-AE74-B26EAB83ED15}" destId="{00373A9E-C2AA-45EF-A032-0CAA2E1F11A8}" srcOrd="1" destOrd="0" parTransId="{465A2064-75C2-4BB4-9268-96AE0F201744}" sibTransId="{61479356-22F2-4D7A-806B-B4EA8DB9D780}"/>
    <dgm:cxn modelId="{9848A730-EA4D-4864-9FCC-96ACF2F3DC25}" type="presOf" srcId="{20F7D5C5-484D-4A63-95E6-AD53D30148F7}" destId="{7586A0F1-6F8A-4581-8ECB-6CD9B47FDA8B}" srcOrd="0" destOrd="0" presId="urn:microsoft.com/office/officeart/2005/8/layout/equation1"/>
    <dgm:cxn modelId="{F3C6CA9C-6179-4DEE-8AE1-85E6260E5424}" srcId="{AD289E5B-69B4-458E-AE74-B26EAB83ED15}" destId="{20F7D5C5-484D-4A63-95E6-AD53D30148F7}" srcOrd="0" destOrd="0" parTransId="{FA71EEE2-2650-4C86-BF2E-B3A1E58D0217}" sibTransId="{9DA9977B-DF70-4390-8429-DA12073DFA5C}"/>
    <dgm:cxn modelId="{A99A4022-0FCE-48AD-8080-DD4532C3D927}" type="presParOf" srcId="{FCEC419A-F70F-4DC4-9DFD-32D6AF6F28F2}" destId="{7586A0F1-6F8A-4581-8ECB-6CD9B47FDA8B}" srcOrd="0" destOrd="0" presId="urn:microsoft.com/office/officeart/2005/8/layout/equation1"/>
    <dgm:cxn modelId="{DA4D3B81-332B-46D0-98F7-04D0C277E9CC}" type="presParOf" srcId="{FCEC419A-F70F-4DC4-9DFD-32D6AF6F28F2}" destId="{7C35A740-BC2E-419E-9215-6710E6EFFB6E}" srcOrd="1" destOrd="0" presId="urn:microsoft.com/office/officeart/2005/8/layout/equation1"/>
    <dgm:cxn modelId="{1D5010B9-8CBC-42AF-91CC-B424B2912F8B}" type="presParOf" srcId="{FCEC419A-F70F-4DC4-9DFD-32D6AF6F28F2}" destId="{26D86D0C-7164-4126-85F0-7AFC33151DB0}" srcOrd="2" destOrd="0" presId="urn:microsoft.com/office/officeart/2005/8/layout/equation1"/>
    <dgm:cxn modelId="{E9BD9BF9-76F6-4816-8ECA-0E574409AABA}" type="presParOf" srcId="{FCEC419A-F70F-4DC4-9DFD-32D6AF6F28F2}" destId="{C6DD9C04-BC83-4C84-B3E9-75BD949007E0}" srcOrd="3" destOrd="0" presId="urn:microsoft.com/office/officeart/2005/8/layout/equation1"/>
    <dgm:cxn modelId="{F5D3A664-2265-4C8B-8632-4E81F6E171A3}" type="presParOf" srcId="{FCEC419A-F70F-4DC4-9DFD-32D6AF6F28F2}" destId="{E25004F6-A60C-4447-804D-FC085A9FC104}" srcOrd="4" destOrd="0" presId="urn:microsoft.com/office/officeart/2005/8/layout/equation1"/>
    <dgm:cxn modelId="{7100B2B4-CF70-4290-A43C-33288628938E}" type="presParOf" srcId="{FCEC419A-F70F-4DC4-9DFD-32D6AF6F28F2}" destId="{863BB7BE-A639-4A8D-9874-C028B00FCDC9}" srcOrd="5" destOrd="0" presId="urn:microsoft.com/office/officeart/2005/8/layout/equation1"/>
    <dgm:cxn modelId="{F8F14593-CD5D-4981-9A5A-09D3ECDEFB5B}" type="presParOf" srcId="{FCEC419A-F70F-4DC4-9DFD-32D6AF6F28F2}" destId="{707BBEF3-F693-4083-A5C4-70A0E1B5F92A}" srcOrd="6" destOrd="0" presId="urn:microsoft.com/office/officeart/2005/8/layout/equation1"/>
    <dgm:cxn modelId="{0239FCCB-99E3-472B-BDBE-FC4AA47F114C}" type="presParOf" srcId="{FCEC419A-F70F-4DC4-9DFD-32D6AF6F28F2}" destId="{C5D760BC-0E6F-4A33-B417-302632D50910}" srcOrd="7" destOrd="0" presId="urn:microsoft.com/office/officeart/2005/8/layout/equation1"/>
    <dgm:cxn modelId="{E613343D-A78C-4EC9-99B6-A059347E3DD8}" type="presParOf" srcId="{FCEC419A-F70F-4DC4-9DFD-32D6AF6F28F2}" destId="{1D55F8C9-BFB0-4DFB-B4BD-12F58FCCBCF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4E6BE4-57A0-4E83-8C7D-C263AD0FA1F3}" type="doc">
      <dgm:prSet loTypeId="urn:microsoft.com/office/officeart/2005/8/layout/arrow4" loCatId="relationship" qsTypeId="urn:microsoft.com/office/officeart/2005/8/quickstyle/simple1" qsCatId="simple" csTypeId="urn:microsoft.com/office/officeart/2005/8/colors/accent4_5" csCatId="accent4" phldr="1"/>
      <dgm:spPr/>
      <dgm:t>
        <a:bodyPr/>
        <a:lstStyle/>
        <a:p>
          <a:endParaRPr lang="es-ES"/>
        </a:p>
      </dgm:t>
    </dgm:pt>
    <dgm:pt modelId="{F82BF727-CB84-4F90-BB60-CDD8E193503D}">
      <dgm:prSet phldrT="[Texto]"/>
      <dgm:spPr/>
      <dgm:t>
        <a:bodyPr/>
        <a:lstStyle/>
        <a:p>
          <a:r>
            <a:rPr lang="es-ES" dirty="0">
              <a:latin typeface="Times New Roman" panose="02020603050405020304" pitchFamily="18" charset="0"/>
              <a:cs typeface="Times New Roman" panose="02020603050405020304" pitchFamily="18" charset="0"/>
            </a:rPr>
            <a:t>Alto impacto en otras industrias</a:t>
          </a:r>
        </a:p>
      </dgm:t>
    </dgm:pt>
    <dgm:pt modelId="{A293487C-44AC-4FFA-AACD-6F0156050005}" type="parTrans" cxnId="{EE71D758-4D8A-4672-A8DA-620F661D8EF2}">
      <dgm:prSet/>
      <dgm:spPr/>
      <dgm:t>
        <a:bodyPr/>
        <a:lstStyle/>
        <a:p>
          <a:endParaRPr lang="es-ES">
            <a:latin typeface="Times New Roman" panose="02020603050405020304" pitchFamily="18" charset="0"/>
            <a:cs typeface="Times New Roman" panose="02020603050405020304" pitchFamily="18" charset="0"/>
          </a:endParaRPr>
        </a:p>
      </dgm:t>
    </dgm:pt>
    <dgm:pt modelId="{E31430C7-AC24-4CBA-8EF8-A907C90DFB2D}" type="sibTrans" cxnId="{EE71D758-4D8A-4672-A8DA-620F661D8EF2}">
      <dgm:prSet/>
      <dgm:spPr/>
      <dgm:t>
        <a:bodyPr/>
        <a:lstStyle/>
        <a:p>
          <a:endParaRPr lang="es-ES">
            <a:latin typeface="Times New Roman" panose="02020603050405020304" pitchFamily="18" charset="0"/>
            <a:cs typeface="Times New Roman" panose="02020603050405020304" pitchFamily="18" charset="0"/>
          </a:endParaRPr>
        </a:p>
      </dgm:t>
    </dgm:pt>
    <dgm:pt modelId="{9C115AE7-D0EF-41E6-8D6A-DD220BD36467}">
      <dgm:prSet phldrT="[Texto]"/>
      <dgm:spPr/>
      <dgm:t>
        <a:bodyPr/>
        <a:lstStyle/>
        <a:p>
          <a:r>
            <a:rPr lang="es-ES" dirty="0">
              <a:latin typeface="Times New Roman" panose="02020603050405020304" pitchFamily="18" charset="0"/>
              <a:cs typeface="Times New Roman" panose="02020603050405020304" pitchFamily="18" charset="0"/>
            </a:rPr>
            <a:t>Bajo impacto a nivel de balanza comercial</a:t>
          </a:r>
        </a:p>
      </dgm:t>
    </dgm:pt>
    <dgm:pt modelId="{23926155-83A9-4515-9737-7143D6005D7F}" type="parTrans" cxnId="{0E5FADA0-4264-436A-A6F7-A522BB81A76A}">
      <dgm:prSet/>
      <dgm:spPr/>
      <dgm:t>
        <a:bodyPr/>
        <a:lstStyle/>
        <a:p>
          <a:endParaRPr lang="es-ES">
            <a:latin typeface="Times New Roman" panose="02020603050405020304" pitchFamily="18" charset="0"/>
            <a:cs typeface="Times New Roman" panose="02020603050405020304" pitchFamily="18" charset="0"/>
          </a:endParaRPr>
        </a:p>
      </dgm:t>
    </dgm:pt>
    <dgm:pt modelId="{00FA5748-FC74-4461-852B-14DD8D606BE8}" type="sibTrans" cxnId="{0E5FADA0-4264-436A-A6F7-A522BB81A76A}">
      <dgm:prSet/>
      <dgm:spPr/>
      <dgm:t>
        <a:bodyPr/>
        <a:lstStyle/>
        <a:p>
          <a:endParaRPr lang="es-ES">
            <a:latin typeface="Times New Roman" panose="02020603050405020304" pitchFamily="18" charset="0"/>
            <a:cs typeface="Times New Roman" panose="02020603050405020304" pitchFamily="18" charset="0"/>
          </a:endParaRPr>
        </a:p>
      </dgm:t>
    </dgm:pt>
    <dgm:pt modelId="{9087AB03-509D-45D8-9A42-6F9031901D30}" type="pres">
      <dgm:prSet presAssocID="{664E6BE4-57A0-4E83-8C7D-C263AD0FA1F3}" presName="compositeShape" presStyleCnt="0">
        <dgm:presLayoutVars>
          <dgm:chMax val="2"/>
          <dgm:dir/>
          <dgm:resizeHandles val="exact"/>
        </dgm:presLayoutVars>
      </dgm:prSet>
      <dgm:spPr/>
      <dgm:t>
        <a:bodyPr/>
        <a:lstStyle/>
        <a:p>
          <a:endParaRPr lang="es-EC"/>
        </a:p>
      </dgm:t>
    </dgm:pt>
    <dgm:pt modelId="{767DE0A7-D4FA-4685-A5F2-4FAB9E14ADC0}" type="pres">
      <dgm:prSet presAssocID="{F82BF727-CB84-4F90-BB60-CDD8E193503D}" presName="upArrow" presStyleLbl="node1" presStyleIdx="0" presStyleCnt="2"/>
      <dgm:spPr/>
    </dgm:pt>
    <dgm:pt modelId="{4BB70C3E-1FB6-4EDB-B895-A72FCC1EB908}" type="pres">
      <dgm:prSet presAssocID="{F82BF727-CB84-4F90-BB60-CDD8E193503D}" presName="upArrowText" presStyleLbl="revTx" presStyleIdx="0" presStyleCnt="2">
        <dgm:presLayoutVars>
          <dgm:chMax val="0"/>
          <dgm:bulletEnabled val="1"/>
        </dgm:presLayoutVars>
      </dgm:prSet>
      <dgm:spPr/>
      <dgm:t>
        <a:bodyPr/>
        <a:lstStyle/>
        <a:p>
          <a:endParaRPr lang="es-EC"/>
        </a:p>
      </dgm:t>
    </dgm:pt>
    <dgm:pt modelId="{D7693266-0990-41AA-9A2E-7DFAC1394372}" type="pres">
      <dgm:prSet presAssocID="{9C115AE7-D0EF-41E6-8D6A-DD220BD36467}" presName="downArrow" presStyleLbl="node1" presStyleIdx="1" presStyleCnt="2"/>
      <dgm:spPr/>
    </dgm:pt>
    <dgm:pt modelId="{0E0440C1-880A-4526-B30B-59EA9842ED9E}" type="pres">
      <dgm:prSet presAssocID="{9C115AE7-D0EF-41E6-8D6A-DD220BD36467}" presName="downArrowText" presStyleLbl="revTx" presStyleIdx="1" presStyleCnt="2">
        <dgm:presLayoutVars>
          <dgm:chMax val="0"/>
          <dgm:bulletEnabled val="1"/>
        </dgm:presLayoutVars>
      </dgm:prSet>
      <dgm:spPr/>
      <dgm:t>
        <a:bodyPr/>
        <a:lstStyle/>
        <a:p>
          <a:endParaRPr lang="es-EC"/>
        </a:p>
      </dgm:t>
    </dgm:pt>
  </dgm:ptLst>
  <dgm:cxnLst>
    <dgm:cxn modelId="{CC63FDD3-CF32-47B9-A2F3-A00936964512}" type="presOf" srcId="{664E6BE4-57A0-4E83-8C7D-C263AD0FA1F3}" destId="{9087AB03-509D-45D8-9A42-6F9031901D30}" srcOrd="0" destOrd="0" presId="urn:microsoft.com/office/officeart/2005/8/layout/arrow4"/>
    <dgm:cxn modelId="{152BEA3A-EE62-4078-AE33-5EBFFA166CC1}" type="presOf" srcId="{F82BF727-CB84-4F90-BB60-CDD8E193503D}" destId="{4BB70C3E-1FB6-4EDB-B895-A72FCC1EB908}" srcOrd="0" destOrd="0" presId="urn:microsoft.com/office/officeart/2005/8/layout/arrow4"/>
    <dgm:cxn modelId="{016ECDEB-08E8-4E11-9ADE-D4C5C9C6EA8C}" type="presOf" srcId="{9C115AE7-D0EF-41E6-8D6A-DD220BD36467}" destId="{0E0440C1-880A-4526-B30B-59EA9842ED9E}" srcOrd="0" destOrd="0" presId="urn:microsoft.com/office/officeart/2005/8/layout/arrow4"/>
    <dgm:cxn modelId="{EE71D758-4D8A-4672-A8DA-620F661D8EF2}" srcId="{664E6BE4-57A0-4E83-8C7D-C263AD0FA1F3}" destId="{F82BF727-CB84-4F90-BB60-CDD8E193503D}" srcOrd="0" destOrd="0" parTransId="{A293487C-44AC-4FFA-AACD-6F0156050005}" sibTransId="{E31430C7-AC24-4CBA-8EF8-A907C90DFB2D}"/>
    <dgm:cxn modelId="{0E5FADA0-4264-436A-A6F7-A522BB81A76A}" srcId="{664E6BE4-57A0-4E83-8C7D-C263AD0FA1F3}" destId="{9C115AE7-D0EF-41E6-8D6A-DD220BD36467}" srcOrd="1" destOrd="0" parTransId="{23926155-83A9-4515-9737-7143D6005D7F}" sibTransId="{00FA5748-FC74-4461-852B-14DD8D606BE8}"/>
    <dgm:cxn modelId="{1B72C8D9-E122-4C3C-A120-6703E721ABEA}" type="presParOf" srcId="{9087AB03-509D-45D8-9A42-6F9031901D30}" destId="{767DE0A7-D4FA-4685-A5F2-4FAB9E14ADC0}" srcOrd="0" destOrd="0" presId="urn:microsoft.com/office/officeart/2005/8/layout/arrow4"/>
    <dgm:cxn modelId="{15E961BA-FD6D-401A-AC99-478EC206B667}" type="presParOf" srcId="{9087AB03-509D-45D8-9A42-6F9031901D30}" destId="{4BB70C3E-1FB6-4EDB-B895-A72FCC1EB908}" srcOrd="1" destOrd="0" presId="urn:microsoft.com/office/officeart/2005/8/layout/arrow4"/>
    <dgm:cxn modelId="{12BF55CB-E8E0-4821-ABA4-6254A4127F3E}" type="presParOf" srcId="{9087AB03-509D-45D8-9A42-6F9031901D30}" destId="{D7693266-0990-41AA-9A2E-7DFAC1394372}" srcOrd="2" destOrd="0" presId="urn:microsoft.com/office/officeart/2005/8/layout/arrow4"/>
    <dgm:cxn modelId="{DFEB604B-6F21-4B99-8D20-5657A9221477}" type="presParOf" srcId="{9087AB03-509D-45D8-9A42-6F9031901D30}" destId="{0E0440C1-880A-4526-B30B-59EA9842ED9E}"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69AF12-976E-44EA-97EF-340B8DBA00B3}" type="doc">
      <dgm:prSet loTypeId="urn:microsoft.com/office/officeart/2005/8/layout/process1" loCatId="process" qsTypeId="urn:microsoft.com/office/officeart/2005/8/quickstyle/simple1" qsCatId="simple" csTypeId="urn:microsoft.com/office/officeart/2005/8/colors/accent2_1" csCatId="accent2" phldr="1"/>
      <dgm:spPr/>
    </dgm:pt>
    <dgm:pt modelId="{C4BEAAB7-F9E7-47AB-8799-DB8B95AB5E52}">
      <dgm:prSet phldrT="[Texto]"/>
      <dgm:spPr>
        <a:ln w="76200">
          <a:solidFill>
            <a:schemeClr val="accent5">
              <a:lumMod val="50000"/>
            </a:schemeClr>
          </a:solidFill>
        </a:ln>
      </dgm:spPr>
      <dgm:t>
        <a:bodyPr/>
        <a:lstStyle/>
        <a:p>
          <a:r>
            <a:rPr lang="es-ES" dirty="0">
              <a:latin typeface="Times New Roman" panose="02020603050405020304" pitchFamily="18" charset="0"/>
              <a:cs typeface="Times New Roman" panose="02020603050405020304" pitchFamily="18" charset="0"/>
            </a:rPr>
            <a:t>NORMAS INMERSAS:</a:t>
          </a:r>
        </a:p>
        <a:p>
          <a:r>
            <a:rPr lang="es-ES" dirty="0">
              <a:latin typeface="Times New Roman" panose="02020603050405020304" pitchFamily="18" charset="0"/>
              <a:cs typeface="Times New Roman" panose="02020603050405020304" pitchFamily="18" charset="0"/>
            </a:rPr>
            <a:t>1186-1 HASTA 1186-15</a:t>
          </a:r>
        </a:p>
      </dgm:t>
    </dgm:pt>
    <dgm:pt modelId="{73BC6515-5F08-4402-9567-432D280C7D90}" type="parTrans" cxnId="{5CBAC00D-0DAF-41FF-959B-4375E0E7ACBD}">
      <dgm:prSet/>
      <dgm:spPr/>
      <dgm:t>
        <a:bodyPr/>
        <a:lstStyle/>
        <a:p>
          <a:endParaRPr lang="es-ES">
            <a:latin typeface="Times New Roman" panose="02020603050405020304" pitchFamily="18" charset="0"/>
            <a:cs typeface="Times New Roman" panose="02020603050405020304" pitchFamily="18" charset="0"/>
          </a:endParaRPr>
        </a:p>
      </dgm:t>
    </dgm:pt>
    <dgm:pt modelId="{F73B8A48-A96B-4AA4-8B0D-9AC4598BB898}" type="sibTrans" cxnId="{5CBAC00D-0DAF-41FF-959B-4375E0E7ACBD}">
      <dgm:prSet/>
      <dgm:spPr>
        <a:solidFill>
          <a:schemeClr val="accent5"/>
        </a:solidFill>
      </dgm:spPr>
      <dgm:t>
        <a:bodyPr/>
        <a:lstStyle/>
        <a:p>
          <a:endParaRPr lang="es-ES">
            <a:latin typeface="Times New Roman" panose="02020603050405020304" pitchFamily="18" charset="0"/>
            <a:cs typeface="Times New Roman" panose="02020603050405020304" pitchFamily="18" charset="0"/>
          </a:endParaRPr>
        </a:p>
      </dgm:t>
    </dgm:pt>
    <dgm:pt modelId="{4C96D4BD-1A6D-44E6-B2E7-BA9C1C55C5A8}">
      <dgm:prSet phldrT="[Texto]"/>
      <dgm:spPr>
        <a:ln w="76200">
          <a:solidFill>
            <a:schemeClr val="accent5">
              <a:lumMod val="75000"/>
            </a:schemeClr>
          </a:solidFill>
        </a:ln>
      </dgm:spPr>
      <dgm:t>
        <a:bodyPr/>
        <a:lstStyle/>
        <a:p>
          <a:r>
            <a:rPr lang="es-ES" dirty="0">
              <a:latin typeface="Times New Roman" panose="02020603050405020304" pitchFamily="18" charset="0"/>
              <a:cs typeface="Times New Roman" panose="02020603050405020304" pitchFamily="18" charset="0"/>
            </a:rPr>
            <a:t>PARTIDAS ARANCELARIAS APLICABLES</a:t>
          </a:r>
        </a:p>
      </dgm:t>
    </dgm:pt>
    <dgm:pt modelId="{65467844-DD8D-4BAA-A4D4-29BB1EB61BB0}" type="parTrans" cxnId="{39DAC093-BDD4-49C0-BAFB-CC5C52B2960C}">
      <dgm:prSet/>
      <dgm:spPr/>
      <dgm:t>
        <a:bodyPr/>
        <a:lstStyle/>
        <a:p>
          <a:endParaRPr lang="es-ES">
            <a:latin typeface="Times New Roman" panose="02020603050405020304" pitchFamily="18" charset="0"/>
            <a:cs typeface="Times New Roman" panose="02020603050405020304" pitchFamily="18" charset="0"/>
          </a:endParaRPr>
        </a:p>
      </dgm:t>
    </dgm:pt>
    <dgm:pt modelId="{C5FB7DF1-39EC-4D68-A4B4-41336136BBA3}" type="sibTrans" cxnId="{39DAC093-BDD4-49C0-BAFB-CC5C52B2960C}">
      <dgm:prSet/>
      <dgm:spPr>
        <a:solidFill>
          <a:schemeClr val="accent5"/>
        </a:solidFill>
      </dgm:spPr>
      <dgm:t>
        <a:bodyPr/>
        <a:lstStyle/>
        <a:p>
          <a:endParaRPr lang="es-ES">
            <a:latin typeface="Times New Roman" panose="02020603050405020304" pitchFamily="18" charset="0"/>
            <a:cs typeface="Times New Roman" panose="02020603050405020304" pitchFamily="18" charset="0"/>
          </a:endParaRPr>
        </a:p>
      </dgm:t>
    </dgm:pt>
    <dgm:pt modelId="{0EE6B665-A951-47DE-91CF-29DBE4633FFC}">
      <dgm:prSet phldrT="[Texto]"/>
      <dgm:spPr>
        <a:ln w="76200">
          <a:solidFill>
            <a:schemeClr val="accent5">
              <a:lumMod val="60000"/>
              <a:lumOff val="40000"/>
            </a:schemeClr>
          </a:solidFill>
        </a:ln>
      </dgm:spPr>
      <dgm:t>
        <a:bodyPr/>
        <a:lstStyle/>
        <a:p>
          <a:r>
            <a:rPr lang="es-ES" dirty="0">
              <a:latin typeface="Times New Roman" panose="02020603050405020304" pitchFamily="18" charset="0"/>
              <a:cs typeface="Times New Roman" panose="02020603050405020304" pitchFamily="18" charset="0"/>
            </a:rPr>
            <a:t>IDENTIFICACIÓN DE MATERIAL</a:t>
          </a:r>
        </a:p>
      </dgm:t>
    </dgm:pt>
    <dgm:pt modelId="{C73E8F9A-DD85-47AD-8059-01B1943DDF5B}" type="parTrans" cxnId="{C72CB124-F764-411A-9902-547535079414}">
      <dgm:prSet/>
      <dgm:spPr/>
      <dgm:t>
        <a:bodyPr/>
        <a:lstStyle/>
        <a:p>
          <a:endParaRPr lang="es-ES">
            <a:latin typeface="Times New Roman" panose="02020603050405020304" pitchFamily="18" charset="0"/>
            <a:cs typeface="Times New Roman" panose="02020603050405020304" pitchFamily="18" charset="0"/>
          </a:endParaRPr>
        </a:p>
      </dgm:t>
    </dgm:pt>
    <dgm:pt modelId="{8E65D16A-D8AA-4B86-A0B8-84208465F43C}" type="sibTrans" cxnId="{C72CB124-F764-411A-9902-547535079414}">
      <dgm:prSet/>
      <dgm:spPr/>
      <dgm:t>
        <a:bodyPr/>
        <a:lstStyle/>
        <a:p>
          <a:endParaRPr lang="es-ES">
            <a:latin typeface="Times New Roman" panose="02020603050405020304" pitchFamily="18" charset="0"/>
            <a:cs typeface="Times New Roman" panose="02020603050405020304" pitchFamily="18" charset="0"/>
          </a:endParaRPr>
        </a:p>
      </dgm:t>
    </dgm:pt>
    <dgm:pt modelId="{493DEF92-14DC-416C-9B86-BC0F8C235AEC}" type="pres">
      <dgm:prSet presAssocID="{B369AF12-976E-44EA-97EF-340B8DBA00B3}" presName="Name0" presStyleCnt="0">
        <dgm:presLayoutVars>
          <dgm:dir/>
          <dgm:resizeHandles val="exact"/>
        </dgm:presLayoutVars>
      </dgm:prSet>
      <dgm:spPr/>
    </dgm:pt>
    <dgm:pt modelId="{A4F7030A-069D-4684-BECB-5572FDE9BE4A}" type="pres">
      <dgm:prSet presAssocID="{C4BEAAB7-F9E7-47AB-8799-DB8B95AB5E52}" presName="node" presStyleLbl="node1" presStyleIdx="0" presStyleCnt="3" custScaleX="127379" custScaleY="112494">
        <dgm:presLayoutVars>
          <dgm:bulletEnabled val="1"/>
        </dgm:presLayoutVars>
      </dgm:prSet>
      <dgm:spPr/>
      <dgm:t>
        <a:bodyPr/>
        <a:lstStyle/>
        <a:p>
          <a:endParaRPr lang="es-EC"/>
        </a:p>
      </dgm:t>
    </dgm:pt>
    <dgm:pt modelId="{307EFB88-1C5F-4830-8801-B7946FE160F0}" type="pres">
      <dgm:prSet presAssocID="{F73B8A48-A96B-4AA4-8B0D-9AC4598BB898}" presName="sibTrans" presStyleLbl="sibTrans2D1" presStyleIdx="0" presStyleCnt="2"/>
      <dgm:spPr/>
      <dgm:t>
        <a:bodyPr/>
        <a:lstStyle/>
        <a:p>
          <a:endParaRPr lang="es-EC"/>
        </a:p>
      </dgm:t>
    </dgm:pt>
    <dgm:pt modelId="{497A7AE8-BF3F-4F40-BF77-2446DC62F4A7}" type="pres">
      <dgm:prSet presAssocID="{F73B8A48-A96B-4AA4-8B0D-9AC4598BB898}" presName="connectorText" presStyleLbl="sibTrans2D1" presStyleIdx="0" presStyleCnt="2"/>
      <dgm:spPr/>
      <dgm:t>
        <a:bodyPr/>
        <a:lstStyle/>
        <a:p>
          <a:endParaRPr lang="es-EC"/>
        </a:p>
      </dgm:t>
    </dgm:pt>
    <dgm:pt modelId="{14CD3B5B-EA12-42DF-BE04-ECA85C31036C}" type="pres">
      <dgm:prSet presAssocID="{4C96D4BD-1A6D-44E6-B2E7-BA9C1C55C5A8}" presName="node" presStyleLbl="node1" presStyleIdx="1" presStyleCnt="3">
        <dgm:presLayoutVars>
          <dgm:bulletEnabled val="1"/>
        </dgm:presLayoutVars>
      </dgm:prSet>
      <dgm:spPr/>
      <dgm:t>
        <a:bodyPr/>
        <a:lstStyle/>
        <a:p>
          <a:endParaRPr lang="es-EC"/>
        </a:p>
      </dgm:t>
    </dgm:pt>
    <dgm:pt modelId="{D50B45A8-9D29-4BE3-82D4-FD8B045A7A3D}" type="pres">
      <dgm:prSet presAssocID="{C5FB7DF1-39EC-4D68-A4B4-41336136BBA3}" presName="sibTrans" presStyleLbl="sibTrans2D1" presStyleIdx="1" presStyleCnt="2"/>
      <dgm:spPr/>
      <dgm:t>
        <a:bodyPr/>
        <a:lstStyle/>
        <a:p>
          <a:endParaRPr lang="es-EC"/>
        </a:p>
      </dgm:t>
    </dgm:pt>
    <dgm:pt modelId="{E35A2B50-BADD-4B2A-9DB8-B6F6E63E2B99}" type="pres">
      <dgm:prSet presAssocID="{C5FB7DF1-39EC-4D68-A4B4-41336136BBA3}" presName="connectorText" presStyleLbl="sibTrans2D1" presStyleIdx="1" presStyleCnt="2"/>
      <dgm:spPr/>
      <dgm:t>
        <a:bodyPr/>
        <a:lstStyle/>
        <a:p>
          <a:endParaRPr lang="es-EC"/>
        </a:p>
      </dgm:t>
    </dgm:pt>
    <dgm:pt modelId="{2263FBB8-B056-4C37-9A09-3C6996CFB631}" type="pres">
      <dgm:prSet presAssocID="{0EE6B665-A951-47DE-91CF-29DBE4633FFC}" presName="node" presStyleLbl="node1" presStyleIdx="2" presStyleCnt="3">
        <dgm:presLayoutVars>
          <dgm:bulletEnabled val="1"/>
        </dgm:presLayoutVars>
      </dgm:prSet>
      <dgm:spPr/>
      <dgm:t>
        <a:bodyPr/>
        <a:lstStyle/>
        <a:p>
          <a:endParaRPr lang="es-EC"/>
        </a:p>
      </dgm:t>
    </dgm:pt>
  </dgm:ptLst>
  <dgm:cxnLst>
    <dgm:cxn modelId="{09E4528F-F099-4FFF-88E0-A140A49B811F}" type="presOf" srcId="{F73B8A48-A96B-4AA4-8B0D-9AC4598BB898}" destId="{307EFB88-1C5F-4830-8801-B7946FE160F0}" srcOrd="0" destOrd="0" presId="urn:microsoft.com/office/officeart/2005/8/layout/process1"/>
    <dgm:cxn modelId="{39DAC093-BDD4-49C0-BAFB-CC5C52B2960C}" srcId="{B369AF12-976E-44EA-97EF-340B8DBA00B3}" destId="{4C96D4BD-1A6D-44E6-B2E7-BA9C1C55C5A8}" srcOrd="1" destOrd="0" parTransId="{65467844-DD8D-4BAA-A4D4-29BB1EB61BB0}" sibTransId="{C5FB7DF1-39EC-4D68-A4B4-41336136BBA3}"/>
    <dgm:cxn modelId="{886AAD4D-9A91-4881-9593-72C4195D41F1}" type="presOf" srcId="{F73B8A48-A96B-4AA4-8B0D-9AC4598BB898}" destId="{497A7AE8-BF3F-4F40-BF77-2446DC62F4A7}" srcOrd="1" destOrd="0" presId="urn:microsoft.com/office/officeart/2005/8/layout/process1"/>
    <dgm:cxn modelId="{70AC39FA-5151-4E6B-99AF-B251C585316C}" type="presOf" srcId="{C5FB7DF1-39EC-4D68-A4B4-41336136BBA3}" destId="{D50B45A8-9D29-4BE3-82D4-FD8B045A7A3D}" srcOrd="0" destOrd="0" presId="urn:microsoft.com/office/officeart/2005/8/layout/process1"/>
    <dgm:cxn modelId="{5ED80938-162A-482F-B4D5-FC0D1083E699}" type="presOf" srcId="{4C96D4BD-1A6D-44E6-B2E7-BA9C1C55C5A8}" destId="{14CD3B5B-EA12-42DF-BE04-ECA85C31036C}" srcOrd="0" destOrd="0" presId="urn:microsoft.com/office/officeart/2005/8/layout/process1"/>
    <dgm:cxn modelId="{5CBAC00D-0DAF-41FF-959B-4375E0E7ACBD}" srcId="{B369AF12-976E-44EA-97EF-340B8DBA00B3}" destId="{C4BEAAB7-F9E7-47AB-8799-DB8B95AB5E52}" srcOrd="0" destOrd="0" parTransId="{73BC6515-5F08-4402-9567-432D280C7D90}" sibTransId="{F73B8A48-A96B-4AA4-8B0D-9AC4598BB898}"/>
    <dgm:cxn modelId="{AFFE1E27-FBEB-445E-8C88-0B66A2C3BAE3}" type="presOf" srcId="{0EE6B665-A951-47DE-91CF-29DBE4633FFC}" destId="{2263FBB8-B056-4C37-9A09-3C6996CFB631}" srcOrd="0" destOrd="0" presId="urn:microsoft.com/office/officeart/2005/8/layout/process1"/>
    <dgm:cxn modelId="{AD73E3C9-9CC2-4C5D-A15E-836F697EEF86}" type="presOf" srcId="{C4BEAAB7-F9E7-47AB-8799-DB8B95AB5E52}" destId="{A4F7030A-069D-4684-BECB-5572FDE9BE4A}" srcOrd="0" destOrd="0" presId="urn:microsoft.com/office/officeart/2005/8/layout/process1"/>
    <dgm:cxn modelId="{C72CB124-F764-411A-9902-547535079414}" srcId="{B369AF12-976E-44EA-97EF-340B8DBA00B3}" destId="{0EE6B665-A951-47DE-91CF-29DBE4633FFC}" srcOrd="2" destOrd="0" parTransId="{C73E8F9A-DD85-47AD-8059-01B1943DDF5B}" sibTransId="{8E65D16A-D8AA-4B86-A0B8-84208465F43C}"/>
    <dgm:cxn modelId="{6F0055B9-0EF4-41E4-8BDA-6AD65C1D62FB}" type="presOf" srcId="{B369AF12-976E-44EA-97EF-340B8DBA00B3}" destId="{493DEF92-14DC-416C-9B86-BC0F8C235AEC}" srcOrd="0" destOrd="0" presId="urn:microsoft.com/office/officeart/2005/8/layout/process1"/>
    <dgm:cxn modelId="{814F1CCE-C1A4-4C57-A499-4DD0168B5D67}" type="presOf" srcId="{C5FB7DF1-39EC-4D68-A4B4-41336136BBA3}" destId="{E35A2B50-BADD-4B2A-9DB8-B6F6E63E2B99}" srcOrd="1" destOrd="0" presId="urn:microsoft.com/office/officeart/2005/8/layout/process1"/>
    <dgm:cxn modelId="{01048338-17E3-4395-A196-7C8BDC723F00}" type="presParOf" srcId="{493DEF92-14DC-416C-9B86-BC0F8C235AEC}" destId="{A4F7030A-069D-4684-BECB-5572FDE9BE4A}" srcOrd="0" destOrd="0" presId="urn:microsoft.com/office/officeart/2005/8/layout/process1"/>
    <dgm:cxn modelId="{075CE27A-E3EF-4D8D-9CD0-3F73021F8FF2}" type="presParOf" srcId="{493DEF92-14DC-416C-9B86-BC0F8C235AEC}" destId="{307EFB88-1C5F-4830-8801-B7946FE160F0}" srcOrd="1" destOrd="0" presId="urn:microsoft.com/office/officeart/2005/8/layout/process1"/>
    <dgm:cxn modelId="{C5EFD61E-A0A0-445A-82F4-7C5AF46D2EE9}" type="presParOf" srcId="{307EFB88-1C5F-4830-8801-B7946FE160F0}" destId="{497A7AE8-BF3F-4F40-BF77-2446DC62F4A7}" srcOrd="0" destOrd="0" presId="urn:microsoft.com/office/officeart/2005/8/layout/process1"/>
    <dgm:cxn modelId="{101D1008-0760-4C6E-BB15-A3AC81955956}" type="presParOf" srcId="{493DEF92-14DC-416C-9B86-BC0F8C235AEC}" destId="{14CD3B5B-EA12-42DF-BE04-ECA85C31036C}" srcOrd="2" destOrd="0" presId="urn:microsoft.com/office/officeart/2005/8/layout/process1"/>
    <dgm:cxn modelId="{6D8F2047-6DD9-459E-B780-B83B967896F2}" type="presParOf" srcId="{493DEF92-14DC-416C-9B86-BC0F8C235AEC}" destId="{D50B45A8-9D29-4BE3-82D4-FD8B045A7A3D}" srcOrd="3" destOrd="0" presId="urn:microsoft.com/office/officeart/2005/8/layout/process1"/>
    <dgm:cxn modelId="{B276219B-1CEA-464D-BFB7-5B0A67520FE8}" type="presParOf" srcId="{D50B45A8-9D29-4BE3-82D4-FD8B045A7A3D}" destId="{E35A2B50-BADD-4B2A-9DB8-B6F6E63E2B99}" srcOrd="0" destOrd="0" presId="urn:microsoft.com/office/officeart/2005/8/layout/process1"/>
    <dgm:cxn modelId="{0CCE190D-017D-4986-AEAC-6EC52F4D83D3}" type="presParOf" srcId="{493DEF92-14DC-416C-9B86-BC0F8C235AEC}" destId="{2263FBB8-B056-4C37-9A09-3C6996CFB63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2074B9-2957-40D7-88BA-E18F02ACB34B}"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39339975-1F1D-493A-B4F6-EEB397E68273}">
      <dgm:prSet phldrT="[Texto]" custT="1"/>
      <dgm:spPr/>
      <dgm:t>
        <a:bodyPr/>
        <a:lstStyle/>
        <a:p>
          <a:r>
            <a:rPr lang="es-ES" sz="2000" dirty="0">
              <a:latin typeface="Times New Roman" panose="02020603050405020304" pitchFamily="18" charset="0"/>
              <a:cs typeface="Times New Roman" panose="02020603050405020304" pitchFamily="18" charset="0"/>
            </a:rPr>
            <a:t>DESARROLLO PROVEEDORES NACIONALES</a:t>
          </a:r>
        </a:p>
      </dgm:t>
    </dgm:pt>
    <dgm:pt modelId="{46F0FEC5-617F-481C-979F-BC4AE00990CA}" type="parTrans" cxnId="{9279B14B-4B1F-4BBE-8403-9505852DCC50}">
      <dgm:prSet/>
      <dgm:spPr/>
      <dgm:t>
        <a:bodyPr/>
        <a:lstStyle/>
        <a:p>
          <a:endParaRPr lang="es-ES" sz="1200">
            <a:latin typeface="Times New Roman" panose="02020603050405020304" pitchFamily="18" charset="0"/>
            <a:cs typeface="Times New Roman" panose="02020603050405020304" pitchFamily="18" charset="0"/>
          </a:endParaRPr>
        </a:p>
      </dgm:t>
    </dgm:pt>
    <dgm:pt modelId="{CE754852-2788-462B-A3E5-EEC79CB12B66}" type="sibTrans" cxnId="{9279B14B-4B1F-4BBE-8403-9505852DCC50}">
      <dgm:prSet/>
      <dgm:spPr/>
      <dgm:t>
        <a:bodyPr/>
        <a:lstStyle/>
        <a:p>
          <a:endParaRPr lang="es-ES" sz="1200">
            <a:latin typeface="Times New Roman" panose="02020603050405020304" pitchFamily="18" charset="0"/>
            <a:cs typeface="Times New Roman" panose="02020603050405020304" pitchFamily="18" charset="0"/>
          </a:endParaRPr>
        </a:p>
      </dgm:t>
    </dgm:pt>
    <dgm:pt modelId="{876E0B07-4044-4062-8523-DAE7F86A0FD8}">
      <dgm:prSet phldrT="[Texto]" custT="1"/>
      <dgm:spPr/>
      <dgm:t>
        <a:bodyPr/>
        <a:lstStyle/>
        <a:p>
          <a:r>
            <a:rPr lang="es-ES" sz="2000" dirty="0">
              <a:latin typeface="Times New Roman" panose="02020603050405020304" pitchFamily="18" charset="0"/>
              <a:cs typeface="Times New Roman" panose="02020603050405020304" pitchFamily="18" charset="0"/>
            </a:rPr>
            <a:t>AHORRO</a:t>
          </a:r>
        </a:p>
      </dgm:t>
    </dgm:pt>
    <dgm:pt modelId="{E7C7CC08-AFA3-4FB5-8CD0-5BAA839D7779}" type="parTrans" cxnId="{89732BFF-C265-4660-AC8E-8D36B46B7318}">
      <dgm:prSet/>
      <dgm:spPr/>
      <dgm:t>
        <a:bodyPr/>
        <a:lstStyle/>
        <a:p>
          <a:endParaRPr lang="es-ES" sz="1200">
            <a:latin typeface="Times New Roman" panose="02020603050405020304" pitchFamily="18" charset="0"/>
            <a:cs typeface="Times New Roman" panose="02020603050405020304" pitchFamily="18" charset="0"/>
          </a:endParaRPr>
        </a:p>
      </dgm:t>
    </dgm:pt>
    <dgm:pt modelId="{F005911C-1C71-4B08-9F52-F09B99352475}" type="sibTrans" cxnId="{89732BFF-C265-4660-AC8E-8D36B46B7318}">
      <dgm:prSet/>
      <dgm:spPr/>
      <dgm:t>
        <a:bodyPr/>
        <a:lstStyle/>
        <a:p>
          <a:endParaRPr lang="es-ES" sz="1200">
            <a:latin typeface="Times New Roman" panose="02020603050405020304" pitchFamily="18" charset="0"/>
            <a:cs typeface="Times New Roman" panose="02020603050405020304" pitchFamily="18" charset="0"/>
          </a:endParaRPr>
        </a:p>
      </dgm:t>
    </dgm:pt>
    <dgm:pt modelId="{4F498A57-1360-424A-98DD-0677BE941731}" type="pres">
      <dgm:prSet presAssocID="{042074B9-2957-40D7-88BA-E18F02ACB34B}" presName="compositeShape" presStyleCnt="0">
        <dgm:presLayoutVars>
          <dgm:chMax val="2"/>
          <dgm:dir/>
          <dgm:resizeHandles val="exact"/>
        </dgm:presLayoutVars>
      </dgm:prSet>
      <dgm:spPr/>
      <dgm:t>
        <a:bodyPr/>
        <a:lstStyle/>
        <a:p>
          <a:endParaRPr lang="es-EC"/>
        </a:p>
      </dgm:t>
    </dgm:pt>
    <dgm:pt modelId="{C3CA652B-8A30-4095-993E-A38299D3DE0C}" type="pres">
      <dgm:prSet presAssocID="{042074B9-2957-40D7-88BA-E18F02ACB34B}" presName="ribbon" presStyleLbl="node1" presStyleIdx="0" presStyleCnt="1"/>
      <dgm:spPr/>
    </dgm:pt>
    <dgm:pt modelId="{4383B19C-84B5-4C55-8E4B-6E0CE244C23D}" type="pres">
      <dgm:prSet presAssocID="{042074B9-2957-40D7-88BA-E18F02ACB34B}" presName="leftArrowText" presStyleLbl="node1" presStyleIdx="0" presStyleCnt="1">
        <dgm:presLayoutVars>
          <dgm:chMax val="0"/>
          <dgm:bulletEnabled val="1"/>
        </dgm:presLayoutVars>
      </dgm:prSet>
      <dgm:spPr/>
      <dgm:t>
        <a:bodyPr/>
        <a:lstStyle/>
        <a:p>
          <a:endParaRPr lang="es-EC"/>
        </a:p>
      </dgm:t>
    </dgm:pt>
    <dgm:pt modelId="{9AEBA0E9-82EC-43B9-A5EA-9CF9D6C3541F}" type="pres">
      <dgm:prSet presAssocID="{042074B9-2957-40D7-88BA-E18F02ACB34B}" presName="rightArrowText" presStyleLbl="node1" presStyleIdx="0" presStyleCnt="1">
        <dgm:presLayoutVars>
          <dgm:chMax val="0"/>
          <dgm:bulletEnabled val="1"/>
        </dgm:presLayoutVars>
      </dgm:prSet>
      <dgm:spPr/>
      <dgm:t>
        <a:bodyPr/>
        <a:lstStyle/>
        <a:p>
          <a:endParaRPr lang="es-EC"/>
        </a:p>
      </dgm:t>
    </dgm:pt>
  </dgm:ptLst>
  <dgm:cxnLst>
    <dgm:cxn modelId="{CDD7BE21-C980-42E6-8076-F9DCDDE716F2}" type="presOf" srcId="{39339975-1F1D-493A-B4F6-EEB397E68273}" destId="{4383B19C-84B5-4C55-8E4B-6E0CE244C23D}" srcOrd="0" destOrd="0" presId="urn:microsoft.com/office/officeart/2005/8/layout/arrow6"/>
    <dgm:cxn modelId="{9279B14B-4B1F-4BBE-8403-9505852DCC50}" srcId="{042074B9-2957-40D7-88BA-E18F02ACB34B}" destId="{39339975-1F1D-493A-B4F6-EEB397E68273}" srcOrd="0" destOrd="0" parTransId="{46F0FEC5-617F-481C-979F-BC4AE00990CA}" sibTransId="{CE754852-2788-462B-A3E5-EEC79CB12B66}"/>
    <dgm:cxn modelId="{9A438579-5DBB-44E7-8CD0-695E82FB462B}" type="presOf" srcId="{876E0B07-4044-4062-8523-DAE7F86A0FD8}" destId="{9AEBA0E9-82EC-43B9-A5EA-9CF9D6C3541F}" srcOrd="0" destOrd="0" presId="urn:microsoft.com/office/officeart/2005/8/layout/arrow6"/>
    <dgm:cxn modelId="{89732BFF-C265-4660-AC8E-8D36B46B7318}" srcId="{042074B9-2957-40D7-88BA-E18F02ACB34B}" destId="{876E0B07-4044-4062-8523-DAE7F86A0FD8}" srcOrd="1" destOrd="0" parTransId="{E7C7CC08-AFA3-4FB5-8CD0-5BAA839D7779}" sibTransId="{F005911C-1C71-4B08-9F52-F09B99352475}"/>
    <dgm:cxn modelId="{3A0009D5-6CED-4B4A-BBE3-1E31C0EAD5D3}" type="presOf" srcId="{042074B9-2957-40D7-88BA-E18F02ACB34B}" destId="{4F498A57-1360-424A-98DD-0677BE941731}" srcOrd="0" destOrd="0" presId="urn:microsoft.com/office/officeart/2005/8/layout/arrow6"/>
    <dgm:cxn modelId="{B5976FD0-8679-4AC7-8218-D5DAC075B02F}" type="presParOf" srcId="{4F498A57-1360-424A-98DD-0677BE941731}" destId="{C3CA652B-8A30-4095-993E-A38299D3DE0C}" srcOrd="0" destOrd="0" presId="urn:microsoft.com/office/officeart/2005/8/layout/arrow6"/>
    <dgm:cxn modelId="{1FF91CBF-51C0-46E5-9EC7-30AF238CD7B7}" type="presParOf" srcId="{4F498A57-1360-424A-98DD-0677BE941731}" destId="{4383B19C-84B5-4C55-8E4B-6E0CE244C23D}" srcOrd="1" destOrd="0" presId="urn:microsoft.com/office/officeart/2005/8/layout/arrow6"/>
    <dgm:cxn modelId="{F2098E70-BB20-4CBE-A012-0E17234D122A}" type="presParOf" srcId="{4F498A57-1360-424A-98DD-0677BE941731}" destId="{9AEBA0E9-82EC-43B9-A5EA-9CF9D6C3541F}"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2CADB-107A-4DD1-AF3A-5FE4E8D18C97}">
      <dsp:nvSpPr>
        <dsp:cNvPr id="0" name=""/>
        <dsp:cNvSpPr/>
      </dsp:nvSpPr>
      <dsp:spPr>
        <a:xfrm>
          <a:off x="3338" y="0"/>
          <a:ext cx="2002933" cy="1785509"/>
        </a:xfrm>
        <a:prstGeom prst="upArrow">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1BB7E-45E1-4F22-B62E-548F0408F58B}">
      <dsp:nvSpPr>
        <dsp:cNvPr id="0" name=""/>
        <dsp:cNvSpPr/>
      </dsp:nvSpPr>
      <dsp:spPr>
        <a:xfrm>
          <a:off x="2066359" y="0"/>
          <a:ext cx="3398917" cy="178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lvl="0" algn="l" defTabSz="1333500">
            <a:lnSpc>
              <a:spcPct val="90000"/>
            </a:lnSpc>
            <a:spcBef>
              <a:spcPct val="0"/>
            </a:spcBef>
            <a:spcAft>
              <a:spcPct val="35000"/>
            </a:spcAft>
          </a:pPr>
          <a:r>
            <a:rPr lang="es-ES" sz="3000" b="1" kern="1200" dirty="0">
              <a:latin typeface="Times New Roman" panose="02020603050405020304" pitchFamily="18" charset="0"/>
              <a:cs typeface="Times New Roman" panose="02020603050405020304" pitchFamily="18" charset="0"/>
            </a:rPr>
            <a:t>Medidas salvaguardia 2015</a:t>
          </a:r>
        </a:p>
      </dsp:txBody>
      <dsp:txXfrm>
        <a:off x="2066359" y="0"/>
        <a:ext cx="3398917" cy="1785509"/>
      </dsp:txXfrm>
    </dsp:sp>
    <dsp:sp modelId="{B56F33F9-0218-49C1-9E57-C34334262F28}">
      <dsp:nvSpPr>
        <dsp:cNvPr id="0" name=""/>
        <dsp:cNvSpPr/>
      </dsp:nvSpPr>
      <dsp:spPr>
        <a:xfrm>
          <a:off x="604218" y="1934301"/>
          <a:ext cx="2002933" cy="1785509"/>
        </a:xfrm>
        <a:prstGeom prst="downArrow">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B08928-9C11-42F0-8E43-44BF403D9263}">
      <dsp:nvSpPr>
        <dsp:cNvPr id="0" name=""/>
        <dsp:cNvSpPr/>
      </dsp:nvSpPr>
      <dsp:spPr>
        <a:xfrm>
          <a:off x="2667240" y="1934301"/>
          <a:ext cx="3398917" cy="178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lvl="0" algn="l" defTabSz="1333500">
            <a:lnSpc>
              <a:spcPct val="90000"/>
            </a:lnSpc>
            <a:spcBef>
              <a:spcPct val="0"/>
            </a:spcBef>
            <a:spcAft>
              <a:spcPct val="35000"/>
            </a:spcAft>
          </a:pPr>
          <a:r>
            <a:rPr lang="es-ES" sz="3000" b="1" kern="1200" dirty="0">
              <a:latin typeface="Times New Roman" panose="02020603050405020304" pitchFamily="18" charset="0"/>
              <a:cs typeface="Times New Roman" panose="02020603050405020304" pitchFamily="18" charset="0"/>
            </a:rPr>
            <a:t>Salida de divisas (Equilibrio Balanza de pagos)</a:t>
          </a:r>
        </a:p>
      </dsp:txBody>
      <dsp:txXfrm>
        <a:off x="2667240" y="1934301"/>
        <a:ext cx="3398917" cy="1785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AAB68-7C3C-4263-A9E0-AD6F05B123F2}">
      <dsp:nvSpPr>
        <dsp:cNvPr id="0" name=""/>
        <dsp:cNvSpPr/>
      </dsp:nvSpPr>
      <dsp:spPr>
        <a:xfrm rot="5400000">
          <a:off x="7264588" y="-2729903"/>
          <a:ext cx="1763574" cy="766717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b="1" kern="1200" dirty="0">
              <a:latin typeface="Times New Roman" panose="02020603050405020304" pitchFamily="18" charset="0"/>
              <a:cs typeface="Times New Roman" panose="02020603050405020304" pitchFamily="18" charset="0"/>
            </a:rPr>
            <a:t>Analizar los efectos comerciales y económicos de las medidas salvaguardias en los productos plásticos en contacto con los alimentos dentro de la empresa AVON en el período 2013-2014 en relación al período 2015-2016</a:t>
          </a:r>
        </a:p>
      </dsp:txBody>
      <dsp:txXfrm rot="-5400000">
        <a:off x="4312787" y="307989"/>
        <a:ext cx="7581086" cy="1591392"/>
      </dsp:txXfrm>
    </dsp:sp>
    <dsp:sp modelId="{5B710E4F-7020-4030-8F17-B0C17B8A8D5A}">
      <dsp:nvSpPr>
        <dsp:cNvPr id="0" name=""/>
        <dsp:cNvSpPr/>
      </dsp:nvSpPr>
      <dsp:spPr>
        <a:xfrm>
          <a:off x="0" y="547"/>
          <a:ext cx="4312787" cy="2204468"/>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es-ES" sz="5700" b="1" kern="1200" dirty="0">
              <a:solidFill>
                <a:schemeClr val="tx1"/>
              </a:solidFill>
              <a:latin typeface="Times New Roman" panose="02020603050405020304" pitchFamily="18" charset="0"/>
              <a:cs typeface="Times New Roman" panose="02020603050405020304" pitchFamily="18" charset="0"/>
            </a:rPr>
            <a:t>Objetivo general</a:t>
          </a:r>
        </a:p>
      </dsp:txBody>
      <dsp:txXfrm>
        <a:off x="107613" y="108160"/>
        <a:ext cx="4097561" cy="1989242"/>
      </dsp:txXfrm>
    </dsp:sp>
    <dsp:sp modelId="{516C5BAF-2790-445F-B101-E86475D75491}">
      <dsp:nvSpPr>
        <dsp:cNvPr id="0" name=""/>
        <dsp:cNvSpPr/>
      </dsp:nvSpPr>
      <dsp:spPr>
        <a:xfrm rot="5400000">
          <a:off x="5977548" y="647170"/>
          <a:ext cx="4321744" cy="7659690"/>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b="1" kern="1200" dirty="0">
              <a:latin typeface="Times New Roman" panose="02020603050405020304" pitchFamily="18" charset="0"/>
              <a:cs typeface="Times New Roman" panose="02020603050405020304" pitchFamily="18" charset="0"/>
            </a:rPr>
            <a:t>Realizar un análisis situacional de la empresa PRODUCTOS AVON ECUADOR S.A para detectar los efectos ocasionados por la aplicación de medidas de salvaguardia implantadas en el año 2015.</a:t>
          </a:r>
          <a:endParaRPr lang="es-E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EC" sz="2400" b="1" kern="1200" dirty="0">
              <a:latin typeface="Times New Roman" panose="02020603050405020304" pitchFamily="18" charset="0"/>
              <a:cs typeface="Times New Roman" panose="02020603050405020304" pitchFamily="18" charset="0"/>
            </a:rPr>
            <a:t>Analizar las estrategias adoptadas por la empresa PRODUCTOS AVON ECUADOR S.A., para mitigar el efecto negativo de las medidas de salvaguardia.</a:t>
          </a:r>
          <a:endParaRPr lang="es-E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EC" sz="2400" b="1" kern="1200" dirty="0">
              <a:latin typeface="Times New Roman" panose="02020603050405020304" pitchFamily="18" charset="0"/>
              <a:cs typeface="Times New Roman" panose="02020603050405020304" pitchFamily="18" charset="0"/>
            </a:rPr>
            <a:t>Contrastar el nivel de participación de productos plásticos ecuatorianos durante el período 2013-2014 en relación al período 2015-2016 en la empresa PRODUCTOS AVON ECUADOR S.A</a:t>
          </a:r>
          <a:endParaRPr lang="es-ES" sz="2400" b="1" kern="1200" dirty="0">
            <a:latin typeface="Times New Roman" panose="02020603050405020304" pitchFamily="18" charset="0"/>
            <a:cs typeface="Times New Roman" panose="02020603050405020304" pitchFamily="18" charset="0"/>
          </a:endParaRPr>
        </a:p>
      </dsp:txBody>
      <dsp:txXfrm rot="-5400000">
        <a:off x="4308575" y="2527113"/>
        <a:ext cx="7448720" cy="3899804"/>
      </dsp:txXfrm>
    </dsp:sp>
    <dsp:sp modelId="{AD6CCBD1-4BCA-4B78-A4C0-DC29D5DF930A}">
      <dsp:nvSpPr>
        <dsp:cNvPr id="0" name=""/>
        <dsp:cNvSpPr/>
      </dsp:nvSpPr>
      <dsp:spPr>
        <a:xfrm>
          <a:off x="0" y="3374781"/>
          <a:ext cx="4308575" cy="2204468"/>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es-ES" sz="5700" b="1" kern="1200" dirty="0">
              <a:solidFill>
                <a:schemeClr val="tx1"/>
              </a:solidFill>
              <a:latin typeface="Times New Roman" panose="02020603050405020304" pitchFamily="18" charset="0"/>
              <a:cs typeface="Times New Roman" panose="02020603050405020304" pitchFamily="18" charset="0"/>
            </a:rPr>
            <a:t>Objetivos Específicos</a:t>
          </a:r>
        </a:p>
      </dsp:txBody>
      <dsp:txXfrm>
        <a:off x="107613" y="3482394"/>
        <a:ext cx="4093349" cy="1989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E3D72-41D0-4802-83E9-C40CFB159D27}">
      <dsp:nvSpPr>
        <dsp:cNvPr id="0" name=""/>
        <dsp:cNvSpPr/>
      </dsp:nvSpPr>
      <dsp:spPr>
        <a:xfrm>
          <a:off x="0" y="339476"/>
          <a:ext cx="3769874" cy="3349707"/>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solidFill>
                <a:schemeClr val="tx1"/>
              </a:solidFill>
              <a:latin typeface="Times New Roman" panose="02020603050405020304" pitchFamily="18" charset="0"/>
              <a:cs typeface="Times New Roman" panose="02020603050405020304" pitchFamily="18" charset="0"/>
            </a:rPr>
            <a:t>Enfoque mixto:</a:t>
          </a:r>
        </a:p>
        <a:p>
          <a:pPr lvl="0" algn="ctr" defTabSz="1244600">
            <a:lnSpc>
              <a:spcPct val="90000"/>
            </a:lnSpc>
            <a:spcBef>
              <a:spcPct val="0"/>
            </a:spcBef>
            <a:spcAft>
              <a:spcPct val="35000"/>
            </a:spcAft>
          </a:pPr>
          <a:r>
            <a:rPr lang="es-ES" sz="2800" kern="1200" dirty="0">
              <a:solidFill>
                <a:schemeClr val="tx1"/>
              </a:solidFill>
              <a:latin typeface="Times New Roman" panose="02020603050405020304" pitchFamily="18" charset="0"/>
              <a:cs typeface="Times New Roman" panose="02020603050405020304" pitchFamily="18" charset="0"/>
            </a:rPr>
            <a:t>Variables cualitativas: precio y cantidad (M) Compras nacionales</a:t>
          </a:r>
        </a:p>
        <a:p>
          <a:pPr lvl="0" algn="ctr" defTabSz="1244600">
            <a:lnSpc>
              <a:spcPct val="90000"/>
            </a:lnSpc>
            <a:spcBef>
              <a:spcPct val="0"/>
            </a:spcBef>
            <a:spcAft>
              <a:spcPct val="35000"/>
            </a:spcAft>
          </a:pPr>
          <a:r>
            <a:rPr lang="es-ES" sz="2800" kern="1200" dirty="0">
              <a:solidFill>
                <a:schemeClr val="tx1"/>
              </a:solidFill>
              <a:latin typeface="Times New Roman" panose="02020603050405020304" pitchFamily="18" charset="0"/>
              <a:cs typeface="Times New Roman" panose="02020603050405020304" pitchFamily="18" charset="0"/>
            </a:rPr>
            <a:t>Variables cualitativas: calidad </a:t>
          </a:r>
        </a:p>
      </dsp:txBody>
      <dsp:txXfrm>
        <a:off x="98110" y="437586"/>
        <a:ext cx="3573654" cy="3153487"/>
      </dsp:txXfrm>
    </dsp:sp>
    <dsp:sp modelId="{069E64D2-CC7A-4721-8E86-D63381AACB0D}">
      <dsp:nvSpPr>
        <dsp:cNvPr id="0" name=""/>
        <dsp:cNvSpPr/>
      </dsp:nvSpPr>
      <dsp:spPr>
        <a:xfrm>
          <a:off x="4102012" y="1546866"/>
          <a:ext cx="800150" cy="934928"/>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tx1"/>
            </a:solidFill>
          </a:endParaRPr>
        </a:p>
      </dsp:txBody>
      <dsp:txXfrm>
        <a:off x="4102012" y="1733852"/>
        <a:ext cx="560105" cy="560956"/>
      </dsp:txXfrm>
    </dsp:sp>
    <dsp:sp modelId="{895E9553-C312-4021-BA3E-E2BDD42687AC}">
      <dsp:nvSpPr>
        <dsp:cNvPr id="0" name=""/>
        <dsp:cNvSpPr/>
      </dsp:nvSpPr>
      <dsp:spPr>
        <a:xfrm>
          <a:off x="5279592" y="371799"/>
          <a:ext cx="3769874" cy="3285061"/>
        </a:xfrm>
        <a:prstGeom prst="roundRect">
          <a:avLst>
            <a:gd name="adj" fmla="val 1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solidFill>
                <a:schemeClr val="tx1"/>
              </a:solidFill>
              <a:latin typeface="Times New Roman" panose="02020603050405020304" pitchFamily="18" charset="0"/>
              <a:cs typeface="Times New Roman" panose="02020603050405020304" pitchFamily="18" charset="0"/>
            </a:rPr>
            <a:t>Teorías:</a:t>
          </a:r>
        </a:p>
        <a:p>
          <a:pPr lvl="0" algn="ctr" defTabSz="1244600">
            <a:lnSpc>
              <a:spcPct val="90000"/>
            </a:lnSpc>
            <a:spcBef>
              <a:spcPct val="0"/>
            </a:spcBef>
            <a:spcAft>
              <a:spcPct val="35000"/>
            </a:spcAft>
          </a:pPr>
          <a:r>
            <a:rPr lang="es-ES" sz="2800" kern="1200" dirty="0">
              <a:solidFill>
                <a:schemeClr val="tx1"/>
              </a:solidFill>
              <a:latin typeface="Times New Roman" panose="02020603050405020304" pitchFamily="18" charset="0"/>
              <a:cs typeface="Times New Roman" panose="02020603050405020304" pitchFamily="18" charset="0"/>
            </a:rPr>
            <a:t>-Singer y Prebish</a:t>
          </a:r>
        </a:p>
        <a:p>
          <a:pPr lvl="0" algn="ctr" defTabSz="1244600">
            <a:lnSpc>
              <a:spcPct val="90000"/>
            </a:lnSpc>
            <a:spcBef>
              <a:spcPct val="0"/>
            </a:spcBef>
            <a:spcAft>
              <a:spcPct val="35000"/>
            </a:spcAft>
          </a:pPr>
          <a:r>
            <a:rPr lang="es-ES" sz="2800" kern="1200" dirty="0">
              <a:solidFill>
                <a:schemeClr val="tx1"/>
              </a:solidFill>
              <a:latin typeface="Times New Roman" panose="02020603050405020304" pitchFamily="18" charset="0"/>
              <a:cs typeface="Times New Roman" panose="02020603050405020304" pitchFamily="18" charset="0"/>
            </a:rPr>
            <a:t>- Michael Porter </a:t>
          </a:r>
        </a:p>
        <a:p>
          <a:pPr lvl="0" algn="ctr" defTabSz="1244600">
            <a:lnSpc>
              <a:spcPct val="90000"/>
            </a:lnSpc>
            <a:spcBef>
              <a:spcPct val="0"/>
            </a:spcBef>
            <a:spcAft>
              <a:spcPct val="35000"/>
            </a:spcAft>
          </a:pPr>
          <a:r>
            <a:rPr lang="es-ES" sz="2800" kern="1200" dirty="0">
              <a:solidFill>
                <a:schemeClr val="tx1"/>
              </a:solidFill>
              <a:latin typeface="Times New Roman" panose="02020603050405020304" pitchFamily="18" charset="0"/>
              <a:cs typeface="Times New Roman" panose="02020603050405020304" pitchFamily="18" charset="0"/>
            </a:rPr>
            <a:t>-Paúl Krugman</a:t>
          </a:r>
        </a:p>
        <a:p>
          <a:pPr lvl="0" algn="ctr" defTabSz="1244600">
            <a:lnSpc>
              <a:spcPct val="90000"/>
            </a:lnSpc>
            <a:spcBef>
              <a:spcPct val="0"/>
            </a:spcBef>
            <a:spcAft>
              <a:spcPct val="35000"/>
            </a:spcAft>
          </a:pPr>
          <a:endParaRPr lang="es-ES" sz="2800" kern="1200" dirty="0">
            <a:solidFill>
              <a:schemeClr val="tx1"/>
            </a:solidFill>
            <a:latin typeface="Times New Roman" panose="02020603050405020304" pitchFamily="18" charset="0"/>
            <a:cs typeface="Times New Roman" panose="02020603050405020304" pitchFamily="18" charset="0"/>
          </a:endParaRPr>
        </a:p>
      </dsp:txBody>
      <dsp:txXfrm>
        <a:off x="5375808" y="468015"/>
        <a:ext cx="3577442" cy="3092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F1EB97-E41F-4368-8E31-D74FCBACAA4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F2A63E62-06ED-495C-B3C1-5BEBD823B8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a:extLst>
              <a:ext uri="{FF2B5EF4-FFF2-40B4-BE49-F238E27FC236}">
                <a16:creationId xmlns:a16="http://schemas.microsoft.com/office/drawing/2014/main" xmlns="" id="{7BBBCFF7-EF69-4868-A7DA-498E79CCBAE8}"/>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5" name="Marcador de pie de página 4">
            <a:extLst>
              <a:ext uri="{FF2B5EF4-FFF2-40B4-BE49-F238E27FC236}">
                <a16:creationId xmlns:a16="http://schemas.microsoft.com/office/drawing/2014/main" xmlns="" id="{1077F87F-94E8-4BC1-8748-A929B8C8986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ED77E203-5AC3-4B61-B03E-5FD0BC691366}"/>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251362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CB4496-801E-409B-B08F-B5413F0A602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66A23E14-BFCE-4B21-8BFE-8653BADB0860}"/>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BCC9E058-9C2C-4D12-85E2-4F7249767299}"/>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5" name="Marcador de pie de página 4">
            <a:extLst>
              <a:ext uri="{FF2B5EF4-FFF2-40B4-BE49-F238E27FC236}">
                <a16:creationId xmlns:a16="http://schemas.microsoft.com/office/drawing/2014/main" xmlns="" id="{BC453467-CC1F-4978-BFCD-2A13B45D0D4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F22677C0-717D-4939-AF40-5AE698907FDA}"/>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308681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5D6544C-ACEF-4D18-B0D2-C90FE0819C6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2E8ECA7B-440E-40FD-BB51-5A637E2683F6}"/>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9505BBFD-027E-42DE-A44E-7A1A62313D2F}"/>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5" name="Marcador de pie de página 4">
            <a:extLst>
              <a:ext uri="{FF2B5EF4-FFF2-40B4-BE49-F238E27FC236}">
                <a16:creationId xmlns:a16="http://schemas.microsoft.com/office/drawing/2014/main" xmlns="" id="{D9150882-2DA8-4FEF-908A-6A718649236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F771CDFC-E226-4CEB-91D2-B898459F7BC5}"/>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232648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0A28C6-210F-40D4-B538-CFF25D6439F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79484030-3960-475A-A543-595728C1822F}"/>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9DC40F7F-E461-4D10-85DC-382819D17C19}"/>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5" name="Marcador de pie de página 4">
            <a:extLst>
              <a:ext uri="{FF2B5EF4-FFF2-40B4-BE49-F238E27FC236}">
                <a16:creationId xmlns:a16="http://schemas.microsoft.com/office/drawing/2014/main" xmlns="" id="{21037060-28A0-41B8-B2BA-F0D4E3A6A10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8B471B1D-257A-4DE5-9006-84C4931E9CC2}"/>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359523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7A82FF-21D8-4B1A-895A-517935A655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83762FE9-C0E2-4FBE-BBF2-AEFD3A2E85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xmlns="" id="{F043FCA6-79B8-4BCD-BD2C-A4CD453631A0}"/>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5" name="Marcador de pie de página 4">
            <a:extLst>
              <a:ext uri="{FF2B5EF4-FFF2-40B4-BE49-F238E27FC236}">
                <a16:creationId xmlns:a16="http://schemas.microsoft.com/office/drawing/2014/main" xmlns="" id="{023B82EB-8CE3-4F72-9B4B-EA0867F6D67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93B62D75-B171-4530-8129-7F4365CE9EE8}"/>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333543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E452BA-74A0-4892-AB80-370468BC1EC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4873E9CD-E9B7-4BF7-AB8C-E4985295975E}"/>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687B333C-99F9-482E-A185-00CABDD84137}"/>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671C8104-5879-4A7B-B784-ADB058B66EC9}"/>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6" name="Marcador de pie de página 5">
            <a:extLst>
              <a:ext uri="{FF2B5EF4-FFF2-40B4-BE49-F238E27FC236}">
                <a16:creationId xmlns:a16="http://schemas.microsoft.com/office/drawing/2014/main" xmlns="" id="{86FDA429-791E-4292-B107-EE0CE91D250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8D1A9132-7A97-4831-9DF1-D3E6AFF1121B}"/>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26422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681A04-B06E-48D9-8DED-099A5A722E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C72D8EF2-6C5B-4E03-9D1A-8373907DF4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xmlns="" id="{190361D2-999D-4C43-AF12-F51651A98163}"/>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E6072992-489C-4ED5-8F29-5C72C1B404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xmlns="" id="{8AF4A58D-65DB-4E68-A8BE-8C176CC43A64}"/>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0268797A-3309-48B8-A670-C94831B60E96}"/>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8" name="Marcador de pie de página 7">
            <a:extLst>
              <a:ext uri="{FF2B5EF4-FFF2-40B4-BE49-F238E27FC236}">
                <a16:creationId xmlns:a16="http://schemas.microsoft.com/office/drawing/2014/main" xmlns="" id="{01BF8A56-E246-4855-BB81-BDE3D48D2BEF}"/>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98ADE83A-C82E-43A4-A6E2-2E3BD51BE1FF}"/>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267272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0BBD44-DFC3-46D9-A43E-D88E46FB904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01005E3C-2C90-4D28-BEAD-59E74FAF849E}"/>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4" name="Marcador de pie de página 3">
            <a:extLst>
              <a:ext uri="{FF2B5EF4-FFF2-40B4-BE49-F238E27FC236}">
                <a16:creationId xmlns:a16="http://schemas.microsoft.com/office/drawing/2014/main" xmlns="" id="{EB59879D-E04A-4AF1-9C55-7E43FBF5D21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E4E32C62-D8D3-47AE-AC17-DCA0A2D5B1FD}"/>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111139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3A192AE5-04A9-43D9-B533-CA557EB7746B}"/>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3" name="Marcador de pie de página 2">
            <a:extLst>
              <a:ext uri="{FF2B5EF4-FFF2-40B4-BE49-F238E27FC236}">
                <a16:creationId xmlns:a16="http://schemas.microsoft.com/office/drawing/2014/main" xmlns="" id="{C251B11A-94D2-4512-9904-4A7ED5DD5860}"/>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0B2BB212-B5A1-4A43-A5E0-9C56CEC1F5C2}"/>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282697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3238DC-1AFC-45B3-82A9-32A1A431CC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519C744F-EAD7-4E60-B05D-123B0690A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ADBA682E-CC39-438C-9E61-3CE472503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A3FEF8E1-725C-4F8C-9579-7178DF08BF29}"/>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6" name="Marcador de pie de página 5">
            <a:extLst>
              <a:ext uri="{FF2B5EF4-FFF2-40B4-BE49-F238E27FC236}">
                <a16:creationId xmlns:a16="http://schemas.microsoft.com/office/drawing/2014/main" xmlns="" id="{8EC2B21C-F2A1-4FB5-AAD3-A254795FD71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2760F3C7-B358-45A5-986B-CBA828AB6B14}"/>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205904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C2DE7A-A38B-425F-B010-AD30EDF1A5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88CE4547-25EB-4375-89E7-8C345D17A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85F8E70C-7291-46AF-8CC7-0BAE52EE1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53B43FF6-5E85-42FA-9770-189A1E1B4414}"/>
              </a:ext>
            </a:extLst>
          </p:cNvPr>
          <p:cNvSpPr>
            <a:spLocks noGrp="1"/>
          </p:cNvSpPr>
          <p:nvPr>
            <p:ph type="dt" sz="half" idx="10"/>
          </p:nvPr>
        </p:nvSpPr>
        <p:spPr/>
        <p:txBody>
          <a:bodyPr/>
          <a:lstStyle/>
          <a:p>
            <a:fld id="{A4AB91AA-FBE4-4D38-AD1B-53138E51253D}" type="datetimeFigureOut">
              <a:rPr lang="es-EC" smtClean="0"/>
              <a:t>28/6/2017</a:t>
            </a:fld>
            <a:endParaRPr lang="es-EC"/>
          </a:p>
        </p:txBody>
      </p:sp>
      <p:sp>
        <p:nvSpPr>
          <p:cNvPr id="6" name="Marcador de pie de página 5">
            <a:extLst>
              <a:ext uri="{FF2B5EF4-FFF2-40B4-BE49-F238E27FC236}">
                <a16:creationId xmlns:a16="http://schemas.microsoft.com/office/drawing/2014/main" xmlns="" id="{E8009E99-1D94-471D-8AAE-652CDE3536A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646D0A3E-8F5C-43FA-AF3E-4F1BA372B6BD}"/>
              </a:ext>
            </a:extLst>
          </p:cNvPr>
          <p:cNvSpPr>
            <a:spLocks noGrp="1"/>
          </p:cNvSpPr>
          <p:nvPr>
            <p:ph type="sldNum" sz="quarter" idx="12"/>
          </p:nvPr>
        </p:nvSpPr>
        <p:spPr/>
        <p:txBody>
          <a:bodyPr/>
          <a:lstStyle/>
          <a:p>
            <a:fld id="{EC44721F-F1AE-44EC-943D-F03888A25652}" type="slidenum">
              <a:rPr lang="es-EC" smtClean="0"/>
              <a:t>‹Nº›</a:t>
            </a:fld>
            <a:endParaRPr lang="es-EC"/>
          </a:p>
        </p:txBody>
      </p:sp>
    </p:spTree>
    <p:extLst>
      <p:ext uri="{BB962C8B-B14F-4D97-AF65-F5344CB8AC3E}">
        <p14:creationId xmlns:p14="http://schemas.microsoft.com/office/powerpoint/2010/main" val="251625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7000" b="-6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6084D74-12C2-4E88-AB66-DA527F42D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CE5BD54-2A10-4463-995B-58F0E1DCD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28F88C47-E961-4EFF-B461-D9F4AA6F75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B91AA-FBE4-4D38-AD1B-53138E51253D}" type="datetimeFigureOut">
              <a:rPr lang="es-EC" smtClean="0"/>
              <a:t>28/6/2017</a:t>
            </a:fld>
            <a:endParaRPr lang="es-EC"/>
          </a:p>
        </p:txBody>
      </p:sp>
      <p:sp>
        <p:nvSpPr>
          <p:cNvPr id="5" name="Marcador de pie de página 4">
            <a:extLst>
              <a:ext uri="{FF2B5EF4-FFF2-40B4-BE49-F238E27FC236}">
                <a16:creationId xmlns:a16="http://schemas.microsoft.com/office/drawing/2014/main" xmlns="" id="{BF752E9B-ED14-470B-9526-F3C345333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CBB68B4A-A828-4698-9299-2A46F1D49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4721F-F1AE-44EC-943D-F03888A25652}" type="slidenum">
              <a:rPr lang="es-EC" smtClean="0"/>
              <a:t>‹Nº›</a:t>
            </a:fld>
            <a:endParaRPr lang="es-EC"/>
          </a:p>
        </p:txBody>
      </p:sp>
    </p:spTree>
    <p:extLst>
      <p:ext uri="{BB962C8B-B14F-4D97-AF65-F5344CB8AC3E}">
        <p14:creationId xmlns:p14="http://schemas.microsoft.com/office/powerpoint/2010/main" val="16782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7.jpeg"/><Relationship Id="rId7" Type="http://schemas.openxmlformats.org/officeDocument/2006/relationships/diagramColors" Target="../diagrams/colors9.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8.jpeg"/><Relationship Id="rId7" Type="http://schemas.openxmlformats.org/officeDocument/2006/relationships/diagramLayout" Target="../diagrams/layout3.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10.png"/><Relationship Id="rId10" Type="http://schemas.microsoft.com/office/2007/relationships/diagramDrawing" Target="../diagrams/drawing3.xml"/><Relationship Id="rId4" Type="http://schemas.openxmlformats.org/officeDocument/2006/relationships/image" Target="../media/image9.jpeg"/><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a:extLst>
              <a:ext uri="{FF2B5EF4-FFF2-40B4-BE49-F238E27FC236}">
                <a16:creationId xmlns:a16="http://schemas.microsoft.com/office/drawing/2014/main" xmlns="" id="{41EE32EB-C3E3-4250-BB26-4F3630FAA4B3}"/>
              </a:ext>
            </a:extLst>
          </p:cNvPr>
          <p:cNvSpPr txBox="1">
            <a:spLocks noChangeArrowheads="1"/>
          </p:cNvSpPr>
          <p:nvPr/>
        </p:nvSpPr>
        <p:spPr bwMode="auto">
          <a:xfrm>
            <a:off x="3756026" y="476251"/>
            <a:ext cx="6911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b="1" dirty="0">
                <a:latin typeface="Times New Roman" panose="02020603050405020304" pitchFamily="18" charset="0"/>
                <a:cs typeface="Times New Roman" panose="02020603050405020304" pitchFamily="18" charset="0"/>
              </a:rPr>
              <a:t>ESCUELA POLITÉCNICA DEL EJÉRCITO</a:t>
            </a:r>
          </a:p>
          <a:p>
            <a:pPr algn="ctr" eaLnBrk="1" hangingPunct="1"/>
            <a:r>
              <a:rPr lang="es-ES" altLang="es-EC" b="1" dirty="0">
                <a:latin typeface="Times New Roman" panose="02020603050405020304" pitchFamily="18" charset="0"/>
                <a:cs typeface="Times New Roman" panose="02020603050405020304" pitchFamily="18" charset="0"/>
              </a:rPr>
              <a:t>DEPARTAMENTO DE CIENCIAS ECONÓMICAS, ADMINISTRATIVAS Y DE COMERCIO </a:t>
            </a:r>
          </a:p>
        </p:txBody>
      </p:sp>
      <p:pic>
        <p:nvPicPr>
          <p:cNvPr id="4099" name="Imagen 1">
            <a:extLst>
              <a:ext uri="{FF2B5EF4-FFF2-40B4-BE49-F238E27FC236}">
                <a16:creationId xmlns:a16="http://schemas.microsoft.com/office/drawing/2014/main" xmlns="" id="{7D968835-57FB-4365-A978-6F7347154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344" y="413545"/>
            <a:ext cx="16462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5 CuadroTexto">
            <a:extLst>
              <a:ext uri="{FF2B5EF4-FFF2-40B4-BE49-F238E27FC236}">
                <a16:creationId xmlns:a16="http://schemas.microsoft.com/office/drawing/2014/main" xmlns="" id="{FE420B06-A156-446E-B444-102C0844BE63}"/>
              </a:ext>
            </a:extLst>
          </p:cNvPr>
          <p:cNvSpPr txBox="1">
            <a:spLocks noChangeArrowheads="1"/>
          </p:cNvSpPr>
          <p:nvPr/>
        </p:nvSpPr>
        <p:spPr bwMode="auto">
          <a:xfrm>
            <a:off x="3071814" y="1773239"/>
            <a:ext cx="727233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sz="1600" dirty="0">
                <a:latin typeface="Times New Roman" panose="02020603050405020304" pitchFamily="18" charset="0"/>
                <a:cs typeface="Times New Roman" panose="02020603050405020304" pitchFamily="18" charset="0"/>
              </a:rPr>
              <a:t>POYECTO DE INVESTIGACIÓN PREVIO LA OBTENCIÓN DEL TÍTULO DE: </a:t>
            </a:r>
          </a:p>
          <a:p>
            <a:pPr algn="ctr" eaLnBrk="1" hangingPunct="1"/>
            <a:r>
              <a:rPr lang="es-ES" altLang="es-EC" sz="1600" dirty="0">
                <a:latin typeface="Times New Roman" panose="02020603050405020304" pitchFamily="18" charset="0"/>
                <a:cs typeface="Times New Roman" panose="02020603050405020304" pitchFamily="18" charset="0"/>
              </a:rPr>
              <a:t>INGENIERO EN COMERCIO EXTERIOR Y NEGOCIACIÓN INTERNACIONAL</a:t>
            </a:r>
          </a:p>
          <a:p>
            <a:pPr algn="ctr" eaLnBrk="1" hangingPunct="1"/>
            <a:endParaRPr lang="es-ES" altLang="es-EC" dirty="0">
              <a:latin typeface="Times New Roman" panose="02020603050405020304" pitchFamily="18" charset="0"/>
              <a:cs typeface="Times New Roman" panose="02020603050405020304" pitchFamily="18" charset="0"/>
            </a:endParaRPr>
          </a:p>
          <a:p>
            <a:pPr eaLnBrk="1" hangingPunct="1"/>
            <a:endParaRPr lang="es-ES" altLang="es-EC" dirty="0">
              <a:latin typeface="Times New Roman" panose="02020603050405020304" pitchFamily="18" charset="0"/>
              <a:cs typeface="Times New Roman" panose="02020603050405020304" pitchFamily="18" charset="0"/>
            </a:endParaRPr>
          </a:p>
        </p:txBody>
      </p:sp>
      <p:sp>
        <p:nvSpPr>
          <p:cNvPr id="7" name="6 Rectángulo redondeado">
            <a:extLst>
              <a:ext uri="{FF2B5EF4-FFF2-40B4-BE49-F238E27FC236}">
                <a16:creationId xmlns:a16="http://schemas.microsoft.com/office/drawing/2014/main" xmlns="" id="{58F70CD2-E839-4D95-B430-5193392F02B6}"/>
              </a:ext>
            </a:extLst>
          </p:cNvPr>
          <p:cNvSpPr/>
          <p:nvPr/>
        </p:nvSpPr>
        <p:spPr>
          <a:xfrm>
            <a:off x="2772643" y="2917439"/>
            <a:ext cx="7345362" cy="1395278"/>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EC" b="1" dirty="0">
                <a:latin typeface="Times New Roman" panose="02020603050405020304" pitchFamily="18" charset="0"/>
                <a:cs typeface="Times New Roman" panose="02020603050405020304" pitchFamily="18" charset="0"/>
              </a:rPr>
              <a:t>TEMA: IMPACTO COMERCIAL DE LAS MEDIDAS DE SALVAGUARDIAS EN LA PARTIDA ARANCELARIA 39.24, PERIODO 2013-2016</a:t>
            </a:r>
            <a:endParaRPr lang="es-ES" b="1" dirty="0">
              <a:latin typeface="Times New Roman" panose="02020603050405020304" pitchFamily="18" charset="0"/>
              <a:cs typeface="Times New Roman" panose="02020603050405020304" pitchFamily="18" charset="0"/>
            </a:endParaRPr>
          </a:p>
        </p:txBody>
      </p:sp>
      <p:sp>
        <p:nvSpPr>
          <p:cNvPr id="4102" name="7 CuadroTexto">
            <a:extLst>
              <a:ext uri="{FF2B5EF4-FFF2-40B4-BE49-F238E27FC236}">
                <a16:creationId xmlns:a16="http://schemas.microsoft.com/office/drawing/2014/main" xmlns="" id="{6545E980-3A1A-4ED1-9DC0-E83702376169}"/>
              </a:ext>
            </a:extLst>
          </p:cNvPr>
          <p:cNvSpPr txBox="1">
            <a:spLocks noChangeArrowheads="1"/>
          </p:cNvSpPr>
          <p:nvPr/>
        </p:nvSpPr>
        <p:spPr bwMode="auto">
          <a:xfrm>
            <a:off x="2952824" y="4675497"/>
            <a:ext cx="698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b="1" dirty="0">
                <a:latin typeface="Times New Roman" panose="02020603050405020304" pitchFamily="18" charset="0"/>
                <a:cs typeface="Times New Roman" panose="02020603050405020304" pitchFamily="18" charset="0"/>
              </a:rPr>
              <a:t>AUTORAS:</a:t>
            </a:r>
          </a:p>
          <a:p>
            <a:pPr algn="ctr" eaLnBrk="1" hangingPunct="1"/>
            <a:r>
              <a:rPr lang="es-ES" altLang="es-EC" b="1" dirty="0">
                <a:latin typeface="Times New Roman" panose="02020603050405020304" pitchFamily="18" charset="0"/>
                <a:cs typeface="Times New Roman" panose="02020603050405020304" pitchFamily="18" charset="0"/>
              </a:rPr>
              <a:t>IMBAQUINGO CASTRO ARIANA VANESSA</a:t>
            </a:r>
          </a:p>
          <a:p>
            <a:pPr algn="ctr" eaLnBrk="1" hangingPunct="1"/>
            <a:r>
              <a:rPr lang="es-ES" altLang="es-EC" b="1" dirty="0">
                <a:latin typeface="Times New Roman" panose="02020603050405020304" pitchFamily="18" charset="0"/>
                <a:cs typeface="Times New Roman" panose="02020603050405020304" pitchFamily="18" charset="0"/>
              </a:rPr>
              <a:t>PÉREZ LAYEDRA MAYRA ALEXANDRA</a:t>
            </a:r>
            <a:endParaRPr lang="es-ES" altLang="es-EC" dirty="0">
              <a:latin typeface="Times New Roman" panose="02020603050405020304" pitchFamily="18" charset="0"/>
              <a:cs typeface="Times New Roman" panose="02020603050405020304" pitchFamily="18" charset="0"/>
            </a:endParaRPr>
          </a:p>
        </p:txBody>
      </p:sp>
      <p:graphicFrame>
        <p:nvGraphicFramePr>
          <p:cNvPr id="10" name="9 Tabla">
            <a:extLst>
              <a:ext uri="{FF2B5EF4-FFF2-40B4-BE49-F238E27FC236}">
                <a16:creationId xmlns:a16="http://schemas.microsoft.com/office/drawing/2014/main" xmlns="" id="{DBE8FE6F-2BE0-47DE-AA81-3CDA79E5E924}"/>
              </a:ext>
            </a:extLst>
          </p:cNvPr>
          <p:cNvGraphicFramePr>
            <a:graphicFrameLocks noGrp="1"/>
          </p:cNvGraphicFramePr>
          <p:nvPr/>
        </p:nvGraphicFramePr>
        <p:xfrm>
          <a:off x="5149254" y="5754439"/>
          <a:ext cx="2592140" cy="548640"/>
        </p:xfrm>
        <a:graphic>
          <a:graphicData uri="http://schemas.openxmlformats.org/drawingml/2006/table">
            <a:tbl>
              <a:tblPr/>
              <a:tblGrid>
                <a:gridCol w="2592140">
                  <a:extLst>
                    <a:ext uri="{9D8B030D-6E8A-4147-A177-3AD203B41FA5}">
                      <a16:colId xmlns:a16="http://schemas.microsoft.com/office/drawing/2014/main" xmlns="" val="20000"/>
                    </a:ext>
                  </a:extLst>
                </a:gridCol>
              </a:tblGrid>
              <a:tr h="432841">
                <a:tc>
                  <a:txBody>
                    <a:bodyPr/>
                    <a:lstStyle/>
                    <a:p>
                      <a:pPr algn="ctr"/>
                      <a:r>
                        <a:rPr lang="es-ES" sz="1800" b="1" dirty="0">
                          <a:latin typeface="Arial"/>
                          <a:ea typeface="Times New Roman"/>
                          <a:cs typeface="Times New Roman"/>
                        </a:rPr>
                        <a:t>DIRECTOR:</a:t>
                      </a:r>
                      <a:endParaRPr lang="es-ES" sz="1600" dirty="0">
                        <a:latin typeface="Calibri"/>
                        <a:ea typeface="Times New Roman"/>
                        <a:cs typeface="Times New Roman"/>
                      </a:endParaRPr>
                    </a:p>
                    <a:p>
                      <a:pPr algn="ctr"/>
                      <a:r>
                        <a:rPr lang="es-ES" sz="1800" b="1" dirty="0">
                          <a:latin typeface="Arial"/>
                          <a:ea typeface="Times New Roman"/>
                          <a:cs typeface="Times New Roman"/>
                        </a:rPr>
                        <a:t>Ing. Ramiro Rivera</a:t>
                      </a:r>
                      <a:endParaRPr lang="es-ES" sz="1600" dirty="0">
                        <a:latin typeface="Calibri"/>
                        <a:ea typeface="Times New Roman"/>
                        <a:cs typeface="Times New Roman"/>
                      </a:endParaRPr>
                    </a:p>
                  </a:txBody>
                  <a:tcPr marL="68584" marR="68584"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18116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xmlns="" id="{F8FA29A1-74D4-44C7-8429-692FFE498F53}"/>
              </a:ext>
            </a:extLst>
          </p:cNvPr>
          <p:cNvGraphicFramePr/>
          <p:nvPr>
            <p:extLst>
              <p:ext uri="{D42A27DB-BD31-4B8C-83A1-F6EECF244321}">
                <p14:modId xmlns:p14="http://schemas.microsoft.com/office/powerpoint/2010/main" val="3820367723"/>
              </p:ext>
            </p:extLst>
          </p:nvPr>
        </p:nvGraphicFramePr>
        <p:xfrm>
          <a:off x="304801" y="1196007"/>
          <a:ext cx="5870712" cy="3614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xmlns="" id="{34969714-EE65-4B8D-9464-41CDCAA5D95C}"/>
              </a:ext>
            </a:extLst>
          </p:cNvPr>
          <p:cNvGraphicFramePr>
            <a:graphicFrameLocks/>
          </p:cNvGraphicFramePr>
          <p:nvPr>
            <p:extLst>
              <p:ext uri="{D42A27DB-BD31-4B8C-83A1-F6EECF244321}">
                <p14:modId xmlns:p14="http://schemas.microsoft.com/office/powerpoint/2010/main" val="2330955390"/>
              </p:ext>
            </p:extLst>
          </p:nvPr>
        </p:nvGraphicFramePr>
        <p:xfrm>
          <a:off x="6300788" y="2257425"/>
          <a:ext cx="5593038" cy="4043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665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5882CD9-0651-4FC5-AC76-79316B2A787C}"/>
              </a:ext>
            </a:extLst>
          </p:cNvPr>
          <p:cNvPicPr>
            <a:picLocks noChangeAspect="1"/>
          </p:cNvPicPr>
          <p:nvPr/>
        </p:nvPicPr>
        <p:blipFill rotWithShape="1">
          <a:blip r:embed="rId2"/>
          <a:srcRect l="20391" t="23319" r="34022" b="14775"/>
          <a:stretch/>
        </p:blipFill>
        <p:spPr>
          <a:xfrm>
            <a:off x="-1" y="1171575"/>
            <a:ext cx="6315075" cy="4821536"/>
          </a:xfrm>
          <a:prstGeom prst="rect">
            <a:avLst/>
          </a:prstGeom>
        </p:spPr>
      </p:pic>
      <p:pic>
        <p:nvPicPr>
          <p:cNvPr id="6" name="Imagen 5">
            <a:extLst>
              <a:ext uri="{FF2B5EF4-FFF2-40B4-BE49-F238E27FC236}">
                <a16:creationId xmlns:a16="http://schemas.microsoft.com/office/drawing/2014/main" xmlns="" id="{FFEB21E3-E6C2-4DF6-A074-23AC24A783FF}"/>
              </a:ext>
            </a:extLst>
          </p:cNvPr>
          <p:cNvPicPr>
            <a:picLocks noChangeAspect="1"/>
          </p:cNvPicPr>
          <p:nvPr/>
        </p:nvPicPr>
        <p:blipFill rotWithShape="1">
          <a:blip r:embed="rId3"/>
          <a:srcRect l="20039" t="24988" r="36367" b="15608"/>
          <a:stretch/>
        </p:blipFill>
        <p:spPr>
          <a:xfrm>
            <a:off x="6315073" y="1171574"/>
            <a:ext cx="5729289" cy="4389375"/>
          </a:xfrm>
          <a:prstGeom prst="rect">
            <a:avLst/>
          </a:prstGeom>
        </p:spPr>
      </p:pic>
    </p:spTree>
    <p:extLst>
      <p:ext uri="{BB962C8B-B14F-4D97-AF65-F5344CB8AC3E}">
        <p14:creationId xmlns:p14="http://schemas.microsoft.com/office/powerpoint/2010/main" val="18289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F5379395-B410-45C2-9EF6-81B507EA7212}"/>
              </a:ext>
            </a:extLst>
          </p:cNvPr>
          <p:cNvGraphicFramePr>
            <a:graphicFrameLocks noGrp="1"/>
          </p:cNvGraphicFramePr>
          <p:nvPr>
            <p:extLst>
              <p:ext uri="{D42A27DB-BD31-4B8C-83A1-F6EECF244321}">
                <p14:modId xmlns:p14="http://schemas.microsoft.com/office/powerpoint/2010/main" val="1480177107"/>
              </p:ext>
            </p:extLst>
          </p:nvPr>
        </p:nvGraphicFramePr>
        <p:xfrm>
          <a:off x="2081214" y="1825625"/>
          <a:ext cx="9558336" cy="3709800"/>
        </p:xfrm>
        <a:graphic>
          <a:graphicData uri="http://schemas.openxmlformats.org/drawingml/2006/table">
            <a:tbl>
              <a:tblPr firstRow="1" firstCol="1" bandRow="1">
                <a:tableStyleId>{91EBBBCC-DAD2-459C-BE2E-F6DE35CF9A28}</a:tableStyleId>
              </a:tblPr>
              <a:tblGrid>
                <a:gridCol w="1600199">
                  <a:extLst>
                    <a:ext uri="{9D8B030D-6E8A-4147-A177-3AD203B41FA5}">
                      <a16:colId xmlns:a16="http://schemas.microsoft.com/office/drawing/2014/main" xmlns="" val="1840538208"/>
                    </a:ext>
                  </a:extLst>
                </a:gridCol>
                <a:gridCol w="1130447">
                  <a:extLst>
                    <a:ext uri="{9D8B030D-6E8A-4147-A177-3AD203B41FA5}">
                      <a16:colId xmlns:a16="http://schemas.microsoft.com/office/drawing/2014/main" xmlns="" val="581335095"/>
                    </a:ext>
                  </a:extLst>
                </a:gridCol>
                <a:gridCol w="1508306">
                  <a:extLst>
                    <a:ext uri="{9D8B030D-6E8A-4147-A177-3AD203B41FA5}">
                      <a16:colId xmlns:a16="http://schemas.microsoft.com/office/drawing/2014/main" xmlns="" val="3961115287"/>
                    </a:ext>
                  </a:extLst>
                </a:gridCol>
                <a:gridCol w="1508306">
                  <a:extLst>
                    <a:ext uri="{9D8B030D-6E8A-4147-A177-3AD203B41FA5}">
                      <a16:colId xmlns:a16="http://schemas.microsoft.com/office/drawing/2014/main" xmlns="" val="2374427044"/>
                    </a:ext>
                  </a:extLst>
                </a:gridCol>
                <a:gridCol w="1387899">
                  <a:extLst>
                    <a:ext uri="{9D8B030D-6E8A-4147-A177-3AD203B41FA5}">
                      <a16:colId xmlns:a16="http://schemas.microsoft.com/office/drawing/2014/main" xmlns="" val="4131559121"/>
                    </a:ext>
                  </a:extLst>
                </a:gridCol>
                <a:gridCol w="1387899">
                  <a:extLst>
                    <a:ext uri="{9D8B030D-6E8A-4147-A177-3AD203B41FA5}">
                      <a16:colId xmlns:a16="http://schemas.microsoft.com/office/drawing/2014/main" xmlns="" val="1063603740"/>
                    </a:ext>
                  </a:extLst>
                </a:gridCol>
                <a:gridCol w="1035280">
                  <a:extLst>
                    <a:ext uri="{9D8B030D-6E8A-4147-A177-3AD203B41FA5}">
                      <a16:colId xmlns:a16="http://schemas.microsoft.com/office/drawing/2014/main" xmlns="" val="1076207616"/>
                    </a:ext>
                  </a:extLst>
                </a:gridCol>
              </a:tblGrid>
              <a:tr h="0">
                <a:tc rowSpan="2">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Sobretasa arancelaria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4">
                  <a:txBody>
                    <a:bodyPr/>
                    <a:lstStyle/>
                    <a:p>
                      <a:pPr algn="just">
                        <a:lnSpc>
                          <a:spcPct val="200000"/>
                        </a:lnSpc>
                        <a:spcAft>
                          <a:spcPts val="0"/>
                        </a:spcAft>
                      </a:pPr>
                      <a:r>
                        <a:rPr lang="es-EC" sz="2000" dirty="0">
                          <a:effectLst/>
                          <a:latin typeface="Times New Roman" panose="02020603050405020304" pitchFamily="18" charset="0"/>
                          <a:cs typeface="Times New Roman" panose="02020603050405020304" pitchFamily="18" charset="0"/>
                        </a:rPr>
                        <a:t>REDUCCION APLICADA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POR APLICAR</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xmlns="" val="2698895064"/>
                  </a:ext>
                </a:extLst>
              </a:tr>
              <a:tr h="0">
                <a:tc vMerge="1">
                  <a:txBody>
                    <a:bodyPr/>
                    <a:lstStyle/>
                    <a:p>
                      <a:endParaRPr lang="es-EC"/>
                    </a:p>
                  </a:txBody>
                  <a:tcPr/>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ENERO 2016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ABRIL 2016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OCTUBRE 2016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ABRIL 2017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MAYO</a:t>
                      </a:r>
                      <a:endParaRPr lang="es-EC" sz="1800">
                        <a:effectLst/>
                        <a:latin typeface="Times New Roman" panose="02020603050405020304" pitchFamily="18" charset="0"/>
                        <a:cs typeface="Times New Roman" panose="02020603050405020304" pitchFamily="18" charset="0"/>
                      </a:endParaRPr>
                    </a:p>
                    <a:p>
                      <a:pPr>
                        <a:lnSpc>
                          <a:spcPct val="115000"/>
                        </a:lnSpc>
                        <a:spcAft>
                          <a:spcPts val="0"/>
                        </a:spcAft>
                      </a:pPr>
                      <a:r>
                        <a:rPr lang="es-EC" sz="2000">
                          <a:effectLst/>
                          <a:latin typeface="Times New Roman" panose="02020603050405020304" pitchFamily="18" charset="0"/>
                          <a:cs typeface="Times New Roman" panose="02020603050405020304" pitchFamily="18" charset="0"/>
                        </a:rPr>
                        <a:t> 2017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JUNIO</a:t>
                      </a:r>
                      <a:endParaRPr lang="es-EC" sz="1800">
                        <a:effectLst/>
                        <a:latin typeface="Times New Roman" panose="02020603050405020304" pitchFamily="18" charset="0"/>
                        <a:cs typeface="Times New Roman" panose="02020603050405020304" pitchFamily="18" charset="0"/>
                      </a:endParaRPr>
                    </a:p>
                    <a:p>
                      <a:pPr>
                        <a:lnSpc>
                          <a:spcPct val="115000"/>
                        </a:lnSpc>
                        <a:spcAft>
                          <a:spcPts val="0"/>
                        </a:spcAft>
                      </a:pPr>
                      <a:r>
                        <a:rPr lang="es-EC" sz="2000">
                          <a:effectLst/>
                          <a:latin typeface="Times New Roman" panose="02020603050405020304" pitchFamily="18" charset="0"/>
                          <a:cs typeface="Times New Roman" panose="02020603050405020304" pitchFamily="18" charset="0"/>
                        </a:rPr>
                        <a:t>2017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77169665"/>
                  </a:ext>
                </a:extLst>
              </a:tr>
              <a:tr h="0">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2000">
                          <a:effectLst/>
                          <a:latin typeface="Times New Roman" panose="02020603050405020304" pitchFamily="18" charset="0"/>
                          <a:cs typeface="Times New Roman" panose="02020603050405020304" pitchFamily="18" charset="0"/>
                        </a:rPr>
                        <a:t>-</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8809479"/>
                  </a:ext>
                </a:extLst>
              </a:tr>
              <a:tr h="0">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10%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070902"/>
                  </a:ext>
                </a:extLst>
              </a:tr>
              <a:tr h="0">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10%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94385021"/>
                  </a:ext>
                </a:extLst>
              </a:tr>
              <a:tr h="0">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45%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40%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40%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35%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23.3%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a:effectLst/>
                          <a:latin typeface="Times New Roman" panose="02020603050405020304" pitchFamily="18" charset="0"/>
                          <a:cs typeface="Times New Roman" panose="02020603050405020304" pitchFamily="18" charset="0"/>
                        </a:rPr>
                        <a:t>11.7%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dirty="0">
                          <a:effectLst/>
                          <a:latin typeface="Times New Roman" panose="02020603050405020304" pitchFamily="18" charset="0"/>
                          <a:cs typeface="Times New Roman" panose="02020603050405020304" pitchFamily="18" charset="0"/>
                        </a:rPr>
                        <a:t>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48333211"/>
                  </a:ext>
                </a:extLst>
              </a:tr>
            </a:tbl>
          </a:graphicData>
        </a:graphic>
      </p:graphicFrame>
      <p:sp>
        <p:nvSpPr>
          <p:cNvPr id="3" name="Título 2">
            <a:extLst>
              <a:ext uri="{FF2B5EF4-FFF2-40B4-BE49-F238E27FC236}">
                <a16:creationId xmlns:a16="http://schemas.microsoft.com/office/drawing/2014/main" xmlns="" id="{6EAAD8F4-6140-4A23-A555-E53E844BCC5E}"/>
              </a:ext>
            </a:extLst>
          </p:cNvPr>
          <p:cNvSpPr>
            <a:spLocks noGrp="1"/>
          </p:cNvSpPr>
          <p:nvPr>
            <p:ph type="title"/>
          </p:nvPr>
        </p:nvSpPr>
        <p:spPr>
          <a:xfrm>
            <a:off x="1123950" y="500062"/>
            <a:ext cx="10515600" cy="1325563"/>
          </a:xfrm>
        </p:spPr>
        <p:txBody>
          <a:bodyPr>
            <a:normAutofit fontScale="90000"/>
          </a:bodyPr>
          <a:lstStyle/>
          <a:p>
            <a:r>
              <a:rPr lang="es-EC" sz="6000" dirty="0">
                <a:latin typeface="Times New Roman" panose="02020603050405020304" pitchFamily="18" charset="0"/>
                <a:cs typeface="Times New Roman" panose="02020603050405020304" pitchFamily="18" charset="0"/>
              </a:rPr>
              <a:t>DESGRAVACIÓN ARANCELARIA</a:t>
            </a:r>
          </a:p>
        </p:txBody>
      </p:sp>
    </p:spTree>
    <p:extLst>
      <p:ext uri="{BB962C8B-B14F-4D97-AF65-F5344CB8AC3E}">
        <p14:creationId xmlns:p14="http://schemas.microsoft.com/office/powerpoint/2010/main" val="427274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95BAEB-97D7-435A-9CDC-8A44E196A3FD}"/>
              </a:ext>
            </a:extLst>
          </p:cNvPr>
          <p:cNvSpPr>
            <a:spLocks noGrp="1"/>
          </p:cNvSpPr>
          <p:nvPr>
            <p:ph type="title"/>
          </p:nvPr>
        </p:nvSpPr>
        <p:spPr>
          <a:xfrm>
            <a:off x="1138238" y="500062"/>
            <a:ext cx="10515600" cy="1325563"/>
          </a:xfrm>
        </p:spPr>
        <p:txBody>
          <a:bodyPr>
            <a:normAutofit/>
          </a:bodyPr>
          <a:lstStyle/>
          <a:p>
            <a:r>
              <a:rPr lang="es-EC" sz="6000" b="1" dirty="0">
                <a:latin typeface="Times New Roman" panose="02020603050405020304" pitchFamily="18" charset="0"/>
                <a:cs typeface="Times New Roman" panose="02020603050405020304" pitchFamily="18" charset="0"/>
              </a:rPr>
              <a:t>INEN- RTE 100</a:t>
            </a:r>
          </a:p>
        </p:txBody>
      </p:sp>
      <p:pic>
        <p:nvPicPr>
          <p:cNvPr id="5" name="Imagen 4">
            <a:extLst>
              <a:ext uri="{FF2B5EF4-FFF2-40B4-BE49-F238E27FC236}">
                <a16:creationId xmlns:a16="http://schemas.microsoft.com/office/drawing/2014/main" xmlns="" id="{AC556501-365E-40B6-A4E7-2DC67B560DB7}"/>
              </a:ext>
            </a:extLst>
          </p:cNvPr>
          <p:cNvPicPr/>
          <p:nvPr/>
        </p:nvPicPr>
        <p:blipFill rotWithShape="1">
          <a:blip r:embed="rId2"/>
          <a:srcRect l="23674" t="32251" r="36473" b="18897"/>
          <a:stretch/>
        </p:blipFill>
        <p:spPr bwMode="auto">
          <a:xfrm>
            <a:off x="3981450" y="3495039"/>
            <a:ext cx="4829175" cy="3248661"/>
          </a:xfrm>
          <a:prstGeom prst="rect">
            <a:avLst/>
          </a:prstGeom>
          <a:ln w="38100">
            <a:solidFill>
              <a:schemeClr val="tx2">
                <a:lumMod val="60000"/>
                <a:lumOff val="40000"/>
              </a:schemeClr>
            </a:solidFill>
          </a:ln>
          <a:extLst>
            <a:ext uri="{53640926-AAD7-44D8-BBD7-CCE9431645EC}">
              <a14:shadowObscured xmlns:a14="http://schemas.microsoft.com/office/drawing/2010/main"/>
            </a:ext>
          </a:extLst>
        </p:spPr>
      </p:pic>
      <p:graphicFrame>
        <p:nvGraphicFramePr>
          <p:cNvPr id="4" name="Marcador de contenido 3">
            <a:extLst>
              <a:ext uri="{FF2B5EF4-FFF2-40B4-BE49-F238E27FC236}">
                <a16:creationId xmlns:a16="http://schemas.microsoft.com/office/drawing/2014/main" xmlns="" id="{5BB906B8-0199-4B18-990A-8EE6F8A7138B}"/>
              </a:ext>
            </a:extLst>
          </p:cNvPr>
          <p:cNvGraphicFramePr>
            <a:graphicFrameLocks noGrp="1"/>
          </p:cNvGraphicFramePr>
          <p:nvPr>
            <p:ph idx="1"/>
            <p:extLst>
              <p:ext uri="{D42A27DB-BD31-4B8C-83A1-F6EECF244321}">
                <p14:modId xmlns:p14="http://schemas.microsoft.com/office/powerpoint/2010/main" val="316397407"/>
              </p:ext>
            </p:extLst>
          </p:nvPr>
        </p:nvGraphicFramePr>
        <p:xfrm>
          <a:off x="823913" y="1800224"/>
          <a:ext cx="10515600" cy="234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xmlns="" id="{A9DAC093-194D-4773-B709-4434DB523F8C}"/>
              </a:ext>
            </a:extLst>
          </p:cNvPr>
          <p:cNvSpPr/>
          <p:nvPr/>
        </p:nvSpPr>
        <p:spPr>
          <a:xfrm>
            <a:off x="3400425" y="5886450"/>
            <a:ext cx="6143625" cy="9715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xmlns="" id="{EF2790AB-3B1B-4B57-BC36-3CB893C91F51}"/>
              </a:ext>
            </a:extLst>
          </p:cNvPr>
          <p:cNvPicPr/>
          <p:nvPr/>
        </p:nvPicPr>
        <p:blipFill rotWithShape="1">
          <a:blip r:embed="rId8"/>
          <a:srcRect l="28650" t="30551" r="26286" b="49439"/>
          <a:stretch/>
        </p:blipFill>
        <p:spPr bwMode="auto">
          <a:xfrm>
            <a:off x="7086600" y="128587"/>
            <a:ext cx="4881563" cy="1843087"/>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211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6379" y="1163616"/>
            <a:ext cx="10515600" cy="1325563"/>
          </a:xfrm>
        </p:spPr>
        <p:txBody>
          <a:bodyPr/>
          <a:lstStyle/>
          <a:p>
            <a:pPr algn="ctr"/>
            <a:r>
              <a:rPr lang="es-ES" dirty="0"/>
              <a:t>ANÁLISIS CASO AVON</a:t>
            </a:r>
          </a:p>
        </p:txBody>
      </p:sp>
      <p:pic>
        <p:nvPicPr>
          <p:cNvPr id="4" name="Imagen 3"/>
          <p:cNvPicPr>
            <a:picLocks noChangeAspect="1"/>
          </p:cNvPicPr>
          <p:nvPr/>
        </p:nvPicPr>
        <p:blipFill>
          <a:blip r:embed="rId2"/>
          <a:stretch>
            <a:fillRect/>
          </a:stretch>
        </p:blipFill>
        <p:spPr>
          <a:xfrm>
            <a:off x="3160788" y="2715947"/>
            <a:ext cx="5715875" cy="2178025"/>
          </a:xfrm>
          <a:prstGeom prst="rect">
            <a:avLst/>
          </a:prstGeom>
        </p:spPr>
      </p:pic>
    </p:spTree>
    <p:extLst>
      <p:ext uri="{BB962C8B-B14F-4D97-AF65-F5344CB8AC3E}">
        <p14:creationId xmlns:p14="http://schemas.microsoft.com/office/powerpoint/2010/main" val="4134587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0651" y="1654132"/>
            <a:ext cx="5498206" cy="1526390"/>
          </a:xfrm>
        </p:spPr>
        <p:style>
          <a:lnRef idx="2">
            <a:schemeClr val="accent6"/>
          </a:lnRef>
          <a:fillRef idx="1">
            <a:schemeClr val="lt1"/>
          </a:fillRef>
          <a:effectRef idx="0">
            <a:schemeClr val="accent6"/>
          </a:effectRef>
          <a:fontRef idx="minor">
            <a:schemeClr val="dk1"/>
          </a:fontRef>
        </p:style>
        <p:txBody>
          <a:bodyPr>
            <a:noAutofit/>
          </a:bodyPr>
          <a:lstStyle/>
          <a:p>
            <a:pPr algn="just"/>
            <a:r>
              <a:rPr lang="es-ES" sz="2800" dirty="0"/>
              <a:t>El giro principal giro de negocio de la empresa es la venta de cosméticos, productos para el cuidado personal, moda y productos para el hogar.</a:t>
            </a:r>
          </a:p>
        </p:txBody>
      </p:sp>
      <p:pic>
        <p:nvPicPr>
          <p:cNvPr id="4" name="Imagen 3"/>
          <p:cNvPicPr>
            <a:picLocks noChangeAspect="1"/>
          </p:cNvPicPr>
          <p:nvPr/>
        </p:nvPicPr>
        <p:blipFill>
          <a:blip r:embed="rId2"/>
          <a:stretch>
            <a:fillRect/>
          </a:stretch>
        </p:blipFill>
        <p:spPr>
          <a:xfrm>
            <a:off x="7641278" y="1277266"/>
            <a:ext cx="3357764" cy="3357764"/>
          </a:xfrm>
          <a:prstGeom prst="rect">
            <a:avLst/>
          </a:prstGeom>
        </p:spPr>
      </p:pic>
      <p:pic>
        <p:nvPicPr>
          <p:cNvPr id="5" name="Imagen 4"/>
          <p:cNvPicPr>
            <a:picLocks noChangeAspect="1"/>
          </p:cNvPicPr>
          <p:nvPr/>
        </p:nvPicPr>
        <p:blipFill>
          <a:blip r:embed="rId3"/>
          <a:stretch>
            <a:fillRect/>
          </a:stretch>
        </p:blipFill>
        <p:spPr>
          <a:xfrm>
            <a:off x="2642585" y="3411493"/>
            <a:ext cx="2775933" cy="3339851"/>
          </a:xfrm>
          <a:prstGeom prst="rect">
            <a:avLst/>
          </a:prstGeom>
        </p:spPr>
      </p:pic>
    </p:spTree>
    <p:extLst>
      <p:ext uri="{BB962C8B-B14F-4D97-AF65-F5344CB8AC3E}">
        <p14:creationId xmlns:p14="http://schemas.microsoft.com/office/powerpoint/2010/main" val="197583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247"/>
            <a:ext cx="10515600" cy="678064"/>
          </a:xfrm>
        </p:spPr>
        <p:txBody>
          <a:bodyPr>
            <a:normAutofit/>
          </a:bodyPr>
          <a:lstStyle/>
          <a:p>
            <a:pPr algn="ctr"/>
            <a:r>
              <a:rPr lang="es-ES" sz="1400" b="1" dirty="0">
                <a:latin typeface="Times New Roman" panose="02020603050405020304" pitchFamily="18" charset="0"/>
                <a:cs typeface="Times New Roman" panose="02020603050405020304" pitchFamily="18" charset="0"/>
              </a:rPr>
              <a:t> VENTAS ANUALES AVON</a:t>
            </a:r>
          </a:p>
        </p:txBody>
      </p:sp>
      <p:graphicFrame>
        <p:nvGraphicFramePr>
          <p:cNvPr id="4" name="Marcador de contenido 3"/>
          <p:cNvGraphicFramePr>
            <a:graphicFrameLocks noGrp="1"/>
          </p:cNvGraphicFramePr>
          <p:nvPr>
            <p:ph idx="1"/>
            <p:extLst/>
          </p:nvPr>
        </p:nvGraphicFramePr>
        <p:xfrm>
          <a:off x="8255358" y="2122964"/>
          <a:ext cx="2969654" cy="1682496"/>
        </p:xfrm>
        <a:graphic>
          <a:graphicData uri="http://schemas.openxmlformats.org/drawingml/2006/table">
            <a:tbl>
              <a:tblPr firstRow="1" firstCol="1" bandRow="1">
                <a:tableStyleId>{5C22544A-7EE6-4342-B048-85BDC9FD1C3A}</a:tableStyleId>
              </a:tblPr>
              <a:tblGrid>
                <a:gridCol w="658488">
                  <a:extLst>
                    <a:ext uri="{9D8B030D-6E8A-4147-A177-3AD203B41FA5}">
                      <a16:colId xmlns:a16="http://schemas.microsoft.com/office/drawing/2014/main" xmlns="" val="20000"/>
                    </a:ext>
                  </a:extLst>
                </a:gridCol>
                <a:gridCol w="2311166">
                  <a:extLst>
                    <a:ext uri="{9D8B030D-6E8A-4147-A177-3AD203B41FA5}">
                      <a16:colId xmlns:a16="http://schemas.microsoft.com/office/drawing/2014/main" xmlns="" val="20001"/>
                    </a:ext>
                  </a:extLst>
                </a:gridCol>
              </a:tblGrid>
              <a:tr h="190500">
                <a:tc gridSpan="2">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VENTAS AVON</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extLst>
                  <a:ext uri="{0D108BD9-81ED-4DB2-BD59-A6C34878D82A}">
                    <a16:rowId xmlns:a16="http://schemas.microsoft.com/office/drawing/2014/main" xmlns="" val="10000"/>
                  </a:ext>
                </a:extLst>
              </a:tr>
              <a:tr h="190500">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AÑO</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latin typeface="Times New Roman" panose="02020603050405020304" pitchFamily="18" charset="0"/>
                          <a:cs typeface="Times New Roman" panose="02020603050405020304" pitchFamily="18" charset="0"/>
                        </a:rPr>
                        <a:t>Valor USD</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90500">
                <a:tc>
                  <a:txBody>
                    <a:bodyPr/>
                    <a:lstStyle/>
                    <a:p>
                      <a:pPr algn="r">
                        <a:lnSpc>
                          <a:spcPct val="115000"/>
                        </a:lnSpc>
                        <a:spcAft>
                          <a:spcPts val="0"/>
                        </a:spcAft>
                      </a:pPr>
                      <a:r>
                        <a:rPr lang="es-EC" sz="1600">
                          <a:effectLst/>
                          <a:latin typeface="Times New Roman" panose="02020603050405020304" pitchFamily="18" charset="0"/>
                          <a:cs typeface="Times New Roman" panose="02020603050405020304" pitchFamily="18" charset="0"/>
                        </a:rPr>
                        <a:t>2013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latin typeface="Times New Roman" panose="02020603050405020304" pitchFamily="18" charset="0"/>
                          <a:cs typeface="Times New Roman" panose="02020603050405020304" pitchFamily="18" charset="0"/>
                        </a:rPr>
                        <a:t> $         165.233.628 </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90500">
                <a:tc>
                  <a:txBody>
                    <a:bodyPr/>
                    <a:lstStyle/>
                    <a:p>
                      <a:pPr algn="r">
                        <a:lnSpc>
                          <a:spcPct val="115000"/>
                        </a:lnSpc>
                        <a:spcAft>
                          <a:spcPts val="0"/>
                        </a:spcAft>
                      </a:pPr>
                      <a:r>
                        <a:rPr lang="es-EC" sz="1600">
                          <a:effectLst/>
                          <a:latin typeface="Times New Roman" panose="02020603050405020304" pitchFamily="18" charset="0"/>
                          <a:cs typeface="Times New Roman" panose="02020603050405020304" pitchFamily="18" charset="0"/>
                        </a:rPr>
                        <a:t>2014</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latin typeface="Times New Roman" panose="02020603050405020304" pitchFamily="18" charset="0"/>
                          <a:cs typeface="Times New Roman" panose="02020603050405020304" pitchFamily="18" charset="0"/>
                        </a:rPr>
                        <a:t> $         142.183.543 </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90500">
                <a:tc>
                  <a:txBody>
                    <a:bodyPr/>
                    <a:lstStyle/>
                    <a:p>
                      <a:pPr algn="r">
                        <a:lnSpc>
                          <a:spcPct val="115000"/>
                        </a:lnSpc>
                        <a:spcAft>
                          <a:spcPts val="0"/>
                        </a:spcAft>
                      </a:pPr>
                      <a:r>
                        <a:rPr lang="es-EC" sz="1600">
                          <a:effectLst/>
                          <a:latin typeface="Times New Roman" panose="02020603050405020304" pitchFamily="18" charset="0"/>
                          <a:cs typeface="Times New Roman" panose="02020603050405020304" pitchFamily="18" charset="0"/>
                        </a:rPr>
                        <a:t>2015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latin typeface="Times New Roman" panose="02020603050405020304" pitchFamily="18" charset="0"/>
                          <a:cs typeface="Times New Roman" panose="02020603050405020304" pitchFamily="18" charset="0"/>
                        </a:rPr>
                        <a:t> $         148.782.470 </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90500">
                <a:tc>
                  <a:txBody>
                    <a:bodyPr/>
                    <a:lstStyle/>
                    <a:p>
                      <a:pPr algn="r">
                        <a:lnSpc>
                          <a:spcPct val="115000"/>
                        </a:lnSpc>
                        <a:spcAft>
                          <a:spcPts val="0"/>
                        </a:spcAft>
                      </a:pPr>
                      <a:r>
                        <a:rPr lang="es-EC" sz="1600" dirty="0">
                          <a:effectLst/>
                          <a:latin typeface="Times New Roman" panose="02020603050405020304" pitchFamily="18" charset="0"/>
                          <a:cs typeface="Times New Roman" panose="02020603050405020304" pitchFamily="18" charset="0"/>
                        </a:rPr>
                        <a:t>2016</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dirty="0">
                          <a:effectLst/>
                          <a:latin typeface="Times New Roman" panose="02020603050405020304" pitchFamily="18" charset="0"/>
                          <a:cs typeface="Times New Roman" panose="02020603050405020304" pitchFamily="18" charset="0"/>
                        </a:rPr>
                        <a:t> $         134.695.709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152380" y="1757166"/>
            <a:ext cx="6276215" cy="3493305"/>
          </a:xfrm>
          <a:prstGeom prst="rect">
            <a:avLst/>
          </a:prstGeom>
          <a:noFill/>
        </p:spPr>
      </p:pic>
      <p:sp>
        <p:nvSpPr>
          <p:cNvPr id="6" name="Rectángulo 5"/>
          <p:cNvSpPr/>
          <p:nvPr/>
        </p:nvSpPr>
        <p:spPr>
          <a:xfrm>
            <a:off x="1136470" y="5250471"/>
            <a:ext cx="3154017" cy="646331"/>
          </a:xfrm>
          <a:prstGeom prst="rect">
            <a:avLst/>
          </a:prstGeom>
        </p:spPr>
        <p:txBody>
          <a:bodyPr wrap="square">
            <a:spAutoFit/>
          </a:bodyPr>
          <a:lstStyle/>
          <a:p>
            <a:pPr algn="just">
              <a:lnSpc>
                <a:spcPct val="200000"/>
              </a:lnSpc>
              <a:spcAft>
                <a:spcPts val="0"/>
              </a:spcAft>
            </a:pPr>
            <a:r>
              <a:rPr lang="es-ES" b="1" dirty="0">
                <a:effectLst/>
                <a:latin typeface="Times New Roman" panose="02020603050405020304" pitchFamily="18" charset="0"/>
                <a:ea typeface="Times New Roman" panose="02020603050405020304" pitchFamily="18" charset="0"/>
                <a:cs typeface="Times New Roman" panose="02020603050405020304" pitchFamily="18" charset="0"/>
              </a:rPr>
              <a:t>FTE: 	Empresa AVON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792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PRIMERO ECUADOR PICA">
            <a:extLst>
              <a:ext uri="{FF2B5EF4-FFF2-40B4-BE49-F238E27FC236}">
                <a16:creationId xmlns:a16="http://schemas.microsoft.com/office/drawing/2014/main" xmlns="" id="{4F66BA32-97A3-4E00-947E-9A4B98720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5469"/>
            <a:ext cx="2461181" cy="19158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AHORRO">
            <a:extLst>
              <a:ext uri="{FF2B5EF4-FFF2-40B4-BE49-F238E27FC236}">
                <a16:creationId xmlns:a16="http://schemas.microsoft.com/office/drawing/2014/main" xmlns="" id="{4459F697-3B03-4D66-9CE2-414426E17A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06" r="20250"/>
          <a:stretch/>
        </p:blipFill>
        <p:spPr bwMode="auto">
          <a:xfrm>
            <a:off x="9991609" y="3410409"/>
            <a:ext cx="2107625" cy="225094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51452" y="1024748"/>
            <a:ext cx="10515600" cy="1325563"/>
          </a:xfrm>
        </p:spPr>
        <p:txBody>
          <a:bodyPr/>
          <a:lstStyle/>
          <a:p>
            <a:pPr algn="ctr"/>
            <a:r>
              <a:rPr lang="es-ES" dirty="0"/>
              <a:t>Estrategias implementadas por la empresa AVON</a:t>
            </a:r>
          </a:p>
        </p:txBody>
      </p:sp>
      <p:graphicFrame>
        <p:nvGraphicFramePr>
          <p:cNvPr id="5" name="Diagrama 4"/>
          <p:cNvGraphicFramePr/>
          <p:nvPr>
            <p:extLst>
              <p:ext uri="{D42A27DB-BD31-4B8C-83A1-F6EECF244321}">
                <p14:modId xmlns:p14="http://schemas.microsoft.com/office/powerpoint/2010/main" val="1674916294"/>
              </p:ext>
            </p:extLst>
          </p:nvPr>
        </p:nvGraphicFramePr>
        <p:xfrm>
          <a:off x="2147910" y="2146852"/>
          <a:ext cx="8128000" cy="4299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40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1400" b="1" dirty="0">
                <a:latin typeface="Times New Roman" panose="02020603050405020304" pitchFamily="18" charset="0"/>
                <a:cs typeface="Times New Roman" panose="02020603050405020304" pitchFamily="18" charset="0"/>
              </a:rPr>
              <a:t>COMPRAS GENERALES AVON</a:t>
            </a:r>
          </a:p>
        </p:txBody>
      </p:sp>
      <p:graphicFrame>
        <p:nvGraphicFramePr>
          <p:cNvPr id="4" name="Tabla 3"/>
          <p:cNvGraphicFramePr>
            <a:graphicFrameLocks noGrp="1"/>
          </p:cNvGraphicFramePr>
          <p:nvPr>
            <p:extLst/>
          </p:nvPr>
        </p:nvGraphicFramePr>
        <p:xfrm>
          <a:off x="8216721" y="2209976"/>
          <a:ext cx="2763976" cy="1975656"/>
        </p:xfrm>
        <a:graphic>
          <a:graphicData uri="http://schemas.openxmlformats.org/drawingml/2006/table">
            <a:tbl>
              <a:tblPr firstRow="1" firstCol="1" bandRow="1">
                <a:tableStyleId>{5C22544A-7EE6-4342-B048-85BDC9FD1C3A}</a:tableStyleId>
              </a:tblPr>
              <a:tblGrid>
                <a:gridCol w="593431">
                  <a:extLst>
                    <a:ext uri="{9D8B030D-6E8A-4147-A177-3AD203B41FA5}">
                      <a16:colId xmlns:a16="http://schemas.microsoft.com/office/drawing/2014/main" xmlns="" val="20000"/>
                    </a:ext>
                  </a:extLst>
                </a:gridCol>
                <a:gridCol w="2170545">
                  <a:extLst>
                    <a:ext uri="{9D8B030D-6E8A-4147-A177-3AD203B41FA5}">
                      <a16:colId xmlns:a16="http://schemas.microsoft.com/office/drawing/2014/main" xmlns="" val="20001"/>
                    </a:ext>
                  </a:extLst>
                </a:gridCol>
              </a:tblGrid>
              <a:tr h="329276">
                <a:tc gridSpan="2">
                  <a:txBody>
                    <a:bodyPr/>
                    <a:lstStyle/>
                    <a:p>
                      <a:pPr algn="ctr">
                        <a:lnSpc>
                          <a:spcPct val="115000"/>
                        </a:lnSpc>
                        <a:spcAft>
                          <a:spcPts val="0"/>
                        </a:spcAft>
                      </a:pPr>
                      <a:r>
                        <a:rPr lang="es-EC" sz="1400" dirty="0">
                          <a:effectLst/>
                          <a:latin typeface="Times New Roman" panose="02020603050405020304" pitchFamily="18" charset="0"/>
                          <a:cs typeface="Times New Roman" panose="02020603050405020304" pitchFamily="18" charset="0"/>
                        </a:rPr>
                        <a:t>COMPRAS TOTALES AVON</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extLst>
                  <a:ext uri="{0D108BD9-81ED-4DB2-BD59-A6C34878D82A}">
                    <a16:rowId xmlns:a16="http://schemas.microsoft.com/office/drawing/2014/main" xmlns="" val="10000"/>
                  </a:ext>
                </a:extLst>
              </a:tr>
              <a:tr h="329276">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AÑO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Valor USD</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29276">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2013</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 $           59.003.634 </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29276">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2014</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latin typeface="Times New Roman" panose="02020603050405020304" pitchFamily="18" charset="0"/>
                          <a:cs typeface="Times New Roman" panose="02020603050405020304" pitchFamily="18" charset="0"/>
                        </a:rPr>
                        <a:t> $           72.671.036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29276">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2015</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 $           65.121.171 </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29276">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2016</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latin typeface="Times New Roman" panose="02020603050405020304" pitchFamily="18" charset="0"/>
                          <a:cs typeface="Times New Roman" panose="02020603050405020304" pitchFamily="18" charset="0"/>
                        </a:rPr>
                        <a:t> $           56.068.425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graphicFrame>
        <p:nvGraphicFramePr>
          <p:cNvPr id="5" name="Gráfico 4"/>
          <p:cNvGraphicFramePr/>
          <p:nvPr>
            <p:extLst/>
          </p:nvPr>
        </p:nvGraphicFramePr>
        <p:xfrm>
          <a:off x="650383" y="1690688"/>
          <a:ext cx="6561786" cy="376995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838200" y="5528880"/>
            <a:ext cx="2678938" cy="646331"/>
          </a:xfrm>
          <a:prstGeom prst="rect">
            <a:avLst/>
          </a:prstGeom>
        </p:spPr>
        <p:txBody>
          <a:bodyPr wrap="none">
            <a:spAutoFit/>
          </a:bodyPr>
          <a:lstStyle/>
          <a:p>
            <a:pPr algn="just">
              <a:lnSpc>
                <a:spcPct val="200000"/>
              </a:lnSpc>
              <a:spcAft>
                <a:spcPts val="0"/>
              </a:spcAft>
            </a:pPr>
            <a:r>
              <a:rPr lang="es-ES" b="1" dirty="0">
                <a:effectLst/>
                <a:latin typeface="Times New Roman" panose="02020603050405020304" pitchFamily="18" charset="0"/>
                <a:ea typeface="Times New Roman" panose="02020603050405020304" pitchFamily="18" charset="0"/>
                <a:cs typeface="Times New Roman" panose="02020603050405020304" pitchFamily="18" charset="0"/>
              </a:rPr>
              <a:t>FTE: 	Empresa AVON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6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442" y="133305"/>
            <a:ext cx="10515600" cy="1325563"/>
          </a:xfrm>
        </p:spPr>
        <p:txBody>
          <a:bodyPr/>
          <a:lstStyle/>
          <a:p>
            <a:pPr algn="ctr">
              <a:defRPr sz="132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es-EC" b="1" dirty="0">
                <a:solidFill>
                  <a:prstClr val="black"/>
                </a:solidFill>
                <a:latin typeface="Times New Roman" panose="02020603050405020304" pitchFamily="18" charset="0"/>
                <a:cs typeface="Times New Roman" panose="02020603050405020304" pitchFamily="18" charset="0"/>
              </a:rPr>
              <a:t>COMPRAS FASHION &amp; HOME </a:t>
            </a:r>
          </a:p>
        </p:txBody>
      </p:sp>
      <p:graphicFrame>
        <p:nvGraphicFramePr>
          <p:cNvPr id="5" name="Tabla 4"/>
          <p:cNvGraphicFramePr>
            <a:graphicFrameLocks noGrp="1"/>
          </p:cNvGraphicFramePr>
          <p:nvPr>
            <p:extLst>
              <p:ext uri="{D42A27DB-BD31-4B8C-83A1-F6EECF244321}">
                <p14:modId xmlns:p14="http://schemas.microsoft.com/office/powerpoint/2010/main" val="3235933812"/>
              </p:ext>
            </p:extLst>
          </p:nvPr>
        </p:nvGraphicFramePr>
        <p:xfrm>
          <a:off x="7688688" y="2139031"/>
          <a:ext cx="4082603" cy="3003042"/>
        </p:xfrm>
        <a:graphic>
          <a:graphicData uri="http://schemas.openxmlformats.org/drawingml/2006/table">
            <a:tbl>
              <a:tblPr firstRow="1" firstCol="1" bandRow="1">
                <a:tableStyleId>{5C22544A-7EE6-4342-B048-85BDC9FD1C3A}</a:tableStyleId>
              </a:tblPr>
              <a:tblGrid>
                <a:gridCol w="909081">
                  <a:extLst>
                    <a:ext uri="{9D8B030D-6E8A-4147-A177-3AD203B41FA5}">
                      <a16:colId xmlns:a16="http://schemas.microsoft.com/office/drawing/2014/main" xmlns="" val="20000"/>
                    </a:ext>
                  </a:extLst>
                </a:gridCol>
                <a:gridCol w="1568572">
                  <a:extLst>
                    <a:ext uri="{9D8B030D-6E8A-4147-A177-3AD203B41FA5}">
                      <a16:colId xmlns:a16="http://schemas.microsoft.com/office/drawing/2014/main" xmlns="" val="20001"/>
                    </a:ext>
                  </a:extLst>
                </a:gridCol>
                <a:gridCol w="1604950">
                  <a:extLst>
                    <a:ext uri="{9D8B030D-6E8A-4147-A177-3AD203B41FA5}">
                      <a16:colId xmlns:a16="http://schemas.microsoft.com/office/drawing/2014/main" xmlns="" val="20002"/>
                    </a:ext>
                  </a:extLst>
                </a:gridCol>
              </a:tblGrid>
              <a:tr h="730110">
                <a:tc gridSpan="3">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COMPRAS TOTALES FASHION &amp; HOME</a:t>
                      </a:r>
                      <a:endParaRPr lang="es-ES" sz="18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IMPORTACIONES VS COMPRAS LOCALES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45278">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AÑO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IMPORTACIONES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NACIONAL</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54925">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2013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92,06%</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latin typeface="Times New Roman" panose="02020603050405020304" pitchFamily="18" charset="0"/>
                          <a:cs typeface="Times New Roman" panose="02020603050405020304" pitchFamily="18" charset="0"/>
                        </a:rPr>
                        <a:t>7,94%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54925">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2014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latin typeface="Times New Roman" panose="02020603050405020304" pitchFamily="18" charset="0"/>
                          <a:cs typeface="Times New Roman" panose="02020603050405020304" pitchFamily="18" charset="0"/>
                        </a:rPr>
                        <a:t>92,51%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7,49%</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54925">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2015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latin typeface="Times New Roman" panose="02020603050405020304" pitchFamily="18" charset="0"/>
                          <a:cs typeface="Times New Roman" panose="02020603050405020304" pitchFamily="18" charset="0"/>
                        </a:rPr>
                        <a:t>82,94%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17,06%</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54925">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2016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78,65%</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21,35%</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graphicFrame>
        <p:nvGraphicFramePr>
          <p:cNvPr id="6" name="Gráfico 5"/>
          <p:cNvGraphicFramePr/>
          <p:nvPr>
            <p:extLst>
              <p:ext uri="{D42A27DB-BD31-4B8C-83A1-F6EECF244321}">
                <p14:modId xmlns:p14="http://schemas.microsoft.com/office/powerpoint/2010/main" val="1359515851"/>
              </p:ext>
            </p:extLst>
          </p:nvPr>
        </p:nvGraphicFramePr>
        <p:xfrm>
          <a:off x="180304" y="1534975"/>
          <a:ext cx="7386687" cy="450801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519381" y="5771762"/>
            <a:ext cx="2678938" cy="646331"/>
          </a:xfrm>
          <a:prstGeom prst="rect">
            <a:avLst/>
          </a:prstGeom>
        </p:spPr>
        <p:txBody>
          <a:bodyPr wrap="none">
            <a:spAutoFit/>
          </a:bodyPr>
          <a:lstStyle/>
          <a:p>
            <a:pPr algn="just">
              <a:lnSpc>
                <a:spcPct val="200000"/>
              </a:lnSpc>
              <a:spcAft>
                <a:spcPts val="0"/>
              </a:spcAft>
            </a:pPr>
            <a:r>
              <a:rPr lang="es-ES" b="1" dirty="0">
                <a:effectLst/>
                <a:latin typeface="Times New Roman" panose="02020603050405020304" pitchFamily="18" charset="0"/>
                <a:ea typeface="Times New Roman" panose="02020603050405020304" pitchFamily="18" charset="0"/>
                <a:cs typeface="Times New Roman" panose="02020603050405020304" pitchFamily="18" charset="0"/>
              </a:rPr>
              <a:t>FTE: 	Empresa AVON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04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xmlns="" id="{8787AAEB-B20E-460D-8842-92FB8D5D57BF}"/>
              </a:ext>
            </a:extLst>
          </p:cNvPr>
          <p:cNvGraphicFramePr/>
          <p:nvPr>
            <p:extLst>
              <p:ext uri="{D42A27DB-BD31-4B8C-83A1-F6EECF244321}">
                <p14:modId xmlns:p14="http://schemas.microsoft.com/office/powerpoint/2010/main" val="1968607733"/>
              </p:ext>
            </p:extLst>
          </p:nvPr>
        </p:nvGraphicFramePr>
        <p:xfrm>
          <a:off x="556591" y="1130484"/>
          <a:ext cx="6069496" cy="3719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hacia la izquierda 2">
            <a:extLst>
              <a:ext uri="{FF2B5EF4-FFF2-40B4-BE49-F238E27FC236}">
                <a16:creationId xmlns:a16="http://schemas.microsoft.com/office/drawing/2014/main" xmlns="" id="{24E1AD51-E2CA-491F-BA7A-336340426546}"/>
              </a:ext>
            </a:extLst>
          </p:cNvPr>
          <p:cNvSpPr/>
          <p:nvPr/>
        </p:nvSpPr>
        <p:spPr>
          <a:xfrm>
            <a:off x="7178260" y="1706217"/>
            <a:ext cx="3317461" cy="24934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3200" b="1" dirty="0">
                <a:latin typeface="Times New Roman" panose="02020603050405020304" pitchFamily="18" charset="0"/>
                <a:cs typeface="Times New Roman" panose="02020603050405020304" pitchFamily="18" charset="0"/>
              </a:rPr>
              <a:t>Incidencia partida 39.24</a:t>
            </a:r>
          </a:p>
        </p:txBody>
      </p:sp>
      <p:pic>
        <p:nvPicPr>
          <p:cNvPr id="1026" name="Picture 2" descr="Resultado de imagen para medidas de salvaguardia">
            <a:extLst>
              <a:ext uri="{FF2B5EF4-FFF2-40B4-BE49-F238E27FC236}">
                <a16:creationId xmlns:a16="http://schemas.microsoft.com/office/drawing/2014/main" xmlns="" id="{14AC691A-49DC-43AC-A10D-95052D64B2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9565" y="132521"/>
            <a:ext cx="2885972" cy="1573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quilibrio economico">
            <a:extLst>
              <a:ext uri="{FF2B5EF4-FFF2-40B4-BE49-F238E27FC236}">
                <a16:creationId xmlns:a16="http://schemas.microsoft.com/office/drawing/2014/main" xmlns="" id="{BFEF64CE-E7A1-4919-8588-872073F79A8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64" t="5584" r="2771" b="5081"/>
          <a:stretch/>
        </p:blipFill>
        <p:spPr bwMode="auto">
          <a:xfrm>
            <a:off x="3273287" y="4660169"/>
            <a:ext cx="3074505" cy="21183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Resultado de imagen para industria plastica">
            <a:extLst>
              <a:ext uri="{FF2B5EF4-FFF2-40B4-BE49-F238E27FC236}">
                <a16:creationId xmlns:a16="http://schemas.microsoft.com/office/drawing/2014/main" xmlns="" id="{0327CF2B-88AD-4D5D-9677-70787204097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0469" y="4408003"/>
            <a:ext cx="2482574" cy="1861931"/>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xmlns="" id="{A88E3C24-FFF1-4F7A-B3EA-B41252119291}"/>
              </a:ext>
            </a:extLst>
          </p:cNvPr>
          <p:cNvSpPr/>
          <p:nvPr/>
        </p:nvSpPr>
        <p:spPr>
          <a:xfrm>
            <a:off x="8407710" y="322101"/>
            <a:ext cx="2517912" cy="161676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b="1" dirty="0">
                <a:latin typeface="Times New Roman" panose="02020603050405020304" pitchFamily="18" charset="0"/>
                <a:cs typeface="Times New Roman" panose="02020603050405020304" pitchFamily="18" charset="0"/>
              </a:rPr>
              <a:t>Desarrollo proveedores</a:t>
            </a:r>
          </a:p>
        </p:txBody>
      </p:sp>
      <p:pic>
        <p:nvPicPr>
          <p:cNvPr id="8" name="Imagen 7">
            <a:extLst>
              <a:ext uri="{FF2B5EF4-FFF2-40B4-BE49-F238E27FC236}">
                <a16:creationId xmlns:a16="http://schemas.microsoft.com/office/drawing/2014/main" xmlns="" id="{8AD78025-8D88-4F6A-86B4-F3CE6E483B0B}"/>
              </a:ext>
            </a:extLst>
          </p:cNvPr>
          <p:cNvPicPr>
            <a:picLocks noChangeAspect="1"/>
          </p:cNvPicPr>
          <p:nvPr/>
        </p:nvPicPr>
        <p:blipFill>
          <a:blip r:embed="rId10"/>
          <a:stretch>
            <a:fillRect/>
          </a:stretch>
        </p:blipFill>
        <p:spPr>
          <a:xfrm>
            <a:off x="9103482" y="4408003"/>
            <a:ext cx="1822139" cy="694323"/>
          </a:xfrm>
          <a:prstGeom prst="rect">
            <a:avLst/>
          </a:prstGeom>
        </p:spPr>
      </p:pic>
    </p:spTree>
    <p:extLst>
      <p:ext uri="{BB962C8B-B14F-4D97-AF65-F5344CB8AC3E}">
        <p14:creationId xmlns:p14="http://schemas.microsoft.com/office/powerpoint/2010/main" val="326525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36382" y="425003"/>
            <a:ext cx="6362163" cy="523220"/>
          </a:xfrm>
          <a:prstGeom prst="rect">
            <a:avLst/>
          </a:prstGeom>
          <a:noFill/>
        </p:spPr>
        <p:txBody>
          <a:bodyPr wrap="square" rtlCol="0">
            <a:spAutoFit/>
          </a:bodyPr>
          <a:lstStyle/>
          <a:p>
            <a:pPr algn="ctr"/>
            <a:r>
              <a:rPr lang="es-ES" sz="1400" b="1" dirty="0">
                <a:latin typeface="Times New Roman" panose="02020603050405020304" pitchFamily="18" charset="0"/>
                <a:cs typeface="Times New Roman" panose="02020603050405020304" pitchFamily="18" charset="0"/>
              </a:rPr>
              <a:t>PLÁSTICOS EN CONTACTO CON ALIMENTOS </a:t>
            </a:r>
          </a:p>
          <a:p>
            <a:pPr algn="ctr"/>
            <a:r>
              <a:rPr lang="es-ES" sz="1400" b="1" dirty="0">
                <a:latin typeface="Times New Roman" panose="02020603050405020304" pitchFamily="18" charset="0"/>
                <a:cs typeface="Times New Roman" panose="02020603050405020304" pitchFamily="18" charset="0"/>
              </a:rPr>
              <a:t>PARTIDA ARANCELARIA 39.24</a:t>
            </a:r>
          </a:p>
        </p:txBody>
      </p:sp>
      <p:graphicFrame>
        <p:nvGraphicFramePr>
          <p:cNvPr id="6" name="Gráfico 5"/>
          <p:cNvGraphicFramePr/>
          <p:nvPr>
            <p:extLst>
              <p:ext uri="{D42A27DB-BD31-4B8C-83A1-F6EECF244321}">
                <p14:modId xmlns:p14="http://schemas.microsoft.com/office/powerpoint/2010/main" val="3162752749"/>
              </p:ext>
            </p:extLst>
          </p:nvPr>
        </p:nvGraphicFramePr>
        <p:xfrm>
          <a:off x="90152" y="1259466"/>
          <a:ext cx="7373152" cy="4481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142664932"/>
              </p:ext>
            </p:extLst>
          </p:nvPr>
        </p:nvGraphicFramePr>
        <p:xfrm>
          <a:off x="7733764" y="1350669"/>
          <a:ext cx="3902298" cy="2687574"/>
        </p:xfrm>
        <a:graphic>
          <a:graphicData uri="http://schemas.openxmlformats.org/drawingml/2006/table">
            <a:tbl>
              <a:tblPr firstRow="1" firstCol="1" bandRow="1">
                <a:tableStyleId>{5C22544A-7EE6-4342-B048-85BDC9FD1C3A}</a:tableStyleId>
              </a:tblPr>
              <a:tblGrid>
                <a:gridCol w="685636">
                  <a:extLst>
                    <a:ext uri="{9D8B030D-6E8A-4147-A177-3AD203B41FA5}">
                      <a16:colId xmlns:a16="http://schemas.microsoft.com/office/drawing/2014/main" xmlns="" val="20000"/>
                    </a:ext>
                  </a:extLst>
                </a:gridCol>
                <a:gridCol w="1607926">
                  <a:extLst>
                    <a:ext uri="{9D8B030D-6E8A-4147-A177-3AD203B41FA5}">
                      <a16:colId xmlns:a16="http://schemas.microsoft.com/office/drawing/2014/main" xmlns="" val="20001"/>
                    </a:ext>
                  </a:extLst>
                </a:gridCol>
                <a:gridCol w="1608736">
                  <a:extLst>
                    <a:ext uri="{9D8B030D-6E8A-4147-A177-3AD203B41FA5}">
                      <a16:colId xmlns:a16="http://schemas.microsoft.com/office/drawing/2014/main" xmlns="" val="20002"/>
                    </a:ext>
                  </a:extLst>
                </a:gridCol>
              </a:tblGrid>
              <a:tr h="190500">
                <a:tc gridSpan="3">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COMRAS FASHION &amp; HOME</a:t>
                      </a:r>
                      <a:endParaRPr lang="es-ES" sz="18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PRODUCTOS PLÁSTICOS EN CONTACTO CON ALIMENTOS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190500">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AÑO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IMPORTACIONES  </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NACIONAL</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90500">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2013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100,00%</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0,00%</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90500">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2014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latin typeface="Times New Roman" panose="02020603050405020304" pitchFamily="18" charset="0"/>
                          <a:cs typeface="Times New Roman" panose="02020603050405020304" pitchFamily="18" charset="0"/>
                        </a:rPr>
                        <a:t>80,95%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19,05%</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90500">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2015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a:effectLst/>
                          <a:latin typeface="Times New Roman" panose="02020603050405020304" pitchFamily="18" charset="0"/>
                          <a:cs typeface="Times New Roman" panose="02020603050405020304" pitchFamily="18" charset="0"/>
                        </a:rPr>
                        <a:t>48,46%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51,54%</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90500">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2016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47,75%</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52,25%</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8" name="Rectángulo 7"/>
          <p:cNvSpPr/>
          <p:nvPr/>
        </p:nvSpPr>
        <p:spPr>
          <a:xfrm>
            <a:off x="519381" y="5771762"/>
            <a:ext cx="2678938" cy="646331"/>
          </a:xfrm>
          <a:prstGeom prst="rect">
            <a:avLst/>
          </a:prstGeom>
        </p:spPr>
        <p:txBody>
          <a:bodyPr wrap="none">
            <a:spAutoFit/>
          </a:bodyPr>
          <a:lstStyle/>
          <a:p>
            <a:pPr algn="just">
              <a:lnSpc>
                <a:spcPct val="200000"/>
              </a:lnSpc>
              <a:spcAft>
                <a:spcPts val="0"/>
              </a:spcAft>
            </a:pPr>
            <a:r>
              <a:rPr lang="es-ES" b="1" dirty="0">
                <a:effectLst/>
                <a:latin typeface="Times New Roman" panose="02020603050405020304" pitchFamily="18" charset="0"/>
                <a:ea typeface="Times New Roman" panose="02020603050405020304" pitchFamily="18" charset="0"/>
                <a:cs typeface="Times New Roman" panose="02020603050405020304" pitchFamily="18" charset="0"/>
              </a:rPr>
              <a:t>FTE: 	Empresa AVON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6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5689" y="812340"/>
            <a:ext cx="10515600" cy="716700"/>
          </a:xfrm>
        </p:spPr>
        <p:txBody>
          <a:bodyPr>
            <a:normAutofit/>
          </a:bodyPr>
          <a:lstStyle/>
          <a:p>
            <a:r>
              <a:rPr lang="es-ES" b="1" dirty="0"/>
              <a:t>CONCLUSIONES</a:t>
            </a:r>
            <a:endParaRPr lang="es-ES" dirty="0"/>
          </a:p>
        </p:txBody>
      </p:sp>
      <p:sp>
        <p:nvSpPr>
          <p:cNvPr id="3" name="Marcador de contenido 2"/>
          <p:cNvSpPr>
            <a:spLocks noGrp="1"/>
          </p:cNvSpPr>
          <p:nvPr>
            <p:ph idx="1"/>
          </p:nvPr>
        </p:nvSpPr>
        <p:spPr>
          <a:xfrm>
            <a:off x="1323583" y="1388306"/>
            <a:ext cx="10379811" cy="4979227"/>
          </a:xfrm>
        </p:spPr>
        <p:txBody>
          <a:bodyPr>
            <a:noAutofit/>
          </a:bodyPr>
          <a:lstStyle/>
          <a:p>
            <a:pPr algn="just"/>
            <a:r>
              <a:rPr lang="es-ES" sz="1800" dirty="0"/>
              <a:t>Actualmente Ecuador está incorporando estrategias para dejar el modelo tradicional agroexportador que ha caracterizado al país durante los últimos años, una de las estrategias es la implementación de medidas salvaguardias, que tuvo como principal objetivo equilibrar la balanza de pagos a través del desarrollo de industrias locales para que puedan abastecer un mayor porcentaje de la demanda local, logrando de esta manera sustituir las importaciones con productos locales y reducir la salida de capitales del país.</a:t>
            </a:r>
          </a:p>
          <a:p>
            <a:pPr marL="0" indent="0" algn="just">
              <a:buNone/>
            </a:pPr>
            <a:endParaRPr lang="es-ES" sz="1800" dirty="0"/>
          </a:p>
          <a:p>
            <a:pPr algn="just"/>
            <a:r>
              <a:rPr lang="es-ES" sz="1800" dirty="0"/>
              <a:t>La implementación de medidas salvaguardias en la empresa Productos Avon Ecuador ocasionó una reducción de importaciones y para lograr abastecer la demanda local incorporaron un mayor porcentaje participación de productos nacionales, entre los cuales están los plásticos en contacto con alimentos  que el año 2014 las industrias nacionales cubrían únicamente el 19,05% de la demanda local la empresa, sin embargo en el año 2016 la participación de productos nacionales aumentó de manera significativa y pasaron a cubrir el 52,25%, es decir hubo un incremento de participación local del 22,2% posterior a la aplicación de medidas salvaguardias.</a:t>
            </a:r>
          </a:p>
          <a:p>
            <a:pPr marL="0" indent="0" algn="just">
              <a:buNone/>
            </a:pPr>
            <a:r>
              <a:rPr lang="es-ES" sz="1800" dirty="0"/>
              <a:t> </a:t>
            </a:r>
          </a:p>
          <a:p>
            <a:pPr algn="just"/>
            <a:r>
              <a:rPr lang="es-ES" sz="1800" dirty="0"/>
              <a:t>Los productos plásticos en contacto con alimentos nacionales correspondientes a la Partida Arancelaria 39.24 comercializados en el catálogo Avon “Moda y Casa” obtienen una gran aceptación por los consumidores finales, sin embargo el año 2016 las ventas decrecen en un 0,91% debido al terremoto que afectó a varias provincias de la región costera por este motivo los resultados de aceptación no se ven reflejados en las ventas totales, sin embargo se ven reflejados el flujo de inventarios y en el volumen de compras.</a:t>
            </a:r>
          </a:p>
          <a:p>
            <a:pPr algn="just"/>
            <a:endParaRPr lang="es-ES" sz="1800" dirty="0"/>
          </a:p>
        </p:txBody>
      </p:sp>
    </p:spTree>
    <p:extLst>
      <p:ext uri="{BB962C8B-B14F-4D97-AF65-F5344CB8AC3E}">
        <p14:creationId xmlns:p14="http://schemas.microsoft.com/office/powerpoint/2010/main" val="1922596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1082" y="768662"/>
            <a:ext cx="10515600" cy="832611"/>
          </a:xfrm>
        </p:spPr>
        <p:txBody>
          <a:bodyPr/>
          <a:lstStyle/>
          <a:p>
            <a:r>
              <a:rPr lang="es-ES" b="1" dirty="0"/>
              <a:t>RECOMENDACIONES </a:t>
            </a:r>
          </a:p>
        </p:txBody>
      </p:sp>
      <p:sp>
        <p:nvSpPr>
          <p:cNvPr id="5" name="Marcador de contenido 4"/>
          <p:cNvSpPr>
            <a:spLocks noGrp="1"/>
          </p:cNvSpPr>
          <p:nvPr>
            <p:ph idx="1"/>
          </p:nvPr>
        </p:nvSpPr>
        <p:spPr>
          <a:xfrm>
            <a:off x="785192" y="1601273"/>
            <a:ext cx="10515600" cy="5473521"/>
          </a:xfrm>
        </p:spPr>
        <p:txBody>
          <a:bodyPr>
            <a:normAutofit/>
          </a:bodyPr>
          <a:lstStyle/>
          <a:p>
            <a:pPr algn="just"/>
            <a:r>
              <a:rPr lang="es-ES" sz="1800" dirty="0"/>
              <a:t>La industria plástica ecuatoriana está en desarrollo y quienes conforman este sector industrial deben implementar estrategias de fidelización y mejora continua para lograr retener los clientes que adquirieron como consecuencia de la implementación de medidas salvaguardias, de esta manera los resultados positivos obtenidos por las industrias locales se mantendrán en el tiempo, logrando disminuir la dependencia de productos extranjeros.</a:t>
            </a:r>
          </a:p>
          <a:p>
            <a:pPr marL="0" indent="0" algn="just">
              <a:buNone/>
            </a:pPr>
            <a:endParaRPr lang="es-ES" sz="1800" dirty="0"/>
          </a:p>
          <a:p>
            <a:pPr algn="just"/>
            <a:r>
              <a:rPr lang="es-ES" sz="1800" dirty="0"/>
              <a:t>Incorporar nuevos proveedores de productos plásticos en contacto con alimentos para lograr un portafolio de productos más amplio con diseños innovadores, teniendo en cuenta el volumen de producción para que puedan abastecer la demanda local Avon a precios accesibles y que cumplan con los estándares de calidad exigidos por la empresa, de tal manera que se pueda reducir dependencia de productos extranjeros.</a:t>
            </a:r>
          </a:p>
          <a:p>
            <a:pPr marL="0" indent="0" algn="just">
              <a:buNone/>
            </a:pPr>
            <a:endParaRPr lang="es-ES" sz="1800" dirty="0"/>
          </a:p>
          <a:p>
            <a:pPr algn="just"/>
            <a:r>
              <a:rPr lang="es-ES" sz="1800" dirty="0"/>
              <a:t>Desarrollar planes de acción y estrategias preventivas, es decir anticiparse a situaciones que podrían afectar al giro del negocio, de tal manera que la empresa pueda obtener una capacidad de respuesta inmediata ante los factores externos a la empresa y no se vea afectado por situaciones adversas que se puedan presentar en determinado momento. </a:t>
            </a:r>
          </a:p>
        </p:txBody>
      </p:sp>
    </p:spTree>
    <p:extLst>
      <p:ext uri="{BB962C8B-B14F-4D97-AF65-F5344CB8AC3E}">
        <p14:creationId xmlns:p14="http://schemas.microsoft.com/office/powerpoint/2010/main" val="240893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xmlns="" id="{F8DBBCAC-0DFA-42AE-9CBC-41ABBE813435}"/>
              </a:ext>
            </a:extLst>
          </p:cNvPr>
          <p:cNvGraphicFramePr/>
          <p:nvPr>
            <p:extLst>
              <p:ext uri="{D42A27DB-BD31-4B8C-83A1-F6EECF244321}">
                <p14:modId xmlns:p14="http://schemas.microsoft.com/office/powerpoint/2010/main" val="4046557614"/>
              </p:ext>
            </p:extLst>
          </p:nvPr>
        </p:nvGraphicFramePr>
        <p:xfrm>
          <a:off x="0" y="0"/>
          <a:ext cx="11979965" cy="6639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66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Resultado de imagen para sustitucion de importaciones ECUADOR">
            <a:extLst>
              <a:ext uri="{FF2B5EF4-FFF2-40B4-BE49-F238E27FC236}">
                <a16:creationId xmlns:a16="http://schemas.microsoft.com/office/drawing/2014/main" xmlns="" id="{AF229995-9A59-4D24-80A0-76D235081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0263" y="305720"/>
            <a:ext cx="2665964" cy="15884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importaciones">
            <a:extLst>
              <a:ext uri="{FF2B5EF4-FFF2-40B4-BE49-F238E27FC236}">
                <a16:creationId xmlns:a16="http://schemas.microsoft.com/office/drawing/2014/main" xmlns="" id="{721B0444-3769-43D6-B12E-9D8546D59A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286" y="821636"/>
            <a:ext cx="2994510" cy="19300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calidad inen">
            <a:extLst>
              <a:ext uri="{FF2B5EF4-FFF2-40B4-BE49-F238E27FC236}">
                <a16:creationId xmlns:a16="http://schemas.microsoft.com/office/drawing/2014/main" xmlns="" id="{B5B2D653-B7D2-419A-B2CB-DBF1D3F205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804" t="5563" r="3040" b="3929"/>
          <a:stretch/>
        </p:blipFill>
        <p:spPr bwMode="auto">
          <a:xfrm>
            <a:off x="5373757" y="4553098"/>
            <a:ext cx="2392016" cy="22566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produccion nacional ecuador">
            <a:extLst>
              <a:ext uri="{FF2B5EF4-FFF2-40B4-BE49-F238E27FC236}">
                <a16:creationId xmlns:a16="http://schemas.microsoft.com/office/drawing/2014/main" xmlns="" id="{1B536712-85A0-40C8-AF41-06B52FCD39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91" y="4156419"/>
            <a:ext cx="2392018" cy="1422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xmlns="" id="{F3C64CA6-3A26-4D00-ABDA-0DF31005F993}"/>
              </a:ext>
            </a:extLst>
          </p:cNvPr>
          <p:cNvGraphicFramePr/>
          <p:nvPr>
            <p:extLst>
              <p:ext uri="{D42A27DB-BD31-4B8C-83A1-F6EECF244321}">
                <p14:modId xmlns:p14="http://schemas.microsoft.com/office/powerpoint/2010/main" val="261859371"/>
              </p:ext>
            </p:extLst>
          </p:nvPr>
        </p:nvGraphicFramePr>
        <p:xfrm>
          <a:off x="2491409" y="1099929"/>
          <a:ext cx="9051235" cy="40286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24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2BCB5B68-CC4D-40B4-A7D6-E47F178C07D1}"/>
              </a:ext>
            </a:extLst>
          </p:cNvPr>
          <p:cNvSpPr>
            <a:spLocks noGrp="1"/>
          </p:cNvSpPr>
          <p:nvPr>
            <p:ph type="title"/>
          </p:nvPr>
        </p:nvSpPr>
        <p:spPr>
          <a:xfrm>
            <a:off x="838200" y="500062"/>
            <a:ext cx="10515600" cy="1325563"/>
          </a:xfrm>
        </p:spPr>
        <p:txBody>
          <a:bodyPr>
            <a:normAutofit/>
          </a:bodyPr>
          <a:lstStyle/>
          <a:p>
            <a:r>
              <a:rPr lang="es-EC" sz="3600" dirty="0">
                <a:latin typeface="Times New Roman" panose="02020603050405020304" pitchFamily="18" charset="0"/>
                <a:cs typeface="Times New Roman" panose="02020603050405020304" pitchFamily="18" charset="0"/>
              </a:rPr>
              <a:t>ANALISIS MACRO DE LA INDUSTRIA PLÁSTICA</a:t>
            </a:r>
          </a:p>
        </p:txBody>
      </p:sp>
      <p:graphicFrame>
        <p:nvGraphicFramePr>
          <p:cNvPr id="6" name="Marcador de contenido 5">
            <a:extLst>
              <a:ext uri="{FF2B5EF4-FFF2-40B4-BE49-F238E27FC236}">
                <a16:creationId xmlns:a16="http://schemas.microsoft.com/office/drawing/2014/main" xmlns="" id="{AD047681-BF61-4D8C-B661-734B35585021}"/>
              </a:ext>
            </a:extLst>
          </p:cNvPr>
          <p:cNvGraphicFramePr>
            <a:graphicFrameLocks noGrp="1"/>
          </p:cNvGraphicFramePr>
          <p:nvPr>
            <p:ph idx="1"/>
            <p:extLst>
              <p:ext uri="{D42A27DB-BD31-4B8C-83A1-F6EECF244321}">
                <p14:modId xmlns:p14="http://schemas.microsoft.com/office/powerpoint/2010/main" val="272153173"/>
              </p:ext>
            </p:extLst>
          </p:nvPr>
        </p:nvGraphicFramePr>
        <p:xfrm>
          <a:off x="2300288" y="985838"/>
          <a:ext cx="9053512" cy="552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lobo: flecha derecha 6">
            <a:extLst>
              <a:ext uri="{FF2B5EF4-FFF2-40B4-BE49-F238E27FC236}">
                <a16:creationId xmlns:a16="http://schemas.microsoft.com/office/drawing/2014/main" xmlns="" id="{1850914D-9B92-4604-84C6-F122BF33C661}"/>
              </a:ext>
            </a:extLst>
          </p:cNvPr>
          <p:cNvSpPr/>
          <p:nvPr/>
        </p:nvSpPr>
        <p:spPr>
          <a:xfrm>
            <a:off x="1257301" y="2130424"/>
            <a:ext cx="3301448" cy="2189785"/>
          </a:xfrm>
          <a:prstGeom prst="rightArrowCallout">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a:latin typeface="Times New Roman" panose="02020603050405020304" pitchFamily="18" charset="0"/>
                <a:cs typeface="Times New Roman" panose="02020603050405020304" pitchFamily="18" charset="0"/>
              </a:rPr>
              <a:t>DESARROLLO INDUSTRIA PETROQUIMICA </a:t>
            </a:r>
          </a:p>
        </p:txBody>
      </p:sp>
      <p:sp>
        <p:nvSpPr>
          <p:cNvPr id="8" name="Globo: flecha izquierda 7">
            <a:extLst>
              <a:ext uri="{FF2B5EF4-FFF2-40B4-BE49-F238E27FC236}">
                <a16:creationId xmlns:a16="http://schemas.microsoft.com/office/drawing/2014/main" xmlns="" id="{57E784C8-352A-4EB0-9D73-E7808795DBDF}"/>
              </a:ext>
            </a:extLst>
          </p:cNvPr>
          <p:cNvSpPr/>
          <p:nvPr/>
        </p:nvSpPr>
        <p:spPr>
          <a:xfrm>
            <a:off x="8726557" y="2706893"/>
            <a:ext cx="2398643" cy="1036845"/>
          </a:xfrm>
          <a:prstGeom prst="leftArrowCallou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a:latin typeface="Times New Roman" panose="02020603050405020304" pitchFamily="18" charset="0"/>
                <a:cs typeface="Times New Roman" panose="02020603050405020304" pitchFamily="18" charset="0"/>
              </a:rPr>
              <a:t>ALTOS COSTOS </a:t>
            </a:r>
          </a:p>
        </p:txBody>
      </p:sp>
      <p:pic>
        <p:nvPicPr>
          <p:cNvPr id="10" name="Imagen 9">
            <a:extLst>
              <a:ext uri="{FF2B5EF4-FFF2-40B4-BE49-F238E27FC236}">
                <a16:creationId xmlns:a16="http://schemas.microsoft.com/office/drawing/2014/main" xmlns="" id="{E9C2A95D-0100-48FD-AB66-879E6E707431}"/>
              </a:ext>
            </a:extLst>
          </p:cNvPr>
          <p:cNvPicPr>
            <a:picLocks noChangeAspect="1"/>
          </p:cNvPicPr>
          <p:nvPr/>
        </p:nvPicPr>
        <p:blipFill>
          <a:blip r:embed="rId7"/>
          <a:stretch>
            <a:fillRect/>
          </a:stretch>
        </p:blipFill>
        <p:spPr>
          <a:xfrm>
            <a:off x="2073966" y="4805985"/>
            <a:ext cx="3113432" cy="1556716"/>
          </a:xfrm>
          <a:prstGeom prst="rect">
            <a:avLst/>
          </a:prstGeom>
        </p:spPr>
      </p:pic>
      <p:pic>
        <p:nvPicPr>
          <p:cNvPr id="13" name="Imagen 12">
            <a:extLst>
              <a:ext uri="{FF2B5EF4-FFF2-40B4-BE49-F238E27FC236}">
                <a16:creationId xmlns:a16="http://schemas.microsoft.com/office/drawing/2014/main" xmlns="" id="{5881BB80-DDD0-4F97-9445-400D6897C85A}"/>
              </a:ext>
            </a:extLst>
          </p:cNvPr>
          <p:cNvPicPr>
            <a:picLocks noChangeAspect="1"/>
          </p:cNvPicPr>
          <p:nvPr/>
        </p:nvPicPr>
        <p:blipFill>
          <a:blip r:embed="rId8"/>
          <a:stretch>
            <a:fillRect/>
          </a:stretch>
        </p:blipFill>
        <p:spPr>
          <a:xfrm>
            <a:off x="8964682" y="4342710"/>
            <a:ext cx="3008242" cy="2316507"/>
          </a:xfrm>
          <a:prstGeom prst="rect">
            <a:avLst/>
          </a:prstGeom>
        </p:spPr>
      </p:pic>
    </p:spTree>
    <p:extLst>
      <p:ext uri="{BB962C8B-B14F-4D97-AF65-F5344CB8AC3E}">
        <p14:creationId xmlns:p14="http://schemas.microsoft.com/office/powerpoint/2010/main" val="319515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90FDB2-818F-4A33-8201-5B6FBF38FA70}"/>
              </a:ext>
            </a:extLst>
          </p:cNvPr>
          <p:cNvSpPr>
            <a:spLocks noGrp="1"/>
          </p:cNvSpPr>
          <p:nvPr>
            <p:ph type="title"/>
          </p:nvPr>
        </p:nvSpPr>
        <p:spPr/>
        <p:txBody>
          <a:bodyPr/>
          <a:lstStyle/>
          <a:p>
            <a:r>
              <a:rPr lang="es-EC" b="1" dirty="0">
                <a:latin typeface="Times New Roman" panose="02020603050405020304" pitchFamily="18" charset="0"/>
                <a:cs typeface="Times New Roman" panose="02020603050405020304" pitchFamily="18" charset="0"/>
              </a:rPr>
              <a:t>EJEMPLO COLOMBIA</a:t>
            </a:r>
          </a:p>
        </p:txBody>
      </p:sp>
      <p:graphicFrame>
        <p:nvGraphicFramePr>
          <p:cNvPr id="4" name="Marcador de contenido 3">
            <a:extLst>
              <a:ext uri="{FF2B5EF4-FFF2-40B4-BE49-F238E27FC236}">
                <a16:creationId xmlns:a16="http://schemas.microsoft.com/office/drawing/2014/main" xmlns="" id="{C9FC4948-7BE2-4F7A-909E-E4B6362A6778}"/>
              </a:ext>
            </a:extLst>
          </p:cNvPr>
          <p:cNvGraphicFramePr>
            <a:graphicFrameLocks noGrp="1"/>
          </p:cNvGraphicFramePr>
          <p:nvPr>
            <p:ph idx="1"/>
            <p:extLst>
              <p:ext uri="{D42A27DB-BD31-4B8C-83A1-F6EECF244321}">
                <p14:modId xmlns:p14="http://schemas.microsoft.com/office/powerpoint/2010/main" val="2628882113"/>
              </p:ext>
            </p:extLst>
          </p:nvPr>
        </p:nvGraphicFramePr>
        <p:xfrm>
          <a:off x="6335781" y="1464365"/>
          <a:ext cx="5575852" cy="4837043"/>
        </p:xfrm>
        <a:graphic>
          <a:graphicData uri="http://schemas.openxmlformats.org/drawingml/2006/chart">
            <c:chart xmlns:c="http://schemas.openxmlformats.org/drawingml/2006/chart" xmlns:r="http://schemas.openxmlformats.org/officeDocument/2006/relationships" r:id="rId2"/>
          </a:graphicData>
        </a:graphic>
      </p:graphicFrame>
      <p:sp>
        <p:nvSpPr>
          <p:cNvPr id="5" name="Flecha: pentágono 4">
            <a:extLst>
              <a:ext uri="{FF2B5EF4-FFF2-40B4-BE49-F238E27FC236}">
                <a16:creationId xmlns:a16="http://schemas.microsoft.com/office/drawing/2014/main" xmlns="" id="{061D113C-4CC3-4BB3-BD98-4488C9712C7C}"/>
              </a:ext>
            </a:extLst>
          </p:cNvPr>
          <p:cNvSpPr/>
          <p:nvPr/>
        </p:nvSpPr>
        <p:spPr>
          <a:xfrm>
            <a:off x="1948071" y="2504661"/>
            <a:ext cx="4041912" cy="1378226"/>
          </a:xfrm>
          <a:prstGeom prst="homePlate">
            <a:avLst/>
          </a:prstGeom>
          <a:ln w="76200">
            <a:solidFill>
              <a:srgbClr val="92D050"/>
            </a:solidFill>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Principal proveedor de productos plásticos para el hogar hasta el 2013</a:t>
            </a:r>
          </a:p>
        </p:txBody>
      </p:sp>
    </p:spTree>
    <p:extLst>
      <p:ext uri="{BB962C8B-B14F-4D97-AF65-F5344CB8AC3E}">
        <p14:creationId xmlns:p14="http://schemas.microsoft.com/office/powerpoint/2010/main" val="253645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032871-4250-4D3B-A3D7-6FEFE5FD6DBA}"/>
              </a:ext>
            </a:extLst>
          </p:cNvPr>
          <p:cNvSpPr>
            <a:spLocks noGrp="1"/>
          </p:cNvSpPr>
          <p:nvPr>
            <p:ph type="title"/>
          </p:nvPr>
        </p:nvSpPr>
        <p:spPr>
          <a:xfrm>
            <a:off x="838200" y="781878"/>
            <a:ext cx="10515600" cy="908810"/>
          </a:xfrm>
        </p:spPr>
        <p:txBody>
          <a:bodyPr>
            <a:normAutofit fontScale="90000"/>
          </a:bodyPr>
          <a:lstStyle/>
          <a:p>
            <a:r>
              <a:rPr lang="es-EC" dirty="0">
                <a:latin typeface="Times New Roman" panose="02020603050405020304" pitchFamily="18" charset="0"/>
                <a:cs typeface="Times New Roman" panose="02020603050405020304" pitchFamily="18" charset="0"/>
              </a:rPr>
              <a:t>CRECIMIENTO DE INDUSTRIA PLÁSTICA</a:t>
            </a:r>
          </a:p>
        </p:txBody>
      </p:sp>
      <p:graphicFrame>
        <p:nvGraphicFramePr>
          <p:cNvPr id="4" name="Marcador de contenido 3">
            <a:extLst>
              <a:ext uri="{FF2B5EF4-FFF2-40B4-BE49-F238E27FC236}">
                <a16:creationId xmlns:a16="http://schemas.microsoft.com/office/drawing/2014/main" xmlns="" id="{60B16AA0-C322-4833-ABD7-875EC9E21A7E}"/>
              </a:ext>
            </a:extLst>
          </p:cNvPr>
          <p:cNvGraphicFramePr>
            <a:graphicFrameLocks noGrp="1"/>
          </p:cNvGraphicFramePr>
          <p:nvPr>
            <p:ph idx="1"/>
            <p:extLst>
              <p:ext uri="{D42A27DB-BD31-4B8C-83A1-F6EECF244321}">
                <p14:modId xmlns:p14="http://schemas.microsoft.com/office/powerpoint/2010/main" val="11350491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xmlns="" id="{813A512F-F4BA-43CE-BB4A-C126DDB8E7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0134"/>
          <a:stretch/>
        </p:blipFill>
        <p:spPr>
          <a:xfrm>
            <a:off x="1768354" y="4642165"/>
            <a:ext cx="1849490" cy="1669735"/>
          </a:xfrm>
          <a:prstGeom prst="rect">
            <a:avLst/>
          </a:prstGeom>
        </p:spPr>
      </p:pic>
      <p:pic>
        <p:nvPicPr>
          <p:cNvPr id="8" name="Imagen 7">
            <a:extLst>
              <a:ext uri="{FF2B5EF4-FFF2-40B4-BE49-F238E27FC236}">
                <a16:creationId xmlns:a16="http://schemas.microsoft.com/office/drawing/2014/main" xmlns="" id="{62DC364C-CEB3-48BA-A84A-259203D6C2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4572" y="4001294"/>
            <a:ext cx="2381250" cy="2543175"/>
          </a:xfrm>
          <a:prstGeom prst="rect">
            <a:avLst/>
          </a:prstGeom>
        </p:spPr>
      </p:pic>
      <p:pic>
        <p:nvPicPr>
          <p:cNvPr id="11" name="Imagen 10">
            <a:extLst>
              <a:ext uri="{FF2B5EF4-FFF2-40B4-BE49-F238E27FC236}">
                <a16:creationId xmlns:a16="http://schemas.microsoft.com/office/drawing/2014/main" xmlns="" id="{4E033DA4-8683-4E0C-99DC-92E3F8BD7309}"/>
              </a:ext>
            </a:extLst>
          </p:cNvPr>
          <p:cNvPicPr>
            <a:picLocks noChangeAspect="1"/>
          </p:cNvPicPr>
          <p:nvPr/>
        </p:nvPicPr>
        <p:blipFill>
          <a:blip r:embed="rId9"/>
          <a:stretch>
            <a:fillRect/>
          </a:stretch>
        </p:blipFill>
        <p:spPr>
          <a:xfrm>
            <a:off x="8521301" y="4001294"/>
            <a:ext cx="2832499" cy="1929640"/>
          </a:xfrm>
          <a:prstGeom prst="rect">
            <a:avLst/>
          </a:prstGeom>
        </p:spPr>
      </p:pic>
    </p:spTree>
    <p:extLst>
      <p:ext uri="{BB962C8B-B14F-4D97-AF65-F5344CB8AC3E}">
        <p14:creationId xmlns:p14="http://schemas.microsoft.com/office/powerpoint/2010/main" val="337389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7D9AE8-0E47-426F-9AF6-9D731E4BAB14}"/>
              </a:ext>
            </a:extLst>
          </p:cNvPr>
          <p:cNvSpPr>
            <a:spLocks noGrp="1"/>
          </p:cNvSpPr>
          <p:nvPr>
            <p:ph type="title"/>
          </p:nvPr>
        </p:nvSpPr>
        <p:spPr>
          <a:xfrm>
            <a:off x="557213" y="365125"/>
            <a:ext cx="11634787" cy="1325563"/>
          </a:xfrm>
        </p:spPr>
        <p:txBody>
          <a:bodyPr/>
          <a:lstStyle/>
          <a:p>
            <a:r>
              <a:rPr lang="es-EC" b="1" dirty="0">
                <a:latin typeface="Times New Roman" panose="02020603050405020304" pitchFamily="18" charset="0"/>
                <a:cs typeface="Times New Roman" panose="02020603050405020304" pitchFamily="18" charset="0"/>
              </a:rPr>
              <a:t>CRECIMIENTO DE INDUSTRIA PLÁSTICA</a:t>
            </a:r>
          </a:p>
        </p:txBody>
      </p:sp>
      <p:graphicFrame>
        <p:nvGraphicFramePr>
          <p:cNvPr id="4" name="Marcador de contenido 3">
            <a:extLst>
              <a:ext uri="{FF2B5EF4-FFF2-40B4-BE49-F238E27FC236}">
                <a16:creationId xmlns:a16="http://schemas.microsoft.com/office/drawing/2014/main" xmlns="" id="{EB8DCF0B-C6A1-4E73-907A-A4B15B4D1319}"/>
              </a:ext>
            </a:extLst>
          </p:cNvPr>
          <p:cNvGraphicFramePr>
            <a:graphicFrameLocks noGrp="1"/>
          </p:cNvGraphicFramePr>
          <p:nvPr>
            <p:ph idx="1"/>
            <p:extLst>
              <p:ext uri="{D42A27DB-BD31-4B8C-83A1-F6EECF244321}">
                <p14:modId xmlns:p14="http://schemas.microsoft.com/office/powerpoint/2010/main" val="2564539905"/>
              </p:ext>
            </p:extLst>
          </p:nvPr>
        </p:nvGraphicFramePr>
        <p:xfrm>
          <a:off x="278295" y="1537251"/>
          <a:ext cx="11794434" cy="2837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xmlns="" id="{49D40374-A9BF-4276-82CC-88017E89F581}"/>
              </a:ext>
            </a:extLst>
          </p:cNvPr>
          <p:cNvPicPr>
            <a:picLocks noChangeAspect="1"/>
          </p:cNvPicPr>
          <p:nvPr/>
        </p:nvPicPr>
        <p:blipFill>
          <a:blip r:embed="rId7"/>
          <a:stretch>
            <a:fillRect/>
          </a:stretch>
        </p:blipFill>
        <p:spPr>
          <a:xfrm>
            <a:off x="396530" y="4374666"/>
            <a:ext cx="2466975" cy="1847850"/>
          </a:xfrm>
          <a:prstGeom prst="rect">
            <a:avLst/>
          </a:prstGeom>
        </p:spPr>
      </p:pic>
      <p:pic>
        <p:nvPicPr>
          <p:cNvPr id="8" name="Imagen 7">
            <a:extLst>
              <a:ext uri="{FF2B5EF4-FFF2-40B4-BE49-F238E27FC236}">
                <a16:creationId xmlns:a16="http://schemas.microsoft.com/office/drawing/2014/main" xmlns="" id="{2D15EFFA-C0AE-40D3-831C-00D949448320}"/>
              </a:ext>
            </a:extLst>
          </p:cNvPr>
          <p:cNvPicPr>
            <a:picLocks noChangeAspect="1"/>
          </p:cNvPicPr>
          <p:nvPr/>
        </p:nvPicPr>
        <p:blipFill rotWithShape="1">
          <a:blip r:embed="rId8"/>
          <a:srcRect l="7136" t="10158" r="7780" b="25757"/>
          <a:stretch/>
        </p:blipFill>
        <p:spPr>
          <a:xfrm>
            <a:off x="4823791" y="4558748"/>
            <a:ext cx="2954004" cy="1411977"/>
          </a:xfrm>
          <a:prstGeom prst="rect">
            <a:avLst/>
          </a:prstGeom>
        </p:spPr>
      </p:pic>
      <p:pic>
        <p:nvPicPr>
          <p:cNvPr id="10" name="Imagen 9">
            <a:extLst>
              <a:ext uri="{FF2B5EF4-FFF2-40B4-BE49-F238E27FC236}">
                <a16:creationId xmlns:a16="http://schemas.microsoft.com/office/drawing/2014/main" xmlns="" id="{E79179FF-7409-4A25-841D-1084BA13397B}"/>
              </a:ext>
            </a:extLst>
          </p:cNvPr>
          <p:cNvPicPr>
            <a:picLocks noChangeAspect="1"/>
          </p:cNvPicPr>
          <p:nvPr/>
        </p:nvPicPr>
        <p:blipFill>
          <a:blip r:embed="rId9"/>
          <a:stretch>
            <a:fillRect/>
          </a:stretch>
        </p:blipFill>
        <p:spPr>
          <a:xfrm>
            <a:off x="8296262" y="4374666"/>
            <a:ext cx="3604189" cy="2034623"/>
          </a:xfrm>
          <a:prstGeom prst="rect">
            <a:avLst/>
          </a:prstGeom>
        </p:spPr>
      </p:pic>
    </p:spTree>
    <p:extLst>
      <p:ext uri="{BB962C8B-B14F-4D97-AF65-F5344CB8AC3E}">
        <p14:creationId xmlns:p14="http://schemas.microsoft.com/office/powerpoint/2010/main" val="43162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3969B5-201F-4250-A3A7-5C8C885F8CF9}"/>
              </a:ext>
            </a:extLst>
          </p:cNvPr>
          <p:cNvSpPr>
            <a:spLocks noGrp="1"/>
          </p:cNvSpPr>
          <p:nvPr>
            <p:ph type="title"/>
          </p:nvPr>
        </p:nvSpPr>
        <p:spPr>
          <a:xfrm>
            <a:off x="1315279" y="500062"/>
            <a:ext cx="10515600" cy="1325563"/>
          </a:xfrm>
        </p:spPr>
        <p:txBody>
          <a:bodyPr>
            <a:normAutofit/>
          </a:bodyPr>
          <a:lstStyle/>
          <a:p>
            <a:r>
              <a:rPr lang="es-EC" sz="4000" b="1" dirty="0">
                <a:latin typeface="Times New Roman" panose="02020603050405020304" pitchFamily="18" charset="0"/>
                <a:cs typeface="Times New Roman" panose="02020603050405020304" pitchFamily="18" charset="0"/>
              </a:rPr>
              <a:t>SITUACIÓN DE LA INDUSTRIA PLÁSTICA</a:t>
            </a:r>
          </a:p>
        </p:txBody>
      </p:sp>
      <p:graphicFrame>
        <p:nvGraphicFramePr>
          <p:cNvPr id="4" name="Marcador de contenido 3">
            <a:extLst>
              <a:ext uri="{FF2B5EF4-FFF2-40B4-BE49-F238E27FC236}">
                <a16:creationId xmlns:a16="http://schemas.microsoft.com/office/drawing/2014/main" xmlns="" id="{6FCBF0F8-C7A5-4749-8445-68A6816F5EF1}"/>
              </a:ext>
            </a:extLst>
          </p:cNvPr>
          <p:cNvGraphicFramePr>
            <a:graphicFrameLocks noGrp="1"/>
          </p:cNvGraphicFramePr>
          <p:nvPr>
            <p:ph idx="1"/>
            <p:extLst>
              <p:ext uri="{D42A27DB-BD31-4B8C-83A1-F6EECF244321}">
                <p14:modId xmlns:p14="http://schemas.microsoft.com/office/powerpoint/2010/main" val="21661457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4616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991</Words>
  <Application>Microsoft Office PowerPoint</Application>
  <PresentationFormat>Panorámica</PresentationFormat>
  <Paragraphs>192</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ANALISIS MACRO DE LA INDUSTRIA PLÁSTICA</vt:lpstr>
      <vt:lpstr>EJEMPLO COLOMBIA</vt:lpstr>
      <vt:lpstr>CRECIMIENTO DE INDUSTRIA PLÁSTICA</vt:lpstr>
      <vt:lpstr>CRECIMIENTO DE INDUSTRIA PLÁSTICA</vt:lpstr>
      <vt:lpstr>SITUACIÓN DE LA INDUSTRIA PLÁSTICA</vt:lpstr>
      <vt:lpstr>Presentación de PowerPoint</vt:lpstr>
      <vt:lpstr>Presentación de PowerPoint</vt:lpstr>
      <vt:lpstr>DESGRAVACIÓN ARANCELARIA</vt:lpstr>
      <vt:lpstr>INEN- RTE 100</vt:lpstr>
      <vt:lpstr>ANÁLISIS CASO AVON</vt:lpstr>
      <vt:lpstr>El giro principal giro de negocio de la empresa es la venta de cosméticos, productos para el cuidado personal, moda y productos para el hogar.</vt:lpstr>
      <vt:lpstr> VENTAS ANUALES AVON</vt:lpstr>
      <vt:lpstr>Estrategias implementadas por la empresa AVON</vt:lpstr>
      <vt:lpstr>COMPRAS GENERALES AVON</vt:lpstr>
      <vt:lpstr>COMPRAS FASHION &amp; HOME </vt:lpstr>
      <vt:lpstr>Presentación de PowerPoint</vt:lpstr>
      <vt:lpstr>CONCLUSIONES</vt:lpstr>
      <vt:lpstr>RECOMENDACIONES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marino</dc:creator>
  <cp:lastModifiedBy>Microsoft</cp:lastModifiedBy>
  <cp:revision>16</cp:revision>
  <dcterms:created xsi:type="dcterms:W3CDTF">2017-06-21T03:31:41Z</dcterms:created>
  <dcterms:modified xsi:type="dcterms:W3CDTF">2017-06-28T19:14:51Z</dcterms:modified>
</cp:coreProperties>
</file>