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77" r:id="rId2"/>
    <p:sldId id="265" r:id="rId3"/>
    <p:sldId id="266" r:id="rId4"/>
    <p:sldId id="281" r:id="rId5"/>
    <p:sldId id="278" r:id="rId6"/>
    <p:sldId id="279" r:id="rId7"/>
    <p:sldId id="280" r:id="rId8"/>
    <p:sldId id="268" r:id="rId9"/>
    <p:sldId id="269" r:id="rId10"/>
    <p:sldId id="271" r:id="rId11"/>
    <p:sldId id="286" r:id="rId12"/>
    <p:sldId id="287" r:id="rId13"/>
    <p:sldId id="288" r:id="rId14"/>
    <p:sldId id="289" r:id="rId15"/>
    <p:sldId id="290" r:id="rId16"/>
    <p:sldId id="270" r:id="rId17"/>
    <p:sldId id="272" r:id="rId18"/>
    <p:sldId id="291" r:id="rId19"/>
    <p:sldId id="292" r:id="rId20"/>
    <p:sldId id="293" r:id="rId21"/>
    <p:sldId id="295" r:id="rId22"/>
    <p:sldId id="296" r:id="rId23"/>
    <p:sldId id="297" r:id="rId24"/>
    <p:sldId id="298" r:id="rId25"/>
    <p:sldId id="299" r:id="rId26"/>
    <p:sldId id="304" r:id="rId27"/>
    <p:sldId id="301" r:id="rId28"/>
    <p:sldId id="305" r:id="rId29"/>
    <p:sldId id="302" r:id="rId30"/>
    <p:sldId id="309" r:id="rId31"/>
    <p:sldId id="310" r:id="rId32"/>
    <p:sldId id="306" r:id="rId33"/>
    <p:sldId id="273" r:id="rId34"/>
    <p:sldId id="282" r:id="rId35"/>
    <p:sldId id="283" r:id="rId36"/>
    <p:sldId id="284" r:id="rId37"/>
    <p:sldId id="285" r:id="rId38"/>
    <p:sldId id="274" r:id="rId39"/>
    <p:sldId id="275" r:id="rId40"/>
    <p:sldId id="311" r:id="rId41"/>
    <p:sldId id="312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JEDA PE�A DAVID ALBERTO" initials="OPDA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0909"/>
  </p:normalViewPr>
  <p:slideViewPr>
    <p:cSldViewPr>
      <p:cViewPr varScale="1">
        <p:scale>
          <a:sx n="100" d="100"/>
          <a:sy n="100" d="100"/>
        </p:scale>
        <p:origin x="188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Volumes\MCP\tesis%20mia\ENSAYOS%20TOTOTRA\Resultados%20totora%20arreglad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Volumes\MCP\tesis%20mia\ENSAYOS%20TOTOTRA\Resultados%20totora%20arreglad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Volumes\MCP\tesis%20mia\ENSAYOS%20TOTOTRA\Resultados%20totora%20arreglad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/Users\cdme\Desktop\ensayos\RESINA%20TRACCION\resultados%20T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//Volumes\MCP\tesis%20mia\ensayos\traccion%20compuesto\tca\resultados%20tc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//Volumes\MCP\tesis%20mia\ensayos%20totales%20simulados\traccion\convergenci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//Volumes\MCP\tesis%20mia\ensayos%20totales%20simulados\flexion\convergenci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/>
              <a:t>Esfuerzo vs Deformación Unitaria (medio)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/>
      <c:scatterChart>
        <c:scatterStyle val="smoothMarker"/>
        <c:varyColors val="0"/>
        <c:ser>
          <c:idx val="5"/>
          <c:order val="0"/>
          <c:tx>
            <c:v>promedio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'Datos Esfuerzo Dformacion Me'!$L$2:$L$63</c:f>
              <c:numCache>
                <c:formatCode>##,##0.00000</c:formatCode>
                <c:ptCount val="62"/>
                <c:pt idx="0">
                  <c:v>0.000239167210092486</c:v>
                </c:pt>
                <c:pt idx="1">
                  <c:v>0.00102738155989673</c:v>
                </c:pt>
                <c:pt idx="2">
                  <c:v>0.00186760215509537</c:v>
                </c:pt>
                <c:pt idx="3">
                  <c:v>0.00269742420303374</c:v>
                </c:pt>
                <c:pt idx="4">
                  <c:v>0.003537645953203</c:v>
                </c:pt>
                <c:pt idx="5">
                  <c:v>0.0043716288942364</c:v>
                </c:pt>
                <c:pt idx="6">
                  <c:v>0.00520769020549795</c:v>
                </c:pt>
                <c:pt idx="7">
                  <c:v>0.00603335130844347</c:v>
                </c:pt>
                <c:pt idx="8">
                  <c:v>0.006877730603648</c:v>
                </c:pt>
                <c:pt idx="9">
                  <c:v>0.00771587192024425</c:v>
                </c:pt>
                <c:pt idx="10">
                  <c:v>0.00856025244826624</c:v>
                </c:pt>
                <c:pt idx="11">
                  <c:v>0.00938591443363718</c:v>
                </c:pt>
                <c:pt idx="12">
                  <c:v>0.0102302946372161</c:v>
                </c:pt>
                <c:pt idx="13">
                  <c:v>0.011078833644596</c:v>
                </c:pt>
                <c:pt idx="14">
                  <c:v>0.0118109127015693</c:v>
                </c:pt>
                <c:pt idx="15">
                  <c:v>0.0127447169259493</c:v>
                </c:pt>
                <c:pt idx="16">
                  <c:v>0.0135662201075191</c:v>
                </c:pt>
                <c:pt idx="17">
                  <c:v>0.014402281340934</c:v>
                </c:pt>
                <c:pt idx="18">
                  <c:v>0.015242501884235</c:v>
                </c:pt>
                <c:pt idx="19">
                  <c:v>0.0160744055726148</c:v>
                </c:pt>
                <c:pt idx="20">
                  <c:v>0.0169125447999172</c:v>
                </c:pt>
                <c:pt idx="21">
                  <c:v>0.0177465264562357</c:v>
                </c:pt>
                <c:pt idx="22">
                  <c:v>0.0185825877674973</c:v>
                </c:pt>
                <c:pt idx="23">
                  <c:v>0.0194124097375892</c:v>
                </c:pt>
                <c:pt idx="24">
                  <c:v>0.0202505506778448</c:v>
                </c:pt>
                <c:pt idx="25">
                  <c:v>0.0210824523547772</c:v>
                </c:pt>
                <c:pt idx="26">
                  <c:v>0.0219226724438909</c:v>
                </c:pt>
                <c:pt idx="27">
                  <c:v>0.022748334377364</c:v>
                </c:pt>
                <c:pt idx="28">
                  <c:v>0.0235802360283476</c:v>
                </c:pt>
                <c:pt idx="29">
                  <c:v>0.0244121389121489</c:v>
                </c:pt>
                <c:pt idx="30">
                  <c:v>0.0252544390065974</c:v>
                </c:pt>
                <c:pt idx="31">
                  <c:v>0.0260780217393149</c:v>
                </c:pt>
                <c:pt idx="32">
                  <c:v>0.0269078441635937</c:v>
                </c:pt>
                <c:pt idx="33">
                  <c:v>0.0277418263000481</c:v>
                </c:pt>
                <c:pt idx="34">
                  <c:v>0.0285778871311735</c:v>
                </c:pt>
                <c:pt idx="35">
                  <c:v>0.0294160276172422</c:v>
                </c:pt>
                <c:pt idx="36">
                  <c:v>0.0302541693361279</c:v>
                </c:pt>
                <c:pt idx="37">
                  <c:v>0.0310923102504347</c:v>
                </c:pt>
                <c:pt idx="38">
                  <c:v>0.0319325307937359</c:v>
                </c:pt>
                <c:pt idx="39">
                  <c:v>0.0327748317446611</c:v>
                </c:pt>
                <c:pt idx="40">
                  <c:v>0.0336088134269284</c:v>
                </c:pt>
                <c:pt idx="41">
                  <c:v>0.0344469543152864</c:v>
                </c:pt>
                <c:pt idx="42">
                  <c:v>0.0352809368021325</c:v>
                </c:pt>
                <c:pt idx="43">
                  <c:v>0.0361065991897931</c:v>
                </c:pt>
                <c:pt idx="44">
                  <c:v>0.0369509810025299</c:v>
                </c:pt>
                <c:pt idx="45">
                  <c:v>0.0377953619847387</c:v>
                </c:pt>
                <c:pt idx="46">
                  <c:v>0.0386210235159227</c:v>
                </c:pt>
                <c:pt idx="47">
                  <c:v>0.0394550060546664</c:v>
                </c:pt>
                <c:pt idx="48">
                  <c:v>0.0402910668857918</c:v>
                </c:pt>
                <c:pt idx="49">
                  <c:v>0.0411292082023883</c:v>
                </c:pt>
                <c:pt idx="50">
                  <c:v>0.0419652703441774</c:v>
                </c:pt>
                <c:pt idx="51">
                  <c:v>0.0427971719692122</c:v>
                </c:pt>
                <c:pt idx="52">
                  <c:v>0.0436373921361725</c:v>
                </c:pt>
                <c:pt idx="53">
                  <c:v>0.0444713733902015</c:v>
                </c:pt>
                <c:pt idx="54">
                  <c:v>0.0453115947899791</c:v>
                </c:pt>
                <c:pt idx="55">
                  <c:v>0.0462579393446495</c:v>
                </c:pt>
                <c:pt idx="56">
                  <c:v>0.0470877061754645</c:v>
                </c:pt>
                <c:pt idx="57">
                  <c:v>0.0479299505077824</c:v>
                </c:pt>
                <c:pt idx="58">
                  <c:v>0.0487628368210117</c:v>
                </c:pt>
              </c:numCache>
            </c:numRef>
          </c:xVal>
          <c:yVal>
            <c:numRef>
              <c:f>'Datos Esfuerzo Dformacion Me'!$M$2:$M$62</c:f>
              <c:numCache>
                <c:formatCode>##,##0.000</c:formatCode>
                <c:ptCount val="61"/>
                <c:pt idx="0">
                  <c:v>0.754053523804502</c:v>
                </c:pt>
                <c:pt idx="1">
                  <c:v>1.096017520465221</c:v>
                </c:pt>
                <c:pt idx="2">
                  <c:v>1.97637656356753</c:v>
                </c:pt>
                <c:pt idx="3">
                  <c:v>3.277606771790674</c:v>
                </c:pt>
                <c:pt idx="4">
                  <c:v>4.169291219896428</c:v>
                </c:pt>
                <c:pt idx="5">
                  <c:v>5.449856688765264</c:v>
                </c:pt>
                <c:pt idx="6">
                  <c:v>6.916921590252395</c:v>
                </c:pt>
                <c:pt idx="7">
                  <c:v>8.92304985006922</c:v>
                </c:pt>
                <c:pt idx="8">
                  <c:v>11.73007894837949</c:v>
                </c:pt>
                <c:pt idx="9">
                  <c:v>13.20191242696356</c:v>
                </c:pt>
                <c:pt idx="10">
                  <c:v>15.72329026648305</c:v>
                </c:pt>
                <c:pt idx="11">
                  <c:v>17.5337155070884</c:v>
                </c:pt>
                <c:pt idx="12">
                  <c:v>19.57611254812078</c:v>
                </c:pt>
                <c:pt idx="13">
                  <c:v>21.7870647335193</c:v>
                </c:pt>
                <c:pt idx="14">
                  <c:v>22.68798467790186</c:v>
                </c:pt>
                <c:pt idx="15">
                  <c:v>24.60137607558852</c:v>
                </c:pt>
                <c:pt idx="16">
                  <c:v>25.70898077288875</c:v>
                </c:pt>
                <c:pt idx="17">
                  <c:v>27.91873207683964</c:v>
                </c:pt>
                <c:pt idx="18">
                  <c:v>30.61974874022069</c:v>
                </c:pt>
                <c:pt idx="19">
                  <c:v>32.15143156001263</c:v>
                </c:pt>
                <c:pt idx="20">
                  <c:v>34.1351626988757</c:v>
                </c:pt>
                <c:pt idx="21">
                  <c:v>35.67634250458598</c:v>
                </c:pt>
                <c:pt idx="22">
                  <c:v>37.86594484444257</c:v>
                </c:pt>
                <c:pt idx="23">
                  <c:v>38.8980513604279</c:v>
                </c:pt>
                <c:pt idx="24">
                  <c:v>41.02661961361822</c:v>
                </c:pt>
                <c:pt idx="25">
                  <c:v>43.14690386491736</c:v>
                </c:pt>
                <c:pt idx="26">
                  <c:v>45.28900301632686</c:v>
                </c:pt>
                <c:pt idx="27">
                  <c:v>46.99139661594855</c:v>
                </c:pt>
                <c:pt idx="28">
                  <c:v>49.07254215168204</c:v>
                </c:pt>
                <c:pt idx="29">
                  <c:v>50.52812150456486</c:v>
                </c:pt>
                <c:pt idx="30">
                  <c:v>52.70101427575405</c:v>
                </c:pt>
                <c:pt idx="31">
                  <c:v>54.09845928286861</c:v>
                </c:pt>
                <c:pt idx="32">
                  <c:v>55.34182650636299</c:v>
                </c:pt>
                <c:pt idx="33">
                  <c:v>57.70354219396867</c:v>
                </c:pt>
                <c:pt idx="34">
                  <c:v>60.6534159627975</c:v>
                </c:pt>
                <c:pt idx="35">
                  <c:v>62.7437229787935</c:v>
                </c:pt>
                <c:pt idx="36">
                  <c:v>64.90284615877091</c:v>
                </c:pt>
                <c:pt idx="37">
                  <c:v>67.15904189663102</c:v>
                </c:pt>
                <c:pt idx="38">
                  <c:v>68.98997945409871</c:v>
                </c:pt>
                <c:pt idx="39">
                  <c:v>70.8878947001073</c:v>
                </c:pt>
                <c:pt idx="40">
                  <c:v>72.58005637223144</c:v>
                </c:pt>
                <c:pt idx="41">
                  <c:v>74.46313644691862</c:v>
                </c:pt>
                <c:pt idx="42">
                  <c:v>75.65707576324583</c:v>
                </c:pt>
                <c:pt idx="43">
                  <c:v>76.5946116018229</c:v>
                </c:pt>
                <c:pt idx="44">
                  <c:v>78.90812036684026</c:v>
                </c:pt>
                <c:pt idx="45">
                  <c:v>81.0347691175633</c:v>
                </c:pt>
                <c:pt idx="46">
                  <c:v>81.85298955805916</c:v>
                </c:pt>
                <c:pt idx="47">
                  <c:v>84.09430357194652</c:v>
                </c:pt>
                <c:pt idx="48">
                  <c:v>85.7492749184711</c:v>
                </c:pt>
                <c:pt idx="49">
                  <c:v>86.8226075460379</c:v>
                </c:pt>
                <c:pt idx="50">
                  <c:v>87.87361140498825</c:v>
                </c:pt>
                <c:pt idx="51">
                  <c:v>87.39041258119918</c:v>
                </c:pt>
                <c:pt idx="52">
                  <c:v>89.47558337632371</c:v>
                </c:pt>
                <c:pt idx="53">
                  <c:v>90.70432533789675</c:v>
                </c:pt>
                <c:pt idx="54">
                  <c:v>90.85407442200841</c:v>
                </c:pt>
                <c:pt idx="55" formatCode="General">
                  <c:v>95.27158802489622</c:v>
                </c:pt>
                <c:pt idx="56">
                  <c:v>96.37299999999995</c:v>
                </c:pt>
                <c:pt idx="57">
                  <c:v>96.4949537817094</c:v>
                </c:pt>
                <c:pt idx="58">
                  <c:v>84.66269341635365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1479-423D-8371-F5FEC6841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34682304"/>
        <c:axId val="-734086608"/>
      </c:scatterChart>
      <c:valAx>
        <c:axId val="-734682304"/>
        <c:scaling>
          <c:orientation val="minMax"/>
          <c:max val="0.0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/>
                  <a:t>Deformación Unitaria(mm/mm)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##,##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34086608"/>
        <c:crosses val="autoZero"/>
        <c:crossBetween val="midCat"/>
      </c:valAx>
      <c:valAx>
        <c:axId val="-734086608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/>
                  <a:t>Esfuerzo (MPa)</a:t>
                </a:r>
              </a:p>
            </c:rich>
          </c:tx>
          <c:layout>
            <c:manualLayout>
              <c:xMode val="edge"/>
              <c:yMode val="edge"/>
              <c:x val="0.00925925925925926"/>
              <c:y val="0.2795631225526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#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346823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S_trad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/>
              <a:t>Esfuerzo vs Deformación Unitaria (Fina)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/>
      <c:scatterChart>
        <c:scatterStyle val="smoothMarker"/>
        <c:varyColors val="0"/>
        <c:ser>
          <c:idx val="5"/>
          <c:order val="0"/>
          <c:tx>
            <c:v>promedio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'Datos esfuerzo deformación fi'!$L$2:$L$44</c:f>
              <c:numCache>
                <c:formatCode>##,##0.000</c:formatCode>
                <c:ptCount val="43"/>
                <c:pt idx="0">
                  <c:v>0.00028886450032776</c:v>
                </c:pt>
                <c:pt idx="1">
                  <c:v>0.00113682152112151</c:v>
                </c:pt>
                <c:pt idx="2">
                  <c:v>0.00197647928707939</c:v>
                </c:pt>
                <c:pt idx="3">
                  <c:v>0.00279742413792536</c:v>
                </c:pt>
                <c:pt idx="4">
                  <c:v>0.00363499979963365</c:v>
                </c:pt>
                <c:pt idx="5">
                  <c:v>0.00446841723935754</c:v>
                </c:pt>
                <c:pt idx="6">
                  <c:v>0.00530807572889313</c:v>
                </c:pt>
                <c:pt idx="7">
                  <c:v>0.00615603482676403</c:v>
                </c:pt>
                <c:pt idx="8">
                  <c:v>0.00698945786779765</c:v>
                </c:pt>
                <c:pt idx="9">
                  <c:v>0.00782079952816033</c:v>
                </c:pt>
                <c:pt idx="10">
                  <c:v>0.00865213800266459</c:v>
                </c:pt>
                <c:pt idx="11">
                  <c:v>0.00949387541059117</c:v>
                </c:pt>
                <c:pt idx="12">
                  <c:v>0.0103293735542366</c:v>
                </c:pt>
                <c:pt idx="13">
                  <c:v>0.0111752593350266</c:v>
                </c:pt>
                <c:pt idx="14">
                  <c:v>0.0119297548576612</c:v>
                </c:pt>
                <c:pt idx="15">
                  <c:v>0.0127735620584351</c:v>
                </c:pt>
                <c:pt idx="16">
                  <c:v>0.0136028240768289</c:v>
                </c:pt>
                <c:pt idx="17">
                  <c:v>0.014444561146381</c:v>
                </c:pt>
                <c:pt idx="18">
                  <c:v>0.0152758992825103</c:v>
                </c:pt>
                <c:pt idx="19">
                  <c:v>0.0161134728203133</c:v>
                </c:pt>
                <c:pt idx="20">
                  <c:v>0.0169655968502604</c:v>
                </c:pt>
                <c:pt idx="21">
                  <c:v>0.0177927890758068</c:v>
                </c:pt>
                <c:pt idx="22">
                  <c:v>0.0186262082542328</c:v>
                </c:pt>
                <c:pt idx="23">
                  <c:v>0.0194658586333495</c:v>
                </c:pt>
                <c:pt idx="24">
                  <c:v>0.0202971978314318</c:v>
                </c:pt>
                <c:pt idx="25">
                  <c:v>0.0211368594599974</c:v>
                </c:pt>
                <c:pt idx="26">
                  <c:v>0.021976519011486</c:v>
                </c:pt>
                <c:pt idx="27">
                  <c:v>0.0227247338068511</c:v>
                </c:pt>
                <c:pt idx="28">
                  <c:v>0.0235664673521698</c:v>
                </c:pt>
                <c:pt idx="29">
                  <c:v>0.0244788597597943</c:v>
                </c:pt>
                <c:pt idx="30">
                  <c:v>0.0253060435365469</c:v>
                </c:pt>
                <c:pt idx="31">
                  <c:v>0.0261353044929879</c:v>
                </c:pt>
                <c:pt idx="32">
                  <c:v>0.0269666489540057</c:v>
                </c:pt>
                <c:pt idx="33">
                  <c:v>0.0277169433913397</c:v>
                </c:pt>
                <c:pt idx="34">
                  <c:v>0.0286563535702218</c:v>
                </c:pt>
                <c:pt idx="35">
                  <c:v>0.0294897699479929</c:v>
                </c:pt>
                <c:pt idx="36">
                  <c:v>0.0303335883982157</c:v>
                </c:pt>
                <c:pt idx="37">
                  <c:v>0.0311753258061421</c:v>
                </c:pt>
                <c:pt idx="38">
                  <c:v>0.0320289814099555</c:v>
                </c:pt>
                <c:pt idx="39">
                  <c:v>0.0328579879652542</c:v>
                </c:pt>
                <c:pt idx="40">
                  <c:v>0.0337025797399336</c:v>
                </c:pt>
                <c:pt idx="41" formatCode="##,##0.00000">
                  <c:v>0.0343794010244651</c:v>
                </c:pt>
                <c:pt idx="42">
                  <c:v>0.0352206587983103</c:v>
                </c:pt>
              </c:numCache>
            </c:numRef>
          </c:xVal>
          <c:yVal>
            <c:numRef>
              <c:f>'Datos esfuerzo deformación fi'!$M$2:$M$44</c:f>
              <c:numCache>
                <c:formatCode>##,##0.000</c:formatCode>
                <c:ptCount val="43"/>
                <c:pt idx="0">
                  <c:v>1.459670801189245</c:v>
                </c:pt>
                <c:pt idx="1">
                  <c:v>1.993085757123264</c:v>
                </c:pt>
                <c:pt idx="2">
                  <c:v>2.888030051468047</c:v>
                </c:pt>
                <c:pt idx="3">
                  <c:v>4.421300670571057</c:v>
                </c:pt>
                <c:pt idx="4">
                  <c:v>6.183094007994278</c:v>
                </c:pt>
                <c:pt idx="5">
                  <c:v>9.23041961327877</c:v>
                </c:pt>
                <c:pt idx="6">
                  <c:v>12.06505463903298</c:v>
                </c:pt>
                <c:pt idx="7">
                  <c:v>15.04531612972165</c:v>
                </c:pt>
                <c:pt idx="8">
                  <c:v>16.79408782848727</c:v>
                </c:pt>
                <c:pt idx="9">
                  <c:v>18.32369374473885</c:v>
                </c:pt>
                <c:pt idx="10">
                  <c:v>19.49445769955719</c:v>
                </c:pt>
                <c:pt idx="11">
                  <c:v>22.56379417041208</c:v>
                </c:pt>
                <c:pt idx="12">
                  <c:v>26.05745081442419</c:v>
                </c:pt>
                <c:pt idx="13">
                  <c:v>29.20177423042216</c:v>
                </c:pt>
                <c:pt idx="14">
                  <c:v>32.05872920823742</c:v>
                </c:pt>
                <c:pt idx="15">
                  <c:v>33.9224105791586</c:v>
                </c:pt>
                <c:pt idx="16">
                  <c:v>36.29543382124402</c:v>
                </c:pt>
                <c:pt idx="17">
                  <c:v>37.88662263493191</c:v>
                </c:pt>
                <c:pt idx="18">
                  <c:v>39.97668855961786</c:v>
                </c:pt>
                <c:pt idx="19">
                  <c:v>42.41793075606925</c:v>
                </c:pt>
                <c:pt idx="20">
                  <c:v>46.32925783847588</c:v>
                </c:pt>
                <c:pt idx="21">
                  <c:v>48.058649819103</c:v>
                </c:pt>
                <c:pt idx="22">
                  <c:v>50.26905350965527</c:v>
                </c:pt>
                <c:pt idx="23">
                  <c:v>52.93393261214555</c:v>
                </c:pt>
                <c:pt idx="24">
                  <c:v>54.13432858715968</c:v>
                </c:pt>
                <c:pt idx="25">
                  <c:v>57.08106323365334</c:v>
                </c:pt>
                <c:pt idx="26">
                  <c:v>59.86163064551678</c:v>
                </c:pt>
                <c:pt idx="27">
                  <c:v>62.20130379746117</c:v>
                </c:pt>
                <c:pt idx="28">
                  <c:v>63.19860544664422</c:v>
                </c:pt>
                <c:pt idx="29">
                  <c:v>64.01142603261451</c:v>
                </c:pt>
                <c:pt idx="30">
                  <c:v>66.02098939455595</c:v>
                </c:pt>
                <c:pt idx="31">
                  <c:v>68.02746254127212</c:v>
                </c:pt>
                <c:pt idx="32">
                  <c:v>69.14480532886742</c:v>
                </c:pt>
                <c:pt idx="33">
                  <c:v>72.1156575353436</c:v>
                </c:pt>
                <c:pt idx="34">
                  <c:v>73.55033706982037</c:v>
                </c:pt>
                <c:pt idx="35" formatCode="General">
                  <c:v>73.62734672005895</c:v>
                </c:pt>
                <c:pt idx="36">
                  <c:v>75.75844940462247</c:v>
                </c:pt>
                <c:pt idx="37" formatCode="General">
                  <c:v>76.6673928451643</c:v>
                </c:pt>
                <c:pt idx="38">
                  <c:v>77.0150512415424</c:v>
                </c:pt>
                <c:pt idx="39">
                  <c:v>77.92195237118965</c:v>
                </c:pt>
                <c:pt idx="40">
                  <c:v>83.16847597525265</c:v>
                </c:pt>
                <c:pt idx="41">
                  <c:v>85.36184612219782</c:v>
                </c:pt>
                <c:pt idx="42" formatCode="General">
                  <c:v>68.922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3254-4438-909E-18D83F2B24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32081920"/>
        <c:axId val="-732079072"/>
      </c:scatterChart>
      <c:valAx>
        <c:axId val="-732081920"/>
        <c:scaling>
          <c:orientation val="minMax"/>
          <c:max val="0.0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/>
                  <a:t>Deformación Unitaria (mm/mm)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##,##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32079072"/>
        <c:crosses val="autoZero"/>
        <c:crossBetween val="midCat"/>
      </c:valAx>
      <c:valAx>
        <c:axId val="-732079072"/>
        <c:scaling>
          <c:orientation val="minMax"/>
          <c:max val="12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/>
                  <a:t>Esfuerzo (MPa)</a:t>
                </a:r>
              </a:p>
            </c:rich>
          </c:tx>
          <c:layout>
            <c:manualLayout>
              <c:xMode val="edge"/>
              <c:yMode val="edge"/>
              <c:x val="0.0109119255102131"/>
              <c:y val="0.2560343729463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320819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S_trad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/>
              <a:t>Esfuerzo vs Deformación Unitaria (grueso)</a:t>
            </a:r>
          </a:p>
          <a:p>
            <a:pPr>
              <a:defRPr/>
            </a:pPr>
            <a:endParaRPr lang="es-ES_tradnl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/>
      <c:scatterChart>
        <c:scatterStyle val="smoothMarker"/>
        <c:varyColors val="0"/>
        <c:ser>
          <c:idx val="5"/>
          <c:order val="0"/>
          <c:tx>
            <c:v>promedio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'Datos Esfuerzo Deformacion Gr'!$L$2:$L$88</c:f>
              <c:numCache>
                <c:formatCode>##,##0.00000</c:formatCode>
                <c:ptCount val="87"/>
                <c:pt idx="0">
                  <c:v>0.000388848582869423</c:v>
                </c:pt>
                <c:pt idx="1">
                  <c:v>0.00117899516486047</c:v>
                </c:pt>
                <c:pt idx="2">
                  <c:v>0.00202946506377814</c:v>
                </c:pt>
                <c:pt idx="3">
                  <c:v>0.0028549875820346</c:v>
                </c:pt>
                <c:pt idx="4">
                  <c:v>0.00369090473203312</c:v>
                </c:pt>
                <c:pt idx="5">
                  <c:v>0.00453514153992128</c:v>
                </c:pt>
                <c:pt idx="6">
                  <c:v>0.00536274397265005</c:v>
                </c:pt>
                <c:pt idx="7">
                  <c:v>0.0062090540426229</c:v>
                </c:pt>
                <c:pt idx="8">
                  <c:v>0.00704912763696736</c:v>
                </c:pt>
                <c:pt idx="9">
                  <c:v>0.0078933611770664</c:v>
                </c:pt>
                <c:pt idx="10">
                  <c:v>0.00872304185143653</c:v>
                </c:pt>
                <c:pt idx="11">
                  <c:v>0.00956103720413964</c:v>
                </c:pt>
                <c:pt idx="12">
                  <c:v>0.0103990308450752</c:v>
                </c:pt>
                <c:pt idx="13">
                  <c:v>0.0112328715041365</c:v>
                </c:pt>
                <c:pt idx="14">
                  <c:v>0.0120687851137898</c:v>
                </c:pt>
                <c:pt idx="15">
                  <c:v>0.0129192551684538</c:v>
                </c:pt>
                <c:pt idx="16">
                  <c:v>0.013765570451603</c:v>
                </c:pt>
                <c:pt idx="17">
                  <c:v>0.0145058884082278</c:v>
                </c:pt>
                <c:pt idx="18">
                  <c:v>0.0153625896474707</c:v>
                </c:pt>
                <c:pt idx="19">
                  <c:v>0.0161985050078281</c:v>
                </c:pt>
                <c:pt idx="20">
                  <c:v>0.0170365038619396</c:v>
                </c:pt>
                <c:pt idx="21">
                  <c:v>0.0178765774952211</c:v>
                </c:pt>
                <c:pt idx="22">
                  <c:v>0.0187124929334515</c:v>
                </c:pt>
                <c:pt idx="23">
                  <c:v>0.0195442500598223</c:v>
                </c:pt>
                <c:pt idx="24">
                  <c:v>0.0203801688437152</c:v>
                </c:pt>
                <c:pt idx="25">
                  <c:v>0.0212077661022044</c:v>
                </c:pt>
                <c:pt idx="26">
                  <c:v>0.0220582377907629</c:v>
                </c:pt>
                <c:pt idx="27">
                  <c:v>0.0228920732755844</c:v>
                </c:pt>
                <c:pt idx="28">
                  <c:v>0.0237342251115703</c:v>
                </c:pt>
                <c:pt idx="29">
                  <c:v>0.024470300995084</c:v>
                </c:pt>
                <c:pt idx="30">
                  <c:v>0.0253998212241712</c:v>
                </c:pt>
                <c:pt idx="31">
                  <c:v>0.0262336583428874</c:v>
                </c:pt>
                <c:pt idx="32">
                  <c:v>0.0270695771267805</c:v>
                </c:pt>
                <c:pt idx="33">
                  <c:v>0.0279013325803198</c:v>
                </c:pt>
                <c:pt idx="34">
                  <c:v>0.0287414078864322</c:v>
                </c:pt>
                <c:pt idx="35">
                  <c:v>0.0295939612791039</c:v>
                </c:pt>
                <c:pt idx="36">
                  <c:v>0.030421562000065</c:v>
                </c:pt>
                <c:pt idx="37">
                  <c:v>0.0312720390186095</c:v>
                </c:pt>
                <c:pt idx="38">
                  <c:v>0.0320164364664639</c:v>
                </c:pt>
                <c:pt idx="39">
                  <c:v>0.0328502753358842</c:v>
                </c:pt>
                <c:pt idx="40">
                  <c:v>0.0336799542595501</c:v>
                </c:pt>
                <c:pt idx="41">
                  <c:v>0.0345137896275622</c:v>
                </c:pt>
                <c:pt idx="42">
                  <c:v>0.035351788481674</c:v>
                </c:pt>
                <c:pt idx="43">
                  <c:v>0.0361897855461448</c:v>
                </c:pt>
                <c:pt idx="44">
                  <c:v>0.0370173844774651</c:v>
                </c:pt>
                <c:pt idx="45">
                  <c:v>0.0378637014723819</c:v>
                </c:pt>
                <c:pt idx="46">
                  <c:v>0.038695458637689</c:v>
                </c:pt>
                <c:pt idx="47">
                  <c:v>0.0395292975460462</c:v>
                </c:pt>
                <c:pt idx="48">
                  <c:v>0.0403776858576602</c:v>
                </c:pt>
                <c:pt idx="49">
                  <c:v>0.0412073629916851</c:v>
                </c:pt>
                <c:pt idx="50">
                  <c:v>0.0420515999942564</c:v>
                </c:pt>
                <c:pt idx="51">
                  <c:v>0.0428854405365079</c:v>
                </c:pt>
                <c:pt idx="52">
                  <c:v>0.0437275958349658</c:v>
                </c:pt>
                <c:pt idx="53">
                  <c:v>0.0445551965169903</c:v>
                </c:pt>
                <c:pt idx="54">
                  <c:v>0.0453973535272161</c:v>
                </c:pt>
                <c:pt idx="55">
                  <c:v>0.0462332706382778</c:v>
                </c:pt>
                <c:pt idx="56">
                  <c:v>0.0470691878272129</c:v>
                </c:pt>
                <c:pt idx="57">
                  <c:v>0.0479092632111983</c:v>
                </c:pt>
                <c:pt idx="58">
                  <c:v>0.0487535002137693</c:v>
                </c:pt>
                <c:pt idx="59">
                  <c:v>0.0495831808492031</c:v>
                </c:pt>
                <c:pt idx="60">
                  <c:v>0.050412858061101</c:v>
                </c:pt>
                <c:pt idx="61">
                  <c:v>0.0512466951798173</c:v>
                </c:pt>
                <c:pt idx="62">
                  <c:v>0.052086772236634</c:v>
                </c:pt>
                <c:pt idx="63">
                  <c:v>0.0529206111449909</c:v>
                </c:pt>
                <c:pt idx="64">
                  <c:v>0.0537502866061849</c:v>
                </c:pt>
                <c:pt idx="65">
                  <c:v>0.054588282036761</c:v>
                </c:pt>
                <c:pt idx="66">
                  <c:v>0.0554221209451183</c:v>
                </c:pt>
                <c:pt idx="67">
                  <c:v>0.0562538781104255</c:v>
                </c:pt>
                <c:pt idx="68">
                  <c:v>0.0570918682888888</c:v>
                </c:pt>
                <c:pt idx="69">
                  <c:v>0.0579298671430006</c:v>
                </c:pt>
                <c:pt idx="70">
                  <c:v>0.0587657842151257</c:v>
                </c:pt>
                <c:pt idx="71">
                  <c:v>0.0595933848192772</c:v>
                </c:pt>
                <c:pt idx="72">
                  <c:v>0.0604355384059673</c:v>
                </c:pt>
                <c:pt idx="73">
                  <c:v>0.0612672972830422</c:v>
                </c:pt>
                <c:pt idx="74">
                  <c:v>0.0621011361135262</c:v>
                </c:pt>
                <c:pt idx="75">
                  <c:v>0.0629453696925618</c:v>
                </c:pt>
                <c:pt idx="76">
                  <c:v>0.0637708886315363</c:v>
                </c:pt>
                <c:pt idx="77">
                  <c:v>0.0646047257891892</c:v>
                </c:pt>
                <c:pt idx="78">
                  <c:v>0.0654323264322772</c:v>
                </c:pt>
                <c:pt idx="79">
                  <c:v>0.0662640818468801</c:v>
                </c:pt>
                <c:pt idx="80">
                  <c:v>0.067116640491665</c:v>
                </c:pt>
                <c:pt idx="81">
                  <c:v>0.0679463194542672</c:v>
                </c:pt>
                <c:pt idx="82">
                  <c:v>0.068803037850124</c:v>
                </c:pt>
                <c:pt idx="83">
                  <c:v>0.07096</c:v>
                </c:pt>
                <c:pt idx="84">
                  <c:v>0.07144</c:v>
                </c:pt>
                <c:pt idx="85">
                  <c:v>0.07189</c:v>
                </c:pt>
                <c:pt idx="86">
                  <c:v>0.0358485283866611</c:v>
                </c:pt>
              </c:numCache>
            </c:numRef>
          </c:xVal>
          <c:yVal>
            <c:numRef>
              <c:f>'Datos Esfuerzo Deformacion Gr'!$M$2:$M$87</c:f>
              <c:numCache>
                <c:formatCode>##,##0.000</c:formatCode>
                <c:ptCount val="86"/>
                <c:pt idx="0">
                  <c:v>0.444455905305811</c:v>
                </c:pt>
                <c:pt idx="1">
                  <c:v>0.821094289783651</c:v>
                </c:pt>
                <c:pt idx="2">
                  <c:v>1.377389862620594</c:v>
                </c:pt>
                <c:pt idx="3">
                  <c:v>1.897675568786867</c:v>
                </c:pt>
                <c:pt idx="4">
                  <c:v>2.334031645897385</c:v>
                </c:pt>
                <c:pt idx="5">
                  <c:v>2.757978914491341</c:v>
                </c:pt>
                <c:pt idx="6">
                  <c:v>3.041836842113963</c:v>
                </c:pt>
                <c:pt idx="7">
                  <c:v>3.405760780991133</c:v>
                </c:pt>
                <c:pt idx="8">
                  <c:v>4.059197357627005</c:v>
                </c:pt>
                <c:pt idx="9">
                  <c:v>4.621054525573932</c:v>
                </c:pt>
                <c:pt idx="10">
                  <c:v>5.18127358139192</c:v>
                </c:pt>
                <c:pt idx="11">
                  <c:v>6.04867391156911</c:v>
                </c:pt>
                <c:pt idx="12">
                  <c:v>7.008286323961697</c:v>
                </c:pt>
                <c:pt idx="13">
                  <c:v>7.869943766017966</c:v>
                </c:pt>
                <c:pt idx="14">
                  <c:v>9.12708404728822</c:v>
                </c:pt>
                <c:pt idx="15">
                  <c:v>11.05960697436382</c:v>
                </c:pt>
                <c:pt idx="16">
                  <c:v>12.01672680240236</c:v>
                </c:pt>
                <c:pt idx="17">
                  <c:v>12.94642935130455</c:v>
                </c:pt>
                <c:pt idx="18">
                  <c:v>14.07996195664205</c:v>
                </c:pt>
                <c:pt idx="19">
                  <c:v>14.84888195558281</c:v>
                </c:pt>
                <c:pt idx="20">
                  <c:v>15.82332596079303</c:v>
                </c:pt>
                <c:pt idx="21">
                  <c:v>17.02166973473838</c:v>
                </c:pt>
                <c:pt idx="22">
                  <c:v>18.01965547570873</c:v>
                </c:pt>
                <c:pt idx="23">
                  <c:v>19.06551022699528</c:v>
                </c:pt>
                <c:pt idx="24">
                  <c:v>19.39961065390674</c:v>
                </c:pt>
                <c:pt idx="25">
                  <c:v>20.81359682134045</c:v>
                </c:pt>
                <c:pt idx="26">
                  <c:v>22.24944132271446</c:v>
                </c:pt>
                <c:pt idx="27">
                  <c:v>23.37025912706721</c:v>
                </c:pt>
                <c:pt idx="28">
                  <c:v>24.45121446283352</c:v>
                </c:pt>
                <c:pt idx="29">
                  <c:v>25.66558674661178</c:v>
                </c:pt>
                <c:pt idx="30">
                  <c:v>26.66140623185201</c:v>
                </c:pt>
                <c:pt idx="31">
                  <c:v>27.80753643103425</c:v>
                </c:pt>
                <c:pt idx="32">
                  <c:v>28.71080053578743</c:v>
                </c:pt>
                <c:pt idx="33">
                  <c:v>29.52048098964343</c:v>
                </c:pt>
                <c:pt idx="34">
                  <c:v>31.45723830585811</c:v>
                </c:pt>
                <c:pt idx="35">
                  <c:v>32.80972301603011</c:v>
                </c:pt>
                <c:pt idx="36">
                  <c:v>33.82559539204326</c:v>
                </c:pt>
                <c:pt idx="37">
                  <c:v>34.77980406397586</c:v>
                </c:pt>
                <c:pt idx="38">
                  <c:v>35.78475671832178</c:v>
                </c:pt>
                <c:pt idx="39">
                  <c:v>36.40953174189082</c:v>
                </c:pt>
                <c:pt idx="40">
                  <c:v>37.67049775414439</c:v>
                </c:pt>
                <c:pt idx="41">
                  <c:v>38.98039101256091</c:v>
                </c:pt>
                <c:pt idx="42">
                  <c:v>39.89392187376679</c:v>
                </c:pt>
                <c:pt idx="43">
                  <c:v>41.20682141253047</c:v>
                </c:pt>
                <c:pt idx="44">
                  <c:v>42.1627331227742</c:v>
                </c:pt>
                <c:pt idx="45">
                  <c:v>43.33444784284075</c:v>
                </c:pt>
                <c:pt idx="46">
                  <c:v>44.39155566302927</c:v>
                </c:pt>
                <c:pt idx="47">
                  <c:v>45.19441159212371</c:v>
                </c:pt>
                <c:pt idx="48">
                  <c:v>46.40205028937587</c:v>
                </c:pt>
                <c:pt idx="49">
                  <c:v>47.56457528497056</c:v>
                </c:pt>
                <c:pt idx="50">
                  <c:v>48.69061219093276</c:v>
                </c:pt>
                <c:pt idx="51">
                  <c:v>49.94301727955335</c:v>
                </c:pt>
                <c:pt idx="52">
                  <c:v>50.6251241262409</c:v>
                </c:pt>
                <c:pt idx="53">
                  <c:v>51.7222750220501</c:v>
                </c:pt>
                <c:pt idx="54">
                  <c:v>52.54067120864636</c:v>
                </c:pt>
                <c:pt idx="55">
                  <c:v>53.3010326129853</c:v>
                </c:pt>
                <c:pt idx="56">
                  <c:v>54.09541514151673</c:v>
                </c:pt>
                <c:pt idx="57">
                  <c:v>55.55166902416575</c:v>
                </c:pt>
                <c:pt idx="58">
                  <c:v>56.599738188679</c:v>
                </c:pt>
                <c:pt idx="59">
                  <c:v>57.36402568587224</c:v>
                </c:pt>
                <c:pt idx="60">
                  <c:v>58.03430948138394</c:v>
                </c:pt>
                <c:pt idx="61">
                  <c:v>59.2706400964145</c:v>
                </c:pt>
                <c:pt idx="62">
                  <c:v>60.37566050191192</c:v>
                </c:pt>
                <c:pt idx="63">
                  <c:v>61.11247549695534</c:v>
                </c:pt>
                <c:pt idx="64">
                  <c:v>62.40011282996541</c:v>
                </c:pt>
                <c:pt idx="65">
                  <c:v>63.2440236659659</c:v>
                </c:pt>
                <c:pt idx="66">
                  <c:v>64.2659882853459</c:v>
                </c:pt>
                <c:pt idx="67">
                  <c:v>65.19647238028588</c:v>
                </c:pt>
                <c:pt idx="68">
                  <c:v>66.66110798881086</c:v>
                </c:pt>
                <c:pt idx="69">
                  <c:v>67.72671724119475</c:v>
                </c:pt>
                <c:pt idx="70">
                  <c:v>68.68161821427536</c:v>
                </c:pt>
                <c:pt idx="71">
                  <c:v>69.721854041368</c:v>
                </c:pt>
                <c:pt idx="72">
                  <c:v>70.7690674958381</c:v>
                </c:pt>
                <c:pt idx="73">
                  <c:v>71.95750504429106</c:v>
                </c:pt>
                <c:pt idx="74">
                  <c:v>73.09564123956208</c:v>
                </c:pt>
                <c:pt idx="75">
                  <c:v>73.86818303629394</c:v>
                </c:pt>
                <c:pt idx="76">
                  <c:v>74.56718017097184</c:v>
                </c:pt>
                <c:pt idx="77">
                  <c:v>75.5287387719351</c:v>
                </c:pt>
                <c:pt idx="78">
                  <c:v>76.59929630609514</c:v>
                </c:pt>
                <c:pt idx="79">
                  <c:v>77.93967252506716</c:v>
                </c:pt>
                <c:pt idx="80">
                  <c:v>79.23185754555804</c:v>
                </c:pt>
                <c:pt idx="81">
                  <c:v>80.13835296040267</c:v>
                </c:pt>
                <c:pt idx="82">
                  <c:v>81.766</c:v>
                </c:pt>
                <c:pt idx="83">
                  <c:v>83.055</c:v>
                </c:pt>
                <c:pt idx="84">
                  <c:v>83.12699999999998</c:v>
                </c:pt>
                <c:pt idx="85">
                  <c:v>67.7160934356889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2D7E-4A25-8BCF-B2CCA9F73D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32117392"/>
        <c:axId val="-734737424"/>
      </c:scatterChart>
      <c:valAx>
        <c:axId val="-732117392"/>
        <c:scaling>
          <c:orientation val="minMax"/>
          <c:max val="0.0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/>
                  <a:t>Deformación Unitaria (mm/mm)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##,##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34737424"/>
        <c:crosses val="autoZero"/>
        <c:crossBetween val="midCat"/>
      </c:valAx>
      <c:valAx>
        <c:axId val="-734737424"/>
        <c:scaling>
          <c:orientation val="minMax"/>
          <c:max val="12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/>
                  <a:t>Esfuerzo (MPa)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#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321173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S_trad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/>
              <a:t>Esfuerzo vs Deformación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/>
      <c:scatterChart>
        <c:scatterStyle val="smoothMarker"/>
        <c:varyColors val="0"/>
        <c:ser>
          <c:idx val="2"/>
          <c:order val="0"/>
          <c:tx>
            <c:v>Resina Poliester</c:v>
          </c:tx>
          <c:spPr>
            <a:ln w="19050" cap="rnd">
              <a:solidFill>
                <a:schemeClr val="accent4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'Datos Esfuerzo deformación'!$F$2:$F$28</c:f>
              <c:numCache>
                <c:formatCode>General</c:formatCode>
                <c:ptCount val="27"/>
                <c:pt idx="0">
                  <c:v>0.0</c:v>
                </c:pt>
                <c:pt idx="1">
                  <c:v>0.00240869565217391</c:v>
                </c:pt>
                <c:pt idx="2">
                  <c:v>0.00380869565217391</c:v>
                </c:pt>
                <c:pt idx="3">
                  <c:v>0.00548695652173913</c:v>
                </c:pt>
                <c:pt idx="4">
                  <c:v>0.00714782608695652</c:v>
                </c:pt>
                <c:pt idx="5">
                  <c:v>0.00882608695652174</c:v>
                </c:pt>
                <c:pt idx="6">
                  <c:v>0.0105391304347826</c:v>
                </c:pt>
                <c:pt idx="7">
                  <c:v>0.0122173913043478</c:v>
                </c:pt>
                <c:pt idx="8">
                  <c:v>0.0139565217391304</c:v>
                </c:pt>
                <c:pt idx="9">
                  <c:v>0.0156695652173913</c:v>
                </c:pt>
                <c:pt idx="10">
                  <c:v>0.0173391304347826</c:v>
                </c:pt>
                <c:pt idx="11">
                  <c:v>0.0189565217391304</c:v>
                </c:pt>
                <c:pt idx="12">
                  <c:v>0.0206173913043478</c:v>
                </c:pt>
                <c:pt idx="13">
                  <c:v>0.0222608695652174</c:v>
                </c:pt>
                <c:pt idx="14">
                  <c:v>0.023895652173913</c:v>
                </c:pt>
                <c:pt idx="15">
                  <c:v>0.025495652173913</c:v>
                </c:pt>
                <c:pt idx="16">
                  <c:v>0.0270695652173913</c:v>
                </c:pt>
                <c:pt idx="17">
                  <c:v>0.0286782608695652</c:v>
                </c:pt>
                <c:pt idx="18">
                  <c:v>0.0302608695652174</c:v>
                </c:pt>
                <c:pt idx="19">
                  <c:v>0.0318695652173913</c:v>
                </c:pt>
                <c:pt idx="20">
                  <c:v>0.0337304347826087</c:v>
                </c:pt>
                <c:pt idx="21">
                  <c:v>0.0353391304347826</c:v>
                </c:pt>
                <c:pt idx="22">
                  <c:v>0.0369217391304348</c:v>
                </c:pt>
                <c:pt idx="23">
                  <c:v>0.0384869565217391</c:v>
                </c:pt>
                <c:pt idx="24">
                  <c:v>0.0400260869565217</c:v>
                </c:pt>
                <c:pt idx="25">
                  <c:v>0.0415478260869565</c:v>
                </c:pt>
                <c:pt idx="26">
                  <c:v>0.041695652173913</c:v>
                </c:pt>
              </c:numCache>
            </c:numRef>
          </c:xVal>
          <c:yVal>
            <c:numRef>
              <c:f>'Datos Esfuerzo deformación'!$E$2:$E$28</c:f>
              <c:numCache>
                <c:formatCode>General</c:formatCode>
                <c:ptCount val="27"/>
                <c:pt idx="0">
                  <c:v>0.0</c:v>
                </c:pt>
                <c:pt idx="1">
                  <c:v>1.418624161073825</c:v>
                </c:pt>
                <c:pt idx="2">
                  <c:v>2.699435631482612</c:v>
                </c:pt>
                <c:pt idx="3">
                  <c:v>4.50327943868213</c:v>
                </c:pt>
                <c:pt idx="4">
                  <c:v>5.84045149481391</c:v>
                </c:pt>
                <c:pt idx="5">
                  <c:v>6.521583282489322</c:v>
                </c:pt>
                <c:pt idx="6">
                  <c:v>7.37934716290421</c:v>
                </c:pt>
                <c:pt idx="7">
                  <c:v>8.694325808419748</c:v>
                </c:pt>
                <c:pt idx="8">
                  <c:v>10.14338010982306</c:v>
                </c:pt>
                <c:pt idx="9">
                  <c:v>11.59243441122636</c:v>
                </c:pt>
                <c:pt idx="10">
                  <c:v>13.04148871262965</c:v>
                </c:pt>
                <c:pt idx="11">
                  <c:v>14.41427699816962</c:v>
                </c:pt>
                <c:pt idx="12">
                  <c:v>16.47345942647956</c:v>
                </c:pt>
                <c:pt idx="13">
                  <c:v>18.22757779133618</c:v>
                </c:pt>
                <c:pt idx="14">
                  <c:v>19.90543014032916</c:v>
                </c:pt>
                <c:pt idx="15">
                  <c:v>21.73581452104942</c:v>
                </c:pt>
                <c:pt idx="16">
                  <c:v>23.71873093349603</c:v>
                </c:pt>
                <c:pt idx="17">
                  <c:v>26.54057352043928</c:v>
                </c:pt>
                <c:pt idx="18">
                  <c:v>28.52348993288591</c:v>
                </c:pt>
                <c:pt idx="19">
                  <c:v>30.50640634533251</c:v>
                </c:pt>
                <c:pt idx="20">
                  <c:v>32.48932275777913</c:v>
                </c:pt>
                <c:pt idx="21">
                  <c:v>34.47223917022574</c:v>
                </c:pt>
                <c:pt idx="22">
                  <c:v>36.30262355094544</c:v>
                </c:pt>
                <c:pt idx="23">
                  <c:v>39.20073215375228</c:v>
                </c:pt>
                <c:pt idx="24">
                  <c:v>41.1836485661989</c:v>
                </c:pt>
                <c:pt idx="25">
                  <c:v>42.93776693105552</c:v>
                </c:pt>
                <c:pt idx="26">
                  <c:v>38.64399023794997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BD0-477C-B07F-4923653FA1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32147920"/>
        <c:axId val="-732164976"/>
      </c:scatterChart>
      <c:valAx>
        <c:axId val="-7321479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/>
                  <a:t>Deformación (mm/mm)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32164976"/>
        <c:crosses val="autoZero"/>
        <c:crossBetween val="midCat"/>
      </c:valAx>
      <c:valAx>
        <c:axId val="-73216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/>
                  <a:t>Esfuerzo (MPa)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321479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ES_trad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/>
              <a:t>Esfuerzo vs. Deformación material compuesto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>
        <c:manualLayout>
          <c:layoutTarget val="inner"/>
          <c:xMode val="edge"/>
          <c:yMode val="edge"/>
          <c:x val="0.122033641780179"/>
          <c:y val="0.182148535089712"/>
          <c:w val="0.655667183937774"/>
          <c:h val="0.612574819244574"/>
        </c:manualLayout>
      </c:layout>
      <c:scatterChart>
        <c:scatterStyle val="smoothMarker"/>
        <c:varyColors val="0"/>
        <c:ser>
          <c:idx val="3"/>
          <c:order val="0"/>
          <c:tx>
            <c:v>promedio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'Esfuerzo deformación'!$H$2:$H$8</c:f>
              <c:numCache>
                <c:formatCode>General</c:formatCode>
                <c:ptCount val="7"/>
                <c:pt idx="0">
                  <c:v>0.0</c:v>
                </c:pt>
                <c:pt idx="1">
                  <c:v>0.0145670842304689</c:v>
                </c:pt>
                <c:pt idx="2">
                  <c:v>0.0218372115171791</c:v>
                </c:pt>
                <c:pt idx="3">
                  <c:v>0.033527856519414</c:v>
                </c:pt>
                <c:pt idx="4">
                  <c:v>0.0409487003654828</c:v>
                </c:pt>
                <c:pt idx="5">
                  <c:v>0.0468991467877805</c:v>
                </c:pt>
                <c:pt idx="6">
                  <c:v>0.0472043714595645</c:v>
                </c:pt>
              </c:numCache>
            </c:numRef>
          </c:xVal>
          <c:yVal>
            <c:numRef>
              <c:f>'Esfuerzo deformación'!$G$2:$G$8</c:f>
              <c:numCache>
                <c:formatCode>General</c:formatCode>
                <c:ptCount val="7"/>
                <c:pt idx="0">
                  <c:v>0.0</c:v>
                </c:pt>
                <c:pt idx="1">
                  <c:v>13.74564468990941</c:v>
                </c:pt>
                <c:pt idx="2">
                  <c:v>25.00468777657054</c:v>
                </c:pt>
                <c:pt idx="3">
                  <c:v>45.15997391307633</c:v>
                </c:pt>
                <c:pt idx="4">
                  <c:v>58.6621104472285</c:v>
                </c:pt>
                <c:pt idx="5">
                  <c:v>69.78208272393049</c:v>
                </c:pt>
                <c:pt idx="6">
                  <c:v>70.94212779616846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741-4EC3-95E9-DC9A941E67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82304672"/>
        <c:axId val="-782308528"/>
      </c:scatterChart>
      <c:valAx>
        <c:axId val="-782304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/>
                  <a:t>Deformación Unitaria (mm/mm)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82308528"/>
        <c:crosses val="autoZero"/>
        <c:crossBetween val="midCat"/>
      </c:valAx>
      <c:valAx>
        <c:axId val="-78230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/>
                  <a:t>Esfuerzo (MPa)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823046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ES_trad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Convergencia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Convergencia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datos!$E$2:$E$70</c:f>
              <c:numCache>
                <c:formatCode>General</c:formatCode>
                <c:ptCount val="69"/>
                <c:pt idx="0">
                  <c:v>80.0</c:v>
                </c:pt>
                <c:pt idx="1">
                  <c:v>156.0</c:v>
                </c:pt>
                <c:pt idx="2">
                  <c:v>169.0</c:v>
                </c:pt>
                <c:pt idx="3">
                  <c:v>195.0</c:v>
                </c:pt>
                <c:pt idx="4">
                  <c:v>221.0</c:v>
                </c:pt>
                <c:pt idx="5">
                  <c:v>260.0</c:v>
                </c:pt>
                <c:pt idx="6">
                  <c:v>450.0</c:v>
                </c:pt>
                <c:pt idx="7">
                  <c:v>522.0</c:v>
                </c:pt>
                <c:pt idx="8">
                  <c:v>782.0</c:v>
                </c:pt>
                <c:pt idx="9">
                  <c:v>920.0</c:v>
                </c:pt>
                <c:pt idx="10">
                  <c:v>1400.0</c:v>
                </c:pt>
                <c:pt idx="11">
                  <c:v>2546.0</c:v>
                </c:pt>
                <c:pt idx="12">
                  <c:v>3300.0</c:v>
                </c:pt>
                <c:pt idx="13">
                  <c:v>4032.0</c:v>
                </c:pt>
                <c:pt idx="14">
                  <c:v>5733.0</c:v>
                </c:pt>
                <c:pt idx="15">
                  <c:v>6583.0</c:v>
                </c:pt>
                <c:pt idx="16">
                  <c:v>7481.0</c:v>
                </c:pt>
              </c:numCache>
            </c:numRef>
          </c:xVal>
          <c:yVal>
            <c:numRef>
              <c:f>datos!$F$2:$F$70</c:f>
              <c:numCache>
                <c:formatCode>General</c:formatCode>
                <c:ptCount val="69"/>
                <c:pt idx="0">
                  <c:v>57.048</c:v>
                </c:pt>
                <c:pt idx="1">
                  <c:v>57.038</c:v>
                </c:pt>
                <c:pt idx="2">
                  <c:v>68.68799999999997</c:v>
                </c:pt>
                <c:pt idx="3">
                  <c:v>65.93</c:v>
                </c:pt>
                <c:pt idx="4">
                  <c:v>63.768</c:v>
                </c:pt>
                <c:pt idx="5">
                  <c:v>60.08</c:v>
                </c:pt>
                <c:pt idx="6">
                  <c:v>65.207</c:v>
                </c:pt>
                <c:pt idx="7">
                  <c:v>59.23300000000001</c:v>
                </c:pt>
                <c:pt idx="8">
                  <c:v>66.713</c:v>
                </c:pt>
                <c:pt idx="9">
                  <c:v>58.632</c:v>
                </c:pt>
                <c:pt idx="10">
                  <c:v>59.29900000000001</c:v>
                </c:pt>
                <c:pt idx="11">
                  <c:v>70.691</c:v>
                </c:pt>
                <c:pt idx="12">
                  <c:v>70.60299999999998</c:v>
                </c:pt>
                <c:pt idx="13">
                  <c:v>70.16899999999998</c:v>
                </c:pt>
                <c:pt idx="14">
                  <c:v>70.17299999999982</c:v>
                </c:pt>
                <c:pt idx="15">
                  <c:v>70.17499999999998</c:v>
                </c:pt>
                <c:pt idx="16">
                  <c:v>70.16999999999997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0FD-46C1-B568-99CBCFD32D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34260944"/>
        <c:axId val="-734268576"/>
      </c:scatterChart>
      <c:valAx>
        <c:axId val="-734260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elementos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34268576"/>
        <c:crosses val="autoZero"/>
        <c:crossBetween val="midCat"/>
      </c:valAx>
      <c:valAx>
        <c:axId val="-73426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esfuerzo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34260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S_trad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Convergencia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Convergencia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datos!$E$2:$E$62</c:f>
              <c:numCache>
                <c:formatCode>General</c:formatCode>
                <c:ptCount val="61"/>
                <c:pt idx="0">
                  <c:v>80.0</c:v>
                </c:pt>
                <c:pt idx="1">
                  <c:v>156.0</c:v>
                </c:pt>
                <c:pt idx="2">
                  <c:v>169.0</c:v>
                </c:pt>
                <c:pt idx="3">
                  <c:v>195.0</c:v>
                </c:pt>
                <c:pt idx="4">
                  <c:v>221.0</c:v>
                </c:pt>
                <c:pt idx="5">
                  <c:v>260.0</c:v>
                </c:pt>
                <c:pt idx="6">
                  <c:v>450.0</c:v>
                </c:pt>
                <c:pt idx="7">
                  <c:v>522.0</c:v>
                </c:pt>
                <c:pt idx="8">
                  <c:v>782.0</c:v>
                </c:pt>
                <c:pt idx="9">
                  <c:v>920.0</c:v>
                </c:pt>
                <c:pt idx="10">
                  <c:v>1400.0</c:v>
                </c:pt>
                <c:pt idx="11">
                  <c:v>2537.0</c:v>
                </c:pt>
                <c:pt idx="12">
                  <c:v>3300.0</c:v>
                </c:pt>
                <c:pt idx="13">
                  <c:v>4032.0</c:v>
                </c:pt>
                <c:pt idx="14">
                  <c:v>5460.0</c:v>
                </c:pt>
                <c:pt idx="15">
                  <c:v>6249.0</c:v>
                </c:pt>
                <c:pt idx="16">
                  <c:v>7206.0</c:v>
                </c:pt>
              </c:numCache>
            </c:numRef>
          </c:xVal>
          <c:yVal>
            <c:numRef>
              <c:f>datos!$F$2:$F$62</c:f>
              <c:numCache>
                <c:formatCode>General</c:formatCode>
                <c:ptCount val="61"/>
                <c:pt idx="0">
                  <c:v>51.913</c:v>
                </c:pt>
                <c:pt idx="1">
                  <c:v>45.061</c:v>
                </c:pt>
                <c:pt idx="2">
                  <c:v>51.06</c:v>
                </c:pt>
                <c:pt idx="3">
                  <c:v>49.332</c:v>
                </c:pt>
                <c:pt idx="4">
                  <c:v>48.385</c:v>
                </c:pt>
                <c:pt idx="5">
                  <c:v>56.66900000000001</c:v>
                </c:pt>
                <c:pt idx="6">
                  <c:v>60.348</c:v>
                </c:pt>
                <c:pt idx="7">
                  <c:v>59.67100000000001</c:v>
                </c:pt>
                <c:pt idx="8">
                  <c:v>67.868</c:v>
                </c:pt>
                <c:pt idx="9">
                  <c:v>70.32899999999998</c:v>
                </c:pt>
                <c:pt idx="10">
                  <c:v>76.821</c:v>
                </c:pt>
                <c:pt idx="11">
                  <c:v>88.15</c:v>
                </c:pt>
                <c:pt idx="12">
                  <c:v>88.05899999999998</c:v>
                </c:pt>
                <c:pt idx="13">
                  <c:v>88.07599999999998</c:v>
                </c:pt>
                <c:pt idx="14">
                  <c:v>88.069</c:v>
                </c:pt>
                <c:pt idx="15">
                  <c:v>88.071</c:v>
                </c:pt>
                <c:pt idx="16">
                  <c:v>88.07299999999998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0FD-46C1-B568-99CBCFD32D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34363824"/>
        <c:axId val="-734360976"/>
      </c:scatterChart>
      <c:valAx>
        <c:axId val="-734363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elementos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34360976"/>
        <c:crosses val="autoZero"/>
        <c:crossBetween val="midCat"/>
      </c:valAx>
      <c:valAx>
        <c:axId val="-73436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esfuerzo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_trad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-7343638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ES_trad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684B0F-1484-E243-833A-57616AFF9E33}" type="doc">
      <dgm:prSet loTypeId="urn:microsoft.com/office/officeart/2005/8/layout/matrix1" loCatId="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s-ES_tradnl"/>
        </a:p>
      </dgm:t>
    </dgm:pt>
    <dgm:pt modelId="{28384672-52BB-2D46-8661-CACFEFC29B2A}">
      <dgm:prSet phldrT="[Texto]"/>
      <dgm:spPr/>
      <dgm:t>
        <a:bodyPr/>
        <a:lstStyle/>
        <a:p>
          <a:r>
            <a:rPr lang="es-ES_tradnl" dirty="0"/>
            <a:t>Contaminación Ambiental</a:t>
          </a:r>
        </a:p>
      </dgm:t>
    </dgm:pt>
    <dgm:pt modelId="{0249DA1D-8705-DA4E-845B-F524160C8A42}" type="parTrans" cxnId="{22E925EC-EFD7-B444-AF26-1418EC2A023D}">
      <dgm:prSet/>
      <dgm:spPr/>
      <dgm:t>
        <a:bodyPr/>
        <a:lstStyle/>
        <a:p>
          <a:endParaRPr lang="es-ES_tradnl"/>
        </a:p>
      </dgm:t>
    </dgm:pt>
    <dgm:pt modelId="{1E211967-F6AD-664E-8745-63CA6C32CEBA}" type="sibTrans" cxnId="{22E925EC-EFD7-B444-AF26-1418EC2A023D}">
      <dgm:prSet/>
      <dgm:spPr/>
      <dgm:t>
        <a:bodyPr/>
        <a:lstStyle/>
        <a:p>
          <a:endParaRPr lang="es-ES_tradnl"/>
        </a:p>
      </dgm:t>
    </dgm:pt>
    <dgm:pt modelId="{A8C4C9FD-596C-F147-9806-542539D81948}">
      <dgm:prSet phldrT="[Texto]"/>
      <dgm:spPr/>
      <dgm:t>
        <a:bodyPr/>
        <a:lstStyle/>
        <a:p>
          <a:r>
            <a:rPr lang="es-ES_tradnl" dirty="0"/>
            <a:t>Sobrepoblación</a:t>
          </a:r>
        </a:p>
      </dgm:t>
    </dgm:pt>
    <dgm:pt modelId="{66AE6882-983B-F241-A86F-D7DD909ADD2B}" type="parTrans" cxnId="{B3E7B9D0-9814-1547-A307-7C24E7264D2D}">
      <dgm:prSet/>
      <dgm:spPr/>
      <dgm:t>
        <a:bodyPr/>
        <a:lstStyle/>
        <a:p>
          <a:endParaRPr lang="es-ES_tradnl"/>
        </a:p>
      </dgm:t>
    </dgm:pt>
    <dgm:pt modelId="{C4CE35F6-0F65-344E-90DC-C4A24D944FDA}" type="sibTrans" cxnId="{B3E7B9D0-9814-1547-A307-7C24E7264D2D}">
      <dgm:prSet/>
      <dgm:spPr/>
      <dgm:t>
        <a:bodyPr/>
        <a:lstStyle/>
        <a:p>
          <a:endParaRPr lang="es-ES_tradnl"/>
        </a:p>
      </dgm:t>
    </dgm:pt>
    <dgm:pt modelId="{78082C38-DB61-BF4A-A390-636B4CDC103A}">
      <dgm:prSet phldrT="[Texto]"/>
      <dgm:spPr/>
      <dgm:t>
        <a:bodyPr/>
        <a:lstStyle/>
        <a:p>
          <a:r>
            <a:rPr lang="es-ES_tradnl" dirty="0"/>
            <a:t>Nuevas aplicaciones</a:t>
          </a:r>
        </a:p>
      </dgm:t>
    </dgm:pt>
    <dgm:pt modelId="{66DF2D33-C026-4740-A9B4-5C0B474C3490}" type="parTrans" cxnId="{B9298EC1-21B2-9349-BEE9-ACDA9C95A45F}">
      <dgm:prSet/>
      <dgm:spPr/>
      <dgm:t>
        <a:bodyPr/>
        <a:lstStyle/>
        <a:p>
          <a:endParaRPr lang="es-ES_tradnl"/>
        </a:p>
      </dgm:t>
    </dgm:pt>
    <dgm:pt modelId="{75026553-208C-4C4B-B250-BA2AF07EE9D4}" type="sibTrans" cxnId="{B9298EC1-21B2-9349-BEE9-ACDA9C95A45F}">
      <dgm:prSet/>
      <dgm:spPr/>
      <dgm:t>
        <a:bodyPr/>
        <a:lstStyle/>
        <a:p>
          <a:endParaRPr lang="es-ES_tradnl"/>
        </a:p>
      </dgm:t>
    </dgm:pt>
    <dgm:pt modelId="{9A56ABB6-44E4-9C4F-904C-5FAC9D7DBF10}">
      <dgm:prSet phldrT="[Tex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_tradnl"/>
            <a:t>Producción artesanal</a:t>
          </a:r>
          <a:endParaRPr lang="es-ES_tradnl" dirty="0"/>
        </a:p>
      </dgm:t>
    </dgm:pt>
    <dgm:pt modelId="{393F8F1A-3100-B54E-A386-8A88947855AE}" type="parTrans" cxnId="{51221895-A5F5-5E45-B2C1-5697713C4252}">
      <dgm:prSet/>
      <dgm:spPr/>
      <dgm:t>
        <a:bodyPr/>
        <a:lstStyle/>
        <a:p>
          <a:endParaRPr lang="es-ES_tradnl"/>
        </a:p>
      </dgm:t>
    </dgm:pt>
    <dgm:pt modelId="{E254F4F9-041F-324F-8D79-B795E96E0012}" type="sibTrans" cxnId="{51221895-A5F5-5E45-B2C1-5697713C4252}">
      <dgm:prSet/>
      <dgm:spPr/>
      <dgm:t>
        <a:bodyPr/>
        <a:lstStyle/>
        <a:p>
          <a:endParaRPr lang="es-ES_tradnl"/>
        </a:p>
      </dgm:t>
    </dgm:pt>
    <dgm:pt modelId="{D74F8C89-8433-F848-89A7-643849420986}">
      <dgm:prSet phldrT="[Texto]"/>
      <dgm:spPr/>
      <dgm:t>
        <a:bodyPr/>
        <a:lstStyle/>
        <a:p>
          <a:r>
            <a:rPr lang="es-ES_tradnl" dirty="0"/>
            <a:t>Nuevos Materiales</a:t>
          </a:r>
        </a:p>
      </dgm:t>
    </dgm:pt>
    <dgm:pt modelId="{978B5BE7-AD6D-A34B-AA5D-5FDB87C94F24}" type="parTrans" cxnId="{6B75CCE3-EDB7-5840-A829-66812E74B888}">
      <dgm:prSet/>
      <dgm:spPr/>
      <dgm:t>
        <a:bodyPr/>
        <a:lstStyle/>
        <a:p>
          <a:endParaRPr lang="es-ES_tradnl"/>
        </a:p>
      </dgm:t>
    </dgm:pt>
    <dgm:pt modelId="{0AF86AD8-06FF-9645-B131-447CD68BBBDE}" type="sibTrans" cxnId="{6B75CCE3-EDB7-5840-A829-66812E74B888}">
      <dgm:prSet/>
      <dgm:spPr/>
      <dgm:t>
        <a:bodyPr/>
        <a:lstStyle/>
        <a:p>
          <a:endParaRPr lang="es-ES_tradnl"/>
        </a:p>
      </dgm:t>
    </dgm:pt>
    <dgm:pt modelId="{BCD7D530-6A0F-9142-B0FE-B63214CC2FD8}" type="pres">
      <dgm:prSet presAssocID="{C7684B0F-1484-E243-833A-57616AFF9E3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61AB3B37-4702-7647-B55A-0BE0B7103D22}" type="pres">
      <dgm:prSet presAssocID="{C7684B0F-1484-E243-833A-57616AFF9E33}" presName="matrix" presStyleCnt="0"/>
      <dgm:spPr/>
    </dgm:pt>
    <dgm:pt modelId="{8EE38832-9AFC-C648-AAF3-FC99CDF32774}" type="pres">
      <dgm:prSet presAssocID="{C7684B0F-1484-E243-833A-57616AFF9E33}" presName="tile1" presStyleLbl="node1" presStyleIdx="0" presStyleCnt="4"/>
      <dgm:spPr/>
      <dgm:t>
        <a:bodyPr/>
        <a:lstStyle/>
        <a:p>
          <a:endParaRPr lang="es-ES_tradnl"/>
        </a:p>
      </dgm:t>
    </dgm:pt>
    <dgm:pt modelId="{17BCBFD7-3C10-DF4B-A03D-63017A0FD31A}" type="pres">
      <dgm:prSet presAssocID="{C7684B0F-1484-E243-833A-57616AFF9E3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780EA4C-71C0-4F4A-9641-4F20256F6E44}" type="pres">
      <dgm:prSet presAssocID="{C7684B0F-1484-E243-833A-57616AFF9E33}" presName="tile2" presStyleLbl="node1" presStyleIdx="1" presStyleCnt="4"/>
      <dgm:spPr/>
      <dgm:t>
        <a:bodyPr/>
        <a:lstStyle/>
        <a:p>
          <a:endParaRPr lang="es-ES_tradnl"/>
        </a:p>
      </dgm:t>
    </dgm:pt>
    <dgm:pt modelId="{3A6D21C9-EFAA-3B41-A0CA-A623E684602C}" type="pres">
      <dgm:prSet presAssocID="{C7684B0F-1484-E243-833A-57616AFF9E3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812D1AA-AAE7-744A-A54C-63751FB29DE6}" type="pres">
      <dgm:prSet presAssocID="{C7684B0F-1484-E243-833A-57616AFF9E33}" presName="tile3" presStyleLbl="node1" presStyleIdx="2" presStyleCnt="4"/>
      <dgm:spPr/>
      <dgm:t>
        <a:bodyPr/>
        <a:lstStyle/>
        <a:p>
          <a:endParaRPr lang="es-ES_tradnl"/>
        </a:p>
      </dgm:t>
    </dgm:pt>
    <dgm:pt modelId="{167C5F82-302E-A140-B472-75E1FDD68DE1}" type="pres">
      <dgm:prSet presAssocID="{C7684B0F-1484-E243-833A-57616AFF9E3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CE5124E-E591-8641-ADE2-AE8AF8137F6D}" type="pres">
      <dgm:prSet presAssocID="{C7684B0F-1484-E243-833A-57616AFF9E33}" presName="tile4" presStyleLbl="node1" presStyleIdx="3" presStyleCnt="4"/>
      <dgm:spPr/>
      <dgm:t>
        <a:bodyPr/>
        <a:lstStyle/>
        <a:p>
          <a:endParaRPr lang="es-ES_tradnl"/>
        </a:p>
      </dgm:t>
    </dgm:pt>
    <dgm:pt modelId="{11EEF85C-AA54-504C-972D-5E9C8BCA6B04}" type="pres">
      <dgm:prSet presAssocID="{C7684B0F-1484-E243-833A-57616AFF9E3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DAAA549-5BEF-3B46-85CC-CDC33484DCCB}" type="pres">
      <dgm:prSet presAssocID="{C7684B0F-1484-E243-833A-57616AFF9E33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22E925EC-EFD7-B444-AF26-1418EC2A023D}" srcId="{C7684B0F-1484-E243-833A-57616AFF9E33}" destId="{28384672-52BB-2D46-8661-CACFEFC29B2A}" srcOrd="0" destOrd="0" parTransId="{0249DA1D-8705-DA4E-845B-F524160C8A42}" sibTransId="{1E211967-F6AD-664E-8745-63CA6C32CEBA}"/>
    <dgm:cxn modelId="{3CCF72BC-EC77-4D4D-A8B1-178192B9F3F4}" type="presOf" srcId="{D74F8C89-8433-F848-89A7-643849420986}" destId="{1CE5124E-E591-8641-ADE2-AE8AF8137F6D}" srcOrd="0" destOrd="0" presId="urn:microsoft.com/office/officeart/2005/8/layout/matrix1"/>
    <dgm:cxn modelId="{CACBE9A0-FB0E-7D48-87BC-C5B5D1E3D322}" type="presOf" srcId="{28384672-52BB-2D46-8661-CACFEFC29B2A}" destId="{2DAAA549-5BEF-3B46-85CC-CDC33484DCCB}" srcOrd="0" destOrd="0" presId="urn:microsoft.com/office/officeart/2005/8/layout/matrix1"/>
    <dgm:cxn modelId="{9CB0C581-490B-4441-9F85-DD8941094466}" type="presOf" srcId="{C7684B0F-1484-E243-833A-57616AFF9E33}" destId="{BCD7D530-6A0F-9142-B0FE-B63214CC2FD8}" srcOrd="0" destOrd="0" presId="urn:microsoft.com/office/officeart/2005/8/layout/matrix1"/>
    <dgm:cxn modelId="{0D6D986E-6FAC-2F4A-B83D-F3ECB7CB4732}" type="presOf" srcId="{78082C38-DB61-BF4A-A390-636B4CDC103A}" destId="{3A6D21C9-EFAA-3B41-A0CA-A623E684602C}" srcOrd="1" destOrd="0" presId="urn:microsoft.com/office/officeart/2005/8/layout/matrix1"/>
    <dgm:cxn modelId="{B9298EC1-21B2-9349-BEE9-ACDA9C95A45F}" srcId="{28384672-52BB-2D46-8661-CACFEFC29B2A}" destId="{78082C38-DB61-BF4A-A390-636B4CDC103A}" srcOrd="1" destOrd="0" parTransId="{66DF2D33-C026-4740-A9B4-5C0B474C3490}" sibTransId="{75026553-208C-4C4B-B250-BA2AF07EE9D4}"/>
    <dgm:cxn modelId="{4116670B-F7B5-F448-97AE-4B2DCF1811E6}" type="presOf" srcId="{D74F8C89-8433-F848-89A7-643849420986}" destId="{11EEF85C-AA54-504C-972D-5E9C8BCA6B04}" srcOrd="1" destOrd="0" presId="urn:microsoft.com/office/officeart/2005/8/layout/matrix1"/>
    <dgm:cxn modelId="{B3E7B9D0-9814-1547-A307-7C24E7264D2D}" srcId="{28384672-52BB-2D46-8661-CACFEFC29B2A}" destId="{A8C4C9FD-596C-F147-9806-542539D81948}" srcOrd="0" destOrd="0" parTransId="{66AE6882-983B-F241-A86F-D7DD909ADD2B}" sibTransId="{C4CE35F6-0F65-344E-90DC-C4A24D944FDA}"/>
    <dgm:cxn modelId="{51221895-A5F5-5E45-B2C1-5697713C4252}" srcId="{28384672-52BB-2D46-8661-CACFEFC29B2A}" destId="{9A56ABB6-44E4-9C4F-904C-5FAC9D7DBF10}" srcOrd="2" destOrd="0" parTransId="{393F8F1A-3100-B54E-A386-8A88947855AE}" sibTransId="{E254F4F9-041F-324F-8D79-B795E96E0012}"/>
    <dgm:cxn modelId="{33A701C1-C06F-7C48-A89D-5A7E2B7E8A29}" type="presOf" srcId="{9A56ABB6-44E4-9C4F-904C-5FAC9D7DBF10}" destId="{0812D1AA-AAE7-744A-A54C-63751FB29DE6}" srcOrd="0" destOrd="0" presId="urn:microsoft.com/office/officeart/2005/8/layout/matrix1"/>
    <dgm:cxn modelId="{0F3D3230-F271-EC4E-8F2E-2A53DA45CB62}" type="presOf" srcId="{9A56ABB6-44E4-9C4F-904C-5FAC9D7DBF10}" destId="{167C5F82-302E-A140-B472-75E1FDD68DE1}" srcOrd="1" destOrd="0" presId="urn:microsoft.com/office/officeart/2005/8/layout/matrix1"/>
    <dgm:cxn modelId="{67C19BB1-AF97-6B43-8EA0-EE4C3077F4F1}" type="presOf" srcId="{A8C4C9FD-596C-F147-9806-542539D81948}" destId="{8EE38832-9AFC-C648-AAF3-FC99CDF32774}" srcOrd="0" destOrd="0" presId="urn:microsoft.com/office/officeart/2005/8/layout/matrix1"/>
    <dgm:cxn modelId="{6B75CCE3-EDB7-5840-A829-66812E74B888}" srcId="{28384672-52BB-2D46-8661-CACFEFC29B2A}" destId="{D74F8C89-8433-F848-89A7-643849420986}" srcOrd="3" destOrd="0" parTransId="{978B5BE7-AD6D-A34B-AA5D-5FDB87C94F24}" sibTransId="{0AF86AD8-06FF-9645-B131-447CD68BBBDE}"/>
    <dgm:cxn modelId="{B24BBCC8-2750-0840-80C8-1063CE97FA1C}" type="presOf" srcId="{A8C4C9FD-596C-F147-9806-542539D81948}" destId="{17BCBFD7-3C10-DF4B-A03D-63017A0FD31A}" srcOrd="1" destOrd="0" presId="urn:microsoft.com/office/officeart/2005/8/layout/matrix1"/>
    <dgm:cxn modelId="{86F53FD4-D10A-B04E-823F-24ABDEE311B4}" type="presOf" srcId="{78082C38-DB61-BF4A-A390-636B4CDC103A}" destId="{F780EA4C-71C0-4F4A-9641-4F20256F6E44}" srcOrd="0" destOrd="0" presId="urn:microsoft.com/office/officeart/2005/8/layout/matrix1"/>
    <dgm:cxn modelId="{A43A4292-4DD4-F24E-8505-4F6D1BF3A5E3}" type="presParOf" srcId="{BCD7D530-6A0F-9142-B0FE-B63214CC2FD8}" destId="{61AB3B37-4702-7647-B55A-0BE0B7103D22}" srcOrd="0" destOrd="0" presId="urn:microsoft.com/office/officeart/2005/8/layout/matrix1"/>
    <dgm:cxn modelId="{B2AB2A98-B415-6F42-B653-28D3EE0271BD}" type="presParOf" srcId="{61AB3B37-4702-7647-B55A-0BE0B7103D22}" destId="{8EE38832-9AFC-C648-AAF3-FC99CDF32774}" srcOrd="0" destOrd="0" presId="urn:microsoft.com/office/officeart/2005/8/layout/matrix1"/>
    <dgm:cxn modelId="{F9C0BBCF-1AFB-6748-B8DF-DEF24975D5D9}" type="presParOf" srcId="{61AB3B37-4702-7647-B55A-0BE0B7103D22}" destId="{17BCBFD7-3C10-DF4B-A03D-63017A0FD31A}" srcOrd="1" destOrd="0" presId="urn:microsoft.com/office/officeart/2005/8/layout/matrix1"/>
    <dgm:cxn modelId="{CC58B5E1-599D-5C40-876F-D9B189F51BBC}" type="presParOf" srcId="{61AB3B37-4702-7647-B55A-0BE0B7103D22}" destId="{F780EA4C-71C0-4F4A-9641-4F20256F6E44}" srcOrd="2" destOrd="0" presId="urn:microsoft.com/office/officeart/2005/8/layout/matrix1"/>
    <dgm:cxn modelId="{87FCD94F-1827-A34F-871A-9356D8F51782}" type="presParOf" srcId="{61AB3B37-4702-7647-B55A-0BE0B7103D22}" destId="{3A6D21C9-EFAA-3B41-A0CA-A623E684602C}" srcOrd="3" destOrd="0" presId="urn:microsoft.com/office/officeart/2005/8/layout/matrix1"/>
    <dgm:cxn modelId="{BAAD219B-81DF-4C42-9237-54744D6465EF}" type="presParOf" srcId="{61AB3B37-4702-7647-B55A-0BE0B7103D22}" destId="{0812D1AA-AAE7-744A-A54C-63751FB29DE6}" srcOrd="4" destOrd="0" presId="urn:microsoft.com/office/officeart/2005/8/layout/matrix1"/>
    <dgm:cxn modelId="{31283BF6-5458-124B-8E57-66F172562B03}" type="presParOf" srcId="{61AB3B37-4702-7647-B55A-0BE0B7103D22}" destId="{167C5F82-302E-A140-B472-75E1FDD68DE1}" srcOrd="5" destOrd="0" presId="urn:microsoft.com/office/officeart/2005/8/layout/matrix1"/>
    <dgm:cxn modelId="{C13EA881-F629-1344-9B1A-C18238116E5B}" type="presParOf" srcId="{61AB3B37-4702-7647-B55A-0BE0B7103D22}" destId="{1CE5124E-E591-8641-ADE2-AE8AF8137F6D}" srcOrd="6" destOrd="0" presId="urn:microsoft.com/office/officeart/2005/8/layout/matrix1"/>
    <dgm:cxn modelId="{A200410C-8B77-8745-AD56-7390C2899972}" type="presParOf" srcId="{61AB3B37-4702-7647-B55A-0BE0B7103D22}" destId="{11EEF85C-AA54-504C-972D-5E9C8BCA6B04}" srcOrd="7" destOrd="0" presId="urn:microsoft.com/office/officeart/2005/8/layout/matrix1"/>
    <dgm:cxn modelId="{7A362498-809A-D345-B30E-426C4B7AF005}" type="presParOf" srcId="{BCD7D530-6A0F-9142-B0FE-B63214CC2FD8}" destId="{2DAAA549-5BEF-3B46-85CC-CDC33484DCC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38832-9AFC-C648-AAF3-FC99CDF32774}">
      <dsp:nvSpPr>
        <dsp:cNvPr id="0" name=""/>
        <dsp:cNvSpPr/>
      </dsp:nvSpPr>
      <dsp:spPr>
        <a:xfrm rot="16200000">
          <a:off x="933450" y="-933450"/>
          <a:ext cx="2324100" cy="4191000"/>
        </a:xfrm>
        <a:prstGeom prst="round1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/>
            <a:t>Sobrepoblación</a:t>
          </a:r>
        </a:p>
      </dsp:txBody>
      <dsp:txXfrm rot="5400000">
        <a:off x="0" y="0"/>
        <a:ext cx="4191000" cy="1743075"/>
      </dsp:txXfrm>
    </dsp:sp>
    <dsp:sp modelId="{F780EA4C-71C0-4F4A-9641-4F20256F6E44}">
      <dsp:nvSpPr>
        <dsp:cNvPr id="0" name=""/>
        <dsp:cNvSpPr/>
      </dsp:nvSpPr>
      <dsp:spPr>
        <a:xfrm>
          <a:off x="4191000" y="0"/>
          <a:ext cx="4191000" cy="2324100"/>
        </a:xfrm>
        <a:prstGeom prst="round1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/>
            <a:t>Nuevas aplicaciones</a:t>
          </a:r>
        </a:p>
      </dsp:txBody>
      <dsp:txXfrm>
        <a:off x="4191000" y="0"/>
        <a:ext cx="4191000" cy="1743075"/>
      </dsp:txXfrm>
    </dsp:sp>
    <dsp:sp modelId="{0812D1AA-AAE7-744A-A54C-63751FB29DE6}">
      <dsp:nvSpPr>
        <dsp:cNvPr id="0" name=""/>
        <dsp:cNvSpPr/>
      </dsp:nvSpPr>
      <dsp:spPr>
        <a:xfrm rot="10800000">
          <a:off x="0" y="2324100"/>
          <a:ext cx="4191000" cy="2324100"/>
        </a:xfrm>
        <a:prstGeom prst="round1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/>
            <a:t>Producción artesanal</a:t>
          </a:r>
          <a:endParaRPr lang="es-ES_tradnl" sz="2800" kern="1200" dirty="0"/>
        </a:p>
      </dsp:txBody>
      <dsp:txXfrm rot="10800000">
        <a:off x="0" y="2905124"/>
        <a:ext cx="4191000" cy="1743075"/>
      </dsp:txXfrm>
    </dsp:sp>
    <dsp:sp modelId="{1CE5124E-E591-8641-ADE2-AE8AF8137F6D}">
      <dsp:nvSpPr>
        <dsp:cNvPr id="0" name=""/>
        <dsp:cNvSpPr/>
      </dsp:nvSpPr>
      <dsp:spPr>
        <a:xfrm rot="5400000">
          <a:off x="5124450" y="1390650"/>
          <a:ext cx="2324100" cy="4191000"/>
        </a:xfrm>
        <a:prstGeom prst="round1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/>
            <a:t>Nuevos Materiales</a:t>
          </a:r>
        </a:p>
      </dsp:txBody>
      <dsp:txXfrm rot="-5400000">
        <a:off x="4191000" y="2905124"/>
        <a:ext cx="4191000" cy="1743075"/>
      </dsp:txXfrm>
    </dsp:sp>
    <dsp:sp modelId="{2DAAA549-5BEF-3B46-85CC-CDC33484DCCB}">
      <dsp:nvSpPr>
        <dsp:cNvPr id="0" name=""/>
        <dsp:cNvSpPr/>
      </dsp:nvSpPr>
      <dsp:spPr>
        <a:xfrm>
          <a:off x="2933700" y="1743075"/>
          <a:ext cx="2514600" cy="1162050"/>
        </a:xfrm>
        <a:prstGeom prst="roundRect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/>
            <a:t>Contaminación Ambiental</a:t>
          </a:r>
        </a:p>
      </dsp:txBody>
      <dsp:txXfrm>
        <a:off x="2990427" y="1799802"/>
        <a:ext cx="2401146" cy="1048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 altLang="x-non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5280642-3808-024A-B76C-A0AF4DC72552}" type="datetimeFigureOut">
              <a:rPr lang="es-ES_tradnl" altLang="x-none"/>
              <a:pPr/>
              <a:t>18/7/17</a:t>
            </a:fld>
            <a:endParaRPr lang="es-ES_tradnl" altLang="x-non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 altLang="x-non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16F93A-8E64-4241-8726-47D13773C709}" type="slidenum">
              <a:rPr lang="es-ES_tradnl" altLang="x-none"/>
              <a:pPr/>
              <a:t>‹Nr.›</a:t>
            </a:fld>
            <a:endParaRPr lang="es-ES_tradnl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409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410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D53A724-678F-E949-9FB4-F836541D1674}" type="slidenum">
              <a:rPr lang="en-US" altLang="es-VE"/>
              <a:pPr/>
              <a:t>‹Nr.›</a:t>
            </a:fld>
            <a:endParaRPr lang="en-US" altLang="es-V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14F305B0-53DB-BD4A-BC6A-9A83F78520BB}" type="slidenum">
              <a:rPr lang="en-US" altLang="es-VE"/>
              <a:pPr>
                <a:spcBef>
                  <a:spcPct val="0"/>
                </a:spcBef>
              </a:pPr>
              <a:t>2</a:t>
            </a:fld>
            <a:endParaRPr lang="en-US" altLang="es-VE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37B2294F-70EB-EB45-925D-911360DEAFDB}" type="slidenum">
              <a:rPr lang="en-US" altLang="es-VE"/>
              <a:pPr>
                <a:spcBef>
                  <a:spcPct val="0"/>
                </a:spcBef>
              </a:pPr>
              <a:t>11</a:t>
            </a:fld>
            <a:endParaRPr lang="en-US" altLang="es-VE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VE" altLang="es-VE" dirty="0">
                <a:latin typeface="Times New Roman" charset="0"/>
              </a:rPr>
              <a:t>Se adapta</a:t>
            </a:r>
            <a:r>
              <a:rPr lang="es-VE" altLang="es-VE" baseline="0" dirty="0">
                <a:latin typeface="Times New Roman" charset="0"/>
              </a:rPr>
              <a:t>  la norma ASTM D4761, por tener estrucutra similar al bambú, cortesa exterior con mayor resistencia a la estrucutra interior que presenta diafragmas y vaciós.</a:t>
            </a:r>
          </a:p>
          <a:p>
            <a:pPr eaLnBrk="1" hangingPunct="1"/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Ensayos de tensión y flexión de la madera de construcción y del material estructural de base de madera</a:t>
            </a:r>
            <a:r>
              <a:rPr lang="es-ES_tradnl" dirty="0">
                <a:effectLst/>
              </a:rPr>
              <a:t> </a:t>
            </a:r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640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37B2294F-70EB-EB45-925D-911360DEAFDB}" type="slidenum">
              <a:rPr lang="en-US" altLang="es-VE"/>
              <a:pPr>
                <a:spcBef>
                  <a:spcPct val="0"/>
                </a:spcBef>
              </a:pPr>
              <a:t>12</a:t>
            </a:fld>
            <a:endParaRPr lang="en-US" altLang="es-VE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Ancho 15mm, Longitud sección delgada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57mm;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Longitud Total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165mm;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Espesor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3.2mm,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Distancia entre sujeciones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115mm,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Velocidad del ensayo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5mm/min.</a:t>
            </a:r>
            <a:endParaRPr lang="es-ES_tradnl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Ancho 12.7mm, Longitud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127mm,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Espesor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3.2mm,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Velocidad del ensayo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2mm/min</a:t>
            </a:r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764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37B2294F-70EB-EB45-925D-911360DEAFDB}" type="slidenum">
              <a:rPr lang="en-US" altLang="es-VE"/>
              <a:pPr>
                <a:spcBef>
                  <a:spcPct val="0"/>
                </a:spcBef>
              </a:pPr>
              <a:t>13</a:t>
            </a:fld>
            <a:endParaRPr lang="en-US" altLang="es-VE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Ensayos de tensión para materiales compuestos con matriz polimérica</a:t>
            </a: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Ancho 15mm, Longitud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250mm,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Espesor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3.2mm,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Velocidad del ensayo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2mm/min, </a:t>
            </a: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Ancho 13mm, Longitud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32:1 con respecto al espesor,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Espesor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4mm,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Velocidad del ensayo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1mm/min</a:t>
            </a:r>
          </a:p>
          <a:p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720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37B2294F-70EB-EB45-925D-911360DEAFDB}" type="slidenum">
              <a:rPr lang="en-US" altLang="es-VE"/>
              <a:pPr>
                <a:spcBef>
                  <a:spcPct val="0"/>
                </a:spcBef>
              </a:pPr>
              <a:t>14</a:t>
            </a:fld>
            <a:endParaRPr lang="en-US" altLang="es-VE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88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37B2294F-70EB-EB45-925D-911360DEAFDB}" type="slidenum">
              <a:rPr lang="en-US" altLang="es-VE"/>
              <a:pPr>
                <a:spcBef>
                  <a:spcPct val="0"/>
                </a:spcBef>
              </a:pPr>
              <a:t>15</a:t>
            </a:fld>
            <a:endParaRPr lang="en-US" altLang="es-VE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95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3AA39E7-ADB3-7341-93C4-181AA3A01B5C}" type="slidenum">
              <a:rPr lang="en-US" altLang="es-VE"/>
              <a:pPr>
                <a:spcBef>
                  <a:spcPct val="0"/>
                </a:spcBef>
              </a:pPr>
              <a:t>16</a:t>
            </a:fld>
            <a:endParaRPr lang="en-US" altLang="es-VE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VE" altLang="es-VE" dirty="0">
                <a:latin typeface="Times New Roman" charset="0"/>
              </a:rPr>
              <a:t>Se observa que el esfuerzo de los tres grupos de diametros esta en la misma banda de valores, sin embargo conforme aumenta el diámetro aumenta la deformación unitaria.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D92824A6-24DD-9749-91F2-36B9ABF5A6AA}" type="slidenum">
              <a:rPr lang="en-US" altLang="es-VE"/>
              <a:pPr>
                <a:spcBef>
                  <a:spcPct val="0"/>
                </a:spcBef>
              </a:pPr>
              <a:t>17</a:t>
            </a:fld>
            <a:endParaRPr lang="en-US" altLang="es-VE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VE" altLang="es-VE" dirty="0">
                <a:latin typeface="Times New Roman" charset="0"/>
              </a:rPr>
              <a:t>Material frágil de comportamiento lineal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D92824A6-24DD-9749-91F2-36B9ABF5A6AA}" type="slidenum">
              <a:rPr lang="en-US" altLang="es-VE"/>
              <a:pPr>
                <a:spcBef>
                  <a:spcPct val="0"/>
                </a:spcBef>
              </a:pPr>
              <a:t>18</a:t>
            </a:fld>
            <a:endParaRPr lang="en-US" altLang="es-VE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VE" altLang="es-VE">
                <a:latin typeface="Times New Roman" charset="0"/>
              </a:rPr>
              <a:t>Material frágil de comportamiento lineal</a:t>
            </a:r>
          </a:p>
        </p:txBody>
      </p:sp>
    </p:spTree>
    <p:extLst>
      <p:ext uri="{BB962C8B-B14F-4D97-AF65-F5344CB8AC3E}">
        <p14:creationId xmlns:p14="http://schemas.microsoft.com/office/powerpoint/2010/main" val="39306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3AA39E7-ADB3-7341-93C4-181AA3A01B5C}" type="slidenum">
              <a:rPr lang="en-US" altLang="es-VE"/>
              <a:pPr>
                <a:spcBef>
                  <a:spcPct val="0"/>
                </a:spcBef>
              </a:pPr>
              <a:t>19</a:t>
            </a:fld>
            <a:endParaRPr lang="en-US" altLang="es-VE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31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D92824A6-24DD-9749-91F2-36B9ABF5A6AA}" type="slidenum">
              <a:rPr lang="en-US" altLang="es-VE"/>
              <a:pPr>
                <a:spcBef>
                  <a:spcPct val="0"/>
                </a:spcBef>
              </a:pPr>
              <a:t>20</a:t>
            </a:fld>
            <a:endParaRPr lang="en-US" altLang="es-VE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datos muy similares a la investigación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Villacis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(2011), por lo que se consideran válidos</a:t>
            </a:r>
            <a:r>
              <a:rPr lang="es-ES_tradnl" dirty="0">
                <a:effectLst/>
              </a:rPr>
              <a:t> </a:t>
            </a:r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00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583913A9-4722-0C4F-AD53-379353EF7631}" type="slidenum">
              <a:rPr lang="en-US" altLang="es-VE"/>
              <a:pPr>
                <a:spcBef>
                  <a:spcPct val="0"/>
                </a:spcBef>
              </a:pPr>
              <a:t>3</a:t>
            </a:fld>
            <a:endParaRPr lang="en-US" altLang="es-VE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En la zona 1 de Imbabura por encontrarse rodeada de varias fuentes hídricas; existe la producción artesanal de artesanías, recipientes,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muebles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y construcciones a partir de la fibra de totora; sin embargo al ser el proceso manual que no utiliza toda la producción de totora, esta se convierte en un contamínate de la fuente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hídirca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tanto a nivel visual como a nivel de producción de componentes y nutrientes del agua. No existe un proceso que induzca a la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busqueda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de nuevas aplicaciones con esta fibra, los materiales compuestos están en auge en estos tiempos y su producción verde utilizando residuos de fibras naturales han sido un gran aporte a disminuir la contaminación ambiental, además que han desembocado en nuevas aplicaciones de las fibras apoyados de sus </a:t>
            </a:r>
            <a:r>
              <a:rPr lang="es-ES" sz="1200" kern="1200" baseline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carácterísticas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físicas y mecánicas.</a:t>
            </a:r>
            <a:endParaRPr lang="es-VE" altLang="es-VE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3AA39E7-ADB3-7341-93C4-181AA3A01B5C}" type="slidenum">
              <a:rPr lang="en-US" altLang="es-VE"/>
              <a:pPr>
                <a:spcBef>
                  <a:spcPct val="0"/>
                </a:spcBef>
              </a:pPr>
              <a:t>21</a:t>
            </a:fld>
            <a:endParaRPr lang="en-US" altLang="es-VE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VE" altLang="es-VE" dirty="0">
                <a:latin typeface="Times New Roman" charset="0"/>
              </a:rPr>
              <a:t>Material</a:t>
            </a:r>
            <a:r>
              <a:rPr lang="es-VE" altLang="es-VE" baseline="0" dirty="0">
                <a:latin typeface="Times New Roman" charset="0"/>
              </a:rPr>
              <a:t> frágil de comportamiento lineal</a:t>
            </a:r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60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D92824A6-24DD-9749-91F2-36B9ABF5A6AA}" type="slidenum">
              <a:rPr lang="en-US" altLang="es-VE"/>
              <a:pPr>
                <a:spcBef>
                  <a:spcPct val="0"/>
                </a:spcBef>
              </a:pPr>
              <a:t>22</a:t>
            </a:fld>
            <a:endParaRPr lang="en-US" altLang="es-VE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456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D92824A6-24DD-9749-91F2-36B9ABF5A6AA}" type="slidenum">
              <a:rPr lang="en-US" altLang="es-VE"/>
              <a:pPr>
                <a:spcBef>
                  <a:spcPct val="0"/>
                </a:spcBef>
              </a:pPr>
              <a:t>23</a:t>
            </a:fld>
            <a:endParaRPr lang="en-US" altLang="es-VE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VE" altLang="es-VE">
                <a:latin typeface="Times New Roman" charset="0"/>
              </a:rPr>
              <a:t>Material frágil de comportamiento lineal</a:t>
            </a:r>
          </a:p>
        </p:txBody>
      </p:sp>
    </p:spTree>
    <p:extLst>
      <p:ext uri="{BB962C8B-B14F-4D97-AF65-F5344CB8AC3E}">
        <p14:creationId xmlns:p14="http://schemas.microsoft.com/office/powerpoint/2010/main" val="885851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3AA39E7-ADB3-7341-93C4-181AA3A01B5C}" type="slidenum">
              <a:rPr lang="en-US" altLang="es-VE"/>
              <a:pPr>
                <a:spcBef>
                  <a:spcPct val="0"/>
                </a:spcBef>
              </a:pPr>
              <a:t>24</a:t>
            </a:fld>
            <a:endParaRPr lang="en-US" altLang="es-VE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VE" altLang="es-VE" dirty="0">
                <a:latin typeface="Times New Roman" charset="0"/>
              </a:rPr>
              <a:t>Se observa las tomas a 100x de la fibra de los tres grupos de diamtetros</a:t>
            </a:r>
            <a:r>
              <a:rPr lang="es-VE" altLang="es-VE" baseline="0" dirty="0">
                <a:latin typeface="Times New Roman" charset="0"/>
              </a:rPr>
              <a:t> y de la fibra despues del proceso de presió manual</a:t>
            </a:r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36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D92824A6-24DD-9749-91F2-36B9ABF5A6AA}" type="slidenum">
              <a:rPr lang="en-US" altLang="es-VE"/>
              <a:pPr>
                <a:spcBef>
                  <a:spcPct val="0"/>
                </a:spcBef>
              </a:pPr>
              <a:t>25</a:t>
            </a:fld>
            <a:endParaRPr lang="en-US" altLang="es-VE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magnificación de 100x que en la sección de la interface existe el paso de luz, lo que denota una mala relación entre la totora y la resina; 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Tomas a 200x y 400x de la sección con presencia de luz y en las que se identifica que la interface entre la fibra de totora y la resina no tiene ninguna relación de factor que afectaría al comportamiento del material.</a:t>
            </a:r>
            <a:endParaRPr lang="es-ES_tradnl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13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D92824A6-24DD-9749-91F2-36B9ABF5A6AA}" type="slidenum">
              <a:rPr lang="en-US" altLang="es-VE"/>
              <a:pPr>
                <a:spcBef>
                  <a:spcPct val="0"/>
                </a:spcBef>
              </a:pPr>
              <a:t>26</a:t>
            </a:fld>
            <a:endParaRPr lang="en-US" altLang="es-VE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Se observa el material compuesto elaborado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despues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del proceso de lijado, en donde se mejora la calidad de la interface, tomas a 100x y 200x</a:t>
            </a:r>
          </a:p>
        </p:txBody>
      </p:sp>
    </p:spTree>
    <p:extLst>
      <p:ext uri="{BB962C8B-B14F-4D97-AF65-F5344CB8AC3E}">
        <p14:creationId xmlns:p14="http://schemas.microsoft.com/office/powerpoint/2010/main" val="124476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3AA39E7-ADB3-7341-93C4-181AA3A01B5C}" type="slidenum">
              <a:rPr lang="en-US" altLang="es-VE"/>
              <a:pPr>
                <a:spcBef>
                  <a:spcPct val="0"/>
                </a:spcBef>
              </a:pPr>
              <a:t>27</a:t>
            </a:fld>
            <a:endParaRPr lang="en-US" altLang="es-VE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VE" altLang="es-VE" dirty="0">
                <a:latin typeface="Times New Roman" charset="0"/>
              </a:rPr>
              <a:t>Se elabora el modelo 3d de la totora, y la resina, y su respectivo mallado.</a:t>
            </a:r>
          </a:p>
        </p:txBody>
      </p:sp>
    </p:spTree>
    <p:extLst>
      <p:ext uri="{BB962C8B-B14F-4D97-AF65-F5344CB8AC3E}">
        <p14:creationId xmlns:p14="http://schemas.microsoft.com/office/powerpoint/2010/main" val="1456233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23AA39E7-ADB3-7341-93C4-181AA3A01B5C}" type="slidenum">
              <a:rPr lang="en-US" altLang="es-VE"/>
              <a:pPr>
                <a:spcBef>
                  <a:spcPct val="0"/>
                </a:spcBef>
              </a:pPr>
              <a:t>28</a:t>
            </a:fld>
            <a:endParaRPr lang="en-US" altLang="es-VE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VE" altLang="es-VE" dirty="0">
                <a:latin typeface="Times New Roman" charset="0"/>
              </a:rPr>
              <a:t>Se ensambla el material compuesto y se elabora las sujeciones y puntos de apoyo para tracción y flexión.</a:t>
            </a:r>
          </a:p>
        </p:txBody>
      </p:sp>
    </p:spTree>
    <p:extLst>
      <p:ext uri="{BB962C8B-B14F-4D97-AF65-F5344CB8AC3E}">
        <p14:creationId xmlns:p14="http://schemas.microsoft.com/office/powerpoint/2010/main" val="11409695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D92824A6-24DD-9749-91F2-36B9ABF5A6AA}" type="slidenum">
              <a:rPr lang="en-US" altLang="es-VE"/>
              <a:pPr>
                <a:spcBef>
                  <a:spcPct val="0"/>
                </a:spcBef>
              </a:pPr>
              <a:t>29</a:t>
            </a:fld>
            <a:endParaRPr lang="en-US" altLang="es-VE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70,171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MPa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0,0427 mm/mm</a:t>
            </a:r>
            <a:endParaRPr lang="es-ES_tradnl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eaLnBrk="1" hangingPunct="1"/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198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D92824A6-24DD-9749-91F2-36B9ABF5A6AA}" type="slidenum">
              <a:rPr lang="en-US" altLang="es-VE"/>
              <a:pPr>
                <a:spcBef>
                  <a:spcPct val="0"/>
                </a:spcBef>
              </a:pPr>
              <a:t>30</a:t>
            </a:fld>
            <a:endParaRPr lang="en-US" altLang="es-VE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88,07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MPa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0,0612 mm/mm</a:t>
            </a:r>
            <a:endParaRPr lang="es-ES_tradnl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eaLnBrk="1" hangingPunct="1"/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182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583913A9-4722-0C4F-AD53-379353EF7631}" type="slidenum">
              <a:rPr lang="en-US" altLang="es-VE"/>
              <a:pPr>
                <a:spcBef>
                  <a:spcPct val="0"/>
                </a:spcBef>
              </a:pPr>
              <a:t>4</a:t>
            </a:fld>
            <a:endParaRPr lang="en-US" altLang="es-VE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VE" altLang="es-VE" dirty="0">
                <a:latin typeface="Times New Roman" charset="0"/>
              </a:rPr>
              <a:t>El desarrollo</a:t>
            </a:r>
            <a:r>
              <a:rPr lang="es-VE" altLang="es-VE" baseline="0" dirty="0">
                <a:latin typeface="Times New Roman" charset="0"/>
              </a:rPr>
              <a:t> de nuevas aplicaciones a nivel de ingeniería apra la fabricación de prototipos, deben estar apoyadas de cálculos analíticos de macánica de sólidos y un análisis de elementos finitos; para ello es necesario conocer las propiedades mecánicas del material con el que se desea desarrollar el prototipo; si se desea utilizar un material con matriz de resina poliester y refuerzo con fibra natural de totora es necesario realizar este procedimiento para futuras aplicaciones.</a:t>
            </a:r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424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D92824A6-24DD-9749-91F2-36B9ABF5A6AA}" type="slidenum">
              <a:rPr lang="en-US" altLang="es-VE"/>
              <a:pPr>
                <a:spcBef>
                  <a:spcPct val="0"/>
                </a:spcBef>
              </a:pPr>
              <a:t>31</a:t>
            </a:fld>
            <a:endParaRPr lang="en-US" altLang="es-VE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849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D92824A6-24DD-9749-91F2-36B9ABF5A6AA}" type="slidenum">
              <a:rPr lang="en-US" altLang="es-VE"/>
              <a:pPr>
                <a:spcBef>
                  <a:spcPct val="0"/>
                </a:spcBef>
              </a:pPr>
              <a:t>32</a:t>
            </a:fld>
            <a:endParaRPr lang="en-US" altLang="es-VE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023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E455B5E1-8A3C-944D-9F3D-6B2F46CEBBD7}" type="slidenum">
              <a:rPr lang="en-US" altLang="es-VE"/>
              <a:pPr>
                <a:spcBef>
                  <a:spcPct val="0"/>
                </a:spcBef>
              </a:pPr>
              <a:t>33</a:t>
            </a:fld>
            <a:endParaRPr lang="en-US" altLang="es-VE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E455B5E1-8A3C-944D-9F3D-6B2F46CEBBD7}" type="slidenum">
              <a:rPr lang="en-US" altLang="es-VE"/>
              <a:pPr>
                <a:spcBef>
                  <a:spcPct val="0"/>
                </a:spcBef>
              </a:pPr>
              <a:t>34</a:t>
            </a:fld>
            <a:endParaRPr lang="en-US" altLang="es-VE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8180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E455B5E1-8A3C-944D-9F3D-6B2F46CEBBD7}" type="slidenum">
              <a:rPr lang="en-US" altLang="es-VE"/>
              <a:pPr>
                <a:spcBef>
                  <a:spcPct val="0"/>
                </a:spcBef>
              </a:pPr>
              <a:t>35</a:t>
            </a:fld>
            <a:endParaRPr lang="en-US" altLang="es-VE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384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E455B5E1-8A3C-944D-9F3D-6B2F46CEBBD7}" type="slidenum">
              <a:rPr lang="en-US" altLang="es-VE"/>
              <a:pPr>
                <a:spcBef>
                  <a:spcPct val="0"/>
                </a:spcBef>
              </a:pPr>
              <a:t>36</a:t>
            </a:fld>
            <a:endParaRPr lang="en-US" altLang="es-VE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25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EB5B7166-2F9E-CE4E-B35E-FA5574E2C258}" type="slidenum">
              <a:rPr lang="en-US" altLang="es-VE"/>
              <a:pPr>
                <a:spcBef>
                  <a:spcPct val="0"/>
                </a:spcBef>
              </a:pPr>
              <a:t>37</a:t>
            </a:fld>
            <a:endParaRPr lang="en-US" altLang="es-VE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802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EB5B7166-2F9E-CE4E-B35E-FA5574E2C258}" type="slidenum">
              <a:rPr lang="en-US" altLang="es-VE"/>
              <a:pPr>
                <a:spcBef>
                  <a:spcPct val="0"/>
                </a:spcBef>
              </a:pPr>
              <a:t>38</a:t>
            </a:fld>
            <a:endParaRPr lang="en-US" altLang="es-VE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F13458C0-75DC-234B-A31F-2AED64E51703}" type="slidenum">
              <a:rPr lang="en-US" altLang="es-VE"/>
              <a:pPr>
                <a:spcBef>
                  <a:spcPct val="0"/>
                </a:spcBef>
              </a:pPr>
              <a:t>39</a:t>
            </a:fld>
            <a:endParaRPr lang="en-US" altLang="es-VE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VE" altLang="es-VE" dirty="0">
                <a:latin typeface="Times New Roman" charset="0"/>
              </a:rPr>
              <a:t>De</a:t>
            </a:r>
            <a:r>
              <a:rPr lang="es-VE" altLang="es-VE" baseline="0" dirty="0">
                <a:latin typeface="Times New Roman" charset="0"/>
              </a:rPr>
              <a:t> esta investigación se generó una publicación, que al momento se encuentra aceptada con correcciones en el Journal of Natural Fibers; revista indexada de cuartil 2; con un sjr de 0,358; con el título Mechanical behavior under tension of schoenoplectus californicus fiber.</a:t>
            </a:r>
            <a:endParaRPr lang="es-VE" altLang="es-VE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F13458C0-75DC-234B-A31F-2AED64E51703}" type="slidenum">
              <a:rPr lang="en-US" altLang="es-VE"/>
              <a:pPr>
                <a:spcBef>
                  <a:spcPct val="0"/>
                </a:spcBef>
              </a:pPr>
              <a:t>40</a:t>
            </a:fld>
            <a:endParaRPr lang="en-US" altLang="es-VE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028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EFA645BE-10AF-6C40-88B8-BBF26887D9D9}" type="slidenum">
              <a:rPr lang="en-US" altLang="es-VE"/>
              <a:pPr>
                <a:spcBef>
                  <a:spcPct val="0"/>
                </a:spcBef>
              </a:pPr>
              <a:t>5</a:t>
            </a:fld>
            <a:endParaRPr lang="en-US" altLang="es-VE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063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EFA645BE-10AF-6C40-88B8-BBF26887D9D9}" type="slidenum">
              <a:rPr lang="en-US" altLang="es-VE"/>
              <a:pPr>
                <a:spcBef>
                  <a:spcPct val="0"/>
                </a:spcBef>
              </a:pPr>
              <a:t>6</a:t>
            </a:fld>
            <a:endParaRPr lang="en-US" altLang="es-VE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6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EFA645BE-10AF-6C40-88B8-BBF26887D9D9}" type="slidenum">
              <a:rPr lang="en-US" altLang="es-VE"/>
              <a:pPr>
                <a:spcBef>
                  <a:spcPct val="0"/>
                </a:spcBef>
              </a:pPr>
              <a:t>7</a:t>
            </a:fld>
            <a:endParaRPr lang="en-US" altLang="es-VE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38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C26A5F96-A0E2-A247-A868-8425C14B3897}" type="slidenum">
              <a:rPr lang="en-US" altLang="es-VE"/>
              <a:pPr>
                <a:spcBef>
                  <a:spcPct val="0"/>
                </a:spcBef>
              </a:pPr>
              <a:t>8</a:t>
            </a:fld>
            <a:endParaRPr lang="en-US" altLang="es-VE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s-VE" altLang="es-VE" dirty="0">
                <a:latin typeface="Times New Roman" charset="0"/>
              </a:rPr>
              <a:t>La</a:t>
            </a:r>
            <a:r>
              <a:rPr lang="es-VE" altLang="es-VE" baseline="0" dirty="0">
                <a:latin typeface="Times New Roman" charset="0"/>
              </a:rPr>
              <a:t> totora es una fibra muy utilizada sin tratamiento alguno mas que su proceso de secado en la construcción de viviendas, muebes, recipientes y artesanías; esto demuestra que posee buenas propiedades mecánicas; sin embargo solo se ha caracterizado cualitativamente, en varias tesis de diseño industrial. El Ecuador al buscar un cambio en su matriz productiva, busca mejorar los procesos y obtener nuevas aplicaciones a partir de los procesos artesanales existentesm utilizando en su mayoría productos encontrados o elaborados en el país,</a:t>
            </a:r>
            <a:endParaRPr lang="es-VE" altLang="es-VE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00EBE0A0-BB55-1240-8F2A-88EC21773795}" type="slidenum">
              <a:rPr lang="en-US" altLang="es-VE"/>
              <a:pPr>
                <a:spcBef>
                  <a:spcPct val="0"/>
                </a:spcBef>
              </a:pPr>
              <a:t>9</a:t>
            </a:fld>
            <a:endParaRPr lang="en-US" altLang="es-VE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VE" altLang="es-V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37B2294F-70EB-EB45-925D-911360DEAFDB}" type="slidenum">
              <a:rPr lang="en-US" altLang="es-VE"/>
              <a:pPr>
                <a:spcBef>
                  <a:spcPct val="0"/>
                </a:spcBef>
              </a:pPr>
              <a:t>10</a:t>
            </a:fld>
            <a:endParaRPr lang="en-US" altLang="es-VE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dirty="0"/>
              <a:t>-Máquina de ensayos universal de la marca James </a:t>
            </a:r>
            <a:r>
              <a:rPr lang="es-ES" dirty="0" err="1"/>
              <a:t>Heal</a:t>
            </a:r>
            <a:r>
              <a:rPr lang="es-ES" dirty="0"/>
              <a:t> modelo </a:t>
            </a:r>
            <a:r>
              <a:rPr lang="es-ES" dirty="0" err="1"/>
              <a:t>Titan</a:t>
            </a:r>
            <a:r>
              <a:rPr lang="es-ES" dirty="0"/>
              <a:t> 5 de 5000 N específicamente para aplicaciones de fibras tejidas y no tejidas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dirty="0"/>
              <a:t>-Máquina de ensayos universal marca MTS con una galga marca QUANTRON certificada por INEN de 5000N del laboratorio de resistencia de materiales de la Universidad de las Fuerzas Armadas ESPE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VE" sz="1050" dirty="0">
                <a:latin typeface="Calibri" charset="0"/>
              </a:rPr>
              <a:t>-</a:t>
            </a:r>
            <a:r>
              <a:rPr lang="es-ES" altLang="es-VE" sz="1050" dirty="0" err="1">
                <a:latin typeface="Calibri" charset="0"/>
              </a:rPr>
              <a:t>Multimetro</a:t>
            </a:r>
            <a:r>
              <a:rPr lang="es-ES" altLang="es-VE" sz="1050" baseline="0" dirty="0">
                <a:latin typeface="Calibri" charset="0"/>
              </a:rPr>
              <a:t> digital de 0,1ºC de </a:t>
            </a:r>
            <a:r>
              <a:rPr lang="es-ES" altLang="es-VE" sz="1050" baseline="0" dirty="0" err="1">
                <a:latin typeface="Calibri" charset="0"/>
              </a:rPr>
              <a:t>presición</a:t>
            </a:r>
            <a:endParaRPr lang="es-ES" altLang="es-VE" sz="1050" baseline="0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VE" sz="1050" baseline="0" dirty="0">
                <a:latin typeface="Calibri" charset="0"/>
              </a:rPr>
              <a:t>-Moldes de </a:t>
            </a:r>
            <a:r>
              <a:rPr lang="es-ES" altLang="es-VE" sz="1050" baseline="0" dirty="0" err="1">
                <a:latin typeface="Calibri" charset="0"/>
              </a:rPr>
              <a:t>melamínico</a:t>
            </a:r>
            <a:r>
              <a:rPr lang="es-ES" altLang="es-VE" sz="1050" baseline="0" dirty="0">
                <a:latin typeface="Calibri" charset="0"/>
              </a:rPr>
              <a:t> construidos bajos especificaciones de la norma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VE" sz="1050" baseline="0" dirty="0">
                <a:latin typeface="Calibri" charset="0"/>
              </a:rPr>
              <a:t>-Balanza CAMRY de 0,01gr de precisión</a:t>
            </a:r>
            <a:endParaRPr lang="es-EC" altLang="es-VE" sz="1050" dirty="0">
              <a:latin typeface="Calibri" charset="0"/>
            </a:endParaRPr>
          </a:p>
          <a:p>
            <a:pPr eaLnBrk="1" hangingPunct="1"/>
            <a:endParaRPr lang="es-VE" altLang="es-VE" dirty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144EA-8A34-244B-AED6-54391FFABB55}" type="slidenum">
              <a:rPr lang="en-US" altLang="es-VE"/>
              <a:pPr/>
              <a:t>‹Nr.›</a:t>
            </a:fld>
            <a:endParaRPr lang="en-US" altLang="es-VE"/>
          </a:p>
        </p:txBody>
      </p:sp>
    </p:spTree>
    <p:extLst>
      <p:ext uri="{BB962C8B-B14F-4D97-AF65-F5344CB8AC3E}">
        <p14:creationId xmlns:p14="http://schemas.microsoft.com/office/powerpoint/2010/main" val="1848664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0C374-3B1B-154D-B481-F6BACB2964BC}" type="slidenum">
              <a:rPr lang="en-US" altLang="es-VE"/>
              <a:pPr/>
              <a:t>‹Nr.›</a:t>
            </a:fld>
            <a:endParaRPr lang="en-US" altLang="es-VE"/>
          </a:p>
        </p:txBody>
      </p:sp>
    </p:spTree>
    <p:extLst>
      <p:ext uri="{BB962C8B-B14F-4D97-AF65-F5344CB8AC3E}">
        <p14:creationId xmlns:p14="http://schemas.microsoft.com/office/powerpoint/2010/main" val="171708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BFBAF1-ECB0-8649-978A-EA40E6E2EF94}" type="slidenum">
              <a:rPr lang="en-US" altLang="es-VE"/>
              <a:pPr/>
              <a:t>‹Nr.›</a:t>
            </a:fld>
            <a:endParaRPr lang="en-US" altLang="es-VE"/>
          </a:p>
        </p:txBody>
      </p:sp>
    </p:spTree>
    <p:extLst>
      <p:ext uri="{BB962C8B-B14F-4D97-AF65-F5344CB8AC3E}">
        <p14:creationId xmlns:p14="http://schemas.microsoft.com/office/powerpoint/2010/main" val="1115841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01170D-4E12-5C47-86A5-B68D78AE5F72}" type="slidenum">
              <a:rPr lang="en-US" altLang="es-VE"/>
              <a:pPr/>
              <a:t>‹Nr.›</a:t>
            </a:fld>
            <a:endParaRPr lang="en-US" altLang="es-VE"/>
          </a:p>
        </p:txBody>
      </p:sp>
    </p:spTree>
    <p:extLst>
      <p:ext uri="{BB962C8B-B14F-4D97-AF65-F5344CB8AC3E}">
        <p14:creationId xmlns:p14="http://schemas.microsoft.com/office/powerpoint/2010/main" val="71486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6754EE-2C12-BF45-B96F-3748CB5AA6E7}" type="slidenum">
              <a:rPr lang="en-US" altLang="es-VE"/>
              <a:pPr/>
              <a:t>‹Nr.›</a:t>
            </a:fld>
            <a:endParaRPr lang="en-US" altLang="es-VE"/>
          </a:p>
        </p:txBody>
      </p:sp>
    </p:spTree>
    <p:extLst>
      <p:ext uri="{BB962C8B-B14F-4D97-AF65-F5344CB8AC3E}">
        <p14:creationId xmlns:p14="http://schemas.microsoft.com/office/powerpoint/2010/main" val="1688617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F6FF3-29B3-A249-BD79-E88DC3AFD66D}" type="slidenum">
              <a:rPr lang="en-US" altLang="es-VE"/>
              <a:pPr/>
              <a:t>‹Nr.›</a:t>
            </a:fld>
            <a:endParaRPr lang="en-US" altLang="es-VE"/>
          </a:p>
        </p:txBody>
      </p:sp>
    </p:spTree>
    <p:extLst>
      <p:ext uri="{BB962C8B-B14F-4D97-AF65-F5344CB8AC3E}">
        <p14:creationId xmlns:p14="http://schemas.microsoft.com/office/powerpoint/2010/main" val="1594918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1B424-382B-F447-90CB-348232649C05}" type="slidenum">
              <a:rPr lang="en-US" altLang="es-VE"/>
              <a:pPr/>
              <a:t>‹Nr.›</a:t>
            </a:fld>
            <a:endParaRPr lang="en-US" altLang="es-VE"/>
          </a:p>
        </p:txBody>
      </p:sp>
    </p:spTree>
    <p:extLst>
      <p:ext uri="{BB962C8B-B14F-4D97-AF65-F5344CB8AC3E}">
        <p14:creationId xmlns:p14="http://schemas.microsoft.com/office/powerpoint/2010/main" val="91177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70801-095E-CE47-9552-88764E252B4B}" type="slidenum">
              <a:rPr lang="en-US" altLang="es-VE"/>
              <a:pPr/>
              <a:t>‹Nr.›</a:t>
            </a:fld>
            <a:endParaRPr lang="en-US" altLang="es-VE"/>
          </a:p>
        </p:txBody>
      </p:sp>
    </p:spTree>
    <p:extLst>
      <p:ext uri="{BB962C8B-B14F-4D97-AF65-F5344CB8AC3E}">
        <p14:creationId xmlns:p14="http://schemas.microsoft.com/office/powerpoint/2010/main" val="192912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C220F-8417-914A-A997-8E29DCF6458C}" type="slidenum">
              <a:rPr lang="en-US" altLang="es-VE"/>
              <a:pPr/>
              <a:t>‹Nr.›</a:t>
            </a:fld>
            <a:endParaRPr lang="en-US" altLang="es-VE"/>
          </a:p>
        </p:txBody>
      </p:sp>
    </p:spTree>
    <p:extLst>
      <p:ext uri="{BB962C8B-B14F-4D97-AF65-F5344CB8AC3E}">
        <p14:creationId xmlns:p14="http://schemas.microsoft.com/office/powerpoint/2010/main" val="9636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1F7BB-FF9D-C840-B88B-D33B92A9D46F}" type="slidenum">
              <a:rPr lang="en-US" altLang="es-VE"/>
              <a:pPr/>
              <a:t>‹Nr.›</a:t>
            </a:fld>
            <a:endParaRPr lang="en-US" altLang="es-VE"/>
          </a:p>
        </p:txBody>
      </p:sp>
    </p:spTree>
    <p:extLst>
      <p:ext uri="{BB962C8B-B14F-4D97-AF65-F5344CB8AC3E}">
        <p14:creationId xmlns:p14="http://schemas.microsoft.com/office/powerpoint/2010/main" val="33395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98EEC-B5E6-CD47-A376-077853E03E9E}" type="slidenum">
              <a:rPr lang="en-US" altLang="es-VE"/>
              <a:pPr/>
              <a:t>‹Nr.›</a:t>
            </a:fld>
            <a:endParaRPr lang="en-US" altLang="es-VE"/>
          </a:p>
        </p:txBody>
      </p:sp>
    </p:spTree>
    <p:extLst>
      <p:ext uri="{BB962C8B-B14F-4D97-AF65-F5344CB8AC3E}">
        <p14:creationId xmlns:p14="http://schemas.microsoft.com/office/powerpoint/2010/main" val="134363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V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VE"/>
              <a:t>Click to edit Master text styles</a:t>
            </a:r>
          </a:p>
          <a:p>
            <a:pPr lvl="1"/>
            <a:r>
              <a:rPr lang="en-US" altLang="es-VE"/>
              <a:t>Second level</a:t>
            </a:r>
          </a:p>
          <a:p>
            <a:pPr lvl="2"/>
            <a:r>
              <a:rPr lang="en-US" altLang="es-VE"/>
              <a:t>Third level</a:t>
            </a:r>
          </a:p>
          <a:p>
            <a:pPr lvl="3"/>
            <a:r>
              <a:rPr lang="en-US" altLang="es-VE"/>
              <a:t>Fourth level</a:t>
            </a:r>
          </a:p>
          <a:p>
            <a:pPr lvl="4"/>
            <a:r>
              <a:rPr lang="en-US" altLang="es-VE"/>
              <a:t>Fifth level</a:t>
            </a:r>
          </a:p>
        </p:txBody>
      </p:sp>
      <p:sp>
        <p:nvSpPr>
          <p:cNvPr id="1028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x-none" altLang="x-none"/>
          </a:p>
        </p:txBody>
      </p:sp>
      <p:sp>
        <p:nvSpPr>
          <p:cNvPr id="1029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x-none" altLang="x-none"/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0A9DDCC-605B-7C48-ABF3-E3A13BACF29F}" type="slidenum">
              <a:rPr lang="en-US" altLang="es-VE"/>
              <a:pPr/>
              <a:t>‹Nr.›</a:t>
            </a:fld>
            <a:endParaRPr lang="en-US" altLang="es-V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7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4.xml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5.xm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jpeg"/><Relationship Id="rId5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jpeg"/><Relationship Id="rId5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1475" y="2122488"/>
            <a:ext cx="8401050" cy="9604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sz="2700" b="1" dirty="0"/>
              <a:t>MAESTRÍA EN MANUFACTURA Y DISEÑO </a:t>
            </a:r>
            <a:r>
              <a:rPr lang="es-ES" sz="2700" b="1" dirty="0" smtClean="0"/>
              <a:t>ASISTIDO </a:t>
            </a:r>
            <a:r>
              <a:rPr lang="es-ES" sz="2700" b="1" dirty="0"/>
              <a:t>POR COMPUTADOR, SEGUNDA PROMOCIÓN CICLO 2015-2017</a:t>
            </a:r>
            <a:endParaRPr lang="es-EC" sz="2700" dirty="0"/>
          </a:p>
        </p:txBody>
      </p:sp>
      <p:sp>
        <p:nvSpPr>
          <p:cNvPr id="39938" name="Subtítulo 2"/>
          <p:cNvSpPr>
            <a:spLocks noGrp="1"/>
          </p:cNvSpPr>
          <p:nvPr>
            <p:ph type="subTitle" idx="1"/>
          </p:nvPr>
        </p:nvSpPr>
        <p:spPr>
          <a:xfrm>
            <a:off x="554038" y="3378200"/>
            <a:ext cx="8035925" cy="2073275"/>
          </a:xfrm>
        </p:spPr>
        <p:txBody>
          <a:bodyPr/>
          <a:lstStyle/>
          <a:p>
            <a:r>
              <a:rPr lang="es-ES" altLang="x-none" sz="2100" b="1"/>
              <a:t>“CARACTERIZACIÓN DE UN MATERIAL CON MATRIZ DE RESINA POLIÉSTER Y REFUERZO CON FIBRA NATURAL DE TOTORA (</a:t>
            </a:r>
            <a:r>
              <a:rPr lang="es-ES" altLang="x-none" sz="2100" b="1" i="1"/>
              <a:t>SCHOENOPLECTUS CALIFORNICUS</a:t>
            </a:r>
            <a:r>
              <a:rPr lang="es-ES" altLang="x-none" sz="2100" b="1"/>
              <a:t>), MEDIANTE SIMULACIÓN A PARTIR DE MICROFOTOGRAFÍA.”</a:t>
            </a:r>
            <a:r>
              <a:rPr lang="es-ES_tradnl" altLang="x-none" sz="2100"/>
              <a:t> </a:t>
            </a:r>
            <a:endParaRPr lang="es-EC" altLang="x-none" sz="2100"/>
          </a:p>
          <a:p>
            <a:r>
              <a:rPr lang="es-EC" altLang="x-none" sz="2100"/>
              <a:t>Autor: Cosme Damián Mejía Echeverría</a:t>
            </a:r>
          </a:p>
          <a:p>
            <a:r>
              <a:rPr lang="es-EC" altLang="x-none" sz="2100"/>
              <a:t>Director: PhD. Leonardo Goyos</a:t>
            </a:r>
          </a:p>
        </p:txBody>
      </p:sp>
      <p:pic>
        <p:nvPicPr>
          <p:cNvPr id="39939" name="Image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3" y="1071563"/>
            <a:ext cx="32543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9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8382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Metodología: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i="1" dirty="0">
                <a:latin typeface="Calibri" charset="0"/>
              </a:rPr>
              <a:t>Materiales</a:t>
            </a:r>
            <a:r>
              <a:rPr lang="es-EC" altLang="es-VE" sz="4000" b="1" dirty="0">
                <a:latin typeface="Calibri" charset="0"/>
              </a:rPr>
              <a:t>:</a:t>
            </a:r>
          </a:p>
        </p:txBody>
      </p:sp>
      <p:pic>
        <p:nvPicPr>
          <p:cNvPr id="5" name="Imagen 4" descr="/Volumes/MCP/fotos y videos/fotos camara 20-04-2017/141___02/IMG_65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390" y="3109595"/>
            <a:ext cx="2568575" cy="192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/Volumes/MCP/fotos y videos/fotos camara 20-04-2017/142___04/IMG_67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18396" y="2986723"/>
            <a:ext cx="2929255" cy="219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556" y="2673033"/>
            <a:ext cx="901700" cy="1422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347" y="4444683"/>
            <a:ext cx="736600" cy="11049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2747" y="2762885"/>
            <a:ext cx="1752600" cy="1219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2406" y="4495800"/>
            <a:ext cx="19177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9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83820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Metodología: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800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i="1" dirty="0">
                <a:latin typeface="Calibri" charset="0"/>
              </a:rPr>
              <a:t>Diseño de la investigación: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Caracterización de la fibra de totora.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/>
              <a:t>Totora con proceso de secado artesanal, duración 15 días.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/>
              <a:t>Selección de tres secciones diametrales a lo largo del tallo.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>
                <a:effectLst/>
              </a:rPr>
              <a:t>Presión manual por 24 horas.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C" altLang="es-VE" sz="2800" dirty="0"/>
              <a:t>Ensayo de Tensión: </a:t>
            </a:r>
            <a:r>
              <a:rPr lang="es-ES" sz="2800" dirty="0"/>
              <a:t>ASTM D4761-02a</a:t>
            </a:r>
            <a:r>
              <a:rPr lang="es-ES_tradnl" sz="2800" dirty="0"/>
              <a:t> </a:t>
            </a:r>
            <a:endParaRPr lang="es-EC" altLang="es-VE" sz="2800" dirty="0"/>
          </a:p>
          <a:p>
            <a:pPr marL="457200" indent="-457200" eaLnBrk="1" hangingPunct="1">
              <a:spcBef>
                <a:spcPct val="0"/>
              </a:spcBef>
            </a:pPr>
            <a:r>
              <a:rPr lang="es-EC" altLang="es-VE" sz="2800" dirty="0"/>
              <a:t>Ensayo de Flexión: </a:t>
            </a:r>
            <a:r>
              <a:rPr lang="es-ES" sz="2800" dirty="0"/>
              <a:t>ASTM D4761-02a</a:t>
            </a:r>
            <a:endParaRPr lang="es-ES_tradnl" dirty="0"/>
          </a:p>
          <a:p>
            <a:pPr eaLnBrk="1" hangingPunct="1">
              <a:spcBef>
                <a:spcPct val="0"/>
              </a:spcBef>
              <a:buNone/>
            </a:pPr>
            <a:r>
              <a:rPr lang="es-ES_tradnl" dirty="0">
                <a:effectLst/>
              </a:rPr>
              <a:t> </a:t>
            </a:r>
            <a:endParaRPr lang="es-EC" altLang="es-VE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9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8382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Metodología: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800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i="1" dirty="0">
                <a:latin typeface="Calibri" charset="0"/>
              </a:rPr>
              <a:t>Diseño de la investigación: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Caracterización de la resina poliester.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 err="1"/>
              <a:t>Sintapol</a:t>
            </a:r>
            <a:r>
              <a:rPr lang="es-ES_tradnl" sz="2800" dirty="0"/>
              <a:t> 2074, insaturada.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" sz="2800" dirty="0"/>
              <a:t>10% en peso De estireno, 0,5% </a:t>
            </a:r>
            <a:r>
              <a:rPr lang="es-ES" sz="2800" dirty="0" smtClean="0"/>
              <a:t> </a:t>
            </a:r>
            <a:r>
              <a:rPr lang="es-ES" sz="2800" dirty="0"/>
              <a:t>De cobalto y 2,5% De MEK peróxido</a:t>
            </a:r>
            <a:r>
              <a:rPr lang="es-ES_tradnl" sz="2800" dirty="0"/>
              <a:t>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>
                <a:effectLst/>
              </a:rPr>
              <a:t>Moldeo por presión manual.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C" altLang="es-VE" sz="2800" dirty="0"/>
              <a:t>Ensayo de Tensión: </a:t>
            </a:r>
            <a:r>
              <a:rPr lang="es-ES" sz="2800" dirty="0"/>
              <a:t>ASTM D638-14</a:t>
            </a:r>
            <a:r>
              <a:rPr lang="es-ES_tradnl" sz="2800" dirty="0"/>
              <a:t> </a:t>
            </a:r>
            <a:endParaRPr lang="es-EC" altLang="es-VE" sz="2800" dirty="0"/>
          </a:p>
          <a:p>
            <a:pPr marL="457200" indent="-457200" eaLnBrk="1" hangingPunct="1">
              <a:spcBef>
                <a:spcPct val="0"/>
              </a:spcBef>
            </a:pPr>
            <a:r>
              <a:rPr lang="es-EC" altLang="es-VE" sz="2800" dirty="0"/>
              <a:t>Ensayo de Flexión: </a:t>
            </a:r>
            <a:r>
              <a:rPr lang="es-ES" sz="2800" dirty="0"/>
              <a:t>ASTM D790-15-e2</a:t>
            </a:r>
            <a:r>
              <a:rPr lang="es-ES_tradnl" dirty="0">
                <a:effectLst/>
              </a:rPr>
              <a:t> </a:t>
            </a:r>
            <a:endParaRPr lang="es-EC" altLang="es-VE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9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9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8382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Metodología: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800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i="1" dirty="0">
                <a:latin typeface="Calibri" charset="0"/>
              </a:rPr>
              <a:t>Diseño de la investigación: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Caracterización del material compuesto.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/>
              <a:t>40% en volumen de resina y 60% de fibra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/>
              <a:t>Proceso de presión manual.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>
                <a:effectLst/>
              </a:rPr>
              <a:t>Fibra larga unidireccional.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C" altLang="es-VE" sz="2800" dirty="0"/>
              <a:t>Ensayo de Tensión: </a:t>
            </a:r>
            <a:r>
              <a:rPr lang="es-ES" sz="2800" dirty="0"/>
              <a:t>ASTM3039-14</a:t>
            </a:r>
            <a:r>
              <a:rPr lang="es-ES_tradnl" sz="2800" dirty="0">
                <a:effectLst/>
              </a:rPr>
              <a:t> </a:t>
            </a:r>
            <a:endParaRPr lang="es-EC" altLang="es-VE" sz="2800" dirty="0"/>
          </a:p>
          <a:p>
            <a:pPr marL="457200" indent="-457200" eaLnBrk="1" hangingPunct="1">
              <a:spcBef>
                <a:spcPct val="0"/>
              </a:spcBef>
            </a:pPr>
            <a:r>
              <a:rPr lang="es-EC" altLang="es-VE" sz="2800" dirty="0"/>
              <a:t>Ensayo de Flexión: </a:t>
            </a:r>
            <a:r>
              <a:rPr lang="es-ES" sz="2800" dirty="0"/>
              <a:t>ASTM7264-15</a:t>
            </a:r>
            <a:r>
              <a:rPr lang="es-ES_tradnl" sz="2800" dirty="0">
                <a:effectLst/>
              </a:rPr>
              <a:t> </a:t>
            </a:r>
            <a:endParaRPr lang="es-ES_tradnl" dirty="0"/>
          </a:p>
          <a:p>
            <a:pPr eaLnBrk="1" hangingPunct="1">
              <a:spcBef>
                <a:spcPct val="0"/>
              </a:spcBef>
              <a:buNone/>
            </a:pPr>
            <a:r>
              <a:rPr lang="es-ES_tradnl" dirty="0">
                <a:effectLst/>
              </a:rPr>
              <a:t> </a:t>
            </a:r>
            <a:endParaRPr lang="es-EC" altLang="es-VE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53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9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83820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Metodología: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800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i="1" dirty="0">
                <a:latin typeface="Calibri" charset="0"/>
              </a:rPr>
              <a:t>Diseño de la investigación: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Micrografía.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/>
              <a:t>Sección transversal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/>
              <a:t>Fibra de totora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>
                <a:effectLst/>
              </a:rPr>
              <a:t>Material Compuesto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" altLang="es-VE" sz="2800" dirty="0"/>
              <a:t>Se determinará la resolución necesaria.</a:t>
            </a:r>
            <a:r>
              <a:rPr lang="es-ES_tradnl" sz="2800" dirty="0">
                <a:effectLst/>
              </a:rPr>
              <a:t> </a:t>
            </a:r>
            <a:endParaRPr lang="es-ES_tradnl" dirty="0"/>
          </a:p>
          <a:p>
            <a:pPr eaLnBrk="1" hangingPunct="1">
              <a:spcBef>
                <a:spcPct val="0"/>
              </a:spcBef>
              <a:buNone/>
            </a:pPr>
            <a:r>
              <a:rPr lang="es-ES_tradnl" dirty="0">
                <a:effectLst/>
              </a:rPr>
              <a:t> </a:t>
            </a:r>
            <a:endParaRPr lang="es-EC" altLang="es-VE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7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9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83820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Metodología: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800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i="1" dirty="0">
                <a:latin typeface="Calibri" charset="0"/>
              </a:rPr>
              <a:t>Diseño de la investigación: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Simulación.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/>
              <a:t>Modelo 3D de probetas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/>
              <a:t>Malla para cada material constituyente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" altLang="es-VE" sz="2800" dirty="0"/>
              <a:t>Enlace matriz-refuerzo 100% “pegado”</a:t>
            </a:r>
            <a:endParaRPr lang="es-ES_tradnl" sz="2800" dirty="0"/>
          </a:p>
          <a:p>
            <a:pPr marL="457200" indent="-457200" eaLnBrk="1" hangingPunct="1">
              <a:spcBef>
                <a:spcPct val="0"/>
              </a:spcBef>
            </a:pPr>
            <a:r>
              <a:rPr lang="es-ES_tradnl" sz="2800" dirty="0"/>
              <a:t>Simulación de ensayo de tracción y flexión</a:t>
            </a:r>
            <a:endParaRPr lang="es-ES_tradnl" sz="2800" dirty="0">
              <a:effectLst/>
            </a:endParaRPr>
          </a:p>
          <a:p>
            <a:pPr marL="457200" indent="-457200" eaLnBrk="1" hangingPunct="1">
              <a:spcBef>
                <a:spcPct val="0"/>
              </a:spcBef>
            </a:pPr>
            <a:endParaRPr lang="es-ES_tradnl" dirty="0"/>
          </a:p>
          <a:p>
            <a:pPr eaLnBrk="1" hangingPunct="1">
              <a:spcBef>
                <a:spcPct val="0"/>
              </a:spcBef>
              <a:buNone/>
            </a:pPr>
            <a:r>
              <a:rPr lang="es-ES_tradnl" dirty="0">
                <a:effectLst/>
              </a:rPr>
              <a:t> </a:t>
            </a:r>
            <a:endParaRPr lang="es-EC" altLang="es-VE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2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685800" y="838200"/>
            <a:ext cx="777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Resultados: </a:t>
            </a:r>
            <a:r>
              <a:rPr lang="es-EC" altLang="es-VE" dirty="0">
                <a:latin typeface="Calibri" charset="0"/>
              </a:rPr>
              <a:t>Caracterización de la fibra de totora.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57" y="1985058"/>
            <a:ext cx="2971800" cy="2148290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="" xmlns:a16="http://schemas.microsoft.com/office/drawing/2014/main" id="{00000000-0008-0000-09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7748056"/>
              </p:ext>
            </p:extLst>
          </p:nvPr>
        </p:nvGraphicFramePr>
        <p:xfrm>
          <a:off x="152400" y="4251594"/>
          <a:ext cx="4114800" cy="2606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=""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6529060"/>
              </p:ext>
            </p:extLst>
          </p:nvPr>
        </p:nvGraphicFramePr>
        <p:xfrm>
          <a:off x="4056743" y="1408969"/>
          <a:ext cx="4655457" cy="2763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="" xmlns:a16="http://schemas.microsoft.com/office/drawing/2014/main" id="{00000000-0008-0000-11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826163"/>
              </p:ext>
            </p:extLst>
          </p:nvPr>
        </p:nvGraphicFramePr>
        <p:xfrm>
          <a:off x="4267200" y="4172304"/>
          <a:ext cx="4419600" cy="2685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Análisis de los resultados: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Caracterización fibra de totora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954538"/>
              </p:ext>
            </p:extLst>
          </p:nvPr>
        </p:nvGraphicFramePr>
        <p:xfrm>
          <a:off x="698500" y="2725816"/>
          <a:ext cx="7391399" cy="3474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76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84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784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784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784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43585"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</a:rPr>
                        <a:t>GRUPO DE DIÁMETROS</a:t>
                      </a:r>
                      <a:endParaRPr lang="es-ES_tradnl" sz="12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</a:rPr>
                        <a:t>ESFUERZO PROMEDIO MÁXIMO (MPa)</a:t>
                      </a:r>
                      <a:endParaRPr lang="es-ES_tradnl" sz="12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</a:rPr>
                        <a:t>DESVIACIÓN TÍPICA</a:t>
                      </a:r>
                      <a:endParaRPr lang="es-ES_tradnl" sz="12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</a:rPr>
                        <a:t>DEFORMACIÓN PROMEDIO AL ESFUERZO MÁXIMO (mm/mm)</a:t>
                      </a:r>
                      <a:endParaRPr lang="es-ES_tradnl" sz="12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</a:rPr>
                        <a:t>DESVIACIÓN TÍPICA</a:t>
                      </a:r>
                      <a:endParaRPr lang="es-ES_tradnl" sz="12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</a:rPr>
                        <a:t>Fino (7-12mm)</a:t>
                      </a:r>
                      <a:endParaRPr lang="es-ES_tradnl" sz="12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85,068</a:t>
                      </a:r>
                      <a:endParaRPr lang="es-ES_tradnl" sz="18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7,667</a:t>
                      </a:r>
                      <a:endParaRPr lang="es-ES_tradnl" sz="18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0,03118</a:t>
                      </a:r>
                      <a:endParaRPr lang="es-ES_tradnl" sz="18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0,00432</a:t>
                      </a:r>
                      <a:endParaRPr lang="es-ES_tradnl" sz="18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</a:rPr>
                        <a:t>Medio (13-18mm)</a:t>
                      </a:r>
                      <a:endParaRPr lang="es-ES_tradnl" sz="12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800">
                          <a:effectLst/>
                        </a:rPr>
                        <a:t>98,125</a:t>
                      </a:r>
                      <a:endParaRPr lang="es-ES_tradnl" sz="18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7,506</a:t>
                      </a:r>
                      <a:endParaRPr lang="es-ES_tradnl" sz="18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0,05184</a:t>
                      </a:r>
                      <a:endParaRPr lang="es-ES_tradnl" sz="18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0,00775</a:t>
                      </a:r>
                      <a:endParaRPr lang="es-ES_tradnl" sz="18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</a:rPr>
                        <a:t>Grueso (19-25mm)</a:t>
                      </a:r>
                      <a:endParaRPr lang="es-ES_tradnl" sz="12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800">
                          <a:effectLst/>
                        </a:rPr>
                        <a:t>82,312</a:t>
                      </a:r>
                      <a:endParaRPr lang="es-ES_tradnl" sz="18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5,601</a:t>
                      </a:r>
                      <a:endParaRPr lang="es-ES_tradnl" sz="18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0,07096</a:t>
                      </a:r>
                      <a:endParaRPr lang="es-ES_tradnl" sz="18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0,00624</a:t>
                      </a:r>
                      <a:endParaRPr lang="es-ES_tradnl" sz="18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8077200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Análisis de los resultados: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Caracterización fibra de totora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dirty="0">
              <a:latin typeface="Calibri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s-EC" altLang="es-VE" dirty="0"/>
              <a:t>Coeficiente elástico: </a:t>
            </a:r>
            <a:r>
              <a:rPr lang="es-ES" dirty="0" smtClean="0"/>
              <a:t>1832.02 </a:t>
            </a:r>
            <a:r>
              <a:rPr lang="es-ES" dirty="0"/>
              <a:t>MPa</a:t>
            </a:r>
            <a:r>
              <a:rPr lang="es-ES_tradnl" dirty="0">
                <a:effectLst/>
              </a:rPr>
              <a:t> 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" dirty="0"/>
              <a:t>Esfuerzo máximo a flexión: 85,904 </a:t>
            </a:r>
            <a:r>
              <a:rPr lang="es-ES" dirty="0" err="1"/>
              <a:t>MPa</a:t>
            </a:r>
            <a:r>
              <a:rPr lang="es-ES" dirty="0"/>
              <a:t> con una desviación de 2,693 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" dirty="0"/>
              <a:t>Deformación unitaria de 0,0486 mm/mm con una desviación de 0,0001.</a:t>
            </a:r>
            <a:endParaRPr lang="es-EC" altLang="es-VE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Resultados: </a:t>
            </a:r>
            <a:r>
              <a:rPr lang="es-EC" altLang="es-VE" dirty="0">
                <a:latin typeface="Calibri" charset="0"/>
              </a:rPr>
              <a:t>Caracterización de la resina poliester.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015144063"/>
              </p:ext>
            </p:extLst>
          </p:nvPr>
        </p:nvGraphicFramePr>
        <p:xfrm>
          <a:off x="2658156" y="1714135"/>
          <a:ext cx="4861560" cy="3502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5149019"/>
            <a:ext cx="2516861" cy="17089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79" y="2641832"/>
            <a:ext cx="1657758" cy="287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3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>
                <a:latin typeface="Calibri" charset="0"/>
              </a:rPr>
              <a:t>Contenido de la presentación:</a:t>
            </a:r>
          </a:p>
          <a:p>
            <a:pPr lvl="1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s-EC" altLang="es-VE" sz="3600">
                <a:latin typeface="Calibri" charset="0"/>
              </a:rPr>
              <a:t>Situación problemática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s-EC" altLang="es-VE" sz="3600">
                <a:latin typeface="Calibri" charset="0"/>
              </a:rPr>
              <a:t>Objetivos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s-EC" altLang="es-VE" sz="3600">
                <a:latin typeface="Calibri" charset="0"/>
              </a:rPr>
              <a:t>Justificación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s-EC" altLang="es-VE" sz="3600">
                <a:latin typeface="Calibri" charset="0"/>
              </a:rPr>
              <a:t>Alcance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s-EC" altLang="es-VE" sz="3600">
                <a:latin typeface="Calibri" charset="0"/>
              </a:rPr>
              <a:t>Metodología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s-EC" altLang="es-VE" sz="3600">
                <a:latin typeface="Calibri" charset="0"/>
              </a:rPr>
              <a:t>Resultados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s-EC" altLang="es-VE" sz="3600">
                <a:latin typeface="Calibri" charset="0"/>
              </a:rPr>
              <a:t>Análisis de los resultados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s-EC" altLang="es-VE" sz="3600">
                <a:latin typeface="Calibri" charset="0"/>
              </a:rPr>
              <a:t>Conclusiones y recomendaciones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685800" y="838200"/>
            <a:ext cx="7772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Análisis de los resultados: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Caracterización resina poliester</a:t>
            </a:r>
          </a:p>
        </p:txBody>
      </p:sp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4495800" y="2083081"/>
            <a:ext cx="4549140" cy="408911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42257" y="2083081"/>
            <a:ext cx="28055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ea typeface="Calibri" charset="0"/>
              </a:rPr>
              <a:t>Esfuerzo máximo de </a:t>
            </a:r>
          </a:p>
          <a:p>
            <a:r>
              <a:rPr lang="es-ES" dirty="0">
                <a:ea typeface="Calibri" charset="0"/>
              </a:rPr>
              <a:t>42,937 MPa</a:t>
            </a:r>
            <a:r>
              <a:rPr lang="es-ES_tradnl" dirty="0">
                <a:effectLst/>
              </a:rPr>
              <a:t> </a:t>
            </a:r>
            <a:endParaRPr lang="es-ES_tradnl" dirty="0"/>
          </a:p>
        </p:txBody>
      </p:sp>
      <p:sp>
        <p:nvSpPr>
          <p:cNvPr id="5" name="Rectángulo 4"/>
          <p:cNvSpPr/>
          <p:nvPr/>
        </p:nvSpPr>
        <p:spPr>
          <a:xfrm>
            <a:off x="634659" y="2952871"/>
            <a:ext cx="33169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ea typeface="Calibri" charset="0"/>
              </a:rPr>
              <a:t>Deformación máxima de </a:t>
            </a:r>
          </a:p>
          <a:p>
            <a:r>
              <a:rPr lang="es-ES" dirty="0">
                <a:ea typeface="Calibri" charset="0"/>
              </a:rPr>
              <a:t>0,0415 mm/mm</a:t>
            </a:r>
            <a:r>
              <a:rPr lang="es-ES_tradnl" dirty="0">
                <a:effectLst/>
              </a:rPr>
              <a:t> </a:t>
            </a:r>
            <a:endParaRPr lang="es-ES_tradnl" dirty="0"/>
          </a:p>
        </p:txBody>
      </p:sp>
      <p:sp>
        <p:nvSpPr>
          <p:cNvPr id="7" name="Rectángulo 6"/>
          <p:cNvSpPr/>
          <p:nvPr/>
        </p:nvSpPr>
        <p:spPr>
          <a:xfrm>
            <a:off x="616857" y="386145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ea typeface="Calibri" charset="0"/>
              </a:rPr>
              <a:t>Coeficiente de elasticidad de 1.035,6Mpa</a:t>
            </a:r>
            <a:r>
              <a:rPr lang="es-ES_tradnl" dirty="0">
                <a:effectLst/>
              </a:rPr>
              <a:t> </a:t>
            </a:r>
            <a:endParaRPr lang="es-ES_tradnl" dirty="0"/>
          </a:p>
        </p:txBody>
      </p:sp>
      <p:sp>
        <p:nvSpPr>
          <p:cNvPr id="8" name="Rectángulo 7"/>
          <p:cNvSpPr/>
          <p:nvPr/>
        </p:nvSpPr>
        <p:spPr>
          <a:xfrm>
            <a:off x="642257" y="48325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ea typeface="Calibri" charset="0"/>
              </a:rPr>
              <a:t>Esfuerzo máximo a flexión de 65,797 MPa</a:t>
            </a:r>
            <a:r>
              <a:rPr lang="es-ES_tradnl" dirty="0">
                <a:effectLst/>
              </a:rPr>
              <a:t> </a:t>
            </a:r>
            <a:endParaRPr lang="es-ES_tradnl" dirty="0"/>
          </a:p>
        </p:txBody>
      </p:sp>
      <p:sp>
        <p:nvSpPr>
          <p:cNvPr id="9" name="Rectángulo 8"/>
          <p:cNvSpPr/>
          <p:nvPr/>
        </p:nvSpPr>
        <p:spPr>
          <a:xfrm>
            <a:off x="609600" y="57984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ea typeface="Calibri" charset="0"/>
              </a:rPr>
              <a:t>Deformación unitaria de 0,0607 mm/mm</a:t>
            </a:r>
            <a:r>
              <a:rPr lang="es-ES_tradnl" dirty="0">
                <a:effectLst/>
              </a:rPr>
              <a:t> </a:t>
            </a:r>
            <a:endParaRPr lang="es-ES_tradnl" dirty="0"/>
          </a:p>
        </p:txBody>
      </p:sp>
      <p:sp>
        <p:nvSpPr>
          <p:cNvPr id="2" name="CuadroTexto 1"/>
          <p:cNvSpPr txBox="1"/>
          <p:nvPr/>
        </p:nvSpPr>
        <p:spPr>
          <a:xfrm>
            <a:off x="6159500" y="5875347"/>
            <a:ext cx="229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 smtClean="0"/>
              <a:t>Villacís</a:t>
            </a:r>
            <a:r>
              <a:rPr lang="es-ES_tradnl" sz="1600" dirty="0" smtClean="0"/>
              <a:t> (2004)</a:t>
            </a: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8007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685800" y="838200"/>
            <a:ext cx="7772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Resultados: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Caracterización del material compuesto.</a:t>
            </a:r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3137120488"/>
              </p:ext>
            </p:extLst>
          </p:nvPr>
        </p:nvGraphicFramePr>
        <p:xfrm>
          <a:off x="3886200" y="2497218"/>
          <a:ext cx="5219700" cy="3293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39959"/>
            <a:ext cx="1764560" cy="31944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560" y="4843854"/>
            <a:ext cx="2390672" cy="167621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560" y="2626435"/>
            <a:ext cx="1897245" cy="19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Análisis de los resultados: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Caracterización material compuesto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09600" y="2497217"/>
            <a:ext cx="7848600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 typeface="Arial" charset="0"/>
              <a:buChar char="•"/>
            </a:pPr>
            <a:r>
              <a:rPr lang="es-ES" dirty="0">
                <a:ea typeface="Calibri" charset="0"/>
                <a:cs typeface="Times New Roman" charset="0"/>
              </a:rPr>
              <a:t>Esfuerzo máximo de 70,942 </a:t>
            </a:r>
            <a:r>
              <a:rPr lang="es-ES" dirty="0" err="1">
                <a:ea typeface="Calibri" charset="0"/>
                <a:cs typeface="Times New Roman" charset="0"/>
              </a:rPr>
              <a:t>MPa</a:t>
            </a:r>
            <a:r>
              <a:rPr lang="es-ES" dirty="0">
                <a:ea typeface="Calibri" charset="0"/>
                <a:cs typeface="Times New Roman" charset="0"/>
              </a:rPr>
              <a:t> con una desviación de 1,045.</a:t>
            </a: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 typeface="Arial" charset="0"/>
              <a:buChar char="•"/>
            </a:pPr>
            <a:r>
              <a:rPr lang="es-ES" dirty="0">
                <a:ea typeface="Calibri" charset="0"/>
                <a:cs typeface="Times New Roman" charset="0"/>
              </a:rPr>
              <a:t>Deformación unitaria de 0,0472 mm/mm con una desviación de 0,0015 </a:t>
            </a: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 typeface="Arial" charset="0"/>
              <a:buChar char="•"/>
            </a:pPr>
            <a:r>
              <a:rPr lang="es-ES" dirty="0">
                <a:ea typeface="Calibri" charset="0"/>
                <a:cs typeface="Times New Roman" charset="0"/>
              </a:rPr>
              <a:t>Módulo de elasticidad de 1.503,81 MPa</a:t>
            </a:r>
            <a:endParaRPr lang="es-ES_tradnl" dirty="0"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80772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Análisis de los resultados: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Caracterización material compuesto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dirty="0">
              <a:latin typeface="Calibri" charset="0"/>
            </a:endParaRPr>
          </a:p>
          <a:p>
            <a:pPr indent="450215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dirty="0">
                <a:cs typeface="Times New Roman" charset="0"/>
              </a:rPr>
              <a:t>Esfuerzo máximo a flexión de 89,13 MPa con una desviación de 6,16. </a:t>
            </a:r>
          </a:p>
          <a:p>
            <a:pPr indent="450215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dirty="0">
                <a:cs typeface="Times New Roman" charset="0"/>
              </a:rPr>
              <a:t>Deformación de 0,0541 mm/mm, con una desviación de 0,0016.</a:t>
            </a:r>
            <a:endParaRPr lang="es-ES_tradnl" sz="2400" dirty="0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419100" y="914400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Resultados: </a:t>
            </a:r>
            <a:r>
              <a:rPr lang="es-EC" altLang="es-VE" dirty="0">
                <a:latin typeface="Calibri" charset="0"/>
              </a:rPr>
              <a:t>Micrografía totora</a:t>
            </a:r>
          </a:p>
        </p:txBody>
      </p:sp>
      <p:pic>
        <p:nvPicPr>
          <p:cNvPr id="9" name="Imagen 8"/>
          <p:cNvPicPr/>
          <p:nvPr/>
        </p:nvPicPr>
        <p:blipFill>
          <a:blip r:embed="rId4"/>
          <a:stretch>
            <a:fillRect/>
          </a:stretch>
        </p:blipFill>
        <p:spPr>
          <a:xfrm>
            <a:off x="1371600" y="1622286"/>
            <a:ext cx="6243637" cy="52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511926" y="939720"/>
            <a:ext cx="7772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Análisis de los resultados: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Micrografía material compuesto</a:t>
            </a:r>
          </a:p>
        </p:txBody>
      </p:sp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" y="2667000"/>
            <a:ext cx="2938463" cy="2819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863" y="2653085"/>
            <a:ext cx="5877890" cy="288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9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Análisis de los resultados: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Micrografía material compuesto</a:t>
            </a:r>
          </a:p>
        </p:txBody>
      </p:sp>
      <p:pic>
        <p:nvPicPr>
          <p:cNvPr id="7" name="Imagen 6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2497216"/>
            <a:ext cx="3657600" cy="3522583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5"/>
          <a:stretch>
            <a:fillRect/>
          </a:stretch>
        </p:blipFill>
        <p:spPr>
          <a:xfrm>
            <a:off x="4365170" y="2497215"/>
            <a:ext cx="3788229" cy="352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4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Resultados: </a:t>
            </a:r>
            <a:r>
              <a:rPr lang="es-EC" altLang="es-VE" dirty="0">
                <a:latin typeface="Calibri" charset="0"/>
              </a:rPr>
              <a:t>Simulación.</a:t>
            </a:r>
          </a:p>
        </p:txBody>
      </p:sp>
      <p:pic>
        <p:nvPicPr>
          <p:cNvPr id="9" name="Imagen 8" descr="/Volumes/MCP/tesis mia/capturas/malla totor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5" y="4117721"/>
            <a:ext cx="3200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/Volumes/MCP/tesis mia/capturas/cad totor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76" y="1974996"/>
            <a:ext cx="3472974" cy="214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/Volumes/MCP/tesis mia/capturas/cad resin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64110"/>
            <a:ext cx="2743200" cy="214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9629" y="4419600"/>
            <a:ext cx="5448669" cy="17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Resultados: </a:t>
            </a:r>
            <a:r>
              <a:rPr lang="es-EC" altLang="es-VE" dirty="0">
                <a:latin typeface="Calibri" charset="0"/>
              </a:rPr>
              <a:t>Simulación.</a:t>
            </a:r>
          </a:p>
        </p:txBody>
      </p:sp>
      <p:pic>
        <p:nvPicPr>
          <p:cNvPr id="12" name="Imagen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" y="2075855"/>
            <a:ext cx="4114800" cy="3715343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5"/>
          <a:stretch>
            <a:fillRect/>
          </a:stretch>
        </p:blipFill>
        <p:spPr>
          <a:xfrm>
            <a:off x="4267200" y="2057400"/>
            <a:ext cx="4876800" cy="368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7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Análisis de los resultados: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Simulación tracción</a:t>
            </a:r>
          </a:p>
        </p:txBody>
      </p:sp>
      <p:pic>
        <p:nvPicPr>
          <p:cNvPr id="6" name="Imagen 5" descr="/Volumes/MCP/tesis mia/capturas/traccion esfuerz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00846"/>
            <a:ext cx="4419600" cy="32903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ráfico 6">
            <a:extLst>
              <a:ext uri="{FF2B5EF4-FFF2-40B4-BE49-F238E27FC236}">
                <a16:creationId xmlns="" xmlns:a16="http://schemas.microsoft.com/office/drawing/2014/main" id="{DC7C3829-EF48-4B6A-9BAD-5907AFBE5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7699503"/>
              </p:ext>
            </p:extLst>
          </p:nvPr>
        </p:nvGraphicFramePr>
        <p:xfrm>
          <a:off x="4572000" y="2522617"/>
          <a:ext cx="4526280" cy="3268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50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Situación problemática: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4000" b="1" dirty="0">
              <a:latin typeface="Calibri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25862047"/>
              </p:ext>
            </p:extLst>
          </p:nvPr>
        </p:nvGraphicFramePr>
        <p:xfrm>
          <a:off x="381000" y="1981200"/>
          <a:ext cx="83820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Análisis de los resultados: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Simulación flexión</a:t>
            </a:r>
          </a:p>
        </p:txBody>
      </p:sp>
      <p:pic>
        <p:nvPicPr>
          <p:cNvPr id="8" name="Imagen 7" descr="/Volumes/MCP/tesis mia/capturas/flexion esfuerz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" y="2500846"/>
            <a:ext cx="3586004" cy="33665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ráfico 8">
            <a:extLst>
              <a:ext uri="{FF2B5EF4-FFF2-40B4-BE49-F238E27FC236}">
                <a16:creationId xmlns="" xmlns:a16="http://schemas.microsoft.com/office/drawing/2014/main" id="{DC7C3829-EF48-4B6A-9BAD-5907AFBE5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4658317"/>
              </p:ext>
            </p:extLst>
          </p:nvPr>
        </p:nvGraphicFramePr>
        <p:xfrm>
          <a:off x="3657600" y="2497217"/>
          <a:ext cx="5219700" cy="337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988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Análisis de los resultados: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Comparación simulación con datos experimentales a tracción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799489"/>
              </p:ext>
            </p:extLst>
          </p:nvPr>
        </p:nvGraphicFramePr>
        <p:xfrm>
          <a:off x="1371600" y="3218258"/>
          <a:ext cx="6857999" cy="25729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80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383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116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5818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ENSAYO DE TRACCIÓN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ESFUERZO MÁXIMO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DEFORMACIÓN UNITARIA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401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EXPERIMENTAL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70,942 MPa.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0,0472 mm/mm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6401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SIMULACIÓN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70,171 MPa.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0,0427 mm/mm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432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ERROR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1,086%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9,53%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Análisis de los resultados: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Comparación simulación con datos experimentales a flexión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372162"/>
              </p:ext>
            </p:extLst>
          </p:nvPr>
        </p:nvGraphicFramePr>
        <p:xfrm>
          <a:off x="1104900" y="3218258"/>
          <a:ext cx="6934200" cy="3030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58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9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384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19393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ENSAYO DE FLEXIÓN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ESFUERZO MÁXIMO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DEFORMACIÓN UNITARIA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025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EXPERIMENTAL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89,13 </a:t>
                      </a:r>
                      <a:r>
                        <a:rPr lang="es-ES" sz="2000" dirty="0" err="1">
                          <a:effectLst/>
                        </a:rPr>
                        <a:t>MPa</a:t>
                      </a:r>
                      <a:r>
                        <a:rPr lang="es-ES" sz="2000" dirty="0">
                          <a:effectLst/>
                        </a:rPr>
                        <a:t>.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0,0541 mm/mm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025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SIMULACIÓN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88,07 MPa.</a:t>
                      </a:r>
                      <a:endParaRPr lang="es-ES_tradnl" sz="200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0,0612 mm/mm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025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ERROR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1,189%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13,15%</a:t>
                      </a:r>
                      <a:endParaRPr lang="es-ES_tradnl" sz="2000" dirty="0"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90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Conclusiones: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4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es-ES" sz="2000" dirty="0"/>
              <a:t>El estudio realizado presenta la existencia de </a:t>
            </a:r>
            <a:r>
              <a:rPr lang="es-ES" sz="2000" b="1" dirty="0"/>
              <a:t>varias metodologías </a:t>
            </a:r>
            <a:r>
              <a:rPr lang="es-ES" sz="2000" dirty="0"/>
              <a:t>de </a:t>
            </a:r>
            <a:r>
              <a:rPr lang="es-ES" sz="2000" b="1" dirty="0"/>
              <a:t>simulación</a:t>
            </a:r>
            <a:r>
              <a:rPr lang="es-ES" sz="2000" dirty="0"/>
              <a:t> para materiales compuestos; entre las que destacan la </a:t>
            </a:r>
            <a:r>
              <a:rPr lang="es-ES" sz="2000" b="1" dirty="0"/>
              <a:t>malla computacional </a:t>
            </a:r>
            <a:r>
              <a:rPr lang="es-ES" sz="2000" dirty="0"/>
              <a:t>de una probeta con las </a:t>
            </a:r>
            <a:r>
              <a:rPr lang="es-ES" sz="2000" b="1" dirty="0"/>
              <a:t>propiedades mecánicas </a:t>
            </a:r>
            <a:r>
              <a:rPr lang="es-ES" sz="2000" dirty="0"/>
              <a:t>tomadas a partir del </a:t>
            </a:r>
            <a:r>
              <a:rPr lang="es-ES" sz="2000" b="1" dirty="0"/>
              <a:t>ensayo del material compuesto </a:t>
            </a:r>
            <a:r>
              <a:rPr lang="es-ES" sz="2000" dirty="0"/>
              <a:t>que optimiza el </a:t>
            </a:r>
            <a:r>
              <a:rPr lang="es-ES" sz="2000" b="1" dirty="0"/>
              <a:t>tiempo de simulación </a:t>
            </a:r>
            <a:r>
              <a:rPr lang="es-ES" sz="2000" dirty="0"/>
              <a:t>y la </a:t>
            </a:r>
            <a:r>
              <a:rPr lang="es-ES" sz="2000" b="1" dirty="0"/>
              <a:t>cantidad de elementos finitos </a:t>
            </a:r>
            <a:r>
              <a:rPr lang="es-ES" sz="2000" dirty="0"/>
              <a:t>utilizados ya que se considera todo como un solo cuerpo, y otra en la que existe una </a:t>
            </a:r>
            <a:r>
              <a:rPr lang="es-ES" sz="2000" b="1" dirty="0"/>
              <a:t>malla para cada uno de los componentes </a:t>
            </a:r>
            <a:r>
              <a:rPr lang="es-ES" sz="2000" dirty="0"/>
              <a:t>del material compuesto con sus </a:t>
            </a:r>
            <a:r>
              <a:rPr lang="es-ES" sz="2000" b="1" dirty="0"/>
              <a:t>respectivas propiedades mecánicas </a:t>
            </a:r>
            <a:r>
              <a:rPr lang="es-ES" sz="2000" dirty="0"/>
              <a:t>que brinda una mejor aproximación al resultado pero necesita un </a:t>
            </a:r>
            <a:r>
              <a:rPr lang="es-ES" sz="2000" b="1" dirty="0"/>
              <a:t>mayor tiempo </a:t>
            </a:r>
            <a:r>
              <a:rPr lang="es-ES" sz="2000" dirty="0"/>
              <a:t>computacional; ésta se utilizó en la investigación, ya que las probetas no tienen formas complejas, obteniendo resultados muy cercanos a los valores experimentales con un error promedio del 1,1% .</a:t>
            </a:r>
            <a:endParaRPr lang="es-EC" altLang="es-VE" sz="20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Conclusiones: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4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es-ES" sz="2000" dirty="0"/>
              <a:t>La </a:t>
            </a:r>
            <a:r>
              <a:rPr lang="es-ES" sz="2000" b="1" dirty="0"/>
              <a:t>metodología experimental </a:t>
            </a:r>
            <a:r>
              <a:rPr lang="es-ES" sz="2000" dirty="0"/>
              <a:t>desarrollada mostró que la fibra de totora  por su estructura interna </a:t>
            </a:r>
            <a:r>
              <a:rPr lang="es-ES" sz="2000" b="1" dirty="0"/>
              <a:t>no permite el paso de fluidos viscosos </a:t>
            </a:r>
            <a:r>
              <a:rPr lang="es-ES" sz="2000" dirty="0"/>
              <a:t>por lo que fue necesario </a:t>
            </a:r>
            <a:r>
              <a:rPr lang="es-ES" sz="2000" b="1" dirty="0"/>
              <a:t>presionar</a:t>
            </a:r>
            <a:r>
              <a:rPr lang="es-ES" sz="2000" dirty="0"/>
              <a:t> previamente la fibra para poder </a:t>
            </a:r>
            <a:r>
              <a:rPr lang="es-ES" sz="2000" b="1" dirty="0"/>
              <a:t>eliminar los orificios internos</a:t>
            </a:r>
            <a:r>
              <a:rPr lang="es-ES" sz="2000" dirty="0"/>
              <a:t>; además la </a:t>
            </a:r>
            <a:r>
              <a:rPr lang="es-ES" sz="2000" b="1" dirty="0"/>
              <a:t>micrografía</a:t>
            </a:r>
            <a:r>
              <a:rPr lang="es-ES" sz="2000" dirty="0"/>
              <a:t> del material compuesto </a:t>
            </a:r>
            <a:r>
              <a:rPr lang="es-ES" sz="2000" b="1" dirty="0"/>
              <a:t>demostró que el enlace fibra-resina es muy pobre </a:t>
            </a:r>
            <a:r>
              <a:rPr lang="es-ES" sz="2000" dirty="0"/>
              <a:t>ya que la superficie de la fibra de totora presenta cierto grado de repelencia a la resina por lo que fue necesario modificar la metodología experimental e </a:t>
            </a:r>
            <a:r>
              <a:rPr lang="es-ES" sz="2000" b="1" dirty="0"/>
              <a:t>incluir el proceso de lijado </a:t>
            </a:r>
            <a:r>
              <a:rPr lang="es-ES" sz="2000" dirty="0"/>
              <a:t>de la fibra para lograr una buena adherencia de la fibra a la resina el que se comprobó fue satisfactorio con las tomas micrográficas.</a:t>
            </a:r>
            <a:endParaRPr lang="es-EC" altLang="es-VE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4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Conclusiones: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4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es-ES" sz="2000" dirty="0"/>
              <a:t>La </a:t>
            </a:r>
            <a:r>
              <a:rPr lang="es-ES" sz="2000" b="1" dirty="0"/>
              <a:t>micrografía</a:t>
            </a:r>
            <a:r>
              <a:rPr lang="es-ES" sz="2000" dirty="0"/>
              <a:t>, una vez modificada el procedimiento experimental del material compuesto, mostró que el </a:t>
            </a:r>
            <a:r>
              <a:rPr lang="es-ES" sz="2000" b="1" dirty="0"/>
              <a:t>enlace de la fibra con la resina es bastante alto</a:t>
            </a:r>
            <a:r>
              <a:rPr lang="es-ES" sz="2000" dirty="0"/>
              <a:t>, por lo que permitió ejecutar una malla computacional del material compuesto con la </a:t>
            </a:r>
            <a:r>
              <a:rPr lang="es-ES" sz="2000" b="1" dirty="0"/>
              <a:t>condición “pegado”</a:t>
            </a:r>
            <a:r>
              <a:rPr lang="es-ES" sz="2000" dirty="0"/>
              <a:t> entre la fibra y la resina para los dos ensayos simulados, los que </a:t>
            </a:r>
            <a:r>
              <a:rPr lang="es-ES" sz="2000" b="1" dirty="0"/>
              <a:t>convergieron</a:t>
            </a:r>
            <a:r>
              <a:rPr lang="es-ES" sz="2000" dirty="0"/>
              <a:t> a los resultados esperados con </a:t>
            </a:r>
            <a:r>
              <a:rPr lang="es-ES" sz="2000" b="1" dirty="0"/>
              <a:t>mallas superiores a los 4000 elementos </a:t>
            </a:r>
            <a:r>
              <a:rPr lang="es-ES" sz="2000" dirty="0"/>
              <a:t>finitos en un </a:t>
            </a:r>
            <a:r>
              <a:rPr lang="es-ES" sz="2000" b="1" dirty="0"/>
              <a:t>volumen de 2760mm</a:t>
            </a:r>
            <a:r>
              <a:rPr lang="es-ES" sz="2000" b="1" baseline="30000" dirty="0"/>
              <a:t>3</a:t>
            </a:r>
            <a:r>
              <a:rPr lang="es-ES" sz="2000" dirty="0"/>
              <a:t>.</a:t>
            </a:r>
            <a:endParaRPr lang="es-EC" altLang="es-VE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01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Conclusiones: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4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es-ES" sz="2000" dirty="0"/>
              <a:t>Los r</a:t>
            </a:r>
            <a:r>
              <a:rPr lang="es-ES" sz="2000" b="1" dirty="0"/>
              <a:t>esultados</a:t>
            </a:r>
            <a:r>
              <a:rPr lang="es-ES" sz="2000" dirty="0"/>
              <a:t> obtenidos en la </a:t>
            </a:r>
            <a:r>
              <a:rPr lang="es-ES" sz="2000" b="1" dirty="0"/>
              <a:t>simulación </a:t>
            </a:r>
            <a:r>
              <a:rPr lang="es-ES" sz="2000" dirty="0"/>
              <a:t>de ingeniería de los ensayos de tracción y flexión presentaron valores muy cercanos a los esfuerzos máximos del material compuesto a </a:t>
            </a:r>
            <a:r>
              <a:rPr lang="es-ES" sz="2000" b="1" dirty="0"/>
              <a:t>tensión y flexión </a:t>
            </a:r>
            <a:r>
              <a:rPr lang="es-ES" sz="2000" dirty="0"/>
              <a:t>con un </a:t>
            </a:r>
            <a:r>
              <a:rPr lang="es-ES" sz="2000" b="1" dirty="0"/>
              <a:t>error de 1,086% y 1,1189% </a:t>
            </a:r>
            <a:r>
              <a:rPr lang="es-ES" sz="2000" dirty="0"/>
              <a:t>respectivamente con respecto a los </a:t>
            </a:r>
            <a:r>
              <a:rPr lang="es-ES" sz="2000" b="1" dirty="0"/>
              <a:t>ensayos experimentales </a:t>
            </a:r>
            <a:r>
              <a:rPr lang="es-ES" sz="2000" dirty="0"/>
              <a:t>ejecutados; mostrando la </a:t>
            </a:r>
            <a:r>
              <a:rPr lang="es-ES" sz="2000" b="1" dirty="0"/>
              <a:t>validez</a:t>
            </a:r>
            <a:r>
              <a:rPr lang="es-ES" sz="2000" dirty="0"/>
              <a:t> del método de </a:t>
            </a:r>
            <a:r>
              <a:rPr lang="es-ES" sz="2000" b="1" dirty="0"/>
              <a:t>simulación</a:t>
            </a:r>
            <a:r>
              <a:rPr lang="es-ES" sz="2000" dirty="0"/>
              <a:t> seleccionado y la posibilidad de asumir la </a:t>
            </a:r>
            <a:r>
              <a:rPr lang="es-ES" sz="2000" b="1" dirty="0"/>
              <a:t>interface entre la resina y la totora como 100% pegado</a:t>
            </a:r>
            <a:r>
              <a:rPr lang="es-ES" sz="2000" dirty="0"/>
              <a:t>.</a:t>
            </a:r>
            <a:endParaRPr lang="es-EC" altLang="es-VE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1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491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Recomendaciones: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lvl="0"/>
            <a:r>
              <a:rPr lang="es-ES" sz="2800" dirty="0"/>
              <a:t>Es importante a futuro realizar pruebas del material compuesto con la fibra de totora eliminando la estructura interna; para analizar el cambio en el comportamiento mecánico; ya que en esta configuración se puede ejecutar varias láminas del material.</a:t>
            </a:r>
            <a:endParaRPr lang="es-ES_tradnl" sz="2800" dirty="0"/>
          </a:p>
          <a:p>
            <a:pPr lvl="0"/>
            <a:r>
              <a:rPr lang="es-ES" sz="2800" dirty="0"/>
              <a:t>Un estudio de la fibra tejida sin su estructura interna permitirá analizar el compuesto laminado en varias capas y observar su comportamiento.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70838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1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53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Recomendaciones: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lvl="0"/>
            <a:r>
              <a:rPr lang="es-ES" sz="2800" dirty="0"/>
              <a:t>Se sugiere realizar la simulación del material a partir de una malla computacional única del material compuesto sobre la que estén montados los datos de la fase experimental del material compuesto; para analizar el comportamiento de la simulación y poder ejecutar simulaciones de estructuras con mayor facilidad.</a:t>
            </a:r>
            <a:endParaRPr lang="es-ES_tradnl" sz="2800" dirty="0"/>
          </a:p>
          <a:p>
            <a:pPr lvl="0"/>
            <a:r>
              <a:rPr lang="es-ES" sz="2800" dirty="0"/>
              <a:t>Ensayar el material compuesto en el sentido transversal a la fibra para obtener propiedades adicionales.</a:t>
            </a:r>
            <a:endParaRPr lang="es-ES_trad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9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Productos obtenidos: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dirty="0">
                <a:latin typeface="Calibri" charset="0"/>
              </a:rPr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7" y="1820108"/>
            <a:ext cx="2467619" cy="32852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029" y="2539704"/>
            <a:ext cx="1657168" cy="10127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5321299"/>
            <a:ext cx="4572000" cy="13558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8968" y="1950203"/>
            <a:ext cx="4265004" cy="3389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Problema: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s-ES" dirty="0">
                <a:latin typeface="Times New Roman" pitchFamily="18" charset="0"/>
              </a:rPr>
              <a:t>El </a:t>
            </a:r>
            <a:r>
              <a:rPr lang="es-ES" b="1" dirty="0">
                <a:latin typeface="Times New Roman" pitchFamily="18" charset="0"/>
              </a:rPr>
              <a:t>desconocimiento</a:t>
            </a:r>
            <a:r>
              <a:rPr lang="es-ES" dirty="0">
                <a:latin typeface="Times New Roman" pitchFamily="18" charset="0"/>
              </a:rPr>
              <a:t> de las </a:t>
            </a:r>
            <a:r>
              <a:rPr lang="es-ES" b="1" dirty="0">
                <a:latin typeface="Times New Roman" pitchFamily="18" charset="0"/>
              </a:rPr>
              <a:t>propiedades mecánicas</a:t>
            </a:r>
            <a:r>
              <a:rPr lang="es-ES" dirty="0">
                <a:latin typeface="Times New Roman" pitchFamily="18" charset="0"/>
              </a:rPr>
              <a:t> de un material con matriz de resina poliéster y refuerzo con fibra natural de totora (</a:t>
            </a:r>
            <a:r>
              <a:rPr lang="es-ES" dirty="0" err="1">
                <a:latin typeface="Times New Roman" pitchFamily="18" charset="0"/>
              </a:rPr>
              <a:t>Schoenoplectus</a:t>
            </a:r>
            <a:r>
              <a:rPr lang="es-ES" dirty="0">
                <a:latin typeface="Times New Roman" pitchFamily="18" charset="0"/>
              </a:rPr>
              <a:t> </a:t>
            </a:r>
            <a:r>
              <a:rPr lang="es-ES" dirty="0" err="1">
                <a:latin typeface="Times New Roman" pitchFamily="18" charset="0"/>
              </a:rPr>
              <a:t>californicus</a:t>
            </a:r>
            <a:r>
              <a:rPr lang="es-ES" dirty="0">
                <a:latin typeface="Times New Roman" pitchFamily="18" charset="0"/>
              </a:rPr>
              <a:t>), </a:t>
            </a:r>
            <a:r>
              <a:rPr lang="es-ES" b="1" dirty="0">
                <a:latin typeface="Times New Roman" pitchFamily="18" charset="0"/>
              </a:rPr>
              <a:t>impide</a:t>
            </a:r>
            <a:r>
              <a:rPr lang="es-ES" dirty="0">
                <a:latin typeface="Times New Roman" pitchFamily="18" charset="0"/>
              </a:rPr>
              <a:t> realizar los </a:t>
            </a:r>
            <a:r>
              <a:rPr lang="es-ES" b="1" dirty="0">
                <a:latin typeface="Times New Roman" pitchFamily="18" charset="0"/>
              </a:rPr>
              <a:t>cálculos analíticos </a:t>
            </a:r>
            <a:r>
              <a:rPr lang="es-ES" dirty="0">
                <a:latin typeface="Times New Roman" pitchFamily="18" charset="0"/>
              </a:rPr>
              <a:t>de mecánica de sólidos, así como también imposibilita el análisis, mediante </a:t>
            </a:r>
            <a:r>
              <a:rPr lang="es-ES" b="1" dirty="0">
                <a:latin typeface="Times New Roman" pitchFamily="18" charset="0"/>
              </a:rPr>
              <a:t>elementos finitos</a:t>
            </a:r>
            <a:r>
              <a:rPr lang="es-ES" dirty="0">
                <a:latin typeface="Times New Roman" pitchFamily="18" charset="0"/>
              </a:rPr>
              <a:t>, de prototipos a construirse con el </a:t>
            </a:r>
            <a:r>
              <a:rPr lang="es-ES" b="1" dirty="0">
                <a:latin typeface="Times New Roman" pitchFamily="18" charset="0"/>
              </a:rPr>
              <a:t>material compuesto.</a:t>
            </a:r>
            <a:r>
              <a:rPr lang="es-ES_tradnl" dirty="0">
                <a:effectLst/>
              </a:rPr>
              <a:t> </a:t>
            </a:r>
            <a:endParaRPr lang="es-VE" altLang="es-VE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4000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1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9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Referencias bibliográficas</a:t>
            </a:r>
          </a:p>
          <a:p>
            <a:pPr marL="571500" indent="-571500" eaLnBrk="1" hangingPunct="1">
              <a:spcBef>
                <a:spcPct val="0"/>
              </a:spcBef>
            </a:pPr>
            <a:r>
              <a:rPr lang="es-EC" altLang="es-VE" sz="2800" dirty="0">
                <a:latin typeface="Calibri" charset="0"/>
              </a:rPr>
              <a:t>Heredia, Federico (2014).  </a:t>
            </a:r>
            <a:r>
              <a:rPr lang="es-EC" sz="2800" dirty="0">
                <a:latin typeface="Calibri" charset="0"/>
              </a:rPr>
              <a:t>Re-significación de la Totora, a través del diseño y la innovación de técnicas, usos y formas. Universidad Católica de Córdova. Argentina.</a:t>
            </a:r>
          </a:p>
          <a:p>
            <a:pPr marL="571500" indent="-571500" eaLnBrk="1" hangingPunct="1">
              <a:spcBef>
                <a:spcPct val="0"/>
              </a:spcBef>
            </a:pPr>
            <a:r>
              <a:rPr lang="es-EC" sz="2800" dirty="0">
                <a:latin typeface="Calibri" charset="0"/>
              </a:rPr>
              <a:t>Hidalgo Juan Fernando (2007). Totora Material de Construcción. Universidad de Cuenca. Ecuador.</a:t>
            </a:r>
          </a:p>
          <a:p>
            <a:pPr marL="571500" lvl="0" indent="-571500" eaLnBrk="1" hangingPunct="1">
              <a:spcBef>
                <a:spcPct val="0"/>
              </a:spcBef>
            </a:pPr>
            <a:r>
              <a:rPr lang="es-ES_tradnl" sz="2800" dirty="0">
                <a:latin typeface="Calibri" charset="0"/>
              </a:rPr>
              <a:t>SENPLADES, Secretaria Nacional de Planificación y Desarrollo (2014). Plan Nacional del Buen Vivir. SENPLADES. Ecuador.</a:t>
            </a:r>
            <a:endParaRPr lang="es-EC" altLang="es-VE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1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1475" y="2122488"/>
            <a:ext cx="8401050" cy="9604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2700" b="1" dirty="0"/>
              <a:t>Gracias por su atención.</a:t>
            </a:r>
            <a:endParaRPr lang="es-EC" sz="2700" dirty="0"/>
          </a:p>
        </p:txBody>
      </p:sp>
      <p:sp>
        <p:nvSpPr>
          <p:cNvPr id="39938" name="Subtítulo 2"/>
          <p:cNvSpPr>
            <a:spLocks noGrp="1"/>
          </p:cNvSpPr>
          <p:nvPr>
            <p:ph type="subTitle" idx="1"/>
          </p:nvPr>
        </p:nvSpPr>
        <p:spPr>
          <a:xfrm>
            <a:off x="554038" y="3378200"/>
            <a:ext cx="8035925" cy="2073275"/>
          </a:xfrm>
        </p:spPr>
        <p:txBody>
          <a:bodyPr/>
          <a:lstStyle/>
          <a:p>
            <a:r>
              <a:rPr lang="es-ES" altLang="x-none" sz="2100" b="1" dirty="0"/>
              <a:t>“CARACTERIZACIÓN DE UN MATERIAL CON MATRIZ DE RESINA POLIÉSTER Y REFUERZO CON FIBRA NATURAL DE TOTORA (</a:t>
            </a:r>
            <a:r>
              <a:rPr lang="es-ES" altLang="x-none" sz="2100" b="1" i="1" dirty="0"/>
              <a:t>SCHOENOPLECTUS CALIFORNICUS</a:t>
            </a:r>
            <a:r>
              <a:rPr lang="es-ES" altLang="x-none" sz="2100" b="1" dirty="0"/>
              <a:t>), MEDIANTE SIMULACIÓN A PARTIR DE MICROFOTOGRAFÍA.”</a:t>
            </a:r>
            <a:r>
              <a:rPr lang="es-ES_tradnl" altLang="x-none" sz="2100" dirty="0"/>
              <a:t> </a:t>
            </a:r>
            <a:endParaRPr lang="es-EC" altLang="x-none" sz="2100" dirty="0"/>
          </a:p>
          <a:p>
            <a:r>
              <a:rPr lang="es-EC" altLang="x-none" sz="2100" dirty="0"/>
              <a:t>Autor: Cosme Damián Mejía Echeverría</a:t>
            </a:r>
          </a:p>
          <a:p>
            <a:r>
              <a:rPr lang="es-EC" altLang="x-none" sz="2100" dirty="0"/>
              <a:t>Director: PhD. Leonardo Goyos</a:t>
            </a:r>
          </a:p>
        </p:txBody>
      </p:sp>
      <p:pic>
        <p:nvPicPr>
          <p:cNvPr id="39939" name="Image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3" y="1071563"/>
            <a:ext cx="32543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51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80772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Objetivos: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i="1" dirty="0">
                <a:latin typeface="Calibri" charset="0"/>
              </a:rPr>
              <a:t>Objetivo general</a:t>
            </a:r>
            <a:r>
              <a:rPr lang="es-EC" altLang="es-VE" sz="4000" b="1" dirty="0">
                <a:latin typeface="Calibri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sz="4000" b="1" dirty="0">
              <a:latin typeface="Calibri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s-ES" dirty="0"/>
              <a:t>Realizar la caracterización de un material con matriz de resina poliéster y refuerzo con fibra natural de totora (</a:t>
            </a:r>
            <a:r>
              <a:rPr lang="es-ES" dirty="0" err="1"/>
              <a:t>Schoenoplectus</a:t>
            </a:r>
            <a:r>
              <a:rPr lang="es-ES" dirty="0"/>
              <a:t> </a:t>
            </a:r>
            <a:r>
              <a:rPr lang="es-ES" dirty="0" err="1"/>
              <a:t>californicus</a:t>
            </a:r>
            <a:r>
              <a:rPr lang="es-ES" dirty="0"/>
              <a:t>) mediante ensayos experimentales; que valide la simulación de ingeniería apoyado de microfotografía.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1561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512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Objetivos: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i="1" dirty="0">
                <a:latin typeface="Calibri" charset="0"/>
              </a:rPr>
              <a:t>Objetivos específicos</a:t>
            </a:r>
            <a:r>
              <a:rPr lang="es-EC" altLang="es-VE" sz="4000" b="1" dirty="0">
                <a:latin typeface="Calibri" charset="0"/>
              </a:rPr>
              <a:t>:</a:t>
            </a:r>
          </a:p>
          <a:p>
            <a:pPr lvl="0"/>
            <a:r>
              <a:rPr lang="es-ES" dirty="0"/>
              <a:t>Analizar las metodologías de simulación basadas en teorías de constitución de materiales y de falla.</a:t>
            </a:r>
            <a:endParaRPr lang="es-ES_tradnl" dirty="0"/>
          </a:p>
          <a:p>
            <a:pPr lvl="0"/>
            <a:r>
              <a:rPr lang="es-ES" dirty="0"/>
              <a:t>Diseñar y ejecutar la metodología experimental que permita obtener las características mecánicas de la fibra, resina y material compuesto.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6282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413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Objetivos: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i="1" dirty="0">
                <a:latin typeface="Calibri" charset="0"/>
              </a:rPr>
              <a:t>Objetivos específicos</a:t>
            </a:r>
            <a:r>
              <a:rPr lang="es-EC" altLang="es-VE" sz="4000" b="1" dirty="0">
                <a:latin typeface="Calibri" charset="0"/>
              </a:rPr>
              <a:t>:</a:t>
            </a:r>
          </a:p>
          <a:p>
            <a:pPr lvl="0"/>
            <a:r>
              <a:rPr lang="es-ES" dirty="0"/>
              <a:t>Obtener la propuesta de malla computacional del material compuesto a partir de la microfotografía y simulación de ingeniería.  </a:t>
            </a:r>
            <a:endParaRPr lang="es-ES_tradnl" dirty="0"/>
          </a:p>
          <a:p>
            <a:pPr lvl="0"/>
            <a:r>
              <a:rPr lang="es-ES" dirty="0"/>
              <a:t>Comparar los resultados obtenidos en la simulación y los ensayos experimentales.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3530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Justificación: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1809470"/>
            <a:ext cx="2152650" cy="24689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809470"/>
            <a:ext cx="3467100" cy="2235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3817548"/>
            <a:ext cx="4051300" cy="27119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5413" y="4711140"/>
            <a:ext cx="2256174" cy="1333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337" y="4736540"/>
            <a:ext cx="2012950" cy="14871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6435" y="2089674"/>
            <a:ext cx="2745365" cy="127500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959497" y="6552060"/>
            <a:ext cx="1107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/>
              <a:t>Hidalgo (2007)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010400" y="4026489"/>
            <a:ext cx="1107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/>
              <a:t>Hidalgo (2007)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903424" y="4288099"/>
            <a:ext cx="1107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/>
              <a:t>Hidalgo (2007)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115447" y="6092853"/>
            <a:ext cx="1107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/>
              <a:t>Heredia (2014)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52450" y="6267897"/>
            <a:ext cx="1107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/>
              <a:t>Heredia (2014)</a:t>
            </a:r>
            <a:endParaRPr lang="es-ES_tradnl" sz="11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429000" y="3449575"/>
            <a:ext cx="1657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/>
              <a:t>SENPLADES </a:t>
            </a:r>
            <a:r>
              <a:rPr lang="es-ES_tradnl" sz="1100" dirty="0"/>
              <a:t>(2014)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2938463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/>
          </p:cNvPr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76200" cmpd="thickThin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777240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VE" sz="4000" b="1" dirty="0">
                <a:latin typeface="Calibri" charset="0"/>
              </a:rPr>
              <a:t>Alcance: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C" altLang="es-VE" sz="1000" b="1" dirty="0">
              <a:latin typeface="Calibri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800" dirty="0"/>
              <a:t>En este trabajo se plantea la </a:t>
            </a:r>
            <a:r>
              <a:rPr lang="es-ES" sz="2800" b="1" dirty="0"/>
              <a:t>caracterización</a:t>
            </a:r>
            <a:r>
              <a:rPr lang="es-ES" sz="2800" dirty="0"/>
              <a:t> de un material con matriz de resina poliéster y refuerzo con </a:t>
            </a:r>
            <a:r>
              <a:rPr lang="es-ES" sz="2800" b="1" dirty="0"/>
              <a:t>fibra</a:t>
            </a:r>
            <a:r>
              <a:rPr lang="es-ES" sz="2800" dirty="0"/>
              <a:t> </a:t>
            </a:r>
            <a:r>
              <a:rPr lang="es-ES" sz="2800" b="1" dirty="0"/>
              <a:t>unidireccional larga  </a:t>
            </a:r>
            <a:r>
              <a:rPr lang="es-ES" sz="2800" dirty="0"/>
              <a:t>natural de </a:t>
            </a:r>
            <a:r>
              <a:rPr lang="es-ES" sz="2800" b="1" dirty="0"/>
              <a:t>totora</a:t>
            </a:r>
            <a:r>
              <a:rPr lang="es-ES" sz="2800" dirty="0"/>
              <a:t> (</a:t>
            </a:r>
            <a:r>
              <a:rPr lang="es-ES" sz="2800" dirty="0" err="1"/>
              <a:t>Schoenoplectus</a:t>
            </a:r>
            <a:r>
              <a:rPr lang="es-ES" sz="2800" dirty="0"/>
              <a:t> </a:t>
            </a:r>
            <a:r>
              <a:rPr lang="es-ES" sz="2800" dirty="0" err="1"/>
              <a:t>californicus</a:t>
            </a:r>
            <a:r>
              <a:rPr lang="es-ES" sz="2800" dirty="0"/>
              <a:t>), mediante </a:t>
            </a:r>
            <a:r>
              <a:rPr lang="es-ES" sz="2800" b="1" dirty="0"/>
              <a:t>ensayos experimentales</a:t>
            </a:r>
            <a:r>
              <a:rPr lang="es-ES" sz="2800" dirty="0"/>
              <a:t> de tracción y flexión apoyado de la micrografía, que </a:t>
            </a:r>
            <a:r>
              <a:rPr lang="es-ES" sz="2800" b="1" dirty="0"/>
              <a:t>validen el mallado </a:t>
            </a:r>
            <a:r>
              <a:rPr lang="es-ES" sz="2800" dirty="0"/>
              <a:t>adecuado de los </a:t>
            </a:r>
            <a:r>
              <a:rPr lang="es-ES" sz="2800" b="1" dirty="0"/>
              <a:t>materiales constituyentes </a:t>
            </a:r>
            <a:r>
              <a:rPr lang="es-ES" sz="2800" dirty="0"/>
              <a:t>para su aplicación en simulación de ingeniería de prototipos construidos con el material compuesto.</a:t>
            </a:r>
            <a:endParaRPr lang="es-EC" altLang="es-VE" sz="28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2446</Words>
  <Application>Microsoft Macintosh PowerPoint</Application>
  <PresentationFormat>Presentación en pantalla (4:3)</PresentationFormat>
  <Paragraphs>330</Paragraphs>
  <Slides>41</Slides>
  <Notes>39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5" baseType="lpstr">
      <vt:lpstr>Arial</vt:lpstr>
      <vt:lpstr>Calibri</vt:lpstr>
      <vt:lpstr>Times New Roman</vt:lpstr>
      <vt:lpstr>Default Design</vt:lpstr>
      <vt:lpstr>MAESTRÍA EN MANUFACTURA Y DISEÑO ASISTIDO POR COMPUTADOR, SEGUNDA PROMOCIÓN CICLO 2015-2017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atención.</vt:lpstr>
    </vt:vector>
  </TitlesOfParts>
  <Company>UC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bgamez</dc:creator>
  <cp:lastModifiedBy>Cosme D. Mejia E. Docente FICA</cp:lastModifiedBy>
  <cp:revision>63</cp:revision>
  <dcterms:created xsi:type="dcterms:W3CDTF">2008-07-25T14:14:43Z</dcterms:created>
  <dcterms:modified xsi:type="dcterms:W3CDTF">2017-07-19T03:22:31Z</dcterms:modified>
</cp:coreProperties>
</file>