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3">
  <p:sldMasterIdLst>
    <p:sldMasterId id="2147483665" r:id="rId1"/>
  </p:sldMasterIdLst>
  <p:notesMasterIdLst>
    <p:notesMasterId r:id="rId108"/>
  </p:notesMasterIdLst>
  <p:handoutMasterIdLst>
    <p:handoutMasterId r:id="rId109"/>
  </p:handoutMasterIdLst>
  <p:sldIdLst>
    <p:sldId id="271" r:id="rId2"/>
    <p:sldId id="392" r:id="rId3"/>
    <p:sldId id="393" r:id="rId4"/>
    <p:sldId id="272" r:id="rId5"/>
    <p:sldId id="273" r:id="rId6"/>
    <p:sldId id="277" r:id="rId7"/>
    <p:sldId id="278" r:id="rId8"/>
    <p:sldId id="279" r:id="rId9"/>
    <p:sldId id="280" r:id="rId10"/>
    <p:sldId id="281" r:id="rId11"/>
    <p:sldId id="282" r:id="rId12"/>
    <p:sldId id="394" r:id="rId13"/>
    <p:sldId id="284" r:id="rId14"/>
    <p:sldId id="285" r:id="rId15"/>
    <p:sldId id="286" r:id="rId16"/>
    <p:sldId id="287" r:id="rId17"/>
    <p:sldId id="288" r:id="rId18"/>
    <p:sldId id="289" r:id="rId19"/>
    <p:sldId id="395" r:id="rId20"/>
    <p:sldId id="290" r:id="rId21"/>
    <p:sldId id="296" r:id="rId22"/>
    <p:sldId id="297" r:id="rId23"/>
    <p:sldId id="300" r:id="rId24"/>
    <p:sldId id="301" r:id="rId25"/>
    <p:sldId id="307" r:id="rId26"/>
    <p:sldId id="310" r:id="rId27"/>
    <p:sldId id="312" r:id="rId28"/>
    <p:sldId id="311" r:id="rId29"/>
    <p:sldId id="313" r:id="rId30"/>
    <p:sldId id="314" r:id="rId31"/>
    <p:sldId id="315" r:id="rId32"/>
    <p:sldId id="316" r:id="rId33"/>
    <p:sldId id="317" r:id="rId34"/>
    <p:sldId id="318" r:id="rId35"/>
    <p:sldId id="396" r:id="rId36"/>
    <p:sldId id="319" r:id="rId37"/>
    <p:sldId id="320" r:id="rId38"/>
    <p:sldId id="321" r:id="rId39"/>
    <p:sldId id="322" r:id="rId40"/>
    <p:sldId id="323" r:id="rId41"/>
    <p:sldId id="324" r:id="rId42"/>
    <p:sldId id="325" r:id="rId43"/>
    <p:sldId id="326" r:id="rId44"/>
    <p:sldId id="327" r:id="rId45"/>
    <p:sldId id="328" r:id="rId46"/>
    <p:sldId id="329" r:id="rId47"/>
    <p:sldId id="330" r:id="rId48"/>
    <p:sldId id="331" r:id="rId49"/>
    <p:sldId id="332" r:id="rId50"/>
    <p:sldId id="397" r:id="rId51"/>
    <p:sldId id="333" r:id="rId52"/>
    <p:sldId id="334" r:id="rId53"/>
    <p:sldId id="335" r:id="rId54"/>
    <p:sldId id="336" r:id="rId55"/>
    <p:sldId id="338" r:id="rId56"/>
    <p:sldId id="339" r:id="rId57"/>
    <p:sldId id="340" r:id="rId58"/>
    <p:sldId id="341" r:id="rId59"/>
    <p:sldId id="342" r:id="rId60"/>
    <p:sldId id="343" r:id="rId61"/>
    <p:sldId id="344" r:id="rId62"/>
    <p:sldId id="345" r:id="rId63"/>
    <p:sldId id="351" r:id="rId64"/>
    <p:sldId id="346" r:id="rId65"/>
    <p:sldId id="347" r:id="rId66"/>
    <p:sldId id="348" r:id="rId67"/>
    <p:sldId id="352" r:id="rId68"/>
    <p:sldId id="353" r:id="rId69"/>
    <p:sldId id="349" r:id="rId70"/>
    <p:sldId id="354" r:id="rId71"/>
    <p:sldId id="355" r:id="rId72"/>
    <p:sldId id="356" r:id="rId73"/>
    <p:sldId id="357" r:id="rId74"/>
    <p:sldId id="358" r:id="rId75"/>
    <p:sldId id="359" r:id="rId76"/>
    <p:sldId id="360" r:id="rId77"/>
    <p:sldId id="361" r:id="rId78"/>
    <p:sldId id="362" r:id="rId79"/>
    <p:sldId id="366" r:id="rId80"/>
    <p:sldId id="367" r:id="rId81"/>
    <p:sldId id="368" r:id="rId82"/>
    <p:sldId id="369" r:id="rId83"/>
    <p:sldId id="363" r:id="rId84"/>
    <p:sldId id="364" r:id="rId85"/>
    <p:sldId id="365" r:id="rId86"/>
    <p:sldId id="370" r:id="rId87"/>
    <p:sldId id="372" r:id="rId88"/>
    <p:sldId id="374" r:id="rId89"/>
    <p:sldId id="375" r:id="rId90"/>
    <p:sldId id="376" r:id="rId91"/>
    <p:sldId id="377" r:id="rId92"/>
    <p:sldId id="378" r:id="rId93"/>
    <p:sldId id="379" r:id="rId94"/>
    <p:sldId id="380" r:id="rId95"/>
    <p:sldId id="381" r:id="rId96"/>
    <p:sldId id="382" r:id="rId97"/>
    <p:sldId id="383" r:id="rId98"/>
    <p:sldId id="384" r:id="rId99"/>
    <p:sldId id="385" r:id="rId100"/>
    <p:sldId id="386" r:id="rId101"/>
    <p:sldId id="387" r:id="rId102"/>
    <p:sldId id="398" r:id="rId103"/>
    <p:sldId id="388" r:id="rId104"/>
    <p:sldId id="389" r:id="rId105"/>
    <p:sldId id="390" r:id="rId106"/>
    <p:sldId id="399" r:id="rId107"/>
  </p:sldIdLst>
  <p:sldSz cx="9144000" cy="6858000" type="screen4x3"/>
  <p:notesSz cx="6858000" cy="9144000"/>
  <p:defaultTextStyle>
    <a:defPPr>
      <a:defRPr lang="es-ES"/>
    </a:defPPr>
    <a:lvl1pPr algn="l" rtl="0" fontAlgn="base">
      <a:spcBef>
        <a:spcPct val="0"/>
      </a:spcBef>
      <a:spcAft>
        <a:spcPct val="0"/>
      </a:spcAft>
      <a:defRPr u="sng" kern="1200">
        <a:solidFill>
          <a:schemeClr val="tx1"/>
        </a:solidFill>
        <a:latin typeface="Arial" pitchFamily="34" charset="0"/>
        <a:ea typeface="+mn-ea"/>
        <a:cs typeface="+mn-cs"/>
      </a:defRPr>
    </a:lvl1pPr>
    <a:lvl2pPr marL="457200" algn="l" rtl="0" fontAlgn="base">
      <a:spcBef>
        <a:spcPct val="0"/>
      </a:spcBef>
      <a:spcAft>
        <a:spcPct val="0"/>
      </a:spcAft>
      <a:defRPr u="sng" kern="1200">
        <a:solidFill>
          <a:schemeClr val="tx1"/>
        </a:solidFill>
        <a:latin typeface="Arial" pitchFamily="34" charset="0"/>
        <a:ea typeface="+mn-ea"/>
        <a:cs typeface="+mn-cs"/>
      </a:defRPr>
    </a:lvl2pPr>
    <a:lvl3pPr marL="914400" algn="l" rtl="0" fontAlgn="base">
      <a:spcBef>
        <a:spcPct val="0"/>
      </a:spcBef>
      <a:spcAft>
        <a:spcPct val="0"/>
      </a:spcAft>
      <a:defRPr u="sng" kern="1200">
        <a:solidFill>
          <a:schemeClr val="tx1"/>
        </a:solidFill>
        <a:latin typeface="Arial" pitchFamily="34" charset="0"/>
        <a:ea typeface="+mn-ea"/>
        <a:cs typeface="+mn-cs"/>
      </a:defRPr>
    </a:lvl3pPr>
    <a:lvl4pPr marL="1371600" algn="l" rtl="0" fontAlgn="base">
      <a:spcBef>
        <a:spcPct val="0"/>
      </a:spcBef>
      <a:spcAft>
        <a:spcPct val="0"/>
      </a:spcAft>
      <a:defRPr u="sng" kern="1200">
        <a:solidFill>
          <a:schemeClr val="tx1"/>
        </a:solidFill>
        <a:latin typeface="Arial" pitchFamily="34" charset="0"/>
        <a:ea typeface="+mn-ea"/>
        <a:cs typeface="+mn-cs"/>
      </a:defRPr>
    </a:lvl4pPr>
    <a:lvl5pPr marL="1828800" algn="l" rtl="0" fontAlgn="base">
      <a:spcBef>
        <a:spcPct val="0"/>
      </a:spcBef>
      <a:spcAft>
        <a:spcPct val="0"/>
      </a:spcAft>
      <a:defRPr u="sng" kern="1200">
        <a:solidFill>
          <a:schemeClr val="tx1"/>
        </a:solidFill>
        <a:latin typeface="Arial" pitchFamily="34" charset="0"/>
        <a:ea typeface="+mn-ea"/>
        <a:cs typeface="+mn-cs"/>
      </a:defRPr>
    </a:lvl5pPr>
    <a:lvl6pPr marL="2286000" algn="l" defTabSz="914400" rtl="0" eaLnBrk="1" latinLnBrk="0" hangingPunct="1">
      <a:defRPr u="sng" kern="1200">
        <a:solidFill>
          <a:schemeClr val="tx1"/>
        </a:solidFill>
        <a:latin typeface="Arial" pitchFamily="34" charset="0"/>
        <a:ea typeface="+mn-ea"/>
        <a:cs typeface="+mn-cs"/>
      </a:defRPr>
    </a:lvl6pPr>
    <a:lvl7pPr marL="2743200" algn="l" defTabSz="914400" rtl="0" eaLnBrk="1" latinLnBrk="0" hangingPunct="1">
      <a:defRPr u="sng" kern="1200">
        <a:solidFill>
          <a:schemeClr val="tx1"/>
        </a:solidFill>
        <a:latin typeface="Arial" pitchFamily="34" charset="0"/>
        <a:ea typeface="+mn-ea"/>
        <a:cs typeface="+mn-cs"/>
      </a:defRPr>
    </a:lvl7pPr>
    <a:lvl8pPr marL="3200400" algn="l" defTabSz="914400" rtl="0" eaLnBrk="1" latinLnBrk="0" hangingPunct="1">
      <a:defRPr u="sng" kern="1200">
        <a:solidFill>
          <a:schemeClr val="tx1"/>
        </a:solidFill>
        <a:latin typeface="Arial" pitchFamily="34" charset="0"/>
        <a:ea typeface="+mn-ea"/>
        <a:cs typeface="+mn-cs"/>
      </a:defRPr>
    </a:lvl8pPr>
    <a:lvl9pPr marL="3657600" algn="l" defTabSz="914400" rtl="0" eaLnBrk="1" latinLnBrk="0" hangingPunct="1">
      <a:defRPr u="sng"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76">
          <p15:clr>
            <a:srgbClr val="A4A3A4"/>
          </p15:clr>
        </p15:guide>
        <p15:guide id="2" pos="575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66"/>
    <a:srgbClr val="336600"/>
    <a:srgbClr val="FA9500"/>
    <a:srgbClr val="FF9900"/>
    <a:srgbClr val="990000"/>
    <a:srgbClr val="FFCC00"/>
    <a:srgbClr val="99FF99"/>
    <a:srgbClr val="DDDDDD"/>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D083AE6-46FA-4A59-8FB0-9F97EB10719F}" styleName="Estilo claro 3 - Acento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40" autoAdjust="0"/>
    <p:restoredTop sz="94434" autoAdjust="0"/>
  </p:normalViewPr>
  <p:slideViewPr>
    <p:cSldViewPr snapToGrid="0" snapToObjects="1">
      <p:cViewPr varScale="1">
        <p:scale>
          <a:sx n="78" d="100"/>
          <a:sy n="78" d="100"/>
        </p:scale>
        <p:origin x="1266" y="54"/>
      </p:cViewPr>
      <p:guideLst>
        <p:guide orient="horz" pos="276"/>
        <p:guide pos="5759"/>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53" d="100"/>
          <a:sy n="53" d="100"/>
        </p:scale>
        <p:origin x="-1842" y="-102"/>
      </p:cViewPr>
      <p:guideLst>
        <p:guide orient="horz" pos="2880"/>
        <p:guide pos="2160"/>
      </p:guideLst>
    </p:cSldViewPr>
  </p:notes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handoutMaster" Target="handoutMasters/handout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u="none">
                <a:latin typeface="Arial" pitchFamily="34" charset="0"/>
              </a:defRPr>
            </a:lvl1pPr>
          </a:lstStyle>
          <a:p>
            <a:pPr>
              <a:defRPr/>
            </a:pPr>
            <a:endParaRPr lang="es-EC"/>
          </a:p>
        </p:txBody>
      </p:sp>
      <p:sp>
        <p:nvSpPr>
          <p:cNvPr id="67587"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u="none">
                <a:latin typeface="Arial" pitchFamily="34" charset="0"/>
              </a:defRPr>
            </a:lvl1pPr>
          </a:lstStyle>
          <a:p>
            <a:pPr>
              <a:defRPr/>
            </a:pPr>
            <a:endParaRPr lang="es-EC"/>
          </a:p>
        </p:txBody>
      </p:sp>
      <p:sp>
        <p:nvSpPr>
          <p:cNvPr id="67588"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u="none">
                <a:latin typeface="Arial" pitchFamily="34" charset="0"/>
              </a:defRPr>
            </a:lvl1pPr>
          </a:lstStyle>
          <a:p>
            <a:pPr>
              <a:defRPr/>
            </a:pPr>
            <a:endParaRPr lang="es-EC"/>
          </a:p>
        </p:txBody>
      </p:sp>
      <p:sp>
        <p:nvSpPr>
          <p:cNvPr id="67589"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u="none">
                <a:latin typeface="Arial" pitchFamily="34" charset="0"/>
              </a:defRPr>
            </a:lvl1pPr>
          </a:lstStyle>
          <a:p>
            <a:pPr>
              <a:defRPr/>
            </a:pPr>
            <a:fld id="{5B48C32D-2126-47DF-959B-1D1455B0B62A}" type="slidenum">
              <a:rPr lang="es-EC"/>
              <a:pPr>
                <a:defRPr/>
              </a:pPr>
              <a:t>‹Nº›</a:t>
            </a:fld>
            <a:endParaRPr lang="es-EC"/>
          </a:p>
        </p:txBody>
      </p:sp>
    </p:spTree>
    <p:extLst>
      <p:ext uri="{BB962C8B-B14F-4D97-AF65-F5344CB8AC3E}">
        <p14:creationId xmlns:p14="http://schemas.microsoft.com/office/powerpoint/2010/main" val="31912805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78A4D02-B99B-4156-8356-F2C4DA2A55B2}" type="datetimeFigureOut">
              <a:rPr lang="es-EC" smtClean="0"/>
              <a:t>22/8/2017</a:t>
            </a:fld>
            <a:endParaRPr lang="es-EC"/>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0AA083C-CCCC-414A-BB37-33A4D9D564A8}" type="slidenum">
              <a:rPr lang="es-EC" smtClean="0"/>
              <a:t>‹Nº›</a:t>
            </a:fld>
            <a:endParaRPr lang="es-EC"/>
          </a:p>
        </p:txBody>
      </p:sp>
    </p:spTree>
    <p:extLst>
      <p:ext uri="{BB962C8B-B14F-4D97-AF65-F5344CB8AC3E}">
        <p14:creationId xmlns:p14="http://schemas.microsoft.com/office/powerpoint/2010/main" val="1885112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El volcán</a:t>
            </a:r>
            <a:r>
              <a:rPr lang="es-EC" baseline="0" dirty="0" smtClean="0"/>
              <a:t> Cotopaxi ha registrado 5 grandes períodos eruptivos……..</a:t>
            </a:r>
          </a:p>
          <a:p>
            <a:pPr marL="0" marR="0" indent="0" algn="l" defTabSz="914400" rtl="0" eaLnBrk="1" fontAlgn="auto" latinLnBrk="0" hangingPunct="1">
              <a:lnSpc>
                <a:spcPct val="100000"/>
              </a:lnSpc>
              <a:spcBef>
                <a:spcPts val="0"/>
              </a:spcBef>
              <a:spcAft>
                <a:spcPts val="0"/>
              </a:spcAft>
              <a:buClrTx/>
              <a:buSzTx/>
              <a:buFontTx/>
              <a:buNone/>
              <a:tabLst/>
              <a:defRPr/>
            </a:pPr>
            <a:r>
              <a:rPr lang="es-EC" sz="1200" b="1" i="1" dirty="0" smtClean="0">
                <a:solidFill>
                  <a:schemeClr val="tx1"/>
                </a:solidFill>
              </a:rPr>
              <a:t>Desde la última gran erupción de 1877 han transcurrido 140 años que coincide con el promedio estadístico determinado con los anteriores ciclos eruptivos.</a:t>
            </a:r>
          </a:p>
          <a:p>
            <a:endParaRPr lang="es-EC" baseline="0" dirty="0" smtClean="0"/>
          </a:p>
          <a:p>
            <a:endParaRPr lang="es-EC" dirty="0"/>
          </a:p>
        </p:txBody>
      </p:sp>
      <p:sp>
        <p:nvSpPr>
          <p:cNvPr id="4" name="Marcador de número de diapositiva 3"/>
          <p:cNvSpPr>
            <a:spLocks noGrp="1"/>
          </p:cNvSpPr>
          <p:nvPr>
            <p:ph type="sldNum" sz="quarter" idx="10"/>
          </p:nvPr>
        </p:nvSpPr>
        <p:spPr/>
        <p:txBody>
          <a:bodyPr/>
          <a:lstStyle/>
          <a:p>
            <a:fld id="{20AA083C-CCCC-414A-BB37-33A4D9D564A8}" type="slidenum">
              <a:rPr lang="es-EC" smtClean="0"/>
              <a:t>5</a:t>
            </a:fld>
            <a:endParaRPr lang="es-EC"/>
          </a:p>
        </p:txBody>
      </p:sp>
    </p:spTree>
    <p:extLst>
      <p:ext uri="{BB962C8B-B14F-4D97-AF65-F5344CB8AC3E}">
        <p14:creationId xmlns:p14="http://schemas.microsoft.com/office/powerpoint/2010/main" val="23548843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20AA083C-CCCC-414A-BB37-33A4D9D564A8}" type="slidenum">
              <a:rPr lang="es-EC" smtClean="0"/>
              <a:t>15</a:t>
            </a:fld>
            <a:endParaRPr lang="es-EC"/>
          </a:p>
        </p:txBody>
      </p:sp>
    </p:spTree>
    <p:extLst>
      <p:ext uri="{BB962C8B-B14F-4D97-AF65-F5344CB8AC3E}">
        <p14:creationId xmlns:p14="http://schemas.microsoft.com/office/powerpoint/2010/main" val="37631340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20AA083C-CCCC-414A-BB37-33A4D9D564A8}" type="slidenum">
              <a:rPr lang="es-EC" smtClean="0"/>
              <a:t>16</a:t>
            </a:fld>
            <a:endParaRPr lang="es-EC"/>
          </a:p>
        </p:txBody>
      </p:sp>
    </p:spTree>
    <p:extLst>
      <p:ext uri="{BB962C8B-B14F-4D97-AF65-F5344CB8AC3E}">
        <p14:creationId xmlns:p14="http://schemas.microsoft.com/office/powerpoint/2010/main" val="3763134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20AA083C-CCCC-414A-BB37-33A4D9D564A8}" type="slidenum">
              <a:rPr lang="es-EC" smtClean="0"/>
              <a:t>17</a:t>
            </a:fld>
            <a:endParaRPr lang="es-EC"/>
          </a:p>
        </p:txBody>
      </p:sp>
    </p:spTree>
    <p:extLst>
      <p:ext uri="{BB962C8B-B14F-4D97-AF65-F5344CB8AC3E}">
        <p14:creationId xmlns:p14="http://schemas.microsoft.com/office/powerpoint/2010/main" val="3763134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20AA083C-CCCC-414A-BB37-33A4D9D564A8}" type="slidenum">
              <a:rPr lang="es-EC" smtClean="0"/>
              <a:t>18</a:t>
            </a:fld>
            <a:endParaRPr lang="es-EC"/>
          </a:p>
        </p:txBody>
      </p:sp>
    </p:spTree>
    <p:extLst>
      <p:ext uri="{BB962C8B-B14F-4D97-AF65-F5344CB8AC3E}">
        <p14:creationId xmlns:p14="http://schemas.microsoft.com/office/powerpoint/2010/main" val="3763134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C" dirty="0"/>
          </a:p>
        </p:txBody>
      </p:sp>
      <p:sp>
        <p:nvSpPr>
          <p:cNvPr id="4" name="3 Marcador de número de diapositiva"/>
          <p:cNvSpPr>
            <a:spLocks noGrp="1"/>
          </p:cNvSpPr>
          <p:nvPr>
            <p:ph type="sldNum" sz="quarter" idx="10"/>
          </p:nvPr>
        </p:nvSpPr>
        <p:spPr/>
        <p:txBody>
          <a:bodyPr/>
          <a:lstStyle/>
          <a:p>
            <a:fld id="{20AA083C-CCCC-414A-BB37-33A4D9D564A8}" type="slidenum">
              <a:rPr lang="es-EC" smtClean="0"/>
              <a:t>20</a:t>
            </a:fld>
            <a:endParaRPr lang="es-EC"/>
          </a:p>
        </p:txBody>
      </p:sp>
    </p:spTree>
    <p:extLst>
      <p:ext uri="{BB962C8B-B14F-4D97-AF65-F5344CB8AC3E}">
        <p14:creationId xmlns:p14="http://schemas.microsoft.com/office/powerpoint/2010/main" val="37631340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b="0" i="0" u="none" strike="noStrike" kern="1200" baseline="0" dirty="0" smtClean="0">
                <a:solidFill>
                  <a:schemeClr val="tx1"/>
                </a:solidFill>
                <a:latin typeface="+mn-lt"/>
                <a:ea typeface="+mn-ea"/>
                <a:cs typeface="+mn-cs"/>
              </a:rPr>
              <a:t>MASW (</a:t>
            </a:r>
            <a:r>
              <a:rPr lang="es-EC" sz="1200" b="0" i="0" u="none" strike="noStrike" kern="1200" baseline="0" dirty="0" err="1" smtClean="0">
                <a:solidFill>
                  <a:schemeClr val="tx1"/>
                </a:solidFill>
                <a:latin typeface="+mn-lt"/>
                <a:ea typeface="+mn-ea"/>
                <a:cs typeface="+mn-cs"/>
              </a:rPr>
              <a:t>Multichanel</a:t>
            </a:r>
            <a:r>
              <a:rPr lang="es-EC" sz="1200" b="0" i="0" u="none" strike="noStrike" kern="1200" baseline="0" dirty="0" smtClean="0">
                <a:solidFill>
                  <a:schemeClr val="tx1"/>
                </a:solidFill>
                <a:latin typeface="+mn-lt"/>
                <a:ea typeface="+mn-ea"/>
                <a:cs typeface="+mn-cs"/>
              </a:rPr>
              <a:t> Analysis of </a:t>
            </a:r>
            <a:r>
              <a:rPr lang="es-EC" sz="1200" b="0" i="0" u="none" strike="noStrike" kern="1200" baseline="0" dirty="0" err="1" smtClean="0">
                <a:solidFill>
                  <a:schemeClr val="tx1"/>
                </a:solidFill>
                <a:latin typeface="+mn-lt"/>
                <a:ea typeface="+mn-ea"/>
                <a:cs typeface="+mn-cs"/>
              </a:rPr>
              <a:t>Surface</a:t>
            </a:r>
            <a:r>
              <a:rPr lang="es-EC" sz="1200" b="0" i="0" u="none" strike="noStrike" kern="1200" baseline="0" dirty="0" smtClean="0">
                <a:solidFill>
                  <a:schemeClr val="tx1"/>
                </a:solidFill>
                <a:latin typeface="+mn-lt"/>
                <a:ea typeface="+mn-ea"/>
                <a:cs typeface="+mn-cs"/>
              </a:rPr>
              <a:t> </a:t>
            </a:r>
            <a:r>
              <a:rPr lang="es-EC" sz="1200" b="0" i="0" u="none" strike="noStrike" kern="1200" baseline="0" dirty="0" err="1" smtClean="0">
                <a:solidFill>
                  <a:schemeClr val="tx1"/>
                </a:solidFill>
                <a:latin typeface="+mn-lt"/>
                <a:ea typeface="+mn-ea"/>
                <a:cs typeface="+mn-cs"/>
              </a:rPr>
              <a:t>Waves</a:t>
            </a:r>
            <a:r>
              <a:rPr lang="es-EC" sz="1200" b="0" i="0" u="none" strike="noStrike" kern="1200" baseline="0" dirty="0" smtClean="0">
                <a:solidFill>
                  <a:schemeClr val="tx1"/>
                </a:solidFill>
                <a:latin typeface="+mn-lt"/>
                <a:ea typeface="+mn-ea"/>
                <a:cs typeface="+mn-cs"/>
              </a:rPr>
              <a:t>, Análisis Multicanal de Ondas Superficiales) propuesto por Park et al. (1999), corresponde a un método sísmico no invasivo </a:t>
            </a:r>
            <a:endParaRPr lang="es-EC" dirty="0"/>
          </a:p>
        </p:txBody>
      </p:sp>
      <p:sp>
        <p:nvSpPr>
          <p:cNvPr id="4" name="3 Marcador de número de diapositiva"/>
          <p:cNvSpPr>
            <a:spLocks noGrp="1"/>
          </p:cNvSpPr>
          <p:nvPr>
            <p:ph type="sldNum" sz="quarter" idx="10"/>
          </p:nvPr>
        </p:nvSpPr>
        <p:spPr/>
        <p:txBody>
          <a:bodyPr/>
          <a:lstStyle/>
          <a:p>
            <a:fld id="{20AA083C-CCCC-414A-BB37-33A4D9D564A8}" type="slidenum">
              <a:rPr lang="es-EC" smtClean="0"/>
              <a:t>21</a:t>
            </a:fld>
            <a:endParaRPr lang="es-EC"/>
          </a:p>
        </p:txBody>
      </p:sp>
    </p:spTree>
    <p:extLst>
      <p:ext uri="{BB962C8B-B14F-4D97-AF65-F5344CB8AC3E}">
        <p14:creationId xmlns:p14="http://schemas.microsoft.com/office/powerpoint/2010/main" val="37631340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20AA083C-CCCC-414A-BB37-33A4D9D564A8}" type="slidenum">
              <a:rPr lang="es-EC" smtClean="0"/>
              <a:t>22</a:t>
            </a:fld>
            <a:endParaRPr lang="es-EC"/>
          </a:p>
        </p:txBody>
      </p:sp>
    </p:spTree>
    <p:extLst>
      <p:ext uri="{BB962C8B-B14F-4D97-AF65-F5344CB8AC3E}">
        <p14:creationId xmlns:p14="http://schemas.microsoft.com/office/powerpoint/2010/main" val="37631340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u="none" dirty="0" err="1" smtClean="0"/>
              <a:t>Borcherdt</a:t>
            </a:r>
            <a:r>
              <a:rPr lang="es-EC" sz="1200" u="none" dirty="0" smtClean="0"/>
              <a:t> (1994), propone un método de clasificación de suelos que se basa en la velocidad promedio de onda de corte en los primeros 30 metros superficiales denominada Vs30</a:t>
            </a:r>
          </a:p>
          <a:p>
            <a:r>
              <a:rPr lang="es-EC" dirty="0" smtClean="0"/>
              <a:t>La norma ecuatoriana</a:t>
            </a:r>
            <a:r>
              <a:rPr lang="es-EC" baseline="0" dirty="0" smtClean="0"/>
              <a:t> de la construcción propone la siguiente tabla para la clasificación del tipo de suelo en función del Vs30</a:t>
            </a:r>
          </a:p>
          <a:p>
            <a:endParaRPr lang="es-EC" dirty="0"/>
          </a:p>
        </p:txBody>
      </p:sp>
      <p:sp>
        <p:nvSpPr>
          <p:cNvPr id="4" name="3 Marcador de número de diapositiva"/>
          <p:cNvSpPr>
            <a:spLocks noGrp="1"/>
          </p:cNvSpPr>
          <p:nvPr>
            <p:ph type="sldNum" sz="quarter" idx="10"/>
          </p:nvPr>
        </p:nvSpPr>
        <p:spPr/>
        <p:txBody>
          <a:bodyPr/>
          <a:lstStyle/>
          <a:p>
            <a:fld id="{20AA083C-CCCC-414A-BB37-33A4D9D564A8}" type="slidenum">
              <a:rPr lang="es-EC" smtClean="0"/>
              <a:t>23</a:t>
            </a:fld>
            <a:endParaRPr lang="es-EC"/>
          </a:p>
        </p:txBody>
      </p:sp>
    </p:spTree>
    <p:extLst>
      <p:ext uri="{BB962C8B-B14F-4D97-AF65-F5344CB8AC3E}">
        <p14:creationId xmlns:p14="http://schemas.microsoft.com/office/powerpoint/2010/main" val="37631340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Esta</a:t>
            </a:r>
            <a:r>
              <a:rPr lang="es-EC" baseline="0" dirty="0" smtClean="0"/>
              <a:t> velocidad se utiliza como un índice de clasificación de la calidad del suelo natural, y roca</a:t>
            </a:r>
            <a:endParaRPr lang="es-EC" dirty="0"/>
          </a:p>
        </p:txBody>
      </p:sp>
      <p:sp>
        <p:nvSpPr>
          <p:cNvPr id="4" name="3 Marcador de número de diapositiva"/>
          <p:cNvSpPr>
            <a:spLocks noGrp="1"/>
          </p:cNvSpPr>
          <p:nvPr>
            <p:ph type="sldNum" sz="quarter" idx="10"/>
          </p:nvPr>
        </p:nvSpPr>
        <p:spPr/>
        <p:txBody>
          <a:bodyPr/>
          <a:lstStyle/>
          <a:p>
            <a:fld id="{20AA083C-CCCC-414A-BB37-33A4D9D564A8}" type="slidenum">
              <a:rPr lang="es-EC" smtClean="0"/>
              <a:t>24</a:t>
            </a:fld>
            <a:endParaRPr lang="es-EC"/>
          </a:p>
        </p:txBody>
      </p:sp>
    </p:spTree>
    <p:extLst>
      <p:ext uri="{BB962C8B-B14F-4D97-AF65-F5344CB8AC3E}">
        <p14:creationId xmlns:p14="http://schemas.microsoft.com/office/powerpoint/2010/main" val="37631340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20AA083C-CCCC-414A-BB37-33A4D9D564A8}" type="slidenum">
              <a:rPr lang="es-EC" smtClean="0"/>
              <a:t>25</a:t>
            </a:fld>
            <a:endParaRPr lang="es-EC"/>
          </a:p>
        </p:txBody>
      </p:sp>
    </p:spTree>
    <p:extLst>
      <p:ext uri="{BB962C8B-B14F-4D97-AF65-F5344CB8AC3E}">
        <p14:creationId xmlns:p14="http://schemas.microsoft.com/office/powerpoint/2010/main" val="3763134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20AA083C-CCCC-414A-BB37-33A4D9D564A8}" type="slidenum">
              <a:rPr lang="es-EC" smtClean="0"/>
              <a:t>6</a:t>
            </a:fld>
            <a:endParaRPr lang="es-EC"/>
          </a:p>
        </p:txBody>
      </p:sp>
    </p:spTree>
    <p:extLst>
      <p:ext uri="{BB962C8B-B14F-4D97-AF65-F5344CB8AC3E}">
        <p14:creationId xmlns:p14="http://schemas.microsoft.com/office/powerpoint/2010/main" val="37631340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b="0" i="0" u="none" strike="noStrike" kern="1200" baseline="0" dirty="0" smtClean="0">
                <a:solidFill>
                  <a:schemeClr val="tx1"/>
                </a:solidFill>
                <a:latin typeface="+mn-lt"/>
                <a:ea typeface="+mn-ea"/>
                <a:cs typeface="+mn-cs"/>
              </a:rPr>
              <a:t>Se destaca que ambos resultados de velocidades de corte (Vs30), y velocidades a compresión (Vp) se encuentran dentro de los rangos establecidos por la NEC.</a:t>
            </a:r>
            <a:endParaRPr lang="es-EC" dirty="0"/>
          </a:p>
        </p:txBody>
      </p:sp>
      <p:sp>
        <p:nvSpPr>
          <p:cNvPr id="4" name="3 Marcador de número de diapositiva"/>
          <p:cNvSpPr>
            <a:spLocks noGrp="1"/>
          </p:cNvSpPr>
          <p:nvPr>
            <p:ph type="sldNum" sz="quarter" idx="10"/>
          </p:nvPr>
        </p:nvSpPr>
        <p:spPr/>
        <p:txBody>
          <a:bodyPr/>
          <a:lstStyle/>
          <a:p>
            <a:fld id="{20AA083C-CCCC-414A-BB37-33A4D9D564A8}" type="slidenum">
              <a:rPr lang="es-EC" smtClean="0"/>
              <a:t>26</a:t>
            </a:fld>
            <a:endParaRPr lang="es-EC"/>
          </a:p>
        </p:txBody>
      </p:sp>
    </p:spTree>
    <p:extLst>
      <p:ext uri="{BB962C8B-B14F-4D97-AF65-F5344CB8AC3E}">
        <p14:creationId xmlns:p14="http://schemas.microsoft.com/office/powerpoint/2010/main" val="37631340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b="0" i="0" u="none" strike="noStrike" kern="1200" baseline="0" dirty="0" smtClean="0">
                <a:solidFill>
                  <a:schemeClr val="tx1"/>
                </a:solidFill>
                <a:latin typeface="+mn-lt"/>
                <a:ea typeface="+mn-ea"/>
                <a:cs typeface="+mn-cs"/>
              </a:rPr>
              <a:t>Por lo que es necesario realizar ensayos de laboratorio para obtener las propiedades mecánicas de la roca y el posterior cálculo de la capacidad de carga permisible. </a:t>
            </a:r>
          </a:p>
          <a:p>
            <a:endParaRPr lang="es-EC" dirty="0"/>
          </a:p>
        </p:txBody>
      </p:sp>
      <p:sp>
        <p:nvSpPr>
          <p:cNvPr id="4" name="3 Marcador de número de diapositiva"/>
          <p:cNvSpPr>
            <a:spLocks noGrp="1"/>
          </p:cNvSpPr>
          <p:nvPr>
            <p:ph type="sldNum" sz="quarter" idx="10"/>
          </p:nvPr>
        </p:nvSpPr>
        <p:spPr/>
        <p:txBody>
          <a:bodyPr/>
          <a:lstStyle/>
          <a:p>
            <a:fld id="{20AA083C-CCCC-414A-BB37-33A4D9D564A8}" type="slidenum">
              <a:rPr lang="es-EC" smtClean="0"/>
              <a:t>27</a:t>
            </a:fld>
            <a:endParaRPr lang="es-EC"/>
          </a:p>
        </p:txBody>
      </p:sp>
    </p:spTree>
    <p:extLst>
      <p:ext uri="{BB962C8B-B14F-4D97-AF65-F5344CB8AC3E}">
        <p14:creationId xmlns:p14="http://schemas.microsoft.com/office/powerpoint/2010/main" val="37631340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20AA083C-CCCC-414A-BB37-33A4D9D564A8}" type="slidenum">
              <a:rPr lang="es-EC" smtClean="0"/>
              <a:t>28</a:t>
            </a:fld>
            <a:endParaRPr lang="es-EC"/>
          </a:p>
        </p:txBody>
      </p:sp>
    </p:spTree>
    <p:extLst>
      <p:ext uri="{BB962C8B-B14F-4D97-AF65-F5344CB8AC3E}">
        <p14:creationId xmlns:p14="http://schemas.microsoft.com/office/powerpoint/2010/main" val="37631340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20AA083C-CCCC-414A-BB37-33A4D9D564A8}" type="slidenum">
              <a:rPr lang="es-EC" smtClean="0"/>
              <a:t>29</a:t>
            </a:fld>
            <a:endParaRPr lang="es-EC"/>
          </a:p>
        </p:txBody>
      </p:sp>
    </p:spTree>
    <p:extLst>
      <p:ext uri="{BB962C8B-B14F-4D97-AF65-F5344CB8AC3E}">
        <p14:creationId xmlns:p14="http://schemas.microsoft.com/office/powerpoint/2010/main" val="37631340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20AA083C-CCCC-414A-BB37-33A4D9D564A8}" type="slidenum">
              <a:rPr lang="es-EC" smtClean="0"/>
              <a:t>30</a:t>
            </a:fld>
            <a:endParaRPr lang="es-EC"/>
          </a:p>
        </p:txBody>
      </p:sp>
    </p:spTree>
    <p:extLst>
      <p:ext uri="{BB962C8B-B14F-4D97-AF65-F5344CB8AC3E}">
        <p14:creationId xmlns:p14="http://schemas.microsoft.com/office/powerpoint/2010/main" val="37631340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20AA083C-CCCC-414A-BB37-33A4D9D564A8}" type="slidenum">
              <a:rPr lang="es-EC" smtClean="0"/>
              <a:t>31</a:t>
            </a:fld>
            <a:endParaRPr lang="es-EC"/>
          </a:p>
        </p:txBody>
      </p:sp>
    </p:spTree>
    <p:extLst>
      <p:ext uri="{BB962C8B-B14F-4D97-AF65-F5344CB8AC3E}">
        <p14:creationId xmlns:p14="http://schemas.microsoft.com/office/powerpoint/2010/main" val="37631340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u="none" dirty="0" smtClean="0"/>
              <a:t>Efecto de escala en roca señala que: a medida que el diámetro de la muestra aumenta, la resistencia a la compresión simple disminuye, esto es importante considerarlo ya que las muestras de laboratorio suelen ser de diámetro pequeño. (Das, Fundamentos de ingeniería de cimentaciones, 2012) </a:t>
            </a:r>
            <a:endParaRPr lang="es-EC" sz="1200" dirty="0" smtClean="0"/>
          </a:p>
          <a:p>
            <a:endParaRPr lang="es-EC" dirty="0"/>
          </a:p>
        </p:txBody>
      </p:sp>
      <p:sp>
        <p:nvSpPr>
          <p:cNvPr id="4" name="3 Marcador de número de diapositiva"/>
          <p:cNvSpPr>
            <a:spLocks noGrp="1"/>
          </p:cNvSpPr>
          <p:nvPr>
            <p:ph type="sldNum" sz="quarter" idx="10"/>
          </p:nvPr>
        </p:nvSpPr>
        <p:spPr/>
        <p:txBody>
          <a:bodyPr/>
          <a:lstStyle/>
          <a:p>
            <a:fld id="{20AA083C-CCCC-414A-BB37-33A4D9D564A8}" type="slidenum">
              <a:rPr lang="es-EC" smtClean="0"/>
              <a:t>32</a:t>
            </a:fld>
            <a:endParaRPr lang="es-EC"/>
          </a:p>
        </p:txBody>
      </p:sp>
    </p:spTree>
    <p:extLst>
      <p:ext uri="{BB962C8B-B14F-4D97-AF65-F5344CB8AC3E}">
        <p14:creationId xmlns:p14="http://schemas.microsoft.com/office/powerpoint/2010/main" val="37631340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b="0" i="0" u="none" strike="noStrike" kern="1200" baseline="0" dirty="0" smtClean="0">
                <a:solidFill>
                  <a:schemeClr val="tx1"/>
                </a:solidFill>
                <a:latin typeface="+mn-lt"/>
                <a:ea typeface="+mn-ea"/>
                <a:cs typeface="+mn-cs"/>
              </a:rPr>
              <a:t>Se analiza la variación de capacidad de carga permisible para profundidades de desplante (</a:t>
            </a:r>
            <a:r>
              <a:rPr lang="es-EC" sz="1200" b="0" i="0" u="none" strike="noStrike" kern="1200" baseline="0" dirty="0" err="1" smtClean="0">
                <a:solidFill>
                  <a:schemeClr val="tx1"/>
                </a:solidFill>
                <a:latin typeface="+mn-lt"/>
                <a:ea typeface="+mn-ea"/>
                <a:cs typeface="+mn-cs"/>
              </a:rPr>
              <a:t>Df</a:t>
            </a:r>
            <a:r>
              <a:rPr lang="es-EC" sz="1200" b="0" i="0" u="none" strike="noStrike" kern="1200" baseline="0" dirty="0" smtClean="0">
                <a:solidFill>
                  <a:schemeClr val="tx1"/>
                </a:solidFill>
                <a:latin typeface="+mn-lt"/>
                <a:ea typeface="+mn-ea"/>
                <a:cs typeface="+mn-cs"/>
              </a:rPr>
              <a:t>) de 1 a 3 metros, y ancho de viga de cimentación (B) de 1 a 5 metros, con los resultados se realiza un gráfico de qpermisible vs B para los distintos </a:t>
            </a:r>
            <a:r>
              <a:rPr lang="es-EC" sz="1200" b="0" i="0" u="none" strike="noStrike" kern="1200" baseline="0" dirty="0" err="1" smtClean="0">
                <a:solidFill>
                  <a:schemeClr val="tx1"/>
                </a:solidFill>
                <a:latin typeface="+mn-lt"/>
                <a:ea typeface="+mn-ea"/>
                <a:cs typeface="+mn-cs"/>
              </a:rPr>
              <a:t>Df</a:t>
            </a:r>
            <a:r>
              <a:rPr lang="es-EC" sz="1200" b="0" i="0" u="none" strike="noStrike" kern="1200" baseline="0" dirty="0" smtClean="0">
                <a:solidFill>
                  <a:schemeClr val="tx1"/>
                </a:solidFill>
                <a:latin typeface="+mn-lt"/>
                <a:ea typeface="+mn-ea"/>
                <a:cs typeface="+mn-cs"/>
              </a:rPr>
              <a:t>, para la quebrada San Lorenzo </a:t>
            </a:r>
            <a:endParaRPr lang="es-EC" dirty="0"/>
          </a:p>
        </p:txBody>
      </p:sp>
      <p:sp>
        <p:nvSpPr>
          <p:cNvPr id="4" name="3 Marcador de número de diapositiva"/>
          <p:cNvSpPr>
            <a:spLocks noGrp="1"/>
          </p:cNvSpPr>
          <p:nvPr>
            <p:ph type="sldNum" sz="quarter" idx="10"/>
          </p:nvPr>
        </p:nvSpPr>
        <p:spPr/>
        <p:txBody>
          <a:bodyPr/>
          <a:lstStyle/>
          <a:p>
            <a:fld id="{20AA083C-CCCC-414A-BB37-33A4D9D564A8}" type="slidenum">
              <a:rPr lang="es-EC" smtClean="0"/>
              <a:t>33</a:t>
            </a:fld>
            <a:endParaRPr lang="es-EC"/>
          </a:p>
        </p:txBody>
      </p:sp>
    </p:spTree>
    <p:extLst>
      <p:ext uri="{BB962C8B-B14F-4D97-AF65-F5344CB8AC3E}">
        <p14:creationId xmlns:p14="http://schemas.microsoft.com/office/powerpoint/2010/main" val="37631340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b="0" i="0" u="none" strike="noStrike" kern="1200" baseline="0" dirty="0" smtClean="0">
                <a:solidFill>
                  <a:schemeClr val="tx1"/>
                </a:solidFill>
                <a:latin typeface="+mn-lt"/>
                <a:ea typeface="+mn-ea"/>
                <a:cs typeface="+mn-cs"/>
              </a:rPr>
              <a:t>Se analiza la variación de capacidad de carga permisible para profundidades de desplante(</a:t>
            </a:r>
            <a:r>
              <a:rPr lang="es-EC" sz="1200" b="0" i="0" u="none" strike="noStrike" kern="1200" baseline="0" dirty="0" err="1" smtClean="0">
                <a:solidFill>
                  <a:schemeClr val="tx1"/>
                </a:solidFill>
                <a:latin typeface="+mn-lt"/>
                <a:ea typeface="+mn-ea"/>
                <a:cs typeface="+mn-cs"/>
              </a:rPr>
              <a:t>Df</a:t>
            </a:r>
            <a:r>
              <a:rPr lang="es-EC" sz="1200" b="0" i="0" u="none" strike="noStrike" kern="1200" baseline="0" dirty="0" smtClean="0">
                <a:solidFill>
                  <a:schemeClr val="tx1"/>
                </a:solidFill>
                <a:latin typeface="+mn-lt"/>
                <a:ea typeface="+mn-ea"/>
                <a:cs typeface="+mn-cs"/>
              </a:rPr>
              <a:t>) de 1 a 3 metros, y ancho de viga de cimentación(B) de 1 a 5 metros, con los resultados se realiza un gráfico de qpermisible vs B para los distintos </a:t>
            </a:r>
            <a:r>
              <a:rPr lang="es-EC" sz="1200" b="0" i="0" u="none" strike="noStrike" kern="1200" baseline="0" dirty="0" err="1" smtClean="0">
                <a:solidFill>
                  <a:schemeClr val="tx1"/>
                </a:solidFill>
                <a:latin typeface="+mn-lt"/>
                <a:ea typeface="+mn-ea"/>
                <a:cs typeface="+mn-cs"/>
              </a:rPr>
              <a:t>Df</a:t>
            </a:r>
            <a:r>
              <a:rPr lang="es-EC" sz="1200" b="0" i="0" u="none" strike="noStrike" kern="1200" baseline="0" dirty="0" smtClean="0">
                <a:solidFill>
                  <a:schemeClr val="tx1"/>
                </a:solidFill>
                <a:latin typeface="+mn-lt"/>
                <a:ea typeface="+mn-ea"/>
                <a:cs typeface="+mn-cs"/>
              </a:rPr>
              <a:t>, para la quebrada Saquimala </a:t>
            </a:r>
            <a:endParaRPr lang="es-EC" dirty="0"/>
          </a:p>
        </p:txBody>
      </p:sp>
      <p:sp>
        <p:nvSpPr>
          <p:cNvPr id="4" name="3 Marcador de número de diapositiva"/>
          <p:cNvSpPr>
            <a:spLocks noGrp="1"/>
          </p:cNvSpPr>
          <p:nvPr>
            <p:ph type="sldNum" sz="quarter" idx="10"/>
          </p:nvPr>
        </p:nvSpPr>
        <p:spPr/>
        <p:txBody>
          <a:bodyPr/>
          <a:lstStyle/>
          <a:p>
            <a:fld id="{20AA083C-CCCC-414A-BB37-33A4D9D564A8}" type="slidenum">
              <a:rPr lang="es-EC" smtClean="0"/>
              <a:t>34</a:t>
            </a:fld>
            <a:endParaRPr lang="es-EC"/>
          </a:p>
        </p:txBody>
      </p:sp>
    </p:spTree>
    <p:extLst>
      <p:ext uri="{BB962C8B-B14F-4D97-AF65-F5344CB8AC3E}">
        <p14:creationId xmlns:p14="http://schemas.microsoft.com/office/powerpoint/2010/main" val="37631340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20AA083C-CCCC-414A-BB37-33A4D9D564A8}" type="slidenum">
              <a:rPr lang="es-EC" smtClean="0"/>
              <a:t>36</a:t>
            </a:fld>
            <a:endParaRPr lang="es-EC"/>
          </a:p>
        </p:txBody>
      </p:sp>
    </p:spTree>
    <p:extLst>
      <p:ext uri="{BB962C8B-B14F-4D97-AF65-F5344CB8AC3E}">
        <p14:creationId xmlns:p14="http://schemas.microsoft.com/office/powerpoint/2010/main" val="931546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El último periodo eruptivo</a:t>
            </a:r>
            <a:r>
              <a:rPr lang="es-EC" baseline="0" dirty="0" smtClean="0"/>
              <a:t> registrado en 1877 ocasionó inundaciones </a:t>
            </a:r>
            <a:r>
              <a:rPr lang="es-EC" sz="1200" u="none" dirty="0" smtClean="0"/>
              <a:t>considerables en poblaciones como Mulaló, provocando la muerte de al menos 600 personas.</a:t>
            </a:r>
          </a:p>
          <a:p>
            <a:pPr marL="0" marR="0" indent="0" algn="l" defTabSz="914400" rtl="0" eaLnBrk="1" fontAlgn="auto" latinLnBrk="0" hangingPunct="1">
              <a:lnSpc>
                <a:spcPct val="100000"/>
              </a:lnSpc>
              <a:spcBef>
                <a:spcPts val="0"/>
              </a:spcBef>
              <a:spcAft>
                <a:spcPts val="0"/>
              </a:spcAft>
              <a:buClrTx/>
              <a:buSzTx/>
              <a:buFontTx/>
              <a:buNone/>
              <a:tabLst/>
              <a:defRPr/>
            </a:pPr>
            <a:r>
              <a:rPr lang="es-EC" sz="1200" u="none" dirty="0" smtClean="0"/>
              <a:t>La presencia de columnas de ceniza, en agosto del 2015, ha dado inicio a eventos eruptivos de menor magnitud lo que señala una probabilidad de ocurrencia de una nueva erupción, se resalta que debido al incremento demográfico en las zonas de potencial riesgo se estima que las pérdidas humanas y de infraestructura serán mayores. </a:t>
            </a:r>
            <a:endParaRPr lang="es-EC" dirty="0"/>
          </a:p>
        </p:txBody>
      </p:sp>
      <p:sp>
        <p:nvSpPr>
          <p:cNvPr id="4" name="3 Marcador de número de diapositiva"/>
          <p:cNvSpPr>
            <a:spLocks noGrp="1"/>
          </p:cNvSpPr>
          <p:nvPr>
            <p:ph type="sldNum" sz="quarter" idx="10"/>
          </p:nvPr>
        </p:nvSpPr>
        <p:spPr/>
        <p:txBody>
          <a:bodyPr/>
          <a:lstStyle/>
          <a:p>
            <a:fld id="{20AA083C-CCCC-414A-BB37-33A4D9D564A8}" type="slidenum">
              <a:rPr lang="es-EC" smtClean="0"/>
              <a:t>7</a:t>
            </a:fld>
            <a:endParaRPr lang="es-EC"/>
          </a:p>
        </p:txBody>
      </p:sp>
    </p:spTree>
    <p:extLst>
      <p:ext uri="{BB962C8B-B14F-4D97-AF65-F5344CB8AC3E}">
        <p14:creationId xmlns:p14="http://schemas.microsoft.com/office/powerpoint/2010/main" val="37631340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20AA083C-CCCC-414A-BB37-33A4D9D564A8}" type="slidenum">
              <a:rPr lang="es-EC" smtClean="0"/>
              <a:t>37</a:t>
            </a:fld>
            <a:endParaRPr lang="es-EC"/>
          </a:p>
        </p:txBody>
      </p:sp>
    </p:spTree>
    <p:extLst>
      <p:ext uri="{BB962C8B-B14F-4D97-AF65-F5344CB8AC3E}">
        <p14:creationId xmlns:p14="http://schemas.microsoft.com/office/powerpoint/2010/main" val="14292899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20AA083C-CCCC-414A-BB37-33A4D9D564A8}" type="slidenum">
              <a:rPr lang="es-EC" smtClean="0"/>
              <a:t>38</a:t>
            </a:fld>
            <a:endParaRPr lang="es-EC"/>
          </a:p>
        </p:txBody>
      </p:sp>
    </p:spTree>
    <p:extLst>
      <p:ext uri="{BB962C8B-B14F-4D97-AF65-F5344CB8AC3E}">
        <p14:creationId xmlns:p14="http://schemas.microsoft.com/office/powerpoint/2010/main" val="17692201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20AA083C-CCCC-414A-BB37-33A4D9D564A8}" type="slidenum">
              <a:rPr lang="es-EC" smtClean="0"/>
              <a:t>39</a:t>
            </a:fld>
            <a:endParaRPr lang="es-EC"/>
          </a:p>
        </p:txBody>
      </p:sp>
    </p:spTree>
    <p:extLst>
      <p:ext uri="{BB962C8B-B14F-4D97-AF65-F5344CB8AC3E}">
        <p14:creationId xmlns:p14="http://schemas.microsoft.com/office/powerpoint/2010/main" val="5463405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20AA083C-CCCC-414A-BB37-33A4D9D564A8}" type="slidenum">
              <a:rPr lang="es-EC" smtClean="0"/>
              <a:t>40</a:t>
            </a:fld>
            <a:endParaRPr lang="es-EC"/>
          </a:p>
        </p:txBody>
      </p:sp>
    </p:spTree>
    <p:extLst>
      <p:ext uri="{BB962C8B-B14F-4D97-AF65-F5344CB8AC3E}">
        <p14:creationId xmlns:p14="http://schemas.microsoft.com/office/powerpoint/2010/main" val="1373639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20AA083C-CCCC-414A-BB37-33A4D9D564A8}" type="slidenum">
              <a:rPr lang="es-EC" smtClean="0"/>
              <a:t>41</a:t>
            </a:fld>
            <a:endParaRPr lang="es-EC"/>
          </a:p>
        </p:txBody>
      </p:sp>
    </p:spTree>
    <p:extLst>
      <p:ext uri="{BB962C8B-B14F-4D97-AF65-F5344CB8AC3E}">
        <p14:creationId xmlns:p14="http://schemas.microsoft.com/office/powerpoint/2010/main" val="11697434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b="0" i="0" u="none" strike="noStrike" kern="1200" baseline="0" dirty="0" smtClean="0">
                <a:solidFill>
                  <a:schemeClr val="tx1"/>
                </a:solidFill>
                <a:latin typeface="+mn-lt"/>
                <a:ea typeface="+mn-ea"/>
                <a:cs typeface="+mn-cs"/>
              </a:rPr>
              <a:t>……. Fichamba y Ñacata……… El material se colocará en las celdas que se forman entre las paredes y contrafuertes de la estructura de hormigón, formando así la presa mixta. </a:t>
            </a:r>
            <a:endParaRPr lang="es-EC" dirty="0"/>
          </a:p>
        </p:txBody>
      </p:sp>
      <p:sp>
        <p:nvSpPr>
          <p:cNvPr id="4" name="3 Marcador de número de diapositiva"/>
          <p:cNvSpPr>
            <a:spLocks noGrp="1"/>
          </p:cNvSpPr>
          <p:nvPr>
            <p:ph type="sldNum" sz="quarter" idx="10"/>
          </p:nvPr>
        </p:nvSpPr>
        <p:spPr/>
        <p:txBody>
          <a:bodyPr/>
          <a:lstStyle/>
          <a:p>
            <a:fld id="{20AA083C-CCCC-414A-BB37-33A4D9D564A8}" type="slidenum">
              <a:rPr lang="es-EC" smtClean="0"/>
              <a:t>42</a:t>
            </a:fld>
            <a:endParaRPr lang="es-EC"/>
          </a:p>
        </p:txBody>
      </p:sp>
    </p:spTree>
    <p:extLst>
      <p:ext uri="{BB962C8B-B14F-4D97-AF65-F5344CB8AC3E}">
        <p14:creationId xmlns:p14="http://schemas.microsoft.com/office/powerpoint/2010/main" val="27574856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20AA083C-CCCC-414A-BB37-33A4D9D564A8}" type="slidenum">
              <a:rPr lang="es-EC" smtClean="0"/>
              <a:t>43</a:t>
            </a:fld>
            <a:endParaRPr lang="es-EC"/>
          </a:p>
        </p:txBody>
      </p:sp>
    </p:spTree>
    <p:extLst>
      <p:ext uri="{BB962C8B-B14F-4D97-AF65-F5344CB8AC3E}">
        <p14:creationId xmlns:p14="http://schemas.microsoft.com/office/powerpoint/2010/main" val="15227406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20AA083C-CCCC-414A-BB37-33A4D9D564A8}" type="slidenum">
              <a:rPr lang="es-EC" smtClean="0"/>
              <a:t>44</a:t>
            </a:fld>
            <a:endParaRPr lang="es-EC"/>
          </a:p>
        </p:txBody>
      </p:sp>
    </p:spTree>
    <p:extLst>
      <p:ext uri="{BB962C8B-B14F-4D97-AF65-F5344CB8AC3E}">
        <p14:creationId xmlns:p14="http://schemas.microsoft.com/office/powerpoint/2010/main" val="27304849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b="0" i="0" u="none" strike="noStrike" kern="1200" baseline="0" dirty="0" smtClean="0">
                <a:solidFill>
                  <a:schemeClr val="tx1"/>
                </a:solidFill>
                <a:latin typeface="+mn-lt"/>
                <a:ea typeface="+mn-ea"/>
                <a:cs typeface="+mn-cs"/>
              </a:rPr>
              <a:t>Sin embargo la presión del lahar no se aplica directamente a la pantalla de hormigón, ya que la presa de materiales sueltos sirve como un colchón de amortiguamiento, tal y como se muestra en la figura. </a:t>
            </a:r>
          </a:p>
          <a:p>
            <a:r>
              <a:rPr lang="es-EC" sz="1200" b="0" i="0" u="none" strike="noStrike" kern="1200" baseline="0" dirty="0" smtClean="0">
                <a:solidFill>
                  <a:schemeClr val="tx1"/>
                </a:solidFill>
                <a:latin typeface="+mn-lt"/>
                <a:ea typeface="+mn-ea"/>
                <a:cs typeface="+mn-cs"/>
              </a:rPr>
              <a:t>Considerando que la presa de tierra tiene un ángulo de inclinación de 36° se trabajará con la componente horizontal de la presión del lahar. </a:t>
            </a:r>
          </a:p>
          <a:p>
            <a:r>
              <a:rPr lang="es-EC" sz="1200" b="0" i="0" u="none" strike="noStrike" kern="1200" baseline="0" dirty="0" smtClean="0">
                <a:solidFill>
                  <a:schemeClr val="tx1"/>
                </a:solidFill>
                <a:latin typeface="+mn-lt"/>
                <a:ea typeface="+mn-ea"/>
                <a:cs typeface="+mn-cs"/>
              </a:rPr>
              <a:t>El porcentaje de la fuerza que actúa en la presa San Lorenzo y Saquimala es de 58,78% de la fuerza total.</a:t>
            </a:r>
          </a:p>
          <a:p>
            <a:endParaRPr lang="es-EC" dirty="0"/>
          </a:p>
        </p:txBody>
      </p:sp>
      <p:sp>
        <p:nvSpPr>
          <p:cNvPr id="4" name="3 Marcador de número de diapositiva"/>
          <p:cNvSpPr>
            <a:spLocks noGrp="1"/>
          </p:cNvSpPr>
          <p:nvPr>
            <p:ph type="sldNum" sz="quarter" idx="10"/>
          </p:nvPr>
        </p:nvSpPr>
        <p:spPr/>
        <p:txBody>
          <a:bodyPr/>
          <a:lstStyle/>
          <a:p>
            <a:fld id="{20AA083C-CCCC-414A-BB37-33A4D9D564A8}" type="slidenum">
              <a:rPr lang="es-EC" smtClean="0"/>
              <a:t>45</a:t>
            </a:fld>
            <a:endParaRPr lang="es-EC"/>
          </a:p>
        </p:txBody>
      </p:sp>
    </p:spTree>
    <p:extLst>
      <p:ext uri="{BB962C8B-B14F-4D97-AF65-F5344CB8AC3E}">
        <p14:creationId xmlns:p14="http://schemas.microsoft.com/office/powerpoint/2010/main" val="39950636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b="0" i="0" u="none" strike="noStrike" kern="1200" baseline="0" dirty="0" smtClean="0">
                <a:solidFill>
                  <a:schemeClr val="tx1"/>
                </a:solidFill>
                <a:latin typeface="+mn-lt"/>
                <a:ea typeface="+mn-ea"/>
                <a:cs typeface="+mn-cs"/>
              </a:rPr>
              <a:t>La </a:t>
            </a:r>
            <a:r>
              <a:rPr lang="es-EC" sz="1200" b="0" i="0" u="none" strike="noStrike" kern="1200" baseline="0" dirty="0" err="1" smtClean="0">
                <a:solidFill>
                  <a:schemeClr val="tx1"/>
                </a:solidFill>
                <a:latin typeface="+mn-lt"/>
                <a:ea typeface="+mn-ea"/>
                <a:cs typeface="+mn-cs"/>
              </a:rPr>
              <a:t>nec</a:t>
            </a:r>
            <a:r>
              <a:rPr lang="es-EC" sz="1200" b="0" i="0" u="none" strike="noStrike" kern="1200" baseline="0" dirty="0" smtClean="0">
                <a:solidFill>
                  <a:schemeClr val="tx1"/>
                </a:solidFill>
                <a:latin typeface="+mn-lt"/>
                <a:ea typeface="+mn-ea"/>
                <a:cs typeface="+mn-cs"/>
              </a:rPr>
              <a:t> 15 en su capítulo cargas no sísmicas, propone la siguiente expresión para el cálculo de la presión del viento. </a:t>
            </a:r>
          </a:p>
          <a:p>
            <a:r>
              <a:rPr lang="es-EC" sz="1200" b="0" i="0" u="none" strike="noStrike" kern="1200" baseline="0" dirty="0" err="1" smtClean="0">
                <a:solidFill>
                  <a:schemeClr val="tx1"/>
                </a:solidFill>
                <a:latin typeface="+mn-lt"/>
                <a:ea typeface="+mn-ea"/>
                <a:cs typeface="+mn-cs"/>
              </a:rPr>
              <a:t>Vb</a:t>
            </a:r>
            <a:r>
              <a:rPr lang="es-EC" sz="1200" b="0" i="0" u="none" strike="noStrike" kern="1200" baseline="0" dirty="0" smtClean="0">
                <a:solidFill>
                  <a:schemeClr val="tx1"/>
                </a:solidFill>
                <a:latin typeface="+mn-lt"/>
                <a:ea typeface="+mn-ea"/>
                <a:cs typeface="+mn-cs"/>
              </a:rPr>
              <a:t> es la velocidad corregida del viento, que resulta del producto de la velocidad instantánea </a:t>
            </a:r>
            <a:r>
              <a:rPr lang="es-EC" sz="1200" b="0" i="0" u="none" strike="noStrike" kern="1200" baseline="0" dirty="0" err="1" smtClean="0">
                <a:solidFill>
                  <a:schemeClr val="tx1"/>
                </a:solidFill>
                <a:latin typeface="+mn-lt"/>
                <a:ea typeface="+mn-ea"/>
                <a:cs typeface="+mn-cs"/>
              </a:rPr>
              <a:t>mpaxima</a:t>
            </a:r>
            <a:r>
              <a:rPr lang="es-EC" sz="1200" b="0" i="0" u="none" strike="noStrike" kern="1200" baseline="0" dirty="0" smtClean="0">
                <a:solidFill>
                  <a:schemeClr val="tx1"/>
                </a:solidFill>
                <a:latin typeface="+mn-lt"/>
                <a:ea typeface="+mn-ea"/>
                <a:cs typeface="+mn-cs"/>
              </a:rPr>
              <a:t> y el coeficiente de corrección sigma</a:t>
            </a:r>
          </a:p>
          <a:p>
            <a:r>
              <a:rPr lang="es-EC" sz="1200" b="0" i="0" u="none" strike="noStrike" kern="1200" baseline="0" dirty="0" smtClean="0">
                <a:solidFill>
                  <a:schemeClr val="tx1"/>
                </a:solidFill>
                <a:latin typeface="+mn-lt"/>
                <a:ea typeface="+mn-ea"/>
                <a:cs typeface="+mn-cs"/>
              </a:rPr>
              <a:t>El coeficiente de corrección (sigma) depende de la altura, el nivel de exposición de la estructura frente al viento y las características topográficas. En este caso las presas están ubicadas en espacios abiertos, sin obstáculos topográficos que corresponden a una categoría A. </a:t>
            </a:r>
            <a:endParaRPr lang="es-EC" sz="1200" b="0" i="0" u="none" strike="noStrike" kern="1200" baseline="0" dirty="0">
              <a:solidFill>
                <a:schemeClr val="tx1"/>
              </a:solidFill>
              <a:latin typeface="+mn-lt"/>
              <a:ea typeface="+mn-ea"/>
              <a:cs typeface="+mn-cs"/>
            </a:endParaRPr>
          </a:p>
          <a:p>
            <a:r>
              <a:rPr lang="es-EC" sz="1200" b="0" i="0" u="none" strike="noStrike" kern="1200" baseline="0" dirty="0" smtClean="0">
                <a:solidFill>
                  <a:schemeClr val="tx1"/>
                </a:solidFill>
                <a:latin typeface="+mn-lt"/>
                <a:ea typeface="+mn-ea"/>
                <a:cs typeface="+mn-cs"/>
              </a:rPr>
              <a:t>Ce y Cf son factores de corrección que tienen en cuenta el entorno y la forma respectivamente. </a:t>
            </a:r>
          </a:p>
        </p:txBody>
      </p:sp>
      <p:sp>
        <p:nvSpPr>
          <p:cNvPr id="4" name="3 Marcador de número de diapositiva"/>
          <p:cNvSpPr>
            <a:spLocks noGrp="1"/>
          </p:cNvSpPr>
          <p:nvPr>
            <p:ph type="sldNum" sz="quarter" idx="10"/>
          </p:nvPr>
        </p:nvSpPr>
        <p:spPr/>
        <p:txBody>
          <a:bodyPr/>
          <a:lstStyle/>
          <a:p>
            <a:fld id="{20AA083C-CCCC-414A-BB37-33A4D9D564A8}" type="slidenum">
              <a:rPr lang="es-EC" smtClean="0"/>
              <a:t>46</a:t>
            </a:fld>
            <a:endParaRPr lang="es-EC"/>
          </a:p>
        </p:txBody>
      </p:sp>
    </p:spTree>
    <p:extLst>
      <p:ext uri="{BB962C8B-B14F-4D97-AF65-F5344CB8AC3E}">
        <p14:creationId xmlns:p14="http://schemas.microsoft.com/office/powerpoint/2010/main" val="1716995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u="none" dirty="0" smtClean="0"/>
              <a:t>se han formulado diversas obras de mitigación que enfatizan su diseño en la propuesta hidráulica mas no en su diseño estructural, como es el caso de Fichamba, S., &amp; Ñacata, S. en su proyecto “Diseño de obras de protección, regulación y control de lahares en el Río Saquimala en la zona sur occidental del volcán Cotopaxi”. </a:t>
            </a:r>
          </a:p>
          <a:p>
            <a:pPr marL="0" marR="0" indent="0" algn="l" defTabSz="914400" rtl="0" eaLnBrk="1" fontAlgn="auto" latinLnBrk="0" hangingPunct="1">
              <a:lnSpc>
                <a:spcPct val="100000"/>
              </a:lnSpc>
              <a:spcBef>
                <a:spcPts val="0"/>
              </a:spcBef>
              <a:spcAft>
                <a:spcPts val="0"/>
              </a:spcAft>
              <a:buClrTx/>
              <a:buSzTx/>
              <a:buFontTx/>
              <a:buNone/>
              <a:tabLst/>
              <a:defRPr/>
            </a:pPr>
            <a:r>
              <a:rPr lang="es-EC" sz="1200" u="none" dirty="0" smtClean="0"/>
              <a:t>Considerando lo expuesto se propone como complemento del mismo el diseño de la estructura de hormigón armado que conforma las presas mixtas en las quebradas San Lorenzo y Saquimala.</a:t>
            </a:r>
            <a:endParaRPr lang="es-EC" dirty="0"/>
          </a:p>
        </p:txBody>
      </p:sp>
      <p:sp>
        <p:nvSpPr>
          <p:cNvPr id="4" name="3 Marcador de número de diapositiva"/>
          <p:cNvSpPr>
            <a:spLocks noGrp="1"/>
          </p:cNvSpPr>
          <p:nvPr>
            <p:ph type="sldNum" sz="quarter" idx="10"/>
          </p:nvPr>
        </p:nvSpPr>
        <p:spPr/>
        <p:txBody>
          <a:bodyPr/>
          <a:lstStyle/>
          <a:p>
            <a:fld id="{20AA083C-CCCC-414A-BB37-33A4D9D564A8}" type="slidenum">
              <a:rPr lang="es-EC" smtClean="0"/>
              <a:t>8</a:t>
            </a:fld>
            <a:endParaRPr lang="es-EC"/>
          </a:p>
        </p:txBody>
      </p:sp>
    </p:spTree>
    <p:extLst>
      <p:ext uri="{BB962C8B-B14F-4D97-AF65-F5344CB8AC3E}">
        <p14:creationId xmlns:p14="http://schemas.microsoft.com/office/powerpoint/2010/main" val="37631340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sz="1200" b="0" i="0" u="none" strike="noStrike" kern="1200" baseline="0" dirty="0" smtClean="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fld id="{20AA083C-CCCC-414A-BB37-33A4D9D564A8}" type="slidenum">
              <a:rPr lang="es-EC" smtClean="0"/>
              <a:t>47</a:t>
            </a:fld>
            <a:endParaRPr lang="es-EC"/>
          </a:p>
        </p:txBody>
      </p:sp>
    </p:spTree>
    <p:extLst>
      <p:ext uri="{BB962C8B-B14F-4D97-AF65-F5344CB8AC3E}">
        <p14:creationId xmlns:p14="http://schemas.microsoft.com/office/powerpoint/2010/main" val="2437550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sz="1200" b="0" i="0" u="none" strike="noStrike" kern="1200" baseline="0" dirty="0" smtClean="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fld id="{20AA083C-CCCC-414A-BB37-33A4D9D564A8}" type="slidenum">
              <a:rPr lang="es-EC" smtClean="0"/>
              <a:t>48</a:t>
            </a:fld>
            <a:endParaRPr lang="es-EC"/>
          </a:p>
        </p:txBody>
      </p:sp>
    </p:spTree>
    <p:extLst>
      <p:ext uri="{BB962C8B-B14F-4D97-AF65-F5344CB8AC3E}">
        <p14:creationId xmlns:p14="http://schemas.microsoft.com/office/powerpoint/2010/main" val="28152374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dirty="0" smtClean="0">
                <a:sym typeface="Symbol" panose="05050102010706020507" pitchFamily="18" charset="2"/>
              </a:rPr>
              <a:t>= eta, varía dependiendo</a:t>
            </a:r>
            <a:r>
              <a:rPr lang="es-EC" baseline="0" dirty="0" smtClean="0">
                <a:sym typeface="Symbol" panose="05050102010706020507" pitchFamily="18" charset="2"/>
              </a:rPr>
              <a:t> de la región del Ecuador</a:t>
            </a:r>
            <a:endParaRPr lang="es-EC" dirty="0" smtClean="0">
              <a:sym typeface="Symbol" panose="05050102010706020507" pitchFamily="18" charset="2"/>
            </a:endParaRPr>
          </a:p>
          <a:p>
            <a:pPr marL="0" marR="0" indent="0" algn="l" defTabSz="914400" rtl="0" eaLnBrk="1" fontAlgn="auto" latinLnBrk="0" hangingPunct="1">
              <a:lnSpc>
                <a:spcPct val="100000"/>
              </a:lnSpc>
              <a:spcBef>
                <a:spcPts val="0"/>
              </a:spcBef>
              <a:spcAft>
                <a:spcPts val="0"/>
              </a:spcAft>
              <a:buClrTx/>
              <a:buSzTx/>
              <a:buFontTx/>
              <a:buNone/>
              <a:tabLst/>
              <a:defRPr/>
            </a:pPr>
            <a:r>
              <a:rPr lang="es-EC" dirty="0" smtClean="0">
                <a:sym typeface="Symbol" panose="05050102010706020507" pitchFamily="18" charset="2"/>
              </a:rPr>
              <a:t>Z: es la aceleración</a:t>
            </a:r>
            <a:r>
              <a:rPr lang="es-EC" baseline="0" dirty="0" smtClean="0">
                <a:sym typeface="Symbol" panose="05050102010706020507" pitchFamily="18" charset="2"/>
              </a:rPr>
              <a:t> máxima, y está en función de la gravedad</a:t>
            </a:r>
            <a:endParaRPr lang="es-EC" dirty="0" smtClean="0">
              <a:sym typeface="Symbol" panose="05050102010706020507" pitchFamily="18" charset="2"/>
            </a:endParaRPr>
          </a:p>
          <a:p>
            <a:pPr marL="0" marR="0" indent="0" algn="l" defTabSz="914400" rtl="0" eaLnBrk="1" fontAlgn="auto" latinLnBrk="0" hangingPunct="1">
              <a:lnSpc>
                <a:spcPct val="100000"/>
              </a:lnSpc>
              <a:spcBef>
                <a:spcPts val="0"/>
              </a:spcBef>
              <a:spcAft>
                <a:spcPts val="0"/>
              </a:spcAft>
              <a:buClrTx/>
              <a:buSzTx/>
              <a:buFontTx/>
              <a:buNone/>
              <a:tabLst/>
              <a:defRPr/>
            </a:pPr>
            <a:r>
              <a:rPr lang="es-EC" dirty="0" smtClean="0">
                <a:sym typeface="Symbol" panose="05050102010706020507" pitchFamily="18" charset="2"/>
              </a:rPr>
              <a:t>Los</a:t>
            </a:r>
            <a:r>
              <a:rPr lang="es-EC" baseline="0" dirty="0" smtClean="0">
                <a:sym typeface="Symbol" panose="05050102010706020507" pitchFamily="18" charset="2"/>
              </a:rPr>
              <a:t> factores de sitio Fa, </a:t>
            </a:r>
            <a:r>
              <a:rPr lang="es-EC" baseline="0" dirty="0" err="1" smtClean="0">
                <a:sym typeface="Symbol" panose="05050102010706020507" pitchFamily="18" charset="2"/>
              </a:rPr>
              <a:t>Fd</a:t>
            </a:r>
            <a:r>
              <a:rPr lang="es-EC" baseline="0" dirty="0" smtClean="0">
                <a:sym typeface="Symbol" panose="05050102010706020507" pitchFamily="18" charset="2"/>
              </a:rPr>
              <a:t>, </a:t>
            </a:r>
            <a:r>
              <a:rPr lang="es-EC" baseline="0" dirty="0" err="1" smtClean="0">
                <a:sym typeface="Symbol" panose="05050102010706020507" pitchFamily="18" charset="2"/>
              </a:rPr>
              <a:t>Fs</a:t>
            </a:r>
            <a:r>
              <a:rPr lang="es-EC" baseline="0" dirty="0" smtClean="0">
                <a:sym typeface="Symbol" panose="05050102010706020507" pitchFamily="18" charset="2"/>
              </a:rPr>
              <a:t>, están en función de suelo y el factor Z</a:t>
            </a:r>
          </a:p>
          <a:p>
            <a:pPr marL="0" marR="0" indent="0" algn="l" defTabSz="914400" rtl="0" eaLnBrk="1" fontAlgn="auto" latinLnBrk="0" hangingPunct="1">
              <a:lnSpc>
                <a:spcPct val="100000"/>
              </a:lnSpc>
              <a:spcBef>
                <a:spcPts val="0"/>
              </a:spcBef>
              <a:spcAft>
                <a:spcPts val="0"/>
              </a:spcAft>
              <a:buClrTx/>
              <a:buSzTx/>
              <a:buFontTx/>
              <a:buNone/>
              <a:tabLst/>
              <a:defRPr/>
            </a:pPr>
            <a:r>
              <a:rPr lang="es-EC" sz="1200" b="0" i="0" u="none" strike="noStrike" kern="1200" baseline="0" dirty="0" smtClean="0">
                <a:solidFill>
                  <a:schemeClr val="tx1"/>
                </a:solidFill>
                <a:latin typeface="+mn-lt"/>
                <a:ea typeface="+mn-ea"/>
                <a:cs typeface="+mn-cs"/>
              </a:rPr>
              <a:t>Para el diseño se considera no reducir las fuerzas sísmicas debido a la importancia de la estructura. </a:t>
            </a:r>
          </a:p>
        </p:txBody>
      </p:sp>
      <p:sp>
        <p:nvSpPr>
          <p:cNvPr id="4" name="3 Marcador de número de diapositiva"/>
          <p:cNvSpPr>
            <a:spLocks noGrp="1"/>
          </p:cNvSpPr>
          <p:nvPr>
            <p:ph type="sldNum" sz="quarter" idx="10"/>
          </p:nvPr>
        </p:nvSpPr>
        <p:spPr/>
        <p:txBody>
          <a:bodyPr/>
          <a:lstStyle/>
          <a:p>
            <a:fld id="{20AA083C-CCCC-414A-BB37-33A4D9D564A8}" type="slidenum">
              <a:rPr lang="es-EC" smtClean="0"/>
              <a:t>49</a:t>
            </a:fld>
            <a:endParaRPr lang="es-EC"/>
          </a:p>
        </p:txBody>
      </p:sp>
    </p:spTree>
    <p:extLst>
      <p:ext uri="{BB962C8B-B14F-4D97-AF65-F5344CB8AC3E}">
        <p14:creationId xmlns:p14="http://schemas.microsoft.com/office/powerpoint/2010/main" val="1050664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b="0" i="0" u="none" strike="noStrike" kern="1200" baseline="0" dirty="0" smtClean="0">
                <a:solidFill>
                  <a:schemeClr val="tx1"/>
                </a:solidFill>
                <a:latin typeface="+mn-lt"/>
                <a:ea typeface="+mn-ea"/>
                <a:cs typeface="+mn-cs"/>
              </a:rPr>
              <a:t>Uno de los motivos por el cual se realizó la modelación con dovelas es simular el proceso constructivo por etapas, donde primero se funden los elementos de hormigón y luego se rellenan las celdas con material suelto y así sucesivamente hasta  alcanzar la altura establecida. </a:t>
            </a:r>
          </a:p>
        </p:txBody>
      </p:sp>
      <p:sp>
        <p:nvSpPr>
          <p:cNvPr id="4" name="3 Marcador de número de diapositiva"/>
          <p:cNvSpPr>
            <a:spLocks noGrp="1"/>
          </p:cNvSpPr>
          <p:nvPr>
            <p:ph type="sldNum" sz="quarter" idx="10"/>
          </p:nvPr>
        </p:nvSpPr>
        <p:spPr/>
        <p:txBody>
          <a:bodyPr/>
          <a:lstStyle/>
          <a:p>
            <a:fld id="{20AA083C-CCCC-414A-BB37-33A4D9D564A8}" type="slidenum">
              <a:rPr lang="es-EC" smtClean="0"/>
              <a:t>51</a:t>
            </a:fld>
            <a:endParaRPr lang="es-EC"/>
          </a:p>
        </p:txBody>
      </p:sp>
    </p:spTree>
    <p:extLst>
      <p:ext uri="{BB962C8B-B14F-4D97-AF65-F5344CB8AC3E}">
        <p14:creationId xmlns:p14="http://schemas.microsoft.com/office/powerpoint/2010/main" val="919608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C" sz="1200" b="0" i="0" u="none" strike="noStrike" kern="1200" baseline="0" dirty="0" smtClean="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fld id="{20AA083C-CCCC-414A-BB37-33A4D9D564A8}" type="slidenum">
              <a:rPr lang="es-EC" smtClean="0"/>
              <a:t>52</a:t>
            </a:fld>
            <a:endParaRPr lang="es-EC"/>
          </a:p>
        </p:txBody>
      </p:sp>
    </p:spTree>
    <p:extLst>
      <p:ext uri="{BB962C8B-B14F-4D97-AF65-F5344CB8AC3E}">
        <p14:creationId xmlns:p14="http://schemas.microsoft.com/office/powerpoint/2010/main" val="21893707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u="none" dirty="0" smtClean="0"/>
              <a:t>Las cargas que se asignan a los elementos dovela son:……………</a:t>
            </a:r>
          </a:p>
          <a:p>
            <a:pPr marL="0" marR="0" indent="0" algn="l" defTabSz="914400" rtl="0" eaLnBrk="1" fontAlgn="auto" latinLnBrk="0" hangingPunct="1">
              <a:lnSpc>
                <a:spcPct val="100000"/>
              </a:lnSpc>
              <a:spcBef>
                <a:spcPts val="0"/>
              </a:spcBef>
              <a:spcAft>
                <a:spcPts val="0"/>
              </a:spcAft>
              <a:buClrTx/>
              <a:buSzTx/>
              <a:buFontTx/>
              <a:buNone/>
              <a:tabLst/>
              <a:defRPr/>
            </a:pPr>
            <a:endParaRPr lang="es-EC" sz="1200" u="none"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s-EC" sz="1200" u="none"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s-EC" sz="1200" u="none"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s-EC" sz="1200" b="0" i="0" u="none" strike="noStrike" kern="1200" baseline="0" dirty="0" smtClean="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fld id="{20AA083C-CCCC-414A-BB37-33A4D9D564A8}" type="slidenum">
              <a:rPr lang="es-EC" smtClean="0"/>
              <a:t>53</a:t>
            </a:fld>
            <a:endParaRPr lang="es-EC"/>
          </a:p>
        </p:txBody>
      </p:sp>
    </p:spTree>
    <p:extLst>
      <p:ext uri="{BB962C8B-B14F-4D97-AF65-F5344CB8AC3E}">
        <p14:creationId xmlns:p14="http://schemas.microsoft.com/office/powerpoint/2010/main" val="18875002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b="0" i="0" u="none" strike="noStrike" kern="1200" baseline="0" dirty="0" smtClean="0">
                <a:solidFill>
                  <a:schemeClr val="tx1"/>
                </a:solidFill>
                <a:latin typeface="+mn-lt"/>
                <a:ea typeface="+mn-ea"/>
                <a:cs typeface="+mn-cs"/>
              </a:rPr>
              <a:t>………………Cabe mencionar que el análisis se lo realiza con la envolvente</a:t>
            </a:r>
          </a:p>
          <a:p>
            <a:pPr marL="0" marR="0" indent="0" algn="l" defTabSz="914400" rtl="0" eaLnBrk="1" fontAlgn="auto" latinLnBrk="0" hangingPunct="1">
              <a:lnSpc>
                <a:spcPct val="100000"/>
              </a:lnSpc>
              <a:spcBef>
                <a:spcPts val="0"/>
              </a:spcBef>
              <a:spcAft>
                <a:spcPts val="0"/>
              </a:spcAft>
              <a:buClrTx/>
              <a:buSzTx/>
              <a:buFontTx/>
              <a:buNone/>
              <a:tabLst/>
              <a:defRPr/>
            </a:pPr>
            <a:endParaRPr lang="es-EC"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C" sz="1200" b="0" i="0" u="none" strike="noStrike" kern="1200" baseline="0" dirty="0" smtClean="0">
                <a:solidFill>
                  <a:schemeClr val="tx1"/>
                </a:solidFill>
                <a:latin typeface="+mn-lt"/>
                <a:ea typeface="+mn-ea"/>
                <a:cs typeface="+mn-cs"/>
              </a:rPr>
              <a:t>Cuando la carga </a:t>
            </a:r>
            <a:r>
              <a:rPr lang="es-EC" sz="1200" b="1" i="0" u="none" strike="noStrike" kern="1200" baseline="0" dirty="0" smtClean="0">
                <a:solidFill>
                  <a:schemeClr val="tx1"/>
                </a:solidFill>
                <a:latin typeface="+mn-lt"/>
                <a:ea typeface="+mn-ea"/>
                <a:cs typeface="+mn-cs"/>
              </a:rPr>
              <a:t>H</a:t>
            </a:r>
            <a:r>
              <a:rPr lang="es-EC" sz="1200" b="0" i="0" u="none" strike="noStrike" kern="1200" baseline="0" dirty="0" smtClean="0">
                <a:solidFill>
                  <a:schemeClr val="tx1"/>
                </a:solidFill>
                <a:latin typeface="+mn-lt"/>
                <a:ea typeface="+mn-ea"/>
                <a:cs typeface="+mn-cs"/>
              </a:rPr>
              <a:t>(carga por presión lateral) esté presente, se incluirá como sigue:o1.6</a:t>
            </a:r>
            <a:r>
              <a:rPr lang="es-EC" sz="1200" b="1" i="0" u="none" strike="noStrike" kern="1200" baseline="0" dirty="0" smtClean="0">
                <a:solidFill>
                  <a:schemeClr val="tx1"/>
                </a:solidFill>
                <a:latin typeface="+mn-lt"/>
                <a:ea typeface="+mn-ea"/>
                <a:cs typeface="+mn-cs"/>
              </a:rPr>
              <a:t>H</a:t>
            </a:r>
            <a:r>
              <a:rPr lang="es-EC" sz="1200" b="0" i="0" u="none" strike="noStrike" kern="1200" baseline="0" dirty="0" smtClean="0">
                <a:solidFill>
                  <a:schemeClr val="tx1"/>
                </a:solidFill>
                <a:latin typeface="+mn-lt"/>
                <a:ea typeface="+mn-ea"/>
                <a:cs typeface="+mn-cs"/>
              </a:rPr>
              <a:t>, cuando el efecto </a:t>
            </a:r>
            <a:r>
              <a:rPr lang="es-EC" sz="1200" b="0" i="0" u="none" strike="noStrike" kern="1200" baseline="0" dirty="0" err="1" smtClean="0">
                <a:solidFill>
                  <a:schemeClr val="tx1"/>
                </a:solidFill>
                <a:latin typeface="+mn-lt"/>
                <a:ea typeface="+mn-ea"/>
                <a:cs typeface="+mn-cs"/>
              </a:rPr>
              <a:t>de</a:t>
            </a:r>
            <a:r>
              <a:rPr lang="es-EC" sz="1200" b="1" i="0" u="none" strike="noStrike" kern="1200" baseline="0" dirty="0" err="1" smtClean="0">
                <a:solidFill>
                  <a:schemeClr val="tx1"/>
                </a:solidFill>
                <a:latin typeface="+mn-lt"/>
                <a:ea typeface="+mn-ea"/>
                <a:cs typeface="+mn-cs"/>
              </a:rPr>
              <a:t>H</a:t>
            </a:r>
            <a:r>
              <a:rPr lang="es-EC" sz="1200" b="0" i="0" u="none" strike="noStrike" kern="1200" baseline="0" dirty="0" err="1" smtClean="0">
                <a:solidFill>
                  <a:schemeClr val="tx1"/>
                </a:solidFill>
                <a:latin typeface="+mn-lt"/>
                <a:ea typeface="+mn-ea"/>
                <a:cs typeface="+mn-cs"/>
              </a:rPr>
              <a:t>contribuye</a:t>
            </a:r>
            <a:r>
              <a:rPr lang="es-EC" sz="1200" b="0" i="0" u="none" strike="noStrike" kern="1200" baseline="0" dirty="0" smtClean="0">
                <a:solidFill>
                  <a:schemeClr val="tx1"/>
                </a:solidFill>
                <a:latin typeface="+mn-lt"/>
                <a:ea typeface="+mn-ea"/>
                <a:cs typeface="+mn-cs"/>
              </a:rPr>
              <a:t> a la acción de otras cargas sobre la estructura.o0.9</a:t>
            </a:r>
            <a:r>
              <a:rPr lang="es-EC" sz="1200" b="1" i="0" u="none" strike="noStrike" kern="1200" baseline="0" dirty="0" smtClean="0">
                <a:solidFill>
                  <a:schemeClr val="tx1"/>
                </a:solidFill>
                <a:latin typeface="+mn-lt"/>
                <a:ea typeface="+mn-ea"/>
                <a:cs typeface="+mn-cs"/>
              </a:rPr>
              <a:t>H</a:t>
            </a:r>
            <a:r>
              <a:rPr lang="es-EC" sz="1200" b="0" i="0" u="none" strike="noStrike" kern="1200" baseline="0" dirty="0" smtClean="0">
                <a:solidFill>
                  <a:schemeClr val="tx1"/>
                </a:solidFill>
                <a:latin typeface="+mn-lt"/>
                <a:ea typeface="+mn-ea"/>
                <a:cs typeface="+mn-cs"/>
              </a:rPr>
              <a:t>, cuando el efecto de </a:t>
            </a:r>
            <a:r>
              <a:rPr lang="es-EC" sz="1200" b="1" i="0" u="none" strike="noStrike" kern="1200" baseline="0" dirty="0" err="1" smtClean="0">
                <a:solidFill>
                  <a:schemeClr val="tx1"/>
                </a:solidFill>
                <a:latin typeface="+mn-lt"/>
                <a:ea typeface="+mn-ea"/>
                <a:cs typeface="+mn-cs"/>
              </a:rPr>
              <a:t>H</a:t>
            </a:r>
            <a:r>
              <a:rPr lang="es-EC" sz="1200" b="0" i="0" u="none" strike="noStrike" kern="1200" baseline="0" dirty="0" err="1" smtClean="0">
                <a:solidFill>
                  <a:schemeClr val="tx1"/>
                </a:solidFill>
                <a:latin typeface="+mn-lt"/>
                <a:ea typeface="+mn-ea"/>
                <a:cs typeface="+mn-cs"/>
              </a:rPr>
              <a:t>contrarreste</a:t>
            </a:r>
            <a:r>
              <a:rPr lang="es-EC" sz="1200" b="0" i="0" u="none" strike="noStrike" kern="1200" baseline="0" dirty="0" smtClean="0">
                <a:solidFill>
                  <a:schemeClr val="tx1"/>
                </a:solidFill>
                <a:latin typeface="+mn-lt"/>
                <a:ea typeface="+mn-ea"/>
                <a:cs typeface="+mn-cs"/>
              </a:rPr>
              <a:t> la acción de otras cargas sobre la estructura.</a:t>
            </a:r>
          </a:p>
          <a:p>
            <a:pPr marL="0" marR="0" indent="0" algn="l" defTabSz="914400" rtl="0" eaLnBrk="1" fontAlgn="auto" latinLnBrk="0" hangingPunct="1">
              <a:lnSpc>
                <a:spcPct val="100000"/>
              </a:lnSpc>
              <a:spcBef>
                <a:spcPts val="0"/>
              </a:spcBef>
              <a:spcAft>
                <a:spcPts val="0"/>
              </a:spcAft>
              <a:buClrTx/>
              <a:buSzTx/>
              <a:buFontTx/>
              <a:buNone/>
              <a:tabLst/>
              <a:defRPr/>
            </a:pPr>
            <a:endParaRPr lang="es-EC" sz="1200" b="0" i="0" u="none" strike="noStrike" kern="1200" baseline="0" dirty="0" smtClean="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fld id="{20AA083C-CCCC-414A-BB37-33A4D9D564A8}" type="slidenum">
              <a:rPr lang="es-EC" smtClean="0"/>
              <a:t>54</a:t>
            </a:fld>
            <a:endParaRPr lang="es-EC"/>
          </a:p>
        </p:txBody>
      </p:sp>
    </p:spTree>
    <p:extLst>
      <p:ext uri="{BB962C8B-B14F-4D97-AF65-F5344CB8AC3E}">
        <p14:creationId xmlns:p14="http://schemas.microsoft.com/office/powerpoint/2010/main" val="28357522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b="0" i="0" u="none" strike="noStrike" kern="1200" baseline="0" dirty="0" smtClean="0">
                <a:solidFill>
                  <a:schemeClr val="tx1"/>
                </a:solidFill>
                <a:latin typeface="+mn-lt"/>
                <a:ea typeface="+mn-ea"/>
                <a:cs typeface="+mn-cs"/>
              </a:rPr>
              <a:t>Para asegurar la estabilidad de la estructura se consideran lo siguientes parámetros……………</a:t>
            </a:r>
          </a:p>
          <a:p>
            <a:pPr marL="0" marR="0" indent="0" algn="l" defTabSz="914400" rtl="0" eaLnBrk="1" fontAlgn="auto" latinLnBrk="0" hangingPunct="1">
              <a:lnSpc>
                <a:spcPct val="100000"/>
              </a:lnSpc>
              <a:spcBef>
                <a:spcPts val="0"/>
              </a:spcBef>
              <a:spcAft>
                <a:spcPts val="0"/>
              </a:spcAft>
              <a:buClrTx/>
              <a:buSzTx/>
              <a:buFontTx/>
              <a:buNone/>
              <a:tabLst/>
              <a:defRPr/>
            </a:pPr>
            <a:r>
              <a:rPr lang="es-EC" sz="1200" b="0" i="0" u="none" strike="noStrike" kern="1200" baseline="0" dirty="0" smtClean="0">
                <a:solidFill>
                  <a:schemeClr val="tx1"/>
                </a:solidFill>
                <a:latin typeface="+mn-lt"/>
                <a:ea typeface="+mn-ea"/>
                <a:cs typeface="+mn-cs"/>
              </a:rPr>
              <a:t>El factor de mayoración en la presa San Lorenzo es de 6,98. </a:t>
            </a:r>
          </a:p>
          <a:p>
            <a:pPr marL="0" marR="0" indent="0" algn="l" defTabSz="914400" rtl="0" eaLnBrk="1" fontAlgn="auto" latinLnBrk="0" hangingPunct="1">
              <a:lnSpc>
                <a:spcPct val="100000"/>
              </a:lnSpc>
              <a:spcBef>
                <a:spcPts val="0"/>
              </a:spcBef>
              <a:spcAft>
                <a:spcPts val="0"/>
              </a:spcAft>
              <a:buClrTx/>
              <a:buSzTx/>
              <a:buFontTx/>
              <a:buNone/>
              <a:tabLst/>
              <a:defRPr/>
            </a:pPr>
            <a:r>
              <a:rPr lang="es-EC" sz="1200" b="0" i="0" u="none" strike="noStrike" kern="1200" baseline="0" dirty="0" smtClean="0">
                <a:solidFill>
                  <a:schemeClr val="tx1"/>
                </a:solidFill>
                <a:latin typeface="+mn-lt"/>
                <a:ea typeface="+mn-ea"/>
                <a:cs typeface="+mn-cs"/>
              </a:rPr>
              <a:t>Y en la presa Saquimala es 6,60</a:t>
            </a:r>
          </a:p>
        </p:txBody>
      </p:sp>
      <p:sp>
        <p:nvSpPr>
          <p:cNvPr id="4" name="3 Marcador de número de diapositiva"/>
          <p:cNvSpPr>
            <a:spLocks noGrp="1"/>
          </p:cNvSpPr>
          <p:nvPr>
            <p:ph type="sldNum" sz="quarter" idx="10"/>
          </p:nvPr>
        </p:nvSpPr>
        <p:spPr/>
        <p:txBody>
          <a:bodyPr/>
          <a:lstStyle/>
          <a:p>
            <a:fld id="{20AA083C-CCCC-414A-BB37-33A4D9D564A8}" type="slidenum">
              <a:rPr lang="es-EC" smtClean="0"/>
              <a:t>55</a:t>
            </a:fld>
            <a:endParaRPr lang="es-EC"/>
          </a:p>
        </p:txBody>
      </p:sp>
    </p:spTree>
    <p:extLst>
      <p:ext uri="{BB962C8B-B14F-4D97-AF65-F5344CB8AC3E}">
        <p14:creationId xmlns:p14="http://schemas.microsoft.com/office/powerpoint/2010/main" val="2926730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b="0" i="0" u="none" strike="noStrike" kern="1200" baseline="0" dirty="0" smtClean="0">
                <a:solidFill>
                  <a:schemeClr val="tx1"/>
                </a:solidFill>
                <a:latin typeface="+mn-lt"/>
                <a:ea typeface="+mn-ea"/>
                <a:cs typeface="+mn-cs"/>
              </a:rPr>
              <a:t>Condiciones normales &gt;= 1,3. Condiciones extremas &gt;=1,1. Al igual que el coeficiente de seguridad al volcamiento, para las fuerzas verticales (𝑁) se considera el peso de la estructura en conjunto con el peso del relleno. </a:t>
            </a:r>
          </a:p>
        </p:txBody>
      </p:sp>
      <p:sp>
        <p:nvSpPr>
          <p:cNvPr id="4" name="3 Marcador de número de diapositiva"/>
          <p:cNvSpPr>
            <a:spLocks noGrp="1"/>
          </p:cNvSpPr>
          <p:nvPr>
            <p:ph type="sldNum" sz="quarter" idx="10"/>
          </p:nvPr>
        </p:nvSpPr>
        <p:spPr/>
        <p:txBody>
          <a:bodyPr/>
          <a:lstStyle/>
          <a:p>
            <a:fld id="{20AA083C-CCCC-414A-BB37-33A4D9D564A8}" type="slidenum">
              <a:rPr lang="es-EC" smtClean="0"/>
              <a:t>56</a:t>
            </a:fld>
            <a:endParaRPr lang="es-EC"/>
          </a:p>
        </p:txBody>
      </p:sp>
    </p:spTree>
    <p:extLst>
      <p:ext uri="{BB962C8B-B14F-4D97-AF65-F5344CB8AC3E}">
        <p14:creationId xmlns:p14="http://schemas.microsoft.com/office/powerpoint/2010/main" val="40429321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b="0" i="0" u="none" strike="noStrike" kern="1200" baseline="0" dirty="0" err="1" smtClean="0">
                <a:solidFill>
                  <a:schemeClr val="tx1"/>
                </a:solidFill>
                <a:latin typeface="+mn-lt"/>
                <a:ea typeface="+mn-ea"/>
                <a:cs typeface="+mn-cs"/>
              </a:rPr>
              <a:t>Lc</a:t>
            </a:r>
            <a:r>
              <a:rPr lang="es-EC" sz="1200" b="0" i="0" u="none" strike="noStrike" kern="1200" baseline="0" dirty="0" smtClean="0">
                <a:solidFill>
                  <a:schemeClr val="tx1"/>
                </a:solidFill>
                <a:latin typeface="+mn-lt"/>
                <a:ea typeface="+mn-ea"/>
                <a:cs typeface="+mn-cs"/>
              </a:rPr>
              <a:t>=luz corta </a:t>
            </a:r>
          </a:p>
        </p:txBody>
      </p:sp>
      <p:sp>
        <p:nvSpPr>
          <p:cNvPr id="4" name="3 Marcador de número de diapositiva"/>
          <p:cNvSpPr>
            <a:spLocks noGrp="1"/>
          </p:cNvSpPr>
          <p:nvPr>
            <p:ph type="sldNum" sz="quarter" idx="10"/>
          </p:nvPr>
        </p:nvSpPr>
        <p:spPr/>
        <p:txBody>
          <a:bodyPr/>
          <a:lstStyle/>
          <a:p>
            <a:fld id="{20AA083C-CCCC-414A-BB37-33A4D9D564A8}" type="slidenum">
              <a:rPr lang="es-EC" smtClean="0"/>
              <a:t>57</a:t>
            </a:fld>
            <a:endParaRPr lang="es-EC"/>
          </a:p>
        </p:txBody>
      </p:sp>
    </p:spTree>
    <p:extLst>
      <p:ext uri="{BB962C8B-B14F-4D97-AF65-F5344CB8AC3E}">
        <p14:creationId xmlns:p14="http://schemas.microsoft.com/office/powerpoint/2010/main" val="33664907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20AA083C-CCCC-414A-BB37-33A4D9D564A8}" type="slidenum">
              <a:rPr lang="es-EC" smtClean="0"/>
              <a:t>9</a:t>
            </a:fld>
            <a:endParaRPr lang="es-EC"/>
          </a:p>
        </p:txBody>
      </p:sp>
    </p:spTree>
    <p:extLst>
      <p:ext uri="{BB962C8B-B14F-4D97-AF65-F5344CB8AC3E}">
        <p14:creationId xmlns:p14="http://schemas.microsoft.com/office/powerpoint/2010/main" val="376313400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b="0" i="0" u="none" strike="noStrike" kern="1200" baseline="0" dirty="0" smtClean="0">
                <a:solidFill>
                  <a:schemeClr val="tx1"/>
                </a:solidFill>
                <a:latin typeface="+mn-lt"/>
                <a:ea typeface="+mn-ea"/>
                <a:cs typeface="+mn-cs"/>
              </a:rPr>
              <a:t>Una vez establecidos todos los parámetros de diseño se presentan los resultados obtenidos. </a:t>
            </a:r>
          </a:p>
          <a:p>
            <a:pPr marL="0" marR="0" indent="0" algn="l" defTabSz="914400" rtl="0" eaLnBrk="1" fontAlgn="auto" latinLnBrk="0" hangingPunct="1">
              <a:lnSpc>
                <a:spcPct val="100000"/>
              </a:lnSpc>
              <a:spcBef>
                <a:spcPts val="0"/>
              </a:spcBef>
              <a:spcAft>
                <a:spcPts val="0"/>
              </a:spcAft>
              <a:buClrTx/>
              <a:buSzTx/>
              <a:buFontTx/>
              <a:buNone/>
              <a:tabLst/>
              <a:defRPr/>
            </a:pPr>
            <a:r>
              <a:rPr lang="es-EC" sz="1200" b="0" i="0" u="none" strike="noStrike" kern="1200" baseline="0" dirty="0" smtClean="0">
                <a:solidFill>
                  <a:schemeClr val="tx1"/>
                </a:solidFill>
                <a:latin typeface="+mn-lt"/>
                <a:ea typeface="+mn-ea"/>
                <a:cs typeface="+mn-cs"/>
              </a:rPr>
              <a:t>KSV&gt;1,5</a:t>
            </a:r>
          </a:p>
          <a:p>
            <a:pPr marL="0" marR="0" indent="0" algn="l" defTabSz="914400" rtl="0" eaLnBrk="1" fontAlgn="auto" latinLnBrk="0" hangingPunct="1">
              <a:lnSpc>
                <a:spcPct val="100000"/>
              </a:lnSpc>
              <a:spcBef>
                <a:spcPts val="0"/>
              </a:spcBef>
              <a:spcAft>
                <a:spcPts val="0"/>
              </a:spcAft>
              <a:buClrTx/>
              <a:buSzTx/>
              <a:buFontTx/>
              <a:buNone/>
              <a:tabLst/>
              <a:defRPr/>
            </a:pPr>
            <a:endParaRPr lang="es-EC" sz="1200" b="0" i="0" u="none" strike="noStrike" kern="1200" baseline="0" dirty="0" smtClean="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fld id="{20AA083C-CCCC-414A-BB37-33A4D9D564A8}" type="slidenum">
              <a:rPr lang="es-EC" smtClean="0"/>
              <a:t>58</a:t>
            </a:fld>
            <a:endParaRPr lang="es-EC"/>
          </a:p>
        </p:txBody>
      </p:sp>
    </p:spTree>
    <p:extLst>
      <p:ext uri="{BB962C8B-B14F-4D97-AF65-F5344CB8AC3E}">
        <p14:creationId xmlns:p14="http://schemas.microsoft.com/office/powerpoint/2010/main" val="2699744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C" sz="1200" b="0" i="0" u="none" strike="noStrike" kern="1200" baseline="0" dirty="0" smtClean="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fld id="{20AA083C-CCCC-414A-BB37-33A4D9D564A8}" type="slidenum">
              <a:rPr lang="es-EC" smtClean="0"/>
              <a:t>59</a:t>
            </a:fld>
            <a:endParaRPr lang="es-EC"/>
          </a:p>
        </p:txBody>
      </p:sp>
    </p:spTree>
    <p:extLst>
      <p:ext uri="{BB962C8B-B14F-4D97-AF65-F5344CB8AC3E}">
        <p14:creationId xmlns:p14="http://schemas.microsoft.com/office/powerpoint/2010/main" val="27367280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C" sz="1200" b="0" i="0" u="none" strike="noStrike" kern="1200" baseline="0" dirty="0" smtClean="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fld id="{20AA083C-CCCC-414A-BB37-33A4D9D564A8}" type="slidenum">
              <a:rPr lang="es-EC" smtClean="0"/>
              <a:t>60</a:t>
            </a:fld>
            <a:endParaRPr lang="es-EC"/>
          </a:p>
        </p:txBody>
      </p:sp>
    </p:spTree>
    <p:extLst>
      <p:ext uri="{BB962C8B-B14F-4D97-AF65-F5344CB8AC3E}">
        <p14:creationId xmlns:p14="http://schemas.microsoft.com/office/powerpoint/2010/main" val="800161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C" sz="1200" b="0" i="0" u="none" strike="noStrike" kern="1200" baseline="0" dirty="0" smtClean="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fld id="{20AA083C-CCCC-414A-BB37-33A4D9D564A8}" type="slidenum">
              <a:rPr lang="es-EC" smtClean="0"/>
              <a:t>61</a:t>
            </a:fld>
            <a:endParaRPr lang="es-EC"/>
          </a:p>
        </p:txBody>
      </p:sp>
    </p:spTree>
    <p:extLst>
      <p:ext uri="{BB962C8B-B14F-4D97-AF65-F5344CB8AC3E}">
        <p14:creationId xmlns:p14="http://schemas.microsoft.com/office/powerpoint/2010/main" val="267091156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b="0" i="0" u="none" strike="noStrike" kern="1200" baseline="0" dirty="0" smtClean="0">
                <a:solidFill>
                  <a:schemeClr val="tx1"/>
                </a:solidFill>
                <a:latin typeface="+mn-lt"/>
                <a:ea typeface="+mn-ea"/>
                <a:cs typeface="+mn-cs"/>
              </a:rPr>
              <a:t>Debido a que la cuantías de acero obtenidas en las presas San Lorenzo y Saquimala son inferiores a la cuantía de acero máxima permisible (ρ=0,01445) se reducirá el espesor de las secciones con el fin de optimizar los recursos, siempre y cuando estas nuevas secciones cumplan con los parámetros necesarios de diseño, coeficientes de seguridad y chequeo de cortantes. </a:t>
            </a:r>
          </a:p>
        </p:txBody>
      </p:sp>
      <p:sp>
        <p:nvSpPr>
          <p:cNvPr id="4" name="3 Marcador de número de diapositiva"/>
          <p:cNvSpPr>
            <a:spLocks noGrp="1"/>
          </p:cNvSpPr>
          <p:nvPr>
            <p:ph type="sldNum" sz="quarter" idx="10"/>
          </p:nvPr>
        </p:nvSpPr>
        <p:spPr/>
        <p:txBody>
          <a:bodyPr/>
          <a:lstStyle/>
          <a:p>
            <a:fld id="{20AA083C-CCCC-414A-BB37-33A4D9D564A8}" type="slidenum">
              <a:rPr lang="es-EC" smtClean="0"/>
              <a:t>62</a:t>
            </a:fld>
            <a:endParaRPr lang="es-EC"/>
          </a:p>
        </p:txBody>
      </p:sp>
    </p:spTree>
    <p:extLst>
      <p:ext uri="{BB962C8B-B14F-4D97-AF65-F5344CB8AC3E}">
        <p14:creationId xmlns:p14="http://schemas.microsoft.com/office/powerpoint/2010/main" val="123866699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C" sz="1200" b="0" i="0" u="none" strike="noStrike" kern="1200" baseline="0" dirty="0" smtClean="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fld id="{20AA083C-CCCC-414A-BB37-33A4D9D564A8}" type="slidenum">
              <a:rPr lang="es-EC" smtClean="0"/>
              <a:t>63</a:t>
            </a:fld>
            <a:endParaRPr lang="es-EC"/>
          </a:p>
        </p:txBody>
      </p:sp>
    </p:spTree>
    <p:extLst>
      <p:ext uri="{BB962C8B-B14F-4D97-AF65-F5344CB8AC3E}">
        <p14:creationId xmlns:p14="http://schemas.microsoft.com/office/powerpoint/2010/main" val="253392979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C" sz="1200" b="0" i="0" u="none" strike="noStrike" kern="1200" baseline="0" dirty="0" smtClean="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fld id="{20AA083C-CCCC-414A-BB37-33A4D9D564A8}" type="slidenum">
              <a:rPr lang="es-EC" smtClean="0"/>
              <a:t>64</a:t>
            </a:fld>
            <a:endParaRPr lang="es-EC"/>
          </a:p>
        </p:txBody>
      </p:sp>
    </p:spTree>
    <p:extLst>
      <p:ext uri="{BB962C8B-B14F-4D97-AF65-F5344CB8AC3E}">
        <p14:creationId xmlns:p14="http://schemas.microsoft.com/office/powerpoint/2010/main" val="13512401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C" sz="1200" b="0" i="0" u="none" strike="noStrike" kern="1200" baseline="0" dirty="0" smtClean="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fld id="{20AA083C-CCCC-414A-BB37-33A4D9D564A8}" type="slidenum">
              <a:rPr lang="es-EC" smtClean="0"/>
              <a:t>65</a:t>
            </a:fld>
            <a:endParaRPr lang="es-EC"/>
          </a:p>
        </p:txBody>
      </p:sp>
    </p:spTree>
    <p:extLst>
      <p:ext uri="{BB962C8B-B14F-4D97-AF65-F5344CB8AC3E}">
        <p14:creationId xmlns:p14="http://schemas.microsoft.com/office/powerpoint/2010/main" val="176788268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C" sz="1200" b="0" i="0" u="none" strike="noStrike" kern="1200" baseline="0" dirty="0" smtClean="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fld id="{20AA083C-CCCC-414A-BB37-33A4D9D564A8}" type="slidenum">
              <a:rPr lang="es-EC" smtClean="0"/>
              <a:t>66</a:t>
            </a:fld>
            <a:endParaRPr lang="es-EC"/>
          </a:p>
        </p:txBody>
      </p:sp>
    </p:spTree>
    <p:extLst>
      <p:ext uri="{BB962C8B-B14F-4D97-AF65-F5344CB8AC3E}">
        <p14:creationId xmlns:p14="http://schemas.microsoft.com/office/powerpoint/2010/main" val="16847575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C" sz="1200" b="0" i="0" u="none" strike="noStrike" kern="1200" baseline="0" dirty="0" smtClean="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fld id="{20AA083C-CCCC-414A-BB37-33A4D9D564A8}" type="slidenum">
              <a:rPr lang="es-EC" smtClean="0"/>
              <a:t>67</a:t>
            </a:fld>
            <a:endParaRPr lang="es-EC"/>
          </a:p>
        </p:txBody>
      </p:sp>
    </p:spTree>
    <p:extLst>
      <p:ext uri="{BB962C8B-B14F-4D97-AF65-F5344CB8AC3E}">
        <p14:creationId xmlns:p14="http://schemas.microsoft.com/office/powerpoint/2010/main" val="38761349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20AA083C-CCCC-414A-BB37-33A4D9D564A8}" type="slidenum">
              <a:rPr lang="es-EC" smtClean="0"/>
              <a:t>10</a:t>
            </a:fld>
            <a:endParaRPr lang="es-EC"/>
          </a:p>
        </p:txBody>
      </p:sp>
    </p:spTree>
    <p:extLst>
      <p:ext uri="{BB962C8B-B14F-4D97-AF65-F5344CB8AC3E}">
        <p14:creationId xmlns:p14="http://schemas.microsoft.com/office/powerpoint/2010/main" val="376313400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C" sz="1200" b="0" i="0" u="none" strike="noStrike" kern="1200" baseline="0" dirty="0" smtClean="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fld id="{20AA083C-CCCC-414A-BB37-33A4D9D564A8}" type="slidenum">
              <a:rPr lang="es-EC" smtClean="0"/>
              <a:t>68</a:t>
            </a:fld>
            <a:endParaRPr lang="es-EC"/>
          </a:p>
        </p:txBody>
      </p:sp>
    </p:spTree>
    <p:extLst>
      <p:ext uri="{BB962C8B-B14F-4D97-AF65-F5344CB8AC3E}">
        <p14:creationId xmlns:p14="http://schemas.microsoft.com/office/powerpoint/2010/main" val="384650581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C" sz="1200" b="0" i="0" u="none" strike="noStrike" kern="1200" baseline="0" dirty="0" smtClean="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fld id="{20AA083C-CCCC-414A-BB37-33A4D9D564A8}" type="slidenum">
              <a:rPr lang="es-EC" smtClean="0"/>
              <a:t>69</a:t>
            </a:fld>
            <a:endParaRPr lang="es-EC"/>
          </a:p>
        </p:txBody>
      </p:sp>
    </p:spTree>
    <p:extLst>
      <p:ext uri="{BB962C8B-B14F-4D97-AF65-F5344CB8AC3E}">
        <p14:creationId xmlns:p14="http://schemas.microsoft.com/office/powerpoint/2010/main" val="205670471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C" sz="1200" b="0" i="0" u="none" strike="noStrike" kern="1200" baseline="0" dirty="0" smtClean="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fld id="{20AA083C-CCCC-414A-BB37-33A4D9D564A8}" type="slidenum">
              <a:rPr lang="es-EC" smtClean="0"/>
              <a:t>70</a:t>
            </a:fld>
            <a:endParaRPr lang="es-EC"/>
          </a:p>
        </p:txBody>
      </p:sp>
    </p:spTree>
    <p:extLst>
      <p:ext uri="{BB962C8B-B14F-4D97-AF65-F5344CB8AC3E}">
        <p14:creationId xmlns:p14="http://schemas.microsoft.com/office/powerpoint/2010/main" val="117601600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C" sz="1200" b="0" i="0" u="none" strike="noStrike" kern="1200" baseline="0" dirty="0" smtClean="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fld id="{20AA083C-CCCC-414A-BB37-33A4D9D564A8}" type="slidenum">
              <a:rPr lang="es-EC" smtClean="0"/>
              <a:t>71</a:t>
            </a:fld>
            <a:endParaRPr lang="es-EC"/>
          </a:p>
        </p:txBody>
      </p:sp>
    </p:spTree>
    <p:extLst>
      <p:ext uri="{BB962C8B-B14F-4D97-AF65-F5344CB8AC3E}">
        <p14:creationId xmlns:p14="http://schemas.microsoft.com/office/powerpoint/2010/main" val="379711850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C" sz="1200" b="0" i="0" u="none" strike="noStrike" kern="1200" baseline="0" dirty="0" smtClean="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fld id="{20AA083C-CCCC-414A-BB37-33A4D9D564A8}" type="slidenum">
              <a:rPr lang="es-EC" smtClean="0"/>
              <a:t>72</a:t>
            </a:fld>
            <a:endParaRPr lang="es-EC"/>
          </a:p>
        </p:txBody>
      </p:sp>
    </p:spTree>
    <p:extLst>
      <p:ext uri="{BB962C8B-B14F-4D97-AF65-F5344CB8AC3E}">
        <p14:creationId xmlns:p14="http://schemas.microsoft.com/office/powerpoint/2010/main" val="15703171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C" sz="1200" b="0" i="0" u="none" strike="noStrike" kern="1200" baseline="0" dirty="0" smtClean="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fld id="{20AA083C-CCCC-414A-BB37-33A4D9D564A8}" type="slidenum">
              <a:rPr lang="es-EC" smtClean="0"/>
              <a:t>73</a:t>
            </a:fld>
            <a:endParaRPr lang="es-EC"/>
          </a:p>
        </p:txBody>
      </p:sp>
    </p:spTree>
    <p:extLst>
      <p:ext uri="{BB962C8B-B14F-4D97-AF65-F5344CB8AC3E}">
        <p14:creationId xmlns:p14="http://schemas.microsoft.com/office/powerpoint/2010/main" val="188900174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C" sz="1200" b="0" i="0" u="none" strike="noStrike" kern="1200" baseline="0" dirty="0" smtClean="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fld id="{20AA083C-CCCC-414A-BB37-33A4D9D564A8}" type="slidenum">
              <a:rPr lang="es-EC" smtClean="0"/>
              <a:t>74</a:t>
            </a:fld>
            <a:endParaRPr lang="es-EC"/>
          </a:p>
        </p:txBody>
      </p:sp>
    </p:spTree>
    <p:extLst>
      <p:ext uri="{BB962C8B-B14F-4D97-AF65-F5344CB8AC3E}">
        <p14:creationId xmlns:p14="http://schemas.microsoft.com/office/powerpoint/2010/main" val="177205741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b="0" i="0" u="none" strike="noStrike" kern="1200" baseline="0" dirty="0" smtClean="0">
                <a:solidFill>
                  <a:schemeClr val="tx1"/>
                </a:solidFill>
                <a:latin typeface="+mn-lt"/>
                <a:ea typeface="+mn-ea"/>
                <a:cs typeface="+mn-cs"/>
              </a:rPr>
              <a:t>…………………del relleno y paredes en la estructura, siendo contrafuertes y pantalla los únicos elementos. </a:t>
            </a:r>
          </a:p>
        </p:txBody>
      </p:sp>
      <p:sp>
        <p:nvSpPr>
          <p:cNvPr id="4" name="3 Marcador de número de diapositiva"/>
          <p:cNvSpPr>
            <a:spLocks noGrp="1"/>
          </p:cNvSpPr>
          <p:nvPr>
            <p:ph type="sldNum" sz="quarter" idx="10"/>
          </p:nvPr>
        </p:nvSpPr>
        <p:spPr/>
        <p:txBody>
          <a:bodyPr/>
          <a:lstStyle/>
          <a:p>
            <a:fld id="{20AA083C-CCCC-414A-BB37-33A4D9D564A8}" type="slidenum">
              <a:rPr lang="es-EC" smtClean="0"/>
              <a:t>75</a:t>
            </a:fld>
            <a:endParaRPr lang="es-EC"/>
          </a:p>
        </p:txBody>
      </p:sp>
    </p:spTree>
    <p:extLst>
      <p:ext uri="{BB962C8B-B14F-4D97-AF65-F5344CB8AC3E}">
        <p14:creationId xmlns:p14="http://schemas.microsoft.com/office/powerpoint/2010/main" val="5832519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C" sz="1200" b="0" i="0" u="none" strike="noStrike" kern="1200" baseline="0" dirty="0" smtClean="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fld id="{20AA083C-CCCC-414A-BB37-33A4D9D564A8}" type="slidenum">
              <a:rPr lang="es-EC" smtClean="0"/>
              <a:t>76</a:t>
            </a:fld>
            <a:endParaRPr lang="es-EC"/>
          </a:p>
        </p:txBody>
      </p:sp>
    </p:spTree>
    <p:extLst>
      <p:ext uri="{BB962C8B-B14F-4D97-AF65-F5344CB8AC3E}">
        <p14:creationId xmlns:p14="http://schemas.microsoft.com/office/powerpoint/2010/main" val="37297049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C" sz="1200" b="0" i="0" u="none" strike="noStrike" kern="1200" baseline="0" dirty="0" smtClean="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fld id="{20AA083C-CCCC-414A-BB37-33A4D9D564A8}" type="slidenum">
              <a:rPr lang="es-EC" smtClean="0"/>
              <a:t>77</a:t>
            </a:fld>
            <a:endParaRPr lang="es-EC"/>
          </a:p>
        </p:txBody>
      </p:sp>
    </p:spTree>
    <p:extLst>
      <p:ext uri="{BB962C8B-B14F-4D97-AF65-F5344CB8AC3E}">
        <p14:creationId xmlns:p14="http://schemas.microsoft.com/office/powerpoint/2010/main" val="40194075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20AA083C-CCCC-414A-BB37-33A4D9D564A8}" type="slidenum">
              <a:rPr lang="es-EC" smtClean="0"/>
              <a:t>11</a:t>
            </a:fld>
            <a:endParaRPr lang="es-EC"/>
          </a:p>
        </p:txBody>
      </p:sp>
    </p:spTree>
    <p:extLst>
      <p:ext uri="{BB962C8B-B14F-4D97-AF65-F5344CB8AC3E}">
        <p14:creationId xmlns:p14="http://schemas.microsoft.com/office/powerpoint/2010/main" val="376313400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C" sz="1200" b="0" i="0" u="none" strike="noStrike" kern="1200" baseline="0" dirty="0" smtClean="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fld id="{20AA083C-CCCC-414A-BB37-33A4D9D564A8}" type="slidenum">
              <a:rPr lang="es-EC" smtClean="0"/>
              <a:t>78</a:t>
            </a:fld>
            <a:endParaRPr lang="es-EC"/>
          </a:p>
        </p:txBody>
      </p:sp>
    </p:spTree>
    <p:extLst>
      <p:ext uri="{BB962C8B-B14F-4D97-AF65-F5344CB8AC3E}">
        <p14:creationId xmlns:p14="http://schemas.microsoft.com/office/powerpoint/2010/main" val="130453521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C" sz="1200" b="0" i="0" u="none" strike="noStrike" kern="1200" baseline="0" dirty="0" smtClean="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fld id="{20AA083C-CCCC-414A-BB37-33A4D9D564A8}" type="slidenum">
              <a:rPr lang="es-EC" smtClean="0"/>
              <a:t>79</a:t>
            </a:fld>
            <a:endParaRPr lang="es-EC"/>
          </a:p>
        </p:txBody>
      </p:sp>
    </p:spTree>
    <p:extLst>
      <p:ext uri="{BB962C8B-B14F-4D97-AF65-F5344CB8AC3E}">
        <p14:creationId xmlns:p14="http://schemas.microsoft.com/office/powerpoint/2010/main" val="186966261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C" sz="1200" b="0" i="0" u="none" strike="noStrike" kern="1200" baseline="0" dirty="0" smtClean="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fld id="{20AA083C-CCCC-414A-BB37-33A4D9D564A8}" type="slidenum">
              <a:rPr lang="es-EC" smtClean="0"/>
              <a:t>80</a:t>
            </a:fld>
            <a:endParaRPr lang="es-EC"/>
          </a:p>
        </p:txBody>
      </p:sp>
    </p:spTree>
    <p:extLst>
      <p:ext uri="{BB962C8B-B14F-4D97-AF65-F5344CB8AC3E}">
        <p14:creationId xmlns:p14="http://schemas.microsoft.com/office/powerpoint/2010/main" val="174951588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C" sz="1200" b="0" i="0" u="none" strike="noStrike" kern="1200" baseline="0" dirty="0" smtClean="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fld id="{20AA083C-CCCC-414A-BB37-33A4D9D564A8}" type="slidenum">
              <a:rPr lang="es-EC" smtClean="0"/>
              <a:t>81</a:t>
            </a:fld>
            <a:endParaRPr lang="es-EC"/>
          </a:p>
        </p:txBody>
      </p:sp>
    </p:spTree>
    <p:extLst>
      <p:ext uri="{BB962C8B-B14F-4D97-AF65-F5344CB8AC3E}">
        <p14:creationId xmlns:p14="http://schemas.microsoft.com/office/powerpoint/2010/main" val="332604756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C" sz="1200" b="0" i="0" u="none" strike="noStrike" kern="1200" baseline="0" dirty="0" smtClean="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fld id="{20AA083C-CCCC-414A-BB37-33A4D9D564A8}" type="slidenum">
              <a:rPr lang="es-EC" smtClean="0"/>
              <a:t>82</a:t>
            </a:fld>
            <a:endParaRPr lang="es-EC"/>
          </a:p>
        </p:txBody>
      </p:sp>
    </p:spTree>
    <p:extLst>
      <p:ext uri="{BB962C8B-B14F-4D97-AF65-F5344CB8AC3E}">
        <p14:creationId xmlns:p14="http://schemas.microsoft.com/office/powerpoint/2010/main" val="280497496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C" sz="1200" b="0" i="0" u="none" strike="noStrike" kern="1200" baseline="0" dirty="0" smtClean="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fld id="{20AA083C-CCCC-414A-BB37-33A4D9D564A8}" type="slidenum">
              <a:rPr lang="es-EC" smtClean="0"/>
              <a:t>83</a:t>
            </a:fld>
            <a:endParaRPr lang="es-EC"/>
          </a:p>
        </p:txBody>
      </p:sp>
    </p:spTree>
    <p:extLst>
      <p:ext uri="{BB962C8B-B14F-4D97-AF65-F5344CB8AC3E}">
        <p14:creationId xmlns:p14="http://schemas.microsoft.com/office/powerpoint/2010/main" val="189955858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C" sz="1200" b="0" i="0" u="none" strike="noStrike" kern="1200" baseline="0" dirty="0" smtClean="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fld id="{20AA083C-CCCC-414A-BB37-33A4D9D564A8}" type="slidenum">
              <a:rPr lang="es-EC" smtClean="0"/>
              <a:t>84</a:t>
            </a:fld>
            <a:endParaRPr lang="es-EC"/>
          </a:p>
        </p:txBody>
      </p:sp>
    </p:spTree>
    <p:extLst>
      <p:ext uri="{BB962C8B-B14F-4D97-AF65-F5344CB8AC3E}">
        <p14:creationId xmlns:p14="http://schemas.microsoft.com/office/powerpoint/2010/main" val="96121165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u="none" kern="1200" dirty="0" smtClean="0">
                <a:solidFill>
                  <a:srgbClr val="000000"/>
                </a:solidFill>
                <a:latin typeface="+mn-lt"/>
                <a:ea typeface="+mn-ea"/>
                <a:cs typeface="+mn-cs"/>
              </a:rPr>
              <a:t>Por lo cual no se realiza el diseño de este modelo</a:t>
            </a:r>
          </a:p>
          <a:p>
            <a:pPr marL="0" marR="0" indent="0" algn="l" defTabSz="914400" rtl="0" eaLnBrk="1" fontAlgn="auto" latinLnBrk="0" hangingPunct="1">
              <a:lnSpc>
                <a:spcPct val="100000"/>
              </a:lnSpc>
              <a:spcBef>
                <a:spcPts val="0"/>
              </a:spcBef>
              <a:spcAft>
                <a:spcPts val="0"/>
              </a:spcAft>
              <a:buClrTx/>
              <a:buSzTx/>
              <a:buFontTx/>
              <a:buNone/>
              <a:tabLst/>
              <a:defRPr/>
            </a:pPr>
            <a:endParaRPr lang="es-EC" sz="1200" b="0" i="0" u="none" strike="noStrike" kern="1200" baseline="0" dirty="0" smtClean="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fld id="{20AA083C-CCCC-414A-BB37-33A4D9D564A8}" type="slidenum">
              <a:rPr lang="es-EC" smtClean="0"/>
              <a:t>85</a:t>
            </a:fld>
            <a:endParaRPr lang="es-EC"/>
          </a:p>
        </p:txBody>
      </p:sp>
    </p:spTree>
    <p:extLst>
      <p:ext uri="{BB962C8B-B14F-4D97-AF65-F5344CB8AC3E}">
        <p14:creationId xmlns:p14="http://schemas.microsoft.com/office/powerpoint/2010/main" val="129159726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C" sz="1200" b="0" i="0" u="none" strike="noStrike" kern="1200" baseline="0" dirty="0" smtClean="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fld id="{20AA083C-CCCC-414A-BB37-33A4D9D564A8}" type="slidenum">
              <a:rPr lang="es-EC" smtClean="0"/>
              <a:t>86</a:t>
            </a:fld>
            <a:endParaRPr lang="es-EC"/>
          </a:p>
        </p:txBody>
      </p:sp>
    </p:spTree>
    <p:extLst>
      <p:ext uri="{BB962C8B-B14F-4D97-AF65-F5344CB8AC3E}">
        <p14:creationId xmlns:p14="http://schemas.microsoft.com/office/powerpoint/2010/main" val="260964167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b="0" i="0" u="none" strike="noStrike" kern="1200" baseline="0" dirty="0" smtClean="0">
                <a:solidFill>
                  <a:schemeClr val="tx1"/>
                </a:solidFill>
                <a:latin typeface="+mn-lt"/>
                <a:ea typeface="+mn-ea"/>
                <a:cs typeface="+mn-cs"/>
              </a:rPr>
              <a:t>Las dimensiones del embaulado en la presa San Lorenzo son: altura 5m, ancho 8m. </a:t>
            </a:r>
          </a:p>
          <a:p>
            <a:pPr marL="0" marR="0" indent="0" algn="l" defTabSz="914400" rtl="0" eaLnBrk="1" fontAlgn="auto" latinLnBrk="0" hangingPunct="1">
              <a:lnSpc>
                <a:spcPct val="100000"/>
              </a:lnSpc>
              <a:spcBef>
                <a:spcPts val="0"/>
              </a:spcBef>
              <a:spcAft>
                <a:spcPts val="0"/>
              </a:spcAft>
              <a:buClrTx/>
              <a:buSzTx/>
              <a:buFontTx/>
              <a:buNone/>
              <a:tabLst/>
              <a:defRPr/>
            </a:pPr>
            <a:r>
              <a:rPr lang="es-EC" sz="1200" b="0" i="0" u="none" strike="noStrike" kern="1200" baseline="0" dirty="0" smtClean="0">
                <a:solidFill>
                  <a:schemeClr val="tx1"/>
                </a:solidFill>
                <a:latin typeface="+mn-lt"/>
                <a:ea typeface="+mn-ea"/>
                <a:cs typeface="+mn-cs"/>
              </a:rPr>
              <a:t>Y en la presa Saquimala: altura 7,5 m y ancho 8m.</a:t>
            </a:r>
          </a:p>
        </p:txBody>
      </p:sp>
      <p:sp>
        <p:nvSpPr>
          <p:cNvPr id="4" name="3 Marcador de número de diapositiva"/>
          <p:cNvSpPr>
            <a:spLocks noGrp="1"/>
          </p:cNvSpPr>
          <p:nvPr>
            <p:ph type="sldNum" sz="quarter" idx="10"/>
          </p:nvPr>
        </p:nvSpPr>
        <p:spPr/>
        <p:txBody>
          <a:bodyPr/>
          <a:lstStyle/>
          <a:p>
            <a:fld id="{20AA083C-CCCC-414A-BB37-33A4D9D564A8}" type="slidenum">
              <a:rPr lang="es-EC" smtClean="0"/>
              <a:t>87</a:t>
            </a:fld>
            <a:endParaRPr lang="es-EC"/>
          </a:p>
        </p:txBody>
      </p:sp>
    </p:spTree>
    <p:extLst>
      <p:ext uri="{BB962C8B-B14F-4D97-AF65-F5344CB8AC3E}">
        <p14:creationId xmlns:p14="http://schemas.microsoft.com/office/powerpoint/2010/main" val="21298647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20AA083C-CCCC-414A-BB37-33A4D9D564A8}" type="slidenum">
              <a:rPr lang="es-EC" smtClean="0"/>
              <a:t>13</a:t>
            </a:fld>
            <a:endParaRPr lang="es-EC"/>
          </a:p>
        </p:txBody>
      </p:sp>
    </p:spTree>
    <p:extLst>
      <p:ext uri="{BB962C8B-B14F-4D97-AF65-F5344CB8AC3E}">
        <p14:creationId xmlns:p14="http://schemas.microsoft.com/office/powerpoint/2010/main" val="376313400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C" sz="1200" u="none"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s-EC" sz="1200" u="none"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s-EC" sz="1200" u="none"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s-EC" sz="1200" b="0" i="0" u="none" strike="noStrike" kern="1200" baseline="0" dirty="0" smtClean="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fld id="{20AA083C-CCCC-414A-BB37-33A4D9D564A8}" type="slidenum">
              <a:rPr lang="es-EC" smtClean="0"/>
              <a:t>88</a:t>
            </a:fld>
            <a:endParaRPr lang="es-EC"/>
          </a:p>
        </p:txBody>
      </p:sp>
    </p:spTree>
    <p:extLst>
      <p:ext uri="{BB962C8B-B14F-4D97-AF65-F5344CB8AC3E}">
        <p14:creationId xmlns:p14="http://schemas.microsoft.com/office/powerpoint/2010/main" val="116721300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C" sz="1200" b="0" i="0" u="none" strike="noStrike" kern="1200" baseline="0" dirty="0" smtClean="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fld id="{20AA083C-CCCC-414A-BB37-33A4D9D564A8}" type="slidenum">
              <a:rPr lang="es-EC" smtClean="0"/>
              <a:t>89</a:t>
            </a:fld>
            <a:endParaRPr lang="es-EC"/>
          </a:p>
        </p:txBody>
      </p:sp>
    </p:spTree>
    <p:extLst>
      <p:ext uri="{BB962C8B-B14F-4D97-AF65-F5344CB8AC3E}">
        <p14:creationId xmlns:p14="http://schemas.microsoft.com/office/powerpoint/2010/main" val="305834342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C" sz="1200" b="0" i="0" u="none" strike="noStrike" kern="1200" baseline="0" dirty="0" smtClean="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fld id="{20AA083C-CCCC-414A-BB37-33A4D9D564A8}" type="slidenum">
              <a:rPr lang="es-EC" smtClean="0"/>
              <a:t>90</a:t>
            </a:fld>
            <a:endParaRPr lang="es-EC"/>
          </a:p>
        </p:txBody>
      </p:sp>
    </p:spTree>
    <p:extLst>
      <p:ext uri="{BB962C8B-B14F-4D97-AF65-F5344CB8AC3E}">
        <p14:creationId xmlns:p14="http://schemas.microsoft.com/office/powerpoint/2010/main" val="305834342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C" sz="1200" b="0" i="0" u="none" strike="noStrike" kern="1200" baseline="0" dirty="0" smtClean="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fld id="{20AA083C-CCCC-414A-BB37-33A4D9D564A8}" type="slidenum">
              <a:rPr lang="es-EC" smtClean="0"/>
              <a:t>91</a:t>
            </a:fld>
            <a:endParaRPr lang="es-EC"/>
          </a:p>
        </p:txBody>
      </p:sp>
    </p:spTree>
    <p:extLst>
      <p:ext uri="{BB962C8B-B14F-4D97-AF65-F5344CB8AC3E}">
        <p14:creationId xmlns:p14="http://schemas.microsoft.com/office/powerpoint/2010/main" val="305834342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C" sz="1200" b="0" i="0" u="none" strike="noStrike" kern="1200" baseline="0" dirty="0" smtClean="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fld id="{20AA083C-CCCC-414A-BB37-33A4D9D564A8}" type="slidenum">
              <a:rPr lang="es-EC" smtClean="0"/>
              <a:t>92</a:t>
            </a:fld>
            <a:endParaRPr lang="es-EC"/>
          </a:p>
        </p:txBody>
      </p:sp>
    </p:spTree>
    <p:extLst>
      <p:ext uri="{BB962C8B-B14F-4D97-AF65-F5344CB8AC3E}">
        <p14:creationId xmlns:p14="http://schemas.microsoft.com/office/powerpoint/2010/main" val="305834342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C" sz="1200" b="0" i="0" u="none" strike="noStrike" kern="1200" baseline="0" dirty="0" smtClean="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fld id="{20AA083C-CCCC-414A-BB37-33A4D9D564A8}" type="slidenum">
              <a:rPr lang="es-EC" smtClean="0"/>
              <a:t>93</a:t>
            </a:fld>
            <a:endParaRPr lang="es-EC"/>
          </a:p>
        </p:txBody>
      </p:sp>
    </p:spTree>
    <p:extLst>
      <p:ext uri="{BB962C8B-B14F-4D97-AF65-F5344CB8AC3E}">
        <p14:creationId xmlns:p14="http://schemas.microsoft.com/office/powerpoint/2010/main" val="305834342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b="0" i="0" u="none" strike="noStrike" kern="1200" baseline="0" dirty="0" smtClean="0">
                <a:solidFill>
                  <a:schemeClr val="tx1"/>
                </a:solidFill>
                <a:latin typeface="+mn-lt"/>
                <a:ea typeface="+mn-ea"/>
                <a:cs typeface="+mn-cs"/>
              </a:rPr>
              <a:t>Los esfuerzos en la base de contacto se obtienen a partir de la siguiente ecuación: </a:t>
            </a:r>
          </a:p>
        </p:txBody>
      </p:sp>
      <p:sp>
        <p:nvSpPr>
          <p:cNvPr id="4" name="3 Marcador de número de diapositiva"/>
          <p:cNvSpPr>
            <a:spLocks noGrp="1"/>
          </p:cNvSpPr>
          <p:nvPr>
            <p:ph type="sldNum" sz="quarter" idx="10"/>
          </p:nvPr>
        </p:nvSpPr>
        <p:spPr/>
        <p:txBody>
          <a:bodyPr/>
          <a:lstStyle/>
          <a:p>
            <a:fld id="{20AA083C-CCCC-414A-BB37-33A4D9D564A8}" type="slidenum">
              <a:rPr lang="es-EC" smtClean="0"/>
              <a:t>94</a:t>
            </a:fld>
            <a:endParaRPr lang="es-EC"/>
          </a:p>
        </p:txBody>
      </p:sp>
    </p:spTree>
    <p:extLst>
      <p:ext uri="{BB962C8B-B14F-4D97-AF65-F5344CB8AC3E}">
        <p14:creationId xmlns:p14="http://schemas.microsoft.com/office/powerpoint/2010/main" val="305834342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C" sz="1200" b="0" i="0" u="none" strike="noStrike" kern="1200" baseline="0" dirty="0" smtClean="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fld id="{20AA083C-CCCC-414A-BB37-33A4D9D564A8}" type="slidenum">
              <a:rPr lang="es-EC" smtClean="0"/>
              <a:t>95</a:t>
            </a:fld>
            <a:endParaRPr lang="es-EC"/>
          </a:p>
        </p:txBody>
      </p:sp>
    </p:spTree>
    <p:extLst>
      <p:ext uri="{BB962C8B-B14F-4D97-AF65-F5344CB8AC3E}">
        <p14:creationId xmlns:p14="http://schemas.microsoft.com/office/powerpoint/2010/main" val="305834342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b="0" i="0" u="none" strike="noStrike" kern="1200" baseline="0" dirty="0" smtClean="0">
                <a:solidFill>
                  <a:schemeClr val="tx1"/>
                </a:solidFill>
                <a:latin typeface="+mn-lt"/>
                <a:ea typeface="+mn-ea"/>
                <a:cs typeface="+mn-cs"/>
              </a:rPr>
              <a:t>Se diseñó una cimentación tipo para los contrafuertes, donde la base es 2m y la mayor longitud es de 113m.</a:t>
            </a:r>
          </a:p>
          <a:p>
            <a:pPr marL="0" marR="0" indent="0" algn="l" defTabSz="914400" rtl="0" eaLnBrk="1" fontAlgn="auto" latinLnBrk="0" hangingPunct="1">
              <a:lnSpc>
                <a:spcPct val="100000"/>
              </a:lnSpc>
              <a:spcBef>
                <a:spcPts val="0"/>
              </a:spcBef>
              <a:spcAft>
                <a:spcPts val="0"/>
              </a:spcAft>
              <a:buClrTx/>
              <a:buSzTx/>
              <a:buFontTx/>
              <a:buNone/>
              <a:tabLst/>
              <a:defRPr/>
            </a:pPr>
            <a:r>
              <a:rPr lang="es-EC" sz="1200" b="0" i="0" u="none" strike="noStrike" kern="1200" baseline="0" dirty="0" smtClean="0">
                <a:solidFill>
                  <a:schemeClr val="tx1"/>
                </a:solidFill>
                <a:latin typeface="+mn-lt"/>
                <a:ea typeface="+mn-ea"/>
                <a:cs typeface="+mn-cs"/>
              </a:rPr>
              <a:t>La longitud “L” dependerá de la geometría de cada contrafuerte.</a:t>
            </a:r>
          </a:p>
          <a:p>
            <a:pPr marL="0" marR="0" indent="0" algn="l" defTabSz="914400" rtl="0" eaLnBrk="1" fontAlgn="auto" latinLnBrk="0" hangingPunct="1">
              <a:lnSpc>
                <a:spcPct val="100000"/>
              </a:lnSpc>
              <a:spcBef>
                <a:spcPts val="0"/>
              </a:spcBef>
              <a:spcAft>
                <a:spcPts val="0"/>
              </a:spcAft>
              <a:buClrTx/>
              <a:buSzTx/>
              <a:buFontTx/>
              <a:buNone/>
              <a:tabLst/>
              <a:defRPr/>
            </a:pPr>
            <a:r>
              <a:rPr lang="es-EC" sz="1200" b="0" i="0" u="none" strike="noStrike" kern="1200" baseline="0" dirty="0" smtClean="0">
                <a:solidFill>
                  <a:schemeClr val="tx1"/>
                </a:solidFill>
                <a:latin typeface="+mn-lt"/>
                <a:ea typeface="+mn-ea"/>
                <a:cs typeface="+mn-cs"/>
              </a:rPr>
              <a:t>La fuerza vertical V esta conformada por : la fuerza total de la estructura de hormigón más la carga del material de relleno.</a:t>
            </a:r>
          </a:p>
          <a:p>
            <a:pPr marL="0" marR="0" indent="0" algn="l" defTabSz="914400" rtl="0" eaLnBrk="1" fontAlgn="auto" latinLnBrk="0" hangingPunct="1">
              <a:lnSpc>
                <a:spcPct val="100000"/>
              </a:lnSpc>
              <a:spcBef>
                <a:spcPts val="0"/>
              </a:spcBef>
              <a:spcAft>
                <a:spcPts val="0"/>
              </a:spcAft>
              <a:buClrTx/>
              <a:buSzTx/>
              <a:buFontTx/>
              <a:buNone/>
              <a:tabLst/>
              <a:defRPr/>
            </a:pPr>
            <a:r>
              <a:rPr lang="es-EC" sz="1200" b="0" i="0" u="none" strike="noStrike" kern="1200" baseline="0" dirty="0" smtClean="0">
                <a:solidFill>
                  <a:schemeClr val="tx1"/>
                </a:solidFill>
                <a:latin typeface="+mn-lt"/>
                <a:ea typeface="+mn-ea"/>
                <a:cs typeface="+mn-cs"/>
              </a:rPr>
              <a:t>La primera está compuesta por la sumatoria de las reacciones en la base del contrafuerte tipo y el material de relleno está en función del ancho de la zapata.</a:t>
            </a:r>
          </a:p>
          <a:p>
            <a:pPr marL="0" marR="0" indent="0" algn="l" defTabSz="914400" rtl="0" eaLnBrk="1" fontAlgn="auto" latinLnBrk="0" hangingPunct="1">
              <a:lnSpc>
                <a:spcPct val="100000"/>
              </a:lnSpc>
              <a:spcBef>
                <a:spcPts val="0"/>
              </a:spcBef>
              <a:spcAft>
                <a:spcPts val="0"/>
              </a:spcAft>
              <a:buClrTx/>
              <a:buSzTx/>
              <a:buFontTx/>
              <a:buNone/>
              <a:tabLst/>
              <a:defRPr/>
            </a:pPr>
            <a:r>
              <a:rPr lang="es-EC" sz="1200" b="0" i="0" u="none" strike="noStrike" kern="1200" baseline="0" dirty="0" smtClean="0">
                <a:solidFill>
                  <a:schemeClr val="tx1"/>
                </a:solidFill>
                <a:latin typeface="+mn-lt"/>
                <a:ea typeface="+mn-ea"/>
                <a:cs typeface="+mn-cs"/>
              </a:rPr>
              <a:t> </a:t>
            </a:r>
          </a:p>
        </p:txBody>
      </p:sp>
      <p:sp>
        <p:nvSpPr>
          <p:cNvPr id="4" name="3 Marcador de número de diapositiva"/>
          <p:cNvSpPr>
            <a:spLocks noGrp="1"/>
          </p:cNvSpPr>
          <p:nvPr>
            <p:ph type="sldNum" sz="quarter" idx="10"/>
          </p:nvPr>
        </p:nvSpPr>
        <p:spPr/>
        <p:txBody>
          <a:bodyPr/>
          <a:lstStyle/>
          <a:p>
            <a:fld id="{20AA083C-CCCC-414A-BB37-33A4D9D564A8}" type="slidenum">
              <a:rPr lang="es-EC" smtClean="0"/>
              <a:t>96</a:t>
            </a:fld>
            <a:endParaRPr lang="es-EC"/>
          </a:p>
        </p:txBody>
      </p:sp>
    </p:spTree>
    <p:extLst>
      <p:ext uri="{BB962C8B-B14F-4D97-AF65-F5344CB8AC3E}">
        <p14:creationId xmlns:p14="http://schemas.microsoft.com/office/powerpoint/2010/main" val="305834342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C" sz="1200" b="0" i="0" u="none" strike="noStrike" kern="1200" baseline="0" dirty="0" smtClean="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fld id="{20AA083C-CCCC-414A-BB37-33A4D9D564A8}" type="slidenum">
              <a:rPr lang="es-EC" smtClean="0"/>
              <a:t>97</a:t>
            </a:fld>
            <a:endParaRPr lang="es-EC"/>
          </a:p>
        </p:txBody>
      </p:sp>
    </p:spTree>
    <p:extLst>
      <p:ext uri="{BB962C8B-B14F-4D97-AF65-F5344CB8AC3E}">
        <p14:creationId xmlns:p14="http://schemas.microsoft.com/office/powerpoint/2010/main" val="30583434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20AA083C-CCCC-414A-BB37-33A4D9D564A8}" type="slidenum">
              <a:rPr lang="es-EC" smtClean="0"/>
              <a:t>14</a:t>
            </a:fld>
            <a:endParaRPr lang="es-EC"/>
          </a:p>
        </p:txBody>
      </p:sp>
    </p:spTree>
    <p:extLst>
      <p:ext uri="{BB962C8B-B14F-4D97-AF65-F5344CB8AC3E}">
        <p14:creationId xmlns:p14="http://schemas.microsoft.com/office/powerpoint/2010/main" val="376313400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C" sz="1200" b="0" i="0" u="none" strike="noStrike" kern="1200" baseline="0" dirty="0" smtClean="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fld id="{20AA083C-CCCC-414A-BB37-33A4D9D564A8}" type="slidenum">
              <a:rPr lang="es-EC" smtClean="0"/>
              <a:t>98</a:t>
            </a:fld>
            <a:endParaRPr lang="es-EC"/>
          </a:p>
        </p:txBody>
      </p:sp>
    </p:spTree>
    <p:extLst>
      <p:ext uri="{BB962C8B-B14F-4D97-AF65-F5344CB8AC3E}">
        <p14:creationId xmlns:p14="http://schemas.microsoft.com/office/powerpoint/2010/main" val="305834342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b="0" i="0" u="none" strike="noStrike" kern="1200" baseline="0" dirty="0" smtClean="0">
                <a:solidFill>
                  <a:schemeClr val="tx1"/>
                </a:solidFill>
                <a:latin typeface="+mn-lt"/>
                <a:ea typeface="+mn-ea"/>
                <a:cs typeface="+mn-cs"/>
              </a:rPr>
              <a:t>Armadura mínima principal 0,0033</a:t>
            </a:r>
          </a:p>
          <a:p>
            <a:pPr marL="0" marR="0" indent="0" algn="l" defTabSz="914400" rtl="0" eaLnBrk="1" fontAlgn="auto" latinLnBrk="0" hangingPunct="1">
              <a:lnSpc>
                <a:spcPct val="100000"/>
              </a:lnSpc>
              <a:spcBef>
                <a:spcPts val="0"/>
              </a:spcBef>
              <a:spcAft>
                <a:spcPts val="0"/>
              </a:spcAft>
              <a:buClrTx/>
              <a:buSzTx/>
              <a:buFontTx/>
              <a:buNone/>
              <a:tabLst/>
              <a:defRPr/>
            </a:pPr>
            <a:r>
              <a:rPr lang="es-EC" sz="1200" b="0" i="0" u="none" strike="noStrike" kern="1200" baseline="0" dirty="0" smtClean="0">
                <a:solidFill>
                  <a:schemeClr val="tx1"/>
                </a:solidFill>
                <a:latin typeface="+mn-lt"/>
                <a:ea typeface="+mn-ea"/>
                <a:cs typeface="+mn-cs"/>
              </a:rPr>
              <a:t>Armadura transversal mínima 0,0018</a:t>
            </a:r>
          </a:p>
          <a:p>
            <a:pPr marL="0" marR="0" indent="0" algn="l" defTabSz="914400" rtl="0" eaLnBrk="1" fontAlgn="auto" latinLnBrk="0" hangingPunct="1">
              <a:lnSpc>
                <a:spcPct val="100000"/>
              </a:lnSpc>
              <a:spcBef>
                <a:spcPts val="0"/>
              </a:spcBef>
              <a:spcAft>
                <a:spcPts val="0"/>
              </a:spcAft>
              <a:buClrTx/>
              <a:buSzTx/>
              <a:buFontTx/>
              <a:buNone/>
              <a:tabLst/>
              <a:defRPr/>
            </a:pPr>
            <a:endParaRPr lang="es-EC"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C" sz="1200" b="0" i="0" u="none" strike="noStrike" kern="1200" baseline="0" dirty="0" smtClean="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fld id="{20AA083C-CCCC-414A-BB37-33A4D9D564A8}" type="slidenum">
              <a:rPr lang="es-EC" smtClean="0"/>
              <a:t>99</a:t>
            </a:fld>
            <a:endParaRPr lang="es-EC"/>
          </a:p>
        </p:txBody>
      </p:sp>
    </p:spTree>
    <p:extLst>
      <p:ext uri="{BB962C8B-B14F-4D97-AF65-F5344CB8AC3E}">
        <p14:creationId xmlns:p14="http://schemas.microsoft.com/office/powerpoint/2010/main" val="305834342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u="none" dirty="0" smtClean="0"/>
              <a:t>Los precios unitarios presentados a continuación son únicamente referenciales y han sido tomados de la revista de la Cámara de la Industria de la Construcción</a:t>
            </a:r>
            <a:r>
              <a:rPr lang="es-EC" u="none" baseline="0" dirty="0" smtClean="0"/>
              <a:t> del mes de Junio del presente año</a:t>
            </a:r>
            <a:endParaRPr lang="es-EC" u="non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C" sz="1200" b="0" i="0" u="none" strike="noStrike" kern="1200" baseline="0" dirty="0" smtClean="0">
                <a:solidFill>
                  <a:schemeClr val="tx1"/>
                </a:solidFill>
                <a:latin typeface="+mn-lt"/>
                <a:ea typeface="+mn-ea"/>
                <a:cs typeface="+mn-cs"/>
              </a:rPr>
              <a:t>Se considera aproximadamente 30 Km como la distancia entre la obra y el lugar de desalojo del material. </a:t>
            </a:r>
          </a:p>
        </p:txBody>
      </p:sp>
      <p:sp>
        <p:nvSpPr>
          <p:cNvPr id="4" name="3 Marcador de número de diapositiva"/>
          <p:cNvSpPr>
            <a:spLocks noGrp="1"/>
          </p:cNvSpPr>
          <p:nvPr>
            <p:ph type="sldNum" sz="quarter" idx="10"/>
          </p:nvPr>
        </p:nvSpPr>
        <p:spPr/>
        <p:txBody>
          <a:bodyPr/>
          <a:lstStyle/>
          <a:p>
            <a:fld id="{20AA083C-CCCC-414A-BB37-33A4D9D564A8}" type="slidenum">
              <a:rPr lang="es-EC" smtClean="0"/>
              <a:t>100</a:t>
            </a:fld>
            <a:endParaRPr lang="es-EC"/>
          </a:p>
        </p:txBody>
      </p:sp>
    </p:spTree>
    <p:extLst>
      <p:ext uri="{BB962C8B-B14F-4D97-AF65-F5344CB8AC3E}">
        <p14:creationId xmlns:p14="http://schemas.microsoft.com/office/powerpoint/2010/main" val="305834342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u="none" dirty="0" smtClean="0"/>
              <a:t>Los precios unitarios presentados a continuación son únicamente referenciales y han sido tomados de la revista de la Cámara de la Industria de la Construcción</a:t>
            </a:r>
            <a:r>
              <a:rPr lang="es-EC" u="none" smtClean="0"/>
              <a:t>. </a:t>
            </a:r>
            <a:endParaRPr lang="es-EC" u="non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C" sz="1200" b="0" i="0" u="none" strike="noStrike" kern="1200" baseline="0" smtClean="0">
                <a:solidFill>
                  <a:schemeClr val="tx1"/>
                </a:solidFill>
                <a:latin typeface="+mn-lt"/>
                <a:ea typeface="+mn-ea"/>
                <a:cs typeface="+mn-cs"/>
              </a:rPr>
              <a:t>Se </a:t>
            </a:r>
            <a:r>
              <a:rPr lang="es-EC" sz="1200" b="0" i="0" u="none" strike="noStrike" kern="1200" baseline="0" dirty="0" smtClean="0">
                <a:solidFill>
                  <a:schemeClr val="tx1"/>
                </a:solidFill>
                <a:latin typeface="+mn-lt"/>
                <a:ea typeface="+mn-ea"/>
                <a:cs typeface="+mn-cs"/>
              </a:rPr>
              <a:t>considera aproximadamente 30 Km como la distancia entre la obra y el lugar de desalojo del material. </a:t>
            </a:r>
          </a:p>
        </p:txBody>
      </p:sp>
      <p:sp>
        <p:nvSpPr>
          <p:cNvPr id="4" name="3 Marcador de número de diapositiva"/>
          <p:cNvSpPr>
            <a:spLocks noGrp="1"/>
          </p:cNvSpPr>
          <p:nvPr>
            <p:ph type="sldNum" sz="quarter" idx="10"/>
          </p:nvPr>
        </p:nvSpPr>
        <p:spPr/>
        <p:txBody>
          <a:bodyPr/>
          <a:lstStyle/>
          <a:p>
            <a:fld id="{20AA083C-CCCC-414A-BB37-33A4D9D564A8}" type="slidenum">
              <a:rPr lang="es-EC" smtClean="0"/>
              <a:t>101</a:t>
            </a:fld>
            <a:endParaRPr lang="es-EC"/>
          </a:p>
        </p:txBody>
      </p:sp>
    </p:spTree>
    <p:extLst>
      <p:ext uri="{BB962C8B-B14F-4D97-AF65-F5344CB8AC3E}">
        <p14:creationId xmlns:p14="http://schemas.microsoft.com/office/powerpoint/2010/main" val="305834342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C" sz="1200" b="0" i="0" u="none" strike="noStrike" kern="1200" baseline="0" dirty="0" smtClean="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fld id="{20AA083C-CCCC-414A-BB37-33A4D9D564A8}" type="slidenum">
              <a:rPr lang="es-EC" smtClean="0"/>
              <a:t>103</a:t>
            </a:fld>
            <a:endParaRPr lang="es-EC"/>
          </a:p>
        </p:txBody>
      </p:sp>
    </p:spTree>
    <p:extLst>
      <p:ext uri="{BB962C8B-B14F-4D97-AF65-F5344CB8AC3E}">
        <p14:creationId xmlns:p14="http://schemas.microsoft.com/office/powerpoint/2010/main" val="305834342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C" sz="1200" b="0" i="0" u="none" strike="noStrike" kern="1200" baseline="0" dirty="0" smtClean="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fld id="{20AA083C-CCCC-414A-BB37-33A4D9D564A8}" type="slidenum">
              <a:rPr lang="es-EC" smtClean="0"/>
              <a:t>104</a:t>
            </a:fld>
            <a:endParaRPr lang="es-EC"/>
          </a:p>
        </p:txBody>
      </p:sp>
    </p:spTree>
    <p:extLst>
      <p:ext uri="{BB962C8B-B14F-4D97-AF65-F5344CB8AC3E}">
        <p14:creationId xmlns:p14="http://schemas.microsoft.com/office/powerpoint/2010/main" val="305834342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C" sz="1200" b="0" i="0" u="none" strike="noStrike" kern="1200" baseline="0" dirty="0" smtClean="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fld id="{20AA083C-CCCC-414A-BB37-33A4D9D564A8}" type="slidenum">
              <a:rPr lang="es-EC" smtClean="0"/>
              <a:t>105</a:t>
            </a:fld>
            <a:endParaRPr lang="es-EC"/>
          </a:p>
        </p:txBody>
      </p:sp>
    </p:spTree>
    <p:extLst>
      <p:ext uri="{BB962C8B-B14F-4D97-AF65-F5344CB8AC3E}">
        <p14:creationId xmlns:p14="http://schemas.microsoft.com/office/powerpoint/2010/main" val="305834342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C"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C" sz="1200" b="0" i="0" u="none" strike="noStrike" kern="1200" baseline="0" dirty="0" smtClean="0">
                <a:solidFill>
                  <a:schemeClr val="tx1"/>
                </a:solidFill>
                <a:latin typeface="+mn-lt"/>
                <a:ea typeface="+mn-ea"/>
                <a:cs typeface="+mn-cs"/>
              </a:rPr>
              <a:t>Beneficiarios directos </a:t>
            </a:r>
          </a:p>
          <a:p>
            <a:pPr marL="0" marR="0" indent="0" algn="l" defTabSz="914400" rtl="0" eaLnBrk="1" fontAlgn="auto" latinLnBrk="0" hangingPunct="1">
              <a:lnSpc>
                <a:spcPct val="100000"/>
              </a:lnSpc>
              <a:spcBef>
                <a:spcPts val="0"/>
              </a:spcBef>
              <a:spcAft>
                <a:spcPts val="0"/>
              </a:spcAft>
              <a:buClrTx/>
              <a:buSzTx/>
              <a:buFontTx/>
              <a:buNone/>
              <a:tabLst/>
              <a:defRPr/>
            </a:pPr>
            <a:r>
              <a:rPr lang="es-EC" sz="1200" b="0" i="0" u="none" strike="noStrike" kern="1200" baseline="0" dirty="0" err="1" smtClean="0">
                <a:solidFill>
                  <a:schemeClr val="tx1"/>
                </a:solidFill>
                <a:latin typeface="+mn-lt"/>
                <a:ea typeface="+mn-ea"/>
                <a:cs typeface="+mn-cs"/>
              </a:rPr>
              <a:t>Mulalo</a:t>
            </a:r>
            <a:r>
              <a:rPr lang="es-EC" sz="1200" b="0" i="0" u="none" strike="noStrike" kern="1200" baseline="0" dirty="0" smtClean="0">
                <a:solidFill>
                  <a:schemeClr val="tx1"/>
                </a:solidFill>
                <a:latin typeface="+mn-lt"/>
                <a:ea typeface="+mn-ea"/>
                <a:cs typeface="+mn-cs"/>
              </a:rPr>
              <a:t> 12141 habitantes </a:t>
            </a:r>
          </a:p>
          <a:p>
            <a:pPr marL="0" marR="0" indent="0" algn="l" defTabSz="914400" rtl="0" eaLnBrk="1" fontAlgn="auto" latinLnBrk="0" hangingPunct="1">
              <a:lnSpc>
                <a:spcPct val="100000"/>
              </a:lnSpc>
              <a:spcBef>
                <a:spcPts val="0"/>
              </a:spcBef>
              <a:spcAft>
                <a:spcPts val="0"/>
              </a:spcAft>
              <a:buClrTx/>
              <a:buSzTx/>
              <a:buFontTx/>
              <a:buNone/>
              <a:tabLst/>
              <a:defRPr/>
            </a:pPr>
            <a:r>
              <a:rPr lang="es-EC" sz="1200" b="0" i="0" u="none" strike="noStrike" kern="1200" baseline="0" dirty="0" smtClean="0">
                <a:solidFill>
                  <a:schemeClr val="tx1"/>
                </a:solidFill>
                <a:latin typeface="+mn-lt"/>
                <a:ea typeface="+mn-ea"/>
                <a:cs typeface="+mn-cs"/>
              </a:rPr>
              <a:t>Lasso 12831 habitantes</a:t>
            </a:r>
          </a:p>
          <a:p>
            <a:pPr marL="0" marR="0" indent="0" algn="l" defTabSz="914400" rtl="0" eaLnBrk="1" fontAlgn="auto" latinLnBrk="0" hangingPunct="1">
              <a:lnSpc>
                <a:spcPct val="100000"/>
              </a:lnSpc>
              <a:spcBef>
                <a:spcPts val="0"/>
              </a:spcBef>
              <a:spcAft>
                <a:spcPts val="0"/>
              </a:spcAft>
              <a:buClrTx/>
              <a:buSzTx/>
              <a:buFontTx/>
              <a:buNone/>
              <a:tabLst/>
              <a:defRPr/>
            </a:pPr>
            <a:r>
              <a:rPr lang="es-EC" sz="1200" b="0" i="0" u="none" strike="noStrike" kern="1200" baseline="0" dirty="0" smtClean="0">
                <a:solidFill>
                  <a:schemeClr val="tx1"/>
                </a:solidFill>
                <a:latin typeface="+mn-lt"/>
                <a:ea typeface="+mn-ea"/>
                <a:cs typeface="+mn-cs"/>
              </a:rPr>
              <a:t>Beneficiarios indirectos </a:t>
            </a:r>
          </a:p>
          <a:p>
            <a:pPr marL="0" marR="0" indent="0" algn="l" defTabSz="914400" rtl="0" eaLnBrk="1" fontAlgn="auto" latinLnBrk="0" hangingPunct="1">
              <a:lnSpc>
                <a:spcPct val="100000"/>
              </a:lnSpc>
              <a:spcBef>
                <a:spcPts val="0"/>
              </a:spcBef>
              <a:spcAft>
                <a:spcPts val="0"/>
              </a:spcAft>
              <a:buClrTx/>
              <a:buSzTx/>
              <a:buFontTx/>
              <a:buNone/>
              <a:tabLst/>
              <a:defRPr/>
            </a:pPr>
            <a:r>
              <a:rPr lang="es-EC" sz="1200" b="0" i="0" u="none" strike="noStrike" kern="1200" baseline="0" dirty="0" smtClean="0">
                <a:solidFill>
                  <a:schemeClr val="tx1"/>
                </a:solidFill>
                <a:latin typeface="+mn-lt"/>
                <a:ea typeface="+mn-ea"/>
                <a:cs typeface="+mn-cs"/>
              </a:rPr>
              <a:t>Latacunga 170489 habitantes.</a:t>
            </a:r>
          </a:p>
          <a:p>
            <a:pPr marL="0" marR="0" indent="0" algn="l" defTabSz="914400" rtl="0" eaLnBrk="1" fontAlgn="auto" latinLnBrk="0" hangingPunct="1">
              <a:lnSpc>
                <a:spcPct val="100000"/>
              </a:lnSpc>
              <a:spcBef>
                <a:spcPts val="0"/>
              </a:spcBef>
              <a:spcAft>
                <a:spcPts val="0"/>
              </a:spcAft>
              <a:buClrTx/>
              <a:buSzTx/>
              <a:buFontTx/>
              <a:buNone/>
              <a:tabLst/>
              <a:defRPr/>
            </a:pPr>
            <a:r>
              <a:rPr lang="es-EC" sz="1200" b="1" i="0" u="none" strike="noStrike" kern="1200" baseline="0" dirty="0" smtClean="0">
                <a:solidFill>
                  <a:schemeClr val="tx1"/>
                </a:solidFill>
                <a:latin typeface="+mn-lt"/>
                <a:ea typeface="+mn-ea"/>
                <a:cs typeface="+mn-cs"/>
              </a:rPr>
              <a:t>PLAN DE DESARROLLO Y ORDENAMIENTO TERRITORIAL DE LA PARROQUIA MULALÓ </a:t>
            </a:r>
            <a:endParaRPr lang="es-EC" sz="1200" b="0" i="0" u="none" strike="noStrike" kern="1200" baseline="0" dirty="0" smtClean="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fld id="{20AA083C-CCCC-414A-BB37-33A4D9D564A8}" type="slidenum">
              <a:rPr lang="es-EC" smtClean="0"/>
              <a:t>106</a:t>
            </a:fld>
            <a:endParaRPr lang="es-EC"/>
          </a:p>
        </p:txBody>
      </p:sp>
    </p:spTree>
    <p:extLst>
      <p:ext uri="{BB962C8B-B14F-4D97-AF65-F5344CB8AC3E}">
        <p14:creationId xmlns:p14="http://schemas.microsoft.com/office/powerpoint/2010/main" val="30583434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3.jpeg"/><Relationship Id="rId5" Type="http://schemas.openxmlformats.org/officeDocument/2006/relationships/image" Target="../media/image1.pn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aphicFrame>
        <p:nvGraphicFramePr>
          <p:cNvPr id="2" name="Object 43"/>
          <p:cNvGraphicFramePr>
            <a:graphicFrameLocks noChangeAspect="1"/>
          </p:cNvGraphicFramePr>
          <p:nvPr/>
        </p:nvGraphicFramePr>
        <p:xfrm>
          <a:off x="-19050" y="749300"/>
          <a:ext cx="9163050" cy="5360988"/>
        </p:xfrm>
        <a:graphic>
          <a:graphicData uri="http://schemas.openxmlformats.org/presentationml/2006/ole">
            <mc:AlternateContent xmlns:mc="http://schemas.openxmlformats.org/markup-compatibility/2006">
              <mc:Choice xmlns:v="urn:schemas-microsoft-com:vml" Requires="v">
                <p:oleObj spid="_x0000_s56702" name="CorelDRAW" r:id="rId3" imgW="9168480" imgH="5375520" progId="">
                  <p:embed/>
                </p:oleObj>
              </mc:Choice>
              <mc:Fallback>
                <p:oleObj name="CorelDRAW" r:id="rId3" imgW="9168480" imgH="5375520" progId="">
                  <p:embed/>
                  <p:pic>
                    <p:nvPicPr>
                      <p:cNvPr id="0" name="Object 43"/>
                      <p:cNvPicPr>
                        <a:picLocks noChangeAspect="1" noChangeArrowheads="1"/>
                      </p:cNvPicPr>
                      <p:nvPr/>
                    </p:nvPicPr>
                    <p:blipFill>
                      <a:blip r:embed="rId4">
                        <a:extLst>
                          <a:ext uri="{28A0092B-C50C-407E-A947-70E740481C1C}">
                            <a14:useLocalDpi xmlns:a14="http://schemas.microsoft.com/office/drawing/2010/main" val="0"/>
                          </a:ext>
                        </a:extLst>
                      </a:blip>
                      <a:srcRect r="2681"/>
                      <a:stretch>
                        <a:fillRect/>
                      </a:stretch>
                    </p:blipFill>
                    <p:spPr bwMode="auto">
                      <a:xfrm>
                        <a:off x="-19050" y="749300"/>
                        <a:ext cx="9163050" cy="536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4"/>
          <p:cNvSpPr>
            <a:spLocks noChangeArrowheads="1"/>
          </p:cNvSpPr>
          <p:nvPr userDrawn="1"/>
        </p:nvSpPr>
        <p:spPr bwMode="auto">
          <a:xfrm>
            <a:off x="457200" y="6245225"/>
            <a:ext cx="2133600" cy="476250"/>
          </a:xfrm>
          <a:prstGeom prst="rect">
            <a:avLst/>
          </a:prstGeom>
          <a:noFill/>
          <a:ln w="9525">
            <a:noFill/>
            <a:miter lim="800000"/>
            <a:headEnd/>
            <a:tailEnd/>
          </a:ln>
          <a:effectLst/>
        </p:spPr>
        <p:txBody>
          <a:bodyPr/>
          <a:lstStyle/>
          <a:p>
            <a:pPr>
              <a:defRPr/>
            </a:pPr>
            <a:endParaRPr lang="es-ES" sz="1400"/>
          </a:p>
        </p:txBody>
      </p:sp>
      <p:sp>
        <p:nvSpPr>
          <p:cNvPr id="4" name="Rectangle 25"/>
          <p:cNvSpPr>
            <a:spLocks noChangeArrowheads="1"/>
          </p:cNvSpPr>
          <p:nvPr userDrawn="1"/>
        </p:nvSpPr>
        <p:spPr bwMode="auto">
          <a:xfrm>
            <a:off x="3124200" y="6245225"/>
            <a:ext cx="2895600" cy="476250"/>
          </a:xfrm>
          <a:prstGeom prst="rect">
            <a:avLst/>
          </a:prstGeom>
          <a:noFill/>
          <a:ln w="9525">
            <a:noFill/>
            <a:miter lim="800000"/>
            <a:headEnd/>
            <a:tailEnd/>
          </a:ln>
          <a:effectLst/>
        </p:spPr>
        <p:txBody>
          <a:bodyPr/>
          <a:lstStyle/>
          <a:p>
            <a:pPr algn="ctr">
              <a:defRPr/>
            </a:pPr>
            <a:endParaRPr lang="es-ES" sz="1400"/>
          </a:p>
        </p:txBody>
      </p:sp>
      <p:sp>
        <p:nvSpPr>
          <p:cNvPr id="5" name="Rectangle 26"/>
          <p:cNvSpPr>
            <a:spLocks noChangeArrowheads="1"/>
          </p:cNvSpPr>
          <p:nvPr userDrawn="1"/>
        </p:nvSpPr>
        <p:spPr bwMode="auto">
          <a:xfrm>
            <a:off x="457200" y="6245225"/>
            <a:ext cx="2133600" cy="476250"/>
          </a:xfrm>
          <a:prstGeom prst="rect">
            <a:avLst/>
          </a:prstGeom>
          <a:noFill/>
          <a:ln w="9525">
            <a:noFill/>
            <a:miter lim="800000"/>
            <a:headEnd/>
            <a:tailEnd/>
          </a:ln>
          <a:effectLst/>
        </p:spPr>
        <p:txBody>
          <a:bodyPr/>
          <a:lstStyle/>
          <a:p>
            <a:pPr>
              <a:defRPr/>
            </a:pPr>
            <a:endParaRPr lang="es-ES" sz="1400"/>
          </a:p>
        </p:txBody>
      </p:sp>
      <p:sp>
        <p:nvSpPr>
          <p:cNvPr id="6" name="Rectangle 27"/>
          <p:cNvSpPr>
            <a:spLocks noChangeArrowheads="1"/>
          </p:cNvSpPr>
          <p:nvPr userDrawn="1"/>
        </p:nvSpPr>
        <p:spPr bwMode="auto">
          <a:xfrm>
            <a:off x="3071813" y="2286000"/>
            <a:ext cx="2895600" cy="476250"/>
          </a:xfrm>
          <a:prstGeom prst="rect">
            <a:avLst/>
          </a:prstGeom>
          <a:noFill/>
          <a:ln w="9525">
            <a:noFill/>
            <a:miter lim="800000"/>
            <a:headEnd/>
            <a:tailEnd/>
          </a:ln>
          <a:effectLst/>
        </p:spPr>
        <p:txBody>
          <a:bodyPr/>
          <a:lstStyle/>
          <a:p>
            <a:pPr algn="ctr">
              <a:defRPr/>
            </a:pPr>
            <a:endParaRPr lang="es-ES" sz="1400"/>
          </a:p>
        </p:txBody>
      </p:sp>
      <p:pic>
        <p:nvPicPr>
          <p:cNvPr id="7" name="Picture 33" descr="LOGO-OFICIAL-transparente"/>
          <p:cNvPicPr>
            <a:picLocks noChangeAspect="1" noChangeArrowheads="1"/>
          </p:cNvPicPr>
          <p:nvPr userDrawn="1"/>
        </p:nvPicPr>
        <p:blipFill>
          <a:blip r:embed="rId5" cstate="print"/>
          <a:srcRect/>
          <a:stretch>
            <a:fillRect/>
          </a:stretch>
        </p:blipFill>
        <p:spPr bwMode="auto">
          <a:xfrm>
            <a:off x="53975" y="153988"/>
            <a:ext cx="3059113" cy="890587"/>
          </a:xfrm>
          <a:prstGeom prst="rect">
            <a:avLst/>
          </a:prstGeom>
          <a:noFill/>
          <a:ln w="9525">
            <a:noFill/>
            <a:miter lim="800000"/>
            <a:headEnd/>
            <a:tailEnd/>
          </a:ln>
        </p:spPr>
      </p:pic>
      <p:pic>
        <p:nvPicPr>
          <p:cNvPr id="8" name="12 Imagen" descr="pie de pagina espe.jpg"/>
          <p:cNvPicPr>
            <a:picLocks noChangeAspect="1"/>
          </p:cNvPicPr>
          <p:nvPr userDrawn="1"/>
        </p:nvPicPr>
        <p:blipFill>
          <a:blip r:embed="rId6" cstate="print"/>
          <a:srcRect/>
          <a:stretch>
            <a:fillRect/>
          </a:stretch>
        </p:blipFill>
        <p:spPr bwMode="auto">
          <a:xfrm>
            <a:off x="0" y="5864225"/>
            <a:ext cx="9144000" cy="1065213"/>
          </a:xfrm>
          <a:prstGeom prst="rect">
            <a:avLst/>
          </a:prstGeom>
          <a:noFill/>
          <a:ln w="9525">
            <a:solidFill>
              <a:schemeClr val="tx1"/>
            </a:solid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E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Diapositiva de título">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a:xfrm>
            <a:off x="457200" y="1600200"/>
            <a:ext cx="8229600" cy="4525963"/>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44" name="Rectangle 20"/>
          <p:cNvSpPr>
            <a:spLocks noChangeArrowheads="1"/>
          </p:cNvSpPr>
          <p:nvPr userDrawn="1"/>
        </p:nvSpPr>
        <p:spPr bwMode="auto">
          <a:xfrm>
            <a:off x="0" y="0"/>
            <a:ext cx="9144000" cy="620713"/>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pPr>
              <a:defRPr/>
            </a:pPr>
            <a:endParaRPr lang="es-ES"/>
          </a:p>
        </p:txBody>
      </p:sp>
      <p:sp>
        <p:nvSpPr>
          <p:cNvPr id="1045" name="Rectangle 21"/>
          <p:cNvSpPr>
            <a:spLocks noChangeArrowheads="1"/>
          </p:cNvSpPr>
          <p:nvPr userDrawn="1"/>
        </p:nvSpPr>
        <p:spPr bwMode="auto">
          <a:xfrm rot="10800000">
            <a:off x="0" y="6308725"/>
            <a:ext cx="7885113" cy="549275"/>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pPr>
              <a:defRPr/>
            </a:pPr>
            <a:endParaRPr lang="es-ES"/>
          </a:p>
        </p:txBody>
      </p:sp>
      <p:sp>
        <p:nvSpPr>
          <p:cNvPr id="1047" name="Line 23"/>
          <p:cNvSpPr>
            <a:spLocks noChangeShapeType="1"/>
          </p:cNvSpPr>
          <p:nvPr userDrawn="1"/>
        </p:nvSpPr>
        <p:spPr bwMode="auto">
          <a:xfrm rot="10800000" flipH="1">
            <a:off x="25400" y="6235700"/>
            <a:ext cx="6659563" cy="0"/>
          </a:xfrm>
          <a:prstGeom prst="line">
            <a:avLst/>
          </a:prstGeom>
          <a:noFill/>
          <a:ln w="38100">
            <a:solidFill>
              <a:srgbClr val="FF0000"/>
            </a:solidFill>
            <a:round/>
            <a:headEnd/>
            <a:tailEnd/>
          </a:ln>
          <a:effectLst/>
        </p:spPr>
        <p:txBody>
          <a:bodyPr/>
          <a:lstStyle/>
          <a:p>
            <a:pPr>
              <a:defRPr/>
            </a:pPr>
            <a:endParaRPr lang="es-ES"/>
          </a:p>
        </p:txBody>
      </p:sp>
      <p:sp>
        <p:nvSpPr>
          <p:cNvPr id="1048" name="Line 24"/>
          <p:cNvSpPr>
            <a:spLocks noChangeShapeType="1"/>
          </p:cNvSpPr>
          <p:nvPr userDrawn="1"/>
        </p:nvSpPr>
        <p:spPr bwMode="auto">
          <a:xfrm rot="10800000" flipH="1">
            <a:off x="25400" y="6283325"/>
            <a:ext cx="6659563" cy="0"/>
          </a:xfrm>
          <a:prstGeom prst="line">
            <a:avLst/>
          </a:prstGeom>
          <a:noFill/>
          <a:ln w="38100">
            <a:solidFill>
              <a:srgbClr val="006600"/>
            </a:solidFill>
            <a:round/>
            <a:headEnd/>
            <a:tailEnd/>
          </a:ln>
          <a:effectLst/>
        </p:spPr>
        <p:txBody>
          <a:bodyPr/>
          <a:lstStyle/>
          <a:p>
            <a:pPr>
              <a:defRPr/>
            </a:pPr>
            <a:endParaRPr lang="es-ES"/>
          </a:p>
        </p:txBody>
      </p:sp>
      <p:pic>
        <p:nvPicPr>
          <p:cNvPr id="3078" name="Picture 25" descr="LOGO-OFICIAL-transparente"/>
          <p:cNvPicPr>
            <a:picLocks noChangeAspect="1" noChangeArrowheads="1"/>
          </p:cNvPicPr>
          <p:nvPr userDrawn="1"/>
        </p:nvPicPr>
        <p:blipFill>
          <a:blip r:embed="rId14" cstate="print"/>
          <a:srcRect/>
          <a:stretch>
            <a:fillRect/>
          </a:stretch>
        </p:blipFill>
        <p:spPr bwMode="auto">
          <a:xfrm>
            <a:off x="6443663" y="5876925"/>
            <a:ext cx="2700337" cy="78581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035"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6" r:id="rId11"/>
    <p:sldLayoutId id="2147484034" r:id="rId12"/>
  </p:sldLayoutIdLst>
  <p:txStyles>
    <p:title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2.xml"/><Relationship Id="rId1" Type="http://schemas.openxmlformats.org/officeDocument/2006/relationships/slideLayout" Target="../slideLayouts/slideLayout5.xml"/><Relationship Id="rId4" Type="http://schemas.openxmlformats.org/officeDocument/2006/relationships/image" Target="../media/image190.tmp"/></Relationships>
</file>

<file path=ppt/slides/_rels/slide10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3.xml"/><Relationship Id="rId1" Type="http://schemas.openxmlformats.org/officeDocument/2006/relationships/slideLayout" Target="../slideLayouts/slideLayout5.xml"/><Relationship Id="rId5" Type="http://schemas.openxmlformats.org/officeDocument/2006/relationships/image" Target="../media/image192.tmp"/><Relationship Id="rId4" Type="http://schemas.openxmlformats.org/officeDocument/2006/relationships/image" Target="../media/image191.tmp"/></Relationships>
</file>

<file path=ppt/slides/_rels/slide10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4.xml"/><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5.xml"/><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6.xml"/><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7.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0.emf"/></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1.tmp"/></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2.tmp"/></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3.tmp"/><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4.tmp"/></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17.tmp"/></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19.tmp"/><Relationship Id="rId4" Type="http://schemas.openxmlformats.org/officeDocument/2006/relationships/image" Target="../media/image18.tmp"/></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3.tmp"/><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1.tmp"/><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24.jpe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27.jpg"/><Relationship Id="rId5" Type="http://schemas.openxmlformats.org/officeDocument/2006/relationships/image" Target="../media/image26.jpeg"/><Relationship Id="rId4" Type="http://schemas.openxmlformats.org/officeDocument/2006/relationships/image" Target="../media/image25.jpe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image" Target="../media/image30.jpeg"/><Relationship Id="rId4" Type="http://schemas.openxmlformats.org/officeDocument/2006/relationships/image" Target="../media/image29.jpe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33.tmp"/><Relationship Id="rId5" Type="http://schemas.openxmlformats.org/officeDocument/2006/relationships/image" Target="../media/image32.tmp"/><Relationship Id="rId4" Type="http://schemas.openxmlformats.org/officeDocument/2006/relationships/image" Target="../media/image31.tmp"/></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34.tmp"/></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35.tmp"/></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36.tmp"/></Relationships>
</file>

<file path=ppt/slides/_rels/slide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39.tmp"/><Relationship Id="rId5" Type="http://schemas.openxmlformats.org/officeDocument/2006/relationships/image" Target="../media/image38.tmp"/><Relationship Id="rId4" Type="http://schemas.openxmlformats.org/officeDocument/2006/relationships/image" Target="../media/image37.tmp"/></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40.tmp"/></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5.xml"/><Relationship Id="rId5" Type="http://schemas.openxmlformats.org/officeDocument/2006/relationships/image" Target="../media/image42.tmp"/><Relationship Id="rId4" Type="http://schemas.openxmlformats.org/officeDocument/2006/relationships/image" Target="../media/image41.tmp"/></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45.tmp"/><Relationship Id="rId5" Type="http://schemas.openxmlformats.org/officeDocument/2006/relationships/image" Target="../media/image44.tmp"/><Relationship Id="rId4" Type="http://schemas.openxmlformats.org/officeDocument/2006/relationships/image" Target="../media/image43.tmp"/></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5.xml"/><Relationship Id="rId5" Type="http://schemas.openxmlformats.org/officeDocument/2006/relationships/image" Target="../media/image46.tmp"/><Relationship Id="rId4" Type="http://schemas.openxmlformats.org/officeDocument/2006/relationships/image" Target="../media/image43.tmp"/></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image" Target="../media/image48.tmp"/><Relationship Id="rId5" Type="http://schemas.openxmlformats.org/officeDocument/2006/relationships/image" Target="../media/image47.tmp"/><Relationship Id="rId4" Type="http://schemas.openxmlformats.org/officeDocument/2006/relationships/image" Target="../media/image43.tmp"/></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49.tmp"/></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5.xml"/><Relationship Id="rId5" Type="http://schemas.openxmlformats.org/officeDocument/2006/relationships/image" Target="../media/image51.tmp"/><Relationship Id="rId4" Type="http://schemas.openxmlformats.org/officeDocument/2006/relationships/image" Target="../media/image50.tmp"/></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5.xml"/><Relationship Id="rId5" Type="http://schemas.openxmlformats.org/officeDocument/2006/relationships/image" Target="../media/image53.tmp"/><Relationship Id="rId4" Type="http://schemas.openxmlformats.org/officeDocument/2006/relationships/image" Target="../media/image52.tmp"/></Relationships>
</file>

<file path=ppt/slides/_rels/slide45.xml.rels><?xml version="1.0" encoding="UTF-8" standalone="yes"?>
<Relationships xmlns="http://schemas.openxmlformats.org/package/2006/relationships"><Relationship Id="rId3" Type="http://schemas.openxmlformats.org/officeDocument/2006/relationships/image" Target="../media/image54.tmp"/><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image" Target="../media/image56.png"/><Relationship Id="rId5" Type="http://schemas.openxmlformats.org/officeDocument/2006/relationships/image" Target="../media/image55.tmp"/><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5.png"/><Relationship Id="rId7" Type="http://schemas.openxmlformats.org/officeDocument/2006/relationships/image" Target="../media/image70.png"/><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image" Target="../media/image59.tmp"/><Relationship Id="rId5" Type="http://schemas.openxmlformats.org/officeDocument/2006/relationships/image" Target="../media/image58.tmp"/><Relationship Id="rId4" Type="http://schemas.openxmlformats.org/officeDocument/2006/relationships/image" Target="../media/image57.tmp"/></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5.xml"/><Relationship Id="rId5" Type="http://schemas.openxmlformats.org/officeDocument/2006/relationships/image" Target="../media/image61.tmp"/><Relationship Id="rId4" Type="http://schemas.openxmlformats.org/officeDocument/2006/relationships/image" Target="../media/image60.tmp"/></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5.xml"/><Relationship Id="rId6" Type="http://schemas.openxmlformats.org/officeDocument/2006/relationships/image" Target="../media/image64.tmp"/><Relationship Id="rId5" Type="http://schemas.openxmlformats.org/officeDocument/2006/relationships/image" Target="../media/image63.tmp"/><Relationship Id="rId4" Type="http://schemas.openxmlformats.org/officeDocument/2006/relationships/image" Target="../media/image62.tmp"/></Relationships>
</file>

<file path=ppt/slides/_rels/slide49.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42.xml"/><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66.tmp"/></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image" Target="../media/image67.emf"/></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4.xml"/><Relationship Id="rId1" Type="http://schemas.openxmlformats.org/officeDocument/2006/relationships/slideLayout" Target="../slideLayouts/slideLayout5.xml"/><Relationship Id="rId5" Type="http://schemas.openxmlformats.org/officeDocument/2006/relationships/image" Target="../media/image69.tmp"/><Relationship Id="rId4" Type="http://schemas.openxmlformats.org/officeDocument/2006/relationships/image" Target="../media/image68.png"/></Relationships>
</file>

<file path=ppt/slides/_rels/slide53.xml.rels><?xml version="1.0" encoding="UTF-8" standalone="yes"?>
<Relationships xmlns="http://schemas.openxmlformats.org/package/2006/relationships"><Relationship Id="rId3" Type="http://schemas.openxmlformats.org/officeDocument/2006/relationships/image" Target="../media/image70.tmp"/><Relationship Id="rId2" Type="http://schemas.openxmlformats.org/officeDocument/2006/relationships/notesSlide" Target="../notesSlides/notesSlide45.xml"/><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72.png"/></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6.xml"/><Relationship Id="rId1" Type="http://schemas.openxmlformats.org/officeDocument/2006/relationships/slideLayout" Target="../slideLayouts/slideLayout5.xml"/><Relationship Id="rId4" Type="http://schemas.openxmlformats.org/officeDocument/2006/relationships/image" Target="../media/image73.tmp"/></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7.xml"/><Relationship Id="rId1" Type="http://schemas.openxmlformats.org/officeDocument/2006/relationships/slideLayout" Target="../slideLayouts/slideLayout5.xml"/><Relationship Id="rId5" Type="http://schemas.openxmlformats.org/officeDocument/2006/relationships/image" Target="../media/image75.tmp"/><Relationship Id="rId4" Type="http://schemas.openxmlformats.org/officeDocument/2006/relationships/image" Target="../media/image74.tmp"/></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8.xml"/><Relationship Id="rId1" Type="http://schemas.openxmlformats.org/officeDocument/2006/relationships/slideLayout" Target="../slideLayouts/slideLayout5.xml"/><Relationship Id="rId6" Type="http://schemas.openxmlformats.org/officeDocument/2006/relationships/image" Target="../media/image78.tmp"/><Relationship Id="rId5" Type="http://schemas.openxmlformats.org/officeDocument/2006/relationships/image" Target="../media/image77.tmp"/><Relationship Id="rId4" Type="http://schemas.openxmlformats.org/officeDocument/2006/relationships/image" Target="../media/image76.tmp"/></Relationships>
</file>

<file path=ppt/slides/_rels/slide57.xml.rels><?xml version="1.0" encoding="UTF-8" standalone="yes"?>
<Relationships xmlns="http://schemas.openxmlformats.org/package/2006/relationships"><Relationship Id="rId8" Type="http://schemas.openxmlformats.org/officeDocument/2006/relationships/image" Target="../media/image79.tmp"/><Relationship Id="rId3" Type="http://schemas.openxmlformats.org/officeDocument/2006/relationships/image" Target="../media/image5.png"/><Relationship Id="rId7" Type="http://schemas.openxmlformats.org/officeDocument/2006/relationships/image" Target="../media/image91.png"/><Relationship Id="rId2" Type="http://schemas.openxmlformats.org/officeDocument/2006/relationships/notesSlide" Target="../notesSlides/notesSlide49.xml"/><Relationship Id="rId1" Type="http://schemas.openxmlformats.org/officeDocument/2006/relationships/slideLayout" Target="../slideLayouts/slideLayout5.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 Id="rId9" Type="http://schemas.openxmlformats.org/officeDocument/2006/relationships/image" Target="../media/image93.png"/></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0.xml"/><Relationship Id="rId1" Type="http://schemas.openxmlformats.org/officeDocument/2006/relationships/slideLayout" Target="../slideLayouts/slideLayout5.xml"/><Relationship Id="rId5" Type="http://schemas.openxmlformats.org/officeDocument/2006/relationships/image" Target="../media/image81.tmp"/><Relationship Id="rId4" Type="http://schemas.openxmlformats.org/officeDocument/2006/relationships/image" Target="../media/image80.tmp"/></Relationships>
</file>

<file path=ppt/slides/_rels/slide59.xml.rels><?xml version="1.0" encoding="UTF-8" standalone="yes"?>
<Relationships xmlns="http://schemas.openxmlformats.org/package/2006/relationships"><Relationship Id="rId3" Type="http://schemas.openxmlformats.org/officeDocument/2006/relationships/image" Target="../media/image82.tmp"/><Relationship Id="rId2" Type="http://schemas.openxmlformats.org/officeDocument/2006/relationships/notesSlide" Target="../notesSlides/notesSlide51.xml"/><Relationship Id="rId1" Type="http://schemas.openxmlformats.org/officeDocument/2006/relationships/slideLayout" Target="../slideLayouts/slideLayout5.xml"/><Relationship Id="rId5" Type="http://schemas.openxmlformats.org/officeDocument/2006/relationships/image" Target="../media/image83.tmp"/><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84.tmp"/><Relationship Id="rId2" Type="http://schemas.openxmlformats.org/officeDocument/2006/relationships/notesSlide" Target="../notesSlides/notesSlide52.xml"/><Relationship Id="rId1" Type="http://schemas.openxmlformats.org/officeDocument/2006/relationships/slideLayout" Target="../slideLayouts/slideLayout5.xml"/><Relationship Id="rId5" Type="http://schemas.openxmlformats.org/officeDocument/2006/relationships/image" Target="../media/image85.tmp"/><Relationship Id="rId4" Type="http://schemas.openxmlformats.org/officeDocument/2006/relationships/image" Target="../media/image5.png"/></Relationships>
</file>

<file path=ppt/slides/_rels/slide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3.xml"/><Relationship Id="rId1" Type="http://schemas.openxmlformats.org/officeDocument/2006/relationships/slideLayout" Target="../slideLayouts/slideLayout5.xml"/><Relationship Id="rId6" Type="http://schemas.openxmlformats.org/officeDocument/2006/relationships/image" Target="../media/image102.png"/><Relationship Id="rId5" Type="http://schemas.openxmlformats.org/officeDocument/2006/relationships/image" Target="../media/image87.tmp"/><Relationship Id="rId4" Type="http://schemas.openxmlformats.org/officeDocument/2006/relationships/image" Target="../media/image86.tmp"/></Relationships>
</file>

<file path=ppt/slides/_rels/slide6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4.xml"/><Relationship Id="rId1" Type="http://schemas.openxmlformats.org/officeDocument/2006/relationships/slideLayout" Target="../slideLayouts/slideLayout5.xml"/><Relationship Id="rId6" Type="http://schemas.openxmlformats.org/officeDocument/2006/relationships/image" Target="../media/image105.png"/><Relationship Id="rId5" Type="http://schemas.openxmlformats.org/officeDocument/2006/relationships/image" Target="../media/image93.tmp"/><Relationship Id="rId4" Type="http://schemas.openxmlformats.org/officeDocument/2006/relationships/image" Target="../media/image5.png"/></Relationships>
</file>

<file path=ppt/slides/_rels/slide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5.xml"/><Relationship Id="rId1" Type="http://schemas.openxmlformats.org/officeDocument/2006/relationships/slideLayout" Target="../slideLayouts/slideLayout5.xml"/><Relationship Id="rId5" Type="http://schemas.openxmlformats.org/officeDocument/2006/relationships/image" Target="../media/image95.tmp"/><Relationship Id="rId4" Type="http://schemas.openxmlformats.org/officeDocument/2006/relationships/image" Target="../media/image94.tmp"/></Relationships>
</file>

<file path=ppt/slides/_rels/slide64.xml.rels><?xml version="1.0" encoding="UTF-8" standalone="yes"?>
<Relationships xmlns="http://schemas.openxmlformats.org/package/2006/relationships"><Relationship Id="rId3" Type="http://schemas.openxmlformats.org/officeDocument/2006/relationships/image" Target="../media/image96.tmp"/><Relationship Id="rId2" Type="http://schemas.openxmlformats.org/officeDocument/2006/relationships/notesSlide" Target="../notesSlides/notesSlide56.xml"/><Relationship Id="rId1" Type="http://schemas.openxmlformats.org/officeDocument/2006/relationships/slideLayout" Target="../slideLayouts/slideLayout5.xml"/><Relationship Id="rId5" Type="http://schemas.openxmlformats.org/officeDocument/2006/relationships/image" Target="../media/image97.tmp"/><Relationship Id="rId4" Type="http://schemas.openxmlformats.org/officeDocument/2006/relationships/image" Target="../media/image5.png"/></Relationships>
</file>

<file path=ppt/slides/_rels/slide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7.xml"/><Relationship Id="rId1" Type="http://schemas.openxmlformats.org/officeDocument/2006/relationships/slideLayout" Target="../slideLayouts/slideLayout5.xml"/><Relationship Id="rId5" Type="http://schemas.openxmlformats.org/officeDocument/2006/relationships/image" Target="../media/image99.tmp"/><Relationship Id="rId4" Type="http://schemas.openxmlformats.org/officeDocument/2006/relationships/image" Target="../media/image98.tmp"/></Relationships>
</file>

<file path=ppt/slides/_rels/slide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8.xml"/><Relationship Id="rId1" Type="http://schemas.openxmlformats.org/officeDocument/2006/relationships/slideLayout" Target="../slideLayouts/slideLayout5.xml"/><Relationship Id="rId5" Type="http://schemas.openxmlformats.org/officeDocument/2006/relationships/image" Target="../media/image101.tmp"/><Relationship Id="rId4" Type="http://schemas.openxmlformats.org/officeDocument/2006/relationships/image" Target="../media/image100.tmp"/></Relationships>
</file>

<file path=ppt/slides/_rels/slide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9.xml"/><Relationship Id="rId1" Type="http://schemas.openxmlformats.org/officeDocument/2006/relationships/slideLayout" Target="../slideLayouts/slideLayout5.xml"/><Relationship Id="rId6" Type="http://schemas.openxmlformats.org/officeDocument/2006/relationships/image" Target="../media/image104.tmp"/><Relationship Id="rId5" Type="http://schemas.openxmlformats.org/officeDocument/2006/relationships/image" Target="../media/image103.tmp"/><Relationship Id="rId4" Type="http://schemas.openxmlformats.org/officeDocument/2006/relationships/image" Target="../media/image102.tmp"/></Relationships>
</file>

<file path=ppt/slides/_rels/slide68.xml.rels><?xml version="1.0" encoding="UTF-8" standalone="yes"?>
<Relationships xmlns="http://schemas.openxmlformats.org/package/2006/relationships"><Relationship Id="rId3" Type="http://schemas.openxmlformats.org/officeDocument/2006/relationships/image" Target="../media/image105.tmp"/><Relationship Id="rId2" Type="http://schemas.openxmlformats.org/officeDocument/2006/relationships/notesSlide" Target="../notesSlides/notesSlide60.xml"/><Relationship Id="rId1" Type="http://schemas.openxmlformats.org/officeDocument/2006/relationships/slideLayout" Target="../slideLayouts/slideLayout5.xml"/><Relationship Id="rId6" Type="http://schemas.openxmlformats.org/officeDocument/2006/relationships/image" Target="../media/image107.tmp"/><Relationship Id="rId5" Type="http://schemas.openxmlformats.org/officeDocument/2006/relationships/image" Target="../media/image106.tmp"/><Relationship Id="rId4" Type="http://schemas.openxmlformats.org/officeDocument/2006/relationships/image" Target="../media/image5.png"/></Relationships>
</file>

<file path=ppt/slides/_rels/slide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1.xml"/><Relationship Id="rId1" Type="http://schemas.openxmlformats.org/officeDocument/2006/relationships/slideLayout" Target="../slideLayouts/slideLayout5.xml"/><Relationship Id="rId6" Type="http://schemas.openxmlformats.org/officeDocument/2006/relationships/image" Target="../media/image109.tmp"/><Relationship Id="rId5" Type="http://schemas.openxmlformats.org/officeDocument/2006/relationships/image" Target="../media/image108.tmp"/><Relationship Id="rId4" Type="http://schemas.openxmlformats.org/officeDocument/2006/relationships/image" Target="../media/image113.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110.tmp"/><Relationship Id="rId7" Type="http://schemas.openxmlformats.org/officeDocument/2006/relationships/image" Target="../media/image113.tmp"/><Relationship Id="rId2" Type="http://schemas.openxmlformats.org/officeDocument/2006/relationships/notesSlide" Target="../notesSlides/notesSlide62.xml"/><Relationship Id="rId1" Type="http://schemas.openxmlformats.org/officeDocument/2006/relationships/slideLayout" Target="../slideLayouts/slideLayout5.xml"/><Relationship Id="rId6" Type="http://schemas.openxmlformats.org/officeDocument/2006/relationships/image" Target="../media/image112.tmp"/><Relationship Id="rId5" Type="http://schemas.openxmlformats.org/officeDocument/2006/relationships/image" Target="../media/image5.png"/><Relationship Id="rId4" Type="http://schemas.openxmlformats.org/officeDocument/2006/relationships/image" Target="../media/image111.tmp"/></Relationships>
</file>

<file path=ppt/slides/_rels/slide71.xml.rels><?xml version="1.0" encoding="UTF-8" standalone="yes"?>
<Relationships xmlns="http://schemas.openxmlformats.org/package/2006/relationships"><Relationship Id="rId8" Type="http://schemas.openxmlformats.org/officeDocument/2006/relationships/image" Target="../media/image119.tmp"/><Relationship Id="rId3" Type="http://schemas.openxmlformats.org/officeDocument/2006/relationships/image" Target="../media/image114.tmp"/><Relationship Id="rId7" Type="http://schemas.openxmlformats.org/officeDocument/2006/relationships/image" Target="../media/image118.tmp"/><Relationship Id="rId2" Type="http://schemas.openxmlformats.org/officeDocument/2006/relationships/notesSlide" Target="../notesSlides/notesSlide63.xml"/><Relationship Id="rId1" Type="http://schemas.openxmlformats.org/officeDocument/2006/relationships/slideLayout" Target="../slideLayouts/slideLayout5.xml"/><Relationship Id="rId6" Type="http://schemas.openxmlformats.org/officeDocument/2006/relationships/image" Target="../media/image117.tmp"/><Relationship Id="rId11" Type="http://schemas.openxmlformats.org/officeDocument/2006/relationships/image" Target="../media/image5.png"/><Relationship Id="rId5" Type="http://schemas.openxmlformats.org/officeDocument/2006/relationships/image" Target="../media/image116.tmp"/><Relationship Id="rId10" Type="http://schemas.openxmlformats.org/officeDocument/2006/relationships/image" Target="../media/image121.tmp"/><Relationship Id="rId4" Type="http://schemas.openxmlformats.org/officeDocument/2006/relationships/image" Target="../media/image115.tmp"/><Relationship Id="rId9" Type="http://schemas.openxmlformats.org/officeDocument/2006/relationships/image" Target="../media/image120.tmp"/></Relationships>
</file>

<file path=ppt/slides/_rels/slide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4.xml"/><Relationship Id="rId1" Type="http://schemas.openxmlformats.org/officeDocument/2006/relationships/slideLayout" Target="../slideLayouts/slideLayout5.xml"/><Relationship Id="rId6" Type="http://schemas.openxmlformats.org/officeDocument/2006/relationships/image" Target="../media/image109.tmp"/><Relationship Id="rId5" Type="http://schemas.openxmlformats.org/officeDocument/2006/relationships/image" Target="../media/image122.tmp"/><Relationship Id="rId4" Type="http://schemas.openxmlformats.org/officeDocument/2006/relationships/image" Target="../media/image127.png"/></Relationships>
</file>

<file path=ppt/slides/_rels/slide73.xml.rels><?xml version="1.0" encoding="UTF-8" standalone="yes"?>
<Relationships xmlns="http://schemas.openxmlformats.org/package/2006/relationships"><Relationship Id="rId3" Type="http://schemas.openxmlformats.org/officeDocument/2006/relationships/image" Target="../media/image123.tmp"/><Relationship Id="rId7" Type="http://schemas.openxmlformats.org/officeDocument/2006/relationships/image" Target="../media/image5.png"/><Relationship Id="rId2" Type="http://schemas.openxmlformats.org/officeDocument/2006/relationships/notesSlide" Target="../notesSlides/notesSlide65.xml"/><Relationship Id="rId1" Type="http://schemas.openxmlformats.org/officeDocument/2006/relationships/slideLayout" Target="../slideLayouts/slideLayout5.xml"/><Relationship Id="rId6" Type="http://schemas.openxmlformats.org/officeDocument/2006/relationships/image" Target="../media/image126.tmp"/><Relationship Id="rId5" Type="http://schemas.openxmlformats.org/officeDocument/2006/relationships/image" Target="../media/image125.tmp"/><Relationship Id="rId4" Type="http://schemas.openxmlformats.org/officeDocument/2006/relationships/image" Target="../media/image124.tmp"/></Relationships>
</file>

<file path=ppt/slides/_rels/slide74.xml.rels><?xml version="1.0" encoding="UTF-8" standalone="yes"?>
<Relationships xmlns="http://schemas.openxmlformats.org/package/2006/relationships"><Relationship Id="rId8" Type="http://schemas.openxmlformats.org/officeDocument/2006/relationships/image" Target="../media/image131.tmp"/><Relationship Id="rId3" Type="http://schemas.openxmlformats.org/officeDocument/2006/relationships/image" Target="../media/image5.png"/><Relationship Id="rId7" Type="http://schemas.openxmlformats.org/officeDocument/2006/relationships/image" Target="../media/image130.tmp"/><Relationship Id="rId2" Type="http://schemas.openxmlformats.org/officeDocument/2006/relationships/notesSlide" Target="../notesSlides/notesSlide66.xml"/><Relationship Id="rId1" Type="http://schemas.openxmlformats.org/officeDocument/2006/relationships/slideLayout" Target="../slideLayouts/slideLayout5.xml"/><Relationship Id="rId6" Type="http://schemas.openxmlformats.org/officeDocument/2006/relationships/image" Target="../media/image129.tmp"/><Relationship Id="rId11" Type="http://schemas.openxmlformats.org/officeDocument/2006/relationships/image" Target="../media/image134.tmp"/><Relationship Id="rId5" Type="http://schemas.openxmlformats.org/officeDocument/2006/relationships/image" Target="../media/image128.tmp"/><Relationship Id="rId10" Type="http://schemas.openxmlformats.org/officeDocument/2006/relationships/image" Target="../media/image133.tmp"/><Relationship Id="rId4" Type="http://schemas.openxmlformats.org/officeDocument/2006/relationships/image" Target="../media/image127.tmp"/><Relationship Id="rId9" Type="http://schemas.openxmlformats.org/officeDocument/2006/relationships/image" Target="../media/image132.tmp"/></Relationships>
</file>

<file path=ppt/slides/_rels/slide75.xml.rels><?xml version="1.0" encoding="UTF-8" standalone="yes"?>
<Relationships xmlns="http://schemas.openxmlformats.org/package/2006/relationships"><Relationship Id="rId3" Type="http://schemas.openxmlformats.org/officeDocument/2006/relationships/image" Target="../media/image135.tmp"/><Relationship Id="rId2" Type="http://schemas.openxmlformats.org/officeDocument/2006/relationships/notesSlide" Target="../notesSlides/notesSlide67.xml"/><Relationship Id="rId1" Type="http://schemas.openxmlformats.org/officeDocument/2006/relationships/slideLayout" Target="../slideLayouts/slideLayout5.xml"/><Relationship Id="rId5" Type="http://schemas.openxmlformats.org/officeDocument/2006/relationships/image" Target="../media/image136.tmp"/><Relationship Id="rId4" Type="http://schemas.openxmlformats.org/officeDocument/2006/relationships/image" Target="../media/image5.png"/></Relationships>
</file>

<file path=ppt/slides/_rels/slide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8.xml"/><Relationship Id="rId1" Type="http://schemas.openxmlformats.org/officeDocument/2006/relationships/slideLayout" Target="../slideLayouts/slideLayout5.xml"/><Relationship Id="rId5" Type="http://schemas.openxmlformats.org/officeDocument/2006/relationships/image" Target="../media/image138.tmp"/><Relationship Id="rId4" Type="http://schemas.openxmlformats.org/officeDocument/2006/relationships/image" Target="../media/image137.tmp"/></Relationships>
</file>

<file path=ppt/slides/_rels/slide77.xml.rels><?xml version="1.0" encoding="UTF-8" standalone="yes"?>
<Relationships xmlns="http://schemas.openxmlformats.org/package/2006/relationships"><Relationship Id="rId3" Type="http://schemas.openxmlformats.org/officeDocument/2006/relationships/image" Target="../media/image139.tmp"/><Relationship Id="rId2" Type="http://schemas.openxmlformats.org/officeDocument/2006/relationships/notesSlide" Target="../notesSlides/notesSlide69.xml"/><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140.tmp"/></Relationships>
</file>

<file path=ppt/slides/_rels/slide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0.xml"/><Relationship Id="rId1" Type="http://schemas.openxmlformats.org/officeDocument/2006/relationships/slideLayout" Target="../slideLayouts/slideLayout5.xml"/><Relationship Id="rId5" Type="http://schemas.openxmlformats.org/officeDocument/2006/relationships/image" Target="../media/image142.tmp"/><Relationship Id="rId4" Type="http://schemas.openxmlformats.org/officeDocument/2006/relationships/image" Target="../media/image141.tmp"/></Relationships>
</file>

<file path=ppt/slides/_rels/slide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2.xml"/><Relationship Id="rId1" Type="http://schemas.openxmlformats.org/officeDocument/2006/relationships/slideLayout" Target="../slideLayouts/slideLayout5.xml"/><Relationship Id="rId5" Type="http://schemas.openxmlformats.org/officeDocument/2006/relationships/image" Target="../media/image144.tmp"/><Relationship Id="rId4" Type="http://schemas.openxmlformats.org/officeDocument/2006/relationships/image" Target="../media/image143.tmp"/></Relationships>
</file>

<file path=ppt/slides/_rels/slide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3.xml"/><Relationship Id="rId1" Type="http://schemas.openxmlformats.org/officeDocument/2006/relationships/slideLayout" Target="../slideLayouts/slideLayout5.xml"/><Relationship Id="rId5" Type="http://schemas.openxmlformats.org/officeDocument/2006/relationships/image" Target="../media/image146.tmp"/><Relationship Id="rId4" Type="http://schemas.openxmlformats.org/officeDocument/2006/relationships/image" Target="../media/image145.tmp"/></Relationships>
</file>

<file path=ppt/slides/_rels/slide8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4.xml"/><Relationship Id="rId1" Type="http://schemas.openxmlformats.org/officeDocument/2006/relationships/slideLayout" Target="../slideLayouts/slideLayout5.xml"/><Relationship Id="rId5" Type="http://schemas.openxmlformats.org/officeDocument/2006/relationships/image" Target="../media/image148.tmp"/><Relationship Id="rId4" Type="http://schemas.openxmlformats.org/officeDocument/2006/relationships/image" Target="../media/image147.tmp"/></Relationships>
</file>

<file path=ppt/slides/_rels/slide83.xml.rels><?xml version="1.0" encoding="UTF-8" standalone="yes"?>
<Relationships xmlns="http://schemas.openxmlformats.org/package/2006/relationships"><Relationship Id="rId3" Type="http://schemas.openxmlformats.org/officeDocument/2006/relationships/image" Target="../media/image149.tmp"/><Relationship Id="rId2" Type="http://schemas.openxmlformats.org/officeDocument/2006/relationships/notesSlide" Target="../notesSlides/notesSlide75.xml"/><Relationship Id="rId1" Type="http://schemas.openxmlformats.org/officeDocument/2006/relationships/slideLayout" Target="../slideLayouts/slideLayout5.xml"/><Relationship Id="rId5" Type="http://schemas.openxmlformats.org/officeDocument/2006/relationships/image" Target="../media/image150.tmp"/><Relationship Id="rId4" Type="http://schemas.openxmlformats.org/officeDocument/2006/relationships/image" Target="../media/image5.png"/></Relationships>
</file>

<file path=ppt/slides/_rels/slide8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6.xml"/><Relationship Id="rId1" Type="http://schemas.openxmlformats.org/officeDocument/2006/relationships/slideLayout" Target="../slideLayouts/slideLayout5.xml"/><Relationship Id="rId5" Type="http://schemas.openxmlformats.org/officeDocument/2006/relationships/image" Target="../media/image152.tmp"/><Relationship Id="rId4" Type="http://schemas.openxmlformats.org/officeDocument/2006/relationships/image" Target="../media/image151.tmp"/></Relationships>
</file>

<file path=ppt/slides/_rels/slide8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7.xml"/><Relationship Id="rId1" Type="http://schemas.openxmlformats.org/officeDocument/2006/relationships/slideLayout" Target="../slideLayouts/slideLayout5.xml"/><Relationship Id="rId5" Type="http://schemas.openxmlformats.org/officeDocument/2006/relationships/image" Target="../media/image154.tmp"/><Relationship Id="rId4" Type="http://schemas.openxmlformats.org/officeDocument/2006/relationships/image" Target="../media/image153.tmp"/></Relationships>
</file>

<file path=ppt/slides/_rels/slide8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8.xml"/><Relationship Id="rId1" Type="http://schemas.openxmlformats.org/officeDocument/2006/relationships/slideLayout" Target="../slideLayouts/slideLayout5.xml"/><Relationship Id="rId5" Type="http://schemas.openxmlformats.org/officeDocument/2006/relationships/image" Target="../media/image156.tmp"/><Relationship Id="rId4" Type="http://schemas.openxmlformats.org/officeDocument/2006/relationships/image" Target="../media/image155.tmp"/></Relationships>
</file>

<file path=ppt/slides/_rels/slide87.xml.rels><?xml version="1.0" encoding="UTF-8" standalone="yes"?>
<Relationships xmlns="http://schemas.openxmlformats.org/package/2006/relationships"><Relationship Id="rId3" Type="http://schemas.openxmlformats.org/officeDocument/2006/relationships/image" Target="../media/image157.tmp"/><Relationship Id="rId2" Type="http://schemas.openxmlformats.org/officeDocument/2006/relationships/notesSlide" Target="../notesSlides/notesSlide79.xml"/><Relationship Id="rId1" Type="http://schemas.openxmlformats.org/officeDocument/2006/relationships/slideLayout" Target="../slideLayouts/slideLayout5.xml"/><Relationship Id="rId5" Type="http://schemas.openxmlformats.org/officeDocument/2006/relationships/image" Target="../media/image158.tmp"/><Relationship Id="rId4" Type="http://schemas.openxmlformats.org/officeDocument/2006/relationships/image" Target="../media/image5.png"/></Relationships>
</file>

<file path=ppt/slides/_rels/slide88.xml.rels><?xml version="1.0" encoding="UTF-8" standalone="yes"?>
<Relationships xmlns="http://schemas.openxmlformats.org/package/2006/relationships"><Relationship Id="rId3" Type="http://schemas.openxmlformats.org/officeDocument/2006/relationships/image" Target="../media/image159.tmp"/><Relationship Id="rId2" Type="http://schemas.openxmlformats.org/officeDocument/2006/relationships/notesSlide" Target="../notesSlides/notesSlide80.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8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1.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8" Type="http://schemas.openxmlformats.org/officeDocument/2006/relationships/image" Target="../media/image164.tmp"/><Relationship Id="rId3" Type="http://schemas.openxmlformats.org/officeDocument/2006/relationships/image" Target="../media/image160.tmp"/><Relationship Id="rId7" Type="http://schemas.openxmlformats.org/officeDocument/2006/relationships/image" Target="../media/image163.tmp"/><Relationship Id="rId2" Type="http://schemas.openxmlformats.org/officeDocument/2006/relationships/notesSlide" Target="../notesSlides/notesSlide82.xml"/><Relationship Id="rId1" Type="http://schemas.openxmlformats.org/officeDocument/2006/relationships/slideLayout" Target="../slideLayouts/slideLayout5.xml"/><Relationship Id="rId6" Type="http://schemas.openxmlformats.org/officeDocument/2006/relationships/image" Target="../media/image162.tmp"/><Relationship Id="rId5" Type="http://schemas.openxmlformats.org/officeDocument/2006/relationships/image" Target="../media/image161.tmp"/><Relationship Id="rId10" Type="http://schemas.openxmlformats.org/officeDocument/2006/relationships/image" Target="../media/image166.tmp"/><Relationship Id="rId4" Type="http://schemas.openxmlformats.org/officeDocument/2006/relationships/image" Target="../media/image5.png"/><Relationship Id="rId9" Type="http://schemas.openxmlformats.org/officeDocument/2006/relationships/image" Target="../media/image165.tmp"/></Relationships>
</file>

<file path=ppt/slides/_rels/slide9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3.xml"/><Relationship Id="rId1" Type="http://schemas.openxmlformats.org/officeDocument/2006/relationships/slideLayout" Target="../slideLayouts/slideLayout5.xml"/><Relationship Id="rId6" Type="http://schemas.openxmlformats.org/officeDocument/2006/relationships/image" Target="../media/image169.tmp"/><Relationship Id="rId5" Type="http://schemas.openxmlformats.org/officeDocument/2006/relationships/image" Target="../media/image168.tmp"/><Relationship Id="rId4" Type="http://schemas.openxmlformats.org/officeDocument/2006/relationships/image" Target="../media/image167.tmp"/></Relationships>
</file>

<file path=ppt/slides/_rels/slide92.xml.rels><?xml version="1.0" encoding="UTF-8" standalone="yes"?>
<Relationships xmlns="http://schemas.openxmlformats.org/package/2006/relationships"><Relationship Id="rId8" Type="http://schemas.openxmlformats.org/officeDocument/2006/relationships/image" Target="../media/image174.tmp"/><Relationship Id="rId3" Type="http://schemas.openxmlformats.org/officeDocument/2006/relationships/image" Target="../media/image5.png"/><Relationship Id="rId7" Type="http://schemas.openxmlformats.org/officeDocument/2006/relationships/image" Target="../media/image173.tmp"/><Relationship Id="rId2" Type="http://schemas.openxmlformats.org/officeDocument/2006/relationships/notesSlide" Target="../notesSlides/notesSlide84.xml"/><Relationship Id="rId1" Type="http://schemas.openxmlformats.org/officeDocument/2006/relationships/slideLayout" Target="../slideLayouts/slideLayout5.xml"/><Relationship Id="rId6" Type="http://schemas.openxmlformats.org/officeDocument/2006/relationships/image" Target="../media/image172.tmp"/><Relationship Id="rId5" Type="http://schemas.openxmlformats.org/officeDocument/2006/relationships/image" Target="../media/image171.tmp"/><Relationship Id="rId4" Type="http://schemas.openxmlformats.org/officeDocument/2006/relationships/image" Target="../media/image170.tmp"/><Relationship Id="rId9" Type="http://schemas.openxmlformats.org/officeDocument/2006/relationships/image" Target="../media/image175.tmp"/></Relationships>
</file>

<file path=ppt/slides/_rels/slide93.xml.rels><?xml version="1.0" encoding="UTF-8" standalone="yes"?>
<Relationships xmlns="http://schemas.openxmlformats.org/package/2006/relationships"><Relationship Id="rId3" Type="http://schemas.openxmlformats.org/officeDocument/2006/relationships/image" Target="../media/image176.tmp"/><Relationship Id="rId2" Type="http://schemas.openxmlformats.org/officeDocument/2006/relationships/notesSlide" Target="../notesSlides/notesSlide85.xml"/><Relationship Id="rId1" Type="http://schemas.openxmlformats.org/officeDocument/2006/relationships/slideLayout" Target="../slideLayouts/slideLayout5.xml"/><Relationship Id="rId6" Type="http://schemas.openxmlformats.org/officeDocument/2006/relationships/image" Target="../media/image178.tmp"/><Relationship Id="rId5" Type="http://schemas.openxmlformats.org/officeDocument/2006/relationships/image" Target="../media/image177.tmp"/><Relationship Id="rId4" Type="http://schemas.openxmlformats.org/officeDocument/2006/relationships/image" Target="../media/image5.png"/></Relationships>
</file>

<file path=ppt/slides/_rels/slide94.xml.rels><?xml version="1.0" encoding="UTF-8" standalone="yes"?>
<Relationships xmlns="http://schemas.openxmlformats.org/package/2006/relationships"><Relationship Id="rId3" Type="http://schemas.openxmlformats.org/officeDocument/2006/relationships/image" Target="../media/image179.tmp"/><Relationship Id="rId2" Type="http://schemas.openxmlformats.org/officeDocument/2006/relationships/notesSlide" Target="../notesSlides/notesSlide86.xml"/><Relationship Id="rId1" Type="http://schemas.openxmlformats.org/officeDocument/2006/relationships/slideLayout" Target="../slideLayouts/slideLayout5.xml"/><Relationship Id="rId5" Type="http://schemas.openxmlformats.org/officeDocument/2006/relationships/image" Target="../media/image180.tmp"/><Relationship Id="rId4" Type="http://schemas.openxmlformats.org/officeDocument/2006/relationships/image" Target="../media/image5.png"/></Relationships>
</file>

<file path=ppt/slides/_rels/slide9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7.xml"/><Relationship Id="rId1" Type="http://schemas.openxmlformats.org/officeDocument/2006/relationships/slideLayout" Target="../slideLayouts/slideLayout5.xml"/><Relationship Id="rId4" Type="http://schemas.openxmlformats.org/officeDocument/2006/relationships/image" Target="../media/image181.tmp"/></Relationships>
</file>

<file path=ppt/slides/_rels/slide9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8.xml"/><Relationship Id="rId1" Type="http://schemas.openxmlformats.org/officeDocument/2006/relationships/slideLayout" Target="../slideLayouts/slideLayout5.xml"/><Relationship Id="rId5" Type="http://schemas.openxmlformats.org/officeDocument/2006/relationships/image" Target="../media/image182.tmp"/><Relationship Id="rId4" Type="http://schemas.openxmlformats.org/officeDocument/2006/relationships/image" Target="../media/image186.png"/></Relationships>
</file>

<file path=ppt/slides/_rels/slide9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9.xml"/><Relationship Id="rId1" Type="http://schemas.openxmlformats.org/officeDocument/2006/relationships/slideLayout" Target="../slideLayouts/slideLayout5.xml"/><Relationship Id="rId5" Type="http://schemas.openxmlformats.org/officeDocument/2006/relationships/image" Target="../media/image183.tmp"/><Relationship Id="rId4" Type="http://schemas.openxmlformats.org/officeDocument/2006/relationships/image" Target="../media/image188.png"/></Relationships>
</file>

<file path=ppt/slides/_rels/slide9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0.xml"/><Relationship Id="rId1" Type="http://schemas.openxmlformats.org/officeDocument/2006/relationships/slideLayout" Target="../slideLayouts/slideLayout5.xml"/><Relationship Id="rId6" Type="http://schemas.openxmlformats.org/officeDocument/2006/relationships/image" Target="../media/image186.tmp"/><Relationship Id="rId5" Type="http://schemas.openxmlformats.org/officeDocument/2006/relationships/image" Target="../media/image185.tmp"/><Relationship Id="rId4" Type="http://schemas.openxmlformats.org/officeDocument/2006/relationships/image" Target="../media/image184.tmp"/></Relationships>
</file>

<file path=ppt/slides/_rels/slide99.xml.rels><?xml version="1.0" encoding="UTF-8" standalone="yes"?>
<Relationships xmlns="http://schemas.openxmlformats.org/package/2006/relationships"><Relationship Id="rId3" Type="http://schemas.openxmlformats.org/officeDocument/2006/relationships/image" Target="../media/image187.tmp"/><Relationship Id="rId2" Type="http://schemas.openxmlformats.org/officeDocument/2006/relationships/notesSlide" Target="../notesSlides/notesSlide91.xml"/><Relationship Id="rId1" Type="http://schemas.openxmlformats.org/officeDocument/2006/relationships/slideLayout" Target="../slideLayouts/slideLayout5.xml"/><Relationship Id="rId6" Type="http://schemas.openxmlformats.org/officeDocument/2006/relationships/image" Target="../media/image189.png"/><Relationship Id="rId5" Type="http://schemas.openxmlformats.org/officeDocument/2006/relationships/image" Target="../media/image188.tmp"/><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Grp="1" noChangeArrowheads="1"/>
          </p:cNvSpPr>
          <p:nvPr>
            <p:ph type="body" sz="half" idx="4294967295"/>
          </p:nvPr>
        </p:nvSpPr>
        <p:spPr bwMode="auto">
          <a:xfrm>
            <a:off x="1089026" y="1595438"/>
            <a:ext cx="7866062" cy="1435100"/>
          </a:xfrm>
          <a:prstGeom prst="rect">
            <a:avLst/>
          </a:prstGeom>
          <a:noFill/>
          <a:ln>
            <a:miter lim="800000"/>
            <a:headEnd/>
            <a:tailEnd/>
          </a:ln>
        </p:spPr>
        <p:txBody>
          <a:bodyPr/>
          <a:lstStyle/>
          <a:p>
            <a:pPr algn="ctr">
              <a:buFontTx/>
              <a:buNone/>
            </a:pPr>
            <a:r>
              <a:rPr lang="es-ES" b="1" dirty="0" smtClean="0">
                <a:solidFill>
                  <a:schemeClr val="tx1"/>
                </a:solidFill>
              </a:rPr>
              <a:t>CARRERA DE INGENIERIA CIVIL</a:t>
            </a:r>
          </a:p>
          <a:p>
            <a:pPr algn="ctr">
              <a:buFontTx/>
              <a:buNone/>
            </a:pPr>
            <a:endParaRPr lang="es-ES" sz="2000" b="1" dirty="0" smtClean="0">
              <a:solidFill>
                <a:schemeClr val="tx1"/>
              </a:solidFill>
            </a:endParaRPr>
          </a:p>
          <a:p>
            <a:pPr marL="0" indent="0" algn="just">
              <a:buNone/>
            </a:pPr>
            <a:r>
              <a:rPr lang="es-ES" sz="2000" b="1" dirty="0" smtClean="0">
                <a:solidFill>
                  <a:schemeClr val="tx1"/>
                </a:solidFill>
              </a:rPr>
              <a:t>DISEÑO </a:t>
            </a:r>
            <a:r>
              <a:rPr lang="es-ES" sz="2000" b="1" dirty="0">
                <a:solidFill>
                  <a:schemeClr val="tx1"/>
                </a:solidFill>
              </a:rPr>
              <a:t>DE LA ESTRUCTURA DE HORMIGÓN ARMADO PARA LAS OBRAS DE PROTECCIÓN, REGULACIÓN Y CONTROL DE LAHARES EN LAS QUEBRADAS SAN LORENZO Y SAQUIMALA EN LA ZONA SUR OCCIDENTAL DEL VOLCÁN </a:t>
            </a:r>
            <a:r>
              <a:rPr lang="es-ES" sz="2000" b="1" dirty="0" smtClean="0">
                <a:solidFill>
                  <a:schemeClr val="tx1"/>
                </a:solidFill>
              </a:rPr>
              <a:t>COTOPAXI</a:t>
            </a:r>
            <a:endParaRPr lang="es-EC" sz="2000" dirty="0">
              <a:solidFill>
                <a:schemeClr val="tx1"/>
              </a:solidFill>
            </a:endParaRPr>
          </a:p>
          <a:p>
            <a:pPr algn="ctr">
              <a:buFontTx/>
              <a:buNone/>
            </a:pPr>
            <a:endParaRPr lang="es-ES" sz="4400" b="1" dirty="0" smtClean="0">
              <a:solidFill>
                <a:schemeClr val="tx1"/>
              </a:solidFill>
            </a:endParaRPr>
          </a:p>
        </p:txBody>
      </p:sp>
      <p:pic>
        <p:nvPicPr>
          <p:cNvPr id="5" name="Imagen 4"/>
          <p:cNvPicPr>
            <a:picLocks noChangeAspect="1"/>
          </p:cNvPicPr>
          <p:nvPr/>
        </p:nvPicPr>
        <p:blipFill>
          <a:blip r:embed="rId2"/>
          <a:stretch>
            <a:fillRect/>
          </a:stretch>
        </p:blipFill>
        <p:spPr>
          <a:xfrm>
            <a:off x="127042" y="151206"/>
            <a:ext cx="4608674" cy="1151290"/>
          </a:xfrm>
          <a:prstGeom prst="rect">
            <a:avLst/>
          </a:prstGeom>
        </p:spPr>
      </p:pic>
      <p:pic>
        <p:nvPicPr>
          <p:cNvPr id="6" name="Imagen 5"/>
          <p:cNvPicPr>
            <a:picLocks noChangeAspect="1"/>
          </p:cNvPicPr>
          <p:nvPr/>
        </p:nvPicPr>
        <p:blipFill rotWithShape="1">
          <a:blip r:embed="rId3">
            <a:extLst>
              <a:ext uri="{28A0092B-C50C-407E-A947-70E740481C1C}">
                <a14:useLocalDpi xmlns:a14="http://schemas.microsoft.com/office/drawing/2010/main" val="0"/>
              </a:ext>
            </a:extLst>
          </a:blip>
          <a:srcRect l="25697"/>
          <a:stretch/>
        </p:blipFill>
        <p:spPr>
          <a:xfrm>
            <a:off x="2860393" y="98342"/>
            <a:ext cx="3750646" cy="1301916"/>
          </a:xfrm>
          <a:prstGeom prst="rect">
            <a:avLst/>
          </a:prstGeom>
        </p:spPr>
      </p:pic>
      <p:pic>
        <p:nvPicPr>
          <p:cNvPr id="8" name="Picture 1"/>
          <p:cNvPicPr>
            <a:picLocks noChangeAspect="1" noChangeArrowheads="1"/>
          </p:cNvPicPr>
          <p:nvPr/>
        </p:nvPicPr>
        <p:blipFill rotWithShape="1">
          <a:blip r:embed="rId4">
            <a:clrChange>
              <a:clrFrom>
                <a:srgbClr val="FFFFFF"/>
              </a:clrFrom>
              <a:clrTo>
                <a:srgbClr val="FFFFFF">
                  <a:alpha val="0"/>
                </a:srgbClr>
              </a:clrTo>
            </a:clrChange>
          </a:blip>
          <a:srcRect l="6023" t="9064" r="7477" b="9245"/>
          <a:stretch/>
        </p:blipFill>
        <p:spPr bwMode="auto">
          <a:xfrm>
            <a:off x="7754512" y="151206"/>
            <a:ext cx="1389488" cy="1151290"/>
          </a:xfrm>
          <a:prstGeom prst="rect">
            <a:avLst/>
          </a:prstGeom>
          <a:noFill/>
          <a:ln w="9525">
            <a:noFill/>
            <a:miter lim="800000"/>
            <a:headEnd/>
            <a:tailEnd/>
          </a:ln>
          <a:effectLst/>
        </p:spPr>
      </p:pic>
      <p:sp>
        <p:nvSpPr>
          <p:cNvPr id="7" name="CuadroTexto 6"/>
          <p:cNvSpPr txBox="1"/>
          <p:nvPr/>
        </p:nvSpPr>
        <p:spPr>
          <a:xfrm>
            <a:off x="2784671" y="4047678"/>
            <a:ext cx="3902094" cy="1323439"/>
          </a:xfrm>
          <a:prstGeom prst="rect">
            <a:avLst/>
          </a:prstGeom>
          <a:noFill/>
        </p:spPr>
        <p:txBody>
          <a:bodyPr wrap="none" rtlCol="0">
            <a:spAutoFit/>
          </a:bodyPr>
          <a:lstStyle/>
          <a:p>
            <a:pPr algn="ctr"/>
            <a:r>
              <a:rPr lang="es-EC" sz="1600" u="none" dirty="0" smtClean="0"/>
              <a:t>AUTORES:</a:t>
            </a:r>
          </a:p>
          <a:p>
            <a:pPr algn="ctr"/>
            <a:endParaRPr lang="es-EC" sz="1600" u="none" dirty="0" smtClean="0"/>
          </a:p>
          <a:p>
            <a:r>
              <a:rPr lang="es-EC" sz="1600" u="none" dirty="0" smtClean="0"/>
              <a:t>FLORES PANTOJA  PAMELA LIZETH</a:t>
            </a:r>
          </a:p>
          <a:p>
            <a:endParaRPr lang="es-EC" sz="1600" u="none" dirty="0" smtClean="0"/>
          </a:p>
          <a:p>
            <a:r>
              <a:rPr lang="es-EC" sz="1600" u="none" dirty="0" smtClean="0"/>
              <a:t>PILATAXI TALABERA LIZBETH CECILIA</a:t>
            </a:r>
            <a:endParaRPr lang="es-EC" sz="1600" u="none" dirty="0"/>
          </a:p>
        </p:txBody>
      </p:sp>
      <p:pic>
        <p:nvPicPr>
          <p:cNvPr id="11366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 y="5725278"/>
            <a:ext cx="9163050" cy="1226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CuadroTexto 10"/>
          <p:cNvSpPr txBox="1"/>
          <p:nvPr/>
        </p:nvSpPr>
        <p:spPr>
          <a:xfrm>
            <a:off x="4782396" y="6127407"/>
            <a:ext cx="4359335" cy="338554"/>
          </a:xfrm>
          <a:prstGeom prst="rect">
            <a:avLst/>
          </a:prstGeom>
          <a:noFill/>
        </p:spPr>
        <p:txBody>
          <a:bodyPr wrap="none" rtlCol="0">
            <a:spAutoFit/>
          </a:bodyPr>
          <a:lstStyle/>
          <a:p>
            <a:r>
              <a:rPr lang="es-EC" sz="1600" u="none" dirty="0" smtClean="0"/>
              <a:t>FECHA:  MARTES, 15 DE AGOSTO DE 2017</a:t>
            </a:r>
            <a:endParaRPr lang="es-EC" sz="1600" u="none" dirty="0"/>
          </a:p>
        </p:txBody>
      </p:sp>
      <p:sp>
        <p:nvSpPr>
          <p:cNvPr id="10" name="CuadroTexto 9"/>
          <p:cNvSpPr txBox="1"/>
          <p:nvPr/>
        </p:nvSpPr>
        <p:spPr>
          <a:xfrm>
            <a:off x="81888" y="6133875"/>
            <a:ext cx="4584268" cy="338554"/>
          </a:xfrm>
          <a:prstGeom prst="rect">
            <a:avLst/>
          </a:prstGeom>
          <a:noFill/>
        </p:spPr>
        <p:txBody>
          <a:bodyPr wrap="none" rtlCol="0">
            <a:spAutoFit/>
          </a:bodyPr>
          <a:lstStyle/>
          <a:p>
            <a:pPr algn="ctr"/>
            <a:r>
              <a:rPr lang="es-EC" sz="1600" u="none" dirty="0" smtClean="0"/>
              <a:t>DIRECTOR: ING. PEÑAHERRERA ESTUARDO</a:t>
            </a:r>
            <a:endParaRPr lang="es-EC" sz="1600" u="none"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069"/>
            <a:ext cx="8229600" cy="1143000"/>
          </a:xfrm>
        </p:spPr>
        <p:txBody>
          <a:bodyPr/>
          <a:lstStyle/>
          <a:p>
            <a:pPr algn="l"/>
            <a:r>
              <a:rPr lang="es-EC" dirty="0" smtClean="0">
                <a:solidFill>
                  <a:schemeClr val="tx1"/>
                </a:solidFill>
              </a:rPr>
              <a:t>OBJETIVOS</a:t>
            </a:r>
            <a:endParaRPr lang="es-EC" dirty="0">
              <a:solidFill>
                <a:schemeClr val="tx1"/>
              </a:solidFill>
            </a:endParaRPr>
          </a:p>
        </p:txBody>
      </p:sp>
      <p:sp>
        <p:nvSpPr>
          <p:cNvPr id="6" name="5 CuadroTexto"/>
          <p:cNvSpPr txBox="1"/>
          <p:nvPr/>
        </p:nvSpPr>
        <p:spPr>
          <a:xfrm>
            <a:off x="6871064" y="89972"/>
            <a:ext cx="2146742" cy="369332"/>
          </a:xfrm>
          <a:prstGeom prst="rect">
            <a:avLst/>
          </a:prstGeom>
          <a:noFill/>
        </p:spPr>
        <p:txBody>
          <a:bodyPr wrap="none" rtlCol="0">
            <a:spAutoFit/>
          </a:bodyPr>
          <a:lstStyle/>
          <a:p>
            <a:pPr algn="ctr"/>
            <a:r>
              <a:rPr lang="es-EC" u="none" dirty="0" smtClean="0">
                <a:solidFill>
                  <a:schemeClr val="bg1">
                    <a:lumMod val="50000"/>
                  </a:schemeClr>
                </a:solidFill>
              </a:rPr>
              <a:t>GENERALIDADES</a:t>
            </a:r>
            <a:endParaRPr lang="es-EC" u="none" dirty="0">
              <a:solidFill>
                <a:schemeClr val="bg1">
                  <a:lumMod val="50000"/>
                </a:schemeClr>
              </a:solidFill>
            </a:endParaRPr>
          </a:p>
        </p:txBody>
      </p:sp>
      <p:pic>
        <p:nvPicPr>
          <p:cNvPr id="5" name="Imagen 5"/>
          <p:cNvPicPr>
            <a:picLocks noChangeAspect="1"/>
          </p:cNvPicPr>
          <p:nvPr/>
        </p:nvPicPr>
        <p:blipFill rotWithShape="1">
          <a:blip r:embed="rId3">
            <a:extLst>
              <a:ext uri="{28A0092B-C50C-407E-A947-70E740481C1C}">
                <a14:useLocalDpi xmlns:a14="http://schemas.microsoft.com/office/drawing/2010/main" val="0"/>
              </a:ext>
            </a:extLst>
          </a:blip>
          <a:srcRect l="25697"/>
          <a:stretch/>
        </p:blipFill>
        <p:spPr>
          <a:xfrm>
            <a:off x="6621676" y="5875387"/>
            <a:ext cx="2331841" cy="809423"/>
          </a:xfrm>
          <a:prstGeom prst="rect">
            <a:avLst/>
          </a:prstGeom>
        </p:spPr>
      </p:pic>
      <p:sp>
        <p:nvSpPr>
          <p:cNvPr id="9" name="8 CuadroTexto"/>
          <p:cNvSpPr txBox="1"/>
          <p:nvPr/>
        </p:nvSpPr>
        <p:spPr>
          <a:xfrm>
            <a:off x="159824" y="700476"/>
            <a:ext cx="8830686" cy="5716950"/>
          </a:xfrm>
          <a:prstGeom prst="rect">
            <a:avLst/>
          </a:prstGeom>
          <a:noFill/>
        </p:spPr>
        <p:txBody>
          <a:bodyPr wrap="square" rtlCol="0">
            <a:spAutoFit/>
          </a:bodyPr>
          <a:lstStyle/>
          <a:p>
            <a:pPr algn="just"/>
            <a:r>
              <a:rPr lang="es-EC" sz="2150" b="1" u="none" dirty="0"/>
              <a:t>Objetivos específicos </a:t>
            </a:r>
          </a:p>
          <a:p>
            <a:pPr algn="just"/>
            <a:endParaRPr lang="es-EC" sz="2150" b="1" u="none" dirty="0"/>
          </a:p>
          <a:p>
            <a:pPr marL="342900" lvl="0" indent="-342900" algn="just">
              <a:buFont typeface="Wingdings" pitchFamily="2" charset="2"/>
              <a:buChar char="Ø"/>
            </a:pPr>
            <a:r>
              <a:rPr lang="es-ES" sz="2150" u="none" dirty="0"/>
              <a:t>Verificar los resultados del ensayo de Refracción Sísmica presentado en la investigación de Fichamba, S., &amp; Ñacata, S.</a:t>
            </a:r>
          </a:p>
          <a:p>
            <a:pPr marL="342900" lvl="0" indent="-342900" algn="just">
              <a:buFont typeface="Wingdings" pitchFamily="2" charset="2"/>
              <a:buChar char="Ø"/>
            </a:pPr>
            <a:endParaRPr lang="es-EC" sz="2150" u="none" dirty="0"/>
          </a:p>
          <a:p>
            <a:pPr marL="342900" lvl="0" indent="-342900" algn="just">
              <a:buFont typeface="Wingdings" pitchFamily="2" charset="2"/>
              <a:buChar char="Ø"/>
            </a:pPr>
            <a:r>
              <a:rPr lang="es-ES" sz="2150" u="none" dirty="0"/>
              <a:t>Desarrollar un modelo matemático tridimensional para la estructura de hormigón armado de las obras de protección, regulación y control de lahares en las quebradas San Lorenzo y Saquimala, considerando que la misma trabaja en los dos sentidos.</a:t>
            </a:r>
            <a:endParaRPr lang="es-EC" sz="2150" u="none" dirty="0"/>
          </a:p>
          <a:p>
            <a:pPr algn="just"/>
            <a:endParaRPr lang="es-EC" sz="2150" u="none" dirty="0"/>
          </a:p>
          <a:p>
            <a:pPr marL="342900" lvl="0" indent="-342900" algn="just">
              <a:buFont typeface="Wingdings" pitchFamily="2" charset="2"/>
              <a:buChar char="Ø"/>
            </a:pPr>
            <a:r>
              <a:rPr lang="es-ES" sz="2150" u="none" dirty="0" smtClean="0"/>
              <a:t>Desarrollar </a:t>
            </a:r>
            <a:r>
              <a:rPr lang="es-ES" sz="2150" u="none" dirty="0"/>
              <a:t>el modelo matemático para la estructura de hormigón armado de las obras de protección, regulación y control de lahares en las quebradas San Lorenzo y Saquimala, considerando que los contrafuertes son los elementos principales de soporte de las cargas generadas en una erupción del volcán Cotopaxi</a:t>
            </a:r>
            <a:r>
              <a:rPr lang="es-ES" sz="2150" u="none" dirty="0" smtClean="0"/>
              <a:t>.</a:t>
            </a:r>
          </a:p>
          <a:p>
            <a:pPr algn="just"/>
            <a:endParaRPr lang="es-EC" sz="2150" u="none" dirty="0"/>
          </a:p>
          <a:p>
            <a:pPr algn="just"/>
            <a:endParaRPr lang="es-EC" sz="2150" u="none" dirty="0"/>
          </a:p>
        </p:txBody>
      </p:sp>
    </p:spTree>
    <p:extLst>
      <p:ext uri="{BB962C8B-B14F-4D97-AF65-F5344CB8AC3E}">
        <p14:creationId xmlns:p14="http://schemas.microsoft.com/office/powerpoint/2010/main" val="24495337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05661"/>
            <a:ext cx="8229600" cy="485553"/>
          </a:xfrm>
        </p:spPr>
        <p:txBody>
          <a:bodyPr/>
          <a:lstStyle/>
          <a:p>
            <a:pPr algn="l"/>
            <a:r>
              <a:rPr lang="es-EC" sz="2400" b="0" i="0" dirty="0">
                <a:solidFill>
                  <a:schemeClr val="tx1"/>
                </a:solidFill>
              </a:rPr>
              <a:t/>
            </a:r>
            <a:br>
              <a:rPr lang="es-EC" sz="2400" b="0" i="0" dirty="0">
                <a:solidFill>
                  <a:schemeClr val="tx1"/>
                </a:solidFill>
              </a:rPr>
            </a:br>
            <a:endParaRPr lang="es-EC" sz="2200" dirty="0">
              <a:solidFill>
                <a:schemeClr val="tx1"/>
              </a:solidFill>
            </a:endParaRPr>
          </a:p>
        </p:txBody>
      </p:sp>
      <p:sp>
        <p:nvSpPr>
          <p:cNvPr id="6" name="5 CuadroTexto"/>
          <p:cNvSpPr txBox="1"/>
          <p:nvPr/>
        </p:nvSpPr>
        <p:spPr>
          <a:xfrm>
            <a:off x="6086901" y="-14325"/>
            <a:ext cx="3057099" cy="369332"/>
          </a:xfrm>
          <a:prstGeom prst="rect">
            <a:avLst/>
          </a:prstGeom>
          <a:noFill/>
        </p:spPr>
        <p:txBody>
          <a:bodyPr wrap="square" rtlCol="0">
            <a:spAutoFit/>
          </a:bodyPr>
          <a:lstStyle/>
          <a:p>
            <a:pPr algn="ctr"/>
            <a:r>
              <a:rPr lang="es-EC" u="none" dirty="0" smtClean="0">
                <a:solidFill>
                  <a:schemeClr val="bg1">
                    <a:lumMod val="50000"/>
                  </a:schemeClr>
                </a:solidFill>
              </a:rPr>
              <a:t>MODELACIÓN Y DISEÑO</a:t>
            </a:r>
            <a:endParaRPr lang="es-EC" u="none" dirty="0">
              <a:solidFill>
                <a:schemeClr val="bg1">
                  <a:lumMod val="50000"/>
                </a:schemeClr>
              </a:solidFill>
            </a:endParaRPr>
          </a:p>
        </p:txBody>
      </p:sp>
      <p:pic>
        <p:nvPicPr>
          <p:cNvPr id="5" name="Imagen 5"/>
          <p:cNvPicPr>
            <a:picLocks noChangeAspect="1"/>
          </p:cNvPicPr>
          <p:nvPr/>
        </p:nvPicPr>
        <p:blipFill rotWithShape="1">
          <a:blip r:embed="rId3">
            <a:extLst>
              <a:ext uri="{28A0092B-C50C-407E-A947-70E740481C1C}">
                <a14:useLocalDpi xmlns:a14="http://schemas.microsoft.com/office/drawing/2010/main" val="0"/>
              </a:ext>
            </a:extLst>
          </a:blip>
          <a:srcRect l="25697"/>
          <a:stretch/>
        </p:blipFill>
        <p:spPr>
          <a:xfrm>
            <a:off x="6679732" y="5985437"/>
            <a:ext cx="2331841" cy="809423"/>
          </a:xfrm>
          <a:prstGeom prst="rect">
            <a:avLst/>
          </a:prstGeom>
        </p:spPr>
      </p:pic>
      <p:sp>
        <p:nvSpPr>
          <p:cNvPr id="19" name="6 CuadroTexto"/>
          <p:cNvSpPr txBox="1"/>
          <p:nvPr/>
        </p:nvSpPr>
        <p:spPr>
          <a:xfrm>
            <a:off x="109180" y="87228"/>
            <a:ext cx="5977721" cy="461665"/>
          </a:xfrm>
          <a:prstGeom prst="rect">
            <a:avLst/>
          </a:prstGeom>
          <a:noFill/>
        </p:spPr>
        <p:txBody>
          <a:bodyPr wrap="square" rtlCol="0">
            <a:spAutoFit/>
          </a:bodyPr>
          <a:lstStyle/>
          <a:p>
            <a:pPr lvl="0"/>
            <a:r>
              <a:rPr lang="es-EC" sz="2400" b="1" u="none" dirty="0" smtClean="0">
                <a:solidFill>
                  <a:srgbClr val="000000"/>
                </a:solidFill>
              </a:rPr>
              <a:t>PRESUPUESTO REFERENCIAL</a:t>
            </a:r>
            <a:endParaRPr lang="es-EC" sz="2400" u="none" dirty="0">
              <a:solidFill>
                <a:srgbClr val="000000"/>
              </a:solidFill>
            </a:endParaRPr>
          </a:p>
        </p:txBody>
      </p:sp>
      <p:pic>
        <p:nvPicPr>
          <p:cNvPr id="9" name="8 Imagen" descr="Recorte de pantall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2099" y="712429"/>
            <a:ext cx="6794374" cy="5105832"/>
          </a:xfrm>
          <a:prstGeom prst="rect">
            <a:avLst/>
          </a:prstGeom>
        </p:spPr>
      </p:pic>
    </p:spTree>
    <p:extLst>
      <p:ext uri="{BB962C8B-B14F-4D97-AF65-F5344CB8AC3E}">
        <p14:creationId xmlns:p14="http://schemas.microsoft.com/office/powerpoint/2010/main" val="326541435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05661"/>
            <a:ext cx="8229600" cy="485553"/>
          </a:xfrm>
        </p:spPr>
        <p:txBody>
          <a:bodyPr/>
          <a:lstStyle/>
          <a:p>
            <a:pPr algn="l"/>
            <a:r>
              <a:rPr lang="es-EC" sz="2400" b="0" i="0" dirty="0">
                <a:solidFill>
                  <a:schemeClr val="tx1"/>
                </a:solidFill>
              </a:rPr>
              <a:t/>
            </a:r>
            <a:br>
              <a:rPr lang="es-EC" sz="2400" b="0" i="0" dirty="0">
                <a:solidFill>
                  <a:schemeClr val="tx1"/>
                </a:solidFill>
              </a:rPr>
            </a:br>
            <a:endParaRPr lang="es-EC" sz="2200" dirty="0">
              <a:solidFill>
                <a:schemeClr val="tx1"/>
              </a:solidFill>
            </a:endParaRPr>
          </a:p>
        </p:txBody>
      </p:sp>
      <p:sp>
        <p:nvSpPr>
          <p:cNvPr id="6" name="5 CuadroTexto"/>
          <p:cNvSpPr txBox="1"/>
          <p:nvPr/>
        </p:nvSpPr>
        <p:spPr>
          <a:xfrm>
            <a:off x="6086901" y="-14325"/>
            <a:ext cx="3057099" cy="369332"/>
          </a:xfrm>
          <a:prstGeom prst="rect">
            <a:avLst/>
          </a:prstGeom>
          <a:noFill/>
        </p:spPr>
        <p:txBody>
          <a:bodyPr wrap="square" rtlCol="0">
            <a:spAutoFit/>
          </a:bodyPr>
          <a:lstStyle/>
          <a:p>
            <a:pPr algn="ctr"/>
            <a:r>
              <a:rPr lang="es-EC" u="none" dirty="0" smtClean="0">
                <a:solidFill>
                  <a:schemeClr val="bg1">
                    <a:lumMod val="50000"/>
                  </a:schemeClr>
                </a:solidFill>
              </a:rPr>
              <a:t>MODELACIÓN Y DISEÑO</a:t>
            </a:r>
            <a:endParaRPr lang="es-EC" u="none" dirty="0">
              <a:solidFill>
                <a:schemeClr val="bg1">
                  <a:lumMod val="50000"/>
                </a:schemeClr>
              </a:solidFill>
            </a:endParaRPr>
          </a:p>
        </p:txBody>
      </p:sp>
      <p:pic>
        <p:nvPicPr>
          <p:cNvPr id="5" name="Imagen 5"/>
          <p:cNvPicPr>
            <a:picLocks noChangeAspect="1"/>
          </p:cNvPicPr>
          <p:nvPr/>
        </p:nvPicPr>
        <p:blipFill rotWithShape="1">
          <a:blip r:embed="rId3">
            <a:extLst>
              <a:ext uri="{28A0092B-C50C-407E-A947-70E740481C1C}">
                <a14:useLocalDpi xmlns:a14="http://schemas.microsoft.com/office/drawing/2010/main" val="0"/>
              </a:ext>
            </a:extLst>
          </a:blip>
          <a:srcRect l="25697"/>
          <a:stretch/>
        </p:blipFill>
        <p:spPr>
          <a:xfrm>
            <a:off x="6679732" y="5985437"/>
            <a:ext cx="2331841" cy="809423"/>
          </a:xfrm>
          <a:prstGeom prst="rect">
            <a:avLst/>
          </a:prstGeom>
        </p:spPr>
      </p:pic>
      <p:sp>
        <p:nvSpPr>
          <p:cNvPr id="19" name="6 CuadroTexto"/>
          <p:cNvSpPr txBox="1"/>
          <p:nvPr/>
        </p:nvSpPr>
        <p:spPr>
          <a:xfrm>
            <a:off x="109180" y="87228"/>
            <a:ext cx="5977721" cy="461665"/>
          </a:xfrm>
          <a:prstGeom prst="rect">
            <a:avLst/>
          </a:prstGeom>
          <a:noFill/>
        </p:spPr>
        <p:txBody>
          <a:bodyPr wrap="square" rtlCol="0">
            <a:spAutoFit/>
          </a:bodyPr>
          <a:lstStyle/>
          <a:p>
            <a:pPr lvl="0"/>
            <a:r>
              <a:rPr lang="es-EC" sz="2400" b="1" u="none" dirty="0" smtClean="0">
                <a:solidFill>
                  <a:srgbClr val="000000"/>
                </a:solidFill>
              </a:rPr>
              <a:t>PRESUPUESTO REFERENCIAL</a:t>
            </a:r>
            <a:endParaRPr lang="es-EC" sz="2400" u="none" dirty="0">
              <a:solidFill>
                <a:srgbClr val="000000"/>
              </a:solidFill>
            </a:endParaRPr>
          </a:p>
        </p:txBody>
      </p:sp>
      <p:grpSp>
        <p:nvGrpSpPr>
          <p:cNvPr id="7" name="6 Grupo"/>
          <p:cNvGrpSpPr/>
          <p:nvPr/>
        </p:nvGrpSpPr>
        <p:grpSpPr>
          <a:xfrm>
            <a:off x="1380678" y="836879"/>
            <a:ext cx="6575967" cy="5148558"/>
            <a:chOff x="1380678" y="795935"/>
            <a:chExt cx="6382641" cy="4912585"/>
          </a:xfrm>
        </p:grpSpPr>
        <p:pic>
          <p:nvPicPr>
            <p:cNvPr id="3" name="2 Imagen" descr="Recorte de pantalla"/>
            <p:cNvPicPr>
              <a:picLocks noChangeAspect="1"/>
            </p:cNvPicPr>
            <p:nvPr/>
          </p:nvPicPr>
          <p:blipFill rotWithShape="1">
            <a:blip r:embed="rId4">
              <a:extLst>
                <a:ext uri="{28A0092B-C50C-407E-A947-70E740481C1C}">
                  <a14:useLocalDpi xmlns:a14="http://schemas.microsoft.com/office/drawing/2010/main" val="0"/>
                </a:ext>
              </a:extLst>
            </a:blip>
            <a:srcRect b="3386"/>
            <a:stretch/>
          </p:blipFill>
          <p:spPr>
            <a:xfrm>
              <a:off x="1380678" y="795935"/>
              <a:ext cx="6382641" cy="2199694"/>
            </a:xfrm>
            <a:prstGeom prst="rect">
              <a:avLst/>
            </a:prstGeom>
          </p:spPr>
        </p:pic>
        <p:pic>
          <p:nvPicPr>
            <p:cNvPr id="4" name="3 Imagen" descr="Recorte de pantall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4969" y="3060200"/>
              <a:ext cx="6354062" cy="2648320"/>
            </a:xfrm>
            <a:prstGeom prst="rect">
              <a:avLst/>
            </a:prstGeom>
          </p:spPr>
        </p:pic>
      </p:grpSp>
    </p:spTree>
    <p:extLst>
      <p:ext uri="{BB962C8B-B14F-4D97-AF65-F5344CB8AC3E}">
        <p14:creationId xmlns:p14="http://schemas.microsoft.com/office/powerpoint/2010/main" val="240049559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l="26106"/>
          <a:stretch/>
        </p:blipFill>
        <p:spPr>
          <a:xfrm>
            <a:off x="6673752" y="5974194"/>
            <a:ext cx="2279176" cy="795522"/>
          </a:xfrm>
          <a:prstGeom prst="rect">
            <a:avLst/>
          </a:prstGeom>
        </p:spPr>
      </p:pic>
      <p:sp>
        <p:nvSpPr>
          <p:cNvPr id="4" name="Flecha abajo 3"/>
          <p:cNvSpPr/>
          <p:nvPr/>
        </p:nvSpPr>
        <p:spPr>
          <a:xfrm>
            <a:off x="1737062" y="1006503"/>
            <a:ext cx="313899" cy="361075"/>
          </a:xfrm>
          <a:prstGeom prst="down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s-EC"/>
          </a:p>
        </p:txBody>
      </p:sp>
      <p:sp>
        <p:nvSpPr>
          <p:cNvPr id="17" name="1 Título"/>
          <p:cNvSpPr txBox="1">
            <a:spLocks/>
          </p:cNvSpPr>
          <p:nvPr/>
        </p:nvSpPr>
        <p:spPr>
          <a:xfrm>
            <a:off x="224215" y="77553"/>
            <a:ext cx="4101737" cy="692013"/>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mtClean="0">
                <a:solidFill>
                  <a:schemeClr val="tx1"/>
                </a:solidFill>
              </a:rPr>
              <a:t>CONTENIDO</a:t>
            </a:r>
            <a:endParaRPr lang="es-EC" dirty="0">
              <a:solidFill>
                <a:schemeClr val="tx1"/>
              </a:solidFill>
            </a:endParaRPr>
          </a:p>
        </p:txBody>
      </p:sp>
      <p:sp>
        <p:nvSpPr>
          <p:cNvPr id="18" name="17 CuadroTexto"/>
          <p:cNvSpPr txBox="1"/>
          <p:nvPr/>
        </p:nvSpPr>
        <p:spPr>
          <a:xfrm>
            <a:off x="55812" y="680660"/>
            <a:ext cx="2185215" cy="369332"/>
          </a:xfrm>
          <a:prstGeom prst="rect">
            <a:avLst/>
          </a:prstGeom>
          <a:noFill/>
        </p:spPr>
        <p:txBody>
          <a:bodyPr wrap="square" rtlCol="0">
            <a:spAutoFit/>
          </a:bodyPr>
          <a:lstStyle>
            <a:defPPr>
              <a:defRPr lang="es-ES"/>
            </a:defPPr>
            <a:lvl1pPr algn="ctr">
              <a:defRPr u="none">
                <a:solidFill>
                  <a:schemeClr val="bg1">
                    <a:lumMod val="50000"/>
                  </a:schemeClr>
                </a:solidFill>
              </a:defRPr>
            </a:lvl1pPr>
          </a:lstStyle>
          <a:p>
            <a:r>
              <a:rPr lang="es-EC" dirty="0"/>
              <a:t>GENERALIDADES</a:t>
            </a:r>
          </a:p>
        </p:txBody>
      </p:sp>
      <p:sp>
        <p:nvSpPr>
          <p:cNvPr id="19" name="18 CuadroTexto"/>
          <p:cNvSpPr txBox="1"/>
          <p:nvPr/>
        </p:nvSpPr>
        <p:spPr>
          <a:xfrm>
            <a:off x="498136" y="1418314"/>
            <a:ext cx="2879676" cy="646331"/>
          </a:xfrm>
          <a:prstGeom prst="rect">
            <a:avLst/>
          </a:prstGeom>
          <a:noFill/>
        </p:spPr>
        <p:txBody>
          <a:bodyPr wrap="square" rtlCol="0">
            <a:spAutoFit/>
          </a:bodyPr>
          <a:lstStyle/>
          <a:p>
            <a:pPr algn="ctr"/>
            <a:r>
              <a:rPr lang="es-EC" u="none" dirty="0" smtClean="0">
                <a:solidFill>
                  <a:schemeClr val="bg1">
                    <a:lumMod val="50000"/>
                  </a:schemeClr>
                </a:solidFill>
              </a:rPr>
              <a:t>DESCRIPCIÓN DE LAS OBRAS DE MITIGACIÓN</a:t>
            </a:r>
            <a:endParaRPr lang="es-EC" u="none" dirty="0">
              <a:solidFill>
                <a:schemeClr val="bg1">
                  <a:lumMod val="50000"/>
                </a:schemeClr>
              </a:solidFill>
            </a:endParaRPr>
          </a:p>
        </p:txBody>
      </p:sp>
      <p:sp>
        <p:nvSpPr>
          <p:cNvPr id="20" name="19 CuadroTexto"/>
          <p:cNvSpPr txBox="1"/>
          <p:nvPr/>
        </p:nvSpPr>
        <p:spPr>
          <a:xfrm>
            <a:off x="1256589" y="2483211"/>
            <a:ext cx="2877647" cy="646331"/>
          </a:xfrm>
          <a:prstGeom prst="rect">
            <a:avLst/>
          </a:prstGeom>
          <a:noFill/>
        </p:spPr>
        <p:txBody>
          <a:bodyPr wrap="square" rtlCol="0">
            <a:spAutoFit/>
          </a:bodyPr>
          <a:lstStyle>
            <a:defPPr>
              <a:defRPr lang="es-ES"/>
            </a:defPPr>
            <a:lvl1pPr algn="ctr">
              <a:defRPr u="none">
                <a:solidFill>
                  <a:schemeClr val="bg1">
                    <a:lumMod val="50000"/>
                  </a:schemeClr>
                </a:solidFill>
              </a:defRPr>
            </a:lvl1pPr>
          </a:lstStyle>
          <a:p>
            <a:pPr algn="just"/>
            <a:r>
              <a:rPr lang="es-EC" dirty="0"/>
              <a:t>CAPACIDAD ADMISIBLE</a:t>
            </a:r>
          </a:p>
          <a:p>
            <a:pPr algn="just"/>
            <a:r>
              <a:rPr lang="es-EC" dirty="0"/>
              <a:t> DEL SUELO</a:t>
            </a:r>
          </a:p>
        </p:txBody>
      </p:sp>
      <p:sp>
        <p:nvSpPr>
          <p:cNvPr id="21" name="Flecha abajo 3"/>
          <p:cNvSpPr/>
          <p:nvPr/>
        </p:nvSpPr>
        <p:spPr>
          <a:xfrm>
            <a:off x="2405802" y="2064334"/>
            <a:ext cx="313899" cy="361075"/>
          </a:xfrm>
          <a:prstGeom prst="down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s-EC"/>
          </a:p>
        </p:txBody>
      </p:sp>
      <p:sp>
        <p:nvSpPr>
          <p:cNvPr id="22" name="21 CuadroTexto"/>
          <p:cNvSpPr txBox="1"/>
          <p:nvPr/>
        </p:nvSpPr>
        <p:spPr>
          <a:xfrm>
            <a:off x="1933227" y="3411257"/>
            <a:ext cx="3292568" cy="646331"/>
          </a:xfrm>
          <a:prstGeom prst="rect">
            <a:avLst/>
          </a:prstGeom>
          <a:noFill/>
        </p:spPr>
        <p:txBody>
          <a:bodyPr wrap="square" rtlCol="0">
            <a:spAutoFit/>
          </a:bodyPr>
          <a:lstStyle>
            <a:defPPr>
              <a:defRPr lang="es-ES"/>
            </a:defPPr>
            <a:lvl1pPr algn="just">
              <a:defRPr u="none">
                <a:solidFill>
                  <a:schemeClr val="bg1">
                    <a:lumMod val="50000"/>
                  </a:schemeClr>
                </a:solidFill>
              </a:defRPr>
            </a:lvl1pPr>
          </a:lstStyle>
          <a:p>
            <a:r>
              <a:rPr lang="es-EC" dirty="0"/>
              <a:t>CARGAS PERMANENTES Y </a:t>
            </a:r>
          </a:p>
          <a:p>
            <a:r>
              <a:rPr lang="es-EC" dirty="0"/>
              <a:t>CARGAS DINÁMICAS</a:t>
            </a:r>
          </a:p>
        </p:txBody>
      </p:sp>
      <p:sp>
        <p:nvSpPr>
          <p:cNvPr id="23" name="Flecha abajo 3"/>
          <p:cNvSpPr/>
          <p:nvPr/>
        </p:nvSpPr>
        <p:spPr>
          <a:xfrm>
            <a:off x="3265611" y="3006710"/>
            <a:ext cx="313899" cy="361075"/>
          </a:xfrm>
          <a:prstGeom prst="down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s-EC"/>
          </a:p>
        </p:txBody>
      </p:sp>
      <p:sp>
        <p:nvSpPr>
          <p:cNvPr id="24" name="23 CuadroTexto"/>
          <p:cNvSpPr txBox="1"/>
          <p:nvPr/>
        </p:nvSpPr>
        <p:spPr>
          <a:xfrm>
            <a:off x="2934232" y="4557670"/>
            <a:ext cx="2920671" cy="369332"/>
          </a:xfrm>
          <a:prstGeom prst="rect">
            <a:avLst/>
          </a:prstGeom>
          <a:noFill/>
        </p:spPr>
        <p:txBody>
          <a:bodyPr wrap="square" rtlCol="0">
            <a:spAutoFit/>
          </a:bodyPr>
          <a:lstStyle>
            <a:defPPr>
              <a:defRPr lang="es-ES"/>
            </a:defPPr>
            <a:lvl1pPr algn="just">
              <a:defRPr u="none">
                <a:solidFill>
                  <a:schemeClr val="bg1">
                    <a:lumMod val="50000"/>
                  </a:schemeClr>
                </a:solidFill>
              </a:defRPr>
            </a:lvl1pPr>
          </a:lstStyle>
          <a:p>
            <a:r>
              <a:rPr lang="es-EC" dirty="0"/>
              <a:t>MODELACIÓN Y DISEÑO</a:t>
            </a:r>
          </a:p>
        </p:txBody>
      </p:sp>
      <p:sp>
        <p:nvSpPr>
          <p:cNvPr id="25" name="Flecha abajo 3"/>
          <p:cNvSpPr/>
          <p:nvPr/>
        </p:nvSpPr>
        <p:spPr>
          <a:xfrm>
            <a:off x="4135250" y="4162975"/>
            <a:ext cx="313899" cy="361075"/>
          </a:xfrm>
          <a:prstGeom prst="down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s-EC"/>
          </a:p>
        </p:txBody>
      </p:sp>
      <p:sp>
        <p:nvSpPr>
          <p:cNvPr id="26" name="25 CuadroTexto"/>
          <p:cNvSpPr txBox="1"/>
          <p:nvPr/>
        </p:nvSpPr>
        <p:spPr>
          <a:xfrm>
            <a:off x="3935516" y="5281003"/>
            <a:ext cx="2582758" cy="646331"/>
          </a:xfrm>
          <a:prstGeom prst="rect">
            <a:avLst/>
          </a:prstGeom>
          <a:solidFill>
            <a:schemeClr val="bg2">
              <a:lumMod val="20000"/>
              <a:lumOff val="80000"/>
            </a:schemeClr>
          </a:solidFill>
        </p:spPr>
        <p:txBody>
          <a:bodyPr wrap="none" rtlCol="0">
            <a:spAutoFit/>
          </a:bodyPr>
          <a:lstStyle>
            <a:defPPr>
              <a:defRPr lang="es-ES"/>
            </a:defPPr>
            <a:lvl1pPr algn="ctr">
              <a:defRPr b="1" u="none">
                <a:solidFill>
                  <a:srgbClr val="C00000"/>
                </a:solidFill>
              </a:defRPr>
            </a:lvl1pPr>
          </a:lstStyle>
          <a:p>
            <a:pPr algn="just"/>
            <a:r>
              <a:rPr lang="es-EC" dirty="0"/>
              <a:t>CONCLUSIONES Y </a:t>
            </a:r>
            <a:endParaRPr lang="es-EC" dirty="0" smtClean="0"/>
          </a:p>
          <a:p>
            <a:pPr algn="just"/>
            <a:r>
              <a:rPr lang="es-EC" dirty="0" smtClean="0"/>
              <a:t>RECOMENDACIONES</a:t>
            </a:r>
            <a:endParaRPr lang="es-EC" dirty="0"/>
          </a:p>
        </p:txBody>
      </p:sp>
      <p:sp>
        <p:nvSpPr>
          <p:cNvPr id="27" name="Flecha abajo 3"/>
          <p:cNvSpPr/>
          <p:nvPr/>
        </p:nvSpPr>
        <p:spPr>
          <a:xfrm>
            <a:off x="4951110" y="4895993"/>
            <a:ext cx="313899" cy="361075"/>
          </a:xfrm>
          <a:prstGeom prst="down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4275207782"/>
      </p:ext>
    </p:extLst>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05661"/>
            <a:ext cx="8229600" cy="485553"/>
          </a:xfrm>
        </p:spPr>
        <p:txBody>
          <a:bodyPr/>
          <a:lstStyle/>
          <a:p>
            <a:pPr algn="l"/>
            <a:r>
              <a:rPr lang="es-EC" sz="2400" b="0" i="0" dirty="0">
                <a:solidFill>
                  <a:schemeClr val="tx1"/>
                </a:solidFill>
              </a:rPr>
              <a:t/>
            </a:r>
            <a:br>
              <a:rPr lang="es-EC" sz="2400" b="0" i="0" dirty="0">
                <a:solidFill>
                  <a:schemeClr val="tx1"/>
                </a:solidFill>
              </a:rPr>
            </a:br>
            <a:endParaRPr lang="es-EC" sz="2200" dirty="0">
              <a:solidFill>
                <a:schemeClr val="tx1"/>
              </a:solidFill>
            </a:endParaRPr>
          </a:p>
        </p:txBody>
      </p:sp>
      <p:sp>
        <p:nvSpPr>
          <p:cNvPr id="6" name="5 CuadroTexto"/>
          <p:cNvSpPr txBox="1"/>
          <p:nvPr/>
        </p:nvSpPr>
        <p:spPr>
          <a:xfrm>
            <a:off x="6086901" y="-14325"/>
            <a:ext cx="3057099" cy="646331"/>
          </a:xfrm>
          <a:prstGeom prst="rect">
            <a:avLst/>
          </a:prstGeom>
          <a:noFill/>
        </p:spPr>
        <p:txBody>
          <a:bodyPr wrap="square" rtlCol="0">
            <a:spAutoFit/>
          </a:bodyPr>
          <a:lstStyle/>
          <a:p>
            <a:pPr algn="ctr"/>
            <a:r>
              <a:rPr lang="es-EC" u="none" dirty="0">
                <a:solidFill>
                  <a:schemeClr val="bg1">
                    <a:lumMod val="50000"/>
                  </a:schemeClr>
                </a:solidFill>
              </a:rPr>
              <a:t>CONCLUSIONES Y RECOMENDACIONES</a:t>
            </a:r>
          </a:p>
        </p:txBody>
      </p:sp>
      <p:pic>
        <p:nvPicPr>
          <p:cNvPr id="5" name="Imagen 5"/>
          <p:cNvPicPr>
            <a:picLocks noChangeAspect="1"/>
          </p:cNvPicPr>
          <p:nvPr/>
        </p:nvPicPr>
        <p:blipFill rotWithShape="1">
          <a:blip r:embed="rId3">
            <a:extLst>
              <a:ext uri="{28A0092B-C50C-407E-A947-70E740481C1C}">
                <a14:useLocalDpi xmlns:a14="http://schemas.microsoft.com/office/drawing/2010/main" val="0"/>
              </a:ext>
            </a:extLst>
          </a:blip>
          <a:srcRect l="25697"/>
          <a:stretch/>
        </p:blipFill>
        <p:spPr>
          <a:xfrm>
            <a:off x="6679732" y="5985437"/>
            <a:ext cx="2331841" cy="809423"/>
          </a:xfrm>
          <a:prstGeom prst="rect">
            <a:avLst/>
          </a:prstGeom>
        </p:spPr>
      </p:pic>
      <p:sp>
        <p:nvSpPr>
          <p:cNvPr id="19" name="6 CuadroTexto"/>
          <p:cNvSpPr txBox="1"/>
          <p:nvPr/>
        </p:nvSpPr>
        <p:spPr>
          <a:xfrm>
            <a:off x="109180" y="87228"/>
            <a:ext cx="2756850" cy="461665"/>
          </a:xfrm>
          <a:prstGeom prst="rect">
            <a:avLst/>
          </a:prstGeom>
          <a:noFill/>
        </p:spPr>
        <p:txBody>
          <a:bodyPr wrap="square" rtlCol="0">
            <a:spAutoFit/>
          </a:bodyPr>
          <a:lstStyle/>
          <a:p>
            <a:pPr lvl="0"/>
            <a:r>
              <a:rPr lang="es-EC" sz="2400" b="1" u="none" dirty="0" smtClean="0">
                <a:solidFill>
                  <a:srgbClr val="000000"/>
                </a:solidFill>
              </a:rPr>
              <a:t>CONCLUSIONES</a:t>
            </a:r>
            <a:endParaRPr lang="es-EC" sz="2400" u="none" dirty="0">
              <a:solidFill>
                <a:srgbClr val="000000"/>
              </a:solidFill>
            </a:endParaRPr>
          </a:p>
        </p:txBody>
      </p:sp>
      <p:sp>
        <p:nvSpPr>
          <p:cNvPr id="8" name="7 Rectángulo"/>
          <p:cNvSpPr/>
          <p:nvPr/>
        </p:nvSpPr>
        <p:spPr>
          <a:xfrm>
            <a:off x="300253" y="725563"/>
            <a:ext cx="8536675" cy="5016758"/>
          </a:xfrm>
          <a:prstGeom prst="rect">
            <a:avLst/>
          </a:prstGeom>
        </p:spPr>
        <p:txBody>
          <a:bodyPr wrap="square">
            <a:spAutoFit/>
          </a:bodyPr>
          <a:lstStyle/>
          <a:p>
            <a:pPr marL="342900" indent="-342900" algn="just">
              <a:buFont typeface="Wingdings" pitchFamily="2" charset="2"/>
              <a:buChar char="Ø"/>
            </a:pPr>
            <a:r>
              <a:rPr lang="es-EC" sz="2000" u="none" dirty="0" smtClean="0"/>
              <a:t>Las </a:t>
            </a:r>
            <a:r>
              <a:rPr lang="es-EC" sz="2000" u="none" dirty="0"/>
              <a:t>velocidades de onda de corte Vs30 y velocidades de compresión Vp, conseguidos por el software Geopsy son similares a los resultados presentados por Fichamba &amp; Ñacata obtenidos con el programa </a:t>
            </a:r>
            <a:r>
              <a:rPr lang="es-EC" sz="2000" u="none" dirty="0" smtClean="0"/>
              <a:t>SeisImager; </a:t>
            </a:r>
            <a:r>
              <a:rPr lang="es-EC" sz="2000" u="none" dirty="0"/>
              <a:t>por lo que se concluye que las quebradas San Lorenzo y Saquimala presentan un suelo tipo C, correspondiente a una roca blanda. </a:t>
            </a:r>
            <a:endParaRPr lang="es-EC" sz="2000" u="none" dirty="0" smtClean="0"/>
          </a:p>
          <a:p>
            <a:pPr algn="just"/>
            <a:endParaRPr lang="es-EC" sz="2000" u="none" dirty="0"/>
          </a:p>
          <a:p>
            <a:pPr marL="342900" indent="-342900" algn="just">
              <a:buFont typeface="Wingdings" pitchFamily="2" charset="2"/>
              <a:buChar char="Ø"/>
            </a:pPr>
            <a:r>
              <a:rPr lang="es-EC" sz="2000" u="none" dirty="0" smtClean="0"/>
              <a:t>La </a:t>
            </a:r>
            <a:r>
              <a:rPr lang="es-EC" sz="2000" u="none" dirty="0"/>
              <a:t>capacidad permisible de las rocas obtenida a través de ensayos de laboratorio son 10898,85 Tn/m2 y 10857,22 Tn/m2 para las quebradas San Lorenzo y Saquimala </a:t>
            </a:r>
            <a:r>
              <a:rPr lang="es-EC" sz="2000" u="none" dirty="0" smtClean="0"/>
              <a:t>respectivamente.</a:t>
            </a:r>
          </a:p>
          <a:p>
            <a:pPr algn="just"/>
            <a:endParaRPr lang="es-EC" sz="2000" u="none" dirty="0"/>
          </a:p>
          <a:p>
            <a:pPr marL="342900" indent="-342900" algn="just">
              <a:buFont typeface="Wingdings" pitchFamily="2" charset="2"/>
              <a:buChar char="Ø"/>
            </a:pPr>
            <a:r>
              <a:rPr lang="es-EC" sz="2000" u="none" dirty="0" smtClean="0"/>
              <a:t>La </a:t>
            </a:r>
            <a:r>
              <a:rPr lang="es-EC" sz="2000" u="none" dirty="0"/>
              <a:t>geometría definitiva que cumple con los parámetros de estabilidad en la presa San Lorenzo es: pantalla </a:t>
            </a:r>
            <a:r>
              <a:rPr lang="es-EC" sz="2000" u="none" dirty="0" smtClean="0"/>
              <a:t>0.60 m, </a:t>
            </a:r>
            <a:r>
              <a:rPr lang="es-EC" sz="2000" u="none" dirty="0"/>
              <a:t>contrafuertes 0.60 m y paredes transversales 0.50 m. Esta geometría optimiza el volumen de hormigón en un 42,76% con relación a la geometría del pre dimensionamiento (1 metro). </a:t>
            </a:r>
          </a:p>
        </p:txBody>
      </p:sp>
    </p:spTree>
    <p:extLst>
      <p:ext uri="{BB962C8B-B14F-4D97-AF65-F5344CB8AC3E}">
        <p14:creationId xmlns:p14="http://schemas.microsoft.com/office/powerpoint/2010/main" val="57993943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05661"/>
            <a:ext cx="8229600" cy="485553"/>
          </a:xfrm>
        </p:spPr>
        <p:txBody>
          <a:bodyPr/>
          <a:lstStyle/>
          <a:p>
            <a:pPr algn="l"/>
            <a:r>
              <a:rPr lang="es-EC" sz="2400" b="0" i="0" dirty="0">
                <a:solidFill>
                  <a:schemeClr val="tx1"/>
                </a:solidFill>
              </a:rPr>
              <a:t/>
            </a:r>
            <a:br>
              <a:rPr lang="es-EC" sz="2400" b="0" i="0" dirty="0">
                <a:solidFill>
                  <a:schemeClr val="tx1"/>
                </a:solidFill>
              </a:rPr>
            </a:br>
            <a:endParaRPr lang="es-EC" sz="2200" dirty="0">
              <a:solidFill>
                <a:schemeClr val="tx1"/>
              </a:solidFill>
            </a:endParaRPr>
          </a:p>
        </p:txBody>
      </p:sp>
      <p:sp>
        <p:nvSpPr>
          <p:cNvPr id="6" name="5 CuadroTexto"/>
          <p:cNvSpPr txBox="1"/>
          <p:nvPr/>
        </p:nvSpPr>
        <p:spPr>
          <a:xfrm>
            <a:off x="6086901" y="-14325"/>
            <a:ext cx="3057099" cy="646331"/>
          </a:xfrm>
          <a:prstGeom prst="rect">
            <a:avLst/>
          </a:prstGeom>
          <a:noFill/>
        </p:spPr>
        <p:txBody>
          <a:bodyPr wrap="square" rtlCol="0">
            <a:spAutoFit/>
          </a:bodyPr>
          <a:lstStyle/>
          <a:p>
            <a:pPr algn="ctr"/>
            <a:r>
              <a:rPr lang="es-EC" u="none" dirty="0">
                <a:solidFill>
                  <a:schemeClr val="bg1">
                    <a:lumMod val="50000"/>
                  </a:schemeClr>
                </a:solidFill>
              </a:rPr>
              <a:t>CONCLUSIONES Y RECOMENDACIONES</a:t>
            </a:r>
          </a:p>
        </p:txBody>
      </p:sp>
      <p:pic>
        <p:nvPicPr>
          <p:cNvPr id="5" name="Imagen 5"/>
          <p:cNvPicPr>
            <a:picLocks noChangeAspect="1"/>
          </p:cNvPicPr>
          <p:nvPr/>
        </p:nvPicPr>
        <p:blipFill rotWithShape="1">
          <a:blip r:embed="rId3">
            <a:extLst>
              <a:ext uri="{28A0092B-C50C-407E-A947-70E740481C1C}">
                <a14:useLocalDpi xmlns:a14="http://schemas.microsoft.com/office/drawing/2010/main" val="0"/>
              </a:ext>
            </a:extLst>
          </a:blip>
          <a:srcRect l="25697"/>
          <a:stretch/>
        </p:blipFill>
        <p:spPr>
          <a:xfrm>
            <a:off x="6679732" y="5985437"/>
            <a:ext cx="2331841" cy="809423"/>
          </a:xfrm>
          <a:prstGeom prst="rect">
            <a:avLst/>
          </a:prstGeom>
        </p:spPr>
      </p:pic>
      <p:sp>
        <p:nvSpPr>
          <p:cNvPr id="19" name="6 CuadroTexto"/>
          <p:cNvSpPr txBox="1"/>
          <p:nvPr/>
        </p:nvSpPr>
        <p:spPr>
          <a:xfrm>
            <a:off x="109180" y="87228"/>
            <a:ext cx="2756850" cy="461665"/>
          </a:xfrm>
          <a:prstGeom prst="rect">
            <a:avLst/>
          </a:prstGeom>
          <a:noFill/>
        </p:spPr>
        <p:txBody>
          <a:bodyPr wrap="square" rtlCol="0">
            <a:spAutoFit/>
          </a:bodyPr>
          <a:lstStyle/>
          <a:p>
            <a:pPr lvl="0"/>
            <a:r>
              <a:rPr lang="es-EC" sz="2400" b="1" u="none" dirty="0" smtClean="0">
                <a:solidFill>
                  <a:srgbClr val="000000"/>
                </a:solidFill>
              </a:rPr>
              <a:t>CONCLUSIONES</a:t>
            </a:r>
            <a:endParaRPr lang="es-EC" sz="2400" u="none" dirty="0">
              <a:solidFill>
                <a:srgbClr val="000000"/>
              </a:solidFill>
            </a:endParaRPr>
          </a:p>
        </p:txBody>
      </p:sp>
      <p:sp>
        <p:nvSpPr>
          <p:cNvPr id="8" name="7 Rectángulo"/>
          <p:cNvSpPr/>
          <p:nvPr/>
        </p:nvSpPr>
        <p:spPr>
          <a:xfrm>
            <a:off x="150125" y="725563"/>
            <a:ext cx="8902392" cy="5940088"/>
          </a:xfrm>
          <a:prstGeom prst="rect">
            <a:avLst/>
          </a:prstGeom>
        </p:spPr>
        <p:txBody>
          <a:bodyPr wrap="square">
            <a:spAutoFit/>
          </a:bodyPr>
          <a:lstStyle/>
          <a:p>
            <a:pPr marL="342900" indent="-342900" algn="just">
              <a:buFont typeface="Wingdings" pitchFamily="2" charset="2"/>
              <a:buChar char="Ø"/>
            </a:pPr>
            <a:r>
              <a:rPr lang="es-EC" sz="2000" u="none" dirty="0" smtClean="0"/>
              <a:t>La </a:t>
            </a:r>
            <a:r>
              <a:rPr lang="es-EC" sz="2000" u="none" dirty="0"/>
              <a:t>geometría definitiva que cumple con los parámetros de estabilidad en la presa Saquimala es: pantalla 0.70, contrafuertes 0.70 m y paredes transversales 0.70 m. Esta geometría optimiza el volumen de hormigón en un 30% con relación a la geometría del pre dimensionamiento (1 metro). </a:t>
            </a:r>
            <a:endParaRPr lang="es-EC" sz="2000" u="none" dirty="0" smtClean="0"/>
          </a:p>
          <a:p>
            <a:pPr algn="just"/>
            <a:endParaRPr lang="es-EC" sz="2000" u="none" dirty="0"/>
          </a:p>
          <a:p>
            <a:pPr marL="342900" indent="-342900" algn="just">
              <a:buFont typeface="Wingdings" pitchFamily="2" charset="2"/>
              <a:buChar char="Ø"/>
            </a:pPr>
            <a:r>
              <a:rPr lang="es-EC" sz="2000" u="none" dirty="0" smtClean="0"/>
              <a:t>El </a:t>
            </a:r>
            <a:r>
              <a:rPr lang="es-EC" sz="2000" u="none" dirty="0"/>
              <a:t>modelo matemático que considera a los contrafuertes como elementos principales y no contempla en el diseño el peso del relleno, cumple con los parámetros de estabilidad al incrementar la geometría de las secciones definitivas en un 50% aproximadamente, lo que no resulta económicamente viable. </a:t>
            </a:r>
            <a:endParaRPr lang="es-EC" sz="2000" u="none" dirty="0" smtClean="0"/>
          </a:p>
          <a:p>
            <a:pPr algn="just"/>
            <a:endParaRPr lang="es-EC" sz="2000" u="none" dirty="0"/>
          </a:p>
          <a:p>
            <a:pPr marL="342900" indent="-342900" algn="just">
              <a:buFont typeface="Wingdings" pitchFamily="2" charset="2"/>
              <a:buChar char="Ø"/>
            </a:pPr>
            <a:r>
              <a:rPr lang="es-EC" sz="2000" u="none" dirty="0" smtClean="0"/>
              <a:t>El </a:t>
            </a:r>
            <a:r>
              <a:rPr lang="es-EC" sz="2000" u="none" dirty="0"/>
              <a:t>presupuesto referencial de las presas San Lorenzo y Saquimala representan un ahorro del 38,63% y 31,89% </a:t>
            </a:r>
            <a:r>
              <a:rPr lang="es-EC" sz="2000" u="none" dirty="0" smtClean="0"/>
              <a:t>respectivamente, en relación </a:t>
            </a:r>
            <a:r>
              <a:rPr lang="es-EC" sz="2000" u="none" dirty="0"/>
              <a:t>a los presupuestos </a:t>
            </a:r>
            <a:r>
              <a:rPr lang="es-EC" sz="2000" u="none" dirty="0" smtClean="0"/>
              <a:t>presentados en el diseño hidráulico.</a:t>
            </a:r>
          </a:p>
          <a:p>
            <a:pPr marL="342900" indent="-342900" algn="just">
              <a:buFont typeface="Wingdings" pitchFamily="2" charset="2"/>
              <a:buChar char="Ø"/>
            </a:pPr>
            <a:endParaRPr lang="es-EC" sz="2000" u="none" dirty="0"/>
          </a:p>
          <a:p>
            <a:pPr marL="342900" indent="-342900">
              <a:buFont typeface="Wingdings" pitchFamily="2" charset="2"/>
              <a:buChar char="Ø"/>
            </a:pPr>
            <a:r>
              <a:rPr lang="es-EC" sz="2000" u="none" dirty="0" smtClean="0"/>
              <a:t>Para </a:t>
            </a:r>
            <a:r>
              <a:rPr lang="es-EC" sz="2000" u="none" dirty="0"/>
              <a:t>el diseño a flexión se ha zonificado los momentos de los elementos en los sentidos X - Y, y así optimizar la armadura demandada. </a:t>
            </a:r>
          </a:p>
          <a:p>
            <a:pPr marL="342900" indent="-342900" algn="just">
              <a:buFont typeface="Wingdings" pitchFamily="2" charset="2"/>
              <a:buChar char="Ø"/>
            </a:pPr>
            <a:endParaRPr lang="es-EC" sz="2000" u="none" dirty="0"/>
          </a:p>
          <a:p>
            <a:pPr marL="342900" indent="-342900" algn="just">
              <a:buFont typeface="Wingdings" pitchFamily="2" charset="2"/>
              <a:buChar char="Ø"/>
            </a:pPr>
            <a:endParaRPr lang="es-EC" sz="2000" u="none" dirty="0"/>
          </a:p>
        </p:txBody>
      </p:sp>
    </p:spTree>
    <p:extLst>
      <p:ext uri="{BB962C8B-B14F-4D97-AF65-F5344CB8AC3E}">
        <p14:creationId xmlns:p14="http://schemas.microsoft.com/office/powerpoint/2010/main" val="243201933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05661"/>
            <a:ext cx="8229600" cy="485553"/>
          </a:xfrm>
        </p:spPr>
        <p:txBody>
          <a:bodyPr/>
          <a:lstStyle/>
          <a:p>
            <a:pPr algn="l"/>
            <a:r>
              <a:rPr lang="es-EC" sz="2400" b="0" i="0" dirty="0">
                <a:solidFill>
                  <a:schemeClr val="tx1"/>
                </a:solidFill>
              </a:rPr>
              <a:t/>
            </a:r>
            <a:br>
              <a:rPr lang="es-EC" sz="2400" b="0" i="0" dirty="0">
                <a:solidFill>
                  <a:schemeClr val="tx1"/>
                </a:solidFill>
              </a:rPr>
            </a:br>
            <a:endParaRPr lang="es-EC" sz="2200" dirty="0">
              <a:solidFill>
                <a:schemeClr val="tx1"/>
              </a:solidFill>
            </a:endParaRPr>
          </a:p>
        </p:txBody>
      </p:sp>
      <p:sp>
        <p:nvSpPr>
          <p:cNvPr id="6" name="5 CuadroTexto"/>
          <p:cNvSpPr txBox="1"/>
          <p:nvPr/>
        </p:nvSpPr>
        <p:spPr>
          <a:xfrm>
            <a:off x="6086901" y="-14325"/>
            <a:ext cx="3057099" cy="646331"/>
          </a:xfrm>
          <a:prstGeom prst="rect">
            <a:avLst/>
          </a:prstGeom>
          <a:noFill/>
        </p:spPr>
        <p:txBody>
          <a:bodyPr wrap="square" rtlCol="0">
            <a:spAutoFit/>
          </a:bodyPr>
          <a:lstStyle/>
          <a:p>
            <a:pPr algn="ctr"/>
            <a:r>
              <a:rPr lang="es-EC" u="none" dirty="0">
                <a:solidFill>
                  <a:schemeClr val="bg1">
                    <a:lumMod val="50000"/>
                  </a:schemeClr>
                </a:solidFill>
              </a:rPr>
              <a:t>CONCLUSIONES Y RECOMENDACIONES</a:t>
            </a:r>
          </a:p>
        </p:txBody>
      </p:sp>
      <p:pic>
        <p:nvPicPr>
          <p:cNvPr id="5" name="Imagen 5"/>
          <p:cNvPicPr>
            <a:picLocks noChangeAspect="1"/>
          </p:cNvPicPr>
          <p:nvPr/>
        </p:nvPicPr>
        <p:blipFill rotWithShape="1">
          <a:blip r:embed="rId3">
            <a:extLst>
              <a:ext uri="{28A0092B-C50C-407E-A947-70E740481C1C}">
                <a14:useLocalDpi xmlns:a14="http://schemas.microsoft.com/office/drawing/2010/main" val="0"/>
              </a:ext>
            </a:extLst>
          </a:blip>
          <a:srcRect l="25697"/>
          <a:stretch/>
        </p:blipFill>
        <p:spPr>
          <a:xfrm>
            <a:off x="6679732" y="5985437"/>
            <a:ext cx="2331841" cy="809423"/>
          </a:xfrm>
          <a:prstGeom prst="rect">
            <a:avLst/>
          </a:prstGeom>
        </p:spPr>
      </p:pic>
      <p:sp>
        <p:nvSpPr>
          <p:cNvPr id="19" name="6 CuadroTexto"/>
          <p:cNvSpPr txBox="1"/>
          <p:nvPr/>
        </p:nvSpPr>
        <p:spPr>
          <a:xfrm>
            <a:off x="109179" y="87228"/>
            <a:ext cx="3971502" cy="461665"/>
          </a:xfrm>
          <a:prstGeom prst="rect">
            <a:avLst/>
          </a:prstGeom>
          <a:noFill/>
        </p:spPr>
        <p:txBody>
          <a:bodyPr wrap="square" rtlCol="0">
            <a:spAutoFit/>
          </a:bodyPr>
          <a:lstStyle/>
          <a:p>
            <a:pPr lvl="0"/>
            <a:r>
              <a:rPr lang="es-EC" sz="2400" b="1" u="none" dirty="0" smtClean="0">
                <a:solidFill>
                  <a:srgbClr val="000000"/>
                </a:solidFill>
              </a:rPr>
              <a:t>RECOMENDACIONES</a:t>
            </a:r>
            <a:endParaRPr lang="es-EC" sz="2400" u="none" dirty="0">
              <a:solidFill>
                <a:srgbClr val="000000"/>
              </a:solidFill>
            </a:endParaRPr>
          </a:p>
        </p:txBody>
      </p:sp>
      <p:sp>
        <p:nvSpPr>
          <p:cNvPr id="8" name="7 Rectángulo"/>
          <p:cNvSpPr/>
          <p:nvPr/>
        </p:nvSpPr>
        <p:spPr>
          <a:xfrm>
            <a:off x="150125" y="725563"/>
            <a:ext cx="8902392" cy="707886"/>
          </a:xfrm>
          <a:prstGeom prst="rect">
            <a:avLst/>
          </a:prstGeom>
        </p:spPr>
        <p:txBody>
          <a:bodyPr wrap="square">
            <a:spAutoFit/>
          </a:bodyPr>
          <a:lstStyle/>
          <a:p>
            <a:pPr algn="just"/>
            <a:endParaRPr lang="es-EC" sz="2000" u="none" dirty="0"/>
          </a:p>
          <a:p>
            <a:pPr marL="342900" indent="-342900" algn="just">
              <a:buFont typeface="Wingdings" pitchFamily="2" charset="2"/>
              <a:buChar char="Ø"/>
            </a:pPr>
            <a:endParaRPr lang="es-EC" sz="2000" u="none" dirty="0"/>
          </a:p>
        </p:txBody>
      </p:sp>
      <p:sp>
        <p:nvSpPr>
          <p:cNvPr id="3" name="2 Rectángulo"/>
          <p:cNvSpPr/>
          <p:nvPr/>
        </p:nvSpPr>
        <p:spPr>
          <a:xfrm>
            <a:off x="279778" y="859009"/>
            <a:ext cx="8407021" cy="3785652"/>
          </a:xfrm>
          <a:prstGeom prst="rect">
            <a:avLst/>
          </a:prstGeom>
        </p:spPr>
        <p:txBody>
          <a:bodyPr wrap="square">
            <a:spAutoFit/>
          </a:bodyPr>
          <a:lstStyle/>
          <a:p>
            <a:endParaRPr lang="es-EC" sz="2000" u="none" dirty="0"/>
          </a:p>
          <a:p>
            <a:pPr marL="342900" indent="-342900" algn="just">
              <a:buFont typeface="Wingdings" pitchFamily="2" charset="2"/>
              <a:buChar char="Ø"/>
            </a:pPr>
            <a:r>
              <a:rPr lang="es-EC" sz="2000" u="none" dirty="0"/>
              <a:t>Construir las presas por dovelas, de tal manera que una vez fundido el hormigón se proceda a rellenar y compactar las celdas con el material suelto. </a:t>
            </a:r>
            <a:endParaRPr lang="es-EC" sz="2000" u="none" dirty="0" smtClean="0"/>
          </a:p>
          <a:p>
            <a:pPr algn="just"/>
            <a:endParaRPr lang="es-EC" sz="2000" u="none" dirty="0"/>
          </a:p>
          <a:p>
            <a:pPr marL="342900" indent="-342900" algn="just">
              <a:buFont typeface="Wingdings" pitchFamily="2" charset="2"/>
              <a:buChar char="Ø"/>
            </a:pPr>
            <a:r>
              <a:rPr lang="es-EC" sz="2000" u="none" dirty="0" smtClean="0"/>
              <a:t>Generar </a:t>
            </a:r>
            <a:r>
              <a:rPr lang="es-EC" sz="2000" u="none" dirty="0"/>
              <a:t>nuevas opciones de diseño que consideren diferentes tipologías constructivas, y que cumplan con los parámetros de estabilidad en la estructura. </a:t>
            </a:r>
            <a:endParaRPr lang="es-EC" sz="2000" u="none" dirty="0" smtClean="0"/>
          </a:p>
          <a:p>
            <a:pPr algn="just"/>
            <a:endParaRPr lang="es-EC" sz="2000" u="none" dirty="0"/>
          </a:p>
          <a:p>
            <a:pPr marL="342900" indent="-342900" algn="just">
              <a:buFont typeface="Wingdings" pitchFamily="2" charset="2"/>
              <a:buChar char="Ø"/>
            </a:pPr>
            <a:r>
              <a:rPr lang="es-EC" sz="2000" u="none" dirty="0" smtClean="0"/>
              <a:t>Considerar </a:t>
            </a:r>
            <a:r>
              <a:rPr lang="es-EC" sz="2000" u="none" dirty="0"/>
              <a:t>que para el proyecto se tome en cuenta las particularidades de la obra que podrían incrementar el costo final de la misma. </a:t>
            </a:r>
          </a:p>
        </p:txBody>
      </p:sp>
    </p:spTree>
    <p:extLst>
      <p:ext uri="{BB962C8B-B14F-4D97-AF65-F5344CB8AC3E}">
        <p14:creationId xmlns:p14="http://schemas.microsoft.com/office/powerpoint/2010/main" val="129702884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05661"/>
            <a:ext cx="8229600" cy="485553"/>
          </a:xfrm>
        </p:spPr>
        <p:txBody>
          <a:bodyPr/>
          <a:lstStyle/>
          <a:p>
            <a:pPr algn="l"/>
            <a:r>
              <a:rPr lang="es-EC" sz="2400" b="0" i="0" dirty="0">
                <a:solidFill>
                  <a:schemeClr val="tx1"/>
                </a:solidFill>
              </a:rPr>
              <a:t/>
            </a:r>
            <a:br>
              <a:rPr lang="es-EC" sz="2400" b="0" i="0" dirty="0">
                <a:solidFill>
                  <a:schemeClr val="tx1"/>
                </a:solidFill>
              </a:rPr>
            </a:br>
            <a:endParaRPr lang="es-EC" sz="2200" dirty="0">
              <a:solidFill>
                <a:schemeClr val="tx1"/>
              </a:solidFill>
            </a:endParaRPr>
          </a:p>
        </p:txBody>
      </p:sp>
      <p:pic>
        <p:nvPicPr>
          <p:cNvPr id="5" name="Imagen 5"/>
          <p:cNvPicPr>
            <a:picLocks noChangeAspect="1"/>
          </p:cNvPicPr>
          <p:nvPr/>
        </p:nvPicPr>
        <p:blipFill rotWithShape="1">
          <a:blip r:embed="rId3">
            <a:extLst>
              <a:ext uri="{28A0092B-C50C-407E-A947-70E740481C1C}">
                <a14:useLocalDpi xmlns:a14="http://schemas.microsoft.com/office/drawing/2010/main" val="0"/>
              </a:ext>
            </a:extLst>
          </a:blip>
          <a:srcRect l="25697"/>
          <a:stretch/>
        </p:blipFill>
        <p:spPr>
          <a:xfrm>
            <a:off x="6679732" y="5985437"/>
            <a:ext cx="2331841" cy="809423"/>
          </a:xfrm>
          <a:prstGeom prst="rect">
            <a:avLst/>
          </a:prstGeom>
        </p:spPr>
      </p:pic>
      <p:sp>
        <p:nvSpPr>
          <p:cNvPr id="19" name="6 CuadroTexto"/>
          <p:cNvSpPr txBox="1"/>
          <p:nvPr/>
        </p:nvSpPr>
        <p:spPr>
          <a:xfrm>
            <a:off x="3466528" y="3171622"/>
            <a:ext cx="3971502" cy="707886"/>
          </a:xfrm>
          <a:prstGeom prst="rect">
            <a:avLst/>
          </a:prstGeom>
          <a:noFill/>
        </p:spPr>
        <p:txBody>
          <a:bodyPr wrap="square" rtlCol="0">
            <a:spAutoFit/>
          </a:bodyPr>
          <a:lstStyle/>
          <a:p>
            <a:pPr lvl="0"/>
            <a:r>
              <a:rPr lang="es-EC" sz="4000" b="1" u="none" dirty="0" smtClean="0">
                <a:solidFill>
                  <a:srgbClr val="000000"/>
                </a:solidFill>
              </a:rPr>
              <a:t>GRACIAS</a:t>
            </a:r>
            <a:endParaRPr lang="es-EC" sz="4000" u="none" dirty="0">
              <a:solidFill>
                <a:srgbClr val="000000"/>
              </a:solidFill>
            </a:endParaRPr>
          </a:p>
        </p:txBody>
      </p:sp>
      <p:sp>
        <p:nvSpPr>
          <p:cNvPr id="8" name="7 Rectángulo"/>
          <p:cNvSpPr/>
          <p:nvPr/>
        </p:nvSpPr>
        <p:spPr>
          <a:xfrm>
            <a:off x="150125" y="725563"/>
            <a:ext cx="8902392" cy="707886"/>
          </a:xfrm>
          <a:prstGeom prst="rect">
            <a:avLst/>
          </a:prstGeom>
        </p:spPr>
        <p:txBody>
          <a:bodyPr wrap="square">
            <a:spAutoFit/>
          </a:bodyPr>
          <a:lstStyle/>
          <a:p>
            <a:pPr algn="just"/>
            <a:endParaRPr lang="es-EC" sz="2000" u="none" dirty="0"/>
          </a:p>
          <a:p>
            <a:pPr marL="342900" indent="-342900" algn="just">
              <a:buFont typeface="Wingdings" pitchFamily="2" charset="2"/>
              <a:buChar char="Ø"/>
            </a:pPr>
            <a:endParaRPr lang="es-EC" sz="2000" u="none" dirty="0"/>
          </a:p>
        </p:txBody>
      </p:sp>
    </p:spTree>
    <p:extLst>
      <p:ext uri="{BB962C8B-B14F-4D97-AF65-F5344CB8AC3E}">
        <p14:creationId xmlns:p14="http://schemas.microsoft.com/office/powerpoint/2010/main" val="37797613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069"/>
            <a:ext cx="8229600" cy="1143000"/>
          </a:xfrm>
        </p:spPr>
        <p:txBody>
          <a:bodyPr/>
          <a:lstStyle/>
          <a:p>
            <a:pPr algn="l"/>
            <a:r>
              <a:rPr lang="es-EC" dirty="0" smtClean="0">
                <a:solidFill>
                  <a:schemeClr val="tx1"/>
                </a:solidFill>
              </a:rPr>
              <a:t>OBJETIVOS</a:t>
            </a:r>
            <a:endParaRPr lang="es-EC" dirty="0">
              <a:solidFill>
                <a:schemeClr val="tx1"/>
              </a:solidFill>
            </a:endParaRPr>
          </a:p>
        </p:txBody>
      </p:sp>
      <p:sp>
        <p:nvSpPr>
          <p:cNvPr id="6" name="5 CuadroTexto"/>
          <p:cNvSpPr txBox="1"/>
          <p:nvPr/>
        </p:nvSpPr>
        <p:spPr>
          <a:xfrm>
            <a:off x="6871064" y="89972"/>
            <a:ext cx="2146742" cy="369332"/>
          </a:xfrm>
          <a:prstGeom prst="rect">
            <a:avLst/>
          </a:prstGeom>
          <a:noFill/>
        </p:spPr>
        <p:txBody>
          <a:bodyPr wrap="none" rtlCol="0">
            <a:spAutoFit/>
          </a:bodyPr>
          <a:lstStyle/>
          <a:p>
            <a:pPr algn="ctr"/>
            <a:r>
              <a:rPr lang="es-EC" u="none" dirty="0" smtClean="0">
                <a:solidFill>
                  <a:schemeClr val="bg1">
                    <a:lumMod val="50000"/>
                  </a:schemeClr>
                </a:solidFill>
              </a:rPr>
              <a:t>GENERALIDADES</a:t>
            </a:r>
            <a:endParaRPr lang="es-EC" u="none" dirty="0">
              <a:solidFill>
                <a:schemeClr val="bg1">
                  <a:lumMod val="50000"/>
                </a:schemeClr>
              </a:solidFill>
            </a:endParaRPr>
          </a:p>
        </p:txBody>
      </p:sp>
      <p:pic>
        <p:nvPicPr>
          <p:cNvPr id="5" name="Imagen 5"/>
          <p:cNvPicPr>
            <a:picLocks noChangeAspect="1"/>
          </p:cNvPicPr>
          <p:nvPr/>
        </p:nvPicPr>
        <p:blipFill rotWithShape="1">
          <a:blip r:embed="rId3">
            <a:extLst>
              <a:ext uri="{28A0092B-C50C-407E-A947-70E740481C1C}">
                <a14:useLocalDpi xmlns:a14="http://schemas.microsoft.com/office/drawing/2010/main" val="0"/>
              </a:ext>
            </a:extLst>
          </a:blip>
          <a:srcRect l="25697"/>
          <a:stretch/>
        </p:blipFill>
        <p:spPr>
          <a:xfrm>
            <a:off x="6621676" y="5875387"/>
            <a:ext cx="2331841" cy="809423"/>
          </a:xfrm>
          <a:prstGeom prst="rect">
            <a:avLst/>
          </a:prstGeom>
        </p:spPr>
      </p:pic>
      <p:sp>
        <p:nvSpPr>
          <p:cNvPr id="9" name="8 CuadroTexto"/>
          <p:cNvSpPr txBox="1"/>
          <p:nvPr/>
        </p:nvSpPr>
        <p:spPr>
          <a:xfrm>
            <a:off x="457200" y="999237"/>
            <a:ext cx="8256896" cy="5509200"/>
          </a:xfrm>
          <a:prstGeom prst="rect">
            <a:avLst/>
          </a:prstGeom>
          <a:noFill/>
        </p:spPr>
        <p:txBody>
          <a:bodyPr wrap="square" rtlCol="0">
            <a:spAutoFit/>
          </a:bodyPr>
          <a:lstStyle/>
          <a:p>
            <a:pPr marL="342900" lvl="0" indent="-342900" algn="just">
              <a:buFont typeface="Wingdings" pitchFamily="2" charset="2"/>
              <a:buChar char="Ø"/>
            </a:pPr>
            <a:r>
              <a:rPr lang="es-ES" sz="2200" u="none" dirty="0"/>
              <a:t>Realizar el cálculo de los modelos matemáticos para la estructura de hormigón armado en las quebradas San Lorenzo y Saquimala.</a:t>
            </a:r>
            <a:endParaRPr lang="es-EC" sz="2200" u="none" dirty="0"/>
          </a:p>
          <a:p>
            <a:pPr algn="just"/>
            <a:endParaRPr lang="es-EC" sz="2200" u="none" dirty="0"/>
          </a:p>
          <a:p>
            <a:pPr marL="342900" lvl="0" indent="-342900" algn="just">
              <a:buFont typeface="Wingdings" pitchFamily="2" charset="2"/>
              <a:buChar char="Ø"/>
            </a:pPr>
            <a:r>
              <a:rPr lang="es-ES" sz="2200" u="none" dirty="0" smtClean="0"/>
              <a:t>Seleccionar </a:t>
            </a:r>
            <a:r>
              <a:rPr lang="es-ES" sz="2200" u="none" dirty="0"/>
              <a:t>la alternativa de diseño óptima en base a los resultados obtenidos</a:t>
            </a:r>
            <a:r>
              <a:rPr lang="es-ES" sz="2200" u="none" dirty="0" smtClean="0"/>
              <a:t>.</a:t>
            </a:r>
          </a:p>
          <a:p>
            <a:pPr lvl="0" algn="just"/>
            <a:endParaRPr lang="es-EC" sz="2200" u="none" dirty="0"/>
          </a:p>
          <a:p>
            <a:pPr marL="342900" lvl="0" indent="-342900" algn="just">
              <a:buFont typeface="Wingdings" pitchFamily="2" charset="2"/>
              <a:buChar char="Ø"/>
            </a:pPr>
            <a:r>
              <a:rPr lang="es-ES" sz="2200" u="none" dirty="0"/>
              <a:t>Elaborar un presupuesto aproximado de obra para la propuesta de diseño en las quebradas San Lorenzo y Saquimala</a:t>
            </a:r>
            <a:r>
              <a:rPr lang="es-ES" sz="2200" u="none" dirty="0" smtClean="0"/>
              <a:t>.</a:t>
            </a:r>
          </a:p>
          <a:p>
            <a:pPr lvl="0" algn="just"/>
            <a:endParaRPr lang="es-EC" sz="2200" u="none" dirty="0"/>
          </a:p>
          <a:p>
            <a:pPr marL="342900" lvl="0" indent="-342900" algn="just">
              <a:buFont typeface="Wingdings" pitchFamily="2" charset="2"/>
              <a:buChar char="Ø"/>
            </a:pPr>
            <a:r>
              <a:rPr lang="es-ES" sz="2200" u="none" dirty="0"/>
              <a:t>Generar planos estructurales y de detalle para las quebradas San Lorenzo y Saquimala. </a:t>
            </a:r>
            <a:endParaRPr lang="es-EC" sz="2200" u="none" dirty="0"/>
          </a:p>
          <a:p>
            <a:pPr algn="just"/>
            <a:endParaRPr lang="es-EC" sz="2200" u="none" dirty="0"/>
          </a:p>
          <a:p>
            <a:pPr algn="just"/>
            <a:endParaRPr lang="es-EC" sz="2200" u="none" dirty="0"/>
          </a:p>
          <a:p>
            <a:pPr algn="just"/>
            <a:endParaRPr lang="es-EC" sz="2200" u="none" dirty="0"/>
          </a:p>
        </p:txBody>
      </p:sp>
    </p:spTree>
    <p:extLst>
      <p:ext uri="{BB962C8B-B14F-4D97-AF65-F5344CB8AC3E}">
        <p14:creationId xmlns:p14="http://schemas.microsoft.com/office/powerpoint/2010/main" val="38232911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l="26106"/>
          <a:stretch/>
        </p:blipFill>
        <p:spPr>
          <a:xfrm>
            <a:off x="6646456" y="5974194"/>
            <a:ext cx="2279176" cy="795522"/>
          </a:xfrm>
          <a:prstGeom prst="rect">
            <a:avLst/>
          </a:prstGeom>
        </p:spPr>
      </p:pic>
      <p:sp>
        <p:nvSpPr>
          <p:cNvPr id="4" name="Flecha abajo 3"/>
          <p:cNvSpPr/>
          <p:nvPr/>
        </p:nvSpPr>
        <p:spPr>
          <a:xfrm>
            <a:off x="1737062" y="1006503"/>
            <a:ext cx="313899" cy="361075"/>
          </a:xfrm>
          <a:prstGeom prst="down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s-EC"/>
          </a:p>
        </p:txBody>
      </p:sp>
      <p:sp>
        <p:nvSpPr>
          <p:cNvPr id="17" name="1 Título"/>
          <p:cNvSpPr txBox="1">
            <a:spLocks/>
          </p:cNvSpPr>
          <p:nvPr/>
        </p:nvSpPr>
        <p:spPr>
          <a:xfrm>
            <a:off x="224215" y="77553"/>
            <a:ext cx="4101737" cy="692013"/>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mtClean="0">
                <a:solidFill>
                  <a:schemeClr val="tx1"/>
                </a:solidFill>
              </a:rPr>
              <a:t>CONTENIDO</a:t>
            </a:r>
            <a:endParaRPr lang="es-EC" dirty="0">
              <a:solidFill>
                <a:schemeClr val="tx1"/>
              </a:solidFill>
            </a:endParaRPr>
          </a:p>
        </p:txBody>
      </p:sp>
      <p:sp>
        <p:nvSpPr>
          <p:cNvPr id="18" name="17 CuadroTexto"/>
          <p:cNvSpPr txBox="1"/>
          <p:nvPr/>
        </p:nvSpPr>
        <p:spPr>
          <a:xfrm>
            <a:off x="55812" y="680660"/>
            <a:ext cx="2185215" cy="369332"/>
          </a:xfrm>
          <a:prstGeom prst="rect">
            <a:avLst/>
          </a:prstGeom>
          <a:noFill/>
        </p:spPr>
        <p:txBody>
          <a:bodyPr wrap="square" rtlCol="0">
            <a:spAutoFit/>
          </a:bodyPr>
          <a:lstStyle>
            <a:defPPr>
              <a:defRPr lang="es-ES"/>
            </a:defPPr>
            <a:lvl1pPr algn="just">
              <a:defRPr u="none">
                <a:solidFill>
                  <a:schemeClr val="bg1">
                    <a:lumMod val="50000"/>
                  </a:schemeClr>
                </a:solidFill>
              </a:defRPr>
            </a:lvl1pPr>
          </a:lstStyle>
          <a:p>
            <a:r>
              <a:rPr lang="es-EC" dirty="0"/>
              <a:t>GENERALIDADES</a:t>
            </a:r>
          </a:p>
        </p:txBody>
      </p:sp>
      <p:sp>
        <p:nvSpPr>
          <p:cNvPr id="19" name="18 CuadroTexto"/>
          <p:cNvSpPr txBox="1"/>
          <p:nvPr/>
        </p:nvSpPr>
        <p:spPr>
          <a:xfrm>
            <a:off x="107986" y="1418314"/>
            <a:ext cx="3659976" cy="646331"/>
          </a:xfrm>
          <a:prstGeom prst="rect">
            <a:avLst/>
          </a:prstGeom>
          <a:solidFill>
            <a:schemeClr val="bg2">
              <a:lumMod val="20000"/>
              <a:lumOff val="80000"/>
            </a:schemeClr>
          </a:solidFill>
        </p:spPr>
        <p:txBody>
          <a:bodyPr wrap="none" rtlCol="0">
            <a:spAutoFit/>
          </a:bodyPr>
          <a:lstStyle>
            <a:defPPr>
              <a:defRPr lang="es-ES"/>
            </a:defPPr>
            <a:lvl1pPr algn="ctr">
              <a:defRPr b="1" u="none">
                <a:solidFill>
                  <a:srgbClr val="C00000"/>
                </a:solidFill>
              </a:defRPr>
            </a:lvl1pPr>
          </a:lstStyle>
          <a:p>
            <a:r>
              <a:rPr lang="es-EC" dirty="0"/>
              <a:t>DESCRIPCIÓN DE LAS OBRAS </a:t>
            </a:r>
            <a:endParaRPr lang="es-EC" dirty="0" smtClean="0"/>
          </a:p>
          <a:p>
            <a:pPr algn="just"/>
            <a:r>
              <a:rPr lang="es-EC" dirty="0" smtClean="0"/>
              <a:t>DE </a:t>
            </a:r>
            <a:r>
              <a:rPr lang="es-EC" dirty="0"/>
              <a:t>MITIGACIÓN</a:t>
            </a:r>
          </a:p>
        </p:txBody>
      </p:sp>
      <p:sp>
        <p:nvSpPr>
          <p:cNvPr id="20" name="19 CuadroTexto"/>
          <p:cNvSpPr txBox="1"/>
          <p:nvPr/>
        </p:nvSpPr>
        <p:spPr>
          <a:xfrm>
            <a:off x="1255574" y="2483211"/>
            <a:ext cx="2879676" cy="646331"/>
          </a:xfrm>
          <a:prstGeom prst="rect">
            <a:avLst/>
          </a:prstGeom>
          <a:noFill/>
        </p:spPr>
        <p:txBody>
          <a:bodyPr wrap="square" rtlCol="0">
            <a:spAutoFit/>
          </a:bodyPr>
          <a:lstStyle/>
          <a:p>
            <a:pPr algn="just"/>
            <a:r>
              <a:rPr lang="es-EC" u="none" dirty="0">
                <a:solidFill>
                  <a:schemeClr val="bg1">
                    <a:lumMod val="50000"/>
                  </a:schemeClr>
                </a:solidFill>
              </a:rPr>
              <a:t>CAPACIDAD ADMISIBLE DEL SUELO</a:t>
            </a:r>
          </a:p>
        </p:txBody>
      </p:sp>
      <p:sp>
        <p:nvSpPr>
          <p:cNvPr id="21" name="Flecha abajo 3"/>
          <p:cNvSpPr/>
          <p:nvPr/>
        </p:nvSpPr>
        <p:spPr>
          <a:xfrm>
            <a:off x="2405802" y="2064334"/>
            <a:ext cx="313899" cy="361075"/>
          </a:xfrm>
          <a:prstGeom prst="down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s-EC"/>
          </a:p>
        </p:txBody>
      </p:sp>
      <p:sp>
        <p:nvSpPr>
          <p:cNvPr id="22" name="21 CuadroTexto"/>
          <p:cNvSpPr txBox="1"/>
          <p:nvPr/>
        </p:nvSpPr>
        <p:spPr>
          <a:xfrm>
            <a:off x="2050961" y="3411257"/>
            <a:ext cx="3057099" cy="646331"/>
          </a:xfrm>
          <a:prstGeom prst="rect">
            <a:avLst/>
          </a:prstGeom>
          <a:noFill/>
        </p:spPr>
        <p:txBody>
          <a:bodyPr wrap="square" rtlCol="0">
            <a:spAutoFit/>
          </a:bodyPr>
          <a:lstStyle/>
          <a:p>
            <a:pPr algn="just"/>
            <a:r>
              <a:rPr lang="es-EC" u="none" dirty="0" smtClean="0">
                <a:solidFill>
                  <a:schemeClr val="bg1">
                    <a:lumMod val="50000"/>
                  </a:schemeClr>
                </a:solidFill>
              </a:rPr>
              <a:t>CARGAS PERMANENTES Y CARGAS DINÁMICAS</a:t>
            </a:r>
            <a:endParaRPr lang="es-EC" u="none" dirty="0">
              <a:solidFill>
                <a:schemeClr val="bg1">
                  <a:lumMod val="50000"/>
                </a:schemeClr>
              </a:solidFill>
            </a:endParaRPr>
          </a:p>
        </p:txBody>
      </p:sp>
      <p:sp>
        <p:nvSpPr>
          <p:cNvPr id="23" name="Flecha abajo 3"/>
          <p:cNvSpPr/>
          <p:nvPr/>
        </p:nvSpPr>
        <p:spPr>
          <a:xfrm>
            <a:off x="3265611" y="3006710"/>
            <a:ext cx="313899" cy="361075"/>
          </a:xfrm>
          <a:prstGeom prst="down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s-EC"/>
          </a:p>
        </p:txBody>
      </p:sp>
      <p:sp>
        <p:nvSpPr>
          <p:cNvPr id="24" name="23 CuadroTexto"/>
          <p:cNvSpPr txBox="1"/>
          <p:nvPr/>
        </p:nvSpPr>
        <p:spPr>
          <a:xfrm>
            <a:off x="2866018" y="4557670"/>
            <a:ext cx="3057099" cy="369332"/>
          </a:xfrm>
          <a:prstGeom prst="rect">
            <a:avLst/>
          </a:prstGeom>
          <a:noFill/>
        </p:spPr>
        <p:txBody>
          <a:bodyPr wrap="square" rtlCol="0">
            <a:spAutoFit/>
          </a:bodyPr>
          <a:lstStyle/>
          <a:p>
            <a:pPr algn="ctr"/>
            <a:r>
              <a:rPr lang="es-EC" u="none" dirty="0" smtClean="0">
                <a:solidFill>
                  <a:schemeClr val="bg1">
                    <a:lumMod val="50000"/>
                  </a:schemeClr>
                </a:solidFill>
              </a:rPr>
              <a:t>MODELACIÓN Y DISEÑO</a:t>
            </a:r>
            <a:endParaRPr lang="es-EC" u="none" dirty="0">
              <a:solidFill>
                <a:schemeClr val="bg1">
                  <a:lumMod val="50000"/>
                </a:schemeClr>
              </a:solidFill>
            </a:endParaRPr>
          </a:p>
        </p:txBody>
      </p:sp>
      <p:sp>
        <p:nvSpPr>
          <p:cNvPr id="25" name="Flecha abajo 3"/>
          <p:cNvSpPr/>
          <p:nvPr/>
        </p:nvSpPr>
        <p:spPr>
          <a:xfrm>
            <a:off x="4135250" y="4162975"/>
            <a:ext cx="313899" cy="361075"/>
          </a:xfrm>
          <a:prstGeom prst="down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s-EC"/>
          </a:p>
        </p:txBody>
      </p:sp>
      <p:sp>
        <p:nvSpPr>
          <p:cNvPr id="26" name="25 CuadroTexto"/>
          <p:cNvSpPr txBox="1"/>
          <p:nvPr/>
        </p:nvSpPr>
        <p:spPr>
          <a:xfrm>
            <a:off x="3916512" y="5281003"/>
            <a:ext cx="2620766" cy="646331"/>
          </a:xfrm>
          <a:prstGeom prst="rect">
            <a:avLst/>
          </a:prstGeom>
          <a:noFill/>
        </p:spPr>
        <p:txBody>
          <a:bodyPr wrap="square" rtlCol="0">
            <a:spAutoFit/>
          </a:bodyPr>
          <a:lstStyle/>
          <a:p>
            <a:pPr algn="just"/>
            <a:r>
              <a:rPr lang="es-EC" u="none" dirty="0">
                <a:solidFill>
                  <a:schemeClr val="bg1">
                    <a:lumMod val="50000"/>
                  </a:schemeClr>
                </a:solidFill>
              </a:rPr>
              <a:t>CONCLUSIONES Y RECOMENDACIONES</a:t>
            </a:r>
          </a:p>
        </p:txBody>
      </p:sp>
      <p:sp>
        <p:nvSpPr>
          <p:cNvPr id="27" name="Flecha abajo 3"/>
          <p:cNvSpPr/>
          <p:nvPr/>
        </p:nvSpPr>
        <p:spPr>
          <a:xfrm>
            <a:off x="4951110" y="4895993"/>
            <a:ext cx="313899" cy="361075"/>
          </a:xfrm>
          <a:prstGeom prst="down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072113870"/>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56949" y="60506"/>
            <a:ext cx="5807124" cy="571500"/>
          </a:xfrm>
        </p:spPr>
        <p:txBody>
          <a:bodyPr/>
          <a:lstStyle/>
          <a:p>
            <a:pPr algn="l"/>
            <a:r>
              <a:rPr lang="es-EC" sz="2200" dirty="0" smtClean="0">
                <a:solidFill>
                  <a:schemeClr val="tx1"/>
                </a:solidFill>
              </a:rPr>
              <a:t>PRESAS COMO OBRAS DE MITIGACIÓN</a:t>
            </a:r>
            <a:endParaRPr lang="es-EC" sz="2200" dirty="0">
              <a:solidFill>
                <a:schemeClr val="tx1"/>
              </a:solidFill>
            </a:endParaRPr>
          </a:p>
        </p:txBody>
      </p:sp>
      <p:sp>
        <p:nvSpPr>
          <p:cNvPr id="6" name="5 CuadroTexto"/>
          <p:cNvSpPr txBox="1"/>
          <p:nvPr/>
        </p:nvSpPr>
        <p:spPr>
          <a:xfrm>
            <a:off x="6264324" y="-14325"/>
            <a:ext cx="2879676" cy="646331"/>
          </a:xfrm>
          <a:prstGeom prst="rect">
            <a:avLst/>
          </a:prstGeom>
          <a:noFill/>
        </p:spPr>
        <p:txBody>
          <a:bodyPr wrap="square" rtlCol="0">
            <a:spAutoFit/>
          </a:bodyPr>
          <a:lstStyle/>
          <a:p>
            <a:pPr algn="ctr"/>
            <a:r>
              <a:rPr lang="es-EC" u="none" dirty="0" smtClean="0">
                <a:solidFill>
                  <a:schemeClr val="bg1">
                    <a:lumMod val="50000"/>
                  </a:schemeClr>
                </a:solidFill>
              </a:rPr>
              <a:t>DESCRIPCIÓN DE LAS OBRAS DE MITIGACIÓN</a:t>
            </a:r>
            <a:endParaRPr lang="es-EC" u="none" dirty="0">
              <a:solidFill>
                <a:schemeClr val="bg1">
                  <a:lumMod val="50000"/>
                </a:schemeClr>
              </a:solidFill>
            </a:endParaRPr>
          </a:p>
        </p:txBody>
      </p:sp>
      <p:pic>
        <p:nvPicPr>
          <p:cNvPr id="5" name="Imagen 5"/>
          <p:cNvPicPr>
            <a:picLocks noChangeAspect="1"/>
          </p:cNvPicPr>
          <p:nvPr/>
        </p:nvPicPr>
        <p:blipFill rotWithShape="1">
          <a:blip r:embed="rId3">
            <a:extLst>
              <a:ext uri="{28A0092B-C50C-407E-A947-70E740481C1C}">
                <a14:useLocalDpi xmlns:a14="http://schemas.microsoft.com/office/drawing/2010/main" val="0"/>
              </a:ext>
            </a:extLst>
          </a:blip>
          <a:srcRect l="25697"/>
          <a:stretch/>
        </p:blipFill>
        <p:spPr>
          <a:xfrm>
            <a:off x="6621676" y="5875387"/>
            <a:ext cx="2331841" cy="809423"/>
          </a:xfrm>
          <a:prstGeom prst="rect">
            <a:avLst/>
          </a:prstGeom>
        </p:spPr>
      </p:pic>
      <p:sp>
        <p:nvSpPr>
          <p:cNvPr id="9" name="8 CuadroTexto"/>
          <p:cNvSpPr txBox="1"/>
          <p:nvPr/>
        </p:nvSpPr>
        <p:spPr>
          <a:xfrm>
            <a:off x="607325" y="890054"/>
            <a:ext cx="8099946" cy="2800767"/>
          </a:xfrm>
          <a:prstGeom prst="rect">
            <a:avLst/>
          </a:prstGeom>
          <a:noFill/>
        </p:spPr>
        <p:txBody>
          <a:bodyPr wrap="square" rtlCol="0">
            <a:spAutoFit/>
          </a:bodyPr>
          <a:lstStyle/>
          <a:p>
            <a:pPr lvl="2" algn="ctr"/>
            <a:r>
              <a:rPr lang="es-EC" sz="2200" b="1" u="none" dirty="0"/>
              <a:t>Presas mixtas</a:t>
            </a:r>
          </a:p>
          <a:p>
            <a:pPr lvl="2" algn="ctr"/>
            <a:endParaRPr lang="es-EC" sz="2200" b="1" u="none" dirty="0"/>
          </a:p>
          <a:p>
            <a:pPr algn="just"/>
            <a:r>
              <a:rPr lang="es-EC" sz="2200" u="none" dirty="0"/>
              <a:t>Una presa mixta </a:t>
            </a:r>
            <a:r>
              <a:rPr lang="es-EC" sz="2200" u="none" dirty="0" smtClean="0"/>
              <a:t>está compuesta </a:t>
            </a:r>
            <a:r>
              <a:rPr lang="es-EC" sz="2200" u="none" dirty="0"/>
              <a:t>por una parte de hormigón y otra de materiales </a:t>
            </a:r>
            <a:r>
              <a:rPr lang="es-EC" sz="2200" u="none" dirty="0" smtClean="0"/>
              <a:t>sueltos, tiene </a:t>
            </a:r>
            <a:r>
              <a:rPr lang="es-EC" sz="2200" u="none" dirty="0"/>
              <a:t>por finalidad proporcionar mayor resistencia y estabilidad al deslizamiento y </a:t>
            </a:r>
            <a:r>
              <a:rPr lang="es-EC" sz="2200" u="none" dirty="0" smtClean="0"/>
              <a:t>volcamiento de la estructura.</a:t>
            </a:r>
            <a:endParaRPr lang="es-EC" sz="2200" u="none" dirty="0"/>
          </a:p>
          <a:p>
            <a:pPr algn="just"/>
            <a:endParaRPr lang="es-EC" sz="2200" u="none" dirty="0"/>
          </a:p>
          <a:p>
            <a:pPr algn="just"/>
            <a:endParaRPr lang="es-EC" sz="2200" u="none" dirty="0"/>
          </a:p>
        </p:txBody>
      </p:sp>
      <p:sp>
        <p:nvSpPr>
          <p:cNvPr id="3" name="2 CuadroTexto"/>
          <p:cNvSpPr txBox="1"/>
          <p:nvPr/>
        </p:nvSpPr>
        <p:spPr>
          <a:xfrm>
            <a:off x="2283003" y="5636519"/>
            <a:ext cx="5655715" cy="261610"/>
          </a:xfrm>
          <a:prstGeom prst="rect">
            <a:avLst/>
          </a:prstGeom>
          <a:noFill/>
        </p:spPr>
        <p:txBody>
          <a:bodyPr wrap="none" rtlCol="0">
            <a:spAutoFit/>
          </a:bodyPr>
          <a:lstStyle/>
          <a:p>
            <a:r>
              <a:rPr lang="es-EC" sz="1100" b="1" u="none" dirty="0"/>
              <a:t>Fuente:</a:t>
            </a:r>
            <a:r>
              <a:rPr lang="es-EC" sz="1100" u="none" dirty="0"/>
              <a:t> (Sandoval, Obras de mitigación del flujo de lahares del Volcán Cotopaxi, 2016)</a:t>
            </a:r>
          </a:p>
        </p:txBody>
      </p:sp>
      <p:pic>
        <p:nvPicPr>
          <p:cNvPr id="8" name="7 Imagen"/>
          <p:cNvPicPr/>
          <p:nvPr/>
        </p:nvPicPr>
        <p:blipFill>
          <a:blip r:embed="rId4" cstate="email">
            <a:extLst>
              <a:ext uri="{28A0092B-C50C-407E-A947-70E740481C1C}">
                <a14:useLocalDpi xmlns:a14="http://schemas.microsoft.com/office/drawing/2010/main"/>
              </a:ext>
            </a:extLst>
          </a:blip>
          <a:srcRect/>
          <a:stretch>
            <a:fillRect/>
          </a:stretch>
        </p:blipFill>
        <p:spPr bwMode="auto">
          <a:xfrm>
            <a:off x="3165832" y="2852382"/>
            <a:ext cx="3671695" cy="2761395"/>
          </a:xfrm>
          <a:prstGeom prst="rect">
            <a:avLst/>
          </a:prstGeom>
          <a:noFill/>
          <a:ln>
            <a:noFill/>
          </a:ln>
        </p:spPr>
      </p:pic>
    </p:spTree>
    <p:extLst>
      <p:ext uri="{BB962C8B-B14F-4D97-AF65-F5344CB8AC3E}">
        <p14:creationId xmlns:p14="http://schemas.microsoft.com/office/powerpoint/2010/main" val="25430027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56949" y="60506"/>
            <a:ext cx="5807124" cy="571500"/>
          </a:xfrm>
        </p:spPr>
        <p:txBody>
          <a:bodyPr/>
          <a:lstStyle/>
          <a:p>
            <a:pPr algn="l"/>
            <a:r>
              <a:rPr lang="es-EC" sz="2200" dirty="0" smtClean="0">
                <a:solidFill>
                  <a:schemeClr val="tx1"/>
                </a:solidFill>
              </a:rPr>
              <a:t>PRESAS COMO OBRAS DE MITIGACIÓN</a:t>
            </a:r>
            <a:endParaRPr lang="es-EC" sz="2200" dirty="0">
              <a:solidFill>
                <a:schemeClr val="tx1"/>
              </a:solidFill>
            </a:endParaRPr>
          </a:p>
        </p:txBody>
      </p:sp>
      <p:sp>
        <p:nvSpPr>
          <p:cNvPr id="6" name="5 CuadroTexto"/>
          <p:cNvSpPr txBox="1"/>
          <p:nvPr/>
        </p:nvSpPr>
        <p:spPr>
          <a:xfrm>
            <a:off x="6264324" y="-14325"/>
            <a:ext cx="2879676" cy="646331"/>
          </a:xfrm>
          <a:prstGeom prst="rect">
            <a:avLst/>
          </a:prstGeom>
          <a:noFill/>
        </p:spPr>
        <p:txBody>
          <a:bodyPr wrap="square" rtlCol="0">
            <a:spAutoFit/>
          </a:bodyPr>
          <a:lstStyle/>
          <a:p>
            <a:pPr algn="ctr"/>
            <a:r>
              <a:rPr lang="es-EC" u="none" dirty="0" smtClean="0">
                <a:solidFill>
                  <a:schemeClr val="bg1">
                    <a:lumMod val="50000"/>
                  </a:schemeClr>
                </a:solidFill>
              </a:rPr>
              <a:t>DESCRIPCIÓN DE LAS OBRAS DE MITIGACIÓN</a:t>
            </a:r>
            <a:endParaRPr lang="es-EC" u="none" dirty="0">
              <a:solidFill>
                <a:schemeClr val="bg1">
                  <a:lumMod val="50000"/>
                </a:schemeClr>
              </a:solidFill>
            </a:endParaRPr>
          </a:p>
        </p:txBody>
      </p:sp>
      <p:pic>
        <p:nvPicPr>
          <p:cNvPr id="5" name="Imagen 5"/>
          <p:cNvPicPr>
            <a:picLocks noChangeAspect="1"/>
          </p:cNvPicPr>
          <p:nvPr/>
        </p:nvPicPr>
        <p:blipFill rotWithShape="1">
          <a:blip r:embed="rId3">
            <a:extLst>
              <a:ext uri="{28A0092B-C50C-407E-A947-70E740481C1C}">
                <a14:useLocalDpi xmlns:a14="http://schemas.microsoft.com/office/drawing/2010/main" val="0"/>
              </a:ext>
            </a:extLst>
          </a:blip>
          <a:srcRect l="25697"/>
          <a:stretch/>
        </p:blipFill>
        <p:spPr>
          <a:xfrm>
            <a:off x="6621676" y="5875387"/>
            <a:ext cx="2331841" cy="809423"/>
          </a:xfrm>
          <a:prstGeom prst="rect">
            <a:avLst/>
          </a:prstGeom>
        </p:spPr>
      </p:pic>
      <p:sp>
        <p:nvSpPr>
          <p:cNvPr id="9" name="8 CuadroTexto"/>
          <p:cNvSpPr txBox="1"/>
          <p:nvPr/>
        </p:nvSpPr>
        <p:spPr>
          <a:xfrm>
            <a:off x="607325" y="890054"/>
            <a:ext cx="8099946" cy="2554545"/>
          </a:xfrm>
          <a:prstGeom prst="rect">
            <a:avLst/>
          </a:prstGeom>
          <a:noFill/>
        </p:spPr>
        <p:txBody>
          <a:bodyPr wrap="square" rtlCol="0">
            <a:spAutoFit/>
          </a:bodyPr>
          <a:lstStyle/>
          <a:p>
            <a:pPr lvl="2" algn="ctr"/>
            <a:r>
              <a:rPr lang="es-EC" sz="2200" b="1" u="none" dirty="0"/>
              <a:t>Presas </a:t>
            </a:r>
            <a:r>
              <a:rPr lang="es-EC" sz="2200" b="1" u="none" dirty="0" smtClean="0"/>
              <a:t>mixtas en el flanco norte del volcán Cotopaxi</a:t>
            </a:r>
            <a:endParaRPr lang="es-EC" sz="2200" b="1" u="none" dirty="0"/>
          </a:p>
          <a:p>
            <a:pPr lvl="2" algn="ctr"/>
            <a:endParaRPr lang="es-EC" sz="2200" b="1" u="none" dirty="0"/>
          </a:p>
          <a:p>
            <a:pPr algn="just"/>
            <a:r>
              <a:rPr lang="es-EC" sz="2400" u="none" dirty="0" smtClean="0"/>
              <a:t>En </a:t>
            </a:r>
            <a:r>
              <a:rPr lang="es-EC" sz="2400" u="none" dirty="0"/>
              <a:t>los ríos El Salto y Pita, Naranjo &amp; </a:t>
            </a:r>
            <a:r>
              <a:rPr lang="es-EC" sz="2400" u="none" dirty="0" smtClean="0"/>
              <a:t>Bonito, proponen </a:t>
            </a:r>
            <a:r>
              <a:rPr lang="es-EC" sz="2400" u="none" dirty="0"/>
              <a:t>“Diseño de obras de protección ante el flujo de los lahares del volcán Cotopaxi para la cuenca Norte”.</a:t>
            </a:r>
          </a:p>
          <a:p>
            <a:pPr algn="just"/>
            <a:endParaRPr lang="es-EC" sz="2200" u="none" dirty="0"/>
          </a:p>
          <a:p>
            <a:pPr algn="just"/>
            <a:endParaRPr lang="es-EC" sz="2200" u="none" dirty="0"/>
          </a:p>
        </p:txBody>
      </p:sp>
      <p:pic>
        <p:nvPicPr>
          <p:cNvPr id="4" name="3 Imagen" descr="Recorte de pantall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2574" y="2811436"/>
            <a:ext cx="4374197" cy="3275465"/>
          </a:xfrm>
          <a:prstGeom prst="rect">
            <a:avLst/>
          </a:prstGeom>
        </p:spPr>
      </p:pic>
    </p:spTree>
    <p:extLst>
      <p:ext uri="{BB962C8B-B14F-4D97-AF65-F5344CB8AC3E}">
        <p14:creationId xmlns:p14="http://schemas.microsoft.com/office/powerpoint/2010/main" val="10618186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56949" y="60506"/>
            <a:ext cx="5807124" cy="571500"/>
          </a:xfrm>
        </p:spPr>
        <p:txBody>
          <a:bodyPr/>
          <a:lstStyle/>
          <a:p>
            <a:pPr algn="l"/>
            <a:r>
              <a:rPr lang="es-EC" sz="2200" dirty="0" smtClean="0">
                <a:solidFill>
                  <a:schemeClr val="tx1"/>
                </a:solidFill>
              </a:rPr>
              <a:t>PRESAS COMO OBRAS DE MITIGACIÓN</a:t>
            </a:r>
            <a:endParaRPr lang="es-EC" sz="2200" dirty="0">
              <a:solidFill>
                <a:schemeClr val="tx1"/>
              </a:solidFill>
            </a:endParaRPr>
          </a:p>
        </p:txBody>
      </p:sp>
      <p:sp>
        <p:nvSpPr>
          <p:cNvPr id="6" name="5 CuadroTexto"/>
          <p:cNvSpPr txBox="1"/>
          <p:nvPr/>
        </p:nvSpPr>
        <p:spPr>
          <a:xfrm>
            <a:off x="6264324" y="-14325"/>
            <a:ext cx="2879676" cy="646331"/>
          </a:xfrm>
          <a:prstGeom prst="rect">
            <a:avLst/>
          </a:prstGeom>
          <a:noFill/>
        </p:spPr>
        <p:txBody>
          <a:bodyPr wrap="square" rtlCol="0">
            <a:spAutoFit/>
          </a:bodyPr>
          <a:lstStyle/>
          <a:p>
            <a:pPr algn="ctr"/>
            <a:r>
              <a:rPr lang="es-EC" u="none" dirty="0" smtClean="0">
                <a:solidFill>
                  <a:schemeClr val="bg1">
                    <a:lumMod val="50000"/>
                  </a:schemeClr>
                </a:solidFill>
              </a:rPr>
              <a:t>DESCRIPCIÓN DE LAS OBRAS DE MITIGACIÓN</a:t>
            </a:r>
            <a:endParaRPr lang="es-EC" u="none" dirty="0">
              <a:solidFill>
                <a:schemeClr val="bg1">
                  <a:lumMod val="50000"/>
                </a:schemeClr>
              </a:solidFill>
            </a:endParaRPr>
          </a:p>
        </p:txBody>
      </p:sp>
      <p:pic>
        <p:nvPicPr>
          <p:cNvPr id="5" name="Imagen 5"/>
          <p:cNvPicPr>
            <a:picLocks noChangeAspect="1"/>
          </p:cNvPicPr>
          <p:nvPr/>
        </p:nvPicPr>
        <p:blipFill rotWithShape="1">
          <a:blip r:embed="rId3">
            <a:extLst>
              <a:ext uri="{28A0092B-C50C-407E-A947-70E740481C1C}">
                <a14:useLocalDpi xmlns:a14="http://schemas.microsoft.com/office/drawing/2010/main" val="0"/>
              </a:ext>
            </a:extLst>
          </a:blip>
          <a:srcRect l="25697"/>
          <a:stretch/>
        </p:blipFill>
        <p:spPr>
          <a:xfrm>
            <a:off x="6621676" y="5875387"/>
            <a:ext cx="2331841" cy="809423"/>
          </a:xfrm>
          <a:prstGeom prst="rect">
            <a:avLst/>
          </a:prstGeom>
        </p:spPr>
      </p:pic>
      <p:sp>
        <p:nvSpPr>
          <p:cNvPr id="9" name="8 CuadroTexto"/>
          <p:cNvSpPr txBox="1"/>
          <p:nvPr/>
        </p:nvSpPr>
        <p:spPr>
          <a:xfrm>
            <a:off x="607325" y="890054"/>
            <a:ext cx="8099946" cy="2585323"/>
          </a:xfrm>
          <a:prstGeom prst="rect">
            <a:avLst/>
          </a:prstGeom>
          <a:noFill/>
        </p:spPr>
        <p:txBody>
          <a:bodyPr wrap="square" rtlCol="0">
            <a:spAutoFit/>
          </a:bodyPr>
          <a:lstStyle/>
          <a:p>
            <a:pPr lvl="2" algn="ctr"/>
            <a:r>
              <a:rPr lang="es-EC" sz="2200" b="1" u="none" dirty="0"/>
              <a:t>Presas </a:t>
            </a:r>
            <a:r>
              <a:rPr lang="es-EC" sz="2200" b="1" u="none" dirty="0" smtClean="0"/>
              <a:t>mixtas en el flanco sur del volcán Cotopaxi</a:t>
            </a:r>
            <a:endParaRPr lang="es-EC" sz="2200" b="1" u="none" dirty="0"/>
          </a:p>
          <a:p>
            <a:pPr lvl="2" algn="ctr"/>
            <a:endParaRPr lang="es-EC" sz="2200" b="1" u="none" dirty="0"/>
          </a:p>
          <a:p>
            <a:pPr algn="just"/>
            <a:r>
              <a:rPr lang="es-EC" sz="2400" u="none" dirty="0"/>
              <a:t>En el flanco sur, en las quebradas Cimarrones y </a:t>
            </a:r>
            <a:r>
              <a:rPr lang="es-EC" sz="2400" u="none" dirty="0" err="1"/>
              <a:t>Mururco</a:t>
            </a:r>
            <a:r>
              <a:rPr lang="es-EC" sz="2400" u="none" dirty="0"/>
              <a:t> afluentes del río Cutuchi, Arévalo &amp; Ñaupari proponen “Diseño de obras de protección para el flujo de lahares del volcán Cotopaxi en las quebradas Cimarrones y </a:t>
            </a:r>
            <a:r>
              <a:rPr lang="es-EC" sz="2400" u="none" dirty="0" err="1"/>
              <a:t>Mururco</a:t>
            </a:r>
            <a:r>
              <a:rPr lang="es-EC" sz="2400" u="none" dirty="0"/>
              <a:t>”. </a:t>
            </a:r>
            <a:endParaRPr lang="es-EC" sz="2200" u="none" dirty="0" smtClean="0"/>
          </a:p>
          <a:p>
            <a:pPr algn="just"/>
            <a:endParaRPr lang="es-EC" sz="2200" u="none" dirty="0"/>
          </a:p>
        </p:txBody>
      </p:sp>
      <p:pic>
        <p:nvPicPr>
          <p:cNvPr id="3" name="2 Imagen" descr="Recorte de pantall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4586" y="3193575"/>
            <a:ext cx="4062497" cy="2847635"/>
          </a:xfrm>
          <a:prstGeom prst="rect">
            <a:avLst/>
          </a:prstGeom>
        </p:spPr>
      </p:pic>
    </p:spTree>
    <p:extLst>
      <p:ext uri="{BB962C8B-B14F-4D97-AF65-F5344CB8AC3E}">
        <p14:creationId xmlns:p14="http://schemas.microsoft.com/office/powerpoint/2010/main" val="25701552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56949" y="60506"/>
            <a:ext cx="5807124" cy="571500"/>
          </a:xfrm>
        </p:spPr>
        <p:txBody>
          <a:bodyPr/>
          <a:lstStyle/>
          <a:p>
            <a:pPr algn="l"/>
            <a:r>
              <a:rPr lang="es-EC" sz="2200" dirty="0" smtClean="0">
                <a:solidFill>
                  <a:schemeClr val="tx1"/>
                </a:solidFill>
              </a:rPr>
              <a:t>PRESAS COMO OBRAS DE MITIGACIÓN</a:t>
            </a:r>
            <a:endParaRPr lang="es-EC" sz="2200" dirty="0">
              <a:solidFill>
                <a:schemeClr val="tx1"/>
              </a:solidFill>
            </a:endParaRPr>
          </a:p>
        </p:txBody>
      </p:sp>
      <p:sp>
        <p:nvSpPr>
          <p:cNvPr id="6" name="5 CuadroTexto"/>
          <p:cNvSpPr txBox="1"/>
          <p:nvPr/>
        </p:nvSpPr>
        <p:spPr>
          <a:xfrm>
            <a:off x="6264324" y="-14325"/>
            <a:ext cx="2879676" cy="646331"/>
          </a:xfrm>
          <a:prstGeom prst="rect">
            <a:avLst/>
          </a:prstGeom>
          <a:noFill/>
        </p:spPr>
        <p:txBody>
          <a:bodyPr wrap="square" rtlCol="0">
            <a:spAutoFit/>
          </a:bodyPr>
          <a:lstStyle/>
          <a:p>
            <a:pPr algn="ctr"/>
            <a:r>
              <a:rPr lang="es-EC" u="none" dirty="0" smtClean="0">
                <a:solidFill>
                  <a:schemeClr val="bg1">
                    <a:lumMod val="50000"/>
                  </a:schemeClr>
                </a:solidFill>
              </a:rPr>
              <a:t>DESCRIPCIÓN DE LAS OBRAS DE MITIGACIÓN</a:t>
            </a:r>
            <a:endParaRPr lang="es-EC" u="none" dirty="0">
              <a:solidFill>
                <a:schemeClr val="bg1">
                  <a:lumMod val="50000"/>
                </a:schemeClr>
              </a:solidFill>
            </a:endParaRPr>
          </a:p>
        </p:txBody>
      </p:sp>
      <p:pic>
        <p:nvPicPr>
          <p:cNvPr id="5" name="Imagen 5"/>
          <p:cNvPicPr>
            <a:picLocks noChangeAspect="1"/>
          </p:cNvPicPr>
          <p:nvPr/>
        </p:nvPicPr>
        <p:blipFill rotWithShape="1">
          <a:blip r:embed="rId3">
            <a:extLst>
              <a:ext uri="{28A0092B-C50C-407E-A947-70E740481C1C}">
                <a14:useLocalDpi xmlns:a14="http://schemas.microsoft.com/office/drawing/2010/main" val="0"/>
              </a:ext>
            </a:extLst>
          </a:blip>
          <a:srcRect l="25697"/>
          <a:stretch/>
        </p:blipFill>
        <p:spPr>
          <a:xfrm>
            <a:off x="6621676" y="5875387"/>
            <a:ext cx="2331841" cy="809423"/>
          </a:xfrm>
          <a:prstGeom prst="rect">
            <a:avLst/>
          </a:prstGeom>
        </p:spPr>
      </p:pic>
      <p:sp>
        <p:nvSpPr>
          <p:cNvPr id="9" name="8 CuadroTexto"/>
          <p:cNvSpPr txBox="1"/>
          <p:nvPr/>
        </p:nvSpPr>
        <p:spPr>
          <a:xfrm>
            <a:off x="607325" y="890054"/>
            <a:ext cx="8099946" cy="3139321"/>
          </a:xfrm>
          <a:prstGeom prst="rect">
            <a:avLst/>
          </a:prstGeom>
          <a:noFill/>
        </p:spPr>
        <p:txBody>
          <a:bodyPr wrap="square" rtlCol="0">
            <a:spAutoFit/>
          </a:bodyPr>
          <a:lstStyle/>
          <a:p>
            <a:pPr lvl="2" algn="ctr"/>
            <a:r>
              <a:rPr lang="es-EC" sz="2200" b="1" u="none" dirty="0"/>
              <a:t>Presas </a:t>
            </a:r>
            <a:r>
              <a:rPr lang="es-EC" sz="2200" b="1" u="none" dirty="0" smtClean="0"/>
              <a:t>mixtas en el flanco sur occidental del volcán Cotopaxi</a:t>
            </a:r>
          </a:p>
          <a:p>
            <a:pPr lvl="2" algn="ctr"/>
            <a:endParaRPr lang="es-EC" sz="2200" b="1" u="none" dirty="0"/>
          </a:p>
          <a:p>
            <a:pPr algn="just"/>
            <a:r>
              <a:rPr lang="es-EC" sz="2200" u="none" dirty="0" smtClean="0"/>
              <a:t>En </a:t>
            </a:r>
            <a:r>
              <a:rPr lang="es-EC" sz="2200" u="none" dirty="0"/>
              <a:t>las quebradas Saquimala y San Lorenzo afluentes del río Saquimala, Fichamba &amp; Ñacata proponen “Diseño de obras de protección, regulación y control de lahares en el Río Saquimala en la zona sur occidental del volcán Cotopaxi”.</a:t>
            </a:r>
          </a:p>
          <a:p>
            <a:pPr lvl="2" algn="ctr"/>
            <a:endParaRPr lang="es-EC" sz="2200" b="1" u="none" dirty="0"/>
          </a:p>
          <a:p>
            <a:pPr algn="just"/>
            <a:endParaRPr lang="es-EC" sz="2200" u="none" dirty="0"/>
          </a:p>
        </p:txBody>
      </p:sp>
    </p:spTree>
    <p:extLst>
      <p:ext uri="{BB962C8B-B14F-4D97-AF65-F5344CB8AC3E}">
        <p14:creationId xmlns:p14="http://schemas.microsoft.com/office/powerpoint/2010/main" val="39928177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l"/>
            <a:r>
              <a:rPr lang="es-EC" sz="2200" dirty="0" smtClean="0">
                <a:solidFill>
                  <a:schemeClr val="tx1"/>
                </a:solidFill>
              </a:rPr>
              <a:t>PRESAS COMO OBRAS DE MITIGACIÓN</a:t>
            </a:r>
            <a:endParaRPr lang="es-EC" sz="2200" dirty="0">
              <a:solidFill>
                <a:schemeClr val="tx1"/>
              </a:solidFill>
            </a:endParaRPr>
          </a:p>
        </p:txBody>
      </p:sp>
      <p:sp>
        <p:nvSpPr>
          <p:cNvPr id="3" name="2 Marcador de texto"/>
          <p:cNvSpPr>
            <a:spLocks noGrp="1"/>
          </p:cNvSpPr>
          <p:nvPr>
            <p:ph type="body" idx="1"/>
          </p:nvPr>
        </p:nvSpPr>
        <p:spPr>
          <a:xfrm>
            <a:off x="457200" y="1097757"/>
            <a:ext cx="4040188" cy="639762"/>
          </a:xfrm>
        </p:spPr>
        <p:txBody>
          <a:bodyPr/>
          <a:lstStyle/>
          <a:p>
            <a:r>
              <a:rPr lang="es-EC" dirty="0" smtClean="0">
                <a:solidFill>
                  <a:schemeClr val="tx1"/>
                </a:solidFill>
              </a:rPr>
              <a:t>Presa mixta San </a:t>
            </a:r>
            <a:r>
              <a:rPr lang="es-EC" dirty="0">
                <a:solidFill>
                  <a:schemeClr val="tx1"/>
                </a:solidFill>
              </a:rPr>
              <a:t>Lorenzo</a:t>
            </a:r>
            <a:endParaRPr lang="es-EC" dirty="0"/>
          </a:p>
        </p:txBody>
      </p:sp>
      <p:pic>
        <p:nvPicPr>
          <p:cNvPr id="11" name="10 Marcador de contenido" descr="Recorte de pantalla"/>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57200" y="1837757"/>
            <a:ext cx="4040188" cy="3919680"/>
          </a:xfrm>
        </p:spPr>
      </p:pic>
      <p:sp>
        <p:nvSpPr>
          <p:cNvPr id="7" name="6 Marcador de texto"/>
          <p:cNvSpPr>
            <a:spLocks noGrp="1"/>
          </p:cNvSpPr>
          <p:nvPr>
            <p:ph type="body" sz="quarter" idx="3"/>
          </p:nvPr>
        </p:nvSpPr>
        <p:spPr>
          <a:xfrm>
            <a:off x="4645025" y="1535113"/>
            <a:ext cx="4308492" cy="639762"/>
          </a:xfrm>
        </p:spPr>
        <p:txBody>
          <a:bodyPr/>
          <a:lstStyle/>
          <a:p>
            <a:r>
              <a:rPr lang="es-EC" sz="1800" dirty="0" smtClean="0">
                <a:solidFill>
                  <a:schemeClr val="tx1"/>
                </a:solidFill>
              </a:rPr>
              <a:t>Parámetros</a:t>
            </a:r>
            <a:endParaRPr lang="es-EC" sz="1800" dirty="0">
              <a:solidFill>
                <a:schemeClr val="tx1"/>
              </a:solidFill>
            </a:endParaRPr>
          </a:p>
        </p:txBody>
      </p:sp>
      <p:graphicFrame>
        <p:nvGraphicFramePr>
          <p:cNvPr id="10" name="9 Marcador de contenido"/>
          <p:cNvGraphicFramePr>
            <a:graphicFrameLocks noGrp="1"/>
          </p:cNvGraphicFramePr>
          <p:nvPr>
            <p:ph sz="quarter" idx="4"/>
            <p:extLst>
              <p:ext uri="{D42A27DB-BD31-4B8C-83A1-F6EECF244321}">
                <p14:modId xmlns:p14="http://schemas.microsoft.com/office/powerpoint/2010/main" val="3506772136"/>
              </p:ext>
            </p:extLst>
          </p:nvPr>
        </p:nvGraphicFramePr>
        <p:xfrm>
          <a:off x="4645026" y="2215812"/>
          <a:ext cx="4308492" cy="3052224"/>
        </p:xfrm>
        <a:graphic>
          <a:graphicData uri="http://schemas.openxmlformats.org/drawingml/2006/table">
            <a:tbl>
              <a:tblPr firstRow="1" firstCol="1" bandRow="1">
                <a:tableStyleId>{616DA210-FB5B-4158-B5E0-FEB733F419BA}</a:tableStyleId>
              </a:tblPr>
              <a:tblGrid>
                <a:gridCol w="2470709"/>
                <a:gridCol w="1060686"/>
                <a:gridCol w="777097"/>
              </a:tblGrid>
              <a:tr h="295238">
                <a:tc>
                  <a:txBody>
                    <a:bodyPr/>
                    <a:lstStyle/>
                    <a:p>
                      <a:pPr algn="just">
                        <a:lnSpc>
                          <a:spcPct val="115000"/>
                        </a:lnSpc>
                        <a:spcAft>
                          <a:spcPts val="0"/>
                        </a:spcAft>
                      </a:pPr>
                      <a:r>
                        <a:rPr lang="es-EC" sz="1000" dirty="0">
                          <a:effectLst/>
                        </a:rPr>
                        <a:t>Descripción</a:t>
                      </a:r>
                      <a:endParaRPr lang="es-EC" sz="1000" b="1" dirty="0">
                        <a:solidFill>
                          <a:srgbClr val="000000"/>
                        </a:solidFill>
                        <a:effectLst/>
                        <a:latin typeface="Times New Roman"/>
                        <a:ea typeface="Times New Roman"/>
                        <a:cs typeface="Times New Roman"/>
                      </a:endParaRPr>
                    </a:p>
                  </a:txBody>
                  <a:tcPr marL="44450" marR="44450" marT="0" marB="0" anchor="ctr"/>
                </a:tc>
                <a:tc>
                  <a:txBody>
                    <a:bodyPr/>
                    <a:lstStyle/>
                    <a:p>
                      <a:pPr algn="just">
                        <a:lnSpc>
                          <a:spcPct val="115000"/>
                        </a:lnSpc>
                        <a:spcAft>
                          <a:spcPts val="0"/>
                        </a:spcAft>
                      </a:pPr>
                      <a:r>
                        <a:rPr lang="es-EC" sz="1000" dirty="0">
                          <a:effectLst/>
                        </a:rPr>
                        <a:t>Unidad</a:t>
                      </a:r>
                      <a:endParaRPr lang="es-EC" sz="1000" b="1" dirty="0">
                        <a:solidFill>
                          <a:srgbClr val="000000"/>
                        </a:solidFill>
                        <a:effectLst/>
                        <a:latin typeface="Times New Roman"/>
                        <a:ea typeface="Times New Roman"/>
                        <a:cs typeface="Times New Roman"/>
                      </a:endParaRPr>
                    </a:p>
                  </a:txBody>
                  <a:tcPr marL="44450" marR="44450" marT="0" marB="0" anchor="ctr"/>
                </a:tc>
                <a:tc>
                  <a:txBody>
                    <a:bodyPr/>
                    <a:lstStyle/>
                    <a:p>
                      <a:pPr algn="just">
                        <a:lnSpc>
                          <a:spcPct val="115000"/>
                        </a:lnSpc>
                        <a:spcAft>
                          <a:spcPts val="0"/>
                        </a:spcAft>
                      </a:pPr>
                      <a:r>
                        <a:rPr lang="es-EC" sz="1000">
                          <a:effectLst/>
                        </a:rPr>
                        <a:t>Valor</a:t>
                      </a:r>
                      <a:endParaRPr lang="es-EC" sz="1000" b="1">
                        <a:solidFill>
                          <a:srgbClr val="000000"/>
                        </a:solidFill>
                        <a:effectLst/>
                        <a:latin typeface="Times New Roman"/>
                        <a:ea typeface="Times New Roman"/>
                        <a:cs typeface="Times New Roman"/>
                      </a:endParaRPr>
                    </a:p>
                  </a:txBody>
                  <a:tcPr marL="44450" marR="44450" marT="0" marB="0" anchor="ctr"/>
                </a:tc>
              </a:tr>
              <a:tr h="295238">
                <a:tc>
                  <a:txBody>
                    <a:bodyPr/>
                    <a:lstStyle/>
                    <a:p>
                      <a:pPr algn="just">
                        <a:lnSpc>
                          <a:spcPts val="1200"/>
                        </a:lnSpc>
                        <a:spcAft>
                          <a:spcPts val="0"/>
                        </a:spcAft>
                      </a:pPr>
                      <a:r>
                        <a:rPr lang="es-EC" sz="1000">
                          <a:effectLst/>
                        </a:rPr>
                        <a:t>Peso específico del suelo</a:t>
                      </a:r>
                      <a:endParaRPr lang="es-EC" sz="1000">
                        <a:solidFill>
                          <a:srgbClr val="000000"/>
                        </a:solidFill>
                        <a:effectLst/>
                        <a:latin typeface="Times New Roman"/>
                        <a:ea typeface="Times New Roman"/>
                        <a:cs typeface="Times New Roman"/>
                      </a:endParaRPr>
                    </a:p>
                  </a:txBody>
                  <a:tcPr marL="44450" marR="44450" marT="0" marB="0" anchor="ctr"/>
                </a:tc>
                <a:tc>
                  <a:txBody>
                    <a:bodyPr/>
                    <a:lstStyle/>
                    <a:p>
                      <a:pPr algn="just">
                        <a:lnSpc>
                          <a:spcPts val="1200"/>
                        </a:lnSpc>
                        <a:spcAft>
                          <a:spcPts val="0"/>
                        </a:spcAft>
                      </a:pPr>
                      <a:r>
                        <a:rPr lang="es-EC" sz="1000">
                          <a:effectLst/>
                        </a:rPr>
                        <a:t>(Tn/m3)</a:t>
                      </a:r>
                      <a:endParaRPr lang="es-EC" sz="1000">
                        <a:solidFill>
                          <a:srgbClr val="000000"/>
                        </a:solidFill>
                        <a:effectLst/>
                        <a:latin typeface="Times New Roman"/>
                        <a:ea typeface="Times New Roman"/>
                        <a:cs typeface="Times New Roman"/>
                      </a:endParaRPr>
                    </a:p>
                  </a:txBody>
                  <a:tcPr marL="44450" marR="44450" marT="0" marB="0" anchor="ctr"/>
                </a:tc>
                <a:tc>
                  <a:txBody>
                    <a:bodyPr/>
                    <a:lstStyle/>
                    <a:p>
                      <a:pPr algn="just">
                        <a:lnSpc>
                          <a:spcPts val="1200"/>
                        </a:lnSpc>
                        <a:spcAft>
                          <a:spcPts val="0"/>
                        </a:spcAft>
                      </a:pPr>
                      <a:r>
                        <a:rPr lang="es-EC" sz="1000">
                          <a:effectLst/>
                        </a:rPr>
                        <a:t>1,60</a:t>
                      </a:r>
                      <a:endParaRPr lang="es-EC" sz="1000">
                        <a:solidFill>
                          <a:srgbClr val="000000"/>
                        </a:solidFill>
                        <a:effectLst/>
                        <a:latin typeface="Times New Roman"/>
                        <a:ea typeface="Times New Roman"/>
                        <a:cs typeface="Times New Roman"/>
                      </a:endParaRPr>
                    </a:p>
                  </a:txBody>
                  <a:tcPr marL="44450" marR="44450" marT="0" marB="0" anchor="ctr"/>
                </a:tc>
              </a:tr>
              <a:tr h="295238">
                <a:tc>
                  <a:txBody>
                    <a:bodyPr/>
                    <a:lstStyle/>
                    <a:p>
                      <a:pPr algn="just">
                        <a:lnSpc>
                          <a:spcPts val="1200"/>
                        </a:lnSpc>
                        <a:spcAft>
                          <a:spcPts val="0"/>
                        </a:spcAft>
                      </a:pPr>
                      <a:r>
                        <a:rPr lang="es-EC" sz="1000">
                          <a:effectLst/>
                        </a:rPr>
                        <a:t>Peso específico del lahar</a:t>
                      </a:r>
                      <a:endParaRPr lang="es-EC" sz="1000">
                        <a:solidFill>
                          <a:srgbClr val="000000"/>
                        </a:solidFill>
                        <a:effectLst/>
                        <a:latin typeface="Times New Roman"/>
                        <a:ea typeface="Times New Roman"/>
                        <a:cs typeface="Times New Roman"/>
                      </a:endParaRPr>
                    </a:p>
                  </a:txBody>
                  <a:tcPr marL="44450" marR="44450" marT="0" marB="0" anchor="ctr"/>
                </a:tc>
                <a:tc>
                  <a:txBody>
                    <a:bodyPr/>
                    <a:lstStyle/>
                    <a:p>
                      <a:pPr algn="just">
                        <a:lnSpc>
                          <a:spcPts val="1200"/>
                        </a:lnSpc>
                        <a:spcAft>
                          <a:spcPts val="0"/>
                        </a:spcAft>
                      </a:pPr>
                      <a:r>
                        <a:rPr lang="es-EC" sz="1000">
                          <a:effectLst/>
                        </a:rPr>
                        <a:t>(Tn/m3)</a:t>
                      </a:r>
                      <a:endParaRPr lang="es-EC" sz="1000">
                        <a:solidFill>
                          <a:srgbClr val="000000"/>
                        </a:solidFill>
                        <a:effectLst/>
                        <a:latin typeface="Times New Roman"/>
                        <a:ea typeface="Times New Roman"/>
                        <a:cs typeface="Times New Roman"/>
                      </a:endParaRPr>
                    </a:p>
                  </a:txBody>
                  <a:tcPr marL="44450" marR="44450" marT="0" marB="0" anchor="ctr"/>
                </a:tc>
                <a:tc>
                  <a:txBody>
                    <a:bodyPr/>
                    <a:lstStyle/>
                    <a:p>
                      <a:pPr algn="just">
                        <a:lnSpc>
                          <a:spcPts val="1200"/>
                        </a:lnSpc>
                        <a:spcAft>
                          <a:spcPts val="0"/>
                        </a:spcAft>
                      </a:pPr>
                      <a:r>
                        <a:rPr lang="es-EC" sz="1000">
                          <a:effectLst/>
                        </a:rPr>
                        <a:t>2,03</a:t>
                      </a:r>
                      <a:endParaRPr lang="es-EC" sz="1000">
                        <a:solidFill>
                          <a:srgbClr val="000000"/>
                        </a:solidFill>
                        <a:effectLst/>
                        <a:latin typeface="Times New Roman"/>
                        <a:ea typeface="Times New Roman"/>
                        <a:cs typeface="Times New Roman"/>
                      </a:endParaRPr>
                    </a:p>
                  </a:txBody>
                  <a:tcPr marL="44450" marR="44450" marT="0" marB="0" anchor="ctr"/>
                </a:tc>
              </a:tr>
              <a:tr h="295238">
                <a:tc>
                  <a:txBody>
                    <a:bodyPr/>
                    <a:lstStyle/>
                    <a:p>
                      <a:pPr algn="just">
                        <a:lnSpc>
                          <a:spcPts val="1200"/>
                        </a:lnSpc>
                        <a:spcAft>
                          <a:spcPts val="0"/>
                        </a:spcAft>
                      </a:pPr>
                      <a:r>
                        <a:rPr lang="es-EC" sz="1000">
                          <a:effectLst/>
                        </a:rPr>
                        <a:t>Peso específico de Hormigón</a:t>
                      </a:r>
                      <a:endParaRPr lang="es-EC" sz="1000">
                        <a:solidFill>
                          <a:srgbClr val="000000"/>
                        </a:solidFill>
                        <a:effectLst/>
                        <a:latin typeface="Times New Roman"/>
                        <a:ea typeface="Times New Roman"/>
                        <a:cs typeface="Times New Roman"/>
                      </a:endParaRPr>
                    </a:p>
                  </a:txBody>
                  <a:tcPr marL="44450" marR="44450" marT="0" marB="0" anchor="ctr"/>
                </a:tc>
                <a:tc>
                  <a:txBody>
                    <a:bodyPr/>
                    <a:lstStyle/>
                    <a:p>
                      <a:pPr algn="just">
                        <a:lnSpc>
                          <a:spcPts val="1200"/>
                        </a:lnSpc>
                        <a:spcAft>
                          <a:spcPts val="0"/>
                        </a:spcAft>
                      </a:pPr>
                      <a:r>
                        <a:rPr lang="es-EC" sz="1000">
                          <a:effectLst/>
                        </a:rPr>
                        <a:t>(Tn/m3)</a:t>
                      </a:r>
                      <a:endParaRPr lang="es-EC" sz="1000">
                        <a:solidFill>
                          <a:srgbClr val="000000"/>
                        </a:solidFill>
                        <a:effectLst/>
                        <a:latin typeface="Times New Roman"/>
                        <a:ea typeface="Times New Roman"/>
                        <a:cs typeface="Times New Roman"/>
                      </a:endParaRPr>
                    </a:p>
                  </a:txBody>
                  <a:tcPr marL="44450" marR="44450" marT="0" marB="0" anchor="ctr"/>
                </a:tc>
                <a:tc>
                  <a:txBody>
                    <a:bodyPr/>
                    <a:lstStyle/>
                    <a:p>
                      <a:pPr algn="just">
                        <a:lnSpc>
                          <a:spcPts val="1200"/>
                        </a:lnSpc>
                        <a:spcAft>
                          <a:spcPts val="0"/>
                        </a:spcAft>
                      </a:pPr>
                      <a:r>
                        <a:rPr lang="es-EC" sz="1000">
                          <a:effectLst/>
                        </a:rPr>
                        <a:t>2,40</a:t>
                      </a:r>
                      <a:endParaRPr lang="es-EC" sz="1000">
                        <a:solidFill>
                          <a:srgbClr val="000000"/>
                        </a:solidFill>
                        <a:effectLst/>
                        <a:latin typeface="Times New Roman"/>
                        <a:ea typeface="Times New Roman"/>
                        <a:cs typeface="Times New Roman"/>
                      </a:endParaRPr>
                    </a:p>
                  </a:txBody>
                  <a:tcPr marL="44450" marR="44450" marT="0" marB="0" anchor="ctr"/>
                </a:tc>
              </a:tr>
              <a:tr h="356370">
                <a:tc>
                  <a:txBody>
                    <a:bodyPr/>
                    <a:lstStyle/>
                    <a:p>
                      <a:pPr algn="just">
                        <a:lnSpc>
                          <a:spcPts val="1200"/>
                        </a:lnSpc>
                        <a:spcAft>
                          <a:spcPts val="0"/>
                        </a:spcAft>
                      </a:pPr>
                      <a:r>
                        <a:rPr lang="es-EC" sz="1000" dirty="0">
                          <a:effectLst/>
                        </a:rPr>
                        <a:t>Angulo de Fricción interna del suelo</a:t>
                      </a:r>
                      <a:endParaRPr lang="es-EC" sz="1000" dirty="0">
                        <a:solidFill>
                          <a:srgbClr val="000000"/>
                        </a:solidFill>
                        <a:effectLst/>
                        <a:latin typeface="Times New Roman"/>
                        <a:ea typeface="Times New Roman"/>
                        <a:cs typeface="Times New Roman"/>
                      </a:endParaRPr>
                    </a:p>
                  </a:txBody>
                  <a:tcPr marL="44450" marR="44450" marT="0" marB="0" anchor="ctr"/>
                </a:tc>
                <a:tc>
                  <a:txBody>
                    <a:bodyPr/>
                    <a:lstStyle/>
                    <a:p>
                      <a:pPr algn="just">
                        <a:lnSpc>
                          <a:spcPts val="1200"/>
                        </a:lnSpc>
                        <a:spcAft>
                          <a:spcPts val="0"/>
                        </a:spcAft>
                      </a:pPr>
                      <a:r>
                        <a:rPr lang="es-EC" sz="1000">
                          <a:effectLst/>
                        </a:rPr>
                        <a:t>(°)</a:t>
                      </a:r>
                      <a:endParaRPr lang="es-EC" sz="1000">
                        <a:solidFill>
                          <a:srgbClr val="000000"/>
                        </a:solidFill>
                        <a:effectLst/>
                        <a:latin typeface="Times New Roman"/>
                        <a:ea typeface="Times New Roman"/>
                        <a:cs typeface="Times New Roman"/>
                      </a:endParaRPr>
                    </a:p>
                  </a:txBody>
                  <a:tcPr marL="44450" marR="44450" marT="0" marB="0" anchor="ctr"/>
                </a:tc>
                <a:tc>
                  <a:txBody>
                    <a:bodyPr/>
                    <a:lstStyle/>
                    <a:p>
                      <a:pPr algn="just">
                        <a:lnSpc>
                          <a:spcPts val="1200"/>
                        </a:lnSpc>
                        <a:spcAft>
                          <a:spcPts val="0"/>
                        </a:spcAft>
                      </a:pPr>
                      <a:r>
                        <a:rPr lang="es-EC" sz="1000" dirty="0">
                          <a:effectLst/>
                        </a:rPr>
                        <a:t>39,44</a:t>
                      </a:r>
                      <a:endParaRPr lang="es-EC" sz="1000" dirty="0">
                        <a:solidFill>
                          <a:srgbClr val="000000"/>
                        </a:solidFill>
                        <a:effectLst/>
                        <a:latin typeface="Times New Roman"/>
                        <a:ea typeface="Times New Roman"/>
                        <a:cs typeface="Times New Roman"/>
                      </a:endParaRPr>
                    </a:p>
                  </a:txBody>
                  <a:tcPr marL="44450" marR="44450" marT="0" marB="0" anchor="ctr"/>
                </a:tc>
              </a:tr>
              <a:tr h="295238">
                <a:tc>
                  <a:txBody>
                    <a:bodyPr/>
                    <a:lstStyle/>
                    <a:p>
                      <a:pPr algn="just">
                        <a:lnSpc>
                          <a:spcPts val="1200"/>
                        </a:lnSpc>
                        <a:spcAft>
                          <a:spcPts val="0"/>
                        </a:spcAft>
                      </a:pPr>
                      <a:r>
                        <a:rPr lang="es-EC" sz="1000">
                          <a:effectLst/>
                        </a:rPr>
                        <a:t>Altura de la Presa</a:t>
                      </a:r>
                      <a:endParaRPr lang="es-EC" sz="1000">
                        <a:solidFill>
                          <a:srgbClr val="000000"/>
                        </a:solidFill>
                        <a:effectLst/>
                        <a:latin typeface="Times New Roman"/>
                        <a:ea typeface="Times New Roman"/>
                        <a:cs typeface="Times New Roman"/>
                      </a:endParaRPr>
                    </a:p>
                  </a:txBody>
                  <a:tcPr marL="44450" marR="44450" marT="0" marB="0" anchor="ctr"/>
                </a:tc>
                <a:tc>
                  <a:txBody>
                    <a:bodyPr/>
                    <a:lstStyle/>
                    <a:p>
                      <a:pPr algn="just">
                        <a:lnSpc>
                          <a:spcPts val="1200"/>
                        </a:lnSpc>
                        <a:spcAft>
                          <a:spcPts val="0"/>
                        </a:spcAft>
                      </a:pPr>
                      <a:r>
                        <a:rPr lang="es-EC" sz="1000">
                          <a:effectLst/>
                        </a:rPr>
                        <a:t>(m)</a:t>
                      </a:r>
                      <a:endParaRPr lang="es-EC" sz="1000">
                        <a:solidFill>
                          <a:srgbClr val="000000"/>
                        </a:solidFill>
                        <a:effectLst/>
                        <a:latin typeface="Times New Roman"/>
                        <a:ea typeface="Times New Roman"/>
                        <a:cs typeface="Times New Roman"/>
                      </a:endParaRPr>
                    </a:p>
                  </a:txBody>
                  <a:tcPr marL="44450" marR="44450" marT="0" marB="0" anchor="ctr"/>
                </a:tc>
                <a:tc>
                  <a:txBody>
                    <a:bodyPr/>
                    <a:lstStyle/>
                    <a:p>
                      <a:pPr algn="just">
                        <a:lnSpc>
                          <a:spcPts val="1200"/>
                        </a:lnSpc>
                        <a:spcAft>
                          <a:spcPts val="0"/>
                        </a:spcAft>
                      </a:pPr>
                      <a:r>
                        <a:rPr lang="es-EC" sz="1000">
                          <a:effectLst/>
                        </a:rPr>
                        <a:t>70</a:t>
                      </a:r>
                      <a:endParaRPr lang="es-EC" sz="1000">
                        <a:solidFill>
                          <a:srgbClr val="000000"/>
                        </a:solidFill>
                        <a:effectLst/>
                        <a:latin typeface="Times New Roman"/>
                        <a:ea typeface="Times New Roman"/>
                        <a:cs typeface="Times New Roman"/>
                      </a:endParaRPr>
                    </a:p>
                  </a:txBody>
                  <a:tcPr marL="44450" marR="44450" marT="0" marB="0" anchor="ctr"/>
                </a:tc>
              </a:tr>
              <a:tr h="295238">
                <a:tc>
                  <a:txBody>
                    <a:bodyPr/>
                    <a:lstStyle/>
                    <a:p>
                      <a:pPr algn="just">
                        <a:lnSpc>
                          <a:spcPts val="1200"/>
                        </a:lnSpc>
                        <a:spcAft>
                          <a:spcPts val="0"/>
                        </a:spcAft>
                      </a:pPr>
                      <a:r>
                        <a:rPr lang="es-EC" sz="1000">
                          <a:effectLst/>
                        </a:rPr>
                        <a:t>Base de la Presa</a:t>
                      </a:r>
                      <a:endParaRPr lang="es-EC" sz="1000">
                        <a:solidFill>
                          <a:srgbClr val="000000"/>
                        </a:solidFill>
                        <a:effectLst/>
                        <a:latin typeface="Times New Roman"/>
                        <a:ea typeface="Times New Roman"/>
                        <a:cs typeface="Times New Roman"/>
                      </a:endParaRPr>
                    </a:p>
                  </a:txBody>
                  <a:tcPr marL="44450" marR="44450" marT="0" marB="0" anchor="ctr"/>
                </a:tc>
                <a:tc>
                  <a:txBody>
                    <a:bodyPr/>
                    <a:lstStyle/>
                    <a:p>
                      <a:pPr algn="just">
                        <a:lnSpc>
                          <a:spcPts val="1200"/>
                        </a:lnSpc>
                        <a:spcAft>
                          <a:spcPts val="0"/>
                        </a:spcAft>
                      </a:pPr>
                      <a:r>
                        <a:rPr lang="es-EC" sz="1000">
                          <a:effectLst/>
                        </a:rPr>
                        <a:t>(m)</a:t>
                      </a:r>
                      <a:endParaRPr lang="es-EC" sz="1000">
                        <a:solidFill>
                          <a:srgbClr val="000000"/>
                        </a:solidFill>
                        <a:effectLst/>
                        <a:latin typeface="Times New Roman"/>
                        <a:ea typeface="Times New Roman"/>
                        <a:cs typeface="Times New Roman"/>
                      </a:endParaRPr>
                    </a:p>
                  </a:txBody>
                  <a:tcPr marL="44450" marR="44450" marT="0" marB="0" anchor="ctr"/>
                </a:tc>
                <a:tc>
                  <a:txBody>
                    <a:bodyPr/>
                    <a:lstStyle/>
                    <a:p>
                      <a:pPr algn="just">
                        <a:lnSpc>
                          <a:spcPts val="1200"/>
                        </a:lnSpc>
                        <a:spcAft>
                          <a:spcPts val="0"/>
                        </a:spcAft>
                      </a:pPr>
                      <a:r>
                        <a:rPr lang="es-EC" sz="1000">
                          <a:effectLst/>
                        </a:rPr>
                        <a:t>113</a:t>
                      </a:r>
                      <a:endParaRPr lang="es-EC" sz="1000">
                        <a:solidFill>
                          <a:srgbClr val="000000"/>
                        </a:solidFill>
                        <a:effectLst/>
                        <a:latin typeface="Times New Roman"/>
                        <a:ea typeface="Times New Roman"/>
                        <a:cs typeface="Times New Roman"/>
                      </a:endParaRPr>
                    </a:p>
                  </a:txBody>
                  <a:tcPr marL="44450" marR="44450" marT="0" marB="0" anchor="ctr"/>
                </a:tc>
              </a:tr>
              <a:tr h="295238">
                <a:tc>
                  <a:txBody>
                    <a:bodyPr/>
                    <a:lstStyle/>
                    <a:p>
                      <a:pPr algn="just">
                        <a:lnSpc>
                          <a:spcPts val="1200"/>
                        </a:lnSpc>
                        <a:spcAft>
                          <a:spcPts val="0"/>
                        </a:spcAft>
                      </a:pPr>
                      <a:r>
                        <a:rPr lang="es-EC" sz="1000">
                          <a:effectLst/>
                        </a:rPr>
                        <a:t>Ancho pantalla</a:t>
                      </a:r>
                      <a:endParaRPr lang="es-EC" sz="1000">
                        <a:solidFill>
                          <a:srgbClr val="000000"/>
                        </a:solidFill>
                        <a:effectLst/>
                        <a:latin typeface="Times New Roman"/>
                        <a:ea typeface="Times New Roman"/>
                        <a:cs typeface="Times New Roman"/>
                      </a:endParaRPr>
                    </a:p>
                  </a:txBody>
                  <a:tcPr marL="44450" marR="44450" marT="0" marB="0" anchor="ctr"/>
                </a:tc>
                <a:tc>
                  <a:txBody>
                    <a:bodyPr/>
                    <a:lstStyle/>
                    <a:p>
                      <a:pPr algn="just">
                        <a:lnSpc>
                          <a:spcPts val="1200"/>
                        </a:lnSpc>
                        <a:spcAft>
                          <a:spcPts val="0"/>
                        </a:spcAft>
                      </a:pPr>
                      <a:r>
                        <a:rPr lang="es-EC" sz="1000">
                          <a:effectLst/>
                        </a:rPr>
                        <a:t>(m)</a:t>
                      </a:r>
                      <a:endParaRPr lang="es-EC" sz="1000">
                        <a:solidFill>
                          <a:srgbClr val="000000"/>
                        </a:solidFill>
                        <a:effectLst/>
                        <a:latin typeface="Times New Roman"/>
                        <a:ea typeface="Times New Roman"/>
                        <a:cs typeface="Times New Roman"/>
                      </a:endParaRPr>
                    </a:p>
                  </a:txBody>
                  <a:tcPr marL="44450" marR="44450" marT="0" marB="0" anchor="ctr"/>
                </a:tc>
                <a:tc>
                  <a:txBody>
                    <a:bodyPr/>
                    <a:lstStyle/>
                    <a:p>
                      <a:pPr algn="just">
                        <a:lnSpc>
                          <a:spcPts val="1200"/>
                        </a:lnSpc>
                        <a:spcAft>
                          <a:spcPts val="0"/>
                        </a:spcAft>
                      </a:pPr>
                      <a:r>
                        <a:rPr lang="es-EC" sz="1000">
                          <a:effectLst/>
                        </a:rPr>
                        <a:t>1</a:t>
                      </a:r>
                      <a:endParaRPr lang="es-EC" sz="1000">
                        <a:solidFill>
                          <a:srgbClr val="000000"/>
                        </a:solidFill>
                        <a:effectLst/>
                        <a:latin typeface="Times New Roman"/>
                        <a:ea typeface="Times New Roman"/>
                        <a:cs typeface="Times New Roman"/>
                      </a:endParaRPr>
                    </a:p>
                  </a:txBody>
                  <a:tcPr marL="44450" marR="44450" marT="0" marB="0" anchor="ctr"/>
                </a:tc>
              </a:tr>
              <a:tr h="295238">
                <a:tc>
                  <a:txBody>
                    <a:bodyPr/>
                    <a:lstStyle/>
                    <a:p>
                      <a:pPr algn="just">
                        <a:lnSpc>
                          <a:spcPts val="1200"/>
                        </a:lnSpc>
                        <a:spcAft>
                          <a:spcPts val="0"/>
                        </a:spcAft>
                      </a:pPr>
                      <a:r>
                        <a:rPr lang="es-EC" sz="1000">
                          <a:effectLst/>
                        </a:rPr>
                        <a:t>Espesor del Contrafuerte </a:t>
                      </a:r>
                      <a:endParaRPr lang="es-EC" sz="1000">
                        <a:solidFill>
                          <a:srgbClr val="000000"/>
                        </a:solidFill>
                        <a:effectLst/>
                        <a:latin typeface="Times New Roman"/>
                        <a:ea typeface="Times New Roman"/>
                        <a:cs typeface="Times New Roman"/>
                      </a:endParaRPr>
                    </a:p>
                  </a:txBody>
                  <a:tcPr marL="44450" marR="44450" marT="0" marB="0" anchor="ctr"/>
                </a:tc>
                <a:tc>
                  <a:txBody>
                    <a:bodyPr/>
                    <a:lstStyle/>
                    <a:p>
                      <a:pPr algn="just">
                        <a:lnSpc>
                          <a:spcPts val="1200"/>
                        </a:lnSpc>
                        <a:spcAft>
                          <a:spcPts val="0"/>
                        </a:spcAft>
                      </a:pPr>
                      <a:r>
                        <a:rPr lang="es-EC" sz="1000">
                          <a:effectLst/>
                        </a:rPr>
                        <a:t>(m)</a:t>
                      </a:r>
                      <a:endParaRPr lang="es-EC" sz="1000">
                        <a:solidFill>
                          <a:srgbClr val="000000"/>
                        </a:solidFill>
                        <a:effectLst/>
                        <a:latin typeface="Times New Roman"/>
                        <a:ea typeface="Times New Roman"/>
                        <a:cs typeface="Times New Roman"/>
                      </a:endParaRPr>
                    </a:p>
                  </a:txBody>
                  <a:tcPr marL="44450" marR="44450" marT="0" marB="0" anchor="ctr"/>
                </a:tc>
                <a:tc>
                  <a:txBody>
                    <a:bodyPr/>
                    <a:lstStyle/>
                    <a:p>
                      <a:pPr algn="just">
                        <a:lnSpc>
                          <a:spcPts val="1200"/>
                        </a:lnSpc>
                        <a:spcAft>
                          <a:spcPts val="0"/>
                        </a:spcAft>
                      </a:pPr>
                      <a:r>
                        <a:rPr lang="es-EC" sz="1000">
                          <a:effectLst/>
                        </a:rPr>
                        <a:t>1</a:t>
                      </a:r>
                      <a:endParaRPr lang="es-EC" sz="1000">
                        <a:solidFill>
                          <a:srgbClr val="000000"/>
                        </a:solidFill>
                        <a:effectLst/>
                        <a:latin typeface="Times New Roman"/>
                        <a:ea typeface="Times New Roman"/>
                        <a:cs typeface="Times New Roman"/>
                      </a:endParaRPr>
                    </a:p>
                  </a:txBody>
                  <a:tcPr marL="44450" marR="44450" marT="0" marB="0" anchor="ctr"/>
                </a:tc>
              </a:tr>
              <a:tr h="333950">
                <a:tc>
                  <a:txBody>
                    <a:bodyPr/>
                    <a:lstStyle/>
                    <a:p>
                      <a:pPr algn="just">
                        <a:lnSpc>
                          <a:spcPts val="1200"/>
                        </a:lnSpc>
                        <a:spcAft>
                          <a:spcPts val="0"/>
                        </a:spcAft>
                      </a:pPr>
                      <a:r>
                        <a:rPr lang="es-EC" sz="1000" dirty="0">
                          <a:effectLst/>
                        </a:rPr>
                        <a:t>Espesor de Paredes de Hormigón</a:t>
                      </a:r>
                      <a:endParaRPr lang="es-EC" sz="1000" dirty="0">
                        <a:solidFill>
                          <a:srgbClr val="000000"/>
                        </a:solidFill>
                        <a:effectLst/>
                        <a:latin typeface="Times New Roman"/>
                        <a:ea typeface="Times New Roman"/>
                        <a:cs typeface="Times New Roman"/>
                      </a:endParaRPr>
                    </a:p>
                  </a:txBody>
                  <a:tcPr marL="44450" marR="44450" marT="0" marB="0" anchor="ctr"/>
                </a:tc>
                <a:tc>
                  <a:txBody>
                    <a:bodyPr/>
                    <a:lstStyle/>
                    <a:p>
                      <a:pPr algn="just">
                        <a:lnSpc>
                          <a:spcPts val="1200"/>
                        </a:lnSpc>
                        <a:spcAft>
                          <a:spcPts val="0"/>
                        </a:spcAft>
                      </a:pPr>
                      <a:r>
                        <a:rPr lang="es-EC" sz="1000">
                          <a:effectLst/>
                        </a:rPr>
                        <a:t>(m)</a:t>
                      </a:r>
                      <a:endParaRPr lang="es-EC" sz="1000">
                        <a:solidFill>
                          <a:srgbClr val="000000"/>
                        </a:solidFill>
                        <a:effectLst/>
                        <a:latin typeface="Times New Roman"/>
                        <a:ea typeface="Times New Roman"/>
                        <a:cs typeface="Times New Roman"/>
                      </a:endParaRPr>
                    </a:p>
                  </a:txBody>
                  <a:tcPr marL="44450" marR="44450" marT="0" marB="0" anchor="ctr"/>
                </a:tc>
                <a:tc>
                  <a:txBody>
                    <a:bodyPr/>
                    <a:lstStyle/>
                    <a:p>
                      <a:pPr algn="just">
                        <a:lnSpc>
                          <a:spcPts val="1200"/>
                        </a:lnSpc>
                        <a:spcAft>
                          <a:spcPts val="0"/>
                        </a:spcAft>
                      </a:pPr>
                      <a:r>
                        <a:rPr lang="es-EC" sz="1000" dirty="0">
                          <a:effectLst/>
                        </a:rPr>
                        <a:t>1</a:t>
                      </a:r>
                      <a:endParaRPr lang="es-EC" sz="1000" dirty="0">
                        <a:solidFill>
                          <a:srgbClr val="000000"/>
                        </a:solidFill>
                        <a:effectLst/>
                        <a:latin typeface="Times New Roman"/>
                        <a:ea typeface="Times New Roman"/>
                        <a:cs typeface="Times New Roman"/>
                      </a:endParaRPr>
                    </a:p>
                  </a:txBody>
                  <a:tcPr marL="44450" marR="44450" marT="0" marB="0" anchor="ctr"/>
                </a:tc>
              </a:tr>
            </a:tbl>
          </a:graphicData>
        </a:graphic>
      </p:graphicFrame>
      <p:sp>
        <p:nvSpPr>
          <p:cNvPr id="6" name="5 CuadroTexto"/>
          <p:cNvSpPr txBox="1"/>
          <p:nvPr/>
        </p:nvSpPr>
        <p:spPr>
          <a:xfrm>
            <a:off x="6264324" y="-14325"/>
            <a:ext cx="2879676" cy="646331"/>
          </a:xfrm>
          <a:prstGeom prst="rect">
            <a:avLst/>
          </a:prstGeom>
          <a:noFill/>
        </p:spPr>
        <p:txBody>
          <a:bodyPr wrap="square" rtlCol="0">
            <a:spAutoFit/>
          </a:bodyPr>
          <a:lstStyle/>
          <a:p>
            <a:pPr algn="ctr"/>
            <a:r>
              <a:rPr lang="es-EC" u="none" dirty="0" smtClean="0">
                <a:solidFill>
                  <a:schemeClr val="bg1">
                    <a:lumMod val="50000"/>
                  </a:schemeClr>
                </a:solidFill>
              </a:rPr>
              <a:t>DESCRIPCIÓN DE LAS OBRAS DE MITIGACIÓN</a:t>
            </a:r>
            <a:endParaRPr lang="es-EC" u="none" dirty="0">
              <a:solidFill>
                <a:schemeClr val="bg1">
                  <a:lumMod val="50000"/>
                </a:schemeClr>
              </a:solidFill>
            </a:endParaRPr>
          </a:p>
        </p:txBody>
      </p:sp>
      <p:pic>
        <p:nvPicPr>
          <p:cNvPr id="5" name="Imagen 5"/>
          <p:cNvPicPr>
            <a:picLocks noChangeAspect="1"/>
          </p:cNvPicPr>
          <p:nvPr/>
        </p:nvPicPr>
        <p:blipFill rotWithShape="1">
          <a:blip r:embed="rId4">
            <a:extLst>
              <a:ext uri="{28A0092B-C50C-407E-A947-70E740481C1C}">
                <a14:useLocalDpi xmlns:a14="http://schemas.microsoft.com/office/drawing/2010/main" val="0"/>
              </a:ext>
            </a:extLst>
          </a:blip>
          <a:srcRect l="25697"/>
          <a:stretch/>
        </p:blipFill>
        <p:spPr>
          <a:xfrm>
            <a:off x="6621676" y="5875387"/>
            <a:ext cx="2331841" cy="809423"/>
          </a:xfrm>
          <a:prstGeom prst="rect">
            <a:avLst/>
          </a:prstGeom>
        </p:spPr>
      </p:pic>
      <p:sp>
        <p:nvSpPr>
          <p:cNvPr id="12" name="11 CuadroTexto"/>
          <p:cNvSpPr txBox="1"/>
          <p:nvPr/>
        </p:nvSpPr>
        <p:spPr>
          <a:xfrm>
            <a:off x="457200" y="5875387"/>
            <a:ext cx="2456122" cy="261610"/>
          </a:xfrm>
          <a:prstGeom prst="rect">
            <a:avLst/>
          </a:prstGeom>
          <a:noFill/>
        </p:spPr>
        <p:txBody>
          <a:bodyPr wrap="none" rtlCol="0">
            <a:spAutoFit/>
          </a:bodyPr>
          <a:lstStyle/>
          <a:p>
            <a:r>
              <a:rPr lang="es-EC" sz="1100" b="1" u="none" dirty="0"/>
              <a:t>Fuente:</a:t>
            </a:r>
            <a:r>
              <a:rPr lang="es-EC" sz="1100" u="none" dirty="0"/>
              <a:t> (Fichamba &amp; Ñacata, 2016)</a:t>
            </a:r>
          </a:p>
        </p:txBody>
      </p:sp>
    </p:spTree>
    <p:extLst>
      <p:ext uri="{BB962C8B-B14F-4D97-AF65-F5344CB8AC3E}">
        <p14:creationId xmlns:p14="http://schemas.microsoft.com/office/powerpoint/2010/main" val="8255965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l"/>
            <a:r>
              <a:rPr lang="es-EC" sz="2200" dirty="0" smtClean="0">
                <a:solidFill>
                  <a:schemeClr val="tx1"/>
                </a:solidFill>
              </a:rPr>
              <a:t>PRESAS COMO OBRAS DE MITIGACIÓN</a:t>
            </a:r>
            <a:endParaRPr lang="es-EC" sz="2200" dirty="0">
              <a:solidFill>
                <a:schemeClr val="tx1"/>
              </a:solidFill>
            </a:endParaRPr>
          </a:p>
        </p:txBody>
      </p:sp>
      <p:sp>
        <p:nvSpPr>
          <p:cNvPr id="3" name="2 Marcador de texto"/>
          <p:cNvSpPr>
            <a:spLocks noGrp="1"/>
          </p:cNvSpPr>
          <p:nvPr>
            <p:ph type="body" idx="1"/>
          </p:nvPr>
        </p:nvSpPr>
        <p:spPr>
          <a:xfrm>
            <a:off x="457200" y="1097757"/>
            <a:ext cx="4040188" cy="639762"/>
          </a:xfrm>
        </p:spPr>
        <p:txBody>
          <a:bodyPr/>
          <a:lstStyle/>
          <a:p>
            <a:r>
              <a:rPr lang="es-EC" dirty="0" smtClean="0">
                <a:solidFill>
                  <a:schemeClr val="tx1"/>
                </a:solidFill>
              </a:rPr>
              <a:t>Presa mixta Saquimala</a:t>
            </a:r>
            <a:endParaRPr lang="es-EC" dirty="0"/>
          </a:p>
        </p:txBody>
      </p:sp>
      <p:sp>
        <p:nvSpPr>
          <p:cNvPr id="7" name="6 Marcador de texto"/>
          <p:cNvSpPr>
            <a:spLocks noGrp="1"/>
          </p:cNvSpPr>
          <p:nvPr>
            <p:ph type="body" sz="quarter" idx="3"/>
          </p:nvPr>
        </p:nvSpPr>
        <p:spPr>
          <a:xfrm>
            <a:off x="4645025" y="1535113"/>
            <a:ext cx="4308492" cy="639762"/>
          </a:xfrm>
        </p:spPr>
        <p:txBody>
          <a:bodyPr/>
          <a:lstStyle/>
          <a:p>
            <a:r>
              <a:rPr lang="es-EC" sz="1800" dirty="0" smtClean="0">
                <a:solidFill>
                  <a:schemeClr val="tx1"/>
                </a:solidFill>
              </a:rPr>
              <a:t>Parámetros</a:t>
            </a:r>
            <a:endParaRPr lang="es-EC" sz="1800" dirty="0">
              <a:solidFill>
                <a:schemeClr val="tx1"/>
              </a:solidFill>
            </a:endParaRPr>
          </a:p>
        </p:txBody>
      </p:sp>
      <p:graphicFrame>
        <p:nvGraphicFramePr>
          <p:cNvPr id="10" name="9 Marcador de contenido"/>
          <p:cNvGraphicFramePr>
            <a:graphicFrameLocks noGrp="1"/>
          </p:cNvGraphicFramePr>
          <p:nvPr>
            <p:ph sz="quarter" idx="4"/>
            <p:extLst>
              <p:ext uri="{D42A27DB-BD31-4B8C-83A1-F6EECF244321}">
                <p14:modId xmlns:p14="http://schemas.microsoft.com/office/powerpoint/2010/main" val="2680839507"/>
              </p:ext>
            </p:extLst>
          </p:nvPr>
        </p:nvGraphicFramePr>
        <p:xfrm>
          <a:off x="4645026" y="2215812"/>
          <a:ext cx="4308492" cy="3052224"/>
        </p:xfrm>
        <a:graphic>
          <a:graphicData uri="http://schemas.openxmlformats.org/drawingml/2006/table">
            <a:tbl>
              <a:tblPr firstRow="1" firstCol="1" bandRow="1">
                <a:tableStyleId>{616DA210-FB5B-4158-B5E0-FEB733F419BA}</a:tableStyleId>
              </a:tblPr>
              <a:tblGrid>
                <a:gridCol w="2470709"/>
                <a:gridCol w="1060686"/>
                <a:gridCol w="777097"/>
              </a:tblGrid>
              <a:tr h="295238">
                <a:tc>
                  <a:txBody>
                    <a:bodyPr/>
                    <a:lstStyle/>
                    <a:p>
                      <a:pPr algn="just">
                        <a:lnSpc>
                          <a:spcPct val="115000"/>
                        </a:lnSpc>
                        <a:spcAft>
                          <a:spcPts val="0"/>
                        </a:spcAft>
                      </a:pPr>
                      <a:r>
                        <a:rPr lang="es-EC" sz="1000" dirty="0">
                          <a:effectLst/>
                        </a:rPr>
                        <a:t>Descripción</a:t>
                      </a:r>
                      <a:endParaRPr lang="es-EC" sz="1000" b="1" dirty="0">
                        <a:solidFill>
                          <a:srgbClr val="000000"/>
                        </a:solidFill>
                        <a:effectLst/>
                        <a:latin typeface="Times New Roman"/>
                        <a:ea typeface="Times New Roman"/>
                        <a:cs typeface="Times New Roman"/>
                      </a:endParaRPr>
                    </a:p>
                  </a:txBody>
                  <a:tcPr marL="44450" marR="44450" marT="0" marB="0" anchor="ctr"/>
                </a:tc>
                <a:tc>
                  <a:txBody>
                    <a:bodyPr/>
                    <a:lstStyle/>
                    <a:p>
                      <a:pPr algn="just">
                        <a:lnSpc>
                          <a:spcPct val="115000"/>
                        </a:lnSpc>
                        <a:spcAft>
                          <a:spcPts val="0"/>
                        </a:spcAft>
                      </a:pPr>
                      <a:r>
                        <a:rPr lang="es-EC" sz="1000">
                          <a:effectLst/>
                        </a:rPr>
                        <a:t>Unidad</a:t>
                      </a:r>
                      <a:endParaRPr lang="es-EC" sz="1000" b="1">
                        <a:solidFill>
                          <a:srgbClr val="000000"/>
                        </a:solidFill>
                        <a:effectLst/>
                        <a:latin typeface="Times New Roman"/>
                        <a:ea typeface="Times New Roman"/>
                        <a:cs typeface="Times New Roman"/>
                      </a:endParaRPr>
                    </a:p>
                  </a:txBody>
                  <a:tcPr marL="44450" marR="44450" marT="0" marB="0" anchor="ctr"/>
                </a:tc>
                <a:tc>
                  <a:txBody>
                    <a:bodyPr/>
                    <a:lstStyle/>
                    <a:p>
                      <a:pPr algn="just">
                        <a:lnSpc>
                          <a:spcPct val="115000"/>
                        </a:lnSpc>
                        <a:spcAft>
                          <a:spcPts val="0"/>
                        </a:spcAft>
                      </a:pPr>
                      <a:r>
                        <a:rPr lang="es-EC" sz="1000">
                          <a:effectLst/>
                        </a:rPr>
                        <a:t>Valor</a:t>
                      </a:r>
                      <a:endParaRPr lang="es-EC" sz="1000" b="1">
                        <a:solidFill>
                          <a:srgbClr val="000000"/>
                        </a:solidFill>
                        <a:effectLst/>
                        <a:latin typeface="Times New Roman"/>
                        <a:ea typeface="Times New Roman"/>
                        <a:cs typeface="Times New Roman"/>
                      </a:endParaRPr>
                    </a:p>
                  </a:txBody>
                  <a:tcPr marL="44450" marR="44450" marT="0" marB="0" anchor="ctr"/>
                </a:tc>
              </a:tr>
              <a:tr h="295238">
                <a:tc>
                  <a:txBody>
                    <a:bodyPr/>
                    <a:lstStyle/>
                    <a:p>
                      <a:pPr algn="just">
                        <a:lnSpc>
                          <a:spcPts val="1200"/>
                        </a:lnSpc>
                        <a:spcAft>
                          <a:spcPts val="0"/>
                        </a:spcAft>
                      </a:pPr>
                      <a:r>
                        <a:rPr lang="es-EC" sz="1000">
                          <a:solidFill>
                            <a:srgbClr val="000000"/>
                          </a:solidFill>
                          <a:effectLst/>
                          <a:latin typeface="Times New Roman"/>
                          <a:ea typeface="Times New Roman"/>
                          <a:cs typeface="Times New Roman"/>
                        </a:rPr>
                        <a:t>Peso específico del suelo</a:t>
                      </a:r>
                    </a:p>
                  </a:txBody>
                  <a:tcPr marL="68580" marR="68580" marT="0" marB="0" anchor="ctr"/>
                </a:tc>
                <a:tc>
                  <a:txBody>
                    <a:bodyPr/>
                    <a:lstStyle/>
                    <a:p>
                      <a:pPr algn="just">
                        <a:lnSpc>
                          <a:spcPts val="1200"/>
                        </a:lnSpc>
                        <a:spcAft>
                          <a:spcPts val="0"/>
                        </a:spcAft>
                      </a:pPr>
                      <a:r>
                        <a:rPr lang="es-EC" sz="1000">
                          <a:solidFill>
                            <a:srgbClr val="000000"/>
                          </a:solidFill>
                          <a:effectLst/>
                          <a:latin typeface="Times New Roman"/>
                          <a:ea typeface="Times New Roman"/>
                          <a:cs typeface="Times New Roman"/>
                        </a:rPr>
                        <a:t>(Tn/m3)</a:t>
                      </a:r>
                    </a:p>
                  </a:txBody>
                  <a:tcPr marL="68580" marR="68580" marT="0" marB="0" anchor="ctr"/>
                </a:tc>
                <a:tc>
                  <a:txBody>
                    <a:bodyPr/>
                    <a:lstStyle/>
                    <a:p>
                      <a:pPr algn="just">
                        <a:lnSpc>
                          <a:spcPts val="1200"/>
                        </a:lnSpc>
                        <a:spcAft>
                          <a:spcPts val="0"/>
                        </a:spcAft>
                      </a:pPr>
                      <a:r>
                        <a:rPr lang="es-EC" sz="1000">
                          <a:solidFill>
                            <a:srgbClr val="000000"/>
                          </a:solidFill>
                          <a:effectLst/>
                          <a:latin typeface="Times New Roman"/>
                          <a:ea typeface="Times New Roman"/>
                          <a:cs typeface="Times New Roman"/>
                        </a:rPr>
                        <a:t>1,6</a:t>
                      </a:r>
                    </a:p>
                  </a:txBody>
                  <a:tcPr marL="68580" marR="68580" marT="0" marB="0" anchor="ctr"/>
                </a:tc>
              </a:tr>
              <a:tr h="295238">
                <a:tc>
                  <a:txBody>
                    <a:bodyPr/>
                    <a:lstStyle/>
                    <a:p>
                      <a:pPr algn="just">
                        <a:lnSpc>
                          <a:spcPts val="1200"/>
                        </a:lnSpc>
                        <a:spcAft>
                          <a:spcPts val="0"/>
                        </a:spcAft>
                      </a:pPr>
                      <a:r>
                        <a:rPr lang="es-EC" sz="1000">
                          <a:solidFill>
                            <a:srgbClr val="000000"/>
                          </a:solidFill>
                          <a:effectLst/>
                          <a:latin typeface="Times New Roman"/>
                          <a:ea typeface="Times New Roman"/>
                          <a:cs typeface="Times New Roman"/>
                        </a:rPr>
                        <a:t>Peso específico del lahar</a:t>
                      </a:r>
                    </a:p>
                  </a:txBody>
                  <a:tcPr marL="68580" marR="68580" marT="0" marB="0" anchor="ctr"/>
                </a:tc>
                <a:tc>
                  <a:txBody>
                    <a:bodyPr/>
                    <a:lstStyle/>
                    <a:p>
                      <a:pPr algn="just">
                        <a:lnSpc>
                          <a:spcPts val="1200"/>
                        </a:lnSpc>
                        <a:spcAft>
                          <a:spcPts val="0"/>
                        </a:spcAft>
                      </a:pPr>
                      <a:r>
                        <a:rPr lang="es-EC" sz="1000">
                          <a:solidFill>
                            <a:srgbClr val="000000"/>
                          </a:solidFill>
                          <a:effectLst/>
                          <a:latin typeface="Times New Roman"/>
                          <a:ea typeface="Times New Roman"/>
                          <a:cs typeface="Times New Roman"/>
                        </a:rPr>
                        <a:t>(Tn/m3)</a:t>
                      </a:r>
                    </a:p>
                  </a:txBody>
                  <a:tcPr marL="68580" marR="68580" marT="0" marB="0" anchor="ctr"/>
                </a:tc>
                <a:tc>
                  <a:txBody>
                    <a:bodyPr/>
                    <a:lstStyle/>
                    <a:p>
                      <a:pPr algn="just">
                        <a:lnSpc>
                          <a:spcPts val="1200"/>
                        </a:lnSpc>
                        <a:spcAft>
                          <a:spcPts val="0"/>
                        </a:spcAft>
                      </a:pPr>
                      <a:r>
                        <a:rPr lang="es-EC" sz="1000">
                          <a:solidFill>
                            <a:srgbClr val="000000"/>
                          </a:solidFill>
                          <a:effectLst/>
                          <a:latin typeface="Times New Roman"/>
                          <a:ea typeface="Times New Roman"/>
                          <a:cs typeface="Times New Roman"/>
                        </a:rPr>
                        <a:t>2,03</a:t>
                      </a:r>
                    </a:p>
                  </a:txBody>
                  <a:tcPr marL="68580" marR="68580" marT="0" marB="0" anchor="ctr"/>
                </a:tc>
              </a:tr>
              <a:tr h="295238">
                <a:tc>
                  <a:txBody>
                    <a:bodyPr/>
                    <a:lstStyle/>
                    <a:p>
                      <a:pPr algn="just">
                        <a:lnSpc>
                          <a:spcPts val="1200"/>
                        </a:lnSpc>
                        <a:spcAft>
                          <a:spcPts val="0"/>
                        </a:spcAft>
                      </a:pPr>
                      <a:r>
                        <a:rPr lang="es-EC" sz="1000">
                          <a:solidFill>
                            <a:srgbClr val="000000"/>
                          </a:solidFill>
                          <a:effectLst/>
                          <a:latin typeface="Times New Roman"/>
                          <a:ea typeface="Times New Roman"/>
                          <a:cs typeface="Times New Roman"/>
                        </a:rPr>
                        <a:t>Peso específico de Hormigón</a:t>
                      </a:r>
                    </a:p>
                  </a:txBody>
                  <a:tcPr marL="68580" marR="68580" marT="0" marB="0" anchor="ctr"/>
                </a:tc>
                <a:tc>
                  <a:txBody>
                    <a:bodyPr/>
                    <a:lstStyle/>
                    <a:p>
                      <a:pPr algn="just">
                        <a:lnSpc>
                          <a:spcPts val="1200"/>
                        </a:lnSpc>
                        <a:spcAft>
                          <a:spcPts val="0"/>
                        </a:spcAft>
                      </a:pPr>
                      <a:r>
                        <a:rPr lang="es-EC" sz="1000">
                          <a:solidFill>
                            <a:srgbClr val="000000"/>
                          </a:solidFill>
                          <a:effectLst/>
                          <a:latin typeface="Times New Roman"/>
                          <a:ea typeface="Times New Roman"/>
                          <a:cs typeface="Times New Roman"/>
                        </a:rPr>
                        <a:t>(Tn/m3)</a:t>
                      </a:r>
                    </a:p>
                  </a:txBody>
                  <a:tcPr marL="68580" marR="68580" marT="0" marB="0" anchor="ctr"/>
                </a:tc>
                <a:tc>
                  <a:txBody>
                    <a:bodyPr/>
                    <a:lstStyle/>
                    <a:p>
                      <a:pPr algn="just">
                        <a:lnSpc>
                          <a:spcPts val="1200"/>
                        </a:lnSpc>
                        <a:spcAft>
                          <a:spcPts val="0"/>
                        </a:spcAft>
                      </a:pPr>
                      <a:r>
                        <a:rPr lang="es-EC" sz="1000">
                          <a:solidFill>
                            <a:srgbClr val="000000"/>
                          </a:solidFill>
                          <a:effectLst/>
                          <a:latin typeface="Times New Roman"/>
                          <a:ea typeface="Times New Roman"/>
                          <a:cs typeface="Times New Roman"/>
                        </a:rPr>
                        <a:t>2,4</a:t>
                      </a:r>
                    </a:p>
                  </a:txBody>
                  <a:tcPr marL="68580" marR="68580" marT="0" marB="0" anchor="ctr"/>
                </a:tc>
              </a:tr>
              <a:tr h="356370">
                <a:tc>
                  <a:txBody>
                    <a:bodyPr/>
                    <a:lstStyle/>
                    <a:p>
                      <a:pPr algn="just">
                        <a:lnSpc>
                          <a:spcPts val="1200"/>
                        </a:lnSpc>
                        <a:spcAft>
                          <a:spcPts val="0"/>
                        </a:spcAft>
                      </a:pPr>
                      <a:r>
                        <a:rPr lang="es-EC" sz="1000">
                          <a:solidFill>
                            <a:srgbClr val="000000"/>
                          </a:solidFill>
                          <a:effectLst/>
                          <a:latin typeface="Times New Roman"/>
                          <a:ea typeface="Times New Roman"/>
                          <a:cs typeface="Times New Roman"/>
                        </a:rPr>
                        <a:t>Angulo de Fricción interna del suelo</a:t>
                      </a:r>
                    </a:p>
                  </a:txBody>
                  <a:tcPr marL="68580" marR="68580" marT="0" marB="0" anchor="ctr"/>
                </a:tc>
                <a:tc>
                  <a:txBody>
                    <a:bodyPr/>
                    <a:lstStyle/>
                    <a:p>
                      <a:pPr algn="just">
                        <a:lnSpc>
                          <a:spcPts val="1200"/>
                        </a:lnSpc>
                        <a:spcAft>
                          <a:spcPts val="0"/>
                        </a:spcAft>
                      </a:pPr>
                      <a:r>
                        <a:rPr lang="es-EC" sz="1000">
                          <a:solidFill>
                            <a:srgbClr val="000000"/>
                          </a:solidFill>
                          <a:effectLst/>
                          <a:latin typeface="Times New Roman"/>
                          <a:ea typeface="Times New Roman"/>
                          <a:cs typeface="Times New Roman"/>
                        </a:rPr>
                        <a:t>(°)</a:t>
                      </a:r>
                    </a:p>
                  </a:txBody>
                  <a:tcPr marL="68580" marR="68580" marT="0" marB="0" anchor="ctr"/>
                </a:tc>
                <a:tc>
                  <a:txBody>
                    <a:bodyPr/>
                    <a:lstStyle/>
                    <a:p>
                      <a:pPr algn="just">
                        <a:lnSpc>
                          <a:spcPts val="1200"/>
                        </a:lnSpc>
                        <a:spcAft>
                          <a:spcPts val="0"/>
                        </a:spcAft>
                      </a:pPr>
                      <a:r>
                        <a:rPr lang="es-EC" sz="1000">
                          <a:solidFill>
                            <a:srgbClr val="000000"/>
                          </a:solidFill>
                          <a:effectLst/>
                          <a:latin typeface="Times New Roman"/>
                          <a:ea typeface="Times New Roman"/>
                          <a:cs typeface="Times New Roman"/>
                        </a:rPr>
                        <a:t>39,44</a:t>
                      </a:r>
                    </a:p>
                  </a:txBody>
                  <a:tcPr marL="68580" marR="68580" marT="0" marB="0" anchor="ctr"/>
                </a:tc>
              </a:tr>
              <a:tr h="295238">
                <a:tc>
                  <a:txBody>
                    <a:bodyPr/>
                    <a:lstStyle/>
                    <a:p>
                      <a:pPr algn="just">
                        <a:lnSpc>
                          <a:spcPts val="1200"/>
                        </a:lnSpc>
                        <a:spcAft>
                          <a:spcPts val="0"/>
                        </a:spcAft>
                      </a:pPr>
                      <a:r>
                        <a:rPr lang="es-EC" sz="1000">
                          <a:solidFill>
                            <a:srgbClr val="000000"/>
                          </a:solidFill>
                          <a:effectLst/>
                          <a:latin typeface="Times New Roman"/>
                          <a:ea typeface="Times New Roman"/>
                          <a:cs typeface="Times New Roman"/>
                        </a:rPr>
                        <a:t>Altura de la Presa</a:t>
                      </a:r>
                    </a:p>
                  </a:txBody>
                  <a:tcPr marL="68580" marR="68580" marT="0" marB="0" anchor="ctr"/>
                </a:tc>
                <a:tc>
                  <a:txBody>
                    <a:bodyPr/>
                    <a:lstStyle/>
                    <a:p>
                      <a:pPr algn="just">
                        <a:lnSpc>
                          <a:spcPts val="1200"/>
                        </a:lnSpc>
                        <a:spcAft>
                          <a:spcPts val="0"/>
                        </a:spcAft>
                      </a:pPr>
                      <a:r>
                        <a:rPr lang="es-EC" sz="1000">
                          <a:solidFill>
                            <a:srgbClr val="000000"/>
                          </a:solidFill>
                          <a:effectLst/>
                          <a:latin typeface="Times New Roman"/>
                          <a:ea typeface="Times New Roman"/>
                          <a:cs typeface="Times New Roman"/>
                        </a:rPr>
                        <a:t>(m)</a:t>
                      </a:r>
                    </a:p>
                  </a:txBody>
                  <a:tcPr marL="68580" marR="68580" marT="0" marB="0" anchor="ctr"/>
                </a:tc>
                <a:tc>
                  <a:txBody>
                    <a:bodyPr/>
                    <a:lstStyle/>
                    <a:p>
                      <a:pPr algn="just">
                        <a:lnSpc>
                          <a:spcPts val="1200"/>
                        </a:lnSpc>
                        <a:spcAft>
                          <a:spcPts val="0"/>
                        </a:spcAft>
                      </a:pPr>
                      <a:r>
                        <a:rPr lang="es-EC" sz="1000">
                          <a:solidFill>
                            <a:srgbClr val="000000"/>
                          </a:solidFill>
                          <a:effectLst/>
                          <a:latin typeface="Times New Roman"/>
                          <a:ea typeface="Times New Roman"/>
                          <a:cs typeface="Times New Roman"/>
                        </a:rPr>
                        <a:t>93</a:t>
                      </a:r>
                    </a:p>
                  </a:txBody>
                  <a:tcPr marL="68580" marR="68580" marT="0" marB="0" anchor="ctr"/>
                </a:tc>
              </a:tr>
              <a:tr h="295238">
                <a:tc>
                  <a:txBody>
                    <a:bodyPr/>
                    <a:lstStyle/>
                    <a:p>
                      <a:pPr algn="just">
                        <a:lnSpc>
                          <a:spcPts val="1200"/>
                        </a:lnSpc>
                        <a:spcAft>
                          <a:spcPts val="0"/>
                        </a:spcAft>
                      </a:pPr>
                      <a:r>
                        <a:rPr lang="es-EC" sz="1000">
                          <a:solidFill>
                            <a:srgbClr val="000000"/>
                          </a:solidFill>
                          <a:effectLst/>
                          <a:latin typeface="Times New Roman"/>
                          <a:ea typeface="Times New Roman"/>
                          <a:cs typeface="Times New Roman"/>
                        </a:rPr>
                        <a:t>Base de la Presa</a:t>
                      </a:r>
                    </a:p>
                  </a:txBody>
                  <a:tcPr marL="68580" marR="68580" marT="0" marB="0" anchor="ctr"/>
                </a:tc>
                <a:tc>
                  <a:txBody>
                    <a:bodyPr/>
                    <a:lstStyle/>
                    <a:p>
                      <a:pPr algn="just">
                        <a:lnSpc>
                          <a:spcPts val="1200"/>
                        </a:lnSpc>
                        <a:spcAft>
                          <a:spcPts val="0"/>
                        </a:spcAft>
                      </a:pPr>
                      <a:r>
                        <a:rPr lang="es-EC" sz="1000">
                          <a:solidFill>
                            <a:srgbClr val="000000"/>
                          </a:solidFill>
                          <a:effectLst/>
                          <a:latin typeface="Times New Roman"/>
                          <a:ea typeface="Times New Roman"/>
                          <a:cs typeface="Times New Roman"/>
                        </a:rPr>
                        <a:t>(m)</a:t>
                      </a:r>
                    </a:p>
                  </a:txBody>
                  <a:tcPr marL="68580" marR="68580" marT="0" marB="0" anchor="ctr"/>
                </a:tc>
                <a:tc>
                  <a:txBody>
                    <a:bodyPr/>
                    <a:lstStyle/>
                    <a:p>
                      <a:pPr algn="just">
                        <a:lnSpc>
                          <a:spcPts val="1200"/>
                        </a:lnSpc>
                        <a:spcAft>
                          <a:spcPts val="0"/>
                        </a:spcAft>
                      </a:pPr>
                      <a:r>
                        <a:rPr lang="es-EC" sz="1000">
                          <a:solidFill>
                            <a:srgbClr val="000000"/>
                          </a:solidFill>
                          <a:effectLst/>
                          <a:latin typeface="Times New Roman"/>
                          <a:ea typeface="Times New Roman"/>
                          <a:cs typeface="Times New Roman"/>
                        </a:rPr>
                        <a:t>131</a:t>
                      </a:r>
                    </a:p>
                  </a:txBody>
                  <a:tcPr marL="68580" marR="68580" marT="0" marB="0" anchor="ctr"/>
                </a:tc>
              </a:tr>
              <a:tr h="295238">
                <a:tc>
                  <a:txBody>
                    <a:bodyPr/>
                    <a:lstStyle/>
                    <a:p>
                      <a:pPr algn="just">
                        <a:lnSpc>
                          <a:spcPts val="1200"/>
                        </a:lnSpc>
                        <a:spcAft>
                          <a:spcPts val="0"/>
                        </a:spcAft>
                      </a:pPr>
                      <a:r>
                        <a:rPr lang="es-EC" sz="1000">
                          <a:solidFill>
                            <a:srgbClr val="000000"/>
                          </a:solidFill>
                          <a:effectLst/>
                          <a:latin typeface="Times New Roman"/>
                          <a:ea typeface="Times New Roman"/>
                          <a:cs typeface="Times New Roman"/>
                        </a:rPr>
                        <a:t>Ancho pantalla</a:t>
                      </a:r>
                    </a:p>
                  </a:txBody>
                  <a:tcPr marL="68580" marR="68580" marT="0" marB="0" anchor="ctr"/>
                </a:tc>
                <a:tc>
                  <a:txBody>
                    <a:bodyPr/>
                    <a:lstStyle/>
                    <a:p>
                      <a:pPr algn="just">
                        <a:lnSpc>
                          <a:spcPts val="1200"/>
                        </a:lnSpc>
                        <a:spcAft>
                          <a:spcPts val="0"/>
                        </a:spcAft>
                      </a:pPr>
                      <a:r>
                        <a:rPr lang="es-EC" sz="1000">
                          <a:solidFill>
                            <a:srgbClr val="000000"/>
                          </a:solidFill>
                          <a:effectLst/>
                          <a:latin typeface="Times New Roman"/>
                          <a:ea typeface="Times New Roman"/>
                          <a:cs typeface="Times New Roman"/>
                        </a:rPr>
                        <a:t>(m)</a:t>
                      </a:r>
                    </a:p>
                  </a:txBody>
                  <a:tcPr marL="68580" marR="68580" marT="0" marB="0" anchor="ctr"/>
                </a:tc>
                <a:tc>
                  <a:txBody>
                    <a:bodyPr/>
                    <a:lstStyle/>
                    <a:p>
                      <a:pPr algn="just">
                        <a:lnSpc>
                          <a:spcPts val="1200"/>
                        </a:lnSpc>
                        <a:spcAft>
                          <a:spcPts val="0"/>
                        </a:spcAft>
                      </a:pPr>
                      <a:r>
                        <a:rPr lang="es-EC" sz="1000">
                          <a:solidFill>
                            <a:srgbClr val="000000"/>
                          </a:solidFill>
                          <a:effectLst/>
                          <a:latin typeface="Times New Roman"/>
                          <a:ea typeface="Times New Roman"/>
                          <a:cs typeface="Times New Roman"/>
                        </a:rPr>
                        <a:t>1</a:t>
                      </a:r>
                    </a:p>
                  </a:txBody>
                  <a:tcPr marL="68580" marR="68580" marT="0" marB="0" anchor="ctr"/>
                </a:tc>
              </a:tr>
              <a:tr h="295238">
                <a:tc>
                  <a:txBody>
                    <a:bodyPr/>
                    <a:lstStyle/>
                    <a:p>
                      <a:pPr algn="just">
                        <a:lnSpc>
                          <a:spcPts val="1200"/>
                        </a:lnSpc>
                        <a:spcAft>
                          <a:spcPts val="0"/>
                        </a:spcAft>
                      </a:pPr>
                      <a:r>
                        <a:rPr lang="es-EC" sz="1000">
                          <a:solidFill>
                            <a:srgbClr val="000000"/>
                          </a:solidFill>
                          <a:effectLst/>
                          <a:latin typeface="Times New Roman"/>
                          <a:ea typeface="Times New Roman"/>
                          <a:cs typeface="Times New Roman"/>
                        </a:rPr>
                        <a:t>Espesor del Contrafuerte </a:t>
                      </a:r>
                    </a:p>
                  </a:txBody>
                  <a:tcPr marL="68580" marR="68580" marT="0" marB="0" anchor="ctr"/>
                </a:tc>
                <a:tc>
                  <a:txBody>
                    <a:bodyPr/>
                    <a:lstStyle/>
                    <a:p>
                      <a:pPr algn="just">
                        <a:lnSpc>
                          <a:spcPts val="1200"/>
                        </a:lnSpc>
                        <a:spcAft>
                          <a:spcPts val="0"/>
                        </a:spcAft>
                      </a:pPr>
                      <a:r>
                        <a:rPr lang="es-EC" sz="1000">
                          <a:solidFill>
                            <a:srgbClr val="000000"/>
                          </a:solidFill>
                          <a:effectLst/>
                          <a:latin typeface="Times New Roman"/>
                          <a:ea typeface="Times New Roman"/>
                          <a:cs typeface="Times New Roman"/>
                        </a:rPr>
                        <a:t>(m)</a:t>
                      </a:r>
                    </a:p>
                  </a:txBody>
                  <a:tcPr marL="68580" marR="68580" marT="0" marB="0" anchor="ctr"/>
                </a:tc>
                <a:tc>
                  <a:txBody>
                    <a:bodyPr/>
                    <a:lstStyle/>
                    <a:p>
                      <a:pPr algn="just">
                        <a:lnSpc>
                          <a:spcPts val="1200"/>
                        </a:lnSpc>
                        <a:spcAft>
                          <a:spcPts val="0"/>
                        </a:spcAft>
                      </a:pPr>
                      <a:r>
                        <a:rPr lang="es-EC" sz="1000">
                          <a:solidFill>
                            <a:srgbClr val="000000"/>
                          </a:solidFill>
                          <a:effectLst/>
                          <a:latin typeface="Times New Roman"/>
                          <a:ea typeface="Times New Roman"/>
                          <a:cs typeface="Times New Roman"/>
                        </a:rPr>
                        <a:t>1</a:t>
                      </a:r>
                    </a:p>
                  </a:txBody>
                  <a:tcPr marL="68580" marR="68580" marT="0" marB="0" anchor="ctr"/>
                </a:tc>
              </a:tr>
              <a:tr h="333950">
                <a:tc>
                  <a:txBody>
                    <a:bodyPr/>
                    <a:lstStyle/>
                    <a:p>
                      <a:pPr algn="just">
                        <a:lnSpc>
                          <a:spcPts val="1200"/>
                        </a:lnSpc>
                        <a:spcAft>
                          <a:spcPts val="0"/>
                        </a:spcAft>
                      </a:pPr>
                      <a:r>
                        <a:rPr lang="es-EC" sz="1000">
                          <a:solidFill>
                            <a:srgbClr val="000000"/>
                          </a:solidFill>
                          <a:effectLst/>
                          <a:latin typeface="Times New Roman"/>
                          <a:ea typeface="Times New Roman"/>
                          <a:cs typeface="Times New Roman"/>
                        </a:rPr>
                        <a:t>Espesor de Paredes de Hormigón</a:t>
                      </a:r>
                    </a:p>
                  </a:txBody>
                  <a:tcPr marL="68580" marR="68580" marT="0" marB="0" anchor="ctr"/>
                </a:tc>
                <a:tc>
                  <a:txBody>
                    <a:bodyPr/>
                    <a:lstStyle/>
                    <a:p>
                      <a:pPr algn="just">
                        <a:lnSpc>
                          <a:spcPts val="1200"/>
                        </a:lnSpc>
                        <a:spcAft>
                          <a:spcPts val="0"/>
                        </a:spcAft>
                      </a:pPr>
                      <a:r>
                        <a:rPr lang="es-EC" sz="1000">
                          <a:solidFill>
                            <a:srgbClr val="000000"/>
                          </a:solidFill>
                          <a:effectLst/>
                          <a:latin typeface="Times New Roman"/>
                          <a:ea typeface="Times New Roman"/>
                          <a:cs typeface="Times New Roman"/>
                        </a:rPr>
                        <a:t>(m)</a:t>
                      </a:r>
                    </a:p>
                  </a:txBody>
                  <a:tcPr marL="68580" marR="68580" marT="0" marB="0" anchor="ctr"/>
                </a:tc>
                <a:tc>
                  <a:txBody>
                    <a:bodyPr/>
                    <a:lstStyle/>
                    <a:p>
                      <a:pPr algn="just">
                        <a:lnSpc>
                          <a:spcPts val="1200"/>
                        </a:lnSpc>
                        <a:spcAft>
                          <a:spcPts val="0"/>
                        </a:spcAft>
                      </a:pPr>
                      <a:r>
                        <a:rPr lang="es-EC" sz="1000" dirty="0">
                          <a:solidFill>
                            <a:srgbClr val="000000"/>
                          </a:solidFill>
                          <a:effectLst/>
                          <a:latin typeface="Times New Roman"/>
                          <a:ea typeface="Times New Roman"/>
                          <a:cs typeface="Times New Roman"/>
                        </a:rPr>
                        <a:t>1</a:t>
                      </a:r>
                    </a:p>
                  </a:txBody>
                  <a:tcPr marL="68580" marR="68580" marT="0" marB="0" anchor="ctr"/>
                </a:tc>
              </a:tr>
            </a:tbl>
          </a:graphicData>
        </a:graphic>
      </p:graphicFrame>
      <p:sp>
        <p:nvSpPr>
          <p:cNvPr id="6" name="5 CuadroTexto"/>
          <p:cNvSpPr txBox="1"/>
          <p:nvPr/>
        </p:nvSpPr>
        <p:spPr>
          <a:xfrm>
            <a:off x="6264324" y="-14325"/>
            <a:ext cx="2879676" cy="646331"/>
          </a:xfrm>
          <a:prstGeom prst="rect">
            <a:avLst/>
          </a:prstGeom>
          <a:noFill/>
        </p:spPr>
        <p:txBody>
          <a:bodyPr wrap="square" rtlCol="0">
            <a:spAutoFit/>
          </a:bodyPr>
          <a:lstStyle/>
          <a:p>
            <a:pPr algn="ctr"/>
            <a:r>
              <a:rPr lang="es-EC" u="none" dirty="0" smtClean="0">
                <a:solidFill>
                  <a:schemeClr val="bg1">
                    <a:lumMod val="50000"/>
                  </a:schemeClr>
                </a:solidFill>
              </a:rPr>
              <a:t>DESCRIPCIÓN DE LAS OBRAS DE MITIGACIÓN</a:t>
            </a:r>
            <a:endParaRPr lang="es-EC" u="none" dirty="0">
              <a:solidFill>
                <a:schemeClr val="bg1">
                  <a:lumMod val="50000"/>
                </a:schemeClr>
              </a:solidFill>
            </a:endParaRPr>
          </a:p>
        </p:txBody>
      </p:sp>
      <p:pic>
        <p:nvPicPr>
          <p:cNvPr id="5" name="Imagen 5"/>
          <p:cNvPicPr>
            <a:picLocks noChangeAspect="1"/>
          </p:cNvPicPr>
          <p:nvPr/>
        </p:nvPicPr>
        <p:blipFill rotWithShape="1">
          <a:blip r:embed="rId3">
            <a:extLst>
              <a:ext uri="{28A0092B-C50C-407E-A947-70E740481C1C}">
                <a14:useLocalDpi xmlns:a14="http://schemas.microsoft.com/office/drawing/2010/main" val="0"/>
              </a:ext>
            </a:extLst>
          </a:blip>
          <a:srcRect l="25697"/>
          <a:stretch/>
        </p:blipFill>
        <p:spPr>
          <a:xfrm>
            <a:off x="6621676" y="5875387"/>
            <a:ext cx="2331841" cy="809423"/>
          </a:xfrm>
          <a:prstGeom prst="rect">
            <a:avLst/>
          </a:prstGeom>
        </p:spPr>
      </p:pic>
      <p:sp>
        <p:nvSpPr>
          <p:cNvPr id="12" name="11 CuadroTexto"/>
          <p:cNvSpPr txBox="1"/>
          <p:nvPr/>
        </p:nvSpPr>
        <p:spPr>
          <a:xfrm>
            <a:off x="457200" y="5875387"/>
            <a:ext cx="2456122" cy="261610"/>
          </a:xfrm>
          <a:prstGeom prst="rect">
            <a:avLst/>
          </a:prstGeom>
          <a:noFill/>
        </p:spPr>
        <p:txBody>
          <a:bodyPr wrap="none" rtlCol="0">
            <a:spAutoFit/>
          </a:bodyPr>
          <a:lstStyle/>
          <a:p>
            <a:r>
              <a:rPr lang="es-EC" sz="1100" b="1" u="none" dirty="0"/>
              <a:t>Fuente:</a:t>
            </a:r>
            <a:r>
              <a:rPr lang="es-EC" sz="1100" u="none" dirty="0"/>
              <a:t> (Fichamba &amp; Ñacata, 2016)</a:t>
            </a:r>
          </a:p>
        </p:txBody>
      </p:sp>
      <p:pic>
        <p:nvPicPr>
          <p:cNvPr id="8" name="7 Marcador de contenido" descr="Recorte de pantalla"/>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57200" y="1860349"/>
            <a:ext cx="4040188" cy="3894538"/>
          </a:xfrm>
        </p:spPr>
      </p:pic>
    </p:spTree>
    <p:extLst>
      <p:ext uri="{BB962C8B-B14F-4D97-AF65-F5344CB8AC3E}">
        <p14:creationId xmlns:p14="http://schemas.microsoft.com/office/powerpoint/2010/main" val="31150329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l="26106"/>
          <a:stretch/>
        </p:blipFill>
        <p:spPr>
          <a:xfrm>
            <a:off x="6673752" y="5974194"/>
            <a:ext cx="2279176" cy="795522"/>
          </a:xfrm>
          <a:prstGeom prst="rect">
            <a:avLst/>
          </a:prstGeom>
        </p:spPr>
      </p:pic>
      <p:sp>
        <p:nvSpPr>
          <p:cNvPr id="4" name="Flecha abajo 3"/>
          <p:cNvSpPr/>
          <p:nvPr/>
        </p:nvSpPr>
        <p:spPr>
          <a:xfrm>
            <a:off x="1737062" y="1006503"/>
            <a:ext cx="313899" cy="361075"/>
          </a:xfrm>
          <a:prstGeom prst="down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s-EC"/>
          </a:p>
        </p:txBody>
      </p:sp>
      <p:sp>
        <p:nvSpPr>
          <p:cNvPr id="17" name="1 Título"/>
          <p:cNvSpPr txBox="1">
            <a:spLocks/>
          </p:cNvSpPr>
          <p:nvPr/>
        </p:nvSpPr>
        <p:spPr>
          <a:xfrm>
            <a:off x="224215" y="77553"/>
            <a:ext cx="4101737" cy="692013"/>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mtClean="0">
                <a:solidFill>
                  <a:schemeClr val="tx1"/>
                </a:solidFill>
              </a:rPr>
              <a:t>CONTENIDO</a:t>
            </a:r>
            <a:endParaRPr lang="es-EC" dirty="0">
              <a:solidFill>
                <a:schemeClr val="tx1"/>
              </a:solidFill>
            </a:endParaRPr>
          </a:p>
        </p:txBody>
      </p:sp>
      <p:sp>
        <p:nvSpPr>
          <p:cNvPr id="18" name="17 CuadroTexto"/>
          <p:cNvSpPr txBox="1"/>
          <p:nvPr/>
        </p:nvSpPr>
        <p:spPr>
          <a:xfrm>
            <a:off x="55812" y="680660"/>
            <a:ext cx="2185215" cy="369332"/>
          </a:xfrm>
          <a:prstGeom prst="rect">
            <a:avLst/>
          </a:prstGeom>
          <a:noFill/>
        </p:spPr>
        <p:txBody>
          <a:bodyPr wrap="square" rtlCol="0">
            <a:spAutoFit/>
          </a:bodyPr>
          <a:lstStyle>
            <a:defPPr>
              <a:defRPr lang="es-ES"/>
            </a:defPPr>
            <a:lvl1pPr algn="ctr">
              <a:defRPr u="none">
                <a:solidFill>
                  <a:schemeClr val="bg1">
                    <a:lumMod val="50000"/>
                  </a:schemeClr>
                </a:solidFill>
              </a:defRPr>
            </a:lvl1pPr>
          </a:lstStyle>
          <a:p>
            <a:r>
              <a:rPr lang="es-EC" dirty="0"/>
              <a:t>GENERALIDADES</a:t>
            </a:r>
          </a:p>
        </p:txBody>
      </p:sp>
      <p:sp>
        <p:nvSpPr>
          <p:cNvPr id="19" name="18 CuadroTexto"/>
          <p:cNvSpPr txBox="1"/>
          <p:nvPr/>
        </p:nvSpPr>
        <p:spPr>
          <a:xfrm>
            <a:off x="498136" y="1418314"/>
            <a:ext cx="2879676" cy="646331"/>
          </a:xfrm>
          <a:prstGeom prst="rect">
            <a:avLst/>
          </a:prstGeom>
          <a:noFill/>
        </p:spPr>
        <p:txBody>
          <a:bodyPr wrap="square" rtlCol="0">
            <a:spAutoFit/>
          </a:bodyPr>
          <a:lstStyle/>
          <a:p>
            <a:pPr algn="ctr"/>
            <a:r>
              <a:rPr lang="es-EC" u="none" dirty="0" smtClean="0">
                <a:solidFill>
                  <a:schemeClr val="bg1">
                    <a:lumMod val="50000"/>
                  </a:schemeClr>
                </a:solidFill>
              </a:rPr>
              <a:t>DESCRIPCIÓN DE LAS OBRAS DE MITIGACIÓN</a:t>
            </a:r>
            <a:endParaRPr lang="es-EC" u="none" dirty="0">
              <a:solidFill>
                <a:schemeClr val="bg1">
                  <a:lumMod val="50000"/>
                </a:schemeClr>
              </a:solidFill>
            </a:endParaRPr>
          </a:p>
        </p:txBody>
      </p:sp>
      <p:sp>
        <p:nvSpPr>
          <p:cNvPr id="20" name="19 CuadroTexto"/>
          <p:cNvSpPr txBox="1"/>
          <p:nvPr/>
        </p:nvSpPr>
        <p:spPr>
          <a:xfrm>
            <a:off x="1256589" y="2483211"/>
            <a:ext cx="2877647" cy="646331"/>
          </a:xfrm>
          <a:prstGeom prst="rect">
            <a:avLst/>
          </a:prstGeom>
          <a:solidFill>
            <a:schemeClr val="bg2">
              <a:lumMod val="20000"/>
              <a:lumOff val="80000"/>
            </a:schemeClr>
          </a:solidFill>
        </p:spPr>
        <p:txBody>
          <a:bodyPr wrap="none" rtlCol="0">
            <a:spAutoFit/>
          </a:bodyPr>
          <a:lstStyle>
            <a:defPPr>
              <a:defRPr lang="es-ES"/>
            </a:defPPr>
            <a:lvl1pPr algn="ctr">
              <a:defRPr b="1" u="none">
                <a:solidFill>
                  <a:srgbClr val="C00000"/>
                </a:solidFill>
              </a:defRPr>
            </a:lvl1pPr>
          </a:lstStyle>
          <a:p>
            <a:r>
              <a:rPr lang="es-EC" dirty="0"/>
              <a:t>CAPACIDAD </a:t>
            </a:r>
            <a:r>
              <a:rPr lang="es-EC" dirty="0" smtClean="0"/>
              <a:t>ADMISIBLE</a:t>
            </a:r>
          </a:p>
          <a:p>
            <a:pPr algn="just"/>
            <a:r>
              <a:rPr lang="es-EC" dirty="0" smtClean="0"/>
              <a:t> </a:t>
            </a:r>
            <a:r>
              <a:rPr lang="es-EC" dirty="0"/>
              <a:t>DEL SUELO</a:t>
            </a:r>
          </a:p>
        </p:txBody>
      </p:sp>
      <p:sp>
        <p:nvSpPr>
          <p:cNvPr id="21" name="Flecha abajo 3"/>
          <p:cNvSpPr/>
          <p:nvPr/>
        </p:nvSpPr>
        <p:spPr>
          <a:xfrm>
            <a:off x="2405802" y="2064334"/>
            <a:ext cx="313899" cy="361075"/>
          </a:xfrm>
          <a:prstGeom prst="down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s-EC"/>
          </a:p>
        </p:txBody>
      </p:sp>
      <p:sp>
        <p:nvSpPr>
          <p:cNvPr id="22" name="21 CuadroTexto"/>
          <p:cNvSpPr txBox="1"/>
          <p:nvPr/>
        </p:nvSpPr>
        <p:spPr>
          <a:xfrm>
            <a:off x="2050961" y="3411257"/>
            <a:ext cx="3057099" cy="646331"/>
          </a:xfrm>
          <a:prstGeom prst="rect">
            <a:avLst/>
          </a:prstGeom>
          <a:noFill/>
        </p:spPr>
        <p:txBody>
          <a:bodyPr wrap="square" rtlCol="0">
            <a:spAutoFit/>
          </a:bodyPr>
          <a:lstStyle/>
          <a:p>
            <a:pPr algn="just"/>
            <a:r>
              <a:rPr lang="es-EC" u="none" dirty="0" smtClean="0">
                <a:solidFill>
                  <a:schemeClr val="bg1">
                    <a:lumMod val="50000"/>
                  </a:schemeClr>
                </a:solidFill>
              </a:rPr>
              <a:t>CARGAS PERMANENTES Y CARGAS DINÁMICAS</a:t>
            </a:r>
            <a:endParaRPr lang="es-EC" u="none" dirty="0">
              <a:solidFill>
                <a:schemeClr val="bg1">
                  <a:lumMod val="50000"/>
                </a:schemeClr>
              </a:solidFill>
            </a:endParaRPr>
          </a:p>
        </p:txBody>
      </p:sp>
      <p:sp>
        <p:nvSpPr>
          <p:cNvPr id="23" name="Flecha abajo 3"/>
          <p:cNvSpPr/>
          <p:nvPr/>
        </p:nvSpPr>
        <p:spPr>
          <a:xfrm>
            <a:off x="3265611" y="3006710"/>
            <a:ext cx="313899" cy="361075"/>
          </a:xfrm>
          <a:prstGeom prst="down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s-EC"/>
          </a:p>
        </p:txBody>
      </p:sp>
      <p:sp>
        <p:nvSpPr>
          <p:cNvPr id="24" name="23 CuadroTexto"/>
          <p:cNvSpPr txBox="1"/>
          <p:nvPr/>
        </p:nvSpPr>
        <p:spPr>
          <a:xfrm>
            <a:off x="2866018" y="4557670"/>
            <a:ext cx="3057099" cy="369332"/>
          </a:xfrm>
          <a:prstGeom prst="rect">
            <a:avLst/>
          </a:prstGeom>
          <a:noFill/>
        </p:spPr>
        <p:txBody>
          <a:bodyPr wrap="square" rtlCol="0">
            <a:spAutoFit/>
          </a:bodyPr>
          <a:lstStyle/>
          <a:p>
            <a:pPr algn="ctr"/>
            <a:r>
              <a:rPr lang="es-EC" u="none" dirty="0" smtClean="0">
                <a:solidFill>
                  <a:schemeClr val="bg1">
                    <a:lumMod val="50000"/>
                  </a:schemeClr>
                </a:solidFill>
              </a:rPr>
              <a:t>MODELACIÓN Y DISEÑO</a:t>
            </a:r>
            <a:endParaRPr lang="es-EC" u="none" dirty="0">
              <a:solidFill>
                <a:schemeClr val="bg1">
                  <a:lumMod val="50000"/>
                </a:schemeClr>
              </a:solidFill>
            </a:endParaRPr>
          </a:p>
        </p:txBody>
      </p:sp>
      <p:sp>
        <p:nvSpPr>
          <p:cNvPr id="25" name="Flecha abajo 3"/>
          <p:cNvSpPr/>
          <p:nvPr/>
        </p:nvSpPr>
        <p:spPr>
          <a:xfrm>
            <a:off x="4135250" y="4162975"/>
            <a:ext cx="313899" cy="361075"/>
          </a:xfrm>
          <a:prstGeom prst="down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s-EC"/>
          </a:p>
        </p:txBody>
      </p:sp>
      <p:sp>
        <p:nvSpPr>
          <p:cNvPr id="26" name="25 CuadroTexto"/>
          <p:cNvSpPr txBox="1"/>
          <p:nvPr/>
        </p:nvSpPr>
        <p:spPr>
          <a:xfrm>
            <a:off x="3916512" y="5281003"/>
            <a:ext cx="2620766" cy="646331"/>
          </a:xfrm>
          <a:prstGeom prst="rect">
            <a:avLst/>
          </a:prstGeom>
          <a:noFill/>
        </p:spPr>
        <p:txBody>
          <a:bodyPr wrap="square" rtlCol="0">
            <a:spAutoFit/>
          </a:bodyPr>
          <a:lstStyle/>
          <a:p>
            <a:pPr algn="just"/>
            <a:r>
              <a:rPr lang="es-EC" u="none" dirty="0">
                <a:solidFill>
                  <a:schemeClr val="bg1">
                    <a:lumMod val="50000"/>
                  </a:schemeClr>
                </a:solidFill>
              </a:rPr>
              <a:t>CONCLUSIONES Y RECOMENDACIONES</a:t>
            </a:r>
          </a:p>
        </p:txBody>
      </p:sp>
      <p:sp>
        <p:nvSpPr>
          <p:cNvPr id="27" name="Flecha abajo 3"/>
          <p:cNvSpPr/>
          <p:nvPr/>
        </p:nvSpPr>
        <p:spPr>
          <a:xfrm>
            <a:off x="4951110" y="4895993"/>
            <a:ext cx="313899" cy="361075"/>
          </a:xfrm>
          <a:prstGeom prst="down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072113870"/>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l="26106"/>
          <a:stretch/>
        </p:blipFill>
        <p:spPr>
          <a:xfrm>
            <a:off x="6687400" y="5974194"/>
            <a:ext cx="2279176" cy="795522"/>
          </a:xfrm>
          <a:prstGeom prst="rect">
            <a:avLst/>
          </a:prstGeom>
        </p:spPr>
      </p:pic>
      <p:sp>
        <p:nvSpPr>
          <p:cNvPr id="4" name="Flecha abajo 3"/>
          <p:cNvSpPr/>
          <p:nvPr/>
        </p:nvSpPr>
        <p:spPr>
          <a:xfrm>
            <a:off x="1737062" y="1006503"/>
            <a:ext cx="313899" cy="361075"/>
          </a:xfrm>
          <a:prstGeom prst="down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s-EC"/>
          </a:p>
        </p:txBody>
      </p:sp>
      <p:sp>
        <p:nvSpPr>
          <p:cNvPr id="17" name="1 Título"/>
          <p:cNvSpPr txBox="1">
            <a:spLocks/>
          </p:cNvSpPr>
          <p:nvPr/>
        </p:nvSpPr>
        <p:spPr>
          <a:xfrm>
            <a:off x="224215" y="77553"/>
            <a:ext cx="4101737" cy="692013"/>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mtClean="0">
                <a:solidFill>
                  <a:schemeClr val="tx1"/>
                </a:solidFill>
              </a:rPr>
              <a:t>CONTENIDO</a:t>
            </a:r>
            <a:endParaRPr lang="es-EC" dirty="0">
              <a:solidFill>
                <a:schemeClr val="tx1"/>
              </a:solidFill>
            </a:endParaRPr>
          </a:p>
        </p:txBody>
      </p:sp>
      <p:sp>
        <p:nvSpPr>
          <p:cNvPr id="18" name="17 CuadroTexto"/>
          <p:cNvSpPr txBox="1"/>
          <p:nvPr/>
        </p:nvSpPr>
        <p:spPr>
          <a:xfrm>
            <a:off x="75048" y="680660"/>
            <a:ext cx="2146742" cy="369332"/>
          </a:xfrm>
          <a:prstGeom prst="rect">
            <a:avLst/>
          </a:prstGeom>
          <a:noFill/>
        </p:spPr>
        <p:txBody>
          <a:bodyPr wrap="none" rtlCol="0">
            <a:spAutoFit/>
          </a:bodyPr>
          <a:lstStyle/>
          <a:p>
            <a:pPr algn="ctr"/>
            <a:r>
              <a:rPr lang="es-EC" u="none" dirty="0" smtClean="0">
                <a:solidFill>
                  <a:schemeClr val="bg1">
                    <a:lumMod val="50000"/>
                  </a:schemeClr>
                </a:solidFill>
              </a:rPr>
              <a:t>GENERALIDADES</a:t>
            </a:r>
            <a:endParaRPr lang="es-EC" u="none" dirty="0">
              <a:solidFill>
                <a:schemeClr val="bg1">
                  <a:lumMod val="50000"/>
                </a:schemeClr>
              </a:solidFill>
            </a:endParaRPr>
          </a:p>
        </p:txBody>
      </p:sp>
      <p:sp>
        <p:nvSpPr>
          <p:cNvPr id="19" name="18 CuadroTexto"/>
          <p:cNvSpPr txBox="1"/>
          <p:nvPr/>
        </p:nvSpPr>
        <p:spPr>
          <a:xfrm>
            <a:off x="498136" y="1418314"/>
            <a:ext cx="2879676" cy="646331"/>
          </a:xfrm>
          <a:prstGeom prst="rect">
            <a:avLst/>
          </a:prstGeom>
          <a:noFill/>
        </p:spPr>
        <p:txBody>
          <a:bodyPr wrap="square" rtlCol="0">
            <a:spAutoFit/>
          </a:bodyPr>
          <a:lstStyle/>
          <a:p>
            <a:pPr algn="ctr"/>
            <a:r>
              <a:rPr lang="es-EC" u="none" dirty="0" smtClean="0">
                <a:solidFill>
                  <a:schemeClr val="bg1">
                    <a:lumMod val="50000"/>
                  </a:schemeClr>
                </a:solidFill>
              </a:rPr>
              <a:t>DESCRIPCIÓN DE LAS OBRAS DE MITIGACIÓN</a:t>
            </a:r>
            <a:endParaRPr lang="es-EC" u="none" dirty="0">
              <a:solidFill>
                <a:schemeClr val="bg1">
                  <a:lumMod val="50000"/>
                </a:schemeClr>
              </a:solidFill>
            </a:endParaRPr>
          </a:p>
        </p:txBody>
      </p:sp>
      <p:sp>
        <p:nvSpPr>
          <p:cNvPr id="20" name="19 CuadroTexto"/>
          <p:cNvSpPr txBox="1"/>
          <p:nvPr/>
        </p:nvSpPr>
        <p:spPr>
          <a:xfrm>
            <a:off x="1255574" y="2483211"/>
            <a:ext cx="2879676" cy="646331"/>
          </a:xfrm>
          <a:prstGeom prst="rect">
            <a:avLst/>
          </a:prstGeom>
          <a:noFill/>
        </p:spPr>
        <p:txBody>
          <a:bodyPr wrap="square" rtlCol="0">
            <a:spAutoFit/>
          </a:bodyPr>
          <a:lstStyle/>
          <a:p>
            <a:pPr algn="just"/>
            <a:r>
              <a:rPr lang="es-EC" u="none" dirty="0">
                <a:solidFill>
                  <a:schemeClr val="bg1">
                    <a:lumMod val="50000"/>
                  </a:schemeClr>
                </a:solidFill>
              </a:rPr>
              <a:t>CAPACIDAD ADMISIBLE DEL SUELO</a:t>
            </a:r>
          </a:p>
        </p:txBody>
      </p:sp>
      <p:sp>
        <p:nvSpPr>
          <p:cNvPr id="21" name="Flecha abajo 3"/>
          <p:cNvSpPr/>
          <p:nvPr/>
        </p:nvSpPr>
        <p:spPr>
          <a:xfrm>
            <a:off x="2405802" y="2064334"/>
            <a:ext cx="313899" cy="361075"/>
          </a:xfrm>
          <a:prstGeom prst="down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s-EC"/>
          </a:p>
        </p:txBody>
      </p:sp>
      <p:sp>
        <p:nvSpPr>
          <p:cNvPr id="22" name="21 CuadroTexto"/>
          <p:cNvSpPr txBox="1"/>
          <p:nvPr/>
        </p:nvSpPr>
        <p:spPr>
          <a:xfrm>
            <a:off x="2050961" y="3411257"/>
            <a:ext cx="3057099" cy="646331"/>
          </a:xfrm>
          <a:prstGeom prst="rect">
            <a:avLst/>
          </a:prstGeom>
          <a:noFill/>
        </p:spPr>
        <p:txBody>
          <a:bodyPr wrap="square" rtlCol="0">
            <a:spAutoFit/>
          </a:bodyPr>
          <a:lstStyle/>
          <a:p>
            <a:pPr algn="just"/>
            <a:r>
              <a:rPr lang="es-EC" u="none" dirty="0" smtClean="0">
                <a:solidFill>
                  <a:schemeClr val="bg1">
                    <a:lumMod val="50000"/>
                  </a:schemeClr>
                </a:solidFill>
              </a:rPr>
              <a:t>CARGAS PERMANENTES Y CARGAS DINÁMICAS</a:t>
            </a:r>
            <a:endParaRPr lang="es-EC" u="none" dirty="0">
              <a:solidFill>
                <a:schemeClr val="bg1">
                  <a:lumMod val="50000"/>
                </a:schemeClr>
              </a:solidFill>
            </a:endParaRPr>
          </a:p>
        </p:txBody>
      </p:sp>
      <p:sp>
        <p:nvSpPr>
          <p:cNvPr id="23" name="Flecha abajo 3"/>
          <p:cNvSpPr/>
          <p:nvPr/>
        </p:nvSpPr>
        <p:spPr>
          <a:xfrm>
            <a:off x="3265611" y="3006710"/>
            <a:ext cx="313899" cy="361075"/>
          </a:xfrm>
          <a:prstGeom prst="down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s-EC"/>
          </a:p>
        </p:txBody>
      </p:sp>
      <p:sp>
        <p:nvSpPr>
          <p:cNvPr id="24" name="23 CuadroTexto"/>
          <p:cNvSpPr txBox="1"/>
          <p:nvPr/>
        </p:nvSpPr>
        <p:spPr>
          <a:xfrm>
            <a:off x="2866018" y="4557670"/>
            <a:ext cx="3057099" cy="369332"/>
          </a:xfrm>
          <a:prstGeom prst="rect">
            <a:avLst/>
          </a:prstGeom>
          <a:noFill/>
        </p:spPr>
        <p:txBody>
          <a:bodyPr wrap="square" rtlCol="0">
            <a:spAutoFit/>
          </a:bodyPr>
          <a:lstStyle/>
          <a:p>
            <a:pPr algn="ctr"/>
            <a:r>
              <a:rPr lang="es-EC" u="none" dirty="0" smtClean="0">
                <a:solidFill>
                  <a:schemeClr val="bg1">
                    <a:lumMod val="50000"/>
                  </a:schemeClr>
                </a:solidFill>
              </a:rPr>
              <a:t>MODELACIÓN Y DISEÑO</a:t>
            </a:r>
            <a:endParaRPr lang="es-EC" u="none" dirty="0">
              <a:solidFill>
                <a:schemeClr val="bg1">
                  <a:lumMod val="50000"/>
                </a:schemeClr>
              </a:solidFill>
            </a:endParaRPr>
          </a:p>
        </p:txBody>
      </p:sp>
      <p:sp>
        <p:nvSpPr>
          <p:cNvPr id="25" name="Flecha abajo 3"/>
          <p:cNvSpPr/>
          <p:nvPr/>
        </p:nvSpPr>
        <p:spPr>
          <a:xfrm>
            <a:off x="4135250" y="4162975"/>
            <a:ext cx="313899" cy="361075"/>
          </a:xfrm>
          <a:prstGeom prst="down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s-EC"/>
          </a:p>
        </p:txBody>
      </p:sp>
      <p:sp>
        <p:nvSpPr>
          <p:cNvPr id="26" name="25 CuadroTexto"/>
          <p:cNvSpPr txBox="1"/>
          <p:nvPr/>
        </p:nvSpPr>
        <p:spPr>
          <a:xfrm>
            <a:off x="3916512" y="5281003"/>
            <a:ext cx="2620766" cy="646331"/>
          </a:xfrm>
          <a:prstGeom prst="rect">
            <a:avLst/>
          </a:prstGeom>
          <a:noFill/>
        </p:spPr>
        <p:txBody>
          <a:bodyPr wrap="square" rtlCol="0">
            <a:spAutoFit/>
          </a:bodyPr>
          <a:lstStyle/>
          <a:p>
            <a:pPr algn="just"/>
            <a:r>
              <a:rPr lang="es-EC" u="none" dirty="0">
                <a:solidFill>
                  <a:schemeClr val="bg1">
                    <a:lumMod val="50000"/>
                  </a:schemeClr>
                </a:solidFill>
              </a:rPr>
              <a:t>CONCLUSIONES Y RECOMENDACIONES</a:t>
            </a:r>
          </a:p>
        </p:txBody>
      </p:sp>
      <p:sp>
        <p:nvSpPr>
          <p:cNvPr id="27" name="Flecha abajo 3"/>
          <p:cNvSpPr/>
          <p:nvPr/>
        </p:nvSpPr>
        <p:spPr>
          <a:xfrm>
            <a:off x="4951110" y="4895993"/>
            <a:ext cx="313899" cy="361075"/>
          </a:xfrm>
          <a:prstGeom prst="down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203714257"/>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46453"/>
            <a:ext cx="8229600" cy="1143000"/>
          </a:xfrm>
        </p:spPr>
        <p:txBody>
          <a:bodyPr/>
          <a:lstStyle/>
          <a:p>
            <a:pPr algn="l"/>
            <a:r>
              <a:rPr lang="es-EC" sz="2400" dirty="0" smtClean="0">
                <a:solidFill>
                  <a:schemeClr val="tx1"/>
                </a:solidFill>
                <a:effectLst/>
              </a:rPr>
              <a:t>RECOPILACIÓN DE DATOS</a:t>
            </a:r>
            <a:endParaRPr lang="es-EC" sz="2200" dirty="0">
              <a:solidFill>
                <a:schemeClr val="tx1"/>
              </a:solidFill>
            </a:endParaRPr>
          </a:p>
        </p:txBody>
      </p:sp>
      <p:sp>
        <p:nvSpPr>
          <p:cNvPr id="6" name="5 CuadroTexto"/>
          <p:cNvSpPr txBox="1"/>
          <p:nvPr/>
        </p:nvSpPr>
        <p:spPr>
          <a:xfrm>
            <a:off x="6264324" y="-14325"/>
            <a:ext cx="2879676" cy="646331"/>
          </a:xfrm>
          <a:prstGeom prst="rect">
            <a:avLst/>
          </a:prstGeom>
          <a:noFill/>
        </p:spPr>
        <p:txBody>
          <a:bodyPr wrap="square" rtlCol="0">
            <a:spAutoFit/>
          </a:bodyPr>
          <a:lstStyle/>
          <a:p>
            <a:pPr algn="ctr"/>
            <a:r>
              <a:rPr lang="es-EC" u="none" dirty="0">
                <a:solidFill>
                  <a:schemeClr val="bg1">
                    <a:lumMod val="50000"/>
                  </a:schemeClr>
                </a:solidFill>
              </a:rPr>
              <a:t>CAPACIDAD ADMISIBLE DEL SUELO</a:t>
            </a:r>
          </a:p>
        </p:txBody>
      </p:sp>
      <p:pic>
        <p:nvPicPr>
          <p:cNvPr id="5" name="Imagen 5"/>
          <p:cNvPicPr>
            <a:picLocks noChangeAspect="1"/>
          </p:cNvPicPr>
          <p:nvPr/>
        </p:nvPicPr>
        <p:blipFill rotWithShape="1">
          <a:blip r:embed="rId3">
            <a:extLst>
              <a:ext uri="{28A0092B-C50C-407E-A947-70E740481C1C}">
                <a14:useLocalDpi xmlns:a14="http://schemas.microsoft.com/office/drawing/2010/main" val="0"/>
              </a:ext>
            </a:extLst>
          </a:blip>
          <a:srcRect l="25697"/>
          <a:stretch/>
        </p:blipFill>
        <p:spPr>
          <a:xfrm>
            <a:off x="6621676" y="5875387"/>
            <a:ext cx="2331841" cy="809423"/>
          </a:xfrm>
          <a:prstGeom prst="rect">
            <a:avLst/>
          </a:prstGeom>
        </p:spPr>
      </p:pic>
      <p:sp>
        <p:nvSpPr>
          <p:cNvPr id="4" name="3 Marcador de contenido"/>
          <p:cNvSpPr>
            <a:spLocks noGrp="1"/>
          </p:cNvSpPr>
          <p:nvPr>
            <p:ph sz="half" idx="2"/>
          </p:nvPr>
        </p:nvSpPr>
        <p:spPr>
          <a:xfrm>
            <a:off x="237035" y="632006"/>
            <a:ext cx="8716481" cy="4832483"/>
          </a:xfrm>
        </p:spPr>
        <p:txBody>
          <a:bodyPr/>
          <a:lstStyle/>
          <a:p>
            <a:pPr marL="0" indent="0" algn="just">
              <a:buNone/>
            </a:pPr>
            <a:r>
              <a:rPr lang="es-EC" sz="2200" dirty="0" smtClean="0">
                <a:solidFill>
                  <a:schemeClr val="tx1"/>
                </a:solidFill>
              </a:rPr>
              <a:t>Los registros del ensayo de refracción sísmica obtenidos por Fichamba y Ñacata, fueron proporcionados por los autores, para la verificación de resultados en la presente investigación.</a:t>
            </a:r>
          </a:p>
          <a:p>
            <a:pPr marL="0" indent="0" algn="just">
              <a:buNone/>
            </a:pPr>
            <a:endParaRPr lang="es-EC" sz="2200" dirty="0" smtClean="0">
              <a:solidFill>
                <a:schemeClr val="tx1"/>
              </a:solidFill>
            </a:endParaRPr>
          </a:p>
          <a:p>
            <a:pPr marL="0" indent="0" algn="just">
              <a:buNone/>
            </a:pPr>
            <a:r>
              <a:rPr lang="es-EC" sz="2200" dirty="0" smtClean="0">
                <a:solidFill>
                  <a:schemeClr val="tx1"/>
                </a:solidFill>
              </a:rPr>
              <a:t>Los </a:t>
            </a:r>
            <a:r>
              <a:rPr lang="es-EC" sz="2200" dirty="0">
                <a:solidFill>
                  <a:schemeClr val="tx1"/>
                </a:solidFill>
              </a:rPr>
              <a:t>autores </a:t>
            </a:r>
            <a:r>
              <a:rPr lang="es-EC" sz="2200" dirty="0" smtClean="0">
                <a:solidFill>
                  <a:schemeClr val="tx1"/>
                </a:solidFill>
              </a:rPr>
              <a:t>mencionados hicieron </a:t>
            </a:r>
            <a:r>
              <a:rPr lang="es-EC" sz="2200" dirty="0">
                <a:solidFill>
                  <a:schemeClr val="tx1"/>
                </a:solidFill>
              </a:rPr>
              <a:t>uso del paquete computacional </a:t>
            </a:r>
            <a:r>
              <a:rPr lang="es-EC" sz="2200" dirty="0" smtClean="0">
                <a:solidFill>
                  <a:schemeClr val="tx1"/>
                </a:solidFill>
              </a:rPr>
              <a:t>SEISIMAGER, </a:t>
            </a:r>
            <a:r>
              <a:rPr lang="es-EC" sz="2200" dirty="0">
                <a:solidFill>
                  <a:schemeClr val="tx1"/>
                </a:solidFill>
              </a:rPr>
              <a:t>mismo que contiene cuatro módulos que permiten llevar a cabo el procesamiento y análisis de la data sísmica. </a:t>
            </a:r>
            <a:endParaRPr lang="es-EC" sz="2200" dirty="0" smtClean="0">
              <a:solidFill>
                <a:schemeClr val="tx1"/>
              </a:solidFill>
            </a:endParaRPr>
          </a:p>
          <a:p>
            <a:pPr marL="0" indent="0" algn="just">
              <a:buNone/>
            </a:pPr>
            <a:endParaRPr lang="es-EC" sz="2200" dirty="0" smtClean="0">
              <a:solidFill>
                <a:schemeClr val="tx1"/>
              </a:solidFill>
            </a:endParaRPr>
          </a:p>
          <a:p>
            <a:pPr marL="0" indent="0" algn="just">
              <a:buNone/>
            </a:pPr>
            <a:r>
              <a:rPr lang="es-EC" sz="2200" b="1" dirty="0" smtClean="0">
                <a:solidFill>
                  <a:schemeClr val="tx1"/>
                </a:solidFill>
              </a:rPr>
              <a:t>Para la comprobación de resultados se emplea el software Geopsy, que aplica el método del Análisis multicanal de ondas superficiales (MASW).</a:t>
            </a:r>
            <a:endParaRPr lang="es-EC" sz="2200" b="1" dirty="0">
              <a:solidFill>
                <a:schemeClr val="tx1"/>
              </a:solidFill>
            </a:endParaRPr>
          </a:p>
          <a:p>
            <a:pPr marL="0" indent="0" algn="just">
              <a:buNone/>
            </a:pPr>
            <a:endParaRPr lang="es-EC" sz="2200" b="1" dirty="0">
              <a:solidFill>
                <a:schemeClr val="tx1"/>
              </a:solidFill>
            </a:endParaRPr>
          </a:p>
        </p:txBody>
      </p:sp>
      <p:pic>
        <p:nvPicPr>
          <p:cNvPr id="5837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6865" t="10448" r="27379" b="48508"/>
          <a:stretch/>
        </p:blipFill>
        <p:spPr bwMode="auto">
          <a:xfrm>
            <a:off x="3644755" y="4362260"/>
            <a:ext cx="2496737" cy="167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9819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46453"/>
            <a:ext cx="8229600" cy="485553"/>
          </a:xfrm>
        </p:spPr>
        <p:txBody>
          <a:bodyPr/>
          <a:lstStyle/>
          <a:p>
            <a:pPr algn="l"/>
            <a:r>
              <a:rPr lang="es-EC" sz="2400" b="0" i="0" dirty="0">
                <a:solidFill>
                  <a:schemeClr val="tx1"/>
                </a:solidFill>
              </a:rPr>
              <a:t/>
            </a:r>
            <a:br>
              <a:rPr lang="es-EC" sz="2400" b="0" i="0" dirty="0">
                <a:solidFill>
                  <a:schemeClr val="tx1"/>
                </a:solidFill>
              </a:rPr>
            </a:br>
            <a:endParaRPr lang="es-EC" sz="2200" dirty="0">
              <a:solidFill>
                <a:schemeClr val="tx1"/>
              </a:solidFill>
            </a:endParaRPr>
          </a:p>
        </p:txBody>
      </p:sp>
      <p:sp>
        <p:nvSpPr>
          <p:cNvPr id="6" name="5 CuadroTexto"/>
          <p:cNvSpPr txBox="1"/>
          <p:nvPr/>
        </p:nvSpPr>
        <p:spPr>
          <a:xfrm>
            <a:off x="6264324" y="-14325"/>
            <a:ext cx="2879676" cy="646331"/>
          </a:xfrm>
          <a:prstGeom prst="rect">
            <a:avLst/>
          </a:prstGeom>
          <a:noFill/>
        </p:spPr>
        <p:txBody>
          <a:bodyPr wrap="square" rtlCol="0">
            <a:spAutoFit/>
          </a:bodyPr>
          <a:lstStyle/>
          <a:p>
            <a:pPr algn="ctr"/>
            <a:r>
              <a:rPr lang="es-EC" u="none" dirty="0">
                <a:solidFill>
                  <a:schemeClr val="bg1">
                    <a:lumMod val="50000"/>
                  </a:schemeClr>
                </a:solidFill>
              </a:rPr>
              <a:t>CAPACIDAD ADMISIBLE DEL SUELO</a:t>
            </a:r>
          </a:p>
        </p:txBody>
      </p:sp>
      <p:pic>
        <p:nvPicPr>
          <p:cNvPr id="5" name="Imagen 5"/>
          <p:cNvPicPr>
            <a:picLocks noChangeAspect="1"/>
          </p:cNvPicPr>
          <p:nvPr/>
        </p:nvPicPr>
        <p:blipFill rotWithShape="1">
          <a:blip r:embed="rId3">
            <a:extLst>
              <a:ext uri="{28A0092B-C50C-407E-A947-70E740481C1C}">
                <a14:useLocalDpi xmlns:a14="http://schemas.microsoft.com/office/drawing/2010/main" val="0"/>
              </a:ext>
            </a:extLst>
          </a:blip>
          <a:srcRect l="25697"/>
          <a:stretch/>
        </p:blipFill>
        <p:spPr>
          <a:xfrm>
            <a:off x="6621676" y="5875387"/>
            <a:ext cx="2331841" cy="809423"/>
          </a:xfrm>
          <a:prstGeom prst="rect">
            <a:avLst/>
          </a:prstGeom>
        </p:spPr>
      </p:pic>
      <p:sp>
        <p:nvSpPr>
          <p:cNvPr id="7" name="6 CuadroTexto"/>
          <p:cNvSpPr txBox="1"/>
          <p:nvPr/>
        </p:nvSpPr>
        <p:spPr>
          <a:xfrm>
            <a:off x="457199" y="146453"/>
            <a:ext cx="2588401" cy="461665"/>
          </a:xfrm>
          <a:prstGeom prst="rect">
            <a:avLst/>
          </a:prstGeom>
          <a:noFill/>
        </p:spPr>
        <p:txBody>
          <a:bodyPr wrap="none" rtlCol="0">
            <a:spAutoFit/>
          </a:bodyPr>
          <a:lstStyle/>
          <a:p>
            <a:r>
              <a:rPr lang="es-EC" sz="2400" b="1" i="1" u="none" dirty="0" smtClean="0"/>
              <a:t>MÉTODO MASW</a:t>
            </a:r>
            <a:endParaRPr lang="es-EC" sz="2400" b="1" i="1" u="none" dirty="0"/>
          </a:p>
        </p:txBody>
      </p:sp>
      <p:sp>
        <p:nvSpPr>
          <p:cNvPr id="4" name="3 Rectángulo"/>
          <p:cNvSpPr/>
          <p:nvPr/>
        </p:nvSpPr>
        <p:spPr>
          <a:xfrm>
            <a:off x="457199" y="769540"/>
            <a:ext cx="8345608" cy="5016758"/>
          </a:xfrm>
          <a:prstGeom prst="rect">
            <a:avLst/>
          </a:prstGeom>
        </p:spPr>
        <p:txBody>
          <a:bodyPr wrap="square">
            <a:spAutoFit/>
          </a:bodyPr>
          <a:lstStyle/>
          <a:p>
            <a:pPr algn="just"/>
            <a:r>
              <a:rPr lang="es-EC" sz="3200" u="none" dirty="0"/>
              <a:t>Dado que las ondas de corte poseen velocidades de viaje similares a las ondas superficiales, este método analiza la velocidad de propagación de las ondas sísmicas superficiales de tipo Rayleigh, generadas a partir de una fuente activa (mazos, dinamita), con el fin de obtener la velocidad de onda de corte (Vs) que está relacionada con la profundidad de la zona de </a:t>
            </a:r>
            <a:r>
              <a:rPr lang="es-EC" sz="3200" u="none" dirty="0" smtClean="0"/>
              <a:t>estudio. </a:t>
            </a:r>
            <a:endParaRPr lang="es-EC" sz="3200" dirty="0"/>
          </a:p>
        </p:txBody>
      </p:sp>
    </p:spTree>
    <p:extLst>
      <p:ext uri="{BB962C8B-B14F-4D97-AF65-F5344CB8AC3E}">
        <p14:creationId xmlns:p14="http://schemas.microsoft.com/office/powerpoint/2010/main" val="17413911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46453"/>
            <a:ext cx="8229600" cy="485553"/>
          </a:xfrm>
        </p:spPr>
        <p:txBody>
          <a:bodyPr/>
          <a:lstStyle/>
          <a:p>
            <a:pPr algn="l"/>
            <a:r>
              <a:rPr lang="es-EC" sz="2400" b="0" i="0" dirty="0">
                <a:solidFill>
                  <a:schemeClr val="tx1"/>
                </a:solidFill>
              </a:rPr>
              <a:t/>
            </a:r>
            <a:br>
              <a:rPr lang="es-EC" sz="2400" b="0" i="0" dirty="0">
                <a:solidFill>
                  <a:schemeClr val="tx1"/>
                </a:solidFill>
              </a:rPr>
            </a:br>
            <a:endParaRPr lang="es-EC" sz="2200" dirty="0">
              <a:solidFill>
                <a:schemeClr val="tx1"/>
              </a:solidFill>
            </a:endParaRPr>
          </a:p>
        </p:txBody>
      </p:sp>
      <p:sp>
        <p:nvSpPr>
          <p:cNvPr id="6" name="5 CuadroTexto"/>
          <p:cNvSpPr txBox="1"/>
          <p:nvPr/>
        </p:nvSpPr>
        <p:spPr>
          <a:xfrm>
            <a:off x="6264324" y="-14325"/>
            <a:ext cx="2879676" cy="646331"/>
          </a:xfrm>
          <a:prstGeom prst="rect">
            <a:avLst/>
          </a:prstGeom>
          <a:noFill/>
        </p:spPr>
        <p:txBody>
          <a:bodyPr wrap="square" rtlCol="0">
            <a:spAutoFit/>
          </a:bodyPr>
          <a:lstStyle/>
          <a:p>
            <a:pPr algn="ctr"/>
            <a:r>
              <a:rPr lang="es-EC" u="none" dirty="0">
                <a:solidFill>
                  <a:schemeClr val="bg1">
                    <a:lumMod val="50000"/>
                  </a:schemeClr>
                </a:solidFill>
              </a:rPr>
              <a:t>CAPACIDAD ADMISIBLE DEL SUELO</a:t>
            </a:r>
          </a:p>
        </p:txBody>
      </p:sp>
      <p:pic>
        <p:nvPicPr>
          <p:cNvPr id="5" name="Imagen 5"/>
          <p:cNvPicPr>
            <a:picLocks noChangeAspect="1"/>
          </p:cNvPicPr>
          <p:nvPr/>
        </p:nvPicPr>
        <p:blipFill rotWithShape="1">
          <a:blip r:embed="rId3">
            <a:extLst>
              <a:ext uri="{28A0092B-C50C-407E-A947-70E740481C1C}">
                <a14:useLocalDpi xmlns:a14="http://schemas.microsoft.com/office/drawing/2010/main" val="0"/>
              </a:ext>
            </a:extLst>
          </a:blip>
          <a:srcRect l="25697"/>
          <a:stretch/>
        </p:blipFill>
        <p:spPr>
          <a:xfrm>
            <a:off x="6621676" y="5875387"/>
            <a:ext cx="2331841" cy="809423"/>
          </a:xfrm>
          <a:prstGeom prst="rect">
            <a:avLst/>
          </a:prstGeom>
        </p:spPr>
      </p:pic>
      <p:sp>
        <p:nvSpPr>
          <p:cNvPr id="7" name="6 CuadroTexto"/>
          <p:cNvSpPr txBox="1"/>
          <p:nvPr/>
        </p:nvSpPr>
        <p:spPr>
          <a:xfrm>
            <a:off x="457199" y="146453"/>
            <a:ext cx="2588401" cy="461665"/>
          </a:xfrm>
          <a:prstGeom prst="rect">
            <a:avLst/>
          </a:prstGeom>
          <a:noFill/>
        </p:spPr>
        <p:txBody>
          <a:bodyPr wrap="none" rtlCol="0">
            <a:spAutoFit/>
          </a:bodyPr>
          <a:lstStyle/>
          <a:p>
            <a:r>
              <a:rPr lang="es-EC" sz="2400" b="1" i="1" u="none" dirty="0" smtClean="0"/>
              <a:t>MÉTODO MASW</a:t>
            </a:r>
            <a:endParaRPr lang="es-EC" sz="2400" b="1" i="1" u="none" dirty="0"/>
          </a:p>
        </p:txBody>
      </p:sp>
      <p:sp>
        <p:nvSpPr>
          <p:cNvPr id="4" name="3 Rectángulo"/>
          <p:cNvSpPr/>
          <p:nvPr/>
        </p:nvSpPr>
        <p:spPr>
          <a:xfrm>
            <a:off x="5295900" y="658542"/>
            <a:ext cx="3848100" cy="4832092"/>
          </a:xfrm>
          <a:prstGeom prst="rect">
            <a:avLst/>
          </a:prstGeom>
        </p:spPr>
        <p:txBody>
          <a:bodyPr wrap="square">
            <a:spAutoFit/>
          </a:bodyPr>
          <a:lstStyle/>
          <a:p>
            <a:pPr algn="just"/>
            <a:r>
              <a:rPr lang="es-EC" sz="2200" u="none" dirty="0"/>
              <a:t>El procedimiento común para el método MASW consta de tres pasos: </a:t>
            </a:r>
            <a:endParaRPr lang="es-EC" sz="2200" u="none" dirty="0" smtClean="0"/>
          </a:p>
          <a:p>
            <a:pPr algn="just"/>
            <a:endParaRPr lang="es-EC" sz="2200" u="none" dirty="0"/>
          </a:p>
          <a:p>
            <a:pPr marL="514350" indent="-514350" algn="just">
              <a:buAutoNum type="arabicParenR"/>
            </a:pPr>
            <a:r>
              <a:rPr lang="es-EC" sz="2200" u="none" dirty="0" smtClean="0"/>
              <a:t>Adquisición </a:t>
            </a:r>
            <a:r>
              <a:rPr lang="es-EC" sz="2200" u="none" dirty="0"/>
              <a:t>de datos: mediante registros de </a:t>
            </a:r>
            <a:r>
              <a:rPr lang="es-EC" sz="2200" u="none" dirty="0" smtClean="0"/>
              <a:t>campo.</a:t>
            </a:r>
          </a:p>
          <a:p>
            <a:pPr algn="just"/>
            <a:r>
              <a:rPr lang="es-EC" sz="2200" u="none" dirty="0" smtClean="0"/>
              <a:t> </a:t>
            </a:r>
            <a:endParaRPr lang="es-EC" sz="2200" u="none" dirty="0"/>
          </a:p>
          <a:p>
            <a:pPr algn="just"/>
            <a:r>
              <a:rPr lang="es-EC" sz="2200" u="none" dirty="0"/>
              <a:t>2) Análisis de dispersión: extracción de curvas de dispersión de cada </a:t>
            </a:r>
            <a:r>
              <a:rPr lang="es-EC" sz="2200" u="none" dirty="0" smtClean="0"/>
              <a:t>registro.</a:t>
            </a:r>
          </a:p>
          <a:p>
            <a:pPr algn="just"/>
            <a:r>
              <a:rPr lang="es-EC" sz="2200" u="none" dirty="0" smtClean="0"/>
              <a:t> </a:t>
            </a:r>
            <a:endParaRPr lang="es-EC" sz="2200" u="none" dirty="0"/>
          </a:p>
          <a:p>
            <a:pPr algn="just"/>
            <a:r>
              <a:rPr lang="es-EC" sz="2200" u="none" dirty="0" smtClean="0"/>
              <a:t>3</a:t>
            </a:r>
            <a:r>
              <a:rPr lang="es-EC" sz="2200" u="none" dirty="0"/>
              <a:t>) Inversión: cálculo de VS en </a:t>
            </a:r>
            <a:r>
              <a:rPr lang="es-EC" sz="2200" u="none" dirty="0" smtClean="0"/>
              <a:t>profundidad. </a:t>
            </a:r>
            <a:endParaRPr lang="es-EC" sz="2200" u="none" dirty="0"/>
          </a:p>
        </p:txBody>
      </p:sp>
      <p:pic>
        <p:nvPicPr>
          <p:cNvPr id="573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8117"/>
            <a:ext cx="5295900" cy="562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391110" y="6282226"/>
            <a:ext cx="4685898" cy="553998"/>
          </a:xfrm>
          <a:prstGeom prst="rect">
            <a:avLst/>
          </a:prstGeom>
          <a:noFill/>
        </p:spPr>
        <p:txBody>
          <a:bodyPr wrap="none" rtlCol="0">
            <a:spAutoFit/>
          </a:bodyPr>
          <a:lstStyle/>
          <a:p>
            <a:pPr algn="ctr"/>
            <a:r>
              <a:rPr lang="es-EC" b="1" u="none" dirty="0"/>
              <a:t>Procedimiento empleado método MASW </a:t>
            </a:r>
            <a:endParaRPr lang="es-EC" u="none" dirty="0"/>
          </a:p>
          <a:p>
            <a:pPr algn="ctr"/>
            <a:r>
              <a:rPr lang="es-EC" sz="1100" b="1" u="none" dirty="0"/>
              <a:t>Fuente: </a:t>
            </a:r>
            <a:r>
              <a:rPr lang="es-EC" sz="1100" u="none" dirty="0"/>
              <a:t>(</a:t>
            </a:r>
            <a:r>
              <a:rPr lang="es-EC" sz="1100" u="none" dirty="0" err="1"/>
              <a:t>Correia</a:t>
            </a:r>
            <a:r>
              <a:rPr lang="es-EC" sz="1100" u="none" dirty="0"/>
              <a:t>, 2015) </a:t>
            </a:r>
            <a:endParaRPr lang="es-EC" sz="1100" dirty="0"/>
          </a:p>
        </p:txBody>
      </p:sp>
    </p:spTree>
    <p:extLst>
      <p:ext uri="{BB962C8B-B14F-4D97-AF65-F5344CB8AC3E}">
        <p14:creationId xmlns:p14="http://schemas.microsoft.com/office/powerpoint/2010/main" val="30327303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46453"/>
            <a:ext cx="8229600" cy="485553"/>
          </a:xfrm>
        </p:spPr>
        <p:txBody>
          <a:bodyPr/>
          <a:lstStyle/>
          <a:p>
            <a:pPr algn="l"/>
            <a:r>
              <a:rPr lang="es-EC" sz="2400" b="0" i="0" dirty="0">
                <a:solidFill>
                  <a:schemeClr val="tx1"/>
                </a:solidFill>
              </a:rPr>
              <a:t/>
            </a:r>
            <a:br>
              <a:rPr lang="es-EC" sz="2400" b="0" i="0" dirty="0">
                <a:solidFill>
                  <a:schemeClr val="tx1"/>
                </a:solidFill>
              </a:rPr>
            </a:br>
            <a:endParaRPr lang="es-EC" sz="2200" dirty="0">
              <a:solidFill>
                <a:schemeClr val="tx1"/>
              </a:solidFill>
            </a:endParaRPr>
          </a:p>
        </p:txBody>
      </p:sp>
      <p:sp>
        <p:nvSpPr>
          <p:cNvPr id="6" name="5 CuadroTexto"/>
          <p:cNvSpPr txBox="1"/>
          <p:nvPr/>
        </p:nvSpPr>
        <p:spPr>
          <a:xfrm>
            <a:off x="6264324" y="-14325"/>
            <a:ext cx="2879676" cy="646331"/>
          </a:xfrm>
          <a:prstGeom prst="rect">
            <a:avLst/>
          </a:prstGeom>
          <a:noFill/>
        </p:spPr>
        <p:txBody>
          <a:bodyPr wrap="square" rtlCol="0">
            <a:spAutoFit/>
          </a:bodyPr>
          <a:lstStyle/>
          <a:p>
            <a:pPr algn="ctr"/>
            <a:r>
              <a:rPr lang="es-EC" u="none" dirty="0">
                <a:solidFill>
                  <a:schemeClr val="bg1">
                    <a:lumMod val="50000"/>
                  </a:schemeClr>
                </a:solidFill>
              </a:rPr>
              <a:t>CAPACIDAD ADMISIBLE DEL SUELO</a:t>
            </a:r>
          </a:p>
        </p:txBody>
      </p:sp>
      <p:pic>
        <p:nvPicPr>
          <p:cNvPr id="5" name="Imagen 5"/>
          <p:cNvPicPr>
            <a:picLocks noChangeAspect="1"/>
          </p:cNvPicPr>
          <p:nvPr/>
        </p:nvPicPr>
        <p:blipFill rotWithShape="1">
          <a:blip r:embed="rId3">
            <a:extLst>
              <a:ext uri="{28A0092B-C50C-407E-A947-70E740481C1C}">
                <a14:useLocalDpi xmlns:a14="http://schemas.microsoft.com/office/drawing/2010/main" val="0"/>
              </a:ext>
            </a:extLst>
          </a:blip>
          <a:srcRect l="25697"/>
          <a:stretch/>
        </p:blipFill>
        <p:spPr>
          <a:xfrm>
            <a:off x="6621676" y="5875387"/>
            <a:ext cx="2331841" cy="809423"/>
          </a:xfrm>
          <a:prstGeom prst="rect">
            <a:avLst/>
          </a:prstGeom>
        </p:spPr>
      </p:pic>
      <p:sp>
        <p:nvSpPr>
          <p:cNvPr id="7" name="6 CuadroTexto"/>
          <p:cNvSpPr txBox="1"/>
          <p:nvPr/>
        </p:nvSpPr>
        <p:spPr>
          <a:xfrm>
            <a:off x="457199" y="146453"/>
            <a:ext cx="5746894" cy="461665"/>
          </a:xfrm>
          <a:prstGeom prst="rect">
            <a:avLst/>
          </a:prstGeom>
          <a:noFill/>
        </p:spPr>
        <p:txBody>
          <a:bodyPr wrap="none" rtlCol="0">
            <a:spAutoFit/>
          </a:bodyPr>
          <a:lstStyle/>
          <a:p>
            <a:r>
              <a:rPr lang="pt-BR" sz="2400" b="1" i="1" u="none" dirty="0" smtClean="0"/>
              <a:t>VELOCIDAD DE ONDA DE CORTE </a:t>
            </a:r>
            <a:r>
              <a:rPr lang="pt-BR" sz="2400" b="1" i="1" u="none" dirty="0" err="1" smtClean="0"/>
              <a:t>Vs</a:t>
            </a:r>
            <a:r>
              <a:rPr lang="pt-BR" sz="2400" b="1" i="1" u="none" dirty="0" smtClean="0"/>
              <a:t> </a:t>
            </a:r>
            <a:endParaRPr lang="pt-BR" sz="2400" i="1" u="none" dirty="0"/>
          </a:p>
        </p:txBody>
      </p:sp>
      <p:pic>
        <p:nvPicPr>
          <p:cNvPr id="3" name="2 Imagen" descr="Recorte de pantall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3393" y="846161"/>
            <a:ext cx="7434903" cy="5029226"/>
          </a:xfrm>
          <a:prstGeom prst="rect">
            <a:avLst/>
          </a:prstGeom>
        </p:spPr>
      </p:pic>
    </p:spTree>
    <p:extLst>
      <p:ext uri="{BB962C8B-B14F-4D97-AF65-F5344CB8AC3E}">
        <p14:creationId xmlns:p14="http://schemas.microsoft.com/office/powerpoint/2010/main" val="37539919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46453"/>
            <a:ext cx="8229600" cy="485553"/>
          </a:xfrm>
        </p:spPr>
        <p:txBody>
          <a:bodyPr/>
          <a:lstStyle/>
          <a:p>
            <a:pPr algn="l"/>
            <a:r>
              <a:rPr lang="es-EC" sz="2400" b="0" i="0" dirty="0">
                <a:solidFill>
                  <a:schemeClr val="tx1"/>
                </a:solidFill>
              </a:rPr>
              <a:t/>
            </a:r>
            <a:br>
              <a:rPr lang="es-EC" sz="2400" b="0" i="0" dirty="0">
                <a:solidFill>
                  <a:schemeClr val="tx1"/>
                </a:solidFill>
              </a:rPr>
            </a:br>
            <a:endParaRPr lang="es-EC" sz="2200" dirty="0">
              <a:solidFill>
                <a:schemeClr val="tx1"/>
              </a:solidFill>
            </a:endParaRPr>
          </a:p>
        </p:txBody>
      </p:sp>
      <p:sp>
        <p:nvSpPr>
          <p:cNvPr id="6" name="5 CuadroTexto"/>
          <p:cNvSpPr txBox="1"/>
          <p:nvPr/>
        </p:nvSpPr>
        <p:spPr>
          <a:xfrm>
            <a:off x="6264324" y="-14325"/>
            <a:ext cx="2879676" cy="646331"/>
          </a:xfrm>
          <a:prstGeom prst="rect">
            <a:avLst/>
          </a:prstGeom>
          <a:noFill/>
        </p:spPr>
        <p:txBody>
          <a:bodyPr wrap="square" rtlCol="0">
            <a:spAutoFit/>
          </a:bodyPr>
          <a:lstStyle/>
          <a:p>
            <a:pPr algn="ctr"/>
            <a:r>
              <a:rPr lang="es-EC" u="none" dirty="0">
                <a:solidFill>
                  <a:schemeClr val="bg1">
                    <a:lumMod val="50000"/>
                  </a:schemeClr>
                </a:solidFill>
              </a:rPr>
              <a:t>CAPACIDAD ADMISIBLE DEL SUELO</a:t>
            </a:r>
          </a:p>
        </p:txBody>
      </p:sp>
      <p:pic>
        <p:nvPicPr>
          <p:cNvPr id="5" name="Imagen 5"/>
          <p:cNvPicPr>
            <a:picLocks noChangeAspect="1"/>
          </p:cNvPicPr>
          <p:nvPr/>
        </p:nvPicPr>
        <p:blipFill rotWithShape="1">
          <a:blip r:embed="rId3">
            <a:extLst>
              <a:ext uri="{28A0092B-C50C-407E-A947-70E740481C1C}">
                <a14:useLocalDpi xmlns:a14="http://schemas.microsoft.com/office/drawing/2010/main" val="0"/>
              </a:ext>
            </a:extLst>
          </a:blip>
          <a:srcRect l="25697"/>
          <a:stretch/>
        </p:blipFill>
        <p:spPr>
          <a:xfrm>
            <a:off x="6621676" y="5875387"/>
            <a:ext cx="2331841" cy="809423"/>
          </a:xfrm>
          <a:prstGeom prst="rect">
            <a:avLst/>
          </a:prstGeom>
        </p:spPr>
      </p:pic>
      <p:sp>
        <p:nvSpPr>
          <p:cNvPr id="7" name="6 CuadroTexto"/>
          <p:cNvSpPr txBox="1"/>
          <p:nvPr/>
        </p:nvSpPr>
        <p:spPr>
          <a:xfrm>
            <a:off x="163773" y="129133"/>
            <a:ext cx="5868537" cy="400110"/>
          </a:xfrm>
          <a:prstGeom prst="rect">
            <a:avLst/>
          </a:prstGeom>
          <a:noFill/>
        </p:spPr>
        <p:txBody>
          <a:bodyPr wrap="square" rtlCol="0">
            <a:spAutoFit/>
          </a:bodyPr>
          <a:lstStyle/>
          <a:p>
            <a:r>
              <a:rPr lang="pt-BR" sz="2000" b="1" i="1" u="none" dirty="0" smtClean="0"/>
              <a:t>VELOCIDAD DE ONDA DE COMPRESIÓN Vp </a:t>
            </a:r>
            <a:endParaRPr lang="pt-BR" sz="2000" i="1" u="none" dirty="0"/>
          </a:p>
        </p:txBody>
      </p:sp>
      <p:pic>
        <p:nvPicPr>
          <p:cNvPr id="4" name="3 Imagen" descr="Recorte de pantall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8985" y="786556"/>
            <a:ext cx="5855476" cy="4758258"/>
          </a:xfrm>
          <a:prstGeom prst="rect">
            <a:avLst/>
          </a:prstGeom>
        </p:spPr>
      </p:pic>
      <p:pic>
        <p:nvPicPr>
          <p:cNvPr id="8" name="7 Imagen" descr="Recorte de pantall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96311" y="5505117"/>
            <a:ext cx="5471998" cy="360000"/>
          </a:xfrm>
          <a:prstGeom prst="rect">
            <a:avLst/>
          </a:prstGeom>
        </p:spPr>
      </p:pic>
      <p:sp>
        <p:nvSpPr>
          <p:cNvPr id="9" name="8 Rectángulo"/>
          <p:cNvSpPr/>
          <p:nvPr/>
        </p:nvSpPr>
        <p:spPr>
          <a:xfrm>
            <a:off x="457200" y="1141404"/>
            <a:ext cx="2634017" cy="4154984"/>
          </a:xfrm>
          <a:prstGeom prst="rect">
            <a:avLst/>
          </a:prstGeom>
        </p:spPr>
        <p:txBody>
          <a:bodyPr wrap="square">
            <a:spAutoFit/>
          </a:bodyPr>
          <a:lstStyle/>
          <a:p>
            <a:pPr algn="just"/>
            <a:r>
              <a:rPr lang="es-EC" sz="2400" u="none" dirty="0"/>
              <a:t>La velocidad de las ondas longitudinales o de compresión, Vp, se utiliza como índice de clasificación, y su valor es indicativo de la calidad del suelo natural y roca. </a:t>
            </a:r>
          </a:p>
        </p:txBody>
      </p:sp>
    </p:spTree>
    <p:extLst>
      <p:ext uri="{BB962C8B-B14F-4D97-AF65-F5344CB8AC3E}">
        <p14:creationId xmlns:p14="http://schemas.microsoft.com/office/powerpoint/2010/main" val="29078156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46453"/>
            <a:ext cx="8229600" cy="485553"/>
          </a:xfrm>
        </p:spPr>
        <p:txBody>
          <a:bodyPr/>
          <a:lstStyle/>
          <a:p>
            <a:pPr algn="l"/>
            <a:r>
              <a:rPr lang="es-EC" sz="2400" b="0" i="0" dirty="0">
                <a:solidFill>
                  <a:schemeClr val="tx1"/>
                </a:solidFill>
              </a:rPr>
              <a:t/>
            </a:r>
            <a:br>
              <a:rPr lang="es-EC" sz="2400" b="0" i="0" dirty="0">
                <a:solidFill>
                  <a:schemeClr val="tx1"/>
                </a:solidFill>
              </a:rPr>
            </a:br>
            <a:endParaRPr lang="es-EC" sz="2200" dirty="0">
              <a:solidFill>
                <a:schemeClr val="tx1"/>
              </a:solidFill>
            </a:endParaRPr>
          </a:p>
        </p:txBody>
      </p:sp>
      <p:sp>
        <p:nvSpPr>
          <p:cNvPr id="6" name="5 CuadroTexto"/>
          <p:cNvSpPr txBox="1"/>
          <p:nvPr/>
        </p:nvSpPr>
        <p:spPr>
          <a:xfrm>
            <a:off x="6264324" y="-14325"/>
            <a:ext cx="2879676" cy="646331"/>
          </a:xfrm>
          <a:prstGeom prst="rect">
            <a:avLst/>
          </a:prstGeom>
          <a:noFill/>
        </p:spPr>
        <p:txBody>
          <a:bodyPr wrap="square" rtlCol="0">
            <a:spAutoFit/>
          </a:bodyPr>
          <a:lstStyle/>
          <a:p>
            <a:pPr algn="ctr"/>
            <a:r>
              <a:rPr lang="es-EC" u="none" dirty="0">
                <a:solidFill>
                  <a:schemeClr val="bg1">
                    <a:lumMod val="50000"/>
                  </a:schemeClr>
                </a:solidFill>
              </a:rPr>
              <a:t>CAPACIDAD ADMISIBLE DEL SUELO</a:t>
            </a:r>
          </a:p>
        </p:txBody>
      </p:sp>
      <p:pic>
        <p:nvPicPr>
          <p:cNvPr id="5" name="Imagen 5"/>
          <p:cNvPicPr>
            <a:picLocks noChangeAspect="1"/>
          </p:cNvPicPr>
          <p:nvPr/>
        </p:nvPicPr>
        <p:blipFill rotWithShape="1">
          <a:blip r:embed="rId3">
            <a:extLst>
              <a:ext uri="{28A0092B-C50C-407E-A947-70E740481C1C}">
                <a14:useLocalDpi xmlns:a14="http://schemas.microsoft.com/office/drawing/2010/main" val="0"/>
              </a:ext>
            </a:extLst>
          </a:blip>
          <a:srcRect l="25697"/>
          <a:stretch/>
        </p:blipFill>
        <p:spPr>
          <a:xfrm>
            <a:off x="6621676" y="5875387"/>
            <a:ext cx="2331841" cy="809423"/>
          </a:xfrm>
          <a:prstGeom prst="rect">
            <a:avLst/>
          </a:prstGeom>
        </p:spPr>
      </p:pic>
      <p:sp>
        <p:nvSpPr>
          <p:cNvPr id="7" name="6 CuadroTexto"/>
          <p:cNvSpPr txBox="1"/>
          <p:nvPr/>
        </p:nvSpPr>
        <p:spPr>
          <a:xfrm>
            <a:off x="163773" y="129133"/>
            <a:ext cx="5868537" cy="461665"/>
          </a:xfrm>
          <a:prstGeom prst="rect">
            <a:avLst/>
          </a:prstGeom>
          <a:noFill/>
        </p:spPr>
        <p:txBody>
          <a:bodyPr wrap="square" rtlCol="0">
            <a:spAutoFit/>
          </a:bodyPr>
          <a:lstStyle/>
          <a:p>
            <a:r>
              <a:rPr lang="es-EC" sz="2400" b="1" u="none" dirty="0" smtClean="0"/>
              <a:t>DETERMINACIÓN DE VS Y VP </a:t>
            </a:r>
            <a:endParaRPr lang="es-EC" sz="2400" u="none" dirty="0"/>
          </a:p>
        </p:txBody>
      </p:sp>
      <p:sp>
        <p:nvSpPr>
          <p:cNvPr id="8" name="7 Rectángulo"/>
          <p:cNvSpPr/>
          <p:nvPr/>
        </p:nvSpPr>
        <p:spPr>
          <a:xfrm>
            <a:off x="150126" y="645359"/>
            <a:ext cx="8536674" cy="461665"/>
          </a:xfrm>
          <a:prstGeom prst="rect">
            <a:avLst/>
          </a:prstGeom>
        </p:spPr>
        <p:txBody>
          <a:bodyPr wrap="square">
            <a:spAutoFit/>
          </a:bodyPr>
          <a:lstStyle/>
          <a:p>
            <a:pPr algn="just"/>
            <a:endParaRPr lang="es-EC" sz="2400" dirty="0"/>
          </a:p>
        </p:txBody>
      </p:sp>
      <p:pic>
        <p:nvPicPr>
          <p:cNvPr id="624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126" y="625144"/>
            <a:ext cx="3545099" cy="2904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2 Imagen" descr="Recorte de pantall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5480" y="1312766"/>
            <a:ext cx="5048037" cy="1872394"/>
          </a:xfrm>
          <a:prstGeom prst="rect">
            <a:avLst/>
          </a:prstGeom>
        </p:spPr>
      </p:pic>
      <p:pic>
        <p:nvPicPr>
          <p:cNvPr id="1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225" y="3630967"/>
            <a:ext cx="3528000" cy="3227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3 Imagen" descr="Recorte de pantall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05480" y="3843664"/>
            <a:ext cx="4942476" cy="1829164"/>
          </a:xfrm>
          <a:prstGeom prst="rect">
            <a:avLst/>
          </a:prstGeom>
        </p:spPr>
      </p:pic>
      <p:sp>
        <p:nvSpPr>
          <p:cNvPr id="3" name="CuadroTexto 2"/>
          <p:cNvSpPr txBox="1"/>
          <p:nvPr/>
        </p:nvSpPr>
        <p:spPr>
          <a:xfrm>
            <a:off x="1931225" y="536430"/>
            <a:ext cx="2118360" cy="369332"/>
          </a:xfrm>
          <a:prstGeom prst="rect">
            <a:avLst/>
          </a:prstGeom>
          <a:noFill/>
        </p:spPr>
        <p:txBody>
          <a:bodyPr wrap="square" rtlCol="0">
            <a:spAutoFit/>
          </a:bodyPr>
          <a:lstStyle/>
          <a:p>
            <a:r>
              <a:rPr lang="es-EC" b="1" u="none" dirty="0" smtClean="0"/>
              <a:t>SAN LORENZO </a:t>
            </a:r>
            <a:endParaRPr lang="es-EC" b="1" u="none" dirty="0"/>
          </a:p>
        </p:txBody>
      </p:sp>
      <p:sp>
        <p:nvSpPr>
          <p:cNvPr id="12" name="CuadroTexto 11"/>
          <p:cNvSpPr txBox="1"/>
          <p:nvPr/>
        </p:nvSpPr>
        <p:spPr>
          <a:xfrm>
            <a:off x="2069341" y="3585247"/>
            <a:ext cx="2118360" cy="369332"/>
          </a:xfrm>
          <a:prstGeom prst="rect">
            <a:avLst/>
          </a:prstGeom>
          <a:noFill/>
        </p:spPr>
        <p:txBody>
          <a:bodyPr wrap="square" rtlCol="0">
            <a:spAutoFit/>
          </a:bodyPr>
          <a:lstStyle/>
          <a:p>
            <a:r>
              <a:rPr lang="es-EC" b="1" u="none" dirty="0" smtClean="0"/>
              <a:t>SAQUIMALA </a:t>
            </a:r>
            <a:endParaRPr lang="es-EC" b="1" u="none" dirty="0"/>
          </a:p>
        </p:txBody>
      </p:sp>
    </p:spTree>
    <p:extLst>
      <p:ext uri="{BB962C8B-B14F-4D97-AF65-F5344CB8AC3E}">
        <p14:creationId xmlns:p14="http://schemas.microsoft.com/office/powerpoint/2010/main" val="32807269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46453"/>
            <a:ext cx="8229600" cy="485553"/>
          </a:xfrm>
        </p:spPr>
        <p:txBody>
          <a:bodyPr/>
          <a:lstStyle/>
          <a:p>
            <a:pPr algn="l"/>
            <a:r>
              <a:rPr lang="es-EC" sz="2400" b="0" i="0" dirty="0">
                <a:solidFill>
                  <a:schemeClr val="tx1"/>
                </a:solidFill>
              </a:rPr>
              <a:t/>
            </a:r>
            <a:br>
              <a:rPr lang="es-EC" sz="2400" b="0" i="0" dirty="0">
                <a:solidFill>
                  <a:schemeClr val="tx1"/>
                </a:solidFill>
              </a:rPr>
            </a:br>
            <a:endParaRPr lang="es-EC" sz="2200" dirty="0">
              <a:solidFill>
                <a:schemeClr val="tx1"/>
              </a:solidFill>
            </a:endParaRPr>
          </a:p>
        </p:txBody>
      </p:sp>
      <p:sp>
        <p:nvSpPr>
          <p:cNvPr id="6" name="5 CuadroTexto"/>
          <p:cNvSpPr txBox="1"/>
          <p:nvPr/>
        </p:nvSpPr>
        <p:spPr>
          <a:xfrm>
            <a:off x="6264324" y="-14325"/>
            <a:ext cx="2879676" cy="646331"/>
          </a:xfrm>
          <a:prstGeom prst="rect">
            <a:avLst/>
          </a:prstGeom>
          <a:noFill/>
        </p:spPr>
        <p:txBody>
          <a:bodyPr wrap="square" rtlCol="0">
            <a:spAutoFit/>
          </a:bodyPr>
          <a:lstStyle/>
          <a:p>
            <a:pPr algn="ctr"/>
            <a:r>
              <a:rPr lang="es-EC" u="none" dirty="0">
                <a:solidFill>
                  <a:schemeClr val="bg1">
                    <a:lumMod val="50000"/>
                  </a:schemeClr>
                </a:solidFill>
              </a:rPr>
              <a:t>CAPACIDAD ADMISIBLE DEL SUELO</a:t>
            </a:r>
          </a:p>
        </p:txBody>
      </p:sp>
      <p:pic>
        <p:nvPicPr>
          <p:cNvPr id="5" name="Imagen 5"/>
          <p:cNvPicPr>
            <a:picLocks noChangeAspect="1"/>
          </p:cNvPicPr>
          <p:nvPr/>
        </p:nvPicPr>
        <p:blipFill rotWithShape="1">
          <a:blip r:embed="rId3">
            <a:extLst>
              <a:ext uri="{28A0092B-C50C-407E-A947-70E740481C1C}">
                <a14:useLocalDpi xmlns:a14="http://schemas.microsoft.com/office/drawing/2010/main" val="0"/>
              </a:ext>
            </a:extLst>
          </a:blip>
          <a:srcRect l="25697"/>
          <a:stretch/>
        </p:blipFill>
        <p:spPr>
          <a:xfrm>
            <a:off x="6621676" y="5875387"/>
            <a:ext cx="2331841" cy="809423"/>
          </a:xfrm>
          <a:prstGeom prst="rect">
            <a:avLst/>
          </a:prstGeom>
        </p:spPr>
      </p:pic>
      <p:sp>
        <p:nvSpPr>
          <p:cNvPr id="7" name="6 CuadroTexto"/>
          <p:cNvSpPr txBox="1"/>
          <p:nvPr/>
        </p:nvSpPr>
        <p:spPr>
          <a:xfrm>
            <a:off x="109181" y="74541"/>
            <a:ext cx="4524528" cy="461665"/>
          </a:xfrm>
          <a:prstGeom prst="rect">
            <a:avLst/>
          </a:prstGeom>
          <a:noFill/>
        </p:spPr>
        <p:txBody>
          <a:bodyPr wrap="square" rtlCol="0">
            <a:spAutoFit/>
          </a:bodyPr>
          <a:lstStyle/>
          <a:p>
            <a:r>
              <a:rPr lang="es-EC" sz="2400" b="1" u="none" dirty="0" smtClean="0"/>
              <a:t>RESUMEN DE RESULTADOS</a:t>
            </a:r>
            <a:endParaRPr lang="es-EC" sz="2400" u="none" dirty="0"/>
          </a:p>
        </p:txBody>
      </p:sp>
      <p:graphicFrame>
        <p:nvGraphicFramePr>
          <p:cNvPr id="12" name="11 Tabla"/>
          <p:cNvGraphicFramePr>
            <a:graphicFrameLocks noGrp="1"/>
          </p:cNvGraphicFramePr>
          <p:nvPr>
            <p:extLst>
              <p:ext uri="{D42A27DB-BD31-4B8C-83A1-F6EECF244321}">
                <p14:modId xmlns:p14="http://schemas.microsoft.com/office/powerpoint/2010/main" val="2586761572"/>
              </p:ext>
            </p:extLst>
          </p:nvPr>
        </p:nvGraphicFramePr>
        <p:xfrm>
          <a:off x="982638" y="986847"/>
          <a:ext cx="7344000" cy="3420000"/>
        </p:xfrm>
        <a:graphic>
          <a:graphicData uri="http://schemas.openxmlformats.org/drawingml/2006/table">
            <a:tbl>
              <a:tblPr firstRow="1" bandRow="1">
                <a:tableStyleId>{616DA210-FB5B-4158-B5E0-FEB733F419BA}</a:tableStyleId>
              </a:tblPr>
              <a:tblGrid>
                <a:gridCol w="1224000"/>
                <a:gridCol w="1224000"/>
                <a:gridCol w="1224000"/>
                <a:gridCol w="1224000"/>
                <a:gridCol w="1224000"/>
                <a:gridCol w="1224000"/>
              </a:tblGrid>
              <a:tr h="684000">
                <a:tc gridSpan="3">
                  <a:txBody>
                    <a:bodyPr/>
                    <a:lstStyle/>
                    <a:p>
                      <a:pPr algn="ctr"/>
                      <a:r>
                        <a:rPr lang="es-EC" sz="1600" dirty="0" smtClean="0"/>
                        <a:t>FLORES-PILATAXI</a:t>
                      </a:r>
                    </a:p>
                    <a:p>
                      <a:pPr algn="ctr"/>
                      <a:r>
                        <a:rPr lang="es-EC" sz="1600" dirty="0" smtClean="0"/>
                        <a:t>PROCESAMIENTO</a:t>
                      </a:r>
                      <a:r>
                        <a:rPr lang="es-EC" sz="1600" baseline="0" dirty="0" smtClean="0"/>
                        <a:t> EN GEOPSY</a:t>
                      </a:r>
                      <a:endParaRPr lang="es-EC" sz="1600" dirty="0"/>
                    </a:p>
                  </a:txBody>
                  <a:tcPr anchor="ctr"/>
                </a:tc>
                <a:tc hMerge="1">
                  <a:txBody>
                    <a:bodyPr/>
                    <a:lstStyle/>
                    <a:p>
                      <a:endParaRPr lang="es-EC" dirty="0"/>
                    </a:p>
                  </a:txBody>
                  <a:tcPr/>
                </a:tc>
                <a:tc hMerge="1">
                  <a:txBody>
                    <a:bodyPr/>
                    <a:lstStyle/>
                    <a:p>
                      <a:endParaRPr lang="es-EC" dirty="0"/>
                    </a:p>
                  </a:txBody>
                  <a:tcPr/>
                </a:tc>
                <a:tc gridSpan="3">
                  <a:txBody>
                    <a:bodyPr/>
                    <a:lstStyle/>
                    <a:p>
                      <a:pPr algn="ctr"/>
                      <a:r>
                        <a:rPr lang="es-EC" sz="1600" dirty="0" smtClean="0"/>
                        <a:t>FICHAMBA-ÑACATA</a:t>
                      </a:r>
                    </a:p>
                    <a:p>
                      <a:pPr algn="ctr"/>
                      <a:r>
                        <a:rPr lang="es-EC" sz="1600" dirty="0" smtClean="0"/>
                        <a:t>PROCESAMIENTO EN SEISIMAGER</a:t>
                      </a:r>
                      <a:endParaRPr lang="es-EC" sz="1600" dirty="0"/>
                    </a:p>
                  </a:txBody>
                  <a:tcPr anchor="ctr"/>
                </a:tc>
                <a:tc hMerge="1">
                  <a:txBody>
                    <a:bodyPr/>
                    <a:lstStyle/>
                    <a:p>
                      <a:endParaRPr lang="es-EC" dirty="0"/>
                    </a:p>
                  </a:txBody>
                  <a:tcPr/>
                </a:tc>
                <a:tc hMerge="1">
                  <a:txBody>
                    <a:bodyPr/>
                    <a:lstStyle/>
                    <a:p>
                      <a:endParaRPr lang="es-EC" dirty="0"/>
                    </a:p>
                  </a:txBody>
                  <a:tcPr/>
                </a:tc>
              </a:tr>
              <a:tr h="684000">
                <a:tc rowSpan="2">
                  <a:txBody>
                    <a:bodyPr/>
                    <a:lstStyle/>
                    <a:p>
                      <a:pPr algn="ctr"/>
                      <a:r>
                        <a:rPr lang="es-EC" sz="1600" dirty="0" smtClean="0"/>
                        <a:t>Q.</a:t>
                      </a:r>
                      <a:r>
                        <a:rPr lang="es-EC" sz="1600" baseline="0" dirty="0" smtClean="0"/>
                        <a:t> </a:t>
                      </a:r>
                      <a:r>
                        <a:rPr lang="es-EC" sz="1600" dirty="0" smtClean="0"/>
                        <a:t>San</a:t>
                      </a:r>
                      <a:r>
                        <a:rPr lang="es-EC" sz="1600" baseline="0" dirty="0" smtClean="0"/>
                        <a:t> Lorenzo</a:t>
                      </a:r>
                      <a:endParaRPr lang="es-EC" sz="1600" dirty="0"/>
                    </a:p>
                  </a:txBody>
                  <a:tcPr anchor="ctr"/>
                </a:tc>
                <a:tc>
                  <a:txBody>
                    <a:bodyPr/>
                    <a:lstStyle/>
                    <a:p>
                      <a:pPr algn="ctr"/>
                      <a:r>
                        <a:rPr lang="es-EC" sz="1600" dirty="0" smtClean="0"/>
                        <a:t>Vs(30)</a:t>
                      </a:r>
                    </a:p>
                    <a:p>
                      <a:pPr algn="ctr"/>
                      <a:r>
                        <a:rPr lang="es-EC" sz="1600" dirty="0" smtClean="0"/>
                        <a:t>m/s</a:t>
                      </a:r>
                      <a:endParaRPr lang="es-EC" sz="1600" dirty="0"/>
                    </a:p>
                  </a:txBody>
                  <a:tcPr anchor="ctr"/>
                </a:tc>
                <a:tc>
                  <a:txBody>
                    <a:bodyPr/>
                    <a:lstStyle/>
                    <a:p>
                      <a:pPr algn="ctr"/>
                      <a:r>
                        <a:rPr lang="es-EC" sz="1600" dirty="0" smtClean="0"/>
                        <a:t>533,20</a:t>
                      </a:r>
                      <a:endParaRPr lang="es-EC" sz="1600" dirty="0"/>
                    </a:p>
                  </a:txBody>
                  <a:tcPr anchor="ctr"/>
                </a:tc>
                <a:tc rowSpan="2">
                  <a:txBody>
                    <a:bodyPr/>
                    <a:lstStyle/>
                    <a:p>
                      <a:pPr algn="ctr"/>
                      <a:r>
                        <a:rPr lang="es-EC" sz="1600" dirty="0" smtClean="0"/>
                        <a:t>Q.</a:t>
                      </a:r>
                      <a:r>
                        <a:rPr lang="es-EC" sz="1600" baseline="0" dirty="0" smtClean="0"/>
                        <a:t> </a:t>
                      </a:r>
                      <a:r>
                        <a:rPr lang="es-EC" sz="1600" dirty="0" smtClean="0"/>
                        <a:t>San</a:t>
                      </a:r>
                      <a:r>
                        <a:rPr lang="es-EC" sz="1600" baseline="0" dirty="0" smtClean="0"/>
                        <a:t> Lorenzo</a:t>
                      </a:r>
                      <a:endParaRPr lang="es-EC" sz="1600" dirty="0"/>
                    </a:p>
                  </a:txBody>
                  <a:tcPr anchor="ctr"/>
                </a:tc>
                <a:tc>
                  <a:txBody>
                    <a:bodyPr/>
                    <a:lstStyle/>
                    <a:p>
                      <a:pPr algn="ctr"/>
                      <a:r>
                        <a:rPr lang="es-EC" sz="1600" dirty="0" smtClean="0"/>
                        <a:t>Vs(30)</a:t>
                      </a:r>
                    </a:p>
                    <a:p>
                      <a:pPr algn="ctr"/>
                      <a:r>
                        <a:rPr lang="es-EC" sz="1600" dirty="0" smtClean="0"/>
                        <a:t>m/s</a:t>
                      </a:r>
                      <a:endParaRPr lang="es-EC" sz="1600" dirty="0"/>
                    </a:p>
                  </a:txBody>
                  <a:tcPr anchor="ctr"/>
                </a:tc>
                <a:tc>
                  <a:txBody>
                    <a:bodyPr/>
                    <a:lstStyle/>
                    <a:p>
                      <a:pPr algn="ctr"/>
                      <a:r>
                        <a:rPr lang="es-EC" sz="1600" dirty="0" smtClean="0"/>
                        <a:t>658,00</a:t>
                      </a:r>
                      <a:endParaRPr lang="es-EC" sz="1600" dirty="0"/>
                    </a:p>
                  </a:txBody>
                  <a:tcPr anchor="ctr"/>
                </a:tc>
              </a:tr>
              <a:tr h="684000">
                <a:tc vMerge="1">
                  <a:txBody>
                    <a:bodyPr/>
                    <a:lstStyle/>
                    <a:p>
                      <a:endParaRPr lang="es-EC" dirty="0"/>
                    </a:p>
                  </a:txBody>
                  <a:tcPr/>
                </a:tc>
                <a:tc>
                  <a:txBody>
                    <a:bodyPr/>
                    <a:lstStyle/>
                    <a:p>
                      <a:pPr algn="ctr"/>
                      <a:r>
                        <a:rPr lang="es-EC" sz="1600" dirty="0" smtClean="0"/>
                        <a:t>Vp </a:t>
                      </a:r>
                    </a:p>
                    <a:p>
                      <a:pPr algn="ctr"/>
                      <a:r>
                        <a:rPr lang="es-EC" sz="1600" dirty="0" smtClean="0"/>
                        <a:t>m/s</a:t>
                      </a:r>
                      <a:endParaRPr lang="es-EC" sz="1600" dirty="0"/>
                    </a:p>
                  </a:txBody>
                  <a:tcPr anchor="ctr"/>
                </a:tc>
                <a:tc>
                  <a:txBody>
                    <a:bodyPr/>
                    <a:lstStyle/>
                    <a:p>
                      <a:pPr algn="ctr"/>
                      <a:r>
                        <a:rPr lang="es-EC" sz="1600" dirty="0" smtClean="0"/>
                        <a:t>1768,90</a:t>
                      </a:r>
                      <a:endParaRPr lang="es-EC" sz="1600" dirty="0"/>
                    </a:p>
                  </a:txBody>
                  <a:tcPr anchor="ctr"/>
                </a:tc>
                <a:tc vMerge="1">
                  <a:txBody>
                    <a:bodyPr/>
                    <a:lstStyle/>
                    <a:p>
                      <a:endParaRPr lang="es-EC" dirty="0"/>
                    </a:p>
                  </a:txBody>
                  <a:tcPr/>
                </a:tc>
                <a:tc>
                  <a:txBody>
                    <a:bodyPr/>
                    <a:lstStyle/>
                    <a:p>
                      <a:pPr algn="ctr"/>
                      <a:r>
                        <a:rPr lang="es-EC" sz="1600" dirty="0" smtClean="0"/>
                        <a:t>Vp </a:t>
                      </a:r>
                    </a:p>
                    <a:p>
                      <a:pPr algn="ctr"/>
                      <a:r>
                        <a:rPr lang="es-EC" sz="1600" dirty="0" smtClean="0"/>
                        <a:t>m/s</a:t>
                      </a:r>
                      <a:endParaRPr lang="es-EC" sz="1600" dirty="0"/>
                    </a:p>
                  </a:txBody>
                  <a:tcPr anchor="ctr"/>
                </a:tc>
                <a:tc>
                  <a:txBody>
                    <a:bodyPr/>
                    <a:lstStyle/>
                    <a:p>
                      <a:pPr algn="ctr"/>
                      <a:r>
                        <a:rPr lang="es-EC" sz="1600" dirty="0" smtClean="0"/>
                        <a:t>1500,00</a:t>
                      </a:r>
                      <a:endParaRPr lang="es-EC" sz="1600" dirty="0"/>
                    </a:p>
                  </a:txBody>
                  <a:tcPr anchor="ctr"/>
                </a:tc>
              </a:tr>
              <a:tr h="684000">
                <a:tc rowSpan="2">
                  <a:txBody>
                    <a:bodyPr/>
                    <a:lstStyle/>
                    <a:p>
                      <a:pPr algn="ctr"/>
                      <a:r>
                        <a:rPr lang="es-EC" sz="1600" dirty="0" smtClean="0"/>
                        <a:t>Q. Saquimala</a:t>
                      </a:r>
                      <a:endParaRPr lang="es-EC" sz="1600" dirty="0"/>
                    </a:p>
                  </a:txBody>
                  <a:tcPr anchor="ctr"/>
                </a:tc>
                <a:tc>
                  <a:txBody>
                    <a:bodyPr/>
                    <a:lstStyle/>
                    <a:p>
                      <a:pPr algn="ctr"/>
                      <a:r>
                        <a:rPr lang="es-EC" sz="1600" dirty="0" smtClean="0"/>
                        <a:t>Vs(30)</a:t>
                      </a:r>
                    </a:p>
                    <a:p>
                      <a:pPr marL="0" marR="0" indent="0" algn="ctr" defTabSz="914400" rtl="0" eaLnBrk="1" fontAlgn="auto" latinLnBrk="0" hangingPunct="1">
                        <a:lnSpc>
                          <a:spcPct val="100000"/>
                        </a:lnSpc>
                        <a:spcBef>
                          <a:spcPts val="0"/>
                        </a:spcBef>
                        <a:spcAft>
                          <a:spcPts val="0"/>
                        </a:spcAft>
                        <a:buClrTx/>
                        <a:buSzTx/>
                        <a:buFontTx/>
                        <a:buNone/>
                        <a:tabLst/>
                        <a:defRPr/>
                      </a:pPr>
                      <a:r>
                        <a:rPr lang="es-EC" sz="1600" dirty="0" smtClean="0"/>
                        <a:t>m/s</a:t>
                      </a:r>
                    </a:p>
                  </a:txBody>
                  <a:tcPr anchor="ctr"/>
                </a:tc>
                <a:tc>
                  <a:txBody>
                    <a:bodyPr/>
                    <a:lstStyle/>
                    <a:p>
                      <a:pPr algn="ctr"/>
                      <a:r>
                        <a:rPr lang="es-EC" sz="1600" dirty="0" smtClean="0"/>
                        <a:t>413,00</a:t>
                      </a:r>
                      <a:endParaRPr lang="es-EC" sz="1600" dirty="0"/>
                    </a:p>
                  </a:txBody>
                  <a:tcPr anchor="ctr"/>
                </a:tc>
                <a:tc rowSpan="2">
                  <a:txBody>
                    <a:bodyPr/>
                    <a:lstStyle/>
                    <a:p>
                      <a:pPr algn="ctr"/>
                      <a:r>
                        <a:rPr lang="es-EC" sz="1600" dirty="0" smtClean="0"/>
                        <a:t>Q. Saquimala</a:t>
                      </a:r>
                      <a:endParaRPr lang="es-EC" sz="1600" dirty="0"/>
                    </a:p>
                  </a:txBody>
                  <a:tcPr anchor="ctr"/>
                </a:tc>
                <a:tc>
                  <a:txBody>
                    <a:bodyPr/>
                    <a:lstStyle/>
                    <a:p>
                      <a:pPr algn="ctr"/>
                      <a:r>
                        <a:rPr lang="es-EC" sz="1600" dirty="0" smtClean="0"/>
                        <a:t>Vs(30)</a:t>
                      </a:r>
                    </a:p>
                    <a:p>
                      <a:pPr marL="0" marR="0" indent="0" algn="ctr" defTabSz="914400" rtl="0" eaLnBrk="1" fontAlgn="auto" latinLnBrk="0" hangingPunct="1">
                        <a:lnSpc>
                          <a:spcPct val="100000"/>
                        </a:lnSpc>
                        <a:spcBef>
                          <a:spcPts val="0"/>
                        </a:spcBef>
                        <a:spcAft>
                          <a:spcPts val="0"/>
                        </a:spcAft>
                        <a:buClrTx/>
                        <a:buSzTx/>
                        <a:buFontTx/>
                        <a:buNone/>
                        <a:tabLst/>
                        <a:defRPr/>
                      </a:pPr>
                      <a:r>
                        <a:rPr lang="es-EC" sz="1600" dirty="0" smtClean="0"/>
                        <a:t>m/s</a:t>
                      </a:r>
                    </a:p>
                  </a:txBody>
                  <a:tcPr anchor="ctr"/>
                </a:tc>
                <a:tc>
                  <a:txBody>
                    <a:bodyPr/>
                    <a:lstStyle/>
                    <a:p>
                      <a:pPr algn="ctr"/>
                      <a:r>
                        <a:rPr lang="es-EC" sz="1600" dirty="0" smtClean="0"/>
                        <a:t>392,00</a:t>
                      </a:r>
                      <a:endParaRPr lang="es-EC" sz="1600" dirty="0"/>
                    </a:p>
                  </a:txBody>
                  <a:tcPr anchor="ctr"/>
                </a:tc>
              </a:tr>
              <a:tr h="684000">
                <a:tc vMerge="1">
                  <a:txBody>
                    <a:bodyPr/>
                    <a:lstStyle/>
                    <a:p>
                      <a:endParaRPr lang="es-EC" dirty="0"/>
                    </a:p>
                  </a:txBody>
                  <a:tcPr/>
                </a:tc>
                <a:tc>
                  <a:txBody>
                    <a:bodyPr/>
                    <a:lstStyle/>
                    <a:p>
                      <a:pPr algn="ctr"/>
                      <a:r>
                        <a:rPr lang="es-EC" sz="1600" dirty="0" smtClean="0"/>
                        <a:t>Vp</a:t>
                      </a:r>
                    </a:p>
                    <a:p>
                      <a:pPr marL="0" marR="0" indent="0" algn="ctr" defTabSz="914400" rtl="0" eaLnBrk="1" fontAlgn="auto" latinLnBrk="0" hangingPunct="1">
                        <a:lnSpc>
                          <a:spcPct val="100000"/>
                        </a:lnSpc>
                        <a:spcBef>
                          <a:spcPts val="0"/>
                        </a:spcBef>
                        <a:spcAft>
                          <a:spcPts val="0"/>
                        </a:spcAft>
                        <a:buClrTx/>
                        <a:buSzTx/>
                        <a:buFontTx/>
                        <a:buNone/>
                        <a:tabLst/>
                        <a:defRPr/>
                      </a:pPr>
                      <a:r>
                        <a:rPr lang="es-EC" sz="1600" dirty="0" smtClean="0"/>
                        <a:t>m/s</a:t>
                      </a:r>
                    </a:p>
                  </a:txBody>
                  <a:tcPr anchor="ctr"/>
                </a:tc>
                <a:tc>
                  <a:txBody>
                    <a:bodyPr/>
                    <a:lstStyle/>
                    <a:p>
                      <a:pPr algn="ctr"/>
                      <a:r>
                        <a:rPr lang="es-EC" sz="1600" dirty="0" smtClean="0"/>
                        <a:t>880,40</a:t>
                      </a:r>
                      <a:endParaRPr lang="es-EC" sz="1600" dirty="0"/>
                    </a:p>
                  </a:txBody>
                  <a:tcPr anchor="ctr"/>
                </a:tc>
                <a:tc vMerge="1">
                  <a:txBody>
                    <a:bodyPr/>
                    <a:lstStyle/>
                    <a:p>
                      <a:endParaRPr lang="es-EC" dirty="0"/>
                    </a:p>
                  </a:txBody>
                  <a:tcPr/>
                </a:tc>
                <a:tc>
                  <a:txBody>
                    <a:bodyPr/>
                    <a:lstStyle/>
                    <a:p>
                      <a:pPr algn="ctr"/>
                      <a:r>
                        <a:rPr lang="es-EC" sz="1600" dirty="0" smtClean="0"/>
                        <a:t>Vp</a:t>
                      </a:r>
                    </a:p>
                    <a:p>
                      <a:pPr marL="0" marR="0" indent="0" algn="ctr" defTabSz="914400" rtl="0" eaLnBrk="1" fontAlgn="auto" latinLnBrk="0" hangingPunct="1">
                        <a:lnSpc>
                          <a:spcPct val="100000"/>
                        </a:lnSpc>
                        <a:spcBef>
                          <a:spcPts val="0"/>
                        </a:spcBef>
                        <a:spcAft>
                          <a:spcPts val="0"/>
                        </a:spcAft>
                        <a:buClrTx/>
                        <a:buSzTx/>
                        <a:buFontTx/>
                        <a:buNone/>
                        <a:tabLst/>
                        <a:defRPr/>
                      </a:pPr>
                      <a:r>
                        <a:rPr lang="es-EC" sz="1600" dirty="0" smtClean="0"/>
                        <a:t>m/s</a:t>
                      </a:r>
                    </a:p>
                  </a:txBody>
                  <a:tcPr anchor="ctr"/>
                </a:tc>
                <a:tc>
                  <a:txBody>
                    <a:bodyPr/>
                    <a:lstStyle/>
                    <a:p>
                      <a:pPr algn="ctr"/>
                      <a:r>
                        <a:rPr lang="es-EC" sz="1600" dirty="0" smtClean="0"/>
                        <a:t>770,00</a:t>
                      </a:r>
                      <a:endParaRPr lang="es-EC" sz="1600" dirty="0"/>
                    </a:p>
                  </a:txBody>
                  <a:tcPr anchor="ctr"/>
                </a:tc>
              </a:tr>
            </a:tbl>
          </a:graphicData>
        </a:graphic>
      </p:graphicFrame>
      <p:sp>
        <p:nvSpPr>
          <p:cNvPr id="13" name="12 Rectángulo"/>
          <p:cNvSpPr/>
          <p:nvPr/>
        </p:nvSpPr>
        <p:spPr>
          <a:xfrm>
            <a:off x="982638" y="4566985"/>
            <a:ext cx="7344000" cy="1107996"/>
          </a:xfrm>
          <a:prstGeom prst="rect">
            <a:avLst/>
          </a:prstGeom>
        </p:spPr>
        <p:txBody>
          <a:bodyPr wrap="square">
            <a:spAutoFit/>
          </a:bodyPr>
          <a:lstStyle/>
          <a:p>
            <a:pPr algn="just"/>
            <a:r>
              <a:rPr lang="es-EC" sz="2200" u="none" dirty="0"/>
              <a:t>Se concluye que las quebradas San Lorenzo y Saquimala presentan un suelo tipo C, correspondiente a roca blanda. </a:t>
            </a:r>
            <a:endParaRPr lang="es-EC" sz="2200" dirty="0"/>
          </a:p>
        </p:txBody>
      </p:sp>
    </p:spTree>
    <p:extLst>
      <p:ext uri="{BB962C8B-B14F-4D97-AF65-F5344CB8AC3E}">
        <p14:creationId xmlns:p14="http://schemas.microsoft.com/office/powerpoint/2010/main" val="39205232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46453"/>
            <a:ext cx="8229600" cy="485553"/>
          </a:xfrm>
        </p:spPr>
        <p:txBody>
          <a:bodyPr/>
          <a:lstStyle/>
          <a:p>
            <a:pPr algn="l"/>
            <a:r>
              <a:rPr lang="es-EC" sz="2400" b="0" i="0" dirty="0">
                <a:solidFill>
                  <a:schemeClr val="tx1"/>
                </a:solidFill>
              </a:rPr>
              <a:t/>
            </a:r>
            <a:br>
              <a:rPr lang="es-EC" sz="2400" b="0" i="0" dirty="0">
                <a:solidFill>
                  <a:schemeClr val="tx1"/>
                </a:solidFill>
              </a:rPr>
            </a:br>
            <a:endParaRPr lang="es-EC" sz="2200" dirty="0">
              <a:solidFill>
                <a:schemeClr val="tx1"/>
              </a:solidFill>
            </a:endParaRPr>
          </a:p>
        </p:txBody>
      </p:sp>
      <p:sp>
        <p:nvSpPr>
          <p:cNvPr id="6" name="5 CuadroTexto"/>
          <p:cNvSpPr txBox="1"/>
          <p:nvPr/>
        </p:nvSpPr>
        <p:spPr>
          <a:xfrm>
            <a:off x="6264324" y="-14325"/>
            <a:ext cx="2879676" cy="646331"/>
          </a:xfrm>
          <a:prstGeom prst="rect">
            <a:avLst/>
          </a:prstGeom>
          <a:noFill/>
        </p:spPr>
        <p:txBody>
          <a:bodyPr wrap="square" rtlCol="0">
            <a:spAutoFit/>
          </a:bodyPr>
          <a:lstStyle/>
          <a:p>
            <a:pPr algn="ctr"/>
            <a:r>
              <a:rPr lang="es-EC" u="none" dirty="0">
                <a:solidFill>
                  <a:schemeClr val="bg1">
                    <a:lumMod val="50000"/>
                  </a:schemeClr>
                </a:solidFill>
              </a:rPr>
              <a:t>CAPACIDAD ADMISIBLE DEL SUELO</a:t>
            </a:r>
          </a:p>
        </p:txBody>
      </p:sp>
      <p:pic>
        <p:nvPicPr>
          <p:cNvPr id="5" name="Imagen 5"/>
          <p:cNvPicPr>
            <a:picLocks noChangeAspect="1"/>
          </p:cNvPicPr>
          <p:nvPr/>
        </p:nvPicPr>
        <p:blipFill rotWithShape="1">
          <a:blip r:embed="rId3">
            <a:extLst>
              <a:ext uri="{28A0092B-C50C-407E-A947-70E740481C1C}">
                <a14:useLocalDpi xmlns:a14="http://schemas.microsoft.com/office/drawing/2010/main" val="0"/>
              </a:ext>
            </a:extLst>
          </a:blip>
          <a:srcRect l="25697"/>
          <a:stretch/>
        </p:blipFill>
        <p:spPr>
          <a:xfrm>
            <a:off x="6621676" y="5875387"/>
            <a:ext cx="2331841" cy="809423"/>
          </a:xfrm>
          <a:prstGeom prst="rect">
            <a:avLst/>
          </a:prstGeom>
        </p:spPr>
      </p:pic>
      <p:sp>
        <p:nvSpPr>
          <p:cNvPr id="7" name="6 CuadroTexto"/>
          <p:cNvSpPr txBox="1"/>
          <p:nvPr/>
        </p:nvSpPr>
        <p:spPr>
          <a:xfrm>
            <a:off x="109180" y="74541"/>
            <a:ext cx="6155143" cy="461665"/>
          </a:xfrm>
          <a:prstGeom prst="rect">
            <a:avLst/>
          </a:prstGeom>
          <a:noFill/>
        </p:spPr>
        <p:txBody>
          <a:bodyPr wrap="square" rtlCol="0">
            <a:spAutoFit/>
          </a:bodyPr>
          <a:lstStyle/>
          <a:p>
            <a:r>
              <a:rPr lang="es-EC" sz="2400" b="1" u="none" dirty="0" smtClean="0"/>
              <a:t>CAPACIDAD ADMISIBLE DEL SUELO </a:t>
            </a:r>
            <a:endParaRPr lang="es-EC" sz="2400" u="none" dirty="0"/>
          </a:p>
        </p:txBody>
      </p:sp>
      <p:sp>
        <p:nvSpPr>
          <p:cNvPr id="3" name="2 Rectángulo"/>
          <p:cNvSpPr/>
          <p:nvPr/>
        </p:nvSpPr>
        <p:spPr>
          <a:xfrm>
            <a:off x="562968" y="3299386"/>
            <a:ext cx="4394581" cy="1631216"/>
          </a:xfrm>
          <a:prstGeom prst="rect">
            <a:avLst/>
          </a:prstGeom>
        </p:spPr>
        <p:txBody>
          <a:bodyPr wrap="square">
            <a:spAutoFit/>
          </a:bodyPr>
          <a:lstStyle/>
          <a:p>
            <a:pPr algn="just"/>
            <a:r>
              <a:rPr lang="es-EC" sz="2000" u="none" dirty="0" smtClean="0"/>
              <a:t>Ensayos:</a:t>
            </a:r>
          </a:p>
          <a:p>
            <a:pPr algn="just"/>
            <a:endParaRPr lang="es-EC" sz="2000" u="none" dirty="0" smtClean="0"/>
          </a:p>
          <a:p>
            <a:pPr marL="457200" indent="-457200" algn="just">
              <a:buFont typeface="Wingdings" pitchFamily="2" charset="2"/>
              <a:buChar char="ü"/>
            </a:pPr>
            <a:r>
              <a:rPr lang="es-EC" sz="2000" u="none" dirty="0"/>
              <a:t>C</a:t>
            </a:r>
            <a:r>
              <a:rPr lang="es-EC" sz="2000" u="none" dirty="0" smtClean="0"/>
              <a:t>arga puntual </a:t>
            </a:r>
          </a:p>
          <a:p>
            <a:pPr marL="457200" indent="-457200" algn="just">
              <a:buFont typeface="Wingdings" pitchFamily="2" charset="2"/>
              <a:buChar char="ü"/>
            </a:pPr>
            <a:r>
              <a:rPr lang="es-EC" sz="2000" u="none" dirty="0" smtClean="0"/>
              <a:t>Corte </a:t>
            </a:r>
            <a:r>
              <a:rPr lang="es-EC" sz="2000" u="none" dirty="0"/>
              <a:t>directo en </a:t>
            </a:r>
            <a:r>
              <a:rPr lang="es-EC" sz="2000" u="none" dirty="0" smtClean="0"/>
              <a:t>roca</a:t>
            </a:r>
          </a:p>
          <a:p>
            <a:pPr marL="457200" indent="-457200" algn="just">
              <a:buFont typeface="Wingdings" pitchFamily="2" charset="2"/>
              <a:buChar char="ü"/>
            </a:pPr>
            <a:r>
              <a:rPr lang="es-EC" sz="2000" u="none" dirty="0" smtClean="0"/>
              <a:t>Peso específico</a:t>
            </a:r>
            <a:endParaRPr lang="es-EC" sz="2000" u="none" dirty="0"/>
          </a:p>
        </p:txBody>
      </p:sp>
      <p:sp>
        <p:nvSpPr>
          <p:cNvPr id="4" name="3 Rectángulo"/>
          <p:cNvSpPr/>
          <p:nvPr/>
        </p:nvSpPr>
        <p:spPr>
          <a:xfrm>
            <a:off x="4114800" y="3301072"/>
            <a:ext cx="4572000" cy="1631216"/>
          </a:xfrm>
          <a:prstGeom prst="rect">
            <a:avLst/>
          </a:prstGeom>
        </p:spPr>
        <p:txBody>
          <a:bodyPr>
            <a:spAutoFit/>
          </a:bodyPr>
          <a:lstStyle/>
          <a:p>
            <a:pPr algn="just"/>
            <a:r>
              <a:rPr lang="es-EC" sz="2000" u="none" dirty="0"/>
              <a:t>Parámetros:</a:t>
            </a:r>
          </a:p>
          <a:p>
            <a:pPr algn="just"/>
            <a:endParaRPr lang="es-EC" sz="2000" u="none" dirty="0"/>
          </a:p>
          <a:p>
            <a:pPr marL="457200" indent="-457200" algn="just">
              <a:buFont typeface="Arial" pitchFamily="34" charset="0"/>
              <a:buChar char="•"/>
            </a:pPr>
            <a:r>
              <a:rPr lang="es-EC" sz="2000" u="none" dirty="0" smtClean="0"/>
              <a:t>Resistencia </a:t>
            </a:r>
            <a:r>
              <a:rPr lang="es-EC" sz="2000" u="none" dirty="0"/>
              <a:t>a compresión simple</a:t>
            </a:r>
          </a:p>
          <a:p>
            <a:pPr marL="457200" indent="-457200" algn="just">
              <a:buFont typeface="Arial" pitchFamily="34" charset="0"/>
              <a:buChar char="•"/>
            </a:pPr>
            <a:r>
              <a:rPr lang="es-EC" sz="2000" u="none" dirty="0" smtClean="0"/>
              <a:t>Cohesión y ángulo </a:t>
            </a:r>
            <a:r>
              <a:rPr lang="es-EC" sz="2000" u="none" dirty="0"/>
              <a:t>de </a:t>
            </a:r>
            <a:r>
              <a:rPr lang="es-EC" sz="2000" u="none" dirty="0" smtClean="0"/>
              <a:t>fricción</a:t>
            </a:r>
          </a:p>
          <a:p>
            <a:pPr marL="457200" indent="-457200" algn="just">
              <a:buFont typeface="Arial" pitchFamily="34" charset="0"/>
              <a:buChar char="•"/>
            </a:pPr>
            <a:r>
              <a:rPr lang="es-EC" sz="2000" u="none" dirty="0"/>
              <a:t>P</a:t>
            </a:r>
            <a:r>
              <a:rPr lang="es-EC" sz="2000" u="none" dirty="0" smtClean="0"/>
              <a:t>eso específico</a:t>
            </a:r>
            <a:endParaRPr lang="es-EC" sz="2000" u="none" dirty="0"/>
          </a:p>
        </p:txBody>
      </p:sp>
      <p:sp>
        <p:nvSpPr>
          <p:cNvPr id="8" name="7 Rectángulo"/>
          <p:cNvSpPr/>
          <p:nvPr/>
        </p:nvSpPr>
        <p:spPr>
          <a:xfrm>
            <a:off x="562968" y="1175434"/>
            <a:ext cx="7994178" cy="1569660"/>
          </a:xfrm>
          <a:prstGeom prst="rect">
            <a:avLst/>
          </a:prstGeom>
        </p:spPr>
        <p:txBody>
          <a:bodyPr wrap="square">
            <a:spAutoFit/>
          </a:bodyPr>
          <a:lstStyle/>
          <a:p>
            <a:pPr algn="just"/>
            <a:r>
              <a:rPr lang="es-EC" sz="2400" u="none" dirty="0"/>
              <a:t>La zona de estudio se encuentra sobre roca andesita, proveniente de pasados procesos eruptivos del volcán Cotopaxi, y es en esta roca donde se cimentará las estructuras de hormigón armado. </a:t>
            </a:r>
            <a:endParaRPr lang="es-EC" sz="2400" dirty="0"/>
          </a:p>
        </p:txBody>
      </p:sp>
    </p:spTree>
    <p:extLst>
      <p:ext uri="{BB962C8B-B14F-4D97-AF65-F5344CB8AC3E}">
        <p14:creationId xmlns:p14="http://schemas.microsoft.com/office/powerpoint/2010/main" val="126545039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46453"/>
            <a:ext cx="8229600" cy="485553"/>
          </a:xfrm>
        </p:spPr>
        <p:txBody>
          <a:bodyPr/>
          <a:lstStyle/>
          <a:p>
            <a:pPr algn="l"/>
            <a:r>
              <a:rPr lang="es-EC" sz="2400" b="0" i="0" dirty="0">
                <a:solidFill>
                  <a:schemeClr val="tx1"/>
                </a:solidFill>
              </a:rPr>
              <a:t/>
            </a:r>
            <a:br>
              <a:rPr lang="es-EC" sz="2400" b="0" i="0" dirty="0">
                <a:solidFill>
                  <a:schemeClr val="tx1"/>
                </a:solidFill>
              </a:rPr>
            </a:br>
            <a:endParaRPr lang="es-EC" sz="2200" dirty="0">
              <a:solidFill>
                <a:schemeClr val="tx1"/>
              </a:solidFill>
            </a:endParaRPr>
          </a:p>
        </p:txBody>
      </p:sp>
      <p:sp>
        <p:nvSpPr>
          <p:cNvPr id="6" name="5 CuadroTexto"/>
          <p:cNvSpPr txBox="1"/>
          <p:nvPr/>
        </p:nvSpPr>
        <p:spPr>
          <a:xfrm>
            <a:off x="6264324" y="-14325"/>
            <a:ext cx="2879676" cy="646331"/>
          </a:xfrm>
          <a:prstGeom prst="rect">
            <a:avLst/>
          </a:prstGeom>
          <a:noFill/>
        </p:spPr>
        <p:txBody>
          <a:bodyPr wrap="square" rtlCol="0">
            <a:spAutoFit/>
          </a:bodyPr>
          <a:lstStyle/>
          <a:p>
            <a:pPr algn="ctr"/>
            <a:r>
              <a:rPr lang="es-EC" u="none" dirty="0">
                <a:solidFill>
                  <a:schemeClr val="bg1">
                    <a:lumMod val="50000"/>
                  </a:schemeClr>
                </a:solidFill>
              </a:rPr>
              <a:t>CAPACIDAD ADMISIBLE DEL SUELO</a:t>
            </a:r>
          </a:p>
        </p:txBody>
      </p:sp>
      <p:pic>
        <p:nvPicPr>
          <p:cNvPr id="5" name="Imagen 5"/>
          <p:cNvPicPr>
            <a:picLocks noChangeAspect="1"/>
          </p:cNvPicPr>
          <p:nvPr/>
        </p:nvPicPr>
        <p:blipFill rotWithShape="1">
          <a:blip r:embed="rId3">
            <a:extLst>
              <a:ext uri="{28A0092B-C50C-407E-A947-70E740481C1C}">
                <a14:useLocalDpi xmlns:a14="http://schemas.microsoft.com/office/drawing/2010/main" val="0"/>
              </a:ext>
            </a:extLst>
          </a:blip>
          <a:srcRect l="25697"/>
          <a:stretch/>
        </p:blipFill>
        <p:spPr>
          <a:xfrm>
            <a:off x="6621676" y="5875387"/>
            <a:ext cx="2331841" cy="809423"/>
          </a:xfrm>
          <a:prstGeom prst="rect">
            <a:avLst/>
          </a:prstGeom>
        </p:spPr>
      </p:pic>
      <p:sp>
        <p:nvSpPr>
          <p:cNvPr id="7" name="6 CuadroTexto"/>
          <p:cNvSpPr txBox="1"/>
          <p:nvPr/>
        </p:nvSpPr>
        <p:spPr>
          <a:xfrm>
            <a:off x="109180" y="74541"/>
            <a:ext cx="5977721" cy="369332"/>
          </a:xfrm>
          <a:prstGeom prst="rect">
            <a:avLst/>
          </a:prstGeom>
          <a:noFill/>
        </p:spPr>
        <p:txBody>
          <a:bodyPr wrap="square" rtlCol="0">
            <a:spAutoFit/>
          </a:bodyPr>
          <a:lstStyle/>
          <a:p>
            <a:r>
              <a:rPr lang="es-EC" b="1" u="none" dirty="0" smtClean="0"/>
              <a:t>PROPIEDADES MECÁNICAS DE LA ROCA ANDESITA </a:t>
            </a:r>
            <a:endParaRPr lang="es-EC" u="none" dirty="0"/>
          </a:p>
        </p:txBody>
      </p:sp>
      <p:sp>
        <p:nvSpPr>
          <p:cNvPr id="3" name="2 CuadroTexto"/>
          <p:cNvSpPr txBox="1"/>
          <p:nvPr/>
        </p:nvSpPr>
        <p:spPr>
          <a:xfrm>
            <a:off x="232013" y="811621"/>
            <a:ext cx="3591752" cy="369332"/>
          </a:xfrm>
          <a:prstGeom prst="rect">
            <a:avLst/>
          </a:prstGeom>
          <a:noFill/>
        </p:spPr>
        <p:txBody>
          <a:bodyPr wrap="none" rtlCol="0">
            <a:spAutoFit/>
          </a:bodyPr>
          <a:lstStyle/>
          <a:p>
            <a:r>
              <a:rPr lang="es-EC" b="1" u="none" dirty="0" smtClean="0"/>
              <a:t>ENSAYO DE CARGA PUNTUAL</a:t>
            </a:r>
            <a:endParaRPr lang="es-EC" b="1" u="none" dirty="0"/>
          </a:p>
        </p:txBody>
      </p:sp>
      <p:pic>
        <p:nvPicPr>
          <p:cNvPr id="4" name="3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898" y="1378424"/>
            <a:ext cx="3240000" cy="4320000"/>
          </a:xfrm>
          <a:prstGeom prst="rect">
            <a:avLst/>
          </a:prstGeom>
        </p:spPr>
      </p:pic>
      <p:graphicFrame>
        <p:nvGraphicFramePr>
          <p:cNvPr id="8" name="7 Tabla"/>
          <p:cNvGraphicFramePr>
            <a:graphicFrameLocks noGrp="1"/>
          </p:cNvGraphicFramePr>
          <p:nvPr>
            <p:extLst>
              <p:ext uri="{D42A27DB-BD31-4B8C-83A1-F6EECF244321}">
                <p14:modId xmlns:p14="http://schemas.microsoft.com/office/powerpoint/2010/main" val="4078582430"/>
              </p:ext>
            </p:extLst>
          </p:nvPr>
        </p:nvGraphicFramePr>
        <p:xfrm>
          <a:off x="3684896" y="2098424"/>
          <a:ext cx="5268621" cy="2520000"/>
        </p:xfrm>
        <a:graphic>
          <a:graphicData uri="http://schemas.openxmlformats.org/drawingml/2006/table">
            <a:tbl>
              <a:tblPr firstRow="1" firstCol="1" bandRow="1">
                <a:tableStyleId>{616DA210-FB5B-4158-B5E0-FEB733F419BA}</a:tableStyleId>
              </a:tblPr>
              <a:tblGrid>
                <a:gridCol w="2014664"/>
                <a:gridCol w="3253957"/>
              </a:tblGrid>
              <a:tr h="1080000">
                <a:tc>
                  <a:txBody>
                    <a:bodyPr/>
                    <a:lstStyle/>
                    <a:p>
                      <a:pPr algn="ctr">
                        <a:lnSpc>
                          <a:spcPct val="115000"/>
                        </a:lnSpc>
                        <a:spcAft>
                          <a:spcPts val="0"/>
                        </a:spcAft>
                      </a:pPr>
                      <a:r>
                        <a:rPr lang="es-EC" sz="2000" dirty="0">
                          <a:effectLst/>
                        </a:rPr>
                        <a:t>Quebrada</a:t>
                      </a:r>
                      <a:endParaRPr lang="es-EC" sz="2000" b="1" dirty="0">
                        <a:solidFill>
                          <a:srgbClr val="000000"/>
                        </a:solidFill>
                        <a:effectLst/>
                        <a:latin typeface="Times New Roman"/>
                        <a:ea typeface="Times New Roman"/>
                        <a:cs typeface="Times New Roman"/>
                      </a:endParaRPr>
                    </a:p>
                  </a:txBody>
                  <a:tcPr marL="68580" marR="68580" marT="0" marB="0" anchor="ctr"/>
                </a:tc>
                <a:tc>
                  <a:txBody>
                    <a:bodyPr/>
                    <a:lstStyle/>
                    <a:p>
                      <a:pPr algn="ctr">
                        <a:lnSpc>
                          <a:spcPct val="115000"/>
                        </a:lnSpc>
                        <a:spcAft>
                          <a:spcPts val="0"/>
                        </a:spcAft>
                      </a:pPr>
                      <a:r>
                        <a:rPr lang="es-EC" sz="2000" dirty="0">
                          <a:effectLst/>
                        </a:rPr>
                        <a:t>Resistencia a compresión simple (kg/cm2)</a:t>
                      </a:r>
                      <a:endParaRPr lang="es-EC" sz="2000" b="1" dirty="0">
                        <a:solidFill>
                          <a:srgbClr val="000000"/>
                        </a:solidFill>
                        <a:effectLst/>
                        <a:latin typeface="Times New Roman"/>
                        <a:ea typeface="Times New Roman"/>
                        <a:cs typeface="Times New Roman"/>
                      </a:endParaRPr>
                    </a:p>
                  </a:txBody>
                  <a:tcPr marL="68580" marR="68580" marT="0" marB="0" anchor="ctr"/>
                </a:tc>
              </a:tr>
              <a:tr h="720000">
                <a:tc>
                  <a:txBody>
                    <a:bodyPr/>
                    <a:lstStyle/>
                    <a:p>
                      <a:pPr algn="ctr">
                        <a:lnSpc>
                          <a:spcPts val="1200"/>
                        </a:lnSpc>
                        <a:spcAft>
                          <a:spcPts val="0"/>
                        </a:spcAft>
                      </a:pPr>
                      <a:r>
                        <a:rPr lang="es-EC" sz="2000" dirty="0">
                          <a:effectLst/>
                        </a:rPr>
                        <a:t>San Lorenzo</a:t>
                      </a:r>
                      <a:endParaRPr lang="es-EC" sz="2000" dirty="0">
                        <a:solidFill>
                          <a:srgbClr val="000000"/>
                        </a:solidFill>
                        <a:effectLst/>
                        <a:latin typeface="Times New Roman"/>
                        <a:ea typeface="Times New Roman"/>
                        <a:cs typeface="Times New Roman"/>
                      </a:endParaRPr>
                    </a:p>
                  </a:txBody>
                  <a:tcPr marL="68580" marR="68580" marT="0" marB="0" anchor="ctr"/>
                </a:tc>
                <a:tc>
                  <a:txBody>
                    <a:bodyPr/>
                    <a:lstStyle/>
                    <a:p>
                      <a:pPr algn="ctr">
                        <a:lnSpc>
                          <a:spcPts val="1200"/>
                        </a:lnSpc>
                        <a:spcAft>
                          <a:spcPts val="0"/>
                        </a:spcAft>
                      </a:pPr>
                      <a:r>
                        <a:rPr lang="es-EC" sz="2000" dirty="0">
                          <a:effectLst/>
                        </a:rPr>
                        <a:t>757.81</a:t>
                      </a:r>
                      <a:endParaRPr lang="es-EC" sz="2000" dirty="0">
                        <a:solidFill>
                          <a:srgbClr val="000000"/>
                        </a:solidFill>
                        <a:effectLst/>
                        <a:latin typeface="Times New Roman"/>
                        <a:ea typeface="Times New Roman"/>
                        <a:cs typeface="Times New Roman"/>
                      </a:endParaRPr>
                    </a:p>
                  </a:txBody>
                  <a:tcPr marL="68580" marR="68580" marT="0" marB="0" anchor="ctr"/>
                </a:tc>
              </a:tr>
              <a:tr h="720000">
                <a:tc>
                  <a:txBody>
                    <a:bodyPr/>
                    <a:lstStyle/>
                    <a:p>
                      <a:pPr algn="ctr">
                        <a:lnSpc>
                          <a:spcPts val="1200"/>
                        </a:lnSpc>
                        <a:spcAft>
                          <a:spcPts val="0"/>
                        </a:spcAft>
                      </a:pPr>
                      <a:r>
                        <a:rPr lang="es-EC" sz="2000" dirty="0">
                          <a:effectLst/>
                        </a:rPr>
                        <a:t>Saquimala</a:t>
                      </a:r>
                      <a:endParaRPr lang="es-EC" sz="2000" dirty="0">
                        <a:solidFill>
                          <a:srgbClr val="000000"/>
                        </a:solidFill>
                        <a:effectLst/>
                        <a:latin typeface="Times New Roman"/>
                        <a:ea typeface="Times New Roman"/>
                        <a:cs typeface="Times New Roman"/>
                      </a:endParaRPr>
                    </a:p>
                  </a:txBody>
                  <a:tcPr marL="68580" marR="68580" marT="0" marB="0" anchor="ctr"/>
                </a:tc>
                <a:tc>
                  <a:txBody>
                    <a:bodyPr/>
                    <a:lstStyle/>
                    <a:p>
                      <a:pPr algn="ctr">
                        <a:lnSpc>
                          <a:spcPts val="1200"/>
                        </a:lnSpc>
                        <a:spcAft>
                          <a:spcPts val="0"/>
                        </a:spcAft>
                      </a:pPr>
                      <a:r>
                        <a:rPr lang="es-EC" sz="2000" dirty="0">
                          <a:effectLst/>
                        </a:rPr>
                        <a:t>757.81</a:t>
                      </a:r>
                      <a:endParaRPr lang="es-EC" sz="2000" dirty="0">
                        <a:solidFill>
                          <a:srgbClr val="000000"/>
                        </a:solidFill>
                        <a:effectLst/>
                        <a:latin typeface="Times New Roman"/>
                        <a:ea typeface="Times New Roman"/>
                        <a:cs typeface="Times New Roman"/>
                      </a:endParaRPr>
                    </a:p>
                  </a:txBody>
                  <a:tcPr marL="68580" marR="68580" marT="0" marB="0" anchor="ctr"/>
                </a:tc>
              </a:tr>
            </a:tbl>
          </a:graphicData>
        </a:graphic>
      </p:graphicFrame>
    </p:spTree>
    <p:extLst>
      <p:ext uri="{BB962C8B-B14F-4D97-AF65-F5344CB8AC3E}">
        <p14:creationId xmlns:p14="http://schemas.microsoft.com/office/powerpoint/2010/main" val="5045672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46453"/>
            <a:ext cx="8229600" cy="485553"/>
          </a:xfrm>
        </p:spPr>
        <p:txBody>
          <a:bodyPr/>
          <a:lstStyle/>
          <a:p>
            <a:pPr algn="l"/>
            <a:r>
              <a:rPr lang="es-EC" sz="2400" b="0" i="0" dirty="0">
                <a:solidFill>
                  <a:schemeClr val="tx1"/>
                </a:solidFill>
              </a:rPr>
              <a:t/>
            </a:r>
            <a:br>
              <a:rPr lang="es-EC" sz="2400" b="0" i="0" dirty="0">
                <a:solidFill>
                  <a:schemeClr val="tx1"/>
                </a:solidFill>
              </a:rPr>
            </a:br>
            <a:endParaRPr lang="es-EC" sz="2200" dirty="0">
              <a:solidFill>
                <a:schemeClr val="tx1"/>
              </a:solidFill>
            </a:endParaRPr>
          </a:p>
        </p:txBody>
      </p:sp>
      <p:sp>
        <p:nvSpPr>
          <p:cNvPr id="6" name="5 CuadroTexto"/>
          <p:cNvSpPr txBox="1"/>
          <p:nvPr/>
        </p:nvSpPr>
        <p:spPr>
          <a:xfrm>
            <a:off x="6264324" y="-14325"/>
            <a:ext cx="2879676" cy="646331"/>
          </a:xfrm>
          <a:prstGeom prst="rect">
            <a:avLst/>
          </a:prstGeom>
          <a:noFill/>
        </p:spPr>
        <p:txBody>
          <a:bodyPr wrap="square" rtlCol="0">
            <a:spAutoFit/>
          </a:bodyPr>
          <a:lstStyle/>
          <a:p>
            <a:pPr algn="ctr"/>
            <a:r>
              <a:rPr lang="es-EC" u="none" dirty="0">
                <a:solidFill>
                  <a:schemeClr val="bg1">
                    <a:lumMod val="50000"/>
                  </a:schemeClr>
                </a:solidFill>
              </a:rPr>
              <a:t>CAPACIDAD ADMISIBLE DEL SUELO</a:t>
            </a:r>
          </a:p>
        </p:txBody>
      </p:sp>
      <p:pic>
        <p:nvPicPr>
          <p:cNvPr id="5" name="Imagen 5"/>
          <p:cNvPicPr>
            <a:picLocks noChangeAspect="1"/>
          </p:cNvPicPr>
          <p:nvPr/>
        </p:nvPicPr>
        <p:blipFill rotWithShape="1">
          <a:blip r:embed="rId3">
            <a:extLst>
              <a:ext uri="{28A0092B-C50C-407E-A947-70E740481C1C}">
                <a14:useLocalDpi xmlns:a14="http://schemas.microsoft.com/office/drawing/2010/main" val="0"/>
              </a:ext>
            </a:extLst>
          </a:blip>
          <a:srcRect l="25697"/>
          <a:stretch/>
        </p:blipFill>
        <p:spPr>
          <a:xfrm>
            <a:off x="6621676" y="5875387"/>
            <a:ext cx="2331841" cy="809423"/>
          </a:xfrm>
          <a:prstGeom prst="rect">
            <a:avLst/>
          </a:prstGeom>
        </p:spPr>
      </p:pic>
      <p:sp>
        <p:nvSpPr>
          <p:cNvPr id="7" name="6 CuadroTexto"/>
          <p:cNvSpPr txBox="1"/>
          <p:nvPr/>
        </p:nvSpPr>
        <p:spPr>
          <a:xfrm>
            <a:off x="109180" y="74541"/>
            <a:ext cx="5977721" cy="369332"/>
          </a:xfrm>
          <a:prstGeom prst="rect">
            <a:avLst/>
          </a:prstGeom>
          <a:noFill/>
        </p:spPr>
        <p:txBody>
          <a:bodyPr wrap="square" rtlCol="0">
            <a:spAutoFit/>
          </a:bodyPr>
          <a:lstStyle/>
          <a:p>
            <a:r>
              <a:rPr lang="es-EC" b="1" u="none" dirty="0" smtClean="0"/>
              <a:t>PROPIEDADES MECÁNICAS DE LA ROCA ANDESITA </a:t>
            </a:r>
            <a:endParaRPr lang="es-EC" u="none" dirty="0"/>
          </a:p>
        </p:txBody>
      </p:sp>
      <p:sp>
        <p:nvSpPr>
          <p:cNvPr id="3" name="2 CuadroTexto"/>
          <p:cNvSpPr txBox="1"/>
          <p:nvPr/>
        </p:nvSpPr>
        <p:spPr>
          <a:xfrm>
            <a:off x="232013" y="729733"/>
            <a:ext cx="3493585" cy="369332"/>
          </a:xfrm>
          <a:prstGeom prst="rect">
            <a:avLst/>
          </a:prstGeom>
          <a:noFill/>
        </p:spPr>
        <p:txBody>
          <a:bodyPr wrap="none" rtlCol="0">
            <a:spAutoFit/>
          </a:bodyPr>
          <a:lstStyle/>
          <a:p>
            <a:r>
              <a:rPr lang="es-EC" b="1" u="none" dirty="0" smtClean="0"/>
              <a:t>ENSAYO DE CORTE DIRECTO</a:t>
            </a:r>
            <a:endParaRPr lang="es-EC" b="1" u="none" dirty="0"/>
          </a:p>
        </p:txBody>
      </p:sp>
      <p:graphicFrame>
        <p:nvGraphicFramePr>
          <p:cNvPr id="8" name="7 Tabla"/>
          <p:cNvGraphicFramePr>
            <a:graphicFrameLocks noGrp="1"/>
          </p:cNvGraphicFramePr>
          <p:nvPr>
            <p:extLst>
              <p:ext uri="{D42A27DB-BD31-4B8C-83A1-F6EECF244321}">
                <p14:modId xmlns:p14="http://schemas.microsoft.com/office/powerpoint/2010/main" val="1419513400"/>
              </p:ext>
            </p:extLst>
          </p:nvPr>
        </p:nvGraphicFramePr>
        <p:xfrm>
          <a:off x="2645598" y="4224142"/>
          <a:ext cx="3657601" cy="1870554"/>
        </p:xfrm>
        <a:graphic>
          <a:graphicData uri="http://schemas.openxmlformats.org/drawingml/2006/table">
            <a:tbl>
              <a:tblPr firstRow="1" firstCol="1" bandRow="1">
                <a:tableStyleId>{616DA210-FB5B-4158-B5E0-FEB733F419BA}</a:tableStyleId>
              </a:tblPr>
              <a:tblGrid>
                <a:gridCol w="1388774"/>
                <a:gridCol w="1180458"/>
                <a:gridCol w="1088369"/>
              </a:tblGrid>
              <a:tr h="619809">
                <a:tc>
                  <a:txBody>
                    <a:bodyPr/>
                    <a:lstStyle/>
                    <a:p>
                      <a:pPr algn="ctr">
                        <a:lnSpc>
                          <a:spcPct val="115000"/>
                        </a:lnSpc>
                        <a:spcAft>
                          <a:spcPts val="0"/>
                        </a:spcAft>
                      </a:pPr>
                      <a:r>
                        <a:rPr lang="es-EC" sz="1800" dirty="0">
                          <a:effectLst/>
                        </a:rPr>
                        <a:t>Quebrada</a:t>
                      </a:r>
                      <a:endParaRPr lang="es-EC" sz="1800" b="1" dirty="0">
                        <a:solidFill>
                          <a:srgbClr val="000000"/>
                        </a:solidFill>
                        <a:effectLst/>
                        <a:latin typeface="+mn-lt"/>
                        <a:ea typeface="Times New Roman"/>
                        <a:cs typeface="Times New Roman"/>
                      </a:endParaRPr>
                    </a:p>
                  </a:txBody>
                  <a:tcPr marL="68580" marR="68580" marT="0" marB="0" anchor="ctr"/>
                </a:tc>
                <a:tc>
                  <a:txBody>
                    <a:bodyPr/>
                    <a:lstStyle/>
                    <a:p>
                      <a:pPr algn="ctr">
                        <a:lnSpc>
                          <a:spcPct val="115000"/>
                        </a:lnSpc>
                        <a:spcAft>
                          <a:spcPts val="0"/>
                        </a:spcAft>
                      </a:pPr>
                      <a:r>
                        <a:rPr lang="es-EC" sz="1800" dirty="0">
                          <a:effectLst/>
                        </a:rPr>
                        <a:t>c (kg/cm2)</a:t>
                      </a:r>
                      <a:endParaRPr lang="es-EC" sz="1800" b="1" dirty="0">
                        <a:solidFill>
                          <a:srgbClr val="000000"/>
                        </a:solidFill>
                        <a:effectLst/>
                        <a:latin typeface="+mn-lt"/>
                        <a:ea typeface="Times New Roman"/>
                        <a:cs typeface="Times New Roman"/>
                      </a:endParaRPr>
                    </a:p>
                  </a:txBody>
                  <a:tcPr marL="68580" marR="68580" marT="0" marB="0" anchor="ctr"/>
                </a:tc>
                <a:tc>
                  <a:txBody>
                    <a:bodyPr/>
                    <a:lstStyle/>
                    <a:p>
                      <a:pPr algn="ctr">
                        <a:lnSpc>
                          <a:spcPct val="115000"/>
                        </a:lnSpc>
                        <a:spcAft>
                          <a:spcPts val="0"/>
                        </a:spcAft>
                      </a:pPr>
                      <a:r>
                        <a:rPr lang="es-EC" sz="1800" dirty="0">
                          <a:effectLst/>
                        </a:rPr>
                        <a:t> φ (°)</a:t>
                      </a:r>
                      <a:endParaRPr lang="es-EC" sz="1800" b="1" dirty="0">
                        <a:solidFill>
                          <a:srgbClr val="000000"/>
                        </a:solidFill>
                        <a:effectLst/>
                        <a:latin typeface="+mn-lt"/>
                        <a:ea typeface="Times New Roman"/>
                        <a:cs typeface="Times New Roman"/>
                      </a:endParaRPr>
                    </a:p>
                  </a:txBody>
                  <a:tcPr marL="68580" marR="68580" marT="0" marB="0" anchor="ctr"/>
                </a:tc>
              </a:tr>
              <a:tr h="619809">
                <a:tc>
                  <a:txBody>
                    <a:bodyPr/>
                    <a:lstStyle/>
                    <a:p>
                      <a:pPr algn="ctr">
                        <a:lnSpc>
                          <a:spcPts val="1200"/>
                        </a:lnSpc>
                        <a:spcAft>
                          <a:spcPts val="0"/>
                        </a:spcAft>
                      </a:pPr>
                      <a:r>
                        <a:rPr lang="es-EC" sz="1800" dirty="0">
                          <a:effectLst/>
                        </a:rPr>
                        <a:t>San Lorenzo</a:t>
                      </a:r>
                      <a:endParaRPr lang="es-EC" sz="1800" dirty="0">
                        <a:solidFill>
                          <a:srgbClr val="000000"/>
                        </a:solidFill>
                        <a:effectLst/>
                        <a:latin typeface="+mn-lt"/>
                        <a:ea typeface="Times New Roman"/>
                        <a:cs typeface="Times New Roman"/>
                      </a:endParaRPr>
                    </a:p>
                  </a:txBody>
                  <a:tcPr marL="68580" marR="68580" marT="0" marB="0" anchor="ctr"/>
                </a:tc>
                <a:tc>
                  <a:txBody>
                    <a:bodyPr/>
                    <a:lstStyle/>
                    <a:p>
                      <a:pPr algn="ctr">
                        <a:lnSpc>
                          <a:spcPts val="1200"/>
                        </a:lnSpc>
                        <a:spcAft>
                          <a:spcPts val="0"/>
                        </a:spcAft>
                      </a:pPr>
                      <a:r>
                        <a:rPr lang="es-EC" sz="1800" dirty="0">
                          <a:effectLst/>
                        </a:rPr>
                        <a:t>12.73</a:t>
                      </a:r>
                      <a:endParaRPr lang="es-EC" sz="1800" dirty="0">
                        <a:solidFill>
                          <a:srgbClr val="000000"/>
                        </a:solidFill>
                        <a:effectLst/>
                        <a:latin typeface="+mn-lt"/>
                        <a:ea typeface="Times New Roman"/>
                        <a:cs typeface="Times New Roman"/>
                      </a:endParaRPr>
                    </a:p>
                  </a:txBody>
                  <a:tcPr marL="68580" marR="68580" marT="0" marB="0" anchor="ctr"/>
                </a:tc>
                <a:tc>
                  <a:txBody>
                    <a:bodyPr/>
                    <a:lstStyle/>
                    <a:p>
                      <a:pPr algn="ctr">
                        <a:lnSpc>
                          <a:spcPts val="1200"/>
                        </a:lnSpc>
                        <a:spcAft>
                          <a:spcPts val="0"/>
                        </a:spcAft>
                      </a:pPr>
                      <a:r>
                        <a:rPr lang="es-EC" sz="1800" dirty="0">
                          <a:effectLst/>
                        </a:rPr>
                        <a:t>51.30</a:t>
                      </a:r>
                      <a:endParaRPr lang="es-EC" sz="1800" dirty="0">
                        <a:solidFill>
                          <a:srgbClr val="000000"/>
                        </a:solidFill>
                        <a:effectLst/>
                        <a:latin typeface="+mn-lt"/>
                        <a:ea typeface="Times New Roman"/>
                        <a:cs typeface="Times New Roman"/>
                      </a:endParaRPr>
                    </a:p>
                  </a:txBody>
                  <a:tcPr marL="68580" marR="68580" marT="0" marB="0" anchor="ctr"/>
                </a:tc>
              </a:tr>
              <a:tr h="619809">
                <a:tc>
                  <a:txBody>
                    <a:bodyPr/>
                    <a:lstStyle/>
                    <a:p>
                      <a:pPr algn="ctr">
                        <a:lnSpc>
                          <a:spcPts val="1200"/>
                        </a:lnSpc>
                        <a:spcAft>
                          <a:spcPts val="0"/>
                        </a:spcAft>
                      </a:pPr>
                      <a:r>
                        <a:rPr lang="es-EC" sz="1800" dirty="0">
                          <a:effectLst/>
                        </a:rPr>
                        <a:t>Saquimala</a:t>
                      </a:r>
                      <a:endParaRPr lang="es-EC" sz="1800" dirty="0">
                        <a:solidFill>
                          <a:srgbClr val="000000"/>
                        </a:solidFill>
                        <a:effectLst/>
                        <a:latin typeface="+mn-lt"/>
                        <a:ea typeface="Times New Roman"/>
                        <a:cs typeface="Times New Roman"/>
                      </a:endParaRPr>
                    </a:p>
                  </a:txBody>
                  <a:tcPr marL="68580" marR="68580" marT="0" marB="0" anchor="ctr"/>
                </a:tc>
                <a:tc>
                  <a:txBody>
                    <a:bodyPr/>
                    <a:lstStyle/>
                    <a:p>
                      <a:pPr algn="ctr">
                        <a:lnSpc>
                          <a:spcPts val="1200"/>
                        </a:lnSpc>
                        <a:spcAft>
                          <a:spcPts val="0"/>
                        </a:spcAft>
                      </a:pPr>
                      <a:r>
                        <a:rPr lang="es-EC" sz="1800" dirty="0">
                          <a:effectLst/>
                        </a:rPr>
                        <a:t>12.73</a:t>
                      </a:r>
                      <a:endParaRPr lang="es-EC" sz="1800" dirty="0">
                        <a:solidFill>
                          <a:srgbClr val="000000"/>
                        </a:solidFill>
                        <a:effectLst/>
                        <a:latin typeface="+mn-lt"/>
                        <a:ea typeface="Times New Roman"/>
                        <a:cs typeface="Times New Roman"/>
                      </a:endParaRPr>
                    </a:p>
                  </a:txBody>
                  <a:tcPr marL="68580" marR="68580" marT="0" marB="0" anchor="ctr"/>
                </a:tc>
                <a:tc>
                  <a:txBody>
                    <a:bodyPr/>
                    <a:lstStyle/>
                    <a:p>
                      <a:pPr algn="ctr">
                        <a:lnSpc>
                          <a:spcPts val="1200"/>
                        </a:lnSpc>
                        <a:spcAft>
                          <a:spcPts val="0"/>
                        </a:spcAft>
                      </a:pPr>
                      <a:r>
                        <a:rPr lang="es-EC" sz="1800" dirty="0">
                          <a:effectLst/>
                        </a:rPr>
                        <a:t>51.30</a:t>
                      </a:r>
                      <a:endParaRPr lang="es-EC" sz="1800" dirty="0">
                        <a:solidFill>
                          <a:srgbClr val="000000"/>
                        </a:solidFill>
                        <a:effectLst/>
                        <a:latin typeface="+mn-lt"/>
                        <a:ea typeface="Times New Roman"/>
                        <a:cs typeface="Times New Roman"/>
                      </a:endParaRPr>
                    </a:p>
                  </a:txBody>
                  <a:tcPr marL="68580" marR="68580" marT="0" marB="0" anchor="ctr"/>
                </a:tc>
              </a:tr>
            </a:tbl>
          </a:graphicData>
        </a:graphic>
      </p:graphicFrame>
      <p:pic>
        <p:nvPicPr>
          <p:cNvPr id="9" name="8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884" y="1180953"/>
            <a:ext cx="2160000" cy="2880000"/>
          </a:xfrm>
          <a:prstGeom prst="rect">
            <a:avLst/>
          </a:prstGeom>
        </p:spPr>
      </p:pic>
      <p:pic>
        <p:nvPicPr>
          <p:cNvPr id="11" name="10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45348" y="1180953"/>
            <a:ext cx="2160000" cy="2880000"/>
          </a:xfrm>
          <a:prstGeom prst="rect">
            <a:avLst/>
          </a:prstGeom>
        </p:spPr>
      </p:pic>
      <p:pic>
        <p:nvPicPr>
          <p:cNvPr id="12" name="11 Imagen"/>
          <p:cNvPicPr>
            <a:picLocks noChangeAspect="1"/>
          </p:cNvPicPr>
          <p:nvPr/>
        </p:nvPicPr>
        <p:blipFill rotWithShape="1">
          <a:blip r:embed="rId6">
            <a:extLst>
              <a:ext uri="{28A0092B-C50C-407E-A947-70E740481C1C}">
                <a14:useLocalDpi xmlns:a14="http://schemas.microsoft.com/office/drawing/2010/main" val="0"/>
              </a:ext>
            </a:extLst>
          </a:blip>
          <a:srcRect l="23731" t="32637" r="30631" b="29552"/>
          <a:stretch/>
        </p:blipFill>
        <p:spPr>
          <a:xfrm>
            <a:off x="4612940" y="1180953"/>
            <a:ext cx="2160000" cy="2880000"/>
          </a:xfrm>
          <a:prstGeom prst="rect">
            <a:avLst/>
          </a:prstGeom>
        </p:spPr>
      </p:pic>
      <p:pic>
        <p:nvPicPr>
          <p:cNvPr id="13" name="12 Image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88464" y="1180953"/>
            <a:ext cx="2160000" cy="2880000"/>
          </a:xfrm>
          <a:prstGeom prst="rect">
            <a:avLst/>
          </a:prstGeom>
        </p:spPr>
      </p:pic>
    </p:spTree>
    <p:extLst>
      <p:ext uri="{BB962C8B-B14F-4D97-AF65-F5344CB8AC3E}">
        <p14:creationId xmlns:p14="http://schemas.microsoft.com/office/powerpoint/2010/main" val="17460671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l="26106"/>
          <a:stretch/>
        </p:blipFill>
        <p:spPr>
          <a:xfrm>
            <a:off x="6687400" y="5974194"/>
            <a:ext cx="2279176" cy="795522"/>
          </a:xfrm>
          <a:prstGeom prst="rect">
            <a:avLst/>
          </a:prstGeom>
        </p:spPr>
      </p:pic>
      <p:sp>
        <p:nvSpPr>
          <p:cNvPr id="4" name="Flecha abajo 3"/>
          <p:cNvSpPr/>
          <p:nvPr/>
        </p:nvSpPr>
        <p:spPr>
          <a:xfrm>
            <a:off x="1737062" y="1006503"/>
            <a:ext cx="313899" cy="361075"/>
          </a:xfrm>
          <a:prstGeom prst="down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s-EC"/>
          </a:p>
        </p:txBody>
      </p:sp>
      <p:sp>
        <p:nvSpPr>
          <p:cNvPr id="17" name="1 Título"/>
          <p:cNvSpPr txBox="1">
            <a:spLocks/>
          </p:cNvSpPr>
          <p:nvPr/>
        </p:nvSpPr>
        <p:spPr>
          <a:xfrm>
            <a:off x="224215" y="77553"/>
            <a:ext cx="4101737" cy="692013"/>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mtClean="0">
                <a:solidFill>
                  <a:schemeClr val="tx1"/>
                </a:solidFill>
              </a:rPr>
              <a:t>CONTENIDO</a:t>
            </a:r>
            <a:endParaRPr lang="es-EC" dirty="0">
              <a:solidFill>
                <a:schemeClr val="tx1"/>
              </a:solidFill>
            </a:endParaRPr>
          </a:p>
        </p:txBody>
      </p:sp>
      <p:sp>
        <p:nvSpPr>
          <p:cNvPr id="18" name="17 CuadroTexto"/>
          <p:cNvSpPr txBox="1"/>
          <p:nvPr/>
        </p:nvSpPr>
        <p:spPr>
          <a:xfrm>
            <a:off x="55812" y="680660"/>
            <a:ext cx="2185215" cy="369332"/>
          </a:xfrm>
          <a:prstGeom prst="rect">
            <a:avLst/>
          </a:prstGeom>
          <a:solidFill>
            <a:schemeClr val="bg2">
              <a:lumMod val="20000"/>
              <a:lumOff val="80000"/>
            </a:schemeClr>
          </a:solidFill>
        </p:spPr>
        <p:txBody>
          <a:bodyPr wrap="none" rtlCol="0">
            <a:spAutoFit/>
          </a:bodyPr>
          <a:lstStyle/>
          <a:p>
            <a:pPr algn="ctr"/>
            <a:r>
              <a:rPr lang="es-EC" b="1" u="none" dirty="0" smtClean="0">
                <a:solidFill>
                  <a:srgbClr val="C00000"/>
                </a:solidFill>
              </a:rPr>
              <a:t>GENERALIDADES</a:t>
            </a:r>
            <a:endParaRPr lang="es-EC" b="1" u="none" dirty="0">
              <a:solidFill>
                <a:srgbClr val="C00000"/>
              </a:solidFill>
            </a:endParaRPr>
          </a:p>
        </p:txBody>
      </p:sp>
      <p:sp>
        <p:nvSpPr>
          <p:cNvPr id="19" name="18 CuadroTexto"/>
          <p:cNvSpPr txBox="1"/>
          <p:nvPr/>
        </p:nvSpPr>
        <p:spPr>
          <a:xfrm>
            <a:off x="498136" y="1418314"/>
            <a:ext cx="2879676" cy="646331"/>
          </a:xfrm>
          <a:prstGeom prst="rect">
            <a:avLst/>
          </a:prstGeom>
          <a:noFill/>
        </p:spPr>
        <p:txBody>
          <a:bodyPr wrap="square" rtlCol="0">
            <a:spAutoFit/>
          </a:bodyPr>
          <a:lstStyle/>
          <a:p>
            <a:pPr algn="ctr"/>
            <a:r>
              <a:rPr lang="es-EC" u="none" dirty="0" smtClean="0">
                <a:solidFill>
                  <a:schemeClr val="bg1">
                    <a:lumMod val="50000"/>
                  </a:schemeClr>
                </a:solidFill>
              </a:rPr>
              <a:t>DESCRIPCIÓN DE LAS OBRAS DE MITIGACIÓN</a:t>
            </a:r>
            <a:endParaRPr lang="es-EC" u="none" dirty="0">
              <a:solidFill>
                <a:schemeClr val="bg1">
                  <a:lumMod val="50000"/>
                </a:schemeClr>
              </a:solidFill>
            </a:endParaRPr>
          </a:p>
        </p:txBody>
      </p:sp>
      <p:sp>
        <p:nvSpPr>
          <p:cNvPr id="20" name="19 CuadroTexto"/>
          <p:cNvSpPr txBox="1"/>
          <p:nvPr/>
        </p:nvSpPr>
        <p:spPr>
          <a:xfrm>
            <a:off x="1255574" y="2483211"/>
            <a:ext cx="2879676" cy="646331"/>
          </a:xfrm>
          <a:prstGeom prst="rect">
            <a:avLst/>
          </a:prstGeom>
          <a:noFill/>
        </p:spPr>
        <p:txBody>
          <a:bodyPr wrap="square" rtlCol="0">
            <a:spAutoFit/>
          </a:bodyPr>
          <a:lstStyle/>
          <a:p>
            <a:pPr algn="just"/>
            <a:r>
              <a:rPr lang="es-EC" u="none" dirty="0">
                <a:solidFill>
                  <a:schemeClr val="bg1">
                    <a:lumMod val="50000"/>
                  </a:schemeClr>
                </a:solidFill>
              </a:rPr>
              <a:t>CAPACIDAD ADMISIBLE DEL SUELO</a:t>
            </a:r>
          </a:p>
        </p:txBody>
      </p:sp>
      <p:sp>
        <p:nvSpPr>
          <p:cNvPr id="21" name="Flecha abajo 3"/>
          <p:cNvSpPr/>
          <p:nvPr/>
        </p:nvSpPr>
        <p:spPr>
          <a:xfrm>
            <a:off x="2405802" y="2064334"/>
            <a:ext cx="313899" cy="361075"/>
          </a:xfrm>
          <a:prstGeom prst="down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s-EC"/>
          </a:p>
        </p:txBody>
      </p:sp>
      <p:sp>
        <p:nvSpPr>
          <p:cNvPr id="22" name="21 CuadroTexto"/>
          <p:cNvSpPr txBox="1"/>
          <p:nvPr/>
        </p:nvSpPr>
        <p:spPr>
          <a:xfrm>
            <a:off x="2050961" y="3411257"/>
            <a:ext cx="3057099" cy="646331"/>
          </a:xfrm>
          <a:prstGeom prst="rect">
            <a:avLst/>
          </a:prstGeom>
          <a:noFill/>
        </p:spPr>
        <p:txBody>
          <a:bodyPr wrap="square" rtlCol="0">
            <a:spAutoFit/>
          </a:bodyPr>
          <a:lstStyle/>
          <a:p>
            <a:pPr algn="just"/>
            <a:r>
              <a:rPr lang="es-EC" u="none" dirty="0" smtClean="0">
                <a:solidFill>
                  <a:schemeClr val="bg1">
                    <a:lumMod val="50000"/>
                  </a:schemeClr>
                </a:solidFill>
              </a:rPr>
              <a:t>CARGAS PERMANENTES Y CARGAS DINÁMICAS</a:t>
            </a:r>
            <a:endParaRPr lang="es-EC" u="none" dirty="0">
              <a:solidFill>
                <a:schemeClr val="bg1">
                  <a:lumMod val="50000"/>
                </a:schemeClr>
              </a:solidFill>
            </a:endParaRPr>
          </a:p>
        </p:txBody>
      </p:sp>
      <p:sp>
        <p:nvSpPr>
          <p:cNvPr id="23" name="Flecha abajo 3"/>
          <p:cNvSpPr/>
          <p:nvPr/>
        </p:nvSpPr>
        <p:spPr>
          <a:xfrm>
            <a:off x="3265611" y="3006710"/>
            <a:ext cx="313899" cy="361075"/>
          </a:xfrm>
          <a:prstGeom prst="down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s-EC"/>
          </a:p>
        </p:txBody>
      </p:sp>
      <p:sp>
        <p:nvSpPr>
          <p:cNvPr id="24" name="23 CuadroTexto"/>
          <p:cNvSpPr txBox="1"/>
          <p:nvPr/>
        </p:nvSpPr>
        <p:spPr>
          <a:xfrm>
            <a:off x="2866018" y="4557670"/>
            <a:ext cx="3057099" cy="369332"/>
          </a:xfrm>
          <a:prstGeom prst="rect">
            <a:avLst/>
          </a:prstGeom>
          <a:noFill/>
        </p:spPr>
        <p:txBody>
          <a:bodyPr wrap="square" rtlCol="0">
            <a:spAutoFit/>
          </a:bodyPr>
          <a:lstStyle/>
          <a:p>
            <a:pPr algn="ctr"/>
            <a:r>
              <a:rPr lang="es-EC" u="none" dirty="0" smtClean="0">
                <a:solidFill>
                  <a:schemeClr val="bg1">
                    <a:lumMod val="50000"/>
                  </a:schemeClr>
                </a:solidFill>
              </a:rPr>
              <a:t>MODELACIÓN Y DISEÑO</a:t>
            </a:r>
            <a:endParaRPr lang="es-EC" u="none" dirty="0">
              <a:solidFill>
                <a:schemeClr val="bg1">
                  <a:lumMod val="50000"/>
                </a:schemeClr>
              </a:solidFill>
            </a:endParaRPr>
          </a:p>
        </p:txBody>
      </p:sp>
      <p:sp>
        <p:nvSpPr>
          <p:cNvPr id="25" name="Flecha abajo 3"/>
          <p:cNvSpPr/>
          <p:nvPr/>
        </p:nvSpPr>
        <p:spPr>
          <a:xfrm>
            <a:off x="4135250" y="4162975"/>
            <a:ext cx="313899" cy="361075"/>
          </a:xfrm>
          <a:prstGeom prst="down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s-EC"/>
          </a:p>
        </p:txBody>
      </p:sp>
      <p:sp>
        <p:nvSpPr>
          <p:cNvPr id="26" name="25 CuadroTexto"/>
          <p:cNvSpPr txBox="1"/>
          <p:nvPr/>
        </p:nvSpPr>
        <p:spPr>
          <a:xfrm>
            <a:off x="3916512" y="5281003"/>
            <a:ext cx="2620766" cy="646331"/>
          </a:xfrm>
          <a:prstGeom prst="rect">
            <a:avLst/>
          </a:prstGeom>
          <a:noFill/>
        </p:spPr>
        <p:txBody>
          <a:bodyPr wrap="square" rtlCol="0">
            <a:spAutoFit/>
          </a:bodyPr>
          <a:lstStyle/>
          <a:p>
            <a:pPr algn="just"/>
            <a:r>
              <a:rPr lang="es-EC" u="none" dirty="0">
                <a:solidFill>
                  <a:schemeClr val="bg1">
                    <a:lumMod val="50000"/>
                  </a:schemeClr>
                </a:solidFill>
              </a:rPr>
              <a:t>CONCLUSIONES Y RECOMENDACIONES</a:t>
            </a:r>
          </a:p>
        </p:txBody>
      </p:sp>
      <p:sp>
        <p:nvSpPr>
          <p:cNvPr id="27" name="Flecha abajo 3"/>
          <p:cNvSpPr/>
          <p:nvPr/>
        </p:nvSpPr>
        <p:spPr>
          <a:xfrm>
            <a:off x="4951110" y="4895993"/>
            <a:ext cx="313899" cy="361075"/>
          </a:xfrm>
          <a:prstGeom prst="down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600086588"/>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46453"/>
            <a:ext cx="8229600" cy="485553"/>
          </a:xfrm>
        </p:spPr>
        <p:txBody>
          <a:bodyPr/>
          <a:lstStyle/>
          <a:p>
            <a:pPr algn="l"/>
            <a:r>
              <a:rPr lang="es-EC" sz="2400" b="0" i="0" dirty="0">
                <a:solidFill>
                  <a:schemeClr val="tx1"/>
                </a:solidFill>
              </a:rPr>
              <a:t/>
            </a:r>
            <a:br>
              <a:rPr lang="es-EC" sz="2400" b="0" i="0" dirty="0">
                <a:solidFill>
                  <a:schemeClr val="tx1"/>
                </a:solidFill>
              </a:rPr>
            </a:br>
            <a:endParaRPr lang="es-EC" sz="2200" dirty="0">
              <a:solidFill>
                <a:schemeClr val="tx1"/>
              </a:solidFill>
            </a:endParaRPr>
          </a:p>
        </p:txBody>
      </p:sp>
      <p:sp>
        <p:nvSpPr>
          <p:cNvPr id="6" name="5 CuadroTexto"/>
          <p:cNvSpPr txBox="1"/>
          <p:nvPr/>
        </p:nvSpPr>
        <p:spPr>
          <a:xfrm>
            <a:off x="6264324" y="-14325"/>
            <a:ext cx="2879676" cy="646331"/>
          </a:xfrm>
          <a:prstGeom prst="rect">
            <a:avLst/>
          </a:prstGeom>
          <a:noFill/>
        </p:spPr>
        <p:txBody>
          <a:bodyPr wrap="square" rtlCol="0">
            <a:spAutoFit/>
          </a:bodyPr>
          <a:lstStyle/>
          <a:p>
            <a:pPr algn="ctr"/>
            <a:r>
              <a:rPr lang="es-EC" u="none" dirty="0">
                <a:solidFill>
                  <a:schemeClr val="bg1">
                    <a:lumMod val="50000"/>
                  </a:schemeClr>
                </a:solidFill>
              </a:rPr>
              <a:t>CAPACIDAD ADMISIBLE DEL SUELO</a:t>
            </a:r>
          </a:p>
        </p:txBody>
      </p:sp>
      <p:pic>
        <p:nvPicPr>
          <p:cNvPr id="5" name="Imagen 5"/>
          <p:cNvPicPr>
            <a:picLocks noChangeAspect="1"/>
          </p:cNvPicPr>
          <p:nvPr/>
        </p:nvPicPr>
        <p:blipFill rotWithShape="1">
          <a:blip r:embed="rId3">
            <a:extLst>
              <a:ext uri="{28A0092B-C50C-407E-A947-70E740481C1C}">
                <a14:useLocalDpi xmlns:a14="http://schemas.microsoft.com/office/drawing/2010/main" val="0"/>
              </a:ext>
            </a:extLst>
          </a:blip>
          <a:srcRect l="25697"/>
          <a:stretch/>
        </p:blipFill>
        <p:spPr>
          <a:xfrm>
            <a:off x="6621676" y="5875387"/>
            <a:ext cx="2331841" cy="809423"/>
          </a:xfrm>
          <a:prstGeom prst="rect">
            <a:avLst/>
          </a:prstGeom>
        </p:spPr>
      </p:pic>
      <p:sp>
        <p:nvSpPr>
          <p:cNvPr id="7" name="6 CuadroTexto"/>
          <p:cNvSpPr txBox="1"/>
          <p:nvPr/>
        </p:nvSpPr>
        <p:spPr>
          <a:xfrm>
            <a:off x="109180" y="74541"/>
            <a:ext cx="5977721" cy="369332"/>
          </a:xfrm>
          <a:prstGeom prst="rect">
            <a:avLst/>
          </a:prstGeom>
          <a:noFill/>
        </p:spPr>
        <p:txBody>
          <a:bodyPr wrap="square" rtlCol="0">
            <a:spAutoFit/>
          </a:bodyPr>
          <a:lstStyle/>
          <a:p>
            <a:r>
              <a:rPr lang="es-EC" b="1" u="none" dirty="0" smtClean="0"/>
              <a:t>PROPIEDADES MECÁNICAS DE LA ROCA ANDESITA </a:t>
            </a:r>
            <a:endParaRPr lang="es-EC" u="none" dirty="0"/>
          </a:p>
        </p:txBody>
      </p:sp>
      <p:sp>
        <p:nvSpPr>
          <p:cNvPr id="3" name="2 CuadroTexto"/>
          <p:cNvSpPr txBox="1"/>
          <p:nvPr/>
        </p:nvSpPr>
        <p:spPr>
          <a:xfrm>
            <a:off x="232013" y="811621"/>
            <a:ext cx="3690113" cy="369332"/>
          </a:xfrm>
          <a:prstGeom prst="rect">
            <a:avLst/>
          </a:prstGeom>
          <a:noFill/>
        </p:spPr>
        <p:txBody>
          <a:bodyPr wrap="none" rtlCol="0">
            <a:spAutoFit/>
          </a:bodyPr>
          <a:lstStyle/>
          <a:p>
            <a:r>
              <a:rPr lang="es-EC" b="1" u="none" dirty="0" smtClean="0"/>
              <a:t>ENSAYO DE PESO ESPECÍFICO</a:t>
            </a:r>
            <a:endParaRPr lang="es-EC" b="1" u="none" dirty="0"/>
          </a:p>
        </p:txBody>
      </p:sp>
      <p:graphicFrame>
        <p:nvGraphicFramePr>
          <p:cNvPr id="8" name="7 Tabla"/>
          <p:cNvGraphicFramePr>
            <a:graphicFrameLocks noGrp="1"/>
          </p:cNvGraphicFramePr>
          <p:nvPr>
            <p:extLst>
              <p:ext uri="{D42A27DB-BD31-4B8C-83A1-F6EECF244321}">
                <p14:modId xmlns:p14="http://schemas.microsoft.com/office/powerpoint/2010/main" val="73169061"/>
              </p:ext>
            </p:extLst>
          </p:nvPr>
        </p:nvGraphicFramePr>
        <p:xfrm>
          <a:off x="6264324" y="2482809"/>
          <a:ext cx="2569232" cy="1859427"/>
        </p:xfrm>
        <a:graphic>
          <a:graphicData uri="http://schemas.openxmlformats.org/drawingml/2006/table">
            <a:tbl>
              <a:tblPr firstRow="1" firstCol="1" bandRow="1">
                <a:tableStyleId>{616DA210-FB5B-4158-B5E0-FEB733F419BA}</a:tableStyleId>
              </a:tblPr>
              <a:tblGrid>
                <a:gridCol w="1388774"/>
                <a:gridCol w="1180458"/>
              </a:tblGrid>
              <a:tr h="619809">
                <a:tc>
                  <a:txBody>
                    <a:bodyPr/>
                    <a:lstStyle/>
                    <a:p>
                      <a:pPr algn="ctr">
                        <a:lnSpc>
                          <a:spcPct val="115000"/>
                        </a:lnSpc>
                        <a:spcAft>
                          <a:spcPts val="0"/>
                        </a:spcAft>
                      </a:pPr>
                      <a:r>
                        <a:rPr lang="es-EC" sz="1800" dirty="0">
                          <a:effectLst/>
                        </a:rPr>
                        <a:t>Quebrada</a:t>
                      </a:r>
                      <a:endParaRPr lang="es-EC" sz="1800" b="1" dirty="0">
                        <a:solidFill>
                          <a:srgbClr val="000000"/>
                        </a:solidFill>
                        <a:effectLst/>
                        <a:latin typeface="+mn-lt"/>
                        <a:ea typeface="Times New Roman"/>
                        <a:cs typeface="Times New Roman"/>
                      </a:endParaRPr>
                    </a:p>
                  </a:txBody>
                  <a:tcPr marL="68580" marR="68580" marT="0" marB="0" anchor="ctr"/>
                </a:tc>
                <a:tc>
                  <a:txBody>
                    <a:bodyPr/>
                    <a:lstStyle/>
                    <a:p>
                      <a:pPr algn="ctr">
                        <a:lnSpc>
                          <a:spcPct val="115000"/>
                        </a:lnSpc>
                        <a:spcAft>
                          <a:spcPts val="0"/>
                        </a:spcAft>
                      </a:pPr>
                      <a:r>
                        <a:rPr lang="es-EC" sz="1800" b="1" dirty="0">
                          <a:solidFill>
                            <a:srgbClr val="000000"/>
                          </a:solidFill>
                          <a:effectLst/>
                          <a:latin typeface="+mn-lt"/>
                          <a:ea typeface="Times New Roman"/>
                          <a:cs typeface="Times New Roman"/>
                        </a:rPr>
                        <a:t>γ (g/cm3)</a:t>
                      </a:r>
                    </a:p>
                  </a:txBody>
                  <a:tcPr marL="68580" marR="68580" marT="0" marB="0" anchor="ctr"/>
                </a:tc>
              </a:tr>
              <a:tr h="619809">
                <a:tc>
                  <a:txBody>
                    <a:bodyPr/>
                    <a:lstStyle/>
                    <a:p>
                      <a:pPr algn="ctr">
                        <a:lnSpc>
                          <a:spcPts val="1200"/>
                        </a:lnSpc>
                        <a:spcAft>
                          <a:spcPts val="0"/>
                        </a:spcAft>
                      </a:pPr>
                      <a:r>
                        <a:rPr lang="es-EC" sz="1800" dirty="0">
                          <a:effectLst/>
                        </a:rPr>
                        <a:t>San Lorenzo</a:t>
                      </a:r>
                      <a:endParaRPr lang="es-EC" sz="1800" dirty="0">
                        <a:solidFill>
                          <a:srgbClr val="000000"/>
                        </a:solidFill>
                        <a:effectLst/>
                        <a:latin typeface="+mn-lt"/>
                        <a:ea typeface="Times New Roman"/>
                        <a:cs typeface="Times New Roman"/>
                      </a:endParaRPr>
                    </a:p>
                  </a:txBody>
                  <a:tcPr marL="68580" marR="68580" marT="0" marB="0" anchor="ctr"/>
                </a:tc>
                <a:tc>
                  <a:txBody>
                    <a:bodyPr/>
                    <a:lstStyle/>
                    <a:p>
                      <a:pPr algn="ctr">
                        <a:lnSpc>
                          <a:spcPts val="1200"/>
                        </a:lnSpc>
                        <a:spcAft>
                          <a:spcPts val="0"/>
                        </a:spcAft>
                      </a:pPr>
                      <a:r>
                        <a:rPr lang="es-EC" sz="1800" dirty="0">
                          <a:solidFill>
                            <a:srgbClr val="000000"/>
                          </a:solidFill>
                          <a:effectLst/>
                          <a:latin typeface="+mn-lt"/>
                          <a:ea typeface="Times New Roman"/>
                          <a:cs typeface="Times New Roman"/>
                        </a:rPr>
                        <a:t>2.64</a:t>
                      </a:r>
                    </a:p>
                  </a:txBody>
                  <a:tcPr marL="68580" marR="68580" marT="0" marB="0" anchor="ctr"/>
                </a:tc>
              </a:tr>
              <a:tr h="619809">
                <a:tc>
                  <a:txBody>
                    <a:bodyPr/>
                    <a:lstStyle/>
                    <a:p>
                      <a:pPr algn="ctr">
                        <a:lnSpc>
                          <a:spcPts val="1200"/>
                        </a:lnSpc>
                        <a:spcAft>
                          <a:spcPts val="0"/>
                        </a:spcAft>
                      </a:pPr>
                      <a:r>
                        <a:rPr lang="es-EC" sz="1800" dirty="0">
                          <a:effectLst/>
                        </a:rPr>
                        <a:t>Saquimala</a:t>
                      </a:r>
                      <a:endParaRPr lang="es-EC" sz="1800" dirty="0">
                        <a:solidFill>
                          <a:srgbClr val="000000"/>
                        </a:solidFill>
                        <a:effectLst/>
                        <a:latin typeface="+mn-lt"/>
                        <a:ea typeface="Times New Roman"/>
                        <a:cs typeface="Times New Roman"/>
                      </a:endParaRPr>
                    </a:p>
                  </a:txBody>
                  <a:tcPr marL="68580" marR="68580" marT="0" marB="0" anchor="ctr"/>
                </a:tc>
                <a:tc>
                  <a:txBody>
                    <a:bodyPr/>
                    <a:lstStyle/>
                    <a:p>
                      <a:pPr algn="ctr">
                        <a:lnSpc>
                          <a:spcPts val="1200"/>
                        </a:lnSpc>
                        <a:spcAft>
                          <a:spcPts val="0"/>
                        </a:spcAft>
                      </a:pPr>
                      <a:r>
                        <a:rPr lang="es-EC" sz="1800" dirty="0">
                          <a:solidFill>
                            <a:srgbClr val="000000"/>
                          </a:solidFill>
                          <a:effectLst/>
                          <a:latin typeface="+mn-lt"/>
                          <a:ea typeface="Times New Roman"/>
                          <a:cs typeface="Times New Roman"/>
                        </a:rPr>
                        <a:t>2.64</a:t>
                      </a:r>
                    </a:p>
                  </a:txBody>
                  <a:tcPr marL="68580" marR="68580" marT="0" marB="0" anchor="ctr"/>
                </a:tc>
              </a:tr>
            </a:tbl>
          </a:graphicData>
        </a:graphic>
      </p:graphicFrame>
      <p:pic>
        <p:nvPicPr>
          <p:cNvPr id="4" name="3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4297" y="1656046"/>
            <a:ext cx="2700000" cy="3600000"/>
          </a:xfrm>
          <a:prstGeom prst="rect">
            <a:avLst/>
          </a:prstGeom>
        </p:spPr>
      </p:pic>
      <p:pic>
        <p:nvPicPr>
          <p:cNvPr id="10" name="9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20870" y="1656046"/>
            <a:ext cx="2700000" cy="3600000"/>
          </a:xfrm>
          <a:prstGeom prst="rect">
            <a:avLst/>
          </a:prstGeom>
        </p:spPr>
      </p:pic>
    </p:spTree>
    <p:extLst>
      <p:ext uri="{BB962C8B-B14F-4D97-AF65-F5344CB8AC3E}">
        <p14:creationId xmlns:p14="http://schemas.microsoft.com/office/powerpoint/2010/main" val="1230959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46453"/>
            <a:ext cx="8229600" cy="485553"/>
          </a:xfrm>
        </p:spPr>
        <p:txBody>
          <a:bodyPr/>
          <a:lstStyle/>
          <a:p>
            <a:pPr algn="l"/>
            <a:r>
              <a:rPr lang="es-EC" sz="2400" b="0" i="0" dirty="0">
                <a:solidFill>
                  <a:schemeClr val="tx1"/>
                </a:solidFill>
              </a:rPr>
              <a:t/>
            </a:r>
            <a:br>
              <a:rPr lang="es-EC" sz="2400" b="0" i="0" dirty="0">
                <a:solidFill>
                  <a:schemeClr val="tx1"/>
                </a:solidFill>
              </a:rPr>
            </a:br>
            <a:endParaRPr lang="es-EC" sz="2200" dirty="0">
              <a:solidFill>
                <a:schemeClr val="tx1"/>
              </a:solidFill>
            </a:endParaRPr>
          </a:p>
        </p:txBody>
      </p:sp>
      <p:sp>
        <p:nvSpPr>
          <p:cNvPr id="6" name="5 CuadroTexto"/>
          <p:cNvSpPr txBox="1"/>
          <p:nvPr/>
        </p:nvSpPr>
        <p:spPr>
          <a:xfrm>
            <a:off x="6264324" y="-14325"/>
            <a:ext cx="2879676" cy="646331"/>
          </a:xfrm>
          <a:prstGeom prst="rect">
            <a:avLst/>
          </a:prstGeom>
          <a:noFill/>
        </p:spPr>
        <p:txBody>
          <a:bodyPr wrap="square" rtlCol="0">
            <a:spAutoFit/>
          </a:bodyPr>
          <a:lstStyle/>
          <a:p>
            <a:pPr algn="ctr"/>
            <a:r>
              <a:rPr lang="es-EC" u="none" dirty="0">
                <a:solidFill>
                  <a:schemeClr val="bg1">
                    <a:lumMod val="50000"/>
                  </a:schemeClr>
                </a:solidFill>
              </a:rPr>
              <a:t>CAPACIDAD ADMISIBLE DEL SUELO</a:t>
            </a:r>
          </a:p>
        </p:txBody>
      </p:sp>
      <p:pic>
        <p:nvPicPr>
          <p:cNvPr id="5" name="Imagen 5"/>
          <p:cNvPicPr>
            <a:picLocks noChangeAspect="1"/>
          </p:cNvPicPr>
          <p:nvPr/>
        </p:nvPicPr>
        <p:blipFill rotWithShape="1">
          <a:blip r:embed="rId3">
            <a:extLst>
              <a:ext uri="{28A0092B-C50C-407E-A947-70E740481C1C}">
                <a14:useLocalDpi xmlns:a14="http://schemas.microsoft.com/office/drawing/2010/main" val="0"/>
              </a:ext>
            </a:extLst>
          </a:blip>
          <a:srcRect l="25697"/>
          <a:stretch/>
        </p:blipFill>
        <p:spPr>
          <a:xfrm>
            <a:off x="6621676" y="5875387"/>
            <a:ext cx="2331841" cy="809423"/>
          </a:xfrm>
          <a:prstGeom prst="rect">
            <a:avLst/>
          </a:prstGeom>
        </p:spPr>
      </p:pic>
      <p:sp>
        <p:nvSpPr>
          <p:cNvPr id="7" name="6 CuadroTexto"/>
          <p:cNvSpPr txBox="1"/>
          <p:nvPr/>
        </p:nvSpPr>
        <p:spPr>
          <a:xfrm>
            <a:off x="109180" y="74541"/>
            <a:ext cx="5977721" cy="461665"/>
          </a:xfrm>
          <a:prstGeom prst="rect">
            <a:avLst/>
          </a:prstGeom>
          <a:noFill/>
        </p:spPr>
        <p:txBody>
          <a:bodyPr wrap="square" rtlCol="0">
            <a:spAutoFit/>
          </a:bodyPr>
          <a:lstStyle/>
          <a:p>
            <a:r>
              <a:rPr lang="es-EC" sz="2400" b="1" u="none" dirty="0" smtClean="0"/>
              <a:t>CARGA ADMISIBLE EN ROCA </a:t>
            </a:r>
            <a:endParaRPr lang="es-EC" sz="2400" u="none" dirty="0"/>
          </a:p>
        </p:txBody>
      </p:sp>
      <p:sp>
        <p:nvSpPr>
          <p:cNvPr id="9" name="8 Rectángulo"/>
          <p:cNvSpPr/>
          <p:nvPr/>
        </p:nvSpPr>
        <p:spPr>
          <a:xfrm>
            <a:off x="238835" y="742750"/>
            <a:ext cx="8604914" cy="707886"/>
          </a:xfrm>
          <a:prstGeom prst="rect">
            <a:avLst/>
          </a:prstGeom>
        </p:spPr>
        <p:txBody>
          <a:bodyPr wrap="square">
            <a:spAutoFit/>
          </a:bodyPr>
          <a:lstStyle/>
          <a:p>
            <a:pPr algn="just"/>
            <a:r>
              <a:rPr lang="es-EC" sz="2000" u="none" dirty="0"/>
              <a:t>Meyerhof (1963), sugirió la siguiente ecuación general para el cálculo de la capacidad de carga: </a:t>
            </a:r>
            <a:endParaRPr lang="es-EC" sz="2000" dirty="0"/>
          </a:p>
        </p:txBody>
      </p:sp>
      <p:pic>
        <p:nvPicPr>
          <p:cNvPr id="12" name="11 Imagen" descr="Recorte de pantall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3658" y="1491580"/>
            <a:ext cx="6675267" cy="1373250"/>
          </a:xfrm>
          <a:prstGeom prst="rect">
            <a:avLst/>
          </a:prstGeom>
        </p:spPr>
      </p:pic>
      <p:pic>
        <p:nvPicPr>
          <p:cNvPr id="13" name="12 Imagen" descr="Recorte de pantall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1454" y="2823886"/>
            <a:ext cx="3998406" cy="2752881"/>
          </a:xfrm>
          <a:prstGeom prst="rect">
            <a:avLst/>
          </a:prstGeom>
        </p:spPr>
      </p:pic>
      <p:pic>
        <p:nvPicPr>
          <p:cNvPr id="14" name="13 Imagen" descr="Recorte de pantalla"/>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69370" y="3330057"/>
            <a:ext cx="4306325" cy="2545329"/>
          </a:xfrm>
          <a:prstGeom prst="rect">
            <a:avLst/>
          </a:prstGeom>
        </p:spPr>
      </p:pic>
    </p:spTree>
    <p:extLst>
      <p:ext uri="{BB962C8B-B14F-4D97-AF65-F5344CB8AC3E}">
        <p14:creationId xmlns:p14="http://schemas.microsoft.com/office/powerpoint/2010/main" val="60852647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46453"/>
            <a:ext cx="8229600" cy="485553"/>
          </a:xfrm>
        </p:spPr>
        <p:txBody>
          <a:bodyPr/>
          <a:lstStyle/>
          <a:p>
            <a:pPr algn="l"/>
            <a:r>
              <a:rPr lang="es-EC" sz="2400" b="0" i="0" dirty="0">
                <a:solidFill>
                  <a:schemeClr val="tx1"/>
                </a:solidFill>
              </a:rPr>
              <a:t/>
            </a:r>
            <a:br>
              <a:rPr lang="es-EC" sz="2400" b="0" i="0" dirty="0">
                <a:solidFill>
                  <a:schemeClr val="tx1"/>
                </a:solidFill>
              </a:rPr>
            </a:br>
            <a:endParaRPr lang="es-EC" sz="2200" dirty="0">
              <a:solidFill>
                <a:schemeClr val="tx1"/>
              </a:solidFill>
            </a:endParaRPr>
          </a:p>
        </p:txBody>
      </p:sp>
      <p:sp>
        <p:nvSpPr>
          <p:cNvPr id="6" name="5 CuadroTexto"/>
          <p:cNvSpPr txBox="1"/>
          <p:nvPr/>
        </p:nvSpPr>
        <p:spPr>
          <a:xfrm>
            <a:off x="6264324" y="-14325"/>
            <a:ext cx="2879676" cy="646331"/>
          </a:xfrm>
          <a:prstGeom prst="rect">
            <a:avLst/>
          </a:prstGeom>
          <a:noFill/>
        </p:spPr>
        <p:txBody>
          <a:bodyPr wrap="square" rtlCol="0">
            <a:spAutoFit/>
          </a:bodyPr>
          <a:lstStyle/>
          <a:p>
            <a:pPr algn="ctr"/>
            <a:r>
              <a:rPr lang="es-EC" u="none" dirty="0">
                <a:solidFill>
                  <a:schemeClr val="bg1">
                    <a:lumMod val="50000"/>
                  </a:schemeClr>
                </a:solidFill>
              </a:rPr>
              <a:t>CAPACIDAD ADMISIBLE DEL SUELO</a:t>
            </a:r>
          </a:p>
        </p:txBody>
      </p:sp>
      <p:pic>
        <p:nvPicPr>
          <p:cNvPr id="5" name="Imagen 5"/>
          <p:cNvPicPr>
            <a:picLocks noChangeAspect="1"/>
          </p:cNvPicPr>
          <p:nvPr/>
        </p:nvPicPr>
        <p:blipFill rotWithShape="1">
          <a:blip r:embed="rId3">
            <a:extLst>
              <a:ext uri="{28A0092B-C50C-407E-A947-70E740481C1C}">
                <a14:useLocalDpi xmlns:a14="http://schemas.microsoft.com/office/drawing/2010/main" val="0"/>
              </a:ext>
            </a:extLst>
          </a:blip>
          <a:srcRect l="25697"/>
          <a:stretch/>
        </p:blipFill>
        <p:spPr>
          <a:xfrm>
            <a:off x="6621676" y="5875387"/>
            <a:ext cx="2331841" cy="809423"/>
          </a:xfrm>
          <a:prstGeom prst="rect">
            <a:avLst/>
          </a:prstGeom>
        </p:spPr>
      </p:pic>
      <p:sp>
        <p:nvSpPr>
          <p:cNvPr id="7" name="6 CuadroTexto"/>
          <p:cNvSpPr txBox="1"/>
          <p:nvPr/>
        </p:nvSpPr>
        <p:spPr>
          <a:xfrm>
            <a:off x="109180" y="74541"/>
            <a:ext cx="5977721" cy="461665"/>
          </a:xfrm>
          <a:prstGeom prst="rect">
            <a:avLst/>
          </a:prstGeom>
          <a:noFill/>
        </p:spPr>
        <p:txBody>
          <a:bodyPr wrap="square" rtlCol="0">
            <a:spAutoFit/>
          </a:bodyPr>
          <a:lstStyle/>
          <a:p>
            <a:r>
              <a:rPr lang="es-EC" sz="2400" b="1" u="none" dirty="0" smtClean="0"/>
              <a:t>CARGA ADMISIBLE EN ROCA </a:t>
            </a:r>
            <a:endParaRPr lang="es-EC" sz="2400" u="none" dirty="0"/>
          </a:p>
        </p:txBody>
      </p:sp>
      <p:sp>
        <p:nvSpPr>
          <p:cNvPr id="3" name="2 Rectángulo"/>
          <p:cNvSpPr/>
          <p:nvPr/>
        </p:nvSpPr>
        <p:spPr>
          <a:xfrm>
            <a:off x="211539" y="1677029"/>
            <a:ext cx="8632209" cy="769441"/>
          </a:xfrm>
          <a:prstGeom prst="rect">
            <a:avLst/>
          </a:prstGeom>
        </p:spPr>
        <p:txBody>
          <a:bodyPr wrap="square">
            <a:spAutoFit/>
          </a:bodyPr>
          <a:lstStyle/>
          <a:p>
            <a:pPr algn="just"/>
            <a:r>
              <a:rPr lang="es-EC" sz="2200" u="none" dirty="0"/>
              <a:t>La capacidad de carga permisible por área unitaria de la cimentación es: </a:t>
            </a:r>
            <a:endParaRPr lang="es-EC" sz="2200" dirty="0"/>
          </a:p>
        </p:txBody>
      </p:sp>
      <p:pic>
        <p:nvPicPr>
          <p:cNvPr id="4" name="3 Imagen" descr="Recorte de pantall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5100" y="2630342"/>
            <a:ext cx="1725085" cy="901164"/>
          </a:xfrm>
          <a:prstGeom prst="rect">
            <a:avLst/>
          </a:prstGeom>
        </p:spPr>
      </p:pic>
      <p:sp>
        <p:nvSpPr>
          <p:cNvPr id="8" name="7 Rectángulo"/>
          <p:cNvSpPr/>
          <p:nvPr/>
        </p:nvSpPr>
        <p:spPr>
          <a:xfrm>
            <a:off x="290012" y="3855330"/>
            <a:ext cx="8475261" cy="1107996"/>
          </a:xfrm>
          <a:prstGeom prst="rect">
            <a:avLst/>
          </a:prstGeom>
        </p:spPr>
        <p:txBody>
          <a:bodyPr wrap="square">
            <a:spAutoFit/>
          </a:bodyPr>
          <a:lstStyle/>
          <a:p>
            <a:pPr algn="just"/>
            <a:r>
              <a:rPr lang="es-EC" sz="2200" u="none" dirty="0"/>
              <a:t>Se debe destacar que para el cálculo de la carga admisible en roca se empleó un FS=5 que considera el criterio del efecto de escala en </a:t>
            </a:r>
            <a:r>
              <a:rPr lang="es-EC" sz="2200" u="none" dirty="0" smtClean="0"/>
              <a:t>roca.</a:t>
            </a:r>
            <a:endParaRPr lang="es-EC" sz="2200" dirty="0"/>
          </a:p>
        </p:txBody>
      </p:sp>
    </p:spTree>
    <p:extLst>
      <p:ext uri="{BB962C8B-B14F-4D97-AF65-F5344CB8AC3E}">
        <p14:creationId xmlns:p14="http://schemas.microsoft.com/office/powerpoint/2010/main" val="355030573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46453"/>
            <a:ext cx="8229600" cy="485553"/>
          </a:xfrm>
        </p:spPr>
        <p:txBody>
          <a:bodyPr/>
          <a:lstStyle/>
          <a:p>
            <a:pPr algn="l"/>
            <a:r>
              <a:rPr lang="es-EC" sz="2400" b="0" i="0" dirty="0">
                <a:solidFill>
                  <a:schemeClr val="tx1"/>
                </a:solidFill>
              </a:rPr>
              <a:t/>
            </a:r>
            <a:br>
              <a:rPr lang="es-EC" sz="2400" b="0" i="0" dirty="0">
                <a:solidFill>
                  <a:schemeClr val="tx1"/>
                </a:solidFill>
              </a:rPr>
            </a:br>
            <a:endParaRPr lang="es-EC" sz="2200" dirty="0">
              <a:solidFill>
                <a:schemeClr val="tx1"/>
              </a:solidFill>
            </a:endParaRPr>
          </a:p>
        </p:txBody>
      </p:sp>
      <p:sp>
        <p:nvSpPr>
          <p:cNvPr id="6" name="5 CuadroTexto"/>
          <p:cNvSpPr txBox="1"/>
          <p:nvPr/>
        </p:nvSpPr>
        <p:spPr>
          <a:xfrm>
            <a:off x="6264324" y="-14325"/>
            <a:ext cx="2879676" cy="646331"/>
          </a:xfrm>
          <a:prstGeom prst="rect">
            <a:avLst/>
          </a:prstGeom>
          <a:noFill/>
        </p:spPr>
        <p:txBody>
          <a:bodyPr wrap="square" rtlCol="0">
            <a:spAutoFit/>
          </a:bodyPr>
          <a:lstStyle/>
          <a:p>
            <a:pPr algn="ctr"/>
            <a:r>
              <a:rPr lang="es-EC" u="none" dirty="0">
                <a:solidFill>
                  <a:schemeClr val="bg1">
                    <a:lumMod val="50000"/>
                  </a:schemeClr>
                </a:solidFill>
              </a:rPr>
              <a:t>CAPACIDAD ADMISIBLE DEL SUELO</a:t>
            </a:r>
          </a:p>
        </p:txBody>
      </p:sp>
      <p:pic>
        <p:nvPicPr>
          <p:cNvPr id="5" name="Imagen 5"/>
          <p:cNvPicPr>
            <a:picLocks noChangeAspect="1"/>
          </p:cNvPicPr>
          <p:nvPr/>
        </p:nvPicPr>
        <p:blipFill rotWithShape="1">
          <a:blip r:embed="rId3">
            <a:extLst>
              <a:ext uri="{28A0092B-C50C-407E-A947-70E740481C1C}">
                <a14:useLocalDpi xmlns:a14="http://schemas.microsoft.com/office/drawing/2010/main" val="0"/>
              </a:ext>
            </a:extLst>
          </a:blip>
          <a:srcRect l="25697"/>
          <a:stretch/>
        </p:blipFill>
        <p:spPr>
          <a:xfrm>
            <a:off x="6621676" y="5875387"/>
            <a:ext cx="2331841" cy="809423"/>
          </a:xfrm>
          <a:prstGeom prst="rect">
            <a:avLst/>
          </a:prstGeom>
        </p:spPr>
      </p:pic>
      <p:sp>
        <p:nvSpPr>
          <p:cNvPr id="7" name="6 CuadroTexto"/>
          <p:cNvSpPr txBox="1"/>
          <p:nvPr/>
        </p:nvSpPr>
        <p:spPr>
          <a:xfrm>
            <a:off x="109180" y="74541"/>
            <a:ext cx="5977721" cy="461665"/>
          </a:xfrm>
          <a:prstGeom prst="rect">
            <a:avLst/>
          </a:prstGeom>
          <a:noFill/>
        </p:spPr>
        <p:txBody>
          <a:bodyPr wrap="square" rtlCol="0">
            <a:spAutoFit/>
          </a:bodyPr>
          <a:lstStyle/>
          <a:p>
            <a:r>
              <a:rPr lang="es-EC" sz="2400" b="1" u="none" dirty="0" smtClean="0"/>
              <a:t>CAPACIDAD ADMISIBLE DEL SUELO </a:t>
            </a:r>
            <a:endParaRPr lang="es-EC" sz="2400" u="none" dirty="0"/>
          </a:p>
        </p:txBody>
      </p:sp>
      <p:sp>
        <p:nvSpPr>
          <p:cNvPr id="9" name="8 Rectángulo"/>
          <p:cNvSpPr/>
          <p:nvPr/>
        </p:nvSpPr>
        <p:spPr>
          <a:xfrm>
            <a:off x="109180" y="803111"/>
            <a:ext cx="7704161" cy="400110"/>
          </a:xfrm>
          <a:prstGeom prst="rect">
            <a:avLst/>
          </a:prstGeom>
        </p:spPr>
        <p:txBody>
          <a:bodyPr wrap="square">
            <a:spAutoFit/>
          </a:bodyPr>
          <a:lstStyle/>
          <a:p>
            <a:r>
              <a:rPr lang="es-EC" sz="2000" b="1" u="none" dirty="0" smtClean="0"/>
              <a:t>Capacidad </a:t>
            </a:r>
            <a:r>
              <a:rPr lang="es-EC" sz="2000" b="1" u="none" dirty="0"/>
              <a:t>de carga permisible en Quebrada San Lorenzo </a:t>
            </a:r>
            <a:endParaRPr lang="es-EC" sz="2000" u="none" dirty="0"/>
          </a:p>
        </p:txBody>
      </p:sp>
      <p:pic>
        <p:nvPicPr>
          <p:cNvPr id="10" name="9 Imagen" descr="Recorte de pantall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3953" y="1225673"/>
            <a:ext cx="5115711" cy="3082928"/>
          </a:xfrm>
          <a:prstGeom prst="rect">
            <a:avLst/>
          </a:prstGeom>
        </p:spPr>
      </p:pic>
      <p:graphicFrame>
        <p:nvGraphicFramePr>
          <p:cNvPr id="13" name="12 Tabla"/>
          <p:cNvGraphicFramePr>
            <a:graphicFrameLocks noGrp="1"/>
          </p:cNvGraphicFramePr>
          <p:nvPr>
            <p:extLst>
              <p:ext uri="{D42A27DB-BD31-4B8C-83A1-F6EECF244321}">
                <p14:modId xmlns:p14="http://schemas.microsoft.com/office/powerpoint/2010/main" val="1323421071"/>
              </p:ext>
            </p:extLst>
          </p:nvPr>
        </p:nvGraphicFramePr>
        <p:xfrm>
          <a:off x="496897" y="4394580"/>
          <a:ext cx="8094367" cy="1310186"/>
        </p:xfrm>
        <a:graphic>
          <a:graphicData uri="http://schemas.openxmlformats.org/drawingml/2006/table">
            <a:tbl>
              <a:tblPr firstRow="1" firstCol="1" bandRow="1">
                <a:tableStyleId>{616DA210-FB5B-4158-B5E0-FEB733F419BA}</a:tableStyleId>
              </a:tblPr>
              <a:tblGrid>
                <a:gridCol w="779167"/>
                <a:gridCol w="750627"/>
                <a:gridCol w="846161"/>
                <a:gridCol w="1146412"/>
                <a:gridCol w="1269242"/>
                <a:gridCol w="614149"/>
                <a:gridCol w="1392071"/>
                <a:gridCol w="1296538"/>
              </a:tblGrid>
              <a:tr h="972074">
                <a:tc>
                  <a:txBody>
                    <a:bodyPr/>
                    <a:lstStyle/>
                    <a:p>
                      <a:pPr algn="just">
                        <a:lnSpc>
                          <a:spcPct val="115000"/>
                        </a:lnSpc>
                        <a:spcAft>
                          <a:spcPts val="0"/>
                        </a:spcAft>
                      </a:pPr>
                      <a:r>
                        <a:rPr lang="es-EC" sz="1600" dirty="0" err="1">
                          <a:effectLst/>
                          <a:latin typeface="+mj-lt"/>
                        </a:rPr>
                        <a:t>D</a:t>
                      </a:r>
                      <a:r>
                        <a:rPr lang="es-EC" sz="1600" baseline="-25000" dirty="0" err="1">
                          <a:effectLst/>
                          <a:latin typeface="+mj-lt"/>
                        </a:rPr>
                        <a:t>f</a:t>
                      </a:r>
                      <a:r>
                        <a:rPr lang="es-EC" sz="1600" dirty="0">
                          <a:effectLst/>
                          <a:latin typeface="+mj-lt"/>
                        </a:rPr>
                        <a:t>(m)</a:t>
                      </a:r>
                      <a:endParaRPr lang="es-EC" sz="1600" b="1" dirty="0">
                        <a:solidFill>
                          <a:srgbClr val="000000"/>
                        </a:solidFill>
                        <a:effectLst/>
                        <a:latin typeface="+mj-lt"/>
                        <a:ea typeface="Times New Roman"/>
                        <a:cs typeface="Times New Roman"/>
                      </a:endParaRPr>
                    </a:p>
                  </a:txBody>
                  <a:tcPr marL="68580" marR="68580" marT="0" marB="0" anchor="ctr"/>
                </a:tc>
                <a:tc>
                  <a:txBody>
                    <a:bodyPr/>
                    <a:lstStyle/>
                    <a:p>
                      <a:pPr algn="just">
                        <a:lnSpc>
                          <a:spcPct val="115000"/>
                        </a:lnSpc>
                        <a:spcAft>
                          <a:spcPts val="0"/>
                        </a:spcAft>
                      </a:pPr>
                      <a:r>
                        <a:rPr lang="es-EC" sz="1600">
                          <a:effectLst/>
                          <a:latin typeface="+mj-lt"/>
                        </a:rPr>
                        <a:t>B(m)</a:t>
                      </a:r>
                      <a:endParaRPr lang="es-EC" sz="1600" b="1">
                        <a:solidFill>
                          <a:srgbClr val="000000"/>
                        </a:solidFill>
                        <a:effectLst/>
                        <a:latin typeface="+mj-lt"/>
                        <a:ea typeface="Times New Roman"/>
                        <a:cs typeface="Times New Roman"/>
                      </a:endParaRPr>
                    </a:p>
                  </a:txBody>
                  <a:tcPr marL="68580" marR="68580" marT="0" marB="0" anchor="ctr"/>
                </a:tc>
                <a:tc>
                  <a:txBody>
                    <a:bodyPr/>
                    <a:lstStyle/>
                    <a:p>
                      <a:pPr algn="just">
                        <a:lnSpc>
                          <a:spcPct val="115000"/>
                        </a:lnSpc>
                        <a:spcAft>
                          <a:spcPts val="0"/>
                        </a:spcAft>
                      </a:pPr>
                      <a:r>
                        <a:rPr lang="es-EC" sz="1600" dirty="0">
                          <a:effectLst/>
                          <a:latin typeface="+mj-lt"/>
                        </a:rPr>
                        <a:t>L(m)</a:t>
                      </a:r>
                      <a:endParaRPr lang="es-EC" sz="1600" b="1" dirty="0">
                        <a:solidFill>
                          <a:srgbClr val="000000"/>
                        </a:solidFill>
                        <a:effectLst/>
                        <a:latin typeface="+mj-lt"/>
                        <a:ea typeface="Times New Roman"/>
                        <a:cs typeface="Times New Roman"/>
                      </a:endParaRPr>
                    </a:p>
                  </a:txBody>
                  <a:tcPr marL="68580" marR="68580" marT="0" marB="0" anchor="ctr"/>
                </a:tc>
                <a:tc>
                  <a:txBody>
                    <a:bodyPr/>
                    <a:lstStyle/>
                    <a:p>
                      <a:pPr algn="just">
                        <a:lnSpc>
                          <a:spcPct val="115000"/>
                        </a:lnSpc>
                        <a:spcAft>
                          <a:spcPts val="0"/>
                        </a:spcAft>
                      </a:pPr>
                      <a:r>
                        <a:rPr lang="es-EC" sz="1600" dirty="0">
                          <a:effectLst/>
                          <a:latin typeface="+mj-lt"/>
                        </a:rPr>
                        <a:t>q(KN/m</a:t>
                      </a:r>
                      <a:r>
                        <a:rPr lang="es-EC" sz="1600" baseline="30000" dirty="0">
                          <a:effectLst/>
                          <a:latin typeface="+mj-lt"/>
                        </a:rPr>
                        <a:t>2</a:t>
                      </a:r>
                      <a:r>
                        <a:rPr lang="es-EC" sz="1600" dirty="0">
                          <a:effectLst/>
                          <a:latin typeface="+mj-lt"/>
                        </a:rPr>
                        <a:t>)</a:t>
                      </a:r>
                      <a:endParaRPr lang="es-EC" sz="1600" b="1" dirty="0">
                        <a:solidFill>
                          <a:srgbClr val="000000"/>
                        </a:solidFill>
                        <a:effectLst/>
                        <a:latin typeface="+mj-lt"/>
                        <a:ea typeface="Times New Roman"/>
                        <a:cs typeface="Times New Roman"/>
                      </a:endParaRPr>
                    </a:p>
                  </a:txBody>
                  <a:tcPr marL="68580" marR="68580" marT="0" marB="0" anchor="ctr"/>
                </a:tc>
                <a:tc>
                  <a:txBody>
                    <a:bodyPr/>
                    <a:lstStyle/>
                    <a:p>
                      <a:pPr algn="just">
                        <a:lnSpc>
                          <a:spcPct val="115000"/>
                        </a:lnSpc>
                        <a:spcAft>
                          <a:spcPts val="0"/>
                        </a:spcAft>
                      </a:pPr>
                      <a:r>
                        <a:rPr lang="es-EC" sz="1600" dirty="0" err="1">
                          <a:effectLst/>
                          <a:latin typeface="+mj-lt"/>
                        </a:rPr>
                        <a:t>qu</a:t>
                      </a:r>
                      <a:r>
                        <a:rPr lang="es-EC" sz="1600" dirty="0">
                          <a:effectLst/>
                          <a:latin typeface="+mj-lt"/>
                        </a:rPr>
                        <a:t>(KN/m</a:t>
                      </a:r>
                      <a:r>
                        <a:rPr lang="es-EC" sz="1600" baseline="30000" dirty="0">
                          <a:effectLst/>
                          <a:latin typeface="+mj-lt"/>
                        </a:rPr>
                        <a:t>2</a:t>
                      </a:r>
                      <a:r>
                        <a:rPr lang="es-EC" sz="1600" dirty="0">
                          <a:effectLst/>
                          <a:latin typeface="+mj-lt"/>
                        </a:rPr>
                        <a:t>)</a:t>
                      </a:r>
                      <a:endParaRPr lang="es-EC" sz="1600" b="1" dirty="0">
                        <a:solidFill>
                          <a:srgbClr val="000000"/>
                        </a:solidFill>
                        <a:effectLst/>
                        <a:latin typeface="+mj-lt"/>
                        <a:ea typeface="Times New Roman"/>
                        <a:cs typeface="Times New Roman"/>
                      </a:endParaRPr>
                    </a:p>
                  </a:txBody>
                  <a:tcPr marL="68580" marR="68580" marT="0" marB="0" anchor="ctr"/>
                </a:tc>
                <a:tc>
                  <a:txBody>
                    <a:bodyPr/>
                    <a:lstStyle/>
                    <a:p>
                      <a:pPr algn="just">
                        <a:lnSpc>
                          <a:spcPct val="115000"/>
                        </a:lnSpc>
                        <a:spcAft>
                          <a:spcPts val="0"/>
                        </a:spcAft>
                      </a:pPr>
                      <a:r>
                        <a:rPr lang="es-EC" sz="1600">
                          <a:effectLst/>
                          <a:latin typeface="+mj-lt"/>
                        </a:rPr>
                        <a:t>FS</a:t>
                      </a:r>
                      <a:endParaRPr lang="es-EC" sz="1600" b="1">
                        <a:solidFill>
                          <a:srgbClr val="000000"/>
                        </a:solidFill>
                        <a:effectLst/>
                        <a:latin typeface="+mj-lt"/>
                        <a:ea typeface="Times New Roman"/>
                        <a:cs typeface="Times New Roman"/>
                      </a:endParaRPr>
                    </a:p>
                  </a:txBody>
                  <a:tcPr marL="68580" marR="68580" marT="0" marB="0" anchor="ctr"/>
                </a:tc>
                <a:tc>
                  <a:txBody>
                    <a:bodyPr/>
                    <a:lstStyle/>
                    <a:p>
                      <a:pPr algn="just">
                        <a:lnSpc>
                          <a:spcPct val="115000"/>
                        </a:lnSpc>
                        <a:spcAft>
                          <a:spcPts val="0"/>
                        </a:spcAft>
                      </a:pPr>
                      <a:r>
                        <a:rPr lang="es-EC" sz="1600" dirty="0">
                          <a:effectLst/>
                          <a:latin typeface="+mj-lt"/>
                        </a:rPr>
                        <a:t>q permisible (KN/m</a:t>
                      </a:r>
                      <a:r>
                        <a:rPr lang="es-EC" sz="1600" baseline="30000" dirty="0">
                          <a:effectLst/>
                          <a:latin typeface="+mj-lt"/>
                        </a:rPr>
                        <a:t>2</a:t>
                      </a:r>
                      <a:r>
                        <a:rPr lang="es-EC" sz="1600" dirty="0">
                          <a:effectLst/>
                          <a:latin typeface="+mj-lt"/>
                        </a:rPr>
                        <a:t>)</a:t>
                      </a:r>
                      <a:endParaRPr lang="es-EC" sz="1600" b="1" dirty="0">
                        <a:solidFill>
                          <a:srgbClr val="000000"/>
                        </a:solidFill>
                        <a:effectLst/>
                        <a:latin typeface="+mj-lt"/>
                        <a:ea typeface="Times New Roman"/>
                        <a:cs typeface="Times New Roman"/>
                      </a:endParaRPr>
                    </a:p>
                  </a:txBody>
                  <a:tcPr marL="68580" marR="68580" marT="0" marB="0" anchor="ctr"/>
                </a:tc>
                <a:tc>
                  <a:txBody>
                    <a:bodyPr/>
                    <a:lstStyle/>
                    <a:p>
                      <a:pPr algn="just">
                        <a:lnSpc>
                          <a:spcPct val="115000"/>
                        </a:lnSpc>
                        <a:spcAft>
                          <a:spcPts val="0"/>
                        </a:spcAft>
                      </a:pPr>
                      <a:r>
                        <a:rPr lang="es-EC" sz="1600" dirty="0">
                          <a:effectLst/>
                          <a:latin typeface="+mj-lt"/>
                        </a:rPr>
                        <a:t>q </a:t>
                      </a:r>
                      <a:r>
                        <a:rPr lang="es-EC" sz="1600" dirty="0" smtClean="0">
                          <a:effectLst/>
                          <a:latin typeface="+mj-lt"/>
                        </a:rPr>
                        <a:t>permisible (</a:t>
                      </a:r>
                      <a:r>
                        <a:rPr lang="es-EC" sz="1600" dirty="0">
                          <a:effectLst/>
                          <a:latin typeface="+mj-lt"/>
                        </a:rPr>
                        <a:t>T/m</a:t>
                      </a:r>
                      <a:r>
                        <a:rPr lang="es-EC" sz="1600" baseline="30000" dirty="0">
                          <a:effectLst/>
                          <a:latin typeface="+mj-lt"/>
                        </a:rPr>
                        <a:t>2</a:t>
                      </a:r>
                      <a:r>
                        <a:rPr lang="es-EC" sz="1600" dirty="0">
                          <a:effectLst/>
                          <a:latin typeface="+mj-lt"/>
                        </a:rPr>
                        <a:t>)</a:t>
                      </a:r>
                      <a:endParaRPr lang="es-EC" sz="1600" b="1" dirty="0">
                        <a:solidFill>
                          <a:srgbClr val="000000"/>
                        </a:solidFill>
                        <a:effectLst/>
                        <a:latin typeface="+mj-lt"/>
                        <a:ea typeface="Times New Roman"/>
                        <a:cs typeface="Times New Roman"/>
                      </a:endParaRPr>
                    </a:p>
                  </a:txBody>
                  <a:tcPr marL="68580" marR="68580" marT="0" marB="0" anchor="ctr"/>
                </a:tc>
              </a:tr>
              <a:tr h="338112">
                <a:tc>
                  <a:txBody>
                    <a:bodyPr/>
                    <a:lstStyle/>
                    <a:p>
                      <a:pPr algn="just">
                        <a:lnSpc>
                          <a:spcPts val="1200"/>
                        </a:lnSpc>
                        <a:spcAft>
                          <a:spcPts val="0"/>
                        </a:spcAft>
                      </a:pPr>
                      <a:r>
                        <a:rPr lang="es-EC" sz="1600" b="0" dirty="0">
                          <a:effectLst/>
                          <a:latin typeface="+mj-lt"/>
                        </a:rPr>
                        <a:t>1,00</a:t>
                      </a:r>
                      <a:endParaRPr lang="es-EC" sz="1600" b="0" dirty="0">
                        <a:solidFill>
                          <a:srgbClr val="000000"/>
                        </a:solidFill>
                        <a:effectLst/>
                        <a:latin typeface="+mj-lt"/>
                        <a:ea typeface="Times New Roman"/>
                        <a:cs typeface="Times New Roman"/>
                      </a:endParaRPr>
                    </a:p>
                  </a:txBody>
                  <a:tcPr marL="68580" marR="68580" marT="0" marB="0" anchor="ctr"/>
                </a:tc>
                <a:tc>
                  <a:txBody>
                    <a:bodyPr/>
                    <a:lstStyle/>
                    <a:p>
                      <a:pPr algn="just">
                        <a:lnSpc>
                          <a:spcPts val="1200"/>
                        </a:lnSpc>
                        <a:spcAft>
                          <a:spcPts val="0"/>
                        </a:spcAft>
                      </a:pPr>
                      <a:r>
                        <a:rPr lang="es-EC" sz="1600" dirty="0">
                          <a:effectLst/>
                          <a:latin typeface="+mj-lt"/>
                        </a:rPr>
                        <a:t>2,00</a:t>
                      </a:r>
                      <a:endParaRPr lang="es-EC" sz="1600" dirty="0">
                        <a:solidFill>
                          <a:srgbClr val="000000"/>
                        </a:solidFill>
                        <a:effectLst/>
                        <a:latin typeface="+mj-lt"/>
                        <a:ea typeface="Times New Roman"/>
                        <a:cs typeface="Times New Roman"/>
                      </a:endParaRPr>
                    </a:p>
                  </a:txBody>
                  <a:tcPr marL="68580" marR="68580" marT="0" marB="0" anchor="ctr"/>
                </a:tc>
                <a:tc>
                  <a:txBody>
                    <a:bodyPr/>
                    <a:lstStyle/>
                    <a:p>
                      <a:pPr algn="just">
                        <a:lnSpc>
                          <a:spcPts val="1200"/>
                        </a:lnSpc>
                        <a:spcAft>
                          <a:spcPts val="0"/>
                        </a:spcAft>
                      </a:pPr>
                      <a:r>
                        <a:rPr lang="es-EC" sz="1600">
                          <a:effectLst/>
                          <a:latin typeface="+mj-lt"/>
                        </a:rPr>
                        <a:t>113,55</a:t>
                      </a:r>
                      <a:endParaRPr lang="es-EC" sz="1600">
                        <a:solidFill>
                          <a:srgbClr val="000000"/>
                        </a:solidFill>
                        <a:effectLst/>
                        <a:latin typeface="+mj-lt"/>
                        <a:ea typeface="Times New Roman"/>
                        <a:cs typeface="Times New Roman"/>
                      </a:endParaRPr>
                    </a:p>
                  </a:txBody>
                  <a:tcPr marL="68580" marR="68580" marT="0" marB="0" anchor="ctr"/>
                </a:tc>
                <a:tc>
                  <a:txBody>
                    <a:bodyPr/>
                    <a:lstStyle/>
                    <a:p>
                      <a:pPr algn="just">
                        <a:lnSpc>
                          <a:spcPts val="1200"/>
                        </a:lnSpc>
                        <a:spcAft>
                          <a:spcPts val="0"/>
                        </a:spcAft>
                      </a:pPr>
                      <a:r>
                        <a:rPr lang="es-EC" sz="1600" dirty="0">
                          <a:effectLst/>
                          <a:latin typeface="+mj-lt"/>
                        </a:rPr>
                        <a:t>25,89</a:t>
                      </a:r>
                      <a:endParaRPr lang="es-EC" sz="1600" dirty="0">
                        <a:solidFill>
                          <a:srgbClr val="000000"/>
                        </a:solidFill>
                        <a:effectLst/>
                        <a:latin typeface="+mj-lt"/>
                        <a:ea typeface="Times New Roman"/>
                        <a:cs typeface="Times New Roman"/>
                      </a:endParaRPr>
                    </a:p>
                  </a:txBody>
                  <a:tcPr marL="68580" marR="68580" marT="0" marB="0" anchor="ctr"/>
                </a:tc>
                <a:tc>
                  <a:txBody>
                    <a:bodyPr/>
                    <a:lstStyle/>
                    <a:p>
                      <a:pPr algn="just">
                        <a:lnSpc>
                          <a:spcPts val="1200"/>
                        </a:lnSpc>
                        <a:spcAft>
                          <a:spcPts val="0"/>
                        </a:spcAft>
                      </a:pPr>
                      <a:r>
                        <a:rPr lang="es-EC" sz="1600" dirty="0">
                          <a:effectLst/>
                          <a:latin typeface="+mj-lt"/>
                        </a:rPr>
                        <a:t>534406,18</a:t>
                      </a:r>
                      <a:endParaRPr lang="es-EC" sz="1600" dirty="0">
                        <a:solidFill>
                          <a:srgbClr val="000000"/>
                        </a:solidFill>
                        <a:effectLst/>
                        <a:latin typeface="+mj-lt"/>
                        <a:ea typeface="Times New Roman"/>
                        <a:cs typeface="Times New Roman"/>
                      </a:endParaRPr>
                    </a:p>
                  </a:txBody>
                  <a:tcPr marL="68580" marR="68580" marT="0" marB="0" anchor="ctr"/>
                </a:tc>
                <a:tc>
                  <a:txBody>
                    <a:bodyPr/>
                    <a:lstStyle/>
                    <a:p>
                      <a:pPr algn="just">
                        <a:lnSpc>
                          <a:spcPts val="1200"/>
                        </a:lnSpc>
                        <a:spcAft>
                          <a:spcPts val="0"/>
                        </a:spcAft>
                      </a:pPr>
                      <a:r>
                        <a:rPr lang="es-EC" sz="1600" dirty="0">
                          <a:effectLst/>
                          <a:latin typeface="+mj-lt"/>
                        </a:rPr>
                        <a:t>5,00</a:t>
                      </a:r>
                      <a:endParaRPr lang="es-EC" sz="1600" dirty="0">
                        <a:solidFill>
                          <a:srgbClr val="000000"/>
                        </a:solidFill>
                        <a:effectLst/>
                        <a:latin typeface="+mj-lt"/>
                        <a:ea typeface="Times New Roman"/>
                        <a:cs typeface="Times New Roman"/>
                      </a:endParaRPr>
                    </a:p>
                  </a:txBody>
                  <a:tcPr marL="68580" marR="68580" marT="0" marB="0" anchor="ctr"/>
                </a:tc>
                <a:tc>
                  <a:txBody>
                    <a:bodyPr/>
                    <a:lstStyle/>
                    <a:p>
                      <a:pPr algn="just">
                        <a:lnSpc>
                          <a:spcPts val="1200"/>
                        </a:lnSpc>
                        <a:spcAft>
                          <a:spcPts val="0"/>
                        </a:spcAft>
                      </a:pPr>
                      <a:r>
                        <a:rPr lang="es-EC" sz="1600" dirty="0">
                          <a:effectLst/>
                          <a:latin typeface="+mj-lt"/>
                        </a:rPr>
                        <a:t>106881,24</a:t>
                      </a:r>
                      <a:endParaRPr lang="es-EC" sz="1600" dirty="0">
                        <a:solidFill>
                          <a:srgbClr val="000000"/>
                        </a:solidFill>
                        <a:effectLst/>
                        <a:latin typeface="+mj-lt"/>
                        <a:ea typeface="Times New Roman"/>
                        <a:cs typeface="Times New Roman"/>
                      </a:endParaRPr>
                    </a:p>
                  </a:txBody>
                  <a:tcPr marL="68580" marR="68580" marT="0" marB="0" anchor="ctr"/>
                </a:tc>
                <a:tc>
                  <a:txBody>
                    <a:bodyPr/>
                    <a:lstStyle/>
                    <a:p>
                      <a:pPr algn="just">
                        <a:lnSpc>
                          <a:spcPts val="1200"/>
                        </a:lnSpc>
                        <a:spcAft>
                          <a:spcPts val="0"/>
                        </a:spcAft>
                      </a:pPr>
                      <a:r>
                        <a:rPr lang="es-EC" sz="1600" dirty="0">
                          <a:effectLst/>
                          <a:latin typeface="+mj-lt"/>
                        </a:rPr>
                        <a:t>10898,85</a:t>
                      </a:r>
                      <a:endParaRPr lang="es-EC" sz="1600" dirty="0">
                        <a:solidFill>
                          <a:srgbClr val="000000"/>
                        </a:solidFill>
                        <a:effectLst/>
                        <a:latin typeface="+mj-lt"/>
                        <a:ea typeface="Times New Roman"/>
                        <a:cs typeface="Times New Roman"/>
                      </a:endParaRPr>
                    </a:p>
                  </a:txBody>
                  <a:tcPr marL="68580" marR="68580" marT="0" marB="0" anchor="ctr"/>
                </a:tc>
              </a:tr>
            </a:tbl>
          </a:graphicData>
        </a:graphic>
      </p:graphicFrame>
    </p:spTree>
    <p:extLst>
      <p:ext uri="{BB962C8B-B14F-4D97-AF65-F5344CB8AC3E}">
        <p14:creationId xmlns:p14="http://schemas.microsoft.com/office/powerpoint/2010/main" val="17750244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46453"/>
            <a:ext cx="8229600" cy="485553"/>
          </a:xfrm>
        </p:spPr>
        <p:txBody>
          <a:bodyPr/>
          <a:lstStyle/>
          <a:p>
            <a:pPr algn="l"/>
            <a:r>
              <a:rPr lang="es-EC" sz="2400" b="0" i="0" dirty="0">
                <a:solidFill>
                  <a:schemeClr val="tx1"/>
                </a:solidFill>
              </a:rPr>
              <a:t/>
            </a:r>
            <a:br>
              <a:rPr lang="es-EC" sz="2400" b="0" i="0" dirty="0">
                <a:solidFill>
                  <a:schemeClr val="tx1"/>
                </a:solidFill>
              </a:rPr>
            </a:br>
            <a:endParaRPr lang="es-EC" sz="2200" dirty="0">
              <a:solidFill>
                <a:schemeClr val="tx1"/>
              </a:solidFill>
            </a:endParaRPr>
          </a:p>
        </p:txBody>
      </p:sp>
      <p:sp>
        <p:nvSpPr>
          <p:cNvPr id="6" name="5 CuadroTexto"/>
          <p:cNvSpPr txBox="1"/>
          <p:nvPr/>
        </p:nvSpPr>
        <p:spPr>
          <a:xfrm>
            <a:off x="6264324" y="-14325"/>
            <a:ext cx="2879676" cy="646331"/>
          </a:xfrm>
          <a:prstGeom prst="rect">
            <a:avLst/>
          </a:prstGeom>
          <a:noFill/>
        </p:spPr>
        <p:txBody>
          <a:bodyPr wrap="square" rtlCol="0">
            <a:spAutoFit/>
          </a:bodyPr>
          <a:lstStyle/>
          <a:p>
            <a:pPr algn="ctr"/>
            <a:r>
              <a:rPr lang="es-EC" u="none" dirty="0">
                <a:solidFill>
                  <a:schemeClr val="bg1">
                    <a:lumMod val="50000"/>
                  </a:schemeClr>
                </a:solidFill>
              </a:rPr>
              <a:t>CAPACIDAD ADMISIBLE DEL SUELO</a:t>
            </a:r>
          </a:p>
        </p:txBody>
      </p:sp>
      <p:pic>
        <p:nvPicPr>
          <p:cNvPr id="5" name="Imagen 5"/>
          <p:cNvPicPr>
            <a:picLocks noChangeAspect="1"/>
          </p:cNvPicPr>
          <p:nvPr/>
        </p:nvPicPr>
        <p:blipFill rotWithShape="1">
          <a:blip r:embed="rId3">
            <a:extLst>
              <a:ext uri="{28A0092B-C50C-407E-A947-70E740481C1C}">
                <a14:useLocalDpi xmlns:a14="http://schemas.microsoft.com/office/drawing/2010/main" val="0"/>
              </a:ext>
            </a:extLst>
          </a:blip>
          <a:srcRect l="25697"/>
          <a:stretch/>
        </p:blipFill>
        <p:spPr>
          <a:xfrm>
            <a:off x="6621676" y="5875387"/>
            <a:ext cx="2331841" cy="809423"/>
          </a:xfrm>
          <a:prstGeom prst="rect">
            <a:avLst/>
          </a:prstGeom>
        </p:spPr>
      </p:pic>
      <p:sp>
        <p:nvSpPr>
          <p:cNvPr id="7" name="6 CuadroTexto"/>
          <p:cNvSpPr txBox="1"/>
          <p:nvPr/>
        </p:nvSpPr>
        <p:spPr>
          <a:xfrm>
            <a:off x="109180" y="74541"/>
            <a:ext cx="5977721" cy="461665"/>
          </a:xfrm>
          <a:prstGeom prst="rect">
            <a:avLst/>
          </a:prstGeom>
          <a:noFill/>
        </p:spPr>
        <p:txBody>
          <a:bodyPr wrap="square" rtlCol="0">
            <a:spAutoFit/>
          </a:bodyPr>
          <a:lstStyle/>
          <a:p>
            <a:r>
              <a:rPr lang="es-EC" sz="2400" b="1" u="none" dirty="0" smtClean="0"/>
              <a:t>CAPACIDAD ADMISIBLE DEL SUELO </a:t>
            </a:r>
            <a:endParaRPr lang="es-EC" sz="2400" u="none" dirty="0"/>
          </a:p>
        </p:txBody>
      </p:sp>
      <p:sp>
        <p:nvSpPr>
          <p:cNvPr id="9" name="8 Rectángulo"/>
          <p:cNvSpPr/>
          <p:nvPr/>
        </p:nvSpPr>
        <p:spPr>
          <a:xfrm>
            <a:off x="109180" y="803111"/>
            <a:ext cx="7704161" cy="400110"/>
          </a:xfrm>
          <a:prstGeom prst="rect">
            <a:avLst/>
          </a:prstGeom>
        </p:spPr>
        <p:txBody>
          <a:bodyPr wrap="square">
            <a:spAutoFit/>
          </a:bodyPr>
          <a:lstStyle/>
          <a:p>
            <a:r>
              <a:rPr lang="es-EC" sz="2000" b="1" u="none" dirty="0" smtClean="0"/>
              <a:t>Capacidad </a:t>
            </a:r>
            <a:r>
              <a:rPr lang="es-EC" sz="2000" b="1" u="none" dirty="0"/>
              <a:t>de carga permisible en Quebrada </a:t>
            </a:r>
            <a:r>
              <a:rPr lang="es-EC" sz="2000" b="1" u="none" dirty="0" smtClean="0"/>
              <a:t>Saquimala</a:t>
            </a:r>
            <a:endParaRPr lang="es-EC" sz="2000" u="none" dirty="0"/>
          </a:p>
        </p:txBody>
      </p:sp>
      <p:graphicFrame>
        <p:nvGraphicFramePr>
          <p:cNvPr id="13" name="12 Tabla"/>
          <p:cNvGraphicFramePr>
            <a:graphicFrameLocks noGrp="1"/>
          </p:cNvGraphicFramePr>
          <p:nvPr>
            <p:extLst>
              <p:ext uri="{D42A27DB-BD31-4B8C-83A1-F6EECF244321}">
                <p14:modId xmlns:p14="http://schemas.microsoft.com/office/powerpoint/2010/main" val="2886303150"/>
              </p:ext>
            </p:extLst>
          </p:nvPr>
        </p:nvGraphicFramePr>
        <p:xfrm>
          <a:off x="496897" y="4394580"/>
          <a:ext cx="8094367" cy="1310186"/>
        </p:xfrm>
        <a:graphic>
          <a:graphicData uri="http://schemas.openxmlformats.org/drawingml/2006/table">
            <a:tbl>
              <a:tblPr firstRow="1" firstCol="1" bandRow="1">
                <a:tableStyleId>{616DA210-FB5B-4158-B5E0-FEB733F419BA}</a:tableStyleId>
              </a:tblPr>
              <a:tblGrid>
                <a:gridCol w="779167"/>
                <a:gridCol w="750627"/>
                <a:gridCol w="846161"/>
                <a:gridCol w="1146412"/>
                <a:gridCol w="1269242"/>
                <a:gridCol w="614149"/>
                <a:gridCol w="1392071"/>
                <a:gridCol w="1296538"/>
              </a:tblGrid>
              <a:tr h="972074">
                <a:tc>
                  <a:txBody>
                    <a:bodyPr/>
                    <a:lstStyle/>
                    <a:p>
                      <a:pPr algn="just">
                        <a:lnSpc>
                          <a:spcPct val="115000"/>
                        </a:lnSpc>
                        <a:spcAft>
                          <a:spcPts val="0"/>
                        </a:spcAft>
                      </a:pPr>
                      <a:r>
                        <a:rPr lang="es-EC" sz="1600" dirty="0" err="1">
                          <a:effectLst/>
                          <a:latin typeface="+mj-lt"/>
                        </a:rPr>
                        <a:t>D</a:t>
                      </a:r>
                      <a:r>
                        <a:rPr lang="es-EC" sz="1600" baseline="-25000" dirty="0" err="1">
                          <a:effectLst/>
                          <a:latin typeface="+mj-lt"/>
                        </a:rPr>
                        <a:t>f</a:t>
                      </a:r>
                      <a:r>
                        <a:rPr lang="es-EC" sz="1600" dirty="0">
                          <a:effectLst/>
                          <a:latin typeface="+mj-lt"/>
                        </a:rPr>
                        <a:t>(m)</a:t>
                      </a:r>
                      <a:endParaRPr lang="es-EC" sz="1600" b="1" dirty="0">
                        <a:solidFill>
                          <a:srgbClr val="000000"/>
                        </a:solidFill>
                        <a:effectLst/>
                        <a:latin typeface="+mj-lt"/>
                        <a:ea typeface="Times New Roman"/>
                        <a:cs typeface="Times New Roman"/>
                      </a:endParaRPr>
                    </a:p>
                  </a:txBody>
                  <a:tcPr marL="68580" marR="68580" marT="0" marB="0" anchor="ctr"/>
                </a:tc>
                <a:tc>
                  <a:txBody>
                    <a:bodyPr/>
                    <a:lstStyle/>
                    <a:p>
                      <a:pPr algn="just">
                        <a:lnSpc>
                          <a:spcPct val="115000"/>
                        </a:lnSpc>
                        <a:spcAft>
                          <a:spcPts val="0"/>
                        </a:spcAft>
                      </a:pPr>
                      <a:r>
                        <a:rPr lang="es-EC" sz="1600" dirty="0">
                          <a:effectLst/>
                          <a:latin typeface="+mj-lt"/>
                        </a:rPr>
                        <a:t>B(m)</a:t>
                      </a:r>
                      <a:endParaRPr lang="es-EC" sz="1600" b="1" dirty="0">
                        <a:solidFill>
                          <a:srgbClr val="000000"/>
                        </a:solidFill>
                        <a:effectLst/>
                        <a:latin typeface="+mj-lt"/>
                        <a:ea typeface="Times New Roman"/>
                        <a:cs typeface="Times New Roman"/>
                      </a:endParaRPr>
                    </a:p>
                  </a:txBody>
                  <a:tcPr marL="68580" marR="68580" marT="0" marB="0" anchor="ctr"/>
                </a:tc>
                <a:tc>
                  <a:txBody>
                    <a:bodyPr/>
                    <a:lstStyle/>
                    <a:p>
                      <a:pPr algn="just">
                        <a:lnSpc>
                          <a:spcPct val="115000"/>
                        </a:lnSpc>
                        <a:spcAft>
                          <a:spcPts val="0"/>
                        </a:spcAft>
                      </a:pPr>
                      <a:r>
                        <a:rPr lang="es-EC" sz="1600">
                          <a:effectLst/>
                          <a:latin typeface="+mj-lt"/>
                        </a:rPr>
                        <a:t>L(m)</a:t>
                      </a:r>
                      <a:endParaRPr lang="es-EC" sz="1600" b="1">
                        <a:solidFill>
                          <a:srgbClr val="000000"/>
                        </a:solidFill>
                        <a:effectLst/>
                        <a:latin typeface="+mj-lt"/>
                        <a:ea typeface="Times New Roman"/>
                        <a:cs typeface="Times New Roman"/>
                      </a:endParaRPr>
                    </a:p>
                  </a:txBody>
                  <a:tcPr marL="68580" marR="68580" marT="0" marB="0" anchor="ctr"/>
                </a:tc>
                <a:tc>
                  <a:txBody>
                    <a:bodyPr/>
                    <a:lstStyle/>
                    <a:p>
                      <a:pPr algn="just">
                        <a:lnSpc>
                          <a:spcPct val="115000"/>
                        </a:lnSpc>
                        <a:spcAft>
                          <a:spcPts val="0"/>
                        </a:spcAft>
                      </a:pPr>
                      <a:r>
                        <a:rPr lang="es-EC" sz="1600" dirty="0">
                          <a:effectLst/>
                          <a:latin typeface="+mj-lt"/>
                        </a:rPr>
                        <a:t>q(KN/m</a:t>
                      </a:r>
                      <a:r>
                        <a:rPr lang="es-EC" sz="1600" baseline="30000" dirty="0">
                          <a:effectLst/>
                          <a:latin typeface="+mj-lt"/>
                        </a:rPr>
                        <a:t>2</a:t>
                      </a:r>
                      <a:r>
                        <a:rPr lang="es-EC" sz="1600" dirty="0">
                          <a:effectLst/>
                          <a:latin typeface="+mj-lt"/>
                        </a:rPr>
                        <a:t>)</a:t>
                      </a:r>
                      <a:endParaRPr lang="es-EC" sz="1600" b="1" dirty="0">
                        <a:solidFill>
                          <a:srgbClr val="000000"/>
                        </a:solidFill>
                        <a:effectLst/>
                        <a:latin typeface="+mj-lt"/>
                        <a:ea typeface="Times New Roman"/>
                        <a:cs typeface="Times New Roman"/>
                      </a:endParaRPr>
                    </a:p>
                  </a:txBody>
                  <a:tcPr marL="68580" marR="68580" marT="0" marB="0" anchor="ctr"/>
                </a:tc>
                <a:tc>
                  <a:txBody>
                    <a:bodyPr/>
                    <a:lstStyle/>
                    <a:p>
                      <a:pPr algn="just">
                        <a:lnSpc>
                          <a:spcPct val="115000"/>
                        </a:lnSpc>
                        <a:spcAft>
                          <a:spcPts val="0"/>
                        </a:spcAft>
                      </a:pPr>
                      <a:r>
                        <a:rPr lang="es-EC" sz="1600" dirty="0" err="1">
                          <a:effectLst/>
                          <a:latin typeface="+mj-lt"/>
                        </a:rPr>
                        <a:t>qu</a:t>
                      </a:r>
                      <a:r>
                        <a:rPr lang="es-EC" sz="1600" dirty="0">
                          <a:effectLst/>
                          <a:latin typeface="+mj-lt"/>
                        </a:rPr>
                        <a:t>(KN/m</a:t>
                      </a:r>
                      <a:r>
                        <a:rPr lang="es-EC" sz="1600" baseline="30000" dirty="0">
                          <a:effectLst/>
                          <a:latin typeface="+mj-lt"/>
                        </a:rPr>
                        <a:t>2</a:t>
                      </a:r>
                      <a:r>
                        <a:rPr lang="es-EC" sz="1600" dirty="0">
                          <a:effectLst/>
                          <a:latin typeface="+mj-lt"/>
                        </a:rPr>
                        <a:t>)</a:t>
                      </a:r>
                      <a:endParaRPr lang="es-EC" sz="1600" b="1" dirty="0">
                        <a:solidFill>
                          <a:srgbClr val="000000"/>
                        </a:solidFill>
                        <a:effectLst/>
                        <a:latin typeface="+mj-lt"/>
                        <a:ea typeface="Times New Roman"/>
                        <a:cs typeface="Times New Roman"/>
                      </a:endParaRPr>
                    </a:p>
                  </a:txBody>
                  <a:tcPr marL="68580" marR="68580" marT="0" marB="0" anchor="ctr"/>
                </a:tc>
                <a:tc>
                  <a:txBody>
                    <a:bodyPr/>
                    <a:lstStyle/>
                    <a:p>
                      <a:pPr algn="just">
                        <a:lnSpc>
                          <a:spcPct val="115000"/>
                        </a:lnSpc>
                        <a:spcAft>
                          <a:spcPts val="0"/>
                        </a:spcAft>
                      </a:pPr>
                      <a:r>
                        <a:rPr lang="es-EC" sz="1600">
                          <a:effectLst/>
                          <a:latin typeface="+mj-lt"/>
                        </a:rPr>
                        <a:t>FS</a:t>
                      </a:r>
                      <a:endParaRPr lang="es-EC" sz="1600" b="1">
                        <a:solidFill>
                          <a:srgbClr val="000000"/>
                        </a:solidFill>
                        <a:effectLst/>
                        <a:latin typeface="+mj-lt"/>
                        <a:ea typeface="Times New Roman"/>
                        <a:cs typeface="Times New Roman"/>
                      </a:endParaRPr>
                    </a:p>
                  </a:txBody>
                  <a:tcPr marL="68580" marR="68580" marT="0" marB="0" anchor="ctr"/>
                </a:tc>
                <a:tc>
                  <a:txBody>
                    <a:bodyPr/>
                    <a:lstStyle/>
                    <a:p>
                      <a:pPr algn="just">
                        <a:lnSpc>
                          <a:spcPct val="115000"/>
                        </a:lnSpc>
                        <a:spcAft>
                          <a:spcPts val="0"/>
                        </a:spcAft>
                      </a:pPr>
                      <a:r>
                        <a:rPr lang="es-EC" sz="1600" dirty="0">
                          <a:effectLst/>
                          <a:latin typeface="+mj-lt"/>
                        </a:rPr>
                        <a:t>q permisible (KN/m</a:t>
                      </a:r>
                      <a:r>
                        <a:rPr lang="es-EC" sz="1600" baseline="30000" dirty="0">
                          <a:effectLst/>
                          <a:latin typeface="+mj-lt"/>
                        </a:rPr>
                        <a:t>2</a:t>
                      </a:r>
                      <a:r>
                        <a:rPr lang="es-EC" sz="1600" dirty="0">
                          <a:effectLst/>
                          <a:latin typeface="+mj-lt"/>
                        </a:rPr>
                        <a:t>)</a:t>
                      </a:r>
                      <a:endParaRPr lang="es-EC" sz="1600" b="1" dirty="0">
                        <a:solidFill>
                          <a:srgbClr val="000000"/>
                        </a:solidFill>
                        <a:effectLst/>
                        <a:latin typeface="+mj-lt"/>
                        <a:ea typeface="Times New Roman"/>
                        <a:cs typeface="Times New Roman"/>
                      </a:endParaRPr>
                    </a:p>
                  </a:txBody>
                  <a:tcPr marL="68580" marR="68580" marT="0" marB="0" anchor="ctr"/>
                </a:tc>
                <a:tc>
                  <a:txBody>
                    <a:bodyPr/>
                    <a:lstStyle/>
                    <a:p>
                      <a:pPr algn="just">
                        <a:lnSpc>
                          <a:spcPct val="115000"/>
                        </a:lnSpc>
                        <a:spcAft>
                          <a:spcPts val="0"/>
                        </a:spcAft>
                      </a:pPr>
                      <a:r>
                        <a:rPr lang="es-EC" sz="1600" dirty="0">
                          <a:effectLst/>
                          <a:latin typeface="+mj-lt"/>
                        </a:rPr>
                        <a:t>q </a:t>
                      </a:r>
                      <a:r>
                        <a:rPr lang="es-EC" sz="1600" dirty="0" smtClean="0">
                          <a:effectLst/>
                          <a:latin typeface="+mj-lt"/>
                        </a:rPr>
                        <a:t>permisible (</a:t>
                      </a:r>
                      <a:r>
                        <a:rPr lang="es-EC" sz="1600" dirty="0">
                          <a:effectLst/>
                          <a:latin typeface="+mj-lt"/>
                        </a:rPr>
                        <a:t>T/m</a:t>
                      </a:r>
                      <a:r>
                        <a:rPr lang="es-EC" sz="1600" baseline="30000" dirty="0">
                          <a:effectLst/>
                          <a:latin typeface="+mj-lt"/>
                        </a:rPr>
                        <a:t>2</a:t>
                      </a:r>
                      <a:r>
                        <a:rPr lang="es-EC" sz="1600" dirty="0">
                          <a:effectLst/>
                          <a:latin typeface="+mj-lt"/>
                        </a:rPr>
                        <a:t>)</a:t>
                      </a:r>
                      <a:endParaRPr lang="es-EC" sz="1600" b="1" dirty="0">
                        <a:solidFill>
                          <a:srgbClr val="000000"/>
                        </a:solidFill>
                        <a:effectLst/>
                        <a:latin typeface="+mj-lt"/>
                        <a:ea typeface="Times New Roman"/>
                        <a:cs typeface="Times New Roman"/>
                      </a:endParaRPr>
                    </a:p>
                  </a:txBody>
                  <a:tcPr marL="68580" marR="68580" marT="0" marB="0" anchor="ctr"/>
                </a:tc>
              </a:tr>
              <a:tr h="338112">
                <a:tc>
                  <a:txBody>
                    <a:bodyPr/>
                    <a:lstStyle/>
                    <a:p>
                      <a:pPr algn="just">
                        <a:lnSpc>
                          <a:spcPts val="1200"/>
                        </a:lnSpc>
                        <a:spcAft>
                          <a:spcPts val="0"/>
                        </a:spcAft>
                      </a:pPr>
                      <a:r>
                        <a:rPr lang="es-EC" sz="1600" b="0" dirty="0">
                          <a:solidFill>
                            <a:srgbClr val="000000"/>
                          </a:solidFill>
                          <a:effectLst/>
                          <a:latin typeface="+mj-lt"/>
                          <a:ea typeface="Times New Roman"/>
                          <a:cs typeface="Times New Roman"/>
                        </a:rPr>
                        <a:t>1,00</a:t>
                      </a:r>
                    </a:p>
                  </a:txBody>
                  <a:tcPr marL="68580" marR="68580" marT="0" marB="0" anchor="ctr"/>
                </a:tc>
                <a:tc>
                  <a:txBody>
                    <a:bodyPr/>
                    <a:lstStyle/>
                    <a:p>
                      <a:pPr algn="just">
                        <a:lnSpc>
                          <a:spcPts val="1200"/>
                        </a:lnSpc>
                        <a:spcAft>
                          <a:spcPts val="0"/>
                        </a:spcAft>
                      </a:pPr>
                      <a:r>
                        <a:rPr lang="es-EC" sz="1600" dirty="0">
                          <a:solidFill>
                            <a:srgbClr val="000000"/>
                          </a:solidFill>
                          <a:effectLst/>
                          <a:latin typeface="+mj-lt"/>
                          <a:ea typeface="Times New Roman"/>
                          <a:cs typeface="Times New Roman"/>
                        </a:rPr>
                        <a:t>2,00</a:t>
                      </a:r>
                    </a:p>
                  </a:txBody>
                  <a:tcPr marL="68580" marR="68580" marT="0" marB="0" anchor="ctr"/>
                </a:tc>
                <a:tc>
                  <a:txBody>
                    <a:bodyPr/>
                    <a:lstStyle/>
                    <a:p>
                      <a:pPr algn="just">
                        <a:lnSpc>
                          <a:spcPts val="1200"/>
                        </a:lnSpc>
                        <a:spcAft>
                          <a:spcPts val="0"/>
                        </a:spcAft>
                      </a:pPr>
                      <a:r>
                        <a:rPr lang="es-EC" sz="1600" dirty="0">
                          <a:solidFill>
                            <a:srgbClr val="000000"/>
                          </a:solidFill>
                          <a:effectLst/>
                          <a:latin typeface="+mj-lt"/>
                          <a:ea typeface="Times New Roman"/>
                          <a:cs typeface="Times New Roman"/>
                        </a:rPr>
                        <a:t>132,50</a:t>
                      </a:r>
                    </a:p>
                  </a:txBody>
                  <a:tcPr marL="68580" marR="68580" marT="0" marB="0" anchor="ctr"/>
                </a:tc>
                <a:tc>
                  <a:txBody>
                    <a:bodyPr/>
                    <a:lstStyle/>
                    <a:p>
                      <a:pPr algn="just">
                        <a:lnSpc>
                          <a:spcPts val="1200"/>
                        </a:lnSpc>
                        <a:spcAft>
                          <a:spcPts val="0"/>
                        </a:spcAft>
                      </a:pPr>
                      <a:r>
                        <a:rPr lang="es-EC" sz="1600" dirty="0">
                          <a:solidFill>
                            <a:srgbClr val="000000"/>
                          </a:solidFill>
                          <a:effectLst/>
                          <a:latin typeface="+mj-lt"/>
                          <a:ea typeface="Times New Roman"/>
                          <a:cs typeface="Times New Roman"/>
                        </a:rPr>
                        <a:t>25,89</a:t>
                      </a:r>
                    </a:p>
                  </a:txBody>
                  <a:tcPr marL="68580" marR="68580" marT="0" marB="0" anchor="ctr"/>
                </a:tc>
                <a:tc>
                  <a:txBody>
                    <a:bodyPr/>
                    <a:lstStyle/>
                    <a:p>
                      <a:pPr algn="just">
                        <a:lnSpc>
                          <a:spcPts val="1200"/>
                        </a:lnSpc>
                        <a:spcAft>
                          <a:spcPts val="0"/>
                        </a:spcAft>
                      </a:pPr>
                      <a:r>
                        <a:rPr lang="es-EC" sz="1600" dirty="0">
                          <a:solidFill>
                            <a:srgbClr val="000000"/>
                          </a:solidFill>
                          <a:effectLst/>
                          <a:latin typeface="+mj-lt"/>
                          <a:ea typeface="Times New Roman"/>
                          <a:cs typeface="Times New Roman"/>
                        </a:rPr>
                        <a:t>532364,72</a:t>
                      </a:r>
                    </a:p>
                  </a:txBody>
                  <a:tcPr marL="68580" marR="68580" marT="0" marB="0" anchor="ctr"/>
                </a:tc>
                <a:tc>
                  <a:txBody>
                    <a:bodyPr/>
                    <a:lstStyle/>
                    <a:p>
                      <a:pPr algn="just">
                        <a:lnSpc>
                          <a:spcPts val="1200"/>
                        </a:lnSpc>
                        <a:spcAft>
                          <a:spcPts val="0"/>
                        </a:spcAft>
                      </a:pPr>
                      <a:r>
                        <a:rPr lang="es-EC" sz="1600" dirty="0">
                          <a:solidFill>
                            <a:srgbClr val="000000"/>
                          </a:solidFill>
                          <a:effectLst/>
                          <a:latin typeface="+mj-lt"/>
                          <a:ea typeface="Times New Roman"/>
                          <a:cs typeface="Times New Roman"/>
                        </a:rPr>
                        <a:t>5,00</a:t>
                      </a:r>
                    </a:p>
                  </a:txBody>
                  <a:tcPr marL="68580" marR="68580" marT="0" marB="0" anchor="ctr"/>
                </a:tc>
                <a:tc>
                  <a:txBody>
                    <a:bodyPr/>
                    <a:lstStyle/>
                    <a:p>
                      <a:pPr algn="just">
                        <a:lnSpc>
                          <a:spcPts val="1200"/>
                        </a:lnSpc>
                        <a:spcAft>
                          <a:spcPts val="0"/>
                        </a:spcAft>
                      </a:pPr>
                      <a:r>
                        <a:rPr lang="es-EC" sz="1600" dirty="0">
                          <a:solidFill>
                            <a:srgbClr val="000000"/>
                          </a:solidFill>
                          <a:effectLst/>
                          <a:latin typeface="+mj-lt"/>
                          <a:ea typeface="Times New Roman"/>
                          <a:cs typeface="Times New Roman"/>
                        </a:rPr>
                        <a:t>106472,94</a:t>
                      </a:r>
                    </a:p>
                  </a:txBody>
                  <a:tcPr marL="68580" marR="68580" marT="0" marB="0" anchor="ctr"/>
                </a:tc>
                <a:tc>
                  <a:txBody>
                    <a:bodyPr/>
                    <a:lstStyle/>
                    <a:p>
                      <a:pPr algn="just">
                        <a:lnSpc>
                          <a:spcPts val="1200"/>
                        </a:lnSpc>
                        <a:spcAft>
                          <a:spcPts val="0"/>
                        </a:spcAft>
                      </a:pPr>
                      <a:r>
                        <a:rPr lang="es-EC" sz="1600" dirty="0">
                          <a:solidFill>
                            <a:srgbClr val="000000"/>
                          </a:solidFill>
                          <a:effectLst/>
                          <a:latin typeface="+mj-lt"/>
                          <a:ea typeface="Times New Roman"/>
                          <a:cs typeface="Times New Roman"/>
                        </a:rPr>
                        <a:t>10857,22</a:t>
                      </a:r>
                    </a:p>
                  </a:txBody>
                  <a:tcPr marL="68580" marR="68580" marT="0" marB="0" anchor="ctr"/>
                </a:tc>
              </a:tr>
            </a:tbl>
          </a:graphicData>
        </a:graphic>
      </p:graphicFrame>
      <p:pic>
        <p:nvPicPr>
          <p:cNvPr id="3" name="2 Imagen" descr="Recorte de pantall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2968" y="1162276"/>
            <a:ext cx="5217109" cy="3191360"/>
          </a:xfrm>
          <a:prstGeom prst="rect">
            <a:avLst/>
          </a:prstGeom>
        </p:spPr>
      </p:pic>
    </p:spTree>
    <p:extLst>
      <p:ext uri="{BB962C8B-B14F-4D97-AF65-F5344CB8AC3E}">
        <p14:creationId xmlns:p14="http://schemas.microsoft.com/office/powerpoint/2010/main" val="997865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l="26106"/>
          <a:stretch/>
        </p:blipFill>
        <p:spPr>
          <a:xfrm>
            <a:off x="6687400" y="5974194"/>
            <a:ext cx="2279176" cy="795522"/>
          </a:xfrm>
          <a:prstGeom prst="rect">
            <a:avLst/>
          </a:prstGeom>
        </p:spPr>
      </p:pic>
      <p:sp>
        <p:nvSpPr>
          <p:cNvPr id="4" name="Flecha abajo 3"/>
          <p:cNvSpPr/>
          <p:nvPr/>
        </p:nvSpPr>
        <p:spPr>
          <a:xfrm>
            <a:off x="1737062" y="1006503"/>
            <a:ext cx="313899" cy="361075"/>
          </a:xfrm>
          <a:prstGeom prst="down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s-EC"/>
          </a:p>
        </p:txBody>
      </p:sp>
      <p:sp>
        <p:nvSpPr>
          <p:cNvPr id="17" name="1 Título"/>
          <p:cNvSpPr txBox="1">
            <a:spLocks/>
          </p:cNvSpPr>
          <p:nvPr/>
        </p:nvSpPr>
        <p:spPr>
          <a:xfrm>
            <a:off x="224215" y="77553"/>
            <a:ext cx="4101737" cy="692013"/>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mtClean="0">
                <a:solidFill>
                  <a:schemeClr val="tx1"/>
                </a:solidFill>
              </a:rPr>
              <a:t>CONTENIDO</a:t>
            </a:r>
            <a:endParaRPr lang="es-EC" dirty="0">
              <a:solidFill>
                <a:schemeClr val="tx1"/>
              </a:solidFill>
            </a:endParaRPr>
          </a:p>
        </p:txBody>
      </p:sp>
      <p:sp>
        <p:nvSpPr>
          <p:cNvPr id="18" name="17 CuadroTexto"/>
          <p:cNvSpPr txBox="1"/>
          <p:nvPr/>
        </p:nvSpPr>
        <p:spPr>
          <a:xfrm>
            <a:off x="55812" y="680660"/>
            <a:ext cx="2185215" cy="369332"/>
          </a:xfrm>
          <a:prstGeom prst="rect">
            <a:avLst/>
          </a:prstGeom>
          <a:noFill/>
        </p:spPr>
        <p:txBody>
          <a:bodyPr wrap="square" rtlCol="0">
            <a:spAutoFit/>
          </a:bodyPr>
          <a:lstStyle>
            <a:defPPr>
              <a:defRPr lang="es-ES"/>
            </a:defPPr>
            <a:lvl1pPr algn="ctr">
              <a:defRPr u="none">
                <a:solidFill>
                  <a:schemeClr val="bg1">
                    <a:lumMod val="50000"/>
                  </a:schemeClr>
                </a:solidFill>
              </a:defRPr>
            </a:lvl1pPr>
          </a:lstStyle>
          <a:p>
            <a:r>
              <a:rPr lang="es-EC" dirty="0"/>
              <a:t>GENERALIDADES</a:t>
            </a:r>
          </a:p>
        </p:txBody>
      </p:sp>
      <p:sp>
        <p:nvSpPr>
          <p:cNvPr id="19" name="18 CuadroTexto"/>
          <p:cNvSpPr txBox="1"/>
          <p:nvPr/>
        </p:nvSpPr>
        <p:spPr>
          <a:xfrm>
            <a:off x="498136" y="1418314"/>
            <a:ext cx="2879676" cy="646331"/>
          </a:xfrm>
          <a:prstGeom prst="rect">
            <a:avLst/>
          </a:prstGeom>
          <a:noFill/>
        </p:spPr>
        <p:txBody>
          <a:bodyPr wrap="square" rtlCol="0">
            <a:spAutoFit/>
          </a:bodyPr>
          <a:lstStyle/>
          <a:p>
            <a:pPr algn="ctr"/>
            <a:r>
              <a:rPr lang="es-EC" u="none" dirty="0" smtClean="0">
                <a:solidFill>
                  <a:schemeClr val="bg1">
                    <a:lumMod val="50000"/>
                  </a:schemeClr>
                </a:solidFill>
              </a:rPr>
              <a:t>DESCRIPCIÓN DE LAS OBRAS DE MITIGACIÓN</a:t>
            </a:r>
            <a:endParaRPr lang="es-EC" u="none" dirty="0">
              <a:solidFill>
                <a:schemeClr val="bg1">
                  <a:lumMod val="50000"/>
                </a:schemeClr>
              </a:solidFill>
            </a:endParaRPr>
          </a:p>
        </p:txBody>
      </p:sp>
      <p:sp>
        <p:nvSpPr>
          <p:cNvPr id="20" name="19 CuadroTexto"/>
          <p:cNvSpPr txBox="1"/>
          <p:nvPr/>
        </p:nvSpPr>
        <p:spPr>
          <a:xfrm>
            <a:off x="1256589" y="2483211"/>
            <a:ext cx="2877647" cy="646331"/>
          </a:xfrm>
          <a:prstGeom prst="rect">
            <a:avLst/>
          </a:prstGeom>
          <a:noFill/>
        </p:spPr>
        <p:txBody>
          <a:bodyPr wrap="square" rtlCol="0">
            <a:spAutoFit/>
          </a:bodyPr>
          <a:lstStyle>
            <a:defPPr>
              <a:defRPr lang="es-ES"/>
            </a:defPPr>
            <a:lvl1pPr algn="ctr">
              <a:defRPr u="none">
                <a:solidFill>
                  <a:schemeClr val="bg1">
                    <a:lumMod val="50000"/>
                  </a:schemeClr>
                </a:solidFill>
              </a:defRPr>
            </a:lvl1pPr>
          </a:lstStyle>
          <a:p>
            <a:pPr algn="just"/>
            <a:r>
              <a:rPr lang="es-EC" dirty="0"/>
              <a:t>CAPACIDAD ADMISIBLE</a:t>
            </a:r>
          </a:p>
          <a:p>
            <a:pPr algn="just"/>
            <a:r>
              <a:rPr lang="es-EC" dirty="0"/>
              <a:t> DEL SUELO</a:t>
            </a:r>
          </a:p>
        </p:txBody>
      </p:sp>
      <p:sp>
        <p:nvSpPr>
          <p:cNvPr id="21" name="Flecha abajo 3"/>
          <p:cNvSpPr/>
          <p:nvPr/>
        </p:nvSpPr>
        <p:spPr>
          <a:xfrm>
            <a:off x="2405802" y="2064334"/>
            <a:ext cx="313899" cy="361075"/>
          </a:xfrm>
          <a:prstGeom prst="down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s-EC"/>
          </a:p>
        </p:txBody>
      </p:sp>
      <p:sp>
        <p:nvSpPr>
          <p:cNvPr id="22" name="21 CuadroTexto"/>
          <p:cNvSpPr txBox="1"/>
          <p:nvPr/>
        </p:nvSpPr>
        <p:spPr>
          <a:xfrm>
            <a:off x="1933227" y="3411257"/>
            <a:ext cx="3292568" cy="646331"/>
          </a:xfrm>
          <a:prstGeom prst="rect">
            <a:avLst/>
          </a:prstGeom>
          <a:solidFill>
            <a:schemeClr val="bg2">
              <a:lumMod val="20000"/>
              <a:lumOff val="80000"/>
            </a:schemeClr>
          </a:solidFill>
        </p:spPr>
        <p:txBody>
          <a:bodyPr wrap="none" rtlCol="0">
            <a:spAutoFit/>
          </a:bodyPr>
          <a:lstStyle>
            <a:defPPr>
              <a:defRPr lang="es-ES"/>
            </a:defPPr>
            <a:lvl1pPr algn="ctr">
              <a:defRPr b="1" u="none">
                <a:solidFill>
                  <a:srgbClr val="C00000"/>
                </a:solidFill>
              </a:defRPr>
            </a:lvl1pPr>
          </a:lstStyle>
          <a:p>
            <a:r>
              <a:rPr lang="es-EC" dirty="0"/>
              <a:t>CARGAS PERMANENTES Y </a:t>
            </a:r>
            <a:endParaRPr lang="es-EC" dirty="0" smtClean="0"/>
          </a:p>
          <a:p>
            <a:pPr algn="just"/>
            <a:r>
              <a:rPr lang="es-EC" dirty="0" smtClean="0"/>
              <a:t>CARGAS </a:t>
            </a:r>
            <a:r>
              <a:rPr lang="es-EC" dirty="0"/>
              <a:t>DINÁMICAS</a:t>
            </a:r>
          </a:p>
        </p:txBody>
      </p:sp>
      <p:sp>
        <p:nvSpPr>
          <p:cNvPr id="23" name="Flecha abajo 3"/>
          <p:cNvSpPr/>
          <p:nvPr/>
        </p:nvSpPr>
        <p:spPr>
          <a:xfrm>
            <a:off x="3265611" y="3006710"/>
            <a:ext cx="313899" cy="361075"/>
          </a:xfrm>
          <a:prstGeom prst="down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s-EC"/>
          </a:p>
        </p:txBody>
      </p:sp>
      <p:sp>
        <p:nvSpPr>
          <p:cNvPr id="24" name="23 CuadroTexto"/>
          <p:cNvSpPr txBox="1"/>
          <p:nvPr/>
        </p:nvSpPr>
        <p:spPr>
          <a:xfrm>
            <a:off x="2866018" y="4557670"/>
            <a:ext cx="3057099" cy="369332"/>
          </a:xfrm>
          <a:prstGeom prst="rect">
            <a:avLst/>
          </a:prstGeom>
          <a:noFill/>
        </p:spPr>
        <p:txBody>
          <a:bodyPr wrap="square" rtlCol="0">
            <a:spAutoFit/>
          </a:bodyPr>
          <a:lstStyle/>
          <a:p>
            <a:pPr algn="ctr"/>
            <a:r>
              <a:rPr lang="es-EC" u="none" dirty="0" smtClean="0">
                <a:solidFill>
                  <a:schemeClr val="bg1">
                    <a:lumMod val="50000"/>
                  </a:schemeClr>
                </a:solidFill>
              </a:rPr>
              <a:t>MODELACIÓN Y DISEÑO</a:t>
            </a:r>
            <a:endParaRPr lang="es-EC" u="none" dirty="0">
              <a:solidFill>
                <a:schemeClr val="bg1">
                  <a:lumMod val="50000"/>
                </a:schemeClr>
              </a:solidFill>
            </a:endParaRPr>
          </a:p>
        </p:txBody>
      </p:sp>
      <p:sp>
        <p:nvSpPr>
          <p:cNvPr id="25" name="Flecha abajo 3"/>
          <p:cNvSpPr/>
          <p:nvPr/>
        </p:nvSpPr>
        <p:spPr>
          <a:xfrm>
            <a:off x="4135250" y="4162975"/>
            <a:ext cx="313899" cy="361075"/>
          </a:xfrm>
          <a:prstGeom prst="down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s-EC"/>
          </a:p>
        </p:txBody>
      </p:sp>
      <p:sp>
        <p:nvSpPr>
          <p:cNvPr id="26" name="25 CuadroTexto"/>
          <p:cNvSpPr txBox="1"/>
          <p:nvPr/>
        </p:nvSpPr>
        <p:spPr>
          <a:xfrm>
            <a:off x="3916512" y="5281003"/>
            <a:ext cx="2620766" cy="646331"/>
          </a:xfrm>
          <a:prstGeom prst="rect">
            <a:avLst/>
          </a:prstGeom>
          <a:noFill/>
        </p:spPr>
        <p:txBody>
          <a:bodyPr wrap="square" rtlCol="0">
            <a:spAutoFit/>
          </a:bodyPr>
          <a:lstStyle/>
          <a:p>
            <a:pPr algn="just"/>
            <a:r>
              <a:rPr lang="es-EC" u="none" dirty="0">
                <a:solidFill>
                  <a:schemeClr val="bg1">
                    <a:lumMod val="50000"/>
                  </a:schemeClr>
                </a:solidFill>
              </a:rPr>
              <a:t>CONCLUSIONES Y RECOMENDACIONES</a:t>
            </a:r>
          </a:p>
        </p:txBody>
      </p:sp>
      <p:sp>
        <p:nvSpPr>
          <p:cNvPr id="27" name="Flecha abajo 3"/>
          <p:cNvSpPr/>
          <p:nvPr/>
        </p:nvSpPr>
        <p:spPr>
          <a:xfrm>
            <a:off x="4951110" y="4895993"/>
            <a:ext cx="313899" cy="361075"/>
          </a:xfrm>
          <a:prstGeom prst="down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331328648"/>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46453"/>
            <a:ext cx="8229600" cy="485553"/>
          </a:xfrm>
        </p:spPr>
        <p:txBody>
          <a:bodyPr/>
          <a:lstStyle/>
          <a:p>
            <a:pPr algn="l"/>
            <a:r>
              <a:rPr lang="es-EC" sz="2400" b="0" i="0" dirty="0">
                <a:solidFill>
                  <a:schemeClr val="tx1"/>
                </a:solidFill>
              </a:rPr>
              <a:t/>
            </a:r>
            <a:br>
              <a:rPr lang="es-EC" sz="2400" b="0" i="0" dirty="0">
                <a:solidFill>
                  <a:schemeClr val="tx1"/>
                </a:solidFill>
              </a:rPr>
            </a:br>
            <a:endParaRPr lang="es-EC" sz="2200" dirty="0">
              <a:solidFill>
                <a:schemeClr val="tx1"/>
              </a:solidFill>
            </a:endParaRPr>
          </a:p>
        </p:txBody>
      </p:sp>
      <p:sp>
        <p:nvSpPr>
          <p:cNvPr id="6" name="5 CuadroTexto"/>
          <p:cNvSpPr txBox="1"/>
          <p:nvPr/>
        </p:nvSpPr>
        <p:spPr>
          <a:xfrm>
            <a:off x="6086901" y="-14325"/>
            <a:ext cx="3057099" cy="646331"/>
          </a:xfrm>
          <a:prstGeom prst="rect">
            <a:avLst/>
          </a:prstGeom>
          <a:noFill/>
        </p:spPr>
        <p:txBody>
          <a:bodyPr wrap="square" rtlCol="0">
            <a:spAutoFit/>
          </a:bodyPr>
          <a:lstStyle/>
          <a:p>
            <a:pPr algn="ctr"/>
            <a:r>
              <a:rPr lang="es-EC" u="none" dirty="0" smtClean="0">
                <a:solidFill>
                  <a:schemeClr val="bg1">
                    <a:lumMod val="50000"/>
                  </a:schemeClr>
                </a:solidFill>
              </a:rPr>
              <a:t>CARGAS PERMANENTES Y CARGAS DINÁMICAS</a:t>
            </a:r>
            <a:endParaRPr lang="es-EC" u="none" dirty="0">
              <a:solidFill>
                <a:schemeClr val="bg1">
                  <a:lumMod val="50000"/>
                </a:schemeClr>
              </a:solidFill>
            </a:endParaRPr>
          </a:p>
        </p:txBody>
      </p:sp>
      <p:pic>
        <p:nvPicPr>
          <p:cNvPr id="5" name="Imagen 5"/>
          <p:cNvPicPr>
            <a:picLocks noChangeAspect="1"/>
          </p:cNvPicPr>
          <p:nvPr/>
        </p:nvPicPr>
        <p:blipFill rotWithShape="1">
          <a:blip r:embed="rId3">
            <a:extLst>
              <a:ext uri="{28A0092B-C50C-407E-A947-70E740481C1C}">
                <a14:useLocalDpi xmlns:a14="http://schemas.microsoft.com/office/drawing/2010/main" val="0"/>
              </a:ext>
            </a:extLst>
          </a:blip>
          <a:srcRect l="25697"/>
          <a:stretch/>
        </p:blipFill>
        <p:spPr>
          <a:xfrm>
            <a:off x="6621676" y="5984571"/>
            <a:ext cx="2331841" cy="809423"/>
          </a:xfrm>
          <a:prstGeom prst="rect">
            <a:avLst/>
          </a:prstGeom>
        </p:spPr>
      </p:pic>
      <p:sp>
        <p:nvSpPr>
          <p:cNvPr id="7" name="6 CuadroTexto"/>
          <p:cNvSpPr txBox="1"/>
          <p:nvPr/>
        </p:nvSpPr>
        <p:spPr>
          <a:xfrm>
            <a:off x="109180" y="74541"/>
            <a:ext cx="5977721" cy="461665"/>
          </a:xfrm>
          <a:prstGeom prst="rect">
            <a:avLst/>
          </a:prstGeom>
          <a:noFill/>
        </p:spPr>
        <p:txBody>
          <a:bodyPr wrap="square" rtlCol="0">
            <a:spAutoFit/>
          </a:bodyPr>
          <a:lstStyle/>
          <a:p>
            <a:r>
              <a:rPr lang="es-EC" sz="2400" b="1" u="none" dirty="0" smtClean="0"/>
              <a:t>CARGAS PERMANENTES</a:t>
            </a:r>
            <a:endParaRPr lang="es-EC" sz="2400" u="none" dirty="0"/>
          </a:p>
        </p:txBody>
      </p:sp>
      <p:sp>
        <p:nvSpPr>
          <p:cNvPr id="9" name="8 Rectángulo"/>
          <p:cNvSpPr/>
          <p:nvPr/>
        </p:nvSpPr>
        <p:spPr>
          <a:xfrm>
            <a:off x="83435" y="588795"/>
            <a:ext cx="9060565" cy="400110"/>
          </a:xfrm>
          <a:prstGeom prst="rect">
            <a:avLst/>
          </a:prstGeom>
        </p:spPr>
        <p:txBody>
          <a:bodyPr wrap="square">
            <a:spAutoFit/>
          </a:bodyPr>
          <a:lstStyle/>
          <a:p>
            <a:r>
              <a:rPr lang="es-EC" sz="2000" b="1" u="none" dirty="0" smtClean="0"/>
              <a:t>Peso propio estructura de hormigón. Presa San Lorenzo   		U (m) </a:t>
            </a:r>
            <a:endParaRPr lang="es-EC" sz="2000" u="none" dirty="0"/>
          </a:p>
        </p:txBody>
      </p:sp>
      <p:pic>
        <p:nvPicPr>
          <p:cNvPr id="14" name="Imagen 13" descr="Recorte de pantalla"/>
          <p:cNvPicPr>
            <a:picLocks noChangeAspect="1"/>
          </p:cNvPicPr>
          <p:nvPr/>
        </p:nvPicPr>
        <p:blipFill rotWithShape="1">
          <a:blip r:embed="rId4">
            <a:extLst>
              <a:ext uri="{28A0092B-C50C-407E-A947-70E740481C1C}">
                <a14:useLocalDpi xmlns:a14="http://schemas.microsoft.com/office/drawing/2010/main" val="0"/>
              </a:ext>
            </a:extLst>
          </a:blip>
          <a:srcRect r="1654"/>
          <a:stretch/>
        </p:blipFill>
        <p:spPr>
          <a:xfrm>
            <a:off x="5004000" y="4275572"/>
            <a:ext cx="4140000" cy="1628171"/>
          </a:xfrm>
          <a:prstGeom prst="rect">
            <a:avLst/>
          </a:prstGeom>
        </p:spPr>
      </p:pic>
      <p:pic>
        <p:nvPicPr>
          <p:cNvPr id="12" name="Imagen 11" descr="Recorte de pantalla"/>
          <p:cNvPicPr>
            <a:picLocks noChangeAspect="1"/>
          </p:cNvPicPr>
          <p:nvPr/>
        </p:nvPicPr>
        <p:blipFill rotWithShape="1">
          <a:blip r:embed="rId5">
            <a:extLst>
              <a:ext uri="{28A0092B-C50C-407E-A947-70E740481C1C}">
                <a14:useLocalDpi xmlns:a14="http://schemas.microsoft.com/office/drawing/2010/main" val="0"/>
              </a:ext>
            </a:extLst>
          </a:blip>
          <a:srcRect b="5039"/>
          <a:stretch/>
        </p:blipFill>
        <p:spPr>
          <a:xfrm>
            <a:off x="5446800" y="978548"/>
            <a:ext cx="3240000" cy="3282956"/>
          </a:xfrm>
          <a:prstGeom prst="rect">
            <a:avLst/>
          </a:prstGeom>
        </p:spPr>
      </p:pic>
      <p:pic>
        <p:nvPicPr>
          <p:cNvPr id="4" name="Imagen 3" descr="Recorte de pantalla"/>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074348"/>
            <a:ext cx="4823383" cy="5570292"/>
          </a:xfrm>
          <a:prstGeom prst="rect">
            <a:avLst/>
          </a:prstGeom>
        </p:spPr>
      </p:pic>
    </p:spTree>
    <p:extLst>
      <p:ext uri="{BB962C8B-B14F-4D97-AF65-F5344CB8AC3E}">
        <p14:creationId xmlns:p14="http://schemas.microsoft.com/office/powerpoint/2010/main" val="381632944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46453"/>
            <a:ext cx="8229600" cy="485553"/>
          </a:xfrm>
        </p:spPr>
        <p:txBody>
          <a:bodyPr/>
          <a:lstStyle/>
          <a:p>
            <a:pPr algn="l"/>
            <a:r>
              <a:rPr lang="es-EC" sz="2400" b="0" i="0" dirty="0">
                <a:solidFill>
                  <a:schemeClr val="tx1"/>
                </a:solidFill>
              </a:rPr>
              <a:t/>
            </a:r>
            <a:br>
              <a:rPr lang="es-EC" sz="2400" b="0" i="0" dirty="0">
                <a:solidFill>
                  <a:schemeClr val="tx1"/>
                </a:solidFill>
              </a:rPr>
            </a:br>
            <a:endParaRPr lang="es-EC" sz="2200" dirty="0">
              <a:solidFill>
                <a:schemeClr val="tx1"/>
              </a:solidFill>
            </a:endParaRPr>
          </a:p>
        </p:txBody>
      </p:sp>
      <p:sp>
        <p:nvSpPr>
          <p:cNvPr id="6" name="5 CuadroTexto"/>
          <p:cNvSpPr txBox="1"/>
          <p:nvPr/>
        </p:nvSpPr>
        <p:spPr>
          <a:xfrm>
            <a:off x="6086901" y="-14325"/>
            <a:ext cx="3057099" cy="646331"/>
          </a:xfrm>
          <a:prstGeom prst="rect">
            <a:avLst/>
          </a:prstGeom>
          <a:noFill/>
        </p:spPr>
        <p:txBody>
          <a:bodyPr wrap="square" rtlCol="0">
            <a:spAutoFit/>
          </a:bodyPr>
          <a:lstStyle/>
          <a:p>
            <a:pPr algn="ctr"/>
            <a:r>
              <a:rPr lang="es-EC" u="none" dirty="0" smtClean="0">
                <a:solidFill>
                  <a:schemeClr val="bg1">
                    <a:lumMod val="50000"/>
                  </a:schemeClr>
                </a:solidFill>
              </a:rPr>
              <a:t>CARGAS PERMANENTES Y CARGAS DINÁMICAS</a:t>
            </a:r>
            <a:endParaRPr lang="es-EC" u="none" dirty="0">
              <a:solidFill>
                <a:schemeClr val="bg1">
                  <a:lumMod val="50000"/>
                </a:schemeClr>
              </a:solidFill>
            </a:endParaRPr>
          </a:p>
        </p:txBody>
      </p:sp>
      <p:pic>
        <p:nvPicPr>
          <p:cNvPr id="5" name="Imagen 5"/>
          <p:cNvPicPr>
            <a:picLocks noChangeAspect="1"/>
          </p:cNvPicPr>
          <p:nvPr/>
        </p:nvPicPr>
        <p:blipFill rotWithShape="1">
          <a:blip r:embed="rId3">
            <a:extLst>
              <a:ext uri="{28A0092B-C50C-407E-A947-70E740481C1C}">
                <a14:useLocalDpi xmlns:a14="http://schemas.microsoft.com/office/drawing/2010/main" val="0"/>
              </a:ext>
            </a:extLst>
          </a:blip>
          <a:srcRect l="25697"/>
          <a:stretch/>
        </p:blipFill>
        <p:spPr>
          <a:xfrm>
            <a:off x="6676268" y="5875387"/>
            <a:ext cx="2331841" cy="809423"/>
          </a:xfrm>
          <a:prstGeom prst="rect">
            <a:avLst/>
          </a:prstGeom>
        </p:spPr>
      </p:pic>
      <p:sp>
        <p:nvSpPr>
          <p:cNvPr id="7" name="6 CuadroTexto"/>
          <p:cNvSpPr txBox="1"/>
          <p:nvPr/>
        </p:nvSpPr>
        <p:spPr>
          <a:xfrm>
            <a:off x="109180" y="74541"/>
            <a:ext cx="5977721" cy="461665"/>
          </a:xfrm>
          <a:prstGeom prst="rect">
            <a:avLst/>
          </a:prstGeom>
          <a:noFill/>
        </p:spPr>
        <p:txBody>
          <a:bodyPr wrap="square" rtlCol="0">
            <a:spAutoFit/>
          </a:bodyPr>
          <a:lstStyle/>
          <a:p>
            <a:r>
              <a:rPr lang="es-EC" sz="2400" b="1" u="none" dirty="0" smtClean="0"/>
              <a:t>CARGAS PERMANENTES</a:t>
            </a:r>
            <a:endParaRPr lang="es-EC" sz="2400" u="none" dirty="0"/>
          </a:p>
        </p:txBody>
      </p:sp>
      <p:sp>
        <p:nvSpPr>
          <p:cNvPr id="9" name="8 Rectángulo"/>
          <p:cNvSpPr/>
          <p:nvPr/>
        </p:nvSpPr>
        <p:spPr>
          <a:xfrm>
            <a:off x="83435" y="608118"/>
            <a:ext cx="9060565" cy="400110"/>
          </a:xfrm>
          <a:prstGeom prst="rect">
            <a:avLst/>
          </a:prstGeom>
        </p:spPr>
        <p:txBody>
          <a:bodyPr wrap="square">
            <a:spAutoFit/>
          </a:bodyPr>
          <a:lstStyle/>
          <a:p>
            <a:r>
              <a:rPr lang="es-EC" sz="2000" b="1" u="none" dirty="0" smtClean="0"/>
              <a:t>Geometría. Presa San Lorenzo					U (m)</a:t>
            </a:r>
            <a:endParaRPr lang="es-EC" sz="2000" u="none" dirty="0"/>
          </a:p>
        </p:txBody>
      </p:sp>
      <p:pic>
        <p:nvPicPr>
          <p:cNvPr id="8" name="Imagen 7" descr="Recorte de pantall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681" y="1008228"/>
            <a:ext cx="5956419" cy="5737500"/>
          </a:xfrm>
          <a:prstGeom prst="rect">
            <a:avLst/>
          </a:prstGeom>
        </p:spPr>
      </p:pic>
    </p:spTree>
    <p:extLst>
      <p:ext uri="{BB962C8B-B14F-4D97-AF65-F5344CB8AC3E}">
        <p14:creationId xmlns:p14="http://schemas.microsoft.com/office/powerpoint/2010/main" val="354606465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46453"/>
            <a:ext cx="8229600" cy="485553"/>
          </a:xfrm>
        </p:spPr>
        <p:txBody>
          <a:bodyPr/>
          <a:lstStyle/>
          <a:p>
            <a:pPr algn="l"/>
            <a:r>
              <a:rPr lang="es-EC" sz="2400" b="0" i="0" dirty="0">
                <a:solidFill>
                  <a:schemeClr val="tx1"/>
                </a:solidFill>
              </a:rPr>
              <a:t/>
            </a:r>
            <a:br>
              <a:rPr lang="es-EC" sz="2400" b="0" i="0" dirty="0">
                <a:solidFill>
                  <a:schemeClr val="tx1"/>
                </a:solidFill>
              </a:rPr>
            </a:br>
            <a:endParaRPr lang="es-EC" sz="2200" dirty="0">
              <a:solidFill>
                <a:schemeClr val="tx1"/>
              </a:solidFill>
            </a:endParaRPr>
          </a:p>
        </p:txBody>
      </p:sp>
      <p:sp>
        <p:nvSpPr>
          <p:cNvPr id="6" name="5 CuadroTexto"/>
          <p:cNvSpPr txBox="1"/>
          <p:nvPr/>
        </p:nvSpPr>
        <p:spPr>
          <a:xfrm>
            <a:off x="6086901" y="-14325"/>
            <a:ext cx="3057099" cy="646331"/>
          </a:xfrm>
          <a:prstGeom prst="rect">
            <a:avLst/>
          </a:prstGeom>
          <a:noFill/>
        </p:spPr>
        <p:txBody>
          <a:bodyPr wrap="square" rtlCol="0">
            <a:spAutoFit/>
          </a:bodyPr>
          <a:lstStyle/>
          <a:p>
            <a:pPr algn="ctr"/>
            <a:r>
              <a:rPr lang="es-EC" u="none" dirty="0" smtClean="0">
                <a:solidFill>
                  <a:schemeClr val="bg1">
                    <a:lumMod val="50000"/>
                  </a:schemeClr>
                </a:solidFill>
              </a:rPr>
              <a:t>CARGAS PERMANENTES Y CARGAS DINÁMICAS</a:t>
            </a:r>
            <a:endParaRPr lang="es-EC" u="none" dirty="0">
              <a:solidFill>
                <a:schemeClr val="bg1">
                  <a:lumMod val="50000"/>
                </a:schemeClr>
              </a:solidFill>
            </a:endParaRPr>
          </a:p>
        </p:txBody>
      </p:sp>
      <p:pic>
        <p:nvPicPr>
          <p:cNvPr id="5" name="Imagen 5"/>
          <p:cNvPicPr>
            <a:picLocks noChangeAspect="1"/>
          </p:cNvPicPr>
          <p:nvPr/>
        </p:nvPicPr>
        <p:blipFill rotWithShape="1">
          <a:blip r:embed="rId3">
            <a:extLst>
              <a:ext uri="{28A0092B-C50C-407E-A947-70E740481C1C}">
                <a14:useLocalDpi xmlns:a14="http://schemas.microsoft.com/office/drawing/2010/main" val="0"/>
              </a:ext>
            </a:extLst>
          </a:blip>
          <a:srcRect l="25697"/>
          <a:stretch/>
        </p:blipFill>
        <p:spPr>
          <a:xfrm>
            <a:off x="6621676" y="5984571"/>
            <a:ext cx="2331841" cy="809423"/>
          </a:xfrm>
          <a:prstGeom prst="rect">
            <a:avLst/>
          </a:prstGeom>
        </p:spPr>
      </p:pic>
      <p:sp>
        <p:nvSpPr>
          <p:cNvPr id="7" name="6 CuadroTexto"/>
          <p:cNvSpPr txBox="1"/>
          <p:nvPr/>
        </p:nvSpPr>
        <p:spPr>
          <a:xfrm>
            <a:off x="109180" y="74541"/>
            <a:ext cx="5977721" cy="461665"/>
          </a:xfrm>
          <a:prstGeom prst="rect">
            <a:avLst/>
          </a:prstGeom>
          <a:noFill/>
        </p:spPr>
        <p:txBody>
          <a:bodyPr wrap="square" rtlCol="0">
            <a:spAutoFit/>
          </a:bodyPr>
          <a:lstStyle/>
          <a:p>
            <a:r>
              <a:rPr lang="es-EC" sz="2400" b="1" u="none" dirty="0" smtClean="0"/>
              <a:t>CARGAS PERMANENTES</a:t>
            </a:r>
            <a:endParaRPr lang="es-EC" sz="2400" u="none" dirty="0"/>
          </a:p>
        </p:txBody>
      </p:sp>
      <p:sp>
        <p:nvSpPr>
          <p:cNvPr id="9" name="8 Rectángulo"/>
          <p:cNvSpPr/>
          <p:nvPr/>
        </p:nvSpPr>
        <p:spPr>
          <a:xfrm>
            <a:off x="83435" y="660334"/>
            <a:ext cx="9060565" cy="400110"/>
          </a:xfrm>
          <a:prstGeom prst="rect">
            <a:avLst/>
          </a:prstGeom>
        </p:spPr>
        <p:txBody>
          <a:bodyPr wrap="square">
            <a:spAutoFit/>
          </a:bodyPr>
          <a:lstStyle/>
          <a:p>
            <a:r>
              <a:rPr lang="es-EC" sz="2000" b="1" u="none" dirty="0" smtClean="0"/>
              <a:t>Peso propio estructura de hormigón. Presa </a:t>
            </a:r>
            <a:r>
              <a:rPr lang="es-EC" sz="2000" b="1" u="none" dirty="0"/>
              <a:t>Saquimala		</a:t>
            </a:r>
            <a:r>
              <a:rPr lang="es-EC" sz="2000" b="1" u="none" dirty="0" smtClean="0"/>
              <a:t>U </a:t>
            </a:r>
            <a:r>
              <a:rPr lang="es-EC" sz="2000" b="1" u="none" dirty="0"/>
              <a:t>(m)</a:t>
            </a:r>
            <a:endParaRPr lang="es-EC" sz="2000" u="none" dirty="0"/>
          </a:p>
        </p:txBody>
      </p:sp>
      <p:pic>
        <p:nvPicPr>
          <p:cNvPr id="4" name="Imagen 3" descr="Recorte de pantall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2309" y="1088772"/>
            <a:ext cx="4320000" cy="4714882"/>
          </a:xfrm>
          <a:prstGeom prst="rect">
            <a:avLst/>
          </a:prstGeom>
        </p:spPr>
      </p:pic>
      <p:pic>
        <p:nvPicPr>
          <p:cNvPr id="16" name="Imagen 15" descr="Recorte de pantalla"/>
          <p:cNvPicPr>
            <a:picLocks noChangeAspect="1"/>
          </p:cNvPicPr>
          <p:nvPr/>
        </p:nvPicPr>
        <p:blipFill rotWithShape="1">
          <a:blip r:embed="rId5">
            <a:extLst>
              <a:ext uri="{28A0092B-C50C-407E-A947-70E740481C1C}">
                <a14:useLocalDpi xmlns:a14="http://schemas.microsoft.com/office/drawing/2010/main" val="0"/>
              </a:ext>
            </a:extLst>
          </a:blip>
          <a:srcRect t="863"/>
          <a:stretch/>
        </p:blipFill>
        <p:spPr>
          <a:xfrm>
            <a:off x="-1" y="1091818"/>
            <a:ext cx="4762119" cy="5766181"/>
          </a:xfrm>
          <a:prstGeom prst="rect">
            <a:avLst/>
          </a:prstGeom>
        </p:spPr>
      </p:pic>
    </p:spTree>
    <p:extLst>
      <p:ext uri="{BB962C8B-B14F-4D97-AF65-F5344CB8AC3E}">
        <p14:creationId xmlns:p14="http://schemas.microsoft.com/office/powerpoint/2010/main" val="334706268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46453"/>
            <a:ext cx="8229600" cy="485553"/>
          </a:xfrm>
        </p:spPr>
        <p:txBody>
          <a:bodyPr/>
          <a:lstStyle/>
          <a:p>
            <a:pPr algn="l"/>
            <a:r>
              <a:rPr lang="es-EC" sz="2400" b="0" i="0" dirty="0">
                <a:solidFill>
                  <a:schemeClr val="tx1"/>
                </a:solidFill>
              </a:rPr>
              <a:t/>
            </a:r>
            <a:br>
              <a:rPr lang="es-EC" sz="2400" b="0" i="0" dirty="0">
                <a:solidFill>
                  <a:schemeClr val="tx1"/>
                </a:solidFill>
              </a:rPr>
            </a:br>
            <a:endParaRPr lang="es-EC" sz="2200" dirty="0">
              <a:solidFill>
                <a:schemeClr val="tx1"/>
              </a:solidFill>
            </a:endParaRPr>
          </a:p>
        </p:txBody>
      </p:sp>
      <p:sp>
        <p:nvSpPr>
          <p:cNvPr id="6" name="5 CuadroTexto"/>
          <p:cNvSpPr txBox="1"/>
          <p:nvPr/>
        </p:nvSpPr>
        <p:spPr>
          <a:xfrm>
            <a:off x="6086901" y="-14325"/>
            <a:ext cx="3057099" cy="646331"/>
          </a:xfrm>
          <a:prstGeom prst="rect">
            <a:avLst/>
          </a:prstGeom>
          <a:noFill/>
        </p:spPr>
        <p:txBody>
          <a:bodyPr wrap="square" rtlCol="0">
            <a:spAutoFit/>
          </a:bodyPr>
          <a:lstStyle/>
          <a:p>
            <a:pPr algn="ctr"/>
            <a:r>
              <a:rPr lang="es-EC" u="none" dirty="0" smtClean="0">
                <a:solidFill>
                  <a:schemeClr val="bg1">
                    <a:lumMod val="50000"/>
                  </a:schemeClr>
                </a:solidFill>
              </a:rPr>
              <a:t>CARGAS PERMANENTES Y CARGAS DINÁMICAS</a:t>
            </a:r>
            <a:endParaRPr lang="es-EC" u="none" dirty="0">
              <a:solidFill>
                <a:schemeClr val="bg1">
                  <a:lumMod val="50000"/>
                </a:schemeClr>
              </a:solidFill>
            </a:endParaRPr>
          </a:p>
        </p:txBody>
      </p:sp>
      <p:pic>
        <p:nvPicPr>
          <p:cNvPr id="5" name="Imagen 5"/>
          <p:cNvPicPr>
            <a:picLocks noChangeAspect="1"/>
          </p:cNvPicPr>
          <p:nvPr/>
        </p:nvPicPr>
        <p:blipFill rotWithShape="1">
          <a:blip r:embed="rId3">
            <a:extLst>
              <a:ext uri="{28A0092B-C50C-407E-A947-70E740481C1C}">
                <a14:useLocalDpi xmlns:a14="http://schemas.microsoft.com/office/drawing/2010/main" val="0"/>
              </a:ext>
            </a:extLst>
          </a:blip>
          <a:srcRect l="25697"/>
          <a:stretch/>
        </p:blipFill>
        <p:spPr>
          <a:xfrm>
            <a:off x="6621676" y="6004177"/>
            <a:ext cx="2331841" cy="809423"/>
          </a:xfrm>
          <a:prstGeom prst="rect">
            <a:avLst/>
          </a:prstGeom>
        </p:spPr>
      </p:pic>
      <p:sp>
        <p:nvSpPr>
          <p:cNvPr id="7" name="6 CuadroTexto"/>
          <p:cNvSpPr txBox="1"/>
          <p:nvPr/>
        </p:nvSpPr>
        <p:spPr>
          <a:xfrm>
            <a:off x="109180" y="74541"/>
            <a:ext cx="5977721" cy="461665"/>
          </a:xfrm>
          <a:prstGeom prst="rect">
            <a:avLst/>
          </a:prstGeom>
          <a:noFill/>
        </p:spPr>
        <p:txBody>
          <a:bodyPr wrap="square" rtlCol="0">
            <a:spAutoFit/>
          </a:bodyPr>
          <a:lstStyle/>
          <a:p>
            <a:r>
              <a:rPr lang="es-EC" sz="2400" b="1" u="none" dirty="0" smtClean="0"/>
              <a:t>CARGAS PERMANENTES</a:t>
            </a:r>
            <a:endParaRPr lang="es-EC" sz="2400" u="none" dirty="0"/>
          </a:p>
        </p:txBody>
      </p:sp>
      <p:sp>
        <p:nvSpPr>
          <p:cNvPr id="9" name="8 Rectángulo"/>
          <p:cNvSpPr/>
          <p:nvPr/>
        </p:nvSpPr>
        <p:spPr>
          <a:xfrm>
            <a:off x="83435" y="608118"/>
            <a:ext cx="9060565" cy="400110"/>
          </a:xfrm>
          <a:prstGeom prst="rect">
            <a:avLst/>
          </a:prstGeom>
        </p:spPr>
        <p:txBody>
          <a:bodyPr wrap="square">
            <a:spAutoFit/>
          </a:bodyPr>
          <a:lstStyle/>
          <a:p>
            <a:r>
              <a:rPr lang="es-EC" sz="2000" b="1" u="none" dirty="0" smtClean="0"/>
              <a:t>Geometría. Presa </a:t>
            </a:r>
            <a:r>
              <a:rPr lang="es-EC" sz="2000" b="1" u="none" dirty="0"/>
              <a:t>Saquimala					</a:t>
            </a:r>
            <a:r>
              <a:rPr lang="es-EC" sz="2000" b="1" u="none" dirty="0" smtClean="0"/>
              <a:t>	U </a:t>
            </a:r>
            <a:r>
              <a:rPr lang="es-EC" sz="2000" b="1" u="none" dirty="0"/>
              <a:t>(m)</a:t>
            </a:r>
            <a:endParaRPr lang="es-EC" sz="2000" u="none" dirty="0"/>
          </a:p>
        </p:txBody>
      </p:sp>
      <p:pic>
        <p:nvPicPr>
          <p:cNvPr id="3" name="Imagen 2" descr="Recorte de pantall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1815" y="3100341"/>
            <a:ext cx="1400370" cy="657317"/>
          </a:xfrm>
          <a:prstGeom prst="rect">
            <a:avLst/>
          </a:prstGeom>
        </p:spPr>
      </p:pic>
      <p:pic>
        <p:nvPicPr>
          <p:cNvPr id="11" name="Imagen 10" descr="Recorte de pantall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978952"/>
            <a:ext cx="7604975" cy="2351180"/>
          </a:xfrm>
          <a:prstGeom prst="rect">
            <a:avLst/>
          </a:prstGeom>
        </p:spPr>
      </p:pic>
      <p:pic>
        <p:nvPicPr>
          <p:cNvPr id="12" name="Imagen 11" descr="Recorte de pantalla"/>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 y="3306051"/>
            <a:ext cx="8187886" cy="2698126"/>
          </a:xfrm>
          <a:prstGeom prst="rect">
            <a:avLst/>
          </a:prstGeom>
        </p:spPr>
      </p:pic>
    </p:spTree>
    <p:extLst>
      <p:ext uri="{BB962C8B-B14F-4D97-AF65-F5344CB8AC3E}">
        <p14:creationId xmlns:p14="http://schemas.microsoft.com/office/powerpoint/2010/main" val="30374295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83773" y="102203"/>
            <a:ext cx="4101737" cy="692013"/>
          </a:xfrm>
        </p:spPr>
        <p:txBody>
          <a:bodyPr/>
          <a:lstStyle/>
          <a:p>
            <a:pPr algn="l"/>
            <a:r>
              <a:rPr lang="es-EC" dirty="0" smtClean="0">
                <a:solidFill>
                  <a:schemeClr val="tx1"/>
                </a:solidFill>
              </a:rPr>
              <a:t>ANTECEDENTES</a:t>
            </a:r>
            <a:endParaRPr lang="es-EC" dirty="0">
              <a:solidFill>
                <a:schemeClr val="tx1"/>
              </a:solidFill>
            </a:endParaRPr>
          </a:p>
        </p:txBody>
      </p:sp>
      <p:sp>
        <p:nvSpPr>
          <p:cNvPr id="3" name="2 Marcador de contenido"/>
          <p:cNvSpPr>
            <a:spLocks noGrp="1"/>
          </p:cNvSpPr>
          <p:nvPr>
            <p:ph idx="1"/>
          </p:nvPr>
        </p:nvSpPr>
        <p:spPr>
          <a:xfrm>
            <a:off x="457201" y="1143000"/>
            <a:ext cx="4258490" cy="4525963"/>
          </a:xfrm>
        </p:spPr>
        <p:txBody>
          <a:bodyPr/>
          <a:lstStyle/>
          <a:p>
            <a:pPr algn="just"/>
            <a:r>
              <a:rPr lang="es-EC" sz="2200" dirty="0">
                <a:solidFill>
                  <a:schemeClr val="tx1"/>
                </a:solidFill>
              </a:rPr>
              <a:t>El Cotopaxi es un volcán activo de la cordillera Real ubicado a 60 km al sureste de Quito, 45 km al norte de Latacunga y 75 km al noroccidente de Tena</a:t>
            </a:r>
            <a:r>
              <a:rPr lang="es-EC" sz="2200" dirty="0" smtClean="0">
                <a:solidFill>
                  <a:schemeClr val="tx1"/>
                </a:solidFill>
              </a:rPr>
              <a:t>.</a:t>
            </a:r>
          </a:p>
          <a:p>
            <a:pPr algn="just"/>
            <a:r>
              <a:rPr lang="es-EC" sz="2200" dirty="0">
                <a:solidFill>
                  <a:schemeClr val="tx1"/>
                </a:solidFill>
              </a:rPr>
              <a:t>El mismo está cubierto por un casquete glaciar que alimenta tres sistemas fluviales importantes: Río Pita al Norte, Río Cutuchi al Sur y Río Tambo y Tamboyacu al Este. (Volcanes: Cotopaxi, 2016)</a:t>
            </a:r>
          </a:p>
          <a:p>
            <a:pPr algn="just"/>
            <a:endParaRPr lang="es-EC" sz="2200" dirty="0">
              <a:solidFill>
                <a:schemeClr val="tx1"/>
              </a:solidFill>
            </a:endParaRPr>
          </a:p>
        </p:txBody>
      </p:sp>
      <p:sp>
        <p:nvSpPr>
          <p:cNvPr id="6" name="5 CuadroTexto"/>
          <p:cNvSpPr txBox="1"/>
          <p:nvPr/>
        </p:nvSpPr>
        <p:spPr>
          <a:xfrm>
            <a:off x="6871064" y="89972"/>
            <a:ext cx="2146742" cy="369332"/>
          </a:xfrm>
          <a:prstGeom prst="rect">
            <a:avLst/>
          </a:prstGeom>
          <a:noFill/>
        </p:spPr>
        <p:txBody>
          <a:bodyPr wrap="none" rtlCol="0">
            <a:spAutoFit/>
          </a:bodyPr>
          <a:lstStyle/>
          <a:p>
            <a:pPr algn="ctr"/>
            <a:r>
              <a:rPr lang="es-EC" u="none" dirty="0" smtClean="0">
                <a:solidFill>
                  <a:schemeClr val="bg1">
                    <a:lumMod val="50000"/>
                  </a:schemeClr>
                </a:solidFill>
              </a:rPr>
              <a:t>GENERALIDADES</a:t>
            </a:r>
            <a:endParaRPr lang="es-EC" u="none" dirty="0">
              <a:solidFill>
                <a:schemeClr val="bg1">
                  <a:lumMod val="50000"/>
                </a:schemeClr>
              </a:solidFill>
            </a:endParaRPr>
          </a:p>
        </p:txBody>
      </p:sp>
      <p:pic>
        <p:nvPicPr>
          <p:cNvPr id="7" name="6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6967" y="624304"/>
            <a:ext cx="3940839" cy="5536791"/>
          </a:xfrm>
          <a:prstGeom prst="rect">
            <a:avLst/>
          </a:prstGeom>
        </p:spPr>
      </p:pic>
      <p:pic>
        <p:nvPicPr>
          <p:cNvPr id="8" name="Imagen 5"/>
          <p:cNvPicPr>
            <a:picLocks noChangeAspect="1"/>
          </p:cNvPicPr>
          <p:nvPr/>
        </p:nvPicPr>
        <p:blipFill rotWithShape="1">
          <a:blip r:embed="rId3">
            <a:extLst>
              <a:ext uri="{28A0092B-C50C-407E-A947-70E740481C1C}">
                <a14:useLocalDpi xmlns:a14="http://schemas.microsoft.com/office/drawing/2010/main" val="0"/>
              </a:ext>
            </a:extLst>
          </a:blip>
          <a:srcRect l="25697"/>
          <a:stretch/>
        </p:blipFill>
        <p:spPr>
          <a:xfrm>
            <a:off x="6621676" y="5875387"/>
            <a:ext cx="2331841" cy="809423"/>
          </a:xfrm>
          <a:prstGeom prst="rect">
            <a:avLst/>
          </a:prstGeom>
        </p:spPr>
      </p:pic>
    </p:spTree>
    <p:extLst>
      <p:ext uri="{BB962C8B-B14F-4D97-AF65-F5344CB8AC3E}">
        <p14:creationId xmlns:p14="http://schemas.microsoft.com/office/powerpoint/2010/main" val="11982317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46453"/>
            <a:ext cx="8229600" cy="485553"/>
          </a:xfrm>
        </p:spPr>
        <p:txBody>
          <a:bodyPr/>
          <a:lstStyle/>
          <a:p>
            <a:pPr algn="l"/>
            <a:r>
              <a:rPr lang="es-EC" sz="2400" b="0" i="0" dirty="0">
                <a:solidFill>
                  <a:schemeClr val="tx1"/>
                </a:solidFill>
              </a:rPr>
              <a:t/>
            </a:r>
            <a:br>
              <a:rPr lang="es-EC" sz="2400" b="0" i="0" dirty="0">
                <a:solidFill>
                  <a:schemeClr val="tx1"/>
                </a:solidFill>
              </a:rPr>
            </a:br>
            <a:endParaRPr lang="es-EC" sz="2200" dirty="0">
              <a:solidFill>
                <a:schemeClr val="tx1"/>
              </a:solidFill>
            </a:endParaRPr>
          </a:p>
        </p:txBody>
      </p:sp>
      <p:sp>
        <p:nvSpPr>
          <p:cNvPr id="6" name="5 CuadroTexto"/>
          <p:cNvSpPr txBox="1"/>
          <p:nvPr/>
        </p:nvSpPr>
        <p:spPr>
          <a:xfrm>
            <a:off x="6086901" y="-14325"/>
            <a:ext cx="3057099" cy="646331"/>
          </a:xfrm>
          <a:prstGeom prst="rect">
            <a:avLst/>
          </a:prstGeom>
          <a:noFill/>
        </p:spPr>
        <p:txBody>
          <a:bodyPr wrap="square" rtlCol="0">
            <a:spAutoFit/>
          </a:bodyPr>
          <a:lstStyle/>
          <a:p>
            <a:pPr algn="ctr"/>
            <a:r>
              <a:rPr lang="es-EC" u="none" dirty="0" smtClean="0">
                <a:solidFill>
                  <a:schemeClr val="bg1">
                    <a:lumMod val="50000"/>
                  </a:schemeClr>
                </a:solidFill>
              </a:rPr>
              <a:t>CARGAS PERMANENTES Y CARGAS DINÁMICAS</a:t>
            </a:r>
            <a:endParaRPr lang="es-EC" u="none" dirty="0">
              <a:solidFill>
                <a:schemeClr val="bg1">
                  <a:lumMod val="50000"/>
                </a:schemeClr>
              </a:solidFill>
            </a:endParaRPr>
          </a:p>
        </p:txBody>
      </p:sp>
      <p:pic>
        <p:nvPicPr>
          <p:cNvPr id="5" name="Imagen 5"/>
          <p:cNvPicPr>
            <a:picLocks noChangeAspect="1"/>
          </p:cNvPicPr>
          <p:nvPr/>
        </p:nvPicPr>
        <p:blipFill rotWithShape="1">
          <a:blip r:embed="rId3">
            <a:extLst>
              <a:ext uri="{28A0092B-C50C-407E-A947-70E740481C1C}">
                <a14:useLocalDpi xmlns:a14="http://schemas.microsoft.com/office/drawing/2010/main" val="0"/>
              </a:ext>
            </a:extLst>
          </a:blip>
          <a:srcRect l="25697"/>
          <a:stretch/>
        </p:blipFill>
        <p:spPr>
          <a:xfrm>
            <a:off x="6621676" y="5990529"/>
            <a:ext cx="2331841" cy="809423"/>
          </a:xfrm>
          <a:prstGeom prst="rect">
            <a:avLst/>
          </a:prstGeom>
        </p:spPr>
      </p:pic>
      <p:sp>
        <p:nvSpPr>
          <p:cNvPr id="7" name="6 CuadroTexto"/>
          <p:cNvSpPr txBox="1"/>
          <p:nvPr/>
        </p:nvSpPr>
        <p:spPr>
          <a:xfrm>
            <a:off x="109180" y="74541"/>
            <a:ext cx="5977721" cy="461665"/>
          </a:xfrm>
          <a:prstGeom prst="rect">
            <a:avLst/>
          </a:prstGeom>
          <a:noFill/>
        </p:spPr>
        <p:txBody>
          <a:bodyPr wrap="square" rtlCol="0">
            <a:spAutoFit/>
          </a:bodyPr>
          <a:lstStyle/>
          <a:p>
            <a:r>
              <a:rPr lang="es-EC" sz="2400" b="1" u="none" dirty="0" smtClean="0"/>
              <a:t>CARGAS PERMANENTES</a:t>
            </a:r>
            <a:endParaRPr lang="es-EC" sz="2400" u="none" dirty="0"/>
          </a:p>
        </p:txBody>
      </p:sp>
      <p:sp>
        <p:nvSpPr>
          <p:cNvPr id="9" name="8 Rectángulo"/>
          <p:cNvSpPr/>
          <p:nvPr/>
        </p:nvSpPr>
        <p:spPr>
          <a:xfrm>
            <a:off x="83435" y="608118"/>
            <a:ext cx="9060565" cy="400110"/>
          </a:xfrm>
          <a:prstGeom prst="rect">
            <a:avLst/>
          </a:prstGeom>
        </p:spPr>
        <p:txBody>
          <a:bodyPr wrap="square">
            <a:spAutoFit/>
          </a:bodyPr>
          <a:lstStyle/>
          <a:p>
            <a:r>
              <a:rPr lang="es-EC" sz="2000" b="1" u="none" dirty="0" smtClean="0"/>
              <a:t>Geometría. Presa </a:t>
            </a:r>
            <a:r>
              <a:rPr lang="es-EC" sz="2000" b="1" u="none" dirty="0"/>
              <a:t>Saquimala						</a:t>
            </a:r>
            <a:r>
              <a:rPr lang="es-EC" sz="2000" b="1" u="none" dirty="0" smtClean="0"/>
              <a:t>U </a:t>
            </a:r>
            <a:r>
              <a:rPr lang="es-EC" sz="2000" b="1" u="none" dirty="0"/>
              <a:t>(m)</a:t>
            </a:r>
            <a:endParaRPr lang="es-EC" sz="2000" u="none" dirty="0"/>
          </a:p>
        </p:txBody>
      </p:sp>
      <p:pic>
        <p:nvPicPr>
          <p:cNvPr id="3" name="Imagen 2" descr="Recorte de pantall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1815" y="3100341"/>
            <a:ext cx="1400370" cy="657317"/>
          </a:xfrm>
          <a:prstGeom prst="rect">
            <a:avLst/>
          </a:prstGeom>
        </p:spPr>
      </p:pic>
      <p:pic>
        <p:nvPicPr>
          <p:cNvPr id="4" name="Imagen 3" descr="Recorte de pantall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236164"/>
            <a:ext cx="9144000" cy="3596033"/>
          </a:xfrm>
          <a:prstGeom prst="rect">
            <a:avLst/>
          </a:prstGeom>
        </p:spPr>
      </p:pic>
    </p:spTree>
    <p:extLst>
      <p:ext uri="{BB962C8B-B14F-4D97-AF65-F5344CB8AC3E}">
        <p14:creationId xmlns:p14="http://schemas.microsoft.com/office/powerpoint/2010/main" val="377089175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46453"/>
            <a:ext cx="8229600" cy="485553"/>
          </a:xfrm>
        </p:spPr>
        <p:txBody>
          <a:bodyPr/>
          <a:lstStyle/>
          <a:p>
            <a:pPr algn="l"/>
            <a:r>
              <a:rPr lang="es-EC" sz="2400" b="0" i="0" dirty="0">
                <a:solidFill>
                  <a:schemeClr val="tx1"/>
                </a:solidFill>
              </a:rPr>
              <a:t/>
            </a:r>
            <a:br>
              <a:rPr lang="es-EC" sz="2400" b="0" i="0" dirty="0">
                <a:solidFill>
                  <a:schemeClr val="tx1"/>
                </a:solidFill>
              </a:rPr>
            </a:br>
            <a:endParaRPr lang="es-EC" sz="2200" dirty="0">
              <a:solidFill>
                <a:schemeClr val="tx1"/>
              </a:solidFill>
            </a:endParaRPr>
          </a:p>
        </p:txBody>
      </p:sp>
      <p:sp>
        <p:nvSpPr>
          <p:cNvPr id="6" name="5 CuadroTexto"/>
          <p:cNvSpPr txBox="1"/>
          <p:nvPr/>
        </p:nvSpPr>
        <p:spPr>
          <a:xfrm>
            <a:off x="6086901" y="-14325"/>
            <a:ext cx="3057099" cy="646331"/>
          </a:xfrm>
          <a:prstGeom prst="rect">
            <a:avLst/>
          </a:prstGeom>
          <a:noFill/>
        </p:spPr>
        <p:txBody>
          <a:bodyPr wrap="square" rtlCol="0">
            <a:spAutoFit/>
          </a:bodyPr>
          <a:lstStyle/>
          <a:p>
            <a:pPr algn="ctr"/>
            <a:r>
              <a:rPr lang="es-EC" u="none" dirty="0" smtClean="0">
                <a:solidFill>
                  <a:schemeClr val="bg1">
                    <a:lumMod val="50000"/>
                  </a:schemeClr>
                </a:solidFill>
              </a:rPr>
              <a:t>CARGAS PERMANENTES Y CARGAS DINÁMICAS</a:t>
            </a:r>
            <a:endParaRPr lang="es-EC" u="none" dirty="0">
              <a:solidFill>
                <a:schemeClr val="bg1">
                  <a:lumMod val="50000"/>
                </a:schemeClr>
              </a:solidFill>
            </a:endParaRPr>
          </a:p>
        </p:txBody>
      </p:sp>
      <p:pic>
        <p:nvPicPr>
          <p:cNvPr id="5" name="Imagen 5"/>
          <p:cNvPicPr>
            <a:picLocks noChangeAspect="1"/>
          </p:cNvPicPr>
          <p:nvPr/>
        </p:nvPicPr>
        <p:blipFill rotWithShape="1">
          <a:blip r:embed="rId3">
            <a:extLst>
              <a:ext uri="{28A0092B-C50C-407E-A947-70E740481C1C}">
                <a14:useLocalDpi xmlns:a14="http://schemas.microsoft.com/office/drawing/2010/main" val="0"/>
              </a:ext>
            </a:extLst>
          </a:blip>
          <a:srcRect l="25697"/>
          <a:stretch/>
        </p:blipFill>
        <p:spPr>
          <a:xfrm>
            <a:off x="6621676" y="5990529"/>
            <a:ext cx="2331841" cy="809423"/>
          </a:xfrm>
          <a:prstGeom prst="rect">
            <a:avLst/>
          </a:prstGeom>
        </p:spPr>
      </p:pic>
      <p:sp>
        <p:nvSpPr>
          <p:cNvPr id="7" name="6 CuadroTexto"/>
          <p:cNvSpPr txBox="1"/>
          <p:nvPr/>
        </p:nvSpPr>
        <p:spPr>
          <a:xfrm>
            <a:off x="109180" y="74541"/>
            <a:ext cx="5977721" cy="461665"/>
          </a:xfrm>
          <a:prstGeom prst="rect">
            <a:avLst/>
          </a:prstGeom>
          <a:noFill/>
        </p:spPr>
        <p:txBody>
          <a:bodyPr wrap="square" rtlCol="0">
            <a:spAutoFit/>
          </a:bodyPr>
          <a:lstStyle/>
          <a:p>
            <a:r>
              <a:rPr lang="es-EC" sz="2400" b="1" u="none" dirty="0" smtClean="0"/>
              <a:t>CARGAS PERMANENTES</a:t>
            </a:r>
            <a:endParaRPr lang="es-EC" sz="2400" u="none" dirty="0"/>
          </a:p>
        </p:txBody>
      </p:sp>
      <p:sp>
        <p:nvSpPr>
          <p:cNvPr id="9" name="8 Rectángulo"/>
          <p:cNvSpPr/>
          <p:nvPr/>
        </p:nvSpPr>
        <p:spPr>
          <a:xfrm>
            <a:off x="83435" y="608118"/>
            <a:ext cx="9060565" cy="400110"/>
          </a:xfrm>
          <a:prstGeom prst="rect">
            <a:avLst/>
          </a:prstGeom>
        </p:spPr>
        <p:txBody>
          <a:bodyPr wrap="square">
            <a:spAutoFit/>
          </a:bodyPr>
          <a:lstStyle/>
          <a:p>
            <a:r>
              <a:rPr lang="es-EC" sz="2000" b="1" u="none" dirty="0" smtClean="0"/>
              <a:t>Geometría. Presa </a:t>
            </a:r>
            <a:r>
              <a:rPr lang="es-EC" sz="2000" b="1" u="none" dirty="0"/>
              <a:t>Saquimala					</a:t>
            </a:r>
            <a:r>
              <a:rPr lang="es-EC" sz="2000" b="1" u="none" dirty="0" smtClean="0"/>
              <a:t>	U </a:t>
            </a:r>
            <a:r>
              <a:rPr lang="es-EC" sz="2000" b="1" u="none" dirty="0"/>
              <a:t>(m)</a:t>
            </a:r>
            <a:endParaRPr lang="es-EC" sz="2000" u="none" dirty="0"/>
          </a:p>
        </p:txBody>
      </p:sp>
      <p:pic>
        <p:nvPicPr>
          <p:cNvPr id="3" name="Imagen 2" descr="Recorte de pantall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1815" y="3100341"/>
            <a:ext cx="1400370" cy="657317"/>
          </a:xfrm>
          <a:prstGeom prst="rect">
            <a:avLst/>
          </a:prstGeom>
        </p:spPr>
      </p:pic>
      <p:pic>
        <p:nvPicPr>
          <p:cNvPr id="11" name="Imagen 10" descr="Recorte de pantall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79" y="988153"/>
            <a:ext cx="9000000" cy="4982285"/>
          </a:xfrm>
          <a:prstGeom prst="rect">
            <a:avLst/>
          </a:prstGeom>
        </p:spPr>
      </p:pic>
      <p:pic>
        <p:nvPicPr>
          <p:cNvPr id="12" name="Imagen 11" descr="Recorte de pantalla"/>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89120" y="4028467"/>
            <a:ext cx="4754880" cy="1821304"/>
          </a:xfrm>
          <a:prstGeom prst="rect">
            <a:avLst/>
          </a:prstGeom>
        </p:spPr>
      </p:pic>
    </p:spTree>
    <p:extLst>
      <p:ext uri="{BB962C8B-B14F-4D97-AF65-F5344CB8AC3E}">
        <p14:creationId xmlns:p14="http://schemas.microsoft.com/office/powerpoint/2010/main" val="29664498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46453"/>
            <a:ext cx="8229600" cy="485553"/>
          </a:xfrm>
        </p:spPr>
        <p:txBody>
          <a:bodyPr/>
          <a:lstStyle/>
          <a:p>
            <a:pPr algn="l"/>
            <a:r>
              <a:rPr lang="es-EC" sz="2400" b="0" i="0" dirty="0">
                <a:solidFill>
                  <a:schemeClr val="tx1"/>
                </a:solidFill>
              </a:rPr>
              <a:t/>
            </a:r>
            <a:br>
              <a:rPr lang="es-EC" sz="2400" b="0" i="0" dirty="0">
                <a:solidFill>
                  <a:schemeClr val="tx1"/>
                </a:solidFill>
              </a:rPr>
            </a:br>
            <a:endParaRPr lang="es-EC" sz="2200" dirty="0">
              <a:solidFill>
                <a:schemeClr val="tx1"/>
              </a:solidFill>
            </a:endParaRPr>
          </a:p>
        </p:txBody>
      </p:sp>
      <p:sp>
        <p:nvSpPr>
          <p:cNvPr id="6" name="5 CuadroTexto"/>
          <p:cNvSpPr txBox="1"/>
          <p:nvPr/>
        </p:nvSpPr>
        <p:spPr>
          <a:xfrm>
            <a:off x="6086901" y="-14325"/>
            <a:ext cx="3057099" cy="646331"/>
          </a:xfrm>
          <a:prstGeom prst="rect">
            <a:avLst/>
          </a:prstGeom>
          <a:noFill/>
        </p:spPr>
        <p:txBody>
          <a:bodyPr wrap="square" rtlCol="0">
            <a:spAutoFit/>
          </a:bodyPr>
          <a:lstStyle/>
          <a:p>
            <a:pPr algn="ctr"/>
            <a:r>
              <a:rPr lang="es-EC" u="none" dirty="0" smtClean="0">
                <a:solidFill>
                  <a:schemeClr val="bg1">
                    <a:lumMod val="50000"/>
                  </a:schemeClr>
                </a:solidFill>
              </a:rPr>
              <a:t>CARGAS PERMANENTES Y CARGAS DINÁMICAS</a:t>
            </a:r>
            <a:endParaRPr lang="es-EC" u="none" dirty="0">
              <a:solidFill>
                <a:schemeClr val="bg1">
                  <a:lumMod val="50000"/>
                </a:schemeClr>
              </a:solidFill>
            </a:endParaRPr>
          </a:p>
        </p:txBody>
      </p:sp>
      <p:pic>
        <p:nvPicPr>
          <p:cNvPr id="5" name="Imagen 5"/>
          <p:cNvPicPr>
            <a:picLocks noChangeAspect="1"/>
          </p:cNvPicPr>
          <p:nvPr/>
        </p:nvPicPr>
        <p:blipFill rotWithShape="1">
          <a:blip r:embed="rId3">
            <a:extLst>
              <a:ext uri="{28A0092B-C50C-407E-A947-70E740481C1C}">
                <a14:useLocalDpi xmlns:a14="http://schemas.microsoft.com/office/drawing/2010/main" val="0"/>
              </a:ext>
            </a:extLst>
          </a:blip>
          <a:srcRect l="25697"/>
          <a:stretch/>
        </p:blipFill>
        <p:spPr>
          <a:xfrm>
            <a:off x="6621676" y="5875387"/>
            <a:ext cx="2331841" cy="809423"/>
          </a:xfrm>
          <a:prstGeom prst="rect">
            <a:avLst/>
          </a:prstGeom>
        </p:spPr>
      </p:pic>
      <p:sp>
        <p:nvSpPr>
          <p:cNvPr id="7" name="6 CuadroTexto"/>
          <p:cNvSpPr txBox="1"/>
          <p:nvPr/>
        </p:nvSpPr>
        <p:spPr>
          <a:xfrm>
            <a:off x="109180" y="74541"/>
            <a:ext cx="5977721" cy="461665"/>
          </a:xfrm>
          <a:prstGeom prst="rect">
            <a:avLst/>
          </a:prstGeom>
          <a:noFill/>
        </p:spPr>
        <p:txBody>
          <a:bodyPr wrap="square" rtlCol="0">
            <a:spAutoFit/>
          </a:bodyPr>
          <a:lstStyle/>
          <a:p>
            <a:r>
              <a:rPr lang="es-EC" sz="2400" b="1" u="none" dirty="0" smtClean="0"/>
              <a:t>CARGAS PERMANENTES</a:t>
            </a:r>
            <a:endParaRPr lang="es-EC" sz="2400" u="none" dirty="0"/>
          </a:p>
        </p:txBody>
      </p:sp>
      <p:sp>
        <p:nvSpPr>
          <p:cNvPr id="9" name="8 Rectángulo"/>
          <p:cNvSpPr/>
          <p:nvPr/>
        </p:nvSpPr>
        <p:spPr>
          <a:xfrm>
            <a:off x="83435" y="660334"/>
            <a:ext cx="7704161" cy="446276"/>
          </a:xfrm>
          <a:prstGeom prst="rect">
            <a:avLst/>
          </a:prstGeom>
        </p:spPr>
        <p:txBody>
          <a:bodyPr wrap="square">
            <a:spAutoFit/>
          </a:bodyPr>
          <a:lstStyle/>
          <a:p>
            <a:r>
              <a:rPr lang="es-EC" sz="2300" b="1" u="none" dirty="0" smtClean="0"/>
              <a:t>Peso de relleno</a:t>
            </a:r>
            <a:endParaRPr lang="es-EC" sz="2300" u="none" dirty="0"/>
          </a:p>
        </p:txBody>
      </p:sp>
      <p:sp>
        <p:nvSpPr>
          <p:cNvPr id="3" name="Rectángulo 2"/>
          <p:cNvSpPr/>
          <p:nvPr/>
        </p:nvSpPr>
        <p:spPr>
          <a:xfrm>
            <a:off x="232228" y="1305953"/>
            <a:ext cx="8454572" cy="783993"/>
          </a:xfrm>
          <a:prstGeom prst="rect">
            <a:avLst/>
          </a:prstGeom>
        </p:spPr>
        <p:txBody>
          <a:bodyPr wrap="square">
            <a:spAutoFit/>
          </a:bodyPr>
          <a:lstStyle/>
          <a:p>
            <a:pPr algn="just"/>
            <a:r>
              <a:rPr lang="es-EC" sz="2200" u="none" dirty="0">
                <a:solidFill>
                  <a:srgbClr val="000000"/>
                </a:solidFill>
                <a:latin typeface="+mj-lt"/>
              </a:rPr>
              <a:t>La densidad del </a:t>
            </a:r>
            <a:r>
              <a:rPr lang="es-EC" sz="2200" u="none" dirty="0" smtClean="0">
                <a:solidFill>
                  <a:srgbClr val="000000"/>
                </a:solidFill>
                <a:latin typeface="+mj-lt"/>
              </a:rPr>
              <a:t>material de relleno </a:t>
            </a:r>
            <a:r>
              <a:rPr lang="es-EC" sz="2200" u="none" dirty="0">
                <a:solidFill>
                  <a:srgbClr val="000000"/>
                </a:solidFill>
                <a:latin typeface="+mj-lt"/>
              </a:rPr>
              <a:t>es de 1.6 T/m3, dato obtenido por Fichamba &amp; Ñacata. </a:t>
            </a:r>
            <a:endParaRPr lang="es-EC" sz="2200" dirty="0">
              <a:latin typeface="+mj-lt"/>
            </a:endParaRPr>
          </a:p>
        </p:txBody>
      </p:sp>
      <p:graphicFrame>
        <p:nvGraphicFramePr>
          <p:cNvPr id="8" name="Tabla 7"/>
          <p:cNvGraphicFramePr>
            <a:graphicFrameLocks noGrp="1"/>
          </p:cNvGraphicFramePr>
          <p:nvPr>
            <p:extLst>
              <p:ext uri="{D42A27DB-BD31-4B8C-83A1-F6EECF244321}">
                <p14:modId xmlns:p14="http://schemas.microsoft.com/office/powerpoint/2010/main" val="2456529784"/>
              </p:ext>
            </p:extLst>
          </p:nvPr>
        </p:nvGraphicFramePr>
        <p:xfrm>
          <a:off x="1203296" y="2212713"/>
          <a:ext cx="6412154" cy="1102360"/>
        </p:xfrm>
        <a:graphic>
          <a:graphicData uri="http://schemas.openxmlformats.org/drawingml/2006/table">
            <a:tbl>
              <a:tblPr firstRow="1" bandRow="1">
                <a:tableStyleId>{616DA210-FB5B-4158-B5E0-FEB733F419BA}</a:tableStyleId>
              </a:tblPr>
              <a:tblGrid>
                <a:gridCol w="3206077"/>
                <a:gridCol w="3206077"/>
              </a:tblGrid>
              <a:tr h="258354">
                <a:tc>
                  <a:txBody>
                    <a:bodyPr/>
                    <a:lstStyle/>
                    <a:p>
                      <a:r>
                        <a:rPr lang="es-EC" dirty="0" smtClean="0"/>
                        <a:t>Presa</a:t>
                      </a:r>
                      <a:endParaRPr lang="es-EC" dirty="0"/>
                    </a:p>
                  </a:txBody>
                  <a:tcPr/>
                </a:tc>
                <a:tc>
                  <a:txBody>
                    <a:bodyPr/>
                    <a:lstStyle/>
                    <a:p>
                      <a:r>
                        <a:rPr lang="es-EC" dirty="0" smtClean="0"/>
                        <a:t>Relleno (</a:t>
                      </a:r>
                      <a:r>
                        <a:rPr lang="es-EC" dirty="0" err="1" smtClean="0"/>
                        <a:t>Tn</a:t>
                      </a:r>
                      <a:r>
                        <a:rPr lang="es-EC" dirty="0" smtClean="0"/>
                        <a:t>)</a:t>
                      </a:r>
                      <a:endParaRPr lang="es-EC" dirty="0"/>
                    </a:p>
                  </a:txBody>
                  <a:tcPr/>
                </a:tc>
              </a:tr>
              <a:tr h="258354">
                <a:tc>
                  <a:txBody>
                    <a:bodyPr/>
                    <a:lstStyle/>
                    <a:p>
                      <a:r>
                        <a:rPr lang="es-EC" dirty="0" smtClean="0"/>
                        <a:t>San Lorenzo </a:t>
                      </a:r>
                      <a:endParaRPr lang="es-EC"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800" b="0" i="0" u="none" strike="noStrike" kern="1200" baseline="0" dirty="0" smtClean="0">
                          <a:solidFill>
                            <a:schemeClr val="tx1"/>
                          </a:solidFill>
                          <a:latin typeface="+mn-lt"/>
                          <a:ea typeface="+mn-ea"/>
                          <a:cs typeface="+mn-cs"/>
                        </a:rPr>
                        <a:t>361359,77 	</a:t>
                      </a:r>
                    </a:p>
                  </a:txBody>
                  <a:tcPr/>
                </a:tc>
              </a:tr>
              <a:tr h="370840">
                <a:tc>
                  <a:txBody>
                    <a:bodyPr/>
                    <a:lstStyle/>
                    <a:p>
                      <a:r>
                        <a:rPr lang="es-EC" dirty="0" smtClean="0"/>
                        <a:t>Saquimala</a:t>
                      </a:r>
                      <a:endParaRPr lang="es-EC"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800" b="0" i="0" u="none" strike="noStrike" kern="1200" baseline="0" dirty="0" smtClean="0">
                          <a:solidFill>
                            <a:schemeClr val="tx1"/>
                          </a:solidFill>
                          <a:latin typeface="+mn-lt"/>
                          <a:ea typeface="+mn-ea"/>
                          <a:cs typeface="+mn-cs"/>
                        </a:rPr>
                        <a:t>512963,78 	</a:t>
                      </a:r>
                    </a:p>
                  </a:txBody>
                  <a:tcPr/>
                </a:tc>
              </a:tr>
            </a:tbl>
          </a:graphicData>
        </a:graphic>
      </p:graphicFrame>
      <p:sp>
        <p:nvSpPr>
          <p:cNvPr id="11" name="8 Rectángulo"/>
          <p:cNvSpPr/>
          <p:nvPr/>
        </p:nvSpPr>
        <p:spPr>
          <a:xfrm>
            <a:off x="109180" y="3582556"/>
            <a:ext cx="7704161" cy="446276"/>
          </a:xfrm>
          <a:prstGeom prst="rect">
            <a:avLst/>
          </a:prstGeom>
        </p:spPr>
        <p:txBody>
          <a:bodyPr wrap="square">
            <a:spAutoFit/>
          </a:bodyPr>
          <a:lstStyle/>
          <a:p>
            <a:r>
              <a:rPr lang="es-EC" sz="2300" b="1" u="none" dirty="0" smtClean="0"/>
              <a:t>Carga permanente total </a:t>
            </a:r>
            <a:endParaRPr lang="es-EC" sz="2300" u="none" dirty="0"/>
          </a:p>
        </p:txBody>
      </p:sp>
      <p:pic>
        <p:nvPicPr>
          <p:cNvPr id="10" name="Imagen 9" descr="Recorte de pantall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4311248"/>
            <a:ext cx="8280000" cy="1117877"/>
          </a:xfrm>
          <a:prstGeom prst="rect">
            <a:avLst/>
          </a:prstGeom>
        </p:spPr>
      </p:pic>
    </p:spTree>
    <p:extLst>
      <p:ext uri="{BB962C8B-B14F-4D97-AF65-F5344CB8AC3E}">
        <p14:creationId xmlns:p14="http://schemas.microsoft.com/office/powerpoint/2010/main" val="51504796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46453"/>
            <a:ext cx="8229600" cy="485553"/>
          </a:xfrm>
        </p:spPr>
        <p:txBody>
          <a:bodyPr/>
          <a:lstStyle/>
          <a:p>
            <a:pPr algn="l"/>
            <a:r>
              <a:rPr lang="es-EC" sz="2400" b="0" i="0" dirty="0">
                <a:solidFill>
                  <a:schemeClr val="tx1"/>
                </a:solidFill>
              </a:rPr>
              <a:t/>
            </a:r>
            <a:br>
              <a:rPr lang="es-EC" sz="2400" b="0" i="0" dirty="0">
                <a:solidFill>
                  <a:schemeClr val="tx1"/>
                </a:solidFill>
              </a:rPr>
            </a:br>
            <a:endParaRPr lang="es-EC" sz="2200" dirty="0">
              <a:solidFill>
                <a:schemeClr val="tx1"/>
              </a:solidFill>
            </a:endParaRPr>
          </a:p>
        </p:txBody>
      </p:sp>
      <p:sp>
        <p:nvSpPr>
          <p:cNvPr id="6" name="5 CuadroTexto"/>
          <p:cNvSpPr txBox="1"/>
          <p:nvPr/>
        </p:nvSpPr>
        <p:spPr>
          <a:xfrm>
            <a:off x="6086901" y="-14325"/>
            <a:ext cx="3057099" cy="646331"/>
          </a:xfrm>
          <a:prstGeom prst="rect">
            <a:avLst/>
          </a:prstGeom>
          <a:noFill/>
        </p:spPr>
        <p:txBody>
          <a:bodyPr wrap="square" rtlCol="0">
            <a:spAutoFit/>
          </a:bodyPr>
          <a:lstStyle/>
          <a:p>
            <a:pPr algn="ctr"/>
            <a:r>
              <a:rPr lang="es-EC" u="none" dirty="0" smtClean="0">
                <a:solidFill>
                  <a:schemeClr val="bg1">
                    <a:lumMod val="50000"/>
                  </a:schemeClr>
                </a:solidFill>
              </a:rPr>
              <a:t>CARGAS PERMANENTES Y CARGAS DINÁMICAS</a:t>
            </a:r>
            <a:endParaRPr lang="es-EC" u="none" dirty="0">
              <a:solidFill>
                <a:schemeClr val="bg1">
                  <a:lumMod val="50000"/>
                </a:schemeClr>
              </a:solidFill>
            </a:endParaRPr>
          </a:p>
        </p:txBody>
      </p:sp>
      <p:pic>
        <p:nvPicPr>
          <p:cNvPr id="5" name="Imagen 5"/>
          <p:cNvPicPr>
            <a:picLocks noChangeAspect="1"/>
          </p:cNvPicPr>
          <p:nvPr/>
        </p:nvPicPr>
        <p:blipFill rotWithShape="1">
          <a:blip r:embed="rId3">
            <a:extLst>
              <a:ext uri="{28A0092B-C50C-407E-A947-70E740481C1C}">
                <a14:useLocalDpi xmlns:a14="http://schemas.microsoft.com/office/drawing/2010/main" val="0"/>
              </a:ext>
            </a:extLst>
          </a:blip>
          <a:srcRect l="25697"/>
          <a:stretch/>
        </p:blipFill>
        <p:spPr>
          <a:xfrm>
            <a:off x="6621676" y="5875387"/>
            <a:ext cx="2331841" cy="809423"/>
          </a:xfrm>
          <a:prstGeom prst="rect">
            <a:avLst/>
          </a:prstGeom>
        </p:spPr>
      </p:pic>
      <p:sp>
        <p:nvSpPr>
          <p:cNvPr id="7" name="6 CuadroTexto"/>
          <p:cNvSpPr txBox="1"/>
          <p:nvPr/>
        </p:nvSpPr>
        <p:spPr>
          <a:xfrm>
            <a:off x="109180" y="74541"/>
            <a:ext cx="5977721" cy="461665"/>
          </a:xfrm>
          <a:prstGeom prst="rect">
            <a:avLst/>
          </a:prstGeom>
          <a:noFill/>
        </p:spPr>
        <p:txBody>
          <a:bodyPr wrap="square" rtlCol="0">
            <a:spAutoFit/>
          </a:bodyPr>
          <a:lstStyle/>
          <a:p>
            <a:r>
              <a:rPr lang="es-EC" sz="2400" b="1" u="none" dirty="0" smtClean="0"/>
              <a:t>CARGAS DINÁMICAS</a:t>
            </a:r>
            <a:endParaRPr lang="es-EC" sz="2400" u="none" dirty="0"/>
          </a:p>
        </p:txBody>
      </p:sp>
      <p:sp>
        <p:nvSpPr>
          <p:cNvPr id="9" name="8 Rectángulo"/>
          <p:cNvSpPr/>
          <p:nvPr/>
        </p:nvSpPr>
        <p:spPr>
          <a:xfrm>
            <a:off x="83435" y="660334"/>
            <a:ext cx="7704161" cy="461665"/>
          </a:xfrm>
          <a:prstGeom prst="rect">
            <a:avLst/>
          </a:prstGeom>
        </p:spPr>
        <p:txBody>
          <a:bodyPr wrap="square">
            <a:spAutoFit/>
          </a:bodyPr>
          <a:lstStyle/>
          <a:p>
            <a:r>
              <a:rPr lang="es-EC" sz="2300" b="1" u="none" dirty="0" smtClean="0"/>
              <a:t>Presión de lahar</a:t>
            </a:r>
            <a:endParaRPr lang="es-EC" sz="2300" u="none" dirty="0"/>
          </a:p>
        </p:txBody>
      </p:sp>
      <p:sp>
        <p:nvSpPr>
          <p:cNvPr id="3" name="Rectángulo 2"/>
          <p:cNvSpPr/>
          <p:nvPr/>
        </p:nvSpPr>
        <p:spPr>
          <a:xfrm>
            <a:off x="232228" y="1305953"/>
            <a:ext cx="8454572" cy="430887"/>
          </a:xfrm>
          <a:prstGeom prst="rect">
            <a:avLst/>
          </a:prstGeom>
        </p:spPr>
        <p:txBody>
          <a:bodyPr wrap="square">
            <a:spAutoFit/>
          </a:bodyPr>
          <a:lstStyle/>
          <a:p>
            <a:pPr algn="just"/>
            <a:r>
              <a:rPr lang="es-EC" sz="2200" u="none" dirty="0" smtClean="0"/>
              <a:t>Se emplea la ecuación </a:t>
            </a:r>
            <a:r>
              <a:rPr lang="es-EC" sz="2200" u="none" dirty="0"/>
              <a:t>de presión activa de tierra de </a:t>
            </a:r>
            <a:r>
              <a:rPr lang="es-EC" sz="2200" u="none" dirty="0" err="1" smtClean="0"/>
              <a:t>Rankine</a:t>
            </a:r>
            <a:endParaRPr lang="es-EC" sz="2200" dirty="0">
              <a:latin typeface="+mj-lt"/>
            </a:endParaRPr>
          </a:p>
        </p:txBody>
      </p:sp>
      <p:pic>
        <p:nvPicPr>
          <p:cNvPr id="4" name="Imagen 3" descr="Recorte de pantall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2234" y="1914339"/>
            <a:ext cx="3060000" cy="2129009"/>
          </a:xfrm>
          <a:prstGeom prst="rect">
            <a:avLst/>
          </a:prstGeom>
        </p:spPr>
      </p:pic>
      <p:pic>
        <p:nvPicPr>
          <p:cNvPr id="13" name="Imagen 12" descr="Recorte de pantalla"/>
          <p:cNvPicPr>
            <a:picLocks noChangeAspect="1"/>
          </p:cNvPicPr>
          <p:nvPr/>
        </p:nvPicPr>
        <p:blipFill rotWithShape="1">
          <a:blip r:embed="rId5">
            <a:extLst>
              <a:ext uri="{28A0092B-C50C-407E-A947-70E740481C1C}">
                <a14:useLocalDpi xmlns:a14="http://schemas.microsoft.com/office/drawing/2010/main" val="0"/>
              </a:ext>
            </a:extLst>
          </a:blip>
          <a:srcRect b="34339"/>
          <a:stretch/>
        </p:blipFill>
        <p:spPr>
          <a:xfrm>
            <a:off x="547914" y="3971918"/>
            <a:ext cx="3240000" cy="2111047"/>
          </a:xfrm>
          <a:prstGeom prst="rect">
            <a:avLst/>
          </a:prstGeom>
        </p:spPr>
      </p:pic>
      <p:pic>
        <p:nvPicPr>
          <p:cNvPr id="14" name="Imagen 13" descr="Recorte de pantalla"/>
          <p:cNvPicPr>
            <a:picLocks noChangeAspect="1"/>
          </p:cNvPicPr>
          <p:nvPr/>
        </p:nvPicPr>
        <p:blipFill rotWithShape="1">
          <a:blip r:embed="rId5">
            <a:extLst>
              <a:ext uri="{28A0092B-C50C-407E-A947-70E740481C1C}">
                <a14:useLocalDpi xmlns:a14="http://schemas.microsoft.com/office/drawing/2010/main" val="0"/>
              </a:ext>
            </a:extLst>
          </a:blip>
          <a:srcRect t="67217"/>
          <a:stretch/>
        </p:blipFill>
        <p:spPr>
          <a:xfrm>
            <a:off x="4364245" y="4419056"/>
            <a:ext cx="3240000" cy="1053991"/>
          </a:xfrm>
          <a:prstGeom prst="rect">
            <a:avLst/>
          </a:prstGeom>
        </p:spPr>
      </p:pic>
    </p:spTree>
    <p:extLst>
      <p:ext uri="{BB962C8B-B14F-4D97-AF65-F5344CB8AC3E}">
        <p14:creationId xmlns:p14="http://schemas.microsoft.com/office/powerpoint/2010/main" val="427613548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05661"/>
            <a:ext cx="8229600" cy="485553"/>
          </a:xfrm>
        </p:spPr>
        <p:txBody>
          <a:bodyPr/>
          <a:lstStyle/>
          <a:p>
            <a:pPr algn="l"/>
            <a:r>
              <a:rPr lang="es-EC" sz="2400" b="0" i="0" dirty="0">
                <a:solidFill>
                  <a:schemeClr val="tx1"/>
                </a:solidFill>
              </a:rPr>
              <a:t/>
            </a:r>
            <a:br>
              <a:rPr lang="es-EC" sz="2400" b="0" i="0" dirty="0">
                <a:solidFill>
                  <a:schemeClr val="tx1"/>
                </a:solidFill>
              </a:rPr>
            </a:br>
            <a:endParaRPr lang="es-EC" sz="2200" dirty="0">
              <a:solidFill>
                <a:schemeClr val="tx1"/>
              </a:solidFill>
            </a:endParaRPr>
          </a:p>
        </p:txBody>
      </p:sp>
      <p:sp>
        <p:nvSpPr>
          <p:cNvPr id="6" name="5 CuadroTexto"/>
          <p:cNvSpPr txBox="1"/>
          <p:nvPr/>
        </p:nvSpPr>
        <p:spPr>
          <a:xfrm>
            <a:off x="6086901" y="-14325"/>
            <a:ext cx="3057099" cy="646331"/>
          </a:xfrm>
          <a:prstGeom prst="rect">
            <a:avLst/>
          </a:prstGeom>
          <a:noFill/>
        </p:spPr>
        <p:txBody>
          <a:bodyPr wrap="square" rtlCol="0">
            <a:spAutoFit/>
          </a:bodyPr>
          <a:lstStyle/>
          <a:p>
            <a:pPr algn="ctr"/>
            <a:r>
              <a:rPr lang="es-EC" u="none" dirty="0" smtClean="0">
                <a:solidFill>
                  <a:schemeClr val="bg1">
                    <a:lumMod val="50000"/>
                  </a:schemeClr>
                </a:solidFill>
              </a:rPr>
              <a:t>CARGAS PERMANENTES Y CARGAS DINÁMICAS</a:t>
            </a:r>
            <a:endParaRPr lang="es-EC" u="none" dirty="0">
              <a:solidFill>
                <a:schemeClr val="bg1">
                  <a:lumMod val="50000"/>
                </a:schemeClr>
              </a:solidFill>
            </a:endParaRPr>
          </a:p>
        </p:txBody>
      </p:sp>
      <p:pic>
        <p:nvPicPr>
          <p:cNvPr id="5" name="Imagen 5"/>
          <p:cNvPicPr>
            <a:picLocks noChangeAspect="1"/>
          </p:cNvPicPr>
          <p:nvPr/>
        </p:nvPicPr>
        <p:blipFill rotWithShape="1">
          <a:blip r:embed="rId3">
            <a:extLst>
              <a:ext uri="{28A0092B-C50C-407E-A947-70E740481C1C}">
                <a14:useLocalDpi xmlns:a14="http://schemas.microsoft.com/office/drawing/2010/main" val="0"/>
              </a:ext>
            </a:extLst>
          </a:blip>
          <a:srcRect l="25697"/>
          <a:stretch/>
        </p:blipFill>
        <p:spPr>
          <a:xfrm>
            <a:off x="6621676" y="5875387"/>
            <a:ext cx="2331841" cy="809423"/>
          </a:xfrm>
          <a:prstGeom prst="rect">
            <a:avLst/>
          </a:prstGeom>
        </p:spPr>
      </p:pic>
      <p:sp>
        <p:nvSpPr>
          <p:cNvPr id="7" name="6 CuadroTexto"/>
          <p:cNvSpPr txBox="1"/>
          <p:nvPr/>
        </p:nvSpPr>
        <p:spPr>
          <a:xfrm>
            <a:off x="109180" y="74541"/>
            <a:ext cx="5977721" cy="461665"/>
          </a:xfrm>
          <a:prstGeom prst="rect">
            <a:avLst/>
          </a:prstGeom>
          <a:noFill/>
        </p:spPr>
        <p:txBody>
          <a:bodyPr wrap="square" rtlCol="0">
            <a:spAutoFit/>
          </a:bodyPr>
          <a:lstStyle/>
          <a:p>
            <a:r>
              <a:rPr lang="es-EC" sz="2400" b="1" u="none" dirty="0" smtClean="0"/>
              <a:t>CARGAS DINÁMICAS</a:t>
            </a:r>
            <a:endParaRPr lang="es-EC" sz="2400" u="none" dirty="0"/>
          </a:p>
        </p:txBody>
      </p:sp>
      <p:sp>
        <p:nvSpPr>
          <p:cNvPr id="9" name="8 Rectángulo"/>
          <p:cNvSpPr/>
          <p:nvPr/>
        </p:nvSpPr>
        <p:spPr>
          <a:xfrm>
            <a:off x="83435" y="572647"/>
            <a:ext cx="7704161" cy="461665"/>
          </a:xfrm>
          <a:prstGeom prst="rect">
            <a:avLst/>
          </a:prstGeom>
        </p:spPr>
        <p:txBody>
          <a:bodyPr wrap="square">
            <a:spAutoFit/>
          </a:bodyPr>
          <a:lstStyle/>
          <a:p>
            <a:r>
              <a:rPr lang="es-EC" sz="2300" b="1" u="none" dirty="0" smtClean="0"/>
              <a:t>Presión de lahar </a:t>
            </a:r>
            <a:endParaRPr lang="es-EC" sz="2300" u="none" dirty="0"/>
          </a:p>
        </p:txBody>
      </p:sp>
      <p:pic>
        <p:nvPicPr>
          <p:cNvPr id="8" name="Imagen 7" descr="Recorte de pantall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660" y="1117559"/>
            <a:ext cx="6212456" cy="2523811"/>
          </a:xfrm>
          <a:prstGeom prst="rect">
            <a:avLst/>
          </a:prstGeom>
        </p:spPr>
      </p:pic>
      <p:pic>
        <p:nvPicPr>
          <p:cNvPr id="10" name="Imagen 9" descr="Recorte de pantall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660" y="3769938"/>
            <a:ext cx="6212456" cy="2408372"/>
          </a:xfrm>
          <a:prstGeom prst="rect">
            <a:avLst/>
          </a:prstGeom>
        </p:spPr>
      </p:pic>
    </p:spTree>
    <p:extLst>
      <p:ext uri="{BB962C8B-B14F-4D97-AF65-F5344CB8AC3E}">
        <p14:creationId xmlns:p14="http://schemas.microsoft.com/office/powerpoint/2010/main" val="412835809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Recorte de pantalla"/>
          <p:cNvPicPr>
            <a:picLocks noChangeAspect="1"/>
          </p:cNvPicPr>
          <p:nvPr/>
        </p:nvPicPr>
        <p:blipFill rotWithShape="1">
          <a:blip r:embed="rId3">
            <a:extLst>
              <a:ext uri="{28A0092B-C50C-407E-A947-70E740481C1C}">
                <a14:useLocalDpi xmlns:a14="http://schemas.microsoft.com/office/drawing/2010/main" val="0"/>
              </a:ext>
            </a:extLst>
          </a:blip>
          <a:srcRect l="21423" t="10112" r="12727" b="8148"/>
          <a:stretch/>
        </p:blipFill>
        <p:spPr>
          <a:xfrm>
            <a:off x="4156280" y="854563"/>
            <a:ext cx="4987719" cy="4835037"/>
          </a:xfrm>
          <a:prstGeom prst="rect">
            <a:avLst/>
          </a:prstGeom>
          <a:ln>
            <a:solidFill>
              <a:schemeClr val="accent1"/>
            </a:solidFill>
          </a:ln>
        </p:spPr>
      </p:pic>
      <p:sp>
        <p:nvSpPr>
          <p:cNvPr id="2" name="1 Título"/>
          <p:cNvSpPr>
            <a:spLocks noGrp="1"/>
          </p:cNvSpPr>
          <p:nvPr>
            <p:ph type="title"/>
          </p:nvPr>
        </p:nvSpPr>
        <p:spPr>
          <a:xfrm>
            <a:off x="457200" y="105661"/>
            <a:ext cx="8229600" cy="485553"/>
          </a:xfrm>
        </p:spPr>
        <p:txBody>
          <a:bodyPr/>
          <a:lstStyle/>
          <a:p>
            <a:pPr algn="l"/>
            <a:r>
              <a:rPr lang="es-EC" sz="2400" b="0" i="0" dirty="0">
                <a:solidFill>
                  <a:schemeClr val="tx1"/>
                </a:solidFill>
              </a:rPr>
              <a:t/>
            </a:r>
            <a:br>
              <a:rPr lang="es-EC" sz="2400" b="0" i="0" dirty="0">
                <a:solidFill>
                  <a:schemeClr val="tx1"/>
                </a:solidFill>
              </a:rPr>
            </a:br>
            <a:endParaRPr lang="es-EC" sz="2200" dirty="0">
              <a:solidFill>
                <a:schemeClr val="tx1"/>
              </a:solidFill>
            </a:endParaRPr>
          </a:p>
        </p:txBody>
      </p:sp>
      <p:sp>
        <p:nvSpPr>
          <p:cNvPr id="6" name="5 CuadroTexto"/>
          <p:cNvSpPr txBox="1"/>
          <p:nvPr/>
        </p:nvSpPr>
        <p:spPr>
          <a:xfrm>
            <a:off x="6086901" y="-14325"/>
            <a:ext cx="3057099" cy="646331"/>
          </a:xfrm>
          <a:prstGeom prst="rect">
            <a:avLst/>
          </a:prstGeom>
          <a:noFill/>
        </p:spPr>
        <p:txBody>
          <a:bodyPr wrap="square" rtlCol="0">
            <a:spAutoFit/>
          </a:bodyPr>
          <a:lstStyle/>
          <a:p>
            <a:pPr algn="ctr"/>
            <a:r>
              <a:rPr lang="es-EC" u="none" dirty="0" smtClean="0">
                <a:solidFill>
                  <a:schemeClr val="bg1">
                    <a:lumMod val="50000"/>
                  </a:schemeClr>
                </a:solidFill>
              </a:rPr>
              <a:t>CARGAS PERMANENTES Y CARGAS DINÁMICAS</a:t>
            </a:r>
            <a:endParaRPr lang="es-EC" u="none" dirty="0">
              <a:solidFill>
                <a:schemeClr val="bg1">
                  <a:lumMod val="50000"/>
                </a:schemeClr>
              </a:solidFill>
            </a:endParaRPr>
          </a:p>
        </p:txBody>
      </p:sp>
      <p:pic>
        <p:nvPicPr>
          <p:cNvPr id="5" name="Imagen 5"/>
          <p:cNvPicPr>
            <a:picLocks noChangeAspect="1"/>
          </p:cNvPicPr>
          <p:nvPr/>
        </p:nvPicPr>
        <p:blipFill rotWithShape="1">
          <a:blip r:embed="rId4">
            <a:extLst>
              <a:ext uri="{28A0092B-C50C-407E-A947-70E740481C1C}">
                <a14:useLocalDpi xmlns:a14="http://schemas.microsoft.com/office/drawing/2010/main" val="0"/>
              </a:ext>
            </a:extLst>
          </a:blip>
          <a:srcRect l="25697"/>
          <a:stretch/>
        </p:blipFill>
        <p:spPr>
          <a:xfrm>
            <a:off x="6679732" y="5889901"/>
            <a:ext cx="2331841" cy="809423"/>
          </a:xfrm>
          <a:prstGeom prst="rect">
            <a:avLst/>
          </a:prstGeom>
        </p:spPr>
      </p:pic>
      <p:sp>
        <p:nvSpPr>
          <p:cNvPr id="7" name="6 CuadroTexto"/>
          <p:cNvSpPr txBox="1"/>
          <p:nvPr/>
        </p:nvSpPr>
        <p:spPr>
          <a:xfrm>
            <a:off x="109180" y="74541"/>
            <a:ext cx="5977721" cy="461665"/>
          </a:xfrm>
          <a:prstGeom prst="rect">
            <a:avLst/>
          </a:prstGeom>
          <a:noFill/>
        </p:spPr>
        <p:txBody>
          <a:bodyPr wrap="square" rtlCol="0">
            <a:spAutoFit/>
          </a:bodyPr>
          <a:lstStyle/>
          <a:p>
            <a:r>
              <a:rPr lang="es-EC" sz="2400" b="1" u="none" dirty="0" smtClean="0"/>
              <a:t>CARGAS DINÁMICAS</a:t>
            </a:r>
            <a:endParaRPr lang="es-EC" sz="2400" u="none" dirty="0"/>
          </a:p>
        </p:txBody>
      </p:sp>
      <p:pic>
        <p:nvPicPr>
          <p:cNvPr id="13" name="Imagen 12" descr="Recorte de pantall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5626" y="1738345"/>
            <a:ext cx="3585029" cy="1290960"/>
          </a:xfrm>
          <a:prstGeom prst="rect">
            <a:avLst/>
          </a:prstGeom>
        </p:spPr>
      </p:pic>
      <p:pic>
        <p:nvPicPr>
          <p:cNvPr id="14" name="Imagen 13"/>
          <p:cNvPicPr>
            <a:picLocks noChangeAspect="1"/>
          </p:cNvPicPr>
          <p:nvPr/>
        </p:nvPicPr>
        <p:blipFill>
          <a:blip r:embed="rId6"/>
          <a:stretch>
            <a:fillRect/>
          </a:stretch>
        </p:blipFill>
        <p:spPr>
          <a:xfrm>
            <a:off x="-6145" y="3732212"/>
            <a:ext cx="4133850" cy="1819275"/>
          </a:xfrm>
          <a:prstGeom prst="rect">
            <a:avLst/>
          </a:prstGeom>
        </p:spPr>
      </p:pic>
    </p:spTree>
    <p:extLst>
      <p:ext uri="{BB962C8B-B14F-4D97-AF65-F5344CB8AC3E}">
        <p14:creationId xmlns:p14="http://schemas.microsoft.com/office/powerpoint/2010/main" val="70556706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05661"/>
            <a:ext cx="8229600" cy="485553"/>
          </a:xfrm>
        </p:spPr>
        <p:txBody>
          <a:bodyPr/>
          <a:lstStyle/>
          <a:p>
            <a:pPr algn="l"/>
            <a:r>
              <a:rPr lang="es-EC" sz="2400" b="0" i="0" dirty="0">
                <a:solidFill>
                  <a:schemeClr val="tx1"/>
                </a:solidFill>
              </a:rPr>
              <a:t/>
            </a:r>
            <a:br>
              <a:rPr lang="es-EC" sz="2400" b="0" i="0" dirty="0">
                <a:solidFill>
                  <a:schemeClr val="tx1"/>
                </a:solidFill>
              </a:rPr>
            </a:br>
            <a:endParaRPr lang="es-EC" sz="2200" dirty="0">
              <a:solidFill>
                <a:schemeClr val="tx1"/>
              </a:solidFill>
            </a:endParaRPr>
          </a:p>
        </p:txBody>
      </p:sp>
      <p:sp>
        <p:nvSpPr>
          <p:cNvPr id="6" name="5 CuadroTexto"/>
          <p:cNvSpPr txBox="1"/>
          <p:nvPr/>
        </p:nvSpPr>
        <p:spPr>
          <a:xfrm>
            <a:off x="6086901" y="-14325"/>
            <a:ext cx="3057099" cy="646331"/>
          </a:xfrm>
          <a:prstGeom prst="rect">
            <a:avLst/>
          </a:prstGeom>
          <a:noFill/>
        </p:spPr>
        <p:txBody>
          <a:bodyPr wrap="square" rtlCol="0">
            <a:spAutoFit/>
          </a:bodyPr>
          <a:lstStyle/>
          <a:p>
            <a:pPr algn="ctr"/>
            <a:r>
              <a:rPr lang="es-EC" u="none" dirty="0" smtClean="0">
                <a:solidFill>
                  <a:schemeClr val="bg1">
                    <a:lumMod val="50000"/>
                  </a:schemeClr>
                </a:solidFill>
              </a:rPr>
              <a:t>CARGAS PERMANENTES Y CARGAS DINÁMICAS</a:t>
            </a:r>
            <a:endParaRPr lang="es-EC" u="none" dirty="0">
              <a:solidFill>
                <a:schemeClr val="bg1">
                  <a:lumMod val="50000"/>
                </a:schemeClr>
              </a:solidFill>
            </a:endParaRPr>
          </a:p>
        </p:txBody>
      </p:sp>
      <p:pic>
        <p:nvPicPr>
          <p:cNvPr id="5" name="Imagen 5"/>
          <p:cNvPicPr>
            <a:picLocks noChangeAspect="1"/>
          </p:cNvPicPr>
          <p:nvPr/>
        </p:nvPicPr>
        <p:blipFill rotWithShape="1">
          <a:blip r:embed="rId3">
            <a:extLst>
              <a:ext uri="{28A0092B-C50C-407E-A947-70E740481C1C}">
                <a14:useLocalDpi xmlns:a14="http://schemas.microsoft.com/office/drawing/2010/main" val="0"/>
              </a:ext>
            </a:extLst>
          </a:blip>
          <a:srcRect l="25697"/>
          <a:stretch/>
        </p:blipFill>
        <p:spPr>
          <a:xfrm>
            <a:off x="6679732" y="5889901"/>
            <a:ext cx="2331841" cy="809423"/>
          </a:xfrm>
          <a:prstGeom prst="rect">
            <a:avLst/>
          </a:prstGeom>
        </p:spPr>
      </p:pic>
      <p:sp>
        <p:nvSpPr>
          <p:cNvPr id="7" name="6 CuadroTexto"/>
          <p:cNvSpPr txBox="1"/>
          <p:nvPr/>
        </p:nvSpPr>
        <p:spPr>
          <a:xfrm>
            <a:off x="109180" y="74541"/>
            <a:ext cx="5977721" cy="461665"/>
          </a:xfrm>
          <a:prstGeom prst="rect">
            <a:avLst/>
          </a:prstGeom>
          <a:noFill/>
        </p:spPr>
        <p:txBody>
          <a:bodyPr wrap="square" rtlCol="0">
            <a:spAutoFit/>
          </a:bodyPr>
          <a:lstStyle/>
          <a:p>
            <a:r>
              <a:rPr lang="es-EC" sz="2400" b="1" u="none" dirty="0" smtClean="0"/>
              <a:t>CARGAS DINÁMICAS</a:t>
            </a:r>
            <a:endParaRPr lang="es-EC" sz="2400" u="none" dirty="0"/>
          </a:p>
        </p:txBody>
      </p:sp>
      <p:sp>
        <p:nvSpPr>
          <p:cNvPr id="9" name="8 Rectángulo"/>
          <p:cNvSpPr/>
          <p:nvPr/>
        </p:nvSpPr>
        <p:spPr>
          <a:xfrm>
            <a:off x="141491" y="702228"/>
            <a:ext cx="7704161" cy="461665"/>
          </a:xfrm>
          <a:prstGeom prst="rect">
            <a:avLst/>
          </a:prstGeom>
        </p:spPr>
        <p:txBody>
          <a:bodyPr wrap="square">
            <a:spAutoFit/>
          </a:bodyPr>
          <a:lstStyle/>
          <a:p>
            <a:r>
              <a:rPr lang="es-EC" sz="2300" b="1" u="none" dirty="0" smtClean="0"/>
              <a:t>Presión del viento </a:t>
            </a:r>
            <a:endParaRPr lang="es-EC" sz="2300" u="none" dirty="0"/>
          </a:p>
        </p:txBody>
      </p:sp>
      <p:pic>
        <p:nvPicPr>
          <p:cNvPr id="3" name="Imagen 2" descr="Recorte de pantall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8454" y="1076889"/>
            <a:ext cx="3309719" cy="1013051"/>
          </a:xfrm>
          <a:prstGeom prst="rect">
            <a:avLst/>
          </a:prstGeom>
        </p:spPr>
      </p:pic>
      <p:pic>
        <p:nvPicPr>
          <p:cNvPr id="8" name="Imagen 7" descr="Recorte de pantall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008" y="1996235"/>
            <a:ext cx="5816891" cy="2798358"/>
          </a:xfrm>
          <a:prstGeom prst="rect">
            <a:avLst/>
          </a:prstGeom>
        </p:spPr>
      </p:pic>
      <p:pic>
        <p:nvPicPr>
          <p:cNvPr id="10" name="Imagen 9" descr="Recorte de pantalla"/>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78453" y="4794593"/>
            <a:ext cx="1440000" cy="618220"/>
          </a:xfrm>
          <a:prstGeom prst="rect">
            <a:avLst/>
          </a:prstGeom>
          <a:ln>
            <a:solidFill>
              <a:schemeClr val="tx1"/>
            </a:solidFill>
          </a:ln>
        </p:spPr>
      </p:pic>
      <mc:AlternateContent xmlns:mc="http://schemas.openxmlformats.org/markup-compatibility/2006" xmlns:a14="http://schemas.microsoft.com/office/drawing/2010/main">
        <mc:Choice Requires="a14">
          <p:sp>
            <p:nvSpPr>
              <p:cNvPr id="16" name="CuadroTexto 15"/>
              <p:cNvSpPr txBox="1"/>
              <p:nvPr/>
            </p:nvSpPr>
            <p:spPr>
              <a:xfrm>
                <a:off x="21129" y="5612902"/>
                <a:ext cx="3157325" cy="553998"/>
              </a:xfrm>
              <a:prstGeom prst="rect">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s-EC" b="0" i="1" u="none" smtClean="0">
                          <a:latin typeface="Cambria Math" panose="02040503050406030204" pitchFamily="18" charset="0"/>
                        </a:rPr>
                        <m:t>𝑉</m:t>
                      </m:r>
                      <m:r>
                        <a:rPr lang="es-EC" b="0" i="1" u="none" smtClean="0">
                          <a:latin typeface="Cambria Math" panose="02040503050406030204" pitchFamily="18" charset="0"/>
                        </a:rPr>
                        <m:t>:</m:t>
                      </m:r>
                      <m:r>
                        <a:rPr lang="es-EC" b="0" i="1" u="none" smtClean="0">
                          <a:latin typeface="Cambria Math" panose="02040503050406030204" pitchFamily="18" charset="0"/>
                        </a:rPr>
                        <m:t>𝑉𝑒𝑙𝑜𝑐𝑖𝑑𝑎𝑑</m:t>
                      </m:r>
                      <m:r>
                        <a:rPr lang="es-EC" b="0" i="1" u="none" smtClean="0">
                          <a:latin typeface="Cambria Math" panose="02040503050406030204" pitchFamily="18" charset="0"/>
                        </a:rPr>
                        <m:t> </m:t>
                      </m:r>
                      <m:r>
                        <a:rPr lang="es-EC" b="0" i="1" u="none" smtClean="0">
                          <a:latin typeface="Cambria Math" panose="02040503050406030204" pitchFamily="18" charset="0"/>
                        </a:rPr>
                        <m:t>𝑖𝑛𝑠𝑡𝑎𝑛</m:t>
                      </m:r>
                      <m:r>
                        <a:rPr lang="es-EC" b="0" i="1" u="none" smtClean="0">
                          <a:latin typeface="Cambria Math" panose="02040503050406030204" pitchFamily="18" charset="0"/>
                        </a:rPr>
                        <m:t>á</m:t>
                      </m:r>
                      <m:r>
                        <a:rPr lang="es-EC" b="0" i="1" u="none" smtClean="0">
                          <a:latin typeface="Cambria Math" panose="02040503050406030204" pitchFamily="18" charset="0"/>
                        </a:rPr>
                        <m:t>𝑛𝑒𝑎</m:t>
                      </m:r>
                      <m:r>
                        <a:rPr lang="es-EC" b="0" i="1" u="none" smtClean="0">
                          <a:latin typeface="Cambria Math" panose="02040503050406030204" pitchFamily="18" charset="0"/>
                        </a:rPr>
                        <m:t> </m:t>
                      </m:r>
                    </m:oMath>
                  </m:oMathPara>
                </a14:m>
                <a:endParaRPr lang="es-EC" b="0" i="1" u="none" dirty="0" smtClean="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s-EC" b="0" i="1" u="none" smtClean="0">
                          <a:latin typeface="Cambria Math" panose="02040503050406030204" pitchFamily="18" charset="0"/>
                        </a:rPr>
                        <m:t>𝑚</m:t>
                      </m:r>
                      <m:r>
                        <a:rPr lang="es-EC" b="0" i="1" u="none" smtClean="0">
                          <a:latin typeface="Cambria Math" panose="02040503050406030204" pitchFamily="18" charset="0"/>
                        </a:rPr>
                        <m:t>á</m:t>
                      </m:r>
                      <m:r>
                        <a:rPr lang="es-EC" b="0" i="1" u="none" smtClean="0">
                          <a:latin typeface="Cambria Math" panose="02040503050406030204" pitchFamily="18" charset="0"/>
                        </a:rPr>
                        <m:t>𝑥𝑖𝑚𝑎</m:t>
                      </m:r>
                      <m:r>
                        <a:rPr lang="es-EC" b="0" i="1" u="none" smtClean="0">
                          <a:latin typeface="Cambria Math" panose="02040503050406030204" pitchFamily="18" charset="0"/>
                        </a:rPr>
                        <m:t> </m:t>
                      </m:r>
                      <m:r>
                        <a:rPr lang="es-EC" b="0" i="1" u="none" smtClean="0">
                          <a:latin typeface="Cambria Math" panose="02040503050406030204" pitchFamily="18" charset="0"/>
                        </a:rPr>
                        <m:t>𝑑𝑒𝑙</m:t>
                      </m:r>
                      <m:r>
                        <a:rPr lang="es-EC" b="0" i="1" u="none" smtClean="0">
                          <a:latin typeface="Cambria Math" panose="02040503050406030204" pitchFamily="18" charset="0"/>
                        </a:rPr>
                        <m:t> </m:t>
                      </m:r>
                      <m:r>
                        <a:rPr lang="es-EC" b="0" i="1" u="none" smtClean="0">
                          <a:latin typeface="Cambria Math" panose="02040503050406030204" pitchFamily="18" charset="0"/>
                        </a:rPr>
                        <m:t>𝑣𝑖𝑒𝑛𝑡𝑜</m:t>
                      </m:r>
                      <m:r>
                        <a:rPr lang="es-EC" b="0" i="1" u="none" smtClean="0">
                          <a:latin typeface="Cambria Math" panose="02040503050406030204" pitchFamily="18" charset="0"/>
                        </a:rPr>
                        <m:t>( 21</m:t>
                      </m:r>
                      <m:f>
                        <m:fPr>
                          <m:type m:val="lin"/>
                          <m:ctrlPr>
                            <a:rPr lang="es-EC" b="0" i="1" u="none" smtClean="0">
                              <a:latin typeface="Cambria Math" panose="02040503050406030204" pitchFamily="18" charset="0"/>
                            </a:rPr>
                          </m:ctrlPr>
                        </m:fPr>
                        <m:num>
                          <m:r>
                            <a:rPr lang="es-EC" b="0" i="1" u="none" smtClean="0">
                              <a:latin typeface="Cambria Math" panose="02040503050406030204" pitchFamily="18" charset="0"/>
                            </a:rPr>
                            <m:t>𝑚</m:t>
                          </m:r>
                        </m:num>
                        <m:den>
                          <m:r>
                            <a:rPr lang="es-EC" b="0" i="1" u="none" smtClean="0">
                              <a:latin typeface="Cambria Math" panose="02040503050406030204" pitchFamily="18" charset="0"/>
                            </a:rPr>
                            <m:t>𝑠</m:t>
                          </m:r>
                        </m:den>
                      </m:f>
                      <m:r>
                        <a:rPr lang="es-EC" b="0" i="1" u="none" smtClean="0">
                          <a:latin typeface="Cambria Math" panose="02040503050406030204" pitchFamily="18" charset="0"/>
                        </a:rPr>
                        <m:t>)</m:t>
                      </m:r>
                    </m:oMath>
                  </m:oMathPara>
                </a14:m>
                <a:endParaRPr lang="es-EC" u="none" dirty="0"/>
              </a:p>
            </p:txBody>
          </p:sp>
        </mc:Choice>
        <mc:Fallback xmlns="">
          <p:sp>
            <p:nvSpPr>
              <p:cNvPr id="16" name="CuadroTexto 15"/>
              <p:cNvSpPr txBox="1">
                <a:spLocks noRot="1" noChangeAspect="1" noMove="1" noResize="1" noEditPoints="1" noAdjustHandles="1" noChangeArrowheads="1" noChangeShapeType="1" noTextEdit="1"/>
              </p:cNvSpPr>
              <p:nvPr/>
            </p:nvSpPr>
            <p:spPr>
              <a:xfrm>
                <a:off x="21129" y="5612902"/>
                <a:ext cx="3157325" cy="553998"/>
              </a:xfrm>
              <a:prstGeom prst="rect">
                <a:avLst/>
              </a:prstGeom>
              <a:blipFill rotWithShape="0">
                <a:blip r:embed="rId7"/>
                <a:stretch>
                  <a:fillRect t="-34409" r="-11923" b="-122581"/>
                </a:stretch>
              </a:blipFill>
              <a:ln>
                <a:solidFill>
                  <a:schemeClr val="tx1"/>
                </a:solidFill>
              </a:ln>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7" name="CuadroTexto 16"/>
              <p:cNvSpPr txBox="1"/>
              <p:nvPr/>
            </p:nvSpPr>
            <p:spPr>
              <a:xfrm>
                <a:off x="3330848" y="5625236"/>
                <a:ext cx="3157325" cy="553998"/>
              </a:xfrm>
              <a:prstGeom prst="rect">
                <a:avLst/>
              </a:prstGeom>
              <a:noFill/>
              <a:ln>
                <a:solidFill>
                  <a:schemeClr val="tx1"/>
                </a:solidFill>
              </a:ln>
            </p:spPr>
            <p:txBody>
              <a:bodyPr wrap="square" lIns="0" tIns="0" rIns="0" bIns="0" rtlCol="0">
                <a:spAutoFit/>
              </a:bodyPr>
              <a:lstStyle/>
              <a:p>
                <a:pPr>
                  <a:lnSpc>
                    <a:spcPct val="200000"/>
                  </a:lnSpc>
                </a:pPr>
                <a14:m>
                  <m:oMathPara xmlns:m="http://schemas.openxmlformats.org/officeDocument/2006/math">
                    <m:oMathParaPr>
                      <m:jc m:val="centerGroup"/>
                    </m:oMathParaPr>
                    <m:oMath xmlns:m="http://schemas.openxmlformats.org/officeDocument/2006/math">
                      <m:r>
                        <a:rPr lang="es-EC" b="0" i="1" u="none" smtClean="0">
                          <a:latin typeface="Cambria Math" panose="02040503050406030204" pitchFamily="18" charset="0"/>
                          <a:sym typeface="Symbol" panose="05050102010706020507" pitchFamily="18" charset="2"/>
                        </a:rPr>
                        <m:t>: </m:t>
                      </m:r>
                      <m:r>
                        <a:rPr lang="es-EC" b="0" i="1" u="none" smtClean="0">
                          <a:latin typeface="Cambria Math" panose="02040503050406030204" pitchFamily="18" charset="0"/>
                        </a:rPr>
                        <m:t>𝐶𝑜𝑒𝑓𝑖𝑐𝑖𝑒𝑛𝑡𝑒</m:t>
                      </m:r>
                      <m:r>
                        <a:rPr lang="es-EC" b="0" i="1" u="none" smtClean="0">
                          <a:latin typeface="Cambria Math" panose="02040503050406030204" pitchFamily="18" charset="0"/>
                        </a:rPr>
                        <m:t> </m:t>
                      </m:r>
                      <m:r>
                        <a:rPr lang="es-EC" b="0" i="1" u="none" smtClean="0">
                          <a:latin typeface="Cambria Math" panose="02040503050406030204" pitchFamily="18" charset="0"/>
                        </a:rPr>
                        <m:t>𝑑𝑒</m:t>
                      </m:r>
                      <m:r>
                        <a:rPr lang="es-EC" b="0" i="1" u="none" smtClean="0">
                          <a:latin typeface="Cambria Math" panose="02040503050406030204" pitchFamily="18" charset="0"/>
                        </a:rPr>
                        <m:t> </m:t>
                      </m:r>
                      <m:r>
                        <a:rPr lang="es-EC" b="0" i="1" u="none" smtClean="0">
                          <a:latin typeface="Cambria Math" panose="02040503050406030204" pitchFamily="18" charset="0"/>
                        </a:rPr>
                        <m:t>𝑐𝑜𝑟𝑟𝑒𝑐𝑐𝑖</m:t>
                      </m:r>
                      <m:r>
                        <a:rPr lang="es-EC" b="0" i="1" u="none" smtClean="0">
                          <a:latin typeface="Cambria Math" panose="02040503050406030204" pitchFamily="18" charset="0"/>
                        </a:rPr>
                        <m:t>ó</m:t>
                      </m:r>
                      <m:r>
                        <a:rPr lang="es-EC" b="0" i="1" u="none" smtClean="0">
                          <a:latin typeface="Cambria Math" panose="02040503050406030204" pitchFamily="18" charset="0"/>
                        </a:rPr>
                        <m:t>𝑛</m:t>
                      </m:r>
                    </m:oMath>
                  </m:oMathPara>
                </a14:m>
                <a:endParaRPr lang="es-EC" u="none" dirty="0"/>
              </a:p>
            </p:txBody>
          </p:sp>
        </mc:Choice>
        <mc:Fallback xmlns="">
          <p:sp>
            <p:nvSpPr>
              <p:cNvPr id="17" name="CuadroTexto 16"/>
              <p:cNvSpPr txBox="1">
                <a:spLocks noRot="1" noChangeAspect="1" noMove="1" noResize="1" noEditPoints="1" noAdjustHandles="1" noChangeArrowheads="1" noChangeShapeType="1" noTextEdit="1"/>
              </p:cNvSpPr>
              <p:nvPr/>
            </p:nvSpPr>
            <p:spPr>
              <a:xfrm>
                <a:off x="3330848" y="5625236"/>
                <a:ext cx="3157325" cy="553998"/>
              </a:xfrm>
              <a:prstGeom prst="rect">
                <a:avLst/>
              </a:prstGeom>
              <a:blipFill rotWithShape="0">
                <a:blip r:embed="rId8"/>
                <a:stretch>
                  <a:fillRect/>
                </a:stretch>
              </a:blipFill>
              <a:ln>
                <a:solidFill>
                  <a:schemeClr val="tx1"/>
                </a:solidFill>
              </a:ln>
            </p:spPr>
            <p:txBody>
              <a:bodyPr/>
              <a:lstStyle/>
              <a:p>
                <a:r>
                  <a:rPr lang="es-EC">
                    <a:noFill/>
                  </a:rPr>
                  <a:t> </a:t>
                </a:r>
              </a:p>
            </p:txBody>
          </p:sp>
        </mc:Fallback>
      </mc:AlternateContent>
    </p:spTree>
    <p:extLst>
      <p:ext uri="{BB962C8B-B14F-4D97-AF65-F5344CB8AC3E}">
        <p14:creationId xmlns:p14="http://schemas.microsoft.com/office/powerpoint/2010/main" val="260121135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05661"/>
            <a:ext cx="8229600" cy="485553"/>
          </a:xfrm>
        </p:spPr>
        <p:txBody>
          <a:bodyPr/>
          <a:lstStyle/>
          <a:p>
            <a:pPr algn="l"/>
            <a:r>
              <a:rPr lang="es-EC" sz="2400" b="0" i="0" dirty="0">
                <a:solidFill>
                  <a:schemeClr val="tx1"/>
                </a:solidFill>
              </a:rPr>
              <a:t/>
            </a:r>
            <a:br>
              <a:rPr lang="es-EC" sz="2400" b="0" i="0" dirty="0">
                <a:solidFill>
                  <a:schemeClr val="tx1"/>
                </a:solidFill>
              </a:rPr>
            </a:br>
            <a:endParaRPr lang="es-EC" sz="2200" dirty="0">
              <a:solidFill>
                <a:schemeClr val="tx1"/>
              </a:solidFill>
            </a:endParaRPr>
          </a:p>
        </p:txBody>
      </p:sp>
      <p:sp>
        <p:nvSpPr>
          <p:cNvPr id="6" name="5 CuadroTexto"/>
          <p:cNvSpPr txBox="1"/>
          <p:nvPr/>
        </p:nvSpPr>
        <p:spPr>
          <a:xfrm>
            <a:off x="6086901" y="-14325"/>
            <a:ext cx="3057099" cy="646331"/>
          </a:xfrm>
          <a:prstGeom prst="rect">
            <a:avLst/>
          </a:prstGeom>
          <a:noFill/>
        </p:spPr>
        <p:txBody>
          <a:bodyPr wrap="square" rtlCol="0">
            <a:spAutoFit/>
          </a:bodyPr>
          <a:lstStyle/>
          <a:p>
            <a:pPr algn="ctr"/>
            <a:r>
              <a:rPr lang="es-EC" u="none" dirty="0" smtClean="0">
                <a:solidFill>
                  <a:schemeClr val="bg1">
                    <a:lumMod val="50000"/>
                  </a:schemeClr>
                </a:solidFill>
              </a:rPr>
              <a:t>CARGAS PERMANENTES Y CARGAS DINÁMICAS</a:t>
            </a:r>
            <a:endParaRPr lang="es-EC" u="none" dirty="0">
              <a:solidFill>
                <a:schemeClr val="bg1">
                  <a:lumMod val="50000"/>
                </a:schemeClr>
              </a:solidFill>
            </a:endParaRPr>
          </a:p>
        </p:txBody>
      </p:sp>
      <p:pic>
        <p:nvPicPr>
          <p:cNvPr id="5" name="Imagen 5"/>
          <p:cNvPicPr>
            <a:picLocks noChangeAspect="1"/>
          </p:cNvPicPr>
          <p:nvPr/>
        </p:nvPicPr>
        <p:blipFill rotWithShape="1">
          <a:blip r:embed="rId3">
            <a:extLst>
              <a:ext uri="{28A0092B-C50C-407E-A947-70E740481C1C}">
                <a14:useLocalDpi xmlns:a14="http://schemas.microsoft.com/office/drawing/2010/main" val="0"/>
              </a:ext>
            </a:extLst>
          </a:blip>
          <a:srcRect l="25697"/>
          <a:stretch/>
        </p:blipFill>
        <p:spPr>
          <a:xfrm>
            <a:off x="6679732" y="5889901"/>
            <a:ext cx="2331841" cy="809423"/>
          </a:xfrm>
          <a:prstGeom prst="rect">
            <a:avLst/>
          </a:prstGeom>
        </p:spPr>
      </p:pic>
      <p:sp>
        <p:nvSpPr>
          <p:cNvPr id="7" name="6 CuadroTexto"/>
          <p:cNvSpPr txBox="1"/>
          <p:nvPr/>
        </p:nvSpPr>
        <p:spPr>
          <a:xfrm>
            <a:off x="109180" y="74541"/>
            <a:ext cx="5977721" cy="461665"/>
          </a:xfrm>
          <a:prstGeom prst="rect">
            <a:avLst/>
          </a:prstGeom>
          <a:noFill/>
        </p:spPr>
        <p:txBody>
          <a:bodyPr wrap="square" rtlCol="0">
            <a:spAutoFit/>
          </a:bodyPr>
          <a:lstStyle/>
          <a:p>
            <a:r>
              <a:rPr lang="es-EC" sz="2400" b="1" u="none" dirty="0" smtClean="0"/>
              <a:t>CARGAS DINÁMICAS</a:t>
            </a:r>
            <a:endParaRPr lang="es-EC" sz="2400" u="none" dirty="0"/>
          </a:p>
        </p:txBody>
      </p:sp>
      <p:sp>
        <p:nvSpPr>
          <p:cNvPr id="9" name="8 Rectángulo"/>
          <p:cNvSpPr/>
          <p:nvPr/>
        </p:nvSpPr>
        <p:spPr>
          <a:xfrm>
            <a:off x="141491" y="702228"/>
            <a:ext cx="7704161" cy="461665"/>
          </a:xfrm>
          <a:prstGeom prst="rect">
            <a:avLst/>
          </a:prstGeom>
        </p:spPr>
        <p:txBody>
          <a:bodyPr wrap="square">
            <a:spAutoFit/>
          </a:bodyPr>
          <a:lstStyle/>
          <a:p>
            <a:r>
              <a:rPr lang="es-EC" sz="2300" b="1" u="none" dirty="0" smtClean="0"/>
              <a:t>Presión del viento </a:t>
            </a:r>
            <a:endParaRPr lang="es-EC" sz="2300" u="none" dirty="0"/>
          </a:p>
        </p:txBody>
      </p:sp>
      <p:pic>
        <p:nvPicPr>
          <p:cNvPr id="4" name="Imagen 3" descr="Recorte de pantall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250" y="1214770"/>
            <a:ext cx="5782482" cy="2429214"/>
          </a:xfrm>
          <a:prstGeom prst="rect">
            <a:avLst/>
          </a:prstGeom>
        </p:spPr>
      </p:pic>
      <p:pic>
        <p:nvPicPr>
          <p:cNvPr id="11" name="Imagen 10" descr="Recorte de pantall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6303" y="3746330"/>
            <a:ext cx="5763429" cy="2438740"/>
          </a:xfrm>
          <a:prstGeom prst="rect">
            <a:avLst/>
          </a:prstGeom>
        </p:spPr>
      </p:pic>
    </p:spTree>
    <p:extLst>
      <p:ext uri="{BB962C8B-B14F-4D97-AF65-F5344CB8AC3E}">
        <p14:creationId xmlns:p14="http://schemas.microsoft.com/office/powerpoint/2010/main" val="410445195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05661"/>
            <a:ext cx="8229600" cy="485553"/>
          </a:xfrm>
        </p:spPr>
        <p:txBody>
          <a:bodyPr/>
          <a:lstStyle/>
          <a:p>
            <a:pPr algn="l"/>
            <a:r>
              <a:rPr lang="es-EC" sz="2400" b="0" i="0" dirty="0">
                <a:solidFill>
                  <a:schemeClr val="tx1"/>
                </a:solidFill>
              </a:rPr>
              <a:t/>
            </a:r>
            <a:br>
              <a:rPr lang="es-EC" sz="2400" b="0" i="0" dirty="0">
                <a:solidFill>
                  <a:schemeClr val="tx1"/>
                </a:solidFill>
              </a:rPr>
            </a:br>
            <a:endParaRPr lang="es-EC" sz="2200" dirty="0">
              <a:solidFill>
                <a:schemeClr val="tx1"/>
              </a:solidFill>
            </a:endParaRPr>
          </a:p>
        </p:txBody>
      </p:sp>
      <p:sp>
        <p:nvSpPr>
          <p:cNvPr id="6" name="5 CuadroTexto"/>
          <p:cNvSpPr txBox="1"/>
          <p:nvPr/>
        </p:nvSpPr>
        <p:spPr>
          <a:xfrm>
            <a:off x="6086901" y="-14325"/>
            <a:ext cx="3057099" cy="646331"/>
          </a:xfrm>
          <a:prstGeom prst="rect">
            <a:avLst/>
          </a:prstGeom>
          <a:noFill/>
        </p:spPr>
        <p:txBody>
          <a:bodyPr wrap="square" rtlCol="0">
            <a:spAutoFit/>
          </a:bodyPr>
          <a:lstStyle/>
          <a:p>
            <a:pPr algn="ctr"/>
            <a:r>
              <a:rPr lang="es-EC" u="none" dirty="0" smtClean="0">
                <a:solidFill>
                  <a:schemeClr val="bg1">
                    <a:lumMod val="50000"/>
                  </a:schemeClr>
                </a:solidFill>
              </a:rPr>
              <a:t>CARGAS PERMANENTES Y CARGAS DINÁMICAS</a:t>
            </a:r>
            <a:endParaRPr lang="es-EC" u="none" dirty="0">
              <a:solidFill>
                <a:schemeClr val="bg1">
                  <a:lumMod val="50000"/>
                </a:schemeClr>
              </a:solidFill>
            </a:endParaRPr>
          </a:p>
        </p:txBody>
      </p:sp>
      <p:pic>
        <p:nvPicPr>
          <p:cNvPr id="5" name="Imagen 5"/>
          <p:cNvPicPr>
            <a:picLocks noChangeAspect="1"/>
          </p:cNvPicPr>
          <p:nvPr/>
        </p:nvPicPr>
        <p:blipFill rotWithShape="1">
          <a:blip r:embed="rId3">
            <a:extLst>
              <a:ext uri="{28A0092B-C50C-407E-A947-70E740481C1C}">
                <a14:useLocalDpi xmlns:a14="http://schemas.microsoft.com/office/drawing/2010/main" val="0"/>
              </a:ext>
            </a:extLst>
          </a:blip>
          <a:srcRect l="25697"/>
          <a:stretch/>
        </p:blipFill>
        <p:spPr>
          <a:xfrm>
            <a:off x="6679732" y="5889901"/>
            <a:ext cx="2331841" cy="809423"/>
          </a:xfrm>
          <a:prstGeom prst="rect">
            <a:avLst/>
          </a:prstGeom>
        </p:spPr>
      </p:pic>
      <p:sp>
        <p:nvSpPr>
          <p:cNvPr id="7" name="6 CuadroTexto"/>
          <p:cNvSpPr txBox="1"/>
          <p:nvPr/>
        </p:nvSpPr>
        <p:spPr>
          <a:xfrm>
            <a:off x="109180" y="74541"/>
            <a:ext cx="5977721" cy="461665"/>
          </a:xfrm>
          <a:prstGeom prst="rect">
            <a:avLst/>
          </a:prstGeom>
          <a:noFill/>
        </p:spPr>
        <p:txBody>
          <a:bodyPr wrap="square" rtlCol="0">
            <a:spAutoFit/>
          </a:bodyPr>
          <a:lstStyle/>
          <a:p>
            <a:r>
              <a:rPr lang="es-EC" sz="2400" b="1" u="none" dirty="0" smtClean="0"/>
              <a:t>CARGAS DINÁMICAS</a:t>
            </a:r>
            <a:endParaRPr lang="es-EC" sz="2400" u="none" dirty="0"/>
          </a:p>
        </p:txBody>
      </p:sp>
      <p:sp>
        <p:nvSpPr>
          <p:cNvPr id="9" name="8 Rectángulo"/>
          <p:cNvSpPr/>
          <p:nvPr/>
        </p:nvSpPr>
        <p:spPr>
          <a:xfrm>
            <a:off x="141491" y="702228"/>
            <a:ext cx="7704161" cy="815608"/>
          </a:xfrm>
          <a:prstGeom prst="rect">
            <a:avLst/>
          </a:prstGeom>
        </p:spPr>
        <p:txBody>
          <a:bodyPr wrap="square">
            <a:spAutoFit/>
          </a:bodyPr>
          <a:lstStyle/>
          <a:p>
            <a:r>
              <a:rPr lang="es-EC" sz="2300" b="1" u="none" dirty="0" smtClean="0"/>
              <a:t>Análisis </a:t>
            </a:r>
            <a:r>
              <a:rPr lang="es-EC" sz="2300" b="1" u="none" dirty="0" err="1" smtClean="0"/>
              <a:t>pseudoestático</a:t>
            </a:r>
            <a:r>
              <a:rPr lang="es-EC" sz="2300" b="1" u="none" dirty="0" smtClean="0"/>
              <a:t> </a:t>
            </a:r>
            <a:endParaRPr lang="es-EC" sz="2300" u="none" dirty="0"/>
          </a:p>
          <a:p>
            <a:endParaRPr lang="es-EC" sz="2300" u="none" dirty="0"/>
          </a:p>
        </p:txBody>
      </p:sp>
      <p:pic>
        <p:nvPicPr>
          <p:cNvPr id="10" name="Imagen 9" descr="Recorte de pantalla"/>
          <p:cNvPicPr>
            <a:picLocks noChangeAspect="1"/>
          </p:cNvPicPr>
          <p:nvPr/>
        </p:nvPicPr>
        <p:blipFill rotWithShape="1">
          <a:blip r:embed="rId4">
            <a:extLst>
              <a:ext uri="{28A0092B-C50C-407E-A947-70E740481C1C}">
                <a14:useLocalDpi xmlns:a14="http://schemas.microsoft.com/office/drawing/2010/main" val="0"/>
              </a:ext>
            </a:extLst>
          </a:blip>
          <a:srcRect b="4198"/>
          <a:stretch/>
        </p:blipFill>
        <p:spPr>
          <a:xfrm>
            <a:off x="4344629" y="1205164"/>
            <a:ext cx="3719872" cy="2866606"/>
          </a:xfrm>
          <a:prstGeom prst="rect">
            <a:avLst/>
          </a:prstGeom>
        </p:spPr>
      </p:pic>
      <p:pic>
        <p:nvPicPr>
          <p:cNvPr id="12" name="Imagen 11" descr="Recorte de pantall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8999" y="4407251"/>
            <a:ext cx="7686002" cy="1386850"/>
          </a:xfrm>
          <a:prstGeom prst="rect">
            <a:avLst/>
          </a:prstGeom>
        </p:spPr>
      </p:pic>
      <p:pic>
        <p:nvPicPr>
          <p:cNvPr id="3" name="Imagen 2" descr="Recorte de pantalla"/>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6954" y="1439073"/>
            <a:ext cx="1748686" cy="2853759"/>
          </a:xfrm>
          <a:prstGeom prst="rect">
            <a:avLst/>
          </a:prstGeom>
        </p:spPr>
      </p:pic>
    </p:spTree>
    <p:extLst>
      <p:ext uri="{BB962C8B-B14F-4D97-AF65-F5344CB8AC3E}">
        <p14:creationId xmlns:p14="http://schemas.microsoft.com/office/powerpoint/2010/main" val="45063238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19918" y="1110031"/>
            <a:ext cx="3633686" cy="2509469"/>
          </a:xfrm>
          <a:prstGeom prst="rect">
            <a:avLst/>
          </a:prstGeom>
        </p:spPr>
      </p:pic>
      <p:pic>
        <p:nvPicPr>
          <p:cNvPr id="11" name="Imagen 10"/>
          <p:cNvPicPr/>
          <p:nvPr/>
        </p:nvPicPr>
        <p:blipFill>
          <a:blip r:embed="rId4" cstate="print">
            <a:extLst>
              <a:ext uri="{28A0092B-C50C-407E-A947-70E740481C1C}">
                <a14:useLocalDpi xmlns:a14="http://schemas.microsoft.com/office/drawing/2010/main" val="0"/>
              </a:ext>
            </a:extLst>
          </a:blip>
          <a:stretch>
            <a:fillRect/>
          </a:stretch>
        </p:blipFill>
        <p:spPr>
          <a:xfrm>
            <a:off x="3858242" y="946256"/>
            <a:ext cx="5086350" cy="4922468"/>
          </a:xfrm>
          <a:prstGeom prst="rect">
            <a:avLst/>
          </a:prstGeom>
        </p:spPr>
      </p:pic>
      <p:sp>
        <p:nvSpPr>
          <p:cNvPr id="2" name="1 Título"/>
          <p:cNvSpPr>
            <a:spLocks noGrp="1"/>
          </p:cNvSpPr>
          <p:nvPr>
            <p:ph type="title"/>
          </p:nvPr>
        </p:nvSpPr>
        <p:spPr>
          <a:xfrm>
            <a:off x="457200" y="105661"/>
            <a:ext cx="8229600" cy="485553"/>
          </a:xfrm>
        </p:spPr>
        <p:txBody>
          <a:bodyPr/>
          <a:lstStyle/>
          <a:p>
            <a:pPr algn="l"/>
            <a:r>
              <a:rPr lang="es-EC" sz="2400" b="0" i="0" dirty="0">
                <a:solidFill>
                  <a:schemeClr val="tx1"/>
                </a:solidFill>
              </a:rPr>
              <a:t/>
            </a:r>
            <a:br>
              <a:rPr lang="es-EC" sz="2400" b="0" i="0" dirty="0">
                <a:solidFill>
                  <a:schemeClr val="tx1"/>
                </a:solidFill>
              </a:rPr>
            </a:br>
            <a:endParaRPr lang="es-EC" sz="2200" dirty="0">
              <a:solidFill>
                <a:schemeClr val="tx1"/>
              </a:solidFill>
            </a:endParaRPr>
          </a:p>
        </p:txBody>
      </p:sp>
      <p:sp>
        <p:nvSpPr>
          <p:cNvPr id="6" name="5 CuadroTexto"/>
          <p:cNvSpPr txBox="1"/>
          <p:nvPr/>
        </p:nvSpPr>
        <p:spPr>
          <a:xfrm>
            <a:off x="6086901" y="-14325"/>
            <a:ext cx="3057099" cy="646331"/>
          </a:xfrm>
          <a:prstGeom prst="rect">
            <a:avLst/>
          </a:prstGeom>
          <a:noFill/>
        </p:spPr>
        <p:txBody>
          <a:bodyPr wrap="square" rtlCol="0">
            <a:spAutoFit/>
          </a:bodyPr>
          <a:lstStyle/>
          <a:p>
            <a:pPr algn="ctr"/>
            <a:r>
              <a:rPr lang="es-EC" u="none" dirty="0" smtClean="0">
                <a:solidFill>
                  <a:schemeClr val="bg1">
                    <a:lumMod val="50000"/>
                  </a:schemeClr>
                </a:solidFill>
              </a:rPr>
              <a:t>CARGAS PERMANENTES Y CARGAS DINÁMICAS</a:t>
            </a:r>
            <a:endParaRPr lang="es-EC" u="none" dirty="0">
              <a:solidFill>
                <a:schemeClr val="bg1">
                  <a:lumMod val="50000"/>
                </a:schemeClr>
              </a:solidFill>
            </a:endParaRPr>
          </a:p>
        </p:txBody>
      </p:sp>
      <p:pic>
        <p:nvPicPr>
          <p:cNvPr id="5" name="Imagen 5"/>
          <p:cNvPicPr>
            <a:picLocks noChangeAspect="1"/>
          </p:cNvPicPr>
          <p:nvPr/>
        </p:nvPicPr>
        <p:blipFill rotWithShape="1">
          <a:blip r:embed="rId5">
            <a:extLst>
              <a:ext uri="{28A0092B-C50C-407E-A947-70E740481C1C}">
                <a14:useLocalDpi xmlns:a14="http://schemas.microsoft.com/office/drawing/2010/main" val="0"/>
              </a:ext>
            </a:extLst>
          </a:blip>
          <a:srcRect l="25697"/>
          <a:stretch/>
        </p:blipFill>
        <p:spPr>
          <a:xfrm>
            <a:off x="6679732" y="5985437"/>
            <a:ext cx="2331841" cy="809423"/>
          </a:xfrm>
          <a:prstGeom prst="rect">
            <a:avLst/>
          </a:prstGeom>
        </p:spPr>
      </p:pic>
      <p:sp>
        <p:nvSpPr>
          <p:cNvPr id="7" name="6 CuadroTexto"/>
          <p:cNvSpPr txBox="1"/>
          <p:nvPr/>
        </p:nvSpPr>
        <p:spPr>
          <a:xfrm>
            <a:off x="109180" y="74541"/>
            <a:ext cx="5977721" cy="461665"/>
          </a:xfrm>
          <a:prstGeom prst="rect">
            <a:avLst/>
          </a:prstGeom>
          <a:noFill/>
        </p:spPr>
        <p:txBody>
          <a:bodyPr wrap="square" rtlCol="0">
            <a:spAutoFit/>
          </a:bodyPr>
          <a:lstStyle/>
          <a:p>
            <a:r>
              <a:rPr lang="es-EC" sz="2400" b="1" u="none" dirty="0" smtClean="0"/>
              <a:t>CARGAS DINÁMICAS</a:t>
            </a:r>
            <a:endParaRPr lang="es-EC" sz="2400" u="none" dirty="0"/>
          </a:p>
        </p:txBody>
      </p:sp>
      <p:sp>
        <p:nvSpPr>
          <p:cNvPr id="9" name="8 Rectángulo"/>
          <p:cNvSpPr/>
          <p:nvPr/>
        </p:nvSpPr>
        <p:spPr>
          <a:xfrm>
            <a:off x="141491" y="702228"/>
            <a:ext cx="7704161" cy="815608"/>
          </a:xfrm>
          <a:prstGeom prst="rect">
            <a:avLst/>
          </a:prstGeom>
        </p:spPr>
        <p:txBody>
          <a:bodyPr wrap="square">
            <a:spAutoFit/>
          </a:bodyPr>
          <a:lstStyle/>
          <a:p>
            <a:r>
              <a:rPr lang="es-EC" sz="2200" b="1" u="none" dirty="0" smtClean="0"/>
              <a:t>Espectro de diseño</a:t>
            </a:r>
            <a:endParaRPr lang="es-EC" sz="2200" u="none" dirty="0"/>
          </a:p>
          <a:p>
            <a:endParaRPr lang="es-EC" sz="2300" u="none" dirty="0"/>
          </a:p>
        </p:txBody>
      </p:sp>
      <p:graphicFrame>
        <p:nvGraphicFramePr>
          <p:cNvPr id="4" name="Tabla 3"/>
          <p:cNvGraphicFramePr>
            <a:graphicFrameLocks noGrp="1"/>
          </p:cNvGraphicFramePr>
          <p:nvPr>
            <p:extLst>
              <p:ext uri="{D42A27DB-BD31-4B8C-83A1-F6EECF244321}">
                <p14:modId xmlns:p14="http://schemas.microsoft.com/office/powerpoint/2010/main" val="2683527706"/>
              </p:ext>
            </p:extLst>
          </p:nvPr>
        </p:nvGraphicFramePr>
        <p:xfrm>
          <a:off x="841992" y="3784600"/>
          <a:ext cx="2028208" cy="2395712"/>
        </p:xfrm>
        <a:graphic>
          <a:graphicData uri="http://schemas.openxmlformats.org/drawingml/2006/table">
            <a:tbl>
              <a:tblPr firstRow="1" bandRow="1">
                <a:tableStyleId>{616DA210-FB5B-4158-B5E0-FEB733F419BA}</a:tableStyleId>
              </a:tblPr>
              <a:tblGrid>
                <a:gridCol w="1014104"/>
                <a:gridCol w="1014104"/>
              </a:tblGrid>
              <a:tr h="299464">
                <a:tc>
                  <a:txBody>
                    <a:bodyPr/>
                    <a:lstStyle/>
                    <a:p>
                      <a:r>
                        <a:rPr lang="es-EC" sz="1200" dirty="0" smtClean="0"/>
                        <a:t>Z</a:t>
                      </a:r>
                      <a:endParaRPr lang="es-EC" sz="1200" dirty="0"/>
                    </a:p>
                  </a:txBody>
                  <a:tcPr/>
                </a:tc>
                <a:tc>
                  <a:txBody>
                    <a:bodyPr/>
                    <a:lstStyle/>
                    <a:p>
                      <a:r>
                        <a:rPr lang="es-EC" sz="1200" dirty="0" smtClean="0"/>
                        <a:t>0,4</a:t>
                      </a:r>
                      <a:endParaRPr lang="es-EC" sz="1200" dirty="0"/>
                    </a:p>
                  </a:txBody>
                  <a:tcPr/>
                </a:tc>
              </a:tr>
              <a:tr h="299464">
                <a:tc>
                  <a:txBody>
                    <a:bodyPr/>
                    <a:lstStyle/>
                    <a:p>
                      <a:r>
                        <a:rPr lang="es-EC" sz="1200" dirty="0" smtClean="0"/>
                        <a:t>Fa</a:t>
                      </a:r>
                      <a:endParaRPr lang="es-EC" sz="1200" dirty="0"/>
                    </a:p>
                  </a:txBody>
                  <a:tcPr/>
                </a:tc>
                <a:tc>
                  <a:txBody>
                    <a:bodyPr/>
                    <a:lstStyle/>
                    <a:p>
                      <a:r>
                        <a:rPr lang="es-EC" sz="1200" dirty="0" smtClean="0"/>
                        <a:t>1,2</a:t>
                      </a:r>
                      <a:endParaRPr lang="es-EC" sz="1200" dirty="0"/>
                    </a:p>
                  </a:txBody>
                  <a:tcPr/>
                </a:tc>
              </a:tr>
              <a:tr h="299464">
                <a:tc>
                  <a:txBody>
                    <a:bodyPr/>
                    <a:lstStyle/>
                    <a:p>
                      <a:r>
                        <a:rPr lang="es-EC" sz="1200" dirty="0" err="1" smtClean="0"/>
                        <a:t>Fd</a:t>
                      </a:r>
                      <a:endParaRPr lang="es-EC" sz="1200" dirty="0"/>
                    </a:p>
                  </a:txBody>
                  <a:tcPr/>
                </a:tc>
                <a:tc>
                  <a:txBody>
                    <a:bodyPr/>
                    <a:lstStyle/>
                    <a:p>
                      <a:r>
                        <a:rPr lang="es-EC" sz="1200" dirty="0" smtClean="0"/>
                        <a:t>1,11</a:t>
                      </a:r>
                      <a:endParaRPr lang="es-EC" sz="1200" dirty="0"/>
                    </a:p>
                  </a:txBody>
                  <a:tcPr/>
                </a:tc>
              </a:tr>
              <a:tr h="299464">
                <a:tc>
                  <a:txBody>
                    <a:bodyPr/>
                    <a:lstStyle/>
                    <a:p>
                      <a:r>
                        <a:rPr lang="es-EC" sz="1200" dirty="0" err="1" smtClean="0"/>
                        <a:t>Fs</a:t>
                      </a:r>
                      <a:endParaRPr lang="es-EC" sz="1200" dirty="0"/>
                    </a:p>
                  </a:txBody>
                  <a:tcPr/>
                </a:tc>
                <a:tc>
                  <a:txBody>
                    <a:bodyPr/>
                    <a:lstStyle/>
                    <a:p>
                      <a:r>
                        <a:rPr lang="es-EC" sz="1200" dirty="0" smtClean="0"/>
                        <a:t>1,11</a:t>
                      </a:r>
                      <a:endParaRPr lang="es-EC" sz="1200" dirty="0"/>
                    </a:p>
                  </a:txBody>
                  <a:tcPr/>
                </a:tc>
              </a:tr>
              <a:tr h="299464">
                <a:tc>
                  <a:txBody>
                    <a:bodyPr/>
                    <a:lstStyle/>
                    <a:p>
                      <a:r>
                        <a:rPr lang="es-EC" sz="1200" dirty="0" smtClean="0">
                          <a:sym typeface="Symbol" panose="05050102010706020507" pitchFamily="18" charset="2"/>
                        </a:rPr>
                        <a:t></a:t>
                      </a:r>
                      <a:endParaRPr lang="es-EC" sz="1200" dirty="0"/>
                    </a:p>
                  </a:txBody>
                  <a:tcPr/>
                </a:tc>
                <a:tc>
                  <a:txBody>
                    <a:bodyPr/>
                    <a:lstStyle/>
                    <a:p>
                      <a:r>
                        <a:rPr lang="es-EC" sz="1200" dirty="0" smtClean="0"/>
                        <a:t>2,48</a:t>
                      </a:r>
                      <a:endParaRPr lang="es-EC" sz="1200" dirty="0"/>
                    </a:p>
                  </a:txBody>
                  <a:tcPr/>
                </a:tc>
              </a:tr>
              <a:tr h="299464">
                <a:tc>
                  <a:txBody>
                    <a:bodyPr/>
                    <a:lstStyle/>
                    <a:p>
                      <a:r>
                        <a:rPr lang="es-EC" sz="1200" dirty="0" smtClean="0"/>
                        <a:t>R</a:t>
                      </a:r>
                      <a:endParaRPr lang="es-EC" sz="1200" dirty="0"/>
                    </a:p>
                  </a:txBody>
                  <a:tcPr/>
                </a:tc>
                <a:tc>
                  <a:txBody>
                    <a:bodyPr/>
                    <a:lstStyle/>
                    <a:p>
                      <a:r>
                        <a:rPr lang="es-EC" sz="1200" dirty="0" smtClean="0"/>
                        <a:t>1</a:t>
                      </a:r>
                      <a:endParaRPr lang="es-EC" sz="1200" dirty="0"/>
                    </a:p>
                  </a:txBody>
                  <a:tcPr/>
                </a:tc>
              </a:tr>
              <a:tr h="299464">
                <a:tc>
                  <a:txBody>
                    <a:bodyPr/>
                    <a:lstStyle/>
                    <a:p>
                      <a:r>
                        <a:rPr lang="es-EC" sz="1200" dirty="0" smtClean="0"/>
                        <a:t>I</a:t>
                      </a:r>
                      <a:endParaRPr lang="es-EC" sz="1200" dirty="0"/>
                    </a:p>
                  </a:txBody>
                  <a:tcPr/>
                </a:tc>
                <a:tc>
                  <a:txBody>
                    <a:bodyPr/>
                    <a:lstStyle/>
                    <a:p>
                      <a:r>
                        <a:rPr lang="es-EC" sz="1200" dirty="0" smtClean="0"/>
                        <a:t>1,5</a:t>
                      </a:r>
                      <a:endParaRPr lang="es-EC" sz="1200" dirty="0"/>
                    </a:p>
                  </a:txBody>
                  <a:tcPr/>
                </a:tc>
              </a:tr>
              <a:tr h="299464">
                <a:tc>
                  <a:txBody>
                    <a:bodyPr/>
                    <a:lstStyle/>
                    <a:p>
                      <a:r>
                        <a:rPr lang="es-EC" sz="1200" dirty="0" smtClean="0"/>
                        <a:t>Suelo</a:t>
                      </a:r>
                      <a:endParaRPr lang="es-EC" sz="1200" dirty="0"/>
                    </a:p>
                  </a:txBody>
                  <a:tcPr/>
                </a:tc>
                <a:tc>
                  <a:txBody>
                    <a:bodyPr/>
                    <a:lstStyle/>
                    <a:p>
                      <a:r>
                        <a:rPr lang="es-EC" sz="1200" dirty="0" smtClean="0"/>
                        <a:t>Tipo</a:t>
                      </a:r>
                      <a:r>
                        <a:rPr lang="es-EC" sz="1200" baseline="0" dirty="0" smtClean="0"/>
                        <a:t> C</a:t>
                      </a:r>
                      <a:endParaRPr lang="es-EC" sz="1200" dirty="0"/>
                    </a:p>
                  </a:txBody>
                  <a:tcPr/>
                </a:tc>
              </a:tr>
            </a:tbl>
          </a:graphicData>
        </a:graphic>
      </p:graphicFrame>
    </p:spTree>
    <p:extLst>
      <p:ext uri="{BB962C8B-B14F-4D97-AF65-F5344CB8AC3E}">
        <p14:creationId xmlns:p14="http://schemas.microsoft.com/office/powerpoint/2010/main" val="28639341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83773" y="102203"/>
            <a:ext cx="4101737" cy="692013"/>
          </a:xfrm>
        </p:spPr>
        <p:txBody>
          <a:bodyPr/>
          <a:lstStyle/>
          <a:p>
            <a:pPr algn="l"/>
            <a:r>
              <a:rPr lang="es-EC" dirty="0" smtClean="0">
                <a:solidFill>
                  <a:schemeClr val="tx1"/>
                </a:solidFill>
              </a:rPr>
              <a:t>ANTECEDENTES</a:t>
            </a:r>
            <a:endParaRPr lang="es-EC" dirty="0">
              <a:solidFill>
                <a:schemeClr val="tx1"/>
              </a:solidFill>
            </a:endParaRPr>
          </a:p>
        </p:txBody>
      </p:sp>
      <p:sp>
        <p:nvSpPr>
          <p:cNvPr id="3" name="2 Marcador de contenido"/>
          <p:cNvSpPr>
            <a:spLocks noGrp="1"/>
          </p:cNvSpPr>
          <p:nvPr>
            <p:ph idx="1"/>
          </p:nvPr>
        </p:nvSpPr>
        <p:spPr>
          <a:xfrm>
            <a:off x="457200" y="591016"/>
            <a:ext cx="8229600" cy="4525963"/>
          </a:xfrm>
        </p:spPr>
        <p:txBody>
          <a:bodyPr/>
          <a:lstStyle/>
          <a:p>
            <a:pPr marL="0" indent="0" algn="just">
              <a:buNone/>
            </a:pPr>
            <a:r>
              <a:rPr lang="es-EC" sz="2000" dirty="0">
                <a:solidFill>
                  <a:schemeClr val="tx1"/>
                </a:solidFill>
              </a:rPr>
              <a:t>Hasta la actualidad se han registrado cinco grandes períodos </a:t>
            </a:r>
            <a:r>
              <a:rPr lang="es-EC" sz="2000" dirty="0" smtClean="0">
                <a:solidFill>
                  <a:schemeClr val="tx1"/>
                </a:solidFill>
              </a:rPr>
              <a:t>eruptivos:</a:t>
            </a:r>
          </a:p>
          <a:p>
            <a:pPr algn="just"/>
            <a:endParaRPr lang="es-EC" sz="2000" i="1" dirty="0">
              <a:solidFill>
                <a:schemeClr val="tx1"/>
              </a:solidFill>
            </a:endParaRPr>
          </a:p>
          <a:p>
            <a:pPr algn="just">
              <a:buFont typeface="Wingdings" pitchFamily="2" charset="2"/>
              <a:buChar char="Ø"/>
            </a:pPr>
            <a:r>
              <a:rPr lang="es-EC" sz="2000" i="1" dirty="0" smtClean="0">
                <a:solidFill>
                  <a:schemeClr val="tx1"/>
                </a:solidFill>
              </a:rPr>
              <a:t>Período </a:t>
            </a:r>
            <a:r>
              <a:rPr lang="es-EC" sz="2000" i="1" dirty="0">
                <a:solidFill>
                  <a:schemeClr val="tx1"/>
                </a:solidFill>
              </a:rPr>
              <a:t>eruptivo </a:t>
            </a:r>
            <a:r>
              <a:rPr lang="es-EC" sz="2000" i="1" dirty="0" smtClean="0">
                <a:solidFill>
                  <a:schemeClr val="tx1"/>
                </a:solidFill>
              </a:rPr>
              <a:t>1532-1534</a:t>
            </a:r>
          </a:p>
          <a:p>
            <a:pPr marL="0" indent="0" algn="just">
              <a:buNone/>
            </a:pPr>
            <a:endParaRPr lang="es-EC" sz="2000" i="1" dirty="0" smtClean="0">
              <a:solidFill>
                <a:schemeClr val="tx1"/>
              </a:solidFill>
            </a:endParaRPr>
          </a:p>
          <a:p>
            <a:pPr algn="just">
              <a:buFont typeface="Wingdings" pitchFamily="2" charset="2"/>
              <a:buChar char="Ø"/>
            </a:pPr>
            <a:r>
              <a:rPr lang="es-EC" sz="2000" i="1" dirty="0" smtClean="0">
                <a:solidFill>
                  <a:schemeClr val="tx1"/>
                </a:solidFill>
              </a:rPr>
              <a:t>Período </a:t>
            </a:r>
            <a:r>
              <a:rPr lang="es-EC" sz="2000" i="1" dirty="0">
                <a:solidFill>
                  <a:schemeClr val="tx1"/>
                </a:solidFill>
              </a:rPr>
              <a:t>eruptivo </a:t>
            </a:r>
            <a:r>
              <a:rPr lang="es-EC" sz="2000" i="1" dirty="0" smtClean="0">
                <a:solidFill>
                  <a:schemeClr val="tx1"/>
                </a:solidFill>
              </a:rPr>
              <a:t>1742-1744</a:t>
            </a:r>
          </a:p>
          <a:p>
            <a:pPr algn="just">
              <a:buFont typeface="Wingdings" pitchFamily="2" charset="2"/>
              <a:buChar char="Ø"/>
            </a:pPr>
            <a:endParaRPr lang="es-EC" sz="2000" i="1" dirty="0" smtClean="0">
              <a:solidFill>
                <a:schemeClr val="tx1"/>
              </a:solidFill>
            </a:endParaRPr>
          </a:p>
          <a:p>
            <a:pPr algn="just">
              <a:buFont typeface="Wingdings" pitchFamily="2" charset="2"/>
              <a:buChar char="Ø"/>
            </a:pPr>
            <a:r>
              <a:rPr lang="es-EC" sz="2000" i="1" dirty="0">
                <a:solidFill>
                  <a:schemeClr val="tx1"/>
                </a:solidFill>
              </a:rPr>
              <a:t>Período eruptivo de </a:t>
            </a:r>
            <a:r>
              <a:rPr lang="es-EC" sz="2000" i="1" dirty="0" smtClean="0">
                <a:solidFill>
                  <a:schemeClr val="tx1"/>
                </a:solidFill>
              </a:rPr>
              <a:t>1766-1768</a:t>
            </a:r>
          </a:p>
          <a:p>
            <a:pPr algn="just">
              <a:buFont typeface="Wingdings" pitchFamily="2" charset="2"/>
              <a:buChar char="Ø"/>
            </a:pPr>
            <a:endParaRPr lang="es-EC" sz="2000" i="1" dirty="0" smtClean="0">
              <a:solidFill>
                <a:schemeClr val="tx1"/>
              </a:solidFill>
            </a:endParaRPr>
          </a:p>
          <a:p>
            <a:pPr algn="just">
              <a:buFont typeface="Wingdings" pitchFamily="2" charset="2"/>
              <a:buChar char="Ø"/>
            </a:pPr>
            <a:r>
              <a:rPr lang="es-EC" sz="2000" i="1" dirty="0">
                <a:solidFill>
                  <a:schemeClr val="tx1"/>
                </a:solidFill>
              </a:rPr>
              <a:t>Período eruptivo de </a:t>
            </a:r>
            <a:r>
              <a:rPr lang="es-EC" sz="2000" i="1" dirty="0" smtClean="0">
                <a:solidFill>
                  <a:schemeClr val="tx1"/>
                </a:solidFill>
              </a:rPr>
              <a:t>1853-1854</a:t>
            </a:r>
          </a:p>
          <a:p>
            <a:pPr algn="just">
              <a:buFont typeface="Wingdings" pitchFamily="2" charset="2"/>
              <a:buChar char="Ø"/>
            </a:pPr>
            <a:endParaRPr lang="es-EC" sz="2000" i="1" dirty="0" smtClean="0">
              <a:solidFill>
                <a:schemeClr val="tx1"/>
              </a:solidFill>
            </a:endParaRPr>
          </a:p>
          <a:p>
            <a:pPr algn="just">
              <a:buFont typeface="Wingdings" pitchFamily="2" charset="2"/>
              <a:buChar char="Ø"/>
            </a:pPr>
            <a:r>
              <a:rPr lang="es-EC" sz="2000" i="1" dirty="0">
                <a:solidFill>
                  <a:schemeClr val="tx1"/>
                </a:solidFill>
              </a:rPr>
              <a:t>Período eruptivo de 1877-1880</a:t>
            </a:r>
            <a:endParaRPr lang="es-EC" sz="2000" dirty="0">
              <a:solidFill>
                <a:schemeClr val="tx1"/>
              </a:solidFill>
            </a:endParaRPr>
          </a:p>
          <a:p>
            <a:pPr marL="0" indent="0" algn="just">
              <a:buNone/>
            </a:pPr>
            <a:endParaRPr lang="es-EC" sz="2000" dirty="0" smtClean="0">
              <a:solidFill>
                <a:schemeClr val="tx1"/>
              </a:solidFill>
            </a:endParaRPr>
          </a:p>
          <a:p>
            <a:pPr algn="just"/>
            <a:endParaRPr lang="es-EC" sz="2000" dirty="0">
              <a:solidFill>
                <a:schemeClr val="tx1"/>
              </a:solidFill>
            </a:endParaRPr>
          </a:p>
          <a:p>
            <a:pPr algn="just"/>
            <a:endParaRPr lang="es-EC" sz="2000" dirty="0">
              <a:solidFill>
                <a:schemeClr val="tx1"/>
              </a:solidFill>
            </a:endParaRPr>
          </a:p>
          <a:p>
            <a:pPr algn="just"/>
            <a:endParaRPr lang="es-EC" sz="2000" dirty="0">
              <a:solidFill>
                <a:schemeClr val="tx1"/>
              </a:solidFill>
            </a:endParaRPr>
          </a:p>
          <a:p>
            <a:pPr algn="just"/>
            <a:endParaRPr lang="es-EC" sz="2000" dirty="0">
              <a:solidFill>
                <a:schemeClr val="tx1"/>
              </a:solidFill>
            </a:endParaRPr>
          </a:p>
        </p:txBody>
      </p:sp>
      <p:sp>
        <p:nvSpPr>
          <p:cNvPr id="6" name="5 CuadroTexto"/>
          <p:cNvSpPr txBox="1"/>
          <p:nvPr/>
        </p:nvSpPr>
        <p:spPr>
          <a:xfrm>
            <a:off x="6871064" y="89972"/>
            <a:ext cx="2146742" cy="369332"/>
          </a:xfrm>
          <a:prstGeom prst="rect">
            <a:avLst/>
          </a:prstGeom>
          <a:noFill/>
        </p:spPr>
        <p:txBody>
          <a:bodyPr wrap="none" rtlCol="0">
            <a:spAutoFit/>
          </a:bodyPr>
          <a:lstStyle/>
          <a:p>
            <a:pPr algn="ctr"/>
            <a:r>
              <a:rPr lang="es-EC" u="none" dirty="0" smtClean="0">
                <a:solidFill>
                  <a:schemeClr val="bg1">
                    <a:lumMod val="50000"/>
                  </a:schemeClr>
                </a:solidFill>
              </a:rPr>
              <a:t>GENERALIDADES</a:t>
            </a:r>
            <a:endParaRPr lang="es-EC" u="none" dirty="0">
              <a:solidFill>
                <a:schemeClr val="bg1">
                  <a:lumMod val="50000"/>
                </a:schemeClr>
              </a:solidFill>
            </a:endParaRPr>
          </a:p>
        </p:txBody>
      </p:sp>
      <p:pic>
        <p:nvPicPr>
          <p:cNvPr id="7" name="Imagen 5"/>
          <p:cNvPicPr>
            <a:picLocks noChangeAspect="1"/>
          </p:cNvPicPr>
          <p:nvPr/>
        </p:nvPicPr>
        <p:blipFill rotWithShape="1">
          <a:blip r:embed="rId3">
            <a:extLst>
              <a:ext uri="{28A0092B-C50C-407E-A947-70E740481C1C}">
                <a14:useLocalDpi xmlns:a14="http://schemas.microsoft.com/office/drawing/2010/main" val="0"/>
              </a:ext>
            </a:extLst>
          </a:blip>
          <a:srcRect l="25697"/>
          <a:stretch/>
        </p:blipFill>
        <p:spPr>
          <a:xfrm>
            <a:off x="6621676" y="5891429"/>
            <a:ext cx="2331841" cy="809423"/>
          </a:xfrm>
          <a:prstGeom prst="rect">
            <a:avLst/>
          </a:prstGeom>
        </p:spPr>
      </p:pic>
      <p:sp>
        <p:nvSpPr>
          <p:cNvPr id="4" name="Rectángulo 3"/>
          <p:cNvSpPr/>
          <p:nvPr/>
        </p:nvSpPr>
        <p:spPr>
          <a:xfrm>
            <a:off x="122221" y="5124090"/>
            <a:ext cx="8801906" cy="923330"/>
          </a:xfrm>
          <a:prstGeom prst="rect">
            <a:avLst/>
          </a:prstGeom>
        </p:spPr>
        <p:txBody>
          <a:bodyPr wrap="square">
            <a:spAutoFit/>
          </a:bodyPr>
          <a:lstStyle/>
          <a:p>
            <a:pPr marL="0" indent="0" algn="just">
              <a:buNone/>
            </a:pPr>
            <a:r>
              <a:rPr lang="es-EC" i="1" u="none" dirty="0"/>
              <a:t>En promedio, el tiempo que transcurre entre dos erupciones sucesivas del Cotopaxi es de 117 ± 70 años. </a:t>
            </a:r>
            <a:endParaRPr lang="es-EC" i="1" u="none" dirty="0" smtClean="0"/>
          </a:p>
          <a:p>
            <a:pPr marL="0" indent="0" algn="just">
              <a:buNone/>
            </a:pPr>
            <a:r>
              <a:rPr lang="es-EC" u="none" dirty="0" smtClean="0"/>
              <a:t>(</a:t>
            </a:r>
            <a:r>
              <a:rPr lang="es-EC" u="none" dirty="0"/>
              <a:t>Aguilera &amp; </a:t>
            </a:r>
            <a:r>
              <a:rPr lang="es-EC" u="none" dirty="0" err="1"/>
              <a:t>Toulkeridis</a:t>
            </a:r>
            <a:r>
              <a:rPr lang="es-EC" u="none" dirty="0"/>
              <a:t>, 2004-2005) </a:t>
            </a:r>
          </a:p>
        </p:txBody>
      </p:sp>
    </p:spTree>
    <p:extLst>
      <p:ext uri="{BB962C8B-B14F-4D97-AF65-F5344CB8AC3E}">
        <p14:creationId xmlns:p14="http://schemas.microsoft.com/office/powerpoint/2010/main" val="279275899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l="26106"/>
          <a:stretch/>
        </p:blipFill>
        <p:spPr>
          <a:xfrm>
            <a:off x="6673752" y="5974194"/>
            <a:ext cx="2279176" cy="795522"/>
          </a:xfrm>
          <a:prstGeom prst="rect">
            <a:avLst/>
          </a:prstGeom>
        </p:spPr>
      </p:pic>
      <p:sp>
        <p:nvSpPr>
          <p:cNvPr id="4" name="Flecha abajo 3"/>
          <p:cNvSpPr/>
          <p:nvPr/>
        </p:nvSpPr>
        <p:spPr>
          <a:xfrm>
            <a:off x="1737062" y="1006503"/>
            <a:ext cx="313899" cy="361075"/>
          </a:xfrm>
          <a:prstGeom prst="down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s-EC"/>
          </a:p>
        </p:txBody>
      </p:sp>
      <p:sp>
        <p:nvSpPr>
          <p:cNvPr id="17" name="1 Título"/>
          <p:cNvSpPr txBox="1">
            <a:spLocks/>
          </p:cNvSpPr>
          <p:nvPr/>
        </p:nvSpPr>
        <p:spPr>
          <a:xfrm>
            <a:off x="224215" y="77553"/>
            <a:ext cx="4101737" cy="692013"/>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mtClean="0">
                <a:solidFill>
                  <a:schemeClr val="tx1"/>
                </a:solidFill>
              </a:rPr>
              <a:t>CONTENIDO</a:t>
            </a:r>
            <a:endParaRPr lang="es-EC" dirty="0">
              <a:solidFill>
                <a:schemeClr val="tx1"/>
              </a:solidFill>
            </a:endParaRPr>
          </a:p>
        </p:txBody>
      </p:sp>
      <p:sp>
        <p:nvSpPr>
          <p:cNvPr id="18" name="17 CuadroTexto"/>
          <p:cNvSpPr txBox="1"/>
          <p:nvPr/>
        </p:nvSpPr>
        <p:spPr>
          <a:xfrm>
            <a:off x="55812" y="680660"/>
            <a:ext cx="2185215" cy="369332"/>
          </a:xfrm>
          <a:prstGeom prst="rect">
            <a:avLst/>
          </a:prstGeom>
          <a:noFill/>
        </p:spPr>
        <p:txBody>
          <a:bodyPr wrap="square" rtlCol="0">
            <a:spAutoFit/>
          </a:bodyPr>
          <a:lstStyle>
            <a:defPPr>
              <a:defRPr lang="es-ES"/>
            </a:defPPr>
            <a:lvl1pPr algn="ctr">
              <a:defRPr u="none">
                <a:solidFill>
                  <a:schemeClr val="bg1">
                    <a:lumMod val="50000"/>
                  </a:schemeClr>
                </a:solidFill>
              </a:defRPr>
            </a:lvl1pPr>
          </a:lstStyle>
          <a:p>
            <a:r>
              <a:rPr lang="es-EC" dirty="0"/>
              <a:t>GENERALIDADES</a:t>
            </a:r>
          </a:p>
        </p:txBody>
      </p:sp>
      <p:sp>
        <p:nvSpPr>
          <p:cNvPr id="19" name="18 CuadroTexto"/>
          <p:cNvSpPr txBox="1"/>
          <p:nvPr/>
        </p:nvSpPr>
        <p:spPr>
          <a:xfrm>
            <a:off x="498136" y="1418314"/>
            <a:ext cx="2879676" cy="646331"/>
          </a:xfrm>
          <a:prstGeom prst="rect">
            <a:avLst/>
          </a:prstGeom>
          <a:noFill/>
        </p:spPr>
        <p:txBody>
          <a:bodyPr wrap="square" rtlCol="0">
            <a:spAutoFit/>
          </a:bodyPr>
          <a:lstStyle/>
          <a:p>
            <a:pPr algn="ctr"/>
            <a:r>
              <a:rPr lang="es-EC" u="none" dirty="0" smtClean="0">
                <a:solidFill>
                  <a:schemeClr val="bg1">
                    <a:lumMod val="50000"/>
                  </a:schemeClr>
                </a:solidFill>
              </a:rPr>
              <a:t>DESCRIPCIÓN DE LAS OBRAS DE MITIGACIÓN</a:t>
            </a:r>
            <a:endParaRPr lang="es-EC" u="none" dirty="0">
              <a:solidFill>
                <a:schemeClr val="bg1">
                  <a:lumMod val="50000"/>
                </a:schemeClr>
              </a:solidFill>
            </a:endParaRPr>
          </a:p>
        </p:txBody>
      </p:sp>
      <p:sp>
        <p:nvSpPr>
          <p:cNvPr id="20" name="19 CuadroTexto"/>
          <p:cNvSpPr txBox="1"/>
          <p:nvPr/>
        </p:nvSpPr>
        <p:spPr>
          <a:xfrm>
            <a:off x="1256589" y="2483211"/>
            <a:ext cx="2877647" cy="646331"/>
          </a:xfrm>
          <a:prstGeom prst="rect">
            <a:avLst/>
          </a:prstGeom>
          <a:noFill/>
        </p:spPr>
        <p:txBody>
          <a:bodyPr wrap="square" rtlCol="0">
            <a:spAutoFit/>
          </a:bodyPr>
          <a:lstStyle>
            <a:defPPr>
              <a:defRPr lang="es-ES"/>
            </a:defPPr>
            <a:lvl1pPr algn="ctr">
              <a:defRPr u="none">
                <a:solidFill>
                  <a:schemeClr val="bg1">
                    <a:lumMod val="50000"/>
                  </a:schemeClr>
                </a:solidFill>
              </a:defRPr>
            </a:lvl1pPr>
          </a:lstStyle>
          <a:p>
            <a:pPr algn="just"/>
            <a:r>
              <a:rPr lang="es-EC" dirty="0"/>
              <a:t>CAPACIDAD ADMISIBLE</a:t>
            </a:r>
          </a:p>
          <a:p>
            <a:pPr algn="just"/>
            <a:r>
              <a:rPr lang="es-EC" dirty="0"/>
              <a:t> DEL SUELO</a:t>
            </a:r>
          </a:p>
        </p:txBody>
      </p:sp>
      <p:sp>
        <p:nvSpPr>
          <p:cNvPr id="21" name="Flecha abajo 3"/>
          <p:cNvSpPr/>
          <p:nvPr/>
        </p:nvSpPr>
        <p:spPr>
          <a:xfrm>
            <a:off x="2405802" y="2064334"/>
            <a:ext cx="313899" cy="361075"/>
          </a:xfrm>
          <a:prstGeom prst="down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s-EC"/>
          </a:p>
        </p:txBody>
      </p:sp>
      <p:sp>
        <p:nvSpPr>
          <p:cNvPr id="22" name="21 CuadroTexto"/>
          <p:cNvSpPr txBox="1"/>
          <p:nvPr/>
        </p:nvSpPr>
        <p:spPr>
          <a:xfrm>
            <a:off x="1933227" y="3411257"/>
            <a:ext cx="3292568" cy="646331"/>
          </a:xfrm>
          <a:prstGeom prst="rect">
            <a:avLst/>
          </a:prstGeom>
          <a:noFill/>
        </p:spPr>
        <p:txBody>
          <a:bodyPr wrap="square" rtlCol="0">
            <a:spAutoFit/>
          </a:bodyPr>
          <a:lstStyle>
            <a:defPPr>
              <a:defRPr lang="es-ES"/>
            </a:defPPr>
            <a:lvl1pPr algn="just">
              <a:defRPr u="none">
                <a:solidFill>
                  <a:schemeClr val="bg1">
                    <a:lumMod val="50000"/>
                  </a:schemeClr>
                </a:solidFill>
              </a:defRPr>
            </a:lvl1pPr>
          </a:lstStyle>
          <a:p>
            <a:r>
              <a:rPr lang="es-EC" dirty="0"/>
              <a:t>CARGAS PERMANENTES Y </a:t>
            </a:r>
          </a:p>
          <a:p>
            <a:r>
              <a:rPr lang="es-EC" dirty="0"/>
              <a:t>CARGAS DINÁMICAS</a:t>
            </a:r>
          </a:p>
        </p:txBody>
      </p:sp>
      <p:sp>
        <p:nvSpPr>
          <p:cNvPr id="23" name="Flecha abajo 3"/>
          <p:cNvSpPr/>
          <p:nvPr/>
        </p:nvSpPr>
        <p:spPr>
          <a:xfrm>
            <a:off x="3265611" y="3006710"/>
            <a:ext cx="313899" cy="361075"/>
          </a:xfrm>
          <a:prstGeom prst="down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s-EC"/>
          </a:p>
        </p:txBody>
      </p:sp>
      <p:sp>
        <p:nvSpPr>
          <p:cNvPr id="24" name="23 CuadroTexto"/>
          <p:cNvSpPr txBox="1"/>
          <p:nvPr/>
        </p:nvSpPr>
        <p:spPr>
          <a:xfrm>
            <a:off x="2934232" y="4557670"/>
            <a:ext cx="2920671" cy="369332"/>
          </a:xfrm>
          <a:prstGeom prst="rect">
            <a:avLst/>
          </a:prstGeom>
          <a:solidFill>
            <a:schemeClr val="bg2">
              <a:lumMod val="20000"/>
              <a:lumOff val="80000"/>
            </a:schemeClr>
          </a:solidFill>
        </p:spPr>
        <p:txBody>
          <a:bodyPr wrap="none" rtlCol="0">
            <a:spAutoFit/>
          </a:bodyPr>
          <a:lstStyle>
            <a:defPPr>
              <a:defRPr lang="es-ES"/>
            </a:defPPr>
            <a:lvl1pPr algn="ctr">
              <a:defRPr b="1" u="none">
                <a:solidFill>
                  <a:srgbClr val="C00000"/>
                </a:solidFill>
              </a:defRPr>
            </a:lvl1pPr>
          </a:lstStyle>
          <a:p>
            <a:r>
              <a:rPr lang="es-EC" dirty="0"/>
              <a:t>MODELACIÓN Y DISEÑO</a:t>
            </a:r>
          </a:p>
        </p:txBody>
      </p:sp>
      <p:sp>
        <p:nvSpPr>
          <p:cNvPr id="25" name="Flecha abajo 3"/>
          <p:cNvSpPr/>
          <p:nvPr/>
        </p:nvSpPr>
        <p:spPr>
          <a:xfrm>
            <a:off x="4135250" y="4162975"/>
            <a:ext cx="313899" cy="361075"/>
          </a:xfrm>
          <a:prstGeom prst="down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s-EC"/>
          </a:p>
        </p:txBody>
      </p:sp>
      <p:sp>
        <p:nvSpPr>
          <p:cNvPr id="26" name="25 CuadroTexto"/>
          <p:cNvSpPr txBox="1"/>
          <p:nvPr/>
        </p:nvSpPr>
        <p:spPr>
          <a:xfrm>
            <a:off x="3916512" y="5281003"/>
            <a:ext cx="2620766" cy="646331"/>
          </a:xfrm>
          <a:prstGeom prst="rect">
            <a:avLst/>
          </a:prstGeom>
          <a:noFill/>
        </p:spPr>
        <p:txBody>
          <a:bodyPr wrap="square" rtlCol="0">
            <a:spAutoFit/>
          </a:bodyPr>
          <a:lstStyle/>
          <a:p>
            <a:pPr algn="just"/>
            <a:r>
              <a:rPr lang="es-EC" u="none" dirty="0">
                <a:solidFill>
                  <a:schemeClr val="bg1">
                    <a:lumMod val="50000"/>
                  </a:schemeClr>
                </a:solidFill>
              </a:rPr>
              <a:t>CONCLUSIONES Y RECOMENDACIONES</a:t>
            </a:r>
          </a:p>
        </p:txBody>
      </p:sp>
      <p:sp>
        <p:nvSpPr>
          <p:cNvPr id="27" name="Flecha abajo 3"/>
          <p:cNvSpPr/>
          <p:nvPr/>
        </p:nvSpPr>
        <p:spPr>
          <a:xfrm>
            <a:off x="4951110" y="4895993"/>
            <a:ext cx="313899" cy="361075"/>
          </a:xfrm>
          <a:prstGeom prst="down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798014165"/>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05661"/>
            <a:ext cx="8229600" cy="485553"/>
          </a:xfrm>
        </p:spPr>
        <p:txBody>
          <a:bodyPr/>
          <a:lstStyle/>
          <a:p>
            <a:pPr algn="l"/>
            <a:r>
              <a:rPr lang="es-EC" sz="2400" b="0" i="0" dirty="0">
                <a:solidFill>
                  <a:schemeClr val="tx1"/>
                </a:solidFill>
              </a:rPr>
              <a:t/>
            </a:r>
            <a:br>
              <a:rPr lang="es-EC" sz="2400" b="0" i="0" dirty="0">
                <a:solidFill>
                  <a:schemeClr val="tx1"/>
                </a:solidFill>
              </a:rPr>
            </a:br>
            <a:endParaRPr lang="es-EC" sz="2200" dirty="0">
              <a:solidFill>
                <a:schemeClr val="tx1"/>
              </a:solidFill>
            </a:endParaRPr>
          </a:p>
        </p:txBody>
      </p:sp>
      <p:sp>
        <p:nvSpPr>
          <p:cNvPr id="6" name="5 CuadroTexto"/>
          <p:cNvSpPr txBox="1"/>
          <p:nvPr/>
        </p:nvSpPr>
        <p:spPr>
          <a:xfrm>
            <a:off x="6086901" y="-14325"/>
            <a:ext cx="3057099" cy="369332"/>
          </a:xfrm>
          <a:prstGeom prst="rect">
            <a:avLst/>
          </a:prstGeom>
          <a:noFill/>
        </p:spPr>
        <p:txBody>
          <a:bodyPr wrap="square" rtlCol="0">
            <a:spAutoFit/>
          </a:bodyPr>
          <a:lstStyle/>
          <a:p>
            <a:pPr algn="ctr"/>
            <a:r>
              <a:rPr lang="es-EC" u="none" dirty="0" smtClean="0">
                <a:solidFill>
                  <a:schemeClr val="bg1">
                    <a:lumMod val="50000"/>
                  </a:schemeClr>
                </a:solidFill>
              </a:rPr>
              <a:t>MODELACIÓN Y DISEÑO</a:t>
            </a:r>
            <a:endParaRPr lang="es-EC" u="none" dirty="0">
              <a:solidFill>
                <a:schemeClr val="bg1">
                  <a:lumMod val="50000"/>
                </a:schemeClr>
              </a:solidFill>
            </a:endParaRPr>
          </a:p>
        </p:txBody>
      </p:sp>
      <p:pic>
        <p:nvPicPr>
          <p:cNvPr id="5" name="Imagen 5"/>
          <p:cNvPicPr>
            <a:picLocks noChangeAspect="1"/>
          </p:cNvPicPr>
          <p:nvPr/>
        </p:nvPicPr>
        <p:blipFill rotWithShape="1">
          <a:blip r:embed="rId3">
            <a:extLst>
              <a:ext uri="{28A0092B-C50C-407E-A947-70E740481C1C}">
                <a14:useLocalDpi xmlns:a14="http://schemas.microsoft.com/office/drawing/2010/main" val="0"/>
              </a:ext>
            </a:extLst>
          </a:blip>
          <a:srcRect l="25697"/>
          <a:stretch/>
        </p:blipFill>
        <p:spPr>
          <a:xfrm>
            <a:off x="6679732" y="5999085"/>
            <a:ext cx="2331841" cy="809423"/>
          </a:xfrm>
          <a:prstGeom prst="rect">
            <a:avLst/>
          </a:prstGeom>
        </p:spPr>
      </p:pic>
      <p:sp>
        <p:nvSpPr>
          <p:cNvPr id="7" name="6 CuadroTexto"/>
          <p:cNvSpPr txBox="1"/>
          <p:nvPr/>
        </p:nvSpPr>
        <p:spPr>
          <a:xfrm>
            <a:off x="109180" y="74541"/>
            <a:ext cx="5977721" cy="400110"/>
          </a:xfrm>
          <a:prstGeom prst="rect">
            <a:avLst/>
          </a:prstGeom>
          <a:noFill/>
        </p:spPr>
        <p:txBody>
          <a:bodyPr wrap="square" rtlCol="0">
            <a:spAutoFit/>
          </a:bodyPr>
          <a:lstStyle/>
          <a:p>
            <a:pPr lvl="0"/>
            <a:r>
              <a:rPr lang="es-EC" sz="2000" b="1" u="none" dirty="0">
                <a:solidFill>
                  <a:srgbClr val="000000"/>
                </a:solidFill>
              </a:rPr>
              <a:t>ELABORACIÓN DE MODELOS MATEMÁTICOS</a:t>
            </a:r>
            <a:endParaRPr lang="es-EC" sz="2000" u="none" dirty="0">
              <a:solidFill>
                <a:srgbClr val="000000"/>
              </a:solidFill>
            </a:endParaRPr>
          </a:p>
        </p:txBody>
      </p:sp>
      <p:sp>
        <p:nvSpPr>
          <p:cNvPr id="9" name="8 Rectángulo"/>
          <p:cNvSpPr/>
          <p:nvPr/>
        </p:nvSpPr>
        <p:spPr>
          <a:xfrm>
            <a:off x="141491" y="702228"/>
            <a:ext cx="7704161" cy="815608"/>
          </a:xfrm>
          <a:prstGeom prst="rect">
            <a:avLst/>
          </a:prstGeom>
        </p:spPr>
        <p:txBody>
          <a:bodyPr wrap="square">
            <a:spAutoFit/>
          </a:bodyPr>
          <a:lstStyle/>
          <a:p>
            <a:pPr lvl="0"/>
            <a:r>
              <a:rPr lang="es-EC" sz="2200" b="1" u="none" dirty="0">
                <a:solidFill>
                  <a:srgbClr val="000000"/>
                </a:solidFill>
              </a:rPr>
              <a:t>Aspectos Generales</a:t>
            </a:r>
            <a:endParaRPr lang="es-EC" sz="2200" u="none" dirty="0">
              <a:solidFill>
                <a:srgbClr val="000000"/>
              </a:solidFill>
            </a:endParaRPr>
          </a:p>
          <a:p>
            <a:endParaRPr lang="es-EC" sz="2300" u="none" dirty="0"/>
          </a:p>
        </p:txBody>
      </p:sp>
      <p:sp>
        <p:nvSpPr>
          <p:cNvPr id="12" name="Rectángulo 11"/>
          <p:cNvSpPr/>
          <p:nvPr/>
        </p:nvSpPr>
        <p:spPr>
          <a:xfrm>
            <a:off x="291616" y="1352005"/>
            <a:ext cx="8630823" cy="1061829"/>
          </a:xfrm>
          <a:prstGeom prst="rect">
            <a:avLst/>
          </a:prstGeom>
        </p:spPr>
        <p:txBody>
          <a:bodyPr wrap="square">
            <a:spAutoFit/>
          </a:bodyPr>
          <a:lstStyle/>
          <a:p>
            <a:pPr lvl="0" algn="just"/>
            <a:r>
              <a:rPr lang="es-EC" sz="2100" u="none" dirty="0">
                <a:solidFill>
                  <a:srgbClr val="000000"/>
                </a:solidFill>
                <a:latin typeface="Arial"/>
              </a:rPr>
              <a:t>La modelación de las presas San Lorenzo y Saquimala, se realiza en el software computacional Sap2000 mediante dovelas, con las siguientes consideraciones:</a:t>
            </a:r>
            <a:endParaRPr lang="es-EC" sz="2100" dirty="0">
              <a:solidFill>
                <a:srgbClr val="000000"/>
              </a:solidFill>
              <a:latin typeface="Arial"/>
            </a:endParaRPr>
          </a:p>
        </p:txBody>
      </p:sp>
      <p:sp>
        <p:nvSpPr>
          <p:cNvPr id="17" name="Rectángulo 16"/>
          <p:cNvSpPr/>
          <p:nvPr/>
        </p:nvSpPr>
        <p:spPr>
          <a:xfrm>
            <a:off x="230201" y="2490692"/>
            <a:ext cx="8521641" cy="1708160"/>
          </a:xfrm>
          <a:prstGeom prst="rect">
            <a:avLst/>
          </a:prstGeom>
        </p:spPr>
        <p:txBody>
          <a:bodyPr wrap="square">
            <a:spAutoFit/>
          </a:bodyPr>
          <a:lstStyle/>
          <a:p>
            <a:pPr marL="342900" lvl="0" indent="-342900" algn="just">
              <a:buFont typeface="Wingdings" panose="05000000000000000000" pitchFamily="2" charset="2"/>
              <a:buChar char="ü"/>
            </a:pPr>
            <a:r>
              <a:rPr lang="es-EC" sz="2100" u="none" dirty="0">
                <a:solidFill>
                  <a:srgbClr val="000000"/>
                </a:solidFill>
                <a:latin typeface="Arial"/>
              </a:rPr>
              <a:t>El elemento dovela no debe formarse con más de 4 aristas. </a:t>
            </a:r>
          </a:p>
          <a:p>
            <a:pPr marL="342900" lvl="0" indent="-342900" algn="just">
              <a:buFont typeface="Wingdings" panose="05000000000000000000" pitchFamily="2" charset="2"/>
              <a:buChar char="ü"/>
            </a:pPr>
            <a:r>
              <a:rPr lang="es-EC" sz="2100" u="none" dirty="0">
                <a:solidFill>
                  <a:srgbClr val="000000"/>
                </a:solidFill>
                <a:latin typeface="Arial"/>
              </a:rPr>
              <a:t>Al tratarse de una estructura tridimensional, todos los puntos </a:t>
            </a:r>
            <a:r>
              <a:rPr lang="es-EC" sz="2100" u="none" dirty="0" smtClean="0">
                <a:solidFill>
                  <a:srgbClr val="000000"/>
                </a:solidFill>
                <a:latin typeface="Arial"/>
              </a:rPr>
              <a:t>deberán </a:t>
            </a:r>
            <a:r>
              <a:rPr lang="es-EC" sz="2100" u="none" dirty="0">
                <a:solidFill>
                  <a:srgbClr val="000000"/>
                </a:solidFill>
                <a:latin typeface="Arial"/>
              </a:rPr>
              <a:t>estar conectados en cada uno de sus </a:t>
            </a:r>
            <a:r>
              <a:rPr lang="es-EC" sz="2100" u="none" dirty="0" smtClean="0">
                <a:solidFill>
                  <a:srgbClr val="000000"/>
                </a:solidFill>
                <a:latin typeface="Arial"/>
              </a:rPr>
              <a:t>planos.</a:t>
            </a:r>
            <a:endParaRPr lang="es-EC" sz="2100" u="none" dirty="0">
              <a:solidFill>
                <a:srgbClr val="000000"/>
              </a:solidFill>
              <a:latin typeface="Arial"/>
            </a:endParaRPr>
          </a:p>
          <a:p>
            <a:pPr marL="342900" lvl="0" indent="-342900" algn="just">
              <a:buFont typeface="Wingdings" panose="05000000000000000000" pitchFamily="2" charset="2"/>
              <a:buChar char="ü"/>
            </a:pPr>
            <a:r>
              <a:rPr lang="es-EC" sz="2100" u="none" dirty="0">
                <a:solidFill>
                  <a:srgbClr val="000000"/>
                </a:solidFill>
                <a:latin typeface="Arial"/>
              </a:rPr>
              <a:t>Los ejes de coordenadas locales deben ser los mismos en cada una de las dovelas, de cada elemento. </a:t>
            </a:r>
          </a:p>
        </p:txBody>
      </p:sp>
      <p:sp>
        <p:nvSpPr>
          <p:cNvPr id="20" name="Rectángulo 19"/>
          <p:cNvSpPr/>
          <p:nvPr/>
        </p:nvSpPr>
        <p:spPr>
          <a:xfrm>
            <a:off x="457200" y="4704109"/>
            <a:ext cx="1252266" cy="430887"/>
          </a:xfrm>
          <a:prstGeom prst="rect">
            <a:avLst/>
          </a:prstGeom>
        </p:spPr>
        <p:txBody>
          <a:bodyPr wrap="none">
            <a:spAutoFit/>
          </a:bodyPr>
          <a:lstStyle/>
          <a:p>
            <a:pPr lvl="0"/>
            <a:r>
              <a:rPr lang="es-EC" sz="2200" b="1" u="none" dirty="0">
                <a:solidFill>
                  <a:srgbClr val="000000"/>
                </a:solidFill>
              </a:rPr>
              <a:t>Material</a:t>
            </a:r>
            <a:endParaRPr lang="es-EC" sz="2200" u="none" dirty="0">
              <a:solidFill>
                <a:srgbClr val="000000"/>
              </a:solidFill>
            </a:endParaRPr>
          </a:p>
        </p:txBody>
      </p:sp>
      <p:sp>
        <p:nvSpPr>
          <p:cNvPr id="23" name="Rectángulo 22"/>
          <p:cNvSpPr/>
          <p:nvPr/>
        </p:nvSpPr>
        <p:spPr>
          <a:xfrm>
            <a:off x="457200" y="5211854"/>
            <a:ext cx="4572000" cy="769441"/>
          </a:xfrm>
          <a:prstGeom prst="rect">
            <a:avLst/>
          </a:prstGeom>
        </p:spPr>
        <p:txBody>
          <a:bodyPr>
            <a:spAutoFit/>
          </a:bodyPr>
          <a:lstStyle/>
          <a:p>
            <a:pPr marL="342900" lvl="0" indent="-342900">
              <a:buFont typeface="Wingdings" panose="05000000000000000000" pitchFamily="2" charset="2"/>
              <a:buChar char="Ø"/>
            </a:pPr>
            <a:r>
              <a:rPr lang="es-EC" sz="2200" u="none" dirty="0" err="1">
                <a:solidFill>
                  <a:srgbClr val="000000"/>
                </a:solidFill>
              </a:rPr>
              <a:t>f´c</a:t>
            </a:r>
            <a:r>
              <a:rPr lang="es-EC" sz="2200" u="none" dirty="0">
                <a:solidFill>
                  <a:srgbClr val="000000"/>
                </a:solidFill>
              </a:rPr>
              <a:t>= 280 Kg/cm2</a:t>
            </a:r>
          </a:p>
          <a:p>
            <a:pPr marL="342900" lvl="0" indent="-342900">
              <a:buFont typeface="Wingdings" panose="05000000000000000000" pitchFamily="2" charset="2"/>
              <a:buChar char="Ø"/>
            </a:pPr>
            <a:r>
              <a:rPr lang="es-EC" sz="2200" u="none" dirty="0" err="1">
                <a:solidFill>
                  <a:srgbClr val="000000"/>
                </a:solidFill>
              </a:rPr>
              <a:t>Fy</a:t>
            </a:r>
            <a:r>
              <a:rPr lang="es-EC" sz="2200" u="none" dirty="0">
                <a:solidFill>
                  <a:srgbClr val="000000"/>
                </a:solidFill>
              </a:rPr>
              <a:t>=4200 Kg/cm2</a:t>
            </a:r>
          </a:p>
        </p:txBody>
      </p:sp>
      <p:pic>
        <p:nvPicPr>
          <p:cNvPr id="24" name="Imagen 23"/>
          <p:cNvPicPr>
            <a:picLocks noChangeAspect="1"/>
          </p:cNvPicPr>
          <p:nvPr/>
        </p:nvPicPr>
        <p:blipFill rotWithShape="1">
          <a:blip r:embed="rId4"/>
          <a:srcRect l="31613" t="76460" r="25146" b="12562"/>
          <a:stretch/>
        </p:blipFill>
        <p:spPr>
          <a:xfrm>
            <a:off x="4362450" y="5478627"/>
            <a:ext cx="1042960" cy="265977"/>
          </a:xfrm>
          <a:prstGeom prst="rect">
            <a:avLst/>
          </a:prstGeom>
        </p:spPr>
      </p:pic>
      <p:pic>
        <p:nvPicPr>
          <p:cNvPr id="25" name="Imagen 24"/>
          <p:cNvPicPr>
            <a:picLocks noChangeAspect="1"/>
          </p:cNvPicPr>
          <p:nvPr/>
        </p:nvPicPr>
        <p:blipFill rotWithShape="1">
          <a:blip r:embed="rId4"/>
          <a:srcRect l="17371" t="54716" r="11703" b="12561"/>
          <a:stretch/>
        </p:blipFill>
        <p:spPr>
          <a:xfrm>
            <a:off x="5553020" y="5067300"/>
            <a:ext cx="1517056" cy="677303"/>
          </a:xfrm>
          <a:prstGeom prst="rect">
            <a:avLst/>
          </a:prstGeom>
        </p:spPr>
      </p:pic>
      <p:pic>
        <p:nvPicPr>
          <p:cNvPr id="27" name="Imagen 26"/>
          <p:cNvPicPr>
            <a:picLocks noChangeAspect="1"/>
          </p:cNvPicPr>
          <p:nvPr/>
        </p:nvPicPr>
        <p:blipFill rotWithShape="1">
          <a:blip r:embed="rId4"/>
          <a:srcRect l="8854" t="7580" r="9693" b="12562"/>
          <a:stretch/>
        </p:blipFill>
        <p:spPr>
          <a:xfrm>
            <a:off x="7113935" y="4036878"/>
            <a:ext cx="1800000" cy="1707726"/>
          </a:xfrm>
          <a:prstGeom prst="rect">
            <a:avLst/>
          </a:prstGeom>
        </p:spPr>
      </p:pic>
    </p:spTree>
    <p:extLst>
      <p:ext uri="{BB962C8B-B14F-4D97-AF65-F5344CB8AC3E}">
        <p14:creationId xmlns:p14="http://schemas.microsoft.com/office/powerpoint/2010/main" val="34583283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05661"/>
            <a:ext cx="8229600" cy="485553"/>
          </a:xfrm>
        </p:spPr>
        <p:txBody>
          <a:bodyPr/>
          <a:lstStyle/>
          <a:p>
            <a:pPr algn="l"/>
            <a:r>
              <a:rPr lang="es-EC" sz="2400" b="0" i="0" dirty="0">
                <a:solidFill>
                  <a:schemeClr val="tx1"/>
                </a:solidFill>
              </a:rPr>
              <a:t/>
            </a:r>
            <a:br>
              <a:rPr lang="es-EC" sz="2400" b="0" i="0" dirty="0">
                <a:solidFill>
                  <a:schemeClr val="tx1"/>
                </a:solidFill>
              </a:rPr>
            </a:br>
            <a:endParaRPr lang="es-EC" sz="2200" dirty="0">
              <a:solidFill>
                <a:schemeClr val="tx1"/>
              </a:solidFill>
            </a:endParaRPr>
          </a:p>
        </p:txBody>
      </p:sp>
      <p:sp>
        <p:nvSpPr>
          <p:cNvPr id="6" name="5 CuadroTexto"/>
          <p:cNvSpPr txBox="1"/>
          <p:nvPr/>
        </p:nvSpPr>
        <p:spPr>
          <a:xfrm>
            <a:off x="6086901" y="-14325"/>
            <a:ext cx="3057099" cy="369332"/>
          </a:xfrm>
          <a:prstGeom prst="rect">
            <a:avLst/>
          </a:prstGeom>
          <a:noFill/>
        </p:spPr>
        <p:txBody>
          <a:bodyPr wrap="square" rtlCol="0">
            <a:spAutoFit/>
          </a:bodyPr>
          <a:lstStyle/>
          <a:p>
            <a:pPr algn="ctr"/>
            <a:r>
              <a:rPr lang="es-EC" u="none" dirty="0" smtClean="0">
                <a:solidFill>
                  <a:schemeClr val="bg1">
                    <a:lumMod val="50000"/>
                  </a:schemeClr>
                </a:solidFill>
              </a:rPr>
              <a:t>MODELACIÓN Y DISEÑO</a:t>
            </a:r>
            <a:endParaRPr lang="es-EC" u="none" dirty="0">
              <a:solidFill>
                <a:schemeClr val="bg1">
                  <a:lumMod val="50000"/>
                </a:schemeClr>
              </a:solidFill>
            </a:endParaRPr>
          </a:p>
        </p:txBody>
      </p:sp>
      <p:pic>
        <p:nvPicPr>
          <p:cNvPr id="5" name="Imagen 5"/>
          <p:cNvPicPr>
            <a:picLocks noChangeAspect="1"/>
          </p:cNvPicPr>
          <p:nvPr/>
        </p:nvPicPr>
        <p:blipFill rotWithShape="1">
          <a:blip r:embed="rId3">
            <a:extLst>
              <a:ext uri="{28A0092B-C50C-407E-A947-70E740481C1C}">
                <a14:useLocalDpi xmlns:a14="http://schemas.microsoft.com/office/drawing/2010/main" val="0"/>
              </a:ext>
            </a:extLst>
          </a:blip>
          <a:srcRect l="25697"/>
          <a:stretch/>
        </p:blipFill>
        <p:spPr>
          <a:xfrm>
            <a:off x="6679732" y="5985437"/>
            <a:ext cx="2331841" cy="809423"/>
          </a:xfrm>
          <a:prstGeom prst="rect">
            <a:avLst/>
          </a:prstGeom>
        </p:spPr>
      </p:pic>
      <p:sp>
        <p:nvSpPr>
          <p:cNvPr id="3" name="Rectángulo 2"/>
          <p:cNvSpPr/>
          <p:nvPr/>
        </p:nvSpPr>
        <p:spPr>
          <a:xfrm>
            <a:off x="106011" y="1057217"/>
            <a:ext cx="9000699" cy="1061829"/>
          </a:xfrm>
          <a:prstGeom prst="rect">
            <a:avLst/>
          </a:prstGeom>
        </p:spPr>
        <p:txBody>
          <a:bodyPr wrap="square">
            <a:spAutoFit/>
          </a:bodyPr>
          <a:lstStyle/>
          <a:p>
            <a:pPr algn="just"/>
            <a:r>
              <a:rPr lang="es-EC" sz="2100" u="none" dirty="0">
                <a:solidFill>
                  <a:srgbClr val="000000"/>
                </a:solidFill>
                <a:latin typeface="+mj-lt"/>
              </a:rPr>
              <a:t>Las secciones a ingresar en esta primera etapa serán las propuestas por Fichamba &amp; Ñacata, los cuales </a:t>
            </a:r>
            <a:r>
              <a:rPr lang="es-EC" sz="2100" u="none" dirty="0" smtClean="0">
                <a:solidFill>
                  <a:srgbClr val="000000"/>
                </a:solidFill>
                <a:latin typeface="+mj-lt"/>
              </a:rPr>
              <a:t>establecen un espesor de </a:t>
            </a:r>
            <a:r>
              <a:rPr lang="es-EC" sz="2100" u="none" dirty="0">
                <a:solidFill>
                  <a:srgbClr val="000000"/>
                </a:solidFill>
                <a:latin typeface="+mj-lt"/>
              </a:rPr>
              <a:t>1 metro en la pantalla, paredes y contrafuertes. </a:t>
            </a:r>
            <a:endParaRPr lang="es-EC" sz="2100" dirty="0">
              <a:latin typeface="+mj-lt"/>
            </a:endParaRPr>
          </a:p>
        </p:txBody>
      </p:sp>
      <p:pic>
        <p:nvPicPr>
          <p:cNvPr id="13" name="0 Imagen"/>
          <p:cNvPicPr/>
          <p:nvPr/>
        </p:nvPicPr>
        <p:blipFill>
          <a:blip r:embed="rId4" cstate="email">
            <a:extLst>
              <a:ext uri="{28A0092B-C50C-407E-A947-70E740481C1C}">
                <a14:useLocalDpi xmlns:a14="http://schemas.microsoft.com/office/drawing/2010/main"/>
              </a:ext>
            </a:extLst>
          </a:blip>
          <a:stretch>
            <a:fillRect/>
          </a:stretch>
        </p:blipFill>
        <p:spPr>
          <a:xfrm>
            <a:off x="286361" y="2117058"/>
            <a:ext cx="4320000" cy="3612036"/>
          </a:xfrm>
          <a:prstGeom prst="rect">
            <a:avLst/>
          </a:prstGeom>
        </p:spPr>
      </p:pic>
      <p:pic>
        <p:nvPicPr>
          <p:cNvPr id="14" name="Imagen 13"/>
          <p:cNvPicPr/>
          <p:nvPr/>
        </p:nvPicPr>
        <p:blipFill rotWithShape="1">
          <a:blip r:embed="rId5" cstate="print">
            <a:extLst>
              <a:ext uri="{28A0092B-C50C-407E-A947-70E740481C1C}">
                <a14:useLocalDpi xmlns:a14="http://schemas.microsoft.com/office/drawing/2010/main" val="0"/>
              </a:ext>
            </a:extLst>
          </a:blip>
          <a:srcRect l="9993" t="7995" r="7869" b="2629"/>
          <a:stretch/>
        </p:blipFill>
        <p:spPr>
          <a:xfrm>
            <a:off x="4804012" y="1956387"/>
            <a:ext cx="3882788" cy="3666628"/>
          </a:xfrm>
          <a:prstGeom prst="rect">
            <a:avLst/>
          </a:prstGeom>
        </p:spPr>
      </p:pic>
      <p:sp>
        <p:nvSpPr>
          <p:cNvPr id="15" name="Rectángulo 14"/>
          <p:cNvSpPr/>
          <p:nvPr/>
        </p:nvSpPr>
        <p:spPr>
          <a:xfrm>
            <a:off x="1087272" y="5569939"/>
            <a:ext cx="2679512" cy="415498"/>
          </a:xfrm>
          <a:prstGeom prst="rect">
            <a:avLst/>
          </a:prstGeom>
        </p:spPr>
        <p:txBody>
          <a:bodyPr wrap="square">
            <a:spAutoFit/>
          </a:bodyPr>
          <a:lstStyle/>
          <a:p>
            <a:pPr algn="just"/>
            <a:r>
              <a:rPr lang="es-EC" sz="2100" b="1" u="none" dirty="0" smtClean="0">
                <a:solidFill>
                  <a:srgbClr val="000000"/>
                </a:solidFill>
                <a:latin typeface="+mj-lt"/>
              </a:rPr>
              <a:t>Presa San Lorenzo</a:t>
            </a:r>
            <a:endParaRPr lang="es-EC" sz="2100" b="1" dirty="0">
              <a:latin typeface="+mj-lt"/>
            </a:endParaRPr>
          </a:p>
        </p:txBody>
      </p:sp>
      <p:sp>
        <p:nvSpPr>
          <p:cNvPr id="16" name="Rectángulo 15"/>
          <p:cNvSpPr/>
          <p:nvPr/>
        </p:nvSpPr>
        <p:spPr>
          <a:xfrm>
            <a:off x="5490343" y="5569939"/>
            <a:ext cx="2679512" cy="415498"/>
          </a:xfrm>
          <a:prstGeom prst="rect">
            <a:avLst/>
          </a:prstGeom>
        </p:spPr>
        <p:txBody>
          <a:bodyPr wrap="square">
            <a:spAutoFit/>
          </a:bodyPr>
          <a:lstStyle/>
          <a:p>
            <a:pPr algn="just"/>
            <a:r>
              <a:rPr lang="es-EC" sz="2100" b="1" u="none" dirty="0" smtClean="0">
                <a:solidFill>
                  <a:srgbClr val="000000"/>
                </a:solidFill>
                <a:latin typeface="+mj-lt"/>
              </a:rPr>
              <a:t>Presa Saquimala</a:t>
            </a:r>
            <a:endParaRPr lang="es-EC" sz="2100" b="1" dirty="0">
              <a:latin typeface="+mj-lt"/>
            </a:endParaRPr>
          </a:p>
        </p:txBody>
      </p:sp>
      <p:sp>
        <p:nvSpPr>
          <p:cNvPr id="18" name="8 Rectángulo"/>
          <p:cNvSpPr/>
          <p:nvPr/>
        </p:nvSpPr>
        <p:spPr>
          <a:xfrm>
            <a:off x="141491" y="570900"/>
            <a:ext cx="7704161" cy="815608"/>
          </a:xfrm>
          <a:prstGeom prst="rect">
            <a:avLst/>
          </a:prstGeom>
        </p:spPr>
        <p:txBody>
          <a:bodyPr wrap="square">
            <a:spAutoFit/>
          </a:bodyPr>
          <a:lstStyle/>
          <a:p>
            <a:pPr lvl="0"/>
            <a:r>
              <a:rPr lang="es-EC" sz="2200" b="1" u="none" dirty="0" err="1" smtClean="0">
                <a:solidFill>
                  <a:srgbClr val="000000"/>
                </a:solidFill>
              </a:rPr>
              <a:t>Predimensionamiento</a:t>
            </a:r>
            <a:endParaRPr lang="es-EC" sz="2200" u="none" dirty="0">
              <a:solidFill>
                <a:srgbClr val="000000"/>
              </a:solidFill>
            </a:endParaRPr>
          </a:p>
          <a:p>
            <a:endParaRPr lang="es-EC" sz="2300" u="none" dirty="0"/>
          </a:p>
        </p:txBody>
      </p:sp>
      <p:sp>
        <p:nvSpPr>
          <p:cNvPr id="19" name="6 CuadroTexto"/>
          <p:cNvSpPr txBox="1"/>
          <p:nvPr/>
        </p:nvSpPr>
        <p:spPr>
          <a:xfrm>
            <a:off x="109180" y="87228"/>
            <a:ext cx="5977721" cy="400110"/>
          </a:xfrm>
          <a:prstGeom prst="rect">
            <a:avLst/>
          </a:prstGeom>
          <a:noFill/>
        </p:spPr>
        <p:txBody>
          <a:bodyPr wrap="square" rtlCol="0">
            <a:spAutoFit/>
          </a:bodyPr>
          <a:lstStyle/>
          <a:p>
            <a:pPr lvl="0"/>
            <a:r>
              <a:rPr lang="es-EC" sz="2000" b="1" u="none" dirty="0">
                <a:solidFill>
                  <a:srgbClr val="000000"/>
                </a:solidFill>
              </a:rPr>
              <a:t>ELABORACIÓN DE MODELOS MATEMÁTICOS</a:t>
            </a:r>
            <a:endParaRPr lang="es-EC" sz="2000" u="none" dirty="0">
              <a:solidFill>
                <a:srgbClr val="000000"/>
              </a:solidFill>
            </a:endParaRPr>
          </a:p>
        </p:txBody>
      </p:sp>
    </p:spTree>
    <p:extLst>
      <p:ext uri="{BB962C8B-B14F-4D97-AF65-F5344CB8AC3E}">
        <p14:creationId xmlns:p14="http://schemas.microsoft.com/office/powerpoint/2010/main" val="230565729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0 Imagen"/>
          <p:cNvPicPr/>
          <p:nvPr/>
        </p:nvPicPr>
        <p:blipFill rotWithShape="1">
          <a:blip r:embed="rId3" cstate="print">
            <a:extLst>
              <a:ext uri="{28A0092B-C50C-407E-A947-70E740481C1C}">
                <a14:useLocalDpi xmlns:a14="http://schemas.microsoft.com/office/drawing/2010/main" val="0"/>
              </a:ext>
            </a:extLst>
          </a:blip>
          <a:srcRect l="5698" t="24300" r="55874" b="27094"/>
          <a:stretch/>
        </p:blipFill>
        <p:spPr>
          <a:xfrm>
            <a:off x="457199" y="2572493"/>
            <a:ext cx="3432413" cy="3340555"/>
          </a:xfrm>
          <a:prstGeom prst="rect">
            <a:avLst/>
          </a:prstGeom>
        </p:spPr>
      </p:pic>
      <p:pic>
        <p:nvPicPr>
          <p:cNvPr id="20" name="Imagen 19"/>
          <p:cNvPicPr/>
          <p:nvPr/>
        </p:nvPicPr>
        <p:blipFill rotWithShape="1">
          <a:blip r:embed="rId4" cstate="print">
            <a:extLst>
              <a:ext uri="{28A0092B-C50C-407E-A947-70E740481C1C}">
                <a14:useLocalDpi xmlns:a14="http://schemas.microsoft.com/office/drawing/2010/main" val="0"/>
              </a:ext>
            </a:extLst>
          </a:blip>
          <a:srcRect l="1719" t="7483" r="52803" b="3872"/>
          <a:stretch/>
        </p:blipFill>
        <p:spPr>
          <a:xfrm>
            <a:off x="4095509" y="2595730"/>
            <a:ext cx="3750143" cy="3330966"/>
          </a:xfrm>
          <a:prstGeom prst="rect">
            <a:avLst/>
          </a:prstGeom>
        </p:spPr>
      </p:pic>
      <p:sp>
        <p:nvSpPr>
          <p:cNvPr id="2" name="1 Título"/>
          <p:cNvSpPr>
            <a:spLocks noGrp="1"/>
          </p:cNvSpPr>
          <p:nvPr>
            <p:ph type="title"/>
          </p:nvPr>
        </p:nvSpPr>
        <p:spPr>
          <a:xfrm>
            <a:off x="457200" y="105661"/>
            <a:ext cx="8229600" cy="485553"/>
          </a:xfrm>
        </p:spPr>
        <p:txBody>
          <a:bodyPr/>
          <a:lstStyle/>
          <a:p>
            <a:pPr algn="l"/>
            <a:r>
              <a:rPr lang="es-EC" sz="2400" b="0" i="0" dirty="0">
                <a:solidFill>
                  <a:schemeClr val="tx1"/>
                </a:solidFill>
              </a:rPr>
              <a:t/>
            </a:r>
            <a:br>
              <a:rPr lang="es-EC" sz="2400" b="0" i="0" dirty="0">
                <a:solidFill>
                  <a:schemeClr val="tx1"/>
                </a:solidFill>
              </a:rPr>
            </a:br>
            <a:endParaRPr lang="es-EC" sz="2200" dirty="0">
              <a:solidFill>
                <a:schemeClr val="tx1"/>
              </a:solidFill>
            </a:endParaRPr>
          </a:p>
        </p:txBody>
      </p:sp>
      <p:sp>
        <p:nvSpPr>
          <p:cNvPr id="6" name="5 CuadroTexto"/>
          <p:cNvSpPr txBox="1"/>
          <p:nvPr/>
        </p:nvSpPr>
        <p:spPr>
          <a:xfrm>
            <a:off x="6086901" y="-14325"/>
            <a:ext cx="3057099" cy="369332"/>
          </a:xfrm>
          <a:prstGeom prst="rect">
            <a:avLst/>
          </a:prstGeom>
          <a:noFill/>
        </p:spPr>
        <p:txBody>
          <a:bodyPr wrap="square" rtlCol="0">
            <a:spAutoFit/>
          </a:bodyPr>
          <a:lstStyle/>
          <a:p>
            <a:pPr algn="ctr"/>
            <a:r>
              <a:rPr lang="es-EC" u="none" dirty="0" smtClean="0">
                <a:solidFill>
                  <a:schemeClr val="bg1">
                    <a:lumMod val="50000"/>
                  </a:schemeClr>
                </a:solidFill>
              </a:rPr>
              <a:t>MODELACIÓN Y DISEÑO</a:t>
            </a:r>
            <a:endParaRPr lang="es-EC" u="none" dirty="0">
              <a:solidFill>
                <a:schemeClr val="bg1">
                  <a:lumMod val="50000"/>
                </a:schemeClr>
              </a:solidFill>
            </a:endParaRPr>
          </a:p>
        </p:txBody>
      </p:sp>
      <p:pic>
        <p:nvPicPr>
          <p:cNvPr id="5" name="Imagen 5"/>
          <p:cNvPicPr>
            <a:picLocks noChangeAspect="1"/>
          </p:cNvPicPr>
          <p:nvPr/>
        </p:nvPicPr>
        <p:blipFill rotWithShape="1">
          <a:blip r:embed="rId5">
            <a:extLst>
              <a:ext uri="{28A0092B-C50C-407E-A947-70E740481C1C}">
                <a14:useLocalDpi xmlns:a14="http://schemas.microsoft.com/office/drawing/2010/main" val="0"/>
              </a:ext>
            </a:extLst>
          </a:blip>
          <a:srcRect l="25697"/>
          <a:stretch/>
        </p:blipFill>
        <p:spPr>
          <a:xfrm>
            <a:off x="6679732" y="5985437"/>
            <a:ext cx="2331841" cy="809423"/>
          </a:xfrm>
          <a:prstGeom prst="rect">
            <a:avLst/>
          </a:prstGeom>
        </p:spPr>
      </p:pic>
      <p:sp>
        <p:nvSpPr>
          <p:cNvPr id="18" name="8 Rectángulo"/>
          <p:cNvSpPr/>
          <p:nvPr/>
        </p:nvSpPr>
        <p:spPr>
          <a:xfrm>
            <a:off x="141491" y="570900"/>
            <a:ext cx="7704161" cy="815608"/>
          </a:xfrm>
          <a:prstGeom prst="rect">
            <a:avLst/>
          </a:prstGeom>
        </p:spPr>
        <p:txBody>
          <a:bodyPr wrap="square">
            <a:spAutoFit/>
          </a:bodyPr>
          <a:lstStyle/>
          <a:p>
            <a:pPr lvl="0"/>
            <a:r>
              <a:rPr lang="es-EC" sz="2200" b="1" u="none" dirty="0" smtClean="0">
                <a:solidFill>
                  <a:srgbClr val="000000"/>
                </a:solidFill>
              </a:rPr>
              <a:t>Definición de cargas</a:t>
            </a:r>
            <a:endParaRPr lang="es-EC" sz="2200" u="none" dirty="0">
              <a:solidFill>
                <a:srgbClr val="000000"/>
              </a:solidFill>
            </a:endParaRPr>
          </a:p>
          <a:p>
            <a:endParaRPr lang="es-EC" sz="2300" u="none" dirty="0"/>
          </a:p>
        </p:txBody>
      </p:sp>
      <p:sp>
        <p:nvSpPr>
          <p:cNvPr id="19" name="6 CuadroTexto"/>
          <p:cNvSpPr txBox="1"/>
          <p:nvPr/>
        </p:nvSpPr>
        <p:spPr>
          <a:xfrm>
            <a:off x="109180" y="87228"/>
            <a:ext cx="5977721" cy="400110"/>
          </a:xfrm>
          <a:prstGeom prst="rect">
            <a:avLst/>
          </a:prstGeom>
          <a:noFill/>
        </p:spPr>
        <p:txBody>
          <a:bodyPr wrap="square" rtlCol="0">
            <a:spAutoFit/>
          </a:bodyPr>
          <a:lstStyle/>
          <a:p>
            <a:pPr lvl="0"/>
            <a:r>
              <a:rPr lang="es-EC" sz="2000" b="1" u="none" dirty="0">
                <a:solidFill>
                  <a:srgbClr val="000000"/>
                </a:solidFill>
              </a:rPr>
              <a:t>ELABORACIÓN DE MODELOS MATEMÁTICOS</a:t>
            </a:r>
            <a:endParaRPr lang="es-EC" sz="2000" u="none" dirty="0">
              <a:solidFill>
                <a:srgbClr val="000000"/>
              </a:solidFill>
            </a:endParaRPr>
          </a:p>
        </p:txBody>
      </p:sp>
      <p:sp>
        <p:nvSpPr>
          <p:cNvPr id="7" name="Rectángulo 6"/>
          <p:cNvSpPr/>
          <p:nvPr/>
        </p:nvSpPr>
        <p:spPr>
          <a:xfrm>
            <a:off x="109180" y="1078642"/>
            <a:ext cx="8052180" cy="1708160"/>
          </a:xfrm>
          <a:prstGeom prst="rect">
            <a:avLst/>
          </a:prstGeom>
        </p:spPr>
        <p:txBody>
          <a:bodyPr wrap="square">
            <a:spAutoFit/>
          </a:bodyPr>
          <a:lstStyle/>
          <a:p>
            <a:r>
              <a:rPr lang="es-EC" sz="2100" u="none" dirty="0" smtClean="0"/>
              <a:t>a) Peso </a:t>
            </a:r>
            <a:r>
              <a:rPr lang="es-EC" sz="2100" u="none" dirty="0"/>
              <a:t>propio de la estructura (calcula por defecto el programa</a:t>
            </a:r>
            <a:r>
              <a:rPr lang="es-EC" sz="2100" u="none" dirty="0" smtClean="0"/>
              <a:t>)</a:t>
            </a:r>
            <a:endParaRPr lang="es-EC" sz="2100" u="none" dirty="0"/>
          </a:p>
          <a:p>
            <a:pPr algn="just"/>
            <a:r>
              <a:rPr lang="es-EC" sz="2100" u="none" dirty="0"/>
              <a:t>b) Presión del </a:t>
            </a:r>
            <a:r>
              <a:rPr lang="es-EC" sz="2100" u="none" dirty="0" smtClean="0"/>
              <a:t>relleno.</a:t>
            </a:r>
            <a:endParaRPr lang="es-EC" sz="2100" u="none" dirty="0"/>
          </a:p>
          <a:p>
            <a:r>
              <a:rPr lang="es-EC" sz="2100" u="none" dirty="0"/>
              <a:t>c) Presión del lahar.</a:t>
            </a:r>
          </a:p>
          <a:p>
            <a:r>
              <a:rPr lang="es-EC" sz="2100" u="none" dirty="0"/>
              <a:t>d) Presión del viento.</a:t>
            </a:r>
          </a:p>
          <a:p>
            <a:r>
              <a:rPr lang="es-EC" sz="2100" u="none" dirty="0"/>
              <a:t>e) Sismo (Sentido X-Y)</a:t>
            </a:r>
          </a:p>
        </p:txBody>
      </p:sp>
    </p:spTree>
    <p:extLst>
      <p:ext uri="{BB962C8B-B14F-4D97-AF65-F5344CB8AC3E}">
        <p14:creationId xmlns:p14="http://schemas.microsoft.com/office/powerpoint/2010/main" val="131340383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05661"/>
            <a:ext cx="8229600" cy="485553"/>
          </a:xfrm>
        </p:spPr>
        <p:txBody>
          <a:bodyPr/>
          <a:lstStyle/>
          <a:p>
            <a:pPr algn="l"/>
            <a:r>
              <a:rPr lang="es-EC" sz="2400" b="0" i="0" dirty="0">
                <a:solidFill>
                  <a:schemeClr val="tx1"/>
                </a:solidFill>
              </a:rPr>
              <a:t/>
            </a:r>
            <a:br>
              <a:rPr lang="es-EC" sz="2400" b="0" i="0" dirty="0">
                <a:solidFill>
                  <a:schemeClr val="tx1"/>
                </a:solidFill>
              </a:rPr>
            </a:br>
            <a:endParaRPr lang="es-EC" sz="2200" dirty="0">
              <a:solidFill>
                <a:schemeClr val="tx1"/>
              </a:solidFill>
            </a:endParaRPr>
          </a:p>
        </p:txBody>
      </p:sp>
      <p:sp>
        <p:nvSpPr>
          <p:cNvPr id="6" name="5 CuadroTexto"/>
          <p:cNvSpPr txBox="1"/>
          <p:nvPr/>
        </p:nvSpPr>
        <p:spPr>
          <a:xfrm>
            <a:off x="6086901" y="-14325"/>
            <a:ext cx="3057099" cy="369332"/>
          </a:xfrm>
          <a:prstGeom prst="rect">
            <a:avLst/>
          </a:prstGeom>
          <a:noFill/>
        </p:spPr>
        <p:txBody>
          <a:bodyPr wrap="square" rtlCol="0">
            <a:spAutoFit/>
          </a:bodyPr>
          <a:lstStyle/>
          <a:p>
            <a:pPr algn="ctr"/>
            <a:r>
              <a:rPr lang="es-EC" u="none" dirty="0" smtClean="0">
                <a:solidFill>
                  <a:schemeClr val="bg1">
                    <a:lumMod val="50000"/>
                  </a:schemeClr>
                </a:solidFill>
              </a:rPr>
              <a:t>MODELACIÓN Y DISEÑO</a:t>
            </a:r>
            <a:endParaRPr lang="es-EC" u="none" dirty="0">
              <a:solidFill>
                <a:schemeClr val="bg1">
                  <a:lumMod val="50000"/>
                </a:schemeClr>
              </a:solidFill>
            </a:endParaRPr>
          </a:p>
        </p:txBody>
      </p:sp>
      <p:pic>
        <p:nvPicPr>
          <p:cNvPr id="5" name="Imagen 5"/>
          <p:cNvPicPr>
            <a:picLocks noChangeAspect="1"/>
          </p:cNvPicPr>
          <p:nvPr/>
        </p:nvPicPr>
        <p:blipFill rotWithShape="1">
          <a:blip r:embed="rId3">
            <a:extLst>
              <a:ext uri="{28A0092B-C50C-407E-A947-70E740481C1C}">
                <a14:useLocalDpi xmlns:a14="http://schemas.microsoft.com/office/drawing/2010/main" val="0"/>
              </a:ext>
            </a:extLst>
          </a:blip>
          <a:srcRect l="25697"/>
          <a:stretch/>
        </p:blipFill>
        <p:spPr>
          <a:xfrm>
            <a:off x="6679732" y="5985437"/>
            <a:ext cx="2331841" cy="809423"/>
          </a:xfrm>
          <a:prstGeom prst="rect">
            <a:avLst/>
          </a:prstGeom>
        </p:spPr>
      </p:pic>
      <p:sp>
        <p:nvSpPr>
          <p:cNvPr id="18" name="8 Rectángulo"/>
          <p:cNvSpPr/>
          <p:nvPr/>
        </p:nvSpPr>
        <p:spPr>
          <a:xfrm>
            <a:off x="141491" y="570900"/>
            <a:ext cx="7704161" cy="815608"/>
          </a:xfrm>
          <a:prstGeom prst="rect">
            <a:avLst/>
          </a:prstGeom>
        </p:spPr>
        <p:txBody>
          <a:bodyPr wrap="square">
            <a:spAutoFit/>
          </a:bodyPr>
          <a:lstStyle/>
          <a:p>
            <a:pPr lvl="0"/>
            <a:r>
              <a:rPr lang="es-EC" sz="2200" b="1" u="none" dirty="0" smtClean="0">
                <a:solidFill>
                  <a:srgbClr val="000000"/>
                </a:solidFill>
              </a:rPr>
              <a:t>Combinaciones de carga</a:t>
            </a:r>
            <a:endParaRPr lang="es-EC" sz="2200" u="none" dirty="0">
              <a:solidFill>
                <a:srgbClr val="000000"/>
              </a:solidFill>
            </a:endParaRPr>
          </a:p>
          <a:p>
            <a:endParaRPr lang="es-EC" sz="2300" u="none" dirty="0"/>
          </a:p>
        </p:txBody>
      </p:sp>
      <p:sp>
        <p:nvSpPr>
          <p:cNvPr id="19" name="6 CuadroTexto"/>
          <p:cNvSpPr txBox="1"/>
          <p:nvPr/>
        </p:nvSpPr>
        <p:spPr>
          <a:xfrm>
            <a:off x="109180" y="87228"/>
            <a:ext cx="5977721" cy="400110"/>
          </a:xfrm>
          <a:prstGeom prst="rect">
            <a:avLst/>
          </a:prstGeom>
          <a:noFill/>
        </p:spPr>
        <p:txBody>
          <a:bodyPr wrap="square" rtlCol="0">
            <a:spAutoFit/>
          </a:bodyPr>
          <a:lstStyle/>
          <a:p>
            <a:pPr lvl="0"/>
            <a:r>
              <a:rPr lang="es-EC" sz="2000" b="1" u="none" dirty="0">
                <a:solidFill>
                  <a:srgbClr val="000000"/>
                </a:solidFill>
              </a:rPr>
              <a:t>ELABORACIÓN DE MODELOS MATEMÁTICOS</a:t>
            </a:r>
            <a:endParaRPr lang="es-EC" sz="2000" u="none" dirty="0">
              <a:solidFill>
                <a:srgbClr val="000000"/>
              </a:solidFill>
            </a:endParaRPr>
          </a:p>
        </p:txBody>
      </p:sp>
      <p:sp>
        <p:nvSpPr>
          <p:cNvPr id="7" name="Rectángulo 6"/>
          <p:cNvSpPr/>
          <p:nvPr/>
        </p:nvSpPr>
        <p:spPr>
          <a:xfrm>
            <a:off x="109180" y="1078642"/>
            <a:ext cx="9034820" cy="1569660"/>
          </a:xfrm>
          <a:prstGeom prst="rect">
            <a:avLst/>
          </a:prstGeom>
        </p:spPr>
        <p:txBody>
          <a:bodyPr wrap="square">
            <a:spAutoFit/>
          </a:bodyPr>
          <a:lstStyle/>
          <a:p>
            <a:pPr algn="just"/>
            <a:r>
              <a:rPr lang="es-EC" sz="2400" u="none" dirty="0"/>
              <a:t>Las combinaciones de carga a usar son las indicadas en el capítulo NEC-SE-CG (Cargas no sísmicas), además de las que se consideren necesarias para el correcto modelo de la estructura. </a:t>
            </a:r>
            <a:endParaRPr lang="es-EC" sz="2100" u="none" dirty="0"/>
          </a:p>
        </p:txBody>
      </p:sp>
      <p:pic>
        <p:nvPicPr>
          <p:cNvPr id="3" name="Imagen 2" descr="Recorte de pantalla"/>
          <p:cNvPicPr>
            <a:picLocks noChangeAspect="1"/>
          </p:cNvPicPr>
          <p:nvPr/>
        </p:nvPicPr>
        <p:blipFill rotWithShape="1">
          <a:blip r:embed="rId4">
            <a:extLst>
              <a:ext uri="{28A0092B-C50C-407E-A947-70E740481C1C}">
                <a14:useLocalDpi xmlns:a14="http://schemas.microsoft.com/office/drawing/2010/main" val="0"/>
              </a:ext>
            </a:extLst>
          </a:blip>
          <a:srcRect b="50661"/>
          <a:stretch/>
        </p:blipFill>
        <p:spPr>
          <a:xfrm>
            <a:off x="607325" y="3048563"/>
            <a:ext cx="2640004" cy="2396893"/>
          </a:xfrm>
          <a:prstGeom prst="rect">
            <a:avLst/>
          </a:prstGeom>
        </p:spPr>
      </p:pic>
      <p:pic>
        <p:nvPicPr>
          <p:cNvPr id="11" name="Imagen 10" descr="Recorte de pantalla"/>
          <p:cNvPicPr>
            <a:picLocks noChangeAspect="1"/>
          </p:cNvPicPr>
          <p:nvPr/>
        </p:nvPicPr>
        <p:blipFill rotWithShape="1">
          <a:blip r:embed="rId4">
            <a:extLst>
              <a:ext uri="{28A0092B-C50C-407E-A947-70E740481C1C}">
                <a14:useLocalDpi xmlns:a14="http://schemas.microsoft.com/office/drawing/2010/main" val="0"/>
              </a:ext>
            </a:extLst>
          </a:blip>
          <a:srcRect t="48986"/>
          <a:stretch/>
        </p:blipFill>
        <p:spPr>
          <a:xfrm>
            <a:off x="3748708" y="3048563"/>
            <a:ext cx="2553355" cy="2396893"/>
          </a:xfrm>
          <a:prstGeom prst="rect">
            <a:avLst/>
          </a:prstGeom>
        </p:spPr>
      </p:pic>
    </p:spTree>
    <p:extLst>
      <p:ext uri="{BB962C8B-B14F-4D97-AF65-F5344CB8AC3E}">
        <p14:creationId xmlns:p14="http://schemas.microsoft.com/office/powerpoint/2010/main" val="217402476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05661"/>
            <a:ext cx="8229600" cy="485553"/>
          </a:xfrm>
        </p:spPr>
        <p:txBody>
          <a:bodyPr/>
          <a:lstStyle/>
          <a:p>
            <a:pPr algn="l"/>
            <a:r>
              <a:rPr lang="es-EC" sz="2400" b="0" i="0" dirty="0">
                <a:solidFill>
                  <a:schemeClr val="tx1"/>
                </a:solidFill>
              </a:rPr>
              <a:t/>
            </a:r>
            <a:br>
              <a:rPr lang="es-EC" sz="2400" b="0" i="0" dirty="0">
                <a:solidFill>
                  <a:schemeClr val="tx1"/>
                </a:solidFill>
              </a:rPr>
            </a:br>
            <a:endParaRPr lang="es-EC" sz="2200" dirty="0">
              <a:solidFill>
                <a:schemeClr val="tx1"/>
              </a:solidFill>
            </a:endParaRPr>
          </a:p>
        </p:txBody>
      </p:sp>
      <p:sp>
        <p:nvSpPr>
          <p:cNvPr id="6" name="5 CuadroTexto"/>
          <p:cNvSpPr txBox="1"/>
          <p:nvPr/>
        </p:nvSpPr>
        <p:spPr>
          <a:xfrm>
            <a:off x="6086901" y="-14325"/>
            <a:ext cx="3057099" cy="369332"/>
          </a:xfrm>
          <a:prstGeom prst="rect">
            <a:avLst/>
          </a:prstGeom>
          <a:noFill/>
        </p:spPr>
        <p:txBody>
          <a:bodyPr wrap="square" rtlCol="0">
            <a:spAutoFit/>
          </a:bodyPr>
          <a:lstStyle/>
          <a:p>
            <a:pPr algn="ctr"/>
            <a:r>
              <a:rPr lang="es-EC" u="none" dirty="0" smtClean="0">
                <a:solidFill>
                  <a:schemeClr val="bg1">
                    <a:lumMod val="50000"/>
                  </a:schemeClr>
                </a:solidFill>
              </a:rPr>
              <a:t>MODELACIÓN Y DISEÑO</a:t>
            </a:r>
            <a:endParaRPr lang="es-EC" u="none" dirty="0">
              <a:solidFill>
                <a:schemeClr val="bg1">
                  <a:lumMod val="50000"/>
                </a:schemeClr>
              </a:solidFill>
            </a:endParaRPr>
          </a:p>
        </p:txBody>
      </p:sp>
      <p:pic>
        <p:nvPicPr>
          <p:cNvPr id="5" name="Imagen 5"/>
          <p:cNvPicPr>
            <a:picLocks noChangeAspect="1"/>
          </p:cNvPicPr>
          <p:nvPr/>
        </p:nvPicPr>
        <p:blipFill rotWithShape="1">
          <a:blip r:embed="rId3">
            <a:extLst>
              <a:ext uri="{28A0092B-C50C-407E-A947-70E740481C1C}">
                <a14:useLocalDpi xmlns:a14="http://schemas.microsoft.com/office/drawing/2010/main" val="0"/>
              </a:ext>
            </a:extLst>
          </a:blip>
          <a:srcRect l="25697"/>
          <a:stretch/>
        </p:blipFill>
        <p:spPr>
          <a:xfrm>
            <a:off x="6679732" y="5985437"/>
            <a:ext cx="2331841" cy="809423"/>
          </a:xfrm>
          <a:prstGeom prst="rect">
            <a:avLst/>
          </a:prstGeom>
        </p:spPr>
      </p:pic>
      <p:sp>
        <p:nvSpPr>
          <p:cNvPr id="18" name="8 Rectángulo"/>
          <p:cNvSpPr/>
          <p:nvPr/>
        </p:nvSpPr>
        <p:spPr>
          <a:xfrm>
            <a:off x="141491" y="711200"/>
            <a:ext cx="7704161" cy="815608"/>
          </a:xfrm>
          <a:prstGeom prst="rect">
            <a:avLst/>
          </a:prstGeom>
        </p:spPr>
        <p:txBody>
          <a:bodyPr wrap="square">
            <a:spAutoFit/>
          </a:bodyPr>
          <a:lstStyle/>
          <a:p>
            <a:pPr lvl="0"/>
            <a:r>
              <a:rPr lang="es-EC" sz="2300" b="1" u="none" dirty="0" smtClean="0">
                <a:solidFill>
                  <a:srgbClr val="000000"/>
                </a:solidFill>
              </a:rPr>
              <a:t>Coeficiente de seguridad al volcamiento</a:t>
            </a:r>
            <a:endParaRPr lang="es-EC" sz="2300" u="none" dirty="0">
              <a:solidFill>
                <a:srgbClr val="000000"/>
              </a:solidFill>
            </a:endParaRPr>
          </a:p>
          <a:p>
            <a:endParaRPr lang="es-EC" sz="2300" u="none" dirty="0"/>
          </a:p>
        </p:txBody>
      </p:sp>
      <p:sp>
        <p:nvSpPr>
          <p:cNvPr id="19" name="6 CuadroTexto"/>
          <p:cNvSpPr txBox="1"/>
          <p:nvPr/>
        </p:nvSpPr>
        <p:spPr>
          <a:xfrm>
            <a:off x="109180" y="87228"/>
            <a:ext cx="5977721" cy="461665"/>
          </a:xfrm>
          <a:prstGeom prst="rect">
            <a:avLst/>
          </a:prstGeom>
          <a:noFill/>
        </p:spPr>
        <p:txBody>
          <a:bodyPr wrap="square" rtlCol="0">
            <a:spAutoFit/>
          </a:bodyPr>
          <a:lstStyle/>
          <a:p>
            <a:pPr lvl="0"/>
            <a:r>
              <a:rPr lang="es-EC" sz="2400" b="1" u="none" dirty="0" smtClean="0">
                <a:solidFill>
                  <a:srgbClr val="000000"/>
                </a:solidFill>
              </a:rPr>
              <a:t>PARÁMETROS DE ESTABILIDAD</a:t>
            </a:r>
            <a:endParaRPr lang="es-EC" sz="2400" u="none" dirty="0">
              <a:solidFill>
                <a:srgbClr val="000000"/>
              </a:solidFill>
            </a:endParaRPr>
          </a:p>
        </p:txBody>
      </p:sp>
      <p:pic>
        <p:nvPicPr>
          <p:cNvPr id="4" name="Imagen 3" descr="Recorte de pantall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1272" y="1526808"/>
            <a:ext cx="2351658" cy="1188120"/>
          </a:xfrm>
          <a:prstGeom prst="rect">
            <a:avLst/>
          </a:prstGeom>
        </p:spPr>
      </p:pic>
      <p:pic>
        <p:nvPicPr>
          <p:cNvPr id="8" name="Imagen 7" descr="Recorte de pantall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5640" y="1150218"/>
            <a:ext cx="3079810" cy="1758533"/>
          </a:xfrm>
          <a:prstGeom prst="rect">
            <a:avLst/>
          </a:prstGeom>
        </p:spPr>
      </p:pic>
      <p:sp>
        <p:nvSpPr>
          <p:cNvPr id="9" name="Rectángulo 8"/>
          <p:cNvSpPr/>
          <p:nvPr/>
        </p:nvSpPr>
        <p:spPr>
          <a:xfrm>
            <a:off x="302455" y="3493296"/>
            <a:ext cx="8709118" cy="1384995"/>
          </a:xfrm>
          <a:prstGeom prst="rect">
            <a:avLst/>
          </a:prstGeom>
        </p:spPr>
        <p:txBody>
          <a:bodyPr wrap="square">
            <a:spAutoFit/>
          </a:bodyPr>
          <a:lstStyle/>
          <a:p>
            <a:pPr algn="just"/>
            <a:endParaRPr lang="es-EC" sz="2100" u="none" dirty="0">
              <a:solidFill>
                <a:srgbClr val="000000"/>
              </a:solidFill>
              <a:latin typeface="+mj-lt"/>
            </a:endParaRPr>
          </a:p>
          <a:p>
            <a:pPr algn="just"/>
            <a:r>
              <a:rPr lang="es-EC" sz="2100" u="none" dirty="0" smtClean="0">
                <a:solidFill>
                  <a:srgbClr val="000000"/>
                </a:solidFill>
                <a:latin typeface="+mj-lt"/>
              </a:rPr>
              <a:t>Para determinar Me, se emplea un factor de mayoración que relacione el peso específico del hormigón y del relleno, y así lograr que </a:t>
            </a:r>
            <a:r>
              <a:rPr lang="es-EC" sz="2100" u="none" dirty="0">
                <a:solidFill>
                  <a:srgbClr val="000000"/>
                </a:solidFill>
                <a:latin typeface="+mj-lt"/>
              </a:rPr>
              <a:t>el programa considere </a:t>
            </a:r>
            <a:r>
              <a:rPr lang="es-EC" sz="2100" u="none" dirty="0" smtClean="0">
                <a:solidFill>
                  <a:srgbClr val="000000"/>
                </a:solidFill>
                <a:latin typeface="+mj-lt"/>
              </a:rPr>
              <a:t>el peso total de la estructura mixta. </a:t>
            </a:r>
            <a:endParaRPr lang="es-EC" sz="2100" dirty="0">
              <a:latin typeface="+mj-lt"/>
            </a:endParaRPr>
          </a:p>
        </p:txBody>
      </p:sp>
      <p:sp>
        <p:nvSpPr>
          <p:cNvPr id="3" name="Rectángulo 2"/>
          <p:cNvSpPr/>
          <p:nvPr/>
        </p:nvSpPr>
        <p:spPr>
          <a:xfrm>
            <a:off x="302455" y="3134275"/>
            <a:ext cx="8709118" cy="738664"/>
          </a:xfrm>
          <a:prstGeom prst="rect">
            <a:avLst/>
          </a:prstGeom>
        </p:spPr>
        <p:txBody>
          <a:bodyPr wrap="square">
            <a:spAutoFit/>
          </a:bodyPr>
          <a:lstStyle/>
          <a:p>
            <a:pPr algn="just"/>
            <a:r>
              <a:rPr lang="es-EC" sz="2100" u="none" dirty="0">
                <a:solidFill>
                  <a:srgbClr val="000000"/>
                </a:solidFill>
                <a:latin typeface="+mj-lt"/>
              </a:rPr>
              <a:t>Para el momento estabilizador (Me) se considera el peso propio de la estructura y el peso de los rellenos en las celdas. </a:t>
            </a:r>
          </a:p>
        </p:txBody>
      </p:sp>
      <p:sp>
        <p:nvSpPr>
          <p:cNvPr id="7" name="Rectángulo 6"/>
          <p:cNvSpPr/>
          <p:nvPr/>
        </p:nvSpPr>
        <p:spPr>
          <a:xfrm>
            <a:off x="302455" y="5274605"/>
            <a:ext cx="8709118" cy="738664"/>
          </a:xfrm>
          <a:prstGeom prst="rect">
            <a:avLst/>
          </a:prstGeom>
        </p:spPr>
        <p:txBody>
          <a:bodyPr wrap="square">
            <a:spAutoFit/>
          </a:bodyPr>
          <a:lstStyle/>
          <a:p>
            <a:pPr algn="just"/>
            <a:r>
              <a:rPr lang="es-EC" sz="2100" u="none" dirty="0">
                <a:solidFill>
                  <a:srgbClr val="000000"/>
                </a:solidFill>
                <a:latin typeface="+mj-lt"/>
              </a:rPr>
              <a:t>El momento volcador está conformado por los momentos que producen las fuerzas horizontales del sismo y lahar.</a:t>
            </a:r>
          </a:p>
        </p:txBody>
      </p:sp>
    </p:spTree>
    <p:extLst>
      <p:ext uri="{BB962C8B-B14F-4D97-AF65-F5344CB8AC3E}">
        <p14:creationId xmlns:p14="http://schemas.microsoft.com/office/powerpoint/2010/main" val="244326891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05661"/>
            <a:ext cx="8229600" cy="485553"/>
          </a:xfrm>
        </p:spPr>
        <p:txBody>
          <a:bodyPr/>
          <a:lstStyle/>
          <a:p>
            <a:pPr algn="l"/>
            <a:r>
              <a:rPr lang="es-EC" sz="2400" b="0" i="0" dirty="0">
                <a:solidFill>
                  <a:schemeClr val="tx1"/>
                </a:solidFill>
              </a:rPr>
              <a:t/>
            </a:r>
            <a:br>
              <a:rPr lang="es-EC" sz="2400" b="0" i="0" dirty="0">
                <a:solidFill>
                  <a:schemeClr val="tx1"/>
                </a:solidFill>
              </a:rPr>
            </a:br>
            <a:endParaRPr lang="es-EC" sz="2200" dirty="0">
              <a:solidFill>
                <a:schemeClr val="tx1"/>
              </a:solidFill>
            </a:endParaRPr>
          </a:p>
        </p:txBody>
      </p:sp>
      <p:sp>
        <p:nvSpPr>
          <p:cNvPr id="6" name="5 CuadroTexto"/>
          <p:cNvSpPr txBox="1"/>
          <p:nvPr/>
        </p:nvSpPr>
        <p:spPr>
          <a:xfrm>
            <a:off x="6086901" y="-14325"/>
            <a:ext cx="3057099" cy="369332"/>
          </a:xfrm>
          <a:prstGeom prst="rect">
            <a:avLst/>
          </a:prstGeom>
          <a:noFill/>
        </p:spPr>
        <p:txBody>
          <a:bodyPr wrap="square" rtlCol="0">
            <a:spAutoFit/>
          </a:bodyPr>
          <a:lstStyle/>
          <a:p>
            <a:pPr algn="ctr"/>
            <a:r>
              <a:rPr lang="es-EC" u="none" dirty="0" smtClean="0">
                <a:solidFill>
                  <a:schemeClr val="bg1">
                    <a:lumMod val="50000"/>
                  </a:schemeClr>
                </a:solidFill>
              </a:rPr>
              <a:t>MODELACIÓN Y DISEÑO</a:t>
            </a:r>
            <a:endParaRPr lang="es-EC" u="none" dirty="0">
              <a:solidFill>
                <a:schemeClr val="bg1">
                  <a:lumMod val="50000"/>
                </a:schemeClr>
              </a:solidFill>
            </a:endParaRPr>
          </a:p>
        </p:txBody>
      </p:sp>
      <p:pic>
        <p:nvPicPr>
          <p:cNvPr id="5" name="Imagen 5"/>
          <p:cNvPicPr>
            <a:picLocks noChangeAspect="1"/>
          </p:cNvPicPr>
          <p:nvPr/>
        </p:nvPicPr>
        <p:blipFill rotWithShape="1">
          <a:blip r:embed="rId3">
            <a:extLst>
              <a:ext uri="{28A0092B-C50C-407E-A947-70E740481C1C}">
                <a14:useLocalDpi xmlns:a14="http://schemas.microsoft.com/office/drawing/2010/main" val="0"/>
              </a:ext>
            </a:extLst>
          </a:blip>
          <a:srcRect l="25697"/>
          <a:stretch/>
        </p:blipFill>
        <p:spPr>
          <a:xfrm>
            <a:off x="6679732" y="5985437"/>
            <a:ext cx="2331841" cy="809423"/>
          </a:xfrm>
          <a:prstGeom prst="rect">
            <a:avLst/>
          </a:prstGeom>
        </p:spPr>
      </p:pic>
      <p:sp>
        <p:nvSpPr>
          <p:cNvPr id="18" name="8 Rectángulo"/>
          <p:cNvSpPr/>
          <p:nvPr/>
        </p:nvSpPr>
        <p:spPr>
          <a:xfrm>
            <a:off x="141491" y="711200"/>
            <a:ext cx="7704161" cy="815608"/>
          </a:xfrm>
          <a:prstGeom prst="rect">
            <a:avLst/>
          </a:prstGeom>
        </p:spPr>
        <p:txBody>
          <a:bodyPr wrap="square">
            <a:spAutoFit/>
          </a:bodyPr>
          <a:lstStyle/>
          <a:p>
            <a:pPr lvl="0"/>
            <a:r>
              <a:rPr lang="es-EC" sz="2300" b="1" u="none" dirty="0" smtClean="0">
                <a:solidFill>
                  <a:srgbClr val="000000"/>
                </a:solidFill>
              </a:rPr>
              <a:t>Coeficiente de seguridad al deslizamiento</a:t>
            </a:r>
            <a:endParaRPr lang="es-EC" sz="2300" u="none" dirty="0">
              <a:solidFill>
                <a:srgbClr val="000000"/>
              </a:solidFill>
            </a:endParaRPr>
          </a:p>
          <a:p>
            <a:endParaRPr lang="es-EC" sz="2300" u="none" dirty="0"/>
          </a:p>
        </p:txBody>
      </p:sp>
      <p:sp>
        <p:nvSpPr>
          <p:cNvPr id="19" name="6 CuadroTexto"/>
          <p:cNvSpPr txBox="1"/>
          <p:nvPr/>
        </p:nvSpPr>
        <p:spPr>
          <a:xfrm>
            <a:off x="109180" y="87228"/>
            <a:ext cx="5977721" cy="461665"/>
          </a:xfrm>
          <a:prstGeom prst="rect">
            <a:avLst/>
          </a:prstGeom>
          <a:noFill/>
        </p:spPr>
        <p:txBody>
          <a:bodyPr wrap="square" rtlCol="0">
            <a:spAutoFit/>
          </a:bodyPr>
          <a:lstStyle/>
          <a:p>
            <a:pPr lvl="0"/>
            <a:r>
              <a:rPr lang="es-EC" sz="2400" b="1" u="none" dirty="0" smtClean="0">
                <a:solidFill>
                  <a:srgbClr val="000000"/>
                </a:solidFill>
              </a:rPr>
              <a:t>PARÁMETROS DE ESTABILIDAD</a:t>
            </a:r>
            <a:endParaRPr lang="es-EC" sz="2400" u="none" dirty="0">
              <a:solidFill>
                <a:srgbClr val="000000"/>
              </a:solidFill>
            </a:endParaRPr>
          </a:p>
        </p:txBody>
      </p:sp>
      <p:pic>
        <p:nvPicPr>
          <p:cNvPr id="10" name="Imagen 9" descr="Recorte de pantall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3546" y="1169693"/>
            <a:ext cx="3983526" cy="1171625"/>
          </a:xfrm>
          <a:prstGeom prst="rect">
            <a:avLst/>
          </a:prstGeom>
        </p:spPr>
      </p:pic>
      <p:pic>
        <p:nvPicPr>
          <p:cNvPr id="11" name="Imagen 10" descr="Recorte de pantall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199" y="2285046"/>
            <a:ext cx="3242893" cy="2401879"/>
          </a:xfrm>
          <a:prstGeom prst="rect">
            <a:avLst/>
          </a:prstGeom>
        </p:spPr>
      </p:pic>
      <p:pic>
        <p:nvPicPr>
          <p:cNvPr id="12" name="Imagen 11" descr="Recorte de pantalla"/>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06211" y="2657506"/>
            <a:ext cx="5105362" cy="1987098"/>
          </a:xfrm>
          <a:prstGeom prst="rect">
            <a:avLst/>
          </a:prstGeom>
        </p:spPr>
      </p:pic>
      <p:sp>
        <p:nvSpPr>
          <p:cNvPr id="13" name="Rectángulo 12"/>
          <p:cNvSpPr/>
          <p:nvPr/>
        </p:nvSpPr>
        <p:spPr>
          <a:xfrm>
            <a:off x="141491" y="4686925"/>
            <a:ext cx="8545309" cy="1015663"/>
          </a:xfrm>
          <a:prstGeom prst="rect">
            <a:avLst/>
          </a:prstGeom>
        </p:spPr>
        <p:txBody>
          <a:bodyPr wrap="square">
            <a:spAutoFit/>
          </a:bodyPr>
          <a:lstStyle/>
          <a:p>
            <a:pPr algn="just"/>
            <a:r>
              <a:rPr lang="es-EC" sz="2000" u="none" dirty="0">
                <a:solidFill>
                  <a:srgbClr val="000000"/>
                </a:solidFill>
                <a:latin typeface="+mj-lt"/>
              </a:rPr>
              <a:t>En el caso del deslizamiento se considera este análisis para dos tipos de condiciones, siendo estas: condiciones normales (lahar), y condiciones extremas (lahar y sismo). </a:t>
            </a:r>
            <a:endParaRPr lang="es-EC" sz="2000" dirty="0">
              <a:latin typeface="+mj-lt"/>
            </a:endParaRPr>
          </a:p>
        </p:txBody>
      </p:sp>
    </p:spTree>
    <p:extLst>
      <p:ext uri="{BB962C8B-B14F-4D97-AF65-F5344CB8AC3E}">
        <p14:creationId xmlns:p14="http://schemas.microsoft.com/office/powerpoint/2010/main" val="324058276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05661"/>
            <a:ext cx="8229600" cy="485553"/>
          </a:xfrm>
        </p:spPr>
        <p:txBody>
          <a:bodyPr/>
          <a:lstStyle/>
          <a:p>
            <a:pPr algn="l"/>
            <a:r>
              <a:rPr lang="es-EC" sz="2400" b="0" i="0" dirty="0">
                <a:solidFill>
                  <a:schemeClr val="tx1"/>
                </a:solidFill>
              </a:rPr>
              <a:t/>
            </a:r>
            <a:br>
              <a:rPr lang="es-EC" sz="2400" b="0" i="0" dirty="0">
                <a:solidFill>
                  <a:schemeClr val="tx1"/>
                </a:solidFill>
              </a:rPr>
            </a:br>
            <a:endParaRPr lang="es-EC" sz="2200" dirty="0">
              <a:solidFill>
                <a:schemeClr val="tx1"/>
              </a:solidFill>
            </a:endParaRPr>
          </a:p>
        </p:txBody>
      </p:sp>
      <p:sp>
        <p:nvSpPr>
          <p:cNvPr id="6" name="5 CuadroTexto"/>
          <p:cNvSpPr txBox="1"/>
          <p:nvPr/>
        </p:nvSpPr>
        <p:spPr>
          <a:xfrm>
            <a:off x="6086901" y="-14325"/>
            <a:ext cx="3057099" cy="369332"/>
          </a:xfrm>
          <a:prstGeom prst="rect">
            <a:avLst/>
          </a:prstGeom>
          <a:noFill/>
        </p:spPr>
        <p:txBody>
          <a:bodyPr wrap="square" rtlCol="0">
            <a:spAutoFit/>
          </a:bodyPr>
          <a:lstStyle/>
          <a:p>
            <a:pPr algn="ctr"/>
            <a:r>
              <a:rPr lang="es-EC" u="none" dirty="0" smtClean="0">
                <a:solidFill>
                  <a:schemeClr val="bg1">
                    <a:lumMod val="50000"/>
                  </a:schemeClr>
                </a:solidFill>
              </a:rPr>
              <a:t>MODELACIÓN Y DISEÑO</a:t>
            </a:r>
            <a:endParaRPr lang="es-EC" u="none" dirty="0">
              <a:solidFill>
                <a:schemeClr val="bg1">
                  <a:lumMod val="50000"/>
                </a:schemeClr>
              </a:solidFill>
            </a:endParaRPr>
          </a:p>
        </p:txBody>
      </p:sp>
      <p:pic>
        <p:nvPicPr>
          <p:cNvPr id="5" name="Imagen 5"/>
          <p:cNvPicPr>
            <a:picLocks noChangeAspect="1"/>
          </p:cNvPicPr>
          <p:nvPr/>
        </p:nvPicPr>
        <p:blipFill rotWithShape="1">
          <a:blip r:embed="rId3">
            <a:extLst>
              <a:ext uri="{28A0092B-C50C-407E-A947-70E740481C1C}">
                <a14:useLocalDpi xmlns:a14="http://schemas.microsoft.com/office/drawing/2010/main" val="0"/>
              </a:ext>
            </a:extLst>
          </a:blip>
          <a:srcRect l="25697"/>
          <a:stretch/>
        </p:blipFill>
        <p:spPr>
          <a:xfrm>
            <a:off x="6679732" y="5985437"/>
            <a:ext cx="2331841" cy="809423"/>
          </a:xfrm>
          <a:prstGeom prst="rect">
            <a:avLst/>
          </a:prstGeom>
        </p:spPr>
      </p:pic>
      <p:sp>
        <p:nvSpPr>
          <p:cNvPr id="19" name="6 CuadroTexto"/>
          <p:cNvSpPr txBox="1"/>
          <p:nvPr/>
        </p:nvSpPr>
        <p:spPr>
          <a:xfrm>
            <a:off x="109180" y="87228"/>
            <a:ext cx="5977721" cy="461665"/>
          </a:xfrm>
          <a:prstGeom prst="rect">
            <a:avLst/>
          </a:prstGeom>
          <a:noFill/>
        </p:spPr>
        <p:txBody>
          <a:bodyPr wrap="square" rtlCol="0">
            <a:spAutoFit/>
          </a:bodyPr>
          <a:lstStyle/>
          <a:p>
            <a:pPr lvl="0"/>
            <a:r>
              <a:rPr lang="es-EC" sz="2400" b="1" u="none" dirty="0" smtClean="0">
                <a:solidFill>
                  <a:srgbClr val="000000"/>
                </a:solidFill>
              </a:rPr>
              <a:t>VERIFICACIONES DE DISEÑO</a:t>
            </a:r>
            <a:endParaRPr lang="es-EC" sz="2400" u="none" dirty="0">
              <a:solidFill>
                <a:srgbClr val="000000"/>
              </a:solidFill>
            </a:endParaRPr>
          </a:p>
        </p:txBody>
      </p:sp>
      <mc:AlternateContent xmlns:mc="http://schemas.openxmlformats.org/markup-compatibility/2006" xmlns:a14="http://schemas.microsoft.com/office/drawing/2010/main">
        <mc:Choice Requires="a14">
          <p:sp>
            <p:nvSpPr>
              <p:cNvPr id="3" name="CuadroTexto 2"/>
              <p:cNvSpPr txBox="1"/>
              <p:nvPr/>
            </p:nvSpPr>
            <p:spPr>
              <a:xfrm>
                <a:off x="3545465" y="1369795"/>
                <a:ext cx="1737360" cy="38472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s-EC" sz="2500" b="0" i="1" u="none" smtClean="0">
                          <a:latin typeface="Cambria Math" panose="02040503050406030204" pitchFamily="18" charset="0"/>
                        </a:rPr>
                        <m:t>𝑣𝑐</m:t>
                      </m:r>
                      <m:r>
                        <a:rPr lang="es-EC" sz="2500" b="0" i="1" u="none" smtClean="0">
                          <a:latin typeface="Cambria Math" panose="02040503050406030204" pitchFamily="18" charset="0"/>
                        </a:rPr>
                        <m:t>&lt;</m:t>
                      </m:r>
                      <m:r>
                        <a:rPr lang="es-EC" sz="2500" b="0" i="1" u="none" smtClean="0">
                          <a:latin typeface="Cambria Math" panose="02040503050406030204" pitchFamily="18" charset="0"/>
                        </a:rPr>
                        <m:t>𝑣𝑝</m:t>
                      </m:r>
                    </m:oMath>
                  </m:oMathPara>
                </a14:m>
                <a:endParaRPr lang="es-EC" sz="2500" u="none" dirty="0"/>
              </a:p>
            </p:txBody>
          </p:sp>
        </mc:Choice>
        <mc:Fallback xmlns="">
          <p:sp>
            <p:nvSpPr>
              <p:cNvPr id="3" name="CuadroTexto 2"/>
              <p:cNvSpPr txBox="1">
                <a:spLocks noRot="1" noChangeAspect="1" noMove="1" noResize="1" noEditPoints="1" noAdjustHandles="1" noChangeArrowheads="1" noChangeShapeType="1" noTextEdit="1"/>
              </p:cNvSpPr>
              <p:nvPr/>
            </p:nvSpPr>
            <p:spPr>
              <a:xfrm>
                <a:off x="3545465" y="1369795"/>
                <a:ext cx="1737360" cy="384721"/>
              </a:xfrm>
              <a:prstGeom prst="rect">
                <a:avLst/>
              </a:prstGeom>
              <a:blipFill rotWithShape="0">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4" name="Rectángulo 3"/>
              <p:cNvSpPr/>
              <p:nvPr/>
            </p:nvSpPr>
            <p:spPr>
              <a:xfrm>
                <a:off x="860428" y="2625202"/>
                <a:ext cx="1220334" cy="101566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2200" b="0" i="1" u="none" smtClean="0">
                          <a:latin typeface="Cambria Math" panose="02040503050406030204" pitchFamily="18" charset="0"/>
                        </a:rPr>
                        <m:t>𝐷</m:t>
                      </m:r>
                      <m:r>
                        <a:rPr lang="es-EC" sz="2200" b="0" i="1" u="none" smtClean="0">
                          <a:latin typeface="Cambria Math" panose="02040503050406030204" pitchFamily="18" charset="0"/>
                        </a:rPr>
                        <m:t>ó</m:t>
                      </m:r>
                      <m:r>
                        <a:rPr lang="es-EC" sz="2200" b="0" i="1" u="none" smtClean="0">
                          <a:latin typeface="Cambria Math" panose="02040503050406030204" pitchFamily="18" charset="0"/>
                        </a:rPr>
                        <m:t>𝑛𝑑𝑒</m:t>
                      </m:r>
                    </m:oMath>
                  </m:oMathPara>
                </a14:m>
                <a:endParaRPr lang="es-EC" sz="2200" b="0" u="none" dirty="0" smtClean="0"/>
              </a:p>
              <a:p>
                <a:endParaRPr lang="es-EC" b="0" u="none" dirty="0" smtClean="0"/>
              </a:p>
              <a:p>
                <a:endParaRPr lang="es-EC" u="none" dirty="0"/>
              </a:p>
            </p:txBody>
          </p:sp>
        </mc:Choice>
        <mc:Fallback xmlns="">
          <p:sp>
            <p:nvSpPr>
              <p:cNvPr id="4" name="Rectángulo 3"/>
              <p:cNvSpPr>
                <a:spLocks noRot="1" noChangeAspect="1" noMove="1" noResize="1" noEditPoints="1" noAdjustHandles="1" noChangeArrowheads="1" noChangeShapeType="1" noTextEdit="1"/>
              </p:cNvSpPr>
              <p:nvPr/>
            </p:nvSpPr>
            <p:spPr>
              <a:xfrm>
                <a:off x="860428" y="2625202"/>
                <a:ext cx="1220334" cy="1015663"/>
              </a:xfrm>
              <a:prstGeom prst="rect">
                <a:avLst/>
              </a:prstGeom>
              <a:blipFill rotWithShape="0">
                <a:blip r:embed="rId5"/>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4" name="Rectángulo 13"/>
              <p:cNvSpPr/>
              <p:nvPr/>
            </p:nvSpPr>
            <p:spPr>
              <a:xfrm>
                <a:off x="860428" y="3063625"/>
                <a:ext cx="3606565" cy="4308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2200" b="0" i="1" u="none" smtClean="0">
                          <a:latin typeface="Cambria Math" panose="02040503050406030204" pitchFamily="18" charset="0"/>
                        </a:rPr>
                        <m:t>𝑣𝑐</m:t>
                      </m:r>
                      <m:r>
                        <a:rPr lang="es-EC" sz="2200" b="0" i="1" u="none" smtClean="0">
                          <a:latin typeface="Cambria Math" panose="02040503050406030204" pitchFamily="18" charset="0"/>
                        </a:rPr>
                        <m:t>:</m:t>
                      </m:r>
                      <m:r>
                        <a:rPr lang="es-EC" sz="2200" b="0" i="1" u="none" smtClean="0">
                          <a:latin typeface="Cambria Math" panose="02040503050406030204" pitchFamily="18" charset="0"/>
                        </a:rPr>
                        <m:t>𝑐𝑜𝑟𝑡𝑎𝑛𝑡𝑒</m:t>
                      </m:r>
                      <m:r>
                        <a:rPr lang="es-EC" sz="2200" b="0" i="1" u="none" smtClean="0">
                          <a:latin typeface="Cambria Math" panose="02040503050406030204" pitchFamily="18" charset="0"/>
                        </a:rPr>
                        <m:t> </m:t>
                      </m:r>
                      <m:r>
                        <a:rPr lang="es-EC" sz="2200" b="0" i="1" u="none" smtClean="0">
                          <a:latin typeface="Cambria Math" panose="02040503050406030204" pitchFamily="18" charset="0"/>
                        </a:rPr>
                        <m:t>𝑎𝑐𝑡𝑢𝑎𝑛𝑡𝑒</m:t>
                      </m:r>
                      <m:r>
                        <a:rPr lang="es-EC" sz="2200" b="0" i="1" u="none" smtClean="0">
                          <a:latin typeface="Cambria Math" panose="02040503050406030204" pitchFamily="18" charset="0"/>
                        </a:rPr>
                        <m:t> (</m:t>
                      </m:r>
                      <m:r>
                        <a:rPr lang="es-EC" sz="2200" b="0" i="1" u="none" smtClean="0">
                          <a:latin typeface="Cambria Math" panose="02040503050406030204" pitchFamily="18" charset="0"/>
                        </a:rPr>
                        <m:t>𝑇𝑛</m:t>
                      </m:r>
                      <m:r>
                        <a:rPr lang="es-EC" sz="2200" b="0" i="1" u="none" smtClean="0">
                          <a:latin typeface="Cambria Math" panose="02040503050406030204" pitchFamily="18" charset="0"/>
                        </a:rPr>
                        <m:t>)</m:t>
                      </m:r>
                    </m:oMath>
                  </m:oMathPara>
                </a14:m>
                <a:endParaRPr lang="es-EC" sz="2200" u="none" dirty="0"/>
              </a:p>
            </p:txBody>
          </p:sp>
        </mc:Choice>
        <mc:Fallback xmlns="">
          <p:sp>
            <p:nvSpPr>
              <p:cNvPr id="14" name="Rectángulo 13"/>
              <p:cNvSpPr>
                <a:spLocks noRot="1" noChangeAspect="1" noMove="1" noResize="1" noEditPoints="1" noAdjustHandles="1" noChangeArrowheads="1" noChangeShapeType="1" noTextEdit="1"/>
              </p:cNvSpPr>
              <p:nvPr/>
            </p:nvSpPr>
            <p:spPr>
              <a:xfrm>
                <a:off x="860428" y="3063625"/>
                <a:ext cx="3606565" cy="430887"/>
              </a:xfrm>
              <a:prstGeom prst="rect">
                <a:avLst/>
              </a:prstGeom>
              <a:blipFill rotWithShape="0">
                <a:blip r:embed="rId6"/>
                <a:stretch>
                  <a:fillRect b="-20000"/>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5" name="Rectángulo 14"/>
              <p:cNvSpPr/>
              <p:nvPr/>
            </p:nvSpPr>
            <p:spPr>
              <a:xfrm>
                <a:off x="860428" y="3425421"/>
                <a:ext cx="3859133" cy="4308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2200" b="0" i="1" u="none" smtClean="0">
                          <a:latin typeface="Cambria Math" panose="02040503050406030204" pitchFamily="18" charset="0"/>
                        </a:rPr>
                        <m:t>𝑣𝑝</m:t>
                      </m:r>
                      <m:r>
                        <a:rPr lang="es-EC" sz="2200" b="0" i="1" u="none" smtClean="0">
                          <a:latin typeface="Cambria Math" panose="02040503050406030204" pitchFamily="18" charset="0"/>
                        </a:rPr>
                        <m:t>:</m:t>
                      </m:r>
                      <m:r>
                        <a:rPr lang="es-EC" sz="2200" b="0" i="1" u="none" smtClean="0">
                          <a:latin typeface="Cambria Math" panose="02040503050406030204" pitchFamily="18" charset="0"/>
                        </a:rPr>
                        <m:t>𝑐𝑜𝑟𝑡𝑎𝑛𝑡𝑒</m:t>
                      </m:r>
                      <m:r>
                        <a:rPr lang="es-EC" sz="2200" b="0" i="1" u="none" smtClean="0">
                          <a:latin typeface="Cambria Math" panose="02040503050406030204" pitchFamily="18" charset="0"/>
                        </a:rPr>
                        <m:t> </m:t>
                      </m:r>
                      <m:r>
                        <a:rPr lang="es-EC" sz="2200" b="0" i="1" u="none" smtClean="0">
                          <a:latin typeface="Cambria Math" panose="02040503050406030204" pitchFamily="18" charset="0"/>
                        </a:rPr>
                        <m:t>𝑝𝑒𝑟𝑚𝑖𝑠𝑖𝑏𝑙𝑒</m:t>
                      </m:r>
                      <m:r>
                        <a:rPr lang="es-EC" sz="2200" b="0" i="1" u="none" smtClean="0">
                          <a:latin typeface="Cambria Math" panose="02040503050406030204" pitchFamily="18" charset="0"/>
                        </a:rPr>
                        <m:t> (</m:t>
                      </m:r>
                      <m:r>
                        <a:rPr lang="es-EC" sz="2200" b="0" i="1" u="none" smtClean="0">
                          <a:latin typeface="Cambria Math" panose="02040503050406030204" pitchFamily="18" charset="0"/>
                        </a:rPr>
                        <m:t>𝑇𝑛</m:t>
                      </m:r>
                      <m:r>
                        <a:rPr lang="es-EC" sz="2200" b="0" i="1" u="none" smtClean="0">
                          <a:latin typeface="Cambria Math" panose="02040503050406030204" pitchFamily="18" charset="0"/>
                        </a:rPr>
                        <m:t>)</m:t>
                      </m:r>
                    </m:oMath>
                  </m:oMathPara>
                </a14:m>
                <a:endParaRPr lang="es-EC" sz="2200" b="0" u="none" dirty="0" smtClean="0"/>
              </a:p>
            </p:txBody>
          </p:sp>
        </mc:Choice>
        <mc:Fallback xmlns="">
          <p:sp>
            <p:nvSpPr>
              <p:cNvPr id="15" name="Rectángulo 14"/>
              <p:cNvSpPr>
                <a:spLocks noRot="1" noChangeAspect="1" noMove="1" noResize="1" noEditPoints="1" noAdjustHandles="1" noChangeArrowheads="1" noChangeShapeType="1" noTextEdit="1"/>
              </p:cNvSpPr>
              <p:nvPr/>
            </p:nvSpPr>
            <p:spPr>
              <a:xfrm>
                <a:off x="860428" y="3425421"/>
                <a:ext cx="3859133" cy="430887"/>
              </a:xfrm>
              <a:prstGeom prst="rect">
                <a:avLst/>
              </a:prstGeom>
              <a:blipFill rotWithShape="0">
                <a:blip r:embed="rId7"/>
                <a:stretch>
                  <a:fillRect b="-18310"/>
                </a:stretch>
              </a:blipFill>
            </p:spPr>
            <p:txBody>
              <a:bodyPr/>
              <a:lstStyle/>
              <a:p>
                <a:r>
                  <a:rPr lang="es-EC">
                    <a:noFill/>
                  </a:rPr>
                  <a:t> </a:t>
                </a:r>
              </a:p>
            </p:txBody>
          </p:sp>
        </mc:Fallback>
      </mc:AlternateContent>
      <p:pic>
        <p:nvPicPr>
          <p:cNvPr id="9" name="Imagen 8" descr="Recorte de pantall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34763" y="1781292"/>
            <a:ext cx="3158763" cy="996915"/>
          </a:xfrm>
          <a:prstGeom prst="rect">
            <a:avLst/>
          </a:prstGeom>
        </p:spPr>
      </p:pic>
      <mc:AlternateContent xmlns:mc="http://schemas.openxmlformats.org/markup-compatibility/2006" xmlns:a14="http://schemas.microsoft.com/office/drawing/2010/main">
        <mc:Choice Requires="a14">
          <p:sp>
            <p:nvSpPr>
              <p:cNvPr id="17" name="Rectángulo 16"/>
              <p:cNvSpPr/>
              <p:nvPr/>
            </p:nvSpPr>
            <p:spPr>
              <a:xfrm>
                <a:off x="860428" y="3808066"/>
                <a:ext cx="3364319" cy="430887"/>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lang="es-EC" sz="2200" b="0" i="1" u="none" smtClean="0">
                          <a:solidFill>
                            <a:srgbClr val="000000"/>
                          </a:solidFill>
                          <a:latin typeface="Cambria Math" panose="02040503050406030204" pitchFamily="18" charset="0"/>
                        </a:rPr>
                        <m:t>𝑉𝑢</m:t>
                      </m:r>
                      <m:r>
                        <a:rPr lang="es-EC" sz="2200" i="1" u="none">
                          <a:solidFill>
                            <a:srgbClr val="000000"/>
                          </a:solidFill>
                          <a:latin typeface="Cambria Math" panose="02040503050406030204" pitchFamily="18" charset="0"/>
                        </a:rPr>
                        <m:t>:</m:t>
                      </m:r>
                      <m:r>
                        <a:rPr lang="es-EC" sz="2200" i="1" u="none">
                          <a:solidFill>
                            <a:srgbClr val="000000"/>
                          </a:solidFill>
                          <a:latin typeface="Cambria Math" panose="02040503050406030204" pitchFamily="18" charset="0"/>
                        </a:rPr>
                        <m:t>𝑐𝑜𝑟𝑡𝑎𝑛𝑡𝑒</m:t>
                      </m:r>
                      <m:r>
                        <a:rPr lang="es-EC" sz="2200" i="1" u="none">
                          <a:solidFill>
                            <a:srgbClr val="000000"/>
                          </a:solidFill>
                          <a:latin typeface="Cambria Math" panose="02040503050406030204" pitchFamily="18" charset="0"/>
                        </a:rPr>
                        <m:t> ú</m:t>
                      </m:r>
                      <m:r>
                        <a:rPr lang="es-EC" sz="2200" b="0" i="1" u="none" smtClean="0">
                          <a:solidFill>
                            <a:srgbClr val="000000"/>
                          </a:solidFill>
                          <a:latin typeface="Cambria Math" panose="02040503050406030204" pitchFamily="18" charset="0"/>
                        </a:rPr>
                        <m:t>𝑙𝑡𝑖𝑚𝑜</m:t>
                      </m:r>
                      <m:r>
                        <a:rPr lang="es-EC" sz="2200" i="1" u="none">
                          <a:solidFill>
                            <a:srgbClr val="000000"/>
                          </a:solidFill>
                          <a:latin typeface="Cambria Math" panose="02040503050406030204" pitchFamily="18" charset="0"/>
                        </a:rPr>
                        <m:t> (</m:t>
                      </m:r>
                      <m:r>
                        <a:rPr lang="es-EC" sz="2200" i="1" u="none">
                          <a:solidFill>
                            <a:srgbClr val="000000"/>
                          </a:solidFill>
                          <a:latin typeface="Cambria Math" panose="02040503050406030204" pitchFamily="18" charset="0"/>
                        </a:rPr>
                        <m:t>𝑇𝑛</m:t>
                      </m:r>
                      <m:r>
                        <a:rPr lang="es-EC" sz="2200" i="1" u="none">
                          <a:solidFill>
                            <a:srgbClr val="000000"/>
                          </a:solidFill>
                          <a:latin typeface="Cambria Math" panose="02040503050406030204" pitchFamily="18" charset="0"/>
                        </a:rPr>
                        <m:t>)</m:t>
                      </m:r>
                    </m:oMath>
                  </m:oMathPara>
                </a14:m>
                <a:endParaRPr lang="es-EC" sz="2200" u="none" dirty="0">
                  <a:solidFill>
                    <a:srgbClr val="000000"/>
                  </a:solidFill>
                </a:endParaRPr>
              </a:p>
            </p:txBody>
          </p:sp>
        </mc:Choice>
        <mc:Fallback xmlns="">
          <p:sp>
            <p:nvSpPr>
              <p:cNvPr id="17" name="Rectángulo 16"/>
              <p:cNvSpPr>
                <a:spLocks noRot="1" noChangeAspect="1" noMove="1" noResize="1" noEditPoints="1" noAdjustHandles="1" noChangeArrowheads="1" noChangeShapeType="1" noTextEdit="1"/>
              </p:cNvSpPr>
              <p:nvPr/>
            </p:nvSpPr>
            <p:spPr>
              <a:xfrm>
                <a:off x="860428" y="3808066"/>
                <a:ext cx="3364319" cy="430887"/>
              </a:xfrm>
              <a:prstGeom prst="rect">
                <a:avLst/>
              </a:prstGeom>
              <a:blipFill rotWithShape="0">
                <a:blip r:embed="rId9"/>
                <a:stretch>
                  <a:fillRect b="-20000"/>
                </a:stretch>
              </a:blipFill>
            </p:spPr>
            <p:txBody>
              <a:bodyPr/>
              <a:lstStyle/>
              <a:p>
                <a:r>
                  <a:rPr lang="es-EC">
                    <a:noFill/>
                  </a:rPr>
                  <a:t> </a:t>
                </a:r>
              </a:p>
            </p:txBody>
          </p:sp>
        </mc:Fallback>
      </mc:AlternateContent>
      <p:sp>
        <p:nvSpPr>
          <p:cNvPr id="20" name="8 Rectángulo"/>
          <p:cNvSpPr/>
          <p:nvPr/>
        </p:nvSpPr>
        <p:spPr>
          <a:xfrm>
            <a:off x="293890" y="723416"/>
            <a:ext cx="7704161" cy="815608"/>
          </a:xfrm>
          <a:prstGeom prst="rect">
            <a:avLst/>
          </a:prstGeom>
        </p:spPr>
        <p:txBody>
          <a:bodyPr wrap="square">
            <a:spAutoFit/>
          </a:bodyPr>
          <a:lstStyle/>
          <a:p>
            <a:pPr lvl="0"/>
            <a:r>
              <a:rPr lang="es-EC" sz="2300" b="1" u="none" dirty="0" smtClean="0">
                <a:solidFill>
                  <a:srgbClr val="000000"/>
                </a:solidFill>
              </a:rPr>
              <a:t>Cortante</a:t>
            </a:r>
            <a:endParaRPr lang="es-EC" sz="2300" u="none" dirty="0">
              <a:solidFill>
                <a:srgbClr val="000000"/>
              </a:solidFill>
            </a:endParaRPr>
          </a:p>
          <a:p>
            <a:endParaRPr lang="es-EC" sz="2300" u="none" dirty="0"/>
          </a:p>
        </p:txBody>
      </p:sp>
      <p:sp>
        <p:nvSpPr>
          <p:cNvPr id="23" name="8 Rectángulo"/>
          <p:cNvSpPr/>
          <p:nvPr/>
        </p:nvSpPr>
        <p:spPr>
          <a:xfrm>
            <a:off x="377041" y="1129109"/>
            <a:ext cx="7704161" cy="400110"/>
          </a:xfrm>
          <a:prstGeom prst="rect">
            <a:avLst/>
          </a:prstGeom>
        </p:spPr>
        <p:txBody>
          <a:bodyPr wrap="square">
            <a:spAutoFit/>
          </a:bodyPr>
          <a:lstStyle/>
          <a:p>
            <a:pPr lvl="0"/>
            <a:r>
              <a:rPr lang="es-EC" sz="2000" u="none" dirty="0" smtClean="0">
                <a:solidFill>
                  <a:srgbClr val="000000"/>
                </a:solidFill>
              </a:rPr>
              <a:t>A.C.I 318  </a:t>
            </a:r>
            <a:endParaRPr lang="es-EC" sz="2000" u="none" dirty="0"/>
          </a:p>
        </p:txBody>
      </p:sp>
    </p:spTree>
    <p:extLst>
      <p:ext uri="{BB962C8B-B14F-4D97-AF65-F5344CB8AC3E}">
        <p14:creationId xmlns:p14="http://schemas.microsoft.com/office/powerpoint/2010/main" val="160264253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6086901" y="-14325"/>
            <a:ext cx="3057099" cy="369332"/>
          </a:xfrm>
          <a:prstGeom prst="rect">
            <a:avLst/>
          </a:prstGeom>
          <a:noFill/>
        </p:spPr>
        <p:txBody>
          <a:bodyPr wrap="square" rtlCol="0">
            <a:spAutoFit/>
          </a:bodyPr>
          <a:lstStyle/>
          <a:p>
            <a:pPr algn="ctr"/>
            <a:r>
              <a:rPr lang="es-EC" u="none" dirty="0" smtClean="0">
                <a:solidFill>
                  <a:schemeClr val="bg1">
                    <a:lumMod val="50000"/>
                  </a:schemeClr>
                </a:solidFill>
              </a:rPr>
              <a:t>MODELACIÓN Y DISEÑO</a:t>
            </a:r>
            <a:endParaRPr lang="es-EC" u="none" dirty="0">
              <a:solidFill>
                <a:schemeClr val="bg1">
                  <a:lumMod val="50000"/>
                </a:schemeClr>
              </a:solidFill>
            </a:endParaRPr>
          </a:p>
        </p:txBody>
      </p:sp>
      <p:pic>
        <p:nvPicPr>
          <p:cNvPr id="5" name="Imagen 5"/>
          <p:cNvPicPr>
            <a:picLocks noChangeAspect="1"/>
          </p:cNvPicPr>
          <p:nvPr/>
        </p:nvPicPr>
        <p:blipFill rotWithShape="1">
          <a:blip r:embed="rId3">
            <a:extLst>
              <a:ext uri="{28A0092B-C50C-407E-A947-70E740481C1C}">
                <a14:useLocalDpi xmlns:a14="http://schemas.microsoft.com/office/drawing/2010/main" val="0"/>
              </a:ext>
            </a:extLst>
          </a:blip>
          <a:srcRect l="25697"/>
          <a:stretch/>
        </p:blipFill>
        <p:spPr>
          <a:xfrm>
            <a:off x="6679732" y="5985437"/>
            <a:ext cx="2331841" cy="809423"/>
          </a:xfrm>
          <a:prstGeom prst="rect">
            <a:avLst/>
          </a:prstGeom>
        </p:spPr>
      </p:pic>
      <p:sp>
        <p:nvSpPr>
          <p:cNvPr id="19" name="6 CuadroTexto"/>
          <p:cNvSpPr txBox="1"/>
          <p:nvPr/>
        </p:nvSpPr>
        <p:spPr>
          <a:xfrm>
            <a:off x="109180" y="87228"/>
            <a:ext cx="5977721" cy="461665"/>
          </a:xfrm>
          <a:prstGeom prst="rect">
            <a:avLst/>
          </a:prstGeom>
          <a:noFill/>
        </p:spPr>
        <p:txBody>
          <a:bodyPr wrap="square" rtlCol="0">
            <a:spAutoFit/>
          </a:bodyPr>
          <a:lstStyle/>
          <a:p>
            <a:pPr lvl="0"/>
            <a:r>
              <a:rPr lang="es-EC" sz="2400" b="1" u="none" dirty="0" smtClean="0">
                <a:solidFill>
                  <a:srgbClr val="000000"/>
                </a:solidFill>
              </a:rPr>
              <a:t>PREDIMENSIONAMIENTO </a:t>
            </a:r>
            <a:endParaRPr lang="es-EC" sz="2400" u="none" dirty="0">
              <a:solidFill>
                <a:srgbClr val="000000"/>
              </a:solidFill>
            </a:endParaRPr>
          </a:p>
        </p:txBody>
      </p:sp>
      <p:sp>
        <p:nvSpPr>
          <p:cNvPr id="20" name="8 Rectángulo"/>
          <p:cNvSpPr/>
          <p:nvPr/>
        </p:nvSpPr>
        <p:spPr>
          <a:xfrm>
            <a:off x="202572" y="594417"/>
            <a:ext cx="7704161" cy="446276"/>
          </a:xfrm>
          <a:prstGeom prst="rect">
            <a:avLst/>
          </a:prstGeom>
        </p:spPr>
        <p:txBody>
          <a:bodyPr wrap="square">
            <a:spAutoFit/>
          </a:bodyPr>
          <a:lstStyle/>
          <a:p>
            <a:pPr lvl="0"/>
            <a:r>
              <a:rPr lang="es-EC" sz="2300" b="1" u="none" dirty="0" smtClean="0">
                <a:solidFill>
                  <a:srgbClr val="000000"/>
                </a:solidFill>
              </a:rPr>
              <a:t>Secciones: 1 metro (contrafuerte, paredes y pantalla)</a:t>
            </a:r>
            <a:endParaRPr lang="es-EC" sz="2300" u="none" dirty="0"/>
          </a:p>
        </p:txBody>
      </p:sp>
      <p:sp>
        <p:nvSpPr>
          <p:cNvPr id="25" name="8 Rectángulo"/>
          <p:cNvSpPr/>
          <p:nvPr/>
        </p:nvSpPr>
        <p:spPr>
          <a:xfrm>
            <a:off x="834364" y="1280103"/>
            <a:ext cx="8000146" cy="415498"/>
          </a:xfrm>
          <a:prstGeom prst="rect">
            <a:avLst/>
          </a:prstGeom>
        </p:spPr>
        <p:txBody>
          <a:bodyPr wrap="square">
            <a:spAutoFit/>
          </a:bodyPr>
          <a:lstStyle/>
          <a:p>
            <a:pPr lvl="0"/>
            <a:r>
              <a:rPr lang="es-EC" sz="2100" b="1" u="none" dirty="0" smtClean="0">
                <a:solidFill>
                  <a:schemeClr val="accent6">
                    <a:lumMod val="75000"/>
                  </a:schemeClr>
                </a:solidFill>
              </a:rPr>
              <a:t>Coeficiente de seguridad al volcamiento. Presa San Lorenzo </a:t>
            </a:r>
            <a:endParaRPr lang="es-EC" sz="2100" u="none" dirty="0">
              <a:solidFill>
                <a:schemeClr val="accent6">
                  <a:lumMod val="75000"/>
                </a:schemeClr>
              </a:solidFill>
            </a:endParaRPr>
          </a:p>
        </p:txBody>
      </p:sp>
      <p:pic>
        <p:nvPicPr>
          <p:cNvPr id="8" name="Imagen 7" descr="Recorte de pantalla"/>
          <p:cNvPicPr>
            <a:picLocks noChangeAspect="1"/>
          </p:cNvPicPr>
          <p:nvPr/>
        </p:nvPicPr>
        <p:blipFill rotWithShape="1">
          <a:blip r:embed="rId4">
            <a:extLst>
              <a:ext uri="{28A0092B-C50C-407E-A947-70E740481C1C}">
                <a14:useLocalDpi xmlns:a14="http://schemas.microsoft.com/office/drawing/2010/main" val="0"/>
              </a:ext>
            </a:extLst>
          </a:blip>
          <a:srcRect t="15717"/>
          <a:stretch/>
        </p:blipFill>
        <p:spPr>
          <a:xfrm>
            <a:off x="1271989" y="1670542"/>
            <a:ext cx="6845448" cy="1873333"/>
          </a:xfrm>
          <a:prstGeom prst="rect">
            <a:avLst/>
          </a:prstGeom>
        </p:spPr>
      </p:pic>
      <p:sp>
        <p:nvSpPr>
          <p:cNvPr id="26" name="8 Rectángulo"/>
          <p:cNvSpPr/>
          <p:nvPr/>
        </p:nvSpPr>
        <p:spPr>
          <a:xfrm>
            <a:off x="666660" y="3691781"/>
            <a:ext cx="8000146" cy="415498"/>
          </a:xfrm>
          <a:prstGeom prst="rect">
            <a:avLst/>
          </a:prstGeom>
        </p:spPr>
        <p:txBody>
          <a:bodyPr wrap="square">
            <a:spAutoFit/>
          </a:bodyPr>
          <a:lstStyle/>
          <a:p>
            <a:pPr lvl="0"/>
            <a:r>
              <a:rPr lang="es-EC" sz="2100" b="1" u="none" dirty="0" smtClean="0">
                <a:solidFill>
                  <a:schemeClr val="accent6">
                    <a:lumMod val="75000"/>
                  </a:schemeClr>
                </a:solidFill>
              </a:rPr>
              <a:t>Coeficiente de seguridad al volcamiento. Presa Saquimala</a:t>
            </a:r>
            <a:endParaRPr lang="es-EC" sz="2100" u="none" dirty="0">
              <a:solidFill>
                <a:schemeClr val="accent6">
                  <a:lumMod val="75000"/>
                </a:schemeClr>
              </a:solidFill>
            </a:endParaRPr>
          </a:p>
        </p:txBody>
      </p:sp>
      <p:pic>
        <p:nvPicPr>
          <p:cNvPr id="10" name="Imagen 9" descr="Recorte de pantall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1989" y="4107279"/>
            <a:ext cx="6845448" cy="1810691"/>
          </a:xfrm>
          <a:prstGeom prst="rect">
            <a:avLst/>
          </a:prstGeom>
        </p:spPr>
      </p:pic>
    </p:spTree>
    <p:extLst>
      <p:ext uri="{BB962C8B-B14F-4D97-AF65-F5344CB8AC3E}">
        <p14:creationId xmlns:p14="http://schemas.microsoft.com/office/powerpoint/2010/main" val="171679164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Recorte de pantall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571" y="4419989"/>
            <a:ext cx="6690597" cy="2253023"/>
          </a:xfrm>
          <a:prstGeom prst="rect">
            <a:avLst/>
          </a:prstGeom>
        </p:spPr>
      </p:pic>
      <p:sp>
        <p:nvSpPr>
          <p:cNvPr id="6" name="5 CuadroTexto"/>
          <p:cNvSpPr txBox="1"/>
          <p:nvPr/>
        </p:nvSpPr>
        <p:spPr>
          <a:xfrm>
            <a:off x="6086901" y="-14325"/>
            <a:ext cx="3057099" cy="369332"/>
          </a:xfrm>
          <a:prstGeom prst="rect">
            <a:avLst/>
          </a:prstGeom>
          <a:noFill/>
        </p:spPr>
        <p:txBody>
          <a:bodyPr wrap="square" rtlCol="0">
            <a:spAutoFit/>
          </a:bodyPr>
          <a:lstStyle/>
          <a:p>
            <a:pPr algn="ctr"/>
            <a:r>
              <a:rPr lang="es-EC" u="none" dirty="0" smtClean="0">
                <a:solidFill>
                  <a:schemeClr val="bg1">
                    <a:lumMod val="50000"/>
                  </a:schemeClr>
                </a:solidFill>
              </a:rPr>
              <a:t>MODELACIÓN Y DISEÑO</a:t>
            </a:r>
            <a:endParaRPr lang="es-EC" u="none" dirty="0">
              <a:solidFill>
                <a:schemeClr val="bg1">
                  <a:lumMod val="50000"/>
                </a:schemeClr>
              </a:solidFill>
            </a:endParaRPr>
          </a:p>
        </p:txBody>
      </p:sp>
      <p:pic>
        <p:nvPicPr>
          <p:cNvPr id="5" name="Imagen 5"/>
          <p:cNvPicPr>
            <a:picLocks noChangeAspect="1"/>
          </p:cNvPicPr>
          <p:nvPr/>
        </p:nvPicPr>
        <p:blipFill rotWithShape="1">
          <a:blip r:embed="rId4">
            <a:extLst>
              <a:ext uri="{28A0092B-C50C-407E-A947-70E740481C1C}">
                <a14:useLocalDpi xmlns:a14="http://schemas.microsoft.com/office/drawing/2010/main" val="0"/>
              </a:ext>
            </a:extLst>
          </a:blip>
          <a:srcRect l="25697"/>
          <a:stretch/>
        </p:blipFill>
        <p:spPr>
          <a:xfrm>
            <a:off x="6815792" y="5985437"/>
            <a:ext cx="2331841" cy="809423"/>
          </a:xfrm>
          <a:prstGeom prst="rect">
            <a:avLst/>
          </a:prstGeom>
        </p:spPr>
      </p:pic>
      <p:sp>
        <p:nvSpPr>
          <p:cNvPr id="19" name="6 CuadroTexto"/>
          <p:cNvSpPr txBox="1"/>
          <p:nvPr/>
        </p:nvSpPr>
        <p:spPr>
          <a:xfrm>
            <a:off x="109180" y="87228"/>
            <a:ext cx="5977721" cy="461665"/>
          </a:xfrm>
          <a:prstGeom prst="rect">
            <a:avLst/>
          </a:prstGeom>
          <a:noFill/>
        </p:spPr>
        <p:txBody>
          <a:bodyPr wrap="square" rtlCol="0">
            <a:spAutoFit/>
          </a:bodyPr>
          <a:lstStyle/>
          <a:p>
            <a:pPr lvl="0"/>
            <a:r>
              <a:rPr lang="es-EC" sz="2400" b="1" u="none" dirty="0" smtClean="0">
                <a:solidFill>
                  <a:srgbClr val="000000"/>
                </a:solidFill>
              </a:rPr>
              <a:t>PREDIMENSIONAMIENTO </a:t>
            </a:r>
            <a:endParaRPr lang="es-EC" sz="2400" u="none" dirty="0">
              <a:solidFill>
                <a:srgbClr val="000000"/>
              </a:solidFill>
            </a:endParaRPr>
          </a:p>
        </p:txBody>
      </p:sp>
      <p:sp>
        <p:nvSpPr>
          <p:cNvPr id="20" name="8 Rectángulo"/>
          <p:cNvSpPr/>
          <p:nvPr/>
        </p:nvSpPr>
        <p:spPr>
          <a:xfrm>
            <a:off x="202572" y="570004"/>
            <a:ext cx="7704161" cy="415498"/>
          </a:xfrm>
          <a:prstGeom prst="rect">
            <a:avLst/>
          </a:prstGeom>
        </p:spPr>
        <p:txBody>
          <a:bodyPr wrap="square">
            <a:spAutoFit/>
          </a:bodyPr>
          <a:lstStyle/>
          <a:p>
            <a:pPr lvl="0"/>
            <a:r>
              <a:rPr lang="es-EC" sz="2100" b="1" u="none" dirty="0" smtClean="0">
                <a:solidFill>
                  <a:srgbClr val="000000"/>
                </a:solidFill>
              </a:rPr>
              <a:t>Secciones: 1 metro (contrafuerte, paredes y pantalla)</a:t>
            </a:r>
            <a:endParaRPr lang="es-EC" sz="2100" u="none" dirty="0"/>
          </a:p>
        </p:txBody>
      </p:sp>
      <p:sp>
        <p:nvSpPr>
          <p:cNvPr id="25" name="8 Rectángulo"/>
          <p:cNvSpPr/>
          <p:nvPr/>
        </p:nvSpPr>
        <p:spPr>
          <a:xfrm>
            <a:off x="109179" y="936200"/>
            <a:ext cx="8888325" cy="677108"/>
          </a:xfrm>
          <a:prstGeom prst="rect">
            <a:avLst/>
          </a:prstGeom>
        </p:spPr>
        <p:txBody>
          <a:bodyPr wrap="square">
            <a:spAutoFit/>
          </a:bodyPr>
          <a:lstStyle/>
          <a:p>
            <a:pPr lvl="0"/>
            <a:r>
              <a:rPr lang="es-EC" sz="1900" b="1" u="none" dirty="0" smtClean="0">
                <a:solidFill>
                  <a:schemeClr val="accent6">
                    <a:lumMod val="75000"/>
                  </a:schemeClr>
                </a:solidFill>
              </a:rPr>
              <a:t>Coeficiente de seguridad al deslizamiento en condiciones normales (lahar). Presa San Lorenzo </a:t>
            </a:r>
            <a:endParaRPr lang="es-EC" sz="1900" u="none" dirty="0">
              <a:solidFill>
                <a:schemeClr val="accent6">
                  <a:lumMod val="75000"/>
                </a:schemeClr>
              </a:solidFill>
            </a:endParaRPr>
          </a:p>
        </p:txBody>
      </p:sp>
      <p:pic>
        <p:nvPicPr>
          <p:cNvPr id="2" name="Imagen 1" descr="Recorte de pantall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533" y="1589910"/>
            <a:ext cx="6633636" cy="2223752"/>
          </a:xfrm>
          <a:prstGeom prst="rect">
            <a:avLst/>
          </a:prstGeom>
        </p:spPr>
      </p:pic>
      <p:sp>
        <p:nvSpPr>
          <p:cNvPr id="11" name="8 Rectángulo"/>
          <p:cNvSpPr/>
          <p:nvPr/>
        </p:nvSpPr>
        <p:spPr>
          <a:xfrm>
            <a:off x="109178" y="3828603"/>
            <a:ext cx="8888325" cy="677108"/>
          </a:xfrm>
          <a:prstGeom prst="rect">
            <a:avLst/>
          </a:prstGeom>
        </p:spPr>
        <p:txBody>
          <a:bodyPr wrap="square">
            <a:spAutoFit/>
          </a:bodyPr>
          <a:lstStyle/>
          <a:p>
            <a:r>
              <a:rPr lang="es-EC" sz="1900" b="1" u="none" dirty="0">
                <a:solidFill>
                  <a:schemeClr val="accent6">
                    <a:lumMod val="75000"/>
                  </a:schemeClr>
                </a:solidFill>
              </a:rPr>
              <a:t>Coeficiente de seguridad al deslizamiento en condiciones normales (lahar). Presa Saquimala</a:t>
            </a:r>
          </a:p>
        </p:txBody>
      </p:sp>
    </p:spTree>
    <p:extLst>
      <p:ext uri="{BB962C8B-B14F-4D97-AF65-F5344CB8AC3E}">
        <p14:creationId xmlns:p14="http://schemas.microsoft.com/office/powerpoint/2010/main" val="30494735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85956"/>
            <a:ext cx="8229600" cy="1143000"/>
          </a:xfrm>
        </p:spPr>
        <p:txBody>
          <a:bodyPr/>
          <a:lstStyle/>
          <a:p>
            <a:pPr algn="l"/>
            <a:r>
              <a:rPr lang="es-EC" dirty="0" smtClean="0">
                <a:solidFill>
                  <a:schemeClr val="tx1"/>
                </a:solidFill>
              </a:rPr>
              <a:t>LOCALIZACIÓN GEOGRÁFICA</a:t>
            </a:r>
            <a:endParaRPr lang="es-EC" dirty="0">
              <a:solidFill>
                <a:schemeClr val="tx1"/>
              </a:solidFill>
            </a:endParaRPr>
          </a:p>
        </p:txBody>
      </p:sp>
      <p:sp>
        <p:nvSpPr>
          <p:cNvPr id="6" name="5 CuadroTexto"/>
          <p:cNvSpPr txBox="1"/>
          <p:nvPr/>
        </p:nvSpPr>
        <p:spPr>
          <a:xfrm>
            <a:off x="6871064" y="89972"/>
            <a:ext cx="2146742" cy="369332"/>
          </a:xfrm>
          <a:prstGeom prst="rect">
            <a:avLst/>
          </a:prstGeom>
          <a:noFill/>
        </p:spPr>
        <p:txBody>
          <a:bodyPr wrap="none" rtlCol="0">
            <a:spAutoFit/>
          </a:bodyPr>
          <a:lstStyle/>
          <a:p>
            <a:pPr algn="ctr"/>
            <a:r>
              <a:rPr lang="es-EC" u="none" dirty="0" smtClean="0">
                <a:solidFill>
                  <a:schemeClr val="bg1">
                    <a:lumMod val="50000"/>
                  </a:schemeClr>
                </a:solidFill>
              </a:rPr>
              <a:t>GENERALIDADES</a:t>
            </a:r>
            <a:endParaRPr lang="es-EC" u="none" dirty="0">
              <a:solidFill>
                <a:schemeClr val="bg1">
                  <a:lumMod val="50000"/>
                </a:schemeClr>
              </a:solidFill>
            </a:endParaRPr>
          </a:p>
        </p:txBody>
      </p:sp>
      <p:pic>
        <p:nvPicPr>
          <p:cNvPr id="5" name="Imagen 5"/>
          <p:cNvPicPr>
            <a:picLocks noChangeAspect="1"/>
          </p:cNvPicPr>
          <p:nvPr/>
        </p:nvPicPr>
        <p:blipFill rotWithShape="1">
          <a:blip r:embed="rId3">
            <a:extLst>
              <a:ext uri="{28A0092B-C50C-407E-A947-70E740481C1C}">
                <a14:useLocalDpi xmlns:a14="http://schemas.microsoft.com/office/drawing/2010/main" val="0"/>
              </a:ext>
            </a:extLst>
          </a:blip>
          <a:srcRect l="25697"/>
          <a:stretch/>
        </p:blipFill>
        <p:spPr>
          <a:xfrm>
            <a:off x="6621676" y="5875387"/>
            <a:ext cx="2331841" cy="809423"/>
          </a:xfrm>
          <a:prstGeom prst="rect">
            <a:avLst/>
          </a:prstGeom>
        </p:spPr>
      </p:pic>
      <p:pic>
        <p:nvPicPr>
          <p:cNvPr id="7" name="6 Marcador de contenido"/>
          <p:cNvPicPr>
            <a:picLocks noGrp="1"/>
          </p:cNvPicPr>
          <p:nvPr>
            <p:ph sz="half" idx="2"/>
          </p:nvPr>
        </p:nvPicPr>
        <p:blipFill>
          <a:blip r:embed="rId4" cstate="email">
            <a:extLst>
              <a:ext uri="{28A0092B-C50C-407E-A947-70E740481C1C}">
                <a14:useLocalDpi xmlns:a14="http://schemas.microsoft.com/office/drawing/2010/main"/>
              </a:ext>
            </a:extLst>
          </a:blip>
          <a:stretch>
            <a:fillRect/>
          </a:stretch>
        </p:blipFill>
        <p:spPr>
          <a:xfrm>
            <a:off x="4495801" y="1117600"/>
            <a:ext cx="4457716" cy="3903579"/>
          </a:xfrm>
          <a:prstGeom prst="rect">
            <a:avLst/>
          </a:prstGeom>
        </p:spPr>
      </p:pic>
      <p:sp>
        <p:nvSpPr>
          <p:cNvPr id="8" name="7 CuadroTexto"/>
          <p:cNvSpPr txBox="1"/>
          <p:nvPr/>
        </p:nvSpPr>
        <p:spPr>
          <a:xfrm>
            <a:off x="4495801" y="5165558"/>
            <a:ext cx="4457715" cy="830997"/>
          </a:xfrm>
          <a:prstGeom prst="rect">
            <a:avLst/>
          </a:prstGeom>
          <a:noFill/>
        </p:spPr>
        <p:txBody>
          <a:bodyPr wrap="square" rtlCol="0">
            <a:spAutoFit/>
          </a:bodyPr>
          <a:lstStyle/>
          <a:p>
            <a:pPr algn="ctr"/>
            <a:r>
              <a:rPr lang="es-EC" b="1" u="none" dirty="0"/>
              <a:t>Ubicación de la zona de estudio</a:t>
            </a:r>
          </a:p>
          <a:p>
            <a:pPr algn="ctr"/>
            <a:r>
              <a:rPr lang="es-EC" sz="1100" b="1" u="none" dirty="0"/>
              <a:t>Fuente: </a:t>
            </a:r>
            <a:r>
              <a:rPr lang="es-EC" sz="1100" u="none" dirty="0"/>
              <a:t>(Hall, </a:t>
            </a:r>
            <a:r>
              <a:rPr lang="es-EC" sz="1100" u="none" dirty="0" err="1"/>
              <a:t>Mothes</a:t>
            </a:r>
            <a:r>
              <a:rPr lang="es-EC" sz="1100" u="none" dirty="0"/>
              <a:t>, Samaniego, &amp; Andrade, 2014)</a:t>
            </a:r>
          </a:p>
          <a:p>
            <a:endParaRPr lang="es-EC" u="none" dirty="0"/>
          </a:p>
        </p:txBody>
      </p:sp>
      <p:sp>
        <p:nvSpPr>
          <p:cNvPr id="9" name="8 CuadroTexto"/>
          <p:cNvSpPr txBox="1"/>
          <p:nvPr/>
        </p:nvSpPr>
        <p:spPr>
          <a:xfrm>
            <a:off x="457199" y="981740"/>
            <a:ext cx="3853543" cy="4893647"/>
          </a:xfrm>
          <a:prstGeom prst="rect">
            <a:avLst/>
          </a:prstGeom>
          <a:noFill/>
        </p:spPr>
        <p:txBody>
          <a:bodyPr wrap="square" rtlCol="0">
            <a:spAutoFit/>
          </a:bodyPr>
          <a:lstStyle/>
          <a:p>
            <a:pPr algn="just"/>
            <a:r>
              <a:rPr lang="es-EC" sz="2400" u="none" dirty="0"/>
              <a:t>El proyecto </a:t>
            </a:r>
            <a:r>
              <a:rPr lang="es-EC" sz="2400" u="none" dirty="0" smtClean="0"/>
              <a:t>se desarrolla </a:t>
            </a:r>
            <a:r>
              <a:rPr lang="es-EC" sz="2400" u="none" dirty="0"/>
              <a:t>en el Río Saquimala cuyos afluentes son la Quebrada San Lorenzo y Quebrada Saquimala, dicho río atraviesa las poblaciones de Mulaló en la Parroquia Mulaló y Lasso en la Parroquia San Lorenzo de Tanicuchi pertenecientes al Cantón Latacunga, Provincia </a:t>
            </a:r>
            <a:r>
              <a:rPr lang="es-EC" sz="2400" u="none" dirty="0" smtClean="0"/>
              <a:t>Cotopaxi.</a:t>
            </a:r>
            <a:endParaRPr lang="es-EC" sz="2400" u="none" dirty="0"/>
          </a:p>
          <a:p>
            <a:pPr algn="just"/>
            <a:endParaRPr lang="es-EC" sz="2400" u="none" dirty="0"/>
          </a:p>
        </p:txBody>
      </p:sp>
    </p:spTree>
    <p:extLst>
      <p:ext uri="{BB962C8B-B14F-4D97-AF65-F5344CB8AC3E}">
        <p14:creationId xmlns:p14="http://schemas.microsoft.com/office/powerpoint/2010/main" val="129512772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Recorte de pantall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96" y="4570505"/>
            <a:ext cx="7098560" cy="2347482"/>
          </a:xfrm>
          <a:prstGeom prst="rect">
            <a:avLst/>
          </a:prstGeom>
        </p:spPr>
      </p:pic>
      <p:sp>
        <p:nvSpPr>
          <p:cNvPr id="6" name="5 CuadroTexto"/>
          <p:cNvSpPr txBox="1"/>
          <p:nvPr/>
        </p:nvSpPr>
        <p:spPr>
          <a:xfrm>
            <a:off x="6086901" y="-14325"/>
            <a:ext cx="3057099" cy="369332"/>
          </a:xfrm>
          <a:prstGeom prst="rect">
            <a:avLst/>
          </a:prstGeom>
          <a:noFill/>
        </p:spPr>
        <p:txBody>
          <a:bodyPr wrap="square" rtlCol="0">
            <a:spAutoFit/>
          </a:bodyPr>
          <a:lstStyle/>
          <a:p>
            <a:pPr algn="ctr"/>
            <a:r>
              <a:rPr lang="es-EC" u="none" dirty="0" smtClean="0">
                <a:solidFill>
                  <a:schemeClr val="bg1">
                    <a:lumMod val="50000"/>
                  </a:schemeClr>
                </a:solidFill>
              </a:rPr>
              <a:t>MODELACIÓN Y DISEÑO</a:t>
            </a:r>
            <a:endParaRPr lang="es-EC" u="none" dirty="0">
              <a:solidFill>
                <a:schemeClr val="bg1">
                  <a:lumMod val="50000"/>
                </a:schemeClr>
              </a:solidFill>
            </a:endParaRPr>
          </a:p>
        </p:txBody>
      </p:sp>
      <p:pic>
        <p:nvPicPr>
          <p:cNvPr id="5" name="Imagen 5"/>
          <p:cNvPicPr>
            <a:picLocks noChangeAspect="1"/>
          </p:cNvPicPr>
          <p:nvPr/>
        </p:nvPicPr>
        <p:blipFill rotWithShape="1">
          <a:blip r:embed="rId4">
            <a:extLst>
              <a:ext uri="{28A0092B-C50C-407E-A947-70E740481C1C}">
                <a14:useLocalDpi xmlns:a14="http://schemas.microsoft.com/office/drawing/2010/main" val="0"/>
              </a:ext>
            </a:extLst>
          </a:blip>
          <a:srcRect l="25697"/>
          <a:stretch/>
        </p:blipFill>
        <p:spPr>
          <a:xfrm>
            <a:off x="6815792" y="5971789"/>
            <a:ext cx="2331841" cy="809423"/>
          </a:xfrm>
          <a:prstGeom prst="rect">
            <a:avLst/>
          </a:prstGeom>
        </p:spPr>
      </p:pic>
      <p:sp>
        <p:nvSpPr>
          <p:cNvPr id="19" name="6 CuadroTexto"/>
          <p:cNvSpPr txBox="1"/>
          <p:nvPr/>
        </p:nvSpPr>
        <p:spPr>
          <a:xfrm>
            <a:off x="109180" y="87228"/>
            <a:ext cx="5977721" cy="461665"/>
          </a:xfrm>
          <a:prstGeom prst="rect">
            <a:avLst/>
          </a:prstGeom>
          <a:noFill/>
        </p:spPr>
        <p:txBody>
          <a:bodyPr wrap="square" rtlCol="0">
            <a:spAutoFit/>
          </a:bodyPr>
          <a:lstStyle/>
          <a:p>
            <a:pPr lvl="0"/>
            <a:r>
              <a:rPr lang="es-EC" sz="2400" b="1" u="none" dirty="0" smtClean="0">
                <a:solidFill>
                  <a:srgbClr val="000000"/>
                </a:solidFill>
              </a:rPr>
              <a:t>PREDIMENSIONAMIENTO </a:t>
            </a:r>
            <a:endParaRPr lang="es-EC" sz="2400" u="none" dirty="0">
              <a:solidFill>
                <a:srgbClr val="000000"/>
              </a:solidFill>
            </a:endParaRPr>
          </a:p>
        </p:txBody>
      </p:sp>
      <p:sp>
        <p:nvSpPr>
          <p:cNvPr id="20" name="8 Rectángulo"/>
          <p:cNvSpPr/>
          <p:nvPr/>
        </p:nvSpPr>
        <p:spPr>
          <a:xfrm>
            <a:off x="202572" y="532910"/>
            <a:ext cx="7704161" cy="415498"/>
          </a:xfrm>
          <a:prstGeom prst="rect">
            <a:avLst/>
          </a:prstGeom>
        </p:spPr>
        <p:txBody>
          <a:bodyPr wrap="square">
            <a:spAutoFit/>
          </a:bodyPr>
          <a:lstStyle/>
          <a:p>
            <a:pPr lvl="0"/>
            <a:r>
              <a:rPr lang="es-EC" sz="2100" b="1" u="none" dirty="0" smtClean="0">
                <a:solidFill>
                  <a:srgbClr val="000000"/>
                </a:solidFill>
              </a:rPr>
              <a:t>Secciones: 1 metro (contrafuerte, paredes y pantalla)</a:t>
            </a:r>
            <a:endParaRPr lang="es-EC" sz="2100" u="none" dirty="0"/>
          </a:p>
        </p:txBody>
      </p:sp>
      <p:sp>
        <p:nvSpPr>
          <p:cNvPr id="25" name="8 Rectángulo"/>
          <p:cNvSpPr/>
          <p:nvPr/>
        </p:nvSpPr>
        <p:spPr>
          <a:xfrm>
            <a:off x="253762" y="942663"/>
            <a:ext cx="8627693" cy="677108"/>
          </a:xfrm>
          <a:prstGeom prst="rect">
            <a:avLst/>
          </a:prstGeom>
        </p:spPr>
        <p:txBody>
          <a:bodyPr wrap="square">
            <a:spAutoFit/>
          </a:bodyPr>
          <a:lstStyle/>
          <a:p>
            <a:pPr lvl="0"/>
            <a:r>
              <a:rPr lang="es-EC" sz="1900" b="1" u="none" dirty="0" smtClean="0">
                <a:solidFill>
                  <a:schemeClr val="accent6">
                    <a:lumMod val="75000"/>
                  </a:schemeClr>
                </a:solidFill>
              </a:rPr>
              <a:t>Coeficiente de seguridad al deslizamiento en condiciones extremas (lahar - sismo). Presa San Lorenzo </a:t>
            </a:r>
            <a:endParaRPr lang="es-EC" sz="1900" u="none" dirty="0">
              <a:solidFill>
                <a:schemeClr val="accent6">
                  <a:lumMod val="75000"/>
                </a:schemeClr>
              </a:solidFill>
            </a:endParaRPr>
          </a:p>
        </p:txBody>
      </p:sp>
      <p:sp>
        <p:nvSpPr>
          <p:cNvPr id="11" name="8 Rectángulo"/>
          <p:cNvSpPr/>
          <p:nvPr/>
        </p:nvSpPr>
        <p:spPr>
          <a:xfrm>
            <a:off x="202572" y="3899142"/>
            <a:ext cx="8477340" cy="677108"/>
          </a:xfrm>
          <a:prstGeom prst="rect">
            <a:avLst/>
          </a:prstGeom>
        </p:spPr>
        <p:txBody>
          <a:bodyPr wrap="square">
            <a:spAutoFit/>
          </a:bodyPr>
          <a:lstStyle/>
          <a:p>
            <a:r>
              <a:rPr lang="es-EC" sz="1900" b="1" u="none" dirty="0">
                <a:solidFill>
                  <a:schemeClr val="accent6">
                    <a:lumMod val="75000"/>
                  </a:schemeClr>
                </a:solidFill>
              </a:rPr>
              <a:t>Coeficiente de seguridad al deslizamiento en condiciones </a:t>
            </a:r>
            <a:r>
              <a:rPr lang="es-EC" sz="1900" b="1" u="none" dirty="0" smtClean="0">
                <a:solidFill>
                  <a:schemeClr val="accent6">
                    <a:lumMod val="75000"/>
                  </a:schemeClr>
                </a:solidFill>
              </a:rPr>
              <a:t>extremas </a:t>
            </a:r>
            <a:r>
              <a:rPr lang="es-EC" sz="1900" b="1" u="none" dirty="0">
                <a:solidFill>
                  <a:schemeClr val="accent6">
                    <a:lumMod val="75000"/>
                  </a:schemeClr>
                </a:solidFill>
              </a:rPr>
              <a:t>(</a:t>
            </a:r>
            <a:r>
              <a:rPr lang="es-EC" sz="1900" b="1" u="none" dirty="0" smtClean="0">
                <a:solidFill>
                  <a:schemeClr val="accent6">
                    <a:lumMod val="75000"/>
                  </a:schemeClr>
                </a:solidFill>
              </a:rPr>
              <a:t>lahar - sismo). </a:t>
            </a:r>
            <a:r>
              <a:rPr lang="es-EC" sz="1900" b="1" u="none" dirty="0">
                <a:solidFill>
                  <a:schemeClr val="accent6">
                    <a:lumMod val="75000"/>
                  </a:schemeClr>
                </a:solidFill>
              </a:rPr>
              <a:t>Presa Saquimala</a:t>
            </a:r>
          </a:p>
        </p:txBody>
      </p:sp>
      <p:pic>
        <p:nvPicPr>
          <p:cNvPr id="4" name="Imagen 3" descr="Recorte de pantall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020" y="1536064"/>
            <a:ext cx="6974232" cy="2358660"/>
          </a:xfrm>
          <a:prstGeom prst="rect">
            <a:avLst/>
          </a:prstGeom>
        </p:spPr>
      </p:pic>
    </p:spTree>
    <p:extLst>
      <p:ext uri="{BB962C8B-B14F-4D97-AF65-F5344CB8AC3E}">
        <p14:creationId xmlns:p14="http://schemas.microsoft.com/office/powerpoint/2010/main" val="413907706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6086901" y="-14325"/>
            <a:ext cx="3057099" cy="369332"/>
          </a:xfrm>
          <a:prstGeom prst="rect">
            <a:avLst/>
          </a:prstGeom>
          <a:noFill/>
        </p:spPr>
        <p:txBody>
          <a:bodyPr wrap="square" rtlCol="0">
            <a:spAutoFit/>
          </a:bodyPr>
          <a:lstStyle/>
          <a:p>
            <a:pPr algn="ctr"/>
            <a:r>
              <a:rPr lang="es-EC" u="none" dirty="0" smtClean="0">
                <a:solidFill>
                  <a:schemeClr val="bg1">
                    <a:lumMod val="50000"/>
                  </a:schemeClr>
                </a:solidFill>
              </a:rPr>
              <a:t>MODELACIÓN Y DISEÑO</a:t>
            </a:r>
            <a:endParaRPr lang="es-EC" u="none" dirty="0">
              <a:solidFill>
                <a:schemeClr val="bg1">
                  <a:lumMod val="50000"/>
                </a:schemeClr>
              </a:solidFill>
            </a:endParaRPr>
          </a:p>
        </p:txBody>
      </p:sp>
      <p:pic>
        <p:nvPicPr>
          <p:cNvPr id="5" name="Imagen 5"/>
          <p:cNvPicPr>
            <a:picLocks noChangeAspect="1"/>
          </p:cNvPicPr>
          <p:nvPr/>
        </p:nvPicPr>
        <p:blipFill rotWithShape="1">
          <a:blip r:embed="rId3">
            <a:extLst>
              <a:ext uri="{28A0092B-C50C-407E-A947-70E740481C1C}">
                <a14:useLocalDpi xmlns:a14="http://schemas.microsoft.com/office/drawing/2010/main" val="0"/>
              </a:ext>
            </a:extLst>
          </a:blip>
          <a:srcRect l="25697"/>
          <a:stretch/>
        </p:blipFill>
        <p:spPr>
          <a:xfrm>
            <a:off x="6665664" y="5985437"/>
            <a:ext cx="2331841" cy="809423"/>
          </a:xfrm>
          <a:prstGeom prst="rect">
            <a:avLst/>
          </a:prstGeom>
        </p:spPr>
      </p:pic>
      <p:sp>
        <p:nvSpPr>
          <p:cNvPr id="19" name="6 CuadroTexto"/>
          <p:cNvSpPr txBox="1"/>
          <p:nvPr/>
        </p:nvSpPr>
        <p:spPr>
          <a:xfrm>
            <a:off x="109180" y="87228"/>
            <a:ext cx="5977721" cy="461665"/>
          </a:xfrm>
          <a:prstGeom prst="rect">
            <a:avLst/>
          </a:prstGeom>
          <a:noFill/>
        </p:spPr>
        <p:txBody>
          <a:bodyPr wrap="square" rtlCol="0">
            <a:spAutoFit/>
          </a:bodyPr>
          <a:lstStyle/>
          <a:p>
            <a:pPr lvl="0"/>
            <a:r>
              <a:rPr lang="es-EC" sz="2400" b="1" u="none" dirty="0" smtClean="0">
                <a:solidFill>
                  <a:srgbClr val="000000"/>
                </a:solidFill>
              </a:rPr>
              <a:t>PREDIMENSIONAMIENTO </a:t>
            </a:r>
            <a:endParaRPr lang="es-EC" sz="2400" u="none" dirty="0">
              <a:solidFill>
                <a:srgbClr val="000000"/>
              </a:solidFill>
            </a:endParaRPr>
          </a:p>
        </p:txBody>
      </p:sp>
      <p:sp>
        <p:nvSpPr>
          <p:cNvPr id="20" name="8 Rectángulo"/>
          <p:cNvSpPr/>
          <p:nvPr/>
        </p:nvSpPr>
        <p:spPr>
          <a:xfrm>
            <a:off x="202572" y="532910"/>
            <a:ext cx="7704161" cy="415498"/>
          </a:xfrm>
          <a:prstGeom prst="rect">
            <a:avLst/>
          </a:prstGeom>
        </p:spPr>
        <p:txBody>
          <a:bodyPr wrap="square">
            <a:spAutoFit/>
          </a:bodyPr>
          <a:lstStyle/>
          <a:p>
            <a:pPr lvl="0"/>
            <a:r>
              <a:rPr lang="es-EC" sz="2100" b="1" u="none" dirty="0" smtClean="0">
                <a:solidFill>
                  <a:srgbClr val="000000"/>
                </a:solidFill>
              </a:rPr>
              <a:t>Secciones: 1 metro (contrafuerte, paredes y pantalla)</a:t>
            </a:r>
            <a:endParaRPr lang="es-EC" sz="2100" u="none" dirty="0"/>
          </a:p>
        </p:txBody>
      </p:sp>
      <p:sp>
        <p:nvSpPr>
          <p:cNvPr id="25" name="8 Rectángulo"/>
          <p:cNvSpPr/>
          <p:nvPr/>
        </p:nvSpPr>
        <p:spPr>
          <a:xfrm>
            <a:off x="2310791" y="1085879"/>
            <a:ext cx="4681541" cy="384721"/>
          </a:xfrm>
          <a:prstGeom prst="rect">
            <a:avLst/>
          </a:prstGeom>
        </p:spPr>
        <p:txBody>
          <a:bodyPr wrap="square">
            <a:spAutoFit/>
          </a:bodyPr>
          <a:lstStyle/>
          <a:p>
            <a:pPr lvl="0"/>
            <a:r>
              <a:rPr lang="es-EC" sz="1900" b="1" u="none" dirty="0" smtClean="0">
                <a:solidFill>
                  <a:schemeClr val="accent6">
                    <a:lumMod val="75000"/>
                  </a:schemeClr>
                </a:solidFill>
              </a:rPr>
              <a:t>Momento máximo. Presa San Lorenzo </a:t>
            </a:r>
            <a:endParaRPr lang="es-EC" sz="1900" u="none" dirty="0">
              <a:solidFill>
                <a:schemeClr val="accent6">
                  <a:lumMod val="75000"/>
                </a:schemeClr>
              </a:solidFill>
            </a:endParaRPr>
          </a:p>
        </p:txBody>
      </p:sp>
      <p:pic>
        <p:nvPicPr>
          <p:cNvPr id="12" name="0 Imagen"/>
          <p:cNvPicPr/>
          <p:nvPr/>
        </p:nvPicPr>
        <p:blipFill rotWithShape="1">
          <a:blip r:embed="rId4" cstate="print">
            <a:extLst>
              <a:ext uri="{28A0092B-C50C-407E-A947-70E740481C1C}">
                <a14:useLocalDpi xmlns:a14="http://schemas.microsoft.com/office/drawing/2010/main" val="0"/>
              </a:ext>
            </a:extLst>
          </a:blip>
          <a:srcRect t="14953" b="13936"/>
          <a:stretch/>
        </p:blipFill>
        <p:spPr>
          <a:xfrm>
            <a:off x="814962" y="1536492"/>
            <a:ext cx="7470909" cy="3815141"/>
          </a:xfrm>
          <a:prstGeom prst="rect">
            <a:avLst/>
          </a:prstGeom>
        </p:spPr>
      </p:pic>
      <p:pic>
        <p:nvPicPr>
          <p:cNvPr id="2" name="Imagen 1" descr="Recorte de pantall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3161" y="5171903"/>
            <a:ext cx="2749866" cy="1013775"/>
          </a:xfrm>
          <a:prstGeom prst="rect">
            <a:avLst/>
          </a:prstGeom>
        </p:spPr>
      </p:pic>
      <mc:AlternateContent xmlns:mc="http://schemas.openxmlformats.org/markup-compatibility/2006" xmlns:a14="http://schemas.microsoft.com/office/drawing/2010/main">
        <mc:Choice Requires="a14">
          <p:sp>
            <p:nvSpPr>
              <p:cNvPr id="3" name="CuadroTexto 2"/>
              <p:cNvSpPr txBox="1"/>
              <p:nvPr/>
            </p:nvSpPr>
            <p:spPr>
              <a:xfrm>
                <a:off x="373161" y="1576489"/>
                <a:ext cx="1649682"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C" sz="2000" b="0" i="1" u="none" smtClean="0">
                          <a:latin typeface="Cambria Math" panose="02040503050406030204" pitchFamily="18" charset="0"/>
                        </a:rPr>
                        <m:t>𝑇</m:t>
                      </m:r>
                      <m:r>
                        <a:rPr lang="es-EC" sz="2000" b="0" i="1" u="none" smtClean="0">
                          <a:latin typeface="Cambria Math" panose="02040503050406030204" pitchFamily="18" charset="0"/>
                        </a:rPr>
                        <m:t>=0,152 </m:t>
                      </m:r>
                      <m:r>
                        <a:rPr lang="es-EC" sz="2000" b="0" i="1" u="none" smtClean="0">
                          <a:latin typeface="Cambria Math" panose="02040503050406030204" pitchFamily="18" charset="0"/>
                        </a:rPr>
                        <m:t>𝑠𝑒𝑔</m:t>
                      </m:r>
                    </m:oMath>
                  </m:oMathPara>
                </a14:m>
                <a:endParaRPr lang="es-EC" sz="2000" u="none" dirty="0"/>
              </a:p>
            </p:txBody>
          </p:sp>
        </mc:Choice>
        <mc:Fallback xmlns="">
          <p:sp>
            <p:nvSpPr>
              <p:cNvPr id="3" name="CuadroTexto 2"/>
              <p:cNvSpPr txBox="1">
                <a:spLocks noRot="1" noChangeAspect="1" noMove="1" noResize="1" noEditPoints="1" noAdjustHandles="1" noChangeArrowheads="1" noChangeShapeType="1" noTextEdit="1"/>
              </p:cNvSpPr>
              <p:nvPr/>
            </p:nvSpPr>
            <p:spPr>
              <a:xfrm>
                <a:off x="373161" y="1576489"/>
                <a:ext cx="1649682" cy="307777"/>
              </a:xfrm>
              <a:prstGeom prst="rect">
                <a:avLst/>
              </a:prstGeom>
              <a:blipFill rotWithShape="0">
                <a:blip r:embed="rId6"/>
                <a:stretch>
                  <a:fillRect l="-2583" r="-2583" b="-30000"/>
                </a:stretch>
              </a:blipFill>
            </p:spPr>
            <p:txBody>
              <a:bodyPr/>
              <a:lstStyle/>
              <a:p>
                <a:r>
                  <a:rPr lang="es-EC">
                    <a:noFill/>
                  </a:rPr>
                  <a:t> </a:t>
                </a:r>
              </a:p>
            </p:txBody>
          </p:sp>
        </mc:Fallback>
      </mc:AlternateContent>
    </p:spTree>
    <p:extLst>
      <p:ext uri="{BB962C8B-B14F-4D97-AF65-F5344CB8AC3E}">
        <p14:creationId xmlns:p14="http://schemas.microsoft.com/office/powerpoint/2010/main" val="359450208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p:nvPr/>
        </p:nvPicPr>
        <p:blipFill rotWithShape="1">
          <a:blip r:embed="rId3"/>
          <a:srcRect l="3527" t="16560" r="251" b="8996"/>
          <a:stretch/>
        </p:blipFill>
        <p:spPr bwMode="auto">
          <a:xfrm>
            <a:off x="792618" y="1514467"/>
            <a:ext cx="7929351" cy="4309558"/>
          </a:xfrm>
          <a:prstGeom prst="rect">
            <a:avLst/>
          </a:prstGeom>
          <a:ln>
            <a:noFill/>
          </a:ln>
          <a:extLst>
            <a:ext uri="{53640926-AAD7-44D8-BBD7-CCE9431645EC}">
              <a14:shadowObscured xmlns:a14="http://schemas.microsoft.com/office/drawing/2010/main"/>
            </a:ext>
          </a:extLst>
        </p:spPr>
      </p:pic>
      <p:sp>
        <p:nvSpPr>
          <p:cNvPr id="6" name="5 CuadroTexto"/>
          <p:cNvSpPr txBox="1"/>
          <p:nvPr/>
        </p:nvSpPr>
        <p:spPr>
          <a:xfrm>
            <a:off x="6086901" y="-14325"/>
            <a:ext cx="3057099" cy="369332"/>
          </a:xfrm>
          <a:prstGeom prst="rect">
            <a:avLst/>
          </a:prstGeom>
          <a:noFill/>
        </p:spPr>
        <p:txBody>
          <a:bodyPr wrap="square" rtlCol="0">
            <a:spAutoFit/>
          </a:bodyPr>
          <a:lstStyle/>
          <a:p>
            <a:pPr algn="ctr"/>
            <a:r>
              <a:rPr lang="es-EC" u="none" dirty="0" smtClean="0">
                <a:solidFill>
                  <a:schemeClr val="bg1">
                    <a:lumMod val="50000"/>
                  </a:schemeClr>
                </a:solidFill>
              </a:rPr>
              <a:t>MODELACIÓN Y DISEÑO</a:t>
            </a:r>
            <a:endParaRPr lang="es-EC" u="none" dirty="0">
              <a:solidFill>
                <a:schemeClr val="bg1">
                  <a:lumMod val="50000"/>
                </a:schemeClr>
              </a:solidFill>
            </a:endParaRPr>
          </a:p>
        </p:txBody>
      </p:sp>
      <p:pic>
        <p:nvPicPr>
          <p:cNvPr id="5" name="Imagen 5"/>
          <p:cNvPicPr>
            <a:picLocks noChangeAspect="1"/>
          </p:cNvPicPr>
          <p:nvPr/>
        </p:nvPicPr>
        <p:blipFill rotWithShape="1">
          <a:blip r:embed="rId4">
            <a:extLst>
              <a:ext uri="{28A0092B-C50C-407E-A947-70E740481C1C}">
                <a14:useLocalDpi xmlns:a14="http://schemas.microsoft.com/office/drawing/2010/main" val="0"/>
              </a:ext>
            </a:extLst>
          </a:blip>
          <a:srcRect l="25697"/>
          <a:stretch/>
        </p:blipFill>
        <p:spPr>
          <a:xfrm>
            <a:off x="6665664" y="5985437"/>
            <a:ext cx="2331841" cy="809423"/>
          </a:xfrm>
          <a:prstGeom prst="rect">
            <a:avLst/>
          </a:prstGeom>
        </p:spPr>
      </p:pic>
      <p:sp>
        <p:nvSpPr>
          <p:cNvPr id="19" name="6 CuadroTexto"/>
          <p:cNvSpPr txBox="1"/>
          <p:nvPr/>
        </p:nvSpPr>
        <p:spPr>
          <a:xfrm>
            <a:off x="109180" y="87228"/>
            <a:ext cx="5977721" cy="461665"/>
          </a:xfrm>
          <a:prstGeom prst="rect">
            <a:avLst/>
          </a:prstGeom>
          <a:noFill/>
        </p:spPr>
        <p:txBody>
          <a:bodyPr wrap="square" rtlCol="0">
            <a:spAutoFit/>
          </a:bodyPr>
          <a:lstStyle/>
          <a:p>
            <a:pPr lvl="0"/>
            <a:r>
              <a:rPr lang="es-EC" sz="2400" b="1" u="none" dirty="0" smtClean="0">
                <a:solidFill>
                  <a:srgbClr val="000000"/>
                </a:solidFill>
              </a:rPr>
              <a:t>PREDIMENSIONAMIENTO </a:t>
            </a:r>
            <a:endParaRPr lang="es-EC" sz="2400" u="none" dirty="0">
              <a:solidFill>
                <a:srgbClr val="000000"/>
              </a:solidFill>
            </a:endParaRPr>
          </a:p>
        </p:txBody>
      </p:sp>
      <p:sp>
        <p:nvSpPr>
          <p:cNvPr id="20" name="8 Rectángulo"/>
          <p:cNvSpPr/>
          <p:nvPr/>
        </p:nvSpPr>
        <p:spPr>
          <a:xfrm>
            <a:off x="202572" y="532910"/>
            <a:ext cx="7704161" cy="415498"/>
          </a:xfrm>
          <a:prstGeom prst="rect">
            <a:avLst/>
          </a:prstGeom>
        </p:spPr>
        <p:txBody>
          <a:bodyPr wrap="square">
            <a:spAutoFit/>
          </a:bodyPr>
          <a:lstStyle/>
          <a:p>
            <a:pPr lvl="0"/>
            <a:r>
              <a:rPr lang="es-EC" sz="2100" b="1" u="none" dirty="0" smtClean="0">
                <a:solidFill>
                  <a:srgbClr val="000000"/>
                </a:solidFill>
              </a:rPr>
              <a:t>Secciones: 1 metro (contrafuerte, paredes y pantalla)</a:t>
            </a:r>
            <a:endParaRPr lang="es-EC" sz="2100" u="none" dirty="0"/>
          </a:p>
        </p:txBody>
      </p:sp>
      <p:sp>
        <p:nvSpPr>
          <p:cNvPr id="25" name="8 Rectángulo"/>
          <p:cNvSpPr/>
          <p:nvPr/>
        </p:nvSpPr>
        <p:spPr>
          <a:xfrm>
            <a:off x="2310791" y="1085879"/>
            <a:ext cx="4681541" cy="384721"/>
          </a:xfrm>
          <a:prstGeom prst="rect">
            <a:avLst/>
          </a:prstGeom>
        </p:spPr>
        <p:txBody>
          <a:bodyPr wrap="square">
            <a:spAutoFit/>
          </a:bodyPr>
          <a:lstStyle/>
          <a:p>
            <a:pPr lvl="0"/>
            <a:r>
              <a:rPr lang="es-EC" sz="1900" b="1" u="none" dirty="0" smtClean="0">
                <a:solidFill>
                  <a:schemeClr val="accent6">
                    <a:lumMod val="75000"/>
                  </a:schemeClr>
                </a:solidFill>
              </a:rPr>
              <a:t>Momento máximo. Presa Saquimala</a:t>
            </a:r>
            <a:endParaRPr lang="es-EC" sz="1900" u="none" dirty="0">
              <a:solidFill>
                <a:schemeClr val="accent6">
                  <a:lumMod val="75000"/>
                </a:schemeClr>
              </a:solidFill>
            </a:endParaRPr>
          </a:p>
        </p:txBody>
      </p:sp>
      <p:pic>
        <p:nvPicPr>
          <p:cNvPr id="4" name="Imagen 3" descr="Recorte de pantall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57" y="5139182"/>
            <a:ext cx="2774697" cy="1066395"/>
          </a:xfrm>
          <a:prstGeom prst="rect">
            <a:avLst/>
          </a:prstGeom>
        </p:spPr>
      </p:pic>
      <mc:AlternateContent xmlns:mc="http://schemas.openxmlformats.org/markup-compatibility/2006" xmlns:a14="http://schemas.microsoft.com/office/drawing/2010/main">
        <mc:Choice Requires="a14">
          <p:sp>
            <p:nvSpPr>
              <p:cNvPr id="13" name="CuadroTexto 12"/>
              <p:cNvSpPr txBox="1"/>
              <p:nvPr/>
            </p:nvSpPr>
            <p:spPr>
              <a:xfrm>
                <a:off x="203340" y="1457440"/>
                <a:ext cx="1649682"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C" sz="2000" b="0" i="1" u="none" smtClean="0">
                          <a:latin typeface="Cambria Math" panose="02040503050406030204" pitchFamily="18" charset="0"/>
                        </a:rPr>
                        <m:t>𝑇</m:t>
                      </m:r>
                      <m:r>
                        <a:rPr lang="es-EC" sz="2000" b="0" i="1" u="none" smtClean="0">
                          <a:latin typeface="Cambria Math" panose="02040503050406030204" pitchFamily="18" charset="0"/>
                        </a:rPr>
                        <m:t>=0,177 </m:t>
                      </m:r>
                      <m:r>
                        <a:rPr lang="es-EC" sz="2000" b="0" i="1" u="none" smtClean="0">
                          <a:latin typeface="Cambria Math" panose="02040503050406030204" pitchFamily="18" charset="0"/>
                        </a:rPr>
                        <m:t>𝑠𝑒𝑔</m:t>
                      </m:r>
                    </m:oMath>
                  </m:oMathPara>
                </a14:m>
                <a:endParaRPr lang="es-EC" sz="2000" u="none" dirty="0"/>
              </a:p>
            </p:txBody>
          </p:sp>
        </mc:Choice>
        <mc:Fallback xmlns="">
          <p:sp>
            <p:nvSpPr>
              <p:cNvPr id="13" name="CuadroTexto 12"/>
              <p:cNvSpPr txBox="1">
                <a:spLocks noRot="1" noChangeAspect="1" noMove="1" noResize="1" noEditPoints="1" noAdjustHandles="1" noChangeArrowheads="1" noChangeShapeType="1" noTextEdit="1"/>
              </p:cNvSpPr>
              <p:nvPr/>
            </p:nvSpPr>
            <p:spPr>
              <a:xfrm>
                <a:off x="203340" y="1457440"/>
                <a:ext cx="1649682" cy="307777"/>
              </a:xfrm>
              <a:prstGeom prst="rect">
                <a:avLst/>
              </a:prstGeom>
              <a:blipFill rotWithShape="0">
                <a:blip r:embed="rId6"/>
                <a:stretch>
                  <a:fillRect l="-2583" r="-2583" b="-27451"/>
                </a:stretch>
              </a:blipFill>
            </p:spPr>
            <p:txBody>
              <a:bodyPr/>
              <a:lstStyle/>
              <a:p>
                <a:r>
                  <a:rPr lang="es-EC">
                    <a:noFill/>
                  </a:rPr>
                  <a:t> </a:t>
                </a:r>
              </a:p>
            </p:txBody>
          </p:sp>
        </mc:Fallback>
      </mc:AlternateContent>
    </p:spTree>
    <p:extLst>
      <p:ext uri="{BB962C8B-B14F-4D97-AF65-F5344CB8AC3E}">
        <p14:creationId xmlns:p14="http://schemas.microsoft.com/office/powerpoint/2010/main" val="128502425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6086901" y="-14325"/>
            <a:ext cx="3057099" cy="369332"/>
          </a:xfrm>
          <a:prstGeom prst="rect">
            <a:avLst/>
          </a:prstGeom>
          <a:noFill/>
        </p:spPr>
        <p:txBody>
          <a:bodyPr wrap="square" rtlCol="0">
            <a:spAutoFit/>
          </a:bodyPr>
          <a:lstStyle/>
          <a:p>
            <a:pPr algn="ctr"/>
            <a:r>
              <a:rPr lang="es-EC" u="none" dirty="0" smtClean="0">
                <a:solidFill>
                  <a:schemeClr val="bg1">
                    <a:lumMod val="50000"/>
                  </a:schemeClr>
                </a:solidFill>
              </a:rPr>
              <a:t>MODELACIÓN Y DISEÑO</a:t>
            </a:r>
            <a:endParaRPr lang="es-EC" u="none" dirty="0">
              <a:solidFill>
                <a:schemeClr val="bg1">
                  <a:lumMod val="50000"/>
                </a:schemeClr>
              </a:solidFill>
            </a:endParaRPr>
          </a:p>
        </p:txBody>
      </p:sp>
      <p:pic>
        <p:nvPicPr>
          <p:cNvPr id="5" name="Imagen 5"/>
          <p:cNvPicPr>
            <a:picLocks noChangeAspect="1"/>
          </p:cNvPicPr>
          <p:nvPr/>
        </p:nvPicPr>
        <p:blipFill rotWithShape="1">
          <a:blip r:embed="rId3">
            <a:extLst>
              <a:ext uri="{28A0092B-C50C-407E-A947-70E740481C1C}">
                <a14:useLocalDpi xmlns:a14="http://schemas.microsoft.com/office/drawing/2010/main" val="0"/>
              </a:ext>
            </a:extLst>
          </a:blip>
          <a:srcRect l="25697"/>
          <a:stretch/>
        </p:blipFill>
        <p:spPr>
          <a:xfrm>
            <a:off x="6679732" y="5985437"/>
            <a:ext cx="2331841" cy="809423"/>
          </a:xfrm>
          <a:prstGeom prst="rect">
            <a:avLst/>
          </a:prstGeom>
        </p:spPr>
      </p:pic>
      <p:sp>
        <p:nvSpPr>
          <p:cNvPr id="19" name="6 CuadroTexto"/>
          <p:cNvSpPr txBox="1"/>
          <p:nvPr/>
        </p:nvSpPr>
        <p:spPr>
          <a:xfrm>
            <a:off x="109180" y="87228"/>
            <a:ext cx="5977721" cy="461665"/>
          </a:xfrm>
          <a:prstGeom prst="rect">
            <a:avLst/>
          </a:prstGeom>
          <a:noFill/>
        </p:spPr>
        <p:txBody>
          <a:bodyPr wrap="square" rtlCol="0">
            <a:spAutoFit/>
          </a:bodyPr>
          <a:lstStyle/>
          <a:p>
            <a:pPr lvl="0"/>
            <a:r>
              <a:rPr lang="es-EC" sz="2400" b="1" u="none" dirty="0" smtClean="0">
                <a:solidFill>
                  <a:srgbClr val="000000"/>
                </a:solidFill>
              </a:rPr>
              <a:t>MODELO 1</a:t>
            </a:r>
            <a:endParaRPr lang="es-EC" sz="2400" u="none" dirty="0">
              <a:solidFill>
                <a:srgbClr val="000000"/>
              </a:solidFill>
            </a:endParaRPr>
          </a:p>
        </p:txBody>
      </p:sp>
      <p:sp>
        <p:nvSpPr>
          <p:cNvPr id="20" name="8 Rectángulo"/>
          <p:cNvSpPr/>
          <p:nvPr/>
        </p:nvSpPr>
        <p:spPr>
          <a:xfrm>
            <a:off x="463829" y="817555"/>
            <a:ext cx="7704161" cy="446276"/>
          </a:xfrm>
          <a:prstGeom prst="rect">
            <a:avLst/>
          </a:prstGeom>
        </p:spPr>
        <p:txBody>
          <a:bodyPr wrap="square">
            <a:spAutoFit/>
          </a:bodyPr>
          <a:lstStyle/>
          <a:p>
            <a:pPr lvl="0"/>
            <a:r>
              <a:rPr lang="es-EC" sz="2300" b="1" u="none" dirty="0" smtClean="0">
                <a:solidFill>
                  <a:srgbClr val="000000"/>
                </a:solidFill>
              </a:rPr>
              <a:t>Presa San Lorenzo </a:t>
            </a:r>
            <a:endParaRPr lang="es-EC" sz="2300" u="none" dirty="0"/>
          </a:p>
        </p:txBody>
      </p:sp>
      <p:sp>
        <p:nvSpPr>
          <p:cNvPr id="11" name="8 Rectángulo"/>
          <p:cNvSpPr/>
          <p:nvPr/>
        </p:nvSpPr>
        <p:spPr>
          <a:xfrm>
            <a:off x="463829" y="3413508"/>
            <a:ext cx="7704161" cy="446276"/>
          </a:xfrm>
          <a:prstGeom prst="rect">
            <a:avLst/>
          </a:prstGeom>
        </p:spPr>
        <p:txBody>
          <a:bodyPr wrap="square">
            <a:spAutoFit/>
          </a:bodyPr>
          <a:lstStyle/>
          <a:p>
            <a:pPr lvl="0"/>
            <a:r>
              <a:rPr lang="es-EC" sz="2300" b="1" u="none" dirty="0" smtClean="0">
                <a:solidFill>
                  <a:srgbClr val="000000"/>
                </a:solidFill>
              </a:rPr>
              <a:t>Presa Saquimala</a:t>
            </a:r>
            <a:endParaRPr lang="es-EC" sz="2300" u="none" dirty="0"/>
          </a:p>
        </p:txBody>
      </p:sp>
      <p:pic>
        <p:nvPicPr>
          <p:cNvPr id="2" name="Imagen 1" descr="Recorte de pantall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878" y="1345831"/>
            <a:ext cx="6231831" cy="1890855"/>
          </a:xfrm>
          <a:prstGeom prst="rect">
            <a:avLst/>
          </a:prstGeom>
        </p:spPr>
      </p:pic>
      <p:pic>
        <p:nvPicPr>
          <p:cNvPr id="3" name="Imagen 2" descr="Recorte de pantall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8877" y="4023655"/>
            <a:ext cx="6231831" cy="1747952"/>
          </a:xfrm>
          <a:prstGeom prst="rect">
            <a:avLst/>
          </a:prstGeom>
        </p:spPr>
      </p:pic>
    </p:spTree>
    <p:extLst>
      <p:ext uri="{BB962C8B-B14F-4D97-AF65-F5344CB8AC3E}">
        <p14:creationId xmlns:p14="http://schemas.microsoft.com/office/powerpoint/2010/main" val="310335024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Recorte de pantall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660" y="3884411"/>
            <a:ext cx="7395607" cy="2101025"/>
          </a:xfrm>
          <a:prstGeom prst="rect">
            <a:avLst/>
          </a:prstGeom>
        </p:spPr>
      </p:pic>
      <p:sp>
        <p:nvSpPr>
          <p:cNvPr id="6" name="5 CuadroTexto"/>
          <p:cNvSpPr txBox="1"/>
          <p:nvPr/>
        </p:nvSpPr>
        <p:spPr>
          <a:xfrm>
            <a:off x="6086901" y="-14325"/>
            <a:ext cx="3057099" cy="369332"/>
          </a:xfrm>
          <a:prstGeom prst="rect">
            <a:avLst/>
          </a:prstGeom>
          <a:noFill/>
        </p:spPr>
        <p:txBody>
          <a:bodyPr wrap="square" rtlCol="0">
            <a:spAutoFit/>
          </a:bodyPr>
          <a:lstStyle/>
          <a:p>
            <a:pPr algn="ctr"/>
            <a:r>
              <a:rPr lang="es-EC" u="none" dirty="0" smtClean="0">
                <a:solidFill>
                  <a:schemeClr val="bg1">
                    <a:lumMod val="50000"/>
                  </a:schemeClr>
                </a:solidFill>
              </a:rPr>
              <a:t>MODELACIÓN Y DISEÑO</a:t>
            </a:r>
            <a:endParaRPr lang="es-EC" u="none" dirty="0">
              <a:solidFill>
                <a:schemeClr val="bg1">
                  <a:lumMod val="50000"/>
                </a:schemeClr>
              </a:solidFill>
            </a:endParaRPr>
          </a:p>
        </p:txBody>
      </p:sp>
      <p:pic>
        <p:nvPicPr>
          <p:cNvPr id="5" name="Imagen 5"/>
          <p:cNvPicPr>
            <a:picLocks noChangeAspect="1"/>
          </p:cNvPicPr>
          <p:nvPr/>
        </p:nvPicPr>
        <p:blipFill rotWithShape="1">
          <a:blip r:embed="rId4">
            <a:extLst>
              <a:ext uri="{28A0092B-C50C-407E-A947-70E740481C1C}">
                <a14:useLocalDpi xmlns:a14="http://schemas.microsoft.com/office/drawing/2010/main" val="0"/>
              </a:ext>
            </a:extLst>
          </a:blip>
          <a:srcRect l="25697"/>
          <a:stretch/>
        </p:blipFill>
        <p:spPr>
          <a:xfrm>
            <a:off x="6679732" y="5985437"/>
            <a:ext cx="2331841" cy="809423"/>
          </a:xfrm>
          <a:prstGeom prst="rect">
            <a:avLst/>
          </a:prstGeom>
        </p:spPr>
      </p:pic>
      <p:sp>
        <p:nvSpPr>
          <p:cNvPr id="19" name="6 CuadroTexto"/>
          <p:cNvSpPr txBox="1"/>
          <p:nvPr/>
        </p:nvSpPr>
        <p:spPr>
          <a:xfrm>
            <a:off x="109180" y="87228"/>
            <a:ext cx="5977721" cy="461665"/>
          </a:xfrm>
          <a:prstGeom prst="rect">
            <a:avLst/>
          </a:prstGeom>
          <a:noFill/>
        </p:spPr>
        <p:txBody>
          <a:bodyPr wrap="square" rtlCol="0">
            <a:spAutoFit/>
          </a:bodyPr>
          <a:lstStyle/>
          <a:p>
            <a:pPr lvl="0"/>
            <a:r>
              <a:rPr lang="es-EC" sz="2400" b="1" u="none" dirty="0" smtClean="0">
                <a:solidFill>
                  <a:srgbClr val="000000"/>
                </a:solidFill>
              </a:rPr>
              <a:t>MODELO 1</a:t>
            </a:r>
            <a:endParaRPr lang="es-EC" sz="2400" u="none" dirty="0">
              <a:solidFill>
                <a:srgbClr val="000000"/>
              </a:solidFill>
            </a:endParaRPr>
          </a:p>
        </p:txBody>
      </p:sp>
      <p:sp>
        <p:nvSpPr>
          <p:cNvPr id="25" name="8 Rectángulo"/>
          <p:cNvSpPr/>
          <p:nvPr/>
        </p:nvSpPr>
        <p:spPr>
          <a:xfrm>
            <a:off x="666660" y="864605"/>
            <a:ext cx="8000146" cy="415498"/>
          </a:xfrm>
          <a:prstGeom prst="rect">
            <a:avLst/>
          </a:prstGeom>
        </p:spPr>
        <p:txBody>
          <a:bodyPr wrap="square">
            <a:spAutoFit/>
          </a:bodyPr>
          <a:lstStyle/>
          <a:p>
            <a:pPr lvl="0"/>
            <a:r>
              <a:rPr lang="es-EC" sz="2100" b="1" u="none" dirty="0" smtClean="0">
                <a:solidFill>
                  <a:schemeClr val="accent6">
                    <a:lumMod val="75000"/>
                  </a:schemeClr>
                </a:solidFill>
              </a:rPr>
              <a:t>Coeficiente de seguridad al volcamiento. Presa San Lorenzo </a:t>
            </a:r>
            <a:endParaRPr lang="es-EC" sz="2100" u="none" dirty="0">
              <a:solidFill>
                <a:schemeClr val="accent6">
                  <a:lumMod val="75000"/>
                </a:schemeClr>
              </a:solidFill>
            </a:endParaRPr>
          </a:p>
        </p:txBody>
      </p:sp>
      <p:sp>
        <p:nvSpPr>
          <p:cNvPr id="26" name="8 Rectángulo"/>
          <p:cNvSpPr/>
          <p:nvPr/>
        </p:nvSpPr>
        <p:spPr>
          <a:xfrm>
            <a:off x="666660" y="3484032"/>
            <a:ext cx="8000146" cy="415498"/>
          </a:xfrm>
          <a:prstGeom prst="rect">
            <a:avLst/>
          </a:prstGeom>
        </p:spPr>
        <p:txBody>
          <a:bodyPr wrap="square">
            <a:spAutoFit/>
          </a:bodyPr>
          <a:lstStyle/>
          <a:p>
            <a:pPr lvl="0"/>
            <a:r>
              <a:rPr lang="es-EC" sz="2100" b="1" u="none" dirty="0" smtClean="0">
                <a:solidFill>
                  <a:schemeClr val="accent6">
                    <a:lumMod val="75000"/>
                  </a:schemeClr>
                </a:solidFill>
              </a:rPr>
              <a:t>Coeficiente de seguridad al volcamiento. Presa Saquimala</a:t>
            </a:r>
            <a:endParaRPr lang="es-EC" sz="2100" u="none" dirty="0">
              <a:solidFill>
                <a:schemeClr val="accent6">
                  <a:lumMod val="75000"/>
                </a:schemeClr>
              </a:solidFill>
            </a:endParaRPr>
          </a:p>
        </p:txBody>
      </p:sp>
      <p:pic>
        <p:nvPicPr>
          <p:cNvPr id="2" name="Imagen 1" descr="Recorte de pantall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335" y="1343318"/>
            <a:ext cx="7272654" cy="2134965"/>
          </a:xfrm>
          <a:prstGeom prst="rect">
            <a:avLst/>
          </a:prstGeom>
        </p:spPr>
      </p:pic>
    </p:spTree>
    <p:extLst>
      <p:ext uri="{BB962C8B-B14F-4D97-AF65-F5344CB8AC3E}">
        <p14:creationId xmlns:p14="http://schemas.microsoft.com/office/powerpoint/2010/main" val="236957646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6086901" y="-14325"/>
            <a:ext cx="3057099" cy="369332"/>
          </a:xfrm>
          <a:prstGeom prst="rect">
            <a:avLst/>
          </a:prstGeom>
          <a:noFill/>
        </p:spPr>
        <p:txBody>
          <a:bodyPr wrap="square" rtlCol="0">
            <a:spAutoFit/>
          </a:bodyPr>
          <a:lstStyle/>
          <a:p>
            <a:pPr algn="ctr"/>
            <a:r>
              <a:rPr lang="es-EC" u="none" dirty="0" smtClean="0">
                <a:solidFill>
                  <a:schemeClr val="bg1">
                    <a:lumMod val="50000"/>
                  </a:schemeClr>
                </a:solidFill>
              </a:rPr>
              <a:t>MODELACIÓN Y DISEÑO</a:t>
            </a:r>
            <a:endParaRPr lang="es-EC" u="none" dirty="0">
              <a:solidFill>
                <a:schemeClr val="bg1">
                  <a:lumMod val="50000"/>
                </a:schemeClr>
              </a:solidFill>
            </a:endParaRPr>
          </a:p>
        </p:txBody>
      </p:sp>
      <p:pic>
        <p:nvPicPr>
          <p:cNvPr id="5" name="Imagen 5"/>
          <p:cNvPicPr>
            <a:picLocks noChangeAspect="1"/>
          </p:cNvPicPr>
          <p:nvPr/>
        </p:nvPicPr>
        <p:blipFill rotWithShape="1">
          <a:blip r:embed="rId3">
            <a:extLst>
              <a:ext uri="{28A0092B-C50C-407E-A947-70E740481C1C}">
                <a14:useLocalDpi xmlns:a14="http://schemas.microsoft.com/office/drawing/2010/main" val="0"/>
              </a:ext>
            </a:extLst>
          </a:blip>
          <a:srcRect l="25697"/>
          <a:stretch/>
        </p:blipFill>
        <p:spPr>
          <a:xfrm>
            <a:off x="6665664" y="5985437"/>
            <a:ext cx="2331841" cy="809423"/>
          </a:xfrm>
          <a:prstGeom prst="rect">
            <a:avLst/>
          </a:prstGeom>
        </p:spPr>
      </p:pic>
      <p:sp>
        <p:nvSpPr>
          <p:cNvPr id="19" name="6 CuadroTexto"/>
          <p:cNvSpPr txBox="1"/>
          <p:nvPr/>
        </p:nvSpPr>
        <p:spPr>
          <a:xfrm>
            <a:off x="109180" y="87228"/>
            <a:ext cx="5977721" cy="461665"/>
          </a:xfrm>
          <a:prstGeom prst="rect">
            <a:avLst/>
          </a:prstGeom>
          <a:noFill/>
        </p:spPr>
        <p:txBody>
          <a:bodyPr wrap="square" rtlCol="0">
            <a:spAutoFit/>
          </a:bodyPr>
          <a:lstStyle/>
          <a:p>
            <a:pPr lvl="0"/>
            <a:r>
              <a:rPr lang="es-EC" sz="2400" b="1" u="none" dirty="0" smtClean="0">
                <a:solidFill>
                  <a:srgbClr val="000000"/>
                </a:solidFill>
              </a:rPr>
              <a:t>MODELO 1 </a:t>
            </a:r>
            <a:endParaRPr lang="es-EC" sz="2400" u="none" dirty="0">
              <a:solidFill>
                <a:srgbClr val="000000"/>
              </a:solidFill>
            </a:endParaRPr>
          </a:p>
        </p:txBody>
      </p:sp>
      <p:sp>
        <p:nvSpPr>
          <p:cNvPr id="25" name="8 Rectángulo"/>
          <p:cNvSpPr/>
          <p:nvPr/>
        </p:nvSpPr>
        <p:spPr>
          <a:xfrm>
            <a:off x="109177" y="674834"/>
            <a:ext cx="8888325" cy="677108"/>
          </a:xfrm>
          <a:prstGeom prst="rect">
            <a:avLst/>
          </a:prstGeom>
        </p:spPr>
        <p:txBody>
          <a:bodyPr wrap="square">
            <a:spAutoFit/>
          </a:bodyPr>
          <a:lstStyle/>
          <a:p>
            <a:pPr lvl="0"/>
            <a:r>
              <a:rPr lang="es-EC" sz="1900" b="1" u="none" dirty="0" smtClean="0">
                <a:solidFill>
                  <a:schemeClr val="accent6">
                    <a:lumMod val="75000"/>
                  </a:schemeClr>
                </a:solidFill>
              </a:rPr>
              <a:t>Coeficiente de seguridad al deslizamiento en condiciones normales (lahar). Presa San Lorenzo </a:t>
            </a:r>
            <a:endParaRPr lang="es-EC" sz="1900" u="none" dirty="0">
              <a:solidFill>
                <a:schemeClr val="accent6">
                  <a:lumMod val="75000"/>
                </a:schemeClr>
              </a:solidFill>
            </a:endParaRPr>
          </a:p>
        </p:txBody>
      </p:sp>
      <p:sp>
        <p:nvSpPr>
          <p:cNvPr id="11" name="8 Rectángulo"/>
          <p:cNvSpPr/>
          <p:nvPr/>
        </p:nvSpPr>
        <p:spPr>
          <a:xfrm>
            <a:off x="109176" y="3720879"/>
            <a:ext cx="8888325" cy="677108"/>
          </a:xfrm>
          <a:prstGeom prst="rect">
            <a:avLst/>
          </a:prstGeom>
        </p:spPr>
        <p:txBody>
          <a:bodyPr wrap="square">
            <a:spAutoFit/>
          </a:bodyPr>
          <a:lstStyle/>
          <a:p>
            <a:r>
              <a:rPr lang="es-EC" sz="1900" b="1" u="none" dirty="0">
                <a:solidFill>
                  <a:schemeClr val="accent6">
                    <a:lumMod val="75000"/>
                  </a:schemeClr>
                </a:solidFill>
              </a:rPr>
              <a:t>Coeficiente de seguridad al deslizamiento en condiciones normales (lahar). Presa Saquimala</a:t>
            </a:r>
          </a:p>
        </p:txBody>
      </p:sp>
      <p:pic>
        <p:nvPicPr>
          <p:cNvPr id="4" name="Imagen 3" descr="Recorte de pantall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039" y="1248610"/>
            <a:ext cx="5872131" cy="2554207"/>
          </a:xfrm>
          <a:prstGeom prst="rect">
            <a:avLst/>
          </a:prstGeom>
        </p:spPr>
      </p:pic>
      <p:pic>
        <p:nvPicPr>
          <p:cNvPr id="8" name="Imagen 7" descr="Recorte de pantall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8039" y="4376593"/>
            <a:ext cx="5688862" cy="2447284"/>
          </a:xfrm>
          <a:prstGeom prst="rect">
            <a:avLst/>
          </a:prstGeom>
        </p:spPr>
      </p:pic>
    </p:spTree>
    <p:extLst>
      <p:ext uri="{BB962C8B-B14F-4D97-AF65-F5344CB8AC3E}">
        <p14:creationId xmlns:p14="http://schemas.microsoft.com/office/powerpoint/2010/main" val="376231549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6086901" y="-14325"/>
            <a:ext cx="3057099" cy="369332"/>
          </a:xfrm>
          <a:prstGeom prst="rect">
            <a:avLst/>
          </a:prstGeom>
          <a:noFill/>
        </p:spPr>
        <p:txBody>
          <a:bodyPr wrap="square" rtlCol="0">
            <a:spAutoFit/>
          </a:bodyPr>
          <a:lstStyle/>
          <a:p>
            <a:pPr algn="ctr"/>
            <a:r>
              <a:rPr lang="es-EC" u="none" dirty="0" smtClean="0">
                <a:solidFill>
                  <a:schemeClr val="bg1">
                    <a:lumMod val="50000"/>
                  </a:schemeClr>
                </a:solidFill>
              </a:rPr>
              <a:t>MODELACIÓN Y DISEÑO</a:t>
            </a:r>
            <a:endParaRPr lang="es-EC" u="none" dirty="0">
              <a:solidFill>
                <a:schemeClr val="bg1">
                  <a:lumMod val="50000"/>
                </a:schemeClr>
              </a:solidFill>
            </a:endParaRPr>
          </a:p>
        </p:txBody>
      </p:sp>
      <p:pic>
        <p:nvPicPr>
          <p:cNvPr id="5" name="Imagen 5"/>
          <p:cNvPicPr>
            <a:picLocks noChangeAspect="1"/>
          </p:cNvPicPr>
          <p:nvPr/>
        </p:nvPicPr>
        <p:blipFill rotWithShape="1">
          <a:blip r:embed="rId3">
            <a:extLst>
              <a:ext uri="{28A0092B-C50C-407E-A947-70E740481C1C}">
                <a14:useLocalDpi xmlns:a14="http://schemas.microsoft.com/office/drawing/2010/main" val="0"/>
              </a:ext>
            </a:extLst>
          </a:blip>
          <a:srcRect l="25697"/>
          <a:stretch/>
        </p:blipFill>
        <p:spPr>
          <a:xfrm>
            <a:off x="6665664" y="5985437"/>
            <a:ext cx="2331841" cy="809423"/>
          </a:xfrm>
          <a:prstGeom prst="rect">
            <a:avLst/>
          </a:prstGeom>
        </p:spPr>
      </p:pic>
      <p:sp>
        <p:nvSpPr>
          <p:cNvPr id="19" name="6 CuadroTexto"/>
          <p:cNvSpPr txBox="1"/>
          <p:nvPr/>
        </p:nvSpPr>
        <p:spPr>
          <a:xfrm>
            <a:off x="109180" y="87228"/>
            <a:ext cx="5977721" cy="461665"/>
          </a:xfrm>
          <a:prstGeom prst="rect">
            <a:avLst/>
          </a:prstGeom>
          <a:noFill/>
        </p:spPr>
        <p:txBody>
          <a:bodyPr wrap="square" rtlCol="0">
            <a:spAutoFit/>
          </a:bodyPr>
          <a:lstStyle/>
          <a:p>
            <a:pPr lvl="0"/>
            <a:r>
              <a:rPr lang="es-EC" sz="2400" b="1" u="none" dirty="0" smtClean="0">
                <a:solidFill>
                  <a:srgbClr val="000000"/>
                </a:solidFill>
              </a:rPr>
              <a:t>MODELO 1 </a:t>
            </a:r>
            <a:endParaRPr lang="es-EC" sz="2400" u="none" dirty="0">
              <a:solidFill>
                <a:srgbClr val="000000"/>
              </a:solidFill>
            </a:endParaRPr>
          </a:p>
        </p:txBody>
      </p:sp>
      <p:sp>
        <p:nvSpPr>
          <p:cNvPr id="25" name="8 Rectángulo"/>
          <p:cNvSpPr/>
          <p:nvPr/>
        </p:nvSpPr>
        <p:spPr>
          <a:xfrm>
            <a:off x="253762" y="624382"/>
            <a:ext cx="8627693" cy="677108"/>
          </a:xfrm>
          <a:prstGeom prst="rect">
            <a:avLst/>
          </a:prstGeom>
        </p:spPr>
        <p:txBody>
          <a:bodyPr wrap="square">
            <a:spAutoFit/>
          </a:bodyPr>
          <a:lstStyle/>
          <a:p>
            <a:pPr lvl="0"/>
            <a:r>
              <a:rPr lang="es-EC" sz="1900" b="1" u="none" dirty="0" smtClean="0">
                <a:solidFill>
                  <a:schemeClr val="accent6">
                    <a:lumMod val="75000"/>
                  </a:schemeClr>
                </a:solidFill>
              </a:rPr>
              <a:t>Coeficiente de seguridad al deslizamiento en condiciones extremas (lahar - sismo). Presa San Lorenzo </a:t>
            </a:r>
            <a:endParaRPr lang="es-EC" sz="1900" u="none" dirty="0">
              <a:solidFill>
                <a:schemeClr val="accent6">
                  <a:lumMod val="75000"/>
                </a:schemeClr>
              </a:solidFill>
            </a:endParaRPr>
          </a:p>
        </p:txBody>
      </p:sp>
      <p:sp>
        <p:nvSpPr>
          <p:cNvPr id="11" name="8 Rectángulo"/>
          <p:cNvSpPr/>
          <p:nvPr/>
        </p:nvSpPr>
        <p:spPr>
          <a:xfrm>
            <a:off x="202572" y="3670902"/>
            <a:ext cx="8477340" cy="677108"/>
          </a:xfrm>
          <a:prstGeom prst="rect">
            <a:avLst/>
          </a:prstGeom>
        </p:spPr>
        <p:txBody>
          <a:bodyPr wrap="square">
            <a:spAutoFit/>
          </a:bodyPr>
          <a:lstStyle/>
          <a:p>
            <a:r>
              <a:rPr lang="es-EC" sz="1900" b="1" u="none" dirty="0">
                <a:solidFill>
                  <a:schemeClr val="accent6">
                    <a:lumMod val="75000"/>
                  </a:schemeClr>
                </a:solidFill>
              </a:rPr>
              <a:t>Coeficiente de seguridad al deslizamiento en condiciones </a:t>
            </a:r>
            <a:r>
              <a:rPr lang="es-EC" sz="1900" b="1" u="none" dirty="0" smtClean="0">
                <a:solidFill>
                  <a:schemeClr val="accent6">
                    <a:lumMod val="75000"/>
                  </a:schemeClr>
                </a:solidFill>
              </a:rPr>
              <a:t>extremas </a:t>
            </a:r>
            <a:r>
              <a:rPr lang="es-EC" sz="1900" b="1" u="none" dirty="0">
                <a:solidFill>
                  <a:schemeClr val="accent6">
                    <a:lumMod val="75000"/>
                  </a:schemeClr>
                </a:solidFill>
              </a:rPr>
              <a:t>(</a:t>
            </a:r>
            <a:r>
              <a:rPr lang="es-EC" sz="1900" b="1" u="none" dirty="0" smtClean="0">
                <a:solidFill>
                  <a:schemeClr val="accent6">
                    <a:lumMod val="75000"/>
                  </a:schemeClr>
                </a:solidFill>
              </a:rPr>
              <a:t>lahar - sismo). </a:t>
            </a:r>
            <a:r>
              <a:rPr lang="es-EC" sz="1900" b="1" u="none" dirty="0">
                <a:solidFill>
                  <a:schemeClr val="accent6">
                    <a:lumMod val="75000"/>
                  </a:schemeClr>
                </a:solidFill>
              </a:rPr>
              <a:t>Presa Saquimala</a:t>
            </a:r>
          </a:p>
        </p:txBody>
      </p:sp>
      <p:pic>
        <p:nvPicPr>
          <p:cNvPr id="10" name="Imagen 9" descr="Recorte de pantall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876" y="1243434"/>
            <a:ext cx="6295788" cy="2465925"/>
          </a:xfrm>
          <a:prstGeom prst="rect">
            <a:avLst/>
          </a:prstGeom>
        </p:spPr>
      </p:pic>
      <p:pic>
        <p:nvPicPr>
          <p:cNvPr id="2" name="Imagen 1" descr="Recorte de pantall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762" y="4333495"/>
            <a:ext cx="6411902" cy="2532701"/>
          </a:xfrm>
          <a:prstGeom prst="rect">
            <a:avLst/>
          </a:prstGeom>
        </p:spPr>
      </p:pic>
    </p:spTree>
    <p:extLst>
      <p:ext uri="{BB962C8B-B14F-4D97-AF65-F5344CB8AC3E}">
        <p14:creationId xmlns:p14="http://schemas.microsoft.com/office/powerpoint/2010/main" val="198479087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6086901" y="-14325"/>
            <a:ext cx="3057099" cy="369332"/>
          </a:xfrm>
          <a:prstGeom prst="rect">
            <a:avLst/>
          </a:prstGeom>
          <a:noFill/>
        </p:spPr>
        <p:txBody>
          <a:bodyPr wrap="square" rtlCol="0">
            <a:spAutoFit/>
          </a:bodyPr>
          <a:lstStyle/>
          <a:p>
            <a:pPr algn="ctr"/>
            <a:r>
              <a:rPr lang="es-EC" u="none" dirty="0" smtClean="0">
                <a:solidFill>
                  <a:schemeClr val="bg1">
                    <a:lumMod val="50000"/>
                  </a:schemeClr>
                </a:solidFill>
              </a:rPr>
              <a:t>MODELACIÓN Y DISEÑO</a:t>
            </a:r>
            <a:endParaRPr lang="es-EC" u="none" dirty="0">
              <a:solidFill>
                <a:schemeClr val="bg1">
                  <a:lumMod val="50000"/>
                </a:schemeClr>
              </a:solidFill>
            </a:endParaRPr>
          </a:p>
        </p:txBody>
      </p:sp>
      <p:pic>
        <p:nvPicPr>
          <p:cNvPr id="5" name="Imagen 5"/>
          <p:cNvPicPr>
            <a:picLocks noChangeAspect="1"/>
          </p:cNvPicPr>
          <p:nvPr/>
        </p:nvPicPr>
        <p:blipFill rotWithShape="1">
          <a:blip r:embed="rId3">
            <a:extLst>
              <a:ext uri="{28A0092B-C50C-407E-A947-70E740481C1C}">
                <a14:useLocalDpi xmlns:a14="http://schemas.microsoft.com/office/drawing/2010/main" val="0"/>
              </a:ext>
            </a:extLst>
          </a:blip>
          <a:srcRect l="25697"/>
          <a:stretch/>
        </p:blipFill>
        <p:spPr>
          <a:xfrm>
            <a:off x="6665664" y="5985437"/>
            <a:ext cx="2331841" cy="809423"/>
          </a:xfrm>
          <a:prstGeom prst="rect">
            <a:avLst/>
          </a:prstGeom>
        </p:spPr>
      </p:pic>
      <p:sp>
        <p:nvSpPr>
          <p:cNvPr id="19" name="6 CuadroTexto"/>
          <p:cNvSpPr txBox="1"/>
          <p:nvPr/>
        </p:nvSpPr>
        <p:spPr>
          <a:xfrm>
            <a:off x="109180" y="87228"/>
            <a:ext cx="5977721" cy="461665"/>
          </a:xfrm>
          <a:prstGeom prst="rect">
            <a:avLst/>
          </a:prstGeom>
          <a:noFill/>
        </p:spPr>
        <p:txBody>
          <a:bodyPr wrap="square" rtlCol="0">
            <a:spAutoFit/>
          </a:bodyPr>
          <a:lstStyle/>
          <a:p>
            <a:pPr lvl="0"/>
            <a:r>
              <a:rPr lang="es-EC" sz="2400" b="1" u="none" dirty="0" smtClean="0">
                <a:solidFill>
                  <a:srgbClr val="000000"/>
                </a:solidFill>
              </a:rPr>
              <a:t>MODELO 1 </a:t>
            </a:r>
            <a:endParaRPr lang="es-EC" sz="2400" u="none" dirty="0">
              <a:solidFill>
                <a:srgbClr val="000000"/>
              </a:solidFill>
            </a:endParaRPr>
          </a:p>
        </p:txBody>
      </p:sp>
      <p:sp>
        <p:nvSpPr>
          <p:cNvPr id="25" name="8 Rectángulo"/>
          <p:cNvSpPr/>
          <p:nvPr/>
        </p:nvSpPr>
        <p:spPr>
          <a:xfrm>
            <a:off x="253762" y="624382"/>
            <a:ext cx="8627693" cy="384721"/>
          </a:xfrm>
          <a:prstGeom prst="rect">
            <a:avLst/>
          </a:prstGeom>
        </p:spPr>
        <p:txBody>
          <a:bodyPr wrap="square">
            <a:spAutoFit/>
          </a:bodyPr>
          <a:lstStyle/>
          <a:p>
            <a:pPr lvl="0"/>
            <a:r>
              <a:rPr lang="es-EC" sz="1900" b="1" u="none" dirty="0" smtClean="0">
                <a:solidFill>
                  <a:schemeClr val="accent6">
                    <a:lumMod val="75000"/>
                  </a:schemeClr>
                </a:solidFill>
              </a:rPr>
              <a:t>Cortante. Presa San Lorenzo </a:t>
            </a:r>
            <a:endParaRPr lang="es-EC" sz="1900" u="none" dirty="0">
              <a:solidFill>
                <a:schemeClr val="accent6">
                  <a:lumMod val="75000"/>
                </a:schemeClr>
              </a:solidFill>
            </a:endParaRPr>
          </a:p>
        </p:txBody>
      </p:sp>
      <p:pic>
        <p:nvPicPr>
          <p:cNvPr id="12" name="0 Imagen"/>
          <p:cNvPicPr/>
          <p:nvPr/>
        </p:nvPicPr>
        <p:blipFill rotWithShape="1">
          <a:blip r:embed="rId4" cstate="print">
            <a:extLst>
              <a:ext uri="{28A0092B-C50C-407E-A947-70E740481C1C}">
                <a14:useLocalDpi xmlns:a14="http://schemas.microsoft.com/office/drawing/2010/main" val="0"/>
              </a:ext>
            </a:extLst>
          </a:blip>
          <a:srcRect l="4802" t="24438" r="14317" b="14553"/>
          <a:stretch/>
        </p:blipFill>
        <p:spPr>
          <a:xfrm>
            <a:off x="109180" y="987324"/>
            <a:ext cx="2765209" cy="2543979"/>
          </a:xfrm>
          <a:prstGeom prst="rect">
            <a:avLst/>
          </a:prstGeom>
        </p:spPr>
      </p:pic>
      <p:pic>
        <p:nvPicPr>
          <p:cNvPr id="13" name="0 Imagen"/>
          <p:cNvPicPr/>
          <p:nvPr/>
        </p:nvPicPr>
        <p:blipFill rotWithShape="1">
          <a:blip r:embed="rId5" cstate="print">
            <a:extLst>
              <a:ext uri="{28A0092B-C50C-407E-A947-70E740481C1C}">
                <a14:useLocalDpi xmlns:a14="http://schemas.microsoft.com/office/drawing/2010/main" val="0"/>
              </a:ext>
            </a:extLst>
          </a:blip>
          <a:srcRect l="7335" t="26499" r="13593" b="22796"/>
          <a:stretch/>
        </p:blipFill>
        <p:spPr>
          <a:xfrm>
            <a:off x="3136838" y="1227655"/>
            <a:ext cx="2583542" cy="2227646"/>
          </a:xfrm>
          <a:prstGeom prst="rect">
            <a:avLst/>
          </a:prstGeom>
        </p:spPr>
      </p:pic>
      <p:pic>
        <p:nvPicPr>
          <p:cNvPr id="14" name="0 Imagen"/>
          <p:cNvPicPr/>
          <p:nvPr/>
        </p:nvPicPr>
        <p:blipFill rotWithShape="1">
          <a:blip r:embed="rId6">
            <a:extLst>
              <a:ext uri="{28A0092B-C50C-407E-A947-70E740481C1C}">
                <a14:useLocalDpi xmlns:a14="http://schemas.microsoft.com/office/drawing/2010/main" val="0"/>
              </a:ext>
            </a:extLst>
          </a:blip>
          <a:srcRect l="5971" t="33757" r="10623" b="25469"/>
          <a:stretch/>
        </p:blipFill>
        <p:spPr>
          <a:xfrm>
            <a:off x="5836335" y="987324"/>
            <a:ext cx="3161170" cy="2543979"/>
          </a:xfrm>
          <a:prstGeom prst="rect">
            <a:avLst/>
          </a:prstGeom>
        </p:spPr>
      </p:pic>
      <p:graphicFrame>
        <p:nvGraphicFramePr>
          <p:cNvPr id="4" name="Tabla 3"/>
          <p:cNvGraphicFramePr>
            <a:graphicFrameLocks noGrp="1"/>
          </p:cNvGraphicFramePr>
          <p:nvPr>
            <p:extLst>
              <p:ext uri="{D42A27DB-BD31-4B8C-83A1-F6EECF244321}">
                <p14:modId xmlns:p14="http://schemas.microsoft.com/office/powerpoint/2010/main" val="2213976131"/>
              </p:ext>
            </p:extLst>
          </p:nvPr>
        </p:nvGraphicFramePr>
        <p:xfrm>
          <a:off x="581314" y="3547868"/>
          <a:ext cx="8289731" cy="2171838"/>
        </p:xfrm>
        <a:graphic>
          <a:graphicData uri="http://schemas.openxmlformats.org/drawingml/2006/table">
            <a:tbl>
              <a:tblPr firstRow="1" firstCol="1" bandRow="1">
                <a:tableStyleId>{616DA210-FB5B-4158-B5E0-FEB733F419BA}</a:tableStyleId>
              </a:tblPr>
              <a:tblGrid>
                <a:gridCol w="2387276"/>
                <a:gridCol w="1248229"/>
                <a:gridCol w="1378857"/>
                <a:gridCol w="1037136"/>
                <a:gridCol w="1269038"/>
                <a:gridCol w="969195"/>
              </a:tblGrid>
              <a:tr h="216000">
                <a:tc>
                  <a:txBody>
                    <a:bodyPr/>
                    <a:lstStyle/>
                    <a:p>
                      <a:pPr algn="just">
                        <a:lnSpc>
                          <a:spcPct val="115000"/>
                        </a:lnSpc>
                        <a:spcAft>
                          <a:spcPts val="0"/>
                        </a:spcAft>
                      </a:pPr>
                      <a:r>
                        <a:rPr lang="es-EC" sz="1300" dirty="0">
                          <a:effectLst/>
                        </a:rPr>
                        <a:t>Descripción </a:t>
                      </a:r>
                      <a:endParaRPr lang="es-EC" sz="13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15000"/>
                        </a:lnSpc>
                        <a:spcAft>
                          <a:spcPts val="0"/>
                        </a:spcAft>
                      </a:pPr>
                      <a:r>
                        <a:rPr lang="es-EC" sz="1300" dirty="0">
                          <a:effectLst/>
                        </a:rPr>
                        <a:t>Símbolo</a:t>
                      </a:r>
                      <a:endParaRPr lang="es-EC" sz="13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15000"/>
                        </a:lnSpc>
                        <a:spcAft>
                          <a:spcPts val="0"/>
                        </a:spcAft>
                      </a:pPr>
                      <a:r>
                        <a:rPr lang="es-EC" sz="1300" dirty="0" smtClean="0">
                          <a:effectLst/>
                        </a:rPr>
                        <a:t>Pantalla</a:t>
                      </a:r>
                      <a:endParaRPr lang="es-EC" sz="13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algn="just" defTabSz="914400" rtl="0" eaLnBrk="1" latinLnBrk="0" hangingPunct="1">
                        <a:lnSpc>
                          <a:spcPct val="115000"/>
                        </a:lnSpc>
                        <a:spcAft>
                          <a:spcPts val="0"/>
                        </a:spcAft>
                      </a:pPr>
                      <a:r>
                        <a:rPr lang="es-EC" sz="1300" b="1" kern="1200" dirty="0" smtClean="0">
                          <a:solidFill>
                            <a:schemeClr val="tx1"/>
                          </a:solidFill>
                          <a:effectLst/>
                          <a:latin typeface="+mn-lt"/>
                          <a:ea typeface="+mn-ea"/>
                          <a:cs typeface="+mn-cs"/>
                        </a:rPr>
                        <a:t>Pared</a:t>
                      </a:r>
                      <a:endParaRPr lang="es-EC" sz="1300" b="1" kern="1200" dirty="0">
                        <a:solidFill>
                          <a:schemeClr val="tx1"/>
                        </a:solidFill>
                        <a:effectLst/>
                        <a:latin typeface="+mn-lt"/>
                        <a:ea typeface="+mn-ea"/>
                        <a:cs typeface="+mn-cs"/>
                      </a:endParaRPr>
                    </a:p>
                  </a:txBody>
                  <a:tcPr marL="68580" marR="68580" marT="0" marB="0" anchor="ctr"/>
                </a:tc>
                <a:tc>
                  <a:txBody>
                    <a:bodyPr/>
                    <a:lstStyle/>
                    <a:p>
                      <a:pPr marL="0" algn="just" defTabSz="914400" rtl="0" eaLnBrk="1" latinLnBrk="0" hangingPunct="1">
                        <a:lnSpc>
                          <a:spcPct val="115000"/>
                        </a:lnSpc>
                        <a:spcAft>
                          <a:spcPts val="0"/>
                        </a:spcAft>
                      </a:pPr>
                      <a:r>
                        <a:rPr lang="es-EC" sz="1300" b="1" kern="1200" dirty="0" smtClean="0">
                          <a:solidFill>
                            <a:schemeClr val="tx1"/>
                          </a:solidFill>
                          <a:effectLst/>
                          <a:latin typeface="+mn-lt"/>
                          <a:ea typeface="+mn-ea"/>
                          <a:cs typeface="+mn-cs"/>
                        </a:rPr>
                        <a:t>Contrafuerte</a:t>
                      </a:r>
                      <a:endParaRPr lang="es-EC" sz="1300" b="1" kern="1200" dirty="0">
                        <a:solidFill>
                          <a:schemeClr val="tx1"/>
                        </a:solidFill>
                        <a:effectLst/>
                        <a:latin typeface="+mn-lt"/>
                        <a:ea typeface="+mn-ea"/>
                        <a:cs typeface="+mn-cs"/>
                      </a:endParaRPr>
                    </a:p>
                  </a:txBody>
                  <a:tcPr marL="68580" marR="68580" marT="0" marB="0" anchor="ctr"/>
                </a:tc>
                <a:tc>
                  <a:txBody>
                    <a:bodyPr/>
                    <a:lstStyle/>
                    <a:p>
                      <a:pPr algn="just">
                        <a:lnSpc>
                          <a:spcPct val="115000"/>
                        </a:lnSpc>
                        <a:spcAft>
                          <a:spcPts val="0"/>
                        </a:spcAft>
                      </a:pPr>
                      <a:r>
                        <a:rPr lang="es-EC" sz="1300">
                          <a:effectLst/>
                        </a:rPr>
                        <a:t>Unidades </a:t>
                      </a:r>
                      <a:endParaRPr lang="es-EC" sz="13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216000">
                <a:tc>
                  <a:txBody>
                    <a:bodyPr/>
                    <a:lstStyle/>
                    <a:p>
                      <a:pPr algn="just">
                        <a:lnSpc>
                          <a:spcPts val="1200"/>
                        </a:lnSpc>
                        <a:spcAft>
                          <a:spcPts val="0"/>
                        </a:spcAft>
                      </a:pPr>
                      <a:r>
                        <a:rPr lang="es-EC" sz="1300" dirty="0">
                          <a:effectLst/>
                        </a:rPr>
                        <a:t>Resistencia </a:t>
                      </a:r>
                      <a:r>
                        <a:rPr lang="es-EC" sz="1300" dirty="0" smtClean="0">
                          <a:effectLst/>
                        </a:rPr>
                        <a:t>hormigón </a:t>
                      </a:r>
                      <a:endParaRPr lang="es-EC" sz="1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ts val="1200"/>
                        </a:lnSpc>
                        <a:spcAft>
                          <a:spcPts val="0"/>
                        </a:spcAft>
                      </a:pPr>
                      <a:r>
                        <a:rPr lang="es-EC" sz="1300" dirty="0" err="1">
                          <a:effectLst/>
                        </a:rPr>
                        <a:t>f´c</a:t>
                      </a:r>
                      <a:endParaRPr lang="es-EC" sz="1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ts val="1200"/>
                        </a:lnSpc>
                        <a:spcAft>
                          <a:spcPts val="0"/>
                        </a:spcAft>
                      </a:pPr>
                      <a:r>
                        <a:rPr lang="es-EC" sz="1300" dirty="0">
                          <a:effectLst/>
                        </a:rPr>
                        <a:t>280,00</a:t>
                      </a:r>
                      <a:endParaRPr lang="es-EC" sz="1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just" defTabSz="914400" rtl="0" eaLnBrk="1" fontAlgn="auto" latinLnBrk="0" hangingPunct="1">
                        <a:lnSpc>
                          <a:spcPts val="1200"/>
                        </a:lnSpc>
                        <a:spcBef>
                          <a:spcPts val="0"/>
                        </a:spcBef>
                        <a:spcAft>
                          <a:spcPts val="0"/>
                        </a:spcAft>
                        <a:buClrTx/>
                        <a:buSzTx/>
                        <a:buFontTx/>
                        <a:buNone/>
                        <a:tabLst/>
                        <a:defRPr/>
                      </a:pPr>
                      <a:r>
                        <a:rPr lang="es-EC" sz="1300" dirty="0" smtClean="0">
                          <a:effectLst/>
                        </a:rPr>
                        <a:t>280,00</a:t>
                      </a:r>
                      <a:endParaRPr lang="es-EC" sz="1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just" defTabSz="914400" rtl="0" eaLnBrk="1" fontAlgn="auto" latinLnBrk="0" hangingPunct="1">
                        <a:lnSpc>
                          <a:spcPts val="1200"/>
                        </a:lnSpc>
                        <a:spcBef>
                          <a:spcPts val="0"/>
                        </a:spcBef>
                        <a:spcAft>
                          <a:spcPts val="0"/>
                        </a:spcAft>
                        <a:buClrTx/>
                        <a:buSzTx/>
                        <a:buFontTx/>
                        <a:buNone/>
                        <a:tabLst/>
                        <a:defRPr/>
                      </a:pPr>
                      <a:r>
                        <a:rPr lang="es-EC" sz="1300" dirty="0" smtClean="0">
                          <a:effectLst/>
                        </a:rPr>
                        <a:t>280,00</a:t>
                      </a:r>
                      <a:endParaRPr lang="es-EC" sz="1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ts val="1200"/>
                        </a:lnSpc>
                        <a:spcAft>
                          <a:spcPts val="0"/>
                        </a:spcAft>
                      </a:pPr>
                      <a:r>
                        <a:rPr lang="es-EC" sz="1300">
                          <a:effectLst/>
                        </a:rPr>
                        <a:t>Kg/cm2</a:t>
                      </a:r>
                      <a:endPar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216000">
                <a:tc>
                  <a:txBody>
                    <a:bodyPr/>
                    <a:lstStyle/>
                    <a:p>
                      <a:pPr algn="just">
                        <a:lnSpc>
                          <a:spcPts val="1200"/>
                        </a:lnSpc>
                        <a:spcAft>
                          <a:spcPts val="0"/>
                        </a:spcAft>
                      </a:pPr>
                      <a:r>
                        <a:rPr lang="es-EC" sz="1300" dirty="0">
                          <a:effectLst/>
                        </a:rPr>
                        <a:t>Espesor </a:t>
                      </a:r>
                      <a:r>
                        <a:rPr lang="es-EC" sz="1300" dirty="0" smtClean="0">
                          <a:effectLst/>
                        </a:rPr>
                        <a:t>del</a:t>
                      </a:r>
                      <a:r>
                        <a:rPr lang="es-EC" sz="1300" baseline="0" dirty="0" smtClean="0">
                          <a:effectLst/>
                        </a:rPr>
                        <a:t> elemento</a:t>
                      </a:r>
                      <a:endParaRPr lang="es-EC" sz="1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ts val="1200"/>
                        </a:lnSpc>
                        <a:spcAft>
                          <a:spcPts val="0"/>
                        </a:spcAft>
                      </a:pPr>
                      <a:r>
                        <a:rPr lang="es-EC" sz="1300" dirty="0">
                          <a:effectLst/>
                        </a:rPr>
                        <a:t>e</a:t>
                      </a:r>
                      <a:endParaRPr lang="es-EC" sz="1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algn="just" defTabSz="914400" rtl="0" eaLnBrk="1" latinLnBrk="0" hangingPunct="1">
                        <a:lnSpc>
                          <a:spcPts val="1200"/>
                        </a:lnSpc>
                        <a:spcAft>
                          <a:spcPts val="0"/>
                        </a:spcAft>
                      </a:pPr>
                      <a:r>
                        <a:rPr lang="es-EC" sz="1300" kern="1200" dirty="0">
                          <a:solidFill>
                            <a:schemeClr val="tx1"/>
                          </a:solidFill>
                          <a:effectLst/>
                          <a:latin typeface="+mn-lt"/>
                          <a:ea typeface="+mn-ea"/>
                          <a:cs typeface="+mn-cs"/>
                        </a:rPr>
                        <a:t>60,00</a:t>
                      </a:r>
                    </a:p>
                  </a:txBody>
                  <a:tcPr marL="68580" marR="68580" marT="0" marB="0" anchor="ctr"/>
                </a:tc>
                <a:tc>
                  <a:txBody>
                    <a:bodyPr/>
                    <a:lstStyle/>
                    <a:p>
                      <a:pPr marL="0" algn="just" defTabSz="914400" rtl="0" eaLnBrk="1" latinLnBrk="0" hangingPunct="1">
                        <a:lnSpc>
                          <a:spcPts val="1200"/>
                        </a:lnSpc>
                        <a:spcAft>
                          <a:spcPts val="0"/>
                        </a:spcAft>
                      </a:pPr>
                      <a:r>
                        <a:rPr lang="es-EC" sz="1300" kern="1200" dirty="0" smtClean="0">
                          <a:solidFill>
                            <a:schemeClr val="tx1"/>
                          </a:solidFill>
                          <a:effectLst/>
                          <a:latin typeface="+mn-lt"/>
                          <a:ea typeface="+mn-ea"/>
                          <a:cs typeface="+mn-cs"/>
                        </a:rPr>
                        <a:t>50,00</a:t>
                      </a:r>
                      <a:endParaRPr lang="es-EC" sz="1300" kern="1200" dirty="0">
                        <a:solidFill>
                          <a:schemeClr val="tx1"/>
                        </a:solidFill>
                        <a:effectLst/>
                        <a:latin typeface="+mn-lt"/>
                        <a:ea typeface="+mn-ea"/>
                        <a:cs typeface="+mn-cs"/>
                      </a:endParaRPr>
                    </a:p>
                  </a:txBody>
                  <a:tcPr marL="68580" marR="68580" marT="0" marB="0" anchor="ctr"/>
                </a:tc>
                <a:tc>
                  <a:txBody>
                    <a:bodyPr/>
                    <a:lstStyle/>
                    <a:p>
                      <a:pPr marL="0" algn="just" defTabSz="914400" rtl="0" eaLnBrk="1" latinLnBrk="0" hangingPunct="1">
                        <a:lnSpc>
                          <a:spcPts val="1200"/>
                        </a:lnSpc>
                        <a:spcAft>
                          <a:spcPts val="0"/>
                        </a:spcAft>
                      </a:pPr>
                      <a:r>
                        <a:rPr lang="es-EC" sz="1300" kern="1200" dirty="0" smtClean="0">
                          <a:solidFill>
                            <a:schemeClr val="tx1"/>
                          </a:solidFill>
                          <a:effectLst/>
                          <a:latin typeface="+mn-lt"/>
                          <a:ea typeface="+mn-ea"/>
                          <a:cs typeface="+mn-cs"/>
                        </a:rPr>
                        <a:t>60,00</a:t>
                      </a:r>
                      <a:endParaRPr lang="es-EC" sz="1300" kern="1200" dirty="0">
                        <a:solidFill>
                          <a:schemeClr val="tx1"/>
                        </a:solidFill>
                        <a:effectLst/>
                        <a:latin typeface="+mn-lt"/>
                        <a:ea typeface="+mn-ea"/>
                        <a:cs typeface="+mn-cs"/>
                      </a:endParaRPr>
                    </a:p>
                  </a:txBody>
                  <a:tcPr marL="68580" marR="68580" marT="0" marB="0" anchor="ctr"/>
                </a:tc>
                <a:tc>
                  <a:txBody>
                    <a:bodyPr/>
                    <a:lstStyle/>
                    <a:p>
                      <a:pPr algn="just">
                        <a:lnSpc>
                          <a:spcPts val="1200"/>
                        </a:lnSpc>
                        <a:spcAft>
                          <a:spcPts val="0"/>
                        </a:spcAft>
                      </a:pPr>
                      <a:r>
                        <a:rPr lang="es-EC" sz="1300">
                          <a:effectLst/>
                        </a:rPr>
                        <a:t>cm</a:t>
                      </a:r>
                      <a:endPar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216000">
                <a:tc>
                  <a:txBody>
                    <a:bodyPr/>
                    <a:lstStyle/>
                    <a:p>
                      <a:pPr algn="just">
                        <a:lnSpc>
                          <a:spcPts val="1200"/>
                        </a:lnSpc>
                        <a:spcAft>
                          <a:spcPts val="0"/>
                        </a:spcAft>
                      </a:pPr>
                      <a:r>
                        <a:rPr lang="es-EC" sz="1300" dirty="0">
                          <a:effectLst/>
                        </a:rPr>
                        <a:t>Cortante último</a:t>
                      </a:r>
                      <a:endParaRPr lang="es-EC" sz="1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ts val="1200"/>
                        </a:lnSpc>
                        <a:spcAft>
                          <a:spcPts val="0"/>
                        </a:spcAft>
                      </a:pPr>
                      <a:r>
                        <a:rPr lang="es-EC" sz="1300">
                          <a:effectLst/>
                        </a:rPr>
                        <a:t>Vu</a:t>
                      </a:r>
                      <a:endPar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algn="just" defTabSz="914400" rtl="0" eaLnBrk="1" latinLnBrk="0" hangingPunct="1">
                        <a:lnSpc>
                          <a:spcPts val="1200"/>
                        </a:lnSpc>
                        <a:spcAft>
                          <a:spcPts val="0"/>
                        </a:spcAft>
                      </a:pPr>
                      <a:r>
                        <a:rPr lang="es-EC" sz="1300" kern="1200" dirty="0" smtClean="0">
                          <a:solidFill>
                            <a:schemeClr val="tx1"/>
                          </a:solidFill>
                          <a:effectLst/>
                          <a:latin typeface="+mn-lt"/>
                          <a:ea typeface="+mn-ea"/>
                          <a:cs typeface="+mn-cs"/>
                        </a:rPr>
                        <a:t>16444,30</a:t>
                      </a:r>
                      <a:endParaRPr lang="es-EC" sz="1300" kern="1200" dirty="0">
                        <a:solidFill>
                          <a:schemeClr val="tx1"/>
                        </a:solidFill>
                        <a:effectLst/>
                        <a:latin typeface="+mn-lt"/>
                        <a:ea typeface="+mn-ea"/>
                        <a:cs typeface="+mn-cs"/>
                      </a:endParaRPr>
                    </a:p>
                  </a:txBody>
                  <a:tcPr marL="68580" marR="68580" marT="0" marB="0" anchor="ctr"/>
                </a:tc>
                <a:tc>
                  <a:txBody>
                    <a:bodyPr/>
                    <a:lstStyle/>
                    <a:p>
                      <a:pPr marL="0" algn="just" defTabSz="914400" rtl="0" eaLnBrk="1" latinLnBrk="0" hangingPunct="1">
                        <a:lnSpc>
                          <a:spcPts val="1200"/>
                        </a:lnSpc>
                        <a:spcAft>
                          <a:spcPts val="0"/>
                        </a:spcAft>
                      </a:pPr>
                      <a:r>
                        <a:rPr lang="es-EC" sz="1300" kern="1200" dirty="0" smtClean="0">
                          <a:solidFill>
                            <a:schemeClr val="tx1"/>
                          </a:solidFill>
                          <a:effectLst/>
                          <a:latin typeface="+mn-lt"/>
                          <a:ea typeface="+mn-ea"/>
                          <a:cs typeface="+mn-cs"/>
                        </a:rPr>
                        <a:t>27298,52</a:t>
                      </a:r>
                      <a:endParaRPr lang="es-EC" sz="1300" kern="1200" dirty="0">
                        <a:solidFill>
                          <a:schemeClr val="tx1"/>
                        </a:solidFill>
                        <a:effectLst/>
                        <a:latin typeface="+mn-lt"/>
                        <a:ea typeface="+mn-ea"/>
                        <a:cs typeface="+mn-cs"/>
                      </a:endParaRPr>
                    </a:p>
                  </a:txBody>
                  <a:tcPr marL="68580" marR="68580" marT="0" marB="0" anchor="ctr"/>
                </a:tc>
                <a:tc>
                  <a:txBody>
                    <a:bodyPr/>
                    <a:lstStyle/>
                    <a:p>
                      <a:pPr marL="0" marR="0" indent="0" algn="just" defTabSz="914400" rtl="0" eaLnBrk="1" fontAlgn="auto" latinLnBrk="0" hangingPunct="1">
                        <a:lnSpc>
                          <a:spcPts val="1200"/>
                        </a:lnSpc>
                        <a:spcBef>
                          <a:spcPts val="0"/>
                        </a:spcBef>
                        <a:spcAft>
                          <a:spcPts val="0"/>
                        </a:spcAft>
                        <a:buClrTx/>
                        <a:buSzTx/>
                        <a:buFontTx/>
                        <a:buNone/>
                        <a:tabLst/>
                        <a:defRPr/>
                      </a:pPr>
                      <a:r>
                        <a:rPr lang="es-EC" sz="1300" kern="1200" dirty="0" smtClean="0">
                          <a:solidFill>
                            <a:schemeClr val="tx1"/>
                          </a:solidFill>
                          <a:effectLst/>
                          <a:latin typeface="+mn-lt"/>
                          <a:ea typeface="+mn-ea"/>
                          <a:cs typeface="+mn-cs"/>
                        </a:rPr>
                        <a:t>30791,20</a:t>
                      </a:r>
                    </a:p>
                  </a:txBody>
                  <a:tcPr marL="68580" marR="68580" marT="0" marB="0" anchor="ctr"/>
                </a:tc>
                <a:tc>
                  <a:txBody>
                    <a:bodyPr/>
                    <a:lstStyle/>
                    <a:p>
                      <a:pPr algn="just">
                        <a:lnSpc>
                          <a:spcPts val="1200"/>
                        </a:lnSpc>
                        <a:spcAft>
                          <a:spcPts val="0"/>
                        </a:spcAft>
                      </a:pPr>
                      <a:r>
                        <a:rPr lang="es-EC" sz="1300">
                          <a:effectLst/>
                        </a:rPr>
                        <a:t>Kg</a:t>
                      </a:r>
                      <a:endPar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216000">
                <a:tc>
                  <a:txBody>
                    <a:bodyPr/>
                    <a:lstStyle/>
                    <a:p>
                      <a:pPr algn="just">
                        <a:lnSpc>
                          <a:spcPts val="1200"/>
                        </a:lnSpc>
                        <a:spcAft>
                          <a:spcPts val="0"/>
                        </a:spcAft>
                      </a:pPr>
                      <a:r>
                        <a:rPr lang="es-EC" sz="1300">
                          <a:effectLst/>
                        </a:rPr>
                        <a:t>Factor de reducción </a:t>
                      </a:r>
                      <a:endPar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ts val="1200"/>
                        </a:lnSpc>
                        <a:spcAft>
                          <a:spcPts val="0"/>
                        </a:spcAft>
                      </a:pPr>
                      <a:r>
                        <a:rPr lang="es-EC" sz="1300">
                          <a:effectLst/>
                        </a:rPr>
                        <a:t>Ø</a:t>
                      </a:r>
                      <a:endPar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algn="just" defTabSz="914400" rtl="0" eaLnBrk="1" latinLnBrk="0" hangingPunct="1">
                        <a:lnSpc>
                          <a:spcPts val="1200"/>
                        </a:lnSpc>
                        <a:spcAft>
                          <a:spcPts val="0"/>
                        </a:spcAft>
                      </a:pPr>
                      <a:r>
                        <a:rPr lang="es-EC" sz="1300" kern="1200" dirty="0">
                          <a:solidFill>
                            <a:schemeClr val="tx1"/>
                          </a:solidFill>
                          <a:effectLst/>
                          <a:latin typeface="+mn-lt"/>
                          <a:ea typeface="+mn-ea"/>
                          <a:cs typeface="+mn-cs"/>
                        </a:rPr>
                        <a:t>0,75</a:t>
                      </a:r>
                    </a:p>
                  </a:txBody>
                  <a:tcPr marL="68580" marR="68580" marT="0" marB="0" anchor="ctr"/>
                </a:tc>
                <a:tc>
                  <a:txBody>
                    <a:bodyPr/>
                    <a:lstStyle/>
                    <a:p>
                      <a:pPr marL="0" algn="just" defTabSz="914400" rtl="0" eaLnBrk="1" latinLnBrk="0" hangingPunct="1">
                        <a:lnSpc>
                          <a:spcPts val="1200"/>
                        </a:lnSpc>
                        <a:spcAft>
                          <a:spcPts val="0"/>
                        </a:spcAft>
                      </a:pPr>
                      <a:r>
                        <a:rPr lang="es-EC" sz="1300" kern="1200" dirty="0">
                          <a:solidFill>
                            <a:schemeClr val="tx1"/>
                          </a:solidFill>
                          <a:effectLst/>
                          <a:latin typeface="+mn-lt"/>
                          <a:ea typeface="+mn-ea"/>
                          <a:cs typeface="+mn-cs"/>
                        </a:rPr>
                        <a:t>0,75</a:t>
                      </a:r>
                    </a:p>
                  </a:txBody>
                  <a:tcPr marL="68580" marR="68580" marT="0" marB="0" anchor="ctr"/>
                </a:tc>
                <a:tc>
                  <a:txBody>
                    <a:bodyPr/>
                    <a:lstStyle/>
                    <a:p>
                      <a:pPr marL="0" algn="just" defTabSz="914400" rtl="0" eaLnBrk="1" latinLnBrk="0" hangingPunct="1">
                        <a:lnSpc>
                          <a:spcPts val="1200"/>
                        </a:lnSpc>
                        <a:spcAft>
                          <a:spcPts val="0"/>
                        </a:spcAft>
                      </a:pPr>
                      <a:r>
                        <a:rPr lang="es-EC" sz="1300" kern="1200" dirty="0">
                          <a:solidFill>
                            <a:schemeClr val="tx1"/>
                          </a:solidFill>
                          <a:effectLst/>
                          <a:latin typeface="+mn-lt"/>
                          <a:ea typeface="+mn-ea"/>
                          <a:cs typeface="+mn-cs"/>
                        </a:rPr>
                        <a:t>0,75</a:t>
                      </a:r>
                    </a:p>
                  </a:txBody>
                  <a:tcPr marL="68580" marR="68580" marT="0" marB="0" anchor="ctr"/>
                </a:tc>
                <a:tc>
                  <a:txBody>
                    <a:bodyPr/>
                    <a:lstStyle/>
                    <a:p>
                      <a:pPr algn="just">
                        <a:lnSpc>
                          <a:spcPts val="1200"/>
                        </a:lnSpc>
                        <a:spcAft>
                          <a:spcPts val="0"/>
                        </a:spcAft>
                      </a:pPr>
                      <a:r>
                        <a:rPr lang="es-EC" sz="1300">
                          <a:effectLst/>
                        </a:rPr>
                        <a:t> </a:t>
                      </a:r>
                      <a:endPar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216000">
                <a:tc>
                  <a:txBody>
                    <a:bodyPr/>
                    <a:lstStyle/>
                    <a:p>
                      <a:pPr algn="just">
                        <a:lnSpc>
                          <a:spcPts val="1200"/>
                        </a:lnSpc>
                        <a:spcAft>
                          <a:spcPts val="0"/>
                        </a:spcAft>
                      </a:pPr>
                      <a:r>
                        <a:rPr lang="es-EC" sz="1300">
                          <a:effectLst/>
                        </a:rPr>
                        <a:t>Ancho </a:t>
                      </a:r>
                      <a:endPar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ts val="1200"/>
                        </a:lnSpc>
                        <a:spcAft>
                          <a:spcPts val="0"/>
                        </a:spcAft>
                      </a:pPr>
                      <a:r>
                        <a:rPr lang="es-EC" sz="1300">
                          <a:effectLst/>
                        </a:rPr>
                        <a:t>b</a:t>
                      </a:r>
                      <a:endPar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algn="just" defTabSz="914400" rtl="0" eaLnBrk="1" latinLnBrk="0" hangingPunct="1">
                        <a:lnSpc>
                          <a:spcPts val="1200"/>
                        </a:lnSpc>
                        <a:spcAft>
                          <a:spcPts val="0"/>
                        </a:spcAft>
                      </a:pPr>
                      <a:r>
                        <a:rPr lang="es-EC" sz="1300" kern="1200" dirty="0">
                          <a:solidFill>
                            <a:schemeClr val="tx1"/>
                          </a:solidFill>
                          <a:effectLst/>
                          <a:latin typeface="+mn-lt"/>
                          <a:ea typeface="+mn-ea"/>
                          <a:cs typeface="+mn-cs"/>
                        </a:rPr>
                        <a:t>100,00</a:t>
                      </a:r>
                    </a:p>
                  </a:txBody>
                  <a:tcPr marL="68580" marR="68580" marT="0" marB="0" anchor="ctr"/>
                </a:tc>
                <a:tc>
                  <a:txBody>
                    <a:bodyPr/>
                    <a:lstStyle/>
                    <a:p>
                      <a:pPr marL="0" algn="just" defTabSz="914400" rtl="0" eaLnBrk="1" latinLnBrk="0" hangingPunct="1">
                        <a:lnSpc>
                          <a:spcPts val="1200"/>
                        </a:lnSpc>
                        <a:spcAft>
                          <a:spcPts val="0"/>
                        </a:spcAft>
                      </a:pPr>
                      <a:r>
                        <a:rPr lang="es-EC" sz="1300" kern="1200" dirty="0">
                          <a:solidFill>
                            <a:schemeClr val="tx1"/>
                          </a:solidFill>
                          <a:effectLst/>
                          <a:latin typeface="+mn-lt"/>
                          <a:ea typeface="+mn-ea"/>
                          <a:cs typeface="+mn-cs"/>
                        </a:rPr>
                        <a:t>100,00</a:t>
                      </a:r>
                    </a:p>
                  </a:txBody>
                  <a:tcPr marL="68580" marR="68580" marT="0" marB="0" anchor="ctr"/>
                </a:tc>
                <a:tc>
                  <a:txBody>
                    <a:bodyPr/>
                    <a:lstStyle/>
                    <a:p>
                      <a:pPr marL="0" algn="just" defTabSz="914400" rtl="0" eaLnBrk="1" latinLnBrk="0" hangingPunct="1">
                        <a:lnSpc>
                          <a:spcPts val="1200"/>
                        </a:lnSpc>
                        <a:spcAft>
                          <a:spcPts val="0"/>
                        </a:spcAft>
                      </a:pPr>
                      <a:r>
                        <a:rPr lang="es-EC" sz="1300" kern="1200" dirty="0">
                          <a:solidFill>
                            <a:schemeClr val="tx1"/>
                          </a:solidFill>
                          <a:effectLst/>
                          <a:latin typeface="+mn-lt"/>
                          <a:ea typeface="+mn-ea"/>
                          <a:cs typeface="+mn-cs"/>
                        </a:rPr>
                        <a:t>100,00</a:t>
                      </a:r>
                    </a:p>
                  </a:txBody>
                  <a:tcPr marL="68580" marR="68580" marT="0" marB="0" anchor="ctr"/>
                </a:tc>
                <a:tc>
                  <a:txBody>
                    <a:bodyPr/>
                    <a:lstStyle/>
                    <a:p>
                      <a:pPr algn="just">
                        <a:lnSpc>
                          <a:spcPts val="1200"/>
                        </a:lnSpc>
                        <a:spcAft>
                          <a:spcPts val="0"/>
                        </a:spcAft>
                      </a:pPr>
                      <a:r>
                        <a:rPr lang="es-EC" sz="1300">
                          <a:effectLst/>
                        </a:rPr>
                        <a:t>cm</a:t>
                      </a:r>
                      <a:endPar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216000">
                <a:tc>
                  <a:txBody>
                    <a:bodyPr/>
                    <a:lstStyle/>
                    <a:p>
                      <a:pPr algn="just">
                        <a:lnSpc>
                          <a:spcPts val="1200"/>
                        </a:lnSpc>
                        <a:spcAft>
                          <a:spcPts val="0"/>
                        </a:spcAft>
                      </a:pPr>
                      <a:r>
                        <a:rPr lang="es-EC" sz="1300">
                          <a:effectLst/>
                        </a:rPr>
                        <a:t>Altura efectiva</a:t>
                      </a:r>
                      <a:endPar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ts val="1200"/>
                        </a:lnSpc>
                        <a:spcAft>
                          <a:spcPts val="0"/>
                        </a:spcAft>
                      </a:pPr>
                      <a:r>
                        <a:rPr lang="es-EC" sz="1300">
                          <a:effectLst/>
                        </a:rPr>
                        <a:t>d</a:t>
                      </a:r>
                      <a:endPar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algn="just" defTabSz="914400" rtl="0" eaLnBrk="1" latinLnBrk="0" hangingPunct="1">
                        <a:lnSpc>
                          <a:spcPts val="1200"/>
                        </a:lnSpc>
                        <a:spcAft>
                          <a:spcPts val="0"/>
                        </a:spcAft>
                      </a:pPr>
                      <a:r>
                        <a:rPr lang="es-EC" sz="1300" kern="1200" dirty="0" smtClean="0">
                          <a:solidFill>
                            <a:schemeClr val="tx1"/>
                          </a:solidFill>
                          <a:effectLst/>
                          <a:latin typeface="+mn-lt"/>
                          <a:ea typeface="+mn-ea"/>
                          <a:cs typeface="+mn-cs"/>
                        </a:rPr>
                        <a:t>53,00</a:t>
                      </a:r>
                      <a:endParaRPr lang="es-EC" sz="1300" kern="1200" dirty="0">
                        <a:solidFill>
                          <a:schemeClr val="tx1"/>
                        </a:solidFill>
                        <a:effectLst/>
                        <a:latin typeface="+mn-lt"/>
                        <a:ea typeface="+mn-ea"/>
                        <a:cs typeface="+mn-cs"/>
                      </a:endParaRPr>
                    </a:p>
                  </a:txBody>
                  <a:tcPr marL="68580" marR="68580" marT="0" marB="0" anchor="ctr"/>
                </a:tc>
                <a:tc>
                  <a:txBody>
                    <a:bodyPr/>
                    <a:lstStyle/>
                    <a:p>
                      <a:pPr marL="0" algn="just" defTabSz="914400" rtl="0" eaLnBrk="1" latinLnBrk="0" hangingPunct="1">
                        <a:lnSpc>
                          <a:spcPts val="1200"/>
                        </a:lnSpc>
                        <a:spcAft>
                          <a:spcPts val="0"/>
                        </a:spcAft>
                      </a:pPr>
                      <a:r>
                        <a:rPr lang="es-EC" sz="1300" kern="1200" dirty="0" smtClean="0">
                          <a:solidFill>
                            <a:schemeClr val="tx1"/>
                          </a:solidFill>
                          <a:effectLst/>
                          <a:latin typeface="+mn-lt"/>
                          <a:ea typeface="+mn-ea"/>
                          <a:cs typeface="+mn-cs"/>
                        </a:rPr>
                        <a:t>43,00</a:t>
                      </a:r>
                      <a:endParaRPr lang="es-EC" sz="1300" kern="1200" dirty="0">
                        <a:solidFill>
                          <a:schemeClr val="tx1"/>
                        </a:solidFill>
                        <a:effectLst/>
                        <a:latin typeface="+mn-lt"/>
                        <a:ea typeface="+mn-ea"/>
                        <a:cs typeface="+mn-cs"/>
                      </a:endParaRPr>
                    </a:p>
                  </a:txBody>
                  <a:tcPr marL="68580" marR="68580" marT="0" marB="0" anchor="ctr"/>
                </a:tc>
                <a:tc>
                  <a:txBody>
                    <a:bodyPr/>
                    <a:lstStyle/>
                    <a:p>
                      <a:pPr marL="0" algn="just" defTabSz="914400" rtl="0" eaLnBrk="1" latinLnBrk="0" hangingPunct="1">
                        <a:lnSpc>
                          <a:spcPts val="1200"/>
                        </a:lnSpc>
                        <a:spcAft>
                          <a:spcPts val="0"/>
                        </a:spcAft>
                      </a:pPr>
                      <a:r>
                        <a:rPr lang="es-EC" sz="1300" kern="1200" dirty="0">
                          <a:solidFill>
                            <a:schemeClr val="tx1"/>
                          </a:solidFill>
                          <a:effectLst/>
                          <a:latin typeface="+mn-lt"/>
                          <a:ea typeface="+mn-ea"/>
                          <a:cs typeface="+mn-cs"/>
                        </a:rPr>
                        <a:t>53,00</a:t>
                      </a:r>
                    </a:p>
                  </a:txBody>
                  <a:tcPr marL="68580" marR="68580" marT="0" marB="0" anchor="ctr"/>
                </a:tc>
                <a:tc>
                  <a:txBody>
                    <a:bodyPr/>
                    <a:lstStyle/>
                    <a:p>
                      <a:pPr algn="just">
                        <a:lnSpc>
                          <a:spcPts val="1200"/>
                        </a:lnSpc>
                        <a:spcAft>
                          <a:spcPts val="0"/>
                        </a:spcAft>
                      </a:pPr>
                      <a:r>
                        <a:rPr lang="es-EC" sz="1300">
                          <a:effectLst/>
                        </a:rPr>
                        <a:t>cm</a:t>
                      </a:r>
                      <a:endPar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216000">
                <a:tc>
                  <a:txBody>
                    <a:bodyPr/>
                    <a:lstStyle/>
                    <a:p>
                      <a:pPr algn="just">
                        <a:lnSpc>
                          <a:spcPts val="1200"/>
                        </a:lnSpc>
                        <a:spcAft>
                          <a:spcPts val="0"/>
                        </a:spcAft>
                      </a:pPr>
                      <a:r>
                        <a:rPr lang="es-EC" sz="1300">
                          <a:effectLst/>
                        </a:rPr>
                        <a:t>Cortante permisible </a:t>
                      </a:r>
                      <a:endPar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ts val="1200"/>
                        </a:lnSpc>
                        <a:spcAft>
                          <a:spcPts val="0"/>
                        </a:spcAft>
                      </a:pPr>
                      <a:r>
                        <a:rPr lang="es-EC" sz="1300" dirty="0" err="1" smtClean="0">
                          <a:effectLst/>
                        </a:rPr>
                        <a:t>vp</a:t>
                      </a:r>
                      <a:endParaRPr lang="es-EC" sz="1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algn="just" defTabSz="914400" rtl="0" eaLnBrk="1" latinLnBrk="0" hangingPunct="1">
                        <a:lnSpc>
                          <a:spcPts val="1200"/>
                        </a:lnSpc>
                        <a:spcAft>
                          <a:spcPts val="0"/>
                        </a:spcAft>
                      </a:pPr>
                      <a:r>
                        <a:rPr lang="es-EC" sz="1300" kern="1200" dirty="0" smtClean="0">
                          <a:solidFill>
                            <a:schemeClr val="tx1"/>
                          </a:solidFill>
                          <a:effectLst/>
                          <a:latin typeface="+mn-lt"/>
                          <a:ea typeface="+mn-ea"/>
                          <a:cs typeface="+mn-cs"/>
                        </a:rPr>
                        <a:t>8,87</a:t>
                      </a:r>
                      <a:endParaRPr lang="es-EC" sz="1300" kern="1200" dirty="0">
                        <a:solidFill>
                          <a:schemeClr val="tx1"/>
                        </a:solidFill>
                        <a:effectLst/>
                        <a:latin typeface="+mn-lt"/>
                        <a:ea typeface="+mn-ea"/>
                        <a:cs typeface="+mn-cs"/>
                      </a:endParaRPr>
                    </a:p>
                  </a:txBody>
                  <a:tcPr marL="68580" marR="68580" marT="0" marB="0" anchor="ctr"/>
                </a:tc>
                <a:tc>
                  <a:txBody>
                    <a:bodyPr/>
                    <a:lstStyle/>
                    <a:p>
                      <a:pPr marL="0" algn="just" defTabSz="914400" rtl="0" eaLnBrk="1" latinLnBrk="0" hangingPunct="1">
                        <a:lnSpc>
                          <a:spcPts val="1200"/>
                        </a:lnSpc>
                        <a:spcAft>
                          <a:spcPts val="0"/>
                        </a:spcAft>
                      </a:pPr>
                      <a:r>
                        <a:rPr lang="es-EC" sz="1300" kern="1200" dirty="0" smtClean="0">
                          <a:solidFill>
                            <a:schemeClr val="tx1"/>
                          </a:solidFill>
                          <a:effectLst/>
                          <a:latin typeface="+mn-lt"/>
                          <a:ea typeface="+mn-ea"/>
                          <a:cs typeface="+mn-cs"/>
                        </a:rPr>
                        <a:t>8,87</a:t>
                      </a:r>
                      <a:endParaRPr lang="es-EC" sz="1300" kern="1200" dirty="0">
                        <a:solidFill>
                          <a:schemeClr val="tx1"/>
                        </a:solidFill>
                        <a:effectLst/>
                        <a:latin typeface="+mn-lt"/>
                        <a:ea typeface="+mn-ea"/>
                        <a:cs typeface="+mn-cs"/>
                      </a:endParaRPr>
                    </a:p>
                  </a:txBody>
                  <a:tcPr marL="68580" marR="68580" marT="0" marB="0" anchor="ctr"/>
                </a:tc>
                <a:tc>
                  <a:txBody>
                    <a:bodyPr/>
                    <a:lstStyle/>
                    <a:p>
                      <a:pPr marL="0" algn="just" defTabSz="914400" rtl="0" eaLnBrk="1" latinLnBrk="0" hangingPunct="1">
                        <a:lnSpc>
                          <a:spcPts val="1200"/>
                        </a:lnSpc>
                        <a:spcAft>
                          <a:spcPts val="0"/>
                        </a:spcAft>
                      </a:pPr>
                      <a:r>
                        <a:rPr lang="es-EC" sz="1300" kern="1200" dirty="0">
                          <a:solidFill>
                            <a:schemeClr val="tx1"/>
                          </a:solidFill>
                          <a:effectLst/>
                          <a:latin typeface="+mn-lt"/>
                          <a:ea typeface="+mn-ea"/>
                          <a:cs typeface="+mn-cs"/>
                        </a:rPr>
                        <a:t>8,87</a:t>
                      </a:r>
                    </a:p>
                  </a:txBody>
                  <a:tcPr marL="68580" marR="68580" marT="0" marB="0" anchor="ctr"/>
                </a:tc>
                <a:tc>
                  <a:txBody>
                    <a:bodyPr/>
                    <a:lstStyle/>
                    <a:p>
                      <a:pPr algn="just">
                        <a:lnSpc>
                          <a:spcPts val="1200"/>
                        </a:lnSpc>
                        <a:spcAft>
                          <a:spcPts val="0"/>
                        </a:spcAft>
                      </a:pPr>
                      <a:r>
                        <a:rPr lang="es-EC" sz="1300">
                          <a:effectLst/>
                        </a:rPr>
                        <a:t>Kg/cm2</a:t>
                      </a:r>
                      <a:endPar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216000">
                <a:tc>
                  <a:txBody>
                    <a:bodyPr/>
                    <a:lstStyle/>
                    <a:p>
                      <a:pPr algn="just">
                        <a:lnSpc>
                          <a:spcPts val="1200"/>
                        </a:lnSpc>
                        <a:spcAft>
                          <a:spcPts val="0"/>
                        </a:spcAft>
                      </a:pPr>
                      <a:r>
                        <a:rPr lang="es-EC" sz="1300">
                          <a:effectLst/>
                        </a:rPr>
                        <a:t>Cortante actuante</a:t>
                      </a:r>
                      <a:endPar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ts val="1200"/>
                        </a:lnSpc>
                        <a:spcAft>
                          <a:spcPts val="0"/>
                        </a:spcAft>
                      </a:pPr>
                      <a:r>
                        <a:rPr lang="es-EC" sz="1300">
                          <a:effectLst/>
                        </a:rPr>
                        <a:t>Vc</a:t>
                      </a:r>
                      <a:endPar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algn="just" defTabSz="914400" rtl="0" eaLnBrk="1" latinLnBrk="0" hangingPunct="1">
                        <a:lnSpc>
                          <a:spcPts val="1200"/>
                        </a:lnSpc>
                        <a:spcAft>
                          <a:spcPts val="0"/>
                        </a:spcAft>
                      </a:pPr>
                      <a:r>
                        <a:rPr lang="es-EC" sz="1300" kern="1200" dirty="0" smtClean="0">
                          <a:solidFill>
                            <a:schemeClr val="tx1"/>
                          </a:solidFill>
                          <a:effectLst/>
                          <a:latin typeface="+mn-lt"/>
                          <a:ea typeface="+mn-ea"/>
                          <a:cs typeface="+mn-cs"/>
                        </a:rPr>
                        <a:t>4,14</a:t>
                      </a:r>
                      <a:endParaRPr lang="es-EC" sz="1300" kern="1200" dirty="0">
                        <a:solidFill>
                          <a:schemeClr val="tx1"/>
                        </a:solidFill>
                        <a:effectLst/>
                        <a:latin typeface="+mn-lt"/>
                        <a:ea typeface="+mn-ea"/>
                        <a:cs typeface="+mn-cs"/>
                      </a:endParaRPr>
                    </a:p>
                  </a:txBody>
                  <a:tcPr marL="68580" marR="68580" marT="0" marB="0" anchor="ctr"/>
                </a:tc>
                <a:tc>
                  <a:txBody>
                    <a:bodyPr/>
                    <a:lstStyle/>
                    <a:p>
                      <a:pPr marL="0" algn="just" defTabSz="914400" rtl="0" eaLnBrk="1" latinLnBrk="0" hangingPunct="1">
                        <a:lnSpc>
                          <a:spcPts val="1200"/>
                        </a:lnSpc>
                        <a:spcAft>
                          <a:spcPts val="0"/>
                        </a:spcAft>
                      </a:pPr>
                      <a:r>
                        <a:rPr lang="es-EC" sz="1300" kern="1200" dirty="0" smtClean="0">
                          <a:solidFill>
                            <a:schemeClr val="tx1"/>
                          </a:solidFill>
                          <a:effectLst/>
                          <a:latin typeface="+mn-lt"/>
                          <a:ea typeface="+mn-ea"/>
                          <a:cs typeface="+mn-cs"/>
                        </a:rPr>
                        <a:t>8,46</a:t>
                      </a:r>
                      <a:endParaRPr lang="es-EC" sz="1300" kern="1200" dirty="0">
                        <a:solidFill>
                          <a:schemeClr val="tx1"/>
                        </a:solidFill>
                        <a:effectLst/>
                        <a:latin typeface="+mn-lt"/>
                        <a:ea typeface="+mn-ea"/>
                        <a:cs typeface="+mn-cs"/>
                      </a:endParaRPr>
                    </a:p>
                  </a:txBody>
                  <a:tcPr marL="68580" marR="68580" marT="0" marB="0" anchor="ctr"/>
                </a:tc>
                <a:tc>
                  <a:txBody>
                    <a:bodyPr/>
                    <a:lstStyle/>
                    <a:p>
                      <a:pPr marL="0" algn="just" defTabSz="914400" rtl="0" eaLnBrk="1" latinLnBrk="0" hangingPunct="1">
                        <a:lnSpc>
                          <a:spcPts val="1200"/>
                        </a:lnSpc>
                        <a:spcAft>
                          <a:spcPts val="0"/>
                        </a:spcAft>
                      </a:pPr>
                      <a:r>
                        <a:rPr lang="es-EC" sz="1300" kern="1200" dirty="0">
                          <a:solidFill>
                            <a:schemeClr val="tx1"/>
                          </a:solidFill>
                          <a:effectLst/>
                          <a:latin typeface="+mn-lt"/>
                          <a:ea typeface="+mn-ea"/>
                          <a:cs typeface="+mn-cs"/>
                        </a:rPr>
                        <a:t>7,75</a:t>
                      </a:r>
                    </a:p>
                  </a:txBody>
                  <a:tcPr marL="68580" marR="68580" marT="0" marB="0" anchor="ctr"/>
                </a:tc>
                <a:tc>
                  <a:txBody>
                    <a:bodyPr/>
                    <a:lstStyle/>
                    <a:p>
                      <a:pPr algn="just">
                        <a:lnSpc>
                          <a:spcPts val="1200"/>
                        </a:lnSpc>
                        <a:spcAft>
                          <a:spcPts val="0"/>
                        </a:spcAft>
                      </a:pPr>
                      <a:r>
                        <a:rPr lang="es-EC" sz="1300">
                          <a:effectLst/>
                        </a:rPr>
                        <a:t>Kg/cm2</a:t>
                      </a:r>
                      <a:endPar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216000">
                <a:tc>
                  <a:txBody>
                    <a:bodyPr/>
                    <a:lstStyle/>
                    <a:p>
                      <a:pPr algn="ctr"/>
                      <a:endParaRPr lang="es-EC" sz="130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endParaRPr lang="es-EC" sz="130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marL="0" algn="just" defTabSz="914400" rtl="0" eaLnBrk="1" latinLnBrk="0" hangingPunct="1">
                        <a:lnSpc>
                          <a:spcPts val="1200"/>
                        </a:lnSpc>
                        <a:spcAft>
                          <a:spcPts val="0"/>
                        </a:spcAft>
                      </a:pPr>
                      <a:r>
                        <a:rPr lang="es-EC" sz="1300" kern="1200" dirty="0">
                          <a:solidFill>
                            <a:schemeClr val="tx1"/>
                          </a:solidFill>
                          <a:effectLst/>
                          <a:latin typeface="+mn-lt"/>
                          <a:ea typeface="+mn-ea"/>
                          <a:cs typeface="+mn-cs"/>
                        </a:rPr>
                        <a:t>OK</a:t>
                      </a:r>
                    </a:p>
                  </a:txBody>
                  <a:tcPr marL="68580" marR="68580" marT="0" marB="0" anchor="ctr"/>
                </a:tc>
                <a:tc>
                  <a:txBody>
                    <a:bodyPr/>
                    <a:lstStyle/>
                    <a:p>
                      <a:pPr marL="0" algn="just" defTabSz="914400" rtl="0" eaLnBrk="1" latinLnBrk="0" hangingPunct="1">
                        <a:lnSpc>
                          <a:spcPts val="1200"/>
                        </a:lnSpc>
                        <a:spcAft>
                          <a:spcPts val="0"/>
                        </a:spcAft>
                      </a:pPr>
                      <a:r>
                        <a:rPr lang="es-EC" sz="1300" kern="1200" dirty="0">
                          <a:solidFill>
                            <a:schemeClr val="tx1"/>
                          </a:solidFill>
                          <a:effectLst/>
                          <a:latin typeface="+mn-lt"/>
                          <a:ea typeface="+mn-ea"/>
                          <a:cs typeface="+mn-cs"/>
                        </a:rPr>
                        <a:t>OK</a:t>
                      </a:r>
                    </a:p>
                  </a:txBody>
                  <a:tcPr marL="68580" marR="68580" marT="0" marB="0" anchor="ctr"/>
                </a:tc>
                <a:tc>
                  <a:txBody>
                    <a:bodyPr/>
                    <a:lstStyle/>
                    <a:p>
                      <a:pPr marL="0" algn="just" defTabSz="914400" rtl="0" eaLnBrk="1" latinLnBrk="0" hangingPunct="1">
                        <a:lnSpc>
                          <a:spcPts val="1200"/>
                        </a:lnSpc>
                        <a:spcAft>
                          <a:spcPts val="0"/>
                        </a:spcAft>
                      </a:pPr>
                      <a:r>
                        <a:rPr lang="es-EC" sz="1300" kern="1200" dirty="0">
                          <a:solidFill>
                            <a:schemeClr val="tx1"/>
                          </a:solidFill>
                          <a:effectLst/>
                          <a:latin typeface="+mn-lt"/>
                          <a:ea typeface="+mn-ea"/>
                          <a:cs typeface="+mn-cs"/>
                        </a:rPr>
                        <a:t>OK</a:t>
                      </a:r>
                    </a:p>
                  </a:txBody>
                  <a:tcPr marL="68580" marR="68580" marT="0" marB="0" anchor="ctr"/>
                </a:tc>
                <a:tc>
                  <a:txBody>
                    <a:bodyPr/>
                    <a:lstStyle/>
                    <a:p>
                      <a:pPr algn="ctr"/>
                      <a:endParaRPr lang="es-EC" sz="1300" dirty="0">
                        <a:effectLst/>
                        <a:latin typeface="Times New Roman" panose="02020603050405020304" pitchFamily="18"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25860288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Recorte de pantalla"/>
          <p:cNvPicPr>
            <a:picLocks noChangeAspect="1"/>
          </p:cNvPicPr>
          <p:nvPr/>
        </p:nvPicPr>
        <p:blipFill rotWithShape="1">
          <a:blip r:embed="rId3">
            <a:extLst>
              <a:ext uri="{28A0092B-C50C-407E-A947-70E740481C1C}">
                <a14:useLocalDpi xmlns:a14="http://schemas.microsoft.com/office/drawing/2010/main" val="0"/>
              </a:ext>
            </a:extLst>
          </a:blip>
          <a:srcRect t="2555"/>
          <a:stretch/>
        </p:blipFill>
        <p:spPr>
          <a:xfrm>
            <a:off x="5683621" y="1195088"/>
            <a:ext cx="3411776" cy="2172433"/>
          </a:xfrm>
          <a:prstGeom prst="rect">
            <a:avLst/>
          </a:prstGeom>
        </p:spPr>
      </p:pic>
      <p:sp>
        <p:nvSpPr>
          <p:cNvPr id="6" name="5 CuadroTexto"/>
          <p:cNvSpPr txBox="1"/>
          <p:nvPr/>
        </p:nvSpPr>
        <p:spPr>
          <a:xfrm>
            <a:off x="6086901" y="-14325"/>
            <a:ext cx="3057099" cy="369332"/>
          </a:xfrm>
          <a:prstGeom prst="rect">
            <a:avLst/>
          </a:prstGeom>
          <a:noFill/>
        </p:spPr>
        <p:txBody>
          <a:bodyPr wrap="square" rtlCol="0">
            <a:spAutoFit/>
          </a:bodyPr>
          <a:lstStyle/>
          <a:p>
            <a:pPr algn="ctr"/>
            <a:r>
              <a:rPr lang="es-EC" u="none" dirty="0" smtClean="0">
                <a:solidFill>
                  <a:schemeClr val="bg1">
                    <a:lumMod val="50000"/>
                  </a:schemeClr>
                </a:solidFill>
              </a:rPr>
              <a:t>MODELACIÓN Y DISEÑO</a:t>
            </a:r>
            <a:endParaRPr lang="es-EC" u="none" dirty="0">
              <a:solidFill>
                <a:schemeClr val="bg1">
                  <a:lumMod val="50000"/>
                </a:schemeClr>
              </a:solidFill>
            </a:endParaRPr>
          </a:p>
        </p:txBody>
      </p:sp>
      <p:pic>
        <p:nvPicPr>
          <p:cNvPr id="5" name="Imagen 5"/>
          <p:cNvPicPr>
            <a:picLocks noChangeAspect="1"/>
          </p:cNvPicPr>
          <p:nvPr/>
        </p:nvPicPr>
        <p:blipFill rotWithShape="1">
          <a:blip r:embed="rId4">
            <a:extLst>
              <a:ext uri="{28A0092B-C50C-407E-A947-70E740481C1C}">
                <a14:useLocalDpi xmlns:a14="http://schemas.microsoft.com/office/drawing/2010/main" val="0"/>
              </a:ext>
            </a:extLst>
          </a:blip>
          <a:srcRect l="25697"/>
          <a:stretch/>
        </p:blipFill>
        <p:spPr>
          <a:xfrm>
            <a:off x="6665664" y="5985437"/>
            <a:ext cx="2331841" cy="809423"/>
          </a:xfrm>
          <a:prstGeom prst="rect">
            <a:avLst/>
          </a:prstGeom>
        </p:spPr>
      </p:pic>
      <p:sp>
        <p:nvSpPr>
          <p:cNvPr id="19" name="6 CuadroTexto"/>
          <p:cNvSpPr txBox="1"/>
          <p:nvPr/>
        </p:nvSpPr>
        <p:spPr>
          <a:xfrm>
            <a:off x="109180" y="87228"/>
            <a:ext cx="5977721" cy="461665"/>
          </a:xfrm>
          <a:prstGeom prst="rect">
            <a:avLst/>
          </a:prstGeom>
          <a:noFill/>
        </p:spPr>
        <p:txBody>
          <a:bodyPr wrap="square" rtlCol="0">
            <a:spAutoFit/>
          </a:bodyPr>
          <a:lstStyle/>
          <a:p>
            <a:pPr lvl="0"/>
            <a:r>
              <a:rPr lang="es-EC" sz="2400" b="1" u="none" dirty="0" smtClean="0">
                <a:solidFill>
                  <a:srgbClr val="000000"/>
                </a:solidFill>
              </a:rPr>
              <a:t>MODELO 1 </a:t>
            </a:r>
            <a:endParaRPr lang="es-EC" sz="2400" u="none" dirty="0">
              <a:solidFill>
                <a:srgbClr val="000000"/>
              </a:solidFill>
            </a:endParaRPr>
          </a:p>
        </p:txBody>
      </p:sp>
      <p:sp>
        <p:nvSpPr>
          <p:cNvPr id="25" name="8 Rectángulo"/>
          <p:cNvSpPr/>
          <p:nvPr/>
        </p:nvSpPr>
        <p:spPr>
          <a:xfrm>
            <a:off x="253762" y="548893"/>
            <a:ext cx="8627693" cy="384721"/>
          </a:xfrm>
          <a:prstGeom prst="rect">
            <a:avLst/>
          </a:prstGeom>
        </p:spPr>
        <p:txBody>
          <a:bodyPr wrap="square">
            <a:spAutoFit/>
          </a:bodyPr>
          <a:lstStyle/>
          <a:p>
            <a:pPr lvl="0"/>
            <a:r>
              <a:rPr lang="es-EC" sz="1900" b="1" u="none" dirty="0" smtClean="0">
                <a:solidFill>
                  <a:schemeClr val="accent6">
                    <a:lumMod val="75000"/>
                  </a:schemeClr>
                </a:solidFill>
              </a:rPr>
              <a:t>Cortante. Presa Saquimala</a:t>
            </a:r>
            <a:endParaRPr lang="es-EC" sz="1900" u="none" dirty="0">
              <a:solidFill>
                <a:schemeClr val="accent6">
                  <a:lumMod val="75000"/>
                </a:schemeClr>
              </a:solidFill>
            </a:endParaRPr>
          </a:p>
        </p:txBody>
      </p:sp>
      <p:graphicFrame>
        <p:nvGraphicFramePr>
          <p:cNvPr id="4" name="Tabla 3"/>
          <p:cNvGraphicFramePr>
            <a:graphicFrameLocks noGrp="1"/>
          </p:cNvGraphicFramePr>
          <p:nvPr>
            <p:extLst>
              <p:ext uri="{D42A27DB-BD31-4B8C-83A1-F6EECF244321}">
                <p14:modId xmlns:p14="http://schemas.microsoft.com/office/powerpoint/2010/main" val="1298793912"/>
              </p:ext>
            </p:extLst>
          </p:nvPr>
        </p:nvGraphicFramePr>
        <p:xfrm>
          <a:off x="545910" y="3558465"/>
          <a:ext cx="8325135" cy="2171838"/>
        </p:xfrm>
        <a:graphic>
          <a:graphicData uri="http://schemas.openxmlformats.org/drawingml/2006/table">
            <a:tbl>
              <a:tblPr firstRow="1" firstCol="1" bandRow="1">
                <a:tableStyleId>{616DA210-FB5B-4158-B5E0-FEB733F419BA}</a:tableStyleId>
              </a:tblPr>
              <a:tblGrid>
                <a:gridCol w="2387276"/>
                <a:gridCol w="1248229"/>
                <a:gridCol w="1378857"/>
                <a:gridCol w="1086188"/>
                <a:gridCol w="1219986"/>
                <a:gridCol w="1004599"/>
              </a:tblGrid>
              <a:tr h="216000">
                <a:tc>
                  <a:txBody>
                    <a:bodyPr/>
                    <a:lstStyle/>
                    <a:p>
                      <a:pPr algn="just">
                        <a:lnSpc>
                          <a:spcPct val="115000"/>
                        </a:lnSpc>
                        <a:spcAft>
                          <a:spcPts val="0"/>
                        </a:spcAft>
                      </a:pPr>
                      <a:r>
                        <a:rPr lang="es-EC" sz="1300" dirty="0">
                          <a:effectLst/>
                        </a:rPr>
                        <a:t>Descripción </a:t>
                      </a:r>
                      <a:endParaRPr lang="es-EC" sz="13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15000"/>
                        </a:lnSpc>
                        <a:spcAft>
                          <a:spcPts val="0"/>
                        </a:spcAft>
                      </a:pPr>
                      <a:r>
                        <a:rPr lang="es-EC" sz="1300" dirty="0">
                          <a:effectLst/>
                        </a:rPr>
                        <a:t>Símbolo</a:t>
                      </a:r>
                      <a:endParaRPr lang="es-EC" sz="13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15000"/>
                        </a:lnSpc>
                        <a:spcAft>
                          <a:spcPts val="0"/>
                        </a:spcAft>
                      </a:pPr>
                      <a:r>
                        <a:rPr lang="es-EC" sz="1300" dirty="0" smtClean="0">
                          <a:effectLst/>
                        </a:rPr>
                        <a:t>Pantalla</a:t>
                      </a:r>
                      <a:endParaRPr lang="es-EC" sz="13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algn="just" defTabSz="914400" rtl="0" eaLnBrk="1" latinLnBrk="0" hangingPunct="1">
                        <a:lnSpc>
                          <a:spcPct val="115000"/>
                        </a:lnSpc>
                        <a:spcAft>
                          <a:spcPts val="0"/>
                        </a:spcAft>
                      </a:pPr>
                      <a:r>
                        <a:rPr lang="es-EC" sz="1300" b="1" kern="1200" dirty="0" smtClean="0">
                          <a:solidFill>
                            <a:schemeClr val="tx1"/>
                          </a:solidFill>
                          <a:effectLst/>
                          <a:latin typeface="+mn-lt"/>
                          <a:ea typeface="+mn-ea"/>
                          <a:cs typeface="+mn-cs"/>
                        </a:rPr>
                        <a:t>Pared</a:t>
                      </a:r>
                      <a:endParaRPr lang="es-EC" sz="1300" b="1" kern="1200" dirty="0">
                        <a:solidFill>
                          <a:schemeClr val="tx1"/>
                        </a:solidFill>
                        <a:effectLst/>
                        <a:latin typeface="+mn-lt"/>
                        <a:ea typeface="+mn-ea"/>
                        <a:cs typeface="+mn-cs"/>
                      </a:endParaRPr>
                    </a:p>
                  </a:txBody>
                  <a:tcPr marL="68580" marR="68580" marT="0" marB="0" anchor="ctr"/>
                </a:tc>
                <a:tc>
                  <a:txBody>
                    <a:bodyPr/>
                    <a:lstStyle/>
                    <a:p>
                      <a:pPr marL="0" algn="just" defTabSz="914400" rtl="0" eaLnBrk="1" latinLnBrk="0" hangingPunct="1">
                        <a:lnSpc>
                          <a:spcPct val="115000"/>
                        </a:lnSpc>
                        <a:spcAft>
                          <a:spcPts val="0"/>
                        </a:spcAft>
                      </a:pPr>
                      <a:r>
                        <a:rPr lang="es-EC" sz="1300" b="1" kern="1200" dirty="0" smtClean="0">
                          <a:solidFill>
                            <a:schemeClr val="tx1"/>
                          </a:solidFill>
                          <a:effectLst/>
                          <a:latin typeface="+mn-lt"/>
                          <a:ea typeface="+mn-ea"/>
                          <a:cs typeface="+mn-cs"/>
                        </a:rPr>
                        <a:t>Contrafuerte</a:t>
                      </a:r>
                      <a:endParaRPr lang="es-EC" sz="1300" b="1" kern="1200" dirty="0">
                        <a:solidFill>
                          <a:schemeClr val="tx1"/>
                        </a:solidFill>
                        <a:effectLst/>
                        <a:latin typeface="+mn-lt"/>
                        <a:ea typeface="+mn-ea"/>
                        <a:cs typeface="+mn-cs"/>
                      </a:endParaRPr>
                    </a:p>
                  </a:txBody>
                  <a:tcPr marL="68580" marR="68580" marT="0" marB="0" anchor="ctr"/>
                </a:tc>
                <a:tc>
                  <a:txBody>
                    <a:bodyPr/>
                    <a:lstStyle/>
                    <a:p>
                      <a:pPr algn="just">
                        <a:lnSpc>
                          <a:spcPct val="115000"/>
                        </a:lnSpc>
                        <a:spcAft>
                          <a:spcPts val="0"/>
                        </a:spcAft>
                      </a:pPr>
                      <a:r>
                        <a:rPr lang="es-EC" sz="1300">
                          <a:effectLst/>
                        </a:rPr>
                        <a:t>Unidades </a:t>
                      </a:r>
                      <a:endParaRPr lang="es-EC" sz="13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216000">
                <a:tc>
                  <a:txBody>
                    <a:bodyPr/>
                    <a:lstStyle/>
                    <a:p>
                      <a:pPr algn="just">
                        <a:lnSpc>
                          <a:spcPts val="1200"/>
                        </a:lnSpc>
                        <a:spcAft>
                          <a:spcPts val="0"/>
                        </a:spcAft>
                      </a:pPr>
                      <a:r>
                        <a:rPr lang="es-EC" sz="1300" dirty="0">
                          <a:effectLst/>
                        </a:rPr>
                        <a:t>Resistencia </a:t>
                      </a:r>
                      <a:r>
                        <a:rPr lang="es-EC" sz="1300" dirty="0" smtClean="0">
                          <a:effectLst/>
                        </a:rPr>
                        <a:t>hormigón </a:t>
                      </a:r>
                      <a:endParaRPr lang="es-EC" sz="1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ts val="1200"/>
                        </a:lnSpc>
                        <a:spcAft>
                          <a:spcPts val="0"/>
                        </a:spcAft>
                      </a:pPr>
                      <a:r>
                        <a:rPr lang="es-EC" sz="1300" dirty="0" err="1">
                          <a:effectLst/>
                        </a:rPr>
                        <a:t>f´c</a:t>
                      </a:r>
                      <a:endParaRPr lang="es-EC" sz="1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ts val="1200"/>
                        </a:lnSpc>
                        <a:spcAft>
                          <a:spcPts val="0"/>
                        </a:spcAft>
                      </a:pPr>
                      <a:r>
                        <a:rPr lang="es-EC" sz="1300" dirty="0">
                          <a:effectLst/>
                        </a:rPr>
                        <a:t>280,00</a:t>
                      </a:r>
                      <a:endParaRPr lang="es-EC" sz="1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just" defTabSz="914400" rtl="0" eaLnBrk="1" fontAlgn="auto" latinLnBrk="0" hangingPunct="1">
                        <a:lnSpc>
                          <a:spcPts val="1200"/>
                        </a:lnSpc>
                        <a:spcBef>
                          <a:spcPts val="0"/>
                        </a:spcBef>
                        <a:spcAft>
                          <a:spcPts val="0"/>
                        </a:spcAft>
                        <a:buClrTx/>
                        <a:buSzTx/>
                        <a:buFontTx/>
                        <a:buNone/>
                        <a:tabLst/>
                        <a:defRPr/>
                      </a:pPr>
                      <a:r>
                        <a:rPr lang="es-EC" sz="1300" dirty="0" smtClean="0">
                          <a:effectLst/>
                        </a:rPr>
                        <a:t>280,00</a:t>
                      </a:r>
                      <a:endParaRPr lang="es-EC" sz="1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just" defTabSz="914400" rtl="0" eaLnBrk="1" fontAlgn="auto" latinLnBrk="0" hangingPunct="1">
                        <a:lnSpc>
                          <a:spcPts val="1200"/>
                        </a:lnSpc>
                        <a:spcBef>
                          <a:spcPts val="0"/>
                        </a:spcBef>
                        <a:spcAft>
                          <a:spcPts val="0"/>
                        </a:spcAft>
                        <a:buClrTx/>
                        <a:buSzTx/>
                        <a:buFontTx/>
                        <a:buNone/>
                        <a:tabLst/>
                        <a:defRPr/>
                      </a:pPr>
                      <a:r>
                        <a:rPr lang="es-EC" sz="1300" dirty="0" smtClean="0">
                          <a:effectLst/>
                        </a:rPr>
                        <a:t>280,00</a:t>
                      </a:r>
                      <a:endParaRPr lang="es-EC" sz="1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ts val="1200"/>
                        </a:lnSpc>
                        <a:spcAft>
                          <a:spcPts val="0"/>
                        </a:spcAft>
                      </a:pPr>
                      <a:r>
                        <a:rPr lang="es-EC" sz="1300" dirty="0">
                          <a:effectLst/>
                        </a:rPr>
                        <a:t>Kg/cm2</a:t>
                      </a:r>
                      <a:endParaRPr lang="es-EC" sz="1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216000">
                <a:tc>
                  <a:txBody>
                    <a:bodyPr/>
                    <a:lstStyle/>
                    <a:p>
                      <a:pPr algn="just">
                        <a:lnSpc>
                          <a:spcPts val="1200"/>
                        </a:lnSpc>
                        <a:spcAft>
                          <a:spcPts val="0"/>
                        </a:spcAft>
                      </a:pPr>
                      <a:r>
                        <a:rPr lang="es-EC" sz="1300" dirty="0">
                          <a:effectLst/>
                        </a:rPr>
                        <a:t>Espesor </a:t>
                      </a:r>
                      <a:r>
                        <a:rPr lang="es-EC" sz="1300" dirty="0" smtClean="0">
                          <a:effectLst/>
                        </a:rPr>
                        <a:t>del</a:t>
                      </a:r>
                      <a:r>
                        <a:rPr lang="es-EC" sz="1300" baseline="0" dirty="0" smtClean="0">
                          <a:effectLst/>
                        </a:rPr>
                        <a:t> elemento</a:t>
                      </a:r>
                      <a:endParaRPr lang="es-EC" sz="1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ts val="1200"/>
                        </a:lnSpc>
                        <a:spcAft>
                          <a:spcPts val="0"/>
                        </a:spcAft>
                      </a:pPr>
                      <a:r>
                        <a:rPr lang="es-EC" sz="1300">
                          <a:effectLst/>
                        </a:rPr>
                        <a:t>e</a:t>
                      </a:r>
                      <a:endPar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algn="just" defTabSz="914400" rtl="0" eaLnBrk="1" latinLnBrk="0" hangingPunct="1">
                        <a:lnSpc>
                          <a:spcPts val="1200"/>
                        </a:lnSpc>
                        <a:spcAft>
                          <a:spcPts val="0"/>
                        </a:spcAft>
                      </a:pPr>
                      <a:r>
                        <a:rPr lang="es-EC" sz="1300" kern="1200" dirty="0">
                          <a:solidFill>
                            <a:schemeClr val="tx1"/>
                          </a:solidFill>
                          <a:effectLst/>
                          <a:latin typeface="+mn-lt"/>
                          <a:ea typeface="+mn-ea"/>
                          <a:cs typeface="+mn-cs"/>
                        </a:rPr>
                        <a:t>7</a:t>
                      </a:r>
                      <a:r>
                        <a:rPr lang="es-EC" sz="1300" kern="1200" dirty="0" smtClean="0">
                          <a:solidFill>
                            <a:schemeClr val="tx1"/>
                          </a:solidFill>
                          <a:effectLst/>
                          <a:latin typeface="+mn-lt"/>
                          <a:ea typeface="+mn-ea"/>
                          <a:cs typeface="+mn-cs"/>
                        </a:rPr>
                        <a:t>0,00</a:t>
                      </a:r>
                      <a:endParaRPr lang="es-EC" sz="1300" kern="1200" dirty="0">
                        <a:solidFill>
                          <a:schemeClr val="tx1"/>
                        </a:solidFill>
                        <a:effectLst/>
                        <a:latin typeface="+mn-lt"/>
                        <a:ea typeface="+mn-ea"/>
                        <a:cs typeface="+mn-cs"/>
                      </a:endParaRPr>
                    </a:p>
                  </a:txBody>
                  <a:tcPr marL="68580" marR="68580" marT="0" marB="0" anchor="ctr"/>
                </a:tc>
                <a:tc>
                  <a:txBody>
                    <a:bodyPr/>
                    <a:lstStyle/>
                    <a:p>
                      <a:pPr marL="0" algn="just" defTabSz="914400" rtl="0" eaLnBrk="1" latinLnBrk="0" hangingPunct="1">
                        <a:lnSpc>
                          <a:spcPts val="1200"/>
                        </a:lnSpc>
                        <a:spcAft>
                          <a:spcPts val="0"/>
                        </a:spcAft>
                      </a:pPr>
                      <a:r>
                        <a:rPr lang="es-EC" sz="1300" kern="1200" dirty="0" smtClean="0">
                          <a:solidFill>
                            <a:schemeClr val="tx1"/>
                          </a:solidFill>
                          <a:effectLst/>
                          <a:latin typeface="+mn-lt"/>
                          <a:ea typeface="+mn-ea"/>
                          <a:cs typeface="+mn-cs"/>
                        </a:rPr>
                        <a:t>70,00</a:t>
                      </a:r>
                      <a:endParaRPr lang="es-EC" sz="1300" kern="1200" dirty="0">
                        <a:solidFill>
                          <a:schemeClr val="tx1"/>
                        </a:solidFill>
                        <a:effectLst/>
                        <a:latin typeface="+mn-lt"/>
                        <a:ea typeface="+mn-ea"/>
                        <a:cs typeface="+mn-cs"/>
                      </a:endParaRPr>
                    </a:p>
                  </a:txBody>
                  <a:tcPr marL="68580" marR="68580" marT="0" marB="0" anchor="ctr"/>
                </a:tc>
                <a:tc>
                  <a:txBody>
                    <a:bodyPr/>
                    <a:lstStyle/>
                    <a:p>
                      <a:pPr marL="0" algn="just" defTabSz="914400" rtl="0" eaLnBrk="1" latinLnBrk="0" hangingPunct="1">
                        <a:lnSpc>
                          <a:spcPts val="1200"/>
                        </a:lnSpc>
                        <a:spcAft>
                          <a:spcPts val="0"/>
                        </a:spcAft>
                      </a:pPr>
                      <a:r>
                        <a:rPr lang="es-EC" sz="1300" kern="1200" dirty="0" smtClean="0">
                          <a:solidFill>
                            <a:schemeClr val="tx1"/>
                          </a:solidFill>
                          <a:effectLst/>
                          <a:latin typeface="+mn-lt"/>
                          <a:ea typeface="+mn-ea"/>
                          <a:cs typeface="+mn-cs"/>
                        </a:rPr>
                        <a:t>70,00</a:t>
                      </a:r>
                      <a:endParaRPr lang="es-EC" sz="1300" kern="1200" dirty="0">
                        <a:solidFill>
                          <a:schemeClr val="tx1"/>
                        </a:solidFill>
                        <a:effectLst/>
                        <a:latin typeface="+mn-lt"/>
                        <a:ea typeface="+mn-ea"/>
                        <a:cs typeface="+mn-cs"/>
                      </a:endParaRPr>
                    </a:p>
                  </a:txBody>
                  <a:tcPr marL="68580" marR="68580" marT="0" marB="0" anchor="ctr"/>
                </a:tc>
                <a:tc>
                  <a:txBody>
                    <a:bodyPr/>
                    <a:lstStyle/>
                    <a:p>
                      <a:pPr algn="just">
                        <a:lnSpc>
                          <a:spcPts val="1200"/>
                        </a:lnSpc>
                        <a:spcAft>
                          <a:spcPts val="0"/>
                        </a:spcAft>
                      </a:pPr>
                      <a:r>
                        <a:rPr lang="es-EC" sz="1300">
                          <a:effectLst/>
                        </a:rPr>
                        <a:t>cm</a:t>
                      </a:r>
                      <a:endPar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216000">
                <a:tc>
                  <a:txBody>
                    <a:bodyPr/>
                    <a:lstStyle/>
                    <a:p>
                      <a:pPr algn="just">
                        <a:lnSpc>
                          <a:spcPts val="1200"/>
                        </a:lnSpc>
                        <a:spcAft>
                          <a:spcPts val="0"/>
                        </a:spcAft>
                      </a:pPr>
                      <a:r>
                        <a:rPr lang="es-EC" sz="1300" dirty="0">
                          <a:effectLst/>
                        </a:rPr>
                        <a:t>Cortante último</a:t>
                      </a:r>
                      <a:endParaRPr lang="es-EC" sz="1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ts val="1200"/>
                        </a:lnSpc>
                        <a:spcAft>
                          <a:spcPts val="0"/>
                        </a:spcAft>
                      </a:pPr>
                      <a:r>
                        <a:rPr lang="es-EC" sz="1300">
                          <a:effectLst/>
                        </a:rPr>
                        <a:t>Vu</a:t>
                      </a:r>
                      <a:endPar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algn="just" defTabSz="914400" rtl="0" eaLnBrk="1" latinLnBrk="0" hangingPunct="1">
                        <a:lnSpc>
                          <a:spcPts val="1200"/>
                        </a:lnSpc>
                        <a:spcAft>
                          <a:spcPts val="0"/>
                        </a:spcAft>
                      </a:pPr>
                      <a:r>
                        <a:rPr lang="es-EC" sz="1300" kern="1200" dirty="0" smtClean="0">
                          <a:solidFill>
                            <a:schemeClr val="tx1"/>
                          </a:solidFill>
                          <a:effectLst/>
                          <a:latin typeface="+mn-lt"/>
                          <a:ea typeface="+mn-ea"/>
                          <a:cs typeface="+mn-cs"/>
                        </a:rPr>
                        <a:t>39420,0</a:t>
                      </a:r>
                      <a:endParaRPr lang="es-EC" sz="1300" kern="1200" dirty="0">
                        <a:solidFill>
                          <a:schemeClr val="tx1"/>
                        </a:solidFill>
                        <a:effectLst/>
                        <a:latin typeface="+mn-lt"/>
                        <a:ea typeface="+mn-ea"/>
                        <a:cs typeface="+mn-cs"/>
                      </a:endParaRPr>
                    </a:p>
                  </a:txBody>
                  <a:tcPr marL="68580" marR="68580" marT="0" marB="0" anchor="ctr"/>
                </a:tc>
                <a:tc>
                  <a:txBody>
                    <a:bodyPr/>
                    <a:lstStyle/>
                    <a:p>
                      <a:pPr marL="0" algn="just" defTabSz="914400" rtl="0" eaLnBrk="1" latinLnBrk="0" hangingPunct="1">
                        <a:lnSpc>
                          <a:spcPts val="1200"/>
                        </a:lnSpc>
                        <a:spcAft>
                          <a:spcPts val="0"/>
                        </a:spcAft>
                      </a:pPr>
                      <a:r>
                        <a:rPr lang="es-EC" sz="1300" kern="1200" dirty="0" smtClean="0">
                          <a:solidFill>
                            <a:schemeClr val="tx1"/>
                          </a:solidFill>
                          <a:effectLst/>
                          <a:latin typeface="+mn-lt"/>
                          <a:ea typeface="+mn-ea"/>
                          <a:cs typeface="+mn-cs"/>
                        </a:rPr>
                        <a:t>38390,0</a:t>
                      </a:r>
                      <a:endParaRPr lang="es-EC" sz="1300" kern="1200" dirty="0">
                        <a:solidFill>
                          <a:schemeClr val="tx1"/>
                        </a:solidFill>
                        <a:effectLst/>
                        <a:latin typeface="+mn-lt"/>
                        <a:ea typeface="+mn-ea"/>
                        <a:cs typeface="+mn-cs"/>
                      </a:endParaRPr>
                    </a:p>
                  </a:txBody>
                  <a:tcPr marL="68580" marR="68580" marT="0" marB="0" anchor="ctr"/>
                </a:tc>
                <a:tc>
                  <a:txBody>
                    <a:bodyPr/>
                    <a:lstStyle/>
                    <a:p>
                      <a:pPr marL="0" marR="0" indent="0" algn="just" defTabSz="914400" rtl="0" eaLnBrk="1" fontAlgn="auto" latinLnBrk="0" hangingPunct="1">
                        <a:lnSpc>
                          <a:spcPts val="1200"/>
                        </a:lnSpc>
                        <a:spcBef>
                          <a:spcPts val="0"/>
                        </a:spcBef>
                        <a:spcAft>
                          <a:spcPts val="0"/>
                        </a:spcAft>
                        <a:buClrTx/>
                        <a:buSzTx/>
                        <a:buFontTx/>
                        <a:buNone/>
                        <a:tabLst/>
                        <a:defRPr/>
                      </a:pPr>
                      <a:r>
                        <a:rPr lang="es-EC" sz="1300" kern="1200" dirty="0" smtClean="0">
                          <a:solidFill>
                            <a:schemeClr val="tx1"/>
                          </a:solidFill>
                          <a:effectLst/>
                          <a:latin typeface="+mn-lt"/>
                          <a:ea typeface="+mn-ea"/>
                          <a:cs typeface="+mn-cs"/>
                        </a:rPr>
                        <a:t>39820,0</a:t>
                      </a:r>
                    </a:p>
                  </a:txBody>
                  <a:tcPr marL="68580" marR="68580" marT="0" marB="0" anchor="ctr"/>
                </a:tc>
                <a:tc>
                  <a:txBody>
                    <a:bodyPr/>
                    <a:lstStyle/>
                    <a:p>
                      <a:pPr algn="just">
                        <a:lnSpc>
                          <a:spcPts val="1200"/>
                        </a:lnSpc>
                        <a:spcAft>
                          <a:spcPts val="0"/>
                        </a:spcAft>
                      </a:pPr>
                      <a:r>
                        <a:rPr lang="es-EC" sz="1300">
                          <a:effectLst/>
                        </a:rPr>
                        <a:t>Kg</a:t>
                      </a:r>
                      <a:endPar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216000">
                <a:tc>
                  <a:txBody>
                    <a:bodyPr/>
                    <a:lstStyle/>
                    <a:p>
                      <a:pPr algn="just">
                        <a:lnSpc>
                          <a:spcPts val="1200"/>
                        </a:lnSpc>
                        <a:spcAft>
                          <a:spcPts val="0"/>
                        </a:spcAft>
                      </a:pPr>
                      <a:r>
                        <a:rPr lang="es-EC" sz="1300">
                          <a:effectLst/>
                        </a:rPr>
                        <a:t>Factor de reducción </a:t>
                      </a:r>
                      <a:endPar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ts val="1200"/>
                        </a:lnSpc>
                        <a:spcAft>
                          <a:spcPts val="0"/>
                        </a:spcAft>
                      </a:pPr>
                      <a:r>
                        <a:rPr lang="es-EC" sz="1300">
                          <a:effectLst/>
                        </a:rPr>
                        <a:t>Ø</a:t>
                      </a:r>
                      <a:endPar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algn="just" defTabSz="914400" rtl="0" eaLnBrk="1" latinLnBrk="0" hangingPunct="1">
                        <a:lnSpc>
                          <a:spcPts val="1200"/>
                        </a:lnSpc>
                        <a:spcAft>
                          <a:spcPts val="0"/>
                        </a:spcAft>
                      </a:pPr>
                      <a:r>
                        <a:rPr lang="es-EC" sz="1300" kern="1200" dirty="0">
                          <a:solidFill>
                            <a:schemeClr val="tx1"/>
                          </a:solidFill>
                          <a:effectLst/>
                          <a:latin typeface="+mn-lt"/>
                          <a:ea typeface="+mn-ea"/>
                          <a:cs typeface="+mn-cs"/>
                        </a:rPr>
                        <a:t>0,75</a:t>
                      </a:r>
                    </a:p>
                  </a:txBody>
                  <a:tcPr marL="68580" marR="68580" marT="0" marB="0" anchor="ctr"/>
                </a:tc>
                <a:tc>
                  <a:txBody>
                    <a:bodyPr/>
                    <a:lstStyle/>
                    <a:p>
                      <a:pPr marL="0" algn="just" defTabSz="914400" rtl="0" eaLnBrk="1" latinLnBrk="0" hangingPunct="1">
                        <a:lnSpc>
                          <a:spcPts val="1200"/>
                        </a:lnSpc>
                        <a:spcAft>
                          <a:spcPts val="0"/>
                        </a:spcAft>
                      </a:pPr>
                      <a:r>
                        <a:rPr lang="es-EC" sz="1300" kern="1200" dirty="0">
                          <a:solidFill>
                            <a:schemeClr val="tx1"/>
                          </a:solidFill>
                          <a:effectLst/>
                          <a:latin typeface="+mn-lt"/>
                          <a:ea typeface="+mn-ea"/>
                          <a:cs typeface="+mn-cs"/>
                        </a:rPr>
                        <a:t>0,75</a:t>
                      </a:r>
                    </a:p>
                  </a:txBody>
                  <a:tcPr marL="68580" marR="68580" marT="0" marB="0" anchor="ctr"/>
                </a:tc>
                <a:tc>
                  <a:txBody>
                    <a:bodyPr/>
                    <a:lstStyle/>
                    <a:p>
                      <a:pPr marL="0" algn="just" defTabSz="914400" rtl="0" eaLnBrk="1" latinLnBrk="0" hangingPunct="1">
                        <a:lnSpc>
                          <a:spcPts val="1200"/>
                        </a:lnSpc>
                        <a:spcAft>
                          <a:spcPts val="0"/>
                        </a:spcAft>
                      </a:pPr>
                      <a:r>
                        <a:rPr lang="es-EC" sz="1300" kern="1200" dirty="0">
                          <a:solidFill>
                            <a:schemeClr val="tx1"/>
                          </a:solidFill>
                          <a:effectLst/>
                          <a:latin typeface="+mn-lt"/>
                          <a:ea typeface="+mn-ea"/>
                          <a:cs typeface="+mn-cs"/>
                        </a:rPr>
                        <a:t>0,75</a:t>
                      </a:r>
                    </a:p>
                  </a:txBody>
                  <a:tcPr marL="68580" marR="68580" marT="0" marB="0" anchor="ctr"/>
                </a:tc>
                <a:tc>
                  <a:txBody>
                    <a:bodyPr/>
                    <a:lstStyle/>
                    <a:p>
                      <a:pPr algn="just">
                        <a:lnSpc>
                          <a:spcPts val="1200"/>
                        </a:lnSpc>
                        <a:spcAft>
                          <a:spcPts val="0"/>
                        </a:spcAft>
                      </a:pPr>
                      <a:r>
                        <a:rPr lang="es-EC" sz="1300">
                          <a:effectLst/>
                        </a:rPr>
                        <a:t> </a:t>
                      </a:r>
                      <a:endPar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216000">
                <a:tc>
                  <a:txBody>
                    <a:bodyPr/>
                    <a:lstStyle/>
                    <a:p>
                      <a:pPr algn="just">
                        <a:lnSpc>
                          <a:spcPts val="1200"/>
                        </a:lnSpc>
                        <a:spcAft>
                          <a:spcPts val="0"/>
                        </a:spcAft>
                      </a:pPr>
                      <a:r>
                        <a:rPr lang="es-EC" sz="1300">
                          <a:effectLst/>
                        </a:rPr>
                        <a:t>Ancho </a:t>
                      </a:r>
                      <a:endPar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ts val="1200"/>
                        </a:lnSpc>
                        <a:spcAft>
                          <a:spcPts val="0"/>
                        </a:spcAft>
                      </a:pPr>
                      <a:r>
                        <a:rPr lang="es-EC" sz="1300">
                          <a:effectLst/>
                        </a:rPr>
                        <a:t>b</a:t>
                      </a:r>
                      <a:endPar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algn="just" defTabSz="914400" rtl="0" eaLnBrk="1" latinLnBrk="0" hangingPunct="1">
                        <a:lnSpc>
                          <a:spcPts val="1200"/>
                        </a:lnSpc>
                        <a:spcAft>
                          <a:spcPts val="0"/>
                        </a:spcAft>
                      </a:pPr>
                      <a:r>
                        <a:rPr lang="es-EC" sz="1300" kern="1200" dirty="0">
                          <a:solidFill>
                            <a:schemeClr val="tx1"/>
                          </a:solidFill>
                          <a:effectLst/>
                          <a:latin typeface="+mn-lt"/>
                          <a:ea typeface="+mn-ea"/>
                          <a:cs typeface="+mn-cs"/>
                        </a:rPr>
                        <a:t>100,00</a:t>
                      </a:r>
                    </a:p>
                  </a:txBody>
                  <a:tcPr marL="68580" marR="68580" marT="0" marB="0" anchor="ctr"/>
                </a:tc>
                <a:tc>
                  <a:txBody>
                    <a:bodyPr/>
                    <a:lstStyle/>
                    <a:p>
                      <a:pPr marL="0" algn="just" defTabSz="914400" rtl="0" eaLnBrk="1" latinLnBrk="0" hangingPunct="1">
                        <a:lnSpc>
                          <a:spcPts val="1200"/>
                        </a:lnSpc>
                        <a:spcAft>
                          <a:spcPts val="0"/>
                        </a:spcAft>
                      </a:pPr>
                      <a:r>
                        <a:rPr lang="es-EC" sz="1300" kern="1200" dirty="0">
                          <a:solidFill>
                            <a:schemeClr val="tx1"/>
                          </a:solidFill>
                          <a:effectLst/>
                          <a:latin typeface="+mn-lt"/>
                          <a:ea typeface="+mn-ea"/>
                          <a:cs typeface="+mn-cs"/>
                        </a:rPr>
                        <a:t>100,00</a:t>
                      </a:r>
                    </a:p>
                  </a:txBody>
                  <a:tcPr marL="68580" marR="68580" marT="0" marB="0" anchor="ctr"/>
                </a:tc>
                <a:tc>
                  <a:txBody>
                    <a:bodyPr/>
                    <a:lstStyle/>
                    <a:p>
                      <a:pPr marL="0" algn="just" defTabSz="914400" rtl="0" eaLnBrk="1" latinLnBrk="0" hangingPunct="1">
                        <a:lnSpc>
                          <a:spcPts val="1200"/>
                        </a:lnSpc>
                        <a:spcAft>
                          <a:spcPts val="0"/>
                        </a:spcAft>
                      </a:pPr>
                      <a:r>
                        <a:rPr lang="es-EC" sz="1300" kern="1200" dirty="0">
                          <a:solidFill>
                            <a:schemeClr val="tx1"/>
                          </a:solidFill>
                          <a:effectLst/>
                          <a:latin typeface="+mn-lt"/>
                          <a:ea typeface="+mn-ea"/>
                          <a:cs typeface="+mn-cs"/>
                        </a:rPr>
                        <a:t>100,00</a:t>
                      </a:r>
                    </a:p>
                  </a:txBody>
                  <a:tcPr marL="68580" marR="68580" marT="0" marB="0" anchor="ctr"/>
                </a:tc>
                <a:tc>
                  <a:txBody>
                    <a:bodyPr/>
                    <a:lstStyle/>
                    <a:p>
                      <a:pPr algn="just">
                        <a:lnSpc>
                          <a:spcPts val="1200"/>
                        </a:lnSpc>
                        <a:spcAft>
                          <a:spcPts val="0"/>
                        </a:spcAft>
                      </a:pPr>
                      <a:r>
                        <a:rPr lang="es-EC" sz="1300">
                          <a:effectLst/>
                        </a:rPr>
                        <a:t>cm</a:t>
                      </a:r>
                      <a:endPar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216000">
                <a:tc>
                  <a:txBody>
                    <a:bodyPr/>
                    <a:lstStyle/>
                    <a:p>
                      <a:pPr algn="just">
                        <a:lnSpc>
                          <a:spcPts val="1200"/>
                        </a:lnSpc>
                        <a:spcAft>
                          <a:spcPts val="0"/>
                        </a:spcAft>
                      </a:pPr>
                      <a:r>
                        <a:rPr lang="es-EC" sz="1300">
                          <a:effectLst/>
                        </a:rPr>
                        <a:t>Altura efectiva</a:t>
                      </a:r>
                      <a:endPar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ts val="1200"/>
                        </a:lnSpc>
                        <a:spcAft>
                          <a:spcPts val="0"/>
                        </a:spcAft>
                      </a:pPr>
                      <a:r>
                        <a:rPr lang="es-EC" sz="1300">
                          <a:effectLst/>
                        </a:rPr>
                        <a:t>d</a:t>
                      </a:r>
                      <a:endPar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algn="just" defTabSz="914400" rtl="0" eaLnBrk="1" latinLnBrk="0" hangingPunct="1">
                        <a:lnSpc>
                          <a:spcPts val="1200"/>
                        </a:lnSpc>
                        <a:spcAft>
                          <a:spcPts val="0"/>
                        </a:spcAft>
                      </a:pPr>
                      <a:r>
                        <a:rPr lang="es-EC" sz="1300" kern="1200" dirty="0" smtClean="0">
                          <a:solidFill>
                            <a:schemeClr val="tx1"/>
                          </a:solidFill>
                          <a:effectLst/>
                          <a:latin typeface="+mn-lt"/>
                          <a:ea typeface="+mn-ea"/>
                          <a:cs typeface="+mn-cs"/>
                        </a:rPr>
                        <a:t>63,00</a:t>
                      </a:r>
                      <a:endParaRPr lang="es-EC" sz="1300" kern="1200" dirty="0">
                        <a:solidFill>
                          <a:schemeClr val="tx1"/>
                        </a:solidFill>
                        <a:effectLst/>
                        <a:latin typeface="+mn-lt"/>
                        <a:ea typeface="+mn-ea"/>
                        <a:cs typeface="+mn-cs"/>
                      </a:endParaRPr>
                    </a:p>
                  </a:txBody>
                  <a:tcPr marL="68580" marR="68580" marT="0" marB="0" anchor="ctr"/>
                </a:tc>
                <a:tc>
                  <a:txBody>
                    <a:bodyPr/>
                    <a:lstStyle/>
                    <a:p>
                      <a:pPr marL="0" algn="just" defTabSz="914400" rtl="0" eaLnBrk="1" latinLnBrk="0" hangingPunct="1">
                        <a:lnSpc>
                          <a:spcPts val="1200"/>
                        </a:lnSpc>
                        <a:spcAft>
                          <a:spcPts val="0"/>
                        </a:spcAft>
                      </a:pPr>
                      <a:r>
                        <a:rPr lang="es-EC" sz="1300" kern="1200" dirty="0" smtClean="0">
                          <a:solidFill>
                            <a:schemeClr val="tx1"/>
                          </a:solidFill>
                          <a:effectLst/>
                          <a:latin typeface="+mn-lt"/>
                          <a:ea typeface="+mn-ea"/>
                          <a:cs typeface="+mn-cs"/>
                        </a:rPr>
                        <a:t>63,00</a:t>
                      </a:r>
                      <a:endParaRPr lang="es-EC" sz="1300" kern="1200" dirty="0">
                        <a:solidFill>
                          <a:schemeClr val="tx1"/>
                        </a:solidFill>
                        <a:effectLst/>
                        <a:latin typeface="+mn-lt"/>
                        <a:ea typeface="+mn-ea"/>
                        <a:cs typeface="+mn-cs"/>
                      </a:endParaRPr>
                    </a:p>
                  </a:txBody>
                  <a:tcPr marL="68580" marR="68580" marT="0" marB="0" anchor="ctr"/>
                </a:tc>
                <a:tc>
                  <a:txBody>
                    <a:bodyPr/>
                    <a:lstStyle/>
                    <a:p>
                      <a:pPr marL="0" algn="just" defTabSz="914400" rtl="0" eaLnBrk="1" latinLnBrk="0" hangingPunct="1">
                        <a:lnSpc>
                          <a:spcPts val="1200"/>
                        </a:lnSpc>
                        <a:spcAft>
                          <a:spcPts val="0"/>
                        </a:spcAft>
                      </a:pPr>
                      <a:r>
                        <a:rPr lang="es-EC" sz="1300" kern="1200" dirty="0">
                          <a:solidFill>
                            <a:schemeClr val="tx1"/>
                          </a:solidFill>
                          <a:effectLst/>
                          <a:latin typeface="+mn-lt"/>
                          <a:ea typeface="+mn-ea"/>
                          <a:cs typeface="+mn-cs"/>
                        </a:rPr>
                        <a:t>6</a:t>
                      </a:r>
                      <a:r>
                        <a:rPr lang="es-EC" sz="1300" kern="1200" dirty="0" smtClean="0">
                          <a:solidFill>
                            <a:schemeClr val="tx1"/>
                          </a:solidFill>
                          <a:effectLst/>
                          <a:latin typeface="+mn-lt"/>
                          <a:ea typeface="+mn-ea"/>
                          <a:cs typeface="+mn-cs"/>
                        </a:rPr>
                        <a:t>3,00</a:t>
                      </a:r>
                      <a:endParaRPr lang="es-EC" sz="1300" kern="1200" dirty="0">
                        <a:solidFill>
                          <a:schemeClr val="tx1"/>
                        </a:solidFill>
                        <a:effectLst/>
                        <a:latin typeface="+mn-lt"/>
                        <a:ea typeface="+mn-ea"/>
                        <a:cs typeface="+mn-cs"/>
                      </a:endParaRPr>
                    </a:p>
                  </a:txBody>
                  <a:tcPr marL="68580" marR="68580" marT="0" marB="0" anchor="ctr"/>
                </a:tc>
                <a:tc>
                  <a:txBody>
                    <a:bodyPr/>
                    <a:lstStyle/>
                    <a:p>
                      <a:pPr algn="just">
                        <a:lnSpc>
                          <a:spcPts val="1200"/>
                        </a:lnSpc>
                        <a:spcAft>
                          <a:spcPts val="0"/>
                        </a:spcAft>
                      </a:pPr>
                      <a:r>
                        <a:rPr lang="es-EC" sz="1300">
                          <a:effectLst/>
                        </a:rPr>
                        <a:t>cm</a:t>
                      </a:r>
                      <a:endPar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216000">
                <a:tc>
                  <a:txBody>
                    <a:bodyPr/>
                    <a:lstStyle/>
                    <a:p>
                      <a:pPr algn="just">
                        <a:lnSpc>
                          <a:spcPts val="1200"/>
                        </a:lnSpc>
                        <a:spcAft>
                          <a:spcPts val="0"/>
                        </a:spcAft>
                      </a:pPr>
                      <a:r>
                        <a:rPr lang="es-EC" sz="1300">
                          <a:effectLst/>
                        </a:rPr>
                        <a:t>Cortante permisible </a:t>
                      </a:r>
                      <a:endPar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ts val="1200"/>
                        </a:lnSpc>
                        <a:spcAft>
                          <a:spcPts val="0"/>
                        </a:spcAft>
                      </a:pPr>
                      <a:r>
                        <a:rPr lang="es-EC" sz="1300" dirty="0" err="1" smtClean="0">
                          <a:effectLst/>
                        </a:rPr>
                        <a:t>vp</a:t>
                      </a:r>
                      <a:endParaRPr lang="es-EC" sz="1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algn="just" defTabSz="914400" rtl="0" eaLnBrk="1" latinLnBrk="0" hangingPunct="1">
                        <a:lnSpc>
                          <a:spcPts val="1200"/>
                        </a:lnSpc>
                        <a:spcAft>
                          <a:spcPts val="0"/>
                        </a:spcAft>
                      </a:pPr>
                      <a:r>
                        <a:rPr lang="es-EC" sz="1300" kern="1200" dirty="0" smtClean="0">
                          <a:solidFill>
                            <a:schemeClr val="tx1"/>
                          </a:solidFill>
                          <a:effectLst/>
                          <a:latin typeface="+mn-lt"/>
                          <a:ea typeface="+mn-ea"/>
                          <a:cs typeface="+mn-cs"/>
                        </a:rPr>
                        <a:t>8,87</a:t>
                      </a:r>
                      <a:endParaRPr lang="es-EC" sz="1300" kern="1200" dirty="0">
                        <a:solidFill>
                          <a:schemeClr val="tx1"/>
                        </a:solidFill>
                        <a:effectLst/>
                        <a:latin typeface="+mn-lt"/>
                        <a:ea typeface="+mn-ea"/>
                        <a:cs typeface="+mn-cs"/>
                      </a:endParaRPr>
                    </a:p>
                  </a:txBody>
                  <a:tcPr marL="68580" marR="68580" marT="0" marB="0" anchor="ctr"/>
                </a:tc>
                <a:tc>
                  <a:txBody>
                    <a:bodyPr/>
                    <a:lstStyle/>
                    <a:p>
                      <a:pPr marL="0" algn="just" defTabSz="914400" rtl="0" eaLnBrk="1" latinLnBrk="0" hangingPunct="1">
                        <a:lnSpc>
                          <a:spcPts val="1200"/>
                        </a:lnSpc>
                        <a:spcAft>
                          <a:spcPts val="0"/>
                        </a:spcAft>
                      </a:pPr>
                      <a:r>
                        <a:rPr lang="es-EC" sz="1300" kern="1200" dirty="0" smtClean="0">
                          <a:solidFill>
                            <a:schemeClr val="tx1"/>
                          </a:solidFill>
                          <a:effectLst/>
                          <a:latin typeface="+mn-lt"/>
                          <a:ea typeface="+mn-ea"/>
                          <a:cs typeface="+mn-cs"/>
                        </a:rPr>
                        <a:t>8,87</a:t>
                      </a:r>
                      <a:endParaRPr lang="es-EC" sz="1300" kern="1200" dirty="0">
                        <a:solidFill>
                          <a:schemeClr val="tx1"/>
                        </a:solidFill>
                        <a:effectLst/>
                        <a:latin typeface="+mn-lt"/>
                        <a:ea typeface="+mn-ea"/>
                        <a:cs typeface="+mn-cs"/>
                      </a:endParaRPr>
                    </a:p>
                  </a:txBody>
                  <a:tcPr marL="68580" marR="68580" marT="0" marB="0" anchor="ctr"/>
                </a:tc>
                <a:tc>
                  <a:txBody>
                    <a:bodyPr/>
                    <a:lstStyle/>
                    <a:p>
                      <a:pPr marL="0" algn="just" defTabSz="914400" rtl="0" eaLnBrk="1" latinLnBrk="0" hangingPunct="1">
                        <a:lnSpc>
                          <a:spcPts val="1200"/>
                        </a:lnSpc>
                        <a:spcAft>
                          <a:spcPts val="0"/>
                        </a:spcAft>
                      </a:pPr>
                      <a:r>
                        <a:rPr lang="es-EC" sz="1300" kern="1200" dirty="0">
                          <a:solidFill>
                            <a:schemeClr val="tx1"/>
                          </a:solidFill>
                          <a:effectLst/>
                          <a:latin typeface="+mn-lt"/>
                          <a:ea typeface="+mn-ea"/>
                          <a:cs typeface="+mn-cs"/>
                        </a:rPr>
                        <a:t>8,87</a:t>
                      </a:r>
                    </a:p>
                  </a:txBody>
                  <a:tcPr marL="68580" marR="68580" marT="0" marB="0" anchor="ctr"/>
                </a:tc>
                <a:tc>
                  <a:txBody>
                    <a:bodyPr/>
                    <a:lstStyle/>
                    <a:p>
                      <a:pPr algn="just">
                        <a:lnSpc>
                          <a:spcPts val="1200"/>
                        </a:lnSpc>
                        <a:spcAft>
                          <a:spcPts val="0"/>
                        </a:spcAft>
                      </a:pPr>
                      <a:r>
                        <a:rPr lang="es-EC" sz="1300">
                          <a:effectLst/>
                        </a:rPr>
                        <a:t>Kg/cm2</a:t>
                      </a:r>
                      <a:endPar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216000">
                <a:tc>
                  <a:txBody>
                    <a:bodyPr/>
                    <a:lstStyle/>
                    <a:p>
                      <a:pPr algn="just">
                        <a:lnSpc>
                          <a:spcPts val="1200"/>
                        </a:lnSpc>
                        <a:spcAft>
                          <a:spcPts val="0"/>
                        </a:spcAft>
                      </a:pPr>
                      <a:r>
                        <a:rPr lang="es-EC" sz="1300">
                          <a:effectLst/>
                        </a:rPr>
                        <a:t>Cortante actuante</a:t>
                      </a:r>
                      <a:endPar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ts val="1200"/>
                        </a:lnSpc>
                        <a:spcAft>
                          <a:spcPts val="0"/>
                        </a:spcAft>
                      </a:pPr>
                      <a:r>
                        <a:rPr lang="es-EC" sz="1300">
                          <a:effectLst/>
                        </a:rPr>
                        <a:t>Vc</a:t>
                      </a:r>
                      <a:endPar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algn="just" defTabSz="914400" rtl="0" eaLnBrk="1" latinLnBrk="0" hangingPunct="1">
                        <a:lnSpc>
                          <a:spcPts val="1200"/>
                        </a:lnSpc>
                        <a:spcAft>
                          <a:spcPts val="0"/>
                        </a:spcAft>
                      </a:pPr>
                      <a:r>
                        <a:rPr lang="es-EC" sz="1300" kern="1200" dirty="0" smtClean="0">
                          <a:solidFill>
                            <a:schemeClr val="tx1"/>
                          </a:solidFill>
                          <a:effectLst/>
                          <a:latin typeface="+mn-lt"/>
                          <a:ea typeface="+mn-ea"/>
                          <a:cs typeface="+mn-cs"/>
                        </a:rPr>
                        <a:t>8,34</a:t>
                      </a:r>
                      <a:endParaRPr lang="es-EC" sz="1300" kern="1200" dirty="0">
                        <a:solidFill>
                          <a:schemeClr val="tx1"/>
                        </a:solidFill>
                        <a:effectLst/>
                        <a:latin typeface="+mn-lt"/>
                        <a:ea typeface="+mn-ea"/>
                        <a:cs typeface="+mn-cs"/>
                      </a:endParaRPr>
                    </a:p>
                  </a:txBody>
                  <a:tcPr marL="68580" marR="68580" marT="0" marB="0" anchor="ctr"/>
                </a:tc>
                <a:tc>
                  <a:txBody>
                    <a:bodyPr/>
                    <a:lstStyle/>
                    <a:p>
                      <a:pPr marL="0" algn="just" defTabSz="914400" rtl="0" eaLnBrk="1" latinLnBrk="0" hangingPunct="1">
                        <a:lnSpc>
                          <a:spcPts val="1200"/>
                        </a:lnSpc>
                        <a:spcAft>
                          <a:spcPts val="0"/>
                        </a:spcAft>
                      </a:pPr>
                      <a:r>
                        <a:rPr lang="es-EC" sz="1300" kern="1200" dirty="0" smtClean="0">
                          <a:solidFill>
                            <a:schemeClr val="tx1"/>
                          </a:solidFill>
                          <a:effectLst/>
                          <a:latin typeface="+mn-lt"/>
                          <a:ea typeface="+mn-ea"/>
                          <a:cs typeface="+mn-cs"/>
                        </a:rPr>
                        <a:t>8,19</a:t>
                      </a:r>
                      <a:endParaRPr lang="es-EC" sz="1300" kern="1200" dirty="0">
                        <a:solidFill>
                          <a:schemeClr val="tx1"/>
                        </a:solidFill>
                        <a:effectLst/>
                        <a:latin typeface="+mn-lt"/>
                        <a:ea typeface="+mn-ea"/>
                        <a:cs typeface="+mn-cs"/>
                      </a:endParaRPr>
                    </a:p>
                  </a:txBody>
                  <a:tcPr marL="68580" marR="68580" marT="0" marB="0" anchor="ctr"/>
                </a:tc>
                <a:tc>
                  <a:txBody>
                    <a:bodyPr/>
                    <a:lstStyle/>
                    <a:p>
                      <a:pPr marL="0" algn="just" defTabSz="914400" rtl="0" eaLnBrk="1" latinLnBrk="0" hangingPunct="1">
                        <a:lnSpc>
                          <a:spcPts val="1200"/>
                        </a:lnSpc>
                        <a:spcAft>
                          <a:spcPts val="0"/>
                        </a:spcAft>
                      </a:pPr>
                      <a:r>
                        <a:rPr lang="es-EC" sz="1300" kern="1200" dirty="0" smtClean="0">
                          <a:solidFill>
                            <a:schemeClr val="tx1"/>
                          </a:solidFill>
                          <a:effectLst/>
                          <a:latin typeface="+mn-lt"/>
                          <a:ea typeface="+mn-ea"/>
                          <a:cs typeface="+mn-cs"/>
                        </a:rPr>
                        <a:t>8,42</a:t>
                      </a:r>
                      <a:endParaRPr lang="es-EC" sz="1300" kern="1200" dirty="0">
                        <a:solidFill>
                          <a:schemeClr val="tx1"/>
                        </a:solidFill>
                        <a:effectLst/>
                        <a:latin typeface="+mn-lt"/>
                        <a:ea typeface="+mn-ea"/>
                        <a:cs typeface="+mn-cs"/>
                      </a:endParaRPr>
                    </a:p>
                  </a:txBody>
                  <a:tcPr marL="68580" marR="68580" marT="0" marB="0" anchor="ctr"/>
                </a:tc>
                <a:tc>
                  <a:txBody>
                    <a:bodyPr/>
                    <a:lstStyle/>
                    <a:p>
                      <a:pPr algn="just">
                        <a:lnSpc>
                          <a:spcPts val="1200"/>
                        </a:lnSpc>
                        <a:spcAft>
                          <a:spcPts val="0"/>
                        </a:spcAft>
                      </a:pPr>
                      <a:r>
                        <a:rPr lang="es-EC" sz="1300">
                          <a:effectLst/>
                        </a:rPr>
                        <a:t>Kg/cm2</a:t>
                      </a:r>
                      <a:endPar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216000">
                <a:tc>
                  <a:txBody>
                    <a:bodyPr/>
                    <a:lstStyle/>
                    <a:p>
                      <a:pPr algn="ctr"/>
                      <a:endParaRPr lang="es-EC" sz="130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endParaRPr lang="es-EC" sz="130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marL="0" algn="just" defTabSz="914400" rtl="0" eaLnBrk="1" latinLnBrk="0" hangingPunct="1">
                        <a:lnSpc>
                          <a:spcPts val="1200"/>
                        </a:lnSpc>
                        <a:spcAft>
                          <a:spcPts val="0"/>
                        </a:spcAft>
                      </a:pPr>
                      <a:r>
                        <a:rPr lang="es-EC" sz="1300" kern="1200" dirty="0">
                          <a:solidFill>
                            <a:schemeClr val="tx1"/>
                          </a:solidFill>
                          <a:effectLst/>
                          <a:latin typeface="+mn-lt"/>
                          <a:ea typeface="+mn-ea"/>
                          <a:cs typeface="+mn-cs"/>
                        </a:rPr>
                        <a:t>OK</a:t>
                      </a:r>
                    </a:p>
                  </a:txBody>
                  <a:tcPr marL="68580" marR="68580" marT="0" marB="0" anchor="ctr"/>
                </a:tc>
                <a:tc>
                  <a:txBody>
                    <a:bodyPr/>
                    <a:lstStyle/>
                    <a:p>
                      <a:pPr marL="0" algn="just" defTabSz="914400" rtl="0" eaLnBrk="1" latinLnBrk="0" hangingPunct="1">
                        <a:lnSpc>
                          <a:spcPts val="1200"/>
                        </a:lnSpc>
                        <a:spcAft>
                          <a:spcPts val="0"/>
                        </a:spcAft>
                      </a:pPr>
                      <a:r>
                        <a:rPr lang="es-EC" sz="1300" kern="1200" dirty="0">
                          <a:solidFill>
                            <a:schemeClr val="tx1"/>
                          </a:solidFill>
                          <a:effectLst/>
                          <a:latin typeface="+mn-lt"/>
                          <a:ea typeface="+mn-ea"/>
                          <a:cs typeface="+mn-cs"/>
                        </a:rPr>
                        <a:t>OK</a:t>
                      </a:r>
                    </a:p>
                  </a:txBody>
                  <a:tcPr marL="68580" marR="68580" marT="0" marB="0" anchor="ctr"/>
                </a:tc>
                <a:tc>
                  <a:txBody>
                    <a:bodyPr/>
                    <a:lstStyle/>
                    <a:p>
                      <a:pPr marL="0" algn="just" defTabSz="914400" rtl="0" eaLnBrk="1" latinLnBrk="0" hangingPunct="1">
                        <a:lnSpc>
                          <a:spcPts val="1200"/>
                        </a:lnSpc>
                        <a:spcAft>
                          <a:spcPts val="0"/>
                        </a:spcAft>
                      </a:pPr>
                      <a:r>
                        <a:rPr lang="es-EC" sz="1300" kern="1200" dirty="0">
                          <a:solidFill>
                            <a:schemeClr val="tx1"/>
                          </a:solidFill>
                          <a:effectLst/>
                          <a:latin typeface="+mn-lt"/>
                          <a:ea typeface="+mn-ea"/>
                          <a:cs typeface="+mn-cs"/>
                        </a:rPr>
                        <a:t>OK</a:t>
                      </a:r>
                    </a:p>
                  </a:txBody>
                  <a:tcPr marL="68580" marR="68580" marT="0" marB="0" anchor="ctr"/>
                </a:tc>
                <a:tc>
                  <a:txBody>
                    <a:bodyPr/>
                    <a:lstStyle/>
                    <a:p>
                      <a:pPr algn="ctr"/>
                      <a:endParaRPr lang="es-EC" sz="1300" dirty="0">
                        <a:effectLst/>
                        <a:latin typeface="Times New Roman" panose="02020603050405020304" pitchFamily="18" charset="0"/>
                        <a:cs typeface="Times New Roman" panose="02020603050405020304" pitchFamily="18" charset="0"/>
                      </a:endParaRPr>
                    </a:p>
                  </a:txBody>
                  <a:tcPr marL="68580" marR="68580" marT="0" marB="0" anchor="ctr"/>
                </a:tc>
              </a:tr>
            </a:tbl>
          </a:graphicData>
        </a:graphic>
      </p:graphicFrame>
      <p:pic>
        <p:nvPicPr>
          <p:cNvPr id="2" name="Imagen 1" descr="Recorte de pantalla"/>
          <p:cNvPicPr>
            <a:picLocks noChangeAspect="1"/>
          </p:cNvPicPr>
          <p:nvPr/>
        </p:nvPicPr>
        <p:blipFill rotWithShape="1">
          <a:blip r:embed="rId5">
            <a:extLst>
              <a:ext uri="{28A0092B-C50C-407E-A947-70E740481C1C}">
                <a14:useLocalDpi xmlns:a14="http://schemas.microsoft.com/office/drawing/2010/main" val="0"/>
              </a:ext>
            </a:extLst>
          </a:blip>
          <a:srcRect t="1816" r="2076" b="2026"/>
          <a:stretch/>
        </p:blipFill>
        <p:spPr>
          <a:xfrm>
            <a:off x="109181" y="834407"/>
            <a:ext cx="2621320" cy="2711451"/>
          </a:xfrm>
          <a:prstGeom prst="rect">
            <a:avLst/>
          </a:prstGeom>
        </p:spPr>
      </p:pic>
      <p:pic>
        <p:nvPicPr>
          <p:cNvPr id="3" name="Imagen 2" descr="Recorte de pantalla"/>
          <p:cNvPicPr>
            <a:picLocks noChangeAspect="1"/>
          </p:cNvPicPr>
          <p:nvPr/>
        </p:nvPicPr>
        <p:blipFill rotWithShape="1">
          <a:blip r:embed="rId6">
            <a:extLst>
              <a:ext uri="{28A0092B-C50C-407E-A947-70E740481C1C}">
                <a14:useLocalDpi xmlns:a14="http://schemas.microsoft.com/office/drawing/2010/main" val="0"/>
              </a:ext>
            </a:extLst>
          </a:blip>
          <a:srcRect l="2248" t="3027" r="1602" b="1278"/>
          <a:stretch/>
        </p:blipFill>
        <p:spPr>
          <a:xfrm>
            <a:off x="2728513" y="1432880"/>
            <a:ext cx="3075388" cy="1959996"/>
          </a:xfrm>
          <a:prstGeom prst="rect">
            <a:avLst/>
          </a:prstGeom>
        </p:spPr>
      </p:pic>
    </p:spTree>
    <p:extLst>
      <p:ext uri="{BB962C8B-B14F-4D97-AF65-F5344CB8AC3E}">
        <p14:creationId xmlns:p14="http://schemas.microsoft.com/office/powerpoint/2010/main" val="360411894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6086901" y="-14325"/>
            <a:ext cx="3057099" cy="369332"/>
          </a:xfrm>
          <a:prstGeom prst="rect">
            <a:avLst/>
          </a:prstGeom>
          <a:noFill/>
        </p:spPr>
        <p:txBody>
          <a:bodyPr wrap="square" rtlCol="0">
            <a:spAutoFit/>
          </a:bodyPr>
          <a:lstStyle/>
          <a:p>
            <a:pPr algn="ctr"/>
            <a:r>
              <a:rPr lang="es-EC" u="none" dirty="0" smtClean="0">
                <a:solidFill>
                  <a:schemeClr val="bg1">
                    <a:lumMod val="50000"/>
                  </a:schemeClr>
                </a:solidFill>
              </a:rPr>
              <a:t>MODELACIÓN Y DISEÑO</a:t>
            </a:r>
            <a:endParaRPr lang="es-EC" u="none" dirty="0">
              <a:solidFill>
                <a:schemeClr val="bg1">
                  <a:lumMod val="50000"/>
                </a:schemeClr>
              </a:solidFill>
            </a:endParaRPr>
          </a:p>
        </p:txBody>
      </p:sp>
      <p:pic>
        <p:nvPicPr>
          <p:cNvPr id="5" name="Imagen 5"/>
          <p:cNvPicPr>
            <a:picLocks noChangeAspect="1"/>
          </p:cNvPicPr>
          <p:nvPr/>
        </p:nvPicPr>
        <p:blipFill rotWithShape="1">
          <a:blip r:embed="rId3">
            <a:extLst>
              <a:ext uri="{28A0092B-C50C-407E-A947-70E740481C1C}">
                <a14:useLocalDpi xmlns:a14="http://schemas.microsoft.com/office/drawing/2010/main" val="0"/>
              </a:ext>
            </a:extLst>
          </a:blip>
          <a:srcRect l="25697"/>
          <a:stretch/>
        </p:blipFill>
        <p:spPr>
          <a:xfrm>
            <a:off x="6665664" y="5985437"/>
            <a:ext cx="2331841" cy="809423"/>
          </a:xfrm>
          <a:prstGeom prst="rect">
            <a:avLst/>
          </a:prstGeom>
        </p:spPr>
      </p:pic>
      <p:sp>
        <p:nvSpPr>
          <p:cNvPr id="19" name="6 CuadroTexto"/>
          <p:cNvSpPr txBox="1"/>
          <p:nvPr/>
        </p:nvSpPr>
        <p:spPr>
          <a:xfrm>
            <a:off x="109180" y="87228"/>
            <a:ext cx="5977721" cy="461665"/>
          </a:xfrm>
          <a:prstGeom prst="rect">
            <a:avLst/>
          </a:prstGeom>
          <a:noFill/>
        </p:spPr>
        <p:txBody>
          <a:bodyPr wrap="square" rtlCol="0">
            <a:spAutoFit/>
          </a:bodyPr>
          <a:lstStyle/>
          <a:p>
            <a:pPr lvl="0"/>
            <a:r>
              <a:rPr lang="es-EC" sz="2400" b="1" u="none" dirty="0" smtClean="0">
                <a:solidFill>
                  <a:srgbClr val="000000"/>
                </a:solidFill>
              </a:rPr>
              <a:t>MODELO 1 </a:t>
            </a:r>
            <a:endParaRPr lang="es-EC" sz="2400" u="none" dirty="0">
              <a:solidFill>
                <a:srgbClr val="000000"/>
              </a:solidFill>
            </a:endParaRPr>
          </a:p>
        </p:txBody>
      </p:sp>
      <p:sp>
        <p:nvSpPr>
          <p:cNvPr id="25" name="8 Rectángulo"/>
          <p:cNvSpPr/>
          <p:nvPr/>
        </p:nvSpPr>
        <p:spPr>
          <a:xfrm>
            <a:off x="2310791" y="701158"/>
            <a:ext cx="4681541" cy="384721"/>
          </a:xfrm>
          <a:prstGeom prst="rect">
            <a:avLst/>
          </a:prstGeom>
        </p:spPr>
        <p:txBody>
          <a:bodyPr wrap="square">
            <a:spAutoFit/>
          </a:bodyPr>
          <a:lstStyle/>
          <a:p>
            <a:pPr lvl="0"/>
            <a:r>
              <a:rPr lang="es-EC" sz="1900" b="1" u="none" dirty="0" smtClean="0">
                <a:solidFill>
                  <a:schemeClr val="accent6">
                    <a:lumMod val="75000"/>
                  </a:schemeClr>
                </a:solidFill>
              </a:rPr>
              <a:t>Momento máximo. Presa San Lorenzo </a:t>
            </a:r>
            <a:endParaRPr lang="es-EC" sz="1900" u="none" dirty="0">
              <a:solidFill>
                <a:schemeClr val="accent6">
                  <a:lumMod val="75000"/>
                </a:schemeClr>
              </a:solidFill>
            </a:endParaRPr>
          </a:p>
        </p:txBody>
      </p:sp>
      <mc:AlternateContent xmlns:mc="http://schemas.openxmlformats.org/markup-compatibility/2006" xmlns:a14="http://schemas.microsoft.com/office/drawing/2010/main">
        <mc:Choice Requires="a14">
          <p:sp>
            <p:nvSpPr>
              <p:cNvPr id="3" name="CuadroTexto 2"/>
              <p:cNvSpPr txBox="1"/>
              <p:nvPr/>
            </p:nvSpPr>
            <p:spPr>
              <a:xfrm>
                <a:off x="373161" y="1112968"/>
                <a:ext cx="1792350"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C" sz="2000" b="0" i="1" u="none" smtClean="0">
                          <a:latin typeface="Cambria Math" panose="02040503050406030204" pitchFamily="18" charset="0"/>
                        </a:rPr>
                        <m:t>𝑇</m:t>
                      </m:r>
                      <m:r>
                        <a:rPr lang="es-EC" sz="2000" b="0" i="1" u="none" smtClean="0">
                          <a:latin typeface="Cambria Math" panose="02040503050406030204" pitchFamily="18" charset="0"/>
                        </a:rPr>
                        <m:t>=0,1585 </m:t>
                      </m:r>
                      <m:r>
                        <a:rPr lang="es-EC" sz="2000" b="0" i="1" u="none" smtClean="0">
                          <a:latin typeface="Cambria Math" panose="02040503050406030204" pitchFamily="18" charset="0"/>
                        </a:rPr>
                        <m:t>𝑠𝑒𝑔</m:t>
                      </m:r>
                    </m:oMath>
                  </m:oMathPara>
                </a14:m>
                <a:endParaRPr lang="es-EC" sz="2000" u="none" dirty="0"/>
              </a:p>
            </p:txBody>
          </p:sp>
        </mc:Choice>
        <mc:Fallback xmlns="">
          <p:sp>
            <p:nvSpPr>
              <p:cNvPr id="3" name="CuadroTexto 2"/>
              <p:cNvSpPr txBox="1">
                <a:spLocks noRot="1" noChangeAspect="1" noMove="1" noResize="1" noEditPoints="1" noAdjustHandles="1" noChangeArrowheads="1" noChangeShapeType="1" noTextEdit="1"/>
              </p:cNvSpPr>
              <p:nvPr/>
            </p:nvSpPr>
            <p:spPr>
              <a:xfrm>
                <a:off x="373161" y="1112968"/>
                <a:ext cx="1792350" cy="307777"/>
              </a:xfrm>
              <a:prstGeom prst="rect">
                <a:avLst/>
              </a:prstGeom>
              <a:blipFill rotWithShape="0">
                <a:blip r:embed="rId4"/>
                <a:stretch>
                  <a:fillRect l="-2381" r="-2721" b="-30000"/>
                </a:stretch>
              </a:blipFill>
            </p:spPr>
            <p:txBody>
              <a:bodyPr/>
              <a:lstStyle/>
              <a:p>
                <a:r>
                  <a:rPr lang="es-EC">
                    <a:noFill/>
                  </a:rPr>
                  <a:t> </a:t>
                </a:r>
              </a:p>
            </p:txBody>
          </p:sp>
        </mc:Fallback>
      </mc:AlternateContent>
      <p:pic>
        <p:nvPicPr>
          <p:cNvPr id="7" name="Imagen 6" descr="Recorte de pantalla"/>
          <p:cNvPicPr>
            <a:picLocks noChangeAspect="1"/>
          </p:cNvPicPr>
          <p:nvPr/>
        </p:nvPicPr>
        <p:blipFill rotWithShape="1">
          <a:blip r:embed="rId5">
            <a:extLst>
              <a:ext uri="{28A0092B-C50C-407E-A947-70E740481C1C}">
                <a14:useLocalDpi xmlns:a14="http://schemas.microsoft.com/office/drawing/2010/main" val="0"/>
              </a:ext>
            </a:extLst>
          </a:blip>
          <a:srcRect l="1237"/>
          <a:stretch/>
        </p:blipFill>
        <p:spPr>
          <a:xfrm>
            <a:off x="1545984" y="1470130"/>
            <a:ext cx="6239116" cy="3053898"/>
          </a:xfrm>
          <a:prstGeom prst="rect">
            <a:avLst/>
          </a:prstGeom>
        </p:spPr>
      </p:pic>
      <p:graphicFrame>
        <p:nvGraphicFramePr>
          <p:cNvPr id="8" name="Tabla 7"/>
          <p:cNvGraphicFramePr>
            <a:graphicFrameLocks noGrp="1"/>
          </p:cNvGraphicFramePr>
          <p:nvPr>
            <p:extLst>
              <p:ext uri="{D42A27DB-BD31-4B8C-83A1-F6EECF244321}">
                <p14:modId xmlns:p14="http://schemas.microsoft.com/office/powerpoint/2010/main" val="225895763"/>
              </p:ext>
            </p:extLst>
          </p:nvPr>
        </p:nvGraphicFramePr>
        <p:xfrm>
          <a:off x="373161" y="4435522"/>
          <a:ext cx="5713741" cy="1844275"/>
        </p:xfrm>
        <a:graphic>
          <a:graphicData uri="http://schemas.openxmlformats.org/drawingml/2006/table">
            <a:tbl>
              <a:tblPr firstRow="1" firstCol="1" bandRow="1">
                <a:tableStyleId>{616DA210-FB5B-4158-B5E0-FEB733F419BA}</a:tableStyleId>
              </a:tblPr>
              <a:tblGrid>
                <a:gridCol w="2392719"/>
                <a:gridCol w="1147786"/>
                <a:gridCol w="1147786"/>
                <a:gridCol w="1025450"/>
              </a:tblGrid>
              <a:tr h="289655">
                <a:tc>
                  <a:txBody>
                    <a:bodyPr/>
                    <a:lstStyle/>
                    <a:p>
                      <a:pPr algn="just">
                        <a:lnSpc>
                          <a:spcPct val="115000"/>
                        </a:lnSpc>
                        <a:spcAft>
                          <a:spcPts val="0"/>
                        </a:spcAft>
                      </a:pPr>
                      <a:r>
                        <a:rPr lang="es-EC" sz="1400" dirty="0">
                          <a:effectLst/>
                        </a:rPr>
                        <a:t>Elemento</a:t>
                      </a:r>
                      <a:endParaRPr lang="es-EC"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15000"/>
                        </a:lnSpc>
                        <a:spcAft>
                          <a:spcPts val="0"/>
                        </a:spcAft>
                      </a:pPr>
                      <a:r>
                        <a:rPr lang="es-EC" sz="1400">
                          <a:effectLst/>
                        </a:rPr>
                        <a:t>V máx(Tn)</a:t>
                      </a:r>
                      <a:endParaRPr lang="es-EC"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15000"/>
                        </a:lnSpc>
                        <a:spcAft>
                          <a:spcPts val="0"/>
                        </a:spcAft>
                      </a:pPr>
                      <a:r>
                        <a:rPr lang="es-EC" sz="1400">
                          <a:effectLst/>
                        </a:rPr>
                        <a:t>M11(T-m)</a:t>
                      </a:r>
                      <a:endParaRPr lang="es-EC"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15000"/>
                        </a:lnSpc>
                        <a:spcAft>
                          <a:spcPts val="0"/>
                        </a:spcAft>
                      </a:pPr>
                      <a:r>
                        <a:rPr lang="es-EC" sz="1400">
                          <a:effectLst/>
                        </a:rPr>
                        <a:t>M22(T-m)</a:t>
                      </a:r>
                      <a:endParaRPr lang="es-EC"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289655">
                <a:tc>
                  <a:txBody>
                    <a:bodyPr/>
                    <a:lstStyle/>
                    <a:p>
                      <a:pPr algn="just">
                        <a:lnSpc>
                          <a:spcPts val="1200"/>
                        </a:lnSpc>
                        <a:spcAft>
                          <a:spcPts val="0"/>
                        </a:spcAft>
                      </a:pPr>
                      <a:r>
                        <a:rPr lang="es-EC" sz="1400" dirty="0">
                          <a:effectLst/>
                        </a:rPr>
                        <a:t>Pantalla principal </a:t>
                      </a:r>
                      <a:endPar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ts val="1200"/>
                        </a:lnSpc>
                        <a:spcAft>
                          <a:spcPts val="0"/>
                        </a:spcAft>
                      </a:pPr>
                      <a:r>
                        <a:rPr lang="es-EC" sz="1400">
                          <a:effectLst/>
                        </a:rPr>
                        <a:t>16,44</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ts val="1200"/>
                        </a:lnSpc>
                        <a:spcAft>
                          <a:spcPts val="0"/>
                        </a:spcAft>
                      </a:pPr>
                      <a:r>
                        <a:rPr lang="es-EC" sz="1400">
                          <a:effectLst/>
                        </a:rPr>
                        <a:t>60,20</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ts val="1200"/>
                        </a:lnSpc>
                        <a:spcAft>
                          <a:spcPts val="0"/>
                        </a:spcAft>
                      </a:pPr>
                      <a:r>
                        <a:rPr lang="es-EC" sz="1400">
                          <a:effectLst/>
                        </a:rPr>
                        <a:t>39,62</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289655">
                <a:tc>
                  <a:txBody>
                    <a:bodyPr/>
                    <a:lstStyle/>
                    <a:p>
                      <a:pPr algn="just">
                        <a:lnSpc>
                          <a:spcPts val="1200"/>
                        </a:lnSpc>
                        <a:spcAft>
                          <a:spcPts val="0"/>
                        </a:spcAft>
                      </a:pPr>
                      <a:r>
                        <a:rPr lang="es-EC" sz="1400">
                          <a:effectLst/>
                        </a:rPr>
                        <a:t>Pared tipo</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ts val="1200"/>
                        </a:lnSpc>
                        <a:spcAft>
                          <a:spcPts val="0"/>
                        </a:spcAft>
                      </a:pPr>
                      <a:r>
                        <a:rPr lang="es-EC" sz="1400">
                          <a:effectLst/>
                        </a:rPr>
                        <a:t>27,30</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ts val="1200"/>
                        </a:lnSpc>
                        <a:spcAft>
                          <a:spcPts val="0"/>
                        </a:spcAft>
                      </a:pPr>
                      <a:r>
                        <a:rPr lang="es-EC" sz="1400">
                          <a:effectLst/>
                        </a:rPr>
                        <a:t>28,50</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ts val="1200"/>
                        </a:lnSpc>
                        <a:spcAft>
                          <a:spcPts val="0"/>
                        </a:spcAft>
                      </a:pPr>
                      <a:r>
                        <a:rPr lang="es-EC" sz="1400">
                          <a:effectLst/>
                        </a:rPr>
                        <a:t>49,61</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289655">
                <a:tc>
                  <a:txBody>
                    <a:bodyPr/>
                    <a:lstStyle/>
                    <a:p>
                      <a:pPr algn="just">
                        <a:lnSpc>
                          <a:spcPts val="1200"/>
                        </a:lnSpc>
                        <a:spcAft>
                          <a:spcPts val="0"/>
                        </a:spcAft>
                      </a:pPr>
                      <a:r>
                        <a:rPr lang="es-EC" sz="1400">
                          <a:effectLst/>
                        </a:rPr>
                        <a:t>Contrafuerte exterior tipo</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ts val="1200"/>
                        </a:lnSpc>
                        <a:spcAft>
                          <a:spcPts val="0"/>
                        </a:spcAft>
                      </a:pPr>
                      <a:r>
                        <a:rPr lang="es-EC" sz="1400">
                          <a:effectLst/>
                        </a:rPr>
                        <a:t>18,02</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ts val="1200"/>
                        </a:lnSpc>
                        <a:spcAft>
                          <a:spcPts val="0"/>
                        </a:spcAft>
                      </a:pPr>
                      <a:r>
                        <a:rPr lang="es-EC" sz="1400">
                          <a:effectLst/>
                        </a:rPr>
                        <a:t>52,18</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ts val="1200"/>
                        </a:lnSpc>
                        <a:spcAft>
                          <a:spcPts val="0"/>
                        </a:spcAft>
                      </a:pPr>
                      <a:r>
                        <a:rPr lang="es-EC" sz="1400">
                          <a:effectLst/>
                        </a:rPr>
                        <a:t>34,32</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289655">
                <a:tc>
                  <a:txBody>
                    <a:bodyPr/>
                    <a:lstStyle/>
                    <a:p>
                      <a:pPr algn="just">
                        <a:lnSpc>
                          <a:spcPts val="1200"/>
                        </a:lnSpc>
                        <a:spcAft>
                          <a:spcPts val="0"/>
                        </a:spcAft>
                      </a:pPr>
                      <a:r>
                        <a:rPr lang="es-EC" sz="1400">
                          <a:effectLst/>
                        </a:rPr>
                        <a:t>Contrafuerte interior tipo</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ts val="1200"/>
                        </a:lnSpc>
                        <a:spcAft>
                          <a:spcPts val="0"/>
                        </a:spcAft>
                      </a:pPr>
                      <a:r>
                        <a:rPr lang="es-EC" sz="1400" dirty="0">
                          <a:effectLst/>
                        </a:rPr>
                        <a:t>10,58</a:t>
                      </a:r>
                      <a:endPar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ts val="1200"/>
                        </a:lnSpc>
                        <a:spcAft>
                          <a:spcPts val="0"/>
                        </a:spcAft>
                      </a:pPr>
                      <a:r>
                        <a:rPr lang="es-EC" sz="1400">
                          <a:effectLst/>
                        </a:rPr>
                        <a:t>45,59</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ts val="1200"/>
                        </a:lnSpc>
                        <a:spcAft>
                          <a:spcPts val="0"/>
                        </a:spcAft>
                      </a:pPr>
                      <a:r>
                        <a:rPr lang="es-EC" sz="1400">
                          <a:effectLst/>
                        </a:rPr>
                        <a:t>18,49</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396000">
                <a:tc>
                  <a:txBody>
                    <a:bodyPr/>
                    <a:lstStyle/>
                    <a:p>
                      <a:pPr algn="l">
                        <a:lnSpc>
                          <a:spcPts val="1200"/>
                        </a:lnSpc>
                        <a:spcAft>
                          <a:spcPts val="0"/>
                        </a:spcAft>
                      </a:pPr>
                      <a:r>
                        <a:rPr lang="es-EC" sz="1400" dirty="0">
                          <a:effectLst/>
                        </a:rPr>
                        <a:t>Contrafuerte </a:t>
                      </a:r>
                      <a:r>
                        <a:rPr lang="es-EC" sz="1400" dirty="0" smtClean="0">
                          <a:effectLst/>
                        </a:rPr>
                        <a:t> tipo</a:t>
                      </a:r>
                      <a:r>
                        <a:rPr lang="es-EC" sz="1400" dirty="0">
                          <a:effectLst/>
                        </a:rPr>
                        <a:t>, embaulado</a:t>
                      </a:r>
                      <a:endPar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ts val="1200"/>
                        </a:lnSpc>
                        <a:spcAft>
                          <a:spcPts val="0"/>
                        </a:spcAft>
                      </a:pPr>
                      <a:r>
                        <a:rPr lang="es-EC" sz="1400">
                          <a:effectLst/>
                        </a:rPr>
                        <a:t>30,79</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ts val="1200"/>
                        </a:lnSpc>
                        <a:spcAft>
                          <a:spcPts val="0"/>
                        </a:spcAft>
                      </a:pPr>
                      <a:r>
                        <a:rPr lang="es-EC" sz="1400">
                          <a:effectLst/>
                        </a:rPr>
                        <a:t>98,62</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ts val="1200"/>
                        </a:lnSpc>
                        <a:spcAft>
                          <a:spcPts val="0"/>
                        </a:spcAft>
                      </a:pPr>
                      <a:r>
                        <a:rPr lang="es-EC" sz="1400" dirty="0">
                          <a:effectLst/>
                        </a:rPr>
                        <a:t>47,15</a:t>
                      </a:r>
                      <a:endPar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grpSp>
        <p:nvGrpSpPr>
          <p:cNvPr id="21" name="Grupo 20"/>
          <p:cNvGrpSpPr/>
          <p:nvPr/>
        </p:nvGrpSpPr>
        <p:grpSpPr>
          <a:xfrm>
            <a:off x="7017732" y="4632403"/>
            <a:ext cx="1397001" cy="1209675"/>
            <a:chOff x="7017732" y="4602679"/>
            <a:chExt cx="1397001" cy="1209675"/>
          </a:xfrm>
        </p:grpSpPr>
        <p:pic>
          <p:nvPicPr>
            <p:cNvPr id="10" name="Imagen 9"/>
            <p:cNvPicPr/>
            <p:nvPr/>
          </p:nvPicPr>
          <p:blipFill rotWithShape="1">
            <a:blip r:embed="rId6" cstate="print">
              <a:extLst>
                <a:ext uri="{28A0092B-C50C-407E-A947-70E740481C1C}">
                  <a14:useLocalDpi xmlns:a14="http://schemas.microsoft.com/office/drawing/2010/main" val="0"/>
                </a:ext>
              </a:extLst>
            </a:blip>
            <a:srcRect l="11101" t="30141" r="11562" b="8249"/>
            <a:stretch/>
          </p:blipFill>
          <p:spPr>
            <a:xfrm>
              <a:off x="7017732" y="4602679"/>
              <a:ext cx="1397001" cy="1209675"/>
            </a:xfrm>
            <a:prstGeom prst="rect">
              <a:avLst/>
            </a:prstGeom>
          </p:spPr>
        </p:pic>
        <p:cxnSp>
          <p:nvCxnSpPr>
            <p:cNvPr id="13" name="Conector recto de flecha 12"/>
            <p:cNvCxnSpPr/>
            <p:nvPr/>
          </p:nvCxnSpPr>
          <p:spPr>
            <a:xfrm>
              <a:off x="7435661" y="5554345"/>
              <a:ext cx="746125"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17" name="Conector recto de flecha 16"/>
            <p:cNvCxnSpPr/>
            <p:nvPr/>
          </p:nvCxnSpPr>
          <p:spPr>
            <a:xfrm flipV="1">
              <a:off x="7377111" y="4730750"/>
              <a:ext cx="0" cy="546101"/>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20" name="CuadroTexto 19"/>
            <p:cNvSpPr txBox="1"/>
            <p:nvPr/>
          </p:nvSpPr>
          <p:spPr>
            <a:xfrm>
              <a:off x="7484139" y="5321268"/>
              <a:ext cx="746125" cy="292388"/>
            </a:xfrm>
            <a:prstGeom prst="rect">
              <a:avLst/>
            </a:prstGeom>
            <a:noFill/>
          </p:spPr>
          <p:txBody>
            <a:bodyPr wrap="square" rtlCol="0">
              <a:spAutoFit/>
            </a:bodyPr>
            <a:lstStyle/>
            <a:p>
              <a:r>
                <a:rPr lang="es-EC" sz="1300" u="none" dirty="0" smtClean="0"/>
                <a:t>M11</a:t>
              </a:r>
              <a:endParaRPr lang="es-EC" sz="1300" u="none" dirty="0"/>
            </a:p>
          </p:txBody>
        </p:sp>
        <p:sp>
          <p:nvSpPr>
            <p:cNvPr id="22" name="CuadroTexto 21"/>
            <p:cNvSpPr txBox="1"/>
            <p:nvPr/>
          </p:nvSpPr>
          <p:spPr>
            <a:xfrm>
              <a:off x="7316816" y="4778245"/>
              <a:ext cx="746125" cy="292388"/>
            </a:xfrm>
            <a:prstGeom prst="rect">
              <a:avLst/>
            </a:prstGeom>
            <a:noFill/>
          </p:spPr>
          <p:txBody>
            <a:bodyPr wrap="square" rtlCol="0">
              <a:spAutoFit/>
            </a:bodyPr>
            <a:lstStyle/>
            <a:p>
              <a:r>
                <a:rPr lang="es-EC" sz="1300" u="none" dirty="0" smtClean="0"/>
                <a:t>M22</a:t>
              </a:r>
              <a:endParaRPr lang="es-EC" sz="1300" u="none" dirty="0"/>
            </a:p>
          </p:txBody>
        </p:sp>
      </p:grpSp>
    </p:spTree>
    <p:extLst>
      <p:ext uri="{BB962C8B-B14F-4D97-AF65-F5344CB8AC3E}">
        <p14:creationId xmlns:p14="http://schemas.microsoft.com/office/powerpoint/2010/main" val="37345493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069"/>
            <a:ext cx="8229600" cy="1143000"/>
          </a:xfrm>
        </p:spPr>
        <p:txBody>
          <a:bodyPr/>
          <a:lstStyle/>
          <a:p>
            <a:pPr algn="l"/>
            <a:r>
              <a:rPr lang="es-EC" dirty="0" smtClean="0">
                <a:solidFill>
                  <a:schemeClr val="tx1"/>
                </a:solidFill>
              </a:rPr>
              <a:t>JUSTIFICACIÓN</a:t>
            </a:r>
            <a:endParaRPr lang="es-EC" dirty="0">
              <a:solidFill>
                <a:schemeClr val="tx1"/>
              </a:solidFill>
            </a:endParaRPr>
          </a:p>
        </p:txBody>
      </p:sp>
      <p:sp>
        <p:nvSpPr>
          <p:cNvPr id="6" name="5 CuadroTexto"/>
          <p:cNvSpPr txBox="1"/>
          <p:nvPr/>
        </p:nvSpPr>
        <p:spPr>
          <a:xfrm>
            <a:off x="6871064" y="89972"/>
            <a:ext cx="2146742" cy="369332"/>
          </a:xfrm>
          <a:prstGeom prst="rect">
            <a:avLst/>
          </a:prstGeom>
          <a:noFill/>
        </p:spPr>
        <p:txBody>
          <a:bodyPr wrap="none" rtlCol="0">
            <a:spAutoFit/>
          </a:bodyPr>
          <a:lstStyle/>
          <a:p>
            <a:pPr algn="ctr"/>
            <a:r>
              <a:rPr lang="es-EC" u="none" dirty="0" smtClean="0">
                <a:solidFill>
                  <a:schemeClr val="bg1">
                    <a:lumMod val="50000"/>
                  </a:schemeClr>
                </a:solidFill>
              </a:rPr>
              <a:t>GENERALIDADES</a:t>
            </a:r>
            <a:endParaRPr lang="es-EC" u="none" dirty="0">
              <a:solidFill>
                <a:schemeClr val="bg1">
                  <a:lumMod val="50000"/>
                </a:schemeClr>
              </a:solidFill>
            </a:endParaRPr>
          </a:p>
        </p:txBody>
      </p:sp>
      <p:pic>
        <p:nvPicPr>
          <p:cNvPr id="5" name="Imagen 5"/>
          <p:cNvPicPr>
            <a:picLocks noChangeAspect="1"/>
          </p:cNvPicPr>
          <p:nvPr/>
        </p:nvPicPr>
        <p:blipFill rotWithShape="1">
          <a:blip r:embed="rId3">
            <a:extLst>
              <a:ext uri="{28A0092B-C50C-407E-A947-70E740481C1C}">
                <a14:useLocalDpi xmlns:a14="http://schemas.microsoft.com/office/drawing/2010/main" val="0"/>
              </a:ext>
            </a:extLst>
          </a:blip>
          <a:srcRect l="25697"/>
          <a:stretch/>
        </p:blipFill>
        <p:spPr>
          <a:xfrm>
            <a:off x="6621676" y="5875387"/>
            <a:ext cx="2331841" cy="809423"/>
          </a:xfrm>
          <a:prstGeom prst="rect">
            <a:avLst/>
          </a:prstGeom>
        </p:spPr>
      </p:pic>
      <p:sp>
        <p:nvSpPr>
          <p:cNvPr id="9" name="8 CuadroTexto"/>
          <p:cNvSpPr txBox="1"/>
          <p:nvPr/>
        </p:nvSpPr>
        <p:spPr>
          <a:xfrm>
            <a:off x="617517" y="993523"/>
            <a:ext cx="7966926" cy="4832092"/>
          </a:xfrm>
          <a:prstGeom prst="rect">
            <a:avLst/>
          </a:prstGeom>
          <a:noFill/>
        </p:spPr>
        <p:txBody>
          <a:bodyPr wrap="square" rtlCol="0">
            <a:spAutoFit/>
          </a:bodyPr>
          <a:lstStyle/>
          <a:p>
            <a:pPr algn="just"/>
            <a:r>
              <a:rPr lang="es-EC" sz="2200" u="none" dirty="0"/>
              <a:t>El último período eruptivo del volcán Cotopaxi registrado en 1877 ocasionó inundaciones considerables en poblaciones como Mulaló, provocando la muerte de al menos 600 personas, y afectando gravemente a la zona agrícola; lo que significó un gran impacto socio-económico en el Ecuador</a:t>
            </a:r>
            <a:r>
              <a:rPr lang="es-EC" sz="2200" u="none" dirty="0" smtClean="0"/>
              <a:t>.</a:t>
            </a:r>
          </a:p>
          <a:p>
            <a:pPr algn="just"/>
            <a:endParaRPr lang="es-EC" sz="2200" u="none" dirty="0"/>
          </a:p>
          <a:p>
            <a:pPr algn="just"/>
            <a:r>
              <a:rPr lang="es-EC" sz="2200" u="none" dirty="0" smtClean="0"/>
              <a:t>La presencia de columnas de ceniza, en agosto del 2015, ha dado inicio a eventos eruptivos de menor magnitud, </a:t>
            </a:r>
            <a:r>
              <a:rPr lang="es-EC" sz="2200" u="none" dirty="0"/>
              <a:t>lo que señala una elevada probabilidad de ocurrencia de nuevas erupciones semejantes a las presentadas en siglos anteriores, generando una mayor afectación a nivel local y nacional; se resalta que debido al incremento demográfico en las zonas de potencial riesgo se estima que las pérdidas humanas y de infraestructura serán mayores. </a:t>
            </a:r>
            <a:endParaRPr lang="es-EC" sz="2200" u="none" dirty="0" smtClean="0"/>
          </a:p>
        </p:txBody>
      </p:sp>
    </p:spTree>
    <p:extLst>
      <p:ext uri="{BB962C8B-B14F-4D97-AF65-F5344CB8AC3E}">
        <p14:creationId xmlns:p14="http://schemas.microsoft.com/office/powerpoint/2010/main" val="230013682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6086901" y="-14325"/>
            <a:ext cx="3057099" cy="369332"/>
          </a:xfrm>
          <a:prstGeom prst="rect">
            <a:avLst/>
          </a:prstGeom>
          <a:noFill/>
        </p:spPr>
        <p:txBody>
          <a:bodyPr wrap="square" rtlCol="0">
            <a:spAutoFit/>
          </a:bodyPr>
          <a:lstStyle/>
          <a:p>
            <a:pPr algn="ctr"/>
            <a:r>
              <a:rPr lang="es-EC" u="none" dirty="0" smtClean="0">
                <a:solidFill>
                  <a:schemeClr val="bg1">
                    <a:lumMod val="50000"/>
                  </a:schemeClr>
                </a:solidFill>
              </a:rPr>
              <a:t>MODELACIÓN Y DISEÑO</a:t>
            </a:r>
            <a:endParaRPr lang="es-EC" u="none" dirty="0">
              <a:solidFill>
                <a:schemeClr val="bg1">
                  <a:lumMod val="50000"/>
                </a:schemeClr>
              </a:solidFill>
            </a:endParaRPr>
          </a:p>
        </p:txBody>
      </p:sp>
      <p:sp>
        <p:nvSpPr>
          <p:cNvPr id="19" name="6 CuadroTexto"/>
          <p:cNvSpPr txBox="1"/>
          <p:nvPr/>
        </p:nvSpPr>
        <p:spPr>
          <a:xfrm>
            <a:off x="109180" y="87228"/>
            <a:ext cx="5977721" cy="461665"/>
          </a:xfrm>
          <a:prstGeom prst="rect">
            <a:avLst/>
          </a:prstGeom>
          <a:noFill/>
        </p:spPr>
        <p:txBody>
          <a:bodyPr wrap="square" rtlCol="0">
            <a:spAutoFit/>
          </a:bodyPr>
          <a:lstStyle/>
          <a:p>
            <a:pPr lvl="0"/>
            <a:r>
              <a:rPr lang="es-EC" sz="2400" b="1" u="none" dirty="0" smtClean="0">
                <a:solidFill>
                  <a:srgbClr val="000000"/>
                </a:solidFill>
              </a:rPr>
              <a:t>MODELO 1 </a:t>
            </a:r>
            <a:endParaRPr lang="es-EC" sz="2400" u="none" dirty="0">
              <a:solidFill>
                <a:srgbClr val="000000"/>
              </a:solidFill>
            </a:endParaRPr>
          </a:p>
        </p:txBody>
      </p:sp>
      <p:sp>
        <p:nvSpPr>
          <p:cNvPr id="25" name="8 Rectángulo"/>
          <p:cNvSpPr/>
          <p:nvPr/>
        </p:nvSpPr>
        <p:spPr>
          <a:xfrm>
            <a:off x="2310791" y="701158"/>
            <a:ext cx="4681541" cy="384721"/>
          </a:xfrm>
          <a:prstGeom prst="rect">
            <a:avLst/>
          </a:prstGeom>
        </p:spPr>
        <p:txBody>
          <a:bodyPr wrap="square">
            <a:spAutoFit/>
          </a:bodyPr>
          <a:lstStyle/>
          <a:p>
            <a:pPr lvl="0"/>
            <a:r>
              <a:rPr lang="es-EC" sz="1900" b="1" u="none" dirty="0" smtClean="0">
                <a:solidFill>
                  <a:schemeClr val="accent6">
                    <a:lumMod val="75000"/>
                  </a:schemeClr>
                </a:solidFill>
              </a:rPr>
              <a:t>Diseño a flexión. Presa San Lorenzo </a:t>
            </a:r>
            <a:endParaRPr lang="es-EC" sz="1900" u="none" dirty="0">
              <a:solidFill>
                <a:schemeClr val="accent6">
                  <a:lumMod val="75000"/>
                </a:schemeClr>
              </a:solidFill>
            </a:endParaRPr>
          </a:p>
        </p:txBody>
      </p:sp>
      <p:pic>
        <p:nvPicPr>
          <p:cNvPr id="2" name="Imagen 1" descr="Recorte de pantall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97" y="5057112"/>
            <a:ext cx="4582164" cy="1070533"/>
          </a:xfrm>
          <a:prstGeom prst="rect">
            <a:avLst/>
          </a:prstGeom>
        </p:spPr>
      </p:pic>
      <p:pic>
        <p:nvPicPr>
          <p:cNvPr id="9" name="Imagen 8" descr="Recorte de pantall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5588" y="5005494"/>
            <a:ext cx="4477375" cy="1107638"/>
          </a:xfrm>
          <a:prstGeom prst="rect">
            <a:avLst/>
          </a:prstGeom>
        </p:spPr>
      </p:pic>
      <p:pic>
        <p:nvPicPr>
          <p:cNvPr id="5" name="Imagen 5"/>
          <p:cNvPicPr>
            <a:picLocks noChangeAspect="1"/>
          </p:cNvPicPr>
          <p:nvPr/>
        </p:nvPicPr>
        <p:blipFill rotWithShape="1">
          <a:blip r:embed="rId5">
            <a:extLst>
              <a:ext uri="{28A0092B-C50C-407E-A947-70E740481C1C}">
                <a14:useLocalDpi xmlns:a14="http://schemas.microsoft.com/office/drawing/2010/main" val="0"/>
              </a:ext>
            </a:extLst>
          </a:blip>
          <a:srcRect l="25697"/>
          <a:stretch/>
        </p:blipFill>
        <p:spPr>
          <a:xfrm>
            <a:off x="6665664" y="6058007"/>
            <a:ext cx="2331841" cy="809423"/>
          </a:xfrm>
          <a:prstGeom prst="rect">
            <a:avLst/>
          </a:prstGeom>
        </p:spPr>
      </p:pic>
      <p:pic>
        <p:nvPicPr>
          <p:cNvPr id="20" name="Imagen 19" descr="Recorte de pantalla"/>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3883" y="1083859"/>
            <a:ext cx="3680428" cy="3907121"/>
          </a:xfrm>
          <a:prstGeom prst="rect">
            <a:avLst/>
          </a:prstGeom>
        </p:spPr>
      </p:pic>
      <p:pic>
        <p:nvPicPr>
          <p:cNvPr id="21" name="Imagen 20" descr="Recorte de pantall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98244" y="1085879"/>
            <a:ext cx="3797187" cy="3905101"/>
          </a:xfrm>
          <a:prstGeom prst="rect">
            <a:avLst/>
          </a:prstGeom>
        </p:spPr>
      </p:pic>
      <p:cxnSp>
        <p:nvCxnSpPr>
          <p:cNvPr id="12" name="Conector recto de flecha 11"/>
          <p:cNvCxnSpPr/>
          <p:nvPr/>
        </p:nvCxnSpPr>
        <p:spPr>
          <a:xfrm>
            <a:off x="1516188" y="3784298"/>
            <a:ext cx="746125" cy="0"/>
          </a:xfrm>
          <a:prstGeom prst="straightConnector1">
            <a:avLst/>
          </a:prstGeom>
          <a:ln>
            <a:solidFill>
              <a:schemeClr val="bg1"/>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13" name="Conector recto de flecha 12"/>
          <p:cNvCxnSpPr/>
          <p:nvPr/>
        </p:nvCxnSpPr>
        <p:spPr>
          <a:xfrm flipV="1">
            <a:off x="1457638" y="2960703"/>
            <a:ext cx="0" cy="546101"/>
          </a:xfrm>
          <a:prstGeom prst="straightConnector1">
            <a:avLst/>
          </a:prstGeom>
          <a:ln>
            <a:solidFill>
              <a:schemeClr val="bg1"/>
            </a:solidFill>
            <a:headEnd type="triangle"/>
            <a:tailEnd type="triangle"/>
          </a:ln>
        </p:spPr>
        <p:style>
          <a:lnRef idx="1">
            <a:schemeClr val="dk1"/>
          </a:lnRef>
          <a:fillRef idx="0">
            <a:schemeClr val="dk1"/>
          </a:fillRef>
          <a:effectRef idx="0">
            <a:schemeClr val="dk1"/>
          </a:effectRef>
          <a:fontRef idx="minor">
            <a:schemeClr val="tx1"/>
          </a:fontRef>
        </p:style>
      </p:cxnSp>
      <p:sp>
        <p:nvSpPr>
          <p:cNvPr id="14" name="CuadroTexto 13"/>
          <p:cNvSpPr txBox="1"/>
          <p:nvPr/>
        </p:nvSpPr>
        <p:spPr>
          <a:xfrm>
            <a:off x="1564666" y="3551221"/>
            <a:ext cx="746125" cy="292388"/>
          </a:xfrm>
          <a:prstGeom prst="rect">
            <a:avLst/>
          </a:prstGeom>
          <a:noFill/>
        </p:spPr>
        <p:txBody>
          <a:bodyPr wrap="square" rtlCol="0">
            <a:spAutoFit/>
          </a:bodyPr>
          <a:lstStyle/>
          <a:p>
            <a:r>
              <a:rPr lang="es-EC" sz="1300" b="1" u="none" dirty="0" smtClean="0">
                <a:solidFill>
                  <a:schemeClr val="bg1"/>
                </a:solidFill>
              </a:rPr>
              <a:t>M11</a:t>
            </a:r>
            <a:endParaRPr lang="es-EC" sz="1300" b="1" u="none" dirty="0">
              <a:solidFill>
                <a:schemeClr val="bg1"/>
              </a:solidFill>
            </a:endParaRPr>
          </a:p>
        </p:txBody>
      </p:sp>
      <p:sp>
        <p:nvSpPr>
          <p:cNvPr id="15" name="CuadroTexto 14"/>
          <p:cNvSpPr txBox="1"/>
          <p:nvPr/>
        </p:nvSpPr>
        <p:spPr>
          <a:xfrm>
            <a:off x="1397343" y="3008198"/>
            <a:ext cx="746125" cy="292388"/>
          </a:xfrm>
          <a:prstGeom prst="rect">
            <a:avLst/>
          </a:prstGeom>
          <a:noFill/>
        </p:spPr>
        <p:txBody>
          <a:bodyPr wrap="square" rtlCol="0">
            <a:spAutoFit/>
          </a:bodyPr>
          <a:lstStyle/>
          <a:p>
            <a:r>
              <a:rPr lang="es-EC" sz="1300" b="1" u="none" dirty="0" smtClean="0">
                <a:solidFill>
                  <a:schemeClr val="bg1"/>
                </a:solidFill>
              </a:rPr>
              <a:t>M22</a:t>
            </a:r>
            <a:endParaRPr lang="es-EC" sz="1300" b="1" u="none" dirty="0">
              <a:solidFill>
                <a:schemeClr val="bg1"/>
              </a:solidFill>
            </a:endParaRPr>
          </a:p>
        </p:txBody>
      </p:sp>
      <p:cxnSp>
        <p:nvCxnSpPr>
          <p:cNvPr id="16" name="Conector recto de flecha 15"/>
          <p:cNvCxnSpPr/>
          <p:nvPr/>
        </p:nvCxnSpPr>
        <p:spPr>
          <a:xfrm>
            <a:off x="7111177" y="3791344"/>
            <a:ext cx="746125" cy="0"/>
          </a:xfrm>
          <a:prstGeom prst="straightConnector1">
            <a:avLst/>
          </a:prstGeom>
          <a:ln>
            <a:solidFill>
              <a:schemeClr val="bg1"/>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17" name="Conector recto de flecha 16"/>
          <p:cNvCxnSpPr/>
          <p:nvPr/>
        </p:nvCxnSpPr>
        <p:spPr>
          <a:xfrm flipV="1">
            <a:off x="7052627" y="2967749"/>
            <a:ext cx="0" cy="546101"/>
          </a:xfrm>
          <a:prstGeom prst="straightConnector1">
            <a:avLst/>
          </a:prstGeom>
          <a:ln>
            <a:solidFill>
              <a:schemeClr val="bg1"/>
            </a:solidFill>
            <a:headEnd type="triangle"/>
            <a:tailEnd type="triangle"/>
          </a:ln>
        </p:spPr>
        <p:style>
          <a:lnRef idx="1">
            <a:schemeClr val="dk1"/>
          </a:lnRef>
          <a:fillRef idx="0">
            <a:schemeClr val="dk1"/>
          </a:fillRef>
          <a:effectRef idx="0">
            <a:schemeClr val="dk1"/>
          </a:effectRef>
          <a:fontRef idx="minor">
            <a:schemeClr val="tx1"/>
          </a:fontRef>
        </p:style>
      </p:cxnSp>
      <p:sp>
        <p:nvSpPr>
          <p:cNvPr id="18" name="CuadroTexto 17"/>
          <p:cNvSpPr txBox="1"/>
          <p:nvPr/>
        </p:nvSpPr>
        <p:spPr>
          <a:xfrm>
            <a:off x="7159655" y="3558267"/>
            <a:ext cx="746125" cy="292388"/>
          </a:xfrm>
          <a:prstGeom prst="rect">
            <a:avLst/>
          </a:prstGeom>
          <a:noFill/>
        </p:spPr>
        <p:txBody>
          <a:bodyPr wrap="square" rtlCol="0">
            <a:spAutoFit/>
          </a:bodyPr>
          <a:lstStyle/>
          <a:p>
            <a:r>
              <a:rPr lang="es-EC" sz="1300" b="1" u="none" dirty="0" smtClean="0">
                <a:solidFill>
                  <a:schemeClr val="bg1"/>
                </a:solidFill>
              </a:rPr>
              <a:t>M11</a:t>
            </a:r>
            <a:endParaRPr lang="es-EC" sz="1300" b="1" u="none" dirty="0">
              <a:solidFill>
                <a:schemeClr val="bg1"/>
              </a:solidFill>
            </a:endParaRPr>
          </a:p>
        </p:txBody>
      </p:sp>
      <p:sp>
        <p:nvSpPr>
          <p:cNvPr id="22" name="CuadroTexto 21"/>
          <p:cNvSpPr txBox="1"/>
          <p:nvPr/>
        </p:nvSpPr>
        <p:spPr>
          <a:xfrm>
            <a:off x="6992332" y="3015244"/>
            <a:ext cx="746125" cy="292388"/>
          </a:xfrm>
          <a:prstGeom prst="rect">
            <a:avLst/>
          </a:prstGeom>
          <a:noFill/>
        </p:spPr>
        <p:txBody>
          <a:bodyPr wrap="square" rtlCol="0">
            <a:spAutoFit/>
          </a:bodyPr>
          <a:lstStyle/>
          <a:p>
            <a:r>
              <a:rPr lang="es-EC" sz="1300" b="1" u="none" dirty="0" smtClean="0">
                <a:solidFill>
                  <a:schemeClr val="bg1"/>
                </a:solidFill>
              </a:rPr>
              <a:t>M22</a:t>
            </a:r>
            <a:endParaRPr lang="es-EC" sz="1300" b="1" u="none" dirty="0">
              <a:solidFill>
                <a:schemeClr val="bg1"/>
              </a:solidFill>
            </a:endParaRPr>
          </a:p>
        </p:txBody>
      </p:sp>
    </p:spTree>
    <p:extLst>
      <p:ext uri="{BB962C8B-B14F-4D97-AF65-F5344CB8AC3E}">
        <p14:creationId xmlns:p14="http://schemas.microsoft.com/office/powerpoint/2010/main" val="405969818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6086901" y="-14325"/>
            <a:ext cx="3057099" cy="369332"/>
          </a:xfrm>
          <a:prstGeom prst="rect">
            <a:avLst/>
          </a:prstGeom>
          <a:noFill/>
        </p:spPr>
        <p:txBody>
          <a:bodyPr wrap="square" rtlCol="0">
            <a:spAutoFit/>
          </a:bodyPr>
          <a:lstStyle/>
          <a:p>
            <a:pPr algn="ctr"/>
            <a:r>
              <a:rPr lang="es-EC" u="none" dirty="0" smtClean="0">
                <a:solidFill>
                  <a:schemeClr val="bg1">
                    <a:lumMod val="50000"/>
                  </a:schemeClr>
                </a:solidFill>
              </a:rPr>
              <a:t>MODELACIÓN Y DISEÑO</a:t>
            </a:r>
            <a:endParaRPr lang="es-EC" u="none" dirty="0">
              <a:solidFill>
                <a:schemeClr val="bg1">
                  <a:lumMod val="50000"/>
                </a:schemeClr>
              </a:solidFill>
            </a:endParaRPr>
          </a:p>
        </p:txBody>
      </p:sp>
      <p:sp>
        <p:nvSpPr>
          <p:cNvPr id="19" name="6 CuadroTexto"/>
          <p:cNvSpPr txBox="1"/>
          <p:nvPr/>
        </p:nvSpPr>
        <p:spPr>
          <a:xfrm>
            <a:off x="109180" y="87228"/>
            <a:ext cx="5977721" cy="461665"/>
          </a:xfrm>
          <a:prstGeom prst="rect">
            <a:avLst/>
          </a:prstGeom>
          <a:noFill/>
        </p:spPr>
        <p:txBody>
          <a:bodyPr wrap="square" rtlCol="0">
            <a:spAutoFit/>
          </a:bodyPr>
          <a:lstStyle/>
          <a:p>
            <a:pPr lvl="0"/>
            <a:r>
              <a:rPr lang="es-EC" sz="2400" b="1" u="none" dirty="0" smtClean="0">
                <a:solidFill>
                  <a:srgbClr val="000000"/>
                </a:solidFill>
              </a:rPr>
              <a:t>MODELO 1 </a:t>
            </a:r>
            <a:endParaRPr lang="es-EC" sz="2400" u="none" dirty="0">
              <a:solidFill>
                <a:srgbClr val="000000"/>
              </a:solidFill>
            </a:endParaRPr>
          </a:p>
        </p:txBody>
      </p:sp>
      <p:sp>
        <p:nvSpPr>
          <p:cNvPr id="25" name="8 Rectángulo"/>
          <p:cNvSpPr/>
          <p:nvPr/>
        </p:nvSpPr>
        <p:spPr>
          <a:xfrm>
            <a:off x="2310791" y="701158"/>
            <a:ext cx="4681541" cy="384721"/>
          </a:xfrm>
          <a:prstGeom prst="rect">
            <a:avLst/>
          </a:prstGeom>
        </p:spPr>
        <p:txBody>
          <a:bodyPr wrap="square">
            <a:spAutoFit/>
          </a:bodyPr>
          <a:lstStyle/>
          <a:p>
            <a:pPr lvl="0"/>
            <a:r>
              <a:rPr lang="es-EC" sz="1900" b="1" u="none" dirty="0" smtClean="0">
                <a:solidFill>
                  <a:schemeClr val="accent6">
                    <a:lumMod val="75000"/>
                  </a:schemeClr>
                </a:solidFill>
              </a:rPr>
              <a:t>Diseño a flexión. Presa San Lorenzo </a:t>
            </a:r>
            <a:endParaRPr lang="es-EC" sz="1900" u="none" dirty="0">
              <a:solidFill>
                <a:schemeClr val="accent6">
                  <a:lumMod val="75000"/>
                </a:schemeClr>
              </a:solidFill>
            </a:endParaRPr>
          </a:p>
        </p:txBody>
      </p:sp>
      <p:pic>
        <p:nvPicPr>
          <p:cNvPr id="10" name="Imagen 9" descr="Recorte de pantall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42" y="1142386"/>
            <a:ext cx="4597390" cy="1103875"/>
          </a:xfrm>
          <a:prstGeom prst="rect">
            <a:avLst/>
          </a:prstGeom>
        </p:spPr>
      </p:pic>
      <p:pic>
        <p:nvPicPr>
          <p:cNvPr id="11" name="Imagen 10" descr="Recorte de pantall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6342" y="1185838"/>
            <a:ext cx="4639322" cy="930432"/>
          </a:xfrm>
          <a:prstGeom prst="rect">
            <a:avLst/>
          </a:prstGeom>
        </p:spPr>
      </p:pic>
      <p:pic>
        <p:nvPicPr>
          <p:cNvPr id="12" name="Imagen 11" descr="Recorte de pantall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42" y="2431598"/>
            <a:ext cx="4590324" cy="1062151"/>
          </a:xfrm>
          <a:prstGeom prst="rect">
            <a:avLst/>
          </a:prstGeom>
        </p:spPr>
      </p:pic>
      <p:pic>
        <p:nvPicPr>
          <p:cNvPr id="13" name="Imagen 12" descr="Recorte de pantalla"/>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51560" y="2436808"/>
            <a:ext cx="4492440" cy="1042220"/>
          </a:xfrm>
          <a:prstGeom prst="rect">
            <a:avLst/>
          </a:prstGeom>
        </p:spPr>
      </p:pic>
      <p:pic>
        <p:nvPicPr>
          <p:cNvPr id="14" name="Imagen 13" descr="Recorte de pantall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542" y="3679086"/>
            <a:ext cx="4590324" cy="1128294"/>
          </a:xfrm>
          <a:prstGeom prst="rect">
            <a:avLst/>
          </a:prstGeom>
        </p:spPr>
      </p:pic>
      <p:pic>
        <p:nvPicPr>
          <p:cNvPr id="15" name="Imagen 14" descr="Recorte de pantall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08101" y="3679086"/>
            <a:ext cx="4535899" cy="1128295"/>
          </a:xfrm>
          <a:prstGeom prst="rect">
            <a:avLst/>
          </a:prstGeom>
        </p:spPr>
      </p:pic>
      <p:pic>
        <p:nvPicPr>
          <p:cNvPr id="16" name="Imagen 15" descr="Recorte de pantall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542" y="4945059"/>
            <a:ext cx="4590324" cy="1065778"/>
          </a:xfrm>
          <a:prstGeom prst="rect">
            <a:avLst/>
          </a:prstGeom>
        </p:spPr>
      </p:pic>
      <p:pic>
        <p:nvPicPr>
          <p:cNvPr id="17" name="Imagen 16" descr="Recorte de pantalla"/>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51560" y="4945059"/>
            <a:ext cx="4492440" cy="1065778"/>
          </a:xfrm>
          <a:prstGeom prst="rect">
            <a:avLst/>
          </a:prstGeom>
        </p:spPr>
      </p:pic>
      <p:pic>
        <p:nvPicPr>
          <p:cNvPr id="5" name="Imagen 5"/>
          <p:cNvPicPr>
            <a:picLocks noChangeAspect="1"/>
          </p:cNvPicPr>
          <p:nvPr/>
        </p:nvPicPr>
        <p:blipFill rotWithShape="1">
          <a:blip r:embed="rId11">
            <a:extLst>
              <a:ext uri="{28A0092B-C50C-407E-A947-70E740481C1C}">
                <a14:useLocalDpi xmlns:a14="http://schemas.microsoft.com/office/drawing/2010/main" val="0"/>
              </a:ext>
            </a:extLst>
          </a:blip>
          <a:srcRect l="25697"/>
          <a:stretch/>
        </p:blipFill>
        <p:spPr>
          <a:xfrm>
            <a:off x="6665664" y="6010837"/>
            <a:ext cx="2331841" cy="809423"/>
          </a:xfrm>
          <a:prstGeom prst="rect">
            <a:avLst/>
          </a:prstGeom>
        </p:spPr>
      </p:pic>
    </p:spTree>
    <p:extLst>
      <p:ext uri="{BB962C8B-B14F-4D97-AF65-F5344CB8AC3E}">
        <p14:creationId xmlns:p14="http://schemas.microsoft.com/office/powerpoint/2010/main" val="239922455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6086901" y="-14325"/>
            <a:ext cx="3057099" cy="369332"/>
          </a:xfrm>
          <a:prstGeom prst="rect">
            <a:avLst/>
          </a:prstGeom>
          <a:noFill/>
        </p:spPr>
        <p:txBody>
          <a:bodyPr wrap="square" rtlCol="0">
            <a:spAutoFit/>
          </a:bodyPr>
          <a:lstStyle/>
          <a:p>
            <a:pPr algn="ctr"/>
            <a:r>
              <a:rPr lang="es-EC" u="none" dirty="0" smtClean="0">
                <a:solidFill>
                  <a:schemeClr val="bg1">
                    <a:lumMod val="50000"/>
                  </a:schemeClr>
                </a:solidFill>
              </a:rPr>
              <a:t>MODELACIÓN Y DISEÑO</a:t>
            </a:r>
            <a:endParaRPr lang="es-EC" u="none" dirty="0">
              <a:solidFill>
                <a:schemeClr val="bg1">
                  <a:lumMod val="50000"/>
                </a:schemeClr>
              </a:solidFill>
            </a:endParaRPr>
          </a:p>
        </p:txBody>
      </p:sp>
      <p:pic>
        <p:nvPicPr>
          <p:cNvPr id="5" name="Imagen 5"/>
          <p:cNvPicPr>
            <a:picLocks noChangeAspect="1"/>
          </p:cNvPicPr>
          <p:nvPr/>
        </p:nvPicPr>
        <p:blipFill rotWithShape="1">
          <a:blip r:embed="rId3">
            <a:extLst>
              <a:ext uri="{28A0092B-C50C-407E-A947-70E740481C1C}">
                <a14:useLocalDpi xmlns:a14="http://schemas.microsoft.com/office/drawing/2010/main" val="0"/>
              </a:ext>
            </a:extLst>
          </a:blip>
          <a:srcRect l="25697"/>
          <a:stretch/>
        </p:blipFill>
        <p:spPr>
          <a:xfrm>
            <a:off x="6665664" y="5985437"/>
            <a:ext cx="2331841" cy="809423"/>
          </a:xfrm>
          <a:prstGeom prst="rect">
            <a:avLst/>
          </a:prstGeom>
        </p:spPr>
      </p:pic>
      <p:sp>
        <p:nvSpPr>
          <p:cNvPr id="19" name="6 CuadroTexto"/>
          <p:cNvSpPr txBox="1"/>
          <p:nvPr/>
        </p:nvSpPr>
        <p:spPr>
          <a:xfrm>
            <a:off x="109180" y="87228"/>
            <a:ext cx="5977721" cy="461665"/>
          </a:xfrm>
          <a:prstGeom prst="rect">
            <a:avLst/>
          </a:prstGeom>
          <a:noFill/>
        </p:spPr>
        <p:txBody>
          <a:bodyPr wrap="square" rtlCol="0">
            <a:spAutoFit/>
          </a:bodyPr>
          <a:lstStyle/>
          <a:p>
            <a:pPr lvl="0"/>
            <a:r>
              <a:rPr lang="es-EC" sz="2400" b="1" u="none" dirty="0" smtClean="0">
                <a:solidFill>
                  <a:srgbClr val="000000"/>
                </a:solidFill>
              </a:rPr>
              <a:t>MODELO 1 </a:t>
            </a:r>
            <a:endParaRPr lang="es-EC" sz="2400" u="none" dirty="0">
              <a:solidFill>
                <a:srgbClr val="000000"/>
              </a:solidFill>
            </a:endParaRPr>
          </a:p>
        </p:txBody>
      </p:sp>
      <p:sp>
        <p:nvSpPr>
          <p:cNvPr id="25" name="8 Rectángulo"/>
          <p:cNvSpPr/>
          <p:nvPr/>
        </p:nvSpPr>
        <p:spPr>
          <a:xfrm>
            <a:off x="2310791" y="678504"/>
            <a:ext cx="4681541" cy="384721"/>
          </a:xfrm>
          <a:prstGeom prst="rect">
            <a:avLst/>
          </a:prstGeom>
        </p:spPr>
        <p:txBody>
          <a:bodyPr wrap="square">
            <a:spAutoFit/>
          </a:bodyPr>
          <a:lstStyle/>
          <a:p>
            <a:pPr lvl="0"/>
            <a:r>
              <a:rPr lang="es-EC" sz="1900" b="1" u="none" dirty="0" smtClean="0">
                <a:solidFill>
                  <a:schemeClr val="accent6">
                    <a:lumMod val="75000"/>
                  </a:schemeClr>
                </a:solidFill>
              </a:rPr>
              <a:t>Momento máximo. Presa Saquimala</a:t>
            </a:r>
            <a:endParaRPr lang="es-EC" sz="1900" u="none" dirty="0">
              <a:solidFill>
                <a:schemeClr val="accent6">
                  <a:lumMod val="75000"/>
                </a:schemeClr>
              </a:solidFill>
            </a:endParaRPr>
          </a:p>
        </p:txBody>
      </p:sp>
      <mc:AlternateContent xmlns:mc="http://schemas.openxmlformats.org/markup-compatibility/2006" xmlns:a14="http://schemas.microsoft.com/office/drawing/2010/main">
        <mc:Choice Requires="a14">
          <p:sp>
            <p:nvSpPr>
              <p:cNvPr id="3" name="CuadroTexto 2"/>
              <p:cNvSpPr txBox="1"/>
              <p:nvPr/>
            </p:nvSpPr>
            <p:spPr>
              <a:xfrm>
                <a:off x="373161" y="1058646"/>
                <a:ext cx="1792350"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C" sz="2000" b="0" i="1" u="none" smtClean="0">
                          <a:latin typeface="Cambria Math" panose="02040503050406030204" pitchFamily="18" charset="0"/>
                        </a:rPr>
                        <m:t>𝑇</m:t>
                      </m:r>
                      <m:r>
                        <a:rPr lang="es-EC" sz="2000" b="0" i="1" u="none" smtClean="0">
                          <a:latin typeface="Cambria Math" panose="02040503050406030204" pitchFamily="18" charset="0"/>
                        </a:rPr>
                        <m:t>=0,1802 </m:t>
                      </m:r>
                      <m:r>
                        <a:rPr lang="es-EC" sz="2000" b="0" i="1" u="none" smtClean="0">
                          <a:latin typeface="Cambria Math" panose="02040503050406030204" pitchFamily="18" charset="0"/>
                        </a:rPr>
                        <m:t>𝑠𝑒𝑔</m:t>
                      </m:r>
                    </m:oMath>
                  </m:oMathPara>
                </a14:m>
                <a:endParaRPr lang="es-EC" sz="2000" u="none" dirty="0"/>
              </a:p>
            </p:txBody>
          </p:sp>
        </mc:Choice>
        <mc:Fallback xmlns="">
          <p:sp>
            <p:nvSpPr>
              <p:cNvPr id="3" name="CuadroTexto 2"/>
              <p:cNvSpPr txBox="1">
                <a:spLocks noRot="1" noChangeAspect="1" noMove="1" noResize="1" noEditPoints="1" noAdjustHandles="1" noChangeArrowheads="1" noChangeShapeType="1" noTextEdit="1"/>
              </p:cNvSpPr>
              <p:nvPr/>
            </p:nvSpPr>
            <p:spPr>
              <a:xfrm>
                <a:off x="373161" y="1058646"/>
                <a:ext cx="1792350" cy="307777"/>
              </a:xfrm>
              <a:prstGeom prst="rect">
                <a:avLst/>
              </a:prstGeom>
              <a:blipFill rotWithShape="0">
                <a:blip r:embed="rId4"/>
                <a:stretch>
                  <a:fillRect l="-2381" r="-2721" b="-30000"/>
                </a:stretch>
              </a:blipFill>
            </p:spPr>
            <p:txBody>
              <a:bodyPr/>
              <a:lstStyle/>
              <a:p>
                <a:r>
                  <a:rPr lang="es-EC">
                    <a:noFill/>
                  </a:rPr>
                  <a:t> </a:t>
                </a:r>
              </a:p>
            </p:txBody>
          </p:sp>
        </mc:Fallback>
      </mc:AlternateContent>
      <p:graphicFrame>
        <p:nvGraphicFramePr>
          <p:cNvPr id="8" name="Tabla 7"/>
          <p:cNvGraphicFramePr>
            <a:graphicFrameLocks noGrp="1"/>
          </p:cNvGraphicFramePr>
          <p:nvPr>
            <p:extLst>
              <p:ext uri="{D42A27DB-BD31-4B8C-83A1-F6EECF244321}">
                <p14:modId xmlns:p14="http://schemas.microsoft.com/office/powerpoint/2010/main" val="3186148964"/>
              </p:ext>
            </p:extLst>
          </p:nvPr>
        </p:nvGraphicFramePr>
        <p:xfrm>
          <a:off x="204401" y="4428054"/>
          <a:ext cx="5746023" cy="1788515"/>
        </p:xfrm>
        <a:graphic>
          <a:graphicData uri="http://schemas.openxmlformats.org/drawingml/2006/table">
            <a:tbl>
              <a:tblPr firstRow="1" firstCol="1" bandRow="1">
                <a:tableStyleId>{616DA210-FB5B-4158-B5E0-FEB733F419BA}</a:tableStyleId>
              </a:tblPr>
              <a:tblGrid>
                <a:gridCol w="2406237"/>
                <a:gridCol w="1154271"/>
                <a:gridCol w="1154271"/>
                <a:gridCol w="1031244"/>
              </a:tblGrid>
              <a:tr h="294571">
                <a:tc>
                  <a:txBody>
                    <a:bodyPr/>
                    <a:lstStyle/>
                    <a:p>
                      <a:pPr algn="just">
                        <a:lnSpc>
                          <a:spcPct val="115000"/>
                        </a:lnSpc>
                        <a:spcAft>
                          <a:spcPts val="0"/>
                        </a:spcAft>
                      </a:pPr>
                      <a:r>
                        <a:rPr lang="es-EC" sz="1400" dirty="0">
                          <a:effectLst/>
                        </a:rPr>
                        <a:t>Elemento</a:t>
                      </a:r>
                      <a:endParaRPr lang="es-EC"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15000"/>
                        </a:lnSpc>
                        <a:spcAft>
                          <a:spcPts val="0"/>
                        </a:spcAft>
                      </a:pPr>
                      <a:r>
                        <a:rPr lang="es-EC" sz="1400" dirty="0">
                          <a:effectLst/>
                        </a:rPr>
                        <a:t>V máx(Tn)</a:t>
                      </a:r>
                      <a:endParaRPr lang="es-EC"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15000"/>
                        </a:lnSpc>
                        <a:spcAft>
                          <a:spcPts val="0"/>
                        </a:spcAft>
                      </a:pPr>
                      <a:r>
                        <a:rPr lang="es-EC" sz="1400" dirty="0">
                          <a:effectLst/>
                        </a:rPr>
                        <a:t>M11(T-m)</a:t>
                      </a:r>
                      <a:endParaRPr lang="es-EC"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15000"/>
                        </a:lnSpc>
                        <a:spcAft>
                          <a:spcPts val="0"/>
                        </a:spcAft>
                      </a:pPr>
                      <a:r>
                        <a:rPr lang="es-EC" sz="1400">
                          <a:effectLst/>
                        </a:rPr>
                        <a:t>M22(T-m)</a:t>
                      </a:r>
                      <a:endParaRPr lang="es-EC"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294571">
                <a:tc>
                  <a:txBody>
                    <a:bodyPr/>
                    <a:lstStyle/>
                    <a:p>
                      <a:pPr algn="just">
                        <a:lnSpc>
                          <a:spcPts val="1200"/>
                        </a:lnSpc>
                        <a:spcAft>
                          <a:spcPts val="0"/>
                        </a:spcAft>
                      </a:pPr>
                      <a:r>
                        <a:rPr lang="es-EC" sz="1400" dirty="0">
                          <a:effectLst/>
                        </a:rPr>
                        <a:t>Pantalla principal </a:t>
                      </a:r>
                      <a:endPar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ts val="1200"/>
                        </a:lnSpc>
                        <a:spcAft>
                          <a:spcPts val="0"/>
                        </a:spcAft>
                      </a:pPr>
                      <a:r>
                        <a:rPr lang="es-EC" sz="1400" dirty="0">
                          <a:solidFill>
                            <a:srgbClr val="000000"/>
                          </a:solidFill>
                          <a:effectLst/>
                          <a:latin typeface="+mj-lt"/>
                          <a:ea typeface="Times New Roman" panose="02020603050405020304" pitchFamily="18" charset="0"/>
                          <a:cs typeface="Times New Roman" panose="02020603050405020304" pitchFamily="18" charset="0"/>
                        </a:rPr>
                        <a:t>39,42</a:t>
                      </a:r>
                    </a:p>
                  </a:txBody>
                  <a:tcPr marL="68580" marR="68580" marT="0" marB="0" anchor="ctr"/>
                </a:tc>
                <a:tc>
                  <a:txBody>
                    <a:bodyPr/>
                    <a:lstStyle/>
                    <a:p>
                      <a:pPr algn="just">
                        <a:lnSpc>
                          <a:spcPts val="1200"/>
                        </a:lnSpc>
                        <a:spcAft>
                          <a:spcPts val="0"/>
                        </a:spcAft>
                      </a:pPr>
                      <a:r>
                        <a:rPr lang="es-EC" sz="1400">
                          <a:solidFill>
                            <a:srgbClr val="000000"/>
                          </a:solidFill>
                          <a:effectLst/>
                          <a:latin typeface="+mj-lt"/>
                          <a:ea typeface="Times New Roman" panose="02020603050405020304" pitchFamily="18" charset="0"/>
                          <a:cs typeface="Times New Roman" panose="02020603050405020304" pitchFamily="18" charset="0"/>
                        </a:rPr>
                        <a:t>102,68</a:t>
                      </a:r>
                    </a:p>
                  </a:txBody>
                  <a:tcPr marL="68580" marR="68580" marT="0" marB="0" anchor="ctr"/>
                </a:tc>
                <a:tc>
                  <a:txBody>
                    <a:bodyPr/>
                    <a:lstStyle/>
                    <a:p>
                      <a:pPr algn="just">
                        <a:lnSpc>
                          <a:spcPts val="1200"/>
                        </a:lnSpc>
                        <a:spcAft>
                          <a:spcPts val="0"/>
                        </a:spcAft>
                      </a:pPr>
                      <a:r>
                        <a:rPr lang="es-EC" sz="1400">
                          <a:solidFill>
                            <a:srgbClr val="000000"/>
                          </a:solidFill>
                          <a:effectLst/>
                          <a:latin typeface="+mj-lt"/>
                          <a:ea typeface="Times New Roman" panose="02020603050405020304" pitchFamily="18" charset="0"/>
                          <a:cs typeface="Times New Roman" panose="02020603050405020304" pitchFamily="18" charset="0"/>
                        </a:rPr>
                        <a:t>83,52</a:t>
                      </a:r>
                    </a:p>
                  </a:txBody>
                  <a:tcPr marL="68580" marR="68580" marT="0" marB="0" anchor="ctr"/>
                </a:tc>
              </a:tr>
              <a:tr h="305431">
                <a:tc>
                  <a:txBody>
                    <a:bodyPr/>
                    <a:lstStyle/>
                    <a:p>
                      <a:pPr algn="just">
                        <a:lnSpc>
                          <a:spcPts val="1200"/>
                        </a:lnSpc>
                        <a:spcAft>
                          <a:spcPts val="0"/>
                        </a:spcAft>
                      </a:pPr>
                      <a:r>
                        <a:rPr lang="es-EC" sz="1400">
                          <a:effectLst/>
                        </a:rPr>
                        <a:t>Pared tipo</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ts val="1200"/>
                        </a:lnSpc>
                        <a:spcAft>
                          <a:spcPts val="0"/>
                        </a:spcAft>
                      </a:pPr>
                      <a:r>
                        <a:rPr lang="es-EC" sz="1400" dirty="0">
                          <a:solidFill>
                            <a:srgbClr val="000000"/>
                          </a:solidFill>
                          <a:effectLst/>
                          <a:latin typeface="+mj-lt"/>
                          <a:ea typeface="Times New Roman" panose="02020603050405020304" pitchFamily="18" charset="0"/>
                          <a:cs typeface="Times New Roman" panose="02020603050405020304" pitchFamily="18" charset="0"/>
                        </a:rPr>
                        <a:t>38,38</a:t>
                      </a:r>
                    </a:p>
                  </a:txBody>
                  <a:tcPr marL="68580" marR="68580" marT="0" marB="0" anchor="ctr"/>
                </a:tc>
                <a:tc>
                  <a:txBody>
                    <a:bodyPr/>
                    <a:lstStyle/>
                    <a:p>
                      <a:pPr algn="just">
                        <a:lnSpc>
                          <a:spcPts val="1200"/>
                        </a:lnSpc>
                        <a:spcAft>
                          <a:spcPts val="0"/>
                        </a:spcAft>
                      </a:pPr>
                      <a:r>
                        <a:rPr lang="es-EC" sz="1400">
                          <a:solidFill>
                            <a:srgbClr val="000000"/>
                          </a:solidFill>
                          <a:effectLst/>
                          <a:latin typeface="+mj-lt"/>
                          <a:ea typeface="Times New Roman" panose="02020603050405020304" pitchFamily="18" charset="0"/>
                          <a:cs typeface="Times New Roman" panose="02020603050405020304" pitchFamily="18" charset="0"/>
                        </a:rPr>
                        <a:t>84,57</a:t>
                      </a:r>
                    </a:p>
                  </a:txBody>
                  <a:tcPr marL="68580" marR="68580" marT="0" marB="0" anchor="ctr"/>
                </a:tc>
                <a:tc>
                  <a:txBody>
                    <a:bodyPr/>
                    <a:lstStyle/>
                    <a:p>
                      <a:pPr algn="just">
                        <a:lnSpc>
                          <a:spcPts val="1200"/>
                        </a:lnSpc>
                        <a:spcAft>
                          <a:spcPts val="0"/>
                        </a:spcAft>
                      </a:pPr>
                      <a:r>
                        <a:rPr lang="es-EC" sz="1400">
                          <a:solidFill>
                            <a:srgbClr val="000000"/>
                          </a:solidFill>
                          <a:effectLst/>
                          <a:latin typeface="+mj-lt"/>
                          <a:ea typeface="Times New Roman" panose="02020603050405020304" pitchFamily="18" charset="0"/>
                          <a:cs typeface="Times New Roman" panose="02020603050405020304" pitchFamily="18" charset="0"/>
                        </a:rPr>
                        <a:t>78,83</a:t>
                      </a:r>
                    </a:p>
                  </a:txBody>
                  <a:tcPr marL="68580" marR="68580" marT="0" marB="0" anchor="ctr"/>
                </a:tc>
              </a:tr>
              <a:tr h="294571">
                <a:tc>
                  <a:txBody>
                    <a:bodyPr/>
                    <a:lstStyle/>
                    <a:p>
                      <a:pPr algn="just">
                        <a:lnSpc>
                          <a:spcPts val="1200"/>
                        </a:lnSpc>
                        <a:spcAft>
                          <a:spcPts val="0"/>
                        </a:spcAft>
                      </a:pPr>
                      <a:r>
                        <a:rPr lang="es-EC" sz="1400">
                          <a:effectLst/>
                        </a:rPr>
                        <a:t>Contrafuerte exterior tipo</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ts val="1200"/>
                        </a:lnSpc>
                        <a:spcAft>
                          <a:spcPts val="0"/>
                        </a:spcAft>
                      </a:pPr>
                      <a:r>
                        <a:rPr lang="es-EC" sz="1400" dirty="0">
                          <a:solidFill>
                            <a:srgbClr val="000000"/>
                          </a:solidFill>
                          <a:effectLst/>
                          <a:latin typeface="+mj-lt"/>
                          <a:ea typeface="Times New Roman" panose="02020603050405020304" pitchFamily="18" charset="0"/>
                          <a:cs typeface="Times New Roman" panose="02020603050405020304" pitchFamily="18" charset="0"/>
                        </a:rPr>
                        <a:t>39,82</a:t>
                      </a:r>
                    </a:p>
                  </a:txBody>
                  <a:tcPr marL="68580" marR="68580" marT="0" marB="0" anchor="ctr"/>
                </a:tc>
                <a:tc>
                  <a:txBody>
                    <a:bodyPr/>
                    <a:lstStyle/>
                    <a:p>
                      <a:pPr algn="just">
                        <a:lnSpc>
                          <a:spcPts val="1200"/>
                        </a:lnSpc>
                        <a:spcAft>
                          <a:spcPts val="0"/>
                        </a:spcAft>
                      </a:pPr>
                      <a:r>
                        <a:rPr lang="es-EC" sz="1400" dirty="0">
                          <a:solidFill>
                            <a:srgbClr val="000000"/>
                          </a:solidFill>
                          <a:effectLst/>
                          <a:latin typeface="+mj-lt"/>
                          <a:ea typeface="Times New Roman" panose="02020603050405020304" pitchFamily="18" charset="0"/>
                          <a:cs typeface="Times New Roman" panose="02020603050405020304" pitchFamily="18" charset="0"/>
                        </a:rPr>
                        <a:t>119,22</a:t>
                      </a:r>
                    </a:p>
                  </a:txBody>
                  <a:tcPr marL="68580" marR="68580" marT="0" marB="0" anchor="ctr"/>
                </a:tc>
                <a:tc>
                  <a:txBody>
                    <a:bodyPr/>
                    <a:lstStyle/>
                    <a:p>
                      <a:pPr algn="just">
                        <a:lnSpc>
                          <a:spcPts val="1200"/>
                        </a:lnSpc>
                        <a:spcAft>
                          <a:spcPts val="0"/>
                        </a:spcAft>
                      </a:pPr>
                      <a:r>
                        <a:rPr lang="es-EC" sz="1400">
                          <a:solidFill>
                            <a:srgbClr val="000000"/>
                          </a:solidFill>
                          <a:effectLst/>
                          <a:latin typeface="+mj-lt"/>
                          <a:ea typeface="Times New Roman" panose="02020603050405020304" pitchFamily="18" charset="0"/>
                          <a:cs typeface="Times New Roman" panose="02020603050405020304" pitchFamily="18" charset="0"/>
                        </a:rPr>
                        <a:t>92,79</a:t>
                      </a:r>
                    </a:p>
                  </a:txBody>
                  <a:tcPr marL="68580" marR="68580" marT="0" marB="0" anchor="ctr"/>
                </a:tc>
              </a:tr>
              <a:tr h="294571">
                <a:tc>
                  <a:txBody>
                    <a:bodyPr/>
                    <a:lstStyle/>
                    <a:p>
                      <a:pPr algn="just">
                        <a:lnSpc>
                          <a:spcPts val="1200"/>
                        </a:lnSpc>
                        <a:spcAft>
                          <a:spcPts val="0"/>
                        </a:spcAft>
                      </a:pPr>
                      <a:r>
                        <a:rPr lang="es-EC" sz="1400" dirty="0">
                          <a:effectLst/>
                        </a:rPr>
                        <a:t>Contrafuerte interior tipo</a:t>
                      </a:r>
                      <a:endPar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ts val="1200"/>
                        </a:lnSpc>
                        <a:spcAft>
                          <a:spcPts val="0"/>
                        </a:spcAft>
                      </a:pPr>
                      <a:r>
                        <a:rPr lang="es-EC" sz="1400" dirty="0">
                          <a:solidFill>
                            <a:srgbClr val="000000"/>
                          </a:solidFill>
                          <a:effectLst/>
                          <a:latin typeface="+mj-lt"/>
                          <a:ea typeface="Times New Roman" panose="02020603050405020304" pitchFamily="18" charset="0"/>
                          <a:cs typeface="Times New Roman" panose="02020603050405020304" pitchFamily="18" charset="0"/>
                        </a:rPr>
                        <a:t>39,82</a:t>
                      </a:r>
                    </a:p>
                  </a:txBody>
                  <a:tcPr marL="68580" marR="68580" marT="0" marB="0" anchor="ctr"/>
                </a:tc>
                <a:tc>
                  <a:txBody>
                    <a:bodyPr/>
                    <a:lstStyle/>
                    <a:p>
                      <a:pPr algn="just">
                        <a:lnSpc>
                          <a:spcPts val="1200"/>
                        </a:lnSpc>
                        <a:spcAft>
                          <a:spcPts val="0"/>
                        </a:spcAft>
                      </a:pPr>
                      <a:r>
                        <a:rPr lang="es-EC" sz="1400" dirty="0">
                          <a:solidFill>
                            <a:srgbClr val="000000"/>
                          </a:solidFill>
                          <a:effectLst/>
                          <a:latin typeface="+mj-lt"/>
                          <a:ea typeface="Times New Roman" panose="02020603050405020304" pitchFamily="18" charset="0"/>
                          <a:cs typeface="Times New Roman" panose="02020603050405020304" pitchFamily="18" charset="0"/>
                        </a:rPr>
                        <a:t>91,98</a:t>
                      </a:r>
                    </a:p>
                  </a:txBody>
                  <a:tcPr marL="68580" marR="68580" marT="0" marB="0" anchor="ctr"/>
                </a:tc>
                <a:tc>
                  <a:txBody>
                    <a:bodyPr/>
                    <a:lstStyle/>
                    <a:p>
                      <a:pPr algn="just">
                        <a:lnSpc>
                          <a:spcPts val="1200"/>
                        </a:lnSpc>
                        <a:spcAft>
                          <a:spcPts val="0"/>
                        </a:spcAft>
                      </a:pPr>
                      <a:r>
                        <a:rPr lang="es-EC" sz="1400" dirty="0">
                          <a:solidFill>
                            <a:srgbClr val="000000"/>
                          </a:solidFill>
                          <a:effectLst/>
                          <a:latin typeface="+mj-lt"/>
                          <a:ea typeface="Times New Roman" panose="02020603050405020304" pitchFamily="18" charset="0"/>
                          <a:cs typeface="Times New Roman" panose="02020603050405020304" pitchFamily="18" charset="0"/>
                        </a:rPr>
                        <a:t>69,28</a:t>
                      </a:r>
                    </a:p>
                  </a:txBody>
                  <a:tcPr marL="68580" marR="68580" marT="0" marB="0" anchor="ctr"/>
                </a:tc>
              </a:tr>
              <a:tr h="294571">
                <a:tc>
                  <a:txBody>
                    <a:bodyPr/>
                    <a:lstStyle/>
                    <a:p>
                      <a:pPr algn="l">
                        <a:lnSpc>
                          <a:spcPts val="1200"/>
                        </a:lnSpc>
                        <a:spcAft>
                          <a:spcPts val="0"/>
                        </a:spcAft>
                      </a:pPr>
                      <a:r>
                        <a:rPr lang="es-EC" sz="1400" dirty="0">
                          <a:effectLst/>
                        </a:rPr>
                        <a:t>Contrafuerte tipo, embaulado</a:t>
                      </a:r>
                      <a:endPar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ts val="1200"/>
                        </a:lnSpc>
                        <a:spcAft>
                          <a:spcPts val="0"/>
                        </a:spcAft>
                      </a:pPr>
                      <a:r>
                        <a:rPr lang="es-EC" sz="1400" dirty="0">
                          <a:solidFill>
                            <a:srgbClr val="000000"/>
                          </a:solidFill>
                          <a:effectLst/>
                          <a:latin typeface="+mj-lt"/>
                          <a:ea typeface="Times New Roman" panose="02020603050405020304" pitchFamily="18" charset="0"/>
                          <a:cs typeface="Times New Roman" panose="02020603050405020304" pitchFamily="18" charset="0"/>
                        </a:rPr>
                        <a:t>39,82</a:t>
                      </a:r>
                    </a:p>
                  </a:txBody>
                  <a:tcPr marL="68580" marR="68580" marT="0" marB="0" anchor="ctr"/>
                </a:tc>
                <a:tc>
                  <a:txBody>
                    <a:bodyPr/>
                    <a:lstStyle/>
                    <a:p>
                      <a:pPr algn="just">
                        <a:lnSpc>
                          <a:spcPts val="1200"/>
                        </a:lnSpc>
                        <a:spcAft>
                          <a:spcPts val="0"/>
                        </a:spcAft>
                      </a:pPr>
                      <a:r>
                        <a:rPr lang="es-EC" sz="1400">
                          <a:solidFill>
                            <a:srgbClr val="000000"/>
                          </a:solidFill>
                          <a:effectLst/>
                          <a:latin typeface="+mj-lt"/>
                          <a:ea typeface="Times New Roman" panose="02020603050405020304" pitchFamily="18" charset="0"/>
                          <a:cs typeface="Times New Roman" panose="02020603050405020304" pitchFamily="18" charset="0"/>
                        </a:rPr>
                        <a:t>90,91</a:t>
                      </a:r>
                    </a:p>
                  </a:txBody>
                  <a:tcPr marL="68580" marR="68580" marT="0" marB="0" anchor="ctr"/>
                </a:tc>
                <a:tc>
                  <a:txBody>
                    <a:bodyPr/>
                    <a:lstStyle/>
                    <a:p>
                      <a:pPr algn="just">
                        <a:lnSpc>
                          <a:spcPts val="1200"/>
                        </a:lnSpc>
                        <a:spcAft>
                          <a:spcPts val="0"/>
                        </a:spcAft>
                      </a:pPr>
                      <a:r>
                        <a:rPr lang="es-EC" sz="1400" dirty="0">
                          <a:solidFill>
                            <a:srgbClr val="000000"/>
                          </a:solidFill>
                          <a:effectLst/>
                          <a:latin typeface="+mj-lt"/>
                          <a:ea typeface="Times New Roman" panose="02020603050405020304" pitchFamily="18" charset="0"/>
                          <a:cs typeface="Times New Roman" panose="02020603050405020304" pitchFamily="18" charset="0"/>
                        </a:rPr>
                        <a:t>47,2</a:t>
                      </a:r>
                    </a:p>
                  </a:txBody>
                  <a:tcPr marL="68580" marR="68580" marT="0" marB="0" anchor="ctr"/>
                </a:tc>
              </a:tr>
            </a:tbl>
          </a:graphicData>
        </a:graphic>
      </p:graphicFrame>
      <p:pic>
        <p:nvPicPr>
          <p:cNvPr id="4" name="Imagen 3" descr="Recorte de pantalla"/>
          <p:cNvPicPr>
            <a:picLocks noChangeAspect="1"/>
          </p:cNvPicPr>
          <p:nvPr/>
        </p:nvPicPr>
        <p:blipFill rotWithShape="1">
          <a:blip r:embed="rId5">
            <a:extLst>
              <a:ext uri="{28A0092B-C50C-407E-A947-70E740481C1C}">
                <a14:useLocalDpi xmlns:a14="http://schemas.microsoft.com/office/drawing/2010/main" val="0"/>
              </a:ext>
            </a:extLst>
          </a:blip>
          <a:srcRect l="1768"/>
          <a:stretch/>
        </p:blipFill>
        <p:spPr>
          <a:xfrm>
            <a:off x="1152050" y="1386722"/>
            <a:ext cx="6120000" cy="3005355"/>
          </a:xfrm>
          <a:prstGeom prst="rect">
            <a:avLst/>
          </a:prstGeom>
        </p:spPr>
      </p:pic>
      <p:grpSp>
        <p:nvGrpSpPr>
          <p:cNvPr id="9" name="Grupo 8"/>
          <p:cNvGrpSpPr/>
          <p:nvPr/>
        </p:nvGrpSpPr>
        <p:grpSpPr>
          <a:xfrm>
            <a:off x="6992332" y="4495519"/>
            <a:ext cx="1397001" cy="1209675"/>
            <a:chOff x="7017732" y="4602679"/>
            <a:chExt cx="1397001" cy="1209675"/>
          </a:xfrm>
        </p:grpSpPr>
        <p:pic>
          <p:nvPicPr>
            <p:cNvPr id="10" name="Imagen 9"/>
            <p:cNvPicPr/>
            <p:nvPr/>
          </p:nvPicPr>
          <p:blipFill rotWithShape="1">
            <a:blip r:embed="rId6" cstate="print">
              <a:extLst>
                <a:ext uri="{28A0092B-C50C-407E-A947-70E740481C1C}">
                  <a14:useLocalDpi xmlns:a14="http://schemas.microsoft.com/office/drawing/2010/main" val="0"/>
                </a:ext>
              </a:extLst>
            </a:blip>
            <a:srcRect l="11101" t="30141" r="11562" b="8249"/>
            <a:stretch/>
          </p:blipFill>
          <p:spPr>
            <a:xfrm>
              <a:off x="7017732" y="4602679"/>
              <a:ext cx="1397001" cy="1209675"/>
            </a:xfrm>
            <a:prstGeom prst="rect">
              <a:avLst/>
            </a:prstGeom>
          </p:spPr>
        </p:pic>
        <p:cxnSp>
          <p:nvCxnSpPr>
            <p:cNvPr id="11" name="Conector recto de flecha 10"/>
            <p:cNvCxnSpPr/>
            <p:nvPr/>
          </p:nvCxnSpPr>
          <p:spPr>
            <a:xfrm>
              <a:off x="7435661" y="5554345"/>
              <a:ext cx="746125"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12" name="Conector recto de flecha 11"/>
            <p:cNvCxnSpPr/>
            <p:nvPr/>
          </p:nvCxnSpPr>
          <p:spPr>
            <a:xfrm flipV="1">
              <a:off x="7377111" y="4730750"/>
              <a:ext cx="0" cy="546101"/>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13" name="CuadroTexto 12"/>
            <p:cNvSpPr txBox="1"/>
            <p:nvPr/>
          </p:nvSpPr>
          <p:spPr>
            <a:xfrm>
              <a:off x="7484139" y="5321268"/>
              <a:ext cx="746125" cy="292388"/>
            </a:xfrm>
            <a:prstGeom prst="rect">
              <a:avLst/>
            </a:prstGeom>
            <a:noFill/>
          </p:spPr>
          <p:txBody>
            <a:bodyPr wrap="square" rtlCol="0">
              <a:spAutoFit/>
            </a:bodyPr>
            <a:lstStyle/>
            <a:p>
              <a:r>
                <a:rPr lang="es-EC" sz="1300" u="none" dirty="0" smtClean="0"/>
                <a:t>M11</a:t>
              </a:r>
              <a:endParaRPr lang="es-EC" sz="1300" u="none" dirty="0"/>
            </a:p>
          </p:txBody>
        </p:sp>
        <p:sp>
          <p:nvSpPr>
            <p:cNvPr id="14" name="CuadroTexto 13"/>
            <p:cNvSpPr txBox="1"/>
            <p:nvPr/>
          </p:nvSpPr>
          <p:spPr>
            <a:xfrm>
              <a:off x="7316816" y="4778245"/>
              <a:ext cx="746125" cy="292388"/>
            </a:xfrm>
            <a:prstGeom prst="rect">
              <a:avLst/>
            </a:prstGeom>
            <a:noFill/>
          </p:spPr>
          <p:txBody>
            <a:bodyPr wrap="square" rtlCol="0">
              <a:spAutoFit/>
            </a:bodyPr>
            <a:lstStyle/>
            <a:p>
              <a:r>
                <a:rPr lang="es-EC" sz="1300" u="none" dirty="0" smtClean="0"/>
                <a:t>M22</a:t>
              </a:r>
              <a:endParaRPr lang="es-EC" sz="1300" u="none" dirty="0"/>
            </a:p>
          </p:txBody>
        </p:sp>
      </p:grpSp>
    </p:spTree>
    <p:extLst>
      <p:ext uri="{BB962C8B-B14F-4D97-AF65-F5344CB8AC3E}">
        <p14:creationId xmlns:p14="http://schemas.microsoft.com/office/powerpoint/2010/main" val="187380322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6086901" y="-14325"/>
            <a:ext cx="3057099" cy="369332"/>
          </a:xfrm>
          <a:prstGeom prst="rect">
            <a:avLst/>
          </a:prstGeom>
          <a:noFill/>
        </p:spPr>
        <p:txBody>
          <a:bodyPr wrap="square" rtlCol="0">
            <a:spAutoFit/>
          </a:bodyPr>
          <a:lstStyle/>
          <a:p>
            <a:pPr algn="ctr"/>
            <a:r>
              <a:rPr lang="es-EC" u="none" dirty="0" smtClean="0">
                <a:solidFill>
                  <a:schemeClr val="bg1">
                    <a:lumMod val="50000"/>
                  </a:schemeClr>
                </a:solidFill>
              </a:rPr>
              <a:t>MODELACIÓN Y DISEÑO</a:t>
            </a:r>
            <a:endParaRPr lang="es-EC" u="none" dirty="0">
              <a:solidFill>
                <a:schemeClr val="bg1">
                  <a:lumMod val="50000"/>
                </a:schemeClr>
              </a:solidFill>
            </a:endParaRPr>
          </a:p>
        </p:txBody>
      </p:sp>
      <p:sp>
        <p:nvSpPr>
          <p:cNvPr id="19" name="6 CuadroTexto"/>
          <p:cNvSpPr txBox="1"/>
          <p:nvPr/>
        </p:nvSpPr>
        <p:spPr>
          <a:xfrm>
            <a:off x="109180" y="87228"/>
            <a:ext cx="5977721" cy="461665"/>
          </a:xfrm>
          <a:prstGeom prst="rect">
            <a:avLst/>
          </a:prstGeom>
          <a:noFill/>
        </p:spPr>
        <p:txBody>
          <a:bodyPr wrap="square" rtlCol="0">
            <a:spAutoFit/>
          </a:bodyPr>
          <a:lstStyle/>
          <a:p>
            <a:pPr lvl="0"/>
            <a:r>
              <a:rPr lang="es-EC" sz="2400" b="1" u="none" dirty="0" smtClean="0">
                <a:solidFill>
                  <a:srgbClr val="000000"/>
                </a:solidFill>
              </a:rPr>
              <a:t>MODELO 1 </a:t>
            </a:r>
            <a:endParaRPr lang="es-EC" sz="2400" u="none" dirty="0">
              <a:solidFill>
                <a:srgbClr val="000000"/>
              </a:solidFill>
            </a:endParaRPr>
          </a:p>
        </p:txBody>
      </p:sp>
      <p:sp>
        <p:nvSpPr>
          <p:cNvPr id="25" name="8 Rectángulo"/>
          <p:cNvSpPr/>
          <p:nvPr/>
        </p:nvSpPr>
        <p:spPr>
          <a:xfrm>
            <a:off x="2310791" y="701158"/>
            <a:ext cx="4681541" cy="384721"/>
          </a:xfrm>
          <a:prstGeom prst="rect">
            <a:avLst/>
          </a:prstGeom>
        </p:spPr>
        <p:txBody>
          <a:bodyPr wrap="square">
            <a:spAutoFit/>
          </a:bodyPr>
          <a:lstStyle/>
          <a:p>
            <a:pPr lvl="0"/>
            <a:r>
              <a:rPr lang="es-EC" sz="1900" b="1" u="none" dirty="0" smtClean="0">
                <a:solidFill>
                  <a:schemeClr val="accent6">
                    <a:lumMod val="75000"/>
                  </a:schemeClr>
                </a:solidFill>
              </a:rPr>
              <a:t>Diseño a flexión. Presa Saquimala</a:t>
            </a:r>
            <a:endParaRPr lang="es-EC" sz="1900" u="none" dirty="0">
              <a:solidFill>
                <a:schemeClr val="accent6">
                  <a:lumMod val="75000"/>
                </a:schemeClr>
              </a:solidFill>
            </a:endParaRPr>
          </a:p>
        </p:txBody>
      </p:sp>
      <p:pic>
        <p:nvPicPr>
          <p:cNvPr id="3" name="Imagen 2" descr="Recorte de pantalla"/>
          <p:cNvPicPr>
            <a:picLocks noChangeAspect="1"/>
          </p:cNvPicPr>
          <p:nvPr/>
        </p:nvPicPr>
        <p:blipFill rotWithShape="1">
          <a:blip r:embed="rId3">
            <a:extLst>
              <a:ext uri="{28A0092B-C50C-407E-A947-70E740481C1C}">
                <a14:useLocalDpi xmlns:a14="http://schemas.microsoft.com/office/drawing/2010/main" val="0"/>
              </a:ext>
            </a:extLst>
          </a:blip>
          <a:srcRect l="4596"/>
          <a:stretch/>
        </p:blipFill>
        <p:spPr>
          <a:xfrm>
            <a:off x="327866" y="1085879"/>
            <a:ext cx="3004026" cy="3240000"/>
          </a:xfrm>
          <a:prstGeom prst="rect">
            <a:avLst/>
          </a:prstGeom>
        </p:spPr>
      </p:pic>
      <p:pic>
        <p:nvPicPr>
          <p:cNvPr id="4" name="Imagen 3" descr="Recorte de pantall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1562" y="1085879"/>
            <a:ext cx="3133637" cy="3240000"/>
          </a:xfrm>
          <a:prstGeom prst="rect">
            <a:avLst/>
          </a:prstGeom>
        </p:spPr>
      </p:pic>
      <p:pic>
        <p:nvPicPr>
          <p:cNvPr id="7" name="Imagen 6" descr="Recorte de pantall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626" y="4449170"/>
            <a:ext cx="4406329" cy="1517244"/>
          </a:xfrm>
          <a:prstGeom prst="rect">
            <a:avLst/>
          </a:prstGeom>
        </p:spPr>
      </p:pic>
      <p:pic>
        <p:nvPicPr>
          <p:cNvPr id="8" name="Imagen 7" descr="Recorte de pantalla"/>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51561" y="4449170"/>
            <a:ext cx="4213039" cy="1518527"/>
          </a:xfrm>
          <a:prstGeom prst="rect">
            <a:avLst/>
          </a:prstGeom>
        </p:spPr>
      </p:pic>
      <p:pic>
        <p:nvPicPr>
          <p:cNvPr id="5" name="Imagen 5"/>
          <p:cNvPicPr>
            <a:picLocks noChangeAspect="1"/>
          </p:cNvPicPr>
          <p:nvPr/>
        </p:nvPicPr>
        <p:blipFill rotWithShape="1">
          <a:blip r:embed="rId7">
            <a:extLst>
              <a:ext uri="{28A0092B-C50C-407E-A947-70E740481C1C}">
                <a14:useLocalDpi xmlns:a14="http://schemas.microsoft.com/office/drawing/2010/main" val="0"/>
              </a:ext>
            </a:extLst>
          </a:blip>
          <a:srcRect l="25697"/>
          <a:stretch/>
        </p:blipFill>
        <p:spPr>
          <a:xfrm>
            <a:off x="6665664" y="5994507"/>
            <a:ext cx="2331841" cy="809423"/>
          </a:xfrm>
          <a:prstGeom prst="rect">
            <a:avLst/>
          </a:prstGeom>
        </p:spPr>
      </p:pic>
      <p:cxnSp>
        <p:nvCxnSpPr>
          <p:cNvPr id="10" name="Conector recto de flecha 9"/>
          <p:cNvCxnSpPr/>
          <p:nvPr/>
        </p:nvCxnSpPr>
        <p:spPr>
          <a:xfrm>
            <a:off x="1046288" y="2959885"/>
            <a:ext cx="746125" cy="0"/>
          </a:xfrm>
          <a:prstGeom prst="straightConnector1">
            <a:avLst/>
          </a:prstGeom>
          <a:ln>
            <a:solidFill>
              <a:schemeClr val="bg1"/>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11" name="Conector recto de flecha 10"/>
          <p:cNvCxnSpPr/>
          <p:nvPr/>
        </p:nvCxnSpPr>
        <p:spPr>
          <a:xfrm flipV="1">
            <a:off x="987738" y="2136290"/>
            <a:ext cx="0" cy="546101"/>
          </a:xfrm>
          <a:prstGeom prst="straightConnector1">
            <a:avLst/>
          </a:prstGeom>
          <a:ln>
            <a:solidFill>
              <a:schemeClr val="bg1"/>
            </a:solidFill>
            <a:headEnd type="triangle"/>
            <a:tailEnd type="triangle"/>
          </a:ln>
        </p:spPr>
        <p:style>
          <a:lnRef idx="1">
            <a:schemeClr val="dk1"/>
          </a:lnRef>
          <a:fillRef idx="0">
            <a:schemeClr val="dk1"/>
          </a:fillRef>
          <a:effectRef idx="0">
            <a:schemeClr val="dk1"/>
          </a:effectRef>
          <a:fontRef idx="minor">
            <a:schemeClr val="tx1"/>
          </a:fontRef>
        </p:style>
      </p:cxnSp>
      <p:sp>
        <p:nvSpPr>
          <p:cNvPr id="12" name="CuadroTexto 11"/>
          <p:cNvSpPr txBox="1"/>
          <p:nvPr/>
        </p:nvSpPr>
        <p:spPr>
          <a:xfrm>
            <a:off x="1094766" y="2726808"/>
            <a:ext cx="746125" cy="292388"/>
          </a:xfrm>
          <a:prstGeom prst="rect">
            <a:avLst/>
          </a:prstGeom>
          <a:noFill/>
        </p:spPr>
        <p:txBody>
          <a:bodyPr wrap="square" rtlCol="0">
            <a:spAutoFit/>
          </a:bodyPr>
          <a:lstStyle/>
          <a:p>
            <a:r>
              <a:rPr lang="es-EC" sz="1300" b="1" u="none" dirty="0" smtClean="0">
                <a:solidFill>
                  <a:schemeClr val="bg1"/>
                </a:solidFill>
              </a:rPr>
              <a:t>M11</a:t>
            </a:r>
            <a:endParaRPr lang="es-EC" sz="1300" b="1" u="none" dirty="0">
              <a:solidFill>
                <a:schemeClr val="bg1"/>
              </a:solidFill>
            </a:endParaRPr>
          </a:p>
        </p:txBody>
      </p:sp>
      <p:sp>
        <p:nvSpPr>
          <p:cNvPr id="13" name="CuadroTexto 12"/>
          <p:cNvSpPr txBox="1"/>
          <p:nvPr/>
        </p:nvSpPr>
        <p:spPr>
          <a:xfrm>
            <a:off x="927443" y="2183785"/>
            <a:ext cx="746125" cy="292388"/>
          </a:xfrm>
          <a:prstGeom prst="rect">
            <a:avLst/>
          </a:prstGeom>
          <a:noFill/>
        </p:spPr>
        <p:txBody>
          <a:bodyPr wrap="square" rtlCol="0">
            <a:spAutoFit/>
          </a:bodyPr>
          <a:lstStyle/>
          <a:p>
            <a:r>
              <a:rPr lang="es-EC" sz="1300" b="1" u="none" dirty="0" smtClean="0">
                <a:solidFill>
                  <a:schemeClr val="bg1"/>
                </a:solidFill>
              </a:rPr>
              <a:t>M22</a:t>
            </a:r>
            <a:endParaRPr lang="es-EC" sz="1300" b="1" u="none" dirty="0">
              <a:solidFill>
                <a:schemeClr val="bg1"/>
              </a:solidFill>
            </a:endParaRPr>
          </a:p>
        </p:txBody>
      </p:sp>
      <p:cxnSp>
        <p:nvCxnSpPr>
          <p:cNvPr id="14" name="Conector recto de flecha 13"/>
          <p:cNvCxnSpPr/>
          <p:nvPr/>
        </p:nvCxnSpPr>
        <p:spPr>
          <a:xfrm>
            <a:off x="5832683" y="2959885"/>
            <a:ext cx="746125" cy="0"/>
          </a:xfrm>
          <a:prstGeom prst="straightConnector1">
            <a:avLst/>
          </a:prstGeom>
          <a:ln>
            <a:solidFill>
              <a:schemeClr val="bg1"/>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15" name="Conector recto de flecha 14"/>
          <p:cNvCxnSpPr/>
          <p:nvPr/>
        </p:nvCxnSpPr>
        <p:spPr>
          <a:xfrm flipV="1">
            <a:off x="5774133" y="2136290"/>
            <a:ext cx="0" cy="546101"/>
          </a:xfrm>
          <a:prstGeom prst="straightConnector1">
            <a:avLst/>
          </a:prstGeom>
          <a:ln>
            <a:solidFill>
              <a:schemeClr val="bg1"/>
            </a:solidFill>
            <a:headEnd type="triangle"/>
            <a:tailEnd type="triangle"/>
          </a:ln>
        </p:spPr>
        <p:style>
          <a:lnRef idx="1">
            <a:schemeClr val="dk1"/>
          </a:lnRef>
          <a:fillRef idx="0">
            <a:schemeClr val="dk1"/>
          </a:fillRef>
          <a:effectRef idx="0">
            <a:schemeClr val="dk1"/>
          </a:effectRef>
          <a:fontRef idx="minor">
            <a:schemeClr val="tx1"/>
          </a:fontRef>
        </p:style>
      </p:cxnSp>
      <p:sp>
        <p:nvSpPr>
          <p:cNvPr id="16" name="CuadroTexto 15"/>
          <p:cNvSpPr txBox="1"/>
          <p:nvPr/>
        </p:nvSpPr>
        <p:spPr>
          <a:xfrm>
            <a:off x="5881161" y="2726808"/>
            <a:ext cx="746125" cy="292388"/>
          </a:xfrm>
          <a:prstGeom prst="rect">
            <a:avLst/>
          </a:prstGeom>
          <a:noFill/>
        </p:spPr>
        <p:txBody>
          <a:bodyPr wrap="square" rtlCol="0">
            <a:spAutoFit/>
          </a:bodyPr>
          <a:lstStyle/>
          <a:p>
            <a:r>
              <a:rPr lang="es-EC" sz="1300" b="1" u="none" dirty="0" smtClean="0">
                <a:solidFill>
                  <a:schemeClr val="bg1"/>
                </a:solidFill>
              </a:rPr>
              <a:t>M11</a:t>
            </a:r>
            <a:endParaRPr lang="es-EC" sz="1300" b="1" u="none" dirty="0">
              <a:solidFill>
                <a:schemeClr val="bg1"/>
              </a:solidFill>
            </a:endParaRPr>
          </a:p>
        </p:txBody>
      </p:sp>
      <p:sp>
        <p:nvSpPr>
          <p:cNvPr id="17" name="CuadroTexto 16"/>
          <p:cNvSpPr txBox="1"/>
          <p:nvPr/>
        </p:nvSpPr>
        <p:spPr>
          <a:xfrm>
            <a:off x="5713838" y="2183785"/>
            <a:ext cx="746125" cy="292388"/>
          </a:xfrm>
          <a:prstGeom prst="rect">
            <a:avLst/>
          </a:prstGeom>
          <a:noFill/>
        </p:spPr>
        <p:txBody>
          <a:bodyPr wrap="square" rtlCol="0">
            <a:spAutoFit/>
          </a:bodyPr>
          <a:lstStyle/>
          <a:p>
            <a:r>
              <a:rPr lang="es-EC" sz="1300" b="1" u="none" dirty="0" smtClean="0">
                <a:solidFill>
                  <a:schemeClr val="bg1"/>
                </a:solidFill>
              </a:rPr>
              <a:t>M22</a:t>
            </a:r>
            <a:endParaRPr lang="es-EC" sz="1300" b="1" u="none" dirty="0">
              <a:solidFill>
                <a:schemeClr val="bg1"/>
              </a:solidFill>
            </a:endParaRPr>
          </a:p>
        </p:txBody>
      </p:sp>
    </p:spTree>
    <p:extLst>
      <p:ext uri="{BB962C8B-B14F-4D97-AF65-F5344CB8AC3E}">
        <p14:creationId xmlns:p14="http://schemas.microsoft.com/office/powerpoint/2010/main" val="424936571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6086901" y="-14325"/>
            <a:ext cx="3057099" cy="369332"/>
          </a:xfrm>
          <a:prstGeom prst="rect">
            <a:avLst/>
          </a:prstGeom>
          <a:noFill/>
        </p:spPr>
        <p:txBody>
          <a:bodyPr wrap="square" rtlCol="0">
            <a:spAutoFit/>
          </a:bodyPr>
          <a:lstStyle/>
          <a:p>
            <a:pPr algn="ctr"/>
            <a:r>
              <a:rPr lang="es-EC" u="none" dirty="0" smtClean="0">
                <a:solidFill>
                  <a:schemeClr val="bg1">
                    <a:lumMod val="50000"/>
                  </a:schemeClr>
                </a:solidFill>
              </a:rPr>
              <a:t>MODELACIÓN Y DISEÑO</a:t>
            </a:r>
            <a:endParaRPr lang="es-EC" u="none" dirty="0">
              <a:solidFill>
                <a:schemeClr val="bg1">
                  <a:lumMod val="50000"/>
                </a:schemeClr>
              </a:solidFill>
            </a:endParaRPr>
          </a:p>
        </p:txBody>
      </p:sp>
      <p:sp>
        <p:nvSpPr>
          <p:cNvPr id="19" name="6 CuadroTexto"/>
          <p:cNvSpPr txBox="1"/>
          <p:nvPr/>
        </p:nvSpPr>
        <p:spPr>
          <a:xfrm>
            <a:off x="109180" y="87228"/>
            <a:ext cx="5977721" cy="461665"/>
          </a:xfrm>
          <a:prstGeom prst="rect">
            <a:avLst/>
          </a:prstGeom>
          <a:noFill/>
        </p:spPr>
        <p:txBody>
          <a:bodyPr wrap="square" rtlCol="0">
            <a:spAutoFit/>
          </a:bodyPr>
          <a:lstStyle/>
          <a:p>
            <a:pPr lvl="0"/>
            <a:r>
              <a:rPr lang="es-EC" sz="2400" b="1" u="none" dirty="0" smtClean="0">
                <a:solidFill>
                  <a:srgbClr val="000000"/>
                </a:solidFill>
              </a:rPr>
              <a:t>MODELO 1 </a:t>
            </a:r>
            <a:endParaRPr lang="es-EC" sz="2400" u="none" dirty="0">
              <a:solidFill>
                <a:srgbClr val="000000"/>
              </a:solidFill>
            </a:endParaRPr>
          </a:p>
        </p:txBody>
      </p:sp>
      <p:sp>
        <p:nvSpPr>
          <p:cNvPr id="25" name="8 Rectángulo"/>
          <p:cNvSpPr/>
          <p:nvPr/>
        </p:nvSpPr>
        <p:spPr>
          <a:xfrm>
            <a:off x="2310791" y="701158"/>
            <a:ext cx="4681541" cy="384721"/>
          </a:xfrm>
          <a:prstGeom prst="rect">
            <a:avLst/>
          </a:prstGeom>
        </p:spPr>
        <p:txBody>
          <a:bodyPr wrap="square">
            <a:spAutoFit/>
          </a:bodyPr>
          <a:lstStyle/>
          <a:p>
            <a:pPr lvl="0"/>
            <a:r>
              <a:rPr lang="es-EC" sz="1900" b="1" u="none" dirty="0" smtClean="0">
                <a:solidFill>
                  <a:schemeClr val="accent6">
                    <a:lumMod val="75000"/>
                  </a:schemeClr>
                </a:solidFill>
              </a:rPr>
              <a:t>Diseño a flexión. Presa Saquimala</a:t>
            </a:r>
            <a:endParaRPr lang="es-EC" sz="1900" u="none" dirty="0">
              <a:solidFill>
                <a:schemeClr val="accent6">
                  <a:lumMod val="75000"/>
                </a:schemeClr>
              </a:solidFill>
            </a:endParaRPr>
          </a:p>
        </p:txBody>
      </p:sp>
      <p:pic>
        <p:nvPicPr>
          <p:cNvPr id="5" name="Imagen 5"/>
          <p:cNvPicPr>
            <a:picLocks noChangeAspect="1"/>
          </p:cNvPicPr>
          <p:nvPr/>
        </p:nvPicPr>
        <p:blipFill rotWithShape="1">
          <a:blip r:embed="rId3">
            <a:extLst>
              <a:ext uri="{28A0092B-C50C-407E-A947-70E740481C1C}">
                <a14:useLocalDpi xmlns:a14="http://schemas.microsoft.com/office/drawing/2010/main" val="0"/>
              </a:ext>
            </a:extLst>
          </a:blip>
          <a:srcRect l="25697"/>
          <a:stretch/>
        </p:blipFill>
        <p:spPr>
          <a:xfrm>
            <a:off x="6665664" y="5982262"/>
            <a:ext cx="2331841" cy="809423"/>
          </a:xfrm>
          <a:prstGeom prst="rect">
            <a:avLst/>
          </a:prstGeom>
        </p:spPr>
      </p:pic>
      <p:pic>
        <p:nvPicPr>
          <p:cNvPr id="2" name="Imagen 1" descr="Recorte de pantall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41" y="1238144"/>
            <a:ext cx="4533900" cy="1066424"/>
          </a:xfrm>
          <a:prstGeom prst="rect">
            <a:avLst/>
          </a:prstGeom>
        </p:spPr>
      </p:pic>
      <p:pic>
        <p:nvPicPr>
          <p:cNvPr id="3" name="Imagen 2" descr="Recorte de pantall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8700" y="1238145"/>
            <a:ext cx="4312068" cy="1047855"/>
          </a:xfrm>
          <a:prstGeom prst="rect">
            <a:avLst/>
          </a:prstGeom>
        </p:spPr>
      </p:pic>
      <p:pic>
        <p:nvPicPr>
          <p:cNvPr id="4" name="Imagen 3" descr="Recorte de pantalla"/>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841" y="2438266"/>
            <a:ext cx="4533900" cy="1028654"/>
          </a:xfrm>
          <a:prstGeom prst="rect">
            <a:avLst/>
          </a:prstGeom>
        </p:spPr>
      </p:pic>
      <p:pic>
        <p:nvPicPr>
          <p:cNvPr id="7" name="Imagen 6" descr="Recorte de pantall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82781" y="2438266"/>
            <a:ext cx="4354425" cy="1028654"/>
          </a:xfrm>
          <a:prstGeom prst="rect">
            <a:avLst/>
          </a:prstGeom>
        </p:spPr>
      </p:pic>
      <p:pic>
        <p:nvPicPr>
          <p:cNvPr id="8" name="Imagen 7" descr="Recorte de pantall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841" y="3792446"/>
            <a:ext cx="4533900" cy="983868"/>
          </a:xfrm>
          <a:prstGeom prst="rect">
            <a:avLst/>
          </a:prstGeom>
        </p:spPr>
      </p:pic>
      <p:pic>
        <p:nvPicPr>
          <p:cNvPr id="9" name="Imagen 8" descr="Recorte de pantall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38700" y="3817474"/>
            <a:ext cx="4158805" cy="983868"/>
          </a:xfrm>
          <a:prstGeom prst="rect">
            <a:avLst/>
          </a:prstGeom>
        </p:spPr>
      </p:pic>
      <p:pic>
        <p:nvPicPr>
          <p:cNvPr id="18" name="Imagen 17" descr="Recorte de pantalla"/>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842" y="4976704"/>
            <a:ext cx="4599240" cy="1044117"/>
          </a:xfrm>
          <a:prstGeom prst="rect">
            <a:avLst/>
          </a:prstGeom>
        </p:spPr>
      </p:pic>
      <p:pic>
        <p:nvPicPr>
          <p:cNvPr id="20" name="Imagen 19" descr="Recorte de pantalla"/>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38700" y="5002057"/>
            <a:ext cx="4158805" cy="993409"/>
          </a:xfrm>
          <a:prstGeom prst="rect">
            <a:avLst/>
          </a:prstGeom>
        </p:spPr>
      </p:pic>
    </p:spTree>
    <p:extLst>
      <p:ext uri="{BB962C8B-B14F-4D97-AF65-F5344CB8AC3E}">
        <p14:creationId xmlns:p14="http://schemas.microsoft.com/office/powerpoint/2010/main" val="312157364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Recorte de pantall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7068" y="3341612"/>
            <a:ext cx="2771700" cy="2592237"/>
          </a:xfrm>
          <a:prstGeom prst="rect">
            <a:avLst/>
          </a:prstGeom>
        </p:spPr>
      </p:pic>
      <p:sp>
        <p:nvSpPr>
          <p:cNvPr id="6" name="5 CuadroTexto"/>
          <p:cNvSpPr txBox="1"/>
          <p:nvPr/>
        </p:nvSpPr>
        <p:spPr>
          <a:xfrm>
            <a:off x="6086901" y="-14325"/>
            <a:ext cx="3057099" cy="369332"/>
          </a:xfrm>
          <a:prstGeom prst="rect">
            <a:avLst/>
          </a:prstGeom>
          <a:noFill/>
        </p:spPr>
        <p:txBody>
          <a:bodyPr wrap="square" rtlCol="0">
            <a:spAutoFit/>
          </a:bodyPr>
          <a:lstStyle/>
          <a:p>
            <a:pPr algn="ctr"/>
            <a:r>
              <a:rPr lang="es-EC" u="none" dirty="0" smtClean="0">
                <a:solidFill>
                  <a:schemeClr val="bg1">
                    <a:lumMod val="50000"/>
                  </a:schemeClr>
                </a:solidFill>
              </a:rPr>
              <a:t>MODELACIÓN Y DISEÑO</a:t>
            </a:r>
            <a:endParaRPr lang="es-EC" u="none" dirty="0">
              <a:solidFill>
                <a:schemeClr val="bg1">
                  <a:lumMod val="50000"/>
                </a:schemeClr>
              </a:solidFill>
            </a:endParaRPr>
          </a:p>
        </p:txBody>
      </p:sp>
      <p:pic>
        <p:nvPicPr>
          <p:cNvPr id="5" name="Imagen 5"/>
          <p:cNvPicPr>
            <a:picLocks noChangeAspect="1"/>
          </p:cNvPicPr>
          <p:nvPr/>
        </p:nvPicPr>
        <p:blipFill rotWithShape="1">
          <a:blip r:embed="rId4">
            <a:extLst>
              <a:ext uri="{28A0092B-C50C-407E-A947-70E740481C1C}">
                <a14:useLocalDpi xmlns:a14="http://schemas.microsoft.com/office/drawing/2010/main" val="0"/>
              </a:ext>
            </a:extLst>
          </a:blip>
          <a:srcRect l="25697"/>
          <a:stretch/>
        </p:blipFill>
        <p:spPr>
          <a:xfrm>
            <a:off x="6679732" y="5985437"/>
            <a:ext cx="2331841" cy="809423"/>
          </a:xfrm>
          <a:prstGeom prst="rect">
            <a:avLst/>
          </a:prstGeom>
        </p:spPr>
      </p:pic>
      <p:sp>
        <p:nvSpPr>
          <p:cNvPr id="19" name="6 CuadroTexto"/>
          <p:cNvSpPr txBox="1"/>
          <p:nvPr/>
        </p:nvSpPr>
        <p:spPr>
          <a:xfrm>
            <a:off x="109180" y="87228"/>
            <a:ext cx="5977721" cy="461665"/>
          </a:xfrm>
          <a:prstGeom prst="rect">
            <a:avLst/>
          </a:prstGeom>
          <a:noFill/>
        </p:spPr>
        <p:txBody>
          <a:bodyPr wrap="square" rtlCol="0">
            <a:spAutoFit/>
          </a:bodyPr>
          <a:lstStyle/>
          <a:p>
            <a:pPr lvl="0"/>
            <a:r>
              <a:rPr lang="es-EC" sz="2400" b="1" u="none" dirty="0" smtClean="0">
                <a:solidFill>
                  <a:srgbClr val="000000"/>
                </a:solidFill>
              </a:rPr>
              <a:t>MODELO 2</a:t>
            </a:r>
            <a:endParaRPr lang="es-EC" sz="2400" u="none" dirty="0">
              <a:solidFill>
                <a:srgbClr val="000000"/>
              </a:solidFill>
            </a:endParaRPr>
          </a:p>
        </p:txBody>
      </p:sp>
      <p:sp>
        <p:nvSpPr>
          <p:cNvPr id="20" name="8 Rectángulo"/>
          <p:cNvSpPr/>
          <p:nvPr/>
        </p:nvSpPr>
        <p:spPr>
          <a:xfrm>
            <a:off x="574954" y="3062544"/>
            <a:ext cx="3028671" cy="400110"/>
          </a:xfrm>
          <a:prstGeom prst="rect">
            <a:avLst/>
          </a:prstGeom>
        </p:spPr>
        <p:txBody>
          <a:bodyPr wrap="square">
            <a:spAutoFit/>
          </a:bodyPr>
          <a:lstStyle/>
          <a:p>
            <a:pPr lvl="0"/>
            <a:r>
              <a:rPr lang="es-EC" sz="2000" b="1" u="none" dirty="0" smtClean="0">
                <a:solidFill>
                  <a:srgbClr val="000000"/>
                </a:solidFill>
              </a:rPr>
              <a:t>Presa San Lorenzo </a:t>
            </a:r>
            <a:endParaRPr lang="es-EC" sz="2000" u="none" dirty="0"/>
          </a:p>
        </p:txBody>
      </p:sp>
      <p:sp>
        <p:nvSpPr>
          <p:cNvPr id="11" name="8 Rectángulo"/>
          <p:cNvSpPr/>
          <p:nvPr/>
        </p:nvSpPr>
        <p:spPr>
          <a:xfrm>
            <a:off x="574954" y="4637732"/>
            <a:ext cx="2797037" cy="400110"/>
          </a:xfrm>
          <a:prstGeom prst="rect">
            <a:avLst/>
          </a:prstGeom>
        </p:spPr>
        <p:txBody>
          <a:bodyPr wrap="square">
            <a:spAutoFit/>
          </a:bodyPr>
          <a:lstStyle/>
          <a:p>
            <a:pPr lvl="0"/>
            <a:r>
              <a:rPr lang="es-EC" sz="2000" b="1" u="none" dirty="0" smtClean="0">
                <a:solidFill>
                  <a:srgbClr val="000000"/>
                </a:solidFill>
              </a:rPr>
              <a:t>Presa Saquimala</a:t>
            </a:r>
            <a:endParaRPr lang="es-EC" sz="2000" u="none" dirty="0"/>
          </a:p>
        </p:txBody>
      </p:sp>
      <p:sp>
        <p:nvSpPr>
          <p:cNvPr id="4" name="Rectángulo 3"/>
          <p:cNvSpPr/>
          <p:nvPr/>
        </p:nvSpPr>
        <p:spPr>
          <a:xfrm>
            <a:off x="463828" y="939829"/>
            <a:ext cx="8261071" cy="2123658"/>
          </a:xfrm>
          <a:prstGeom prst="rect">
            <a:avLst/>
          </a:prstGeom>
        </p:spPr>
        <p:txBody>
          <a:bodyPr wrap="square">
            <a:spAutoFit/>
          </a:bodyPr>
          <a:lstStyle/>
          <a:p>
            <a:pPr algn="just"/>
            <a:r>
              <a:rPr lang="es-EC" sz="2200" u="none" dirty="0">
                <a:solidFill>
                  <a:srgbClr val="000000"/>
                </a:solidFill>
                <a:latin typeface="+mj-lt"/>
              </a:rPr>
              <a:t>Las secciones del modelo 1, en las presas San Lorenzo y Saquimala, presentan una considerable holgura en sus coeficientes de seguridad al deslizamiento y volcamiento. Con el fin de observar la importancia del relleno en la estabilidad de las presas se realiza un nuevo modelo, que mantenga las mismas secciones del modelo 1, y no contemple la presencia del relleno. </a:t>
            </a:r>
            <a:endParaRPr lang="es-EC" sz="2200" dirty="0">
              <a:latin typeface="+mj-lt"/>
            </a:endParaRPr>
          </a:p>
        </p:txBody>
      </p:sp>
      <p:graphicFrame>
        <p:nvGraphicFramePr>
          <p:cNvPr id="7" name="Tabla 6"/>
          <p:cNvGraphicFramePr>
            <a:graphicFrameLocks noGrp="1"/>
          </p:cNvGraphicFramePr>
          <p:nvPr>
            <p:extLst>
              <p:ext uri="{D42A27DB-BD31-4B8C-83A1-F6EECF244321}">
                <p14:modId xmlns:p14="http://schemas.microsoft.com/office/powerpoint/2010/main" val="1721982453"/>
              </p:ext>
            </p:extLst>
          </p:nvPr>
        </p:nvGraphicFramePr>
        <p:xfrm>
          <a:off x="463828" y="3518622"/>
          <a:ext cx="3050896" cy="1005840"/>
        </p:xfrm>
        <a:graphic>
          <a:graphicData uri="http://schemas.openxmlformats.org/drawingml/2006/table">
            <a:tbl>
              <a:tblPr firstRow="1" bandRow="1">
                <a:tableStyleId>{616DA210-FB5B-4158-B5E0-FEB733F419BA}</a:tableStyleId>
              </a:tblPr>
              <a:tblGrid>
                <a:gridCol w="1525448"/>
                <a:gridCol w="1525448"/>
              </a:tblGrid>
              <a:tr h="255534">
                <a:tc>
                  <a:txBody>
                    <a:bodyPr/>
                    <a:lstStyle/>
                    <a:p>
                      <a:pPr algn="ctr"/>
                      <a:r>
                        <a:rPr lang="es-EC" sz="1600" dirty="0" smtClean="0"/>
                        <a:t>Elemento</a:t>
                      </a:r>
                      <a:endParaRPr lang="es-EC" sz="1600" dirty="0"/>
                    </a:p>
                  </a:txBody>
                  <a:tcPr/>
                </a:tc>
                <a:tc>
                  <a:txBody>
                    <a:bodyPr/>
                    <a:lstStyle/>
                    <a:p>
                      <a:pPr algn="ctr"/>
                      <a:r>
                        <a:rPr lang="es-EC" sz="1600" dirty="0" smtClean="0"/>
                        <a:t>Sección (m)</a:t>
                      </a:r>
                      <a:endParaRPr lang="es-EC" sz="1600" dirty="0"/>
                    </a:p>
                  </a:txBody>
                  <a:tcPr/>
                </a:tc>
              </a:tr>
              <a:tr h="255534">
                <a:tc>
                  <a:txBody>
                    <a:bodyPr/>
                    <a:lstStyle/>
                    <a:p>
                      <a:pPr algn="ctr"/>
                      <a:r>
                        <a:rPr lang="es-EC" sz="1600" dirty="0" smtClean="0"/>
                        <a:t>Pantalla </a:t>
                      </a:r>
                      <a:endParaRPr lang="es-EC" sz="1600" dirty="0"/>
                    </a:p>
                  </a:txBody>
                  <a:tcPr/>
                </a:tc>
                <a:tc>
                  <a:txBody>
                    <a:bodyPr/>
                    <a:lstStyle/>
                    <a:p>
                      <a:pPr algn="ctr"/>
                      <a:r>
                        <a:rPr lang="es-EC" sz="1600" dirty="0" smtClean="0"/>
                        <a:t>0,60</a:t>
                      </a:r>
                      <a:endParaRPr lang="es-EC" sz="1600" dirty="0"/>
                    </a:p>
                  </a:txBody>
                  <a:tcPr/>
                </a:tc>
              </a:tr>
              <a:tr h="255534">
                <a:tc>
                  <a:txBody>
                    <a:bodyPr/>
                    <a:lstStyle/>
                    <a:p>
                      <a:pPr algn="ctr"/>
                      <a:r>
                        <a:rPr lang="es-EC" sz="1600" dirty="0" smtClean="0"/>
                        <a:t>Contrafuertes</a:t>
                      </a:r>
                      <a:endParaRPr lang="es-EC" sz="1600" dirty="0"/>
                    </a:p>
                  </a:txBody>
                  <a:tcPr/>
                </a:tc>
                <a:tc>
                  <a:txBody>
                    <a:bodyPr/>
                    <a:lstStyle/>
                    <a:p>
                      <a:pPr algn="ctr"/>
                      <a:r>
                        <a:rPr lang="es-EC" sz="1600" dirty="0" smtClean="0"/>
                        <a:t>0,60</a:t>
                      </a:r>
                      <a:endParaRPr lang="es-EC" sz="1600" dirty="0"/>
                    </a:p>
                  </a:txBody>
                  <a:tcPr/>
                </a:tc>
              </a:tr>
            </a:tbl>
          </a:graphicData>
        </a:graphic>
      </p:graphicFrame>
      <p:graphicFrame>
        <p:nvGraphicFramePr>
          <p:cNvPr id="14" name="Tabla 13"/>
          <p:cNvGraphicFramePr>
            <a:graphicFrameLocks noGrp="1"/>
          </p:cNvGraphicFramePr>
          <p:nvPr>
            <p:extLst>
              <p:ext uri="{D42A27DB-BD31-4B8C-83A1-F6EECF244321}">
                <p14:modId xmlns:p14="http://schemas.microsoft.com/office/powerpoint/2010/main" val="3976575615"/>
              </p:ext>
            </p:extLst>
          </p:nvPr>
        </p:nvGraphicFramePr>
        <p:xfrm>
          <a:off x="463828" y="5084008"/>
          <a:ext cx="3050896" cy="1005840"/>
        </p:xfrm>
        <a:graphic>
          <a:graphicData uri="http://schemas.openxmlformats.org/drawingml/2006/table">
            <a:tbl>
              <a:tblPr firstRow="1" bandRow="1">
                <a:tableStyleId>{616DA210-FB5B-4158-B5E0-FEB733F419BA}</a:tableStyleId>
              </a:tblPr>
              <a:tblGrid>
                <a:gridCol w="1525448"/>
                <a:gridCol w="1525448"/>
              </a:tblGrid>
              <a:tr h="255534">
                <a:tc>
                  <a:txBody>
                    <a:bodyPr/>
                    <a:lstStyle/>
                    <a:p>
                      <a:pPr algn="ctr"/>
                      <a:r>
                        <a:rPr lang="es-EC" sz="1600" dirty="0" smtClean="0"/>
                        <a:t>Elemento</a:t>
                      </a:r>
                      <a:endParaRPr lang="es-EC" sz="1600" dirty="0"/>
                    </a:p>
                  </a:txBody>
                  <a:tcPr/>
                </a:tc>
                <a:tc>
                  <a:txBody>
                    <a:bodyPr/>
                    <a:lstStyle/>
                    <a:p>
                      <a:pPr algn="ctr"/>
                      <a:r>
                        <a:rPr lang="es-EC" sz="1600" dirty="0" smtClean="0"/>
                        <a:t>Sección (m)</a:t>
                      </a:r>
                      <a:endParaRPr lang="es-EC" sz="1600" dirty="0"/>
                    </a:p>
                  </a:txBody>
                  <a:tcPr/>
                </a:tc>
              </a:tr>
              <a:tr h="255534">
                <a:tc>
                  <a:txBody>
                    <a:bodyPr/>
                    <a:lstStyle/>
                    <a:p>
                      <a:pPr algn="ctr"/>
                      <a:r>
                        <a:rPr lang="es-EC" sz="1600" dirty="0" smtClean="0"/>
                        <a:t>Pantalla </a:t>
                      </a:r>
                      <a:endParaRPr lang="es-EC" sz="1600" dirty="0"/>
                    </a:p>
                  </a:txBody>
                  <a:tcPr/>
                </a:tc>
                <a:tc>
                  <a:txBody>
                    <a:bodyPr/>
                    <a:lstStyle/>
                    <a:p>
                      <a:pPr algn="ctr"/>
                      <a:r>
                        <a:rPr lang="es-EC" sz="1600" dirty="0" smtClean="0"/>
                        <a:t>0,70</a:t>
                      </a:r>
                      <a:endParaRPr lang="es-EC" sz="1600" dirty="0"/>
                    </a:p>
                  </a:txBody>
                  <a:tcPr/>
                </a:tc>
              </a:tr>
              <a:tr h="255534">
                <a:tc>
                  <a:txBody>
                    <a:bodyPr/>
                    <a:lstStyle/>
                    <a:p>
                      <a:pPr algn="ctr"/>
                      <a:r>
                        <a:rPr lang="es-EC" sz="1600" dirty="0" smtClean="0"/>
                        <a:t>Contrafuertes</a:t>
                      </a:r>
                      <a:endParaRPr lang="es-EC" sz="1600" dirty="0"/>
                    </a:p>
                  </a:txBody>
                  <a:tcPr/>
                </a:tc>
                <a:tc>
                  <a:txBody>
                    <a:bodyPr/>
                    <a:lstStyle/>
                    <a:p>
                      <a:pPr algn="ctr"/>
                      <a:r>
                        <a:rPr lang="es-EC" sz="1600" dirty="0" smtClean="0"/>
                        <a:t>0,70</a:t>
                      </a:r>
                      <a:endParaRPr lang="es-EC" sz="1600" dirty="0"/>
                    </a:p>
                  </a:txBody>
                  <a:tcPr/>
                </a:tc>
              </a:tr>
            </a:tbl>
          </a:graphicData>
        </a:graphic>
      </p:graphicFrame>
      <p:pic>
        <p:nvPicPr>
          <p:cNvPr id="8" name="Imagen 7" descr="Recorte de pantalla"/>
          <p:cNvPicPr>
            <a:picLocks noChangeAspect="1"/>
          </p:cNvPicPr>
          <p:nvPr/>
        </p:nvPicPr>
        <p:blipFill rotWithShape="1">
          <a:blip r:embed="rId5">
            <a:extLst>
              <a:ext uri="{28A0092B-C50C-407E-A947-70E740481C1C}">
                <a14:useLocalDpi xmlns:a14="http://schemas.microsoft.com/office/drawing/2010/main" val="0"/>
              </a:ext>
            </a:extLst>
          </a:blip>
          <a:srcRect l="6504" b="2254"/>
          <a:stretch/>
        </p:blipFill>
        <p:spPr>
          <a:xfrm>
            <a:off x="3603625" y="3341613"/>
            <a:ext cx="2721754" cy="2592237"/>
          </a:xfrm>
          <a:prstGeom prst="rect">
            <a:avLst/>
          </a:prstGeom>
        </p:spPr>
      </p:pic>
    </p:spTree>
    <p:extLst>
      <p:ext uri="{BB962C8B-B14F-4D97-AF65-F5344CB8AC3E}">
        <p14:creationId xmlns:p14="http://schemas.microsoft.com/office/powerpoint/2010/main" val="371253047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6086901" y="-14325"/>
            <a:ext cx="3057099" cy="369332"/>
          </a:xfrm>
          <a:prstGeom prst="rect">
            <a:avLst/>
          </a:prstGeom>
          <a:noFill/>
        </p:spPr>
        <p:txBody>
          <a:bodyPr wrap="square" rtlCol="0">
            <a:spAutoFit/>
          </a:bodyPr>
          <a:lstStyle/>
          <a:p>
            <a:pPr algn="ctr"/>
            <a:r>
              <a:rPr lang="es-EC" u="none" dirty="0" smtClean="0">
                <a:solidFill>
                  <a:schemeClr val="bg1">
                    <a:lumMod val="50000"/>
                  </a:schemeClr>
                </a:solidFill>
              </a:rPr>
              <a:t>MODELACIÓN Y DISEÑO</a:t>
            </a:r>
            <a:endParaRPr lang="es-EC" u="none" dirty="0">
              <a:solidFill>
                <a:schemeClr val="bg1">
                  <a:lumMod val="50000"/>
                </a:schemeClr>
              </a:solidFill>
            </a:endParaRPr>
          </a:p>
        </p:txBody>
      </p:sp>
      <p:pic>
        <p:nvPicPr>
          <p:cNvPr id="5" name="Imagen 5"/>
          <p:cNvPicPr>
            <a:picLocks noChangeAspect="1"/>
          </p:cNvPicPr>
          <p:nvPr/>
        </p:nvPicPr>
        <p:blipFill rotWithShape="1">
          <a:blip r:embed="rId3">
            <a:extLst>
              <a:ext uri="{28A0092B-C50C-407E-A947-70E740481C1C}">
                <a14:useLocalDpi xmlns:a14="http://schemas.microsoft.com/office/drawing/2010/main" val="0"/>
              </a:ext>
            </a:extLst>
          </a:blip>
          <a:srcRect l="25697"/>
          <a:stretch/>
        </p:blipFill>
        <p:spPr>
          <a:xfrm>
            <a:off x="6679732" y="5985437"/>
            <a:ext cx="2331841" cy="809423"/>
          </a:xfrm>
          <a:prstGeom prst="rect">
            <a:avLst/>
          </a:prstGeom>
        </p:spPr>
      </p:pic>
      <p:sp>
        <p:nvSpPr>
          <p:cNvPr id="19" name="6 CuadroTexto"/>
          <p:cNvSpPr txBox="1"/>
          <p:nvPr/>
        </p:nvSpPr>
        <p:spPr>
          <a:xfrm>
            <a:off x="109180" y="87228"/>
            <a:ext cx="5977721" cy="461665"/>
          </a:xfrm>
          <a:prstGeom prst="rect">
            <a:avLst/>
          </a:prstGeom>
          <a:noFill/>
        </p:spPr>
        <p:txBody>
          <a:bodyPr wrap="square" rtlCol="0">
            <a:spAutoFit/>
          </a:bodyPr>
          <a:lstStyle/>
          <a:p>
            <a:pPr lvl="0"/>
            <a:r>
              <a:rPr lang="es-EC" sz="2400" b="1" u="none" dirty="0" smtClean="0">
                <a:solidFill>
                  <a:srgbClr val="000000"/>
                </a:solidFill>
              </a:rPr>
              <a:t>MODELO 2</a:t>
            </a:r>
            <a:endParaRPr lang="es-EC" sz="2400" u="none" dirty="0">
              <a:solidFill>
                <a:srgbClr val="000000"/>
              </a:solidFill>
            </a:endParaRPr>
          </a:p>
        </p:txBody>
      </p:sp>
      <p:sp>
        <p:nvSpPr>
          <p:cNvPr id="25" name="8 Rectángulo"/>
          <p:cNvSpPr/>
          <p:nvPr/>
        </p:nvSpPr>
        <p:spPr>
          <a:xfrm>
            <a:off x="666660" y="864605"/>
            <a:ext cx="8000146" cy="415498"/>
          </a:xfrm>
          <a:prstGeom prst="rect">
            <a:avLst/>
          </a:prstGeom>
        </p:spPr>
        <p:txBody>
          <a:bodyPr wrap="square">
            <a:spAutoFit/>
          </a:bodyPr>
          <a:lstStyle/>
          <a:p>
            <a:pPr lvl="0"/>
            <a:r>
              <a:rPr lang="es-EC" sz="2100" b="1" u="none" dirty="0" smtClean="0">
                <a:solidFill>
                  <a:schemeClr val="accent6">
                    <a:lumMod val="75000"/>
                  </a:schemeClr>
                </a:solidFill>
              </a:rPr>
              <a:t>Coeficiente de seguridad al volcamiento. Presa San Lorenzo </a:t>
            </a:r>
            <a:endParaRPr lang="es-EC" sz="2100" u="none" dirty="0">
              <a:solidFill>
                <a:schemeClr val="accent6">
                  <a:lumMod val="75000"/>
                </a:schemeClr>
              </a:solidFill>
            </a:endParaRPr>
          </a:p>
        </p:txBody>
      </p:sp>
      <p:sp>
        <p:nvSpPr>
          <p:cNvPr id="26" name="8 Rectángulo"/>
          <p:cNvSpPr/>
          <p:nvPr/>
        </p:nvSpPr>
        <p:spPr>
          <a:xfrm>
            <a:off x="666660" y="3484032"/>
            <a:ext cx="8000146" cy="415498"/>
          </a:xfrm>
          <a:prstGeom prst="rect">
            <a:avLst/>
          </a:prstGeom>
        </p:spPr>
        <p:txBody>
          <a:bodyPr wrap="square">
            <a:spAutoFit/>
          </a:bodyPr>
          <a:lstStyle/>
          <a:p>
            <a:pPr lvl="0"/>
            <a:r>
              <a:rPr lang="es-EC" sz="2100" b="1" u="none" dirty="0" smtClean="0">
                <a:solidFill>
                  <a:schemeClr val="accent6">
                    <a:lumMod val="75000"/>
                  </a:schemeClr>
                </a:solidFill>
              </a:rPr>
              <a:t>Coeficiente de seguridad al volcamiento. Presa Saquimala</a:t>
            </a:r>
            <a:endParaRPr lang="es-EC" sz="2100" u="none" dirty="0">
              <a:solidFill>
                <a:schemeClr val="accent6">
                  <a:lumMod val="75000"/>
                </a:schemeClr>
              </a:solidFill>
            </a:endParaRPr>
          </a:p>
        </p:txBody>
      </p:sp>
      <p:pic>
        <p:nvPicPr>
          <p:cNvPr id="4" name="Imagen 3" descr="Recorte de pantall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660" y="1419908"/>
            <a:ext cx="7373379" cy="1924319"/>
          </a:xfrm>
          <a:prstGeom prst="rect">
            <a:avLst/>
          </a:prstGeom>
        </p:spPr>
      </p:pic>
      <p:pic>
        <p:nvPicPr>
          <p:cNvPr id="7" name="Imagen 6" descr="Recorte de pantall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2369" y="4039335"/>
            <a:ext cx="7127670" cy="1848706"/>
          </a:xfrm>
          <a:prstGeom prst="rect">
            <a:avLst/>
          </a:prstGeom>
        </p:spPr>
      </p:pic>
    </p:spTree>
    <p:extLst>
      <p:ext uri="{BB962C8B-B14F-4D97-AF65-F5344CB8AC3E}">
        <p14:creationId xmlns:p14="http://schemas.microsoft.com/office/powerpoint/2010/main" val="241105060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6086901" y="-14325"/>
            <a:ext cx="3057099" cy="369332"/>
          </a:xfrm>
          <a:prstGeom prst="rect">
            <a:avLst/>
          </a:prstGeom>
          <a:noFill/>
        </p:spPr>
        <p:txBody>
          <a:bodyPr wrap="square" rtlCol="0">
            <a:spAutoFit/>
          </a:bodyPr>
          <a:lstStyle/>
          <a:p>
            <a:pPr algn="ctr"/>
            <a:r>
              <a:rPr lang="es-EC" u="none" dirty="0" smtClean="0">
                <a:solidFill>
                  <a:schemeClr val="bg1">
                    <a:lumMod val="50000"/>
                  </a:schemeClr>
                </a:solidFill>
              </a:rPr>
              <a:t>MODELACIÓN Y DISEÑO</a:t>
            </a:r>
            <a:endParaRPr lang="es-EC" u="none" dirty="0">
              <a:solidFill>
                <a:schemeClr val="bg1">
                  <a:lumMod val="50000"/>
                </a:schemeClr>
              </a:solidFill>
            </a:endParaRPr>
          </a:p>
        </p:txBody>
      </p:sp>
      <p:sp>
        <p:nvSpPr>
          <p:cNvPr id="19" name="6 CuadroTexto"/>
          <p:cNvSpPr txBox="1"/>
          <p:nvPr/>
        </p:nvSpPr>
        <p:spPr>
          <a:xfrm>
            <a:off x="109180" y="87228"/>
            <a:ext cx="5977721" cy="461665"/>
          </a:xfrm>
          <a:prstGeom prst="rect">
            <a:avLst/>
          </a:prstGeom>
          <a:noFill/>
        </p:spPr>
        <p:txBody>
          <a:bodyPr wrap="square" rtlCol="0">
            <a:spAutoFit/>
          </a:bodyPr>
          <a:lstStyle/>
          <a:p>
            <a:pPr lvl="0"/>
            <a:r>
              <a:rPr lang="es-EC" sz="2400" b="1" u="none" dirty="0" smtClean="0">
                <a:solidFill>
                  <a:srgbClr val="000000"/>
                </a:solidFill>
              </a:rPr>
              <a:t>MODELO </a:t>
            </a:r>
            <a:r>
              <a:rPr lang="es-EC" sz="2400" b="1" u="none" dirty="0">
                <a:solidFill>
                  <a:srgbClr val="000000"/>
                </a:solidFill>
              </a:rPr>
              <a:t>2</a:t>
            </a:r>
            <a:endParaRPr lang="es-EC" sz="2400" u="none" dirty="0">
              <a:solidFill>
                <a:srgbClr val="000000"/>
              </a:solidFill>
            </a:endParaRPr>
          </a:p>
        </p:txBody>
      </p:sp>
      <p:sp>
        <p:nvSpPr>
          <p:cNvPr id="25" name="8 Rectángulo"/>
          <p:cNvSpPr/>
          <p:nvPr/>
        </p:nvSpPr>
        <p:spPr>
          <a:xfrm>
            <a:off x="109177" y="595551"/>
            <a:ext cx="8888325" cy="677108"/>
          </a:xfrm>
          <a:prstGeom prst="rect">
            <a:avLst/>
          </a:prstGeom>
        </p:spPr>
        <p:txBody>
          <a:bodyPr wrap="square">
            <a:spAutoFit/>
          </a:bodyPr>
          <a:lstStyle/>
          <a:p>
            <a:pPr lvl="0"/>
            <a:r>
              <a:rPr lang="es-EC" sz="1900" b="1" u="none" dirty="0" smtClean="0">
                <a:solidFill>
                  <a:schemeClr val="accent6">
                    <a:lumMod val="75000"/>
                  </a:schemeClr>
                </a:solidFill>
              </a:rPr>
              <a:t>Coeficiente de seguridad al deslizamiento en condiciones normales (lahar). Presa San Lorenzo </a:t>
            </a:r>
            <a:endParaRPr lang="es-EC" sz="1900" u="none" dirty="0">
              <a:solidFill>
                <a:schemeClr val="accent6">
                  <a:lumMod val="75000"/>
                </a:schemeClr>
              </a:solidFill>
            </a:endParaRPr>
          </a:p>
        </p:txBody>
      </p:sp>
      <p:sp>
        <p:nvSpPr>
          <p:cNvPr id="11" name="8 Rectángulo"/>
          <p:cNvSpPr/>
          <p:nvPr/>
        </p:nvSpPr>
        <p:spPr>
          <a:xfrm>
            <a:off x="109176" y="3628259"/>
            <a:ext cx="8888325" cy="677108"/>
          </a:xfrm>
          <a:prstGeom prst="rect">
            <a:avLst/>
          </a:prstGeom>
        </p:spPr>
        <p:txBody>
          <a:bodyPr wrap="square">
            <a:spAutoFit/>
          </a:bodyPr>
          <a:lstStyle/>
          <a:p>
            <a:r>
              <a:rPr lang="es-EC" sz="1900" b="1" u="none" dirty="0">
                <a:solidFill>
                  <a:schemeClr val="accent6">
                    <a:lumMod val="75000"/>
                  </a:schemeClr>
                </a:solidFill>
              </a:rPr>
              <a:t>Coeficiente de seguridad al deslizamiento en condiciones normales (lahar). Presa Saquimala</a:t>
            </a:r>
          </a:p>
        </p:txBody>
      </p:sp>
      <p:pic>
        <p:nvPicPr>
          <p:cNvPr id="2" name="Imagen 1" descr="Recorte de pantall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175" y="1221900"/>
            <a:ext cx="6526721" cy="2457119"/>
          </a:xfrm>
          <a:prstGeom prst="rect">
            <a:avLst/>
          </a:prstGeom>
        </p:spPr>
      </p:pic>
      <p:pic>
        <p:nvPicPr>
          <p:cNvPr id="3" name="Imagen 2" descr="Recorte de pantall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176" y="4317944"/>
            <a:ext cx="6526721" cy="2393782"/>
          </a:xfrm>
          <a:prstGeom prst="rect">
            <a:avLst/>
          </a:prstGeom>
        </p:spPr>
      </p:pic>
      <p:pic>
        <p:nvPicPr>
          <p:cNvPr id="5" name="Imagen 5"/>
          <p:cNvPicPr>
            <a:picLocks noChangeAspect="1"/>
          </p:cNvPicPr>
          <p:nvPr/>
        </p:nvPicPr>
        <p:blipFill rotWithShape="1">
          <a:blip r:embed="rId5">
            <a:extLst>
              <a:ext uri="{28A0092B-C50C-407E-A947-70E740481C1C}">
                <a14:useLocalDpi xmlns:a14="http://schemas.microsoft.com/office/drawing/2010/main" val="0"/>
              </a:ext>
            </a:extLst>
          </a:blip>
          <a:srcRect l="25697"/>
          <a:stretch/>
        </p:blipFill>
        <p:spPr>
          <a:xfrm>
            <a:off x="6665664" y="5985437"/>
            <a:ext cx="2331841" cy="809423"/>
          </a:xfrm>
          <a:prstGeom prst="rect">
            <a:avLst/>
          </a:prstGeom>
        </p:spPr>
      </p:pic>
    </p:spTree>
    <p:extLst>
      <p:ext uri="{BB962C8B-B14F-4D97-AF65-F5344CB8AC3E}">
        <p14:creationId xmlns:p14="http://schemas.microsoft.com/office/powerpoint/2010/main" val="221150177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6086901" y="-14325"/>
            <a:ext cx="3057099" cy="369332"/>
          </a:xfrm>
          <a:prstGeom prst="rect">
            <a:avLst/>
          </a:prstGeom>
          <a:noFill/>
        </p:spPr>
        <p:txBody>
          <a:bodyPr wrap="square" rtlCol="0">
            <a:spAutoFit/>
          </a:bodyPr>
          <a:lstStyle/>
          <a:p>
            <a:pPr algn="ctr"/>
            <a:r>
              <a:rPr lang="es-EC" u="none" dirty="0" smtClean="0">
                <a:solidFill>
                  <a:schemeClr val="bg1">
                    <a:lumMod val="50000"/>
                  </a:schemeClr>
                </a:solidFill>
              </a:rPr>
              <a:t>MODELACIÓN Y DISEÑO</a:t>
            </a:r>
            <a:endParaRPr lang="es-EC" u="none" dirty="0">
              <a:solidFill>
                <a:schemeClr val="bg1">
                  <a:lumMod val="50000"/>
                </a:schemeClr>
              </a:solidFill>
            </a:endParaRPr>
          </a:p>
        </p:txBody>
      </p:sp>
      <p:pic>
        <p:nvPicPr>
          <p:cNvPr id="5" name="Imagen 5"/>
          <p:cNvPicPr>
            <a:picLocks noChangeAspect="1"/>
          </p:cNvPicPr>
          <p:nvPr/>
        </p:nvPicPr>
        <p:blipFill rotWithShape="1">
          <a:blip r:embed="rId3">
            <a:extLst>
              <a:ext uri="{28A0092B-C50C-407E-A947-70E740481C1C}">
                <a14:useLocalDpi xmlns:a14="http://schemas.microsoft.com/office/drawing/2010/main" val="0"/>
              </a:ext>
            </a:extLst>
          </a:blip>
          <a:srcRect l="25697"/>
          <a:stretch/>
        </p:blipFill>
        <p:spPr>
          <a:xfrm>
            <a:off x="6665664" y="5985437"/>
            <a:ext cx="2331841" cy="809423"/>
          </a:xfrm>
          <a:prstGeom prst="rect">
            <a:avLst/>
          </a:prstGeom>
        </p:spPr>
      </p:pic>
      <p:sp>
        <p:nvSpPr>
          <p:cNvPr id="19" name="6 CuadroTexto"/>
          <p:cNvSpPr txBox="1"/>
          <p:nvPr/>
        </p:nvSpPr>
        <p:spPr>
          <a:xfrm>
            <a:off x="109180" y="87228"/>
            <a:ext cx="5977721" cy="461665"/>
          </a:xfrm>
          <a:prstGeom prst="rect">
            <a:avLst/>
          </a:prstGeom>
          <a:noFill/>
        </p:spPr>
        <p:txBody>
          <a:bodyPr wrap="square" rtlCol="0">
            <a:spAutoFit/>
          </a:bodyPr>
          <a:lstStyle/>
          <a:p>
            <a:pPr lvl="0"/>
            <a:r>
              <a:rPr lang="es-EC" sz="2400" b="1" u="none" dirty="0" smtClean="0">
                <a:solidFill>
                  <a:srgbClr val="000000"/>
                </a:solidFill>
              </a:rPr>
              <a:t>MODELO 2 </a:t>
            </a:r>
            <a:endParaRPr lang="es-EC" sz="2400" u="none" dirty="0">
              <a:solidFill>
                <a:srgbClr val="000000"/>
              </a:solidFill>
            </a:endParaRPr>
          </a:p>
        </p:txBody>
      </p:sp>
      <p:sp>
        <p:nvSpPr>
          <p:cNvPr id="25" name="8 Rectángulo"/>
          <p:cNvSpPr/>
          <p:nvPr/>
        </p:nvSpPr>
        <p:spPr>
          <a:xfrm>
            <a:off x="253762" y="624382"/>
            <a:ext cx="8627693" cy="677108"/>
          </a:xfrm>
          <a:prstGeom prst="rect">
            <a:avLst/>
          </a:prstGeom>
        </p:spPr>
        <p:txBody>
          <a:bodyPr wrap="square">
            <a:spAutoFit/>
          </a:bodyPr>
          <a:lstStyle/>
          <a:p>
            <a:pPr lvl="0"/>
            <a:r>
              <a:rPr lang="es-EC" sz="1900" b="1" u="none" dirty="0" smtClean="0">
                <a:solidFill>
                  <a:schemeClr val="accent6">
                    <a:lumMod val="75000"/>
                  </a:schemeClr>
                </a:solidFill>
              </a:rPr>
              <a:t>Coeficiente de seguridad al deslizamiento en condiciones extremas (lahar - sismo). Presa San Lorenzo </a:t>
            </a:r>
            <a:endParaRPr lang="es-EC" sz="1900" u="none" dirty="0">
              <a:solidFill>
                <a:schemeClr val="accent6">
                  <a:lumMod val="75000"/>
                </a:schemeClr>
              </a:solidFill>
            </a:endParaRPr>
          </a:p>
        </p:txBody>
      </p:sp>
      <p:sp>
        <p:nvSpPr>
          <p:cNvPr id="11" name="8 Rectángulo"/>
          <p:cNvSpPr/>
          <p:nvPr/>
        </p:nvSpPr>
        <p:spPr>
          <a:xfrm>
            <a:off x="202572" y="3670902"/>
            <a:ext cx="8477340" cy="677108"/>
          </a:xfrm>
          <a:prstGeom prst="rect">
            <a:avLst/>
          </a:prstGeom>
        </p:spPr>
        <p:txBody>
          <a:bodyPr wrap="square">
            <a:spAutoFit/>
          </a:bodyPr>
          <a:lstStyle/>
          <a:p>
            <a:r>
              <a:rPr lang="es-EC" sz="1900" b="1" u="none" dirty="0">
                <a:solidFill>
                  <a:schemeClr val="accent6">
                    <a:lumMod val="75000"/>
                  </a:schemeClr>
                </a:solidFill>
              </a:rPr>
              <a:t>Coeficiente de seguridad al deslizamiento en condiciones </a:t>
            </a:r>
            <a:r>
              <a:rPr lang="es-EC" sz="1900" b="1" u="none" dirty="0" smtClean="0">
                <a:solidFill>
                  <a:schemeClr val="accent6">
                    <a:lumMod val="75000"/>
                  </a:schemeClr>
                </a:solidFill>
              </a:rPr>
              <a:t>extremas </a:t>
            </a:r>
            <a:r>
              <a:rPr lang="es-EC" sz="1900" b="1" u="none" dirty="0">
                <a:solidFill>
                  <a:schemeClr val="accent6">
                    <a:lumMod val="75000"/>
                  </a:schemeClr>
                </a:solidFill>
              </a:rPr>
              <a:t>(</a:t>
            </a:r>
            <a:r>
              <a:rPr lang="es-EC" sz="1900" b="1" u="none" dirty="0" smtClean="0">
                <a:solidFill>
                  <a:schemeClr val="accent6">
                    <a:lumMod val="75000"/>
                  </a:schemeClr>
                </a:solidFill>
              </a:rPr>
              <a:t>lahar - sismo). </a:t>
            </a:r>
            <a:r>
              <a:rPr lang="es-EC" sz="1900" b="1" u="none" dirty="0">
                <a:solidFill>
                  <a:schemeClr val="accent6">
                    <a:lumMod val="75000"/>
                  </a:schemeClr>
                </a:solidFill>
              </a:rPr>
              <a:t>Presa Saquimala</a:t>
            </a:r>
          </a:p>
        </p:txBody>
      </p:sp>
      <p:pic>
        <p:nvPicPr>
          <p:cNvPr id="3" name="Imagen 2" descr="Recorte de pantall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762" y="1288117"/>
            <a:ext cx="6374592" cy="2426789"/>
          </a:xfrm>
          <a:prstGeom prst="rect">
            <a:avLst/>
          </a:prstGeom>
        </p:spPr>
      </p:pic>
      <p:pic>
        <p:nvPicPr>
          <p:cNvPr id="4" name="Imagen 3" descr="Recorte de pantall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762" y="4348010"/>
            <a:ext cx="6374592" cy="2360140"/>
          </a:xfrm>
          <a:prstGeom prst="rect">
            <a:avLst/>
          </a:prstGeom>
        </p:spPr>
      </p:pic>
    </p:spTree>
    <p:extLst>
      <p:ext uri="{BB962C8B-B14F-4D97-AF65-F5344CB8AC3E}">
        <p14:creationId xmlns:p14="http://schemas.microsoft.com/office/powerpoint/2010/main" val="62349971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6086901" y="-14325"/>
            <a:ext cx="3057099" cy="369332"/>
          </a:xfrm>
          <a:prstGeom prst="rect">
            <a:avLst/>
          </a:prstGeom>
          <a:noFill/>
        </p:spPr>
        <p:txBody>
          <a:bodyPr wrap="square" rtlCol="0">
            <a:spAutoFit/>
          </a:bodyPr>
          <a:lstStyle/>
          <a:p>
            <a:pPr algn="ctr"/>
            <a:r>
              <a:rPr lang="es-EC" u="none" dirty="0" smtClean="0">
                <a:solidFill>
                  <a:schemeClr val="bg1">
                    <a:lumMod val="50000"/>
                  </a:schemeClr>
                </a:solidFill>
              </a:rPr>
              <a:t>MODELACIÓN Y DISEÑO</a:t>
            </a:r>
            <a:endParaRPr lang="es-EC" u="none" dirty="0">
              <a:solidFill>
                <a:schemeClr val="bg1">
                  <a:lumMod val="50000"/>
                </a:schemeClr>
              </a:solidFill>
            </a:endParaRPr>
          </a:p>
        </p:txBody>
      </p:sp>
      <p:pic>
        <p:nvPicPr>
          <p:cNvPr id="5" name="Imagen 5"/>
          <p:cNvPicPr>
            <a:picLocks noChangeAspect="1"/>
          </p:cNvPicPr>
          <p:nvPr/>
        </p:nvPicPr>
        <p:blipFill rotWithShape="1">
          <a:blip r:embed="rId3">
            <a:extLst>
              <a:ext uri="{28A0092B-C50C-407E-A947-70E740481C1C}">
                <a14:useLocalDpi xmlns:a14="http://schemas.microsoft.com/office/drawing/2010/main" val="0"/>
              </a:ext>
            </a:extLst>
          </a:blip>
          <a:srcRect l="25697"/>
          <a:stretch/>
        </p:blipFill>
        <p:spPr>
          <a:xfrm>
            <a:off x="6679732" y="5985437"/>
            <a:ext cx="2331841" cy="809423"/>
          </a:xfrm>
          <a:prstGeom prst="rect">
            <a:avLst/>
          </a:prstGeom>
        </p:spPr>
      </p:pic>
      <p:sp>
        <p:nvSpPr>
          <p:cNvPr id="19" name="6 CuadroTexto"/>
          <p:cNvSpPr txBox="1"/>
          <p:nvPr/>
        </p:nvSpPr>
        <p:spPr>
          <a:xfrm>
            <a:off x="109180" y="87228"/>
            <a:ext cx="5977721" cy="461665"/>
          </a:xfrm>
          <a:prstGeom prst="rect">
            <a:avLst/>
          </a:prstGeom>
          <a:noFill/>
        </p:spPr>
        <p:txBody>
          <a:bodyPr wrap="square" rtlCol="0">
            <a:spAutoFit/>
          </a:bodyPr>
          <a:lstStyle/>
          <a:p>
            <a:pPr lvl="0"/>
            <a:r>
              <a:rPr lang="es-EC" sz="2400" b="1" u="none" dirty="0" smtClean="0">
                <a:solidFill>
                  <a:srgbClr val="000000"/>
                </a:solidFill>
              </a:rPr>
              <a:t>MODELO 2</a:t>
            </a:r>
            <a:endParaRPr lang="es-EC" sz="2400" u="none" dirty="0">
              <a:solidFill>
                <a:srgbClr val="000000"/>
              </a:solidFill>
            </a:endParaRPr>
          </a:p>
        </p:txBody>
      </p:sp>
      <p:sp>
        <p:nvSpPr>
          <p:cNvPr id="20" name="8 Rectángulo"/>
          <p:cNvSpPr/>
          <p:nvPr/>
        </p:nvSpPr>
        <p:spPr>
          <a:xfrm>
            <a:off x="641629" y="3717216"/>
            <a:ext cx="3028671" cy="446276"/>
          </a:xfrm>
          <a:prstGeom prst="rect">
            <a:avLst/>
          </a:prstGeom>
        </p:spPr>
        <p:txBody>
          <a:bodyPr wrap="square">
            <a:spAutoFit/>
          </a:bodyPr>
          <a:lstStyle/>
          <a:p>
            <a:pPr lvl="0"/>
            <a:r>
              <a:rPr lang="es-EC" sz="2200" b="1" u="none" dirty="0" smtClean="0">
                <a:solidFill>
                  <a:srgbClr val="000000"/>
                </a:solidFill>
              </a:rPr>
              <a:t>Presa San Lorenzo </a:t>
            </a:r>
            <a:endParaRPr lang="es-EC" sz="2200" u="none" dirty="0"/>
          </a:p>
        </p:txBody>
      </p:sp>
      <p:sp>
        <p:nvSpPr>
          <p:cNvPr id="11" name="8 Rectángulo"/>
          <p:cNvSpPr/>
          <p:nvPr/>
        </p:nvSpPr>
        <p:spPr>
          <a:xfrm>
            <a:off x="5402613" y="3713807"/>
            <a:ext cx="2797037" cy="446276"/>
          </a:xfrm>
          <a:prstGeom prst="rect">
            <a:avLst/>
          </a:prstGeom>
        </p:spPr>
        <p:txBody>
          <a:bodyPr wrap="square">
            <a:spAutoFit/>
          </a:bodyPr>
          <a:lstStyle/>
          <a:p>
            <a:pPr lvl="0"/>
            <a:r>
              <a:rPr lang="es-EC" sz="2200" b="1" u="none" dirty="0" smtClean="0">
                <a:solidFill>
                  <a:srgbClr val="000000"/>
                </a:solidFill>
              </a:rPr>
              <a:t>Presa Saquimala</a:t>
            </a:r>
            <a:endParaRPr lang="es-EC" sz="2200" u="none" dirty="0"/>
          </a:p>
        </p:txBody>
      </p:sp>
      <p:sp>
        <p:nvSpPr>
          <p:cNvPr id="4" name="Rectángulo 3"/>
          <p:cNvSpPr/>
          <p:nvPr/>
        </p:nvSpPr>
        <p:spPr>
          <a:xfrm>
            <a:off x="463828" y="939829"/>
            <a:ext cx="8261071" cy="1938992"/>
          </a:xfrm>
          <a:prstGeom prst="rect">
            <a:avLst/>
          </a:prstGeom>
        </p:spPr>
        <p:txBody>
          <a:bodyPr wrap="square">
            <a:spAutoFit/>
          </a:bodyPr>
          <a:lstStyle/>
          <a:p>
            <a:pPr algn="just" fontAlgn="auto">
              <a:spcBef>
                <a:spcPts val="0"/>
              </a:spcBef>
              <a:spcAft>
                <a:spcPts val="0"/>
              </a:spcAft>
              <a:defRPr/>
            </a:pPr>
            <a:r>
              <a:rPr lang="es-EC" sz="2400" u="none" dirty="0"/>
              <a:t>De los resultados obtenidos se puede concluir que la estructura es estable al volcamiento, sin embargo los coeficientes de deslizamiento no cumplen con los mínimos requeridos, por lo que se procede a incrementar la sección hasta conseguir la estabilidad de la estructura. </a:t>
            </a:r>
          </a:p>
        </p:txBody>
      </p:sp>
      <p:graphicFrame>
        <p:nvGraphicFramePr>
          <p:cNvPr id="7" name="Tabla 6"/>
          <p:cNvGraphicFramePr>
            <a:graphicFrameLocks noGrp="1"/>
          </p:cNvGraphicFramePr>
          <p:nvPr>
            <p:extLst>
              <p:ext uri="{D42A27DB-BD31-4B8C-83A1-F6EECF244321}">
                <p14:modId xmlns:p14="http://schemas.microsoft.com/office/powerpoint/2010/main" val="3299240875"/>
              </p:ext>
            </p:extLst>
          </p:nvPr>
        </p:nvGraphicFramePr>
        <p:xfrm>
          <a:off x="311429" y="4419601"/>
          <a:ext cx="3574772" cy="1143000"/>
        </p:xfrm>
        <a:graphic>
          <a:graphicData uri="http://schemas.openxmlformats.org/drawingml/2006/table">
            <a:tbl>
              <a:tblPr firstRow="1" bandRow="1">
                <a:tableStyleId>{616DA210-FB5B-4158-B5E0-FEB733F419BA}</a:tableStyleId>
              </a:tblPr>
              <a:tblGrid>
                <a:gridCol w="1787386"/>
                <a:gridCol w="1787386"/>
              </a:tblGrid>
              <a:tr h="381000">
                <a:tc>
                  <a:txBody>
                    <a:bodyPr/>
                    <a:lstStyle/>
                    <a:p>
                      <a:pPr algn="ctr"/>
                      <a:r>
                        <a:rPr lang="es-EC" dirty="0" smtClean="0"/>
                        <a:t>Elemento</a:t>
                      </a:r>
                      <a:endParaRPr lang="es-EC" dirty="0"/>
                    </a:p>
                  </a:txBody>
                  <a:tcPr/>
                </a:tc>
                <a:tc>
                  <a:txBody>
                    <a:bodyPr/>
                    <a:lstStyle/>
                    <a:p>
                      <a:pPr algn="ctr"/>
                      <a:r>
                        <a:rPr lang="es-EC" dirty="0" smtClean="0"/>
                        <a:t>Sección (m)</a:t>
                      </a:r>
                      <a:endParaRPr lang="es-EC" dirty="0"/>
                    </a:p>
                  </a:txBody>
                  <a:tcPr/>
                </a:tc>
              </a:tr>
              <a:tr h="381000">
                <a:tc>
                  <a:txBody>
                    <a:bodyPr/>
                    <a:lstStyle/>
                    <a:p>
                      <a:pPr algn="ctr"/>
                      <a:r>
                        <a:rPr lang="es-EC" dirty="0" smtClean="0"/>
                        <a:t>Pantalla </a:t>
                      </a:r>
                      <a:endParaRPr lang="es-EC" dirty="0"/>
                    </a:p>
                  </a:txBody>
                  <a:tcPr/>
                </a:tc>
                <a:tc>
                  <a:txBody>
                    <a:bodyPr/>
                    <a:lstStyle/>
                    <a:p>
                      <a:pPr algn="ctr"/>
                      <a:r>
                        <a:rPr lang="es-EC" dirty="0" smtClean="0"/>
                        <a:t>1,20</a:t>
                      </a:r>
                      <a:endParaRPr lang="es-EC" dirty="0"/>
                    </a:p>
                  </a:txBody>
                  <a:tcPr/>
                </a:tc>
              </a:tr>
              <a:tr h="381000">
                <a:tc>
                  <a:txBody>
                    <a:bodyPr/>
                    <a:lstStyle/>
                    <a:p>
                      <a:pPr algn="ctr"/>
                      <a:r>
                        <a:rPr lang="es-EC" dirty="0" smtClean="0"/>
                        <a:t>Contrafuertes</a:t>
                      </a:r>
                      <a:endParaRPr lang="es-EC" dirty="0"/>
                    </a:p>
                  </a:txBody>
                  <a:tcPr/>
                </a:tc>
                <a:tc>
                  <a:txBody>
                    <a:bodyPr/>
                    <a:lstStyle/>
                    <a:p>
                      <a:pPr algn="ctr"/>
                      <a:r>
                        <a:rPr lang="es-EC" dirty="0" smtClean="0"/>
                        <a:t>1,20</a:t>
                      </a:r>
                      <a:endParaRPr lang="es-EC" dirty="0"/>
                    </a:p>
                  </a:txBody>
                  <a:tcPr/>
                </a:tc>
              </a:tr>
            </a:tbl>
          </a:graphicData>
        </a:graphic>
      </p:graphicFrame>
      <p:graphicFrame>
        <p:nvGraphicFramePr>
          <p:cNvPr id="13" name="Tabla 12"/>
          <p:cNvGraphicFramePr>
            <a:graphicFrameLocks noGrp="1"/>
          </p:cNvGraphicFramePr>
          <p:nvPr>
            <p:extLst>
              <p:ext uri="{D42A27DB-BD31-4B8C-83A1-F6EECF244321}">
                <p14:modId xmlns:p14="http://schemas.microsoft.com/office/powerpoint/2010/main" val="3415548051"/>
              </p:ext>
            </p:extLst>
          </p:nvPr>
        </p:nvGraphicFramePr>
        <p:xfrm>
          <a:off x="4818413" y="4419601"/>
          <a:ext cx="3574772" cy="1143000"/>
        </p:xfrm>
        <a:graphic>
          <a:graphicData uri="http://schemas.openxmlformats.org/drawingml/2006/table">
            <a:tbl>
              <a:tblPr firstRow="1" bandRow="1">
                <a:tableStyleId>{616DA210-FB5B-4158-B5E0-FEB733F419BA}</a:tableStyleId>
              </a:tblPr>
              <a:tblGrid>
                <a:gridCol w="1787386"/>
                <a:gridCol w="1787386"/>
              </a:tblGrid>
              <a:tr h="381000">
                <a:tc>
                  <a:txBody>
                    <a:bodyPr/>
                    <a:lstStyle/>
                    <a:p>
                      <a:pPr algn="ctr"/>
                      <a:r>
                        <a:rPr lang="es-EC" dirty="0" smtClean="0"/>
                        <a:t>Elemento</a:t>
                      </a:r>
                      <a:endParaRPr lang="es-EC" dirty="0"/>
                    </a:p>
                  </a:txBody>
                  <a:tcPr/>
                </a:tc>
                <a:tc>
                  <a:txBody>
                    <a:bodyPr/>
                    <a:lstStyle/>
                    <a:p>
                      <a:pPr algn="ctr"/>
                      <a:r>
                        <a:rPr lang="es-EC" dirty="0" smtClean="0"/>
                        <a:t>Sección (m)</a:t>
                      </a:r>
                      <a:endParaRPr lang="es-EC" dirty="0"/>
                    </a:p>
                  </a:txBody>
                  <a:tcPr/>
                </a:tc>
              </a:tr>
              <a:tr h="381000">
                <a:tc>
                  <a:txBody>
                    <a:bodyPr/>
                    <a:lstStyle/>
                    <a:p>
                      <a:pPr algn="ctr"/>
                      <a:r>
                        <a:rPr lang="es-EC" dirty="0" smtClean="0"/>
                        <a:t>Pantalla </a:t>
                      </a:r>
                      <a:endParaRPr lang="es-EC" dirty="0"/>
                    </a:p>
                  </a:txBody>
                  <a:tcPr/>
                </a:tc>
                <a:tc>
                  <a:txBody>
                    <a:bodyPr/>
                    <a:lstStyle/>
                    <a:p>
                      <a:pPr algn="ctr"/>
                      <a:r>
                        <a:rPr lang="es-EC" dirty="0" smtClean="0"/>
                        <a:t>1,50</a:t>
                      </a:r>
                      <a:endParaRPr lang="es-EC" dirty="0"/>
                    </a:p>
                  </a:txBody>
                  <a:tcPr/>
                </a:tc>
              </a:tr>
              <a:tr h="381000">
                <a:tc>
                  <a:txBody>
                    <a:bodyPr/>
                    <a:lstStyle/>
                    <a:p>
                      <a:pPr algn="ctr"/>
                      <a:r>
                        <a:rPr lang="es-EC" dirty="0" smtClean="0"/>
                        <a:t>Contrafuertes</a:t>
                      </a:r>
                      <a:endParaRPr lang="es-EC" dirty="0"/>
                    </a:p>
                  </a:txBody>
                  <a:tcPr/>
                </a:tc>
                <a:tc>
                  <a:txBody>
                    <a:bodyPr/>
                    <a:lstStyle/>
                    <a:p>
                      <a:pPr algn="ctr"/>
                      <a:r>
                        <a:rPr lang="es-EC" dirty="0" smtClean="0"/>
                        <a:t>1,50</a:t>
                      </a:r>
                      <a:endParaRPr lang="es-EC" dirty="0"/>
                    </a:p>
                  </a:txBody>
                  <a:tcPr/>
                </a:tc>
              </a:tr>
            </a:tbl>
          </a:graphicData>
        </a:graphic>
      </p:graphicFrame>
    </p:spTree>
    <p:extLst>
      <p:ext uri="{BB962C8B-B14F-4D97-AF65-F5344CB8AC3E}">
        <p14:creationId xmlns:p14="http://schemas.microsoft.com/office/powerpoint/2010/main" val="28521627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069"/>
            <a:ext cx="8229600" cy="1143000"/>
          </a:xfrm>
        </p:spPr>
        <p:txBody>
          <a:bodyPr/>
          <a:lstStyle/>
          <a:p>
            <a:pPr algn="l"/>
            <a:r>
              <a:rPr lang="es-EC" dirty="0" smtClean="0">
                <a:solidFill>
                  <a:schemeClr val="tx1"/>
                </a:solidFill>
              </a:rPr>
              <a:t>JUSTIFICACIÓN</a:t>
            </a:r>
            <a:endParaRPr lang="es-EC" dirty="0">
              <a:solidFill>
                <a:schemeClr val="tx1"/>
              </a:solidFill>
            </a:endParaRPr>
          </a:p>
        </p:txBody>
      </p:sp>
      <p:sp>
        <p:nvSpPr>
          <p:cNvPr id="6" name="5 CuadroTexto"/>
          <p:cNvSpPr txBox="1"/>
          <p:nvPr/>
        </p:nvSpPr>
        <p:spPr>
          <a:xfrm>
            <a:off x="6871064" y="89972"/>
            <a:ext cx="2146742" cy="369332"/>
          </a:xfrm>
          <a:prstGeom prst="rect">
            <a:avLst/>
          </a:prstGeom>
          <a:noFill/>
        </p:spPr>
        <p:txBody>
          <a:bodyPr wrap="none" rtlCol="0">
            <a:spAutoFit/>
          </a:bodyPr>
          <a:lstStyle/>
          <a:p>
            <a:pPr algn="ctr"/>
            <a:r>
              <a:rPr lang="es-EC" u="none" dirty="0" smtClean="0">
                <a:solidFill>
                  <a:schemeClr val="bg1">
                    <a:lumMod val="50000"/>
                  </a:schemeClr>
                </a:solidFill>
              </a:rPr>
              <a:t>GENERALIDADES</a:t>
            </a:r>
            <a:endParaRPr lang="es-EC" u="none" dirty="0">
              <a:solidFill>
                <a:schemeClr val="bg1">
                  <a:lumMod val="50000"/>
                </a:schemeClr>
              </a:solidFill>
            </a:endParaRPr>
          </a:p>
        </p:txBody>
      </p:sp>
      <p:pic>
        <p:nvPicPr>
          <p:cNvPr id="5" name="Imagen 5"/>
          <p:cNvPicPr>
            <a:picLocks noChangeAspect="1"/>
          </p:cNvPicPr>
          <p:nvPr/>
        </p:nvPicPr>
        <p:blipFill rotWithShape="1">
          <a:blip r:embed="rId3">
            <a:extLst>
              <a:ext uri="{28A0092B-C50C-407E-A947-70E740481C1C}">
                <a14:useLocalDpi xmlns:a14="http://schemas.microsoft.com/office/drawing/2010/main" val="0"/>
              </a:ext>
            </a:extLst>
          </a:blip>
          <a:srcRect l="25697"/>
          <a:stretch/>
        </p:blipFill>
        <p:spPr>
          <a:xfrm>
            <a:off x="6621676" y="5875387"/>
            <a:ext cx="2331841" cy="809423"/>
          </a:xfrm>
          <a:prstGeom prst="rect">
            <a:avLst/>
          </a:prstGeom>
        </p:spPr>
      </p:pic>
      <p:sp>
        <p:nvSpPr>
          <p:cNvPr id="9" name="8 CuadroTexto"/>
          <p:cNvSpPr txBox="1"/>
          <p:nvPr/>
        </p:nvSpPr>
        <p:spPr>
          <a:xfrm>
            <a:off x="460566" y="837055"/>
            <a:ext cx="8226234" cy="5847755"/>
          </a:xfrm>
          <a:prstGeom prst="rect">
            <a:avLst/>
          </a:prstGeom>
          <a:noFill/>
        </p:spPr>
        <p:txBody>
          <a:bodyPr wrap="square" rtlCol="0">
            <a:spAutoFit/>
          </a:bodyPr>
          <a:lstStyle/>
          <a:p>
            <a:pPr algn="just"/>
            <a:r>
              <a:rPr lang="es-EC" sz="2200" u="none" dirty="0"/>
              <a:t>En busca de reducir los grandes daños que se producirán ante una posible erupción del volcán Cotopaxi, se ha propuesto el diseño de diversas obras de mitigación, que localizadas en puntos estratégicos permitan proteger a las zonas más vulnerables. Las mismas enfatizan su diseño en la propuesta hidráulica mas no en su diseño estructural, como es el caso de Fichamba, S., &amp; Ñacata, S. en su proyecto “Diseño de obras de protección, regulación y control de lahares en el Río Saquimala en la zona sur occidental del volcán Cotopaxi”. </a:t>
            </a:r>
          </a:p>
          <a:p>
            <a:pPr algn="just"/>
            <a:endParaRPr lang="es-EC" sz="2200" u="none" dirty="0"/>
          </a:p>
          <a:p>
            <a:pPr algn="just"/>
            <a:r>
              <a:rPr lang="es-EC" sz="2200" u="none" dirty="0"/>
              <a:t>Considerando lo expuesto se propone como complemento del mismo el diseño de la estructura de hormigón armado que conforma las presas mixtas en las quebradas San Lorenzo y Saquimala.</a:t>
            </a:r>
          </a:p>
          <a:p>
            <a:pPr algn="just"/>
            <a:endParaRPr lang="es-EC" sz="2200" u="none" dirty="0"/>
          </a:p>
          <a:p>
            <a:pPr algn="just"/>
            <a:endParaRPr lang="es-EC" sz="2200" u="none" dirty="0"/>
          </a:p>
          <a:p>
            <a:pPr algn="just"/>
            <a:endParaRPr lang="es-EC" sz="2200" u="none" dirty="0"/>
          </a:p>
        </p:txBody>
      </p:sp>
    </p:spTree>
    <p:extLst>
      <p:ext uri="{BB962C8B-B14F-4D97-AF65-F5344CB8AC3E}">
        <p14:creationId xmlns:p14="http://schemas.microsoft.com/office/powerpoint/2010/main" val="27463495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6086901" y="-14325"/>
            <a:ext cx="3057099" cy="369332"/>
          </a:xfrm>
          <a:prstGeom prst="rect">
            <a:avLst/>
          </a:prstGeom>
          <a:noFill/>
        </p:spPr>
        <p:txBody>
          <a:bodyPr wrap="square" rtlCol="0">
            <a:spAutoFit/>
          </a:bodyPr>
          <a:lstStyle/>
          <a:p>
            <a:pPr algn="ctr"/>
            <a:r>
              <a:rPr lang="es-EC" u="none" dirty="0" smtClean="0">
                <a:solidFill>
                  <a:schemeClr val="bg1">
                    <a:lumMod val="50000"/>
                  </a:schemeClr>
                </a:solidFill>
              </a:rPr>
              <a:t>MODELACIÓN Y DISEÑO</a:t>
            </a:r>
            <a:endParaRPr lang="es-EC" u="none" dirty="0">
              <a:solidFill>
                <a:schemeClr val="bg1">
                  <a:lumMod val="50000"/>
                </a:schemeClr>
              </a:solidFill>
            </a:endParaRPr>
          </a:p>
        </p:txBody>
      </p:sp>
      <p:pic>
        <p:nvPicPr>
          <p:cNvPr id="5" name="Imagen 5"/>
          <p:cNvPicPr>
            <a:picLocks noChangeAspect="1"/>
          </p:cNvPicPr>
          <p:nvPr/>
        </p:nvPicPr>
        <p:blipFill rotWithShape="1">
          <a:blip r:embed="rId3">
            <a:extLst>
              <a:ext uri="{28A0092B-C50C-407E-A947-70E740481C1C}">
                <a14:useLocalDpi xmlns:a14="http://schemas.microsoft.com/office/drawing/2010/main" val="0"/>
              </a:ext>
            </a:extLst>
          </a:blip>
          <a:srcRect l="25697"/>
          <a:stretch/>
        </p:blipFill>
        <p:spPr>
          <a:xfrm>
            <a:off x="6679732" y="5985437"/>
            <a:ext cx="2331841" cy="809423"/>
          </a:xfrm>
          <a:prstGeom prst="rect">
            <a:avLst/>
          </a:prstGeom>
        </p:spPr>
      </p:pic>
      <p:sp>
        <p:nvSpPr>
          <p:cNvPr id="19" name="6 CuadroTexto"/>
          <p:cNvSpPr txBox="1"/>
          <p:nvPr/>
        </p:nvSpPr>
        <p:spPr>
          <a:xfrm>
            <a:off x="109180" y="87228"/>
            <a:ext cx="5977721" cy="461665"/>
          </a:xfrm>
          <a:prstGeom prst="rect">
            <a:avLst/>
          </a:prstGeom>
          <a:noFill/>
        </p:spPr>
        <p:txBody>
          <a:bodyPr wrap="square" rtlCol="0">
            <a:spAutoFit/>
          </a:bodyPr>
          <a:lstStyle/>
          <a:p>
            <a:pPr lvl="0"/>
            <a:r>
              <a:rPr lang="es-EC" sz="2400" b="1" u="none" dirty="0" smtClean="0">
                <a:solidFill>
                  <a:srgbClr val="000000"/>
                </a:solidFill>
              </a:rPr>
              <a:t>MODELO 2</a:t>
            </a:r>
            <a:endParaRPr lang="es-EC" sz="2400" u="none" dirty="0">
              <a:solidFill>
                <a:srgbClr val="000000"/>
              </a:solidFill>
            </a:endParaRPr>
          </a:p>
        </p:txBody>
      </p:sp>
      <p:sp>
        <p:nvSpPr>
          <p:cNvPr id="25" name="8 Rectángulo"/>
          <p:cNvSpPr/>
          <p:nvPr/>
        </p:nvSpPr>
        <p:spPr>
          <a:xfrm>
            <a:off x="666660" y="864605"/>
            <a:ext cx="8000146" cy="415498"/>
          </a:xfrm>
          <a:prstGeom prst="rect">
            <a:avLst/>
          </a:prstGeom>
        </p:spPr>
        <p:txBody>
          <a:bodyPr wrap="square">
            <a:spAutoFit/>
          </a:bodyPr>
          <a:lstStyle/>
          <a:p>
            <a:pPr lvl="0"/>
            <a:r>
              <a:rPr lang="es-EC" sz="2100" b="1" u="none" dirty="0" smtClean="0">
                <a:solidFill>
                  <a:schemeClr val="accent6">
                    <a:lumMod val="75000"/>
                  </a:schemeClr>
                </a:solidFill>
              </a:rPr>
              <a:t>Coeficiente de seguridad al volcamiento. Presa San Lorenzo </a:t>
            </a:r>
            <a:endParaRPr lang="es-EC" sz="2100" u="none" dirty="0">
              <a:solidFill>
                <a:schemeClr val="accent6">
                  <a:lumMod val="75000"/>
                </a:schemeClr>
              </a:solidFill>
            </a:endParaRPr>
          </a:p>
        </p:txBody>
      </p:sp>
      <p:sp>
        <p:nvSpPr>
          <p:cNvPr id="26" name="8 Rectángulo"/>
          <p:cNvSpPr/>
          <p:nvPr/>
        </p:nvSpPr>
        <p:spPr>
          <a:xfrm>
            <a:off x="666660" y="3484032"/>
            <a:ext cx="8000146" cy="415498"/>
          </a:xfrm>
          <a:prstGeom prst="rect">
            <a:avLst/>
          </a:prstGeom>
        </p:spPr>
        <p:txBody>
          <a:bodyPr wrap="square">
            <a:spAutoFit/>
          </a:bodyPr>
          <a:lstStyle/>
          <a:p>
            <a:pPr lvl="0"/>
            <a:r>
              <a:rPr lang="es-EC" sz="2100" b="1" u="none" dirty="0" smtClean="0">
                <a:solidFill>
                  <a:schemeClr val="accent6">
                    <a:lumMod val="75000"/>
                  </a:schemeClr>
                </a:solidFill>
              </a:rPr>
              <a:t>Coeficiente de seguridad al volcamiento. Presa Saquimala</a:t>
            </a:r>
            <a:endParaRPr lang="es-EC" sz="2100" u="none" dirty="0">
              <a:solidFill>
                <a:schemeClr val="accent6">
                  <a:lumMod val="75000"/>
                </a:schemeClr>
              </a:solidFill>
            </a:endParaRPr>
          </a:p>
        </p:txBody>
      </p:sp>
      <p:pic>
        <p:nvPicPr>
          <p:cNvPr id="2" name="Imagen 1" descr="Recorte de pantall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660" y="1378198"/>
            <a:ext cx="7925316" cy="1873002"/>
          </a:xfrm>
          <a:prstGeom prst="rect">
            <a:avLst/>
          </a:prstGeom>
        </p:spPr>
      </p:pic>
      <p:pic>
        <p:nvPicPr>
          <p:cNvPr id="3" name="Imagen 2" descr="Recorte de pantall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660" y="4033927"/>
            <a:ext cx="7925316" cy="1897016"/>
          </a:xfrm>
          <a:prstGeom prst="rect">
            <a:avLst/>
          </a:prstGeom>
        </p:spPr>
      </p:pic>
    </p:spTree>
    <p:extLst>
      <p:ext uri="{BB962C8B-B14F-4D97-AF65-F5344CB8AC3E}">
        <p14:creationId xmlns:p14="http://schemas.microsoft.com/office/powerpoint/2010/main" val="7398200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6086901" y="-14325"/>
            <a:ext cx="3057099" cy="369332"/>
          </a:xfrm>
          <a:prstGeom prst="rect">
            <a:avLst/>
          </a:prstGeom>
          <a:noFill/>
        </p:spPr>
        <p:txBody>
          <a:bodyPr wrap="square" rtlCol="0">
            <a:spAutoFit/>
          </a:bodyPr>
          <a:lstStyle/>
          <a:p>
            <a:pPr algn="ctr"/>
            <a:r>
              <a:rPr lang="es-EC" u="none" dirty="0" smtClean="0">
                <a:solidFill>
                  <a:schemeClr val="bg1">
                    <a:lumMod val="50000"/>
                  </a:schemeClr>
                </a:solidFill>
              </a:rPr>
              <a:t>MODELACIÓN Y DISEÑO</a:t>
            </a:r>
            <a:endParaRPr lang="es-EC" u="none" dirty="0">
              <a:solidFill>
                <a:schemeClr val="bg1">
                  <a:lumMod val="50000"/>
                </a:schemeClr>
              </a:solidFill>
            </a:endParaRPr>
          </a:p>
        </p:txBody>
      </p:sp>
      <p:sp>
        <p:nvSpPr>
          <p:cNvPr id="19" name="6 CuadroTexto"/>
          <p:cNvSpPr txBox="1"/>
          <p:nvPr/>
        </p:nvSpPr>
        <p:spPr>
          <a:xfrm>
            <a:off x="109180" y="87228"/>
            <a:ext cx="5977721" cy="461665"/>
          </a:xfrm>
          <a:prstGeom prst="rect">
            <a:avLst/>
          </a:prstGeom>
          <a:noFill/>
        </p:spPr>
        <p:txBody>
          <a:bodyPr wrap="square" rtlCol="0">
            <a:spAutoFit/>
          </a:bodyPr>
          <a:lstStyle/>
          <a:p>
            <a:pPr lvl="0"/>
            <a:r>
              <a:rPr lang="es-EC" sz="2400" b="1" u="none" dirty="0" smtClean="0">
                <a:solidFill>
                  <a:srgbClr val="000000"/>
                </a:solidFill>
              </a:rPr>
              <a:t>MODELO </a:t>
            </a:r>
            <a:r>
              <a:rPr lang="es-EC" sz="2400" b="1" u="none" dirty="0">
                <a:solidFill>
                  <a:srgbClr val="000000"/>
                </a:solidFill>
              </a:rPr>
              <a:t>2</a:t>
            </a:r>
            <a:endParaRPr lang="es-EC" sz="2400" u="none" dirty="0">
              <a:solidFill>
                <a:srgbClr val="000000"/>
              </a:solidFill>
            </a:endParaRPr>
          </a:p>
        </p:txBody>
      </p:sp>
      <p:sp>
        <p:nvSpPr>
          <p:cNvPr id="25" name="8 Rectángulo"/>
          <p:cNvSpPr/>
          <p:nvPr/>
        </p:nvSpPr>
        <p:spPr>
          <a:xfrm>
            <a:off x="109177" y="595551"/>
            <a:ext cx="8888325" cy="677108"/>
          </a:xfrm>
          <a:prstGeom prst="rect">
            <a:avLst/>
          </a:prstGeom>
        </p:spPr>
        <p:txBody>
          <a:bodyPr wrap="square">
            <a:spAutoFit/>
          </a:bodyPr>
          <a:lstStyle/>
          <a:p>
            <a:pPr lvl="0"/>
            <a:r>
              <a:rPr lang="es-EC" sz="1900" b="1" u="none" dirty="0" smtClean="0">
                <a:solidFill>
                  <a:schemeClr val="accent6">
                    <a:lumMod val="75000"/>
                  </a:schemeClr>
                </a:solidFill>
              </a:rPr>
              <a:t>Coeficiente de seguridad al deslizamiento en condiciones normales (lahar). Presa San Lorenzo </a:t>
            </a:r>
            <a:endParaRPr lang="es-EC" sz="1900" u="none" dirty="0">
              <a:solidFill>
                <a:schemeClr val="accent6">
                  <a:lumMod val="75000"/>
                </a:schemeClr>
              </a:solidFill>
            </a:endParaRPr>
          </a:p>
        </p:txBody>
      </p:sp>
      <p:sp>
        <p:nvSpPr>
          <p:cNvPr id="11" name="8 Rectángulo"/>
          <p:cNvSpPr/>
          <p:nvPr/>
        </p:nvSpPr>
        <p:spPr>
          <a:xfrm>
            <a:off x="109176" y="3628259"/>
            <a:ext cx="8888325" cy="677108"/>
          </a:xfrm>
          <a:prstGeom prst="rect">
            <a:avLst/>
          </a:prstGeom>
        </p:spPr>
        <p:txBody>
          <a:bodyPr wrap="square">
            <a:spAutoFit/>
          </a:bodyPr>
          <a:lstStyle/>
          <a:p>
            <a:r>
              <a:rPr lang="es-EC" sz="1900" b="1" u="none" dirty="0">
                <a:solidFill>
                  <a:schemeClr val="accent6">
                    <a:lumMod val="75000"/>
                  </a:schemeClr>
                </a:solidFill>
              </a:rPr>
              <a:t>Coeficiente de seguridad al deslizamiento en condiciones normales (lahar). Presa Saquimala</a:t>
            </a:r>
          </a:p>
        </p:txBody>
      </p:sp>
      <p:pic>
        <p:nvPicPr>
          <p:cNvPr id="5" name="Imagen 5"/>
          <p:cNvPicPr>
            <a:picLocks noChangeAspect="1"/>
          </p:cNvPicPr>
          <p:nvPr/>
        </p:nvPicPr>
        <p:blipFill rotWithShape="1">
          <a:blip r:embed="rId3">
            <a:extLst>
              <a:ext uri="{28A0092B-C50C-407E-A947-70E740481C1C}">
                <a14:useLocalDpi xmlns:a14="http://schemas.microsoft.com/office/drawing/2010/main" val="0"/>
              </a:ext>
            </a:extLst>
          </a:blip>
          <a:srcRect l="25697"/>
          <a:stretch/>
        </p:blipFill>
        <p:spPr>
          <a:xfrm>
            <a:off x="6665664" y="5985437"/>
            <a:ext cx="2331841" cy="809423"/>
          </a:xfrm>
          <a:prstGeom prst="rect">
            <a:avLst/>
          </a:prstGeom>
        </p:spPr>
      </p:pic>
      <p:pic>
        <p:nvPicPr>
          <p:cNvPr id="4" name="Imagen 3" descr="Recorte de pantall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176" y="1183590"/>
            <a:ext cx="6536163" cy="2444669"/>
          </a:xfrm>
          <a:prstGeom prst="rect">
            <a:avLst/>
          </a:prstGeom>
        </p:spPr>
      </p:pic>
      <p:pic>
        <p:nvPicPr>
          <p:cNvPr id="7" name="Imagen 6" descr="Recorte de pantall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180" y="4305367"/>
            <a:ext cx="6471217" cy="2402426"/>
          </a:xfrm>
          <a:prstGeom prst="rect">
            <a:avLst/>
          </a:prstGeom>
        </p:spPr>
      </p:pic>
    </p:spTree>
    <p:extLst>
      <p:ext uri="{BB962C8B-B14F-4D97-AF65-F5344CB8AC3E}">
        <p14:creationId xmlns:p14="http://schemas.microsoft.com/office/powerpoint/2010/main" val="51151465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6086901" y="-14325"/>
            <a:ext cx="3057099" cy="369332"/>
          </a:xfrm>
          <a:prstGeom prst="rect">
            <a:avLst/>
          </a:prstGeom>
          <a:noFill/>
        </p:spPr>
        <p:txBody>
          <a:bodyPr wrap="square" rtlCol="0">
            <a:spAutoFit/>
          </a:bodyPr>
          <a:lstStyle/>
          <a:p>
            <a:pPr algn="ctr"/>
            <a:r>
              <a:rPr lang="es-EC" u="none" dirty="0" smtClean="0">
                <a:solidFill>
                  <a:schemeClr val="bg1">
                    <a:lumMod val="50000"/>
                  </a:schemeClr>
                </a:solidFill>
              </a:rPr>
              <a:t>MODELACIÓN Y DISEÑO</a:t>
            </a:r>
            <a:endParaRPr lang="es-EC" u="none" dirty="0">
              <a:solidFill>
                <a:schemeClr val="bg1">
                  <a:lumMod val="50000"/>
                </a:schemeClr>
              </a:solidFill>
            </a:endParaRPr>
          </a:p>
        </p:txBody>
      </p:sp>
      <p:pic>
        <p:nvPicPr>
          <p:cNvPr id="5" name="Imagen 5"/>
          <p:cNvPicPr>
            <a:picLocks noChangeAspect="1"/>
          </p:cNvPicPr>
          <p:nvPr/>
        </p:nvPicPr>
        <p:blipFill rotWithShape="1">
          <a:blip r:embed="rId3">
            <a:extLst>
              <a:ext uri="{28A0092B-C50C-407E-A947-70E740481C1C}">
                <a14:useLocalDpi xmlns:a14="http://schemas.microsoft.com/office/drawing/2010/main" val="0"/>
              </a:ext>
            </a:extLst>
          </a:blip>
          <a:srcRect l="25697"/>
          <a:stretch/>
        </p:blipFill>
        <p:spPr>
          <a:xfrm>
            <a:off x="6665664" y="5985437"/>
            <a:ext cx="2331841" cy="809423"/>
          </a:xfrm>
          <a:prstGeom prst="rect">
            <a:avLst/>
          </a:prstGeom>
        </p:spPr>
      </p:pic>
      <p:sp>
        <p:nvSpPr>
          <p:cNvPr id="19" name="6 CuadroTexto"/>
          <p:cNvSpPr txBox="1"/>
          <p:nvPr/>
        </p:nvSpPr>
        <p:spPr>
          <a:xfrm>
            <a:off x="109180" y="87228"/>
            <a:ext cx="5977721" cy="461665"/>
          </a:xfrm>
          <a:prstGeom prst="rect">
            <a:avLst/>
          </a:prstGeom>
          <a:noFill/>
        </p:spPr>
        <p:txBody>
          <a:bodyPr wrap="square" rtlCol="0">
            <a:spAutoFit/>
          </a:bodyPr>
          <a:lstStyle/>
          <a:p>
            <a:pPr lvl="0"/>
            <a:r>
              <a:rPr lang="es-EC" sz="2400" b="1" u="none" dirty="0" smtClean="0">
                <a:solidFill>
                  <a:srgbClr val="000000"/>
                </a:solidFill>
              </a:rPr>
              <a:t>MODELO 2 </a:t>
            </a:r>
            <a:endParaRPr lang="es-EC" sz="2400" u="none" dirty="0">
              <a:solidFill>
                <a:srgbClr val="000000"/>
              </a:solidFill>
            </a:endParaRPr>
          </a:p>
        </p:txBody>
      </p:sp>
      <p:sp>
        <p:nvSpPr>
          <p:cNvPr id="25" name="8 Rectángulo"/>
          <p:cNvSpPr/>
          <p:nvPr/>
        </p:nvSpPr>
        <p:spPr>
          <a:xfrm>
            <a:off x="253762" y="624382"/>
            <a:ext cx="8627693" cy="677108"/>
          </a:xfrm>
          <a:prstGeom prst="rect">
            <a:avLst/>
          </a:prstGeom>
        </p:spPr>
        <p:txBody>
          <a:bodyPr wrap="square">
            <a:spAutoFit/>
          </a:bodyPr>
          <a:lstStyle/>
          <a:p>
            <a:pPr lvl="0"/>
            <a:r>
              <a:rPr lang="es-EC" sz="1900" b="1" u="none" dirty="0" smtClean="0">
                <a:solidFill>
                  <a:schemeClr val="accent6">
                    <a:lumMod val="75000"/>
                  </a:schemeClr>
                </a:solidFill>
              </a:rPr>
              <a:t>Coeficiente de seguridad al deslizamiento en condiciones extremas (lahar - sismo). Presa San Lorenzo </a:t>
            </a:r>
            <a:endParaRPr lang="es-EC" sz="1900" u="none" dirty="0">
              <a:solidFill>
                <a:schemeClr val="accent6">
                  <a:lumMod val="75000"/>
                </a:schemeClr>
              </a:solidFill>
            </a:endParaRPr>
          </a:p>
        </p:txBody>
      </p:sp>
      <p:sp>
        <p:nvSpPr>
          <p:cNvPr id="11" name="8 Rectángulo"/>
          <p:cNvSpPr/>
          <p:nvPr/>
        </p:nvSpPr>
        <p:spPr>
          <a:xfrm>
            <a:off x="202572" y="3670902"/>
            <a:ext cx="8477340" cy="677108"/>
          </a:xfrm>
          <a:prstGeom prst="rect">
            <a:avLst/>
          </a:prstGeom>
        </p:spPr>
        <p:txBody>
          <a:bodyPr wrap="square">
            <a:spAutoFit/>
          </a:bodyPr>
          <a:lstStyle/>
          <a:p>
            <a:r>
              <a:rPr lang="es-EC" sz="1900" b="1" u="none" dirty="0">
                <a:solidFill>
                  <a:schemeClr val="accent6">
                    <a:lumMod val="75000"/>
                  </a:schemeClr>
                </a:solidFill>
              </a:rPr>
              <a:t>Coeficiente de seguridad al deslizamiento en condiciones </a:t>
            </a:r>
            <a:r>
              <a:rPr lang="es-EC" sz="1900" b="1" u="none" dirty="0" smtClean="0">
                <a:solidFill>
                  <a:schemeClr val="accent6">
                    <a:lumMod val="75000"/>
                  </a:schemeClr>
                </a:solidFill>
              </a:rPr>
              <a:t>extremas </a:t>
            </a:r>
            <a:r>
              <a:rPr lang="es-EC" sz="1900" b="1" u="none" dirty="0">
                <a:solidFill>
                  <a:schemeClr val="accent6">
                    <a:lumMod val="75000"/>
                  </a:schemeClr>
                </a:solidFill>
              </a:rPr>
              <a:t>(</a:t>
            </a:r>
            <a:r>
              <a:rPr lang="es-EC" sz="1900" b="1" u="none" dirty="0" smtClean="0">
                <a:solidFill>
                  <a:schemeClr val="accent6">
                    <a:lumMod val="75000"/>
                  </a:schemeClr>
                </a:solidFill>
              </a:rPr>
              <a:t>lahar - sismo). </a:t>
            </a:r>
            <a:r>
              <a:rPr lang="es-EC" sz="1900" b="1" u="none" dirty="0">
                <a:solidFill>
                  <a:schemeClr val="accent6">
                    <a:lumMod val="75000"/>
                  </a:schemeClr>
                </a:solidFill>
              </a:rPr>
              <a:t>Presa Saquimala</a:t>
            </a:r>
          </a:p>
        </p:txBody>
      </p:sp>
      <p:pic>
        <p:nvPicPr>
          <p:cNvPr id="2" name="Imagen 1" descr="Recorte de pantall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572" y="1235752"/>
            <a:ext cx="6404389" cy="2450554"/>
          </a:xfrm>
          <a:prstGeom prst="rect">
            <a:avLst/>
          </a:prstGeom>
        </p:spPr>
      </p:pic>
      <p:pic>
        <p:nvPicPr>
          <p:cNvPr id="7" name="Imagen 6" descr="Recorte de pantall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2572" y="4345377"/>
            <a:ext cx="6404389" cy="2453828"/>
          </a:xfrm>
          <a:prstGeom prst="rect">
            <a:avLst/>
          </a:prstGeom>
        </p:spPr>
      </p:pic>
    </p:spTree>
    <p:extLst>
      <p:ext uri="{BB962C8B-B14F-4D97-AF65-F5344CB8AC3E}">
        <p14:creationId xmlns:p14="http://schemas.microsoft.com/office/powerpoint/2010/main" val="8839325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Recorte de pantall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480" y="939782"/>
            <a:ext cx="2761020" cy="2575093"/>
          </a:xfrm>
          <a:prstGeom prst="rect">
            <a:avLst/>
          </a:prstGeom>
        </p:spPr>
      </p:pic>
      <p:sp>
        <p:nvSpPr>
          <p:cNvPr id="6" name="5 CuadroTexto"/>
          <p:cNvSpPr txBox="1"/>
          <p:nvPr/>
        </p:nvSpPr>
        <p:spPr>
          <a:xfrm>
            <a:off x="6086901" y="-14325"/>
            <a:ext cx="3057099" cy="369332"/>
          </a:xfrm>
          <a:prstGeom prst="rect">
            <a:avLst/>
          </a:prstGeom>
          <a:noFill/>
        </p:spPr>
        <p:txBody>
          <a:bodyPr wrap="square" rtlCol="0">
            <a:spAutoFit/>
          </a:bodyPr>
          <a:lstStyle/>
          <a:p>
            <a:pPr algn="ctr"/>
            <a:r>
              <a:rPr lang="es-EC" u="none" dirty="0" smtClean="0">
                <a:solidFill>
                  <a:schemeClr val="bg1">
                    <a:lumMod val="50000"/>
                  </a:schemeClr>
                </a:solidFill>
              </a:rPr>
              <a:t>MODELACIÓN Y DISEÑO</a:t>
            </a:r>
            <a:endParaRPr lang="es-EC" u="none" dirty="0">
              <a:solidFill>
                <a:schemeClr val="bg1">
                  <a:lumMod val="50000"/>
                </a:schemeClr>
              </a:solidFill>
            </a:endParaRPr>
          </a:p>
        </p:txBody>
      </p:sp>
      <p:pic>
        <p:nvPicPr>
          <p:cNvPr id="5" name="Imagen 5"/>
          <p:cNvPicPr>
            <a:picLocks noChangeAspect="1"/>
          </p:cNvPicPr>
          <p:nvPr/>
        </p:nvPicPr>
        <p:blipFill rotWithShape="1">
          <a:blip r:embed="rId4">
            <a:extLst>
              <a:ext uri="{28A0092B-C50C-407E-A947-70E740481C1C}">
                <a14:useLocalDpi xmlns:a14="http://schemas.microsoft.com/office/drawing/2010/main" val="0"/>
              </a:ext>
            </a:extLst>
          </a:blip>
          <a:srcRect l="25697"/>
          <a:stretch/>
        </p:blipFill>
        <p:spPr>
          <a:xfrm>
            <a:off x="6665664" y="5985437"/>
            <a:ext cx="2331841" cy="809423"/>
          </a:xfrm>
          <a:prstGeom prst="rect">
            <a:avLst/>
          </a:prstGeom>
        </p:spPr>
      </p:pic>
      <p:sp>
        <p:nvSpPr>
          <p:cNvPr id="19" name="6 CuadroTexto"/>
          <p:cNvSpPr txBox="1"/>
          <p:nvPr/>
        </p:nvSpPr>
        <p:spPr>
          <a:xfrm>
            <a:off x="109180" y="87228"/>
            <a:ext cx="5977721" cy="461665"/>
          </a:xfrm>
          <a:prstGeom prst="rect">
            <a:avLst/>
          </a:prstGeom>
          <a:noFill/>
        </p:spPr>
        <p:txBody>
          <a:bodyPr wrap="square" rtlCol="0">
            <a:spAutoFit/>
          </a:bodyPr>
          <a:lstStyle/>
          <a:p>
            <a:pPr lvl="0"/>
            <a:r>
              <a:rPr lang="es-EC" sz="2400" b="1" u="none" dirty="0" smtClean="0">
                <a:solidFill>
                  <a:srgbClr val="000000"/>
                </a:solidFill>
              </a:rPr>
              <a:t>MODELO 2 </a:t>
            </a:r>
            <a:endParaRPr lang="es-EC" sz="2400" u="none" dirty="0">
              <a:solidFill>
                <a:srgbClr val="000000"/>
              </a:solidFill>
            </a:endParaRPr>
          </a:p>
        </p:txBody>
      </p:sp>
      <p:sp>
        <p:nvSpPr>
          <p:cNvPr id="25" name="8 Rectángulo"/>
          <p:cNvSpPr/>
          <p:nvPr/>
        </p:nvSpPr>
        <p:spPr>
          <a:xfrm>
            <a:off x="253762" y="624382"/>
            <a:ext cx="8627693" cy="384721"/>
          </a:xfrm>
          <a:prstGeom prst="rect">
            <a:avLst/>
          </a:prstGeom>
        </p:spPr>
        <p:txBody>
          <a:bodyPr wrap="square">
            <a:spAutoFit/>
          </a:bodyPr>
          <a:lstStyle/>
          <a:p>
            <a:pPr lvl="0"/>
            <a:r>
              <a:rPr lang="es-EC" sz="1900" b="1" u="none" dirty="0" smtClean="0">
                <a:solidFill>
                  <a:schemeClr val="accent6">
                    <a:lumMod val="75000"/>
                  </a:schemeClr>
                </a:solidFill>
              </a:rPr>
              <a:t>Cortante. Presa San Lorenzo </a:t>
            </a:r>
            <a:endParaRPr lang="es-EC" sz="1900" u="none" dirty="0">
              <a:solidFill>
                <a:schemeClr val="accent6">
                  <a:lumMod val="75000"/>
                </a:schemeClr>
              </a:solidFill>
            </a:endParaRPr>
          </a:p>
        </p:txBody>
      </p:sp>
      <p:graphicFrame>
        <p:nvGraphicFramePr>
          <p:cNvPr id="4" name="Tabla 3"/>
          <p:cNvGraphicFramePr>
            <a:graphicFrameLocks noGrp="1"/>
          </p:cNvGraphicFramePr>
          <p:nvPr>
            <p:extLst>
              <p:ext uri="{D42A27DB-BD31-4B8C-83A1-F6EECF244321}">
                <p14:modId xmlns:p14="http://schemas.microsoft.com/office/powerpoint/2010/main" val="142384712"/>
              </p:ext>
            </p:extLst>
          </p:nvPr>
        </p:nvGraphicFramePr>
        <p:xfrm>
          <a:off x="253762" y="3599363"/>
          <a:ext cx="8627694" cy="2245602"/>
        </p:xfrm>
        <a:graphic>
          <a:graphicData uri="http://schemas.openxmlformats.org/drawingml/2006/table">
            <a:tbl>
              <a:tblPr firstRow="1" firstCol="1" bandRow="1">
                <a:tableStyleId>{616DA210-FB5B-4158-B5E0-FEB733F419BA}</a:tableStyleId>
              </a:tblPr>
              <a:tblGrid>
                <a:gridCol w="3035573"/>
                <a:gridCol w="1587203"/>
                <a:gridCol w="1753304"/>
                <a:gridCol w="1363701"/>
                <a:gridCol w="887913"/>
              </a:tblGrid>
              <a:tr h="224196">
                <a:tc>
                  <a:txBody>
                    <a:bodyPr/>
                    <a:lstStyle/>
                    <a:p>
                      <a:pPr algn="ctr">
                        <a:lnSpc>
                          <a:spcPct val="115000"/>
                        </a:lnSpc>
                        <a:spcAft>
                          <a:spcPts val="0"/>
                        </a:spcAft>
                      </a:pPr>
                      <a:r>
                        <a:rPr lang="es-EC" sz="1300" dirty="0">
                          <a:effectLst/>
                        </a:rPr>
                        <a:t>Descripción </a:t>
                      </a:r>
                      <a:endParaRPr lang="es-EC" sz="13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300" dirty="0">
                          <a:effectLst/>
                        </a:rPr>
                        <a:t>Símbolo</a:t>
                      </a:r>
                      <a:endParaRPr lang="es-EC" sz="13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300" dirty="0" smtClean="0">
                          <a:effectLst/>
                        </a:rPr>
                        <a:t>Pantalla</a:t>
                      </a:r>
                      <a:endParaRPr lang="es-EC" sz="13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algn="ctr" defTabSz="914400" rtl="0" eaLnBrk="1" latinLnBrk="0" hangingPunct="1">
                        <a:lnSpc>
                          <a:spcPct val="115000"/>
                        </a:lnSpc>
                        <a:spcAft>
                          <a:spcPts val="0"/>
                        </a:spcAft>
                      </a:pPr>
                      <a:r>
                        <a:rPr lang="es-EC" sz="1300" b="1" kern="1200" dirty="0" smtClean="0">
                          <a:solidFill>
                            <a:schemeClr val="tx1"/>
                          </a:solidFill>
                          <a:effectLst/>
                          <a:latin typeface="+mn-lt"/>
                          <a:ea typeface="+mn-ea"/>
                          <a:cs typeface="+mn-cs"/>
                        </a:rPr>
                        <a:t>Contrafuerte</a:t>
                      </a:r>
                      <a:endParaRPr lang="es-EC" sz="1300" b="1" kern="1200" dirty="0">
                        <a:solidFill>
                          <a:schemeClr val="tx1"/>
                        </a:solidFill>
                        <a:effectLst/>
                        <a:latin typeface="+mn-lt"/>
                        <a:ea typeface="+mn-ea"/>
                        <a:cs typeface="+mn-cs"/>
                      </a:endParaRPr>
                    </a:p>
                  </a:txBody>
                  <a:tcPr marL="68580" marR="68580" marT="0" marB="0" anchor="ctr"/>
                </a:tc>
                <a:tc>
                  <a:txBody>
                    <a:bodyPr/>
                    <a:lstStyle/>
                    <a:p>
                      <a:pPr algn="ctr">
                        <a:lnSpc>
                          <a:spcPct val="115000"/>
                        </a:lnSpc>
                        <a:spcAft>
                          <a:spcPts val="0"/>
                        </a:spcAft>
                      </a:pPr>
                      <a:r>
                        <a:rPr lang="es-EC" sz="1300">
                          <a:effectLst/>
                        </a:rPr>
                        <a:t>Unidades </a:t>
                      </a:r>
                      <a:endParaRPr lang="es-EC" sz="13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224196">
                <a:tc>
                  <a:txBody>
                    <a:bodyPr/>
                    <a:lstStyle/>
                    <a:p>
                      <a:pPr algn="ctr">
                        <a:lnSpc>
                          <a:spcPts val="1200"/>
                        </a:lnSpc>
                        <a:spcAft>
                          <a:spcPts val="0"/>
                        </a:spcAft>
                      </a:pPr>
                      <a:r>
                        <a:rPr lang="es-EC" sz="1300" dirty="0">
                          <a:effectLst/>
                        </a:rPr>
                        <a:t>Resistencia </a:t>
                      </a:r>
                      <a:r>
                        <a:rPr lang="es-EC" sz="1300" dirty="0" smtClean="0">
                          <a:effectLst/>
                        </a:rPr>
                        <a:t>hormigón </a:t>
                      </a:r>
                      <a:endParaRPr lang="es-EC" sz="1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200"/>
                        </a:lnSpc>
                        <a:spcAft>
                          <a:spcPts val="0"/>
                        </a:spcAft>
                      </a:pPr>
                      <a:r>
                        <a:rPr lang="es-EC" sz="1300" dirty="0" err="1">
                          <a:effectLst/>
                        </a:rPr>
                        <a:t>f´c</a:t>
                      </a:r>
                      <a:endParaRPr lang="es-EC" sz="1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200"/>
                        </a:lnSpc>
                        <a:spcAft>
                          <a:spcPts val="0"/>
                        </a:spcAft>
                      </a:pPr>
                      <a:r>
                        <a:rPr lang="es-EC" sz="1300" dirty="0">
                          <a:effectLst/>
                        </a:rPr>
                        <a:t>280,00</a:t>
                      </a:r>
                      <a:endParaRPr lang="es-EC" sz="1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defTabSz="914400" rtl="0" eaLnBrk="1" fontAlgn="auto" latinLnBrk="0" hangingPunct="1">
                        <a:lnSpc>
                          <a:spcPts val="1200"/>
                        </a:lnSpc>
                        <a:spcBef>
                          <a:spcPts val="0"/>
                        </a:spcBef>
                        <a:spcAft>
                          <a:spcPts val="0"/>
                        </a:spcAft>
                        <a:buClrTx/>
                        <a:buSzTx/>
                        <a:buFontTx/>
                        <a:buNone/>
                        <a:tabLst/>
                        <a:defRPr/>
                      </a:pPr>
                      <a:r>
                        <a:rPr lang="es-EC" sz="1300" dirty="0" smtClean="0">
                          <a:effectLst/>
                        </a:rPr>
                        <a:t>280,00</a:t>
                      </a:r>
                      <a:endParaRPr lang="es-EC" sz="1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200"/>
                        </a:lnSpc>
                        <a:spcAft>
                          <a:spcPts val="0"/>
                        </a:spcAft>
                      </a:pPr>
                      <a:r>
                        <a:rPr lang="es-EC" sz="1300">
                          <a:effectLst/>
                        </a:rPr>
                        <a:t>Kg/cm2</a:t>
                      </a:r>
                      <a:endPar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224196">
                <a:tc>
                  <a:txBody>
                    <a:bodyPr/>
                    <a:lstStyle/>
                    <a:p>
                      <a:pPr algn="ctr">
                        <a:lnSpc>
                          <a:spcPts val="1200"/>
                        </a:lnSpc>
                        <a:spcAft>
                          <a:spcPts val="0"/>
                        </a:spcAft>
                      </a:pPr>
                      <a:r>
                        <a:rPr lang="es-EC" sz="1300" dirty="0">
                          <a:effectLst/>
                        </a:rPr>
                        <a:t>Espesor </a:t>
                      </a:r>
                      <a:r>
                        <a:rPr lang="es-EC" sz="1300" dirty="0" smtClean="0">
                          <a:effectLst/>
                        </a:rPr>
                        <a:t>del</a:t>
                      </a:r>
                      <a:r>
                        <a:rPr lang="es-EC" sz="1300" baseline="0" dirty="0" smtClean="0">
                          <a:effectLst/>
                        </a:rPr>
                        <a:t> elemento</a:t>
                      </a:r>
                      <a:endParaRPr lang="es-EC" sz="1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200"/>
                        </a:lnSpc>
                        <a:spcAft>
                          <a:spcPts val="0"/>
                        </a:spcAft>
                      </a:pPr>
                      <a:r>
                        <a:rPr lang="es-EC" sz="1300">
                          <a:effectLst/>
                        </a:rPr>
                        <a:t>e</a:t>
                      </a:r>
                      <a:endPar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algn="ctr" defTabSz="914400" rtl="0" eaLnBrk="1" latinLnBrk="0" hangingPunct="1">
                        <a:lnSpc>
                          <a:spcPts val="1200"/>
                        </a:lnSpc>
                        <a:spcAft>
                          <a:spcPts val="0"/>
                        </a:spcAft>
                      </a:pPr>
                      <a:r>
                        <a:rPr lang="es-EC" sz="1300" kern="1200" dirty="0" smtClean="0">
                          <a:solidFill>
                            <a:schemeClr val="tx1"/>
                          </a:solidFill>
                          <a:effectLst/>
                          <a:latin typeface="+mn-lt"/>
                          <a:ea typeface="+mn-ea"/>
                          <a:cs typeface="+mn-cs"/>
                        </a:rPr>
                        <a:t>120</a:t>
                      </a:r>
                      <a:endParaRPr lang="es-EC" sz="1300" kern="1200" dirty="0">
                        <a:solidFill>
                          <a:schemeClr val="tx1"/>
                        </a:solidFill>
                        <a:effectLst/>
                        <a:latin typeface="+mn-lt"/>
                        <a:ea typeface="+mn-ea"/>
                        <a:cs typeface="+mn-cs"/>
                      </a:endParaRPr>
                    </a:p>
                  </a:txBody>
                  <a:tcPr marL="68580" marR="68580" marT="0" marB="0" anchor="ctr"/>
                </a:tc>
                <a:tc>
                  <a:txBody>
                    <a:bodyPr/>
                    <a:lstStyle/>
                    <a:p>
                      <a:pPr marL="0" algn="ctr" defTabSz="914400" rtl="0" eaLnBrk="1" latinLnBrk="0" hangingPunct="1">
                        <a:lnSpc>
                          <a:spcPts val="1200"/>
                        </a:lnSpc>
                        <a:spcAft>
                          <a:spcPts val="0"/>
                        </a:spcAft>
                      </a:pPr>
                      <a:r>
                        <a:rPr lang="es-EC" sz="1300" kern="1200" dirty="0" smtClean="0">
                          <a:solidFill>
                            <a:schemeClr val="tx1"/>
                          </a:solidFill>
                          <a:effectLst/>
                          <a:latin typeface="+mn-lt"/>
                          <a:ea typeface="+mn-ea"/>
                          <a:cs typeface="+mn-cs"/>
                        </a:rPr>
                        <a:t>120,00</a:t>
                      </a:r>
                      <a:endParaRPr lang="es-EC" sz="1300" kern="1200" dirty="0">
                        <a:solidFill>
                          <a:schemeClr val="tx1"/>
                        </a:solidFill>
                        <a:effectLst/>
                        <a:latin typeface="+mn-lt"/>
                        <a:ea typeface="+mn-ea"/>
                        <a:cs typeface="+mn-cs"/>
                      </a:endParaRPr>
                    </a:p>
                  </a:txBody>
                  <a:tcPr marL="68580" marR="68580" marT="0" marB="0" anchor="ctr"/>
                </a:tc>
                <a:tc>
                  <a:txBody>
                    <a:bodyPr/>
                    <a:lstStyle/>
                    <a:p>
                      <a:pPr algn="ctr">
                        <a:lnSpc>
                          <a:spcPts val="1200"/>
                        </a:lnSpc>
                        <a:spcAft>
                          <a:spcPts val="0"/>
                        </a:spcAft>
                      </a:pPr>
                      <a:r>
                        <a:rPr lang="es-EC" sz="1300">
                          <a:effectLst/>
                        </a:rPr>
                        <a:t>cm</a:t>
                      </a:r>
                      <a:endPar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224196">
                <a:tc>
                  <a:txBody>
                    <a:bodyPr/>
                    <a:lstStyle/>
                    <a:p>
                      <a:pPr algn="ctr">
                        <a:lnSpc>
                          <a:spcPts val="1200"/>
                        </a:lnSpc>
                        <a:spcAft>
                          <a:spcPts val="0"/>
                        </a:spcAft>
                      </a:pPr>
                      <a:r>
                        <a:rPr lang="es-EC" sz="1300" dirty="0">
                          <a:effectLst/>
                        </a:rPr>
                        <a:t>Cortante último</a:t>
                      </a:r>
                      <a:endParaRPr lang="es-EC" sz="1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200"/>
                        </a:lnSpc>
                        <a:spcAft>
                          <a:spcPts val="0"/>
                        </a:spcAft>
                      </a:pPr>
                      <a:r>
                        <a:rPr lang="es-EC" sz="1300">
                          <a:effectLst/>
                        </a:rPr>
                        <a:t>Vu</a:t>
                      </a:r>
                      <a:endPar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algn="ctr" defTabSz="914400" rtl="0" eaLnBrk="1" latinLnBrk="0" hangingPunct="1">
                        <a:lnSpc>
                          <a:spcPts val="1200"/>
                        </a:lnSpc>
                        <a:spcAft>
                          <a:spcPts val="0"/>
                        </a:spcAft>
                      </a:pPr>
                      <a:r>
                        <a:rPr lang="es-EC" sz="1300" kern="1200" dirty="0" smtClean="0">
                          <a:solidFill>
                            <a:schemeClr val="tx1"/>
                          </a:solidFill>
                          <a:effectLst/>
                          <a:latin typeface="+mn-lt"/>
                          <a:ea typeface="+mn-ea"/>
                          <a:cs typeface="+mn-cs"/>
                        </a:rPr>
                        <a:t>27254,41</a:t>
                      </a:r>
                      <a:endParaRPr lang="es-EC" sz="1300" kern="1200" dirty="0">
                        <a:solidFill>
                          <a:schemeClr val="tx1"/>
                        </a:solidFill>
                        <a:effectLst/>
                        <a:latin typeface="+mn-lt"/>
                        <a:ea typeface="+mn-ea"/>
                        <a:cs typeface="+mn-cs"/>
                      </a:endParaRPr>
                    </a:p>
                  </a:txBody>
                  <a:tcPr marL="68580" marR="68580" marT="0" marB="0" anchor="ctr"/>
                </a:tc>
                <a:tc>
                  <a:txBody>
                    <a:bodyPr/>
                    <a:lstStyle/>
                    <a:p>
                      <a:pPr marL="0" marR="0" indent="0" algn="ctr" defTabSz="914400" rtl="0" eaLnBrk="1" fontAlgn="auto" latinLnBrk="0" hangingPunct="1">
                        <a:lnSpc>
                          <a:spcPts val="1200"/>
                        </a:lnSpc>
                        <a:spcBef>
                          <a:spcPts val="0"/>
                        </a:spcBef>
                        <a:spcAft>
                          <a:spcPts val="0"/>
                        </a:spcAft>
                        <a:buClrTx/>
                        <a:buSzTx/>
                        <a:buFontTx/>
                        <a:buNone/>
                        <a:tabLst/>
                        <a:defRPr/>
                      </a:pPr>
                      <a:r>
                        <a:rPr lang="es-EC" sz="1300" kern="1200" dirty="0" smtClean="0">
                          <a:solidFill>
                            <a:schemeClr val="tx1"/>
                          </a:solidFill>
                          <a:effectLst/>
                          <a:latin typeface="+mn-lt"/>
                          <a:ea typeface="+mn-ea"/>
                          <a:cs typeface="+mn-cs"/>
                        </a:rPr>
                        <a:t>166227,61</a:t>
                      </a:r>
                    </a:p>
                  </a:txBody>
                  <a:tcPr marL="68580" marR="68580" marT="0" marB="0" anchor="ctr"/>
                </a:tc>
                <a:tc>
                  <a:txBody>
                    <a:bodyPr/>
                    <a:lstStyle/>
                    <a:p>
                      <a:pPr algn="ctr">
                        <a:lnSpc>
                          <a:spcPts val="1200"/>
                        </a:lnSpc>
                        <a:spcAft>
                          <a:spcPts val="0"/>
                        </a:spcAft>
                      </a:pPr>
                      <a:r>
                        <a:rPr lang="es-EC" sz="1300">
                          <a:effectLst/>
                        </a:rPr>
                        <a:t>Kg</a:t>
                      </a:r>
                      <a:endPar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224196">
                <a:tc>
                  <a:txBody>
                    <a:bodyPr/>
                    <a:lstStyle/>
                    <a:p>
                      <a:pPr algn="ctr">
                        <a:lnSpc>
                          <a:spcPts val="1200"/>
                        </a:lnSpc>
                        <a:spcAft>
                          <a:spcPts val="0"/>
                        </a:spcAft>
                      </a:pPr>
                      <a:r>
                        <a:rPr lang="es-EC" sz="1300" dirty="0">
                          <a:effectLst/>
                        </a:rPr>
                        <a:t>Factor de reducción </a:t>
                      </a:r>
                      <a:endParaRPr lang="es-EC" sz="1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200"/>
                        </a:lnSpc>
                        <a:spcAft>
                          <a:spcPts val="0"/>
                        </a:spcAft>
                      </a:pPr>
                      <a:r>
                        <a:rPr lang="es-EC" sz="1300">
                          <a:effectLst/>
                        </a:rPr>
                        <a:t>Ø</a:t>
                      </a:r>
                      <a:endPar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algn="ctr" defTabSz="914400" rtl="0" eaLnBrk="1" latinLnBrk="0" hangingPunct="1">
                        <a:lnSpc>
                          <a:spcPts val="1200"/>
                        </a:lnSpc>
                        <a:spcAft>
                          <a:spcPts val="0"/>
                        </a:spcAft>
                      </a:pPr>
                      <a:r>
                        <a:rPr lang="es-EC" sz="1300" kern="1200" dirty="0">
                          <a:solidFill>
                            <a:schemeClr val="tx1"/>
                          </a:solidFill>
                          <a:effectLst/>
                          <a:latin typeface="+mn-lt"/>
                          <a:ea typeface="+mn-ea"/>
                          <a:cs typeface="+mn-cs"/>
                        </a:rPr>
                        <a:t>0,75</a:t>
                      </a:r>
                    </a:p>
                  </a:txBody>
                  <a:tcPr marL="68580" marR="68580" marT="0" marB="0" anchor="ctr"/>
                </a:tc>
                <a:tc>
                  <a:txBody>
                    <a:bodyPr/>
                    <a:lstStyle/>
                    <a:p>
                      <a:pPr marL="0" algn="ctr" defTabSz="914400" rtl="0" eaLnBrk="1" latinLnBrk="0" hangingPunct="1">
                        <a:lnSpc>
                          <a:spcPts val="1200"/>
                        </a:lnSpc>
                        <a:spcAft>
                          <a:spcPts val="0"/>
                        </a:spcAft>
                      </a:pPr>
                      <a:r>
                        <a:rPr lang="es-EC" sz="1300" kern="1200" dirty="0">
                          <a:solidFill>
                            <a:schemeClr val="tx1"/>
                          </a:solidFill>
                          <a:effectLst/>
                          <a:latin typeface="+mn-lt"/>
                          <a:ea typeface="+mn-ea"/>
                          <a:cs typeface="+mn-cs"/>
                        </a:rPr>
                        <a:t>0,75</a:t>
                      </a:r>
                    </a:p>
                  </a:txBody>
                  <a:tcPr marL="68580" marR="68580" marT="0" marB="0" anchor="ctr"/>
                </a:tc>
                <a:tc>
                  <a:txBody>
                    <a:bodyPr/>
                    <a:lstStyle/>
                    <a:p>
                      <a:pPr algn="ctr">
                        <a:lnSpc>
                          <a:spcPts val="1200"/>
                        </a:lnSpc>
                        <a:spcAft>
                          <a:spcPts val="0"/>
                        </a:spcAft>
                      </a:pPr>
                      <a:r>
                        <a:rPr lang="es-EC" sz="1300">
                          <a:effectLst/>
                        </a:rPr>
                        <a:t> </a:t>
                      </a:r>
                      <a:endPar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224196">
                <a:tc>
                  <a:txBody>
                    <a:bodyPr/>
                    <a:lstStyle/>
                    <a:p>
                      <a:pPr algn="ctr">
                        <a:lnSpc>
                          <a:spcPts val="1200"/>
                        </a:lnSpc>
                        <a:spcAft>
                          <a:spcPts val="0"/>
                        </a:spcAft>
                      </a:pPr>
                      <a:r>
                        <a:rPr lang="es-EC" sz="1300" dirty="0">
                          <a:effectLst/>
                        </a:rPr>
                        <a:t>Ancho </a:t>
                      </a:r>
                      <a:endParaRPr lang="es-EC" sz="1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200"/>
                        </a:lnSpc>
                        <a:spcAft>
                          <a:spcPts val="0"/>
                        </a:spcAft>
                      </a:pPr>
                      <a:r>
                        <a:rPr lang="es-EC" sz="1300">
                          <a:effectLst/>
                        </a:rPr>
                        <a:t>b</a:t>
                      </a:r>
                      <a:endPar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algn="ctr" defTabSz="914400" rtl="0" eaLnBrk="1" latinLnBrk="0" hangingPunct="1">
                        <a:lnSpc>
                          <a:spcPts val="1200"/>
                        </a:lnSpc>
                        <a:spcAft>
                          <a:spcPts val="0"/>
                        </a:spcAft>
                      </a:pPr>
                      <a:r>
                        <a:rPr lang="es-EC" sz="1300" kern="1200" dirty="0">
                          <a:solidFill>
                            <a:schemeClr val="tx1"/>
                          </a:solidFill>
                          <a:effectLst/>
                          <a:latin typeface="+mn-lt"/>
                          <a:ea typeface="+mn-ea"/>
                          <a:cs typeface="+mn-cs"/>
                        </a:rPr>
                        <a:t>100,00</a:t>
                      </a:r>
                    </a:p>
                  </a:txBody>
                  <a:tcPr marL="68580" marR="68580" marT="0" marB="0" anchor="ctr"/>
                </a:tc>
                <a:tc>
                  <a:txBody>
                    <a:bodyPr/>
                    <a:lstStyle/>
                    <a:p>
                      <a:pPr marL="0" algn="ctr" defTabSz="914400" rtl="0" eaLnBrk="1" latinLnBrk="0" hangingPunct="1">
                        <a:lnSpc>
                          <a:spcPts val="1200"/>
                        </a:lnSpc>
                        <a:spcAft>
                          <a:spcPts val="0"/>
                        </a:spcAft>
                      </a:pPr>
                      <a:r>
                        <a:rPr lang="es-EC" sz="1300" kern="1200" dirty="0">
                          <a:solidFill>
                            <a:schemeClr val="tx1"/>
                          </a:solidFill>
                          <a:effectLst/>
                          <a:latin typeface="+mn-lt"/>
                          <a:ea typeface="+mn-ea"/>
                          <a:cs typeface="+mn-cs"/>
                        </a:rPr>
                        <a:t>100,00</a:t>
                      </a:r>
                    </a:p>
                  </a:txBody>
                  <a:tcPr marL="68580" marR="68580" marT="0" marB="0" anchor="ctr"/>
                </a:tc>
                <a:tc>
                  <a:txBody>
                    <a:bodyPr/>
                    <a:lstStyle/>
                    <a:p>
                      <a:pPr algn="ctr">
                        <a:lnSpc>
                          <a:spcPts val="1200"/>
                        </a:lnSpc>
                        <a:spcAft>
                          <a:spcPts val="0"/>
                        </a:spcAft>
                      </a:pPr>
                      <a:r>
                        <a:rPr lang="es-EC" sz="1300">
                          <a:effectLst/>
                        </a:rPr>
                        <a:t>cm</a:t>
                      </a:r>
                      <a:endPar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224196">
                <a:tc>
                  <a:txBody>
                    <a:bodyPr/>
                    <a:lstStyle/>
                    <a:p>
                      <a:pPr algn="ctr">
                        <a:lnSpc>
                          <a:spcPts val="1200"/>
                        </a:lnSpc>
                        <a:spcAft>
                          <a:spcPts val="0"/>
                        </a:spcAft>
                      </a:pPr>
                      <a:r>
                        <a:rPr lang="es-EC" sz="1300" dirty="0">
                          <a:effectLst/>
                        </a:rPr>
                        <a:t>Altura efectiva</a:t>
                      </a:r>
                      <a:endParaRPr lang="es-EC" sz="1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200"/>
                        </a:lnSpc>
                        <a:spcAft>
                          <a:spcPts val="0"/>
                        </a:spcAft>
                      </a:pPr>
                      <a:r>
                        <a:rPr lang="es-EC" sz="1300">
                          <a:effectLst/>
                        </a:rPr>
                        <a:t>d</a:t>
                      </a:r>
                      <a:endPar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algn="ctr" defTabSz="914400" rtl="0" eaLnBrk="1" latinLnBrk="0" hangingPunct="1">
                        <a:lnSpc>
                          <a:spcPts val="1200"/>
                        </a:lnSpc>
                        <a:spcAft>
                          <a:spcPts val="0"/>
                        </a:spcAft>
                      </a:pPr>
                      <a:r>
                        <a:rPr lang="es-EC" sz="1300" kern="1200" dirty="0" smtClean="0">
                          <a:solidFill>
                            <a:schemeClr val="tx1"/>
                          </a:solidFill>
                          <a:effectLst/>
                          <a:latin typeface="+mn-lt"/>
                          <a:ea typeface="+mn-ea"/>
                          <a:cs typeface="+mn-cs"/>
                        </a:rPr>
                        <a:t>113,00</a:t>
                      </a:r>
                      <a:endParaRPr lang="es-EC" sz="1300" kern="1200" dirty="0">
                        <a:solidFill>
                          <a:schemeClr val="tx1"/>
                        </a:solidFill>
                        <a:effectLst/>
                        <a:latin typeface="+mn-lt"/>
                        <a:ea typeface="+mn-ea"/>
                        <a:cs typeface="+mn-cs"/>
                      </a:endParaRPr>
                    </a:p>
                  </a:txBody>
                  <a:tcPr marL="68580" marR="68580" marT="0" marB="0" anchor="ctr"/>
                </a:tc>
                <a:tc>
                  <a:txBody>
                    <a:bodyPr/>
                    <a:lstStyle/>
                    <a:p>
                      <a:pPr marL="0" algn="ctr" defTabSz="914400" rtl="0" eaLnBrk="1" latinLnBrk="0" hangingPunct="1">
                        <a:lnSpc>
                          <a:spcPts val="1200"/>
                        </a:lnSpc>
                        <a:spcAft>
                          <a:spcPts val="0"/>
                        </a:spcAft>
                      </a:pPr>
                      <a:r>
                        <a:rPr lang="es-EC" sz="1300" kern="1200" dirty="0" smtClean="0">
                          <a:solidFill>
                            <a:schemeClr val="tx1"/>
                          </a:solidFill>
                          <a:effectLst/>
                          <a:latin typeface="+mn-lt"/>
                          <a:ea typeface="+mn-ea"/>
                          <a:cs typeface="+mn-cs"/>
                        </a:rPr>
                        <a:t>113,00</a:t>
                      </a:r>
                      <a:endParaRPr lang="es-EC" sz="1300" kern="1200" dirty="0">
                        <a:solidFill>
                          <a:schemeClr val="tx1"/>
                        </a:solidFill>
                        <a:effectLst/>
                        <a:latin typeface="+mn-lt"/>
                        <a:ea typeface="+mn-ea"/>
                        <a:cs typeface="+mn-cs"/>
                      </a:endParaRPr>
                    </a:p>
                  </a:txBody>
                  <a:tcPr marL="68580" marR="68580" marT="0" marB="0" anchor="ctr"/>
                </a:tc>
                <a:tc>
                  <a:txBody>
                    <a:bodyPr/>
                    <a:lstStyle/>
                    <a:p>
                      <a:pPr algn="ctr">
                        <a:lnSpc>
                          <a:spcPts val="1200"/>
                        </a:lnSpc>
                        <a:spcAft>
                          <a:spcPts val="0"/>
                        </a:spcAft>
                      </a:pPr>
                      <a:r>
                        <a:rPr lang="es-EC" sz="1300">
                          <a:effectLst/>
                        </a:rPr>
                        <a:t>cm</a:t>
                      </a:r>
                      <a:endPar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224196">
                <a:tc>
                  <a:txBody>
                    <a:bodyPr/>
                    <a:lstStyle/>
                    <a:p>
                      <a:pPr algn="ctr">
                        <a:lnSpc>
                          <a:spcPts val="1200"/>
                        </a:lnSpc>
                        <a:spcAft>
                          <a:spcPts val="0"/>
                        </a:spcAft>
                      </a:pPr>
                      <a:r>
                        <a:rPr lang="es-EC" sz="1300" dirty="0">
                          <a:effectLst/>
                        </a:rPr>
                        <a:t>Cortante permisible </a:t>
                      </a:r>
                      <a:endParaRPr lang="es-EC" sz="1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200"/>
                        </a:lnSpc>
                        <a:spcAft>
                          <a:spcPts val="0"/>
                        </a:spcAft>
                      </a:pPr>
                      <a:r>
                        <a:rPr lang="es-EC" sz="1300" dirty="0" err="1" smtClean="0">
                          <a:effectLst/>
                        </a:rPr>
                        <a:t>vp</a:t>
                      </a:r>
                      <a:endParaRPr lang="es-EC" sz="1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algn="ctr" defTabSz="914400" rtl="0" eaLnBrk="1" latinLnBrk="0" hangingPunct="1">
                        <a:lnSpc>
                          <a:spcPts val="1200"/>
                        </a:lnSpc>
                        <a:spcAft>
                          <a:spcPts val="0"/>
                        </a:spcAft>
                      </a:pPr>
                      <a:r>
                        <a:rPr lang="es-EC" sz="1300" kern="1200" dirty="0" smtClean="0">
                          <a:solidFill>
                            <a:schemeClr val="tx1"/>
                          </a:solidFill>
                          <a:effectLst/>
                          <a:latin typeface="+mn-lt"/>
                          <a:ea typeface="+mn-ea"/>
                          <a:cs typeface="+mn-cs"/>
                        </a:rPr>
                        <a:t>8,87</a:t>
                      </a:r>
                      <a:endParaRPr lang="es-EC" sz="1300" kern="1200" dirty="0">
                        <a:solidFill>
                          <a:schemeClr val="tx1"/>
                        </a:solidFill>
                        <a:effectLst/>
                        <a:latin typeface="+mn-lt"/>
                        <a:ea typeface="+mn-ea"/>
                        <a:cs typeface="+mn-cs"/>
                      </a:endParaRPr>
                    </a:p>
                  </a:txBody>
                  <a:tcPr marL="68580" marR="68580" marT="0" marB="0" anchor="ctr"/>
                </a:tc>
                <a:tc>
                  <a:txBody>
                    <a:bodyPr/>
                    <a:lstStyle/>
                    <a:p>
                      <a:pPr marL="0" algn="ctr" defTabSz="914400" rtl="0" eaLnBrk="1" latinLnBrk="0" hangingPunct="1">
                        <a:lnSpc>
                          <a:spcPts val="1200"/>
                        </a:lnSpc>
                        <a:spcAft>
                          <a:spcPts val="0"/>
                        </a:spcAft>
                      </a:pPr>
                      <a:r>
                        <a:rPr lang="es-EC" sz="1300" kern="1200" dirty="0">
                          <a:solidFill>
                            <a:schemeClr val="tx1"/>
                          </a:solidFill>
                          <a:effectLst/>
                          <a:latin typeface="+mn-lt"/>
                          <a:ea typeface="+mn-ea"/>
                          <a:cs typeface="+mn-cs"/>
                        </a:rPr>
                        <a:t>8,87</a:t>
                      </a:r>
                    </a:p>
                  </a:txBody>
                  <a:tcPr marL="68580" marR="68580" marT="0" marB="0" anchor="ctr"/>
                </a:tc>
                <a:tc>
                  <a:txBody>
                    <a:bodyPr/>
                    <a:lstStyle/>
                    <a:p>
                      <a:pPr algn="ctr">
                        <a:lnSpc>
                          <a:spcPts val="1200"/>
                        </a:lnSpc>
                        <a:spcAft>
                          <a:spcPts val="0"/>
                        </a:spcAft>
                      </a:pPr>
                      <a:r>
                        <a:rPr lang="es-EC" sz="1300">
                          <a:effectLst/>
                        </a:rPr>
                        <a:t>Kg/cm2</a:t>
                      </a:r>
                      <a:endPar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224196">
                <a:tc>
                  <a:txBody>
                    <a:bodyPr/>
                    <a:lstStyle/>
                    <a:p>
                      <a:pPr algn="ctr">
                        <a:lnSpc>
                          <a:spcPts val="1200"/>
                        </a:lnSpc>
                        <a:spcAft>
                          <a:spcPts val="0"/>
                        </a:spcAft>
                      </a:pPr>
                      <a:r>
                        <a:rPr lang="es-EC" sz="1300" dirty="0">
                          <a:effectLst/>
                        </a:rPr>
                        <a:t>Cortante actuante</a:t>
                      </a:r>
                      <a:endParaRPr lang="es-EC" sz="1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200"/>
                        </a:lnSpc>
                        <a:spcAft>
                          <a:spcPts val="0"/>
                        </a:spcAft>
                      </a:pPr>
                      <a:r>
                        <a:rPr lang="es-EC" sz="1300">
                          <a:effectLst/>
                        </a:rPr>
                        <a:t>Vc</a:t>
                      </a:r>
                      <a:endPar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algn="ctr" defTabSz="914400" rtl="0" eaLnBrk="1" latinLnBrk="0" hangingPunct="1">
                        <a:lnSpc>
                          <a:spcPts val="1200"/>
                        </a:lnSpc>
                        <a:spcAft>
                          <a:spcPts val="0"/>
                        </a:spcAft>
                      </a:pPr>
                      <a:r>
                        <a:rPr lang="es-EC" sz="1300" kern="1200" dirty="0" smtClean="0">
                          <a:solidFill>
                            <a:schemeClr val="tx1"/>
                          </a:solidFill>
                          <a:effectLst/>
                          <a:latin typeface="+mn-lt"/>
                          <a:ea typeface="+mn-ea"/>
                          <a:cs typeface="+mn-cs"/>
                        </a:rPr>
                        <a:t>3,22</a:t>
                      </a:r>
                      <a:endParaRPr lang="es-EC" sz="1300" kern="1200" dirty="0">
                        <a:solidFill>
                          <a:schemeClr val="tx1"/>
                        </a:solidFill>
                        <a:effectLst/>
                        <a:latin typeface="+mn-lt"/>
                        <a:ea typeface="+mn-ea"/>
                        <a:cs typeface="+mn-cs"/>
                      </a:endParaRPr>
                    </a:p>
                  </a:txBody>
                  <a:tcPr marL="68580" marR="68580" marT="0" marB="0" anchor="ctr"/>
                </a:tc>
                <a:tc>
                  <a:txBody>
                    <a:bodyPr/>
                    <a:lstStyle/>
                    <a:p>
                      <a:pPr marL="0" algn="ctr" defTabSz="914400" rtl="0" eaLnBrk="1" latinLnBrk="0" hangingPunct="1">
                        <a:lnSpc>
                          <a:spcPts val="1200"/>
                        </a:lnSpc>
                        <a:spcAft>
                          <a:spcPts val="0"/>
                        </a:spcAft>
                      </a:pPr>
                      <a:r>
                        <a:rPr lang="es-EC" sz="1300" kern="1200" dirty="0" smtClean="0">
                          <a:solidFill>
                            <a:schemeClr val="tx1"/>
                          </a:solidFill>
                          <a:effectLst/>
                          <a:latin typeface="+mn-lt"/>
                          <a:ea typeface="+mn-ea"/>
                          <a:cs typeface="+mn-cs"/>
                        </a:rPr>
                        <a:t>19,61</a:t>
                      </a:r>
                      <a:endParaRPr lang="es-EC" sz="1300" kern="1200" dirty="0">
                        <a:solidFill>
                          <a:schemeClr val="tx1"/>
                        </a:solidFill>
                        <a:effectLst/>
                        <a:latin typeface="+mn-lt"/>
                        <a:ea typeface="+mn-ea"/>
                        <a:cs typeface="+mn-cs"/>
                      </a:endParaRPr>
                    </a:p>
                  </a:txBody>
                  <a:tcPr marL="68580" marR="68580" marT="0" marB="0" anchor="ctr"/>
                </a:tc>
                <a:tc>
                  <a:txBody>
                    <a:bodyPr/>
                    <a:lstStyle/>
                    <a:p>
                      <a:pPr algn="ctr">
                        <a:lnSpc>
                          <a:spcPts val="1200"/>
                        </a:lnSpc>
                        <a:spcAft>
                          <a:spcPts val="0"/>
                        </a:spcAft>
                      </a:pPr>
                      <a:r>
                        <a:rPr lang="es-EC" sz="1300">
                          <a:effectLst/>
                        </a:rPr>
                        <a:t>Kg/cm2</a:t>
                      </a:r>
                      <a:endPar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224196">
                <a:tc>
                  <a:txBody>
                    <a:bodyPr/>
                    <a:lstStyle/>
                    <a:p>
                      <a:pPr algn="ctr"/>
                      <a:endParaRPr lang="es-EC" sz="130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endParaRPr lang="es-EC" sz="130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marL="0" algn="ctr" defTabSz="914400" rtl="0" eaLnBrk="1" latinLnBrk="0" hangingPunct="1">
                        <a:lnSpc>
                          <a:spcPts val="1200"/>
                        </a:lnSpc>
                        <a:spcAft>
                          <a:spcPts val="0"/>
                        </a:spcAft>
                      </a:pPr>
                      <a:r>
                        <a:rPr lang="es-EC" sz="1300" kern="1200" dirty="0">
                          <a:solidFill>
                            <a:schemeClr val="tx1"/>
                          </a:solidFill>
                          <a:effectLst/>
                          <a:latin typeface="+mn-lt"/>
                          <a:ea typeface="+mn-ea"/>
                          <a:cs typeface="+mn-cs"/>
                        </a:rPr>
                        <a:t>OK</a:t>
                      </a:r>
                    </a:p>
                  </a:txBody>
                  <a:tcPr marL="68580" marR="68580" marT="0" marB="0" anchor="ctr"/>
                </a:tc>
                <a:tc>
                  <a:txBody>
                    <a:bodyPr/>
                    <a:lstStyle/>
                    <a:p>
                      <a:pPr marL="0" algn="ctr" defTabSz="914400" rtl="0" eaLnBrk="1" latinLnBrk="0" hangingPunct="1">
                        <a:lnSpc>
                          <a:spcPts val="1200"/>
                        </a:lnSpc>
                        <a:spcAft>
                          <a:spcPts val="0"/>
                        </a:spcAft>
                      </a:pPr>
                      <a:r>
                        <a:rPr lang="es-EC" sz="1300" kern="1200" dirty="0" smtClean="0">
                          <a:solidFill>
                            <a:schemeClr val="tx1"/>
                          </a:solidFill>
                          <a:effectLst/>
                          <a:latin typeface="+mn-lt"/>
                          <a:ea typeface="+mn-ea"/>
                          <a:cs typeface="+mn-cs"/>
                        </a:rPr>
                        <a:t>NO</a:t>
                      </a:r>
                      <a:r>
                        <a:rPr lang="es-EC" sz="1300" kern="1200" baseline="0" dirty="0" smtClean="0">
                          <a:solidFill>
                            <a:schemeClr val="tx1"/>
                          </a:solidFill>
                          <a:effectLst/>
                          <a:latin typeface="+mn-lt"/>
                          <a:ea typeface="+mn-ea"/>
                          <a:cs typeface="+mn-cs"/>
                        </a:rPr>
                        <a:t> PASA</a:t>
                      </a:r>
                      <a:endParaRPr lang="es-EC" sz="1300" kern="1200" dirty="0">
                        <a:solidFill>
                          <a:schemeClr val="tx1"/>
                        </a:solidFill>
                        <a:effectLst/>
                        <a:latin typeface="+mn-lt"/>
                        <a:ea typeface="+mn-ea"/>
                        <a:cs typeface="+mn-cs"/>
                      </a:endParaRPr>
                    </a:p>
                  </a:txBody>
                  <a:tcPr marL="68580" marR="68580" marT="0" marB="0" anchor="ctr"/>
                </a:tc>
                <a:tc>
                  <a:txBody>
                    <a:bodyPr/>
                    <a:lstStyle/>
                    <a:p>
                      <a:pPr algn="ctr"/>
                      <a:endParaRPr lang="es-EC" sz="1300" dirty="0">
                        <a:effectLst/>
                        <a:latin typeface="Times New Roman" panose="02020603050405020304" pitchFamily="18" charset="0"/>
                        <a:cs typeface="Times New Roman" panose="02020603050405020304" pitchFamily="18" charset="0"/>
                      </a:endParaRPr>
                    </a:p>
                  </a:txBody>
                  <a:tcPr marL="68580" marR="68580" marT="0" marB="0" anchor="ctr"/>
                </a:tc>
              </a:tr>
            </a:tbl>
          </a:graphicData>
        </a:graphic>
      </p:graphicFrame>
      <p:pic>
        <p:nvPicPr>
          <p:cNvPr id="7" name="Imagen 6" descr="Recorte de pantalla"/>
          <p:cNvPicPr>
            <a:picLocks noChangeAspect="1"/>
          </p:cNvPicPr>
          <p:nvPr/>
        </p:nvPicPr>
        <p:blipFill rotWithShape="1">
          <a:blip r:embed="rId5">
            <a:extLst>
              <a:ext uri="{28A0092B-C50C-407E-A947-70E740481C1C}">
                <a14:useLocalDpi xmlns:a14="http://schemas.microsoft.com/office/drawing/2010/main" val="0"/>
              </a:ext>
            </a:extLst>
          </a:blip>
          <a:srcRect l="1254"/>
          <a:stretch/>
        </p:blipFill>
        <p:spPr>
          <a:xfrm>
            <a:off x="5017409" y="1270894"/>
            <a:ext cx="3296510" cy="2061622"/>
          </a:xfrm>
          <a:prstGeom prst="rect">
            <a:avLst/>
          </a:prstGeom>
        </p:spPr>
      </p:pic>
    </p:spTree>
    <p:extLst>
      <p:ext uri="{BB962C8B-B14F-4D97-AF65-F5344CB8AC3E}">
        <p14:creationId xmlns:p14="http://schemas.microsoft.com/office/powerpoint/2010/main" val="11135086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6086901" y="-14325"/>
            <a:ext cx="3057099" cy="369332"/>
          </a:xfrm>
          <a:prstGeom prst="rect">
            <a:avLst/>
          </a:prstGeom>
          <a:noFill/>
        </p:spPr>
        <p:txBody>
          <a:bodyPr wrap="square" rtlCol="0">
            <a:spAutoFit/>
          </a:bodyPr>
          <a:lstStyle/>
          <a:p>
            <a:pPr algn="ctr"/>
            <a:r>
              <a:rPr lang="es-EC" u="none" dirty="0" smtClean="0">
                <a:solidFill>
                  <a:schemeClr val="bg1">
                    <a:lumMod val="50000"/>
                  </a:schemeClr>
                </a:solidFill>
              </a:rPr>
              <a:t>MODELACIÓN Y DISEÑO</a:t>
            </a:r>
            <a:endParaRPr lang="es-EC" u="none" dirty="0">
              <a:solidFill>
                <a:schemeClr val="bg1">
                  <a:lumMod val="50000"/>
                </a:schemeClr>
              </a:solidFill>
            </a:endParaRPr>
          </a:p>
        </p:txBody>
      </p:sp>
      <p:pic>
        <p:nvPicPr>
          <p:cNvPr id="5" name="Imagen 5"/>
          <p:cNvPicPr>
            <a:picLocks noChangeAspect="1"/>
          </p:cNvPicPr>
          <p:nvPr/>
        </p:nvPicPr>
        <p:blipFill rotWithShape="1">
          <a:blip r:embed="rId3">
            <a:extLst>
              <a:ext uri="{28A0092B-C50C-407E-A947-70E740481C1C}">
                <a14:useLocalDpi xmlns:a14="http://schemas.microsoft.com/office/drawing/2010/main" val="0"/>
              </a:ext>
            </a:extLst>
          </a:blip>
          <a:srcRect l="25697"/>
          <a:stretch/>
        </p:blipFill>
        <p:spPr>
          <a:xfrm>
            <a:off x="6665664" y="5985437"/>
            <a:ext cx="2331841" cy="809423"/>
          </a:xfrm>
          <a:prstGeom prst="rect">
            <a:avLst/>
          </a:prstGeom>
        </p:spPr>
      </p:pic>
      <p:sp>
        <p:nvSpPr>
          <p:cNvPr id="19" name="6 CuadroTexto"/>
          <p:cNvSpPr txBox="1"/>
          <p:nvPr/>
        </p:nvSpPr>
        <p:spPr>
          <a:xfrm>
            <a:off x="109180" y="87228"/>
            <a:ext cx="5977721" cy="461665"/>
          </a:xfrm>
          <a:prstGeom prst="rect">
            <a:avLst/>
          </a:prstGeom>
          <a:noFill/>
        </p:spPr>
        <p:txBody>
          <a:bodyPr wrap="square" rtlCol="0">
            <a:spAutoFit/>
          </a:bodyPr>
          <a:lstStyle/>
          <a:p>
            <a:pPr lvl="0"/>
            <a:r>
              <a:rPr lang="es-EC" sz="2400" b="1" u="none" dirty="0" smtClean="0">
                <a:solidFill>
                  <a:srgbClr val="000000"/>
                </a:solidFill>
              </a:rPr>
              <a:t>MODELO 2 </a:t>
            </a:r>
            <a:endParaRPr lang="es-EC" sz="2400" u="none" dirty="0">
              <a:solidFill>
                <a:srgbClr val="000000"/>
              </a:solidFill>
            </a:endParaRPr>
          </a:p>
        </p:txBody>
      </p:sp>
      <p:sp>
        <p:nvSpPr>
          <p:cNvPr id="25" name="8 Rectángulo"/>
          <p:cNvSpPr/>
          <p:nvPr/>
        </p:nvSpPr>
        <p:spPr>
          <a:xfrm>
            <a:off x="253762" y="548893"/>
            <a:ext cx="8627693" cy="384721"/>
          </a:xfrm>
          <a:prstGeom prst="rect">
            <a:avLst/>
          </a:prstGeom>
        </p:spPr>
        <p:txBody>
          <a:bodyPr wrap="square">
            <a:spAutoFit/>
          </a:bodyPr>
          <a:lstStyle/>
          <a:p>
            <a:pPr lvl="0"/>
            <a:r>
              <a:rPr lang="es-EC" sz="1900" b="1" u="none" dirty="0" smtClean="0">
                <a:solidFill>
                  <a:schemeClr val="accent6">
                    <a:lumMod val="75000"/>
                  </a:schemeClr>
                </a:solidFill>
              </a:rPr>
              <a:t>Cortante. Presa Saquimala</a:t>
            </a:r>
            <a:endParaRPr lang="es-EC" sz="1900" u="none" dirty="0">
              <a:solidFill>
                <a:schemeClr val="accent6">
                  <a:lumMod val="75000"/>
                </a:schemeClr>
              </a:solidFill>
            </a:endParaRPr>
          </a:p>
        </p:txBody>
      </p:sp>
      <p:graphicFrame>
        <p:nvGraphicFramePr>
          <p:cNvPr id="4" name="Tabla 3"/>
          <p:cNvGraphicFramePr>
            <a:graphicFrameLocks noGrp="1"/>
          </p:cNvGraphicFramePr>
          <p:nvPr>
            <p:extLst>
              <p:ext uri="{D42A27DB-BD31-4B8C-83A1-F6EECF244321}">
                <p14:modId xmlns:p14="http://schemas.microsoft.com/office/powerpoint/2010/main" val="1900691904"/>
              </p:ext>
            </p:extLst>
          </p:nvPr>
        </p:nvGraphicFramePr>
        <p:xfrm>
          <a:off x="286604" y="3657601"/>
          <a:ext cx="8639035" cy="2171838"/>
        </p:xfrm>
        <a:graphic>
          <a:graphicData uri="http://schemas.openxmlformats.org/drawingml/2006/table">
            <a:tbl>
              <a:tblPr firstRow="1" firstCol="1" bandRow="1">
                <a:tableStyleId>{616DA210-FB5B-4158-B5E0-FEB733F419BA}</a:tableStyleId>
              </a:tblPr>
              <a:tblGrid>
                <a:gridCol w="3039563"/>
                <a:gridCol w="1589289"/>
                <a:gridCol w="1755609"/>
                <a:gridCol w="1365493"/>
                <a:gridCol w="889081"/>
              </a:tblGrid>
              <a:tr h="216000">
                <a:tc>
                  <a:txBody>
                    <a:bodyPr/>
                    <a:lstStyle/>
                    <a:p>
                      <a:pPr algn="just">
                        <a:lnSpc>
                          <a:spcPct val="115000"/>
                        </a:lnSpc>
                        <a:spcAft>
                          <a:spcPts val="0"/>
                        </a:spcAft>
                      </a:pPr>
                      <a:r>
                        <a:rPr lang="es-EC" sz="1300" dirty="0">
                          <a:effectLst/>
                        </a:rPr>
                        <a:t>Descripción </a:t>
                      </a:r>
                      <a:endParaRPr lang="es-EC" sz="13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15000"/>
                        </a:lnSpc>
                        <a:spcAft>
                          <a:spcPts val="0"/>
                        </a:spcAft>
                      </a:pPr>
                      <a:r>
                        <a:rPr lang="es-EC" sz="1300" dirty="0">
                          <a:effectLst/>
                        </a:rPr>
                        <a:t>Símbolo</a:t>
                      </a:r>
                      <a:endParaRPr lang="es-EC" sz="13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15000"/>
                        </a:lnSpc>
                        <a:spcAft>
                          <a:spcPts val="0"/>
                        </a:spcAft>
                      </a:pPr>
                      <a:r>
                        <a:rPr lang="es-EC" sz="1300" dirty="0" smtClean="0">
                          <a:effectLst/>
                        </a:rPr>
                        <a:t>Pantalla</a:t>
                      </a:r>
                      <a:endParaRPr lang="es-EC" sz="13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algn="just" defTabSz="914400" rtl="0" eaLnBrk="1" latinLnBrk="0" hangingPunct="1">
                        <a:lnSpc>
                          <a:spcPct val="115000"/>
                        </a:lnSpc>
                        <a:spcAft>
                          <a:spcPts val="0"/>
                        </a:spcAft>
                      </a:pPr>
                      <a:r>
                        <a:rPr lang="es-EC" sz="1300" b="1" kern="1200" dirty="0" smtClean="0">
                          <a:solidFill>
                            <a:schemeClr val="tx1"/>
                          </a:solidFill>
                          <a:effectLst/>
                          <a:latin typeface="+mn-lt"/>
                          <a:ea typeface="+mn-ea"/>
                          <a:cs typeface="+mn-cs"/>
                        </a:rPr>
                        <a:t>Contrafuerte</a:t>
                      </a:r>
                      <a:endParaRPr lang="es-EC" sz="1300" b="1" kern="1200" dirty="0">
                        <a:solidFill>
                          <a:schemeClr val="tx1"/>
                        </a:solidFill>
                        <a:effectLst/>
                        <a:latin typeface="+mn-lt"/>
                        <a:ea typeface="+mn-ea"/>
                        <a:cs typeface="+mn-cs"/>
                      </a:endParaRPr>
                    </a:p>
                  </a:txBody>
                  <a:tcPr marL="68580" marR="68580" marT="0" marB="0" anchor="ctr"/>
                </a:tc>
                <a:tc>
                  <a:txBody>
                    <a:bodyPr/>
                    <a:lstStyle/>
                    <a:p>
                      <a:pPr algn="just">
                        <a:lnSpc>
                          <a:spcPct val="115000"/>
                        </a:lnSpc>
                        <a:spcAft>
                          <a:spcPts val="0"/>
                        </a:spcAft>
                      </a:pPr>
                      <a:r>
                        <a:rPr lang="es-EC" sz="1300">
                          <a:effectLst/>
                        </a:rPr>
                        <a:t>Unidades </a:t>
                      </a:r>
                      <a:endParaRPr lang="es-EC" sz="13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216000">
                <a:tc>
                  <a:txBody>
                    <a:bodyPr/>
                    <a:lstStyle/>
                    <a:p>
                      <a:pPr algn="just">
                        <a:lnSpc>
                          <a:spcPts val="1200"/>
                        </a:lnSpc>
                        <a:spcAft>
                          <a:spcPts val="0"/>
                        </a:spcAft>
                      </a:pPr>
                      <a:r>
                        <a:rPr lang="es-EC" sz="1300" dirty="0">
                          <a:effectLst/>
                        </a:rPr>
                        <a:t>Resistencia </a:t>
                      </a:r>
                      <a:r>
                        <a:rPr lang="es-EC" sz="1300" dirty="0" smtClean="0">
                          <a:effectLst/>
                        </a:rPr>
                        <a:t>hormigón </a:t>
                      </a:r>
                      <a:endParaRPr lang="es-EC" sz="1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ts val="1200"/>
                        </a:lnSpc>
                        <a:spcAft>
                          <a:spcPts val="0"/>
                        </a:spcAft>
                      </a:pPr>
                      <a:r>
                        <a:rPr lang="es-EC" sz="1300" dirty="0" err="1">
                          <a:effectLst/>
                        </a:rPr>
                        <a:t>f´c</a:t>
                      </a:r>
                      <a:endParaRPr lang="es-EC" sz="1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ts val="1200"/>
                        </a:lnSpc>
                        <a:spcAft>
                          <a:spcPts val="0"/>
                        </a:spcAft>
                      </a:pPr>
                      <a:r>
                        <a:rPr lang="es-EC" sz="1300" dirty="0">
                          <a:effectLst/>
                        </a:rPr>
                        <a:t>280,00</a:t>
                      </a:r>
                      <a:endParaRPr lang="es-EC" sz="1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just" defTabSz="914400" rtl="0" eaLnBrk="1" fontAlgn="auto" latinLnBrk="0" hangingPunct="1">
                        <a:lnSpc>
                          <a:spcPts val="1200"/>
                        </a:lnSpc>
                        <a:spcBef>
                          <a:spcPts val="0"/>
                        </a:spcBef>
                        <a:spcAft>
                          <a:spcPts val="0"/>
                        </a:spcAft>
                        <a:buClrTx/>
                        <a:buSzTx/>
                        <a:buFontTx/>
                        <a:buNone/>
                        <a:tabLst/>
                        <a:defRPr/>
                      </a:pPr>
                      <a:r>
                        <a:rPr lang="es-EC" sz="1300" dirty="0" smtClean="0">
                          <a:effectLst/>
                        </a:rPr>
                        <a:t>280,00</a:t>
                      </a:r>
                      <a:endParaRPr lang="es-EC" sz="1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ts val="1200"/>
                        </a:lnSpc>
                        <a:spcAft>
                          <a:spcPts val="0"/>
                        </a:spcAft>
                      </a:pPr>
                      <a:r>
                        <a:rPr lang="es-EC" sz="1300">
                          <a:effectLst/>
                        </a:rPr>
                        <a:t>Kg/cm2</a:t>
                      </a:r>
                      <a:endPar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216000">
                <a:tc>
                  <a:txBody>
                    <a:bodyPr/>
                    <a:lstStyle/>
                    <a:p>
                      <a:pPr algn="just">
                        <a:lnSpc>
                          <a:spcPts val="1200"/>
                        </a:lnSpc>
                        <a:spcAft>
                          <a:spcPts val="0"/>
                        </a:spcAft>
                      </a:pPr>
                      <a:r>
                        <a:rPr lang="es-EC" sz="1300" dirty="0">
                          <a:effectLst/>
                        </a:rPr>
                        <a:t>Espesor </a:t>
                      </a:r>
                      <a:r>
                        <a:rPr lang="es-EC" sz="1300" dirty="0" smtClean="0">
                          <a:effectLst/>
                        </a:rPr>
                        <a:t>del</a:t>
                      </a:r>
                      <a:r>
                        <a:rPr lang="es-EC" sz="1300" baseline="0" dirty="0" smtClean="0">
                          <a:effectLst/>
                        </a:rPr>
                        <a:t> elemento</a:t>
                      </a:r>
                      <a:endParaRPr lang="es-EC" sz="1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ts val="1200"/>
                        </a:lnSpc>
                        <a:spcAft>
                          <a:spcPts val="0"/>
                        </a:spcAft>
                      </a:pPr>
                      <a:r>
                        <a:rPr lang="es-EC" sz="1300">
                          <a:effectLst/>
                        </a:rPr>
                        <a:t>e</a:t>
                      </a:r>
                      <a:endPar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algn="just" defTabSz="914400" rtl="0" eaLnBrk="1" latinLnBrk="0" hangingPunct="1">
                        <a:lnSpc>
                          <a:spcPts val="1200"/>
                        </a:lnSpc>
                        <a:spcAft>
                          <a:spcPts val="0"/>
                        </a:spcAft>
                      </a:pPr>
                      <a:r>
                        <a:rPr lang="es-EC" sz="1300" kern="1200" dirty="0" smtClean="0">
                          <a:solidFill>
                            <a:schemeClr val="tx1"/>
                          </a:solidFill>
                          <a:effectLst/>
                          <a:latin typeface="+mn-lt"/>
                          <a:ea typeface="+mn-ea"/>
                          <a:cs typeface="+mn-cs"/>
                        </a:rPr>
                        <a:t>150,00</a:t>
                      </a:r>
                      <a:endParaRPr lang="es-EC" sz="1300" kern="1200" dirty="0">
                        <a:solidFill>
                          <a:schemeClr val="tx1"/>
                        </a:solidFill>
                        <a:effectLst/>
                        <a:latin typeface="+mn-lt"/>
                        <a:ea typeface="+mn-ea"/>
                        <a:cs typeface="+mn-cs"/>
                      </a:endParaRPr>
                    </a:p>
                  </a:txBody>
                  <a:tcPr marL="68580" marR="68580" marT="0" marB="0" anchor="ctr"/>
                </a:tc>
                <a:tc>
                  <a:txBody>
                    <a:bodyPr/>
                    <a:lstStyle/>
                    <a:p>
                      <a:pPr marL="0" algn="just" defTabSz="914400" rtl="0" eaLnBrk="1" latinLnBrk="0" hangingPunct="1">
                        <a:lnSpc>
                          <a:spcPts val="1200"/>
                        </a:lnSpc>
                        <a:spcAft>
                          <a:spcPts val="0"/>
                        </a:spcAft>
                      </a:pPr>
                      <a:r>
                        <a:rPr lang="es-EC" sz="1300" kern="1200" dirty="0" smtClean="0">
                          <a:solidFill>
                            <a:schemeClr val="tx1"/>
                          </a:solidFill>
                          <a:effectLst/>
                          <a:latin typeface="+mn-lt"/>
                          <a:ea typeface="+mn-ea"/>
                          <a:cs typeface="+mn-cs"/>
                        </a:rPr>
                        <a:t>150,00</a:t>
                      </a:r>
                      <a:endParaRPr lang="es-EC" sz="1300" kern="1200" dirty="0">
                        <a:solidFill>
                          <a:schemeClr val="tx1"/>
                        </a:solidFill>
                        <a:effectLst/>
                        <a:latin typeface="+mn-lt"/>
                        <a:ea typeface="+mn-ea"/>
                        <a:cs typeface="+mn-cs"/>
                      </a:endParaRPr>
                    </a:p>
                  </a:txBody>
                  <a:tcPr marL="68580" marR="68580" marT="0" marB="0" anchor="ctr"/>
                </a:tc>
                <a:tc>
                  <a:txBody>
                    <a:bodyPr/>
                    <a:lstStyle/>
                    <a:p>
                      <a:pPr algn="just">
                        <a:lnSpc>
                          <a:spcPts val="1200"/>
                        </a:lnSpc>
                        <a:spcAft>
                          <a:spcPts val="0"/>
                        </a:spcAft>
                      </a:pPr>
                      <a:r>
                        <a:rPr lang="es-EC" sz="1300">
                          <a:effectLst/>
                        </a:rPr>
                        <a:t>cm</a:t>
                      </a:r>
                      <a:endPar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216000">
                <a:tc>
                  <a:txBody>
                    <a:bodyPr/>
                    <a:lstStyle/>
                    <a:p>
                      <a:pPr algn="just">
                        <a:lnSpc>
                          <a:spcPts val="1200"/>
                        </a:lnSpc>
                        <a:spcAft>
                          <a:spcPts val="0"/>
                        </a:spcAft>
                      </a:pPr>
                      <a:r>
                        <a:rPr lang="es-EC" sz="1300" dirty="0">
                          <a:effectLst/>
                        </a:rPr>
                        <a:t>Cortante último</a:t>
                      </a:r>
                      <a:endParaRPr lang="es-EC" sz="1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ts val="1200"/>
                        </a:lnSpc>
                        <a:spcAft>
                          <a:spcPts val="0"/>
                        </a:spcAft>
                      </a:pPr>
                      <a:r>
                        <a:rPr lang="es-EC" sz="1300">
                          <a:effectLst/>
                        </a:rPr>
                        <a:t>Vu</a:t>
                      </a:r>
                      <a:endPar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algn="just" defTabSz="914400" rtl="0" eaLnBrk="1" latinLnBrk="0" hangingPunct="1">
                        <a:lnSpc>
                          <a:spcPts val="1200"/>
                        </a:lnSpc>
                        <a:spcAft>
                          <a:spcPts val="0"/>
                        </a:spcAft>
                      </a:pPr>
                      <a:r>
                        <a:rPr lang="es-EC" sz="1300" kern="1200" dirty="0" smtClean="0">
                          <a:solidFill>
                            <a:schemeClr val="tx1"/>
                          </a:solidFill>
                          <a:effectLst/>
                          <a:latin typeface="+mn-lt"/>
                          <a:ea typeface="+mn-ea"/>
                          <a:cs typeface="+mn-cs"/>
                        </a:rPr>
                        <a:t>61430,0</a:t>
                      </a:r>
                      <a:endParaRPr lang="es-EC" sz="1300" kern="1200" dirty="0">
                        <a:solidFill>
                          <a:schemeClr val="tx1"/>
                        </a:solidFill>
                        <a:effectLst/>
                        <a:latin typeface="+mn-lt"/>
                        <a:ea typeface="+mn-ea"/>
                        <a:cs typeface="+mn-cs"/>
                      </a:endParaRPr>
                    </a:p>
                  </a:txBody>
                  <a:tcPr marL="68580" marR="68580" marT="0" marB="0" anchor="ctr"/>
                </a:tc>
                <a:tc>
                  <a:txBody>
                    <a:bodyPr/>
                    <a:lstStyle/>
                    <a:p>
                      <a:pPr marL="0" marR="0" indent="0" algn="just" defTabSz="914400" rtl="0" eaLnBrk="1" fontAlgn="auto" latinLnBrk="0" hangingPunct="1">
                        <a:lnSpc>
                          <a:spcPts val="1200"/>
                        </a:lnSpc>
                        <a:spcBef>
                          <a:spcPts val="0"/>
                        </a:spcBef>
                        <a:spcAft>
                          <a:spcPts val="0"/>
                        </a:spcAft>
                        <a:buClrTx/>
                        <a:buSzTx/>
                        <a:buFontTx/>
                        <a:buNone/>
                        <a:tabLst/>
                        <a:defRPr/>
                      </a:pPr>
                      <a:r>
                        <a:rPr lang="es-EC" sz="1300" kern="1200" dirty="0" smtClean="0">
                          <a:solidFill>
                            <a:schemeClr val="tx1"/>
                          </a:solidFill>
                          <a:effectLst/>
                          <a:latin typeface="+mn-lt"/>
                          <a:ea typeface="+mn-ea"/>
                          <a:cs typeface="+mn-cs"/>
                        </a:rPr>
                        <a:t>194530,0</a:t>
                      </a:r>
                    </a:p>
                  </a:txBody>
                  <a:tcPr marL="68580" marR="68580" marT="0" marB="0" anchor="ctr"/>
                </a:tc>
                <a:tc>
                  <a:txBody>
                    <a:bodyPr/>
                    <a:lstStyle/>
                    <a:p>
                      <a:pPr algn="just">
                        <a:lnSpc>
                          <a:spcPts val="1200"/>
                        </a:lnSpc>
                        <a:spcAft>
                          <a:spcPts val="0"/>
                        </a:spcAft>
                      </a:pPr>
                      <a:r>
                        <a:rPr lang="es-EC" sz="1300">
                          <a:effectLst/>
                        </a:rPr>
                        <a:t>Kg</a:t>
                      </a:r>
                      <a:endPar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216000">
                <a:tc>
                  <a:txBody>
                    <a:bodyPr/>
                    <a:lstStyle/>
                    <a:p>
                      <a:pPr algn="just">
                        <a:lnSpc>
                          <a:spcPts val="1200"/>
                        </a:lnSpc>
                        <a:spcAft>
                          <a:spcPts val="0"/>
                        </a:spcAft>
                      </a:pPr>
                      <a:r>
                        <a:rPr lang="es-EC" sz="1300">
                          <a:effectLst/>
                        </a:rPr>
                        <a:t>Factor de reducción </a:t>
                      </a:r>
                      <a:endPar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ts val="1200"/>
                        </a:lnSpc>
                        <a:spcAft>
                          <a:spcPts val="0"/>
                        </a:spcAft>
                      </a:pPr>
                      <a:r>
                        <a:rPr lang="es-EC" sz="1300">
                          <a:effectLst/>
                        </a:rPr>
                        <a:t>Ø</a:t>
                      </a:r>
                      <a:endPar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algn="just" defTabSz="914400" rtl="0" eaLnBrk="1" latinLnBrk="0" hangingPunct="1">
                        <a:lnSpc>
                          <a:spcPts val="1200"/>
                        </a:lnSpc>
                        <a:spcAft>
                          <a:spcPts val="0"/>
                        </a:spcAft>
                      </a:pPr>
                      <a:r>
                        <a:rPr lang="es-EC" sz="1300" kern="1200" dirty="0">
                          <a:solidFill>
                            <a:schemeClr val="tx1"/>
                          </a:solidFill>
                          <a:effectLst/>
                          <a:latin typeface="+mn-lt"/>
                          <a:ea typeface="+mn-ea"/>
                          <a:cs typeface="+mn-cs"/>
                        </a:rPr>
                        <a:t>0,75</a:t>
                      </a:r>
                    </a:p>
                  </a:txBody>
                  <a:tcPr marL="68580" marR="68580" marT="0" marB="0" anchor="ctr"/>
                </a:tc>
                <a:tc>
                  <a:txBody>
                    <a:bodyPr/>
                    <a:lstStyle/>
                    <a:p>
                      <a:pPr marL="0" algn="just" defTabSz="914400" rtl="0" eaLnBrk="1" latinLnBrk="0" hangingPunct="1">
                        <a:lnSpc>
                          <a:spcPts val="1200"/>
                        </a:lnSpc>
                        <a:spcAft>
                          <a:spcPts val="0"/>
                        </a:spcAft>
                      </a:pPr>
                      <a:r>
                        <a:rPr lang="es-EC" sz="1300" kern="1200" dirty="0">
                          <a:solidFill>
                            <a:schemeClr val="tx1"/>
                          </a:solidFill>
                          <a:effectLst/>
                          <a:latin typeface="+mn-lt"/>
                          <a:ea typeface="+mn-ea"/>
                          <a:cs typeface="+mn-cs"/>
                        </a:rPr>
                        <a:t>0,75</a:t>
                      </a:r>
                    </a:p>
                  </a:txBody>
                  <a:tcPr marL="68580" marR="68580" marT="0" marB="0" anchor="ctr"/>
                </a:tc>
                <a:tc>
                  <a:txBody>
                    <a:bodyPr/>
                    <a:lstStyle/>
                    <a:p>
                      <a:pPr algn="just">
                        <a:lnSpc>
                          <a:spcPts val="1200"/>
                        </a:lnSpc>
                        <a:spcAft>
                          <a:spcPts val="0"/>
                        </a:spcAft>
                      </a:pPr>
                      <a:r>
                        <a:rPr lang="es-EC" sz="1300">
                          <a:effectLst/>
                        </a:rPr>
                        <a:t> </a:t>
                      </a:r>
                      <a:endPar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216000">
                <a:tc>
                  <a:txBody>
                    <a:bodyPr/>
                    <a:lstStyle/>
                    <a:p>
                      <a:pPr algn="just">
                        <a:lnSpc>
                          <a:spcPts val="1200"/>
                        </a:lnSpc>
                        <a:spcAft>
                          <a:spcPts val="0"/>
                        </a:spcAft>
                      </a:pPr>
                      <a:r>
                        <a:rPr lang="es-EC" sz="1300">
                          <a:effectLst/>
                        </a:rPr>
                        <a:t>Ancho </a:t>
                      </a:r>
                      <a:endPar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ts val="1200"/>
                        </a:lnSpc>
                        <a:spcAft>
                          <a:spcPts val="0"/>
                        </a:spcAft>
                      </a:pPr>
                      <a:r>
                        <a:rPr lang="es-EC" sz="1300">
                          <a:effectLst/>
                        </a:rPr>
                        <a:t>b</a:t>
                      </a:r>
                      <a:endPar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algn="just" defTabSz="914400" rtl="0" eaLnBrk="1" latinLnBrk="0" hangingPunct="1">
                        <a:lnSpc>
                          <a:spcPts val="1200"/>
                        </a:lnSpc>
                        <a:spcAft>
                          <a:spcPts val="0"/>
                        </a:spcAft>
                      </a:pPr>
                      <a:r>
                        <a:rPr lang="es-EC" sz="1300" kern="1200" dirty="0">
                          <a:solidFill>
                            <a:schemeClr val="tx1"/>
                          </a:solidFill>
                          <a:effectLst/>
                          <a:latin typeface="+mn-lt"/>
                          <a:ea typeface="+mn-ea"/>
                          <a:cs typeface="+mn-cs"/>
                        </a:rPr>
                        <a:t>100,00</a:t>
                      </a:r>
                    </a:p>
                  </a:txBody>
                  <a:tcPr marL="68580" marR="68580" marT="0" marB="0" anchor="ctr"/>
                </a:tc>
                <a:tc>
                  <a:txBody>
                    <a:bodyPr/>
                    <a:lstStyle/>
                    <a:p>
                      <a:pPr marL="0" algn="just" defTabSz="914400" rtl="0" eaLnBrk="1" latinLnBrk="0" hangingPunct="1">
                        <a:lnSpc>
                          <a:spcPts val="1200"/>
                        </a:lnSpc>
                        <a:spcAft>
                          <a:spcPts val="0"/>
                        </a:spcAft>
                      </a:pPr>
                      <a:r>
                        <a:rPr lang="es-EC" sz="1300" kern="1200" dirty="0">
                          <a:solidFill>
                            <a:schemeClr val="tx1"/>
                          </a:solidFill>
                          <a:effectLst/>
                          <a:latin typeface="+mn-lt"/>
                          <a:ea typeface="+mn-ea"/>
                          <a:cs typeface="+mn-cs"/>
                        </a:rPr>
                        <a:t>100,00</a:t>
                      </a:r>
                    </a:p>
                  </a:txBody>
                  <a:tcPr marL="68580" marR="68580" marT="0" marB="0" anchor="ctr"/>
                </a:tc>
                <a:tc>
                  <a:txBody>
                    <a:bodyPr/>
                    <a:lstStyle/>
                    <a:p>
                      <a:pPr algn="just">
                        <a:lnSpc>
                          <a:spcPts val="1200"/>
                        </a:lnSpc>
                        <a:spcAft>
                          <a:spcPts val="0"/>
                        </a:spcAft>
                      </a:pPr>
                      <a:r>
                        <a:rPr lang="es-EC" sz="1300">
                          <a:effectLst/>
                        </a:rPr>
                        <a:t>cm</a:t>
                      </a:r>
                      <a:endPar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216000">
                <a:tc>
                  <a:txBody>
                    <a:bodyPr/>
                    <a:lstStyle/>
                    <a:p>
                      <a:pPr algn="just">
                        <a:lnSpc>
                          <a:spcPts val="1200"/>
                        </a:lnSpc>
                        <a:spcAft>
                          <a:spcPts val="0"/>
                        </a:spcAft>
                      </a:pPr>
                      <a:r>
                        <a:rPr lang="es-EC" sz="1300">
                          <a:effectLst/>
                        </a:rPr>
                        <a:t>Altura efectiva</a:t>
                      </a:r>
                      <a:endPar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ts val="1200"/>
                        </a:lnSpc>
                        <a:spcAft>
                          <a:spcPts val="0"/>
                        </a:spcAft>
                      </a:pPr>
                      <a:r>
                        <a:rPr lang="es-EC" sz="1300">
                          <a:effectLst/>
                        </a:rPr>
                        <a:t>d</a:t>
                      </a:r>
                      <a:endPar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algn="just" defTabSz="914400" rtl="0" eaLnBrk="1" latinLnBrk="0" hangingPunct="1">
                        <a:lnSpc>
                          <a:spcPts val="1200"/>
                        </a:lnSpc>
                        <a:spcAft>
                          <a:spcPts val="0"/>
                        </a:spcAft>
                      </a:pPr>
                      <a:r>
                        <a:rPr lang="es-EC" sz="1300" kern="1200" dirty="0" smtClean="0">
                          <a:solidFill>
                            <a:schemeClr val="tx1"/>
                          </a:solidFill>
                          <a:effectLst/>
                          <a:latin typeface="+mn-lt"/>
                          <a:ea typeface="+mn-ea"/>
                          <a:cs typeface="+mn-cs"/>
                        </a:rPr>
                        <a:t>143,00</a:t>
                      </a:r>
                      <a:endParaRPr lang="es-EC" sz="1300" kern="1200" dirty="0">
                        <a:solidFill>
                          <a:schemeClr val="tx1"/>
                        </a:solidFill>
                        <a:effectLst/>
                        <a:latin typeface="+mn-lt"/>
                        <a:ea typeface="+mn-ea"/>
                        <a:cs typeface="+mn-cs"/>
                      </a:endParaRPr>
                    </a:p>
                  </a:txBody>
                  <a:tcPr marL="68580" marR="68580" marT="0" marB="0" anchor="ctr"/>
                </a:tc>
                <a:tc>
                  <a:txBody>
                    <a:bodyPr/>
                    <a:lstStyle/>
                    <a:p>
                      <a:pPr marL="0" algn="just" defTabSz="914400" rtl="0" eaLnBrk="1" latinLnBrk="0" hangingPunct="1">
                        <a:lnSpc>
                          <a:spcPts val="1200"/>
                        </a:lnSpc>
                        <a:spcAft>
                          <a:spcPts val="0"/>
                        </a:spcAft>
                      </a:pPr>
                      <a:r>
                        <a:rPr lang="es-EC" sz="1300" kern="1200" dirty="0" smtClean="0">
                          <a:solidFill>
                            <a:schemeClr val="tx1"/>
                          </a:solidFill>
                          <a:effectLst/>
                          <a:latin typeface="+mn-lt"/>
                          <a:ea typeface="+mn-ea"/>
                          <a:cs typeface="+mn-cs"/>
                        </a:rPr>
                        <a:t>143,00</a:t>
                      </a:r>
                      <a:endParaRPr lang="es-EC" sz="1300" kern="1200" dirty="0">
                        <a:solidFill>
                          <a:schemeClr val="tx1"/>
                        </a:solidFill>
                        <a:effectLst/>
                        <a:latin typeface="+mn-lt"/>
                        <a:ea typeface="+mn-ea"/>
                        <a:cs typeface="+mn-cs"/>
                      </a:endParaRPr>
                    </a:p>
                  </a:txBody>
                  <a:tcPr marL="68580" marR="68580" marT="0" marB="0" anchor="ctr"/>
                </a:tc>
                <a:tc>
                  <a:txBody>
                    <a:bodyPr/>
                    <a:lstStyle/>
                    <a:p>
                      <a:pPr algn="just">
                        <a:lnSpc>
                          <a:spcPts val="1200"/>
                        </a:lnSpc>
                        <a:spcAft>
                          <a:spcPts val="0"/>
                        </a:spcAft>
                      </a:pPr>
                      <a:r>
                        <a:rPr lang="es-EC" sz="1300">
                          <a:effectLst/>
                        </a:rPr>
                        <a:t>cm</a:t>
                      </a:r>
                      <a:endPar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216000">
                <a:tc>
                  <a:txBody>
                    <a:bodyPr/>
                    <a:lstStyle/>
                    <a:p>
                      <a:pPr algn="just">
                        <a:lnSpc>
                          <a:spcPts val="1200"/>
                        </a:lnSpc>
                        <a:spcAft>
                          <a:spcPts val="0"/>
                        </a:spcAft>
                      </a:pPr>
                      <a:r>
                        <a:rPr lang="es-EC" sz="1300" dirty="0">
                          <a:effectLst/>
                        </a:rPr>
                        <a:t>Cortante permisible </a:t>
                      </a:r>
                      <a:endParaRPr lang="es-EC" sz="1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ts val="1200"/>
                        </a:lnSpc>
                        <a:spcAft>
                          <a:spcPts val="0"/>
                        </a:spcAft>
                      </a:pPr>
                      <a:r>
                        <a:rPr lang="es-EC" sz="1300" dirty="0" err="1" smtClean="0">
                          <a:effectLst/>
                        </a:rPr>
                        <a:t>vp</a:t>
                      </a:r>
                      <a:endParaRPr lang="es-EC" sz="1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algn="just" defTabSz="914400" rtl="0" eaLnBrk="1" latinLnBrk="0" hangingPunct="1">
                        <a:lnSpc>
                          <a:spcPts val="1200"/>
                        </a:lnSpc>
                        <a:spcAft>
                          <a:spcPts val="0"/>
                        </a:spcAft>
                      </a:pPr>
                      <a:r>
                        <a:rPr lang="es-EC" sz="1300" kern="1200" dirty="0" smtClean="0">
                          <a:solidFill>
                            <a:schemeClr val="tx1"/>
                          </a:solidFill>
                          <a:effectLst/>
                          <a:latin typeface="+mn-lt"/>
                          <a:ea typeface="+mn-ea"/>
                          <a:cs typeface="+mn-cs"/>
                        </a:rPr>
                        <a:t>8,87</a:t>
                      </a:r>
                      <a:endParaRPr lang="es-EC" sz="1300" kern="1200" dirty="0">
                        <a:solidFill>
                          <a:schemeClr val="tx1"/>
                        </a:solidFill>
                        <a:effectLst/>
                        <a:latin typeface="+mn-lt"/>
                        <a:ea typeface="+mn-ea"/>
                        <a:cs typeface="+mn-cs"/>
                      </a:endParaRPr>
                    </a:p>
                  </a:txBody>
                  <a:tcPr marL="68580" marR="68580" marT="0" marB="0" anchor="ctr"/>
                </a:tc>
                <a:tc>
                  <a:txBody>
                    <a:bodyPr/>
                    <a:lstStyle/>
                    <a:p>
                      <a:pPr marL="0" algn="just" defTabSz="914400" rtl="0" eaLnBrk="1" latinLnBrk="0" hangingPunct="1">
                        <a:lnSpc>
                          <a:spcPts val="1200"/>
                        </a:lnSpc>
                        <a:spcAft>
                          <a:spcPts val="0"/>
                        </a:spcAft>
                      </a:pPr>
                      <a:r>
                        <a:rPr lang="es-EC" sz="1300" kern="1200" dirty="0">
                          <a:solidFill>
                            <a:schemeClr val="tx1"/>
                          </a:solidFill>
                          <a:effectLst/>
                          <a:latin typeface="+mn-lt"/>
                          <a:ea typeface="+mn-ea"/>
                          <a:cs typeface="+mn-cs"/>
                        </a:rPr>
                        <a:t>8,87</a:t>
                      </a:r>
                    </a:p>
                  </a:txBody>
                  <a:tcPr marL="68580" marR="68580" marT="0" marB="0" anchor="ctr"/>
                </a:tc>
                <a:tc>
                  <a:txBody>
                    <a:bodyPr/>
                    <a:lstStyle/>
                    <a:p>
                      <a:pPr algn="just">
                        <a:lnSpc>
                          <a:spcPts val="1200"/>
                        </a:lnSpc>
                        <a:spcAft>
                          <a:spcPts val="0"/>
                        </a:spcAft>
                      </a:pPr>
                      <a:r>
                        <a:rPr lang="es-EC" sz="1300">
                          <a:effectLst/>
                        </a:rPr>
                        <a:t>Kg/cm2</a:t>
                      </a:r>
                      <a:endPar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216000">
                <a:tc>
                  <a:txBody>
                    <a:bodyPr/>
                    <a:lstStyle/>
                    <a:p>
                      <a:pPr algn="just">
                        <a:lnSpc>
                          <a:spcPts val="1200"/>
                        </a:lnSpc>
                        <a:spcAft>
                          <a:spcPts val="0"/>
                        </a:spcAft>
                      </a:pPr>
                      <a:r>
                        <a:rPr lang="es-EC" sz="1300" dirty="0">
                          <a:effectLst/>
                        </a:rPr>
                        <a:t>Cortante actuante</a:t>
                      </a:r>
                      <a:endParaRPr lang="es-EC" sz="1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ts val="1200"/>
                        </a:lnSpc>
                        <a:spcAft>
                          <a:spcPts val="0"/>
                        </a:spcAft>
                      </a:pPr>
                      <a:r>
                        <a:rPr lang="es-EC" sz="1300" dirty="0">
                          <a:effectLst/>
                        </a:rPr>
                        <a:t>Vc</a:t>
                      </a:r>
                      <a:endParaRPr lang="es-EC" sz="1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algn="just" defTabSz="914400" rtl="0" eaLnBrk="1" latinLnBrk="0" hangingPunct="1">
                        <a:lnSpc>
                          <a:spcPts val="1200"/>
                        </a:lnSpc>
                        <a:spcAft>
                          <a:spcPts val="0"/>
                        </a:spcAft>
                      </a:pPr>
                      <a:r>
                        <a:rPr lang="es-EC" sz="1300" kern="1200" dirty="0" smtClean="0">
                          <a:solidFill>
                            <a:schemeClr val="tx1"/>
                          </a:solidFill>
                          <a:effectLst/>
                          <a:latin typeface="+mn-lt"/>
                          <a:ea typeface="+mn-ea"/>
                          <a:cs typeface="+mn-cs"/>
                        </a:rPr>
                        <a:t>5,73</a:t>
                      </a:r>
                      <a:endParaRPr lang="es-EC" sz="1300" kern="1200" dirty="0">
                        <a:solidFill>
                          <a:schemeClr val="tx1"/>
                        </a:solidFill>
                        <a:effectLst/>
                        <a:latin typeface="+mn-lt"/>
                        <a:ea typeface="+mn-ea"/>
                        <a:cs typeface="+mn-cs"/>
                      </a:endParaRPr>
                    </a:p>
                  </a:txBody>
                  <a:tcPr marL="68580" marR="68580" marT="0" marB="0" anchor="ctr"/>
                </a:tc>
                <a:tc>
                  <a:txBody>
                    <a:bodyPr/>
                    <a:lstStyle/>
                    <a:p>
                      <a:pPr marL="0" algn="just" defTabSz="914400" rtl="0" eaLnBrk="1" latinLnBrk="0" hangingPunct="1">
                        <a:lnSpc>
                          <a:spcPts val="1200"/>
                        </a:lnSpc>
                        <a:spcAft>
                          <a:spcPts val="0"/>
                        </a:spcAft>
                      </a:pPr>
                      <a:r>
                        <a:rPr lang="es-EC" sz="1300" kern="1200" dirty="0" smtClean="0">
                          <a:solidFill>
                            <a:schemeClr val="tx1"/>
                          </a:solidFill>
                          <a:effectLst/>
                          <a:latin typeface="+mn-lt"/>
                          <a:ea typeface="+mn-ea"/>
                          <a:cs typeface="+mn-cs"/>
                        </a:rPr>
                        <a:t>18,14</a:t>
                      </a:r>
                      <a:endParaRPr lang="es-EC" sz="1300" kern="1200" dirty="0">
                        <a:solidFill>
                          <a:schemeClr val="tx1"/>
                        </a:solidFill>
                        <a:effectLst/>
                        <a:latin typeface="+mn-lt"/>
                        <a:ea typeface="+mn-ea"/>
                        <a:cs typeface="+mn-cs"/>
                      </a:endParaRPr>
                    </a:p>
                  </a:txBody>
                  <a:tcPr marL="68580" marR="68580" marT="0" marB="0" anchor="ctr"/>
                </a:tc>
                <a:tc>
                  <a:txBody>
                    <a:bodyPr/>
                    <a:lstStyle/>
                    <a:p>
                      <a:pPr algn="just">
                        <a:lnSpc>
                          <a:spcPts val="1200"/>
                        </a:lnSpc>
                        <a:spcAft>
                          <a:spcPts val="0"/>
                        </a:spcAft>
                      </a:pPr>
                      <a:r>
                        <a:rPr lang="es-EC" sz="1300">
                          <a:effectLst/>
                        </a:rPr>
                        <a:t>Kg/cm2</a:t>
                      </a:r>
                      <a:endPar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216000">
                <a:tc>
                  <a:txBody>
                    <a:bodyPr/>
                    <a:lstStyle/>
                    <a:p>
                      <a:pPr algn="ctr"/>
                      <a:endParaRPr lang="es-EC" sz="130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endParaRPr lang="es-EC" sz="1300" dirty="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marL="0" algn="just" defTabSz="914400" rtl="0" eaLnBrk="1" latinLnBrk="0" hangingPunct="1">
                        <a:lnSpc>
                          <a:spcPts val="1200"/>
                        </a:lnSpc>
                        <a:spcAft>
                          <a:spcPts val="0"/>
                        </a:spcAft>
                      </a:pPr>
                      <a:r>
                        <a:rPr lang="es-EC" sz="1300" kern="1200" dirty="0">
                          <a:solidFill>
                            <a:schemeClr val="tx1"/>
                          </a:solidFill>
                          <a:effectLst/>
                          <a:latin typeface="+mn-lt"/>
                          <a:ea typeface="+mn-ea"/>
                          <a:cs typeface="+mn-cs"/>
                        </a:rPr>
                        <a:t>OK</a:t>
                      </a:r>
                    </a:p>
                  </a:txBody>
                  <a:tcPr marL="68580" marR="68580" marT="0" marB="0" anchor="ctr"/>
                </a:tc>
                <a:tc>
                  <a:txBody>
                    <a:bodyPr/>
                    <a:lstStyle/>
                    <a:p>
                      <a:pPr marL="0" algn="just" defTabSz="914400" rtl="0" eaLnBrk="1" latinLnBrk="0" hangingPunct="1">
                        <a:lnSpc>
                          <a:spcPts val="1200"/>
                        </a:lnSpc>
                        <a:spcAft>
                          <a:spcPts val="0"/>
                        </a:spcAft>
                      </a:pPr>
                      <a:r>
                        <a:rPr lang="es-EC" sz="1300" kern="1200" dirty="0" smtClean="0">
                          <a:solidFill>
                            <a:schemeClr val="tx1"/>
                          </a:solidFill>
                          <a:effectLst/>
                          <a:latin typeface="+mn-lt"/>
                          <a:ea typeface="+mn-ea"/>
                          <a:cs typeface="+mn-cs"/>
                        </a:rPr>
                        <a:t>NO</a:t>
                      </a:r>
                      <a:r>
                        <a:rPr lang="es-EC" sz="1300" kern="1200" baseline="0" dirty="0" smtClean="0">
                          <a:solidFill>
                            <a:schemeClr val="tx1"/>
                          </a:solidFill>
                          <a:effectLst/>
                          <a:latin typeface="+mn-lt"/>
                          <a:ea typeface="+mn-ea"/>
                          <a:cs typeface="+mn-cs"/>
                        </a:rPr>
                        <a:t> PASA</a:t>
                      </a:r>
                      <a:endParaRPr lang="es-EC" sz="1300" kern="1200" dirty="0">
                        <a:solidFill>
                          <a:schemeClr val="tx1"/>
                        </a:solidFill>
                        <a:effectLst/>
                        <a:latin typeface="+mn-lt"/>
                        <a:ea typeface="+mn-ea"/>
                        <a:cs typeface="+mn-cs"/>
                      </a:endParaRPr>
                    </a:p>
                  </a:txBody>
                  <a:tcPr marL="68580" marR="68580" marT="0" marB="0" anchor="ctr"/>
                </a:tc>
                <a:tc>
                  <a:txBody>
                    <a:bodyPr/>
                    <a:lstStyle/>
                    <a:p>
                      <a:pPr algn="ctr"/>
                      <a:endParaRPr lang="es-EC" sz="1300" dirty="0">
                        <a:effectLst/>
                        <a:latin typeface="Times New Roman" panose="02020603050405020304" pitchFamily="18" charset="0"/>
                        <a:cs typeface="Times New Roman" panose="02020603050405020304" pitchFamily="18" charset="0"/>
                      </a:endParaRPr>
                    </a:p>
                  </a:txBody>
                  <a:tcPr marL="68580" marR="68580" marT="0" marB="0" anchor="ctr"/>
                </a:tc>
              </a:tr>
            </a:tbl>
          </a:graphicData>
        </a:graphic>
      </p:graphicFrame>
      <p:pic>
        <p:nvPicPr>
          <p:cNvPr id="8" name="Imagen 7" descr="Recorte de pantall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026" y="933615"/>
            <a:ext cx="2684674" cy="2625374"/>
          </a:xfrm>
          <a:prstGeom prst="rect">
            <a:avLst/>
          </a:prstGeom>
        </p:spPr>
      </p:pic>
      <p:pic>
        <p:nvPicPr>
          <p:cNvPr id="9" name="Imagen 8" descr="Recorte de pantall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4615" y="933614"/>
            <a:ext cx="4158017" cy="2609687"/>
          </a:xfrm>
          <a:prstGeom prst="rect">
            <a:avLst/>
          </a:prstGeom>
        </p:spPr>
      </p:pic>
    </p:spTree>
    <p:extLst>
      <p:ext uri="{BB962C8B-B14F-4D97-AF65-F5344CB8AC3E}">
        <p14:creationId xmlns:p14="http://schemas.microsoft.com/office/powerpoint/2010/main" val="418099533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6086901" y="-14325"/>
            <a:ext cx="3057099" cy="369332"/>
          </a:xfrm>
          <a:prstGeom prst="rect">
            <a:avLst/>
          </a:prstGeom>
          <a:noFill/>
        </p:spPr>
        <p:txBody>
          <a:bodyPr wrap="square" rtlCol="0">
            <a:spAutoFit/>
          </a:bodyPr>
          <a:lstStyle/>
          <a:p>
            <a:pPr algn="ctr"/>
            <a:r>
              <a:rPr lang="es-EC" u="none" dirty="0" smtClean="0">
                <a:solidFill>
                  <a:schemeClr val="bg1">
                    <a:lumMod val="50000"/>
                  </a:schemeClr>
                </a:solidFill>
              </a:rPr>
              <a:t>MODELACIÓN Y DISEÑO</a:t>
            </a:r>
            <a:endParaRPr lang="es-EC" u="none" dirty="0">
              <a:solidFill>
                <a:schemeClr val="bg1">
                  <a:lumMod val="50000"/>
                </a:schemeClr>
              </a:solidFill>
            </a:endParaRPr>
          </a:p>
        </p:txBody>
      </p:sp>
      <p:pic>
        <p:nvPicPr>
          <p:cNvPr id="5" name="Imagen 5"/>
          <p:cNvPicPr>
            <a:picLocks noChangeAspect="1"/>
          </p:cNvPicPr>
          <p:nvPr/>
        </p:nvPicPr>
        <p:blipFill rotWithShape="1">
          <a:blip r:embed="rId3">
            <a:extLst>
              <a:ext uri="{28A0092B-C50C-407E-A947-70E740481C1C}">
                <a14:useLocalDpi xmlns:a14="http://schemas.microsoft.com/office/drawing/2010/main" val="0"/>
              </a:ext>
            </a:extLst>
          </a:blip>
          <a:srcRect l="25697"/>
          <a:stretch/>
        </p:blipFill>
        <p:spPr>
          <a:xfrm>
            <a:off x="6665664" y="5985437"/>
            <a:ext cx="2331841" cy="809423"/>
          </a:xfrm>
          <a:prstGeom prst="rect">
            <a:avLst/>
          </a:prstGeom>
        </p:spPr>
      </p:pic>
      <p:sp>
        <p:nvSpPr>
          <p:cNvPr id="19" name="6 CuadroTexto"/>
          <p:cNvSpPr txBox="1"/>
          <p:nvPr/>
        </p:nvSpPr>
        <p:spPr>
          <a:xfrm>
            <a:off x="109180" y="87228"/>
            <a:ext cx="5977721" cy="461665"/>
          </a:xfrm>
          <a:prstGeom prst="rect">
            <a:avLst/>
          </a:prstGeom>
          <a:noFill/>
        </p:spPr>
        <p:txBody>
          <a:bodyPr wrap="square" rtlCol="0">
            <a:spAutoFit/>
          </a:bodyPr>
          <a:lstStyle/>
          <a:p>
            <a:pPr lvl="0"/>
            <a:r>
              <a:rPr lang="es-EC" sz="2400" b="1" u="none" dirty="0" smtClean="0">
                <a:solidFill>
                  <a:srgbClr val="000000"/>
                </a:solidFill>
              </a:rPr>
              <a:t>MODELO 2 </a:t>
            </a:r>
            <a:endParaRPr lang="es-EC" sz="2400" u="none" dirty="0">
              <a:solidFill>
                <a:srgbClr val="000000"/>
              </a:solidFill>
            </a:endParaRPr>
          </a:p>
        </p:txBody>
      </p:sp>
      <p:sp>
        <p:nvSpPr>
          <p:cNvPr id="25" name="8 Rectángulo"/>
          <p:cNvSpPr/>
          <p:nvPr/>
        </p:nvSpPr>
        <p:spPr>
          <a:xfrm>
            <a:off x="2310791" y="701158"/>
            <a:ext cx="5312983" cy="384721"/>
          </a:xfrm>
          <a:prstGeom prst="rect">
            <a:avLst/>
          </a:prstGeom>
        </p:spPr>
        <p:txBody>
          <a:bodyPr wrap="square">
            <a:spAutoFit/>
          </a:bodyPr>
          <a:lstStyle/>
          <a:p>
            <a:pPr lvl="0"/>
            <a:r>
              <a:rPr lang="es-EC" sz="1900" b="1" u="none" dirty="0" smtClean="0">
                <a:solidFill>
                  <a:schemeClr val="accent6">
                    <a:lumMod val="75000"/>
                  </a:schemeClr>
                </a:solidFill>
              </a:rPr>
              <a:t>Momentos y cortantes. Presa San Lorenzo </a:t>
            </a:r>
            <a:endParaRPr lang="es-EC" sz="1900" u="none" dirty="0">
              <a:solidFill>
                <a:schemeClr val="accent6">
                  <a:lumMod val="75000"/>
                </a:schemeClr>
              </a:solidFill>
            </a:endParaRPr>
          </a:p>
        </p:txBody>
      </p:sp>
      <p:pic>
        <p:nvPicPr>
          <p:cNvPr id="2" name="Imagen 1" descr="Recorte de pantalla"/>
          <p:cNvPicPr>
            <a:picLocks noChangeAspect="1"/>
          </p:cNvPicPr>
          <p:nvPr/>
        </p:nvPicPr>
        <p:blipFill rotWithShape="1">
          <a:blip r:embed="rId4">
            <a:extLst>
              <a:ext uri="{28A0092B-C50C-407E-A947-70E740481C1C}">
                <a14:useLocalDpi xmlns:a14="http://schemas.microsoft.com/office/drawing/2010/main" val="0"/>
              </a:ext>
            </a:extLst>
          </a:blip>
          <a:srcRect t="25276"/>
          <a:stretch/>
        </p:blipFill>
        <p:spPr>
          <a:xfrm>
            <a:off x="1665681" y="1142774"/>
            <a:ext cx="6248508" cy="1036737"/>
          </a:xfrm>
          <a:prstGeom prst="rect">
            <a:avLst/>
          </a:prstGeom>
        </p:spPr>
      </p:pic>
      <p:sp>
        <p:nvSpPr>
          <p:cNvPr id="10" name="8 Rectángulo"/>
          <p:cNvSpPr/>
          <p:nvPr/>
        </p:nvSpPr>
        <p:spPr>
          <a:xfrm>
            <a:off x="2436047" y="2284690"/>
            <a:ext cx="5062467" cy="384721"/>
          </a:xfrm>
          <a:prstGeom prst="rect">
            <a:avLst/>
          </a:prstGeom>
        </p:spPr>
        <p:txBody>
          <a:bodyPr wrap="square">
            <a:spAutoFit/>
          </a:bodyPr>
          <a:lstStyle/>
          <a:p>
            <a:pPr lvl="0"/>
            <a:r>
              <a:rPr lang="es-EC" sz="1900" b="1" u="none" dirty="0">
                <a:solidFill>
                  <a:schemeClr val="accent6">
                    <a:lumMod val="75000"/>
                  </a:schemeClr>
                </a:solidFill>
              </a:rPr>
              <a:t>Momentos y cortantes. </a:t>
            </a:r>
            <a:r>
              <a:rPr lang="es-EC" sz="1900" b="1" u="none" dirty="0" smtClean="0">
                <a:solidFill>
                  <a:schemeClr val="accent6">
                    <a:lumMod val="75000"/>
                  </a:schemeClr>
                </a:solidFill>
              </a:rPr>
              <a:t>Presa Saquimala</a:t>
            </a:r>
            <a:endParaRPr lang="es-EC" sz="1900" u="none" dirty="0">
              <a:solidFill>
                <a:schemeClr val="accent6">
                  <a:lumMod val="75000"/>
                </a:schemeClr>
              </a:solidFill>
            </a:endParaRPr>
          </a:p>
        </p:txBody>
      </p:sp>
      <p:pic>
        <p:nvPicPr>
          <p:cNvPr id="4" name="Imagen 3" descr="Recorte de pantalla"/>
          <p:cNvPicPr>
            <a:picLocks noChangeAspect="1"/>
          </p:cNvPicPr>
          <p:nvPr/>
        </p:nvPicPr>
        <p:blipFill rotWithShape="1">
          <a:blip r:embed="rId5">
            <a:extLst>
              <a:ext uri="{28A0092B-C50C-407E-A947-70E740481C1C}">
                <a14:useLocalDpi xmlns:a14="http://schemas.microsoft.com/office/drawing/2010/main" val="0"/>
              </a:ext>
            </a:extLst>
          </a:blip>
          <a:srcRect t="23319"/>
          <a:stretch/>
        </p:blipFill>
        <p:spPr>
          <a:xfrm>
            <a:off x="1665681" y="2668921"/>
            <a:ext cx="6538923" cy="1093251"/>
          </a:xfrm>
          <a:prstGeom prst="rect">
            <a:avLst/>
          </a:prstGeom>
        </p:spPr>
      </p:pic>
      <p:sp>
        <p:nvSpPr>
          <p:cNvPr id="9" name="Rectángulo 8"/>
          <p:cNvSpPr/>
          <p:nvPr/>
        </p:nvSpPr>
        <p:spPr>
          <a:xfrm>
            <a:off x="248784" y="4013829"/>
            <a:ext cx="8748721" cy="1938992"/>
          </a:xfrm>
          <a:prstGeom prst="rect">
            <a:avLst/>
          </a:prstGeom>
        </p:spPr>
        <p:txBody>
          <a:bodyPr wrap="square">
            <a:spAutoFit/>
          </a:bodyPr>
          <a:lstStyle/>
          <a:p>
            <a:pPr algn="just"/>
            <a:r>
              <a:rPr lang="es-EC" sz="2000" u="none" dirty="0" smtClean="0">
                <a:solidFill>
                  <a:srgbClr val="000000"/>
                </a:solidFill>
                <a:latin typeface="+mj-lt"/>
              </a:rPr>
              <a:t>Las secciones de 1,20 m y 1,50 m para las presas San Lorenzo y Saquimala respectivamente, aún </a:t>
            </a:r>
            <a:r>
              <a:rPr lang="es-EC" sz="2000" u="none" dirty="0">
                <a:solidFill>
                  <a:srgbClr val="000000"/>
                </a:solidFill>
                <a:latin typeface="+mj-lt"/>
              </a:rPr>
              <a:t>no cumplen el chequeo a corte de sus elementos, lo que implica </a:t>
            </a:r>
            <a:r>
              <a:rPr lang="es-EC" sz="2000" u="none" dirty="0" smtClean="0">
                <a:solidFill>
                  <a:srgbClr val="000000"/>
                </a:solidFill>
                <a:latin typeface="+mj-lt"/>
              </a:rPr>
              <a:t>tomar medidas que no resultan </a:t>
            </a:r>
            <a:r>
              <a:rPr lang="es-EC" sz="2000" u="none" dirty="0">
                <a:solidFill>
                  <a:srgbClr val="000000"/>
                </a:solidFill>
                <a:latin typeface="+mj-lt"/>
              </a:rPr>
              <a:t>ser económicamente </a:t>
            </a:r>
            <a:r>
              <a:rPr lang="es-EC" sz="2000" u="none" dirty="0" smtClean="0">
                <a:solidFill>
                  <a:srgbClr val="000000"/>
                </a:solidFill>
                <a:latin typeface="+mj-lt"/>
              </a:rPr>
              <a:t>viables como: incrementar la sección de los elementos, aumentar la resistencia a la compresión del hormigón </a:t>
            </a:r>
            <a:r>
              <a:rPr lang="es-EC" sz="2000" u="none" dirty="0" err="1" smtClean="0">
                <a:solidFill>
                  <a:srgbClr val="000000"/>
                </a:solidFill>
                <a:latin typeface="+mj-lt"/>
              </a:rPr>
              <a:t>ó</a:t>
            </a:r>
            <a:r>
              <a:rPr lang="es-EC" sz="2000" u="none" dirty="0" smtClean="0">
                <a:solidFill>
                  <a:srgbClr val="000000"/>
                </a:solidFill>
                <a:latin typeface="+mj-lt"/>
              </a:rPr>
              <a:t> diseñar a corte (estribos). </a:t>
            </a:r>
            <a:endParaRPr lang="es-EC" sz="2000" u="none" dirty="0">
              <a:solidFill>
                <a:srgbClr val="000000"/>
              </a:solidFill>
              <a:latin typeface="+mj-lt"/>
            </a:endParaRPr>
          </a:p>
        </p:txBody>
      </p:sp>
    </p:spTree>
    <p:extLst>
      <p:ext uri="{BB962C8B-B14F-4D97-AF65-F5344CB8AC3E}">
        <p14:creationId xmlns:p14="http://schemas.microsoft.com/office/powerpoint/2010/main" val="274929596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6086901" y="-14325"/>
            <a:ext cx="3057099" cy="369332"/>
          </a:xfrm>
          <a:prstGeom prst="rect">
            <a:avLst/>
          </a:prstGeom>
          <a:noFill/>
        </p:spPr>
        <p:txBody>
          <a:bodyPr wrap="square" rtlCol="0">
            <a:spAutoFit/>
          </a:bodyPr>
          <a:lstStyle/>
          <a:p>
            <a:pPr algn="ctr"/>
            <a:r>
              <a:rPr lang="es-EC" u="none" dirty="0" smtClean="0">
                <a:solidFill>
                  <a:schemeClr val="bg1">
                    <a:lumMod val="50000"/>
                  </a:schemeClr>
                </a:solidFill>
              </a:rPr>
              <a:t>MODELACIÓN Y DISEÑO</a:t>
            </a:r>
            <a:endParaRPr lang="es-EC" u="none" dirty="0">
              <a:solidFill>
                <a:schemeClr val="bg1">
                  <a:lumMod val="50000"/>
                </a:schemeClr>
              </a:solidFill>
            </a:endParaRPr>
          </a:p>
        </p:txBody>
      </p:sp>
      <p:pic>
        <p:nvPicPr>
          <p:cNvPr id="5" name="Imagen 5"/>
          <p:cNvPicPr>
            <a:picLocks noChangeAspect="1"/>
          </p:cNvPicPr>
          <p:nvPr/>
        </p:nvPicPr>
        <p:blipFill rotWithShape="1">
          <a:blip r:embed="rId3">
            <a:extLst>
              <a:ext uri="{28A0092B-C50C-407E-A947-70E740481C1C}">
                <a14:useLocalDpi xmlns:a14="http://schemas.microsoft.com/office/drawing/2010/main" val="0"/>
              </a:ext>
            </a:extLst>
          </a:blip>
          <a:srcRect l="25697"/>
          <a:stretch/>
        </p:blipFill>
        <p:spPr>
          <a:xfrm>
            <a:off x="6665664" y="5985437"/>
            <a:ext cx="2331841" cy="809423"/>
          </a:xfrm>
          <a:prstGeom prst="rect">
            <a:avLst/>
          </a:prstGeom>
        </p:spPr>
      </p:pic>
      <p:sp>
        <p:nvSpPr>
          <p:cNvPr id="19" name="6 CuadroTexto"/>
          <p:cNvSpPr txBox="1"/>
          <p:nvPr/>
        </p:nvSpPr>
        <p:spPr>
          <a:xfrm>
            <a:off x="109180" y="87228"/>
            <a:ext cx="5977721" cy="461665"/>
          </a:xfrm>
          <a:prstGeom prst="rect">
            <a:avLst/>
          </a:prstGeom>
          <a:noFill/>
        </p:spPr>
        <p:txBody>
          <a:bodyPr wrap="square" rtlCol="0">
            <a:spAutoFit/>
          </a:bodyPr>
          <a:lstStyle/>
          <a:p>
            <a:pPr lvl="0"/>
            <a:r>
              <a:rPr lang="es-EC" sz="2400" b="1" u="none" dirty="0" smtClean="0">
                <a:solidFill>
                  <a:srgbClr val="000000"/>
                </a:solidFill>
              </a:rPr>
              <a:t>GEOMETRÍA DEFINITIVA</a:t>
            </a:r>
            <a:endParaRPr lang="es-EC" sz="2400" u="none" dirty="0">
              <a:solidFill>
                <a:srgbClr val="000000"/>
              </a:solidFill>
            </a:endParaRPr>
          </a:p>
        </p:txBody>
      </p:sp>
      <p:sp>
        <p:nvSpPr>
          <p:cNvPr id="3" name="Rectángulo 2"/>
          <p:cNvSpPr/>
          <p:nvPr/>
        </p:nvSpPr>
        <p:spPr>
          <a:xfrm>
            <a:off x="529772" y="824819"/>
            <a:ext cx="8193314" cy="1446550"/>
          </a:xfrm>
          <a:prstGeom prst="rect">
            <a:avLst/>
          </a:prstGeom>
        </p:spPr>
        <p:txBody>
          <a:bodyPr wrap="square">
            <a:spAutoFit/>
          </a:bodyPr>
          <a:lstStyle/>
          <a:p>
            <a:pPr algn="just"/>
            <a:r>
              <a:rPr lang="es-EC" sz="2200" u="none" dirty="0" smtClean="0"/>
              <a:t>Con </a:t>
            </a:r>
            <a:r>
              <a:rPr lang="es-EC" sz="2200" u="none" dirty="0"/>
              <a:t>l</a:t>
            </a:r>
            <a:r>
              <a:rPr lang="es-EC" sz="2200" u="none" dirty="0" smtClean="0"/>
              <a:t>os </a:t>
            </a:r>
            <a:r>
              <a:rPr lang="es-EC" sz="2200" u="none" dirty="0"/>
              <a:t>resultados </a:t>
            </a:r>
            <a:r>
              <a:rPr lang="es-EC" sz="2200" u="none" dirty="0" smtClean="0"/>
              <a:t>obtenidos se </a:t>
            </a:r>
            <a:r>
              <a:rPr lang="es-EC" sz="2200" u="none" dirty="0"/>
              <a:t>puede decir que </a:t>
            </a:r>
            <a:r>
              <a:rPr lang="es-EC" sz="2200" u="none" dirty="0" smtClean="0"/>
              <a:t>el modelo 1, con la incorporación del relleno, es </a:t>
            </a:r>
            <a:r>
              <a:rPr lang="es-EC" sz="2200" u="none" dirty="0"/>
              <a:t>el óptimo en cuanto a dimensiones y condiciones de </a:t>
            </a:r>
            <a:r>
              <a:rPr lang="es-EC" sz="2200" u="none" dirty="0" smtClean="0"/>
              <a:t>estabilidad, </a:t>
            </a:r>
            <a:r>
              <a:rPr lang="es-EC" sz="2200" u="none" dirty="0"/>
              <a:t>en las presas San Lorenzo y Saquimala </a:t>
            </a:r>
          </a:p>
        </p:txBody>
      </p:sp>
      <p:pic>
        <p:nvPicPr>
          <p:cNvPr id="7" name="Imagen 6" descr="Recorte de pantall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4733" y="2451769"/>
            <a:ext cx="4639322" cy="1676634"/>
          </a:xfrm>
          <a:prstGeom prst="rect">
            <a:avLst/>
          </a:prstGeom>
        </p:spPr>
      </p:pic>
      <p:pic>
        <p:nvPicPr>
          <p:cNvPr id="8" name="Imagen 7" descr="Recorte de pantall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04733" y="4337382"/>
            <a:ext cx="4534533" cy="1648055"/>
          </a:xfrm>
          <a:prstGeom prst="rect">
            <a:avLst/>
          </a:prstGeom>
        </p:spPr>
      </p:pic>
    </p:spTree>
    <p:extLst>
      <p:ext uri="{BB962C8B-B14F-4D97-AF65-F5344CB8AC3E}">
        <p14:creationId xmlns:p14="http://schemas.microsoft.com/office/powerpoint/2010/main" val="425835287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Recorte de pantalla"/>
          <p:cNvPicPr>
            <a:picLocks noChangeAspect="1"/>
          </p:cNvPicPr>
          <p:nvPr/>
        </p:nvPicPr>
        <p:blipFill rotWithShape="1">
          <a:blip r:embed="rId3">
            <a:extLst>
              <a:ext uri="{28A0092B-C50C-407E-A947-70E740481C1C}">
                <a14:useLocalDpi xmlns:a14="http://schemas.microsoft.com/office/drawing/2010/main" val="0"/>
              </a:ext>
            </a:extLst>
          </a:blip>
          <a:srcRect l="3180" t="5924"/>
          <a:stretch/>
        </p:blipFill>
        <p:spPr>
          <a:xfrm>
            <a:off x="4871054" y="1950447"/>
            <a:ext cx="3815746" cy="3411995"/>
          </a:xfrm>
          <a:prstGeom prst="rect">
            <a:avLst/>
          </a:prstGeom>
        </p:spPr>
      </p:pic>
      <p:sp>
        <p:nvSpPr>
          <p:cNvPr id="2" name="1 Título"/>
          <p:cNvSpPr>
            <a:spLocks noGrp="1"/>
          </p:cNvSpPr>
          <p:nvPr>
            <p:ph type="title"/>
          </p:nvPr>
        </p:nvSpPr>
        <p:spPr>
          <a:xfrm>
            <a:off x="457200" y="105661"/>
            <a:ext cx="8229600" cy="485553"/>
          </a:xfrm>
        </p:spPr>
        <p:txBody>
          <a:bodyPr/>
          <a:lstStyle/>
          <a:p>
            <a:pPr algn="l"/>
            <a:r>
              <a:rPr lang="es-EC" sz="2400" b="0" i="0" dirty="0">
                <a:solidFill>
                  <a:schemeClr val="tx1"/>
                </a:solidFill>
              </a:rPr>
              <a:t/>
            </a:r>
            <a:br>
              <a:rPr lang="es-EC" sz="2400" b="0" i="0" dirty="0">
                <a:solidFill>
                  <a:schemeClr val="tx1"/>
                </a:solidFill>
              </a:rPr>
            </a:br>
            <a:endParaRPr lang="es-EC" sz="2200" dirty="0">
              <a:solidFill>
                <a:schemeClr val="tx1"/>
              </a:solidFill>
            </a:endParaRPr>
          </a:p>
        </p:txBody>
      </p:sp>
      <p:sp>
        <p:nvSpPr>
          <p:cNvPr id="6" name="5 CuadroTexto"/>
          <p:cNvSpPr txBox="1"/>
          <p:nvPr/>
        </p:nvSpPr>
        <p:spPr>
          <a:xfrm>
            <a:off x="6086901" y="-14325"/>
            <a:ext cx="3057099" cy="369332"/>
          </a:xfrm>
          <a:prstGeom prst="rect">
            <a:avLst/>
          </a:prstGeom>
          <a:noFill/>
        </p:spPr>
        <p:txBody>
          <a:bodyPr wrap="square" rtlCol="0">
            <a:spAutoFit/>
          </a:bodyPr>
          <a:lstStyle/>
          <a:p>
            <a:pPr algn="ctr"/>
            <a:r>
              <a:rPr lang="es-EC" u="none" dirty="0" smtClean="0">
                <a:solidFill>
                  <a:schemeClr val="bg1">
                    <a:lumMod val="50000"/>
                  </a:schemeClr>
                </a:solidFill>
              </a:rPr>
              <a:t>MODELACIÓN Y DISEÑO</a:t>
            </a:r>
            <a:endParaRPr lang="es-EC" u="none" dirty="0">
              <a:solidFill>
                <a:schemeClr val="bg1">
                  <a:lumMod val="50000"/>
                </a:schemeClr>
              </a:solidFill>
            </a:endParaRPr>
          </a:p>
        </p:txBody>
      </p:sp>
      <p:pic>
        <p:nvPicPr>
          <p:cNvPr id="5" name="Imagen 5"/>
          <p:cNvPicPr>
            <a:picLocks noChangeAspect="1"/>
          </p:cNvPicPr>
          <p:nvPr/>
        </p:nvPicPr>
        <p:blipFill rotWithShape="1">
          <a:blip r:embed="rId4">
            <a:extLst>
              <a:ext uri="{28A0092B-C50C-407E-A947-70E740481C1C}">
                <a14:useLocalDpi xmlns:a14="http://schemas.microsoft.com/office/drawing/2010/main" val="0"/>
              </a:ext>
            </a:extLst>
          </a:blip>
          <a:srcRect l="25697"/>
          <a:stretch/>
        </p:blipFill>
        <p:spPr>
          <a:xfrm>
            <a:off x="6679732" y="5889901"/>
            <a:ext cx="2331841" cy="809423"/>
          </a:xfrm>
          <a:prstGeom prst="rect">
            <a:avLst/>
          </a:prstGeom>
        </p:spPr>
      </p:pic>
      <p:sp>
        <p:nvSpPr>
          <p:cNvPr id="7" name="6 CuadroTexto"/>
          <p:cNvSpPr txBox="1"/>
          <p:nvPr/>
        </p:nvSpPr>
        <p:spPr>
          <a:xfrm>
            <a:off x="109180" y="74541"/>
            <a:ext cx="5977721" cy="461665"/>
          </a:xfrm>
          <a:prstGeom prst="rect">
            <a:avLst/>
          </a:prstGeom>
          <a:noFill/>
        </p:spPr>
        <p:txBody>
          <a:bodyPr wrap="square" rtlCol="0">
            <a:spAutoFit/>
          </a:bodyPr>
          <a:lstStyle/>
          <a:p>
            <a:pPr lvl="0"/>
            <a:r>
              <a:rPr lang="es-EC" sz="2400" b="1" u="none" dirty="0">
                <a:solidFill>
                  <a:srgbClr val="000000"/>
                </a:solidFill>
              </a:rPr>
              <a:t>DISEÑO DE EMBAULADO</a:t>
            </a:r>
            <a:endParaRPr lang="es-EC" sz="2400" u="none" dirty="0">
              <a:solidFill>
                <a:srgbClr val="000000"/>
              </a:solidFill>
            </a:endParaRPr>
          </a:p>
        </p:txBody>
      </p:sp>
      <p:sp>
        <p:nvSpPr>
          <p:cNvPr id="9" name="8 Rectángulo"/>
          <p:cNvSpPr/>
          <p:nvPr/>
        </p:nvSpPr>
        <p:spPr>
          <a:xfrm>
            <a:off x="141491" y="702228"/>
            <a:ext cx="7704161" cy="815608"/>
          </a:xfrm>
          <a:prstGeom prst="rect">
            <a:avLst/>
          </a:prstGeom>
        </p:spPr>
        <p:txBody>
          <a:bodyPr wrap="square">
            <a:spAutoFit/>
          </a:bodyPr>
          <a:lstStyle/>
          <a:p>
            <a:pPr lvl="0"/>
            <a:r>
              <a:rPr lang="es-EC" sz="2200" b="1" u="none" dirty="0">
                <a:solidFill>
                  <a:srgbClr val="000000"/>
                </a:solidFill>
              </a:rPr>
              <a:t>Aspectos Generales</a:t>
            </a:r>
            <a:endParaRPr lang="es-EC" sz="2200" u="none" dirty="0">
              <a:solidFill>
                <a:srgbClr val="000000"/>
              </a:solidFill>
            </a:endParaRPr>
          </a:p>
          <a:p>
            <a:endParaRPr lang="es-EC" sz="2300" u="none" dirty="0"/>
          </a:p>
        </p:txBody>
      </p:sp>
      <p:sp>
        <p:nvSpPr>
          <p:cNvPr id="12" name="Rectángulo 11"/>
          <p:cNvSpPr/>
          <p:nvPr/>
        </p:nvSpPr>
        <p:spPr>
          <a:xfrm>
            <a:off x="256588" y="1134839"/>
            <a:ext cx="8630823" cy="707886"/>
          </a:xfrm>
          <a:prstGeom prst="rect">
            <a:avLst/>
          </a:prstGeom>
        </p:spPr>
        <p:txBody>
          <a:bodyPr wrap="square">
            <a:spAutoFit/>
          </a:bodyPr>
          <a:lstStyle/>
          <a:p>
            <a:pPr algn="just"/>
            <a:r>
              <a:rPr lang="es-EC" sz="2000" u="none" dirty="0"/>
              <a:t>El diseño de </a:t>
            </a:r>
            <a:r>
              <a:rPr lang="es-EC" sz="2000" u="none" dirty="0" smtClean="0"/>
              <a:t>las losas superior e inferior del </a:t>
            </a:r>
            <a:r>
              <a:rPr lang="es-EC" sz="2000" u="none" dirty="0"/>
              <a:t>embaulado se lo </a:t>
            </a:r>
            <a:r>
              <a:rPr lang="es-EC" sz="2000" u="none" dirty="0" smtClean="0"/>
              <a:t>realiza </a:t>
            </a:r>
            <a:r>
              <a:rPr lang="es-EC" sz="2000" u="none" dirty="0"/>
              <a:t>por </a:t>
            </a:r>
            <a:r>
              <a:rPr lang="es-EC" sz="2000" u="none" dirty="0" smtClean="0"/>
              <a:t>tramos, </a:t>
            </a:r>
            <a:r>
              <a:rPr lang="es-EC" sz="2000" u="none" dirty="0"/>
              <a:t>con el fin de optimizar recursos. </a:t>
            </a:r>
          </a:p>
        </p:txBody>
      </p:sp>
      <p:pic>
        <p:nvPicPr>
          <p:cNvPr id="11" name="Imagen 10" descr="Recorte de pantall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172" y="2004307"/>
            <a:ext cx="4126351" cy="3304273"/>
          </a:xfrm>
          <a:prstGeom prst="rect">
            <a:avLst/>
          </a:prstGeom>
        </p:spPr>
      </p:pic>
      <p:sp>
        <p:nvSpPr>
          <p:cNvPr id="19" name="Rectángulo 18"/>
          <p:cNvSpPr/>
          <p:nvPr/>
        </p:nvSpPr>
        <p:spPr>
          <a:xfrm>
            <a:off x="1182915" y="5382070"/>
            <a:ext cx="3054934" cy="400110"/>
          </a:xfrm>
          <a:prstGeom prst="rect">
            <a:avLst/>
          </a:prstGeom>
        </p:spPr>
        <p:txBody>
          <a:bodyPr wrap="square">
            <a:spAutoFit/>
          </a:bodyPr>
          <a:lstStyle/>
          <a:p>
            <a:pPr algn="just"/>
            <a:r>
              <a:rPr lang="es-EC" sz="2000" u="none" dirty="0" smtClean="0"/>
              <a:t>Embaulado San Lorenzo</a:t>
            </a:r>
            <a:endParaRPr lang="es-EC" sz="2000" u="none" dirty="0"/>
          </a:p>
        </p:txBody>
      </p:sp>
      <p:sp>
        <p:nvSpPr>
          <p:cNvPr id="21" name="Rectángulo 20"/>
          <p:cNvSpPr/>
          <p:nvPr/>
        </p:nvSpPr>
        <p:spPr>
          <a:xfrm>
            <a:off x="5435016" y="5382070"/>
            <a:ext cx="3054934" cy="400110"/>
          </a:xfrm>
          <a:prstGeom prst="rect">
            <a:avLst/>
          </a:prstGeom>
        </p:spPr>
        <p:txBody>
          <a:bodyPr wrap="square">
            <a:spAutoFit/>
          </a:bodyPr>
          <a:lstStyle/>
          <a:p>
            <a:pPr algn="just"/>
            <a:r>
              <a:rPr lang="es-EC" sz="2000" u="none" dirty="0" smtClean="0"/>
              <a:t>Embaulado Saquimala</a:t>
            </a:r>
            <a:endParaRPr lang="es-EC" sz="2000" u="none" dirty="0"/>
          </a:p>
        </p:txBody>
      </p:sp>
    </p:spTree>
    <p:extLst>
      <p:ext uri="{BB962C8B-B14F-4D97-AF65-F5344CB8AC3E}">
        <p14:creationId xmlns:p14="http://schemas.microsoft.com/office/powerpoint/2010/main" val="14178085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descr="Recorte de pantall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9366" y="2813536"/>
            <a:ext cx="4693838" cy="3408108"/>
          </a:xfrm>
          <a:prstGeom prst="rect">
            <a:avLst/>
          </a:prstGeom>
        </p:spPr>
      </p:pic>
      <p:sp>
        <p:nvSpPr>
          <p:cNvPr id="2" name="1 Título"/>
          <p:cNvSpPr>
            <a:spLocks noGrp="1"/>
          </p:cNvSpPr>
          <p:nvPr>
            <p:ph type="title"/>
          </p:nvPr>
        </p:nvSpPr>
        <p:spPr>
          <a:xfrm>
            <a:off x="457200" y="105661"/>
            <a:ext cx="8229600" cy="485553"/>
          </a:xfrm>
        </p:spPr>
        <p:txBody>
          <a:bodyPr/>
          <a:lstStyle/>
          <a:p>
            <a:pPr algn="l"/>
            <a:r>
              <a:rPr lang="es-EC" sz="2400" b="0" i="0" dirty="0">
                <a:solidFill>
                  <a:schemeClr val="tx1"/>
                </a:solidFill>
              </a:rPr>
              <a:t/>
            </a:r>
            <a:br>
              <a:rPr lang="es-EC" sz="2400" b="0" i="0" dirty="0">
                <a:solidFill>
                  <a:schemeClr val="tx1"/>
                </a:solidFill>
              </a:rPr>
            </a:br>
            <a:endParaRPr lang="es-EC" sz="2200" dirty="0">
              <a:solidFill>
                <a:schemeClr val="tx1"/>
              </a:solidFill>
            </a:endParaRPr>
          </a:p>
        </p:txBody>
      </p:sp>
      <p:sp>
        <p:nvSpPr>
          <p:cNvPr id="6" name="5 CuadroTexto"/>
          <p:cNvSpPr txBox="1"/>
          <p:nvPr/>
        </p:nvSpPr>
        <p:spPr>
          <a:xfrm>
            <a:off x="6086901" y="-14325"/>
            <a:ext cx="3057099" cy="369332"/>
          </a:xfrm>
          <a:prstGeom prst="rect">
            <a:avLst/>
          </a:prstGeom>
          <a:noFill/>
        </p:spPr>
        <p:txBody>
          <a:bodyPr wrap="square" rtlCol="0">
            <a:spAutoFit/>
          </a:bodyPr>
          <a:lstStyle/>
          <a:p>
            <a:pPr algn="ctr"/>
            <a:r>
              <a:rPr lang="es-EC" u="none" dirty="0" smtClean="0">
                <a:solidFill>
                  <a:schemeClr val="bg1">
                    <a:lumMod val="50000"/>
                  </a:schemeClr>
                </a:solidFill>
              </a:rPr>
              <a:t>MODELACIÓN Y DISEÑO</a:t>
            </a:r>
            <a:endParaRPr lang="es-EC" u="none" dirty="0">
              <a:solidFill>
                <a:schemeClr val="bg1">
                  <a:lumMod val="50000"/>
                </a:schemeClr>
              </a:solidFill>
            </a:endParaRPr>
          </a:p>
        </p:txBody>
      </p:sp>
      <p:pic>
        <p:nvPicPr>
          <p:cNvPr id="5" name="Imagen 5"/>
          <p:cNvPicPr>
            <a:picLocks noChangeAspect="1"/>
          </p:cNvPicPr>
          <p:nvPr/>
        </p:nvPicPr>
        <p:blipFill rotWithShape="1">
          <a:blip r:embed="rId4">
            <a:extLst>
              <a:ext uri="{28A0092B-C50C-407E-A947-70E740481C1C}">
                <a14:useLocalDpi xmlns:a14="http://schemas.microsoft.com/office/drawing/2010/main" val="0"/>
              </a:ext>
            </a:extLst>
          </a:blip>
          <a:srcRect l="25697"/>
          <a:stretch/>
        </p:blipFill>
        <p:spPr>
          <a:xfrm>
            <a:off x="6679732" y="5985437"/>
            <a:ext cx="2331841" cy="809423"/>
          </a:xfrm>
          <a:prstGeom prst="rect">
            <a:avLst/>
          </a:prstGeom>
        </p:spPr>
      </p:pic>
      <p:sp>
        <p:nvSpPr>
          <p:cNvPr id="18" name="8 Rectángulo"/>
          <p:cNvSpPr/>
          <p:nvPr/>
        </p:nvSpPr>
        <p:spPr>
          <a:xfrm>
            <a:off x="141491" y="570900"/>
            <a:ext cx="7704161" cy="815608"/>
          </a:xfrm>
          <a:prstGeom prst="rect">
            <a:avLst/>
          </a:prstGeom>
        </p:spPr>
        <p:txBody>
          <a:bodyPr wrap="square">
            <a:spAutoFit/>
          </a:bodyPr>
          <a:lstStyle/>
          <a:p>
            <a:pPr lvl="0"/>
            <a:r>
              <a:rPr lang="es-EC" sz="2200" b="1" u="none" dirty="0" smtClean="0">
                <a:solidFill>
                  <a:srgbClr val="000000"/>
                </a:solidFill>
              </a:rPr>
              <a:t>Definición de cargas</a:t>
            </a:r>
            <a:endParaRPr lang="es-EC" sz="2200" u="none" dirty="0">
              <a:solidFill>
                <a:srgbClr val="000000"/>
              </a:solidFill>
            </a:endParaRPr>
          </a:p>
          <a:p>
            <a:endParaRPr lang="es-EC" sz="2300" u="none" dirty="0"/>
          </a:p>
        </p:txBody>
      </p:sp>
      <p:sp>
        <p:nvSpPr>
          <p:cNvPr id="19" name="6 CuadroTexto"/>
          <p:cNvSpPr txBox="1"/>
          <p:nvPr/>
        </p:nvSpPr>
        <p:spPr>
          <a:xfrm>
            <a:off x="109180" y="87228"/>
            <a:ext cx="5977721" cy="461665"/>
          </a:xfrm>
          <a:prstGeom prst="rect">
            <a:avLst/>
          </a:prstGeom>
          <a:noFill/>
        </p:spPr>
        <p:txBody>
          <a:bodyPr wrap="square" rtlCol="0">
            <a:spAutoFit/>
          </a:bodyPr>
          <a:lstStyle/>
          <a:p>
            <a:pPr lvl="0"/>
            <a:r>
              <a:rPr lang="es-EC" sz="2400" b="1" u="none" dirty="0" smtClean="0">
                <a:solidFill>
                  <a:srgbClr val="000000"/>
                </a:solidFill>
              </a:rPr>
              <a:t>DISEÑO DE EMBAULADO </a:t>
            </a:r>
            <a:endParaRPr lang="es-EC" sz="2400" u="none" dirty="0">
              <a:solidFill>
                <a:srgbClr val="000000"/>
              </a:solidFill>
            </a:endParaRPr>
          </a:p>
        </p:txBody>
      </p:sp>
      <p:sp>
        <p:nvSpPr>
          <p:cNvPr id="7" name="Rectángulo 6"/>
          <p:cNvSpPr/>
          <p:nvPr/>
        </p:nvSpPr>
        <p:spPr>
          <a:xfrm>
            <a:off x="109180" y="1078642"/>
            <a:ext cx="8052180" cy="1708160"/>
          </a:xfrm>
          <a:prstGeom prst="rect">
            <a:avLst/>
          </a:prstGeom>
        </p:spPr>
        <p:txBody>
          <a:bodyPr wrap="square">
            <a:spAutoFit/>
          </a:bodyPr>
          <a:lstStyle/>
          <a:p>
            <a:r>
              <a:rPr lang="es-EC" sz="2100" u="none" dirty="0" smtClean="0"/>
              <a:t>a) Peso </a:t>
            </a:r>
            <a:r>
              <a:rPr lang="es-EC" sz="2100" u="none" dirty="0"/>
              <a:t>propio </a:t>
            </a:r>
            <a:r>
              <a:rPr lang="es-EC" sz="2100" u="none" dirty="0" smtClean="0"/>
              <a:t>del embaulado (</a:t>
            </a:r>
            <a:r>
              <a:rPr lang="es-EC" sz="2100" u="none" dirty="0"/>
              <a:t>calcula por defecto el programa</a:t>
            </a:r>
            <a:r>
              <a:rPr lang="es-EC" sz="2100" u="none" dirty="0" smtClean="0"/>
              <a:t>)</a:t>
            </a:r>
            <a:endParaRPr lang="es-EC" sz="2100" u="none" dirty="0"/>
          </a:p>
          <a:p>
            <a:pPr algn="just"/>
            <a:r>
              <a:rPr lang="es-EC" sz="2100" u="none" dirty="0"/>
              <a:t>b) </a:t>
            </a:r>
            <a:r>
              <a:rPr lang="es-EC" sz="2100" u="none" dirty="0" smtClean="0"/>
              <a:t>Peso del material de relleno sobre la losa superior</a:t>
            </a:r>
            <a:endParaRPr lang="es-EC" sz="2100" u="none" dirty="0"/>
          </a:p>
          <a:p>
            <a:r>
              <a:rPr lang="es-EC" sz="2100" u="none" dirty="0"/>
              <a:t>c) </a:t>
            </a:r>
            <a:r>
              <a:rPr lang="es-EC" sz="2100" u="none" dirty="0" smtClean="0"/>
              <a:t>Peso de las paredes.</a:t>
            </a:r>
            <a:endParaRPr lang="es-EC" sz="2100" u="none" dirty="0"/>
          </a:p>
          <a:p>
            <a:r>
              <a:rPr lang="es-EC" sz="2100" u="none" dirty="0"/>
              <a:t>d) </a:t>
            </a:r>
            <a:r>
              <a:rPr lang="es-EC" sz="2100" u="none" dirty="0" smtClean="0"/>
              <a:t>Peso de los contrafuertes del embaulado.</a:t>
            </a:r>
          </a:p>
          <a:p>
            <a:r>
              <a:rPr lang="es-EC" sz="2100" u="none" dirty="0" smtClean="0"/>
              <a:t>e) Presión del relleno aplicado a la losa inferior</a:t>
            </a:r>
            <a:endParaRPr lang="es-EC" sz="2100" u="none" dirty="0"/>
          </a:p>
        </p:txBody>
      </p:sp>
      <p:sp>
        <p:nvSpPr>
          <p:cNvPr id="3" name="CuadroTexto 2"/>
          <p:cNvSpPr txBox="1"/>
          <p:nvPr/>
        </p:nvSpPr>
        <p:spPr>
          <a:xfrm>
            <a:off x="1941695" y="4622489"/>
            <a:ext cx="1314450" cy="307777"/>
          </a:xfrm>
          <a:prstGeom prst="rect">
            <a:avLst/>
          </a:prstGeom>
          <a:noFill/>
        </p:spPr>
        <p:txBody>
          <a:bodyPr wrap="square" rtlCol="0">
            <a:spAutoFit/>
          </a:bodyPr>
          <a:lstStyle/>
          <a:p>
            <a:r>
              <a:rPr lang="es-EC" sz="1400" u="none" dirty="0" smtClean="0"/>
              <a:t>Contrafuerte</a:t>
            </a:r>
            <a:endParaRPr lang="es-EC" sz="1400" u="none" dirty="0"/>
          </a:p>
        </p:txBody>
      </p:sp>
      <p:sp>
        <p:nvSpPr>
          <p:cNvPr id="13" name="CuadroTexto 12"/>
          <p:cNvSpPr txBox="1"/>
          <p:nvPr/>
        </p:nvSpPr>
        <p:spPr>
          <a:xfrm>
            <a:off x="3336346" y="3713034"/>
            <a:ext cx="1314450" cy="523220"/>
          </a:xfrm>
          <a:prstGeom prst="rect">
            <a:avLst/>
          </a:prstGeom>
          <a:noFill/>
        </p:spPr>
        <p:txBody>
          <a:bodyPr wrap="square" rtlCol="0">
            <a:spAutoFit/>
          </a:bodyPr>
          <a:lstStyle/>
          <a:p>
            <a:r>
              <a:rPr lang="es-EC" sz="1400" u="none" dirty="0" smtClean="0"/>
              <a:t>Material de relleno</a:t>
            </a:r>
            <a:endParaRPr lang="es-EC" sz="1400" u="none" dirty="0"/>
          </a:p>
        </p:txBody>
      </p:sp>
      <p:sp>
        <p:nvSpPr>
          <p:cNvPr id="15" name="CuadroTexto 14"/>
          <p:cNvSpPr txBox="1"/>
          <p:nvPr/>
        </p:nvSpPr>
        <p:spPr>
          <a:xfrm>
            <a:off x="4572000" y="2869156"/>
            <a:ext cx="1314450" cy="307777"/>
          </a:xfrm>
          <a:prstGeom prst="rect">
            <a:avLst/>
          </a:prstGeom>
          <a:noFill/>
        </p:spPr>
        <p:txBody>
          <a:bodyPr wrap="square" rtlCol="0">
            <a:spAutoFit/>
          </a:bodyPr>
          <a:lstStyle/>
          <a:p>
            <a:r>
              <a:rPr lang="es-EC" sz="1400" u="none" dirty="0" smtClean="0"/>
              <a:t>Paredes</a:t>
            </a:r>
            <a:endParaRPr lang="es-EC" sz="1400" u="none" dirty="0"/>
          </a:p>
        </p:txBody>
      </p:sp>
      <p:sp>
        <p:nvSpPr>
          <p:cNvPr id="21" name="CuadroTexto 20"/>
          <p:cNvSpPr txBox="1"/>
          <p:nvPr/>
        </p:nvSpPr>
        <p:spPr>
          <a:xfrm>
            <a:off x="4952421" y="5679135"/>
            <a:ext cx="1314450" cy="523220"/>
          </a:xfrm>
          <a:prstGeom prst="rect">
            <a:avLst/>
          </a:prstGeom>
          <a:noFill/>
        </p:spPr>
        <p:txBody>
          <a:bodyPr wrap="square" rtlCol="0">
            <a:spAutoFit/>
          </a:bodyPr>
          <a:lstStyle/>
          <a:p>
            <a:r>
              <a:rPr lang="es-EC" sz="1400" u="none" dirty="0" smtClean="0"/>
              <a:t>Contrafuerte de apoyo</a:t>
            </a:r>
            <a:endParaRPr lang="es-EC" sz="1400" u="none" dirty="0"/>
          </a:p>
        </p:txBody>
      </p:sp>
      <p:sp>
        <p:nvSpPr>
          <p:cNvPr id="22" name="CuadroTexto 21"/>
          <p:cNvSpPr txBox="1"/>
          <p:nvPr/>
        </p:nvSpPr>
        <p:spPr>
          <a:xfrm>
            <a:off x="6531202" y="3374386"/>
            <a:ext cx="1314450" cy="307777"/>
          </a:xfrm>
          <a:prstGeom prst="rect">
            <a:avLst/>
          </a:prstGeom>
          <a:noFill/>
        </p:spPr>
        <p:txBody>
          <a:bodyPr wrap="square" rtlCol="0">
            <a:spAutoFit/>
          </a:bodyPr>
          <a:lstStyle/>
          <a:p>
            <a:r>
              <a:rPr lang="es-EC" sz="1400" u="none" dirty="0" smtClean="0"/>
              <a:t>Pantalla</a:t>
            </a:r>
            <a:endParaRPr lang="es-EC" sz="1400" u="none" dirty="0"/>
          </a:p>
        </p:txBody>
      </p:sp>
      <p:sp>
        <p:nvSpPr>
          <p:cNvPr id="23" name="CuadroTexto 22"/>
          <p:cNvSpPr txBox="1"/>
          <p:nvPr/>
        </p:nvSpPr>
        <p:spPr>
          <a:xfrm>
            <a:off x="6342555" y="4363701"/>
            <a:ext cx="1314450" cy="276999"/>
          </a:xfrm>
          <a:prstGeom prst="rect">
            <a:avLst/>
          </a:prstGeom>
          <a:noFill/>
        </p:spPr>
        <p:txBody>
          <a:bodyPr wrap="square" rtlCol="0">
            <a:spAutoFit/>
          </a:bodyPr>
          <a:lstStyle/>
          <a:p>
            <a:r>
              <a:rPr lang="es-EC" sz="1200" u="none" dirty="0" smtClean="0"/>
              <a:t>Losa superior</a:t>
            </a:r>
            <a:endParaRPr lang="es-EC" sz="1200" u="none" dirty="0"/>
          </a:p>
        </p:txBody>
      </p:sp>
      <p:sp>
        <p:nvSpPr>
          <p:cNvPr id="24" name="CuadroTexto 23"/>
          <p:cNvSpPr txBox="1"/>
          <p:nvPr/>
        </p:nvSpPr>
        <p:spPr>
          <a:xfrm>
            <a:off x="6342555" y="4721474"/>
            <a:ext cx="1314450" cy="276999"/>
          </a:xfrm>
          <a:prstGeom prst="rect">
            <a:avLst/>
          </a:prstGeom>
          <a:noFill/>
        </p:spPr>
        <p:txBody>
          <a:bodyPr wrap="square" rtlCol="0">
            <a:spAutoFit/>
          </a:bodyPr>
          <a:lstStyle/>
          <a:p>
            <a:r>
              <a:rPr lang="es-EC" sz="1200" u="none" dirty="0" smtClean="0"/>
              <a:t>Losa inferior</a:t>
            </a:r>
            <a:endParaRPr lang="es-EC" sz="1200" u="none" dirty="0"/>
          </a:p>
        </p:txBody>
      </p:sp>
      <p:cxnSp>
        <p:nvCxnSpPr>
          <p:cNvPr id="8" name="Conector recto 7"/>
          <p:cNvCxnSpPr/>
          <p:nvPr/>
        </p:nvCxnSpPr>
        <p:spPr>
          <a:xfrm flipH="1">
            <a:off x="2562225" y="4594027"/>
            <a:ext cx="3780330" cy="701873"/>
          </a:xfrm>
          <a:prstGeom prst="line">
            <a:avLst/>
          </a:prstGeom>
        </p:spPr>
        <p:style>
          <a:lnRef idx="2">
            <a:schemeClr val="accent3"/>
          </a:lnRef>
          <a:fillRef idx="0">
            <a:schemeClr val="accent3"/>
          </a:fillRef>
          <a:effectRef idx="1">
            <a:schemeClr val="accent3"/>
          </a:effectRef>
          <a:fontRef idx="minor">
            <a:schemeClr val="tx1"/>
          </a:fontRef>
        </p:style>
      </p:cxnSp>
      <p:cxnSp>
        <p:nvCxnSpPr>
          <p:cNvPr id="25" name="Conector recto 24"/>
          <p:cNvCxnSpPr/>
          <p:nvPr/>
        </p:nvCxnSpPr>
        <p:spPr>
          <a:xfrm flipH="1">
            <a:off x="2562225" y="4834467"/>
            <a:ext cx="3780330" cy="734840"/>
          </a:xfrm>
          <a:prstGeom prst="line">
            <a:avLst/>
          </a:prstGeom>
        </p:spPr>
        <p:style>
          <a:lnRef idx="2">
            <a:schemeClr val="accent3"/>
          </a:lnRef>
          <a:fillRef idx="0">
            <a:schemeClr val="accent3"/>
          </a:fillRef>
          <a:effectRef idx="1">
            <a:schemeClr val="accent3"/>
          </a:effectRef>
          <a:fontRef idx="minor">
            <a:schemeClr val="tx1"/>
          </a:fontRef>
        </p:style>
      </p:cxnSp>
      <p:cxnSp>
        <p:nvCxnSpPr>
          <p:cNvPr id="28" name="Conector recto 27"/>
          <p:cNvCxnSpPr/>
          <p:nvPr/>
        </p:nvCxnSpPr>
        <p:spPr>
          <a:xfrm flipH="1" flipV="1">
            <a:off x="2466975" y="5264944"/>
            <a:ext cx="95250" cy="30956"/>
          </a:xfrm>
          <a:prstGeom prst="line">
            <a:avLst/>
          </a:prstGeom>
        </p:spPr>
        <p:style>
          <a:lnRef idx="2">
            <a:schemeClr val="accent3"/>
          </a:lnRef>
          <a:fillRef idx="0">
            <a:schemeClr val="accent3"/>
          </a:fillRef>
          <a:effectRef idx="1">
            <a:schemeClr val="accent3"/>
          </a:effectRef>
          <a:fontRef idx="minor">
            <a:schemeClr val="tx1"/>
          </a:fontRef>
        </p:style>
      </p:cxnSp>
      <p:cxnSp>
        <p:nvCxnSpPr>
          <p:cNvPr id="30" name="Conector recto 29"/>
          <p:cNvCxnSpPr/>
          <p:nvPr/>
        </p:nvCxnSpPr>
        <p:spPr>
          <a:xfrm flipH="1" flipV="1">
            <a:off x="2466975" y="5548233"/>
            <a:ext cx="95250" cy="30956"/>
          </a:xfrm>
          <a:prstGeom prst="line">
            <a:avLst/>
          </a:prstGeom>
        </p:spPr>
        <p:style>
          <a:lnRef idx="2">
            <a:schemeClr val="accent3"/>
          </a:lnRef>
          <a:fillRef idx="0">
            <a:schemeClr val="accent3"/>
          </a:fillRef>
          <a:effectRef idx="1">
            <a:schemeClr val="accent3"/>
          </a:effectRef>
          <a:fontRef idx="minor">
            <a:schemeClr val="tx1"/>
          </a:fontRef>
        </p:style>
      </p:cxnSp>
      <p:cxnSp>
        <p:nvCxnSpPr>
          <p:cNvPr id="32" name="Conector recto de flecha 31"/>
          <p:cNvCxnSpPr>
            <a:stCxn id="21" idx="1"/>
          </p:cNvCxnSpPr>
          <p:nvPr/>
        </p:nvCxnSpPr>
        <p:spPr>
          <a:xfrm flipH="1" flipV="1">
            <a:off x="4572000" y="5405728"/>
            <a:ext cx="380421" cy="535017"/>
          </a:xfrm>
          <a:prstGeom prst="straightConnector1">
            <a:avLst/>
          </a:prstGeom>
          <a:ln>
            <a:solidFill>
              <a:schemeClr val="accent5">
                <a:lumMod val="90000"/>
              </a:schemeClr>
            </a:solidFill>
            <a:tailEnd type="triangle"/>
          </a:ln>
        </p:spPr>
        <p:style>
          <a:lnRef idx="2">
            <a:schemeClr val="accent5"/>
          </a:lnRef>
          <a:fillRef idx="0">
            <a:schemeClr val="accent5"/>
          </a:fillRef>
          <a:effectRef idx="1">
            <a:schemeClr val="accent5"/>
          </a:effectRef>
          <a:fontRef idx="minor">
            <a:schemeClr val="tx1"/>
          </a:fontRef>
        </p:style>
      </p:cxnSp>
      <p:cxnSp>
        <p:nvCxnSpPr>
          <p:cNvPr id="35" name="Conector recto de flecha 34"/>
          <p:cNvCxnSpPr/>
          <p:nvPr/>
        </p:nvCxnSpPr>
        <p:spPr>
          <a:xfrm flipH="1">
            <a:off x="6342555" y="3623569"/>
            <a:ext cx="569067" cy="266242"/>
          </a:xfrm>
          <a:prstGeom prst="straightConnector1">
            <a:avLst/>
          </a:prstGeom>
          <a:ln>
            <a:solidFill>
              <a:schemeClr val="accent5">
                <a:lumMod val="90000"/>
              </a:schemeClr>
            </a:solidFill>
            <a:tailEnd type="triangle"/>
          </a:ln>
        </p:spPr>
        <p:style>
          <a:lnRef idx="2">
            <a:schemeClr val="accent5"/>
          </a:lnRef>
          <a:fillRef idx="0">
            <a:schemeClr val="accent5"/>
          </a:fillRef>
          <a:effectRef idx="1">
            <a:schemeClr val="accent5"/>
          </a:effectRef>
          <a:fontRef idx="minor">
            <a:schemeClr val="tx1"/>
          </a:fontRef>
        </p:style>
      </p:cxnSp>
      <p:cxnSp>
        <p:nvCxnSpPr>
          <p:cNvPr id="37" name="Conector recto de flecha 36"/>
          <p:cNvCxnSpPr/>
          <p:nvPr/>
        </p:nvCxnSpPr>
        <p:spPr>
          <a:xfrm>
            <a:off x="3087933" y="4807484"/>
            <a:ext cx="535168" cy="50390"/>
          </a:xfrm>
          <a:prstGeom prst="straightConnector1">
            <a:avLst/>
          </a:prstGeom>
          <a:ln>
            <a:solidFill>
              <a:schemeClr val="accent5">
                <a:lumMod val="90000"/>
              </a:schemeClr>
            </a:solidFill>
            <a:tailEnd type="triangle"/>
          </a:ln>
        </p:spPr>
        <p:style>
          <a:lnRef idx="2">
            <a:schemeClr val="accent5"/>
          </a:lnRef>
          <a:fillRef idx="0">
            <a:schemeClr val="accent5"/>
          </a:fillRef>
          <a:effectRef idx="1">
            <a:schemeClr val="accent5"/>
          </a:effectRef>
          <a:fontRef idx="minor">
            <a:schemeClr val="tx1"/>
          </a:fontRef>
        </p:style>
      </p:cxnSp>
      <p:cxnSp>
        <p:nvCxnSpPr>
          <p:cNvPr id="41" name="Conector recto de flecha 40"/>
          <p:cNvCxnSpPr/>
          <p:nvPr/>
        </p:nvCxnSpPr>
        <p:spPr>
          <a:xfrm>
            <a:off x="3988885" y="4146745"/>
            <a:ext cx="42569" cy="508836"/>
          </a:xfrm>
          <a:prstGeom prst="straightConnector1">
            <a:avLst/>
          </a:prstGeom>
          <a:ln>
            <a:solidFill>
              <a:schemeClr val="accent5">
                <a:lumMod val="90000"/>
              </a:schemeClr>
            </a:solidFill>
            <a:tailEnd type="triangle"/>
          </a:ln>
        </p:spPr>
        <p:style>
          <a:lnRef idx="2">
            <a:schemeClr val="accent5"/>
          </a:lnRef>
          <a:fillRef idx="0">
            <a:schemeClr val="accent5"/>
          </a:fillRef>
          <a:effectRef idx="1">
            <a:schemeClr val="accent5"/>
          </a:effectRef>
          <a:fontRef idx="minor">
            <a:schemeClr val="tx1"/>
          </a:fontRef>
        </p:style>
      </p:cxnSp>
      <p:cxnSp>
        <p:nvCxnSpPr>
          <p:cNvPr id="43" name="Conector recto de flecha 42"/>
          <p:cNvCxnSpPr/>
          <p:nvPr/>
        </p:nvCxnSpPr>
        <p:spPr>
          <a:xfrm>
            <a:off x="5337029" y="3087566"/>
            <a:ext cx="232251" cy="458675"/>
          </a:xfrm>
          <a:prstGeom prst="straightConnector1">
            <a:avLst/>
          </a:prstGeom>
          <a:ln>
            <a:solidFill>
              <a:schemeClr val="accent5">
                <a:lumMod val="90000"/>
              </a:schemeClr>
            </a:solidFill>
            <a:tailEnd type="triangle"/>
          </a:ln>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4984337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05661"/>
            <a:ext cx="8229600" cy="485553"/>
          </a:xfrm>
        </p:spPr>
        <p:txBody>
          <a:bodyPr/>
          <a:lstStyle/>
          <a:p>
            <a:pPr algn="l"/>
            <a:r>
              <a:rPr lang="es-EC" sz="2400" b="0" i="0" dirty="0">
                <a:solidFill>
                  <a:schemeClr val="tx1"/>
                </a:solidFill>
              </a:rPr>
              <a:t/>
            </a:r>
            <a:br>
              <a:rPr lang="es-EC" sz="2400" b="0" i="0" dirty="0">
                <a:solidFill>
                  <a:schemeClr val="tx1"/>
                </a:solidFill>
              </a:rPr>
            </a:br>
            <a:endParaRPr lang="es-EC" sz="2200" dirty="0">
              <a:solidFill>
                <a:schemeClr val="tx1"/>
              </a:solidFill>
            </a:endParaRPr>
          </a:p>
        </p:txBody>
      </p:sp>
      <p:sp>
        <p:nvSpPr>
          <p:cNvPr id="6" name="5 CuadroTexto"/>
          <p:cNvSpPr txBox="1"/>
          <p:nvPr/>
        </p:nvSpPr>
        <p:spPr>
          <a:xfrm>
            <a:off x="6086901" y="-14325"/>
            <a:ext cx="3057099" cy="369332"/>
          </a:xfrm>
          <a:prstGeom prst="rect">
            <a:avLst/>
          </a:prstGeom>
          <a:noFill/>
        </p:spPr>
        <p:txBody>
          <a:bodyPr wrap="square" rtlCol="0">
            <a:spAutoFit/>
          </a:bodyPr>
          <a:lstStyle/>
          <a:p>
            <a:pPr algn="ctr"/>
            <a:r>
              <a:rPr lang="es-EC" u="none" dirty="0" smtClean="0">
                <a:solidFill>
                  <a:schemeClr val="bg1">
                    <a:lumMod val="50000"/>
                  </a:schemeClr>
                </a:solidFill>
              </a:rPr>
              <a:t>MODELACIÓN Y DISEÑO</a:t>
            </a:r>
            <a:endParaRPr lang="es-EC" u="none" dirty="0">
              <a:solidFill>
                <a:schemeClr val="bg1">
                  <a:lumMod val="50000"/>
                </a:schemeClr>
              </a:solidFill>
            </a:endParaRPr>
          </a:p>
        </p:txBody>
      </p:sp>
      <p:pic>
        <p:nvPicPr>
          <p:cNvPr id="5" name="Imagen 5"/>
          <p:cNvPicPr>
            <a:picLocks noChangeAspect="1"/>
          </p:cNvPicPr>
          <p:nvPr/>
        </p:nvPicPr>
        <p:blipFill rotWithShape="1">
          <a:blip r:embed="rId3">
            <a:extLst>
              <a:ext uri="{28A0092B-C50C-407E-A947-70E740481C1C}">
                <a14:useLocalDpi xmlns:a14="http://schemas.microsoft.com/office/drawing/2010/main" val="0"/>
              </a:ext>
            </a:extLst>
          </a:blip>
          <a:srcRect l="25697"/>
          <a:stretch/>
        </p:blipFill>
        <p:spPr>
          <a:xfrm>
            <a:off x="6679732" y="5985437"/>
            <a:ext cx="2331841" cy="809423"/>
          </a:xfrm>
          <a:prstGeom prst="rect">
            <a:avLst/>
          </a:prstGeom>
        </p:spPr>
      </p:pic>
      <p:sp>
        <p:nvSpPr>
          <p:cNvPr id="18" name="8 Rectángulo"/>
          <p:cNvSpPr/>
          <p:nvPr/>
        </p:nvSpPr>
        <p:spPr>
          <a:xfrm>
            <a:off x="141491" y="570900"/>
            <a:ext cx="7704161" cy="815608"/>
          </a:xfrm>
          <a:prstGeom prst="rect">
            <a:avLst/>
          </a:prstGeom>
        </p:spPr>
        <p:txBody>
          <a:bodyPr wrap="square">
            <a:spAutoFit/>
          </a:bodyPr>
          <a:lstStyle/>
          <a:p>
            <a:pPr lvl="0"/>
            <a:r>
              <a:rPr lang="es-EC" sz="2200" b="1" u="none" dirty="0" smtClean="0">
                <a:solidFill>
                  <a:srgbClr val="000000"/>
                </a:solidFill>
              </a:rPr>
              <a:t>Combinaciones de carga</a:t>
            </a:r>
            <a:endParaRPr lang="es-EC" sz="2200" u="none" dirty="0">
              <a:solidFill>
                <a:srgbClr val="000000"/>
              </a:solidFill>
            </a:endParaRPr>
          </a:p>
          <a:p>
            <a:endParaRPr lang="es-EC" sz="2300" u="none" dirty="0"/>
          </a:p>
        </p:txBody>
      </p:sp>
      <p:sp>
        <p:nvSpPr>
          <p:cNvPr id="19" name="6 CuadroTexto"/>
          <p:cNvSpPr txBox="1"/>
          <p:nvPr/>
        </p:nvSpPr>
        <p:spPr>
          <a:xfrm>
            <a:off x="109180" y="87228"/>
            <a:ext cx="5977721" cy="461665"/>
          </a:xfrm>
          <a:prstGeom prst="rect">
            <a:avLst/>
          </a:prstGeom>
          <a:noFill/>
        </p:spPr>
        <p:txBody>
          <a:bodyPr wrap="square" rtlCol="0">
            <a:spAutoFit/>
          </a:bodyPr>
          <a:lstStyle/>
          <a:p>
            <a:pPr lvl="0"/>
            <a:r>
              <a:rPr lang="es-EC" sz="2400" b="1" u="none" dirty="0">
                <a:solidFill>
                  <a:srgbClr val="000000"/>
                </a:solidFill>
              </a:rPr>
              <a:t>DISEÑO DE EMBAULADO </a:t>
            </a:r>
            <a:endParaRPr lang="es-EC" sz="2400" u="none" dirty="0">
              <a:solidFill>
                <a:srgbClr val="000000"/>
              </a:solidFill>
            </a:endParaRPr>
          </a:p>
        </p:txBody>
      </p:sp>
      <p:sp>
        <p:nvSpPr>
          <p:cNvPr id="4" name="Rectángulo 3"/>
          <p:cNvSpPr/>
          <p:nvPr/>
        </p:nvSpPr>
        <p:spPr>
          <a:xfrm>
            <a:off x="453384" y="1217680"/>
            <a:ext cx="8371301" cy="1138773"/>
          </a:xfrm>
          <a:prstGeom prst="rect">
            <a:avLst/>
          </a:prstGeom>
        </p:spPr>
        <p:txBody>
          <a:bodyPr wrap="square">
            <a:spAutoFit/>
          </a:bodyPr>
          <a:lstStyle/>
          <a:p>
            <a:pPr algn="just"/>
            <a:r>
              <a:rPr lang="es-EC" sz="2200" u="none" dirty="0">
                <a:solidFill>
                  <a:srgbClr val="000000"/>
                </a:solidFill>
                <a:latin typeface="+mj-lt"/>
              </a:rPr>
              <a:t>La combinación de carga para última resistencia es: 1,2 D+ </a:t>
            </a:r>
            <a:r>
              <a:rPr lang="es-EC" sz="2200" u="none" dirty="0" smtClean="0">
                <a:solidFill>
                  <a:srgbClr val="000000"/>
                </a:solidFill>
                <a:latin typeface="+mj-lt"/>
              </a:rPr>
              <a:t>1,4P</a:t>
            </a:r>
          </a:p>
          <a:p>
            <a:pPr algn="just"/>
            <a:endParaRPr lang="es-EC" sz="2200" u="none" dirty="0" smtClean="0">
              <a:solidFill>
                <a:srgbClr val="000000"/>
              </a:solidFill>
              <a:latin typeface="+mj-lt"/>
            </a:endParaRPr>
          </a:p>
          <a:p>
            <a:pPr algn="just"/>
            <a:r>
              <a:rPr lang="es-EC" sz="2400" u="none" dirty="0"/>
              <a:t>Dónde P, es la presión del suelo bajo el embaulado</a:t>
            </a:r>
            <a:r>
              <a:rPr lang="es-EC" sz="2400" u="none" dirty="0" smtClean="0"/>
              <a:t>.</a:t>
            </a:r>
            <a:r>
              <a:rPr lang="es-EC" sz="2200" u="none" dirty="0" smtClean="0">
                <a:solidFill>
                  <a:srgbClr val="000000"/>
                </a:solidFill>
                <a:latin typeface="+mj-lt"/>
              </a:rPr>
              <a:t> </a:t>
            </a:r>
            <a:endParaRPr lang="es-EC" sz="2200" dirty="0">
              <a:latin typeface="+mj-lt"/>
            </a:endParaRPr>
          </a:p>
        </p:txBody>
      </p:sp>
      <p:sp>
        <p:nvSpPr>
          <p:cNvPr id="12" name="Rectángulo 3"/>
          <p:cNvSpPr/>
          <p:nvPr/>
        </p:nvSpPr>
        <p:spPr>
          <a:xfrm>
            <a:off x="386349" y="2794083"/>
            <a:ext cx="8371301" cy="1785104"/>
          </a:xfrm>
          <a:prstGeom prst="rect">
            <a:avLst/>
          </a:prstGeom>
        </p:spPr>
        <p:txBody>
          <a:bodyPr wrap="square">
            <a:spAutoFit/>
          </a:bodyPr>
          <a:lstStyle/>
          <a:p>
            <a:pPr algn="just"/>
            <a:r>
              <a:rPr lang="es-EC" sz="2200" u="none" dirty="0" smtClean="0">
                <a:solidFill>
                  <a:srgbClr val="000000"/>
                </a:solidFill>
                <a:latin typeface="+mj-lt"/>
              </a:rPr>
              <a:t>Se considera un metro lineal para el análisis y </a:t>
            </a:r>
            <a:r>
              <a:rPr lang="es-EC" sz="2200" u="none" dirty="0" smtClean="0">
                <a:solidFill>
                  <a:srgbClr val="000000"/>
                </a:solidFill>
              </a:rPr>
              <a:t>diseño </a:t>
            </a:r>
            <a:r>
              <a:rPr lang="es-EC" sz="2200" u="none" dirty="0">
                <a:solidFill>
                  <a:srgbClr val="000000"/>
                </a:solidFill>
              </a:rPr>
              <a:t>del embaulado</a:t>
            </a:r>
            <a:r>
              <a:rPr lang="es-EC" sz="2200" u="none" dirty="0" smtClean="0">
                <a:solidFill>
                  <a:srgbClr val="000000"/>
                </a:solidFill>
                <a:latin typeface="+mj-lt"/>
              </a:rPr>
              <a:t>. </a:t>
            </a:r>
            <a:r>
              <a:rPr lang="es-EC" sz="2200" u="none" dirty="0"/>
              <a:t>Por lo cual se proponen 2 estados de carga muerta, el primero contempla la presión del relleno sobre la losa del embaulado, y en el segundo el peso de la pared aplicado a la losa. </a:t>
            </a:r>
            <a:endParaRPr lang="es-EC" sz="2200" dirty="0"/>
          </a:p>
        </p:txBody>
      </p:sp>
    </p:spTree>
    <p:extLst>
      <p:ext uri="{BB962C8B-B14F-4D97-AF65-F5344CB8AC3E}">
        <p14:creationId xmlns:p14="http://schemas.microsoft.com/office/powerpoint/2010/main" val="4495822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069"/>
            <a:ext cx="8229600" cy="1143000"/>
          </a:xfrm>
        </p:spPr>
        <p:txBody>
          <a:bodyPr/>
          <a:lstStyle/>
          <a:p>
            <a:pPr algn="l"/>
            <a:r>
              <a:rPr lang="es-EC" dirty="0" smtClean="0">
                <a:solidFill>
                  <a:schemeClr val="tx1"/>
                </a:solidFill>
              </a:rPr>
              <a:t>OBJETIVOS</a:t>
            </a:r>
            <a:endParaRPr lang="es-EC" dirty="0">
              <a:solidFill>
                <a:schemeClr val="tx1"/>
              </a:solidFill>
            </a:endParaRPr>
          </a:p>
        </p:txBody>
      </p:sp>
      <p:sp>
        <p:nvSpPr>
          <p:cNvPr id="6" name="5 CuadroTexto"/>
          <p:cNvSpPr txBox="1"/>
          <p:nvPr/>
        </p:nvSpPr>
        <p:spPr>
          <a:xfrm>
            <a:off x="6871064" y="89972"/>
            <a:ext cx="2146742" cy="369332"/>
          </a:xfrm>
          <a:prstGeom prst="rect">
            <a:avLst/>
          </a:prstGeom>
          <a:noFill/>
        </p:spPr>
        <p:txBody>
          <a:bodyPr wrap="none" rtlCol="0">
            <a:spAutoFit/>
          </a:bodyPr>
          <a:lstStyle/>
          <a:p>
            <a:pPr algn="ctr"/>
            <a:r>
              <a:rPr lang="es-EC" u="none" dirty="0" smtClean="0">
                <a:solidFill>
                  <a:schemeClr val="bg1">
                    <a:lumMod val="50000"/>
                  </a:schemeClr>
                </a:solidFill>
              </a:rPr>
              <a:t>GENERALIDADES</a:t>
            </a:r>
            <a:endParaRPr lang="es-EC" u="none" dirty="0">
              <a:solidFill>
                <a:schemeClr val="bg1">
                  <a:lumMod val="50000"/>
                </a:schemeClr>
              </a:solidFill>
            </a:endParaRPr>
          </a:p>
        </p:txBody>
      </p:sp>
      <p:pic>
        <p:nvPicPr>
          <p:cNvPr id="5" name="Imagen 5"/>
          <p:cNvPicPr>
            <a:picLocks noChangeAspect="1"/>
          </p:cNvPicPr>
          <p:nvPr/>
        </p:nvPicPr>
        <p:blipFill rotWithShape="1">
          <a:blip r:embed="rId3">
            <a:extLst>
              <a:ext uri="{28A0092B-C50C-407E-A947-70E740481C1C}">
                <a14:useLocalDpi xmlns:a14="http://schemas.microsoft.com/office/drawing/2010/main" val="0"/>
              </a:ext>
            </a:extLst>
          </a:blip>
          <a:srcRect l="25697"/>
          <a:stretch/>
        </p:blipFill>
        <p:spPr>
          <a:xfrm>
            <a:off x="6621676" y="5875387"/>
            <a:ext cx="2331841" cy="809423"/>
          </a:xfrm>
          <a:prstGeom prst="rect">
            <a:avLst/>
          </a:prstGeom>
        </p:spPr>
      </p:pic>
      <p:sp>
        <p:nvSpPr>
          <p:cNvPr id="9" name="8 CuadroTexto"/>
          <p:cNvSpPr txBox="1"/>
          <p:nvPr/>
        </p:nvSpPr>
        <p:spPr>
          <a:xfrm>
            <a:off x="736977" y="1601331"/>
            <a:ext cx="7547213" cy="4401205"/>
          </a:xfrm>
          <a:prstGeom prst="rect">
            <a:avLst/>
          </a:prstGeom>
          <a:noFill/>
        </p:spPr>
        <p:txBody>
          <a:bodyPr wrap="square" rtlCol="0">
            <a:spAutoFit/>
          </a:bodyPr>
          <a:lstStyle/>
          <a:p>
            <a:pPr algn="just"/>
            <a:r>
              <a:rPr lang="es-EC" sz="2800" b="1" u="none" dirty="0"/>
              <a:t>Objetivo general </a:t>
            </a:r>
            <a:endParaRPr lang="es-EC" sz="2800" b="1" u="none" dirty="0" smtClean="0"/>
          </a:p>
          <a:p>
            <a:pPr lvl="2" algn="just"/>
            <a:endParaRPr lang="es-EC" sz="2800" b="1" u="none" dirty="0"/>
          </a:p>
          <a:p>
            <a:pPr marL="342900" indent="-342900" algn="just">
              <a:buFont typeface="Wingdings" pitchFamily="2" charset="2"/>
              <a:buChar char="Ø"/>
            </a:pPr>
            <a:r>
              <a:rPr lang="es-EC" sz="2800" u="none" dirty="0"/>
              <a:t>Diseñar la estructura de hormigón armado de las obras de protección, regulación y control de lahares en las quebradas San Lorenzo y Saquimala en la zona sur occidental del volcán Cotopaxi</a:t>
            </a:r>
            <a:r>
              <a:rPr lang="es-EC" sz="2800" u="none" dirty="0" smtClean="0"/>
              <a:t>.</a:t>
            </a:r>
          </a:p>
          <a:p>
            <a:pPr algn="just"/>
            <a:endParaRPr lang="es-EC" sz="2800" u="none" dirty="0"/>
          </a:p>
          <a:p>
            <a:pPr algn="just"/>
            <a:endParaRPr lang="es-EC" sz="2800" u="none" dirty="0"/>
          </a:p>
          <a:p>
            <a:pPr algn="just"/>
            <a:endParaRPr lang="es-EC" sz="2800" u="none" dirty="0"/>
          </a:p>
        </p:txBody>
      </p:sp>
    </p:spTree>
    <p:extLst>
      <p:ext uri="{BB962C8B-B14F-4D97-AF65-F5344CB8AC3E}">
        <p14:creationId xmlns:p14="http://schemas.microsoft.com/office/powerpoint/2010/main" val="346128258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14 Imagen" descr="Recorte de pantall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240" y="958751"/>
            <a:ext cx="3240000" cy="2501930"/>
          </a:xfrm>
          <a:prstGeom prst="rect">
            <a:avLst/>
          </a:prstGeom>
        </p:spPr>
      </p:pic>
      <p:sp>
        <p:nvSpPr>
          <p:cNvPr id="2" name="1 Título"/>
          <p:cNvSpPr>
            <a:spLocks noGrp="1"/>
          </p:cNvSpPr>
          <p:nvPr>
            <p:ph type="title"/>
          </p:nvPr>
        </p:nvSpPr>
        <p:spPr>
          <a:xfrm>
            <a:off x="457200" y="105661"/>
            <a:ext cx="8229600" cy="485553"/>
          </a:xfrm>
        </p:spPr>
        <p:txBody>
          <a:bodyPr/>
          <a:lstStyle/>
          <a:p>
            <a:pPr algn="l"/>
            <a:r>
              <a:rPr lang="es-EC" sz="2400" b="0" i="0" dirty="0">
                <a:solidFill>
                  <a:schemeClr val="tx1"/>
                </a:solidFill>
              </a:rPr>
              <a:t/>
            </a:r>
            <a:br>
              <a:rPr lang="es-EC" sz="2400" b="0" i="0" dirty="0">
                <a:solidFill>
                  <a:schemeClr val="tx1"/>
                </a:solidFill>
              </a:rPr>
            </a:br>
            <a:endParaRPr lang="es-EC" sz="2200" dirty="0">
              <a:solidFill>
                <a:schemeClr val="tx1"/>
              </a:solidFill>
            </a:endParaRPr>
          </a:p>
        </p:txBody>
      </p:sp>
      <p:sp>
        <p:nvSpPr>
          <p:cNvPr id="6" name="5 CuadroTexto"/>
          <p:cNvSpPr txBox="1"/>
          <p:nvPr/>
        </p:nvSpPr>
        <p:spPr>
          <a:xfrm>
            <a:off x="6086901" y="-14325"/>
            <a:ext cx="3057099" cy="369332"/>
          </a:xfrm>
          <a:prstGeom prst="rect">
            <a:avLst/>
          </a:prstGeom>
          <a:noFill/>
        </p:spPr>
        <p:txBody>
          <a:bodyPr wrap="square" rtlCol="0">
            <a:spAutoFit/>
          </a:bodyPr>
          <a:lstStyle/>
          <a:p>
            <a:pPr algn="ctr"/>
            <a:r>
              <a:rPr lang="es-EC" u="none" dirty="0" smtClean="0">
                <a:solidFill>
                  <a:schemeClr val="bg1">
                    <a:lumMod val="50000"/>
                  </a:schemeClr>
                </a:solidFill>
              </a:rPr>
              <a:t>MODELACIÓN Y DISEÑO</a:t>
            </a:r>
            <a:endParaRPr lang="es-EC" u="none" dirty="0">
              <a:solidFill>
                <a:schemeClr val="bg1">
                  <a:lumMod val="50000"/>
                </a:schemeClr>
              </a:solidFill>
            </a:endParaRPr>
          </a:p>
        </p:txBody>
      </p:sp>
      <p:pic>
        <p:nvPicPr>
          <p:cNvPr id="5" name="Imagen 5"/>
          <p:cNvPicPr>
            <a:picLocks noChangeAspect="1"/>
          </p:cNvPicPr>
          <p:nvPr/>
        </p:nvPicPr>
        <p:blipFill rotWithShape="1">
          <a:blip r:embed="rId4">
            <a:extLst>
              <a:ext uri="{28A0092B-C50C-407E-A947-70E740481C1C}">
                <a14:useLocalDpi xmlns:a14="http://schemas.microsoft.com/office/drawing/2010/main" val="0"/>
              </a:ext>
            </a:extLst>
          </a:blip>
          <a:srcRect l="25697"/>
          <a:stretch/>
        </p:blipFill>
        <p:spPr>
          <a:xfrm>
            <a:off x="6679732" y="5985437"/>
            <a:ext cx="2331841" cy="809423"/>
          </a:xfrm>
          <a:prstGeom prst="rect">
            <a:avLst/>
          </a:prstGeom>
        </p:spPr>
      </p:pic>
      <p:sp>
        <p:nvSpPr>
          <p:cNvPr id="18" name="8 Rectángulo"/>
          <p:cNvSpPr/>
          <p:nvPr/>
        </p:nvSpPr>
        <p:spPr>
          <a:xfrm>
            <a:off x="141491" y="570900"/>
            <a:ext cx="7704161" cy="815608"/>
          </a:xfrm>
          <a:prstGeom prst="rect">
            <a:avLst/>
          </a:prstGeom>
        </p:spPr>
        <p:txBody>
          <a:bodyPr wrap="square">
            <a:spAutoFit/>
          </a:bodyPr>
          <a:lstStyle/>
          <a:p>
            <a:pPr lvl="0"/>
            <a:r>
              <a:rPr lang="es-EC" sz="2200" b="1" u="none" dirty="0" smtClean="0">
                <a:solidFill>
                  <a:srgbClr val="000000"/>
                </a:solidFill>
              </a:rPr>
              <a:t>Diseño a flexión. Presa San Lorenzo</a:t>
            </a:r>
            <a:endParaRPr lang="es-EC" sz="2200" u="none" dirty="0">
              <a:solidFill>
                <a:srgbClr val="000000"/>
              </a:solidFill>
            </a:endParaRPr>
          </a:p>
          <a:p>
            <a:endParaRPr lang="es-EC" sz="2300" u="none" dirty="0"/>
          </a:p>
        </p:txBody>
      </p:sp>
      <p:sp>
        <p:nvSpPr>
          <p:cNvPr id="19" name="6 CuadroTexto"/>
          <p:cNvSpPr txBox="1"/>
          <p:nvPr/>
        </p:nvSpPr>
        <p:spPr>
          <a:xfrm>
            <a:off x="109180" y="87228"/>
            <a:ext cx="5977721" cy="461665"/>
          </a:xfrm>
          <a:prstGeom prst="rect">
            <a:avLst/>
          </a:prstGeom>
          <a:noFill/>
        </p:spPr>
        <p:txBody>
          <a:bodyPr wrap="square" rtlCol="0">
            <a:spAutoFit/>
          </a:bodyPr>
          <a:lstStyle/>
          <a:p>
            <a:pPr lvl="0"/>
            <a:r>
              <a:rPr lang="es-EC" sz="2400" b="1" u="none" dirty="0">
                <a:solidFill>
                  <a:srgbClr val="000000"/>
                </a:solidFill>
              </a:rPr>
              <a:t>DISEÑO DE EMBAULADO </a:t>
            </a:r>
            <a:endParaRPr lang="es-EC" sz="2400" u="none" dirty="0">
              <a:solidFill>
                <a:srgbClr val="000000"/>
              </a:solidFill>
            </a:endParaRPr>
          </a:p>
        </p:txBody>
      </p:sp>
      <p:pic>
        <p:nvPicPr>
          <p:cNvPr id="7" name="6 Imagen" descr="Recorte de pantall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89295" y="1327248"/>
            <a:ext cx="4754705" cy="907934"/>
          </a:xfrm>
          <a:prstGeom prst="rect">
            <a:avLst/>
          </a:prstGeom>
        </p:spPr>
      </p:pic>
      <p:pic>
        <p:nvPicPr>
          <p:cNvPr id="8" name="7 Imagen" descr="Recorte de pantalla"/>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08522" y="2343518"/>
            <a:ext cx="4749126" cy="896969"/>
          </a:xfrm>
          <a:prstGeom prst="rect">
            <a:avLst/>
          </a:prstGeom>
        </p:spPr>
      </p:pic>
      <p:sp>
        <p:nvSpPr>
          <p:cNvPr id="9" name="8 CuadroTexto"/>
          <p:cNvSpPr txBox="1"/>
          <p:nvPr/>
        </p:nvSpPr>
        <p:spPr>
          <a:xfrm>
            <a:off x="73822" y="2105723"/>
            <a:ext cx="1116011" cy="584775"/>
          </a:xfrm>
          <a:prstGeom prst="rect">
            <a:avLst/>
          </a:prstGeom>
          <a:noFill/>
        </p:spPr>
        <p:txBody>
          <a:bodyPr wrap="none" rtlCol="0">
            <a:spAutoFit/>
          </a:bodyPr>
          <a:lstStyle/>
          <a:p>
            <a:pPr algn="just"/>
            <a:r>
              <a:rPr lang="es-EC" sz="1600" u="none" dirty="0" smtClean="0"/>
              <a:t>TRAMO 1</a:t>
            </a:r>
          </a:p>
          <a:p>
            <a:pPr algn="just"/>
            <a:r>
              <a:rPr lang="es-EC" sz="1600" u="none" dirty="0" smtClean="0"/>
              <a:t> (h=60cm)</a:t>
            </a:r>
            <a:endParaRPr lang="es-EC" sz="1600" u="none" dirty="0"/>
          </a:p>
        </p:txBody>
      </p:sp>
      <p:sp>
        <p:nvSpPr>
          <p:cNvPr id="20" name="19 CuadroTexto"/>
          <p:cNvSpPr txBox="1"/>
          <p:nvPr/>
        </p:nvSpPr>
        <p:spPr>
          <a:xfrm>
            <a:off x="46526" y="4605540"/>
            <a:ext cx="1116011" cy="584775"/>
          </a:xfrm>
          <a:prstGeom prst="rect">
            <a:avLst/>
          </a:prstGeom>
          <a:noFill/>
        </p:spPr>
        <p:txBody>
          <a:bodyPr wrap="none" rtlCol="0">
            <a:spAutoFit/>
          </a:bodyPr>
          <a:lstStyle/>
          <a:p>
            <a:pPr algn="just"/>
            <a:r>
              <a:rPr lang="es-EC" sz="1600" u="none" dirty="0" smtClean="0"/>
              <a:t>TRAMO 2</a:t>
            </a:r>
          </a:p>
          <a:p>
            <a:pPr algn="just"/>
            <a:r>
              <a:rPr lang="es-EC" sz="1600" u="none" dirty="0" smtClean="0"/>
              <a:t> (h=50cm)</a:t>
            </a:r>
            <a:endParaRPr lang="es-EC" sz="1600" u="none" dirty="0"/>
          </a:p>
        </p:txBody>
      </p:sp>
      <p:pic>
        <p:nvPicPr>
          <p:cNvPr id="16" name="15 Imagen" descr="Recorte de pantall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03966" y="3586397"/>
            <a:ext cx="3240000" cy="2452005"/>
          </a:xfrm>
          <a:prstGeom prst="rect">
            <a:avLst/>
          </a:prstGeom>
        </p:spPr>
      </p:pic>
      <p:pic>
        <p:nvPicPr>
          <p:cNvPr id="17" name="16 Imagen" descr="Recorte de pantall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43965" y="3877725"/>
            <a:ext cx="4718719" cy="544155"/>
          </a:xfrm>
          <a:prstGeom prst="rect">
            <a:avLst/>
          </a:prstGeom>
        </p:spPr>
      </p:pic>
      <p:pic>
        <p:nvPicPr>
          <p:cNvPr id="21" name="20 Imagen" descr="Recorte de pantall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44114" y="4459931"/>
            <a:ext cx="4718570" cy="365466"/>
          </a:xfrm>
          <a:prstGeom prst="rect">
            <a:avLst/>
          </a:prstGeom>
        </p:spPr>
      </p:pic>
      <p:pic>
        <p:nvPicPr>
          <p:cNvPr id="22" name="21 Imagen" descr="Recorte de pantalla"/>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44114" y="5015591"/>
            <a:ext cx="4699772" cy="907542"/>
          </a:xfrm>
          <a:prstGeom prst="rect">
            <a:avLst/>
          </a:prstGeom>
        </p:spPr>
      </p:pic>
    </p:spTree>
    <p:extLst>
      <p:ext uri="{BB962C8B-B14F-4D97-AF65-F5344CB8AC3E}">
        <p14:creationId xmlns:p14="http://schemas.microsoft.com/office/powerpoint/2010/main" val="60922151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05661"/>
            <a:ext cx="8229600" cy="485553"/>
          </a:xfrm>
        </p:spPr>
        <p:txBody>
          <a:bodyPr/>
          <a:lstStyle/>
          <a:p>
            <a:pPr algn="l"/>
            <a:r>
              <a:rPr lang="es-EC" sz="2400" b="0" i="0" dirty="0">
                <a:solidFill>
                  <a:schemeClr val="tx1"/>
                </a:solidFill>
              </a:rPr>
              <a:t/>
            </a:r>
            <a:br>
              <a:rPr lang="es-EC" sz="2400" b="0" i="0" dirty="0">
                <a:solidFill>
                  <a:schemeClr val="tx1"/>
                </a:solidFill>
              </a:rPr>
            </a:br>
            <a:endParaRPr lang="es-EC" sz="2200" dirty="0">
              <a:solidFill>
                <a:schemeClr val="tx1"/>
              </a:solidFill>
            </a:endParaRPr>
          </a:p>
        </p:txBody>
      </p:sp>
      <p:sp>
        <p:nvSpPr>
          <p:cNvPr id="6" name="5 CuadroTexto"/>
          <p:cNvSpPr txBox="1"/>
          <p:nvPr/>
        </p:nvSpPr>
        <p:spPr>
          <a:xfrm>
            <a:off x="6086901" y="-14325"/>
            <a:ext cx="3057099" cy="369332"/>
          </a:xfrm>
          <a:prstGeom prst="rect">
            <a:avLst/>
          </a:prstGeom>
          <a:noFill/>
        </p:spPr>
        <p:txBody>
          <a:bodyPr wrap="square" rtlCol="0">
            <a:spAutoFit/>
          </a:bodyPr>
          <a:lstStyle/>
          <a:p>
            <a:pPr algn="ctr"/>
            <a:r>
              <a:rPr lang="es-EC" u="none" dirty="0" smtClean="0">
                <a:solidFill>
                  <a:schemeClr val="bg1">
                    <a:lumMod val="50000"/>
                  </a:schemeClr>
                </a:solidFill>
              </a:rPr>
              <a:t>MODELACIÓN Y DISEÑO</a:t>
            </a:r>
            <a:endParaRPr lang="es-EC" u="none" dirty="0">
              <a:solidFill>
                <a:schemeClr val="bg1">
                  <a:lumMod val="50000"/>
                </a:schemeClr>
              </a:solidFill>
            </a:endParaRPr>
          </a:p>
        </p:txBody>
      </p:sp>
      <p:pic>
        <p:nvPicPr>
          <p:cNvPr id="5" name="Imagen 5"/>
          <p:cNvPicPr>
            <a:picLocks noChangeAspect="1"/>
          </p:cNvPicPr>
          <p:nvPr/>
        </p:nvPicPr>
        <p:blipFill rotWithShape="1">
          <a:blip r:embed="rId3">
            <a:extLst>
              <a:ext uri="{28A0092B-C50C-407E-A947-70E740481C1C}">
                <a14:useLocalDpi xmlns:a14="http://schemas.microsoft.com/office/drawing/2010/main" val="0"/>
              </a:ext>
            </a:extLst>
          </a:blip>
          <a:srcRect l="25697"/>
          <a:stretch/>
        </p:blipFill>
        <p:spPr>
          <a:xfrm>
            <a:off x="6679732" y="5985437"/>
            <a:ext cx="2331841" cy="809423"/>
          </a:xfrm>
          <a:prstGeom prst="rect">
            <a:avLst/>
          </a:prstGeom>
        </p:spPr>
      </p:pic>
      <p:sp>
        <p:nvSpPr>
          <p:cNvPr id="18" name="8 Rectángulo"/>
          <p:cNvSpPr/>
          <p:nvPr/>
        </p:nvSpPr>
        <p:spPr>
          <a:xfrm>
            <a:off x="141491" y="570900"/>
            <a:ext cx="7704161" cy="815608"/>
          </a:xfrm>
          <a:prstGeom prst="rect">
            <a:avLst/>
          </a:prstGeom>
        </p:spPr>
        <p:txBody>
          <a:bodyPr wrap="square">
            <a:spAutoFit/>
          </a:bodyPr>
          <a:lstStyle/>
          <a:p>
            <a:pPr lvl="0"/>
            <a:r>
              <a:rPr lang="es-EC" sz="2200" b="1" u="none" dirty="0" smtClean="0">
                <a:solidFill>
                  <a:srgbClr val="000000"/>
                </a:solidFill>
              </a:rPr>
              <a:t>Diseño a flexión. Presa San Lorenzo</a:t>
            </a:r>
            <a:endParaRPr lang="es-EC" sz="2200" u="none" dirty="0">
              <a:solidFill>
                <a:srgbClr val="000000"/>
              </a:solidFill>
            </a:endParaRPr>
          </a:p>
          <a:p>
            <a:endParaRPr lang="es-EC" sz="2300" u="none" dirty="0"/>
          </a:p>
        </p:txBody>
      </p:sp>
      <p:sp>
        <p:nvSpPr>
          <p:cNvPr id="19" name="6 CuadroTexto"/>
          <p:cNvSpPr txBox="1"/>
          <p:nvPr/>
        </p:nvSpPr>
        <p:spPr>
          <a:xfrm>
            <a:off x="109180" y="87228"/>
            <a:ext cx="5977721" cy="461665"/>
          </a:xfrm>
          <a:prstGeom prst="rect">
            <a:avLst/>
          </a:prstGeom>
          <a:noFill/>
        </p:spPr>
        <p:txBody>
          <a:bodyPr wrap="square" rtlCol="0">
            <a:spAutoFit/>
          </a:bodyPr>
          <a:lstStyle/>
          <a:p>
            <a:pPr lvl="0"/>
            <a:r>
              <a:rPr lang="es-EC" sz="2400" b="1" u="none" dirty="0">
                <a:solidFill>
                  <a:srgbClr val="000000"/>
                </a:solidFill>
              </a:rPr>
              <a:t>DISEÑO DE EMBAULADO </a:t>
            </a:r>
            <a:endParaRPr lang="es-EC" sz="2400" u="none" dirty="0">
              <a:solidFill>
                <a:srgbClr val="000000"/>
              </a:solidFill>
            </a:endParaRPr>
          </a:p>
        </p:txBody>
      </p:sp>
      <p:sp>
        <p:nvSpPr>
          <p:cNvPr id="9" name="8 CuadroTexto"/>
          <p:cNvSpPr txBox="1"/>
          <p:nvPr/>
        </p:nvSpPr>
        <p:spPr>
          <a:xfrm>
            <a:off x="1616341" y="1825993"/>
            <a:ext cx="1116011" cy="584775"/>
          </a:xfrm>
          <a:prstGeom prst="rect">
            <a:avLst/>
          </a:prstGeom>
          <a:noFill/>
        </p:spPr>
        <p:txBody>
          <a:bodyPr wrap="none" rtlCol="0">
            <a:spAutoFit/>
          </a:bodyPr>
          <a:lstStyle/>
          <a:p>
            <a:pPr algn="just"/>
            <a:r>
              <a:rPr lang="es-EC" sz="1600" u="none" dirty="0" smtClean="0"/>
              <a:t>TRAMO 3</a:t>
            </a:r>
          </a:p>
          <a:p>
            <a:pPr algn="just"/>
            <a:r>
              <a:rPr lang="es-EC" sz="1600" u="none" dirty="0" smtClean="0"/>
              <a:t> (h=40cm)</a:t>
            </a:r>
            <a:endParaRPr lang="es-EC" sz="1600" u="none" dirty="0"/>
          </a:p>
        </p:txBody>
      </p:sp>
      <p:pic>
        <p:nvPicPr>
          <p:cNvPr id="3" name="2 Imagen" descr="Recorte de pantall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55401" y="962213"/>
            <a:ext cx="3600000" cy="2605714"/>
          </a:xfrm>
          <a:prstGeom prst="rect">
            <a:avLst/>
          </a:prstGeom>
        </p:spPr>
      </p:pic>
      <p:pic>
        <p:nvPicPr>
          <p:cNvPr id="4" name="3 Imagen" descr="Recorte de pantall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7275" y="3718169"/>
            <a:ext cx="5376252" cy="1071491"/>
          </a:xfrm>
          <a:prstGeom prst="rect">
            <a:avLst/>
          </a:prstGeom>
        </p:spPr>
      </p:pic>
      <p:pic>
        <p:nvPicPr>
          <p:cNvPr id="10" name="9 Imagen" descr="Recorte de pantalla"/>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67274" y="4937966"/>
            <a:ext cx="5376253" cy="1056386"/>
          </a:xfrm>
          <a:prstGeom prst="rect">
            <a:avLst/>
          </a:prstGeom>
        </p:spPr>
      </p:pic>
    </p:spTree>
    <p:extLst>
      <p:ext uri="{BB962C8B-B14F-4D97-AF65-F5344CB8AC3E}">
        <p14:creationId xmlns:p14="http://schemas.microsoft.com/office/powerpoint/2010/main" val="74960554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05661"/>
            <a:ext cx="8229600" cy="485553"/>
          </a:xfrm>
        </p:spPr>
        <p:txBody>
          <a:bodyPr/>
          <a:lstStyle/>
          <a:p>
            <a:pPr algn="l"/>
            <a:r>
              <a:rPr lang="es-EC" sz="2400" b="0" i="0" dirty="0">
                <a:solidFill>
                  <a:schemeClr val="tx1"/>
                </a:solidFill>
              </a:rPr>
              <a:t/>
            </a:r>
            <a:br>
              <a:rPr lang="es-EC" sz="2400" b="0" i="0" dirty="0">
                <a:solidFill>
                  <a:schemeClr val="tx1"/>
                </a:solidFill>
              </a:rPr>
            </a:br>
            <a:endParaRPr lang="es-EC" sz="2200" dirty="0">
              <a:solidFill>
                <a:schemeClr val="tx1"/>
              </a:solidFill>
            </a:endParaRPr>
          </a:p>
        </p:txBody>
      </p:sp>
      <p:sp>
        <p:nvSpPr>
          <p:cNvPr id="6" name="5 CuadroTexto"/>
          <p:cNvSpPr txBox="1"/>
          <p:nvPr/>
        </p:nvSpPr>
        <p:spPr>
          <a:xfrm>
            <a:off x="6086901" y="-14325"/>
            <a:ext cx="3057099" cy="369332"/>
          </a:xfrm>
          <a:prstGeom prst="rect">
            <a:avLst/>
          </a:prstGeom>
          <a:noFill/>
        </p:spPr>
        <p:txBody>
          <a:bodyPr wrap="square" rtlCol="0">
            <a:spAutoFit/>
          </a:bodyPr>
          <a:lstStyle/>
          <a:p>
            <a:pPr algn="ctr"/>
            <a:r>
              <a:rPr lang="es-EC" u="none" dirty="0" smtClean="0">
                <a:solidFill>
                  <a:schemeClr val="bg1">
                    <a:lumMod val="50000"/>
                  </a:schemeClr>
                </a:solidFill>
              </a:rPr>
              <a:t>MODELACIÓN Y DISEÑO</a:t>
            </a:r>
            <a:endParaRPr lang="es-EC" u="none" dirty="0">
              <a:solidFill>
                <a:schemeClr val="bg1">
                  <a:lumMod val="50000"/>
                </a:schemeClr>
              </a:solidFill>
            </a:endParaRPr>
          </a:p>
        </p:txBody>
      </p:sp>
      <p:pic>
        <p:nvPicPr>
          <p:cNvPr id="5" name="Imagen 5"/>
          <p:cNvPicPr>
            <a:picLocks noChangeAspect="1"/>
          </p:cNvPicPr>
          <p:nvPr/>
        </p:nvPicPr>
        <p:blipFill rotWithShape="1">
          <a:blip r:embed="rId3">
            <a:extLst>
              <a:ext uri="{28A0092B-C50C-407E-A947-70E740481C1C}">
                <a14:useLocalDpi xmlns:a14="http://schemas.microsoft.com/office/drawing/2010/main" val="0"/>
              </a:ext>
            </a:extLst>
          </a:blip>
          <a:srcRect l="25697"/>
          <a:stretch/>
        </p:blipFill>
        <p:spPr>
          <a:xfrm>
            <a:off x="6679732" y="5985437"/>
            <a:ext cx="2331841" cy="809423"/>
          </a:xfrm>
          <a:prstGeom prst="rect">
            <a:avLst/>
          </a:prstGeom>
        </p:spPr>
      </p:pic>
      <p:sp>
        <p:nvSpPr>
          <p:cNvPr id="18" name="8 Rectángulo"/>
          <p:cNvSpPr/>
          <p:nvPr/>
        </p:nvSpPr>
        <p:spPr>
          <a:xfrm>
            <a:off x="141491" y="570900"/>
            <a:ext cx="7704161" cy="815608"/>
          </a:xfrm>
          <a:prstGeom prst="rect">
            <a:avLst/>
          </a:prstGeom>
        </p:spPr>
        <p:txBody>
          <a:bodyPr wrap="square">
            <a:spAutoFit/>
          </a:bodyPr>
          <a:lstStyle/>
          <a:p>
            <a:pPr lvl="0"/>
            <a:r>
              <a:rPr lang="es-EC" sz="2200" b="1" u="none" dirty="0" smtClean="0">
                <a:solidFill>
                  <a:srgbClr val="000000"/>
                </a:solidFill>
              </a:rPr>
              <a:t>Diseño a flexión. Presa Saquimala</a:t>
            </a:r>
            <a:endParaRPr lang="es-EC" sz="2200" u="none" dirty="0">
              <a:solidFill>
                <a:srgbClr val="000000"/>
              </a:solidFill>
            </a:endParaRPr>
          </a:p>
          <a:p>
            <a:endParaRPr lang="es-EC" sz="2300" u="none" dirty="0"/>
          </a:p>
        </p:txBody>
      </p:sp>
      <p:sp>
        <p:nvSpPr>
          <p:cNvPr id="19" name="6 CuadroTexto"/>
          <p:cNvSpPr txBox="1"/>
          <p:nvPr/>
        </p:nvSpPr>
        <p:spPr>
          <a:xfrm>
            <a:off x="109180" y="87228"/>
            <a:ext cx="5977721" cy="461665"/>
          </a:xfrm>
          <a:prstGeom prst="rect">
            <a:avLst/>
          </a:prstGeom>
          <a:noFill/>
        </p:spPr>
        <p:txBody>
          <a:bodyPr wrap="square" rtlCol="0">
            <a:spAutoFit/>
          </a:bodyPr>
          <a:lstStyle/>
          <a:p>
            <a:pPr lvl="0"/>
            <a:r>
              <a:rPr lang="es-EC" sz="2400" b="1" u="none" dirty="0">
                <a:solidFill>
                  <a:srgbClr val="000000"/>
                </a:solidFill>
              </a:rPr>
              <a:t>DISEÑO DE EMBAULADO </a:t>
            </a:r>
            <a:endParaRPr lang="es-EC" sz="2400" u="none" dirty="0">
              <a:solidFill>
                <a:srgbClr val="000000"/>
              </a:solidFill>
            </a:endParaRPr>
          </a:p>
        </p:txBody>
      </p:sp>
      <p:sp>
        <p:nvSpPr>
          <p:cNvPr id="9" name="8 CuadroTexto"/>
          <p:cNvSpPr txBox="1"/>
          <p:nvPr/>
        </p:nvSpPr>
        <p:spPr>
          <a:xfrm>
            <a:off x="73822" y="2105723"/>
            <a:ext cx="1116011" cy="584775"/>
          </a:xfrm>
          <a:prstGeom prst="rect">
            <a:avLst/>
          </a:prstGeom>
          <a:noFill/>
        </p:spPr>
        <p:txBody>
          <a:bodyPr wrap="none" rtlCol="0">
            <a:spAutoFit/>
          </a:bodyPr>
          <a:lstStyle/>
          <a:p>
            <a:pPr algn="just"/>
            <a:r>
              <a:rPr lang="es-EC" sz="1600" u="none" dirty="0" smtClean="0"/>
              <a:t>TRAMO 1</a:t>
            </a:r>
          </a:p>
          <a:p>
            <a:pPr algn="just"/>
            <a:r>
              <a:rPr lang="es-EC" sz="1600" u="none" dirty="0" smtClean="0"/>
              <a:t> (h=70cm)</a:t>
            </a:r>
            <a:endParaRPr lang="es-EC" sz="1600" u="none" dirty="0"/>
          </a:p>
        </p:txBody>
      </p:sp>
      <p:sp>
        <p:nvSpPr>
          <p:cNvPr id="20" name="19 CuadroTexto"/>
          <p:cNvSpPr txBox="1"/>
          <p:nvPr/>
        </p:nvSpPr>
        <p:spPr>
          <a:xfrm>
            <a:off x="46526" y="4605540"/>
            <a:ext cx="1116011" cy="584775"/>
          </a:xfrm>
          <a:prstGeom prst="rect">
            <a:avLst/>
          </a:prstGeom>
          <a:noFill/>
        </p:spPr>
        <p:txBody>
          <a:bodyPr wrap="none" rtlCol="0">
            <a:spAutoFit/>
          </a:bodyPr>
          <a:lstStyle/>
          <a:p>
            <a:pPr algn="just"/>
            <a:r>
              <a:rPr lang="es-EC" sz="1600" u="none" dirty="0" smtClean="0"/>
              <a:t>TRAMO 2</a:t>
            </a:r>
          </a:p>
          <a:p>
            <a:pPr algn="just"/>
            <a:r>
              <a:rPr lang="es-EC" sz="1600" u="none" dirty="0" smtClean="0"/>
              <a:t> (h=60cm)</a:t>
            </a:r>
            <a:endParaRPr lang="es-EC" sz="1600" u="none" dirty="0"/>
          </a:p>
        </p:txBody>
      </p:sp>
      <p:pic>
        <p:nvPicPr>
          <p:cNvPr id="3" name="2 Imagen" descr="Recorte de pantall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5241" y="1208549"/>
            <a:ext cx="4768760" cy="897174"/>
          </a:xfrm>
          <a:prstGeom prst="rect">
            <a:avLst/>
          </a:prstGeom>
        </p:spPr>
      </p:pic>
      <p:pic>
        <p:nvPicPr>
          <p:cNvPr id="4" name="3 Imagen" descr="Recorte de pantall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75240" y="2353211"/>
            <a:ext cx="4773090" cy="894955"/>
          </a:xfrm>
          <a:prstGeom prst="rect">
            <a:avLst/>
          </a:prstGeom>
        </p:spPr>
      </p:pic>
      <p:pic>
        <p:nvPicPr>
          <p:cNvPr id="10" name="9 Imagen" descr="Recorte de pantalla"/>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75241" y="3898557"/>
            <a:ext cx="4773089" cy="931130"/>
          </a:xfrm>
          <a:prstGeom prst="rect">
            <a:avLst/>
          </a:prstGeom>
        </p:spPr>
      </p:pic>
      <p:pic>
        <p:nvPicPr>
          <p:cNvPr id="11" name="10 Imagen" descr="Recorte de pantall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75241" y="4970775"/>
            <a:ext cx="4768758" cy="937019"/>
          </a:xfrm>
          <a:prstGeom prst="rect">
            <a:avLst/>
          </a:prstGeom>
        </p:spPr>
      </p:pic>
      <p:pic>
        <p:nvPicPr>
          <p:cNvPr id="12" name="11 Imagen" descr="Recorte de pantall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38480" y="924112"/>
            <a:ext cx="3036759" cy="2648133"/>
          </a:xfrm>
          <a:prstGeom prst="rect">
            <a:avLst/>
          </a:prstGeom>
        </p:spPr>
      </p:pic>
      <p:pic>
        <p:nvPicPr>
          <p:cNvPr id="13" name="12 Imagen" descr="Recorte de pantall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65776" y="3599542"/>
            <a:ext cx="2965311" cy="2610190"/>
          </a:xfrm>
          <a:prstGeom prst="rect">
            <a:avLst/>
          </a:prstGeom>
        </p:spPr>
      </p:pic>
    </p:spTree>
    <p:extLst>
      <p:ext uri="{BB962C8B-B14F-4D97-AF65-F5344CB8AC3E}">
        <p14:creationId xmlns:p14="http://schemas.microsoft.com/office/powerpoint/2010/main" val="90456239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0 Imagen" descr="Recorte de pantall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5078" y="873458"/>
            <a:ext cx="3189793" cy="2817301"/>
          </a:xfrm>
          <a:prstGeom prst="rect">
            <a:avLst/>
          </a:prstGeom>
        </p:spPr>
      </p:pic>
      <p:sp>
        <p:nvSpPr>
          <p:cNvPr id="2" name="1 Título"/>
          <p:cNvSpPr>
            <a:spLocks noGrp="1"/>
          </p:cNvSpPr>
          <p:nvPr>
            <p:ph type="title"/>
          </p:nvPr>
        </p:nvSpPr>
        <p:spPr>
          <a:xfrm>
            <a:off x="457200" y="105661"/>
            <a:ext cx="8229600" cy="485553"/>
          </a:xfrm>
        </p:spPr>
        <p:txBody>
          <a:bodyPr/>
          <a:lstStyle/>
          <a:p>
            <a:pPr algn="l"/>
            <a:r>
              <a:rPr lang="es-EC" sz="2400" b="0" i="0" dirty="0">
                <a:solidFill>
                  <a:schemeClr val="tx1"/>
                </a:solidFill>
              </a:rPr>
              <a:t/>
            </a:r>
            <a:br>
              <a:rPr lang="es-EC" sz="2400" b="0" i="0" dirty="0">
                <a:solidFill>
                  <a:schemeClr val="tx1"/>
                </a:solidFill>
              </a:rPr>
            </a:br>
            <a:endParaRPr lang="es-EC" sz="2200" dirty="0">
              <a:solidFill>
                <a:schemeClr val="tx1"/>
              </a:solidFill>
            </a:endParaRPr>
          </a:p>
        </p:txBody>
      </p:sp>
      <p:sp>
        <p:nvSpPr>
          <p:cNvPr id="6" name="5 CuadroTexto"/>
          <p:cNvSpPr txBox="1"/>
          <p:nvPr/>
        </p:nvSpPr>
        <p:spPr>
          <a:xfrm>
            <a:off x="6086901" y="-14325"/>
            <a:ext cx="3057099" cy="369332"/>
          </a:xfrm>
          <a:prstGeom prst="rect">
            <a:avLst/>
          </a:prstGeom>
          <a:noFill/>
        </p:spPr>
        <p:txBody>
          <a:bodyPr wrap="square" rtlCol="0">
            <a:spAutoFit/>
          </a:bodyPr>
          <a:lstStyle/>
          <a:p>
            <a:pPr algn="ctr"/>
            <a:r>
              <a:rPr lang="es-EC" u="none" dirty="0" smtClean="0">
                <a:solidFill>
                  <a:schemeClr val="bg1">
                    <a:lumMod val="50000"/>
                  </a:schemeClr>
                </a:solidFill>
              </a:rPr>
              <a:t>MODELACIÓN Y DISEÑO</a:t>
            </a:r>
            <a:endParaRPr lang="es-EC" u="none" dirty="0">
              <a:solidFill>
                <a:schemeClr val="bg1">
                  <a:lumMod val="50000"/>
                </a:schemeClr>
              </a:solidFill>
            </a:endParaRPr>
          </a:p>
        </p:txBody>
      </p:sp>
      <p:pic>
        <p:nvPicPr>
          <p:cNvPr id="5" name="Imagen 5"/>
          <p:cNvPicPr>
            <a:picLocks noChangeAspect="1"/>
          </p:cNvPicPr>
          <p:nvPr/>
        </p:nvPicPr>
        <p:blipFill rotWithShape="1">
          <a:blip r:embed="rId4">
            <a:extLst>
              <a:ext uri="{28A0092B-C50C-407E-A947-70E740481C1C}">
                <a14:useLocalDpi xmlns:a14="http://schemas.microsoft.com/office/drawing/2010/main" val="0"/>
              </a:ext>
            </a:extLst>
          </a:blip>
          <a:srcRect l="25697"/>
          <a:stretch/>
        </p:blipFill>
        <p:spPr>
          <a:xfrm>
            <a:off x="6679732" y="5985437"/>
            <a:ext cx="2331841" cy="809423"/>
          </a:xfrm>
          <a:prstGeom prst="rect">
            <a:avLst/>
          </a:prstGeom>
        </p:spPr>
      </p:pic>
      <p:sp>
        <p:nvSpPr>
          <p:cNvPr id="18" name="8 Rectángulo"/>
          <p:cNvSpPr/>
          <p:nvPr/>
        </p:nvSpPr>
        <p:spPr>
          <a:xfrm>
            <a:off x="141491" y="570900"/>
            <a:ext cx="7704161" cy="815608"/>
          </a:xfrm>
          <a:prstGeom prst="rect">
            <a:avLst/>
          </a:prstGeom>
        </p:spPr>
        <p:txBody>
          <a:bodyPr wrap="square">
            <a:spAutoFit/>
          </a:bodyPr>
          <a:lstStyle/>
          <a:p>
            <a:pPr lvl="0"/>
            <a:r>
              <a:rPr lang="es-EC" sz="2200" b="1" u="none" dirty="0" smtClean="0">
                <a:solidFill>
                  <a:srgbClr val="000000"/>
                </a:solidFill>
              </a:rPr>
              <a:t>Diseño a flexión. Presa Saquimala</a:t>
            </a:r>
            <a:endParaRPr lang="es-EC" sz="2200" u="none" dirty="0">
              <a:solidFill>
                <a:srgbClr val="000000"/>
              </a:solidFill>
            </a:endParaRPr>
          </a:p>
          <a:p>
            <a:endParaRPr lang="es-EC" sz="2300" u="none" dirty="0"/>
          </a:p>
        </p:txBody>
      </p:sp>
      <p:sp>
        <p:nvSpPr>
          <p:cNvPr id="19" name="6 CuadroTexto"/>
          <p:cNvSpPr txBox="1"/>
          <p:nvPr/>
        </p:nvSpPr>
        <p:spPr>
          <a:xfrm>
            <a:off x="109180" y="87228"/>
            <a:ext cx="5977721" cy="461665"/>
          </a:xfrm>
          <a:prstGeom prst="rect">
            <a:avLst/>
          </a:prstGeom>
          <a:noFill/>
        </p:spPr>
        <p:txBody>
          <a:bodyPr wrap="square" rtlCol="0">
            <a:spAutoFit/>
          </a:bodyPr>
          <a:lstStyle/>
          <a:p>
            <a:pPr lvl="0"/>
            <a:r>
              <a:rPr lang="es-EC" sz="2400" b="1" u="none" dirty="0">
                <a:solidFill>
                  <a:srgbClr val="000000"/>
                </a:solidFill>
              </a:rPr>
              <a:t>DISEÑO DE EMBAULADO </a:t>
            </a:r>
            <a:endParaRPr lang="es-EC" sz="2400" u="none" dirty="0">
              <a:solidFill>
                <a:srgbClr val="000000"/>
              </a:solidFill>
            </a:endParaRPr>
          </a:p>
        </p:txBody>
      </p:sp>
      <p:sp>
        <p:nvSpPr>
          <p:cNvPr id="9" name="8 CuadroTexto"/>
          <p:cNvSpPr txBox="1"/>
          <p:nvPr/>
        </p:nvSpPr>
        <p:spPr>
          <a:xfrm>
            <a:off x="1616341" y="1825993"/>
            <a:ext cx="1116011" cy="584775"/>
          </a:xfrm>
          <a:prstGeom prst="rect">
            <a:avLst/>
          </a:prstGeom>
          <a:noFill/>
        </p:spPr>
        <p:txBody>
          <a:bodyPr wrap="none" rtlCol="0">
            <a:spAutoFit/>
          </a:bodyPr>
          <a:lstStyle/>
          <a:p>
            <a:pPr algn="just"/>
            <a:r>
              <a:rPr lang="es-EC" sz="1600" u="none" dirty="0" smtClean="0"/>
              <a:t>TRAMO 3</a:t>
            </a:r>
          </a:p>
          <a:p>
            <a:pPr algn="just"/>
            <a:r>
              <a:rPr lang="es-EC" sz="1600" u="none" dirty="0" smtClean="0"/>
              <a:t> (h=50cm)</a:t>
            </a:r>
            <a:endParaRPr lang="es-EC" sz="1600" u="none" dirty="0"/>
          </a:p>
        </p:txBody>
      </p:sp>
      <p:pic>
        <p:nvPicPr>
          <p:cNvPr id="7" name="6 Imagen" descr="Recorte de pantall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47443" y="3663463"/>
            <a:ext cx="5649114" cy="1057423"/>
          </a:xfrm>
          <a:prstGeom prst="rect">
            <a:avLst/>
          </a:prstGeom>
        </p:spPr>
      </p:pic>
      <p:pic>
        <p:nvPicPr>
          <p:cNvPr id="8" name="7 Imagen" descr="Recorte de pantalla"/>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47443" y="4857208"/>
            <a:ext cx="5630061" cy="1114581"/>
          </a:xfrm>
          <a:prstGeom prst="rect">
            <a:avLst/>
          </a:prstGeom>
        </p:spPr>
      </p:pic>
    </p:spTree>
    <p:extLst>
      <p:ext uri="{BB962C8B-B14F-4D97-AF65-F5344CB8AC3E}">
        <p14:creationId xmlns:p14="http://schemas.microsoft.com/office/powerpoint/2010/main" val="64876656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Recorte de pantall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552" y="1996747"/>
            <a:ext cx="6670878" cy="3175764"/>
          </a:xfrm>
          <a:prstGeom prst="rect">
            <a:avLst/>
          </a:prstGeom>
        </p:spPr>
      </p:pic>
      <p:sp>
        <p:nvSpPr>
          <p:cNvPr id="2" name="1 Título"/>
          <p:cNvSpPr>
            <a:spLocks noGrp="1"/>
          </p:cNvSpPr>
          <p:nvPr>
            <p:ph type="title"/>
          </p:nvPr>
        </p:nvSpPr>
        <p:spPr>
          <a:xfrm>
            <a:off x="457200" y="105661"/>
            <a:ext cx="8229600" cy="485553"/>
          </a:xfrm>
        </p:spPr>
        <p:txBody>
          <a:bodyPr/>
          <a:lstStyle/>
          <a:p>
            <a:pPr algn="l"/>
            <a:r>
              <a:rPr lang="es-EC" sz="2400" b="0" i="0" dirty="0">
                <a:solidFill>
                  <a:schemeClr val="tx1"/>
                </a:solidFill>
              </a:rPr>
              <a:t/>
            </a:r>
            <a:br>
              <a:rPr lang="es-EC" sz="2400" b="0" i="0" dirty="0">
                <a:solidFill>
                  <a:schemeClr val="tx1"/>
                </a:solidFill>
              </a:rPr>
            </a:br>
            <a:endParaRPr lang="es-EC" sz="2200" dirty="0">
              <a:solidFill>
                <a:schemeClr val="tx1"/>
              </a:solidFill>
            </a:endParaRPr>
          </a:p>
        </p:txBody>
      </p:sp>
      <p:sp>
        <p:nvSpPr>
          <p:cNvPr id="6" name="5 CuadroTexto"/>
          <p:cNvSpPr txBox="1"/>
          <p:nvPr/>
        </p:nvSpPr>
        <p:spPr>
          <a:xfrm>
            <a:off x="6086901" y="-14325"/>
            <a:ext cx="3057099" cy="369332"/>
          </a:xfrm>
          <a:prstGeom prst="rect">
            <a:avLst/>
          </a:prstGeom>
          <a:noFill/>
        </p:spPr>
        <p:txBody>
          <a:bodyPr wrap="square" rtlCol="0">
            <a:spAutoFit/>
          </a:bodyPr>
          <a:lstStyle/>
          <a:p>
            <a:pPr algn="ctr"/>
            <a:r>
              <a:rPr lang="es-EC" u="none" dirty="0" smtClean="0">
                <a:solidFill>
                  <a:schemeClr val="bg1">
                    <a:lumMod val="50000"/>
                  </a:schemeClr>
                </a:solidFill>
              </a:rPr>
              <a:t>MODELACIÓN Y DISEÑO</a:t>
            </a:r>
            <a:endParaRPr lang="es-EC" u="none" dirty="0">
              <a:solidFill>
                <a:schemeClr val="bg1">
                  <a:lumMod val="50000"/>
                </a:schemeClr>
              </a:solidFill>
            </a:endParaRPr>
          </a:p>
        </p:txBody>
      </p:sp>
      <p:pic>
        <p:nvPicPr>
          <p:cNvPr id="5" name="Imagen 5"/>
          <p:cNvPicPr>
            <a:picLocks noChangeAspect="1"/>
          </p:cNvPicPr>
          <p:nvPr/>
        </p:nvPicPr>
        <p:blipFill rotWithShape="1">
          <a:blip r:embed="rId4">
            <a:extLst>
              <a:ext uri="{28A0092B-C50C-407E-A947-70E740481C1C}">
                <a14:useLocalDpi xmlns:a14="http://schemas.microsoft.com/office/drawing/2010/main" val="0"/>
              </a:ext>
            </a:extLst>
          </a:blip>
          <a:srcRect l="25697"/>
          <a:stretch/>
        </p:blipFill>
        <p:spPr>
          <a:xfrm>
            <a:off x="6679732" y="5985437"/>
            <a:ext cx="2331841" cy="809423"/>
          </a:xfrm>
          <a:prstGeom prst="rect">
            <a:avLst/>
          </a:prstGeom>
        </p:spPr>
      </p:pic>
      <p:sp>
        <p:nvSpPr>
          <p:cNvPr id="19" name="6 CuadroTexto"/>
          <p:cNvSpPr txBox="1"/>
          <p:nvPr/>
        </p:nvSpPr>
        <p:spPr>
          <a:xfrm>
            <a:off x="109180" y="87228"/>
            <a:ext cx="5977721" cy="461665"/>
          </a:xfrm>
          <a:prstGeom prst="rect">
            <a:avLst/>
          </a:prstGeom>
          <a:noFill/>
        </p:spPr>
        <p:txBody>
          <a:bodyPr wrap="square" rtlCol="0">
            <a:spAutoFit/>
          </a:bodyPr>
          <a:lstStyle/>
          <a:p>
            <a:pPr lvl="0"/>
            <a:r>
              <a:rPr lang="es-EC" sz="2400" b="1" u="none" dirty="0" smtClean="0">
                <a:solidFill>
                  <a:srgbClr val="000000"/>
                </a:solidFill>
              </a:rPr>
              <a:t>CIMENTACIÓN</a:t>
            </a:r>
            <a:endParaRPr lang="es-EC" sz="2400" u="none" dirty="0">
              <a:solidFill>
                <a:srgbClr val="000000"/>
              </a:solidFill>
            </a:endParaRPr>
          </a:p>
        </p:txBody>
      </p:sp>
      <p:pic>
        <p:nvPicPr>
          <p:cNvPr id="3" name="2 Imagen" descr="Recorte de pantall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31778" y="1127470"/>
            <a:ext cx="2300282" cy="695694"/>
          </a:xfrm>
          <a:prstGeom prst="rect">
            <a:avLst/>
          </a:prstGeom>
        </p:spPr>
      </p:pic>
    </p:spTree>
    <p:extLst>
      <p:ext uri="{BB962C8B-B14F-4D97-AF65-F5344CB8AC3E}">
        <p14:creationId xmlns:p14="http://schemas.microsoft.com/office/powerpoint/2010/main" val="373264416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05661"/>
            <a:ext cx="8229600" cy="485553"/>
          </a:xfrm>
        </p:spPr>
        <p:txBody>
          <a:bodyPr/>
          <a:lstStyle/>
          <a:p>
            <a:pPr algn="l"/>
            <a:r>
              <a:rPr lang="es-EC" sz="2400" b="0" i="0" dirty="0">
                <a:solidFill>
                  <a:schemeClr val="tx1"/>
                </a:solidFill>
              </a:rPr>
              <a:t/>
            </a:r>
            <a:br>
              <a:rPr lang="es-EC" sz="2400" b="0" i="0" dirty="0">
                <a:solidFill>
                  <a:schemeClr val="tx1"/>
                </a:solidFill>
              </a:rPr>
            </a:br>
            <a:endParaRPr lang="es-EC" sz="2200" dirty="0">
              <a:solidFill>
                <a:schemeClr val="tx1"/>
              </a:solidFill>
            </a:endParaRPr>
          </a:p>
        </p:txBody>
      </p:sp>
      <p:sp>
        <p:nvSpPr>
          <p:cNvPr id="6" name="5 CuadroTexto"/>
          <p:cNvSpPr txBox="1"/>
          <p:nvPr/>
        </p:nvSpPr>
        <p:spPr>
          <a:xfrm>
            <a:off x="6086901" y="-14325"/>
            <a:ext cx="3057099" cy="369332"/>
          </a:xfrm>
          <a:prstGeom prst="rect">
            <a:avLst/>
          </a:prstGeom>
          <a:noFill/>
        </p:spPr>
        <p:txBody>
          <a:bodyPr wrap="square" rtlCol="0">
            <a:spAutoFit/>
          </a:bodyPr>
          <a:lstStyle/>
          <a:p>
            <a:pPr algn="ctr"/>
            <a:r>
              <a:rPr lang="es-EC" u="none" dirty="0" smtClean="0">
                <a:solidFill>
                  <a:schemeClr val="bg1">
                    <a:lumMod val="50000"/>
                  </a:schemeClr>
                </a:solidFill>
              </a:rPr>
              <a:t>MODELACIÓN Y DISEÑO</a:t>
            </a:r>
            <a:endParaRPr lang="es-EC" u="none" dirty="0">
              <a:solidFill>
                <a:schemeClr val="bg1">
                  <a:lumMod val="50000"/>
                </a:schemeClr>
              </a:solidFill>
            </a:endParaRPr>
          </a:p>
        </p:txBody>
      </p:sp>
      <p:pic>
        <p:nvPicPr>
          <p:cNvPr id="5" name="Imagen 5"/>
          <p:cNvPicPr>
            <a:picLocks noChangeAspect="1"/>
          </p:cNvPicPr>
          <p:nvPr/>
        </p:nvPicPr>
        <p:blipFill rotWithShape="1">
          <a:blip r:embed="rId3">
            <a:extLst>
              <a:ext uri="{28A0092B-C50C-407E-A947-70E740481C1C}">
                <a14:useLocalDpi xmlns:a14="http://schemas.microsoft.com/office/drawing/2010/main" val="0"/>
              </a:ext>
            </a:extLst>
          </a:blip>
          <a:srcRect l="25697"/>
          <a:stretch/>
        </p:blipFill>
        <p:spPr>
          <a:xfrm>
            <a:off x="6679732" y="5985437"/>
            <a:ext cx="2331841" cy="809423"/>
          </a:xfrm>
          <a:prstGeom prst="rect">
            <a:avLst/>
          </a:prstGeom>
        </p:spPr>
      </p:pic>
      <p:sp>
        <p:nvSpPr>
          <p:cNvPr id="19" name="6 CuadroTexto"/>
          <p:cNvSpPr txBox="1"/>
          <p:nvPr/>
        </p:nvSpPr>
        <p:spPr>
          <a:xfrm>
            <a:off x="109180" y="87228"/>
            <a:ext cx="5977721" cy="461665"/>
          </a:xfrm>
          <a:prstGeom prst="rect">
            <a:avLst/>
          </a:prstGeom>
          <a:noFill/>
        </p:spPr>
        <p:txBody>
          <a:bodyPr wrap="square" rtlCol="0">
            <a:spAutoFit/>
          </a:bodyPr>
          <a:lstStyle/>
          <a:p>
            <a:pPr lvl="0"/>
            <a:r>
              <a:rPr lang="es-EC" sz="2400" b="1" u="none" dirty="0" smtClean="0">
                <a:solidFill>
                  <a:srgbClr val="000000"/>
                </a:solidFill>
              </a:rPr>
              <a:t>CIMENTACIÓN</a:t>
            </a:r>
            <a:endParaRPr lang="es-EC" sz="2400" u="none" dirty="0">
              <a:solidFill>
                <a:srgbClr val="000000"/>
              </a:solidFill>
            </a:endParaRPr>
          </a:p>
        </p:txBody>
      </p:sp>
      <p:sp>
        <p:nvSpPr>
          <p:cNvPr id="10" name="9 Rectángulo"/>
          <p:cNvSpPr/>
          <p:nvPr/>
        </p:nvSpPr>
        <p:spPr>
          <a:xfrm>
            <a:off x="457201" y="1069908"/>
            <a:ext cx="8359254" cy="1615827"/>
          </a:xfrm>
          <a:prstGeom prst="rect">
            <a:avLst/>
          </a:prstGeom>
        </p:spPr>
        <p:txBody>
          <a:bodyPr wrap="square">
            <a:spAutoFit/>
          </a:bodyPr>
          <a:lstStyle/>
          <a:p>
            <a:pPr algn="just">
              <a:lnSpc>
                <a:spcPct val="150000"/>
              </a:lnSpc>
            </a:pPr>
            <a:r>
              <a:rPr lang="es-EC" sz="2200" u="none" dirty="0"/>
              <a:t>Se determinó que las estructuras son estables al volcamiento, por lo tanto los esfuerzos en la presa se calculan a carga vertical exclusivamente, la ecuación propuesta por Novak se reduce a: </a:t>
            </a:r>
            <a:endParaRPr lang="es-EC" sz="2200" dirty="0"/>
          </a:p>
        </p:txBody>
      </p:sp>
      <p:pic>
        <p:nvPicPr>
          <p:cNvPr id="12" name="11 Imagen" descr="Recorte de pantall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4166" y="3343701"/>
            <a:ext cx="1478786" cy="764457"/>
          </a:xfrm>
          <a:prstGeom prst="rect">
            <a:avLst/>
          </a:prstGeom>
        </p:spPr>
      </p:pic>
    </p:spTree>
    <p:extLst>
      <p:ext uri="{BB962C8B-B14F-4D97-AF65-F5344CB8AC3E}">
        <p14:creationId xmlns:p14="http://schemas.microsoft.com/office/powerpoint/2010/main" val="54287636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05661"/>
            <a:ext cx="8229600" cy="485553"/>
          </a:xfrm>
        </p:spPr>
        <p:txBody>
          <a:bodyPr/>
          <a:lstStyle/>
          <a:p>
            <a:pPr algn="l"/>
            <a:r>
              <a:rPr lang="es-EC" sz="2400" b="0" i="0" dirty="0">
                <a:solidFill>
                  <a:schemeClr val="tx1"/>
                </a:solidFill>
              </a:rPr>
              <a:t/>
            </a:r>
            <a:br>
              <a:rPr lang="es-EC" sz="2400" b="0" i="0" dirty="0">
                <a:solidFill>
                  <a:schemeClr val="tx1"/>
                </a:solidFill>
              </a:rPr>
            </a:br>
            <a:endParaRPr lang="es-EC" sz="2200" dirty="0">
              <a:solidFill>
                <a:schemeClr val="tx1"/>
              </a:solidFill>
            </a:endParaRPr>
          </a:p>
        </p:txBody>
      </p:sp>
      <p:sp>
        <p:nvSpPr>
          <p:cNvPr id="6" name="5 CuadroTexto"/>
          <p:cNvSpPr txBox="1"/>
          <p:nvPr/>
        </p:nvSpPr>
        <p:spPr>
          <a:xfrm>
            <a:off x="6086901" y="-14325"/>
            <a:ext cx="3057099" cy="369332"/>
          </a:xfrm>
          <a:prstGeom prst="rect">
            <a:avLst/>
          </a:prstGeom>
          <a:noFill/>
        </p:spPr>
        <p:txBody>
          <a:bodyPr wrap="square" rtlCol="0">
            <a:spAutoFit/>
          </a:bodyPr>
          <a:lstStyle/>
          <a:p>
            <a:pPr algn="ctr"/>
            <a:r>
              <a:rPr lang="es-EC" u="none" dirty="0" smtClean="0">
                <a:solidFill>
                  <a:schemeClr val="bg1">
                    <a:lumMod val="50000"/>
                  </a:schemeClr>
                </a:solidFill>
              </a:rPr>
              <a:t>MODELACIÓN Y DISEÑO</a:t>
            </a:r>
            <a:endParaRPr lang="es-EC" u="none" dirty="0">
              <a:solidFill>
                <a:schemeClr val="bg1">
                  <a:lumMod val="50000"/>
                </a:schemeClr>
              </a:solidFill>
            </a:endParaRPr>
          </a:p>
        </p:txBody>
      </p:sp>
      <p:pic>
        <p:nvPicPr>
          <p:cNvPr id="5" name="Imagen 5"/>
          <p:cNvPicPr>
            <a:picLocks noChangeAspect="1"/>
          </p:cNvPicPr>
          <p:nvPr/>
        </p:nvPicPr>
        <p:blipFill rotWithShape="1">
          <a:blip r:embed="rId3">
            <a:extLst>
              <a:ext uri="{28A0092B-C50C-407E-A947-70E740481C1C}">
                <a14:useLocalDpi xmlns:a14="http://schemas.microsoft.com/office/drawing/2010/main" val="0"/>
              </a:ext>
            </a:extLst>
          </a:blip>
          <a:srcRect l="25697"/>
          <a:stretch/>
        </p:blipFill>
        <p:spPr>
          <a:xfrm>
            <a:off x="6679732" y="5985437"/>
            <a:ext cx="2331841" cy="809423"/>
          </a:xfrm>
          <a:prstGeom prst="rect">
            <a:avLst/>
          </a:prstGeom>
        </p:spPr>
      </p:pic>
      <p:sp>
        <p:nvSpPr>
          <p:cNvPr id="19" name="6 CuadroTexto"/>
          <p:cNvSpPr txBox="1"/>
          <p:nvPr/>
        </p:nvSpPr>
        <p:spPr>
          <a:xfrm>
            <a:off x="109180" y="87228"/>
            <a:ext cx="5977721" cy="461665"/>
          </a:xfrm>
          <a:prstGeom prst="rect">
            <a:avLst/>
          </a:prstGeom>
          <a:noFill/>
        </p:spPr>
        <p:txBody>
          <a:bodyPr wrap="square" rtlCol="0">
            <a:spAutoFit/>
          </a:bodyPr>
          <a:lstStyle/>
          <a:p>
            <a:pPr lvl="0"/>
            <a:r>
              <a:rPr lang="es-EC" sz="2400" b="1" u="none" dirty="0" smtClean="0">
                <a:solidFill>
                  <a:srgbClr val="000000"/>
                </a:solidFill>
              </a:rPr>
              <a:t>CIMENTACIÓN</a:t>
            </a:r>
            <a:endParaRPr lang="es-EC" sz="2400" u="none" dirty="0">
              <a:solidFill>
                <a:srgbClr val="000000"/>
              </a:solidFill>
            </a:endParaRPr>
          </a:p>
        </p:txBody>
      </p:sp>
      <mc:AlternateContent xmlns:mc="http://schemas.openxmlformats.org/markup-compatibility/2006" xmlns:a14="http://schemas.microsoft.com/office/drawing/2010/main">
        <mc:Choice Requires="a14">
          <p:graphicFrame>
            <p:nvGraphicFramePr>
              <p:cNvPr id="3" name="2 Tabla"/>
              <p:cNvGraphicFramePr>
                <a:graphicFrameLocks noGrp="1"/>
              </p:cNvGraphicFramePr>
              <p:nvPr>
                <p:extLst>
                  <p:ext uri="{D42A27DB-BD31-4B8C-83A1-F6EECF244321}">
                    <p14:modId xmlns:p14="http://schemas.microsoft.com/office/powerpoint/2010/main" val="3897632097"/>
                  </p:ext>
                </p:extLst>
              </p:nvPr>
            </p:nvGraphicFramePr>
            <p:xfrm>
              <a:off x="4551817" y="1930700"/>
              <a:ext cx="4459756" cy="3822984"/>
            </p:xfrm>
            <a:graphic>
              <a:graphicData uri="http://schemas.openxmlformats.org/drawingml/2006/table">
                <a:tbl>
                  <a:tblPr firstRow="1" firstCol="1" bandRow="1">
                    <a:tableStyleId>{616DA210-FB5B-4158-B5E0-FEB733F419BA}</a:tableStyleId>
                  </a:tblPr>
                  <a:tblGrid>
                    <a:gridCol w="1925839"/>
                    <a:gridCol w="885178"/>
                    <a:gridCol w="885178"/>
                    <a:gridCol w="763561"/>
                  </a:tblGrid>
                  <a:tr h="320373">
                    <a:tc>
                      <a:txBody>
                        <a:bodyPr/>
                        <a:lstStyle/>
                        <a:p>
                          <a:pPr algn="ctr">
                            <a:lnSpc>
                              <a:spcPct val="115000"/>
                            </a:lnSpc>
                            <a:spcAft>
                              <a:spcPts val="0"/>
                            </a:spcAft>
                          </a:pPr>
                          <a:r>
                            <a:rPr lang="es-EC" sz="1400" dirty="0">
                              <a:effectLst/>
                              <a:latin typeface="+mj-lt"/>
                            </a:rPr>
                            <a:t>Descripción</a:t>
                          </a:r>
                          <a:endParaRPr lang="es-EC" sz="1400" b="1" dirty="0">
                            <a:solidFill>
                              <a:srgbClr val="000000"/>
                            </a:solidFill>
                            <a:effectLst/>
                            <a:latin typeface="+mj-lt"/>
                            <a:ea typeface="Times New Roman"/>
                            <a:cs typeface="Times New Roman"/>
                          </a:endParaRPr>
                        </a:p>
                      </a:txBody>
                      <a:tcPr marL="68580" marR="68580" marT="0" marB="0" anchor="ctr"/>
                    </a:tc>
                    <a:tc>
                      <a:txBody>
                        <a:bodyPr/>
                        <a:lstStyle/>
                        <a:p>
                          <a:pPr algn="ctr">
                            <a:lnSpc>
                              <a:spcPct val="115000"/>
                            </a:lnSpc>
                            <a:spcAft>
                              <a:spcPts val="0"/>
                            </a:spcAft>
                          </a:pPr>
                          <a:r>
                            <a:rPr lang="es-EC" sz="1400">
                              <a:effectLst/>
                              <a:latin typeface="+mj-lt"/>
                            </a:rPr>
                            <a:t>Símbolo</a:t>
                          </a:r>
                          <a:endParaRPr lang="es-EC" sz="1400" b="1">
                            <a:solidFill>
                              <a:srgbClr val="000000"/>
                            </a:solidFill>
                            <a:effectLst/>
                            <a:latin typeface="+mj-lt"/>
                            <a:ea typeface="Times New Roman"/>
                            <a:cs typeface="Times New Roman"/>
                          </a:endParaRPr>
                        </a:p>
                      </a:txBody>
                      <a:tcPr marL="68580" marR="68580" marT="0" marB="0" anchor="ctr"/>
                    </a:tc>
                    <a:tc>
                      <a:txBody>
                        <a:bodyPr/>
                        <a:lstStyle/>
                        <a:p>
                          <a:pPr algn="ctr">
                            <a:lnSpc>
                              <a:spcPct val="115000"/>
                            </a:lnSpc>
                            <a:spcAft>
                              <a:spcPts val="0"/>
                            </a:spcAft>
                          </a:pPr>
                          <a:r>
                            <a:rPr lang="es-EC" sz="1400">
                              <a:effectLst/>
                              <a:latin typeface="+mj-lt"/>
                            </a:rPr>
                            <a:t>Valor</a:t>
                          </a:r>
                          <a:endParaRPr lang="es-EC" sz="1400" b="1">
                            <a:solidFill>
                              <a:srgbClr val="000000"/>
                            </a:solidFill>
                            <a:effectLst/>
                            <a:latin typeface="+mj-lt"/>
                            <a:ea typeface="Times New Roman"/>
                            <a:cs typeface="Times New Roman"/>
                          </a:endParaRPr>
                        </a:p>
                      </a:txBody>
                      <a:tcPr marL="68580" marR="68580" marT="0" marB="0" anchor="ctr"/>
                    </a:tc>
                    <a:tc>
                      <a:txBody>
                        <a:bodyPr/>
                        <a:lstStyle/>
                        <a:p>
                          <a:pPr algn="ctr">
                            <a:lnSpc>
                              <a:spcPct val="115000"/>
                            </a:lnSpc>
                            <a:spcAft>
                              <a:spcPts val="0"/>
                            </a:spcAft>
                          </a:pPr>
                          <a:r>
                            <a:rPr lang="es-EC" sz="1400" dirty="0">
                              <a:effectLst/>
                              <a:latin typeface="+mj-lt"/>
                            </a:rPr>
                            <a:t>Unidad</a:t>
                          </a:r>
                          <a:endParaRPr lang="es-EC" sz="1400" b="1" dirty="0">
                            <a:solidFill>
                              <a:srgbClr val="000000"/>
                            </a:solidFill>
                            <a:effectLst/>
                            <a:latin typeface="+mj-lt"/>
                            <a:ea typeface="Times New Roman"/>
                            <a:cs typeface="Times New Roman"/>
                          </a:endParaRPr>
                        </a:p>
                      </a:txBody>
                      <a:tcPr marL="68580" marR="68580" marT="0" marB="0" anchor="ctr"/>
                    </a:tc>
                  </a:tr>
                  <a:tr h="432000">
                    <a:tc>
                      <a:txBody>
                        <a:bodyPr/>
                        <a:lstStyle/>
                        <a:p>
                          <a:pPr algn="ctr">
                            <a:lnSpc>
                              <a:spcPts val="1200"/>
                            </a:lnSpc>
                            <a:spcAft>
                              <a:spcPts val="0"/>
                            </a:spcAft>
                          </a:pPr>
                          <a:r>
                            <a:rPr lang="es-EC" sz="1400" dirty="0">
                              <a:effectLst/>
                              <a:latin typeface="+mj-lt"/>
                            </a:rPr>
                            <a:t>Fuerza total </a:t>
                          </a:r>
                          <a:r>
                            <a:rPr lang="es-EC" sz="1400" dirty="0" smtClean="0">
                              <a:effectLst/>
                              <a:latin typeface="+mj-lt"/>
                            </a:rPr>
                            <a:t>estructura </a:t>
                          </a:r>
                          <a:r>
                            <a:rPr lang="es-EC" sz="1400" dirty="0">
                              <a:effectLst/>
                              <a:latin typeface="+mj-lt"/>
                            </a:rPr>
                            <a:t>hormigón</a:t>
                          </a:r>
                          <a:endParaRPr lang="es-EC" sz="1400" dirty="0">
                            <a:solidFill>
                              <a:srgbClr val="000000"/>
                            </a:solidFill>
                            <a:effectLst/>
                            <a:latin typeface="+mj-lt"/>
                            <a:ea typeface="Times New Roman"/>
                            <a:cs typeface="Times New Roman"/>
                          </a:endParaRPr>
                        </a:p>
                      </a:txBody>
                      <a:tcPr marL="68580" marR="68580" marT="0" marB="0" anchor="ctr"/>
                    </a:tc>
                    <a:tc>
                      <a:txBody>
                        <a:bodyPr/>
                        <a:lstStyle/>
                        <a:p>
                          <a:pPr algn="ctr">
                            <a:lnSpc>
                              <a:spcPts val="1200"/>
                            </a:lnSpc>
                            <a:spcAft>
                              <a:spcPts val="0"/>
                            </a:spcAft>
                          </a:pPr>
                          <a:r>
                            <a:rPr lang="es-EC" sz="1400">
                              <a:effectLst/>
                              <a:latin typeface="+mj-lt"/>
                            </a:rPr>
                            <a:t>V</a:t>
                          </a:r>
                          <a:endParaRPr lang="es-EC" sz="1400">
                            <a:solidFill>
                              <a:srgbClr val="000000"/>
                            </a:solidFill>
                            <a:effectLst/>
                            <a:latin typeface="+mj-lt"/>
                            <a:ea typeface="Times New Roman"/>
                            <a:cs typeface="Times New Roman"/>
                          </a:endParaRPr>
                        </a:p>
                      </a:txBody>
                      <a:tcPr marL="68580" marR="68580" marT="0" marB="0" anchor="ctr"/>
                    </a:tc>
                    <a:tc>
                      <a:txBody>
                        <a:bodyPr/>
                        <a:lstStyle/>
                        <a:p>
                          <a:pPr algn="ctr">
                            <a:lnSpc>
                              <a:spcPts val="1200"/>
                            </a:lnSpc>
                            <a:spcAft>
                              <a:spcPts val="0"/>
                            </a:spcAft>
                          </a:pPr>
                          <a:r>
                            <a:rPr lang="es-EC" sz="1400">
                              <a:effectLst/>
                              <a:latin typeface="+mj-lt"/>
                            </a:rPr>
                            <a:t>7732,45</a:t>
                          </a:r>
                          <a:endParaRPr lang="es-EC" sz="1400">
                            <a:solidFill>
                              <a:srgbClr val="000000"/>
                            </a:solidFill>
                            <a:effectLst/>
                            <a:latin typeface="+mj-lt"/>
                            <a:ea typeface="Times New Roman"/>
                            <a:cs typeface="Times New Roman"/>
                          </a:endParaRPr>
                        </a:p>
                      </a:txBody>
                      <a:tcPr marL="68580" marR="68580" marT="0" marB="0" anchor="ctr"/>
                    </a:tc>
                    <a:tc>
                      <a:txBody>
                        <a:bodyPr/>
                        <a:lstStyle/>
                        <a:p>
                          <a:pPr algn="ctr">
                            <a:lnSpc>
                              <a:spcPts val="1200"/>
                            </a:lnSpc>
                            <a:spcAft>
                              <a:spcPts val="0"/>
                            </a:spcAft>
                          </a:pPr>
                          <a:r>
                            <a:rPr lang="es-EC" sz="1400">
                              <a:effectLst/>
                              <a:latin typeface="+mj-lt"/>
                            </a:rPr>
                            <a:t>Tn</a:t>
                          </a:r>
                          <a:endParaRPr lang="es-EC" sz="1400">
                            <a:solidFill>
                              <a:srgbClr val="000000"/>
                            </a:solidFill>
                            <a:effectLst/>
                            <a:latin typeface="+mj-lt"/>
                            <a:ea typeface="Times New Roman"/>
                            <a:cs typeface="Times New Roman"/>
                          </a:endParaRPr>
                        </a:p>
                      </a:txBody>
                      <a:tcPr marL="68580" marR="68580" marT="0" marB="0" anchor="ctr"/>
                    </a:tc>
                  </a:tr>
                  <a:tr h="320373">
                    <a:tc>
                      <a:txBody>
                        <a:bodyPr/>
                        <a:lstStyle/>
                        <a:p>
                          <a:pPr algn="ctr">
                            <a:lnSpc>
                              <a:spcPts val="1200"/>
                            </a:lnSpc>
                            <a:spcAft>
                              <a:spcPts val="0"/>
                            </a:spcAft>
                          </a:pPr>
                          <a:r>
                            <a:rPr lang="es-EC" sz="1400">
                              <a:effectLst/>
                              <a:latin typeface="+mj-lt"/>
                            </a:rPr>
                            <a:t>Carga relleno</a:t>
                          </a:r>
                          <a:endParaRPr lang="es-EC" sz="1400">
                            <a:solidFill>
                              <a:srgbClr val="000000"/>
                            </a:solidFill>
                            <a:effectLst/>
                            <a:latin typeface="+mj-lt"/>
                            <a:ea typeface="Times New Roman"/>
                            <a:cs typeface="Times New Roman"/>
                          </a:endParaRPr>
                        </a:p>
                      </a:txBody>
                      <a:tcPr marL="68580" marR="68580" marT="0" marB="0" anchor="ctr"/>
                    </a:tc>
                    <a:tc>
                      <a:txBody>
                        <a:bodyPr/>
                        <a:lstStyle/>
                        <a:p>
                          <a:pPr algn="ctr">
                            <a:lnSpc>
                              <a:spcPts val="1200"/>
                            </a:lnSpc>
                            <a:spcAft>
                              <a:spcPts val="0"/>
                            </a:spcAft>
                          </a:pPr>
                          <a:r>
                            <a:rPr lang="es-EC" sz="1400">
                              <a:effectLst/>
                              <a:latin typeface="+mj-lt"/>
                            </a:rPr>
                            <a:t>V</a:t>
                          </a:r>
                          <a:endParaRPr lang="es-EC" sz="1400">
                            <a:solidFill>
                              <a:srgbClr val="000000"/>
                            </a:solidFill>
                            <a:effectLst/>
                            <a:latin typeface="+mj-lt"/>
                            <a:ea typeface="Times New Roman"/>
                            <a:cs typeface="Times New Roman"/>
                          </a:endParaRPr>
                        </a:p>
                      </a:txBody>
                      <a:tcPr marL="68580" marR="68580" marT="0" marB="0" anchor="ctr"/>
                    </a:tc>
                    <a:tc>
                      <a:txBody>
                        <a:bodyPr/>
                        <a:lstStyle/>
                        <a:p>
                          <a:pPr algn="ctr">
                            <a:lnSpc>
                              <a:spcPts val="1200"/>
                            </a:lnSpc>
                            <a:spcAft>
                              <a:spcPts val="0"/>
                            </a:spcAft>
                          </a:pPr>
                          <a:r>
                            <a:rPr lang="es-EC" sz="1400">
                              <a:effectLst/>
                              <a:latin typeface="+mj-lt"/>
                            </a:rPr>
                            <a:t>47731,53</a:t>
                          </a:r>
                          <a:endParaRPr lang="es-EC" sz="1400">
                            <a:solidFill>
                              <a:srgbClr val="000000"/>
                            </a:solidFill>
                            <a:effectLst/>
                            <a:latin typeface="+mj-lt"/>
                            <a:ea typeface="Times New Roman"/>
                            <a:cs typeface="Times New Roman"/>
                          </a:endParaRPr>
                        </a:p>
                      </a:txBody>
                      <a:tcPr marL="68580" marR="68580" marT="0" marB="0" anchor="ctr"/>
                    </a:tc>
                    <a:tc>
                      <a:txBody>
                        <a:bodyPr/>
                        <a:lstStyle/>
                        <a:p>
                          <a:pPr algn="ctr">
                            <a:lnSpc>
                              <a:spcPts val="1200"/>
                            </a:lnSpc>
                            <a:spcAft>
                              <a:spcPts val="0"/>
                            </a:spcAft>
                          </a:pPr>
                          <a:r>
                            <a:rPr lang="es-EC" sz="1400" dirty="0">
                              <a:effectLst/>
                              <a:latin typeface="+mj-lt"/>
                            </a:rPr>
                            <a:t>Tn</a:t>
                          </a:r>
                          <a:endParaRPr lang="es-EC" sz="1400" dirty="0">
                            <a:solidFill>
                              <a:srgbClr val="000000"/>
                            </a:solidFill>
                            <a:effectLst/>
                            <a:latin typeface="+mj-lt"/>
                            <a:ea typeface="Times New Roman"/>
                            <a:cs typeface="Times New Roman"/>
                          </a:endParaRPr>
                        </a:p>
                      </a:txBody>
                      <a:tcPr marL="68580" marR="68580" marT="0" marB="0" anchor="ctr"/>
                    </a:tc>
                  </a:tr>
                  <a:tr h="432000">
                    <a:tc>
                      <a:txBody>
                        <a:bodyPr/>
                        <a:lstStyle/>
                        <a:p>
                          <a:pPr algn="ctr">
                            <a:lnSpc>
                              <a:spcPts val="1200"/>
                            </a:lnSpc>
                            <a:spcAft>
                              <a:spcPts val="0"/>
                            </a:spcAft>
                          </a:pPr>
                          <a:r>
                            <a:rPr lang="es-EC" sz="1400" dirty="0">
                              <a:effectLst/>
                              <a:latin typeface="+mj-lt"/>
                            </a:rPr>
                            <a:t>Profundidad de cimentación</a:t>
                          </a:r>
                          <a:endParaRPr lang="es-EC" sz="1400" dirty="0">
                            <a:solidFill>
                              <a:srgbClr val="000000"/>
                            </a:solidFill>
                            <a:effectLst/>
                            <a:latin typeface="+mj-lt"/>
                            <a:ea typeface="Times New Roman"/>
                            <a:cs typeface="Times New Roman"/>
                          </a:endParaRPr>
                        </a:p>
                      </a:txBody>
                      <a:tcPr marL="68580" marR="68580" marT="0" marB="0" anchor="ctr"/>
                    </a:tc>
                    <a:tc>
                      <a:txBody>
                        <a:bodyPr/>
                        <a:lstStyle/>
                        <a:p>
                          <a:pPr algn="ctr">
                            <a:lnSpc>
                              <a:spcPts val="1200"/>
                            </a:lnSpc>
                            <a:spcAft>
                              <a:spcPts val="0"/>
                            </a:spcAft>
                          </a:pPr>
                          <a:r>
                            <a:rPr lang="es-EC" sz="1400">
                              <a:effectLst/>
                              <a:latin typeface="+mj-lt"/>
                            </a:rPr>
                            <a:t>Df</a:t>
                          </a:r>
                          <a:endParaRPr lang="es-EC" sz="1400">
                            <a:solidFill>
                              <a:srgbClr val="000000"/>
                            </a:solidFill>
                            <a:effectLst/>
                            <a:latin typeface="+mj-lt"/>
                            <a:ea typeface="Times New Roman"/>
                            <a:cs typeface="Times New Roman"/>
                          </a:endParaRPr>
                        </a:p>
                      </a:txBody>
                      <a:tcPr marL="68580" marR="68580" marT="0" marB="0" anchor="ctr"/>
                    </a:tc>
                    <a:tc>
                      <a:txBody>
                        <a:bodyPr/>
                        <a:lstStyle/>
                        <a:p>
                          <a:pPr algn="ctr">
                            <a:lnSpc>
                              <a:spcPts val="1200"/>
                            </a:lnSpc>
                            <a:spcAft>
                              <a:spcPts val="0"/>
                            </a:spcAft>
                          </a:pPr>
                          <a:r>
                            <a:rPr lang="es-EC" sz="1400">
                              <a:effectLst/>
                              <a:latin typeface="+mj-lt"/>
                            </a:rPr>
                            <a:t>1,00</a:t>
                          </a:r>
                          <a:endParaRPr lang="es-EC" sz="1400">
                            <a:solidFill>
                              <a:srgbClr val="000000"/>
                            </a:solidFill>
                            <a:effectLst/>
                            <a:latin typeface="+mj-lt"/>
                            <a:ea typeface="Times New Roman"/>
                            <a:cs typeface="Times New Roman"/>
                          </a:endParaRPr>
                        </a:p>
                      </a:txBody>
                      <a:tcPr marL="68580" marR="68580" marT="0" marB="0" anchor="ctr"/>
                    </a:tc>
                    <a:tc>
                      <a:txBody>
                        <a:bodyPr/>
                        <a:lstStyle/>
                        <a:p>
                          <a:pPr algn="ctr">
                            <a:lnSpc>
                              <a:spcPts val="1200"/>
                            </a:lnSpc>
                            <a:spcAft>
                              <a:spcPts val="0"/>
                            </a:spcAft>
                          </a:pPr>
                          <a:r>
                            <a:rPr lang="es-EC" sz="1400">
                              <a:effectLst/>
                              <a:latin typeface="+mj-lt"/>
                            </a:rPr>
                            <a:t>m</a:t>
                          </a:r>
                          <a:endParaRPr lang="es-EC" sz="1400">
                            <a:solidFill>
                              <a:srgbClr val="000000"/>
                            </a:solidFill>
                            <a:effectLst/>
                            <a:latin typeface="+mj-lt"/>
                            <a:ea typeface="Times New Roman"/>
                            <a:cs typeface="Times New Roman"/>
                          </a:endParaRPr>
                        </a:p>
                      </a:txBody>
                      <a:tcPr marL="68580" marR="68580" marT="0" marB="0" anchor="ctr"/>
                    </a:tc>
                  </a:tr>
                  <a:tr h="320373">
                    <a:tc>
                      <a:txBody>
                        <a:bodyPr/>
                        <a:lstStyle/>
                        <a:p>
                          <a:pPr algn="ctr">
                            <a:lnSpc>
                              <a:spcPts val="1200"/>
                            </a:lnSpc>
                            <a:spcAft>
                              <a:spcPts val="0"/>
                            </a:spcAft>
                          </a:pPr>
                          <a:r>
                            <a:rPr lang="es-EC" sz="1400">
                              <a:effectLst/>
                              <a:latin typeface="+mj-lt"/>
                            </a:rPr>
                            <a:t>Base</a:t>
                          </a:r>
                          <a:endParaRPr lang="es-EC" sz="1400">
                            <a:solidFill>
                              <a:srgbClr val="000000"/>
                            </a:solidFill>
                            <a:effectLst/>
                            <a:latin typeface="+mj-lt"/>
                            <a:ea typeface="Times New Roman"/>
                            <a:cs typeface="Times New Roman"/>
                          </a:endParaRPr>
                        </a:p>
                      </a:txBody>
                      <a:tcPr marL="68580" marR="68580" marT="0" marB="0" anchor="ctr"/>
                    </a:tc>
                    <a:tc>
                      <a:txBody>
                        <a:bodyPr/>
                        <a:lstStyle/>
                        <a:p>
                          <a:pPr algn="ctr">
                            <a:lnSpc>
                              <a:spcPts val="1200"/>
                            </a:lnSpc>
                            <a:spcAft>
                              <a:spcPts val="0"/>
                            </a:spcAft>
                          </a:pPr>
                          <a:r>
                            <a:rPr lang="es-EC" sz="1400">
                              <a:effectLst/>
                              <a:latin typeface="+mj-lt"/>
                            </a:rPr>
                            <a:t>B</a:t>
                          </a:r>
                          <a:endParaRPr lang="es-EC" sz="1400">
                            <a:solidFill>
                              <a:srgbClr val="000000"/>
                            </a:solidFill>
                            <a:effectLst/>
                            <a:latin typeface="+mj-lt"/>
                            <a:ea typeface="Times New Roman"/>
                            <a:cs typeface="Times New Roman"/>
                          </a:endParaRPr>
                        </a:p>
                      </a:txBody>
                      <a:tcPr marL="68580" marR="68580" marT="0" marB="0" anchor="ctr"/>
                    </a:tc>
                    <a:tc>
                      <a:txBody>
                        <a:bodyPr/>
                        <a:lstStyle/>
                        <a:p>
                          <a:pPr algn="ctr">
                            <a:lnSpc>
                              <a:spcPts val="1200"/>
                            </a:lnSpc>
                            <a:spcAft>
                              <a:spcPts val="0"/>
                            </a:spcAft>
                          </a:pPr>
                          <a:r>
                            <a:rPr lang="es-EC" sz="1400">
                              <a:effectLst/>
                              <a:latin typeface="+mj-lt"/>
                            </a:rPr>
                            <a:t>2,00</a:t>
                          </a:r>
                          <a:endParaRPr lang="es-EC" sz="1400">
                            <a:solidFill>
                              <a:srgbClr val="000000"/>
                            </a:solidFill>
                            <a:effectLst/>
                            <a:latin typeface="+mj-lt"/>
                            <a:ea typeface="Times New Roman"/>
                            <a:cs typeface="Times New Roman"/>
                          </a:endParaRPr>
                        </a:p>
                      </a:txBody>
                      <a:tcPr marL="68580" marR="68580" marT="0" marB="0" anchor="ctr"/>
                    </a:tc>
                    <a:tc>
                      <a:txBody>
                        <a:bodyPr/>
                        <a:lstStyle/>
                        <a:p>
                          <a:pPr algn="ctr">
                            <a:lnSpc>
                              <a:spcPts val="1200"/>
                            </a:lnSpc>
                            <a:spcAft>
                              <a:spcPts val="0"/>
                            </a:spcAft>
                          </a:pPr>
                          <a:r>
                            <a:rPr lang="es-EC" sz="1400">
                              <a:effectLst/>
                              <a:latin typeface="+mj-lt"/>
                            </a:rPr>
                            <a:t>m</a:t>
                          </a:r>
                          <a:endParaRPr lang="es-EC" sz="1400">
                            <a:solidFill>
                              <a:srgbClr val="000000"/>
                            </a:solidFill>
                            <a:effectLst/>
                            <a:latin typeface="+mj-lt"/>
                            <a:ea typeface="Times New Roman"/>
                            <a:cs typeface="Times New Roman"/>
                          </a:endParaRPr>
                        </a:p>
                      </a:txBody>
                      <a:tcPr marL="68580" marR="68580" marT="0" marB="0" anchor="ctr"/>
                    </a:tc>
                  </a:tr>
                  <a:tr h="320373">
                    <a:tc>
                      <a:txBody>
                        <a:bodyPr/>
                        <a:lstStyle/>
                        <a:p>
                          <a:pPr algn="ctr">
                            <a:lnSpc>
                              <a:spcPts val="1200"/>
                            </a:lnSpc>
                            <a:spcAft>
                              <a:spcPts val="0"/>
                            </a:spcAft>
                          </a:pPr>
                          <a:r>
                            <a:rPr lang="es-EC" sz="1400">
                              <a:effectLst/>
                              <a:latin typeface="+mj-lt"/>
                            </a:rPr>
                            <a:t>Longitud </a:t>
                          </a:r>
                          <a:endParaRPr lang="es-EC" sz="1400">
                            <a:solidFill>
                              <a:srgbClr val="000000"/>
                            </a:solidFill>
                            <a:effectLst/>
                            <a:latin typeface="+mj-lt"/>
                            <a:ea typeface="Times New Roman"/>
                            <a:cs typeface="Times New Roman"/>
                          </a:endParaRPr>
                        </a:p>
                      </a:txBody>
                      <a:tcPr marL="68580" marR="68580" marT="0" marB="0" anchor="ctr"/>
                    </a:tc>
                    <a:tc>
                      <a:txBody>
                        <a:bodyPr/>
                        <a:lstStyle/>
                        <a:p>
                          <a:pPr algn="ctr">
                            <a:lnSpc>
                              <a:spcPts val="1200"/>
                            </a:lnSpc>
                            <a:spcAft>
                              <a:spcPts val="0"/>
                            </a:spcAft>
                          </a:pPr>
                          <a:r>
                            <a:rPr lang="es-EC" sz="1400">
                              <a:effectLst/>
                              <a:latin typeface="+mj-lt"/>
                            </a:rPr>
                            <a:t>L</a:t>
                          </a:r>
                          <a:endParaRPr lang="es-EC" sz="1400">
                            <a:solidFill>
                              <a:srgbClr val="000000"/>
                            </a:solidFill>
                            <a:effectLst/>
                            <a:latin typeface="+mj-lt"/>
                            <a:ea typeface="Times New Roman"/>
                            <a:cs typeface="Times New Roman"/>
                          </a:endParaRPr>
                        </a:p>
                      </a:txBody>
                      <a:tcPr marL="68580" marR="68580" marT="0" marB="0" anchor="ctr"/>
                    </a:tc>
                    <a:tc>
                      <a:txBody>
                        <a:bodyPr/>
                        <a:lstStyle/>
                        <a:p>
                          <a:pPr algn="ctr">
                            <a:lnSpc>
                              <a:spcPts val="1200"/>
                            </a:lnSpc>
                            <a:spcAft>
                              <a:spcPts val="0"/>
                            </a:spcAft>
                          </a:pPr>
                          <a:r>
                            <a:rPr lang="es-EC" sz="1400">
                              <a:effectLst/>
                              <a:latin typeface="+mj-lt"/>
                            </a:rPr>
                            <a:t>113,00</a:t>
                          </a:r>
                          <a:endParaRPr lang="es-EC" sz="1400">
                            <a:solidFill>
                              <a:srgbClr val="000000"/>
                            </a:solidFill>
                            <a:effectLst/>
                            <a:latin typeface="+mj-lt"/>
                            <a:ea typeface="Times New Roman"/>
                            <a:cs typeface="Times New Roman"/>
                          </a:endParaRPr>
                        </a:p>
                      </a:txBody>
                      <a:tcPr marL="68580" marR="68580" marT="0" marB="0" anchor="ctr"/>
                    </a:tc>
                    <a:tc>
                      <a:txBody>
                        <a:bodyPr/>
                        <a:lstStyle/>
                        <a:p>
                          <a:pPr algn="ctr">
                            <a:lnSpc>
                              <a:spcPts val="1200"/>
                            </a:lnSpc>
                            <a:spcAft>
                              <a:spcPts val="0"/>
                            </a:spcAft>
                          </a:pPr>
                          <a:r>
                            <a:rPr lang="es-EC" sz="1400">
                              <a:effectLst/>
                              <a:latin typeface="+mj-lt"/>
                            </a:rPr>
                            <a:t>m</a:t>
                          </a:r>
                          <a:endParaRPr lang="es-EC" sz="1400">
                            <a:solidFill>
                              <a:srgbClr val="000000"/>
                            </a:solidFill>
                            <a:effectLst/>
                            <a:latin typeface="+mj-lt"/>
                            <a:ea typeface="Times New Roman"/>
                            <a:cs typeface="Times New Roman"/>
                          </a:endParaRPr>
                        </a:p>
                      </a:txBody>
                      <a:tcPr marL="68580" marR="68580" marT="0" marB="0" anchor="ctr"/>
                    </a:tc>
                  </a:tr>
                  <a:tr h="320373">
                    <a:tc>
                      <a:txBody>
                        <a:bodyPr/>
                        <a:lstStyle/>
                        <a:p>
                          <a:pPr algn="ctr">
                            <a:lnSpc>
                              <a:spcPts val="1200"/>
                            </a:lnSpc>
                            <a:spcAft>
                              <a:spcPts val="0"/>
                            </a:spcAft>
                          </a:pPr>
                          <a:r>
                            <a:rPr lang="es-EC" sz="1400">
                              <a:effectLst/>
                              <a:latin typeface="+mj-lt"/>
                            </a:rPr>
                            <a:t>Capacidad del suelo</a:t>
                          </a:r>
                          <a:endParaRPr lang="es-EC" sz="1400">
                            <a:solidFill>
                              <a:srgbClr val="000000"/>
                            </a:solidFill>
                            <a:effectLst/>
                            <a:latin typeface="+mj-lt"/>
                            <a:ea typeface="Times New Roman"/>
                            <a:cs typeface="Times New Roman"/>
                          </a:endParaRPr>
                        </a:p>
                      </a:txBody>
                      <a:tcPr marL="68580" marR="68580" marT="0" marB="0" anchor="ctr"/>
                    </a:tc>
                    <a:tc>
                      <a:txBody>
                        <a:bodyPr/>
                        <a:lstStyle/>
                        <a:p>
                          <a:pPr algn="ctr">
                            <a:lnSpc>
                              <a:spcPts val="1200"/>
                            </a:lnSpc>
                            <a:spcAft>
                              <a:spcPts val="0"/>
                            </a:spcAft>
                          </a:pPr>
                          <a14:m>
                            <m:oMathPara xmlns:m="http://schemas.openxmlformats.org/officeDocument/2006/math">
                              <m:oMathParaPr>
                                <m:jc m:val="centerGroup"/>
                              </m:oMathParaPr>
                              <m:oMath xmlns:m="http://schemas.openxmlformats.org/officeDocument/2006/math">
                                <m:sSub>
                                  <m:sSubPr>
                                    <m:ctrlPr>
                                      <a:rPr lang="es-EC" sz="1400" i="1">
                                        <a:effectLst/>
                                        <a:latin typeface="Cambria Math" panose="02040503050406030204" pitchFamily="18" charset="0"/>
                                      </a:rPr>
                                    </m:ctrlPr>
                                  </m:sSubPr>
                                  <m:e>
                                    <m:r>
                                      <a:rPr lang="es-EC" sz="1400">
                                        <a:effectLst/>
                                        <a:latin typeface="Cambria Math"/>
                                      </a:rPr>
                                      <m:t>𝜎</m:t>
                                    </m:r>
                                  </m:e>
                                  <m:sub>
                                    <m:r>
                                      <a:rPr lang="es-EC" sz="1400">
                                        <a:effectLst/>
                                        <a:latin typeface="Cambria Math"/>
                                      </a:rPr>
                                      <m:t>𝑠𝑢𝑒𝑙𝑜</m:t>
                                    </m:r>
                                  </m:sub>
                                </m:sSub>
                              </m:oMath>
                            </m:oMathPara>
                          </a14:m>
                          <a:endParaRPr lang="es-EC" sz="1400">
                            <a:solidFill>
                              <a:srgbClr val="000000"/>
                            </a:solidFill>
                            <a:effectLst/>
                            <a:latin typeface="+mj-lt"/>
                            <a:ea typeface="Times New Roman"/>
                            <a:cs typeface="Times New Roman"/>
                          </a:endParaRPr>
                        </a:p>
                      </a:txBody>
                      <a:tcPr marL="68580" marR="68580" marT="0" marB="0" anchor="ctr"/>
                    </a:tc>
                    <a:tc>
                      <a:txBody>
                        <a:bodyPr/>
                        <a:lstStyle/>
                        <a:p>
                          <a:pPr algn="ctr">
                            <a:lnSpc>
                              <a:spcPts val="1200"/>
                            </a:lnSpc>
                            <a:spcAft>
                              <a:spcPts val="0"/>
                            </a:spcAft>
                          </a:pPr>
                          <a:r>
                            <a:rPr lang="es-EC" sz="1400">
                              <a:effectLst/>
                              <a:latin typeface="+mj-lt"/>
                            </a:rPr>
                            <a:t>10898,85</a:t>
                          </a:r>
                          <a:endParaRPr lang="es-EC" sz="1400">
                            <a:solidFill>
                              <a:srgbClr val="000000"/>
                            </a:solidFill>
                            <a:effectLst/>
                            <a:latin typeface="+mj-lt"/>
                            <a:ea typeface="Times New Roman"/>
                            <a:cs typeface="Times New Roman"/>
                          </a:endParaRPr>
                        </a:p>
                      </a:txBody>
                      <a:tcPr marL="68580" marR="68580" marT="0" marB="0" anchor="ctr"/>
                    </a:tc>
                    <a:tc>
                      <a:txBody>
                        <a:bodyPr/>
                        <a:lstStyle/>
                        <a:p>
                          <a:pPr algn="ctr">
                            <a:lnSpc>
                              <a:spcPts val="1200"/>
                            </a:lnSpc>
                            <a:spcAft>
                              <a:spcPts val="0"/>
                            </a:spcAft>
                          </a:pPr>
                          <a:r>
                            <a:rPr lang="es-EC" sz="1400">
                              <a:effectLst/>
                              <a:latin typeface="+mj-lt"/>
                            </a:rPr>
                            <a:t>Tn/m2</a:t>
                          </a:r>
                          <a:endParaRPr lang="es-EC" sz="1400">
                            <a:solidFill>
                              <a:srgbClr val="000000"/>
                            </a:solidFill>
                            <a:effectLst/>
                            <a:latin typeface="+mj-lt"/>
                            <a:ea typeface="Times New Roman"/>
                            <a:cs typeface="Times New Roman"/>
                          </a:endParaRPr>
                        </a:p>
                      </a:txBody>
                      <a:tcPr marL="68580" marR="68580" marT="0" marB="0" anchor="ctr"/>
                    </a:tc>
                  </a:tr>
                  <a:tr h="320373">
                    <a:tc>
                      <a:txBody>
                        <a:bodyPr/>
                        <a:lstStyle/>
                        <a:p>
                          <a:pPr algn="ctr">
                            <a:lnSpc>
                              <a:spcPts val="1200"/>
                            </a:lnSpc>
                            <a:spcAft>
                              <a:spcPts val="0"/>
                            </a:spcAft>
                          </a:pPr>
                          <a:r>
                            <a:rPr lang="es-EC" sz="1400">
                              <a:effectLst/>
                              <a:latin typeface="+mj-lt"/>
                            </a:rPr>
                            <a:t>Carga total última</a:t>
                          </a:r>
                          <a:endParaRPr lang="es-EC" sz="1400">
                            <a:solidFill>
                              <a:srgbClr val="000000"/>
                            </a:solidFill>
                            <a:effectLst/>
                            <a:latin typeface="+mj-lt"/>
                            <a:ea typeface="Times New Roman"/>
                            <a:cs typeface="Times New Roman"/>
                          </a:endParaRPr>
                        </a:p>
                      </a:txBody>
                      <a:tcPr marL="68580" marR="68580" marT="0" marB="0" anchor="ctr"/>
                    </a:tc>
                    <a:tc>
                      <a:txBody>
                        <a:bodyPr/>
                        <a:lstStyle/>
                        <a:p>
                          <a:pPr algn="ctr">
                            <a:lnSpc>
                              <a:spcPts val="1200"/>
                            </a:lnSpc>
                            <a:spcAft>
                              <a:spcPts val="0"/>
                            </a:spcAft>
                          </a:pPr>
                          <a14:m>
                            <m:oMathPara xmlns:m="http://schemas.openxmlformats.org/officeDocument/2006/math">
                              <m:oMathParaPr>
                                <m:jc m:val="centerGroup"/>
                              </m:oMathParaPr>
                              <m:oMath xmlns:m="http://schemas.openxmlformats.org/officeDocument/2006/math">
                                <m:r>
                                  <m:rPr>
                                    <m:sty m:val="p"/>
                                  </m:rPr>
                                  <a:rPr lang="es-EC" sz="1400">
                                    <a:effectLst/>
                                    <a:latin typeface="Cambria Math"/>
                                  </a:rPr>
                                  <m:t>Ctu</m:t>
                                </m:r>
                              </m:oMath>
                            </m:oMathPara>
                          </a14:m>
                          <a:endParaRPr lang="es-EC" sz="1400">
                            <a:solidFill>
                              <a:srgbClr val="000000"/>
                            </a:solidFill>
                            <a:effectLst/>
                            <a:latin typeface="+mj-lt"/>
                            <a:ea typeface="Times New Roman"/>
                            <a:cs typeface="Times New Roman"/>
                          </a:endParaRPr>
                        </a:p>
                      </a:txBody>
                      <a:tcPr marL="68580" marR="68580" marT="0" marB="0" anchor="ctr"/>
                    </a:tc>
                    <a:tc>
                      <a:txBody>
                        <a:bodyPr/>
                        <a:lstStyle/>
                        <a:p>
                          <a:pPr algn="ctr">
                            <a:lnSpc>
                              <a:spcPts val="1200"/>
                            </a:lnSpc>
                            <a:spcAft>
                              <a:spcPts val="0"/>
                            </a:spcAft>
                          </a:pPr>
                          <a:r>
                            <a:rPr lang="es-EC" sz="1400" dirty="0">
                              <a:effectLst/>
                              <a:latin typeface="+mj-lt"/>
                            </a:rPr>
                            <a:t>23467,84</a:t>
                          </a:r>
                          <a:endParaRPr lang="es-EC" sz="1400" dirty="0">
                            <a:solidFill>
                              <a:srgbClr val="000000"/>
                            </a:solidFill>
                            <a:effectLst/>
                            <a:latin typeface="+mj-lt"/>
                            <a:ea typeface="Times New Roman"/>
                            <a:cs typeface="Times New Roman"/>
                          </a:endParaRPr>
                        </a:p>
                      </a:txBody>
                      <a:tcPr marL="68580" marR="68580" marT="0" marB="0" anchor="ctr"/>
                    </a:tc>
                    <a:tc>
                      <a:txBody>
                        <a:bodyPr/>
                        <a:lstStyle/>
                        <a:p>
                          <a:pPr algn="ctr">
                            <a:lnSpc>
                              <a:spcPts val="1200"/>
                            </a:lnSpc>
                            <a:spcAft>
                              <a:spcPts val="0"/>
                            </a:spcAft>
                          </a:pPr>
                          <a:r>
                            <a:rPr lang="es-EC" sz="1400">
                              <a:effectLst/>
                              <a:latin typeface="+mj-lt"/>
                            </a:rPr>
                            <a:t>Tn</a:t>
                          </a:r>
                          <a:endParaRPr lang="es-EC" sz="1400">
                            <a:solidFill>
                              <a:srgbClr val="000000"/>
                            </a:solidFill>
                            <a:effectLst/>
                            <a:latin typeface="+mj-lt"/>
                            <a:ea typeface="Times New Roman"/>
                            <a:cs typeface="Times New Roman"/>
                          </a:endParaRPr>
                        </a:p>
                      </a:txBody>
                      <a:tcPr marL="68580" marR="68580" marT="0" marB="0" anchor="ctr"/>
                    </a:tc>
                  </a:tr>
                  <a:tr h="396000">
                    <a:tc>
                      <a:txBody>
                        <a:bodyPr/>
                        <a:lstStyle/>
                        <a:p>
                          <a:pPr algn="ctr">
                            <a:lnSpc>
                              <a:spcPts val="1200"/>
                            </a:lnSpc>
                            <a:spcAft>
                              <a:spcPts val="0"/>
                            </a:spcAft>
                          </a:pPr>
                          <a:r>
                            <a:rPr lang="es-EC" sz="1400" dirty="0">
                              <a:effectLst/>
                              <a:latin typeface="+mj-lt"/>
                            </a:rPr>
                            <a:t>Esfuerzo normal vertical</a:t>
                          </a:r>
                          <a:endParaRPr lang="es-EC" sz="1400" dirty="0">
                            <a:solidFill>
                              <a:srgbClr val="000000"/>
                            </a:solidFill>
                            <a:effectLst/>
                            <a:latin typeface="+mj-lt"/>
                            <a:ea typeface="Times New Roman"/>
                            <a:cs typeface="Times New Roman"/>
                          </a:endParaRPr>
                        </a:p>
                      </a:txBody>
                      <a:tcPr marL="68580" marR="68580" marT="0" marB="0" anchor="ctr"/>
                    </a:tc>
                    <a:tc>
                      <a:txBody>
                        <a:bodyPr/>
                        <a:lstStyle/>
                        <a:p>
                          <a:pPr algn="ctr">
                            <a:lnSpc>
                              <a:spcPts val="1200"/>
                            </a:lnSpc>
                            <a:spcAft>
                              <a:spcPts val="0"/>
                            </a:spcAft>
                          </a:pPr>
                          <a14:m>
                            <m:oMathPara xmlns:m="http://schemas.openxmlformats.org/officeDocument/2006/math">
                              <m:oMathParaPr>
                                <m:jc m:val="centerGroup"/>
                              </m:oMathParaPr>
                              <m:oMath xmlns:m="http://schemas.openxmlformats.org/officeDocument/2006/math">
                                <m:sSub>
                                  <m:sSubPr>
                                    <m:ctrlPr>
                                      <a:rPr lang="es-EC" sz="1400" i="1">
                                        <a:effectLst/>
                                        <a:latin typeface="Cambria Math" panose="02040503050406030204" pitchFamily="18" charset="0"/>
                                      </a:rPr>
                                    </m:ctrlPr>
                                  </m:sSubPr>
                                  <m:e>
                                    <m:r>
                                      <a:rPr lang="es-EC" sz="1400">
                                        <a:effectLst/>
                                        <a:latin typeface="Cambria Math"/>
                                      </a:rPr>
                                      <m:t>𝜎</m:t>
                                    </m:r>
                                  </m:e>
                                  <m:sub>
                                    <m:r>
                                      <a:rPr lang="es-EC" sz="1400">
                                        <a:effectLst/>
                                        <a:latin typeface="Cambria Math"/>
                                      </a:rPr>
                                      <m:t>𝑌</m:t>
                                    </m:r>
                                  </m:sub>
                                </m:sSub>
                              </m:oMath>
                            </m:oMathPara>
                          </a14:m>
                          <a:endParaRPr lang="es-EC" sz="1400">
                            <a:solidFill>
                              <a:srgbClr val="000000"/>
                            </a:solidFill>
                            <a:effectLst/>
                            <a:latin typeface="+mj-lt"/>
                            <a:ea typeface="Times New Roman"/>
                            <a:cs typeface="Times New Roman"/>
                          </a:endParaRPr>
                        </a:p>
                      </a:txBody>
                      <a:tcPr marL="68580" marR="68580" marT="0" marB="0" anchor="ctr"/>
                    </a:tc>
                    <a:tc>
                      <a:txBody>
                        <a:bodyPr/>
                        <a:lstStyle/>
                        <a:p>
                          <a:pPr algn="ctr">
                            <a:lnSpc>
                              <a:spcPts val="1200"/>
                            </a:lnSpc>
                            <a:spcAft>
                              <a:spcPts val="0"/>
                            </a:spcAft>
                          </a:pPr>
                          <a:r>
                            <a:rPr lang="es-EC" sz="1400" dirty="0">
                              <a:effectLst/>
                              <a:latin typeface="+mj-lt"/>
                            </a:rPr>
                            <a:t>74,17</a:t>
                          </a:r>
                          <a:endParaRPr lang="es-EC" sz="1400" dirty="0">
                            <a:solidFill>
                              <a:srgbClr val="000000"/>
                            </a:solidFill>
                            <a:effectLst/>
                            <a:latin typeface="+mj-lt"/>
                            <a:ea typeface="Times New Roman"/>
                            <a:cs typeface="Times New Roman"/>
                          </a:endParaRPr>
                        </a:p>
                      </a:txBody>
                      <a:tcPr marL="68580" marR="68580" marT="0" marB="0" anchor="ctr"/>
                    </a:tc>
                    <a:tc>
                      <a:txBody>
                        <a:bodyPr/>
                        <a:lstStyle/>
                        <a:p>
                          <a:pPr algn="ctr">
                            <a:lnSpc>
                              <a:spcPts val="1200"/>
                            </a:lnSpc>
                            <a:spcAft>
                              <a:spcPts val="0"/>
                            </a:spcAft>
                          </a:pPr>
                          <a:r>
                            <a:rPr lang="es-EC" sz="1400">
                              <a:effectLst/>
                              <a:latin typeface="+mj-lt"/>
                            </a:rPr>
                            <a:t>Tn/m2 </a:t>
                          </a:r>
                          <a:endParaRPr lang="es-EC" sz="1400">
                            <a:solidFill>
                              <a:srgbClr val="000000"/>
                            </a:solidFill>
                            <a:effectLst/>
                            <a:latin typeface="+mj-lt"/>
                            <a:ea typeface="Times New Roman"/>
                            <a:cs typeface="Times New Roman"/>
                          </a:endParaRPr>
                        </a:p>
                      </a:txBody>
                      <a:tcPr marL="68580" marR="68580" marT="0" marB="0" anchor="ctr"/>
                    </a:tc>
                  </a:tr>
                  <a:tr h="320373">
                    <a:tc>
                      <a:txBody>
                        <a:bodyPr/>
                        <a:lstStyle/>
                        <a:p>
                          <a:pPr algn="ctr">
                            <a:lnSpc>
                              <a:spcPts val="1200"/>
                            </a:lnSpc>
                            <a:spcAft>
                              <a:spcPts val="0"/>
                            </a:spcAft>
                          </a:pPr>
                          <a:r>
                            <a:rPr lang="es-EC" sz="1400">
                              <a:effectLst/>
                              <a:latin typeface="+mj-lt"/>
                            </a:rPr>
                            <a:t>Esfuerzo último  </a:t>
                          </a:r>
                          <a:endParaRPr lang="es-EC" sz="1400">
                            <a:solidFill>
                              <a:srgbClr val="000000"/>
                            </a:solidFill>
                            <a:effectLst/>
                            <a:latin typeface="+mj-lt"/>
                            <a:ea typeface="Times New Roman"/>
                            <a:cs typeface="Times New Roman"/>
                          </a:endParaRPr>
                        </a:p>
                      </a:txBody>
                      <a:tcPr marL="68580" marR="68580" marT="0" marB="0" anchor="ctr"/>
                    </a:tc>
                    <a:tc>
                      <a:txBody>
                        <a:bodyPr/>
                        <a:lstStyle/>
                        <a:p>
                          <a:pPr algn="ctr">
                            <a:lnSpc>
                              <a:spcPts val="1200"/>
                            </a:lnSpc>
                            <a:spcAft>
                              <a:spcPts val="0"/>
                            </a:spcAft>
                          </a:pPr>
                          <a14:m>
                            <m:oMathPara xmlns:m="http://schemas.openxmlformats.org/officeDocument/2006/math">
                              <m:oMathParaPr>
                                <m:jc m:val="centerGroup"/>
                              </m:oMathParaPr>
                              <m:oMath xmlns:m="http://schemas.openxmlformats.org/officeDocument/2006/math">
                                <m:sSub>
                                  <m:sSubPr>
                                    <m:ctrlPr>
                                      <a:rPr lang="es-EC" sz="1400" i="1">
                                        <a:effectLst/>
                                        <a:latin typeface="Cambria Math" panose="02040503050406030204" pitchFamily="18" charset="0"/>
                                      </a:rPr>
                                    </m:ctrlPr>
                                  </m:sSubPr>
                                  <m:e>
                                    <m:r>
                                      <a:rPr lang="es-EC" sz="1400">
                                        <a:effectLst/>
                                        <a:latin typeface="Cambria Math"/>
                                      </a:rPr>
                                      <m:t>𝜎</m:t>
                                    </m:r>
                                  </m:e>
                                  <m:sub>
                                    <m:r>
                                      <a:rPr lang="es-EC" sz="1400">
                                        <a:effectLst/>
                                        <a:latin typeface="Cambria Math"/>
                                      </a:rPr>
                                      <m:t>𝑌𝑢</m:t>
                                    </m:r>
                                  </m:sub>
                                </m:sSub>
                              </m:oMath>
                            </m:oMathPara>
                          </a14:m>
                          <a:endParaRPr lang="es-EC" sz="1400">
                            <a:solidFill>
                              <a:srgbClr val="000000"/>
                            </a:solidFill>
                            <a:effectLst/>
                            <a:latin typeface="+mj-lt"/>
                            <a:ea typeface="Times New Roman"/>
                            <a:cs typeface="Times New Roman"/>
                          </a:endParaRPr>
                        </a:p>
                      </a:txBody>
                      <a:tcPr marL="68580" marR="68580" marT="0" marB="0" anchor="ctr"/>
                    </a:tc>
                    <a:tc>
                      <a:txBody>
                        <a:bodyPr/>
                        <a:lstStyle/>
                        <a:p>
                          <a:pPr algn="ctr">
                            <a:lnSpc>
                              <a:spcPts val="1200"/>
                            </a:lnSpc>
                            <a:spcAft>
                              <a:spcPts val="0"/>
                            </a:spcAft>
                          </a:pPr>
                          <a:r>
                            <a:rPr lang="es-EC" sz="1400" dirty="0">
                              <a:effectLst/>
                              <a:latin typeface="+mj-lt"/>
                            </a:rPr>
                            <a:t>103,84</a:t>
                          </a:r>
                          <a:endParaRPr lang="es-EC" sz="1400" dirty="0">
                            <a:solidFill>
                              <a:srgbClr val="000000"/>
                            </a:solidFill>
                            <a:effectLst/>
                            <a:latin typeface="+mj-lt"/>
                            <a:ea typeface="Times New Roman"/>
                            <a:cs typeface="Times New Roman"/>
                          </a:endParaRPr>
                        </a:p>
                      </a:txBody>
                      <a:tcPr marL="68580" marR="68580" marT="0" marB="0" anchor="ctr"/>
                    </a:tc>
                    <a:tc>
                      <a:txBody>
                        <a:bodyPr/>
                        <a:lstStyle/>
                        <a:p>
                          <a:pPr algn="ctr">
                            <a:lnSpc>
                              <a:spcPts val="1200"/>
                            </a:lnSpc>
                            <a:spcAft>
                              <a:spcPts val="0"/>
                            </a:spcAft>
                          </a:pPr>
                          <a:r>
                            <a:rPr lang="es-EC" sz="1400">
                              <a:effectLst/>
                              <a:latin typeface="+mj-lt"/>
                            </a:rPr>
                            <a:t>Tn/m2 </a:t>
                          </a:r>
                          <a:endParaRPr lang="es-EC" sz="1400">
                            <a:solidFill>
                              <a:srgbClr val="000000"/>
                            </a:solidFill>
                            <a:effectLst/>
                            <a:latin typeface="+mj-lt"/>
                            <a:ea typeface="Times New Roman"/>
                            <a:cs typeface="Times New Roman"/>
                          </a:endParaRPr>
                        </a:p>
                      </a:txBody>
                      <a:tcPr marL="68580" marR="68580" marT="0" marB="0" anchor="ctr"/>
                    </a:tc>
                  </a:tr>
                  <a:tr h="320373">
                    <a:tc>
                      <a:txBody>
                        <a:bodyPr/>
                        <a:lstStyle/>
                        <a:p>
                          <a:pPr algn="ctr">
                            <a:lnSpc>
                              <a:spcPts val="1200"/>
                            </a:lnSpc>
                            <a:spcAft>
                              <a:spcPts val="0"/>
                            </a:spcAft>
                          </a:pPr>
                          <a14:m>
                            <m:oMathPara xmlns:m="http://schemas.openxmlformats.org/officeDocument/2006/math">
                              <m:oMathParaPr>
                                <m:jc m:val="centerGroup"/>
                              </m:oMathParaPr>
                              <m:oMath xmlns:m="http://schemas.openxmlformats.org/officeDocument/2006/math">
                                <m:sSub>
                                  <m:sSubPr>
                                    <m:ctrlPr>
                                      <a:rPr lang="es-EC" sz="1400" i="1">
                                        <a:effectLst/>
                                        <a:latin typeface="Cambria Math" panose="02040503050406030204" pitchFamily="18" charset="0"/>
                                      </a:rPr>
                                    </m:ctrlPr>
                                  </m:sSubPr>
                                  <m:e>
                                    <m:r>
                                      <a:rPr lang="es-EC" sz="1400">
                                        <a:effectLst/>
                                        <a:latin typeface="Cambria Math"/>
                                      </a:rPr>
                                      <m:t>𝜎</m:t>
                                    </m:r>
                                  </m:e>
                                  <m:sub>
                                    <m:r>
                                      <a:rPr lang="es-EC" sz="1400">
                                        <a:effectLst/>
                                        <a:latin typeface="Cambria Math"/>
                                      </a:rPr>
                                      <m:t>𝑌</m:t>
                                    </m:r>
                                  </m:sub>
                                </m:sSub>
                                <m:r>
                                  <a:rPr lang="es-EC" sz="1400">
                                    <a:effectLst/>
                                    <a:latin typeface="Cambria Math"/>
                                  </a:rPr>
                                  <m:t>&lt; </m:t>
                                </m:r>
                                <m:sSub>
                                  <m:sSubPr>
                                    <m:ctrlPr>
                                      <a:rPr lang="es-EC" sz="1400" i="1">
                                        <a:effectLst/>
                                        <a:latin typeface="Cambria Math" panose="02040503050406030204" pitchFamily="18" charset="0"/>
                                      </a:rPr>
                                    </m:ctrlPr>
                                  </m:sSubPr>
                                  <m:e>
                                    <m:r>
                                      <a:rPr lang="es-EC" sz="1400">
                                        <a:effectLst/>
                                        <a:latin typeface="Cambria Math"/>
                                      </a:rPr>
                                      <m:t>𝜎</m:t>
                                    </m:r>
                                  </m:e>
                                  <m:sub>
                                    <m:r>
                                      <a:rPr lang="es-EC" sz="1400">
                                        <a:effectLst/>
                                        <a:latin typeface="Cambria Math"/>
                                      </a:rPr>
                                      <m:t>𝑠𝑢𝑒𝑙𝑜</m:t>
                                    </m:r>
                                  </m:sub>
                                </m:sSub>
                              </m:oMath>
                            </m:oMathPara>
                          </a14:m>
                          <a:endParaRPr lang="es-EC" sz="1400">
                            <a:solidFill>
                              <a:srgbClr val="000000"/>
                            </a:solidFill>
                            <a:effectLst/>
                            <a:latin typeface="+mj-lt"/>
                            <a:ea typeface="Times New Roman"/>
                            <a:cs typeface="Times New Roman"/>
                          </a:endParaRPr>
                        </a:p>
                      </a:txBody>
                      <a:tcPr marL="68580" marR="68580" marT="0" marB="0" anchor="ctr"/>
                    </a:tc>
                    <a:tc>
                      <a:txBody>
                        <a:bodyPr/>
                        <a:lstStyle/>
                        <a:p>
                          <a:pPr algn="ctr">
                            <a:lnSpc>
                              <a:spcPts val="1200"/>
                            </a:lnSpc>
                            <a:spcAft>
                              <a:spcPts val="0"/>
                            </a:spcAft>
                          </a:pPr>
                          <a:r>
                            <a:rPr lang="es-EC" sz="1400">
                              <a:effectLst/>
                              <a:latin typeface="+mj-lt"/>
                            </a:rPr>
                            <a:t> </a:t>
                          </a:r>
                          <a:endParaRPr lang="es-EC" sz="1400">
                            <a:solidFill>
                              <a:srgbClr val="000000"/>
                            </a:solidFill>
                            <a:effectLst/>
                            <a:latin typeface="+mj-lt"/>
                            <a:ea typeface="Times New Roman"/>
                            <a:cs typeface="Times New Roman"/>
                          </a:endParaRPr>
                        </a:p>
                      </a:txBody>
                      <a:tcPr marL="68580" marR="68580" marT="0" marB="0" anchor="ctr"/>
                    </a:tc>
                    <a:tc gridSpan="2">
                      <a:txBody>
                        <a:bodyPr/>
                        <a:lstStyle/>
                        <a:p>
                          <a:pPr algn="ctr">
                            <a:lnSpc>
                              <a:spcPts val="1200"/>
                            </a:lnSpc>
                            <a:spcAft>
                              <a:spcPts val="0"/>
                            </a:spcAft>
                          </a:pPr>
                          <a:r>
                            <a:rPr lang="es-EC" sz="1400" dirty="0">
                              <a:effectLst/>
                              <a:latin typeface="+mj-lt"/>
                            </a:rPr>
                            <a:t>SI CUMPLE</a:t>
                          </a:r>
                          <a:endParaRPr lang="es-EC" sz="1400" dirty="0">
                            <a:solidFill>
                              <a:srgbClr val="000000"/>
                            </a:solidFill>
                            <a:effectLst/>
                            <a:latin typeface="+mj-lt"/>
                            <a:ea typeface="Times New Roman"/>
                            <a:cs typeface="Times New Roman"/>
                          </a:endParaRPr>
                        </a:p>
                      </a:txBody>
                      <a:tcPr marL="68580" marR="68580" marT="0" marB="0" anchor="ctr"/>
                    </a:tc>
                    <a:tc hMerge="1">
                      <a:txBody>
                        <a:bodyPr/>
                        <a:lstStyle/>
                        <a:p>
                          <a:endParaRPr lang="es-EC"/>
                        </a:p>
                      </a:txBody>
                      <a:tcPr/>
                    </a:tc>
                  </a:tr>
                </a:tbl>
              </a:graphicData>
            </a:graphic>
          </p:graphicFrame>
        </mc:Choice>
        <mc:Fallback xmlns="">
          <p:graphicFrame>
            <p:nvGraphicFramePr>
              <p:cNvPr id="3" name="2 Tabla"/>
              <p:cNvGraphicFramePr>
                <a:graphicFrameLocks noGrp="1"/>
              </p:cNvGraphicFramePr>
              <p:nvPr>
                <p:extLst>
                  <p:ext uri="{D42A27DB-BD31-4B8C-83A1-F6EECF244321}">
                    <p14:modId xmlns:p14="http://schemas.microsoft.com/office/powerpoint/2010/main" val="3897632097"/>
                  </p:ext>
                </p:extLst>
              </p:nvPr>
            </p:nvGraphicFramePr>
            <p:xfrm>
              <a:off x="4551817" y="1930700"/>
              <a:ext cx="4459756" cy="3822984"/>
            </p:xfrm>
            <a:graphic>
              <a:graphicData uri="http://schemas.openxmlformats.org/drawingml/2006/table">
                <a:tbl>
                  <a:tblPr firstRow="1" firstCol="1" bandRow="1">
                    <a:tableStyleId>{616DA210-FB5B-4158-B5E0-FEB733F419BA}</a:tableStyleId>
                  </a:tblPr>
                  <a:tblGrid>
                    <a:gridCol w="1925839"/>
                    <a:gridCol w="885178"/>
                    <a:gridCol w="885178"/>
                    <a:gridCol w="763561"/>
                  </a:tblGrid>
                  <a:tr h="320373">
                    <a:tc>
                      <a:txBody>
                        <a:bodyPr/>
                        <a:lstStyle/>
                        <a:p>
                          <a:pPr algn="ctr">
                            <a:lnSpc>
                              <a:spcPct val="115000"/>
                            </a:lnSpc>
                            <a:spcAft>
                              <a:spcPts val="0"/>
                            </a:spcAft>
                          </a:pPr>
                          <a:r>
                            <a:rPr lang="es-EC" sz="1400" dirty="0">
                              <a:effectLst/>
                              <a:latin typeface="+mj-lt"/>
                            </a:rPr>
                            <a:t>Descripción</a:t>
                          </a:r>
                          <a:endParaRPr lang="es-EC" sz="1400" b="1" dirty="0">
                            <a:solidFill>
                              <a:srgbClr val="000000"/>
                            </a:solidFill>
                            <a:effectLst/>
                            <a:latin typeface="+mj-lt"/>
                            <a:ea typeface="Times New Roman"/>
                            <a:cs typeface="Times New Roman"/>
                          </a:endParaRPr>
                        </a:p>
                      </a:txBody>
                      <a:tcPr marL="68580" marR="68580" marT="0" marB="0" anchor="ctr"/>
                    </a:tc>
                    <a:tc>
                      <a:txBody>
                        <a:bodyPr/>
                        <a:lstStyle/>
                        <a:p>
                          <a:pPr algn="ctr">
                            <a:lnSpc>
                              <a:spcPct val="115000"/>
                            </a:lnSpc>
                            <a:spcAft>
                              <a:spcPts val="0"/>
                            </a:spcAft>
                          </a:pPr>
                          <a:r>
                            <a:rPr lang="es-EC" sz="1400">
                              <a:effectLst/>
                              <a:latin typeface="+mj-lt"/>
                            </a:rPr>
                            <a:t>Símbolo</a:t>
                          </a:r>
                          <a:endParaRPr lang="es-EC" sz="1400" b="1">
                            <a:solidFill>
                              <a:srgbClr val="000000"/>
                            </a:solidFill>
                            <a:effectLst/>
                            <a:latin typeface="+mj-lt"/>
                            <a:ea typeface="Times New Roman"/>
                            <a:cs typeface="Times New Roman"/>
                          </a:endParaRPr>
                        </a:p>
                      </a:txBody>
                      <a:tcPr marL="68580" marR="68580" marT="0" marB="0" anchor="ctr"/>
                    </a:tc>
                    <a:tc>
                      <a:txBody>
                        <a:bodyPr/>
                        <a:lstStyle/>
                        <a:p>
                          <a:pPr algn="ctr">
                            <a:lnSpc>
                              <a:spcPct val="115000"/>
                            </a:lnSpc>
                            <a:spcAft>
                              <a:spcPts val="0"/>
                            </a:spcAft>
                          </a:pPr>
                          <a:r>
                            <a:rPr lang="es-EC" sz="1400">
                              <a:effectLst/>
                              <a:latin typeface="+mj-lt"/>
                            </a:rPr>
                            <a:t>Valor</a:t>
                          </a:r>
                          <a:endParaRPr lang="es-EC" sz="1400" b="1">
                            <a:solidFill>
                              <a:srgbClr val="000000"/>
                            </a:solidFill>
                            <a:effectLst/>
                            <a:latin typeface="+mj-lt"/>
                            <a:ea typeface="Times New Roman"/>
                            <a:cs typeface="Times New Roman"/>
                          </a:endParaRPr>
                        </a:p>
                      </a:txBody>
                      <a:tcPr marL="68580" marR="68580" marT="0" marB="0" anchor="ctr"/>
                    </a:tc>
                    <a:tc>
                      <a:txBody>
                        <a:bodyPr/>
                        <a:lstStyle/>
                        <a:p>
                          <a:pPr algn="ctr">
                            <a:lnSpc>
                              <a:spcPct val="115000"/>
                            </a:lnSpc>
                            <a:spcAft>
                              <a:spcPts val="0"/>
                            </a:spcAft>
                          </a:pPr>
                          <a:r>
                            <a:rPr lang="es-EC" sz="1400" dirty="0">
                              <a:effectLst/>
                              <a:latin typeface="+mj-lt"/>
                            </a:rPr>
                            <a:t>Unidad</a:t>
                          </a:r>
                          <a:endParaRPr lang="es-EC" sz="1400" b="1" dirty="0">
                            <a:solidFill>
                              <a:srgbClr val="000000"/>
                            </a:solidFill>
                            <a:effectLst/>
                            <a:latin typeface="+mj-lt"/>
                            <a:ea typeface="Times New Roman"/>
                            <a:cs typeface="Times New Roman"/>
                          </a:endParaRPr>
                        </a:p>
                      </a:txBody>
                      <a:tcPr marL="68580" marR="68580" marT="0" marB="0" anchor="ctr"/>
                    </a:tc>
                  </a:tr>
                  <a:tr h="432000">
                    <a:tc>
                      <a:txBody>
                        <a:bodyPr/>
                        <a:lstStyle/>
                        <a:p>
                          <a:pPr algn="ctr">
                            <a:lnSpc>
                              <a:spcPts val="1200"/>
                            </a:lnSpc>
                            <a:spcAft>
                              <a:spcPts val="0"/>
                            </a:spcAft>
                          </a:pPr>
                          <a:r>
                            <a:rPr lang="es-EC" sz="1400" dirty="0">
                              <a:effectLst/>
                              <a:latin typeface="+mj-lt"/>
                            </a:rPr>
                            <a:t>Fuerza total </a:t>
                          </a:r>
                          <a:r>
                            <a:rPr lang="es-EC" sz="1400" dirty="0" smtClean="0">
                              <a:effectLst/>
                              <a:latin typeface="+mj-lt"/>
                            </a:rPr>
                            <a:t>estructura </a:t>
                          </a:r>
                          <a:r>
                            <a:rPr lang="es-EC" sz="1400" dirty="0">
                              <a:effectLst/>
                              <a:latin typeface="+mj-lt"/>
                            </a:rPr>
                            <a:t>hormigón</a:t>
                          </a:r>
                          <a:endParaRPr lang="es-EC" sz="1400" dirty="0">
                            <a:solidFill>
                              <a:srgbClr val="000000"/>
                            </a:solidFill>
                            <a:effectLst/>
                            <a:latin typeface="+mj-lt"/>
                            <a:ea typeface="Times New Roman"/>
                            <a:cs typeface="Times New Roman"/>
                          </a:endParaRPr>
                        </a:p>
                      </a:txBody>
                      <a:tcPr marL="68580" marR="68580" marT="0" marB="0" anchor="ctr"/>
                    </a:tc>
                    <a:tc>
                      <a:txBody>
                        <a:bodyPr/>
                        <a:lstStyle/>
                        <a:p>
                          <a:pPr algn="ctr">
                            <a:lnSpc>
                              <a:spcPts val="1200"/>
                            </a:lnSpc>
                            <a:spcAft>
                              <a:spcPts val="0"/>
                            </a:spcAft>
                          </a:pPr>
                          <a:r>
                            <a:rPr lang="es-EC" sz="1400">
                              <a:effectLst/>
                              <a:latin typeface="+mj-lt"/>
                            </a:rPr>
                            <a:t>V</a:t>
                          </a:r>
                          <a:endParaRPr lang="es-EC" sz="1400">
                            <a:solidFill>
                              <a:srgbClr val="000000"/>
                            </a:solidFill>
                            <a:effectLst/>
                            <a:latin typeface="+mj-lt"/>
                            <a:ea typeface="Times New Roman"/>
                            <a:cs typeface="Times New Roman"/>
                          </a:endParaRPr>
                        </a:p>
                      </a:txBody>
                      <a:tcPr marL="68580" marR="68580" marT="0" marB="0" anchor="ctr"/>
                    </a:tc>
                    <a:tc>
                      <a:txBody>
                        <a:bodyPr/>
                        <a:lstStyle/>
                        <a:p>
                          <a:pPr algn="ctr">
                            <a:lnSpc>
                              <a:spcPts val="1200"/>
                            </a:lnSpc>
                            <a:spcAft>
                              <a:spcPts val="0"/>
                            </a:spcAft>
                          </a:pPr>
                          <a:r>
                            <a:rPr lang="es-EC" sz="1400">
                              <a:effectLst/>
                              <a:latin typeface="+mj-lt"/>
                            </a:rPr>
                            <a:t>7732,45</a:t>
                          </a:r>
                          <a:endParaRPr lang="es-EC" sz="1400">
                            <a:solidFill>
                              <a:srgbClr val="000000"/>
                            </a:solidFill>
                            <a:effectLst/>
                            <a:latin typeface="+mj-lt"/>
                            <a:ea typeface="Times New Roman"/>
                            <a:cs typeface="Times New Roman"/>
                          </a:endParaRPr>
                        </a:p>
                      </a:txBody>
                      <a:tcPr marL="68580" marR="68580" marT="0" marB="0" anchor="ctr"/>
                    </a:tc>
                    <a:tc>
                      <a:txBody>
                        <a:bodyPr/>
                        <a:lstStyle/>
                        <a:p>
                          <a:pPr algn="ctr">
                            <a:lnSpc>
                              <a:spcPts val="1200"/>
                            </a:lnSpc>
                            <a:spcAft>
                              <a:spcPts val="0"/>
                            </a:spcAft>
                          </a:pPr>
                          <a:r>
                            <a:rPr lang="es-EC" sz="1400">
                              <a:effectLst/>
                              <a:latin typeface="+mj-lt"/>
                            </a:rPr>
                            <a:t>Tn</a:t>
                          </a:r>
                          <a:endParaRPr lang="es-EC" sz="1400">
                            <a:solidFill>
                              <a:srgbClr val="000000"/>
                            </a:solidFill>
                            <a:effectLst/>
                            <a:latin typeface="+mj-lt"/>
                            <a:ea typeface="Times New Roman"/>
                            <a:cs typeface="Times New Roman"/>
                          </a:endParaRPr>
                        </a:p>
                      </a:txBody>
                      <a:tcPr marL="68580" marR="68580" marT="0" marB="0" anchor="ctr"/>
                    </a:tc>
                  </a:tr>
                  <a:tr h="320373">
                    <a:tc>
                      <a:txBody>
                        <a:bodyPr/>
                        <a:lstStyle/>
                        <a:p>
                          <a:pPr algn="ctr">
                            <a:lnSpc>
                              <a:spcPts val="1200"/>
                            </a:lnSpc>
                            <a:spcAft>
                              <a:spcPts val="0"/>
                            </a:spcAft>
                          </a:pPr>
                          <a:r>
                            <a:rPr lang="es-EC" sz="1400">
                              <a:effectLst/>
                              <a:latin typeface="+mj-lt"/>
                            </a:rPr>
                            <a:t>Carga relleno</a:t>
                          </a:r>
                          <a:endParaRPr lang="es-EC" sz="1400">
                            <a:solidFill>
                              <a:srgbClr val="000000"/>
                            </a:solidFill>
                            <a:effectLst/>
                            <a:latin typeface="+mj-lt"/>
                            <a:ea typeface="Times New Roman"/>
                            <a:cs typeface="Times New Roman"/>
                          </a:endParaRPr>
                        </a:p>
                      </a:txBody>
                      <a:tcPr marL="68580" marR="68580" marT="0" marB="0" anchor="ctr"/>
                    </a:tc>
                    <a:tc>
                      <a:txBody>
                        <a:bodyPr/>
                        <a:lstStyle/>
                        <a:p>
                          <a:pPr algn="ctr">
                            <a:lnSpc>
                              <a:spcPts val="1200"/>
                            </a:lnSpc>
                            <a:spcAft>
                              <a:spcPts val="0"/>
                            </a:spcAft>
                          </a:pPr>
                          <a:r>
                            <a:rPr lang="es-EC" sz="1400">
                              <a:effectLst/>
                              <a:latin typeface="+mj-lt"/>
                            </a:rPr>
                            <a:t>V</a:t>
                          </a:r>
                          <a:endParaRPr lang="es-EC" sz="1400">
                            <a:solidFill>
                              <a:srgbClr val="000000"/>
                            </a:solidFill>
                            <a:effectLst/>
                            <a:latin typeface="+mj-lt"/>
                            <a:ea typeface="Times New Roman"/>
                            <a:cs typeface="Times New Roman"/>
                          </a:endParaRPr>
                        </a:p>
                      </a:txBody>
                      <a:tcPr marL="68580" marR="68580" marT="0" marB="0" anchor="ctr"/>
                    </a:tc>
                    <a:tc>
                      <a:txBody>
                        <a:bodyPr/>
                        <a:lstStyle/>
                        <a:p>
                          <a:pPr algn="ctr">
                            <a:lnSpc>
                              <a:spcPts val="1200"/>
                            </a:lnSpc>
                            <a:spcAft>
                              <a:spcPts val="0"/>
                            </a:spcAft>
                          </a:pPr>
                          <a:r>
                            <a:rPr lang="es-EC" sz="1400">
                              <a:effectLst/>
                              <a:latin typeface="+mj-lt"/>
                            </a:rPr>
                            <a:t>47731,53</a:t>
                          </a:r>
                          <a:endParaRPr lang="es-EC" sz="1400">
                            <a:solidFill>
                              <a:srgbClr val="000000"/>
                            </a:solidFill>
                            <a:effectLst/>
                            <a:latin typeface="+mj-lt"/>
                            <a:ea typeface="Times New Roman"/>
                            <a:cs typeface="Times New Roman"/>
                          </a:endParaRPr>
                        </a:p>
                      </a:txBody>
                      <a:tcPr marL="68580" marR="68580" marT="0" marB="0" anchor="ctr"/>
                    </a:tc>
                    <a:tc>
                      <a:txBody>
                        <a:bodyPr/>
                        <a:lstStyle/>
                        <a:p>
                          <a:pPr algn="ctr">
                            <a:lnSpc>
                              <a:spcPts val="1200"/>
                            </a:lnSpc>
                            <a:spcAft>
                              <a:spcPts val="0"/>
                            </a:spcAft>
                          </a:pPr>
                          <a:r>
                            <a:rPr lang="es-EC" sz="1400" dirty="0">
                              <a:effectLst/>
                              <a:latin typeface="+mj-lt"/>
                            </a:rPr>
                            <a:t>Tn</a:t>
                          </a:r>
                          <a:endParaRPr lang="es-EC" sz="1400" dirty="0">
                            <a:solidFill>
                              <a:srgbClr val="000000"/>
                            </a:solidFill>
                            <a:effectLst/>
                            <a:latin typeface="+mj-lt"/>
                            <a:ea typeface="Times New Roman"/>
                            <a:cs typeface="Times New Roman"/>
                          </a:endParaRPr>
                        </a:p>
                      </a:txBody>
                      <a:tcPr marL="68580" marR="68580" marT="0" marB="0" anchor="ctr"/>
                    </a:tc>
                  </a:tr>
                  <a:tr h="432000">
                    <a:tc>
                      <a:txBody>
                        <a:bodyPr/>
                        <a:lstStyle/>
                        <a:p>
                          <a:pPr algn="ctr">
                            <a:lnSpc>
                              <a:spcPts val="1200"/>
                            </a:lnSpc>
                            <a:spcAft>
                              <a:spcPts val="0"/>
                            </a:spcAft>
                          </a:pPr>
                          <a:r>
                            <a:rPr lang="es-EC" sz="1400" dirty="0">
                              <a:effectLst/>
                              <a:latin typeface="+mj-lt"/>
                            </a:rPr>
                            <a:t>Profundidad de cimentación</a:t>
                          </a:r>
                          <a:endParaRPr lang="es-EC" sz="1400" dirty="0">
                            <a:solidFill>
                              <a:srgbClr val="000000"/>
                            </a:solidFill>
                            <a:effectLst/>
                            <a:latin typeface="+mj-lt"/>
                            <a:ea typeface="Times New Roman"/>
                            <a:cs typeface="Times New Roman"/>
                          </a:endParaRPr>
                        </a:p>
                      </a:txBody>
                      <a:tcPr marL="68580" marR="68580" marT="0" marB="0" anchor="ctr"/>
                    </a:tc>
                    <a:tc>
                      <a:txBody>
                        <a:bodyPr/>
                        <a:lstStyle/>
                        <a:p>
                          <a:pPr algn="ctr">
                            <a:lnSpc>
                              <a:spcPts val="1200"/>
                            </a:lnSpc>
                            <a:spcAft>
                              <a:spcPts val="0"/>
                            </a:spcAft>
                          </a:pPr>
                          <a:r>
                            <a:rPr lang="es-EC" sz="1400">
                              <a:effectLst/>
                              <a:latin typeface="+mj-lt"/>
                            </a:rPr>
                            <a:t>Df</a:t>
                          </a:r>
                          <a:endParaRPr lang="es-EC" sz="1400">
                            <a:solidFill>
                              <a:srgbClr val="000000"/>
                            </a:solidFill>
                            <a:effectLst/>
                            <a:latin typeface="+mj-lt"/>
                            <a:ea typeface="Times New Roman"/>
                            <a:cs typeface="Times New Roman"/>
                          </a:endParaRPr>
                        </a:p>
                      </a:txBody>
                      <a:tcPr marL="68580" marR="68580" marT="0" marB="0" anchor="ctr"/>
                    </a:tc>
                    <a:tc>
                      <a:txBody>
                        <a:bodyPr/>
                        <a:lstStyle/>
                        <a:p>
                          <a:pPr algn="ctr">
                            <a:lnSpc>
                              <a:spcPts val="1200"/>
                            </a:lnSpc>
                            <a:spcAft>
                              <a:spcPts val="0"/>
                            </a:spcAft>
                          </a:pPr>
                          <a:r>
                            <a:rPr lang="es-EC" sz="1400">
                              <a:effectLst/>
                              <a:latin typeface="+mj-lt"/>
                            </a:rPr>
                            <a:t>1,00</a:t>
                          </a:r>
                          <a:endParaRPr lang="es-EC" sz="1400">
                            <a:solidFill>
                              <a:srgbClr val="000000"/>
                            </a:solidFill>
                            <a:effectLst/>
                            <a:latin typeface="+mj-lt"/>
                            <a:ea typeface="Times New Roman"/>
                            <a:cs typeface="Times New Roman"/>
                          </a:endParaRPr>
                        </a:p>
                      </a:txBody>
                      <a:tcPr marL="68580" marR="68580" marT="0" marB="0" anchor="ctr"/>
                    </a:tc>
                    <a:tc>
                      <a:txBody>
                        <a:bodyPr/>
                        <a:lstStyle/>
                        <a:p>
                          <a:pPr algn="ctr">
                            <a:lnSpc>
                              <a:spcPts val="1200"/>
                            </a:lnSpc>
                            <a:spcAft>
                              <a:spcPts val="0"/>
                            </a:spcAft>
                          </a:pPr>
                          <a:r>
                            <a:rPr lang="es-EC" sz="1400">
                              <a:effectLst/>
                              <a:latin typeface="+mj-lt"/>
                            </a:rPr>
                            <a:t>m</a:t>
                          </a:r>
                          <a:endParaRPr lang="es-EC" sz="1400">
                            <a:solidFill>
                              <a:srgbClr val="000000"/>
                            </a:solidFill>
                            <a:effectLst/>
                            <a:latin typeface="+mj-lt"/>
                            <a:ea typeface="Times New Roman"/>
                            <a:cs typeface="Times New Roman"/>
                          </a:endParaRPr>
                        </a:p>
                      </a:txBody>
                      <a:tcPr marL="68580" marR="68580" marT="0" marB="0" anchor="ctr"/>
                    </a:tc>
                  </a:tr>
                  <a:tr h="320373">
                    <a:tc>
                      <a:txBody>
                        <a:bodyPr/>
                        <a:lstStyle/>
                        <a:p>
                          <a:pPr algn="ctr">
                            <a:lnSpc>
                              <a:spcPts val="1200"/>
                            </a:lnSpc>
                            <a:spcAft>
                              <a:spcPts val="0"/>
                            </a:spcAft>
                          </a:pPr>
                          <a:r>
                            <a:rPr lang="es-EC" sz="1400">
                              <a:effectLst/>
                              <a:latin typeface="+mj-lt"/>
                            </a:rPr>
                            <a:t>Base</a:t>
                          </a:r>
                          <a:endParaRPr lang="es-EC" sz="1400">
                            <a:solidFill>
                              <a:srgbClr val="000000"/>
                            </a:solidFill>
                            <a:effectLst/>
                            <a:latin typeface="+mj-lt"/>
                            <a:ea typeface="Times New Roman"/>
                            <a:cs typeface="Times New Roman"/>
                          </a:endParaRPr>
                        </a:p>
                      </a:txBody>
                      <a:tcPr marL="68580" marR="68580" marT="0" marB="0" anchor="ctr"/>
                    </a:tc>
                    <a:tc>
                      <a:txBody>
                        <a:bodyPr/>
                        <a:lstStyle/>
                        <a:p>
                          <a:pPr algn="ctr">
                            <a:lnSpc>
                              <a:spcPts val="1200"/>
                            </a:lnSpc>
                            <a:spcAft>
                              <a:spcPts val="0"/>
                            </a:spcAft>
                          </a:pPr>
                          <a:r>
                            <a:rPr lang="es-EC" sz="1400">
                              <a:effectLst/>
                              <a:latin typeface="+mj-lt"/>
                            </a:rPr>
                            <a:t>B</a:t>
                          </a:r>
                          <a:endParaRPr lang="es-EC" sz="1400">
                            <a:solidFill>
                              <a:srgbClr val="000000"/>
                            </a:solidFill>
                            <a:effectLst/>
                            <a:latin typeface="+mj-lt"/>
                            <a:ea typeface="Times New Roman"/>
                            <a:cs typeface="Times New Roman"/>
                          </a:endParaRPr>
                        </a:p>
                      </a:txBody>
                      <a:tcPr marL="68580" marR="68580" marT="0" marB="0" anchor="ctr"/>
                    </a:tc>
                    <a:tc>
                      <a:txBody>
                        <a:bodyPr/>
                        <a:lstStyle/>
                        <a:p>
                          <a:pPr algn="ctr">
                            <a:lnSpc>
                              <a:spcPts val="1200"/>
                            </a:lnSpc>
                            <a:spcAft>
                              <a:spcPts val="0"/>
                            </a:spcAft>
                          </a:pPr>
                          <a:r>
                            <a:rPr lang="es-EC" sz="1400">
                              <a:effectLst/>
                              <a:latin typeface="+mj-lt"/>
                            </a:rPr>
                            <a:t>2,00</a:t>
                          </a:r>
                          <a:endParaRPr lang="es-EC" sz="1400">
                            <a:solidFill>
                              <a:srgbClr val="000000"/>
                            </a:solidFill>
                            <a:effectLst/>
                            <a:latin typeface="+mj-lt"/>
                            <a:ea typeface="Times New Roman"/>
                            <a:cs typeface="Times New Roman"/>
                          </a:endParaRPr>
                        </a:p>
                      </a:txBody>
                      <a:tcPr marL="68580" marR="68580" marT="0" marB="0" anchor="ctr"/>
                    </a:tc>
                    <a:tc>
                      <a:txBody>
                        <a:bodyPr/>
                        <a:lstStyle/>
                        <a:p>
                          <a:pPr algn="ctr">
                            <a:lnSpc>
                              <a:spcPts val="1200"/>
                            </a:lnSpc>
                            <a:spcAft>
                              <a:spcPts val="0"/>
                            </a:spcAft>
                          </a:pPr>
                          <a:r>
                            <a:rPr lang="es-EC" sz="1400">
                              <a:effectLst/>
                              <a:latin typeface="+mj-lt"/>
                            </a:rPr>
                            <a:t>m</a:t>
                          </a:r>
                          <a:endParaRPr lang="es-EC" sz="1400">
                            <a:solidFill>
                              <a:srgbClr val="000000"/>
                            </a:solidFill>
                            <a:effectLst/>
                            <a:latin typeface="+mj-lt"/>
                            <a:ea typeface="Times New Roman"/>
                            <a:cs typeface="Times New Roman"/>
                          </a:endParaRPr>
                        </a:p>
                      </a:txBody>
                      <a:tcPr marL="68580" marR="68580" marT="0" marB="0" anchor="ctr"/>
                    </a:tc>
                  </a:tr>
                  <a:tr h="320373">
                    <a:tc>
                      <a:txBody>
                        <a:bodyPr/>
                        <a:lstStyle/>
                        <a:p>
                          <a:pPr algn="ctr">
                            <a:lnSpc>
                              <a:spcPts val="1200"/>
                            </a:lnSpc>
                            <a:spcAft>
                              <a:spcPts val="0"/>
                            </a:spcAft>
                          </a:pPr>
                          <a:r>
                            <a:rPr lang="es-EC" sz="1400">
                              <a:effectLst/>
                              <a:latin typeface="+mj-lt"/>
                            </a:rPr>
                            <a:t>Longitud </a:t>
                          </a:r>
                          <a:endParaRPr lang="es-EC" sz="1400">
                            <a:solidFill>
                              <a:srgbClr val="000000"/>
                            </a:solidFill>
                            <a:effectLst/>
                            <a:latin typeface="+mj-lt"/>
                            <a:ea typeface="Times New Roman"/>
                            <a:cs typeface="Times New Roman"/>
                          </a:endParaRPr>
                        </a:p>
                      </a:txBody>
                      <a:tcPr marL="68580" marR="68580" marT="0" marB="0" anchor="ctr"/>
                    </a:tc>
                    <a:tc>
                      <a:txBody>
                        <a:bodyPr/>
                        <a:lstStyle/>
                        <a:p>
                          <a:pPr algn="ctr">
                            <a:lnSpc>
                              <a:spcPts val="1200"/>
                            </a:lnSpc>
                            <a:spcAft>
                              <a:spcPts val="0"/>
                            </a:spcAft>
                          </a:pPr>
                          <a:r>
                            <a:rPr lang="es-EC" sz="1400">
                              <a:effectLst/>
                              <a:latin typeface="+mj-lt"/>
                            </a:rPr>
                            <a:t>L</a:t>
                          </a:r>
                          <a:endParaRPr lang="es-EC" sz="1400">
                            <a:solidFill>
                              <a:srgbClr val="000000"/>
                            </a:solidFill>
                            <a:effectLst/>
                            <a:latin typeface="+mj-lt"/>
                            <a:ea typeface="Times New Roman"/>
                            <a:cs typeface="Times New Roman"/>
                          </a:endParaRPr>
                        </a:p>
                      </a:txBody>
                      <a:tcPr marL="68580" marR="68580" marT="0" marB="0" anchor="ctr"/>
                    </a:tc>
                    <a:tc>
                      <a:txBody>
                        <a:bodyPr/>
                        <a:lstStyle/>
                        <a:p>
                          <a:pPr algn="ctr">
                            <a:lnSpc>
                              <a:spcPts val="1200"/>
                            </a:lnSpc>
                            <a:spcAft>
                              <a:spcPts val="0"/>
                            </a:spcAft>
                          </a:pPr>
                          <a:r>
                            <a:rPr lang="es-EC" sz="1400">
                              <a:effectLst/>
                              <a:latin typeface="+mj-lt"/>
                            </a:rPr>
                            <a:t>113,00</a:t>
                          </a:r>
                          <a:endParaRPr lang="es-EC" sz="1400">
                            <a:solidFill>
                              <a:srgbClr val="000000"/>
                            </a:solidFill>
                            <a:effectLst/>
                            <a:latin typeface="+mj-lt"/>
                            <a:ea typeface="Times New Roman"/>
                            <a:cs typeface="Times New Roman"/>
                          </a:endParaRPr>
                        </a:p>
                      </a:txBody>
                      <a:tcPr marL="68580" marR="68580" marT="0" marB="0" anchor="ctr"/>
                    </a:tc>
                    <a:tc>
                      <a:txBody>
                        <a:bodyPr/>
                        <a:lstStyle/>
                        <a:p>
                          <a:pPr algn="ctr">
                            <a:lnSpc>
                              <a:spcPts val="1200"/>
                            </a:lnSpc>
                            <a:spcAft>
                              <a:spcPts val="0"/>
                            </a:spcAft>
                          </a:pPr>
                          <a:r>
                            <a:rPr lang="es-EC" sz="1400">
                              <a:effectLst/>
                              <a:latin typeface="+mj-lt"/>
                            </a:rPr>
                            <a:t>m</a:t>
                          </a:r>
                          <a:endParaRPr lang="es-EC" sz="1400">
                            <a:solidFill>
                              <a:srgbClr val="000000"/>
                            </a:solidFill>
                            <a:effectLst/>
                            <a:latin typeface="+mj-lt"/>
                            <a:ea typeface="Times New Roman"/>
                            <a:cs typeface="Times New Roman"/>
                          </a:endParaRPr>
                        </a:p>
                      </a:txBody>
                      <a:tcPr marL="68580" marR="68580" marT="0" marB="0" anchor="ctr"/>
                    </a:tc>
                  </a:tr>
                  <a:tr h="320373">
                    <a:tc>
                      <a:txBody>
                        <a:bodyPr/>
                        <a:lstStyle/>
                        <a:p>
                          <a:pPr algn="ctr">
                            <a:lnSpc>
                              <a:spcPts val="1200"/>
                            </a:lnSpc>
                            <a:spcAft>
                              <a:spcPts val="0"/>
                            </a:spcAft>
                          </a:pPr>
                          <a:r>
                            <a:rPr lang="es-EC" sz="1400">
                              <a:effectLst/>
                              <a:latin typeface="+mj-lt"/>
                            </a:rPr>
                            <a:t>Capacidad del suelo</a:t>
                          </a:r>
                          <a:endParaRPr lang="es-EC" sz="1400">
                            <a:solidFill>
                              <a:srgbClr val="000000"/>
                            </a:solidFill>
                            <a:effectLst/>
                            <a:latin typeface="+mj-lt"/>
                            <a:ea typeface="Times New Roman"/>
                            <a:cs typeface="Times New Roman"/>
                          </a:endParaRPr>
                        </a:p>
                      </a:txBody>
                      <a:tcPr marL="68580" marR="68580" marT="0" marB="0" anchor="ctr"/>
                    </a:tc>
                    <a:tc>
                      <a:txBody>
                        <a:bodyPr/>
                        <a:lstStyle/>
                        <a:p>
                          <a:endParaRPr lang="es-EC"/>
                        </a:p>
                      </a:txBody>
                      <a:tcPr marL="68580" marR="68580" marT="0" marB="0" anchor="ctr">
                        <a:blipFill rotWithShape="1">
                          <a:blip r:embed="rId4"/>
                          <a:stretch>
                            <a:fillRect l="-218621" t="-678846" r="-186897" b="-438462"/>
                          </a:stretch>
                        </a:blipFill>
                      </a:tcPr>
                    </a:tc>
                    <a:tc>
                      <a:txBody>
                        <a:bodyPr/>
                        <a:lstStyle/>
                        <a:p>
                          <a:pPr algn="ctr">
                            <a:lnSpc>
                              <a:spcPts val="1200"/>
                            </a:lnSpc>
                            <a:spcAft>
                              <a:spcPts val="0"/>
                            </a:spcAft>
                          </a:pPr>
                          <a:r>
                            <a:rPr lang="es-EC" sz="1400">
                              <a:effectLst/>
                              <a:latin typeface="+mj-lt"/>
                            </a:rPr>
                            <a:t>10898,85</a:t>
                          </a:r>
                          <a:endParaRPr lang="es-EC" sz="1400">
                            <a:solidFill>
                              <a:srgbClr val="000000"/>
                            </a:solidFill>
                            <a:effectLst/>
                            <a:latin typeface="+mj-lt"/>
                            <a:ea typeface="Times New Roman"/>
                            <a:cs typeface="Times New Roman"/>
                          </a:endParaRPr>
                        </a:p>
                      </a:txBody>
                      <a:tcPr marL="68580" marR="68580" marT="0" marB="0" anchor="ctr"/>
                    </a:tc>
                    <a:tc>
                      <a:txBody>
                        <a:bodyPr/>
                        <a:lstStyle/>
                        <a:p>
                          <a:pPr algn="ctr">
                            <a:lnSpc>
                              <a:spcPts val="1200"/>
                            </a:lnSpc>
                            <a:spcAft>
                              <a:spcPts val="0"/>
                            </a:spcAft>
                          </a:pPr>
                          <a:r>
                            <a:rPr lang="es-EC" sz="1400">
                              <a:effectLst/>
                              <a:latin typeface="+mj-lt"/>
                            </a:rPr>
                            <a:t>Tn/m2</a:t>
                          </a:r>
                          <a:endParaRPr lang="es-EC" sz="1400">
                            <a:solidFill>
                              <a:srgbClr val="000000"/>
                            </a:solidFill>
                            <a:effectLst/>
                            <a:latin typeface="+mj-lt"/>
                            <a:ea typeface="Times New Roman"/>
                            <a:cs typeface="Times New Roman"/>
                          </a:endParaRPr>
                        </a:p>
                      </a:txBody>
                      <a:tcPr marL="68580" marR="68580" marT="0" marB="0" anchor="ctr"/>
                    </a:tc>
                  </a:tr>
                  <a:tr h="320373">
                    <a:tc>
                      <a:txBody>
                        <a:bodyPr/>
                        <a:lstStyle/>
                        <a:p>
                          <a:pPr algn="ctr">
                            <a:lnSpc>
                              <a:spcPts val="1200"/>
                            </a:lnSpc>
                            <a:spcAft>
                              <a:spcPts val="0"/>
                            </a:spcAft>
                          </a:pPr>
                          <a:r>
                            <a:rPr lang="es-EC" sz="1400">
                              <a:effectLst/>
                              <a:latin typeface="+mj-lt"/>
                            </a:rPr>
                            <a:t>Carga total última</a:t>
                          </a:r>
                          <a:endParaRPr lang="es-EC" sz="1400">
                            <a:solidFill>
                              <a:srgbClr val="000000"/>
                            </a:solidFill>
                            <a:effectLst/>
                            <a:latin typeface="+mj-lt"/>
                            <a:ea typeface="Times New Roman"/>
                            <a:cs typeface="Times New Roman"/>
                          </a:endParaRPr>
                        </a:p>
                      </a:txBody>
                      <a:tcPr marL="68580" marR="68580" marT="0" marB="0" anchor="ctr"/>
                    </a:tc>
                    <a:tc>
                      <a:txBody>
                        <a:bodyPr/>
                        <a:lstStyle/>
                        <a:p>
                          <a:endParaRPr lang="es-EC"/>
                        </a:p>
                      </a:txBody>
                      <a:tcPr marL="68580" marR="68580" marT="0" marB="0" anchor="ctr">
                        <a:blipFill rotWithShape="1">
                          <a:blip r:embed="rId4"/>
                          <a:stretch>
                            <a:fillRect l="-218621" t="-764151" r="-186897" b="-330189"/>
                          </a:stretch>
                        </a:blipFill>
                      </a:tcPr>
                    </a:tc>
                    <a:tc>
                      <a:txBody>
                        <a:bodyPr/>
                        <a:lstStyle/>
                        <a:p>
                          <a:pPr algn="ctr">
                            <a:lnSpc>
                              <a:spcPts val="1200"/>
                            </a:lnSpc>
                            <a:spcAft>
                              <a:spcPts val="0"/>
                            </a:spcAft>
                          </a:pPr>
                          <a:r>
                            <a:rPr lang="es-EC" sz="1400" dirty="0">
                              <a:effectLst/>
                              <a:latin typeface="+mj-lt"/>
                            </a:rPr>
                            <a:t>23467,84</a:t>
                          </a:r>
                          <a:endParaRPr lang="es-EC" sz="1400" dirty="0">
                            <a:solidFill>
                              <a:srgbClr val="000000"/>
                            </a:solidFill>
                            <a:effectLst/>
                            <a:latin typeface="+mj-lt"/>
                            <a:ea typeface="Times New Roman"/>
                            <a:cs typeface="Times New Roman"/>
                          </a:endParaRPr>
                        </a:p>
                      </a:txBody>
                      <a:tcPr marL="68580" marR="68580" marT="0" marB="0" anchor="ctr"/>
                    </a:tc>
                    <a:tc>
                      <a:txBody>
                        <a:bodyPr/>
                        <a:lstStyle/>
                        <a:p>
                          <a:pPr algn="ctr">
                            <a:lnSpc>
                              <a:spcPts val="1200"/>
                            </a:lnSpc>
                            <a:spcAft>
                              <a:spcPts val="0"/>
                            </a:spcAft>
                          </a:pPr>
                          <a:r>
                            <a:rPr lang="es-EC" sz="1400">
                              <a:effectLst/>
                              <a:latin typeface="+mj-lt"/>
                            </a:rPr>
                            <a:t>Tn</a:t>
                          </a:r>
                          <a:endParaRPr lang="es-EC" sz="1400">
                            <a:solidFill>
                              <a:srgbClr val="000000"/>
                            </a:solidFill>
                            <a:effectLst/>
                            <a:latin typeface="+mj-lt"/>
                            <a:ea typeface="Times New Roman"/>
                            <a:cs typeface="Times New Roman"/>
                          </a:endParaRPr>
                        </a:p>
                      </a:txBody>
                      <a:tcPr marL="68580" marR="68580" marT="0" marB="0" anchor="ctr"/>
                    </a:tc>
                  </a:tr>
                  <a:tr h="396000">
                    <a:tc>
                      <a:txBody>
                        <a:bodyPr/>
                        <a:lstStyle/>
                        <a:p>
                          <a:pPr algn="ctr">
                            <a:lnSpc>
                              <a:spcPts val="1200"/>
                            </a:lnSpc>
                            <a:spcAft>
                              <a:spcPts val="0"/>
                            </a:spcAft>
                          </a:pPr>
                          <a:r>
                            <a:rPr lang="es-EC" sz="1400" dirty="0">
                              <a:effectLst/>
                              <a:latin typeface="+mj-lt"/>
                            </a:rPr>
                            <a:t>Esfuerzo normal vertical</a:t>
                          </a:r>
                          <a:endParaRPr lang="es-EC" sz="1400" dirty="0">
                            <a:solidFill>
                              <a:srgbClr val="000000"/>
                            </a:solidFill>
                            <a:effectLst/>
                            <a:latin typeface="+mj-lt"/>
                            <a:ea typeface="Times New Roman"/>
                            <a:cs typeface="Times New Roman"/>
                          </a:endParaRPr>
                        </a:p>
                      </a:txBody>
                      <a:tcPr marL="68580" marR="68580" marT="0" marB="0" anchor="ctr"/>
                    </a:tc>
                    <a:tc>
                      <a:txBody>
                        <a:bodyPr/>
                        <a:lstStyle/>
                        <a:p>
                          <a:endParaRPr lang="es-EC"/>
                        </a:p>
                      </a:txBody>
                      <a:tcPr marL="68580" marR="68580" marT="0" marB="0" anchor="ctr">
                        <a:blipFill rotWithShape="1">
                          <a:blip r:embed="rId4"/>
                          <a:stretch>
                            <a:fillRect l="-218621" t="-704615" r="-186897" b="-169231"/>
                          </a:stretch>
                        </a:blipFill>
                      </a:tcPr>
                    </a:tc>
                    <a:tc>
                      <a:txBody>
                        <a:bodyPr/>
                        <a:lstStyle/>
                        <a:p>
                          <a:pPr algn="ctr">
                            <a:lnSpc>
                              <a:spcPts val="1200"/>
                            </a:lnSpc>
                            <a:spcAft>
                              <a:spcPts val="0"/>
                            </a:spcAft>
                          </a:pPr>
                          <a:r>
                            <a:rPr lang="es-EC" sz="1400" dirty="0">
                              <a:effectLst/>
                              <a:latin typeface="+mj-lt"/>
                            </a:rPr>
                            <a:t>74,17</a:t>
                          </a:r>
                          <a:endParaRPr lang="es-EC" sz="1400" dirty="0">
                            <a:solidFill>
                              <a:srgbClr val="000000"/>
                            </a:solidFill>
                            <a:effectLst/>
                            <a:latin typeface="+mj-lt"/>
                            <a:ea typeface="Times New Roman"/>
                            <a:cs typeface="Times New Roman"/>
                          </a:endParaRPr>
                        </a:p>
                      </a:txBody>
                      <a:tcPr marL="68580" marR="68580" marT="0" marB="0" anchor="ctr"/>
                    </a:tc>
                    <a:tc>
                      <a:txBody>
                        <a:bodyPr/>
                        <a:lstStyle/>
                        <a:p>
                          <a:pPr algn="ctr">
                            <a:lnSpc>
                              <a:spcPts val="1200"/>
                            </a:lnSpc>
                            <a:spcAft>
                              <a:spcPts val="0"/>
                            </a:spcAft>
                          </a:pPr>
                          <a:r>
                            <a:rPr lang="es-EC" sz="1400">
                              <a:effectLst/>
                              <a:latin typeface="+mj-lt"/>
                            </a:rPr>
                            <a:t>Tn/m2 </a:t>
                          </a:r>
                          <a:endParaRPr lang="es-EC" sz="1400">
                            <a:solidFill>
                              <a:srgbClr val="000000"/>
                            </a:solidFill>
                            <a:effectLst/>
                            <a:latin typeface="+mj-lt"/>
                            <a:ea typeface="Times New Roman"/>
                            <a:cs typeface="Times New Roman"/>
                          </a:endParaRPr>
                        </a:p>
                      </a:txBody>
                      <a:tcPr marL="68580" marR="68580" marT="0" marB="0" anchor="ctr"/>
                    </a:tc>
                  </a:tr>
                  <a:tr h="320373">
                    <a:tc>
                      <a:txBody>
                        <a:bodyPr/>
                        <a:lstStyle/>
                        <a:p>
                          <a:pPr algn="ctr">
                            <a:lnSpc>
                              <a:spcPts val="1200"/>
                            </a:lnSpc>
                            <a:spcAft>
                              <a:spcPts val="0"/>
                            </a:spcAft>
                          </a:pPr>
                          <a:r>
                            <a:rPr lang="es-EC" sz="1400">
                              <a:effectLst/>
                              <a:latin typeface="+mj-lt"/>
                            </a:rPr>
                            <a:t>Esfuerzo último  </a:t>
                          </a:r>
                          <a:endParaRPr lang="es-EC" sz="1400">
                            <a:solidFill>
                              <a:srgbClr val="000000"/>
                            </a:solidFill>
                            <a:effectLst/>
                            <a:latin typeface="+mj-lt"/>
                            <a:ea typeface="Times New Roman"/>
                            <a:cs typeface="Times New Roman"/>
                          </a:endParaRPr>
                        </a:p>
                      </a:txBody>
                      <a:tcPr marL="68580" marR="68580" marT="0" marB="0" anchor="ctr"/>
                    </a:tc>
                    <a:tc>
                      <a:txBody>
                        <a:bodyPr/>
                        <a:lstStyle/>
                        <a:p>
                          <a:endParaRPr lang="es-EC"/>
                        </a:p>
                      </a:txBody>
                      <a:tcPr marL="68580" marR="68580" marT="0" marB="0" anchor="ctr">
                        <a:blipFill rotWithShape="1">
                          <a:blip r:embed="rId4"/>
                          <a:stretch>
                            <a:fillRect l="-218621" t="-1005769" r="-186897" b="-111538"/>
                          </a:stretch>
                        </a:blipFill>
                      </a:tcPr>
                    </a:tc>
                    <a:tc>
                      <a:txBody>
                        <a:bodyPr/>
                        <a:lstStyle/>
                        <a:p>
                          <a:pPr algn="ctr">
                            <a:lnSpc>
                              <a:spcPts val="1200"/>
                            </a:lnSpc>
                            <a:spcAft>
                              <a:spcPts val="0"/>
                            </a:spcAft>
                          </a:pPr>
                          <a:r>
                            <a:rPr lang="es-EC" sz="1400" dirty="0">
                              <a:effectLst/>
                              <a:latin typeface="+mj-lt"/>
                            </a:rPr>
                            <a:t>103,84</a:t>
                          </a:r>
                          <a:endParaRPr lang="es-EC" sz="1400" dirty="0">
                            <a:solidFill>
                              <a:srgbClr val="000000"/>
                            </a:solidFill>
                            <a:effectLst/>
                            <a:latin typeface="+mj-lt"/>
                            <a:ea typeface="Times New Roman"/>
                            <a:cs typeface="Times New Roman"/>
                          </a:endParaRPr>
                        </a:p>
                      </a:txBody>
                      <a:tcPr marL="68580" marR="68580" marT="0" marB="0" anchor="ctr"/>
                    </a:tc>
                    <a:tc>
                      <a:txBody>
                        <a:bodyPr/>
                        <a:lstStyle/>
                        <a:p>
                          <a:pPr algn="ctr">
                            <a:lnSpc>
                              <a:spcPts val="1200"/>
                            </a:lnSpc>
                            <a:spcAft>
                              <a:spcPts val="0"/>
                            </a:spcAft>
                          </a:pPr>
                          <a:r>
                            <a:rPr lang="es-EC" sz="1400">
                              <a:effectLst/>
                              <a:latin typeface="+mj-lt"/>
                            </a:rPr>
                            <a:t>Tn/m2 </a:t>
                          </a:r>
                          <a:endParaRPr lang="es-EC" sz="1400">
                            <a:solidFill>
                              <a:srgbClr val="000000"/>
                            </a:solidFill>
                            <a:effectLst/>
                            <a:latin typeface="+mj-lt"/>
                            <a:ea typeface="Times New Roman"/>
                            <a:cs typeface="Times New Roman"/>
                          </a:endParaRPr>
                        </a:p>
                      </a:txBody>
                      <a:tcPr marL="68580" marR="68580" marT="0" marB="0" anchor="ctr"/>
                    </a:tc>
                  </a:tr>
                  <a:tr h="320373">
                    <a:tc>
                      <a:txBody>
                        <a:bodyPr/>
                        <a:lstStyle/>
                        <a:p>
                          <a:endParaRPr lang="es-EC"/>
                        </a:p>
                      </a:txBody>
                      <a:tcPr marL="68580" marR="68580" marT="0" marB="0" anchor="ctr">
                        <a:blipFill rotWithShape="1">
                          <a:blip r:embed="rId4"/>
                          <a:stretch>
                            <a:fillRect l="-316" t="-1084906" r="-131646" b="-9434"/>
                          </a:stretch>
                        </a:blipFill>
                      </a:tcPr>
                    </a:tc>
                    <a:tc>
                      <a:txBody>
                        <a:bodyPr/>
                        <a:lstStyle/>
                        <a:p>
                          <a:pPr algn="ctr">
                            <a:lnSpc>
                              <a:spcPts val="1200"/>
                            </a:lnSpc>
                            <a:spcAft>
                              <a:spcPts val="0"/>
                            </a:spcAft>
                          </a:pPr>
                          <a:r>
                            <a:rPr lang="es-EC" sz="1400">
                              <a:effectLst/>
                              <a:latin typeface="+mj-lt"/>
                            </a:rPr>
                            <a:t> </a:t>
                          </a:r>
                          <a:endParaRPr lang="es-EC" sz="1400">
                            <a:solidFill>
                              <a:srgbClr val="000000"/>
                            </a:solidFill>
                            <a:effectLst/>
                            <a:latin typeface="+mj-lt"/>
                            <a:ea typeface="Times New Roman"/>
                            <a:cs typeface="Times New Roman"/>
                          </a:endParaRPr>
                        </a:p>
                      </a:txBody>
                      <a:tcPr marL="68580" marR="68580" marT="0" marB="0" anchor="ctr"/>
                    </a:tc>
                    <a:tc gridSpan="2">
                      <a:txBody>
                        <a:bodyPr/>
                        <a:lstStyle/>
                        <a:p>
                          <a:pPr algn="ctr">
                            <a:lnSpc>
                              <a:spcPts val="1200"/>
                            </a:lnSpc>
                            <a:spcAft>
                              <a:spcPts val="0"/>
                            </a:spcAft>
                          </a:pPr>
                          <a:r>
                            <a:rPr lang="es-EC" sz="1400" dirty="0">
                              <a:effectLst/>
                              <a:latin typeface="+mj-lt"/>
                            </a:rPr>
                            <a:t>SI CUMPLE</a:t>
                          </a:r>
                          <a:endParaRPr lang="es-EC" sz="1400" dirty="0">
                            <a:solidFill>
                              <a:srgbClr val="000000"/>
                            </a:solidFill>
                            <a:effectLst/>
                            <a:latin typeface="+mj-lt"/>
                            <a:ea typeface="Times New Roman"/>
                            <a:cs typeface="Times New Roman"/>
                          </a:endParaRPr>
                        </a:p>
                      </a:txBody>
                      <a:tcPr marL="68580" marR="68580" marT="0" marB="0" anchor="ctr"/>
                    </a:tc>
                    <a:tc hMerge="1">
                      <a:txBody>
                        <a:bodyPr/>
                        <a:lstStyle/>
                        <a:p>
                          <a:endParaRPr lang="es-EC"/>
                        </a:p>
                      </a:txBody>
                      <a:tcPr/>
                    </a:tc>
                  </a:tr>
                </a:tbl>
              </a:graphicData>
            </a:graphic>
          </p:graphicFrame>
        </mc:Fallback>
      </mc:AlternateContent>
      <p:sp>
        <p:nvSpPr>
          <p:cNvPr id="4" name="Rectangle 1"/>
          <p:cNvSpPr>
            <a:spLocks noChangeArrowheads="1"/>
          </p:cNvSpPr>
          <p:nvPr/>
        </p:nvSpPr>
        <p:spPr bwMode="auto">
          <a:xfrm>
            <a:off x="941696" y="673333"/>
            <a:ext cx="722024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2000" b="1" i="0" u="none" strike="noStrike" cap="none" normalizeH="0" baseline="0" dirty="0" smtClean="0">
                <a:ln>
                  <a:noFill/>
                </a:ln>
                <a:solidFill>
                  <a:schemeClr val="tx1"/>
                </a:solidFill>
                <a:effectLst/>
                <a:latin typeface="+mj-lt"/>
                <a:ea typeface="Calibri" pitchFamily="34" charset="0"/>
                <a:cs typeface="Arial" pitchFamily="34" charset="0"/>
              </a:rPr>
              <a:t>Esfuerzos en la presa, (contrafuertes). Presa San Lorenzo</a:t>
            </a:r>
            <a:endParaRPr kumimoji="0" lang="es-ES" sz="3200" b="0" i="0" u="none" strike="noStrike" cap="none" normalizeH="0" baseline="0" dirty="0" smtClean="0">
              <a:ln>
                <a:noFill/>
              </a:ln>
              <a:solidFill>
                <a:schemeClr val="tx1"/>
              </a:solidFill>
              <a:effectLst/>
              <a:latin typeface="+mj-lt"/>
              <a:cs typeface="Arial" pitchFamily="34" charset="0"/>
            </a:endParaRPr>
          </a:p>
        </p:txBody>
      </p:sp>
      <p:pic>
        <p:nvPicPr>
          <p:cNvPr id="7" name="6 Imagen" descr="Recorte de pantall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47" y="1007907"/>
            <a:ext cx="4162567" cy="5850093"/>
          </a:xfrm>
          <a:prstGeom prst="rect">
            <a:avLst/>
          </a:prstGeom>
        </p:spPr>
      </p:pic>
    </p:spTree>
    <p:extLst>
      <p:ext uri="{BB962C8B-B14F-4D97-AF65-F5344CB8AC3E}">
        <p14:creationId xmlns:p14="http://schemas.microsoft.com/office/powerpoint/2010/main" val="201441644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05661"/>
            <a:ext cx="8229600" cy="485553"/>
          </a:xfrm>
        </p:spPr>
        <p:txBody>
          <a:bodyPr/>
          <a:lstStyle/>
          <a:p>
            <a:pPr algn="l"/>
            <a:r>
              <a:rPr lang="es-EC" sz="2400" b="0" i="0" dirty="0">
                <a:solidFill>
                  <a:schemeClr val="tx1"/>
                </a:solidFill>
              </a:rPr>
              <a:t/>
            </a:r>
            <a:br>
              <a:rPr lang="es-EC" sz="2400" b="0" i="0" dirty="0">
                <a:solidFill>
                  <a:schemeClr val="tx1"/>
                </a:solidFill>
              </a:rPr>
            </a:br>
            <a:endParaRPr lang="es-EC" sz="2200" dirty="0">
              <a:solidFill>
                <a:schemeClr val="tx1"/>
              </a:solidFill>
            </a:endParaRPr>
          </a:p>
        </p:txBody>
      </p:sp>
      <p:sp>
        <p:nvSpPr>
          <p:cNvPr id="6" name="5 CuadroTexto"/>
          <p:cNvSpPr txBox="1"/>
          <p:nvPr/>
        </p:nvSpPr>
        <p:spPr>
          <a:xfrm>
            <a:off x="6086901" y="-14325"/>
            <a:ext cx="3057099" cy="369332"/>
          </a:xfrm>
          <a:prstGeom prst="rect">
            <a:avLst/>
          </a:prstGeom>
          <a:noFill/>
        </p:spPr>
        <p:txBody>
          <a:bodyPr wrap="square" rtlCol="0">
            <a:spAutoFit/>
          </a:bodyPr>
          <a:lstStyle/>
          <a:p>
            <a:pPr algn="ctr"/>
            <a:r>
              <a:rPr lang="es-EC" u="none" dirty="0" smtClean="0">
                <a:solidFill>
                  <a:schemeClr val="bg1">
                    <a:lumMod val="50000"/>
                  </a:schemeClr>
                </a:solidFill>
              </a:rPr>
              <a:t>MODELACIÓN Y DISEÑO</a:t>
            </a:r>
            <a:endParaRPr lang="es-EC" u="none" dirty="0">
              <a:solidFill>
                <a:schemeClr val="bg1">
                  <a:lumMod val="50000"/>
                </a:schemeClr>
              </a:solidFill>
            </a:endParaRPr>
          </a:p>
        </p:txBody>
      </p:sp>
      <p:pic>
        <p:nvPicPr>
          <p:cNvPr id="5" name="Imagen 5"/>
          <p:cNvPicPr>
            <a:picLocks noChangeAspect="1"/>
          </p:cNvPicPr>
          <p:nvPr/>
        </p:nvPicPr>
        <p:blipFill rotWithShape="1">
          <a:blip r:embed="rId3">
            <a:extLst>
              <a:ext uri="{28A0092B-C50C-407E-A947-70E740481C1C}">
                <a14:useLocalDpi xmlns:a14="http://schemas.microsoft.com/office/drawing/2010/main" val="0"/>
              </a:ext>
            </a:extLst>
          </a:blip>
          <a:srcRect l="25697"/>
          <a:stretch/>
        </p:blipFill>
        <p:spPr>
          <a:xfrm>
            <a:off x="6679732" y="5985437"/>
            <a:ext cx="2331841" cy="809423"/>
          </a:xfrm>
          <a:prstGeom prst="rect">
            <a:avLst/>
          </a:prstGeom>
        </p:spPr>
      </p:pic>
      <p:sp>
        <p:nvSpPr>
          <p:cNvPr id="19" name="6 CuadroTexto"/>
          <p:cNvSpPr txBox="1"/>
          <p:nvPr/>
        </p:nvSpPr>
        <p:spPr>
          <a:xfrm>
            <a:off x="109180" y="87228"/>
            <a:ext cx="5977721" cy="461665"/>
          </a:xfrm>
          <a:prstGeom prst="rect">
            <a:avLst/>
          </a:prstGeom>
          <a:noFill/>
        </p:spPr>
        <p:txBody>
          <a:bodyPr wrap="square" rtlCol="0">
            <a:spAutoFit/>
          </a:bodyPr>
          <a:lstStyle/>
          <a:p>
            <a:pPr lvl="0"/>
            <a:r>
              <a:rPr lang="es-EC" sz="2400" b="1" u="none" dirty="0" smtClean="0">
                <a:solidFill>
                  <a:srgbClr val="000000"/>
                </a:solidFill>
              </a:rPr>
              <a:t>CIMENTACIÓN</a:t>
            </a:r>
            <a:endParaRPr lang="es-EC" sz="2400" u="none" dirty="0">
              <a:solidFill>
                <a:srgbClr val="000000"/>
              </a:solidFill>
            </a:endParaRPr>
          </a:p>
        </p:txBody>
      </p:sp>
      <mc:AlternateContent xmlns:mc="http://schemas.openxmlformats.org/markup-compatibility/2006" xmlns:a14="http://schemas.microsoft.com/office/drawing/2010/main">
        <mc:Choice Requires="a14">
          <p:graphicFrame>
            <p:nvGraphicFramePr>
              <p:cNvPr id="3" name="2 Tabla"/>
              <p:cNvGraphicFramePr>
                <a:graphicFrameLocks noGrp="1"/>
              </p:cNvGraphicFramePr>
              <p:nvPr>
                <p:extLst>
                  <p:ext uri="{D42A27DB-BD31-4B8C-83A1-F6EECF244321}">
                    <p14:modId xmlns:p14="http://schemas.microsoft.com/office/powerpoint/2010/main" val="3321514780"/>
                  </p:ext>
                </p:extLst>
              </p:nvPr>
            </p:nvGraphicFramePr>
            <p:xfrm>
              <a:off x="4551817" y="1930700"/>
              <a:ext cx="4459756" cy="3822984"/>
            </p:xfrm>
            <a:graphic>
              <a:graphicData uri="http://schemas.openxmlformats.org/drawingml/2006/table">
                <a:tbl>
                  <a:tblPr firstRow="1" firstCol="1" bandRow="1">
                    <a:tableStyleId>{616DA210-FB5B-4158-B5E0-FEB733F419BA}</a:tableStyleId>
                  </a:tblPr>
                  <a:tblGrid>
                    <a:gridCol w="1925839"/>
                    <a:gridCol w="885178"/>
                    <a:gridCol w="885178"/>
                    <a:gridCol w="763561"/>
                  </a:tblGrid>
                  <a:tr h="320373">
                    <a:tc>
                      <a:txBody>
                        <a:bodyPr/>
                        <a:lstStyle/>
                        <a:p>
                          <a:pPr algn="ctr">
                            <a:lnSpc>
                              <a:spcPct val="115000"/>
                            </a:lnSpc>
                            <a:spcAft>
                              <a:spcPts val="0"/>
                            </a:spcAft>
                          </a:pPr>
                          <a:r>
                            <a:rPr lang="es-EC" sz="1400" dirty="0">
                              <a:effectLst/>
                              <a:latin typeface="+mj-lt"/>
                            </a:rPr>
                            <a:t>Descripción</a:t>
                          </a:r>
                          <a:endParaRPr lang="es-EC" sz="1400" b="1" dirty="0">
                            <a:solidFill>
                              <a:srgbClr val="000000"/>
                            </a:solidFill>
                            <a:effectLst/>
                            <a:latin typeface="+mj-lt"/>
                            <a:ea typeface="Times New Roman"/>
                            <a:cs typeface="Times New Roman"/>
                          </a:endParaRPr>
                        </a:p>
                      </a:txBody>
                      <a:tcPr marL="68580" marR="68580" marT="0" marB="0" anchor="ctr"/>
                    </a:tc>
                    <a:tc>
                      <a:txBody>
                        <a:bodyPr/>
                        <a:lstStyle/>
                        <a:p>
                          <a:pPr algn="ctr">
                            <a:lnSpc>
                              <a:spcPct val="115000"/>
                            </a:lnSpc>
                            <a:spcAft>
                              <a:spcPts val="0"/>
                            </a:spcAft>
                          </a:pPr>
                          <a:r>
                            <a:rPr lang="es-EC" sz="1400">
                              <a:effectLst/>
                              <a:latin typeface="+mj-lt"/>
                            </a:rPr>
                            <a:t>Símbolo</a:t>
                          </a:r>
                          <a:endParaRPr lang="es-EC" sz="1400" b="1">
                            <a:solidFill>
                              <a:srgbClr val="000000"/>
                            </a:solidFill>
                            <a:effectLst/>
                            <a:latin typeface="+mj-lt"/>
                            <a:ea typeface="Times New Roman"/>
                            <a:cs typeface="Times New Roman"/>
                          </a:endParaRPr>
                        </a:p>
                      </a:txBody>
                      <a:tcPr marL="68580" marR="68580" marT="0" marB="0" anchor="ctr"/>
                    </a:tc>
                    <a:tc>
                      <a:txBody>
                        <a:bodyPr/>
                        <a:lstStyle/>
                        <a:p>
                          <a:pPr algn="ctr">
                            <a:lnSpc>
                              <a:spcPct val="115000"/>
                            </a:lnSpc>
                            <a:spcAft>
                              <a:spcPts val="0"/>
                            </a:spcAft>
                          </a:pPr>
                          <a:r>
                            <a:rPr lang="es-EC" sz="1400">
                              <a:effectLst/>
                              <a:latin typeface="+mj-lt"/>
                            </a:rPr>
                            <a:t>Valor</a:t>
                          </a:r>
                          <a:endParaRPr lang="es-EC" sz="1400" b="1">
                            <a:solidFill>
                              <a:srgbClr val="000000"/>
                            </a:solidFill>
                            <a:effectLst/>
                            <a:latin typeface="+mj-lt"/>
                            <a:ea typeface="Times New Roman"/>
                            <a:cs typeface="Times New Roman"/>
                          </a:endParaRPr>
                        </a:p>
                      </a:txBody>
                      <a:tcPr marL="68580" marR="68580" marT="0" marB="0" anchor="ctr"/>
                    </a:tc>
                    <a:tc>
                      <a:txBody>
                        <a:bodyPr/>
                        <a:lstStyle/>
                        <a:p>
                          <a:pPr algn="ctr">
                            <a:lnSpc>
                              <a:spcPct val="115000"/>
                            </a:lnSpc>
                            <a:spcAft>
                              <a:spcPts val="0"/>
                            </a:spcAft>
                          </a:pPr>
                          <a:r>
                            <a:rPr lang="es-EC" sz="1400" dirty="0">
                              <a:effectLst/>
                              <a:latin typeface="+mj-lt"/>
                            </a:rPr>
                            <a:t>Unidad</a:t>
                          </a:r>
                          <a:endParaRPr lang="es-EC" sz="1400" b="1" dirty="0">
                            <a:solidFill>
                              <a:srgbClr val="000000"/>
                            </a:solidFill>
                            <a:effectLst/>
                            <a:latin typeface="+mj-lt"/>
                            <a:ea typeface="Times New Roman"/>
                            <a:cs typeface="Times New Roman"/>
                          </a:endParaRPr>
                        </a:p>
                      </a:txBody>
                      <a:tcPr marL="68580" marR="68580" marT="0" marB="0" anchor="ctr"/>
                    </a:tc>
                  </a:tr>
                  <a:tr h="432000">
                    <a:tc>
                      <a:txBody>
                        <a:bodyPr/>
                        <a:lstStyle/>
                        <a:p>
                          <a:pPr algn="ctr">
                            <a:lnSpc>
                              <a:spcPts val="1200"/>
                            </a:lnSpc>
                            <a:spcAft>
                              <a:spcPts val="0"/>
                            </a:spcAft>
                          </a:pPr>
                          <a:r>
                            <a:rPr lang="es-EC" sz="1400" dirty="0">
                              <a:effectLst/>
                              <a:latin typeface="+mj-lt"/>
                            </a:rPr>
                            <a:t>Fuerza total </a:t>
                          </a:r>
                          <a:r>
                            <a:rPr lang="es-EC" sz="1400" dirty="0" smtClean="0">
                              <a:effectLst/>
                              <a:latin typeface="+mj-lt"/>
                            </a:rPr>
                            <a:t>estructura </a:t>
                          </a:r>
                          <a:r>
                            <a:rPr lang="es-EC" sz="1400" dirty="0">
                              <a:effectLst/>
                              <a:latin typeface="+mj-lt"/>
                            </a:rPr>
                            <a:t>hormigón</a:t>
                          </a:r>
                          <a:endParaRPr lang="es-EC" sz="1400" dirty="0">
                            <a:solidFill>
                              <a:srgbClr val="000000"/>
                            </a:solidFill>
                            <a:effectLst/>
                            <a:latin typeface="+mj-lt"/>
                            <a:ea typeface="Times New Roman"/>
                            <a:cs typeface="Times New Roman"/>
                          </a:endParaRPr>
                        </a:p>
                      </a:txBody>
                      <a:tcPr marL="68580" marR="68580" marT="0" marB="0" anchor="ctr"/>
                    </a:tc>
                    <a:tc>
                      <a:txBody>
                        <a:bodyPr/>
                        <a:lstStyle/>
                        <a:p>
                          <a:pPr algn="ctr">
                            <a:lnSpc>
                              <a:spcPts val="1200"/>
                            </a:lnSpc>
                            <a:spcAft>
                              <a:spcPts val="0"/>
                            </a:spcAft>
                          </a:pPr>
                          <a:r>
                            <a:rPr lang="es-EC" sz="1400" dirty="0">
                              <a:effectLst/>
                              <a:latin typeface="+mj-lt"/>
                            </a:rPr>
                            <a:t>V</a:t>
                          </a:r>
                          <a:endParaRPr lang="es-EC" sz="1400" dirty="0">
                            <a:solidFill>
                              <a:srgbClr val="000000"/>
                            </a:solidFill>
                            <a:effectLst/>
                            <a:latin typeface="+mj-lt"/>
                            <a:ea typeface="Times New Roman"/>
                            <a:cs typeface="Times New Roman"/>
                          </a:endParaRPr>
                        </a:p>
                      </a:txBody>
                      <a:tcPr marL="68580" marR="68580" marT="0" marB="0" anchor="ctr"/>
                    </a:tc>
                    <a:tc>
                      <a:txBody>
                        <a:bodyPr/>
                        <a:lstStyle/>
                        <a:p>
                          <a:pPr marL="0" algn="ctr" defTabSz="914400" rtl="0" eaLnBrk="1" latinLnBrk="0" hangingPunct="1">
                            <a:lnSpc>
                              <a:spcPts val="1200"/>
                            </a:lnSpc>
                            <a:spcAft>
                              <a:spcPts val="0"/>
                            </a:spcAft>
                          </a:pPr>
                          <a:r>
                            <a:rPr lang="es-EC" sz="1400" kern="1200" dirty="0">
                              <a:solidFill>
                                <a:schemeClr val="tx1"/>
                              </a:solidFill>
                              <a:effectLst/>
                              <a:latin typeface="+mj-lt"/>
                              <a:ea typeface="+mn-ea"/>
                              <a:cs typeface="+mn-cs"/>
                            </a:rPr>
                            <a:t>14630,99</a:t>
                          </a:r>
                        </a:p>
                      </a:txBody>
                      <a:tcPr marL="68580" marR="68580" marT="0" marB="0" anchor="ctr"/>
                    </a:tc>
                    <a:tc>
                      <a:txBody>
                        <a:bodyPr/>
                        <a:lstStyle/>
                        <a:p>
                          <a:pPr algn="ctr">
                            <a:lnSpc>
                              <a:spcPts val="1200"/>
                            </a:lnSpc>
                            <a:spcAft>
                              <a:spcPts val="0"/>
                            </a:spcAft>
                          </a:pPr>
                          <a:r>
                            <a:rPr lang="es-EC" sz="1400">
                              <a:effectLst/>
                              <a:latin typeface="+mj-lt"/>
                            </a:rPr>
                            <a:t>Tn</a:t>
                          </a:r>
                          <a:endParaRPr lang="es-EC" sz="1400">
                            <a:solidFill>
                              <a:srgbClr val="000000"/>
                            </a:solidFill>
                            <a:effectLst/>
                            <a:latin typeface="+mj-lt"/>
                            <a:ea typeface="Times New Roman"/>
                            <a:cs typeface="Times New Roman"/>
                          </a:endParaRPr>
                        </a:p>
                      </a:txBody>
                      <a:tcPr marL="68580" marR="68580" marT="0" marB="0" anchor="ctr"/>
                    </a:tc>
                  </a:tr>
                  <a:tr h="320373">
                    <a:tc>
                      <a:txBody>
                        <a:bodyPr/>
                        <a:lstStyle/>
                        <a:p>
                          <a:pPr algn="ctr">
                            <a:lnSpc>
                              <a:spcPts val="1200"/>
                            </a:lnSpc>
                            <a:spcAft>
                              <a:spcPts val="0"/>
                            </a:spcAft>
                          </a:pPr>
                          <a:r>
                            <a:rPr lang="es-EC" sz="1400">
                              <a:effectLst/>
                              <a:latin typeface="+mj-lt"/>
                            </a:rPr>
                            <a:t>Carga relleno</a:t>
                          </a:r>
                          <a:endParaRPr lang="es-EC" sz="1400">
                            <a:solidFill>
                              <a:srgbClr val="000000"/>
                            </a:solidFill>
                            <a:effectLst/>
                            <a:latin typeface="+mj-lt"/>
                            <a:ea typeface="Times New Roman"/>
                            <a:cs typeface="Times New Roman"/>
                          </a:endParaRPr>
                        </a:p>
                      </a:txBody>
                      <a:tcPr marL="68580" marR="68580" marT="0" marB="0" anchor="ctr"/>
                    </a:tc>
                    <a:tc>
                      <a:txBody>
                        <a:bodyPr/>
                        <a:lstStyle/>
                        <a:p>
                          <a:pPr algn="ctr">
                            <a:lnSpc>
                              <a:spcPts val="1200"/>
                            </a:lnSpc>
                            <a:spcAft>
                              <a:spcPts val="0"/>
                            </a:spcAft>
                          </a:pPr>
                          <a:r>
                            <a:rPr lang="es-EC" sz="1400">
                              <a:effectLst/>
                              <a:latin typeface="+mj-lt"/>
                            </a:rPr>
                            <a:t>V</a:t>
                          </a:r>
                          <a:endParaRPr lang="es-EC" sz="1400">
                            <a:solidFill>
                              <a:srgbClr val="000000"/>
                            </a:solidFill>
                            <a:effectLst/>
                            <a:latin typeface="+mj-lt"/>
                            <a:ea typeface="Times New Roman"/>
                            <a:cs typeface="Times New Roman"/>
                          </a:endParaRPr>
                        </a:p>
                      </a:txBody>
                      <a:tcPr marL="68580" marR="68580" marT="0" marB="0" anchor="ctr"/>
                    </a:tc>
                    <a:tc>
                      <a:txBody>
                        <a:bodyPr/>
                        <a:lstStyle/>
                        <a:p>
                          <a:pPr marL="0" algn="ctr" defTabSz="914400" rtl="0" eaLnBrk="1" latinLnBrk="0" hangingPunct="1">
                            <a:lnSpc>
                              <a:spcPts val="1200"/>
                            </a:lnSpc>
                            <a:spcAft>
                              <a:spcPts val="0"/>
                            </a:spcAft>
                          </a:pPr>
                          <a:r>
                            <a:rPr lang="es-EC" sz="1400" kern="1200" dirty="0">
                              <a:solidFill>
                                <a:schemeClr val="tx1"/>
                              </a:solidFill>
                              <a:effectLst/>
                              <a:latin typeface="+mj-lt"/>
                              <a:ea typeface="+mn-ea"/>
                              <a:cs typeface="+mn-cs"/>
                            </a:rPr>
                            <a:t>11961,63</a:t>
                          </a:r>
                        </a:p>
                      </a:txBody>
                      <a:tcPr marL="68580" marR="68580" marT="0" marB="0" anchor="ctr"/>
                    </a:tc>
                    <a:tc>
                      <a:txBody>
                        <a:bodyPr/>
                        <a:lstStyle/>
                        <a:p>
                          <a:pPr algn="ctr">
                            <a:lnSpc>
                              <a:spcPts val="1200"/>
                            </a:lnSpc>
                            <a:spcAft>
                              <a:spcPts val="0"/>
                            </a:spcAft>
                          </a:pPr>
                          <a:r>
                            <a:rPr lang="es-EC" sz="1400" dirty="0">
                              <a:effectLst/>
                              <a:latin typeface="+mj-lt"/>
                            </a:rPr>
                            <a:t>Tn</a:t>
                          </a:r>
                          <a:endParaRPr lang="es-EC" sz="1400" dirty="0">
                            <a:solidFill>
                              <a:srgbClr val="000000"/>
                            </a:solidFill>
                            <a:effectLst/>
                            <a:latin typeface="+mj-lt"/>
                            <a:ea typeface="Times New Roman"/>
                            <a:cs typeface="Times New Roman"/>
                          </a:endParaRPr>
                        </a:p>
                      </a:txBody>
                      <a:tcPr marL="68580" marR="68580" marT="0" marB="0" anchor="ctr"/>
                    </a:tc>
                  </a:tr>
                  <a:tr h="432000">
                    <a:tc>
                      <a:txBody>
                        <a:bodyPr/>
                        <a:lstStyle/>
                        <a:p>
                          <a:pPr algn="ctr">
                            <a:lnSpc>
                              <a:spcPts val="1200"/>
                            </a:lnSpc>
                            <a:spcAft>
                              <a:spcPts val="0"/>
                            </a:spcAft>
                          </a:pPr>
                          <a:r>
                            <a:rPr lang="es-EC" sz="1400" dirty="0">
                              <a:effectLst/>
                              <a:latin typeface="+mj-lt"/>
                            </a:rPr>
                            <a:t>Profundidad de cimentación</a:t>
                          </a:r>
                          <a:endParaRPr lang="es-EC" sz="1400" dirty="0">
                            <a:solidFill>
                              <a:srgbClr val="000000"/>
                            </a:solidFill>
                            <a:effectLst/>
                            <a:latin typeface="+mj-lt"/>
                            <a:ea typeface="Times New Roman"/>
                            <a:cs typeface="Times New Roman"/>
                          </a:endParaRPr>
                        </a:p>
                      </a:txBody>
                      <a:tcPr marL="68580" marR="68580" marT="0" marB="0" anchor="ctr"/>
                    </a:tc>
                    <a:tc>
                      <a:txBody>
                        <a:bodyPr/>
                        <a:lstStyle/>
                        <a:p>
                          <a:pPr algn="ctr">
                            <a:lnSpc>
                              <a:spcPts val="1200"/>
                            </a:lnSpc>
                            <a:spcAft>
                              <a:spcPts val="0"/>
                            </a:spcAft>
                          </a:pPr>
                          <a:r>
                            <a:rPr lang="es-EC" sz="1400" dirty="0" err="1">
                              <a:effectLst/>
                              <a:latin typeface="+mj-lt"/>
                            </a:rPr>
                            <a:t>Df</a:t>
                          </a:r>
                          <a:endParaRPr lang="es-EC" sz="1400" dirty="0">
                            <a:solidFill>
                              <a:srgbClr val="000000"/>
                            </a:solidFill>
                            <a:effectLst/>
                            <a:latin typeface="+mj-lt"/>
                            <a:ea typeface="Times New Roman"/>
                            <a:cs typeface="Times New Roman"/>
                          </a:endParaRPr>
                        </a:p>
                      </a:txBody>
                      <a:tcPr marL="68580" marR="68580" marT="0" marB="0" anchor="ctr"/>
                    </a:tc>
                    <a:tc>
                      <a:txBody>
                        <a:bodyPr/>
                        <a:lstStyle/>
                        <a:p>
                          <a:pPr marL="0" algn="ctr" defTabSz="914400" rtl="0" eaLnBrk="1" latinLnBrk="0" hangingPunct="1">
                            <a:lnSpc>
                              <a:spcPts val="1200"/>
                            </a:lnSpc>
                            <a:spcAft>
                              <a:spcPts val="0"/>
                            </a:spcAft>
                          </a:pPr>
                          <a:r>
                            <a:rPr lang="es-EC" sz="1400" kern="1200" dirty="0">
                              <a:solidFill>
                                <a:schemeClr val="tx1"/>
                              </a:solidFill>
                              <a:effectLst/>
                              <a:latin typeface="+mj-lt"/>
                              <a:ea typeface="+mn-ea"/>
                              <a:cs typeface="+mn-cs"/>
                            </a:rPr>
                            <a:t>1,00</a:t>
                          </a:r>
                        </a:p>
                      </a:txBody>
                      <a:tcPr marL="68580" marR="68580" marT="0" marB="0" anchor="ctr"/>
                    </a:tc>
                    <a:tc>
                      <a:txBody>
                        <a:bodyPr/>
                        <a:lstStyle/>
                        <a:p>
                          <a:pPr algn="ctr">
                            <a:lnSpc>
                              <a:spcPts val="1200"/>
                            </a:lnSpc>
                            <a:spcAft>
                              <a:spcPts val="0"/>
                            </a:spcAft>
                          </a:pPr>
                          <a:r>
                            <a:rPr lang="es-EC" sz="1400">
                              <a:effectLst/>
                              <a:latin typeface="+mj-lt"/>
                            </a:rPr>
                            <a:t>m</a:t>
                          </a:r>
                          <a:endParaRPr lang="es-EC" sz="1400">
                            <a:solidFill>
                              <a:srgbClr val="000000"/>
                            </a:solidFill>
                            <a:effectLst/>
                            <a:latin typeface="+mj-lt"/>
                            <a:ea typeface="Times New Roman"/>
                            <a:cs typeface="Times New Roman"/>
                          </a:endParaRPr>
                        </a:p>
                      </a:txBody>
                      <a:tcPr marL="68580" marR="68580" marT="0" marB="0" anchor="ctr"/>
                    </a:tc>
                  </a:tr>
                  <a:tr h="320373">
                    <a:tc>
                      <a:txBody>
                        <a:bodyPr/>
                        <a:lstStyle/>
                        <a:p>
                          <a:pPr algn="ctr">
                            <a:lnSpc>
                              <a:spcPts val="1200"/>
                            </a:lnSpc>
                            <a:spcAft>
                              <a:spcPts val="0"/>
                            </a:spcAft>
                          </a:pPr>
                          <a:r>
                            <a:rPr lang="es-EC" sz="1400">
                              <a:effectLst/>
                              <a:latin typeface="+mj-lt"/>
                            </a:rPr>
                            <a:t>Base</a:t>
                          </a:r>
                          <a:endParaRPr lang="es-EC" sz="1400">
                            <a:solidFill>
                              <a:srgbClr val="000000"/>
                            </a:solidFill>
                            <a:effectLst/>
                            <a:latin typeface="+mj-lt"/>
                            <a:ea typeface="Times New Roman"/>
                            <a:cs typeface="Times New Roman"/>
                          </a:endParaRPr>
                        </a:p>
                      </a:txBody>
                      <a:tcPr marL="68580" marR="68580" marT="0" marB="0" anchor="ctr"/>
                    </a:tc>
                    <a:tc>
                      <a:txBody>
                        <a:bodyPr/>
                        <a:lstStyle/>
                        <a:p>
                          <a:pPr algn="ctr">
                            <a:lnSpc>
                              <a:spcPts val="1200"/>
                            </a:lnSpc>
                            <a:spcAft>
                              <a:spcPts val="0"/>
                            </a:spcAft>
                          </a:pPr>
                          <a:r>
                            <a:rPr lang="es-EC" sz="1400" dirty="0">
                              <a:effectLst/>
                              <a:latin typeface="+mj-lt"/>
                            </a:rPr>
                            <a:t>B</a:t>
                          </a:r>
                          <a:endParaRPr lang="es-EC" sz="1400" dirty="0">
                            <a:solidFill>
                              <a:srgbClr val="000000"/>
                            </a:solidFill>
                            <a:effectLst/>
                            <a:latin typeface="+mj-lt"/>
                            <a:ea typeface="Times New Roman"/>
                            <a:cs typeface="Times New Roman"/>
                          </a:endParaRPr>
                        </a:p>
                      </a:txBody>
                      <a:tcPr marL="68580" marR="68580" marT="0" marB="0" anchor="ctr"/>
                    </a:tc>
                    <a:tc>
                      <a:txBody>
                        <a:bodyPr/>
                        <a:lstStyle/>
                        <a:p>
                          <a:pPr marL="0" algn="ctr" defTabSz="914400" rtl="0" eaLnBrk="1" latinLnBrk="0" hangingPunct="1">
                            <a:lnSpc>
                              <a:spcPts val="1200"/>
                            </a:lnSpc>
                            <a:spcAft>
                              <a:spcPts val="0"/>
                            </a:spcAft>
                          </a:pPr>
                          <a:r>
                            <a:rPr lang="es-EC" sz="1400" kern="1200" dirty="0">
                              <a:solidFill>
                                <a:schemeClr val="tx1"/>
                              </a:solidFill>
                              <a:effectLst/>
                              <a:latin typeface="+mj-lt"/>
                              <a:ea typeface="+mn-ea"/>
                              <a:cs typeface="+mn-cs"/>
                            </a:rPr>
                            <a:t>2,00</a:t>
                          </a:r>
                        </a:p>
                      </a:txBody>
                      <a:tcPr marL="68580" marR="68580" marT="0" marB="0" anchor="ctr"/>
                    </a:tc>
                    <a:tc>
                      <a:txBody>
                        <a:bodyPr/>
                        <a:lstStyle/>
                        <a:p>
                          <a:pPr algn="ctr">
                            <a:lnSpc>
                              <a:spcPts val="1200"/>
                            </a:lnSpc>
                            <a:spcAft>
                              <a:spcPts val="0"/>
                            </a:spcAft>
                          </a:pPr>
                          <a:r>
                            <a:rPr lang="es-EC" sz="1400">
                              <a:effectLst/>
                              <a:latin typeface="+mj-lt"/>
                            </a:rPr>
                            <a:t>m</a:t>
                          </a:r>
                          <a:endParaRPr lang="es-EC" sz="1400">
                            <a:solidFill>
                              <a:srgbClr val="000000"/>
                            </a:solidFill>
                            <a:effectLst/>
                            <a:latin typeface="+mj-lt"/>
                            <a:ea typeface="Times New Roman"/>
                            <a:cs typeface="Times New Roman"/>
                          </a:endParaRPr>
                        </a:p>
                      </a:txBody>
                      <a:tcPr marL="68580" marR="68580" marT="0" marB="0" anchor="ctr"/>
                    </a:tc>
                  </a:tr>
                  <a:tr h="320373">
                    <a:tc>
                      <a:txBody>
                        <a:bodyPr/>
                        <a:lstStyle/>
                        <a:p>
                          <a:pPr algn="ctr">
                            <a:lnSpc>
                              <a:spcPts val="1200"/>
                            </a:lnSpc>
                            <a:spcAft>
                              <a:spcPts val="0"/>
                            </a:spcAft>
                          </a:pPr>
                          <a:r>
                            <a:rPr lang="es-EC" sz="1400">
                              <a:effectLst/>
                              <a:latin typeface="+mj-lt"/>
                            </a:rPr>
                            <a:t>Longitud </a:t>
                          </a:r>
                          <a:endParaRPr lang="es-EC" sz="1400">
                            <a:solidFill>
                              <a:srgbClr val="000000"/>
                            </a:solidFill>
                            <a:effectLst/>
                            <a:latin typeface="+mj-lt"/>
                            <a:ea typeface="Times New Roman"/>
                            <a:cs typeface="Times New Roman"/>
                          </a:endParaRPr>
                        </a:p>
                      </a:txBody>
                      <a:tcPr marL="68580" marR="68580" marT="0" marB="0" anchor="ctr"/>
                    </a:tc>
                    <a:tc>
                      <a:txBody>
                        <a:bodyPr/>
                        <a:lstStyle/>
                        <a:p>
                          <a:pPr algn="ctr">
                            <a:lnSpc>
                              <a:spcPts val="1200"/>
                            </a:lnSpc>
                            <a:spcAft>
                              <a:spcPts val="0"/>
                            </a:spcAft>
                          </a:pPr>
                          <a:r>
                            <a:rPr lang="es-EC" sz="1400" dirty="0">
                              <a:effectLst/>
                              <a:latin typeface="+mj-lt"/>
                            </a:rPr>
                            <a:t>L</a:t>
                          </a:r>
                          <a:endParaRPr lang="es-EC" sz="1400" dirty="0">
                            <a:solidFill>
                              <a:srgbClr val="000000"/>
                            </a:solidFill>
                            <a:effectLst/>
                            <a:latin typeface="+mj-lt"/>
                            <a:ea typeface="Times New Roman"/>
                            <a:cs typeface="Times New Roman"/>
                          </a:endParaRPr>
                        </a:p>
                      </a:txBody>
                      <a:tcPr marL="68580" marR="68580" marT="0" marB="0" anchor="ctr"/>
                    </a:tc>
                    <a:tc>
                      <a:txBody>
                        <a:bodyPr/>
                        <a:lstStyle/>
                        <a:p>
                          <a:pPr marL="0" algn="ctr" defTabSz="914400" rtl="0" eaLnBrk="1" latinLnBrk="0" hangingPunct="1">
                            <a:lnSpc>
                              <a:spcPts val="1200"/>
                            </a:lnSpc>
                            <a:spcAft>
                              <a:spcPts val="0"/>
                            </a:spcAft>
                          </a:pPr>
                          <a:r>
                            <a:rPr lang="es-EC" sz="1400" kern="1200" dirty="0">
                              <a:solidFill>
                                <a:schemeClr val="tx1"/>
                              </a:solidFill>
                              <a:effectLst/>
                              <a:latin typeface="+mj-lt"/>
                              <a:ea typeface="+mn-ea"/>
                              <a:cs typeface="+mn-cs"/>
                            </a:rPr>
                            <a:t>132</a:t>
                          </a:r>
                        </a:p>
                      </a:txBody>
                      <a:tcPr marL="68580" marR="68580" marT="0" marB="0" anchor="ctr"/>
                    </a:tc>
                    <a:tc>
                      <a:txBody>
                        <a:bodyPr/>
                        <a:lstStyle/>
                        <a:p>
                          <a:pPr algn="ctr">
                            <a:lnSpc>
                              <a:spcPts val="1200"/>
                            </a:lnSpc>
                            <a:spcAft>
                              <a:spcPts val="0"/>
                            </a:spcAft>
                          </a:pPr>
                          <a:r>
                            <a:rPr lang="es-EC" sz="1400">
                              <a:effectLst/>
                              <a:latin typeface="+mj-lt"/>
                            </a:rPr>
                            <a:t>m</a:t>
                          </a:r>
                          <a:endParaRPr lang="es-EC" sz="1400">
                            <a:solidFill>
                              <a:srgbClr val="000000"/>
                            </a:solidFill>
                            <a:effectLst/>
                            <a:latin typeface="+mj-lt"/>
                            <a:ea typeface="Times New Roman"/>
                            <a:cs typeface="Times New Roman"/>
                          </a:endParaRPr>
                        </a:p>
                      </a:txBody>
                      <a:tcPr marL="68580" marR="68580" marT="0" marB="0" anchor="ctr"/>
                    </a:tc>
                  </a:tr>
                  <a:tr h="320373">
                    <a:tc>
                      <a:txBody>
                        <a:bodyPr/>
                        <a:lstStyle/>
                        <a:p>
                          <a:pPr algn="ctr">
                            <a:lnSpc>
                              <a:spcPts val="1200"/>
                            </a:lnSpc>
                            <a:spcAft>
                              <a:spcPts val="0"/>
                            </a:spcAft>
                          </a:pPr>
                          <a:r>
                            <a:rPr lang="es-EC" sz="1400" dirty="0">
                              <a:effectLst/>
                              <a:latin typeface="+mj-lt"/>
                            </a:rPr>
                            <a:t>Capacidad del suelo</a:t>
                          </a:r>
                          <a:endParaRPr lang="es-EC" sz="1400" dirty="0">
                            <a:solidFill>
                              <a:srgbClr val="000000"/>
                            </a:solidFill>
                            <a:effectLst/>
                            <a:latin typeface="+mj-lt"/>
                            <a:ea typeface="Times New Roman"/>
                            <a:cs typeface="Times New Roman"/>
                          </a:endParaRPr>
                        </a:p>
                      </a:txBody>
                      <a:tcPr marL="68580" marR="68580" marT="0" marB="0" anchor="ctr"/>
                    </a:tc>
                    <a:tc>
                      <a:txBody>
                        <a:bodyPr/>
                        <a:lstStyle/>
                        <a:p>
                          <a:pPr algn="ctr">
                            <a:lnSpc>
                              <a:spcPts val="1200"/>
                            </a:lnSpc>
                            <a:spcAft>
                              <a:spcPts val="0"/>
                            </a:spcAft>
                          </a:pPr>
                          <a14:m>
                            <m:oMathPara xmlns:m="http://schemas.openxmlformats.org/officeDocument/2006/math">
                              <m:oMathParaPr>
                                <m:jc m:val="centerGroup"/>
                              </m:oMathParaPr>
                              <m:oMath xmlns:m="http://schemas.openxmlformats.org/officeDocument/2006/math">
                                <m:sSub>
                                  <m:sSubPr>
                                    <m:ctrlPr>
                                      <a:rPr lang="es-EC" sz="1400" i="1">
                                        <a:effectLst/>
                                        <a:latin typeface="Cambria Math" panose="02040503050406030204" pitchFamily="18" charset="0"/>
                                      </a:rPr>
                                    </m:ctrlPr>
                                  </m:sSubPr>
                                  <m:e>
                                    <m:r>
                                      <a:rPr lang="es-EC" sz="1400">
                                        <a:effectLst/>
                                        <a:latin typeface="Cambria Math"/>
                                      </a:rPr>
                                      <m:t>𝜎</m:t>
                                    </m:r>
                                  </m:e>
                                  <m:sub>
                                    <m:r>
                                      <a:rPr lang="es-EC" sz="1400">
                                        <a:effectLst/>
                                        <a:latin typeface="Cambria Math"/>
                                      </a:rPr>
                                      <m:t>𝑠𝑢𝑒𝑙𝑜</m:t>
                                    </m:r>
                                  </m:sub>
                                </m:sSub>
                              </m:oMath>
                            </m:oMathPara>
                          </a14:m>
                          <a:endParaRPr lang="es-EC" sz="1400" dirty="0">
                            <a:solidFill>
                              <a:srgbClr val="000000"/>
                            </a:solidFill>
                            <a:effectLst/>
                            <a:latin typeface="+mj-lt"/>
                            <a:ea typeface="Times New Roman"/>
                            <a:cs typeface="Times New Roman"/>
                          </a:endParaRPr>
                        </a:p>
                      </a:txBody>
                      <a:tcPr marL="68580" marR="68580" marT="0" marB="0" anchor="ctr"/>
                    </a:tc>
                    <a:tc>
                      <a:txBody>
                        <a:bodyPr/>
                        <a:lstStyle/>
                        <a:p>
                          <a:pPr marL="0" algn="ctr" defTabSz="914400" rtl="0" eaLnBrk="1" latinLnBrk="0" hangingPunct="1">
                            <a:lnSpc>
                              <a:spcPts val="1200"/>
                            </a:lnSpc>
                            <a:spcAft>
                              <a:spcPts val="0"/>
                            </a:spcAft>
                          </a:pPr>
                          <a:r>
                            <a:rPr lang="es-EC" sz="1400" kern="1200" dirty="0">
                              <a:solidFill>
                                <a:schemeClr val="tx1"/>
                              </a:solidFill>
                              <a:effectLst/>
                              <a:latin typeface="+mj-lt"/>
                              <a:ea typeface="+mn-ea"/>
                              <a:cs typeface="+mn-cs"/>
                            </a:rPr>
                            <a:t>10857,22</a:t>
                          </a:r>
                        </a:p>
                      </a:txBody>
                      <a:tcPr marL="68580" marR="68580" marT="0" marB="0" anchor="ctr"/>
                    </a:tc>
                    <a:tc>
                      <a:txBody>
                        <a:bodyPr/>
                        <a:lstStyle/>
                        <a:p>
                          <a:pPr algn="ctr">
                            <a:lnSpc>
                              <a:spcPts val="1200"/>
                            </a:lnSpc>
                            <a:spcAft>
                              <a:spcPts val="0"/>
                            </a:spcAft>
                          </a:pPr>
                          <a:r>
                            <a:rPr lang="es-EC" sz="1400">
                              <a:effectLst/>
                              <a:latin typeface="+mj-lt"/>
                            </a:rPr>
                            <a:t>Tn/m2</a:t>
                          </a:r>
                          <a:endParaRPr lang="es-EC" sz="1400">
                            <a:solidFill>
                              <a:srgbClr val="000000"/>
                            </a:solidFill>
                            <a:effectLst/>
                            <a:latin typeface="+mj-lt"/>
                            <a:ea typeface="Times New Roman"/>
                            <a:cs typeface="Times New Roman"/>
                          </a:endParaRPr>
                        </a:p>
                      </a:txBody>
                      <a:tcPr marL="68580" marR="68580" marT="0" marB="0" anchor="ctr"/>
                    </a:tc>
                  </a:tr>
                  <a:tr h="320373">
                    <a:tc>
                      <a:txBody>
                        <a:bodyPr/>
                        <a:lstStyle/>
                        <a:p>
                          <a:pPr algn="ctr">
                            <a:lnSpc>
                              <a:spcPts val="1200"/>
                            </a:lnSpc>
                            <a:spcAft>
                              <a:spcPts val="0"/>
                            </a:spcAft>
                          </a:pPr>
                          <a:r>
                            <a:rPr lang="es-EC" sz="1400">
                              <a:effectLst/>
                              <a:latin typeface="+mj-lt"/>
                            </a:rPr>
                            <a:t>Carga total última</a:t>
                          </a:r>
                          <a:endParaRPr lang="es-EC" sz="1400">
                            <a:solidFill>
                              <a:srgbClr val="000000"/>
                            </a:solidFill>
                            <a:effectLst/>
                            <a:latin typeface="+mj-lt"/>
                            <a:ea typeface="Times New Roman"/>
                            <a:cs typeface="Times New Roman"/>
                          </a:endParaRPr>
                        </a:p>
                      </a:txBody>
                      <a:tcPr marL="68580" marR="68580" marT="0" marB="0" anchor="ctr"/>
                    </a:tc>
                    <a:tc>
                      <a:txBody>
                        <a:bodyPr/>
                        <a:lstStyle/>
                        <a:p>
                          <a:pPr algn="ctr">
                            <a:lnSpc>
                              <a:spcPts val="1200"/>
                            </a:lnSpc>
                            <a:spcAft>
                              <a:spcPts val="0"/>
                            </a:spcAft>
                          </a:pPr>
                          <a14:m>
                            <m:oMathPara xmlns:m="http://schemas.openxmlformats.org/officeDocument/2006/math">
                              <m:oMathParaPr>
                                <m:jc m:val="centerGroup"/>
                              </m:oMathParaPr>
                              <m:oMath xmlns:m="http://schemas.openxmlformats.org/officeDocument/2006/math">
                                <m:r>
                                  <m:rPr>
                                    <m:sty m:val="p"/>
                                  </m:rPr>
                                  <a:rPr lang="es-EC" sz="1400">
                                    <a:effectLst/>
                                    <a:latin typeface="Cambria Math"/>
                                  </a:rPr>
                                  <m:t>Ctu</m:t>
                                </m:r>
                              </m:oMath>
                            </m:oMathPara>
                          </a14:m>
                          <a:endParaRPr lang="es-EC" sz="1400" dirty="0">
                            <a:solidFill>
                              <a:srgbClr val="000000"/>
                            </a:solidFill>
                            <a:effectLst/>
                            <a:latin typeface="+mj-lt"/>
                            <a:ea typeface="Times New Roman"/>
                            <a:cs typeface="Times New Roman"/>
                          </a:endParaRPr>
                        </a:p>
                      </a:txBody>
                      <a:tcPr marL="68580" marR="68580" marT="0" marB="0" anchor="ctr"/>
                    </a:tc>
                    <a:tc>
                      <a:txBody>
                        <a:bodyPr/>
                        <a:lstStyle/>
                        <a:p>
                          <a:pPr marL="0" algn="ctr" defTabSz="914400" rtl="0" eaLnBrk="1" latinLnBrk="0" hangingPunct="1">
                            <a:lnSpc>
                              <a:spcPts val="1200"/>
                            </a:lnSpc>
                            <a:spcAft>
                              <a:spcPts val="0"/>
                            </a:spcAft>
                          </a:pPr>
                          <a:r>
                            <a:rPr lang="es-EC" sz="1400" kern="1200" dirty="0">
                              <a:solidFill>
                                <a:schemeClr val="tx1"/>
                              </a:solidFill>
                              <a:effectLst/>
                              <a:latin typeface="+mj-lt"/>
                              <a:ea typeface="+mn-ea"/>
                              <a:cs typeface="+mn-cs"/>
                            </a:rPr>
                            <a:t>37229,67</a:t>
                          </a:r>
                        </a:p>
                      </a:txBody>
                      <a:tcPr marL="68580" marR="68580" marT="0" marB="0" anchor="ctr"/>
                    </a:tc>
                    <a:tc>
                      <a:txBody>
                        <a:bodyPr/>
                        <a:lstStyle/>
                        <a:p>
                          <a:pPr algn="ctr">
                            <a:lnSpc>
                              <a:spcPts val="1200"/>
                            </a:lnSpc>
                            <a:spcAft>
                              <a:spcPts val="0"/>
                            </a:spcAft>
                          </a:pPr>
                          <a:r>
                            <a:rPr lang="es-EC" sz="1400">
                              <a:effectLst/>
                              <a:latin typeface="+mj-lt"/>
                            </a:rPr>
                            <a:t>Tn</a:t>
                          </a:r>
                          <a:endParaRPr lang="es-EC" sz="1400">
                            <a:solidFill>
                              <a:srgbClr val="000000"/>
                            </a:solidFill>
                            <a:effectLst/>
                            <a:latin typeface="+mj-lt"/>
                            <a:ea typeface="Times New Roman"/>
                            <a:cs typeface="Times New Roman"/>
                          </a:endParaRPr>
                        </a:p>
                      </a:txBody>
                      <a:tcPr marL="68580" marR="68580" marT="0" marB="0" anchor="ctr"/>
                    </a:tc>
                  </a:tr>
                  <a:tr h="396000">
                    <a:tc>
                      <a:txBody>
                        <a:bodyPr/>
                        <a:lstStyle/>
                        <a:p>
                          <a:pPr algn="ctr">
                            <a:lnSpc>
                              <a:spcPts val="1200"/>
                            </a:lnSpc>
                            <a:spcAft>
                              <a:spcPts val="0"/>
                            </a:spcAft>
                          </a:pPr>
                          <a:r>
                            <a:rPr lang="es-EC" sz="1400" dirty="0">
                              <a:effectLst/>
                              <a:latin typeface="+mj-lt"/>
                            </a:rPr>
                            <a:t>Esfuerzo normal vertical</a:t>
                          </a:r>
                          <a:endParaRPr lang="es-EC" sz="1400" dirty="0">
                            <a:solidFill>
                              <a:srgbClr val="000000"/>
                            </a:solidFill>
                            <a:effectLst/>
                            <a:latin typeface="+mj-lt"/>
                            <a:ea typeface="Times New Roman"/>
                            <a:cs typeface="Times New Roman"/>
                          </a:endParaRPr>
                        </a:p>
                      </a:txBody>
                      <a:tcPr marL="68580" marR="68580" marT="0" marB="0" anchor="ctr"/>
                    </a:tc>
                    <a:tc>
                      <a:txBody>
                        <a:bodyPr/>
                        <a:lstStyle/>
                        <a:p>
                          <a:pPr algn="ctr">
                            <a:lnSpc>
                              <a:spcPts val="1200"/>
                            </a:lnSpc>
                            <a:spcAft>
                              <a:spcPts val="0"/>
                            </a:spcAft>
                          </a:pPr>
                          <a14:m>
                            <m:oMathPara xmlns:m="http://schemas.openxmlformats.org/officeDocument/2006/math">
                              <m:oMathParaPr>
                                <m:jc m:val="centerGroup"/>
                              </m:oMathParaPr>
                              <m:oMath xmlns:m="http://schemas.openxmlformats.org/officeDocument/2006/math">
                                <m:sSub>
                                  <m:sSubPr>
                                    <m:ctrlPr>
                                      <a:rPr lang="es-EC" sz="1400" i="1">
                                        <a:effectLst/>
                                        <a:latin typeface="Cambria Math" panose="02040503050406030204" pitchFamily="18" charset="0"/>
                                      </a:rPr>
                                    </m:ctrlPr>
                                  </m:sSubPr>
                                  <m:e>
                                    <m:r>
                                      <a:rPr lang="es-EC" sz="1400">
                                        <a:effectLst/>
                                        <a:latin typeface="Cambria Math"/>
                                      </a:rPr>
                                      <m:t>𝜎</m:t>
                                    </m:r>
                                  </m:e>
                                  <m:sub>
                                    <m:r>
                                      <a:rPr lang="es-EC" sz="1400">
                                        <a:effectLst/>
                                        <a:latin typeface="Cambria Math"/>
                                      </a:rPr>
                                      <m:t>𝑌</m:t>
                                    </m:r>
                                  </m:sub>
                                </m:sSub>
                              </m:oMath>
                            </m:oMathPara>
                          </a14:m>
                          <a:endParaRPr lang="es-EC" sz="1400" dirty="0">
                            <a:solidFill>
                              <a:srgbClr val="000000"/>
                            </a:solidFill>
                            <a:effectLst/>
                            <a:latin typeface="+mj-lt"/>
                            <a:ea typeface="Times New Roman"/>
                            <a:cs typeface="Times New Roman"/>
                          </a:endParaRPr>
                        </a:p>
                      </a:txBody>
                      <a:tcPr marL="68580" marR="68580" marT="0" marB="0" anchor="ctr"/>
                    </a:tc>
                    <a:tc>
                      <a:txBody>
                        <a:bodyPr/>
                        <a:lstStyle/>
                        <a:p>
                          <a:pPr marL="0" algn="ctr" defTabSz="914400" rtl="0" eaLnBrk="1" latinLnBrk="0" hangingPunct="1">
                            <a:lnSpc>
                              <a:spcPts val="1200"/>
                            </a:lnSpc>
                            <a:spcAft>
                              <a:spcPts val="0"/>
                            </a:spcAft>
                          </a:pPr>
                          <a:r>
                            <a:rPr lang="es-EC" sz="1400" kern="1200" dirty="0">
                              <a:solidFill>
                                <a:schemeClr val="tx1"/>
                              </a:solidFill>
                              <a:effectLst/>
                              <a:latin typeface="+mj-lt"/>
                              <a:ea typeface="+mn-ea"/>
                              <a:cs typeface="+mn-cs"/>
                            </a:rPr>
                            <a:t>100,73</a:t>
                          </a:r>
                        </a:p>
                      </a:txBody>
                      <a:tcPr marL="68580" marR="68580" marT="0" marB="0" anchor="ctr"/>
                    </a:tc>
                    <a:tc>
                      <a:txBody>
                        <a:bodyPr/>
                        <a:lstStyle/>
                        <a:p>
                          <a:pPr algn="ctr">
                            <a:lnSpc>
                              <a:spcPts val="1200"/>
                            </a:lnSpc>
                            <a:spcAft>
                              <a:spcPts val="0"/>
                            </a:spcAft>
                          </a:pPr>
                          <a:r>
                            <a:rPr lang="es-EC" sz="1400">
                              <a:effectLst/>
                              <a:latin typeface="+mj-lt"/>
                            </a:rPr>
                            <a:t>Tn/m2 </a:t>
                          </a:r>
                          <a:endParaRPr lang="es-EC" sz="1400">
                            <a:solidFill>
                              <a:srgbClr val="000000"/>
                            </a:solidFill>
                            <a:effectLst/>
                            <a:latin typeface="+mj-lt"/>
                            <a:ea typeface="Times New Roman"/>
                            <a:cs typeface="Times New Roman"/>
                          </a:endParaRPr>
                        </a:p>
                      </a:txBody>
                      <a:tcPr marL="68580" marR="68580" marT="0" marB="0" anchor="ctr"/>
                    </a:tc>
                  </a:tr>
                  <a:tr h="320373">
                    <a:tc>
                      <a:txBody>
                        <a:bodyPr/>
                        <a:lstStyle/>
                        <a:p>
                          <a:pPr algn="ctr">
                            <a:lnSpc>
                              <a:spcPts val="1200"/>
                            </a:lnSpc>
                            <a:spcAft>
                              <a:spcPts val="0"/>
                            </a:spcAft>
                          </a:pPr>
                          <a:r>
                            <a:rPr lang="es-EC" sz="1400">
                              <a:effectLst/>
                              <a:latin typeface="+mj-lt"/>
                            </a:rPr>
                            <a:t>Esfuerzo último  </a:t>
                          </a:r>
                          <a:endParaRPr lang="es-EC" sz="1400">
                            <a:solidFill>
                              <a:srgbClr val="000000"/>
                            </a:solidFill>
                            <a:effectLst/>
                            <a:latin typeface="+mj-lt"/>
                            <a:ea typeface="Times New Roman"/>
                            <a:cs typeface="Times New Roman"/>
                          </a:endParaRPr>
                        </a:p>
                      </a:txBody>
                      <a:tcPr marL="68580" marR="68580" marT="0" marB="0" anchor="ctr"/>
                    </a:tc>
                    <a:tc>
                      <a:txBody>
                        <a:bodyPr/>
                        <a:lstStyle/>
                        <a:p>
                          <a:pPr algn="ctr">
                            <a:lnSpc>
                              <a:spcPts val="1200"/>
                            </a:lnSpc>
                            <a:spcAft>
                              <a:spcPts val="0"/>
                            </a:spcAft>
                          </a:pPr>
                          <a14:m>
                            <m:oMathPara xmlns:m="http://schemas.openxmlformats.org/officeDocument/2006/math">
                              <m:oMathParaPr>
                                <m:jc m:val="centerGroup"/>
                              </m:oMathParaPr>
                              <m:oMath xmlns:m="http://schemas.openxmlformats.org/officeDocument/2006/math">
                                <m:sSub>
                                  <m:sSubPr>
                                    <m:ctrlPr>
                                      <a:rPr lang="es-EC" sz="1400" i="1">
                                        <a:effectLst/>
                                        <a:latin typeface="Cambria Math" panose="02040503050406030204" pitchFamily="18" charset="0"/>
                                      </a:rPr>
                                    </m:ctrlPr>
                                  </m:sSubPr>
                                  <m:e>
                                    <m:r>
                                      <a:rPr lang="es-EC" sz="1400">
                                        <a:effectLst/>
                                        <a:latin typeface="Cambria Math"/>
                                      </a:rPr>
                                      <m:t>𝜎</m:t>
                                    </m:r>
                                  </m:e>
                                  <m:sub>
                                    <m:r>
                                      <a:rPr lang="es-EC" sz="1400">
                                        <a:effectLst/>
                                        <a:latin typeface="Cambria Math"/>
                                      </a:rPr>
                                      <m:t>𝑌𝑢</m:t>
                                    </m:r>
                                  </m:sub>
                                </m:sSub>
                              </m:oMath>
                            </m:oMathPara>
                          </a14:m>
                          <a:endParaRPr lang="es-EC" sz="1400">
                            <a:solidFill>
                              <a:srgbClr val="000000"/>
                            </a:solidFill>
                            <a:effectLst/>
                            <a:latin typeface="+mj-lt"/>
                            <a:ea typeface="Times New Roman"/>
                            <a:cs typeface="Times New Roman"/>
                          </a:endParaRPr>
                        </a:p>
                      </a:txBody>
                      <a:tcPr marL="68580" marR="68580" marT="0" marB="0" anchor="ctr"/>
                    </a:tc>
                    <a:tc>
                      <a:txBody>
                        <a:bodyPr/>
                        <a:lstStyle/>
                        <a:p>
                          <a:pPr marL="0" algn="ctr" defTabSz="914400" rtl="0" eaLnBrk="1" latinLnBrk="0" hangingPunct="1">
                            <a:lnSpc>
                              <a:spcPts val="1200"/>
                            </a:lnSpc>
                            <a:spcAft>
                              <a:spcPts val="0"/>
                            </a:spcAft>
                          </a:pPr>
                          <a:r>
                            <a:rPr lang="es-EC" sz="1400" kern="1200" dirty="0">
                              <a:solidFill>
                                <a:schemeClr val="tx1"/>
                              </a:solidFill>
                              <a:effectLst/>
                              <a:latin typeface="+mj-lt"/>
                              <a:ea typeface="+mn-ea"/>
                              <a:cs typeface="+mn-cs"/>
                            </a:rPr>
                            <a:t>141,02</a:t>
                          </a:r>
                        </a:p>
                      </a:txBody>
                      <a:tcPr marL="68580" marR="68580" marT="0" marB="0" anchor="ctr"/>
                    </a:tc>
                    <a:tc>
                      <a:txBody>
                        <a:bodyPr/>
                        <a:lstStyle/>
                        <a:p>
                          <a:pPr algn="ctr">
                            <a:lnSpc>
                              <a:spcPts val="1200"/>
                            </a:lnSpc>
                            <a:spcAft>
                              <a:spcPts val="0"/>
                            </a:spcAft>
                          </a:pPr>
                          <a:r>
                            <a:rPr lang="es-EC" sz="1400" dirty="0">
                              <a:effectLst/>
                              <a:latin typeface="+mj-lt"/>
                            </a:rPr>
                            <a:t>Tn/m2 </a:t>
                          </a:r>
                          <a:endParaRPr lang="es-EC" sz="1400" dirty="0">
                            <a:solidFill>
                              <a:srgbClr val="000000"/>
                            </a:solidFill>
                            <a:effectLst/>
                            <a:latin typeface="+mj-lt"/>
                            <a:ea typeface="Times New Roman"/>
                            <a:cs typeface="Times New Roman"/>
                          </a:endParaRPr>
                        </a:p>
                      </a:txBody>
                      <a:tcPr marL="68580" marR="68580" marT="0" marB="0" anchor="ctr"/>
                    </a:tc>
                  </a:tr>
                  <a:tr h="320373">
                    <a:tc>
                      <a:txBody>
                        <a:bodyPr/>
                        <a:lstStyle/>
                        <a:p>
                          <a:pPr algn="ctr">
                            <a:lnSpc>
                              <a:spcPts val="1200"/>
                            </a:lnSpc>
                            <a:spcAft>
                              <a:spcPts val="0"/>
                            </a:spcAft>
                          </a:pPr>
                          <a14:m>
                            <m:oMathPara xmlns:m="http://schemas.openxmlformats.org/officeDocument/2006/math">
                              <m:oMathParaPr>
                                <m:jc m:val="centerGroup"/>
                              </m:oMathParaPr>
                              <m:oMath xmlns:m="http://schemas.openxmlformats.org/officeDocument/2006/math">
                                <m:sSub>
                                  <m:sSubPr>
                                    <m:ctrlPr>
                                      <a:rPr lang="es-EC" sz="1400" i="1">
                                        <a:effectLst/>
                                        <a:latin typeface="Cambria Math" panose="02040503050406030204" pitchFamily="18" charset="0"/>
                                      </a:rPr>
                                    </m:ctrlPr>
                                  </m:sSubPr>
                                  <m:e>
                                    <m:r>
                                      <a:rPr lang="es-EC" sz="1400">
                                        <a:effectLst/>
                                        <a:latin typeface="Cambria Math"/>
                                      </a:rPr>
                                      <m:t>𝜎</m:t>
                                    </m:r>
                                  </m:e>
                                  <m:sub>
                                    <m:r>
                                      <a:rPr lang="es-EC" sz="1400">
                                        <a:effectLst/>
                                        <a:latin typeface="Cambria Math"/>
                                      </a:rPr>
                                      <m:t>𝑌</m:t>
                                    </m:r>
                                  </m:sub>
                                </m:sSub>
                                <m:r>
                                  <a:rPr lang="es-EC" sz="1400">
                                    <a:effectLst/>
                                    <a:latin typeface="Cambria Math"/>
                                  </a:rPr>
                                  <m:t>&lt; </m:t>
                                </m:r>
                                <m:sSub>
                                  <m:sSubPr>
                                    <m:ctrlPr>
                                      <a:rPr lang="es-EC" sz="1400" i="1">
                                        <a:effectLst/>
                                        <a:latin typeface="Cambria Math" panose="02040503050406030204" pitchFamily="18" charset="0"/>
                                      </a:rPr>
                                    </m:ctrlPr>
                                  </m:sSubPr>
                                  <m:e>
                                    <m:r>
                                      <a:rPr lang="es-EC" sz="1400">
                                        <a:effectLst/>
                                        <a:latin typeface="Cambria Math"/>
                                      </a:rPr>
                                      <m:t>𝜎</m:t>
                                    </m:r>
                                  </m:e>
                                  <m:sub>
                                    <m:r>
                                      <a:rPr lang="es-EC" sz="1400">
                                        <a:effectLst/>
                                        <a:latin typeface="Cambria Math"/>
                                      </a:rPr>
                                      <m:t>𝑠𝑢𝑒𝑙𝑜</m:t>
                                    </m:r>
                                  </m:sub>
                                </m:sSub>
                              </m:oMath>
                            </m:oMathPara>
                          </a14:m>
                          <a:endParaRPr lang="es-EC" sz="1400">
                            <a:solidFill>
                              <a:srgbClr val="000000"/>
                            </a:solidFill>
                            <a:effectLst/>
                            <a:latin typeface="+mj-lt"/>
                            <a:ea typeface="Times New Roman"/>
                            <a:cs typeface="Times New Roman"/>
                          </a:endParaRPr>
                        </a:p>
                      </a:txBody>
                      <a:tcPr marL="68580" marR="68580" marT="0" marB="0" anchor="ctr"/>
                    </a:tc>
                    <a:tc>
                      <a:txBody>
                        <a:bodyPr/>
                        <a:lstStyle/>
                        <a:p>
                          <a:pPr algn="ctr">
                            <a:lnSpc>
                              <a:spcPts val="1200"/>
                            </a:lnSpc>
                            <a:spcAft>
                              <a:spcPts val="0"/>
                            </a:spcAft>
                          </a:pPr>
                          <a:r>
                            <a:rPr lang="es-EC" sz="1400">
                              <a:effectLst/>
                              <a:latin typeface="+mj-lt"/>
                            </a:rPr>
                            <a:t> </a:t>
                          </a:r>
                          <a:endParaRPr lang="es-EC" sz="1400">
                            <a:solidFill>
                              <a:srgbClr val="000000"/>
                            </a:solidFill>
                            <a:effectLst/>
                            <a:latin typeface="+mj-lt"/>
                            <a:ea typeface="Times New Roman"/>
                            <a:cs typeface="Times New Roman"/>
                          </a:endParaRPr>
                        </a:p>
                      </a:txBody>
                      <a:tcPr marL="68580" marR="68580" marT="0" marB="0" anchor="ctr"/>
                    </a:tc>
                    <a:tc gridSpan="2">
                      <a:txBody>
                        <a:bodyPr/>
                        <a:lstStyle/>
                        <a:p>
                          <a:pPr algn="ctr">
                            <a:lnSpc>
                              <a:spcPts val="1200"/>
                            </a:lnSpc>
                            <a:spcAft>
                              <a:spcPts val="0"/>
                            </a:spcAft>
                          </a:pPr>
                          <a:r>
                            <a:rPr lang="es-EC" sz="1400" dirty="0">
                              <a:effectLst/>
                              <a:latin typeface="+mj-lt"/>
                            </a:rPr>
                            <a:t>SI CUMPLE</a:t>
                          </a:r>
                          <a:endParaRPr lang="es-EC" sz="1400" dirty="0">
                            <a:solidFill>
                              <a:srgbClr val="000000"/>
                            </a:solidFill>
                            <a:effectLst/>
                            <a:latin typeface="+mj-lt"/>
                            <a:ea typeface="Times New Roman"/>
                            <a:cs typeface="Times New Roman"/>
                          </a:endParaRPr>
                        </a:p>
                      </a:txBody>
                      <a:tcPr marL="68580" marR="68580" marT="0" marB="0" anchor="ctr"/>
                    </a:tc>
                    <a:tc hMerge="1">
                      <a:txBody>
                        <a:bodyPr/>
                        <a:lstStyle/>
                        <a:p>
                          <a:endParaRPr lang="es-EC"/>
                        </a:p>
                      </a:txBody>
                      <a:tcPr/>
                    </a:tc>
                  </a:tr>
                </a:tbl>
              </a:graphicData>
            </a:graphic>
          </p:graphicFrame>
        </mc:Choice>
        <mc:Fallback xmlns="">
          <p:graphicFrame>
            <p:nvGraphicFramePr>
              <p:cNvPr id="3" name="2 Tabla"/>
              <p:cNvGraphicFramePr>
                <a:graphicFrameLocks noGrp="1"/>
              </p:cNvGraphicFramePr>
              <p:nvPr>
                <p:extLst>
                  <p:ext uri="{D42A27DB-BD31-4B8C-83A1-F6EECF244321}">
                    <p14:modId xmlns:p14="http://schemas.microsoft.com/office/powerpoint/2010/main" val="3321514780"/>
                  </p:ext>
                </p:extLst>
              </p:nvPr>
            </p:nvGraphicFramePr>
            <p:xfrm>
              <a:off x="4551817" y="1930700"/>
              <a:ext cx="4459756" cy="3822984"/>
            </p:xfrm>
            <a:graphic>
              <a:graphicData uri="http://schemas.openxmlformats.org/drawingml/2006/table">
                <a:tbl>
                  <a:tblPr firstRow="1" firstCol="1" bandRow="1">
                    <a:tableStyleId>{616DA210-FB5B-4158-B5E0-FEB733F419BA}</a:tableStyleId>
                  </a:tblPr>
                  <a:tblGrid>
                    <a:gridCol w="1925839"/>
                    <a:gridCol w="885178"/>
                    <a:gridCol w="885178"/>
                    <a:gridCol w="763561"/>
                  </a:tblGrid>
                  <a:tr h="320373">
                    <a:tc>
                      <a:txBody>
                        <a:bodyPr/>
                        <a:lstStyle/>
                        <a:p>
                          <a:pPr algn="ctr">
                            <a:lnSpc>
                              <a:spcPct val="115000"/>
                            </a:lnSpc>
                            <a:spcAft>
                              <a:spcPts val="0"/>
                            </a:spcAft>
                          </a:pPr>
                          <a:r>
                            <a:rPr lang="es-EC" sz="1400" dirty="0">
                              <a:effectLst/>
                              <a:latin typeface="+mj-lt"/>
                            </a:rPr>
                            <a:t>Descripción</a:t>
                          </a:r>
                          <a:endParaRPr lang="es-EC" sz="1400" b="1" dirty="0">
                            <a:solidFill>
                              <a:srgbClr val="000000"/>
                            </a:solidFill>
                            <a:effectLst/>
                            <a:latin typeface="+mj-lt"/>
                            <a:ea typeface="Times New Roman"/>
                            <a:cs typeface="Times New Roman"/>
                          </a:endParaRPr>
                        </a:p>
                      </a:txBody>
                      <a:tcPr marL="68580" marR="68580" marT="0" marB="0" anchor="ctr"/>
                    </a:tc>
                    <a:tc>
                      <a:txBody>
                        <a:bodyPr/>
                        <a:lstStyle/>
                        <a:p>
                          <a:pPr algn="ctr">
                            <a:lnSpc>
                              <a:spcPct val="115000"/>
                            </a:lnSpc>
                            <a:spcAft>
                              <a:spcPts val="0"/>
                            </a:spcAft>
                          </a:pPr>
                          <a:r>
                            <a:rPr lang="es-EC" sz="1400">
                              <a:effectLst/>
                              <a:latin typeface="+mj-lt"/>
                            </a:rPr>
                            <a:t>Símbolo</a:t>
                          </a:r>
                          <a:endParaRPr lang="es-EC" sz="1400" b="1">
                            <a:solidFill>
                              <a:srgbClr val="000000"/>
                            </a:solidFill>
                            <a:effectLst/>
                            <a:latin typeface="+mj-lt"/>
                            <a:ea typeface="Times New Roman"/>
                            <a:cs typeface="Times New Roman"/>
                          </a:endParaRPr>
                        </a:p>
                      </a:txBody>
                      <a:tcPr marL="68580" marR="68580" marT="0" marB="0" anchor="ctr"/>
                    </a:tc>
                    <a:tc>
                      <a:txBody>
                        <a:bodyPr/>
                        <a:lstStyle/>
                        <a:p>
                          <a:pPr algn="ctr">
                            <a:lnSpc>
                              <a:spcPct val="115000"/>
                            </a:lnSpc>
                            <a:spcAft>
                              <a:spcPts val="0"/>
                            </a:spcAft>
                          </a:pPr>
                          <a:r>
                            <a:rPr lang="es-EC" sz="1400">
                              <a:effectLst/>
                              <a:latin typeface="+mj-lt"/>
                            </a:rPr>
                            <a:t>Valor</a:t>
                          </a:r>
                          <a:endParaRPr lang="es-EC" sz="1400" b="1">
                            <a:solidFill>
                              <a:srgbClr val="000000"/>
                            </a:solidFill>
                            <a:effectLst/>
                            <a:latin typeface="+mj-lt"/>
                            <a:ea typeface="Times New Roman"/>
                            <a:cs typeface="Times New Roman"/>
                          </a:endParaRPr>
                        </a:p>
                      </a:txBody>
                      <a:tcPr marL="68580" marR="68580" marT="0" marB="0" anchor="ctr"/>
                    </a:tc>
                    <a:tc>
                      <a:txBody>
                        <a:bodyPr/>
                        <a:lstStyle/>
                        <a:p>
                          <a:pPr algn="ctr">
                            <a:lnSpc>
                              <a:spcPct val="115000"/>
                            </a:lnSpc>
                            <a:spcAft>
                              <a:spcPts val="0"/>
                            </a:spcAft>
                          </a:pPr>
                          <a:r>
                            <a:rPr lang="es-EC" sz="1400" dirty="0">
                              <a:effectLst/>
                              <a:latin typeface="+mj-lt"/>
                            </a:rPr>
                            <a:t>Unidad</a:t>
                          </a:r>
                          <a:endParaRPr lang="es-EC" sz="1400" b="1" dirty="0">
                            <a:solidFill>
                              <a:srgbClr val="000000"/>
                            </a:solidFill>
                            <a:effectLst/>
                            <a:latin typeface="+mj-lt"/>
                            <a:ea typeface="Times New Roman"/>
                            <a:cs typeface="Times New Roman"/>
                          </a:endParaRPr>
                        </a:p>
                      </a:txBody>
                      <a:tcPr marL="68580" marR="68580" marT="0" marB="0" anchor="ctr"/>
                    </a:tc>
                  </a:tr>
                  <a:tr h="432000">
                    <a:tc>
                      <a:txBody>
                        <a:bodyPr/>
                        <a:lstStyle/>
                        <a:p>
                          <a:pPr algn="ctr">
                            <a:lnSpc>
                              <a:spcPts val="1200"/>
                            </a:lnSpc>
                            <a:spcAft>
                              <a:spcPts val="0"/>
                            </a:spcAft>
                          </a:pPr>
                          <a:r>
                            <a:rPr lang="es-EC" sz="1400" dirty="0">
                              <a:effectLst/>
                              <a:latin typeface="+mj-lt"/>
                            </a:rPr>
                            <a:t>Fuerza total </a:t>
                          </a:r>
                          <a:r>
                            <a:rPr lang="es-EC" sz="1400" dirty="0" smtClean="0">
                              <a:effectLst/>
                              <a:latin typeface="+mj-lt"/>
                            </a:rPr>
                            <a:t>estructura </a:t>
                          </a:r>
                          <a:r>
                            <a:rPr lang="es-EC" sz="1400" dirty="0">
                              <a:effectLst/>
                              <a:latin typeface="+mj-lt"/>
                            </a:rPr>
                            <a:t>hormigón</a:t>
                          </a:r>
                          <a:endParaRPr lang="es-EC" sz="1400" dirty="0">
                            <a:solidFill>
                              <a:srgbClr val="000000"/>
                            </a:solidFill>
                            <a:effectLst/>
                            <a:latin typeface="+mj-lt"/>
                            <a:ea typeface="Times New Roman"/>
                            <a:cs typeface="Times New Roman"/>
                          </a:endParaRPr>
                        </a:p>
                      </a:txBody>
                      <a:tcPr marL="68580" marR="68580" marT="0" marB="0" anchor="ctr"/>
                    </a:tc>
                    <a:tc>
                      <a:txBody>
                        <a:bodyPr/>
                        <a:lstStyle/>
                        <a:p>
                          <a:pPr algn="ctr">
                            <a:lnSpc>
                              <a:spcPts val="1200"/>
                            </a:lnSpc>
                            <a:spcAft>
                              <a:spcPts val="0"/>
                            </a:spcAft>
                          </a:pPr>
                          <a:r>
                            <a:rPr lang="es-EC" sz="1400" dirty="0">
                              <a:effectLst/>
                              <a:latin typeface="+mj-lt"/>
                            </a:rPr>
                            <a:t>V</a:t>
                          </a:r>
                          <a:endParaRPr lang="es-EC" sz="1400" dirty="0">
                            <a:solidFill>
                              <a:srgbClr val="000000"/>
                            </a:solidFill>
                            <a:effectLst/>
                            <a:latin typeface="+mj-lt"/>
                            <a:ea typeface="Times New Roman"/>
                            <a:cs typeface="Times New Roman"/>
                          </a:endParaRPr>
                        </a:p>
                      </a:txBody>
                      <a:tcPr marL="68580" marR="68580" marT="0" marB="0" anchor="ctr"/>
                    </a:tc>
                    <a:tc>
                      <a:txBody>
                        <a:bodyPr/>
                        <a:lstStyle/>
                        <a:p>
                          <a:pPr marL="0" algn="ctr" defTabSz="914400" rtl="0" eaLnBrk="1" latinLnBrk="0" hangingPunct="1">
                            <a:lnSpc>
                              <a:spcPts val="1200"/>
                            </a:lnSpc>
                            <a:spcAft>
                              <a:spcPts val="0"/>
                            </a:spcAft>
                          </a:pPr>
                          <a:r>
                            <a:rPr lang="es-EC" sz="1400" kern="1200" dirty="0">
                              <a:solidFill>
                                <a:schemeClr val="tx1"/>
                              </a:solidFill>
                              <a:effectLst/>
                              <a:latin typeface="+mj-lt"/>
                              <a:ea typeface="+mn-ea"/>
                              <a:cs typeface="+mn-cs"/>
                            </a:rPr>
                            <a:t>14630,99</a:t>
                          </a:r>
                        </a:p>
                      </a:txBody>
                      <a:tcPr marL="68580" marR="68580" marT="0" marB="0" anchor="ctr"/>
                    </a:tc>
                    <a:tc>
                      <a:txBody>
                        <a:bodyPr/>
                        <a:lstStyle/>
                        <a:p>
                          <a:pPr algn="ctr">
                            <a:lnSpc>
                              <a:spcPts val="1200"/>
                            </a:lnSpc>
                            <a:spcAft>
                              <a:spcPts val="0"/>
                            </a:spcAft>
                          </a:pPr>
                          <a:r>
                            <a:rPr lang="es-EC" sz="1400">
                              <a:effectLst/>
                              <a:latin typeface="+mj-lt"/>
                            </a:rPr>
                            <a:t>Tn</a:t>
                          </a:r>
                          <a:endParaRPr lang="es-EC" sz="1400">
                            <a:solidFill>
                              <a:srgbClr val="000000"/>
                            </a:solidFill>
                            <a:effectLst/>
                            <a:latin typeface="+mj-lt"/>
                            <a:ea typeface="Times New Roman"/>
                            <a:cs typeface="Times New Roman"/>
                          </a:endParaRPr>
                        </a:p>
                      </a:txBody>
                      <a:tcPr marL="68580" marR="68580" marT="0" marB="0" anchor="ctr"/>
                    </a:tc>
                  </a:tr>
                  <a:tr h="320373">
                    <a:tc>
                      <a:txBody>
                        <a:bodyPr/>
                        <a:lstStyle/>
                        <a:p>
                          <a:pPr algn="ctr">
                            <a:lnSpc>
                              <a:spcPts val="1200"/>
                            </a:lnSpc>
                            <a:spcAft>
                              <a:spcPts val="0"/>
                            </a:spcAft>
                          </a:pPr>
                          <a:r>
                            <a:rPr lang="es-EC" sz="1400">
                              <a:effectLst/>
                              <a:latin typeface="+mj-lt"/>
                            </a:rPr>
                            <a:t>Carga relleno</a:t>
                          </a:r>
                          <a:endParaRPr lang="es-EC" sz="1400">
                            <a:solidFill>
                              <a:srgbClr val="000000"/>
                            </a:solidFill>
                            <a:effectLst/>
                            <a:latin typeface="+mj-lt"/>
                            <a:ea typeface="Times New Roman"/>
                            <a:cs typeface="Times New Roman"/>
                          </a:endParaRPr>
                        </a:p>
                      </a:txBody>
                      <a:tcPr marL="68580" marR="68580" marT="0" marB="0" anchor="ctr"/>
                    </a:tc>
                    <a:tc>
                      <a:txBody>
                        <a:bodyPr/>
                        <a:lstStyle/>
                        <a:p>
                          <a:pPr algn="ctr">
                            <a:lnSpc>
                              <a:spcPts val="1200"/>
                            </a:lnSpc>
                            <a:spcAft>
                              <a:spcPts val="0"/>
                            </a:spcAft>
                          </a:pPr>
                          <a:r>
                            <a:rPr lang="es-EC" sz="1400">
                              <a:effectLst/>
                              <a:latin typeface="+mj-lt"/>
                            </a:rPr>
                            <a:t>V</a:t>
                          </a:r>
                          <a:endParaRPr lang="es-EC" sz="1400">
                            <a:solidFill>
                              <a:srgbClr val="000000"/>
                            </a:solidFill>
                            <a:effectLst/>
                            <a:latin typeface="+mj-lt"/>
                            <a:ea typeface="Times New Roman"/>
                            <a:cs typeface="Times New Roman"/>
                          </a:endParaRPr>
                        </a:p>
                      </a:txBody>
                      <a:tcPr marL="68580" marR="68580" marT="0" marB="0" anchor="ctr"/>
                    </a:tc>
                    <a:tc>
                      <a:txBody>
                        <a:bodyPr/>
                        <a:lstStyle/>
                        <a:p>
                          <a:pPr marL="0" algn="ctr" defTabSz="914400" rtl="0" eaLnBrk="1" latinLnBrk="0" hangingPunct="1">
                            <a:lnSpc>
                              <a:spcPts val="1200"/>
                            </a:lnSpc>
                            <a:spcAft>
                              <a:spcPts val="0"/>
                            </a:spcAft>
                          </a:pPr>
                          <a:r>
                            <a:rPr lang="es-EC" sz="1400" kern="1200" dirty="0">
                              <a:solidFill>
                                <a:schemeClr val="tx1"/>
                              </a:solidFill>
                              <a:effectLst/>
                              <a:latin typeface="+mj-lt"/>
                              <a:ea typeface="+mn-ea"/>
                              <a:cs typeface="+mn-cs"/>
                            </a:rPr>
                            <a:t>11961,63</a:t>
                          </a:r>
                        </a:p>
                      </a:txBody>
                      <a:tcPr marL="68580" marR="68580" marT="0" marB="0" anchor="ctr"/>
                    </a:tc>
                    <a:tc>
                      <a:txBody>
                        <a:bodyPr/>
                        <a:lstStyle/>
                        <a:p>
                          <a:pPr algn="ctr">
                            <a:lnSpc>
                              <a:spcPts val="1200"/>
                            </a:lnSpc>
                            <a:spcAft>
                              <a:spcPts val="0"/>
                            </a:spcAft>
                          </a:pPr>
                          <a:r>
                            <a:rPr lang="es-EC" sz="1400" dirty="0">
                              <a:effectLst/>
                              <a:latin typeface="+mj-lt"/>
                            </a:rPr>
                            <a:t>Tn</a:t>
                          </a:r>
                          <a:endParaRPr lang="es-EC" sz="1400" dirty="0">
                            <a:solidFill>
                              <a:srgbClr val="000000"/>
                            </a:solidFill>
                            <a:effectLst/>
                            <a:latin typeface="+mj-lt"/>
                            <a:ea typeface="Times New Roman"/>
                            <a:cs typeface="Times New Roman"/>
                          </a:endParaRPr>
                        </a:p>
                      </a:txBody>
                      <a:tcPr marL="68580" marR="68580" marT="0" marB="0" anchor="ctr"/>
                    </a:tc>
                  </a:tr>
                  <a:tr h="432000">
                    <a:tc>
                      <a:txBody>
                        <a:bodyPr/>
                        <a:lstStyle/>
                        <a:p>
                          <a:pPr algn="ctr">
                            <a:lnSpc>
                              <a:spcPts val="1200"/>
                            </a:lnSpc>
                            <a:spcAft>
                              <a:spcPts val="0"/>
                            </a:spcAft>
                          </a:pPr>
                          <a:r>
                            <a:rPr lang="es-EC" sz="1400" dirty="0">
                              <a:effectLst/>
                              <a:latin typeface="+mj-lt"/>
                            </a:rPr>
                            <a:t>Profundidad de cimentación</a:t>
                          </a:r>
                          <a:endParaRPr lang="es-EC" sz="1400" dirty="0">
                            <a:solidFill>
                              <a:srgbClr val="000000"/>
                            </a:solidFill>
                            <a:effectLst/>
                            <a:latin typeface="+mj-lt"/>
                            <a:ea typeface="Times New Roman"/>
                            <a:cs typeface="Times New Roman"/>
                          </a:endParaRPr>
                        </a:p>
                      </a:txBody>
                      <a:tcPr marL="68580" marR="68580" marT="0" marB="0" anchor="ctr"/>
                    </a:tc>
                    <a:tc>
                      <a:txBody>
                        <a:bodyPr/>
                        <a:lstStyle/>
                        <a:p>
                          <a:pPr algn="ctr">
                            <a:lnSpc>
                              <a:spcPts val="1200"/>
                            </a:lnSpc>
                            <a:spcAft>
                              <a:spcPts val="0"/>
                            </a:spcAft>
                          </a:pPr>
                          <a:r>
                            <a:rPr lang="es-EC" sz="1400" dirty="0" err="1">
                              <a:effectLst/>
                              <a:latin typeface="+mj-lt"/>
                            </a:rPr>
                            <a:t>Df</a:t>
                          </a:r>
                          <a:endParaRPr lang="es-EC" sz="1400" dirty="0">
                            <a:solidFill>
                              <a:srgbClr val="000000"/>
                            </a:solidFill>
                            <a:effectLst/>
                            <a:latin typeface="+mj-lt"/>
                            <a:ea typeface="Times New Roman"/>
                            <a:cs typeface="Times New Roman"/>
                          </a:endParaRPr>
                        </a:p>
                      </a:txBody>
                      <a:tcPr marL="68580" marR="68580" marT="0" marB="0" anchor="ctr"/>
                    </a:tc>
                    <a:tc>
                      <a:txBody>
                        <a:bodyPr/>
                        <a:lstStyle/>
                        <a:p>
                          <a:pPr marL="0" algn="ctr" defTabSz="914400" rtl="0" eaLnBrk="1" latinLnBrk="0" hangingPunct="1">
                            <a:lnSpc>
                              <a:spcPts val="1200"/>
                            </a:lnSpc>
                            <a:spcAft>
                              <a:spcPts val="0"/>
                            </a:spcAft>
                          </a:pPr>
                          <a:r>
                            <a:rPr lang="es-EC" sz="1400" kern="1200" dirty="0">
                              <a:solidFill>
                                <a:schemeClr val="tx1"/>
                              </a:solidFill>
                              <a:effectLst/>
                              <a:latin typeface="+mj-lt"/>
                              <a:ea typeface="+mn-ea"/>
                              <a:cs typeface="+mn-cs"/>
                            </a:rPr>
                            <a:t>1,00</a:t>
                          </a:r>
                        </a:p>
                      </a:txBody>
                      <a:tcPr marL="68580" marR="68580" marT="0" marB="0" anchor="ctr"/>
                    </a:tc>
                    <a:tc>
                      <a:txBody>
                        <a:bodyPr/>
                        <a:lstStyle/>
                        <a:p>
                          <a:pPr algn="ctr">
                            <a:lnSpc>
                              <a:spcPts val="1200"/>
                            </a:lnSpc>
                            <a:spcAft>
                              <a:spcPts val="0"/>
                            </a:spcAft>
                          </a:pPr>
                          <a:r>
                            <a:rPr lang="es-EC" sz="1400">
                              <a:effectLst/>
                              <a:latin typeface="+mj-lt"/>
                            </a:rPr>
                            <a:t>m</a:t>
                          </a:r>
                          <a:endParaRPr lang="es-EC" sz="1400">
                            <a:solidFill>
                              <a:srgbClr val="000000"/>
                            </a:solidFill>
                            <a:effectLst/>
                            <a:latin typeface="+mj-lt"/>
                            <a:ea typeface="Times New Roman"/>
                            <a:cs typeface="Times New Roman"/>
                          </a:endParaRPr>
                        </a:p>
                      </a:txBody>
                      <a:tcPr marL="68580" marR="68580" marT="0" marB="0" anchor="ctr"/>
                    </a:tc>
                  </a:tr>
                  <a:tr h="320373">
                    <a:tc>
                      <a:txBody>
                        <a:bodyPr/>
                        <a:lstStyle/>
                        <a:p>
                          <a:pPr algn="ctr">
                            <a:lnSpc>
                              <a:spcPts val="1200"/>
                            </a:lnSpc>
                            <a:spcAft>
                              <a:spcPts val="0"/>
                            </a:spcAft>
                          </a:pPr>
                          <a:r>
                            <a:rPr lang="es-EC" sz="1400">
                              <a:effectLst/>
                              <a:latin typeface="+mj-lt"/>
                            </a:rPr>
                            <a:t>Base</a:t>
                          </a:r>
                          <a:endParaRPr lang="es-EC" sz="1400">
                            <a:solidFill>
                              <a:srgbClr val="000000"/>
                            </a:solidFill>
                            <a:effectLst/>
                            <a:latin typeface="+mj-lt"/>
                            <a:ea typeface="Times New Roman"/>
                            <a:cs typeface="Times New Roman"/>
                          </a:endParaRPr>
                        </a:p>
                      </a:txBody>
                      <a:tcPr marL="68580" marR="68580" marT="0" marB="0" anchor="ctr"/>
                    </a:tc>
                    <a:tc>
                      <a:txBody>
                        <a:bodyPr/>
                        <a:lstStyle/>
                        <a:p>
                          <a:pPr algn="ctr">
                            <a:lnSpc>
                              <a:spcPts val="1200"/>
                            </a:lnSpc>
                            <a:spcAft>
                              <a:spcPts val="0"/>
                            </a:spcAft>
                          </a:pPr>
                          <a:r>
                            <a:rPr lang="es-EC" sz="1400" dirty="0">
                              <a:effectLst/>
                              <a:latin typeface="+mj-lt"/>
                            </a:rPr>
                            <a:t>B</a:t>
                          </a:r>
                          <a:endParaRPr lang="es-EC" sz="1400" dirty="0">
                            <a:solidFill>
                              <a:srgbClr val="000000"/>
                            </a:solidFill>
                            <a:effectLst/>
                            <a:latin typeface="+mj-lt"/>
                            <a:ea typeface="Times New Roman"/>
                            <a:cs typeface="Times New Roman"/>
                          </a:endParaRPr>
                        </a:p>
                      </a:txBody>
                      <a:tcPr marL="68580" marR="68580" marT="0" marB="0" anchor="ctr"/>
                    </a:tc>
                    <a:tc>
                      <a:txBody>
                        <a:bodyPr/>
                        <a:lstStyle/>
                        <a:p>
                          <a:pPr marL="0" algn="ctr" defTabSz="914400" rtl="0" eaLnBrk="1" latinLnBrk="0" hangingPunct="1">
                            <a:lnSpc>
                              <a:spcPts val="1200"/>
                            </a:lnSpc>
                            <a:spcAft>
                              <a:spcPts val="0"/>
                            </a:spcAft>
                          </a:pPr>
                          <a:r>
                            <a:rPr lang="es-EC" sz="1400" kern="1200" dirty="0">
                              <a:solidFill>
                                <a:schemeClr val="tx1"/>
                              </a:solidFill>
                              <a:effectLst/>
                              <a:latin typeface="+mj-lt"/>
                              <a:ea typeface="+mn-ea"/>
                              <a:cs typeface="+mn-cs"/>
                            </a:rPr>
                            <a:t>2,00</a:t>
                          </a:r>
                        </a:p>
                      </a:txBody>
                      <a:tcPr marL="68580" marR="68580" marT="0" marB="0" anchor="ctr"/>
                    </a:tc>
                    <a:tc>
                      <a:txBody>
                        <a:bodyPr/>
                        <a:lstStyle/>
                        <a:p>
                          <a:pPr algn="ctr">
                            <a:lnSpc>
                              <a:spcPts val="1200"/>
                            </a:lnSpc>
                            <a:spcAft>
                              <a:spcPts val="0"/>
                            </a:spcAft>
                          </a:pPr>
                          <a:r>
                            <a:rPr lang="es-EC" sz="1400">
                              <a:effectLst/>
                              <a:latin typeface="+mj-lt"/>
                            </a:rPr>
                            <a:t>m</a:t>
                          </a:r>
                          <a:endParaRPr lang="es-EC" sz="1400">
                            <a:solidFill>
                              <a:srgbClr val="000000"/>
                            </a:solidFill>
                            <a:effectLst/>
                            <a:latin typeface="+mj-lt"/>
                            <a:ea typeface="Times New Roman"/>
                            <a:cs typeface="Times New Roman"/>
                          </a:endParaRPr>
                        </a:p>
                      </a:txBody>
                      <a:tcPr marL="68580" marR="68580" marT="0" marB="0" anchor="ctr"/>
                    </a:tc>
                  </a:tr>
                  <a:tr h="320373">
                    <a:tc>
                      <a:txBody>
                        <a:bodyPr/>
                        <a:lstStyle/>
                        <a:p>
                          <a:pPr algn="ctr">
                            <a:lnSpc>
                              <a:spcPts val="1200"/>
                            </a:lnSpc>
                            <a:spcAft>
                              <a:spcPts val="0"/>
                            </a:spcAft>
                          </a:pPr>
                          <a:r>
                            <a:rPr lang="es-EC" sz="1400">
                              <a:effectLst/>
                              <a:latin typeface="+mj-lt"/>
                            </a:rPr>
                            <a:t>Longitud </a:t>
                          </a:r>
                          <a:endParaRPr lang="es-EC" sz="1400">
                            <a:solidFill>
                              <a:srgbClr val="000000"/>
                            </a:solidFill>
                            <a:effectLst/>
                            <a:latin typeface="+mj-lt"/>
                            <a:ea typeface="Times New Roman"/>
                            <a:cs typeface="Times New Roman"/>
                          </a:endParaRPr>
                        </a:p>
                      </a:txBody>
                      <a:tcPr marL="68580" marR="68580" marT="0" marB="0" anchor="ctr"/>
                    </a:tc>
                    <a:tc>
                      <a:txBody>
                        <a:bodyPr/>
                        <a:lstStyle/>
                        <a:p>
                          <a:pPr algn="ctr">
                            <a:lnSpc>
                              <a:spcPts val="1200"/>
                            </a:lnSpc>
                            <a:spcAft>
                              <a:spcPts val="0"/>
                            </a:spcAft>
                          </a:pPr>
                          <a:r>
                            <a:rPr lang="es-EC" sz="1400" dirty="0">
                              <a:effectLst/>
                              <a:latin typeface="+mj-lt"/>
                            </a:rPr>
                            <a:t>L</a:t>
                          </a:r>
                          <a:endParaRPr lang="es-EC" sz="1400" dirty="0">
                            <a:solidFill>
                              <a:srgbClr val="000000"/>
                            </a:solidFill>
                            <a:effectLst/>
                            <a:latin typeface="+mj-lt"/>
                            <a:ea typeface="Times New Roman"/>
                            <a:cs typeface="Times New Roman"/>
                          </a:endParaRPr>
                        </a:p>
                      </a:txBody>
                      <a:tcPr marL="68580" marR="68580" marT="0" marB="0" anchor="ctr"/>
                    </a:tc>
                    <a:tc>
                      <a:txBody>
                        <a:bodyPr/>
                        <a:lstStyle/>
                        <a:p>
                          <a:pPr marL="0" algn="ctr" defTabSz="914400" rtl="0" eaLnBrk="1" latinLnBrk="0" hangingPunct="1">
                            <a:lnSpc>
                              <a:spcPts val="1200"/>
                            </a:lnSpc>
                            <a:spcAft>
                              <a:spcPts val="0"/>
                            </a:spcAft>
                          </a:pPr>
                          <a:r>
                            <a:rPr lang="es-EC" sz="1400" kern="1200" dirty="0">
                              <a:solidFill>
                                <a:schemeClr val="tx1"/>
                              </a:solidFill>
                              <a:effectLst/>
                              <a:latin typeface="+mj-lt"/>
                              <a:ea typeface="+mn-ea"/>
                              <a:cs typeface="+mn-cs"/>
                            </a:rPr>
                            <a:t>132</a:t>
                          </a:r>
                        </a:p>
                      </a:txBody>
                      <a:tcPr marL="68580" marR="68580" marT="0" marB="0" anchor="ctr"/>
                    </a:tc>
                    <a:tc>
                      <a:txBody>
                        <a:bodyPr/>
                        <a:lstStyle/>
                        <a:p>
                          <a:pPr algn="ctr">
                            <a:lnSpc>
                              <a:spcPts val="1200"/>
                            </a:lnSpc>
                            <a:spcAft>
                              <a:spcPts val="0"/>
                            </a:spcAft>
                          </a:pPr>
                          <a:r>
                            <a:rPr lang="es-EC" sz="1400">
                              <a:effectLst/>
                              <a:latin typeface="+mj-lt"/>
                            </a:rPr>
                            <a:t>m</a:t>
                          </a:r>
                          <a:endParaRPr lang="es-EC" sz="1400">
                            <a:solidFill>
                              <a:srgbClr val="000000"/>
                            </a:solidFill>
                            <a:effectLst/>
                            <a:latin typeface="+mj-lt"/>
                            <a:ea typeface="Times New Roman"/>
                            <a:cs typeface="Times New Roman"/>
                          </a:endParaRPr>
                        </a:p>
                      </a:txBody>
                      <a:tcPr marL="68580" marR="68580" marT="0" marB="0" anchor="ctr"/>
                    </a:tc>
                  </a:tr>
                  <a:tr h="320373">
                    <a:tc>
                      <a:txBody>
                        <a:bodyPr/>
                        <a:lstStyle/>
                        <a:p>
                          <a:pPr algn="ctr">
                            <a:lnSpc>
                              <a:spcPts val="1200"/>
                            </a:lnSpc>
                            <a:spcAft>
                              <a:spcPts val="0"/>
                            </a:spcAft>
                          </a:pPr>
                          <a:r>
                            <a:rPr lang="es-EC" sz="1400" dirty="0">
                              <a:effectLst/>
                              <a:latin typeface="+mj-lt"/>
                            </a:rPr>
                            <a:t>Capacidad del suelo</a:t>
                          </a:r>
                          <a:endParaRPr lang="es-EC" sz="1400" dirty="0">
                            <a:solidFill>
                              <a:srgbClr val="000000"/>
                            </a:solidFill>
                            <a:effectLst/>
                            <a:latin typeface="+mj-lt"/>
                            <a:ea typeface="Times New Roman"/>
                            <a:cs typeface="Times New Roman"/>
                          </a:endParaRPr>
                        </a:p>
                      </a:txBody>
                      <a:tcPr marL="68580" marR="68580" marT="0" marB="0" anchor="ctr"/>
                    </a:tc>
                    <a:tc>
                      <a:txBody>
                        <a:bodyPr/>
                        <a:lstStyle/>
                        <a:p>
                          <a:endParaRPr lang="es-EC"/>
                        </a:p>
                      </a:txBody>
                      <a:tcPr marL="68580" marR="68580" marT="0" marB="0" anchor="ctr">
                        <a:blipFill rotWithShape="1">
                          <a:blip r:embed="rId4"/>
                          <a:stretch>
                            <a:fillRect l="-218621" t="-678846" r="-186897" b="-438462"/>
                          </a:stretch>
                        </a:blipFill>
                      </a:tcPr>
                    </a:tc>
                    <a:tc>
                      <a:txBody>
                        <a:bodyPr/>
                        <a:lstStyle/>
                        <a:p>
                          <a:pPr marL="0" algn="ctr" defTabSz="914400" rtl="0" eaLnBrk="1" latinLnBrk="0" hangingPunct="1">
                            <a:lnSpc>
                              <a:spcPts val="1200"/>
                            </a:lnSpc>
                            <a:spcAft>
                              <a:spcPts val="0"/>
                            </a:spcAft>
                          </a:pPr>
                          <a:r>
                            <a:rPr lang="es-EC" sz="1400" kern="1200" dirty="0">
                              <a:solidFill>
                                <a:schemeClr val="tx1"/>
                              </a:solidFill>
                              <a:effectLst/>
                              <a:latin typeface="+mj-lt"/>
                              <a:ea typeface="+mn-ea"/>
                              <a:cs typeface="+mn-cs"/>
                            </a:rPr>
                            <a:t>10857,22</a:t>
                          </a:r>
                        </a:p>
                      </a:txBody>
                      <a:tcPr marL="68580" marR="68580" marT="0" marB="0" anchor="ctr"/>
                    </a:tc>
                    <a:tc>
                      <a:txBody>
                        <a:bodyPr/>
                        <a:lstStyle/>
                        <a:p>
                          <a:pPr algn="ctr">
                            <a:lnSpc>
                              <a:spcPts val="1200"/>
                            </a:lnSpc>
                            <a:spcAft>
                              <a:spcPts val="0"/>
                            </a:spcAft>
                          </a:pPr>
                          <a:r>
                            <a:rPr lang="es-EC" sz="1400">
                              <a:effectLst/>
                              <a:latin typeface="+mj-lt"/>
                            </a:rPr>
                            <a:t>Tn/m2</a:t>
                          </a:r>
                          <a:endParaRPr lang="es-EC" sz="1400">
                            <a:solidFill>
                              <a:srgbClr val="000000"/>
                            </a:solidFill>
                            <a:effectLst/>
                            <a:latin typeface="+mj-lt"/>
                            <a:ea typeface="Times New Roman"/>
                            <a:cs typeface="Times New Roman"/>
                          </a:endParaRPr>
                        </a:p>
                      </a:txBody>
                      <a:tcPr marL="68580" marR="68580" marT="0" marB="0" anchor="ctr"/>
                    </a:tc>
                  </a:tr>
                  <a:tr h="320373">
                    <a:tc>
                      <a:txBody>
                        <a:bodyPr/>
                        <a:lstStyle/>
                        <a:p>
                          <a:pPr algn="ctr">
                            <a:lnSpc>
                              <a:spcPts val="1200"/>
                            </a:lnSpc>
                            <a:spcAft>
                              <a:spcPts val="0"/>
                            </a:spcAft>
                          </a:pPr>
                          <a:r>
                            <a:rPr lang="es-EC" sz="1400">
                              <a:effectLst/>
                              <a:latin typeface="+mj-lt"/>
                            </a:rPr>
                            <a:t>Carga total última</a:t>
                          </a:r>
                          <a:endParaRPr lang="es-EC" sz="1400">
                            <a:solidFill>
                              <a:srgbClr val="000000"/>
                            </a:solidFill>
                            <a:effectLst/>
                            <a:latin typeface="+mj-lt"/>
                            <a:ea typeface="Times New Roman"/>
                            <a:cs typeface="Times New Roman"/>
                          </a:endParaRPr>
                        </a:p>
                      </a:txBody>
                      <a:tcPr marL="68580" marR="68580" marT="0" marB="0" anchor="ctr"/>
                    </a:tc>
                    <a:tc>
                      <a:txBody>
                        <a:bodyPr/>
                        <a:lstStyle/>
                        <a:p>
                          <a:endParaRPr lang="es-EC"/>
                        </a:p>
                      </a:txBody>
                      <a:tcPr marL="68580" marR="68580" marT="0" marB="0" anchor="ctr">
                        <a:blipFill rotWithShape="1">
                          <a:blip r:embed="rId4"/>
                          <a:stretch>
                            <a:fillRect l="-218621" t="-764151" r="-186897" b="-330189"/>
                          </a:stretch>
                        </a:blipFill>
                      </a:tcPr>
                    </a:tc>
                    <a:tc>
                      <a:txBody>
                        <a:bodyPr/>
                        <a:lstStyle/>
                        <a:p>
                          <a:pPr marL="0" algn="ctr" defTabSz="914400" rtl="0" eaLnBrk="1" latinLnBrk="0" hangingPunct="1">
                            <a:lnSpc>
                              <a:spcPts val="1200"/>
                            </a:lnSpc>
                            <a:spcAft>
                              <a:spcPts val="0"/>
                            </a:spcAft>
                          </a:pPr>
                          <a:r>
                            <a:rPr lang="es-EC" sz="1400" kern="1200" dirty="0">
                              <a:solidFill>
                                <a:schemeClr val="tx1"/>
                              </a:solidFill>
                              <a:effectLst/>
                              <a:latin typeface="+mj-lt"/>
                              <a:ea typeface="+mn-ea"/>
                              <a:cs typeface="+mn-cs"/>
                            </a:rPr>
                            <a:t>37229,67</a:t>
                          </a:r>
                        </a:p>
                      </a:txBody>
                      <a:tcPr marL="68580" marR="68580" marT="0" marB="0" anchor="ctr"/>
                    </a:tc>
                    <a:tc>
                      <a:txBody>
                        <a:bodyPr/>
                        <a:lstStyle/>
                        <a:p>
                          <a:pPr algn="ctr">
                            <a:lnSpc>
                              <a:spcPts val="1200"/>
                            </a:lnSpc>
                            <a:spcAft>
                              <a:spcPts val="0"/>
                            </a:spcAft>
                          </a:pPr>
                          <a:r>
                            <a:rPr lang="es-EC" sz="1400">
                              <a:effectLst/>
                              <a:latin typeface="+mj-lt"/>
                            </a:rPr>
                            <a:t>Tn</a:t>
                          </a:r>
                          <a:endParaRPr lang="es-EC" sz="1400">
                            <a:solidFill>
                              <a:srgbClr val="000000"/>
                            </a:solidFill>
                            <a:effectLst/>
                            <a:latin typeface="+mj-lt"/>
                            <a:ea typeface="Times New Roman"/>
                            <a:cs typeface="Times New Roman"/>
                          </a:endParaRPr>
                        </a:p>
                      </a:txBody>
                      <a:tcPr marL="68580" marR="68580" marT="0" marB="0" anchor="ctr"/>
                    </a:tc>
                  </a:tr>
                  <a:tr h="396000">
                    <a:tc>
                      <a:txBody>
                        <a:bodyPr/>
                        <a:lstStyle/>
                        <a:p>
                          <a:pPr algn="ctr">
                            <a:lnSpc>
                              <a:spcPts val="1200"/>
                            </a:lnSpc>
                            <a:spcAft>
                              <a:spcPts val="0"/>
                            </a:spcAft>
                          </a:pPr>
                          <a:r>
                            <a:rPr lang="es-EC" sz="1400" dirty="0">
                              <a:effectLst/>
                              <a:latin typeface="+mj-lt"/>
                            </a:rPr>
                            <a:t>Esfuerzo normal vertical</a:t>
                          </a:r>
                          <a:endParaRPr lang="es-EC" sz="1400" dirty="0">
                            <a:solidFill>
                              <a:srgbClr val="000000"/>
                            </a:solidFill>
                            <a:effectLst/>
                            <a:latin typeface="+mj-lt"/>
                            <a:ea typeface="Times New Roman"/>
                            <a:cs typeface="Times New Roman"/>
                          </a:endParaRPr>
                        </a:p>
                      </a:txBody>
                      <a:tcPr marL="68580" marR="68580" marT="0" marB="0" anchor="ctr"/>
                    </a:tc>
                    <a:tc>
                      <a:txBody>
                        <a:bodyPr/>
                        <a:lstStyle/>
                        <a:p>
                          <a:endParaRPr lang="es-EC"/>
                        </a:p>
                      </a:txBody>
                      <a:tcPr marL="68580" marR="68580" marT="0" marB="0" anchor="ctr">
                        <a:blipFill rotWithShape="1">
                          <a:blip r:embed="rId4"/>
                          <a:stretch>
                            <a:fillRect l="-218621" t="-704615" r="-186897" b="-169231"/>
                          </a:stretch>
                        </a:blipFill>
                      </a:tcPr>
                    </a:tc>
                    <a:tc>
                      <a:txBody>
                        <a:bodyPr/>
                        <a:lstStyle/>
                        <a:p>
                          <a:pPr marL="0" algn="ctr" defTabSz="914400" rtl="0" eaLnBrk="1" latinLnBrk="0" hangingPunct="1">
                            <a:lnSpc>
                              <a:spcPts val="1200"/>
                            </a:lnSpc>
                            <a:spcAft>
                              <a:spcPts val="0"/>
                            </a:spcAft>
                          </a:pPr>
                          <a:r>
                            <a:rPr lang="es-EC" sz="1400" kern="1200" dirty="0">
                              <a:solidFill>
                                <a:schemeClr val="tx1"/>
                              </a:solidFill>
                              <a:effectLst/>
                              <a:latin typeface="+mj-lt"/>
                              <a:ea typeface="+mn-ea"/>
                              <a:cs typeface="+mn-cs"/>
                            </a:rPr>
                            <a:t>100,73</a:t>
                          </a:r>
                        </a:p>
                      </a:txBody>
                      <a:tcPr marL="68580" marR="68580" marT="0" marB="0" anchor="ctr"/>
                    </a:tc>
                    <a:tc>
                      <a:txBody>
                        <a:bodyPr/>
                        <a:lstStyle/>
                        <a:p>
                          <a:pPr algn="ctr">
                            <a:lnSpc>
                              <a:spcPts val="1200"/>
                            </a:lnSpc>
                            <a:spcAft>
                              <a:spcPts val="0"/>
                            </a:spcAft>
                          </a:pPr>
                          <a:r>
                            <a:rPr lang="es-EC" sz="1400">
                              <a:effectLst/>
                              <a:latin typeface="+mj-lt"/>
                            </a:rPr>
                            <a:t>Tn/m2 </a:t>
                          </a:r>
                          <a:endParaRPr lang="es-EC" sz="1400">
                            <a:solidFill>
                              <a:srgbClr val="000000"/>
                            </a:solidFill>
                            <a:effectLst/>
                            <a:latin typeface="+mj-lt"/>
                            <a:ea typeface="Times New Roman"/>
                            <a:cs typeface="Times New Roman"/>
                          </a:endParaRPr>
                        </a:p>
                      </a:txBody>
                      <a:tcPr marL="68580" marR="68580" marT="0" marB="0" anchor="ctr"/>
                    </a:tc>
                  </a:tr>
                  <a:tr h="320373">
                    <a:tc>
                      <a:txBody>
                        <a:bodyPr/>
                        <a:lstStyle/>
                        <a:p>
                          <a:pPr algn="ctr">
                            <a:lnSpc>
                              <a:spcPts val="1200"/>
                            </a:lnSpc>
                            <a:spcAft>
                              <a:spcPts val="0"/>
                            </a:spcAft>
                          </a:pPr>
                          <a:r>
                            <a:rPr lang="es-EC" sz="1400">
                              <a:effectLst/>
                              <a:latin typeface="+mj-lt"/>
                            </a:rPr>
                            <a:t>Esfuerzo último  </a:t>
                          </a:r>
                          <a:endParaRPr lang="es-EC" sz="1400">
                            <a:solidFill>
                              <a:srgbClr val="000000"/>
                            </a:solidFill>
                            <a:effectLst/>
                            <a:latin typeface="+mj-lt"/>
                            <a:ea typeface="Times New Roman"/>
                            <a:cs typeface="Times New Roman"/>
                          </a:endParaRPr>
                        </a:p>
                      </a:txBody>
                      <a:tcPr marL="68580" marR="68580" marT="0" marB="0" anchor="ctr"/>
                    </a:tc>
                    <a:tc>
                      <a:txBody>
                        <a:bodyPr/>
                        <a:lstStyle/>
                        <a:p>
                          <a:endParaRPr lang="es-EC"/>
                        </a:p>
                      </a:txBody>
                      <a:tcPr marL="68580" marR="68580" marT="0" marB="0" anchor="ctr">
                        <a:blipFill rotWithShape="1">
                          <a:blip r:embed="rId4"/>
                          <a:stretch>
                            <a:fillRect l="-218621" t="-1005769" r="-186897" b="-111538"/>
                          </a:stretch>
                        </a:blipFill>
                      </a:tcPr>
                    </a:tc>
                    <a:tc>
                      <a:txBody>
                        <a:bodyPr/>
                        <a:lstStyle/>
                        <a:p>
                          <a:pPr marL="0" algn="ctr" defTabSz="914400" rtl="0" eaLnBrk="1" latinLnBrk="0" hangingPunct="1">
                            <a:lnSpc>
                              <a:spcPts val="1200"/>
                            </a:lnSpc>
                            <a:spcAft>
                              <a:spcPts val="0"/>
                            </a:spcAft>
                          </a:pPr>
                          <a:r>
                            <a:rPr lang="es-EC" sz="1400" kern="1200" dirty="0">
                              <a:solidFill>
                                <a:schemeClr val="tx1"/>
                              </a:solidFill>
                              <a:effectLst/>
                              <a:latin typeface="+mj-lt"/>
                              <a:ea typeface="+mn-ea"/>
                              <a:cs typeface="+mn-cs"/>
                            </a:rPr>
                            <a:t>141,02</a:t>
                          </a:r>
                        </a:p>
                      </a:txBody>
                      <a:tcPr marL="68580" marR="68580" marT="0" marB="0" anchor="ctr"/>
                    </a:tc>
                    <a:tc>
                      <a:txBody>
                        <a:bodyPr/>
                        <a:lstStyle/>
                        <a:p>
                          <a:pPr algn="ctr">
                            <a:lnSpc>
                              <a:spcPts val="1200"/>
                            </a:lnSpc>
                            <a:spcAft>
                              <a:spcPts val="0"/>
                            </a:spcAft>
                          </a:pPr>
                          <a:r>
                            <a:rPr lang="es-EC" sz="1400" dirty="0">
                              <a:effectLst/>
                              <a:latin typeface="+mj-lt"/>
                            </a:rPr>
                            <a:t>Tn/m2 </a:t>
                          </a:r>
                          <a:endParaRPr lang="es-EC" sz="1400" dirty="0">
                            <a:solidFill>
                              <a:srgbClr val="000000"/>
                            </a:solidFill>
                            <a:effectLst/>
                            <a:latin typeface="+mj-lt"/>
                            <a:ea typeface="Times New Roman"/>
                            <a:cs typeface="Times New Roman"/>
                          </a:endParaRPr>
                        </a:p>
                      </a:txBody>
                      <a:tcPr marL="68580" marR="68580" marT="0" marB="0" anchor="ctr"/>
                    </a:tc>
                  </a:tr>
                  <a:tr h="320373">
                    <a:tc>
                      <a:txBody>
                        <a:bodyPr/>
                        <a:lstStyle/>
                        <a:p>
                          <a:endParaRPr lang="es-EC"/>
                        </a:p>
                      </a:txBody>
                      <a:tcPr marL="68580" marR="68580" marT="0" marB="0" anchor="ctr">
                        <a:blipFill rotWithShape="1">
                          <a:blip r:embed="rId4"/>
                          <a:stretch>
                            <a:fillRect l="-316" t="-1084906" r="-131646" b="-9434"/>
                          </a:stretch>
                        </a:blipFill>
                      </a:tcPr>
                    </a:tc>
                    <a:tc>
                      <a:txBody>
                        <a:bodyPr/>
                        <a:lstStyle/>
                        <a:p>
                          <a:pPr algn="ctr">
                            <a:lnSpc>
                              <a:spcPts val="1200"/>
                            </a:lnSpc>
                            <a:spcAft>
                              <a:spcPts val="0"/>
                            </a:spcAft>
                          </a:pPr>
                          <a:r>
                            <a:rPr lang="es-EC" sz="1400">
                              <a:effectLst/>
                              <a:latin typeface="+mj-lt"/>
                            </a:rPr>
                            <a:t> </a:t>
                          </a:r>
                          <a:endParaRPr lang="es-EC" sz="1400">
                            <a:solidFill>
                              <a:srgbClr val="000000"/>
                            </a:solidFill>
                            <a:effectLst/>
                            <a:latin typeface="+mj-lt"/>
                            <a:ea typeface="Times New Roman"/>
                            <a:cs typeface="Times New Roman"/>
                          </a:endParaRPr>
                        </a:p>
                      </a:txBody>
                      <a:tcPr marL="68580" marR="68580" marT="0" marB="0" anchor="ctr"/>
                    </a:tc>
                    <a:tc gridSpan="2">
                      <a:txBody>
                        <a:bodyPr/>
                        <a:lstStyle/>
                        <a:p>
                          <a:pPr algn="ctr">
                            <a:lnSpc>
                              <a:spcPts val="1200"/>
                            </a:lnSpc>
                            <a:spcAft>
                              <a:spcPts val="0"/>
                            </a:spcAft>
                          </a:pPr>
                          <a:r>
                            <a:rPr lang="es-EC" sz="1400" dirty="0">
                              <a:effectLst/>
                              <a:latin typeface="+mj-lt"/>
                            </a:rPr>
                            <a:t>SI CUMPLE</a:t>
                          </a:r>
                          <a:endParaRPr lang="es-EC" sz="1400" dirty="0">
                            <a:solidFill>
                              <a:srgbClr val="000000"/>
                            </a:solidFill>
                            <a:effectLst/>
                            <a:latin typeface="+mj-lt"/>
                            <a:ea typeface="Times New Roman"/>
                            <a:cs typeface="Times New Roman"/>
                          </a:endParaRPr>
                        </a:p>
                      </a:txBody>
                      <a:tcPr marL="68580" marR="68580" marT="0" marB="0" anchor="ctr"/>
                    </a:tc>
                    <a:tc hMerge="1">
                      <a:txBody>
                        <a:bodyPr/>
                        <a:lstStyle/>
                        <a:p>
                          <a:endParaRPr lang="es-EC"/>
                        </a:p>
                      </a:txBody>
                      <a:tcPr/>
                    </a:tc>
                  </a:tr>
                </a:tbl>
              </a:graphicData>
            </a:graphic>
          </p:graphicFrame>
        </mc:Fallback>
      </mc:AlternateContent>
      <p:sp>
        <p:nvSpPr>
          <p:cNvPr id="4" name="Rectangle 1"/>
          <p:cNvSpPr>
            <a:spLocks noChangeArrowheads="1"/>
          </p:cNvSpPr>
          <p:nvPr/>
        </p:nvSpPr>
        <p:spPr bwMode="auto">
          <a:xfrm>
            <a:off x="941696" y="673333"/>
            <a:ext cx="696216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2000" b="1" i="0" u="none" strike="noStrike" cap="none" normalizeH="0" baseline="0" dirty="0" smtClean="0">
                <a:ln>
                  <a:noFill/>
                </a:ln>
                <a:solidFill>
                  <a:schemeClr val="tx1"/>
                </a:solidFill>
                <a:effectLst/>
                <a:latin typeface="+mj-lt"/>
                <a:ea typeface="Calibri" pitchFamily="34" charset="0"/>
                <a:cs typeface="Arial" pitchFamily="34" charset="0"/>
              </a:rPr>
              <a:t>Esfuerzos en la presa, (contrafuertes). Presa Saquimala</a:t>
            </a:r>
            <a:endParaRPr kumimoji="0" lang="es-ES" sz="3200" b="0" i="0" u="none" strike="noStrike" cap="none" normalizeH="0" baseline="0" dirty="0" smtClean="0">
              <a:ln>
                <a:noFill/>
              </a:ln>
              <a:solidFill>
                <a:schemeClr val="tx1"/>
              </a:solidFill>
              <a:effectLst/>
              <a:latin typeface="+mj-lt"/>
              <a:cs typeface="Arial" pitchFamily="34" charset="0"/>
            </a:endParaRPr>
          </a:p>
        </p:txBody>
      </p:sp>
      <p:pic>
        <p:nvPicPr>
          <p:cNvPr id="8" name="7 Imagen" descr="Recorte de pantall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008833"/>
            <a:ext cx="4210638" cy="5849167"/>
          </a:xfrm>
          <a:prstGeom prst="rect">
            <a:avLst/>
          </a:prstGeom>
        </p:spPr>
      </p:pic>
    </p:spTree>
    <p:extLst>
      <p:ext uri="{BB962C8B-B14F-4D97-AF65-F5344CB8AC3E}">
        <p14:creationId xmlns:p14="http://schemas.microsoft.com/office/powerpoint/2010/main" val="342856482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05661"/>
            <a:ext cx="8229600" cy="485553"/>
          </a:xfrm>
        </p:spPr>
        <p:txBody>
          <a:bodyPr/>
          <a:lstStyle/>
          <a:p>
            <a:pPr algn="l"/>
            <a:r>
              <a:rPr lang="es-EC" sz="2400" b="0" i="0" dirty="0">
                <a:solidFill>
                  <a:schemeClr val="tx1"/>
                </a:solidFill>
              </a:rPr>
              <a:t/>
            </a:r>
            <a:br>
              <a:rPr lang="es-EC" sz="2400" b="0" i="0" dirty="0">
                <a:solidFill>
                  <a:schemeClr val="tx1"/>
                </a:solidFill>
              </a:rPr>
            </a:br>
            <a:endParaRPr lang="es-EC" sz="2200" dirty="0">
              <a:solidFill>
                <a:schemeClr val="tx1"/>
              </a:solidFill>
            </a:endParaRPr>
          </a:p>
        </p:txBody>
      </p:sp>
      <p:sp>
        <p:nvSpPr>
          <p:cNvPr id="6" name="5 CuadroTexto"/>
          <p:cNvSpPr txBox="1"/>
          <p:nvPr/>
        </p:nvSpPr>
        <p:spPr>
          <a:xfrm>
            <a:off x="6086901" y="-14325"/>
            <a:ext cx="3057099" cy="369332"/>
          </a:xfrm>
          <a:prstGeom prst="rect">
            <a:avLst/>
          </a:prstGeom>
          <a:noFill/>
        </p:spPr>
        <p:txBody>
          <a:bodyPr wrap="square" rtlCol="0">
            <a:spAutoFit/>
          </a:bodyPr>
          <a:lstStyle/>
          <a:p>
            <a:pPr algn="ctr"/>
            <a:r>
              <a:rPr lang="es-EC" u="none" dirty="0" smtClean="0">
                <a:solidFill>
                  <a:schemeClr val="bg1">
                    <a:lumMod val="50000"/>
                  </a:schemeClr>
                </a:solidFill>
              </a:rPr>
              <a:t>MODELACIÓN Y DISEÑO</a:t>
            </a:r>
            <a:endParaRPr lang="es-EC" u="none" dirty="0">
              <a:solidFill>
                <a:schemeClr val="bg1">
                  <a:lumMod val="50000"/>
                </a:schemeClr>
              </a:solidFill>
            </a:endParaRPr>
          </a:p>
        </p:txBody>
      </p:sp>
      <p:pic>
        <p:nvPicPr>
          <p:cNvPr id="5" name="Imagen 5"/>
          <p:cNvPicPr>
            <a:picLocks noChangeAspect="1"/>
          </p:cNvPicPr>
          <p:nvPr/>
        </p:nvPicPr>
        <p:blipFill rotWithShape="1">
          <a:blip r:embed="rId3">
            <a:extLst>
              <a:ext uri="{28A0092B-C50C-407E-A947-70E740481C1C}">
                <a14:useLocalDpi xmlns:a14="http://schemas.microsoft.com/office/drawing/2010/main" val="0"/>
              </a:ext>
            </a:extLst>
          </a:blip>
          <a:srcRect l="25697"/>
          <a:stretch/>
        </p:blipFill>
        <p:spPr>
          <a:xfrm>
            <a:off x="6679732" y="5985437"/>
            <a:ext cx="2331841" cy="809423"/>
          </a:xfrm>
          <a:prstGeom prst="rect">
            <a:avLst/>
          </a:prstGeom>
        </p:spPr>
      </p:pic>
      <p:sp>
        <p:nvSpPr>
          <p:cNvPr id="19" name="6 CuadroTexto"/>
          <p:cNvSpPr txBox="1"/>
          <p:nvPr/>
        </p:nvSpPr>
        <p:spPr>
          <a:xfrm>
            <a:off x="109180" y="87228"/>
            <a:ext cx="5977721" cy="461665"/>
          </a:xfrm>
          <a:prstGeom prst="rect">
            <a:avLst/>
          </a:prstGeom>
          <a:noFill/>
        </p:spPr>
        <p:txBody>
          <a:bodyPr wrap="square" rtlCol="0">
            <a:spAutoFit/>
          </a:bodyPr>
          <a:lstStyle/>
          <a:p>
            <a:pPr lvl="0"/>
            <a:r>
              <a:rPr lang="es-EC" sz="2400" b="1" u="none" dirty="0" smtClean="0">
                <a:solidFill>
                  <a:srgbClr val="000000"/>
                </a:solidFill>
              </a:rPr>
              <a:t>CIMENTACIÓN</a:t>
            </a:r>
            <a:endParaRPr lang="es-EC" sz="2400" u="none" dirty="0">
              <a:solidFill>
                <a:srgbClr val="000000"/>
              </a:solidFill>
            </a:endParaRPr>
          </a:p>
        </p:txBody>
      </p:sp>
      <p:sp>
        <p:nvSpPr>
          <p:cNvPr id="4" name="Rectangle 1"/>
          <p:cNvSpPr>
            <a:spLocks noChangeArrowheads="1"/>
          </p:cNvSpPr>
          <p:nvPr/>
        </p:nvSpPr>
        <p:spPr bwMode="auto">
          <a:xfrm>
            <a:off x="941696" y="673333"/>
            <a:ext cx="216597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2000" b="1" i="0" u="none" strike="noStrike" cap="none" normalizeH="0" baseline="0" dirty="0" smtClean="0">
                <a:ln>
                  <a:noFill/>
                </a:ln>
                <a:solidFill>
                  <a:schemeClr val="tx1"/>
                </a:solidFill>
                <a:effectLst/>
                <a:latin typeface="+mj-lt"/>
                <a:ea typeface="Calibri" pitchFamily="34" charset="0"/>
                <a:cs typeface="Arial" pitchFamily="34" charset="0"/>
              </a:rPr>
              <a:t>Punzonamiento</a:t>
            </a:r>
            <a:endParaRPr kumimoji="0" lang="es-ES" sz="3200" b="0" i="0" u="none" strike="noStrike" cap="none" normalizeH="0" baseline="0" dirty="0" smtClean="0">
              <a:ln>
                <a:noFill/>
              </a:ln>
              <a:solidFill>
                <a:schemeClr val="tx1"/>
              </a:solidFill>
              <a:effectLst/>
              <a:latin typeface="+mj-lt"/>
              <a:cs typeface="Arial" pitchFamily="34" charset="0"/>
            </a:endParaRPr>
          </a:p>
        </p:txBody>
      </p:sp>
      <p:pic>
        <p:nvPicPr>
          <p:cNvPr id="7" name="6 Imagen" descr="Recorte de pantall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2209" y="1347883"/>
            <a:ext cx="2019582" cy="409632"/>
          </a:xfrm>
          <a:prstGeom prst="rect">
            <a:avLst/>
          </a:prstGeom>
        </p:spPr>
      </p:pic>
      <p:pic>
        <p:nvPicPr>
          <p:cNvPr id="9" name="8 Imagen" descr="Recorte de pantall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1791" y="1922596"/>
            <a:ext cx="3115110" cy="447738"/>
          </a:xfrm>
          <a:prstGeom prst="rect">
            <a:avLst/>
          </a:prstGeom>
        </p:spPr>
      </p:pic>
      <p:pic>
        <p:nvPicPr>
          <p:cNvPr id="10" name="9 Imagen" descr="Recorte de pantalla"/>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52735" y="2385867"/>
            <a:ext cx="1638529" cy="695422"/>
          </a:xfrm>
          <a:prstGeom prst="rect">
            <a:avLst/>
          </a:prstGeom>
        </p:spPr>
      </p:pic>
      <p:graphicFrame>
        <p:nvGraphicFramePr>
          <p:cNvPr id="12" name="Tabla 3"/>
          <p:cNvGraphicFramePr>
            <a:graphicFrameLocks noGrp="1"/>
          </p:cNvGraphicFramePr>
          <p:nvPr>
            <p:extLst>
              <p:ext uri="{D42A27DB-BD31-4B8C-83A1-F6EECF244321}">
                <p14:modId xmlns:p14="http://schemas.microsoft.com/office/powerpoint/2010/main" val="2916480640"/>
              </p:ext>
            </p:extLst>
          </p:nvPr>
        </p:nvGraphicFramePr>
        <p:xfrm>
          <a:off x="722800" y="3141624"/>
          <a:ext cx="7660592" cy="2632626"/>
        </p:xfrm>
        <a:graphic>
          <a:graphicData uri="http://schemas.openxmlformats.org/drawingml/2006/table">
            <a:tbl>
              <a:tblPr firstRow="1" firstCol="1" bandRow="1">
                <a:tableStyleId>{616DA210-FB5B-4158-B5E0-FEB733F419BA}</a:tableStyleId>
              </a:tblPr>
              <a:tblGrid>
                <a:gridCol w="2522887"/>
                <a:gridCol w="1319136"/>
                <a:gridCol w="1457185"/>
                <a:gridCol w="1457185"/>
                <a:gridCol w="904199"/>
              </a:tblGrid>
              <a:tr h="413210">
                <a:tc>
                  <a:txBody>
                    <a:bodyPr/>
                    <a:lstStyle/>
                    <a:p>
                      <a:pPr algn="ctr">
                        <a:lnSpc>
                          <a:spcPct val="115000"/>
                        </a:lnSpc>
                        <a:spcAft>
                          <a:spcPts val="0"/>
                        </a:spcAft>
                      </a:pPr>
                      <a:r>
                        <a:rPr lang="es-EC" sz="1300" dirty="0">
                          <a:effectLst/>
                          <a:latin typeface="+mj-lt"/>
                        </a:rPr>
                        <a:t>Descripción </a:t>
                      </a:r>
                      <a:endParaRPr lang="es-EC" sz="1300" b="1" dirty="0">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300" dirty="0">
                          <a:effectLst/>
                          <a:latin typeface="+mj-lt"/>
                        </a:rPr>
                        <a:t>Símbolo</a:t>
                      </a:r>
                      <a:endParaRPr lang="es-EC" sz="1300" b="1" dirty="0">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300" dirty="0" smtClean="0">
                          <a:effectLst/>
                          <a:latin typeface="+mj-lt"/>
                        </a:rPr>
                        <a:t>Presa San Lorenzo</a:t>
                      </a:r>
                      <a:endParaRPr lang="es-EC" sz="1300" b="1" dirty="0">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marL="0" algn="ctr" defTabSz="914400" rtl="0" eaLnBrk="1" latinLnBrk="0" hangingPunct="1">
                        <a:lnSpc>
                          <a:spcPct val="115000"/>
                        </a:lnSpc>
                        <a:spcAft>
                          <a:spcPts val="0"/>
                        </a:spcAft>
                      </a:pPr>
                      <a:r>
                        <a:rPr lang="es-EC" sz="1300" b="1" kern="1200" dirty="0" smtClean="0">
                          <a:solidFill>
                            <a:schemeClr val="tx1"/>
                          </a:solidFill>
                          <a:effectLst/>
                          <a:latin typeface="+mj-lt"/>
                          <a:ea typeface="+mn-ea"/>
                          <a:cs typeface="+mn-cs"/>
                        </a:rPr>
                        <a:t>Presa Saquimala</a:t>
                      </a:r>
                      <a:endParaRPr lang="es-EC" sz="1300" b="1" kern="1200" dirty="0">
                        <a:solidFill>
                          <a:schemeClr val="tx1"/>
                        </a:solidFill>
                        <a:effectLst/>
                        <a:latin typeface="+mj-lt"/>
                        <a:ea typeface="+mn-ea"/>
                        <a:cs typeface="+mn-cs"/>
                      </a:endParaRPr>
                    </a:p>
                  </a:txBody>
                  <a:tcPr marL="68580" marR="68580" marT="0" marB="0" anchor="ctr"/>
                </a:tc>
                <a:tc>
                  <a:txBody>
                    <a:bodyPr/>
                    <a:lstStyle/>
                    <a:p>
                      <a:pPr algn="ctr">
                        <a:lnSpc>
                          <a:spcPct val="115000"/>
                        </a:lnSpc>
                        <a:spcAft>
                          <a:spcPts val="0"/>
                        </a:spcAft>
                      </a:pPr>
                      <a:r>
                        <a:rPr lang="es-EC" sz="1300" dirty="0">
                          <a:effectLst/>
                          <a:latin typeface="+mj-lt"/>
                        </a:rPr>
                        <a:t>Unidades </a:t>
                      </a:r>
                      <a:endParaRPr lang="es-EC" sz="1300" b="1" dirty="0">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nchor="ctr"/>
                </a:tc>
              </a:tr>
              <a:tr h="216000">
                <a:tc>
                  <a:txBody>
                    <a:bodyPr/>
                    <a:lstStyle/>
                    <a:p>
                      <a:pPr marL="0" algn="just" defTabSz="914400" rtl="0" eaLnBrk="1" latinLnBrk="0" hangingPunct="1">
                        <a:lnSpc>
                          <a:spcPts val="1200"/>
                        </a:lnSpc>
                        <a:spcAft>
                          <a:spcPts val="0"/>
                        </a:spcAft>
                      </a:pPr>
                      <a:r>
                        <a:rPr lang="es-EC" sz="1300" b="1" kern="1200" dirty="0">
                          <a:solidFill>
                            <a:schemeClr val="tx1"/>
                          </a:solidFill>
                          <a:effectLst/>
                          <a:latin typeface="+mj-lt"/>
                          <a:ea typeface="+mn-ea"/>
                          <a:cs typeface="+mn-cs"/>
                        </a:rPr>
                        <a:t>Resistencia </a:t>
                      </a:r>
                      <a:r>
                        <a:rPr lang="es-EC" sz="1300" b="1" kern="1200" dirty="0" smtClean="0">
                          <a:solidFill>
                            <a:schemeClr val="tx1"/>
                          </a:solidFill>
                          <a:effectLst/>
                          <a:latin typeface="+mj-lt"/>
                          <a:ea typeface="+mn-ea"/>
                          <a:cs typeface="+mn-cs"/>
                        </a:rPr>
                        <a:t>hormigón </a:t>
                      </a:r>
                      <a:endParaRPr lang="es-EC" sz="1300" b="1" kern="1200" dirty="0">
                        <a:solidFill>
                          <a:schemeClr val="tx1"/>
                        </a:solidFill>
                        <a:effectLst/>
                        <a:latin typeface="+mj-lt"/>
                        <a:ea typeface="+mn-ea"/>
                        <a:cs typeface="+mn-cs"/>
                      </a:endParaRPr>
                    </a:p>
                  </a:txBody>
                  <a:tcPr marL="68580" marR="68580" marT="0" marB="0" anchor="ctr"/>
                </a:tc>
                <a:tc>
                  <a:txBody>
                    <a:bodyPr/>
                    <a:lstStyle/>
                    <a:p>
                      <a:pPr algn="ctr">
                        <a:lnSpc>
                          <a:spcPts val="1200"/>
                        </a:lnSpc>
                        <a:spcAft>
                          <a:spcPts val="0"/>
                        </a:spcAft>
                      </a:pPr>
                      <a:r>
                        <a:rPr lang="es-EC" sz="1300" dirty="0">
                          <a:solidFill>
                            <a:srgbClr val="000000"/>
                          </a:solidFill>
                          <a:effectLst/>
                          <a:latin typeface="+mj-lt"/>
                          <a:ea typeface="Times New Roman"/>
                          <a:cs typeface="Times New Roman"/>
                        </a:rPr>
                        <a:t>f´c</a:t>
                      </a:r>
                    </a:p>
                  </a:txBody>
                  <a:tcPr marL="68580" marR="68580" marT="0" marB="0" anchor="ctr"/>
                </a:tc>
                <a:tc>
                  <a:txBody>
                    <a:bodyPr/>
                    <a:lstStyle/>
                    <a:p>
                      <a:pPr algn="ctr">
                        <a:lnSpc>
                          <a:spcPts val="1200"/>
                        </a:lnSpc>
                        <a:spcAft>
                          <a:spcPts val="0"/>
                        </a:spcAft>
                      </a:pPr>
                      <a:r>
                        <a:rPr lang="es-EC" sz="1300">
                          <a:solidFill>
                            <a:srgbClr val="000000"/>
                          </a:solidFill>
                          <a:effectLst/>
                          <a:latin typeface="+mj-lt"/>
                          <a:ea typeface="Times New Roman"/>
                          <a:cs typeface="Times New Roman"/>
                        </a:rPr>
                        <a:t>280,00</a:t>
                      </a:r>
                    </a:p>
                  </a:txBody>
                  <a:tcPr marL="68580" marR="68580" marT="0" marB="0" anchor="ctr"/>
                </a:tc>
                <a:tc>
                  <a:txBody>
                    <a:bodyPr/>
                    <a:lstStyle/>
                    <a:p>
                      <a:pPr algn="ctr">
                        <a:lnSpc>
                          <a:spcPts val="1200"/>
                        </a:lnSpc>
                        <a:spcAft>
                          <a:spcPts val="0"/>
                        </a:spcAft>
                      </a:pPr>
                      <a:r>
                        <a:rPr lang="es-EC" sz="1300" dirty="0">
                          <a:solidFill>
                            <a:srgbClr val="000000"/>
                          </a:solidFill>
                          <a:effectLst/>
                          <a:latin typeface="+mj-lt"/>
                          <a:ea typeface="Times New Roman"/>
                          <a:cs typeface="Times New Roman"/>
                        </a:rPr>
                        <a:t>280,00</a:t>
                      </a:r>
                    </a:p>
                  </a:txBody>
                  <a:tcPr marL="68580" marR="68580" marT="0" marB="0" anchor="ctr"/>
                </a:tc>
                <a:tc>
                  <a:txBody>
                    <a:bodyPr/>
                    <a:lstStyle/>
                    <a:p>
                      <a:pPr algn="ctr">
                        <a:lnSpc>
                          <a:spcPts val="1200"/>
                        </a:lnSpc>
                        <a:spcAft>
                          <a:spcPts val="0"/>
                        </a:spcAft>
                      </a:pPr>
                      <a:r>
                        <a:rPr lang="es-EC" sz="1300">
                          <a:solidFill>
                            <a:srgbClr val="000000"/>
                          </a:solidFill>
                          <a:effectLst/>
                          <a:latin typeface="+mj-lt"/>
                          <a:ea typeface="Times New Roman"/>
                          <a:cs typeface="Times New Roman"/>
                        </a:rPr>
                        <a:t>Kg/cm2</a:t>
                      </a:r>
                    </a:p>
                  </a:txBody>
                  <a:tcPr marL="68580" marR="68580" marT="0" marB="0" anchor="ctr"/>
                </a:tc>
              </a:tr>
              <a:tr h="195870">
                <a:tc>
                  <a:txBody>
                    <a:bodyPr/>
                    <a:lstStyle/>
                    <a:p>
                      <a:pPr marL="0" algn="just" defTabSz="914400" rtl="0" eaLnBrk="1" latinLnBrk="0" hangingPunct="1">
                        <a:lnSpc>
                          <a:spcPts val="1200"/>
                        </a:lnSpc>
                        <a:spcAft>
                          <a:spcPts val="0"/>
                        </a:spcAft>
                      </a:pPr>
                      <a:r>
                        <a:rPr lang="es-EC" sz="1300" b="1" kern="1200" dirty="0" smtClean="0">
                          <a:solidFill>
                            <a:schemeClr val="tx1"/>
                          </a:solidFill>
                          <a:effectLst/>
                          <a:latin typeface="+mj-lt"/>
                          <a:ea typeface="+mn-ea"/>
                          <a:cs typeface="+mn-cs"/>
                        </a:rPr>
                        <a:t>Capacidad del suelo último</a:t>
                      </a:r>
                    </a:p>
                  </a:txBody>
                  <a:tcPr marL="68580" marR="68580" marT="0" marB="0" anchor="ctr"/>
                </a:tc>
                <a:tc>
                  <a:txBody>
                    <a:bodyPr/>
                    <a:lstStyle/>
                    <a:p>
                      <a:pPr algn="ctr">
                        <a:lnSpc>
                          <a:spcPts val="1200"/>
                        </a:lnSpc>
                        <a:spcAft>
                          <a:spcPts val="0"/>
                        </a:spcAft>
                      </a:pPr>
                      <a:r>
                        <a:rPr lang="es-EC" sz="1300" dirty="0" err="1">
                          <a:solidFill>
                            <a:srgbClr val="000000"/>
                          </a:solidFill>
                          <a:effectLst/>
                          <a:latin typeface="+mj-lt"/>
                          <a:ea typeface="Times New Roman"/>
                          <a:cs typeface="Times New Roman"/>
                        </a:rPr>
                        <a:t>qsu</a:t>
                      </a:r>
                      <a:endParaRPr lang="es-EC" sz="1300" dirty="0">
                        <a:solidFill>
                          <a:srgbClr val="000000"/>
                        </a:solidFill>
                        <a:effectLst/>
                        <a:latin typeface="+mj-lt"/>
                        <a:ea typeface="Times New Roman"/>
                        <a:cs typeface="Times New Roman"/>
                      </a:endParaRPr>
                    </a:p>
                  </a:txBody>
                  <a:tcPr marL="68580" marR="68580" marT="0" marB="0" anchor="ctr"/>
                </a:tc>
                <a:tc>
                  <a:txBody>
                    <a:bodyPr/>
                    <a:lstStyle/>
                    <a:p>
                      <a:pPr algn="ctr">
                        <a:lnSpc>
                          <a:spcPts val="1200"/>
                        </a:lnSpc>
                        <a:spcAft>
                          <a:spcPts val="0"/>
                        </a:spcAft>
                      </a:pPr>
                      <a:r>
                        <a:rPr lang="es-EC" sz="1300">
                          <a:solidFill>
                            <a:srgbClr val="000000"/>
                          </a:solidFill>
                          <a:effectLst/>
                          <a:latin typeface="+mj-lt"/>
                          <a:ea typeface="Times New Roman"/>
                          <a:cs typeface="Times New Roman"/>
                        </a:rPr>
                        <a:t>103,84</a:t>
                      </a:r>
                    </a:p>
                  </a:txBody>
                  <a:tcPr marL="68580" marR="68580" marT="0" marB="0" anchor="ctr"/>
                </a:tc>
                <a:tc>
                  <a:txBody>
                    <a:bodyPr/>
                    <a:lstStyle/>
                    <a:p>
                      <a:pPr algn="ctr">
                        <a:lnSpc>
                          <a:spcPts val="1200"/>
                        </a:lnSpc>
                        <a:spcAft>
                          <a:spcPts val="0"/>
                        </a:spcAft>
                      </a:pPr>
                      <a:r>
                        <a:rPr lang="es-EC" sz="1300">
                          <a:solidFill>
                            <a:srgbClr val="000000"/>
                          </a:solidFill>
                          <a:effectLst/>
                          <a:latin typeface="+mj-lt"/>
                          <a:ea typeface="Times New Roman"/>
                          <a:cs typeface="Times New Roman"/>
                        </a:rPr>
                        <a:t>141,02</a:t>
                      </a:r>
                    </a:p>
                  </a:txBody>
                  <a:tcPr marL="68580" marR="68580" marT="0" marB="0" anchor="ctr"/>
                </a:tc>
                <a:tc>
                  <a:txBody>
                    <a:bodyPr/>
                    <a:lstStyle/>
                    <a:p>
                      <a:pPr algn="ctr">
                        <a:lnSpc>
                          <a:spcPts val="1200"/>
                        </a:lnSpc>
                        <a:spcAft>
                          <a:spcPts val="0"/>
                        </a:spcAft>
                      </a:pPr>
                      <a:r>
                        <a:rPr lang="es-EC" sz="1300" dirty="0">
                          <a:solidFill>
                            <a:srgbClr val="000000"/>
                          </a:solidFill>
                          <a:effectLst/>
                          <a:latin typeface="+mj-lt"/>
                          <a:ea typeface="Times New Roman"/>
                          <a:cs typeface="Times New Roman"/>
                        </a:rPr>
                        <a:t>Tn/m2</a:t>
                      </a:r>
                    </a:p>
                  </a:txBody>
                  <a:tcPr marL="68580" marR="68580" marT="0" marB="0" anchor="ctr"/>
                </a:tc>
              </a:tr>
              <a:tr h="195870">
                <a:tc>
                  <a:txBody>
                    <a:bodyPr/>
                    <a:lstStyle/>
                    <a:p>
                      <a:pPr marL="0" algn="just" defTabSz="914400" rtl="0" eaLnBrk="1" latinLnBrk="0" hangingPunct="1">
                        <a:lnSpc>
                          <a:spcPts val="1200"/>
                        </a:lnSpc>
                        <a:spcAft>
                          <a:spcPts val="0"/>
                        </a:spcAft>
                      </a:pPr>
                      <a:r>
                        <a:rPr lang="es-EC" sz="1300" b="1" kern="1200" dirty="0" smtClean="0">
                          <a:solidFill>
                            <a:schemeClr val="tx1"/>
                          </a:solidFill>
                          <a:effectLst/>
                          <a:latin typeface="+mj-lt"/>
                          <a:ea typeface="+mn-ea"/>
                          <a:cs typeface="+mn-cs"/>
                        </a:rPr>
                        <a:t>Profundidad de desplante</a:t>
                      </a:r>
                      <a:endParaRPr lang="es-EC" sz="1300" b="1" kern="1200" dirty="0">
                        <a:solidFill>
                          <a:schemeClr val="tx1"/>
                        </a:solidFill>
                        <a:effectLst/>
                        <a:latin typeface="+mj-lt"/>
                        <a:ea typeface="+mn-ea"/>
                        <a:cs typeface="+mn-cs"/>
                      </a:endParaRPr>
                    </a:p>
                  </a:txBody>
                  <a:tcPr marL="68580" marR="68580" marT="0" marB="0" anchor="ctr"/>
                </a:tc>
                <a:tc>
                  <a:txBody>
                    <a:bodyPr/>
                    <a:lstStyle/>
                    <a:p>
                      <a:pPr algn="ctr">
                        <a:lnSpc>
                          <a:spcPts val="1200"/>
                        </a:lnSpc>
                        <a:spcAft>
                          <a:spcPts val="0"/>
                        </a:spcAft>
                      </a:pPr>
                      <a:r>
                        <a:rPr lang="es-EC" sz="1300" dirty="0" err="1">
                          <a:solidFill>
                            <a:srgbClr val="000000"/>
                          </a:solidFill>
                          <a:effectLst/>
                          <a:latin typeface="+mj-lt"/>
                          <a:ea typeface="Times New Roman"/>
                          <a:cs typeface="Times New Roman"/>
                        </a:rPr>
                        <a:t>Df</a:t>
                      </a:r>
                      <a:endParaRPr lang="es-EC" sz="1300" dirty="0">
                        <a:solidFill>
                          <a:srgbClr val="000000"/>
                        </a:solidFill>
                        <a:effectLst/>
                        <a:latin typeface="+mj-lt"/>
                        <a:ea typeface="Times New Roman"/>
                        <a:cs typeface="Times New Roman"/>
                      </a:endParaRPr>
                    </a:p>
                  </a:txBody>
                  <a:tcPr marL="68580" marR="68580" marT="0" marB="0" anchor="ctr"/>
                </a:tc>
                <a:tc>
                  <a:txBody>
                    <a:bodyPr/>
                    <a:lstStyle/>
                    <a:p>
                      <a:pPr algn="ctr">
                        <a:lnSpc>
                          <a:spcPts val="1200"/>
                        </a:lnSpc>
                        <a:spcAft>
                          <a:spcPts val="0"/>
                        </a:spcAft>
                      </a:pPr>
                      <a:r>
                        <a:rPr lang="es-EC" sz="1300" dirty="0">
                          <a:solidFill>
                            <a:srgbClr val="000000"/>
                          </a:solidFill>
                          <a:effectLst/>
                          <a:latin typeface="+mj-lt"/>
                          <a:ea typeface="Times New Roman"/>
                          <a:cs typeface="Times New Roman"/>
                        </a:rPr>
                        <a:t>1,00</a:t>
                      </a:r>
                    </a:p>
                  </a:txBody>
                  <a:tcPr marL="68580" marR="68580" marT="0" marB="0" anchor="ctr"/>
                </a:tc>
                <a:tc>
                  <a:txBody>
                    <a:bodyPr/>
                    <a:lstStyle/>
                    <a:p>
                      <a:pPr algn="ctr">
                        <a:lnSpc>
                          <a:spcPts val="1200"/>
                        </a:lnSpc>
                        <a:spcAft>
                          <a:spcPts val="0"/>
                        </a:spcAft>
                      </a:pPr>
                      <a:r>
                        <a:rPr lang="es-EC" sz="1300">
                          <a:solidFill>
                            <a:srgbClr val="000000"/>
                          </a:solidFill>
                          <a:effectLst/>
                          <a:latin typeface="+mj-lt"/>
                          <a:ea typeface="Times New Roman"/>
                          <a:cs typeface="Times New Roman"/>
                        </a:rPr>
                        <a:t>1,00</a:t>
                      </a:r>
                    </a:p>
                  </a:txBody>
                  <a:tcPr marL="68580" marR="68580" marT="0" marB="0" anchor="ctr"/>
                </a:tc>
                <a:tc>
                  <a:txBody>
                    <a:bodyPr/>
                    <a:lstStyle/>
                    <a:p>
                      <a:pPr algn="ctr">
                        <a:lnSpc>
                          <a:spcPts val="1200"/>
                        </a:lnSpc>
                        <a:spcAft>
                          <a:spcPts val="0"/>
                        </a:spcAft>
                      </a:pPr>
                      <a:r>
                        <a:rPr lang="es-EC" sz="1300">
                          <a:solidFill>
                            <a:srgbClr val="000000"/>
                          </a:solidFill>
                          <a:effectLst/>
                          <a:latin typeface="+mj-lt"/>
                          <a:ea typeface="Times New Roman"/>
                          <a:cs typeface="Times New Roman"/>
                        </a:rPr>
                        <a:t>m</a:t>
                      </a:r>
                    </a:p>
                  </a:txBody>
                  <a:tcPr marL="68580" marR="68580" marT="0" marB="0" anchor="ctr"/>
                </a:tc>
              </a:tr>
              <a:tr h="195870">
                <a:tc>
                  <a:txBody>
                    <a:bodyPr/>
                    <a:lstStyle/>
                    <a:p>
                      <a:pPr marL="0" algn="just" defTabSz="914400" rtl="0" eaLnBrk="1" latinLnBrk="0" hangingPunct="1">
                        <a:lnSpc>
                          <a:spcPts val="1200"/>
                        </a:lnSpc>
                        <a:spcAft>
                          <a:spcPts val="0"/>
                        </a:spcAft>
                      </a:pPr>
                      <a:r>
                        <a:rPr lang="es-EC" sz="1300" b="1" kern="1200" dirty="0" smtClean="0">
                          <a:solidFill>
                            <a:schemeClr val="tx1"/>
                          </a:solidFill>
                          <a:effectLst/>
                          <a:latin typeface="+mj-lt"/>
                          <a:ea typeface="+mn-ea"/>
                          <a:cs typeface="+mn-cs"/>
                        </a:rPr>
                        <a:t>Base </a:t>
                      </a:r>
                      <a:endParaRPr lang="es-EC" sz="1300" b="1" kern="1200" dirty="0">
                        <a:solidFill>
                          <a:schemeClr val="tx1"/>
                        </a:solidFill>
                        <a:effectLst/>
                        <a:latin typeface="+mj-lt"/>
                        <a:ea typeface="+mn-ea"/>
                        <a:cs typeface="+mn-cs"/>
                      </a:endParaRPr>
                    </a:p>
                  </a:txBody>
                  <a:tcPr marL="68580" marR="68580" marT="0" marB="0" anchor="ctr"/>
                </a:tc>
                <a:tc>
                  <a:txBody>
                    <a:bodyPr/>
                    <a:lstStyle/>
                    <a:p>
                      <a:pPr algn="ctr">
                        <a:lnSpc>
                          <a:spcPts val="1200"/>
                        </a:lnSpc>
                        <a:spcAft>
                          <a:spcPts val="0"/>
                        </a:spcAft>
                      </a:pPr>
                      <a:r>
                        <a:rPr lang="es-EC" sz="1300">
                          <a:solidFill>
                            <a:srgbClr val="000000"/>
                          </a:solidFill>
                          <a:effectLst/>
                          <a:latin typeface="+mj-lt"/>
                          <a:ea typeface="Times New Roman"/>
                          <a:cs typeface="Times New Roman"/>
                        </a:rPr>
                        <a:t>B</a:t>
                      </a:r>
                    </a:p>
                  </a:txBody>
                  <a:tcPr marL="68580" marR="68580" marT="0" marB="0" anchor="ctr"/>
                </a:tc>
                <a:tc>
                  <a:txBody>
                    <a:bodyPr/>
                    <a:lstStyle/>
                    <a:p>
                      <a:pPr algn="ctr">
                        <a:lnSpc>
                          <a:spcPts val="1200"/>
                        </a:lnSpc>
                        <a:spcAft>
                          <a:spcPts val="0"/>
                        </a:spcAft>
                      </a:pPr>
                      <a:r>
                        <a:rPr lang="es-EC" sz="1300" dirty="0">
                          <a:solidFill>
                            <a:srgbClr val="000000"/>
                          </a:solidFill>
                          <a:effectLst/>
                          <a:latin typeface="+mj-lt"/>
                          <a:ea typeface="Times New Roman"/>
                          <a:cs typeface="Times New Roman"/>
                        </a:rPr>
                        <a:t>2,00</a:t>
                      </a:r>
                    </a:p>
                  </a:txBody>
                  <a:tcPr marL="68580" marR="68580" marT="0" marB="0" anchor="ctr"/>
                </a:tc>
                <a:tc>
                  <a:txBody>
                    <a:bodyPr/>
                    <a:lstStyle/>
                    <a:p>
                      <a:pPr algn="ctr">
                        <a:lnSpc>
                          <a:spcPts val="1200"/>
                        </a:lnSpc>
                        <a:spcAft>
                          <a:spcPts val="0"/>
                        </a:spcAft>
                      </a:pPr>
                      <a:r>
                        <a:rPr lang="es-EC" sz="1300">
                          <a:solidFill>
                            <a:srgbClr val="000000"/>
                          </a:solidFill>
                          <a:effectLst/>
                          <a:latin typeface="+mj-lt"/>
                          <a:ea typeface="Times New Roman"/>
                          <a:cs typeface="Times New Roman"/>
                        </a:rPr>
                        <a:t>2,00</a:t>
                      </a:r>
                    </a:p>
                  </a:txBody>
                  <a:tcPr marL="68580" marR="68580" marT="0" marB="0" anchor="ctr"/>
                </a:tc>
                <a:tc>
                  <a:txBody>
                    <a:bodyPr/>
                    <a:lstStyle/>
                    <a:p>
                      <a:pPr algn="ctr">
                        <a:lnSpc>
                          <a:spcPts val="1200"/>
                        </a:lnSpc>
                        <a:spcAft>
                          <a:spcPts val="0"/>
                        </a:spcAft>
                      </a:pPr>
                      <a:r>
                        <a:rPr lang="es-EC" sz="1300">
                          <a:solidFill>
                            <a:srgbClr val="000000"/>
                          </a:solidFill>
                          <a:effectLst/>
                          <a:latin typeface="+mj-lt"/>
                          <a:ea typeface="Times New Roman"/>
                          <a:cs typeface="Times New Roman"/>
                        </a:rPr>
                        <a:t>m</a:t>
                      </a:r>
                    </a:p>
                  </a:txBody>
                  <a:tcPr marL="68580" marR="68580" marT="0" marB="0" anchor="ctr"/>
                </a:tc>
              </a:tr>
              <a:tr h="195870">
                <a:tc>
                  <a:txBody>
                    <a:bodyPr/>
                    <a:lstStyle/>
                    <a:p>
                      <a:pPr marL="0" algn="just" defTabSz="914400" rtl="0" eaLnBrk="1" latinLnBrk="0" hangingPunct="1">
                        <a:lnSpc>
                          <a:spcPts val="1200"/>
                        </a:lnSpc>
                        <a:spcAft>
                          <a:spcPts val="0"/>
                        </a:spcAft>
                      </a:pPr>
                      <a:r>
                        <a:rPr lang="es-EC" sz="1300" b="1" kern="1200" dirty="0" smtClean="0">
                          <a:solidFill>
                            <a:schemeClr val="tx1"/>
                          </a:solidFill>
                          <a:effectLst/>
                          <a:latin typeface="+mj-lt"/>
                          <a:ea typeface="+mn-ea"/>
                          <a:cs typeface="+mn-cs"/>
                        </a:rPr>
                        <a:t>Longitud de volado</a:t>
                      </a:r>
                      <a:endParaRPr lang="es-EC" sz="1300" b="1" kern="1200" dirty="0">
                        <a:solidFill>
                          <a:schemeClr val="tx1"/>
                        </a:solidFill>
                        <a:effectLst/>
                        <a:latin typeface="+mj-lt"/>
                        <a:ea typeface="+mn-ea"/>
                        <a:cs typeface="+mn-cs"/>
                      </a:endParaRPr>
                    </a:p>
                  </a:txBody>
                  <a:tcPr marL="68580" marR="68580" marT="0" marB="0" anchor="ctr"/>
                </a:tc>
                <a:tc>
                  <a:txBody>
                    <a:bodyPr/>
                    <a:lstStyle/>
                    <a:p>
                      <a:pPr algn="ctr">
                        <a:lnSpc>
                          <a:spcPts val="1200"/>
                        </a:lnSpc>
                        <a:spcAft>
                          <a:spcPts val="0"/>
                        </a:spcAft>
                      </a:pPr>
                      <a:r>
                        <a:rPr lang="es-EC" sz="1300">
                          <a:solidFill>
                            <a:srgbClr val="000000"/>
                          </a:solidFill>
                          <a:effectLst/>
                          <a:latin typeface="+mj-lt"/>
                          <a:ea typeface="Times New Roman"/>
                          <a:cs typeface="Times New Roman"/>
                        </a:rPr>
                        <a:t>Lv</a:t>
                      </a:r>
                    </a:p>
                  </a:txBody>
                  <a:tcPr marL="68580" marR="68580" marT="0" marB="0" anchor="ctr"/>
                </a:tc>
                <a:tc>
                  <a:txBody>
                    <a:bodyPr/>
                    <a:lstStyle/>
                    <a:p>
                      <a:pPr algn="ctr">
                        <a:lnSpc>
                          <a:spcPts val="1200"/>
                        </a:lnSpc>
                        <a:spcAft>
                          <a:spcPts val="0"/>
                        </a:spcAft>
                      </a:pPr>
                      <a:r>
                        <a:rPr lang="es-EC" sz="1300" dirty="0">
                          <a:solidFill>
                            <a:srgbClr val="000000"/>
                          </a:solidFill>
                          <a:effectLst/>
                          <a:latin typeface="+mj-lt"/>
                          <a:ea typeface="Times New Roman"/>
                          <a:cs typeface="Times New Roman"/>
                        </a:rPr>
                        <a:t>0,70</a:t>
                      </a:r>
                    </a:p>
                  </a:txBody>
                  <a:tcPr marL="68580" marR="68580" marT="0" marB="0" anchor="ctr"/>
                </a:tc>
                <a:tc>
                  <a:txBody>
                    <a:bodyPr/>
                    <a:lstStyle/>
                    <a:p>
                      <a:pPr algn="ctr">
                        <a:lnSpc>
                          <a:spcPts val="1200"/>
                        </a:lnSpc>
                        <a:spcAft>
                          <a:spcPts val="0"/>
                        </a:spcAft>
                      </a:pPr>
                      <a:r>
                        <a:rPr lang="es-EC" sz="1300">
                          <a:solidFill>
                            <a:srgbClr val="000000"/>
                          </a:solidFill>
                          <a:effectLst/>
                          <a:latin typeface="+mj-lt"/>
                          <a:ea typeface="Times New Roman"/>
                          <a:cs typeface="Times New Roman"/>
                        </a:rPr>
                        <a:t>0,65</a:t>
                      </a:r>
                    </a:p>
                  </a:txBody>
                  <a:tcPr marL="68580" marR="68580" marT="0" marB="0" anchor="ctr"/>
                </a:tc>
                <a:tc>
                  <a:txBody>
                    <a:bodyPr/>
                    <a:lstStyle/>
                    <a:p>
                      <a:pPr algn="ctr">
                        <a:lnSpc>
                          <a:spcPts val="1200"/>
                        </a:lnSpc>
                        <a:spcAft>
                          <a:spcPts val="0"/>
                        </a:spcAft>
                      </a:pPr>
                      <a:r>
                        <a:rPr lang="es-EC" sz="1300">
                          <a:solidFill>
                            <a:srgbClr val="000000"/>
                          </a:solidFill>
                          <a:effectLst/>
                          <a:latin typeface="+mj-lt"/>
                          <a:ea typeface="Times New Roman"/>
                          <a:cs typeface="Times New Roman"/>
                        </a:rPr>
                        <a:t>m</a:t>
                      </a:r>
                    </a:p>
                  </a:txBody>
                  <a:tcPr marL="68580" marR="68580" marT="0" marB="0" anchor="ctr"/>
                </a:tc>
              </a:tr>
              <a:tr h="195870">
                <a:tc>
                  <a:txBody>
                    <a:bodyPr/>
                    <a:lstStyle/>
                    <a:p>
                      <a:pPr marL="0" algn="just" defTabSz="914400" rtl="0" eaLnBrk="1" latinLnBrk="0" hangingPunct="1">
                        <a:lnSpc>
                          <a:spcPts val="1200"/>
                        </a:lnSpc>
                        <a:spcAft>
                          <a:spcPts val="0"/>
                        </a:spcAft>
                      </a:pPr>
                      <a:r>
                        <a:rPr lang="es-EC" sz="1300" b="1" kern="1200" dirty="0" smtClean="0">
                          <a:solidFill>
                            <a:schemeClr val="tx1"/>
                          </a:solidFill>
                          <a:effectLst/>
                          <a:latin typeface="+mj-lt"/>
                          <a:ea typeface="+mn-ea"/>
                          <a:cs typeface="+mn-cs"/>
                        </a:rPr>
                        <a:t>Recubrimiento</a:t>
                      </a:r>
                      <a:endParaRPr lang="es-EC" sz="1300" b="1" kern="1200" dirty="0">
                        <a:solidFill>
                          <a:schemeClr val="tx1"/>
                        </a:solidFill>
                        <a:effectLst/>
                        <a:latin typeface="+mj-lt"/>
                        <a:ea typeface="+mn-ea"/>
                        <a:cs typeface="+mn-cs"/>
                      </a:endParaRPr>
                    </a:p>
                  </a:txBody>
                  <a:tcPr marL="68580" marR="68580" marT="0" marB="0" anchor="ctr"/>
                </a:tc>
                <a:tc>
                  <a:txBody>
                    <a:bodyPr/>
                    <a:lstStyle/>
                    <a:p>
                      <a:pPr algn="ctr">
                        <a:lnSpc>
                          <a:spcPts val="1200"/>
                        </a:lnSpc>
                        <a:spcAft>
                          <a:spcPts val="0"/>
                        </a:spcAft>
                      </a:pPr>
                      <a:r>
                        <a:rPr lang="es-EC" sz="1300" dirty="0" smtClean="0">
                          <a:solidFill>
                            <a:srgbClr val="000000"/>
                          </a:solidFill>
                          <a:effectLst/>
                          <a:latin typeface="+mj-lt"/>
                          <a:ea typeface="Times New Roman"/>
                          <a:cs typeface="Times New Roman"/>
                        </a:rPr>
                        <a:t>rec</a:t>
                      </a:r>
                      <a:endParaRPr lang="es-EC" sz="1300" dirty="0">
                        <a:solidFill>
                          <a:srgbClr val="000000"/>
                        </a:solidFill>
                        <a:effectLst/>
                        <a:latin typeface="+mj-lt"/>
                        <a:ea typeface="Times New Roman"/>
                        <a:cs typeface="Times New Roman"/>
                      </a:endParaRPr>
                    </a:p>
                  </a:txBody>
                  <a:tcPr marL="68580" marR="68580" marT="0" marB="0" anchor="ctr"/>
                </a:tc>
                <a:tc>
                  <a:txBody>
                    <a:bodyPr/>
                    <a:lstStyle/>
                    <a:p>
                      <a:pPr algn="ctr">
                        <a:lnSpc>
                          <a:spcPts val="1200"/>
                        </a:lnSpc>
                        <a:spcAft>
                          <a:spcPts val="0"/>
                        </a:spcAft>
                      </a:pPr>
                      <a:r>
                        <a:rPr lang="es-EC" sz="1300" dirty="0">
                          <a:solidFill>
                            <a:srgbClr val="000000"/>
                          </a:solidFill>
                          <a:effectLst/>
                          <a:latin typeface="+mj-lt"/>
                          <a:ea typeface="Times New Roman"/>
                          <a:cs typeface="Times New Roman"/>
                        </a:rPr>
                        <a:t>0,07</a:t>
                      </a:r>
                    </a:p>
                  </a:txBody>
                  <a:tcPr marL="68580" marR="68580" marT="0" marB="0" anchor="ctr"/>
                </a:tc>
                <a:tc>
                  <a:txBody>
                    <a:bodyPr/>
                    <a:lstStyle/>
                    <a:p>
                      <a:pPr algn="ctr">
                        <a:lnSpc>
                          <a:spcPts val="1200"/>
                        </a:lnSpc>
                        <a:spcAft>
                          <a:spcPts val="0"/>
                        </a:spcAft>
                      </a:pPr>
                      <a:r>
                        <a:rPr lang="es-EC" sz="1300" dirty="0">
                          <a:solidFill>
                            <a:srgbClr val="000000"/>
                          </a:solidFill>
                          <a:effectLst/>
                          <a:latin typeface="+mj-lt"/>
                          <a:ea typeface="Times New Roman"/>
                          <a:cs typeface="Times New Roman"/>
                        </a:rPr>
                        <a:t>0,07</a:t>
                      </a:r>
                    </a:p>
                  </a:txBody>
                  <a:tcPr marL="68580" marR="68580" marT="0" marB="0" anchor="ctr"/>
                </a:tc>
                <a:tc>
                  <a:txBody>
                    <a:bodyPr/>
                    <a:lstStyle/>
                    <a:p>
                      <a:pPr algn="ctr">
                        <a:lnSpc>
                          <a:spcPts val="1200"/>
                        </a:lnSpc>
                        <a:spcAft>
                          <a:spcPts val="0"/>
                        </a:spcAft>
                      </a:pPr>
                      <a:r>
                        <a:rPr lang="es-EC" sz="1300">
                          <a:solidFill>
                            <a:srgbClr val="000000"/>
                          </a:solidFill>
                          <a:effectLst/>
                          <a:latin typeface="+mj-lt"/>
                          <a:ea typeface="Times New Roman"/>
                          <a:cs typeface="Times New Roman"/>
                        </a:rPr>
                        <a:t>m</a:t>
                      </a:r>
                    </a:p>
                  </a:txBody>
                  <a:tcPr marL="68580" marR="68580" marT="0" marB="0" anchor="ctr"/>
                </a:tc>
              </a:tr>
              <a:tr h="195870">
                <a:tc>
                  <a:txBody>
                    <a:bodyPr/>
                    <a:lstStyle/>
                    <a:p>
                      <a:pPr marL="0" algn="just" defTabSz="914400" rtl="0" eaLnBrk="1" latinLnBrk="0" hangingPunct="1">
                        <a:lnSpc>
                          <a:spcPts val="1200"/>
                        </a:lnSpc>
                        <a:spcAft>
                          <a:spcPts val="0"/>
                        </a:spcAft>
                      </a:pPr>
                      <a:r>
                        <a:rPr lang="es-EC" sz="1300" b="1" kern="1200" dirty="0" smtClean="0">
                          <a:solidFill>
                            <a:schemeClr val="tx1"/>
                          </a:solidFill>
                          <a:effectLst/>
                          <a:latin typeface="+mj-lt"/>
                          <a:ea typeface="+mn-ea"/>
                          <a:cs typeface="+mn-cs"/>
                        </a:rPr>
                        <a:t>Factor </a:t>
                      </a:r>
                      <a:endParaRPr lang="es-EC" sz="1300" b="1" kern="1200" dirty="0">
                        <a:solidFill>
                          <a:schemeClr val="tx1"/>
                        </a:solidFill>
                        <a:effectLst/>
                        <a:latin typeface="+mj-lt"/>
                        <a:ea typeface="+mn-ea"/>
                        <a:cs typeface="+mn-cs"/>
                      </a:endParaRPr>
                    </a:p>
                  </a:txBody>
                  <a:tcPr marL="68580" marR="68580" marT="0" marB="0" anchor="ctr"/>
                </a:tc>
                <a:tc>
                  <a:txBody>
                    <a:bodyPr/>
                    <a:lstStyle/>
                    <a:p>
                      <a:pPr algn="ctr">
                        <a:lnSpc>
                          <a:spcPts val="1200"/>
                        </a:lnSpc>
                        <a:spcAft>
                          <a:spcPts val="0"/>
                        </a:spcAft>
                      </a:pPr>
                      <a:r>
                        <a:rPr lang="es-EC" sz="1300" i="1">
                          <a:solidFill>
                            <a:srgbClr val="000000"/>
                          </a:solidFill>
                          <a:effectLst/>
                          <a:latin typeface="+mj-lt"/>
                          <a:ea typeface="PMingLiU"/>
                          <a:cs typeface="Times New Roman"/>
                          <a:sym typeface="Symbol"/>
                        </a:rPr>
                        <a:t></a:t>
                      </a:r>
                      <a:endParaRPr lang="es-EC" sz="1300">
                        <a:solidFill>
                          <a:srgbClr val="000000"/>
                        </a:solidFill>
                        <a:effectLst/>
                        <a:latin typeface="+mj-lt"/>
                        <a:ea typeface="Times New Roman"/>
                        <a:cs typeface="Times New Roman"/>
                      </a:endParaRPr>
                    </a:p>
                  </a:txBody>
                  <a:tcPr marL="68580" marR="68580" marT="0" marB="0" anchor="ctr"/>
                </a:tc>
                <a:tc>
                  <a:txBody>
                    <a:bodyPr/>
                    <a:lstStyle/>
                    <a:p>
                      <a:pPr algn="ctr">
                        <a:lnSpc>
                          <a:spcPts val="1200"/>
                        </a:lnSpc>
                        <a:spcAft>
                          <a:spcPts val="0"/>
                        </a:spcAft>
                      </a:pPr>
                      <a:r>
                        <a:rPr lang="es-EC" sz="1300" dirty="0">
                          <a:solidFill>
                            <a:srgbClr val="000000"/>
                          </a:solidFill>
                          <a:effectLst/>
                          <a:latin typeface="+mj-lt"/>
                          <a:ea typeface="Times New Roman"/>
                          <a:cs typeface="Times New Roman"/>
                        </a:rPr>
                        <a:t>0,85</a:t>
                      </a:r>
                    </a:p>
                  </a:txBody>
                  <a:tcPr marL="68580" marR="68580" marT="0" marB="0" anchor="ctr"/>
                </a:tc>
                <a:tc>
                  <a:txBody>
                    <a:bodyPr/>
                    <a:lstStyle/>
                    <a:p>
                      <a:pPr algn="ctr">
                        <a:lnSpc>
                          <a:spcPts val="1200"/>
                        </a:lnSpc>
                        <a:spcAft>
                          <a:spcPts val="0"/>
                        </a:spcAft>
                      </a:pPr>
                      <a:r>
                        <a:rPr lang="es-EC" sz="1300" dirty="0">
                          <a:solidFill>
                            <a:srgbClr val="000000"/>
                          </a:solidFill>
                          <a:effectLst/>
                          <a:latin typeface="+mj-lt"/>
                          <a:ea typeface="Times New Roman"/>
                          <a:cs typeface="Times New Roman"/>
                        </a:rPr>
                        <a:t>0,85</a:t>
                      </a:r>
                    </a:p>
                  </a:txBody>
                  <a:tcPr marL="68580" marR="68580" marT="0" marB="0" anchor="ctr"/>
                </a:tc>
                <a:tc>
                  <a:txBody>
                    <a:bodyPr/>
                    <a:lstStyle/>
                    <a:p>
                      <a:pPr algn="ctr">
                        <a:lnSpc>
                          <a:spcPts val="1200"/>
                        </a:lnSpc>
                        <a:spcAft>
                          <a:spcPts val="0"/>
                        </a:spcAft>
                      </a:pPr>
                      <a:r>
                        <a:rPr lang="es-EC" sz="1300" dirty="0" smtClean="0">
                          <a:solidFill>
                            <a:srgbClr val="000000"/>
                          </a:solidFill>
                          <a:effectLst/>
                          <a:latin typeface="+mj-lt"/>
                          <a:ea typeface="Times New Roman"/>
                          <a:cs typeface="Times New Roman"/>
                        </a:rPr>
                        <a:t>-</a:t>
                      </a:r>
                      <a:endParaRPr lang="es-EC" sz="1300" dirty="0">
                        <a:solidFill>
                          <a:srgbClr val="000000"/>
                        </a:solidFill>
                        <a:effectLst/>
                        <a:latin typeface="+mj-lt"/>
                        <a:ea typeface="Times New Roman"/>
                        <a:cs typeface="Times New Roman"/>
                      </a:endParaRPr>
                    </a:p>
                  </a:txBody>
                  <a:tcPr marL="68580" marR="68580" marT="0" marB="0" anchor="ctr"/>
                </a:tc>
              </a:tr>
              <a:tr h="195870">
                <a:tc>
                  <a:txBody>
                    <a:bodyPr/>
                    <a:lstStyle/>
                    <a:p>
                      <a:pPr marL="0" algn="just" defTabSz="914400" rtl="0" eaLnBrk="1" latinLnBrk="0" hangingPunct="1">
                        <a:lnSpc>
                          <a:spcPts val="1200"/>
                        </a:lnSpc>
                        <a:spcAft>
                          <a:spcPts val="0"/>
                        </a:spcAft>
                      </a:pPr>
                      <a:r>
                        <a:rPr lang="es-EC" sz="1300" b="1" kern="1200" dirty="0" smtClean="0">
                          <a:solidFill>
                            <a:schemeClr val="tx1"/>
                          </a:solidFill>
                          <a:effectLst/>
                          <a:latin typeface="+mj-lt"/>
                          <a:ea typeface="+mn-ea"/>
                          <a:cs typeface="+mn-cs"/>
                        </a:rPr>
                        <a:t>Altura </a:t>
                      </a:r>
                      <a:endParaRPr lang="es-EC" sz="1300" b="1" kern="1200" dirty="0">
                        <a:solidFill>
                          <a:schemeClr val="tx1"/>
                        </a:solidFill>
                        <a:effectLst/>
                        <a:latin typeface="+mj-lt"/>
                        <a:ea typeface="+mn-ea"/>
                        <a:cs typeface="+mn-cs"/>
                      </a:endParaRPr>
                    </a:p>
                  </a:txBody>
                  <a:tcPr marL="68580" marR="68580" marT="0" marB="0" anchor="ctr"/>
                </a:tc>
                <a:tc>
                  <a:txBody>
                    <a:bodyPr/>
                    <a:lstStyle/>
                    <a:p>
                      <a:pPr algn="ctr">
                        <a:lnSpc>
                          <a:spcPts val="1200"/>
                        </a:lnSpc>
                        <a:spcAft>
                          <a:spcPts val="0"/>
                        </a:spcAft>
                      </a:pPr>
                      <a:r>
                        <a:rPr lang="es-EC" sz="1300" dirty="0" smtClean="0">
                          <a:solidFill>
                            <a:srgbClr val="000000"/>
                          </a:solidFill>
                          <a:effectLst/>
                          <a:latin typeface="+mj-lt"/>
                          <a:ea typeface="Times New Roman"/>
                          <a:cs typeface="Times New Roman"/>
                        </a:rPr>
                        <a:t>h</a:t>
                      </a:r>
                      <a:endParaRPr lang="es-EC" sz="1300" dirty="0">
                        <a:solidFill>
                          <a:srgbClr val="000000"/>
                        </a:solidFill>
                        <a:effectLst/>
                        <a:latin typeface="+mj-lt"/>
                        <a:ea typeface="Times New Roman"/>
                        <a:cs typeface="Times New Roman"/>
                      </a:endParaRPr>
                    </a:p>
                  </a:txBody>
                  <a:tcPr marL="68580" marR="68580" marT="0" marB="0" anchor="ctr"/>
                </a:tc>
                <a:tc>
                  <a:txBody>
                    <a:bodyPr/>
                    <a:lstStyle/>
                    <a:p>
                      <a:pPr algn="ctr">
                        <a:lnSpc>
                          <a:spcPts val="1200"/>
                        </a:lnSpc>
                        <a:spcAft>
                          <a:spcPts val="0"/>
                        </a:spcAft>
                      </a:pPr>
                      <a:r>
                        <a:rPr lang="es-EC" sz="1300" dirty="0" smtClean="0">
                          <a:solidFill>
                            <a:srgbClr val="000000"/>
                          </a:solidFill>
                          <a:effectLst/>
                          <a:latin typeface="+mj-lt"/>
                          <a:ea typeface="Times New Roman"/>
                          <a:cs typeface="Times New Roman"/>
                        </a:rPr>
                        <a:t>0,50</a:t>
                      </a:r>
                      <a:endParaRPr lang="es-EC" sz="1300" dirty="0">
                        <a:solidFill>
                          <a:srgbClr val="000000"/>
                        </a:solidFill>
                        <a:effectLst/>
                        <a:latin typeface="+mj-lt"/>
                        <a:ea typeface="Times New Roman"/>
                        <a:cs typeface="Times New Roman"/>
                      </a:endParaRPr>
                    </a:p>
                  </a:txBody>
                  <a:tcPr marL="68580" marR="68580" marT="0" marB="0" anchor="ctr"/>
                </a:tc>
                <a:tc>
                  <a:txBody>
                    <a:bodyPr/>
                    <a:lstStyle/>
                    <a:p>
                      <a:pPr marL="0" algn="ctr" defTabSz="914400" rtl="0" eaLnBrk="1" latinLnBrk="0" hangingPunct="1">
                        <a:lnSpc>
                          <a:spcPts val="1200"/>
                        </a:lnSpc>
                        <a:spcAft>
                          <a:spcPts val="0"/>
                        </a:spcAft>
                      </a:pPr>
                      <a:r>
                        <a:rPr lang="es-EC" sz="1300" kern="1200" dirty="0" smtClean="0">
                          <a:solidFill>
                            <a:schemeClr val="tx1"/>
                          </a:solidFill>
                          <a:effectLst/>
                          <a:latin typeface="+mj-lt"/>
                          <a:ea typeface="+mn-ea"/>
                          <a:cs typeface="+mn-cs"/>
                        </a:rPr>
                        <a:t>0,50</a:t>
                      </a:r>
                      <a:endParaRPr lang="es-EC" sz="1300" kern="1200" dirty="0">
                        <a:solidFill>
                          <a:schemeClr val="tx1"/>
                        </a:solidFill>
                        <a:effectLst/>
                        <a:latin typeface="+mj-lt"/>
                        <a:ea typeface="+mn-ea"/>
                        <a:cs typeface="+mn-cs"/>
                      </a:endParaRPr>
                    </a:p>
                  </a:txBody>
                  <a:tcPr marL="68580" marR="68580" marT="0" marB="0" anchor="ctr"/>
                </a:tc>
                <a:tc>
                  <a:txBody>
                    <a:bodyPr/>
                    <a:lstStyle/>
                    <a:p>
                      <a:pPr algn="ctr">
                        <a:lnSpc>
                          <a:spcPts val="1200"/>
                        </a:lnSpc>
                        <a:spcAft>
                          <a:spcPts val="0"/>
                        </a:spcAft>
                      </a:pPr>
                      <a:r>
                        <a:rPr lang="es-EC" sz="1300" dirty="0" smtClean="0">
                          <a:solidFill>
                            <a:srgbClr val="000000"/>
                          </a:solidFill>
                          <a:effectLst/>
                          <a:latin typeface="+mj-lt"/>
                          <a:ea typeface="Times New Roman"/>
                          <a:cs typeface="Times New Roman"/>
                        </a:rPr>
                        <a:t>m</a:t>
                      </a:r>
                      <a:endParaRPr lang="es-EC" sz="1300" dirty="0">
                        <a:solidFill>
                          <a:srgbClr val="000000"/>
                        </a:solidFill>
                        <a:effectLst/>
                        <a:latin typeface="+mj-lt"/>
                        <a:ea typeface="Times New Roman"/>
                        <a:cs typeface="Times New Roman"/>
                      </a:endParaRPr>
                    </a:p>
                  </a:txBody>
                  <a:tcPr marL="68580" marR="68580" marT="0" marB="0" anchor="ctr"/>
                </a:tc>
              </a:tr>
              <a:tr h="195870">
                <a:tc>
                  <a:txBody>
                    <a:bodyPr/>
                    <a:lstStyle/>
                    <a:p>
                      <a:pPr marL="0" algn="just" defTabSz="914400" rtl="0" eaLnBrk="1" latinLnBrk="0" hangingPunct="1">
                        <a:lnSpc>
                          <a:spcPts val="1200"/>
                        </a:lnSpc>
                        <a:spcAft>
                          <a:spcPts val="0"/>
                        </a:spcAft>
                      </a:pPr>
                      <a:r>
                        <a:rPr lang="es-EC" sz="1300" b="1" kern="1200" dirty="0">
                          <a:solidFill>
                            <a:schemeClr val="tx1"/>
                          </a:solidFill>
                          <a:effectLst/>
                          <a:latin typeface="+mj-lt"/>
                          <a:ea typeface="+mn-ea"/>
                          <a:cs typeface="+mn-cs"/>
                        </a:rPr>
                        <a:t>Cortante permisible </a:t>
                      </a:r>
                    </a:p>
                  </a:txBody>
                  <a:tcPr marL="68580" marR="68580" marT="0" marB="0" anchor="ctr"/>
                </a:tc>
                <a:tc>
                  <a:txBody>
                    <a:bodyPr/>
                    <a:lstStyle/>
                    <a:p>
                      <a:pPr algn="ctr">
                        <a:lnSpc>
                          <a:spcPts val="1200"/>
                        </a:lnSpc>
                        <a:spcAft>
                          <a:spcPts val="0"/>
                        </a:spcAft>
                      </a:pPr>
                      <a:r>
                        <a:rPr lang="es-EC" sz="1300" dirty="0" err="1" smtClean="0">
                          <a:effectLst/>
                          <a:latin typeface="+mj-lt"/>
                        </a:rPr>
                        <a:t>vp</a:t>
                      </a:r>
                      <a:endParaRPr lang="es-EC" sz="1300" dirty="0">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marL="0" algn="ctr" defTabSz="914400" rtl="0" eaLnBrk="1" latinLnBrk="0" hangingPunct="1">
                        <a:lnSpc>
                          <a:spcPts val="1200"/>
                        </a:lnSpc>
                        <a:spcAft>
                          <a:spcPts val="0"/>
                        </a:spcAft>
                      </a:pPr>
                      <a:r>
                        <a:rPr lang="es-EC" sz="1300" kern="1200" dirty="0" smtClean="0">
                          <a:solidFill>
                            <a:schemeClr val="tx1"/>
                          </a:solidFill>
                          <a:effectLst/>
                          <a:latin typeface="+mj-lt"/>
                          <a:ea typeface="+mn-ea"/>
                          <a:cs typeface="+mn-cs"/>
                        </a:rPr>
                        <a:t>88,69</a:t>
                      </a:r>
                      <a:endParaRPr lang="es-EC" sz="1300" kern="1200" dirty="0">
                        <a:solidFill>
                          <a:schemeClr val="tx1"/>
                        </a:solidFill>
                        <a:effectLst/>
                        <a:latin typeface="+mj-lt"/>
                        <a:ea typeface="+mn-ea"/>
                        <a:cs typeface="+mn-cs"/>
                      </a:endParaRPr>
                    </a:p>
                  </a:txBody>
                  <a:tcPr marL="68580" marR="68580" marT="0" marB="0" anchor="ctr"/>
                </a:tc>
                <a:tc>
                  <a:txBody>
                    <a:bodyPr/>
                    <a:lstStyle/>
                    <a:p>
                      <a:pPr marL="0" algn="ctr" defTabSz="914400" rtl="0" eaLnBrk="1" latinLnBrk="0" hangingPunct="1">
                        <a:lnSpc>
                          <a:spcPts val="1200"/>
                        </a:lnSpc>
                        <a:spcAft>
                          <a:spcPts val="0"/>
                        </a:spcAft>
                      </a:pPr>
                      <a:r>
                        <a:rPr lang="es-EC" sz="1300" kern="1200" dirty="0" smtClean="0">
                          <a:solidFill>
                            <a:schemeClr val="tx1"/>
                          </a:solidFill>
                          <a:effectLst/>
                          <a:latin typeface="+mj-lt"/>
                          <a:ea typeface="+mn-ea"/>
                          <a:cs typeface="+mn-cs"/>
                        </a:rPr>
                        <a:t>88,69</a:t>
                      </a:r>
                      <a:endParaRPr lang="es-EC" sz="1300" kern="1200" dirty="0">
                        <a:solidFill>
                          <a:schemeClr val="tx1"/>
                        </a:solidFill>
                        <a:effectLst/>
                        <a:latin typeface="+mj-lt"/>
                        <a:ea typeface="+mn-ea"/>
                        <a:cs typeface="+mn-cs"/>
                      </a:endParaRPr>
                    </a:p>
                  </a:txBody>
                  <a:tcPr marL="68580" marR="68580" marT="0" marB="0" anchor="ctr"/>
                </a:tc>
                <a:tc>
                  <a:txBody>
                    <a:bodyPr/>
                    <a:lstStyle/>
                    <a:p>
                      <a:pPr algn="ctr">
                        <a:lnSpc>
                          <a:spcPts val="1200"/>
                        </a:lnSpc>
                        <a:spcAft>
                          <a:spcPts val="0"/>
                        </a:spcAft>
                      </a:pPr>
                      <a:r>
                        <a:rPr lang="es-EC" sz="1300" dirty="0" smtClean="0">
                          <a:solidFill>
                            <a:srgbClr val="000000"/>
                          </a:solidFill>
                          <a:effectLst/>
                          <a:latin typeface="+mj-lt"/>
                          <a:ea typeface="Times New Roman"/>
                          <a:cs typeface="Times New Roman"/>
                        </a:rPr>
                        <a:t>Tn/m2</a:t>
                      </a:r>
                      <a:endParaRPr lang="es-EC" sz="1300" dirty="0">
                        <a:solidFill>
                          <a:srgbClr val="000000"/>
                        </a:solidFill>
                        <a:effectLst/>
                        <a:latin typeface="+mj-lt"/>
                        <a:ea typeface="Times New Roman"/>
                        <a:cs typeface="Times New Roman"/>
                      </a:endParaRPr>
                    </a:p>
                  </a:txBody>
                  <a:tcPr marL="68580" marR="68580" marT="0" marB="0" anchor="ctr"/>
                </a:tc>
              </a:tr>
              <a:tr h="195870">
                <a:tc>
                  <a:txBody>
                    <a:bodyPr/>
                    <a:lstStyle/>
                    <a:p>
                      <a:pPr marL="0" algn="just" defTabSz="914400" rtl="0" eaLnBrk="1" latinLnBrk="0" hangingPunct="1">
                        <a:lnSpc>
                          <a:spcPts val="1200"/>
                        </a:lnSpc>
                        <a:spcAft>
                          <a:spcPts val="0"/>
                        </a:spcAft>
                      </a:pPr>
                      <a:r>
                        <a:rPr lang="es-EC" sz="1300" b="1" kern="1200" dirty="0">
                          <a:solidFill>
                            <a:schemeClr val="tx1"/>
                          </a:solidFill>
                          <a:effectLst/>
                          <a:latin typeface="+mj-lt"/>
                          <a:ea typeface="+mn-ea"/>
                          <a:cs typeface="+mn-cs"/>
                        </a:rPr>
                        <a:t>Cortante actuante</a:t>
                      </a:r>
                    </a:p>
                  </a:txBody>
                  <a:tcPr marL="68580" marR="68580" marT="0" marB="0" anchor="ctr"/>
                </a:tc>
                <a:tc>
                  <a:txBody>
                    <a:bodyPr/>
                    <a:lstStyle/>
                    <a:p>
                      <a:pPr algn="ctr">
                        <a:lnSpc>
                          <a:spcPts val="1200"/>
                        </a:lnSpc>
                        <a:spcAft>
                          <a:spcPts val="0"/>
                        </a:spcAft>
                      </a:pPr>
                      <a:r>
                        <a:rPr lang="es-EC" sz="1300" dirty="0">
                          <a:effectLst/>
                          <a:latin typeface="+mj-lt"/>
                        </a:rPr>
                        <a:t>Vc</a:t>
                      </a:r>
                      <a:endParaRPr lang="es-EC" sz="1300" dirty="0">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marL="0" algn="ctr" defTabSz="914400" rtl="0" eaLnBrk="1" latinLnBrk="0" hangingPunct="1">
                        <a:lnSpc>
                          <a:spcPts val="1200"/>
                        </a:lnSpc>
                        <a:spcAft>
                          <a:spcPts val="0"/>
                        </a:spcAft>
                      </a:pPr>
                      <a:r>
                        <a:rPr lang="es-EC" sz="1300" kern="1200" dirty="0" smtClean="0">
                          <a:solidFill>
                            <a:schemeClr val="tx1"/>
                          </a:solidFill>
                          <a:effectLst/>
                          <a:latin typeface="+mj-lt"/>
                          <a:ea typeface="+mn-ea"/>
                          <a:cs typeface="+mn-cs"/>
                        </a:rPr>
                        <a:t>76,71</a:t>
                      </a:r>
                      <a:endParaRPr lang="es-EC" sz="1300" kern="1200" dirty="0">
                        <a:solidFill>
                          <a:schemeClr val="tx1"/>
                        </a:solidFill>
                        <a:effectLst/>
                        <a:latin typeface="+mj-lt"/>
                        <a:ea typeface="+mn-ea"/>
                        <a:cs typeface="+mn-cs"/>
                      </a:endParaRPr>
                    </a:p>
                  </a:txBody>
                  <a:tcPr marL="68580" marR="68580" marT="0" marB="0" anchor="ctr"/>
                </a:tc>
                <a:tc>
                  <a:txBody>
                    <a:bodyPr/>
                    <a:lstStyle/>
                    <a:p>
                      <a:pPr marL="0" algn="ctr" defTabSz="914400" rtl="0" eaLnBrk="1" latinLnBrk="0" hangingPunct="1">
                        <a:lnSpc>
                          <a:spcPts val="1200"/>
                        </a:lnSpc>
                        <a:spcAft>
                          <a:spcPts val="0"/>
                        </a:spcAft>
                      </a:pPr>
                      <a:r>
                        <a:rPr lang="es-EC" sz="1300" kern="1200" dirty="0" smtClean="0">
                          <a:solidFill>
                            <a:schemeClr val="tx1"/>
                          </a:solidFill>
                          <a:effectLst/>
                          <a:latin typeface="+mj-lt"/>
                          <a:ea typeface="+mn-ea"/>
                          <a:cs typeface="+mn-cs"/>
                        </a:rPr>
                        <a:t>84,88</a:t>
                      </a:r>
                      <a:endParaRPr lang="es-EC" sz="1300" kern="1200" dirty="0">
                        <a:solidFill>
                          <a:schemeClr val="tx1"/>
                        </a:solidFill>
                        <a:effectLst/>
                        <a:latin typeface="+mj-lt"/>
                        <a:ea typeface="+mn-ea"/>
                        <a:cs typeface="+mn-cs"/>
                      </a:endParaRPr>
                    </a:p>
                  </a:txBody>
                  <a:tcPr marL="68580" marR="68580" marT="0" marB="0" anchor="ctr"/>
                </a:tc>
                <a:tc>
                  <a:txBody>
                    <a:bodyPr/>
                    <a:lstStyle/>
                    <a:p>
                      <a:pPr algn="ctr">
                        <a:lnSpc>
                          <a:spcPts val="1200"/>
                        </a:lnSpc>
                        <a:spcAft>
                          <a:spcPts val="0"/>
                        </a:spcAft>
                      </a:pPr>
                      <a:r>
                        <a:rPr lang="es-EC" sz="1300" dirty="0" smtClean="0">
                          <a:solidFill>
                            <a:srgbClr val="000000"/>
                          </a:solidFill>
                          <a:effectLst/>
                          <a:latin typeface="+mj-lt"/>
                          <a:ea typeface="Times New Roman"/>
                          <a:cs typeface="Times New Roman"/>
                        </a:rPr>
                        <a:t>Tn/m2</a:t>
                      </a:r>
                      <a:endParaRPr lang="es-EC" sz="1300" dirty="0">
                        <a:solidFill>
                          <a:srgbClr val="000000"/>
                        </a:solidFill>
                        <a:effectLst/>
                        <a:latin typeface="+mj-lt"/>
                        <a:ea typeface="Times New Roman"/>
                        <a:cs typeface="Times New Roman"/>
                      </a:endParaRPr>
                    </a:p>
                  </a:txBody>
                  <a:tcPr marL="68580" marR="68580" marT="0" marB="0" anchor="ctr"/>
                </a:tc>
              </a:tr>
              <a:tr h="195870">
                <a:tc>
                  <a:txBody>
                    <a:bodyPr/>
                    <a:lstStyle/>
                    <a:p>
                      <a:pPr algn="ctr"/>
                      <a:endParaRPr lang="es-EC" sz="1300">
                        <a:effectLst/>
                        <a:latin typeface="+mj-lt"/>
                        <a:cs typeface="Times New Roman" panose="02020603050405020304" pitchFamily="18" charset="0"/>
                      </a:endParaRPr>
                    </a:p>
                  </a:txBody>
                  <a:tcPr marL="68580" marR="68580" marT="0" marB="0" anchor="ctr"/>
                </a:tc>
                <a:tc>
                  <a:txBody>
                    <a:bodyPr/>
                    <a:lstStyle/>
                    <a:p>
                      <a:pPr algn="ctr"/>
                      <a:endParaRPr lang="es-EC" sz="1300" dirty="0">
                        <a:effectLst/>
                        <a:latin typeface="+mj-lt"/>
                        <a:cs typeface="Times New Roman" panose="02020603050405020304" pitchFamily="18" charset="0"/>
                      </a:endParaRPr>
                    </a:p>
                  </a:txBody>
                  <a:tcPr marL="68580" marR="68580" marT="0" marB="0" anchor="ctr"/>
                </a:tc>
                <a:tc>
                  <a:txBody>
                    <a:bodyPr/>
                    <a:lstStyle/>
                    <a:p>
                      <a:pPr marL="0" algn="ctr" defTabSz="914400" rtl="0" eaLnBrk="1" latinLnBrk="0" hangingPunct="1">
                        <a:lnSpc>
                          <a:spcPts val="1200"/>
                        </a:lnSpc>
                        <a:spcAft>
                          <a:spcPts val="0"/>
                        </a:spcAft>
                      </a:pPr>
                      <a:r>
                        <a:rPr lang="es-EC" sz="1300" kern="1200" dirty="0">
                          <a:solidFill>
                            <a:schemeClr val="tx1"/>
                          </a:solidFill>
                          <a:effectLst/>
                          <a:latin typeface="+mj-lt"/>
                          <a:ea typeface="+mn-ea"/>
                          <a:cs typeface="+mn-cs"/>
                        </a:rPr>
                        <a:t>OK</a:t>
                      </a:r>
                    </a:p>
                  </a:txBody>
                  <a:tcPr marL="68580" marR="68580" marT="0" marB="0" anchor="ctr"/>
                </a:tc>
                <a:tc>
                  <a:txBody>
                    <a:bodyPr/>
                    <a:lstStyle/>
                    <a:p>
                      <a:pPr marL="0" algn="ctr" defTabSz="914400" rtl="0" eaLnBrk="1" latinLnBrk="0" hangingPunct="1">
                        <a:lnSpc>
                          <a:spcPts val="1200"/>
                        </a:lnSpc>
                        <a:spcAft>
                          <a:spcPts val="0"/>
                        </a:spcAft>
                      </a:pPr>
                      <a:r>
                        <a:rPr lang="es-EC" sz="1300" kern="1200" dirty="0" smtClean="0">
                          <a:solidFill>
                            <a:schemeClr val="tx1"/>
                          </a:solidFill>
                          <a:effectLst/>
                          <a:latin typeface="+mj-lt"/>
                          <a:ea typeface="+mn-ea"/>
                          <a:cs typeface="+mn-cs"/>
                        </a:rPr>
                        <a:t>OK</a:t>
                      </a:r>
                      <a:endParaRPr lang="es-EC" sz="1300" kern="1200" dirty="0">
                        <a:solidFill>
                          <a:schemeClr val="tx1"/>
                        </a:solidFill>
                        <a:effectLst/>
                        <a:latin typeface="+mj-lt"/>
                        <a:ea typeface="+mn-ea"/>
                        <a:cs typeface="+mn-cs"/>
                      </a:endParaRPr>
                    </a:p>
                  </a:txBody>
                  <a:tcPr marL="68580" marR="68580" marT="0" marB="0" anchor="ctr"/>
                </a:tc>
                <a:tc>
                  <a:txBody>
                    <a:bodyPr/>
                    <a:lstStyle/>
                    <a:p>
                      <a:pPr algn="ctr"/>
                      <a:endParaRPr lang="es-EC" sz="1300" dirty="0">
                        <a:effectLst/>
                        <a:latin typeface="+mj-lt"/>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268769144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0 Imagen" descr="Recorte de pantall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6901" y="3478192"/>
            <a:ext cx="2700000" cy="2136093"/>
          </a:xfrm>
          <a:prstGeom prst="rect">
            <a:avLst/>
          </a:prstGeom>
        </p:spPr>
      </p:pic>
      <p:sp>
        <p:nvSpPr>
          <p:cNvPr id="2" name="1 Título"/>
          <p:cNvSpPr>
            <a:spLocks noGrp="1"/>
          </p:cNvSpPr>
          <p:nvPr>
            <p:ph type="title"/>
          </p:nvPr>
        </p:nvSpPr>
        <p:spPr>
          <a:xfrm>
            <a:off x="457200" y="105661"/>
            <a:ext cx="8229600" cy="485553"/>
          </a:xfrm>
        </p:spPr>
        <p:txBody>
          <a:bodyPr/>
          <a:lstStyle/>
          <a:p>
            <a:pPr algn="l"/>
            <a:r>
              <a:rPr lang="es-EC" sz="2400" b="0" i="0" dirty="0">
                <a:solidFill>
                  <a:schemeClr val="tx1"/>
                </a:solidFill>
              </a:rPr>
              <a:t/>
            </a:r>
            <a:br>
              <a:rPr lang="es-EC" sz="2400" b="0" i="0" dirty="0">
                <a:solidFill>
                  <a:schemeClr val="tx1"/>
                </a:solidFill>
              </a:rPr>
            </a:br>
            <a:endParaRPr lang="es-EC" sz="2200" dirty="0">
              <a:solidFill>
                <a:schemeClr val="tx1"/>
              </a:solidFill>
            </a:endParaRPr>
          </a:p>
        </p:txBody>
      </p:sp>
      <p:sp>
        <p:nvSpPr>
          <p:cNvPr id="6" name="5 CuadroTexto"/>
          <p:cNvSpPr txBox="1"/>
          <p:nvPr/>
        </p:nvSpPr>
        <p:spPr>
          <a:xfrm>
            <a:off x="6086901" y="-14325"/>
            <a:ext cx="3057099" cy="369332"/>
          </a:xfrm>
          <a:prstGeom prst="rect">
            <a:avLst/>
          </a:prstGeom>
          <a:noFill/>
        </p:spPr>
        <p:txBody>
          <a:bodyPr wrap="square" rtlCol="0">
            <a:spAutoFit/>
          </a:bodyPr>
          <a:lstStyle/>
          <a:p>
            <a:pPr algn="ctr"/>
            <a:r>
              <a:rPr lang="es-EC" u="none" dirty="0" smtClean="0">
                <a:solidFill>
                  <a:schemeClr val="bg1">
                    <a:lumMod val="50000"/>
                  </a:schemeClr>
                </a:solidFill>
              </a:rPr>
              <a:t>MODELACIÓN Y DISEÑO</a:t>
            </a:r>
            <a:endParaRPr lang="es-EC" u="none" dirty="0">
              <a:solidFill>
                <a:schemeClr val="bg1">
                  <a:lumMod val="50000"/>
                </a:schemeClr>
              </a:solidFill>
            </a:endParaRPr>
          </a:p>
        </p:txBody>
      </p:sp>
      <p:pic>
        <p:nvPicPr>
          <p:cNvPr id="5" name="Imagen 5"/>
          <p:cNvPicPr>
            <a:picLocks noChangeAspect="1"/>
          </p:cNvPicPr>
          <p:nvPr/>
        </p:nvPicPr>
        <p:blipFill rotWithShape="1">
          <a:blip r:embed="rId4">
            <a:extLst>
              <a:ext uri="{28A0092B-C50C-407E-A947-70E740481C1C}">
                <a14:useLocalDpi xmlns:a14="http://schemas.microsoft.com/office/drawing/2010/main" val="0"/>
              </a:ext>
            </a:extLst>
          </a:blip>
          <a:srcRect l="25697"/>
          <a:stretch/>
        </p:blipFill>
        <p:spPr>
          <a:xfrm>
            <a:off x="6679732" y="5985437"/>
            <a:ext cx="2331841" cy="809423"/>
          </a:xfrm>
          <a:prstGeom prst="rect">
            <a:avLst/>
          </a:prstGeom>
        </p:spPr>
      </p:pic>
      <p:sp>
        <p:nvSpPr>
          <p:cNvPr id="19" name="6 CuadroTexto"/>
          <p:cNvSpPr txBox="1"/>
          <p:nvPr/>
        </p:nvSpPr>
        <p:spPr>
          <a:xfrm>
            <a:off x="109180" y="87228"/>
            <a:ext cx="5977721" cy="461665"/>
          </a:xfrm>
          <a:prstGeom prst="rect">
            <a:avLst/>
          </a:prstGeom>
          <a:noFill/>
        </p:spPr>
        <p:txBody>
          <a:bodyPr wrap="square" rtlCol="0">
            <a:spAutoFit/>
          </a:bodyPr>
          <a:lstStyle/>
          <a:p>
            <a:pPr lvl="0"/>
            <a:r>
              <a:rPr lang="es-EC" sz="2400" b="1" u="none" dirty="0" smtClean="0">
                <a:solidFill>
                  <a:srgbClr val="000000"/>
                </a:solidFill>
              </a:rPr>
              <a:t>CIMENTACIÓN</a:t>
            </a:r>
            <a:endParaRPr lang="es-EC" sz="2400" u="none" dirty="0">
              <a:solidFill>
                <a:srgbClr val="000000"/>
              </a:solidFill>
            </a:endParaRPr>
          </a:p>
        </p:txBody>
      </p:sp>
      <p:sp>
        <p:nvSpPr>
          <p:cNvPr id="4" name="Rectangle 1"/>
          <p:cNvSpPr>
            <a:spLocks noChangeArrowheads="1"/>
          </p:cNvSpPr>
          <p:nvPr/>
        </p:nvSpPr>
        <p:spPr bwMode="auto">
          <a:xfrm>
            <a:off x="941696" y="673333"/>
            <a:ext cx="21499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2000" b="1" i="0" u="none" strike="noStrike" cap="none" normalizeH="0" baseline="0" dirty="0" smtClean="0">
                <a:ln>
                  <a:noFill/>
                </a:ln>
                <a:solidFill>
                  <a:schemeClr val="tx1"/>
                </a:solidFill>
                <a:effectLst/>
                <a:latin typeface="+mj-lt"/>
                <a:ea typeface="Calibri" pitchFamily="34" charset="0"/>
                <a:cs typeface="Arial" pitchFamily="34" charset="0"/>
              </a:rPr>
              <a:t>Diseño a flexión</a:t>
            </a:r>
            <a:endParaRPr kumimoji="0" lang="es-ES" sz="3200" b="0" i="0" u="none" strike="noStrike" cap="none" normalizeH="0" baseline="0" dirty="0" smtClean="0">
              <a:ln>
                <a:noFill/>
              </a:ln>
              <a:solidFill>
                <a:schemeClr val="tx1"/>
              </a:solidFill>
              <a:effectLst/>
              <a:latin typeface="+mj-lt"/>
              <a:cs typeface="Arial" pitchFamily="34" charset="0"/>
            </a:endParaRPr>
          </a:p>
        </p:txBody>
      </p:sp>
      <p:pic>
        <p:nvPicPr>
          <p:cNvPr id="3" name="2 Imagen" descr="Recorte de pantall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91643" y="1073443"/>
            <a:ext cx="2918361" cy="838484"/>
          </a:xfrm>
          <a:prstGeom prst="rect">
            <a:avLst/>
          </a:prstGeom>
        </p:spPr>
      </p:pic>
      <p:graphicFrame>
        <p:nvGraphicFramePr>
          <p:cNvPr id="8" name="7 Tabla"/>
          <p:cNvGraphicFramePr>
            <a:graphicFrameLocks noGrp="1"/>
          </p:cNvGraphicFramePr>
          <p:nvPr>
            <p:extLst>
              <p:ext uri="{D42A27DB-BD31-4B8C-83A1-F6EECF244321}">
                <p14:modId xmlns:p14="http://schemas.microsoft.com/office/powerpoint/2010/main" val="1279538546"/>
              </p:ext>
            </p:extLst>
          </p:nvPr>
        </p:nvGraphicFramePr>
        <p:xfrm>
          <a:off x="142614" y="2228273"/>
          <a:ext cx="8868958" cy="1267460"/>
        </p:xfrm>
        <a:graphic>
          <a:graphicData uri="http://schemas.openxmlformats.org/drawingml/2006/table">
            <a:tbl>
              <a:tblPr firstRow="1" bandRow="1">
                <a:tableStyleId>{616DA210-FB5B-4158-B5E0-FEB733F419BA}</a:tableStyleId>
              </a:tblPr>
              <a:tblGrid>
                <a:gridCol w="1266994"/>
                <a:gridCol w="1266994"/>
                <a:gridCol w="1266994"/>
                <a:gridCol w="1266994"/>
                <a:gridCol w="1266994"/>
                <a:gridCol w="1266994"/>
                <a:gridCol w="1266994"/>
              </a:tblGrid>
              <a:tr h="370840">
                <a:tc>
                  <a:txBody>
                    <a:bodyPr/>
                    <a:lstStyle/>
                    <a:p>
                      <a:pPr algn="ctr">
                        <a:lnSpc>
                          <a:spcPct val="115000"/>
                        </a:lnSpc>
                        <a:spcAft>
                          <a:spcPts val="0"/>
                        </a:spcAft>
                      </a:pPr>
                      <a:r>
                        <a:rPr lang="es-EC" sz="1500" b="1" dirty="0" smtClean="0">
                          <a:solidFill>
                            <a:srgbClr val="000000"/>
                          </a:solidFill>
                          <a:effectLst/>
                          <a:latin typeface="+mj-lt"/>
                          <a:ea typeface="Times New Roman"/>
                          <a:cs typeface="Times New Roman"/>
                        </a:rPr>
                        <a:t>Presa</a:t>
                      </a:r>
                      <a:endParaRPr lang="es-EC" sz="1500" b="1" dirty="0">
                        <a:solidFill>
                          <a:srgbClr val="000000"/>
                        </a:solidFill>
                        <a:effectLst/>
                        <a:latin typeface="+mj-lt"/>
                        <a:ea typeface="Times New Roman"/>
                        <a:cs typeface="Times New Roman"/>
                      </a:endParaRPr>
                    </a:p>
                  </a:txBody>
                  <a:tcPr marL="68580" marR="68580" marT="0" marB="0" anchor="ctr"/>
                </a:tc>
                <a:tc>
                  <a:txBody>
                    <a:bodyPr/>
                    <a:lstStyle/>
                    <a:p>
                      <a:pPr algn="ctr">
                        <a:lnSpc>
                          <a:spcPct val="115000"/>
                        </a:lnSpc>
                        <a:spcAft>
                          <a:spcPts val="0"/>
                        </a:spcAft>
                      </a:pPr>
                      <a:r>
                        <a:rPr lang="es-EC" sz="1500" b="1" dirty="0">
                          <a:solidFill>
                            <a:srgbClr val="000000"/>
                          </a:solidFill>
                          <a:effectLst/>
                          <a:latin typeface="+mj-lt"/>
                          <a:ea typeface="Times New Roman"/>
                          <a:cs typeface="Times New Roman"/>
                        </a:rPr>
                        <a:t>M(T-m)</a:t>
                      </a:r>
                    </a:p>
                  </a:txBody>
                  <a:tcPr marL="68580" marR="68580" marT="0" marB="0" anchor="ctr"/>
                </a:tc>
                <a:tc>
                  <a:txBody>
                    <a:bodyPr/>
                    <a:lstStyle/>
                    <a:p>
                      <a:pPr algn="ctr">
                        <a:lnSpc>
                          <a:spcPct val="115000"/>
                        </a:lnSpc>
                        <a:spcAft>
                          <a:spcPts val="0"/>
                        </a:spcAft>
                      </a:pPr>
                      <a:r>
                        <a:rPr lang="es-EC" sz="1500" b="1" dirty="0">
                          <a:solidFill>
                            <a:srgbClr val="000000"/>
                          </a:solidFill>
                          <a:effectLst/>
                          <a:latin typeface="+mj-lt"/>
                          <a:ea typeface="Times New Roman"/>
                          <a:cs typeface="Times New Roman"/>
                        </a:rPr>
                        <a:t>ρ calculada</a:t>
                      </a:r>
                    </a:p>
                  </a:txBody>
                  <a:tcPr marL="68580" marR="68580" marT="0" marB="0" anchor="ctr"/>
                </a:tc>
                <a:tc>
                  <a:txBody>
                    <a:bodyPr/>
                    <a:lstStyle/>
                    <a:p>
                      <a:pPr algn="ctr">
                        <a:lnSpc>
                          <a:spcPct val="115000"/>
                        </a:lnSpc>
                        <a:spcAft>
                          <a:spcPts val="0"/>
                        </a:spcAft>
                      </a:pPr>
                      <a:r>
                        <a:rPr lang="es-EC" sz="1500" b="1" dirty="0">
                          <a:solidFill>
                            <a:srgbClr val="000000"/>
                          </a:solidFill>
                          <a:effectLst/>
                          <a:latin typeface="+mj-lt"/>
                          <a:ea typeface="Times New Roman"/>
                          <a:cs typeface="Times New Roman"/>
                        </a:rPr>
                        <a:t>As (cm2)</a:t>
                      </a:r>
                    </a:p>
                  </a:txBody>
                  <a:tcPr marL="68580" marR="68580" marT="0" marB="0" anchor="ctr"/>
                </a:tc>
                <a:tc>
                  <a:txBody>
                    <a:bodyPr/>
                    <a:lstStyle/>
                    <a:p>
                      <a:pPr algn="ctr">
                        <a:lnSpc>
                          <a:spcPct val="115000"/>
                        </a:lnSpc>
                        <a:spcAft>
                          <a:spcPts val="0"/>
                        </a:spcAft>
                      </a:pPr>
                      <a:r>
                        <a:rPr lang="es-EC" sz="1500" b="1" dirty="0" smtClean="0">
                          <a:solidFill>
                            <a:srgbClr val="000000"/>
                          </a:solidFill>
                          <a:effectLst/>
                          <a:latin typeface="+mj-lt"/>
                          <a:ea typeface="Times New Roman"/>
                          <a:cs typeface="Times New Roman"/>
                        </a:rPr>
                        <a:t>Armadura As</a:t>
                      </a:r>
                      <a:endParaRPr lang="es-EC" sz="1500" b="1" dirty="0">
                        <a:solidFill>
                          <a:srgbClr val="000000"/>
                        </a:solidFill>
                        <a:effectLst/>
                        <a:latin typeface="+mj-lt"/>
                        <a:ea typeface="Times New Roman"/>
                        <a:cs typeface="Times New Roman"/>
                      </a:endParaRPr>
                    </a:p>
                  </a:txBody>
                  <a:tcPr marL="68580" marR="68580" marT="0" marB="0" anchor="ctr"/>
                </a:tc>
                <a:tc>
                  <a:txBody>
                    <a:bodyPr/>
                    <a:lstStyle/>
                    <a:p>
                      <a:pPr algn="ctr">
                        <a:lnSpc>
                          <a:spcPct val="115000"/>
                        </a:lnSpc>
                        <a:spcAft>
                          <a:spcPts val="0"/>
                        </a:spcAft>
                      </a:pPr>
                      <a:r>
                        <a:rPr lang="es-EC" sz="1500" b="1" dirty="0" err="1" smtClean="0">
                          <a:solidFill>
                            <a:srgbClr val="000000"/>
                          </a:solidFill>
                          <a:effectLst/>
                          <a:latin typeface="+mj-lt"/>
                          <a:ea typeface="Times New Roman"/>
                          <a:cs typeface="Times New Roman"/>
                        </a:rPr>
                        <a:t>Ast</a:t>
                      </a:r>
                      <a:r>
                        <a:rPr lang="es-EC" sz="1500" b="1" dirty="0" smtClean="0">
                          <a:solidFill>
                            <a:srgbClr val="000000"/>
                          </a:solidFill>
                          <a:effectLst/>
                          <a:latin typeface="+mj-lt"/>
                          <a:ea typeface="Times New Roman"/>
                          <a:cs typeface="Times New Roman"/>
                        </a:rPr>
                        <a:t> </a:t>
                      </a:r>
                      <a:r>
                        <a:rPr lang="es-EC" sz="1500" b="1" dirty="0">
                          <a:solidFill>
                            <a:srgbClr val="000000"/>
                          </a:solidFill>
                          <a:effectLst/>
                          <a:latin typeface="+mj-lt"/>
                          <a:ea typeface="Times New Roman"/>
                          <a:cs typeface="Times New Roman"/>
                        </a:rPr>
                        <a:t>(cm2)</a:t>
                      </a:r>
                    </a:p>
                  </a:txBody>
                  <a:tcPr marL="68580" marR="68580" marT="0" marB="0" anchor="ctr"/>
                </a:tc>
                <a:tc>
                  <a:txBody>
                    <a:bodyPr/>
                    <a:lstStyle/>
                    <a:p>
                      <a:pPr algn="ctr">
                        <a:lnSpc>
                          <a:spcPct val="115000"/>
                        </a:lnSpc>
                        <a:spcAft>
                          <a:spcPts val="0"/>
                        </a:spcAft>
                      </a:pPr>
                      <a:r>
                        <a:rPr lang="es-EC" sz="1500" b="1" dirty="0" smtClean="0">
                          <a:solidFill>
                            <a:srgbClr val="000000"/>
                          </a:solidFill>
                          <a:effectLst/>
                          <a:latin typeface="+mj-lt"/>
                          <a:ea typeface="Times New Roman"/>
                          <a:cs typeface="Times New Roman"/>
                        </a:rPr>
                        <a:t>Armadura </a:t>
                      </a:r>
                      <a:r>
                        <a:rPr lang="es-EC" sz="1500" b="1" dirty="0" err="1" smtClean="0">
                          <a:solidFill>
                            <a:srgbClr val="000000"/>
                          </a:solidFill>
                          <a:effectLst/>
                          <a:latin typeface="+mj-lt"/>
                          <a:ea typeface="Times New Roman"/>
                          <a:cs typeface="Times New Roman"/>
                        </a:rPr>
                        <a:t>Ast</a:t>
                      </a:r>
                      <a:endParaRPr lang="es-EC" sz="1500" b="1" dirty="0">
                        <a:solidFill>
                          <a:srgbClr val="000000"/>
                        </a:solidFill>
                        <a:effectLst/>
                        <a:latin typeface="+mj-lt"/>
                        <a:ea typeface="Times New Roman"/>
                        <a:cs typeface="Times New Roman"/>
                      </a:endParaRPr>
                    </a:p>
                  </a:txBody>
                  <a:tcPr marL="68580" marR="68580" marT="0" marB="0" anchor="ctr"/>
                </a:tc>
              </a:tr>
              <a:tr h="370840">
                <a:tc>
                  <a:txBody>
                    <a:bodyPr/>
                    <a:lstStyle/>
                    <a:p>
                      <a:pPr algn="ctr">
                        <a:lnSpc>
                          <a:spcPts val="1200"/>
                        </a:lnSpc>
                        <a:spcAft>
                          <a:spcPts val="0"/>
                        </a:spcAft>
                      </a:pPr>
                      <a:r>
                        <a:rPr lang="es-EC" sz="1500" dirty="0" smtClean="0">
                          <a:solidFill>
                            <a:srgbClr val="000000"/>
                          </a:solidFill>
                          <a:effectLst/>
                          <a:latin typeface="+mj-lt"/>
                          <a:ea typeface="Times New Roman"/>
                          <a:cs typeface="Times New Roman"/>
                        </a:rPr>
                        <a:t>San Lorenzo</a:t>
                      </a:r>
                      <a:endParaRPr lang="es-EC" sz="1500" dirty="0">
                        <a:solidFill>
                          <a:srgbClr val="000000"/>
                        </a:solidFill>
                        <a:effectLst/>
                        <a:latin typeface="+mj-lt"/>
                        <a:ea typeface="Times New Roman"/>
                        <a:cs typeface="Times New Roman"/>
                      </a:endParaRPr>
                    </a:p>
                  </a:txBody>
                  <a:tcPr marL="68580" marR="68580" marT="0" marB="0" anchor="ctr"/>
                </a:tc>
                <a:tc>
                  <a:txBody>
                    <a:bodyPr/>
                    <a:lstStyle/>
                    <a:p>
                      <a:pPr algn="ctr">
                        <a:lnSpc>
                          <a:spcPts val="1200"/>
                        </a:lnSpc>
                        <a:spcAft>
                          <a:spcPts val="0"/>
                        </a:spcAft>
                      </a:pPr>
                      <a:r>
                        <a:rPr lang="es-EC" sz="1500" dirty="0" smtClean="0">
                          <a:solidFill>
                            <a:srgbClr val="000000"/>
                          </a:solidFill>
                          <a:effectLst/>
                          <a:latin typeface="+mj-lt"/>
                          <a:ea typeface="Times New Roman"/>
                          <a:cs typeface="Times New Roman"/>
                        </a:rPr>
                        <a:t>25,44 </a:t>
                      </a:r>
                      <a:endParaRPr lang="es-EC" sz="1500" dirty="0">
                        <a:solidFill>
                          <a:srgbClr val="000000"/>
                        </a:solidFill>
                        <a:effectLst/>
                        <a:latin typeface="+mj-lt"/>
                        <a:ea typeface="Times New Roman"/>
                        <a:cs typeface="Times New Roman"/>
                      </a:endParaRPr>
                    </a:p>
                  </a:txBody>
                  <a:tcPr marL="68580" marR="68580" marT="0" marB="0" anchor="ctr"/>
                </a:tc>
                <a:tc>
                  <a:txBody>
                    <a:bodyPr/>
                    <a:lstStyle/>
                    <a:p>
                      <a:pPr algn="ctr">
                        <a:lnSpc>
                          <a:spcPts val="1200"/>
                        </a:lnSpc>
                        <a:spcAft>
                          <a:spcPts val="0"/>
                        </a:spcAft>
                      </a:pPr>
                      <a:r>
                        <a:rPr lang="es-EC" sz="1500" dirty="0" smtClean="0">
                          <a:solidFill>
                            <a:srgbClr val="000000"/>
                          </a:solidFill>
                          <a:effectLst/>
                          <a:latin typeface="+mj-lt"/>
                          <a:ea typeface="Times New Roman"/>
                          <a:cs typeface="Times New Roman"/>
                        </a:rPr>
                        <a:t>0,0038</a:t>
                      </a:r>
                      <a:endParaRPr lang="es-EC" sz="1500" dirty="0">
                        <a:solidFill>
                          <a:srgbClr val="000000"/>
                        </a:solidFill>
                        <a:effectLst/>
                        <a:latin typeface="+mj-lt"/>
                        <a:ea typeface="Times New Roman"/>
                        <a:cs typeface="Times New Roman"/>
                      </a:endParaRPr>
                    </a:p>
                  </a:txBody>
                  <a:tcPr marL="68580" marR="68580" marT="0" marB="0" anchor="ctr"/>
                </a:tc>
                <a:tc>
                  <a:txBody>
                    <a:bodyPr/>
                    <a:lstStyle/>
                    <a:p>
                      <a:pPr algn="ctr">
                        <a:lnSpc>
                          <a:spcPts val="1200"/>
                        </a:lnSpc>
                        <a:spcAft>
                          <a:spcPts val="0"/>
                        </a:spcAft>
                      </a:pPr>
                      <a:r>
                        <a:rPr lang="es-EC" sz="1500" dirty="0" smtClean="0">
                          <a:solidFill>
                            <a:srgbClr val="000000"/>
                          </a:solidFill>
                          <a:effectLst/>
                          <a:latin typeface="+mj-lt"/>
                          <a:ea typeface="Times New Roman"/>
                          <a:cs typeface="Times New Roman"/>
                        </a:rPr>
                        <a:t>16,19</a:t>
                      </a:r>
                      <a:endParaRPr lang="es-EC" sz="1500" dirty="0">
                        <a:solidFill>
                          <a:srgbClr val="000000"/>
                        </a:solidFill>
                        <a:effectLst/>
                        <a:latin typeface="+mj-lt"/>
                        <a:ea typeface="Times New Roman"/>
                        <a:cs typeface="Times New Roman"/>
                      </a:endParaRPr>
                    </a:p>
                  </a:txBody>
                  <a:tcPr marL="68580" marR="68580" marT="0" marB="0" anchor="ctr"/>
                </a:tc>
                <a:tc>
                  <a:txBody>
                    <a:bodyPr/>
                    <a:lstStyle/>
                    <a:p>
                      <a:pPr algn="ctr">
                        <a:lnSpc>
                          <a:spcPts val="1200"/>
                        </a:lnSpc>
                        <a:spcAft>
                          <a:spcPts val="0"/>
                        </a:spcAft>
                      </a:pPr>
                      <a:r>
                        <a:rPr lang="es-EC" sz="1500" dirty="0" smtClean="0">
                          <a:solidFill>
                            <a:srgbClr val="000000"/>
                          </a:solidFill>
                          <a:effectLst/>
                          <a:latin typeface="+mj-lt"/>
                          <a:ea typeface="Times New Roman"/>
                          <a:cs typeface="Times New Roman"/>
                        </a:rPr>
                        <a:t>1Ø20@20cm</a:t>
                      </a:r>
                      <a:endParaRPr lang="es-EC" sz="1500" dirty="0">
                        <a:solidFill>
                          <a:srgbClr val="000000"/>
                        </a:solidFill>
                        <a:effectLst/>
                        <a:latin typeface="+mj-lt"/>
                        <a:ea typeface="Times New Roman"/>
                        <a:cs typeface="Times New Roman"/>
                      </a:endParaRPr>
                    </a:p>
                  </a:txBody>
                  <a:tcPr marL="68580" marR="68580" marT="0" marB="0" anchor="ctr"/>
                </a:tc>
                <a:tc>
                  <a:txBody>
                    <a:bodyPr/>
                    <a:lstStyle/>
                    <a:p>
                      <a:pPr algn="ctr">
                        <a:lnSpc>
                          <a:spcPts val="1200"/>
                        </a:lnSpc>
                        <a:spcAft>
                          <a:spcPts val="0"/>
                        </a:spcAft>
                      </a:pPr>
                      <a:r>
                        <a:rPr lang="es-EC" sz="1500" dirty="0" smtClean="0">
                          <a:solidFill>
                            <a:srgbClr val="000000"/>
                          </a:solidFill>
                          <a:effectLst/>
                          <a:latin typeface="+mj-lt"/>
                          <a:ea typeface="Times New Roman"/>
                          <a:cs typeface="Times New Roman"/>
                        </a:rPr>
                        <a:t>7,74</a:t>
                      </a:r>
                      <a:endParaRPr lang="es-EC" sz="1500" dirty="0">
                        <a:solidFill>
                          <a:srgbClr val="000000"/>
                        </a:solidFill>
                        <a:effectLst/>
                        <a:latin typeface="+mj-lt"/>
                        <a:ea typeface="Times New Roman"/>
                        <a:cs typeface="Times New Roman"/>
                      </a:endParaRPr>
                    </a:p>
                  </a:txBody>
                  <a:tcPr marL="68580" marR="68580" marT="0" marB="0" anchor="ctr"/>
                </a:tc>
                <a:tc>
                  <a:txBody>
                    <a:bodyPr/>
                    <a:lstStyle/>
                    <a:p>
                      <a:pPr algn="ctr">
                        <a:lnSpc>
                          <a:spcPts val="1200"/>
                        </a:lnSpc>
                        <a:spcAft>
                          <a:spcPts val="0"/>
                        </a:spcAft>
                      </a:pPr>
                      <a:r>
                        <a:rPr lang="es-EC" sz="1500" dirty="0" smtClean="0">
                          <a:solidFill>
                            <a:srgbClr val="000000"/>
                          </a:solidFill>
                          <a:effectLst/>
                          <a:latin typeface="+mj-lt"/>
                          <a:ea typeface="Times New Roman"/>
                          <a:cs typeface="Times New Roman"/>
                        </a:rPr>
                        <a:t>1Ø16@25cm</a:t>
                      </a:r>
                      <a:endParaRPr lang="es-EC" sz="1500" dirty="0">
                        <a:solidFill>
                          <a:srgbClr val="000000"/>
                        </a:solidFill>
                        <a:effectLst/>
                        <a:latin typeface="+mj-lt"/>
                        <a:ea typeface="Times New Roman"/>
                        <a:cs typeface="Times New Roman"/>
                      </a:endParaRPr>
                    </a:p>
                  </a:txBody>
                  <a:tcPr marL="68580" marR="68580" marT="0" marB="0" anchor="ctr"/>
                </a:tc>
              </a:tr>
              <a:tr h="370840">
                <a:tc>
                  <a:txBody>
                    <a:bodyPr/>
                    <a:lstStyle/>
                    <a:p>
                      <a:pPr algn="ctr">
                        <a:lnSpc>
                          <a:spcPts val="1200"/>
                        </a:lnSpc>
                        <a:spcAft>
                          <a:spcPts val="0"/>
                        </a:spcAft>
                      </a:pPr>
                      <a:r>
                        <a:rPr lang="es-EC" sz="1500" dirty="0" smtClean="0">
                          <a:solidFill>
                            <a:srgbClr val="000000"/>
                          </a:solidFill>
                          <a:effectLst/>
                          <a:latin typeface="+mj-lt"/>
                          <a:ea typeface="Times New Roman"/>
                          <a:cs typeface="Times New Roman"/>
                        </a:rPr>
                        <a:t>Saquimala</a:t>
                      </a:r>
                      <a:endParaRPr lang="es-EC" sz="1500" dirty="0">
                        <a:solidFill>
                          <a:srgbClr val="000000"/>
                        </a:solidFill>
                        <a:effectLst/>
                        <a:latin typeface="+mj-lt"/>
                        <a:ea typeface="Times New Roman"/>
                        <a:cs typeface="Times New Roman"/>
                      </a:endParaRPr>
                    </a:p>
                  </a:txBody>
                  <a:tcPr marL="68580" marR="68580" marT="0" marB="0" anchor="ctr"/>
                </a:tc>
                <a:tc>
                  <a:txBody>
                    <a:bodyPr/>
                    <a:lstStyle/>
                    <a:p>
                      <a:pPr algn="ctr">
                        <a:lnSpc>
                          <a:spcPts val="1200"/>
                        </a:lnSpc>
                        <a:spcAft>
                          <a:spcPts val="0"/>
                        </a:spcAft>
                      </a:pPr>
                      <a:r>
                        <a:rPr lang="es-EC" sz="1500" dirty="0" smtClean="0">
                          <a:solidFill>
                            <a:srgbClr val="000000"/>
                          </a:solidFill>
                          <a:effectLst/>
                          <a:latin typeface="+mj-lt"/>
                          <a:ea typeface="Times New Roman"/>
                          <a:cs typeface="Times New Roman"/>
                        </a:rPr>
                        <a:t>29,79</a:t>
                      </a:r>
                      <a:endParaRPr lang="es-EC" sz="1500" dirty="0">
                        <a:solidFill>
                          <a:srgbClr val="000000"/>
                        </a:solidFill>
                        <a:effectLst/>
                        <a:latin typeface="+mj-lt"/>
                        <a:ea typeface="Times New Roman"/>
                        <a:cs typeface="Times New Roman"/>
                      </a:endParaRPr>
                    </a:p>
                  </a:txBody>
                  <a:tcPr marL="68580" marR="68580" marT="0" marB="0" anchor="ctr"/>
                </a:tc>
                <a:tc>
                  <a:txBody>
                    <a:bodyPr/>
                    <a:lstStyle/>
                    <a:p>
                      <a:pPr algn="ctr">
                        <a:lnSpc>
                          <a:spcPts val="1200"/>
                        </a:lnSpc>
                        <a:spcAft>
                          <a:spcPts val="0"/>
                        </a:spcAft>
                      </a:pPr>
                      <a:r>
                        <a:rPr lang="es-EC" sz="1500" dirty="0" smtClean="0">
                          <a:solidFill>
                            <a:srgbClr val="000000"/>
                          </a:solidFill>
                          <a:effectLst/>
                          <a:latin typeface="+mj-lt"/>
                          <a:ea typeface="Times New Roman"/>
                          <a:cs typeface="Times New Roman"/>
                        </a:rPr>
                        <a:t>0,0044</a:t>
                      </a:r>
                      <a:endParaRPr lang="es-EC" sz="1500" dirty="0">
                        <a:solidFill>
                          <a:srgbClr val="000000"/>
                        </a:solidFill>
                        <a:effectLst/>
                        <a:latin typeface="+mj-lt"/>
                        <a:ea typeface="Times New Roman"/>
                        <a:cs typeface="Times New Roman"/>
                      </a:endParaRPr>
                    </a:p>
                  </a:txBody>
                  <a:tcPr marL="68580" marR="68580" marT="0" marB="0" anchor="ctr"/>
                </a:tc>
                <a:tc>
                  <a:txBody>
                    <a:bodyPr/>
                    <a:lstStyle/>
                    <a:p>
                      <a:pPr algn="ctr">
                        <a:lnSpc>
                          <a:spcPts val="1200"/>
                        </a:lnSpc>
                        <a:spcAft>
                          <a:spcPts val="0"/>
                        </a:spcAft>
                      </a:pPr>
                      <a:r>
                        <a:rPr lang="es-EC" sz="1500" dirty="0" smtClean="0">
                          <a:solidFill>
                            <a:srgbClr val="000000"/>
                          </a:solidFill>
                          <a:effectLst/>
                          <a:latin typeface="+mj-lt"/>
                          <a:ea typeface="Times New Roman"/>
                          <a:cs typeface="Times New Roman"/>
                        </a:rPr>
                        <a:t>19,07</a:t>
                      </a:r>
                      <a:endParaRPr lang="es-EC" sz="1500" dirty="0">
                        <a:solidFill>
                          <a:srgbClr val="000000"/>
                        </a:solidFill>
                        <a:effectLst/>
                        <a:latin typeface="+mj-lt"/>
                        <a:ea typeface="Times New Roman"/>
                        <a:cs typeface="Times New Roman"/>
                      </a:endParaRPr>
                    </a:p>
                  </a:txBody>
                  <a:tcPr marL="68580" marR="68580" marT="0" marB="0" anchor="ctr"/>
                </a:tc>
                <a:tc>
                  <a:txBody>
                    <a:bodyPr/>
                    <a:lstStyle/>
                    <a:p>
                      <a:pPr marL="0" marR="0" indent="0" algn="ctr" defTabSz="914400" rtl="0" eaLnBrk="1" fontAlgn="auto" latinLnBrk="0" hangingPunct="1">
                        <a:lnSpc>
                          <a:spcPts val="1200"/>
                        </a:lnSpc>
                        <a:spcBef>
                          <a:spcPts val="0"/>
                        </a:spcBef>
                        <a:spcAft>
                          <a:spcPts val="0"/>
                        </a:spcAft>
                        <a:buClrTx/>
                        <a:buSzTx/>
                        <a:buFontTx/>
                        <a:buNone/>
                        <a:tabLst/>
                        <a:defRPr/>
                      </a:pPr>
                      <a:r>
                        <a:rPr lang="es-EC" sz="1500" kern="1200" dirty="0" smtClean="0">
                          <a:solidFill>
                            <a:srgbClr val="000000"/>
                          </a:solidFill>
                          <a:effectLst/>
                          <a:latin typeface="+mn-lt"/>
                          <a:ea typeface="Times New Roman"/>
                          <a:cs typeface="Times New Roman"/>
                        </a:rPr>
                        <a:t>1Ø22@20cm</a:t>
                      </a:r>
                    </a:p>
                  </a:txBody>
                  <a:tcPr marL="68580" marR="68580" marT="0" marB="0" anchor="ctr"/>
                </a:tc>
                <a:tc>
                  <a:txBody>
                    <a:bodyPr/>
                    <a:lstStyle/>
                    <a:p>
                      <a:pPr algn="ctr">
                        <a:lnSpc>
                          <a:spcPts val="1200"/>
                        </a:lnSpc>
                        <a:spcAft>
                          <a:spcPts val="0"/>
                        </a:spcAft>
                      </a:pPr>
                      <a:r>
                        <a:rPr lang="es-EC" sz="1500" dirty="0" smtClean="0">
                          <a:solidFill>
                            <a:srgbClr val="000000"/>
                          </a:solidFill>
                          <a:effectLst/>
                          <a:latin typeface="+mj-lt"/>
                          <a:ea typeface="Times New Roman"/>
                          <a:cs typeface="Times New Roman"/>
                        </a:rPr>
                        <a:t>7,74</a:t>
                      </a:r>
                      <a:endParaRPr lang="es-EC" sz="1500" dirty="0">
                        <a:solidFill>
                          <a:srgbClr val="000000"/>
                        </a:solidFill>
                        <a:effectLst/>
                        <a:latin typeface="+mj-lt"/>
                        <a:ea typeface="Times New Roman"/>
                        <a:cs typeface="Times New Roman"/>
                      </a:endParaRPr>
                    </a:p>
                  </a:txBody>
                  <a:tcPr marL="68580" marR="68580" marT="0" marB="0" anchor="ctr"/>
                </a:tc>
                <a:tc>
                  <a:txBody>
                    <a:bodyPr/>
                    <a:lstStyle/>
                    <a:p>
                      <a:pPr algn="ctr">
                        <a:lnSpc>
                          <a:spcPts val="1200"/>
                        </a:lnSpc>
                        <a:spcAft>
                          <a:spcPts val="0"/>
                        </a:spcAft>
                      </a:pPr>
                      <a:r>
                        <a:rPr lang="es-EC" sz="1500" dirty="0" smtClean="0">
                          <a:solidFill>
                            <a:srgbClr val="000000"/>
                          </a:solidFill>
                          <a:effectLst/>
                          <a:latin typeface="+mj-lt"/>
                          <a:ea typeface="Times New Roman"/>
                          <a:cs typeface="Times New Roman"/>
                        </a:rPr>
                        <a:t>1Ø16@25cm</a:t>
                      </a:r>
                      <a:endParaRPr lang="es-EC" sz="1500" dirty="0">
                        <a:solidFill>
                          <a:srgbClr val="000000"/>
                        </a:solidFill>
                        <a:effectLst/>
                        <a:latin typeface="+mj-lt"/>
                        <a:ea typeface="Times New Roman"/>
                        <a:cs typeface="Times New Roman"/>
                      </a:endParaRPr>
                    </a:p>
                  </a:txBody>
                  <a:tcPr marL="68580" marR="68580" marT="0" marB="0" anchor="ctr"/>
                </a:tc>
              </a:tr>
            </a:tbl>
          </a:graphicData>
        </a:graphic>
      </p:graphicFrame>
      <p:pic>
        <p:nvPicPr>
          <p:cNvPr id="5837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6196" y="3552817"/>
            <a:ext cx="3064627" cy="1945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17 CuadroTexto"/>
          <p:cNvSpPr txBox="1"/>
          <p:nvPr/>
        </p:nvSpPr>
        <p:spPr>
          <a:xfrm>
            <a:off x="4613085" y="5584762"/>
            <a:ext cx="2347117" cy="338554"/>
          </a:xfrm>
          <a:prstGeom prst="rect">
            <a:avLst/>
          </a:prstGeom>
          <a:noFill/>
        </p:spPr>
        <p:txBody>
          <a:bodyPr wrap="none" rtlCol="0">
            <a:spAutoFit/>
          </a:bodyPr>
          <a:lstStyle/>
          <a:p>
            <a:pPr algn="just"/>
            <a:r>
              <a:rPr lang="es-EC" sz="1600" u="none" dirty="0" smtClean="0"/>
              <a:t>Cimentación Saquimala</a:t>
            </a:r>
          </a:p>
        </p:txBody>
      </p:sp>
      <p:sp>
        <p:nvSpPr>
          <p:cNvPr id="20" name="19 CuadroTexto"/>
          <p:cNvSpPr txBox="1"/>
          <p:nvPr/>
        </p:nvSpPr>
        <p:spPr>
          <a:xfrm>
            <a:off x="1388412" y="5614285"/>
            <a:ext cx="2542684" cy="338554"/>
          </a:xfrm>
          <a:prstGeom prst="rect">
            <a:avLst/>
          </a:prstGeom>
          <a:noFill/>
        </p:spPr>
        <p:txBody>
          <a:bodyPr wrap="none" rtlCol="0">
            <a:spAutoFit/>
          </a:bodyPr>
          <a:lstStyle/>
          <a:p>
            <a:pPr algn="just"/>
            <a:r>
              <a:rPr lang="es-EC" sz="1600" u="none" dirty="0" smtClean="0"/>
              <a:t>Cimentación San Lorenzo</a:t>
            </a:r>
          </a:p>
        </p:txBody>
      </p:sp>
    </p:spTree>
    <p:extLst>
      <p:ext uri="{BB962C8B-B14F-4D97-AF65-F5344CB8AC3E}">
        <p14:creationId xmlns:p14="http://schemas.microsoft.com/office/powerpoint/2010/main" val="3131150475"/>
      </p:ext>
    </p:extLst>
  </p:cSld>
  <p:clrMapOvr>
    <a:masterClrMapping/>
  </p:clrMapOvr>
  <p:timing>
    <p:tnLst>
      <p:par>
        <p:cTn id="1" dur="indefinite" restart="never" nodeType="tmRoot"/>
      </p:par>
    </p:tnLst>
  </p:timing>
</p:sld>
</file>

<file path=ppt/theme/theme1.xml><?xml version="1.0" encoding="utf-8"?>
<a:theme xmlns:a="http://schemas.openxmlformats.org/drawingml/2006/main" name="Diseño predeterminado">
  <a:themeElements>
    <a:clrScheme name="Personaliz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333399"/>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6660</TotalTime>
  <Words>6284</Words>
  <Application>Microsoft Office PowerPoint</Application>
  <PresentationFormat>Presentación en pantalla (4:3)</PresentationFormat>
  <Paragraphs>1381</Paragraphs>
  <Slides>106</Slides>
  <Notes>97</Notes>
  <HiddenSlides>0</HiddenSlides>
  <MMClips>0</MMClips>
  <ScaleCrop>false</ScaleCrop>
  <HeadingPairs>
    <vt:vector size="8" baseType="variant">
      <vt:variant>
        <vt:lpstr>Fuentes usadas</vt:lpstr>
      </vt:variant>
      <vt:variant>
        <vt:i4>7</vt:i4>
      </vt:variant>
      <vt:variant>
        <vt:lpstr>Tema</vt:lpstr>
      </vt:variant>
      <vt:variant>
        <vt:i4>1</vt:i4>
      </vt:variant>
      <vt:variant>
        <vt:lpstr>Servidores OLE incrustados</vt:lpstr>
      </vt:variant>
      <vt:variant>
        <vt:i4>1</vt:i4>
      </vt:variant>
      <vt:variant>
        <vt:lpstr>Títulos de diapositiva</vt:lpstr>
      </vt:variant>
      <vt:variant>
        <vt:i4>106</vt:i4>
      </vt:variant>
    </vt:vector>
  </HeadingPairs>
  <TitlesOfParts>
    <vt:vector size="115" baseType="lpstr">
      <vt:lpstr>Arial</vt:lpstr>
      <vt:lpstr>Calibri</vt:lpstr>
      <vt:lpstr>Cambria Math</vt:lpstr>
      <vt:lpstr>PMingLiU</vt:lpstr>
      <vt:lpstr>Symbol</vt:lpstr>
      <vt:lpstr>Times New Roman</vt:lpstr>
      <vt:lpstr>Wingdings</vt:lpstr>
      <vt:lpstr>Diseño predeterminado</vt:lpstr>
      <vt:lpstr>CorelDRAW</vt:lpstr>
      <vt:lpstr>Presentación de PowerPoint</vt:lpstr>
      <vt:lpstr>Presentación de PowerPoint</vt:lpstr>
      <vt:lpstr>Presentación de PowerPoint</vt:lpstr>
      <vt:lpstr>ANTECEDENTES</vt:lpstr>
      <vt:lpstr>ANTECEDENTES</vt:lpstr>
      <vt:lpstr>LOCALIZACIÓN GEOGRÁFICA</vt:lpstr>
      <vt:lpstr>JUSTIFICACIÓN</vt:lpstr>
      <vt:lpstr>JUSTIFICACIÓN</vt:lpstr>
      <vt:lpstr>OBJETIVOS</vt:lpstr>
      <vt:lpstr>OBJETIVOS</vt:lpstr>
      <vt:lpstr>OBJETIVOS</vt:lpstr>
      <vt:lpstr>Presentación de PowerPoint</vt:lpstr>
      <vt:lpstr>PRESAS COMO OBRAS DE MITIGACIÓN</vt:lpstr>
      <vt:lpstr>PRESAS COMO OBRAS DE MITIGACIÓN</vt:lpstr>
      <vt:lpstr>PRESAS COMO OBRAS DE MITIGACIÓN</vt:lpstr>
      <vt:lpstr>PRESAS COMO OBRAS DE MITIGACIÓN</vt:lpstr>
      <vt:lpstr>PRESAS COMO OBRAS DE MITIGACIÓN</vt:lpstr>
      <vt:lpstr>PRESAS COMO OBRAS DE MITIGACIÓN</vt:lpstr>
      <vt:lpstr>Presentación de PowerPoint</vt:lpstr>
      <vt:lpstr>RECOPILACIÓN DE DATOS</vt:lpstr>
      <vt:lpstr> </vt:lpstr>
      <vt:lpstr> </vt:lpstr>
      <vt:lpstr> </vt:lpstr>
      <vt:lpstr> </vt:lpstr>
      <vt:lpstr> </vt:lpstr>
      <vt:lpstr> </vt:lpstr>
      <vt:lpstr> </vt:lpstr>
      <vt:lpstr> </vt:lpstr>
      <vt:lpstr> </vt:lpstr>
      <vt:lpstr> </vt:lpstr>
      <vt:lpstr> </vt:lpstr>
      <vt:lpstr> </vt:lpstr>
      <vt:lpstr> </vt:lpstr>
      <vt:lpstr> </vt:lpstr>
      <vt:lpstr>Presentación de PowerPoint</vt:lpstr>
      <vt:lpstr> </vt:lpstr>
      <vt:lpstr> </vt:lpstr>
      <vt:lpstr> </vt:lpstr>
      <vt:lpstr> </vt:lpstr>
      <vt:lpstr> </vt:lpstr>
      <vt:lpstr> </vt:lpstr>
      <vt:lpstr> </vt:lpstr>
      <vt:lpstr> </vt:lpstr>
      <vt:lpstr> </vt:lpstr>
      <vt:lpstr> </vt:lpstr>
      <vt:lpstr> </vt:lpstr>
      <vt:lpstr> </vt:lpstr>
      <vt:lpstr> </vt:lpstr>
      <vt:lpstr> </vt:lpstr>
      <vt:lpstr>Presentación de PowerPoint</vt:lpstr>
      <vt:lpstr> </vt:lpstr>
      <vt:lpstr> </vt:lpstr>
      <vt:lpstr> </vt:lpstr>
      <vt:lpstr> </vt:lpstr>
      <vt:lpstr> </vt:lpstr>
      <vt:lpstr> </vt:lpstr>
      <vt:lpstr>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vt:lpstr>
      <vt:lpstr> </vt:lpstr>
      <vt:lpstr> </vt:lpstr>
      <vt:lpstr> </vt:lpstr>
      <vt:lpstr> </vt:lpstr>
      <vt:lpstr> </vt:lpstr>
      <vt:lpstr> </vt:lpstr>
      <vt:lpstr> </vt:lpstr>
      <vt:lpstr> </vt:lpstr>
      <vt:lpstr> </vt:lpstr>
      <vt:lpstr> </vt:lpstr>
      <vt:lpstr> </vt:lpstr>
      <vt:lpstr> </vt:lpstr>
      <vt:lpstr> </vt:lpstr>
      <vt:lpstr> </vt:lpstr>
      <vt:lpstr>Presentación de PowerPoint</vt:lpstr>
      <vt:lpstr> </vt:lpstr>
      <vt:lpstr> </vt:lpstr>
      <vt:lpstr> </vt:lpstr>
      <vt:lpstr> </vt:lpstr>
    </vt:vector>
  </TitlesOfParts>
  <Company>ESPE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MISIÓN</dc:title>
  <dc:creator>usuario</dc:creator>
  <cp:lastModifiedBy>pc6</cp:lastModifiedBy>
  <cp:revision>704</cp:revision>
  <dcterms:created xsi:type="dcterms:W3CDTF">2005-01-26T12:55:55Z</dcterms:created>
  <dcterms:modified xsi:type="dcterms:W3CDTF">2017-08-22T15:52:00Z</dcterms:modified>
</cp:coreProperties>
</file>