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G:\severo.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severo.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G:\severo.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G:\severo.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s-ES" dirty="0" smtClean="0"/>
              <a:t>Ganancia</a:t>
            </a:r>
            <a:r>
              <a:rPr lang="es-ES" baseline="0" dirty="0" smtClean="0"/>
              <a:t> de peso por genero </a:t>
            </a:r>
            <a:endParaRPr lang="es-ES" dirty="0"/>
          </a:p>
        </c:rich>
      </c:tx>
      <c:layout/>
      <c:overlay val="0"/>
    </c:title>
    <c:autoTitleDeleted val="0"/>
    <c:plotArea>
      <c:layout/>
      <c:lineChart>
        <c:grouping val="standard"/>
        <c:varyColors val="0"/>
        <c:ser>
          <c:idx val="0"/>
          <c:order val="0"/>
          <c:tx>
            <c:strRef>
              <c:f>Hoja1!$C$27</c:f>
              <c:strCache>
                <c:ptCount val="1"/>
                <c:pt idx="0">
                  <c:v>hembras </c:v>
                </c:pt>
              </c:strCache>
            </c:strRef>
          </c:tx>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cat>
            <c:numRef>
              <c:f>Hoja1!$B$28:$B$38</c:f>
              <c:numCache>
                <c:formatCode>General</c:formatCode>
                <c:ptCount val="11"/>
                <c:pt idx="0">
                  <c:v>10</c:v>
                </c:pt>
                <c:pt idx="1">
                  <c:v>17</c:v>
                </c:pt>
                <c:pt idx="2">
                  <c:v>24</c:v>
                </c:pt>
                <c:pt idx="3">
                  <c:v>31</c:v>
                </c:pt>
                <c:pt idx="4">
                  <c:v>38</c:v>
                </c:pt>
                <c:pt idx="5">
                  <c:v>45</c:v>
                </c:pt>
                <c:pt idx="6">
                  <c:v>52</c:v>
                </c:pt>
                <c:pt idx="7">
                  <c:v>59</c:v>
                </c:pt>
                <c:pt idx="8">
                  <c:v>66</c:v>
                </c:pt>
                <c:pt idx="9">
                  <c:v>73</c:v>
                </c:pt>
                <c:pt idx="10">
                  <c:v>80</c:v>
                </c:pt>
              </c:numCache>
            </c:numRef>
          </c:cat>
          <c:val>
            <c:numRef>
              <c:f>Hoja1!$C$28:$C$38</c:f>
              <c:numCache>
                <c:formatCode>General</c:formatCode>
                <c:ptCount val="11"/>
                <c:pt idx="0">
                  <c:v>0.10900000000000003</c:v>
                </c:pt>
                <c:pt idx="1">
                  <c:v>0.1585</c:v>
                </c:pt>
                <c:pt idx="2">
                  <c:v>0.25</c:v>
                </c:pt>
                <c:pt idx="3">
                  <c:v>0.379</c:v>
                </c:pt>
                <c:pt idx="4">
                  <c:v>0.50560000000000005</c:v>
                </c:pt>
                <c:pt idx="5">
                  <c:v>0.627</c:v>
                </c:pt>
                <c:pt idx="6">
                  <c:v>0.76045000000000007</c:v>
                </c:pt>
                <c:pt idx="7">
                  <c:v>0.89380000000000004</c:v>
                </c:pt>
                <c:pt idx="8">
                  <c:v>1.0248000000000002</c:v>
                </c:pt>
                <c:pt idx="9">
                  <c:v>1.0835000000000001</c:v>
                </c:pt>
                <c:pt idx="10">
                  <c:v>1.1844999999999999</c:v>
                </c:pt>
              </c:numCache>
            </c:numRef>
          </c:val>
          <c:smooth val="0"/>
          <c:extLst>
            <c:ext xmlns:c16="http://schemas.microsoft.com/office/drawing/2014/chart" uri="{C3380CC4-5D6E-409C-BE32-E72D297353CC}">
              <c16:uniqueId val="{00000000-C692-4D53-81BB-1E23D2D49F5F}"/>
            </c:ext>
          </c:extLst>
        </c:ser>
        <c:ser>
          <c:idx val="1"/>
          <c:order val="1"/>
          <c:tx>
            <c:strRef>
              <c:f>Hoja1!$D$27</c:f>
              <c:strCache>
                <c:ptCount val="1"/>
                <c:pt idx="0">
                  <c:v>machos  </c:v>
                </c:pt>
              </c:strCache>
            </c:strRef>
          </c:tx>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cat>
            <c:numRef>
              <c:f>Hoja1!$B$28:$B$38</c:f>
              <c:numCache>
                <c:formatCode>General</c:formatCode>
                <c:ptCount val="11"/>
                <c:pt idx="0">
                  <c:v>10</c:v>
                </c:pt>
                <c:pt idx="1">
                  <c:v>17</c:v>
                </c:pt>
                <c:pt idx="2">
                  <c:v>24</c:v>
                </c:pt>
                <c:pt idx="3">
                  <c:v>31</c:v>
                </c:pt>
                <c:pt idx="4">
                  <c:v>38</c:v>
                </c:pt>
                <c:pt idx="5">
                  <c:v>45</c:v>
                </c:pt>
                <c:pt idx="6">
                  <c:v>52</c:v>
                </c:pt>
                <c:pt idx="7">
                  <c:v>59</c:v>
                </c:pt>
                <c:pt idx="8">
                  <c:v>66</c:v>
                </c:pt>
                <c:pt idx="9">
                  <c:v>73</c:v>
                </c:pt>
                <c:pt idx="10">
                  <c:v>80</c:v>
                </c:pt>
              </c:numCache>
            </c:numRef>
          </c:cat>
          <c:val>
            <c:numRef>
              <c:f>Hoja1!$D$28:$D$38</c:f>
              <c:numCache>
                <c:formatCode>General</c:formatCode>
                <c:ptCount val="11"/>
                <c:pt idx="0">
                  <c:v>0.12149999999999998</c:v>
                </c:pt>
                <c:pt idx="1">
                  <c:v>0.17049999999999998</c:v>
                </c:pt>
                <c:pt idx="2">
                  <c:v>0.27450000000000002</c:v>
                </c:pt>
                <c:pt idx="3">
                  <c:v>0.42449999999999999</c:v>
                </c:pt>
                <c:pt idx="4">
                  <c:v>0.57095000000000007</c:v>
                </c:pt>
                <c:pt idx="5">
                  <c:v>0.71699999999999997</c:v>
                </c:pt>
                <c:pt idx="6">
                  <c:v>0.85455000000000003</c:v>
                </c:pt>
                <c:pt idx="7">
                  <c:v>0.97750000000000004</c:v>
                </c:pt>
                <c:pt idx="8">
                  <c:v>1.1190000000000002</c:v>
                </c:pt>
                <c:pt idx="9">
                  <c:v>1.1824999999999999</c:v>
                </c:pt>
                <c:pt idx="10">
                  <c:v>1.2995000000000001</c:v>
                </c:pt>
              </c:numCache>
            </c:numRef>
          </c:val>
          <c:smooth val="0"/>
          <c:extLst>
            <c:ext xmlns:c16="http://schemas.microsoft.com/office/drawing/2014/chart" uri="{C3380CC4-5D6E-409C-BE32-E72D297353CC}">
              <c16:uniqueId val="{00000001-C692-4D53-81BB-1E23D2D49F5F}"/>
            </c:ext>
          </c:extLst>
        </c:ser>
        <c:dLbls>
          <c:showLegendKey val="0"/>
          <c:showVal val="0"/>
          <c:showCatName val="0"/>
          <c:showSerName val="0"/>
          <c:showPercent val="0"/>
          <c:showBubbleSize val="0"/>
        </c:dLbls>
        <c:marker val="1"/>
        <c:smooth val="0"/>
        <c:axId val="120403728"/>
        <c:axId val="137330640"/>
      </c:lineChart>
      <c:catAx>
        <c:axId val="120403728"/>
        <c:scaling>
          <c:orientation val="minMax"/>
        </c:scaling>
        <c:delete val="0"/>
        <c:axPos val="b"/>
        <c:title>
          <c:tx>
            <c:rich>
              <a:bodyPr rot="0" vert="horz"/>
              <a:lstStyle/>
              <a:p>
                <a:pPr>
                  <a:defRPr/>
                </a:pPr>
                <a:r>
                  <a:rPr lang="en-US"/>
                  <a:t>dias </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37330640"/>
        <c:crosses val="autoZero"/>
        <c:auto val="1"/>
        <c:lblAlgn val="ctr"/>
        <c:lblOffset val="100"/>
        <c:noMultiLvlLbl val="0"/>
      </c:catAx>
      <c:valAx>
        <c:axId val="13733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peso (Kg)</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C"/>
          </a:p>
        </c:txPr>
        <c:crossAx val="120403728"/>
        <c:crosses val="autoZero"/>
        <c:crossBetween val="between"/>
      </c:valAx>
      <c:spPr>
        <a:noFill/>
        <a:ln>
          <a:noFill/>
        </a:ln>
        <a:effectLst/>
      </c:spPr>
    </c:plotArea>
    <c:legend>
      <c:legendPos val="r"/>
      <c:layou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s-ES" dirty="0" smtClean="0"/>
              <a:t>Ganancia</a:t>
            </a:r>
            <a:r>
              <a:rPr lang="es-ES" baseline="0" dirty="0" smtClean="0"/>
              <a:t> de peso por tratamiento </a:t>
            </a:r>
            <a:endParaRPr lang="es-ES" dirty="0"/>
          </a:p>
        </c:rich>
      </c:tx>
      <c:layout/>
      <c:overlay val="0"/>
    </c:title>
    <c:autoTitleDeleted val="0"/>
    <c:plotArea>
      <c:layout>
        <c:manualLayout>
          <c:layoutTarget val="inner"/>
          <c:xMode val="edge"/>
          <c:yMode val="edge"/>
          <c:x val="0.19450459317585306"/>
          <c:y val="0.10710723659542558"/>
          <c:w val="0.71721605060154914"/>
          <c:h val="0.76072215973003388"/>
        </c:manualLayout>
      </c:layout>
      <c:barChart>
        <c:barDir val="col"/>
        <c:grouping val="clustered"/>
        <c:varyColors val="0"/>
        <c:ser>
          <c:idx val="0"/>
          <c:order val="0"/>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Hoja1!$I$45:$M$45</c:f>
              <c:strCache>
                <c:ptCount val="5"/>
                <c:pt idx="0">
                  <c:v>T1,T6</c:v>
                </c:pt>
                <c:pt idx="1">
                  <c:v>T2,T7</c:v>
                </c:pt>
                <c:pt idx="2">
                  <c:v>T3,T8</c:v>
                </c:pt>
                <c:pt idx="3">
                  <c:v>T4,T9</c:v>
                </c:pt>
                <c:pt idx="4">
                  <c:v>T5,T10</c:v>
                </c:pt>
              </c:strCache>
            </c:strRef>
          </c:cat>
          <c:val>
            <c:numRef>
              <c:f>Hoja1!$I$54:$M$54</c:f>
              <c:numCache>
                <c:formatCode>0.000</c:formatCode>
                <c:ptCount val="5"/>
                <c:pt idx="0">
                  <c:v>1.4787500000000002</c:v>
                </c:pt>
                <c:pt idx="1">
                  <c:v>1.3049999999999999</c:v>
                </c:pt>
                <c:pt idx="2">
                  <c:v>1.2349999999999999</c:v>
                </c:pt>
                <c:pt idx="3">
                  <c:v>1.1375000000000002</c:v>
                </c:pt>
                <c:pt idx="4">
                  <c:v>1.0537500000000002</c:v>
                </c:pt>
              </c:numCache>
            </c:numRef>
          </c:val>
          <c:extLst>
            <c:ext xmlns:c16="http://schemas.microsoft.com/office/drawing/2014/chart" uri="{C3380CC4-5D6E-409C-BE32-E72D297353CC}">
              <c16:uniqueId val="{00000000-FC7D-4EBD-843F-53544180C77B}"/>
            </c:ext>
          </c:extLst>
        </c:ser>
        <c:dLbls>
          <c:showLegendKey val="0"/>
          <c:showVal val="0"/>
          <c:showCatName val="0"/>
          <c:showSerName val="0"/>
          <c:showPercent val="0"/>
          <c:showBubbleSize val="0"/>
        </c:dLbls>
        <c:gapWidth val="355"/>
        <c:overlap val="-70"/>
        <c:axId val="137332880"/>
        <c:axId val="137333440"/>
      </c:barChart>
      <c:catAx>
        <c:axId val="13733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37333440"/>
        <c:crosses val="autoZero"/>
        <c:auto val="1"/>
        <c:lblAlgn val="ctr"/>
        <c:lblOffset val="100"/>
        <c:noMultiLvlLbl val="0"/>
      </c:catAx>
      <c:valAx>
        <c:axId val="137333440"/>
        <c:scaling>
          <c:orientation val="minMax"/>
          <c:min val="0.8"/>
        </c:scaling>
        <c:delete val="0"/>
        <c:axPos val="l"/>
        <c:title>
          <c:tx>
            <c:rich>
              <a:bodyPr rot="-5400000" vert="horz"/>
              <a:lstStyle/>
              <a:p>
                <a:pPr>
                  <a:defRPr/>
                </a:pPr>
                <a:r>
                  <a:rPr lang="es-EC"/>
                  <a:t>Peso(kg)</a:t>
                </a:r>
              </a:p>
            </c:rich>
          </c:tx>
          <c:layout>
            <c:manualLayout>
              <c:xMode val="edge"/>
              <c:yMode val="edge"/>
              <c:x val="6.8673310367454068E-2"/>
              <c:y val="0.34936107986501685"/>
            </c:manualLayout>
          </c:layout>
          <c:overlay val="0"/>
          <c:spPr>
            <a:noFill/>
            <a:ln>
              <a:noFill/>
            </a:ln>
            <a:effectLst/>
          </c:spPr>
        </c:title>
        <c:numFmt formatCode="0.000" sourceLinked="1"/>
        <c:majorTickMark val="none"/>
        <c:minorTickMark val="none"/>
        <c:tickLblPos val="nextTo"/>
        <c:spPr>
          <a:noFill/>
          <a:ln>
            <a:noFill/>
          </a:ln>
          <a:effectLst/>
        </c:spPr>
        <c:txPr>
          <a:bodyPr rot="-60000000" vert="horz"/>
          <a:lstStyle/>
          <a:p>
            <a:pPr>
              <a:defRPr/>
            </a:pPr>
            <a:endParaRPr lang="es-EC"/>
          </a:p>
        </c:txPr>
        <c:crossAx val="1373328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s-ES" dirty="0" smtClean="0"/>
              <a:t>Conversión alimenticia por genero</a:t>
            </a:r>
            <a:r>
              <a:rPr lang="es-ES" baseline="0" dirty="0" smtClean="0"/>
              <a:t> </a:t>
            </a:r>
            <a:endParaRPr lang="es-ES" dirty="0"/>
          </a:p>
        </c:rich>
      </c:tx>
      <c:layout/>
      <c:overlay val="0"/>
    </c:title>
    <c:autoTitleDeleted val="0"/>
    <c:plotArea>
      <c:layout/>
      <c:lineChart>
        <c:grouping val="standard"/>
        <c:varyColors val="0"/>
        <c:ser>
          <c:idx val="0"/>
          <c:order val="0"/>
          <c:tx>
            <c:strRef>
              <c:f>Hoja1!$D$122</c:f>
              <c:strCache>
                <c:ptCount val="1"/>
                <c:pt idx="0">
                  <c:v>hembras </c:v>
                </c:pt>
              </c:strCache>
            </c:strRef>
          </c:tx>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cat>
            <c:numRef>
              <c:f>Hoja1!$C$123:$C$133</c:f>
              <c:numCache>
                <c:formatCode>General</c:formatCode>
                <c:ptCount val="11"/>
                <c:pt idx="0">
                  <c:v>10</c:v>
                </c:pt>
                <c:pt idx="1">
                  <c:v>17</c:v>
                </c:pt>
                <c:pt idx="2">
                  <c:v>24</c:v>
                </c:pt>
                <c:pt idx="3">
                  <c:v>31</c:v>
                </c:pt>
                <c:pt idx="4">
                  <c:v>38</c:v>
                </c:pt>
                <c:pt idx="5">
                  <c:v>45</c:v>
                </c:pt>
                <c:pt idx="6">
                  <c:v>52</c:v>
                </c:pt>
                <c:pt idx="7">
                  <c:v>59</c:v>
                </c:pt>
                <c:pt idx="8">
                  <c:v>66</c:v>
                </c:pt>
                <c:pt idx="9">
                  <c:v>73</c:v>
                </c:pt>
                <c:pt idx="10">
                  <c:v>80</c:v>
                </c:pt>
              </c:numCache>
            </c:numRef>
          </c:cat>
          <c:val>
            <c:numRef>
              <c:f>Hoja1!$D$123:$D$133</c:f>
              <c:numCache>
                <c:formatCode>0.000</c:formatCode>
                <c:ptCount val="11"/>
                <c:pt idx="0" formatCode="General">
                  <c:v>0</c:v>
                </c:pt>
                <c:pt idx="1">
                  <c:v>1.0545180995475116</c:v>
                </c:pt>
                <c:pt idx="2">
                  <c:v>2.3245469503010741</c:v>
                </c:pt>
                <c:pt idx="3">
                  <c:v>2.8774801532940284</c:v>
                </c:pt>
                <c:pt idx="4">
                  <c:v>3.0831029750457586</c:v>
                </c:pt>
                <c:pt idx="5">
                  <c:v>3.3703939454114318</c:v>
                </c:pt>
                <c:pt idx="6">
                  <c:v>3.4817605138097982</c:v>
                </c:pt>
                <c:pt idx="7">
                  <c:v>3.6761842211721474</c:v>
                </c:pt>
                <c:pt idx="8">
                  <c:v>3.7787686268181155</c:v>
                </c:pt>
                <c:pt idx="9">
                  <c:v>4.1541352586333424</c:v>
                </c:pt>
                <c:pt idx="10">
                  <c:v>4.4041519430870055</c:v>
                </c:pt>
              </c:numCache>
            </c:numRef>
          </c:val>
          <c:smooth val="0"/>
          <c:extLst>
            <c:ext xmlns:c16="http://schemas.microsoft.com/office/drawing/2014/chart" uri="{C3380CC4-5D6E-409C-BE32-E72D297353CC}">
              <c16:uniqueId val="{00000000-84DF-4851-9C8D-EBCFA18C1B48}"/>
            </c:ext>
          </c:extLst>
        </c:ser>
        <c:ser>
          <c:idx val="1"/>
          <c:order val="1"/>
          <c:tx>
            <c:strRef>
              <c:f>Hoja1!$E$122</c:f>
              <c:strCache>
                <c:ptCount val="1"/>
                <c:pt idx="0">
                  <c:v>machos  </c:v>
                </c:pt>
              </c:strCache>
            </c:strRef>
          </c:tx>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cat>
            <c:numRef>
              <c:f>Hoja1!$C$123:$C$133</c:f>
              <c:numCache>
                <c:formatCode>General</c:formatCode>
                <c:ptCount val="11"/>
                <c:pt idx="0">
                  <c:v>10</c:v>
                </c:pt>
                <c:pt idx="1">
                  <c:v>17</c:v>
                </c:pt>
                <c:pt idx="2">
                  <c:v>24</c:v>
                </c:pt>
                <c:pt idx="3">
                  <c:v>31</c:v>
                </c:pt>
                <c:pt idx="4">
                  <c:v>38</c:v>
                </c:pt>
                <c:pt idx="5">
                  <c:v>45</c:v>
                </c:pt>
                <c:pt idx="6">
                  <c:v>52</c:v>
                </c:pt>
                <c:pt idx="7">
                  <c:v>59</c:v>
                </c:pt>
                <c:pt idx="8">
                  <c:v>66</c:v>
                </c:pt>
                <c:pt idx="9">
                  <c:v>73</c:v>
                </c:pt>
                <c:pt idx="10">
                  <c:v>80</c:v>
                </c:pt>
              </c:numCache>
            </c:numRef>
          </c:cat>
          <c:val>
            <c:numRef>
              <c:f>Hoja1!$E$123:$E$133</c:f>
              <c:numCache>
                <c:formatCode>0.000</c:formatCode>
                <c:ptCount val="11"/>
                <c:pt idx="0" formatCode="General">
                  <c:v>0</c:v>
                </c:pt>
                <c:pt idx="1">
                  <c:v>0.97384640522875843</c:v>
                </c:pt>
                <c:pt idx="2">
                  <c:v>2.1068520987369559</c:v>
                </c:pt>
                <c:pt idx="3">
                  <c:v>2.5236232840626043</c:v>
                </c:pt>
                <c:pt idx="4">
                  <c:v>2.725016394389574</c:v>
                </c:pt>
                <c:pt idx="5">
                  <c:v>2.9471896203749246</c:v>
                </c:pt>
                <c:pt idx="6">
                  <c:v>3.0746705513092176</c:v>
                </c:pt>
                <c:pt idx="7">
                  <c:v>3.3109322591696113</c:v>
                </c:pt>
                <c:pt idx="8">
                  <c:v>3.4309475977758432</c:v>
                </c:pt>
                <c:pt idx="9">
                  <c:v>3.7690275113616578</c:v>
                </c:pt>
                <c:pt idx="10">
                  <c:v>3.9955936956740716</c:v>
                </c:pt>
              </c:numCache>
            </c:numRef>
          </c:val>
          <c:smooth val="0"/>
          <c:extLst>
            <c:ext xmlns:c16="http://schemas.microsoft.com/office/drawing/2014/chart" uri="{C3380CC4-5D6E-409C-BE32-E72D297353CC}">
              <c16:uniqueId val="{00000001-84DF-4851-9C8D-EBCFA18C1B48}"/>
            </c:ext>
          </c:extLst>
        </c:ser>
        <c:dLbls>
          <c:showLegendKey val="0"/>
          <c:showVal val="0"/>
          <c:showCatName val="0"/>
          <c:showSerName val="0"/>
          <c:showPercent val="0"/>
          <c:showBubbleSize val="0"/>
        </c:dLbls>
        <c:marker val="1"/>
        <c:smooth val="0"/>
        <c:axId val="137336240"/>
        <c:axId val="137336800"/>
      </c:lineChart>
      <c:catAx>
        <c:axId val="137336240"/>
        <c:scaling>
          <c:orientation val="minMax"/>
        </c:scaling>
        <c:delete val="0"/>
        <c:axPos val="b"/>
        <c:title>
          <c:tx>
            <c:rich>
              <a:bodyPr rot="0" vert="horz"/>
              <a:lstStyle/>
              <a:p>
                <a:pPr>
                  <a:defRPr/>
                </a:pPr>
                <a:r>
                  <a:rPr lang="es-EC"/>
                  <a:t>dias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37336800"/>
        <c:crosses val="autoZero"/>
        <c:auto val="1"/>
        <c:lblAlgn val="ctr"/>
        <c:lblOffset val="100"/>
        <c:noMultiLvlLbl val="0"/>
      </c:catAx>
      <c:valAx>
        <c:axId val="137336800"/>
        <c:scaling>
          <c:orientation val="minMax"/>
        </c:scaling>
        <c:delete val="0"/>
        <c:axPos val="l"/>
        <c:title>
          <c:tx>
            <c:rich>
              <a:bodyPr rot="-5400000" vert="horz"/>
              <a:lstStyle/>
              <a:p>
                <a:pPr>
                  <a:defRPr/>
                </a:pPr>
                <a:r>
                  <a:rPr lang="es-EC"/>
                  <a:t>convercion alimenticia</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C"/>
          </a:p>
        </c:txPr>
        <c:crossAx val="137336240"/>
        <c:crosses val="autoZero"/>
        <c:crossBetween val="between"/>
      </c:valAx>
      <c:spPr>
        <a:noFill/>
        <a:ln>
          <a:noFill/>
        </a:ln>
        <a:effectLst/>
      </c:spPr>
    </c:plotArea>
    <c:legend>
      <c:legendPos val="r"/>
      <c:layou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s-ES" dirty="0" smtClean="0"/>
              <a:t>Mortalidad </a:t>
            </a:r>
            <a:endParaRPr lang="es-ES" dirty="0"/>
          </a:p>
        </c:rich>
      </c:tx>
      <c:layout/>
      <c:overlay val="0"/>
    </c:title>
    <c:autoTitleDeleted val="0"/>
    <c:plotArea>
      <c:layout/>
      <c:barChart>
        <c:barDir val="col"/>
        <c:grouping val="clustered"/>
        <c:varyColors val="0"/>
        <c:ser>
          <c:idx val="0"/>
          <c:order val="0"/>
          <c:spPr>
            <a:solidFill>
              <a:schemeClr val="dk1">
                <a:tint val="88500"/>
              </a:schemeClr>
            </a:solidFill>
            <a:ln>
              <a:noFill/>
            </a:ln>
            <a:effectLst/>
          </c:spPr>
          <c:invertIfNegative val="0"/>
          <c:cat>
            <c:strRef>
              <c:f>'mortalidad '!$J$5:$J$14</c:f>
              <c:strCache>
                <c:ptCount val="10"/>
                <c:pt idx="0">
                  <c:v>T1</c:v>
                </c:pt>
                <c:pt idx="1">
                  <c:v>T2</c:v>
                </c:pt>
                <c:pt idx="2">
                  <c:v>T3</c:v>
                </c:pt>
                <c:pt idx="3">
                  <c:v>T4</c:v>
                </c:pt>
                <c:pt idx="4">
                  <c:v>T5</c:v>
                </c:pt>
                <c:pt idx="5">
                  <c:v>T6</c:v>
                </c:pt>
                <c:pt idx="6">
                  <c:v>T7</c:v>
                </c:pt>
                <c:pt idx="7">
                  <c:v>T8</c:v>
                </c:pt>
                <c:pt idx="8">
                  <c:v>T9</c:v>
                </c:pt>
                <c:pt idx="9">
                  <c:v>T10</c:v>
                </c:pt>
              </c:strCache>
            </c:strRef>
          </c:cat>
          <c:val>
            <c:numRef>
              <c:f>'mortalidad '!$I$5:$I$14</c:f>
              <c:numCache>
                <c:formatCode>General</c:formatCode>
                <c:ptCount val="10"/>
                <c:pt idx="0">
                  <c:v>0</c:v>
                </c:pt>
                <c:pt idx="1">
                  <c:v>0</c:v>
                </c:pt>
                <c:pt idx="2">
                  <c:v>5</c:v>
                </c:pt>
                <c:pt idx="3">
                  <c:v>0</c:v>
                </c:pt>
                <c:pt idx="4">
                  <c:v>0</c:v>
                </c:pt>
                <c:pt idx="5">
                  <c:v>5</c:v>
                </c:pt>
                <c:pt idx="6">
                  <c:v>0</c:v>
                </c:pt>
                <c:pt idx="7">
                  <c:v>0</c:v>
                </c:pt>
                <c:pt idx="8">
                  <c:v>0</c:v>
                </c:pt>
                <c:pt idx="9">
                  <c:v>5</c:v>
                </c:pt>
              </c:numCache>
            </c:numRef>
          </c:val>
          <c:extLst>
            <c:ext xmlns:c16="http://schemas.microsoft.com/office/drawing/2014/chart" uri="{C3380CC4-5D6E-409C-BE32-E72D297353CC}">
              <c16:uniqueId val="{00000000-467B-48E9-A6A4-3CBEEFED2065}"/>
            </c:ext>
          </c:extLst>
        </c:ser>
        <c:dLbls>
          <c:showLegendKey val="0"/>
          <c:showVal val="0"/>
          <c:showCatName val="0"/>
          <c:showSerName val="0"/>
          <c:showPercent val="0"/>
          <c:showBubbleSize val="0"/>
        </c:dLbls>
        <c:gapWidth val="219"/>
        <c:overlap val="-27"/>
        <c:axId val="137339040"/>
        <c:axId val="137339600"/>
      </c:barChart>
      <c:catAx>
        <c:axId val="137339040"/>
        <c:scaling>
          <c:orientation val="minMax"/>
        </c:scaling>
        <c:delete val="0"/>
        <c:axPos val="b"/>
        <c:title>
          <c:tx>
            <c:rich>
              <a:bodyPr rot="0" vert="horz"/>
              <a:lstStyle/>
              <a:p>
                <a:pPr>
                  <a:defRPr/>
                </a:pPr>
                <a:r>
                  <a:rPr lang="es-EC"/>
                  <a:t>Tratamiento </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37339600"/>
        <c:crosses val="autoZero"/>
        <c:auto val="1"/>
        <c:lblAlgn val="ctr"/>
        <c:lblOffset val="100"/>
        <c:noMultiLvlLbl val="0"/>
      </c:catAx>
      <c:valAx>
        <c:axId val="137339600"/>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mortalidad %</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C"/>
          </a:p>
        </c:txPr>
        <c:crossAx val="1373390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pPr>
      <a:endParaRPr lang="es-EC"/>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38489-6DD8-4A35-9630-EB61334E1BA5}"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43F9A575-15F5-4B53-BAC8-043DEEDE3ACB}">
      <dgm:prSet phldrT="[Texto]" custT="1"/>
      <dgm:spPr/>
      <dgm:t>
        <a:bodyPr/>
        <a:lstStyle/>
        <a:p>
          <a:pPr algn="just"/>
          <a:r>
            <a:rPr lang="es-EC" sz="1400" b="1" dirty="0" smtClean="0"/>
            <a:t>Elaboración de la división de galpón    </a:t>
          </a:r>
        </a:p>
        <a:p>
          <a:pPr algn="just"/>
          <a:r>
            <a:rPr lang="es-EC" sz="1400" b="1" dirty="0" smtClean="0"/>
            <a:t> </a:t>
          </a:r>
          <a:r>
            <a:rPr lang="es-EC" sz="1400" dirty="0" smtClean="0"/>
            <a:t>Se dividió el galpón para cada tratamiento con caña, donde cada cubículo contó con un espacio de 2 m</a:t>
          </a:r>
          <a:r>
            <a:rPr lang="es-EC" sz="1400" baseline="30000" dirty="0" smtClean="0"/>
            <a:t>2</a:t>
          </a:r>
          <a:r>
            <a:rPr lang="es-EC" sz="1400" dirty="0" smtClean="0"/>
            <a:t>.</a:t>
          </a:r>
          <a:endParaRPr lang="es-ES" sz="1400" dirty="0"/>
        </a:p>
      </dgm:t>
    </dgm:pt>
    <dgm:pt modelId="{2DA216B8-87CA-413A-A7D9-0372535774D7}" type="parTrans" cxnId="{9365FA9D-485C-4754-A3C6-AC4AA7EEF706}">
      <dgm:prSet/>
      <dgm:spPr/>
      <dgm:t>
        <a:bodyPr/>
        <a:lstStyle/>
        <a:p>
          <a:endParaRPr lang="es-ES"/>
        </a:p>
      </dgm:t>
    </dgm:pt>
    <dgm:pt modelId="{DDC0B27F-19EA-4052-8647-1B894DC2ACF5}" type="sibTrans" cxnId="{9365FA9D-485C-4754-A3C6-AC4AA7EEF706}">
      <dgm:prSet/>
      <dgm:spPr/>
      <dgm:t>
        <a:bodyPr/>
        <a:lstStyle/>
        <a:p>
          <a:endParaRPr lang="es-ES"/>
        </a:p>
      </dgm:t>
    </dgm:pt>
    <dgm:pt modelId="{9537BC49-2A53-4E52-8B41-28CCD45CFE23}">
      <dgm:prSet phldrT="[Texto]" custT="1"/>
      <dgm:spPr/>
      <dgm:t>
        <a:bodyPr/>
        <a:lstStyle/>
        <a:p>
          <a:pPr algn="just"/>
          <a:r>
            <a:rPr lang="es-EC" sz="1400" b="1" dirty="0" smtClean="0"/>
            <a:t>Manejo de la alimentación   </a:t>
          </a:r>
        </a:p>
        <a:p>
          <a:pPr algn="just"/>
          <a:r>
            <a:rPr lang="es-EC" sz="1400" dirty="0" smtClean="0"/>
            <a:t>La alimentación se la proporciono en los comederos convencionales para el balanceado y para las pasturas se lo hizo en comederos artesanales de caña guadua.  </a:t>
          </a:r>
        </a:p>
        <a:p>
          <a:pPr algn="just"/>
          <a:r>
            <a:rPr lang="es-EC" sz="1400" dirty="0" smtClean="0"/>
            <a:t>La pastura se la cortaba en el campo y se la proporciono en fresca y picada.</a:t>
          </a:r>
          <a:endParaRPr lang="es-ES" sz="1400" dirty="0"/>
        </a:p>
      </dgm:t>
    </dgm:pt>
    <dgm:pt modelId="{41CBFCC2-E63D-4A7C-94A3-E7AEB01D09AD}" type="parTrans" cxnId="{56417832-3272-4420-A97F-C577B6E0F338}">
      <dgm:prSet/>
      <dgm:spPr/>
      <dgm:t>
        <a:bodyPr/>
        <a:lstStyle/>
        <a:p>
          <a:endParaRPr lang="es-ES"/>
        </a:p>
      </dgm:t>
    </dgm:pt>
    <dgm:pt modelId="{F7A2C966-9EBE-47F8-91F7-309770C95A9B}" type="sibTrans" cxnId="{56417832-3272-4420-A97F-C577B6E0F338}">
      <dgm:prSet/>
      <dgm:spPr/>
      <dgm:t>
        <a:bodyPr/>
        <a:lstStyle/>
        <a:p>
          <a:endParaRPr lang="es-ES"/>
        </a:p>
      </dgm:t>
    </dgm:pt>
    <dgm:pt modelId="{98282947-2B91-4179-813B-A97F3040D696}">
      <dgm:prSet phldrT="[Texto]" custT="1"/>
      <dgm:spPr/>
      <dgm:t>
        <a:bodyPr/>
        <a:lstStyle/>
        <a:p>
          <a:pPr algn="just"/>
          <a:r>
            <a:rPr lang="es-EC" sz="1400" b="1" dirty="0" smtClean="0"/>
            <a:t>Recepción de los pollos </a:t>
          </a:r>
          <a:r>
            <a:rPr lang="es-EC" sz="1400" b="1" dirty="0" err="1" smtClean="0"/>
            <a:t>bb</a:t>
          </a:r>
          <a:endParaRPr lang="es-EC" sz="1400" b="1" dirty="0" smtClean="0"/>
        </a:p>
        <a:p>
          <a:pPr algn="just"/>
          <a:r>
            <a:rPr lang="es-EC" sz="1400" b="0" dirty="0" smtClean="0"/>
            <a:t>Se utilizo pollos de 10 días de nacidos y se los agrupo por sexo utilizando el método de identificación del ala</a:t>
          </a:r>
        </a:p>
        <a:p>
          <a:pPr algn="just"/>
          <a:endParaRPr lang="es-ES" sz="1400" dirty="0"/>
        </a:p>
      </dgm:t>
    </dgm:pt>
    <dgm:pt modelId="{D8D715C5-593F-4AE6-BEA2-CC8482CF5551}" type="parTrans" cxnId="{83226C92-EE01-4C59-9D0D-CB38805BAF22}">
      <dgm:prSet/>
      <dgm:spPr/>
      <dgm:t>
        <a:bodyPr/>
        <a:lstStyle/>
        <a:p>
          <a:endParaRPr lang="es-ES"/>
        </a:p>
      </dgm:t>
    </dgm:pt>
    <dgm:pt modelId="{9344E3F2-D4B5-4BA3-82CE-EA27D7841B45}" type="sibTrans" cxnId="{83226C92-EE01-4C59-9D0D-CB38805BAF22}">
      <dgm:prSet/>
      <dgm:spPr/>
      <dgm:t>
        <a:bodyPr/>
        <a:lstStyle/>
        <a:p>
          <a:endParaRPr lang="es-ES"/>
        </a:p>
      </dgm:t>
    </dgm:pt>
    <dgm:pt modelId="{CB448FCB-4522-415D-9ECF-1FCD5A1B3237}" type="pres">
      <dgm:prSet presAssocID="{AB038489-6DD8-4A35-9630-EB61334E1BA5}" presName="Name0" presStyleCnt="0">
        <dgm:presLayoutVars>
          <dgm:dir/>
          <dgm:resizeHandles val="exact"/>
        </dgm:presLayoutVars>
      </dgm:prSet>
      <dgm:spPr/>
      <dgm:t>
        <a:bodyPr/>
        <a:lstStyle/>
        <a:p>
          <a:endParaRPr lang="es-EC"/>
        </a:p>
      </dgm:t>
    </dgm:pt>
    <dgm:pt modelId="{E287F572-6B76-4E6C-9A3D-0E9D2159090D}" type="pres">
      <dgm:prSet presAssocID="{43F9A575-15F5-4B53-BAC8-043DEEDE3ACB}" presName="compNode" presStyleCnt="0"/>
      <dgm:spPr/>
    </dgm:pt>
    <dgm:pt modelId="{37D8B7C8-6A2C-4ED5-A41F-AD7AA4A88DD9}" type="pres">
      <dgm:prSet presAssocID="{43F9A575-15F5-4B53-BAC8-043DEEDE3ACB}" presName="pictRect" presStyleLbl="node1" presStyleIdx="0" presStyleCnt="3"/>
      <dgm:spPr>
        <a:blipFill rotWithShape="1">
          <a:blip xmlns:r="http://schemas.openxmlformats.org/officeDocument/2006/relationships" r:embed="rId1"/>
          <a:stretch>
            <a:fillRect/>
          </a:stretch>
        </a:blipFill>
      </dgm:spPr>
      <dgm:t>
        <a:bodyPr/>
        <a:lstStyle/>
        <a:p>
          <a:endParaRPr lang="es-EC"/>
        </a:p>
      </dgm:t>
    </dgm:pt>
    <dgm:pt modelId="{3E1B8E28-66DA-4179-AA48-E39B60AB6466}" type="pres">
      <dgm:prSet presAssocID="{43F9A575-15F5-4B53-BAC8-043DEEDE3ACB}" presName="textRect" presStyleLbl="revTx" presStyleIdx="0" presStyleCnt="3">
        <dgm:presLayoutVars>
          <dgm:bulletEnabled val="1"/>
        </dgm:presLayoutVars>
      </dgm:prSet>
      <dgm:spPr/>
      <dgm:t>
        <a:bodyPr/>
        <a:lstStyle/>
        <a:p>
          <a:endParaRPr lang="es-EC"/>
        </a:p>
      </dgm:t>
    </dgm:pt>
    <dgm:pt modelId="{CAEF94E0-689B-455B-A7FA-7175A1D4738C}" type="pres">
      <dgm:prSet presAssocID="{DDC0B27F-19EA-4052-8647-1B894DC2ACF5}" presName="sibTrans" presStyleLbl="sibTrans2D1" presStyleIdx="0" presStyleCnt="0"/>
      <dgm:spPr/>
      <dgm:t>
        <a:bodyPr/>
        <a:lstStyle/>
        <a:p>
          <a:endParaRPr lang="es-EC"/>
        </a:p>
      </dgm:t>
    </dgm:pt>
    <dgm:pt modelId="{C903FD73-B5BD-4231-AF7E-181C412EE997}" type="pres">
      <dgm:prSet presAssocID="{9537BC49-2A53-4E52-8B41-28CCD45CFE23}" presName="compNode" presStyleCnt="0"/>
      <dgm:spPr/>
    </dgm:pt>
    <dgm:pt modelId="{19985362-E465-4B29-8A75-10F68ABB95E1}" type="pres">
      <dgm:prSet presAssocID="{9537BC49-2A53-4E52-8B41-28CCD45CFE23}" presName="pictRect" presStyleLbl="node1" presStyleIdx="1" presStyleCnt="3"/>
      <dgm:spPr>
        <a:blipFill rotWithShape="1">
          <a:blip xmlns:r="http://schemas.openxmlformats.org/officeDocument/2006/relationships" r:embed="rId2"/>
          <a:stretch>
            <a:fillRect/>
          </a:stretch>
        </a:blipFill>
      </dgm:spPr>
      <dgm:t>
        <a:bodyPr/>
        <a:lstStyle/>
        <a:p>
          <a:endParaRPr lang="es-EC"/>
        </a:p>
      </dgm:t>
    </dgm:pt>
    <dgm:pt modelId="{8D396186-5AFE-4C76-9B5A-30B2FA86D45D}" type="pres">
      <dgm:prSet presAssocID="{9537BC49-2A53-4E52-8B41-28CCD45CFE23}" presName="textRect" presStyleLbl="revTx" presStyleIdx="1" presStyleCnt="3">
        <dgm:presLayoutVars>
          <dgm:bulletEnabled val="1"/>
        </dgm:presLayoutVars>
      </dgm:prSet>
      <dgm:spPr/>
      <dgm:t>
        <a:bodyPr/>
        <a:lstStyle/>
        <a:p>
          <a:endParaRPr lang="es-ES"/>
        </a:p>
      </dgm:t>
    </dgm:pt>
    <dgm:pt modelId="{0F490B7F-9B27-4908-B80F-D3EB8CAD3F35}" type="pres">
      <dgm:prSet presAssocID="{F7A2C966-9EBE-47F8-91F7-309770C95A9B}" presName="sibTrans" presStyleLbl="sibTrans2D1" presStyleIdx="0" presStyleCnt="0"/>
      <dgm:spPr/>
      <dgm:t>
        <a:bodyPr/>
        <a:lstStyle/>
        <a:p>
          <a:endParaRPr lang="es-EC"/>
        </a:p>
      </dgm:t>
    </dgm:pt>
    <dgm:pt modelId="{AFE2BD9F-60BC-4810-A7C7-80D3468455B0}" type="pres">
      <dgm:prSet presAssocID="{98282947-2B91-4179-813B-A97F3040D696}" presName="compNode" presStyleCnt="0"/>
      <dgm:spPr/>
    </dgm:pt>
    <dgm:pt modelId="{176E1CE2-7240-4907-9591-0482B05973BF}" type="pres">
      <dgm:prSet presAssocID="{98282947-2B91-4179-813B-A97F3040D696}" presName="pictRect" presStyleLbl="node1" presStyleIdx="2" presStyleCnt="3"/>
      <dgm:spPr>
        <a:blipFill rotWithShape="1">
          <a:blip xmlns:r="http://schemas.openxmlformats.org/officeDocument/2006/relationships" r:embed="rId3"/>
          <a:stretch>
            <a:fillRect/>
          </a:stretch>
        </a:blipFill>
      </dgm:spPr>
      <dgm:t>
        <a:bodyPr/>
        <a:lstStyle/>
        <a:p>
          <a:endParaRPr lang="es-EC"/>
        </a:p>
      </dgm:t>
    </dgm:pt>
    <dgm:pt modelId="{3C0DF6FB-C773-424F-A69E-70DB6BB5D410}" type="pres">
      <dgm:prSet presAssocID="{98282947-2B91-4179-813B-A97F3040D696}" presName="textRect" presStyleLbl="revTx" presStyleIdx="2" presStyleCnt="3">
        <dgm:presLayoutVars>
          <dgm:bulletEnabled val="1"/>
        </dgm:presLayoutVars>
      </dgm:prSet>
      <dgm:spPr/>
      <dgm:t>
        <a:bodyPr/>
        <a:lstStyle/>
        <a:p>
          <a:endParaRPr lang="es-ES"/>
        </a:p>
      </dgm:t>
    </dgm:pt>
  </dgm:ptLst>
  <dgm:cxnLst>
    <dgm:cxn modelId="{9365FA9D-485C-4754-A3C6-AC4AA7EEF706}" srcId="{AB038489-6DD8-4A35-9630-EB61334E1BA5}" destId="{43F9A575-15F5-4B53-BAC8-043DEEDE3ACB}" srcOrd="0" destOrd="0" parTransId="{2DA216B8-87CA-413A-A7D9-0372535774D7}" sibTransId="{DDC0B27F-19EA-4052-8647-1B894DC2ACF5}"/>
    <dgm:cxn modelId="{E4D4A33B-D464-4F7D-B857-0128A64FACA3}" type="presOf" srcId="{9537BC49-2A53-4E52-8B41-28CCD45CFE23}" destId="{8D396186-5AFE-4C76-9B5A-30B2FA86D45D}" srcOrd="0" destOrd="0" presId="urn:microsoft.com/office/officeart/2005/8/layout/pList1"/>
    <dgm:cxn modelId="{83226C92-EE01-4C59-9D0D-CB38805BAF22}" srcId="{AB038489-6DD8-4A35-9630-EB61334E1BA5}" destId="{98282947-2B91-4179-813B-A97F3040D696}" srcOrd="2" destOrd="0" parTransId="{D8D715C5-593F-4AE6-BEA2-CC8482CF5551}" sibTransId="{9344E3F2-D4B5-4BA3-82CE-EA27D7841B45}"/>
    <dgm:cxn modelId="{5AA5A9BE-298B-4F92-8C1A-C3C36B25BEEE}" type="presOf" srcId="{DDC0B27F-19EA-4052-8647-1B894DC2ACF5}" destId="{CAEF94E0-689B-455B-A7FA-7175A1D4738C}" srcOrd="0" destOrd="0" presId="urn:microsoft.com/office/officeart/2005/8/layout/pList1"/>
    <dgm:cxn modelId="{C7A886A5-4BBD-4FB6-8547-095CC67C3209}" type="presOf" srcId="{AB038489-6DD8-4A35-9630-EB61334E1BA5}" destId="{CB448FCB-4522-415D-9ECF-1FCD5A1B3237}" srcOrd="0" destOrd="0" presId="urn:microsoft.com/office/officeart/2005/8/layout/pList1"/>
    <dgm:cxn modelId="{7055A754-A1A3-4B81-99ED-1F2688488BB0}" type="presOf" srcId="{F7A2C966-9EBE-47F8-91F7-309770C95A9B}" destId="{0F490B7F-9B27-4908-B80F-D3EB8CAD3F35}" srcOrd="0" destOrd="0" presId="urn:microsoft.com/office/officeart/2005/8/layout/pList1"/>
    <dgm:cxn modelId="{A642F8FB-2879-49ED-A57F-4FCEB5353ABF}" type="presOf" srcId="{43F9A575-15F5-4B53-BAC8-043DEEDE3ACB}" destId="{3E1B8E28-66DA-4179-AA48-E39B60AB6466}" srcOrd="0" destOrd="0" presId="urn:microsoft.com/office/officeart/2005/8/layout/pList1"/>
    <dgm:cxn modelId="{20BB7C27-DF0A-405C-B3D7-71E7D23C6235}" type="presOf" srcId="{98282947-2B91-4179-813B-A97F3040D696}" destId="{3C0DF6FB-C773-424F-A69E-70DB6BB5D410}" srcOrd="0" destOrd="0" presId="urn:microsoft.com/office/officeart/2005/8/layout/pList1"/>
    <dgm:cxn modelId="{56417832-3272-4420-A97F-C577B6E0F338}" srcId="{AB038489-6DD8-4A35-9630-EB61334E1BA5}" destId="{9537BC49-2A53-4E52-8B41-28CCD45CFE23}" srcOrd="1" destOrd="0" parTransId="{41CBFCC2-E63D-4A7C-94A3-E7AEB01D09AD}" sibTransId="{F7A2C966-9EBE-47F8-91F7-309770C95A9B}"/>
    <dgm:cxn modelId="{3D379C37-1B17-4F1F-A7B0-64583C6D4F49}" type="presParOf" srcId="{CB448FCB-4522-415D-9ECF-1FCD5A1B3237}" destId="{E287F572-6B76-4E6C-9A3D-0E9D2159090D}" srcOrd="0" destOrd="0" presId="urn:microsoft.com/office/officeart/2005/8/layout/pList1"/>
    <dgm:cxn modelId="{7ED3FF5A-332E-48D2-80EC-70D9C035B4D6}" type="presParOf" srcId="{E287F572-6B76-4E6C-9A3D-0E9D2159090D}" destId="{37D8B7C8-6A2C-4ED5-A41F-AD7AA4A88DD9}" srcOrd="0" destOrd="0" presId="urn:microsoft.com/office/officeart/2005/8/layout/pList1"/>
    <dgm:cxn modelId="{2079591B-1F9E-4E09-A5D1-59A8FE978D0B}" type="presParOf" srcId="{E287F572-6B76-4E6C-9A3D-0E9D2159090D}" destId="{3E1B8E28-66DA-4179-AA48-E39B60AB6466}" srcOrd="1" destOrd="0" presId="urn:microsoft.com/office/officeart/2005/8/layout/pList1"/>
    <dgm:cxn modelId="{4A91C273-C61C-490F-9126-B823CCE0E6A9}" type="presParOf" srcId="{CB448FCB-4522-415D-9ECF-1FCD5A1B3237}" destId="{CAEF94E0-689B-455B-A7FA-7175A1D4738C}" srcOrd="1" destOrd="0" presId="urn:microsoft.com/office/officeart/2005/8/layout/pList1"/>
    <dgm:cxn modelId="{801E7C43-085A-4070-A015-005D0C3F005F}" type="presParOf" srcId="{CB448FCB-4522-415D-9ECF-1FCD5A1B3237}" destId="{C903FD73-B5BD-4231-AF7E-181C412EE997}" srcOrd="2" destOrd="0" presId="urn:microsoft.com/office/officeart/2005/8/layout/pList1"/>
    <dgm:cxn modelId="{0A55128C-0FCB-4D0E-A730-46B35B18D151}" type="presParOf" srcId="{C903FD73-B5BD-4231-AF7E-181C412EE997}" destId="{19985362-E465-4B29-8A75-10F68ABB95E1}" srcOrd="0" destOrd="0" presId="urn:microsoft.com/office/officeart/2005/8/layout/pList1"/>
    <dgm:cxn modelId="{14FDB92B-E2F9-4E8A-B673-79F574948341}" type="presParOf" srcId="{C903FD73-B5BD-4231-AF7E-181C412EE997}" destId="{8D396186-5AFE-4C76-9B5A-30B2FA86D45D}" srcOrd="1" destOrd="0" presId="urn:microsoft.com/office/officeart/2005/8/layout/pList1"/>
    <dgm:cxn modelId="{1D932C18-A818-4206-A753-BC01FE33EC89}" type="presParOf" srcId="{CB448FCB-4522-415D-9ECF-1FCD5A1B3237}" destId="{0F490B7F-9B27-4908-B80F-D3EB8CAD3F35}" srcOrd="3" destOrd="0" presId="urn:microsoft.com/office/officeart/2005/8/layout/pList1"/>
    <dgm:cxn modelId="{E950FCC1-EA55-42D9-94FA-49496DAA4D21}" type="presParOf" srcId="{CB448FCB-4522-415D-9ECF-1FCD5A1B3237}" destId="{AFE2BD9F-60BC-4810-A7C7-80D3468455B0}" srcOrd="4" destOrd="0" presId="urn:microsoft.com/office/officeart/2005/8/layout/pList1"/>
    <dgm:cxn modelId="{F7ABCBF3-29DD-48D4-B030-B054BD204309}" type="presParOf" srcId="{AFE2BD9F-60BC-4810-A7C7-80D3468455B0}" destId="{176E1CE2-7240-4907-9591-0482B05973BF}" srcOrd="0" destOrd="0" presId="urn:microsoft.com/office/officeart/2005/8/layout/pList1"/>
    <dgm:cxn modelId="{8D657C82-EE73-458D-87A0-02EF2EDBBE54}" type="presParOf" srcId="{AFE2BD9F-60BC-4810-A7C7-80D3468455B0}" destId="{3C0DF6FB-C773-424F-A69E-70DB6BB5D41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23186-262F-4232-9998-19B272F61EDF}" type="doc">
      <dgm:prSet loTypeId="urn:microsoft.com/office/officeart/2005/8/layout/vList4" loCatId="picture" qsTypeId="urn:microsoft.com/office/officeart/2005/8/quickstyle/simple3" qsCatId="simple" csTypeId="urn:microsoft.com/office/officeart/2005/8/colors/colorful5" csCatId="colorful" phldr="1"/>
      <dgm:spPr/>
      <dgm:t>
        <a:bodyPr/>
        <a:lstStyle/>
        <a:p>
          <a:endParaRPr lang="es-ES"/>
        </a:p>
      </dgm:t>
    </dgm:pt>
    <dgm:pt modelId="{4A0C68CB-20C5-409D-8575-CA833CCDF7B2}">
      <dgm:prSet phldrT="[Texto]"/>
      <dgm:spPr/>
      <dgm:t>
        <a:bodyPr/>
        <a:lstStyle/>
        <a:p>
          <a:r>
            <a:rPr lang="es-EC" b="1" dirty="0" smtClean="0"/>
            <a:t>Peso inicial: </a:t>
          </a:r>
          <a:endParaRPr lang="es-EC" dirty="0" smtClean="0"/>
        </a:p>
        <a:p>
          <a:r>
            <a:rPr lang="es-EC" dirty="0" smtClean="0"/>
            <a:t>Se tomó el peso con ayuda de la balanza al momento de ingresar las aves al galpón experimental con 10 días de nacidos</a:t>
          </a:r>
          <a:endParaRPr lang="es-ES" dirty="0"/>
        </a:p>
      </dgm:t>
    </dgm:pt>
    <dgm:pt modelId="{765A15BA-D304-42DE-91AA-565A8442B541}" type="parTrans" cxnId="{804E8830-BE68-45B2-8869-896811533281}">
      <dgm:prSet/>
      <dgm:spPr/>
      <dgm:t>
        <a:bodyPr/>
        <a:lstStyle/>
        <a:p>
          <a:endParaRPr lang="es-ES"/>
        </a:p>
      </dgm:t>
    </dgm:pt>
    <dgm:pt modelId="{1405926D-C74B-4442-8445-B2CF93E29C1E}" type="sibTrans" cxnId="{804E8830-BE68-45B2-8869-896811533281}">
      <dgm:prSet/>
      <dgm:spPr/>
      <dgm:t>
        <a:bodyPr/>
        <a:lstStyle/>
        <a:p>
          <a:endParaRPr lang="es-ES"/>
        </a:p>
      </dgm:t>
    </dgm:pt>
    <dgm:pt modelId="{C42944F1-7901-40C5-A9E9-7433E5E73E36}">
      <dgm:prSet phldrT="[Texto]"/>
      <dgm:spPr/>
      <dgm:t>
        <a:bodyPr/>
        <a:lstStyle/>
        <a:p>
          <a:r>
            <a:rPr lang="es-EC" b="1" dirty="0" smtClean="0"/>
            <a:t>Peso intermedio: </a:t>
          </a:r>
          <a:endParaRPr lang="es-EC" dirty="0" smtClean="0"/>
        </a:p>
        <a:p>
          <a:r>
            <a:rPr lang="es-EC" dirty="0" smtClean="0"/>
            <a:t>Se registró el peso cada semana desde iniciado el tratamiento mediante hojas de registro hasta cuando cumplan los 70 días de edad con el uso de la balanza. </a:t>
          </a:r>
          <a:endParaRPr lang="es-ES" dirty="0"/>
        </a:p>
      </dgm:t>
    </dgm:pt>
    <dgm:pt modelId="{6B3FD756-38F7-4C9C-8D8E-997A31B04761}" type="parTrans" cxnId="{95072BFF-BB13-4B56-987B-6327C412BC09}">
      <dgm:prSet/>
      <dgm:spPr/>
      <dgm:t>
        <a:bodyPr/>
        <a:lstStyle/>
        <a:p>
          <a:endParaRPr lang="es-ES"/>
        </a:p>
      </dgm:t>
    </dgm:pt>
    <dgm:pt modelId="{D0194E48-90A3-46A5-80FD-9718A6C7E515}" type="sibTrans" cxnId="{95072BFF-BB13-4B56-987B-6327C412BC09}">
      <dgm:prSet/>
      <dgm:spPr/>
      <dgm:t>
        <a:bodyPr/>
        <a:lstStyle/>
        <a:p>
          <a:endParaRPr lang="es-ES"/>
        </a:p>
      </dgm:t>
    </dgm:pt>
    <dgm:pt modelId="{E779310F-5195-4CBF-ABDB-927F55DD6CAB}">
      <dgm:prSet phldrT="[Texto]"/>
      <dgm:spPr/>
      <dgm:t>
        <a:bodyPr/>
        <a:lstStyle/>
        <a:p>
          <a:r>
            <a:rPr lang="es-EC" b="1" dirty="0" smtClean="0"/>
            <a:t>Peso final: </a:t>
          </a:r>
          <a:endParaRPr lang="es-EC" dirty="0" smtClean="0"/>
        </a:p>
        <a:p>
          <a:r>
            <a:rPr lang="es-EC" dirty="0" smtClean="0"/>
            <a:t>El peso se tomó a los 70 días en donde se finalizó el ensayo</a:t>
          </a:r>
          <a:endParaRPr lang="es-ES" dirty="0"/>
        </a:p>
      </dgm:t>
    </dgm:pt>
    <dgm:pt modelId="{2EC77DDE-0D38-4CEC-8E23-AEBAC7955FA4}" type="parTrans" cxnId="{AA8B12E2-882B-403A-9C94-6BE715024F3C}">
      <dgm:prSet/>
      <dgm:spPr/>
      <dgm:t>
        <a:bodyPr/>
        <a:lstStyle/>
        <a:p>
          <a:endParaRPr lang="es-ES"/>
        </a:p>
      </dgm:t>
    </dgm:pt>
    <dgm:pt modelId="{2DBC501D-8902-41A1-BEFA-CE2BD3D7EAF2}" type="sibTrans" cxnId="{AA8B12E2-882B-403A-9C94-6BE715024F3C}">
      <dgm:prSet/>
      <dgm:spPr/>
      <dgm:t>
        <a:bodyPr/>
        <a:lstStyle/>
        <a:p>
          <a:endParaRPr lang="es-ES"/>
        </a:p>
      </dgm:t>
    </dgm:pt>
    <dgm:pt modelId="{C4B920E2-987E-4A13-B60D-8747A8CADB87}" type="pres">
      <dgm:prSet presAssocID="{BFC23186-262F-4232-9998-19B272F61EDF}" presName="linear" presStyleCnt="0">
        <dgm:presLayoutVars>
          <dgm:dir/>
          <dgm:resizeHandles val="exact"/>
        </dgm:presLayoutVars>
      </dgm:prSet>
      <dgm:spPr/>
      <dgm:t>
        <a:bodyPr/>
        <a:lstStyle/>
        <a:p>
          <a:endParaRPr lang="es-EC"/>
        </a:p>
      </dgm:t>
    </dgm:pt>
    <dgm:pt modelId="{4B7C6CA2-765A-494C-9193-CD290D305FC4}" type="pres">
      <dgm:prSet presAssocID="{4A0C68CB-20C5-409D-8575-CA833CCDF7B2}" presName="comp" presStyleCnt="0"/>
      <dgm:spPr/>
      <dgm:t>
        <a:bodyPr/>
        <a:lstStyle/>
        <a:p>
          <a:endParaRPr lang="es-ES"/>
        </a:p>
      </dgm:t>
    </dgm:pt>
    <dgm:pt modelId="{5CB6379B-133B-43BA-B6C1-D8CBFB33E4A4}" type="pres">
      <dgm:prSet presAssocID="{4A0C68CB-20C5-409D-8575-CA833CCDF7B2}" presName="box" presStyleLbl="node1" presStyleIdx="0" presStyleCnt="3" custScaleX="56219"/>
      <dgm:spPr/>
      <dgm:t>
        <a:bodyPr/>
        <a:lstStyle/>
        <a:p>
          <a:endParaRPr lang="es-ES"/>
        </a:p>
      </dgm:t>
    </dgm:pt>
    <dgm:pt modelId="{FEFD5E7D-ABD0-4318-A37B-414A4959A98E}" type="pres">
      <dgm:prSet presAssocID="{4A0C68CB-20C5-409D-8575-CA833CCDF7B2}" presName="img" presStyleLbl="fgImgPlace1" presStyleIdx="0" presStyleCnt="3" custScaleX="133865" custScaleY="179498"/>
      <dgm:spPr>
        <a:blipFill rotWithShape="1">
          <a:blip xmlns:r="http://schemas.openxmlformats.org/officeDocument/2006/relationships" r:embed="rId1"/>
          <a:stretch>
            <a:fillRect/>
          </a:stretch>
        </a:blipFill>
      </dgm:spPr>
      <dgm:t>
        <a:bodyPr/>
        <a:lstStyle/>
        <a:p>
          <a:endParaRPr lang="es-EC"/>
        </a:p>
      </dgm:t>
    </dgm:pt>
    <dgm:pt modelId="{AD1D5A21-85F1-478F-975B-7D3BFD9BBC71}" type="pres">
      <dgm:prSet presAssocID="{4A0C68CB-20C5-409D-8575-CA833CCDF7B2}" presName="text" presStyleLbl="node1" presStyleIdx="0" presStyleCnt="3">
        <dgm:presLayoutVars>
          <dgm:bulletEnabled val="1"/>
        </dgm:presLayoutVars>
      </dgm:prSet>
      <dgm:spPr/>
      <dgm:t>
        <a:bodyPr/>
        <a:lstStyle/>
        <a:p>
          <a:endParaRPr lang="es-ES"/>
        </a:p>
      </dgm:t>
    </dgm:pt>
    <dgm:pt modelId="{3D8F6FDC-EBCC-44DE-B2A2-0D8236FD2438}" type="pres">
      <dgm:prSet presAssocID="{1405926D-C74B-4442-8445-B2CF93E29C1E}" presName="spacer" presStyleCnt="0"/>
      <dgm:spPr/>
      <dgm:t>
        <a:bodyPr/>
        <a:lstStyle/>
        <a:p>
          <a:endParaRPr lang="es-ES"/>
        </a:p>
      </dgm:t>
    </dgm:pt>
    <dgm:pt modelId="{C2982805-4C2F-42A0-845A-38496DD33EF9}" type="pres">
      <dgm:prSet presAssocID="{C42944F1-7901-40C5-A9E9-7433E5E73E36}" presName="comp" presStyleCnt="0"/>
      <dgm:spPr/>
      <dgm:t>
        <a:bodyPr/>
        <a:lstStyle/>
        <a:p>
          <a:endParaRPr lang="es-ES"/>
        </a:p>
      </dgm:t>
    </dgm:pt>
    <dgm:pt modelId="{0B54E225-0682-40D8-BE5B-3C667B464694}" type="pres">
      <dgm:prSet presAssocID="{C42944F1-7901-40C5-A9E9-7433E5E73E36}" presName="box" presStyleLbl="node1" presStyleIdx="1" presStyleCnt="3" custScaleX="56219"/>
      <dgm:spPr/>
      <dgm:t>
        <a:bodyPr/>
        <a:lstStyle/>
        <a:p>
          <a:endParaRPr lang="es-ES"/>
        </a:p>
      </dgm:t>
    </dgm:pt>
    <dgm:pt modelId="{EB2D75A5-1E9D-451B-903C-6E10CF7B863D}" type="pres">
      <dgm:prSet presAssocID="{C42944F1-7901-40C5-A9E9-7433E5E73E36}" presName="img" presStyleLbl="fgImgPlace1" presStyleIdx="1" presStyleCnt="3" custScaleX="137934" custScaleY="158510"/>
      <dgm:spPr>
        <a:blipFill rotWithShape="1">
          <a:blip xmlns:r="http://schemas.openxmlformats.org/officeDocument/2006/relationships" r:embed="rId2"/>
          <a:stretch>
            <a:fillRect/>
          </a:stretch>
        </a:blipFill>
      </dgm:spPr>
      <dgm:t>
        <a:bodyPr/>
        <a:lstStyle/>
        <a:p>
          <a:endParaRPr lang="es-ES"/>
        </a:p>
      </dgm:t>
    </dgm:pt>
    <dgm:pt modelId="{CE6989D6-6FAA-4C6C-8125-3D58682F236C}" type="pres">
      <dgm:prSet presAssocID="{C42944F1-7901-40C5-A9E9-7433E5E73E36}" presName="text" presStyleLbl="node1" presStyleIdx="1" presStyleCnt="3">
        <dgm:presLayoutVars>
          <dgm:bulletEnabled val="1"/>
        </dgm:presLayoutVars>
      </dgm:prSet>
      <dgm:spPr/>
      <dgm:t>
        <a:bodyPr/>
        <a:lstStyle/>
        <a:p>
          <a:endParaRPr lang="es-ES"/>
        </a:p>
      </dgm:t>
    </dgm:pt>
    <dgm:pt modelId="{1E4D5192-0DCA-4E2F-81BF-E7E10EB5A3A7}" type="pres">
      <dgm:prSet presAssocID="{D0194E48-90A3-46A5-80FD-9718A6C7E515}" presName="spacer" presStyleCnt="0"/>
      <dgm:spPr/>
      <dgm:t>
        <a:bodyPr/>
        <a:lstStyle/>
        <a:p>
          <a:endParaRPr lang="es-ES"/>
        </a:p>
      </dgm:t>
    </dgm:pt>
    <dgm:pt modelId="{B02A9010-9193-4FA0-B356-5C1DB0B60A19}" type="pres">
      <dgm:prSet presAssocID="{E779310F-5195-4CBF-ABDB-927F55DD6CAB}" presName="comp" presStyleCnt="0"/>
      <dgm:spPr/>
      <dgm:t>
        <a:bodyPr/>
        <a:lstStyle/>
        <a:p>
          <a:endParaRPr lang="es-ES"/>
        </a:p>
      </dgm:t>
    </dgm:pt>
    <dgm:pt modelId="{B1EF00CA-FE66-4589-9753-21A865AD4837}" type="pres">
      <dgm:prSet presAssocID="{E779310F-5195-4CBF-ABDB-927F55DD6CAB}" presName="box" presStyleLbl="node1" presStyleIdx="2" presStyleCnt="3" custScaleX="56219"/>
      <dgm:spPr/>
      <dgm:t>
        <a:bodyPr/>
        <a:lstStyle/>
        <a:p>
          <a:endParaRPr lang="es-ES"/>
        </a:p>
      </dgm:t>
    </dgm:pt>
    <dgm:pt modelId="{022985F7-2CA1-44EE-B24F-503E14AC295D}" type="pres">
      <dgm:prSet presAssocID="{E779310F-5195-4CBF-ABDB-927F55DD6CAB}" presName="img" presStyleLbl="fgImgPlace1" presStyleIdx="2" presStyleCnt="3" custScaleX="138927" custScaleY="195301"/>
      <dgm:spPr>
        <a:blipFill rotWithShape="1">
          <a:blip xmlns:r="http://schemas.openxmlformats.org/officeDocument/2006/relationships" r:embed="rId3"/>
          <a:stretch>
            <a:fillRect/>
          </a:stretch>
        </a:blipFill>
      </dgm:spPr>
      <dgm:t>
        <a:bodyPr/>
        <a:lstStyle/>
        <a:p>
          <a:endParaRPr lang="es-ES"/>
        </a:p>
      </dgm:t>
    </dgm:pt>
    <dgm:pt modelId="{F4946144-FB46-46E4-B093-1D43C9CD4B46}" type="pres">
      <dgm:prSet presAssocID="{E779310F-5195-4CBF-ABDB-927F55DD6CAB}" presName="text" presStyleLbl="node1" presStyleIdx="2" presStyleCnt="3">
        <dgm:presLayoutVars>
          <dgm:bulletEnabled val="1"/>
        </dgm:presLayoutVars>
      </dgm:prSet>
      <dgm:spPr/>
      <dgm:t>
        <a:bodyPr/>
        <a:lstStyle/>
        <a:p>
          <a:endParaRPr lang="es-ES"/>
        </a:p>
      </dgm:t>
    </dgm:pt>
  </dgm:ptLst>
  <dgm:cxnLst>
    <dgm:cxn modelId="{804E8830-BE68-45B2-8869-896811533281}" srcId="{BFC23186-262F-4232-9998-19B272F61EDF}" destId="{4A0C68CB-20C5-409D-8575-CA833CCDF7B2}" srcOrd="0" destOrd="0" parTransId="{765A15BA-D304-42DE-91AA-565A8442B541}" sibTransId="{1405926D-C74B-4442-8445-B2CF93E29C1E}"/>
    <dgm:cxn modelId="{C4045D1F-3932-409C-A3F4-6937AC83E2B4}" type="presOf" srcId="{E779310F-5195-4CBF-ABDB-927F55DD6CAB}" destId="{B1EF00CA-FE66-4589-9753-21A865AD4837}" srcOrd="0" destOrd="0" presId="urn:microsoft.com/office/officeart/2005/8/layout/vList4"/>
    <dgm:cxn modelId="{875341F6-A153-4140-8B22-32C98DA8978D}" type="presOf" srcId="{E779310F-5195-4CBF-ABDB-927F55DD6CAB}" destId="{F4946144-FB46-46E4-B093-1D43C9CD4B46}" srcOrd="1" destOrd="0" presId="urn:microsoft.com/office/officeart/2005/8/layout/vList4"/>
    <dgm:cxn modelId="{AB61AB87-8F18-4B6C-A25F-B031473BB53A}" type="presOf" srcId="{4A0C68CB-20C5-409D-8575-CA833CCDF7B2}" destId="{AD1D5A21-85F1-478F-975B-7D3BFD9BBC71}" srcOrd="1" destOrd="0" presId="urn:microsoft.com/office/officeart/2005/8/layout/vList4"/>
    <dgm:cxn modelId="{5A2EF288-8221-445D-8497-307567869668}" type="presOf" srcId="{BFC23186-262F-4232-9998-19B272F61EDF}" destId="{C4B920E2-987E-4A13-B60D-8747A8CADB87}" srcOrd="0" destOrd="0" presId="urn:microsoft.com/office/officeart/2005/8/layout/vList4"/>
    <dgm:cxn modelId="{2C9B39FD-9CD1-4EC1-89D8-64C39CF3E050}" type="presOf" srcId="{C42944F1-7901-40C5-A9E9-7433E5E73E36}" destId="{CE6989D6-6FAA-4C6C-8125-3D58682F236C}" srcOrd="1" destOrd="0" presId="urn:microsoft.com/office/officeart/2005/8/layout/vList4"/>
    <dgm:cxn modelId="{CD9EFB9B-FB5B-4C3D-B0AF-933ECF7BA752}" type="presOf" srcId="{4A0C68CB-20C5-409D-8575-CA833CCDF7B2}" destId="{5CB6379B-133B-43BA-B6C1-D8CBFB33E4A4}" srcOrd="0" destOrd="0" presId="urn:microsoft.com/office/officeart/2005/8/layout/vList4"/>
    <dgm:cxn modelId="{AA8B12E2-882B-403A-9C94-6BE715024F3C}" srcId="{BFC23186-262F-4232-9998-19B272F61EDF}" destId="{E779310F-5195-4CBF-ABDB-927F55DD6CAB}" srcOrd="2" destOrd="0" parTransId="{2EC77DDE-0D38-4CEC-8E23-AEBAC7955FA4}" sibTransId="{2DBC501D-8902-41A1-BEFA-CE2BD3D7EAF2}"/>
    <dgm:cxn modelId="{95072BFF-BB13-4B56-987B-6327C412BC09}" srcId="{BFC23186-262F-4232-9998-19B272F61EDF}" destId="{C42944F1-7901-40C5-A9E9-7433E5E73E36}" srcOrd="1" destOrd="0" parTransId="{6B3FD756-38F7-4C9C-8D8E-997A31B04761}" sibTransId="{D0194E48-90A3-46A5-80FD-9718A6C7E515}"/>
    <dgm:cxn modelId="{B1DBA1AA-B46C-450D-8C1C-F6F977CBC801}" type="presOf" srcId="{C42944F1-7901-40C5-A9E9-7433E5E73E36}" destId="{0B54E225-0682-40D8-BE5B-3C667B464694}" srcOrd="0" destOrd="0" presId="urn:microsoft.com/office/officeart/2005/8/layout/vList4"/>
    <dgm:cxn modelId="{831230E0-052B-4286-B542-DAAC4B9FCBE8}" type="presParOf" srcId="{C4B920E2-987E-4A13-B60D-8747A8CADB87}" destId="{4B7C6CA2-765A-494C-9193-CD290D305FC4}" srcOrd="0" destOrd="0" presId="urn:microsoft.com/office/officeart/2005/8/layout/vList4"/>
    <dgm:cxn modelId="{58F81EE5-9972-413A-B186-66DD86F2BCB4}" type="presParOf" srcId="{4B7C6CA2-765A-494C-9193-CD290D305FC4}" destId="{5CB6379B-133B-43BA-B6C1-D8CBFB33E4A4}" srcOrd="0" destOrd="0" presId="urn:microsoft.com/office/officeart/2005/8/layout/vList4"/>
    <dgm:cxn modelId="{A2B21294-11C2-4CA4-BD6D-2EBB98D5126B}" type="presParOf" srcId="{4B7C6CA2-765A-494C-9193-CD290D305FC4}" destId="{FEFD5E7D-ABD0-4318-A37B-414A4959A98E}" srcOrd="1" destOrd="0" presId="urn:microsoft.com/office/officeart/2005/8/layout/vList4"/>
    <dgm:cxn modelId="{F252449D-924E-4F4D-8D9B-E5D4F1F1C688}" type="presParOf" srcId="{4B7C6CA2-765A-494C-9193-CD290D305FC4}" destId="{AD1D5A21-85F1-478F-975B-7D3BFD9BBC71}" srcOrd="2" destOrd="0" presId="urn:microsoft.com/office/officeart/2005/8/layout/vList4"/>
    <dgm:cxn modelId="{41293F3D-C265-41A8-B677-83A1C09F726D}" type="presParOf" srcId="{C4B920E2-987E-4A13-B60D-8747A8CADB87}" destId="{3D8F6FDC-EBCC-44DE-B2A2-0D8236FD2438}" srcOrd="1" destOrd="0" presId="urn:microsoft.com/office/officeart/2005/8/layout/vList4"/>
    <dgm:cxn modelId="{B61D0CD3-0AB3-45E1-838A-CA42BC6270F2}" type="presParOf" srcId="{C4B920E2-987E-4A13-B60D-8747A8CADB87}" destId="{C2982805-4C2F-42A0-845A-38496DD33EF9}" srcOrd="2" destOrd="0" presId="urn:microsoft.com/office/officeart/2005/8/layout/vList4"/>
    <dgm:cxn modelId="{1F1CA510-3324-4D9F-93BD-9A066AA8DBD6}" type="presParOf" srcId="{C2982805-4C2F-42A0-845A-38496DD33EF9}" destId="{0B54E225-0682-40D8-BE5B-3C667B464694}" srcOrd="0" destOrd="0" presId="urn:microsoft.com/office/officeart/2005/8/layout/vList4"/>
    <dgm:cxn modelId="{13B947C7-B522-421F-8184-540BB6F4C532}" type="presParOf" srcId="{C2982805-4C2F-42A0-845A-38496DD33EF9}" destId="{EB2D75A5-1E9D-451B-903C-6E10CF7B863D}" srcOrd="1" destOrd="0" presId="urn:microsoft.com/office/officeart/2005/8/layout/vList4"/>
    <dgm:cxn modelId="{EA980B5D-4C1E-46AB-AB03-E7BB8CAAC572}" type="presParOf" srcId="{C2982805-4C2F-42A0-845A-38496DD33EF9}" destId="{CE6989D6-6FAA-4C6C-8125-3D58682F236C}" srcOrd="2" destOrd="0" presId="urn:microsoft.com/office/officeart/2005/8/layout/vList4"/>
    <dgm:cxn modelId="{15797631-C662-4932-BA4E-F497E6D3F4FA}" type="presParOf" srcId="{C4B920E2-987E-4A13-B60D-8747A8CADB87}" destId="{1E4D5192-0DCA-4E2F-81BF-E7E10EB5A3A7}" srcOrd="3" destOrd="0" presId="urn:microsoft.com/office/officeart/2005/8/layout/vList4"/>
    <dgm:cxn modelId="{E942FA50-FB11-4CAD-B9E4-24CAA8995172}" type="presParOf" srcId="{C4B920E2-987E-4A13-B60D-8747A8CADB87}" destId="{B02A9010-9193-4FA0-B356-5C1DB0B60A19}" srcOrd="4" destOrd="0" presId="urn:microsoft.com/office/officeart/2005/8/layout/vList4"/>
    <dgm:cxn modelId="{5DE4F8A9-A1BC-4B12-98DF-8BD31203769F}" type="presParOf" srcId="{B02A9010-9193-4FA0-B356-5C1DB0B60A19}" destId="{B1EF00CA-FE66-4589-9753-21A865AD4837}" srcOrd="0" destOrd="0" presId="urn:microsoft.com/office/officeart/2005/8/layout/vList4"/>
    <dgm:cxn modelId="{21CB8EF2-1297-4AA6-98BE-10B78209C406}" type="presParOf" srcId="{B02A9010-9193-4FA0-B356-5C1DB0B60A19}" destId="{022985F7-2CA1-44EE-B24F-503E14AC295D}" srcOrd="1" destOrd="0" presId="urn:microsoft.com/office/officeart/2005/8/layout/vList4"/>
    <dgm:cxn modelId="{6C177184-4D0A-474A-8979-10F50FC55C05}" type="presParOf" srcId="{B02A9010-9193-4FA0-B356-5C1DB0B60A19}" destId="{F4946144-FB46-46E4-B093-1D43C9CD4B4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8B7C8-6A2C-4ED5-A41F-AD7AA4A88DD9}">
      <dsp:nvSpPr>
        <dsp:cNvPr id="0" name=""/>
        <dsp:cNvSpPr/>
      </dsp:nvSpPr>
      <dsp:spPr>
        <a:xfrm>
          <a:off x="2183" y="869212"/>
          <a:ext cx="3464283" cy="2386891"/>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B8E28-66DA-4179-AA48-E39B60AB6466}">
      <dsp:nvSpPr>
        <dsp:cNvPr id="0" name=""/>
        <dsp:cNvSpPr/>
      </dsp:nvSpPr>
      <dsp:spPr>
        <a:xfrm>
          <a:off x="2183" y="3256103"/>
          <a:ext cx="3464283" cy="128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just" defTabSz="622300">
            <a:lnSpc>
              <a:spcPct val="90000"/>
            </a:lnSpc>
            <a:spcBef>
              <a:spcPct val="0"/>
            </a:spcBef>
            <a:spcAft>
              <a:spcPct val="35000"/>
            </a:spcAft>
          </a:pPr>
          <a:r>
            <a:rPr lang="es-EC" sz="1400" b="1" kern="1200" dirty="0" smtClean="0"/>
            <a:t>Elaboración de la división de galpón    </a:t>
          </a:r>
        </a:p>
        <a:p>
          <a:pPr lvl="0" algn="just" defTabSz="622300">
            <a:lnSpc>
              <a:spcPct val="90000"/>
            </a:lnSpc>
            <a:spcBef>
              <a:spcPct val="0"/>
            </a:spcBef>
            <a:spcAft>
              <a:spcPct val="35000"/>
            </a:spcAft>
          </a:pPr>
          <a:r>
            <a:rPr lang="es-EC" sz="1400" b="1" kern="1200" dirty="0" smtClean="0"/>
            <a:t> </a:t>
          </a:r>
          <a:r>
            <a:rPr lang="es-EC" sz="1400" kern="1200" dirty="0" smtClean="0"/>
            <a:t>Se dividió el galpón para cada tratamiento con caña, donde cada cubículo contó con un espacio de 2 m</a:t>
          </a:r>
          <a:r>
            <a:rPr lang="es-EC" sz="1400" kern="1200" baseline="30000" dirty="0" smtClean="0"/>
            <a:t>2</a:t>
          </a:r>
          <a:r>
            <a:rPr lang="es-EC" sz="1400" kern="1200" dirty="0" smtClean="0"/>
            <a:t>.</a:t>
          </a:r>
          <a:endParaRPr lang="es-ES" sz="1400" kern="1200" dirty="0"/>
        </a:p>
      </dsp:txBody>
      <dsp:txXfrm>
        <a:off x="2183" y="3256103"/>
        <a:ext cx="3464283" cy="1285249"/>
      </dsp:txXfrm>
    </dsp:sp>
    <dsp:sp modelId="{19985362-E465-4B29-8A75-10F68ABB95E1}">
      <dsp:nvSpPr>
        <dsp:cNvPr id="0" name=""/>
        <dsp:cNvSpPr/>
      </dsp:nvSpPr>
      <dsp:spPr>
        <a:xfrm>
          <a:off x="3813041" y="869212"/>
          <a:ext cx="3464283" cy="2386891"/>
        </a:xfrm>
        <a:prstGeom prst="round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96186-5AFE-4C76-9B5A-30B2FA86D45D}">
      <dsp:nvSpPr>
        <dsp:cNvPr id="0" name=""/>
        <dsp:cNvSpPr/>
      </dsp:nvSpPr>
      <dsp:spPr>
        <a:xfrm>
          <a:off x="3813041" y="3256103"/>
          <a:ext cx="3464283" cy="128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just" defTabSz="622300">
            <a:lnSpc>
              <a:spcPct val="90000"/>
            </a:lnSpc>
            <a:spcBef>
              <a:spcPct val="0"/>
            </a:spcBef>
            <a:spcAft>
              <a:spcPct val="35000"/>
            </a:spcAft>
          </a:pPr>
          <a:r>
            <a:rPr lang="es-EC" sz="1400" b="1" kern="1200" dirty="0" smtClean="0"/>
            <a:t>Manejo de la alimentación   </a:t>
          </a:r>
        </a:p>
        <a:p>
          <a:pPr lvl="0" algn="just" defTabSz="622300">
            <a:lnSpc>
              <a:spcPct val="90000"/>
            </a:lnSpc>
            <a:spcBef>
              <a:spcPct val="0"/>
            </a:spcBef>
            <a:spcAft>
              <a:spcPct val="35000"/>
            </a:spcAft>
          </a:pPr>
          <a:r>
            <a:rPr lang="es-EC" sz="1400" kern="1200" dirty="0" smtClean="0"/>
            <a:t>La alimentación se la proporciono en los comederos convencionales para el balanceado y para las pasturas se lo hizo en comederos artesanales de caña guadua.  </a:t>
          </a:r>
        </a:p>
        <a:p>
          <a:pPr lvl="0" algn="just" defTabSz="622300">
            <a:lnSpc>
              <a:spcPct val="90000"/>
            </a:lnSpc>
            <a:spcBef>
              <a:spcPct val="0"/>
            </a:spcBef>
            <a:spcAft>
              <a:spcPct val="35000"/>
            </a:spcAft>
          </a:pPr>
          <a:r>
            <a:rPr lang="es-EC" sz="1400" kern="1200" dirty="0" smtClean="0"/>
            <a:t>La pastura se la cortaba en el campo y se la proporciono en fresca y picada.</a:t>
          </a:r>
          <a:endParaRPr lang="es-ES" sz="1400" kern="1200" dirty="0"/>
        </a:p>
      </dsp:txBody>
      <dsp:txXfrm>
        <a:off x="3813041" y="3256103"/>
        <a:ext cx="3464283" cy="1285249"/>
      </dsp:txXfrm>
    </dsp:sp>
    <dsp:sp modelId="{176E1CE2-7240-4907-9591-0482B05973BF}">
      <dsp:nvSpPr>
        <dsp:cNvPr id="0" name=""/>
        <dsp:cNvSpPr/>
      </dsp:nvSpPr>
      <dsp:spPr>
        <a:xfrm>
          <a:off x="7623898" y="869212"/>
          <a:ext cx="3464283" cy="2386891"/>
        </a:xfrm>
        <a:prstGeom prst="roundRect">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DF6FB-C773-424F-A69E-70DB6BB5D410}">
      <dsp:nvSpPr>
        <dsp:cNvPr id="0" name=""/>
        <dsp:cNvSpPr/>
      </dsp:nvSpPr>
      <dsp:spPr>
        <a:xfrm>
          <a:off x="7623898" y="3256103"/>
          <a:ext cx="3464283" cy="128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just" defTabSz="622300">
            <a:lnSpc>
              <a:spcPct val="90000"/>
            </a:lnSpc>
            <a:spcBef>
              <a:spcPct val="0"/>
            </a:spcBef>
            <a:spcAft>
              <a:spcPct val="35000"/>
            </a:spcAft>
          </a:pPr>
          <a:r>
            <a:rPr lang="es-EC" sz="1400" b="1" kern="1200" dirty="0" smtClean="0"/>
            <a:t>Recepción de los pollos </a:t>
          </a:r>
          <a:r>
            <a:rPr lang="es-EC" sz="1400" b="1" kern="1200" dirty="0" err="1" smtClean="0"/>
            <a:t>bb</a:t>
          </a:r>
          <a:endParaRPr lang="es-EC" sz="1400" b="1" kern="1200" dirty="0" smtClean="0"/>
        </a:p>
        <a:p>
          <a:pPr lvl="0" algn="just" defTabSz="622300">
            <a:lnSpc>
              <a:spcPct val="90000"/>
            </a:lnSpc>
            <a:spcBef>
              <a:spcPct val="0"/>
            </a:spcBef>
            <a:spcAft>
              <a:spcPct val="35000"/>
            </a:spcAft>
          </a:pPr>
          <a:r>
            <a:rPr lang="es-EC" sz="1400" b="0" kern="1200" dirty="0" smtClean="0"/>
            <a:t>Se utilizo pollos de 10 días de nacidos y se los agrupo por sexo utilizando el método de identificación del ala</a:t>
          </a:r>
        </a:p>
        <a:p>
          <a:pPr lvl="0" algn="just" defTabSz="622300">
            <a:lnSpc>
              <a:spcPct val="90000"/>
            </a:lnSpc>
            <a:spcBef>
              <a:spcPct val="0"/>
            </a:spcBef>
            <a:spcAft>
              <a:spcPct val="35000"/>
            </a:spcAft>
          </a:pPr>
          <a:endParaRPr lang="es-ES" sz="1400" kern="1200" dirty="0"/>
        </a:p>
      </dsp:txBody>
      <dsp:txXfrm>
        <a:off x="7623898" y="3256103"/>
        <a:ext cx="3464283" cy="1285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6379B-133B-43BA-B6C1-D8CBFB33E4A4}">
      <dsp:nvSpPr>
        <dsp:cNvPr id="0" name=""/>
        <dsp:cNvSpPr/>
      </dsp:nvSpPr>
      <dsp:spPr>
        <a:xfrm>
          <a:off x="3643762" y="273140"/>
          <a:ext cx="6034660" cy="1252985"/>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t>Peso inicial: </a:t>
          </a:r>
          <a:endParaRPr lang="es-EC" sz="1500" kern="1200" dirty="0" smtClean="0"/>
        </a:p>
        <a:p>
          <a:pPr lvl="0" algn="l" defTabSz="666750">
            <a:lnSpc>
              <a:spcPct val="90000"/>
            </a:lnSpc>
            <a:spcBef>
              <a:spcPct val="0"/>
            </a:spcBef>
            <a:spcAft>
              <a:spcPct val="35000"/>
            </a:spcAft>
          </a:pPr>
          <a:r>
            <a:rPr lang="es-EC" sz="1500" kern="1200" dirty="0" smtClean="0"/>
            <a:t>Se tomó el peso con ayuda de la balanza al momento de ingresar las aves al galpón experimental con 10 días de nacidos</a:t>
          </a:r>
          <a:endParaRPr lang="es-ES" sz="1500" kern="1200" dirty="0"/>
        </a:p>
      </dsp:txBody>
      <dsp:txXfrm>
        <a:off x="4921136" y="273140"/>
        <a:ext cx="4757286" cy="1252985"/>
      </dsp:txXfrm>
    </dsp:sp>
    <dsp:sp modelId="{FEFD5E7D-ABD0-4318-A37B-414A4959A98E}">
      <dsp:nvSpPr>
        <dsp:cNvPr id="0" name=""/>
        <dsp:cNvSpPr/>
      </dsp:nvSpPr>
      <dsp:spPr>
        <a:xfrm>
          <a:off x="1055777" y="0"/>
          <a:ext cx="2873867" cy="1799266"/>
        </a:xfrm>
        <a:prstGeom prst="roundRect">
          <a:avLst>
            <a:gd name="adj" fmla="val 10000"/>
          </a:avLst>
        </a:prstGeom>
        <a:blipFill rotWithShape="1">
          <a:blip xmlns:r="http://schemas.openxmlformats.org/officeDocument/2006/relationships" r:embed="rId1"/>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B54E225-0682-40D8-BE5B-3C667B464694}">
      <dsp:nvSpPr>
        <dsp:cNvPr id="0" name=""/>
        <dsp:cNvSpPr/>
      </dsp:nvSpPr>
      <dsp:spPr>
        <a:xfrm>
          <a:off x="3665601" y="2092515"/>
          <a:ext cx="6034660" cy="1252985"/>
        </a:xfrm>
        <a:prstGeom prst="roundRect">
          <a:avLst>
            <a:gd name="adj" fmla="val 10000"/>
          </a:avLst>
        </a:prstGeom>
        <a:solidFill>
          <a:schemeClr val="accent5">
            <a:hueOff val="1074947"/>
            <a:satOff val="-11617"/>
            <a:lumOff val="-372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t>Peso intermedio: </a:t>
          </a:r>
          <a:endParaRPr lang="es-EC" sz="1500" kern="1200" dirty="0" smtClean="0"/>
        </a:p>
        <a:p>
          <a:pPr lvl="0" algn="l" defTabSz="666750">
            <a:lnSpc>
              <a:spcPct val="90000"/>
            </a:lnSpc>
            <a:spcBef>
              <a:spcPct val="0"/>
            </a:spcBef>
            <a:spcAft>
              <a:spcPct val="35000"/>
            </a:spcAft>
          </a:pPr>
          <a:r>
            <a:rPr lang="es-EC" sz="1500" kern="1200" dirty="0" smtClean="0"/>
            <a:t>Se registró el peso cada semana desde iniciado el tratamiento mediante hojas de registro hasta cuando cumplan los 70 días de edad con el uso de la balanza. </a:t>
          </a:r>
          <a:endParaRPr lang="es-ES" sz="1500" kern="1200" dirty="0"/>
        </a:p>
      </dsp:txBody>
      <dsp:txXfrm>
        <a:off x="4942975" y="2092515"/>
        <a:ext cx="4757286" cy="1252985"/>
      </dsp:txXfrm>
    </dsp:sp>
    <dsp:sp modelId="{EB2D75A5-1E9D-451B-903C-6E10CF7B863D}">
      <dsp:nvSpPr>
        <dsp:cNvPr id="0" name=""/>
        <dsp:cNvSpPr/>
      </dsp:nvSpPr>
      <dsp:spPr>
        <a:xfrm>
          <a:off x="1033938" y="1924565"/>
          <a:ext cx="2961222" cy="1588885"/>
        </a:xfrm>
        <a:prstGeom prst="roundRect">
          <a:avLst>
            <a:gd name="adj" fmla="val 10000"/>
          </a:avLst>
        </a:prstGeom>
        <a:blipFill rotWithShape="1">
          <a:blip xmlns:r="http://schemas.openxmlformats.org/officeDocument/2006/relationships" r:embed="rId2"/>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1EF00CA-FE66-4589-9753-21A865AD4837}">
      <dsp:nvSpPr>
        <dsp:cNvPr id="0" name=""/>
        <dsp:cNvSpPr/>
      </dsp:nvSpPr>
      <dsp:spPr>
        <a:xfrm>
          <a:off x="3670931" y="3991094"/>
          <a:ext cx="6034660" cy="1252985"/>
        </a:xfrm>
        <a:prstGeom prst="roundRect">
          <a:avLst>
            <a:gd name="adj" fmla="val 10000"/>
          </a:avLst>
        </a:prstGeom>
        <a:solidFill>
          <a:schemeClr val="accent5">
            <a:hueOff val="2149893"/>
            <a:satOff val="-23233"/>
            <a:lumOff val="-745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t>Peso final: </a:t>
          </a:r>
          <a:endParaRPr lang="es-EC" sz="1500" kern="1200" dirty="0" smtClean="0"/>
        </a:p>
        <a:p>
          <a:pPr lvl="0" algn="l" defTabSz="666750">
            <a:lnSpc>
              <a:spcPct val="90000"/>
            </a:lnSpc>
            <a:spcBef>
              <a:spcPct val="0"/>
            </a:spcBef>
            <a:spcAft>
              <a:spcPct val="35000"/>
            </a:spcAft>
          </a:pPr>
          <a:r>
            <a:rPr lang="es-EC" sz="1500" kern="1200" dirty="0" smtClean="0"/>
            <a:t>El peso se tomó a los 70 días en donde se finalizó el ensayo</a:t>
          </a:r>
          <a:endParaRPr lang="es-ES" sz="1500" kern="1200" dirty="0"/>
        </a:p>
      </dsp:txBody>
      <dsp:txXfrm>
        <a:off x="4948304" y="3991094"/>
        <a:ext cx="4757286" cy="1252985"/>
      </dsp:txXfrm>
    </dsp:sp>
    <dsp:sp modelId="{022985F7-2CA1-44EE-B24F-503E14AC295D}">
      <dsp:nvSpPr>
        <dsp:cNvPr id="0" name=""/>
        <dsp:cNvSpPr/>
      </dsp:nvSpPr>
      <dsp:spPr>
        <a:xfrm>
          <a:off x="1028609" y="3638749"/>
          <a:ext cx="2982540" cy="1957674"/>
        </a:xfrm>
        <a:prstGeom prst="roundRect">
          <a:avLst>
            <a:gd name="adj" fmla="val 10000"/>
          </a:avLst>
        </a:prstGeom>
        <a:blipFill rotWithShape="1">
          <a:blip xmlns:r="http://schemas.openxmlformats.org/officeDocument/2006/relationships" r:embed="rId3"/>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8/8/2017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72179" y="3852081"/>
            <a:ext cx="8915399" cy="2262781"/>
          </a:xfrm>
        </p:spPr>
        <p:txBody>
          <a:bodyPr>
            <a:noAutofit/>
          </a:bodyPr>
          <a:lstStyle/>
          <a:p>
            <a:pPr algn="ctr" hangingPunct="0"/>
            <a:r>
              <a:rPr lang="es-EC" sz="2800" dirty="0" smtClean="0"/>
              <a:t>TEMA </a:t>
            </a:r>
            <a:r>
              <a:rPr lang="es-EC" sz="1600" dirty="0" smtClean="0"/>
              <a:t/>
            </a:r>
            <a:br>
              <a:rPr lang="es-EC" sz="1600" dirty="0" smtClean="0"/>
            </a:br>
            <a:r>
              <a:rPr lang="es-EC" sz="1600" dirty="0" smtClean="0"/>
              <a:t>“</a:t>
            </a:r>
            <a:r>
              <a:rPr lang="es-EC" sz="2000" b="1" dirty="0" smtClean="0"/>
              <a:t>COMPORTAMIENTO </a:t>
            </a:r>
            <a:r>
              <a:rPr lang="es-EC" sz="2000" b="1" dirty="0"/>
              <a:t>PRODUCTIVO DE POLLOS DE CAMPO UTILIZANDO DIETAS MIXTAS (BALACEADO - PASTO)”</a:t>
            </a:r>
            <a:br>
              <a:rPr lang="es-EC" sz="2000" b="1" dirty="0"/>
            </a:br>
            <a:r>
              <a:rPr lang="es-EC" sz="2000" b="1" dirty="0"/>
              <a:t> </a:t>
            </a:r>
            <a:r>
              <a:rPr lang="es-EC" sz="1600" dirty="0"/>
              <a:t/>
            </a:r>
            <a:br>
              <a:rPr lang="es-EC" sz="1600" dirty="0"/>
            </a:br>
            <a:r>
              <a:rPr lang="es-EC" sz="1600" dirty="0"/>
              <a:t> </a:t>
            </a:r>
            <a:br>
              <a:rPr lang="es-EC" sz="1600" dirty="0"/>
            </a:br>
            <a:r>
              <a:rPr lang="es-EC" sz="1600" b="1" dirty="0"/>
              <a:t>AUTOR: </a:t>
            </a:r>
            <a:r>
              <a:rPr lang="es-EC" sz="1600" b="1" dirty="0" smtClean="0"/>
              <a:t/>
            </a:r>
            <a:br>
              <a:rPr lang="es-EC" sz="1600" b="1" dirty="0" smtClean="0"/>
            </a:br>
            <a:r>
              <a:rPr lang="es-EC" sz="1600" dirty="0" smtClean="0"/>
              <a:t>SEVERO </a:t>
            </a:r>
            <a:r>
              <a:rPr lang="es-EC" sz="1600" dirty="0"/>
              <a:t>NAPOLEON CAMACHO ZAMORA</a:t>
            </a:r>
            <a:br>
              <a:rPr lang="es-EC" sz="1600" dirty="0"/>
            </a:br>
            <a:r>
              <a:rPr lang="es-EC" sz="1600" dirty="0"/>
              <a:t> </a:t>
            </a:r>
            <a:br>
              <a:rPr lang="es-EC" sz="1600" dirty="0"/>
            </a:br>
            <a:r>
              <a:rPr lang="es-ES_tradnl" sz="1600" b="1" dirty="0"/>
              <a:t>DIRECTOR</a:t>
            </a:r>
            <a:r>
              <a:rPr lang="es-ES_tradnl" sz="1600" b="1" dirty="0" smtClean="0"/>
              <a:t>:</a:t>
            </a:r>
            <a:r>
              <a:rPr lang="es-ES_tradnl" sz="1600" dirty="0" smtClean="0"/>
              <a:t/>
            </a:r>
            <a:br>
              <a:rPr lang="es-ES_tradnl" sz="1600" dirty="0" smtClean="0"/>
            </a:br>
            <a:r>
              <a:rPr lang="es-ES_tradnl" sz="1600" dirty="0" smtClean="0"/>
              <a:t> </a:t>
            </a:r>
            <a:r>
              <a:rPr lang="es-ES_tradnl" sz="1600" dirty="0"/>
              <a:t>Dr. IVÁN JACINTO NARANJO SANTAMARIA  (</a:t>
            </a:r>
            <a:r>
              <a:rPr lang="es-ES_tradnl" sz="1600" dirty="0" err="1"/>
              <a:t>M.Sc</a:t>
            </a:r>
            <a:r>
              <a:rPr lang="es-ES_tradnl" sz="1600" dirty="0"/>
              <a:t>.)</a:t>
            </a:r>
            <a:r>
              <a:rPr lang="es-EC" sz="1600" dirty="0"/>
              <a:t/>
            </a:r>
            <a:br>
              <a:rPr lang="es-EC" sz="1600" dirty="0"/>
            </a:br>
            <a:r>
              <a:rPr lang="es-ES_tradnl" sz="1600" dirty="0"/>
              <a:t>	</a:t>
            </a:r>
            <a:r>
              <a:rPr lang="es-EC" sz="1600" dirty="0"/>
              <a:t/>
            </a:r>
            <a:br>
              <a:rPr lang="es-EC" sz="1600" dirty="0"/>
            </a:br>
            <a:endParaRPr lang="es-EC" sz="1600" dirty="0"/>
          </a:p>
        </p:txBody>
      </p:sp>
      <p:pic>
        <p:nvPicPr>
          <p:cNvPr id="4" name="Imagen 3" descr="https://fbcdn-sphotos-a-a.akamaihd.net/hphotos-ak-prn2/1170677_639205246100169_2089886891_n.jpg"/>
          <p:cNvPicPr/>
          <p:nvPr/>
        </p:nvPicPr>
        <p:blipFill rotWithShape="1">
          <a:blip r:embed="rId2">
            <a:extLst>
              <a:ext uri="{28A0092B-C50C-407E-A947-70E740481C1C}">
                <a14:useLocalDpi xmlns:a14="http://schemas.microsoft.com/office/drawing/2010/main" val="0"/>
              </a:ext>
            </a:extLst>
          </a:blip>
          <a:srcRect l="5776" t="33809" r="5371" b="33810"/>
          <a:stretch/>
        </p:blipFill>
        <p:spPr bwMode="auto">
          <a:xfrm>
            <a:off x="1872884" y="416136"/>
            <a:ext cx="9805307" cy="18716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5955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6322" y="187381"/>
            <a:ext cx="8911687" cy="1280890"/>
          </a:xfrm>
        </p:spPr>
        <p:txBody>
          <a:bodyPr>
            <a:noAutofit/>
          </a:bodyPr>
          <a:lstStyle/>
          <a:p>
            <a:pPr lvl="1" algn="l" defTabSz="457200" rtl="0">
              <a:spcBef>
                <a:spcPct val="0"/>
              </a:spcBef>
            </a:pPr>
            <a:r>
              <a:rPr lang="es-EC" sz="3200" b="1" dirty="0">
                <a:latin typeface="Times New Roman" panose="02020603050405020304" pitchFamily="18" charset="0"/>
                <a:ea typeface="Times New Roman" panose="02020603050405020304" pitchFamily="18" charset="0"/>
                <a:cs typeface="Times New Roman" panose="02020603050405020304" pitchFamily="18" charset="0"/>
              </a:rPr>
              <a:t>VARIABLES A MEDIR</a:t>
            </a:r>
            <a:r>
              <a:rPr lang="es-ES" sz="2800" dirty="0">
                <a:latin typeface="Calibri" panose="020F0502020204030204" pitchFamily="34" charset="0"/>
                <a:ea typeface="Calibri" panose="020F0502020204030204" pitchFamily="34" charset="0"/>
                <a:cs typeface="Times New Roman" panose="02020603050405020304" pitchFamily="18" charset="0"/>
              </a:rPr>
              <a:t/>
            </a:r>
            <a:br>
              <a:rPr lang="es-ES" sz="2800" dirty="0">
                <a:latin typeface="Calibri" panose="020F0502020204030204" pitchFamily="34" charset="0"/>
                <a:ea typeface="Calibri" panose="020F0502020204030204" pitchFamily="34" charset="0"/>
                <a:cs typeface="Times New Roman" panose="02020603050405020304" pitchFamily="18" charset="0"/>
              </a:rPr>
            </a:br>
            <a:endParaRPr lang="es-ES" sz="4400" dirty="0"/>
          </a:p>
        </p:txBody>
      </p:sp>
      <p:sp>
        <p:nvSpPr>
          <p:cNvPr id="4" name="Rectángulo 3"/>
          <p:cNvSpPr/>
          <p:nvPr/>
        </p:nvSpPr>
        <p:spPr>
          <a:xfrm>
            <a:off x="6666631" y="5029451"/>
            <a:ext cx="5288808" cy="16743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200000"/>
              </a:lnSpc>
              <a:spcBef>
                <a:spcPts val="1200"/>
              </a:spcBef>
              <a:spcAft>
                <a:spcPts val="1200"/>
              </a:spcAft>
              <a:tabLst>
                <a:tab pos="228600" algn="l"/>
                <a:tab pos="1595120" algn="l"/>
              </a:tabLst>
            </a:pPr>
            <a:r>
              <a:rPr lang="es-EC" sz="2000" dirty="0">
                <a:latin typeface="Times New Roman" panose="02020603050405020304" pitchFamily="18" charset="0"/>
                <a:ea typeface="Calibri" panose="020F0502020204030204" pitchFamily="34" charset="0"/>
                <a:cs typeface="Times New Roman" panose="02020603050405020304" pitchFamily="18" charset="0"/>
              </a:rPr>
              <a:t> </a:t>
            </a:r>
            <a:r>
              <a:rPr lang="es-EC" sz="2000" b="1" dirty="0" smtClean="0">
                <a:latin typeface="Times New Roman" panose="02020603050405020304" pitchFamily="18" charset="0"/>
                <a:ea typeface="Times New Roman" panose="02020603050405020304" pitchFamily="18" charset="0"/>
                <a:cs typeface="Times New Roman" panose="02020603050405020304" pitchFamily="18" charset="0"/>
              </a:rPr>
              <a:t>Mortalidad</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tabLst>
                <a:tab pos="228600" algn="l"/>
              </a:tabLst>
            </a:pPr>
            <a:r>
              <a:rPr lang="es-EC" sz="2000" b="1"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Se </a:t>
            </a:r>
            <a:r>
              <a:rPr lang="es-EC" sz="2000" dirty="0">
                <a:latin typeface="Times New Roman" panose="02020603050405020304" pitchFamily="18" charset="0"/>
                <a:ea typeface="Calibri" panose="020F0502020204030204" pitchFamily="34" charset="0"/>
                <a:cs typeface="Times New Roman" panose="02020603050405020304" pitchFamily="18" charset="0"/>
              </a:rPr>
              <a:t>llevó un registro de los pollos que  murieron se evaluará el porcentaje.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796119" y="1204888"/>
            <a:ext cx="6096000" cy="169584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609600" algn="just">
              <a:spcBef>
                <a:spcPts val="1200"/>
              </a:spcBef>
              <a:spcAft>
                <a:spcPts val="1200"/>
              </a:spcAft>
              <a:tabLst>
                <a:tab pos="228600" algn="l"/>
              </a:tabLst>
            </a:pP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Ganancia de peso: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tabLst>
                <a:tab pos="228600" algn="l"/>
              </a:tabLst>
            </a:pPr>
            <a:r>
              <a:rPr lang="es-EC" sz="2000" b="1"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a:latin typeface="Times New Roman" panose="02020603050405020304" pitchFamily="18" charset="0"/>
                <a:ea typeface="Calibri" panose="020F0502020204030204" pitchFamily="34" charset="0"/>
                <a:cs typeface="Times New Roman" panose="02020603050405020304" pitchFamily="18" charset="0"/>
              </a:rPr>
              <a:t>Resultado de la diferencia de peso final menos peso inicial, comparando los tratamientos cada semana de la investigación.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007056" y="2995598"/>
            <a:ext cx="6096000" cy="193899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Bef>
                <a:spcPts val="1200"/>
              </a:spcBef>
              <a:spcAft>
                <a:spcPts val="1200"/>
              </a:spcAft>
              <a:tabLst>
                <a:tab pos="228600" algn="l"/>
                <a:tab pos="1595120" algn="l"/>
              </a:tabLst>
            </a:pP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Conversión alimenticia:   </a:t>
            </a:r>
            <a:endParaRPr lang="es-EC"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200"/>
              </a:spcBef>
              <a:spcAft>
                <a:spcPts val="1200"/>
              </a:spcAft>
              <a:tabLst>
                <a:tab pos="228600" algn="l"/>
                <a:tab pos="1595120" algn="l"/>
              </a:tabLst>
            </a:pPr>
            <a:r>
              <a:rPr lang="es-EC" sz="2000" b="1"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a:latin typeface="Times New Roman" panose="02020603050405020304" pitchFamily="18" charset="0"/>
                <a:ea typeface="Calibri" panose="020F0502020204030204" pitchFamily="34" charset="0"/>
                <a:cs typeface="Times New Roman" panose="02020603050405020304" pitchFamily="18" charset="0"/>
              </a:rPr>
              <a:t>Se tomó el peso total de alimento consumido por cada tratamiento y se la dividirá para los 70 días en la fase de crianza y engorde, esto para 10 que es la unidad experimental de cada tratamiento.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9181663" y="380886"/>
            <a:ext cx="2773776" cy="3702097"/>
          </a:xfrm>
          <a:prstGeom prst="rect">
            <a:avLst/>
          </a:prstGeom>
        </p:spPr>
      </p:pic>
      <p:pic>
        <p:nvPicPr>
          <p:cNvPr id="3074" name="Picture 2" descr="https://lh3.googleusercontent.com/QBb_0fKnZ9uxaENzxqZ2IRRGgbTH6HWL1NnGTVSkfs9oeM4kNcYzRitgMrY7VLJozREylBSKj7GHwWI5BX8ioV1SJuaGm7k1JTYVB8szgOxgu0Vxa0jAx5lJWqbJVRbKvss0YnzSO7UHa4VZe5l47hyWRfeLkYv8Mbfmhwn533AjshtpLeuuiwWfPjMlmQoWnbztkYC_M6jvnljVgVvHFlq4hEDyLDNDFwminbqWQ288iVmNMKrMW-aUsUMzIh6I9qIF7YE-2NHlQfZs2So-hnAc1mGWnAUt_HoEj-CrJJybzxmuE7DPcz1LcrlmmXukJuFTAifReyR3VvJisaAdFQTydj63YX2-718g-ahXJytAXTYEsBF3flIneERgpSFnH-rFWgAiVhSCvWMn7EBhBLIkXUSZ5t_DtIrKG09RjYdvU8lhJhvCHl3IJQ8eT_Dx60Unzln2X1OTZnlqUrSLSSGudJnehomkIiRkqQWfgYnFG1VMpduHQ2DmSzTteKKKyJF4-rCuB2GuID-7A0gxBmEush7FoRwVpI0IJ4lfHOWeq9ukFfQCDwxHyksOuuggEt-vYGeN_byCvMn2c5ZQQ2v8-PskPvk57ktjQ1UjRWOpwV4ENaZOh3Dk=w497-h662-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2" y="3384645"/>
            <a:ext cx="2602393" cy="347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72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5946" y="487632"/>
            <a:ext cx="8911687" cy="1280890"/>
          </a:xfrm>
        </p:spPr>
        <p:txBody>
          <a:bodyPr/>
          <a:lstStyle/>
          <a:p>
            <a:pPr lvl="0"/>
            <a:r>
              <a:rPr lang="es-EC" b="1" dirty="0" smtClean="0"/>
              <a:t>RESULTADOS Y DISCUSIONES </a:t>
            </a:r>
            <a:r>
              <a:rPr lang="es-ES" dirty="0"/>
              <a:t/>
            </a:r>
            <a:br>
              <a:rPr lang="es-ES" dirty="0"/>
            </a:b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562238982"/>
              </p:ext>
            </p:extLst>
          </p:nvPr>
        </p:nvGraphicFramePr>
        <p:xfrm>
          <a:off x="191066" y="1768522"/>
          <a:ext cx="12000939" cy="4168253"/>
        </p:xfrm>
        <a:graphic>
          <a:graphicData uri="http://schemas.openxmlformats.org/drawingml/2006/table">
            <a:tbl>
              <a:tblPr firstRow="1" firstCol="1" bandRow="1">
                <a:tableStyleId>{5C22544A-7EE6-4342-B048-85BDC9FD1C3A}</a:tableStyleId>
              </a:tblPr>
              <a:tblGrid>
                <a:gridCol w="1214495">
                  <a:extLst>
                    <a:ext uri="{9D8B030D-6E8A-4147-A177-3AD203B41FA5}">
                      <a16:colId xmlns:a16="http://schemas.microsoft.com/office/drawing/2014/main" val="20000"/>
                    </a:ext>
                  </a:extLst>
                </a:gridCol>
                <a:gridCol w="1214495">
                  <a:extLst>
                    <a:ext uri="{9D8B030D-6E8A-4147-A177-3AD203B41FA5}">
                      <a16:colId xmlns:a16="http://schemas.microsoft.com/office/drawing/2014/main" val="20001"/>
                    </a:ext>
                  </a:extLst>
                </a:gridCol>
                <a:gridCol w="909671">
                  <a:extLst>
                    <a:ext uri="{9D8B030D-6E8A-4147-A177-3AD203B41FA5}">
                      <a16:colId xmlns:a16="http://schemas.microsoft.com/office/drawing/2014/main" val="20002"/>
                    </a:ext>
                  </a:extLst>
                </a:gridCol>
                <a:gridCol w="909671">
                  <a:extLst>
                    <a:ext uri="{9D8B030D-6E8A-4147-A177-3AD203B41FA5}">
                      <a16:colId xmlns:a16="http://schemas.microsoft.com/office/drawing/2014/main" val="20003"/>
                    </a:ext>
                  </a:extLst>
                </a:gridCol>
                <a:gridCol w="909671">
                  <a:extLst>
                    <a:ext uri="{9D8B030D-6E8A-4147-A177-3AD203B41FA5}">
                      <a16:colId xmlns:a16="http://schemas.microsoft.com/office/drawing/2014/main" val="20004"/>
                    </a:ext>
                  </a:extLst>
                </a:gridCol>
                <a:gridCol w="909671">
                  <a:extLst>
                    <a:ext uri="{9D8B030D-6E8A-4147-A177-3AD203B41FA5}">
                      <a16:colId xmlns:a16="http://schemas.microsoft.com/office/drawing/2014/main" val="20005"/>
                    </a:ext>
                  </a:extLst>
                </a:gridCol>
                <a:gridCol w="909671">
                  <a:extLst>
                    <a:ext uri="{9D8B030D-6E8A-4147-A177-3AD203B41FA5}">
                      <a16:colId xmlns:a16="http://schemas.microsoft.com/office/drawing/2014/main" val="20006"/>
                    </a:ext>
                  </a:extLst>
                </a:gridCol>
                <a:gridCol w="909671">
                  <a:extLst>
                    <a:ext uri="{9D8B030D-6E8A-4147-A177-3AD203B41FA5}">
                      <a16:colId xmlns:a16="http://schemas.microsoft.com/office/drawing/2014/main" val="20007"/>
                    </a:ext>
                  </a:extLst>
                </a:gridCol>
                <a:gridCol w="909671">
                  <a:extLst>
                    <a:ext uri="{9D8B030D-6E8A-4147-A177-3AD203B41FA5}">
                      <a16:colId xmlns:a16="http://schemas.microsoft.com/office/drawing/2014/main" val="20008"/>
                    </a:ext>
                  </a:extLst>
                </a:gridCol>
                <a:gridCol w="751258">
                  <a:extLst>
                    <a:ext uri="{9D8B030D-6E8A-4147-A177-3AD203B41FA5}">
                      <a16:colId xmlns:a16="http://schemas.microsoft.com/office/drawing/2014/main" val="20009"/>
                    </a:ext>
                  </a:extLst>
                </a:gridCol>
                <a:gridCol w="852067">
                  <a:extLst>
                    <a:ext uri="{9D8B030D-6E8A-4147-A177-3AD203B41FA5}">
                      <a16:colId xmlns:a16="http://schemas.microsoft.com/office/drawing/2014/main" val="20010"/>
                    </a:ext>
                  </a:extLst>
                </a:gridCol>
                <a:gridCol w="852067">
                  <a:extLst>
                    <a:ext uri="{9D8B030D-6E8A-4147-A177-3AD203B41FA5}">
                      <a16:colId xmlns:a16="http://schemas.microsoft.com/office/drawing/2014/main" val="20011"/>
                    </a:ext>
                  </a:extLst>
                </a:gridCol>
                <a:gridCol w="748860">
                  <a:extLst>
                    <a:ext uri="{9D8B030D-6E8A-4147-A177-3AD203B41FA5}">
                      <a16:colId xmlns:a16="http://schemas.microsoft.com/office/drawing/2014/main" val="20012"/>
                    </a:ext>
                  </a:extLst>
                </a:gridCol>
              </a:tblGrid>
              <a:tr h="312496">
                <a:tc>
                  <a:txBody>
                    <a:bodyPr/>
                    <a:lstStyle/>
                    <a:p>
                      <a:pPr algn="ctr">
                        <a:lnSpc>
                          <a:spcPct val="107000"/>
                        </a:lnSpc>
                        <a:spcAft>
                          <a:spcPts val="0"/>
                        </a:spcAft>
                      </a:pPr>
                      <a:r>
                        <a:rPr lang="es-EC" sz="1400" dirty="0" err="1">
                          <a:effectLst/>
                        </a:rPr>
                        <a:t>Fv</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err="1">
                          <a:effectLst/>
                        </a:rPr>
                        <a:t>gl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err="1">
                          <a:effectLst/>
                        </a:rPr>
                        <a:t>Ev</a:t>
                      </a:r>
                      <a:r>
                        <a:rPr lang="es-EC" sz="1400" dirty="0">
                          <a:effectLst/>
                        </a:rPr>
                        <a:t>. 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8</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10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Ev. 11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415669">
                <a:tc>
                  <a:txBody>
                    <a:bodyPr/>
                    <a:lstStyle/>
                    <a:p>
                      <a:pPr algn="ctr">
                        <a:lnSpc>
                          <a:spcPct val="107000"/>
                        </a:lnSpc>
                        <a:spcAft>
                          <a:spcPts val="0"/>
                        </a:spcAft>
                      </a:pPr>
                      <a:r>
                        <a:rPr lang="es-EC" sz="1400">
                          <a:effectLst/>
                        </a:rPr>
                        <a:t>Genero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1,60E-03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1,40E-03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0,13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15669">
                <a:tc>
                  <a:txBody>
                    <a:bodyPr/>
                    <a:lstStyle/>
                    <a:p>
                      <a:pPr algn="ctr">
                        <a:lnSpc>
                          <a:spcPct val="107000"/>
                        </a:lnSpc>
                        <a:spcAft>
                          <a:spcPts val="0"/>
                        </a:spcAft>
                      </a:pPr>
                      <a:r>
                        <a:rPr lang="es-EC" sz="1400">
                          <a:effectLst/>
                        </a:rPr>
                        <a:t>Dp</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2,10E-05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2,60E-04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1,90E-03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3,00E-03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0,14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0,21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15669">
                <a:tc>
                  <a:txBody>
                    <a:bodyPr/>
                    <a:lstStyle/>
                    <a:p>
                      <a:pPr algn="ctr">
                        <a:lnSpc>
                          <a:spcPct val="107000"/>
                        </a:lnSpc>
                        <a:spcAft>
                          <a:spcPts val="0"/>
                        </a:spcAft>
                      </a:pPr>
                      <a:r>
                        <a:rPr lang="es-EC" sz="1400">
                          <a:effectLst/>
                        </a:rPr>
                        <a:t>Genero*Dp</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1,90E-05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1,50E-05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1,60E-04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1,20E-03</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3,00E-04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3,00E-04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4,40E-03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15669">
                <a:tc>
                  <a:txBody>
                    <a:bodyPr/>
                    <a:lstStyle/>
                    <a:p>
                      <a:pPr algn="ctr">
                        <a:lnSpc>
                          <a:spcPct val="107000"/>
                        </a:lnSpc>
                        <a:spcAft>
                          <a:spcPts val="0"/>
                        </a:spcAft>
                      </a:pPr>
                      <a:r>
                        <a:rPr lang="es-EC" sz="1400">
                          <a:effectLst/>
                        </a:rPr>
                        <a:t>Error</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9,60E-05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1,50E-04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5,20E-04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1,20E-03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1,30E-03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1,30E-03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0,02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10177">
                <a:tc>
                  <a:txBody>
                    <a:bodyPr/>
                    <a:lstStyle/>
                    <a:p>
                      <a:pPr algn="ctr">
                        <a:lnSpc>
                          <a:spcPct val="107000"/>
                        </a:lnSpc>
                        <a:spcAft>
                          <a:spcPts val="0"/>
                        </a:spcAft>
                      </a:pPr>
                      <a:r>
                        <a:rPr lang="es-EC" sz="1400">
                          <a:effectLst/>
                        </a:rPr>
                        <a:t>Total</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extLst>
                  <a:ext uri="{0D108BD9-81ED-4DB2-BD59-A6C34878D82A}">
                    <a16:rowId xmlns:a16="http://schemas.microsoft.com/office/drawing/2014/main" val="10005"/>
                  </a:ext>
                </a:extLst>
              </a:tr>
              <a:tr h="410177">
                <a:tc>
                  <a:txBody>
                    <a:bodyPr/>
                    <a:lstStyle/>
                    <a:p>
                      <a:pPr algn="ctr">
                        <a:lnSpc>
                          <a:spcPct val="107000"/>
                        </a:lnSpc>
                        <a:spcAft>
                          <a:spcPts val="0"/>
                        </a:spcAft>
                      </a:pPr>
                      <a:r>
                        <a:rPr lang="es-EC" sz="1400">
                          <a:effectLst/>
                        </a:rPr>
                        <a:t>C.V</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2400">
                        <a:effectLst/>
                        <a:latin typeface="Calibri" panose="020F0502020204030204" pitchFamily="34" charset="0"/>
                      </a:endParaRPr>
                    </a:p>
                  </a:txBody>
                  <a:tcPr marL="44450" marR="44450" marT="0" marB="0" anchor="b"/>
                </a:tc>
                <a:tc>
                  <a:txBody>
                    <a:bodyPr/>
                    <a:lstStyle/>
                    <a:p>
                      <a:pPr algn="ctr">
                        <a:lnSpc>
                          <a:spcPct val="107000"/>
                        </a:lnSpc>
                        <a:spcAft>
                          <a:spcPts val="0"/>
                        </a:spcAft>
                      </a:pPr>
                      <a:r>
                        <a:rPr lang="es-EC" sz="1400">
                          <a:effectLst/>
                        </a:rPr>
                        <a:t>8,49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7,4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8,72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8,58</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6,65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6,65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9,74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11,72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10,56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9,4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11,24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415669">
                <a:tc rowSpan="3">
                  <a:txBody>
                    <a:bodyPr/>
                    <a:lstStyle/>
                    <a:p>
                      <a:pPr algn="ctr">
                        <a:lnSpc>
                          <a:spcPct val="107000"/>
                        </a:lnSpc>
                        <a:spcAft>
                          <a:spcPts val="0"/>
                        </a:spcAft>
                      </a:pPr>
                      <a:r>
                        <a:rPr lang="es-EC" sz="1400" dirty="0">
                          <a:effectLst/>
                        </a:rPr>
                        <a:t>P-Valor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Genero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0,0003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0,0002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&lt;0,0001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&lt;0,0001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0,0007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0,0221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0,0133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0,0063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0,0142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478529">
                <a:tc vMerge="1">
                  <a:txBody>
                    <a:bodyPr/>
                    <a:lstStyle/>
                    <a:p>
                      <a:endParaRPr lang="es-ES"/>
                    </a:p>
                  </a:txBody>
                  <a:tcPr/>
                </a:tc>
                <a:tc>
                  <a:txBody>
                    <a:bodyPr/>
                    <a:lstStyle/>
                    <a:p>
                      <a:pPr algn="ctr">
                        <a:lnSpc>
                          <a:spcPct val="107000"/>
                        </a:lnSpc>
                        <a:spcAft>
                          <a:spcPts val="0"/>
                        </a:spcAft>
                      </a:pPr>
                      <a:r>
                        <a:rPr lang="es-EC" sz="1400" dirty="0" err="1">
                          <a:effectLst/>
                        </a:rPr>
                        <a:t>Dp</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0,9242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0,1646</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0,0158</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0,0598</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rPr>
                        <a:t>&lt;0,0001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&lt;0,0001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0,0028</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0,0069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0,0004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&lt;0,0001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&lt;0,0001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478529">
                <a:tc vMerge="1">
                  <a:txBody>
                    <a:bodyPr/>
                    <a:lstStyle/>
                    <a:p>
                      <a:endParaRPr lang="es-ES"/>
                    </a:p>
                  </a:txBody>
                  <a:tcPr/>
                </a:tc>
                <a:tc>
                  <a:txBody>
                    <a:bodyPr/>
                    <a:lstStyle/>
                    <a:p>
                      <a:pPr algn="ctr">
                        <a:lnSpc>
                          <a:spcPct val="107000"/>
                        </a:lnSpc>
                        <a:spcAft>
                          <a:spcPts val="0"/>
                        </a:spcAft>
                      </a:pPr>
                      <a:r>
                        <a:rPr lang="es-EC" sz="1400" dirty="0">
                          <a:effectLst/>
                        </a:rPr>
                        <a:t>Genero*</a:t>
                      </a:r>
                      <a:r>
                        <a:rPr lang="es-EC" sz="1400" dirty="0" err="1">
                          <a:effectLst/>
                        </a:rPr>
                        <a:t>Dp</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0,9387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0,9812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0,8731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0,4307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0,9155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0,9155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0,5901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0,288</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0,3603</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0,2425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0,3359</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bl>
          </a:graphicData>
        </a:graphic>
      </p:graphicFrame>
      <p:sp>
        <p:nvSpPr>
          <p:cNvPr id="5" name="Rectángulo 4"/>
          <p:cNvSpPr/>
          <p:nvPr/>
        </p:nvSpPr>
        <p:spPr>
          <a:xfrm>
            <a:off x="837063" y="1262712"/>
            <a:ext cx="10313158" cy="461665"/>
          </a:xfrm>
          <a:prstGeom prst="rect">
            <a:avLst/>
          </a:prstGeom>
        </p:spPr>
        <p:txBody>
          <a:bodyPr wrap="square">
            <a:spAutoFit/>
          </a:bodyPr>
          <a:lstStyle/>
          <a:p>
            <a:r>
              <a:rPr lang="es-EC" sz="2400" b="1" dirty="0" smtClean="0">
                <a:latin typeface="Times New Roman" panose="02020603050405020304" pitchFamily="18" charset="0"/>
                <a:ea typeface="Calibri" panose="020F0502020204030204" pitchFamily="34" charset="0"/>
              </a:rPr>
              <a:t>GANANCIA DE PESO</a:t>
            </a:r>
            <a:endParaRPr lang="es-ES" sz="2400" b="1" dirty="0"/>
          </a:p>
        </p:txBody>
      </p:sp>
      <p:sp>
        <p:nvSpPr>
          <p:cNvPr id="6" name="Rectángulo 5"/>
          <p:cNvSpPr/>
          <p:nvPr/>
        </p:nvSpPr>
        <p:spPr>
          <a:xfrm>
            <a:off x="1012971" y="6315080"/>
            <a:ext cx="5973110"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Nota: </a:t>
            </a:r>
            <a:r>
              <a:rPr lang="es-EC" dirty="0" smtClean="0">
                <a:latin typeface="Times New Roman" panose="02020603050405020304" pitchFamily="18" charset="0"/>
                <a:ea typeface="Calibri" panose="020F0502020204030204" pitchFamily="34" charset="0"/>
              </a:rPr>
              <a:t>p-valor de</a:t>
            </a:r>
            <a:r>
              <a:rPr lang="es-EC" b="1" dirty="0" smtClean="0">
                <a:latin typeface="Times New Roman" panose="02020603050405020304" pitchFamily="18" charset="0"/>
                <a:ea typeface="Calibri" panose="020F0502020204030204" pitchFamily="34" charset="0"/>
              </a:rPr>
              <a:t> ≤</a:t>
            </a:r>
            <a:r>
              <a:rPr lang="es-EC" dirty="0" smtClean="0">
                <a:latin typeface="Times New Roman" panose="02020603050405020304" pitchFamily="18" charset="0"/>
                <a:ea typeface="Calibri" panose="020F0502020204030204" pitchFamily="34" charset="0"/>
              </a:rPr>
              <a:t>0,05 muestran una diferencia significativ</a:t>
            </a:r>
            <a:r>
              <a:rPr lang="es-EC" dirty="0">
                <a:latin typeface="Times New Roman" panose="02020603050405020304" pitchFamily="18" charset="0"/>
                <a:ea typeface="Calibri" panose="020F0502020204030204" pitchFamily="34" charset="0"/>
              </a:rPr>
              <a:t>a</a:t>
            </a:r>
            <a:r>
              <a:rPr lang="es-EC" dirty="0" smtClean="0">
                <a:latin typeface="Times New Roman" panose="02020603050405020304" pitchFamily="18" charset="0"/>
                <a:ea typeface="Calibri" panose="020F0502020204030204" pitchFamily="34" charset="0"/>
              </a:rPr>
              <a:t>  </a:t>
            </a:r>
            <a:endParaRPr lang="es-ES" dirty="0"/>
          </a:p>
        </p:txBody>
      </p:sp>
      <p:sp>
        <p:nvSpPr>
          <p:cNvPr id="7" name="Rectángulo 6"/>
          <p:cNvSpPr/>
          <p:nvPr/>
        </p:nvSpPr>
        <p:spPr>
          <a:xfrm>
            <a:off x="1542196" y="4585648"/>
            <a:ext cx="10649804" cy="436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1542195" y="5150112"/>
            <a:ext cx="10649805" cy="3499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6300414" y="5047754"/>
            <a:ext cx="791570" cy="55465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371296" y="5602406"/>
            <a:ext cx="10820704" cy="4299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2" name="Gráfico 11"/>
          <p:cNvGraphicFramePr/>
          <p:nvPr>
            <p:extLst>
              <p:ext uri="{D42A27DB-BD31-4B8C-83A1-F6EECF244321}">
                <p14:modId xmlns:p14="http://schemas.microsoft.com/office/powerpoint/2010/main" val="3502130864"/>
              </p:ext>
            </p:extLst>
          </p:nvPr>
        </p:nvGraphicFramePr>
        <p:xfrm>
          <a:off x="454475" y="1262712"/>
          <a:ext cx="5117911" cy="3637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p:nvPr>
            <p:extLst>
              <p:ext uri="{D42A27DB-BD31-4B8C-83A1-F6EECF244321}">
                <p14:modId xmlns:p14="http://schemas.microsoft.com/office/powerpoint/2010/main" val="2893778948"/>
              </p:ext>
            </p:extLst>
          </p:nvPr>
        </p:nvGraphicFramePr>
        <p:xfrm>
          <a:off x="6300414" y="1272226"/>
          <a:ext cx="5322841" cy="3595116"/>
        </p:xfrm>
        <a:graphic>
          <a:graphicData uri="http://schemas.openxmlformats.org/drawingml/2006/chart">
            <c:chart xmlns:c="http://schemas.openxmlformats.org/drawingml/2006/chart" xmlns:r="http://schemas.openxmlformats.org/officeDocument/2006/relationships" r:id="rId3"/>
          </a:graphicData>
        </a:graphic>
      </p:graphicFrame>
      <p:sp>
        <p:nvSpPr>
          <p:cNvPr id="16" name="CuadroTexto 15"/>
          <p:cNvSpPr txBox="1"/>
          <p:nvPr/>
        </p:nvSpPr>
        <p:spPr>
          <a:xfrm>
            <a:off x="9950742" y="1996630"/>
            <a:ext cx="1633781" cy="307777"/>
          </a:xfrm>
          <a:prstGeom prst="rect">
            <a:avLst/>
          </a:prstGeom>
          <a:noFill/>
        </p:spPr>
        <p:txBody>
          <a:bodyPr wrap="none" rtlCol="0">
            <a:spAutoFit/>
          </a:bodyPr>
          <a:lstStyle/>
          <a:p>
            <a:r>
              <a:rPr lang="es-ES" sz="1400" dirty="0" smtClean="0"/>
              <a:t>Se acepta la </a:t>
            </a:r>
            <a:r>
              <a:rPr lang="es-ES" sz="1400" b="1" dirty="0" smtClean="0"/>
              <a:t>H0</a:t>
            </a:r>
            <a:r>
              <a:rPr lang="es-ES" sz="1400" dirty="0" smtClean="0"/>
              <a:t> </a:t>
            </a:r>
            <a:endParaRPr lang="es-ES" sz="1400" dirty="0"/>
          </a:p>
        </p:txBody>
      </p:sp>
    </p:spTree>
    <p:extLst>
      <p:ext uri="{BB962C8B-B14F-4D97-AF65-F5344CB8AC3E}">
        <p14:creationId xmlns:p14="http://schemas.microsoft.com/office/powerpoint/2010/main" val="3437609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grpId="1" nodeType="clickEffect">
                                  <p:stCondLst>
                                    <p:cond delay="0"/>
                                  </p:stCondLst>
                                  <p:childTnLst>
                                    <p:animEffect transition="out" filter="wedg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xit" presetSubtype="0" fill="hold" grpId="1" nodeType="clickEffect">
                                  <p:stCondLst>
                                    <p:cond delay="0"/>
                                  </p:stCondLst>
                                  <p:childTnLst>
                                    <p:animEffect transition="out" filter="wedge">
                                      <p:cBhvr>
                                        <p:cTn id="43" dur="2000"/>
                                        <p:tgtEl>
                                          <p:spTgt spid="14"/>
                                        </p:tgtEl>
                                      </p:cBhvr>
                                    </p:animEffect>
                                    <p:set>
                                      <p:cBhvr>
                                        <p:cTn id="44" dur="1" fill="hold">
                                          <p:stCondLst>
                                            <p:cond delay="19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Graphic spid="12" grpId="0">
        <p:bldAsOne/>
      </p:bldGraphic>
      <p:bldGraphic spid="12" grpId="1">
        <p:bldAsOne/>
      </p:bldGraphic>
      <p:bldGraphic spid="14" grpId="0">
        <p:bldAsOne/>
      </p:bldGraphic>
      <p:bldGraphic spid="14"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97502409"/>
              </p:ext>
            </p:extLst>
          </p:nvPr>
        </p:nvGraphicFramePr>
        <p:xfrm>
          <a:off x="300248" y="1795811"/>
          <a:ext cx="7642747" cy="4205175"/>
        </p:xfrm>
        <a:graphic>
          <a:graphicData uri="http://schemas.openxmlformats.org/drawingml/2006/table">
            <a:tbl>
              <a:tblPr firstRow="1" firstCol="1" bandRow="1">
                <a:tableStyleId>{0E3FDE45-AF77-4B5C-9715-49D594BDF05E}</a:tableStyleId>
              </a:tblPr>
              <a:tblGrid>
                <a:gridCol w="695490">
                  <a:extLst>
                    <a:ext uri="{9D8B030D-6E8A-4147-A177-3AD203B41FA5}">
                      <a16:colId xmlns:a16="http://schemas.microsoft.com/office/drawing/2014/main" val="20000"/>
                    </a:ext>
                  </a:extLst>
                </a:gridCol>
                <a:gridCol w="695490">
                  <a:extLst>
                    <a:ext uri="{9D8B030D-6E8A-4147-A177-3AD203B41FA5}">
                      <a16:colId xmlns:a16="http://schemas.microsoft.com/office/drawing/2014/main" val="20001"/>
                    </a:ext>
                  </a:extLst>
                </a:gridCol>
                <a:gridCol w="695490">
                  <a:extLst>
                    <a:ext uri="{9D8B030D-6E8A-4147-A177-3AD203B41FA5}">
                      <a16:colId xmlns:a16="http://schemas.microsoft.com/office/drawing/2014/main" val="20002"/>
                    </a:ext>
                  </a:extLst>
                </a:gridCol>
                <a:gridCol w="695490">
                  <a:extLst>
                    <a:ext uri="{9D8B030D-6E8A-4147-A177-3AD203B41FA5}">
                      <a16:colId xmlns:a16="http://schemas.microsoft.com/office/drawing/2014/main" val="20003"/>
                    </a:ext>
                  </a:extLst>
                </a:gridCol>
                <a:gridCol w="695490">
                  <a:extLst>
                    <a:ext uri="{9D8B030D-6E8A-4147-A177-3AD203B41FA5}">
                      <a16:colId xmlns:a16="http://schemas.microsoft.com/office/drawing/2014/main" val="20004"/>
                    </a:ext>
                  </a:extLst>
                </a:gridCol>
                <a:gridCol w="695490">
                  <a:extLst>
                    <a:ext uri="{9D8B030D-6E8A-4147-A177-3AD203B41FA5}">
                      <a16:colId xmlns:a16="http://schemas.microsoft.com/office/drawing/2014/main" val="20005"/>
                    </a:ext>
                  </a:extLst>
                </a:gridCol>
                <a:gridCol w="695490">
                  <a:extLst>
                    <a:ext uri="{9D8B030D-6E8A-4147-A177-3AD203B41FA5}">
                      <a16:colId xmlns:a16="http://schemas.microsoft.com/office/drawing/2014/main" val="20006"/>
                    </a:ext>
                  </a:extLst>
                </a:gridCol>
                <a:gridCol w="695490">
                  <a:extLst>
                    <a:ext uri="{9D8B030D-6E8A-4147-A177-3AD203B41FA5}">
                      <a16:colId xmlns:a16="http://schemas.microsoft.com/office/drawing/2014/main" val="20007"/>
                    </a:ext>
                  </a:extLst>
                </a:gridCol>
                <a:gridCol w="695490">
                  <a:extLst>
                    <a:ext uri="{9D8B030D-6E8A-4147-A177-3AD203B41FA5}">
                      <a16:colId xmlns:a16="http://schemas.microsoft.com/office/drawing/2014/main" val="20008"/>
                    </a:ext>
                  </a:extLst>
                </a:gridCol>
                <a:gridCol w="695490">
                  <a:extLst>
                    <a:ext uri="{9D8B030D-6E8A-4147-A177-3AD203B41FA5}">
                      <a16:colId xmlns:a16="http://schemas.microsoft.com/office/drawing/2014/main" val="20009"/>
                    </a:ext>
                  </a:extLst>
                </a:gridCol>
                <a:gridCol w="687847">
                  <a:extLst>
                    <a:ext uri="{9D8B030D-6E8A-4147-A177-3AD203B41FA5}">
                      <a16:colId xmlns:a16="http://schemas.microsoft.com/office/drawing/2014/main" val="20010"/>
                    </a:ext>
                  </a:extLst>
                </a:gridCol>
              </a:tblGrid>
              <a:tr h="339453">
                <a:tc>
                  <a:txBody>
                    <a:bodyPr/>
                    <a:lstStyle/>
                    <a:p>
                      <a:pPr algn="ctr">
                        <a:lnSpc>
                          <a:spcPct val="107000"/>
                        </a:lnSpc>
                        <a:spcBef>
                          <a:spcPts val="1200"/>
                        </a:spcBef>
                        <a:spcAft>
                          <a:spcPts val="0"/>
                        </a:spcAft>
                        <a:tabLst>
                          <a:tab pos="228600" algn="l"/>
                        </a:tabLst>
                      </a:pPr>
                      <a:r>
                        <a:rPr lang="es-EC" sz="1600" dirty="0">
                          <a:effectLst/>
                        </a:rPr>
                        <a:t>Días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480">
                <a:tc>
                  <a:txBody>
                    <a:bodyPr/>
                    <a:lstStyle/>
                    <a:p>
                      <a:pPr algn="ctr">
                        <a:lnSpc>
                          <a:spcPct val="107000"/>
                        </a:lnSpc>
                        <a:spcBef>
                          <a:spcPts val="1200"/>
                        </a:spcBef>
                        <a:spcAft>
                          <a:spcPts val="0"/>
                        </a:spcAft>
                        <a:tabLst>
                          <a:tab pos="228600" algn="l"/>
                        </a:tabLst>
                      </a:pPr>
                      <a:r>
                        <a:rPr lang="es-EC" sz="16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0,123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0,123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480">
                <a:tc>
                  <a:txBody>
                    <a:bodyPr/>
                    <a:lstStyle/>
                    <a:p>
                      <a:pPr algn="ctr">
                        <a:lnSpc>
                          <a:spcPct val="107000"/>
                        </a:lnSpc>
                        <a:spcBef>
                          <a:spcPts val="1200"/>
                        </a:spcBef>
                        <a:spcAft>
                          <a:spcPts val="0"/>
                        </a:spcAft>
                        <a:tabLst>
                          <a:tab pos="228600" algn="l"/>
                        </a:tabLst>
                      </a:pPr>
                      <a:r>
                        <a:rPr lang="es-EC" sz="1600">
                          <a:effectLst/>
                        </a:rPr>
                        <a:t>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0,168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0,158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0,158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0,168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0,163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480">
                <a:tc>
                  <a:txBody>
                    <a:bodyPr/>
                    <a:lstStyle/>
                    <a:p>
                      <a:pPr algn="ctr">
                        <a:lnSpc>
                          <a:spcPct val="107000"/>
                        </a:lnSpc>
                        <a:spcBef>
                          <a:spcPts val="1200"/>
                        </a:spcBef>
                        <a:spcAft>
                          <a:spcPts val="0"/>
                        </a:spcAft>
                        <a:tabLst>
                          <a:tab pos="228600" algn="l"/>
                        </a:tabLst>
                      </a:pPr>
                      <a:r>
                        <a:rPr lang="es-EC" sz="1600">
                          <a:effectLst/>
                        </a:rPr>
                        <a:t>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0,270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0,255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0,248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0,240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0,238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0,303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0,270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0,280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0,268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0,253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60480">
                <a:tc>
                  <a:txBody>
                    <a:bodyPr/>
                    <a:lstStyle/>
                    <a:p>
                      <a:pPr algn="ctr">
                        <a:lnSpc>
                          <a:spcPct val="107000"/>
                        </a:lnSpc>
                        <a:spcBef>
                          <a:spcPts val="1200"/>
                        </a:spcBef>
                        <a:spcAft>
                          <a:spcPts val="0"/>
                        </a:spcAft>
                        <a:tabLst>
                          <a:tab pos="228600" algn="l"/>
                        </a:tabLst>
                      </a:pPr>
                      <a:r>
                        <a:rPr lang="es-EC" sz="1600">
                          <a:effectLst/>
                        </a:rPr>
                        <a:t>31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0,390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0,380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0,380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0,378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0,368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0,473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0,435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0,408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0,418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0,390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60480">
                <a:tc>
                  <a:txBody>
                    <a:bodyPr/>
                    <a:lstStyle/>
                    <a:p>
                      <a:pPr algn="ctr">
                        <a:lnSpc>
                          <a:spcPct val="107000"/>
                        </a:lnSpc>
                        <a:spcBef>
                          <a:spcPts val="1200"/>
                        </a:spcBef>
                        <a:spcAft>
                          <a:spcPts val="0"/>
                        </a:spcAft>
                        <a:tabLst>
                          <a:tab pos="228600" algn="l"/>
                        </a:tabLst>
                      </a:pPr>
                      <a:r>
                        <a:rPr lang="es-EC" sz="1600">
                          <a:effectLst/>
                        </a:rPr>
                        <a:t>38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0,563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0,531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0,484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0,491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0,459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0,635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0,589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0,568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0,547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0,517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60480">
                <a:tc>
                  <a:txBody>
                    <a:bodyPr/>
                    <a:lstStyle/>
                    <a:p>
                      <a:pPr algn="ctr">
                        <a:lnSpc>
                          <a:spcPct val="107000"/>
                        </a:lnSpc>
                        <a:spcBef>
                          <a:spcPts val="1200"/>
                        </a:spcBef>
                        <a:spcAft>
                          <a:spcPts val="0"/>
                        </a:spcAft>
                        <a:tabLst>
                          <a:tab pos="228600" algn="l"/>
                        </a:tabLst>
                      </a:pPr>
                      <a:r>
                        <a:rPr lang="es-EC" sz="1600">
                          <a:effectLst/>
                        </a:rPr>
                        <a:t>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0,683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0,645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0,620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0,598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0,590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0,743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0,673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0,668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0,698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60480">
                <a:tc>
                  <a:txBody>
                    <a:bodyPr/>
                    <a:lstStyle/>
                    <a:p>
                      <a:pPr algn="ctr">
                        <a:lnSpc>
                          <a:spcPct val="107000"/>
                        </a:lnSpc>
                        <a:spcBef>
                          <a:spcPts val="1200"/>
                        </a:spcBef>
                        <a:spcAft>
                          <a:spcPts val="0"/>
                        </a:spcAft>
                        <a:tabLst>
                          <a:tab pos="228600" algn="l"/>
                        </a:tabLst>
                      </a:pPr>
                      <a:r>
                        <a:rPr lang="es-EC" sz="1600">
                          <a:effectLst/>
                        </a:rPr>
                        <a:t>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0,777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0,754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0,735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0,716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0,992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0,871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0,833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0,761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60480">
                <a:tc>
                  <a:txBody>
                    <a:bodyPr/>
                    <a:lstStyle/>
                    <a:p>
                      <a:pPr algn="ctr">
                        <a:lnSpc>
                          <a:spcPct val="107000"/>
                        </a:lnSpc>
                        <a:spcBef>
                          <a:spcPts val="1200"/>
                        </a:spcBef>
                        <a:spcAft>
                          <a:spcPts val="0"/>
                        </a:spcAft>
                        <a:tabLst>
                          <a:tab pos="228600" algn="l"/>
                        </a:tabLst>
                      </a:pPr>
                      <a:r>
                        <a:rPr lang="es-EC" sz="1600">
                          <a:effectLst/>
                        </a:rPr>
                        <a:t>59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0,958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0,909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0">
                <a:tc>
                  <a:txBody>
                    <a:bodyPr/>
                    <a:lstStyle/>
                    <a:p>
                      <a:pPr algn="ctr">
                        <a:lnSpc>
                          <a:spcPct val="107000"/>
                        </a:lnSpc>
                        <a:spcBef>
                          <a:spcPts val="1200"/>
                        </a:spcBef>
                        <a:spcAft>
                          <a:spcPts val="0"/>
                        </a:spcAft>
                        <a:tabLst>
                          <a:tab pos="228600" algn="l"/>
                        </a:tabLst>
                      </a:pPr>
                      <a:r>
                        <a:rPr lang="es-EC" sz="1600">
                          <a:effectLst/>
                        </a:rPr>
                        <a:t>66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1,049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1,343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1,133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360480">
                <a:tc>
                  <a:txBody>
                    <a:bodyPr/>
                    <a:lstStyle/>
                    <a:p>
                      <a:pPr algn="ctr">
                        <a:lnSpc>
                          <a:spcPct val="107000"/>
                        </a:lnSpc>
                        <a:spcBef>
                          <a:spcPts val="1200"/>
                        </a:spcBef>
                        <a:spcAft>
                          <a:spcPts val="0"/>
                        </a:spcAft>
                        <a:tabLst>
                          <a:tab pos="228600" algn="l"/>
                        </a:tabLst>
                      </a:pPr>
                      <a:r>
                        <a:rPr lang="es-EC" sz="1600">
                          <a:effectLst/>
                        </a:rPr>
                        <a:t>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1,205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1,123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1,078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1,443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1,228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1,075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0,975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360480">
                <a:tc>
                  <a:txBody>
                    <a:bodyPr/>
                    <a:lstStyle/>
                    <a:p>
                      <a:pPr algn="ctr">
                        <a:lnSpc>
                          <a:spcPct val="107000"/>
                        </a:lnSpc>
                        <a:spcBef>
                          <a:spcPts val="1200"/>
                        </a:spcBef>
                        <a:spcAft>
                          <a:spcPts val="0"/>
                        </a:spcAft>
                        <a:tabLst>
                          <a:tab pos="228600" algn="l"/>
                        </a:tabLst>
                      </a:pPr>
                      <a:r>
                        <a:rPr lang="es-EC" sz="1600">
                          <a:effectLst/>
                        </a:rPr>
                        <a:t>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1,340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1,233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1,178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1,053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1,618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1,378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1,293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1,055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bl>
          </a:graphicData>
        </a:graphic>
      </p:graphicFrame>
      <p:sp>
        <p:nvSpPr>
          <p:cNvPr id="5" name="Título 1"/>
          <p:cNvSpPr>
            <a:spLocks noGrp="1"/>
          </p:cNvSpPr>
          <p:nvPr>
            <p:ph type="title"/>
          </p:nvPr>
        </p:nvSpPr>
        <p:spPr>
          <a:xfrm>
            <a:off x="1855946" y="487632"/>
            <a:ext cx="8911687" cy="1280890"/>
          </a:xfrm>
        </p:spPr>
        <p:txBody>
          <a:bodyPr/>
          <a:lstStyle/>
          <a:p>
            <a:pPr lvl="0"/>
            <a:r>
              <a:rPr lang="es-EC" b="1" dirty="0" smtClean="0"/>
              <a:t>RESULTADOS Y DISCUSIONES </a:t>
            </a:r>
            <a:r>
              <a:rPr lang="es-ES" dirty="0"/>
              <a:t/>
            </a:r>
            <a:br>
              <a:rPr lang="es-ES" dirty="0"/>
            </a:br>
            <a:endParaRPr lang="es-ES" dirty="0"/>
          </a:p>
        </p:txBody>
      </p:sp>
      <p:sp>
        <p:nvSpPr>
          <p:cNvPr id="6" name="Rectángulo 5"/>
          <p:cNvSpPr/>
          <p:nvPr/>
        </p:nvSpPr>
        <p:spPr>
          <a:xfrm>
            <a:off x="327545" y="2140086"/>
            <a:ext cx="7656395" cy="3362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476363" y="1288060"/>
            <a:ext cx="6135013"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Ganancia de peso acumulada en kg de los distintos tratamientos </a:t>
            </a:r>
            <a:endParaRPr lang="es-ES" dirty="0"/>
          </a:p>
        </p:txBody>
      </p:sp>
      <p:sp>
        <p:nvSpPr>
          <p:cNvPr id="8" name="CuadroTexto 7"/>
          <p:cNvSpPr txBox="1"/>
          <p:nvPr/>
        </p:nvSpPr>
        <p:spPr>
          <a:xfrm>
            <a:off x="8284191" y="1938898"/>
            <a:ext cx="3330054" cy="738664"/>
          </a:xfrm>
          <a:prstGeom prst="rect">
            <a:avLst/>
          </a:prstGeom>
          <a:noFill/>
          <a:ln w="28575">
            <a:solidFill>
              <a:srgbClr val="00B050"/>
            </a:solidFill>
          </a:ln>
        </p:spPr>
        <p:txBody>
          <a:bodyPr wrap="square" rtlCol="0">
            <a:spAutoFit/>
          </a:bodyPr>
          <a:lstStyle/>
          <a:p>
            <a:r>
              <a:rPr lang="es-ES" sz="1400" b="1" dirty="0" smtClean="0"/>
              <a:t>Peso inicial</a:t>
            </a:r>
          </a:p>
          <a:p>
            <a:r>
              <a:rPr lang="es-EC" sz="1400" dirty="0"/>
              <a:t>(</a:t>
            </a:r>
            <a:r>
              <a:rPr lang="es-EC" sz="1400" dirty="0" err="1"/>
              <a:t>Llaguno</a:t>
            </a:r>
            <a:r>
              <a:rPr lang="es-EC" sz="1400" dirty="0"/>
              <a:t> , 2010</a:t>
            </a:r>
            <a:r>
              <a:rPr lang="es-EC" sz="1400" dirty="0" smtClean="0"/>
              <a:t>)</a:t>
            </a:r>
            <a:r>
              <a:rPr lang="es-EC" sz="1400" dirty="0"/>
              <a:t> 0.167 </a:t>
            </a:r>
            <a:r>
              <a:rPr lang="es-EC" sz="1400" dirty="0" smtClean="0"/>
              <a:t>kg </a:t>
            </a:r>
            <a:r>
              <a:rPr lang="es-EC" sz="1400" dirty="0"/>
              <a:t>en siete días de nacido</a:t>
            </a:r>
            <a:r>
              <a:rPr lang="es-EC" sz="1400" dirty="0" smtClean="0"/>
              <a:t> </a:t>
            </a:r>
            <a:endParaRPr lang="es-ES" sz="1400" dirty="0"/>
          </a:p>
        </p:txBody>
      </p:sp>
      <p:sp>
        <p:nvSpPr>
          <p:cNvPr id="10" name="Rectángulo 9"/>
          <p:cNvSpPr/>
          <p:nvPr/>
        </p:nvSpPr>
        <p:spPr>
          <a:xfrm>
            <a:off x="4455993" y="5622539"/>
            <a:ext cx="784747" cy="382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8284191" y="4925669"/>
            <a:ext cx="3330054" cy="1169551"/>
          </a:xfrm>
          <a:prstGeom prst="rect">
            <a:avLst/>
          </a:prstGeom>
          <a:noFill/>
          <a:ln w="38100">
            <a:solidFill>
              <a:srgbClr val="FF0000"/>
            </a:solidFill>
          </a:ln>
        </p:spPr>
        <p:txBody>
          <a:bodyPr wrap="square" rtlCol="0">
            <a:spAutoFit/>
          </a:bodyPr>
          <a:lstStyle/>
          <a:p>
            <a:r>
              <a:rPr lang="es-ES" sz="1400" b="1" dirty="0" smtClean="0"/>
              <a:t>Peso final </a:t>
            </a:r>
          </a:p>
          <a:p>
            <a:pPr marL="285750" indent="-285750">
              <a:buFont typeface="Arial" panose="020B0604020202020204" pitchFamily="34" charset="0"/>
              <a:buChar char="•"/>
            </a:pPr>
            <a:r>
              <a:rPr lang="es-EC" sz="1400" dirty="0"/>
              <a:t>(</a:t>
            </a:r>
            <a:r>
              <a:rPr lang="es-EC" sz="1400" dirty="0" err="1"/>
              <a:t>Godinez</a:t>
            </a:r>
            <a:r>
              <a:rPr lang="es-EC" sz="1400" dirty="0"/>
              <a:t>, 2006</a:t>
            </a:r>
            <a:r>
              <a:rPr lang="es-EC" sz="1400" dirty="0" smtClean="0"/>
              <a:t>) </a:t>
            </a:r>
            <a:r>
              <a:rPr lang="es-EC" sz="1400" dirty="0"/>
              <a:t>1,5 a 1,8 kg </a:t>
            </a:r>
            <a:r>
              <a:rPr lang="es-EC" sz="1400" dirty="0" smtClean="0"/>
              <a:t> de nueve semanas</a:t>
            </a:r>
          </a:p>
          <a:p>
            <a:endParaRPr lang="es-EC" sz="1400" dirty="0"/>
          </a:p>
          <a:p>
            <a:pPr marL="285750" indent="-285750">
              <a:buFont typeface="Arial" panose="020B0604020202020204" pitchFamily="34" charset="0"/>
              <a:buChar char="•"/>
            </a:pPr>
            <a:r>
              <a:rPr lang="es-EC" sz="1400" dirty="0" smtClean="0"/>
              <a:t> (</a:t>
            </a:r>
            <a:r>
              <a:rPr lang="es-EC" sz="1400" dirty="0" err="1" smtClean="0"/>
              <a:t>Llaguno</a:t>
            </a:r>
            <a:r>
              <a:rPr lang="es-EC" sz="1400" dirty="0" smtClean="0"/>
              <a:t> </a:t>
            </a:r>
            <a:r>
              <a:rPr lang="es-EC" sz="1400" dirty="0"/>
              <a:t>, 2010) 4,03kg</a:t>
            </a:r>
            <a:r>
              <a:rPr lang="es-ES" sz="1400" b="1" dirty="0"/>
              <a:t> </a:t>
            </a:r>
            <a:endParaRPr lang="es-ES" sz="1400" dirty="0"/>
          </a:p>
        </p:txBody>
      </p:sp>
      <p:sp>
        <p:nvSpPr>
          <p:cNvPr id="13" name="Rectángulo 12"/>
          <p:cNvSpPr/>
          <p:nvPr/>
        </p:nvSpPr>
        <p:spPr>
          <a:xfrm>
            <a:off x="928048" y="1768522"/>
            <a:ext cx="3527945" cy="423649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4547816" y="1769438"/>
            <a:ext cx="3527945" cy="423649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w="0"/>
              <a:solidFill>
                <a:schemeClr val="tx1"/>
              </a:solidFill>
              <a:effectLst>
                <a:outerShdw blurRad="38100" dist="19050" dir="2700000" algn="tl" rotWithShape="0">
                  <a:schemeClr val="dk1">
                    <a:alpha val="40000"/>
                  </a:schemeClr>
                </a:outerShdw>
              </a:effectLst>
            </a:endParaRPr>
          </a:p>
        </p:txBody>
      </p:sp>
      <p:sp>
        <p:nvSpPr>
          <p:cNvPr id="15" name="Rectángulo 14"/>
          <p:cNvSpPr/>
          <p:nvPr/>
        </p:nvSpPr>
        <p:spPr>
          <a:xfrm>
            <a:off x="1096601" y="2938087"/>
            <a:ext cx="2847601" cy="584775"/>
          </a:xfrm>
          <a:prstGeom prst="rect">
            <a:avLst/>
          </a:prstGeom>
          <a:noFill/>
        </p:spPr>
        <p:txBody>
          <a:bodyPr wrap="square" lIns="91440" tIns="45720" rIns="91440" bIns="45720">
            <a:spAutoFit/>
          </a:bodyPr>
          <a:lstStyle/>
          <a:p>
            <a:pPr algn="ctr"/>
            <a:r>
              <a:rPr lang="es-ES" sz="3200" b="0" cap="none" spc="0" dirty="0" smtClean="0">
                <a:ln w="0">
                  <a:solidFill>
                    <a:srgbClr val="0070C0"/>
                  </a:solidFill>
                </a:ln>
                <a:solidFill>
                  <a:srgbClr val="0070C0"/>
                </a:solidFill>
                <a:effectLst>
                  <a:outerShdw blurRad="38100" dist="19050" dir="2700000" algn="tl" rotWithShape="0">
                    <a:schemeClr val="dk1">
                      <a:alpha val="40000"/>
                    </a:schemeClr>
                  </a:outerShdw>
                </a:effectLst>
              </a:rPr>
              <a:t>Hembras </a:t>
            </a:r>
            <a:endParaRPr lang="es-ES" sz="3200" b="0" cap="none" spc="0" dirty="0">
              <a:ln w="0">
                <a:solidFill>
                  <a:srgbClr val="0070C0"/>
                </a:solidFill>
              </a:ln>
              <a:solidFill>
                <a:srgbClr val="0070C0"/>
              </a:solidFill>
              <a:effectLst>
                <a:outerShdw blurRad="38100" dist="19050" dir="2700000" algn="tl" rotWithShape="0">
                  <a:schemeClr val="dk1">
                    <a:alpha val="40000"/>
                  </a:schemeClr>
                </a:outerShdw>
              </a:effectLst>
            </a:endParaRPr>
          </a:p>
        </p:txBody>
      </p:sp>
      <p:sp>
        <p:nvSpPr>
          <p:cNvPr id="16" name="Rectángulo 15"/>
          <p:cNvSpPr/>
          <p:nvPr/>
        </p:nvSpPr>
        <p:spPr>
          <a:xfrm>
            <a:off x="4887987" y="2935460"/>
            <a:ext cx="2847601" cy="584775"/>
          </a:xfrm>
          <a:prstGeom prst="rect">
            <a:avLst/>
          </a:prstGeom>
          <a:noFill/>
        </p:spPr>
        <p:txBody>
          <a:bodyPr wrap="square" lIns="91440" tIns="45720" rIns="91440" bIns="45720">
            <a:spAutoFit/>
          </a:bodyPr>
          <a:lstStyle/>
          <a:p>
            <a:pPr algn="ctr"/>
            <a:r>
              <a:rPr lang="es-ES" sz="3200" dirty="0" smtClean="0">
                <a:ln w="0">
                  <a:solidFill>
                    <a:srgbClr val="0070C0"/>
                  </a:solidFill>
                </a:ln>
                <a:solidFill>
                  <a:srgbClr val="0070C0"/>
                </a:solidFill>
                <a:effectLst>
                  <a:outerShdw blurRad="38100" dist="19050" dir="2700000" algn="tl" rotWithShape="0">
                    <a:schemeClr val="dk1">
                      <a:alpha val="40000"/>
                    </a:schemeClr>
                  </a:outerShdw>
                </a:effectLst>
              </a:rPr>
              <a:t>Machos </a:t>
            </a:r>
            <a:r>
              <a:rPr lang="es-ES" sz="3200" b="0" cap="none" spc="0" dirty="0" smtClean="0">
                <a:ln w="0">
                  <a:solidFill>
                    <a:srgbClr val="0070C0"/>
                  </a:solidFill>
                </a:ln>
                <a:solidFill>
                  <a:srgbClr val="0070C0"/>
                </a:solidFill>
                <a:effectLst>
                  <a:outerShdw blurRad="38100" dist="19050" dir="2700000" algn="tl" rotWithShape="0">
                    <a:schemeClr val="dk1">
                      <a:alpha val="40000"/>
                    </a:schemeClr>
                  </a:outerShdw>
                </a:effectLst>
              </a:rPr>
              <a:t> </a:t>
            </a:r>
            <a:endParaRPr lang="es-ES" sz="3200" b="0" cap="none" spc="0" dirty="0">
              <a:ln w="0">
                <a:solidFill>
                  <a:srgbClr val="0070C0"/>
                </a:solidFill>
              </a:ln>
              <a:solidFill>
                <a:srgbClr val="0070C0"/>
              </a:solidFill>
              <a:effectLst>
                <a:outerShdw blurRad="38100" dist="19050" dir="2700000" algn="tl" rotWithShape="0">
                  <a:schemeClr val="dk1">
                    <a:alpha val="40000"/>
                  </a:schemeClr>
                </a:outerShdw>
              </a:effectLst>
            </a:endParaRPr>
          </a:p>
        </p:txBody>
      </p:sp>
      <p:sp>
        <p:nvSpPr>
          <p:cNvPr id="17" name="CuadroTexto 16"/>
          <p:cNvSpPr txBox="1"/>
          <p:nvPr/>
        </p:nvSpPr>
        <p:spPr>
          <a:xfrm>
            <a:off x="8284191" y="3294803"/>
            <a:ext cx="3330054" cy="954107"/>
          </a:xfrm>
          <a:prstGeom prst="rect">
            <a:avLst/>
          </a:prstGeom>
          <a:noFill/>
          <a:ln w="28575">
            <a:solidFill>
              <a:srgbClr val="0070C0"/>
            </a:solidFill>
          </a:ln>
        </p:spPr>
        <p:txBody>
          <a:bodyPr wrap="square" rtlCol="0">
            <a:spAutoFit/>
          </a:bodyPr>
          <a:lstStyle/>
          <a:p>
            <a:r>
              <a:rPr lang="es-ES" sz="1400" b="1" dirty="0" smtClean="0"/>
              <a:t>Peso por genero </a:t>
            </a:r>
          </a:p>
          <a:p>
            <a:r>
              <a:rPr lang="es-EC" sz="1400" dirty="0"/>
              <a:t>(Mora, 2012</a:t>
            </a:r>
            <a:r>
              <a:rPr lang="es-EC" sz="1400" dirty="0" smtClean="0"/>
              <a:t>) asegura que los machos ganan mas peso que las hembras </a:t>
            </a:r>
            <a:endParaRPr lang="es-ES" sz="1400" dirty="0"/>
          </a:p>
        </p:txBody>
      </p:sp>
    </p:spTree>
    <p:extLst>
      <p:ext uri="{BB962C8B-B14F-4D97-AF65-F5344CB8AC3E}">
        <p14:creationId xmlns:p14="http://schemas.microsoft.com/office/powerpoint/2010/main" val="6506802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4" grpId="0" animBg="1"/>
      <p:bldP spid="15" grpId="0"/>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55946" y="405745"/>
            <a:ext cx="8911687" cy="1280890"/>
          </a:xfrm>
        </p:spPr>
        <p:txBody>
          <a:bodyPr/>
          <a:lstStyle/>
          <a:p>
            <a:pPr lvl="0"/>
            <a:r>
              <a:rPr lang="es-EC" b="1" dirty="0" smtClean="0"/>
              <a:t>RESULTADOS Y DISCUSIONES </a:t>
            </a:r>
            <a:r>
              <a:rPr lang="es-ES" dirty="0"/>
              <a:t/>
            </a:r>
            <a:br>
              <a:rPr lang="es-ES" dirty="0"/>
            </a:br>
            <a:endParaRPr lang="es-ES" dirty="0"/>
          </a:p>
        </p:txBody>
      </p:sp>
      <p:sp>
        <p:nvSpPr>
          <p:cNvPr id="5" name="Rectángulo 4"/>
          <p:cNvSpPr/>
          <p:nvPr/>
        </p:nvSpPr>
        <p:spPr>
          <a:xfrm>
            <a:off x="1424741" y="1317303"/>
            <a:ext cx="2773516" cy="400110"/>
          </a:xfrm>
          <a:prstGeom prst="rect">
            <a:avLst/>
          </a:prstGeom>
        </p:spPr>
        <p:txBody>
          <a:bodyPr wrap="none">
            <a:spAutoFit/>
          </a:bodyPr>
          <a:lstStyle/>
          <a:p>
            <a:r>
              <a:rPr lang="es-EC" sz="2000" b="1" dirty="0">
                <a:latin typeface="Times New Roman" panose="02020603050405020304" pitchFamily="18" charset="0"/>
                <a:ea typeface="Times New Roman" panose="02020603050405020304" pitchFamily="18" charset="0"/>
              </a:rPr>
              <a:t>Conversión alimenticia </a:t>
            </a:r>
            <a:endParaRPr lang="es-ES" sz="2000" dirty="0"/>
          </a:p>
        </p:txBody>
      </p:sp>
      <p:graphicFrame>
        <p:nvGraphicFramePr>
          <p:cNvPr id="6" name="Tabla 5"/>
          <p:cNvGraphicFramePr>
            <a:graphicFrameLocks noGrp="1"/>
          </p:cNvGraphicFramePr>
          <p:nvPr>
            <p:extLst>
              <p:ext uri="{D42A27DB-BD31-4B8C-83A1-F6EECF244321}">
                <p14:modId xmlns:p14="http://schemas.microsoft.com/office/powerpoint/2010/main" val="4141339502"/>
              </p:ext>
            </p:extLst>
          </p:nvPr>
        </p:nvGraphicFramePr>
        <p:xfrm>
          <a:off x="245664" y="1815149"/>
          <a:ext cx="11946337" cy="4449172"/>
        </p:xfrm>
        <a:graphic>
          <a:graphicData uri="http://schemas.openxmlformats.org/drawingml/2006/table">
            <a:tbl>
              <a:tblPr firstRow="1" firstCol="1" bandRow="1">
                <a:tableStyleId>{5C22544A-7EE6-4342-B048-85BDC9FD1C3A}</a:tableStyleId>
              </a:tblPr>
              <a:tblGrid>
                <a:gridCol w="918949">
                  <a:extLst>
                    <a:ext uri="{9D8B030D-6E8A-4147-A177-3AD203B41FA5}">
                      <a16:colId xmlns:a16="http://schemas.microsoft.com/office/drawing/2014/main" val="20000"/>
                    </a:ext>
                  </a:extLst>
                </a:gridCol>
                <a:gridCol w="918949">
                  <a:extLst>
                    <a:ext uri="{9D8B030D-6E8A-4147-A177-3AD203B41FA5}">
                      <a16:colId xmlns:a16="http://schemas.microsoft.com/office/drawing/2014/main" val="20001"/>
                    </a:ext>
                  </a:extLst>
                </a:gridCol>
                <a:gridCol w="918949">
                  <a:extLst>
                    <a:ext uri="{9D8B030D-6E8A-4147-A177-3AD203B41FA5}">
                      <a16:colId xmlns:a16="http://schemas.microsoft.com/office/drawing/2014/main" val="20002"/>
                    </a:ext>
                  </a:extLst>
                </a:gridCol>
                <a:gridCol w="918949">
                  <a:extLst>
                    <a:ext uri="{9D8B030D-6E8A-4147-A177-3AD203B41FA5}">
                      <a16:colId xmlns:a16="http://schemas.microsoft.com/office/drawing/2014/main" val="20003"/>
                    </a:ext>
                  </a:extLst>
                </a:gridCol>
                <a:gridCol w="918949">
                  <a:extLst>
                    <a:ext uri="{9D8B030D-6E8A-4147-A177-3AD203B41FA5}">
                      <a16:colId xmlns:a16="http://schemas.microsoft.com/office/drawing/2014/main" val="20004"/>
                    </a:ext>
                  </a:extLst>
                </a:gridCol>
                <a:gridCol w="918949">
                  <a:extLst>
                    <a:ext uri="{9D8B030D-6E8A-4147-A177-3AD203B41FA5}">
                      <a16:colId xmlns:a16="http://schemas.microsoft.com/office/drawing/2014/main" val="20005"/>
                    </a:ext>
                  </a:extLst>
                </a:gridCol>
                <a:gridCol w="918949">
                  <a:extLst>
                    <a:ext uri="{9D8B030D-6E8A-4147-A177-3AD203B41FA5}">
                      <a16:colId xmlns:a16="http://schemas.microsoft.com/office/drawing/2014/main" val="20006"/>
                    </a:ext>
                  </a:extLst>
                </a:gridCol>
                <a:gridCol w="918949">
                  <a:extLst>
                    <a:ext uri="{9D8B030D-6E8A-4147-A177-3AD203B41FA5}">
                      <a16:colId xmlns:a16="http://schemas.microsoft.com/office/drawing/2014/main" val="20007"/>
                    </a:ext>
                  </a:extLst>
                </a:gridCol>
                <a:gridCol w="918949">
                  <a:extLst>
                    <a:ext uri="{9D8B030D-6E8A-4147-A177-3AD203B41FA5}">
                      <a16:colId xmlns:a16="http://schemas.microsoft.com/office/drawing/2014/main" val="20008"/>
                    </a:ext>
                  </a:extLst>
                </a:gridCol>
                <a:gridCol w="918949">
                  <a:extLst>
                    <a:ext uri="{9D8B030D-6E8A-4147-A177-3AD203B41FA5}">
                      <a16:colId xmlns:a16="http://schemas.microsoft.com/office/drawing/2014/main" val="20009"/>
                    </a:ext>
                  </a:extLst>
                </a:gridCol>
                <a:gridCol w="918949">
                  <a:extLst>
                    <a:ext uri="{9D8B030D-6E8A-4147-A177-3AD203B41FA5}">
                      <a16:colId xmlns:a16="http://schemas.microsoft.com/office/drawing/2014/main" val="20010"/>
                    </a:ext>
                  </a:extLst>
                </a:gridCol>
                <a:gridCol w="918949">
                  <a:extLst>
                    <a:ext uri="{9D8B030D-6E8A-4147-A177-3AD203B41FA5}">
                      <a16:colId xmlns:a16="http://schemas.microsoft.com/office/drawing/2014/main" val="20011"/>
                    </a:ext>
                  </a:extLst>
                </a:gridCol>
                <a:gridCol w="918949">
                  <a:extLst>
                    <a:ext uri="{9D8B030D-6E8A-4147-A177-3AD203B41FA5}">
                      <a16:colId xmlns:a16="http://schemas.microsoft.com/office/drawing/2014/main" val="20012"/>
                    </a:ext>
                  </a:extLst>
                </a:gridCol>
              </a:tblGrid>
              <a:tr h="361484">
                <a:tc>
                  <a:txBody>
                    <a:bodyPr/>
                    <a:lstStyle/>
                    <a:p>
                      <a:pPr algn="ctr">
                        <a:lnSpc>
                          <a:spcPct val="107000"/>
                        </a:lnSpc>
                        <a:spcAft>
                          <a:spcPts val="0"/>
                        </a:spcAft>
                      </a:pPr>
                      <a:r>
                        <a:rPr lang="es-ES" sz="1600" dirty="0" err="1">
                          <a:effectLst/>
                        </a:rPr>
                        <a:t>Fv</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err="1">
                          <a:effectLst/>
                        </a:rPr>
                        <a:t>gl</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4</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5</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6</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7</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9</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10</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Ev. 11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518518">
                <a:tc>
                  <a:txBody>
                    <a:bodyPr/>
                    <a:lstStyle/>
                    <a:p>
                      <a:pPr algn="ctr">
                        <a:lnSpc>
                          <a:spcPct val="107000"/>
                        </a:lnSpc>
                        <a:spcAft>
                          <a:spcPts val="0"/>
                        </a:spcAft>
                      </a:pPr>
                      <a:r>
                        <a:rPr lang="es-ES" sz="1600">
                          <a:effectLst/>
                        </a:rPr>
                        <a:t>Genero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0,06</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0,47</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1,25</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1,28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1,79</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1,66</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1,33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1,21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1,48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1,67</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61484">
                <a:tc>
                  <a:txBody>
                    <a:bodyPr/>
                    <a:lstStyle/>
                    <a:p>
                      <a:pPr algn="ctr">
                        <a:lnSpc>
                          <a:spcPct val="107000"/>
                        </a:lnSpc>
                        <a:spcAft>
                          <a:spcPts val="0"/>
                        </a:spcAft>
                      </a:pPr>
                      <a:r>
                        <a:rPr lang="es-ES" sz="1600">
                          <a:effectLst/>
                        </a:rPr>
                        <a:t>Dp</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4</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2,05</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9,19</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14,2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14,52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17,7</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18,79</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21,03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21,54</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24,37</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26,1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542841">
                <a:tc>
                  <a:txBody>
                    <a:bodyPr/>
                    <a:lstStyle/>
                    <a:p>
                      <a:pPr algn="ctr">
                        <a:lnSpc>
                          <a:spcPct val="107000"/>
                        </a:lnSpc>
                        <a:spcAft>
                          <a:spcPts val="0"/>
                        </a:spcAft>
                      </a:pPr>
                      <a:r>
                        <a:rPr lang="es-ES" sz="1600">
                          <a:effectLst/>
                        </a:rPr>
                        <a:t>Genero*Dp</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4</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3,90E-03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0,06</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0,21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0,33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0,28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0,31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0,33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61484">
                <a:tc>
                  <a:txBody>
                    <a:bodyPr/>
                    <a:lstStyle/>
                    <a:p>
                      <a:pPr algn="ctr">
                        <a:lnSpc>
                          <a:spcPct val="107000"/>
                        </a:lnSpc>
                        <a:spcAft>
                          <a:spcPts val="0"/>
                        </a:spcAft>
                      </a:pPr>
                      <a:r>
                        <a:rPr lang="es-ES" sz="1600">
                          <a:effectLst/>
                        </a:rPr>
                        <a:t>Error</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30</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0,05</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0,07</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0,04</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0,19</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0,16</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61484">
                <a:tc>
                  <a:txBody>
                    <a:bodyPr/>
                    <a:lstStyle/>
                    <a:p>
                      <a:pPr algn="ctr">
                        <a:lnSpc>
                          <a:spcPct val="107000"/>
                        </a:lnSpc>
                        <a:spcAft>
                          <a:spcPts val="0"/>
                        </a:spcAft>
                      </a:pPr>
                      <a:r>
                        <a:rPr lang="es-ES" sz="1600">
                          <a:effectLst/>
                        </a:rPr>
                        <a:t>Total</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39</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61484">
                <a:tc>
                  <a:txBody>
                    <a:bodyPr/>
                    <a:lstStyle/>
                    <a:p>
                      <a:pPr algn="ctr">
                        <a:lnSpc>
                          <a:spcPct val="107000"/>
                        </a:lnSpc>
                        <a:spcAft>
                          <a:spcPts val="0"/>
                        </a:spcAft>
                      </a:pPr>
                      <a:r>
                        <a:rPr lang="es-ES" sz="1600">
                          <a:effectLst/>
                        </a:rPr>
                        <a:t>C.V</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7,98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9,9</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6,8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10,83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10,03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12,36</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11,23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9,12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10,52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518776">
                <a:tc rowSpan="3">
                  <a:txBody>
                    <a:bodyPr/>
                    <a:lstStyle/>
                    <a:p>
                      <a:pPr algn="ctr">
                        <a:lnSpc>
                          <a:spcPct val="107000"/>
                        </a:lnSpc>
                        <a:spcAft>
                          <a:spcPts val="0"/>
                        </a:spcAft>
                      </a:pPr>
                      <a:r>
                        <a:rPr lang="es-ES" sz="1600">
                          <a:effectLst/>
                        </a:rPr>
                        <a:t>P-Valor</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a:effectLst/>
                        </a:rPr>
                        <a:t>Genero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0,0037</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0,0038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0,0003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0,0005</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0,0005</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0,012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0,0109</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0,0021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dirty="0">
                          <a:effectLst/>
                        </a:rPr>
                        <a:t>0,0065</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518776">
                <a:tc vMerge="1">
                  <a:txBody>
                    <a:bodyPr/>
                    <a:lstStyle/>
                    <a:p>
                      <a:endParaRPr lang="es-ES"/>
                    </a:p>
                  </a:txBody>
                  <a:tcPr/>
                </a:tc>
                <a:tc>
                  <a:txBody>
                    <a:bodyPr/>
                    <a:lstStyle/>
                    <a:p>
                      <a:pPr algn="ctr">
                        <a:lnSpc>
                          <a:spcPct val="107000"/>
                        </a:lnSpc>
                        <a:spcAft>
                          <a:spcPts val="0"/>
                        </a:spcAft>
                      </a:pPr>
                      <a:r>
                        <a:rPr lang="es-ES" sz="1600">
                          <a:effectLst/>
                        </a:rPr>
                        <a:t>Dp</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&lt;0,0001</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dirty="0">
                          <a:effectLst/>
                        </a:rPr>
                        <a:t>&lt;0,0001</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542841">
                <a:tc vMerge="1">
                  <a:txBody>
                    <a:bodyPr/>
                    <a:lstStyle/>
                    <a:p>
                      <a:endParaRPr lang="es-ES"/>
                    </a:p>
                  </a:txBody>
                  <a:tcPr/>
                </a:tc>
                <a:tc>
                  <a:txBody>
                    <a:bodyPr/>
                    <a:lstStyle/>
                    <a:p>
                      <a:pPr algn="ctr">
                        <a:lnSpc>
                          <a:spcPct val="107000"/>
                        </a:lnSpc>
                        <a:spcAft>
                          <a:spcPts val="0"/>
                        </a:spcAft>
                      </a:pPr>
                      <a:r>
                        <a:rPr lang="es-ES" sz="1600">
                          <a:effectLst/>
                        </a:rPr>
                        <a:t>Genero*Dp</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600">
                          <a:effectLst/>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0,6643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0,644</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0,0613</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0,2096</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0,3602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0,1238</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0,1642</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0,1797</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a:effectLst/>
                        </a:rPr>
                        <a:t>0,0775</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600" dirty="0">
                          <a:effectLst/>
                        </a:rPr>
                        <a:t>0,1729</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bl>
          </a:graphicData>
        </a:graphic>
      </p:graphicFrame>
      <p:sp>
        <p:nvSpPr>
          <p:cNvPr id="7" name="Rectángulo 6"/>
          <p:cNvSpPr/>
          <p:nvPr/>
        </p:nvSpPr>
        <p:spPr>
          <a:xfrm>
            <a:off x="1255592" y="4790364"/>
            <a:ext cx="10936407" cy="462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1255592" y="5354828"/>
            <a:ext cx="10936408" cy="3499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1125637" y="5766177"/>
            <a:ext cx="11107306" cy="51179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1012971" y="6315080"/>
            <a:ext cx="5973110"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Nota: </a:t>
            </a:r>
            <a:r>
              <a:rPr lang="es-EC" dirty="0" smtClean="0">
                <a:latin typeface="Times New Roman" panose="02020603050405020304" pitchFamily="18" charset="0"/>
                <a:ea typeface="Calibri" panose="020F0502020204030204" pitchFamily="34" charset="0"/>
              </a:rPr>
              <a:t>p-valor de</a:t>
            </a:r>
            <a:r>
              <a:rPr lang="es-EC" b="1" dirty="0" smtClean="0">
                <a:latin typeface="Times New Roman" panose="02020603050405020304" pitchFamily="18" charset="0"/>
                <a:ea typeface="Calibri" panose="020F0502020204030204" pitchFamily="34" charset="0"/>
              </a:rPr>
              <a:t> ≤</a:t>
            </a:r>
            <a:r>
              <a:rPr lang="es-EC" dirty="0" smtClean="0">
                <a:latin typeface="Times New Roman" panose="02020603050405020304" pitchFamily="18" charset="0"/>
                <a:ea typeface="Calibri" panose="020F0502020204030204" pitchFamily="34" charset="0"/>
              </a:rPr>
              <a:t>0,05 muestran una diferencia significativ</a:t>
            </a:r>
            <a:r>
              <a:rPr lang="es-EC" dirty="0">
                <a:latin typeface="Times New Roman" panose="02020603050405020304" pitchFamily="18" charset="0"/>
                <a:ea typeface="Calibri" panose="020F0502020204030204" pitchFamily="34" charset="0"/>
              </a:rPr>
              <a:t>a</a:t>
            </a:r>
            <a:r>
              <a:rPr lang="es-EC" dirty="0" smtClean="0">
                <a:latin typeface="Times New Roman" panose="02020603050405020304" pitchFamily="18" charset="0"/>
                <a:ea typeface="Calibri" panose="020F0502020204030204" pitchFamily="34" charset="0"/>
              </a:rPr>
              <a:t>  </a:t>
            </a:r>
            <a:endParaRPr lang="es-ES" dirty="0"/>
          </a:p>
        </p:txBody>
      </p:sp>
      <p:graphicFrame>
        <p:nvGraphicFramePr>
          <p:cNvPr id="11" name="Gráfico 10"/>
          <p:cNvGraphicFramePr/>
          <p:nvPr>
            <p:extLst>
              <p:ext uri="{D42A27DB-BD31-4B8C-83A1-F6EECF244321}">
                <p14:modId xmlns:p14="http://schemas.microsoft.com/office/powerpoint/2010/main" val="3805279120"/>
              </p:ext>
            </p:extLst>
          </p:nvPr>
        </p:nvGraphicFramePr>
        <p:xfrm>
          <a:off x="6045957" y="1338910"/>
          <a:ext cx="5650173" cy="3137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038178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Graphic spid="11" grpId="0">
        <p:bldAsOne/>
      </p:bldGraphic>
      <p:bldGraphic spid="11"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7707" y="405745"/>
            <a:ext cx="8911687" cy="1280890"/>
          </a:xfrm>
        </p:spPr>
        <p:txBody>
          <a:bodyPr/>
          <a:lstStyle/>
          <a:p>
            <a:pPr lvl="0"/>
            <a:r>
              <a:rPr lang="es-EC" b="1" dirty="0" smtClean="0"/>
              <a:t>RESULTADOS Y DISCUSIONES </a:t>
            </a:r>
            <a:r>
              <a:rPr lang="es-ES" dirty="0"/>
              <a:t/>
            </a:r>
            <a:br>
              <a:rPr lang="es-ES" dirty="0"/>
            </a:b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1425357488"/>
              </p:ext>
            </p:extLst>
          </p:nvPr>
        </p:nvGraphicFramePr>
        <p:xfrm>
          <a:off x="214505" y="1574480"/>
          <a:ext cx="7933209" cy="5031038"/>
        </p:xfrm>
        <a:graphic>
          <a:graphicData uri="http://schemas.openxmlformats.org/drawingml/2006/table">
            <a:tbl>
              <a:tblPr firstRow="1" firstCol="1" bandRow="1">
                <a:tableStyleId>{0E3FDE45-AF77-4B5C-9715-49D594BDF05E}</a:tableStyleId>
              </a:tblPr>
              <a:tblGrid>
                <a:gridCol w="721922">
                  <a:extLst>
                    <a:ext uri="{9D8B030D-6E8A-4147-A177-3AD203B41FA5}">
                      <a16:colId xmlns:a16="http://schemas.microsoft.com/office/drawing/2014/main" val="20000"/>
                    </a:ext>
                  </a:extLst>
                </a:gridCol>
                <a:gridCol w="721922">
                  <a:extLst>
                    <a:ext uri="{9D8B030D-6E8A-4147-A177-3AD203B41FA5}">
                      <a16:colId xmlns:a16="http://schemas.microsoft.com/office/drawing/2014/main" val="20001"/>
                    </a:ext>
                  </a:extLst>
                </a:gridCol>
                <a:gridCol w="721922">
                  <a:extLst>
                    <a:ext uri="{9D8B030D-6E8A-4147-A177-3AD203B41FA5}">
                      <a16:colId xmlns:a16="http://schemas.microsoft.com/office/drawing/2014/main" val="20002"/>
                    </a:ext>
                  </a:extLst>
                </a:gridCol>
                <a:gridCol w="721922">
                  <a:extLst>
                    <a:ext uri="{9D8B030D-6E8A-4147-A177-3AD203B41FA5}">
                      <a16:colId xmlns:a16="http://schemas.microsoft.com/office/drawing/2014/main" val="20003"/>
                    </a:ext>
                  </a:extLst>
                </a:gridCol>
                <a:gridCol w="721922">
                  <a:extLst>
                    <a:ext uri="{9D8B030D-6E8A-4147-A177-3AD203B41FA5}">
                      <a16:colId xmlns:a16="http://schemas.microsoft.com/office/drawing/2014/main" val="20004"/>
                    </a:ext>
                  </a:extLst>
                </a:gridCol>
                <a:gridCol w="721922">
                  <a:extLst>
                    <a:ext uri="{9D8B030D-6E8A-4147-A177-3AD203B41FA5}">
                      <a16:colId xmlns:a16="http://schemas.microsoft.com/office/drawing/2014/main" val="20005"/>
                    </a:ext>
                  </a:extLst>
                </a:gridCol>
                <a:gridCol w="721922">
                  <a:extLst>
                    <a:ext uri="{9D8B030D-6E8A-4147-A177-3AD203B41FA5}">
                      <a16:colId xmlns:a16="http://schemas.microsoft.com/office/drawing/2014/main" val="20006"/>
                    </a:ext>
                  </a:extLst>
                </a:gridCol>
                <a:gridCol w="721922">
                  <a:extLst>
                    <a:ext uri="{9D8B030D-6E8A-4147-A177-3AD203B41FA5}">
                      <a16:colId xmlns:a16="http://schemas.microsoft.com/office/drawing/2014/main" val="20007"/>
                    </a:ext>
                  </a:extLst>
                </a:gridCol>
                <a:gridCol w="721922">
                  <a:extLst>
                    <a:ext uri="{9D8B030D-6E8A-4147-A177-3AD203B41FA5}">
                      <a16:colId xmlns:a16="http://schemas.microsoft.com/office/drawing/2014/main" val="20008"/>
                    </a:ext>
                  </a:extLst>
                </a:gridCol>
                <a:gridCol w="721922">
                  <a:extLst>
                    <a:ext uri="{9D8B030D-6E8A-4147-A177-3AD203B41FA5}">
                      <a16:colId xmlns:a16="http://schemas.microsoft.com/office/drawing/2014/main" val="20009"/>
                    </a:ext>
                  </a:extLst>
                </a:gridCol>
                <a:gridCol w="713989">
                  <a:extLst>
                    <a:ext uri="{9D8B030D-6E8A-4147-A177-3AD203B41FA5}">
                      <a16:colId xmlns:a16="http://schemas.microsoft.com/office/drawing/2014/main" val="20010"/>
                    </a:ext>
                  </a:extLst>
                </a:gridCol>
              </a:tblGrid>
              <a:tr h="377631">
                <a:tc>
                  <a:txBody>
                    <a:bodyPr/>
                    <a:lstStyle/>
                    <a:p>
                      <a:pPr algn="ctr">
                        <a:lnSpc>
                          <a:spcPct val="107000"/>
                        </a:lnSpc>
                        <a:spcBef>
                          <a:spcPts val="1200"/>
                        </a:spcBef>
                        <a:spcAft>
                          <a:spcPts val="0"/>
                        </a:spcAft>
                        <a:tabLst>
                          <a:tab pos="228600" algn="l"/>
                        </a:tabLst>
                      </a:pPr>
                      <a:r>
                        <a:rPr lang="es-EC" sz="1600" dirty="0">
                          <a:effectLst/>
                        </a:rPr>
                        <a:t>Días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23037">
                <a:tc>
                  <a:txBody>
                    <a:bodyPr/>
                    <a:lstStyle/>
                    <a:p>
                      <a:pPr algn="ctr">
                        <a:lnSpc>
                          <a:spcPct val="107000"/>
                        </a:lnSpc>
                        <a:spcBef>
                          <a:spcPts val="1200"/>
                        </a:spcBef>
                        <a:spcAft>
                          <a:spcPts val="0"/>
                        </a:spcAft>
                        <a:tabLst>
                          <a:tab pos="228600" algn="l"/>
                        </a:tabLst>
                      </a:pPr>
                      <a:r>
                        <a:rPr lang="es-EC" sz="16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23037">
                <a:tc>
                  <a:txBody>
                    <a:bodyPr/>
                    <a:lstStyle/>
                    <a:p>
                      <a:pPr algn="ctr">
                        <a:lnSpc>
                          <a:spcPct val="107000"/>
                        </a:lnSpc>
                        <a:spcBef>
                          <a:spcPts val="1200"/>
                        </a:spcBef>
                        <a:spcAft>
                          <a:spcPts val="0"/>
                        </a:spcAft>
                        <a:tabLst>
                          <a:tab pos="228600" algn="l"/>
                        </a:tabLst>
                      </a:pPr>
                      <a:r>
                        <a:rPr lang="es-EC" sz="1600">
                          <a:effectLst/>
                        </a:rPr>
                        <a:t>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1,672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1,422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1,067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0,723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0,361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1,556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1,299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0,669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0,345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23037">
                <a:tc>
                  <a:txBody>
                    <a:bodyPr/>
                    <a:lstStyle/>
                    <a:p>
                      <a:pPr algn="ctr">
                        <a:lnSpc>
                          <a:spcPct val="107000"/>
                        </a:lnSpc>
                        <a:spcBef>
                          <a:spcPts val="1200"/>
                        </a:spcBef>
                        <a:spcAft>
                          <a:spcPts val="0"/>
                        </a:spcAft>
                        <a:tabLst>
                          <a:tab pos="228600" algn="l"/>
                        </a:tabLst>
                      </a:pPr>
                      <a:r>
                        <a:rPr lang="es-EC" sz="1600">
                          <a:effectLst/>
                        </a:rPr>
                        <a:t>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3,630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3,075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2,376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1,633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0,825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3,240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2,904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2,100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1,465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0,776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23037">
                <a:tc>
                  <a:txBody>
                    <a:bodyPr/>
                    <a:lstStyle/>
                    <a:p>
                      <a:pPr algn="ctr">
                        <a:lnSpc>
                          <a:spcPct val="107000"/>
                        </a:lnSpc>
                        <a:spcBef>
                          <a:spcPts val="1200"/>
                        </a:spcBef>
                        <a:spcAft>
                          <a:spcPts val="0"/>
                        </a:spcAft>
                        <a:tabLst>
                          <a:tab pos="228600" algn="l"/>
                        </a:tabLst>
                      </a:pPr>
                      <a:r>
                        <a:rPr lang="es-EC" sz="1600">
                          <a:effectLst/>
                        </a:rPr>
                        <a:t>31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4,667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3,832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2,874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1,928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3,852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3,347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2,680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1,744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0,933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23037">
                <a:tc>
                  <a:txBody>
                    <a:bodyPr/>
                    <a:lstStyle/>
                    <a:p>
                      <a:pPr algn="ctr">
                        <a:lnSpc>
                          <a:spcPct val="107000"/>
                        </a:lnSpc>
                        <a:spcBef>
                          <a:spcPts val="1200"/>
                        </a:spcBef>
                        <a:spcAft>
                          <a:spcPts val="0"/>
                        </a:spcAft>
                        <a:tabLst>
                          <a:tab pos="228600" algn="l"/>
                        </a:tabLst>
                      </a:pPr>
                      <a:r>
                        <a:rPr lang="es-EC" sz="1600">
                          <a:effectLst/>
                        </a:rPr>
                        <a:t>38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4,729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4,006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3,296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2,166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1,160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4,187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3,614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2,811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1,947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23037">
                <a:tc>
                  <a:txBody>
                    <a:bodyPr/>
                    <a:lstStyle/>
                    <a:p>
                      <a:pPr algn="ctr">
                        <a:lnSpc>
                          <a:spcPct val="107000"/>
                        </a:lnSpc>
                        <a:spcBef>
                          <a:spcPts val="1200"/>
                        </a:spcBef>
                        <a:spcAft>
                          <a:spcPts val="0"/>
                        </a:spcAft>
                        <a:tabLst>
                          <a:tab pos="228600" algn="l"/>
                        </a:tabLst>
                      </a:pPr>
                      <a:r>
                        <a:rPr lang="es-EC" sz="1600">
                          <a:effectLst/>
                        </a:rPr>
                        <a:t>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5,231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4,428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3,455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2,390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1,210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4,435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3,846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3,185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2,139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1,024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23037">
                <a:tc>
                  <a:txBody>
                    <a:bodyPr/>
                    <a:lstStyle/>
                    <a:p>
                      <a:pPr algn="ctr">
                        <a:lnSpc>
                          <a:spcPct val="107000"/>
                        </a:lnSpc>
                        <a:spcBef>
                          <a:spcPts val="1200"/>
                        </a:spcBef>
                        <a:spcAft>
                          <a:spcPts val="0"/>
                        </a:spcAft>
                        <a:tabLst>
                          <a:tab pos="228600" algn="l"/>
                        </a:tabLst>
                      </a:pPr>
                      <a:r>
                        <a:rPr lang="es-EC" sz="1600">
                          <a:effectLst/>
                        </a:rPr>
                        <a:t>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5,463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4,613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3,566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2,437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1,251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4,518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4,114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3,229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2,195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1,177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23037">
                <a:tc>
                  <a:txBody>
                    <a:bodyPr/>
                    <a:lstStyle/>
                    <a:p>
                      <a:pPr algn="ctr">
                        <a:lnSpc>
                          <a:spcPct val="107000"/>
                        </a:lnSpc>
                        <a:spcBef>
                          <a:spcPts val="1200"/>
                        </a:spcBef>
                        <a:spcAft>
                          <a:spcPts val="0"/>
                        </a:spcAft>
                        <a:tabLst>
                          <a:tab pos="228600" algn="l"/>
                        </a:tabLst>
                      </a:pPr>
                      <a:r>
                        <a:rPr lang="es-EC" sz="1600">
                          <a:effectLst/>
                        </a:rPr>
                        <a:t>59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5,775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4,867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3,881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2,444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1,313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4,788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4,424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3,343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2,417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1,341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23037">
                <a:tc>
                  <a:txBody>
                    <a:bodyPr/>
                    <a:lstStyle/>
                    <a:p>
                      <a:pPr algn="ctr">
                        <a:lnSpc>
                          <a:spcPct val="107000"/>
                        </a:lnSpc>
                        <a:spcBef>
                          <a:spcPts val="1200"/>
                        </a:spcBef>
                        <a:spcAft>
                          <a:spcPts val="0"/>
                        </a:spcAft>
                        <a:tabLst>
                          <a:tab pos="228600" algn="l"/>
                        </a:tabLst>
                      </a:pPr>
                      <a:r>
                        <a:rPr lang="es-EC" sz="1600">
                          <a:effectLst/>
                        </a:rPr>
                        <a:t>66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5,888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5,018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3,880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2,632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1,400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4,901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4,618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3,486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2,543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1,393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423037">
                <a:tc>
                  <a:txBody>
                    <a:bodyPr/>
                    <a:lstStyle/>
                    <a:p>
                      <a:pPr algn="ctr">
                        <a:lnSpc>
                          <a:spcPct val="107000"/>
                        </a:lnSpc>
                        <a:spcBef>
                          <a:spcPts val="1200"/>
                        </a:spcBef>
                        <a:spcAft>
                          <a:spcPts val="0"/>
                        </a:spcAft>
                        <a:tabLst>
                          <a:tab pos="228600" algn="l"/>
                        </a:tabLst>
                      </a:pPr>
                      <a:r>
                        <a:rPr lang="es-EC" sz="1600">
                          <a:effectLst/>
                        </a:rPr>
                        <a:t>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6,390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5,488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4,288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2,962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1,584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5,338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5,018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3,874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2,865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1,579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423037">
                <a:tc>
                  <a:txBody>
                    <a:bodyPr/>
                    <a:lstStyle/>
                    <a:p>
                      <a:pPr algn="ctr">
                        <a:lnSpc>
                          <a:spcPct val="107000"/>
                        </a:lnSpc>
                        <a:spcBef>
                          <a:spcPts val="1200"/>
                        </a:spcBef>
                        <a:spcAft>
                          <a:spcPts val="0"/>
                        </a:spcAft>
                        <a:tabLst>
                          <a:tab pos="228600" algn="l"/>
                        </a:tabLst>
                      </a:pPr>
                      <a:r>
                        <a:rPr lang="es-EC" sz="1600">
                          <a:effectLst/>
                        </a:rPr>
                        <a:t>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6,687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5,816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4,566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1,703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5,539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5,204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4,159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a:effectLst/>
                        </a:rPr>
                        <a:t>3,103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1200"/>
                        </a:spcBef>
                        <a:spcAft>
                          <a:spcPts val="0"/>
                        </a:spcAft>
                        <a:tabLst>
                          <a:tab pos="228600" algn="l"/>
                        </a:tabLst>
                      </a:pPr>
                      <a:r>
                        <a:rPr lang="es-EC" sz="1600" dirty="0">
                          <a:effectLst/>
                        </a:rPr>
                        <a:t>1,699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bl>
          </a:graphicData>
        </a:graphic>
      </p:graphicFrame>
      <p:sp>
        <p:nvSpPr>
          <p:cNvPr id="6" name="Rectángulo 5"/>
          <p:cNvSpPr/>
          <p:nvPr/>
        </p:nvSpPr>
        <p:spPr>
          <a:xfrm>
            <a:off x="3777015" y="6185242"/>
            <a:ext cx="784747" cy="382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7376614" y="6168450"/>
            <a:ext cx="784747" cy="382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8502555" y="6027705"/>
            <a:ext cx="3330054" cy="553998"/>
          </a:xfrm>
          <a:prstGeom prst="rect">
            <a:avLst/>
          </a:prstGeom>
          <a:noFill/>
          <a:ln w="38100">
            <a:solidFill>
              <a:srgbClr val="FF0000"/>
            </a:solidFill>
          </a:ln>
        </p:spPr>
        <p:txBody>
          <a:bodyPr wrap="square" rtlCol="0">
            <a:spAutoFit/>
          </a:bodyPr>
          <a:lstStyle/>
          <a:p>
            <a:r>
              <a:rPr lang="es-ES" sz="1400" b="1" dirty="0" smtClean="0"/>
              <a:t>Conversión final </a:t>
            </a:r>
          </a:p>
          <a:p>
            <a:pPr marL="285750" indent="-285750">
              <a:buFont typeface="Arial" panose="020B0604020202020204" pitchFamily="34" charset="0"/>
              <a:buChar char="•"/>
            </a:pPr>
            <a:r>
              <a:rPr lang="es-EC" sz="1400" dirty="0"/>
              <a:t>(</a:t>
            </a:r>
            <a:r>
              <a:rPr lang="es-EC" sz="1600" dirty="0"/>
              <a:t>Mora, </a:t>
            </a:r>
            <a:r>
              <a:rPr lang="es-EC" sz="1600" dirty="0" smtClean="0"/>
              <a:t>2012)   2,405  </a:t>
            </a:r>
            <a:endParaRPr lang="es-ES" sz="1400" dirty="0"/>
          </a:p>
        </p:txBody>
      </p:sp>
      <p:sp>
        <p:nvSpPr>
          <p:cNvPr id="9" name="Rectángulo 8"/>
          <p:cNvSpPr/>
          <p:nvPr/>
        </p:nvSpPr>
        <p:spPr>
          <a:xfrm>
            <a:off x="783131" y="1235415"/>
            <a:ext cx="6090129"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Conversión alimenticia acumulada de los distintos tratamientos </a:t>
            </a:r>
            <a:endParaRPr lang="es-ES" dirty="0"/>
          </a:p>
        </p:txBody>
      </p:sp>
      <p:sp>
        <p:nvSpPr>
          <p:cNvPr id="10" name="Rectángulo 9"/>
          <p:cNvSpPr/>
          <p:nvPr/>
        </p:nvSpPr>
        <p:spPr>
          <a:xfrm>
            <a:off x="4621470" y="6168449"/>
            <a:ext cx="687509" cy="38247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962163" y="6168449"/>
            <a:ext cx="687509" cy="38247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8502555" y="5293000"/>
            <a:ext cx="3330054" cy="553998"/>
          </a:xfrm>
          <a:prstGeom prst="rect">
            <a:avLst/>
          </a:prstGeom>
          <a:noFill/>
          <a:ln w="38100">
            <a:solidFill>
              <a:srgbClr val="0070C0"/>
            </a:solidFill>
          </a:ln>
        </p:spPr>
        <p:txBody>
          <a:bodyPr wrap="square" rtlCol="0">
            <a:spAutoFit/>
          </a:bodyPr>
          <a:lstStyle/>
          <a:p>
            <a:r>
              <a:rPr lang="es-ES" sz="1400" b="1" dirty="0" smtClean="0"/>
              <a:t>Conversión final </a:t>
            </a:r>
          </a:p>
          <a:p>
            <a:pPr marL="285750" indent="-285750">
              <a:buFont typeface="Arial" panose="020B0604020202020204" pitchFamily="34" charset="0"/>
              <a:buChar char="•"/>
            </a:pPr>
            <a:r>
              <a:rPr lang="es-EC" sz="1400" dirty="0"/>
              <a:t>(</a:t>
            </a:r>
            <a:r>
              <a:rPr lang="es-EC" sz="1600" dirty="0"/>
              <a:t>Mora, </a:t>
            </a:r>
            <a:r>
              <a:rPr lang="es-EC" sz="1600" dirty="0" smtClean="0"/>
              <a:t>2012)   2,405  </a:t>
            </a:r>
            <a:endParaRPr lang="es-ES" sz="1400" dirty="0"/>
          </a:p>
        </p:txBody>
      </p:sp>
      <p:sp>
        <p:nvSpPr>
          <p:cNvPr id="13" name="Rectángulo 12"/>
          <p:cNvSpPr/>
          <p:nvPr/>
        </p:nvSpPr>
        <p:spPr>
          <a:xfrm>
            <a:off x="8502555" y="3634965"/>
            <a:ext cx="3330054" cy="1477328"/>
          </a:xfrm>
          <a:prstGeom prst="rect">
            <a:avLst/>
          </a:prstGeom>
          <a:ln w="28575">
            <a:solidFill>
              <a:srgbClr val="0070C0"/>
            </a:solidFill>
          </a:ln>
        </p:spPr>
        <p:txBody>
          <a:bodyPr wrap="square">
            <a:spAutoFit/>
          </a:bodyPr>
          <a:lstStyle/>
          <a:p>
            <a:pPr algn="just"/>
            <a:r>
              <a:rPr lang="es-EC" dirty="0">
                <a:latin typeface="Times New Roman" panose="02020603050405020304" pitchFamily="18" charset="0"/>
                <a:ea typeface="Calibri" panose="020F0502020204030204" pitchFamily="34" charset="0"/>
                <a:cs typeface="Times New Roman" panose="02020603050405020304" pitchFamily="18" charset="0"/>
              </a:rPr>
              <a:t>(</a:t>
            </a:r>
            <a:r>
              <a:rPr lang="es-EC" dirty="0" err="1">
                <a:latin typeface="Times New Roman" panose="02020603050405020304" pitchFamily="18" charset="0"/>
                <a:ea typeface="Calibri" panose="020F0502020204030204" pitchFamily="34" charset="0"/>
                <a:cs typeface="Times New Roman" panose="02020603050405020304" pitchFamily="18" charset="0"/>
              </a:rPr>
              <a:t>Godinez</a:t>
            </a:r>
            <a:r>
              <a:rPr lang="es-EC" dirty="0">
                <a:latin typeface="Times New Roman" panose="02020603050405020304" pitchFamily="18" charset="0"/>
                <a:ea typeface="Calibri" panose="020F0502020204030204" pitchFamily="34" charset="0"/>
                <a:cs typeface="Times New Roman" panose="02020603050405020304" pitchFamily="18" charset="0"/>
              </a:rPr>
              <a:t>, 2006</a:t>
            </a:r>
            <a:r>
              <a:rPr lang="es-EC" dirty="0" smtClean="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señala que la velocidad de crecimiento en pollos camperos es de 20 a un 25% inferior a la del pollos de </a:t>
            </a:r>
            <a:r>
              <a:rPr lang="es-EC" dirty="0" smtClean="0">
                <a:latin typeface="Times New Roman" panose="02020603050405020304" pitchFamily="18" charset="0"/>
                <a:cs typeface="Times New Roman" panose="02020603050405020304" pitchFamily="18" charset="0"/>
              </a:rPr>
              <a:t>engorde</a:t>
            </a:r>
          </a:p>
        </p:txBody>
      </p:sp>
    </p:spTree>
    <p:extLst>
      <p:ext uri="{BB962C8B-B14F-4D97-AF65-F5344CB8AC3E}">
        <p14:creationId xmlns:p14="http://schemas.microsoft.com/office/powerpoint/2010/main" val="48725312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7707" y="405745"/>
            <a:ext cx="8911687" cy="1280890"/>
          </a:xfrm>
        </p:spPr>
        <p:txBody>
          <a:bodyPr/>
          <a:lstStyle/>
          <a:p>
            <a:pPr lvl="0"/>
            <a:r>
              <a:rPr lang="es-EC" b="1" dirty="0" smtClean="0"/>
              <a:t>RESULTADOS Y DISCUSIONES </a:t>
            </a:r>
            <a:r>
              <a:rPr lang="es-ES" dirty="0"/>
              <a:t/>
            </a:r>
            <a:br>
              <a:rPr lang="es-ES" dirty="0"/>
            </a:br>
            <a:endParaRPr lang="es-ES" dirty="0"/>
          </a:p>
        </p:txBody>
      </p:sp>
      <p:sp>
        <p:nvSpPr>
          <p:cNvPr id="6" name="Rectángulo 5"/>
          <p:cNvSpPr/>
          <p:nvPr/>
        </p:nvSpPr>
        <p:spPr>
          <a:xfrm>
            <a:off x="1604389" y="1317303"/>
            <a:ext cx="1939955" cy="523220"/>
          </a:xfrm>
          <a:prstGeom prst="rect">
            <a:avLst/>
          </a:prstGeom>
        </p:spPr>
        <p:txBody>
          <a:bodyPr wrap="none">
            <a:spAutoFit/>
          </a:bodyPr>
          <a:lstStyle/>
          <a:p>
            <a:r>
              <a:rPr lang="es-EC" sz="2800" b="1" dirty="0">
                <a:latin typeface="Times New Roman" panose="02020603050405020304" pitchFamily="18" charset="0"/>
                <a:ea typeface="Times New Roman" panose="02020603050405020304" pitchFamily="18" charset="0"/>
              </a:rPr>
              <a:t>Mortalidad</a:t>
            </a:r>
            <a:endParaRPr lang="es-ES" sz="2800" dirty="0"/>
          </a:p>
        </p:txBody>
      </p:sp>
      <p:sp>
        <p:nvSpPr>
          <p:cNvPr id="7" name="Rectángulo 6"/>
          <p:cNvSpPr/>
          <p:nvPr/>
        </p:nvSpPr>
        <p:spPr>
          <a:xfrm>
            <a:off x="632347" y="2243351"/>
            <a:ext cx="4280847" cy="1477328"/>
          </a:xfrm>
          <a:prstGeom prst="rect">
            <a:avLst/>
          </a:prstGeom>
        </p:spPr>
        <p:txBody>
          <a:bodyPr wrap="square">
            <a:spAutoFit/>
          </a:bodyPr>
          <a:lstStyle/>
          <a:p>
            <a:pPr algn="just">
              <a:spcBef>
                <a:spcPts val="1200"/>
              </a:spcBef>
              <a:spcAft>
                <a:spcPts val="0"/>
              </a:spcAft>
              <a:tabLst>
                <a:tab pos="228600" algn="l"/>
              </a:tabLst>
            </a:pPr>
            <a:r>
              <a:rPr lang="es-EC"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mortalidad solo se presentó en tres tratamientos en el T3, T6 y T10 con un 5% en cada uno de los tratamientos (figura 7), y el porcentaje de mortalidad de toda la investigación fue de 1,5%.</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2074817205"/>
              </p:ext>
            </p:extLst>
          </p:nvPr>
        </p:nvGraphicFramePr>
        <p:xfrm>
          <a:off x="5321134" y="1368004"/>
          <a:ext cx="6347702" cy="369531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1583140" y="4277395"/>
            <a:ext cx="3330054" cy="1938992"/>
          </a:xfrm>
          <a:prstGeom prst="rect">
            <a:avLst/>
          </a:prstGeom>
          <a:ln w="28575">
            <a:solidFill>
              <a:srgbClr val="0070C0"/>
            </a:solidFill>
          </a:ln>
        </p:spPr>
        <p:txBody>
          <a:bodyPr wrap="square">
            <a:spAutoFit/>
          </a:bodyPr>
          <a:lstStyle/>
          <a:p>
            <a:pPr algn="just">
              <a:lnSpc>
                <a:spcPct val="150000"/>
              </a:lnSpc>
            </a:pPr>
            <a:r>
              <a:rPr lang="es-EC" dirty="0" smtClean="0">
                <a:latin typeface="Times New Roman" panose="02020603050405020304" pitchFamily="18" charset="0"/>
                <a:cs typeface="Times New Roman" panose="02020603050405020304" pitchFamily="18" charset="0"/>
              </a:rPr>
              <a:t>(</a:t>
            </a:r>
            <a:r>
              <a:rPr lang="es-EC" sz="2000" dirty="0">
                <a:latin typeface="Times New Roman" panose="02020603050405020304" pitchFamily="18" charset="0"/>
                <a:cs typeface="Times New Roman" panose="02020603050405020304" pitchFamily="18" charset="0"/>
              </a:rPr>
              <a:t>Mora, 2012) señala que </a:t>
            </a:r>
            <a:r>
              <a:rPr lang="es-EC" sz="2000" dirty="0" smtClean="0">
                <a:latin typeface="Times New Roman" panose="02020603050405020304" pitchFamily="18" charset="0"/>
                <a:cs typeface="Times New Roman" panose="02020603050405020304" pitchFamily="18" charset="0"/>
              </a:rPr>
              <a:t>se </a:t>
            </a:r>
            <a:r>
              <a:rPr lang="es-EC" sz="2000" dirty="0">
                <a:latin typeface="Times New Roman" panose="02020603050405020304" pitchFamily="18" charset="0"/>
                <a:cs typeface="Times New Roman" panose="02020603050405020304" pitchFamily="18" charset="0"/>
              </a:rPr>
              <a:t>acepta un mortalidad de hasta el 30%, pero lo recomendable es de hasta el 5%, </a:t>
            </a:r>
            <a:endParaRPr lang="es-EC" sz="2000" dirty="0" smtClean="0">
              <a:latin typeface="Times New Roman" panose="02020603050405020304" pitchFamily="18" charset="0"/>
              <a:cs typeface="Times New Roman" panose="02020603050405020304" pitchFamily="18" charset="0"/>
            </a:endParaRPr>
          </a:p>
        </p:txBody>
      </p:sp>
      <p:sp>
        <p:nvSpPr>
          <p:cNvPr id="10" name="Rectángulo 9"/>
          <p:cNvSpPr/>
          <p:nvPr/>
        </p:nvSpPr>
        <p:spPr>
          <a:xfrm>
            <a:off x="2560718" y="3351347"/>
            <a:ext cx="701097" cy="369332"/>
          </a:xfrm>
          <a:prstGeom prst="rect">
            <a:avLst/>
          </a:prstGeom>
          <a:ln w="28575">
            <a:solidFill>
              <a:srgbClr val="0070C0"/>
            </a:solidFill>
          </a:ln>
        </p:spPr>
        <p:txBody>
          <a:bodyPr wrap="square">
            <a:spAutoFit/>
          </a:bodyPr>
          <a:lstStyle/>
          <a:p>
            <a:pPr algn="just"/>
            <a:endParaRPr lang="es-EC"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222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9407" y="146438"/>
            <a:ext cx="8911687" cy="1280890"/>
          </a:xfrm>
        </p:spPr>
        <p:txBody>
          <a:bodyPr/>
          <a:lstStyle/>
          <a:p>
            <a:pPr lvl="0"/>
            <a:r>
              <a:rPr lang="es-MX" b="1" dirty="0"/>
              <a:t>CONCLUSIONES </a:t>
            </a:r>
            <a:r>
              <a:rPr lang="es-ES" dirty="0"/>
              <a:t/>
            </a:r>
            <a:br>
              <a:rPr lang="es-ES" dirty="0"/>
            </a:br>
            <a:endParaRPr lang="es-ES" dirty="0"/>
          </a:p>
        </p:txBody>
      </p:sp>
      <p:sp>
        <p:nvSpPr>
          <p:cNvPr id="4" name="Rectángulo 3"/>
          <p:cNvSpPr/>
          <p:nvPr/>
        </p:nvSpPr>
        <p:spPr>
          <a:xfrm>
            <a:off x="514232" y="1179565"/>
            <a:ext cx="6810232" cy="1908215"/>
          </a:xfrm>
          <a:prstGeom prst="rect">
            <a:avLst/>
          </a:prstGeom>
          <a:ln w="38100">
            <a:solidFill>
              <a:srgbClr val="FF0000"/>
            </a:solidFill>
          </a:ln>
        </p:spPr>
        <p:txBody>
          <a:bodyPr wrap="square">
            <a:spAutoFit/>
          </a:bodyPr>
          <a:lstStyle/>
          <a:p>
            <a:pPr lvl="0" algn="just">
              <a:spcBef>
                <a:spcPts val="1200"/>
              </a:spcBef>
              <a:spcAft>
                <a:spcPts val="0"/>
              </a:spcAft>
            </a:pPr>
            <a:r>
              <a:rPr lang="es-EC" dirty="0">
                <a:latin typeface="Times New Roman" panose="02020603050405020304" pitchFamily="18" charset="0"/>
                <a:ea typeface="Calibri" panose="020F0502020204030204" pitchFamily="34" charset="0"/>
                <a:cs typeface="Calibri" panose="020F0502020204030204" pitchFamily="34" charset="0"/>
              </a:rPr>
              <a:t>El aumento de la cantidad de pastos en la dieta, disminuyo la ganancia de peso </a:t>
            </a:r>
            <a:r>
              <a:rPr lang="es-EC" dirty="0" smtClean="0">
                <a:latin typeface="Times New Roman" panose="02020603050405020304" pitchFamily="18" charset="0"/>
                <a:ea typeface="Calibri" panose="020F0502020204030204" pitchFamily="34" charset="0"/>
                <a:cs typeface="Calibri" panose="020F0502020204030204" pitchFamily="34" charset="0"/>
              </a:rPr>
              <a:t>considerablemente. Por tal </a:t>
            </a:r>
            <a:r>
              <a:rPr lang="es-EC" dirty="0">
                <a:latin typeface="Times New Roman" panose="02020603050405020304" pitchFamily="18" charset="0"/>
                <a:ea typeface="Calibri" panose="020F0502020204030204" pitchFamily="34" charset="0"/>
                <a:cs typeface="Calibri" panose="020F0502020204030204" pitchFamily="34" charset="0"/>
              </a:rPr>
              <a:t>motivo   los tratamientos T1 y T6 fueron mejores tanto en hembras y machos respectivamente debido que los niveles de pasto fue 0</a:t>
            </a:r>
            <a:r>
              <a:rPr lang="es-EC" dirty="0" smtClean="0">
                <a:latin typeface="Times New Roman" panose="02020603050405020304" pitchFamily="18" charset="0"/>
                <a:ea typeface="Calibri" panose="020F0502020204030204" pitchFamily="34" charset="0"/>
                <a:cs typeface="Calibri" panose="020F0502020204030204" pitchFamily="34" charset="0"/>
              </a:rPr>
              <a:t>%.</a:t>
            </a:r>
          </a:p>
          <a:p>
            <a:pPr lvl="0" algn="just">
              <a:spcBef>
                <a:spcPts val="1200"/>
              </a:spcBef>
              <a:spcAft>
                <a:spcPts val="0"/>
              </a:spcAft>
            </a:pPr>
            <a:r>
              <a:rPr lang="es-EC" dirty="0" smtClean="0">
                <a:latin typeface="Times New Roman" panose="02020603050405020304" pitchFamily="18" charset="0"/>
                <a:cs typeface="Times New Roman" panose="02020603050405020304" pitchFamily="18" charset="0"/>
              </a:rPr>
              <a:t>En </a:t>
            </a:r>
            <a:r>
              <a:rPr lang="es-EC" dirty="0">
                <a:latin typeface="Times New Roman" panose="02020603050405020304" pitchFamily="18" charset="0"/>
                <a:cs typeface="Times New Roman" panose="02020603050405020304" pitchFamily="18" charset="0"/>
              </a:rPr>
              <a:t>las distintas dietas probadas los machos alcanzaron mejores ganancias de peso con relación a las hembras</a:t>
            </a:r>
            <a:r>
              <a:rPr lang="es-EC" dirty="0" smtClean="0">
                <a:latin typeface="Times New Roman" panose="02020603050405020304" pitchFamily="18" charset="0"/>
                <a:cs typeface="Times New Roman" panose="02020603050405020304" pitchFamily="18" charset="0"/>
              </a:rPr>
              <a:t>.</a:t>
            </a:r>
            <a:endParaRPr lang="es-ES" u="none" strike="noStrike" dirty="0">
              <a:effectLst/>
              <a:ea typeface="Times New Roman" panose="02020603050405020304" pitchFamily="18" charset="0"/>
              <a:cs typeface="Calibri" panose="020F0502020204030204" pitchFamily="34" charset="0"/>
            </a:endParaRPr>
          </a:p>
        </p:txBody>
      </p:sp>
      <p:sp>
        <p:nvSpPr>
          <p:cNvPr id="5" name="Rectángulo 4"/>
          <p:cNvSpPr/>
          <p:nvPr/>
        </p:nvSpPr>
        <p:spPr>
          <a:xfrm>
            <a:off x="514232" y="3394167"/>
            <a:ext cx="6810231" cy="1754326"/>
          </a:xfrm>
          <a:prstGeom prst="rect">
            <a:avLst/>
          </a:prstGeom>
          <a:ln w="38100">
            <a:solidFill>
              <a:srgbClr val="00B050"/>
            </a:solidFill>
          </a:ln>
        </p:spPr>
        <p:txBody>
          <a:bodyPr wrap="square">
            <a:spAutoFit/>
          </a:bodyPr>
          <a:lstStyle/>
          <a:p>
            <a:pPr algn="just"/>
            <a:r>
              <a:rPr lang="es-EC" dirty="0">
                <a:latin typeface="Times New Roman" panose="02020603050405020304" pitchFamily="18" charset="0"/>
                <a:ea typeface="Calibri" panose="020F0502020204030204" pitchFamily="34" charset="0"/>
              </a:rPr>
              <a:t>Para el índice de conversión alimenticia se obtuvo significancia (p </a:t>
            </a:r>
            <a:r>
              <a:rPr lang="es-EC"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&lt;0,0001</a:t>
            </a:r>
            <a:r>
              <a:rPr lang="es-EC" dirty="0">
                <a:latin typeface="Times New Roman" panose="02020603050405020304" pitchFamily="18" charset="0"/>
                <a:ea typeface="Calibri" panose="020F0502020204030204" pitchFamily="34" charset="0"/>
              </a:rPr>
              <a:t>) en todos los niveles de pastos proporcionados a las aves, al igual que para el factor genero donde las hembras presentaron menor índice, en comparación a los machos. Además, las conversiones obtenidas fueron altas debido a que el potencial genético de la estirpe de pollos utilizado aprovecha muy poco el consumo de alimento</a:t>
            </a:r>
            <a:endParaRPr lang="es-ES" dirty="0"/>
          </a:p>
        </p:txBody>
      </p:sp>
      <p:sp>
        <p:nvSpPr>
          <p:cNvPr id="6" name="Rectángulo 5"/>
          <p:cNvSpPr/>
          <p:nvPr/>
        </p:nvSpPr>
        <p:spPr>
          <a:xfrm>
            <a:off x="514232" y="5380672"/>
            <a:ext cx="6810232" cy="1477328"/>
          </a:xfrm>
          <a:prstGeom prst="rect">
            <a:avLst/>
          </a:prstGeom>
          <a:ln w="38100">
            <a:solidFill>
              <a:srgbClr val="0070C0"/>
            </a:solidFill>
          </a:ln>
        </p:spPr>
        <p:txBody>
          <a:bodyPr wrap="square">
            <a:spAutoFit/>
          </a:bodyPr>
          <a:lstStyle/>
          <a:p>
            <a:pPr algn="just"/>
            <a:r>
              <a:rPr lang="es-EC" dirty="0">
                <a:latin typeface="Times New Roman" panose="02020603050405020304" pitchFamily="18" charset="0"/>
                <a:ea typeface="Calibri" panose="020F0502020204030204" pitchFamily="34" charset="0"/>
              </a:rPr>
              <a:t>La mortalidad total de la investigación fue de 1,5 % la cual es aceptable en cualquier explotación avícola, es por esto que se puede concluir que los distintos tratamientos a los que fueron expuestas las aves no les afecto para generar un índice mayor mortalidad de un tratamiento sobre otro</a:t>
            </a:r>
            <a:endParaRPr lang="es-ES" dirty="0"/>
          </a:p>
        </p:txBody>
      </p:sp>
      <p:pic>
        <p:nvPicPr>
          <p:cNvPr id="8" name="Imagen 7"/>
          <p:cNvPicPr>
            <a:picLocks noChangeAspect="1"/>
          </p:cNvPicPr>
          <p:nvPr/>
        </p:nvPicPr>
        <p:blipFill>
          <a:blip r:embed="rId2"/>
          <a:stretch>
            <a:fillRect/>
          </a:stretch>
        </p:blipFill>
        <p:spPr>
          <a:xfrm>
            <a:off x="7595251" y="1105345"/>
            <a:ext cx="4310146" cy="5752655"/>
          </a:xfrm>
          <a:prstGeom prst="rect">
            <a:avLst/>
          </a:prstGeom>
          <a:noFill/>
          <a:ln>
            <a:noFill/>
          </a:ln>
        </p:spPr>
      </p:pic>
    </p:spTree>
    <p:extLst>
      <p:ext uri="{BB962C8B-B14F-4D97-AF65-F5344CB8AC3E}">
        <p14:creationId xmlns:p14="http://schemas.microsoft.com/office/powerpoint/2010/main" val="69761771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88209" y="501280"/>
            <a:ext cx="8911687" cy="1280890"/>
          </a:xfrm>
        </p:spPr>
        <p:txBody>
          <a:bodyPr/>
          <a:lstStyle/>
          <a:p>
            <a:pPr lvl="0"/>
            <a:r>
              <a:rPr lang="es-EC" b="1" dirty="0">
                <a:latin typeface="Times New Roman" panose="02020603050405020304" pitchFamily="18" charset="0"/>
                <a:ea typeface="Times New Roman" panose="02020603050405020304" pitchFamily="18" charset="0"/>
                <a:cs typeface="Times New Roman" panose="02020603050405020304" pitchFamily="18" charset="0"/>
              </a:rPr>
              <a:t>RECOMENDACIONES </a:t>
            </a:r>
            <a:r>
              <a:rPr lang="es-ES" sz="3200" dirty="0">
                <a:latin typeface="Calibri" panose="020F0502020204030204" pitchFamily="34" charset="0"/>
                <a:ea typeface="Calibri" panose="020F0502020204030204" pitchFamily="34" charset="0"/>
                <a:cs typeface="Times New Roman" panose="02020603050405020304" pitchFamily="18" charset="0"/>
              </a:rPr>
              <a:t/>
            </a:r>
            <a:br>
              <a:rPr lang="es-ES" sz="32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4" name="Rectángulo 3"/>
          <p:cNvSpPr/>
          <p:nvPr/>
        </p:nvSpPr>
        <p:spPr>
          <a:xfrm>
            <a:off x="1214651" y="1782170"/>
            <a:ext cx="10617958" cy="3729675"/>
          </a:xfrm>
          <a:prstGeom prst="rect">
            <a:avLst/>
          </a:prstGeom>
        </p:spPr>
        <p:txBody>
          <a:bodyPr wrap="square">
            <a:spAutoFit/>
          </a:bodyPr>
          <a:lstStyle/>
          <a:p>
            <a:pPr marL="342900" lvl="0" indent="-342900" algn="just">
              <a:lnSpc>
                <a:spcPct val="150000"/>
              </a:lnSpc>
              <a:spcBef>
                <a:spcPts val="1200"/>
              </a:spcBef>
              <a:spcAft>
                <a:spcPts val="1200"/>
              </a:spcAft>
              <a:buFont typeface="Calibri" panose="020F0502020204030204" pitchFamily="34" charset="0"/>
              <a:buChar char="-"/>
            </a:pPr>
            <a:r>
              <a:rPr lang="es-MX" sz="2000" dirty="0" smtClean="0">
                <a:latin typeface="Times New Roman" panose="02020603050405020304" pitchFamily="18" charset="0"/>
                <a:ea typeface="Calibri" panose="020F0502020204030204" pitchFamily="34" charset="0"/>
                <a:cs typeface="Calibri" panose="020F0502020204030204" pitchFamily="34" charset="0"/>
              </a:rPr>
              <a:t>Realizar </a:t>
            </a:r>
            <a:r>
              <a:rPr lang="es-MX" sz="2000" dirty="0">
                <a:latin typeface="Times New Roman" panose="02020603050405020304" pitchFamily="18" charset="0"/>
                <a:ea typeface="Calibri" panose="020F0502020204030204" pitchFamily="34" charset="0"/>
                <a:cs typeface="Calibri" panose="020F0502020204030204" pitchFamily="34" charset="0"/>
              </a:rPr>
              <a:t>trabajos de investigación en diferentes zonas geográficas y diferentes mezclas de pastos, para determinar los más recomendables y adecuados para la crianza de los pollos</a:t>
            </a:r>
            <a:r>
              <a:rPr lang="es-MX" sz="2000" b="1" dirty="0">
                <a:latin typeface="Times New Roman" panose="02020603050405020304" pitchFamily="18" charset="0"/>
                <a:ea typeface="Calibri" panose="020F0502020204030204" pitchFamily="34" charset="0"/>
                <a:cs typeface="Calibri" panose="020F0502020204030204" pitchFamily="34" charset="0"/>
              </a:rPr>
              <a:t>.</a:t>
            </a:r>
            <a:endParaRPr lang="es-ES" sz="2000" dirty="0">
              <a:ea typeface="Times New Roman" panose="02020603050405020304" pitchFamily="18" charset="0"/>
              <a:cs typeface="Calibri" panose="020F0502020204030204" pitchFamily="34" charset="0"/>
            </a:endParaRPr>
          </a:p>
          <a:p>
            <a:pPr marL="342900" lvl="0" indent="-342900" algn="just">
              <a:lnSpc>
                <a:spcPct val="150000"/>
              </a:lnSpc>
              <a:spcBef>
                <a:spcPts val="1200"/>
              </a:spcBef>
              <a:spcAft>
                <a:spcPts val="1200"/>
              </a:spcAft>
              <a:buFont typeface="Calibri" panose="020F0502020204030204" pitchFamily="34" charset="0"/>
              <a:buChar char="-"/>
            </a:pPr>
            <a:r>
              <a:rPr lang="es-MX" sz="2000" dirty="0">
                <a:latin typeface="Times New Roman" panose="02020603050405020304" pitchFamily="18" charset="0"/>
                <a:ea typeface="Calibri" panose="020F0502020204030204" pitchFamily="34" charset="0"/>
                <a:cs typeface="Calibri" panose="020F0502020204030204" pitchFamily="34" charset="0"/>
              </a:rPr>
              <a:t>Cambiar el sistema de producción de los pollos y utilizar un sistema con acceso a pastoreo.</a:t>
            </a:r>
            <a:endParaRPr lang="es-ES" sz="2000" dirty="0">
              <a:ea typeface="Times New Roman" panose="02020603050405020304" pitchFamily="18" charset="0"/>
              <a:cs typeface="Calibri" panose="020F0502020204030204" pitchFamily="34" charset="0"/>
            </a:endParaRPr>
          </a:p>
          <a:p>
            <a:pPr marL="342900" lvl="0" indent="-342900" algn="just">
              <a:lnSpc>
                <a:spcPct val="150000"/>
              </a:lnSpc>
              <a:spcBef>
                <a:spcPts val="1200"/>
              </a:spcBef>
              <a:spcAft>
                <a:spcPts val="1200"/>
              </a:spcAft>
              <a:buFont typeface="Calibri" panose="020F0502020204030204" pitchFamily="34" charset="0"/>
              <a:buChar char="-"/>
            </a:pPr>
            <a:r>
              <a:rPr lang="es-MX" sz="2000" dirty="0">
                <a:latin typeface="Times New Roman" panose="02020603050405020304" pitchFamily="18" charset="0"/>
                <a:ea typeface="Calibri" panose="020F0502020204030204" pitchFamily="34" charset="0"/>
                <a:cs typeface="Calibri" panose="020F0502020204030204" pitchFamily="34" charset="0"/>
              </a:rPr>
              <a:t>Utilizar lotes mixtos y con mayor número de aves por tratamiento para conocer si la interacción entre si tiene un efecto positivo sobre los indicadores de crecimiento.</a:t>
            </a:r>
            <a:endParaRPr lang="es-ES" sz="2000" dirty="0">
              <a:ea typeface="Times New Roman" panose="02020603050405020304" pitchFamily="18" charset="0"/>
              <a:cs typeface="Calibri" panose="020F0502020204030204" pitchFamily="34" charset="0"/>
            </a:endParaRPr>
          </a:p>
          <a:p>
            <a:pPr marL="342900" lvl="0" indent="-342900" algn="just">
              <a:lnSpc>
                <a:spcPct val="150000"/>
              </a:lnSpc>
              <a:spcBef>
                <a:spcPts val="1200"/>
              </a:spcBef>
              <a:spcAft>
                <a:spcPts val="1200"/>
              </a:spcAft>
              <a:buFont typeface="Calibri" panose="020F0502020204030204" pitchFamily="34" charset="0"/>
              <a:buChar char="-"/>
            </a:pPr>
            <a:r>
              <a:rPr lang="es-MX" sz="2000" dirty="0">
                <a:latin typeface="Times New Roman" panose="02020603050405020304" pitchFamily="18" charset="0"/>
                <a:ea typeface="Calibri" panose="020F0502020204030204" pitchFamily="34" charset="0"/>
                <a:cs typeface="Calibri" panose="020F0502020204030204" pitchFamily="34" charset="0"/>
              </a:rPr>
              <a:t>Utilizar leguminosas como maní forrajero con mayor contenido de proteína para </a:t>
            </a:r>
            <a:endParaRPr lang="es-ES" sz="2000" u="none" strike="noStrike" dirty="0">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6879329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716" y="2794104"/>
            <a:ext cx="8911687" cy="1280890"/>
          </a:xfrm>
        </p:spPr>
        <p:txBody>
          <a:bodyPr>
            <a:noAutofit/>
          </a:bodyPr>
          <a:lstStyle/>
          <a:p>
            <a:r>
              <a:rPr lang="es-ES" sz="8000" dirty="0" smtClean="0"/>
              <a:t>Gracias </a:t>
            </a:r>
            <a:endParaRPr lang="es-ES" sz="8000" dirty="0"/>
          </a:p>
        </p:txBody>
      </p:sp>
      <p:sp>
        <p:nvSpPr>
          <p:cNvPr id="5" name="AutoShape 4" descr="https://lh3.googleusercontent.com/Ukp14qnvfvvA2aerbkz0jemRpimJHaJq074Ac2x3s4UD6MHl6232TDyZNCfTkMQxReenLk0AbyIQqs3inUvlQcDtY9kqAX5SDI7LBa21wgRlVJKLSM-XHY791Ts0T9CqOxKtEVIxImx6VOGAWWVXDPyZaxXT_nZytYYaH6cbiExPmmWL0gWkdPuxih2nZ7l6ePpfwNadE7mVbPLT5LK5yWQil5g2vXZzgoIlNaPltR8NN_XrTAZUpBciwy6Ss6cbt0uTDVxE8nA2fCVLIWxzE8KZsdlejD2_qy8ZdRM6rKuerasFQbokcq2Gb0VzsfIKUyE1e1T-AjUu5XDThP5Va7b7SUDthabF_hOM_s2ckrGpJ1bm4Hr_x5YS0ToHYI84WRjDJkzOn_zI6RPoobE0pmB5BMwrs2RJlTBWHPsN7rrnucCA8VHcXi8xgU75JvSFB5Ssi89CewRN2vx9qwCcnhAlWBX3SUMx92s15RMrf2bncrdWwrAMRPo3cVzu-mJaWbyTgFAshECdoJL3WG7vZdQyRoj_C7aIhLh8qFS2IaQwZqwvodkuiNz_4bv_qHJbQynZoFqErt9Oe9Cfoj7c_6RepFPi6FxsjiessosrVFpzYwEMbseG=w497-h662-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rotWithShape="1">
          <a:blip r:embed="rId2"/>
          <a:srcRect t="27132"/>
          <a:stretch/>
        </p:blipFill>
        <p:spPr>
          <a:xfrm>
            <a:off x="5086192" y="200585"/>
            <a:ext cx="6650432" cy="6467928"/>
          </a:xfrm>
          <a:prstGeom prst="rect">
            <a:avLst/>
          </a:prstGeom>
        </p:spPr>
      </p:pic>
    </p:spTree>
    <p:extLst>
      <p:ext uri="{BB962C8B-B14F-4D97-AF65-F5344CB8AC3E}">
        <p14:creationId xmlns:p14="http://schemas.microsoft.com/office/powerpoint/2010/main" val="30482693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08032" y="83388"/>
            <a:ext cx="4729253" cy="834524"/>
          </a:xfrm>
          <a:prstGeom prst="rect">
            <a:avLst/>
          </a:prstGeom>
        </p:spPr>
        <p:txBody>
          <a:bodyPr wrap="square">
            <a:spAutoFit/>
          </a:bodyPr>
          <a:lstStyle/>
          <a:p>
            <a:pPr lvl="0">
              <a:lnSpc>
                <a:spcPct val="150000"/>
              </a:lnSpc>
              <a:spcBef>
                <a:spcPts val="1200"/>
              </a:spcBef>
              <a:spcAft>
                <a:spcPts val="0"/>
              </a:spcAft>
            </a:pPr>
            <a:r>
              <a:rPr lang="es-EC" sz="3600" b="1" dirty="0">
                <a:latin typeface="Times New Roman" panose="02020603050405020304" pitchFamily="18" charset="0"/>
                <a:ea typeface="Times New Roman" panose="02020603050405020304" pitchFamily="18" charset="0"/>
                <a:cs typeface="Times New Roman" panose="02020603050405020304" pitchFamily="18" charset="0"/>
              </a:rPr>
              <a:t>INTRODUCCIÓN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719145" y="937190"/>
            <a:ext cx="7315200" cy="5940088"/>
          </a:xfrm>
          <a:prstGeom prst="rect">
            <a:avLst/>
          </a:prstGeom>
        </p:spPr>
        <p:txBody>
          <a:bodyPr wrap="square">
            <a:spAutoFit/>
          </a:bodyPr>
          <a:lstStyle/>
          <a:p>
            <a:pPr algn="just">
              <a:lnSpc>
                <a:spcPct val="200000"/>
              </a:lnSpc>
              <a:spcBef>
                <a:spcPts val="1200"/>
              </a:spcBef>
              <a:spcAft>
                <a:spcPts val="1200"/>
              </a:spcAft>
              <a:tabLst>
                <a:tab pos="22860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En Ecuador la avicultura contribuye con el 13 % del Producto Interno Bruto (PIB) Agropecuario por concepto de producción de pollos de engorde (Orellana, 2009). La Corporación Nacional de Avicultores del Ecuador (CONAVE), ejecuto  una proyección anual  para el 2013 donde  la producción nacional de pollos de engorde es de  230 millones   (CONAVE, 2013).</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tabLst>
                <a:tab pos="228600" algn="l"/>
              </a:tabLst>
            </a:pPr>
            <a:r>
              <a:rPr lang="es-EC" dirty="0" smtClean="0">
                <a:latin typeface="Times New Roman" panose="02020603050405020304" pitchFamily="18" charset="0"/>
                <a:ea typeface="Calibri" panose="020F0502020204030204" pitchFamily="34" charset="0"/>
              </a:rPr>
              <a:t>La </a:t>
            </a:r>
            <a:r>
              <a:rPr lang="es-EC" dirty="0">
                <a:latin typeface="Times New Roman" panose="02020603050405020304" pitchFamily="18" charset="0"/>
                <a:ea typeface="Calibri" panose="020F0502020204030204" pitchFamily="34" charset="0"/>
              </a:rPr>
              <a:t>provincia de Santo Domingo </a:t>
            </a:r>
            <a:r>
              <a:rPr lang="es-EC" dirty="0" err="1">
                <a:latin typeface="Times New Roman" panose="02020603050405020304" pitchFamily="18" charset="0"/>
                <a:ea typeface="Calibri" panose="020F0502020204030204" pitchFamily="34" charset="0"/>
              </a:rPr>
              <a:t>Tsachilas</a:t>
            </a:r>
            <a:r>
              <a:rPr lang="es-EC" dirty="0">
                <a:latin typeface="Times New Roman" panose="02020603050405020304" pitchFamily="18" charset="0"/>
                <a:ea typeface="Calibri" panose="020F0502020204030204" pitchFamily="34" charset="0"/>
              </a:rPr>
              <a:t> es considerada la capital productiva de aves en el  país, se producen alrededor  de seis millones de aves cada 10 semanas. Este provincia es apetecido por tener las condiciones ideales de crianza </a:t>
            </a:r>
            <a:endParaRPr lang="es-EC" dirty="0"/>
          </a:p>
        </p:txBody>
      </p:sp>
      <p:pic>
        <p:nvPicPr>
          <p:cNvPr id="2052" name="Picture 4" descr="Resultado de imagen para avicultura en el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35" y="2369619"/>
            <a:ext cx="4195708" cy="303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07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3798" y="431885"/>
            <a:ext cx="4729253" cy="834524"/>
          </a:xfrm>
          <a:prstGeom prst="rect">
            <a:avLst/>
          </a:prstGeom>
        </p:spPr>
        <p:txBody>
          <a:bodyPr wrap="square">
            <a:spAutoFit/>
          </a:bodyPr>
          <a:lstStyle/>
          <a:p>
            <a:pPr lvl="0">
              <a:lnSpc>
                <a:spcPct val="150000"/>
              </a:lnSpc>
              <a:spcBef>
                <a:spcPts val="1200"/>
              </a:spcBef>
              <a:spcAft>
                <a:spcPts val="0"/>
              </a:spcAft>
            </a:pPr>
            <a:r>
              <a:rPr lang="es-EC" sz="3600" b="1" dirty="0">
                <a:latin typeface="Times New Roman" panose="02020603050405020304" pitchFamily="18" charset="0"/>
                <a:ea typeface="Times New Roman" panose="02020603050405020304" pitchFamily="18" charset="0"/>
                <a:cs typeface="Times New Roman" panose="02020603050405020304" pitchFamily="18" charset="0"/>
              </a:rPr>
              <a:t>INTRODUCCIÓN </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073331" y="1306152"/>
            <a:ext cx="10759440" cy="1569660"/>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En Francia en los años 60  se inicia movimientos personales e institucionales que promovían el consumo y  producción  de animales de granja con manejos alternativos, la  finalidad era proporcionar mejor bienestar en condiciones de confort, con menor uso de químicos en su alimentación, mayor uso de alimento natural libre de hormonas. </a:t>
            </a:r>
            <a:endParaRPr lang="es-EC" sz="2400" dirty="0"/>
          </a:p>
        </p:txBody>
      </p:sp>
      <p:sp>
        <p:nvSpPr>
          <p:cNvPr id="6" name="Rectángulo 5"/>
          <p:cNvSpPr/>
          <p:nvPr/>
        </p:nvSpPr>
        <p:spPr>
          <a:xfrm>
            <a:off x="5178648" y="3441367"/>
            <a:ext cx="6096000" cy="2677656"/>
          </a:xfrm>
          <a:prstGeom prst="rect">
            <a:avLst/>
          </a:prstGeom>
        </p:spPr>
        <p:txBody>
          <a:bodyPr>
            <a:spAutoFit/>
          </a:bodyPr>
          <a:lstStyle/>
          <a:p>
            <a:pPr algn="just"/>
            <a:r>
              <a:rPr lang="es-EC" sz="2400" dirty="0">
                <a:latin typeface="Times New Roman" panose="02020603050405020304" pitchFamily="18" charset="0"/>
                <a:ea typeface="Calibri" panose="020F0502020204030204" pitchFamily="34" charset="0"/>
              </a:rPr>
              <a:t>El pollo campero se caracteriza por tener:  crecimiento lento de 70 a 100 días  y su carne es más sabrosa, firme, con bajo contenido de grasa, buena pechuga y libre de agua,  puede criarse  en un sistema </a:t>
            </a:r>
            <a:r>
              <a:rPr lang="es-EC" sz="2400" dirty="0" err="1">
                <a:latin typeface="Times New Roman" panose="02020603050405020304" pitchFamily="18" charset="0"/>
                <a:ea typeface="Calibri" panose="020F0502020204030204" pitchFamily="34" charset="0"/>
              </a:rPr>
              <a:t>semi</a:t>
            </a:r>
            <a:r>
              <a:rPr lang="es-EC" sz="2400" dirty="0">
                <a:latin typeface="Times New Roman" panose="02020603050405020304" pitchFamily="18" charset="0"/>
                <a:ea typeface="Calibri" panose="020F0502020204030204" pitchFamily="34" charset="0"/>
              </a:rPr>
              <a:t>-intensivo con acceso a pastoreo o alimentación mixta con balanceado más pasto picado (Mora, 2012)</a:t>
            </a:r>
            <a:endParaRPr lang="es-EC" sz="2400" dirty="0"/>
          </a:p>
        </p:txBody>
      </p:sp>
      <p:pic>
        <p:nvPicPr>
          <p:cNvPr id="1026" name="Picture 2" descr="https://lh3.googleusercontent.com/l2tuoGZ-WRm32XfZryMI3d3Jfhwm-cmL_OCzd55RWcsBOb4hpBJxBvVVXKNS_WG2aeTn_21lVcNcnS9UCm1Ki54QcbbJxLDQ67u-ae0yysnr3RBdqW0ywwFbxDr_986Wmz6qn7weZ1U3gH1oFajtzUyd3K0SzlPcQ-_1nMW35yCKkBulzptbyZun8VrxoojYaTZBxC16utTrGwUW92srG1Xl_NSH_SyMeWMV0bY-XeZkjUDMI7Gx4D8iAPpm0wzTkt1QK8vsQhTX3mt9r5DwRvz7vJeKxxLD06GAnYmLQABkrD45NULcuHRNFe_pju6cV3YXjk0wdeUkrK1onTwpKkwgkiLNovTB0hzFjt9ce0Gqow4VJ9Mo61F-CFR4cy0sqkCzjoC5d1g5Ow19By_M4ZP7wPzlOPVWBhLmWu3n_BVQZlxr9AswlW9hZwZWE5BONhoOmWfHuN5nzlrCH2FJP9zmS1EiNeUAP7TS0scGZrRn7ipo0GlDRMMUYmhwky3Be2ukxzwhVan-EwZ9vJIfpfwRNHgJQkdAkp60R3Li7hU-m51HU3vsHL533LZ0eWhwaxlcnCb2SSVwfbCqW4dL_BtfHc-M1VA79tXMMdxdP59JqbmI-OUIWtui=w377-h627-no"/>
          <p:cNvPicPr>
            <a:picLocks noChangeAspect="1" noChangeArrowheads="1"/>
          </p:cNvPicPr>
          <p:nvPr/>
        </p:nvPicPr>
        <p:blipFill rotWithShape="1">
          <a:blip r:embed="rId2">
            <a:extLst>
              <a:ext uri="{28A0092B-C50C-407E-A947-70E740481C1C}">
                <a14:useLocalDpi xmlns:a14="http://schemas.microsoft.com/office/drawing/2010/main" val="0"/>
              </a:ext>
            </a:extLst>
          </a:blip>
          <a:srcRect b="20941"/>
          <a:stretch/>
        </p:blipFill>
        <p:spPr bwMode="auto">
          <a:xfrm>
            <a:off x="1723798" y="2875812"/>
            <a:ext cx="2896727" cy="380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15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72496" y="429110"/>
            <a:ext cx="9848042" cy="1569660"/>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En Ecuador el pollo campero se comercializa desde el año 2000. Tiene buena aceptación en el  mercado de este tipo de carne a la que se identifica con carne sana, con muy poco colesterol, y muy digestible especialmente de sectores con mayor ingreso económico (Mora, 2012)</a:t>
            </a:r>
            <a:endParaRPr lang="es-EC" sz="2400" dirty="0"/>
          </a:p>
        </p:txBody>
      </p:sp>
      <p:sp>
        <p:nvSpPr>
          <p:cNvPr id="5" name="Rectángulo 4"/>
          <p:cNvSpPr/>
          <p:nvPr/>
        </p:nvSpPr>
        <p:spPr>
          <a:xfrm>
            <a:off x="472966" y="2355467"/>
            <a:ext cx="11147572" cy="1569660"/>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Por tal motivo, el objetivo de esta investigación fue evaluar del comportamiento productivo de pollos de campo utilizando dietas mixtas (balaceado - pasto). determinando la mejor relación, con respecto a la ganancia de pesos además de calcular la conversión alimenticia en cada </a:t>
            </a:r>
            <a:r>
              <a:rPr lang="es-EC" sz="2400" dirty="0" smtClean="0">
                <a:latin typeface="Times New Roman" panose="02020603050405020304" pitchFamily="18" charset="0"/>
                <a:ea typeface="Calibri" panose="020F0502020204030204" pitchFamily="34" charset="0"/>
              </a:rPr>
              <a:t>tratamiento</a:t>
            </a:r>
            <a:endParaRPr lang="es-EC" sz="2400" dirty="0"/>
          </a:p>
        </p:txBody>
      </p:sp>
      <p:pic>
        <p:nvPicPr>
          <p:cNvPr id="2" name="Imagen 1"/>
          <p:cNvPicPr>
            <a:picLocks noChangeAspect="1"/>
          </p:cNvPicPr>
          <p:nvPr/>
        </p:nvPicPr>
        <p:blipFill rotWithShape="1">
          <a:blip r:embed="rId2"/>
          <a:srcRect r="529" b="21622"/>
          <a:stretch/>
        </p:blipFill>
        <p:spPr>
          <a:xfrm>
            <a:off x="1623848" y="4414673"/>
            <a:ext cx="9033642" cy="2443327"/>
          </a:xfrm>
          <a:prstGeom prst="rect">
            <a:avLst/>
          </a:prstGeom>
        </p:spPr>
      </p:pic>
    </p:spTree>
    <p:extLst>
      <p:ext uri="{BB962C8B-B14F-4D97-AF65-F5344CB8AC3E}">
        <p14:creationId xmlns:p14="http://schemas.microsoft.com/office/powerpoint/2010/main" val="1110381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C" b="1" dirty="0"/>
              <a:t>MATERIALES Y MÉTODOS </a:t>
            </a:r>
            <a:endParaRPr lang="es-EC" dirty="0"/>
          </a:p>
        </p:txBody>
      </p:sp>
      <p:sp>
        <p:nvSpPr>
          <p:cNvPr id="4" name="Rectángulo 3"/>
          <p:cNvSpPr/>
          <p:nvPr/>
        </p:nvSpPr>
        <p:spPr>
          <a:xfrm>
            <a:off x="1271393" y="1530923"/>
            <a:ext cx="7197163" cy="468077"/>
          </a:xfrm>
          <a:prstGeom prst="rect">
            <a:avLst/>
          </a:prstGeom>
        </p:spPr>
        <p:txBody>
          <a:bodyPr wrap="none">
            <a:spAutoFit/>
          </a:bodyPr>
          <a:lstStyle/>
          <a:p>
            <a:pPr lvl="0">
              <a:lnSpc>
                <a:spcPct val="107000"/>
              </a:lnSpc>
              <a:spcBef>
                <a:spcPts val="200"/>
              </a:spcBef>
              <a:spcAft>
                <a:spcPts val="1200"/>
              </a:spcAft>
            </a:pPr>
            <a:r>
              <a:rPr lang="es-EC" sz="2400" b="1" dirty="0">
                <a:latin typeface="Times New Roman" panose="02020603050405020304" pitchFamily="18" charset="0"/>
                <a:ea typeface="Times New Roman" panose="02020603050405020304" pitchFamily="18" charset="0"/>
                <a:cs typeface="Times New Roman" panose="02020603050405020304" pitchFamily="18" charset="0"/>
              </a:rPr>
              <a:t>UBICACIÒN DEL AREA DE LA INVESTIGACIÓN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6692537" y="3228156"/>
            <a:ext cx="6096000" cy="2805255"/>
          </a:xfrm>
          <a:prstGeom prst="rect">
            <a:avLst/>
          </a:prstGeom>
        </p:spPr>
        <p:txBody>
          <a:bodyPr>
            <a:spAutoFit/>
          </a:bodyPr>
          <a:lstStyle/>
          <a:p>
            <a:pPr marL="540385">
              <a:lnSpc>
                <a:spcPct val="107000"/>
              </a:lnSpc>
              <a:spcBef>
                <a:spcPts val="1200"/>
              </a:spcBef>
              <a:spcAft>
                <a:spcPts val="1200"/>
              </a:spcAft>
              <a:tabLst>
                <a:tab pos="228600" algn="l"/>
                <a:tab pos="159512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País	: 		Ecuador</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Bef>
                <a:spcPts val="1200"/>
              </a:spcBef>
              <a:spcAft>
                <a:spcPts val="1200"/>
              </a:spcAft>
              <a:tabLst>
                <a:tab pos="228600" algn="l"/>
                <a:tab pos="159512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Provincia	: 		Santo Domingo de los Tsáchilas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Bef>
                <a:spcPts val="1200"/>
              </a:spcBef>
              <a:spcAft>
                <a:spcPts val="1200"/>
              </a:spcAft>
              <a:tabLst>
                <a:tab pos="228600" algn="l"/>
                <a:tab pos="159512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Cantón	: 		Santo Domingo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Bef>
                <a:spcPts val="1200"/>
              </a:spcBef>
              <a:spcAft>
                <a:spcPts val="1200"/>
              </a:spcAft>
              <a:tabLst>
                <a:tab pos="228600" algn="l"/>
                <a:tab pos="159512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Parroquia	: 		San Jacinto del Búa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Bef>
                <a:spcPts val="1200"/>
              </a:spcBef>
              <a:spcAft>
                <a:spcPts val="1200"/>
              </a:spcAft>
              <a:tabLst>
                <a:tab pos="228600" algn="l"/>
                <a:tab pos="159512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Sector	: 		San José de las Juntas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rotWithShape="1">
          <a:blip r:embed="rId2"/>
          <a:srcRect l="7540" t="20460" r="15653" b="14946"/>
          <a:stretch/>
        </p:blipFill>
        <p:spPr bwMode="auto">
          <a:xfrm>
            <a:off x="886369" y="2547076"/>
            <a:ext cx="5370740" cy="3148330"/>
          </a:xfrm>
          <a:prstGeom prst="rect">
            <a:avLst/>
          </a:prstGeom>
          <a:ln w="28575">
            <a:solidFill>
              <a:sysClr val="windowText" lastClr="000000"/>
            </a:solidFill>
          </a:ln>
          <a:extLst>
            <a:ext uri="{53640926-AAD7-44D8-BBD7-CCE9431645EC}">
              <a14:shadowObscured xmlns:a14="http://schemas.microsoft.com/office/drawing/2010/main"/>
            </a:ext>
          </a:extLst>
        </p:spPr>
      </p:pic>
      <p:cxnSp>
        <p:nvCxnSpPr>
          <p:cNvPr id="8" name="Conector recto de flecha 7"/>
          <p:cNvCxnSpPr/>
          <p:nvPr/>
        </p:nvCxnSpPr>
        <p:spPr>
          <a:xfrm flipV="1">
            <a:off x="1476103" y="3696789"/>
            <a:ext cx="431074" cy="23513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Rectángulo 8"/>
          <p:cNvSpPr/>
          <p:nvPr/>
        </p:nvSpPr>
        <p:spPr>
          <a:xfrm>
            <a:off x="947751" y="5874150"/>
            <a:ext cx="5247975"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siguientes coordenadas UTM 0681103,7 – 9957162,17</a:t>
            </a:r>
            <a:endParaRPr lang="es-EC" dirty="0"/>
          </a:p>
        </p:txBody>
      </p:sp>
    </p:spTree>
    <p:extLst>
      <p:ext uri="{BB962C8B-B14F-4D97-AF65-F5344CB8AC3E}">
        <p14:creationId xmlns:p14="http://schemas.microsoft.com/office/powerpoint/2010/main" val="420647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1195" y="1374406"/>
            <a:ext cx="2563459" cy="530594"/>
          </a:xfrm>
          <a:prstGeom prst="rect">
            <a:avLst/>
          </a:prstGeom>
        </p:spPr>
        <p:txBody>
          <a:bodyPr wrap="none">
            <a:spAutoFit/>
          </a:bodyPr>
          <a:lstStyle/>
          <a:p>
            <a:pPr lvl="1">
              <a:lnSpc>
                <a:spcPct val="107000"/>
              </a:lnSpc>
              <a:spcBef>
                <a:spcPts val="200"/>
              </a:spcBef>
              <a:spcAft>
                <a:spcPts val="1200"/>
              </a:spcAft>
            </a:pPr>
            <a:r>
              <a:rPr lang="es-EC" sz="2800" b="1" dirty="0">
                <a:latin typeface="Times New Roman" panose="02020603050405020304" pitchFamily="18" charset="0"/>
                <a:ea typeface="Times New Roman" panose="02020603050405020304" pitchFamily="18" charset="0"/>
                <a:cs typeface="Times New Roman" panose="02020603050405020304" pitchFamily="18" charset="0"/>
              </a:rPr>
              <a:t>MÉTODOS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a:spLocks noGrp="1"/>
          </p:cNvSpPr>
          <p:nvPr>
            <p:ph type="title"/>
          </p:nvPr>
        </p:nvSpPr>
        <p:spPr>
          <a:xfrm>
            <a:off x="2592925" y="624110"/>
            <a:ext cx="8911687" cy="1280890"/>
          </a:xfrm>
        </p:spPr>
        <p:txBody>
          <a:bodyPr/>
          <a:lstStyle/>
          <a:p>
            <a:pPr lvl="0"/>
            <a:r>
              <a:rPr lang="es-EC" b="1" dirty="0"/>
              <a:t>MATERIALES Y MÉTODOS </a:t>
            </a:r>
            <a:endParaRPr lang="es-EC" dirty="0"/>
          </a:p>
        </p:txBody>
      </p:sp>
      <p:graphicFrame>
        <p:nvGraphicFramePr>
          <p:cNvPr id="6" name="Diagrama 5"/>
          <p:cNvGraphicFramePr/>
          <p:nvPr>
            <p:extLst>
              <p:ext uri="{D42A27DB-BD31-4B8C-83A1-F6EECF244321}">
                <p14:modId xmlns:p14="http://schemas.microsoft.com/office/powerpoint/2010/main" val="342805433"/>
              </p:ext>
            </p:extLst>
          </p:nvPr>
        </p:nvGraphicFramePr>
        <p:xfrm>
          <a:off x="548640" y="1264555"/>
          <a:ext cx="11090366" cy="5410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839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92925" y="624110"/>
            <a:ext cx="8911687" cy="1280890"/>
          </a:xfrm>
        </p:spPr>
        <p:txBody>
          <a:bodyPr/>
          <a:lstStyle/>
          <a:p>
            <a:pPr lvl="0"/>
            <a:r>
              <a:rPr lang="es-EC" b="1" dirty="0"/>
              <a:t>MATERIALES Y MÉTODOS </a:t>
            </a:r>
            <a:endParaRPr lang="es-EC" dirty="0"/>
          </a:p>
        </p:txBody>
      </p:sp>
      <p:graphicFrame>
        <p:nvGraphicFramePr>
          <p:cNvPr id="5" name="Diagrama 4"/>
          <p:cNvGraphicFramePr/>
          <p:nvPr>
            <p:extLst>
              <p:ext uri="{D42A27DB-BD31-4B8C-83A1-F6EECF244321}">
                <p14:modId xmlns:p14="http://schemas.microsoft.com/office/powerpoint/2010/main" val="2517727615"/>
              </p:ext>
            </p:extLst>
          </p:nvPr>
        </p:nvGraphicFramePr>
        <p:xfrm>
          <a:off x="252247" y="1261241"/>
          <a:ext cx="10734201" cy="5596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736121"/>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3721" y="389032"/>
            <a:ext cx="8911687" cy="1280890"/>
          </a:xfrm>
        </p:spPr>
        <p:txBody>
          <a:bodyPr>
            <a:normAutofit/>
          </a:bodyPr>
          <a:lstStyle/>
          <a:p>
            <a:pPr lvl="1" algn="l" defTabSz="457200" rtl="0">
              <a:spcBef>
                <a:spcPct val="0"/>
              </a:spcBef>
            </a:pPr>
            <a:r>
              <a:rPr lang="es-EC" sz="2400" b="1" dirty="0"/>
              <a:t>DISEÑO EXPERIMENTAL</a:t>
            </a:r>
            <a:r>
              <a:rPr lang="es-ES" sz="2000" dirty="0"/>
              <a:t/>
            </a:r>
            <a:br>
              <a:rPr lang="es-ES" sz="2000" dirty="0"/>
            </a:br>
            <a:endParaRPr lang="es-EC" sz="2400" dirty="0"/>
          </a:p>
        </p:txBody>
      </p:sp>
      <p:sp>
        <p:nvSpPr>
          <p:cNvPr id="6" name="Rectángulo 5"/>
          <p:cNvSpPr/>
          <p:nvPr/>
        </p:nvSpPr>
        <p:spPr>
          <a:xfrm>
            <a:off x="1233364" y="1264555"/>
            <a:ext cx="2140714" cy="405367"/>
          </a:xfrm>
          <a:prstGeom prst="rect">
            <a:avLst/>
          </a:prstGeom>
        </p:spPr>
        <p:txBody>
          <a:bodyPr wrap="none">
            <a:spAutoFit/>
          </a:bodyPr>
          <a:lstStyle/>
          <a:p>
            <a:pPr>
              <a:lnSpc>
                <a:spcPct val="107000"/>
              </a:lnSpc>
              <a:spcBef>
                <a:spcPts val="200"/>
              </a:spcBef>
              <a:spcAft>
                <a:spcPts val="1200"/>
              </a:spcAft>
              <a:tabLst>
                <a:tab pos="228600" algn="l"/>
              </a:tabLst>
            </a:pP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Factores a probar</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908194990"/>
              </p:ext>
            </p:extLst>
          </p:nvPr>
        </p:nvGraphicFramePr>
        <p:xfrm>
          <a:off x="1233365" y="1905000"/>
          <a:ext cx="9862266" cy="3226558"/>
        </p:xfrm>
        <a:graphic>
          <a:graphicData uri="http://schemas.openxmlformats.org/drawingml/2006/table">
            <a:tbl>
              <a:tblPr firstRow="1" firstCol="1" bandRow="1">
                <a:tableStyleId>{0E3FDE45-AF77-4B5C-9715-49D594BDF05E}</a:tableStyleId>
              </a:tblPr>
              <a:tblGrid>
                <a:gridCol w="5168484">
                  <a:extLst>
                    <a:ext uri="{9D8B030D-6E8A-4147-A177-3AD203B41FA5}">
                      <a16:colId xmlns:a16="http://schemas.microsoft.com/office/drawing/2014/main" val="20000"/>
                    </a:ext>
                  </a:extLst>
                </a:gridCol>
                <a:gridCol w="4693782">
                  <a:extLst>
                    <a:ext uri="{9D8B030D-6E8A-4147-A177-3AD203B41FA5}">
                      <a16:colId xmlns:a16="http://schemas.microsoft.com/office/drawing/2014/main" val="20001"/>
                    </a:ext>
                  </a:extLst>
                </a:gridCol>
              </a:tblGrid>
              <a:tr h="266016">
                <a:tc>
                  <a:txBody>
                    <a:bodyPr/>
                    <a:lstStyle/>
                    <a:p>
                      <a:pPr>
                        <a:lnSpc>
                          <a:spcPct val="107000"/>
                        </a:lnSpc>
                        <a:spcBef>
                          <a:spcPts val="1200"/>
                        </a:spcBef>
                        <a:spcAft>
                          <a:spcPts val="0"/>
                        </a:spcAft>
                        <a:tabLst>
                          <a:tab pos="228600" algn="l"/>
                        </a:tabLst>
                      </a:pPr>
                      <a:r>
                        <a:rPr lang="es-EC" sz="1600" dirty="0">
                          <a:effectLst/>
                        </a:rPr>
                        <a:t>Factores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Bef>
                          <a:spcPts val="1200"/>
                        </a:spcBef>
                        <a:spcAft>
                          <a:spcPts val="0"/>
                        </a:spcAft>
                        <a:tabLst>
                          <a:tab pos="228600" algn="l"/>
                        </a:tabLst>
                      </a:pPr>
                      <a:r>
                        <a:rPr lang="es-EC" sz="1600">
                          <a:effectLst/>
                        </a:rPr>
                        <a:t>Niveles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266016">
                <a:tc rowSpan="2">
                  <a:txBody>
                    <a:bodyPr/>
                    <a:lstStyle/>
                    <a:p>
                      <a:pPr>
                        <a:lnSpc>
                          <a:spcPct val="107000"/>
                        </a:lnSpc>
                        <a:spcBef>
                          <a:spcPts val="1200"/>
                        </a:spcBef>
                        <a:spcAft>
                          <a:spcPts val="0"/>
                        </a:spcAft>
                        <a:tabLst>
                          <a:tab pos="228600" algn="l"/>
                        </a:tabLst>
                      </a:pPr>
                      <a:r>
                        <a:rPr lang="es-EC" sz="1600">
                          <a:effectLst/>
                        </a:rPr>
                        <a:t>Género   (G)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Bef>
                          <a:spcPts val="1200"/>
                        </a:spcBef>
                        <a:spcAft>
                          <a:spcPts val="0"/>
                        </a:spcAft>
                        <a:tabLst>
                          <a:tab pos="228600" algn="l"/>
                        </a:tabLst>
                      </a:pPr>
                      <a:r>
                        <a:rPr lang="es-EC" sz="1600">
                          <a:effectLst/>
                        </a:rPr>
                        <a:t>G1 = Hembra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66016">
                <a:tc vMerge="1">
                  <a:txBody>
                    <a:bodyPr/>
                    <a:lstStyle/>
                    <a:p>
                      <a:endParaRPr lang="es-ES"/>
                    </a:p>
                  </a:txBody>
                  <a:tcPr/>
                </a:tc>
                <a:tc>
                  <a:txBody>
                    <a:bodyPr/>
                    <a:lstStyle/>
                    <a:p>
                      <a:pPr>
                        <a:lnSpc>
                          <a:spcPct val="107000"/>
                        </a:lnSpc>
                        <a:spcBef>
                          <a:spcPts val="1200"/>
                        </a:spcBef>
                        <a:spcAft>
                          <a:spcPts val="0"/>
                        </a:spcAft>
                        <a:tabLst>
                          <a:tab pos="228600" algn="l"/>
                        </a:tabLst>
                      </a:pPr>
                      <a:r>
                        <a:rPr lang="es-EC" sz="1600">
                          <a:effectLst/>
                        </a:rPr>
                        <a:t>G2 = Macho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85702">
                <a:tc rowSpan="5">
                  <a:txBody>
                    <a:bodyPr/>
                    <a:lstStyle/>
                    <a:p>
                      <a:pPr>
                        <a:lnSpc>
                          <a:spcPct val="107000"/>
                        </a:lnSpc>
                        <a:spcBef>
                          <a:spcPts val="1200"/>
                        </a:spcBef>
                        <a:spcAft>
                          <a:spcPts val="0"/>
                        </a:spcAft>
                        <a:tabLst>
                          <a:tab pos="228600" algn="l"/>
                        </a:tabLst>
                      </a:pPr>
                      <a:r>
                        <a:rPr lang="es-EC" sz="1600" dirty="0">
                          <a:effectLst/>
                        </a:rPr>
                        <a:t>Dieta  Pasto  (DP)</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Bef>
                          <a:spcPts val="1200"/>
                        </a:spcBef>
                        <a:spcAft>
                          <a:spcPts val="0"/>
                        </a:spcAft>
                        <a:tabLst>
                          <a:tab pos="228600" algn="l"/>
                        </a:tabLst>
                      </a:pPr>
                      <a:r>
                        <a:rPr lang="es-EC" sz="1600">
                          <a:effectLst/>
                        </a:rPr>
                        <a:t>DP1 = 100% balanceado; 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85702">
                <a:tc vMerge="1">
                  <a:txBody>
                    <a:bodyPr/>
                    <a:lstStyle/>
                    <a:p>
                      <a:endParaRPr lang="es-ES"/>
                    </a:p>
                  </a:txBody>
                  <a:tcPr/>
                </a:tc>
                <a:tc>
                  <a:txBody>
                    <a:bodyPr/>
                    <a:lstStyle/>
                    <a:p>
                      <a:pPr>
                        <a:lnSpc>
                          <a:spcPct val="107000"/>
                        </a:lnSpc>
                        <a:spcBef>
                          <a:spcPts val="1200"/>
                        </a:spcBef>
                        <a:spcAft>
                          <a:spcPts val="0"/>
                        </a:spcAft>
                        <a:tabLst>
                          <a:tab pos="228600" algn="l"/>
                        </a:tabLst>
                      </a:pPr>
                      <a:r>
                        <a:rPr lang="es-EC" sz="1600">
                          <a:effectLst/>
                        </a:rPr>
                        <a:t>DP2 = 80% balanceado; 20%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85702">
                <a:tc vMerge="1">
                  <a:txBody>
                    <a:bodyPr/>
                    <a:lstStyle/>
                    <a:p>
                      <a:endParaRPr lang="es-ES"/>
                    </a:p>
                  </a:txBody>
                  <a:tcPr/>
                </a:tc>
                <a:tc>
                  <a:txBody>
                    <a:bodyPr/>
                    <a:lstStyle/>
                    <a:p>
                      <a:pPr>
                        <a:lnSpc>
                          <a:spcPct val="107000"/>
                        </a:lnSpc>
                        <a:spcBef>
                          <a:spcPts val="1200"/>
                        </a:spcBef>
                        <a:spcAft>
                          <a:spcPts val="0"/>
                        </a:spcAft>
                        <a:tabLst>
                          <a:tab pos="228600" algn="l"/>
                        </a:tabLst>
                      </a:pPr>
                      <a:r>
                        <a:rPr lang="es-EC" sz="1600">
                          <a:effectLst/>
                        </a:rPr>
                        <a:t>DP3 = 60% balanceado; 40%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85702">
                <a:tc vMerge="1">
                  <a:txBody>
                    <a:bodyPr/>
                    <a:lstStyle/>
                    <a:p>
                      <a:endParaRPr lang="es-ES"/>
                    </a:p>
                  </a:txBody>
                  <a:tcPr/>
                </a:tc>
                <a:tc>
                  <a:txBody>
                    <a:bodyPr/>
                    <a:lstStyle/>
                    <a:p>
                      <a:pPr>
                        <a:lnSpc>
                          <a:spcPct val="107000"/>
                        </a:lnSpc>
                        <a:spcBef>
                          <a:spcPts val="1200"/>
                        </a:spcBef>
                        <a:spcAft>
                          <a:spcPts val="0"/>
                        </a:spcAft>
                        <a:tabLst>
                          <a:tab pos="228600" algn="l"/>
                        </a:tabLst>
                      </a:pPr>
                      <a:r>
                        <a:rPr lang="es-EC" sz="1600">
                          <a:effectLst/>
                        </a:rPr>
                        <a:t>DP4 = 40% balanceado; 60%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85702">
                <a:tc vMerge="1">
                  <a:txBody>
                    <a:bodyPr/>
                    <a:lstStyle/>
                    <a:p>
                      <a:endParaRPr lang="es-ES"/>
                    </a:p>
                  </a:txBody>
                  <a:tcPr/>
                </a:tc>
                <a:tc>
                  <a:txBody>
                    <a:bodyPr/>
                    <a:lstStyle/>
                    <a:p>
                      <a:pPr>
                        <a:lnSpc>
                          <a:spcPct val="107000"/>
                        </a:lnSpc>
                        <a:spcBef>
                          <a:spcPts val="1200"/>
                        </a:spcBef>
                        <a:spcAft>
                          <a:spcPts val="0"/>
                        </a:spcAft>
                        <a:tabLst>
                          <a:tab pos="228600" algn="l"/>
                        </a:tabLst>
                      </a:pPr>
                      <a:r>
                        <a:rPr lang="es-EC" sz="1600" dirty="0">
                          <a:effectLst/>
                        </a:rPr>
                        <a:t>DP5 = 20% balanceado; 80% pasto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bl>
          </a:graphicData>
        </a:graphic>
      </p:graphicFrame>
      <p:sp>
        <p:nvSpPr>
          <p:cNvPr id="8" name="Rectángulo 7"/>
          <p:cNvSpPr/>
          <p:nvPr/>
        </p:nvSpPr>
        <p:spPr>
          <a:xfrm>
            <a:off x="2065362" y="5479625"/>
            <a:ext cx="9603474" cy="1140440"/>
          </a:xfrm>
          <a:prstGeom prst="rect">
            <a:avLst/>
          </a:prstGeom>
        </p:spPr>
        <p:txBody>
          <a:bodyPr wrap="square">
            <a:spAutoFit/>
          </a:bodyPr>
          <a:lstStyle/>
          <a:p>
            <a:pPr>
              <a:lnSpc>
                <a:spcPct val="107000"/>
              </a:lnSpc>
              <a:spcBef>
                <a:spcPts val="200"/>
              </a:spcBef>
              <a:spcAft>
                <a:spcPts val="1200"/>
              </a:spcAft>
              <a:tabLst>
                <a:tab pos="228600" algn="l"/>
              </a:tabLst>
            </a:pPr>
            <a:r>
              <a:rPr lang="es-EC" b="1" dirty="0">
                <a:latin typeface="Times New Roman" panose="02020603050405020304" pitchFamily="18" charset="0"/>
                <a:ea typeface="Times New Roman" panose="02020603050405020304" pitchFamily="18" charset="0"/>
                <a:cs typeface="Times New Roman" panose="02020603050405020304" pitchFamily="18" charset="0"/>
              </a:rPr>
              <a:t>Característica de las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UE</a:t>
            </a:r>
          </a:p>
          <a:p>
            <a:pPr>
              <a:lnSpc>
                <a:spcPct val="107000"/>
              </a:lnSpc>
              <a:spcBef>
                <a:spcPts val="200"/>
              </a:spcBef>
              <a:spcAft>
                <a:spcPts val="1200"/>
              </a:spcAft>
              <a:tabLst>
                <a:tab pos="228600" algn="l"/>
              </a:tabLs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Calibri" panose="020F0502020204030204" pitchFamily="34" charset="0"/>
              </a:rPr>
              <a:t>La </a:t>
            </a:r>
            <a:r>
              <a:rPr lang="es-EC" dirty="0">
                <a:latin typeface="Times New Roman" panose="02020603050405020304" pitchFamily="18" charset="0"/>
                <a:ea typeface="Calibri" panose="020F0502020204030204" pitchFamily="34" charset="0"/>
              </a:rPr>
              <a:t>unidad experimental estuvo conformada por cinco pollos (hembras o machos)  de 10 días de nacidos</a:t>
            </a:r>
            <a:endParaRPr lang="es-ES" dirty="0"/>
          </a:p>
        </p:txBody>
      </p:sp>
    </p:spTree>
    <p:extLst>
      <p:ext uri="{BB962C8B-B14F-4D97-AF65-F5344CB8AC3E}">
        <p14:creationId xmlns:p14="http://schemas.microsoft.com/office/powerpoint/2010/main" val="1698427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Tratamientos a comparar</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804581800"/>
              </p:ext>
            </p:extLst>
          </p:nvPr>
        </p:nvGraphicFramePr>
        <p:xfrm>
          <a:off x="2115403" y="1405720"/>
          <a:ext cx="8079475" cy="4995077"/>
        </p:xfrm>
        <a:graphic>
          <a:graphicData uri="http://schemas.openxmlformats.org/drawingml/2006/table">
            <a:tbl>
              <a:tblPr firstRow="1" firstCol="1" bandRow="1">
                <a:tableStyleId>{21E4AEA4-8DFA-4A89-87EB-49C32662AFE0}</a:tableStyleId>
              </a:tblPr>
              <a:tblGrid>
                <a:gridCol w="1554544">
                  <a:extLst>
                    <a:ext uri="{9D8B030D-6E8A-4147-A177-3AD203B41FA5}">
                      <a16:colId xmlns:a16="http://schemas.microsoft.com/office/drawing/2014/main" val="20000"/>
                    </a:ext>
                  </a:extLst>
                </a:gridCol>
                <a:gridCol w="1761250">
                  <a:extLst>
                    <a:ext uri="{9D8B030D-6E8A-4147-A177-3AD203B41FA5}">
                      <a16:colId xmlns:a16="http://schemas.microsoft.com/office/drawing/2014/main" val="20001"/>
                    </a:ext>
                  </a:extLst>
                </a:gridCol>
                <a:gridCol w="4763681">
                  <a:extLst>
                    <a:ext uri="{9D8B030D-6E8A-4147-A177-3AD203B41FA5}">
                      <a16:colId xmlns:a16="http://schemas.microsoft.com/office/drawing/2014/main" val="20002"/>
                    </a:ext>
                  </a:extLst>
                </a:gridCol>
              </a:tblGrid>
              <a:tr h="448725">
                <a:tc>
                  <a:txBody>
                    <a:bodyPr/>
                    <a:lstStyle/>
                    <a:p>
                      <a:pPr algn="ctr">
                        <a:lnSpc>
                          <a:spcPct val="107000"/>
                        </a:lnSpc>
                        <a:spcBef>
                          <a:spcPts val="1200"/>
                        </a:spcBef>
                        <a:spcAft>
                          <a:spcPts val="0"/>
                        </a:spcAft>
                        <a:tabLst>
                          <a:tab pos="228600" algn="l"/>
                        </a:tabLst>
                      </a:pPr>
                      <a:r>
                        <a:rPr lang="es-EC" sz="1600" dirty="0">
                          <a:effectLst/>
                        </a:rPr>
                        <a:t>Símbolo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dirty="0">
                          <a:effectLst/>
                        </a:rPr>
                        <a:t>Código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Tratamiento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05064">
                <a:tc>
                  <a:txBody>
                    <a:bodyPr/>
                    <a:lstStyle/>
                    <a:p>
                      <a:pPr algn="ctr">
                        <a:lnSpc>
                          <a:spcPct val="107000"/>
                        </a:lnSpc>
                        <a:spcBef>
                          <a:spcPts val="1200"/>
                        </a:spcBef>
                        <a:spcAft>
                          <a:spcPts val="0"/>
                        </a:spcAft>
                        <a:tabLst>
                          <a:tab pos="228600" algn="l"/>
                        </a:tabLst>
                      </a:pPr>
                      <a:r>
                        <a:rPr lang="es-EC" sz="1600">
                          <a:effectLst/>
                        </a:rPr>
                        <a:t>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G1 DP1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Hembras + 100% balanceado; 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49032">
                <a:tc>
                  <a:txBody>
                    <a:bodyPr/>
                    <a:lstStyle/>
                    <a:p>
                      <a:pPr algn="ctr">
                        <a:lnSpc>
                          <a:spcPct val="107000"/>
                        </a:lnSpc>
                        <a:spcBef>
                          <a:spcPts val="1200"/>
                        </a:spcBef>
                        <a:spcAft>
                          <a:spcPts val="0"/>
                        </a:spcAft>
                        <a:tabLst>
                          <a:tab pos="228600" algn="l"/>
                        </a:tabLst>
                      </a:pPr>
                      <a:r>
                        <a:rPr lang="es-EC" sz="1600">
                          <a:effectLst/>
                        </a:rPr>
                        <a:t>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G1 DP2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Hembras + 80% balanceado; 20%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49032">
                <a:tc>
                  <a:txBody>
                    <a:bodyPr/>
                    <a:lstStyle/>
                    <a:p>
                      <a:pPr algn="ctr">
                        <a:lnSpc>
                          <a:spcPct val="107000"/>
                        </a:lnSpc>
                        <a:spcBef>
                          <a:spcPts val="1200"/>
                        </a:spcBef>
                        <a:spcAft>
                          <a:spcPts val="0"/>
                        </a:spcAft>
                        <a:tabLst>
                          <a:tab pos="228600" algn="l"/>
                        </a:tabLst>
                      </a:pPr>
                      <a:r>
                        <a:rPr lang="es-EC" sz="1600">
                          <a:effectLst/>
                        </a:rPr>
                        <a:t>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G1 DP3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Hembras + 60% balanceado; 40%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49032">
                <a:tc>
                  <a:txBody>
                    <a:bodyPr/>
                    <a:lstStyle/>
                    <a:p>
                      <a:pPr algn="ctr">
                        <a:lnSpc>
                          <a:spcPct val="107000"/>
                        </a:lnSpc>
                        <a:spcBef>
                          <a:spcPts val="1200"/>
                        </a:spcBef>
                        <a:spcAft>
                          <a:spcPts val="0"/>
                        </a:spcAft>
                        <a:tabLst>
                          <a:tab pos="228600" algn="l"/>
                        </a:tabLst>
                      </a:pPr>
                      <a:r>
                        <a:rPr lang="es-EC" sz="1600">
                          <a:effectLst/>
                        </a:rPr>
                        <a:t>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G1 DP4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Hembras + 40% balanceado; 60%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49032">
                <a:tc>
                  <a:txBody>
                    <a:bodyPr/>
                    <a:lstStyle/>
                    <a:p>
                      <a:pPr algn="ctr">
                        <a:lnSpc>
                          <a:spcPct val="107000"/>
                        </a:lnSpc>
                        <a:spcBef>
                          <a:spcPts val="1200"/>
                        </a:spcBef>
                        <a:spcAft>
                          <a:spcPts val="0"/>
                        </a:spcAft>
                        <a:tabLst>
                          <a:tab pos="228600" algn="l"/>
                        </a:tabLst>
                      </a:pPr>
                      <a:r>
                        <a:rPr lang="es-EC" sz="1600">
                          <a:effectLst/>
                        </a:rPr>
                        <a:t>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G1 DP5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Hembras +20% balanceado; 80%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49032">
                <a:tc>
                  <a:txBody>
                    <a:bodyPr/>
                    <a:lstStyle/>
                    <a:p>
                      <a:pPr algn="ctr">
                        <a:lnSpc>
                          <a:spcPct val="107000"/>
                        </a:lnSpc>
                        <a:spcBef>
                          <a:spcPts val="1200"/>
                        </a:spcBef>
                        <a:spcAft>
                          <a:spcPts val="0"/>
                        </a:spcAft>
                        <a:tabLst>
                          <a:tab pos="228600" algn="l"/>
                        </a:tabLst>
                      </a:pPr>
                      <a:r>
                        <a:rPr lang="es-EC" sz="1600">
                          <a:effectLst/>
                        </a:rPr>
                        <a:t>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G2 DP1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Machos + 100% balanceado; 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49032">
                <a:tc>
                  <a:txBody>
                    <a:bodyPr/>
                    <a:lstStyle/>
                    <a:p>
                      <a:pPr algn="ctr">
                        <a:lnSpc>
                          <a:spcPct val="107000"/>
                        </a:lnSpc>
                        <a:spcBef>
                          <a:spcPts val="1200"/>
                        </a:spcBef>
                        <a:spcAft>
                          <a:spcPts val="0"/>
                        </a:spcAft>
                        <a:tabLst>
                          <a:tab pos="228600" algn="l"/>
                        </a:tabLst>
                      </a:pPr>
                      <a:r>
                        <a:rPr lang="es-EC" sz="1600">
                          <a:effectLst/>
                        </a:rPr>
                        <a:t>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G2 DP2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Machos + 80% balanceado; 20%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49032">
                <a:tc>
                  <a:txBody>
                    <a:bodyPr/>
                    <a:lstStyle/>
                    <a:p>
                      <a:pPr algn="ctr">
                        <a:lnSpc>
                          <a:spcPct val="107000"/>
                        </a:lnSpc>
                        <a:spcBef>
                          <a:spcPts val="1200"/>
                        </a:spcBef>
                        <a:spcAft>
                          <a:spcPts val="0"/>
                        </a:spcAft>
                        <a:tabLst>
                          <a:tab pos="228600" algn="l"/>
                        </a:tabLst>
                      </a:pPr>
                      <a:r>
                        <a:rPr lang="es-EC" sz="1600">
                          <a:effectLst/>
                        </a:rPr>
                        <a:t>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G2 DP3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Machos  60% balanceado; 40%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49032">
                <a:tc>
                  <a:txBody>
                    <a:bodyPr/>
                    <a:lstStyle/>
                    <a:p>
                      <a:pPr algn="ctr">
                        <a:lnSpc>
                          <a:spcPct val="107000"/>
                        </a:lnSpc>
                        <a:spcBef>
                          <a:spcPts val="1200"/>
                        </a:spcBef>
                        <a:spcAft>
                          <a:spcPts val="0"/>
                        </a:spcAft>
                        <a:tabLst>
                          <a:tab pos="228600" algn="l"/>
                        </a:tabLst>
                      </a:pPr>
                      <a:r>
                        <a:rPr lang="es-EC" sz="1600">
                          <a:effectLst/>
                        </a:rPr>
                        <a:t>T9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G2 DP4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Machos + 40% balanceado; 60% pasto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49032">
                <a:tc>
                  <a:txBody>
                    <a:bodyPr/>
                    <a:lstStyle/>
                    <a:p>
                      <a:pPr algn="ctr">
                        <a:lnSpc>
                          <a:spcPct val="107000"/>
                        </a:lnSpc>
                        <a:spcBef>
                          <a:spcPts val="1200"/>
                        </a:spcBef>
                        <a:spcAft>
                          <a:spcPts val="0"/>
                        </a:spcAft>
                        <a:tabLst>
                          <a:tab pos="228600" algn="l"/>
                        </a:tabLst>
                      </a:pPr>
                      <a:r>
                        <a:rPr lang="es-EC" sz="1600">
                          <a:effectLst/>
                        </a:rPr>
                        <a:t>T10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a:effectLst/>
                        </a:rPr>
                        <a:t>G2 DP5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1200"/>
                        </a:spcBef>
                        <a:spcAft>
                          <a:spcPts val="0"/>
                        </a:spcAft>
                        <a:tabLst>
                          <a:tab pos="228600" algn="l"/>
                        </a:tabLst>
                      </a:pPr>
                      <a:r>
                        <a:rPr lang="es-EC" sz="1600" dirty="0">
                          <a:effectLst/>
                        </a:rPr>
                        <a:t>Machos  +20% balanceado; 80% pasto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3027747"/>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346</TotalTime>
  <Words>1810</Words>
  <Application>Microsoft Office PowerPoint</Application>
  <PresentationFormat>Panorámica</PresentationFormat>
  <Paragraphs>649</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Century Gothic</vt:lpstr>
      <vt:lpstr>Times New Roman</vt:lpstr>
      <vt:lpstr>Wingdings 3</vt:lpstr>
      <vt:lpstr>Espiral</vt:lpstr>
      <vt:lpstr>TEMA  “COMPORTAMIENTO PRODUCTIVO DE POLLOS DE CAMPO UTILIZANDO DIETAS MIXTAS (BALACEADO - PASTO)”     AUTOR:  SEVERO NAPOLEON CAMACHO ZAMORA   DIRECTOR:  Dr. IVÁN JACINTO NARANJO SANTAMARIA  (M.Sc.)   </vt:lpstr>
      <vt:lpstr>Presentación de PowerPoint</vt:lpstr>
      <vt:lpstr>Presentación de PowerPoint</vt:lpstr>
      <vt:lpstr>Presentación de PowerPoint</vt:lpstr>
      <vt:lpstr>MATERIALES Y MÉTODOS </vt:lpstr>
      <vt:lpstr>MATERIALES Y MÉTODOS </vt:lpstr>
      <vt:lpstr>MATERIALES Y MÉTODOS </vt:lpstr>
      <vt:lpstr>DISEÑO EXPERIMENTAL </vt:lpstr>
      <vt:lpstr>Tratamientos a comparar</vt:lpstr>
      <vt:lpstr>VARIABLES A MEDIR </vt:lpstr>
      <vt:lpstr>RESULTADOS Y DISCUSIONES  </vt:lpstr>
      <vt:lpstr>RESULTADOS Y DISCUSIONES  </vt:lpstr>
      <vt:lpstr>RESULTADOS Y DISCUSIONES  </vt:lpstr>
      <vt:lpstr>RESULTADOS Y DISCUSIONES  </vt:lpstr>
      <vt:lpstr>RESULTADOS Y DISCUSIONES  </vt:lpstr>
      <vt:lpstr>CONCLUSIONES  </vt:lpstr>
      <vt:lpstr>RECOMENDACIONES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SEVERO</dc:creator>
  <cp:lastModifiedBy>SEVERO</cp:lastModifiedBy>
  <cp:revision>29</cp:revision>
  <dcterms:created xsi:type="dcterms:W3CDTF">2017-08-02T02:16:50Z</dcterms:created>
  <dcterms:modified xsi:type="dcterms:W3CDTF">2017-08-08T14:13:31Z</dcterms:modified>
</cp:coreProperties>
</file>