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7" r:id="rId9"/>
    <p:sldId id="263" r:id="rId10"/>
    <p:sldId id="264" r:id="rId11"/>
    <p:sldId id="281" r:id="rId12"/>
    <p:sldId id="266" r:id="rId13"/>
    <p:sldId id="265" r:id="rId14"/>
    <p:sldId id="270" r:id="rId15"/>
    <p:sldId id="268" r:id="rId16"/>
    <p:sldId id="269" r:id="rId17"/>
    <p:sldId id="272" r:id="rId18"/>
    <p:sldId id="273" r:id="rId19"/>
    <p:sldId id="282" r:id="rId20"/>
    <p:sldId id="283" r:id="rId21"/>
    <p:sldId id="274" r:id="rId22"/>
    <p:sldId id="275" r:id="rId23"/>
    <p:sldId id="276" r:id="rId24"/>
    <p:sldId id="277" r:id="rId25"/>
    <p:sldId id="278" r:id="rId26"/>
    <p:sldId id="279" r:id="rId27"/>
    <p:sldId id="280"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CC66FF"/>
    <a:srgbClr val="FFFF66"/>
    <a:srgbClr val="FF33CC"/>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tesis\ENCUEST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user\Documents\tesis\ENCUESTA%202.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user\Documents\tesis\ENCUESTA%202.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F:\tesis\ENCUESTA.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F:\tesis\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3"/>
              </a:solidFill>
              <a:ln>
                <a:noFill/>
              </a:ln>
              <a:effectLst>
                <a:outerShdw blurRad="254000" sx="102000" sy="102000" algn="ctr" rotWithShape="0">
                  <a:prstClr val="black">
                    <a:alpha val="20000"/>
                  </a:prstClr>
                </a:outerShdw>
              </a:effectLst>
              <a:sp3d/>
            </c:spPr>
          </c:dPt>
          <c:dLbls>
            <c:dLbl>
              <c:idx val="0"/>
              <c:layout/>
              <c:tx>
                <c:rich>
                  <a:bodyPr/>
                  <a:lstStyle/>
                  <a:p>
                    <a:r>
                      <a:rPr lang="en-US"/>
                      <a:t>57%</a:t>
                    </a:r>
                  </a:p>
                </c:rich>
              </c:tx>
              <c:dLblPos val="ctr"/>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t>43%</a:t>
                    </a:r>
                  </a:p>
                </c:rich>
              </c:tx>
              <c:dLblPos val="ctr"/>
              <c:showLegendKey val="0"/>
              <c:showVal val="0"/>
              <c:showCatName val="1"/>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(Hoja1!$A$4,Hoja1!$A$7)</c:f>
              <c:strCache>
                <c:ptCount val="2"/>
                <c:pt idx="0">
                  <c:v>Consumo</c:v>
                </c:pt>
                <c:pt idx="1">
                  <c:v>Microcrédito</c:v>
                </c:pt>
              </c:strCache>
            </c:strRef>
          </c:cat>
          <c:val>
            <c:numRef>
              <c:f>(Hoja1!$C$4,Hoja1!$C$7)</c:f>
              <c:numCache>
                <c:formatCode>0%</c:formatCode>
                <c:ptCount val="2"/>
                <c:pt idx="0">
                  <c:v>0.42857142857142855</c:v>
                </c:pt>
                <c:pt idx="1">
                  <c:v>0.5714285714285714</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Hoja1!$B$32</c:f>
              <c:strCache>
                <c:ptCount val="1"/>
                <c:pt idx="0">
                  <c:v>Frecuencia</c:v>
                </c:pt>
              </c:strCache>
            </c:strRef>
          </c:tx>
          <c:dPt>
            <c:idx val="0"/>
            <c:bubble3D val="0"/>
            <c:spPr>
              <a:solidFill>
                <a:schemeClr val="accent2"/>
              </a:solidFill>
              <a:ln>
                <a:noFill/>
              </a:ln>
              <a:effectLst>
                <a:outerShdw blurRad="317500" algn="ctr" rotWithShape="0">
                  <a:prstClr val="black">
                    <a:alpha val="25000"/>
                  </a:prstClr>
                </a:outerShdw>
              </a:effectLst>
            </c:spPr>
          </c:dPt>
          <c:dPt>
            <c:idx val="1"/>
            <c:bubble3D val="0"/>
            <c:spPr>
              <a:solidFill>
                <a:schemeClr val="accent4"/>
              </a:solidFill>
              <a:ln>
                <a:noFill/>
              </a:ln>
              <a:effectLst>
                <a:outerShdw blurRad="317500" algn="ctr" rotWithShape="0">
                  <a:prstClr val="black">
                    <a:alpha val="25000"/>
                  </a:prstClr>
                </a:outerShdw>
              </a:effectLst>
            </c:spPr>
          </c:dPt>
          <c:dPt>
            <c:idx val="2"/>
            <c:bubble3D val="0"/>
            <c:spPr>
              <a:solidFill>
                <a:schemeClr val="accent6"/>
              </a:solidFill>
              <a:ln>
                <a:noFill/>
              </a:ln>
              <a:effectLst>
                <a:outerShdw blurRad="317500" algn="ctr" rotWithShape="0">
                  <a:prstClr val="black">
                    <a:alpha val="25000"/>
                  </a:prstClr>
                </a:outerShdw>
              </a:effectLst>
            </c:spPr>
          </c:dPt>
          <c:dPt>
            <c:idx val="3"/>
            <c:bubble3D val="0"/>
            <c:spPr>
              <a:solidFill>
                <a:schemeClr val="accent2">
                  <a:lumMod val="60000"/>
                </a:schemeClr>
              </a:solidFill>
              <a:ln>
                <a:noFill/>
              </a:ln>
              <a:effectLst>
                <a:outerShdw blurRad="317500" algn="ctr" rotWithShape="0">
                  <a:prstClr val="black">
                    <a:alpha val="25000"/>
                  </a:prstClr>
                </a:outerShdw>
              </a:effectLst>
            </c:spPr>
          </c:dPt>
          <c:dPt>
            <c:idx val="4"/>
            <c:bubble3D val="0"/>
            <c:spPr>
              <a:solidFill>
                <a:schemeClr val="accent4">
                  <a:lumMod val="60000"/>
                </a:schemeClr>
              </a:solidFill>
              <a:ln>
                <a:noFill/>
              </a:ln>
              <a:effectLst>
                <a:outerShdw blurRad="317500" algn="ctr" rotWithShape="0">
                  <a:prstClr val="black">
                    <a:alpha val="25000"/>
                  </a:prstClr>
                </a:outerShdw>
              </a:effectLst>
            </c:spPr>
          </c:dPt>
          <c:dPt>
            <c:idx val="5"/>
            <c:bubble3D val="0"/>
            <c:spPr>
              <a:solidFill>
                <a:schemeClr val="accent6">
                  <a:lumMod val="60000"/>
                </a:schemeClr>
              </a:solidFill>
              <a:ln>
                <a:noFill/>
              </a:ln>
              <a:effectLst>
                <a:outerShdw blurRad="317500" algn="ctr" rotWithShape="0">
                  <a:prstClr val="black">
                    <a:alpha val="25000"/>
                  </a:prstClr>
                </a:outerShdw>
              </a:effectLst>
            </c:spPr>
          </c:dPt>
          <c:dPt>
            <c:idx val="6"/>
            <c:bubble3D val="0"/>
            <c:spPr>
              <a:solidFill>
                <a:schemeClr val="accent2">
                  <a:lumMod val="80000"/>
                  <a:lumOff val="2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Hoja1!$A$33:$A$39</c:f>
              <c:strCache>
                <c:ptCount val="7"/>
                <c:pt idx="0">
                  <c:v>Doméstico</c:v>
                </c:pt>
                <c:pt idx="1">
                  <c:v>Comercial</c:v>
                </c:pt>
                <c:pt idx="2">
                  <c:v>Industrial</c:v>
                </c:pt>
                <c:pt idx="3">
                  <c:v>Pymes</c:v>
                </c:pt>
                <c:pt idx="4">
                  <c:v>Consumo</c:v>
                </c:pt>
                <c:pt idx="5">
                  <c:v>Producción</c:v>
                </c:pt>
                <c:pt idx="6">
                  <c:v>Educativo</c:v>
                </c:pt>
              </c:strCache>
            </c:strRef>
          </c:cat>
          <c:val>
            <c:numRef>
              <c:f>Hoja1!$B$33:$B$39</c:f>
              <c:numCache>
                <c:formatCode>General</c:formatCode>
                <c:ptCount val="7"/>
                <c:pt idx="0">
                  <c:v>2</c:v>
                </c:pt>
                <c:pt idx="1">
                  <c:v>4</c:v>
                </c:pt>
                <c:pt idx="2">
                  <c:v>0</c:v>
                </c:pt>
                <c:pt idx="3">
                  <c:v>0</c:v>
                </c:pt>
                <c:pt idx="4">
                  <c:v>2</c:v>
                </c:pt>
                <c:pt idx="5">
                  <c:v>4</c:v>
                </c:pt>
                <c:pt idx="6">
                  <c:v>2</c:v>
                </c:pt>
              </c:numCache>
            </c:numRef>
          </c:val>
        </c:ser>
        <c:ser>
          <c:idx val="1"/>
          <c:order val="1"/>
          <c:tx>
            <c:strRef>
              <c:f>Hoja1!$C$32</c:f>
              <c:strCache>
                <c:ptCount val="1"/>
                <c:pt idx="0">
                  <c:v>Porcentaje</c:v>
                </c:pt>
              </c:strCache>
            </c:strRef>
          </c:tx>
          <c:dPt>
            <c:idx val="0"/>
            <c:bubble3D val="0"/>
            <c:spPr>
              <a:solidFill>
                <a:schemeClr val="accent2"/>
              </a:solidFill>
              <a:ln>
                <a:noFill/>
              </a:ln>
              <a:effectLst>
                <a:outerShdw blurRad="317500" algn="ctr" rotWithShape="0">
                  <a:prstClr val="black">
                    <a:alpha val="25000"/>
                  </a:prstClr>
                </a:outerShdw>
              </a:effectLst>
            </c:spPr>
          </c:dPt>
          <c:dPt>
            <c:idx val="1"/>
            <c:bubble3D val="0"/>
            <c:spPr>
              <a:solidFill>
                <a:schemeClr val="accent4"/>
              </a:solidFill>
              <a:ln>
                <a:noFill/>
              </a:ln>
              <a:effectLst>
                <a:outerShdw blurRad="317500" algn="ctr" rotWithShape="0">
                  <a:prstClr val="black">
                    <a:alpha val="25000"/>
                  </a:prstClr>
                </a:outerShdw>
              </a:effectLst>
            </c:spPr>
          </c:dPt>
          <c:dPt>
            <c:idx val="2"/>
            <c:bubble3D val="0"/>
            <c:spPr>
              <a:solidFill>
                <a:schemeClr val="accent6"/>
              </a:solidFill>
              <a:ln>
                <a:noFill/>
              </a:ln>
              <a:effectLst>
                <a:outerShdw blurRad="317500" algn="ctr" rotWithShape="0">
                  <a:prstClr val="black">
                    <a:alpha val="25000"/>
                  </a:prstClr>
                </a:outerShdw>
              </a:effectLst>
            </c:spPr>
          </c:dPt>
          <c:dPt>
            <c:idx val="3"/>
            <c:bubble3D val="0"/>
            <c:spPr>
              <a:solidFill>
                <a:schemeClr val="accent2">
                  <a:lumMod val="60000"/>
                </a:schemeClr>
              </a:solidFill>
              <a:ln>
                <a:noFill/>
              </a:ln>
              <a:effectLst>
                <a:outerShdw blurRad="317500" algn="ctr" rotWithShape="0">
                  <a:prstClr val="black">
                    <a:alpha val="25000"/>
                  </a:prstClr>
                </a:outerShdw>
              </a:effectLst>
            </c:spPr>
          </c:dPt>
          <c:dPt>
            <c:idx val="4"/>
            <c:bubble3D val="0"/>
            <c:spPr>
              <a:solidFill>
                <a:schemeClr val="accent4">
                  <a:lumMod val="60000"/>
                </a:schemeClr>
              </a:solidFill>
              <a:ln>
                <a:noFill/>
              </a:ln>
              <a:effectLst>
                <a:outerShdw blurRad="317500" algn="ctr" rotWithShape="0">
                  <a:prstClr val="black">
                    <a:alpha val="25000"/>
                  </a:prstClr>
                </a:outerShdw>
              </a:effectLst>
            </c:spPr>
          </c:dPt>
          <c:dPt>
            <c:idx val="5"/>
            <c:bubble3D val="0"/>
            <c:spPr>
              <a:solidFill>
                <a:schemeClr val="accent6">
                  <a:lumMod val="60000"/>
                </a:schemeClr>
              </a:solidFill>
              <a:ln>
                <a:noFill/>
              </a:ln>
              <a:effectLst>
                <a:outerShdw blurRad="317500" algn="ctr" rotWithShape="0">
                  <a:prstClr val="black">
                    <a:alpha val="25000"/>
                  </a:prstClr>
                </a:outerShdw>
              </a:effectLst>
            </c:spPr>
          </c:dPt>
          <c:dPt>
            <c:idx val="6"/>
            <c:bubble3D val="0"/>
            <c:spPr>
              <a:solidFill>
                <a:schemeClr val="accent2">
                  <a:lumMod val="80000"/>
                  <a:lumOff val="2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Hoja1!$A$33:$A$39</c:f>
              <c:strCache>
                <c:ptCount val="7"/>
                <c:pt idx="0">
                  <c:v>Doméstico</c:v>
                </c:pt>
                <c:pt idx="1">
                  <c:v>Comercial</c:v>
                </c:pt>
                <c:pt idx="2">
                  <c:v>Industrial</c:v>
                </c:pt>
                <c:pt idx="3">
                  <c:v>Pymes</c:v>
                </c:pt>
                <c:pt idx="4">
                  <c:v>Consumo</c:v>
                </c:pt>
                <c:pt idx="5">
                  <c:v>Producción</c:v>
                </c:pt>
                <c:pt idx="6">
                  <c:v>Educativo</c:v>
                </c:pt>
              </c:strCache>
            </c:strRef>
          </c:cat>
          <c:val>
            <c:numRef>
              <c:f>Hoja1!$C$33:$C$39</c:f>
              <c:numCache>
                <c:formatCode>0%</c:formatCode>
                <c:ptCount val="7"/>
                <c:pt idx="0">
                  <c:v>0.14285714285714285</c:v>
                </c:pt>
                <c:pt idx="1">
                  <c:v>0.2857142857142857</c:v>
                </c:pt>
                <c:pt idx="2">
                  <c:v>0</c:v>
                </c:pt>
                <c:pt idx="3">
                  <c:v>0</c:v>
                </c:pt>
                <c:pt idx="4">
                  <c:v>0.14285714285714285</c:v>
                </c:pt>
                <c:pt idx="5">
                  <c:v>0.2857142857142857</c:v>
                </c:pt>
                <c:pt idx="6">
                  <c:v>0.14285714285714285</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Pt>
            <c:idx val="4"/>
            <c:bubble3D val="0"/>
            <c:spPr>
              <a:solidFill>
                <a:schemeClr val="accent3">
                  <a:lumMod val="60000"/>
                </a:schemeClr>
              </a:solidFill>
              <a:ln>
                <a:noFill/>
              </a:ln>
              <a:effectLst>
                <a:outerShdw blurRad="254000" sx="102000" sy="102000" algn="ctr" rotWithShape="0">
                  <a:prstClr val="black">
                    <a:alpha val="20000"/>
                  </a:prstClr>
                </a:outerShdw>
              </a:effectLst>
            </c:spPr>
          </c:dPt>
          <c:dPt>
            <c:idx val="5"/>
            <c:bubble3D val="0"/>
            <c:spPr>
              <a:solidFill>
                <a:schemeClr val="accent5">
                  <a:lumMod val="6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Hoja1!$A$110:$A$115</c:f>
              <c:strCache>
                <c:ptCount val="6"/>
                <c:pt idx="0">
                  <c:v>0.10 al 0.49</c:v>
                </c:pt>
                <c:pt idx="1">
                  <c:v>0.50 al 1</c:v>
                </c:pt>
                <c:pt idx="2">
                  <c:v>1.1 al 2</c:v>
                </c:pt>
                <c:pt idx="3">
                  <c:v>2.1 al 3</c:v>
                </c:pt>
                <c:pt idx="4">
                  <c:v>3.1 al 4</c:v>
                </c:pt>
                <c:pt idx="5">
                  <c:v>Más del 4.1</c:v>
                </c:pt>
              </c:strCache>
            </c:strRef>
          </c:cat>
          <c:val>
            <c:numRef>
              <c:f>Hoja1!$B$110:$B$115</c:f>
              <c:numCache>
                <c:formatCode>General</c:formatCode>
                <c:ptCount val="6"/>
                <c:pt idx="0">
                  <c:v>0</c:v>
                </c:pt>
                <c:pt idx="1">
                  <c:v>1</c:v>
                </c:pt>
                <c:pt idx="2">
                  <c:v>0</c:v>
                </c:pt>
                <c:pt idx="3">
                  <c:v>1</c:v>
                </c:pt>
                <c:pt idx="4">
                  <c:v>0</c:v>
                </c:pt>
                <c:pt idx="5">
                  <c:v>3</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Pt>
            <c:idx val="4"/>
            <c:bubble3D val="0"/>
            <c:spPr>
              <a:solidFill>
                <a:schemeClr val="accent3">
                  <a:lumMod val="60000"/>
                </a:schemeClr>
              </a:solidFill>
              <a:ln>
                <a:noFill/>
              </a:ln>
              <a:effectLst>
                <a:outerShdw blurRad="254000" sx="102000" sy="102000" algn="ctr" rotWithShape="0">
                  <a:prstClr val="black">
                    <a:alpha val="20000"/>
                  </a:prstClr>
                </a:outerShdw>
              </a:effectLst>
            </c:spPr>
          </c:dPt>
          <c:dPt>
            <c:idx val="5"/>
            <c:bubble3D val="0"/>
            <c:spPr>
              <a:solidFill>
                <a:schemeClr val="accent5">
                  <a:lumMod val="60000"/>
                </a:schemeClr>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Hoja1!$A$110:$A$115</c:f>
              <c:strCache>
                <c:ptCount val="6"/>
                <c:pt idx="0">
                  <c:v>0.10 al 0.49</c:v>
                </c:pt>
                <c:pt idx="1">
                  <c:v>0.50 al 1</c:v>
                </c:pt>
                <c:pt idx="2">
                  <c:v>1.1 al 2</c:v>
                </c:pt>
                <c:pt idx="3">
                  <c:v>2.1 al 3</c:v>
                </c:pt>
                <c:pt idx="4">
                  <c:v>3.1 al 4</c:v>
                </c:pt>
                <c:pt idx="5">
                  <c:v>Más del 4.1</c:v>
                </c:pt>
              </c:strCache>
            </c:strRef>
          </c:cat>
          <c:val>
            <c:numRef>
              <c:f>Hoja1!$C$110:$C$115</c:f>
              <c:numCache>
                <c:formatCode>0%</c:formatCode>
                <c:ptCount val="6"/>
                <c:pt idx="0">
                  <c:v>0</c:v>
                </c:pt>
                <c:pt idx="1">
                  <c:v>0.2</c:v>
                </c:pt>
                <c:pt idx="2">
                  <c:v>0</c:v>
                </c:pt>
                <c:pt idx="3">
                  <c:v>0.2</c:v>
                </c:pt>
                <c:pt idx="4">
                  <c:v>0</c:v>
                </c:pt>
                <c:pt idx="5">
                  <c:v>0.6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Hoja1!$B$125</c:f>
              <c:strCache>
                <c:ptCount val="1"/>
                <c:pt idx="0">
                  <c:v>Frecuencia</c:v>
                </c:pt>
              </c:strCache>
            </c:strRef>
          </c:tx>
          <c:dPt>
            <c:idx val="0"/>
            <c:bubble3D val="0"/>
            <c:spPr>
              <a:solidFill>
                <a:schemeClr val="accent6"/>
              </a:solidFill>
              <a:ln>
                <a:noFill/>
              </a:ln>
              <a:effectLst>
                <a:outerShdw blurRad="254000" sx="102000" sy="102000" algn="ctr" rotWithShape="0">
                  <a:prstClr val="black">
                    <a:alpha val="20000"/>
                  </a:prstClr>
                </a:outerShdw>
              </a:effectLst>
              <a:sp3d/>
            </c:spPr>
          </c:dPt>
          <c:dPt>
            <c:idx val="1"/>
            <c:bubble3D val="0"/>
            <c:spPr>
              <a:solidFill>
                <a:schemeClr val="accent5"/>
              </a:solidFill>
              <a:ln>
                <a:noFill/>
              </a:ln>
              <a:effectLst>
                <a:outerShdw blurRad="254000" sx="102000" sy="102000" algn="ctr" rotWithShape="0">
                  <a:prstClr val="black">
                    <a:alpha val="20000"/>
                  </a:prstClr>
                </a:outerShdw>
              </a:effectLst>
              <a:sp3d/>
            </c:spPr>
          </c:dPt>
          <c:dPt>
            <c:idx val="2"/>
            <c:bubble3D val="0"/>
            <c:spPr>
              <a:solidFill>
                <a:schemeClr val="accent4"/>
              </a:solidFill>
              <a:ln>
                <a:noFill/>
              </a:ln>
              <a:effectLst>
                <a:outerShdw blurRad="254000" sx="102000" sy="102000" algn="ctr" rotWithShape="0">
                  <a:prstClr val="black">
                    <a:alpha val="20000"/>
                  </a:prstClr>
                </a:outerShdw>
              </a:effectLst>
              <a:sp3d/>
            </c:spPr>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dPt>
          <c:dPt>
            <c:idx val="4"/>
            <c:bubble3D val="0"/>
            <c:spPr>
              <a:solidFill>
                <a:schemeClr val="accent5">
                  <a:lumMod val="60000"/>
                </a:schemeClr>
              </a:solidFill>
              <a:ln>
                <a:noFill/>
              </a:ln>
              <a:effectLst>
                <a:outerShdw blurRad="254000" sx="102000" sy="102000" algn="ctr" rotWithShape="0">
                  <a:prstClr val="black">
                    <a:alpha val="20000"/>
                  </a:prstClr>
                </a:outerShdw>
              </a:effectLst>
              <a:sp3d/>
            </c:spPr>
          </c:dPt>
          <c:dPt>
            <c:idx val="5"/>
            <c:bubble3D val="0"/>
            <c:spPr>
              <a:solidFill>
                <a:schemeClr val="accent4">
                  <a:lumMod val="60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Hoja1!$A$126:$A$131</c:f>
              <c:strCache>
                <c:ptCount val="6"/>
                <c:pt idx="0">
                  <c:v>Entre 1 y 2</c:v>
                </c:pt>
                <c:pt idx="1">
                  <c:v>Entre 3 y 4</c:v>
                </c:pt>
                <c:pt idx="2">
                  <c:v>Entre 5 y 6</c:v>
                </c:pt>
                <c:pt idx="3">
                  <c:v>Entre 7 y 8</c:v>
                </c:pt>
                <c:pt idx="4">
                  <c:v>Entre 9 y 10</c:v>
                </c:pt>
                <c:pt idx="5">
                  <c:v>Más de 10</c:v>
                </c:pt>
              </c:strCache>
            </c:strRef>
          </c:cat>
          <c:val>
            <c:numRef>
              <c:f>Hoja1!$B$126:$B$131</c:f>
              <c:numCache>
                <c:formatCode>General</c:formatCode>
                <c:ptCount val="6"/>
                <c:pt idx="0">
                  <c:v>2</c:v>
                </c:pt>
                <c:pt idx="1">
                  <c:v>1</c:v>
                </c:pt>
                <c:pt idx="2">
                  <c:v>0</c:v>
                </c:pt>
                <c:pt idx="3">
                  <c:v>0</c:v>
                </c:pt>
                <c:pt idx="4">
                  <c:v>0</c:v>
                </c:pt>
                <c:pt idx="5">
                  <c:v>2</c:v>
                </c:pt>
              </c:numCache>
            </c:numRef>
          </c:val>
        </c:ser>
        <c:ser>
          <c:idx val="1"/>
          <c:order val="1"/>
          <c:tx>
            <c:strRef>
              <c:f>Hoja1!$C$125</c:f>
              <c:strCache>
                <c:ptCount val="1"/>
                <c:pt idx="0">
                  <c:v>Porcentaje</c:v>
                </c:pt>
              </c:strCache>
            </c:strRef>
          </c:tx>
          <c:dPt>
            <c:idx val="0"/>
            <c:bubble3D val="0"/>
            <c:spPr>
              <a:solidFill>
                <a:schemeClr val="accent6"/>
              </a:solidFill>
              <a:ln>
                <a:noFill/>
              </a:ln>
              <a:effectLst>
                <a:outerShdw blurRad="254000" sx="102000" sy="102000" algn="ctr" rotWithShape="0">
                  <a:prstClr val="black">
                    <a:alpha val="20000"/>
                  </a:prstClr>
                </a:outerShdw>
              </a:effectLst>
              <a:sp3d/>
            </c:spPr>
          </c:dPt>
          <c:dPt>
            <c:idx val="1"/>
            <c:bubble3D val="0"/>
            <c:spPr>
              <a:solidFill>
                <a:schemeClr val="accent5"/>
              </a:solidFill>
              <a:ln>
                <a:noFill/>
              </a:ln>
              <a:effectLst>
                <a:outerShdw blurRad="254000" sx="102000" sy="102000" algn="ctr" rotWithShape="0">
                  <a:prstClr val="black">
                    <a:alpha val="20000"/>
                  </a:prstClr>
                </a:outerShdw>
              </a:effectLst>
              <a:sp3d/>
            </c:spPr>
          </c:dPt>
          <c:dPt>
            <c:idx val="2"/>
            <c:bubble3D val="0"/>
            <c:spPr>
              <a:solidFill>
                <a:schemeClr val="accent4"/>
              </a:solidFill>
              <a:ln>
                <a:noFill/>
              </a:ln>
              <a:effectLst>
                <a:outerShdw blurRad="254000" sx="102000" sy="102000" algn="ctr" rotWithShape="0">
                  <a:prstClr val="black">
                    <a:alpha val="20000"/>
                  </a:prstClr>
                </a:outerShdw>
              </a:effectLst>
              <a:sp3d/>
            </c:spPr>
          </c:dPt>
          <c:dPt>
            <c:idx val="3"/>
            <c:bubble3D val="0"/>
            <c:spPr>
              <a:solidFill>
                <a:schemeClr val="accent6">
                  <a:lumMod val="60000"/>
                </a:schemeClr>
              </a:solidFill>
              <a:ln>
                <a:noFill/>
              </a:ln>
              <a:effectLst>
                <a:outerShdw blurRad="254000" sx="102000" sy="102000" algn="ctr" rotWithShape="0">
                  <a:prstClr val="black">
                    <a:alpha val="20000"/>
                  </a:prstClr>
                </a:outerShdw>
              </a:effectLst>
              <a:sp3d/>
            </c:spPr>
          </c:dPt>
          <c:dPt>
            <c:idx val="4"/>
            <c:bubble3D val="0"/>
            <c:spPr>
              <a:solidFill>
                <a:schemeClr val="accent5">
                  <a:lumMod val="60000"/>
                </a:schemeClr>
              </a:solidFill>
              <a:ln>
                <a:noFill/>
              </a:ln>
              <a:effectLst>
                <a:outerShdw blurRad="254000" sx="102000" sy="102000" algn="ctr" rotWithShape="0">
                  <a:prstClr val="black">
                    <a:alpha val="20000"/>
                  </a:prstClr>
                </a:outerShdw>
              </a:effectLst>
              <a:sp3d/>
            </c:spPr>
          </c:dPt>
          <c:dPt>
            <c:idx val="5"/>
            <c:bubble3D val="0"/>
            <c:spPr>
              <a:solidFill>
                <a:schemeClr val="accent4">
                  <a:lumMod val="60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Hoja1!$A$126:$A$131</c:f>
              <c:strCache>
                <c:ptCount val="6"/>
                <c:pt idx="0">
                  <c:v>Entre 1 y 2</c:v>
                </c:pt>
                <c:pt idx="1">
                  <c:v>Entre 3 y 4</c:v>
                </c:pt>
                <c:pt idx="2">
                  <c:v>Entre 5 y 6</c:v>
                </c:pt>
                <c:pt idx="3">
                  <c:v>Entre 7 y 8</c:v>
                </c:pt>
                <c:pt idx="4">
                  <c:v>Entre 9 y 10</c:v>
                </c:pt>
                <c:pt idx="5">
                  <c:v>Más de 10</c:v>
                </c:pt>
              </c:strCache>
            </c:strRef>
          </c:cat>
          <c:val>
            <c:numRef>
              <c:f>Hoja1!$C$126:$C$131</c:f>
              <c:numCache>
                <c:formatCode>0%</c:formatCode>
                <c:ptCount val="6"/>
                <c:pt idx="0">
                  <c:v>0.4</c:v>
                </c:pt>
                <c:pt idx="1">
                  <c:v>0.2</c:v>
                </c:pt>
                <c:pt idx="2">
                  <c:v>0</c:v>
                </c:pt>
                <c:pt idx="3">
                  <c:v>0</c:v>
                </c:pt>
                <c:pt idx="4">
                  <c:v>0</c:v>
                </c:pt>
                <c:pt idx="5">
                  <c:v>0.4</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a:sp3d/>
            </c:spPr>
          </c:dPt>
          <c:dPt>
            <c:idx val="1"/>
            <c:bubble3D val="0"/>
            <c:spPr>
              <a:solidFill>
                <a:schemeClr val="accent4"/>
              </a:solidFill>
              <a:ln>
                <a:noFill/>
              </a:ln>
              <a:effectLst>
                <a:outerShdw blurRad="254000" sx="102000" sy="102000" algn="ctr" rotWithShape="0">
                  <a:prstClr val="black">
                    <a:alpha val="20000"/>
                  </a:prstClr>
                </a:outerShdw>
              </a:effectLst>
              <a:sp3d/>
            </c:spPr>
          </c:dPt>
          <c:dLbls>
            <c:dLbl>
              <c:idx val="0"/>
              <c:layout/>
              <c:tx>
                <c:rich>
                  <a:bodyPr/>
                  <a:lstStyle/>
                  <a:p>
                    <a:r>
                      <a:rPr lang="en-US"/>
                      <a:t>80%</a:t>
                    </a:r>
                  </a:p>
                </c:rich>
              </c:tx>
              <c:dLblPos val="ctr"/>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a:t>20%</a:t>
                    </a:r>
                  </a:p>
                </c:rich>
              </c:tx>
              <c:dLblPos val="ctr"/>
              <c:showLegendKey val="0"/>
              <c:showVal val="0"/>
              <c:showCatName val="1"/>
              <c:showSerName val="0"/>
              <c:showPercent val="1"/>
              <c:showBubbleSize val="0"/>
              <c:extLs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Hoja1!$A$173:$A$174</c:f>
              <c:strCache>
                <c:ptCount val="2"/>
                <c:pt idx="0">
                  <c:v>Entre 1% y 5%</c:v>
                </c:pt>
                <c:pt idx="1">
                  <c:v>Entre 6% y 10%</c:v>
                </c:pt>
              </c:strCache>
            </c:strRef>
          </c:cat>
          <c:val>
            <c:numRef>
              <c:f>Hoja1!$C$173:$C$174</c:f>
              <c:numCache>
                <c:formatCode>0%</c:formatCode>
                <c:ptCount val="2"/>
                <c:pt idx="0">
                  <c:v>0.8</c:v>
                </c:pt>
                <c:pt idx="1">
                  <c:v>0.2</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4AA54-C03E-4147-8B8E-34EC977F547F}"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s-EC"/>
        </a:p>
      </dgm:t>
    </dgm:pt>
    <dgm:pt modelId="{358B846A-F08E-4B25-AF4A-F87B2135EFE0}" type="pres">
      <dgm:prSet presAssocID="{43C4AA54-C03E-4147-8B8E-34EC977F547F}" presName="hierChild1" presStyleCnt="0">
        <dgm:presLayoutVars>
          <dgm:orgChart val="1"/>
          <dgm:chPref val="1"/>
          <dgm:dir/>
          <dgm:animOne val="branch"/>
          <dgm:animLvl val="lvl"/>
          <dgm:resizeHandles/>
        </dgm:presLayoutVars>
      </dgm:prSet>
      <dgm:spPr/>
      <dgm:t>
        <a:bodyPr/>
        <a:lstStyle/>
        <a:p>
          <a:endParaRPr lang="en-US"/>
        </a:p>
      </dgm:t>
    </dgm:pt>
  </dgm:ptLst>
  <dgm:cxnLst>
    <dgm:cxn modelId="{C3BA2B06-6350-4447-AE01-6223F32517A4}" type="presOf" srcId="{43C4AA54-C03E-4147-8B8E-34EC977F547F}" destId="{358B846A-F08E-4B25-AF4A-F87B2135EFE0}"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260CBF-017B-4151-840C-6A7FF8048EA8}"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9D8914AE-C201-4C50-B9BF-5F66741B05BA}">
      <dgm:prSet phldrT="[Texto]" custT="1"/>
      <dgm:spPr/>
      <dgm:t>
        <a:bodyPr/>
        <a:lstStyle/>
        <a:p>
          <a:r>
            <a:rPr lang="es-EC" sz="1400" u="sng" noProof="0" dirty="0" smtClean="0">
              <a:latin typeface="Comic Sans MS" panose="030F0702030302020204" pitchFamily="66" charset="0"/>
            </a:rPr>
            <a:t>Cooperativismo en el Ecuador</a:t>
          </a:r>
        </a:p>
        <a:p>
          <a:r>
            <a:rPr lang="es-EC" sz="1400" noProof="0" dirty="0" smtClean="0">
              <a:latin typeface="Calibri" panose="020F0502020204030204" pitchFamily="34" charset="0"/>
            </a:rPr>
            <a:t>En conjunto son 3.930 cooperativas</a:t>
          </a:r>
          <a:endParaRPr lang="es-EC" sz="1400" noProof="0" dirty="0">
            <a:latin typeface="Calibri" panose="020F0502020204030204" pitchFamily="34" charset="0"/>
          </a:endParaRPr>
        </a:p>
      </dgm:t>
    </dgm:pt>
    <dgm:pt modelId="{67B80F6F-6559-460A-934A-E11D9129603C}" type="parTrans" cxnId="{B3D65949-D494-4A77-A132-37DE724C9A90}">
      <dgm:prSet/>
      <dgm:spPr/>
      <dgm:t>
        <a:bodyPr/>
        <a:lstStyle/>
        <a:p>
          <a:endParaRPr lang="en-US"/>
        </a:p>
      </dgm:t>
    </dgm:pt>
    <dgm:pt modelId="{34537257-9A68-4E3F-8915-EE22D729DD6E}" type="sibTrans" cxnId="{B3D65949-D494-4A77-A132-37DE724C9A90}">
      <dgm:prSet/>
      <dgm:spPr/>
      <dgm:t>
        <a:bodyPr/>
        <a:lstStyle/>
        <a:p>
          <a:endParaRPr lang="en-US"/>
        </a:p>
      </dgm:t>
    </dgm:pt>
    <dgm:pt modelId="{56C05A83-679A-4E68-B0E2-4E1DF49E52D5}">
      <dgm:prSet phldrT="[Texto]" custT="1"/>
      <dgm:spPr/>
      <dgm:t>
        <a:bodyPr/>
        <a:lstStyle/>
        <a:p>
          <a:r>
            <a:rPr lang="en-US" sz="1400" dirty="0" smtClean="0">
              <a:latin typeface="Calibri" panose="020F0502020204030204" pitchFamily="34" charset="0"/>
            </a:rPr>
            <a:t>2.885 no </a:t>
          </a:r>
          <a:r>
            <a:rPr lang="es-EC" sz="1400" noProof="0" dirty="0" smtClean="0">
              <a:latin typeface="Calibri" panose="020F0502020204030204" pitchFamily="34" charset="0"/>
            </a:rPr>
            <a:t>financieras</a:t>
          </a:r>
          <a:endParaRPr lang="es-EC" sz="1400" noProof="0" dirty="0">
            <a:latin typeface="Calibri" panose="020F0502020204030204" pitchFamily="34" charset="0"/>
          </a:endParaRPr>
        </a:p>
      </dgm:t>
    </dgm:pt>
    <dgm:pt modelId="{CF7A5515-61EE-4174-98CE-F60135A93785}" type="parTrans" cxnId="{B4379207-7712-469B-8869-06B1AAAB26A2}">
      <dgm:prSet/>
      <dgm:spPr/>
      <dgm:t>
        <a:bodyPr/>
        <a:lstStyle/>
        <a:p>
          <a:endParaRPr lang="en-US"/>
        </a:p>
      </dgm:t>
    </dgm:pt>
    <dgm:pt modelId="{90EA6DD2-E03F-4E0B-9840-9E0F3BFC9BEF}" type="sibTrans" cxnId="{B4379207-7712-469B-8869-06B1AAAB26A2}">
      <dgm:prSet/>
      <dgm:spPr/>
      <dgm:t>
        <a:bodyPr/>
        <a:lstStyle/>
        <a:p>
          <a:endParaRPr lang="en-US"/>
        </a:p>
      </dgm:t>
    </dgm:pt>
    <dgm:pt modelId="{3A06A131-AEAB-47BC-8943-521407A27C33}">
      <dgm:prSet phldrT="[Texto]" custT="1"/>
      <dgm:spPr/>
      <dgm:t>
        <a:bodyPr/>
        <a:lstStyle/>
        <a:p>
          <a:r>
            <a:rPr lang="en-US" sz="1400" dirty="0" smtClean="0">
              <a:latin typeface="Calibri" panose="020F0502020204030204" pitchFamily="34" charset="0"/>
            </a:rPr>
            <a:t>Segmento3 y 4 ( 12,1%) </a:t>
          </a:r>
          <a:r>
            <a:rPr lang="es-EC" sz="1400" noProof="0" dirty="0" smtClean="0">
              <a:latin typeface="Calibri" panose="020F0502020204030204" pitchFamily="34" charset="0"/>
            </a:rPr>
            <a:t>concentran el 89,1% de los activos totales del sector y los sectores restantes el 10,9%</a:t>
          </a:r>
          <a:endParaRPr lang="es-EC" sz="1400" noProof="0" dirty="0">
            <a:latin typeface="Calibri" panose="020F0502020204030204" pitchFamily="34" charset="0"/>
          </a:endParaRPr>
        </a:p>
      </dgm:t>
    </dgm:pt>
    <dgm:pt modelId="{2191C103-5F8F-472A-A4AF-89916299F272}" type="parTrans" cxnId="{D7FF13E5-C42C-489E-B0EB-16250C185328}">
      <dgm:prSet/>
      <dgm:spPr/>
      <dgm:t>
        <a:bodyPr/>
        <a:lstStyle/>
        <a:p>
          <a:endParaRPr lang="en-US"/>
        </a:p>
      </dgm:t>
    </dgm:pt>
    <dgm:pt modelId="{73A6F9BF-0153-4B3E-9CB7-C7F7F0284F41}" type="sibTrans" cxnId="{D7FF13E5-C42C-489E-B0EB-16250C185328}">
      <dgm:prSet/>
      <dgm:spPr/>
      <dgm:t>
        <a:bodyPr/>
        <a:lstStyle/>
        <a:p>
          <a:endParaRPr lang="en-US"/>
        </a:p>
      </dgm:t>
    </dgm:pt>
    <dgm:pt modelId="{F85D77CE-9009-4860-88F1-C9B7ED66F8A8}">
      <dgm:prSet phldrT="[Texto]" custT="1"/>
      <dgm:spPr/>
      <dgm:t>
        <a:bodyPr/>
        <a:lstStyle/>
        <a:p>
          <a:r>
            <a:rPr lang="en-US" sz="1400" dirty="0" smtClean="0">
              <a:latin typeface="Calibri" panose="020F0502020204030204" pitchFamily="34" charset="0"/>
            </a:rPr>
            <a:t>Segmento1 y 2 ( 71,8%)</a:t>
          </a:r>
          <a:endParaRPr lang="en-US" sz="1400" dirty="0">
            <a:latin typeface="Calibri" panose="020F0502020204030204" pitchFamily="34" charset="0"/>
          </a:endParaRPr>
        </a:p>
      </dgm:t>
    </dgm:pt>
    <dgm:pt modelId="{697979B7-1B4F-43C1-969E-7AD55F81A29D}" type="parTrans" cxnId="{C749E82D-851E-4C85-8C66-ED994D425B8A}">
      <dgm:prSet/>
      <dgm:spPr/>
      <dgm:t>
        <a:bodyPr/>
        <a:lstStyle/>
        <a:p>
          <a:endParaRPr lang="en-US"/>
        </a:p>
      </dgm:t>
    </dgm:pt>
    <dgm:pt modelId="{5892E56B-1ADA-408D-90AF-B1065CDF0F06}" type="sibTrans" cxnId="{C749E82D-851E-4C85-8C66-ED994D425B8A}">
      <dgm:prSet/>
      <dgm:spPr/>
      <dgm:t>
        <a:bodyPr/>
        <a:lstStyle/>
        <a:p>
          <a:endParaRPr lang="en-US"/>
        </a:p>
      </dgm:t>
    </dgm:pt>
    <dgm:pt modelId="{FE433304-E19A-4BDE-BCF3-4127EF06CACC}">
      <dgm:prSet phldrT="[Texto]" custT="1"/>
      <dgm:spPr/>
      <dgm:t>
        <a:bodyPr/>
        <a:lstStyle/>
        <a:p>
          <a:r>
            <a:rPr lang="es-EC" sz="1400" noProof="0" dirty="0" smtClean="0">
              <a:latin typeface="Calibri" panose="020F0502020204030204" pitchFamily="34" charset="0"/>
            </a:rPr>
            <a:t>1045 financieras, la mayoría se encuentran distribuidas en Tungurahua, Bolívar, Cotopaxi y Chimborazo </a:t>
          </a:r>
          <a:endParaRPr lang="es-EC" sz="1400" noProof="0" dirty="0">
            <a:latin typeface="Calibri" panose="020F0502020204030204" pitchFamily="34" charset="0"/>
          </a:endParaRPr>
        </a:p>
      </dgm:t>
    </dgm:pt>
    <dgm:pt modelId="{53F3607F-0CAA-40F3-9020-BF547CBB3943}" type="parTrans" cxnId="{FF50FA37-2FB3-4B5C-A840-4B32A168AA63}">
      <dgm:prSet/>
      <dgm:spPr/>
      <dgm:t>
        <a:bodyPr/>
        <a:lstStyle/>
        <a:p>
          <a:endParaRPr lang="en-US"/>
        </a:p>
      </dgm:t>
    </dgm:pt>
    <dgm:pt modelId="{5637307D-6FB0-4A6E-B19F-45B33A9ABC07}" type="sibTrans" cxnId="{FF50FA37-2FB3-4B5C-A840-4B32A168AA63}">
      <dgm:prSet/>
      <dgm:spPr/>
      <dgm:t>
        <a:bodyPr/>
        <a:lstStyle/>
        <a:p>
          <a:endParaRPr lang="en-US"/>
        </a:p>
      </dgm:t>
    </dgm:pt>
    <dgm:pt modelId="{670ED66D-926E-4EBB-AEC8-D5D9F7239E9D}" type="pres">
      <dgm:prSet presAssocID="{D6260CBF-017B-4151-840C-6A7FF8048EA8}" presName="Name0" presStyleCnt="0">
        <dgm:presLayoutVars>
          <dgm:dir/>
          <dgm:resizeHandles val="exact"/>
        </dgm:presLayoutVars>
      </dgm:prSet>
      <dgm:spPr/>
      <dgm:t>
        <a:bodyPr/>
        <a:lstStyle/>
        <a:p>
          <a:endParaRPr lang="es-EC"/>
        </a:p>
      </dgm:t>
    </dgm:pt>
    <dgm:pt modelId="{7C9DF2DF-E614-4051-9F3A-53A504102BE4}" type="pres">
      <dgm:prSet presAssocID="{D6260CBF-017B-4151-840C-6A7FF8048EA8}" presName="cycle" presStyleCnt="0"/>
      <dgm:spPr/>
    </dgm:pt>
    <dgm:pt modelId="{FDCDFE3D-E19F-4FBD-B8EF-813B937A5B3A}" type="pres">
      <dgm:prSet presAssocID="{9D8914AE-C201-4C50-B9BF-5F66741B05BA}" presName="nodeFirstNode" presStyleLbl="node1" presStyleIdx="0" presStyleCnt="5">
        <dgm:presLayoutVars>
          <dgm:bulletEnabled val="1"/>
        </dgm:presLayoutVars>
      </dgm:prSet>
      <dgm:spPr/>
      <dgm:t>
        <a:bodyPr/>
        <a:lstStyle/>
        <a:p>
          <a:endParaRPr lang="en-US"/>
        </a:p>
      </dgm:t>
    </dgm:pt>
    <dgm:pt modelId="{67A271AE-358A-4553-A10F-5C9DD209208F}" type="pres">
      <dgm:prSet presAssocID="{34537257-9A68-4E3F-8915-EE22D729DD6E}" presName="sibTransFirstNode" presStyleLbl="bgShp" presStyleIdx="0" presStyleCnt="1"/>
      <dgm:spPr/>
      <dgm:t>
        <a:bodyPr/>
        <a:lstStyle/>
        <a:p>
          <a:endParaRPr lang="es-EC"/>
        </a:p>
      </dgm:t>
    </dgm:pt>
    <dgm:pt modelId="{0E562F6D-BE14-44AF-8525-1FF36AB9134C}" type="pres">
      <dgm:prSet presAssocID="{56C05A83-679A-4E68-B0E2-4E1DF49E52D5}" presName="nodeFollowingNodes" presStyleLbl="node1" presStyleIdx="1" presStyleCnt="5" custScaleX="70294" custScaleY="48424" custRadScaleRad="121201" custRadScaleInc="-8662">
        <dgm:presLayoutVars>
          <dgm:bulletEnabled val="1"/>
        </dgm:presLayoutVars>
      </dgm:prSet>
      <dgm:spPr/>
      <dgm:t>
        <a:bodyPr/>
        <a:lstStyle/>
        <a:p>
          <a:endParaRPr lang="es-EC"/>
        </a:p>
      </dgm:t>
    </dgm:pt>
    <dgm:pt modelId="{89D7151A-1FA6-44D0-B5B3-6AAB624B31C3}" type="pres">
      <dgm:prSet presAssocID="{3A06A131-AEAB-47BC-8943-521407A27C33}" presName="nodeFollowingNodes" presStyleLbl="node1" presStyleIdx="2" presStyleCnt="5" custScaleY="69401" custRadScaleRad="123198" custRadScaleInc="-76026">
        <dgm:presLayoutVars>
          <dgm:bulletEnabled val="1"/>
        </dgm:presLayoutVars>
      </dgm:prSet>
      <dgm:spPr/>
      <dgm:t>
        <a:bodyPr/>
        <a:lstStyle/>
        <a:p>
          <a:endParaRPr lang="en-US"/>
        </a:p>
      </dgm:t>
    </dgm:pt>
    <dgm:pt modelId="{624F3D3A-075A-42FC-B81E-5AFDB96BC1A2}" type="pres">
      <dgm:prSet presAssocID="{F85D77CE-9009-4860-88F1-C9B7ED66F8A8}" presName="nodeFollowingNodes" presStyleLbl="node1" presStyleIdx="3" presStyleCnt="5" custScaleX="92613" custScaleY="32172" custRadScaleRad="113341" custRadScaleInc="65789">
        <dgm:presLayoutVars>
          <dgm:bulletEnabled val="1"/>
        </dgm:presLayoutVars>
      </dgm:prSet>
      <dgm:spPr/>
      <dgm:t>
        <a:bodyPr/>
        <a:lstStyle/>
        <a:p>
          <a:endParaRPr lang="en-US"/>
        </a:p>
      </dgm:t>
    </dgm:pt>
    <dgm:pt modelId="{0548C57D-FACC-4381-BAC5-BCF940B05B4C}" type="pres">
      <dgm:prSet presAssocID="{FE433304-E19A-4BDE-BCF3-4127EF06CACC}" presName="nodeFollowingNodes" presStyleLbl="node1" presStyleIdx="4" presStyleCnt="5" custScaleY="92689" custRadScaleRad="142313" custRadScaleInc="1471">
        <dgm:presLayoutVars>
          <dgm:bulletEnabled val="1"/>
        </dgm:presLayoutVars>
      </dgm:prSet>
      <dgm:spPr/>
      <dgm:t>
        <a:bodyPr/>
        <a:lstStyle/>
        <a:p>
          <a:endParaRPr lang="en-US"/>
        </a:p>
      </dgm:t>
    </dgm:pt>
  </dgm:ptLst>
  <dgm:cxnLst>
    <dgm:cxn modelId="{44A1438F-9D54-4F44-A5F4-DED47CE7E8F2}" type="presOf" srcId="{FE433304-E19A-4BDE-BCF3-4127EF06CACC}" destId="{0548C57D-FACC-4381-BAC5-BCF940B05B4C}" srcOrd="0" destOrd="0" presId="urn:microsoft.com/office/officeart/2005/8/layout/cycle3"/>
    <dgm:cxn modelId="{B3D65949-D494-4A77-A132-37DE724C9A90}" srcId="{D6260CBF-017B-4151-840C-6A7FF8048EA8}" destId="{9D8914AE-C201-4C50-B9BF-5F66741B05BA}" srcOrd="0" destOrd="0" parTransId="{67B80F6F-6559-460A-934A-E11D9129603C}" sibTransId="{34537257-9A68-4E3F-8915-EE22D729DD6E}"/>
    <dgm:cxn modelId="{22ABB3F0-D684-41FF-B1C7-C0B1E56879E2}" type="presOf" srcId="{D6260CBF-017B-4151-840C-6A7FF8048EA8}" destId="{670ED66D-926E-4EBB-AEC8-D5D9F7239E9D}" srcOrd="0" destOrd="0" presId="urn:microsoft.com/office/officeart/2005/8/layout/cycle3"/>
    <dgm:cxn modelId="{0ECE7973-8837-4FD8-813B-1C3AC57C1EC3}" type="presOf" srcId="{56C05A83-679A-4E68-B0E2-4E1DF49E52D5}" destId="{0E562F6D-BE14-44AF-8525-1FF36AB9134C}" srcOrd="0" destOrd="0" presId="urn:microsoft.com/office/officeart/2005/8/layout/cycle3"/>
    <dgm:cxn modelId="{78CB6811-761A-419F-B377-4AA8E2B3EC93}" type="presOf" srcId="{F85D77CE-9009-4860-88F1-C9B7ED66F8A8}" destId="{624F3D3A-075A-42FC-B81E-5AFDB96BC1A2}" srcOrd="0" destOrd="0" presId="urn:microsoft.com/office/officeart/2005/8/layout/cycle3"/>
    <dgm:cxn modelId="{55F52125-C142-4434-A6AF-37084B973C2B}" type="presOf" srcId="{9D8914AE-C201-4C50-B9BF-5F66741B05BA}" destId="{FDCDFE3D-E19F-4FBD-B8EF-813B937A5B3A}" srcOrd="0" destOrd="0" presId="urn:microsoft.com/office/officeart/2005/8/layout/cycle3"/>
    <dgm:cxn modelId="{E74F81F3-4681-446A-BCD1-8C7C0CA9C694}" type="presOf" srcId="{34537257-9A68-4E3F-8915-EE22D729DD6E}" destId="{67A271AE-358A-4553-A10F-5C9DD209208F}" srcOrd="0" destOrd="0" presId="urn:microsoft.com/office/officeart/2005/8/layout/cycle3"/>
    <dgm:cxn modelId="{FF50FA37-2FB3-4B5C-A840-4B32A168AA63}" srcId="{D6260CBF-017B-4151-840C-6A7FF8048EA8}" destId="{FE433304-E19A-4BDE-BCF3-4127EF06CACC}" srcOrd="4" destOrd="0" parTransId="{53F3607F-0CAA-40F3-9020-BF547CBB3943}" sibTransId="{5637307D-6FB0-4A6E-B19F-45B33A9ABC07}"/>
    <dgm:cxn modelId="{B4379207-7712-469B-8869-06B1AAAB26A2}" srcId="{D6260CBF-017B-4151-840C-6A7FF8048EA8}" destId="{56C05A83-679A-4E68-B0E2-4E1DF49E52D5}" srcOrd="1" destOrd="0" parTransId="{CF7A5515-61EE-4174-98CE-F60135A93785}" sibTransId="{90EA6DD2-E03F-4E0B-9840-9E0F3BFC9BEF}"/>
    <dgm:cxn modelId="{D7FF13E5-C42C-489E-B0EB-16250C185328}" srcId="{D6260CBF-017B-4151-840C-6A7FF8048EA8}" destId="{3A06A131-AEAB-47BC-8943-521407A27C33}" srcOrd="2" destOrd="0" parTransId="{2191C103-5F8F-472A-A4AF-89916299F272}" sibTransId="{73A6F9BF-0153-4B3E-9CB7-C7F7F0284F41}"/>
    <dgm:cxn modelId="{C749E82D-851E-4C85-8C66-ED994D425B8A}" srcId="{D6260CBF-017B-4151-840C-6A7FF8048EA8}" destId="{F85D77CE-9009-4860-88F1-C9B7ED66F8A8}" srcOrd="3" destOrd="0" parTransId="{697979B7-1B4F-43C1-969E-7AD55F81A29D}" sibTransId="{5892E56B-1ADA-408D-90AF-B1065CDF0F06}"/>
    <dgm:cxn modelId="{BBAA6FF9-7014-4787-9486-E6B9B89E12ED}" type="presOf" srcId="{3A06A131-AEAB-47BC-8943-521407A27C33}" destId="{89D7151A-1FA6-44D0-B5B3-6AAB624B31C3}" srcOrd="0" destOrd="0" presId="urn:microsoft.com/office/officeart/2005/8/layout/cycle3"/>
    <dgm:cxn modelId="{05E035E6-A3E2-4593-AF55-DA4326CD0CD6}" type="presParOf" srcId="{670ED66D-926E-4EBB-AEC8-D5D9F7239E9D}" destId="{7C9DF2DF-E614-4051-9F3A-53A504102BE4}" srcOrd="0" destOrd="0" presId="urn:microsoft.com/office/officeart/2005/8/layout/cycle3"/>
    <dgm:cxn modelId="{4013704D-C361-4835-990E-CD7ABECD8588}" type="presParOf" srcId="{7C9DF2DF-E614-4051-9F3A-53A504102BE4}" destId="{FDCDFE3D-E19F-4FBD-B8EF-813B937A5B3A}" srcOrd="0" destOrd="0" presId="urn:microsoft.com/office/officeart/2005/8/layout/cycle3"/>
    <dgm:cxn modelId="{5FBF9871-BA99-44AB-8737-C96C049024D1}" type="presParOf" srcId="{7C9DF2DF-E614-4051-9F3A-53A504102BE4}" destId="{67A271AE-358A-4553-A10F-5C9DD209208F}" srcOrd="1" destOrd="0" presId="urn:microsoft.com/office/officeart/2005/8/layout/cycle3"/>
    <dgm:cxn modelId="{1EEA58AC-5321-4533-9B5F-421C209B1E07}" type="presParOf" srcId="{7C9DF2DF-E614-4051-9F3A-53A504102BE4}" destId="{0E562F6D-BE14-44AF-8525-1FF36AB9134C}" srcOrd="2" destOrd="0" presId="urn:microsoft.com/office/officeart/2005/8/layout/cycle3"/>
    <dgm:cxn modelId="{262122A4-96BB-476D-8071-79F9415CBE45}" type="presParOf" srcId="{7C9DF2DF-E614-4051-9F3A-53A504102BE4}" destId="{89D7151A-1FA6-44D0-B5B3-6AAB624B31C3}" srcOrd="3" destOrd="0" presId="urn:microsoft.com/office/officeart/2005/8/layout/cycle3"/>
    <dgm:cxn modelId="{42CC8C63-0E06-49EA-8148-74AFF950CC65}" type="presParOf" srcId="{7C9DF2DF-E614-4051-9F3A-53A504102BE4}" destId="{624F3D3A-075A-42FC-B81E-5AFDB96BC1A2}" srcOrd="4" destOrd="0" presId="urn:microsoft.com/office/officeart/2005/8/layout/cycle3"/>
    <dgm:cxn modelId="{00A42DAE-0A8D-4BEE-8606-5C0EBD07F119}" type="presParOf" srcId="{7C9DF2DF-E614-4051-9F3A-53A504102BE4}" destId="{0548C57D-FACC-4381-BAC5-BCF940B05B4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EF0FEF-2633-4611-8975-6D62613E97B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6B8682B4-53B8-4C95-A312-A0698FCB6B3A}">
      <dgm:prSet phldrT="[Texto]" custT="1"/>
      <dgm:spPr>
        <a:solidFill>
          <a:schemeClr val="accent2">
            <a:lumMod val="60000"/>
            <a:lumOff val="40000"/>
          </a:schemeClr>
        </a:solidFill>
      </dgm:spPr>
      <dgm:t>
        <a:bodyPr/>
        <a:lstStyle/>
        <a:p>
          <a:pPr algn="ctr"/>
          <a:r>
            <a:rPr lang="es-EC" sz="2000" noProof="0" dirty="0" smtClean="0"/>
            <a:t>Crédito</a:t>
          </a:r>
          <a:endParaRPr lang="es-EC" sz="2000" noProof="0" dirty="0"/>
        </a:p>
      </dgm:t>
    </dgm:pt>
    <dgm:pt modelId="{AE34DD25-36DB-476D-A48A-ADD66A0F21BB}" type="parTrans" cxnId="{5EC15958-9D3C-4F09-9C53-787D229ABC38}">
      <dgm:prSet/>
      <dgm:spPr/>
      <dgm:t>
        <a:bodyPr/>
        <a:lstStyle/>
        <a:p>
          <a:endParaRPr lang="en-US"/>
        </a:p>
      </dgm:t>
    </dgm:pt>
    <dgm:pt modelId="{D30CAEF2-2516-477B-9589-172BB952108C}" type="sibTrans" cxnId="{5EC15958-9D3C-4F09-9C53-787D229ABC38}">
      <dgm:prSet/>
      <dgm:spPr/>
      <dgm:t>
        <a:bodyPr/>
        <a:lstStyle/>
        <a:p>
          <a:endParaRPr lang="en-US"/>
        </a:p>
      </dgm:t>
    </dgm:pt>
    <dgm:pt modelId="{C5A76CE4-330F-4FA2-8897-9EC4386CEF31}">
      <dgm:prSet phldrT="[Texto]" custT="1"/>
      <dgm:spPr>
        <a:solidFill>
          <a:schemeClr val="accent4">
            <a:lumMod val="40000"/>
            <a:lumOff val="60000"/>
          </a:schemeClr>
        </a:solidFill>
      </dgm:spPr>
      <dgm:t>
        <a:bodyPr/>
        <a:lstStyle/>
        <a:p>
          <a:r>
            <a:rPr lang="es-EC" sz="1200" b="1" noProof="0" dirty="0" smtClean="0"/>
            <a:t>Clasificación</a:t>
          </a:r>
          <a:r>
            <a:rPr lang="en-US" sz="2800" b="1" dirty="0" smtClean="0"/>
            <a:t> </a:t>
          </a:r>
          <a:endParaRPr lang="en-US" sz="2800" b="1" dirty="0"/>
        </a:p>
      </dgm:t>
    </dgm:pt>
    <dgm:pt modelId="{E810753A-B63A-4994-B9BB-EDF5DE62AE42}" type="parTrans" cxnId="{860177F2-0822-4310-8233-2CC2EAC87D51}">
      <dgm:prSet/>
      <dgm:spPr/>
      <dgm:t>
        <a:bodyPr/>
        <a:lstStyle/>
        <a:p>
          <a:endParaRPr lang="en-US"/>
        </a:p>
      </dgm:t>
    </dgm:pt>
    <dgm:pt modelId="{3FA531E8-28D4-4EFD-AB53-0CDC3D4C253B}" type="sibTrans" cxnId="{860177F2-0822-4310-8233-2CC2EAC87D51}">
      <dgm:prSet/>
      <dgm:spPr/>
      <dgm:t>
        <a:bodyPr/>
        <a:lstStyle/>
        <a:p>
          <a:endParaRPr lang="en-US"/>
        </a:p>
      </dgm:t>
    </dgm:pt>
    <dgm:pt modelId="{DBE868E3-86DC-4D90-B4CE-2E916F3B925C}">
      <dgm:prSet phldrT="[Texto]" custT="1"/>
      <dgm:spPr>
        <a:solidFill>
          <a:schemeClr val="accent3">
            <a:lumMod val="60000"/>
            <a:lumOff val="40000"/>
          </a:schemeClr>
        </a:solidFill>
      </dgm:spPr>
      <dgm:t>
        <a:bodyPr/>
        <a:lstStyle/>
        <a:p>
          <a:r>
            <a:rPr lang="es-EC" sz="1050" noProof="0" dirty="0" smtClean="0"/>
            <a:t>-Corto plazo</a:t>
          </a:r>
        </a:p>
        <a:p>
          <a:r>
            <a:rPr lang="es-EC" sz="1050" noProof="0" dirty="0" smtClean="0"/>
            <a:t>-Largo Plazo</a:t>
          </a:r>
        </a:p>
        <a:p>
          <a:r>
            <a:rPr lang="es-EC" sz="1050" noProof="0" dirty="0" smtClean="0"/>
            <a:t>-Mediano Plazo</a:t>
          </a:r>
        </a:p>
        <a:p>
          <a:r>
            <a:rPr lang="es-EC" sz="1050" noProof="0" dirty="0" smtClean="0"/>
            <a:t>-Quirografario</a:t>
          </a:r>
        </a:p>
        <a:p>
          <a:r>
            <a:rPr lang="es-EC" sz="1050" noProof="0" dirty="0" smtClean="0"/>
            <a:t>-Prendarios</a:t>
          </a:r>
        </a:p>
        <a:p>
          <a:r>
            <a:rPr lang="es-EC" sz="1050" noProof="0" dirty="0" smtClean="0"/>
            <a:t>-Prestamos con colateral </a:t>
          </a:r>
        </a:p>
        <a:p>
          <a:r>
            <a:rPr lang="es-EC" sz="1050" noProof="0" dirty="0" smtClean="0"/>
            <a:t>-Créditos al consumo</a:t>
          </a:r>
        </a:p>
        <a:p>
          <a:r>
            <a:rPr lang="es-EC" sz="1050" noProof="0" dirty="0" smtClean="0"/>
            <a:t>-Créditos hipotecarios</a:t>
          </a:r>
        </a:p>
        <a:p>
          <a:r>
            <a:rPr lang="es-EC" sz="1050" noProof="0" dirty="0" smtClean="0"/>
            <a:t>-Corporativos</a:t>
          </a:r>
        </a:p>
        <a:p>
          <a:r>
            <a:rPr lang="es-EC" sz="1050" noProof="0" dirty="0" smtClean="0"/>
            <a:t>- Pyme</a:t>
          </a:r>
        </a:p>
        <a:p>
          <a:endParaRPr lang="es-EC" sz="500" noProof="0" dirty="0"/>
        </a:p>
      </dgm:t>
    </dgm:pt>
    <dgm:pt modelId="{27009A50-54D6-4447-8D87-436EA232699B}" type="parTrans" cxnId="{7255B05B-826C-43B1-A3A5-BE3A9BF052D5}">
      <dgm:prSet/>
      <dgm:spPr/>
      <dgm:t>
        <a:bodyPr/>
        <a:lstStyle/>
        <a:p>
          <a:endParaRPr lang="en-US"/>
        </a:p>
      </dgm:t>
    </dgm:pt>
    <dgm:pt modelId="{59EC54BB-526B-45B9-A8B1-6850D3F7DD43}" type="sibTrans" cxnId="{7255B05B-826C-43B1-A3A5-BE3A9BF052D5}">
      <dgm:prSet/>
      <dgm:spPr/>
      <dgm:t>
        <a:bodyPr/>
        <a:lstStyle/>
        <a:p>
          <a:endParaRPr lang="en-US"/>
        </a:p>
      </dgm:t>
    </dgm:pt>
    <dgm:pt modelId="{66241B41-56A3-4B59-A0F2-D8C96D4F9D11}">
      <dgm:prSet phldrT="[Texto]" custT="1"/>
      <dgm:spPr>
        <a:solidFill>
          <a:schemeClr val="tx2">
            <a:lumMod val="60000"/>
            <a:lumOff val="40000"/>
          </a:schemeClr>
        </a:solidFill>
      </dgm:spPr>
      <dgm:t>
        <a:bodyPr/>
        <a:lstStyle/>
        <a:p>
          <a:r>
            <a:rPr lang="en-US" sz="1400" b="1" dirty="0" smtClean="0"/>
            <a:t>Proceso</a:t>
          </a:r>
          <a:endParaRPr lang="en-US" sz="1400" b="1" dirty="0"/>
        </a:p>
      </dgm:t>
    </dgm:pt>
    <dgm:pt modelId="{06FC1EA9-D58C-4A31-90DD-ACB1C126DAC7}" type="parTrans" cxnId="{AFE3E9B7-76D8-4763-A2D4-CDA288A3FA84}">
      <dgm:prSet/>
      <dgm:spPr/>
      <dgm:t>
        <a:bodyPr/>
        <a:lstStyle/>
        <a:p>
          <a:endParaRPr lang="en-US"/>
        </a:p>
      </dgm:t>
    </dgm:pt>
    <dgm:pt modelId="{D6B26939-9290-40FA-8086-15990E8253F7}" type="sibTrans" cxnId="{AFE3E9B7-76D8-4763-A2D4-CDA288A3FA84}">
      <dgm:prSet/>
      <dgm:spPr/>
      <dgm:t>
        <a:bodyPr/>
        <a:lstStyle/>
        <a:p>
          <a:endParaRPr lang="en-US"/>
        </a:p>
      </dgm:t>
    </dgm:pt>
    <dgm:pt modelId="{3F83D9E9-4389-495C-9AEF-C3A4CB54973B}">
      <dgm:prSet phldrT="[Texto]" custT="1"/>
      <dgm:spPr>
        <a:solidFill>
          <a:srgbClr val="99FFCC"/>
        </a:solidFill>
      </dgm:spPr>
      <dgm:t>
        <a:bodyPr/>
        <a:lstStyle/>
        <a:p>
          <a:r>
            <a:rPr lang="es-EC" sz="1200" noProof="0" dirty="0" smtClean="0"/>
            <a:t>1) </a:t>
          </a:r>
          <a:r>
            <a:rPr lang="es-EC" sz="1200" b="1" noProof="0" dirty="0" smtClean="0"/>
            <a:t>Análisis</a:t>
          </a:r>
        </a:p>
        <a:p>
          <a:r>
            <a:rPr lang="es-EC" sz="1200" b="1" noProof="0" dirty="0" smtClean="0"/>
            <a:t>2) Aprobación</a:t>
          </a:r>
        </a:p>
        <a:p>
          <a:r>
            <a:rPr lang="es-EC" sz="1200" b="1" noProof="0" dirty="0" smtClean="0"/>
            <a:t>3) Formalización </a:t>
          </a:r>
          <a:endParaRPr lang="es-EC" sz="1200" b="1" noProof="0" dirty="0"/>
        </a:p>
      </dgm:t>
    </dgm:pt>
    <dgm:pt modelId="{BAAA71BA-3C39-43F6-8627-94BA99AE203E}" type="parTrans" cxnId="{F0E3D027-CDAF-4954-9B83-9A4DDB9A035B}">
      <dgm:prSet/>
      <dgm:spPr/>
      <dgm:t>
        <a:bodyPr/>
        <a:lstStyle/>
        <a:p>
          <a:endParaRPr lang="en-US"/>
        </a:p>
      </dgm:t>
    </dgm:pt>
    <dgm:pt modelId="{C86D2837-9C26-4C5B-BC6A-8C2256AF4A6C}" type="sibTrans" cxnId="{F0E3D027-CDAF-4954-9B83-9A4DDB9A035B}">
      <dgm:prSet/>
      <dgm:spPr/>
      <dgm:t>
        <a:bodyPr/>
        <a:lstStyle/>
        <a:p>
          <a:endParaRPr lang="en-US"/>
        </a:p>
      </dgm:t>
    </dgm:pt>
    <dgm:pt modelId="{21F7498C-B854-4A3A-9E28-B72A1D57AF25}">
      <dgm:prSet custT="1"/>
      <dgm:spPr>
        <a:solidFill>
          <a:schemeClr val="accent4">
            <a:lumMod val="40000"/>
            <a:lumOff val="60000"/>
          </a:schemeClr>
        </a:solidFill>
      </dgm:spPr>
      <dgm:t>
        <a:bodyPr/>
        <a:lstStyle/>
        <a:p>
          <a:r>
            <a:rPr lang="es-EC" sz="1200" dirty="0" smtClean="0"/>
            <a:t>Las garantías pueden ser:</a:t>
          </a:r>
        </a:p>
        <a:p>
          <a:r>
            <a:rPr lang="es-EC" sz="1200" dirty="0" smtClean="0">
              <a:latin typeface="Calibri" panose="020F0502020204030204" pitchFamily="34" charset="0"/>
            </a:rPr>
            <a:t>-</a:t>
          </a:r>
          <a:r>
            <a:rPr lang="es-EC" sz="1200" b="1" dirty="0" smtClean="0">
              <a:latin typeface="Calibri" panose="020F0502020204030204" pitchFamily="34" charset="0"/>
            </a:rPr>
            <a:t>Auto-liquidables:</a:t>
          </a:r>
          <a:r>
            <a:rPr lang="es-EC" sz="1200" dirty="0" smtClean="0">
              <a:latin typeface="Calibri" panose="020F0502020204030204" pitchFamily="34" charset="0"/>
            </a:rPr>
            <a:t> pignoración sobre depósitos de dinero en efectivo</a:t>
          </a:r>
        </a:p>
        <a:p>
          <a:r>
            <a:rPr lang="es-EC" sz="1200" dirty="0" smtClean="0">
              <a:latin typeface="Calibri" panose="020F0502020204030204" pitchFamily="34" charset="0"/>
            </a:rPr>
            <a:t>-</a:t>
          </a:r>
          <a:r>
            <a:rPr lang="es-EC" sz="1200" b="1" dirty="0" smtClean="0">
              <a:latin typeface="Calibri" panose="020F0502020204030204" pitchFamily="34" charset="0"/>
            </a:rPr>
            <a:t>Personal</a:t>
          </a:r>
          <a:r>
            <a:rPr lang="es-EC" sz="1200" dirty="0" smtClean="0">
              <a:latin typeface="Calibri" panose="020F0502020204030204" pitchFamily="34" charset="0"/>
            </a:rPr>
            <a:t>: contraída por persona natural o jurídica para responder obligación de un tercero</a:t>
          </a:r>
        </a:p>
        <a:p>
          <a:r>
            <a:rPr lang="es-EC" sz="1200" dirty="0" smtClean="0">
              <a:latin typeface="Calibri" panose="020F0502020204030204" pitchFamily="34" charset="0"/>
            </a:rPr>
            <a:t>-</a:t>
          </a:r>
          <a:r>
            <a:rPr lang="es-EC" sz="1200" b="1" dirty="0" smtClean="0">
              <a:latin typeface="Calibri" panose="020F0502020204030204" pitchFamily="34" charset="0"/>
            </a:rPr>
            <a:t>Solidaria</a:t>
          </a:r>
          <a:r>
            <a:rPr lang="es-EC" sz="1200" dirty="0" smtClean="0">
              <a:latin typeface="Calibri" panose="020F0502020204030204" pitchFamily="34" charset="0"/>
            </a:rPr>
            <a:t>: se puede exigir a todos los pagantes la deuda</a:t>
          </a:r>
        </a:p>
        <a:p>
          <a:r>
            <a:rPr lang="es-EC" sz="1200" dirty="0" smtClean="0">
              <a:latin typeface="Calibri" panose="020F0502020204030204" pitchFamily="34" charset="0"/>
            </a:rPr>
            <a:t>-</a:t>
          </a:r>
          <a:r>
            <a:rPr lang="es-EC" sz="1200" b="1" dirty="0" smtClean="0">
              <a:latin typeface="Calibri" panose="020F0502020204030204" pitchFamily="34" charset="0"/>
            </a:rPr>
            <a:t>Hipotecaria</a:t>
          </a:r>
        </a:p>
        <a:p>
          <a:r>
            <a:rPr lang="es-EC" sz="1200" dirty="0" smtClean="0">
              <a:latin typeface="Calibri" panose="020F0502020204030204" pitchFamily="34" charset="0"/>
            </a:rPr>
            <a:t>-</a:t>
          </a:r>
          <a:r>
            <a:rPr lang="es-EC" sz="1200" b="1" dirty="0" smtClean="0">
              <a:latin typeface="Calibri" panose="020F0502020204030204" pitchFamily="34" charset="0"/>
            </a:rPr>
            <a:t>Prendaria:</a:t>
          </a:r>
          <a:r>
            <a:rPr lang="es-EC" sz="1200" dirty="0" smtClean="0">
              <a:latin typeface="Calibri" panose="020F0502020204030204" pitchFamily="34" charset="0"/>
            </a:rPr>
            <a:t> bien mueble</a:t>
          </a:r>
          <a:endParaRPr lang="es-EC" sz="1200" dirty="0" smtClean="0"/>
        </a:p>
        <a:p>
          <a:endParaRPr lang="es-EC" sz="1200" dirty="0"/>
        </a:p>
      </dgm:t>
    </dgm:pt>
    <dgm:pt modelId="{588F2845-7132-41B2-B5A7-40C03AEBC3CF}" type="parTrans" cxnId="{3BD397DA-93E0-4609-8D4E-F69349C076A9}">
      <dgm:prSet/>
      <dgm:spPr/>
      <dgm:t>
        <a:bodyPr/>
        <a:lstStyle/>
        <a:p>
          <a:endParaRPr lang="es-EC"/>
        </a:p>
      </dgm:t>
    </dgm:pt>
    <dgm:pt modelId="{F0C8A7EA-036C-4377-98A5-2F21686C2312}" type="sibTrans" cxnId="{3BD397DA-93E0-4609-8D4E-F69349C076A9}">
      <dgm:prSet/>
      <dgm:spPr/>
      <dgm:t>
        <a:bodyPr/>
        <a:lstStyle/>
        <a:p>
          <a:endParaRPr lang="es-EC"/>
        </a:p>
      </dgm:t>
    </dgm:pt>
    <dgm:pt modelId="{6685282B-F9A3-406D-93A8-4050EF4CB82B}">
      <dgm:prSet custT="1"/>
      <dgm:spPr>
        <a:solidFill>
          <a:srgbClr val="99FFCC"/>
        </a:solidFill>
      </dgm:spPr>
      <dgm:t>
        <a:bodyPr/>
        <a:lstStyle/>
        <a:p>
          <a:r>
            <a:rPr lang="es-EC" sz="1200" dirty="0" smtClean="0"/>
            <a:t>Calificaciones dadas por la Superintendencia: AAA, AA, A, BBB, BB, B, C, D, E</a:t>
          </a:r>
        </a:p>
        <a:p>
          <a:r>
            <a:rPr lang="es-EC" sz="1200" dirty="0" smtClean="0"/>
            <a:t>- 5C del crédito: Carácter , capacidad, capital, colateral, condiciones</a:t>
          </a:r>
        </a:p>
        <a:p>
          <a:endParaRPr lang="es-EC" sz="1200" dirty="0"/>
        </a:p>
      </dgm:t>
    </dgm:pt>
    <dgm:pt modelId="{E12E38AE-0288-4CCE-A0F5-F81714795711}" type="parTrans" cxnId="{1425303C-535D-43DD-A399-ACDE687E38E2}">
      <dgm:prSet/>
      <dgm:spPr/>
      <dgm:t>
        <a:bodyPr/>
        <a:lstStyle/>
        <a:p>
          <a:endParaRPr lang="es-EC"/>
        </a:p>
      </dgm:t>
    </dgm:pt>
    <dgm:pt modelId="{8A5B5801-86B3-4B09-B9D5-26B114189A07}" type="sibTrans" cxnId="{1425303C-535D-43DD-A399-ACDE687E38E2}">
      <dgm:prSet/>
      <dgm:spPr/>
      <dgm:t>
        <a:bodyPr/>
        <a:lstStyle/>
        <a:p>
          <a:endParaRPr lang="es-EC"/>
        </a:p>
      </dgm:t>
    </dgm:pt>
    <dgm:pt modelId="{84136EF4-B21C-4F32-B724-76F1EAE0EA3A}">
      <dgm:prSet custT="1"/>
      <dgm:spPr>
        <a:solidFill>
          <a:schemeClr val="accent3">
            <a:lumMod val="40000"/>
            <a:lumOff val="60000"/>
          </a:schemeClr>
        </a:solidFill>
      </dgm:spPr>
      <dgm:t>
        <a:bodyPr/>
        <a:lstStyle/>
        <a:p>
          <a:r>
            <a:rPr lang="es-EC" sz="1200" dirty="0" smtClean="0"/>
            <a:t>-</a:t>
          </a:r>
          <a:r>
            <a:rPr lang="es-EC" sz="1200" b="1" dirty="0" smtClean="0"/>
            <a:t>Por su destino</a:t>
          </a:r>
        </a:p>
        <a:p>
          <a:r>
            <a:rPr lang="es-EC" sz="1200" b="1" dirty="0" smtClean="0"/>
            <a:t>-Por las garantías otorgadas</a:t>
          </a:r>
          <a:endParaRPr lang="es-EC" sz="1200" b="1" dirty="0"/>
        </a:p>
      </dgm:t>
    </dgm:pt>
    <dgm:pt modelId="{0F111593-F31A-453D-9C8C-61263136699A}" type="parTrans" cxnId="{8F4B4A53-F701-4519-9FAF-AAC0F939790C}">
      <dgm:prSet/>
      <dgm:spPr/>
      <dgm:t>
        <a:bodyPr/>
        <a:lstStyle/>
        <a:p>
          <a:endParaRPr lang="es-EC"/>
        </a:p>
      </dgm:t>
    </dgm:pt>
    <dgm:pt modelId="{D7E0D7E7-2596-4639-A228-58152D121A44}" type="sibTrans" cxnId="{8F4B4A53-F701-4519-9FAF-AAC0F939790C}">
      <dgm:prSet/>
      <dgm:spPr/>
      <dgm:t>
        <a:bodyPr/>
        <a:lstStyle/>
        <a:p>
          <a:endParaRPr lang="es-EC"/>
        </a:p>
      </dgm:t>
    </dgm:pt>
    <dgm:pt modelId="{1A96E51E-19F1-4DC1-9C9B-64C313AD9409}" type="pres">
      <dgm:prSet presAssocID="{8FEF0FEF-2633-4611-8975-6D62613E97B6}" presName="diagram" presStyleCnt="0">
        <dgm:presLayoutVars>
          <dgm:chPref val="1"/>
          <dgm:dir/>
          <dgm:animOne val="branch"/>
          <dgm:animLvl val="lvl"/>
          <dgm:resizeHandles val="exact"/>
        </dgm:presLayoutVars>
      </dgm:prSet>
      <dgm:spPr/>
      <dgm:t>
        <a:bodyPr/>
        <a:lstStyle/>
        <a:p>
          <a:endParaRPr lang="es-EC"/>
        </a:p>
      </dgm:t>
    </dgm:pt>
    <dgm:pt modelId="{CA61A56C-454C-4F2A-8BEA-2309F9503968}" type="pres">
      <dgm:prSet presAssocID="{6B8682B4-53B8-4C95-A312-A0698FCB6B3A}" presName="root1" presStyleCnt="0"/>
      <dgm:spPr/>
      <dgm:t>
        <a:bodyPr/>
        <a:lstStyle/>
        <a:p>
          <a:endParaRPr lang="es-EC"/>
        </a:p>
      </dgm:t>
    </dgm:pt>
    <dgm:pt modelId="{F1B74551-2669-4945-939A-6E44C793AA4D}" type="pres">
      <dgm:prSet presAssocID="{6B8682B4-53B8-4C95-A312-A0698FCB6B3A}" presName="LevelOneTextNode" presStyleLbl="node0" presStyleIdx="0" presStyleCnt="1" custScaleX="64256" custScaleY="53174">
        <dgm:presLayoutVars>
          <dgm:chPref val="3"/>
        </dgm:presLayoutVars>
      </dgm:prSet>
      <dgm:spPr/>
      <dgm:t>
        <a:bodyPr/>
        <a:lstStyle/>
        <a:p>
          <a:endParaRPr lang="en-US"/>
        </a:p>
      </dgm:t>
    </dgm:pt>
    <dgm:pt modelId="{979D7DFD-D2AC-4B39-8E5F-F9BEF8A8060F}" type="pres">
      <dgm:prSet presAssocID="{6B8682B4-53B8-4C95-A312-A0698FCB6B3A}" presName="level2hierChild" presStyleCnt="0"/>
      <dgm:spPr/>
      <dgm:t>
        <a:bodyPr/>
        <a:lstStyle/>
        <a:p>
          <a:endParaRPr lang="es-EC"/>
        </a:p>
      </dgm:t>
    </dgm:pt>
    <dgm:pt modelId="{15B2EA57-B407-4940-8500-79DF5E67F77F}" type="pres">
      <dgm:prSet presAssocID="{E810753A-B63A-4994-B9BB-EDF5DE62AE42}" presName="conn2-1" presStyleLbl="parChTrans1D2" presStyleIdx="0" presStyleCnt="2"/>
      <dgm:spPr/>
      <dgm:t>
        <a:bodyPr/>
        <a:lstStyle/>
        <a:p>
          <a:endParaRPr lang="es-EC"/>
        </a:p>
      </dgm:t>
    </dgm:pt>
    <dgm:pt modelId="{CABC4267-AD47-4085-9DAC-E51A70724A83}" type="pres">
      <dgm:prSet presAssocID="{E810753A-B63A-4994-B9BB-EDF5DE62AE42}" presName="connTx" presStyleLbl="parChTrans1D2" presStyleIdx="0" presStyleCnt="2"/>
      <dgm:spPr/>
      <dgm:t>
        <a:bodyPr/>
        <a:lstStyle/>
        <a:p>
          <a:endParaRPr lang="es-EC"/>
        </a:p>
      </dgm:t>
    </dgm:pt>
    <dgm:pt modelId="{EB79E73C-D3CC-4773-8F1E-423D25C7F212}" type="pres">
      <dgm:prSet presAssocID="{C5A76CE4-330F-4FA2-8897-9EC4386CEF31}" presName="root2" presStyleCnt="0"/>
      <dgm:spPr/>
      <dgm:t>
        <a:bodyPr/>
        <a:lstStyle/>
        <a:p>
          <a:endParaRPr lang="es-EC"/>
        </a:p>
      </dgm:t>
    </dgm:pt>
    <dgm:pt modelId="{567CFA10-944A-4464-9CA9-70D820568F39}" type="pres">
      <dgm:prSet presAssocID="{C5A76CE4-330F-4FA2-8897-9EC4386CEF31}" presName="LevelTwoTextNode" presStyleLbl="node2" presStyleIdx="0" presStyleCnt="2" custScaleX="66832" custScaleY="48427">
        <dgm:presLayoutVars>
          <dgm:chPref val="3"/>
        </dgm:presLayoutVars>
      </dgm:prSet>
      <dgm:spPr/>
      <dgm:t>
        <a:bodyPr/>
        <a:lstStyle/>
        <a:p>
          <a:endParaRPr lang="en-US"/>
        </a:p>
      </dgm:t>
    </dgm:pt>
    <dgm:pt modelId="{0854B520-135E-420D-BE1C-E6551B2D475A}" type="pres">
      <dgm:prSet presAssocID="{C5A76CE4-330F-4FA2-8897-9EC4386CEF31}" presName="level3hierChild" presStyleCnt="0"/>
      <dgm:spPr/>
      <dgm:t>
        <a:bodyPr/>
        <a:lstStyle/>
        <a:p>
          <a:endParaRPr lang="es-EC"/>
        </a:p>
      </dgm:t>
    </dgm:pt>
    <dgm:pt modelId="{3C2CF5FC-856F-416C-B243-3725A83DC086}" type="pres">
      <dgm:prSet presAssocID="{0F111593-F31A-453D-9C8C-61263136699A}" presName="conn2-1" presStyleLbl="parChTrans1D3" presStyleIdx="0" presStyleCnt="3"/>
      <dgm:spPr/>
      <dgm:t>
        <a:bodyPr/>
        <a:lstStyle/>
        <a:p>
          <a:endParaRPr lang="es-EC"/>
        </a:p>
      </dgm:t>
    </dgm:pt>
    <dgm:pt modelId="{57A42AED-8F8F-4BA6-8556-138567D1DFA9}" type="pres">
      <dgm:prSet presAssocID="{0F111593-F31A-453D-9C8C-61263136699A}" presName="connTx" presStyleLbl="parChTrans1D3" presStyleIdx="0" presStyleCnt="3"/>
      <dgm:spPr/>
      <dgm:t>
        <a:bodyPr/>
        <a:lstStyle/>
        <a:p>
          <a:endParaRPr lang="es-EC"/>
        </a:p>
      </dgm:t>
    </dgm:pt>
    <dgm:pt modelId="{419D3EA8-9463-4718-8670-C6249709D7C8}" type="pres">
      <dgm:prSet presAssocID="{84136EF4-B21C-4F32-B724-76F1EAE0EA3A}" presName="root2" presStyleCnt="0"/>
      <dgm:spPr/>
      <dgm:t>
        <a:bodyPr/>
        <a:lstStyle/>
        <a:p>
          <a:endParaRPr lang="es-EC"/>
        </a:p>
      </dgm:t>
    </dgm:pt>
    <dgm:pt modelId="{BE3EAA09-AA65-44D2-B72B-60DE686AECBD}" type="pres">
      <dgm:prSet presAssocID="{84136EF4-B21C-4F32-B724-76F1EAE0EA3A}" presName="LevelTwoTextNode" presStyleLbl="node3" presStyleIdx="0" presStyleCnt="3" custScaleX="74270" custScaleY="144049">
        <dgm:presLayoutVars>
          <dgm:chPref val="3"/>
        </dgm:presLayoutVars>
      </dgm:prSet>
      <dgm:spPr/>
      <dgm:t>
        <a:bodyPr/>
        <a:lstStyle/>
        <a:p>
          <a:endParaRPr lang="es-EC"/>
        </a:p>
      </dgm:t>
    </dgm:pt>
    <dgm:pt modelId="{F2FED763-AAB1-4B0F-93D8-ECFD6997DC16}" type="pres">
      <dgm:prSet presAssocID="{84136EF4-B21C-4F32-B724-76F1EAE0EA3A}" presName="level3hierChild" presStyleCnt="0"/>
      <dgm:spPr/>
      <dgm:t>
        <a:bodyPr/>
        <a:lstStyle/>
        <a:p>
          <a:endParaRPr lang="es-EC"/>
        </a:p>
      </dgm:t>
    </dgm:pt>
    <dgm:pt modelId="{98D46FE4-C2BA-4672-AF36-21E05000EB5A}" type="pres">
      <dgm:prSet presAssocID="{588F2845-7132-41B2-B5A7-40C03AEBC3CF}" presName="conn2-1" presStyleLbl="parChTrans1D4" presStyleIdx="0" presStyleCnt="2"/>
      <dgm:spPr/>
      <dgm:t>
        <a:bodyPr/>
        <a:lstStyle/>
        <a:p>
          <a:endParaRPr lang="es-EC"/>
        </a:p>
      </dgm:t>
    </dgm:pt>
    <dgm:pt modelId="{A6125866-58F2-4F42-B209-CE995282B470}" type="pres">
      <dgm:prSet presAssocID="{588F2845-7132-41B2-B5A7-40C03AEBC3CF}" presName="connTx" presStyleLbl="parChTrans1D4" presStyleIdx="0" presStyleCnt="2"/>
      <dgm:spPr/>
      <dgm:t>
        <a:bodyPr/>
        <a:lstStyle/>
        <a:p>
          <a:endParaRPr lang="es-EC"/>
        </a:p>
      </dgm:t>
    </dgm:pt>
    <dgm:pt modelId="{37C54A9D-6EAF-4391-B625-A2C87B18FA78}" type="pres">
      <dgm:prSet presAssocID="{21F7498C-B854-4A3A-9E28-B72A1D57AF25}" presName="root2" presStyleCnt="0"/>
      <dgm:spPr/>
      <dgm:t>
        <a:bodyPr/>
        <a:lstStyle/>
        <a:p>
          <a:endParaRPr lang="es-EC"/>
        </a:p>
      </dgm:t>
    </dgm:pt>
    <dgm:pt modelId="{1F1390BD-C981-4B7C-A6CA-5D5F74D01B86}" type="pres">
      <dgm:prSet presAssocID="{21F7498C-B854-4A3A-9E28-B72A1D57AF25}" presName="LevelTwoTextNode" presStyleLbl="node4" presStyleIdx="0" presStyleCnt="2" custScaleX="209701" custScaleY="257689" custLinFactNeighborX="-2581" custLinFactNeighborY="-1291">
        <dgm:presLayoutVars>
          <dgm:chPref val="3"/>
        </dgm:presLayoutVars>
      </dgm:prSet>
      <dgm:spPr/>
      <dgm:t>
        <a:bodyPr/>
        <a:lstStyle/>
        <a:p>
          <a:endParaRPr lang="es-EC"/>
        </a:p>
      </dgm:t>
    </dgm:pt>
    <dgm:pt modelId="{BC673836-4F20-489F-B4B0-28EBF040ACAD}" type="pres">
      <dgm:prSet presAssocID="{21F7498C-B854-4A3A-9E28-B72A1D57AF25}" presName="level3hierChild" presStyleCnt="0"/>
      <dgm:spPr/>
      <dgm:t>
        <a:bodyPr/>
        <a:lstStyle/>
        <a:p>
          <a:endParaRPr lang="es-EC"/>
        </a:p>
      </dgm:t>
    </dgm:pt>
    <dgm:pt modelId="{A33F1DD2-EF1A-4877-B28C-0409D754D73A}" type="pres">
      <dgm:prSet presAssocID="{27009A50-54D6-4447-8D87-436EA232699B}" presName="conn2-1" presStyleLbl="parChTrans1D3" presStyleIdx="1" presStyleCnt="3"/>
      <dgm:spPr/>
      <dgm:t>
        <a:bodyPr/>
        <a:lstStyle/>
        <a:p>
          <a:endParaRPr lang="es-EC"/>
        </a:p>
      </dgm:t>
    </dgm:pt>
    <dgm:pt modelId="{E4A4036F-737E-4735-9A69-04BE29504E1E}" type="pres">
      <dgm:prSet presAssocID="{27009A50-54D6-4447-8D87-436EA232699B}" presName="connTx" presStyleLbl="parChTrans1D3" presStyleIdx="1" presStyleCnt="3"/>
      <dgm:spPr/>
      <dgm:t>
        <a:bodyPr/>
        <a:lstStyle/>
        <a:p>
          <a:endParaRPr lang="es-EC"/>
        </a:p>
      </dgm:t>
    </dgm:pt>
    <dgm:pt modelId="{7B594854-94D3-46F8-BC60-91DB1846EE07}" type="pres">
      <dgm:prSet presAssocID="{DBE868E3-86DC-4D90-B4CE-2E916F3B925C}" presName="root2" presStyleCnt="0"/>
      <dgm:spPr/>
      <dgm:t>
        <a:bodyPr/>
        <a:lstStyle/>
        <a:p>
          <a:endParaRPr lang="es-EC"/>
        </a:p>
      </dgm:t>
    </dgm:pt>
    <dgm:pt modelId="{915DD6B9-DAEC-431B-BB5E-F849D923AF6E}" type="pres">
      <dgm:prSet presAssocID="{DBE868E3-86DC-4D90-B4CE-2E916F3B925C}" presName="LevelTwoTextNode" presStyleLbl="node3" presStyleIdx="1" presStyleCnt="3" custScaleX="163311" custScaleY="258354" custLinFactNeighborX="-619" custLinFactNeighborY="-7429">
        <dgm:presLayoutVars>
          <dgm:chPref val="3"/>
        </dgm:presLayoutVars>
      </dgm:prSet>
      <dgm:spPr/>
      <dgm:t>
        <a:bodyPr/>
        <a:lstStyle/>
        <a:p>
          <a:endParaRPr lang="es-EC"/>
        </a:p>
      </dgm:t>
    </dgm:pt>
    <dgm:pt modelId="{3E2804B3-41BA-431B-AA46-C248C32EBA42}" type="pres">
      <dgm:prSet presAssocID="{DBE868E3-86DC-4D90-B4CE-2E916F3B925C}" presName="level3hierChild" presStyleCnt="0"/>
      <dgm:spPr/>
      <dgm:t>
        <a:bodyPr/>
        <a:lstStyle/>
        <a:p>
          <a:endParaRPr lang="es-EC"/>
        </a:p>
      </dgm:t>
    </dgm:pt>
    <dgm:pt modelId="{CA5D8047-BFF8-40D7-9D85-1573AC129B61}" type="pres">
      <dgm:prSet presAssocID="{06FC1EA9-D58C-4A31-90DD-ACB1C126DAC7}" presName="conn2-1" presStyleLbl="parChTrans1D2" presStyleIdx="1" presStyleCnt="2"/>
      <dgm:spPr/>
      <dgm:t>
        <a:bodyPr/>
        <a:lstStyle/>
        <a:p>
          <a:endParaRPr lang="es-EC"/>
        </a:p>
      </dgm:t>
    </dgm:pt>
    <dgm:pt modelId="{CB7F0EBC-49FF-4CF4-97E8-EA882A346F09}" type="pres">
      <dgm:prSet presAssocID="{06FC1EA9-D58C-4A31-90DD-ACB1C126DAC7}" presName="connTx" presStyleLbl="parChTrans1D2" presStyleIdx="1" presStyleCnt="2"/>
      <dgm:spPr/>
      <dgm:t>
        <a:bodyPr/>
        <a:lstStyle/>
        <a:p>
          <a:endParaRPr lang="es-EC"/>
        </a:p>
      </dgm:t>
    </dgm:pt>
    <dgm:pt modelId="{F0C13A43-EC3E-47CC-82FA-83E8A045C48F}" type="pres">
      <dgm:prSet presAssocID="{66241B41-56A3-4B59-A0F2-D8C96D4F9D11}" presName="root2" presStyleCnt="0"/>
      <dgm:spPr/>
      <dgm:t>
        <a:bodyPr/>
        <a:lstStyle/>
        <a:p>
          <a:endParaRPr lang="es-EC"/>
        </a:p>
      </dgm:t>
    </dgm:pt>
    <dgm:pt modelId="{AD4B5FAB-F309-4531-A0D5-A4D00F80D537}" type="pres">
      <dgm:prSet presAssocID="{66241B41-56A3-4B59-A0F2-D8C96D4F9D11}" presName="LevelTwoTextNode" presStyleLbl="node2" presStyleIdx="1" presStyleCnt="2" custScaleX="61998" custScaleY="34104">
        <dgm:presLayoutVars>
          <dgm:chPref val="3"/>
        </dgm:presLayoutVars>
      </dgm:prSet>
      <dgm:spPr/>
      <dgm:t>
        <a:bodyPr/>
        <a:lstStyle/>
        <a:p>
          <a:endParaRPr lang="es-EC"/>
        </a:p>
      </dgm:t>
    </dgm:pt>
    <dgm:pt modelId="{F0B39D15-2008-4ED1-8A3A-9E4B48F30DD6}" type="pres">
      <dgm:prSet presAssocID="{66241B41-56A3-4B59-A0F2-D8C96D4F9D11}" presName="level3hierChild" presStyleCnt="0"/>
      <dgm:spPr/>
      <dgm:t>
        <a:bodyPr/>
        <a:lstStyle/>
        <a:p>
          <a:endParaRPr lang="es-EC"/>
        </a:p>
      </dgm:t>
    </dgm:pt>
    <dgm:pt modelId="{E6CF2B72-3283-41D2-8F63-F04B60DFD60B}" type="pres">
      <dgm:prSet presAssocID="{BAAA71BA-3C39-43F6-8627-94BA99AE203E}" presName="conn2-1" presStyleLbl="parChTrans1D3" presStyleIdx="2" presStyleCnt="3"/>
      <dgm:spPr/>
      <dgm:t>
        <a:bodyPr/>
        <a:lstStyle/>
        <a:p>
          <a:endParaRPr lang="es-EC"/>
        </a:p>
      </dgm:t>
    </dgm:pt>
    <dgm:pt modelId="{5C43D775-26AC-4748-8575-90FCB55832C9}" type="pres">
      <dgm:prSet presAssocID="{BAAA71BA-3C39-43F6-8627-94BA99AE203E}" presName="connTx" presStyleLbl="parChTrans1D3" presStyleIdx="2" presStyleCnt="3"/>
      <dgm:spPr/>
      <dgm:t>
        <a:bodyPr/>
        <a:lstStyle/>
        <a:p>
          <a:endParaRPr lang="es-EC"/>
        </a:p>
      </dgm:t>
    </dgm:pt>
    <dgm:pt modelId="{CFF38D6B-7F9C-4496-888C-A3D9F176351F}" type="pres">
      <dgm:prSet presAssocID="{3F83D9E9-4389-495C-9AEF-C3A4CB54973B}" presName="root2" presStyleCnt="0"/>
      <dgm:spPr/>
      <dgm:t>
        <a:bodyPr/>
        <a:lstStyle/>
        <a:p>
          <a:endParaRPr lang="es-EC"/>
        </a:p>
      </dgm:t>
    </dgm:pt>
    <dgm:pt modelId="{BA051E93-67CC-4C01-B39F-983EF71909BD}" type="pres">
      <dgm:prSet presAssocID="{3F83D9E9-4389-495C-9AEF-C3A4CB54973B}" presName="LevelTwoTextNode" presStyleLbl="node3" presStyleIdx="2" presStyleCnt="3" custScaleX="96128">
        <dgm:presLayoutVars>
          <dgm:chPref val="3"/>
        </dgm:presLayoutVars>
      </dgm:prSet>
      <dgm:spPr/>
      <dgm:t>
        <a:bodyPr/>
        <a:lstStyle/>
        <a:p>
          <a:endParaRPr lang="es-EC"/>
        </a:p>
      </dgm:t>
    </dgm:pt>
    <dgm:pt modelId="{8F01DBC1-F76C-4CAE-B313-9C3F57457B39}" type="pres">
      <dgm:prSet presAssocID="{3F83D9E9-4389-495C-9AEF-C3A4CB54973B}" presName="level3hierChild" presStyleCnt="0"/>
      <dgm:spPr/>
      <dgm:t>
        <a:bodyPr/>
        <a:lstStyle/>
        <a:p>
          <a:endParaRPr lang="es-EC"/>
        </a:p>
      </dgm:t>
    </dgm:pt>
    <dgm:pt modelId="{5A80EC7F-7DA7-4C36-B91D-AABA7ED8F6CF}" type="pres">
      <dgm:prSet presAssocID="{E12E38AE-0288-4CCE-A0F5-F81714795711}" presName="conn2-1" presStyleLbl="parChTrans1D4" presStyleIdx="1" presStyleCnt="2"/>
      <dgm:spPr/>
      <dgm:t>
        <a:bodyPr/>
        <a:lstStyle/>
        <a:p>
          <a:endParaRPr lang="es-EC"/>
        </a:p>
      </dgm:t>
    </dgm:pt>
    <dgm:pt modelId="{CFB21C49-4BD4-4068-A420-F1ABA16FF7F0}" type="pres">
      <dgm:prSet presAssocID="{E12E38AE-0288-4CCE-A0F5-F81714795711}" presName="connTx" presStyleLbl="parChTrans1D4" presStyleIdx="1" presStyleCnt="2"/>
      <dgm:spPr/>
      <dgm:t>
        <a:bodyPr/>
        <a:lstStyle/>
        <a:p>
          <a:endParaRPr lang="es-EC"/>
        </a:p>
      </dgm:t>
    </dgm:pt>
    <dgm:pt modelId="{C4CBC3D1-A556-4461-987E-99BB91C95393}" type="pres">
      <dgm:prSet presAssocID="{6685282B-F9A3-406D-93A8-4050EF4CB82B}" presName="root2" presStyleCnt="0"/>
      <dgm:spPr/>
      <dgm:t>
        <a:bodyPr/>
        <a:lstStyle/>
        <a:p>
          <a:endParaRPr lang="es-EC"/>
        </a:p>
      </dgm:t>
    </dgm:pt>
    <dgm:pt modelId="{0359DC43-317E-4463-9A96-0D9535A76604}" type="pres">
      <dgm:prSet presAssocID="{6685282B-F9A3-406D-93A8-4050EF4CB82B}" presName="LevelTwoTextNode" presStyleLbl="node4" presStyleIdx="1" presStyleCnt="2" custScaleX="120675" custScaleY="178618">
        <dgm:presLayoutVars>
          <dgm:chPref val="3"/>
        </dgm:presLayoutVars>
      </dgm:prSet>
      <dgm:spPr/>
      <dgm:t>
        <a:bodyPr/>
        <a:lstStyle/>
        <a:p>
          <a:endParaRPr lang="es-EC"/>
        </a:p>
      </dgm:t>
    </dgm:pt>
    <dgm:pt modelId="{EC0CCE0E-4DAA-4399-87D8-5CA90D3EE5E1}" type="pres">
      <dgm:prSet presAssocID="{6685282B-F9A3-406D-93A8-4050EF4CB82B}" presName="level3hierChild" presStyleCnt="0"/>
      <dgm:spPr/>
      <dgm:t>
        <a:bodyPr/>
        <a:lstStyle/>
        <a:p>
          <a:endParaRPr lang="es-EC"/>
        </a:p>
      </dgm:t>
    </dgm:pt>
  </dgm:ptLst>
  <dgm:cxnLst>
    <dgm:cxn modelId="{918EC9BA-0859-40F7-B25E-FFDA8A2BBA6D}" type="presOf" srcId="{0F111593-F31A-453D-9C8C-61263136699A}" destId="{3C2CF5FC-856F-416C-B243-3725A83DC086}" srcOrd="0" destOrd="0" presId="urn:microsoft.com/office/officeart/2005/8/layout/hierarchy2"/>
    <dgm:cxn modelId="{B8752009-4A51-4FD4-8BAC-0196A7EAF3F1}" type="presOf" srcId="{BAAA71BA-3C39-43F6-8627-94BA99AE203E}" destId="{5C43D775-26AC-4748-8575-90FCB55832C9}" srcOrd="1" destOrd="0" presId="urn:microsoft.com/office/officeart/2005/8/layout/hierarchy2"/>
    <dgm:cxn modelId="{477D4384-2DB6-4DC8-99D8-649A6677F713}" type="presOf" srcId="{3F83D9E9-4389-495C-9AEF-C3A4CB54973B}" destId="{BA051E93-67CC-4C01-B39F-983EF71909BD}" srcOrd="0" destOrd="0" presId="urn:microsoft.com/office/officeart/2005/8/layout/hierarchy2"/>
    <dgm:cxn modelId="{D79A56ED-E9BA-4ED6-B8C4-DF96C500C2F5}" type="presOf" srcId="{27009A50-54D6-4447-8D87-436EA232699B}" destId="{A33F1DD2-EF1A-4877-B28C-0409D754D73A}" srcOrd="0" destOrd="0" presId="urn:microsoft.com/office/officeart/2005/8/layout/hierarchy2"/>
    <dgm:cxn modelId="{B0437E7A-A323-45AA-BCE6-424A4A84EA47}" type="presOf" srcId="{6B8682B4-53B8-4C95-A312-A0698FCB6B3A}" destId="{F1B74551-2669-4945-939A-6E44C793AA4D}" srcOrd="0" destOrd="0" presId="urn:microsoft.com/office/officeart/2005/8/layout/hierarchy2"/>
    <dgm:cxn modelId="{76524270-17BC-4FBC-A652-BECC452F796A}" type="presOf" srcId="{DBE868E3-86DC-4D90-B4CE-2E916F3B925C}" destId="{915DD6B9-DAEC-431B-BB5E-F849D923AF6E}" srcOrd="0" destOrd="0" presId="urn:microsoft.com/office/officeart/2005/8/layout/hierarchy2"/>
    <dgm:cxn modelId="{22B99EE4-D083-431C-BFCD-9029A15A09A3}" type="presOf" srcId="{E12E38AE-0288-4CCE-A0F5-F81714795711}" destId="{5A80EC7F-7DA7-4C36-B91D-AABA7ED8F6CF}" srcOrd="0" destOrd="0" presId="urn:microsoft.com/office/officeart/2005/8/layout/hierarchy2"/>
    <dgm:cxn modelId="{860177F2-0822-4310-8233-2CC2EAC87D51}" srcId="{6B8682B4-53B8-4C95-A312-A0698FCB6B3A}" destId="{C5A76CE4-330F-4FA2-8897-9EC4386CEF31}" srcOrd="0" destOrd="0" parTransId="{E810753A-B63A-4994-B9BB-EDF5DE62AE42}" sibTransId="{3FA531E8-28D4-4EFD-AB53-0CDC3D4C253B}"/>
    <dgm:cxn modelId="{7255B05B-826C-43B1-A3A5-BE3A9BF052D5}" srcId="{C5A76CE4-330F-4FA2-8897-9EC4386CEF31}" destId="{DBE868E3-86DC-4D90-B4CE-2E916F3B925C}" srcOrd="1" destOrd="0" parTransId="{27009A50-54D6-4447-8D87-436EA232699B}" sibTransId="{59EC54BB-526B-45B9-A8B1-6850D3F7DD43}"/>
    <dgm:cxn modelId="{24D4C95F-B5A8-4053-AB58-FF32C25A1B18}" type="presOf" srcId="{C5A76CE4-330F-4FA2-8897-9EC4386CEF31}" destId="{567CFA10-944A-4464-9CA9-70D820568F39}" srcOrd="0" destOrd="0" presId="urn:microsoft.com/office/officeart/2005/8/layout/hierarchy2"/>
    <dgm:cxn modelId="{C5DFD504-F387-41E7-9BEE-BD49279122CB}" type="presOf" srcId="{84136EF4-B21C-4F32-B724-76F1EAE0EA3A}" destId="{BE3EAA09-AA65-44D2-B72B-60DE686AECBD}" srcOrd="0" destOrd="0" presId="urn:microsoft.com/office/officeart/2005/8/layout/hierarchy2"/>
    <dgm:cxn modelId="{303BDF9B-DC2F-42C2-A5BD-1E4B2340A793}" type="presOf" srcId="{E12E38AE-0288-4CCE-A0F5-F81714795711}" destId="{CFB21C49-4BD4-4068-A420-F1ABA16FF7F0}" srcOrd="1" destOrd="0" presId="urn:microsoft.com/office/officeart/2005/8/layout/hierarchy2"/>
    <dgm:cxn modelId="{8B17C77D-27C8-4AFE-B950-2021E0778052}" type="presOf" srcId="{27009A50-54D6-4447-8D87-436EA232699B}" destId="{E4A4036F-737E-4735-9A69-04BE29504E1E}" srcOrd="1" destOrd="0" presId="urn:microsoft.com/office/officeart/2005/8/layout/hierarchy2"/>
    <dgm:cxn modelId="{37119888-932B-4549-A848-40C58DDC9512}" type="presOf" srcId="{BAAA71BA-3C39-43F6-8627-94BA99AE203E}" destId="{E6CF2B72-3283-41D2-8F63-F04B60DFD60B}" srcOrd="0" destOrd="0" presId="urn:microsoft.com/office/officeart/2005/8/layout/hierarchy2"/>
    <dgm:cxn modelId="{AF79467D-763C-40D6-A4FC-69084F456BCD}" type="presOf" srcId="{E810753A-B63A-4994-B9BB-EDF5DE62AE42}" destId="{CABC4267-AD47-4085-9DAC-E51A70724A83}" srcOrd="1" destOrd="0" presId="urn:microsoft.com/office/officeart/2005/8/layout/hierarchy2"/>
    <dgm:cxn modelId="{AFE3E9B7-76D8-4763-A2D4-CDA288A3FA84}" srcId="{6B8682B4-53B8-4C95-A312-A0698FCB6B3A}" destId="{66241B41-56A3-4B59-A0F2-D8C96D4F9D11}" srcOrd="1" destOrd="0" parTransId="{06FC1EA9-D58C-4A31-90DD-ACB1C126DAC7}" sibTransId="{D6B26939-9290-40FA-8086-15990E8253F7}"/>
    <dgm:cxn modelId="{9F1715C4-AB35-4E2E-BBD4-A8F038FAF1F5}" type="presOf" srcId="{E810753A-B63A-4994-B9BB-EDF5DE62AE42}" destId="{15B2EA57-B407-4940-8500-79DF5E67F77F}" srcOrd="0" destOrd="0" presId="urn:microsoft.com/office/officeart/2005/8/layout/hierarchy2"/>
    <dgm:cxn modelId="{29B76015-E0B8-4AB7-866D-08F9675C99CC}" type="presOf" srcId="{6685282B-F9A3-406D-93A8-4050EF4CB82B}" destId="{0359DC43-317E-4463-9A96-0D9535A76604}" srcOrd="0" destOrd="0" presId="urn:microsoft.com/office/officeart/2005/8/layout/hierarchy2"/>
    <dgm:cxn modelId="{F0E3D027-CDAF-4954-9B83-9A4DDB9A035B}" srcId="{66241B41-56A3-4B59-A0F2-D8C96D4F9D11}" destId="{3F83D9E9-4389-495C-9AEF-C3A4CB54973B}" srcOrd="0" destOrd="0" parTransId="{BAAA71BA-3C39-43F6-8627-94BA99AE203E}" sibTransId="{C86D2837-9C26-4C5B-BC6A-8C2256AF4A6C}"/>
    <dgm:cxn modelId="{75083907-5741-4E8B-B948-8E27022451F6}" type="presOf" srcId="{06FC1EA9-D58C-4A31-90DD-ACB1C126DAC7}" destId="{CA5D8047-BFF8-40D7-9D85-1573AC129B61}" srcOrd="0" destOrd="0" presId="urn:microsoft.com/office/officeart/2005/8/layout/hierarchy2"/>
    <dgm:cxn modelId="{671B93E1-51CE-4BB8-ADD0-F602CF406B5B}" type="presOf" srcId="{0F111593-F31A-453D-9C8C-61263136699A}" destId="{57A42AED-8F8F-4BA6-8556-138567D1DFA9}" srcOrd="1" destOrd="0" presId="urn:microsoft.com/office/officeart/2005/8/layout/hierarchy2"/>
    <dgm:cxn modelId="{1425303C-535D-43DD-A399-ACDE687E38E2}" srcId="{3F83D9E9-4389-495C-9AEF-C3A4CB54973B}" destId="{6685282B-F9A3-406D-93A8-4050EF4CB82B}" srcOrd="0" destOrd="0" parTransId="{E12E38AE-0288-4CCE-A0F5-F81714795711}" sibTransId="{8A5B5801-86B3-4B09-B9D5-26B114189A07}"/>
    <dgm:cxn modelId="{75B86946-7169-4557-984A-F45608EBF9C6}" type="presOf" srcId="{06FC1EA9-D58C-4A31-90DD-ACB1C126DAC7}" destId="{CB7F0EBC-49FF-4CF4-97E8-EA882A346F09}" srcOrd="1" destOrd="0" presId="urn:microsoft.com/office/officeart/2005/8/layout/hierarchy2"/>
    <dgm:cxn modelId="{5EC15958-9D3C-4F09-9C53-787D229ABC38}" srcId="{8FEF0FEF-2633-4611-8975-6D62613E97B6}" destId="{6B8682B4-53B8-4C95-A312-A0698FCB6B3A}" srcOrd="0" destOrd="0" parTransId="{AE34DD25-36DB-476D-A48A-ADD66A0F21BB}" sibTransId="{D30CAEF2-2516-477B-9589-172BB952108C}"/>
    <dgm:cxn modelId="{7FBCF836-D1E4-4B99-BF4C-334DF272F91B}" type="presOf" srcId="{66241B41-56A3-4B59-A0F2-D8C96D4F9D11}" destId="{AD4B5FAB-F309-4531-A0D5-A4D00F80D537}" srcOrd="0" destOrd="0" presId="urn:microsoft.com/office/officeart/2005/8/layout/hierarchy2"/>
    <dgm:cxn modelId="{8F4B4A53-F701-4519-9FAF-AAC0F939790C}" srcId="{C5A76CE4-330F-4FA2-8897-9EC4386CEF31}" destId="{84136EF4-B21C-4F32-B724-76F1EAE0EA3A}" srcOrd="0" destOrd="0" parTransId="{0F111593-F31A-453D-9C8C-61263136699A}" sibTransId="{D7E0D7E7-2596-4639-A228-58152D121A44}"/>
    <dgm:cxn modelId="{3BD397DA-93E0-4609-8D4E-F69349C076A9}" srcId="{84136EF4-B21C-4F32-B724-76F1EAE0EA3A}" destId="{21F7498C-B854-4A3A-9E28-B72A1D57AF25}" srcOrd="0" destOrd="0" parTransId="{588F2845-7132-41B2-B5A7-40C03AEBC3CF}" sibTransId="{F0C8A7EA-036C-4377-98A5-2F21686C2312}"/>
    <dgm:cxn modelId="{908AA79B-1D30-4EDC-A00A-E993414F6BD6}" type="presOf" srcId="{21F7498C-B854-4A3A-9E28-B72A1D57AF25}" destId="{1F1390BD-C981-4B7C-A6CA-5D5F74D01B86}" srcOrd="0" destOrd="0" presId="urn:microsoft.com/office/officeart/2005/8/layout/hierarchy2"/>
    <dgm:cxn modelId="{6EBA3F44-D325-4F60-91CD-CE962589D5DF}" type="presOf" srcId="{8FEF0FEF-2633-4611-8975-6D62613E97B6}" destId="{1A96E51E-19F1-4DC1-9C9B-64C313AD9409}" srcOrd="0" destOrd="0" presId="urn:microsoft.com/office/officeart/2005/8/layout/hierarchy2"/>
    <dgm:cxn modelId="{21A9634F-DD87-4368-8592-DB6C140831EF}" type="presOf" srcId="{588F2845-7132-41B2-B5A7-40C03AEBC3CF}" destId="{98D46FE4-C2BA-4672-AF36-21E05000EB5A}" srcOrd="0" destOrd="0" presId="urn:microsoft.com/office/officeart/2005/8/layout/hierarchy2"/>
    <dgm:cxn modelId="{7C243B20-D9AF-4A79-9CD6-AB5531708B6A}" type="presOf" srcId="{588F2845-7132-41B2-B5A7-40C03AEBC3CF}" destId="{A6125866-58F2-4F42-B209-CE995282B470}" srcOrd="1" destOrd="0" presId="urn:microsoft.com/office/officeart/2005/8/layout/hierarchy2"/>
    <dgm:cxn modelId="{464D595A-FC2B-4B27-9F1F-330CA70BAF1C}" type="presParOf" srcId="{1A96E51E-19F1-4DC1-9C9B-64C313AD9409}" destId="{CA61A56C-454C-4F2A-8BEA-2309F9503968}" srcOrd="0" destOrd="0" presId="urn:microsoft.com/office/officeart/2005/8/layout/hierarchy2"/>
    <dgm:cxn modelId="{201C1208-A899-4E1C-94D8-182ECD3A10B5}" type="presParOf" srcId="{CA61A56C-454C-4F2A-8BEA-2309F9503968}" destId="{F1B74551-2669-4945-939A-6E44C793AA4D}" srcOrd="0" destOrd="0" presId="urn:microsoft.com/office/officeart/2005/8/layout/hierarchy2"/>
    <dgm:cxn modelId="{847FE824-3ADB-4D5A-A2FE-FD922C0DE29B}" type="presParOf" srcId="{CA61A56C-454C-4F2A-8BEA-2309F9503968}" destId="{979D7DFD-D2AC-4B39-8E5F-F9BEF8A8060F}" srcOrd="1" destOrd="0" presId="urn:microsoft.com/office/officeart/2005/8/layout/hierarchy2"/>
    <dgm:cxn modelId="{09ED1CBA-9C12-4AC0-86E3-CB37D5649BAF}" type="presParOf" srcId="{979D7DFD-D2AC-4B39-8E5F-F9BEF8A8060F}" destId="{15B2EA57-B407-4940-8500-79DF5E67F77F}" srcOrd="0" destOrd="0" presId="urn:microsoft.com/office/officeart/2005/8/layout/hierarchy2"/>
    <dgm:cxn modelId="{81702788-12F1-4A78-97DD-9B34CF9A7133}" type="presParOf" srcId="{15B2EA57-B407-4940-8500-79DF5E67F77F}" destId="{CABC4267-AD47-4085-9DAC-E51A70724A83}" srcOrd="0" destOrd="0" presId="urn:microsoft.com/office/officeart/2005/8/layout/hierarchy2"/>
    <dgm:cxn modelId="{3AE639B9-75AB-49D1-BE91-808CA9411515}" type="presParOf" srcId="{979D7DFD-D2AC-4B39-8E5F-F9BEF8A8060F}" destId="{EB79E73C-D3CC-4773-8F1E-423D25C7F212}" srcOrd="1" destOrd="0" presId="urn:microsoft.com/office/officeart/2005/8/layout/hierarchy2"/>
    <dgm:cxn modelId="{855F7814-96A5-45FB-A214-CC299253C445}" type="presParOf" srcId="{EB79E73C-D3CC-4773-8F1E-423D25C7F212}" destId="{567CFA10-944A-4464-9CA9-70D820568F39}" srcOrd="0" destOrd="0" presId="urn:microsoft.com/office/officeart/2005/8/layout/hierarchy2"/>
    <dgm:cxn modelId="{F58AEDC0-3830-4EC5-B61B-8835C78895A9}" type="presParOf" srcId="{EB79E73C-D3CC-4773-8F1E-423D25C7F212}" destId="{0854B520-135E-420D-BE1C-E6551B2D475A}" srcOrd="1" destOrd="0" presId="urn:microsoft.com/office/officeart/2005/8/layout/hierarchy2"/>
    <dgm:cxn modelId="{5EA64C53-C93B-412E-90BB-602EE7F456F9}" type="presParOf" srcId="{0854B520-135E-420D-BE1C-E6551B2D475A}" destId="{3C2CF5FC-856F-416C-B243-3725A83DC086}" srcOrd="0" destOrd="0" presId="urn:microsoft.com/office/officeart/2005/8/layout/hierarchy2"/>
    <dgm:cxn modelId="{E0518DB9-9EE5-4F01-94D6-956402DCAADF}" type="presParOf" srcId="{3C2CF5FC-856F-416C-B243-3725A83DC086}" destId="{57A42AED-8F8F-4BA6-8556-138567D1DFA9}" srcOrd="0" destOrd="0" presId="urn:microsoft.com/office/officeart/2005/8/layout/hierarchy2"/>
    <dgm:cxn modelId="{D7F51B61-CCF5-4DB1-BFFE-4CA45202ECBA}" type="presParOf" srcId="{0854B520-135E-420D-BE1C-E6551B2D475A}" destId="{419D3EA8-9463-4718-8670-C6249709D7C8}" srcOrd="1" destOrd="0" presId="urn:microsoft.com/office/officeart/2005/8/layout/hierarchy2"/>
    <dgm:cxn modelId="{458DF1D3-D7DD-4C2B-9D32-F8B6B932546C}" type="presParOf" srcId="{419D3EA8-9463-4718-8670-C6249709D7C8}" destId="{BE3EAA09-AA65-44D2-B72B-60DE686AECBD}" srcOrd="0" destOrd="0" presId="urn:microsoft.com/office/officeart/2005/8/layout/hierarchy2"/>
    <dgm:cxn modelId="{3D5D7298-2296-4F93-B6C3-BECCA3134516}" type="presParOf" srcId="{419D3EA8-9463-4718-8670-C6249709D7C8}" destId="{F2FED763-AAB1-4B0F-93D8-ECFD6997DC16}" srcOrd="1" destOrd="0" presId="urn:microsoft.com/office/officeart/2005/8/layout/hierarchy2"/>
    <dgm:cxn modelId="{02DBE103-04D5-4C6E-9871-D4D9A96608E0}" type="presParOf" srcId="{F2FED763-AAB1-4B0F-93D8-ECFD6997DC16}" destId="{98D46FE4-C2BA-4672-AF36-21E05000EB5A}" srcOrd="0" destOrd="0" presId="urn:microsoft.com/office/officeart/2005/8/layout/hierarchy2"/>
    <dgm:cxn modelId="{480F38CF-A02F-4E77-87D6-0D05A58EAB44}" type="presParOf" srcId="{98D46FE4-C2BA-4672-AF36-21E05000EB5A}" destId="{A6125866-58F2-4F42-B209-CE995282B470}" srcOrd="0" destOrd="0" presId="urn:microsoft.com/office/officeart/2005/8/layout/hierarchy2"/>
    <dgm:cxn modelId="{B3E03A61-C0CF-438B-B7D0-79F89806E867}" type="presParOf" srcId="{F2FED763-AAB1-4B0F-93D8-ECFD6997DC16}" destId="{37C54A9D-6EAF-4391-B625-A2C87B18FA78}" srcOrd="1" destOrd="0" presId="urn:microsoft.com/office/officeart/2005/8/layout/hierarchy2"/>
    <dgm:cxn modelId="{4ED2ACB7-A976-4A20-9B3B-3DA53DA343A3}" type="presParOf" srcId="{37C54A9D-6EAF-4391-B625-A2C87B18FA78}" destId="{1F1390BD-C981-4B7C-A6CA-5D5F74D01B86}" srcOrd="0" destOrd="0" presId="urn:microsoft.com/office/officeart/2005/8/layout/hierarchy2"/>
    <dgm:cxn modelId="{6F9EEC16-9E37-4E0F-B54D-D924353FE40F}" type="presParOf" srcId="{37C54A9D-6EAF-4391-B625-A2C87B18FA78}" destId="{BC673836-4F20-489F-B4B0-28EBF040ACAD}" srcOrd="1" destOrd="0" presId="urn:microsoft.com/office/officeart/2005/8/layout/hierarchy2"/>
    <dgm:cxn modelId="{E2D5E722-DEE7-414F-872B-45B3C55948DE}" type="presParOf" srcId="{0854B520-135E-420D-BE1C-E6551B2D475A}" destId="{A33F1DD2-EF1A-4877-B28C-0409D754D73A}" srcOrd="2" destOrd="0" presId="urn:microsoft.com/office/officeart/2005/8/layout/hierarchy2"/>
    <dgm:cxn modelId="{9EC9E9B5-325E-4862-A0A2-C62AAF5BDB62}" type="presParOf" srcId="{A33F1DD2-EF1A-4877-B28C-0409D754D73A}" destId="{E4A4036F-737E-4735-9A69-04BE29504E1E}" srcOrd="0" destOrd="0" presId="urn:microsoft.com/office/officeart/2005/8/layout/hierarchy2"/>
    <dgm:cxn modelId="{5039A399-6954-403A-B3F1-BDBAAFC26DBB}" type="presParOf" srcId="{0854B520-135E-420D-BE1C-E6551B2D475A}" destId="{7B594854-94D3-46F8-BC60-91DB1846EE07}" srcOrd="3" destOrd="0" presId="urn:microsoft.com/office/officeart/2005/8/layout/hierarchy2"/>
    <dgm:cxn modelId="{A96CA350-8701-4040-AA5B-10F6828774A9}" type="presParOf" srcId="{7B594854-94D3-46F8-BC60-91DB1846EE07}" destId="{915DD6B9-DAEC-431B-BB5E-F849D923AF6E}" srcOrd="0" destOrd="0" presId="urn:microsoft.com/office/officeart/2005/8/layout/hierarchy2"/>
    <dgm:cxn modelId="{F74B1550-2694-4501-950F-DCC46CB8FBEE}" type="presParOf" srcId="{7B594854-94D3-46F8-BC60-91DB1846EE07}" destId="{3E2804B3-41BA-431B-AA46-C248C32EBA42}" srcOrd="1" destOrd="0" presId="urn:microsoft.com/office/officeart/2005/8/layout/hierarchy2"/>
    <dgm:cxn modelId="{401BCAD7-A5FB-43AB-BFF4-327DF20E265D}" type="presParOf" srcId="{979D7DFD-D2AC-4B39-8E5F-F9BEF8A8060F}" destId="{CA5D8047-BFF8-40D7-9D85-1573AC129B61}" srcOrd="2" destOrd="0" presId="urn:microsoft.com/office/officeart/2005/8/layout/hierarchy2"/>
    <dgm:cxn modelId="{DC3D736E-0F52-43F9-A871-B5908263E964}" type="presParOf" srcId="{CA5D8047-BFF8-40D7-9D85-1573AC129B61}" destId="{CB7F0EBC-49FF-4CF4-97E8-EA882A346F09}" srcOrd="0" destOrd="0" presId="urn:microsoft.com/office/officeart/2005/8/layout/hierarchy2"/>
    <dgm:cxn modelId="{5EF7731A-3D34-487C-9679-3AE7239E0F07}" type="presParOf" srcId="{979D7DFD-D2AC-4B39-8E5F-F9BEF8A8060F}" destId="{F0C13A43-EC3E-47CC-82FA-83E8A045C48F}" srcOrd="3" destOrd="0" presId="urn:microsoft.com/office/officeart/2005/8/layout/hierarchy2"/>
    <dgm:cxn modelId="{A5A2C83B-1A36-47F6-AD4C-B952638AF06B}" type="presParOf" srcId="{F0C13A43-EC3E-47CC-82FA-83E8A045C48F}" destId="{AD4B5FAB-F309-4531-A0D5-A4D00F80D537}" srcOrd="0" destOrd="0" presId="urn:microsoft.com/office/officeart/2005/8/layout/hierarchy2"/>
    <dgm:cxn modelId="{23EA06E0-97BA-478E-9C59-B099A12EBEAB}" type="presParOf" srcId="{F0C13A43-EC3E-47CC-82FA-83E8A045C48F}" destId="{F0B39D15-2008-4ED1-8A3A-9E4B48F30DD6}" srcOrd="1" destOrd="0" presId="urn:microsoft.com/office/officeart/2005/8/layout/hierarchy2"/>
    <dgm:cxn modelId="{01CD51F7-48C4-4BB1-AD71-475C69D382E0}" type="presParOf" srcId="{F0B39D15-2008-4ED1-8A3A-9E4B48F30DD6}" destId="{E6CF2B72-3283-41D2-8F63-F04B60DFD60B}" srcOrd="0" destOrd="0" presId="urn:microsoft.com/office/officeart/2005/8/layout/hierarchy2"/>
    <dgm:cxn modelId="{4293D48C-9ACB-4DFB-9279-129B88070B25}" type="presParOf" srcId="{E6CF2B72-3283-41D2-8F63-F04B60DFD60B}" destId="{5C43D775-26AC-4748-8575-90FCB55832C9}" srcOrd="0" destOrd="0" presId="urn:microsoft.com/office/officeart/2005/8/layout/hierarchy2"/>
    <dgm:cxn modelId="{382A4CE4-6A87-4317-9A9A-5AADFB10BDCA}" type="presParOf" srcId="{F0B39D15-2008-4ED1-8A3A-9E4B48F30DD6}" destId="{CFF38D6B-7F9C-4496-888C-A3D9F176351F}" srcOrd="1" destOrd="0" presId="urn:microsoft.com/office/officeart/2005/8/layout/hierarchy2"/>
    <dgm:cxn modelId="{7D9EDAF4-0830-46C1-A948-E589A0E016B3}" type="presParOf" srcId="{CFF38D6B-7F9C-4496-888C-A3D9F176351F}" destId="{BA051E93-67CC-4C01-B39F-983EF71909BD}" srcOrd="0" destOrd="0" presId="urn:microsoft.com/office/officeart/2005/8/layout/hierarchy2"/>
    <dgm:cxn modelId="{F4221B39-4863-4543-8462-B62174A03D59}" type="presParOf" srcId="{CFF38D6B-7F9C-4496-888C-A3D9F176351F}" destId="{8F01DBC1-F76C-4CAE-B313-9C3F57457B39}" srcOrd="1" destOrd="0" presId="urn:microsoft.com/office/officeart/2005/8/layout/hierarchy2"/>
    <dgm:cxn modelId="{F1DDB92C-B88E-4824-9B4F-81E7E4CF533A}" type="presParOf" srcId="{8F01DBC1-F76C-4CAE-B313-9C3F57457B39}" destId="{5A80EC7F-7DA7-4C36-B91D-AABA7ED8F6CF}" srcOrd="0" destOrd="0" presId="urn:microsoft.com/office/officeart/2005/8/layout/hierarchy2"/>
    <dgm:cxn modelId="{385C6E86-886E-4A95-9518-04CAA72C27A6}" type="presParOf" srcId="{5A80EC7F-7DA7-4C36-B91D-AABA7ED8F6CF}" destId="{CFB21C49-4BD4-4068-A420-F1ABA16FF7F0}" srcOrd="0" destOrd="0" presId="urn:microsoft.com/office/officeart/2005/8/layout/hierarchy2"/>
    <dgm:cxn modelId="{6D59576E-6E61-42A2-A227-113BFB2A94CE}" type="presParOf" srcId="{8F01DBC1-F76C-4CAE-B313-9C3F57457B39}" destId="{C4CBC3D1-A556-4461-987E-99BB91C95393}" srcOrd="1" destOrd="0" presId="urn:microsoft.com/office/officeart/2005/8/layout/hierarchy2"/>
    <dgm:cxn modelId="{4EE0A59D-DFDA-49C2-B4A2-ED36983365F5}" type="presParOf" srcId="{C4CBC3D1-A556-4461-987E-99BB91C95393}" destId="{0359DC43-317E-4463-9A96-0D9535A76604}" srcOrd="0" destOrd="0" presId="urn:microsoft.com/office/officeart/2005/8/layout/hierarchy2"/>
    <dgm:cxn modelId="{6C98039E-4679-4B6A-B400-CDFD8DC25924}" type="presParOf" srcId="{C4CBC3D1-A556-4461-987E-99BB91C95393}" destId="{EC0CCE0E-4DAA-4399-87D8-5CA90D3EE5E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3FBE2F-E6FC-4D4A-9B09-8C6A87DC0486}"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C"/>
        </a:p>
      </dgm:t>
    </dgm:pt>
    <dgm:pt modelId="{914072D7-11FB-4847-84B8-7FFC202342F7}">
      <dgm:prSet phldrT="[Texto]"/>
      <dgm:spPr/>
      <dgm:t>
        <a:bodyPr/>
        <a:lstStyle/>
        <a:p>
          <a:r>
            <a:rPr lang="es-EC" dirty="0" smtClean="0">
              <a:latin typeface="Comic Sans MS" panose="030F0702030302020204" pitchFamily="66" charset="0"/>
            </a:rPr>
            <a:t>Riesgos Financieros</a:t>
          </a:r>
          <a:endParaRPr lang="es-EC" dirty="0">
            <a:latin typeface="Comic Sans MS" panose="030F0702030302020204" pitchFamily="66" charset="0"/>
          </a:endParaRPr>
        </a:p>
      </dgm:t>
    </dgm:pt>
    <dgm:pt modelId="{CD069432-81C0-4E2E-9340-C8930651F032}" type="parTrans" cxnId="{24D807FB-C7CE-4E96-A1F8-F129C09112D2}">
      <dgm:prSet/>
      <dgm:spPr/>
      <dgm:t>
        <a:bodyPr/>
        <a:lstStyle/>
        <a:p>
          <a:endParaRPr lang="es-EC"/>
        </a:p>
      </dgm:t>
    </dgm:pt>
    <dgm:pt modelId="{4D49A6F2-5B35-4460-8B93-3754FB59B2EE}" type="sibTrans" cxnId="{24D807FB-C7CE-4E96-A1F8-F129C09112D2}">
      <dgm:prSet/>
      <dgm:spPr/>
      <dgm:t>
        <a:bodyPr/>
        <a:lstStyle/>
        <a:p>
          <a:endParaRPr lang="es-EC"/>
        </a:p>
      </dgm:t>
    </dgm:pt>
    <dgm:pt modelId="{6222EC4C-2A3F-4C81-8AFE-DC8FDB8D7E60}">
      <dgm:prSet phldrT="[Texto]" custT="1"/>
      <dgm:spPr/>
      <dgm:t>
        <a:bodyPr/>
        <a:lstStyle/>
        <a:p>
          <a:pPr algn="ctr"/>
          <a:r>
            <a:rPr lang="es-EC" sz="1050" b="1" u="sng" dirty="0" smtClean="0"/>
            <a:t>Riesgo de Crédito</a:t>
          </a:r>
        </a:p>
        <a:p>
          <a:pPr algn="ctr"/>
          <a:r>
            <a:rPr lang="es-EC" sz="1050" dirty="0" smtClean="0"/>
            <a:t>Pérdida por Incumplimiento de la contraparte </a:t>
          </a:r>
          <a:endParaRPr lang="es-EC" sz="1050" dirty="0"/>
        </a:p>
      </dgm:t>
    </dgm:pt>
    <dgm:pt modelId="{796971DE-DBAD-4F44-B44A-4BBD193CDF72}" type="parTrans" cxnId="{0E5A6EE4-D3A1-46CF-81BF-E82B50243B4D}">
      <dgm:prSet/>
      <dgm:spPr/>
      <dgm:t>
        <a:bodyPr/>
        <a:lstStyle/>
        <a:p>
          <a:endParaRPr lang="es-EC"/>
        </a:p>
      </dgm:t>
    </dgm:pt>
    <dgm:pt modelId="{D659E6BA-BF70-421A-B86F-14A04155A171}" type="sibTrans" cxnId="{0E5A6EE4-D3A1-46CF-81BF-E82B50243B4D}">
      <dgm:prSet/>
      <dgm:spPr/>
      <dgm:t>
        <a:bodyPr/>
        <a:lstStyle/>
        <a:p>
          <a:endParaRPr lang="es-EC"/>
        </a:p>
      </dgm:t>
    </dgm:pt>
    <dgm:pt modelId="{5B18102E-75A8-4706-A806-8C6E80705DC3}">
      <dgm:prSet phldrT="[Texto]"/>
      <dgm:spPr/>
      <dgm:t>
        <a:bodyPr/>
        <a:lstStyle/>
        <a:p>
          <a:r>
            <a:rPr lang="es-EC" b="1" u="sng" dirty="0" smtClean="0"/>
            <a:t>Riesgo Operativo</a:t>
          </a:r>
        </a:p>
        <a:p>
          <a:r>
            <a:rPr lang="es-EC" dirty="0" smtClean="0"/>
            <a:t>Riesgos humanos e informáticos </a:t>
          </a:r>
          <a:endParaRPr lang="es-EC" dirty="0"/>
        </a:p>
      </dgm:t>
    </dgm:pt>
    <dgm:pt modelId="{A3E6ECA4-AADE-4C6E-A116-2D2512233A55}" type="parTrans" cxnId="{A33A0048-AD0D-4493-8615-2B7A9FF25F05}">
      <dgm:prSet/>
      <dgm:spPr/>
      <dgm:t>
        <a:bodyPr/>
        <a:lstStyle/>
        <a:p>
          <a:endParaRPr lang="es-EC"/>
        </a:p>
      </dgm:t>
    </dgm:pt>
    <dgm:pt modelId="{B9117FD3-9BBC-4865-A3B4-E6F07CB2F32B}" type="sibTrans" cxnId="{A33A0048-AD0D-4493-8615-2B7A9FF25F05}">
      <dgm:prSet/>
      <dgm:spPr/>
      <dgm:t>
        <a:bodyPr/>
        <a:lstStyle/>
        <a:p>
          <a:endParaRPr lang="es-EC"/>
        </a:p>
      </dgm:t>
    </dgm:pt>
    <dgm:pt modelId="{DD184165-C782-42BB-99DF-249FE8A2644D}">
      <dgm:prSet phldrT="[Texto]"/>
      <dgm:spPr/>
      <dgm:t>
        <a:bodyPr/>
        <a:lstStyle/>
        <a:p>
          <a:r>
            <a:rPr lang="es-EC" b="1" u="sng" dirty="0" smtClean="0"/>
            <a:t>Riesgo de Liquidez</a:t>
          </a:r>
        </a:p>
        <a:p>
          <a:r>
            <a:rPr lang="es-EC" dirty="0" smtClean="0"/>
            <a:t>Falta de financiamiento</a:t>
          </a:r>
          <a:endParaRPr lang="es-EC" dirty="0"/>
        </a:p>
      </dgm:t>
    </dgm:pt>
    <dgm:pt modelId="{EE7B14EA-135C-4425-B9A7-78CC05E60237}" type="parTrans" cxnId="{F6C88DC7-1D9C-4EB3-A7E7-80F1F73A7393}">
      <dgm:prSet/>
      <dgm:spPr/>
      <dgm:t>
        <a:bodyPr/>
        <a:lstStyle/>
        <a:p>
          <a:endParaRPr lang="es-EC"/>
        </a:p>
      </dgm:t>
    </dgm:pt>
    <dgm:pt modelId="{5A47155B-6820-45E4-8838-4C73BA0AED73}" type="sibTrans" cxnId="{F6C88DC7-1D9C-4EB3-A7E7-80F1F73A7393}">
      <dgm:prSet/>
      <dgm:spPr/>
      <dgm:t>
        <a:bodyPr/>
        <a:lstStyle/>
        <a:p>
          <a:endParaRPr lang="es-EC"/>
        </a:p>
      </dgm:t>
    </dgm:pt>
    <dgm:pt modelId="{0DF3E385-4528-4782-9F4B-FAF53A48DA54}">
      <dgm:prSet phldrT="[Texto]"/>
      <dgm:spPr/>
      <dgm:t>
        <a:bodyPr/>
        <a:lstStyle/>
        <a:p>
          <a:r>
            <a:rPr lang="es-EC" b="1" u="sng" dirty="0" smtClean="0"/>
            <a:t>Riesgo legal</a:t>
          </a:r>
        </a:p>
        <a:p>
          <a:r>
            <a:rPr lang="es-EC" dirty="0" smtClean="0"/>
            <a:t>No se puede exigir por medios jurídicos </a:t>
          </a:r>
          <a:endParaRPr lang="es-EC" dirty="0"/>
        </a:p>
      </dgm:t>
    </dgm:pt>
    <dgm:pt modelId="{474BFB10-15FF-487B-9027-03974CFD5BE7}" type="parTrans" cxnId="{237D1C1A-EED5-40CD-ABAE-ED36D5FC7042}">
      <dgm:prSet/>
      <dgm:spPr/>
      <dgm:t>
        <a:bodyPr/>
        <a:lstStyle/>
        <a:p>
          <a:endParaRPr lang="es-EC"/>
        </a:p>
      </dgm:t>
    </dgm:pt>
    <dgm:pt modelId="{9B61903A-B1E9-4BC0-85A1-5AE5FBF1788D}" type="sibTrans" cxnId="{237D1C1A-EED5-40CD-ABAE-ED36D5FC7042}">
      <dgm:prSet/>
      <dgm:spPr/>
      <dgm:t>
        <a:bodyPr/>
        <a:lstStyle/>
        <a:p>
          <a:endParaRPr lang="es-EC"/>
        </a:p>
      </dgm:t>
    </dgm:pt>
    <dgm:pt modelId="{5F7452F6-E392-4038-91F4-EFFF1DAB42C2}">
      <dgm:prSet phldrT="[Texto]"/>
      <dgm:spPr/>
      <dgm:t>
        <a:bodyPr/>
        <a:lstStyle/>
        <a:p>
          <a:r>
            <a:rPr lang="es-EC" b="1" u="sng" dirty="0" smtClean="0"/>
            <a:t>Riesgo de Reputación </a:t>
          </a:r>
        </a:p>
        <a:p>
          <a:r>
            <a:rPr lang="es-EC" dirty="0" smtClean="0"/>
            <a:t>No concretar medidas de negocios, fraude  o incumplimiento de obligaciones</a:t>
          </a:r>
          <a:endParaRPr lang="es-EC" dirty="0"/>
        </a:p>
      </dgm:t>
    </dgm:pt>
    <dgm:pt modelId="{A197522D-3FEF-41E3-8426-866429BE5571}" type="parTrans" cxnId="{B45735E6-9CD2-4BAD-92FC-3C43190351AE}">
      <dgm:prSet/>
      <dgm:spPr/>
      <dgm:t>
        <a:bodyPr/>
        <a:lstStyle/>
        <a:p>
          <a:endParaRPr lang="es-EC"/>
        </a:p>
      </dgm:t>
    </dgm:pt>
    <dgm:pt modelId="{EDE72484-8A5B-4020-9060-3736C3FBDAC5}" type="sibTrans" cxnId="{B45735E6-9CD2-4BAD-92FC-3C43190351AE}">
      <dgm:prSet/>
      <dgm:spPr/>
      <dgm:t>
        <a:bodyPr/>
        <a:lstStyle/>
        <a:p>
          <a:endParaRPr lang="es-EC"/>
        </a:p>
      </dgm:t>
    </dgm:pt>
    <dgm:pt modelId="{305A6616-4FAE-4B18-83DE-4F43FF396FFE}">
      <dgm:prSet phldrT="[Texto]" custT="1"/>
      <dgm:spPr/>
      <dgm:t>
        <a:bodyPr/>
        <a:lstStyle/>
        <a:p>
          <a:r>
            <a:rPr lang="es-EC" sz="1000" b="1" u="sng" dirty="0" smtClean="0"/>
            <a:t>Riesgo de Mercado</a:t>
          </a:r>
        </a:p>
        <a:p>
          <a:r>
            <a:rPr lang="es-EC" sz="1000" dirty="0" smtClean="0"/>
            <a:t>Pérdida por diferentes precios en el mercado, tasas de interés , tipo de cambio</a:t>
          </a:r>
        </a:p>
        <a:p>
          <a:endParaRPr lang="es-EC" sz="900" dirty="0"/>
        </a:p>
      </dgm:t>
    </dgm:pt>
    <dgm:pt modelId="{BA5A30D9-2FE0-44EB-B59B-57002F0370CA}" type="sibTrans" cxnId="{D90CEA99-8F93-4A2C-AC09-E2B2CB6E458E}">
      <dgm:prSet/>
      <dgm:spPr/>
      <dgm:t>
        <a:bodyPr/>
        <a:lstStyle/>
        <a:p>
          <a:endParaRPr lang="es-EC"/>
        </a:p>
      </dgm:t>
    </dgm:pt>
    <dgm:pt modelId="{E3A825AD-4223-4919-8FD3-E96D448F9B8C}" type="parTrans" cxnId="{D90CEA99-8F93-4A2C-AC09-E2B2CB6E458E}">
      <dgm:prSet/>
      <dgm:spPr/>
      <dgm:t>
        <a:bodyPr/>
        <a:lstStyle/>
        <a:p>
          <a:endParaRPr lang="es-EC"/>
        </a:p>
      </dgm:t>
    </dgm:pt>
    <dgm:pt modelId="{F567F17B-8F3A-4E19-AF0E-1529F95F3C10}">
      <dgm:prSet phldrT="[Texto]"/>
      <dgm:spPr/>
      <dgm:t>
        <a:bodyPr/>
        <a:lstStyle/>
        <a:p>
          <a:endParaRPr lang="es-EC" dirty="0"/>
        </a:p>
      </dgm:t>
    </dgm:pt>
    <dgm:pt modelId="{EFE68A85-71D9-426B-9498-9B423719541B}" type="sibTrans" cxnId="{A8FC4F42-1A8C-4910-8AC5-6F7317135543}">
      <dgm:prSet/>
      <dgm:spPr/>
      <dgm:t>
        <a:bodyPr/>
        <a:lstStyle/>
        <a:p>
          <a:endParaRPr lang="es-EC"/>
        </a:p>
      </dgm:t>
    </dgm:pt>
    <dgm:pt modelId="{F0679F20-68DA-4126-B558-6834271EE994}" type="parTrans" cxnId="{A8FC4F42-1A8C-4910-8AC5-6F7317135543}">
      <dgm:prSet/>
      <dgm:spPr/>
      <dgm:t>
        <a:bodyPr/>
        <a:lstStyle/>
        <a:p>
          <a:endParaRPr lang="es-EC"/>
        </a:p>
      </dgm:t>
    </dgm:pt>
    <dgm:pt modelId="{3789C61E-D297-4C38-A784-F4D2FD64866F}">
      <dgm:prSet phldrT="[Texto]" phldr="1"/>
      <dgm:spPr/>
      <dgm:t>
        <a:bodyPr/>
        <a:lstStyle/>
        <a:p>
          <a:endParaRPr lang="es-EC" dirty="0"/>
        </a:p>
      </dgm:t>
    </dgm:pt>
    <dgm:pt modelId="{99975F9F-AFFE-4585-ADB8-698BB7128663}" type="sibTrans" cxnId="{C9AA0211-F710-4ADC-AD27-A590951AEDFB}">
      <dgm:prSet/>
      <dgm:spPr/>
      <dgm:t>
        <a:bodyPr/>
        <a:lstStyle/>
        <a:p>
          <a:endParaRPr lang="es-EC"/>
        </a:p>
      </dgm:t>
    </dgm:pt>
    <dgm:pt modelId="{DC0195DA-A02A-4A58-BE1C-A3CDC5451544}" type="parTrans" cxnId="{C9AA0211-F710-4ADC-AD27-A590951AEDFB}">
      <dgm:prSet/>
      <dgm:spPr/>
      <dgm:t>
        <a:bodyPr/>
        <a:lstStyle/>
        <a:p>
          <a:endParaRPr lang="es-EC"/>
        </a:p>
      </dgm:t>
    </dgm:pt>
    <dgm:pt modelId="{C59CB0EB-9F2B-471D-9F2E-9F95B1FB11A5}" type="pres">
      <dgm:prSet presAssocID="{EA3FBE2F-E6FC-4D4A-9B09-8C6A87DC0486}" presName="Name0" presStyleCnt="0">
        <dgm:presLayoutVars>
          <dgm:dir/>
          <dgm:animLvl val="lvl"/>
          <dgm:resizeHandles val="exact"/>
        </dgm:presLayoutVars>
      </dgm:prSet>
      <dgm:spPr/>
      <dgm:t>
        <a:bodyPr/>
        <a:lstStyle/>
        <a:p>
          <a:endParaRPr lang="es-EC"/>
        </a:p>
      </dgm:t>
    </dgm:pt>
    <dgm:pt modelId="{8B015708-BE66-4B7B-B992-F7C9B0342FC8}" type="pres">
      <dgm:prSet presAssocID="{3789C61E-D297-4C38-A784-F4D2FD64866F}" presName="boxAndChildren" presStyleCnt="0"/>
      <dgm:spPr/>
    </dgm:pt>
    <dgm:pt modelId="{20A997F5-8EC3-4182-9D7A-534A15344AF2}" type="pres">
      <dgm:prSet presAssocID="{3789C61E-D297-4C38-A784-F4D2FD64866F}" presName="parentTextBox" presStyleLbl="node1" presStyleIdx="0" presStyleCnt="3"/>
      <dgm:spPr/>
      <dgm:t>
        <a:bodyPr/>
        <a:lstStyle/>
        <a:p>
          <a:endParaRPr lang="es-EC"/>
        </a:p>
      </dgm:t>
    </dgm:pt>
    <dgm:pt modelId="{0FFF2EC8-189E-40EA-9C9F-B50AD96628F0}" type="pres">
      <dgm:prSet presAssocID="{3789C61E-D297-4C38-A784-F4D2FD64866F}" presName="entireBox" presStyleLbl="node1" presStyleIdx="0" presStyleCnt="3"/>
      <dgm:spPr/>
      <dgm:t>
        <a:bodyPr/>
        <a:lstStyle/>
        <a:p>
          <a:endParaRPr lang="es-EC"/>
        </a:p>
      </dgm:t>
    </dgm:pt>
    <dgm:pt modelId="{8ECABCFC-49A6-4323-8B76-EF35B20EFADE}" type="pres">
      <dgm:prSet presAssocID="{3789C61E-D297-4C38-A784-F4D2FD64866F}" presName="descendantBox" presStyleCnt="0"/>
      <dgm:spPr/>
    </dgm:pt>
    <dgm:pt modelId="{D4F28032-60F6-46B3-B353-2B5F2B8F9673}" type="pres">
      <dgm:prSet presAssocID="{0DF3E385-4528-4782-9F4B-FAF53A48DA54}" presName="childTextBox" presStyleLbl="fgAccFollowNode1" presStyleIdx="0" presStyleCnt="6">
        <dgm:presLayoutVars>
          <dgm:bulletEnabled val="1"/>
        </dgm:presLayoutVars>
      </dgm:prSet>
      <dgm:spPr/>
      <dgm:t>
        <a:bodyPr/>
        <a:lstStyle/>
        <a:p>
          <a:endParaRPr lang="es-EC"/>
        </a:p>
      </dgm:t>
    </dgm:pt>
    <dgm:pt modelId="{0B508B48-E8A5-47C5-899E-04A665D8DDE9}" type="pres">
      <dgm:prSet presAssocID="{5F7452F6-E392-4038-91F4-EFFF1DAB42C2}" presName="childTextBox" presStyleLbl="fgAccFollowNode1" presStyleIdx="1" presStyleCnt="6">
        <dgm:presLayoutVars>
          <dgm:bulletEnabled val="1"/>
        </dgm:presLayoutVars>
      </dgm:prSet>
      <dgm:spPr/>
      <dgm:t>
        <a:bodyPr/>
        <a:lstStyle/>
        <a:p>
          <a:endParaRPr lang="es-EC"/>
        </a:p>
      </dgm:t>
    </dgm:pt>
    <dgm:pt modelId="{49957B7D-14B6-47FE-A277-1EF7B04FD2D5}" type="pres">
      <dgm:prSet presAssocID="{EFE68A85-71D9-426B-9498-9B423719541B}" presName="sp" presStyleCnt="0"/>
      <dgm:spPr/>
    </dgm:pt>
    <dgm:pt modelId="{7FE003D7-A9FF-4531-89EC-DB4CB17BA197}" type="pres">
      <dgm:prSet presAssocID="{F567F17B-8F3A-4E19-AF0E-1529F95F3C10}" presName="arrowAndChildren" presStyleCnt="0"/>
      <dgm:spPr/>
    </dgm:pt>
    <dgm:pt modelId="{A8A995DF-1884-4C40-BBA3-82A23D780AFE}" type="pres">
      <dgm:prSet presAssocID="{F567F17B-8F3A-4E19-AF0E-1529F95F3C10}" presName="parentTextArrow" presStyleLbl="node1" presStyleIdx="0" presStyleCnt="3"/>
      <dgm:spPr/>
      <dgm:t>
        <a:bodyPr/>
        <a:lstStyle/>
        <a:p>
          <a:endParaRPr lang="es-EC"/>
        </a:p>
      </dgm:t>
    </dgm:pt>
    <dgm:pt modelId="{5949AD58-6A9C-4754-B3AB-C39541EB3064}" type="pres">
      <dgm:prSet presAssocID="{F567F17B-8F3A-4E19-AF0E-1529F95F3C10}" presName="arrow" presStyleLbl="node1" presStyleIdx="1" presStyleCnt="3"/>
      <dgm:spPr/>
      <dgm:t>
        <a:bodyPr/>
        <a:lstStyle/>
        <a:p>
          <a:endParaRPr lang="es-EC"/>
        </a:p>
      </dgm:t>
    </dgm:pt>
    <dgm:pt modelId="{C31DE9BF-1EFA-4B91-AE39-C0AE113267CC}" type="pres">
      <dgm:prSet presAssocID="{F567F17B-8F3A-4E19-AF0E-1529F95F3C10}" presName="descendantArrow" presStyleCnt="0"/>
      <dgm:spPr/>
    </dgm:pt>
    <dgm:pt modelId="{C189E52D-8811-4456-A400-783395CFE3BA}" type="pres">
      <dgm:prSet presAssocID="{5B18102E-75A8-4706-A806-8C6E80705DC3}" presName="childTextArrow" presStyleLbl="fgAccFollowNode1" presStyleIdx="2" presStyleCnt="6">
        <dgm:presLayoutVars>
          <dgm:bulletEnabled val="1"/>
        </dgm:presLayoutVars>
      </dgm:prSet>
      <dgm:spPr/>
      <dgm:t>
        <a:bodyPr/>
        <a:lstStyle/>
        <a:p>
          <a:endParaRPr lang="es-EC"/>
        </a:p>
      </dgm:t>
    </dgm:pt>
    <dgm:pt modelId="{C435378C-CDF7-4A87-8443-C6A244CD8ED6}" type="pres">
      <dgm:prSet presAssocID="{DD184165-C782-42BB-99DF-249FE8A2644D}" presName="childTextArrow" presStyleLbl="fgAccFollowNode1" presStyleIdx="3" presStyleCnt="6">
        <dgm:presLayoutVars>
          <dgm:bulletEnabled val="1"/>
        </dgm:presLayoutVars>
      </dgm:prSet>
      <dgm:spPr/>
      <dgm:t>
        <a:bodyPr/>
        <a:lstStyle/>
        <a:p>
          <a:endParaRPr lang="es-EC"/>
        </a:p>
      </dgm:t>
    </dgm:pt>
    <dgm:pt modelId="{27396116-1DA9-4A7B-B6D7-6D3C6DB7BD4A}" type="pres">
      <dgm:prSet presAssocID="{4D49A6F2-5B35-4460-8B93-3754FB59B2EE}" presName="sp" presStyleCnt="0"/>
      <dgm:spPr/>
    </dgm:pt>
    <dgm:pt modelId="{664B7377-5A6C-4D84-92F9-7103B7C0FD4B}" type="pres">
      <dgm:prSet presAssocID="{914072D7-11FB-4847-84B8-7FFC202342F7}" presName="arrowAndChildren" presStyleCnt="0"/>
      <dgm:spPr/>
    </dgm:pt>
    <dgm:pt modelId="{13D815AB-25B0-481F-8562-02ECC90F1208}" type="pres">
      <dgm:prSet presAssocID="{914072D7-11FB-4847-84B8-7FFC202342F7}" presName="parentTextArrow" presStyleLbl="node1" presStyleIdx="1" presStyleCnt="3"/>
      <dgm:spPr/>
      <dgm:t>
        <a:bodyPr/>
        <a:lstStyle/>
        <a:p>
          <a:endParaRPr lang="es-EC"/>
        </a:p>
      </dgm:t>
    </dgm:pt>
    <dgm:pt modelId="{17332302-8AF0-4F49-A34F-01D8C7E1C41A}" type="pres">
      <dgm:prSet presAssocID="{914072D7-11FB-4847-84B8-7FFC202342F7}" presName="arrow" presStyleLbl="node1" presStyleIdx="2" presStyleCnt="3"/>
      <dgm:spPr/>
      <dgm:t>
        <a:bodyPr/>
        <a:lstStyle/>
        <a:p>
          <a:endParaRPr lang="es-EC"/>
        </a:p>
      </dgm:t>
    </dgm:pt>
    <dgm:pt modelId="{78E6D68A-3BD1-4B41-8408-8D2DBD3276D1}" type="pres">
      <dgm:prSet presAssocID="{914072D7-11FB-4847-84B8-7FFC202342F7}" presName="descendantArrow" presStyleCnt="0"/>
      <dgm:spPr/>
    </dgm:pt>
    <dgm:pt modelId="{56FADC14-1D57-4FFB-A44A-F3DCB83CAC90}" type="pres">
      <dgm:prSet presAssocID="{6222EC4C-2A3F-4C81-8AFE-DC8FDB8D7E60}" presName="childTextArrow" presStyleLbl="fgAccFollowNode1" presStyleIdx="4" presStyleCnt="6">
        <dgm:presLayoutVars>
          <dgm:bulletEnabled val="1"/>
        </dgm:presLayoutVars>
      </dgm:prSet>
      <dgm:spPr/>
      <dgm:t>
        <a:bodyPr/>
        <a:lstStyle/>
        <a:p>
          <a:endParaRPr lang="es-EC"/>
        </a:p>
      </dgm:t>
    </dgm:pt>
    <dgm:pt modelId="{C4E7F0FE-A4D4-4FD1-8ECF-5C92EA7434F5}" type="pres">
      <dgm:prSet presAssocID="{305A6616-4FAE-4B18-83DE-4F43FF396FFE}" presName="childTextArrow" presStyleLbl="fgAccFollowNode1" presStyleIdx="5" presStyleCnt="6">
        <dgm:presLayoutVars>
          <dgm:bulletEnabled val="1"/>
        </dgm:presLayoutVars>
      </dgm:prSet>
      <dgm:spPr/>
      <dgm:t>
        <a:bodyPr/>
        <a:lstStyle/>
        <a:p>
          <a:endParaRPr lang="es-EC"/>
        </a:p>
      </dgm:t>
    </dgm:pt>
  </dgm:ptLst>
  <dgm:cxnLst>
    <dgm:cxn modelId="{50ED2543-9689-4887-8433-CF0463C47544}" type="presOf" srcId="{EA3FBE2F-E6FC-4D4A-9B09-8C6A87DC0486}" destId="{C59CB0EB-9F2B-471D-9F2E-9F95B1FB11A5}" srcOrd="0" destOrd="0" presId="urn:microsoft.com/office/officeart/2005/8/layout/process4"/>
    <dgm:cxn modelId="{A8FC4F42-1A8C-4910-8AC5-6F7317135543}" srcId="{EA3FBE2F-E6FC-4D4A-9B09-8C6A87DC0486}" destId="{F567F17B-8F3A-4E19-AF0E-1529F95F3C10}" srcOrd="1" destOrd="0" parTransId="{F0679F20-68DA-4126-B558-6834271EE994}" sibTransId="{EFE68A85-71D9-426B-9498-9B423719541B}"/>
    <dgm:cxn modelId="{EE8E79F9-5C0E-411E-9F33-3F8BFF97838A}" type="presOf" srcId="{6222EC4C-2A3F-4C81-8AFE-DC8FDB8D7E60}" destId="{56FADC14-1D57-4FFB-A44A-F3DCB83CAC90}" srcOrd="0" destOrd="0" presId="urn:microsoft.com/office/officeart/2005/8/layout/process4"/>
    <dgm:cxn modelId="{635D007B-9347-4B95-B9CB-3BE3ECC6DE89}" type="presOf" srcId="{5F7452F6-E392-4038-91F4-EFFF1DAB42C2}" destId="{0B508B48-E8A5-47C5-899E-04A665D8DDE9}" srcOrd="0" destOrd="0" presId="urn:microsoft.com/office/officeart/2005/8/layout/process4"/>
    <dgm:cxn modelId="{0D6E2280-856C-4965-8ED3-EC3C7FF29ADE}" type="presOf" srcId="{305A6616-4FAE-4B18-83DE-4F43FF396FFE}" destId="{C4E7F0FE-A4D4-4FD1-8ECF-5C92EA7434F5}" srcOrd="0" destOrd="0" presId="urn:microsoft.com/office/officeart/2005/8/layout/process4"/>
    <dgm:cxn modelId="{6AFC8B55-A9A6-4A70-8D48-8CFFFC70E9AC}" type="presOf" srcId="{914072D7-11FB-4847-84B8-7FFC202342F7}" destId="{17332302-8AF0-4F49-A34F-01D8C7E1C41A}" srcOrd="1" destOrd="0" presId="urn:microsoft.com/office/officeart/2005/8/layout/process4"/>
    <dgm:cxn modelId="{9F4BC8E2-92A3-417E-B62F-83384FA86B37}" type="presOf" srcId="{914072D7-11FB-4847-84B8-7FFC202342F7}" destId="{13D815AB-25B0-481F-8562-02ECC90F1208}" srcOrd="0" destOrd="0" presId="urn:microsoft.com/office/officeart/2005/8/layout/process4"/>
    <dgm:cxn modelId="{B1C73C9C-65C2-4BA9-B3CE-5E36877675B2}" type="presOf" srcId="{0DF3E385-4528-4782-9F4B-FAF53A48DA54}" destId="{D4F28032-60F6-46B3-B353-2B5F2B8F9673}" srcOrd="0" destOrd="0" presId="urn:microsoft.com/office/officeart/2005/8/layout/process4"/>
    <dgm:cxn modelId="{237D1C1A-EED5-40CD-ABAE-ED36D5FC7042}" srcId="{3789C61E-D297-4C38-A784-F4D2FD64866F}" destId="{0DF3E385-4528-4782-9F4B-FAF53A48DA54}" srcOrd="0" destOrd="0" parTransId="{474BFB10-15FF-487B-9027-03974CFD5BE7}" sibTransId="{9B61903A-B1E9-4BC0-85A1-5AE5FBF1788D}"/>
    <dgm:cxn modelId="{D90CEA99-8F93-4A2C-AC09-E2B2CB6E458E}" srcId="{914072D7-11FB-4847-84B8-7FFC202342F7}" destId="{305A6616-4FAE-4B18-83DE-4F43FF396FFE}" srcOrd="1" destOrd="0" parTransId="{E3A825AD-4223-4919-8FD3-E96D448F9B8C}" sibTransId="{BA5A30D9-2FE0-44EB-B59B-57002F0370CA}"/>
    <dgm:cxn modelId="{2E57684D-0B33-4E6A-B148-35B60661037D}" type="presOf" srcId="{3789C61E-D297-4C38-A784-F4D2FD64866F}" destId="{0FFF2EC8-189E-40EA-9C9F-B50AD96628F0}" srcOrd="1" destOrd="0" presId="urn:microsoft.com/office/officeart/2005/8/layout/process4"/>
    <dgm:cxn modelId="{B45735E6-9CD2-4BAD-92FC-3C43190351AE}" srcId="{3789C61E-D297-4C38-A784-F4D2FD64866F}" destId="{5F7452F6-E392-4038-91F4-EFFF1DAB42C2}" srcOrd="1" destOrd="0" parTransId="{A197522D-3FEF-41E3-8426-866429BE5571}" sibTransId="{EDE72484-8A5B-4020-9060-3736C3FBDAC5}"/>
    <dgm:cxn modelId="{2A781489-BEAE-4476-85F3-6A0E58EDFC4A}" type="presOf" srcId="{DD184165-C782-42BB-99DF-249FE8A2644D}" destId="{C435378C-CDF7-4A87-8443-C6A244CD8ED6}" srcOrd="0" destOrd="0" presId="urn:microsoft.com/office/officeart/2005/8/layout/process4"/>
    <dgm:cxn modelId="{AB4F4A1A-3E22-4157-AA6B-527167A08C1E}" type="presOf" srcId="{F567F17B-8F3A-4E19-AF0E-1529F95F3C10}" destId="{A8A995DF-1884-4C40-BBA3-82A23D780AFE}" srcOrd="0" destOrd="0" presId="urn:microsoft.com/office/officeart/2005/8/layout/process4"/>
    <dgm:cxn modelId="{88A2488E-31FA-4614-B9B3-C7D4EAE59FEC}" type="presOf" srcId="{5B18102E-75A8-4706-A806-8C6E80705DC3}" destId="{C189E52D-8811-4456-A400-783395CFE3BA}" srcOrd="0" destOrd="0" presId="urn:microsoft.com/office/officeart/2005/8/layout/process4"/>
    <dgm:cxn modelId="{C9AA0211-F710-4ADC-AD27-A590951AEDFB}" srcId="{EA3FBE2F-E6FC-4D4A-9B09-8C6A87DC0486}" destId="{3789C61E-D297-4C38-A784-F4D2FD64866F}" srcOrd="2" destOrd="0" parTransId="{DC0195DA-A02A-4A58-BE1C-A3CDC5451544}" sibTransId="{99975F9F-AFFE-4585-ADB8-698BB7128663}"/>
    <dgm:cxn modelId="{A33A0048-AD0D-4493-8615-2B7A9FF25F05}" srcId="{F567F17B-8F3A-4E19-AF0E-1529F95F3C10}" destId="{5B18102E-75A8-4706-A806-8C6E80705DC3}" srcOrd="0" destOrd="0" parTransId="{A3E6ECA4-AADE-4C6E-A116-2D2512233A55}" sibTransId="{B9117FD3-9BBC-4865-A3B4-E6F07CB2F32B}"/>
    <dgm:cxn modelId="{5779663D-AA9A-4AEE-9926-6A9D500DB2B9}" type="presOf" srcId="{F567F17B-8F3A-4E19-AF0E-1529F95F3C10}" destId="{5949AD58-6A9C-4754-B3AB-C39541EB3064}" srcOrd="1" destOrd="0" presId="urn:microsoft.com/office/officeart/2005/8/layout/process4"/>
    <dgm:cxn modelId="{B4878F11-9799-4171-AE32-3C4E29C41510}" type="presOf" srcId="{3789C61E-D297-4C38-A784-F4D2FD64866F}" destId="{20A997F5-8EC3-4182-9D7A-534A15344AF2}" srcOrd="0" destOrd="0" presId="urn:microsoft.com/office/officeart/2005/8/layout/process4"/>
    <dgm:cxn modelId="{24D807FB-C7CE-4E96-A1F8-F129C09112D2}" srcId="{EA3FBE2F-E6FC-4D4A-9B09-8C6A87DC0486}" destId="{914072D7-11FB-4847-84B8-7FFC202342F7}" srcOrd="0" destOrd="0" parTransId="{CD069432-81C0-4E2E-9340-C8930651F032}" sibTransId="{4D49A6F2-5B35-4460-8B93-3754FB59B2EE}"/>
    <dgm:cxn modelId="{F6C88DC7-1D9C-4EB3-A7E7-80F1F73A7393}" srcId="{F567F17B-8F3A-4E19-AF0E-1529F95F3C10}" destId="{DD184165-C782-42BB-99DF-249FE8A2644D}" srcOrd="1" destOrd="0" parTransId="{EE7B14EA-135C-4425-B9A7-78CC05E60237}" sibTransId="{5A47155B-6820-45E4-8838-4C73BA0AED73}"/>
    <dgm:cxn modelId="{0E5A6EE4-D3A1-46CF-81BF-E82B50243B4D}" srcId="{914072D7-11FB-4847-84B8-7FFC202342F7}" destId="{6222EC4C-2A3F-4C81-8AFE-DC8FDB8D7E60}" srcOrd="0" destOrd="0" parTransId="{796971DE-DBAD-4F44-B44A-4BBD193CDF72}" sibTransId="{D659E6BA-BF70-421A-B86F-14A04155A171}"/>
    <dgm:cxn modelId="{1128BB42-DFBC-434E-9A77-374E45E8152A}" type="presParOf" srcId="{C59CB0EB-9F2B-471D-9F2E-9F95B1FB11A5}" destId="{8B015708-BE66-4B7B-B992-F7C9B0342FC8}" srcOrd="0" destOrd="0" presId="urn:microsoft.com/office/officeart/2005/8/layout/process4"/>
    <dgm:cxn modelId="{7C4E335C-5889-4988-B237-68DAC3D8AC37}" type="presParOf" srcId="{8B015708-BE66-4B7B-B992-F7C9B0342FC8}" destId="{20A997F5-8EC3-4182-9D7A-534A15344AF2}" srcOrd="0" destOrd="0" presId="urn:microsoft.com/office/officeart/2005/8/layout/process4"/>
    <dgm:cxn modelId="{4144EFF7-DF4A-4E26-AD52-C24AA8FB98B0}" type="presParOf" srcId="{8B015708-BE66-4B7B-B992-F7C9B0342FC8}" destId="{0FFF2EC8-189E-40EA-9C9F-B50AD96628F0}" srcOrd="1" destOrd="0" presId="urn:microsoft.com/office/officeart/2005/8/layout/process4"/>
    <dgm:cxn modelId="{0A52E0B9-DC85-4A5D-AC02-AB1E2A02C68E}" type="presParOf" srcId="{8B015708-BE66-4B7B-B992-F7C9B0342FC8}" destId="{8ECABCFC-49A6-4323-8B76-EF35B20EFADE}" srcOrd="2" destOrd="0" presId="urn:microsoft.com/office/officeart/2005/8/layout/process4"/>
    <dgm:cxn modelId="{FF622AB7-A090-4110-B096-BCBFFB41EA8D}" type="presParOf" srcId="{8ECABCFC-49A6-4323-8B76-EF35B20EFADE}" destId="{D4F28032-60F6-46B3-B353-2B5F2B8F9673}" srcOrd="0" destOrd="0" presId="urn:microsoft.com/office/officeart/2005/8/layout/process4"/>
    <dgm:cxn modelId="{840E637D-E198-487A-85DB-0B7D0E7161A6}" type="presParOf" srcId="{8ECABCFC-49A6-4323-8B76-EF35B20EFADE}" destId="{0B508B48-E8A5-47C5-899E-04A665D8DDE9}" srcOrd="1" destOrd="0" presId="urn:microsoft.com/office/officeart/2005/8/layout/process4"/>
    <dgm:cxn modelId="{51DD011B-064B-4F55-B8F4-00BE4E02B211}" type="presParOf" srcId="{C59CB0EB-9F2B-471D-9F2E-9F95B1FB11A5}" destId="{49957B7D-14B6-47FE-A277-1EF7B04FD2D5}" srcOrd="1" destOrd="0" presId="urn:microsoft.com/office/officeart/2005/8/layout/process4"/>
    <dgm:cxn modelId="{A4A7DE76-32F6-4ABE-B99D-C739B1ADF6A8}" type="presParOf" srcId="{C59CB0EB-9F2B-471D-9F2E-9F95B1FB11A5}" destId="{7FE003D7-A9FF-4531-89EC-DB4CB17BA197}" srcOrd="2" destOrd="0" presId="urn:microsoft.com/office/officeart/2005/8/layout/process4"/>
    <dgm:cxn modelId="{8B4ED4BD-D546-411A-990B-7BA3C7DBCBA8}" type="presParOf" srcId="{7FE003D7-A9FF-4531-89EC-DB4CB17BA197}" destId="{A8A995DF-1884-4C40-BBA3-82A23D780AFE}" srcOrd="0" destOrd="0" presId="urn:microsoft.com/office/officeart/2005/8/layout/process4"/>
    <dgm:cxn modelId="{6E355159-01E1-4248-AEE4-7E567B9D5942}" type="presParOf" srcId="{7FE003D7-A9FF-4531-89EC-DB4CB17BA197}" destId="{5949AD58-6A9C-4754-B3AB-C39541EB3064}" srcOrd="1" destOrd="0" presId="urn:microsoft.com/office/officeart/2005/8/layout/process4"/>
    <dgm:cxn modelId="{084D7F16-F024-4148-A96F-8C01F0365057}" type="presParOf" srcId="{7FE003D7-A9FF-4531-89EC-DB4CB17BA197}" destId="{C31DE9BF-1EFA-4B91-AE39-C0AE113267CC}" srcOrd="2" destOrd="0" presId="urn:microsoft.com/office/officeart/2005/8/layout/process4"/>
    <dgm:cxn modelId="{5C9437F9-264E-4C16-AD48-329176AE41E7}" type="presParOf" srcId="{C31DE9BF-1EFA-4B91-AE39-C0AE113267CC}" destId="{C189E52D-8811-4456-A400-783395CFE3BA}" srcOrd="0" destOrd="0" presId="urn:microsoft.com/office/officeart/2005/8/layout/process4"/>
    <dgm:cxn modelId="{BF315BA8-EBA5-419A-8BB0-49CF5978600E}" type="presParOf" srcId="{C31DE9BF-1EFA-4B91-AE39-C0AE113267CC}" destId="{C435378C-CDF7-4A87-8443-C6A244CD8ED6}" srcOrd="1" destOrd="0" presId="urn:microsoft.com/office/officeart/2005/8/layout/process4"/>
    <dgm:cxn modelId="{C0191DC7-3C3F-44EC-9141-C6AAAAB19E78}" type="presParOf" srcId="{C59CB0EB-9F2B-471D-9F2E-9F95B1FB11A5}" destId="{27396116-1DA9-4A7B-B6D7-6D3C6DB7BD4A}" srcOrd="3" destOrd="0" presId="urn:microsoft.com/office/officeart/2005/8/layout/process4"/>
    <dgm:cxn modelId="{DEBB5DC6-D044-4691-BD0B-DA788B656B1C}" type="presParOf" srcId="{C59CB0EB-9F2B-471D-9F2E-9F95B1FB11A5}" destId="{664B7377-5A6C-4D84-92F9-7103B7C0FD4B}" srcOrd="4" destOrd="0" presId="urn:microsoft.com/office/officeart/2005/8/layout/process4"/>
    <dgm:cxn modelId="{1C3EC669-50FA-4BFC-B3C0-56526E06DE62}" type="presParOf" srcId="{664B7377-5A6C-4D84-92F9-7103B7C0FD4B}" destId="{13D815AB-25B0-481F-8562-02ECC90F1208}" srcOrd="0" destOrd="0" presId="urn:microsoft.com/office/officeart/2005/8/layout/process4"/>
    <dgm:cxn modelId="{626B5CC9-6FF8-41D0-91E8-DAB03F4CB262}" type="presParOf" srcId="{664B7377-5A6C-4D84-92F9-7103B7C0FD4B}" destId="{17332302-8AF0-4F49-A34F-01D8C7E1C41A}" srcOrd="1" destOrd="0" presId="urn:microsoft.com/office/officeart/2005/8/layout/process4"/>
    <dgm:cxn modelId="{61392253-E839-4A21-846A-C77F532080D5}" type="presParOf" srcId="{664B7377-5A6C-4D84-92F9-7103B7C0FD4B}" destId="{78E6D68A-3BD1-4B41-8408-8D2DBD3276D1}" srcOrd="2" destOrd="0" presId="urn:microsoft.com/office/officeart/2005/8/layout/process4"/>
    <dgm:cxn modelId="{675095CB-DBEE-498F-845D-CF3C1391EC37}" type="presParOf" srcId="{78E6D68A-3BD1-4B41-8408-8D2DBD3276D1}" destId="{56FADC14-1D57-4FFB-A44A-F3DCB83CAC90}" srcOrd="0" destOrd="0" presId="urn:microsoft.com/office/officeart/2005/8/layout/process4"/>
    <dgm:cxn modelId="{6AA2A1A0-CA3D-41BE-999C-92B9A7FD0CCD}" type="presParOf" srcId="{78E6D68A-3BD1-4B41-8408-8D2DBD3276D1}" destId="{C4E7F0FE-A4D4-4FD1-8ECF-5C92EA7434F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F7C423-1BC3-41C7-8B75-F7C9D3E964E0}"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s-EC"/>
        </a:p>
      </dgm:t>
    </dgm:pt>
    <dgm:pt modelId="{F62C20D2-B66D-4736-B198-0F17063CAA09}">
      <dgm:prSet phldrT="[Texto]" custT="1"/>
      <dgm:spPr/>
      <dgm:t>
        <a:bodyPr/>
        <a:lstStyle/>
        <a:p>
          <a:r>
            <a:rPr lang="es-EC" sz="1200" dirty="0" smtClean="0"/>
            <a:t>Enfoque de Investigación: </a:t>
          </a:r>
          <a:r>
            <a:rPr lang="es-EC" sz="1200" b="1" u="sng" dirty="0" smtClean="0"/>
            <a:t>Mixto</a:t>
          </a:r>
          <a:endParaRPr lang="es-EC" sz="1200" b="1" u="sng" dirty="0"/>
        </a:p>
      </dgm:t>
    </dgm:pt>
    <dgm:pt modelId="{04465FA2-BCCE-45DF-BF82-44DD11CE0895}" type="parTrans" cxnId="{430B1677-5882-4295-8FBB-BF898F603DEC}">
      <dgm:prSet/>
      <dgm:spPr/>
      <dgm:t>
        <a:bodyPr/>
        <a:lstStyle/>
        <a:p>
          <a:endParaRPr lang="es-EC"/>
        </a:p>
      </dgm:t>
    </dgm:pt>
    <dgm:pt modelId="{CC9B4C5B-1B7A-43F0-869B-1C869BF2048E}" type="sibTrans" cxnId="{430B1677-5882-4295-8FBB-BF898F603DEC}">
      <dgm:prSet/>
      <dgm:spPr/>
      <dgm:t>
        <a:bodyPr/>
        <a:lstStyle/>
        <a:p>
          <a:endParaRPr lang="es-EC"/>
        </a:p>
      </dgm:t>
    </dgm:pt>
    <dgm:pt modelId="{F780EA82-A7BA-46D8-BDDA-6F79A6580440}">
      <dgm:prSet phldrT="[Texto]" custT="1"/>
      <dgm:spPr/>
      <dgm:t>
        <a:bodyPr/>
        <a:lstStyle/>
        <a:p>
          <a:r>
            <a:rPr lang="es-EC" sz="1100" b="1" dirty="0" smtClean="0"/>
            <a:t>Tipología de la investigación </a:t>
          </a:r>
          <a:endParaRPr lang="es-EC" sz="1100" b="1" dirty="0"/>
        </a:p>
      </dgm:t>
    </dgm:pt>
    <dgm:pt modelId="{1A2B5213-86FB-4A51-B72F-DA01AF76C9D6}" type="parTrans" cxnId="{3C997FDE-CE71-4FCE-84FA-998A68201B53}">
      <dgm:prSet/>
      <dgm:spPr/>
      <dgm:t>
        <a:bodyPr/>
        <a:lstStyle/>
        <a:p>
          <a:endParaRPr lang="es-EC"/>
        </a:p>
      </dgm:t>
    </dgm:pt>
    <dgm:pt modelId="{FC15849C-C79B-4638-BB0D-427334354F29}" type="sibTrans" cxnId="{3C997FDE-CE71-4FCE-84FA-998A68201B53}">
      <dgm:prSet/>
      <dgm:spPr/>
      <dgm:t>
        <a:bodyPr/>
        <a:lstStyle/>
        <a:p>
          <a:endParaRPr lang="es-EC"/>
        </a:p>
      </dgm:t>
    </dgm:pt>
    <dgm:pt modelId="{514394EF-D75A-4F34-AE23-7C3A18E34B1D}">
      <dgm:prSet phldrT="[Texto]" custT="1"/>
      <dgm:spPr/>
      <dgm:t>
        <a:bodyPr/>
        <a:lstStyle/>
        <a:p>
          <a:r>
            <a:rPr lang="es-EC" sz="1100" dirty="0" smtClean="0"/>
            <a:t>Por su finalidad </a:t>
          </a:r>
          <a:r>
            <a:rPr lang="es-EC" sz="1100" b="1" u="sng" dirty="0" smtClean="0"/>
            <a:t>Aplicada</a:t>
          </a:r>
        </a:p>
        <a:p>
          <a:r>
            <a:rPr lang="es-EC" sz="1100" dirty="0" smtClean="0"/>
            <a:t>Descubrir y aplicar conocimientos científicos: consultas en libros, revistas, normas</a:t>
          </a:r>
          <a:endParaRPr lang="es-EC" sz="1100" dirty="0"/>
        </a:p>
      </dgm:t>
    </dgm:pt>
    <dgm:pt modelId="{A330F018-6BD4-4517-B2E6-02148CB2C457}" type="parTrans" cxnId="{2C6A7733-E9D5-480E-B9A3-ABE91F6F516D}">
      <dgm:prSet/>
      <dgm:spPr/>
      <dgm:t>
        <a:bodyPr/>
        <a:lstStyle/>
        <a:p>
          <a:endParaRPr lang="es-EC"/>
        </a:p>
      </dgm:t>
    </dgm:pt>
    <dgm:pt modelId="{6DCEFD36-9267-412E-8BD2-3AB00E54D468}" type="sibTrans" cxnId="{2C6A7733-E9D5-480E-B9A3-ABE91F6F516D}">
      <dgm:prSet/>
      <dgm:spPr/>
      <dgm:t>
        <a:bodyPr/>
        <a:lstStyle/>
        <a:p>
          <a:endParaRPr lang="es-EC"/>
        </a:p>
      </dgm:t>
    </dgm:pt>
    <dgm:pt modelId="{5470DD5D-1B29-406C-B255-F772086A9057}">
      <dgm:prSet phldrT="[Texto]" custT="1"/>
      <dgm:spPr/>
      <dgm:t>
        <a:bodyPr/>
        <a:lstStyle/>
        <a:p>
          <a:r>
            <a:rPr lang="es-EC" sz="1050" b="1" dirty="0" smtClean="0"/>
            <a:t>Por las fuentes de información </a:t>
          </a:r>
          <a:r>
            <a:rPr lang="es-EC" sz="1050" b="1" u="sng" dirty="0" smtClean="0"/>
            <a:t>Mixto</a:t>
          </a:r>
          <a:endParaRPr lang="es-EC" sz="1050" b="1" u="sng" dirty="0"/>
        </a:p>
      </dgm:t>
    </dgm:pt>
    <dgm:pt modelId="{69C6FACC-CD0C-4312-B03C-6D95B4FFE406}" type="parTrans" cxnId="{C72B4919-567E-4C67-A877-D84679E6F47F}">
      <dgm:prSet/>
      <dgm:spPr/>
      <dgm:t>
        <a:bodyPr/>
        <a:lstStyle/>
        <a:p>
          <a:endParaRPr lang="es-EC"/>
        </a:p>
      </dgm:t>
    </dgm:pt>
    <dgm:pt modelId="{DB00DC21-8028-47BD-9063-8911FE0CE16F}" type="sibTrans" cxnId="{C72B4919-567E-4C67-A877-D84679E6F47F}">
      <dgm:prSet/>
      <dgm:spPr/>
      <dgm:t>
        <a:bodyPr/>
        <a:lstStyle/>
        <a:p>
          <a:endParaRPr lang="es-EC"/>
        </a:p>
      </dgm:t>
    </dgm:pt>
    <dgm:pt modelId="{CE3523F6-B893-4279-85ED-7501E48570CE}">
      <dgm:prSet phldrT="[Texto]" custT="1"/>
      <dgm:spPr/>
      <dgm:t>
        <a:bodyPr/>
        <a:lstStyle/>
        <a:p>
          <a:r>
            <a:rPr lang="es-EC" sz="1100" b="1" dirty="0" smtClean="0"/>
            <a:t>Por el alcance </a:t>
          </a:r>
          <a:r>
            <a:rPr lang="es-EC" sz="1100" b="1" u="sng" dirty="0" smtClean="0"/>
            <a:t>Descriptivo</a:t>
          </a:r>
        </a:p>
        <a:p>
          <a:r>
            <a:rPr lang="es-EC" sz="1100" b="0" dirty="0" smtClean="0"/>
            <a:t>Descripción, proceso y análisis del fenómeno y obtener conclusiones, se describe la falta de liquidez</a:t>
          </a:r>
          <a:endParaRPr lang="es-EC" sz="1100" b="0" dirty="0"/>
        </a:p>
      </dgm:t>
    </dgm:pt>
    <dgm:pt modelId="{1FBE6593-4338-489B-9410-F121AA63E285}" type="parTrans" cxnId="{F0B1B8D0-5F1F-43E4-B37A-A8DF21C1B2A7}">
      <dgm:prSet/>
      <dgm:spPr/>
      <dgm:t>
        <a:bodyPr/>
        <a:lstStyle/>
        <a:p>
          <a:endParaRPr lang="es-EC"/>
        </a:p>
      </dgm:t>
    </dgm:pt>
    <dgm:pt modelId="{24B990C6-6F38-4F6F-8C2B-10C8FFA58099}" type="sibTrans" cxnId="{F0B1B8D0-5F1F-43E4-B37A-A8DF21C1B2A7}">
      <dgm:prSet/>
      <dgm:spPr/>
      <dgm:t>
        <a:bodyPr/>
        <a:lstStyle/>
        <a:p>
          <a:endParaRPr lang="es-EC"/>
        </a:p>
      </dgm:t>
    </dgm:pt>
    <dgm:pt modelId="{5A889393-28B4-4222-822E-C034804D78B9}">
      <dgm:prSet custT="1"/>
      <dgm:spPr/>
      <dgm:t>
        <a:bodyPr/>
        <a:lstStyle/>
        <a:p>
          <a:r>
            <a:rPr lang="es-EC" sz="900" dirty="0" smtClean="0"/>
            <a:t>Datos cualitativos y cuantitativos</a:t>
          </a:r>
          <a:endParaRPr lang="es-EC" sz="900" dirty="0"/>
        </a:p>
      </dgm:t>
    </dgm:pt>
    <dgm:pt modelId="{84E2263E-9C89-411C-BD26-74653EA348AF}" type="parTrans" cxnId="{F3B25D33-BA5C-404A-B643-FC75975CDD47}">
      <dgm:prSet/>
      <dgm:spPr/>
      <dgm:t>
        <a:bodyPr/>
        <a:lstStyle/>
        <a:p>
          <a:endParaRPr lang="es-EC"/>
        </a:p>
      </dgm:t>
    </dgm:pt>
    <dgm:pt modelId="{DF9C0704-9E59-4C2D-BCCE-4637CFB279E5}" type="sibTrans" cxnId="{F3B25D33-BA5C-404A-B643-FC75975CDD47}">
      <dgm:prSet/>
      <dgm:spPr/>
      <dgm:t>
        <a:bodyPr/>
        <a:lstStyle/>
        <a:p>
          <a:endParaRPr lang="es-EC"/>
        </a:p>
      </dgm:t>
    </dgm:pt>
    <dgm:pt modelId="{30183581-17EF-459E-B4CD-4BF144619B04}">
      <dgm:prSet custT="1"/>
      <dgm:spPr/>
      <dgm:t>
        <a:bodyPr/>
        <a:lstStyle/>
        <a:p>
          <a:r>
            <a:rPr lang="es-EC" sz="900" dirty="0" smtClean="0"/>
            <a:t>Cuestionario de la encuesta, de las respuestas se obtiene variables dependientes e independientes </a:t>
          </a:r>
          <a:endParaRPr lang="es-EC" sz="900" dirty="0"/>
        </a:p>
      </dgm:t>
    </dgm:pt>
    <dgm:pt modelId="{EC3DB921-1061-4C81-8BB8-5BD1D1A1CCA5}" type="parTrans" cxnId="{E1D7332E-CDD3-454E-9BD4-81CEBBFC5122}">
      <dgm:prSet/>
      <dgm:spPr/>
      <dgm:t>
        <a:bodyPr/>
        <a:lstStyle/>
        <a:p>
          <a:endParaRPr lang="es-EC"/>
        </a:p>
      </dgm:t>
    </dgm:pt>
    <dgm:pt modelId="{59FD0BB4-6C66-42B7-B17F-9F7432E9B793}" type="sibTrans" cxnId="{E1D7332E-CDD3-454E-9BD4-81CEBBFC5122}">
      <dgm:prSet/>
      <dgm:spPr/>
      <dgm:t>
        <a:bodyPr/>
        <a:lstStyle/>
        <a:p>
          <a:endParaRPr lang="es-EC"/>
        </a:p>
      </dgm:t>
    </dgm:pt>
    <dgm:pt modelId="{92CD1AE5-ACF5-4500-BA32-D9D536C4BA9A}">
      <dgm:prSet custT="1"/>
      <dgm:spPr/>
      <dgm:t>
        <a:bodyPr/>
        <a:lstStyle/>
        <a:p>
          <a:r>
            <a:rPr lang="es-EC" sz="1100" b="1" dirty="0" smtClean="0"/>
            <a:t>Por las unidades de análisis </a:t>
          </a:r>
          <a:r>
            <a:rPr lang="es-EC" sz="1100" b="1" u="sng" dirty="0" smtClean="0"/>
            <a:t>Insitu</a:t>
          </a:r>
        </a:p>
        <a:p>
          <a:r>
            <a:rPr lang="es-EC" sz="1100" b="0" dirty="0" smtClean="0"/>
            <a:t>Lugar especifico, la observación de campo se realizo en cooperativas</a:t>
          </a:r>
          <a:r>
            <a:rPr lang="es-EC" sz="1100" b="1" dirty="0" smtClean="0"/>
            <a:t>	</a:t>
          </a:r>
          <a:endParaRPr lang="es-EC" sz="1100" dirty="0"/>
        </a:p>
      </dgm:t>
    </dgm:pt>
    <dgm:pt modelId="{872ABC14-9045-4F6B-A484-5F6C8149ED1F}" type="parTrans" cxnId="{5888A82D-19FD-47F1-8881-0DDF910C31A9}">
      <dgm:prSet/>
      <dgm:spPr/>
      <dgm:t>
        <a:bodyPr/>
        <a:lstStyle/>
        <a:p>
          <a:endParaRPr lang="es-EC"/>
        </a:p>
      </dgm:t>
    </dgm:pt>
    <dgm:pt modelId="{F8E0F763-92C7-492B-AAD4-E5AD730F05C2}" type="sibTrans" cxnId="{5888A82D-19FD-47F1-8881-0DDF910C31A9}">
      <dgm:prSet/>
      <dgm:spPr/>
      <dgm:t>
        <a:bodyPr/>
        <a:lstStyle/>
        <a:p>
          <a:endParaRPr lang="es-EC"/>
        </a:p>
      </dgm:t>
    </dgm:pt>
    <dgm:pt modelId="{5171A516-8DE8-4311-B4F4-CF66DF438DA1}">
      <dgm:prSet custT="1"/>
      <dgm:spPr/>
      <dgm:t>
        <a:bodyPr/>
        <a:lstStyle/>
        <a:p>
          <a:r>
            <a:rPr lang="es-EC" sz="1100" b="1" dirty="0" smtClean="0"/>
            <a:t>Por el control de las variables </a:t>
          </a:r>
          <a:r>
            <a:rPr lang="es-EC" sz="1100" b="1" u="sng" dirty="0" smtClean="0"/>
            <a:t>No experimental</a:t>
          </a:r>
        </a:p>
        <a:p>
          <a:r>
            <a:rPr lang="es-EC" sz="1100" b="0" dirty="0" smtClean="0"/>
            <a:t>Sin manipular deliberadamente variables</a:t>
          </a:r>
          <a:endParaRPr lang="es-EC" sz="1100" b="0" dirty="0"/>
        </a:p>
      </dgm:t>
    </dgm:pt>
    <dgm:pt modelId="{A815CC95-17AA-457E-8091-019BABC9CD0E}" type="parTrans" cxnId="{BEA299E4-B803-4722-B1B5-DFD7BAE9E22C}">
      <dgm:prSet/>
      <dgm:spPr/>
      <dgm:t>
        <a:bodyPr/>
        <a:lstStyle/>
        <a:p>
          <a:endParaRPr lang="es-EC"/>
        </a:p>
      </dgm:t>
    </dgm:pt>
    <dgm:pt modelId="{6DF19425-C098-4AE6-A197-9C3E16BCF75F}" type="sibTrans" cxnId="{BEA299E4-B803-4722-B1B5-DFD7BAE9E22C}">
      <dgm:prSet/>
      <dgm:spPr/>
      <dgm:t>
        <a:bodyPr/>
        <a:lstStyle/>
        <a:p>
          <a:endParaRPr lang="es-EC"/>
        </a:p>
      </dgm:t>
    </dgm:pt>
    <dgm:pt modelId="{FC994647-1B26-4971-9052-0FC6082C4B00}" type="pres">
      <dgm:prSet presAssocID="{7BF7C423-1BC3-41C7-8B75-F7C9D3E964E0}" presName="Name0" presStyleCnt="0">
        <dgm:presLayoutVars>
          <dgm:dir/>
          <dgm:resizeHandles val="exact"/>
        </dgm:presLayoutVars>
      </dgm:prSet>
      <dgm:spPr/>
      <dgm:t>
        <a:bodyPr/>
        <a:lstStyle/>
        <a:p>
          <a:endParaRPr lang="es-EC"/>
        </a:p>
      </dgm:t>
    </dgm:pt>
    <dgm:pt modelId="{71D34148-62B8-449A-9C8B-C5E72097A003}" type="pres">
      <dgm:prSet presAssocID="{7BF7C423-1BC3-41C7-8B75-F7C9D3E964E0}" presName="cycle" presStyleCnt="0"/>
      <dgm:spPr/>
    </dgm:pt>
    <dgm:pt modelId="{3D8BC03A-19BC-4C65-8082-2B10E9C05F59}" type="pres">
      <dgm:prSet presAssocID="{F62C20D2-B66D-4736-B198-0F17063CAA09}" presName="nodeFirstNode" presStyleLbl="node1" presStyleIdx="0" presStyleCnt="7">
        <dgm:presLayoutVars>
          <dgm:bulletEnabled val="1"/>
        </dgm:presLayoutVars>
      </dgm:prSet>
      <dgm:spPr/>
      <dgm:t>
        <a:bodyPr/>
        <a:lstStyle/>
        <a:p>
          <a:endParaRPr lang="es-EC"/>
        </a:p>
      </dgm:t>
    </dgm:pt>
    <dgm:pt modelId="{AEB055C9-0F1F-4C9B-AB6C-9402E6ED8906}" type="pres">
      <dgm:prSet presAssocID="{CC9B4C5B-1B7A-43F0-869B-1C869BF2048E}" presName="sibTransFirstNode" presStyleLbl="bgShp" presStyleIdx="0" presStyleCnt="1"/>
      <dgm:spPr/>
      <dgm:t>
        <a:bodyPr/>
        <a:lstStyle/>
        <a:p>
          <a:endParaRPr lang="es-EC"/>
        </a:p>
      </dgm:t>
    </dgm:pt>
    <dgm:pt modelId="{D0D968B3-A5D2-45A6-8075-0F5589B0A8C3}" type="pres">
      <dgm:prSet presAssocID="{F780EA82-A7BA-46D8-BDDA-6F79A6580440}" presName="nodeFollowingNodes" presStyleLbl="node1" presStyleIdx="1" presStyleCnt="7">
        <dgm:presLayoutVars>
          <dgm:bulletEnabled val="1"/>
        </dgm:presLayoutVars>
      </dgm:prSet>
      <dgm:spPr/>
      <dgm:t>
        <a:bodyPr/>
        <a:lstStyle/>
        <a:p>
          <a:endParaRPr lang="es-EC"/>
        </a:p>
      </dgm:t>
    </dgm:pt>
    <dgm:pt modelId="{620BD4DC-8CF9-4F04-9E4A-B9B51F3F0AE8}" type="pres">
      <dgm:prSet presAssocID="{514394EF-D75A-4F34-AE23-7C3A18E34B1D}" presName="nodeFollowingNodes" presStyleLbl="node1" presStyleIdx="2" presStyleCnt="7" custScaleX="120445" custScaleY="143269" custRadScaleRad="97981" custRadScaleInc="-28813">
        <dgm:presLayoutVars>
          <dgm:bulletEnabled val="1"/>
        </dgm:presLayoutVars>
      </dgm:prSet>
      <dgm:spPr/>
      <dgm:t>
        <a:bodyPr/>
        <a:lstStyle/>
        <a:p>
          <a:endParaRPr lang="es-EC"/>
        </a:p>
      </dgm:t>
    </dgm:pt>
    <dgm:pt modelId="{93AF10A1-272A-4885-8965-B0D92C5D6F3E}" type="pres">
      <dgm:prSet presAssocID="{5470DD5D-1B29-406C-B255-F772086A9057}" presName="nodeFollowingNodes" presStyleLbl="node1" presStyleIdx="3" presStyleCnt="7" custScaleX="170344" custRadScaleRad="108598" custRadScaleInc="-63673">
        <dgm:presLayoutVars>
          <dgm:bulletEnabled val="1"/>
        </dgm:presLayoutVars>
      </dgm:prSet>
      <dgm:spPr/>
      <dgm:t>
        <a:bodyPr/>
        <a:lstStyle/>
        <a:p>
          <a:endParaRPr lang="es-EC"/>
        </a:p>
      </dgm:t>
    </dgm:pt>
    <dgm:pt modelId="{D55E9D6A-0E9B-483F-B919-9D1CDF990D8A}" type="pres">
      <dgm:prSet presAssocID="{92CD1AE5-ACF5-4500-BA32-D9D536C4BA9A}" presName="nodeFollowingNodes" presStyleLbl="node1" presStyleIdx="4" presStyleCnt="7" custScaleX="155197" custScaleY="137932">
        <dgm:presLayoutVars>
          <dgm:bulletEnabled val="1"/>
        </dgm:presLayoutVars>
      </dgm:prSet>
      <dgm:spPr/>
      <dgm:t>
        <a:bodyPr/>
        <a:lstStyle/>
        <a:p>
          <a:endParaRPr lang="es-EC"/>
        </a:p>
      </dgm:t>
    </dgm:pt>
    <dgm:pt modelId="{2E52052B-53F7-46C9-9948-0889879611FD}" type="pres">
      <dgm:prSet presAssocID="{CE3523F6-B893-4279-85ED-7501E48570CE}" presName="nodeFollowingNodes" presStyleLbl="node1" presStyleIdx="5" presStyleCnt="7" custScaleX="162085" custRadScaleRad="111334" custRadScaleInc="95242">
        <dgm:presLayoutVars>
          <dgm:bulletEnabled val="1"/>
        </dgm:presLayoutVars>
      </dgm:prSet>
      <dgm:spPr/>
      <dgm:t>
        <a:bodyPr/>
        <a:lstStyle/>
        <a:p>
          <a:endParaRPr lang="es-EC"/>
        </a:p>
      </dgm:t>
    </dgm:pt>
    <dgm:pt modelId="{B2CBCC09-16C2-4DF4-8CAD-2C8D3729AD75}" type="pres">
      <dgm:prSet presAssocID="{5171A516-8DE8-4311-B4F4-CF66DF438DA1}" presName="nodeFollowingNodes" presStyleLbl="node1" presStyleIdx="6" presStyleCnt="7" custScaleX="176418" custScaleY="137107" custRadScaleRad="101237" custRadScaleInc="-101142">
        <dgm:presLayoutVars>
          <dgm:bulletEnabled val="1"/>
        </dgm:presLayoutVars>
      </dgm:prSet>
      <dgm:spPr/>
      <dgm:t>
        <a:bodyPr/>
        <a:lstStyle/>
        <a:p>
          <a:endParaRPr lang="es-EC"/>
        </a:p>
      </dgm:t>
    </dgm:pt>
  </dgm:ptLst>
  <dgm:cxnLst>
    <dgm:cxn modelId="{8A27FA9E-3037-47A6-A378-517929CBF7DC}" type="presOf" srcId="{5470DD5D-1B29-406C-B255-F772086A9057}" destId="{93AF10A1-272A-4885-8965-B0D92C5D6F3E}" srcOrd="0" destOrd="0" presId="urn:microsoft.com/office/officeart/2005/8/layout/cycle3"/>
    <dgm:cxn modelId="{66E7B076-1DC4-45C5-AD29-2AE14C685C60}" type="presOf" srcId="{5A889393-28B4-4222-822E-C034804D78B9}" destId="{93AF10A1-272A-4885-8965-B0D92C5D6F3E}" srcOrd="0" destOrd="1" presId="urn:microsoft.com/office/officeart/2005/8/layout/cycle3"/>
    <dgm:cxn modelId="{F0B1B8D0-5F1F-43E4-B37A-A8DF21C1B2A7}" srcId="{7BF7C423-1BC3-41C7-8B75-F7C9D3E964E0}" destId="{CE3523F6-B893-4279-85ED-7501E48570CE}" srcOrd="5" destOrd="0" parTransId="{1FBE6593-4338-489B-9410-F121AA63E285}" sibTransId="{24B990C6-6F38-4F6F-8C2B-10C8FFA58099}"/>
    <dgm:cxn modelId="{42D5F1CF-BC0E-48AE-BED7-29310F515FB0}" type="presOf" srcId="{514394EF-D75A-4F34-AE23-7C3A18E34B1D}" destId="{620BD4DC-8CF9-4F04-9E4A-B9B51F3F0AE8}" srcOrd="0" destOrd="0" presId="urn:microsoft.com/office/officeart/2005/8/layout/cycle3"/>
    <dgm:cxn modelId="{C72B4919-567E-4C67-A877-D84679E6F47F}" srcId="{7BF7C423-1BC3-41C7-8B75-F7C9D3E964E0}" destId="{5470DD5D-1B29-406C-B255-F772086A9057}" srcOrd="3" destOrd="0" parTransId="{69C6FACC-CD0C-4312-B03C-6D95B4FFE406}" sibTransId="{DB00DC21-8028-47BD-9063-8911FE0CE16F}"/>
    <dgm:cxn modelId="{F3B25D33-BA5C-404A-B643-FC75975CDD47}" srcId="{5470DD5D-1B29-406C-B255-F772086A9057}" destId="{5A889393-28B4-4222-822E-C034804D78B9}" srcOrd="0" destOrd="0" parTransId="{84E2263E-9C89-411C-BD26-74653EA348AF}" sibTransId="{DF9C0704-9E59-4C2D-BCCE-4637CFB279E5}"/>
    <dgm:cxn modelId="{FEC6AD06-2495-4E26-99B1-D77647E5A6A4}" type="presOf" srcId="{30183581-17EF-459E-B4CD-4BF144619B04}" destId="{93AF10A1-272A-4885-8965-B0D92C5D6F3E}" srcOrd="0" destOrd="2" presId="urn:microsoft.com/office/officeart/2005/8/layout/cycle3"/>
    <dgm:cxn modelId="{430B1677-5882-4295-8FBB-BF898F603DEC}" srcId="{7BF7C423-1BC3-41C7-8B75-F7C9D3E964E0}" destId="{F62C20D2-B66D-4736-B198-0F17063CAA09}" srcOrd="0" destOrd="0" parTransId="{04465FA2-BCCE-45DF-BF82-44DD11CE0895}" sibTransId="{CC9B4C5B-1B7A-43F0-869B-1C869BF2048E}"/>
    <dgm:cxn modelId="{3C997FDE-CE71-4FCE-84FA-998A68201B53}" srcId="{7BF7C423-1BC3-41C7-8B75-F7C9D3E964E0}" destId="{F780EA82-A7BA-46D8-BDDA-6F79A6580440}" srcOrd="1" destOrd="0" parTransId="{1A2B5213-86FB-4A51-B72F-DA01AF76C9D6}" sibTransId="{FC15849C-C79B-4638-BB0D-427334354F29}"/>
    <dgm:cxn modelId="{2C6A7733-E9D5-480E-B9A3-ABE91F6F516D}" srcId="{7BF7C423-1BC3-41C7-8B75-F7C9D3E964E0}" destId="{514394EF-D75A-4F34-AE23-7C3A18E34B1D}" srcOrd="2" destOrd="0" parTransId="{A330F018-6BD4-4517-B2E6-02148CB2C457}" sibTransId="{6DCEFD36-9267-412E-8BD2-3AB00E54D468}"/>
    <dgm:cxn modelId="{E5EF69C5-187F-49F4-87B8-D9E05ED9EF70}" type="presOf" srcId="{CE3523F6-B893-4279-85ED-7501E48570CE}" destId="{2E52052B-53F7-46C9-9948-0889879611FD}" srcOrd="0" destOrd="0" presId="urn:microsoft.com/office/officeart/2005/8/layout/cycle3"/>
    <dgm:cxn modelId="{E94F5030-516E-4EB0-943C-CEF41F87C0E9}" type="presOf" srcId="{7BF7C423-1BC3-41C7-8B75-F7C9D3E964E0}" destId="{FC994647-1B26-4971-9052-0FC6082C4B00}" srcOrd="0" destOrd="0" presId="urn:microsoft.com/office/officeart/2005/8/layout/cycle3"/>
    <dgm:cxn modelId="{5888A82D-19FD-47F1-8881-0DDF910C31A9}" srcId="{7BF7C423-1BC3-41C7-8B75-F7C9D3E964E0}" destId="{92CD1AE5-ACF5-4500-BA32-D9D536C4BA9A}" srcOrd="4" destOrd="0" parTransId="{872ABC14-9045-4F6B-A484-5F6C8149ED1F}" sibTransId="{F8E0F763-92C7-492B-AAD4-E5AD730F05C2}"/>
    <dgm:cxn modelId="{0C9A38DB-48FC-428E-875B-9F5FCF5F7416}" type="presOf" srcId="{5171A516-8DE8-4311-B4F4-CF66DF438DA1}" destId="{B2CBCC09-16C2-4DF4-8CAD-2C8D3729AD75}" srcOrd="0" destOrd="0" presId="urn:microsoft.com/office/officeart/2005/8/layout/cycle3"/>
    <dgm:cxn modelId="{E1D7332E-CDD3-454E-9BD4-81CEBBFC5122}" srcId="{5470DD5D-1B29-406C-B255-F772086A9057}" destId="{30183581-17EF-459E-B4CD-4BF144619B04}" srcOrd="1" destOrd="0" parTransId="{EC3DB921-1061-4C81-8BB8-5BD1D1A1CCA5}" sibTransId="{59FD0BB4-6C66-42B7-B17F-9F7432E9B793}"/>
    <dgm:cxn modelId="{1247C06E-8A28-4E41-A033-F2DF50A45A09}" type="presOf" srcId="{F780EA82-A7BA-46D8-BDDA-6F79A6580440}" destId="{D0D968B3-A5D2-45A6-8075-0F5589B0A8C3}" srcOrd="0" destOrd="0" presId="urn:microsoft.com/office/officeart/2005/8/layout/cycle3"/>
    <dgm:cxn modelId="{BEA299E4-B803-4722-B1B5-DFD7BAE9E22C}" srcId="{7BF7C423-1BC3-41C7-8B75-F7C9D3E964E0}" destId="{5171A516-8DE8-4311-B4F4-CF66DF438DA1}" srcOrd="6" destOrd="0" parTransId="{A815CC95-17AA-457E-8091-019BABC9CD0E}" sibTransId="{6DF19425-C098-4AE6-A197-9C3E16BCF75F}"/>
    <dgm:cxn modelId="{0F359040-D958-49C3-A013-955297A9BA89}" type="presOf" srcId="{F62C20D2-B66D-4736-B198-0F17063CAA09}" destId="{3D8BC03A-19BC-4C65-8082-2B10E9C05F59}" srcOrd="0" destOrd="0" presId="urn:microsoft.com/office/officeart/2005/8/layout/cycle3"/>
    <dgm:cxn modelId="{34903C56-F612-44BB-BEEE-2DC84583C3D2}" type="presOf" srcId="{CC9B4C5B-1B7A-43F0-869B-1C869BF2048E}" destId="{AEB055C9-0F1F-4C9B-AB6C-9402E6ED8906}" srcOrd="0" destOrd="0" presId="urn:microsoft.com/office/officeart/2005/8/layout/cycle3"/>
    <dgm:cxn modelId="{73F1B38D-F482-4940-8833-CB5FA5F740BB}" type="presOf" srcId="{92CD1AE5-ACF5-4500-BA32-D9D536C4BA9A}" destId="{D55E9D6A-0E9B-483F-B919-9D1CDF990D8A}" srcOrd="0" destOrd="0" presId="urn:microsoft.com/office/officeart/2005/8/layout/cycle3"/>
    <dgm:cxn modelId="{FBE9A5A8-21FE-42D2-94A0-78E63A533BAF}" type="presParOf" srcId="{FC994647-1B26-4971-9052-0FC6082C4B00}" destId="{71D34148-62B8-449A-9C8B-C5E72097A003}" srcOrd="0" destOrd="0" presId="urn:microsoft.com/office/officeart/2005/8/layout/cycle3"/>
    <dgm:cxn modelId="{EF74BF81-6D66-4B22-8CCA-D572FA69F507}" type="presParOf" srcId="{71D34148-62B8-449A-9C8B-C5E72097A003}" destId="{3D8BC03A-19BC-4C65-8082-2B10E9C05F59}" srcOrd="0" destOrd="0" presId="urn:microsoft.com/office/officeart/2005/8/layout/cycle3"/>
    <dgm:cxn modelId="{ACFA0F54-AA75-46C9-9DFB-53F91189A664}" type="presParOf" srcId="{71D34148-62B8-449A-9C8B-C5E72097A003}" destId="{AEB055C9-0F1F-4C9B-AB6C-9402E6ED8906}" srcOrd="1" destOrd="0" presId="urn:microsoft.com/office/officeart/2005/8/layout/cycle3"/>
    <dgm:cxn modelId="{6A2189E7-0201-434F-A5C0-AD9C26C6F7DA}" type="presParOf" srcId="{71D34148-62B8-449A-9C8B-C5E72097A003}" destId="{D0D968B3-A5D2-45A6-8075-0F5589B0A8C3}" srcOrd="2" destOrd="0" presId="urn:microsoft.com/office/officeart/2005/8/layout/cycle3"/>
    <dgm:cxn modelId="{2454BFDE-F3FF-427B-8AEB-CB1821EDC35D}" type="presParOf" srcId="{71D34148-62B8-449A-9C8B-C5E72097A003}" destId="{620BD4DC-8CF9-4F04-9E4A-B9B51F3F0AE8}" srcOrd="3" destOrd="0" presId="urn:microsoft.com/office/officeart/2005/8/layout/cycle3"/>
    <dgm:cxn modelId="{1F695AA6-8A03-4854-8797-BA99B7746A47}" type="presParOf" srcId="{71D34148-62B8-449A-9C8B-C5E72097A003}" destId="{93AF10A1-272A-4885-8965-B0D92C5D6F3E}" srcOrd="4" destOrd="0" presId="urn:microsoft.com/office/officeart/2005/8/layout/cycle3"/>
    <dgm:cxn modelId="{86F46608-F003-4B51-836F-07607FD4C157}" type="presParOf" srcId="{71D34148-62B8-449A-9C8B-C5E72097A003}" destId="{D55E9D6A-0E9B-483F-B919-9D1CDF990D8A}" srcOrd="5" destOrd="0" presId="urn:microsoft.com/office/officeart/2005/8/layout/cycle3"/>
    <dgm:cxn modelId="{D69FC44B-CDA7-49C5-9ADC-789683E665DF}" type="presParOf" srcId="{71D34148-62B8-449A-9C8B-C5E72097A003}" destId="{2E52052B-53F7-46C9-9948-0889879611FD}" srcOrd="6" destOrd="0" presId="urn:microsoft.com/office/officeart/2005/8/layout/cycle3"/>
    <dgm:cxn modelId="{2BA98DB0-A7A3-4691-959E-09F30A326761}" type="presParOf" srcId="{71D34148-62B8-449A-9C8B-C5E72097A003}" destId="{B2CBCC09-16C2-4DF4-8CAD-2C8D3729AD75}"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1D2BA5-52D2-41FD-BD05-9CB85439E0A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C"/>
        </a:p>
      </dgm:t>
    </dgm:pt>
    <dgm:pt modelId="{755036AF-11BF-48FB-80AA-713D5BDD0166}">
      <dgm:prSet phldrT="[Texto]" custT="1"/>
      <dgm:spPr/>
      <dgm:t>
        <a:bodyPr/>
        <a:lstStyle/>
        <a:p>
          <a:r>
            <a:rPr lang="es-EC" sz="1200" b="1" i="0" u="sng" dirty="0" smtClean="0">
              <a:solidFill>
                <a:srgbClr val="002060"/>
              </a:solidFill>
              <a:latin typeface="Calibri" panose="020F0502020204030204" pitchFamily="34" charset="0"/>
            </a:rPr>
            <a:t>Hipótesis</a:t>
          </a:r>
          <a:r>
            <a:rPr lang="es-EC" sz="1200" b="1" dirty="0" smtClean="0">
              <a:latin typeface="Calibri" panose="020F0502020204030204" pitchFamily="34" charset="0"/>
            </a:rPr>
            <a:t>: </a:t>
          </a:r>
          <a:r>
            <a:rPr lang="es-EC" sz="1200" dirty="0" smtClean="0">
              <a:latin typeface="Calibri" panose="020F0502020204030204" pitchFamily="34" charset="0"/>
            </a:rPr>
            <a:t>El estudio de riesgos de crédito y liquidez incidirá de madera positiva en los resultados económicos y financieros del Sector Cooperativo, en la provincia del Carchi </a:t>
          </a:r>
          <a:endParaRPr lang="es-EC" sz="1200" dirty="0">
            <a:latin typeface="Calibri" panose="020F0502020204030204" pitchFamily="34" charset="0"/>
          </a:endParaRPr>
        </a:p>
      </dgm:t>
    </dgm:pt>
    <dgm:pt modelId="{B336A611-F555-4977-AF6A-1EA0C03ED630}" type="parTrans" cxnId="{E580AB91-5837-4CA4-9A04-CC6AF1094233}">
      <dgm:prSet/>
      <dgm:spPr/>
      <dgm:t>
        <a:bodyPr/>
        <a:lstStyle/>
        <a:p>
          <a:endParaRPr lang="es-EC"/>
        </a:p>
      </dgm:t>
    </dgm:pt>
    <dgm:pt modelId="{35B18447-450F-4BC1-BE7F-70CD058960E4}" type="sibTrans" cxnId="{E580AB91-5837-4CA4-9A04-CC6AF1094233}">
      <dgm:prSet/>
      <dgm:spPr/>
      <dgm:t>
        <a:bodyPr/>
        <a:lstStyle/>
        <a:p>
          <a:endParaRPr lang="es-EC"/>
        </a:p>
      </dgm:t>
    </dgm:pt>
    <dgm:pt modelId="{1CF0F1BA-3EB6-446B-9522-EDEC179B65FF}">
      <dgm:prSet phldrT="[Texto]" custT="1"/>
      <dgm:spPr/>
      <dgm:t>
        <a:bodyPr/>
        <a:lstStyle/>
        <a:p>
          <a:r>
            <a:rPr lang="es-EC" sz="1200" b="1" dirty="0" smtClean="0">
              <a:latin typeface="Calibri" panose="020F0502020204030204" pitchFamily="34" charset="0"/>
            </a:rPr>
            <a:t>Instrumentos de recolección de información </a:t>
          </a:r>
          <a:r>
            <a:rPr lang="es-EC" sz="1200" b="1" u="sng" dirty="0" smtClean="0">
              <a:solidFill>
                <a:srgbClr val="002060"/>
              </a:solidFill>
              <a:latin typeface="Calibri" panose="020F0502020204030204" pitchFamily="34" charset="0"/>
            </a:rPr>
            <a:t>Encuesta</a:t>
          </a:r>
          <a:endParaRPr lang="es-EC" sz="1200" u="sng" dirty="0">
            <a:solidFill>
              <a:srgbClr val="002060"/>
            </a:solidFill>
            <a:latin typeface="Calibri" panose="020F0502020204030204" pitchFamily="34" charset="0"/>
          </a:endParaRPr>
        </a:p>
      </dgm:t>
    </dgm:pt>
    <dgm:pt modelId="{953AF673-0B2B-4A09-8639-A1333279D1F1}" type="parTrans" cxnId="{55BCD4ED-AFF3-443E-9420-9FDB5B11AD00}">
      <dgm:prSet/>
      <dgm:spPr/>
      <dgm:t>
        <a:bodyPr/>
        <a:lstStyle/>
        <a:p>
          <a:endParaRPr lang="es-EC"/>
        </a:p>
      </dgm:t>
    </dgm:pt>
    <dgm:pt modelId="{ED1A5D12-809E-4173-8262-4E826D97DE11}" type="sibTrans" cxnId="{55BCD4ED-AFF3-443E-9420-9FDB5B11AD00}">
      <dgm:prSet/>
      <dgm:spPr/>
      <dgm:t>
        <a:bodyPr/>
        <a:lstStyle/>
        <a:p>
          <a:endParaRPr lang="es-EC"/>
        </a:p>
      </dgm:t>
    </dgm:pt>
    <dgm:pt modelId="{E99F011A-0CD4-49F2-B199-4C96C7626BD3}">
      <dgm:prSet phldrT="[Texto]" custT="1"/>
      <dgm:spPr/>
      <dgm:t>
        <a:bodyPr/>
        <a:lstStyle/>
        <a:p>
          <a:r>
            <a:rPr lang="es-EC" sz="1200" b="1" u="sng" dirty="0" smtClean="0">
              <a:solidFill>
                <a:srgbClr val="002060"/>
              </a:solidFill>
              <a:latin typeface="Calibri" panose="020F0502020204030204" pitchFamily="34" charset="0"/>
            </a:rPr>
            <a:t>Cobertura de las unidades de análisis</a:t>
          </a:r>
        </a:p>
        <a:p>
          <a:r>
            <a:rPr lang="es-EC" sz="1200" dirty="0" smtClean="0">
              <a:latin typeface="Calibri" panose="020F0502020204030204" pitchFamily="34" charset="0"/>
            </a:rPr>
            <a:t>Se aplicó como muestra a toda la población</a:t>
          </a:r>
          <a:r>
            <a:rPr lang="es-EC" sz="1200" b="1" dirty="0" smtClean="0">
              <a:latin typeface="Calibri" panose="020F0502020204030204" pitchFamily="34" charset="0"/>
            </a:rPr>
            <a:t> </a:t>
          </a:r>
          <a:endParaRPr lang="es-EC" sz="1200" dirty="0">
            <a:latin typeface="Calibri" panose="020F0502020204030204" pitchFamily="34" charset="0"/>
          </a:endParaRPr>
        </a:p>
      </dgm:t>
    </dgm:pt>
    <dgm:pt modelId="{2263BDFF-92FA-4727-9D84-C467AAB55C02}" type="parTrans" cxnId="{B8066A59-1A37-410E-98A6-4DBA2D938D74}">
      <dgm:prSet/>
      <dgm:spPr/>
      <dgm:t>
        <a:bodyPr/>
        <a:lstStyle/>
        <a:p>
          <a:endParaRPr lang="es-EC"/>
        </a:p>
      </dgm:t>
    </dgm:pt>
    <dgm:pt modelId="{EE5B60F8-CD57-4F77-BBA7-901899443C29}" type="sibTrans" cxnId="{B8066A59-1A37-410E-98A6-4DBA2D938D74}">
      <dgm:prSet/>
      <dgm:spPr/>
      <dgm:t>
        <a:bodyPr/>
        <a:lstStyle/>
        <a:p>
          <a:endParaRPr lang="es-EC"/>
        </a:p>
      </dgm:t>
    </dgm:pt>
    <dgm:pt modelId="{ABDD6C44-A1B3-482A-9D85-F90F7B54BA52}">
      <dgm:prSet phldrT="[Texto]" custT="1"/>
      <dgm:spPr/>
      <dgm:t>
        <a:bodyPr/>
        <a:lstStyle/>
        <a:p>
          <a:r>
            <a:rPr lang="es-EC" sz="1200" b="1" dirty="0" smtClean="0">
              <a:latin typeface="Calibri" panose="020F0502020204030204" pitchFamily="34" charset="0"/>
            </a:rPr>
            <a:t>Procedimiento para tratamiento y análisis de información </a:t>
          </a:r>
          <a:r>
            <a:rPr lang="es-EC" sz="1200" b="1" u="sng" dirty="0" smtClean="0">
              <a:solidFill>
                <a:srgbClr val="002060"/>
              </a:solidFill>
              <a:latin typeface="Calibri" panose="020F0502020204030204" pitchFamily="34" charset="0"/>
            </a:rPr>
            <a:t>Estadística descriptiva</a:t>
          </a:r>
        </a:p>
        <a:p>
          <a:r>
            <a:rPr lang="es-EC" sz="1200" b="1" dirty="0" smtClean="0">
              <a:latin typeface="Calibri" panose="020F0502020204030204" pitchFamily="34" charset="0"/>
            </a:rPr>
            <a:t>La información obtenida de la encuesta se volcó en tablas y figuras  junto con su interpretación </a:t>
          </a:r>
          <a:endParaRPr lang="es-EC" sz="1200" dirty="0">
            <a:latin typeface="Calibri" panose="020F0502020204030204" pitchFamily="34" charset="0"/>
          </a:endParaRPr>
        </a:p>
      </dgm:t>
    </dgm:pt>
    <dgm:pt modelId="{14868789-0B8D-484B-9375-C5D6E04CAF9B}" type="parTrans" cxnId="{692E0CA9-7197-4D33-B660-46C1C3A80353}">
      <dgm:prSet/>
      <dgm:spPr/>
      <dgm:t>
        <a:bodyPr/>
        <a:lstStyle/>
        <a:p>
          <a:endParaRPr lang="es-EC"/>
        </a:p>
      </dgm:t>
    </dgm:pt>
    <dgm:pt modelId="{D28EBD73-F18D-4BA8-9E01-7C22F1F4FE5B}" type="sibTrans" cxnId="{692E0CA9-7197-4D33-B660-46C1C3A80353}">
      <dgm:prSet/>
      <dgm:spPr/>
      <dgm:t>
        <a:bodyPr/>
        <a:lstStyle/>
        <a:p>
          <a:endParaRPr lang="es-EC"/>
        </a:p>
      </dgm:t>
    </dgm:pt>
    <dgm:pt modelId="{112118EB-225C-472E-ADD5-6B21021FED48}">
      <dgm:prSet custT="1"/>
      <dgm:spPr/>
      <dgm:t>
        <a:bodyPr/>
        <a:lstStyle/>
        <a:p>
          <a:r>
            <a:rPr lang="es-EC" sz="1200" b="1" dirty="0" smtClean="0">
              <a:latin typeface="Calibri" panose="020F0502020204030204" pitchFamily="34" charset="0"/>
            </a:rPr>
            <a:t>Procedimiento para recolección de datos </a:t>
          </a:r>
          <a:r>
            <a:rPr lang="es-EC" sz="1200" b="1" u="sng" dirty="0" smtClean="0">
              <a:solidFill>
                <a:srgbClr val="002060"/>
              </a:solidFill>
              <a:effectLst>
                <a:outerShdw blurRad="38100" dist="38100" dir="2700000" algn="tl">
                  <a:srgbClr val="000000">
                    <a:alpha val="43137"/>
                  </a:srgbClr>
                </a:outerShdw>
              </a:effectLst>
              <a:latin typeface="Calibri" panose="020F0502020204030204" pitchFamily="34" charset="0"/>
            </a:rPr>
            <a:t>Técnica de campo </a:t>
          </a:r>
          <a:endParaRPr lang="es-EC" sz="1200" b="1" u="sng" dirty="0">
            <a:solidFill>
              <a:srgbClr val="002060"/>
            </a:solidFill>
            <a:effectLst>
              <a:outerShdw blurRad="38100" dist="38100" dir="2700000" algn="tl">
                <a:srgbClr val="000000">
                  <a:alpha val="43137"/>
                </a:srgbClr>
              </a:outerShdw>
            </a:effectLst>
            <a:latin typeface="Calibri" panose="020F0502020204030204" pitchFamily="34" charset="0"/>
          </a:endParaRPr>
        </a:p>
      </dgm:t>
    </dgm:pt>
    <dgm:pt modelId="{C17B450A-676F-4B45-B4FD-E06DAB06E912}" type="parTrans" cxnId="{2B76FC0F-B90A-4BD2-89A4-4D88DDD6D1AB}">
      <dgm:prSet/>
      <dgm:spPr/>
      <dgm:t>
        <a:bodyPr/>
        <a:lstStyle/>
        <a:p>
          <a:endParaRPr lang="es-EC"/>
        </a:p>
      </dgm:t>
    </dgm:pt>
    <dgm:pt modelId="{6DC733D3-BBE8-4386-BF45-E826EA17CA0D}" type="sibTrans" cxnId="{2B76FC0F-B90A-4BD2-89A4-4D88DDD6D1AB}">
      <dgm:prSet/>
      <dgm:spPr/>
      <dgm:t>
        <a:bodyPr/>
        <a:lstStyle/>
        <a:p>
          <a:endParaRPr lang="es-EC"/>
        </a:p>
      </dgm:t>
    </dgm:pt>
    <dgm:pt modelId="{38595260-219C-40FD-A6FB-93602F556104}" type="pres">
      <dgm:prSet presAssocID="{EE1D2BA5-52D2-41FD-BD05-9CB85439E0A7}" presName="Name0" presStyleCnt="0">
        <dgm:presLayoutVars>
          <dgm:dir/>
          <dgm:resizeHandles val="exact"/>
        </dgm:presLayoutVars>
      </dgm:prSet>
      <dgm:spPr/>
      <dgm:t>
        <a:bodyPr/>
        <a:lstStyle/>
        <a:p>
          <a:endParaRPr lang="es-EC"/>
        </a:p>
      </dgm:t>
    </dgm:pt>
    <dgm:pt modelId="{5C9D5F16-6337-45CA-9746-488B74A6F38C}" type="pres">
      <dgm:prSet presAssocID="{EE1D2BA5-52D2-41FD-BD05-9CB85439E0A7}" presName="cycle" presStyleCnt="0"/>
      <dgm:spPr/>
    </dgm:pt>
    <dgm:pt modelId="{162B8D47-6A11-4EC4-A94D-08FAD5F76BF7}" type="pres">
      <dgm:prSet presAssocID="{755036AF-11BF-48FB-80AA-713D5BDD0166}" presName="nodeFirstNode" presStyleLbl="node1" presStyleIdx="0" presStyleCnt="5" custScaleX="132151" custScaleY="79739">
        <dgm:presLayoutVars>
          <dgm:bulletEnabled val="1"/>
        </dgm:presLayoutVars>
      </dgm:prSet>
      <dgm:spPr/>
      <dgm:t>
        <a:bodyPr/>
        <a:lstStyle/>
        <a:p>
          <a:endParaRPr lang="es-EC"/>
        </a:p>
      </dgm:t>
    </dgm:pt>
    <dgm:pt modelId="{49959D54-89E4-44FE-9F68-CF234E049FF3}" type="pres">
      <dgm:prSet presAssocID="{35B18447-450F-4BC1-BE7F-70CD058960E4}" presName="sibTransFirstNode" presStyleLbl="bgShp" presStyleIdx="0" presStyleCnt="1"/>
      <dgm:spPr/>
      <dgm:t>
        <a:bodyPr/>
        <a:lstStyle/>
        <a:p>
          <a:endParaRPr lang="es-EC"/>
        </a:p>
      </dgm:t>
    </dgm:pt>
    <dgm:pt modelId="{79E750C5-61D6-4020-83D7-5DF874110AD9}" type="pres">
      <dgm:prSet presAssocID="{1CF0F1BA-3EB6-446B-9522-EDEC179B65FF}" presName="nodeFollowingNodes" presStyleLbl="node1" presStyleIdx="1" presStyleCnt="5">
        <dgm:presLayoutVars>
          <dgm:bulletEnabled val="1"/>
        </dgm:presLayoutVars>
      </dgm:prSet>
      <dgm:spPr/>
      <dgm:t>
        <a:bodyPr/>
        <a:lstStyle/>
        <a:p>
          <a:endParaRPr lang="es-EC"/>
        </a:p>
      </dgm:t>
    </dgm:pt>
    <dgm:pt modelId="{0DD43534-B97B-4595-9428-27C81F7A008E}" type="pres">
      <dgm:prSet presAssocID="{112118EB-225C-472E-ADD5-6B21021FED48}" presName="nodeFollowingNodes" presStyleLbl="node1" presStyleIdx="2" presStyleCnt="5" custRadScaleRad="108572" custRadScaleInc="-41956">
        <dgm:presLayoutVars>
          <dgm:bulletEnabled val="1"/>
        </dgm:presLayoutVars>
      </dgm:prSet>
      <dgm:spPr/>
      <dgm:t>
        <a:bodyPr/>
        <a:lstStyle/>
        <a:p>
          <a:endParaRPr lang="es-EC"/>
        </a:p>
      </dgm:t>
    </dgm:pt>
    <dgm:pt modelId="{1F38E410-B57B-42C3-B839-02F1E381FA68}" type="pres">
      <dgm:prSet presAssocID="{E99F011A-0CD4-49F2-B199-4C96C7626BD3}" presName="nodeFollowingNodes" presStyleLbl="node1" presStyleIdx="3" presStyleCnt="5" custRadScaleRad="93026" custRadScaleInc="9513">
        <dgm:presLayoutVars>
          <dgm:bulletEnabled val="1"/>
        </dgm:presLayoutVars>
      </dgm:prSet>
      <dgm:spPr/>
      <dgm:t>
        <a:bodyPr/>
        <a:lstStyle/>
        <a:p>
          <a:endParaRPr lang="es-EC"/>
        </a:p>
      </dgm:t>
    </dgm:pt>
    <dgm:pt modelId="{855902E2-79A8-4DDA-959E-8368AF53A79A}" type="pres">
      <dgm:prSet presAssocID="{ABDD6C44-A1B3-482A-9D85-F90F7B54BA52}" presName="nodeFollowingNodes" presStyleLbl="node1" presStyleIdx="4" presStyleCnt="5" custScaleX="115499" custRadScaleRad="100558" custRadScaleInc="-9369">
        <dgm:presLayoutVars>
          <dgm:bulletEnabled val="1"/>
        </dgm:presLayoutVars>
      </dgm:prSet>
      <dgm:spPr/>
      <dgm:t>
        <a:bodyPr/>
        <a:lstStyle/>
        <a:p>
          <a:endParaRPr lang="es-EC"/>
        </a:p>
      </dgm:t>
    </dgm:pt>
  </dgm:ptLst>
  <dgm:cxnLst>
    <dgm:cxn modelId="{36054B03-A331-46FF-A714-A5340542635B}" type="presOf" srcId="{1CF0F1BA-3EB6-446B-9522-EDEC179B65FF}" destId="{79E750C5-61D6-4020-83D7-5DF874110AD9}" srcOrd="0" destOrd="0" presId="urn:microsoft.com/office/officeart/2005/8/layout/cycle3"/>
    <dgm:cxn modelId="{B8F9FD29-6EB1-4EAA-8FB7-C077DBF80C3C}" type="presOf" srcId="{EE1D2BA5-52D2-41FD-BD05-9CB85439E0A7}" destId="{38595260-219C-40FD-A6FB-93602F556104}" srcOrd="0" destOrd="0" presId="urn:microsoft.com/office/officeart/2005/8/layout/cycle3"/>
    <dgm:cxn modelId="{692E0CA9-7197-4D33-B660-46C1C3A80353}" srcId="{EE1D2BA5-52D2-41FD-BD05-9CB85439E0A7}" destId="{ABDD6C44-A1B3-482A-9D85-F90F7B54BA52}" srcOrd="4" destOrd="0" parTransId="{14868789-0B8D-484B-9375-C5D6E04CAF9B}" sibTransId="{D28EBD73-F18D-4BA8-9E01-7C22F1F4FE5B}"/>
    <dgm:cxn modelId="{34B29BC0-B69C-47D3-96EB-3F8D23529753}" type="presOf" srcId="{112118EB-225C-472E-ADD5-6B21021FED48}" destId="{0DD43534-B97B-4595-9428-27C81F7A008E}" srcOrd="0" destOrd="0" presId="urn:microsoft.com/office/officeart/2005/8/layout/cycle3"/>
    <dgm:cxn modelId="{575DF282-0FCB-485F-8F2B-08D01E3411C2}" type="presOf" srcId="{755036AF-11BF-48FB-80AA-713D5BDD0166}" destId="{162B8D47-6A11-4EC4-A94D-08FAD5F76BF7}" srcOrd="0" destOrd="0" presId="urn:microsoft.com/office/officeart/2005/8/layout/cycle3"/>
    <dgm:cxn modelId="{55BCD4ED-AFF3-443E-9420-9FDB5B11AD00}" srcId="{EE1D2BA5-52D2-41FD-BD05-9CB85439E0A7}" destId="{1CF0F1BA-3EB6-446B-9522-EDEC179B65FF}" srcOrd="1" destOrd="0" parTransId="{953AF673-0B2B-4A09-8639-A1333279D1F1}" sibTransId="{ED1A5D12-809E-4173-8262-4E826D97DE11}"/>
    <dgm:cxn modelId="{B8066A59-1A37-410E-98A6-4DBA2D938D74}" srcId="{EE1D2BA5-52D2-41FD-BD05-9CB85439E0A7}" destId="{E99F011A-0CD4-49F2-B199-4C96C7626BD3}" srcOrd="3" destOrd="0" parTransId="{2263BDFF-92FA-4727-9D84-C467AAB55C02}" sibTransId="{EE5B60F8-CD57-4F77-BBA7-901899443C29}"/>
    <dgm:cxn modelId="{2B76FC0F-B90A-4BD2-89A4-4D88DDD6D1AB}" srcId="{EE1D2BA5-52D2-41FD-BD05-9CB85439E0A7}" destId="{112118EB-225C-472E-ADD5-6B21021FED48}" srcOrd="2" destOrd="0" parTransId="{C17B450A-676F-4B45-B4FD-E06DAB06E912}" sibTransId="{6DC733D3-BBE8-4386-BF45-E826EA17CA0D}"/>
    <dgm:cxn modelId="{9B2A5773-1500-4D93-BA97-C872E1D8D788}" type="presOf" srcId="{35B18447-450F-4BC1-BE7F-70CD058960E4}" destId="{49959D54-89E4-44FE-9F68-CF234E049FF3}" srcOrd="0" destOrd="0" presId="urn:microsoft.com/office/officeart/2005/8/layout/cycle3"/>
    <dgm:cxn modelId="{E580AB91-5837-4CA4-9A04-CC6AF1094233}" srcId="{EE1D2BA5-52D2-41FD-BD05-9CB85439E0A7}" destId="{755036AF-11BF-48FB-80AA-713D5BDD0166}" srcOrd="0" destOrd="0" parTransId="{B336A611-F555-4977-AF6A-1EA0C03ED630}" sibTransId="{35B18447-450F-4BC1-BE7F-70CD058960E4}"/>
    <dgm:cxn modelId="{25D3C9BD-3565-4F9D-BCFC-B4F195FA9537}" type="presOf" srcId="{E99F011A-0CD4-49F2-B199-4C96C7626BD3}" destId="{1F38E410-B57B-42C3-B839-02F1E381FA68}" srcOrd="0" destOrd="0" presId="urn:microsoft.com/office/officeart/2005/8/layout/cycle3"/>
    <dgm:cxn modelId="{D791879E-A088-4CDB-AEFA-7203E82CE9FA}" type="presOf" srcId="{ABDD6C44-A1B3-482A-9D85-F90F7B54BA52}" destId="{855902E2-79A8-4DDA-959E-8368AF53A79A}" srcOrd="0" destOrd="0" presId="urn:microsoft.com/office/officeart/2005/8/layout/cycle3"/>
    <dgm:cxn modelId="{FAE9896A-745F-4E04-B6FB-62FFD79F1FCD}" type="presParOf" srcId="{38595260-219C-40FD-A6FB-93602F556104}" destId="{5C9D5F16-6337-45CA-9746-488B74A6F38C}" srcOrd="0" destOrd="0" presId="urn:microsoft.com/office/officeart/2005/8/layout/cycle3"/>
    <dgm:cxn modelId="{5001607F-6A4C-4B19-BA7F-074724A855B4}" type="presParOf" srcId="{5C9D5F16-6337-45CA-9746-488B74A6F38C}" destId="{162B8D47-6A11-4EC4-A94D-08FAD5F76BF7}" srcOrd="0" destOrd="0" presId="urn:microsoft.com/office/officeart/2005/8/layout/cycle3"/>
    <dgm:cxn modelId="{DD1E3098-B5DC-49EE-9594-57E4E9234E3B}" type="presParOf" srcId="{5C9D5F16-6337-45CA-9746-488B74A6F38C}" destId="{49959D54-89E4-44FE-9F68-CF234E049FF3}" srcOrd="1" destOrd="0" presId="urn:microsoft.com/office/officeart/2005/8/layout/cycle3"/>
    <dgm:cxn modelId="{6F246FD6-76E9-46B6-9305-E9FA320704F1}" type="presParOf" srcId="{5C9D5F16-6337-45CA-9746-488B74A6F38C}" destId="{79E750C5-61D6-4020-83D7-5DF874110AD9}" srcOrd="2" destOrd="0" presId="urn:microsoft.com/office/officeart/2005/8/layout/cycle3"/>
    <dgm:cxn modelId="{D0819EB8-35FC-464B-B151-11902B44E217}" type="presParOf" srcId="{5C9D5F16-6337-45CA-9746-488B74A6F38C}" destId="{0DD43534-B97B-4595-9428-27C81F7A008E}" srcOrd="3" destOrd="0" presId="urn:microsoft.com/office/officeart/2005/8/layout/cycle3"/>
    <dgm:cxn modelId="{47A376D8-7A25-4710-91B2-4F2E448F1BB5}" type="presParOf" srcId="{5C9D5F16-6337-45CA-9746-488B74A6F38C}" destId="{1F38E410-B57B-42C3-B839-02F1E381FA68}" srcOrd="4" destOrd="0" presId="urn:microsoft.com/office/officeart/2005/8/layout/cycle3"/>
    <dgm:cxn modelId="{E56BD4DD-385F-4F5A-BDD6-FE699069B052}" type="presParOf" srcId="{5C9D5F16-6337-45CA-9746-488B74A6F38C}" destId="{855902E2-79A8-4DDA-959E-8368AF53A79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F7B9AD-0738-41EC-A327-165E89902E3F}" type="doc">
      <dgm:prSet loTypeId="urn:microsoft.com/office/officeart/2005/8/layout/hProcess9" loCatId="process" qsTypeId="urn:microsoft.com/office/officeart/2005/8/quickstyle/simple1" qsCatId="simple" csTypeId="urn:microsoft.com/office/officeart/2005/8/colors/accent0_1" csCatId="mainScheme" phldr="1"/>
      <dgm:spPr/>
    </dgm:pt>
    <dgm:pt modelId="{F7D55333-816E-46F9-9380-6CE4ED1188CD}">
      <dgm:prSet phldrT="[Texto]"/>
      <dgm:spPr>
        <a:solidFill>
          <a:schemeClr val="accent3">
            <a:lumMod val="60000"/>
            <a:lumOff val="40000"/>
          </a:schemeClr>
        </a:solidFill>
      </dgm:spPr>
      <dgm:t>
        <a:bodyPr/>
        <a:lstStyle/>
        <a:p>
          <a:r>
            <a:rPr lang="es-EC" dirty="0" smtClean="0">
              <a:latin typeface="Calibri" panose="020F0502020204030204" pitchFamily="34" charset="0"/>
            </a:rPr>
            <a:t>La hipótesis planteada es positiva, los resultados muestran una radiografía del sector cooperativo del Carchi </a:t>
          </a:r>
          <a:endParaRPr lang="es-EC" dirty="0">
            <a:latin typeface="Calibri" panose="020F0502020204030204" pitchFamily="34" charset="0"/>
          </a:endParaRPr>
        </a:p>
      </dgm:t>
    </dgm:pt>
    <dgm:pt modelId="{68AF1DA4-B580-42B7-B522-D69BC078C3CF}" type="parTrans" cxnId="{A221043A-4597-414F-B732-02C5B6C9F625}">
      <dgm:prSet/>
      <dgm:spPr/>
      <dgm:t>
        <a:bodyPr/>
        <a:lstStyle/>
        <a:p>
          <a:endParaRPr lang="es-EC"/>
        </a:p>
      </dgm:t>
    </dgm:pt>
    <dgm:pt modelId="{C93C0F2E-6CEC-4953-93EF-2584DEF246B9}" type="sibTrans" cxnId="{A221043A-4597-414F-B732-02C5B6C9F625}">
      <dgm:prSet/>
      <dgm:spPr/>
      <dgm:t>
        <a:bodyPr/>
        <a:lstStyle/>
        <a:p>
          <a:endParaRPr lang="es-EC"/>
        </a:p>
      </dgm:t>
    </dgm:pt>
    <dgm:pt modelId="{EE06B6F6-FCD1-47D8-B913-7D76B062C81F}">
      <dgm:prSet phldrT="[Texto]"/>
      <dgm:spPr>
        <a:solidFill>
          <a:srgbClr val="CC66FF"/>
        </a:solidFill>
      </dgm:spPr>
      <dgm:t>
        <a:bodyPr/>
        <a:lstStyle/>
        <a:p>
          <a:r>
            <a:rPr lang="es-EC" dirty="0" smtClean="0">
              <a:latin typeface="Calibri" panose="020F0502020204030204" pitchFamily="34" charset="0"/>
            </a:rPr>
            <a:t>La mayoría registran buenos resultados , aunque hay algunas cooperativas con indicadores financieros poco favorables </a:t>
          </a:r>
          <a:endParaRPr lang="es-EC" dirty="0">
            <a:latin typeface="Calibri" panose="020F0502020204030204" pitchFamily="34" charset="0"/>
          </a:endParaRPr>
        </a:p>
      </dgm:t>
    </dgm:pt>
    <dgm:pt modelId="{49E9A931-2F10-45F7-91AF-D4650AD8B9EC}" type="parTrans" cxnId="{01AD7918-676E-4766-B213-3B7CE6FB10D5}">
      <dgm:prSet/>
      <dgm:spPr/>
      <dgm:t>
        <a:bodyPr/>
        <a:lstStyle/>
        <a:p>
          <a:endParaRPr lang="es-EC"/>
        </a:p>
      </dgm:t>
    </dgm:pt>
    <dgm:pt modelId="{D43F7062-0874-436C-8570-8D4B8849B163}" type="sibTrans" cxnId="{01AD7918-676E-4766-B213-3B7CE6FB10D5}">
      <dgm:prSet/>
      <dgm:spPr/>
      <dgm:t>
        <a:bodyPr/>
        <a:lstStyle/>
        <a:p>
          <a:endParaRPr lang="es-EC"/>
        </a:p>
      </dgm:t>
    </dgm:pt>
    <dgm:pt modelId="{7C60BB33-7D8A-418C-A284-6A82D6880B8A}">
      <dgm:prSet phldrT="[Texto]"/>
      <dgm:spPr>
        <a:solidFill>
          <a:srgbClr val="99FFCC"/>
        </a:solidFill>
      </dgm:spPr>
      <dgm:t>
        <a:bodyPr/>
        <a:lstStyle/>
        <a:p>
          <a:r>
            <a:rPr lang="es-EC" dirty="0" smtClean="0">
              <a:latin typeface="Calibri" panose="020F0502020204030204" pitchFamily="34" charset="0"/>
            </a:rPr>
            <a:t>Necesitan fortalecer su gestión para disminuir el riesgo y no incurrir en la iliquidez debido a la cartera vencida</a:t>
          </a:r>
          <a:r>
            <a:rPr lang="es-EC" dirty="0" smtClean="0"/>
            <a:t>.</a:t>
          </a:r>
          <a:endParaRPr lang="es-EC" dirty="0"/>
        </a:p>
      </dgm:t>
    </dgm:pt>
    <dgm:pt modelId="{8C54A634-24E8-43E7-8647-86AA2292335B}" type="parTrans" cxnId="{28FCB375-CAC8-42D1-BEA7-E33C640D6542}">
      <dgm:prSet/>
      <dgm:spPr/>
      <dgm:t>
        <a:bodyPr/>
        <a:lstStyle/>
        <a:p>
          <a:endParaRPr lang="es-EC"/>
        </a:p>
      </dgm:t>
    </dgm:pt>
    <dgm:pt modelId="{119D58EE-FDEE-4C31-8492-2E6607C2C24B}" type="sibTrans" cxnId="{28FCB375-CAC8-42D1-BEA7-E33C640D6542}">
      <dgm:prSet/>
      <dgm:spPr/>
      <dgm:t>
        <a:bodyPr/>
        <a:lstStyle/>
        <a:p>
          <a:endParaRPr lang="es-EC"/>
        </a:p>
      </dgm:t>
    </dgm:pt>
    <dgm:pt modelId="{E4182F1C-8C5E-4BF3-98AF-F5B896A3A418}" type="pres">
      <dgm:prSet presAssocID="{A7F7B9AD-0738-41EC-A327-165E89902E3F}" presName="CompostProcess" presStyleCnt="0">
        <dgm:presLayoutVars>
          <dgm:dir/>
          <dgm:resizeHandles val="exact"/>
        </dgm:presLayoutVars>
      </dgm:prSet>
      <dgm:spPr/>
    </dgm:pt>
    <dgm:pt modelId="{893E1F68-0751-4BD6-8EF7-5080EF312E36}" type="pres">
      <dgm:prSet presAssocID="{A7F7B9AD-0738-41EC-A327-165E89902E3F}" presName="arrow" presStyleLbl="bgShp" presStyleIdx="0" presStyleCnt="1"/>
      <dgm:spPr/>
    </dgm:pt>
    <dgm:pt modelId="{52CF4D8A-C15E-40BB-BF06-E40D5D34910E}" type="pres">
      <dgm:prSet presAssocID="{A7F7B9AD-0738-41EC-A327-165E89902E3F}" presName="linearProcess" presStyleCnt="0"/>
      <dgm:spPr/>
    </dgm:pt>
    <dgm:pt modelId="{7D8BDF3D-6AC2-4F08-85E7-8C14D723496C}" type="pres">
      <dgm:prSet presAssocID="{F7D55333-816E-46F9-9380-6CE4ED1188CD}" presName="textNode" presStyleLbl="node1" presStyleIdx="0" presStyleCnt="3">
        <dgm:presLayoutVars>
          <dgm:bulletEnabled val="1"/>
        </dgm:presLayoutVars>
      </dgm:prSet>
      <dgm:spPr/>
      <dgm:t>
        <a:bodyPr/>
        <a:lstStyle/>
        <a:p>
          <a:endParaRPr lang="es-EC"/>
        </a:p>
      </dgm:t>
    </dgm:pt>
    <dgm:pt modelId="{790E9004-D7DF-40C7-BFC9-EB04AB660B80}" type="pres">
      <dgm:prSet presAssocID="{C93C0F2E-6CEC-4953-93EF-2584DEF246B9}" presName="sibTrans" presStyleCnt="0"/>
      <dgm:spPr/>
    </dgm:pt>
    <dgm:pt modelId="{2EC99B9C-31B5-4D87-8ED5-4B1F9A928580}" type="pres">
      <dgm:prSet presAssocID="{EE06B6F6-FCD1-47D8-B913-7D76B062C81F}" presName="textNode" presStyleLbl="node1" presStyleIdx="1" presStyleCnt="3">
        <dgm:presLayoutVars>
          <dgm:bulletEnabled val="1"/>
        </dgm:presLayoutVars>
      </dgm:prSet>
      <dgm:spPr/>
      <dgm:t>
        <a:bodyPr/>
        <a:lstStyle/>
        <a:p>
          <a:endParaRPr lang="es-EC"/>
        </a:p>
      </dgm:t>
    </dgm:pt>
    <dgm:pt modelId="{7F091459-D970-471E-AD69-B0890655E443}" type="pres">
      <dgm:prSet presAssocID="{D43F7062-0874-436C-8570-8D4B8849B163}" presName="sibTrans" presStyleCnt="0"/>
      <dgm:spPr/>
    </dgm:pt>
    <dgm:pt modelId="{C832B0EC-0963-404E-A97C-5E07A6F09436}" type="pres">
      <dgm:prSet presAssocID="{7C60BB33-7D8A-418C-A284-6A82D6880B8A}" presName="textNode" presStyleLbl="node1" presStyleIdx="2" presStyleCnt="3">
        <dgm:presLayoutVars>
          <dgm:bulletEnabled val="1"/>
        </dgm:presLayoutVars>
      </dgm:prSet>
      <dgm:spPr/>
      <dgm:t>
        <a:bodyPr/>
        <a:lstStyle/>
        <a:p>
          <a:endParaRPr lang="es-EC"/>
        </a:p>
      </dgm:t>
    </dgm:pt>
  </dgm:ptLst>
  <dgm:cxnLst>
    <dgm:cxn modelId="{28FCB375-CAC8-42D1-BEA7-E33C640D6542}" srcId="{A7F7B9AD-0738-41EC-A327-165E89902E3F}" destId="{7C60BB33-7D8A-418C-A284-6A82D6880B8A}" srcOrd="2" destOrd="0" parTransId="{8C54A634-24E8-43E7-8647-86AA2292335B}" sibTransId="{119D58EE-FDEE-4C31-8492-2E6607C2C24B}"/>
    <dgm:cxn modelId="{A221043A-4597-414F-B732-02C5B6C9F625}" srcId="{A7F7B9AD-0738-41EC-A327-165E89902E3F}" destId="{F7D55333-816E-46F9-9380-6CE4ED1188CD}" srcOrd="0" destOrd="0" parTransId="{68AF1DA4-B580-42B7-B522-D69BC078C3CF}" sibTransId="{C93C0F2E-6CEC-4953-93EF-2584DEF246B9}"/>
    <dgm:cxn modelId="{C25A2322-C7B2-4FA3-8E49-EF5D84F1642F}" type="presOf" srcId="{7C60BB33-7D8A-418C-A284-6A82D6880B8A}" destId="{C832B0EC-0963-404E-A97C-5E07A6F09436}" srcOrd="0" destOrd="0" presId="urn:microsoft.com/office/officeart/2005/8/layout/hProcess9"/>
    <dgm:cxn modelId="{9DF95EC6-417A-4252-BBBB-C6852D90C48A}" type="presOf" srcId="{A7F7B9AD-0738-41EC-A327-165E89902E3F}" destId="{E4182F1C-8C5E-4BF3-98AF-F5B896A3A418}" srcOrd="0" destOrd="0" presId="urn:microsoft.com/office/officeart/2005/8/layout/hProcess9"/>
    <dgm:cxn modelId="{01AD7918-676E-4766-B213-3B7CE6FB10D5}" srcId="{A7F7B9AD-0738-41EC-A327-165E89902E3F}" destId="{EE06B6F6-FCD1-47D8-B913-7D76B062C81F}" srcOrd="1" destOrd="0" parTransId="{49E9A931-2F10-45F7-91AF-D4650AD8B9EC}" sibTransId="{D43F7062-0874-436C-8570-8D4B8849B163}"/>
    <dgm:cxn modelId="{2C8C7987-308D-4CFB-91C1-9C5B91A1018C}" type="presOf" srcId="{EE06B6F6-FCD1-47D8-B913-7D76B062C81F}" destId="{2EC99B9C-31B5-4D87-8ED5-4B1F9A928580}" srcOrd="0" destOrd="0" presId="urn:microsoft.com/office/officeart/2005/8/layout/hProcess9"/>
    <dgm:cxn modelId="{EDA9993F-A541-4C0D-A5F0-11C0A4C25A89}" type="presOf" srcId="{F7D55333-816E-46F9-9380-6CE4ED1188CD}" destId="{7D8BDF3D-6AC2-4F08-85E7-8C14D723496C}" srcOrd="0" destOrd="0" presId="urn:microsoft.com/office/officeart/2005/8/layout/hProcess9"/>
    <dgm:cxn modelId="{5FA450D1-FBF1-4920-A56F-ED2334124717}" type="presParOf" srcId="{E4182F1C-8C5E-4BF3-98AF-F5B896A3A418}" destId="{893E1F68-0751-4BD6-8EF7-5080EF312E36}" srcOrd="0" destOrd="0" presId="urn:microsoft.com/office/officeart/2005/8/layout/hProcess9"/>
    <dgm:cxn modelId="{EA883FEE-109B-4D5D-BFFC-39CA7F6AE7FC}" type="presParOf" srcId="{E4182F1C-8C5E-4BF3-98AF-F5B896A3A418}" destId="{52CF4D8A-C15E-40BB-BF06-E40D5D34910E}" srcOrd="1" destOrd="0" presId="urn:microsoft.com/office/officeart/2005/8/layout/hProcess9"/>
    <dgm:cxn modelId="{ABF55DDC-7262-4ACB-85DC-A0F4D1F39B99}" type="presParOf" srcId="{52CF4D8A-C15E-40BB-BF06-E40D5D34910E}" destId="{7D8BDF3D-6AC2-4F08-85E7-8C14D723496C}" srcOrd="0" destOrd="0" presId="urn:microsoft.com/office/officeart/2005/8/layout/hProcess9"/>
    <dgm:cxn modelId="{68A28B0B-93C5-4192-ABA7-EE8D9B32E982}" type="presParOf" srcId="{52CF4D8A-C15E-40BB-BF06-E40D5D34910E}" destId="{790E9004-D7DF-40C7-BFC9-EB04AB660B80}" srcOrd="1" destOrd="0" presId="urn:microsoft.com/office/officeart/2005/8/layout/hProcess9"/>
    <dgm:cxn modelId="{85D204E8-127F-4ED9-A517-1E1EC9B81EA0}" type="presParOf" srcId="{52CF4D8A-C15E-40BB-BF06-E40D5D34910E}" destId="{2EC99B9C-31B5-4D87-8ED5-4B1F9A928580}" srcOrd="2" destOrd="0" presId="urn:microsoft.com/office/officeart/2005/8/layout/hProcess9"/>
    <dgm:cxn modelId="{840A367F-652E-4F4D-9E13-947A1E94543C}" type="presParOf" srcId="{52CF4D8A-C15E-40BB-BF06-E40D5D34910E}" destId="{7F091459-D970-471E-AD69-B0890655E443}" srcOrd="3" destOrd="0" presId="urn:microsoft.com/office/officeart/2005/8/layout/hProcess9"/>
    <dgm:cxn modelId="{B665957A-DC07-4C0F-A2D9-A5E4EF3D5CD9}" type="presParOf" srcId="{52CF4D8A-C15E-40BB-BF06-E40D5D34910E}" destId="{C832B0EC-0963-404E-A97C-5E07A6F0943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4AA54-C03E-4147-8B8E-34EC977F547F}"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s-EC"/>
        </a:p>
      </dgm:t>
    </dgm:pt>
    <dgm:pt modelId="{358B846A-F08E-4B25-AF4A-F87B2135EFE0}" type="pres">
      <dgm:prSet presAssocID="{43C4AA54-C03E-4147-8B8E-34EC977F547F}" presName="hierChild1" presStyleCnt="0">
        <dgm:presLayoutVars>
          <dgm:orgChart val="1"/>
          <dgm:chPref val="1"/>
          <dgm:dir/>
          <dgm:animOne val="branch"/>
          <dgm:animLvl val="lvl"/>
          <dgm:resizeHandles/>
        </dgm:presLayoutVars>
      </dgm:prSet>
      <dgm:spPr/>
      <dgm:t>
        <a:bodyPr/>
        <a:lstStyle/>
        <a:p>
          <a:endParaRPr lang="en-US"/>
        </a:p>
      </dgm:t>
    </dgm:pt>
  </dgm:ptLst>
  <dgm:cxnLst>
    <dgm:cxn modelId="{0AFB74A7-C005-4686-B276-ED7004F1BD2A}" type="presOf" srcId="{43C4AA54-C03E-4147-8B8E-34EC977F547F}" destId="{358B846A-F08E-4B25-AF4A-F87B2135EFE0}" srcOrd="0"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9AB0FA-0659-4279-BF5B-68901399CED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C"/>
        </a:p>
      </dgm:t>
    </dgm:pt>
    <dgm:pt modelId="{D537A6BF-7394-44D4-9C10-4E0C21DBD36E}">
      <dgm:prSet phldrT="[Texto]"/>
      <dgm:spPr/>
      <dgm:t>
        <a:bodyPr/>
        <a:lstStyle/>
        <a:p>
          <a:r>
            <a:rPr lang="es-EC" dirty="0" smtClean="0"/>
            <a:t>Artículo 283.- Formas de organización pública, privada, mixta, social y solidaria</a:t>
          </a:r>
          <a:endParaRPr lang="es-EC" dirty="0"/>
        </a:p>
      </dgm:t>
    </dgm:pt>
    <dgm:pt modelId="{11C406FA-56FD-464D-A8E2-AB9DC98EF3F1}" type="parTrans" cxnId="{4555413C-D98B-44E3-BB66-8E0C61FDDF0A}">
      <dgm:prSet/>
      <dgm:spPr/>
      <dgm:t>
        <a:bodyPr/>
        <a:lstStyle/>
        <a:p>
          <a:endParaRPr lang="es-EC"/>
        </a:p>
      </dgm:t>
    </dgm:pt>
    <dgm:pt modelId="{BF12017E-BC5A-424F-A4A9-EEB9110A2AB3}" type="sibTrans" cxnId="{4555413C-D98B-44E3-BB66-8E0C61FDDF0A}">
      <dgm:prSet/>
      <dgm:spPr/>
      <dgm:t>
        <a:bodyPr/>
        <a:lstStyle/>
        <a:p>
          <a:endParaRPr lang="es-EC"/>
        </a:p>
      </dgm:t>
    </dgm:pt>
    <dgm:pt modelId="{A2C891B5-168D-479E-9E84-FD0F58A0A6AC}">
      <dgm:prSet phldrT="[Texto]"/>
      <dgm:spPr/>
      <dgm:t>
        <a:bodyPr/>
        <a:lstStyle/>
        <a:p>
          <a:r>
            <a:rPr lang="es-EC" dirty="0" smtClean="0"/>
            <a:t>Artículo 310.- Para otorgar el </a:t>
          </a:r>
          <a:r>
            <a:rPr lang="es-EC" smtClean="0"/>
            <a:t>crédito se </a:t>
          </a:r>
          <a:r>
            <a:rPr lang="es-EC" dirty="0" smtClean="0"/>
            <a:t>enfocara en incrementar la productividad  y competitividad </a:t>
          </a:r>
          <a:endParaRPr lang="es-EC" dirty="0"/>
        </a:p>
      </dgm:t>
    </dgm:pt>
    <dgm:pt modelId="{E66D4827-8611-48E9-8D66-B2838C76EC69}" type="parTrans" cxnId="{6D4DAE43-C0BC-4185-BD12-E3D636E59DF8}">
      <dgm:prSet/>
      <dgm:spPr/>
      <dgm:t>
        <a:bodyPr/>
        <a:lstStyle/>
        <a:p>
          <a:endParaRPr lang="es-EC"/>
        </a:p>
      </dgm:t>
    </dgm:pt>
    <dgm:pt modelId="{91DA43EF-D3F8-464F-AD17-33BD2EF26759}" type="sibTrans" cxnId="{6D4DAE43-C0BC-4185-BD12-E3D636E59DF8}">
      <dgm:prSet/>
      <dgm:spPr/>
      <dgm:t>
        <a:bodyPr/>
        <a:lstStyle/>
        <a:p>
          <a:endParaRPr lang="es-EC"/>
        </a:p>
      </dgm:t>
    </dgm:pt>
    <dgm:pt modelId="{785EB5A1-355B-448D-8A30-9A4D1236F977}">
      <dgm:prSet phldrT="[Texto]"/>
      <dgm:spPr/>
      <dgm:t>
        <a:bodyPr/>
        <a:lstStyle/>
        <a:p>
          <a:r>
            <a:rPr lang="es-EC" dirty="0" smtClean="0"/>
            <a:t>Artículo  319.- formas de organización son las cooperativas, familiares, empresariales públicas o privadas</a:t>
          </a:r>
          <a:endParaRPr lang="es-EC" dirty="0"/>
        </a:p>
      </dgm:t>
    </dgm:pt>
    <dgm:pt modelId="{310F2733-4293-429B-9819-238D414109D0}" type="parTrans" cxnId="{3B2B6083-8719-4411-9A45-637FD56A65CB}">
      <dgm:prSet/>
      <dgm:spPr/>
      <dgm:t>
        <a:bodyPr/>
        <a:lstStyle/>
        <a:p>
          <a:endParaRPr lang="es-EC"/>
        </a:p>
      </dgm:t>
    </dgm:pt>
    <dgm:pt modelId="{94164194-20C9-4FD8-99C2-50AD06136C55}" type="sibTrans" cxnId="{3B2B6083-8719-4411-9A45-637FD56A65CB}">
      <dgm:prSet/>
      <dgm:spPr/>
      <dgm:t>
        <a:bodyPr/>
        <a:lstStyle/>
        <a:p>
          <a:endParaRPr lang="es-EC"/>
        </a:p>
      </dgm:t>
    </dgm:pt>
    <dgm:pt modelId="{98786B97-9FDF-41CC-AE5F-9FCAAA08AFE3}">
      <dgm:prSet phldrT="[Texto]" custT="1"/>
      <dgm:spPr/>
      <dgm:t>
        <a:bodyPr/>
        <a:lstStyle/>
        <a:p>
          <a:r>
            <a:rPr lang="es-EC" sz="1600" b="1" dirty="0" smtClean="0">
              <a:latin typeface="Arial" panose="020B0604020202020204" pitchFamily="34" charset="0"/>
              <a:cs typeface="Arial" panose="020B0604020202020204" pitchFamily="34" charset="0"/>
            </a:rPr>
            <a:t>Constitución de la República del Ecuador 2008</a:t>
          </a:r>
          <a:endParaRPr lang="es-EC" sz="1600" dirty="0">
            <a:latin typeface="Arial" panose="020B0604020202020204" pitchFamily="34" charset="0"/>
            <a:cs typeface="Arial" panose="020B0604020202020204" pitchFamily="34" charset="0"/>
          </a:endParaRPr>
        </a:p>
      </dgm:t>
    </dgm:pt>
    <dgm:pt modelId="{81F0DD55-DA32-4F67-BA26-1169A05D65F0}" type="sibTrans" cxnId="{75D96E47-B048-44E9-8D55-BCDA6FD987C0}">
      <dgm:prSet/>
      <dgm:spPr/>
      <dgm:t>
        <a:bodyPr/>
        <a:lstStyle/>
        <a:p>
          <a:endParaRPr lang="es-EC"/>
        </a:p>
      </dgm:t>
    </dgm:pt>
    <dgm:pt modelId="{305E98BC-E315-454D-9A99-45C663E86549}" type="parTrans" cxnId="{75D96E47-B048-44E9-8D55-BCDA6FD987C0}">
      <dgm:prSet/>
      <dgm:spPr/>
      <dgm:t>
        <a:bodyPr/>
        <a:lstStyle/>
        <a:p>
          <a:endParaRPr lang="es-EC"/>
        </a:p>
      </dgm:t>
    </dgm:pt>
    <dgm:pt modelId="{5B3AF644-4EE4-4A62-A2CB-A95343ADA3AC}" type="pres">
      <dgm:prSet presAssocID="{679AB0FA-0659-4279-BF5B-68901399CEDD}" presName="hierChild1" presStyleCnt="0">
        <dgm:presLayoutVars>
          <dgm:orgChart val="1"/>
          <dgm:chPref val="1"/>
          <dgm:dir/>
          <dgm:animOne val="branch"/>
          <dgm:animLvl val="lvl"/>
          <dgm:resizeHandles/>
        </dgm:presLayoutVars>
      </dgm:prSet>
      <dgm:spPr/>
      <dgm:t>
        <a:bodyPr/>
        <a:lstStyle/>
        <a:p>
          <a:endParaRPr lang="en-US"/>
        </a:p>
      </dgm:t>
    </dgm:pt>
    <dgm:pt modelId="{0FCA7D36-72FD-45CC-9CFC-C8B22741EE81}" type="pres">
      <dgm:prSet presAssocID="{98786B97-9FDF-41CC-AE5F-9FCAAA08AFE3}" presName="hierRoot1" presStyleCnt="0">
        <dgm:presLayoutVars>
          <dgm:hierBranch val="init"/>
        </dgm:presLayoutVars>
      </dgm:prSet>
      <dgm:spPr/>
    </dgm:pt>
    <dgm:pt modelId="{6B048CC3-39DA-400F-A10F-F641DC62A4F7}" type="pres">
      <dgm:prSet presAssocID="{98786B97-9FDF-41CC-AE5F-9FCAAA08AFE3}" presName="rootComposite1" presStyleCnt="0"/>
      <dgm:spPr/>
    </dgm:pt>
    <dgm:pt modelId="{1DD52B9C-181B-4D10-A701-312613744F48}" type="pres">
      <dgm:prSet presAssocID="{98786B97-9FDF-41CC-AE5F-9FCAAA08AFE3}" presName="rootText1" presStyleLbl="node0" presStyleIdx="0" presStyleCnt="1">
        <dgm:presLayoutVars>
          <dgm:chPref val="3"/>
        </dgm:presLayoutVars>
      </dgm:prSet>
      <dgm:spPr/>
      <dgm:t>
        <a:bodyPr/>
        <a:lstStyle/>
        <a:p>
          <a:endParaRPr lang="es-EC"/>
        </a:p>
      </dgm:t>
    </dgm:pt>
    <dgm:pt modelId="{405102AD-975F-4FC7-B56D-8C95183E7DB4}" type="pres">
      <dgm:prSet presAssocID="{98786B97-9FDF-41CC-AE5F-9FCAAA08AFE3}" presName="rootConnector1" presStyleLbl="node1" presStyleIdx="0" presStyleCnt="0"/>
      <dgm:spPr/>
      <dgm:t>
        <a:bodyPr/>
        <a:lstStyle/>
        <a:p>
          <a:endParaRPr lang="en-US"/>
        </a:p>
      </dgm:t>
    </dgm:pt>
    <dgm:pt modelId="{7419F6D5-160E-4497-99DA-B163E59A6AD4}" type="pres">
      <dgm:prSet presAssocID="{98786B97-9FDF-41CC-AE5F-9FCAAA08AFE3}" presName="hierChild2" presStyleCnt="0"/>
      <dgm:spPr/>
    </dgm:pt>
    <dgm:pt modelId="{6BF9CB1B-E2E0-4CDE-A33D-79C6482F58AC}" type="pres">
      <dgm:prSet presAssocID="{11C406FA-56FD-464D-A8E2-AB9DC98EF3F1}" presName="Name37" presStyleLbl="parChTrans1D2" presStyleIdx="0" presStyleCnt="3"/>
      <dgm:spPr/>
      <dgm:t>
        <a:bodyPr/>
        <a:lstStyle/>
        <a:p>
          <a:endParaRPr lang="en-US"/>
        </a:p>
      </dgm:t>
    </dgm:pt>
    <dgm:pt modelId="{87CA8F59-D613-4C8D-855B-7A769D0AE8D3}" type="pres">
      <dgm:prSet presAssocID="{D537A6BF-7394-44D4-9C10-4E0C21DBD36E}" presName="hierRoot2" presStyleCnt="0">
        <dgm:presLayoutVars>
          <dgm:hierBranch val="init"/>
        </dgm:presLayoutVars>
      </dgm:prSet>
      <dgm:spPr/>
    </dgm:pt>
    <dgm:pt modelId="{7ADC793C-575A-4BEC-92B6-1961EE10DFB1}" type="pres">
      <dgm:prSet presAssocID="{D537A6BF-7394-44D4-9C10-4E0C21DBD36E}" presName="rootComposite" presStyleCnt="0"/>
      <dgm:spPr/>
    </dgm:pt>
    <dgm:pt modelId="{BABF6981-3555-404E-A114-06225C61BD67}" type="pres">
      <dgm:prSet presAssocID="{D537A6BF-7394-44D4-9C10-4E0C21DBD36E}" presName="rootText" presStyleLbl="node2" presStyleIdx="0" presStyleCnt="3">
        <dgm:presLayoutVars>
          <dgm:chPref val="3"/>
        </dgm:presLayoutVars>
      </dgm:prSet>
      <dgm:spPr/>
      <dgm:t>
        <a:bodyPr/>
        <a:lstStyle/>
        <a:p>
          <a:endParaRPr lang="es-EC"/>
        </a:p>
      </dgm:t>
    </dgm:pt>
    <dgm:pt modelId="{02DA34A8-11B6-4566-B764-6F02C67EE04D}" type="pres">
      <dgm:prSet presAssocID="{D537A6BF-7394-44D4-9C10-4E0C21DBD36E}" presName="rootConnector" presStyleLbl="node2" presStyleIdx="0" presStyleCnt="3"/>
      <dgm:spPr/>
      <dgm:t>
        <a:bodyPr/>
        <a:lstStyle/>
        <a:p>
          <a:endParaRPr lang="en-US"/>
        </a:p>
      </dgm:t>
    </dgm:pt>
    <dgm:pt modelId="{73C2C153-3E3F-426B-B66E-FCE1010AC8BB}" type="pres">
      <dgm:prSet presAssocID="{D537A6BF-7394-44D4-9C10-4E0C21DBD36E}" presName="hierChild4" presStyleCnt="0"/>
      <dgm:spPr/>
    </dgm:pt>
    <dgm:pt modelId="{C89BF4F8-9729-4B7F-9683-558605214FB3}" type="pres">
      <dgm:prSet presAssocID="{D537A6BF-7394-44D4-9C10-4E0C21DBD36E}" presName="hierChild5" presStyleCnt="0"/>
      <dgm:spPr/>
    </dgm:pt>
    <dgm:pt modelId="{2577837B-A4F2-468A-B4A6-BD63B747B5F3}" type="pres">
      <dgm:prSet presAssocID="{E66D4827-8611-48E9-8D66-B2838C76EC69}" presName="Name37" presStyleLbl="parChTrans1D2" presStyleIdx="1" presStyleCnt="3"/>
      <dgm:spPr/>
      <dgm:t>
        <a:bodyPr/>
        <a:lstStyle/>
        <a:p>
          <a:endParaRPr lang="en-US"/>
        </a:p>
      </dgm:t>
    </dgm:pt>
    <dgm:pt modelId="{1643E323-9FE7-4A2D-AF0A-43CD5091F097}" type="pres">
      <dgm:prSet presAssocID="{A2C891B5-168D-479E-9E84-FD0F58A0A6AC}" presName="hierRoot2" presStyleCnt="0">
        <dgm:presLayoutVars>
          <dgm:hierBranch val="init"/>
        </dgm:presLayoutVars>
      </dgm:prSet>
      <dgm:spPr/>
    </dgm:pt>
    <dgm:pt modelId="{D5EC66CA-D98F-4F63-AB95-4A8FAFC94A4A}" type="pres">
      <dgm:prSet presAssocID="{A2C891B5-168D-479E-9E84-FD0F58A0A6AC}" presName="rootComposite" presStyleCnt="0"/>
      <dgm:spPr/>
    </dgm:pt>
    <dgm:pt modelId="{404D6CDD-9B52-44B4-A2F2-5E4167F6661B}" type="pres">
      <dgm:prSet presAssocID="{A2C891B5-168D-479E-9E84-FD0F58A0A6AC}" presName="rootText" presStyleLbl="node2" presStyleIdx="1" presStyleCnt="3">
        <dgm:presLayoutVars>
          <dgm:chPref val="3"/>
        </dgm:presLayoutVars>
      </dgm:prSet>
      <dgm:spPr/>
      <dgm:t>
        <a:bodyPr/>
        <a:lstStyle/>
        <a:p>
          <a:endParaRPr lang="es-EC"/>
        </a:p>
      </dgm:t>
    </dgm:pt>
    <dgm:pt modelId="{87506A75-8851-4397-8B63-5630C439FF72}" type="pres">
      <dgm:prSet presAssocID="{A2C891B5-168D-479E-9E84-FD0F58A0A6AC}" presName="rootConnector" presStyleLbl="node2" presStyleIdx="1" presStyleCnt="3"/>
      <dgm:spPr/>
      <dgm:t>
        <a:bodyPr/>
        <a:lstStyle/>
        <a:p>
          <a:endParaRPr lang="en-US"/>
        </a:p>
      </dgm:t>
    </dgm:pt>
    <dgm:pt modelId="{8295009E-7517-4DC8-8E3F-F89C6F334024}" type="pres">
      <dgm:prSet presAssocID="{A2C891B5-168D-479E-9E84-FD0F58A0A6AC}" presName="hierChild4" presStyleCnt="0"/>
      <dgm:spPr/>
    </dgm:pt>
    <dgm:pt modelId="{0691CEC7-E0ED-4F2E-9D1D-5B4D74C7663B}" type="pres">
      <dgm:prSet presAssocID="{A2C891B5-168D-479E-9E84-FD0F58A0A6AC}" presName="hierChild5" presStyleCnt="0"/>
      <dgm:spPr/>
    </dgm:pt>
    <dgm:pt modelId="{CAE58A9D-AF4D-4289-A1B0-F907F9F9599F}" type="pres">
      <dgm:prSet presAssocID="{310F2733-4293-429B-9819-238D414109D0}" presName="Name37" presStyleLbl="parChTrans1D2" presStyleIdx="2" presStyleCnt="3"/>
      <dgm:spPr/>
      <dgm:t>
        <a:bodyPr/>
        <a:lstStyle/>
        <a:p>
          <a:endParaRPr lang="en-US"/>
        </a:p>
      </dgm:t>
    </dgm:pt>
    <dgm:pt modelId="{C6EE5C1B-732B-44EA-A49C-D98FB9FA36C7}" type="pres">
      <dgm:prSet presAssocID="{785EB5A1-355B-448D-8A30-9A4D1236F977}" presName="hierRoot2" presStyleCnt="0">
        <dgm:presLayoutVars>
          <dgm:hierBranch val="init"/>
        </dgm:presLayoutVars>
      </dgm:prSet>
      <dgm:spPr/>
    </dgm:pt>
    <dgm:pt modelId="{8F082A9E-6870-44D8-8CBB-488FB4DE8C23}" type="pres">
      <dgm:prSet presAssocID="{785EB5A1-355B-448D-8A30-9A4D1236F977}" presName="rootComposite" presStyleCnt="0"/>
      <dgm:spPr/>
    </dgm:pt>
    <dgm:pt modelId="{80F88EC0-8AD7-4447-971B-7F49E7DE5C70}" type="pres">
      <dgm:prSet presAssocID="{785EB5A1-355B-448D-8A30-9A4D1236F977}" presName="rootText" presStyleLbl="node2" presStyleIdx="2" presStyleCnt="3">
        <dgm:presLayoutVars>
          <dgm:chPref val="3"/>
        </dgm:presLayoutVars>
      </dgm:prSet>
      <dgm:spPr/>
      <dgm:t>
        <a:bodyPr/>
        <a:lstStyle/>
        <a:p>
          <a:endParaRPr lang="es-EC"/>
        </a:p>
      </dgm:t>
    </dgm:pt>
    <dgm:pt modelId="{4F682301-8DED-4B42-9265-996A2E9105DC}" type="pres">
      <dgm:prSet presAssocID="{785EB5A1-355B-448D-8A30-9A4D1236F977}" presName="rootConnector" presStyleLbl="node2" presStyleIdx="2" presStyleCnt="3"/>
      <dgm:spPr/>
      <dgm:t>
        <a:bodyPr/>
        <a:lstStyle/>
        <a:p>
          <a:endParaRPr lang="en-US"/>
        </a:p>
      </dgm:t>
    </dgm:pt>
    <dgm:pt modelId="{E89AA4A8-6985-4977-9B2C-9137CEAB6F99}" type="pres">
      <dgm:prSet presAssocID="{785EB5A1-355B-448D-8A30-9A4D1236F977}" presName="hierChild4" presStyleCnt="0"/>
      <dgm:spPr/>
    </dgm:pt>
    <dgm:pt modelId="{534CBB42-3108-41D4-A6F9-E4AB30D1EBCE}" type="pres">
      <dgm:prSet presAssocID="{785EB5A1-355B-448D-8A30-9A4D1236F977}" presName="hierChild5" presStyleCnt="0"/>
      <dgm:spPr/>
    </dgm:pt>
    <dgm:pt modelId="{6859D009-AFA3-4B0F-AD96-687FB9E51CC1}" type="pres">
      <dgm:prSet presAssocID="{98786B97-9FDF-41CC-AE5F-9FCAAA08AFE3}" presName="hierChild3" presStyleCnt="0"/>
      <dgm:spPr/>
    </dgm:pt>
  </dgm:ptLst>
  <dgm:cxnLst>
    <dgm:cxn modelId="{2028A603-1076-4B6F-A830-355CC9A37AAC}" type="presOf" srcId="{D537A6BF-7394-44D4-9C10-4E0C21DBD36E}" destId="{02DA34A8-11B6-4566-B764-6F02C67EE04D}" srcOrd="1" destOrd="0" presId="urn:microsoft.com/office/officeart/2005/8/layout/orgChart1"/>
    <dgm:cxn modelId="{765BC0F1-B0DF-469D-9827-4367A5A185E2}" type="presOf" srcId="{11C406FA-56FD-464D-A8E2-AB9DC98EF3F1}" destId="{6BF9CB1B-E2E0-4CDE-A33D-79C6482F58AC}" srcOrd="0" destOrd="0" presId="urn:microsoft.com/office/officeart/2005/8/layout/orgChart1"/>
    <dgm:cxn modelId="{75D96E47-B048-44E9-8D55-BCDA6FD987C0}" srcId="{679AB0FA-0659-4279-BF5B-68901399CEDD}" destId="{98786B97-9FDF-41CC-AE5F-9FCAAA08AFE3}" srcOrd="0" destOrd="0" parTransId="{305E98BC-E315-454D-9A99-45C663E86549}" sibTransId="{81F0DD55-DA32-4F67-BA26-1169A05D65F0}"/>
    <dgm:cxn modelId="{6D4DAE43-C0BC-4185-BD12-E3D636E59DF8}" srcId="{98786B97-9FDF-41CC-AE5F-9FCAAA08AFE3}" destId="{A2C891B5-168D-479E-9E84-FD0F58A0A6AC}" srcOrd="1" destOrd="0" parTransId="{E66D4827-8611-48E9-8D66-B2838C76EC69}" sibTransId="{91DA43EF-D3F8-464F-AD17-33BD2EF26759}"/>
    <dgm:cxn modelId="{1887F2C0-8724-479C-942F-591C53394BF7}" type="presOf" srcId="{679AB0FA-0659-4279-BF5B-68901399CEDD}" destId="{5B3AF644-4EE4-4A62-A2CB-A95343ADA3AC}" srcOrd="0" destOrd="0" presId="urn:microsoft.com/office/officeart/2005/8/layout/orgChart1"/>
    <dgm:cxn modelId="{2794BA5E-B615-42D8-838F-017570C93EBA}" type="presOf" srcId="{D537A6BF-7394-44D4-9C10-4E0C21DBD36E}" destId="{BABF6981-3555-404E-A114-06225C61BD67}" srcOrd="0" destOrd="0" presId="urn:microsoft.com/office/officeart/2005/8/layout/orgChart1"/>
    <dgm:cxn modelId="{0F91CDF6-CD42-43C7-945E-A485F210DFC6}" type="presOf" srcId="{A2C891B5-168D-479E-9E84-FD0F58A0A6AC}" destId="{404D6CDD-9B52-44B4-A2F2-5E4167F6661B}" srcOrd="0" destOrd="0" presId="urn:microsoft.com/office/officeart/2005/8/layout/orgChart1"/>
    <dgm:cxn modelId="{0E62EDF3-821B-445C-8209-8D57A8048438}" type="presOf" srcId="{98786B97-9FDF-41CC-AE5F-9FCAAA08AFE3}" destId="{1DD52B9C-181B-4D10-A701-312613744F48}" srcOrd="0" destOrd="0" presId="urn:microsoft.com/office/officeart/2005/8/layout/orgChart1"/>
    <dgm:cxn modelId="{96CFE86D-19DD-44C3-927E-9C8FBC6FBA9F}" type="presOf" srcId="{785EB5A1-355B-448D-8A30-9A4D1236F977}" destId="{4F682301-8DED-4B42-9265-996A2E9105DC}" srcOrd="1" destOrd="0" presId="urn:microsoft.com/office/officeart/2005/8/layout/orgChart1"/>
    <dgm:cxn modelId="{794280CF-B296-4A33-8B45-2295D35146B8}" type="presOf" srcId="{785EB5A1-355B-448D-8A30-9A4D1236F977}" destId="{80F88EC0-8AD7-4447-971B-7F49E7DE5C70}" srcOrd="0" destOrd="0" presId="urn:microsoft.com/office/officeart/2005/8/layout/orgChart1"/>
    <dgm:cxn modelId="{8029DAC4-54E7-454B-88C9-FF829EF5F4F3}" type="presOf" srcId="{A2C891B5-168D-479E-9E84-FD0F58A0A6AC}" destId="{87506A75-8851-4397-8B63-5630C439FF72}" srcOrd="1" destOrd="0" presId="urn:microsoft.com/office/officeart/2005/8/layout/orgChart1"/>
    <dgm:cxn modelId="{4555413C-D98B-44E3-BB66-8E0C61FDDF0A}" srcId="{98786B97-9FDF-41CC-AE5F-9FCAAA08AFE3}" destId="{D537A6BF-7394-44D4-9C10-4E0C21DBD36E}" srcOrd="0" destOrd="0" parTransId="{11C406FA-56FD-464D-A8E2-AB9DC98EF3F1}" sibTransId="{BF12017E-BC5A-424F-A4A9-EEB9110A2AB3}"/>
    <dgm:cxn modelId="{1B24CFAF-E60C-409D-9658-D5D5C6BD8990}" type="presOf" srcId="{E66D4827-8611-48E9-8D66-B2838C76EC69}" destId="{2577837B-A4F2-468A-B4A6-BD63B747B5F3}" srcOrd="0" destOrd="0" presId="urn:microsoft.com/office/officeart/2005/8/layout/orgChart1"/>
    <dgm:cxn modelId="{3B2B6083-8719-4411-9A45-637FD56A65CB}" srcId="{98786B97-9FDF-41CC-AE5F-9FCAAA08AFE3}" destId="{785EB5A1-355B-448D-8A30-9A4D1236F977}" srcOrd="2" destOrd="0" parTransId="{310F2733-4293-429B-9819-238D414109D0}" sibTransId="{94164194-20C9-4FD8-99C2-50AD06136C55}"/>
    <dgm:cxn modelId="{DF41B855-3F14-4B16-BB80-85F9EF0E3DEF}" type="presOf" srcId="{98786B97-9FDF-41CC-AE5F-9FCAAA08AFE3}" destId="{405102AD-975F-4FC7-B56D-8C95183E7DB4}" srcOrd="1" destOrd="0" presId="urn:microsoft.com/office/officeart/2005/8/layout/orgChart1"/>
    <dgm:cxn modelId="{5800F496-7AB2-4071-8910-CBB9DBD424DA}" type="presOf" srcId="{310F2733-4293-429B-9819-238D414109D0}" destId="{CAE58A9D-AF4D-4289-A1B0-F907F9F9599F}" srcOrd="0" destOrd="0" presId="urn:microsoft.com/office/officeart/2005/8/layout/orgChart1"/>
    <dgm:cxn modelId="{62A093CA-4EBC-4789-A4B2-35FBA0E496DD}" type="presParOf" srcId="{5B3AF644-4EE4-4A62-A2CB-A95343ADA3AC}" destId="{0FCA7D36-72FD-45CC-9CFC-C8B22741EE81}" srcOrd="0" destOrd="0" presId="urn:microsoft.com/office/officeart/2005/8/layout/orgChart1"/>
    <dgm:cxn modelId="{CD7FD240-2E95-4D8A-8144-4CBCDE866DD4}" type="presParOf" srcId="{0FCA7D36-72FD-45CC-9CFC-C8B22741EE81}" destId="{6B048CC3-39DA-400F-A10F-F641DC62A4F7}" srcOrd="0" destOrd="0" presId="urn:microsoft.com/office/officeart/2005/8/layout/orgChart1"/>
    <dgm:cxn modelId="{4867D2DB-5C94-4526-9D8A-74DA65BECFD2}" type="presParOf" srcId="{6B048CC3-39DA-400F-A10F-F641DC62A4F7}" destId="{1DD52B9C-181B-4D10-A701-312613744F48}" srcOrd="0" destOrd="0" presId="urn:microsoft.com/office/officeart/2005/8/layout/orgChart1"/>
    <dgm:cxn modelId="{0D4023D3-51D9-4E80-8176-A10D57EBB22C}" type="presParOf" srcId="{6B048CC3-39DA-400F-A10F-F641DC62A4F7}" destId="{405102AD-975F-4FC7-B56D-8C95183E7DB4}" srcOrd="1" destOrd="0" presId="urn:microsoft.com/office/officeart/2005/8/layout/orgChart1"/>
    <dgm:cxn modelId="{7802DD02-16EC-4E91-A8C2-F7648218A1E3}" type="presParOf" srcId="{0FCA7D36-72FD-45CC-9CFC-C8B22741EE81}" destId="{7419F6D5-160E-4497-99DA-B163E59A6AD4}" srcOrd="1" destOrd="0" presId="urn:microsoft.com/office/officeart/2005/8/layout/orgChart1"/>
    <dgm:cxn modelId="{8BED9AB4-BA27-42EE-9649-C96BA5B34C3A}" type="presParOf" srcId="{7419F6D5-160E-4497-99DA-B163E59A6AD4}" destId="{6BF9CB1B-E2E0-4CDE-A33D-79C6482F58AC}" srcOrd="0" destOrd="0" presId="urn:microsoft.com/office/officeart/2005/8/layout/orgChart1"/>
    <dgm:cxn modelId="{291435D7-0FC9-4628-A1AA-A0211EE855DC}" type="presParOf" srcId="{7419F6D5-160E-4497-99DA-B163E59A6AD4}" destId="{87CA8F59-D613-4C8D-855B-7A769D0AE8D3}" srcOrd="1" destOrd="0" presId="urn:microsoft.com/office/officeart/2005/8/layout/orgChart1"/>
    <dgm:cxn modelId="{F577274A-62DA-4FD2-BA9A-2C0FE2D55947}" type="presParOf" srcId="{87CA8F59-D613-4C8D-855B-7A769D0AE8D3}" destId="{7ADC793C-575A-4BEC-92B6-1961EE10DFB1}" srcOrd="0" destOrd="0" presId="urn:microsoft.com/office/officeart/2005/8/layout/orgChart1"/>
    <dgm:cxn modelId="{4BF2FA6B-B54E-468B-8A7F-106D4F4B018A}" type="presParOf" srcId="{7ADC793C-575A-4BEC-92B6-1961EE10DFB1}" destId="{BABF6981-3555-404E-A114-06225C61BD67}" srcOrd="0" destOrd="0" presId="urn:microsoft.com/office/officeart/2005/8/layout/orgChart1"/>
    <dgm:cxn modelId="{5091ED72-5A4B-462A-997C-B35A6041DEEE}" type="presParOf" srcId="{7ADC793C-575A-4BEC-92B6-1961EE10DFB1}" destId="{02DA34A8-11B6-4566-B764-6F02C67EE04D}" srcOrd="1" destOrd="0" presId="urn:microsoft.com/office/officeart/2005/8/layout/orgChart1"/>
    <dgm:cxn modelId="{FCCED6DC-3FAD-49C2-BAD5-596ABDA073BB}" type="presParOf" srcId="{87CA8F59-D613-4C8D-855B-7A769D0AE8D3}" destId="{73C2C153-3E3F-426B-B66E-FCE1010AC8BB}" srcOrd="1" destOrd="0" presId="urn:microsoft.com/office/officeart/2005/8/layout/orgChart1"/>
    <dgm:cxn modelId="{3371E754-CC89-4B03-BD4F-E0BDF8A1A418}" type="presParOf" srcId="{87CA8F59-D613-4C8D-855B-7A769D0AE8D3}" destId="{C89BF4F8-9729-4B7F-9683-558605214FB3}" srcOrd="2" destOrd="0" presId="urn:microsoft.com/office/officeart/2005/8/layout/orgChart1"/>
    <dgm:cxn modelId="{109E2A60-2941-42E4-B7E6-1D2B63BE8B25}" type="presParOf" srcId="{7419F6D5-160E-4497-99DA-B163E59A6AD4}" destId="{2577837B-A4F2-468A-B4A6-BD63B747B5F3}" srcOrd="2" destOrd="0" presId="urn:microsoft.com/office/officeart/2005/8/layout/orgChart1"/>
    <dgm:cxn modelId="{6106B229-0FFE-462D-A692-4F70822186BD}" type="presParOf" srcId="{7419F6D5-160E-4497-99DA-B163E59A6AD4}" destId="{1643E323-9FE7-4A2D-AF0A-43CD5091F097}" srcOrd="3" destOrd="0" presId="urn:microsoft.com/office/officeart/2005/8/layout/orgChart1"/>
    <dgm:cxn modelId="{6DE2644F-03DA-426F-9B3F-E8C9B86D69C9}" type="presParOf" srcId="{1643E323-9FE7-4A2D-AF0A-43CD5091F097}" destId="{D5EC66CA-D98F-4F63-AB95-4A8FAFC94A4A}" srcOrd="0" destOrd="0" presId="urn:microsoft.com/office/officeart/2005/8/layout/orgChart1"/>
    <dgm:cxn modelId="{7CE31963-26CA-4F3C-B9B6-467495A43643}" type="presParOf" srcId="{D5EC66CA-D98F-4F63-AB95-4A8FAFC94A4A}" destId="{404D6CDD-9B52-44B4-A2F2-5E4167F6661B}" srcOrd="0" destOrd="0" presId="urn:microsoft.com/office/officeart/2005/8/layout/orgChart1"/>
    <dgm:cxn modelId="{B039C56B-3582-4136-90F3-C6B7D41C56B2}" type="presParOf" srcId="{D5EC66CA-D98F-4F63-AB95-4A8FAFC94A4A}" destId="{87506A75-8851-4397-8B63-5630C439FF72}" srcOrd="1" destOrd="0" presId="urn:microsoft.com/office/officeart/2005/8/layout/orgChart1"/>
    <dgm:cxn modelId="{8884033A-B288-4A0A-AF40-E71EEF26CEF0}" type="presParOf" srcId="{1643E323-9FE7-4A2D-AF0A-43CD5091F097}" destId="{8295009E-7517-4DC8-8E3F-F89C6F334024}" srcOrd="1" destOrd="0" presId="urn:microsoft.com/office/officeart/2005/8/layout/orgChart1"/>
    <dgm:cxn modelId="{DD8A9E1D-D11D-4CFE-BE3F-0B741C9DEBFC}" type="presParOf" srcId="{1643E323-9FE7-4A2D-AF0A-43CD5091F097}" destId="{0691CEC7-E0ED-4F2E-9D1D-5B4D74C7663B}" srcOrd="2" destOrd="0" presId="urn:microsoft.com/office/officeart/2005/8/layout/orgChart1"/>
    <dgm:cxn modelId="{70F078BC-0EA5-40E0-BFE9-B16ADACACE4C}" type="presParOf" srcId="{7419F6D5-160E-4497-99DA-B163E59A6AD4}" destId="{CAE58A9D-AF4D-4289-A1B0-F907F9F9599F}" srcOrd="4" destOrd="0" presId="urn:microsoft.com/office/officeart/2005/8/layout/orgChart1"/>
    <dgm:cxn modelId="{28504A7D-12F9-48A2-8597-410CFCA26BA1}" type="presParOf" srcId="{7419F6D5-160E-4497-99DA-B163E59A6AD4}" destId="{C6EE5C1B-732B-44EA-A49C-D98FB9FA36C7}" srcOrd="5" destOrd="0" presId="urn:microsoft.com/office/officeart/2005/8/layout/orgChart1"/>
    <dgm:cxn modelId="{57BB6210-5037-4BC6-950D-37D5BE326D26}" type="presParOf" srcId="{C6EE5C1B-732B-44EA-A49C-D98FB9FA36C7}" destId="{8F082A9E-6870-44D8-8CBB-488FB4DE8C23}" srcOrd="0" destOrd="0" presId="urn:microsoft.com/office/officeart/2005/8/layout/orgChart1"/>
    <dgm:cxn modelId="{5B7AC177-3FAA-41BA-8C0B-5D792025AAA8}" type="presParOf" srcId="{8F082A9E-6870-44D8-8CBB-488FB4DE8C23}" destId="{80F88EC0-8AD7-4447-971B-7F49E7DE5C70}" srcOrd="0" destOrd="0" presId="urn:microsoft.com/office/officeart/2005/8/layout/orgChart1"/>
    <dgm:cxn modelId="{ABD6C056-C4B1-4814-BA6B-A0D14BFFD843}" type="presParOf" srcId="{8F082A9E-6870-44D8-8CBB-488FB4DE8C23}" destId="{4F682301-8DED-4B42-9265-996A2E9105DC}" srcOrd="1" destOrd="0" presId="urn:microsoft.com/office/officeart/2005/8/layout/orgChart1"/>
    <dgm:cxn modelId="{B0214140-AFC0-4C0C-96A1-9D000FA01292}" type="presParOf" srcId="{C6EE5C1B-732B-44EA-A49C-D98FB9FA36C7}" destId="{E89AA4A8-6985-4977-9B2C-9137CEAB6F99}" srcOrd="1" destOrd="0" presId="urn:microsoft.com/office/officeart/2005/8/layout/orgChart1"/>
    <dgm:cxn modelId="{50427E11-205C-4CB8-B559-3ECC912B6CEE}" type="presParOf" srcId="{C6EE5C1B-732B-44EA-A49C-D98FB9FA36C7}" destId="{534CBB42-3108-41D4-A6F9-E4AB30D1EBCE}" srcOrd="2" destOrd="0" presId="urn:microsoft.com/office/officeart/2005/8/layout/orgChart1"/>
    <dgm:cxn modelId="{613AB872-3CF5-46DD-AC0A-BDC926F48292}" type="presParOf" srcId="{0FCA7D36-72FD-45CC-9CFC-C8B22741EE81}" destId="{6859D009-AFA3-4B0F-AD96-687FB9E51C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53B431-3AA5-445F-88BB-03851BD504D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s-EC"/>
        </a:p>
      </dgm:t>
    </dgm:pt>
    <dgm:pt modelId="{137F4D02-966E-487D-BBD9-8843241C1944}">
      <dgm:prSet phldrT="[Texto]" custT="1"/>
      <dgm:spPr/>
      <dgm:t>
        <a:bodyPr/>
        <a:lstStyle/>
        <a:p>
          <a:r>
            <a:rPr lang="es-EC" sz="1600" dirty="0" smtClean="0">
              <a:latin typeface="Arial" panose="020B0604020202020204" pitchFamily="34" charset="0"/>
              <a:cs typeface="Arial" panose="020B0604020202020204" pitchFamily="34" charset="0"/>
            </a:rPr>
            <a:t>Ley Orgánica de la Economía Popular y Solidaria</a:t>
          </a:r>
          <a:endParaRPr lang="es-EC" sz="1600" dirty="0">
            <a:latin typeface="Arial" panose="020B0604020202020204" pitchFamily="34" charset="0"/>
            <a:cs typeface="Arial" panose="020B0604020202020204" pitchFamily="34" charset="0"/>
          </a:endParaRPr>
        </a:p>
      </dgm:t>
    </dgm:pt>
    <dgm:pt modelId="{7FD54472-718B-4111-AE8A-59F1FF7E5657}" type="parTrans" cxnId="{F82F5C86-D69E-4B03-BFBF-9917844B5DE4}">
      <dgm:prSet/>
      <dgm:spPr/>
      <dgm:t>
        <a:bodyPr/>
        <a:lstStyle/>
        <a:p>
          <a:endParaRPr lang="es-EC"/>
        </a:p>
      </dgm:t>
    </dgm:pt>
    <dgm:pt modelId="{B0083EB4-DBCE-46BD-BDDC-7F45B3893337}" type="sibTrans" cxnId="{F82F5C86-D69E-4B03-BFBF-9917844B5DE4}">
      <dgm:prSet/>
      <dgm:spPr/>
      <dgm:t>
        <a:bodyPr/>
        <a:lstStyle/>
        <a:p>
          <a:endParaRPr lang="es-EC"/>
        </a:p>
      </dgm:t>
    </dgm:pt>
    <dgm:pt modelId="{01C77797-DD7B-4E92-88AF-D5317558AC90}">
      <dgm:prSet phldrT="[Texto]" custT="1"/>
      <dgm:spPr/>
      <dgm:t>
        <a:bodyPr/>
        <a:lstStyle/>
        <a:p>
          <a:r>
            <a:rPr lang="es-EC" sz="1400" dirty="0" smtClean="0">
              <a:latin typeface="Arial" panose="020B0604020202020204" pitchFamily="34" charset="0"/>
              <a:cs typeface="Arial" panose="020B0604020202020204" pitchFamily="34" charset="0"/>
            </a:rPr>
            <a:t>Artículo 21.- Sector cooperativo es el conjunto de cooperativas, sociedades de personas unidas voluntariamente para satisfacer necesidades económicas, sociales y culturales </a:t>
          </a:r>
          <a:endParaRPr lang="es-EC" sz="1400" dirty="0">
            <a:latin typeface="Arial" panose="020B0604020202020204" pitchFamily="34" charset="0"/>
            <a:cs typeface="Arial" panose="020B0604020202020204" pitchFamily="34" charset="0"/>
          </a:endParaRPr>
        </a:p>
      </dgm:t>
    </dgm:pt>
    <dgm:pt modelId="{AA3B5288-FBE3-4A0B-A52A-176C7079D8D0}" type="parTrans" cxnId="{010BE519-3C7D-430F-BFB2-A48C4DBCE2BC}">
      <dgm:prSet/>
      <dgm:spPr/>
      <dgm:t>
        <a:bodyPr/>
        <a:lstStyle/>
        <a:p>
          <a:endParaRPr lang="es-EC"/>
        </a:p>
      </dgm:t>
    </dgm:pt>
    <dgm:pt modelId="{B19D9264-538A-471D-896C-B98BE6F8F5F3}" type="sibTrans" cxnId="{010BE519-3C7D-430F-BFB2-A48C4DBCE2BC}">
      <dgm:prSet/>
      <dgm:spPr/>
      <dgm:t>
        <a:bodyPr/>
        <a:lstStyle/>
        <a:p>
          <a:endParaRPr lang="es-EC"/>
        </a:p>
      </dgm:t>
    </dgm:pt>
    <dgm:pt modelId="{014DF3BD-115C-479D-8A8C-C5D9FD1A1ACF}">
      <dgm:prSet phldrT="[Texto]" custT="1"/>
      <dgm:spPr/>
      <dgm:t>
        <a:bodyPr/>
        <a:lstStyle/>
        <a:p>
          <a:r>
            <a:rPr lang="es-EC" sz="1400" dirty="0" smtClean="0">
              <a:latin typeface="Arial" panose="020B0604020202020204" pitchFamily="34" charset="0"/>
              <a:cs typeface="Arial" panose="020B0604020202020204" pitchFamily="34" charset="0"/>
            </a:rPr>
            <a:t>Artículo 23.- Las cooperativas según las actividades pertenecerán a producción, consumo, vivienda, ahorro y crédito y servicios</a:t>
          </a:r>
          <a:endParaRPr lang="es-EC" sz="1400" dirty="0">
            <a:latin typeface="Arial" panose="020B0604020202020204" pitchFamily="34" charset="0"/>
            <a:cs typeface="Arial" panose="020B0604020202020204" pitchFamily="34" charset="0"/>
          </a:endParaRPr>
        </a:p>
      </dgm:t>
    </dgm:pt>
    <dgm:pt modelId="{FB55FEAD-268B-42ED-93B3-C9C6265E2B26}" type="parTrans" cxnId="{ECEF1594-D547-4673-AE10-69AA389C4530}">
      <dgm:prSet/>
      <dgm:spPr/>
      <dgm:t>
        <a:bodyPr/>
        <a:lstStyle/>
        <a:p>
          <a:endParaRPr lang="es-EC"/>
        </a:p>
      </dgm:t>
    </dgm:pt>
    <dgm:pt modelId="{73B16172-81E8-4121-96A2-DAC2FBD56303}" type="sibTrans" cxnId="{ECEF1594-D547-4673-AE10-69AA389C4530}">
      <dgm:prSet/>
      <dgm:spPr/>
      <dgm:t>
        <a:bodyPr/>
        <a:lstStyle/>
        <a:p>
          <a:endParaRPr lang="es-EC"/>
        </a:p>
      </dgm:t>
    </dgm:pt>
    <dgm:pt modelId="{585B8249-3788-433F-BE45-970B7925C601}">
      <dgm:prSet phldrT="[Texto]" custT="1"/>
      <dgm:spPr/>
      <dgm:t>
        <a:bodyPr/>
        <a:lstStyle/>
        <a:p>
          <a:r>
            <a:rPr lang="es-EC" sz="1400" dirty="0" smtClean="0">
              <a:latin typeface="Arial" panose="020B0604020202020204" pitchFamily="34" charset="0"/>
              <a:cs typeface="Arial" panose="020B0604020202020204" pitchFamily="34" charset="0"/>
            </a:rPr>
            <a:t>Artículo 78.-Integran al sector financiero cooperativas de ahorro y crédito, entidades asociativas o solidarias, cajas y bancos comunales </a:t>
          </a:r>
          <a:endParaRPr lang="es-EC" sz="1400" dirty="0">
            <a:latin typeface="Arial" panose="020B0604020202020204" pitchFamily="34" charset="0"/>
            <a:cs typeface="Arial" panose="020B0604020202020204" pitchFamily="34" charset="0"/>
          </a:endParaRPr>
        </a:p>
      </dgm:t>
    </dgm:pt>
    <dgm:pt modelId="{732E2B2C-A150-48E5-A2E2-4871F6D3234B}" type="parTrans" cxnId="{FB35C86A-9314-40E7-9C6A-79F6F543975F}">
      <dgm:prSet/>
      <dgm:spPr/>
      <dgm:t>
        <a:bodyPr/>
        <a:lstStyle/>
        <a:p>
          <a:endParaRPr lang="es-EC"/>
        </a:p>
      </dgm:t>
    </dgm:pt>
    <dgm:pt modelId="{E9FBC944-58DC-4C04-BAAE-E61DB3BAF1E8}" type="sibTrans" cxnId="{FB35C86A-9314-40E7-9C6A-79F6F543975F}">
      <dgm:prSet/>
      <dgm:spPr/>
      <dgm:t>
        <a:bodyPr/>
        <a:lstStyle/>
        <a:p>
          <a:endParaRPr lang="es-EC"/>
        </a:p>
      </dgm:t>
    </dgm:pt>
    <dgm:pt modelId="{44F94C2D-F0A1-4657-84C3-B854FFC304BD}">
      <dgm:prSet custT="1"/>
      <dgm:spPr/>
      <dgm:t>
        <a:bodyPr/>
        <a:lstStyle/>
        <a:p>
          <a:r>
            <a:rPr lang="es-EC" sz="1400" dirty="0" smtClean="0">
              <a:latin typeface="Arial" panose="020B0604020202020204" pitchFamily="34" charset="0"/>
              <a:cs typeface="Arial" panose="020B0604020202020204" pitchFamily="34" charset="0"/>
            </a:rPr>
            <a:t>Artículo 4.- Principios de cooperativismo</a:t>
          </a:r>
          <a:endParaRPr lang="es-EC" sz="1400" dirty="0">
            <a:latin typeface="Arial" panose="020B0604020202020204" pitchFamily="34" charset="0"/>
            <a:cs typeface="Arial" panose="020B0604020202020204" pitchFamily="34" charset="0"/>
          </a:endParaRPr>
        </a:p>
      </dgm:t>
    </dgm:pt>
    <dgm:pt modelId="{ECACCBE1-600A-499A-A886-42AECB24C754}" type="parTrans" cxnId="{CF2F5E39-DD81-4E54-9664-10EB0D9ACF70}">
      <dgm:prSet/>
      <dgm:spPr/>
      <dgm:t>
        <a:bodyPr/>
        <a:lstStyle/>
        <a:p>
          <a:endParaRPr lang="es-EC"/>
        </a:p>
      </dgm:t>
    </dgm:pt>
    <dgm:pt modelId="{07AC6347-00D7-40B7-A641-19078C7F6747}" type="sibTrans" cxnId="{CF2F5E39-DD81-4E54-9664-10EB0D9ACF70}">
      <dgm:prSet/>
      <dgm:spPr/>
      <dgm:t>
        <a:bodyPr/>
        <a:lstStyle/>
        <a:p>
          <a:endParaRPr lang="es-EC"/>
        </a:p>
      </dgm:t>
    </dgm:pt>
    <dgm:pt modelId="{93021E0C-4C8E-41A5-9B0F-5DDF34DB7282}" type="pres">
      <dgm:prSet presAssocID="{CD53B431-3AA5-445F-88BB-03851BD504D6}" presName="Name0" presStyleCnt="0">
        <dgm:presLayoutVars>
          <dgm:chPref val="1"/>
          <dgm:dir/>
          <dgm:animOne val="branch"/>
          <dgm:animLvl val="lvl"/>
          <dgm:resizeHandles val="exact"/>
        </dgm:presLayoutVars>
      </dgm:prSet>
      <dgm:spPr/>
      <dgm:t>
        <a:bodyPr/>
        <a:lstStyle/>
        <a:p>
          <a:endParaRPr lang="en-US"/>
        </a:p>
      </dgm:t>
    </dgm:pt>
    <dgm:pt modelId="{ABB5F2FB-22A1-40DD-ADE6-E1161D751FBC}" type="pres">
      <dgm:prSet presAssocID="{137F4D02-966E-487D-BBD9-8843241C1944}" presName="root1" presStyleCnt="0"/>
      <dgm:spPr/>
    </dgm:pt>
    <dgm:pt modelId="{F0B37D08-C9FB-4018-9C84-8D04564D469A}" type="pres">
      <dgm:prSet presAssocID="{137F4D02-966E-487D-BBD9-8843241C1944}" presName="LevelOneTextNode" presStyleLbl="node0" presStyleIdx="0" presStyleCnt="1" custScaleX="46836">
        <dgm:presLayoutVars>
          <dgm:chPref val="3"/>
        </dgm:presLayoutVars>
      </dgm:prSet>
      <dgm:spPr/>
      <dgm:t>
        <a:bodyPr/>
        <a:lstStyle/>
        <a:p>
          <a:endParaRPr lang="es-EC"/>
        </a:p>
      </dgm:t>
    </dgm:pt>
    <dgm:pt modelId="{B4D5B100-DFB0-4420-AF0C-EE8C23CC205C}" type="pres">
      <dgm:prSet presAssocID="{137F4D02-966E-487D-BBD9-8843241C1944}" presName="level2hierChild" presStyleCnt="0"/>
      <dgm:spPr/>
    </dgm:pt>
    <dgm:pt modelId="{E796C259-2975-4FDA-8E67-DA0689872529}" type="pres">
      <dgm:prSet presAssocID="{ECACCBE1-600A-499A-A886-42AECB24C754}" presName="conn2-1" presStyleLbl="parChTrans1D2" presStyleIdx="0" presStyleCnt="4"/>
      <dgm:spPr/>
      <dgm:t>
        <a:bodyPr/>
        <a:lstStyle/>
        <a:p>
          <a:endParaRPr lang="en-US"/>
        </a:p>
      </dgm:t>
    </dgm:pt>
    <dgm:pt modelId="{3F0F5F99-D7A9-4E00-8699-8D094674E5AA}" type="pres">
      <dgm:prSet presAssocID="{ECACCBE1-600A-499A-A886-42AECB24C754}" presName="connTx" presStyleLbl="parChTrans1D2" presStyleIdx="0" presStyleCnt="4"/>
      <dgm:spPr/>
      <dgm:t>
        <a:bodyPr/>
        <a:lstStyle/>
        <a:p>
          <a:endParaRPr lang="en-US"/>
        </a:p>
      </dgm:t>
    </dgm:pt>
    <dgm:pt modelId="{61CA0F08-5A0E-4B3F-8A73-312B6262AD5C}" type="pres">
      <dgm:prSet presAssocID="{44F94C2D-F0A1-4657-84C3-B854FFC304BD}" presName="root2" presStyleCnt="0"/>
      <dgm:spPr/>
    </dgm:pt>
    <dgm:pt modelId="{BF068FCD-EF8A-4753-B628-64E4A7310B37}" type="pres">
      <dgm:prSet presAssocID="{44F94C2D-F0A1-4657-84C3-B854FFC304BD}" presName="LevelTwoTextNode" presStyleLbl="node2" presStyleIdx="0" presStyleCnt="4" custScaleX="102244" custScaleY="53892">
        <dgm:presLayoutVars>
          <dgm:chPref val="3"/>
        </dgm:presLayoutVars>
      </dgm:prSet>
      <dgm:spPr/>
      <dgm:t>
        <a:bodyPr/>
        <a:lstStyle/>
        <a:p>
          <a:endParaRPr lang="es-EC"/>
        </a:p>
      </dgm:t>
    </dgm:pt>
    <dgm:pt modelId="{2940EE20-126D-4F0E-88BC-9891E4471EA7}" type="pres">
      <dgm:prSet presAssocID="{44F94C2D-F0A1-4657-84C3-B854FFC304BD}" presName="level3hierChild" presStyleCnt="0"/>
      <dgm:spPr/>
    </dgm:pt>
    <dgm:pt modelId="{175C89C6-F13F-4E8F-9FB3-501E48226487}" type="pres">
      <dgm:prSet presAssocID="{AA3B5288-FBE3-4A0B-A52A-176C7079D8D0}" presName="conn2-1" presStyleLbl="parChTrans1D2" presStyleIdx="1" presStyleCnt="4"/>
      <dgm:spPr/>
      <dgm:t>
        <a:bodyPr/>
        <a:lstStyle/>
        <a:p>
          <a:endParaRPr lang="en-US"/>
        </a:p>
      </dgm:t>
    </dgm:pt>
    <dgm:pt modelId="{800881EB-FA4B-405F-BE4C-CFC52BA901BD}" type="pres">
      <dgm:prSet presAssocID="{AA3B5288-FBE3-4A0B-A52A-176C7079D8D0}" presName="connTx" presStyleLbl="parChTrans1D2" presStyleIdx="1" presStyleCnt="4"/>
      <dgm:spPr/>
      <dgm:t>
        <a:bodyPr/>
        <a:lstStyle/>
        <a:p>
          <a:endParaRPr lang="en-US"/>
        </a:p>
      </dgm:t>
    </dgm:pt>
    <dgm:pt modelId="{D4967186-751E-4287-A4FD-B3FA414C0681}" type="pres">
      <dgm:prSet presAssocID="{01C77797-DD7B-4E92-88AF-D5317558AC90}" presName="root2" presStyleCnt="0"/>
      <dgm:spPr/>
    </dgm:pt>
    <dgm:pt modelId="{70D03884-6519-48B9-9CBE-9F73B7DB4579}" type="pres">
      <dgm:prSet presAssocID="{01C77797-DD7B-4E92-88AF-D5317558AC90}" presName="LevelTwoTextNode" presStyleLbl="node2" presStyleIdx="1" presStyleCnt="4" custScaleX="165113" custScaleY="69539">
        <dgm:presLayoutVars>
          <dgm:chPref val="3"/>
        </dgm:presLayoutVars>
      </dgm:prSet>
      <dgm:spPr/>
      <dgm:t>
        <a:bodyPr/>
        <a:lstStyle/>
        <a:p>
          <a:endParaRPr lang="es-EC"/>
        </a:p>
      </dgm:t>
    </dgm:pt>
    <dgm:pt modelId="{C120DE28-8B38-4C5E-BB9A-EE8919D197E3}" type="pres">
      <dgm:prSet presAssocID="{01C77797-DD7B-4E92-88AF-D5317558AC90}" presName="level3hierChild" presStyleCnt="0"/>
      <dgm:spPr/>
    </dgm:pt>
    <dgm:pt modelId="{08AEE561-45E9-47FD-9452-B020E73CA6B7}" type="pres">
      <dgm:prSet presAssocID="{FB55FEAD-268B-42ED-93B3-C9C6265E2B26}" presName="conn2-1" presStyleLbl="parChTrans1D2" presStyleIdx="2" presStyleCnt="4"/>
      <dgm:spPr/>
      <dgm:t>
        <a:bodyPr/>
        <a:lstStyle/>
        <a:p>
          <a:endParaRPr lang="en-US"/>
        </a:p>
      </dgm:t>
    </dgm:pt>
    <dgm:pt modelId="{353DC3A8-1A8A-422A-8469-EECECD59AA94}" type="pres">
      <dgm:prSet presAssocID="{FB55FEAD-268B-42ED-93B3-C9C6265E2B26}" presName="connTx" presStyleLbl="parChTrans1D2" presStyleIdx="2" presStyleCnt="4"/>
      <dgm:spPr/>
      <dgm:t>
        <a:bodyPr/>
        <a:lstStyle/>
        <a:p>
          <a:endParaRPr lang="en-US"/>
        </a:p>
      </dgm:t>
    </dgm:pt>
    <dgm:pt modelId="{616CDFFC-B669-43C4-9FE1-D1924FE0A007}" type="pres">
      <dgm:prSet presAssocID="{014DF3BD-115C-479D-8A8C-C5D9FD1A1ACF}" presName="root2" presStyleCnt="0"/>
      <dgm:spPr/>
    </dgm:pt>
    <dgm:pt modelId="{05ADBEE2-22F0-4827-ABA4-FA870F76A565}" type="pres">
      <dgm:prSet presAssocID="{014DF3BD-115C-479D-8A8C-C5D9FD1A1ACF}" presName="LevelTwoTextNode" presStyleLbl="node2" presStyleIdx="2" presStyleCnt="4" custScaleX="185357" custScaleY="75664">
        <dgm:presLayoutVars>
          <dgm:chPref val="3"/>
        </dgm:presLayoutVars>
      </dgm:prSet>
      <dgm:spPr/>
      <dgm:t>
        <a:bodyPr/>
        <a:lstStyle/>
        <a:p>
          <a:endParaRPr lang="es-EC"/>
        </a:p>
      </dgm:t>
    </dgm:pt>
    <dgm:pt modelId="{9241C92B-7206-4035-94E8-580BF75281FB}" type="pres">
      <dgm:prSet presAssocID="{014DF3BD-115C-479D-8A8C-C5D9FD1A1ACF}" presName="level3hierChild" presStyleCnt="0"/>
      <dgm:spPr/>
    </dgm:pt>
    <dgm:pt modelId="{8754096A-6C31-45FF-82C4-262C931ECABA}" type="pres">
      <dgm:prSet presAssocID="{732E2B2C-A150-48E5-A2E2-4871F6D3234B}" presName="conn2-1" presStyleLbl="parChTrans1D2" presStyleIdx="3" presStyleCnt="4"/>
      <dgm:spPr/>
      <dgm:t>
        <a:bodyPr/>
        <a:lstStyle/>
        <a:p>
          <a:endParaRPr lang="en-US"/>
        </a:p>
      </dgm:t>
    </dgm:pt>
    <dgm:pt modelId="{4736FF5A-A115-4E79-81AA-0EB203FDE861}" type="pres">
      <dgm:prSet presAssocID="{732E2B2C-A150-48E5-A2E2-4871F6D3234B}" presName="connTx" presStyleLbl="parChTrans1D2" presStyleIdx="3" presStyleCnt="4"/>
      <dgm:spPr/>
      <dgm:t>
        <a:bodyPr/>
        <a:lstStyle/>
        <a:p>
          <a:endParaRPr lang="en-US"/>
        </a:p>
      </dgm:t>
    </dgm:pt>
    <dgm:pt modelId="{1FF25A4A-6D85-4B8C-8FD8-3AF231F69987}" type="pres">
      <dgm:prSet presAssocID="{585B8249-3788-433F-BE45-970B7925C601}" presName="root2" presStyleCnt="0"/>
      <dgm:spPr/>
    </dgm:pt>
    <dgm:pt modelId="{31BB3AEF-7724-4CFA-AB22-AFAFBC09ED1F}" type="pres">
      <dgm:prSet presAssocID="{585B8249-3788-433F-BE45-970B7925C601}" presName="LevelTwoTextNode" presStyleLbl="node2" presStyleIdx="3" presStyleCnt="4" custScaleX="193636">
        <dgm:presLayoutVars>
          <dgm:chPref val="3"/>
        </dgm:presLayoutVars>
      </dgm:prSet>
      <dgm:spPr/>
      <dgm:t>
        <a:bodyPr/>
        <a:lstStyle/>
        <a:p>
          <a:endParaRPr lang="es-EC"/>
        </a:p>
      </dgm:t>
    </dgm:pt>
    <dgm:pt modelId="{9B4BDC6D-2C64-47EC-A125-37F2B4E19109}" type="pres">
      <dgm:prSet presAssocID="{585B8249-3788-433F-BE45-970B7925C601}" presName="level3hierChild" presStyleCnt="0"/>
      <dgm:spPr/>
    </dgm:pt>
  </dgm:ptLst>
  <dgm:cxnLst>
    <dgm:cxn modelId="{97D7C002-287D-4E94-B608-24B1D01442A5}" type="presOf" srcId="{AA3B5288-FBE3-4A0B-A52A-176C7079D8D0}" destId="{175C89C6-F13F-4E8F-9FB3-501E48226487}" srcOrd="0" destOrd="0" presId="urn:microsoft.com/office/officeart/2008/layout/HorizontalMultiLevelHierarchy"/>
    <dgm:cxn modelId="{F82F5C86-D69E-4B03-BFBF-9917844B5DE4}" srcId="{CD53B431-3AA5-445F-88BB-03851BD504D6}" destId="{137F4D02-966E-487D-BBD9-8843241C1944}" srcOrd="0" destOrd="0" parTransId="{7FD54472-718B-4111-AE8A-59F1FF7E5657}" sibTransId="{B0083EB4-DBCE-46BD-BDDC-7F45B3893337}"/>
    <dgm:cxn modelId="{C2DAD39F-0210-4916-B0C3-23E0E283D71A}" type="presOf" srcId="{01C77797-DD7B-4E92-88AF-D5317558AC90}" destId="{70D03884-6519-48B9-9CBE-9F73B7DB4579}" srcOrd="0" destOrd="0" presId="urn:microsoft.com/office/officeart/2008/layout/HorizontalMultiLevelHierarchy"/>
    <dgm:cxn modelId="{AD048A66-9441-45E1-8E20-82BB326400F9}" type="presOf" srcId="{CD53B431-3AA5-445F-88BB-03851BD504D6}" destId="{93021E0C-4C8E-41A5-9B0F-5DDF34DB7282}" srcOrd="0" destOrd="0" presId="urn:microsoft.com/office/officeart/2008/layout/HorizontalMultiLevelHierarchy"/>
    <dgm:cxn modelId="{81FB00FB-26C5-47C3-B5B6-037BD87F8BA3}" type="presOf" srcId="{732E2B2C-A150-48E5-A2E2-4871F6D3234B}" destId="{4736FF5A-A115-4E79-81AA-0EB203FDE861}" srcOrd="1" destOrd="0" presId="urn:microsoft.com/office/officeart/2008/layout/HorizontalMultiLevelHierarchy"/>
    <dgm:cxn modelId="{90D09BA5-9501-46BE-9B25-40436C7E94DE}" type="presOf" srcId="{ECACCBE1-600A-499A-A886-42AECB24C754}" destId="{3F0F5F99-D7A9-4E00-8699-8D094674E5AA}" srcOrd="1" destOrd="0" presId="urn:microsoft.com/office/officeart/2008/layout/HorizontalMultiLevelHierarchy"/>
    <dgm:cxn modelId="{14F82416-A78A-46C1-BDEB-91881BBBCFF6}" type="presOf" srcId="{014DF3BD-115C-479D-8A8C-C5D9FD1A1ACF}" destId="{05ADBEE2-22F0-4827-ABA4-FA870F76A565}" srcOrd="0" destOrd="0" presId="urn:microsoft.com/office/officeart/2008/layout/HorizontalMultiLevelHierarchy"/>
    <dgm:cxn modelId="{1BDBDA57-6D06-4EEE-9081-89A2F1C3137A}" type="presOf" srcId="{ECACCBE1-600A-499A-A886-42AECB24C754}" destId="{E796C259-2975-4FDA-8E67-DA0689872529}" srcOrd="0" destOrd="0" presId="urn:microsoft.com/office/officeart/2008/layout/HorizontalMultiLevelHierarchy"/>
    <dgm:cxn modelId="{CA792C9C-7AB1-4E49-A6A5-277E04C38B4B}" type="presOf" srcId="{AA3B5288-FBE3-4A0B-A52A-176C7079D8D0}" destId="{800881EB-FA4B-405F-BE4C-CFC52BA901BD}" srcOrd="1" destOrd="0" presId="urn:microsoft.com/office/officeart/2008/layout/HorizontalMultiLevelHierarchy"/>
    <dgm:cxn modelId="{FB35C86A-9314-40E7-9C6A-79F6F543975F}" srcId="{137F4D02-966E-487D-BBD9-8843241C1944}" destId="{585B8249-3788-433F-BE45-970B7925C601}" srcOrd="3" destOrd="0" parTransId="{732E2B2C-A150-48E5-A2E2-4871F6D3234B}" sibTransId="{E9FBC944-58DC-4C04-BAAE-E61DB3BAF1E8}"/>
    <dgm:cxn modelId="{01A4EDC2-AD8C-490A-AB8A-A18E63377F20}" type="presOf" srcId="{585B8249-3788-433F-BE45-970B7925C601}" destId="{31BB3AEF-7724-4CFA-AB22-AFAFBC09ED1F}" srcOrd="0" destOrd="0" presId="urn:microsoft.com/office/officeart/2008/layout/HorizontalMultiLevelHierarchy"/>
    <dgm:cxn modelId="{61820929-D4F5-4EC2-945E-57D5CAC8744A}" type="presOf" srcId="{FB55FEAD-268B-42ED-93B3-C9C6265E2B26}" destId="{353DC3A8-1A8A-422A-8469-EECECD59AA94}" srcOrd="1" destOrd="0" presId="urn:microsoft.com/office/officeart/2008/layout/HorizontalMultiLevelHierarchy"/>
    <dgm:cxn modelId="{DF79600E-0F1C-4AEA-A60A-86E745D49FA2}" type="presOf" srcId="{137F4D02-966E-487D-BBD9-8843241C1944}" destId="{F0B37D08-C9FB-4018-9C84-8D04564D469A}" srcOrd="0" destOrd="0" presId="urn:microsoft.com/office/officeart/2008/layout/HorizontalMultiLevelHierarchy"/>
    <dgm:cxn modelId="{E6CBA638-6048-4961-AD70-B7815D44ABD8}" type="presOf" srcId="{44F94C2D-F0A1-4657-84C3-B854FFC304BD}" destId="{BF068FCD-EF8A-4753-B628-64E4A7310B37}" srcOrd="0" destOrd="0" presId="urn:microsoft.com/office/officeart/2008/layout/HorizontalMultiLevelHierarchy"/>
    <dgm:cxn modelId="{010BE519-3C7D-430F-BFB2-A48C4DBCE2BC}" srcId="{137F4D02-966E-487D-BBD9-8843241C1944}" destId="{01C77797-DD7B-4E92-88AF-D5317558AC90}" srcOrd="1" destOrd="0" parTransId="{AA3B5288-FBE3-4A0B-A52A-176C7079D8D0}" sibTransId="{B19D9264-538A-471D-896C-B98BE6F8F5F3}"/>
    <dgm:cxn modelId="{ECEF1594-D547-4673-AE10-69AA389C4530}" srcId="{137F4D02-966E-487D-BBD9-8843241C1944}" destId="{014DF3BD-115C-479D-8A8C-C5D9FD1A1ACF}" srcOrd="2" destOrd="0" parTransId="{FB55FEAD-268B-42ED-93B3-C9C6265E2B26}" sibTransId="{73B16172-81E8-4121-96A2-DAC2FBD56303}"/>
    <dgm:cxn modelId="{CF2F5E39-DD81-4E54-9664-10EB0D9ACF70}" srcId="{137F4D02-966E-487D-BBD9-8843241C1944}" destId="{44F94C2D-F0A1-4657-84C3-B854FFC304BD}" srcOrd="0" destOrd="0" parTransId="{ECACCBE1-600A-499A-A886-42AECB24C754}" sibTransId="{07AC6347-00D7-40B7-A641-19078C7F6747}"/>
    <dgm:cxn modelId="{B81C283B-7883-4BA2-AF5F-6AF65DA3FC20}" type="presOf" srcId="{FB55FEAD-268B-42ED-93B3-C9C6265E2B26}" destId="{08AEE561-45E9-47FD-9452-B020E73CA6B7}" srcOrd="0" destOrd="0" presId="urn:microsoft.com/office/officeart/2008/layout/HorizontalMultiLevelHierarchy"/>
    <dgm:cxn modelId="{DCC18300-5351-4E77-B7E1-4AB0E218D4ED}" type="presOf" srcId="{732E2B2C-A150-48E5-A2E2-4871F6D3234B}" destId="{8754096A-6C31-45FF-82C4-262C931ECABA}" srcOrd="0" destOrd="0" presId="urn:microsoft.com/office/officeart/2008/layout/HorizontalMultiLevelHierarchy"/>
    <dgm:cxn modelId="{F28DC71A-C5CF-49B5-8C3C-417DEF6578AF}" type="presParOf" srcId="{93021E0C-4C8E-41A5-9B0F-5DDF34DB7282}" destId="{ABB5F2FB-22A1-40DD-ADE6-E1161D751FBC}" srcOrd="0" destOrd="0" presId="urn:microsoft.com/office/officeart/2008/layout/HorizontalMultiLevelHierarchy"/>
    <dgm:cxn modelId="{135E310F-88DF-4E73-ADA9-61A9C2D32BB9}" type="presParOf" srcId="{ABB5F2FB-22A1-40DD-ADE6-E1161D751FBC}" destId="{F0B37D08-C9FB-4018-9C84-8D04564D469A}" srcOrd="0" destOrd="0" presId="urn:microsoft.com/office/officeart/2008/layout/HorizontalMultiLevelHierarchy"/>
    <dgm:cxn modelId="{1EB9981B-D61B-42A5-9BFD-8CB8F26FDF4B}" type="presParOf" srcId="{ABB5F2FB-22A1-40DD-ADE6-E1161D751FBC}" destId="{B4D5B100-DFB0-4420-AF0C-EE8C23CC205C}" srcOrd="1" destOrd="0" presId="urn:microsoft.com/office/officeart/2008/layout/HorizontalMultiLevelHierarchy"/>
    <dgm:cxn modelId="{482E98F4-F2BE-435E-A9DC-8EE87C37501B}" type="presParOf" srcId="{B4D5B100-DFB0-4420-AF0C-EE8C23CC205C}" destId="{E796C259-2975-4FDA-8E67-DA0689872529}" srcOrd="0" destOrd="0" presId="urn:microsoft.com/office/officeart/2008/layout/HorizontalMultiLevelHierarchy"/>
    <dgm:cxn modelId="{75B96044-30C5-44B6-9079-7C25C2C8A299}" type="presParOf" srcId="{E796C259-2975-4FDA-8E67-DA0689872529}" destId="{3F0F5F99-D7A9-4E00-8699-8D094674E5AA}" srcOrd="0" destOrd="0" presId="urn:microsoft.com/office/officeart/2008/layout/HorizontalMultiLevelHierarchy"/>
    <dgm:cxn modelId="{95C33EF5-BFB4-4B76-8C8A-2B7B3A7AFBE5}" type="presParOf" srcId="{B4D5B100-DFB0-4420-AF0C-EE8C23CC205C}" destId="{61CA0F08-5A0E-4B3F-8A73-312B6262AD5C}" srcOrd="1" destOrd="0" presId="urn:microsoft.com/office/officeart/2008/layout/HorizontalMultiLevelHierarchy"/>
    <dgm:cxn modelId="{4442025F-F495-4E89-B468-25F772F97098}" type="presParOf" srcId="{61CA0F08-5A0E-4B3F-8A73-312B6262AD5C}" destId="{BF068FCD-EF8A-4753-B628-64E4A7310B37}" srcOrd="0" destOrd="0" presId="urn:microsoft.com/office/officeart/2008/layout/HorizontalMultiLevelHierarchy"/>
    <dgm:cxn modelId="{DF3C10D6-A281-4EB4-9EDA-8C555772F018}" type="presParOf" srcId="{61CA0F08-5A0E-4B3F-8A73-312B6262AD5C}" destId="{2940EE20-126D-4F0E-88BC-9891E4471EA7}" srcOrd="1" destOrd="0" presId="urn:microsoft.com/office/officeart/2008/layout/HorizontalMultiLevelHierarchy"/>
    <dgm:cxn modelId="{385F9898-87CE-404C-A053-076C58EB87E0}" type="presParOf" srcId="{B4D5B100-DFB0-4420-AF0C-EE8C23CC205C}" destId="{175C89C6-F13F-4E8F-9FB3-501E48226487}" srcOrd="2" destOrd="0" presId="urn:microsoft.com/office/officeart/2008/layout/HorizontalMultiLevelHierarchy"/>
    <dgm:cxn modelId="{59258E97-80DE-49DB-B09E-2A58C2EA3E00}" type="presParOf" srcId="{175C89C6-F13F-4E8F-9FB3-501E48226487}" destId="{800881EB-FA4B-405F-BE4C-CFC52BA901BD}" srcOrd="0" destOrd="0" presId="urn:microsoft.com/office/officeart/2008/layout/HorizontalMultiLevelHierarchy"/>
    <dgm:cxn modelId="{51D88D4D-1282-4DE3-9D30-953863EDF3D5}" type="presParOf" srcId="{B4D5B100-DFB0-4420-AF0C-EE8C23CC205C}" destId="{D4967186-751E-4287-A4FD-B3FA414C0681}" srcOrd="3" destOrd="0" presId="urn:microsoft.com/office/officeart/2008/layout/HorizontalMultiLevelHierarchy"/>
    <dgm:cxn modelId="{EB57646E-CBB7-41AD-9CF2-A6846D5AFB5E}" type="presParOf" srcId="{D4967186-751E-4287-A4FD-B3FA414C0681}" destId="{70D03884-6519-48B9-9CBE-9F73B7DB4579}" srcOrd="0" destOrd="0" presId="urn:microsoft.com/office/officeart/2008/layout/HorizontalMultiLevelHierarchy"/>
    <dgm:cxn modelId="{1C538733-B416-4599-90DB-D99C8572CA0C}" type="presParOf" srcId="{D4967186-751E-4287-A4FD-B3FA414C0681}" destId="{C120DE28-8B38-4C5E-BB9A-EE8919D197E3}" srcOrd="1" destOrd="0" presId="urn:microsoft.com/office/officeart/2008/layout/HorizontalMultiLevelHierarchy"/>
    <dgm:cxn modelId="{2B39D302-33B6-4C36-88D1-2BC2E70860D9}" type="presParOf" srcId="{B4D5B100-DFB0-4420-AF0C-EE8C23CC205C}" destId="{08AEE561-45E9-47FD-9452-B020E73CA6B7}" srcOrd="4" destOrd="0" presId="urn:microsoft.com/office/officeart/2008/layout/HorizontalMultiLevelHierarchy"/>
    <dgm:cxn modelId="{1B0F3B46-25E4-4611-A0EE-EC9E1AB3A436}" type="presParOf" srcId="{08AEE561-45E9-47FD-9452-B020E73CA6B7}" destId="{353DC3A8-1A8A-422A-8469-EECECD59AA94}" srcOrd="0" destOrd="0" presId="urn:microsoft.com/office/officeart/2008/layout/HorizontalMultiLevelHierarchy"/>
    <dgm:cxn modelId="{2D71A98F-8CBC-4DEF-885B-F6AE0F0D12AA}" type="presParOf" srcId="{B4D5B100-DFB0-4420-AF0C-EE8C23CC205C}" destId="{616CDFFC-B669-43C4-9FE1-D1924FE0A007}" srcOrd="5" destOrd="0" presId="urn:microsoft.com/office/officeart/2008/layout/HorizontalMultiLevelHierarchy"/>
    <dgm:cxn modelId="{0D965F19-5357-44F0-A5D9-27DA7B455F4D}" type="presParOf" srcId="{616CDFFC-B669-43C4-9FE1-D1924FE0A007}" destId="{05ADBEE2-22F0-4827-ABA4-FA870F76A565}" srcOrd="0" destOrd="0" presId="urn:microsoft.com/office/officeart/2008/layout/HorizontalMultiLevelHierarchy"/>
    <dgm:cxn modelId="{E715BE78-F4E7-4CDE-8B68-E6B9FAD9AB16}" type="presParOf" srcId="{616CDFFC-B669-43C4-9FE1-D1924FE0A007}" destId="{9241C92B-7206-4035-94E8-580BF75281FB}" srcOrd="1" destOrd="0" presId="urn:microsoft.com/office/officeart/2008/layout/HorizontalMultiLevelHierarchy"/>
    <dgm:cxn modelId="{B4078826-1301-4E1D-99F1-5F91595CD11C}" type="presParOf" srcId="{B4D5B100-DFB0-4420-AF0C-EE8C23CC205C}" destId="{8754096A-6C31-45FF-82C4-262C931ECABA}" srcOrd="6" destOrd="0" presId="urn:microsoft.com/office/officeart/2008/layout/HorizontalMultiLevelHierarchy"/>
    <dgm:cxn modelId="{254A73C2-B758-4801-9D6D-4E7B95EF41E9}" type="presParOf" srcId="{8754096A-6C31-45FF-82C4-262C931ECABA}" destId="{4736FF5A-A115-4E79-81AA-0EB203FDE861}" srcOrd="0" destOrd="0" presId="urn:microsoft.com/office/officeart/2008/layout/HorizontalMultiLevelHierarchy"/>
    <dgm:cxn modelId="{D062EAFA-03EE-4EBE-AB9E-C7C246D193FD}" type="presParOf" srcId="{B4D5B100-DFB0-4420-AF0C-EE8C23CC205C}" destId="{1FF25A4A-6D85-4B8C-8FD8-3AF231F69987}" srcOrd="7" destOrd="0" presId="urn:microsoft.com/office/officeart/2008/layout/HorizontalMultiLevelHierarchy"/>
    <dgm:cxn modelId="{39923788-B904-423C-B109-592DABBB04A9}" type="presParOf" srcId="{1FF25A4A-6D85-4B8C-8FD8-3AF231F69987}" destId="{31BB3AEF-7724-4CFA-AB22-AFAFBC09ED1F}" srcOrd="0" destOrd="0" presId="urn:microsoft.com/office/officeart/2008/layout/HorizontalMultiLevelHierarchy"/>
    <dgm:cxn modelId="{6F37FA3B-E450-46D8-9AE7-BDFC705B3BA1}" type="presParOf" srcId="{1FF25A4A-6D85-4B8C-8FD8-3AF231F69987}" destId="{9B4BDC6D-2C64-47EC-A125-37F2B4E1910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78CBFB-0CD1-4493-AA87-3264EF3C5E6B}"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CA162509-904F-4193-B278-E3FB9D668EB5}">
      <dgm:prSet phldrT="[Texto]"/>
      <dgm:spPr/>
      <dgm:t>
        <a:bodyPr/>
        <a:lstStyle/>
        <a:p>
          <a:r>
            <a:rPr lang="es-EC" noProof="0" dirty="0" smtClean="0"/>
            <a:t>Articulo</a:t>
          </a:r>
          <a:r>
            <a:rPr lang="en-US" dirty="0" smtClean="0"/>
            <a:t> 23 LOEPS</a:t>
          </a:r>
          <a:endParaRPr lang="en-US" dirty="0"/>
        </a:p>
      </dgm:t>
    </dgm:pt>
    <dgm:pt modelId="{26F45435-4F6F-4A8A-B01F-7B1470236DFA}" type="parTrans" cxnId="{D52FECFB-BD39-40C2-BC32-83F6FD6CD326}">
      <dgm:prSet/>
      <dgm:spPr/>
      <dgm:t>
        <a:bodyPr/>
        <a:lstStyle/>
        <a:p>
          <a:endParaRPr lang="en-US"/>
        </a:p>
      </dgm:t>
    </dgm:pt>
    <dgm:pt modelId="{6310A7AA-ECD7-493F-88CE-56BE354B9105}" type="sibTrans" cxnId="{D52FECFB-BD39-40C2-BC32-83F6FD6CD326}">
      <dgm:prSet/>
      <dgm:spPr/>
      <dgm:t>
        <a:bodyPr/>
        <a:lstStyle/>
        <a:p>
          <a:endParaRPr lang="en-US"/>
        </a:p>
      </dgm:t>
    </dgm:pt>
    <dgm:pt modelId="{1F885798-C680-4002-84D9-DC331617950F}">
      <dgm:prSet phldrT="[Texto]" custT="1"/>
      <dgm:spPr/>
      <dgm:t>
        <a:bodyPr/>
        <a:lstStyle/>
        <a:p>
          <a:r>
            <a:rPr lang="es-EC" sz="1000" b="1" noProof="0" dirty="0" smtClean="0">
              <a:latin typeface="Calibri" panose="020F0502020204030204" pitchFamily="34" charset="0"/>
            </a:rPr>
            <a:t>Cooperativas de Producción</a:t>
          </a:r>
        </a:p>
        <a:p>
          <a:r>
            <a:rPr lang="es-EC" sz="1000" noProof="0" dirty="0" smtClean="0">
              <a:latin typeface="Calibri" panose="020F0502020204030204" pitchFamily="34" charset="0"/>
            </a:rPr>
            <a:t>Actividades productivas licitas  </a:t>
          </a:r>
          <a:endParaRPr lang="es-EC" sz="1000" noProof="0" dirty="0">
            <a:latin typeface="Calibri" panose="020F0502020204030204" pitchFamily="34" charset="0"/>
          </a:endParaRPr>
        </a:p>
      </dgm:t>
    </dgm:pt>
    <dgm:pt modelId="{8A3996DA-2D7B-4CDA-9309-4E01A08EA118}" type="parTrans" cxnId="{689D3FC2-DC40-4622-940F-6FFF1B6EF7FB}">
      <dgm:prSet/>
      <dgm:spPr/>
      <dgm:t>
        <a:bodyPr/>
        <a:lstStyle/>
        <a:p>
          <a:endParaRPr lang="en-US"/>
        </a:p>
      </dgm:t>
    </dgm:pt>
    <dgm:pt modelId="{9960AE1B-204F-4D3B-ADF5-7195961E13B5}" type="sibTrans" cxnId="{689D3FC2-DC40-4622-940F-6FFF1B6EF7FB}">
      <dgm:prSet/>
      <dgm:spPr/>
      <dgm:t>
        <a:bodyPr/>
        <a:lstStyle/>
        <a:p>
          <a:endParaRPr lang="en-US"/>
        </a:p>
      </dgm:t>
    </dgm:pt>
    <dgm:pt modelId="{05CDE9ED-A4E7-47B9-91BC-6C54F09C80E4}">
      <dgm:prSet phldrT="[Texto]" custT="1"/>
      <dgm:spPr/>
      <dgm:t>
        <a:bodyPr/>
        <a:lstStyle/>
        <a:p>
          <a:r>
            <a:rPr lang="es-EC" sz="1000" b="1" noProof="0" dirty="0" smtClean="0">
              <a:latin typeface="Calibri" panose="020F0502020204030204" pitchFamily="34" charset="0"/>
            </a:rPr>
            <a:t>Cooperativas de Vivienda</a:t>
          </a:r>
        </a:p>
        <a:p>
          <a:r>
            <a:rPr lang="es-EC" sz="1000" noProof="0" dirty="0" smtClean="0">
              <a:latin typeface="Calibri" panose="020F0502020204030204" pitchFamily="34" charset="0"/>
            </a:rPr>
            <a:t>Adquisición de bienes inmuebles para construcción o remodelación </a:t>
          </a:r>
          <a:endParaRPr lang="es-EC" sz="1000" noProof="0" dirty="0">
            <a:latin typeface="Calibri" panose="020F0502020204030204" pitchFamily="34" charset="0"/>
          </a:endParaRPr>
        </a:p>
      </dgm:t>
    </dgm:pt>
    <dgm:pt modelId="{D1798AB6-5AE5-44FB-90EF-AD0D5060D46C}" type="parTrans" cxnId="{51691302-8C0E-42F9-B7F7-8D1F9E0CCB00}">
      <dgm:prSet/>
      <dgm:spPr/>
      <dgm:t>
        <a:bodyPr/>
        <a:lstStyle/>
        <a:p>
          <a:endParaRPr lang="en-US"/>
        </a:p>
      </dgm:t>
    </dgm:pt>
    <dgm:pt modelId="{8ABEC4C3-C89F-4D86-8582-CAA84D66230C}" type="sibTrans" cxnId="{51691302-8C0E-42F9-B7F7-8D1F9E0CCB00}">
      <dgm:prSet/>
      <dgm:spPr/>
      <dgm:t>
        <a:bodyPr/>
        <a:lstStyle/>
        <a:p>
          <a:endParaRPr lang="en-US"/>
        </a:p>
      </dgm:t>
    </dgm:pt>
    <dgm:pt modelId="{9466CA0F-FA52-42FB-BA17-85ECFC200E02}">
      <dgm:prSet phldrT="[Texto]" custT="1"/>
      <dgm:spPr/>
      <dgm:t>
        <a:bodyPr/>
        <a:lstStyle/>
        <a:p>
          <a:r>
            <a:rPr lang="es-EC" sz="1000" b="1" noProof="0" dirty="0" smtClean="0">
              <a:latin typeface="Calibri" panose="020F0502020204030204" pitchFamily="34" charset="0"/>
            </a:rPr>
            <a:t>Cooperativas de  Ahorro y Crédito</a:t>
          </a:r>
        </a:p>
        <a:p>
          <a:r>
            <a:rPr lang="es-EC" sz="1000" noProof="0" dirty="0" smtClean="0">
              <a:latin typeface="Calibri" panose="020F0502020204030204" pitchFamily="34" charset="0"/>
            </a:rPr>
            <a:t>Realizan actividades voluntarias</a:t>
          </a:r>
          <a:endParaRPr lang="es-EC" sz="1000" noProof="0" dirty="0">
            <a:latin typeface="Calibri" panose="020F0502020204030204" pitchFamily="34" charset="0"/>
          </a:endParaRPr>
        </a:p>
      </dgm:t>
    </dgm:pt>
    <dgm:pt modelId="{EAE1A872-D1DB-4798-8D4A-07590E796701}" type="parTrans" cxnId="{083A36E4-B029-400D-BEEA-EDE97FEF1EBA}">
      <dgm:prSet/>
      <dgm:spPr/>
      <dgm:t>
        <a:bodyPr/>
        <a:lstStyle/>
        <a:p>
          <a:endParaRPr lang="en-US"/>
        </a:p>
      </dgm:t>
    </dgm:pt>
    <dgm:pt modelId="{2D8960AB-A3AE-4D56-B0EB-F1CFB4B88181}" type="sibTrans" cxnId="{083A36E4-B029-400D-BEEA-EDE97FEF1EBA}">
      <dgm:prSet/>
      <dgm:spPr/>
      <dgm:t>
        <a:bodyPr/>
        <a:lstStyle/>
        <a:p>
          <a:endParaRPr lang="en-US"/>
        </a:p>
      </dgm:t>
    </dgm:pt>
    <dgm:pt modelId="{15EF9DCF-0B11-41A7-BE7D-2E1AB0769BD7}">
      <dgm:prSet phldrT="[Texto]" custT="1"/>
      <dgm:spPr/>
      <dgm:t>
        <a:bodyPr/>
        <a:lstStyle/>
        <a:p>
          <a:r>
            <a:rPr lang="es-EC" sz="1000" b="1" noProof="0" dirty="0" smtClean="0">
              <a:latin typeface="Calibri" panose="020F0502020204030204" pitchFamily="34" charset="0"/>
            </a:rPr>
            <a:t>Cooperativas de Consumo</a:t>
          </a:r>
          <a:r>
            <a:rPr lang="es-EC" sz="1000" noProof="0" dirty="0" smtClean="0">
              <a:latin typeface="Calibri" panose="020F0502020204030204" pitchFamily="34" charset="0"/>
            </a:rPr>
            <a:t> Bienes de libre comercialización</a:t>
          </a:r>
          <a:endParaRPr lang="es-EC" sz="1000" noProof="0" dirty="0">
            <a:latin typeface="Calibri" panose="020F0502020204030204" pitchFamily="34" charset="0"/>
          </a:endParaRPr>
        </a:p>
      </dgm:t>
    </dgm:pt>
    <dgm:pt modelId="{083620AB-9487-423B-9566-3F7120E76EFD}" type="parTrans" cxnId="{E68AC1CD-8717-4558-878C-F245B51F6341}">
      <dgm:prSet/>
      <dgm:spPr/>
      <dgm:t>
        <a:bodyPr/>
        <a:lstStyle/>
        <a:p>
          <a:endParaRPr lang="en-US"/>
        </a:p>
      </dgm:t>
    </dgm:pt>
    <dgm:pt modelId="{9BC72E5F-DACE-4F75-A193-34F296E8D7F0}" type="sibTrans" cxnId="{E68AC1CD-8717-4558-878C-F245B51F6341}">
      <dgm:prSet/>
      <dgm:spPr/>
      <dgm:t>
        <a:bodyPr/>
        <a:lstStyle/>
        <a:p>
          <a:endParaRPr lang="en-US"/>
        </a:p>
      </dgm:t>
    </dgm:pt>
    <dgm:pt modelId="{F4D9A527-848E-48C7-ABB4-1FF0360ED22D}">
      <dgm:prSet custT="1"/>
      <dgm:spPr/>
      <dgm:t>
        <a:bodyPr/>
        <a:lstStyle/>
        <a:p>
          <a:r>
            <a:rPr lang="es-EC" sz="1000" b="1" noProof="0" dirty="0" smtClean="0">
              <a:latin typeface="Calibri" panose="020F0502020204030204" pitchFamily="34" charset="0"/>
            </a:rPr>
            <a:t>Cooperativa de Servicios</a:t>
          </a:r>
        </a:p>
        <a:p>
          <a:r>
            <a:rPr lang="es-EC" sz="1000" noProof="0" dirty="0" smtClean="0">
              <a:latin typeface="Calibri" panose="020F0502020204030204" pitchFamily="34" charset="0"/>
            </a:rPr>
            <a:t>Satisfacen diversas necesidades comunes </a:t>
          </a:r>
          <a:endParaRPr lang="es-EC" sz="1000" noProof="0" dirty="0">
            <a:latin typeface="Calibri" panose="020F0502020204030204" pitchFamily="34" charset="0"/>
          </a:endParaRPr>
        </a:p>
      </dgm:t>
    </dgm:pt>
    <dgm:pt modelId="{AD311FFD-41A1-4C95-BF4B-39B2FB02DB8D}" type="parTrans" cxnId="{6979A13F-A286-4580-A491-06E6D57A4085}">
      <dgm:prSet/>
      <dgm:spPr/>
      <dgm:t>
        <a:bodyPr/>
        <a:lstStyle/>
        <a:p>
          <a:endParaRPr lang="en-US"/>
        </a:p>
      </dgm:t>
    </dgm:pt>
    <dgm:pt modelId="{F28C0333-347F-414C-8F04-F4D9AD5DD6AD}" type="sibTrans" cxnId="{6979A13F-A286-4580-A491-06E6D57A4085}">
      <dgm:prSet/>
      <dgm:spPr/>
      <dgm:t>
        <a:bodyPr/>
        <a:lstStyle/>
        <a:p>
          <a:endParaRPr lang="en-US"/>
        </a:p>
      </dgm:t>
    </dgm:pt>
    <dgm:pt modelId="{C812FF38-149A-487C-98A5-231E915687F8}" type="pres">
      <dgm:prSet presAssocID="{5B78CBFB-0CD1-4493-AA87-3264EF3C5E6B}" presName="Name0" presStyleCnt="0">
        <dgm:presLayoutVars>
          <dgm:chMax val="1"/>
          <dgm:dir/>
          <dgm:animLvl val="ctr"/>
          <dgm:resizeHandles val="exact"/>
        </dgm:presLayoutVars>
      </dgm:prSet>
      <dgm:spPr/>
      <dgm:t>
        <a:bodyPr/>
        <a:lstStyle/>
        <a:p>
          <a:endParaRPr lang="es-EC"/>
        </a:p>
      </dgm:t>
    </dgm:pt>
    <dgm:pt modelId="{D0CE4A79-8A49-4A74-B19A-5F94EBBF2C9B}" type="pres">
      <dgm:prSet presAssocID="{CA162509-904F-4193-B278-E3FB9D668EB5}" presName="centerShape" presStyleLbl="node0" presStyleIdx="0" presStyleCnt="1"/>
      <dgm:spPr/>
      <dgm:t>
        <a:bodyPr/>
        <a:lstStyle/>
        <a:p>
          <a:endParaRPr lang="en-US"/>
        </a:p>
      </dgm:t>
    </dgm:pt>
    <dgm:pt modelId="{31317CE9-60F8-49E7-922C-EE33233E693F}" type="pres">
      <dgm:prSet presAssocID="{8A3996DA-2D7B-4CDA-9309-4E01A08EA118}" presName="parTrans" presStyleLbl="sibTrans2D1" presStyleIdx="0" presStyleCnt="5"/>
      <dgm:spPr/>
      <dgm:t>
        <a:bodyPr/>
        <a:lstStyle/>
        <a:p>
          <a:endParaRPr lang="es-EC"/>
        </a:p>
      </dgm:t>
    </dgm:pt>
    <dgm:pt modelId="{D0229FAB-ACE0-4525-808F-D7512B6BAFF0}" type="pres">
      <dgm:prSet presAssocID="{8A3996DA-2D7B-4CDA-9309-4E01A08EA118}" presName="connectorText" presStyleLbl="sibTrans2D1" presStyleIdx="0" presStyleCnt="5"/>
      <dgm:spPr/>
      <dgm:t>
        <a:bodyPr/>
        <a:lstStyle/>
        <a:p>
          <a:endParaRPr lang="es-EC"/>
        </a:p>
      </dgm:t>
    </dgm:pt>
    <dgm:pt modelId="{149CAF3E-9149-4284-AE05-D76E177010CB}" type="pres">
      <dgm:prSet presAssocID="{1F885798-C680-4002-84D9-DC331617950F}" presName="node" presStyleLbl="node1" presStyleIdx="0" presStyleCnt="5" custRadScaleRad="100000" custRadScaleInc="-31">
        <dgm:presLayoutVars>
          <dgm:bulletEnabled val="1"/>
        </dgm:presLayoutVars>
      </dgm:prSet>
      <dgm:spPr/>
      <dgm:t>
        <a:bodyPr/>
        <a:lstStyle/>
        <a:p>
          <a:endParaRPr lang="en-US"/>
        </a:p>
      </dgm:t>
    </dgm:pt>
    <dgm:pt modelId="{06FFE09F-33B5-4FA4-AD2E-2EF15BE0DA02}" type="pres">
      <dgm:prSet presAssocID="{AD311FFD-41A1-4C95-BF4B-39B2FB02DB8D}" presName="parTrans" presStyleLbl="sibTrans2D1" presStyleIdx="1" presStyleCnt="5"/>
      <dgm:spPr/>
      <dgm:t>
        <a:bodyPr/>
        <a:lstStyle/>
        <a:p>
          <a:endParaRPr lang="es-EC"/>
        </a:p>
      </dgm:t>
    </dgm:pt>
    <dgm:pt modelId="{B08DB998-0FCF-4FF9-9F08-3AC3855977FC}" type="pres">
      <dgm:prSet presAssocID="{AD311FFD-41A1-4C95-BF4B-39B2FB02DB8D}" presName="connectorText" presStyleLbl="sibTrans2D1" presStyleIdx="1" presStyleCnt="5"/>
      <dgm:spPr/>
      <dgm:t>
        <a:bodyPr/>
        <a:lstStyle/>
        <a:p>
          <a:endParaRPr lang="es-EC"/>
        </a:p>
      </dgm:t>
    </dgm:pt>
    <dgm:pt modelId="{4C966AAE-D145-467A-8A67-4D528EE83F3A}" type="pres">
      <dgm:prSet presAssocID="{F4D9A527-848E-48C7-ABB4-1FF0360ED22D}" presName="node" presStyleLbl="node1" presStyleIdx="1" presStyleCnt="5" custScaleX="123650" custScaleY="121313">
        <dgm:presLayoutVars>
          <dgm:bulletEnabled val="1"/>
        </dgm:presLayoutVars>
      </dgm:prSet>
      <dgm:spPr/>
      <dgm:t>
        <a:bodyPr/>
        <a:lstStyle/>
        <a:p>
          <a:endParaRPr lang="en-US"/>
        </a:p>
      </dgm:t>
    </dgm:pt>
    <dgm:pt modelId="{D3273FB1-89A1-4273-947D-32FE30F1532C}" type="pres">
      <dgm:prSet presAssocID="{D1798AB6-5AE5-44FB-90EF-AD0D5060D46C}" presName="parTrans" presStyleLbl="sibTrans2D1" presStyleIdx="2" presStyleCnt="5"/>
      <dgm:spPr/>
      <dgm:t>
        <a:bodyPr/>
        <a:lstStyle/>
        <a:p>
          <a:endParaRPr lang="es-EC"/>
        </a:p>
      </dgm:t>
    </dgm:pt>
    <dgm:pt modelId="{D0EEC2B5-E13E-4A9A-B8EB-F72CABB7DE34}" type="pres">
      <dgm:prSet presAssocID="{D1798AB6-5AE5-44FB-90EF-AD0D5060D46C}" presName="connectorText" presStyleLbl="sibTrans2D1" presStyleIdx="2" presStyleCnt="5"/>
      <dgm:spPr/>
      <dgm:t>
        <a:bodyPr/>
        <a:lstStyle/>
        <a:p>
          <a:endParaRPr lang="es-EC"/>
        </a:p>
      </dgm:t>
    </dgm:pt>
    <dgm:pt modelId="{8DE0F38B-7457-437C-9207-E6744DAE4922}" type="pres">
      <dgm:prSet presAssocID="{05CDE9ED-A4E7-47B9-91BC-6C54F09C80E4}" presName="node" presStyleLbl="node1" presStyleIdx="2" presStyleCnt="5">
        <dgm:presLayoutVars>
          <dgm:bulletEnabled val="1"/>
        </dgm:presLayoutVars>
      </dgm:prSet>
      <dgm:spPr/>
      <dgm:t>
        <a:bodyPr/>
        <a:lstStyle/>
        <a:p>
          <a:endParaRPr lang="en-US"/>
        </a:p>
      </dgm:t>
    </dgm:pt>
    <dgm:pt modelId="{8AD8D787-27EA-4E06-9038-0B64993385EC}" type="pres">
      <dgm:prSet presAssocID="{EAE1A872-D1DB-4798-8D4A-07590E796701}" presName="parTrans" presStyleLbl="sibTrans2D1" presStyleIdx="3" presStyleCnt="5"/>
      <dgm:spPr/>
      <dgm:t>
        <a:bodyPr/>
        <a:lstStyle/>
        <a:p>
          <a:endParaRPr lang="es-EC"/>
        </a:p>
      </dgm:t>
    </dgm:pt>
    <dgm:pt modelId="{6717D66F-67C6-43FE-B898-1186BF41C699}" type="pres">
      <dgm:prSet presAssocID="{EAE1A872-D1DB-4798-8D4A-07590E796701}" presName="connectorText" presStyleLbl="sibTrans2D1" presStyleIdx="3" presStyleCnt="5"/>
      <dgm:spPr/>
      <dgm:t>
        <a:bodyPr/>
        <a:lstStyle/>
        <a:p>
          <a:endParaRPr lang="es-EC"/>
        </a:p>
      </dgm:t>
    </dgm:pt>
    <dgm:pt modelId="{81D5B73D-D446-4CB3-8A93-D67AB3FC9656}" type="pres">
      <dgm:prSet presAssocID="{9466CA0F-FA52-42FB-BA17-85ECFC200E02}" presName="node" presStyleLbl="node1" presStyleIdx="3" presStyleCnt="5">
        <dgm:presLayoutVars>
          <dgm:bulletEnabled val="1"/>
        </dgm:presLayoutVars>
      </dgm:prSet>
      <dgm:spPr/>
      <dgm:t>
        <a:bodyPr/>
        <a:lstStyle/>
        <a:p>
          <a:endParaRPr lang="en-US"/>
        </a:p>
      </dgm:t>
    </dgm:pt>
    <dgm:pt modelId="{34644857-6CF5-4376-B6E4-F6C2159C0295}" type="pres">
      <dgm:prSet presAssocID="{083620AB-9487-423B-9566-3F7120E76EFD}" presName="parTrans" presStyleLbl="sibTrans2D1" presStyleIdx="4" presStyleCnt="5"/>
      <dgm:spPr/>
      <dgm:t>
        <a:bodyPr/>
        <a:lstStyle/>
        <a:p>
          <a:endParaRPr lang="es-EC"/>
        </a:p>
      </dgm:t>
    </dgm:pt>
    <dgm:pt modelId="{90934FED-173D-4CD7-9706-E335B4F25E5A}" type="pres">
      <dgm:prSet presAssocID="{083620AB-9487-423B-9566-3F7120E76EFD}" presName="connectorText" presStyleLbl="sibTrans2D1" presStyleIdx="4" presStyleCnt="5"/>
      <dgm:spPr/>
      <dgm:t>
        <a:bodyPr/>
        <a:lstStyle/>
        <a:p>
          <a:endParaRPr lang="es-EC"/>
        </a:p>
      </dgm:t>
    </dgm:pt>
    <dgm:pt modelId="{F94DFC69-849C-48E7-AD2C-1B9E344F0C57}" type="pres">
      <dgm:prSet presAssocID="{15EF9DCF-0B11-41A7-BE7D-2E1AB0769BD7}" presName="node" presStyleLbl="node1" presStyleIdx="4" presStyleCnt="5" custScaleX="106109" custScaleY="91564" custRadScaleRad="90911" custRadScaleInc="-201">
        <dgm:presLayoutVars>
          <dgm:bulletEnabled val="1"/>
        </dgm:presLayoutVars>
      </dgm:prSet>
      <dgm:spPr/>
      <dgm:t>
        <a:bodyPr/>
        <a:lstStyle/>
        <a:p>
          <a:endParaRPr lang="en-US"/>
        </a:p>
      </dgm:t>
    </dgm:pt>
  </dgm:ptLst>
  <dgm:cxnLst>
    <dgm:cxn modelId="{C92EEDDE-8DC8-4F3E-AA50-4C00821DD422}" type="presOf" srcId="{1F885798-C680-4002-84D9-DC331617950F}" destId="{149CAF3E-9149-4284-AE05-D76E177010CB}" srcOrd="0" destOrd="0" presId="urn:microsoft.com/office/officeart/2005/8/layout/radial5"/>
    <dgm:cxn modelId="{E0CF0247-3677-44C4-8B25-5143D239E8A3}" type="presOf" srcId="{8A3996DA-2D7B-4CDA-9309-4E01A08EA118}" destId="{D0229FAB-ACE0-4525-808F-D7512B6BAFF0}" srcOrd="1" destOrd="0" presId="urn:microsoft.com/office/officeart/2005/8/layout/radial5"/>
    <dgm:cxn modelId="{83A2A4DA-4804-4A7D-9408-E4BA901154FB}" type="presOf" srcId="{083620AB-9487-423B-9566-3F7120E76EFD}" destId="{34644857-6CF5-4376-B6E4-F6C2159C0295}" srcOrd="0" destOrd="0" presId="urn:microsoft.com/office/officeart/2005/8/layout/radial5"/>
    <dgm:cxn modelId="{7AEFB632-841B-45FD-9A65-0F5D6CD50D09}" type="presOf" srcId="{F4D9A527-848E-48C7-ABB4-1FF0360ED22D}" destId="{4C966AAE-D145-467A-8A67-4D528EE83F3A}" srcOrd="0" destOrd="0" presId="urn:microsoft.com/office/officeart/2005/8/layout/radial5"/>
    <dgm:cxn modelId="{23D375F7-087B-40EA-9C37-E67B383EF15B}" type="presOf" srcId="{D1798AB6-5AE5-44FB-90EF-AD0D5060D46C}" destId="{D0EEC2B5-E13E-4A9A-B8EB-F72CABB7DE34}" srcOrd="1" destOrd="0" presId="urn:microsoft.com/office/officeart/2005/8/layout/radial5"/>
    <dgm:cxn modelId="{8B166B61-0FD7-47AC-AEE6-13342B5BA9AC}" type="presOf" srcId="{9466CA0F-FA52-42FB-BA17-85ECFC200E02}" destId="{81D5B73D-D446-4CB3-8A93-D67AB3FC9656}" srcOrd="0" destOrd="0" presId="urn:microsoft.com/office/officeart/2005/8/layout/radial5"/>
    <dgm:cxn modelId="{8883BDBF-5480-4BDF-B336-D86F70B53CFA}" type="presOf" srcId="{083620AB-9487-423B-9566-3F7120E76EFD}" destId="{90934FED-173D-4CD7-9706-E335B4F25E5A}" srcOrd="1" destOrd="0" presId="urn:microsoft.com/office/officeart/2005/8/layout/radial5"/>
    <dgm:cxn modelId="{C32252ED-C45C-4379-AE49-83CBEA361F6E}" type="presOf" srcId="{8A3996DA-2D7B-4CDA-9309-4E01A08EA118}" destId="{31317CE9-60F8-49E7-922C-EE33233E693F}" srcOrd="0" destOrd="0" presId="urn:microsoft.com/office/officeart/2005/8/layout/radial5"/>
    <dgm:cxn modelId="{D52FECFB-BD39-40C2-BC32-83F6FD6CD326}" srcId="{5B78CBFB-0CD1-4493-AA87-3264EF3C5E6B}" destId="{CA162509-904F-4193-B278-E3FB9D668EB5}" srcOrd="0" destOrd="0" parTransId="{26F45435-4F6F-4A8A-B01F-7B1470236DFA}" sibTransId="{6310A7AA-ECD7-493F-88CE-56BE354B9105}"/>
    <dgm:cxn modelId="{EA643B1A-F9CD-457A-9EA3-F6768199ECDA}" type="presOf" srcId="{AD311FFD-41A1-4C95-BF4B-39B2FB02DB8D}" destId="{B08DB998-0FCF-4FF9-9F08-3AC3855977FC}" srcOrd="1" destOrd="0" presId="urn:microsoft.com/office/officeart/2005/8/layout/radial5"/>
    <dgm:cxn modelId="{0E71770C-62F3-48C0-8944-C0D802AFE980}" type="presOf" srcId="{05CDE9ED-A4E7-47B9-91BC-6C54F09C80E4}" destId="{8DE0F38B-7457-437C-9207-E6744DAE4922}" srcOrd="0" destOrd="0" presId="urn:microsoft.com/office/officeart/2005/8/layout/radial5"/>
    <dgm:cxn modelId="{083A36E4-B029-400D-BEEA-EDE97FEF1EBA}" srcId="{CA162509-904F-4193-B278-E3FB9D668EB5}" destId="{9466CA0F-FA52-42FB-BA17-85ECFC200E02}" srcOrd="3" destOrd="0" parTransId="{EAE1A872-D1DB-4798-8D4A-07590E796701}" sibTransId="{2D8960AB-A3AE-4D56-B0EB-F1CFB4B88181}"/>
    <dgm:cxn modelId="{6979A13F-A286-4580-A491-06E6D57A4085}" srcId="{CA162509-904F-4193-B278-E3FB9D668EB5}" destId="{F4D9A527-848E-48C7-ABB4-1FF0360ED22D}" srcOrd="1" destOrd="0" parTransId="{AD311FFD-41A1-4C95-BF4B-39B2FB02DB8D}" sibTransId="{F28C0333-347F-414C-8F04-F4D9AD5DD6AD}"/>
    <dgm:cxn modelId="{DBF00337-5F4F-4B1C-8422-B871C12C0EDC}" type="presOf" srcId="{D1798AB6-5AE5-44FB-90EF-AD0D5060D46C}" destId="{D3273FB1-89A1-4273-947D-32FE30F1532C}" srcOrd="0" destOrd="0" presId="urn:microsoft.com/office/officeart/2005/8/layout/radial5"/>
    <dgm:cxn modelId="{0E479620-F26F-40B9-941E-AF250AA6378E}" type="presOf" srcId="{EAE1A872-D1DB-4798-8D4A-07590E796701}" destId="{8AD8D787-27EA-4E06-9038-0B64993385EC}" srcOrd="0" destOrd="0" presId="urn:microsoft.com/office/officeart/2005/8/layout/radial5"/>
    <dgm:cxn modelId="{8FA07EE7-CDA6-4951-B314-0FDF9060DD96}" type="presOf" srcId="{15EF9DCF-0B11-41A7-BE7D-2E1AB0769BD7}" destId="{F94DFC69-849C-48E7-AD2C-1B9E344F0C57}" srcOrd="0" destOrd="0" presId="urn:microsoft.com/office/officeart/2005/8/layout/radial5"/>
    <dgm:cxn modelId="{689D3FC2-DC40-4622-940F-6FFF1B6EF7FB}" srcId="{CA162509-904F-4193-B278-E3FB9D668EB5}" destId="{1F885798-C680-4002-84D9-DC331617950F}" srcOrd="0" destOrd="0" parTransId="{8A3996DA-2D7B-4CDA-9309-4E01A08EA118}" sibTransId="{9960AE1B-204F-4D3B-ADF5-7195961E13B5}"/>
    <dgm:cxn modelId="{E68AC1CD-8717-4558-878C-F245B51F6341}" srcId="{CA162509-904F-4193-B278-E3FB9D668EB5}" destId="{15EF9DCF-0B11-41A7-BE7D-2E1AB0769BD7}" srcOrd="4" destOrd="0" parTransId="{083620AB-9487-423B-9566-3F7120E76EFD}" sibTransId="{9BC72E5F-DACE-4F75-A193-34F296E8D7F0}"/>
    <dgm:cxn modelId="{51691302-8C0E-42F9-B7F7-8D1F9E0CCB00}" srcId="{CA162509-904F-4193-B278-E3FB9D668EB5}" destId="{05CDE9ED-A4E7-47B9-91BC-6C54F09C80E4}" srcOrd="2" destOrd="0" parTransId="{D1798AB6-5AE5-44FB-90EF-AD0D5060D46C}" sibTransId="{8ABEC4C3-C89F-4D86-8582-CAA84D66230C}"/>
    <dgm:cxn modelId="{70A4B072-D6AA-4EF3-A6FE-1EE35D9810D8}" type="presOf" srcId="{CA162509-904F-4193-B278-E3FB9D668EB5}" destId="{D0CE4A79-8A49-4A74-B19A-5F94EBBF2C9B}" srcOrd="0" destOrd="0" presId="urn:microsoft.com/office/officeart/2005/8/layout/radial5"/>
    <dgm:cxn modelId="{C6A3E182-6C30-429C-94B6-D0448D4B0DB9}" type="presOf" srcId="{AD311FFD-41A1-4C95-BF4B-39B2FB02DB8D}" destId="{06FFE09F-33B5-4FA4-AD2E-2EF15BE0DA02}" srcOrd="0" destOrd="0" presId="urn:microsoft.com/office/officeart/2005/8/layout/radial5"/>
    <dgm:cxn modelId="{9698DC51-EB8E-436B-A8C7-C85012FE3ADA}" type="presOf" srcId="{5B78CBFB-0CD1-4493-AA87-3264EF3C5E6B}" destId="{C812FF38-149A-487C-98A5-231E915687F8}" srcOrd="0" destOrd="0" presId="urn:microsoft.com/office/officeart/2005/8/layout/radial5"/>
    <dgm:cxn modelId="{B486310B-27D9-4257-996A-87C7B551B042}" type="presOf" srcId="{EAE1A872-D1DB-4798-8D4A-07590E796701}" destId="{6717D66F-67C6-43FE-B898-1186BF41C699}" srcOrd="1" destOrd="0" presId="urn:microsoft.com/office/officeart/2005/8/layout/radial5"/>
    <dgm:cxn modelId="{2D3EBEF1-70C7-499B-AEDE-299EDD3567E2}" type="presParOf" srcId="{C812FF38-149A-487C-98A5-231E915687F8}" destId="{D0CE4A79-8A49-4A74-B19A-5F94EBBF2C9B}" srcOrd="0" destOrd="0" presId="urn:microsoft.com/office/officeart/2005/8/layout/radial5"/>
    <dgm:cxn modelId="{64E4DF5A-0E87-4140-8DCA-97DF527A1D62}" type="presParOf" srcId="{C812FF38-149A-487C-98A5-231E915687F8}" destId="{31317CE9-60F8-49E7-922C-EE33233E693F}" srcOrd="1" destOrd="0" presId="urn:microsoft.com/office/officeart/2005/8/layout/radial5"/>
    <dgm:cxn modelId="{C6AC14ED-1E74-4A45-8ED5-00DF90450FD9}" type="presParOf" srcId="{31317CE9-60F8-49E7-922C-EE33233E693F}" destId="{D0229FAB-ACE0-4525-808F-D7512B6BAFF0}" srcOrd="0" destOrd="0" presId="urn:microsoft.com/office/officeart/2005/8/layout/radial5"/>
    <dgm:cxn modelId="{4DEB67B5-7CAA-48AA-BEA5-87FD01E01944}" type="presParOf" srcId="{C812FF38-149A-487C-98A5-231E915687F8}" destId="{149CAF3E-9149-4284-AE05-D76E177010CB}" srcOrd="2" destOrd="0" presId="urn:microsoft.com/office/officeart/2005/8/layout/radial5"/>
    <dgm:cxn modelId="{38FCA4AE-D55F-45FB-9850-47DED1B4053A}" type="presParOf" srcId="{C812FF38-149A-487C-98A5-231E915687F8}" destId="{06FFE09F-33B5-4FA4-AD2E-2EF15BE0DA02}" srcOrd="3" destOrd="0" presId="urn:microsoft.com/office/officeart/2005/8/layout/radial5"/>
    <dgm:cxn modelId="{4C997A9D-853C-45FF-B2D7-ADC3B7246F62}" type="presParOf" srcId="{06FFE09F-33B5-4FA4-AD2E-2EF15BE0DA02}" destId="{B08DB998-0FCF-4FF9-9F08-3AC3855977FC}" srcOrd="0" destOrd="0" presId="urn:microsoft.com/office/officeart/2005/8/layout/radial5"/>
    <dgm:cxn modelId="{05EC9A0C-106D-452F-9724-458002F03CF7}" type="presParOf" srcId="{C812FF38-149A-487C-98A5-231E915687F8}" destId="{4C966AAE-D145-467A-8A67-4D528EE83F3A}" srcOrd="4" destOrd="0" presId="urn:microsoft.com/office/officeart/2005/8/layout/radial5"/>
    <dgm:cxn modelId="{40FD4168-D5E3-40CC-895F-DEF1E0EE724D}" type="presParOf" srcId="{C812FF38-149A-487C-98A5-231E915687F8}" destId="{D3273FB1-89A1-4273-947D-32FE30F1532C}" srcOrd="5" destOrd="0" presId="urn:microsoft.com/office/officeart/2005/8/layout/radial5"/>
    <dgm:cxn modelId="{D1552AE4-7B10-4944-9666-05BD0185E5F6}" type="presParOf" srcId="{D3273FB1-89A1-4273-947D-32FE30F1532C}" destId="{D0EEC2B5-E13E-4A9A-B8EB-F72CABB7DE34}" srcOrd="0" destOrd="0" presId="urn:microsoft.com/office/officeart/2005/8/layout/radial5"/>
    <dgm:cxn modelId="{7ABDEC53-6235-480D-B6C1-E7C6F7306EA5}" type="presParOf" srcId="{C812FF38-149A-487C-98A5-231E915687F8}" destId="{8DE0F38B-7457-437C-9207-E6744DAE4922}" srcOrd="6" destOrd="0" presId="urn:microsoft.com/office/officeart/2005/8/layout/radial5"/>
    <dgm:cxn modelId="{DD14B238-159E-4E8A-A698-CEC0A6DB0656}" type="presParOf" srcId="{C812FF38-149A-487C-98A5-231E915687F8}" destId="{8AD8D787-27EA-4E06-9038-0B64993385EC}" srcOrd="7" destOrd="0" presId="urn:microsoft.com/office/officeart/2005/8/layout/radial5"/>
    <dgm:cxn modelId="{A3CBEF5D-7B56-4621-9D4D-E8302EAAB458}" type="presParOf" srcId="{8AD8D787-27EA-4E06-9038-0B64993385EC}" destId="{6717D66F-67C6-43FE-B898-1186BF41C699}" srcOrd="0" destOrd="0" presId="urn:microsoft.com/office/officeart/2005/8/layout/radial5"/>
    <dgm:cxn modelId="{80504E45-60A7-4F85-826B-23C95DB4444E}" type="presParOf" srcId="{C812FF38-149A-487C-98A5-231E915687F8}" destId="{81D5B73D-D446-4CB3-8A93-D67AB3FC9656}" srcOrd="8" destOrd="0" presId="urn:microsoft.com/office/officeart/2005/8/layout/radial5"/>
    <dgm:cxn modelId="{B24623CC-59AF-4BB5-8C57-6CDC6F436E11}" type="presParOf" srcId="{C812FF38-149A-487C-98A5-231E915687F8}" destId="{34644857-6CF5-4376-B6E4-F6C2159C0295}" srcOrd="9" destOrd="0" presId="urn:microsoft.com/office/officeart/2005/8/layout/radial5"/>
    <dgm:cxn modelId="{C757D817-3D9F-4621-96B4-5F37F9673281}" type="presParOf" srcId="{34644857-6CF5-4376-B6E4-F6C2159C0295}" destId="{90934FED-173D-4CD7-9706-E335B4F25E5A}" srcOrd="0" destOrd="0" presId="urn:microsoft.com/office/officeart/2005/8/layout/radial5"/>
    <dgm:cxn modelId="{705EB80B-9668-4834-9D06-4549AB8D23EC}" type="presParOf" srcId="{C812FF38-149A-487C-98A5-231E915687F8}" destId="{F94DFC69-849C-48E7-AD2C-1B9E344F0C5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49C606-A3A8-4D80-A8EF-EBDA5993986C}"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s-EC"/>
        </a:p>
      </dgm:t>
    </dgm:pt>
    <dgm:pt modelId="{EB338AE3-45A8-4E47-BF4D-E707F4A86832}">
      <dgm:prSet phldrT="[Texto]" custT="1"/>
      <dgm:spPr>
        <a:solidFill>
          <a:schemeClr val="accent3">
            <a:lumMod val="60000"/>
            <a:lumOff val="40000"/>
          </a:schemeClr>
        </a:solidFill>
      </dgm:spPr>
      <dgm:t>
        <a:bodyPr/>
        <a:lstStyle/>
        <a:p>
          <a:r>
            <a:rPr lang="es-EC" sz="1800" dirty="0" smtClean="0"/>
            <a:t>Código Orgánico Monetario y Financiero</a:t>
          </a:r>
          <a:endParaRPr lang="es-EC" sz="1800" dirty="0"/>
        </a:p>
      </dgm:t>
    </dgm:pt>
    <dgm:pt modelId="{47874053-2778-4CF5-9914-F9B28B763E60}" type="parTrans" cxnId="{2E529C9D-D145-436C-B3A8-7CC5C23C38AF}">
      <dgm:prSet/>
      <dgm:spPr/>
      <dgm:t>
        <a:bodyPr/>
        <a:lstStyle/>
        <a:p>
          <a:endParaRPr lang="es-EC"/>
        </a:p>
      </dgm:t>
    </dgm:pt>
    <dgm:pt modelId="{DF313ACB-BA00-4B13-A1D8-7D5B0A266E10}" type="sibTrans" cxnId="{2E529C9D-D145-436C-B3A8-7CC5C23C38AF}">
      <dgm:prSet/>
      <dgm:spPr/>
      <dgm:t>
        <a:bodyPr/>
        <a:lstStyle/>
        <a:p>
          <a:endParaRPr lang="es-EC"/>
        </a:p>
      </dgm:t>
    </dgm:pt>
    <dgm:pt modelId="{786531CD-3DB4-4354-9B38-30CF22B0EB4F}" type="asst">
      <dgm:prSet phldrT="[Texto]" custT="1"/>
      <dgm:spPr>
        <a:solidFill>
          <a:schemeClr val="accent1">
            <a:lumMod val="20000"/>
            <a:lumOff val="80000"/>
          </a:schemeClr>
        </a:solidFill>
      </dgm:spPr>
      <dgm:t>
        <a:bodyPr/>
        <a:lstStyle/>
        <a:p>
          <a:r>
            <a:rPr lang="es-EC" sz="1400" dirty="0" smtClean="0">
              <a:latin typeface="Arial" panose="020B0604020202020204" pitchFamily="34" charset="0"/>
              <a:cs typeface="Arial" panose="020B0604020202020204" pitchFamily="34" charset="0"/>
            </a:rPr>
            <a:t>Artículo 13.-creación de la Junta de Política Monetaria y Financiera, regulación de políticas públicas, regulación y supervisión monetaria</a:t>
          </a:r>
          <a:r>
            <a:rPr lang="es-EC" sz="1400" dirty="0" smtClean="0"/>
            <a:t>.</a:t>
          </a:r>
          <a:endParaRPr lang="es-EC" sz="1400" dirty="0"/>
        </a:p>
      </dgm:t>
    </dgm:pt>
    <dgm:pt modelId="{CB3C9BF0-862F-45B5-8E44-67A93898C6EA}" type="parTrans" cxnId="{63DA84FB-BE67-44EC-90F0-C8A4B5B415C6}">
      <dgm:prSet/>
      <dgm:spPr/>
      <dgm:t>
        <a:bodyPr/>
        <a:lstStyle/>
        <a:p>
          <a:endParaRPr lang="es-EC"/>
        </a:p>
      </dgm:t>
    </dgm:pt>
    <dgm:pt modelId="{25D05277-B7A4-4FB4-AF72-DF1421F179DC}" type="sibTrans" cxnId="{63DA84FB-BE67-44EC-90F0-C8A4B5B415C6}">
      <dgm:prSet/>
      <dgm:spPr/>
      <dgm:t>
        <a:bodyPr/>
        <a:lstStyle/>
        <a:p>
          <a:endParaRPr lang="es-EC"/>
        </a:p>
      </dgm:t>
    </dgm:pt>
    <dgm:pt modelId="{9DABA9A3-DBEC-45D3-9A14-951FDEB81EF2}">
      <dgm:prSet phldrT="[Texto]" custT="1"/>
      <dgm:spPr>
        <a:solidFill>
          <a:srgbClr val="FFFF66"/>
        </a:solidFill>
      </dgm:spPr>
      <dgm:t>
        <a:bodyPr/>
        <a:lstStyle/>
        <a:p>
          <a:r>
            <a:rPr lang="es-EC" sz="1400" dirty="0" smtClean="0">
              <a:latin typeface="Arial" panose="020B0604020202020204" pitchFamily="34" charset="0"/>
              <a:cs typeface="Arial" panose="020B0604020202020204" pitchFamily="34" charset="0"/>
            </a:rPr>
            <a:t>Artículo 207.- El tiempo de mora que debe trascurrir para que una entidad financiera castigue estas obligaciones lo determina la Junta Política y Monetaria</a:t>
          </a:r>
          <a:endParaRPr lang="es-EC" sz="1400" dirty="0">
            <a:latin typeface="Arial" panose="020B0604020202020204" pitchFamily="34" charset="0"/>
            <a:cs typeface="Arial" panose="020B0604020202020204" pitchFamily="34" charset="0"/>
          </a:endParaRPr>
        </a:p>
      </dgm:t>
    </dgm:pt>
    <dgm:pt modelId="{061F12C8-5219-49AE-A73A-2F5909491AC9}" type="parTrans" cxnId="{BF5951BD-8881-4881-BD60-1799DE73E255}">
      <dgm:prSet/>
      <dgm:spPr/>
      <dgm:t>
        <a:bodyPr/>
        <a:lstStyle/>
        <a:p>
          <a:endParaRPr lang="es-EC"/>
        </a:p>
      </dgm:t>
    </dgm:pt>
    <dgm:pt modelId="{0F3B2430-AEA5-46CD-9C28-65B65E01D04D}" type="sibTrans" cxnId="{BF5951BD-8881-4881-BD60-1799DE73E255}">
      <dgm:prSet/>
      <dgm:spPr/>
      <dgm:t>
        <a:bodyPr/>
        <a:lstStyle/>
        <a:p>
          <a:endParaRPr lang="es-EC"/>
        </a:p>
      </dgm:t>
    </dgm:pt>
    <dgm:pt modelId="{9DDEAB95-03FB-44AE-A62B-0D24D60AFB04}">
      <dgm:prSet phldrT="[Texto]" custT="1"/>
      <dgm:spPr>
        <a:solidFill>
          <a:schemeClr val="accent4">
            <a:lumMod val="20000"/>
            <a:lumOff val="80000"/>
          </a:schemeClr>
        </a:solidFill>
      </dgm:spPr>
      <dgm:t>
        <a:bodyPr/>
        <a:lstStyle/>
        <a:p>
          <a:r>
            <a:rPr lang="es-EC" sz="1400" dirty="0" smtClean="0">
              <a:latin typeface="Arial" panose="020B0604020202020204" pitchFamily="34" charset="0"/>
              <a:cs typeface="Arial" panose="020B0604020202020204" pitchFamily="34" charset="0"/>
            </a:rPr>
            <a:t>Artículo 447.- Segmentación financiera</a:t>
          </a:r>
          <a:endParaRPr lang="es-EC" sz="1400" dirty="0">
            <a:latin typeface="Arial" panose="020B0604020202020204" pitchFamily="34" charset="0"/>
            <a:cs typeface="Arial" panose="020B0604020202020204" pitchFamily="34" charset="0"/>
          </a:endParaRPr>
        </a:p>
      </dgm:t>
    </dgm:pt>
    <dgm:pt modelId="{B970A48D-8B2A-41FB-99FA-76029A829311}" type="parTrans" cxnId="{70D1EA22-CFE1-4CD3-9389-5D28CD392F6E}">
      <dgm:prSet/>
      <dgm:spPr/>
      <dgm:t>
        <a:bodyPr/>
        <a:lstStyle/>
        <a:p>
          <a:endParaRPr lang="es-EC"/>
        </a:p>
      </dgm:t>
    </dgm:pt>
    <dgm:pt modelId="{592E2A1A-5A84-4B86-BAFF-0C253832DBD3}" type="sibTrans" cxnId="{70D1EA22-CFE1-4CD3-9389-5D28CD392F6E}">
      <dgm:prSet/>
      <dgm:spPr/>
      <dgm:t>
        <a:bodyPr/>
        <a:lstStyle/>
        <a:p>
          <a:endParaRPr lang="es-EC"/>
        </a:p>
      </dgm:t>
    </dgm:pt>
    <dgm:pt modelId="{95A635C5-7E4D-46D7-BDCD-17573938562D}">
      <dgm:prSet phldrT="[Texto]" custT="1"/>
      <dgm:spPr>
        <a:solidFill>
          <a:schemeClr val="accent6">
            <a:lumMod val="20000"/>
            <a:lumOff val="80000"/>
          </a:schemeClr>
        </a:solidFill>
      </dgm:spPr>
      <dgm:t>
        <a:bodyPr/>
        <a:lstStyle/>
        <a:p>
          <a:r>
            <a:rPr lang="es-EC" sz="1400" dirty="0" smtClean="0">
              <a:latin typeface="Arial" panose="020B0604020202020204" pitchFamily="34" charset="0"/>
              <a:cs typeface="Arial" panose="020B0604020202020204" pitchFamily="34" charset="0"/>
            </a:rPr>
            <a:t>Artículo 13.- Segmentos 3,4 y 5 no podrán conceder créditos de forma individual o colectivo que exceda:</a:t>
          </a:r>
        </a:p>
        <a:p>
          <a:r>
            <a:rPr lang="es-EC" sz="1400" dirty="0" smtClean="0">
              <a:latin typeface="Arial" panose="020B0604020202020204" pitchFamily="34" charset="0"/>
              <a:cs typeface="Arial" panose="020B0604020202020204" pitchFamily="34" charset="0"/>
            </a:rPr>
            <a:t>SEGMENTO 2 Y 3:10%</a:t>
          </a:r>
        </a:p>
        <a:p>
          <a:r>
            <a:rPr lang="es-EC" sz="1400" dirty="0" smtClean="0">
              <a:latin typeface="Arial" panose="020B0604020202020204" pitchFamily="34" charset="0"/>
              <a:cs typeface="Arial" panose="020B0604020202020204" pitchFamily="34" charset="0"/>
            </a:rPr>
            <a:t>SEGMENTO 4: 15%</a:t>
          </a:r>
        </a:p>
        <a:p>
          <a:r>
            <a:rPr lang="es-EC" sz="1400" dirty="0" smtClean="0">
              <a:latin typeface="Arial" panose="020B0604020202020204" pitchFamily="34" charset="0"/>
              <a:cs typeface="Arial" panose="020B0604020202020204" pitchFamily="34" charset="0"/>
            </a:rPr>
            <a:t>SEGMENTO 5: 20%</a:t>
          </a:r>
        </a:p>
        <a:p>
          <a:endParaRPr lang="es-EC" sz="1200" dirty="0" smtClean="0">
            <a:latin typeface="Arial" panose="020B0604020202020204" pitchFamily="34" charset="0"/>
            <a:cs typeface="Arial" panose="020B0604020202020204" pitchFamily="34" charset="0"/>
          </a:endParaRPr>
        </a:p>
        <a:p>
          <a:endParaRPr lang="es-EC" sz="1500" dirty="0"/>
        </a:p>
      </dgm:t>
    </dgm:pt>
    <dgm:pt modelId="{C2192387-4D3B-4E93-99B0-C3087F0C9EC1}" type="parTrans" cxnId="{E1A2FB74-656A-4DC5-90DC-DB0723DEAF1D}">
      <dgm:prSet/>
      <dgm:spPr/>
      <dgm:t>
        <a:bodyPr/>
        <a:lstStyle/>
        <a:p>
          <a:endParaRPr lang="es-EC"/>
        </a:p>
      </dgm:t>
    </dgm:pt>
    <dgm:pt modelId="{528AFD06-8CA1-4D2B-B3A7-C10AB5E0915E}" type="sibTrans" cxnId="{E1A2FB74-656A-4DC5-90DC-DB0723DEAF1D}">
      <dgm:prSet/>
      <dgm:spPr/>
      <dgm:t>
        <a:bodyPr/>
        <a:lstStyle/>
        <a:p>
          <a:endParaRPr lang="es-EC"/>
        </a:p>
      </dgm:t>
    </dgm:pt>
    <dgm:pt modelId="{8585EEEC-57AB-4FA9-9787-132DA79CB14C}">
      <dgm:prSet custT="1"/>
      <dgm:spPr>
        <a:solidFill>
          <a:srgbClr val="99FFCC"/>
        </a:solidFill>
      </dgm:spPr>
      <dgm:t>
        <a:bodyPr/>
        <a:lstStyle/>
        <a:p>
          <a:r>
            <a:rPr lang="es-EC" sz="1400" dirty="0" smtClean="0">
              <a:latin typeface="Arial" panose="020B0604020202020204" pitchFamily="34" charset="0"/>
              <a:cs typeface="Arial" panose="020B0604020202020204" pitchFamily="34" charset="0"/>
            </a:rPr>
            <a:t>Artículo 18 emitido por la Junta de regulación explica que para la calificación de las cuentas por cobrar y otros activos excepto los fondos disponibles y activos fijos están en función a la morosidad:</a:t>
          </a:r>
        </a:p>
        <a:p>
          <a:r>
            <a:rPr lang="es-EC" sz="1400" b="1" dirty="0" smtClean="0">
              <a:latin typeface="Arial" panose="020B0604020202020204" pitchFamily="34" charset="0"/>
              <a:cs typeface="Arial" panose="020B0604020202020204" pitchFamily="34" charset="0"/>
            </a:rPr>
            <a:t>Riesgo Normal </a:t>
          </a:r>
          <a:r>
            <a:rPr lang="es-EC" sz="1400" dirty="0" smtClean="0">
              <a:latin typeface="Arial" panose="020B0604020202020204" pitchFamily="34" charset="0"/>
              <a:cs typeface="Arial" panose="020B0604020202020204" pitchFamily="34" charset="0"/>
            </a:rPr>
            <a:t>A De 0 hasta 30 </a:t>
          </a:r>
        </a:p>
        <a:p>
          <a:r>
            <a:rPr lang="es-EC" sz="1400" b="1" dirty="0" smtClean="0">
              <a:latin typeface="Arial" panose="020B0604020202020204" pitchFamily="34" charset="0"/>
              <a:cs typeface="Arial" panose="020B0604020202020204" pitchFamily="34" charset="0"/>
            </a:rPr>
            <a:t>Riesgo Potencia </a:t>
          </a:r>
          <a:r>
            <a:rPr lang="es-EC" sz="1400" dirty="0" smtClean="0">
              <a:latin typeface="Arial" panose="020B0604020202020204" pitchFamily="34" charset="0"/>
              <a:cs typeface="Arial" panose="020B0604020202020204" pitchFamily="34" charset="0"/>
            </a:rPr>
            <a:t>B</a:t>
          </a:r>
        </a:p>
        <a:p>
          <a:r>
            <a:rPr lang="es-EC" sz="1400" dirty="0" smtClean="0">
              <a:latin typeface="Arial" panose="020B0604020202020204" pitchFamily="34" charset="0"/>
              <a:cs typeface="Arial" panose="020B0604020202020204" pitchFamily="34" charset="0"/>
            </a:rPr>
            <a:t>De 31 hasta 60</a:t>
          </a:r>
        </a:p>
        <a:p>
          <a:r>
            <a:rPr lang="es-EC" sz="1400" b="1" dirty="0" smtClean="0">
              <a:latin typeface="Arial" panose="020B0604020202020204" pitchFamily="34" charset="0"/>
              <a:cs typeface="Arial" panose="020B0604020202020204" pitchFamily="34" charset="0"/>
            </a:rPr>
            <a:t>Riesgo Deficiente </a:t>
          </a:r>
          <a:r>
            <a:rPr lang="es-EC" sz="1400" dirty="0" smtClean="0">
              <a:latin typeface="Arial" panose="020B0604020202020204" pitchFamily="34" charset="0"/>
              <a:cs typeface="Arial" panose="020B0604020202020204" pitchFamily="34" charset="0"/>
            </a:rPr>
            <a:t>C</a:t>
          </a:r>
        </a:p>
        <a:p>
          <a:r>
            <a:rPr lang="es-EC" sz="1400" dirty="0" smtClean="0">
              <a:latin typeface="Arial" panose="020B0604020202020204" pitchFamily="34" charset="0"/>
              <a:cs typeface="Arial" panose="020B0604020202020204" pitchFamily="34" charset="0"/>
            </a:rPr>
            <a:t>De 61 hasta 120</a:t>
          </a:r>
        </a:p>
        <a:p>
          <a:r>
            <a:rPr lang="es-EC" sz="1400" b="1" dirty="0" smtClean="0">
              <a:latin typeface="Arial" panose="020B0604020202020204" pitchFamily="34" charset="0"/>
              <a:cs typeface="Arial" panose="020B0604020202020204" pitchFamily="34" charset="0"/>
            </a:rPr>
            <a:t>Dudoso Recaudo </a:t>
          </a:r>
          <a:r>
            <a:rPr lang="es-EC" sz="1400" dirty="0" smtClean="0">
              <a:latin typeface="Arial" panose="020B0604020202020204" pitchFamily="34" charset="0"/>
              <a:cs typeface="Arial" panose="020B0604020202020204" pitchFamily="34" charset="0"/>
            </a:rPr>
            <a:t>D</a:t>
          </a:r>
        </a:p>
        <a:p>
          <a:r>
            <a:rPr lang="es-EC" sz="1400" dirty="0" smtClean="0">
              <a:latin typeface="Arial" panose="020B0604020202020204" pitchFamily="34" charset="0"/>
              <a:cs typeface="Arial" panose="020B0604020202020204" pitchFamily="34" charset="0"/>
            </a:rPr>
            <a:t>De 121 hasta 180</a:t>
          </a:r>
        </a:p>
        <a:p>
          <a:r>
            <a:rPr lang="es-EC" sz="1400" b="1" dirty="0" smtClean="0">
              <a:latin typeface="Arial" panose="020B0604020202020204" pitchFamily="34" charset="0"/>
              <a:cs typeface="Arial" panose="020B0604020202020204" pitchFamily="34" charset="0"/>
            </a:rPr>
            <a:t>Pérdida</a:t>
          </a:r>
          <a:endParaRPr lang="es-EC" sz="1400" dirty="0" smtClean="0">
            <a:latin typeface="Arial" panose="020B0604020202020204" pitchFamily="34" charset="0"/>
            <a:cs typeface="Arial" panose="020B0604020202020204" pitchFamily="34" charset="0"/>
          </a:endParaRPr>
        </a:p>
        <a:p>
          <a:r>
            <a:rPr lang="es-EC" sz="1400" dirty="0" smtClean="0">
              <a:latin typeface="Arial" panose="020B0604020202020204" pitchFamily="34" charset="0"/>
              <a:cs typeface="Arial" panose="020B0604020202020204" pitchFamily="34" charset="0"/>
            </a:rPr>
            <a:t>E</a:t>
          </a:r>
        </a:p>
        <a:p>
          <a:r>
            <a:rPr lang="es-EC" sz="1400" dirty="0" smtClean="0">
              <a:latin typeface="Arial" panose="020B0604020202020204" pitchFamily="34" charset="0"/>
              <a:cs typeface="Arial" panose="020B0604020202020204" pitchFamily="34" charset="0"/>
            </a:rPr>
            <a:t>Mayor a 180 </a:t>
          </a:r>
          <a:endParaRPr lang="es-EC" sz="1400" dirty="0">
            <a:latin typeface="Arial" panose="020B0604020202020204" pitchFamily="34" charset="0"/>
            <a:cs typeface="Arial" panose="020B0604020202020204" pitchFamily="34" charset="0"/>
          </a:endParaRPr>
        </a:p>
      </dgm:t>
    </dgm:pt>
    <dgm:pt modelId="{AC5EB971-1A89-4CBE-B8B7-89698DBB644B}" type="parTrans" cxnId="{ED5EC53B-B937-4744-BA74-B1CE8ED4FCA5}">
      <dgm:prSet/>
      <dgm:spPr/>
      <dgm:t>
        <a:bodyPr/>
        <a:lstStyle/>
        <a:p>
          <a:endParaRPr lang="es-EC"/>
        </a:p>
      </dgm:t>
    </dgm:pt>
    <dgm:pt modelId="{070B6F53-6848-4F88-980C-3EE265F0BFFD}" type="sibTrans" cxnId="{ED5EC53B-B937-4744-BA74-B1CE8ED4FCA5}">
      <dgm:prSet/>
      <dgm:spPr/>
      <dgm:t>
        <a:bodyPr/>
        <a:lstStyle/>
        <a:p>
          <a:endParaRPr lang="es-EC"/>
        </a:p>
      </dgm:t>
    </dgm:pt>
    <dgm:pt modelId="{12FDEBBC-25D1-4867-AA29-86DB00FE6C15}" type="pres">
      <dgm:prSet presAssocID="{3C49C606-A3A8-4D80-A8EF-EBDA5993986C}" presName="hierChild1" presStyleCnt="0">
        <dgm:presLayoutVars>
          <dgm:orgChart val="1"/>
          <dgm:chPref val="1"/>
          <dgm:dir/>
          <dgm:animOne val="branch"/>
          <dgm:animLvl val="lvl"/>
          <dgm:resizeHandles/>
        </dgm:presLayoutVars>
      </dgm:prSet>
      <dgm:spPr/>
      <dgm:t>
        <a:bodyPr/>
        <a:lstStyle/>
        <a:p>
          <a:endParaRPr lang="en-US"/>
        </a:p>
      </dgm:t>
    </dgm:pt>
    <dgm:pt modelId="{4764AEAB-B7B3-4298-9A42-F0BEA11709CB}" type="pres">
      <dgm:prSet presAssocID="{EB338AE3-45A8-4E47-BF4D-E707F4A86832}" presName="hierRoot1" presStyleCnt="0">
        <dgm:presLayoutVars>
          <dgm:hierBranch val="init"/>
        </dgm:presLayoutVars>
      </dgm:prSet>
      <dgm:spPr/>
    </dgm:pt>
    <dgm:pt modelId="{7B9F5E07-1638-43F2-BFF1-D27EB31935F8}" type="pres">
      <dgm:prSet presAssocID="{EB338AE3-45A8-4E47-BF4D-E707F4A86832}" presName="rootComposite1" presStyleCnt="0"/>
      <dgm:spPr/>
    </dgm:pt>
    <dgm:pt modelId="{EAC21826-DA34-4146-A1AC-2A6FC402CB11}" type="pres">
      <dgm:prSet presAssocID="{EB338AE3-45A8-4E47-BF4D-E707F4A86832}" presName="rootText1" presStyleLbl="node0" presStyleIdx="0" presStyleCnt="1" custScaleX="253129" custScaleY="42065">
        <dgm:presLayoutVars>
          <dgm:chPref val="3"/>
        </dgm:presLayoutVars>
      </dgm:prSet>
      <dgm:spPr/>
      <dgm:t>
        <a:bodyPr/>
        <a:lstStyle/>
        <a:p>
          <a:endParaRPr lang="es-EC"/>
        </a:p>
      </dgm:t>
    </dgm:pt>
    <dgm:pt modelId="{5108B6C0-49E3-414F-B107-C4DE4D08ABAE}" type="pres">
      <dgm:prSet presAssocID="{EB338AE3-45A8-4E47-BF4D-E707F4A86832}" presName="rootConnector1" presStyleLbl="node1" presStyleIdx="0" presStyleCnt="0"/>
      <dgm:spPr/>
      <dgm:t>
        <a:bodyPr/>
        <a:lstStyle/>
        <a:p>
          <a:endParaRPr lang="en-US"/>
        </a:p>
      </dgm:t>
    </dgm:pt>
    <dgm:pt modelId="{52D7C1D7-6AC4-46C1-9741-E680E6E7E5AA}" type="pres">
      <dgm:prSet presAssocID="{EB338AE3-45A8-4E47-BF4D-E707F4A86832}" presName="hierChild2" presStyleCnt="0"/>
      <dgm:spPr/>
    </dgm:pt>
    <dgm:pt modelId="{84B1D2BB-2FB0-4AD3-9704-234EAFE75E3E}" type="pres">
      <dgm:prSet presAssocID="{061F12C8-5219-49AE-A73A-2F5909491AC9}" presName="Name37" presStyleLbl="parChTrans1D2" presStyleIdx="0" presStyleCnt="5"/>
      <dgm:spPr/>
      <dgm:t>
        <a:bodyPr/>
        <a:lstStyle/>
        <a:p>
          <a:endParaRPr lang="en-US"/>
        </a:p>
      </dgm:t>
    </dgm:pt>
    <dgm:pt modelId="{AE28A17C-1F16-402B-AC5D-45FA9E68B8C8}" type="pres">
      <dgm:prSet presAssocID="{9DABA9A3-DBEC-45D3-9A14-951FDEB81EF2}" presName="hierRoot2" presStyleCnt="0">
        <dgm:presLayoutVars>
          <dgm:hierBranch val="init"/>
        </dgm:presLayoutVars>
      </dgm:prSet>
      <dgm:spPr/>
    </dgm:pt>
    <dgm:pt modelId="{33341CFC-B22F-4901-B110-CE3024607B01}" type="pres">
      <dgm:prSet presAssocID="{9DABA9A3-DBEC-45D3-9A14-951FDEB81EF2}" presName="rootComposite" presStyleCnt="0"/>
      <dgm:spPr/>
    </dgm:pt>
    <dgm:pt modelId="{2ED021C2-EE44-488E-9EB8-E644E08105EE}" type="pres">
      <dgm:prSet presAssocID="{9DABA9A3-DBEC-45D3-9A14-951FDEB81EF2}" presName="rootText" presStyleLbl="node2" presStyleIdx="0" presStyleCnt="4" custScaleY="332973">
        <dgm:presLayoutVars>
          <dgm:chPref val="3"/>
        </dgm:presLayoutVars>
      </dgm:prSet>
      <dgm:spPr/>
      <dgm:t>
        <a:bodyPr/>
        <a:lstStyle/>
        <a:p>
          <a:endParaRPr lang="es-EC"/>
        </a:p>
      </dgm:t>
    </dgm:pt>
    <dgm:pt modelId="{0A1CE570-EE1E-471D-8D58-38C94CA1DD4A}" type="pres">
      <dgm:prSet presAssocID="{9DABA9A3-DBEC-45D3-9A14-951FDEB81EF2}" presName="rootConnector" presStyleLbl="node2" presStyleIdx="0" presStyleCnt="4"/>
      <dgm:spPr/>
      <dgm:t>
        <a:bodyPr/>
        <a:lstStyle/>
        <a:p>
          <a:endParaRPr lang="en-US"/>
        </a:p>
      </dgm:t>
    </dgm:pt>
    <dgm:pt modelId="{66D0AA73-E232-432B-99FD-8DBA0C830998}" type="pres">
      <dgm:prSet presAssocID="{9DABA9A3-DBEC-45D3-9A14-951FDEB81EF2}" presName="hierChild4" presStyleCnt="0"/>
      <dgm:spPr/>
    </dgm:pt>
    <dgm:pt modelId="{E09E6870-212E-46B1-B3E8-435075FB86DA}" type="pres">
      <dgm:prSet presAssocID="{9DABA9A3-DBEC-45D3-9A14-951FDEB81EF2}" presName="hierChild5" presStyleCnt="0"/>
      <dgm:spPr/>
    </dgm:pt>
    <dgm:pt modelId="{08DD78F3-4EE2-4EB8-B830-2D1ACF93720B}" type="pres">
      <dgm:prSet presAssocID="{B970A48D-8B2A-41FB-99FA-76029A829311}" presName="Name37" presStyleLbl="parChTrans1D2" presStyleIdx="1" presStyleCnt="5"/>
      <dgm:spPr/>
      <dgm:t>
        <a:bodyPr/>
        <a:lstStyle/>
        <a:p>
          <a:endParaRPr lang="en-US"/>
        </a:p>
      </dgm:t>
    </dgm:pt>
    <dgm:pt modelId="{0B4C5D96-A944-4980-B516-797E5319503B}" type="pres">
      <dgm:prSet presAssocID="{9DDEAB95-03FB-44AE-A62B-0D24D60AFB04}" presName="hierRoot2" presStyleCnt="0">
        <dgm:presLayoutVars>
          <dgm:hierBranch val="init"/>
        </dgm:presLayoutVars>
      </dgm:prSet>
      <dgm:spPr/>
    </dgm:pt>
    <dgm:pt modelId="{A477E017-C27C-4298-AB5C-B924FB0A9E56}" type="pres">
      <dgm:prSet presAssocID="{9DDEAB95-03FB-44AE-A62B-0D24D60AFB04}" presName="rootComposite" presStyleCnt="0"/>
      <dgm:spPr/>
    </dgm:pt>
    <dgm:pt modelId="{35F6D8EE-09E4-4553-86C0-9718128DBFD8}" type="pres">
      <dgm:prSet presAssocID="{9DDEAB95-03FB-44AE-A62B-0D24D60AFB04}" presName="rootText" presStyleLbl="node2" presStyleIdx="1" presStyleCnt="4" custScaleY="146801">
        <dgm:presLayoutVars>
          <dgm:chPref val="3"/>
        </dgm:presLayoutVars>
      </dgm:prSet>
      <dgm:spPr/>
      <dgm:t>
        <a:bodyPr/>
        <a:lstStyle/>
        <a:p>
          <a:endParaRPr lang="es-EC"/>
        </a:p>
      </dgm:t>
    </dgm:pt>
    <dgm:pt modelId="{1627F3F9-739E-4B6C-A9FF-837F971B811D}" type="pres">
      <dgm:prSet presAssocID="{9DDEAB95-03FB-44AE-A62B-0D24D60AFB04}" presName="rootConnector" presStyleLbl="node2" presStyleIdx="1" presStyleCnt="4"/>
      <dgm:spPr/>
      <dgm:t>
        <a:bodyPr/>
        <a:lstStyle/>
        <a:p>
          <a:endParaRPr lang="en-US"/>
        </a:p>
      </dgm:t>
    </dgm:pt>
    <dgm:pt modelId="{0EE3F9C9-C4B8-457B-8828-C1FC0D046C46}" type="pres">
      <dgm:prSet presAssocID="{9DDEAB95-03FB-44AE-A62B-0D24D60AFB04}" presName="hierChild4" presStyleCnt="0"/>
      <dgm:spPr/>
    </dgm:pt>
    <dgm:pt modelId="{61428448-96A2-42D8-B989-FF5FCB05E874}" type="pres">
      <dgm:prSet presAssocID="{9DDEAB95-03FB-44AE-A62B-0D24D60AFB04}" presName="hierChild5" presStyleCnt="0"/>
      <dgm:spPr/>
    </dgm:pt>
    <dgm:pt modelId="{E3DB866D-DDC4-416A-B9B9-50B453DE54F3}" type="pres">
      <dgm:prSet presAssocID="{C2192387-4D3B-4E93-99B0-C3087F0C9EC1}" presName="Name37" presStyleLbl="parChTrans1D2" presStyleIdx="2" presStyleCnt="5"/>
      <dgm:spPr/>
      <dgm:t>
        <a:bodyPr/>
        <a:lstStyle/>
        <a:p>
          <a:endParaRPr lang="en-US"/>
        </a:p>
      </dgm:t>
    </dgm:pt>
    <dgm:pt modelId="{EAD6BC71-EC66-4D11-9A86-8D1603A3DD76}" type="pres">
      <dgm:prSet presAssocID="{95A635C5-7E4D-46D7-BDCD-17573938562D}" presName="hierRoot2" presStyleCnt="0">
        <dgm:presLayoutVars>
          <dgm:hierBranch val="init"/>
        </dgm:presLayoutVars>
      </dgm:prSet>
      <dgm:spPr/>
    </dgm:pt>
    <dgm:pt modelId="{2444BF12-3CF1-40BA-821E-53C48A0963B7}" type="pres">
      <dgm:prSet presAssocID="{95A635C5-7E4D-46D7-BDCD-17573938562D}" presName="rootComposite" presStyleCnt="0"/>
      <dgm:spPr/>
    </dgm:pt>
    <dgm:pt modelId="{C4B0DED8-0B34-47C6-898C-F48D68FCA45B}" type="pres">
      <dgm:prSet presAssocID="{95A635C5-7E4D-46D7-BDCD-17573938562D}" presName="rootText" presStyleLbl="node2" presStyleIdx="2" presStyleCnt="4" custScaleY="312870">
        <dgm:presLayoutVars>
          <dgm:chPref val="3"/>
        </dgm:presLayoutVars>
      </dgm:prSet>
      <dgm:spPr/>
      <dgm:t>
        <a:bodyPr/>
        <a:lstStyle/>
        <a:p>
          <a:endParaRPr lang="es-EC"/>
        </a:p>
      </dgm:t>
    </dgm:pt>
    <dgm:pt modelId="{6CD1D037-6DDB-4A99-87D6-A978D377718C}" type="pres">
      <dgm:prSet presAssocID="{95A635C5-7E4D-46D7-BDCD-17573938562D}" presName="rootConnector" presStyleLbl="node2" presStyleIdx="2" presStyleCnt="4"/>
      <dgm:spPr/>
      <dgm:t>
        <a:bodyPr/>
        <a:lstStyle/>
        <a:p>
          <a:endParaRPr lang="en-US"/>
        </a:p>
      </dgm:t>
    </dgm:pt>
    <dgm:pt modelId="{CFF1E85D-A192-4FE3-B388-155A2E0FE166}" type="pres">
      <dgm:prSet presAssocID="{95A635C5-7E4D-46D7-BDCD-17573938562D}" presName="hierChild4" presStyleCnt="0"/>
      <dgm:spPr/>
    </dgm:pt>
    <dgm:pt modelId="{E052DEFE-32AB-4A90-A583-22A220894666}" type="pres">
      <dgm:prSet presAssocID="{95A635C5-7E4D-46D7-BDCD-17573938562D}" presName="hierChild5" presStyleCnt="0"/>
      <dgm:spPr/>
    </dgm:pt>
    <dgm:pt modelId="{A7880321-6041-4091-B730-C531ADAE34AB}" type="pres">
      <dgm:prSet presAssocID="{AC5EB971-1A89-4CBE-B8B7-89698DBB644B}" presName="Name37" presStyleLbl="parChTrans1D2" presStyleIdx="3" presStyleCnt="5"/>
      <dgm:spPr/>
      <dgm:t>
        <a:bodyPr/>
        <a:lstStyle/>
        <a:p>
          <a:endParaRPr lang="en-US"/>
        </a:p>
      </dgm:t>
    </dgm:pt>
    <dgm:pt modelId="{D9CD80E1-FE02-44CC-AB7C-8D3D76173B2E}" type="pres">
      <dgm:prSet presAssocID="{8585EEEC-57AB-4FA9-9787-132DA79CB14C}" presName="hierRoot2" presStyleCnt="0">
        <dgm:presLayoutVars>
          <dgm:hierBranch val="init"/>
        </dgm:presLayoutVars>
      </dgm:prSet>
      <dgm:spPr/>
    </dgm:pt>
    <dgm:pt modelId="{B8615883-6F2C-44F9-AEF2-E13A95D63073}" type="pres">
      <dgm:prSet presAssocID="{8585EEEC-57AB-4FA9-9787-132DA79CB14C}" presName="rootComposite" presStyleCnt="0"/>
      <dgm:spPr/>
    </dgm:pt>
    <dgm:pt modelId="{3FA6B65D-B2E9-4B1E-A2D6-B919D9BB437D}" type="pres">
      <dgm:prSet presAssocID="{8585EEEC-57AB-4FA9-9787-132DA79CB14C}" presName="rootText" presStyleLbl="node2" presStyleIdx="3" presStyleCnt="4" custScaleX="193289" custScaleY="453338" custLinFactNeighborX="-758" custLinFactNeighborY="-15159">
        <dgm:presLayoutVars>
          <dgm:chPref val="3"/>
        </dgm:presLayoutVars>
      </dgm:prSet>
      <dgm:spPr/>
      <dgm:t>
        <a:bodyPr/>
        <a:lstStyle/>
        <a:p>
          <a:endParaRPr lang="es-EC"/>
        </a:p>
      </dgm:t>
    </dgm:pt>
    <dgm:pt modelId="{FA9D90B1-1D1C-43AB-B02D-ACB17B82D93C}" type="pres">
      <dgm:prSet presAssocID="{8585EEEC-57AB-4FA9-9787-132DA79CB14C}" presName="rootConnector" presStyleLbl="node2" presStyleIdx="3" presStyleCnt="4"/>
      <dgm:spPr/>
      <dgm:t>
        <a:bodyPr/>
        <a:lstStyle/>
        <a:p>
          <a:endParaRPr lang="en-US"/>
        </a:p>
      </dgm:t>
    </dgm:pt>
    <dgm:pt modelId="{95D81FCF-65BF-4197-AF19-8EDEC3E4F78F}" type="pres">
      <dgm:prSet presAssocID="{8585EEEC-57AB-4FA9-9787-132DA79CB14C}" presName="hierChild4" presStyleCnt="0"/>
      <dgm:spPr/>
    </dgm:pt>
    <dgm:pt modelId="{C95F62A4-E421-48C9-8059-F5FCA3D1FA99}" type="pres">
      <dgm:prSet presAssocID="{8585EEEC-57AB-4FA9-9787-132DA79CB14C}" presName="hierChild5" presStyleCnt="0"/>
      <dgm:spPr/>
    </dgm:pt>
    <dgm:pt modelId="{55897991-AEFD-40D2-9CE6-5C4F74B9C5FC}" type="pres">
      <dgm:prSet presAssocID="{EB338AE3-45A8-4E47-BF4D-E707F4A86832}" presName="hierChild3" presStyleCnt="0"/>
      <dgm:spPr/>
    </dgm:pt>
    <dgm:pt modelId="{D8370EEE-49D6-4735-8A2C-1414A6BBC670}" type="pres">
      <dgm:prSet presAssocID="{CB3C9BF0-862F-45B5-8E44-67A93898C6EA}" presName="Name111" presStyleLbl="parChTrans1D2" presStyleIdx="4" presStyleCnt="5"/>
      <dgm:spPr/>
      <dgm:t>
        <a:bodyPr/>
        <a:lstStyle/>
        <a:p>
          <a:endParaRPr lang="en-US"/>
        </a:p>
      </dgm:t>
    </dgm:pt>
    <dgm:pt modelId="{C00E9FCD-B484-424B-A594-3E289EB8CC3C}" type="pres">
      <dgm:prSet presAssocID="{786531CD-3DB4-4354-9B38-30CF22B0EB4F}" presName="hierRoot3" presStyleCnt="0">
        <dgm:presLayoutVars>
          <dgm:hierBranch val="init"/>
        </dgm:presLayoutVars>
      </dgm:prSet>
      <dgm:spPr/>
    </dgm:pt>
    <dgm:pt modelId="{A4F41BED-EC91-4460-88BA-58D51D2DC1FE}" type="pres">
      <dgm:prSet presAssocID="{786531CD-3DB4-4354-9B38-30CF22B0EB4F}" presName="rootComposite3" presStyleCnt="0"/>
      <dgm:spPr/>
    </dgm:pt>
    <dgm:pt modelId="{162451B5-A1EE-4B73-92BC-1753EC4BB624}" type="pres">
      <dgm:prSet presAssocID="{786531CD-3DB4-4354-9B38-30CF22B0EB4F}" presName="rootText3" presStyleLbl="asst1" presStyleIdx="0" presStyleCnt="1" custScaleX="215321" custScaleY="96796">
        <dgm:presLayoutVars>
          <dgm:chPref val="3"/>
        </dgm:presLayoutVars>
      </dgm:prSet>
      <dgm:spPr/>
      <dgm:t>
        <a:bodyPr/>
        <a:lstStyle/>
        <a:p>
          <a:endParaRPr lang="es-EC"/>
        </a:p>
      </dgm:t>
    </dgm:pt>
    <dgm:pt modelId="{F3E855EE-637B-4C1F-A8CE-FF47D64888E5}" type="pres">
      <dgm:prSet presAssocID="{786531CD-3DB4-4354-9B38-30CF22B0EB4F}" presName="rootConnector3" presStyleLbl="asst1" presStyleIdx="0" presStyleCnt="1"/>
      <dgm:spPr/>
      <dgm:t>
        <a:bodyPr/>
        <a:lstStyle/>
        <a:p>
          <a:endParaRPr lang="en-US"/>
        </a:p>
      </dgm:t>
    </dgm:pt>
    <dgm:pt modelId="{18EB3E1C-402A-42B0-A0CB-7CF7BBB0C755}" type="pres">
      <dgm:prSet presAssocID="{786531CD-3DB4-4354-9B38-30CF22B0EB4F}" presName="hierChild6" presStyleCnt="0"/>
      <dgm:spPr/>
    </dgm:pt>
    <dgm:pt modelId="{E7FC6E9A-A216-43DC-92CE-14AFA662903F}" type="pres">
      <dgm:prSet presAssocID="{786531CD-3DB4-4354-9B38-30CF22B0EB4F}" presName="hierChild7" presStyleCnt="0"/>
      <dgm:spPr/>
    </dgm:pt>
  </dgm:ptLst>
  <dgm:cxnLst>
    <dgm:cxn modelId="{07D351AF-0F79-4696-BB8E-837FE40DDCC3}" type="presOf" srcId="{786531CD-3DB4-4354-9B38-30CF22B0EB4F}" destId="{F3E855EE-637B-4C1F-A8CE-FF47D64888E5}" srcOrd="1" destOrd="0" presId="urn:microsoft.com/office/officeart/2005/8/layout/orgChart1"/>
    <dgm:cxn modelId="{56830D6C-00FF-4E9F-82BA-F2A3AEB23F97}" type="presOf" srcId="{3C49C606-A3A8-4D80-A8EF-EBDA5993986C}" destId="{12FDEBBC-25D1-4867-AA29-86DB00FE6C15}" srcOrd="0" destOrd="0" presId="urn:microsoft.com/office/officeart/2005/8/layout/orgChart1"/>
    <dgm:cxn modelId="{05E489F9-F3DA-416C-8439-A8EA89DDF3EA}" type="presOf" srcId="{786531CD-3DB4-4354-9B38-30CF22B0EB4F}" destId="{162451B5-A1EE-4B73-92BC-1753EC4BB624}" srcOrd="0" destOrd="0" presId="urn:microsoft.com/office/officeart/2005/8/layout/orgChart1"/>
    <dgm:cxn modelId="{092A470A-8584-4076-9B46-897F4528AEBD}" type="presOf" srcId="{061F12C8-5219-49AE-A73A-2F5909491AC9}" destId="{84B1D2BB-2FB0-4AD3-9704-234EAFE75E3E}" srcOrd="0" destOrd="0" presId="urn:microsoft.com/office/officeart/2005/8/layout/orgChart1"/>
    <dgm:cxn modelId="{E1A2FB74-656A-4DC5-90DC-DB0723DEAF1D}" srcId="{EB338AE3-45A8-4E47-BF4D-E707F4A86832}" destId="{95A635C5-7E4D-46D7-BDCD-17573938562D}" srcOrd="3" destOrd="0" parTransId="{C2192387-4D3B-4E93-99B0-C3087F0C9EC1}" sibTransId="{528AFD06-8CA1-4D2B-B3A7-C10AB5E0915E}"/>
    <dgm:cxn modelId="{42C6B072-1D19-48F1-BAD7-DEC1E5E8DAC9}" type="presOf" srcId="{EB338AE3-45A8-4E47-BF4D-E707F4A86832}" destId="{5108B6C0-49E3-414F-B107-C4DE4D08ABAE}" srcOrd="1" destOrd="0" presId="urn:microsoft.com/office/officeart/2005/8/layout/orgChart1"/>
    <dgm:cxn modelId="{56BE9047-015C-43FD-8DFA-A6060D39CA4D}" type="presOf" srcId="{8585EEEC-57AB-4FA9-9787-132DA79CB14C}" destId="{FA9D90B1-1D1C-43AB-B02D-ACB17B82D93C}" srcOrd="1" destOrd="0" presId="urn:microsoft.com/office/officeart/2005/8/layout/orgChart1"/>
    <dgm:cxn modelId="{C2A1D8AA-00A9-4C1B-BD63-8647AD1416D5}" type="presOf" srcId="{CB3C9BF0-862F-45B5-8E44-67A93898C6EA}" destId="{D8370EEE-49D6-4735-8A2C-1414A6BBC670}" srcOrd="0" destOrd="0" presId="urn:microsoft.com/office/officeart/2005/8/layout/orgChart1"/>
    <dgm:cxn modelId="{BF5951BD-8881-4881-BD60-1799DE73E255}" srcId="{EB338AE3-45A8-4E47-BF4D-E707F4A86832}" destId="{9DABA9A3-DBEC-45D3-9A14-951FDEB81EF2}" srcOrd="1" destOrd="0" parTransId="{061F12C8-5219-49AE-A73A-2F5909491AC9}" sibTransId="{0F3B2430-AEA5-46CD-9C28-65B65E01D04D}"/>
    <dgm:cxn modelId="{16AB7A66-FEA8-4D4D-8056-A8F92013E98F}" type="presOf" srcId="{AC5EB971-1A89-4CBE-B8B7-89698DBB644B}" destId="{A7880321-6041-4091-B730-C531ADAE34AB}" srcOrd="0" destOrd="0" presId="urn:microsoft.com/office/officeart/2005/8/layout/orgChart1"/>
    <dgm:cxn modelId="{70D1EA22-CFE1-4CD3-9389-5D28CD392F6E}" srcId="{EB338AE3-45A8-4E47-BF4D-E707F4A86832}" destId="{9DDEAB95-03FB-44AE-A62B-0D24D60AFB04}" srcOrd="2" destOrd="0" parTransId="{B970A48D-8B2A-41FB-99FA-76029A829311}" sibTransId="{592E2A1A-5A84-4B86-BAFF-0C253832DBD3}"/>
    <dgm:cxn modelId="{63DA84FB-BE67-44EC-90F0-C8A4B5B415C6}" srcId="{EB338AE3-45A8-4E47-BF4D-E707F4A86832}" destId="{786531CD-3DB4-4354-9B38-30CF22B0EB4F}" srcOrd="0" destOrd="0" parTransId="{CB3C9BF0-862F-45B5-8E44-67A93898C6EA}" sibTransId="{25D05277-B7A4-4FB4-AF72-DF1421F179DC}"/>
    <dgm:cxn modelId="{53C19563-AC52-4F5D-A3A6-33072B9DE4F1}" type="presOf" srcId="{9DABA9A3-DBEC-45D3-9A14-951FDEB81EF2}" destId="{2ED021C2-EE44-488E-9EB8-E644E08105EE}" srcOrd="0" destOrd="0" presId="urn:microsoft.com/office/officeart/2005/8/layout/orgChart1"/>
    <dgm:cxn modelId="{6D03280F-7B5E-4795-90E3-20649D7F909B}" type="presOf" srcId="{9DDEAB95-03FB-44AE-A62B-0D24D60AFB04}" destId="{35F6D8EE-09E4-4553-86C0-9718128DBFD8}" srcOrd="0" destOrd="0" presId="urn:microsoft.com/office/officeart/2005/8/layout/orgChart1"/>
    <dgm:cxn modelId="{E92EAE00-4DAF-40C1-A03B-7256B650C1CA}" type="presOf" srcId="{EB338AE3-45A8-4E47-BF4D-E707F4A86832}" destId="{EAC21826-DA34-4146-A1AC-2A6FC402CB11}" srcOrd="0" destOrd="0" presId="urn:microsoft.com/office/officeart/2005/8/layout/orgChart1"/>
    <dgm:cxn modelId="{F2098FD6-0D61-4B82-B6AE-A35489CE2BA3}" type="presOf" srcId="{9DABA9A3-DBEC-45D3-9A14-951FDEB81EF2}" destId="{0A1CE570-EE1E-471D-8D58-38C94CA1DD4A}" srcOrd="1" destOrd="0" presId="urn:microsoft.com/office/officeart/2005/8/layout/orgChart1"/>
    <dgm:cxn modelId="{ED5EC53B-B937-4744-BA74-B1CE8ED4FCA5}" srcId="{EB338AE3-45A8-4E47-BF4D-E707F4A86832}" destId="{8585EEEC-57AB-4FA9-9787-132DA79CB14C}" srcOrd="4" destOrd="0" parTransId="{AC5EB971-1A89-4CBE-B8B7-89698DBB644B}" sibTransId="{070B6F53-6848-4F88-980C-3EE265F0BFFD}"/>
    <dgm:cxn modelId="{2E529C9D-D145-436C-B3A8-7CC5C23C38AF}" srcId="{3C49C606-A3A8-4D80-A8EF-EBDA5993986C}" destId="{EB338AE3-45A8-4E47-BF4D-E707F4A86832}" srcOrd="0" destOrd="0" parTransId="{47874053-2778-4CF5-9914-F9B28B763E60}" sibTransId="{DF313ACB-BA00-4B13-A1D8-7D5B0A266E10}"/>
    <dgm:cxn modelId="{87C34AAC-B7C6-45D5-936C-BCA1A320420B}" type="presOf" srcId="{9DDEAB95-03FB-44AE-A62B-0D24D60AFB04}" destId="{1627F3F9-739E-4B6C-A9FF-837F971B811D}" srcOrd="1" destOrd="0" presId="urn:microsoft.com/office/officeart/2005/8/layout/orgChart1"/>
    <dgm:cxn modelId="{347075BF-9CC4-41DA-B8EE-EDCB6EE236AA}" type="presOf" srcId="{B970A48D-8B2A-41FB-99FA-76029A829311}" destId="{08DD78F3-4EE2-4EB8-B830-2D1ACF93720B}" srcOrd="0" destOrd="0" presId="urn:microsoft.com/office/officeart/2005/8/layout/orgChart1"/>
    <dgm:cxn modelId="{D920F38D-353A-446B-9B8A-AEDDDA6A89A2}" type="presOf" srcId="{95A635C5-7E4D-46D7-BDCD-17573938562D}" destId="{C4B0DED8-0B34-47C6-898C-F48D68FCA45B}" srcOrd="0" destOrd="0" presId="urn:microsoft.com/office/officeart/2005/8/layout/orgChart1"/>
    <dgm:cxn modelId="{5CB75140-E15D-4D24-B9FE-860280B70ABC}" type="presOf" srcId="{C2192387-4D3B-4E93-99B0-C3087F0C9EC1}" destId="{E3DB866D-DDC4-416A-B9B9-50B453DE54F3}" srcOrd="0" destOrd="0" presId="urn:microsoft.com/office/officeart/2005/8/layout/orgChart1"/>
    <dgm:cxn modelId="{0A6AE37C-5D3E-4F5E-AEDC-E0808611A2CF}" type="presOf" srcId="{8585EEEC-57AB-4FA9-9787-132DA79CB14C}" destId="{3FA6B65D-B2E9-4B1E-A2D6-B919D9BB437D}" srcOrd="0" destOrd="0" presId="urn:microsoft.com/office/officeart/2005/8/layout/orgChart1"/>
    <dgm:cxn modelId="{ECCD6205-B993-4519-990D-38EC1872AB42}" type="presOf" srcId="{95A635C5-7E4D-46D7-BDCD-17573938562D}" destId="{6CD1D037-6DDB-4A99-87D6-A978D377718C}" srcOrd="1" destOrd="0" presId="urn:microsoft.com/office/officeart/2005/8/layout/orgChart1"/>
    <dgm:cxn modelId="{25FAFBEF-C659-4C77-8E41-C759F656DAFD}" type="presParOf" srcId="{12FDEBBC-25D1-4867-AA29-86DB00FE6C15}" destId="{4764AEAB-B7B3-4298-9A42-F0BEA11709CB}" srcOrd="0" destOrd="0" presId="urn:microsoft.com/office/officeart/2005/8/layout/orgChart1"/>
    <dgm:cxn modelId="{2CECC507-B733-470F-81FD-8F92291E9503}" type="presParOf" srcId="{4764AEAB-B7B3-4298-9A42-F0BEA11709CB}" destId="{7B9F5E07-1638-43F2-BFF1-D27EB31935F8}" srcOrd="0" destOrd="0" presId="urn:microsoft.com/office/officeart/2005/8/layout/orgChart1"/>
    <dgm:cxn modelId="{15FA6FE0-EBB1-48B2-A0D2-7808A84E5BA8}" type="presParOf" srcId="{7B9F5E07-1638-43F2-BFF1-D27EB31935F8}" destId="{EAC21826-DA34-4146-A1AC-2A6FC402CB11}" srcOrd="0" destOrd="0" presId="urn:microsoft.com/office/officeart/2005/8/layout/orgChart1"/>
    <dgm:cxn modelId="{5CDDED4D-4BE0-4D85-9117-E2303DDB17ED}" type="presParOf" srcId="{7B9F5E07-1638-43F2-BFF1-D27EB31935F8}" destId="{5108B6C0-49E3-414F-B107-C4DE4D08ABAE}" srcOrd="1" destOrd="0" presId="urn:microsoft.com/office/officeart/2005/8/layout/orgChart1"/>
    <dgm:cxn modelId="{11FFA600-684F-4BC0-9C27-9C1B5F6F9AD9}" type="presParOf" srcId="{4764AEAB-B7B3-4298-9A42-F0BEA11709CB}" destId="{52D7C1D7-6AC4-46C1-9741-E680E6E7E5AA}" srcOrd="1" destOrd="0" presId="urn:microsoft.com/office/officeart/2005/8/layout/orgChart1"/>
    <dgm:cxn modelId="{8D7C2461-72F6-4D91-816F-EE277CFC386C}" type="presParOf" srcId="{52D7C1D7-6AC4-46C1-9741-E680E6E7E5AA}" destId="{84B1D2BB-2FB0-4AD3-9704-234EAFE75E3E}" srcOrd="0" destOrd="0" presId="urn:microsoft.com/office/officeart/2005/8/layout/orgChart1"/>
    <dgm:cxn modelId="{4C7D9543-73BD-465B-B5F9-FE4A64554D90}" type="presParOf" srcId="{52D7C1D7-6AC4-46C1-9741-E680E6E7E5AA}" destId="{AE28A17C-1F16-402B-AC5D-45FA9E68B8C8}" srcOrd="1" destOrd="0" presId="urn:microsoft.com/office/officeart/2005/8/layout/orgChart1"/>
    <dgm:cxn modelId="{7C21DB4F-D09D-4DB0-82E3-2968261D7D00}" type="presParOf" srcId="{AE28A17C-1F16-402B-AC5D-45FA9E68B8C8}" destId="{33341CFC-B22F-4901-B110-CE3024607B01}" srcOrd="0" destOrd="0" presId="urn:microsoft.com/office/officeart/2005/8/layout/orgChart1"/>
    <dgm:cxn modelId="{F3643730-101C-476F-B85E-BFB5FE0A7A07}" type="presParOf" srcId="{33341CFC-B22F-4901-B110-CE3024607B01}" destId="{2ED021C2-EE44-488E-9EB8-E644E08105EE}" srcOrd="0" destOrd="0" presId="urn:microsoft.com/office/officeart/2005/8/layout/orgChart1"/>
    <dgm:cxn modelId="{69EF365C-6DC9-4DDD-87B1-86DEC77AFCEC}" type="presParOf" srcId="{33341CFC-B22F-4901-B110-CE3024607B01}" destId="{0A1CE570-EE1E-471D-8D58-38C94CA1DD4A}" srcOrd="1" destOrd="0" presId="urn:microsoft.com/office/officeart/2005/8/layout/orgChart1"/>
    <dgm:cxn modelId="{2C96C25B-8960-4C02-A8D4-444DE9D44D77}" type="presParOf" srcId="{AE28A17C-1F16-402B-AC5D-45FA9E68B8C8}" destId="{66D0AA73-E232-432B-99FD-8DBA0C830998}" srcOrd="1" destOrd="0" presId="urn:microsoft.com/office/officeart/2005/8/layout/orgChart1"/>
    <dgm:cxn modelId="{18734C9C-6AE7-453D-91C2-38021F294DC2}" type="presParOf" srcId="{AE28A17C-1F16-402B-AC5D-45FA9E68B8C8}" destId="{E09E6870-212E-46B1-B3E8-435075FB86DA}" srcOrd="2" destOrd="0" presId="urn:microsoft.com/office/officeart/2005/8/layout/orgChart1"/>
    <dgm:cxn modelId="{35155AF9-F5A1-4E02-B4B6-6A81F89C4180}" type="presParOf" srcId="{52D7C1D7-6AC4-46C1-9741-E680E6E7E5AA}" destId="{08DD78F3-4EE2-4EB8-B830-2D1ACF93720B}" srcOrd="2" destOrd="0" presId="urn:microsoft.com/office/officeart/2005/8/layout/orgChart1"/>
    <dgm:cxn modelId="{B214F845-802F-404F-9D46-D384BAD0BEEE}" type="presParOf" srcId="{52D7C1D7-6AC4-46C1-9741-E680E6E7E5AA}" destId="{0B4C5D96-A944-4980-B516-797E5319503B}" srcOrd="3" destOrd="0" presId="urn:microsoft.com/office/officeart/2005/8/layout/orgChart1"/>
    <dgm:cxn modelId="{DFE0C2CE-8EAA-4396-B6C0-F3953AB16853}" type="presParOf" srcId="{0B4C5D96-A944-4980-B516-797E5319503B}" destId="{A477E017-C27C-4298-AB5C-B924FB0A9E56}" srcOrd="0" destOrd="0" presId="urn:microsoft.com/office/officeart/2005/8/layout/orgChart1"/>
    <dgm:cxn modelId="{FCCB23C9-7303-4A8E-9358-CFE6AC4FA04F}" type="presParOf" srcId="{A477E017-C27C-4298-AB5C-B924FB0A9E56}" destId="{35F6D8EE-09E4-4553-86C0-9718128DBFD8}" srcOrd="0" destOrd="0" presId="urn:microsoft.com/office/officeart/2005/8/layout/orgChart1"/>
    <dgm:cxn modelId="{F58947FB-2D42-4727-A08F-45D4918E51FB}" type="presParOf" srcId="{A477E017-C27C-4298-AB5C-B924FB0A9E56}" destId="{1627F3F9-739E-4B6C-A9FF-837F971B811D}" srcOrd="1" destOrd="0" presId="urn:microsoft.com/office/officeart/2005/8/layout/orgChart1"/>
    <dgm:cxn modelId="{A1C43A33-A2EE-44B5-BCAA-41D979BE7FA8}" type="presParOf" srcId="{0B4C5D96-A944-4980-B516-797E5319503B}" destId="{0EE3F9C9-C4B8-457B-8828-C1FC0D046C46}" srcOrd="1" destOrd="0" presId="urn:microsoft.com/office/officeart/2005/8/layout/orgChart1"/>
    <dgm:cxn modelId="{28341FA6-3AE1-42FB-B36C-B6D5F36AE76E}" type="presParOf" srcId="{0B4C5D96-A944-4980-B516-797E5319503B}" destId="{61428448-96A2-42D8-B989-FF5FCB05E874}" srcOrd="2" destOrd="0" presId="urn:microsoft.com/office/officeart/2005/8/layout/orgChart1"/>
    <dgm:cxn modelId="{EC01FC75-9261-4DE2-9F77-69FD00D59881}" type="presParOf" srcId="{52D7C1D7-6AC4-46C1-9741-E680E6E7E5AA}" destId="{E3DB866D-DDC4-416A-B9B9-50B453DE54F3}" srcOrd="4" destOrd="0" presId="urn:microsoft.com/office/officeart/2005/8/layout/orgChart1"/>
    <dgm:cxn modelId="{0172747C-ACB6-4656-A896-4D8575746870}" type="presParOf" srcId="{52D7C1D7-6AC4-46C1-9741-E680E6E7E5AA}" destId="{EAD6BC71-EC66-4D11-9A86-8D1603A3DD76}" srcOrd="5" destOrd="0" presId="urn:microsoft.com/office/officeart/2005/8/layout/orgChart1"/>
    <dgm:cxn modelId="{DADB6D56-1CFD-4D71-9FE7-472017989BA0}" type="presParOf" srcId="{EAD6BC71-EC66-4D11-9A86-8D1603A3DD76}" destId="{2444BF12-3CF1-40BA-821E-53C48A0963B7}" srcOrd="0" destOrd="0" presId="urn:microsoft.com/office/officeart/2005/8/layout/orgChart1"/>
    <dgm:cxn modelId="{6C27AC79-54A5-466A-A660-03974F3FF315}" type="presParOf" srcId="{2444BF12-3CF1-40BA-821E-53C48A0963B7}" destId="{C4B0DED8-0B34-47C6-898C-F48D68FCA45B}" srcOrd="0" destOrd="0" presId="urn:microsoft.com/office/officeart/2005/8/layout/orgChart1"/>
    <dgm:cxn modelId="{095B63DB-7F79-498A-A398-65E9E198188E}" type="presParOf" srcId="{2444BF12-3CF1-40BA-821E-53C48A0963B7}" destId="{6CD1D037-6DDB-4A99-87D6-A978D377718C}" srcOrd="1" destOrd="0" presId="urn:microsoft.com/office/officeart/2005/8/layout/orgChart1"/>
    <dgm:cxn modelId="{2CC3AD67-A27F-4863-8E2F-D181CB6D3FB9}" type="presParOf" srcId="{EAD6BC71-EC66-4D11-9A86-8D1603A3DD76}" destId="{CFF1E85D-A192-4FE3-B388-155A2E0FE166}" srcOrd="1" destOrd="0" presId="urn:microsoft.com/office/officeart/2005/8/layout/orgChart1"/>
    <dgm:cxn modelId="{68722DC0-AA46-4EA8-888B-AFE6A43533D0}" type="presParOf" srcId="{EAD6BC71-EC66-4D11-9A86-8D1603A3DD76}" destId="{E052DEFE-32AB-4A90-A583-22A220894666}" srcOrd="2" destOrd="0" presId="urn:microsoft.com/office/officeart/2005/8/layout/orgChart1"/>
    <dgm:cxn modelId="{3BA1935F-7AA5-40A9-AA47-B29275A63C85}" type="presParOf" srcId="{52D7C1D7-6AC4-46C1-9741-E680E6E7E5AA}" destId="{A7880321-6041-4091-B730-C531ADAE34AB}" srcOrd="6" destOrd="0" presId="urn:microsoft.com/office/officeart/2005/8/layout/orgChart1"/>
    <dgm:cxn modelId="{C0C5367C-A3FA-4285-9A6C-89B5D728C920}" type="presParOf" srcId="{52D7C1D7-6AC4-46C1-9741-E680E6E7E5AA}" destId="{D9CD80E1-FE02-44CC-AB7C-8D3D76173B2E}" srcOrd="7" destOrd="0" presId="urn:microsoft.com/office/officeart/2005/8/layout/orgChart1"/>
    <dgm:cxn modelId="{3653546B-78D3-4379-A69D-F0CCD7E8FB78}" type="presParOf" srcId="{D9CD80E1-FE02-44CC-AB7C-8D3D76173B2E}" destId="{B8615883-6F2C-44F9-AEF2-E13A95D63073}" srcOrd="0" destOrd="0" presId="urn:microsoft.com/office/officeart/2005/8/layout/orgChart1"/>
    <dgm:cxn modelId="{4B5F353D-E558-4B3F-A99D-E00CDD0E0F71}" type="presParOf" srcId="{B8615883-6F2C-44F9-AEF2-E13A95D63073}" destId="{3FA6B65D-B2E9-4B1E-A2D6-B919D9BB437D}" srcOrd="0" destOrd="0" presId="urn:microsoft.com/office/officeart/2005/8/layout/orgChart1"/>
    <dgm:cxn modelId="{7AA8D6CD-8792-4AD9-AA5A-D527084A7DB0}" type="presParOf" srcId="{B8615883-6F2C-44F9-AEF2-E13A95D63073}" destId="{FA9D90B1-1D1C-43AB-B02D-ACB17B82D93C}" srcOrd="1" destOrd="0" presId="urn:microsoft.com/office/officeart/2005/8/layout/orgChart1"/>
    <dgm:cxn modelId="{279AB6F5-1324-4E9B-B123-AE56DDF6B95F}" type="presParOf" srcId="{D9CD80E1-FE02-44CC-AB7C-8D3D76173B2E}" destId="{95D81FCF-65BF-4197-AF19-8EDEC3E4F78F}" srcOrd="1" destOrd="0" presId="urn:microsoft.com/office/officeart/2005/8/layout/orgChart1"/>
    <dgm:cxn modelId="{F2F7F3CF-4AD0-47F9-9B05-649A7E1CE80D}" type="presParOf" srcId="{D9CD80E1-FE02-44CC-AB7C-8D3D76173B2E}" destId="{C95F62A4-E421-48C9-8059-F5FCA3D1FA99}" srcOrd="2" destOrd="0" presId="urn:microsoft.com/office/officeart/2005/8/layout/orgChart1"/>
    <dgm:cxn modelId="{A14FB54A-C701-4EC2-9764-D7F7978FC6B6}" type="presParOf" srcId="{4764AEAB-B7B3-4298-9A42-F0BEA11709CB}" destId="{55897991-AEFD-40D2-9CE6-5C4F74B9C5FC}" srcOrd="2" destOrd="0" presId="urn:microsoft.com/office/officeart/2005/8/layout/orgChart1"/>
    <dgm:cxn modelId="{CC006A94-7F35-4826-AE6E-905C3E98F6E8}" type="presParOf" srcId="{55897991-AEFD-40D2-9CE6-5C4F74B9C5FC}" destId="{D8370EEE-49D6-4735-8A2C-1414A6BBC670}" srcOrd="0" destOrd="0" presId="urn:microsoft.com/office/officeart/2005/8/layout/orgChart1"/>
    <dgm:cxn modelId="{74B1CDF2-05A5-43C9-A961-56F997B47B69}" type="presParOf" srcId="{55897991-AEFD-40D2-9CE6-5C4F74B9C5FC}" destId="{C00E9FCD-B484-424B-A594-3E289EB8CC3C}" srcOrd="1" destOrd="0" presId="urn:microsoft.com/office/officeart/2005/8/layout/orgChart1"/>
    <dgm:cxn modelId="{9154B4DF-B8DB-4D69-9ABE-AA7E0C22064A}" type="presParOf" srcId="{C00E9FCD-B484-424B-A594-3E289EB8CC3C}" destId="{A4F41BED-EC91-4460-88BA-58D51D2DC1FE}" srcOrd="0" destOrd="0" presId="urn:microsoft.com/office/officeart/2005/8/layout/orgChart1"/>
    <dgm:cxn modelId="{A5572DB6-7FF5-4F65-8B7A-67BF441C8BC3}" type="presParOf" srcId="{A4F41BED-EC91-4460-88BA-58D51D2DC1FE}" destId="{162451B5-A1EE-4B73-92BC-1753EC4BB624}" srcOrd="0" destOrd="0" presId="urn:microsoft.com/office/officeart/2005/8/layout/orgChart1"/>
    <dgm:cxn modelId="{0C21E6D0-DDE4-4678-8C8E-A11E3FEBABA8}" type="presParOf" srcId="{A4F41BED-EC91-4460-88BA-58D51D2DC1FE}" destId="{F3E855EE-637B-4C1F-A8CE-FF47D64888E5}" srcOrd="1" destOrd="0" presId="urn:microsoft.com/office/officeart/2005/8/layout/orgChart1"/>
    <dgm:cxn modelId="{BDF5CB58-1CAD-4FB9-B4F3-9AA024865A58}" type="presParOf" srcId="{C00E9FCD-B484-424B-A594-3E289EB8CC3C}" destId="{18EB3E1C-402A-42B0-A0CB-7CF7BBB0C755}" srcOrd="1" destOrd="0" presId="urn:microsoft.com/office/officeart/2005/8/layout/orgChart1"/>
    <dgm:cxn modelId="{A3F379BA-15C2-45A1-9757-1AB4316ECEC1}" type="presParOf" srcId="{C00E9FCD-B484-424B-A594-3E289EB8CC3C}" destId="{E7FC6E9A-A216-43DC-92CE-14AFA66290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539250-4F3F-478E-AB7A-274C8EBE3E68}" type="doc">
      <dgm:prSet loTypeId="urn:microsoft.com/office/officeart/2005/8/layout/cycle3" loCatId="cycle" qsTypeId="urn:microsoft.com/office/officeart/2005/8/quickstyle/simple1" qsCatId="simple" csTypeId="urn:microsoft.com/office/officeart/2005/8/colors/accent3_3" csCatId="accent3" phldr="1"/>
      <dgm:spPr/>
      <dgm:t>
        <a:bodyPr/>
        <a:lstStyle/>
        <a:p>
          <a:endParaRPr lang="es-EC"/>
        </a:p>
      </dgm:t>
    </dgm:pt>
    <dgm:pt modelId="{AC0CF12F-1886-40F7-8444-D4B717EBD260}">
      <dgm:prSet phldrT="[Texto]" custT="1"/>
      <dgm:spPr/>
      <dgm:t>
        <a:bodyPr/>
        <a:lstStyle/>
        <a:p>
          <a:r>
            <a:rPr lang="es-EC" sz="1400" b="1" dirty="0" smtClean="0">
              <a:latin typeface="Arial" panose="020B0604020202020204" pitchFamily="34" charset="0"/>
              <a:cs typeface="Arial" panose="020B0604020202020204" pitchFamily="34" charset="0"/>
            </a:rPr>
            <a:t>Composición del Sistema Financiero Ecuatoriano</a:t>
          </a:r>
          <a:endParaRPr lang="es-EC" sz="1400" b="1" dirty="0">
            <a:latin typeface="Arial" panose="020B0604020202020204" pitchFamily="34" charset="0"/>
            <a:cs typeface="Arial" panose="020B0604020202020204" pitchFamily="34" charset="0"/>
          </a:endParaRPr>
        </a:p>
      </dgm:t>
    </dgm:pt>
    <dgm:pt modelId="{B23E2A65-0F92-4E45-895B-F2AE7DAB8AF1}" type="parTrans" cxnId="{F4EF1488-0277-4F99-A296-C3E3DA62E97F}">
      <dgm:prSet/>
      <dgm:spPr/>
      <dgm:t>
        <a:bodyPr/>
        <a:lstStyle/>
        <a:p>
          <a:endParaRPr lang="es-EC"/>
        </a:p>
      </dgm:t>
    </dgm:pt>
    <dgm:pt modelId="{706DB0B5-3F9D-43BE-BA19-379484D7A83D}" type="sibTrans" cxnId="{F4EF1488-0277-4F99-A296-C3E3DA62E97F}">
      <dgm:prSet/>
      <dgm:spPr/>
      <dgm:t>
        <a:bodyPr/>
        <a:lstStyle/>
        <a:p>
          <a:endParaRPr lang="es-EC"/>
        </a:p>
      </dgm:t>
    </dgm:pt>
    <dgm:pt modelId="{7B2E8B49-9D5F-4C22-BC52-5D753F6EEAF4}">
      <dgm:prSet phldrT="[Texto]" custT="1"/>
      <dgm:spPr/>
      <dgm:t>
        <a:bodyPr/>
        <a:lstStyle/>
        <a:p>
          <a:r>
            <a:rPr lang="es-EC" sz="1400" dirty="0" smtClean="0">
              <a:solidFill>
                <a:srgbClr val="002060"/>
              </a:solidFill>
              <a:latin typeface="Arial" panose="020B0604020202020204" pitchFamily="34" charset="0"/>
              <a:cs typeface="Arial" panose="020B0604020202020204" pitchFamily="34" charset="0"/>
            </a:rPr>
            <a:t>La Superintendencia de Bancos define al sistema financiero como conjunto de instituciones que tiene como objetivo canalizar el ahorro de las personas</a:t>
          </a:r>
          <a:endParaRPr lang="es-EC" sz="1400" dirty="0">
            <a:solidFill>
              <a:srgbClr val="002060"/>
            </a:solidFill>
            <a:latin typeface="Arial" panose="020B0604020202020204" pitchFamily="34" charset="0"/>
            <a:cs typeface="Arial" panose="020B0604020202020204" pitchFamily="34" charset="0"/>
          </a:endParaRPr>
        </a:p>
      </dgm:t>
    </dgm:pt>
    <dgm:pt modelId="{86D4CE62-EDE2-42D8-A8F6-238AA2C4E7CE}" type="parTrans" cxnId="{F832F15A-BE58-4CB2-997E-9E28D24EE03E}">
      <dgm:prSet/>
      <dgm:spPr/>
      <dgm:t>
        <a:bodyPr/>
        <a:lstStyle/>
        <a:p>
          <a:endParaRPr lang="es-EC"/>
        </a:p>
      </dgm:t>
    </dgm:pt>
    <dgm:pt modelId="{AC76593F-D4D2-45FD-8253-8E804FA3440B}" type="sibTrans" cxnId="{F832F15A-BE58-4CB2-997E-9E28D24EE03E}">
      <dgm:prSet/>
      <dgm:spPr/>
      <dgm:t>
        <a:bodyPr/>
        <a:lstStyle/>
        <a:p>
          <a:endParaRPr lang="es-EC"/>
        </a:p>
      </dgm:t>
    </dgm:pt>
    <dgm:pt modelId="{73774DF1-2BD0-44C4-A94F-4820527EFF6B}">
      <dgm:prSet phldrT="[Texto]" custT="1"/>
      <dgm:spPr/>
      <dgm:t>
        <a:bodyPr/>
        <a:lstStyle/>
        <a:p>
          <a:r>
            <a:rPr lang="es-EC" sz="1400" b="1" dirty="0" smtClean="0">
              <a:solidFill>
                <a:srgbClr val="002060"/>
              </a:solidFill>
              <a:latin typeface="Arial" panose="020B0604020202020204" pitchFamily="34" charset="0"/>
              <a:cs typeface="Arial" panose="020B0604020202020204" pitchFamily="34" charset="0"/>
            </a:rPr>
            <a:t>Instituciones Financieras Privadas</a:t>
          </a:r>
          <a:r>
            <a:rPr lang="es-EC" sz="1400" dirty="0" smtClean="0">
              <a:solidFill>
                <a:srgbClr val="002060"/>
              </a:solidFill>
              <a:latin typeface="Arial" panose="020B0604020202020204" pitchFamily="34" charset="0"/>
              <a:cs typeface="Arial" panose="020B0604020202020204" pitchFamily="34" charset="0"/>
            </a:rPr>
            <a:t>: Instituciones de Servicios Financieros, compañía se seguros y compañías auxiliares</a:t>
          </a:r>
          <a:endParaRPr lang="es-EC" sz="1400" dirty="0">
            <a:solidFill>
              <a:srgbClr val="002060"/>
            </a:solidFill>
            <a:latin typeface="Arial" panose="020B0604020202020204" pitchFamily="34" charset="0"/>
            <a:cs typeface="Arial" panose="020B0604020202020204" pitchFamily="34" charset="0"/>
          </a:endParaRPr>
        </a:p>
      </dgm:t>
    </dgm:pt>
    <dgm:pt modelId="{DEE80ABB-4B70-446F-8C8F-CD5DF0D6A0AB}" type="parTrans" cxnId="{B204305D-3A82-4866-BD9D-59A17F996143}">
      <dgm:prSet/>
      <dgm:spPr/>
      <dgm:t>
        <a:bodyPr/>
        <a:lstStyle/>
        <a:p>
          <a:endParaRPr lang="es-EC"/>
        </a:p>
      </dgm:t>
    </dgm:pt>
    <dgm:pt modelId="{FC15FB03-A31B-4866-AF70-721481DC2852}" type="sibTrans" cxnId="{B204305D-3A82-4866-BD9D-59A17F996143}">
      <dgm:prSet/>
      <dgm:spPr/>
      <dgm:t>
        <a:bodyPr/>
        <a:lstStyle/>
        <a:p>
          <a:endParaRPr lang="es-EC"/>
        </a:p>
      </dgm:t>
    </dgm:pt>
    <dgm:pt modelId="{BE02CD82-1A31-49EC-82E8-DB707ED96C17}">
      <dgm:prSet custT="1"/>
      <dgm:spPr/>
      <dgm:t>
        <a:bodyPr/>
        <a:lstStyle/>
        <a:p>
          <a:r>
            <a:rPr lang="es-EC" sz="1400" b="1" dirty="0" smtClean="0">
              <a:solidFill>
                <a:srgbClr val="002060"/>
              </a:solidFill>
              <a:latin typeface="Arial" panose="020B0604020202020204" pitchFamily="34" charset="0"/>
              <a:cs typeface="Arial" panose="020B0604020202020204" pitchFamily="34" charset="0"/>
            </a:rPr>
            <a:t>Instituciones Financieras Privadas</a:t>
          </a:r>
          <a:r>
            <a:rPr lang="es-EC" sz="1400" dirty="0" smtClean="0">
              <a:solidFill>
                <a:srgbClr val="002060"/>
              </a:solidFill>
              <a:latin typeface="Arial" panose="020B0604020202020204" pitchFamily="34" charset="0"/>
              <a:cs typeface="Arial" panose="020B0604020202020204" pitchFamily="34" charset="0"/>
            </a:rPr>
            <a:t>: Bancos, Sociedades Financieras, Cooperativa y Mutualistas</a:t>
          </a:r>
          <a:endParaRPr lang="es-EC" sz="1400" dirty="0">
            <a:solidFill>
              <a:srgbClr val="002060"/>
            </a:solidFill>
            <a:latin typeface="Arial" panose="020B0604020202020204" pitchFamily="34" charset="0"/>
            <a:cs typeface="Arial" panose="020B0604020202020204" pitchFamily="34" charset="0"/>
          </a:endParaRPr>
        </a:p>
      </dgm:t>
    </dgm:pt>
    <dgm:pt modelId="{4E4FD680-C911-45FD-B9FB-539838F6FBB5}" type="parTrans" cxnId="{3FA31342-C9B7-4D08-BF4A-DB479E39917C}">
      <dgm:prSet/>
      <dgm:spPr/>
      <dgm:t>
        <a:bodyPr/>
        <a:lstStyle/>
        <a:p>
          <a:endParaRPr lang="es-EC"/>
        </a:p>
      </dgm:t>
    </dgm:pt>
    <dgm:pt modelId="{C90551D8-7BBB-4EF5-8053-38035A96D732}" type="sibTrans" cxnId="{3FA31342-C9B7-4D08-BF4A-DB479E39917C}">
      <dgm:prSet/>
      <dgm:spPr/>
      <dgm:t>
        <a:bodyPr/>
        <a:lstStyle/>
        <a:p>
          <a:endParaRPr lang="es-EC"/>
        </a:p>
      </dgm:t>
    </dgm:pt>
    <dgm:pt modelId="{1946D2B5-74B6-45C2-8646-3B80C8FB17D3}" type="pres">
      <dgm:prSet presAssocID="{EB539250-4F3F-478E-AB7A-274C8EBE3E68}" presName="Name0" presStyleCnt="0">
        <dgm:presLayoutVars>
          <dgm:dir/>
          <dgm:resizeHandles val="exact"/>
        </dgm:presLayoutVars>
      </dgm:prSet>
      <dgm:spPr/>
      <dgm:t>
        <a:bodyPr/>
        <a:lstStyle/>
        <a:p>
          <a:endParaRPr lang="en-US"/>
        </a:p>
      </dgm:t>
    </dgm:pt>
    <dgm:pt modelId="{F98B2672-FB40-4A81-AEE1-8B595C05C9EE}" type="pres">
      <dgm:prSet presAssocID="{EB539250-4F3F-478E-AB7A-274C8EBE3E68}" presName="cycle" presStyleCnt="0"/>
      <dgm:spPr/>
    </dgm:pt>
    <dgm:pt modelId="{1063E10F-90F7-4930-865A-116FA76E2570}" type="pres">
      <dgm:prSet presAssocID="{AC0CF12F-1886-40F7-8444-D4B717EBD260}" presName="nodeFirstNode" presStyleLbl="node1" presStyleIdx="0" presStyleCnt="4" custScaleY="60285">
        <dgm:presLayoutVars>
          <dgm:bulletEnabled val="1"/>
        </dgm:presLayoutVars>
      </dgm:prSet>
      <dgm:spPr/>
      <dgm:t>
        <a:bodyPr/>
        <a:lstStyle/>
        <a:p>
          <a:endParaRPr lang="en-US"/>
        </a:p>
      </dgm:t>
    </dgm:pt>
    <dgm:pt modelId="{58F7785C-8FAA-4A7D-BCA0-904C5E53AFF9}" type="pres">
      <dgm:prSet presAssocID="{706DB0B5-3F9D-43BE-BA19-379484D7A83D}" presName="sibTransFirstNode" presStyleLbl="bgShp" presStyleIdx="0" presStyleCnt="1"/>
      <dgm:spPr/>
      <dgm:t>
        <a:bodyPr/>
        <a:lstStyle/>
        <a:p>
          <a:endParaRPr lang="en-US"/>
        </a:p>
      </dgm:t>
    </dgm:pt>
    <dgm:pt modelId="{7B9365EB-0020-4849-870A-DE8A00007B0E}" type="pres">
      <dgm:prSet presAssocID="{7B2E8B49-9D5F-4C22-BC52-5D753F6EEAF4}" presName="nodeFollowingNodes" presStyleLbl="node1" presStyleIdx="1" presStyleCnt="4">
        <dgm:presLayoutVars>
          <dgm:bulletEnabled val="1"/>
        </dgm:presLayoutVars>
      </dgm:prSet>
      <dgm:spPr/>
      <dgm:t>
        <a:bodyPr/>
        <a:lstStyle/>
        <a:p>
          <a:endParaRPr lang="es-EC"/>
        </a:p>
      </dgm:t>
    </dgm:pt>
    <dgm:pt modelId="{025D8E0B-5068-4D60-AA8C-544D35B56854}" type="pres">
      <dgm:prSet presAssocID="{BE02CD82-1A31-49EC-82E8-DB707ED96C17}" presName="nodeFollowingNodes" presStyleLbl="node1" presStyleIdx="2" presStyleCnt="4" custScaleY="67129" custRadScaleRad="100893" custRadScaleInc="-10594">
        <dgm:presLayoutVars>
          <dgm:bulletEnabled val="1"/>
        </dgm:presLayoutVars>
      </dgm:prSet>
      <dgm:spPr/>
      <dgm:t>
        <a:bodyPr/>
        <a:lstStyle/>
        <a:p>
          <a:endParaRPr lang="en-US"/>
        </a:p>
      </dgm:t>
    </dgm:pt>
    <dgm:pt modelId="{93460327-159E-4CE2-8CD7-E692D83652DF}" type="pres">
      <dgm:prSet presAssocID="{73774DF1-2BD0-44C4-A94F-4820527EFF6B}" presName="nodeFollowingNodes" presStyleLbl="node1" presStyleIdx="3" presStyleCnt="4" custRadScaleRad="94364" custRadScaleInc="-594">
        <dgm:presLayoutVars>
          <dgm:bulletEnabled val="1"/>
        </dgm:presLayoutVars>
      </dgm:prSet>
      <dgm:spPr/>
      <dgm:t>
        <a:bodyPr/>
        <a:lstStyle/>
        <a:p>
          <a:endParaRPr lang="es-EC"/>
        </a:p>
      </dgm:t>
    </dgm:pt>
  </dgm:ptLst>
  <dgm:cxnLst>
    <dgm:cxn modelId="{88375771-9141-42CC-84AD-F59A51068130}" type="presOf" srcId="{706DB0B5-3F9D-43BE-BA19-379484D7A83D}" destId="{58F7785C-8FAA-4A7D-BCA0-904C5E53AFF9}" srcOrd="0" destOrd="0" presId="urn:microsoft.com/office/officeart/2005/8/layout/cycle3"/>
    <dgm:cxn modelId="{B204305D-3A82-4866-BD9D-59A17F996143}" srcId="{EB539250-4F3F-478E-AB7A-274C8EBE3E68}" destId="{73774DF1-2BD0-44C4-A94F-4820527EFF6B}" srcOrd="3" destOrd="0" parTransId="{DEE80ABB-4B70-446F-8C8F-CD5DF0D6A0AB}" sibTransId="{FC15FB03-A31B-4866-AF70-721481DC2852}"/>
    <dgm:cxn modelId="{C57EBDD8-7320-439D-8964-C689C72CDF87}" type="presOf" srcId="{AC0CF12F-1886-40F7-8444-D4B717EBD260}" destId="{1063E10F-90F7-4930-865A-116FA76E2570}" srcOrd="0" destOrd="0" presId="urn:microsoft.com/office/officeart/2005/8/layout/cycle3"/>
    <dgm:cxn modelId="{CDF23443-AC99-4C95-A219-31F5C4E3E4AE}" type="presOf" srcId="{BE02CD82-1A31-49EC-82E8-DB707ED96C17}" destId="{025D8E0B-5068-4D60-AA8C-544D35B56854}" srcOrd="0" destOrd="0" presId="urn:microsoft.com/office/officeart/2005/8/layout/cycle3"/>
    <dgm:cxn modelId="{19EB3158-937B-476C-8941-343DD2CC3B93}" type="presOf" srcId="{7B2E8B49-9D5F-4C22-BC52-5D753F6EEAF4}" destId="{7B9365EB-0020-4849-870A-DE8A00007B0E}" srcOrd="0" destOrd="0" presId="urn:microsoft.com/office/officeart/2005/8/layout/cycle3"/>
    <dgm:cxn modelId="{F4EF1488-0277-4F99-A296-C3E3DA62E97F}" srcId="{EB539250-4F3F-478E-AB7A-274C8EBE3E68}" destId="{AC0CF12F-1886-40F7-8444-D4B717EBD260}" srcOrd="0" destOrd="0" parTransId="{B23E2A65-0F92-4E45-895B-F2AE7DAB8AF1}" sibTransId="{706DB0B5-3F9D-43BE-BA19-379484D7A83D}"/>
    <dgm:cxn modelId="{28A6D946-F0FA-4DAD-9C1E-FEA6F8F42225}" type="presOf" srcId="{EB539250-4F3F-478E-AB7A-274C8EBE3E68}" destId="{1946D2B5-74B6-45C2-8646-3B80C8FB17D3}" srcOrd="0" destOrd="0" presId="urn:microsoft.com/office/officeart/2005/8/layout/cycle3"/>
    <dgm:cxn modelId="{F832F15A-BE58-4CB2-997E-9E28D24EE03E}" srcId="{EB539250-4F3F-478E-AB7A-274C8EBE3E68}" destId="{7B2E8B49-9D5F-4C22-BC52-5D753F6EEAF4}" srcOrd="1" destOrd="0" parTransId="{86D4CE62-EDE2-42D8-A8F6-238AA2C4E7CE}" sibTransId="{AC76593F-D4D2-45FD-8253-8E804FA3440B}"/>
    <dgm:cxn modelId="{1D23D666-1756-40DC-8FDA-B14F7D314C87}" type="presOf" srcId="{73774DF1-2BD0-44C4-A94F-4820527EFF6B}" destId="{93460327-159E-4CE2-8CD7-E692D83652DF}" srcOrd="0" destOrd="0" presId="urn:microsoft.com/office/officeart/2005/8/layout/cycle3"/>
    <dgm:cxn modelId="{3FA31342-C9B7-4D08-BF4A-DB479E39917C}" srcId="{EB539250-4F3F-478E-AB7A-274C8EBE3E68}" destId="{BE02CD82-1A31-49EC-82E8-DB707ED96C17}" srcOrd="2" destOrd="0" parTransId="{4E4FD680-C911-45FD-B9FB-539838F6FBB5}" sibTransId="{C90551D8-7BBB-4EF5-8053-38035A96D732}"/>
    <dgm:cxn modelId="{C7127330-2D19-41DB-9174-C1904AD3585B}" type="presParOf" srcId="{1946D2B5-74B6-45C2-8646-3B80C8FB17D3}" destId="{F98B2672-FB40-4A81-AEE1-8B595C05C9EE}" srcOrd="0" destOrd="0" presId="urn:microsoft.com/office/officeart/2005/8/layout/cycle3"/>
    <dgm:cxn modelId="{6F16A18D-612C-4EA4-96E1-BA008C47F131}" type="presParOf" srcId="{F98B2672-FB40-4A81-AEE1-8B595C05C9EE}" destId="{1063E10F-90F7-4930-865A-116FA76E2570}" srcOrd="0" destOrd="0" presId="urn:microsoft.com/office/officeart/2005/8/layout/cycle3"/>
    <dgm:cxn modelId="{390C6152-2410-4F6A-A65A-1B47CCE88D02}" type="presParOf" srcId="{F98B2672-FB40-4A81-AEE1-8B595C05C9EE}" destId="{58F7785C-8FAA-4A7D-BCA0-904C5E53AFF9}" srcOrd="1" destOrd="0" presId="urn:microsoft.com/office/officeart/2005/8/layout/cycle3"/>
    <dgm:cxn modelId="{6D90B39C-1683-4995-A4ED-025BE0F108EA}" type="presParOf" srcId="{F98B2672-FB40-4A81-AEE1-8B595C05C9EE}" destId="{7B9365EB-0020-4849-870A-DE8A00007B0E}" srcOrd="2" destOrd="0" presId="urn:microsoft.com/office/officeart/2005/8/layout/cycle3"/>
    <dgm:cxn modelId="{F80B52AC-9550-468B-AF96-0141B3190EF3}" type="presParOf" srcId="{F98B2672-FB40-4A81-AEE1-8B595C05C9EE}" destId="{025D8E0B-5068-4D60-AA8C-544D35B56854}" srcOrd="3" destOrd="0" presId="urn:microsoft.com/office/officeart/2005/8/layout/cycle3"/>
    <dgm:cxn modelId="{7646F3C9-435D-42A1-B363-360E2F3F2B48}" type="presParOf" srcId="{F98B2672-FB40-4A81-AEE1-8B595C05C9EE}" destId="{93460327-159E-4CE2-8CD7-E692D83652DF}"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FCF8A5-3D3D-4EFB-B828-2ABE6D45C9FC}"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EC"/>
        </a:p>
      </dgm:t>
    </dgm:pt>
    <dgm:pt modelId="{E255D772-C786-4F5B-B325-8D0E7097AE0F}">
      <dgm:prSet phldrT="[Texto]" custT="1"/>
      <dgm:spPr/>
      <dgm:t>
        <a:bodyPr/>
        <a:lstStyle/>
        <a:p>
          <a:r>
            <a:rPr lang="es-EC" sz="1400" b="1" dirty="0" smtClean="0">
              <a:latin typeface="Arial" panose="020B0604020202020204" pitchFamily="34" charset="0"/>
              <a:cs typeface="Arial" panose="020B0604020202020204" pitchFamily="34" charset="0"/>
            </a:rPr>
            <a:t>Órganos </a:t>
          </a:r>
          <a:r>
            <a:rPr lang="es-EC" sz="1400" b="1" dirty="0">
              <a:latin typeface="Arial" panose="020B0604020202020204" pitchFamily="34" charset="0"/>
              <a:cs typeface="Arial" panose="020B0604020202020204" pitchFamily="34" charset="0"/>
            </a:rPr>
            <a:t>de Supervisión y Control</a:t>
          </a:r>
        </a:p>
      </dgm:t>
    </dgm:pt>
    <dgm:pt modelId="{C8469075-E0CB-4FE7-B3BD-25989B860418}" type="parTrans" cxnId="{D3C46619-78E9-42D3-A1CA-C31E91344767}">
      <dgm:prSet/>
      <dgm:spPr/>
      <dgm:t>
        <a:bodyPr/>
        <a:lstStyle/>
        <a:p>
          <a:endParaRPr lang="es-EC"/>
        </a:p>
      </dgm:t>
    </dgm:pt>
    <dgm:pt modelId="{5C63EEF3-E584-4005-8C52-356DB8BA9043}" type="sibTrans" cxnId="{D3C46619-78E9-42D3-A1CA-C31E91344767}">
      <dgm:prSet/>
      <dgm:spPr/>
      <dgm:t>
        <a:bodyPr/>
        <a:lstStyle/>
        <a:p>
          <a:endParaRPr lang="es-EC"/>
        </a:p>
      </dgm:t>
    </dgm:pt>
    <dgm:pt modelId="{E1F6F56F-E8BE-44CD-A1BC-56EE98E2693B}">
      <dgm:prSet phldrT="[Texto]" custT="1"/>
      <dgm:spPr/>
      <dgm:t>
        <a:bodyPr/>
        <a:lstStyle/>
        <a:p>
          <a:r>
            <a:rPr lang="es-EC" sz="1200" b="0" i="0" dirty="0">
              <a:latin typeface="Arial" panose="020B0604020202020204" pitchFamily="34" charset="0"/>
              <a:cs typeface="Arial" panose="020B0604020202020204" pitchFamily="34" charset="0"/>
            </a:rPr>
            <a:t>Superintendencia de Bancos (bancos, mutualistas y sociedades financieras)</a:t>
          </a:r>
          <a:endParaRPr lang="es-EC" sz="1200" dirty="0">
            <a:latin typeface="Arial" panose="020B0604020202020204" pitchFamily="34" charset="0"/>
            <a:cs typeface="Arial" panose="020B0604020202020204" pitchFamily="34" charset="0"/>
          </a:endParaRPr>
        </a:p>
      </dgm:t>
    </dgm:pt>
    <dgm:pt modelId="{2D535312-700E-452A-A81C-B02A19641525}" type="parTrans" cxnId="{033097FE-35F6-4286-920E-B9261F99AD26}">
      <dgm:prSet/>
      <dgm:spPr/>
      <dgm:t>
        <a:bodyPr/>
        <a:lstStyle/>
        <a:p>
          <a:endParaRPr lang="es-EC"/>
        </a:p>
      </dgm:t>
    </dgm:pt>
    <dgm:pt modelId="{1FCCE6BA-9B5E-4EE3-9434-3EF53DD5650A}" type="sibTrans" cxnId="{033097FE-35F6-4286-920E-B9261F99AD26}">
      <dgm:prSet/>
      <dgm:spPr/>
      <dgm:t>
        <a:bodyPr/>
        <a:lstStyle/>
        <a:p>
          <a:endParaRPr lang="es-EC"/>
        </a:p>
      </dgm:t>
    </dgm:pt>
    <dgm:pt modelId="{08F5FE85-2255-4005-8694-26D829B0EBAA}">
      <dgm:prSet phldrT="[Texto]" custT="1"/>
      <dgm:spPr/>
      <dgm:t>
        <a:bodyPr/>
        <a:lstStyle/>
        <a:p>
          <a:r>
            <a:rPr lang="es-EC" sz="1200" b="0" i="0" dirty="0">
              <a:latin typeface="Arial" panose="020B0604020202020204" pitchFamily="34" charset="0"/>
              <a:cs typeface="Arial" panose="020B0604020202020204" pitchFamily="34" charset="0"/>
            </a:rPr>
            <a:t>Superintendencia de Economía Popular y Solidaria (cooperativas y mutualistas de ahorro y crédito de vivienda</a:t>
          </a:r>
          <a:r>
            <a:rPr lang="es-EC" sz="1100" b="0" i="0" dirty="0"/>
            <a:t>)</a:t>
          </a:r>
          <a:endParaRPr lang="es-EC" sz="1100" dirty="0"/>
        </a:p>
      </dgm:t>
    </dgm:pt>
    <dgm:pt modelId="{56F8F34B-BEA9-42CC-84F8-4E19979105DF}" type="parTrans" cxnId="{DB8BB183-5616-40B2-9DB2-0D9E1ABCB007}">
      <dgm:prSet/>
      <dgm:spPr/>
      <dgm:t>
        <a:bodyPr/>
        <a:lstStyle/>
        <a:p>
          <a:endParaRPr lang="es-EC"/>
        </a:p>
      </dgm:t>
    </dgm:pt>
    <dgm:pt modelId="{9F3DFCF7-C6F6-4819-8941-E0C4B77E212C}" type="sibTrans" cxnId="{DB8BB183-5616-40B2-9DB2-0D9E1ABCB007}">
      <dgm:prSet/>
      <dgm:spPr/>
      <dgm:t>
        <a:bodyPr/>
        <a:lstStyle/>
        <a:p>
          <a:endParaRPr lang="es-EC"/>
        </a:p>
      </dgm:t>
    </dgm:pt>
    <dgm:pt modelId="{A3EFECC1-B7A7-4D50-AD5E-60F2E2BBD142}">
      <dgm:prSet phldrT="[Texto]" custT="1"/>
      <dgm:spPr/>
      <dgm:t>
        <a:bodyPr/>
        <a:lstStyle/>
        <a:p>
          <a:r>
            <a:rPr lang="es-EC" sz="1400" b="0" i="0" dirty="0">
              <a:latin typeface="Arial" panose="020B0604020202020204" pitchFamily="34" charset="0"/>
              <a:cs typeface="Arial" panose="020B0604020202020204" pitchFamily="34" charset="0"/>
            </a:rPr>
            <a:t>Superintendencia de Compañías, Valores y Seguros (compañías de seguros).</a:t>
          </a:r>
          <a:endParaRPr lang="es-EC" sz="1400" dirty="0">
            <a:latin typeface="Arial" panose="020B0604020202020204" pitchFamily="34" charset="0"/>
            <a:cs typeface="Arial" panose="020B0604020202020204" pitchFamily="34" charset="0"/>
          </a:endParaRPr>
        </a:p>
      </dgm:t>
    </dgm:pt>
    <dgm:pt modelId="{9CF6ED39-E0DB-4B3D-B4A0-0AD653236B26}" type="parTrans" cxnId="{6356FD7D-4EA8-4D01-91D8-B51A4062D150}">
      <dgm:prSet/>
      <dgm:spPr/>
      <dgm:t>
        <a:bodyPr/>
        <a:lstStyle/>
        <a:p>
          <a:endParaRPr lang="es-EC"/>
        </a:p>
      </dgm:t>
    </dgm:pt>
    <dgm:pt modelId="{B31AB0A9-E380-4870-9AC8-4BFE662E56A9}" type="sibTrans" cxnId="{6356FD7D-4EA8-4D01-91D8-B51A4062D150}">
      <dgm:prSet/>
      <dgm:spPr/>
      <dgm:t>
        <a:bodyPr/>
        <a:lstStyle/>
        <a:p>
          <a:endParaRPr lang="es-EC"/>
        </a:p>
      </dgm:t>
    </dgm:pt>
    <dgm:pt modelId="{BC02E829-EB1F-41B5-8EC6-C6B7E7621DCE}" type="pres">
      <dgm:prSet presAssocID="{A7FCF8A5-3D3D-4EFB-B828-2ABE6D45C9FC}" presName="Name0" presStyleCnt="0">
        <dgm:presLayoutVars>
          <dgm:chPref val="1"/>
          <dgm:dir/>
          <dgm:animOne val="branch"/>
          <dgm:animLvl val="lvl"/>
          <dgm:resizeHandles val="exact"/>
        </dgm:presLayoutVars>
      </dgm:prSet>
      <dgm:spPr/>
      <dgm:t>
        <a:bodyPr/>
        <a:lstStyle/>
        <a:p>
          <a:endParaRPr lang="es-EC"/>
        </a:p>
      </dgm:t>
    </dgm:pt>
    <dgm:pt modelId="{425CBE82-7C31-4ED8-BFB0-782A58F9FA01}" type="pres">
      <dgm:prSet presAssocID="{E255D772-C786-4F5B-B325-8D0E7097AE0F}" presName="root1" presStyleCnt="0"/>
      <dgm:spPr/>
      <dgm:t>
        <a:bodyPr/>
        <a:lstStyle/>
        <a:p>
          <a:endParaRPr lang="es-EC"/>
        </a:p>
      </dgm:t>
    </dgm:pt>
    <dgm:pt modelId="{4A6B1039-DB9E-4D6A-8FCA-DE1B697980E9}" type="pres">
      <dgm:prSet presAssocID="{E255D772-C786-4F5B-B325-8D0E7097AE0F}" presName="LevelOneTextNode" presStyleLbl="node0" presStyleIdx="0" presStyleCnt="1" custLinFactNeighborX="5881" custLinFactNeighborY="0">
        <dgm:presLayoutVars>
          <dgm:chPref val="3"/>
        </dgm:presLayoutVars>
      </dgm:prSet>
      <dgm:spPr/>
      <dgm:t>
        <a:bodyPr/>
        <a:lstStyle/>
        <a:p>
          <a:endParaRPr lang="es-EC"/>
        </a:p>
      </dgm:t>
    </dgm:pt>
    <dgm:pt modelId="{8DC5D960-7EA5-4B3C-8663-6C47B4BB7DD0}" type="pres">
      <dgm:prSet presAssocID="{E255D772-C786-4F5B-B325-8D0E7097AE0F}" presName="level2hierChild" presStyleCnt="0"/>
      <dgm:spPr/>
      <dgm:t>
        <a:bodyPr/>
        <a:lstStyle/>
        <a:p>
          <a:endParaRPr lang="es-EC"/>
        </a:p>
      </dgm:t>
    </dgm:pt>
    <dgm:pt modelId="{8C50522B-A619-41F6-8381-DFC1E48441A7}" type="pres">
      <dgm:prSet presAssocID="{2D535312-700E-452A-A81C-B02A19641525}" presName="conn2-1" presStyleLbl="parChTrans1D2" presStyleIdx="0" presStyleCnt="3"/>
      <dgm:spPr/>
      <dgm:t>
        <a:bodyPr/>
        <a:lstStyle/>
        <a:p>
          <a:endParaRPr lang="es-EC"/>
        </a:p>
      </dgm:t>
    </dgm:pt>
    <dgm:pt modelId="{1EB98CCC-3490-497F-B3C9-CA6C1C6BC1BA}" type="pres">
      <dgm:prSet presAssocID="{2D535312-700E-452A-A81C-B02A19641525}" presName="connTx" presStyleLbl="parChTrans1D2" presStyleIdx="0" presStyleCnt="3"/>
      <dgm:spPr/>
      <dgm:t>
        <a:bodyPr/>
        <a:lstStyle/>
        <a:p>
          <a:endParaRPr lang="es-EC"/>
        </a:p>
      </dgm:t>
    </dgm:pt>
    <dgm:pt modelId="{12FDC70D-935E-442A-A19B-8F2DDA804BC8}" type="pres">
      <dgm:prSet presAssocID="{E1F6F56F-E8BE-44CD-A1BC-56EE98E2693B}" presName="root2" presStyleCnt="0"/>
      <dgm:spPr/>
      <dgm:t>
        <a:bodyPr/>
        <a:lstStyle/>
        <a:p>
          <a:endParaRPr lang="es-EC"/>
        </a:p>
      </dgm:t>
    </dgm:pt>
    <dgm:pt modelId="{37F670A1-D342-43DF-80F2-1CD7847284C3}" type="pres">
      <dgm:prSet presAssocID="{E1F6F56F-E8BE-44CD-A1BC-56EE98E2693B}" presName="LevelTwoTextNode" presStyleLbl="node2" presStyleIdx="0" presStyleCnt="3" custScaleX="114935" custScaleY="150030">
        <dgm:presLayoutVars>
          <dgm:chPref val="3"/>
        </dgm:presLayoutVars>
      </dgm:prSet>
      <dgm:spPr/>
      <dgm:t>
        <a:bodyPr/>
        <a:lstStyle/>
        <a:p>
          <a:endParaRPr lang="es-EC"/>
        </a:p>
      </dgm:t>
    </dgm:pt>
    <dgm:pt modelId="{4B882062-7D37-4575-AF03-8D16D3F2311D}" type="pres">
      <dgm:prSet presAssocID="{E1F6F56F-E8BE-44CD-A1BC-56EE98E2693B}" presName="level3hierChild" presStyleCnt="0"/>
      <dgm:spPr/>
      <dgm:t>
        <a:bodyPr/>
        <a:lstStyle/>
        <a:p>
          <a:endParaRPr lang="es-EC"/>
        </a:p>
      </dgm:t>
    </dgm:pt>
    <dgm:pt modelId="{184936CF-FFD1-4031-83D7-5EC04A1937C9}" type="pres">
      <dgm:prSet presAssocID="{56F8F34B-BEA9-42CC-84F8-4E19979105DF}" presName="conn2-1" presStyleLbl="parChTrans1D2" presStyleIdx="1" presStyleCnt="3"/>
      <dgm:spPr/>
      <dgm:t>
        <a:bodyPr/>
        <a:lstStyle/>
        <a:p>
          <a:endParaRPr lang="es-EC"/>
        </a:p>
      </dgm:t>
    </dgm:pt>
    <dgm:pt modelId="{2A242B14-9617-44C1-AEBA-678BF6D443D4}" type="pres">
      <dgm:prSet presAssocID="{56F8F34B-BEA9-42CC-84F8-4E19979105DF}" presName="connTx" presStyleLbl="parChTrans1D2" presStyleIdx="1" presStyleCnt="3"/>
      <dgm:spPr/>
      <dgm:t>
        <a:bodyPr/>
        <a:lstStyle/>
        <a:p>
          <a:endParaRPr lang="es-EC"/>
        </a:p>
      </dgm:t>
    </dgm:pt>
    <dgm:pt modelId="{0C881447-9F9A-464C-ACDD-D089261A064B}" type="pres">
      <dgm:prSet presAssocID="{08F5FE85-2255-4005-8694-26D829B0EBAA}" presName="root2" presStyleCnt="0"/>
      <dgm:spPr/>
      <dgm:t>
        <a:bodyPr/>
        <a:lstStyle/>
        <a:p>
          <a:endParaRPr lang="es-EC"/>
        </a:p>
      </dgm:t>
    </dgm:pt>
    <dgm:pt modelId="{CEDB1A30-2D50-456D-A970-53B744D5EDDB}" type="pres">
      <dgm:prSet presAssocID="{08F5FE85-2255-4005-8694-26D829B0EBAA}" presName="LevelTwoTextNode" presStyleLbl="node2" presStyleIdx="1" presStyleCnt="3" custScaleX="126284" custScaleY="132358">
        <dgm:presLayoutVars>
          <dgm:chPref val="3"/>
        </dgm:presLayoutVars>
      </dgm:prSet>
      <dgm:spPr/>
      <dgm:t>
        <a:bodyPr/>
        <a:lstStyle/>
        <a:p>
          <a:endParaRPr lang="es-EC"/>
        </a:p>
      </dgm:t>
    </dgm:pt>
    <dgm:pt modelId="{573030CF-3E40-4107-AC28-1047003A7676}" type="pres">
      <dgm:prSet presAssocID="{08F5FE85-2255-4005-8694-26D829B0EBAA}" presName="level3hierChild" presStyleCnt="0"/>
      <dgm:spPr/>
      <dgm:t>
        <a:bodyPr/>
        <a:lstStyle/>
        <a:p>
          <a:endParaRPr lang="es-EC"/>
        </a:p>
      </dgm:t>
    </dgm:pt>
    <dgm:pt modelId="{5221FFE3-B9CD-4CA9-8CD5-9F110B511CB3}" type="pres">
      <dgm:prSet presAssocID="{9CF6ED39-E0DB-4B3D-B4A0-0AD653236B26}" presName="conn2-1" presStyleLbl="parChTrans1D2" presStyleIdx="2" presStyleCnt="3"/>
      <dgm:spPr/>
      <dgm:t>
        <a:bodyPr/>
        <a:lstStyle/>
        <a:p>
          <a:endParaRPr lang="es-EC"/>
        </a:p>
      </dgm:t>
    </dgm:pt>
    <dgm:pt modelId="{5C5F3929-BEC4-4CD6-8D35-EF7CB281DD79}" type="pres">
      <dgm:prSet presAssocID="{9CF6ED39-E0DB-4B3D-B4A0-0AD653236B26}" presName="connTx" presStyleLbl="parChTrans1D2" presStyleIdx="2" presStyleCnt="3"/>
      <dgm:spPr/>
      <dgm:t>
        <a:bodyPr/>
        <a:lstStyle/>
        <a:p>
          <a:endParaRPr lang="es-EC"/>
        </a:p>
      </dgm:t>
    </dgm:pt>
    <dgm:pt modelId="{318ACDD7-BBDC-4989-A447-8B1B9E0DDD5C}" type="pres">
      <dgm:prSet presAssocID="{A3EFECC1-B7A7-4D50-AD5E-60F2E2BBD142}" presName="root2" presStyleCnt="0"/>
      <dgm:spPr/>
      <dgm:t>
        <a:bodyPr/>
        <a:lstStyle/>
        <a:p>
          <a:endParaRPr lang="es-EC"/>
        </a:p>
      </dgm:t>
    </dgm:pt>
    <dgm:pt modelId="{1DF43733-0FB8-4233-B4BD-533F5FAFAE88}" type="pres">
      <dgm:prSet presAssocID="{A3EFECC1-B7A7-4D50-AD5E-60F2E2BBD142}" presName="LevelTwoTextNode" presStyleLbl="node2" presStyleIdx="2" presStyleCnt="3" custScaleX="150654">
        <dgm:presLayoutVars>
          <dgm:chPref val="3"/>
        </dgm:presLayoutVars>
      </dgm:prSet>
      <dgm:spPr/>
      <dgm:t>
        <a:bodyPr/>
        <a:lstStyle/>
        <a:p>
          <a:endParaRPr lang="es-EC"/>
        </a:p>
      </dgm:t>
    </dgm:pt>
    <dgm:pt modelId="{EA5F0363-5CB3-42BF-AAF4-9D5F25691623}" type="pres">
      <dgm:prSet presAssocID="{A3EFECC1-B7A7-4D50-AD5E-60F2E2BBD142}" presName="level3hierChild" presStyleCnt="0"/>
      <dgm:spPr/>
      <dgm:t>
        <a:bodyPr/>
        <a:lstStyle/>
        <a:p>
          <a:endParaRPr lang="es-EC"/>
        </a:p>
      </dgm:t>
    </dgm:pt>
  </dgm:ptLst>
  <dgm:cxnLst>
    <dgm:cxn modelId="{DB8BB183-5616-40B2-9DB2-0D9E1ABCB007}" srcId="{E255D772-C786-4F5B-B325-8D0E7097AE0F}" destId="{08F5FE85-2255-4005-8694-26D829B0EBAA}" srcOrd="1" destOrd="0" parTransId="{56F8F34B-BEA9-42CC-84F8-4E19979105DF}" sibTransId="{9F3DFCF7-C6F6-4819-8941-E0C4B77E212C}"/>
    <dgm:cxn modelId="{83528688-22E1-46CD-84DE-158CE25B7F53}" type="presOf" srcId="{2D535312-700E-452A-A81C-B02A19641525}" destId="{8C50522B-A619-41F6-8381-DFC1E48441A7}" srcOrd="0" destOrd="0" presId="urn:microsoft.com/office/officeart/2008/layout/HorizontalMultiLevelHierarchy"/>
    <dgm:cxn modelId="{7F7A4E09-2C4C-4B1F-9E23-69A6AC8CF336}" type="presOf" srcId="{E1F6F56F-E8BE-44CD-A1BC-56EE98E2693B}" destId="{37F670A1-D342-43DF-80F2-1CD7847284C3}" srcOrd="0" destOrd="0" presId="urn:microsoft.com/office/officeart/2008/layout/HorizontalMultiLevelHierarchy"/>
    <dgm:cxn modelId="{6EA87A23-5106-4491-91CC-AB4761A89817}" type="presOf" srcId="{56F8F34B-BEA9-42CC-84F8-4E19979105DF}" destId="{184936CF-FFD1-4031-83D7-5EC04A1937C9}" srcOrd="0" destOrd="0" presId="urn:microsoft.com/office/officeart/2008/layout/HorizontalMultiLevelHierarchy"/>
    <dgm:cxn modelId="{8FE567EF-A269-4CC7-B794-7E18E2D96AFF}" type="presOf" srcId="{E255D772-C786-4F5B-B325-8D0E7097AE0F}" destId="{4A6B1039-DB9E-4D6A-8FCA-DE1B697980E9}" srcOrd="0" destOrd="0" presId="urn:microsoft.com/office/officeart/2008/layout/HorizontalMultiLevelHierarchy"/>
    <dgm:cxn modelId="{BF31191A-739E-40C9-991B-AD395175069C}" type="presOf" srcId="{A7FCF8A5-3D3D-4EFB-B828-2ABE6D45C9FC}" destId="{BC02E829-EB1F-41B5-8EC6-C6B7E7621DCE}" srcOrd="0" destOrd="0" presId="urn:microsoft.com/office/officeart/2008/layout/HorizontalMultiLevelHierarchy"/>
    <dgm:cxn modelId="{642220C0-D740-4174-8125-7EB5EA03DEB5}" type="presOf" srcId="{9CF6ED39-E0DB-4B3D-B4A0-0AD653236B26}" destId="{5C5F3929-BEC4-4CD6-8D35-EF7CB281DD79}" srcOrd="1" destOrd="0" presId="urn:microsoft.com/office/officeart/2008/layout/HorizontalMultiLevelHierarchy"/>
    <dgm:cxn modelId="{F18718D4-0E15-4986-A4AB-7FA2B4E412FE}" type="presOf" srcId="{9CF6ED39-E0DB-4B3D-B4A0-0AD653236B26}" destId="{5221FFE3-B9CD-4CA9-8CD5-9F110B511CB3}" srcOrd="0" destOrd="0" presId="urn:microsoft.com/office/officeart/2008/layout/HorizontalMultiLevelHierarchy"/>
    <dgm:cxn modelId="{3048BDC7-A57F-4860-881D-AA7FED491821}" type="presOf" srcId="{56F8F34B-BEA9-42CC-84F8-4E19979105DF}" destId="{2A242B14-9617-44C1-AEBA-678BF6D443D4}" srcOrd="1" destOrd="0" presId="urn:microsoft.com/office/officeart/2008/layout/HorizontalMultiLevelHierarchy"/>
    <dgm:cxn modelId="{D6A1DDA1-AF0B-4E74-A7C0-CA5AD1CF44F0}" type="presOf" srcId="{08F5FE85-2255-4005-8694-26D829B0EBAA}" destId="{CEDB1A30-2D50-456D-A970-53B744D5EDDB}" srcOrd="0" destOrd="0" presId="urn:microsoft.com/office/officeart/2008/layout/HorizontalMultiLevelHierarchy"/>
    <dgm:cxn modelId="{6356FD7D-4EA8-4D01-91D8-B51A4062D150}" srcId="{E255D772-C786-4F5B-B325-8D0E7097AE0F}" destId="{A3EFECC1-B7A7-4D50-AD5E-60F2E2BBD142}" srcOrd="2" destOrd="0" parTransId="{9CF6ED39-E0DB-4B3D-B4A0-0AD653236B26}" sibTransId="{B31AB0A9-E380-4870-9AC8-4BFE662E56A9}"/>
    <dgm:cxn modelId="{033097FE-35F6-4286-920E-B9261F99AD26}" srcId="{E255D772-C786-4F5B-B325-8D0E7097AE0F}" destId="{E1F6F56F-E8BE-44CD-A1BC-56EE98E2693B}" srcOrd="0" destOrd="0" parTransId="{2D535312-700E-452A-A81C-B02A19641525}" sibTransId="{1FCCE6BA-9B5E-4EE3-9434-3EF53DD5650A}"/>
    <dgm:cxn modelId="{D3C46619-78E9-42D3-A1CA-C31E91344767}" srcId="{A7FCF8A5-3D3D-4EFB-B828-2ABE6D45C9FC}" destId="{E255D772-C786-4F5B-B325-8D0E7097AE0F}" srcOrd="0" destOrd="0" parTransId="{C8469075-E0CB-4FE7-B3BD-25989B860418}" sibTransId="{5C63EEF3-E584-4005-8C52-356DB8BA9043}"/>
    <dgm:cxn modelId="{5FE74C99-2437-4CA0-9538-2232EAC3DDF8}" type="presOf" srcId="{A3EFECC1-B7A7-4D50-AD5E-60F2E2BBD142}" destId="{1DF43733-0FB8-4233-B4BD-533F5FAFAE88}" srcOrd="0" destOrd="0" presId="urn:microsoft.com/office/officeart/2008/layout/HorizontalMultiLevelHierarchy"/>
    <dgm:cxn modelId="{941AC181-1CEE-426C-9869-C69E086D3AFE}" type="presOf" srcId="{2D535312-700E-452A-A81C-B02A19641525}" destId="{1EB98CCC-3490-497F-B3C9-CA6C1C6BC1BA}" srcOrd="1" destOrd="0" presId="urn:microsoft.com/office/officeart/2008/layout/HorizontalMultiLevelHierarchy"/>
    <dgm:cxn modelId="{32756949-7415-4192-BB8F-591CB7645657}" type="presParOf" srcId="{BC02E829-EB1F-41B5-8EC6-C6B7E7621DCE}" destId="{425CBE82-7C31-4ED8-BFB0-782A58F9FA01}" srcOrd="0" destOrd="0" presId="urn:microsoft.com/office/officeart/2008/layout/HorizontalMultiLevelHierarchy"/>
    <dgm:cxn modelId="{37C7C47F-8ADA-4A34-BAAF-BA45AC0DF300}" type="presParOf" srcId="{425CBE82-7C31-4ED8-BFB0-782A58F9FA01}" destId="{4A6B1039-DB9E-4D6A-8FCA-DE1B697980E9}" srcOrd="0" destOrd="0" presId="urn:microsoft.com/office/officeart/2008/layout/HorizontalMultiLevelHierarchy"/>
    <dgm:cxn modelId="{FC07B718-0576-48CA-9515-169E1A44D5A0}" type="presParOf" srcId="{425CBE82-7C31-4ED8-BFB0-782A58F9FA01}" destId="{8DC5D960-7EA5-4B3C-8663-6C47B4BB7DD0}" srcOrd="1" destOrd="0" presId="urn:microsoft.com/office/officeart/2008/layout/HorizontalMultiLevelHierarchy"/>
    <dgm:cxn modelId="{C8BF52AF-3B17-4CC3-98DE-ADC5322AF08B}" type="presParOf" srcId="{8DC5D960-7EA5-4B3C-8663-6C47B4BB7DD0}" destId="{8C50522B-A619-41F6-8381-DFC1E48441A7}" srcOrd="0" destOrd="0" presId="urn:microsoft.com/office/officeart/2008/layout/HorizontalMultiLevelHierarchy"/>
    <dgm:cxn modelId="{C2D23716-DBB4-4691-A07A-B3BE28CA4988}" type="presParOf" srcId="{8C50522B-A619-41F6-8381-DFC1E48441A7}" destId="{1EB98CCC-3490-497F-B3C9-CA6C1C6BC1BA}" srcOrd="0" destOrd="0" presId="urn:microsoft.com/office/officeart/2008/layout/HorizontalMultiLevelHierarchy"/>
    <dgm:cxn modelId="{FFADDB6A-FE50-42F5-AC74-B28FFEC7143C}" type="presParOf" srcId="{8DC5D960-7EA5-4B3C-8663-6C47B4BB7DD0}" destId="{12FDC70D-935E-442A-A19B-8F2DDA804BC8}" srcOrd="1" destOrd="0" presId="urn:microsoft.com/office/officeart/2008/layout/HorizontalMultiLevelHierarchy"/>
    <dgm:cxn modelId="{B5A36C36-8D34-43D9-A6F2-8DBF36B0F132}" type="presParOf" srcId="{12FDC70D-935E-442A-A19B-8F2DDA804BC8}" destId="{37F670A1-D342-43DF-80F2-1CD7847284C3}" srcOrd="0" destOrd="0" presId="urn:microsoft.com/office/officeart/2008/layout/HorizontalMultiLevelHierarchy"/>
    <dgm:cxn modelId="{8A45D24E-B997-4D10-9576-3A2B9F8B1C0D}" type="presParOf" srcId="{12FDC70D-935E-442A-A19B-8F2DDA804BC8}" destId="{4B882062-7D37-4575-AF03-8D16D3F2311D}" srcOrd="1" destOrd="0" presId="urn:microsoft.com/office/officeart/2008/layout/HorizontalMultiLevelHierarchy"/>
    <dgm:cxn modelId="{6A5CFCB5-3389-4591-8D2F-BB234E664305}" type="presParOf" srcId="{8DC5D960-7EA5-4B3C-8663-6C47B4BB7DD0}" destId="{184936CF-FFD1-4031-83D7-5EC04A1937C9}" srcOrd="2" destOrd="0" presId="urn:microsoft.com/office/officeart/2008/layout/HorizontalMultiLevelHierarchy"/>
    <dgm:cxn modelId="{92483B2A-CEBB-480E-B13E-B6019F31581B}" type="presParOf" srcId="{184936CF-FFD1-4031-83D7-5EC04A1937C9}" destId="{2A242B14-9617-44C1-AEBA-678BF6D443D4}" srcOrd="0" destOrd="0" presId="urn:microsoft.com/office/officeart/2008/layout/HorizontalMultiLevelHierarchy"/>
    <dgm:cxn modelId="{3B4B3FBB-F0D6-43AF-9B63-C9ECEF376233}" type="presParOf" srcId="{8DC5D960-7EA5-4B3C-8663-6C47B4BB7DD0}" destId="{0C881447-9F9A-464C-ACDD-D089261A064B}" srcOrd="3" destOrd="0" presId="urn:microsoft.com/office/officeart/2008/layout/HorizontalMultiLevelHierarchy"/>
    <dgm:cxn modelId="{016D14D9-C74F-4EEA-81CE-87FF904D9890}" type="presParOf" srcId="{0C881447-9F9A-464C-ACDD-D089261A064B}" destId="{CEDB1A30-2D50-456D-A970-53B744D5EDDB}" srcOrd="0" destOrd="0" presId="urn:microsoft.com/office/officeart/2008/layout/HorizontalMultiLevelHierarchy"/>
    <dgm:cxn modelId="{B8A6B080-83DB-4EAB-983C-2445054B63CE}" type="presParOf" srcId="{0C881447-9F9A-464C-ACDD-D089261A064B}" destId="{573030CF-3E40-4107-AC28-1047003A7676}" srcOrd="1" destOrd="0" presId="urn:microsoft.com/office/officeart/2008/layout/HorizontalMultiLevelHierarchy"/>
    <dgm:cxn modelId="{19D83E79-6030-4EBF-AF15-E8A2E6CA893F}" type="presParOf" srcId="{8DC5D960-7EA5-4B3C-8663-6C47B4BB7DD0}" destId="{5221FFE3-B9CD-4CA9-8CD5-9F110B511CB3}" srcOrd="4" destOrd="0" presId="urn:microsoft.com/office/officeart/2008/layout/HorizontalMultiLevelHierarchy"/>
    <dgm:cxn modelId="{A58DB0A1-037C-458F-8BE6-D2052436C2D0}" type="presParOf" srcId="{5221FFE3-B9CD-4CA9-8CD5-9F110B511CB3}" destId="{5C5F3929-BEC4-4CD6-8D35-EF7CB281DD79}" srcOrd="0" destOrd="0" presId="urn:microsoft.com/office/officeart/2008/layout/HorizontalMultiLevelHierarchy"/>
    <dgm:cxn modelId="{87F0EBE2-B53E-4391-84DE-3822BF2225A4}" type="presParOf" srcId="{8DC5D960-7EA5-4B3C-8663-6C47B4BB7DD0}" destId="{318ACDD7-BBDC-4989-A447-8B1B9E0DDD5C}" srcOrd="5" destOrd="0" presId="urn:microsoft.com/office/officeart/2008/layout/HorizontalMultiLevelHierarchy"/>
    <dgm:cxn modelId="{1CFB50A6-17CA-46A0-9AE6-BB1122D13E16}" type="presParOf" srcId="{318ACDD7-BBDC-4989-A447-8B1B9E0DDD5C}" destId="{1DF43733-0FB8-4233-B4BD-533F5FAFAE88}" srcOrd="0" destOrd="0" presId="urn:microsoft.com/office/officeart/2008/layout/HorizontalMultiLevelHierarchy"/>
    <dgm:cxn modelId="{DFBD9A2D-BB10-4585-9C00-95BF6AA14DF5}" type="presParOf" srcId="{318ACDD7-BBDC-4989-A447-8B1B9E0DDD5C}" destId="{EA5F0363-5CB3-42BF-AAF4-9D5F25691623}"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7CC8A0-D69B-4974-AABF-640EB8A5A7E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C"/>
        </a:p>
      </dgm:t>
    </dgm:pt>
    <dgm:pt modelId="{44CE9782-5E44-404C-957D-211FFCF96207}">
      <dgm:prSet phldrT="[Texto]" custT="1"/>
      <dgm:spPr/>
      <dgm:t>
        <a:bodyPr/>
        <a:lstStyle/>
        <a:p>
          <a:r>
            <a:rPr lang="es-EC" sz="2000" dirty="0" smtClean="0">
              <a:latin typeface="Comic Sans MS" panose="030F0702030302020204" pitchFamily="66" charset="0"/>
            </a:rPr>
            <a:t>Administración de Riesgos</a:t>
          </a:r>
          <a:endParaRPr lang="es-EC" sz="2000" dirty="0">
            <a:latin typeface="Comic Sans MS" panose="030F0702030302020204" pitchFamily="66" charset="0"/>
          </a:endParaRPr>
        </a:p>
      </dgm:t>
    </dgm:pt>
    <dgm:pt modelId="{2D99E93D-1F7F-4D6B-B03B-E7CC5277009E}" type="parTrans" cxnId="{B67CBAA8-4BEC-413F-B9F2-F34911F9BAF2}">
      <dgm:prSet/>
      <dgm:spPr/>
      <dgm:t>
        <a:bodyPr/>
        <a:lstStyle/>
        <a:p>
          <a:endParaRPr lang="es-EC"/>
        </a:p>
      </dgm:t>
    </dgm:pt>
    <dgm:pt modelId="{45A9273F-B0C8-4C78-97F2-4767B53707CB}" type="sibTrans" cxnId="{B67CBAA8-4BEC-413F-B9F2-F34911F9BAF2}">
      <dgm:prSet/>
      <dgm:spPr/>
      <dgm:t>
        <a:bodyPr/>
        <a:lstStyle/>
        <a:p>
          <a:endParaRPr lang="es-EC"/>
        </a:p>
      </dgm:t>
    </dgm:pt>
    <dgm:pt modelId="{BFBBF328-C8DE-4FF5-9B62-046A057A1128}">
      <dgm:prSet phldrT="[Texto]"/>
      <dgm:spPr/>
      <dgm:t>
        <a:bodyPr/>
        <a:lstStyle/>
        <a:p>
          <a:endParaRPr lang="es-EC" sz="1900" dirty="0"/>
        </a:p>
      </dgm:t>
    </dgm:pt>
    <dgm:pt modelId="{9B713CEF-BD39-42E3-B8F9-618498FD16C0}" type="parTrans" cxnId="{359A5D9D-5598-4C68-846C-7D4AD0599E8B}">
      <dgm:prSet/>
      <dgm:spPr/>
      <dgm:t>
        <a:bodyPr/>
        <a:lstStyle/>
        <a:p>
          <a:endParaRPr lang="es-EC"/>
        </a:p>
      </dgm:t>
    </dgm:pt>
    <dgm:pt modelId="{5C912603-DA14-4FC4-899D-BEAD83E23AA6}" type="sibTrans" cxnId="{359A5D9D-5598-4C68-846C-7D4AD0599E8B}">
      <dgm:prSet/>
      <dgm:spPr/>
      <dgm:t>
        <a:bodyPr/>
        <a:lstStyle/>
        <a:p>
          <a:endParaRPr lang="es-EC"/>
        </a:p>
      </dgm:t>
    </dgm:pt>
    <dgm:pt modelId="{D4DFAD41-6D0D-4400-8D91-FD0D6E6DF3DC}">
      <dgm:prSet phldrT="[Texto]" custT="1"/>
      <dgm:spPr/>
      <dgm:t>
        <a:bodyPr/>
        <a:lstStyle/>
        <a:p>
          <a:r>
            <a:rPr lang="es-EC" sz="1600" dirty="0" smtClean="0"/>
            <a:t>Medición: Identificación de riesgos</a:t>
          </a:r>
          <a:endParaRPr lang="es-EC" sz="1600" dirty="0"/>
        </a:p>
      </dgm:t>
    </dgm:pt>
    <dgm:pt modelId="{8315A911-272A-4D1C-8D5C-CE3F01148B6A}" type="parTrans" cxnId="{BBE0B0FF-2A7D-4341-9A24-6D861CC52CE0}">
      <dgm:prSet/>
      <dgm:spPr/>
      <dgm:t>
        <a:bodyPr/>
        <a:lstStyle/>
        <a:p>
          <a:endParaRPr lang="es-EC"/>
        </a:p>
      </dgm:t>
    </dgm:pt>
    <dgm:pt modelId="{F30F59BB-AD88-4259-AC53-88EA762FA2F6}" type="sibTrans" cxnId="{BBE0B0FF-2A7D-4341-9A24-6D861CC52CE0}">
      <dgm:prSet/>
      <dgm:spPr/>
      <dgm:t>
        <a:bodyPr/>
        <a:lstStyle/>
        <a:p>
          <a:endParaRPr lang="es-EC"/>
        </a:p>
      </dgm:t>
    </dgm:pt>
    <dgm:pt modelId="{8604D468-7D39-46AF-914D-4C4662A28C57}">
      <dgm:prSet phldrT="[Texto]" custT="1"/>
      <dgm:spPr/>
      <dgm:t>
        <a:bodyPr/>
        <a:lstStyle/>
        <a:p>
          <a:r>
            <a:rPr lang="es-EC" sz="2400" dirty="0" smtClean="0">
              <a:latin typeface="Comic Sans MS" panose="030F0702030302020204" pitchFamily="66" charset="0"/>
            </a:rPr>
            <a:t>Modelo Argenti</a:t>
          </a:r>
          <a:endParaRPr lang="es-EC" sz="2400" dirty="0">
            <a:latin typeface="Comic Sans MS" panose="030F0702030302020204" pitchFamily="66" charset="0"/>
          </a:endParaRPr>
        </a:p>
      </dgm:t>
    </dgm:pt>
    <dgm:pt modelId="{9552519B-7A81-49B8-B623-55FB4F4A16F0}" type="parTrans" cxnId="{20263261-375B-4B3A-913F-6CE49860E8EE}">
      <dgm:prSet/>
      <dgm:spPr/>
      <dgm:t>
        <a:bodyPr/>
        <a:lstStyle/>
        <a:p>
          <a:endParaRPr lang="es-EC"/>
        </a:p>
      </dgm:t>
    </dgm:pt>
    <dgm:pt modelId="{808DE3E1-8F9B-4366-AF33-BCB24636EB36}" type="sibTrans" cxnId="{20263261-375B-4B3A-913F-6CE49860E8EE}">
      <dgm:prSet/>
      <dgm:spPr/>
      <dgm:t>
        <a:bodyPr/>
        <a:lstStyle/>
        <a:p>
          <a:endParaRPr lang="es-EC"/>
        </a:p>
      </dgm:t>
    </dgm:pt>
    <dgm:pt modelId="{AD2A4C1C-A94B-4784-B37A-50FBE0ABC327}">
      <dgm:prSet phldrT="[Texto]" custT="1"/>
      <dgm:spPr/>
      <dgm:t>
        <a:bodyPr/>
        <a:lstStyle/>
        <a:p>
          <a:r>
            <a:rPr lang="es-EC" sz="1600" dirty="0" smtClean="0"/>
            <a:t>Defectos de dirección: El director es autoritario y el consejo de administración es pasivo</a:t>
          </a:r>
          <a:endParaRPr lang="es-EC" sz="1600" dirty="0"/>
        </a:p>
      </dgm:t>
    </dgm:pt>
    <dgm:pt modelId="{21EC86DA-B5A2-4735-B0E7-96CB9096AD83}" type="parTrans" cxnId="{853595C0-C3BF-49EE-BB17-F66D61116AA2}">
      <dgm:prSet/>
      <dgm:spPr/>
      <dgm:t>
        <a:bodyPr/>
        <a:lstStyle/>
        <a:p>
          <a:endParaRPr lang="es-EC"/>
        </a:p>
      </dgm:t>
    </dgm:pt>
    <dgm:pt modelId="{A5D4A880-2887-4E7D-B1E2-E3C7E5B1A6C9}" type="sibTrans" cxnId="{853595C0-C3BF-49EE-BB17-F66D61116AA2}">
      <dgm:prSet/>
      <dgm:spPr/>
      <dgm:t>
        <a:bodyPr/>
        <a:lstStyle/>
        <a:p>
          <a:endParaRPr lang="es-EC"/>
        </a:p>
      </dgm:t>
    </dgm:pt>
    <dgm:pt modelId="{05737778-C6CB-47E5-B038-BC93235CF634}">
      <dgm:prSet phldrT="[Texto]" custT="1"/>
      <dgm:spPr/>
      <dgm:t>
        <a:bodyPr/>
        <a:lstStyle/>
        <a:p>
          <a:r>
            <a:rPr lang="es-EC" sz="1600" dirty="0" smtClean="0"/>
            <a:t>Defectos de gestión y control: No hay presupuesto o no se manejan correctamente y poca capacidad de reaccionar al cambio . (Amat O. , Scoring y rating. Cómo se elaboran e interpretan, 2014)</a:t>
          </a:r>
          <a:endParaRPr lang="es-EC" sz="1600" dirty="0"/>
        </a:p>
      </dgm:t>
    </dgm:pt>
    <dgm:pt modelId="{58FE817C-F690-494C-9CC7-6FF98059FCFC}" type="parTrans" cxnId="{B05BF36A-D572-4B69-ABD0-9F5B00A2FD0C}">
      <dgm:prSet/>
      <dgm:spPr/>
      <dgm:t>
        <a:bodyPr/>
        <a:lstStyle/>
        <a:p>
          <a:endParaRPr lang="es-EC"/>
        </a:p>
      </dgm:t>
    </dgm:pt>
    <dgm:pt modelId="{B46CBE8B-AC48-417B-A67E-41541DE41A30}" type="sibTrans" cxnId="{B05BF36A-D572-4B69-ABD0-9F5B00A2FD0C}">
      <dgm:prSet/>
      <dgm:spPr/>
      <dgm:t>
        <a:bodyPr/>
        <a:lstStyle/>
        <a:p>
          <a:endParaRPr lang="es-EC"/>
        </a:p>
      </dgm:t>
    </dgm:pt>
    <dgm:pt modelId="{FFFA12D5-0006-496C-B966-FDA0981A1B37}">
      <dgm:prSet phldrT="[Texto]" custT="1"/>
      <dgm:spPr/>
      <dgm:t>
        <a:bodyPr/>
        <a:lstStyle/>
        <a:p>
          <a:r>
            <a:rPr lang="es-EC" sz="1600" dirty="0" smtClean="0"/>
            <a:t>Cuantificación y control mediante: Límites de tolerancia al riesgo e instrumentos de cobertura (haro L. , 2005</a:t>
          </a:r>
          <a:r>
            <a:rPr lang="es-EC" sz="1900" dirty="0" smtClean="0"/>
            <a:t>)</a:t>
          </a:r>
          <a:endParaRPr lang="es-EC" sz="1900" dirty="0"/>
        </a:p>
      </dgm:t>
    </dgm:pt>
    <dgm:pt modelId="{FBB559B8-18FF-4350-A6E6-14F2D89ED0FD}" type="parTrans" cxnId="{2A6C3221-A436-4930-9D73-A16419130CC5}">
      <dgm:prSet/>
      <dgm:spPr/>
      <dgm:t>
        <a:bodyPr/>
        <a:lstStyle/>
        <a:p>
          <a:endParaRPr lang="es-EC"/>
        </a:p>
      </dgm:t>
    </dgm:pt>
    <dgm:pt modelId="{0E856FF9-601D-42CB-A04C-B29609916ADC}" type="sibTrans" cxnId="{2A6C3221-A436-4930-9D73-A16419130CC5}">
      <dgm:prSet/>
      <dgm:spPr/>
      <dgm:t>
        <a:bodyPr/>
        <a:lstStyle/>
        <a:p>
          <a:endParaRPr lang="es-EC"/>
        </a:p>
      </dgm:t>
    </dgm:pt>
    <dgm:pt modelId="{93C5F2A0-6C2E-4A3E-B125-E77A317408C1}" type="pres">
      <dgm:prSet presAssocID="{D27CC8A0-D69B-4974-AABF-640EB8A5A7E7}" presName="linearFlow" presStyleCnt="0">
        <dgm:presLayoutVars>
          <dgm:dir/>
          <dgm:animLvl val="lvl"/>
          <dgm:resizeHandles val="exact"/>
        </dgm:presLayoutVars>
      </dgm:prSet>
      <dgm:spPr/>
      <dgm:t>
        <a:bodyPr/>
        <a:lstStyle/>
        <a:p>
          <a:endParaRPr lang="es-EC"/>
        </a:p>
      </dgm:t>
    </dgm:pt>
    <dgm:pt modelId="{28E4F6D4-AD99-4B93-AFA9-84AEE4FE4F4D}" type="pres">
      <dgm:prSet presAssocID="{44CE9782-5E44-404C-957D-211FFCF96207}" presName="composite" presStyleCnt="0"/>
      <dgm:spPr/>
    </dgm:pt>
    <dgm:pt modelId="{D9DB3851-3F81-4A1F-8F32-A0DEEE3891AD}" type="pres">
      <dgm:prSet presAssocID="{44CE9782-5E44-404C-957D-211FFCF96207}" presName="parentText" presStyleLbl="alignNode1" presStyleIdx="0" presStyleCnt="2" custLinFactNeighborX="1312" custLinFactNeighborY="0">
        <dgm:presLayoutVars>
          <dgm:chMax val="1"/>
          <dgm:bulletEnabled val="1"/>
        </dgm:presLayoutVars>
      </dgm:prSet>
      <dgm:spPr/>
      <dgm:t>
        <a:bodyPr/>
        <a:lstStyle/>
        <a:p>
          <a:endParaRPr lang="es-EC"/>
        </a:p>
      </dgm:t>
    </dgm:pt>
    <dgm:pt modelId="{3835EC10-FC28-49AA-97DC-32C6233B0F04}" type="pres">
      <dgm:prSet presAssocID="{44CE9782-5E44-404C-957D-211FFCF96207}" presName="descendantText" presStyleLbl="alignAcc1" presStyleIdx="0" presStyleCnt="2" custScaleY="55092">
        <dgm:presLayoutVars>
          <dgm:bulletEnabled val="1"/>
        </dgm:presLayoutVars>
      </dgm:prSet>
      <dgm:spPr/>
      <dgm:t>
        <a:bodyPr/>
        <a:lstStyle/>
        <a:p>
          <a:endParaRPr lang="es-EC"/>
        </a:p>
      </dgm:t>
    </dgm:pt>
    <dgm:pt modelId="{CFC0B3E7-DC7A-4708-9B29-4B966301D177}" type="pres">
      <dgm:prSet presAssocID="{45A9273F-B0C8-4C78-97F2-4767B53707CB}" presName="sp" presStyleCnt="0"/>
      <dgm:spPr/>
    </dgm:pt>
    <dgm:pt modelId="{F31BC3B6-AF4A-4704-BA90-641E09260174}" type="pres">
      <dgm:prSet presAssocID="{8604D468-7D39-46AF-914D-4C4662A28C57}" presName="composite" presStyleCnt="0"/>
      <dgm:spPr/>
    </dgm:pt>
    <dgm:pt modelId="{BA9F692F-5EA8-4CA0-83DE-8077496EC749}" type="pres">
      <dgm:prSet presAssocID="{8604D468-7D39-46AF-914D-4C4662A28C57}" presName="parentText" presStyleLbl="alignNode1" presStyleIdx="1" presStyleCnt="2" custLinFactNeighborY="-18826">
        <dgm:presLayoutVars>
          <dgm:chMax val="1"/>
          <dgm:bulletEnabled val="1"/>
        </dgm:presLayoutVars>
      </dgm:prSet>
      <dgm:spPr/>
      <dgm:t>
        <a:bodyPr/>
        <a:lstStyle/>
        <a:p>
          <a:endParaRPr lang="es-EC"/>
        </a:p>
      </dgm:t>
    </dgm:pt>
    <dgm:pt modelId="{3A838015-2072-4C9D-90A0-694582A5FC6B}" type="pres">
      <dgm:prSet presAssocID="{8604D468-7D39-46AF-914D-4C4662A28C57}" presName="descendantText" presStyleLbl="alignAcc1" presStyleIdx="1" presStyleCnt="2" custScaleY="100000" custLinFactNeighborX="1359" custLinFactNeighborY="-28077">
        <dgm:presLayoutVars>
          <dgm:bulletEnabled val="1"/>
        </dgm:presLayoutVars>
      </dgm:prSet>
      <dgm:spPr/>
      <dgm:t>
        <a:bodyPr/>
        <a:lstStyle/>
        <a:p>
          <a:endParaRPr lang="es-EC"/>
        </a:p>
      </dgm:t>
    </dgm:pt>
  </dgm:ptLst>
  <dgm:cxnLst>
    <dgm:cxn modelId="{C5A8C100-2642-4E14-94DA-F28CCA20DD38}" type="presOf" srcId="{BFBBF328-C8DE-4FF5-9B62-046A057A1128}" destId="{3835EC10-FC28-49AA-97DC-32C6233B0F04}" srcOrd="0" destOrd="0" presId="urn:microsoft.com/office/officeart/2005/8/layout/chevron2"/>
    <dgm:cxn modelId="{78BED3C4-4642-4ED2-B4E7-F569F7C278C0}" type="presOf" srcId="{FFFA12D5-0006-496C-B966-FDA0981A1B37}" destId="{3835EC10-FC28-49AA-97DC-32C6233B0F04}" srcOrd="0" destOrd="2" presId="urn:microsoft.com/office/officeart/2005/8/layout/chevron2"/>
    <dgm:cxn modelId="{2FB15D50-D31B-46AE-A755-1B45AD99320C}" type="presOf" srcId="{05737778-C6CB-47E5-B038-BC93235CF634}" destId="{3A838015-2072-4C9D-90A0-694582A5FC6B}" srcOrd="0" destOrd="1" presId="urn:microsoft.com/office/officeart/2005/8/layout/chevron2"/>
    <dgm:cxn modelId="{ECE50910-6A35-4E4A-BFDF-367F8728D41D}" type="presOf" srcId="{44CE9782-5E44-404C-957D-211FFCF96207}" destId="{D9DB3851-3F81-4A1F-8F32-A0DEEE3891AD}" srcOrd="0" destOrd="0" presId="urn:microsoft.com/office/officeart/2005/8/layout/chevron2"/>
    <dgm:cxn modelId="{682FC922-C9C0-4F9F-833E-F4539640EF9B}" type="presOf" srcId="{AD2A4C1C-A94B-4784-B37A-50FBE0ABC327}" destId="{3A838015-2072-4C9D-90A0-694582A5FC6B}" srcOrd="0" destOrd="0" presId="urn:microsoft.com/office/officeart/2005/8/layout/chevron2"/>
    <dgm:cxn modelId="{20263261-375B-4B3A-913F-6CE49860E8EE}" srcId="{D27CC8A0-D69B-4974-AABF-640EB8A5A7E7}" destId="{8604D468-7D39-46AF-914D-4C4662A28C57}" srcOrd="1" destOrd="0" parTransId="{9552519B-7A81-49B8-B623-55FB4F4A16F0}" sibTransId="{808DE3E1-8F9B-4366-AF33-BCB24636EB36}"/>
    <dgm:cxn modelId="{2A6C3221-A436-4930-9D73-A16419130CC5}" srcId="{44CE9782-5E44-404C-957D-211FFCF96207}" destId="{FFFA12D5-0006-496C-B966-FDA0981A1B37}" srcOrd="2" destOrd="0" parTransId="{FBB559B8-18FF-4350-A6E6-14F2D89ED0FD}" sibTransId="{0E856FF9-601D-42CB-A04C-B29609916ADC}"/>
    <dgm:cxn modelId="{853595C0-C3BF-49EE-BB17-F66D61116AA2}" srcId="{8604D468-7D39-46AF-914D-4C4662A28C57}" destId="{AD2A4C1C-A94B-4784-B37A-50FBE0ABC327}" srcOrd="0" destOrd="0" parTransId="{21EC86DA-B5A2-4735-B0E7-96CB9096AD83}" sibTransId="{A5D4A880-2887-4E7D-B1E2-E3C7E5B1A6C9}"/>
    <dgm:cxn modelId="{BBE0B0FF-2A7D-4341-9A24-6D861CC52CE0}" srcId="{44CE9782-5E44-404C-957D-211FFCF96207}" destId="{D4DFAD41-6D0D-4400-8D91-FD0D6E6DF3DC}" srcOrd="1" destOrd="0" parTransId="{8315A911-272A-4D1C-8D5C-CE3F01148B6A}" sibTransId="{F30F59BB-AD88-4259-AC53-88EA762FA2F6}"/>
    <dgm:cxn modelId="{359A5D9D-5598-4C68-846C-7D4AD0599E8B}" srcId="{44CE9782-5E44-404C-957D-211FFCF96207}" destId="{BFBBF328-C8DE-4FF5-9B62-046A057A1128}" srcOrd="0" destOrd="0" parTransId="{9B713CEF-BD39-42E3-B8F9-618498FD16C0}" sibTransId="{5C912603-DA14-4FC4-899D-BEAD83E23AA6}"/>
    <dgm:cxn modelId="{A01CEF5D-F6FB-4973-8C1F-C12E22DCC6E6}" type="presOf" srcId="{D4DFAD41-6D0D-4400-8D91-FD0D6E6DF3DC}" destId="{3835EC10-FC28-49AA-97DC-32C6233B0F04}" srcOrd="0" destOrd="1" presId="urn:microsoft.com/office/officeart/2005/8/layout/chevron2"/>
    <dgm:cxn modelId="{B05BF36A-D572-4B69-ABD0-9F5B00A2FD0C}" srcId="{8604D468-7D39-46AF-914D-4C4662A28C57}" destId="{05737778-C6CB-47E5-B038-BC93235CF634}" srcOrd="1" destOrd="0" parTransId="{58FE817C-F690-494C-9CC7-6FF98059FCFC}" sibTransId="{B46CBE8B-AC48-417B-A67E-41541DE41A30}"/>
    <dgm:cxn modelId="{0C2218B0-B5CF-4644-A6AD-960D2A93E6D4}" type="presOf" srcId="{8604D468-7D39-46AF-914D-4C4662A28C57}" destId="{BA9F692F-5EA8-4CA0-83DE-8077496EC749}" srcOrd="0" destOrd="0" presId="urn:microsoft.com/office/officeart/2005/8/layout/chevron2"/>
    <dgm:cxn modelId="{5FB9456F-1E0F-4791-9F08-ED695E09E0AA}" type="presOf" srcId="{D27CC8A0-D69B-4974-AABF-640EB8A5A7E7}" destId="{93C5F2A0-6C2E-4A3E-B125-E77A317408C1}" srcOrd="0" destOrd="0" presId="urn:microsoft.com/office/officeart/2005/8/layout/chevron2"/>
    <dgm:cxn modelId="{B67CBAA8-4BEC-413F-B9F2-F34911F9BAF2}" srcId="{D27CC8A0-D69B-4974-AABF-640EB8A5A7E7}" destId="{44CE9782-5E44-404C-957D-211FFCF96207}" srcOrd="0" destOrd="0" parTransId="{2D99E93D-1F7F-4D6B-B03B-E7CC5277009E}" sibTransId="{45A9273F-B0C8-4C78-97F2-4767B53707CB}"/>
    <dgm:cxn modelId="{ECBDCDE4-FEBF-4DE4-BB8E-86A8DEF2BFE0}" type="presParOf" srcId="{93C5F2A0-6C2E-4A3E-B125-E77A317408C1}" destId="{28E4F6D4-AD99-4B93-AFA9-84AEE4FE4F4D}" srcOrd="0" destOrd="0" presId="urn:microsoft.com/office/officeart/2005/8/layout/chevron2"/>
    <dgm:cxn modelId="{AE990F87-692F-4AC6-9D1C-98756EBCEFFA}" type="presParOf" srcId="{28E4F6D4-AD99-4B93-AFA9-84AEE4FE4F4D}" destId="{D9DB3851-3F81-4A1F-8F32-A0DEEE3891AD}" srcOrd="0" destOrd="0" presId="urn:microsoft.com/office/officeart/2005/8/layout/chevron2"/>
    <dgm:cxn modelId="{530A08CF-B921-4C53-9ACF-4B943CD99DCC}" type="presParOf" srcId="{28E4F6D4-AD99-4B93-AFA9-84AEE4FE4F4D}" destId="{3835EC10-FC28-49AA-97DC-32C6233B0F04}" srcOrd="1" destOrd="0" presId="urn:microsoft.com/office/officeart/2005/8/layout/chevron2"/>
    <dgm:cxn modelId="{E8F3CD7A-3AF7-4552-A0D7-C6A51FEBAFF4}" type="presParOf" srcId="{93C5F2A0-6C2E-4A3E-B125-E77A317408C1}" destId="{CFC0B3E7-DC7A-4708-9B29-4B966301D177}" srcOrd="1" destOrd="0" presId="urn:microsoft.com/office/officeart/2005/8/layout/chevron2"/>
    <dgm:cxn modelId="{D95BB794-873A-4B69-856C-32EFD78BB09E}" type="presParOf" srcId="{93C5F2A0-6C2E-4A3E-B125-E77A317408C1}" destId="{F31BC3B6-AF4A-4704-BA90-641E09260174}" srcOrd="2" destOrd="0" presId="urn:microsoft.com/office/officeart/2005/8/layout/chevron2"/>
    <dgm:cxn modelId="{B286EF9D-7474-4972-B64F-D6D82DE5A2D0}" type="presParOf" srcId="{F31BC3B6-AF4A-4704-BA90-641E09260174}" destId="{BA9F692F-5EA8-4CA0-83DE-8077496EC749}" srcOrd="0" destOrd="0" presId="urn:microsoft.com/office/officeart/2005/8/layout/chevron2"/>
    <dgm:cxn modelId="{233B39C8-7DB5-4DB5-AB41-D086FB85A945}" type="presParOf" srcId="{F31BC3B6-AF4A-4704-BA90-641E09260174}" destId="{3A838015-2072-4C9D-90A0-694582A5FC6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271AE-358A-4553-A10F-5C9DD209208F}">
      <dsp:nvSpPr>
        <dsp:cNvPr id="0" name=""/>
        <dsp:cNvSpPr/>
      </dsp:nvSpPr>
      <dsp:spPr>
        <a:xfrm>
          <a:off x="1755033" y="63746"/>
          <a:ext cx="5469038" cy="5469038"/>
        </a:xfrm>
        <a:prstGeom prst="circularArrow">
          <a:avLst>
            <a:gd name="adj1" fmla="val 5544"/>
            <a:gd name="adj2" fmla="val 330680"/>
            <a:gd name="adj3" fmla="val 13761184"/>
            <a:gd name="adj4" fmla="val 1739494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DFE3D-E19F-4FBD-B8EF-813B937A5B3A}">
      <dsp:nvSpPr>
        <dsp:cNvPr id="0" name=""/>
        <dsp:cNvSpPr/>
      </dsp:nvSpPr>
      <dsp:spPr>
        <a:xfrm>
          <a:off x="3200945" y="99078"/>
          <a:ext cx="2577214" cy="128860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u="sng" kern="1200" noProof="0" dirty="0" smtClean="0">
              <a:latin typeface="Comic Sans MS" panose="030F0702030302020204" pitchFamily="66" charset="0"/>
            </a:rPr>
            <a:t>Cooperativismo en el Ecuador</a:t>
          </a:r>
        </a:p>
        <a:p>
          <a:pPr lvl="0" algn="ctr" defTabSz="622300">
            <a:lnSpc>
              <a:spcPct val="90000"/>
            </a:lnSpc>
            <a:spcBef>
              <a:spcPct val="0"/>
            </a:spcBef>
            <a:spcAft>
              <a:spcPct val="35000"/>
            </a:spcAft>
          </a:pPr>
          <a:r>
            <a:rPr lang="es-EC" sz="1400" kern="1200" noProof="0" dirty="0" smtClean="0">
              <a:latin typeface="Calibri" panose="020F0502020204030204" pitchFamily="34" charset="0"/>
            </a:rPr>
            <a:t>En conjunto son 3.930 cooperativas</a:t>
          </a:r>
          <a:endParaRPr lang="es-EC" sz="1400" kern="1200" noProof="0" dirty="0">
            <a:latin typeface="Calibri" panose="020F0502020204030204" pitchFamily="34" charset="0"/>
          </a:endParaRPr>
        </a:p>
      </dsp:txBody>
      <dsp:txXfrm>
        <a:off x="3263850" y="161983"/>
        <a:ext cx="2451404" cy="1162797"/>
      </dsp:txXfrm>
    </dsp:sp>
    <dsp:sp modelId="{0E562F6D-BE14-44AF-8525-1FF36AB9134C}">
      <dsp:nvSpPr>
        <dsp:cNvPr id="0" name=""/>
        <dsp:cNvSpPr/>
      </dsp:nvSpPr>
      <dsp:spPr>
        <a:xfrm>
          <a:off x="6181881" y="1650181"/>
          <a:ext cx="1811627" cy="62399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2.885 no </a:t>
          </a:r>
          <a:r>
            <a:rPr lang="es-EC" sz="1400" kern="1200" noProof="0" dirty="0" smtClean="0">
              <a:latin typeface="Calibri" panose="020F0502020204030204" pitchFamily="34" charset="0"/>
            </a:rPr>
            <a:t>financieras</a:t>
          </a:r>
          <a:endParaRPr lang="es-EC" sz="1400" kern="1200" noProof="0" dirty="0">
            <a:latin typeface="Calibri" panose="020F0502020204030204" pitchFamily="34" charset="0"/>
          </a:endParaRPr>
        </a:p>
      </dsp:txBody>
      <dsp:txXfrm>
        <a:off x="6212342" y="1680642"/>
        <a:ext cx="1750705" cy="563073"/>
      </dsp:txXfrm>
    </dsp:sp>
    <dsp:sp modelId="{89D7151A-1FA6-44D0-B5B3-6AAB624B31C3}">
      <dsp:nvSpPr>
        <dsp:cNvPr id="0" name=""/>
        <dsp:cNvSpPr/>
      </dsp:nvSpPr>
      <dsp:spPr>
        <a:xfrm>
          <a:off x="6019097" y="3047398"/>
          <a:ext cx="2577214" cy="89430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Segmento3 y 4 ( 12,1%) </a:t>
          </a:r>
          <a:r>
            <a:rPr lang="es-EC" sz="1400" kern="1200" noProof="0" dirty="0" smtClean="0">
              <a:latin typeface="Calibri" panose="020F0502020204030204" pitchFamily="34" charset="0"/>
            </a:rPr>
            <a:t>concentran el 89,1% de los activos totales del sector y los sectores restantes el 10,9%</a:t>
          </a:r>
          <a:endParaRPr lang="es-EC" sz="1400" kern="1200" noProof="0" dirty="0">
            <a:latin typeface="Calibri" panose="020F0502020204030204" pitchFamily="34" charset="0"/>
          </a:endParaRPr>
        </a:p>
      </dsp:txBody>
      <dsp:txXfrm>
        <a:off x="6062753" y="3091054"/>
        <a:ext cx="2489902" cy="806994"/>
      </dsp:txXfrm>
    </dsp:sp>
    <dsp:sp modelId="{624F3D3A-075A-42FC-B81E-5AFDB96BC1A2}">
      <dsp:nvSpPr>
        <dsp:cNvPr id="0" name=""/>
        <dsp:cNvSpPr/>
      </dsp:nvSpPr>
      <dsp:spPr>
        <a:xfrm>
          <a:off x="737286" y="3531339"/>
          <a:ext cx="2386835" cy="41457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Segmento1 y 2 ( 71,8%)</a:t>
          </a:r>
          <a:endParaRPr lang="en-US" sz="1400" kern="1200" dirty="0">
            <a:latin typeface="Calibri" panose="020F0502020204030204" pitchFamily="34" charset="0"/>
          </a:endParaRPr>
        </a:p>
      </dsp:txBody>
      <dsp:txXfrm>
        <a:off x="757524" y="3551577"/>
        <a:ext cx="2346359" cy="374094"/>
      </dsp:txXfrm>
    </dsp:sp>
    <dsp:sp modelId="{0548C57D-FACC-4381-BAC5-BCF940B05B4C}">
      <dsp:nvSpPr>
        <dsp:cNvPr id="0" name=""/>
        <dsp:cNvSpPr/>
      </dsp:nvSpPr>
      <dsp:spPr>
        <a:xfrm>
          <a:off x="60522" y="1404253"/>
          <a:ext cx="2577214" cy="119439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noProof="0" dirty="0" smtClean="0">
              <a:latin typeface="Calibri" panose="020F0502020204030204" pitchFamily="34" charset="0"/>
            </a:rPr>
            <a:t>1045 financieras, la mayoría se encuentran distribuidas en Tungurahua, Bolívar, Cotopaxi y Chimborazo </a:t>
          </a:r>
          <a:endParaRPr lang="es-EC" sz="1400" kern="1200" noProof="0" dirty="0">
            <a:latin typeface="Calibri" panose="020F0502020204030204" pitchFamily="34" charset="0"/>
          </a:endParaRPr>
        </a:p>
      </dsp:txBody>
      <dsp:txXfrm>
        <a:off x="118828" y="1462559"/>
        <a:ext cx="2460602" cy="10777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74551-2669-4945-939A-6E44C793AA4D}">
      <dsp:nvSpPr>
        <dsp:cNvPr id="0" name=""/>
        <dsp:cNvSpPr/>
      </dsp:nvSpPr>
      <dsp:spPr>
        <a:xfrm>
          <a:off x="420798" y="3386790"/>
          <a:ext cx="1000615" cy="414021"/>
        </a:xfrm>
        <a:prstGeom prst="roundRect">
          <a:avLst>
            <a:gd name="adj" fmla="val 10000"/>
          </a:avLst>
        </a:prstGeom>
        <a:solidFill>
          <a:schemeClr val="accent2">
            <a:lumMod val="60000"/>
            <a:lumOff val="4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noProof="0" dirty="0" smtClean="0"/>
            <a:t>Crédito</a:t>
          </a:r>
          <a:endParaRPr lang="es-EC" sz="2000" kern="1200" noProof="0" dirty="0"/>
        </a:p>
      </dsp:txBody>
      <dsp:txXfrm>
        <a:off x="432924" y="3398916"/>
        <a:ext cx="976363" cy="389769"/>
      </dsp:txXfrm>
    </dsp:sp>
    <dsp:sp modelId="{15B2EA57-B407-4940-8500-79DF5E67F77F}">
      <dsp:nvSpPr>
        <dsp:cNvPr id="0" name=""/>
        <dsp:cNvSpPr/>
      </dsp:nvSpPr>
      <dsp:spPr>
        <a:xfrm rot="17734744">
          <a:off x="1011512" y="2930750"/>
          <a:ext cx="1442695" cy="24804"/>
        </a:xfrm>
        <a:custGeom>
          <a:avLst/>
          <a:gdLst/>
          <a:ahLst/>
          <a:cxnLst/>
          <a:rect l="0" t="0" r="0" b="0"/>
          <a:pathLst>
            <a:path>
              <a:moveTo>
                <a:pt x="0" y="12402"/>
              </a:moveTo>
              <a:lnTo>
                <a:pt x="1442695" y="1240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6792" y="2907085"/>
        <a:ext cx="72134" cy="72134"/>
      </dsp:txXfrm>
    </dsp:sp>
    <dsp:sp modelId="{567CFA10-944A-4464-9CA9-70D820568F39}">
      <dsp:nvSpPr>
        <dsp:cNvPr id="0" name=""/>
        <dsp:cNvSpPr/>
      </dsp:nvSpPr>
      <dsp:spPr>
        <a:xfrm>
          <a:off x="2044306" y="2103974"/>
          <a:ext cx="1040729" cy="377060"/>
        </a:xfrm>
        <a:prstGeom prst="roundRect">
          <a:avLst>
            <a:gd name="adj" fmla="val 10000"/>
          </a:avLst>
        </a:prstGeom>
        <a:solidFill>
          <a:schemeClr val="accent4">
            <a:lumMod val="40000"/>
            <a:lumOff val="6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noProof="0" dirty="0" smtClean="0"/>
            <a:t>Clasificación</a:t>
          </a:r>
          <a:r>
            <a:rPr lang="en-US" sz="2800" b="1" kern="1200" dirty="0" smtClean="0"/>
            <a:t> </a:t>
          </a:r>
          <a:endParaRPr lang="en-US" sz="2800" b="1" kern="1200" dirty="0"/>
        </a:p>
      </dsp:txBody>
      <dsp:txXfrm>
        <a:off x="2055350" y="2115018"/>
        <a:ext cx="1018641" cy="354972"/>
      </dsp:txXfrm>
    </dsp:sp>
    <dsp:sp modelId="{3C2CF5FC-856F-416C-B243-3725A83DC086}">
      <dsp:nvSpPr>
        <dsp:cNvPr id="0" name=""/>
        <dsp:cNvSpPr/>
      </dsp:nvSpPr>
      <dsp:spPr>
        <a:xfrm rot="17751270">
          <a:off x="2682298" y="1637404"/>
          <a:ext cx="1428367" cy="24804"/>
        </a:xfrm>
        <a:custGeom>
          <a:avLst/>
          <a:gdLst/>
          <a:ahLst/>
          <a:cxnLst/>
          <a:rect l="0" t="0" r="0" b="0"/>
          <a:pathLst>
            <a:path>
              <a:moveTo>
                <a:pt x="0" y="12402"/>
              </a:moveTo>
              <a:lnTo>
                <a:pt x="1428367" y="124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360773" y="1614098"/>
        <a:ext cx="71418" cy="71418"/>
      </dsp:txXfrm>
    </dsp:sp>
    <dsp:sp modelId="{BE3EAA09-AA65-44D2-B72B-60DE686AECBD}">
      <dsp:nvSpPr>
        <dsp:cNvPr id="0" name=""/>
        <dsp:cNvSpPr/>
      </dsp:nvSpPr>
      <dsp:spPr>
        <a:xfrm>
          <a:off x="3707928" y="446316"/>
          <a:ext cx="1156556" cy="1121588"/>
        </a:xfrm>
        <a:prstGeom prst="roundRect">
          <a:avLst>
            <a:gd name="adj" fmla="val 10000"/>
          </a:avLst>
        </a:prstGeom>
        <a:solidFill>
          <a:schemeClr val="accent3">
            <a:lumMod val="40000"/>
            <a:lumOff val="6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t>
          </a:r>
          <a:r>
            <a:rPr lang="es-EC" sz="1200" b="1" kern="1200" dirty="0" smtClean="0"/>
            <a:t>Por su destino</a:t>
          </a:r>
        </a:p>
        <a:p>
          <a:pPr lvl="0" algn="ctr" defTabSz="533400">
            <a:lnSpc>
              <a:spcPct val="90000"/>
            </a:lnSpc>
            <a:spcBef>
              <a:spcPct val="0"/>
            </a:spcBef>
            <a:spcAft>
              <a:spcPct val="35000"/>
            </a:spcAft>
          </a:pPr>
          <a:r>
            <a:rPr lang="es-EC" sz="1200" b="1" kern="1200" dirty="0" smtClean="0"/>
            <a:t>-Por las garantías otorgadas</a:t>
          </a:r>
          <a:endParaRPr lang="es-EC" sz="1200" b="1" kern="1200" dirty="0"/>
        </a:p>
      </dsp:txBody>
      <dsp:txXfrm>
        <a:off x="3740778" y="479166"/>
        <a:ext cx="1090856" cy="1055888"/>
      </dsp:txXfrm>
    </dsp:sp>
    <dsp:sp modelId="{98D46FE4-C2BA-4672-AF36-21E05000EB5A}">
      <dsp:nvSpPr>
        <dsp:cNvPr id="0" name=""/>
        <dsp:cNvSpPr/>
      </dsp:nvSpPr>
      <dsp:spPr>
        <a:xfrm rot="21576954">
          <a:off x="4864478" y="992754"/>
          <a:ext cx="582713" cy="24804"/>
        </a:xfrm>
        <a:custGeom>
          <a:avLst/>
          <a:gdLst/>
          <a:ahLst/>
          <a:cxnLst/>
          <a:rect l="0" t="0" r="0" b="0"/>
          <a:pathLst>
            <a:path>
              <a:moveTo>
                <a:pt x="0" y="12402"/>
              </a:moveTo>
              <a:lnTo>
                <a:pt x="582713" y="124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41267" y="990589"/>
        <a:ext cx="29135" cy="29135"/>
      </dsp:txXfrm>
    </dsp:sp>
    <dsp:sp modelId="{1F1390BD-C981-4B7C-A6CA-5D5F74D01B86}">
      <dsp:nvSpPr>
        <dsp:cNvPr id="0" name=""/>
        <dsp:cNvSpPr/>
      </dsp:nvSpPr>
      <dsp:spPr>
        <a:xfrm>
          <a:off x="5447185" y="0"/>
          <a:ext cx="3265531" cy="2006408"/>
        </a:xfrm>
        <a:prstGeom prst="roundRect">
          <a:avLst>
            <a:gd name="adj" fmla="val 10000"/>
          </a:avLst>
        </a:prstGeom>
        <a:solidFill>
          <a:schemeClr val="accent4">
            <a:lumMod val="40000"/>
            <a:lumOff val="6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Las garantías pueden ser:</a:t>
          </a:r>
        </a:p>
        <a:p>
          <a:pPr lvl="0" algn="ctr" defTabSz="533400">
            <a:lnSpc>
              <a:spcPct val="90000"/>
            </a:lnSpc>
            <a:spcBef>
              <a:spcPct val="0"/>
            </a:spcBef>
            <a:spcAft>
              <a:spcPct val="35000"/>
            </a:spcAft>
          </a:pPr>
          <a:r>
            <a:rPr lang="es-EC" sz="1200" kern="1200" dirty="0" smtClean="0">
              <a:latin typeface="Calibri" panose="020F0502020204030204" pitchFamily="34" charset="0"/>
            </a:rPr>
            <a:t>-</a:t>
          </a:r>
          <a:r>
            <a:rPr lang="es-EC" sz="1200" b="1" kern="1200" dirty="0" smtClean="0">
              <a:latin typeface="Calibri" panose="020F0502020204030204" pitchFamily="34" charset="0"/>
            </a:rPr>
            <a:t>Auto-liquidables:</a:t>
          </a:r>
          <a:r>
            <a:rPr lang="es-EC" sz="1200" kern="1200" dirty="0" smtClean="0">
              <a:latin typeface="Calibri" panose="020F0502020204030204" pitchFamily="34" charset="0"/>
            </a:rPr>
            <a:t> pignoración sobre depósitos de dinero en efectivo</a:t>
          </a:r>
        </a:p>
        <a:p>
          <a:pPr lvl="0" algn="ctr" defTabSz="533400">
            <a:lnSpc>
              <a:spcPct val="90000"/>
            </a:lnSpc>
            <a:spcBef>
              <a:spcPct val="0"/>
            </a:spcBef>
            <a:spcAft>
              <a:spcPct val="35000"/>
            </a:spcAft>
          </a:pPr>
          <a:r>
            <a:rPr lang="es-EC" sz="1200" kern="1200" dirty="0" smtClean="0">
              <a:latin typeface="Calibri" panose="020F0502020204030204" pitchFamily="34" charset="0"/>
            </a:rPr>
            <a:t>-</a:t>
          </a:r>
          <a:r>
            <a:rPr lang="es-EC" sz="1200" b="1" kern="1200" dirty="0" smtClean="0">
              <a:latin typeface="Calibri" panose="020F0502020204030204" pitchFamily="34" charset="0"/>
            </a:rPr>
            <a:t>Personal</a:t>
          </a:r>
          <a:r>
            <a:rPr lang="es-EC" sz="1200" kern="1200" dirty="0" smtClean="0">
              <a:latin typeface="Calibri" panose="020F0502020204030204" pitchFamily="34" charset="0"/>
            </a:rPr>
            <a:t>: contraída por persona natural o jurídica para responder obligación de un tercero</a:t>
          </a:r>
        </a:p>
        <a:p>
          <a:pPr lvl="0" algn="ctr" defTabSz="533400">
            <a:lnSpc>
              <a:spcPct val="90000"/>
            </a:lnSpc>
            <a:spcBef>
              <a:spcPct val="0"/>
            </a:spcBef>
            <a:spcAft>
              <a:spcPct val="35000"/>
            </a:spcAft>
          </a:pPr>
          <a:r>
            <a:rPr lang="es-EC" sz="1200" kern="1200" dirty="0" smtClean="0">
              <a:latin typeface="Calibri" panose="020F0502020204030204" pitchFamily="34" charset="0"/>
            </a:rPr>
            <a:t>-</a:t>
          </a:r>
          <a:r>
            <a:rPr lang="es-EC" sz="1200" b="1" kern="1200" dirty="0" smtClean="0">
              <a:latin typeface="Calibri" panose="020F0502020204030204" pitchFamily="34" charset="0"/>
            </a:rPr>
            <a:t>Solidaria</a:t>
          </a:r>
          <a:r>
            <a:rPr lang="es-EC" sz="1200" kern="1200" dirty="0" smtClean="0">
              <a:latin typeface="Calibri" panose="020F0502020204030204" pitchFamily="34" charset="0"/>
            </a:rPr>
            <a:t>: se puede exigir a todos los pagantes la deuda</a:t>
          </a:r>
        </a:p>
        <a:p>
          <a:pPr lvl="0" algn="ctr" defTabSz="533400">
            <a:lnSpc>
              <a:spcPct val="90000"/>
            </a:lnSpc>
            <a:spcBef>
              <a:spcPct val="0"/>
            </a:spcBef>
            <a:spcAft>
              <a:spcPct val="35000"/>
            </a:spcAft>
          </a:pPr>
          <a:r>
            <a:rPr lang="es-EC" sz="1200" kern="1200" dirty="0" smtClean="0">
              <a:latin typeface="Calibri" panose="020F0502020204030204" pitchFamily="34" charset="0"/>
            </a:rPr>
            <a:t>-</a:t>
          </a:r>
          <a:r>
            <a:rPr lang="es-EC" sz="1200" b="1" kern="1200" dirty="0" smtClean="0">
              <a:latin typeface="Calibri" panose="020F0502020204030204" pitchFamily="34" charset="0"/>
            </a:rPr>
            <a:t>Hipotecaria</a:t>
          </a:r>
        </a:p>
        <a:p>
          <a:pPr lvl="0" algn="ctr" defTabSz="533400">
            <a:lnSpc>
              <a:spcPct val="90000"/>
            </a:lnSpc>
            <a:spcBef>
              <a:spcPct val="0"/>
            </a:spcBef>
            <a:spcAft>
              <a:spcPct val="35000"/>
            </a:spcAft>
          </a:pPr>
          <a:r>
            <a:rPr lang="es-EC" sz="1200" kern="1200" dirty="0" smtClean="0">
              <a:latin typeface="Calibri" panose="020F0502020204030204" pitchFamily="34" charset="0"/>
            </a:rPr>
            <a:t>-</a:t>
          </a:r>
          <a:r>
            <a:rPr lang="es-EC" sz="1200" b="1" kern="1200" dirty="0" smtClean="0">
              <a:latin typeface="Calibri" panose="020F0502020204030204" pitchFamily="34" charset="0"/>
            </a:rPr>
            <a:t>Prendaria:</a:t>
          </a:r>
          <a:r>
            <a:rPr lang="es-EC" sz="1200" kern="1200" dirty="0" smtClean="0">
              <a:latin typeface="Calibri" panose="020F0502020204030204" pitchFamily="34" charset="0"/>
            </a:rPr>
            <a:t> bien mueble</a:t>
          </a:r>
          <a:endParaRPr lang="es-EC" sz="1200" kern="1200" dirty="0" smtClean="0"/>
        </a:p>
        <a:p>
          <a:pPr lvl="0" algn="ctr" defTabSz="533400">
            <a:lnSpc>
              <a:spcPct val="90000"/>
            </a:lnSpc>
            <a:spcBef>
              <a:spcPct val="0"/>
            </a:spcBef>
            <a:spcAft>
              <a:spcPct val="35000"/>
            </a:spcAft>
          </a:pPr>
          <a:endParaRPr lang="es-EC" sz="1200" kern="1200" dirty="0"/>
        </a:p>
      </dsp:txBody>
      <dsp:txXfrm>
        <a:off x="5505951" y="58766"/>
        <a:ext cx="3147999" cy="1888876"/>
      </dsp:txXfrm>
    </dsp:sp>
    <dsp:sp modelId="{A33F1DD2-EF1A-4877-B28C-0409D754D73A}">
      <dsp:nvSpPr>
        <dsp:cNvPr id="0" name=""/>
        <dsp:cNvSpPr/>
      </dsp:nvSpPr>
      <dsp:spPr>
        <a:xfrm rot="3114940">
          <a:off x="2894554" y="2671377"/>
          <a:ext cx="994217" cy="24804"/>
        </a:xfrm>
        <a:custGeom>
          <a:avLst/>
          <a:gdLst/>
          <a:ahLst/>
          <a:cxnLst/>
          <a:rect l="0" t="0" r="0" b="0"/>
          <a:pathLst>
            <a:path>
              <a:moveTo>
                <a:pt x="0" y="12402"/>
              </a:moveTo>
              <a:lnTo>
                <a:pt x="994217" y="124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66807" y="2658924"/>
        <a:ext cx="49710" cy="49710"/>
      </dsp:txXfrm>
    </dsp:sp>
    <dsp:sp modelId="{915DD6B9-DAEC-431B-BB5E-F849D923AF6E}">
      <dsp:nvSpPr>
        <dsp:cNvPr id="0" name=""/>
        <dsp:cNvSpPr/>
      </dsp:nvSpPr>
      <dsp:spPr>
        <a:xfrm>
          <a:off x="3698289" y="2069263"/>
          <a:ext cx="2543131" cy="2011585"/>
        </a:xfrm>
        <a:prstGeom prst="roundRect">
          <a:avLst>
            <a:gd name="adj" fmla="val 10000"/>
          </a:avLst>
        </a:prstGeom>
        <a:solidFill>
          <a:schemeClr val="accent3">
            <a:lumMod val="60000"/>
            <a:lumOff val="4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kern="1200" noProof="0" dirty="0" smtClean="0"/>
            <a:t>-Corto plazo</a:t>
          </a:r>
        </a:p>
        <a:p>
          <a:pPr lvl="0" algn="ctr" defTabSz="466725">
            <a:lnSpc>
              <a:spcPct val="90000"/>
            </a:lnSpc>
            <a:spcBef>
              <a:spcPct val="0"/>
            </a:spcBef>
            <a:spcAft>
              <a:spcPct val="35000"/>
            </a:spcAft>
          </a:pPr>
          <a:r>
            <a:rPr lang="es-EC" sz="1050" kern="1200" noProof="0" dirty="0" smtClean="0"/>
            <a:t>-Largo Plazo</a:t>
          </a:r>
        </a:p>
        <a:p>
          <a:pPr lvl="0" algn="ctr" defTabSz="466725">
            <a:lnSpc>
              <a:spcPct val="90000"/>
            </a:lnSpc>
            <a:spcBef>
              <a:spcPct val="0"/>
            </a:spcBef>
            <a:spcAft>
              <a:spcPct val="35000"/>
            </a:spcAft>
          </a:pPr>
          <a:r>
            <a:rPr lang="es-EC" sz="1050" kern="1200" noProof="0" dirty="0" smtClean="0"/>
            <a:t>-Mediano Plazo</a:t>
          </a:r>
        </a:p>
        <a:p>
          <a:pPr lvl="0" algn="ctr" defTabSz="466725">
            <a:lnSpc>
              <a:spcPct val="90000"/>
            </a:lnSpc>
            <a:spcBef>
              <a:spcPct val="0"/>
            </a:spcBef>
            <a:spcAft>
              <a:spcPct val="35000"/>
            </a:spcAft>
          </a:pPr>
          <a:r>
            <a:rPr lang="es-EC" sz="1050" kern="1200" noProof="0" dirty="0" smtClean="0"/>
            <a:t>-Quirografario</a:t>
          </a:r>
        </a:p>
        <a:p>
          <a:pPr lvl="0" algn="ctr" defTabSz="466725">
            <a:lnSpc>
              <a:spcPct val="90000"/>
            </a:lnSpc>
            <a:spcBef>
              <a:spcPct val="0"/>
            </a:spcBef>
            <a:spcAft>
              <a:spcPct val="35000"/>
            </a:spcAft>
          </a:pPr>
          <a:r>
            <a:rPr lang="es-EC" sz="1050" kern="1200" noProof="0" dirty="0" smtClean="0"/>
            <a:t>-Prendarios</a:t>
          </a:r>
        </a:p>
        <a:p>
          <a:pPr lvl="0" algn="ctr" defTabSz="466725">
            <a:lnSpc>
              <a:spcPct val="90000"/>
            </a:lnSpc>
            <a:spcBef>
              <a:spcPct val="0"/>
            </a:spcBef>
            <a:spcAft>
              <a:spcPct val="35000"/>
            </a:spcAft>
          </a:pPr>
          <a:r>
            <a:rPr lang="es-EC" sz="1050" kern="1200" noProof="0" dirty="0" smtClean="0"/>
            <a:t>-Prestamos con colateral </a:t>
          </a:r>
        </a:p>
        <a:p>
          <a:pPr lvl="0" algn="ctr" defTabSz="466725">
            <a:lnSpc>
              <a:spcPct val="90000"/>
            </a:lnSpc>
            <a:spcBef>
              <a:spcPct val="0"/>
            </a:spcBef>
            <a:spcAft>
              <a:spcPct val="35000"/>
            </a:spcAft>
          </a:pPr>
          <a:r>
            <a:rPr lang="es-EC" sz="1050" kern="1200" noProof="0" dirty="0" smtClean="0"/>
            <a:t>-Créditos al consumo</a:t>
          </a:r>
        </a:p>
        <a:p>
          <a:pPr lvl="0" algn="ctr" defTabSz="466725">
            <a:lnSpc>
              <a:spcPct val="90000"/>
            </a:lnSpc>
            <a:spcBef>
              <a:spcPct val="0"/>
            </a:spcBef>
            <a:spcAft>
              <a:spcPct val="35000"/>
            </a:spcAft>
          </a:pPr>
          <a:r>
            <a:rPr lang="es-EC" sz="1050" kern="1200" noProof="0" dirty="0" smtClean="0"/>
            <a:t>-Créditos hipotecarios</a:t>
          </a:r>
        </a:p>
        <a:p>
          <a:pPr lvl="0" algn="ctr" defTabSz="466725">
            <a:lnSpc>
              <a:spcPct val="90000"/>
            </a:lnSpc>
            <a:spcBef>
              <a:spcPct val="0"/>
            </a:spcBef>
            <a:spcAft>
              <a:spcPct val="35000"/>
            </a:spcAft>
          </a:pPr>
          <a:r>
            <a:rPr lang="es-EC" sz="1050" kern="1200" noProof="0" dirty="0" smtClean="0"/>
            <a:t>-Corporativos</a:t>
          </a:r>
        </a:p>
        <a:p>
          <a:pPr lvl="0" algn="ctr" defTabSz="466725">
            <a:lnSpc>
              <a:spcPct val="90000"/>
            </a:lnSpc>
            <a:spcBef>
              <a:spcPct val="0"/>
            </a:spcBef>
            <a:spcAft>
              <a:spcPct val="35000"/>
            </a:spcAft>
          </a:pPr>
          <a:r>
            <a:rPr lang="es-EC" sz="1050" kern="1200" noProof="0" dirty="0" smtClean="0"/>
            <a:t>- Pyme</a:t>
          </a:r>
        </a:p>
        <a:p>
          <a:pPr lvl="0" algn="ctr" defTabSz="466725">
            <a:lnSpc>
              <a:spcPct val="90000"/>
            </a:lnSpc>
            <a:spcBef>
              <a:spcPct val="0"/>
            </a:spcBef>
            <a:spcAft>
              <a:spcPct val="35000"/>
            </a:spcAft>
          </a:pPr>
          <a:endParaRPr lang="es-EC" sz="500" kern="1200" noProof="0" dirty="0"/>
        </a:p>
      </dsp:txBody>
      <dsp:txXfrm>
        <a:off x="3757206" y="2128180"/>
        <a:ext cx="2425297" cy="1893751"/>
      </dsp:txXfrm>
    </dsp:sp>
    <dsp:sp modelId="{CA5D8047-BFF8-40D7-9D85-1573AC129B61}">
      <dsp:nvSpPr>
        <dsp:cNvPr id="0" name=""/>
        <dsp:cNvSpPr/>
      </dsp:nvSpPr>
      <dsp:spPr>
        <a:xfrm rot="3920686">
          <a:off x="986267" y="4259928"/>
          <a:ext cx="1493184" cy="24804"/>
        </a:xfrm>
        <a:custGeom>
          <a:avLst/>
          <a:gdLst/>
          <a:ahLst/>
          <a:cxnLst/>
          <a:rect l="0" t="0" r="0" b="0"/>
          <a:pathLst>
            <a:path>
              <a:moveTo>
                <a:pt x="0" y="12402"/>
              </a:moveTo>
              <a:lnTo>
                <a:pt x="1493184" y="1240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5530" y="4235000"/>
        <a:ext cx="74659" cy="74659"/>
      </dsp:txXfrm>
    </dsp:sp>
    <dsp:sp modelId="{AD4B5FAB-F309-4531-A0D5-A4D00F80D537}">
      <dsp:nvSpPr>
        <dsp:cNvPr id="0" name=""/>
        <dsp:cNvSpPr/>
      </dsp:nvSpPr>
      <dsp:spPr>
        <a:xfrm>
          <a:off x="2044306" y="4818089"/>
          <a:ext cx="965452" cy="265539"/>
        </a:xfrm>
        <a:prstGeom prst="roundRect">
          <a:avLst>
            <a:gd name="adj" fmla="val 10000"/>
          </a:avLst>
        </a:prstGeom>
        <a:solidFill>
          <a:schemeClr val="tx2">
            <a:lumMod val="60000"/>
            <a:lumOff val="4000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Proceso</a:t>
          </a:r>
          <a:endParaRPr lang="en-US" sz="1400" b="1" kern="1200" dirty="0"/>
        </a:p>
      </dsp:txBody>
      <dsp:txXfrm>
        <a:off x="2052083" y="4825866"/>
        <a:ext cx="949898" cy="249985"/>
      </dsp:txXfrm>
    </dsp:sp>
    <dsp:sp modelId="{E6CF2B72-3283-41D2-8F63-F04B60DFD60B}">
      <dsp:nvSpPr>
        <dsp:cNvPr id="0" name=""/>
        <dsp:cNvSpPr/>
      </dsp:nvSpPr>
      <dsp:spPr>
        <a:xfrm>
          <a:off x="3009759" y="4938456"/>
          <a:ext cx="622892" cy="24804"/>
        </a:xfrm>
        <a:custGeom>
          <a:avLst/>
          <a:gdLst/>
          <a:ahLst/>
          <a:cxnLst/>
          <a:rect l="0" t="0" r="0" b="0"/>
          <a:pathLst>
            <a:path>
              <a:moveTo>
                <a:pt x="0" y="12402"/>
              </a:moveTo>
              <a:lnTo>
                <a:pt x="622892" y="124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5633" y="4935287"/>
        <a:ext cx="31144" cy="31144"/>
      </dsp:txXfrm>
    </dsp:sp>
    <dsp:sp modelId="{BA051E93-67CC-4C01-B39F-983EF71909BD}">
      <dsp:nvSpPr>
        <dsp:cNvPr id="0" name=""/>
        <dsp:cNvSpPr/>
      </dsp:nvSpPr>
      <dsp:spPr>
        <a:xfrm>
          <a:off x="3632652" y="4561551"/>
          <a:ext cx="1496936" cy="778616"/>
        </a:xfrm>
        <a:prstGeom prst="roundRect">
          <a:avLst>
            <a:gd name="adj" fmla="val 10000"/>
          </a:avLst>
        </a:prstGeom>
        <a:solidFill>
          <a:srgbClr val="99FFCC"/>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noProof="0" dirty="0" smtClean="0"/>
            <a:t>1) </a:t>
          </a:r>
          <a:r>
            <a:rPr lang="es-EC" sz="1200" b="1" kern="1200" noProof="0" dirty="0" smtClean="0"/>
            <a:t>Análisis</a:t>
          </a:r>
        </a:p>
        <a:p>
          <a:pPr lvl="0" algn="ctr" defTabSz="533400">
            <a:lnSpc>
              <a:spcPct val="90000"/>
            </a:lnSpc>
            <a:spcBef>
              <a:spcPct val="0"/>
            </a:spcBef>
            <a:spcAft>
              <a:spcPct val="35000"/>
            </a:spcAft>
          </a:pPr>
          <a:r>
            <a:rPr lang="es-EC" sz="1200" b="1" kern="1200" noProof="0" dirty="0" smtClean="0"/>
            <a:t>2) Aprobación</a:t>
          </a:r>
        </a:p>
        <a:p>
          <a:pPr lvl="0" algn="ctr" defTabSz="533400">
            <a:lnSpc>
              <a:spcPct val="90000"/>
            </a:lnSpc>
            <a:spcBef>
              <a:spcPct val="0"/>
            </a:spcBef>
            <a:spcAft>
              <a:spcPct val="35000"/>
            </a:spcAft>
          </a:pPr>
          <a:r>
            <a:rPr lang="es-EC" sz="1200" b="1" kern="1200" noProof="0" dirty="0" smtClean="0"/>
            <a:t>3) Formalización </a:t>
          </a:r>
          <a:endParaRPr lang="es-EC" sz="1200" b="1" kern="1200" noProof="0" dirty="0"/>
        </a:p>
      </dsp:txBody>
      <dsp:txXfrm>
        <a:off x="3655457" y="4584356"/>
        <a:ext cx="1451326" cy="733006"/>
      </dsp:txXfrm>
    </dsp:sp>
    <dsp:sp modelId="{5A80EC7F-7DA7-4C36-B91D-AABA7ED8F6CF}">
      <dsp:nvSpPr>
        <dsp:cNvPr id="0" name=""/>
        <dsp:cNvSpPr/>
      </dsp:nvSpPr>
      <dsp:spPr>
        <a:xfrm>
          <a:off x="5129588" y="4938456"/>
          <a:ext cx="622892" cy="24804"/>
        </a:xfrm>
        <a:custGeom>
          <a:avLst/>
          <a:gdLst/>
          <a:ahLst/>
          <a:cxnLst/>
          <a:rect l="0" t="0" r="0" b="0"/>
          <a:pathLst>
            <a:path>
              <a:moveTo>
                <a:pt x="0" y="12402"/>
              </a:moveTo>
              <a:lnTo>
                <a:pt x="622892" y="1240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425462" y="4935287"/>
        <a:ext cx="31144" cy="31144"/>
      </dsp:txXfrm>
    </dsp:sp>
    <dsp:sp modelId="{0359DC43-317E-4463-9A96-0D9535A76604}">
      <dsp:nvSpPr>
        <dsp:cNvPr id="0" name=""/>
        <dsp:cNvSpPr/>
      </dsp:nvSpPr>
      <dsp:spPr>
        <a:xfrm>
          <a:off x="5752481" y="4255485"/>
          <a:ext cx="1879189" cy="1390748"/>
        </a:xfrm>
        <a:prstGeom prst="roundRect">
          <a:avLst>
            <a:gd name="adj" fmla="val 10000"/>
          </a:avLst>
        </a:prstGeom>
        <a:solidFill>
          <a:srgbClr val="99FFCC"/>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Calificaciones dadas por la Superintendencia: AAA, AA, A, BBB, BB, B, C, D, E</a:t>
          </a:r>
        </a:p>
        <a:p>
          <a:pPr lvl="0" algn="ctr" defTabSz="533400">
            <a:lnSpc>
              <a:spcPct val="90000"/>
            </a:lnSpc>
            <a:spcBef>
              <a:spcPct val="0"/>
            </a:spcBef>
            <a:spcAft>
              <a:spcPct val="35000"/>
            </a:spcAft>
          </a:pPr>
          <a:r>
            <a:rPr lang="es-EC" sz="1200" kern="1200" dirty="0" smtClean="0"/>
            <a:t>- 5C del crédito: Carácter , capacidad, capital, colateral, condiciones</a:t>
          </a:r>
        </a:p>
        <a:p>
          <a:pPr lvl="0" algn="ctr" defTabSz="533400">
            <a:lnSpc>
              <a:spcPct val="90000"/>
            </a:lnSpc>
            <a:spcBef>
              <a:spcPct val="0"/>
            </a:spcBef>
            <a:spcAft>
              <a:spcPct val="35000"/>
            </a:spcAft>
          </a:pPr>
          <a:endParaRPr lang="es-EC" sz="1200" kern="1200" dirty="0"/>
        </a:p>
      </dsp:txBody>
      <dsp:txXfrm>
        <a:off x="5793215" y="4296219"/>
        <a:ext cx="1797721" cy="1309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F2EC8-189E-40EA-9C9F-B50AD96628F0}">
      <dsp:nvSpPr>
        <dsp:cNvPr id="0" name=""/>
        <dsp:cNvSpPr/>
      </dsp:nvSpPr>
      <dsp:spPr>
        <a:xfrm>
          <a:off x="0" y="3802474"/>
          <a:ext cx="8596311" cy="12480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s-EC" sz="2200" kern="1200" dirty="0"/>
        </a:p>
      </dsp:txBody>
      <dsp:txXfrm>
        <a:off x="0" y="3802474"/>
        <a:ext cx="8596311" cy="673950"/>
      </dsp:txXfrm>
    </dsp:sp>
    <dsp:sp modelId="{D4F28032-60F6-46B3-B353-2B5F2B8F9673}">
      <dsp:nvSpPr>
        <dsp:cNvPr id="0" name=""/>
        <dsp:cNvSpPr/>
      </dsp:nvSpPr>
      <dsp:spPr>
        <a:xfrm>
          <a:off x="0" y="4451464"/>
          <a:ext cx="4298155" cy="574106"/>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b="1" u="sng" kern="1200" dirty="0" smtClean="0"/>
            <a:t>Riesgo legal</a:t>
          </a:r>
        </a:p>
        <a:p>
          <a:pPr lvl="0" algn="ctr" defTabSz="533400">
            <a:lnSpc>
              <a:spcPct val="90000"/>
            </a:lnSpc>
            <a:spcBef>
              <a:spcPct val="0"/>
            </a:spcBef>
            <a:spcAft>
              <a:spcPct val="35000"/>
            </a:spcAft>
          </a:pPr>
          <a:r>
            <a:rPr lang="es-EC" sz="1200" kern="1200" dirty="0" smtClean="0"/>
            <a:t>No se puede exigir por medios jurídicos </a:t>
          </a:r>
          <a:endParaRPr lang="es-EC" sz="1200" kern="1200" dirty="0"/>
        </a:p>
      </dsp:txBody>
      <dsp:txXfrm>
        <a:off x="0" y="4451464"/>
        <a:ext cx="4298155" cy="574106"/>
      </dsp:txXfrm>
    </dsp:sp>
    <dsp:sp modelId="{0B508B48-E8A5-47C5-899E-04A665D8DDE9}">
      <dsp:nvSpPr>
        <dsp:cNvPr id="0" name=""/>
        <dsp:cNvSpPr/>
      </dsp:nvSpPr>
      <dsp:spPr>
        <a:xfrm>
          <a:off x="4298155" y="4451464"/>
          <a:ext cx="4298155" cy="574106"/>
        </a:xfrm>
        <a:prstGeom prst="rect">
          <a:avLst/>
        </a:prstGeom>
        <a:solidFill>
          <a:schemeClr val="accent3">
            <a:tint val="40000"/>
            <a:alpha val="90000"/>
            <a:hueOff val="-331634"/>
            <a:satOff val="230"/>
            <a:lumOff val="5"/>
            <a:alphaOff val="0"/>
          </a:schemeClr>
        </a:solidFill>
        <a:ln w="19050" cap="rnd" cmpd="sng" algn="ctr">
          <a:solidFill>
            <a:schemeClr val="accent3">
              <a:tint val="40000"/>
              <a:alpha val="90000"/>
              <a:hueOff val="-331634"/>
              <a:satOff val="230"/>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b="1" u="sng" kern="1200" dirty="0" smtClean="0"/>
            <a:t>Riesgo de Reputación </a:t>
          </a:r>
        </a:p>
        <a:p>
          <a:pPr lvl="0" algn="ctr" defTabSz="533400">
            <a:lnSpc>
              <a:spcPct val="90000"/>
            </a:lnSpc>
            <a:spcBef>
              <a:spcPct val="0"/>
            </a:spcBef>
            <a:spcAft>
              <a:spcPct val="35000"/>
            </a:spcAft>
          </a:pPr>
          <a:r>
            <a:rPr lang="es-EC" sz="1200" kern="1200" dirty="0" smtClean="0"/>
            <a:t>No concretar medidas de negocios, fraude  o incumplimiento de obligaciones</a:t>
          </a:r>
          <a:endParaRPr lang="es-EC" sz="1200" kern="1200" dirty="0"/>
        </a:p>
      </dsp:txBody>
      <dsp:txXfrm>
        <a:off x="4298155" y="4451464"/>
        <a:ext cx="4298155" cy="574106"/>
      </dsp:txXfrm>
    </dsp:sp>
    <dsp:sp modelId="{5949AD58-6A9C-4754-B3AB-C39541EB3064}">
      <dsp:nvSpPr>
        <dsp:cNvPr id="0" name=""/>
        <dsp:cNvSpPr/>
      </dsp:nvSpPr>
      <dsp:spPr>
        <a:xfrm rot="10800000">
          <a:off x="0" y="1901683"/>
          <a:ext cx="8596311" cy="1919511"/>
        </a:xfrm>
        <a:prstGeom prst="upArrowCallou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s-EC" sz="2200" kern="1200" dirty="0"/>
        </a:p>
      </dsp:txBody>
      <dsp:txXfrm rot="-10800000">
        <a:off x="0" y="1901683"/>
        <a:ext cx="8596311" cy="673748"/>
      </dsp:txXfrm>
    </dsp:sp>
    <dsp:sp modelId="{C189E52D-8811-4456-A400-783395CFE3BA}">
      <dsp:nvSpPr>
        <dsp:cNvPr id="0" name=""/>
        <dsp:cNvSpPr/>
      </dsp:nvSpPr>
      <dsp:spPr>
        <a:xfrm>
          <a:off x="0" y="2575432"/>
          <a:ext cx="4298155" cy="573934"/>
        </a:xfrm>
        <a:prstGeom prst="rect">
          <a:avLst/>
        </a:prstGeom>
        <a:solidFill>
          <a:schemeClr val="accent3">
            <a:tint val="40000"/>
            <a:alpha val="90000"/>
            <a:hueOff val="-663269"/>
            <a:satOff val="460"/>
            <a:lumOff val="10"/>
            <a:alphaOff val="0"/>
          </a:schemeClr>
        </a:solidFill>
        <a:ln w="19050" cap="rnd" cmpd="sng" algn="ctr">
          <a:solidFill>
            <a:schemeClr val="accent3">
              <a:tint val="40000"/>
              <a:alpha val="90000"/>
              <a:hueOff val="-663269"/>
              <a:satOff val="460"/>
              <a:lumOff val="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b="1" u="sng" kern="1200" dirty="0" smtClean="0"/>
            <a:t>Riesgo Operativo</a:t>
          </a:r>
        </a:p>
        <a:p>
          <a:pPr lvl="0" algn="ctr" defTabSz="533400">
            <a:lnSpc>
              <a:spcPct val="90000"/>
            </a:lnSpc>
            <a:spcBef>
              <a:spcPct val="0"/>
            </a:spcBef>
            <a:spcAft>
              <a:spcPct val="35000"/>
            </a:spcAft>
          </a:pPr>
          <a:r>
            <a:rPr lang="es-EC" sz="1200" kern="1200" dirty="0" smtClean="0"/>
            <a:t>Riesgos humanos e informáticos </a:t>
          </a:r>
          <a:endParaRPr lang="es-EC" sz="1200" kern="1200" dirty="0"/>
        </a:p>
      </dsp:txBody>
      <dsp:txXfrm>
        <a:off x="0" y="2575432"/>
        <a:ext cx="4298155" cy="573934"/>
      </dsp:txXfrm>
    </dsp:sp>
    <dsp:sp modelId="{C435378C-CDF7-4A87-8443-C6A244CD8ED6}">
      <dsp:nvSpPr>
        <dsp:cNvPr id="0" name=""/>
        <dsp:cNvSpPr/>
      </dsp:nvSpPr>
      <dsp:spPr>
        <a:xfrm>
          <a:off x="4298155" y="2575432"/>
          <a:ext cx="4298155" cy="573934"/>
        </a:xfrm>
        <a:prstGeom prst="rect">
          <a:avLst/>
        </a:prstGeom>
        <a:solidFill>
          <a:schemeClr val="accent3">
            <a:tint val="40000"/>
            <a:alpha val="90000"/>
            <a:hueOff val="-994903"/>
            <a:satOff val="689"/>
            <a:lumOff val="16"/>
            <a:alphaOff val="0"/>
          </a:schemeClr>
        </a:solidFill>
        <a:ln w="19050" cap="rnd" cmpd="sng" algn="ctr">
          <a:solidFill>
            <a:schemeClr val="accent3">
              <a:tint val="40000"/>
              <a:alpha val="90000"/>
              <a:hueOff val="-994903"/>
              <a:satOff val="689"/>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b="1" u="sng" kern="1200" dirty="0" smtClean="0"/>
            <a:t>Riesgo de Liquidez</a:t>
          </a:r>
        </a:p>
        <a:p>
          <a:pPr lvl="0" algn="ctr" defTabSz="533400">
            <a:lnSpc>
              <a:spcPct val="90000"/>
            </a:lnSpc>
            <a:spcBef>
              <a:spcPct val="0"/>
            </a:spcBef>
            <a:spcAft>
              <a:spcPct val="35000"/>
            </a:spcAft>
          </a:pPr>
          <a:r>
            <a:rPr lang="es-EC" sz="1200" kern="1200" dirty="0" smtClean="0"/>
            <a:t>Falta de financiamiento</a:t>
          </a:r>
          <a:endParaRPr lang="es-EC" sz="1200" kern="1200" dirty="0"/>
        </a:p>
      </dsp:txBody>
      <dsp:txXfrm>
        <a:off x="4298155" y="2575432"/>
        <a:ext cx="4298155" cy="573934"/>
      </dsp:txXfrm>
    </dsp:sp>
    <dsp:sp modelId="{17332302-8AF0-4F49-A34F-01D8C7E1C41A}">
      <dsp:nvSpPr>
        <dsp:cNvPr id="0" name=""/>
        <dsp:cNvSpPr/>
      </dsp:nvSpPr>
      <dsp:spPr>
        <a:xfrm rot="10800000">
          <a:off x="0" y="892"/>
          <a:ext cx="8596311" cy="1919511"/>
        </a:xfrm>
        <a:prstGeom prst="upArrowCallou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C" sz="2200" kern="1200" dirty="0" smtClean="0">
              <a:latin typeface="Comic Sans MS" panose="030F0702030302020204" pitchFamily="66" charset="0"/>
            </a:rPr>
            <a:t>Riesgos Financieros</a:t>
          </a:r>
          <a:endParaRPr lang="es-EC" sz="2200" kern="1200" dirty="0">
            <a:latin typeface="Comic Sans MS" panose="030F0702030302020204" pitchFamily="66" charset="0"/>
          </a:endParaRPr>
        </a:p>
      </dsp:txBody>
      <dsp:txXfrm rot="-10800000">
        <a:off x="0" y="892"/>
        <a:ext cx="8596311" cy="673748"/>
      </dsp:txXfrm>
    </dsp:sp>
    <dsp:sp modelId="{56FADC14-1D57-4FFB-A44A-F3DCB83CAC90}">
      <dsp:nvSpPr>
        <dsp:cNvPr id="0" name=""/>
        <dsp:cNvSpPr/>
      </dsp:nvSpPr>
      <dsp:spPr>
        <a:xfrm>
          <a:off x="0" y="674641"/>
          <a:ext cx="4298155" cy="573934"/>
        </a:xfrm>
        <a:prstGeom prst="rect">
          <a:avLst/>
        </a:prstGeom>
        <a:solidFill>
          <a:schemeClr val="accent3">
            <a:tint val="40000"/>
            <a:alpha val="90000"/>
            <a:hueOff val="-1326538"/>
            <a:satOff val="919"/>
            <a:lumOff val="21"/>
            <a:alphaOff val="0"/>
          </a:schemeClr>
        </a:solidFill>
        <a:ln w="19050" cap="rnd" cmpd="sng" algn="ctr">
          <a:solidFill>
            <a:schemeClr val="accent3">
              <a:tint val="40000"/>
              <a:alpha val="90000"/>
              <a:hueOff val="-1326538"/>
              <a:satOff val="919"/>
              <a:lumOff val="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s-EC" sz="1050" b="1" u="sng" kern="1200" dirty="0" smtClean="0"/>
            <a:t>Riesgo de Crédito</a:t>
          </a:r>
        </a:p>
        <a:p>
          <a:pPr lvl="0" algn="ctr" defTabSz="466725">
            <a:lnSpc>
              <a:spcPct val="90000"/>
            </a:lnSpc>
            <a:spcBef>
              <a:spcPct val="0"/>
            </a:spcBef>
            <a:spcAft>
              <a:spcPct val="35000"/>
            </a:spcAft>
          </a:pPr>
          <a:r>
            <a:rPr lang="es-EC" sz="1050" kern="1200" dirty="0" smtClean="0"/>
            <a:t>Pérdida por Incumplimiento de la contraparte </a:t>
          </a:r>
          <a:endParaRPr lang="es-EC" sz="1050" kern="1200" dirty="0"/>
        </a:p>
      </dsp:txBody>
      <dsp:txXfrm>
        <a:off x="0" y="674641"/>
        <a:ext cx="4298155" cy="573934"/>
      </dsp:txXfrm>
    </dsp:sp>
    <dsp:sp modelId="{C4E7F0FE-A4D4-4FD1-8ECF-5C92EA7434F5}">
      <dsp:nvSpPr>
        <dsp:cNvPr id="0" name=""/>
        <dsp:cNvSpPr/>
      </dsp:nvSpPr>
      <dsp:spPr>
        <a:xfrm>
          <a:off x="4298155" y="674641"/>
          <a:ext cx="4298155" cy="573934"/>
        </a:xfrm>
        <a:prstGeom prst="rect">
          <a:avLst/>
        </a:prstGeom>
        <a:solidFill>
          <a:schemeClr val="accent3">
            <a:tint val="40000"/>
            <a:alpha val="90000"/>
            <a:hueOff val="-1658172"/>
            <a:satOff val="1149"/>
            <a:lumOff val="26"/>
            <a:alphaOff val="0"/>
          </a:schemeClr>
        </a:solidFill>
        <a:ln w="19050" cap="rnd" cmpd="sng" algn="ctr">
          <a:solidFill>
            <a:schemeClr val="accent3">
              <a:tint val="40000"/>
              <a:alpha val="90000"/>
              <a:hueOff val="-1658172"/>
              <a:satOff val="1149"/>
              <a:lumOff val="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s-EC" sz="1000" b="1" u="sng" kern="1200" dirty="0" smtClean="0"/>
            <a:t>Riesgo de Mercado</a:t>
          </a:r>
        </a:p>
        <a:p>
          <a:pPr lvl="0" algn="ctr" defTabSz="444500">
            <a:lnSpc>
              <a:spcPct val="90000"/>
            </a:lnSpc>
            <a:spcBef>
              <a:spcPct val="0"/>
            </a:spcBef>
            <a:spcAft>
              <a:spcPct val="35000"/>
            </a:spcAft>
          </a:pPr>
          <a:r>
            <a:rPr lang="es-EC" sz="1000" kern="1200" dirty="0" smtClean="0"/>
            <a:t>Pérdida por diferentes precios en el mercado, tasas de interés , tipo de cambio</a:t>
          </a:r>
        </a:p>
        <a:p>
          <a:pPr lvl="0" algn="ctr" defTabSz="444500">
            <a:lnSpc>
              <a:spcPct val="90000"/>
            </a:lnSpc>
            <a:spcBef>
              <a:spcPct val="0"/>
            </a:spcBef>
            <a:spcAft>
              <a:spcPct val="35000"/>
            </a:spcAft>
          </a:pPr>
          <a:endParaRPr lang="es-EC" sz="900" kern="1200" dirty="0"/>
        </a:p>
      </dsp:txBody>
      <dsp:txXfrm>
        <a:off x="4298155" y="674641"/>
        <a:ext cx="4298155" cy="5739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055C9-0F1F-4C9B-AB6C-9402E6ED8906}">
      <dsp:nvSpPr>
        <dsp:cNvPr id="0" name=""/>
        <dsp:cNvSpPr/>
      </dsp:nvSpPr>
      <dsp:spPr>
        <a:xfrm>
          <a:off x="2109798" y="-111358"/>
          <a:ext cx="5233255" cy="5233255"/>
        </a:xfrm>
        <a:prstGeom prst="circularArrow">
          <a:avLst>
            <a:gd name="adj1" fmla="val 5544"/>
            <a:gd name="adj2" fmla="val 330680"/>
            <a:gd name="adj3" fmla="val 14493961"/>
            <a:gd name="adj4" fmla="val 1696271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D8BC03A-19BC-4C65-8082-2B10E9C05F59}">
      <dsp:nvSpPr>
        <dsp:cNvPr id="0" name=""/>
        <dsp:cNvSpPr/>
      </dsp:nvSpPr>
      <dsp:spPr>
        <a:xfrm>
          <a:off x="3899198" y="-76851"/>
          <a:ext cx="1654454" cy="827227"/>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Enfoque de Investigación: </a:t>
          </a:r>
          <a:r>
            <a:rPr lang="es-EC" sz="1200" b="1" u="sng" kern="1200" dirty="0" smtClean="0"/>
            <a:t>Mixto</a:t>
          </a:r>
          <a:endParaRPr lang="es-EC" sz="1200" b="1" u="sng" kern="1200" dirty="0"/>
        </a:p>
      </dsp:txBody>
      <dsp:txXfrm>
        <a:off x="3939580" y="-36469"/>
        <a:ext cx="1573690" cy="746463"/>
      </dsp:txXfrm>
    </dsp:sp>
    <dsp:sp modelId="{D0D968B3-A5D2-45A6-8075-0F5589B0A8C3}">
      <dsp:nvSpPr>
        <dsp:cNvPr id="0" name=""/>
        <dsp:cNvSpPr/>
      </dsp:nvSpPr>
      <dsp:spPr>
        <a:xfrm>
          <a:off x="5643984" y="763393"/>
          <a:ext cx="1654454" cy="827227"/>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Tipología de la investigación </a:t>
          </a:r>
          <a:endParaRPr lang="es-EC" sz="1100" b="1" kern="1200" dirty="0"/>
        </a:p>
      </dsp:txBody>
      <dsp:txXfrm>
        <a:off x="5684366" y="803775"/>
        <a:ext cx="1573690" cy="746463"/>
      </dsp:txXfrm>
    </dsp:sp>
    <dsp:sp modelId="{620BD4DC-8CF9-4F04-9E4A-B9B51F3F0AE8}">
      <dsp:nvSpPr>
        <dsp:cNvPr id="0" name=""/>
        <dsp:cNvSpPr/>
      </dsp:nvSpPr>
      <dsp:spPr>
        <a:xfrm>
          <a:off x="5916675" y="1971699"/>
          <a:ext cx="1992707" cy="1185160"/>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Por su finalidad </a:t>
          </a:r>
          <a:r>
            <a:rPr lang="es-EC" sz="1100" b="1" u="sng" kern="1200" dirty="0" smtClean="0"/>
            <a:t>Aplicada</a:t>
          </a:r>
        </a:p>
        <a:p>
          <a:pPr lvl="0" algn="ctr" defTabSz="488950">
            <a:lnSpc>
              <a:spcPct val="90000"/>
            </a:lnSpc>
            <a:spcBef>
              <a:spcPct val="0"/>
            </a:spcBef>
            <a:spcAft>
              <a:spcPct val="35000"/>
            </a:spcAft>
          </a:pPr>
          <a:r>
            <a:rPr lang="es-EC" sz="1100" kern="1200" dirty="0" smtClean="0"/>
            <a:t>Descubrir y aplicar conocimientos científicos: consultas en libros, revistas, normas</a:t>
          </a:r>
          <a:endParaRPr lang="es-EC" sz="1100" kern="1200" dirty="0"/>
        </a:p>
      </dsp:txBody>
      <dsp:txXfrm>
        <a:off x="5974530" y="2029554"/>
        <a:ext cx="1876997" cy="1069450"/>
      </dsp:txXfrm>
    </dsp:sp>
    <dsp:sp modelId="{93AF10A1-272A-4885-8965-B0D92C5D6F3E}">
      <dsp:nvSpPr>
        <dsp:cNvPr id="0" name=""/>
        <dsp:cNvSpPr/>
      </dsp:nvSpPr>
      <dsp:spPr>
        <a:xfrm>
          <a:off x="5287069" y="3566744"/>
          <a:ext cx="2818263" cy="827227"/>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s-EC" sz="1050" b="1" kern="1200" dirty="0" smtClean="0"/>
            <a:t>Por las fuentes de información </a:t>
          </a:r>
          <a:r>
            <a:rPr lang="es-EC" sz="1050" b="1" u="sng" kern="1200" dirty="0" smtClean="0"/>
            <a:t>Mixto</a:t>
          </a:r>
          <a:endParaRPr lang="es-EC" sz="1050" b="1" u="sng" kern="1200" dirty="0"/>
        </a:p>
        <a:p>
          <a:pPr marL="57150" lvl="1" indent="-57150" algn="l" defTabSz="400050">
            <a:lnSpc>
              <a:spcPct val="90000"/>
            </a:lnSpc>
            <a:spcBef>
              <a:spcPct val="0"/>
            </a:spcBef>
            <a:spcAft>
              <a:spcPct val="15000"/>
            </a:spcAft>
            <a:buChar char="••"/>
          </a:pPr>
          <a:r>
            <a:rPr lang="es-EC" sz="900" kern="1200" dirty="0" smtClean="0"/>
            <a:t>Datos cualitativos y cuantitativos</a:t>
          </a:r>
          <a:endParaRPr lang="es-EC" sz="900" kern="1200" dirty="0"/>
        </a:p>
        <a:p>
          <a:pPr marL="57150" lvl="1" indent="-57150" algn="l" defTabSz="400050">
            <a:lnSpc>
              <a:spcPct val="90000"/>
            </a:lnSpc>
            <a:spcBef>
              <a:spcPct val="0"/>
            </a:spcBef>
            <a:spcAft>
              <a:spcPct val="15000"/>
            </a:spcAft>
            <a:buChar char="••"/>
          </a:pPr>
          <a:r>
            <a:rPr lang="es-EC" sz="900" kern="1200" dirty="0" smtClean="0"/>
            <a:t>Cuestionario de la encuesta, de las respuestas se obtiene variables dependientes e independientes </a:t>
          </a:r>
          <a:endParaRPr lang="es-EC" sz="900" kern="1200" dirty="0"/>
        </a:p>
      </dsp:txBody>
      <dsp:txXfrm>
        <a:off x="5327451" y="3607126"/>
        <a:ext cx="2737499" cy="746463"/>
      </dsp:txXfrm>
    </dsp:sp>
    <dsp:sp modelId="{D55E9D6A-0E9B-483F-B919-9D1CDF990D8A}">
      <dsp:nvSpPr>
        <dsp:cNvPr id="0" name=""/>
        <dsp:cNvSpPr/>
      </dsp:nvSpPr>
      <dsp:spPr>
        <a:xfrm>
          <a:off x="2474310" y="4008583"/>
          <a:ext cx="2567663" cy="1141011"/>
        </a:xfrm>
        <a:prstGeom prst="round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Por las unidades de análisis </a:t>
          </a:r>
          <a:r>
            <a:rPr lang="es-EC" sz="1100" b="1" u="sng" kern="1200" dirty="0" smtClean="0"/>
            <a:t>Insitu</a:t>
          </a:r>
        </a:p>
        <a:p>
          <a:pPr lvl="0" algn="ctr" defTabSz="488950">
            <a:lnSpc>
              <a:spcPct val="90000"/>
            </a:lnSpc>
            <a:spcBef>
              <a:spcPct val="0"/>
            </a:spcBef>
            <a:spcAft>
              <a:spcPct val="35000"/>
            </a:spcAft>
          </a:pPr>
          <a:r>
            <a:rPr lang="es-EC" sz="1100" b="0" kern="1200" dirty="0" smtClean="0"/>
            <a:t>Lugar especifico, la observación de campo se realizo en cooperativas</a:t>
          </a:r>
          <a:r>
            <a:rPr lang="es-EC" sz="1100" b="1" kern="1200" dirty="0" smtClean="0"/>
            <a:t>	</a:t>
          </a:r>
          <a:endParaRPr lang="es-EC" sz="1100" kern="1200" dirty="0"/>
        </a:p>
      </dsp:txBody>
      <dsp:txXfrm>
        <a:off x="2530010" y="4064283"/>
        <a:ext cx="2456263" cy="1029611"/>
      </dsp:txXfrm>
    </dsp:sp>
    <dsp:sp modelId="{2E52052B-53F7-46C9-9948-0889879611FD}">
      <dsp:nvSpPr>
        <dsp:cNvPr id="0" name=""/>
        <dsp:cNvSpPr/>
      </dsp:nvSpPr>
      <dsp:spPr>
        <a:xfrm>
          <a:off x="1233923" y="912447"/>
          <a:ext cx="2681622" cy="827227"/>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Por el alcance </a:t>
          </a:r>
          <a:r>
            <a:rPr lang="es-EC" sz="1100" b="1" u="sng" kern="1200" dirty="0" smtClean="0"/>
            <a:t>Descriptivo</a:t>
          </a:r>
        </a:p>
        <a:p>
          <a:pPr lvl="0" algn="ctr" defTabSz="488950">
            <a:lnSpc>
              <a:spcPct val="90000"/>
            </a:lnSpc>
            <a:spcBef>
              <a:spcPct val="0"/>
            </a:spcBef>
            <a:spcAft>
              <a:spcPct val="35000"/>
            </a:spcAft>
          </a:pPr>
          <a:r>
            <a:rPr lang="es-EC" sz="1100" b="0" kern="1200" dirty="0" smtClean="0"/>
            <a:t>Descripción, proceso y análisis del fenómeno y obtener conclusiones, se describe la falta de liquidez</a:t>
          </a:r>
          <a:endParaRPr lang="es-EC" sz="1100" b="0" kern="1200" dirty="0"/>
        </a:p>
      </dsp:txBody>
      <dsp:txXfrm>
        <a:off x="1274305" y="952829"/>
        <a:ext cx="2600858" cy="746463"/>
      </dsp:txXfrm>
    </dsp:sp>
    <dsp:sp modelId="{B2CBCC09-16C2-4DF4-8CAD-2C8D3729AD75}">
      <dsp:nvSpPr>
        <dsp:cNvPr id="0" name=""/>
        <dsp:cNvSpPr/>
      </dsp:nvSpPr>
      <dsp:spPr>
        <a:xfrm>
          <a:off x="1024342" y="2274418"/>
          <a:ext cx="2918755" cy="1134186"/>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Por el control de las variables </a:t>
          </a:r>
          <a:r>
            <a:rPr lang="es-EC" sz="1100" b="1" u="sng" kern="1200" dirty="0" smtClean="0"/>
            <a:t>No experimental</a:t>
          </a:r>
        </a:p>
        <a:p>
          <a:pPr lvl="0" algn="ctr" defTabSz="488950">
            <a:lnSpc>
              <a:spcPct val="90000"/>
            </a:lnSpc>
            <a:spcBef>
              <a:spcPct val="0"/>
            </a:spcBef>
            <a:spcAft>
              <a:spcPct val="35000"/>
            </a:spcAft>
          </a:pPr>
          <a:r>
            <a:rPr lang="es-EC" sz="1100" b="0" kern="1200" dirty="0" smtClean="0"/>
            <a:t>Sin manipular deliberadamente variables</a:t>
          </a:r>
          <a:endParaRPr lang="es-EC" sz="1100" b="0" kern="1200" dirty="0"/>
        </a:p>
      </dsp:txBody>
      <dsp:txXfrm>
        <a:off x="1079708" y="2329784"/>
        <a:ext cx="2808023" cy="10234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59D54-89E4-44FE-9F68-CF234E049FF3}">
      <dsp:nvSpPr>
        <dsp:cNvPr id="0" name=""/>
        <dsp:cNvSpPr/>
      </dsp:nvSpPr>
      <dsp:spPr>
        <a:xfrm>
          <a:off x="1871377" y="-403459"/>
          <a:ext cx="5151293" cy="5151293"/>
        </a:xfrm>
        <a:prstGeom prst="circularArrow">
          <a:avLst>
            <a:gd name="adj1" fmla="val 5544"/>
            <a:gd name="adj2" fmla="val 330680"/>
            <a:gd name="adj3" fmla="val 12946345"/>
            <a:gd name="adj4" fmla="val 1791420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B8D47-6A11-4EC4-A94D-08FAD5F76BF7}">
      <dsp:nvSpPr>
        <dsp:cNvPr id="0" name=""/>
        <dsp:cNvSpPr/>
      </dsp:nvSpPr>
      <dsp:spPr>
        <a:xfrm>
          <a:off x="2840429" y="63239"/>
          <a:ext cx="3213189" cy="9694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i="0" u="sng" kern="1200" dirty="0" smtClean="0">
              <a:solidFill>
                <a:srgbClr val="002060"/>
              </a:solidFill>
              <a:latin typeface="Calibri" panose="020F0502020204030204" pitchFamily="34" charset="0"/>
            </a:rPr>
            <a:t>Hipótesis</a:t>
          </a:r>
          <a:r>
            <a:rPr lang="es-EC" sz="1200" b="1" kern="1200" dirty="0" smtClean="0">
              <a:latin typeface="Calibri" panose="020F0502020204030204" pitchFamily="34" charset="0"/>
            </a:rPr>
            <a:t>: </a:t>
          </a:r>
          <a:r>
            <a:rPr lang="es-EC" sz="1200" kern="1200" dirty="0" smtClean="0">
              <a:latin typeface="Calibri" panose="020F0502020204030204" pitchFamily="34" charset="0"/>
            </a:rPr>
            <a:t>El estudio de riesgos de crédito y liquidez incidirá de madera positiva en los resultados económicos y financieros del Sector Cooperativo, en la provincia del Carchi </a:t>
          </a:r>
          <a:endParaRPr lang="es-EC" sz="1200" kern="1200" dirty="0">
            <a:latin typeface="Calibri" panose="020F0502020204030204" pitchFamily="34" charset="0"/>
          </a:endParaRPr>
        </a:p>
      </dsp:txBody>
      <dsp:txXfrm>
        <a:off x="2887752" y="110562"/>
        <a:ext cx="3118543" cy="874762"/>
      </dsp:txXfrm>
    </dsp:sp>
    <dsp:sp modelId="{79E750C5-61D6-4020-83D7-5DF874110AD9}">
      <dsp:nvSpPr>
        <dsp:cNvPr id="0" name=""/>
        <dsp:cNvSpPr/>
      </dsp:nvSpPr>
      <dsp:spPr>
        <a:xfrm>
          <a:off x="5320496" y="1457972"/>
          <a:ext cx="2431453" cy="121572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rPr>
            <a:t>Instrumentos de recolección de información </a:t>
          </a:r>
          <a:r>
            <a:rPr lang="es-EC" sz="1200" b="1" u="sng" kern="1200" dirty="0" smtClean="0">
              <a:solidFill>
                <a:srgbClr val="002060"/>
              </a:solidFill>
              <a:latin typeface="Calibri" panose="020F0502020204030204" pitchFamily="34" charset="0"/>
            </a:rPr>
            <a:t>Encuesta</a:t>
          </a:r>
          <a:endParaRPr lang="es-EC" sz="1200" u="sng" kern="1200" dirty="0">
            <a:solidFill>
              <a:srgbClr val="002060"/>
            </a:solidFill>
            <a:latin typeface="Calibri" panose="020F0502020204030204" pitchFamily="34" charset="0"/>
          </a:endParaRPr>
        </a:p>
      </dsp:txBody>
      <dsp:txXfrm>
        <a:off x="5379843" y="1517319"/>
        <a:ext cx="2312759" cy="1097032"/>
      </dsp:txXfrm>
    </dsp:sp>
    <dsp:sp modelId="{0DD43534-B97B-4595-9428-27C81F7A008E}">
      <dsp:nvSpPr>
        <dsp:cNvPr id="0" name=""/>
        <dsp:cNvSpPr/>
      </dsp:nvSpPr>
      <dsp:spPr>
        <a:xfrm>
          <a:off x="5320773" y="3286747"/>
          <a:ext cx="2431453" cy="121572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rPr>
            <a:t>Procedimiento para recolección de datos </a:t>
          </a:r>
          <a:r>
            <a:rPr lang="es-EC" sz="1200" b="1" u="sng" kern="1200" dirty="0" smtClean="0">
              <a:solidFill>
                <a:srgbClr val="002060"/>
              </a:solidFill>
              <a:effectLst>
                <a:outerShdw blurRad="38100" dist="38100" dir="2700000" algn="tl">
                  <a:srgbClr val="000000">
                    <a:alpha val="43137"/>
                  </a:srgbClr>
                </a:outerShdw>
              </a:effectLst>
              <a:latin typeface="Calibri" panose="020F0502020204030204" pitchFamily="34" charset="0"/>
            </a:rPr>
            <a:t>Técnica de campo </a:t>
          </a:r>
          <a:endParaRPr lang="es-EC" sz="1200" b="1" u="sng" kern="1200" dirty="0">
            <a:solidFill>
              <a:srgbClr val="002060"/>
            </a:solidFill>
            <a:effectLst>
              <a:outerShdw blurRad="38100" dist="38100" dir="2700000" algn="tl">
                <a:srgbClr val="000000">
                  <a:alpha val="43137"/>
                </a:srgbClr>
              </a:outerShdw>
            </a:effectLst>
            <a:latin typeface="Calibri" panose="020F0502020204030204" pitchFamily="34" charset="0"/>
          </a:endParaRPr>
        </a:p>
      </dsp:txBody>
      <dsp:txXfrm>
        <a:off x="5380120" y="3346094"/>
        <a:ext cx="2312759" cy="1097032"/>
      </dsp:txXfrm>
    </dsp:sp>
    <dsp:sp modelId="{1F38E410-B57B-42C3-B839-02F1E381FA68}">
      <dsp:nvSpPr>
        <dsp:cNvPr id="0" name=""/>
        <dsp:cNvSpPr/>
      </dsp:nvSpPr>
      <dsp:spPr>
        <a:xfrm>
          <a:off x="1871681" y="3662375"/>
          <a:ext cx="2431453" cy="121572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u="sng" kern="1200" dirty="0" smtClean="0">
              <a:solidFill>
                <a:srgbClr val="002060"/>
              </a:solidFill>
              <a:latin typeface="Calibri" panose="020F0502020204030204" pitchFamily="34" charset="0"/>
            </a:rPr>
            <a:t>Cobertura de las unidades de análisis</a:t>
          </a:r>
        </a:p>
        <a:p>
          <a:pPr lvl="0" algn="ctr" defTabSz="533400">
            <a:lnSpc>
              <a:spcPct val="90000"/>
            </a:lnSpc>
            <a:spcBef>
              <a:spcPct val="0"/>
            </a:spcBef>
            <a:spcAft>
              <a:spcPct val="35000"/>
            </a:spcAft>
          </a:pPr>
          <a:r>
            <a:rPr lang="es-EC" sz="1200" kern="1200" dirty="0" smtClean="0">
              <a:latin typeface="Calibri" panose="020F0502020204030204" pitchFamily="34" charset="0"/>
            </a:rPr>
            <a:t>Se aplicó como muestra a toda la población</a:t>
          </a:r>
          <a:r>
            <a:rPr lang="es-EC" sz="1200" b="1" kern="1200" dirty="0" smtClean="0">
              <a:latin typeface="Calibri" panose="020F0502020204030204" pitchFamily="34" charset="0"/>
            </a:rPr>
            <a:t> </a:t>
          </a:r>
          <a:endParaRPr lang="es-EC" sz="1200" kern="1200" dirty="0">
            <a:latin typeface="Calibri" panose="020F0502020204030204" pitchFamily="34" charset="0"/>
          </a:endParaRPr>
        </a:p>
      </dsp:txBody>
      <dsp:txXfrm>
        <a:off x="1931028" y="3721722"/>
        <a:ext cx="2312759" cy="1097032"/>
      </dsp:txXfrm>
    </dsp:sp>
    <dsp:sp modelId="{855902E2-79A8-4DDA-959E-8368AF53A79A}">
      <dsp:nvSpPr>
        <dsp:cNvPr id="0" name=""/>
        <dsp:cNvSpPr/>
      </dsp:nvSpPr>
      <dsp:spPr>
        <a:xfrm>
          <a:off x="885254" y="1663255"/>
          <a:ext cx="2808304" cy="1215726"/>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Calibri" panose="020F0502020204030204" pitchFamily="34" charset="0"/>
            </a:rPr>
            <a:t>Procedimiento para tratamiento y análisis de información </a:t>
          </a:r>
          <a:r>
            <a:rPr lang="es-EC" sz="1200" b="1" u="sng" kern="1200" dirty="0" smtClean="0">
              <a:solidFill>
                <a:srgbClr val="002060"/>
              </a:solidFill>
              <a:latin typeface="Calibri" panose="020F0502020204030204" pitchFamily="34" charset="0"/>
            </a:rPr>
            <a:t>Estadística descriptiva</a:t>
          </a:r>
        </a:p>
        <a:p>
          <a:pPr lvl="0" algn="ctr" defTabSz="533400">
            <a:lnSpc>
              <a:spcPct val="90000"/>
            </a:lnSpc>
            <a:spcBef>
              <a:spcPct val="0"/>
            </a:spcBef>
            <a:spcAft>
              <a:spcPct val="35000"/>
            </a:spcAft>
          </a:pPr>
          <a:r>
            <a:rPr lang="es-EC" sz="1200" b="1" kern="1200" dirty="0" smtClean="0">
              <a:latin typeface="Calibri" panose="020F0502020204030204" pitchFamily="34" charset="0"/>
            </a:rPr>
            <a:t>La información obtenida de la encuesta se volcó en tablas y figuras  junto con su interpretación </a:t>
          </a:r>
          <a:endParaRPr lang="es-EC" sz="1200" kern="1200" dirty="0">
            <a:latin typeface="Calibri" panose="020F0502020204030204" pitchFamily="34" charset="0"/>
          </a:endParaRPr>
        </a:p>
      </dsp:txBody>
      <dsp:txXfrm>
        <a:off x="944601" y="1722602"/>
        <a:ext cx="2689610" cy="10970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E1F68-0751-4BD6-8EF7-5080EF312E36}">
      <dsp:nvSpPr>
        <dsp:cNvPr id="0" name=""/>
        <dsp:cNvSpPr/>
      </dsp:nvSpPr>
      <dsp:spPr>
        <a:xfrm>
          <a:off x="644723" y="0"/>
          <a:ext cx="7306865" cy="3881436"/>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BDF3D-6AC2-4F08-85E7-8C14D723496C}">
      <dsp:nvSpPr>
        <dsp:cNvPr id="0" name=""/>
        <dsp:cNvSpPr/>
      </dsp:nvSpPr>
      <dsp:spPr>
        <a:xfrm>
          <a:off x="9234" y="1164431"/>
          <a:ext cx="2766937" cy="1552574"/>
        </a:xfrm>
        <a:prstGeom prst="roundRect">
          <a:avLst/>
        </a:prstGeom>
        <a:solidFill>
          <a:schemeClr val="accent3">
            <a:lumMod val="60000"/>
            <a:lumOff val="4000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latin typeface="Calibri" panose="020F0502020204030204" pitchFamily="34" charset="0"/>
            </a:rPr>
            <a:t>La hipótesis planteada es positiva, los resultados muestran una radiografía del sector cooperativo del Carchi </a:t>
          </a:r>
          <a:endParaRPr lang="es-EC" sz="1700" kern="1200" dirty="0">
            <a:latin typeface="Calibri" panose="020F0502020204030204" pitchFamily="34" charset="0"/>
          </a:endParaRPr>
        </a:p>
      </dsp:txBody>
      <dsp:txXfrm>
        <a:off x="85024" y="1240221"/>
        <a:ext cx="2615357" cy="1400994"/>
      </dsp:txXfrm>
    </dsp:sp>
    <dsp:sp modelId="{2EC99B9C-31B5-4D87-8ED5-4B1F9A928580}">
      <dsp:nvSpPr>
        <dsp:cNvPr id="0" name=""/>
        <dsp:cNvSpPr/>
      </dsp:nvSpPr>
      <dsp:spPr>
        <a:xfrm>
          <a:off x="2914687" y="1164431"/>
          <a:ext cx="2766937" cy="1552574"/>
        </a:xfrm>
        <a:prstGeom prst="roundRect">
          <a:avLst/>
        </a:prstGeom>
        <a:solidFill>
          <a:srgbClr val="CC66FF"/>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latin typeface="Calibri" panose="020F0502020204030204" pitchFamily="34" charset="0"/>
            </a:rPr>
            <a:t>La mayoría registran buenos resultados , aunque hay algunas cooperativas con indicadores financieros poco favorables </a:t>
          </a:r>
          <a:endParaRPr lang="es-EC" sz="1700" kern="1200" dirty="0">
            <a:latin typeface="Calibri" panose="020F0502020204030204" pitchFamily="34" charset="0"/>
          </a:endParaRPr>
        </a:p>
      </dsp:txBody>
      <dsp:txXfrm>
        <a:off x="2990477" y="1240221"/>
        <a:ext cx="2615357" cy="1400994"/>
      </dsp:txXfrm>
    </dsp:sp>
    <dsp:sp modelId="{C832B0EC-0963-404E-A97C-5E07A6F09436}">
      <dsp:nvSpPr>
        <dsp:cNvPr id="0" name=""/>
        <dsp:cNvSpPr/>
      </dsp:nvSpPr>
      <dsp:spPr>
        <a:xfrm>
          <a:off x="5820139" y="1164431"/>
          <a:ext cx="2766937" cy="1552574"/>
        </a:xfrm>
        <a:prstGeom prst="roundRect">
          <a:avLst/>
        </a:prstGeom>
        <a:solidFill>
          <a:srgbClr val="99FFCC"/>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latin typeface="Calibri" panose="020F0502020204030204" pitchFamily="34" charset="0"/>
            </a:rPr>
            <a:t>Necesitan fortalecer su gestión para disminuir el riesgo y no incurrir en la iliquidez debido a la cartera vencida</a:t>
          </a:r>
          <a:r>
            <a:rPr lang="es-EC" sz="1700" kern="1200" dirty="0" smtClean="0"/>
            <a:t>.</a:t>
          </a:r>
          <a:endParaRPr lang="es-EC" sz="1700" kern="1200" dirty="0"/>
        </a:p>
      </dsp:txBody>
      <dsp:txXfrm>
        <a:off x="5895929" y="1240221"/>
        <a:ext cx="2615357" cy="1400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58A9D-AF4D-4289-A1B0-F907F9F9599F}">
      <dsp:nvSpPr>
        <dsp:cNvPr id="0" name=""/>
        <dsp:cNvSpPr/>
      </dsp:nvSpPr>
      <dsp:spPr>
        <a:xfrm>
          <a:off x="4298156" y="1676832"/>
          <a:ext cx="3040976" cy="527772"/>
        </a:xfrm>
        <a:custGeom>
          <a:avLst/>
          <a:gdLst/>
          <a:ahLst/>
          <a:cxnLst/>
          <a:rect l="0" t="0" r="0" b="0"/>
          <a:pathLst>
            <a:path>
              <a:moveTo>
                <a:pt x="0" y="0"/>
              </a:moveTo>
              <a:lnTo>
                <a:pt x="0" y="263886"/>
              </a:lnTo>
              <a:lnTo>
                <a:pt x="3040976" y="263886"/>
              </a:lnTo>
              <a:lnTo>
                <a:pt x="3040976" y="527772"/>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7837B-A4F2-468A-B4A6-BD63B747B5F3}">
      <dsp:nvSpPr>
        <dsp:cNvPr id="0" name=""/>
        <dsp:cNvSpPr/>
      </dsp:nvSpPr>
      <dsp:spPr>
        <a:xfrm>
          <a:off x="4252436" y="1676832"/>
          <a:ext cx="91440" cy="527772"/>
        </a:xfrm>
        <a:custGeom>
          <a:avLst/>
          <a:gdLst/>
          <a:ahLst/>
          <a:cxnLst/>
          <a:rect l="0" t="0" r="0" b="0"/>
          <a:pathLst>
            <a:path>
              <a:moveTo>
                <a:pt x="45720" y="0"/>
              </a:moveTo>
              <a:lnTo>
                <a:pt x="45720" y="527772"/>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9CB1B-E2E0-4CDE-A33D-79C6482F58AC}">
      <dsp:nvSpPr>
        <dsp:cNvPr id="0" name=""/>
        <dsp:cNvSpPr/>
      </dsp:nvSpPr>
      <dsp:spPr>
        <a:xfrm>
          <a:off x="1257179" y="1676832"/>
          <a:ext cx="3040976" cy="527772"/>
        </a:xfrm>
        <a:custGeom>
          <a:avLst/>
          <a:gdLst/>
          <a:ahLst/>
          <a:cxnLst/>
          <a:rect l="0" t="0" r="0" b="0"/>
          <a:pathLst>
            <a:path>
              <a:moveTo>
                <a:pt x="3040976" y="0"/>
              </a:moveTo>
              <a:lnTo>
                <a:pt x="3040976" y="263886"/>
              </a:lnTo>
              <a:lnTo>
                <a:pt x="0" y="263886"/>
              </a:lnTo>
              <a:lnTo>
                <a:pt x="0" y="527772"/>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52B9C-181B-4D10-A701-312613744F48}">
      <dsp:nvSpPr>
        <dsp:cNvPr id="0" name=""/>
        <dsp:cNvSpPr/>
      </dsp:nvSpPr>
      <dsp:spPr>
        <a:xfrm>
          <a:off x="3041553" y="420230"/>
          <a:ext cx="2513204" cy="125660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cs typeface="Arial" panose="020B0604020202020204" pitchFamily="34" charset="0"/>
            </a:rPr>
            <a:t>Constitución de la República del Ecuador 2008</a:t>
          </a:r>
          <a:endParaRPr lang="es-EC" sz="1600" kern="1200" dirty="0">
            <a:latin typeface="Arial" panose="020B0604020202020204" pitchFamily="34" charset="0"/>
            <a:cs typeface="Arial" panose="020B0604020202020204" pitchFamily="34" charset="0"/>
          </a:endParaRPr>
        </a:p>
      </dsp:txBody>
      <dsp:txXfrm>
        <a:off x="3041553" y="420230"/>
        <a:ext cx="2513204" cy="1256602"/>
      </dsp:txXfrm>
    </dsp:sp>
    <dsp:sp modelId="{BABF6981-3555-404E-A114-06225C61BD67}">
      <dsp:nvSpPr>
        <dsp:cNvPr id="0" name=""/>
        <dsp:cNvSpPr/>
      </dsp:nvSpPr>
      <dsp:spPr>
        <a:xfrm>
          <a:off x="577" y="2204604"/>
          <a:ext cx="2513204" cy="125660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Artículo 283.- Formas de organización pública, privada, mixta, social y solidaria</a:t>
          </a:r>
          <a:endParaRPr lang="es-EC" sz="1700" kern="1200" dirty="0"/>
        </a:p>
      </dsp:txBody>
      <dsp:txXfrm>
        <a:off x="577" y="2204604"/>
        <a:ext cx="2513204" cy="1256602"/>
      </dsp:txXfrm>
    </dsp:sp>
    <dsp:sp modelId="{404D6CDD-9B52-44B4-A2F2-5E4167F6661B}">
      <dsp:nvSpPr>
        <dsp:cNvPr id="0" name=""/>
        <dsp:cNvSpPr/>
      </dsp:nvSpPr>
      <dsp:spPr>
        <a:xfrm>
          <a:off x="3041553" y="2204604"/>
          <a:ext cx="2513204" cy="125660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Artículo 310.- Para otorgar el </a:t>
          </a:r>
          <a:r>
            <a:rPr lang="es-EC" sz="1700" kern="1200" smtClean="0"/>
            <a:t>crédito se </a:t>
          </a:r>
          <a:r>
            <a:rPr lang="es-EC" sz="1700" kern="1200" dirty="0" smtClean="0"/>
            <a:t>enfocara en incrementar la productividad  y competitividad </a:t>
          </a:r>
          <a:endParaRPr lang="es-EC" sz="1700" kern="1200" dirty="0"/>
        </a:p>
      </dsp:txBody>
      <dsp:txXfrm>
        <a:off x="3041553" y="2204604"/>
        <a:ext cx="2513204" cy="1256602"/>
      </dsp:txXfrm>
    </dsp:sp>
    <dsp:sp modelId="{80F88EC0-8AD7-4447-971B-7F49E7DE5C70}">
      <dsp:nvSpPr>
        <dsp:cNvPr id="0" name=""/>
        <dsp:cNvSpPr/>
      </dsp:nvSpPr>
      <dsp:spPr>
        <a:xfrm>
          <a:off x="6082530" y="2204604"/>
          <a:ext cx="2513204" cy="125660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t>Artículo  319.- formas de organización son las cooperativas, familiares, empresariales públicas o privadas</a:t>
          </a:r>
          <a:endParaRPr lang="es-EC" sz="1700" kern="1200" dirty="0"/>
        </a:p>
      </dsp:txBody>
      <dsp:txXfrm>
        <a:off x="6082530" y="2204604"/>
        <a:ext cx="2513204" cy="1256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4096A-6C31-45FF-82C4-262C931ECABA}">
      <dsp:nvSpPr>
        <dsp:cNvPr id="0" name=""/>
        <dsp:cNvSpPr/>
      </dsp:nvSpPr>
      <dsp:spPr>
        <a:xfrm>
          <a:off x="864888" y="2763435"/>
          <a:ext cx="688869" cy="1439143"/>
        </a:xfrm>
        <a:custGeom>
          <a:avLst/>
          <a:gdLst/>
          <a:ahLst/>
          <a:cxnLst/>
          <a:rect l="0" t="0" r="0" b="0"/>
          <a:pathLst>
            <a:path>
              <a:moveTo>
                <a:pt x="0" y="0"/>
              </a:moveTo>
              <a:lnTo>
                <a:pt x="344434" y="0"/>
              </a:lnTo>
              <a:lnTo>
                <a:pt x="344434" y="1439143"/>
              </a:lnTo>
              <a:lnTo>
                <a:pt x="688869" y="143914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169435" y="3443118"/>
        <a:ext cx="79775" cy="79775"/>
      </dsp:txXfrm>
    </dsp:sp>
    <dsp:sp modelId="{08AEE561-45E9-47FD-9452-B020E73CA6B7}">
      <dsp:nvSpPr>
        <dsp:cNvPr id="0" name=""/>
        <dsp:cNvSpPr/>
      </dsp:nvSpPr>
      <dsp:spPr>
        <a:xfrm>
          <a:off x="864888" y="2763435"/>
          <a:ext cx="688869" cy="254288"/>
        </a:xfrm>
        <a:custGeom>
          <a:avLst/>
          <a:gdLst/>
          <a:ahLst/>
          <a:cxnLst/>
          <a:rect l="0" t="0" r="0" b="0"/>
          <a:pathLst>
            <a:path>
              <a:moveTo>
                <a:pt x="0" y="0"/>
              </a:moveTo>
              <a:lnTo>
                <a:pt x="344434" y="0"/>
              </a:lnTo>
              <a:lnTo>
                <a:pt x="344434" y="254288"/>
              </a:lnTo>
              <a:lnTo>
                <a:pt x="688869" y="25428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90965" y="2872221"/>
        <a:ext cx="36715" cy="36715"/>
      </dsp:txXfrm>
    </dsp:sp>
    <dsp:sp modelId="{175C89C6-F13F-4E8F-9FB3-501E48226487}">
      <dsp:nvSpPr>
        <dsp:cNvPr id="0" name=""/>
        <dsp:cNvSpPr/>
      </dsp:nvSpPr>
      <dsp:spPr>
        <a:xfrm>
          <a:off x="864888" y="1992804"/>
          <a:ext cx="688869" cy="770630"/>
        </a:xfrm>
        <a:custGeom>
          <a:avLst/>
          <a:gdLst/>
          <a:ahLst/>
          <a:cxnLst/>
          <a:rect l="0" t="0" r="0" b="0"/>
          <a:pathLst>
            <a:path>
              <a:moveTo>
                <a:pt x="0" y="770630"/>
              </a:moveTo>
              <a:lnTo>
                <a:pt x="344434" y="770630"/>
              </a:lnTo>
              <a:lnTo>
                <a:pt x="344434" y="0"/>
              </a:lnTo>
              <a:lnTo>
                <a:pt x="688869"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183482" y="2352278"/>
        <a:ext cx="51681" cy="51681"/>
      </dsp:txXfrm>
    </dsp:sp>
    <dsp:sp modelId="{E796C259-2975-4FDA-8E67-DA0689872529}">
      <dsp:nvSpPr>
        <dsp:cNvPr id="0" name=""/>
        <dsp:cNvSpPr/>
      </dsp:nvSpPr>
      <dsp:spPr>
        <a:xfrm>
          <a:off x="864888" y="1082200"/>
          <a:ext cx="688869" cy="1681234"/>
        </a:xfrm>
        <a:custGeom>
          <a:avLst/>
          <a:gdLst/>
          <a:ahLst/>
          <a:cxnLst/>
          <a:rect l="0" t="0" r="0" b="0"/>
          <a:pathLst>
            <a:path>
              <a:moveTo>
                <a:pt x="0" y="1681234"/>
              </a:moveTo>
              <a:lnTo>
                <a:pt x="344434" y="1681234"/>
              </a:lnTo>
              <a:lnTo>
                <a:pt x="344434" y="0"/>
              </a:lnTo>
              <a:lnTo>
                <a:pt x="688869" y="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163901" y="1877395"/>
        <a:ext cx="90844" cy="90844"/>
      </dsp:txXfrm>
    </dsp:sp>
    <dsp:sp modelId="{F0B37D08-C9FB-4018-9C84-8D04564D469A}">
      <dsp:nvSpPr>
        <dsp:cNvPr id="0" name=""/>
        <dsp:cNvSpPr/>
      </dsp:nvSpPr>
      <dsp:spPr>
        <a:xfrm rot="16200000">
          <a:off x="-2144459" y="2517521"/>
          <a:ext cx="5526870" cy="49182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cs typeface="Arial" panose="020B0604020202020204" pitchFamily="34" charset="0"/>
            </a:rPr>
            <a:t>Ley Orgánica de la Economía Popular y Solidaria</a:t>
          </a:r>
          <a:endParaRPr lang="es-EC" sz="1600" kern="1200" dirty="0">
            <a:latin typeface="Arial" panose="020B0604020202020204" pitchFamily="34" charset="0"/>
            <a:cs typeface="Arial" panose="020B0604020202020204" pitchFamily="34" charset="0"/>
          </a:endParaRPr>
        </a:p>
      </dsp:txBody>
      <dsp:txXfrm>
        <a:off x="-2144459" y="2517521"/>
        <a:ext cx="5526870" cy="491827"/>
      </dsp:txXfrm>
    </dsp:sp>
    <dsp:sp modelId="{BF068FCD-EF8A-4753-B628-64E4A7310B37}">
      <dsp:nvSpPr>
        <dsp:cNvPr id="0" name=""/>
        <dsp:cNvSpPr/>
      </dsp:nvSpPr>
      <dsp:spPr>
        <a:xfrm>
          <a:off x="1553757" y="799239"/>
          <a:ext cx="3521636" cy="56592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4.- Principios de cooperativismo</a:t>
          </a:r>
          <a:endParaRPr lang="es-EC" sz="1400" kern="1200" dirty="0">
            <a:latin typeface="Arial" panose="020B0604020202020204" pitchFamily="34" charset="0"/>
            <a:cs typeface="Arial" panose="020B0604020202020204" pitchFamily="34" charset="0"/>
          </a:endParaRPr>
        </a:p>
      </dsp:txBody>
      <dsp:txXfrm>
        <a:off x="1553757" y="799239"/>
        <a:ext cx="3521636" cy="565922"/>
      </dsp:txXfrm>
    </dsp:sp>
    <dsp:sp modelId="{70D03884-6519-48B9-9CBE-9F73B7DB4579}">
      <dsp:nvSpPr>
        <dsp:cNvPr id="0" name=""/>
        <dsp:cNvSpPr/>
      </dsp:nvSpPr>
      <dsp:spPr>
        <a:xfrm>
          <a:off x="1553757" y="1627688"/>
          <a:ext cx="5687061" cy="73023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21.- Sector cooperativo es el conjunto de cooperativas, sociedades de personas unidas voluntariamente para satisfacer necesidades económicas, sociales y culturales </a:t>
          </a:r>
          <a:endParaRPr lang="es-EC" sz="1400" kern="1200" dirty="0">
            <a:latin typeface="Arial" panose="020B0604020202020204" pitchFamily="34" charset="0"/>
            <a:cs typeface="Arial" panose="020B0604020202020204" pitchFamily="34" charset="0"/>
          </a:endParaRPr>
        </a:p>
      </dsp:txBody>
      <dsp:txXfrm>
        <a:off x="1553757" y="1627688"/>
        <a:ext cx="5687061" cy="730232"/>
      </dsp:txXfrm>
    </dsp:sp>
    <dsp:sp modelId="{05ADBEE2-22F0-4827-ABA4-FA870F76A565}">
      <dsp:nvSpPr>
        <dsp:cNvPr id="0" name=""/>
        <dsp:cNvSpPr/>
      </dsp:nvSpPr>
      <dsp:spPr>
        <a:xfrm>
          <a:off x="1553757" y="2620447"/>
          <a:ext cx="6384335" cy="79455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23.- Las cooperativas según las actividades pertenecerán a producción, consumo, vivienda, ahorro y crédito y servicios</a:t>
          </a:r>
          <a:endParaRPr lang="es-EC" sz="1400" kern="1200" dirty="0">
            <a:latin typeface="Arial" panose="020B0604020202020204" pitchFamily="34" charset="0"/>
            <a:cs typeface="Arial" panose="020B0604020202020204" pitchFamily="34" charset="0"/>
          </a:endParaRPr>
        </a:p>
      </dsp:txBody>
      <dsp:txXfrm>
        <a:off x="1553757" y="2620447"/>
        <a:ext cx="6384335" cy="794551"/>
      </dsp:txXfrm>
    </dsp:sp>
    <dsp:sp modelId="{31BB3AEF-7724-4CFA-AB22-AFAFBC09ED1F}">
      <dsp:nvSpPr>
        <dsp:cNvPr id="0" name=""/>
        <dsp:cNvSpPr/>
      </dsp:nvSpPr>
      <dsp:spPr>
        <a:xfrm>
          <a:off x="1553757" y="3677525"/>
          <a:ext cx="6669492" cy="105010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78.-Integran al sector financiero cooperativas de ahorro y crédito, entidades asociativas o solidarias, cajas y bancos comunales </a:t>
          </a:r>
          <a:endParaRPr lang="es-EC" sz="1400" kern="1200" dirty="0">
            <a:latin typeface="Arial" panose="020B0604020202020204" pitchFamily="34" charset="0"/>
            <a:cs typeface="Arial" panose="020B0604020202020204" pitchFamily="34" charset="0"/>
          </a:endParaRPr>
        </a:p>
      </dsp:txBody>
      <dsp:txXfrm>
        <a:off x="1553757" y="3677525"/>
        <a:ext cx="6669492" cy="1050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E4A79-8A49-4A74-B19A-5F94EBBF2C9B}">
      <dsp:nvSpPr>
        <dsp:cNvPr id="0" name=""/>
        <dsp:cNvSpPr/>
      </dsp:nvSpPr>
      <dsp:spPr>
        <a:xfrm>
          <a:off x="3720632" y="1884029"/>
          <a:ext cx="1044055" cy="104405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noProof="0" dirty="0" smtClean="0"/>
            <a:t>Articulo</a:t>
          </a:r>
          <a:r>
            <a:rPr lang="en-US" sz="1500" kern="1200" dirty="0" smtClean="0"/>
            <a:t> 23 LOEPS</a:t>
          </a:r>
          <a:endParaRPr lang="en-US" sz="1500" kern="1200" dirty="0"/>
        </a:p>
      </dsp:txBody>
      <dsp:txXfrm>
        <a:off x="3873530" y="2036927"/>
        <a:ext cx="738259" cy="738259"/>
      </dsp:txXfrm>
    </dsp:sp>
    <dsp:sp modelId="{31317CE9-60F8-49E7-922C-EE33233E693F}">
      <dsp:nvSpPr>
        <dsp:cNvPr id="0" name=""/>
        <dsp:cNvSpPr/>
      </dsp:nvSpPr>
      <dsp:spPr>
        <a:xfrm rot="16199330">
          <a:off x="4079403" y="1370394"/>
          <a:ext cx="326192" cy="4302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128342" y="1505378"/>
        <a:ext cx="228334" cy="258167"/>
      </dsp:txXfrm>
    </dsp:sp>
    <dsp:sp modelId="{149CAF3E-9149-4284-AE05-D76E177010CB}">
      <dsp:nvSpPr>
        <dsp:cNvPr id="0" name=""/>
        <dsp:cNvSpPr/>
      </dsp:nvSpPr>
      <dsp:spPr>
        <a:xfrm>
          <a:off x="3609554" y="3050"/>
          <a:ext cx="1265521" cy="126552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noProof="0" dirty="0" smtClean="0">
              <a:latin typeface="Calibri" panose="020F0502020204030204" pitchFamily="34" charset="0"/>
            </a:rPr>
            <a:t>Cooperativas de Producción</a:t>
          </a:r>
        </a:p>
        <a:p>
          <a:pPr lvl="0" algn="ctr" defTabSz="444500">
            <a:lnSpc>
              <a:spcPct val="90000"/>
            </a:lnSpc>
            <a:spcBef>
              <a:spcPct val="0"/>
            </a:spcBef>
            <a:spcAft>
              <a:spcPct val="35000"/>
            </a:spcAft>
          </a:pPr>
          <a:r>
            <a:rPr lang="es-EC" sz="1000" kern="1200" noProof="0" dirty="0" smtClean="0">
              <a:latin typeface="Calibri" panose="020F0502020204030204" pitchFamily="34" charset="0"/>
            </a:rPr>
            <a:t>Actividades productivas licitas  </a:t>
          </a:r>
          <a:endParaRPr lang="es-EC" sz="1000" kern="1200" noProof="0" dirty="0">
            <a:latin typeface="Calibri" panose="020F0502020204030204" pitchFamily="34" charset="0"/>
          </a:endParaRPr>
        </a:p>
      </dsp:txBody>
      <dsp:txXfrm>
        <a:off x="3794885" y="188381"/>
        <a:ext cx="894859" cy="894859"/>
      </dsp:txXfrm>
    </dsp:sp>
    <dsp:sp modelId="{06FFE09F-33B5-4FA4-AD2E-2EF15BE0DA02}">
      <dsp:nvSpPr>
        <dsp:cNvPr id="0" name=""/>
        <dsp:cNvSpPr/>
      </dsp:nvSpPr>
      <dsp:spPr>
        <a:xfrm rot="20520000">
          <a:off x="4830842" y="1959573"/>
          <a:ext cx="247647" cy="43027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832660" y="2057107"/>
        <a:ext cx="173353" cy="258167"/>
      </dsp:txXfrm>
    </dsp:sp>
    <dsp:sp modelId="{4C966AAE-D145-467A-8A67-4D528EE83F3A}">
      <dsp:nvSpPr>
        <dsp:cNvPr id="0" name=""/>
        <dsp:cNvSpPr/>
      </dsp:nvSpPr>
      <dsp:spPr>
        <a:xfrm>
          <a:off x="5143854" y="1091400"/>
          <a:ext cx="1564817" cy="153524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noProof="0" dirty="0" smtClean="0">
              <a:latin typeface="Calibri" panose="020F0502020204030204" pitchFamily="34" charset="0"/>
            </a:rPr>
            <a:t>Cooperativa de Servicios</a:t>
          </a:r>
        </a:p>
        <a:p>
          <a:pPr lvl="0" algn="ctr" defTabSz="444500">
            <a:lnSpc>
              <a:spcPct val="90000"/>
            </a:lnSpc>
            <a:spcBef>
              <a:spcPct val="0"/>
            </a:spcBef>
            <a:spcAft>
              <a:spcPct val="35000"/>
            </a:spcAft>
          </a:pPr>
          <a:r>
            <a:rPr lang="es-EC" sz="1000" kern="1200" noProof="0" dirty="0" smtClean="0">
              <a:latin typeface="Calibri" panose="020F0502020204030204" pitchFamily="34" charset="0"/>
            </a:rPr>
            <a:t>Satisfacen diversas necesidades comunes </a:t>
          </a:r>
          <a:endParaRPr lang="es-EC" sz="1000" kern="1200" noProof="0" dirty="0">
            <a:latin typeface="Calibri" panose="020F0502020204030204" pitchFamily="34" charset="0"/>
          </a:endParaRPr>
        </a:p>
      </dsp:txBody>
      <dsp:txXfrm>
        <a:off x="5373016" y="1316231"/>
        <a:ext cx="1106493" cy="1085580"/>
      </dsp:txXfrm>
    </dsp:sp>
    <dsp:sp modelId="{D3273FB1-89A1-4273-947D-32FE30F1532C}">
      <dsp:nvSpPr>
        <dsp:cNvPr id="0" name=""/>
        <dsp:cNvSpPr/>
      </dsp:nvSpPr>
      <dsp:spPr>
        <a:xfrm rot="3240000">
          <a:off x="4561855" y="2854737"/>
          <a:ext cx="326192" cy="43027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82024" y="2901208"/>
        <a:ext cx="228334" cy="258167"/>
      </dsp:txXfrm>
    </dsp:sp>
    <dsp:sp modelId="{8DE0F38B-7457-437C-9207-E6744DAE4922}">
      <dsp:nvSpPr>
        <dsp:cNvPr id="0" name=""/>
        <dsp:cNvSpPr/>
      </dsp:nvSpPr>
      <dsp:spPr>
        <a:xfrm>
          <a:off x="4650423" y="3205455"/>
          <a:ext cx="1265521" cy="1265521"/>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noProof="0" dirty="0" smtClean="0">
              <a:latin typeface="Calibri" panose="020F0502020204030204" pitchFamily="34" charset="0"/>
            </a:rPr>
            <a:t>Cooperativas de Vivienda</a:t>
          </a:r>
        </a:p>
        <a:p>
          <a:pPr lvl="0" algn="ctr" defTabSz="444500">
            <a:lnSpc>
              <a:spcPct val="90000"/>
            </a:lnSpc>
            <a:spcBef>
              <a:spcPct val="0"/>
            </a:spcBef>
            <a:spcAft>
              <a:spcPct val="35000"/>
            </a:spcAft>
          </a:pPr>
          <a:r>
            <a:rPr lang="es-EC" sz="1000" kern="1200" noProof="0" dirty="0" smtClean="0">
              <a:latin typeface="Calibri" panose="020F0502020204030204" pitchFamily="34" charset="0"/>
            </a:rPr>
            <a:t>Adquisición de bienes inmuebles para construcción o remodelación </a:t>
          </a:r>
          <a:endParaRPr lang="es-EC" sz="1000" kern="1200" noProof="0" dirty="0">
            <a:latin typeface="Calibri" panose="020F0502020204030204" pitchFamily="34" charset="0"/>
          </a:endParaRPr>
        </a:p>
      </dsp:txBody>
      <dsp:txXfrm>
        <a:off x="4835754" y="3390786"/>
        <a:ext cx="894859" cy="894859"/>
      </dsp:txXfrm>
    </dsp:sp>
    <dsp:sp modelId="{8AD8D787-27EA-4E06-9038-0B64993385EC}">
      <dsp:nvSpPr>
        <dsp:cNvPr id="0" name=""/>
        <dsp:cNvSpPr/>
      </dsp:nvSpPr>
      <dsp:spPr>
        <a:xfrm rot="7560000">
          <a:off x="3597271" y="2854737"/>
          <a:ext cx="326192" cy="4302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674960" y="2901208"/>
        <a:ext cx="228334" cy="258167"/>
      </dsp:txXfrm>
    </dsp:sp>
    <dsp:sp modelId="{81D5B73D-D446-4CB3-8A93-D67AB3FC9656}">
      <dsp:nvSpPr>
        <dsp:cNvPr id="0" name=""/>
        <dsp:cNvSpPr/>
      </dsp:nvSpPr>
      <dsp:spPr>
        <a:xfrm>
          <a:off x="2569374" y="3205455"/>
          <a:ext cx="1265521" cy="1265521"/>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noProof="0" dirty="0" smtClean="0">
              <a:latin typeface="Calibri" panose="020F0502020204030204" pitchFamily="34" charset="0"/>
            </a:rPr>
            <a:t>Cooperativas de  Ahorro y Crédito</a:t>
          </a:r>
        </a:p>
        <a:p>
          <a:pPr lvl="0" algn="ctr" defTabSz="444500">
            <a:lnSpc>
              <a:spcPct val="90000"/>
            </a:lnSpc>
            <a:spcBef>
              <a:spcPct val="0"/>
            </a:spcBef>
            <a:spcAft>
              <a:spcPct val="35000"/>
            </a:spcAft>
          </a:pPr>
          <a:r>
            <a:rPr lang="es-EC" sz="1000" kern="1200" noProof="0" dirty="0" smtClean="0">
              <a:latin typeface="Calibri" panose="020F0502020204030204" pitchFamily="34" charset="0"/>
            </a:rPr>
            <a:t>Realizan actividades voluntarias</a:t>
          </a:r>
          <a:endParaRPr lang="es-EC" sz="1000" kern="1200" noProof="0" dirty="0">
            <a:latin typeface="Calibri" panose="020F0502020204030204" pitchFamily="34" charset="0"/>
          </a:endParaRPr>
        </a:p>
      </dsp:txBody>
      <dsp:txXfrm>
        <a:off x="2754705" y="3390786"/>
        <a:ext cx="894859" cy="894859"/>
      </dsp:txXfrm>
    </dsp:sp>
    <dsp:sp modelId="{34644857-6CF5-4376-B6E4-F6C2159C0295}">
      <dsp:nvSpPr>
        <dsp:cNvPr id="0" name=""/>
        <dsp:cNvSpPr/>
      </dsp:nvSpPr>
      <dsp:spPr>
        <a:xfrm rot="11875658">
          <a:off x="3436107" y="1966550"/>
          <a:ext cx="226073" cy="43027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502282" y="2063043"/>
        <a:ext cx="158251" cy="258167"/>
      </dsp:txXfrm>
    </dsp:sp>
    <dsp:sp modelId="{F94DFC69-849C-48E7-AD2C-1B9E344F0C57}">
      <dsp:nvSpPr>
        <dsp:cNvPr id="0" name=""/>
        <dsp:cNvSpPr/>
      </dsp:nvSpPr>
      <dsp:spPr>
        <a:xfrm>
          <a:off x="2040035" y="1331293"/>
          <a:ext cx="1342832" cy="1158762"/>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noProof="0" dirty="0" smtClean="0">
              <a:latin typeface="Calibri" panose="020F0502020204030204" pitchFamily="34" charset="0"/>
            </a:rPr>
            <a:t>Cooperativas de Consumo</a:t>
          </a:r>
          <a:r>
            <a:rPr lang="es-EC" sz="1000" kern="1200" noProof="0" dirty="0" smtClean="0">
              <a:latin typeface="Calibri" panose="020F0502020204030204" pitchFamily="34" charset="0"/>
            </a:rPr>
            <a:t> Bienes de libre comercialización</a:t>
          </a:r>
          <a:endParaRPr lang="es-EC" sz="1000" kern="1200" noProof="0" dirty="0">
            <a:latin typeface="Calibri" panose="020F0502020204030204" pitchFamily="34" charset="0"/>
          </a:endParaRPr>
        </a:p>
      </dsp:txBody>
      <dsp:txXfrm>
        <a:off x="2236688" y="1500990"/>
        <a:ext cx="949526" cy="819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0EEE-49D6-4735-8A2C-1414A6BBC670}">
      <dsp:nvSpPr>
        <dsp:cNvPr id="0" name=""/>
        <dsp:cNvSpPr/>
      </dsp:nvSpPr>
      <dsp:spPr>
        <a:xfrm>
          <a:off x="4911097" y="362591"/>
          <a:ext cx="178415" cy="781630"/>
        </a:xfrm>
        <a:custGeom>
          <a:avLst/>
          <a:gdLst/>
          <a:ahLst/>
          <a:cxnLst/>
          <a:rect l="0" t="0" r="0" b="0"/>
          <a:pathLst>
            <a:path>
              <a:moveTo>
                <a:pt x="178415" y="0"/>
              </a:moveTo>
              <a:lnTo>
                <a:pt x="178415" y="781630"/>
              </a:lnTo>
              <a:lnTo>
                <a:pt x="0" y="78163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80321-6041-4091-B730-C531ADAE34AB}">
      <dsp:nvSpPr>
        <dsp:cNvPr id="0" name=""/>
        <dsp:cNvSpPr/>
      </dsp:nvSpPr>
      <dsp:spPr>
        <a:xfrm>
          <a:off x="5089513" y="362591"/>
          <a:ext cx="3071162" cy="1434470"/>
        </a:xfrm>
        <a:custGeom>
          <a:avLst/>
          <a:gdLst/>
          <a:ahLst/>
          <a:cxnLst/>
          <a:rect l="0" t="0" r="0" b="0"/>
          <a:pathLst>
            <a:path>
              <a:moveTo>
                <a:pt x="0" y="0"/>
              </a:moveTo>
              <a:lnTo>
                <a:pt x="0" y="1256054"/>
              </a:lnTo>
              <a:lnTo>
                <a:pt x="3071162" y="1256054"/>
              </a:lnTo>
              <a:lnTo>
                <a:pt x="3071162" y="143447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B866D-DDC4-416A-B9B9-50B453DE54F3}">
      <dsp:nvSpPr>
        <dsp:cNvPr id="0" name=""/>
        <dsp:cNvSpPr/>
      </dsp:nvSpPr>
      <dsp:spPr>
        <a:xfrm>
          <a:off x="5089513" y="362591"/>
          <a:ext cx="235432" cy="1563260"/>
        </a:xfrm>
        <a:custGeom>
          <a:avLst/>
          <a:gdLst/>
          <a:ahLst/>
          <a:cxnLst/>
          <a:rect l="0" t="0" r="0" b="0"/>
          <a:pathLst>
            <a:path>
              <a:moveTo>
                <a:pt x="0" y="0"/>
              </a:moveTo>
              <a:lnTo>
                <a:pt x="0" y="1384845"/>
              </a:lnTo>
              <a:lnTo>
                <a:pt x="235432" y="1384845"/>
              </a:lnTo>
              <a:lnTo>
                <a:pt x="235432" y="156326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D78F3-4EE2-4EB8-B830-2D1ACF93720B}">
      <dsp:nvSpPr>
        <dsp:cNvPr id="0" name=""/>
        <dsp:cNvSpPr/>
      </dsp:nvSpPr>
      <dsp:spPr>
        <a:xfrm>
          <a:off x="3268917" y="362591"/>
          <a:ext cx="1820595" cy="1563260"/>
        </a:xfrm>
        <a:custGeom>
          <a:avLst/>
          <a:gdLst/>
          <a:ahLst/>
          <a:cxnLst/>
          <a:rect l="0" t="0" r="0" b="0"/>
          <a:pathLst>
            <a:path>
              <a:moveTo>
                <a:pt x="1820595" y="0"/>
              </a:moveTo>
              <a:lnTo>
                <a:pt x="1820595" y="1384845"/>
              </a:lnTo>
              <a:lnTo>
                <a:pt x="0" y="1384845"/>
              </a:lnTo>
              <a:lnTo>
                <a:pt x="0" y="156326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B1D2BB-2FB0-4AD3-9704-234EAFE75E3E}">
      <dsp:nvSpPr>
        <dsp:cNvPr id="0" name=""/>
        <dsp:cNvSpPr/>
      </dsp:nvSpPr>
      <dsp:spPr>
        <a:xfrm>
          <a:off x="1212889" y="362591"/>
          <a:ext cx="3876623" cy="1563260"/>
        </a:xfrm>
        <a:custGeom>
          <a:avLst/>
          <a:gdLst/>
          <a:ahLst/>
          <a:cxnLst/>
          <a:rect l="0" t="0" r="0" b="0"/>
          <a:pathLst>
            <a:path>
              <a:moveTo>
                <a:pt x="3876623" y="0"/>
              </a:moveTo>
              <a:lnTo>
                <a:pt x="3876623" y="1384845"/>
              </a:lnTo>
              <a:lnTo>
                <a:pt x="0" y="1384845"/>
              </a:lnTo>
              <a:lnTo>
                <a:pt x="0" y="1563260"/>
              </a:lnTo>
            </a:path>
          </a:pathLst>
        </a:custGeom>
        <a:noFill/>
        <a:ln w="19050"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21826-DA34-4146-A1AC-2A6FC402CB11}">
      <dsp:nvSpPr>
        <dsp:cNvPr id="0" name=""/>
        <dsp:cNvSpPr/>
      </dsp:nvSpPr>
      <dsp:spPr>
        <a:xfrm>
          <a:off x="2938933" y="5208"/>
          <a:ext cx="4301159" cy="357383"/>
        </a:xfrm>
        <a:prstGeom prst="rect">
          <a:avLst/>
        </a:prstGeom>
        <a:solidFill>
          <a:schemeClr val="accent3">
            <a:lumMod val="60000"/>
            <a:lumOff val="4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Código Orgánico Monetario y Financiero</a:t>
          </a:r>
          <a:endParaRPr lang="es-EC" sz="1800" kern="1200" dirty="0"/>
        </a:p>
      </dsp:txBody>
      <dsp:txXfrm>
        <a:off x="2938933" y="5208"/>
        <a:ext cx="4301159" cy="357383"/>
      </dsp:txXfrm>
    </dsp:sp>
    <dsp:sp modelId="{2ED021C2-EE44-488E-9EB8-E644E08105EE}">
      <dsp:nvSpPr>
        <dsp:cNvPr id="0" name=""/>
        <dsp:cNvSpPr/>
      </dsp:nvSpPr>
      <dsp:spPr>
        <a:xfrm>
          <a:off x="363291" y="1925852"/>
          <a:ext cx="1699196" cy="2828933"/>
        </a:xfrm>
        <a:prstGeom prst="rect">
          <a:avLst/>
        </a:prstGeom>
        <a:solidFill>
          <a:srgbClr val="FFFF66"/>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207.- El tiempo de mora que debe trascurrir para que una entidad financiera castigue estas obligaciones lo determina la Junta Política y Monetaria</a:t>
          </a:r>
          <a:endParaRPr lang="es-EC" sz="1400" kern="1200" dirty="0">
            <a:latin typeface="Arial" panose="020B0604020202020204" pitchFamily="34" charset="0"/>
            <a:cs typeface="Arial" panose="020B0604020202020204" pitchFamily="34" charset="0"/>
          </a:endParaRPr>
        </a:p>
      </dsp:txBody>
      <dsp:txXfrm>
        <a:off x="363291" y="1925852"/>
        <a:ext cx="1699196" cy="2828933"/>
      </dsp:txXfrm>
    </dsp:sp>
    <dsp:sp modelId="{35F6D8EE-09E4-4553-86C0-9718128DBFD8}">
      <dsp:nvSpPr>
        <dsp:cNvPr id="0" name=""/>
        <dsp:cNvSpPr/>
      </dsp:nvSpPr>
      <dsp:spPr>
        <a:xfrm>
          <a:off x="2419319" y="1925852"/>
          <a:ext cx="1699196" cy="1247218"/>
        </a:xfrm>
        <a:prstGeom prst="rect">
          <a:avLst/>
        </a:prstGeom>
        <a:solidFill>
          <a:schemeClr val="accent4">
            <a:lumMod val="20000"/>
            <a:lumOff val="8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447.- Segmentación financiera</a:t>
          </a:r>
          <a:endParaRPr lang="es-EC" sz="1400" kern="1200" dirty="0">
            <a:latin typeface="Arial" panose="020B0604020202020204" pitchFamily="34" charset="0"/>
            <a:cs typeface="Arial" panose="020B0604020202020204" pitchFamily="34" charset="0"/>
          </a:endParaRPr>
        </a:p>
      </dsp:txBody>
      <dsp:txXfrm>
        <a:off x="2419319" y="1925852"/>
        <a:ext cx="1699196" cy="1247218"/>
      </dsp:txXfrm>
    </dsp:sp>
    <dsp:sp modelId="{C4B0DED8-0B34-47C6-898C-F48D68FCA45B}">
      <dsp:nvSpPr>
        <dsp:cNvPr id="0" name=""/>
        <dsp:cNvSpPr/>
      </dsp:nvSpPr>
      <dsp:spPr>
        <a:xfrm>
          <a:off x="4475347" y="1925852"/>
          <a:ext cx="1699196" cy="2658138"/>
        </a:xfrm>
        <a:prstGeom prst="rect">
          <a:avLst/>
        </a:prstGeom>
        <a:solidFill>
          <a:schemeClr val="accent6">
            <a:lumMod val="20000"/>
            <a:lumOff val="8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13.- Segmentos 3,4 y 5 no podrán conceder créditos de forma individual o colectivo que exceda:</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SEGMENTO 2 Y 3:10%</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SEGMENTO 4: 15%</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SEGMENTO 5: 20%</a:t>
          </a:r>
        </a:p>
        <a:p>
          <a:pPr lvl="0" algn="ctr" defTabSz="622300">
            <a:lnSpc>
              <a:spcPct val="90000"/>
            </a:lnSpc>
            <a:spcBef>
              <a:spcPct val="0"/>
            </a:spcBef>
            <a:spcAft>
              <a:spcPct val="35000"/>
            </a:spcAft>
          </a:pPr>
          <a:endParaRPr lang="es-EC" sz="12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endParaRPr lang="es-EC" sz="1500" kern="1200" dirty="0"/>
        </a:p>
      </dsp:txBody>
      <dsp:txXfrm>
        <a:off x="4475347" y="1925852"/>
        <a:ext cx="1699196" cy="2658138"/>
      </dsp:txXfrm>
    </dsp:sp>
    <dsp:sp modelId="{3FA6B65D-B2E9-4B1E-A2D6-B919D9BB437D}">
      <dsp:nvSpPr>
        <dsp:cNvPr id="0" name=""/>
        <dsp:cNvSpPr/>
      </dsp:nvSpPr>
      <dsp:spPr>
        <a:xfrm>
          <a:off x="6518495" y="1797062"/>
          <a:ext cx="3284360" cy="3851552"/>
        </a:xfrm>
        <a:prstGeom prst="rect">
          <a:avLst/>
        </a:prstGeom>
        <a:solidFill>
          <a:srgbClr val="99FFCC"/>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18 emitido por la Junta de regulación explica que para la calificación de las cuentas por cobrar y otros activos excepto los fondos disponibles y activos fijos están en función a la morosidad:</a:t>
          </a:r>
        </a:p>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Riesgo Normal </a:t>
          </a:r>
          <a:r>
            <a:rPr lang="es-EC" sz="1400" kern="1200" dirty="0" smtClean="0">
              <a:latin typeface="Arial" panose="020B0604020202020204" pitchFamily="34" charset="0"/>
              <a:cs typeface="Arial" panose="020B0604020202020204" pitchFamily="34" charset="0"/>
            </a:rPr>
            <a:t>A De 0 hasta 30 </a:t>
          </a:r>
        </a:p>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Riesgo Potencia </a:t>
          </a:r>
          <a:r>
            <a:rPr lang="es-EC" sz="1400" kern="1200" dirty="0" smtClean="0">
              <a:latin typeface="Arial" panose="020B0604020202020204" pitchFamily="34" charset="0"/>
              <a:cs typeface="Arial" panose="020B0604020202020204" pitchFamily="34" charset="0"/>
            </a:rPr>
            <a:t>B</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De 31 hasta 60</a:t>
          </a:r>
        </a:p>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Riesgo Deficiente </a:t>
          </a:r>
          <a:r>
            <a:rPr lang="es-EC" sz="1400" kern="1200" dirty="0" smtClean="0">
              <a:latin typeface="Arial" panose="020B0604020202020204" pitchFamily="34" charset="0"/>
              <a:cs typeface="Arial" panose="020B0604020202020204" pitchFamily="34" charset="0"/>
            </a:rPr>
            <a:t>C</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De 61 hasta 120</a:t>
          </a:r>
        </a:p>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Dudoso Recaudo </a:t>
          </a:r>
          <a:r>
            <a:rPr lang="es-EC" sz="1400" kern="1200" dirty="0" smtClean="0">
              <a:latin typeface="Arial" panose="020B0604020202020204" pitchFamily="34" charset="0"/>
              <a:cs typeface="Arial" panose="020B0604020202020204" pitchFamily="34" charset="0"/>
            </a:rPr>
            <a:t>D</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De 121 hasta 180</a:t>
          </a:r>
        </a:p>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Pérdida</a:t>
          </a:r>
          <a:endParaRPr lang="es-EC" sz="14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E</a:t>
          </a:r>
        </a:p>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Mayor a 180 </a:t>
          </a:r>
          <a:endParaRPr lang="es-EC" sz="1400" kern="1200" dirty="0">
            <a:latin typeface="Arial" panose="020B0604020202020204" pitchFamily="34" charset="0"/>
            <a:cs typeface="Arial" panose="020B0604020202020204" pitchFamily="34" charset="0"/>
          </a:endParaRPr>
        </a:p>
      </dsp:txBody>
      <dsp:txXfrm>
        <a:off x="6518495" y="1797062"/>
        <a:ext cx="3284360" cy="3851552"/>
      </dsp:txXfrm>
    </dsp:sp>
    <dsp:sp modelId="{162451B5-A1EE-4B73-92BC-1753EC4BB624}">
      <dsp:nvSpPr>
        <dsp:cNvPr id="0" name=""/>
        <dsp:cNvSpPr/>
      </dsp:nvSpPr>
      <dsp:spPr>
        <a:xfrm>
          <a:off x="1252370" y="733033"/>
          <a:ext cx="3658727" cy="822377"/>
        </a:xfrm>
        <a:prstGeom prst="rect">
          <a:avLst/>
        </a:prstGeom>
        <a:solidFill>
          <a:schemeClr val="accent1">
            <a:lumMod val="20000"/>
            <a:lumOff val="8000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anose="020B0604020202020204" pitchFamily="34" charset="0"/>
              <a:cs typeface="Arial" panose="020B0604020202020204" pitchFamily="34" charset="0"/>
            </a:rPr>
            <a:t>Artículo 13.-creación de la Junta de Política Monetaria y Financiera, regulación de políticas públicas, regulación y supervisión monetaria</a:t>
          </a:r>
          <a:r>
            <a:rPr lang="es-EC" sz="1400" kern="1200" dirty="0" smtClean="0"/>
            <a:t>.</a:t>
          </a:r>
          <a:endParaRPr lang="es-EC" sz="1400" kern="1200" dirty="0"/>
        </a:p>
      </dsp:txBody>
      <dsp:txXfrm>
        <a:off x="1252370" y="733033"/>
        <a:ext cx="3658727" cy="822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7785C-8FAA-4A7D-BCA0-904C5E53AFF9}">
      <dsp:nvSpPr>
        <dsp:cNvPr id="0" name=""/>
        <dsp:cNvSpPr/>
      </dsp:nvSpPr>
      <dsp:spPr>
        <a:xfrm>
          <a:off x="1753784" y="-155902"/>
          <a:ext cx="5088742" cy="5088742"/>
        </a:xfrm>
        <a:prstGeom prst="circularArrow">
          <a:avLst>
            <a:gd name="adj1" fmla="val 4668"/>
            <a:gd name="adj2" fmla="val 272909"/>
            <a:gd name="adj3" fmla="val 12871781"/>
            <a:gd name="adj4" fmla="val 18003360"/>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3E10F-90F7-4930-865A-116FA76E2570}">
      <dsp:nvSpPr>
        <dsp:cNvPr id="0" name=""/>
        <dsp:cNvSpPr/>
      </dsp:nvSpPr>
      <dsp:spPr>
        <a:xfrm>
          <a:off x="2621287" y="305505"/>
          <a:ext cx="3353736" cy="1010900"/>
        </a:xfrm>
        <a:prstGeom prst="roundRect">
          <a:avLst/>
        </a:prstGeom>
        <a:solidFill>
          <a:schemeClr val="accent3">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Composición del Sistema Financiero Ecuatoriano</a:t>
          </a:r>
          <a:endParaRPr lang="es-EC" sz="1400" b="1" kern="1200" dirty="0">
            <a:latin typeface="Arial" panose="020B0604020202020204" pitchFamily="34" charset="0"/>
            <a:cs typeface="Arial" panose="020B0604020202020204" pitchFamily="34" charset="0"/>
          </a:endParaRPr>
        </a:p>
      </dsp:txBody>
      <dsp:txXfrm>
        <a:off x="2670635" y="354853"/>
        <a:ext cx="3255040" cy="912204"/>
      </dsp:txXfrm>
    </dsp:sp>
    <dsp:sp modelId="{7B9365EB-0020-4849-870A-DE8A00007B0E}">
      <dsp:nvSpPr>
        <dsp:cNvPr id="0" name=""/>
        <dsp:cNvSpPr/>
      </dsp:nvSpPr>
      <dsp:spPr>
        <a:xfrm>
          <a:off x="4448484" y="1799718"/>
          <a:ext cx="3353736" cy="1676868"/>
        </a:xfrm>
        <a:prstGeom prst="roundRect">
          <a:avLst/>
        </a:prstGeom>
        <a:solidFill>
          <a:schemeClr val="accent3">
            <a:shade val="80000"/>
            <a:hueOff val="-124377"/>
            <a:satOff val="-2005"/>
            <a:lumOff val="1008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solidFill>
                <a:srgbClr val="002060"/>
              </a:solidFill>
              <a:latin typeface="Arial" panose="020B0604020202020204" pitchFamily="34" charset="0"/>
              <a:cs typeface="Arial" panose="020B0604020202020204" pitchFamily="34" charset="0"/>
            </a:rPr>
            <a:t>La Superintendencia de Bancos define al sistema financiero como conjunto de instituciones que tiene como objetivo canalizar el ahorro de las personas</a:t>
          </a:r>
          <a:endParaRPr lang="es-EC" sz="1400" kern="1200" dirty="0">
            <a:solidFill>
              <a:srgbClr val="002060"/>
            </a:solidFill>
            <a:latin typeface="Arial" panose="020B0604020202020204" pitchFamily="34" charset="0"/>
            <a:cs typeface="Arial" panose="020B0604020202020204" pitchFamily="34" charset="0"/>
          </a:endParaRPr>
        </a:p>
      </dsp:txBody>
      <dsp:txXfrm>
        <a:off x="4530342" y="1881576"/>
        <a:ext cx="3190020" cy="1513152"/>
      </dsp:txXfrm>
    </dsp:sp>
    <dsp:sp modelId="{025D8E0B-5068-4D60-AA8C-544D35B56854}">
      <dsp:nvSpPr>
        <dsp:cNvPr id="0" name=""/>
        <dsp:cNvSpPr/>
      </dsp:nvSpPr>
      <dsp:spPr>
        <a:xfrm>
          <a:off x="2865986" y="3902521"/>
          <a:ext cx="3353736" cy="1125665"/>
        </a:xfrm>
        <a:prstGeom prst="roundRect">
          <a:avLst/>
        </a:prstGeom>
        <a:solidFill>
          <a:schemeClr val="accent3">
            <a:shade val="80000"/>
            <a:hueOff val="-248755"/>
            <a:satOff val="-4011"/>
            <a:lumOff val="201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Arial" panose="020B0604020202020204" pitchFamily="34" charset="0"/>
              <a:cs typeface="Arial" panose="020B0604020202020204" pitchFamily="34" charset="0"/>
            </a:rPr>
            <a:t>Instituciones Financieras Privadas</a:t>
          </a:r>
          <a:r>
            <a:rPr lang="es-EC" sz="1400" kern="1200" dirty="0" smtClean="0">
              <a:solidFill>
                <a:srgbClr val="002060"/>
              </a:solidFill>
              <a:latin typeface="Arial" panose="020B0604020202020204" pitchFamily="34" charset="0"/>
              <a:cs typeface="Arial" panose="020B0604020202020204" pitchFamily="34" charset="0"/>
            </a:rPr>
            <a:t>: Bancos, Sociedades Financieras, Cooperativa y Mutualistas</a:t>
          </a:r>
          <a:endParaRPr lang="es-EC" sz="1400" kern="1200" dirty="0">
            <a:solidFill>
              <a:srgbClr val="002060"/>
            </a:solidFill>
            <a:latin typeface="Arial" panose="020B0604020202020204" pitchFamily="34" charset="0"/>
            <a:cs typeface="Arial" panose="020B0604020202020204" pitchFamily="34" charset="0"/>
          </a:endParaRPr>
        </a:p>
      </dsp:txBody>
      <dsp:txXfrm>
        <a:off x="2920936" y="3957471"/>
        <a:ext cx="3243836" cy="1015765"/>
      </dsp:txXfrm>
    </dsp:sp>
    <dsp:sp modelId="{93460327-159E-4CE2-8CD7-E692D83652DF}">
      <dsp:nvSpPr>
        <dsp:cNvPr id="0" name=""/>
        <dsp:cNvSpPr/>
      </dsp:nvSpPr>
      <dsp:spPr>
        <a:xfrm>
          <a:off x="897119" y="1812588"/>
          <a:ext cx="3353736" cy="1676868"/>
        </a:xfrm>
        <a:prstGeom prst="roundRect">
          <a:avLst/>
        </a:prstGeom>
        <a:solidFill>
          <a:schemeClr val="accent3">
            <a:shade val="80000"/>
            <a:hueOff val="-373132"/>
            <a:satOff val="-6016"/>
            <a:lumOff val="3026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rgbClr val="002060"/>
              </a:solidFill>
              <a:latin typeface="Arial" panose="020B0604020202020204" pitchFamily="34" charset="0"/>
              <a:cs typeface="Arial" panose="020B0604020202020204" pitchFamily="34" charset="0"/>
            </a:rPr>
            <a:t>Instituciones Financieras Privadas</a:t>
          </a:r>
          <a:r>
            <a:rPr lang="es-EC" sz="1400" kern="1200" dirty="0" smtClean="0">
              <a:solidFill>
                <a:srgbClr val="002060"/>
              </a:solidFill>
              <a:latin typeface="Arial" panose="020B0604020202020204" pitchFamily="34" charset="0"/>
              <a:cs typeface="Arial" panose="020B0604020202020204" pitchFamily="34" charset="0"/>
            </a:rPr>
            <a:t>: Instituciones de Servicios Financieros, compañía se seguros y compañías auxiliares</a:t>
          </a:r>
          <a:endParaRPr lang="es-EC" sz="1400" kern="1200" dirty="0">
            <a:solidFill>
              <a:srgbClr val="002060"/>
            </a:solidFill>
            <a:latin typeface="Arial" panose="020B0604020202020204" pitchFamily="34" charset="0"/>
            <a:cs typeface="Arial" panose="020B0604020202020204" pitchFamily="34" charset="0"/>
          </a:endParaRPr>
        </a:p>
      </dsp:txBody>
      <dsp:txXfrm>
        <a:off x="978977" y="1894446"/>
        <a:ext cx="3190020" cy="15131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1FFE3-B9CD-4CA9-8CD5-9F110B511CB3}">
      <dsp:nvSpPr>
        <dsp:cNvPr id="0" name=""/>
        <dsp:cNvSpPr/>
      </dsp:nvSpPr>
      <dsp:spPr>
        <a:xfrm>
          <a:off x="1251632" y="1704975"/>
          <a:ext cx="386158" cy="1074653"/>
        </a:xfrm>
        <a:custGeom>
          <a:avLst/>
          <a:gdLst/>
          <a:ahLst/>
          <a:cxnLst/>
          <a:rect l="0" t="0" r="0" b="0"/>
          <a:pathLst>
            <a:path>
              <a:moveTo>
                <a:pt x="0" y="0"/>
              </a:moveTo>
              <a:lnTo>
                <a:pt x="193079" y="0"/>
              </a:lnTo>
              <a:lnTo>
                <a:pt x="193079" y="1074653"/>
              </a:lnTo>
              <a:lnTo>
                <a:pt x="386158" y="10746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16164" y="2213753"/>
        <a:ext cx="57096" cy="57096"/>
      </dsp:txXfrm>
    </dsp:sp>
    <dsp:sp modelId="{184936CF-FFD1-4031-83D7-5EC04A1937C9}">
      <dsp:nvSpPr>
        <dsp:cNvPr id="0" name=""/>
        <dsp:cNvSpPr/>
      </dsp:nvSpPr>
      <dsp:spPr>
        <a:xfrm>
          <a:off x="1251632" y="1704975"/>
          <a:ext cx="386158" cy="161753"/>
        </a:xfrm>
        <a:custGeom>
          <a:avLst/>
          <a:gdLst/>
          <a:ahLst/>
          <a:cxnLst/>
          <a:rect l="0" t="0" r="0" b="0"/>
          <a:pathLst>
            <a:path>
              <a:moveTo>
                <a:pt x="0" y="0"/>
              </a:moveTo>
              <a:lnTo>
                <a:pt x="193079" y="0"/>
              </a:lnTo>
              <a:lnTo>
                <a:pt x="193079" y="161753"/>
              </a:lnTo>
              <a:lnTo>
                <a:pt x="386158" y="161753"/>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34245" y="1775385"/>
        <a:ext cx="20933" cy="20933"/>
      </dsp:txXfrm>
    </dsp:sp>
    <dsp:sp modelId="{8C50522B-A619-41F6-8381-DFC1E48441A7}">
      <dsp:nvSpPr>
        <dsp:cNvPr id="0" name=""/>
        <dsp:cNvSpPr/>
      </dsp:nvSpPr>
      <dsp:spPr>
        <a:xfrm>
          <a:off x="1251632" y="792075"/>
          <a:ext cx="386158" cy="912899"/>
        </a:xfrm>
        <a:custGeom>
          <a:avLst/>
          <a:gdLst/>
          <a:ahLst/>
          <a:cxnLst/>
          <a:rect l="0" t="0" r="0" b="0"/>
          <a:pathLst>
            <a:path>
              <a:moveTo>
                <a:pt x="0" y="912899"/>
              </a:moveTo>
              <a:lnTo>
                <a:pt x="193079" y="912899"/>
              </a:lnTo>
              <a:lnTo>
                <a:pt x="193079" y="0"/>
              </a:lnTo>
              <a:lnTo>
                <a:pt x="386158"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419931" y="1223744"/>
        <a:ext cx="49560" cy="49560"/>
      </dsp:txXfrm>
    </dsp:sp>
    <dsp:sp modelId="{4A6B1039-DB9E-4D6A-8FCA-DE1B697980E9}">
      <dsp:nvSpPr>
        <dsp:cNvPr id="0" name=""/>
        <dsp:cNvSpPr/>
      </dsp:nvSpPr>
      <dsp:spPr>
        <a:xfrm rot="16200000">
          <a:off x="-773326" y="1381662"/>
          <a:ext cx="3403293" cy="646625"/>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anose="020B0604020202020204" pitchFamily="34" charset="0"/>
              <a:cs typeface="Arial" panose="020B0604020202020204" pitchFamily="34" charset="0"/>
            </a:rPr>
            <a:t>Órganos </a:t>
          </a:r>
          <a:r>
            <a:rPr lang="es-EC" sz="1400" b="1" kern="1200" dirty="0">
              <a:latin typeface="Arial" panose="020B0604020202020204" pitchFamily="34" charset="0"/>
              <a:cs typeface="Arial" panose="020B0604020202020204" pitchFamily="34" charset="0"/>
            </a:rPr>
            <a:t>de Supervisión y Control</a:t>
          </a:r>
        </a:p>
      </dsp:txBody>
      <dsp:txXfrm>
        <a:off x="-773326" y="1381662"/>
        <a:ext cx="3403293" cy="646625"/>
      </dsp:txXfrm>
    </dsp:sp>
    <dsp:sp modelId="{37F670A1-D342-43DF-80F2-1CD7847284C3}">
      <dsp:nvSpPr>
        <dsp:cNvPr id="0" name=""/>
        <dsp:cNvSpPr/>
      </dsp:nvSpPr>
      <dsp:spPr>
        <a:xfrm>
          <a:off x="1637791" y="307009"/>
          <a:ext cx="2437693" cy="970132"/>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Arial" panose="020B0604020202020204" pitchFamily="34" charset="0"/>
              <a:cs typeface="Arial" panose="020B0604020202020204" pitchFamily="34" charset="0"/>
            </a:rPr>
            <a:t>Superintendencia de Bancos (bancos, mutualistas y sociedades financieras)</a:t>
          </a:r>
          <a:endParaRPr lang="es-EC" sz="1200" kern="1200" dirty="0">
            <a:latin typeface="Arial" panose="020B0604020202020204" pitchFamily="34" charset="0"/>
            <a:cs typeface="Arial" panose="020B0604020202020204" pitchFamily="34" charset="0"/>
          </a:endParaRPr>
        </a:p>
      </dsp:txBody>
      <dsp:txXfrm>
        <a:off x="1637791" y="307009"/>
        <a:ext cx="2437693" cy="970132"/>
      </dsp:txXfrm>
    </dsp:sp>
    <dsp:sp modelId="{CEDB1A30-2D50-456D-A970-53B744D5EDDB}">
      <dsp:nvSpPr>
        <dsp:cNvPr id="0" name=""/>
        <dsp:cNvSpPr/>
      </dsp:nvSpPr>
      <dsp:spPr>
        <a:xfrm>
          <a:off x="1637791" y="1438797"/>
          <a:ext cx="2678398" cy="855860"/>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i="0" kern="1200" dirty="0">
              <a:latin typeface="Arial" panose="020B0604020202020204" pitchFamily="34" charset="0"/>
              <a:cs typeface="Arial" panose="020B0604020202020204" pitchFamily="34" charset="0"/>
            </a:rPr>
            <a:t>Superintendencia de Economía Popular y Solidaria (cooperativas y mutualistas de ahorro y crédito de vivienda</a:t>
          </a:r>
          <a:r>
            <a:rPr lang="es-EC" sz="1100" b="0" i="0" kern="1200" dirty="0"/>
            <a:t>)</a:t>
          </a:r>
          <a:endParaRPr lang="es-EC" sz="1100" kern="1200" dirty="0"/>
        </a:p>
      </dsp:txBody>
      <dsp:txXfrm>
        <a:off x="1637791" y="1438797"/>
        <a:ext cx="2678398" cy="855860"/>
      </dsp:txXfrm>
    </dsp:sp>
    <dsp:sp modelId="{1DF43733-0FB8-4233-B4BD-533F5FAFAE88}">
      <dsp:nvSpPr>
        <dsp:cNvPr id="0" name=""/>
        <dsp:cNvSpPr/>
      </dsp:nvSpPr>
      <dsp:spPr>
        <a:xfrm>
          <a:off x="1637791" y="2456315"/>
          <a:ext cx="3195269" cy="646625"/>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i="0" kern="1200" dirty="0">
              <a:latin typeface="Arial" panose="020B0604020202020204" pitchFamily="34" charset="0"/>
              <a:cs typeface="Arial" panose="020B0604020202020204" pitchFamily="34" charset="0"/>
            </a:rPr>
            <a:t>Superintendencia de Compañías, Valores y Seguros (compañías de seguros).</a:t>
          </a:r>
          <a:endParaRPr lang="es-EC" sz="1400" kern="1200" dirty="0">
            <a:latin typeface="Arial" panose="020B0604020202020204" pitchFamily="34" charset="0"/>
            <a:cs typeface="Arial" panose="020B0604020202020204" pitchFamily="34" charset="0"/>
          </a:endParaRPr>
        </a:p>
      </dsp:txBody>
      <dsp:txXfrm>
        <a:off x="1637791" y="2456315"/>
        <a:ext cx="3195269" cy="6466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B3851-3F81-4A1F-8F32-A0DEEE3891AD}">
      <dsp:nvSpPr>
        <dsp:cNvPr id="0" name=""/>
        <dsp:cNvSpPr/>
      </dsp:nvSpPr>
      <dsp:spPr>
        <a:xfrm rot="5400000">
          <a:off x="-394951" y="423662"/>
          <a:ext cx="2804736" cy="1963315"/>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Comic Sans MS" panose="030F0702030302020204" pitchFamily="66" charset="0"/>
            </a:rPr>
            <a:t>Administración de Riesgos</a:t>
          </a:r>
          <a:endParaRPr lang="es-EC" sz="2000" kern="1200" dirty="0">
            <a:latin typeface="Comic Sans MS" panose="030F0702030302020204" pitchFamily="66" charset="0"/>
          </a:endParaRPr>
        </a:p>
      </dsp:txBody>
      <dsp:txXfrm rot="-5400000">
        <a:off x="25760" y="984610"/>
        <a:ext cx="1963315" cy="841421"/>
      </dsp:txXfrm>
    </dsp:sp>
    <dsp:sp modelId="{3835EC10-FC28-49AA-97DC-32C6233B0F04}">
      <dsp:nvSpPr>
        <dsp:cNvPr id="0" name=""/>
        <dsp:cNvSpPr/>
      </dsp:nvSpPr>
      <dsp:spPr>
        <a:xfrm rot="5400000">
          <a:off x="4777628" y="-2402007"/>
          <a:ext cx="1004370" cy="6632996"/>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844550">
            <a:lnSpc>
              <a:spcPct val="90000"/>
            </a:lnSpc>
            <a:spcBef>
              <a:spcPct val="0"/>
            </a:spcBef>
            <a:spcAft>
              <a:spcPct val="15000"/>
            </a:spcAft>
            <a:buChar char="••"/>
          </a:pPr>
          <a:endParaRPr lang="es-EC" sz="1900" kern="1200" dirty="0"/>
        </a:p>
        <a:p>
          <a:pPr marL="171450" lvl="1" indent="-171450" algn="l" defTabSz="711200">
            <a:lnSpc>
              <a:spcPct val="90000"/>
            </a:lnSpc>
            <a:spcBef>
              <a:spcPct val="0"/>
            </a:spcBef>
            <a:spcAft>
              <a:spcPct val="15000"/>
            </a:spcAft>
            <a:buChar char="••"/>
          </a:pPr>
          <a:r>
            <a:rPr lang="es-EC" sz="1600" kern="1200" dirty="0" smtClean="0"/>
            <a:t>Medición: Identificación de riesgos</a:t>
          </a:r>
          <a:endParaRPr lang="es-EC" sz="1600" kern="1200" dirty="0"/>
        </a:p>
        <a:p>
          <a:pPr marL="171450" lvl="1" indent="-171450" algn="l" defTabSz="711200">
            <a:lnSpc>
              <a:spcPct val="90000"/>
            </a:lnSpc>
            <a:spcBef>
              <a:spcPct val="0"/>
            </a:spcBef>
            <a:spcAft>
              <a:spcPct val="15000"/>
            </a:spcAft>
            <a:buChar char="••"/>
          </a:pPr>
          <a:r>
            <a:rPr lang="es-EC" sz="1600" kern="1200" dirty="0" smtClean="0"/>
            <a:t>Cuantificación y control mediante: Límites de tolerancia al riesgo e instrumentos de cobertura (haro L. , 2005</a:t>
          </a:r>
          <a:r>
            <a:rPr lang="es-EC" sz="1900" kern="1200" dirty="0" smtClean="0"/>
            <a:t>)</a:t>
          </a:r>
          <a:endParaRPr lang="es-EC" sz="1900" kern="1200" dirty="0"/>
        </a:p>
      </dsp:txBody>
      <dsp:txXfrm rot="-5400000">
        <a:off x="1963316" y="461334"/>
        <a:ext cx="6583967" cy="906312"/>
      </dsp:txXfrm>
    </dsp:sp>
    <dsp:sp modelId="{BA9F692F-5EA8-4CA0-83DE-8077496EC749}">
      <dsp:nvSpPr>
        <dsp:cNvPr id="0" name=""/>
        <dsp:cNvSpPr/>
      </dsp:nvSpPr>
      <dsp:spPr>
        <a:xfrm rot="5400000">
          <a:off x="-420710" y="2418689"/>
          <a:ext cx="2804736" cy="1963315"/>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latin typeface="Comic Sans MS" panose="030F0702030302020204" pitchFamily="66" charset="0"/>
            </a:rPr>
            <a:t>Modelo Argenti</a:t>
          </a:r>
          <a:endParaRPr lang="es-EC" sz="2400" kern="1200" dirty="0">
            <a:latin typeface="Comic Sans MS" panose="030F0702030302020204" pitchFamily="66" charset="0"/>
          </a:endParaRPr>
        </a:p>
      </dsp:txBody>
      <dsp:txXfrm rot="-5400000">
        <a:off x="1" y="2979637"/>
        <a:ext cx="1963315" cy="841421"/>
      </dsp:txXfrm>
    </dsp:sp>
    <dsp:sp modelId="{3A838015-2072-4C9D-90A0-694582A5FC6B}">
      <dsp:nvSpPr>
        <dsp:cNvPr id="0" name=""/>
        <dsp:cNvSpPr/>
      </dsp:nvSpPr>
      <dsp:spPr>
        <a:xfrm rot="5400000">
          <a:off x="4368274" y="-390825"/>
          <a:ext cx="1823078" cy="6632996"/>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Defectos de dirección: El director es autoritario y el consejo de administración es pasivo</a:t>
          </a:r>
          <a:endParaRPr lang="es-EC" sz="1600" kern="1200" dirty="0"/>
        </a:p>
        <a:p>
          <a:pPr marL="171450" lvl="1" indent="-171450" algn="l" defTabSz="711200">
            <a:lnSpc>
              <a:spcPct val="90000"/>
            </a:lnSpc>
            <a:spcBef>
              <a:spcPct val="0"/>
            </a:spcBef>
            <a:spcAft>
              <a:spcPct val="15000"/>
            </a:spcAft>
            <a:buChar char="••"/>
          </a:pPr>
          <a:r>
            <a:rPr lang="es-EC" sz="1600" kern="1200" dirty="0" smtClean="0"/>
            <a:t>Defectos de gestión y control: No hay presupuesto o no se manejan correctamente y poca capacidad de reaccionar al cambio . (Amat O. , Scoring y rating. Cómo se elaboran e interpretan, 2014)</a:t>
          </a:r>
          <a:endParaRPr lang="es-EC" sz="1600" kern="1200" dirty="0"/>
        </a:p>
      </dsp:txBody>
      <dsp:txXfrm rot="-5400000">
        <a:off x="1963316" y="2103128"/>
        <a:ext cx="6544001" cy="16450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46639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66069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336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4569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725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98803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196044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90257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290087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BCE513-2DC5-463B-AA28-038AD0CD1AE9}" type="datetimeFigureOut">
              <a:rPr lang="es-EC" smtClean="0"/>
              <a:t>11/09/2017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61961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BCE513-2DC5-463B-AA28-038AD0CD1AE9}" type="datetimeFigureOut">
              <a:rPr lang="es-EC" smtClean="0"/>
              <a:t>11/09/2017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101875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BCE513-2DC5-463B-AA28-038AD0CD1AE9}" type="datetimeFigureOut">
              <a:rPr lang="es-EC" smtClean="0"/>
              <a:t>11/09/2017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131148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BCE513-2DC5-463B-AA28-038AD0CD1AE9}" type="datetimeFigureOut">
              <a:rPr lang="es-EC" smtClean="0"/>
              <a:t>11/09/2017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380227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CE513-2DC5-463B-AA28-038AD0CD1AE9}" type="datetimeFigureOut">
              <a:rPr lang="es-EC" smtClean="0"/>
              <a:t>11/09/2017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210877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BCE513-2DC5-463B-AA28-038AD0CD1AE9}" type="datetimeFigureOut">
              <a:rPr lang="es-EC" smtClean="0"/>
              <a:t>11/09/2017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216176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BCE513-2DC5-463B-AA28-038AD0CD1AE9}" type="datetimeFigureOut">
              <a:rPr lang="es-EC" smtClean="0"/>
              <a:t>11/09/2017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8BD55EA-EB52-40D4-9E3B-EBA49A4CC152}" type="slidenum">
              <a:rPr lang="es-EC" smtClean="0"/>
              <a:t>‹Nº›</a:t>
            </a:fld>
            <a:endParaRPr lang="es-EC"/>
          </a:p>
        </p:txBody>
      </p:sp>
    </p:spTree>
    <p:extLst>
      <p:ext uri="{BB962C8B-B14F-4D97-AF65-F5344CB8AC3E}">
        <p14:creationId xmlns:p14="http://schemas.microsoft.com/office/powerpoint/2010/main" val="23257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BCE513-2DC5-463B-AA28-038AD0CD1AE9}" type="datetimeFigureOut">
              <a:rPr lang="es-EC" smtClean="0"/>
              <a:t>11/09/2017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BD55EA-EB52-40D4-9E3B-EBA49A4CC152}" type="slidenum">
              <a:rPr lang="es-EC" smtClean="0"/>
              <a:t>‹Nº›</a:t>
            </a:fld>
            <a:endParaRPr lang="es-EC"/>
          </a:p>
        </p:txBody>
      </p:sp>
    </p:spTree>
    <p:extLst>
      <p:ext uri="{BB962C8B-B14F-4D97-AF65-F5344CB8AC3E}">
        <p14:creationId xmlns:p14="http://schemas.microsoft.com/office/powerpoint/2010/main" val="255533348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7.png"/><Relationship Id="rId5" Type="http://schemas.openxmlformats.org/officeDocument/2006/relationships/diagramColors" Target="../diagrams/colors4.xml"/><Relationship Id="rId10" Type="http://schemas.openxmlformats.org/officeDocument/2006/relationships/image" Target="../media/image6.png"/><Relationship Id="rId4" Type="http://schemas.openxmlformats.org/officeDocument/2006/relationships/diagramQuickStyle" Target="../diagrams/quickStyle4.xml"/><Relationship Id="rId9" Type="http://schemas.openxmlformats.org/officeDocument/2006/relationships/image" Target="../media/image5.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5.png"/><Relationship Id="rId5" Type="http://schemas.openxmlformats.org/officeDocument/2006/relationships/diagramColors" Target="../diagrams/colors5.xml"/><Relationship Id="rId10" Type="http://schemas.openxmlformats.org/officeDocument/2006/relationships/image" Target="../media/image14.png"/><Relationship Id="rId4" Type="http://schemas.openxmlformats.org/officeDocument/2006/relationships/diagramQuickStyle" Target="../diagrams/quickStyle5.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3405" t="36394" r="60489" b="43526"/>
          <a:stretch/>
        </p:blipFill>
        <p:spPr bwMode="auto">
          <a:xfrm>
            <a:off x="3026535" y="156689"/>
            <a:ext cx="5100035" cy="1460679"/>
          </a:xfrm>
          <a:prstGeom prst="rect">
            <a:avLst/>
          </a:prstGeom>
          <a:ln>
            <a:noFill/>
          </a:ln>
          <a:extLst>
            <a:ext uri="{53640926-AAD7-44D8-BBD7-CCE9431645EC}">
              <a14:shadowObscured xmlns:a14="http://schemas.microsoft.com/office/drawing/2010/main"/>
            </a:ext>
          </a:extLst>
        </p:spPr>
      </p:pic>
      <p:sp>
        <p:nvSpPr>
          <p:cNvPr id="3" name="Subtítulo 2"/>
          <p:cNvSpPr>
            <a:spLocks noGrp="1"/>
          </p:cNvSpPr>
          <p:nvPr>
            <p:ph type="subTitle" idx="1"/>
          </p:nvPr>
        </p:nvSpPr>
        <p:spPr>
          <a:xfrm>
            <a:off x="867178" y="2009101"/>
            <a:ext cx="9144000" cy="4121241"/>
          </a:xfrm>
        </p:spPr>
        <p:txBody>
          <a:bodyPr>
            <a:normAutofit lnSpcReduction="10000"/>
          </a:bodyPr>
          <a:lstStyle/>
          <a:p>
            <a:pPr algn="ctr"/>
            <a:r>
              <a:rPr lang="es-ES" sz="2400" b="1" dirty="0">
                <a:solidFill>
                  <a:schemeClr val="tx1"/>
                </a:solidFill>
                <a:latin typeface="Comic Sans MS" panose="030F0702030302020204" pitchFamily="66" charset="0"/>
              </a:rPr>
              <a:t>CARRERA DE INGENIERÍA EN FINANZAS Y AUDITORÍA</a:t>
            </a:r>
            <a:endParaRPr lang="es-EC" sz="2400" dirty="0">
              <a:solidFill>
                <a:schemeClr val="tx1"/>
              </a:solidFill>
              <a:latin typeface="Comic Sans MS" panose="030F0702030302020204" pitchFamily="66" charset="0"/>
            </a:endParaRPr>
          </a:p>
          <a:p>
            <a:pPr algn="ctr"/>
            <a:endParaRPr lang="es-ES" sz="2400" b="1" dirty="0" smtClean="0">
              <a:solidFill>
                <a:schemeClr val="tx1"/>
              </a:solidFill>
              <a:latin typeface="Comic Sans MS" panose="030F0702030302020204" pitchFamily="66" charset="0"/>
            </a:endParaRPr>
          </a:p>
          <a:p>
            <a:pPr algn="ctr"/>
            <a:r>
              <a:rPr lang="es-ES" sz="2400" b="1" dirty="0" smtClean="0">
                <a:solidFill>
                  <a:schemeClr val="tx1"/>
                </a:solidFill>
                <a:latin typeface="Comic Sans MS" panose="030F0702030302020204" pitchFamily="66" charset="0"/>
              </a:rPr>
              <a:t>TEMA</a:t>
            </a:r>
            <a:r>
              <a:rPr lang="es-ES" sz="2400" b="1" dirty="0">
                <a:solidFill>
                  <a:schemeClr val="tx1"/>
                </a:solidFill>
                <a:latin typeface="Comic Sans MS" panose="030F0702030302020204" pitchFamily="66" charset="0"/>
              </a:rPr>
              <a:t>: “EVALUACIÓN Y PREVENCIÓN DE RIESGOS FINANCIEROS EN EL SECTOR COOPERATIVO DE LA PROVINCIA DEL CARCHI”</a:t>
            </a:r>
            <a:endParaRPr lang="es-EC" sz="2400" dirty="0">
              <a:solidFill>
                <a:schemeClr val="tx1"/>
              </a:solidFill>
              <a:latin typeface="Comic Sans MS" panose="030F0702030302020204" pitchFamily="66" charset="0"/>
            </a:endParaRPr>
          </a:p>
          <a:p>
            <a:pPr algn="ctr"/>
            <a:endParaRPr lang="es-ES" sz="2400" b="1" dirty="0" smtClean="0">
              <a:solidFill>
                <a:schemeClr val="tx1"/>
              </a:solidFill>
              <a:latin typeface="Comic Sans MS" panose="030F0702030302020204" pitchFamily="66" charset="0"/>
            </a:endParaRPr>
          </a:p>
          <a:p>
            <a:pPr algn="ctr"/>
            <a:r>
              <a:rPr lang="es-ES" sz="2400" b="1" dirty="0" smtClean="0">
                <a:solidFill>
                  <a:schemeClr val="tx1"/>
                </a:solidFill>
                <a:latin typeface="Comic Sans MS" panose="030F0702030302020204" pitchFamily="66" charset="0"/>
              </a:rPr>
              <a:t>DIRECTOR</a:t>
            </a:r>
            <a:r>
              <a:rPr lang="es-ES" sz="2400" b="1" dirty="0">
                <a:solidFill>
                  <a:schemeClr val="tx1"/>
                </a:solidFill>
                <a:latin typeface="Comic Sans MS" panose="030F0702030302020204" pitchFamily="66" charset="0"/>
              </a:rPr>
              <a:t>: BERRONES PAGUAY, AMARO VLADIMIR </a:t>
            </a:r>
            <a:endParaRPr lang="es-ES" sz="2400" b="1" dirty="0" smtClean="0">
              <a:solidFill>
                <a:schemeClr val="tx1"/>
              </a:solidFill>
              <a:latin typeface="Comic Sans MS" panose="030F0702030302020204" pitchFamily="66" charset="0"/>
            </a:endParaRPr>
          </a:p>
          <a:p>
            <a:pPr algn="ctr"/>
            <a:endParaRPr lang="es-ES" sz="2400" b="1" dirty="0">
              <a:solidFill>
                <a:schemeClr val="tx1"/>
              </a:solidFill>
              <a:latin typeface="Comic Sans MS" panose="030F0702030302020204" pitchFamily="66" charset="0"/>
            </a:endParaRPr>
          </a:p>
          <a:p>
            <a:pPr algn="ctr"/>
            <a:r>
              <a:rPr lang="es-ES" sz="2400" b="1" dirty="0" smtClean="0">
                <a:solidFill>
                  <a:schemeClr val="tx1"/>
                </a:solidFill>
                <a:latin typeface="Comic Sans MS" panose="030F0702030302020204" pitchFamily="66" charset="0"/>
              </a:rPr>
              <a:t>2017-2018</a:t>
            </a:r>
            <a:endParaRPr lang="es-EC" sz="2400" dirty="0">
              <a:solidFill>
                <a:schemeClr val="tx1"/>
              </a:solidFill>
              <a:latin typeface="Comic Sans MS" panose="030F0702030302020204" pitchFamily="66" charset="0"/>
            </a:endParaRPr>
          </a:p>
          <a:p>
            <a:endParaRPr lang="es-EC" dirty="0"/>
          </a:p>
        </p:txBody>
      </p:sp>
    </p:spTree>
    <p:extLst>
      <p:ext uri="{BB962C8B-B14F-4D97-AF65-F5344CB8AC3E}">
        <p14:creationId xmlns:p14="http://schemas.microsoft.com/office/powerpoint/2010/main" val="912028801"/>
      </p:ext>
    </p:extLst>
  </p:cSld>
  <p:clrMapOvr>
    <a:masterClrMapping/>
  </p:clrMapOvr>
  <p:transition spd="slow" advTm="20592">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83792938"/>
              </p:ext>
            </p:extLst>
          </p:nvPr>
        </p:nvGraphicFramePr>
        <p:xfrm>
          <a:off x="-378204" y="502276"/>
          <a:ext cx="8596312" cy="533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85120649"/>
              </p:ext>
            </p:extLst>
          </p:nvPr>
        </p:nvGraphicFramePr>
        <p:xfrm>
          <a:off x="7101053" y="307350"/>
          <a:ext cx="5400040" cy="3409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a la derecha con muesca 5"/>
          <p:cNvSpPr/>
          <p:nvPr/>
        </p:nvSpPr>
        <p:spPr>
          <a:xfrm>
            <a:off x="6053070" y="940158"/>
            <a:ext cx="1468192" cy="270456"/>
          </a:xfrm>
          <a:prstGeom prst="notched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n>
                <a:solidFill>
                  <a:srgbClr val="FF00FF"/>
                </a:solidFill>
              </a:ln>
              <a:solidFill>
                <a:srgbClr val="FF00FF"/>
              </a:solidFill>
            </a:endParaRPr>
          </a:p>
        </p:txBody>
      </p:sp>
    </p:spTree>
    <p:extLst>
      <p:ext uri="{BB962C8B-B14F-4D97-AF65-F5344CB8AC3E}">
        <p14:creationId xmlns:p14="http://schemas.microsoft.com/office/powerpoint/2010/main" val="1705272230"/>
      </p:ext>
    </p:extLst>
  </p:cSld>
  <p:clrMapOvr>
    <a:masterClrMapping/>
  </p:clrMapOvr>
  <mc:AlternateContent xmlns:mc="http://schemas.openxmlformats.org/markup-compatibility/2006" xmlns:p14="http://schemas.microsoft.com/office/powerpoint/2010/main">
    <mc:Choice Requires="p14">
      <p:transition spd="slow" p14:dur="3400" advTm="58657">
        <p14:reveal/>
      </p:transition>
    </mc:Choice>
    <mc:Fallback xmlns="">
      <p:transition spd="slow" advTm="5865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807595" y="4095482"/>
            <a:ext cx="6117464" cy="2463442"/>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830921913"/>
              </p:ext>
            </p:extLst>
          </p:nvPr>
        </p:nvGraphicFramePr>
        <p:xfrm>
          <a:off x="652105" y="270456"/>
          <a:ext cx="8596312" cy="533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467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29457" t="22745" r="26975" b="21090"/>
          <a:stretch/>
        </p:blipFill>
        <p:spPr bwMode="auto">
          <a:xfrm>
            <a:off x="3407230" y="1937657"/>
            <a:ext cx="2849902" cy="2057400"/>
          </a:xfrm>
          <a:prstGeom prst="rect">
            <a:avLst/>
          </a:prstGeom>
          <a:ln>
            <a:noFill/>
          </a:ln>
          <a:extLst>
            <a:ext uri="{53640926-AAD7-44D8-BBD7-CCE9431645EC}">
              <a14:shadowObscured xmlns:a14="http://schemas.microsoft.com/office/drawing/2010/main"/>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546664317"/>
              </p:ext>
            </p:extLst>
          </p:nvPr>
        </p:nvGraphicFramePr>
        <p:xfrm>
          <a:off x="677863" y="533400"/>
          <a:ext cx="8596312" cy="550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3694906" y="4512582"/>
            <a:ext cx="2562225" cy="140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1103731"/>
      </p:ext>
    </p:extLst>
  </p:cSld>
  <p:clrMapOvr>
    <a:masterClrMapping/>
  </p:clrMapOvr>
  <p:transition spd="slow" advTm="9723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40055150"/>
              </p:ext>
            </p:extLst>
          </p:nvPr>
        </p:nvGraphicFramePr>
        <p:xfrm>
          <a:off x="677863" y="391886"/>
          <a:ext cx="9173708" cy="565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770155"/>
      </p:ext>
    </p:extLst>
  </p:cSld>
  <p:clrMapOvr>
    <a:masterClrMapping/>
  </p:clrMapOvr>
  <p:transition spd="med" advTm="14035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98714"/>
            <a:ext cx="8978296" cy="5714999"/>
          </a:xfrm>
        </p:spPr>
        <p:txBody>
          <a:bodyPr/>
          <a:lstStyle/>
          <a:p>
            <a:pPr marL="0" indent="0" algn="ctr">
              <a:buNone/>
            </a:pPr>
            <a:r>
              <a:rPr lang="es-EC" b="1" dirty="0" smtClean="0">
                <a:latin typeface="Comic Sans MS" panose="030F0702030302020204" pitchFamily="66" charset="0"/>
              </a:rPr>
              <a:t>Tiempo </a:t>
            </a:r>
            <a:r>
              <a:rPr lang="es-EC" b="1" dirty="0">
                <a:latin typeface="Comic Sans MS" panose="030F0702030302020204" pitchFamily="66" charset="0"/>
              </a:rPr>
              <a:t>de Cobertura de </a:t>
            </a:r>
            <a:r>
              <a:rPr lang="es-EC" b="1" dirty="0" smtClean="0">
                <a:latin typeface="Comic Sans MS" panose="030F0702030302020204" pitchFamily="66" charset="0"/>
              </a:rPr>
              <a:t>Créditos</a:t>
            </a:r>
          </a:p>
          <a:p>
            <a:pPr marL="0" indent="0" algn="ctr">
              <a:buNone/>
            </a:pPr>
            <a:endParaRPr lang="es-EC" b="1" dirty="0">
              <a:latin typeface="Comic Sans MS" panose="030F0702030302020204" pitchFamily="66" charset="0"/>
            </a:endParaRPr>
          </a:p>
          <a:p>
            <a:pPr marL="0" indent="0" algn="ctr">
              <a:buNone/>
            </a:pPr>
            <a:endParaRPr lang="es-EC" dirty="0">
              <a:latin typeface="Comic Sans MS" panose="030F0702030302020204" pitchFamily="66"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020950909"/>
              </p:ext>
            </p:extLst>
          </p:nvPr>
        </p:nvGraphicFramePr>
        <p:xfrm>
          <a:off x="2157208" y="1322996"/>
          <a:ext cx="6662058" cy="4346219"/>
        </p:xfrm>
        <a:graphic>
          <a:graphicData uri="http://schemas.openxmlformats.org/drawingml/2006/table">
            <a:tbl>
              <a:tblPr firstRow="1" firstCol="1" bandRow="1">
                <a:tableStyleId>{7DF18680-E054-41AD-8BC1-D1AEF772440D}</a:tableStyleId>
              </a:tblPr>
              <a:tblGrid>
                <a:gridCol w="1110343"/>
                <a:gridCol w="1110343"/>
                <a:gridCol w="1110343"/>
                <a:gridCol w="1110343"/>
                <a:gridCol w="1110343"/>
                <a:gridCol w="1110343"/>
              </a:tblGrid>
              <a:tr h="748874">
                <a:tc>
                  <a:txBody>
                    <a:bodyPr/>
                    <a:lstStyle/>
                    <a:p>
                      <a:pPr>
                        <a:lnSpc>
                          <a:spcPct val="115000"/>
                        </a:lnSpc>
                        <a:spcAft>
                          <a:spcPts val="600"/>
                        </a:spcAft>
                      </a:pPr>
                      <a:r>
                        <a:rPr lang="es-EC" sz="1100" dirty="0">
                          <a:effectLst/>
                        </a:rPr>
                        <a:t>Categorías</a:t>
                      </a:r>
                      <a:endParaRPr lang="en-US"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s-EC" sz="1100" dirty="0">
                          <a:effectLst/>
                        </a:rPr>
                        <a:t>Créditos comerciales</a:t>
                      </a:r>
                      <a:endParaRPr lang="en-US"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s-EC" sz="1100" dirty="0">
                          <a:effectLst/>
                        </a:rPr>
                        <a:t>Créditos de Consumo</a:t>
                      </a:r>
                      <a:endParaRPr lang="en-US"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s-EC" sz="1100" dirty="0">
                          <a:effectLst/>
                        </a:rPr>
                        <a:t>Créditos de vivienda</a:t>
                      </a:r>
                      <a:endParaRPr lang="en-US"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s-EC" sz="1100" dirty="0">
                          <a:effectLst/>
                        </a:rPr>
                        <a:t>Microcréditos</a:t>
                      </a:r>
                      <a:endParaRPr lang="en-US"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600"/>
                        </a:spcAft>
                      </a:pPr>
                      <a:r>
                        <a:rPr lang="es-EC" sz="1100" dirty="0">
                          <a:effectLst/>
                        </a:rPr>
                        <a:t>Crédito Educativo</a:t>
                      </a:r>
                      <a:endParaRPr lang="en-US" sz="11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673768">
                <a:tc>
                  <a:txBody>
                    <a:bodyPr/>
                    <a:lstStyle/>
                    <a:p>
                      <a:pPr>
                        <a:lnSpc>
                          <a:spcPct val="115000"/>
                        </a:lnSpc>
                        <a:spcAft>
                          <a:spcPts val="600"/>
                        </a:spcAft>
                      </a:pPr>
                      <a:r>
                        <a:rPr lang="es-EC" sz="1100">
                          <a:effectLst/>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805">
                <a:tc>
                  <a:txBody>
                    <a:bodyPr/>
                    <a:lstStyle/>
                    <a:p>
                      <a:pPr>
                        <a:lnSpc>
                          <a:spcPct val="115000"/>
                        </a:lnSpc>
                        <a:spcAft>
                          <a:spcPts val="600"/>
                        </a:spcAft>
                      </a:pPr>
                      <a:r>
                        <a:rPr lang="es-EC" sz="1100">
                          <a:effectLst/>
                        </a:rPr>
                        <a:t>A-2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1- 15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 1- 8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1- 30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805">
                <a:tc>
                  <a:txBody>
                    <a:bodyPr/>
                    <a:lstStyle/>
                    <a:p>
                      <a:pPr>
                        <a:lnSpc>
                          <a:spcPct val="115000"/>
                        </a:lnSpc>
                        <a:spcAft>
                          <a:spcPts val="600"/>
                        </a:spcAft>
                      </a:pPr>
                      <a:r>
                        <a:rPr lang="es-EC" sz="1100">
                          <a:effectLst/>
                        </a:rPr>
                        <a:t>A-3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16- 30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9 -15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31-60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9-15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16-30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883">
                <a:tc>
                  <a:txBody>
                    <a:bodyPr/>
                    <a:lstStyle/>
                    <a:p>
                      <a:pPr>
                        <a:lnSpc>
                          <a:spcPct val="115000"/>
                        </a:lnSpc>
                        <a:spcAft>
                          <a:spcPts val="600"/>
                        </a:spcAft>
                      </a:pPr>
                      <a:r>
                        <a:rPr lang="es-EC" sz="11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31-60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16 - 30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61- 120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16-30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31-60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805">
                <a:tc>
                  <a:txBody>
                    <a:bodyPr/>
                    <a:lstStyle/>
                    <a:p>
                      <a:pPr>
                        <a:lnSpc>
                          <a:spcPct val="115000"/>
                        </a:lnSpc>
                        <a:spcAft>
                          <a:spcPts val="600"/>
                        </a:spcAft>
                      </a:pPr>
                      <a:r>
                        <a:rPr lang="es-EC" sz="1100">
                          <a:effectLst/>
                        </a:rPr>
                        <a:t>B-2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61-90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31- 45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121- 180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31-45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61-90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883">
                <a:tc>
                  <a:txBody>
                    <a:bodyPr/>
                    <a:lstStyle/>
                    <a:p>
                      <a:pPr>
                        <a:lnSpc>
                          <a:spcPct val="115000"/>
                        </a:lnSpc>
                        <a:spcAft>
                          <a:spcPts val="600"/>
                        </a:spcAft>
                      </a:pPr>
                      <a:r>
                        <a:rPr lang="es-EC" sz="1100">
                          <a:effectLst/>
                        </a:rPr>
                        <a:t>C-1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91-120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46- 70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181- 210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46-70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91-120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805">
                <a:tc>
                  <a:txBody>
                    <a:bodyPr/>
                    <a:lstStyle/>
                    <a:p>
                      <a:pPr>
                        <a:lnSpc>
                          <a:spcPct val="115000"/>
                        </a:lnSpc>
                        <a:spcAft>
                          <a:spcPts val="600"/>
                        </a:spcAft>
                      </a:pPr>
                      <a:r>
                        <a:rPr lang="es-EC" sz="1100">
                          <a:effectLst/>
                        </a:rPr>
                        <a:t>C-2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121- 180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71- 90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211-270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71-90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121-180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1708">
                <a:tc>
                  <a:txBody>
                    <a:bodyPr/>
                    <a:lstStyle/>
                    <a:p>
                      <a:pPr>
                        <a:lnSpc>
                          <a:spcPct val="115000"/>
                        </a:lnSpc>
                        <a:spcAft>
                          <a:spcPts val="600"/>
                        </a:spcAft>
                      </a:pPr>
                      <a:r>
                        <a:rPr lang="es-EC" sz="1100">
                          <a:effectLst/>
                        </a:rPr>
                        <a:t>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181-360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91- 120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271- 450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91-120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181-360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6883">
                <a:tc>
                  <a:txBody>
                    <a:bodyPr/>
                    <a:lstStyle/>
                    <a:p>
                      <a:pPr>
                        <a:lnSpc>
                          <a:spcPct val="115000"/>
                        </a:lnSpc>
                        <a:spcAft>
                          <a:spcPts val="600"/>
                        </a:spcAft>
                      </a:pPr>
                      <a:r>
                        <a:rPr lang="es-EC" sz="1100">
                          <a:effectLst/>
                        </a:rPr>
                        <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+ 450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a:effectLst/>
                        </a:rPr>
                        <a:t>+120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600"/>
                        </a:spcAft>
                      </a:pPr>
                      <a:r>
                        <a:rPr lang="es-EC" sz="1100" dirty="0">
                          <a:effectLst/>
                        </a:rPr>
                        <a:t>+360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02916282"/>
      </p:ext>
    </p:extLst>
  </p:cSld>
  <p:clrMapOvr>
    <a:masterClrMapping/>
  </p:clrMapOvr>
  <mc:AlternateContent xmlns:mc="http://schemas.openxmlformats.org/markup-compatibility/2006" xmlns:p14="http://schemas.microsoft.com/office/powerpoint/2010/main">
    <mc:Choice Requires="p14">
      <p:transition spd="slow" p14:dur="2000" advTm="35231"/>
    </mc:Choice>
    <mc:Fallback xmlns="">
      <p:transition spd="slow" advTm="3523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192523430"/>
              </p:ext>
            </p:extLst>
          </p:nvPr>
        </p:nvGraphicFramePr>
        <p:xfrm>
          <a:off x="677863" y="990600"/>
          <a:ext cx="8596312"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488963"/>
      </p:ext>
    </p:extLst>
  </p:cSld>
  <p:clrMapOvr>
    <a:masterClrMapping/>
  </p:clrMapOvr>
  <p:transition spd="slow" advTm="58171">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dirty="0" smtClean="0">
                <a:solidFill>
                  <a:srgbClr val="002060"/>
                </a:solidFill>
                <a:latin typeface="Comic Sans MS" panose="030F0702030302020204" pitchFamily="66" charset="0"/>
              </a:rPr>
              <a:t>Marco Referencial </a:t>
            </a:r>
            <a:endParaRPr lang="es-EC" sz="3200" dirty="0">
              <a:solidFill>
                <a:srgbClr val="002060"/>
              </a:solidFill>
              <a:latin typeface="Comic Sans MS" panose="030F0702030302020204" pitchFamily="66"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14080648"/>
              </p:ext>
            </p:extLst>
          </p:nvPr>
        </p:nvGraphicFramePr>
        <p:xfrm>
          <a:off x="1251230" y="1357085"/>
          <a:ext cx="8022772" cy="4078732"/>
        </p:xfrm>
        <a:graphic>
          <a:graphicData uri="http://schemas.openxmlformats.org/drawingml/2006/table">
            <a:tbl>
              <a:tblPr firstRow="1" firstCol="1" bandRow="1">
                <a:tableStyleId>{5C22544A-7EE6-4342-B048-85BDC9FD1C3A}</a:tableStyleId>
              </a:tblPr>
              <a:tblGrid>
                <a:gridCol w="2005693"/>
                <a:gridCol w="2005693"/>
                <a:gridCol w="2005693"/>
                <a:gridCol w="2005693"/>
              </a:tblGrid>
              <a:tr h="1563073">
                <a:tc>
                  <a:txBody>
                    <a:bodyPr/>
                    <a:lstStyle/>
                    <a:p>
                      <a:pPr algn="just">
                        <a:lnSpc>
                          <a:spcPct val="115000"/>
                        </a:lnSpc>
                        <a:spcAft>
                          <a:spcPts val="1000"/>
                        </a:spcAft>
                      </a:pPr>
                      <a:r>
                        <a:rPr lang="es-EC" sz="1200" dirty="0">
                          <a:solidFill>
                            <a:schemeClr val="tx1"/>
                          </a:solidFill>
                          <a:effectLst/>
                          <a:latin typeface="Comic Sans MS" panose="030F0702030302020204" pitchFamily="66" charset="0"/>
                        </a:rPr>
                        <a:t>Tema:</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txBody>
                  <a:tcPr marL="41819" marR="41819" marT="0" marB="0">
                    <a:solidFill>
                      <a:schemeClr val="accent4">
                        <a:lumMod val="60000"/>
                        <a:lumOff val="40000"/>
                      </a:schemeClr>
                    </a:solidFill>
                  </a:tcPr>
                </a:tc>
                <a:tc>
                  <a:txBody>
                    <a:bodyPr/>
                    <a:lstStyle/>
                    <a:p>
                      <a:pPr algn="just">
                        <a:lnSpc>
                          <a:spcPct val="115000"/>
                        </a:lnSpc>
                        <a:spcAft>
                          <a:spcPts val="1000"/>
                        </a:spcAft>
                      </a:pPr>
                      <a:r>
                        <a:rPr lang="es-EC" sz="1200" dirty="0">
                          <a:solidFill>
                            <a:schemeClr val="tx1"/>
                          </a:solidFill>
                          <a:effectLst/>
                          <a:latin typeface="Comic Sans MS" panose="030F0702030302020204" pitchFamily="66" charset="0"/>
                        </a:rPr>
                        <a:t>Caso de análisis espacial de la inclusión financiera y su relación con el nivel de pobreza en los municipios mexicanos  </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txBody>
                  <a:tcPr marL="41819" marR="41819" marT="0" marB="0">
                    <a:solidFill>
                      <a:schemeClr val="accent4">
                        <a:lumMod val="60000"/>
                        <a:lumOff val="40000"/>
                      </a:schemeClr>
                    </a:solidFill>
                  </a:tcPr>
                </a:tc>
                <a:tc>
                  <a:txBody>
                    <a:bodyPr/>
                    <a:lstStyle/>
                    <a:p>
                      <a:pPr algn="just">
                        <a:lnSpc>
                          <a:spcPct val="115000"/>
                        </a:lnSpc>
                        <a:spcAft>
                          <a:spcPts val="1000"/>
                        </a:spcAft>
                      </a:pPr>
                      <a:r>
                        <a:rPr lang="es-EC" sz="1200" dirty="0">
                          <a:solidFill>
                            <a:schemeClr val="tx1"/>
                          </a:solidFill>
                          <a:effectLst/>
                          <a:latin typeface="Comic Sans MS" panose="030F0702030302020204" pitchFamily="66" charset="0"/>
                        </a:rPr>
                        <a:t>Estimación del riesgo de crédito en empresas del sector real en Colombia</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05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05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p>
                      <a:pPr algn="just">
                        <a:lnSpc>
                          <a:spcPct val="115000"/>
                        </a:lnSpc>
                        <a:spcAft>
                          <a:spcPts val="1000"/>
                        </a:spcAft>
                      </a:pPr>
                      <a:endParaRPr lang="en-US" sz="1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1819" marR="41819" marT="0" marB="0">
                    <a:solidFill>
                      <a:schemeClr val="accent4">
                        <a:lumMod val="60000"/>
                        <a:lumOff val="40000"/>
                      </a:schemeClr>
                    </a:solidFill>
                  </a:tcPr>
                </a:tc>
                <a:tc>
                  <a:txBody>
                    <a:bodyPr/>
                    <a:lstStyle/>
                    <a:p>
                      <a:pPr algn="just">
                        <a:lnSpc>
                          <a:spcPct val="115000"/>
                        </a:lnSpc>
                        <a:spcAft>
                          <a:spcPts val="1000"/>
                        </a:spcAft>
                      </a:pPr>
                      <a:r>
                        <a:rPr lang="es-EC" sz="1200" dirty="0">
                          <a:solidFill>
                            <a:schemeClr val="tx1"/>
                          </a:solidFill>
                          <a:effectLst/>
                          <a:latin typeface="Comic Sans MS" panose="030F0702030302020204" pitchFamily="66" charset="0"/>
                        </a:rPr>
                        <a:t>Liquidez empresarial y su relación con el sistema financiero</a:t>
                      </a:r>
                      <a:endParaRPr lang="en-US" sz="1200" dirty="0">
                        <a:solidFill>
                          <a:schemeClr val="tx1"/>
                        </a:solidFill>
                        <a:effectLst/>
                        <a:latin typeface="Comic Sans MS" panose="030F0702030302020204" pitchFamily="66" charset="0"/>
                      </a:endParaRPr>
                    </a:p>
                    <a:p>
                      <a:pPr algn="just">
                        <a:lnSpc>
                          <a:spcPct val="115000"/>
                        </a:lnSpc>
                        <a:spcAft>
                          <a:spcPts val="1000"/>
                        </a:spcAft>
                      </a:pPr>
                      <a:r>
                        <a:rPr lang="es-EC" sz="1200" dirty="0">
                          <a:solidFill>
                            <a:schemeClr val="tx1"/>
                          </a:solidFill>
                          <a:effectLst/>
                          <a:latin typeface="Comic Sans MS" panose="030F0702030302020204" pitchFamily="66" charset="0"/>
                        </a:rPr>
                        <a:t> </a:t>
                      </a:r>
                      <a:endParaRPr lang="en-US" sz="1200" dirty="0">
                        <a:solidFill>
                          <a:schemeClr val="tx1"/>
                        </a:solidFill>
                        <a:effectLst/>
                        <a:latin typeface="Comic Sans MS" panose="030F0702030302020204" pitchFamily="66" charset="0"/>
                      </a:endParaRPr>
                    </a:p>
                  </a:txBody>
                  <a:tcPr marL="41819" marR="41819" marT="0" marB="0">
                    <a:solidFill>
                      <a:schemeClr val="accent4">
                        <a:lumMod val="60000"/>
                        <a:lumOff val="40000"/>
                      </a:schemeClr>
                    </a:solidFill>
                  </a:tcPr>
                </a:tc>
              </a:tr>
              <a:tr h="516854">
                <a:tc>
                  <a:txBody>
                    <a:bodyPr/>
                    <a:lstStyle/>
                    <a:p>
                      <a:pPr algn="just">
                        <a:lnSpc>
                          <a:spcPct val="115000"/>
                        </a:lnSpc>
                        <a:spcAft>
                          <a:spcPts val="1000"/>
                        </a:spcAft>
                      </a:pPr>
                      <a:r>
                        <a:rPr lang="es-EC" sz="1200" dirty="0">
                          <a:solidFill>
                            <a:schemeClr val="tx1"/>
                          </a:solidFill>
                          <a:effectLst/>
                          <a:latin typeface="Comic Sans MS" panose="030F0702030302020204" pitchFamily="66" charset="0"/>
                        </a:rPr>
                        <a:t>Variables Dependientes</a:t>
                      </a:r>
                      <a:endParaRPr lang="en-US" sz="1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1819" marR="41819" marT="0" marB="0">
                    <a:solidFill>
                      <a:schemeClr val="accent4">
                        <a:lumMod val="60000"/>
                        <a:lumOff val="40000"/>
                      </a:schemeClr>
                    </a:solidFill>
                  </a:tcPr>
                </a:tc>
                <a:tc>
                  <a:txBody>
                    <a:bodyPr/>
                    <a:lstStyle/>
                    <a:p>
                      <a:pPr algn="just">
                        <a:lnSpc>
                          <a:spcPct val="115000"/>
                        </a:lnSpc>
                        <a:spcAft>
                          <a:spcPts val="1000"/>
                        </a:spcAft>
                      </a:pPr>
                      <a:r>
                        <a:rPr lang="es-EC" sz="1400" dirty="0">
                          <a:effectLst/>
                          <a:latin typeface="Calibri" panose="020F0502020204030204" pitchFamily="34" charset="0"/>
                        </a:rPr>
                        <a:t>-Resultados Financieros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solidFill>
                      <a:schemeClr val="accent3">
                        <a:lumMod val="60000"/>
                        <a:lumOff val="40000"/>
                      </a:schemeClr>
                    </a:solidFill>
                  </a:tcPr>
                </a:tc>
                <a:tc>
                  <a:txBody>
                    <a:bodyPr/>
                    <a:lstStyle/>
                    <a:p>
                      <a:pPr algn="just">
                        <a:lnSpc>
                          <a:spcPct val="115000"/>
                        </a:lnSpc>
                        <a:spcAft>
                          <a:spcPts val="1000"/>
                        </a:spcAft>
                      </a:pPr>
                      <a:r>
                        <a:rPr lang="es-EC" sz="1400" dirty="0">
                          <a:effectLst/>
                          <a:latin typeface="Calibri" panose="020F0502020204030204" pitchFamily="34" charset="0"/>
                        </a:rPr>
                        <a:t>-Resultados Financieros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solidFill>
                      <a:schemeClr val="accent3">
                        <a:lumMod val="60000"/>
                        <a:lumOff val="40000"/>
                      </a:schemeClr>
                    </a:solidFill>
                  </a:tcPr>
                </a:tc>
                <a:tc>
                  <a:txBody>
                    <a:bodyPr/>
                    <a:lstStyle/>
                    <a:p>
                      <a:pPr algn="just">
                        <a:lnSpc>
                          <a:spcPct val="115000"/>
                        </a:lnSpc>
                        <a:spcAft>
                          <a:spcPts val="1000"/>
                        </a:spcAft>
                      </a:pPr>
                      <a:r>
                        <a:rPr lang="es-EC" sz="1400">
                          <a:effectLst/>
                          <a:latin typeface="Calibri" panose="020F0502020204030204" pitchFamily="34" charset="0"/>
                        </a:rPr>
                        <a:t>-Resultados Financieros</a:t>
                      </a:r>
                      <a:endParaRPr lang="en-US" sz="1400">
                        <a:effectLst/>
                        <a:latin typeface="Calibri" panose="020F0502020204030204" pitchFamily="34" charset="0"/>
                      </a:endParaRPr>
                    </a:p>
                    <a:p>
                      <a:pPr algn="just">
                        <a:lnSpc>
                          <a:spcPct val="115000"/>
                        </a:lnSpc>
                        <a:spcAft>
                          <a:spcPts val="1000"/>
                        </a:spcAft>
                      </a:pPr>
                      <a:r>
                        <a:rPr lang="es-EC"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solidFill>
                      <a:schemeClr val="accent3">
                        <a:lumMod val="60000"/>
                        <a:lumOff val="40000"/>
                      </a:schemeClr>
                    </a:solidFill>
                  </a:tcPr>
                </a:tc>
              </a:tr>
              <a:tr h="1578829">
                <a:tc>
                  <a:txBody>
                    <a:bodyPr/>
                    <a:lstStyle/>
                    <a:p>
                      <a:pPr algn="just">
                        <a:lnSpc>
                          <a:spcPct val="115000"/>
                        </a:lnSpc>
                        <a:spcAft>
                          <a:spcPts val="1000"/>
                        </a:spcAft>
                      </a:pPr>
                      <a:r>
                        <a:rPr lang="es-EC" sz="1200" dirty="0">
                          <a:solidFill>
                            <a:schemeClr val="tx1"/>
                          </a:solidFill>
                          <a:effectLst/>
                          <a:latin typeface="Comic Sans MS" panose="030F0702030302020204" pitchFamily="66" charset="0"/>
                        </a:rPr>
                        <a:t>Variables Independientes</a:t>
                      </a:r>
                      <a:endParaRPr lang="en-US" sz="1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1819" marR="41819" marT="0" marB="0">
                    <a:solidFill>
                      <a:schemeClr val="accent4">
                        <a:lumMod val="60000"/>
                        <a:lumOff val="40000"/>
                      </a:schemeClr>
                    </a:solidFill>
                  </a:tcPr>
                </a:tc>
                <a:tc>
                  <a:txBody>
                    <a:bodyPr/>
                    <a:lstStyle/>
                    <a:p>
                      <a:pPr algn="just">
                        <a:lnSpc>
                          <a:spcPct val="115000"/>
                        </a:lnSpc>
                        <a:spcAft>
                          <a:spcPts val="1000"/>
                        </a:spcAft>
                      </a:pPr>
                      <a:r>
                        <a:rPr lang="es-EC" sz="1400" dirty="0">
                          <a:effectLst/>
                          <a:latin typeface="Calibri" panose="020F0502020204030204" pitchFamily="34" charset="0"/>
                        </a:rPr>
                        <a:t>-Indicadores Financieros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-Créditos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-Densidad Poblacional</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solidFill>
                      <a:schemeClr val="accent3">
                        <a:lumMod val="60000"/>
                        <a:lumOff val="40000"/>
                      </a:schemeClr>
                    </a:solidFill>
                  </a:tcPr>
                </a:tc>
                <a:tc>
                  <a:txBody>
                    <a:bodyPr/>
                    <a:lstStyle/>
                    <a:p>
                      <a:pPr algn="just">
                        <a:lnSpc>
                          <a:spcPct val="115000"/>
                        </a:lnSpc>
                        <a:spcAft>
                          <a:spcPts val="1000"/>
                        </a:spcAft>
                      </a:pPr>
                      <a:r>
                        <a:rPr lang="es-EC" sz="1400" dirty="0">
                          <a:effectLst/>
                          <a:latin typeface="Calibri" panose="020F0502020204030204" pitchFamily="34" charset="0"/>
                        </a:rPr>
                        <a:t>Indicadores Financieros: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-Rentabilidad</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-Liquidez</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-Apalancamiento  </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solidFill>
                      <a:schemeClr val="accent3">
                        <a:lumMod val="60000"/>
                        <a:lumOff val="40000"/>
                      </a:schemeClr>
                    </a:solidFill>
                  </a:tcPr>
                </a:tc>
                <a:tc>
                  <a:txBody>
                    <a:bodyPr/>
                    <a:lstStyle/>
                    <a:p>
                      <a:pPr algn="just">
                        <a:lnSpc>
                          <a:spcPct val="115000"/>
                        </a:lnSpc>
                        <a:spcAft>
                          <a:spcPts val="1000"/>
                        </a:spcAft>
                      </a:pPr>
                      <a:r>
                        <a:rPr lang="es-EC" sz="1400" dirty="0">
                          <a:effectLst/>
                          <a:latin typeface="Calibri" panose="020F0502020204030204" pitchFamily="34" charset="0"/>
                        </a:rPr>
                        <a:t>Indicadores Financieros: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-Rentabilidad</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-Liquidez</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Riesgos Financieros:</a:t>
                      </a:r>
                      <a:endParaRPr lang="en-US" sz="1400" dirty="0">
                        <a:effectLst/>
                        <a:latin typeface="Calibri" panose="020F0502020204030204" pitchFamily="34" charset="0"/>
                      </a:endParaRPr>
                    </a:p>
                    <a:p>
                      <a:pPr algn="just">
                        <a:lnSpc>
                          <a:spcPct val="115000"/>
                        </a:lnSpc>
                        <a:spcAft>
                          <a:spcPts val="1000"/>
                        </a:spcAft>
                      </a:pPr>
                      <a:r>
                        <a:rPr lang="es-EC" sz="1400" dirty="0">
                          <a:effectLst/>
                          <a:latin typeface="Calibri" panose="020F0502020204030204" pitchFamily="34" charset="0"/>
                        </a:rPr>
                        <a:t>-Crédito de Liquidez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solidFill>
                      <a:schemeClr val="accent3">
                        <a:lumMod val="60000"/>
                        <a:lumOff val="40000"/>
                      </a:schemeClr>
                    </a:solidFill>
                  </a:tcPr>
                </a:tc>
              </a:tr>
            </a:tbl>
          </a:graphicData>
        </a:graphic>
      </p:graphicFrame>
    </p:spTree>
    <p:extLst>
      <p:ext uri="{BB962C8B-B14F-4D97-AF65-F5344CB8AC3E}">
        <p14:creationId xmlns:p14="http://schemas.microsoft.com/office/powerpoint/2010/main" val="3304847889"/>
      </p:ext>
    </p:extLst>
  </p:cSld>
  <p:clrMapOvr>
    <a:masterClrMapping/>
  </p:clrMapOvr>
  <p:transition spd="slow" advTm="44836">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405312" y="2341789"/>
            <a:ext cx="2162175" cy="1695450"/>
          </a:xfrm>
          <a:prstGeom prst="rect">
            <a:avLst/>
          </a:prstGeom>
        </p:spPr>
      </p:pic>
      <p:sp>
        <p:nvSpPr>
          <p:cNvPr id="2" name="Título 1"/>
          <p:cNvSpPr>
            <a:spLocks noGrp="1"/>
          </p:cNvSpPr>
          <p:nvPr>
            <p:ph type="title"/>
          </p:nvPr>
        </p:nvSpPr>
        <p:spPr/>
        <p:txBody>
          <a:bodyPr>
            <a:normAutofit/>
          </a:bodyPr>
          <a:lstStyle/>
          <a:p>
            <a:pPr algn="ctr"/>
            <a:r>
              <a:rPr lang="es-EC" sz="3200" dirty="0" smtClean="0">
                <a:solidFill>
                  <a:srgbClr val="002060"/>
                </a:solidFill>
                <a:latin typeface="Comic Sans MS" panose="030F0702030302020204" pitchFamily="66" charset="0"/>
              </a:rPr>
              <a:t>Desarrollo Metodológico </a:t>
            </a:r>
            <a:endParaRPr lang="es-EC" sz="3200" dirty="0">
              <a:solidFill>
                <a:srgbClr val="002060"/>
              </a:solidFill>
              <a:latin typeface="Comic Sans MS" panose="030F0702030302020204" pitchFamily="66"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66725799"/>
              </p:ext>
            </p:extLst>
          </p:nvPr>
        </p:nvGraphicFramePr>
        <p:xfrm>
          <a:off x="677863" y="1338943"/>
          <a:ext cx="9108394" cy="5072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014740"/>
      </p:ext>
    </p:extLst>
  </p:cSld>
  <p:clrMapOvr>
    <a:masterClrMapping/>
  </p:clrMapOvr>
  <mc:AlternateContent xmlns:mc="http://schemas.openxmlformats.org/markup-compatibility/2006" xmlns:p14="http://schemas.microsoft.com/office/powerpoint/2010/main">
    <mc:Choice Requires="p14">
      <p:transition spd="slow" p14:dur="1500" advTm="120511">
        <p:split orient="vert"/>
      </p:transition>
    </mc:Choice>
    <mc:Fallback xmlns="">
      <p:transition spd="slow" advTm="120511">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760407086"/>
              </p:ext>
            </p:extLst>
          </p:nvPr>
        </p:nvGraphicFramePr>
        <p:xfrm>
          <a:off x="677862" y="849086"/>
          <a:ext cx="8705623" cy="5192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244598"/>
      </p:ext>
    </p:extLst>
  </p:cSld>
  <p:clrMapOvr>
    <a:masterClrMapping/>
  </p:clrMapOvr>
  <mc:AlternateContent xmlns:mc="http://schemas.openxmlformats.org/markup-compatibility/2006" xmlns:p14="http://schemas.microsoft.com/office/powerpoint/2010/main">
    <mc:Choice Requires="p14">
      <p:transition spd="slow" p14:dur="3400" advTm="60870">
        <p14:reveal/>
      </p:transition>
    </mc:Choice>
    <mc:Fallback xmlns="">
      <p:transition spd="slow" advTm="6087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62377"/>
          </a:xfrm>
        </p:spPr>
        <p:txBody>
          <a:bodyPr>
            <a:normAutofit/>
          </a:bodyPr>
          <a:lstStyle/>
          <a:p>
            <a:pPr algn="ctr"/>
            <a:r>
              <a:rPr lang="es-EC" sz="2400" dirty="0" smtClean="0">
                <a:solidFill>
                  <a:srgbClr val="002060"/>
                </a:solidFill>
                <a:latin typeface="Comic Sans MS" panose="030F0702030302020204" pitchFamily="66" charset="0"/>
              </a:rPr>
              <a:t>Preguntas Encuesta</a:t>
            </a:r>
            <a:endParaRPr lang="es-EC" sz="2400" dirty="0">
              <a:solidFill>
                <a:srgbClr val="002060"/>
              </a:solidFill>
              <a:latin typeface="Comic Sans MS" panose="030F0702030302020204" pitchFamily="66" charset="0"/>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613983802"/>
              </p:ext>
            </p:extLst>
          </p:nvPr>
        </p:nvGraphicFramePr>
        <p:xfrm>
          <a:off x="501056" y="1266076"/>
          <a:ext cx="1984567" cy="3653649"/>
        </p:xfrm>
        <a:graphic>
          <a:graphicData uri="http://schemas.openxmlformats.org/drawingml/2006/table">
            <a:tbl>
              <a:tblPr>
                <a:tableStyleId>{5C22544A-7EE6-4342-B048-85BDC9FD1C3A}</a:tableStyleId>
              </a:tblPr>
              <a:tblGrid>
                <a:gridCol w="1984567"/>
              </a:tblGrid>
              <a:tr h="261774">
                <a:tc>
                  <a:txBody>
                    <a:bodyPr/>
                    <a:lstStyle/>
                    <a:p>
                      <a:pPr algn="ctr" fontAlgn="b"/>
                      <a:r>
                        <a:rPr lang="es-EC" sz="1400" b="1" u="none" strike="noStrike" dirty="0">
                          <a:effectLst/>
                          <a:latin typeface="Cambria" panose="02040503050406030204" pitchFamily="18" charset="0"/>
                        </a:rPr>
                        <a:t>Informativas</a:t>
                      </a:r>
                      <a:endParaRPr lang="es-EC" sz="1400" b="1" i="0" u="none" strike="noStrike" dirty="0">
                        <a:solidFill>
                          <a:srgbClr val="000000"/>
                        </a:solidFill>
                        <a:effectLst/>
                        <a:latin typeface="Cambria" panose="02040503050406030204" pitchFamily="18" charset="0"/>
                      </a:endParaRPr>
                    </a:p>
                  </a:txBody>
                  <a:tcPr marL="9525" marR="9525" marT="9525" marB="0" anchor="b">
                    <a:solidFill>
                      <a:schemeClr val="accent4">
                        <a:lumMod val="20000"/>
                        <a:lumOff val="80000"/>
                      </a:schemeClr>
                    </a:solidFill>
                  </a:tcPr>
                </a:tc>
              </a:tr>
              <a:tr h="261774">
                <a:tc>
                  <a:txBody>
                    <a:bodyPr/>
                    <a:lstStyle/>
                    <a:p>
                      <a:pPr algn="l" fontAlgn="b"/>
                      <a:r>
                        <a:rPr lang="es-EC" sz="1400" u="none" strike="noStrike" dirty="0">
                          <a:effectLst/>
                          <a:latin typeface="Cambria" panose="02040503050406030204" pitchFamily="18" charset="0"/>
                        </a:rPr>
                        <a:t>Tipo de crédito</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accent4">
                        <a:lumMod val="20000"/>
                        <a:lumOff val="80000"/>
                      </a:schemeClr>
                    </a:solidFill>
                  </a:tcPr>
                </a:tc>
              </a:tr>
              <a:tr h="261774">
                <a:tc>
                  <a:txBody>
                    <a:bodyPr/>
                    <a:lstStyle/>
                    <a:p>
                      <a:pPr algn="l" fontAlgn="b"/>
                      <a:r>
                        <a:rPr lang="es-EC" sz="1400" u="none" strike="noStrike" dirty="0">
                          <a:effectLst/>
                          <a:latin typeface="Cambria" panose="02040503050406030204" pitchFamily="18" charset="0"/>
                        </a:rPr>
                        <a:t>Garantías</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accent4">
                        <a:lumMod val="20000"/>
                        <a:lumOff val="80000"/>
                      </a:schemeClr>
                    </a:solidFill>
                  </a:tcPr>
                </a:tc>
              </a:tr>
              <a:tr h="261774">
                <a:tc>
                  <a:txBody>
                    <a:bodyPr/>
                    <a:lstStyle/>
                    <a:p>
                      <a:pPr algn="l" fontAlgn="b"/>
                      <a:r>
                        <a:rPr lang="es-EC" sz="1400" u="none" strike="noStrike" dirty="0">
                          <a:effectLst/>
                          <a:latin typeface="Cambria" panose="02040503050406030204" pitchFamily="18" charset="0"/>
                        </a:rPr>
                        <a:t> Crédito</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accent4">
                        <a:lumMod val="20000"/>
                        <a:lumOff val="80000"/>
                      </a:schemeClr>
                    </a:solidFill>
                  </a:tcPr>
                </a:tc>
              </a:tr>
              <a:tr h="261774">
                <a:tc>
                  <a:txBody>
                    <a:bodyPr/>
                    <a:lstStyle/>
                    <a:p>
                      <a:pPr algn="ctr" fontAlgn="b"/>
                      <a:r>
                        <a:rPr lang="es-EC" sz="1400" b="1" u="none" strike="noStrike" dirty="0">
                          <a:effectLst/>
                          <a:latin typeface="Cambria" panose="02040503050406030204" pitchFamily="18" charset="0"/>
                        </a:rPr>
                        <a:t>Estados financieros</a:t>
                      </a:r>
                      <a:endParaRPr lang="es-EC" sz="1400" b="1" i="0" u="none" strike="noStrike" dirty="0">
                        <a:solidFill>
                          <a:srgbClr val="000000"/>
                        </a:solidFill>
                        <a:effectLst/>
                        <a:latin typeface="Cambria" panose="02040503050406030204" pitchFamily="18" charset="0"/>
                      </a:endParaRPr>
                    </a:p>
                  </a:txBody>
                  <a:tcPr marL="9525" marR="9525" marT="9525" marB="0" anchor="b">
                    <a:solidFill>
                      <a:srgbClr val="FFFF99"/>
                    </a:solidFill>
                  </a:tcPr>
                </a:tc>
              </a:tr>
              <a:tr h="261774">
                <a:tc>
                  <a:txBody>
                    <a:bodyPr/>
                    <a:lstStyle/>
                    <a:p>
                      <a:pPr algn="l" fontAlgn="b"/>
                      <a:r>
                        <a:rPr lang="es-EC" sz="1400" u="none" strike="noStrike" dirty="0">
                          <a:effectLst/>
                          <a:latin typeface="Cambria" panose="02040503050406030204" pitchFamily="18" charset="0"/>
                        </a:rPr>
                        <a:t>Activo</a:t>
                      </a:r>
                      <a:endParaRPr lang="es-EC" sz="1400" b="0" i="0" u="none" strike="noStrike" dirty="0">
                        <a:solidFill>
                          <a:srgbClr val="000000"/>
                        </a:solidFill>
                        <a:effectLst/>
                        <a:latin typeface="Cambria" panose="02040503050406030204" pitchFamily="18" charset="0"/>
                      </a:endParaRPr>
                    </a:p>
                  </a:txBody>
                  <a:tcPr marL="9525" marR="9525" marT="9525" marB="0" anchor="b">
                    <a:solidFill>
                      <a:srgbClr val="FFFF99"/>
                    </a:solidFill>
                  </a:tcPr>
                </a:tc>
              </a:tr>
              <a:tr h="261774">
                <a:tc>
                  <a:txBody>
                    <a:bodyPr/>
                    <a:lstStyle/>
                    <a:p>
                      <a:pPr algn="l" fontAlgn="b"/>
                      <a:r>
                        <a:rPr lang="es-EC" sz="1400" u="none" strike="noStrike" dirty="0">
                          <a:effectLst/>
                          <a:latin typeface="Cambria" panose="02040503050406030204" pitchFamily="18" charset="0"/>
                        </a:rPr>
                        <a:t>Pasivo</a:t>
                      </a:r>
                      <a:endParaRPr lang="es-EC" sz="1400" b="0" i="0" u="none" strike="noStrike" dirty="0">
                        <a:solidFill>
                          <a:srgbClr val="000000"/>
                        </a:solidFill>
                        <a:effectLst/>
                        <a:latin typeface="Cambria" panose="02040503050406030204" pitchFamily="18" charset="0"/>
                      </a:endParaRPr>
                    </a:p>
                  </a:txBody>
                  <a:tcPr marL="9525" marR="9525" marT="9525" marB="0" anchor="b">
                    <a:solidFill>
                      <a:srgbClr val="FFFF99"/>
                    </a:solidFill>
                  </a:tcPr>
                </a:tc>
              </a:tr>
              <a:tr h="261774">
                <a:tc>
                  <a:txBody>
                    <a:bodyPr/>
                    <a:lstStyle/>
                    <a:p>
                      <a:pPr algn="ctr" fontAlgn="b"/>
                      <a:r>
                        <a:rPr lang="es-EC" sz="1400" b="1" u="none" strike="noStrike" dirty="0" smtClean="0">
                          <a:effectLst/>
                          <a:latin typeface="Cambria" panose="02040503050406030204" pitchFamily="18" charset="0"/>
                        </a:rPr>
                        <a:t>Índices </a:t>
                      </a:r>
                      <a:r>
                        <a:rPr lang="es-EC" sz="1400" b="1" u="none" strike="noStrike" dirty="0">
                          <a:effectLst/>
                          <a:latin typeface="Cambria" panose="02040503050406030204" pitchFamily="18" charset="0"/>
                        </a:rPr>
                        <a:t>Financieros</a:t>
                      </a:r>
                      <a:endParaRPr lang="es-EC" sz="1400" b="1" i="0" u="none" strike="noStrike" dirty="0">
                        <a:solidFill>
                          <a:srgbClr val="000000"/>
                        </a:solidFill>
                        <a:effectLst/>
                        <a:latin typeface="Cambria" panose="02040503050406030204" pitchFamily="18" charset="0"/>
                      </a:endParaRPr>
                    </a:p>
                  </a:txBody>
                  <a:tcPr marL="9525" marR="9525" marT="9525" marB="0" anchor="b">
                    <a:solidFill>
                      <a:schemeClr val="tx2">
                        <a:lumMod val="20000"/>
                        <a:lumOff val="80000"/>
                      </a:schemeClr>
                    </a:solidFill>
                  </a:tcPr>
                </a:tc>
              </a:tr>
              <a:tr h="261774">
                <a:tc>
                  <a:txBody>
                    <a:bodyPr/>
                    <a:lstStyle/>
                    <a:p>
                      <a:pPr algn="l" fontAlgn="b"/>
                      <a:r>
                        <a:rPr lang="es-EC" sz="1400" u="none" strike="noStrike" dirty="0">
                          <a:effectLst/>
                          <a:latin typeface="Cambria" panose="02040503050406030204" pitchFamily="18" charset="0"/>
                        </a:rPr>
                        <a:t>Liquidez</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tx2">
                        <a:lumMod val="20000"/>
                        <a:lumOff val="80000"/>
                      </a:schemeClr>
                    </a:solidFill>
                  </a:tcPr>
                </a:tc>
              </a:tr>
              <a:tr h="512361">
                <a:tc>
                  <a:txBody>
                    <a:bodyPr/>
                    <a:lstStyle/>
                    <a:p>
                      <a:pPr algn="l" fontAlgn="b"/>
                      <a:r>
                        <a:rPr lang="es-EC" sz="1400" u="none" strike="noStrike" dirty="0">
                          <a:effectLst/>
                          <a:latin typeface="Cambria" panose="02040503050406030204" pitchFamily="18" charset="0"/>
                        </a:rPr>
                        <a:t>Rotación de Cuentas por cobrar </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tx2">
                        <a:lumMod val="20000"/>
                        <a:lumOff val="80000"/>
                      </a:schemeClr>
                    </a:solidFill>
                  </a:tcPr>
                </a:tc>
              </a:tr>
              <a:tr h="261774">
                <a:tc>
                  <a:txBody>
                    <a:bodyPr/>
                    <a:lstStyle/>
                    <a:p>
                      <a:pPr algn="l" fontAlgn="b"/>
                      <a:r>
                        <a:rPr lang="es-EC" sz="1400" u="none" strike="noStrike" dirty="0">
                          <a:effectLst/>
                          <a:latin typeface="Cambria" panose="02040503050406030204" pitchFamily="18" charset="0"/>
                        </a:rPr>
                        <a:t>Periodo de cobro y pago</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tx2">
                        <a:lumMod val="20000"/>
                        <a:lumOff val="80000"/>
                      </a:schemeClr>
                    </a:solidFill>
                  </a:tcPr>
                </a:tc>
              </a:tr>
              <a:tr h="261774">
                <a:tc>
                  <a:txBody>
                    <a:bodyPr/>
                    <a:lstStyle/>
                    <a:p>
                      <a:pPr algn="l" fontAlgn="b"/>
                      <a:r>
                        <a:rPr lang="es-EC" sz="1400" u="none" strike="noStrike" dirty="0" smtClean="0">
                          <a:effectLst/>
                          <a:latin typeface="Cambria" panose="02040503050406030204" pitchFamily="18" charset="0"/>
                        </a:rPr>
                        <a:t>Endeudamiento</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tx2">
                        <a:lumMod val="20000"/>
                        <a:lumOff val="80000"/>
                      </a:schemeClr>
                    </a:solidFill>
                  </a:tcPr>
                </a:tc>
              </a:tr>
              <a:tr h="261774">
                <a:tc>
                  <a:txBody>
                    <a:bodyPr/>
                    <a:lstStyle/>
                    <a:p>
                      <a:pPr algn="l" fontAlgn="b"/>
                      <a:r>
                        <a:rPr lang="es-EC" sz="1400" u="none" strike="noStrike" dirty="0">
                          <a:effectLst/>
                          <a:latin typeface="Cambria" panose="02040503050406030204" pitchFamily="18" charset="0"/>
                        </a:rPr>
                        <a:t>Cartera vencida</a:t>
                      </a:r>
                      <a:endParaRPr lang="es-EC" sz="1400" b="0" i="0" u="none" strike="noStrike" dirty="0">
                        <a:solidFill>
                          <a:srgbClr val="000000"/>
                        </a:solidFill>
                        <a:effectLst/>
                        <a:latin typeface="Cambria" panose="02040503050406030204" pitchFamily="18" charset="0"/>
                      </a:endParaRPr>
                    </a:p>
                  </a:txBody>
                  <a:tcPr marL="9525" marR="9525" marT="9525" marB="0" anchor="b">
                    <a:solidFill>
                      <a:schemeClr val="tx2">
                        <a:lumMod val="20000"/>
                        <a:lumOff val="80000"/>
                      </a:schemeClr>
                    </a:solidFill>
                  </a:tcPr>
                </a:tc>
              </a:tr>
            </a:tbl>
          </a:graphicData>
        </a:graphic>
      </p:graphicFrame>
      <p:graphicFrame>
        <p:nvGraphicFramePr>
          <p:cNvPr id="9" name="Gráfico 8"/>
          <p:cNvGraphicFramePr/>
          <p:nvPr>
            <p:extLst>
              <p:ext uri="{D42A27DB-BD31-4B8C-83A1-F6EECF244321}">
                <p14:modId xmlns:p14="http://schemas.microsoft.com/office/powerpoint/2010/main" val="1507890598"/>
              </p:ext>
            </p:extLst>
          </p:nvPr>
        </p:nvGraphicFramePr>
        <p:xfrm>
          <a:off x="2753931" y="1171977"/>
          <a:ext cx="5012030" cy="2086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p:cNvGraphicFramePr/>
          <p:nvPr>
            <p:extLst>
              <p:ext uri="{D42A27DB-BD31-4B8C-83A1-F6EECF244321}">
                <p14:modId xmlns:p14="http://schemas.microsoft.com/office/powerpoint/2010/main" val="1845576665"/>
              </p:ext>
            </p:extLst>
          </p:nvPr>
        </p:nvGraphicFramePr>
        <p:xfrm>
          <a:off x="3112792" y="3406668"/>
          <a:ext cx="4769078" cy="3277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616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7076"/>
          </a:xfrm>
        </p:spPr>
        <p:txBody>
          <a:bodyPr/>
          <a:lstStyle/>
          <a:p>
            <a:pPr algn="ctr"/>
            <a:r>
              <a:rPr lang="es-EC" dirty="0" smtClean="0">
                <a:solidFill>
                  <a:srgbClr val="002060"/>
                </a:solidFill>
                <a:latin typeface="Comic Sans MS" panose="030F0702030302020204" pitchFamily="66" charset="0"/>
                <a:cs typeface="Arial" panose="020B0604020202020204" pitchFamily="34" charset="0"/>
              </a:rPr>
              <a:t>ÍNDICE</a:t>
            </a:r>
            <a:endParaRPr lang="es-EC" dirty="0">
              <a:solidFill>
                <a:srgbClr val="002060"/>
              </a:solidFill>
              <a:latin typeface="Comic Sans MS" panose="030F0702030302020204" pitchFamily="66" charset="0"/>
              <a:cs typeface="Arial" panose="020B0604020202020204" pitchFamily="34" charset="0"/>
            </a:endParaRPr>
          </a:p>
        </p:txBody>
      </p:sp>
      <p:sp>
        <p:nvSpPr>
          <p:cNvPr id="3" name="Marcador de contenido 2"/>
          <p:cNvSpPr>
            <a:spLocks noGrp="1"/>
          </p:cNvSpPr>
          <p:nvPr>
            <p:ph idx="1"/>
          </p:nvPr>
        </p:nvSpPr>
        <p:spPr/>
        <p:txBody>
          <a:bodyPr>
            <a:normAutofit lnSpcReduction="10000"/>
          </a:bodyPr>
          <a:lstStyle/>
          <a:p>
            <a:r>
              <a:rPr lang="es-EC" sz="2400" dirty="0" smtClean="0">
                <a:solidFill>
                  <a:schemeClr val="tx1"/>
                </a:solidFill>
                <a:latin typeface="Arial" panose="020B0604020202020204" pitchFamily="34" charset="0"/>
                <a:cs typeface="Arial" panose="020B0604020202020204" pitchFamily="34" charset="0"/>
              </a:rPr>
              <a:t>Introducción</a:t>
            </a:r>
          </a:p>
          <a:p>
            <a:r>
              <a:rPr lang="es-EC" sz="2400" dirty="0" smtClean="0">
                <a:solidFill>
                  <a:schemeClr val="tx1"/>
                </a:solidFill>
                <a:latin typeface="Arial" panose="020B0604020202020204" pitchFamily="34" charset="0"/>
                <a:cs typeface="Arial" panose="020B0604020202020204" pitchFamily="34" charset="0"/>
              </a:rPr>
              <a:t>Planteamiento del Problema</a:t>
            </a:r>
          </a:p>
          <a:p>
            <a:r>
              <a:rPr lang="es-EC" sz="2400" dirty="0" smtClean="0">
                <a:solidFill>
                  <a:schemeClr val="tx1"/>
                </a:solidFill>
                <a:latin typeface="Arial" panose="020B0604020202020204" pitchFamily="34" charset="0"/>
                <a:cs typeface="Arial" panose="020B0604020202020204" pitchFamily="34" charset="0"/>
              </a:rPr>
              <a:t>Marco </a:t>
            </a:r>
            <a:r>
              <a:rPr lang="es-EC" sz="2400" dirty="0">
                <a:solidFill>
                  <a:schemeClr val="tx1"/>
                </a:solidFill>
                <a:latin typeface="Arial" panose="020B0604020202020204" pitchFamily="34" charset="0"/>
                <a:cs typeface="Arial" panose="020B0604020202020204" pitchFamily="34" charset="0"/>
              </a:rPr>
              <a:t>T</a:t>
            </a:r>
            <a:r>
              <a:rPr lang="es-EC" sz="2400" dirty="0" smtClean="0">
                <a:solidFill>
                  <a:schemeClr val="tx1"/>
                </a:solidFill>
                <a:latin typeface="Arial" panose="020B0604020202020204" pitchFamily="34" charset="0"/>
                <a:cs typeface="Arial" panose="020B0604020202020204" pitchFamily="34" charset="0"/>
              </a:rPr>
              <a:t>eórico </a:t>
            </a:r>
          </a:p>
          <a:p>
            <a:r>
              <a:rPr lang="es-EC" sz="2400" dirty="0" smtClean="0">
                <a:solidFill>
                  <a:schemeClr val="tx1"/>
                </a:solidFill>
                <a:latin typeface="Arial" panose="020B0604020202020204" pitchFamily="34" charset="0"/>
                <a:cs typeface="Arial" panose="020B0604020202020204" pitchFamily="34" charset="0"/>
              </a:rPr>
              <a:t>Marco Referencial</a:t>
            </a:r>
          </a:p>
          <a:p>
            <a:r>
              <a:rPr lang="es-EC" sz="2400" dirty="0" smtClean="0">
                <a:solidFill>
                  <a:schemeClr val="tx1"/>
                </a:solidFill>
                <a:latin typeface="Arial" panose="020B0604020202020204" pitchFamily="34" charset="0"/>
                <a:cs typeface="Arial" panose="020B0604020202020204" pitchFamily="34" charset="0"/>
              </a:rPr>
              <a:t>Desarrollo Metodológico</a:t>
            </a:r>
          </a:p>
          <a:p>
            <a:r>
              <a:rPr lang="es-EC" sz="2400" dirty="0" smtClean="0">
                <a:solidFill>
                  <a:schemeClr val="tx1"/>
                </a:solidFill>
                <a:latin typeface="Arial" panose="020B0604020202020204" pitchFamily="34" charset="0"/>
                <a:cs typeface="Arial" panose="020B0604020202020204" pitchFamily="34" charset="0"/>
              </a:rPr>
              <a:t>Ejecución de la Investigación </a:t>
            </a:r>
          </a:p>
          <a:p>
            <a:r>
              <a:rPr lang="es-EC" sz="2400" dirty="0" smtClean="0">
                <a:solidFill>
                  <a:schemeClr val="tx1"/>
                </a:solidFill>
                <a:latin typeface="Arial" panose="020B0604020202020204" pitchFamily="34" charset="0"/>
                <a:cs typeface="Arial" panose="020B0604020202020204" pitchFamily="34" charset="0"/>
              </a:rPr>
              <a:t> Comprobación de Hipótesis</a:t>
            </a:r>
          </a:p>
          <a:p>
            <a:r>
              <a:rPr lang="es-EC" sz="2400" dirty="0" smtClean="0">
                <a:solidFill>
                  <a:schemeClr val="tx1"/>
                </a:solidFill>
                <a:latin typeface="Arial" panose="020B0604020202020204" pitchFamily="34" charset="0"/>
                <a:cs typeface="Arial" panose="020B0604020202020204" pitchFamily="34" charset="0"/>
              </a:rPr>
              <a:t>Conclusiones y Recomendaciones</a:t>
            </a:r>
          </a:p>
          <a:p>
            <a:pPr marL="0" indent="0">
              <a:buNone/>
            </a:pPr>
            <a:endParaRPr lang="es-EC" dirty="0" smtClean="0"/>
          </a:p>
          <a:p>
            <a:endParaRPr lang="es-EC" dirty="0" smtClean="0"/>
          </a:p>
          <a:p>
            <a:endParaRPr lang="es-EC" dirty="0" smtClean="0"/>
          </a:p>
          <a:p>
            <a:endParaRPr lang="es-EC" dirty="0" smtClean="0"/>
          </a:p>
          <a:p>
            <a:endParaRPr lang="es-EC" dirty="0" smtClean="0"/>
          </a:p>
          <a:p>
            <a:endParaRPr lang="es-EC" dirty="0"/>
          </a:p>
        </p:txBody>
      </p:sp>
      <p:pic>
        <p:nvPicPr>
          <p:cNvPr id="4" name="Imagen 3"/>
          <p:cNvPicPr>
            <a:picLocks noChangeAspect="1"/>
          </p:cNvPicPr>
          <p:nvPr/>
        </p:nvPicPr>
        <p:blipFill>
          <a:blip r:embed="rId2"/>
          <a:stretch>
            <a:fillRect/>
          </a:stretch>
        </p:blipFill>
        <p:spPr>
          <a:xfrm>
            <a:off x="244698" y="195599"/>
            <a:ext cx="1068947" cy="1047568"/>
          </a:xfrm>
          <a:prstGeom prst="rect">
            <a:avLst/>
          </a:prstGeom>
        </p:spPr>
      </p:pic>
    </p:spTree>
    <p:extLst>
      <p:ext uri="{BB962C8B-B14F-4D97-AF65-F5344CB8AC3E}">
        <p14:creationId xmlns:p14="http://schemas.microsoft.com/office/powerpoint/2010/main" val="871008697"/>
      </p:ext>
    </p:extLst>
  </p:cSld>
  <p:clrMapOvr>
    <a:masterClrMapping/>
  </p:clrMapOvr>
  <p:transition spd="slow" advTm="20341">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36874625"/>
              </p:ext>
            </p:extLst>
          </p:nvPr>
        </p:nvGraphicFramePr>
        <p:xfrm>
          <a:off x="677862" y="1043189"/>
          <a:ext cx="3984289" cy="30136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970821" y="629923"/>
            <a:ext cx="3427541" cy="369332"/>
          </a:xfrm>
          <a:prstGeom prst="rect">
            <a:avLst/>
          </a:prstGeom>
        </p:spPr>
        <p:txBody>
          <a:bodyPr wrap="none">
            <a:spAutoFit/>
          </a:bodyPr>
          <a:lstStyle/>
          <a:p>
            <a:r>
              <a:rPr lang="es-EC"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Índice de liquidez de la Institución</a:t>
            </a:r>
            <a:endParaRPr lang="es-EC" b="1" dirty="0">
              <a:solidFill>
                <a:srgbClr val="002060"/>
              </a:solidFill>
            </a:endParaRPr>
          </a:p>
        </p:txBody>
      </p:sp>
      <p:graphicFrame>
        <p:nvGraphicFramePr>
          <p:cNvPr id="6" name="Gráfico 5"/>
          <p:cNvGraphicFramePr/>
          <p:nvPr>
            <p:extLst>
              <p:ext uri="{D42A27DB-BD31-4B8C-83A1-F6EECF244321}">
                <p14:modId xmlns:p14="http://schemas.microsoft.com/office/powerpoint/2010/main" val="2907345209"/>
              </p:ext>
            </p:extLst>
          </p:nvPr>
        </p:nvGraphicFramePr>
        <p:xfrm>
          <a:off x="4969098" y="1144935"/>
          <a:ext cx="4921876" cy="266721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5082677" y="491424"/>
            <a:ext cx="4344844" cy="507831"/>
          </a:xfrm>
          <a:prstGeom prst="rect">
            <a:avLst/>
          </a:prstGeom>
        </p:spPr>
        <p:txBody>
          <a:bodyPr wrap="none">
            <a:spAutoFit/>
          </a:bodyPr>
          <a:lstStyle/>
          <a:p>
            <a:pPr algn="ctr">
              <a:lnSpc>
                <a:spcPct val="150000"/>
              </a:lnSpc>
              <a:spcAft>
                <a:spcPts val="0"/>
              </a:spcAft>
            </a:pPr>
            <a:r>
              <a:rPr lang="es-EC"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Índice de rotación de las cuentas por </a:t>
            </a:r>
            <a:r>
              <a:rPr lang="es-EC" b="1"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cobrar</a:t>
            </a:r>
            <a:endParaRPr lang="es-EC"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2847565196"/>
              </p:ext>
            </p:extLst>
          </p:nvPr>
        </p:nvGraphicFramePr>
        <p:xfrm>
          <a:off x="3994663" y="4168140"/>
          <a:ext cx="4048125" cy="268986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p:cNvSpPr/>
          <p:nvPr/>
        </p:nvSpPr>
        <p:spPr>
          <a:xfrm>
            <a:off x="1308504" y="4905708"/>
            <a:ext cx="2683946" cy="369332"/>
          </a:xfrm>
          <a:prstGeom prst="rect">
            <a:avLst/>
          </a:prstGeom>
        </p:spPr>
        <p:txBody>
          <a:bodyPr wrap="square">
            <a:spAutoFit/>
          </a:bodyPr>
          <a:lstStyle/>
          <a:p>
            <a:r>
              <a:rPr lang="es-EC"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Razón de </a:t>
            </a:r>
            <a:r>
              <a:rPr lang="es-EC"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endeudamiento</a:t>
            </a:r>
            <a:endParaRPr lang="es-EC" b="1" dirty="0">
              <a:solidFill>
                <a:srgbClr val="002060"/>
              </a:solidFill>
            </a:endParaRPr>
          </a:p>
        </p:txBody>
      </p:sp>
    </p:spTree>
    <p:extLst>
      <p:ext uri="{BB962C8B-B14F-4D97-AF65-F5344CB8AC3E}">
        <p14:creationId xmlns:p14="http://schemas.microsoft.com/office/powerpoint/2010/main" val="1723210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048" y="285915"/>
            <a:ext cx="8596668" cy="660400"/>
          </a:xfrm>
        </p:spPr>
        <p:txBody>
          <a:bodyPr>
            <a:normAutofit/>
          </a:bodyPr>
          <a:lstStyle/>
          <a:p>
            <a:pPr algn="ctr"/>
            <a:r>
              <a:rPr lang="es-EC" sz="2400" dirty="0" smtClean="0">
                <a:solidFill>
                  <a:srgbClr val="002060"/>
                </a:solidFill>
                <a:latin typeface="Comic Sans MS" panose="030F0702030302020204" pitchFamily="66" charset="0"/>
              </a:rPr>
              <a:t>Ejecución de la investigación </a:t>
            </a:r>
            <a:endParaRPr lang="es-EC" sz="2400" dirty="0">
              <a:solidFill>
                <a:srgbClr val="002060"/>
              </a:solidFill>
              <a:latin typeface="Comic Sans MS" panose="030F0702030302020204" pitchFamily="66"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7227871"/>
              </p:ext>
            </p:extLst>
          </p:nvPr>
        </p:nvGraphicFramePr>
        <p:xfrm>
          <a:off x="697581" y="703362"/>
          <a:ext cx="8991602" cy="5900638"/>
        </p:xfrm>
        <a:graphic>
          <a:graphicData uri="http://schemas.openxmlformats.org/drawingml/2006/table">
            <a:tbl>
              <a:tblPr firstRow="1" firstCol="1" bandRow="1">
                <a:tableStyleId>{F5AB1C69-6EDB-4FF4-983F-18BD219EF322}</a:tableStyleId>
              </a:tblPr>
              <a:tblGrid>
                <a:gridCol w="1630990"/>
                <a:gridCol w="1772354"/>
                <a:gridCol w="2317623"/>
                <a:gridCol w="3270635"/>
              </a:tblGrid>
              <a:tr h="525490">
                <a:tc>
                  <a:txBody>
                    <a:bodyPr/>
                    <a:lstStyle/>
                    <a:p>
                      <a:pPr>
                        <a:lnSpc>
                          <a:spcPct val="115000"/>
                        </a:lnSpc>
                        <a:spcAft>
                          <a:spcPts val="1000"/>
                        </a:spcAft>
                      </a:pPr>
                      <a:r>
                        <a:rPr lang="es-EC" sz="1100" dirty="0">
                          <a:solidFill>
                            <a:srgbClr val="7030A0"/>
                          </a:solidFill>
                          <a:effectLst/>
                        </a:rPr>
                        <a:t>Dependientes</a:t>
                      </a:r>
                      <a:endParaRPr lang="en-U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c>
                  <a:txBody>
                    <a:bodyPr/>
                    <a:lstStyle/>
                    <a:p>
                      <a:pPr>
                        <a:lnSpc>
                          <a:spcPct val="115000"/>
                        </a:lnSpc>
                        <a:spcAft>
                          <a:spcPts val="1000"/>
                        </a:spcAft>
                      </a:pPr>
                      <a:r>
                        <a:rPr lang="es-EC" sz="1100" dirty="0">
                          <a:solidFill>
                            <a:srgbClr val="7030A0"/>
                          </a:solidFill>
                          <a:effectLst/>
                        </a:rPr>
                        <a:t>Independientes</a:t>
                      </a:r>
                      <a:endParaRPr lang="en-US" sz="1100" dirty="0">
                        <a:solidFill>
                          <a:srgbClr val="7030A0"/>
                        </a:solidFill>
                        <a:effectLst/>
                      </a:endParaRPr>
                    </a:p>
                    <a:p>
                      <a:pPr>
                        <a:lnSpc>
                          <a:spcPct val="115000"/>
                        </a:lnSpc>
                        <a:spcAft>
                          <a:spcPts val="1000"/>
                        </a:spcAft>
                      </a:pPr>
                      <a:r>
                        <a:rPr lang="es-EC" sz="1100" dirty="0">
                          <a:solidFill>
                            <a:srgbClr val="7030A0"/>
                          </a:solidFill>
                          <a:effectLst/>
                        </a:rPr>
                        <a:t> </a:t>
                      </a:r>
                      <a:endParaRPr lang="en-U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c>
                  <a:txBody>
                    <a:bodyPr/>
                    <a:lstStyle/>
                    <a:p>
                      <a:pPr>
                        <a:lnSpc>
                          <a:spcPct val="115000"/>
                        </a:lnSpc>
                        <a:spcAft>
                          <a:spcPts val="1000"/>
                        </a:spcAft>
                      </a:pPr>
                      <a:r>
                        <a:rPr lang="es-EC" sz="1100" dirty="0">
                          <a:solidFill>
                            <a:srgbClr val="7030A0"/>
                          </a:solidFill>
                          <a:effectLst/>
                        </a:rPr>
                        <a:t>Covariables</a:t>
                      </a:r>
                      <a:endParaRPr lang="en-US" sz="1100" dirty="0">
                        <a:solidFill>
                          <a:srgbClr val="7030A0"/>
                        </a:solidFill>
                        <a:effectLst/>
                      </a:endParaRPr>
                    </a:p>
                    <a:p>
                      <a:pPr>
                        <a:lnSpc>
                          <a:spcPct val="115000"/>
                        </a:lnSpc>
                        <a:spcAft>
                          <a:spcPts val="1000"/>
                        </a:spcAft>
                      </a:pPr>
                      <a:r>
                        <a:rPr lang="es-EC" sz="1100" dirty="0">
                          <a:solidFill>
                            <a:srgbClr val="7030A0"/>
                          </a:solidFill>
                          <a:effectLst/>
                        </a:rPr>
                        <a:t> </a:t>
                      </a:r>
                      <a:endParaRPr lang="en-U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c>
                  <a:txBody>
                    <a:bodyPr/>
                    <a:lstStyle/>
                    <a:p>
                      <a:pPr>
                        <a:lnSpc>
                          <a:spcPct val="115000"/>
                        </a:lnSpc>
                        <a:spcAft>
                          <a:spcPts val="1000"/>
                        </a:spcAft>
                      </a:pPr>
                      <a:r>
                        <a:rPr lang="es-EC" sz="1100" dirty="0">
                          <a:solidFill>
                            <a:srgbClr val="7030A0"/>
                          </a:solidFill>
                          <a:effectLst/>
                        </a:rPr>
                        <a:t>Categorización de variables</a:t>
                      </a:r>
                      <a:endParaRPr lang="en-U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r>
              <a:tr h="4712808">
                <a:tc>
                  <a:txBody>
                    <a:bodyPr/>
                    <a:lstStyle/>
                    <a:p>
                      <a:pPr>
                        <a:lnSpc>
                          <a:spcPct val="115000"/>
                        </a:lnSpc>
                        <a:spcAft>
                          <a:spcPts val="1000"/>
                        </a:spcAft>
                      </a:pPr>
                      <a:r>
                        <a:rPr lang="es-EC" sz="1100" dirty="0">
                          <a:solidFill>
                            <a:srgbClr val="7030A0"/>
                          </a:solidFill>
                          <a:effectLst/>
                        </a:rPr>
                        <a:t>Resultados Financieros</a:t>
                      </a:r>
                      <a:endParaRPr lang="en-US" sz="1100" dirty="0">
                        <a:solidFill>
                          <a:srgbClr val="7030A0"/>
                        </a:solidFill>
                        <a:effectLst/>
                      </a:endParaRPr>
                    </a:p>
                    <a:p>
                      <a:pPr>
                        <a:lnSpc>
                          <a:spcPct val="115000"/>
                        </a:lnSpc>
                        <a:spcAft>
                          <a:spcPts val="1000"/>
                        </a:spcAft>
                      </a:pPr>
                      <a:r>
                        <a:rPr lang="es-EC" sz="1100" dirty="0">
                          <a:solidFill>
                            <a:srgbClr val="7030A0"/>
                          </a:solidFill>
                          <a:effectLst/>
                        </a:rPr>
                        <a:t> </a:t>
                      </a:r>
                      <a:endParaRPr lang="en-US" sz="1100" dirty="0">
                        <a:solidFill>
                          <a:srgbClr val="7030A0"/>
                        </a:solidFill>
                        <a:effectLst/>
                      </a:endParaRPr>
                    </a:p>
                    <a:p>
                      <a:pPr>
                        <a:lnSpc>
                          <a:spcPct val="115000"/>
                        </a:lnSpc>
                        <a:spcAft>
                          <a:spcPts val="1000"/>
                        </a:spcAft>
                      </a:pPr>
                      <a:r>
                        <a:rPr lang="es-EC" sz="1100" dirty="0">
                          <a:solidFill>
                            <a:srgbClr val="7030A0"/>
                          </a:solidFill>
                          <a:effectLst/>
                        </a:rPr>
                        <a:t> </a:t>
                      </a:r>
                      <a:endParaRPr lang="en-US" sz="1100" dirty="0">
                        <a:solidFill>
                          <a:srgbClr val="7030A0"/>
                        </a:solidFill>
                        <a:effectLst/>
                      </a:endParaRPr>
                    </a:p>
                    <a:p>
                      <a:pPr>
                        <a:lnSpc>
                          <a:spcPct val="115000"/>
                        </a:lnSpc>
                        <a:spcAft>
                          <a:spcPts val="1000"/>
                        </a:spcAft>
                      </a:pPr>
                      <a:r>
                        <a:rPr lang="es-EC"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 </a:t>
                      </a:r>
                      <a:endParaRPr lang="en-US" sz="1100" dirty="0">
                        <a:solidFill>
                          <a:srgbClr val="7030A0"/>
                        </a:solidFill>
                        <a:effectLst/>
                      </a:endParaRPr>
                    </a:p>
                    <a:p>
                      <a:pPr>
                        <a:lnSpc>
                          <a:spcPct val="115000"/>
                        </a:lnSpc>
                        <a:spcAft>
                          <a:spcPts val="1000"/>
                        </a:spcAft>
                      </a:pPr>
                      <a:r>
                        <a:rPr lang="es-ES_tradnl" sz="1100" dirty="0">
                          <a:solidFill>
                            <a:srgbClr val="7030A0"/>
                          </a:solidFill>
                          <a:effectLst/>
                        </a:rPr>
                        <a:t>Resultados de los Riesgos Financieros</a:t>
                      </a:r>
                      <a:endParaRPr lang="en-US" sz="1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c>
                  <a:txBody>
                    <a:bodyPr/>
                    <a:lstStyle/>
                    <a:p>
                      <a:pPr>
                        <a:lnSpc>
                          <a:spcPct val="115000"/>
                        </a:lnSpc>
                        <a:spcAft>
                          <a:spcPts val="1000"/>
                        </a:spcAft>
                      </a:pPr>
                      <a:r>
                        <a:rPr lang="es-EC" sz="1100" b="1" dirty="0">
                          <a:effectLst/>
                        </a:rPr>
                        <a:t>Estados Financieros</a:t>
                      </a:r>
                      <a:endParaRPr lang="en-US" sz="1100" b="1"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Indicadores Financieros</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Riesgos Financieros</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c>
                  <a:txBody>
                    <a:bodyPr/>
                    <a:lstStyle/>
                    <a:p>
                      <a:pPr>
                        <a:lnSpc>
                          <a:spcPct val="115000"/>
                        </a:lnSpc>
                        <a:spcAft>
                          <a:spcPts val="1000"/>
                        </a:spcAft>
                      </a:pPr>
                      <a:r>
                        <a:rPr lang="es-EC" sz="1100" dirty="0">
                          <a:effectLst/>
                        </a:rPr>
                        <a:t>Balance General</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smtClean="0">
                          <a:effectLst/>
                        </a:rPr>
                        <a:t>Razones </a:t>
                      </a:r>
                      <a:r>
                        <a:rPr lang="es-EC" sz="1100" dirty="0">
                          <a:effectLst/>
                        </a:rPr>
                        <a:t>de liquidez</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endParaRPr lang="es-EC" sz="1100" dirty="0" smtClean="0">
                        <a:effectLst/>
                      </a:endParaRPr>
                    </a:p>
                    <a:p>
                      <a:pPr>
                        <a:lnSpc>
                          <a:spcPct val="115000"/>
                        </a:lnSpc>
                        <a:spcAft>
                          <a:spcPts val="1000"/>
                        </a:spcAft>
                      </a:pPr>
                      <a:r>
                        <a:rPr lang="es-EC" sz="1100" dirty="0" smtClean="0">
                          <a:effectLst/>
                        </a:rPr>
                        <a:t>Razones </a:t>
                      </a:r>
                      <a:r>
                        <a:rPr lang="es-EC" sz="1100" dirty="0">
                          <a:effectLst/>
                        </a:rPr>
                        <a:t>de actividad</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Endeudamiento</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Razones de rentabilidad</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Riesgo crédito</a:t>
                      </a:r>
                      <a:endParaRPr lang="en-US" sz="1100" dirty="0">
                        <a:effectLst/>
                      </a:endParaRPr>
                    </a:p>
                    <a:p>
                      <a:pPr>
                        <a:lnSpc>
                          <a:spcPct val="115000"/>
                        </a:lnSpc>
                        <a:spcAft>
                          <a:spcPts val="1000"/>
                        </a:spcAft>
                      </a:pPr>
                      <a:r>
                        <a:rPr lang="es-EC" sz="1100" dirty="0">
                          <a:effectLst/>
                        </a:rPr>
                        <a:t>Riesgo de liquidez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c>
                  <a:txBody>
                    <a:bodyPr/>
                    <a:lstStyle/>
                    <a:p>
                      <a:pPr>
                        <a:lnSpc>
                          <a:spcPct val="115000"/>
                        </a:lnSpc>
                        <a:spcAft>
                          <a:spcPts val="1000"/>
                        </a:spcAft>
                      </a:pPr>
                      <a:r>
                        <a:rPr lang="es-EC" sz="1100" dirty="0">
                          <a:effectLst/>
                        </a:rPr>
                        <a:t>Activo: mayor a US$5.000.000 hasta US$20.000.000.</a:t>
                      </a:r>
                      <a:endParaRPr lang="en-US" sz="1100" dirty="0">
                        <a:effectLst/>
                      </a:endParaRPr>
                    </a:p>
                    <a:p>
                      <a:pPr>
                        <a:lnSpc>
                          <a:spcPct val="115000"/>
                        </a:lnSpc>
                        <a:spcAft>
                          <a:spcPts val="1000"/>
                        </a:spcAft>
                      </a:pPr>
                      <a:r>
                        <a:rPr lang="es-EC" sz="1100" dirty="0">
                          <a:effectLst/>
                        </a:rPr>
                        <a:t>Pasivo: US$300.000.</a:t>
                      </a:r>
                      <a:endParaRPr lang="en-US" sz="1100" dirty="0">
                        <a:effectLst/>
                      </a:endParaRPr>
                    </a:p>
                    <a:p>
                      <a:pPr>
                        <a:lnSpc>
                          <a:spcPct val="115000"/>
                        </a:lnSpc>
                        <a:spcAft>
                          <a:spcPts val="1000"/>
                        </a:spcAft>
                      </a:pPr>
                      <a:r>
                        <a:rPr lang="es-EC" sz="1100" dirty="0">
                          <a:effectLst/>
                        </a:rPr>
                        <a:t> </a:t>
                      </a:r>
                      <a:endParaRPr lang="en-US" sz="1100" dirty="0" smtClean="0">
                        <a:effectLst/>
                      </a:endParaRPr>
                    </a:p>
                    <a:p>
                      <a:pPr>
                        <a:lnSpc>
                          <a:spcPct val="115000"/>
                        </a:lnSpc>
                        <a:spcAft>
                          <a:spcPts val="1000"/>
                        </a:spcAft>
                      </a:pPr>
                      <a:r>
                        <a:rPr lang="es-EC" sz="1100" dirty="0" smtClean="0">
                          <a:effectLst/>
                        </a:rPr>
                        <a:t>Prueba </a:t>
                      </a:r>
                      <a:r>
                        <a:rPr lang="es-EC" sz="1100" dirty="0">
                          <a:effectLst/>
                        </a:rPr>
                        <a:t>ácida: 4.1.</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Rotación cuentas por cobrar: 10.</a:t>
                      </a:r>
                      <a:endParaRPr lang="en-US" sz="1100" dirty="0">
                        <a:effectLst/>
                      </a:endParaRPr>
                    </a:p>
                    <a:p>
                      <a:pPr>
                        <a:lnSpc>
                          <a:spcPct val="115000"/>
                        </a:lnSpc>
                        <a:spcAft>
                          <a:spcPts val="1000"/>
                        </a:spcAft>
                      </a:pPr>
                      <a:r>
                        <a:rPr lang="es-EC" sz="1100" dirty="0">
                          <a:effectLst/>
                        </a:rPr>
                        <a:t>Período promedio de cobro: 31 y 40 días.</a:t>
                      </a:r>
                      <a:endParaRPr lang="en-US" sz="1100" dirty="0">
                        <a:effectLst/>
                      </a:endParaRPr>
                    </a:p>
                    <a:p>
                      <a:pPr>
                        <a:lnSpc>
                          <a:spcPct val="115000"/>
                        </a:lnSpc>
                        <a:spcAft>
                          <a:spcPts val="1000"/>
                        </a:spcAft>
                      </a:pPr>
                      <a:r>
                        <a:rPr lang="es-EC" sz="1100" dirty="0">
                          <a:effectLst/>
                        </a:rPr>
                        <a:t>Período de pago: 30 días.</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Razón de endeudamiento (%): entre 1% y 5%.</a:t>
                      </a:r>
                      <a:endParaRPr lang="en-US" sz="1100" dirty="0">
                        <a:effectLst/>
                      </a:endParaRPr>
                    </a:p>
                    <a:p>
                      <a:pPr>
                        <a:lnSpc>
                          <a:spcPct val="115000"/>
                        </a:lnSpc>
                        <a:spcAft>
                          <a:spcPts val="1000"/>
                        </a:spcAft>
                      </a:pPr>
                      <a:r>
                        <a:rPr lang="es-EC" sz="1100" dirty="0">
                          <a:effectLst/>
                        </a:rPr>
                        <a:t> </a:t>
                      </a:r>
                      <a:endParaRPr lang="en-US" sz="1100" dirty="0">
                        <a:effectLst/>
                      </a:endParaRPr>
                    </a:p>
                    <a:p>
                      <a:pPr>
                        <a:lnSpc>
                          <a:spcPct val="115000"/>
                        </a:lnSpc>
                        <a:spcAft>
                          <a:spcPts val="1000"/>
                        </a:spcAft>
                      </a:pPr>
                      <a:r>
                        <a:rPr lang="es-EC" sz="1100" dirty="0">
                          <a:effectLst/>
                        </a:rPr>
                        <a:t>ROA: entre 1% y 5%.</a:t>
                      </a:r>
                      <a:endParaRPr lang="en-US" sz="1100" dirty="0">
                        <a:effectLst/>
                      </a:endParaRPr>
                    </a:p>
                    <a:p>
                      <a:pPr>
                        <a:lnSpc>
                          <a:spcPct val="115000"/>
                        </a:lnSpc>
                        <a:spcAft>
                          <a:spcPts val="1000"/>
                        </a:spcAft>
                      </a:pPr>
                      <a:r>
                        <a:rPr lang="es-EC" sz="1100" dirty="0">
                          <a:effectLst/>
                        </a:rPr>
                        <a:t>ROE: entre 1% y 5%.</a:t>
                      </a:r>
                      <a:endParaRPr lang="en-US" sz="1100" dirty="0">
                        <a:effectLst/>
                      </a:endParaRPr>
                    </a:p>
                    <a:p>
                      <a:pPr>
                        <a:lnSpc>
                          <a:spcPct val="115000"/>
                        </a:lnSpc>
                        <a:spcAft>
                          <a:spcPts val="1000"/>
                        </a:spcAft>
                      </a:pPr>
                      <a:r>
                        <a:rPr lang="es-EC" sz="1100" dirty="0">
                          <a:effectLst/>
                        </a:rPr>
                        <a:t> </a:t>
                      </a:r>
                      <a:endParaRPr lang="en-US" sz="1100" dirty="0" smtClean="0">
                        <a:effectLst/>
                      </a:endParaRPr>
                    </a:p>
                    <a:p>
                      <a:pPr>
                        <a:lnSpc>
                          <a:spcPct val="115000"/>
                        </a:lnSpc>
                        <a:spcAft>
                          <a:spcPts val="1000"/>
                        </a:spcAft>
                      </a:pPr>
                      <a:r>
                        <a:rPr lang="es-EC" sz="1100" dirty="0" smtClean="0">
                          <a:effectLst/>
                        </a:rPr>
                        <a:t>Incumplimiento </a:t>
                      </a:r>
                      <a:r>
                        <a:rPr lang="es-EC" sz="1100" dirty="0">
                          <a:effectLst/>
                        </a:rPr>
                        <a:t>de pago: entre 1% y 5% en USD.</a:t>
                      </a:r>
                      <a:endParaRPr lang="en-US" sz="1100" dirty="0">
                        <a:effectLst/>
                      </a:endParaRPr>
                    </a:p>
                    <a:p>
                      <a:pPr>
                        <a:lnSpc>
                          <a:spcPct val="115000"/>
                        </a:lnSpc>
                        <a:spcAft>
                          <a:spcPts val="1000"/>
                        </a:spcAft>
                      </a:pPr>
                      <a:r>
                        <a:rPr lang="es-EC" sz="1100" dirty="0">
                          <a:effectLst/>
                        </a:rPr>
                        <a:t>Incumplimiento de pago: entre 1% y 5% en clientes.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354" marR="37354" marT="0" marB="0"/>
                </a:tc>
              </a:tr>
            </a:tbl>
          </a:graphicData>
        </a:graphic>
      </p:graphicFrame>
    </p:spTree>
    <p:extLst>
      <p:ext uri="{BB962C8B-B14F-4D97-AF65-F5344CB8AC3E}">
        <p14:creationId xmlns:p14="http://schemas.microsoft.com/office/powerpoint/2010/main" val="3770461562"/>
      </p:ext>
    </p:extLst>
  </p:cSld>
  <p:clrMapOvr>
    <a:masterClrMapping/>
  </p:clrMapOvr>
  <p:transition spd="slow" advTm="10606">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5197" y="217485"/>
            <a:ext cx="4599907" cy="2678113"/>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118422504"/>
              </p:ext>
            </p:extLst>
          </p:nvPr>
        </p:nvGraphicFramePr>
        <p:xfrm>
          <a:off x="2016806" y="134415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746050"/>
      </p:ext>
    </p:extLst>
  </p:cSld>
  <p:clrMapOvr>
    <a:masterClrMapping/>
  </p:clrMapOvr>
  <p:transition spd="med" advTm="47842">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dirty="0" smtClean="0">
                <a:solidFill>
                  <a:srgbClr val="002060"/>
                </a:solidFill>
                <a:latin typeface="Comic Sans MS" panose="030F0702030302020204" pitchFamily="66" charset="0"/>
              </a:rPr>
              <a:t>Conclusiones</a:t>
            </a:r>
            <a:endParaRPr lang="es-EC" sz="3200" dirty="0">
              <a:solidFill>
                <a:srgbClr val="002060"/>
              </a:solidFill>
              <a:latin typeface="Comic Sans MS" panose="030F0702030302020204" pitchFamily="66" charset="0"/>
            </a:endParaRPr>
          </a:p>
        </p:txBody>
      </p:sp>
      <p:sp>
        <p:nvSpPr>
          <p:cNvPr id="3" name="Marcador de contenido 2"/>
          <p:cNvSpPr>
            <a:spLocks noGrp="1"/>
          </p:cNvSpPr>
          <p:nvPr>
            <p:ph idx="1"/>
          </p:nvPr>
        </p:nvSpPr>
        <p:spPr>
          <a:xfrm>
            <a:off x="677334" y="1447801"/>
            <a:ext cx="8596668" cy="4593562"/>
          </a:xfrm>
        </p:spPr>
        <p:txBody>
          <a:bodyPr>
            <a:normAutofit/>
          </a:bodyPr>
          <a:lstStyle/>
          <a:p>
            <a:pPr algn="just"/>
            <a:r>
              <a:rPr lang="es-EC" sz="1400" dirty="0">
                <a:solidFill>
                  <a:schemeClr val="tx1"/>
                </a:solidFill>
              </a:rPr>
              <a:t>La investigación realizada permite comprobar que los indicadores financieros especialmente indicadores de crédito y liquidez en las cooperativas de ahorro y crédito de los segmentos 3,4 y 5 de la provincia del Carchi inciden de manera positiva en los resultados económicos y financieros del sector cooperativo, los valores obtenidos de ciertos indicadores financieros en el análisis de sus estados financieros reflejan lo mencionado</a:t>
            </a:r>
            <a:r>
              <a:rPr lang="es-EC" sz="1400" dirty="0" smtClean="0">
                <a:solidFill>
                  <a:schemeClr val="tx1"/>
                </a:solidFill>
              </a:rPr>
              <a:t>.</a:t>
            </a:r>
          </a:p>
          <a:p>
            <a:pPr algn="just"/>
            <a:endParaRPr lang="en-US" sz="1400" dirty="0">
              <a:solidFill>
                <a:schemeClr val="tx1"/>
              </a:solidFill>
            </a:endParaRPr>
          </a:p>
          <a:p>
            <a:pPr algn="just"/>
            <a:r>
              <a:rPr lang="es-EC" sz="1400" dirty="0">
                <a:solidFill>
                  <a:schemeClr val="tx1"/>
                </a:solidFill>
              </a:rPr>
              <a:t>Tres de cinco cooperativas encuestadas consideran que tienen un activo entre US$ 5.000.000 hasta US$ 20.000.000, es decir, pertenecen al segmento 3 de las entidades del sector financiero popular y solidario de acuerdo al tipo y al saldo de sus activos, lo que demuestra, la cantidad importante de dinero que administran estas entidades; de igual manera tres de cinco cooperativas encuestadas expresan tener un pasivo mayor a US$ 300.000,  el cual corresponde a los depósitos líquidos recibidos de los socios, dinero que se convierte en pasivo, por cuanto luego de un plazo debe volver a los socios con un </a:t>
            </a:r>
            <a:r>
              <a:rPr lang="es-EC" sz="1400" dirty="0" smtClean="0">
                <a:solidFill>
                  <a:schemeClr val="tx1"/>
                </a:solidFill>
              </a:rPr>
              <a:t>interés</a:t>
            </a:r>
          </a:p>
          <a:p>
            <a:endParaRPr lang="es-EC" dirty="0"/>
          </a:p>
          <a:p>
            <a:endParaRPr lang="es-EC" dirty="0" smtClean="0"/>
          </a:p>
          <a:p>
            <a:endParaRPr lang="es-EC" dirty="0"/>
          </a:p>
        </p:txBody>
      </p:sp>
    </p:spTree>
    <p:extLst>
      <p:ext uri="{BB962C8B-B14F-4D97-AF65-F5344CB8AC3E}">
        <p14:creationId xmlns:p14="http://schemas.microsoft.com/office/powerpoint/2010/main" val="422032393"/>
      </p:ext>
    </p:extLst>
  </p:cSld>
  <p:clrMapOvr>
    <a:masterClrMapping/>
  </p:clrMapOvr>
  <p:transition spd="med" advTm="57166">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674913"/>
            <a:ext cx="8596668" cy="5366449"/>
          </a:xfrm>
        </p:spPr>
        <p:txBody>
          <a:bodyPr>
            <a:normAutofit/>
          </a:bodyPr>
          <a:lstStyle/>
          <a:p>
            <a:pPr algn="just"/>
            <a:r>
              <a:rPr lang="es-EC" sz="1400" dirty="0">
                <a:solidFill>
                  <a:schemeClr val="tx1"/>
                </a:solidFill>
              </a:rPr>
              <a:t>Tres de cinco cooperativas encuestadas, sostiene que tienen un índice de liquidez de 4.1, el resultado significa que por cada dólar que debe cancelar, le quedan 3.1 para seguir funcionando normalmente; lo cual es muy bueno por cuanto mayor índice de liquidez, mayor es la posibilidad de que la organización consiga cancelar las deudas de corto plazo y en relación al indicador del período de pago el 80% de entidades consultadas lo ubica en 30 días, si bien un mayor número de días para el pago puede darle mayor oxigenación económica a la entidad, éste podría afectar a los proveedores. </a:t>
            </a:r>
            <a:endParaRPr lang="en-US" sz="1400" dirty="0">
              <a:solidFill>
                <a:schemeClr val="tx1"/>
              </a:solidFill>
            </a:endParaRPr>
          </a:p>
          <a:p>
            <a:pPr algn="just"/>
            <a:r>
              <a:rPr lang="es-EC" sz="1400" dirty="0">
                <a:solidFill>
                  <a:schemeClr val="tx1"/>
                </a:solidFill>
              </a:rPr>
              <a:t>El 60% de las cooperativas encuestadas expresan que su cartera vencida en dólares se ubica entre el 1% y el 5%, porcentaje elevado que afecta la liquidez de la cooperativa debido a los clientes que no han honrado su deuda. Esta situación se torna crítica cuando el 25% asegura tener una mora en US de entre el 11% y 15%; y, otra entre el 21% y 25%.  Si bien lo ideal es no tener 0 (cero) US de mora, un indicador por debajo del 1% sería admisible. Los resultados obtenidos en la encuesta aplicada reflejan que la cartera vencida es muy elevada, aspecto que se debe mejorar en el menor tiempo posible</a:t>
            </a:r>
            <a:r>
              <a:rPr lang="es-EC" sz="1400" dirty="0" smtClean="0">
                <a:solidFill>
                  <a:schemeClr val="tx1"/>
                </a:solidFill>
              </a:rPr>
              <a:t>.</a:t>
            </a:r>
          </a:p>
          <a:p>
            <a:pPr algn="just"/>
            <a:r>
              <a:rPr lang="es-EC" sz="1400" dirty="0">
                <a:solidFill>
                  <a:schemeClr val="tx1"/>
                </a:solidFill>
              </a:rPr>
              <a:t>El estudio y prevención de riesgos financieros en el sector cooperativo de la provincia del Carchi aporta información sustentable para quienes deseen conocer más a fondo  acerca de indicadores financieros y su relación con la economía popular y solidaria en lo referente al sector cooperativo de la provincia del Carchi, que porcentajes están manejado en cuanto a la cartera vencida  e índices de liquidez, dicha información puede ser útil para estudiantes de bachillerato y universidad que les interese el tema planteado.</a:t>
            </a:r>
            <a:endParaRPr lang="en-US" sz="1400" dirty="0">
              <a:solidFill>
                <a:schemeClr val="tx1"/>
              </a:solidFill>
            </a:endParaRPr>
          </a:p>
          <a:p>
            <a:endParaRPr lang="en-US" dirty="0"/>
          </a:p>
          <a:p>
            <a:endParaRPr lang="es-EC" dirty="0"/>
          </a:p>
        </p:txBody>
      </p:sp>
    </p:spTree>
    <p:extLst>
      <p:ext uri="{BB962C8B-B14F-4D97-AF65-F5344CB8AC3E}">
        <p14:creationId xmlns:p14="http://schemas.microsoft.com/office/powerpoint/2010/main" val="15994882"/>
      </p:ext>
    </p:extLst>
  </p:cSld>
  <p:clrMapOvr>
    <a:masterClrMapping/>
  </p:clrMapOvr>
  <mc:AlternateContent xmlns:mc="http://schemas.openxmlformats.org/markup-compatibility/2006" xmlns:p14="http://schemas.microsoft.com/office/powerpoint/2010/main">
    <mc:Choice Requires="p14">
      <p:transition spd="slow" p14:dur="1500" advTm="62433">
        <p:split orient="vert"/>
      </p:transition>
    </mc:Choice>
    <mc:Fallback xmlns="">
      <p:transition spd="slow" advTm="62433">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0857"/>
          </a:xfrm>
        </p:spPr>
        <p:txBody>
          <a:bodyPr>
            <a:normAutofit/>
          </a:bodyPr>
          <a:lstStyle/>
          <a:p>
            <a:pPr algn="ctr"/>
            <a:r>
              <a:rPr lang="es-EC" sz="3200" dirty="0" smtClean="0">
                <a:solidFill>
                  <a:srgbClr val="002060"/>
                </a:solidFill>
                <a:latin typeface="Comic Sans MS" panose="030F0702030302020204" pitchFamily="66" charset="0"/>
              </a:rPr>
              <a:t>Recomendaciones</a:t>
            </a:r>
            <a:endParaRPr lang="es-EC" sz="3200" dirty="0">
              <a:solidFill>
                <a:srgbClr val="002060"/>
              </a:solidFill>
              <a:latin typeface="Comic Sans MS" panose="030F0702030302020204" pitchFamily="66" charset="0"/>
            </a:endParaRPr>
          </a:p>
        </p:txBody>
      </p:sp>
      <p:sp>
        <p:nvSpPr>
          <p:cNvPr id="3" name="Marcador de contenido 2"/>
          <p:cNvSpPr>
            <a:spLocks noGrp="1"/>
          </p:cNvSpPr>
          <p:nvPr>
            <p:ph idx="1"/>
          </p:nvPr>
        </p:nvSpPr>
        <p:spPr>
          <a:xfrm>
            <a:off x="677334" y="1583646"/>
            <a:ext cx="8596668" cy="3880773"/>
          </a:xfrm>
        </p:spPr>
        <p:txBody>
          <a:bodyPr/>
          <a:lstStyle/>
          <a:p>
            <a:pPr algn="just"/>
            <a:r>
              <a:rPr lang="en-US" dirty="0"/>
              <a:t> </a:t>
            </a:r>
            <a:r>
              <a:rPr lang="es-EC" sz="1400" dirty="0">
                <a:solidFill>
                  <a:schemeClr val="tx1"/>
                </a:solidFill>
              </a:rPr>
              <a:t>Emular las buenas prácticas de aquellas cooperativas que acusan muy buenos resultados en sus índices financieros que permitan superar las debilidades en las entidades con registros negativos, con lo cual evitarán entrar en un proceso de iliquidez. El activo entre US$ 5.000.000 hasta US$ 20.000.000 que registran la mayor parte de las entidades estudiadas amerita total concentración en el manejo eficiente.</a:t>
            </a:r>
            <a:endParaRPr lang="en-US" sz="1400" dirty="0">
              <a:solidFill>
                <a:schemeClr val="tx1"/>
              </a:solidFill>
            </a:endParaRPr>
          </a:p>
          <a:p>
            <a:pPr algn="just"/>
            <a:r>
              <a:rPr lang="es-EC" sz="1400" dirty="0">
                <a:solidFill>
                  <a:schemeClr val="tx1"/>
                </a:solidFill>
              </a:rPr>
              <a:t>Optimizar el pasivo mayor a US$ 300.000, incluso los ubicados por debajo de éste, mediante la colocación de créditos a personas con un alto perfil financiero para evitar la mora en el pago, ya que al ser dinero colocado por los socios, debe ser devuelto con un interés luego de un determinado tiempo</a:t>
            </a:r>
            <a:r>
              <a:rPr lang="es-EC" sz="1400" dirty="0" smtClean="0">
                <a:solidFill>
                  <a:schemeClr val="tx1"/>
                </a:solidFill>
              </a:rPr>
              <a:t>.</a:t>
            </a:r>
          </a:p>
          <a:p>
            <a:pPr algn="just"/>
            <a:r>
              <a:rPr lang="es-EC" sz="1400" dirty="0">
                <a:solidFill>
                  <a:schemeClr val="tx1"/>
                </a:solidFill>
              </a:rPr>
              <a:t>Mantener el índice de liquidez del 4.1, por cuanto esto significa que por cada dólar que debe cancelar, le quedan 3.1 para seguir funcionando normalmente, resultado relevante que le permitirá a la cooperativa cancelar sus deudas de corto plazo</a:t>
            </a:r>
          </a:p>
        </p:txBody>
      </p:sp>
    </p:spTree>
    <p:extLst>
      <p:ext uri="{BB962C8B-B14F-4D97-AF65-F5344CB8AC3E}">
        <p14:creationId xmlns:p14="http://schemas.microsoft.com/office/powerpoint/2010/main" val="2696107231"/>
      </p:ext>
    </p:extLst>
  </p:cSld>
  <p:clrMapOvr>
    <a:masterClrMapping/>
  </p:clrMapOvr>
  <p:transition spd="slow" advTm="22744">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9362" y="832532"/>
            <a:ext cx="8596668" cy="3880773"/>
          </a:xfrm>
        </p:spPr>
        <p:txBody>
          <a:bodyPr/>
          <a:lstStyle/>
          <a:p>
            <a:pPr algn="just"/>
            <a:r>
              <a:rPr lang="es-EC" sz="1400" dirty="0">
                <a:solidFill>
                  <a:schemeClr val="tx1"/>
                </a:solidFill>
              </a:rPr>
              <a:t>Fortalecer el indicador del período promedio de pago, si bien el 80% de las cooperativas encuestadas lo ubican en 30 días, un mayor número de días para el pago puede darle mayor oxigenación económica a la entidad, claro está, procurando no afectar a los proveedores, pues si ven afectados sus intereses pueden tomar la decisión de pasarse a la </a:t>
            </a:r>
            <a:r>
              <a:rPr lang="es-EC" sz="1400" dirty="0" smtClean="0">
                <a:solidFill>
                  <a:schemeClr val="tx1"/>
                </a:solidFill>
              </a:rPr>
              <a:t>competencia.</a:t>
            </a:r>
          </a:p>
          <a:p>
            <a:pPr algn="just"/>
            <a:endParaRPr lang="en-US" sz="1400" dirty="0">
              <a:solidFill>
                <a:schemeClr val="tx1"/>
              </a:solidFill>
            </a:endParaRPr>
          </a:p>
          <a:p>
            <a:pPr algn="just"/>
            <a:r>
              <a:rPr lang="es-EC" sz="1400" dirty="0" smtClean="0">
                <a:solidFill>
                  <a:schemeClr val="tx1"/>
                </a:solidFill>
              </a:rPr>
              <a:t>Implementar </a:t>
            </a:r>
            <a:r>
              <a:rPr lang="es-EC" sz="1400" dirty="0">
                <a:solidFill>
                  <a:schemeClr val="tx1"/>
                </a:solidFill>
              </a:rPr>
              <a:t>acciones correctivas y preventivas para solucionar la morosidad existente en las cooperativas objeto de estudio, de esta menara se evitará que entren en un proceso de iliquidez con la consecuente quiebra; una tasa inferior al 1% puede ser admisible, lo contrario es nocivo para la salud financiera.</a:t>
            </a:r>
            <a:endParaRPr lang="en-US" sz="1400" dirty="0">
              <a:solidFill>
                <a:schemeClr val="tx1"/>
              </a:solidFill>
            </a:endParaRPr>
          </a:p>
          <a:p>
            <a:pPr marL="0" indent="0">
              <a:buNone/>
            </a:pPr>
            <a:endParaRPr lang="es-EC" dirty="0"/>
          </a:p>
        </p:txBody>
      </p:sp>
    </p:spTree>
    <p:extLst>
      <p:ext uri="{BB962C8B-B14F-4D97-AF65-F5344CB8AC3E}">
        <p14:creationId xmlns:p14="http://schemas.microsoft.com/office/powerpoint/2010/main" val="4047579640"/>
      </p:ext>
    </p:extLst>
  </p:cSld>
  <p:clrMapOvr>
    <a:masterClrMapping/>
  </p:clrMapOvr>
  <mc:AlternateContent xmlns:mc="http://schemas.openxmlformats.org/markup-compatibility/2006" xmlns:p14="http://schemas.microsoft.com/office/powerpoint/2010/main">
    <mc:Choice Requires="p14">
      <p:transition spd="slow" p14:dur="1500" advTm="20267">
        <p:split orient="vert"/>
      </p:transition>
    </mc:Choice>
    <mc:Fallback xmlns="">
      <p:transition spd="slow" advTm="20267">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iapositiva_final_en_Power_Point(youtube.com)">
            <a:hlinkClick r:id="" action="ppaction://media"/>
          </p:cNvPr>
          <p:cNvPicPr>
            <a:picLocks noGrp="1" noChangeAspect="1"/>
          </p:cNvPicPr>
          <p:nvPr>
            <p:ph idx="1"/>
            <a:videoFile r:link="rId1"/>
            <p:extLst>
              <p:ext uri="{DAA4B4D4-6D71-4841-9C94-3DE7FCFB9230}">
                <p14:media xmlns:p14="http://schemas.microsoft.com/office/powerpoint/2010/main" r:embed="rId2">
                  <p14:trim st="32000" end="156583.9222"/>
                </p14:media>
              </p:ext>
            </p:extLst>
          </p:nvPr>
        </p:nvPicPr>
        <p:blipFill>
          <a:blip r:embed="rId4"/>
          <a:stretch>
            <a:fillRect/>
          </a:stretch>
        </p:blipFill>
        <p:spPr>
          <a:xfrm>
            <a:off x="419254" y="249382"/>
            <a:ext cx="11358955" cy="6388924"/>
          </a:xfrm>
        </p:spPr>
      </p:pic>
    </p:spTree>
    <p:extLst>
      <p:ext uri="{BB962C8B-B14F-4D97-AF65-F5344CB8AC3E}">
        <p14:creationId xmlns:p14="http://schemas.microsoft.com/office/powerpoint/2010/main" val="1257170342"/>
      </p:ext>
    </p:extLst>
  </p:cSld>
  <p:clrMapOvr>
    <a:masterClrMapping/>
  </p:clrMapOvr>
  <p:transition spd="slow" advTm="3465">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1673" y="609600"/>
            <a:ext cx="7662930" cy="1320800"/>
          </a:xfrm>
        </p:spPr>
        <p:txBody>
          <a:bodyPr/>
          <a:lstStyle/>
          <a:p>
            <a:pPr algn="ctr"/>
            <a:r>
              <a:rPr lang="es-EC" dirty="0" smtClean="0">
                <a:solidFill>
                  <a:srgbClr val="002060"/>
                </a:solidFill>
                <a:latin typeface="Comic Sans MS" panose="030F0702030302020204" pitchFamily="66" charset="0"/>
              </a:rPr>
              <a:t>Introducción</a:t>
            </a:r>
            <a:endParaRPr lang="es-EC" dirty="0">
              <a:solidFill>
                <a:srgbClr val="002060"/>
              </a:solidFill>
              <a:latin typeface="Comic Sans MS" panose="030F0702030302020204" pitchFamily="66"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6238064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3374265" y="1476721"/>
            <a:ext cx="3271233" cy="136773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Artículo 283 de la Republica del Ecuador establece que el sistema económico es social y solidario</a:t>
            </a:r>
            <a:endParaRPr lang="es-EC" dirty="0"/>
          </a:p>
        </p:txBody>
      </p:sp>
      <p:sp>
        <p:nvSpPr>
          <p:cNvPr id="10" name="Rectángulo redondeado 9"/>
          <p:cNvSpPr/>
          <p:nvPr/>
        </p:nvSpPr>
        <p:spPr>
          <a:xfrm>
            <a:off x="770586" y="3301657"/>
            <a:ext cx="3271233" cy="136773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28/04/2011 se creó la ley Orgánica de la Economía Popular y Solidaria orientado al Buen Vivir</a:t>
            </a:r>
            <a:endParaRPr lang="es-EC" dirty="0"/>
          </a:p>
        </p:txBody>
      </p:sp>
      <p:sp>
        <p:nvSpPr>
          <p:cNvPr id="11" name="Rectángulo redondeado 10"/>
          <p:cNvSpPr/>
          <p:nvPr/>
        </p:nvSpPr>
        <p:spPr>
          <a:xfrm>
            <a:off x="6645498" y="3147456"/>
            <a:ext cx="3271233" cy="13677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Artículo 447 del Código Orgánico se creo la Junta de Regulación Monetaria y Financiera</a:t>
            </a:r>
            <a:endParaRPr lang="es-EC" dirty="0"/>
          </a:p>
        </p:txBody>
      </p:sp>
      <p:sp>
        <p:nvSpPr>
          <p:cNvPr id="12" name="Rectángulo redondeado 11"/>
          <p:cNvSpPr/>
          <p:nvPr/>
        </p:nvSpPr>
        <p:spPr>
          <a:xfrm>
            <a:off x="3528811" y="4958110"/>
            <a:ext cx="3689797" cy="136773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SEPS órgano de supervisión, control y vigilancia se sujeta al Código Orgánico Monetario y Financiero</a:t>
            </a:r>
            <a:endParaRPr lang="es-EC" dirty="0"/>
          </a:p>
        </p:txBody>
      </p:sp>
      <p:sp>
        <p:nvSpPr>
          <p:cNvPr id="13" name="Flecha curvada hacia arriba 12"/>
          <p:cNvSpPr/>
          <p:nvPr/>
        </p:nvSpPr>
        <p:spPr>
          <a:xfrm rot="6973620">
            <a:off x="1971764" y="2162311"/>
            <a:ext cx="1268078" cy="679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14" name="Marcador de contenido 4"/>
          <p:cNvGraphicFramePr>
            <a:graphicFrameLocks/>
          </p:cNvGraphicFramePr>
          <p:nvPr>
            <p:extLst>
              <p:ext uri="{D42A27DB-BD31-4B8C-83A1-F6EECF244321}">
                <p14:modId xmlns:p14="http://schemas.microsoft.com/office/powerpoint/2010/main" val="4088391306"/>
              </p:ext>
            </p:extLst>
          </p:nvPr>
        </p:nvGraphicFramePr>
        <p:xfrm>
          <a:off x="830263" y="2312988"/>
          <a:ext cx="8596312" cy="3881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echa curvada hacia arriba 14"/>
          <p:cNvSpPr/>
          <p:nvPr/>
        </p:nvSpPr>
        <p:spPr>
          <a:xfrm rot="3360617">
            <a:off x="2105437" y="5162867"/>
            <a:ext cx="1106587" cy="53754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Flecha curvada hacia arriba 15"/>
          <p:cNvSpPr/>
          <p:nvPr/>
        </p:nvSpPr>
        <p:spPr>
          <a:xfrm rot="18812170">
            <a:off x="7555808" y="4862864"/>
            <a:ext cx="1450611" cy="7497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7" name="Flecha curvada hacia arriba 16"/>
          <p:cNvSpPr/>
          <p:nvPr/>
        </p:nvSpPr>
        <p:spPr>
          <a:xfrm rot="13120496">
            <a:off x="6924745" y="1965002"/>
            <a:ext cx="1450611" cy="7497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098528709"/>
      </p:ext>
    </p:extLst>
  </p:cSld>
  <p:clrMapOvr>
    <a:masterClrMapping/>
  </p:clrMapOvr>
  <mc:AlternateContent xmlns:mc="http://schemas.openxmlformats.org/markup-compatibility/2006" xmlns:p14="http://schemas.microsoft.com/office/powerpoint/2010/main">
    <mc:Choice Requires="p14">
      <p:transition spd="slow" p14:dur="1500" advTm="103694">
        <p:split orient="vert"/>
      </p:transition>
    </mc:Choice>
    <mc:Fallback xmlns="">
      <p:transition spd="slow" advTm="103694">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dirty="0" smtClean="0">
                <a:solidFill>
                  <a:srgbClr val="002060"/>
                </a:solidFill>
                <a:latin typeface="Arial" panose="020B0604020202020204" pitchFamily="34" charset="0"/>
                <a:cs typeface="Arial" panose="020B0604020202020204" pitchFamily="34" charset="0"/>
              </a:rPr>
              <a:t>Segmentación según activos</a:t>
            </a:r>
            <a:endParaRPr lang="es-EC" sz="3200" dirty="0">
              <a:solidFill>
                <a:srgbClr val="002060"/>
              </a:solidFill>
              <a:latin typeface="Arial" panose="020B0604020202020204" pitchFamily="34" charset="0"/>
              <a:cs typeface="Arial" panose="020B0604020202020204" pitchFamily="34"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283706922"/>
              </p:ext>
            </p:extLst>
          </p:nvPr>
        </p:nvGraphicFramePr>
        <p:xfrm>
          <a:off x="633451" y="1527959"/>
          <a:ext cx="4369048" cy="4246319"/>
        </p:xfrm>
        <a:graphic>
          <a:graphicData uri="http://schemas.openxmlformats.org/drawingml/2006/table">
            <a:tbl>
              <a:tblPr firstRow="1" firstCol="1" bandRow="1">
                <a:tableStyleId>{F5AB1C69-6EDB-4FF4-983F-18BD219EF322}</a:tableStyleId>
              </a:tblPr>
              <a:tblGrid>
                <a:gridCol w="2184524"/>
                <a:gridCol w="2184524"/>
              </a:tblGrid>
              <a:tr h="632915">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Segmento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Activos (US$)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r h="362712">
                <a:tc>
                  <a:txBody>
                    <a:bodyPr/>
                    <a:lstStyle/>
                    <a:p>
                      <a:pPr algn="just">
                        <a:lnSpc>
                          <a:spcPct val="115000"/>
                        </a:lnSpc>
                        <a:spcAft>
                          <a:spcPts val="750"/>
                        </a:spcAft>
                      </a:pPr>
                      <a:r>
                        <a:rPr lang="es-EC" sz="1400">
                          <a:effectLst/>
                          <a:latin typeface="Arial" panose="020B0604020202020204" pitchFamily="34" charset="0"/>
                          <a:cs typeface="Arial" panose="020B0604020202020204" pitchFamily="34" charset="0"/>
                        </a:rPr>
                        <a:t>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Mayor a 80’000.000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r h="593521">
                <a:tc>
                  <a:txBody>
                    <a:bodyPr/>
                    <a:lstStyle/>
                    <a:p>
                      <a:pPr algn="just">
                        <a:lnSpc>
                          <a:spcPct val="115000"/>
                        </a:lnSpc>
                        <a:spcAft>
                          <a:spcPts val="750"/>
                        </a:spcAft>
                      </a:pPr>
                      <a:r>
                        <a:rPr lang="es-EC" sz="1400">
                          <a:effectLst/>
                          <a:latin typeface="Arial" panose="020B0604020202020204" pitchFamily="34" charset="0"/>
                          <a:cs typeface="Arial" panose="020B0604020202020204" pitchFamily="34" charset="0"/>
                        </a:rPr>
                        <a:t>2</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Mayor a 20’000.000 hasta 80’000.000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r h="593521">
                <a:tc>
                  <a:txBody>
                    <a:bodyPr/>
                    <a:lstStyle/>
                    <a:p>
                      <a:pPr algn="just">
                        <a:lnSpc>
                          <a:spcPct val="115000"/>
                        </a:lnSpc>
                        <a:spcAft>
                          <a:spcPts val="750"/>
                        </a:spcAft>
                      </a:pPr>
                      <a:r>
                        <a:rPr lang="es-EC" sz="1200">
                          <a:effectLst/>
                          <a:latin typeface="Arial" panose="020B0604020202020204" pitchFamily="34" charset="0"/>
                          <a:cs typeface="Arial" panose="020B0604020202020204" pitchFamily="34" charset="0"/>
                        </a:rPr>
                        <a:t>3</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Mayor a 5'000.000 hasta 20'000.000,00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r h="593521">
                <a:tc>
                  <a:txBody>
                    <a:bodyPr/>
                    <a:lstStyle/>
                    <a:p>
                      <a:pPr algn="just">
                        <a:lnSpc>
                          <a:spcPct val="115000"/>
                        </a:lnSpc>
                        <a:spcAft>
                          <a:spcPts val="750"/>
                        </a:spcAft>
                      </a:pPr>
                      <a:r>
                        <a:rPr lang="es-EC" sz="1200">
                          <a:effectLst/>
                          <a:latin typeface="Arial" panose="020B0604020202020204" pitchFamily="34" charset="0"/>
                          <a:cs typeface="Arial" panose="020B0604020202020204" pitchFamily="34" charset="0"/>
                        </a:rPr>
                        <a:t>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Mayor a 1'000.000 hasta 5'000.000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r h="359480">
                <a:tc rowSpan="2">
                  <a:txBody>
                    <a:bodyPr/>
                    <a:lstStyle/>
                    <a:p>
                      <a:pPr algn="just">
                        <a:lnSpc>
                          <a:spcPct val="115000"/>
                        </a:lnSpc>
                        <a:spcAft>
                          <a:spcPts val="750"/>
                        </a:spcAft>
                      </a:pPr>
                      <a:r>
                        <a:rPr lang="es-EC" sz="1200">
                          <a:effectLst/>
                          <a:latin typeface="Arial" panose="020B0604020202020204" pitchFamily="34" charset="0"/>
                          <a:cs typeface="Arial" panose="020B0604020202020204" pitchFamily="34" charset="0"/>
                        </a:rPr>
                        <a:t> </a:t>
                      </a:r>
                      <a:endParaRPr lang="es-EC" sz="1400">
                        <a:effectLst/>
                        <a:latin typeface="Arial" panose="020B0604020202020204" pitchFamily="34" charset="0"/>
                        <a:cs typeface="Arial" panose="020B0604020202020204" pitchFamily="34" charset="0"/>
                      </a:endParaRPr>
                    </a:p>
                    <a:p>
                      <a:pPr algn="just">
                        <a:lnSpc>
                          <a:spcPct val="115000"/>
                        </a:lnSpc>
                        <a:spcAft>
                          <a:spcPts val="750"/>
                        </a:spcAft>
                      </a:pPr>
                      <a:r>
                        <a:rPr lang="es-EC" sz="1200">
                          <a:effectLst/>
                          <a:latin typeface="Arial" panose="020B0604020202020204" pitchFamily="34" charset="0"/>
                          <a:cs typeface="Arial" panose="020B0604020202020204" pitchFamily="34" charset="0"/>
                        </a:rPr>
                        <a:t>5</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Hasta 1'000.000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r h="827561">
                <a:tc vMerge="1">
                  <a:txBody>
                    <a:bodyPr/>
                    <a:lstStyle/>
                    <a:p>
                      <a:endParaRPr lang="es-EC"/>
                    </a:p>
                  </a:txBody>
                  <a:tcPr/>
                </a:tc>
                <a:tc>
                  <a:txBody>
                    <a:bodyPr/>
                    <a:lstStyle/>
                    <a:p>
                      <a:pPr algn="just">
                        <a:lnSpc>
                          <a:spcPct val="115000"/>
                        </a:lnSpc>
                        <a:spcAft>
                          <a:spcPts val="750"/>
                        </a:spcAft>
                      </a:pPr>
                      <a:r>
                        <a:rPr lang="es-EC" sz="1400" dirty="0">
                          <a:effectLst/>
                          <a:latin typeface="Arial" panose="020B0604020202020204" pitchFamily="34" charset="0"/>
                          <a:cs typeface="Arial" panose="020B0604020202020204" pitchFamily="34" charset="0"/>
                        </a:rPr>
                        <a:t>Cajas de Ahorro, bancos comunales y cajas comunales</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42875" marR="142875" marT="76200" marB="76200"/>
                </a:tc>
              </a:tr>
            </a:tbl>
          </a:graphicData>
        </a:graphic>
      </p:graphicFrame>
      <p:sp>
        <p:nvSpPr>
          <p:cNvPr id="8" name="Cerrar llave 7"/>
          <p:cNvSpPr/>
          <p:nvPr/>
        </p:nvSpPr>
        <p:spPr>
          <a:xfrm>
            <a:off x="5164428" y="3296992"/>
            <a:ext cx="566671" cy="2292439"/>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9" name="Rectángulo 8"/>
          <p:cNvSpPr/>
          <p:nvPr/>
        </p:nvSpPr>
        <p:spPr>
          <a:xfrm>
            <a:off x="5847008" y="3296992"/>
            <a:ext cx="3258354" cy="20734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a:t>
            </a:r>
            <a:r>
              <a:rPr lang="es-EC" dirty="0" smtClean="0">
                <a:solidFill>
                  <a:schemeClr val="tx1"/>
                </a:solidFill>
              </a:rPr>
              <a:t>ooperativas </a:t>
            </a:r>
            <a:r>
              <a:rPr lang="es-EC" dirty="0">
                <a:solidFill>
                  <a:schemeClr val="tx1"/>
                </a:solidFill>
              </a:rPr>
              <a:t>de </a:t>
            </a:r>
            <a:r>
              <a:rPr lang="es-EC" dirty="0" smtClean="0">
                <a:solidFill>
                  <a:schemeClr val="tx1"/>
                </a:solidFill>
              </a:rPr>
              <a:t>Ahorro </a:t>
            </a:r>
            <a:r>
              <a:rPr lang="es-EC" dirty="0">
                <a:solidFill>
                  <a:schemeClr val="tx1"/>
                </a:solidFill>
              </a:rPr>
              <a:t>y </a:t>
            </a:r>
            <a:r>
              <a:rPr lang="es-EC" dirty="0" smtClean="0">
                <a:solidFill>
                  <a:schemeClr val="tx1"/>
                </a:solidFill>
              </a:rPr>
              <a:t>Crédito</a:t>
            </a:r>
            <a:r>
              <a:rPr lang="es-EC" dirty="0">
                <a:solidFill>
                  <a:schemeClr val="tx1"/>
                </a:solidFill>
              </a:rPr>
              <a:t>: Educadores Tulcán Ltda., San Gabriel Ltda., Padre Vicente Ponce Rubio Ltda., 5 de Mayo Ltda., y la Paz </a:t>
            </a:r>
          </a:p>
        </p:txBody>
      </p:sp>
    </p:spTree>
    <p:extLst>
      <p:ext uri="{BB962C8B-B14F-4D97-AF65-F5344CB8AC3E}">
        <p14:creationId xmlns:p14="http://schemas.microsoft.com/office/powerpoint/2010/main" val="2050393634"/>
      </p:ext>
    </p:extLst>
  </p:cSld>
  <p:clrMapOvr>
    <a:masterClrMapping/>
  </p:clrMapOvr>
  <p:transition spd="slow" advTm="91695">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solidFill>
                  <a:srgbClr val="002060"/>
                </a:solidFill>
                <a:latin typeface="Comic Sans MS" panose="030F0702030302020204" pitchFamily="66" charset="0"/>
              </a:rPr>
              <a:t>Planteamiento del Problema</a:t>
            </a:r>
            <a:endParaRPr lang="es-EC" dirty="0">
              <a:solidFill>
                <a:srgbClr val="002060"/>
              </a:solidFill>
              <a:latin typeface="Comic Sans MS" panose="030F0702030302020204" pitchFamily="66" charset="0"/>
            </a:endParaRPr>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69505053"/>
              </p:ext>
            </p:extLst>
          </p:nvPr>
        </p:nvGraphicFramePr>
        <p:xfrm>
          <a:off x="1596980" y="1426979"/>
          <a:ext cx="7482627" cy="5398008"/>
        </p:xfrm>
        <a:graphic>
          <a:graphicData uri="http://schemas.openxmlformats.org/drawingml/2006/table">
            <a:tbl>
              <a:tblPr firstRow="1" firstCol="1" bandRow="1">
                <a:tableStyleId>{91EBBBCC-DAD2-459C-BE2E-F6DE35CF9A28}</a:tableStyleId>
              </a:tblPr>
              <a:tblGrid>
                <a:gridCol w="1463227"/>
                <a:gridCol w="1603294"/>
                <a:gridCol w="1915144"/>
                <a:gridCol w="2500962"/>
              </a:tblGrid>
              <a:tr h="562114">
                <a:tc>
                  <a:txBody>
                    <a:bodyPr/>
                    <a:lstStyle/>
                    <a:p>
                      <a:pPr>
                        <a:lnSpc>
                          <a:spcPct val="115000"/>
                        </a:lnSpc>
                        <a:spcAft>
                          <a:spcPts val="0"/>
                        </a:spcAft>
                      </a:pPr>
                      <a:r>
                        <a:rPr lang="es-EC" sz="1100" dirty="0">
                          <a:solidFill>
                            <a:srgbClr val="002060"/>
                          </a:solidFill>
                          <a:effectLst/>
                          <a:latin typeface="Arial" panose="020B0604020202020204" pitchFamily="34" charset="0"/>
                          <a:cs typeface="Arial" panose="020B0604020202020204" pitchFamily="34" charset="0"/>
                        </a:rPr>
                        <a:t>Método: Cartesiano</a:t>
                      </a:r>
                      <a:endParaRPr lang="es-EC"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chemeClr val="accent4">
                        <a:lumMod val="20000"/>
                        <a:lumOff val="80000"/>
                      </a:schemeClr>
                    </a:solidFill>
                  </a:tcPr>
                </a:tc>
                <a:tc>
                  <a:txBody>
                    <a:bodyPr/>
                    <a:lstStyle/>
                    <a:p>
                      <a:pPr>
                        <a:lnSpc>
                          <a:spcPct val="115000"/>
                        </a:lnSpc>
                        <a:spcAft>
                          <a:spcPts val="0"/>
                        </a:spcAft>
                      </a:pPr>
                      <a:r>
                        <a:rPr lang="es-EC" sz="1100" dirty="0">
                          <a:solidFill>
                            <a:srgbClr val="002060"/>
                          </a:solidFill>
                          <a:effectLst/>
                          <a:latin typeface="Arial" panose="020B0604020202020204" pitchFamily="34" charset="0"/>
                          <a:cs typeface="Arial" panose="020B0604020202020204" pitchFamily="34" charset="0"/>
                        </a:rPr>
                        <a:t>-Medición de situaciones que afectan a la población </a:t>
                      </a:r>
                      <a:endParaRPr lang="es-EC"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chemeClr val="accent4">
                        <a:lumMod val="20000"/>
                        <a:lumOff val="80000"/>
                      </a:schemeClr>
                    </a:solidFill>
                  </a:tcPr>
                </a:tc>
                <a:tc>
                  <a:txBody>
                    <a:bodyPr/>
                    <a:lstStyle/>
                    <a:p>
                      <a:pPr>
                        <a:lnSpc>
                          <a:spcPct val="115000"/>
                        </a:lnSpc>
                        <a:spcAft>
                          <a:spcPts val="0"/>
                        </a:spcAft>
                      </a:pPr>
                      <a:r>
                        <a:rPr lang="es-EC" sz="1100" dirty="0">
                          <a:solidFill>
                            <a:srgbClr val="002060"/>
                          </a:solidFill>
                          <a:effectLst/>
                          <a:latin typeface="Arial" panose="020B0604020202020204" pitchFamily="34" charset="0"/>
                          <a:cs typeface="Arial" panose="020B0604020202020204" pitchFamily="34" charset="0"/>
                        </a:rPr>
                        <a:t>- Búsqueda de información</a:t>
                      </a:r>
                      <a:endParaRPr lang="es-EC"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chemeClr val="accent4">
                        <a:lumMod val="20000"/>
                        <a:lumOff val="80000"/>
                      </a:schemeClr>
                    </a:solidFill>
                  </a:tcPr>
                </a:tc>
                <a:tc>
                  <a:txBody>
                    <a:bodyPr/>
                    <a:lstStyle/>
                    <a:p>
                      <a:pPr>
                        <a:lnSpc>
                          <a:spcPct val="115000"/>
                        </a:lnSpc>
                        <a:spcAft>
                          <a:spcPts val="0"/>
                        </a:spcAft>
                      </a:pPr>
                      <a:r>
                        <a:rPr lang="es-EC" sz="1100" dirty="0">
                          <a:solidFill>
                            <a:srgbClr val="002060"/>
                          </a:solidFill>
                          <a:effectLst/>
                          <a:latin typeface="Arial" panose="020B0604020202020204" pitchFamily="34" charset="0"/>
                          <a:cs typeface="Arial" panose="020B0604020202020204" pitchFamily="34" charset="0"/>
                        </a:rPr>
                        <a:t>- Evidencias</a:t>
                      </a:r>
                      <a:endParaRPr lang="es-EC" sz="105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chemeClr val="accent4">
                        <a:lumMod val="20000"/>
                        <a:lumOff val="80000"/>
                      </a:schemeClr>
                    </a:solidFill>
                  </a:tcPr>
                </a:tc>
              </a:tr>
              <a:tr h="284271">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Dependientes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rgbClr val="FF33CC"/>
                    </a:solidFill>
                  </a:tcP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Independientes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rgbClr val="FFFF66"/>
                    </a:solidFill>
                  </a:tcP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Covariables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rgbClr val="00B0F0"/>
                    </a:solidFill>
                  </a:tcP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Categorización de variables</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chemeClr val="accent4">
                        <a:lumMod val="60000"/>
                        <a:lumOff val="40000"/>
                      </a:schemeClr>
                    </a:solidFill>
                  </a:tcPr>
                </a:tc>
              </a:tr>
              <a:tr h="3326368">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Resultados Financieros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S_tradnl" sz="1100" dirty="0">
                          <a:effectLst/>
                          <a:latin typeface="Arial" panose="020B0604020202020204" pitchFamily="34" charset="0"/>
                          <a:cs typeface="Arial" panose="020B0604020202020204" pitchFamily="34" charset="0"/>
                        </a:rPr>
                        <a:t>Resultados de los Riesgos Financieros</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Estados Financieros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Indicadores Financieros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Riesgos Financieros</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rgbClr val="FFFF99"/>
                    </a:solidFill>
                  </a:tcP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Balance General</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Razones de liquidez</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Razones de actividad</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Endeudamiento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Razones de rentabilidad</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Riesgo crédito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Riesgo de liquidez</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solidFill>
                      <a:schemeClr val="tx2">
                        <a:lumMod val="20000"/>
                        <a:lumOff val="80000"/>
                      </a:schemeClr>
                    </a:solidFill>
                  </a:tcPr>
                </a:tc>
                <a:tc>
                  <a:txBody>
                    <a:bodyPr/>
                    <a:lstStyle/>
                    <a:p>
                      <a:pPr>
                        <a:lnSpc>
                          <a:spcPct val="115000"/>
                        </a:lnSpc>
                        <a:spcAft>
                          <a:spcPts val="0"/>
                        </a:spcAft>
                      </a:pPr>
                      <a:r>
                        <a:rPr lang="es-EC" sz="1100" dirty="0">
                          <a:effectLst/>
                          <a:latin typeface="Arial" panose="020B0604020202020204" pitchFamily="34" charset="0"/>
                          <a:cs typeface="Arial" panose="020B0604020202020204" pitchFamily="34" charset="0"/>
                        </a:rPr>
                        <a:t>Activo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Pasivo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Patrimonio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Prueba ácida (0.50 – 1)</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Razón corriente</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Rotación de activo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Rotación cuentas por cobrar</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Período promedio de cobro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Período de pago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Razón de endeudamiento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ROA</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ROE</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Incumplimiento de pago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Falta de recursos para efectuar el pago.</a:t>
                      </a:r>
                      <a:endParaRPr lang="es-EC" sz="1050" dirty="0">
                        <a:effectLst/>
                        <a:latin typeface="Arial" panose="020B0604020202020204" pitchFamily="34" charset="0"/>
                        <a:cs typeface="Arial" panose="020B0604020202020204" pitchFamily="34" charset="0"/>
                      </a:endParaRPr>
                    </a:p>
                    <a:p>
                      <a:pPr>
                        <a:lnSpc>
                          <a:spcPct val="115000"/>
                        </a:lnSpc>
                        <a:spcAft>
                          <a:spcPts val="0"/>
                        </a:spcAft>
                      </a:pPr>
                      <a:r>
                        <a:rPr lang="es-EC" sz="1100" dirty="0">
                          <a:effectLst/>
                          <a:latin typeface="Arial" panose="020B0604020202020204" pitchFamily="34" charset="0"/>
                          <a:cs typeface="Arial" panose="020B0604020202020204" pitchFamily="34" charset="0"/>
                        </a:rPr>
                        <a:t> </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39553" marR="39553" marT="0" marB="0"/>
                </a:tc>
              </a:tr>
            </a:tbl>
          </a:graphicData>
        </a:graphic>
      </p:graphicFrame>
    </p:spTree>
    <p:extLst>
      <p:ext uri="{BB962C8B-B14F-4D97-AF65-F5344CB8AC3E}">
        <p14:creationId xmlns:p14="http://schemas.microsoft.com/office/powerpoint/2010/main" val="4050215977"/>
      </p:ext>
    </p:extLst>
  </p:cSld>
  <p:clrMapOvr>
    <a:masterClrMapping/>
  </p:clrMapOvr>
  <mc:AlternateContent xmlns:mc="http://schemas.openxmlformats.org/markup-compatibility/2006" xmlns:p14="http://schemas.microsoft.com/office/powerpoint/2010/main">
    <mc:Choice Requires="p14">
      <p:transition spd="slow" advTm="28197">
        <p14:flash/>
      </p:transition>
    </mc:Choice>
    <mc:Fallback xmlns="">
      <p:transition spd="slow" advTm="28197">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solidFill>
                  <a:srgbClr val="002060"/>
                </a:solidFill>
                <a:latin typeface="Comic Sans MS" panose="030F0702030302020204" pitchFamily="66" charset="0"/>
              </a:rPr>
              <a:t>Marco Teórico</a:t>
            </a:r>
            <a:endParaRPr lang="es-EC" dirty="0">
              <a:solidFill>
                <a:srgbClr val="002060"/>
              </a:solidFill>
              <a:latin typeface="Comic Sans MS" panose="030F0702030302020204" pitchFamily="66"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07800560"/>
              </p:ext>
            </p:extLst>
          </p:nvPr>
        </p:nvGraphicFramePr>
        <p:xfrm>
          <a:off x="677690" y="1426979"/>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132849"/>
      </p:ext>
    </p:extLst>
  </p:cSld>
  <p:clrMapOvr>
    <a:masterClrMapping/>
  </p:clrMapOvr>
  <p:transition spd="med" advTm="48416">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15154561"/>
              </p:ext>
            </p:extLst>
          </p:nvPr>
        </p:nvGraphicFramePr>
        <p:xfrm>
          <a:off x="677863" y="515156"/>
          <a:ext cx="8596312" cy="5526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5752814" y="262596"/>
            <a:ext cx="1810152" cy="757553"/>
          </a:xfrm>
          <a:prstGeom prst="rect">
            <a:avLst/>
          </a:prstGeom>
        </p:spPr>
      </p:pic>
      <p:pic>
        <p:nvPicPr>
          <p:cNvPr id="7" name="Imagen 6"/>
          <p:cNvPicPr>
            <a:picLocks noChangeAspect="1"/>
          </p:cNvPicPr>
          <p:nvPr/>
        </p:nvPicPr>
        <p:blipFill>
          <a:blip r:embed="rId8"/>
          <a:stretch>
            <a:fillRect/>
          </a:stretch>
        </p:blipFill>
        <p:spPr>
          <a:xfrm>
            <a:off x="8836327" y="1185702"/>
            <a:ext cx="875696" cy="1096218"/>
          </a:xfrm>
          <a:prstGeom prst="rect">
            <a:avLst/>
          </a:prstGeom>
        </p:spPr>
      </p:pic>
      <p:pic>
        <p:nvPicPr>
          <p:cNvPr id="8" name="Imagen 7"/>
          <p:cNvPicPr>
            <a:picLocks noChangeAspect="1"/>
          </p:cNvPicPr>
          <p:nvPr/>
        </p:nvPicPr>
        <p:blipFill>
          <a:blip r:embed="rId9"/>
          <a:stretch>
            <a:fillRect/>
          </a:stretch>
        </p:blipFill>
        <p:spPr>
          <a:xfrm>
            <a:off x="9475105" y="2341323"/>
            <a:ext cx="1460812" cy="876487"/>
          </a:xfrm>
          <a:prstGeom prst="rect">
            <a:avLst/>
          </a:prstGeom>
        </p:spPr>
      </p:pic>
      <p:pic>
        <p:nvPicPr>
          <p:cNvPr id="9" name="Imagen 8"/>
          <p:cNvPicPr>
            <a:picLocks noChangeAspect="1"/>
          </p:cNvPicPr>
          <p:nvPr/>
        </p:nvPicPr>
        <p:blipFill>
          <a:blip r:embed="rId10"/>
          <a:stretch>
            <a:fillRect/>
          </a:stretch>
        </p:blipFill>
        <p:spPr>
          <a:xfrm>
            <a:off x="10009940" y="3467489"/>
            <a:ext cx="1348972" cy="876362"/>
          </a:xfrm>
          <a:prstGeom prst="rect">
            <a:avLst/>
          </a:prstGeom>
        </p:spPr>
      </p:pic>
      <p:pic>
        <p:nvPicPr>
          <p:cNvPr id="10" name="Imagen 9"/>
          <p:cNvPicPr>
            <a:picLocks noChangeAspect="1"/>
          </p:cNvPicPr>
          <p:nvPr/>
        </p:nvPicPr>
        <p:blipFill>
          <a:blip r:embed="rId11"/>
          <a:stretch>
            <a:fillRect/>
          </a:stretch>
        </p:blipFill>
        <p:spPr>
          <a:xfrm>
            <a:off x="9638648" y="4619179"/>
            <a:ext cx="1030981" cy="1204881"/>
          </a:xfrm>
          <a:prstGeom prst="rect">
            <a:avLst/>
          </a:prstGeom>
        </p:spPr>
      </p:pic>
      <p:pic>
        <p:nvPicPr>
          <p:cNvPr id="11" name="Imagen 10"/>
          <p:cNvPicPr>
            <a:picLocks noChangeAspect="1"/>
          </p:cNvPicPr>
          <p:nvPr/>
        </p:nvPicPr>
        <p:blipFill>
          <a:blip r:embed="rId12"/>
          <a:stretch>
            <a:fillRect/>
          </a:stretch>
        </p:blipFill>
        <p:spPr>
          <a:xfrm>
            <a:off x="7726396" y="5441986"/>
            <a:ext cx="1343631" cy="1200080"/>
          </a:xfrm>
          <a:prstGeom prst="rect">
            <a:avLst/>
          </a:prstGeom>
        </p:spPr>
      </p:pic>
      <p:pic>
        <p:nvPicPr>
          <p:cNvPr id="12" name="Imagen 11"/>
          <p:cNvPicPr>
            <a:picLocks noChangeAspect="1"/>
          </p:cNvPicPr>
          <p:nvPr/>
        </p:nvPicPr>
        <p:blipFill>
          <a:blip r:embed="rId13"/>
          <a:stretch>
            <a:fillRect/>
          </a:stretch>
        </p:blipFill>
        <p:spPr>
          <a:xfrm>
            <a:off x="5733894" y="5567849"/>
            <a:ext cx="1434222" cy="1102899"/>
          </a:xfrm>
          <a:prstGeom prst="rect">
            <a:avLst/>
          </a:prstGeom>
        </p:spPr>
      </p:pic>
      <p:cxnSp>
        <p:nvCxnSpPr>
          <p:cNvPr id="15" name="Conector curvado 14"/>
          <p:cNvCxnSpPr/>
          <p:nvPr/>
        </p:nvCxnSpPr>
        <p:spPr>
          <a:xfrm rot="5400000" flipH="1" flipV="1">
            <a:off x="4954605" y="573129"/>
            <a:ext cx="846973" cy="576481"/>
          </a:xfrm>
          <a:prstGeom prst="curvedConnector3">
            <a:avLst>
              <a:gd name="adj1" fmla="val 101700"/>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ector curvado 21"/>
          <p:cNvCxnSpPr/>
          <p:nvPr/>
        </p:nvCxnSpPr>
        <p:spPr>
          <a:xfrm>
            <a:off x="7289442" y="1020149"/>
            <a:ext cx="273524" cy="169333"/>
          </a:xfrm>
          <a:prstGeom prst="curvedConnector3">
            <a:avLst>
              <a:gd name="adj1" fmla="val 17041"/>
            </a:avLst>
          </a:prstGeom>
          <a:ln>
            <a:tailEnd type="triangle"/>
          </a:ln>
        </p:spPr>
        <p:style>
          <a:lnRef idx="3">
            <a:schemeClr val="dk1"/>
          </a:lnRef>
          <a:fillRef idx="0">
            <a:schemeClr val="dk1"/>
          </a:fillRef>
          <a:effectRef idx="2">
            <a:schemeClr val="dk1"/>
          </a:effectRef>
          <a:fontRef idx="minor">
            <a:schemeClr val="tx1"/>
          </a:fontRef>
        </p:style>
      </p:cxnSp>
      <p:cxnSp>
        <p:nvCxnSpPr>
          <p:cNvPr id="24" name="Conector curvado 23"/>
          <p:cNvCxnSpPr/>
          <p:nvPr/>
        </p:nvCxnSpPr>
        <p:spPr>
          <a:xfrm>
            <a:off x="8379806" y="1737591"/>
            <a:ext cx="273524" cy="169333"/>
          </a:xfrm>
          <a:prstGeom prst="curvedConnector3">
            <a:avLst>
              <a:gd name="adj1" fmla="val 1704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curvado 24"/>
          <p:cNvCxnSpPr/>
          <p:nvPr/>
        </p:nvCxnSpPr>
        <p:spPr>
          <a:xfrm>
            <a:off x="9943048" y="2053184"/>
            <a:ext cx="273524" cy="169333"/>
          </a:xfrm>
          <a:prstGeom prst="curvedConnector3">
            <a:avLst>
              <a:gd name="adj1" fmla="val 101794"/>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curvado 26"/>
          <p:cNvCxnSpPr/>
          <p:nvPr/>
        </p:nvCxnSpPr>
        <p:spPr>
          <a:xfrm>
            <a:off x="9475105" y="3282409"/>
            <a:ext cx="467943" cy="401355"/>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8" name="Conector curvado 27"/>
          <p:cNvCxnSpPr/>
          <p:nvPr/>
        </p:nvCxnSpPr>
        <p:spPr>
          <a:xfrm rot="10800000" flipV="1">
            <a:off x="9173716" y="5613840"/>
            <a:ext cx="394283" cy="177583"/>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ector curvado 28"/>
          <p:cNvCxnSpPr/>
          <p:nvPr/>
        </p:nvCxnSpPr>
        <p:spPr>
          <a:xfrm rot="5400000">
            <a:off x="9657624" y="4245858"/>
            <a:ext cx="426521" cy="30105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pic>
        <p:nvPicPr>
          <p:cNvPr id="2" name="Imagen 1"/>
          <p:cNvPicPr>
            <a:picLocks noChangeAspect="1"/>
          </p:cNvPicPr>
          <p:nvPr/>
        </p:nvPicPr>
        <p:blipFill>
          <a:blip r:embed="rId14"/>
          <a:stretch>
            <a:fillRect/>
          </a:stretch>
        </p:blipFill>
        <p:spPr>
          <a:xfrm>
            <a:off x="7562966" y="709958"/>
            <a:ext cx="1404230" cy="774927"/>
          </a:xfrm>
          <a:prstGeom prst="rect">
            <a:avLst/>
          </a:prstGeom>
        </p:spPr>
      </p:pic>
      <p:cxnSp>
        <p:nvCxnSpPr>
          <p:cNvPr id="18" name="Conector curvado 17"/>
          <p:cNvCxnSpPr/>
          <p:nvPr/>
        </p:nvCxnSpPr>
        <p:spPr>
          <a:xfrm rot="10800000" flipV="1">
            <a:off x="7238766" y="6012144"/>
            <a:ext cx="394283" cy="177583"/>
          </a:xfrm>
          <a:prstGeom prst="curvedConnector3">
            <a:avLst>
              <a:gd name="adj1" fmla="val 3065"/>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62242494"/>
      </p:ext>
    </p:extLst>
  </p:cSld>
  <p:clrMapOvr>
    <a:masterClrMapping/>
  </p:clrMapOvr>
  <p:transition spd="slow" advTm="114892">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2800" dirty="0" smtClean="0">
                <a:solidFill>
                  <a:srgbClr val="002060"/>
                </a:solidFill>
                <a:latin typeface="Comic Sans MS" panose="030F0702030302020204" pitchFamily="66" charset="0"/>
              </a:rPr>
              <a:t>Clasificación</a:t>
            </a:r>
            <a:r>
              <a:rPr lang="en-US" sz="2800" dirty="0" smtClean="0">
                <a:solidFill>
                  <a:srgbClr val="002060"/>
                </a:solidFill>
                <a:latin typeface="Comic Sans MS" panose="030F0702030302020204" pitchFamily="66" charset="0"/>
              </a:rPr>
              <a:t> de las </a:t>
            </a:r>
            <a:r>
              <a:rPr lang="es-EC" sz="2800" dirty="0">
                <a:solidFill>
                  <a:srgbClr val="002060"/>
                </a:solidFill>
                <a:latin typeface="Comic Sans MS" panose="030F0702030302020204" pitchFamily="66" charset="0"/>
              </a:rPr>
              <a:t>C</a:t>
            </a:r>
            <a:r>
              <a:rPr lang="es-EC" sz="2800" dirty="0" smtClean="0">
                <a:solidFill>
                  <a:srgbClr val="002060"/>
                </a:solidFill>
                <a:latin typeface="Comic Sans MS" panose="030F0702030302020204" pitchFamily="66" charset="0"/>
              </a:rPr>
              <a:t>ooperativas</a:t>
            </a:r>
            <a:endParaRPr lang="es-EC" sz="2800" dirty="0">
              <a:solidFill>
                <a:srgbClr val="002060"/>
              </a:solidFill>
              <a:latin typeface="Comic Sans MS" panose="030F0702030302020204" pitchFamily="66"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70769214"/>
              </p:ext>
            </p:extLst>
          </p:nvPr>
        </p:nvGraphicFramePr>
        <p:xfrm>
          <a:off x="677863" y="1349829"/>
          <a:ext cx="8596312" cy="4474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2639105" y="1246226"/>
            <a:ext cx="1663473" cy="1139787"/>
          </a:xfrm>
          <a:prstGeom prst="rect">
            <a:avLst/>
          </a:prstGeom>
        </p:spPr>
      </p:pic>
      <p:pic>
        <p:nvPicPr>
          <p:cNvPr id="6" name="Imagen 5"/>
          <p:cNvPicPr>
            <a:picLocks noChangeAspect="1"/>
          </p:cNvPicPr>
          <p:nvPr/>
        </p:nvPicPr>
        <p:blipFill>
          <a:blip r:embed="rId8"/>
          <a:stretch>
            <a:fillRect/>
          </a:stretch>
        </p:blipFill>
        <p:spPr>
          <a:xfrm>
            <a:off x="1055915" y="2441231"/>
            <a:ext cx="1583190" cy="1008758"/>
          </a:xfrm>
          <a:prstGeom prst="rect">
            <a:avLst/>
          </a:prstGeom>
        </p:spPr>
      </p:pic>
      <p:pic>
        <p:nvPicPr>
          <p:cNvPr id="7" name="Imagen 6"/>
          <p:cNvPicPr>
            <a:picLocks noChangeAspect="1"/>
          </p:cNvPicPr>
          <p:nvPr/>
        </p:nvPicPr>
        <p:blipFill>
          <a:blip r:embed="rId9"/>
          <a:stretch>
            <a:fillRect/>
          </a:stretch>
        </p:blipFill>
        <p:spPr>
          <a:xfrm>
            <a:off x="6820579" y="4071257"/>
            <a:ext cx="1834578" cy="1103993"/>
          </a:xfrm>
          <a:prstGeom prst="rect">
            <a:avLst/>
          </a:prstGeom>
        </p:spPr>
      </p:pic>
      <p:pic>
        <p:nvPicPr>
          <p:cNvPr id="8" name="Imagen 7"/>
          <p:cNvPicPr>
            <a:picLocks noChangeAspect="1"/>
          </p:cNvPicPr>
          <p:nvPr/>
        </p:nvPicPr>
        <p:blipFill>
          <a:blip r:embed="rId10"/>
          <a:stretch>
            <a:fillRect/>
          </a:stretch>
        </p:blipFill>
        <p:spPr>
          <a:xfrm>
            <a:off x="1683203" y="4324482"/>
            <a:ext cx="1590675" cy="1104635"/>
          </a:xfrm>
          <a:prstGeom prst="rect">
            <a:avLst/>
          </a:prstGeom>
        </p:spPr>
      </p:pic>
      <p:pic>
        <p:nvPicPr>
          <p:cNvPr id="9" name="Imagen 8"/>
          <p:cNvPicPr>
            <a:picLocks noChangeAspect="1"/>
          </p:cNvPicPr>
          <p:nvPr/>
        </p:nvPicPr>
        <p:blipFill>
          <a:blip r:embed="rId11"/>
          <a:stretch>
            <a:fillRect/>
          </a:stretch>
        </p:blipFill>
        <p:spPr>
          <a:xfrm>
            <a:off x="7449001" y="2002291"/>
            <a:ext cx="1371600" cy="1114425"/>
          </a:xfrm>
          <a:prstGeom prst="rect">
            <a:avLst/>
          </a:prstGeom>
        </p:spPr>
      </p:pic>
    </p:spTree>
    <p:extLst>
      <p:ext uri="{BB962C8B-B14F-4D97-AF65-F5344CB8AC3E}">
        <p14:creationId xmlns:p14="http://schemas.microsoft.com/office/powerpoint/2010/main" val="1173193967"/>
      </p:ext>
    </p:extLst>
  </p:cSld>
  <p:clrMapOvr>
    <a:masterClrMapping/>
  </p:clrMapOvr>
  <p:transition spd="slow" advTm="61696">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642704038"/>
              </p:ext>
            </p:extLst>
          </p:nvPr>
        </p:nvGraphicFramePr>
        <p:xfrm>
          <a:off x="677862" y="489397"/>
          <a:ext cx="10179027" cy="578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60708"/>
      </p:ext>
    </p:extLst>
  </p:cSld>
  <p:clrMapOvr>
    <a:masterClrMapping/>
  </p:clrMapOvr>
  <mc:AlternateContent xmlns:mc="http://schemas.openxmlformats.org/markup-compatibility/2006" xmlns:p14="http://schemas.microsoft.com/office/powerpoint/2010/main">
    <mc:Choice Requires="p14">
      <p:transition spd="slow" p14:dur="1500" advTm="91709">
        <p:split orient="vert"/>
      </p:transition>
    </mc:Choice>
    <mc:Fallback xmlns="">
      <p:transition spd="slow" advTm="91709">
        <p:split orient="vert"/>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TM03457464[[fn=Dividendo]]</Template>
  <TotalTime>2158</TotalTime>
  <Words>2302</Words>
  <Application>Microsoft Office PowerPoint</Application>
  <PresentationFormat>Personalizado</PresentationFormat>
  <Paragraphs>462</Paragraphs>
  <Slides>27</Slides>
  <Notes>0</Notes>
  <HiddenSlides>0</HiddenSlides>
  <MMClips>1</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Faceta</vt:lpstr>
      <vt:lpstr>Presentación de PowerPoint</vt:lpstr>
      <vt:lpstr>ÍNDICE</vt:lpstr>
      <vt:lpstr>Introducción</vt:lpstr>
      <vt:lpstr>Segmentación según activos</vt:lpstr>
      <vt:lpstr>Planteamiento del Problema</vt:lpstr>
      <vt:lpstr>Marco Teórico</vt:lpstr>
      <vt:lpstr>Presentación de PowerPoint</vt:lpstr>
      <vt:lpstr>Clasificación de las Cooperativas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Referencial </vt:lpstr>
      <vt:lpstr>Desarrollo Metodológico </vt:lpstr>
      <vt:lpstr>Presentación de PowerPoint</vt:lpstr>
      <vt:lpstr>Preguntas Encuesta</vt:lpstr>
      <vt:lpstr>Presentación de PowerPoint</vt:lpstr>
      <vt:lpstr>Ejecución de la investigación </vt:lpstr>
      <vt:lpstr>Presentación de PowerPoint</vt:lpstr>
      <vt:lpstr>Conclusiones</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cardenas</dc:creator>
  <cp:lastModifiedBy>sc</cp:lastModifiedBy>
  <cp:revision>106</cp:revision>
  <dcterms:created xsi:type="dcterms:W3CDTF">2017-08-05T23:40:37Z</dcterms:created>
  <dcterms:modified xsi:type="dcterms:W3CDTF">2017-09-11T19:09:50Z</dcterms:modified>
</cp:coreProperties>
</file>