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8" r:id="rId1"/>
  </p:sldMasterIdLst>
  <p:notesMasterIdLst>
    <p:notesMasterId r:id="rId37"/>
  </p:notesMasterIdLst>
  <p:sldIdLst>
    <p:sldId id="256" r:id="rId2"/>
    <p:sldId id="257" r:id="rId3"/>
    <p:sldId id="258" r:id="rId4"/>
    <p:sldId id="259" r:id="rId5"/>
    <p:sldId id="260" r:id="rId6"/>
    <p:sldId id="261" r:id="rId7"/>
    <p:sldId id="263" r:id="rId8"/>
    <p:sldId id="262"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92" r:id="rId23"/>
    <p:sldId id="277" r:id="rId24"/>
    <p:sldId id="278" r:id="rId25"/>
    <p:sldId id="290" r:id="rId26"/>
    <p:sldId id="279" r:id="rId27"/>
    <p:sldId id="280" r:id="rId28"/>
    <p:sldId id="281" r:id="rId29"/>
    <p:sldId id="282" r:id="rId30"/>
    <p:sldId id="283" r:id="rId31"/>
    <p:sldId id="284" r:id="rId32"/>
    <p:sldId id="285" r:id="rId33"/>
    <p:sldId id="286" r:id="rId34"/>
    <p:sldId id="287" r:id="rId35"/>
    <p:sldId id="289" r:id="rId36"/>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0993" autoAdjust="0"/>
  </p:normalViewPr>
  <p:slideViewPr>
    <p:cSldViewPr snapToGrid="0">
      <p:cViewPr varScale="1">
        <p:scale>
          <a:sx n="72" d="100"/>
          <a:sy n="72" d="100"/>
        </p:scale>
        <p:origin x="1104"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779A41E-F6B3-45C4-80C0-5ADB802DE68D}" type="doc">
      <dgm:prSet loTypeId="urn:microsoft.com/office/officeart/2005/8/layout/hierarchy6" loCatId="hierarchy" qsTypeId="urn:microsoft.com/office/officeart/2005/8/quickstyle/simple1" qsCatId="simple" csTypeId="urn:microsoft.com/office/officeart/2005/8/colors/accent0_1" csCatId="mainScheme" phldr="1"/>
      <dgm:spPr/>
      <dgm:t>
        <a:bodyPr/>
        <a:lstStyle/>
        <a:p>
          <a:endParaRPr lang="es-EC"/>
        </a:p>
      </dgm:t>
    </dgm:pt>
    <dgm:pt modelId="{98341CC1-5402-47D7-A51E-D6B07A350D00}">
      <dgm:prSet phldrT="[Texto]" custT="1"/>
      <dgm:spPr>
        <a:xfrm>
          <a:off x="3815563" y="1863"/>
          <a:ext cx="1254118" cy="836079"/>
        </a:xfrm>
        <a:prstGeom prst="roundRect">
          <a:avLst>
            <a:gd name="adj" fmla="val 10000"/>
          </a:avLst>
        </a:prstGeom>
        <a:solidFill>
          <a:sysClr val="window" lastClr="FFFFFF">
            <a:hueOff val="0"/>
            <a:satOff val="0"/>
            <a:lumOff val="0"/>
            <a:alphaOff val="0"/>
          </a:sysClr>
        </a:solidFill>
        <a:ln w="25400" cap="flat" cmpd="sng" algn="ctr">
          <a:solidFill>
            <a:sysClr val="windowText" lastClr="000000">
              <a:shade val="80000"/>
              <a:hueOff val="0"/>
              <a:satOff val="0"/>
              <a:lumOff val="0"/>
              <a:alphaOff val="0"/>
            </a:sysClr>
          </a:solidFill>
          <a:prstDash val="solid"/>
        </a:ln>
        <a:effectLst/>
      </dgm:spPr>
      <dgm:t>
        <a:bodyPr/>
        <a:lstStyle/>
        <a:p>
          <a:pPr algn="ctr"/>
          <a:r>
            <a:rPr lang="es-EC" sz="1800" b="1">
              <a:solidFill>
                <a:sysClr val="windowText" lastClr="000000">
                  <a:hueOff val="0"/>
                  <a:satOff val="0"/>
                  <a:lumOff val="0"/>
                  <a:alphaOff val="0"/>
                </a:sysClr>
              </a:solidFill>
              <a:latin typeface="Calibri"/>
              <a:ea typeface="+mn-ea"/>
              <a:cs typeface="+mn-cs"/>
            </a:rPr>
            <a:t>Analisis dinamicos</a:t>
          </a:r>
        </a:p>
      </dgm:t>
    </dgm:pt>
    <dgm:pt modelId="{67FCFB65-815B-4A8C-A59D-9B2FDBBDBD84}" type="parTrans" cxnId="{429A3408-3497-4526-BCD1-51C68B7AEC4D}">
      <dgm:prSet/>
      <dgm:spPr/>
      <dgm:t>
        <a:bodyPr/>
        <a:lstStyle/>
        <a:p>
          <a:pPr algn="ctr"/>
          <a:endParaRPr lang="es-EC" sz="800"/>
        </a:p>
      </dgm:t>
    </dgm:pt>
    <dgm:pt modelId="{16F801F9-59A8-404B-B9B1-102053DAC12D}" type="sibTrans" cxnId="{429A3408-3497-4526-BCD1-51C68B7AEC4D}">
      <dgm:prSet/>
      <dgm:spPr/>
      <dgm:t>
        <a:bodyPr/>
        <a:lstStyle/>
        <a:p>
          <a:pPr algn="ctr"/>
          <a:endParaRPr lang="es-EC" sz="800"/>
        </a:p>
      </dgm:t>
    </dgm:pt>
    <dgm:pt modelId="{14EB120B-19EF-4AC3-BB1E-BB20A1C2DC7C}">
      <dgm:prSet phldrT="[Texto]" custT="1"/>
      <dgm:spPr>
        <a:xfrm>
          <a:off x="2185208" y="1172373"/>
          <a:ext cx="1254118" cy="836079"/>
        </a:xfrm>
        <a:prstGeom prst="roundRect">
          <a:avLst>
            <a:gd name="adj" fmla="val 10000"/>
          </a:avLst>
        </a:prstGeom>
        <a:solidFill>
          <a:sysClr val="window" lastClr="FFFFFF">
            <a:hueOff val="0"/>
            <a:satOff val="0"/>
            <a:lumOff val="0"/>
            <a:alphaOff val="0"/>
          </a:sysClr>
        </a:solidFill>
        <a:ln w="25400" cap="flat" cmpd="sng" algn="ctr">
          <a:solidFill>
            <a:sysClr val="windowText" lastClr="000000">
              <a:shade val="80000"/>
              <a:hueOff val="0"/>
              <a:satOff val="0"/>
              <a:lumOff val="0"/>
              <a:alphaOff val="0"/>
            </a:sysClr>
          </a:solidFill>
          <a:prstDash val="solid"/>
        </a:ln>
        <a:effectLst/>
      </dgm:spPr>
      <dgm:t>
        <a:bodyPr/>
        <a:lstStyle/>
        <a:p>
          <a:pPr algn="ctr"/>
          <a:r>
            <a:rPr lang="es-EC" sz="1800" b="1">
              <a:solidFill>
                <a:sysClr val="windowText" lastClr="000000">
                  <a:hueOff val="0"/>
                  <a:satOff val="0"/>
                  <a:lumOff val="0"/>
                  <a:alphaOff val="0"/>
                </a:sysClr>
              </a:solidFill>
              <a:latin typeface="Calibri"/>
              <a:ea typeface="+mn-ea"/>
              <a:cs typeface="+mn-cs"/>
            </a:rPr>
            <a:t>Lineal (libre)</a:t>
          </a:r>
        </a:p>
      </dgm:t>
    </dgm:pt>
    <dgm:pt modelId="{CB7939BF-015A-445A-B3C6-C3A77F1A8D06}" type="parTrans" cxnId="{3F3E9B9F-377A-43F6-B47D-B4E2C67879E9}">
      <dgm:prSet/>
      <dgm:spPr>
        <a:xfrm>
          <a:off x="2812268" y="837942"/>
          <a:ext cx="1630354" cy="334431"/>
        </a:xfrm>
        <a:custGeom>
          <a:avLst/>
          <a:gdLst/>
          <a:ahLst/>
          <a:cxnLst/>
          <a:rect l="0" t="0" r="0" b="0"/>
          <a:pathLst>
            <a:path>
              <a:moveTo>
                <a:pt x="1630354" y="0"/>
              </a:moveTo>
              <a:lnTo>
                <a:pt x="1630354" y="167215"/>
              </a:lnTo>
              <a:lnTo>
                <a:pt x="0" y="167215"/>
              </a:lnTo>
              <a:lnTo>
                <a:pt x="0" y="334431"/>
              </a:lnTo>
            </a:path>
          </a:pathLst>
        </a:custGeom>
        <a:noFill/>
        <a:ln w="25400" cap="flat" cmpd="sng" algn="ctr">
          <a:solidFill>
            <a:sysClr val="windowText" lastClr="000000">
              <a:shade val="60000"/>
              <a:hueOff val="0"/>
              <a:satOff val="0"/>
              <a:lumOff val="0"/>
              <a:alphaOff val="0"/>
            </a:sysClr>
          </a:solidFill>
          <a:prstDash val="solid"/>
        </a:ln>
        <a:effectLst/>
      </dgm:spPr>
      <dgm:t>
        <a:bodyPr/>
        <a:lstStyle/>
        <a:p>
          <a:pPr algn="ctr"/>
          <a:endParaRPr lang="es-EC" sz="1800"/>
        </a:p>
      </dgm:t>
    </dgm:pt>
    <dgm:pt modelId="{B06BAFE2-B9AF-4482-B79E-DDC3AE3E8A3F}" type="sibTrans" cxnId="{3F3E9B9F-377A-43F6-B47D-B4E2C67879E9}">
      <dgm:prSet/>
      <dgm:spPr/>
      <dgm:t>
        <a:bodyPr/>
        <a:lstStyle/>
        <a:p>
          <a:pPr algn="ctr"/>
          <a:endParaRPr lang="es-EC" sz="800"/>
        </a:p>
      </dgm:t>
    </dgm:pt>
    <dgm:pt modelId="{9CCDDE31-42CD-475C-86FC-C65AFBB66449}">
      <dgm:prSet phldrT="[Texto]" custT="1"/>
      <dgm:spPr>
        <a:xfrm>
          <a:off x="5445917" y="1172373"/>
          <a:ext cx="1254118" cy="836079"/>
        </a:xfrm>
        <a:prstGeom prst="roundRect">
          <a:avLst>
            <a:gd name="adj" fmla="val 10000"/>
          </a:avLst>
        </a:prstGeom>
        <a:solidFill>
          <a:sysClr val="window" lastClr="FFFFFF">
            <a:hueOff val="0"/>
            <a:satOff val="0"/>
            <a:lumOff val="0"/>
            <a:alphaOff val="0"/>
          </a:sysClr>
        </a:solidFill>
        <a:ln w="25400" cap="flat" cmpd="sng" algn="ctr">
          <a:solidFill>
            <a:sysClr val="windowText" lastClr="000000">
              <a:shade val="80000"/>
              <a:hueOff val="0"/>
              <a:satOff val="0"/>
              <a:lumOff val="0"/>
              <a:alphaOff val="0"/>
            </a:sysClr>
          </a:solidFill>
          <a:prstDash val="solid"/>
        </a:ln>
        <a:effectLst/>
      </dgm:spPr>
      <dgm:t>
        <a:bodyPr/>
        <a:lstStyle/>
        <a:p>
          <a:pPr algn="ctr"/>
          <a:r>
            <a:rPr lang="es-EC" sz="1800" b="1">
              <a:solidFill>
                <a:sysClr val="windowText" lastClr="000000">
                  <a:hueOff val="0"/>
                  <a:satOff val="0"/>
                  <a:lumOff val="0"/>
                  <a:alphaOff val="0"/>
                </a:sysClr>
              </a:solidFill>
              <a:latin typeface="Calibri"/>
              <a:ea typeface="+mn-ea"/>
              <a:cs typeface="+mn-cs"/>
            </a:rPr>
            <a:t>No lineal (forzado)</a:t>
          </a:r>
        </a:p>
      </dgm:t>
    </dgm:pt>
    <dgm:pt modelId="{28486243-034A-4BC1-BEEC-F8B60D59D8B9}" type="parTrans" cxnId="{EEE8E5BD-9487-49D5-9FFB-95D71DEC20F3}">
      <dgm:prSet/>
      <dgm:spPr>
        <a:xfrm>
          <a:off x="4442622" y="837942"/>
          <a:ext cx="1630354" cy="334431"/>
        </a:xfrm>
        <a:custGeom>
          <a:avLst/>
          <a:gdLst/>
          <a:ahLst/>
          <a:cxnLst/>
          <a:rect l="0" t="0" r="0" b="0"/>
          <a:pathLst>
            <a:path>
              <a:moveTo>
                <a:pt x="0" y="0"/>
              </a:moveTo>
              <a:lnTo>
                <a:pt x="0" y="167215"/>
              </a:lnTo>
              <a:lnTo>
                <a:pt x="1630354" y="167215"/>
              </a:lnTo>
              <a:lnTo>
                <a:pt x="1630354" y="334431"/>
              </a:lnTo>
            </a:path>
          </a:pathLst>
        </a:custGeom>
        <a:noFill/>
        <a:ln w="25400" cap="flat" cmpd="sng" algn="ctr">
          <a:solidFill>
            <a:sysClr val="windowText" lastClr="000000">
              <a:shade val="60000"/>
              <a:hueOff val="0"/>
              <a:satOff val="0"/>
              <a:lumOff val="0"/>
              <a:alphaOff val="0"/>
            </a:sysClr>
          </a:solidFill>
          <a:prstDash val="solid"/>
        </a:ln>
        <a:effectLst/>
      </dgm:spPr>
      <dgm:t>
        <a:bodyPr/>
        <a:lstStyle/>
        <a:p>
          <a:pPr algn="ctr"/>
          <a:endParaRPr lang="es-EC" sz="1800"/>
        </a:p>
      </dgm:t>
    </dgm:pt>
    <dgm:pt modelId="{63280C6F-7A9D-41FE-9E9A-B5D15E8099BC}" type="sibTrans" cxnId="{EEE8E5BD-9487-49D5-9FFB-95D71DEC20F3}">
      <dgm:prSet/>
      <dgm:spPr/>
      <dgm:t>
        <a:bodyPr/>
        <a:lstStyle/>
        <a:p>
          <a:pPr algn="ctr"/>
          <a:endParaRPr lang="es-EC" sz="800"/>
        </a:p>
      </dgm:t>
    </dgm:pt>
    <dgm:pt modelId="{7AC7FC65-CDAE-436C-98A5-C7ED159E5EF8}">
      <dgm:prSet phldrT="[Texto]" custT="1"/>
      <dgm:spPr>
        <a:xfrm>
          <a:off x="2185208" y="2342884"/>
          <a:ext cx="1254118" cy="836079"/>
        </a:xfrm>
        <a:prstGeom prst="roundRect">
          <a:avLst>
            <a:gd name="adj" fmla="val 10000"/>
          </a:avLst>
        </a:prstGeom>
        <a:solidFill>
          <a:sysClr val="window" lastClr="FFFFFF">
            <a:hueOff val="0"/>
            <a:satOff val="0"/>
            <a:lumOff val="0"/>
            <a:alphaOff val="0"/>
          </a:sysClr>
        </a:solidFill>
        <a:ln w="25400" cap="flat" cmpd="sng" algn="ctr">
          <a:solidFill>
            <a:sysClr val="windowText" lastClr="000000">
              <a:shade val="80000"/>
              <a:hueOff val="0"/>
              <a:satOff val="0"/>
              <a:lumOff val="0"/>
              <a:alphaOff val="0"/>
            </a:sysClr>
          </a:solidFill>
          <a:prstDash val="solid"/>
        </a:ln>
        <a:effectLst/>
      </dgm:spPr>
      <dgm:t>
        <a:bodyPr/>
        <a:lstStyle/>
        <a:p>
          <a:pPr algn="ctr"/>
          <a:r>
            <a:rPr lang="es-EC" sz="1800" b="1">
              <a:solidFill>
                <a:sysClr val="windowText" lastClr="000000">
                  <a:hueOff val="0"/>
                  <a:satOff val="0"/>
                  <a:lumOff val="0"/>
                  <a:alphaOff val="0"/>
                </a:sysClr>
              </a:solidFill>
              <a:latin typeface="Calibri"/>
              <a:ea typeface="+mn-ea"/>
              <a:cs typeface="+mn-cs"/>
            </a:rPr>
            <a:t>Frecuencia natural del sistema</a:t>
          </a:r>
        </a:p>
      </dgm:t>
    </dgm:pt>
    <dgm:pt modelId="{7828F9CD-0F2A-42A2-A6F6-82816A741F8E}" type="parTrans" cxnId="{8900869D-43CC-461B-8428-8562ACBDDB3B}">
      <dgm:prSet/>
      <dgm:spPr>
        <a:xfrm>
          <a:off x="2766548" y="2008453"/>
          <a:ext cx="91440" cy="334431"/>
        </a:xfrm>
        <a:custGeom>
          <a:avLst/>
          <a:gdLst/>
          <a:ahLst/>
          <a:cxnLst/>
          <a:rect l="0" t="0" r="0" b="0"/>
          <a:pathLst>
            <a:path>
              <a:moveTo>
                <a:pt x="45720" y="0"/>
              </a:moveTo>
              <a:lnTo>
                <a:pt x="45720" y="334431"/>
              </a:lnTo>
            </a:path>
          </a:pathLst>
        </a:custGeom>
        <a:noFill/>
        <a:ln w="25400" cap="flat" cmpd="sng" algn="ctr">
          <a:solidFill>
            <a:sysClr val="windowText" lastClr="000000">
              <a:shade val="80000"/>
              <a:hueOff val="0"/>
              <a:satOff val="0"/>
              <a:lumOff val="0"/>
              <a:alphaOff val="0"/>
            </a:sysClr>
          </a:solidFill>
          <a:prstDash val="solid"/>
        </a:ln>
        <a:effectLst/>
      </dgm:spPr>
      <dgm:t>
        <a:bodyPr/>
        <a:lstStyle/>
        <a:p>
          <a:pPr algn="ctr"/>
          <a:endParaRPr lang="es-EC" sz="1800"/>
        </a:p>
      </dgm:t>
    </dgm:pt>
    <dgm:pt modelId="{4CF7D81E-BE21-4C7A-83D9-715D01326318}" type="sibTrans" cxnId="{8900869D-43CC-461B-8428-8562ACBDDB3B}">
      <dgm:prSet/>
      <dgm:spPr/>
      <dgm:t>
        <a:bodyPr/>
        <a:lstStyle/>
        <a:p>
          <a:pPr algn="ctr"/>
          <a:endParaRPr lang="es-EC" sz="800"/>
        </a:p>
      </dgm:t>
    </dgm:pt>
    <dgm:pt modelId="{5B1C2BFF-2CBD-4E12-A7D0-BD22D0D90746}">
      <dgm:prSet phldrT="[Texto]" custT="1"/>
      <dgm:spPr>
        <a:xfrm>
          <a:off x="5445917" y="2342884"/>
          <a:ext cx="1254118" cy="836079"/>
        </a:xfrm>
        <a:prstGeom prst="roundRect">
          <a:avLst>
            <a:gd name="adj" fmla="val 10000"/>
          </a:avLst>
        </a:prstGeom>
        <a:solidFill>
          <a:sysClr val="window" lastClr="FFFFFF">
            <a:hueOff val="0"/>
            <a:satOff val="0"/>
            <a:lumOff val="0"/>
            <a:alphaOff val="0"/>
          </a:sysClr>
        </a:solidFill>
        <a:ln w="25400" cap="flat" cmpd="sng" algn="ctr">
          <a:solidFill>
            <a:sysClr val="windowText" lastClr="000000">
              <a:shade val="80000"/>
              <a:hueOff val="0"/>
              <a:satOff val="0"/>
              <a:lumOff val="0"/>
              <a:alphaOff val="0"/>
            </a:sysClr>
          </a:solidFill>
          <a:prstDash val="solid"/>
        </a:ln>
        <a:effectLst/>
      </dgm:spPr>
      <dgm:t>
        <a:bodyPr/>
        <a:lstStyle/>
        <a:p>
          <a:pPr algn="ctr"/>
          <a:r>
            <a:rPr lang="es-EC" sz="1800" b="1">
              <a:solidFill>
                <a:sysClr val="windowText" lastClr="000000">
                  <a:hueOff val="0"/>
                  <a:satOff val="0"/>
                  <a:lumOff val="0"/>
                  <a:alphaOff val="0"/>
                </a:sysClr>
              </a:solidFill>
              <a:latin typeface="Calibri"/>
              <a:ea typeface="+mn-ea"/>
              <a:cs typeface="+mn-cs"/>
            </a:rPr>
            <a:t>Responden a exitación externa</a:t>
          </a:r>
        </a:p>
      </dgm:t>
    </dgm:pt>
    <dgm:pt modelId="{9B72C6C1-3903-4934-8324-4B38112B0389}" type="parTrans" cxnId="{92E0A06D-FF6D-4C3F-9720-3A8755C5370B}">
      <dgm:prSet/>
      <dgm:spPr>
        <a:xfrm>
          <a:off x="6027257" y="2008453"/>
          <a:ext cx="91440" cy="334431"/>
        </a:xfrm>
        <a:custGeom>
          <a:avLst/>
          <a:gdLst/>
          <a:ahLst/>
          <a:cxnLst/>
          <a:rect l="0" t="0" r="0" b="0"/>
          <a:pathLst>
            <a:path>
              <a:moveTo>
                <a:pt x="45720" y="0"/>
              </a:moveTo>
              <a:lnTo>
                <a:pt x="45720" y="334431"/>
              </a:lnTo>
            </a:path>
          </a:pathLst>
        </a:custGeom>
        <a:noFill/>
        <a:ln w="25400" cap="flat" cmpd="sng" algn="ctr">
          <a:solidFill>
            <a:sysClr val="windowText" lastClr="000000">
              <a:shade val="80000"/>
              <a:hueOff val="0"/>
              <a:satOff val="0"/>
              <a:lumOff val="0"/>
              <a:alphaOff val="0"/>
            </a:sysClr>
          </a:solidFill>
          <a:prstDash val="solid"/>
        </a:ln>
        <a:effectLst/>
      </dgm:spPr>
      <dgm:t>
        <a:bodyPr/>
        <a:lstStyle/>
        <a:p>
          <a:pPr algn="ctr"/>
          <a:endParaRPr lang="es-EC" sz="1800"/>
        </a:p>
      </dgm:t>
    </dgm:pt>
    <dgm:pt modelId="{D68A13AE-6CDF-4CBB-843E-6C069D1B64B6}" type="sibTrans" cxnId="{92E0A06D-FF6D-4C3F-9720-3A8755C5370B}">
      <dgm:prSet/>
      <dgm:spPr/>
      <dgm:t>
        <a:bodyPr/>
        <a:lstStyle/>
        <a:p>
          <a:pPr algn="ctr"/>
          <a:endParaRPr lang="es-EC" sz="800"/>
        </a:p>
      </dgm:t>
    </dgm:pt>
    <dgm:pt modelId="{EEC5057E-0C39-43A9-A6BA-187DF9C2CAE4}">
      <dgm:prSet phldrT="[Texto]" custT="1"/>
      <dgm:spPr>
        <a:xfrm>
          <a:off x="3815563" y="3513395"/>
          <a:ext cx="1254118" cy="836079"/>
        </a:xfrm>
        <a:prstGeom prst="roundRect">
          <a:avLst>
            <a:gd name="adj" fmla="val 10000"/>
          </a:avLst>
        </a:prstGeom>
        <a:solidFill>
          <a:sysClr val="window" lastClr="FFFFFF">
            <a:hueOff val="0"/>
            <a:satOff val="0"/>
            <a:lumOff val="0"/>
            <a:alphaOff val="0"/>
          </a:sysClr>
        </a:solidFill>
        <a:ln w="25400" cap="flat" cmpd="sng" algn="ctr">
          <a:solidFill>
            <a:sysClr val="windowText" lastClr="000000">
              <a:shade val="80000"/>
              <a:hueOff val="0"/>
              <a:satOff val="0"/>
              <a:lumOff val="0"/>
              <a:alphaOff val="0"/>
            </a:sysClr>
          </a:solidFill>
          <a:prstDash val="solid"/>
        </a:ln>
        <a:effectLst/>
      </dgm:spPr>
      <dgm:t>
        <a:bodyPr/>
        <a:lstStyle/>
        <a:p>
          <a:pPr algn="ctr"/>
          <a:r>
            <a:rPr lang="es-EC" sz="1800" b="1">
              <a:solidFill>
                <a:sysClr val="windowText" lastClr="000000">
                  <a:hueOff val="0"/>
                  <a:satOff val="0"/>
                  <a:lumOff val="0"/>
                  <a:alphaOff val="0"/>
                </a:sysClr>
              </a:solidFill>
              <a:latin typeface="Calibri"/>
              <a:ea typeface="+mn-ea"/>
              <a:cs typeface="+mn-cs"/>
            </a:rPr>
            <a:t>Respuesta frecuente</a:t>
          </a:r>
        </a:p>
      </dgm:t>
    </dgm:pt>
    <dgm:pt modelId="{986D3828-D68E-4BA4-84F7-E7BC9927E80A}" type="parTrans" cxnId="{B6395405-BE1A-4405-8F9A-339C368FC25B}">
      <dgm:prSet/>
      <dgm:spPr>
        <a:xfrm>
          <a:off x="4442622" y="3178964"/>
          <a:ext cx="1630354" cy="334431"/>
        </a:xfrm>
        <a:custGeom>
          <a:avLst/>
          <a:gdLst/>
          <a:ahLst/>
          <a:cxnLst/>
          <a:rect l="0" t="0" r="0" b="0"/>
          <a:pathLst>
            <a:path>
              <a:moveTo>
                <a:pt x="1630354" y="0"/>
              </a:moveTo>
              <a:lnTo>
                <a:pt x="1630354" y="167215"/>
              </a:lnTo>
              <a:lnTo>
                <a:pt x="0" y="167215"/>
              </a:lnTo>
              <a:lnTo>
                <a:pt x="0" y="334431"/>
              </a:lnTo>
            </a:path>
          </a:pathLst>
        </a:custGeom>
        <a:noFill/>
        <a:ln w="25400" cap="flat" cmpd="sng" algn="ctr">
          <a:solidFill>
            <a:sysClr val="windowText" lastClr="000000">
              <a:shade val="80000"/>
              <a:hueOff val="0"/>
              <a:satOff val="0"/>
              <a:lumOff val="0"/>
              <a:alphaOff val="0"/>
            </a:sysClr>
          </a:solidFill>
          <a:prstDash val="solid"/>
        </a:ln>
        <a:effectLst/>
      </dgm:spPr>
      <dgm:t>
        <a:bodyPr/>
        <a:lstStyle/>
        <a:p>
          <a:pPr algn="ctr"/>
          <a:endParaRPr lang="es-EC" sz="1800"/>
        </a:p>
      </dgm:t>
    </dgm:pt>
    <dgm:pt modelId="{93A8F873-E8FD-422E-AA0E-460234504238}" type="sibTrans" cxnId="{B6395405-BE1A-4405-8F9A-339C368FC25B}">
      <dgm:prSet/>
      <dgm:spPr/>
      <dgm:t>
        <a:bodyPr/>
        <a:lstStyle/>
        <a:p>
          <a:pPr algn="ctr"/>
          <a:endParaRPr lang="es-EC" sz="800"/>
        </a:p>
      </dgm:t>
    </dgm:pt>
    <dgm:pt modelId="{09D2F244-426C-4BA4-8BF2-E0588A36A0C5}">
      <dgm:prSet phldrT="[Texto]" custT="1"/>
      <dgm:spPr>
        <a:xfrm>
          <a:off x="5445917" y="3513395"/>
          <a:ext cx="1254118" cy="836079"/>
        </a:xfrm>
        <a:prstGeom prst="roundRect">
          <a:avLst>
            <a:gd name="adj" fmla="val 10000"/>
          </a:avLst>
        </a:prstGeom>
        <a:solidFill>
          <a:sysClr val="window" lastClr="FFFFFF">
            <a:hueOff val="0"/>
            <a:satOff val="0"/>
            <a:lumOff val="0"/>
            <a:alphaOff val="0"/>
          </a:sysClr>
        </a:solidFill>
        <a:ln w="25400" cap="flat" cmpd="sng" algn="ctr">
          <a:solidFill>
            <a:sysClr val="windowText" lastClr="000000">
              <a:shade val="80000"/>
              <a:hueOff val="0"/>
              <a:satOff val="0"/>
              <a:lumOff val="0"/>
              <a:alphaOff val="0"/>
            </a:sysClr>
          </a:solidFill>
          <a:prstDash val="solid"/>
        </a:ln>
        <a:effectLst/>
      </dgm:spPr>
      <dgm:t>
        <a:bodyPr/>
        <a:lstStyle/>
        <a:p>
          <a:pPr algn="ctr"/>
          <a:r>
            <a:rPr lang="es-EC" sz="1800" b="1">
              <a:solidFill>
                <a:sysClr val="windowText" lastClr="000000">
                  <a:hueOff val="0"/>
                  <a:satOff val="0"/>
                  <a:lumOff val="0"/>
                  <a:alphaOff val="0"/>
                </a:sysClr>
              </a:solidFill>
              <a:latin typeface="Calibri"/>
              <a:ea typeface="+mn-ea"/>
              <a:cs typeface="+mn-cs"/>
            </a:rPr>
            <a:t>Respuesta transitoria</a:t>
          </a:r>
        </a:p>
      </dgm:t>
    </dgm:pt>
    <dgm:pt modelId="{243FD529-088E-4B80-8E0E-492DA455F542}" type="parTrans" cxnId="{243F5E79-27C3-4F1D-9520-66BBE211A111}">
      <dgm:prSet/>
      <dgm:spPr>
        <a:xfrm>
          <a:off x="6027257" y="3178964"/>
          <a:ext cx="91440" cy="334431"/>
        </a:xfrm>
        <a:custGeom>
          <a:avLst/>
          <a:gdLst/>
          <a:ahLst/>
          <a:cxnLst/>
          <a:rect l="0" t="0" r="0" b="0"/>
          <a:pathLst>
            <a:path>
              <a:moveTo>
                <a:pt x="45720" y="0"/>
              </a:moveTo>
              <a:lnTo>
                <a:pt x="45720" y="334431"/>
              </a:lnTo>
            </a:path>
          </a:pathLst>
        </a:custGeom>
        <a:noFill/>
        <a:ln w="25400" cap="flat" cmpd="sng" algn="ctr">
          <a:solidFill>
            <a:sysClr val="windowText" lastClr="000000">
              <a:shade val="80000"/>
              <a:hueOff val="0"/>
              <a:satOff val="0"/>
              <a:lumOff val="0"/>
              <a:alphaOff val="0"/>
            </a:sysClr>
          </a:solidFill>
          <a:prstDash val="solid"/>
        </a:ln>
        <a:effectLst/>
      </dgm:spPr>
      <dgm:t>
        <a:bodyPr/>
        <a:lstStyle/>
        <a:p>
          <a:pPr algn="ctr"/>
          <a:endParaRPr lang="es-EC" sz="1800"/>
        </a:p>
      </dgm:t>
    </dgm:pt>
    <dgm:pt modelId="{DD089822-84D9-400B-ACA3-33838F603AD4}" type="sibTrans" cxnId="{243F5E79-27C3-4F1D-9520-66BBE211A111}">
      <dgm:prSet/>
      <dgm:spPr/>
      <dgm:t>
        <a:bodyPr/>
        <a:lstStyle/>
        <a:p>
          <a:pPr algn="ctr"/>
          <a:endParaRPr lang="es-EC" sz="800"/>
        </a:p>
      </dgm:t>
    </dgm:pt>
    <dgm:pt modelId="{C19EA86B-E2AC-480D-AD86-9B1DA2257794}">
      <dgm:prSet phldrT="[Texto]" custT="1"/>
      <dgm:spPr>
        <a:xfrm>
          <a:off x="7076272" y="3513395"/>
          <a:ext cx="1254118" cy="836079"/>
        </a:xfrm>
        <a:prstGeom prst="roundRect">
          <a:avLst>
            <a:gd name="adj" fmla="val 10000"/>
          </a:avLst>
        </a:prstGeom>
        <a:solidFill>
          <a:sysClr val="window" lastClr="FFFFFF">
            <a:hueOff val="0"/>
            <a:satOff val="0"/>
            <a:lumOff val="0"/>
            <a:alphaOff val="0"/>
          </a:sysClr>
        </a:solidFill>
        <a:ln w="25400" cap="flat" cmpd="sng" algn="ctr">
          <a:solidFill>
            <a:sysClr val="windowText" lastClr="000000">
              <a:shade val="80000"/>
              <a:hueOff val="0"/>
              <a:satOff val="0"/>
              <a:lumOff val="0"/>
              <a:alphaOff val="0"/>
            </a:sysClr>
          </a:solidFill>
          <a:prstDash val="solid"/>
        </a:ln>
        <a:effectLst/>
      </dgm:spPr>
      <dgm:t>
        <a:bodyPr/>
        <a:lstStyle/>
        <a:p>
          <a:pPr algn="ctr"/>
          <a:r>
            <a:rPr lang="es-EC" sz="1800" b="1">
              <a:solidFill>
                <a:sysClr val="windowText" lastClr="000000">
                  <a:hueOff val="0"/>
                  <a:satOff val="0"/>
                  <a:lumOff val="0"/>
                  <a:alphaOff val="0"/>
                </a:sysClr>
              </a:solidFill>
              <a:latin typeface="Calibri"/>
              <a:ea typeface="+mn-ea"/>
              <a:cs typeface="+mn-cs"/>
            </a:rPr>
            <a:t>Vibraciones aleatorias</a:t>
          </a:r>
        </a:p>
      </dgm:t>
    </dgm:pt>
    <dgm:pt modelId="{2A721567-FC40-45D0-A0A7-1F9659245CF3}" type="parTrans" cxnId="{76A5946A-A727-4B5C-AEA9-62B91DBEA107}">
      <dgm:prSet/>
      <dgm:spPr>
        <a:xfrm>
          <a:off x="6072977" y="3178964"/>
          <a:ext cx="1630354" cy="334431"/>
        </a:xfrm>
        <a:custGeom>
          <a:avLst/>
          <a:gdLst/>
          <a:ahLst/>
          <a:cxnLst/>
          <a:rect l="0" t="0" r="0" b="0"/>
          <a:pathLst>
            <a:path>
              <a:moveTo>
                <a:pt x="0" y="0"/>
              </a:moveTo>
              <a:lnTo>
                <a:pt x="0" y="167215"/>
              </a:lnTo>
              <a:lnTo>
                <a:pt x="1630354" y="167215"/>
              </a:lnTo>
              <a:lnTo>
                <a:pt x="1630354" y="334431"/>
              </a:lnTo>
            </a:path>
          </a:pathLst>
        </a:custGeom>
        <a:noFill/>
        <a:ln w="25400" cap="flat" cmpd="sng" algn="ctr">
          <a:solidFill>
            <a:sysClr val="windowText" lastClr="000000">
              <a:shade val="80000"/>
              <a:hueOff val="0"/>
              <a:satOff val="0"/>
              <a:lumOff val="0"/>
              <a:alphaOff val="0"/>
            </a:sysClr>
          </a:solidFill>
          <a:prstDash val="solid"/>
        </a:ln>
        <a:effectLst/>
      </dgm:spPr>
      <dgm:t>
        <a:bodyPr/>
        <a:lstStyle/>
        <a:p>
          <a:pPr algn="ctr"/>
          <a:endParaRPr lang="es-EC" sz="1800"/>
        </a:p>
      </dgm:t>
    </dgm:pt>
    <dgm:pt modelId="{C8275DC1-BE33-4E9B-A653-223D49B4FCC7}" type="sibTrans" cxnId="{76A5946A-A727-4B5C-AEA9-62B91DBEA107}">
      <dgm:prSet/>
      <dgm:spPr/>
      <dgm:t>
        <a:bodyPr/>
        <a:lstStyle/>
        <a:p>
          <a:pPr algn="ctr"/>
          <a:endParaRPr lang="es-EC" sz="800"/>
        </a:p>
      </dgm:t>
    </dgm:pt>
    <dgm:pt modelId="{3EC92537-554F-45D6-9339-56167A95A8B3}" type="pres">
      <dgm:prSet presAssocID="{2779A41E-F6B3-45C4-80C0-5ADB802DE68D}" presName="mainComposite" presStyleCnt="0">
        <dgm:presLayoutVars>
          <dgm:chPref val="1"/>
          <dgm:dir/>
          <dgm:animOne val="branch"/>
          <dgm:animLvl val="lvl"/>
          <dgm:resizeHandles val="exact"/>
        </dgm:presLayoutVars>
      </dgm:prSet>
      <dgm:spPr/>
      <dgm:t>
        <a:bodyPr/>
        <a:lstStyle/>
        <a:p>
          <a:endParaRPr lang="es-EC"/>
        </a:p>
      </dgm:t>
    </dgm:pt>
    <dgm:pt modelId="{B510D2CF-252E-4482-8A08-6B0EC3A5D055}" type="pres">
      <dgm:prSet presAssocID="{2779A41E-F6B3-45C4-80C0-5ADB802DE68D}" presName="hierFlow" presStyleCnt="0"/>
      <dgm:spPr/>
    </dgm:pt>
    <dgm:pt modelId="{A7317A1D-B1DF-4C38-84A0-50AF7711DBFA}" type="pres">
      <dgm:prSet presAssocID="{2779A41E-F6B3-45C4-80C0-5ADB802DE68D}" presName="hierChild1" presStyleCnt="0">
        <dgm:presLayoutVars>
          <dgm:chPref val="1"/>
          <dgm:animOne val="branch"/>
          <dgm:animLvl val="lvl"/>
        </dgm:presLayoutVars>
      </dgm:prSet>
      <dgm:spPr/>
    </dgm:pt>
    <dgm:pt modelId="{9D738A0D-1BEB-4C67-A7F7-96372D114DAC}" type="pres">
      <dgm:prSet presAssocID="{98341CC1-5402-47D7-A51E-D6B07A350D00}" presName="Name14" presStyleCnt="0"/>
      <dgm:spPr/>
    </dgm:pt>
    <dgm:pt modelId="{F2293E5A-E71E-44CA-B9BD-E13782D82414}" type="pres">
      <dgm:prSet presAssocID="{98341CC1-5402-47D7-A51E-D6B07A350D00}" presName="level1Shape" presStyleLbl="node0" presStyleIdx="0" presStyleCnt="1">
        <dgm:presLayoutVars>
          <dgm:chPref val="3"/>
        </dgm:presLayoutVars>
      </dgm:prSet>
      <dgm:spPr/>
      <dgm:t>
        <a:bodyPr/>
        <a:lstStyle/>
        <a:p>
          <a:endParaRPr lang="es-EC"/>
        </a:p>
      </dgm:t>
    </dgm:pt>
    <dgm:pt modelId="{C8434BEC-6381-44EF-9E47-5BC0E7ECE780}" type="pres">
      <dgm:prSet presAssocID="{98341CC1-5402-47D7-A51E-D6B07A350D00}" presName="hierChild2" presStyleCnt="0"/>
      <dgm:spPr/>
    </dgm:pt>
    <dgm:pt modelId="{2E7D1D22-71CE-4B57-BD8F-97837733B071}" type="pres">
      <dgm:prSet presAssocID="{CB7939BF-015A-445A-B3C6-C3A77F1A8D06}" presName="Name19" presStyleLbl="parChTrans1D2" presStyleIdx="0" presStyleCnt="2"/>
      <dgm:spPr/>
      <dgm:t>
        <a:bodyPr/>
        <a:lstStyle/>
        <a:p>
          <a:endParaRPr lang="es-EC"/>
        </a:p>
      </dgm:t>
    </dgm:pt>
    <dgm:pt modelId="{B0958559-09E3-4676-A7B1-9E01902B1303}" type="pres">
      <dgm:prSet presAssocID="{14EB120B-19EF-4AC3-BB1E-BB20A1C2DC7C}" presName="Name21" presStyleCnt="0"/>
      <dgm:spPr/>
    </dgm:pt>
    <dgm:pt modelId="{EF563196-4E70-41BD-9ECD-21317E7EDCF5}" type="pres">
      <dgm:prSet presAssocID="{14EB120B-19EF-4AC3-BB1E-BB20A1C2DC7C}" presName="level2Shape" presStyleLbl="node2" presStyleIdx="0" presStyleCnt="2"/>
      <dgm:spPr/>
      <dgm:t>
        <a:bodyPr/>
        <a:lstStyle/>
        <a:p>
          <a:endParaRPr lang="es-EC"/>
        </a:p>
      </dgm:t>
    </dgm:pt>
    <dgm:pt modelId="{5D5A4BF9-EA87-436F-A658-F51065A42942}" type="pres">
      <dgm:prSet presAssocID="{14EB120B-19EF-4AC3-BB1E-BB20A1C2DC7C}" presName="hierChild3" presStyleCnt="0"/>
      <dgm:spPr/>
    </dgm:pt>
    <dgm:pt modelId="{EAFA32E7-141C-4F9F-9FB5-DAD1DEE4C91D}" type="pres">
      <dgm:prSet presAssocID="{7828F9CD-0F2A-42A2-A6F6-82816A741F8E}" presName="Name19" presStyleLbl="parChTrans1D3" presStyleIdx="0" presStyleCnt="2"/>
      <dgm:spPr/>
      <dgm:t>
        <a:bodyPr/>
        <a:lstStyle/>
        <a:p>
          <a:endParaRPr lang="es-EC"/>
        </a:p>
      </dgm:t>
    </dgm:pt>
    <dgm:pt modelId="{724371E2-0294-482C-9EBA-9C9BBA425AF4}" type="pres">
      <dgm:prSet presAssocID="{7AC7FC65-CDAE-436C-98A5-C7ED159E5EF8}" presName="Name21" presStyleCnt="0"/>
      <dgm:spPr/>
    </dgm:pt>
    <dgm:pt modelId="{4D5FC40D-1E48-434F-962B-31C498685B6D}" type="pres">
      <dgm:prSet presAssocID="{7AC7FC65-CDAE-436C-98A5-C7ED159E5EF8}" presName="level2Shape" presStyleLbl="node3" presStyleIdx="0" presStyleCnt="2"/>
      <dgm:spPr/>
      <dgm:t>
        <a:bodyPr/>
        <a:lstStyle/>
        <a:p>
          <a:endParaRPr lang="es-EC"/>
        </a:p>
      </dgm:t>
    </dgm:pt>
    <dgm:pt modelId="{1F741D7F-5459-4AD9-96CF-8950B20417AD}" type="pres">
      <dgm:prSet presAssocID="{7AC7FC65-CDAE-436C-98A5-C7ED159E5EF8}" presName="hierChild3" presStyleCnt="0"/>
      <dgm:spPr/>
    </dgm:pt>
    <dgm:pt modelId="{4768E8A7-A5FA-4896-9732-DBE8B1A32E47}" type="pres">
      <dgm:prSet presAssocID="{28486243-034A-4BC1-BEEC-F8B60D59D8B9}" presName="Name19" presStyleLbl="parChTrans1D2" presStyleIdx="1" presStyleCnt="2"/>
      <dgm:spPr/>
      <dgm:t>
        <a:bodyPr/>
        <a:lstStyle/>
        <a:p>
          <a:endParaRPr lang="es-EC"/>
        </a:p>
      </dgm:t>
    </dgm:pt>
    <dgm:pt modelId="{881A2348-0909-4EC8-ACF3-C5792AC8E926}" type="pres">
      <dgm:prSet presAssocID="{9CCDDE31-42CD-475C-86FC-C65AFBB66449}" presName="Name21" presStyleCnt="0"/>
      <dgm:spPr/>
    </dgm:pt>
    <dgm:pt modelId="{413A8CD9-A86F-4268-839C-C0339C7318A0}" type="pres">
      <dgm:prSet presAssocID="{9CCDDE31-42CD-475C-86FC-C65AFBB66449}" presName="level2Shape" presStyleLbl="node2" presStyleIdx="1" presStyleCnt="2"/>
      <dgm:spPr/>
      <dgm:t>
        <a:bodyPr/>
        <a:lstStyle/>
        <a:p>
          <a:endParaRPr lang="es-EC"/>
        </a:p>
      </dgm:t>
    </dgm:pt>
    <dgm:pt modelId="{3E054811-3308-448E-9FA8-FBBECE1A664B}" type="pres">
      <dgm:prSet presAssocID="{9CCDDE31-42CD-475C-86FC-C65AFBB66449}" presName="hierChild3" presStyleCnt="0"/>
      <dgm:spPr/>
    </dgm:pt>
    <dgm:pt modelId="{FDC0EC2B-1E8A-41B4-863A-4D0711FFF68B}" type="pres">
      <dgm:prSet presAssocID="{9B72C6C1-3903-4934-8324-4B38112B0389}" presName="Name19" presStyleLbl="parChTrans1D3" presStyleIdx="1" presStyleCnt="2"/>
      <dgm:spPr/>
      <dgm:t>
        <a:bodyPr/>
        <a:lstStyle/>
        <a:p>
          <a:endParaRPr lang="es-EC"/>
        </a:p>
      </dgm:t>
    </dgm:pt>
    <dgm:pt modelId="{0CBA13BF-47DF-4019-AE05-E312AFE1C12D}" type="pres">
      <dgm:prSet presAssocID="{5B1C2BFF-2CBD-4E12-A7D0-BD22D0D90746}" presName="Name21" presStyleCnt="0"/>
      <dgm:spPr/>
    </dgm:pt>
    <dgm:pt modelId="{2B1ECD87-14B9-41EB-8F29-3787C2C3803D}" type="pres">
      <dgm:prSet presAssocID="{5B1C2BFF-2CBD-4E12-A7D0-BD22D0D90746}" presName="level2Shape" presStyleLbl="node3" presStyleIdx="1" presStyleCnt="2"/>
      <dgm:spPr/>
      <dgm:t>
        <a:bodyPr/>
        <a:lstStyle/>
        <a:p>
          <a:endParaRPr lang="es-EC"/>
        </a:p>
      </dgm:t>
    </dgm:pt>
    <dgm:pt modelId="{5315CE94-18ED-4979-8AB4-085F60992809}" type="pres">
      <dgm:prSet presAssocID="{5B1C2BFF-2CBD-4E12-A7D0-BD22D0D90746}" presName="hierChild3" presStyleCnt="0"/>
      <dgm:spPr/>
    </dgm:pt>
    <dgm:pt modelId="{10A5E2FD-BC17-4015-A162-98DF1284A672}" type="pres">
      <dgm:prSet presAssocID="{986D3828-D68E-4BA4-84F7-E7BC9927E80A}" presName="Name19" presStyleLbl="parChTrans1D4" presStyleIdx="0" presStyleCnt="3"/>
      <dgm:spPr/>
      <dgm:t>
        <a:bodyPr/>
        <a:lstStyle/>
        <a:p>
          <a:endParaRPr lang="es-EC"/>
        </a:p>
      </dgm:t>
    </dgm:pt>
    <dgm:pt modelId="{0627C9AC-239F-4634-91BA-C68B27110BFE}" type="pres">
      <dgm:prSet presAssocID="{EEC5057E-0C39-43A9-A6BA-187DF9C2CAE4}" presName="Name21" presStyleCnt="0"/>
      <dgm:spPr/>
    </dgm:pt>
    <dgm:pt modelId="{AB715AA4-A2F5-400D-BA9C-859C16D753F6}" type="pres">
      <dgm:prSet presAssocID="{EEC5057E-0C39-43A9-A6BA-187DF9C2CAE4}" presName="level2Shape" presStyleLbl="node4" presStyleIdx="0" presStyleCnt="3"/>
      <dgm:spPr/>
      <dgm:t>
        <a:bodyPr/>
        <a:lstStyle/>
        <a:p>
          <a:endParaRPr lang="es-EC"/>
        </a:p>
      </dgm:t>
    </dgm:pt>
    <dgm:pt modelId="{96AAA9D6-0BF5-46D8-B4C1-EA2B23D83118}" type="pres">
      <dgm:prSet presAssocID="{EEC5057E-0C39-43A9-A6BA-187DF9C2CAE4}" presName="hierChild3" presStyleCnt="0"/>
      <dgm:spPr/>
    </dgm:pt>
    <dgm:pt modelId="{9AE85A95-1010-4C14-A711-9BF97BA90BBC}" type="pres">
      <dgm:prSet presAssocID="{243FD529-088E-4B80-8E0E-492DA455F542}" presName="Name19" presStyleLbl="parChTrans1D4" presStyleIdx="1" presStyleCnt="3"/>
      <dgm:spPr/>
      <dgm:t>
        <a:bodyPr/>
        <a:lstStyle/>
        <a:p>
          <a:endParaRPr lang="es-EC"/>
        </a:p>
      </dgm:t>
    </dgm:pt>
    <dgm:pt modelId="{ED45EBB0-7898-403A-96A3-1F9E52E0DF61}" type="pres">
      <dgm:prSet presAssocID="{09D2F244-426C-4BA4-8BF2-E0588A36A0C5}" presName="Name21" presStyleCnt="0"/>
      <dgm:spPr/>
    </dgm:pt>
    <dgm:pt modelId="{E48C6F35-4A0F-4C93-99CC-1EDAEF058E39}" type="pres">
      <dgm:prSet presAssocID="{09D2F244-426C-4BA4-8BF2-E0588A36A0C5}" presName="level2Shape" presStyleLbl="node4" presStyleIdx="1" presStyleCnt="3"/>
      <dgm:spPr/>
      <dgm:t>
        <a:bodyPr/>
        <a:lstStyle/>
        <a:p>
          <a:endParaRPr lang="es-EC"/>
        </a:p>
      </dgm:t>
    </dgm:pt>
    <dgm:pt modelId="{CB119C14-8919-4180-85B4-2BB60A640751}" type="pres">
      <dgm:prSet presAssocID="{09D2F244-426C-4BA4-8BF2-E0588A36A0C5}" presName="hierChild3" presStyleCnt="0"/>
      <dgm:spPr/>
    </dgm:pt>
    <dgm:pt modelId="{AE6B32F3-45E7-4B6A-8E8E-03E1438451D1}" type="pres">
      <dgm:prSet presAssocID="{2A721567-FC40-45D0-A0A7-1F9659245CF3}" presName="Name19" presStyleLbl="parChTrans1D4" presStyleIdx="2" presStyleCnt="3"/>
      <dgm:spPr/>
      <dgm:t>
        <a:bodyPr/>
        <a:lstStyle/>
        <a:p>
          <a:endParaRPr lang="es-EC"/>
        </a:p>
      </dgm:t>
    </dgm:pt>
    <dgm:pt modelId="{7FE4EB13-5E14-4995-9D50-3C0445D02ACD}" type="pres">
      <dgm:prSet presAssocID="{C19EA86B-E2AC-480D-AD86-9B1DA2257794}" presName="Name21" presStyleCnt="0"/>
      <dgm:spPr/>
    </dgm:pt>
    <dgm:pt modelId="{E2A4640F-B6B4-49A6-8C5E-E737BFF03962}" type="pres">
      <dgm:prSet presAssocID="{C19EA86B-E2AC-480D-AD86-9B1DA2257794}" presName="level2Shape" presStyleLbl="node4" presStyleIdx="2" presStyleCnt="3" custScaleX="112844"/>
      <dgm:spPr/>
      <dgm:t>
        <a:bodyPr/>
        <a:lstStyle/>
        <a:p>
          <a:endParaRPr lang="es-EC"/>
        </a:p>
      </dgm:t>
    </dgm:pt>
    <dgm:pt modelId="{8EF0553F-3409-4EE5-99E5-04C1AC3F3154}" type="pres">
      <dgm:prSet presAssocID="{C19EA86B-E2AC-480D-AD86-9B1DA2257794}" presName="hierChild3" presStyleCnt="0"/>
      <dgm:spPr/>
    </dgm:pt>
    <dgm:pt modelId="{2090F987-9843-4DEE-B6BE-638F1A4298FB}" type="pres">
      <dgm:prSet presAssocID="{2779A41E-F6B3-45C4-80C0-5ADB802DE68D}" presName="bgShapesFlow" presStyleCnt="0"/>
      <dgm:spPr/>
    </dgm:pt>
  </dgm:ptLst>
  <dgm:cxnLst>
    <dgm:cxn modelId="{BDE52145-C28B-41BF-98B5-125DA66C8984}" type="presOf" srcId="{98341CC1-5402-47D7-A51E-D6B07A350D00}" destId="{F2293E5A-E71E-44CA-B9BD-E13782D82414}" srcOrd="0" destOrd="0" presId="urn:microsoft.com/office/officeart/2005/8/layout/hierarchy6"/>
    <dgm:cxn modelId="{429A3408-3497-4526-BCD1-51C68B7AEC4D}" srcId="{2779A41E-F6B3-45C4-80C0-5ADB802DE68D}" destId="{98341CC1-5402-47D7-A51E-D6B07A350D00}" srcOrd="0" destOrd="0" parTransId="{67FCFB65-815B-4A8C-A59D-9B2FDBBDBD84}" sibTransId="{16F801F9-59A8-404B-B9B1-102053DAC12D}"/>
    <dgm:cxn modelId="{B6395405-BE1A-4405-8F9A-339C368FC25B}" srcId="{5B1C2BFF-2CBD-4E12-A7D0-BD22D0D90746}" destId="{EEC5057E-0C39-43A9-A6BA-187DF9C2CAE4}" srcOrd="0" destOrd="0" parTransId="{986D3828-D68E-4BA4-84F7-E7BC9927E80A}" sibTransId="{93A8F873-E8FD-422E-AA0E-460234504238}"/>
    <dgm:cxn modelId="{28D13FF3-E4B0-4E0B-9BA7-B3A3052083A9}" type="presOf" srcId="{14EB120B-19EF-4AC3-BB1E-BB20A1C2DC7C}" destId="{EF563196-4E70-41BD-9ECD-21317E7EDCF5}" srcOrd="0" destOrd="0" presId="urn:microsoft.com/office/officeart/2005/8/layout/hierarchy6"/>
    <dgm:cxn modelId="{92E0A06D-FF6D-4C3F-9720-3A8755C5370B}" srcId="{9CCDDE31-42CD-475C-86FC-C65AFBB66449}" destId="{5B1C2BFF-2CBD-4E12-A7D0-BD22D0D90746}" srcOrd="0" destOrd="0" parTransId="{9B72C6C1-3903-4934-8324-4B38112B0389}" sibTransId="{D68A13AE-6CDF-4CBB-843E-6C069D1B64B6}"/>
    <dgm:cxn modelId="{93D9513D-9CAB-4BB5-9555-F6A4EDA5AC79}" type="presOf" srcId="{28486243-034A-4BC1-BEEC-F8B60D59D8B9}" destId="{4768E8A7-A5FA-4896-9732-DBE8B1A32E47}" srcOrd="0" destOrd="0" presId="urn:microsoft.com/office/officeart/2005/8/layout/hierarchy6"/>
    <dgm:cxn modelId="{BD222897-E2E8-4500-A9B4-C33B78F10757}" type="presOf" srcId="{9B72C6C1-3903-4934-8324-4B38112B0389}" destId="{FDC0EC2B-1E8A-41B4-863A-4D0711FFF68B}" srcOrd="0" destOrd="0" presId="urn:microsoft.com/office/officeart/2005/8/layout/hierarchy6"/>
    <dgm:cxn modelId="{3F3E9B9F-377A-43F6-B47D-B4E2C67879E9}" srcId="{98341CC1-5402-47D7-A51E-D6B07A350D00}" destId="{14EB120B-19EF-4AC3-BB1E-BB20A1C2DC7C}" srcOrd="0" destOrd="0" parTransId="{CB7939BF-015A-445A-B3C6-C3A77F1A8D06}" sibTransId="{B06BAFE2-B9AF-4482-B79E-DDC3AE3E8A3F}"/>
    <dgm:cxn modelId="{9440D33C-C00E-4E78-BCA5-3E88EA04EAA2}" type="presOf" srcId="{2A721567-FC40-45D0-A0A7-1F9659245CF3}" destId="{AE6B32F3-45E7-4B6A-8E8E-03E1438451D1}" srcOrd="0" destOrd="0" presId="urn:microsoft.com/office/officeart/2005/8/layout/hierarchy6"/>
    <dgm:cxn modelId="{8900869D-43CC-461B-8428-8562ACBDDB3B}" srcId="{14EB120B-19EF-4AC3-BB1E-BB20A1C2DC7C}" destId="{7AC7FC65-CDAE-436C-98A5-C7ED159E5EF8}" srcOrd="0" destOrd="0" parTransId="{7828F9CD-0F2A-42A2-A6F6-82816A741F8E}" sibTransId="{4CF7D81E-BE21-4C7A-83D9-715D01326318}"/>
    <dgm:cxn modelId="{828467E2-69FF-499E-BE5F-A6895307F04E}" type="presOf" srcId="{986D3828-D68E-4BA4-84F7-E7BC9927E80A}" destId="{10A5E2FD-BC17-4015-A162-98DF1284A672}" srcOrd="0" destOrd="0" presId="urn:microsoft.com/office/officeart/2005/8/layout/hierarchy6"/>
    <dgm:cxn modelId="{76A5946A-A727-4B5C-AEA9-62B91DBEA107}" srcId="{5B1C2BFF-2CBD-4E12-A7D0-BD22D0D90746}" destId="{C19EA86B-E2AC-480D-AD86-9B1DA2257794}" srcOrd="2" destOrd="0" parTransId="{2A721567-FC40-45D0-A0A7-1F9659245CF3}" sibTransId="{C8275DC1-BE33-4E9B-A653-223D49B4FCC7}"/>
    <dgm:cxn modelId="{EEE8E5BD-9487-49D5-9FFB-95D71DEC20F3}" srcId="{98341CC1-5402-47D7-A51E-D6B07A350D00}" destId="{9CCDDE31-42CD-475C-86FC-C65AFBB66449}" srcOrd="1" destOrd="0" parTransId="{28486243-034A-4BC1-BEEC-F8B60D59D8B9}" sibTransId="{63280C6F-7A9D-41FE-9E9A-B5D15E8099BC}"/>
    <dgm:cxn modelId="{256BF13E-37DB-48A6-A4F2-4B451DF281E0}" type="presOf" srcId="{CB7939BF-015A-445A-B3C6-C3A77F1A8D06}" destId="{2E7D1D22-71CE-4B57-BD8F-97837733B071}" srcOrd="0" destOrd="0" presId="urn:microsoft.com/office/officeart/2005/8/layout/hierarchy6"/>
    <dgm:cxn modelId="{58E919C6-1D10-4F4C-A433-318241365593}" type="presOf" srcId="{C19EA86B-E2AC-480D-AD86-9B1DA2257794}" destId="{E2A4640F-B6B4-49A6-8C5E-E737BFF03962}" srcOrd="0" destOrd="0" presId="urn:microsoft.com/office/officeart/2005/8/layout/hierarchy6"/>
    <dgm:cxn modelId="{243F5E79-27C3-4F1D-9520-66BBE211A111}" srcId="{5B1C2BFF-2CBD-4E12-A7D0-BD22D0D90746}" destId="{09D2F244-426C-4BA4-8BF2-E0588A36A0C5}" srcOrd="1" destOrd="0" parTransId="{243FD529-088E-4B80-8E0E-492DA455F542}" sibTransId="{DD089822-84D9-400B-ACA3-33838F603AD4}"/>
    <dgm:cxn modelId="{8A159B9F-FAE3-42B3-A9EF-8770BE654B94}" type="presOf" srcId="{9CCDDE31-42CD-475C-86FC-C65AFBB66449}" destId="{413A8CD9-A86F-4268-839C-C0339C7318A0}" srcOrd="0" destOrd="0" presId="urn:microsoft.com/office/officeart/2005/8/layout/hierarchy6"/>
    <dgm:cxn modelId="{C30E3774-AAFA-40B3-9FE2-618AC2BCD80C}" type="presOf" srcId="{7828F9CD-0F2A-42A2-A6F6-82816A741F8E}" destId="{EAFA32E7-141C-4F9F-9FB5-DAD1DEE4C91D}" srcOrd="0" destOrd="0" presId="urn:microsoft.com/office/officeart/2005/8/layout/hierarchy6"/>
    <dgm:cxn modelId="{3BFC8D74-D639-449E-9404-3BE6B94C6031}" type="presOf" srcId="{243FD529-088E-4B80-8E0E-492DA455F542}" destId="{9AE85A95-1010-4C14-A711-9BF97BA90BBC}" srcOrd="0" destOrd="0" presId="urn:microsoft.com/office/officeart/2005/8/layout/hierarchy6"/>
    <dgm:cxn modelId="{D865B18E-D5DA-4A26-8BC7-4E3853110E10}" type="presOf" srcId="{7AC7FC65-CDAE-436C-98A5-C7ED159E5EF8}" destId="{4D5FC40D-1E48-434F-962B-31C498685B6D}" srcOrd="0" destOrd="0" presId="urn:microsoft.com/office/officeart/2005/8/layout/hierarchy6"/>
    <dgm:cxn modelId="{1EC036B9-F94B-4ED8-BC69-0C198FE0F13D}" type="presOf" srcId="{5B1C2BFF-2CBD-4E12-A7D0-BD22D0D90746}" destId="{2B1ECD87-14B9-41EB-8F29-3787C2C3803D}" srcOrd="0" destOrd="0" presId="urn:microsoft.com/office/officeart/2005/8/layout/hierarchy6"/>
    <dgm:cxn modelId="{273950E5-1B09-453A-8EFF-9A11948035B7}" type="presOf" srcId="{EEC5057E-0C39-43A9-A6BA-187DF9C2CAE4}" destId="{AB715AA4-A2F5-400D-BA9C-859C16D753F6}" srcOrd="0" destOrd="0" presId="urn:microsoft.com/office/officeart/2005/8/layout/hierarchy6"/>
    <dgm:cxn modelId="{FE1C9857-19DF-4076-8FA7-D21DECC9EC1D}" type="presOf" srcId="{09D2F244-426C-4BA4-8BF2-E0588A36A0C5}" destId="{E48C6F35-4A0F-4C93-99CC-1EDAEF058E39}" srcOrd="0" destOrd="0" presId="urn:microsoft.com/office/officeart/2005/8/layout/hierarchy6"/>
    <dgm:cxn modelId="{EAD89492-B204-413F-BDDA-67C3D58DCFD8}" type="presOf" srcId="{2779A41E-F6B3-45C4-80C0-5ADB802DE68D}" destId="{3EC92537-554F-45D6-9339-56167A95A8B3}" srcOrd="0" destOrd="0" presId="urn:microsoft.com/office/officeart/2005/8/layout/hierarchy6"/>
    <dgm:cxn modelId="{C43954FE-B9AE-44F3-B304-DB4A1EE68496}" type="presParOf" srcId="{3EC92537-554F-45D6-9339-56167A95A8B3}" destId="{B510D2CF-252E-4482-8A08-6B0EC3A5D055}" srcOrd="0" destOrd="0" presId="urn:microsoft.com/office/officeart/2005/8/layout/hierarchy6"/>
    <dgm:cxn modelId="{8E75619F-5DA3-4FDB-B62C-8C7AAA8B2723}" type="presParOf" srcId="{B510D2CF-252E-4482-8A08-6B0EC3A5D055}" destId="{A7317A1D-B1DF-4C38-84A0-50AF7711DBFA}" srcOrd="0" destOrd="0" presId="urn:microsoft.com/office/officeart/2005/8/layout/hierarchy6"/>
    <dgm:cxn modelId="{FC0E819F-B474-4C07-93E8-236EC05DB1FE}" type="presParOf" srcId="{A7317A1D-B1DF-4C38-84A0-50AF7711DBFA}" destId="{9D738A0D-1BEB-4C67-A7F7-96372D114DAC}" srcOrd="0" destOrd="0" presId="urn:microsoft.com/office/officeart/2005/8/layout/hierarchy6"/>
    <dgm:cxn modelId="{B3FCBD30-3A9A-40C0-9039-5B0AC370B7D8}" type="presParOf" srcId="{9D738A0D-1BEB-4C67-A7F7-96372D114DAC}" destId="{F2293E5A-E71E-44CA-B9BD-E13782D82414}" srcOrd="0" destOrd="0" presId="urn:microsoft.com/office/officeart/2005/8/layout/hierarchy6"/>
    <dgm:cxn modelId="{62EC928A-A63C-4477-B2FE-DC79AB5166BE}" type="presParOf" srcId="{9D738A0D-1BEB-4C67-A7F7-96372D114DAC}" destId="{C8434BEC-6381-44EF-9E47-5BC0E7ECE780}" srcOrd="1" destOrd="0" presId="urn:microsoft.com/office/officeart/2005/8/layout/hierarchy6"/>
    <dgm:cxn modelId="{6EECAFEC-6ED6-4A44-9352-97E5D652F3EC}" type="presParOf" srcId="{C8434BEC-6381-44EF-9E47-5BC0E7ECE780}" destId="{2E7D1D22-71CE-4B57-BD8F-97837733B071}" srcOrd="0" destOrd="0" presId="urn:microsoft.com/office/officeart/2005/8/layout/hierarchy6"/>
    <dgm:cxn modelId="{09FA54F0-DA2B-4DCE-97CA-0E582301CD6A}" type="presParOf" srcId="{C8434BEC-6381-44EF-9E47-5BC0E7ECE780}" destId="{B0958559-09E3-4676-A7B1-9E01902B1303}" srcOrd="1" destOrd="0" presId="urn:microsoft.com/office/officeart/2005/8/layout/hierarchy6"/>
    <dgm:cxn modelId="{70597AEF-137F-4F19-A9F2-9695C9B526DF}" type="presParOf" srcId="{B0958559-09E3-4676-A7B1-9E01902B1303}" destId="{EF563196-4E70-41BD-9ECD-21317E7EDCF5}" srcOrd="0" destOrd="0" presId="urn:microsoft.com/office/officeart/2005/8/layout/hierarchy6"/>
    <dgm:cxn modelId="{D0AAFB5A-F82C-4B70-8C5C-CBD0FB75226B}" type="presParOf" srcId="{B0958559-09E3-4676-A7B1-9E01902B1303}" destId="{5D5A4BF9-EA87-436F-A658-F51065A42942}" srcOrd="1" destOrd="0" presId="urn:microsoft.com/office/officeart/2005/8/layout/hierarchy6"/>
    <dgm:cxn modelId="{658147A2-16BE-4401-9461-BBE623387399}" type="presParOf" srcId="{5D5A4BF9-EA87-436F-A658-F51065A42942}" destId="{EAFA32E7-141C-4F9F-9FB5-DAD1DEE4C91D}" srcOrd="0" destOrd="0" presId="urn:microsoft.com/office/officeart/2005/8/layout/hierarchy6"/>
    <dgm:cxn modelId="{7B383F9D-564F-404B-9EED-AE6287153E86}" type="presParOf" srcId="{5D5A4BF9-EA87-436F-A658-F51065A42942}" destId="{724371E2-0294-482C-9EBA-9C9BBA425AF4}" srcOrd="1" destOrd="0" presId="urn:microsoft.com/office/officeart/2005/8/layout/hierarchy6"/>
    <dgm:cxn modelId="{29A9563D-69E5-4F54-AB3F-B33B8F696DD1}" type="presParOf" srcId="{724371E2-0294-482C-9EBA-9C9BBA425AF4}" destId="{4D5FC40D-1E48-434F-962B-31C498685B6D}" srcOrd="0" destOrd="0" presId="urn:microsoft.com/office/officeart/2005/8/layout/hierarchy6"/>
    <dgm:cxn modelId="{7DC8B923-FA45-418B-BBB1-FB09282880AB}" type="presParOf" srcId="{724371E2-0294-482C-9EBA-9C9BBA425AF4}" destId="{1F741D7F-5459-4AD9-96CF-8950B20417AD}" srcOrd="1" destOrd="0" presId="urn:microsoft.com/office/officeart/2005/8/layout/hierarchy6"/>
    <dgm:cxn modelId="{D3984867-38CE-471E-AA24-6A0C091BC175}" type="presParOf" srcId="{C8434BEC-6381-44EF-9E47-5BC0E7ECE780}" destId="{4768E8A7-A5FA-4896-9732-DBE8B1A32E47}" srcOrd="2" destOrd="0" presId="urn:microsoft.com/office/officeart/2005/8/layout/hierarchy6"/>
    <dgm:cxn modelId="{DABF512D-F425-4424-98E0-7A2250839C46}" type="presParOf" srcId="{C8434BEC-6381-44EF-9E47-5BC0E7ECE780}" destId="{881A2348-0909-4EC8-ACF3-C5792AC8E926}" srcOrd="3" destOrd="0" presId="urn:microsoft.com/office/officeart/2005/8/layout/hierarchy6"/>
    <dgm:cxn modelId="{E20D73AA-54B1-4423-BC63-25541E73D3D0}" type="presParOf" srcId="{881A2348-0909-4EC8-ACF3-C5792AC8E926}" destId="{413A8CD9-A86F-4268-839C-C0339C7318A0}" srcOrd="0" destOrd="0" presId="urn:microsoft.com/office/officeart/2005/8/layout/hierarchy6"/>
    <dgm:cxn modelId="{D530A361-3422-43AC-9C46-1782142191B9}" type="presParOf" srcId="{881A2348-0909-4EC8-ACF3-C5792AC8E926}" destId="{3E054811-3308-448E-9FA8-FBBECE1A664B}" srcOrd="1" destOrd="0" presId="urn:microsoft.com/office/officeart/2005/8/layout/hierarchy6"/>
    <dgm:cxn modelId="{20E60A80-ACE0-4324-B985-A6B8F5192942}" type="presParOf" srcId="{3E054811-3308-448E-9FA8-FBBECE1A664B}" destId="{FDC0EC2B-1E8A-41B4-863A-4D0711FFF68B}" srcOrd="0" destOrd="0" presId="urn:microsoft.com/office/officeart/2005/8/layout/hierarchy6"/>
    <dgm:cxn modelId="{5FC7B913-104E-41F5-B720-8B623D944DEF}" type="presParOf" srcId="{3E054811-3308-448E-9FA8-FBBECE1A664B}" destId="{0CBA13BF-47DF-4019-AE05-E312AFE1C12D}" srcOrd="1" destOrd="0" presId="urn:microsoft.com/office/officeart/2005/8/layout/hierarchy6"/>
    <dgm:cxn modelId="{A9F2EE11-6097-4B3B-BECA-7BAE78B85005}" type="presParOf" srcId="{0CBA13BF-47DF-4019-AE05-E312AFE1C12D}" destId="{2B1ECD87-14B9-41EB-8F29-3787C2C3803D}" srcOrd="0" destOrd="0" presId="urn:microsoft.com/office/officeart/2005/8/layout/hierarchy6"/>
    <dgm:cxn modelId="{FA0FDA9E-22DF-4881-ACCE-EF96539C7477}" type="presParOf" srcId="{0CBA13BF-47DF-4019-AE05-E312AFE1C12D}" destId="{5315CE94-18ED-4979-8AB4-085F60992809}" srcOrd="1" destOrd="0" presId="urn:microsoft.com/office/officeart/2005/8/layout/hierarchy6"/>
    <dgm:cxn modelId="{1C226278-39A0-4B5D-8BFA-2BF244B81BE3}" type="presParOf" srcId="{5315CE94-18ED-4979-8AB4-085F60992809}" destId="{10A5E2FD-BC17-4015-A162-98DF1284A672}" srcOrd="0" destOrd="0" presId="urn:microsoft.com/office/officeart/2005/8/layout/hierarchy6"/>
    <dgm:cxn modelId="{7125A945-B41B-4CDC-A631-6B48CCD56CEC}" type="presParOf" srcId="{5315CE94-18ED-4979-8AB4-085F60992809}" destId="{0627C9AC-239F-4634-91BA-C68B27110BFE}" srcOrd="1" destOrd="0" presId="urn:microsoft.com/office/officeart/2005/8/layout/hierarchy6"/>
    <dgm:cxn modelId="{2357E0EF-1623-4F42-8742-293E5B5BCF35}" type="presParOf" srcId="{0627C9AC-239F-4634-91BA-C68B27110BFE}" destId="{AB715AA4-A2F5-400D-BA9C-859C16D753F6}" srcOrd="0" destOrd="0" presId="urn:microsoft.com/office/officeart/2005/8/layout/hierarchy6"/>
    <dgm:cxn modelId="{1D3B3581-0C04-43F5-B429-510637A5C63C}" type="presParOf" srcId="{0627C9AC-239F-4634-91BA-C68B27110BFE}" destId="{96AAA9D6-0BF5-46D8-B4C1-EA2B23D83118}" srcOrd="1" destOrd="0" presId="urn:microsoft.com/office/officeart/2005/8/layout/hierarchy6"/>
    <dgm:cxn modelId="{0A2CE6D4-9E24-4B4C-84E3-CDE4EC238B01}" type="presParOf" srcId="{5315CE94-18ED-4979-8AB4-085F60992809}" destId="{9AE85A95-1010-4C14-A711-9BF97BA90BBC}" srcOrd="2" destOrd="0" presId="urn:microsoft.com/office/officeart/2005/8/layout/hierarchy6"/>
    <dgm:cxn modelId="{AD439BF8-2433-4DBF-8968-C49877473B8B}" type="presParOf" srcId="{5315CE94-18ED-4979-8AB4-085F60992809}" destId="{ED45EBB0-7898-403A-96A3-1F9E52E0DF61}" srcOrd="3" destOrd="0" presId="urn:microsoft.com/office/officeart/2005/8/layout/hierarchy6"/>
    <dgm:cxn modelId="{98AD66DD-B3A7-484A-9F85-E4DB5C79D063}" type="presParOf" srcId="{ED45EBB0-7898-403A-96A3-1F9E52E0DF61}" destId="{E48C6F35-4A0F-4C93-99CC-1EDAEF058E39}" srcOrd="0" destOrd="0" presId="urn:microsoft.com/office/officeart/2005/8/layout/hierarchy6"/>
    <dgm:cxn modelId="{376EBFFA-4C61-47D5-8188-546852226B5E}" type="presParOf" srcId="{ED45EBB0-7898-403A-96A3-1F9E52E0DF61}" destId="{CB119C14-8919-4180-85B4-2BB60A640751}" srcOrd="1" destOrd="0" presId="urn:microsoft.com/office/officeart/2005/8/layout/hierarchy6"/>
    <dgm:cxn modelId="{3873BF02-2D8F-4FA1-BAAF-55AA6CB21858}" type="presParOf" srcId="{5315CE94-18ED-4979-8AB4-085F60992809}" destId="{AE6B32F3-45E7-4B6A-8E8E-03E1438451D1}" srcOrd="4" destOrd="0" presId="urn:microsoft.com/office/officeart/2005/8/layout/hierarchy6"/>
    <dgm:cxn modelId="{A5A435E4-3597-4E08-84BC-09EEC2EF8950}" type="presParOf" srcId="{5315CE94-18ED-4979-8AB4-085F60992809}" destId="{7FE4EB13-5E14-4995-9D50-3C0445D02ACD}" srcOrd="5" destOrd="0" presId="urn:microsoft.com/office/officeart/2005/8/layout/hierarchy6"/>
    <dgm:cxn modelId="{22504C51-6FB7-4274-933C-DD8599F52400}" type="presParOf" srcId="{7FE4EB13-5E14-4995-9D50-3C0445D02ACD}" destId="{E2A4640F-B6B4-49A6-8C5E-E737BFF03962}" srcOrd="0" destOrd="0" presId="urn:microsoft.com/office/officeart/2005/8/layout/hierarchy6"/>
    <dgm:cxn modelId="{556F4BF5-D54F-41CC-AB2E-1409E549B3CD}" type="presParOf" srcId="{7FE4EB13-5E14-4995-9D50-3C0445D02ACD}" destId="{8EF0553F-3409-4EE5-99E5-04C1AC3F3154}" srcOrd="1" destOrd="0" presId="urn:microsoft.com/office/officeart/2005/8/layout/hierarchy6"/>
    <dgm:cxn modelId="{C48A32E3-6BD5-4C7D-990B-B022E30FBB9A}" type="presParOf" srcId="{3EC92537-554F-45D6-9339-56167A95A8B3}" destId="{2090F987-9843-4DEE-B6BE-638F1A4298FB}" srcOrd="1" destOrd="0" presId="urn:microsoft.com/office/officeart/2005/8/layout/hierarchy6"/>
  </dgm:cxnLst>
  <dgm:bg/>
  <dgm:whole>
    <a:ln w="3175" cap="flat" cmpd="sng" algn="ctr">
      <a:noFill/>
      <a:prstDash val="solid"/>
      <a:round/>
      <a:headEnd type="none" w="med" len="med"/>
      <a:tailEnd type="none" w="med" len="med"/>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293E5A-E71E-44CA-B9BD-E13782D82414}">
      <dsp:nvSpPr>
        <dsp:cNvPr id="0" name=""/>
        <dsp:cNvSpPr/>
      </dsp:nvSpPr>
      <dsp:spPr>
        <a:xfrm>
          <a:off x="3775293" y="1862"/>
          <a:ext cx="1254118" cy="836079"/>
        </a:xfrm>
        <a:prstGeom prst="roundRect">
          <a:avLst>
            <a:gd name="adj" fmla="val 10000"/>
          </a:avLst>
        </a:prstGeom>
        <a:solidFill>
          <a:sysClr val="window" lastClr="FFFFFF">
            <a:hueOff val="0"/>
            <a:satOff val="0"/>
            <a:lumOff val="0"/>
            <a:alphaOff val="0"/>
          </a:sysClr>
        </a:solidFill>
        <a:ln w="25400" cap="flat" cmpd="sng" algn="ctr">
          <a:solidFill>
            <a:sysClr val="windowText" lastClr="000000">
              <a:shade val="80000"/>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b="1" kern="1200">
              <a:solidFill>
                <a:sysClr val="windowText" lastClr="000000">
                  <a:hueOff val="0"/>
                  <a:satOff val="0"/>
                  <a:lumOff val="0"/>
                  <a:alphaOff val="0"/>
                </a:sysClr>
              </a:solidFill>
              <a:latin typeface="Calibri"/>
              <a:ea typeface="+mn-ea"/>
              <a:cs typeface="+mn-cs"/>
            </a:rPr>
            <a:t>Analisis dinamicos</a:t>
          </a:r>
        </a:p>
      </dsp:txBody>
      <dsp:txXfrm>
        <a:off x="3799781" y="26350"/>
        <a:ext cx="1205142" cy="787103"/>
      </dsp:txXfrm>
    </dsp:sp>
    <dsp:sp modelId="{2E7D1D22-71CE-4B57-BD8F-97837733B071}">
      <dsp:nvSpPr>
        <dsp:cNvPr id="0" name=""/>
        <dsp:cNvSpPr/>
      </dsp:nvSpPr>
      <dsp:spPr>
        <a:xfrm>
          <a:off x="2731728" y="837941"/>
          <a:ext cx="1670624" cy="334431"/>
        </a:xfrm>
        <a:custGeom>
          <a:avLst/>
          <a:gdLst/>
          <a:ahLst/>
          <a:cxnLst/>
          <a:rect l="0" t="0" r="0" b="0"/>
          <a:pathLst>
            <a:path>
              <a:moveTo>
                <a:pt x="1630354" y="0"/>
              </a:moveTo>
              <a:lnTo>
                <a:pt x="1630354" y="167215"/>
              </a:lnTo>
              <a:lnTo>
                <a:pt x="0" y="167215"/>
              </a:lnTo>
              <a:lnTo>
                <a:pt x="0" y="334431"/>
              </a:lnTo>
            </a:path>
          </a:pathLst>
        </a:custGeom>
        <a:noFill/>
        <a:ln w="25400" cap="flat" cmpd="sng" algn="ctr">
          <a:solidFill>
            <a:sysClr val="windowText" lastClr="000000">
              <a:shade val="60000"/>
              <a:hueOff val="0"/>
              <a:satOff val="0"/>
              <a:lumOff val="0"/>
              <a:alphaOff val="0"/>
            </a:sysClr>
          </a:solidFill>
          <a:prstDash val="solid"/>
        </a:ln>
        <a:effectLst/>
      </dsp:spPr>
      <dsp:style>
        <a:lnRef idx="2">
          <a:scrgbClr r="0" g="0" b="0"/>
        </a:lnRef>
        <a:fillRef idx="0">
          <a:scrgbClr r="0" g="0" b="0"/>
        </a:fillRef>
        <a:effectRef idx="0">
          <a:scrgbClr r="0" g="0" b="0"/>
        </a:effectRef>
        <a:fontRef idx="minor"/>
      </dsp:style>
    </dsp:sp>
    <dsp:sp modelId="{EF563196-4E70-41BD-9ECD-21317E7EDCF5}">
      <dsp:nvSpPr>
        <dsp:cNvPr id="0" name=""/>
        <dsp:cNvSpPr/>
      </dsp:nvSpPr>
      <dsp:spPr>
        <a:xfrm>
          <a:off x="2104669" y="1172373"/>
          <a:ext cx="1254118" cy="836079"/>
        </a:xfrm>
        <a:prstGeom prst="roundRect">
          <a:avLst>
            <a:gd name="adj" fmla="val 10000"/>
          </a:avLst>
        </a:prstGeom>
        <a:solidFill>
          <a:sysClr val="window" lastClr="FFFFFF">
            <a:hueOff val="0"/>
            <a:satOff val="0"/>
            <a:lumOff val="0"/>
            <a:alphaOff val="0"/>
          </a:sysClr>
        </a:solidFill>
        <a:ln w="25400" cap="flat" cmpd="sng" algn="ctr">
          <a:solidFill>
            <a:sysClr val="windowText" lastClr="000000">
              <a:shade val="80000"/>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b="1" kern="1200">
              <a:solidFill>
                <a:sysClr val="windowText" lastClr="000000">
                  <a:hueOff val="0"/>
                  <a:satOff val="0"/>
                  <a:lumOff val="0"/>
                  <a:alphaOff val="0"/>
                </a:sysClr>
              </a:solidFill>
              <a:latin typeface="Calibri"/>
              <a:ea typeface="+mn-ea"/>
              <a:cs typeface="+mn-cs"/>
            </a:rPr>
            <a:t>Lineal (libre)</a:t>
          </a:r>
        </a:p>
      </dsp:txBody>
      <dsp:txXfrm>
        <a:off x="2129157" y="1196861"/>
        <a:ext cx="1205142" cy="787103"/>
      </dsp:txXfrm>
    </dsp:sp>
    <dsp:sp modelId="{EAFA32E7-141C-4F9F-9FB5-DAD1DEE4C91D}">
      <dsp:nvSpPr>
        <dsp:cNvPr id="0" name=""/>
        <dsp:cNvSpPr/>
      </dsp:nvSpPr>
      <dsp:spPr>
        <a:xfrm>
          <a:off x="2686008" y="2008452"/>
          <a:ext cx="91440" cy="334431"/>
        </a:xfrm>
        <a:custGeom>
          <a:avLst/>
          <a:gdLst/>
          <a:ahLst/>
          <a:cxnLst/>
          <a:rect l="0" t="0" r="0" b="0"/>
          <a:pathLst>
            <a:path>
              <a:moveTo>
                <a:pt x="45720" y="0"/>
              </a:moveTo>
              <a:lnTo>
                <a:pt x="45720" y="334431"/>
              </a:lnTo>
            </a:path>
          </a:pathLst>
        </a:custGeom>
        <a:noFill/>
        <a:ln w="25400" cap="flat" cmpd="sng" algn="ctr">
          <a:solidFill>
            <a:sysClr val="windowText" lastClr="000000">
              <a:shade val="80000"/>
              <a:hueOff val="0"/>
              <a:satOff val="0"/>
              <a:lumOff val="0"/>
              <a:alphaOff val="0"/>
            </a:sysClr>
          </a:solidFill>
          <a:prstDash val="solid"/>
        </a:ln>
        <a:effectLst/>
      </dsp:spPr>
      <dsp:style>
        <a:lnRef idx="2">
          <a:scrgbClr r="0" g="0" b="0"/>
        </a:lnRef>
        <a:fillRef idx="0">
          <a:scrgbClr r="0" g="0" b="0"/>
        </a:fillRef>
        <a:effectRef idx="0">
          <a:scrgbClr r="0" g="0" b="0"/>
        </a:effectRef>
        <a:fontRef idx="minor"/>
      </dsp:style>
    </dsp:sp>
    <dsp:sp modelId="{4D5FC40D-1E48-434F-962B-31C498685B6D}">
      <dsp:nvSpPr>
        <dsp:cNvPr id="0" name=""/>
        <dsp:cNvSpPr/>
      </dsp:nvSpPr>
      <dsp:spPr>
        <a:xfrm>
          <a:off x="2104669" y="2342884"/>
          <a:ext cx="1254118" cy="836079"/>
        </a:xfrm>
        <a:prstGeom prst="roundRect">
          <a:avLst>
            <a:gd name="adj" fmla="val 10000"/>
          </a:avLst>
        </a:prstGeom>
        <a:solidFill>
          <a:sysClr val="window" lastClr="FFFFFF">
            <a:hueOff val="0"/>
            <a:satOff val="0"/>
            <a:lumOff val="0"/>
            <a:alphaOff val="0"/>
          </a:sysClr>
        </a:solidFill>
        <a:ln w="25400" cap="flat" cmpd="sng" algn="ctr">
          <a:solidFill>
            <a:sysClr val="windowText" lastClr="000000">
              <a:shade val="80000"/>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b="1" kern="1200">
              <a:solidFill>
                <a:sysClr val="windowText" lastClr="000000">
                  <a:hueOff val="0"/>
                  <a:satOff val="0"/>
                  <a:lumOff val="0"/>
                  <a:alphaOff val="0"/>
                </a:sysClr>
              </a:solidFill>
              <a:latin typeface="Calibri"/>
              <a:ea typeface="+mn-ea"/>
              <a:cs typeface="+mn-cs"/>
            </a:rPr>
            <a:t>Frecuencia natural del sistema</a:t>
          </a:r>
        </a:p>
      </dsp:txBody>
      <dsp:txXfrm>
        <a:off x="2129157" y="2367372"/>
        <a:ext cx="1205142" cy="787103"/>
      </dsp:txXfrm>
    </dsp:sp>
    <dsp:sp modelId="{4768E8A7-A5FA-4896-9732-DBE8B1A32E47}">
      <dsp:nvSpPr>
        <dsp:cNvPr id="0" name=""/>
        <dsp:cNvSpPr/>
      </dsp:nvSpPr>
      <dsp:spPr>
        <a:xfrm>
          <a:off x="4402353" y="837941"/>
          <a:ext cx="1670624" cy="334431"/>
        </a:xfrm>
        <a:custGeom>
          <a:avLst/>
          <a:gdLst/>
          <a:ahLst/>
          <a:cxnLst/>
          <a:rect l="0" t="0" r="0" b="0"/>
          <a:pathLst>
            <a:path>
              <a:moveTo>
                <a:pt x="0" y="0"/>
              </a:moveTo>
              <a:lnTo>
                <a:pt x="0" y="167215"/>
              </a:lnTo>
              <a:lnTo>
                <a:pt x="1630354" y="167215"/>
              </a:lnTo>
              <a:lnTo>
                <a:pt x="1630354" y="334431"/>
              </a:lnTo>
            </a:path>
          </a:pathLst>
        </a:custGeom>
        <a:noFill/>
        <a:ln w="25400" cap="flat" cmpd="sng" algn="ctr">
          <a:solidFill>
            <a:sysClr val="windowText" lastClr="000000">
              <a:shade val="60000"/>
              <a:hueOff val="0"/>
              <a:satOff val="0"/>
              <a:lumOff val="0"/>
              <a:alphaOff val="0"/>
            </a:sysClr>
          </a:solidFill>
          <a:prstDash val="solid"/>
        </a:ln>
        <a:effectLst/>
      </dsp:spPr>
      <dsp:style>
        <a:lnRef idx="2">
          <a:scrgbClr r="0" g="0" b="0"/>
        </a:lnRef>
        <a:fillRef idx="0">
          <a:scrgbClr r="0" g="0" b="0"/>
        </a:fillRef>
        <a:effectRef idx="0">
          <a:scrgbClr r="0" g="0" b="0"/>
        </a:effectRef>
        <a:fontRef idx="minor"/>
      </dsp:style>
    </dsp:sp>
    <dsp:sp modelId="{413A8CD9-A86F-4268-839C-C0339C7318A0}">
      <dsp:nvSpPr>
        <dsp:cNvPr id="0" name=""/>
        <dsp:cNvSpPr/>
      </dsp:nvSpPr>
      <dsp:spPr>
        <a:xfrm>
          <a:off x="5445917" y="1172373"/>
          <a:ext cx="1254118" cy="836079"/>
        </a:xfrm>
        <a:prstGeom prst="roundRect">
          <a:avLst>
            <a:gd name="adj" fmla="val 10000"/>
          </a:avLst>
        </a:prstGeom>
        <a:solidFill>
          <a:sysClr val="window" lastClr="FFFFFF">
            <a:hueOff val="0"/>
            <a:satOff val="0"/>
            <a:lumOff val="0"/>
            <a:alphaOff val="0"/>
          </a:sysClr>
        </a:solidFill>
        <a:ln w="25400" cap="flat" cmpd="sng" algn="ctr">
          <a:solidFill>
            <a:sysClr val="windowText" lastClr="000000">
              <a:shade val="80000"/>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b="1" kern="1200">
              <a:solidFill>
                <a:sysClr val="windowText" lastClr="000000">
                  <a:hueOff val="0"/>
                  <a:satOff val="0"/>
                  <a:lumOff val="0"/>
                  <a:alphaOff val="0"/>
                </a:sysClr>
              </a:solidFill>
              <a:latin typeface="Calibri"/>
              <a:ea typeface="+mn-ea"/>
              <a:cs typeface="+mn-cs"/>
            </a:rPr>
            <a:t>No lineal (forzado)</a:t>
          </a:r>
        </a:p>
      </dsp:txBody>
      <dsp:txXfrm>
        <a:off x="5470405" y="1196861"/>
        <a:ext cx="1205142" cy="787103"/>
      </dsp:txXfrm>
    </dsp:sp>
    <dsp:sp modelId="{FDC0EC2B-1E8A-41B4-863A-4D0711FFF68B}">
      <dsp:nvSpPr>
        <dsp:cNvPr id="0" name=""/>
        <dsp:cNvSpPr/>
      </dsp:nvSpPr>
      <dsp:spPr>
        <a:xfrm>
          <a:off x="6027257" y="2008452"/>
          <a:ext cx="91440" cy="334431"/>
        </a:xfrm>
        <a:custGeom>
          <a:avLst/>
          <a:gdLst/>
          <a:ahLst/>
          <a:cxnLst/>
          <a:rect l="0" t="0" r="0" b="0"/>
          <a:pathLst>
            <a:path>
              <a:moveTo>
                <a:pt x="45720" y="0"/>
              </a:moveTo>
              <a:lnTo>
                <a:pt x="45720" y="334431"/>
              </a:lnTo>
            </a:path>
          </a:pathLst>
        </a:custGeom>
        <a:noFill/>
        <a:ln w="25400" cap="flat" cmpd="sng" algn="ctr">
          <a:solidFill>
            <a:sysClr val="windowText" lastClr="000000">
              <a:shade val="80000"/>
              <a:hueOff val="0"/>
              <a:satOff val="0"/>
              <a:lumOff val="0"/>
              <a:alphaOff val="0"/>
            </a:sysClr>
          </a:solidFill>
          <a:prstDash val="solid"/>
        </a:ln>
        <a:effectLst/>
      </dsp:spPr>
      <dsp:style>
        <a:lnRef idx="2">
          <a:scrgbClr r="0" g="0" b="0"/>
        </a:lnRef>
        <a:fillRef idx="0">
          <a:scrgbClr r="0" g="0" b="0"/>
        </a:fillRef>
        <a:effectRef idx="0">
          <a:scrgbClr r="0" g="0" b="0"/>
        </a:effectRef>
        <a:fontRef idx="minor"/>
      </dsp:style>
    </dsp:sp>
    <dsp:sp modelId="{2B1ECD87-14B9-41EB-8F29-3787C2C3803D}">
      <dsp:nvSpPr>
        <dsp:cNvPr id="0" name=""/>
        <dsp:cNvSpPr/>
      </dsp:nvSpPr>
      <dsp:spPr>
        <a:xfrm>
          <a:off x="5445917" y="2342884"/>
          <a:ext cx="1254118" cy="836079"/>
        </a:xfrm>
        <a:prstGeom prst="roundRect">
          <a:avLst>
            <a:gd name="adj" fmla="val 10000"/>
          </a:avLst>
        </a:prstGeom>
        <a:solidFill>
          <a:sysClr val="window" lastClr="FFFFFF">
            <a:hueOff val="0"/>
            <a:satOff val="0"/>
            <a:lumOff val="0"/>
            <a:alphaOff val="0"/>
          </a:sysClr>
        </a:solidFill>
        <a:ln w="25400" cap="flat" cmpd="sng" algn="ctr">
          <a:solidFill>
            <a:sysClr val="windowText" lastClr="000000">
              <a:shade val="80000"/>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b="1" kern="1200">
              <a:solidFill>
                <a:sysClr val="windowText" lastClr="000000">
                  <a:hueOff val="0"/>
                  <a:satOff val="0"/>
                  <a:lumOff val="0"/>
                  <a:alphaOff val="0"/>
                </a:sysClr>
              </a:solidFill>
              <a:latin typeface="Calibri"/>
              <a:ea typeface="+mn-ea"/>
              <a:cs typeface="+mn-cs"/>
            </a:rPr>
            <a:t>Responden a exitación externa</a:t>
          </a:r>
        </a:p>
      </dsp:txBody>
      <dsp:txXfrm>
        <a:off x="5470405" y="2367372"/>
        <a:ext cx="1205142" cy="787103"/>
      </dsp:txXfrm>
    </dsp:sp>
    <dsp:sp modelId="{10A5E2FD-BC17-4015-A162-98DF1284A672}">
      <dsp:nvSpPr>
        <dsp:cNvPr id="0" name=""/>
        <dsp:cNvSpPr/>
      </dsp:nvSpPr>
      <dsp:spPr>
        <a:xfrm>
          <a:off x="4362083" y="3178963"/>
          <a:ext cx="1710893" cy="334431"/>
        </a:xfrm>
        <a:custGeom>
          <a:avLst/>
          <a:gdLst/>
          <a:ahLst/>
          <a:cxnLst/>
          <a:rect l="0" t="0" r="0" b="0"/>
          <a:pathLst>
            <a:path>
              <a:moveTo>
                <a:pt x="1630354" y="0"/>
              </a:moveTo>
              <a:lnTo>
                <a:pt x="1630354" y="167215"/>
              </a:lnTo>
              <a:lnTo>
                <a:pt x="0" y="167215"/>
              </a:lnTo>
              <a:lnTo>
                <a:pt x="0" y="334431"/>
              </a:lnTo>
            </a:path>
          </a:pathLst>
        </a:custGeom>
        <a:noFill/>
        <a:ln w="25400" cap="flat" cmpd="sng" algn="ctr">
          <a:solidFill>
            <a:sysClr val="windowText" lastClr="000000">
              <a:shade val="80000"/>
              <a:hueOff val="0"/>
              <a:satOff val="0"/>
              <a:lumOff val="0"/>
              <a:alphaOff val="0"/>
            </a:sysClr>
          </a:solidFill>
          <a:prstDash val="solid"/>
        </a:ln>
        <a:effectLst/>
      </dsp:spPr>
      <dsp:style>
        <a:lnRef idx="2">
          <a:scrgbClr r="0" g="0" b="0"/>
        </a:lnRef>
        <a:fillRef idx="0">
          <a:scrgbClr r="0" g="0" b="0"/>
        </a:fillRef>
        <a:effectRef idx="0">
          <a:scrgbClr r="0" g="0" b="0"/>
        </a:effectRef>
        <a:fontRef idx="minor"/>
      </dsp:style>
    </dsp:sp>
    <dsp:sp modelId="{AB715AA4-A2F5-400D-BA9C-859C16D753F6}">
      <dsp:nvSpPr>
        <dsp:cNvPr id="0" name=""/>
        <dsp:cNvSpPr/>
      </dsp:nvSpPr>
      <dsp:spPr>
        <a:xfrm>
          <a:off x="3735023" y="3513395"/>
          <a:ext cx="1254118" cy="836079"/>
        </a:xfrm>
        <a:prstGeom prst="roundRect">
          <a:avLst>
            <a:gd name="adj" fmla="val 10000"/>
          </a:avLst>
        </a:prstGeom>
        <a:solidFill>
          <a:sysClr val="window" lastClr="FFFFFF">
            <a:hueOff val="0"/>
            <a:satOff val="0"/>
            <a:lumOff val="0"/>
            <a:alphaOff val="0"/>
          </a:sysClr>
        </a:solidFill>
        <a:ln w="25400" cap="flat" cmpd="sng" algn="ctr">
          <a:solidFill>
            <a:sysClr val="windowText" lastClr="000000">
              <a:shade val="80000"/>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b="1" kern="1200">
              <a:solidFill>
                <a:sysClr val="windowText" lastClr="000000">
                  <a:hueOff val="0"/>
                  <a:satOff val="0"/>
                  <a:lumOff val="0"/>
                  <a:alphaOff val="0"/>
                </a:sysClr>
              </a:solidFill>
              <a:latin typeface="Calibri"/>
              <a:ea typeface="+mn-ea"/>
              <a:cs typeface="+mn-cs"/>
            </a:rPr>
            <a:t>Respuesta frecuente</a:t>
          </a:r>
        </a:p>
      </dsp:txBody>
      <dsp:txXfrm>
        <a:off x="3759511" y="3537883"/>
        <a:ext cx="1205142" cy="787103"/>
      </dsp:txXfrm>
    </dsp:sp>
    <dsp:sp modelId="{9AE85A95-1010-4C14-A711-9BF97BA90BBC}">
      <dsp:nvSpPr>
        <dsp:cNvPr id="0" name=""/>
        <dsp:cNvSpPr/>
      </dsp:nvSpPr>
      <dsp:spPr>
        <a:xfrm>
          <a:off x="5946717" y="3178963"/>
          <a:ext cx="91440" cy="334431"/>
        </a:xfrm>
        <a:custGeom>
          <a:avLst/>
          <a:gdLst/>
          <a:ahLst/>
          <a:cxnLst/>
          <a:rect l="0" t="0" r="0" b="0"/>
          <a:pathLst>
            <a:path>
              <a:moveTo>
                <a:pt x="45720" y="0"/>
              </a:moveTo>
              <a:lnTo>
                <a:pt x="45720" y="334431"/>
              </a:lnTo>
            </a:path>
          </a:pathLst>
        </a:custGeom>
        <a:noFill/>
        <a:ln w="25400" cap="flat" cmpd="sng" algn="ctr">
          <a:solidFill>
            <a:sysClr val="windowText" lastClr="000000">
              <a:shade val="80000"/>
              <a:hueOff val="0"/>
              <a:satOff val="0"/>
              <a:lumOff val="0"/>
              <a:alphaOff val="0"/>
            </a:sysClr>
          </a:solidFill>
          <a:prstDash val="solid"/>
        </a:ln>
        <a:effectLst/>
      </dsp:spPr>
      <dsp:style>
        <a:lnRef idx="2">
          <a:scrgbClr r="0" g="0" b="0"/>
        </a:lnRef>
        <a:fillRef idx="0">
          <a:scrgbClr r="0" g="0" b="0"/>
        </a:fillRef>
        <a:effectRef idx="0">
          <a:scrgbClr r="0" g="0" b="0"/>
        </a:effectRef>
        <a:fontRef idx="minor"/>
      </dsp:style>
    </dsp:sp>
    <dsp:sp modelId="{E48C6F35-4A0F-4C93-99CC-1EDAEF058E39}">
      <dsp:nvSpPr>
        <dsp:cNvPr id="0" name=""/>
        <dsp:cNvSpPr/>
      </dsp:nvSpPr>
      <dsp:spPr>
        <a:xfrm>
          <a:off x="5365378" y="3513395"/>
          <a:ext cx="1254118" cy="836079"/>
        </a:xfrm>
        <a:prstGeom prst="roundRect">
          <a:avLst>
            <a:gd name="adj" fmla="val 10000"/>
          </a:avLst>
        </a:prstGeom>
        <a:solidFill>
          <a:sysClr val="window" lastClr="FFFFFF">
            <a:hueOff val="0"/>
            <a:satOff val="0"/>
            <a:lumOff val="0"/>
            <a:alphaOff val="0"/>
          </a:sysClr>
        </a:solidFill>
        <a:ln w="25400" cap="flat" cmpd="sng" algn="ctr">
          <a:solidFill>
            <a:sysClr val="windowText" lastClr="000000">
              <a:shade val="80000"/>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b="1" kern="1200">
              <a:solidFill>
                <a:sysClr val="windowText" lastClr="000000">
                  <a:hueOff val="0"/>
                  <a:satOff val="0"/>
                  <a:lumOff val="0"/>
                  <a:alphaOff val="0"/>
                </a:sysClr>
              </a:solidFill>
              <a:latin typeface="Calibri"/>
              <a:ea typeface="+mn-ea"/>
              <a:cs typeface="+mn-cs"/>
            </a:rPr>
            <a:t>Respuesta transitoria</a:t>
          </a:r>
        </a:p>
      </dsp:txBody>
      <dsp:txXfrm>
        <a:off x="5389866" y="3537883"/>
        <a:ext cx="1205142" cy="787103"/>
      </dsp:txXfrm>
    </dsp:sp>
    <dsp:sp modelId="{AE6B32F3-45E7-4B6A-8E8E-03E1438451D1}">
      <dsp:nvSpPr>
        <dsp:cNvPr id="0" name=""/>
        <dsp:cNvSpPr/>
      </dsp:nvSpPr>
      <dsp:spPr>
        <a:xfrm>
          <a:off x="6072977" y="3178963"/>
          <a:ext cx="1630354" cy="334431"/>
        </a:xfrm>
        <a:custGeom>
          <a:avLst/>
          <a:gdLst/>
          <a:ahLst/>
          <a:cxnLst/>
          <a:rect l="0" t="0" r="0" b="0"/>
          <a:pathLst>
            <a:path>
              <a:moveTo>
                <a:pt x="0" y="0"/>
              </a:moveTo>
              <a:lnTo>
                <a:pt x="0" y="167215"/>
              </a:lnTo>
              <a:lnTo>
                <a:pt x="1630354" y="167215"/>
              </a:lnTo>
              <a:lnTo>
                <a:pt x="1630354" y="334431"/>
              </a:lnTo>
            </a:path>
          </a:pathLst>
        </a:custGeom>
        <a:noFill/>
        <a:ln w="25400" cap="flat" cmpd="sng" algn="ctr">
          <a:solidFill>
            <a:sysClr val="windowText" lastClr="000000">
              <a:shade val="80000"/>
              <a:hueOff val="0"/>
              <a:satOff val="0"/>
              <a:lumOff val="0"/>
              <a:alphaOff val="0"/>
            </a:sysClr>
          </a:solidFill>
          <a:prstDash val="solid"/>
        </a:ln>
        <a:effectLst/>
      </dsp:spPr>
      <dsp:style>
        <a:lnRef idx="2">
          <a:scrgbClr r="0" g="0" b="0"/>
        </a:lnRef>
        <a:fillRef idx="0">
          <a:scrgbClr r="0" g="0" b="0"/>
        </a:fillRef>
        <a:effectRef idx="0">
          <a:scrgbClr r="0" g="0" b="0"/>
        </a:effectRef>
        <a:fontRef idx="minor"/>
      </dsp:style>
    </dsp:sp>
    <dsp:sp modelId="{E2A4640F-B6B4-49A6-8C5E-E737BFF03962}">
      <dsp:nvSpPr>
        <dsp:cNvPr id="0" name=""/>
        <dsp:cNvSpPr/>
      </dsp:nvSpPr>
      <dsp:spPr>
        <a:xfrm>
          <a:off x="6995732" y="3513395"/>
          <a:ext cx="1415197" cy="836079"/>
        </a:xfrm>
        <a:prstGeom prst="roundRect">
          <a:avLst>
            <a:gd name="adj" fmla="val 10000"/>
          </a:avLst>
        </a:prstGeom>
        <a:solidFill>
          <a:sysClr val="window" lastClr="FFFFFF">
            <a:hueOff val="0"/>
            <a:satOff val="0"/>
            <a:lumOff val="0"/>
            <a:alphaOff val="0"/>
          </a:sysClr>
        </a:solidFill>
        <a:ln w="25400" cap="flat" cmpd="sng" algn="ctr">
          <a:solidFill>
            <a:sysClr val="windowText" lastClr="000000">
              <a:shade val="80000"/>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b="1" kern="1200">
              <a:solidFill>
                <a:sysClr val="windowText" lastClr="000000">
                  <a:hueOff val="0"/>
                  <a:satOff val="0"/>
                  <a:lumOff val="0"/>
                  <a:alphaOff val="0"/>
                </a:sysClr>
              </a:solidFill>
              <a:latin typeface="Calibri"/>
              <a:ea typeface="+mn-ea"/>
              <a:cs typeface="+mn-cs"/>
            </a:rPr>
            <a:t>Vibraciones aleatorias</a:t>
          </a:r>
        </a:p>
      </dsp:txBody>
      <dsp:txXfrm>
        <a:off x="7020220" y="3537883"/>
        <a:ext cx="1366221" cy="78710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ECF83E-6227-41E3-84CD-FEED21A4F142}" type="datetimeFigureOut">
              <a:rPr lang="es-EC" smtClean="0"/>
              <a:t>19/9/2017</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72F80D-0524-465A-B932-3ABE8AE54A49}" type="slidenum">
              <a:rPr lang="es-EC" smtClean="0"/>
              <a:t>‹Nº›</a:t>
            </a:fld>
            <a:endParaRPr lang="es-EC"/>
          </a:p>
        </p:txBody>
      </p:sp>
    </p:spTree>
    <p:extLst>
      <p:ext uri="{BB962C8B-B14F-4D97-AF65-F5344CB8AC3E}">
        <p14:creationId xmlns:p14="http://schemas.microsoft.com/office/powerpoint/2010/main" val="1369504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dirty="0" smtClean="0"/>
              <a:t>Mejorar la</a:t>
            </a:r>
            <a:r>
              <a:rPr lang="es-EC" baseline="0" dirty="0" smtClean="0"/>
              <a:t> normativa y a la vez los diseños de los autobuses, </a:t>
            </a:r>
            <a:r>
              <a:rPr lang="es-EC" dirty="0" smtClean="0"/>
              <a:t>de </a:t>
            </a:r>
            <a:r>
              <a:rPr lang="es-EC" dirty="0" smtClean="0"/>
              <a:t>esta manera salvaguardar la vida de los ocupantes de la cabina y evitar traumas físicos en los pasajeros del bus por desaceleraciones bruscas que suelen producirse en un impacto si no se disipa adecuadamente la energía cinética del movimiento. </a:t>
            </a:r>
          </a:p>
          <a:p>
            <a:endParaRPr lang="es-EC" dirty="0"/>
          </a:p>
        </p:txBody>
      </p:sp>
      <p:sp>
        <p:nvSpPr>
          <p:cNvPr id="4" name="Marcador de número de diapositiva 3"/>
          <p:cNvSpPr>
            <a:spLocks noGrp="1"/>
          </p:cNvSpPr>
          <p:nvPr>
            <p:ph type="sldNum" sz="quarter" idx="10"/>
          </p:nvPr>
        </p:nvSpPr>
        <p:spPr/>
        <p:txBody>
          <a:bodyPr/>
          <a:lstStyle/>
          <a:p>
            <a:fld id="{AF72F80D-0524-465A-B932-3ABE8AE54A49}" type="slidenum">
              <a:rPr lang="es-EC" smtClean="0"/>
              <a:t>5</a:t>
            </a:fld>
            <a:endParaRPr lang="es-EC"/>
          </a:p>
        </p:txBody>
      </p:sp>
    </p:spTree>
    <p:extLst>
      <p:ext uri="{BB962C8B-B14F-4D97-AF65-F5344CB8AC3E}">
        <p14:creationId xmlns:p14="http://schemas.microsoft.com/office/powerpoint/2010/main" val="6856105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No se regula 600 mm de espacio de supervivencia delante de punto SR conductor</a:t>
            </a:r>
          </a:p>
          <a:p>
            <a:r>
              <a:rPr lang="es-EC" dirty="0" smtClean="0"/>
              <a:t>750mm sobre</a:t>
            </a:r>
            <a:r>
              <a:rPr lang="es-EC" baseline="0" dirty="0" smtClean="0"/>
              <a:t> el punto Sr del asiento de los pasajeros.  Y 200 mm detrás del ultimo asiento</a:t>
            </a:r>
          </a:p>
          <a:p>
            <a:r>
              <a:rPr lang="es-EC" baseline="0" dirty="0" smtClean="0"/>
              <a:t>Paralelogramo, 150 mm interior, 250 mm superior y 1250 altura</a:t>
            </a:r>
            <a:endParaRPr lang="es-EC" dirty="0"/>
          </a:p>
        </p:txBody>
      </p:sp>
      <p:sp>
        <p:nvSpPr>
          <p:cNvPr id="4" name="Marcador de número de diapositiva 3"/>
          <p:cNvSpPr>
            <a:spLocks noGrp="1"/>
          </p:cNvSpPr>
          <p:nvPr>
            <p:ph type="sldNum" sz="quarter" idx="10"/>
          </p:nvPr>
        </p:nvSpPr>
        <p:spPr/>
        <p:txBody>
          <a:bodyPr/>
          <a:lstStyle/>
          <a:p>
            <a:fld id="{AF72F80D-0524-465A-B932-3ABE8AE54A49}" type="slidenum">
              <a:rPr lang="es-EC" smtClean="0"/>
              <a:t>7</a:t>
            </a:fld>
            <a:endParaRPr lang="es-EC"/>
          </a:p>
        </p:txBody>
      </p:sp>
    </p:spTree>
    <p:extLst>
      <p:ext uri="{BB962C8B-B14F-4D97-AF65-F5344CB8AC3E}">
        <p14:creationId xmlns:p14="http://schemas.microsoft.com/office/powerpoint/2010/main" val="641432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Carga distribuida. 50% del PBV,</a:t>
            </a:r>
            <a:r>
              <a:rPr lang="es-EC" baseline="0" dirty="0" smtClean="0"/>
              <a:t> deformación máxima de 70 mm en cada elemento</a:t>
            </a:r>
          </a:p>
          <a:p>
            <a:r>
              <a:rPr lang="es-EC" baseline="0" dirty="0" smtClean="0"/>
              <a:t>Cuasi estático. Combinaciones de cargas de diseño, deformación de 1/240 la longitud del elemento</a:t>
            </a:r>
          </a:p>
          <a:p>
            <a:r>
              <a:rPr lang="es-EC" baseline="0" dirty="0" smtClean="0"/>
              <a:t>Vuelco. Bus cae sobre superficie seca y lisa a 800 mm de profundidad</a:t>
            </a:r>
            <a:endParaRPr lang="es-EC" dirty="0"/>
          </a:p>
        </p:txBody>
      </p:sp>
      <p:sp>
        <p:nvSpPr>
          <p:cNvPr id="4" name="Marcador de número de diapositiva 3"/>
          <p:cNvSpPr>
            <a:spLocks noGrp="1"/>
          </p:cNvSpPr>
          <p:nvPr>
            <p:ph type="sldNum" sz="quarter" idx="10"/>
          </p:nvPr>
        </p:nvSpPr>
        <p:spPr/>
        <p:txBody>
          <a:bodyPr/>
          <a:lstStyle/>
          <a:p>
            <a:fld id="{AF72F80D-0524-465A-B932-3ABE8AE54A49}" type="slidenum">
              <a:rPr lang="es-EC" smtClean="0"/>
              <a:t>9</a:t>
            </a:fld>
            <a:endParaRPr lang="es-EC"/>
          </a:p>
        </p:txBody>
      </p:sp>
    </p:spTree>
    <p:extLst>
      <p:ext uri="{BB962C8B-B14F-4D97-AF65-F5344CB8AC3E}">
        <p14:creationId xmlns:p14="http://schemas.microsoft.com/office/powerpoint/2010/main" val="3772570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Giro m*v2/r</a:t>
            </a:r>
          </a:p>
          <a:p>
            <a:r>
              <a:rPr lang="es-EC" dirty="0" smtClean="0"/>
              <a:t>Frenado</a:t>
            </a:r>
            <a:r>
              <a:rPr lang="es-EC" baseline="0" dirty="0" smtClean="0"/>
              <a:t> m*a</a:t>
            </a:r>
          </a:p>
          <a:p>
            <a:r>
              <a:rPr lang="es-EC" baseline="0" dirty="0" smtClean="0"/>
              <a:t>Aceleración Fa=-</a:t>
            </a:r>
            <a:r>
              <a:rPr lang="es-EC" baseline="0" dirty="0" err="1" smtClean="0"/>
              <a:t>Ff</a:t>
            </a:r>
            <a:endParaRPr lang="es-EC" baseline="0" dirty="0" smtClean="0"/>
          </a:p>
          <a:p>
            <a:r>
              <a:rPr lang="es-EC" baseline="0" dirty="0" err="1" smtClean="0"/>
              <a:t>Aerodinamica</a:t>
            </a:r>
            <a:r>
              <a:rPr lang="es-EC" baseline="0" dirty="0" smtClean="0"/>
              <a:t> 0,5 * </a:t>
            </a:r>
            <a:r>
              <a:rPr lang="es-EC" baseline="0" dirty="0" err="1" smtClean="0"/>
              <a:t>Cx</a:t>
            </a:r>
            <a:r>
              <a:rPr lang="es-EC" baseline="0" dirty="0" smtClean="0"/>
              <a:t> * d air * A * v2</a:t>
            </a:r>
            <a:endParaRPr lang="es-EC" dirty="0"/>
          </a:p>
        </p:txBody>
      </p:sp>
      <p:sp>
        <p:nvSpPr>
          <p:cNvPr id="4" name="Marcador de número de diapositiva 3"/>
          <p:cNvSpPr>
            <a:spLocks noGrp="1"/>
          </p:cNvSpPr>
          <p:nvPr>
            <p:ph type="sldNum" sz="quarter" idx="10"/>
          </p:nvPr>
        </p:nvSpPr>
        <p:spPr/>
        <p:txBody>
          <a:bodyPr/>
          <a:lstStyle/>
          <a:p>
            <a:fld id="{AF72F80D-0524-465A-B932-3ABE8AE54A49}" type="slidenum">
              <a:rPr lang="es-EC" smtClean="0"/>
              <a:t>10</a:t>
            </a:fld>
            <a:endParaRPr lang="es-EC"/>
          </a:p>
        </p:txBody>
      </p:sp>
    </p:spTree>
    <p:extLst>
      <p:ext uri="{BB962C8B-B14F-4D97-AF65-F5344CB8AC3E}">
        <p14:creationId xmlns:p14="http://schemas.microsoft.com/office/powerpoint/2010/main" val="18298295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Componentes mecánicos con forma simple se pueden analizar con métodos</a:t>
            </a:r>
            <a:r>
              <a:rPr lang="es-EC" baseline="0" dirty="0" smtClean="0"/>
              <a:t> tradicionales</a:t>
            </a:r>
          </a:p>
          <a:p>
            <a:r>
              <a:rPr lang="es-EC" baseline="0" dirty="0" smtClean="0"/>
              <a:t>FEM sirve ´para dar solución a sistemas de ecuaciones diferenciales no lineales asociadas con un problema físico</a:t>
            </a:r>
          </a:p>
          <a:p>
            <a:r>
              <a:rPr lang="es-EC" baseline="0" dirty="0" smtClean="0"/>
              <a:t>Un elemento finito resulta de la </a:t>
            </a:r>
            <a:r>
              <a:rPr lang="es-EC" baseline="0" dirty="0" err="1" smtClean="0"/>
              <a:t>divisón</a:t>
            </a:r>
            <a:r>
              <a:rPr lang="es-EC" baseline="0" dirty="0" smtClean="0"/>
              <a:t> del continuo en un numero definido de partes</a:t>
            </a:r>
          </a:p>
          <a:p>
            <a:r>
              <a:rPr lang="es-EC" baseline="0" dirty="0" smtClean="0"/>
              <a:t>Tipos: </a:t>
            </a:r>
          </a:p>
          <a:p>
            <a:r>
              <a:rPr lang="es-EC" baseline="0" dirty="0" smtClean="0"/>
              <a:t>Estático</a:t>
            </a:r>
          </a:p>
          <a:p>
            <a:r>
              <a:rPr lang="es-EC" baseline="0" dirty="0" err="1" smtClean="0"/>
              <a:t>Dinamico</a:t>
            </a:r>
            <a:r>
              <a:rPr lang="es-EC" baseline="0" dirty="0" smtClean="0"/>
              <a:t> </a:t>
            </a:r>
          </a:p>
          <a:p>
            <a:r>
              <a:rPr lang="es-EC" baseline="0" dirty="0" smtClean="0"/>
              <a:t>Térmico</a:t>
            </a:r>
          </a:p>
          <a:p>
            <a:r>
              <a:rPr lang="es-EC" baseline="0" dirty="0" smtClean="0"/>
              <a:t>NVH</a:t>
            </a:r>
          </a:p>
          <a:p>
            <a:r>
              <a:rPr lang="es-EC" baseline="0" dirty="0" smtClean="0"/>
              <a:t>CFD</a:t>
            </a:r>
          </a:p>
          <a:p>
            <a:r>
              <a:rPr lang="es-EC" baseline="0" dirty="0" smtClean="0"/>
              <a:t>Optimización topológica</a:t>
            </a:r>
          </a:p>
          <a:p>
            <a:endParaRPr lang="es-EC" baseline="0" dirty="0" smtClean="0"/>
          </a:p>
          <a:p>
            <a:endParaRPr lang="es-EC" dirty="0"/>
          </a:p>
        </p:txBody>
      </p:sp>
      <p:sp>
        <p:nvSpPr>
          <p:cNvPr id="4" name="Marcador de número de diapositiva 3"/>
          <p:cNvSpPr>
            <a:spLocks noGrp="1"/>
          </p:cNvSpPr>
          <p:nvPr>
            <p:ph type="sldNum" sz="quarter" idx="10"/>
          </p:nvPr>
        </p:nvSpPr>
        <p:spPr/>
        <p:txBody>
          <a:bodyPr/>
          <a:lstStyle/>
          <a:p>
            <a:fld id="{AF72F80D-0524-465A-B932-3ABE8AE54A49}" type="slidenum">
              <a:rPr lang="es-EC" smtClean="0"/>
              <a:t>11</a:t>
            </a:fld>
            <a:endParaRPr lang="es-EC"/>
          </a:p>
        </p:txBody>
      </p:sp>
    </p:spTree>
    <p:extLst>
      <p:ext uri="{BB962C8B-B14F-4D97-AF65-F5344CB8AC3E}">
        <p14:creationId xmlns:p14="http://schemas.microsoft.com/office/powerpoint/2010/main" val="31516720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La linealidad se refiere a:</a:t>
            </a:r>
          </a:p>
          <a:p>
            <a:r>
              <a:rPr lang="es-EC" dirty="0" smtClean="0"/>
              <a:t>Condiciones de borde y comportamiento del material</a:t>
            </a:r>
          </a:p>
          <a:p>
            <a:r>
              <a:rPr lang="es-EC" dirty="0" smtClean="0"/>
              <a:t>Un</a:t>
            </a:r>
            <a:r>
              <a:rPr lang="es-EC" baseline="0" dirty="0" smtClean="0"/>
              <a:t> ensayo implícito es lineal</a:t>
            </a:r>
          </a:p>
          <a:p>
            <a:r>
              <a:rPr lang="es-EC" baseline="0" dirty="0" smtClean="0"/>
              <a:t>Un ensayo explicito es no lineal</a:t>
            </a:r>
            <a:endParaRPr lang="es-EC" dirty="0"/>
          </a:p>
        </p:txBody>
      </p:sp>
      <p:sp>
        <p:nvSpPr>
          <p:cNvPr id="4" name="Marcador de número de diapositiva 3"/>
          <p:cNvSpPr>
            <a:spLocks noGrp="1"/>
          </p:cNvSpPr>
          <p:nvPr>
            <p:ph type="sldNum" sz="quarter" idx="10"/>
          </p:nvPr>
        </p:nvSpPr>
        <p:spPr/>
        <p:txBody>
          <a:bodyPr/>
          <a:lstStyle/>
          <a:p>
            <a:fld id="{AF72F80D-0524-465A-B932-3ABE8AE54A49}" type="slidenum">
              <a:rPr lang="es-EC" smtClean="0"/>
              <a:t>12</a:t>
            </a:fld>
            <a:endParaRPr lang="es-EC"/>
          </a:p>
        </p:txBody>
      </p:sp>
    </p:spTree>
    <p:extLst>
      <p:ext uri="{BB962C8B-B14F-4D97-AF65-F5344CB8AC3E}">
        <p14:creationId xmlns:p14="http://schemas.microsoft.com/office/powerpoint/2010/main" val="42216870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Error </a:t>
            </a:r>
            <a:r>
              <a:rPr lang="es-EC" dirty="0" smtClean="0"/>
              <a:t>calculado</a:t>
            </a:r>
            <a:endParaRPr lang="es-EC" dirty="0" smtClean="0"/>
          </a:p>
          <a:p>
            <a:r>
              <a:rPr lang="es-EC" dirty="0" smtClean="0"/>
              <a:t>1, </a:t>
            </a:r>
            <a:r>
              <a:rPr lang="es-EC" dirty="0" smtClean="0"/>
              <a:t>1,0704E6/2,677E8</a:t>
            </a:r>
            <a:r>
              <a:rPr lang="es-EC" dirty="0" smtClean="0"/>
              <a:t>= </a:t>
            </a:r>
            <a:r>
              <a:rPr lang="es-EC" dirty="0" smtClean="0"/>
              <a:t>0,3961%</a:t>
            </a:r>
            <a:endParaRPr lang="es-EC" dirty="0" smtClean="0"/>
          </a:p>
          <a:p>
            <a:r>
              <a:rPr lang="es-EC" dirty="0" smtClean="0"/>
              <a:t>2, (175-168,234)/175=3,87%</a:t>
            </a:r>
            <a:endParaRPr lang="es-EC" dirty="0"/>
          </a:p>
        </p:txBody>
      </p:sp>
      <p:sp>
        <p:nvSpPr>
          <p:cNvPr id="4" name="Marcador de número de diapositiva 3"/>
          <p:cNvSpPr>
            <a:spLocks noGrp="1"/>
          </p:cNvSpPr>
          <p:nvPr>
            <p:ph type="sldNum" sz="quarter" idx="10"/>
          </p:nvPr>
        </p:nvSpPr>
        <p:spPr/>
        <p:txBody>
          <a:bodyPr/>
          <a:lstStyle/>
          <a:p>
            <a:fld id="{AF72F80D-0524-465A-B932-3ABE8AE54A49}" type="slidenum">
              <a:rPr lang="es-EC" smtClean="0"/>
              <a:t>30</a:t>
            </a:fld>
            <a:endParaRPr lang="es-EC"/>
          </a:p>
        </p:txBody>
      </p:sp>
    </p:spTree>
    <p:extLst>
      <p:ext uri="{BB962C8B-B14F-4D97-AF65-F5344CB8AC3E}">
        <p14:creationId xmlns:p14="http://schemas.microsoft.com/office/powerpoint/2010/main" val="8336761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0D98053B-4F8B-46A8-8050-8F970A5AAFA8}" type="datetimeFigureOut">
              <a:rPr lang="es-EC" smtClean="0"/>
              <a:t>19/9/2017</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EF63F9CF-398D-4563-B0CB-81854A3DE892}" type="slidenum">
              <a:rPr lang="es-EC" smtClean="0"/>
              <a:t>‹Nº›</a:t>
            </a:fld>
            <a:endParaRPr lang="es-EC"/>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66282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D98053B-4F8B-46A8-8050-8F970A5AAFA8}" type="datetimeFigureOut">
              <a:rPr lang="es-EC" smtClean="0"/>
              <a:t>19/9/2017</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EF63F9CF-398D-4563-B0CB-81854A3DE892}" type="slidenum">
              <a:rPr lang="es-EC" smtClean="0"/>
              <a:t>‹Nº›</a:t>
            </a:fld>
            <a:endParaRPr lang="es-EC"/>
          </a:p>
        </p:txBody>
      </p:sp>
    </p:spTree>
    <p:extLst>
      <p:ext uri="{BB962C8B-B14F-4D97-AF65-F5344CB8AC3E}">
        <p14:creationId xmlns:p14="http://schemas.microsoft.com/office/powerpoint/2010/main" val="2227257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D98053B-4F8B-46A8-8050-8F970A5AAFA8}" type="datetimeFigureOut">
              <a:rPr lang="es-EC" smtClean="0"/>
              <a:t>19/9/2017</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EF63F9CF-398D-4563-B0CB-81854A3DE892}" type="slidenum">
              <a:rPr lang="es-EC" smtClean="0"/>
              <a:t>‹Nº›</a:t>
            </a:fld>
            <a:endParaRPr lang="es-EC"/>
          </a:p>
        </p:txBody>
      </p:sp>
    </p:spTree>
    <p:extLst>
      <p:ext uri="{BB962C8B-B14F-4D97-AF65-F5344CB8AC3E}">
        <p14:creationId xmlns:p14="http://schemas.microsoft.com/office/powerpoint/2010/main" val="19042660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D98053B-4F8B-46A8-8050-8F970A5AAFA8}" type="datetimeFigureOut">
              <a:rPr lang="es-EC" smtClean="0"/>
              <a:t>19/9/2017</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EF63F9CF-398D-4563-B0CB-81854A3DE892}" type="slidenum">
              <a:rPr lang="es-EC" smtClean="0"/>
              <a:t>‹Nº›</a:t>
            </a:fld>
            <a:endParaRPr lang="es-EC"/>
          </a:p>
        </p:txBody>
      </p:sp>
    </p:spTree>
    <p:extLst>
      <p:ext uri="{BB962C8B-B14F-4D97-AF65-F5344CB8AC3E}">
        <p14:creationId xmlns:p14="http://schemas.microsoft.com/office/powerpoint/2010/main" val="26950842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0D98053B-4F8B-46A8-8050-8F970A5AAFA8}" type="datetimeFigureOut">
              <a:rPr lang="es-EC" smtClean="0"/>
              <a:t>19/9/2017</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EF63F9CF-398D-4563-B0CB-81854A3DE892}" type="slidenum">
              <a:rPr lang="es-EC" smtClean="0"/>
              <a:t>‹Nº›</a:t>
            </a:fld>
            <a:endParaRPr lang="es-EC"/>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35367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0D98053B-4F8B-46A8-8050-8F970A5AAFA8}" type="datetimeFigureOut">
              <a:rPr lang="es-EC" smtClean="0"/>
              <a:t>19/9/2017</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EF63F9CF-398D-4563-B0CB-81854A3DE892}" type="slidenum">
              <a:rPr lang="es-EC" smtClean="0"/>
              <a:t>‹Nº›</a:t>
            </a:fld>
            <a:endParaRPr lang="es-EC"/>
          </a:p>
        </p:txBody>
      </p:sp>
    </p:spTree>
    <p:extLst>
      <p:ext uri="{BB962C8B-B14F-4D97-AF65-F5344CB8AC3E}">
        <p14:creationId xmlns:p14="http://schemas.microsoft.com/office/powerpoint/2010/main" val="16213892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1097280" y="2582334"/>
            <a:ext cx="4937760" cy="3378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6217920" y="2582334"/>
            <a:ext cx="4937760" cy="3378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0D98053B-4F8B-46A8-8050-8F970A5AAFA8}" type="datetimeFigureOut">
              <a:rPr lang="es-EC" smtClean="0"/>
              <a:t>19/9/2017</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EF63F9CF-398D-4563-B0CB-81854A3DE892}" type="slidenum">
              <a:rPr lang="es-EC" smtClean="0"/>
              <a:t>‹Nº›</a:t>
            </a:fld>
            <a:endParaRPr lang="es-EC"/>
          </a:p>
        </p:txBody>
      </p:sp>
    </p:spTree>
    <p:extLst>
      <p:ext uri="{BB962C8B-B14F-4D97-AF65-F5344CB8AC3E}">
        <p14:creationId xmlns:p14="http://schemas.microsoft.com/office/powerpoint/2010/main" val="30682774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0D98053B-4F8B-46A8-8050-8F970A5AAFA8}" type="datetimeFigureOut">
              <a:rPr lang="es-EC" smtClean="0"/>
              <a:t>19/9/2017</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EF63F9CF-398D-4563-B0CB-81854A3DE892}" type="slidenum">
              <a:rPr lang="es-EC" smtClean="0"/>
              <a:t>‹Nº›</a:t>
            </a:fld>
            <a:endParaRPr lang="es-EC"/>
          </a:p>
        </p:txBody>
      </p:sp>
    </p:spTree>
    <p:extLst>
      <p:ext uri="{BB962C8B-B14F-4D97-AF65-F5344CB8AC3E}">
        <p14:creationId xmlns:p14="http://schemas.microsoft.com/office/powerpoint/2010/main" val="40331579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0D98053B-4F8B-46A8-8050-8F970A5AAFA8}" type="datetimeFigureOut">
              <a:rPr lang="es-EC" smtClean="0"/>
              <a:t>19/9/2017</a:t>
            </a:fld>
            <a:endParaRPr lang="es-EC"/>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s-EC"/>
          </a:p>
        </p:txBody>
      </p:sp>
      <p:sp>
        <p:nvSpPr>
          <p:cNvPr id="9" name="Slide Number Placeholder 8"/>
          <p:cNvSpPr>
            <a:spLocks noGrp="1"/>
          </p:cNvSpPr>
          <p:nvPr>
            <p:ph type="sldNum" sz="quarter" idx="12"/>
          </p:nvPr>
        </p:nvSpPr>
        <p:spPr/>
        <p:txBody>
          <a:bodyPr/>
          <a:lstStyle/>
          <a:p>
            <a:fld id="{EF63F9CF-398D-4563-B0CB-81854A3DE892}" type="slidenum">
              <a:rPr lang="es-EC" smtClean="0"/>
              <a:t>‹Nº›</a:t>
            </a:fld>
            <a:endParaRPr lang="es-EC"/>
          </a:p>
        </p:txBody>
      </p:sp>
    </p:spTree>
    <p:extLst>
      <p:ext uri="{BB962C8B-B14F-4D97-AF65-F5344CB8AC3E}">
        <p14:creationId xmlns:p14="http://schemas.microsoft.com/office/powerpoint/2010/main" val="23222055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0D98053B-4F8B-46A8-8050-8F970A5AAFA8}" type="datetimeFigureOut">
              <a:rPr lang="es-EC" smtClean="0"/>
              <a:t>19/9/2017</a:t>
            </a:fld>
            <a:endParaRPr lang="es-EC"/>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s-EC"/>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EF63F9CF-398D-4563-B0CB-81854A3DE892}" type="slidenum">
              <a:rPr lang="es-EC" smtClean="0"/>
              <a:t>‹Nº›</a:t>
            </a:fld>
            <a:endParaRPr lang="es-EC"/>
          </a:p>
        </p:txBody>
      </p:sp>
    </p:spTree>
    <p:extLst>
      <p:ext uri="{BB962C8B-B14F-4D97-AF65-F5344CB8AC3E}">
        <p14:creationId xmlns:p14="http://schemas.microsoft.com/office/powerpoint/2010/main" val="9154683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0D98053B-4F8B-46A8-8050-8F970A5AAFA8}" type="datetimeFigureOut">
              <a:rPr lang="es-EC" smtClean="0"/>
              <a:t>19/9/2017</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EF63F9CF-398D-4563-B0CB-81854A3DE892}" type="slidenum">
              <a:rPr lang="es-EC" smtClean="0"/>
              <a:t>‹Nº›</a:t>
            </a:fld>
            <a:endParaRPr lang="es-EC"/>
          </a:p>
        </p:txBody>
      </p:sp>
    </p:spTree>
    <p:extLst>
      <p:ext uri="{BB962C8B-B14F-4D97-AF65-F5344CB8AC3E}">
        <p14:creationId xmlns:p14="http://schemas.microsoft.com/office/powerpoint/2010/main" val="37470658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0D98053B-4F8B-46A8-8050-8F970A5AAFA8}" type="datetimeFigureOut">
              <a:rPr lang="es-EC" smtClean="0"/>
              <a:t>19/9/2017</a:t>
            </a:fld>
            <a:endParaRPr lang="es-EC"/>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s-EC"/>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EF63F9CF-398D-4563-B0CB-81854A3DE892}" type="slidenum">
              <a:rPr lang="es-EC" smtClean="0"/>
              <a:t>‹Nº›</a:t>
            </a:fld>
            <a:endParaRPr lang="es-EC"/>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697336"/>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gif"/></Relationships>
</file>

<file path=ppt/slides/_rels/slide1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6.png"/><Relationship Id="rId5" Type="http://schemas.microsoft.com/office/2007/relationships/hdphoto" Target="../media/hdphoto1.wdp"/><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4294967295"/>
          </p:nvPr>
        </p:nvSpPr>
        <p:spPr>
          <a:xfrm>
            <a:off x="1456342" y="2288437"/>
            <a:ext cx="9144000" cy="3751262"/>
          </a:xfrm>
        </p:spPr>
        <p:txBody>
          <a:bodyPr>
            <a:normAutofit/>
          </a:bodyPr>
          <a:lstStyle/>
          <a:p>
            <a:pPr algn="ctr"/>
            <a:r>
              <a:rPr lang="es-EC" b="1" dirty="0" smtClean="0">
                <a:latin typeface="Times New Roman" panose="02020603050405020304" pitchFamily="18" charset="0"/>
                <a:cs typeface="Times New Roman" panose="02020603050405020304" pitchFamily="18" charset="0"/>
              </a:rPr>
              <a:t>MAESTRÍA MANUFACTURA Y DISEÑO ASISTIDA POR COMPUTADOR, PRIMERA PROMOCIÓN CICLO 2014 - 2016</a:t>
            </a:r>
          </a:p>
          <a:p>
            <a:pPr algn="ctr"/>
            <a:endParaRPr lang="es-EC" b="1" dirty="0" smtClean="0">
              <a:latin typeface="Times New Roman" panose="02020603050405020304" pitchFamily="18" charset="0"/>
              <a:cs typeface="Times New Roman" panose="02020603050405020304" pitchFamily="18" charset="0"/>
            </a:endParaRPr>
          </a:p>
          <a:p>
            <a:pPr algn="ctr"/>
            <a:r>
              <a:rPr lang="es-EC" sz="2000" b="1" dirty="0" smtClean="0">
                <a:latin typeface="Times New Roman" panose="02020603050405020304" pitchFamily="18" charset="0"/>
                <a:cs typeface="Times New Roman" panose="02020603050405020304" pitchFamily="18" charset="0"/>
              </a:rPr>
              <a:t>“SIMULACIÓN </a:t>
            </a:r>
            <a:r>
              <a:rPr lang="es-EC" sz="2000" b="1" dirty="0">
                <a:latin typeface="Times New Roman" panose="02020603050405020304" pitchFamily="18" charset="0"/>
                <a:cs typeface="Times New Roman" panose="02020603050405020304" pitchFamily="18" charset="0"/>
              </a:rPr>
              <a:t>POR EL MÉTODO DE LOS ELEMENTOS FINITOS DEL IMPACTO FRONTAL DE UN BUS INTERPROVINCIAL DE FABRICACIÓN NACIONAL, PARA PROPONER LA MODIFICACIÓN DE LA NORMA TÉCNICA ECUATORIANA NTE INEN </a:t>
            </a:r>
            <a:r>
              <a:rPr lang="es-EC" sz="2000" b="1" dirty="0" smtClean="0">
                <a:latin typeface="Times New Roman" panose="02020603050405020304" pitchFamily="18" charset="0"/>
                <a:cs typeface="Times New Roman" panose="02020603050405020304" pitchFamily="18" charset="0"/>
              </a:rPr>
              <a:t>1323:2009”</a:t>
            </a:r>
          </a:p>
          <a:p>
            <a:pPr algn="ctr"/>
            <a:endParaRPr lang="es-EC" sz="2000" b="1" dirty="0" smtClean="0">
              <a:latin typeface="Times New Roman" panose="02020603050405020304" pitchFamily="18" charset="0"/>
              <a:cs typeface="Times New Roman" panose="02020603050405020304" pitchFamily="18" charset="0"/>
            </a:endParaRPr>
          </a:p>
          <a:p>
            <a:pPr algn="ctr"/>
            <a:r>
              <a:rPr lang="es-EC" sz="2000" dirty="0" smtClean="0">
                <a:latin typeface="Times New Roman" panose="02020603050405020304" pitchFamily="18" charset="0"/>
                <a:cs typeface="Times New Roman" panose="02020603050405020304" pitchFamily="18" charset="0"/>
              </a:rPr>
              <a:t>AUTOR: Luis Alberto Santos Correa</a:t>
            </a:r>
          </a:p>
          <a:p>
            <a:pPr algn="ctr"/>
            <a:r>
              <a:rPr lang="es-EC" sz="2000" dirty="0" smtClean="0">
                <a:latin typeface="Times New Roman" panose="02020603050405020304" pitchFamily="18" charset="0"/>
                <a:cs typeface="Times New Roman" panose="02020603050405020304" pitchFamily="18" charset="0"/>
              </a:rPr>
              <a:t>TUTOR: Ing. Fernando Olmedo </a:t>
            </a:r>
            <a:r>
              <a:rPr lang="es-EC" sz="2000" dirty="0" err="1" smtClean="0">
                <a:latin typeface="Times New Roman" panose="02020603050405020304" pitchFamily="18" charset="0"/>
                <a:cs typeface="Times New Roman" panose="02020603050405020304" pitchFamily="18" charset="0"/>
              </a:rPr>
              <a:t>MSc</a:t>
            </a:r>
            <a:r>
              <a:rPr lang="es-EC" sz="2000" dirty="0" smtClean="0">
                <a:latin typeface="Times New Roman" panose="02020603050405020304" pitchFamily="18" charset="0"/>
                <a:cs typeface="Times New Roman" panose="02020603050405020304" pitchFamily="18" charset="0"/>
              </a:rPr>
              <a:t>. </a:t>
            </a:r>
            <a:endParaRPr lang="es-EC" sz="2000" dirty="0">
              <a:latin typeface="Times New Roman" panose="02020603050405020304" pitchFamily="18" charset="0"/>
              <a:cs typeface="Times New Roman" panose="02020603050405020304" pitchFamily="18" charset="0"/>
            </a:endParaRPr>
          </a:p>
        </p:txBody>
      </p:sp>
      <p:pic>
        <p:nvPicPr>
          <p:cNvPr id="6" name="Picture 2" descr="Resultado de imagen para espe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22063" y="626707"/>
            <a:ext cx="5812558" cy="15011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51714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Marcador de contenido 8"/>
          <p:cNvGraphicFramePr>
            <a:graphicFrameLocks noGrp="1"/>
          </p:cNvGraphicFramePr>
          <p:nvPr>
            <p:ph idx="4294967295"/>
            <p:extLst>
              <p:ext uri="{D42A27DB-BD31-4B8C-83A1-F6EECF244321}">
                <p14:modId xmlns:p14="http://schemas.microsoft.com/office/powerpoint/2010/main" val="2068516436"/>
              </p:ext>
            </p:extLst>
          </p:nvPr>
        </p:nvGraphicFramePr>
        <p:xfrm>
          <a:off x="862965" y="944245"/>
          <a:ext cx="10455275" cy="4757474"/>
        </p:xfrm>
        <a:graphic>
          <a:graphicData uri="http://schemas.openxmlformats.org/drawingml/2006/table">
            <a:tbl>
              <a:tblPr firstRow="1" firstCol="1" bandRow="1"/>
              <a:tblGrid>
                <a:gridCol w="2576033"/>
                <a:gridCol w="7879242"/>
              </a:tblGrid>
              <a:tr h="418561">
                <a:tc>
                  <a:txBody>
                    <a:bodyPr/>
                    <a:lstStyle/>
                    <a:p>
                      <a:pPr>
                        <a:lnSpc>
                          <a:spcPct val="150000"/>
                        </a:lnSpc>
                        <a:spcAft>
                          <a:spcPts val="0"/>
                        </a:spcAft>
                      </a:pPr>
                      <a:r>
                        <a:rPr lang="es-EC" sz="2000" b="1" dirty="0">
                          <a:effectLst/>
                          <a:latin typeface="Times New Roman" panose="02020603050405020304" pitchFamily="18" charset="0"/>
                          <a:ea typeface="Times New Roman" panose="02020603050405020304" pitchFamily="18" charset="0"/>
                          <a:cs typeface="Times New Roman" panose="02020603050405020304" pitchFamily="18" charset="0"/>
                        </a:rPr>
                        <a:t>Carga</a:t>
                      </a:r>
                      <a:endParaRPr lang="es-EC"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2000" b="1" dirty="0">
                          <a:effectLst/>
                          <a:latin typeface="Times New Roman" panose="02020603050405020304" pitchFamily="18" charset="0"/>
                          <a:ea typeface="Times New Roman" panose="02020603050405020304" pitchFamily="18" charset="0"/>
                          <a:cs typeface="Times New Roman" panose="02020603050405020304" pitchFamily="18" charset="0"/>
                        </a:rPr>
                        <a:t>Definición</a:t>
                      </a:r>
                      <a:endParaRPr lang="es-EC"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75507">
                <a:tc>
                  <a:txBody>
                    <a:bodyPr/>
                    <a:lstStyle/>
                    <a:p>
                      <a:pPr>
                        <a:lnSpc>
                          <a:spcPct val="150000"/>
                        </a:lnSpc>
                        <a:spcAft>
                          <a:spcPts val="0"/>
                        </a:spcAft>
                      </a:pPr>
                      <a:r>
                        <a:rPr lang="es-EC" sz="2000" dirty="0">
                          <a:effectLst/>
                          <a:latin typeface="Times New Roman" panose="02020603050405020304" pitchFamily="18" charset="0"/>
                          <a:ea typeface="Times New Roman" panose="02020603050405020304" pitchFamily="18" charset="0"/>
                          <a:cs typeface="Times New Roman" panose="02020603050405020304" pitchFamily="18" charset="0"/>
                        </a:rPr>
                        <a:t>Muerta</a:t>
                      </a:r>
                      <a:endParaRPr lang="es-EC"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just">
                        <a:lnSpc>
                          <a:spcPct val="150000"/>
                        </a:lnSpc>
                        <a:spcAft>
                          <a:spcPts val="0"/>
                        </a:spcAft>
                      </a:pPr>
                      <a:r>
                        <a:rPr lang="es-EC" sz="2000" dirty="0">
                          <a:effectLst/>
                          <a:latin typeface="Times New Roman" panose="02020603050405020304" pitchFamily="18" charset="0"/>
                          <a:ea typeface="Times New Roman" panose="02020603050405020304" pitchFamily="18" charset="0"/>
                          <a:cs typeface="Times New Roman" panose="02020603050405020304" pitchFamily="18" charset="0"/>
                        </a:rPr>
                        <a:t>Peso total de la carrocería terminada con todos sus accesorios</a:t>
                      </a:r>
                      <a:endParaRPr lang="es-EC"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tcPr>
                </a:tc>
              </a:tr>
              <a:tr h="575507">
                <a:tc>
                  <a:txBody>
                    <a:bodyPr/>
                    <a:lstStyle/>
                    <a:p>
                      <a:pPr>
                        <a:lnSpc>
                          <a:spcPct val="150000"/>
                        </a:lnSpc>
                        <a:spcAft>
                          <a:spcPts val="0"/>
                        </a:spcAft>
                      </a:pPr>
                      <a:r>
                        <a:rPr lang="es-EC" sz="2000" dirty="0">
                          <a:effectLst/>
                          <a:latin typeface="Times New Roman" panose="02020603050405020304" pitchFamily="18" charset="0"/>
                          <a:ea typeface="Times New Roman" panose="02020603050405020304" pitchFamily="18" charset="0"/>
                          <a:cs typeface="Times New Roman" panose="02020603050405020304" pitchFamily="18" charset="0"/>
                        </a:rPr>
                        <a:t>Viva</a:t>
                      </a:r>
                      <a:endParaRPr lang="es-EC"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a:noFill/>
                    </a:lnL>
                    <a:lnR>
                      <a:noFill/>
                    </a:lnR>
                    <a:lnT>
                      <a:noFill/>
                    </a:lnT>
                    <a:lnB>
                      <a:noFill/>
                    </a:lnB>
                  </a:tcPr>
                </a:tc>
                <a:tc>
                  <a:txBody>
                    <a:bodyPr/>
                    <a:lstStyle/>
                    <a:p>
                      <a:pPr algn="just">
                        <a:lnSpc>
                          <a:spcPct val="150000"/>
                        </a:lnSpc>
                        <a:spcAft>
                          <a:spcPts val="0"/>
                        </a:spcAft>
                      </a:pPr>
                      <a:r>
                        <a:rPr lang="es-EC" sz="2000" dirty="0">
                          <a:effectLst/>
                          <a:latin typeface="Times New Roman" panose="02020603050405020304" pitchFamily="18" charset="0"/>
                          <a:ea typeface="Times New Roman" panose="02020603050405020304" pitchFamily="18" charset="0"/>
                          <a:cs typeface="Times New Roman" panose="02020603050405020304" pitchFamily="18" charset="0"/>
                        </a:rPr>
                        <a:t>Masa de los ocupantes y su equipaje. Se determina según el tipo de bus.</a:t>
                      </a:r>
                      <a:endParaRPr lang="es-EC"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a:noFill/>
                    </a:lnL>
                    <a:lnR>
                      <a:noFill/>
                    </a:lnR>
                    <a:lnT>
                      <a:noFill/>
                    </a:lnT>
                    <a:lnB>
                      <a:noFill/>
                    </a:lnB>
                  </a:tcPr>
                </a:tc>
              </a:tr>
              <a:tr h="837123">
                <a:tc>
                  <a:txBody>
                    <a:bodyPr/>
                    <a:lstStyle/>
                    <a:p>
                      <a:pPr>
                        <a:lnSpc>
                          <a:spcPct val="150000"/>
                        </a:lnSpc>
                        <a:spcAft>
                          <a:spcPts val="0"/>
                        </a:spcAft>
                      </a:pPr>
                      <a:r>
                        <a:rPr lang="es-EC" sz="2000">
                          <a:effectLst/>
                          <a:latin typeface="Times New Roman" panose="02020603050405020304" pitchFamily="18" charset="0"/>
                          <a:ea typeface="Times New Roman" panose="02020603050405020304" pitchFamily="18" charset="0"/>
                          <a:cs typeface="Times New Roman" panose="02020603050405020304" pitchFamily="18" charset="0"/>
                        </a:rPr>
                        <a:t>Giro</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a:noFill/>
                    </a:lnL>
                    <a:lnR>
                      <a:noFill/>
                    </a:lnR>
                    <a:lnT>
                      <a:noFill/>
                    </a:lnT>
                    <a:lnB>
                      <a:noFill/>
                    </a:lnB>
                  </a:tcPr>
                </a:tc>
                <a:tc>
                  <a:txBody>
                    <a:bodyPr/>
                    <a:lstStyle/>
                    <a:p>
                      <a:pPr algn="just">
                        <a:lnSpc>
                          <a:spcPct val="150000"/>
                        </a:lnSpc>
                        <a:spcAft>
                          <a:spcPts val="0"/>
                        </a:spcAft>
                      </a:pPr>
                      <a:r>
                        <a:rPr lang="es-EC" sz="2000" dirty="0">
                          <a:effectLst/>
                          <a:latin typeface="Times New Roman" panose="02020603050405020304" pitchFamily="18" charset="0"/>
                          <a:ea typeface="Times New Roman" panose="02020603050405020304" pitchFamily="18" charset="0"/>
                          <a:cs typeface="Times New Roman" panose="02020603050405020304" pitchFamily="18" charset="0"/>
                        </a:rPr>
                        <a:t>En función a la velocidad de circulación del vehículo, radio de curvatura de la carretera y peralte</a:t>
                      </a:r>
                      <a:endParaRPr lang="es-EC"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a:noFill/>
                    </a:lnL>
                    <a:lnR>
                      <a:noFill/>
                    </a:lnR>
                    <a:lnT>
                      <a:noFill/>
                    </a:lnT>
                    <a:lnB>
                      <a:noFill/>
                    </a:lnB>
                  </a:tcPr>
                </a:tc>
              </a:tr>
              <a:tr h="863260">
                <a:tc>
                  <a:txBody>
                    <a:bodyPr/>
                    <a:lstStyle/>
                    <a:p>
                      <a:pPr>
                        <a:lnSpc>
                          <a:spcPct val="150000"/>
                        </a:lnSpc>
                        <a:spcAft>
                          <a:spcPts val="0"/>
                        </a:spcAft>
                      </a:pPr>
                      <a:r>
                        <a:rPr lang="es-EC" sz="2000">
                          <a:effectLst/>
                          <a:latin typeface="Times New Roman" panose="02020603050405020304" pitchFamily="18" charset="0"/>
                          <a:ea typeface="Times New Roman" panose="02020603050405020304" pitchFamily="18" charset="0"/>
                          <a:cs typeface="Times New Roman" panose="02020603050405020304" pitchFamily="18" charset="0"/>
                        </a:rPr>
                        <a:t>Frenado</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a:noFill/>
                    </a:lnL>
                    <a:lnR>
                      <a:noFill/>
                    </a:lnR>
                    <a:lnT>
                      <a:noFill/>
                    </a:lnT>
                    <a:lnB>
                      <a:noFill/>
                    </a:lnB>
                  </a:tcPr>
                </a:tc>
                <a:tc>
                  <a:txBody>
                    <a:bodyPr/>
                    <a:lstStyle/>
                    <a:p>
                      <a:pPr algn="just">
                        <a:lnSpc>
                          <a:spcPct val="150000"/>
                        </a:lnSpc>
                        <a:spcAft>
                          <a:spcPts val="0"/>
                        </a:spcAft>
                      </a:pPr>
                      <a:r>
                        <a:rPr lang="es-EC" sz="2000" dirty="0" smtClean="0">
                          <a:effectLst/>
                          <a:latin typeface="Times New Roman" panose="02020603050405020304" pitchFamily="18" charset="0"/>
                          <a:ea typeface="Times New Roman" panose="02020603050405020304" pitchFamily="18" charset="0"/>
                          <a:cs typeface="Times New Roman" panose="02020603050405020304" pitchFamily="18" charset="0"/>
                        </a:rPr>
                        <a:t>Resulta</a:t>
                      </a:r>
                      <a:r>
                        <a:rPr lang="es-EC" sz="20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por inercia que conserva la estructura en movimiento. Tiende a hacer </a:t>
                      </a:r>
                      <a:r>
                        <a:rPr lang="es-EC" sz="20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Se </a:t>
                      </a:r>
                      <a:r>
                        <a:rPr lang="es-EC" sz="20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utiliza </a:t>
                      </a:r>
                      <a:r>
                        <a:rPr lang="es-EC" sz="2000" dirty="0" smtClean="0">
                          <a:effectLst/>
                          <a:latin typeface="Times New Roman" panose="02020603050405020304" pitchFamily="18" charset="0"/>
                          <a:ea typeface="Times New Roman" panose="02020603050405020304" pitchFamily="18" charset="0"/>
                          <a:cs typeface="Times New Roman" panose="02020603050405020304" pitchFamily="18" charset="0"/>
                        </a:rPr>
                        <a:t>una </a:t>
                      </a:r>
                      <a:r>
                        <a:rPr lang="es-EC" sz="2000" dirty="0">
                          <a:effectLst/>
                          <a:latin typeface="Times New Roman" panose="02020603050405020304" pitchFamily="18" charset="0"/>
                          <a:ea typeface="Times New Roman" panose="02020603050405020304" pitchFamily="18" charset="0"/>
                          <a:cs typeface="Times New Roman" panose="02020603050405020304" pitchFamily="18" charset="0"/>
                        </a:rPr>
                        <a:t>desaceleración </a:t>
                      </a:r>
                      <a:r>
                        <a:rPr lang="es-EC" sz="2000" dirty="0" smtClean="0">
                          <a:effectLst/>
                          <a:latin typeface="Times New Roman" panose="02020603050405020304" pitchFamily="18" charset="0"/>
                          <a:ea typeface="Times New Roman" panose="02020603050405020304" pitchFamily="18" charset="0"/>
                          <a:cs typeface="Times New Roman" panose="02020603050405020304" pitchFamily="18" charset="0"/>
                        </a:rPr>
                        <a:t>mayor</a:t>
                      </a:r>
                      <a:r>
                        <a:rPr lang="es-EC" sz="20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o igual </a:t>
                      </a:r>
                      <a:r>
                        <a:rPr lang="es-EC" sz="20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s-EC" sz="2000" dirty="0">
                          <a:effectLst/>
                          <a:latin typeface="Times New Roman" panose="02020603050405020304" pitchFamily="18" charset="0"/>
                          <a:ea typeface="Times New Roman" panose="02020603050405020304" pitchFamily="18" charset="0"/>
                          <a:cs typeface="Times New Roman" panose="02020603050405020304" pitchFamily="18" charset="0"/>
                        </a:rPr>
                        <a:t>4 </a:t>
                      </a:r>
                      <a:r>
                        <a:rPr lang="es-EC" sz="2000" dirty="0" smtClean="0">
                          <a:effectLst/>
                          <a:latin typeface="Times New Roman" panose="02020603050405020304" pitchFamily="18" charset="0"/>
                          <a:ea typeface="Times New Roman" panose="02020603050405020304" pitchFamily="18" charset="0"/>
                          <a:cs typeface="Times New Roman" panose="02020603050405020304" pitchFamily="18" charset="0"/>
                        </a:rPr>
                        <a:t>m/s</a:t>
                      </a:r>
                      <a:r>
                        <a:rPr lang="es-EC" sz="2000" baseline="30000" dirty="0" smtClean="0">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s-EC"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a:noFill/>
                    </a:lnL>
                    <a:lnR>
                      <a:noFill/>
                    </a:lnR>
                    <a:lnT>
                      <a:noFill/>
                    </a:lnT>
                    <a:lnB>
                      <a:noFill/>
                    </a:lnB>
                  </a:tcPr>
                </a:tc>
              </a:tr>
              <a:tr h="418561">
                <a:tc>
                  <a:txBody>
                    <a:bodyPr/>
                    <a:lstStyle/>
                    <a:p>
                      <a:pPr>
                        <a:lnSpc>
                          <a:spcPct val="150000"/>
                        </a:lnSpc>
                        <a:spcAft>
                          <a:spcPts val="0"/>
                        </a:spcAft>
                      </a:pPr>
                      <a:r>
                        <a:rPr lang="es-EC" sz="2000" dirty="0">
                          <a:effectLst/>
                          <a:latin typeface="Times New Roman" panose="02020603050405020304" pitchFamily="18" charset="0"/>
                          <a:ea typeface="Times New Roman" panose="02020603050405020304" pitchFamily="18" charset="0"/>
                          <a:cs typeface="Times New Roman" panose="02020603050405020304" pitchFamily="18" charset="0"/>
                        </a:rPr>
                        <a:t>Aceleración brusca</a:t>
                      </a:r>
                      <a:endParaRPr lang="es-EC"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a:noFill/>
                    </a:lnL>
                    <a:lnR>
                      <a:noFill/>
                    </a:lnR>
                    <a:lnT>
                      <a:noFill/>
                    </a:lnT>
                    <a:lnB>
                      <a:noFill/>
                    </a:lnB>
                  </a:tcPr>
                </a:tc>
                <a:tc>
                  <a:txBody>
                    <a:bodyPr/>
                    <a:lstStyle/>
                    <a:p>
                      <a:pPr algn="just">
                        <a:lnSpc>
                          <a:spcPct val="150000"/>
                        </a:lnSpc>
                        <a:spcAft>
                          <a:spcPts val="0"/>
                        </a:spcAft>
                      </a:pPr>
                      <a:r>
                        <a:rPr lang="es-EC" sz="2000" dirty="0">
                          <a:effectLst/>
                          <a:latin typeface="Times New Roman" panose="02020603050405020304" pitchFamily="18" charset="0"/>
                          <a:ea typeface="Times New Roman" panose="02020603050405020304" pitchFamily="18" charset="0"/>
                          <a:cs typeface="Times New Roman" panose="02020603050405020304" pitchFamily="18" charset="0"/>
                        </a:rPr>
                        <a:t>Igual y opuesta a la carga de frenado</a:t>
                      </a:r>
                      <a:endParaRPr lang="es-EC"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a:noFill/>
                    </a:lnL>
                    <a:lnR>
                      <a:noFill/>
                    </a:lnR>
                    <a:lnT>
                      <a:noFill/>
                    </a:lnT>
                    <a:lnB>
                      <a:noFill/>
                    </a:lnB>
                  </a:tcPr>
                </a:tc>
              </a:tr>
              <a:tr h="575507">
                <a:tc>
                  <a:txBody>
                    <a:bodyPr/>
                    <a:lstStyle/>
                    <a:p>
                      <a:pPr>
                        <a:lnSpc>
                          <a:spcPct val="150000"/>
                        </a:lnSpc>
                        <a:spcAft>
                          <a:spcPts val="0"/>
                        </a:spcAft>
                      </a:pPr>
                      <a:r>
                        <a:rPr lang="es-EC" sz="2000">
                          <a:effectLst/>
                          <a:latin typeface="Times New Roman" panose="02020603050405020304" pitchFamily="18" charset="0"/>
                          <a:ea typeface="Times New Roman" panose="02020603050405020304" pitchFamily="18" charset="0"/>
                          <a:cs typeface="Times New Roman" panose="02020603050405020304" pitchFamily="18" charset="0"/>
                        </a:rPr>
                        <a:t>Resistencia aerodinámica</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s-EC" sz="2000" dirty="0" smtClean="0">
                          <a:effectLst/>
                          <a:latin typeface="Times New Roman" panose="02020603050405020304" pitchFamily="18" charset="0"/>
                          <a:ea typeface="Calibri" panose="020F0502020204030204" pitchFamily="34" charset="0"/>
                          <a:cs typeface="Times New Roman" panose="02020603050405020304" pitchFamily="18" charset="0"/>
                        </a:rPr>
                        <a:t>Representa</a:t>
                      </a:r>
                      <a:r>
                        <a:rPr lang="es-EC" sz="2000" baseline="0" dirty="0" smtClean="0">
                          <a:effectLst/>
                          <a:latin typeface="Times New Roman" panose="02020603050405020304" pitchFamily="18" charset="0"/>
                          <a:ea typeface="Calibri" panose="020F0502020204030204" pitchFamily="34" charset="0"/>
                          <a:cs typeface="Times New Roman" panose="02020603050405020304" pitchFamily="18" charset="0"/>
                        </a:rPr>
                        <a:t> la resistencia que genera el aire al avance del bus</a:t>
                      </a:r>
                      <a:endParaRPr lang="es-EC"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
        <p:nvSpPr>
          <p:cNvPr id="2" name="Título 1"/>
          <p:cNvSpPr>
            <a:spLocks noGrp="1"/>
          </p:cNvSpPr>
          <p:nvPr>
            <p:ph type="title" idx="4294967295"/>
          </p:nvPr>
        </p:nvSpPr>
        <p:spPr>
          <a:xfrm>
            <a:off x="741680" y="91440"/>
            <a:ext cx="9865360" cy="852805"/>
          </a:xfrm>
        </p:spPr>
        <p:txBody>
          <a:bodyPr/>
          <a:lstStyle/>
          <a:p>
            <a:r>
              <a:rPr lang="es-EC" dirty="0" smtClean="0"/>
              <a:t>Cargas de Diseño</a:t>
            </a:r>
            <a:endParaRPr lang="es-EC" dirty="0"/>
          </a:p>
        </p:txBody>
      </p:sp>
      <p:sp>
        <p:nvSpPr>
          <p:cNvPr id="4" name="CuadroTexto 3"/>
          <p:cNvSpPr txBox="1"/>
          <p:nvPr/>
        </p:nvSpPr>
        <p:spPr>
          <a:xfrm>
            <a:off x="4775099" y="5832594"/>
            <a:ext cx="2130711" cy="369332"/>
          </a:xfrm>
          <a:prstGeom prst="rect">
            <a:avLst/>
          </a:prstGeom>
          <a:noFill/>
        </p:spPr>
        <p:txBody>
          <a:bodyPr wrap="none" rtlCol="0">
            <a:spAutoFit/>
          </a:bodyPr>
          <a:lstStyle/>
          <a:p>
            <a:r>
              <a:rPr lang="es-EC" dirty="0" smtClean="0"/>
              <a:t>NTE INEN 1323:2009</a:t>
            </a:r>
            <a:endParaRPr lang="es-EC" dirty="0"/>
          </a:p>
        </p:txBody>
      </p:sp>
    </p:spTree>
    <p:extLst>
      <p:ext uri="{BB962C8B-B14F-4D97-AF65-F5344CB8AC3E}">
        <p14:creationId xmlns:p14="http://schemas.microsoft.com/office/powerpoint/2010/main" val="312249264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2133600" y="287338"/>
            <a:ext cx="10058400" cy="1449387"/>
          </a:xfrm>
        </p:spPr>
        <p:txBody>
          <a:bodyPr/>
          <a:lstStyle/>
          <a:p>
            <a:r>
              <a:rPr lang="es-EC" dirty="0" smtClean="0"/>
              <a:t>Método del Elemento Finito</a:t>
            </a:r>
            <a:endParaRPr lang="es-EC" dirty="0"/>
          </a:p>
        </p:txBody>
      </p:sp>
      <p:pic>
        <p:nvPicPr>
          <p:cNvPr id="5126" name="Picture 6" descr="Imagen relaciona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7895" y="1690688"/>
            <a:ext cx="3810000" cy="2867025"/>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Resultado de imagen para analysis fem bu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35400" y="3408680"/>
            <a:ext cx="3810000" cy="286702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p:cNvPicPr>
            <a:picLocks noChangeAspect="1"/>
          </p:cNvPicPr>
          <p:nvPr/>
        </p:nvPicPr>
        <p:blipFill>
          <a:blip r:embed="rId5"/>
          <a:stretch>
            <a:fillRect/>
          </a:stretch>
        </p:blipFill>
        <p:spPr>
          <a:xfrm>
            <a:off x="1162880" y="1690688"/>
            <a:ext cx="3393880" cy="3066400"/>
          </a:xfrm>
          <a:prstGeom prst="rect">
            <a:avLst/>
          </a:prstGeom>
        </p:spPr>
      </p:pic>
    </p:spTree>
    <p:extLst>
      <p:ext uri="{BB962C8B-B14F-4D97-AF65-F5344CB8AC3E}">
        <p14:creationId xmlns:p14="http://schemas.microsoft.com/office/powerpoint/2010/main" val="180489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2133600" y="287338"/>
            <a:ext cx="10058400" cy="749300"/>
          </a:xfrm>
        </p:spPr>
        <p:txBody>
          <a:bodyPr/>
          <a:lstStyle/>
          <a:p>
            <a:r>
              <a:rPr lang="es-EC" dirty="0" smtClean="0"/>
              <a:t>Análisis Dinámicos</a:t>
            </a:r>
            <a:endParaRPr lang="es-EC" dirty="0"/>
          </a:p>
        </p:txBody>
      </p:sp>
      <p:graphicFrame>
        <p:nvGraphicFramePr>
          <p:cNvPr id="5" name="Marcador de contenido 4"/>
          <p:cNvGraphicFramePr>
            <a:graphicFrameLocks noGrp="1"/>
          </p:cNvGraphicFramePr>
          <p:nvPr>
            <p:ph idx="4294967295"/>
            <p:extLst>
              <p:ext uri="{D42A27DB-BD31-4B8C-83A1-F6EECF244321}">
                <p14:modId xmlns:p14="http://schemas.microsoft.com/office/powerpoint/2010/main" val="880923657"/>
              </p:ext>
            </p:extLst>
          </p:nvPr>
        </p:nvGraphicFramePr>
        <p:xfrm>
          <a:off x="-1584960" y="1241896"/>
          <a:ext cx="10515600" cy="43513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Imagen 5"/>
          <p:cNvPicPr/>
          <p:nvPr/>
        </p:nvPicPr>
        <p:blipFill rotWithShape="1">
          <a:blip r:embed="rId8" cstate="print">
            <a:extLst>
              <a:ext uri="{28A0092B-C50C-407E-A947-70E740481C1C}">
                <a14:useLocalDpi xmlns:a14="http://schemas.microsoft.com/office/drawing/2010/main" val="0"/>
              </a:ext>
            </a:extLst>
          </a:blip>
          <a:srcRect r="46068"/>
          <a:stretch/>
        </p:blipFill>
        <p:spPr bwMode="auto">
          <a:xfrm>
            <a:off x="7007382" y="778598"/>
            <a:ext cx="4535742" cy="2857777"/>
          </a:xfrm>
          <a:prstGeom prst="rect">
            <a:avLst/>
          </a:prstGeom>
          <a:noFill/>
          <a:ln>
            <a:noFill/>
          </a:ln>
        </p:spPr>
      </p:pic>
      <p:pic>
        <p:nvPicPr>
          <p:cNvPr id="7" name="Imagen 6"/>
          <p:cNvPicPr/>
          <p:nvPr/>
        </p:nvPicPr>
        <p:blipFill rotWithShape="1">
          <a:blip r:embed="rId8" cstate="print">
            <a:extLst>
              <a:ext uri="{28A0092B-C50C-407E-A947-70E740481C1C}">
                <a14:useLocalDpi xmlns:a14="http://schemas.microsoft.com/office/drawing/2010/main" val="0"/>
              </a:ext>
            </a:extLst>
          </a:blip>
          <a:srcRect l="55336"/>
          <a:stretch/>
        </p:blipFill>
        <p:spPr bwMode="auto">
          <a:xfrm>
            <a:off x="7276362" y="3841633"/>
            <a:ext cx="4158120" cy="2550113"/>
          </a:xfrm>
          <a:prstGeom prst="rect">
            <a:avLst/>
          </a:prstGeom>
          <a:noFill/>
          <a:ln>
            <a:noFill/>
          </a:ln>
        </p:spPr>
      </p:pic>
    </p:spTree>
    <p:extLst>
      <p:ext uri="{BB962C8B-B14F-4D97-AF65-F5344CB8AC3E}">
        <p14:creationId xmlns:p14="http://schemas.microsoft.com/office/powerpoint/2010/main" val="19080177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Ecuación de Equilibrio </a:t>
            </a:r>
            <a:r>
              <a:rPr lang="es-EC" dirty="0"/>
              <a:t>D</a:t>
            </a:r>
            <a:r>
              <a:rPr lang="es-EC" dirty="0" smtClean="0"/>
              <a:t>inámico</a:t>
            </a:r>
            <a:endParaRPr lang="es-EC" dirty="0"/>
          </a:p>
        </p:txBody>
      </p:sp>
      <p:pic>
        <p:nvPicPr>
          <p:cNvPr id="4" name="Marcador de contenido 3"/>
          <p:cNvPicPr>
            <a:picLocks noGrp="1"/>
          </p:cNvPicPr>
          <p:nvPr>
            <p:ph idx="1"/>
          </p:nvPr>
        </p:nvPicPr>
        <p:blipFill rotWithShape="1">
          <a:blip r:embed="rId2"/>
          <a:srcRect t="9104" b="4989"/>
          <a:stretch/>
        </p:blipFill>
        <p:spPr bwMode="auto">
          <a:xfrm>
            <a:off x="1465102" y="1936615"/>
            <a:ext cx="8486869" cy="2314959"/>
          </a:xfrm>
          <a:prstGeom prst="rect">
            <a:avLst/>
          </a:prstGeom>
          <a:ln>
            <a:no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5" name="Rectángulo 4"/>
              <p:cNvSpPr/>
              <p:nvPr/>
            </p:nvSpPr>
            <p:spPr>
              <a:xfrm>
                <a:off x="633741" y="4450829"/>
                <a:ext cx="10629523" cy="1545551"/>
              </a:xfrm>
              <a:prstGeom prst="rect">
                <a:avLst/>
              </a:prstGeom>
            </p:spPr>
            <p:txBody>
              <a:bodyPr wrap="square">
                <a:spAutoFit/>
              </a:bodyPr>
              <a:lstStyle/>
              <a:p>
                <a:pPr algn="just">
                  <a:lnSpc>
                    <a:spcPct val="150000"/>
                  </a:lnSpc>
                  <a:spcAft>
                    <a:spcPts val="1000"/>
                  </a:spcAft>
                  <a:tabLst>
                    <a:tab pos="4243070" algn="l"/>
                  </a:tabLst>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rPr>
                        <m:t>𝐹𝑢𝑒𝑟𝑧𝑎</m:t>
                      </m:r>
                      <m:r>
                        <a:rPr lang="es-EC" i="1" smtClean="0">
                          <a:latin typeface="Cambria Math" panose="02040503050406030204" pitchFamily="18" charset="0"/>
                        </a:rPr>
                        <m:t> </m:t>
                      </m:r>
                      <m:r>
                        <a:rPr lang="es-EC" i="1" smtClean="0">
                          <a:latin typeface="Cambria Math" panose="02040503050406030204" pitchFamily="18" charset="0"/>
                        </a:rPr>
                        <m:t>𝑖𝑛𝑒𝑟𝑐𝑖𝑎𝑙</m:t>
                      </m:r>
                      <m:r>
                        <a:rPr lang="es-EC" i="1" smtClean="0">
                          <a:latin typeface="Cambria Math" panose="02040503050406030204" pitchFamily="18" charset="0"/>
                        </a:rPr>
                        <m:t> + </m:t>
                      </m:r>
                      <m:r>
                        <a:rPr lang="es-EC" i="1" smtClean="0">
                          <a:latin typeface="Cambria Math" panose="02040503050406030204" pitchFamily="18" charset="0"/>
                        </a:rPr>
                        <m:t>𝐹𝑢𝑒𝑟𝑧𝑎</m:t>
                      </m:r>
                      <m:r>
                        <a:rPr lang="es-EC" i="1" smtClean="0">
                          <a:latin typeface="Cambria Math" panose="02040503050406030204" pitchFamily="18" charset="0"/>
                        </a:rPr>
                        <m:t> </m:t>
                      </m:r>
                      <m:r>
                        <a:rPr lang="es-EC" i="1" smtClean="0">
                          <a:latin typeface="Cambria Math" panose="02040503050406030204" pitchFamily="18" charset="0"/>
                        </a:rPr>
                        <m:t>𝑑𝑒</m:t>
                      </m:r>
                      <m:r>
                        <a:rPr lang="es-EC" i="1" smtClean="0">
                          <a:latin typeface="Cambria Math" panose="02040503050406030204" pitchFamily="18" charset="0"/>
                        </a:rPr>
                        <m:t> </m:t>
                      </m:r>
                      <m:r>
                        <a:rPr lang="es-EC" i="1" smtClean="0">
                          <a:latin typeface="Cambria Math" panose="02040503050406030204" pitchFamily="18" charset="0"/>
                        </a:rPr>
                        <m:t>𝑎𝑚𝑜𝑟𝑡𝑖𝑔𝑢𝑎𝑐𝑖</m:t>
                      </m:r>
                      <m:r>
                        <a:rPr lang="es-EC" i="1" smtClean="0">
                          <a:latin typeface="Cambria Math" panose="02040503050406030204" pitchFamily="18" charset="0"/>
                        </a:rPr>
                        <m:t>ó</m:t>
                      </m:r>
                      <m:r>
                        <a:rPr lang="es-EC" i="1" smtClean="0">
                          <a:latin typeface="Cambria Math" panose="02040503050406030204" pitchFamily="18" charset="0"/>
                        </a:rPr>
                        <m:t>𝑛</m:t>
                      </m:r>
                      <m:r>
                        <a:rPr lang="es-EC" i="1" smtClean="0">
                          <a:latin typeface="Cambria Math" panose="02040503050406030204" pitchFamily="18" charset="0"/>
                        </a:rPr>
                        <m:t> + </m:t>
                      </m:r>
                      <m:r>
                        <a:rPr lang="es-EC" i="1" smtClean="0">
                          <a:latin typeface="Cambria Math" panose="02040503050406030204" pitchFamily="18" charset="0"/>
                        </a:rPr>
                        <m:t>𝐹𝑢𝑒𝑟𝑧𝑎</m:t>
                      </m:r>
                      <m:r>
                        <a:rPr lang="es-EC" i="1" smtClean="0">
                          <a:latin typeface="Cambria Math" panose="02040503050406030204" pitchFamily="18" charset="0"/>
                        </a:rPr>
                        <m:t> </m:t>
                      </m:r>
                      <m:r>
                        <a:rPr lang="es-EC" i="1" smtClean="0">
                          <a:latin typeface="Cambria Math" panose="02040503050406030204" pitchFamily="18" charset="0"/>
                        </a:rPr>
                        <m:t>𝑒𝑙</m:t>
                      </m:r>
                      <m:r>
                        <a:rPr lang="es-EC" i="1" smtClean="0">
                          <a:latin typeface="Cambria Math" panose="02040503050406030204" pitchFamily="18" charset="0"/>
                        </a:rPr>
                        <m:t>á</m:t>
                      </m:r>
                      <m:r>
                        <a:rPr lang="es-EC" i="1" smtClean="0">
                          <a:latin typeface="Cambria Math" panose="02040503050406030204" pitchFamily="18" charset="0"/>
                        </a:rPr>
                        <m:t>𝑠𝑡𝑖𝑐𝑎</m:t>
                      </m:r>
                      <m:r>
                        <a:rPr lang="es-EC" i="1" smtClean="0">
                          <a:latin typeface="Cambria Math" panose="02040503050406030204" pitchFamily="18" charset="0"/>
                        </a:rPr>
                        <m:t> </m:t>
                      </m:r>
                      <m:r>
                        <a:rPr lang="es-EC" i="1" smtClean="0">
                          <a:latin typeface="Cambria Math" panose="02040503050406030204" pitchFamily="18" charset="0"/>
                        </a:rPr>
                        <m:t>𝑜</m:t>
                      </m:r>
                      <m:r>
                        <a:rPr lang="es-EC" i="1" smtClean="0">
                          <a:latin typeface="Cambria Math" panose="02040503050406030204" pitchFamily="18" charset="0"/>
                        </a:rPr>
                        <m:t> </m:t>
                      </m:r>
                      <m:r>
                        <a:rPr lang="es-EC" i="1" smtClean="0">
                          <a:latin typeface="Cambria Math" panose="02040503050406030204" pitchFamily="18" charset="0"/>
                        </a:rPr>
                        <m:t>𝑑𝑒</m:t>
                      </m:r>
                      <m:r>
                        <a:rPr lang="es-EC" i="1" smtClean="0">
                          <a:latin typeface="Cambria Math" panose="02040503050406030204" pitchFamily="18" charset="0"/>
                        </a:rPr>
                        <m:t> </m:t>
                      </m:r>
                      <m:r>
                        <a:rPr lang="es-EC" i="1" smtClean="0">
                          <a:latin typeface="Cambria Math" panose="02040503050406030204" pitchFamily="18" charset="0"/>
                        </a:rPr>
                        <m:t>𝑟𝑖𝑔𝑖𝑑𝑒𝑧</m:t>
                      </m:r>
                      <m:r>
                        <a:rPr lang="es-EC" i="1" smtClean="0">
                          <a:latin typeface="Cambria Math" panose="02040503050406030204" pitchFamily="18" charset="0"/>
                        </a:rPr>
                        <m:t> = </m:t>
                      </m:r>
                      <m:r>
                        <a:rPr lang="es-EC" i="1" smtClean="0">
                          <a:latin typeface="Cambria Math" panose="02040503050406030204" pitchFamily="18" charset="0"/>
                        </a:rPr>
                        <m:t>𝐹𝑢𝑒𝑟𝑧𝑎</m:t>
                      </m:r>
                      <m:r>
                        <a:rPr lang="es-EC" i="1" smtClean="0">
                          <a:latin typeface="Cambria Math" panose="02040503050406030204" pitchFamily="18" charset="0"/>
                        </a:rPr>
                        <m:t> </m:t>
                      </m:r>
                      <m:r>
                        <a:rPr lang="es-EC" i="1" smtClean="0">
                          <a:latin typeface="Cambria Math" panose="02040503050406030204" pitchFamily="18" charset="0"/>
                        </a:rPr>
                        <m:t>𝑒𝑥𝑡𝑒𝑟𝑛𝑎</m:t>
                      </m:r>
                    </m:oMath>
                  </m:oMathPara>
                </a14:m>
                <a:endParaRPr lang="es-EC" dirty="0"/>
              </a:p>
              <a:p>
                <a:pPr algn="just">
                  <a:lnSpc>
                    <a:spcPct val="150000"/>
                  </a:lnSpc>
                  <a:spcAft>
                    <a:spcPts val="1000"/>
                  </a:spcAft>
                  <a:tabLst>
                    <a:tab pos="4243070" algn="l"/>
                  </a:tabLst>
                </a:pPr>
                <a14:m>
                  <m:oMathPara xmlns:m="http://schemas.openxmlformats.org/officeDocument/2006/math">
                    <m:oMathParaPr>
                      <m:jc m:val="centerGroup"/>
                    </m:oMathParaPr>
                    <m:oMath xmlns:m="http://schemas.openxmlformats.org/officeDocument/2006/math">
                      <m:d>
                        <m:dPr>
                          <m:begChr m:val="["/>
                          <m:endChr m:val="]"/>
                          <m:ctrlPr>
                            <a:rPr lang="es-EC" i="1">
                              <a:effectLst/>
                              <a:latin typeface="Cambria Math" panose="02040503050406030204" pitchFamily="18" charset="0"/>
                              <a:ea typeface="Calibri" panose="020F0502020204030204" pitchFamily="34" charset="0"/>
                            </a:rPr>
                          </m:ctrlPr>
                        </m:dPr>
                        <m:e>
                          <m:r>
                            <a:rPr lang="es-EC" i="1">
                              <a:effectLst/>
                              <a:latin typeface="Cambria Math" panose="02040503050406030204" pitchFamily="18" charset="0"/>
                              <a:ea typeface="Calibri" panose="020F0502020204030204" pitchFamily="34" charset="0"/>
                            </a:rPr>
                            <m:t>𝑀</m:t>
                          </m:r>
                        </m:e>
                      </m:d>
                      <m:acc>
                        <m:accPr>
                          <m:chr m:val="̈"/>
                          <m:ctrlPr>
                            <a:rPr lang="es-EC" i="1">
                              <a:effectLst/>
                              <a:latin typeface="Cambria Math" panose="02040503050406030204" pitchFamily="18" charset="0"/>
                              <a:ea typeface="Calibri" panose="020F0502020204030204" pitchFamily="34" charset="0"/>
                            </a:rPr>
                          </m:ctrlPr>
                        </m:accPr>
                        <m:e>
                          <m:r>
                            <a:rPr lang="es-EC" i="1">
                              <a:effectLst/>
                              <a:latin typeface="Cambria Math" panose="02040503050406030204" pitchFamily="18" charset="0"/>
                              <a:ea typeface="Calibri" panose="020F0502020204030204" pitchFamily="34" charset="0"/>
                            </a:rPr>
                            <m:t>𝑢</m:t>
                          </m:r>
                        </m:e>
                      </m:acc>
                      <m:r>
                        <a:rPr lang="es-EC" i="1">
                          <a:effectLst/>
                          <a:latin typeface="Cambria Math" panose="02040503050406030204" pitchFamily="18" charset="0"/>
                          <a:ea typeface="Calibri" panose="020F0502020204030204" pitchFamily="34" charset="0"/>
                        </a:rPr>
                        <m:t>+</m:t>
                      </m:r>
                      <m:d>
                        <m:dPr>
                          <m:begChr m:val="["/>
                          <m:endChr m:val="]"/>
                          <m:ctrlPr>
                            <a:rPr lang="es-EC" i="1">
                              <a:effectLst/>
                              <a:latin typeface="Cambria Math" panose="02040503050406030204" pitchFamily="18" charset="0"/>
                              <a:ea typeface="Calibri" panose="020F0502020204030204" pitchFamily="34" charset="0"/>
                            </a:rPr>
                          </m:ctrlPr>
                        </m:dPr>
                        <m:e>
                          <m:r>
                            <a:rPr lang="es-EC" i="1">
                              <a:effectLst/>
                              <a:latin typeface="Cambria Math" panose="02040503050406030204" pitchFamily="18" charset="0"/>
                              <a:ea typeface="Calibri" panose="020F0502020204030204" pitchFamily="34" charset="0"/>
                            </a:rPr>
                            <m:t>𝐶</m:t>
                          </m:r>
                        </m:e>
                      </m:d>
                      <m:acc>
                        <m:accPr>
                          <m:chr m:val="̇"/>
                          <m:ctrlPr>
                            <a:rPr lang="es-EC" i="1">
                              <a:effectLst/>
                              <a:latin typeface="Cambria Math" panose="02040503050406030204" pitchFamily="18" charset="0"/>
                              <a:ea typeface="Calibri" panose="020F0502020204030204" pitchFamily="34" charset="0"/>
                            </a:rPr>
                          </m:ctrlPr>
                        </m:accPr>
                        <m:e>
                          <m:r>
                            <a:rPr lang="es-EC" i="1">
                              <a:effectLst/>
                              <a:latin typeface="Cambria Math" panose="02040503050406030204" pitchFamily="18" charset="0"/>
                              <a:ea typeface="Calibri" panose="020F0502020204030204" pitchFamily="34" charset="0"/>
                            </a:rPr>
                            <m:t>𝑢</m:t>
                          </m:r>
                        </m:e>
                      </m:acc>
                      <m:r>
                        <a:rPr lang="es-EC" i="1">
                          <a:effectLst/>
                          <a:latin typeface="Cambria Math" panose="02040503050406030204" pitchFamily="18" charset="0"/>
                          <a:ea typeface="Calibri" panose="020F0502020204030204" pitchFamily="34" charset="0"/>
                        </a:rPr>
                        <m:t>+</m:t>
                      </m:r>
                      <m:d>
                        <m:dPr>
                          <m:begChr m:val="["/>
                          <m:endChr m:val="]"/>
                          <m:ctrlPr>
                            <a:rPr lang="es-EC" i="1">
                              <a:effectLst/>
                              <a:latin typeface="Cambria Math" panose="02040503050406030204" pitchFamily="18" charset="0"/>
                              <a:ea typeface="Calibri" panose="020F0502020204030204" pitchFamily="34" charset="0"/>
                            </a:rPr>
                          </m:ctrlPr>
                        </m:dPr>
                        <m:e>
                          <m:r>
                            <a:rPr lang="es-EC" i="1">
                              <a:effectLst/>
                              <a:latin typeface="Cambria Math" panose="02040503050406030204" pitchFamily="18" charset="0"/>
                              <a:ea typeface="Calibri" panose="020F0502020204030204" pitchFamily="34" charset="0"/>
                            </a:rPr>
                            <m:t>𝐾</m:t>
                          </m:r>
                        </m:e>
                      </m:d>
                      <m:r>
                        <a:rPr lang="es-EC" i="1">
                          <a:effectLst/>
                          <a:latin typeface="Cambria Math" panose="02040503050406030204" pitchFamily="18" charset="0"/>
                          <a:ea typeface="Calibri" panose="020F0502020204030204" pitchFamily="34" charset="0"/>
                        </a:rPr>
                        <m:t>𝑢</m:t>
                      </m:r>
                      <m:r>
                        <a:rPr lang="es-EC" i="1">
                          <a:effectLst/>
                          <a:latin typeface="Cambria Math" panose="02040503050406030204" pitchFamily="18" charset="0"/>
                          <a:ea typeface="Calibri" panose="020F0502020204030204" pitchFamily="34" charset="0"/>
                        </a:rPr>
                        <m:t>=</m:t>
                      </m:r>
                      <m:sSub>
                        <m:sSubPr>
                          <m:ctrlPr>
                            <a:rPr lang="es-EC" i="1">
                              <a:effectLst/>
                              <a:latin typeface="Cambria Math" panose="02040503050406030204" pitchFamily="18" charset="0"/>
                              <a:ea typeface="Calibri" panose="020F0502020204030204" pitchFamily="34" charset="0"/>
                            </a:rPr>
                          </m:ctrlPr>
                        </m:sSubPr>
                        <m:e>
                          <m:r>
                            <a:rPr lang="es-EC" i="1">
                              <a:effectLst/>
                              <a:latin typeface="Cambria Math" panose="02040503050406030204" pitchFamily="18" charset="0"/>
                              <a:ea typeface="Calibri" panose="020F0502020204030204" pitchFamily="34" charset="0"/>
                            </a:rPr>
                            <m:t>𝐹</m:t>
                          </m:r>
                        </m:e>
                        <m:sub>
                          <m:r>
                            <a:rPr lang="es-EC" i="1">
                              <a:effectLst/>
                              <a:latin typeface="Cambria Math" panose="02040503050406030204" pitchFamily="18" charset="0"/>
                              <a:ea typeface="Calibri" panose="020F0502020204030204" pitchFamily="34" charset="0"/>
                            </a:rPr>
                            <m:t>𝑒𝑥𝑡</m:t>
                          </m:r>
                        </m:sub>
                      </m:sSub>
                    </m:oMath>
                  </m:oMathPara>
                </a14:m>
                <a:endParaRPr lang="es-EC" dirty="0" smtClean="0">
                  <a:effectLst/>
                  <a:latin typeface="Times New Roman" panose="02020603050405020304" pitchFamily="18" charset="0"/>
                  <a:ea typeface="Calibri" panose="020F0502020204030204" pitchFamily="34" charset="0"/>
                </a:endParaRPr>
              </a:p>
              <a:p>
                <a:pPr algn="just">
                  <a:lnSpc>
                    <a:spcPct val="150000"/>
                  </a:lnSpc>
                  <a:spcAft>
                    <a:spcPts val="1000"/>
                  </a:spcAft>
                  <a:tabLst>
                    <a:tab pos="4243070" algn="l"/>
                  </a:tabLst>
                </a:pPr>
                <a:endParaRPr lang="es-EC" dirty="0">
                  <a:effectLst/>
                  <a:latin typeface="Times New Roman" panose="02020603050405020304" pitchFamily="18" charset="0"/>
                  <a:ea typeface="Calibri" panose="020F0502020204030204" pitchFamily="34" charset="0"/>
                </a:endParaRPr>
              </a:p>
            </p:txBody>
          </p:sp>
        </mc:Choice>
        <mc:Fallback xmlns="">
          <p:sp>
            <p:nvSpPr>
              <p:cNvPr id="5" name="Rectángulo 4"/>
              <p:cNvSpPr>
                <a:spLocks noRot="1" noChangeAspect="1" noMove="1" noResize="1" noEditPoints="1" noAdjustHandles="1" noChangeArrowheads="1" noChangeShapeType="1" noTextEdit="1"/>
              </p:cNvSpPr>
              <p:nvPr/>
            </p:nvSpPr>
            <p:spPr>
              <a:xfrm>
                <a:off x="633741" y="4450829"/>
                <a:ext cx="10629523" cy="1545551"/>
              </a:xfrm>
              <a:prstGeom prst="rect">
                <a:avLst/>
              </a:prstGeom>
              <a:blipFill rotWithShape="0">
                <a:blip r:embed="rId3"/>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39125483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2133600" y="287338"/>
            <a:ext cx="10058400" cy="1449387"/>
          </a:xfrm>
        </p:spPr>
        <p:txBody>
          <a:bodyPr/>
          <a:lstStyle/>
          <a:p>
            <a:r>
              <a:rPr lang="es-EC" dirty="0" smtClean="0"/>
              <a:t>Software</a:t>
            </a:r>
            <a:endParaRPr lang="es-EC" dirty="0"/>
          </a:p>
        </p:txBody>
      </p:sp>
      <p:sp>
        <p:nvSpPr>
          <p:cNvPr id="3" name="Marcador de contenido 2"/>
          <p:cNvSpPr>
            <a:spLocks noGrp="1"/>
          </p:cNvSpPr>
          <p:nvPr>
            <p:ph idx="4294967295"/>
          </p:nvPr>
        </p:nvSpPr>
        <p:spPr>
          <a:xfrm>
            <a:off x="1506279" y="1744486"/>
            <a:ext cx="3853960" cy="1475823"/>
          </a:xfrm>
        </p:spPr>
        <p:txBody>
          <a:bodyPr/>
          <a:lstStyle/>
          <a:p>
            <a:r>
              <a:rPr lang="es-EC" dirty="0" smtClean="0"/>
              <a:t>LS </a:t>
            </a:r>
            <a:r>
              <a:rPr lang="es-EC" dirty="0" err="1" smtClean="0"/>
              <a:t>Dyna</a:t>
            </a:r>
            <a:endParaRPr lang="es-EC" dirty="0" smtClean="0"/>
          </a:p>
          <a:p>
            <a:r>
              <a:rPr lang="es-EC" dirty="0" err="1" smtClean="0"/>
              <a:t>Ansys</a:t>
            </a:r>
            <a:r>
              <a:rPr lang="es-EC" dirty="0" smtClean="0"/>
              <a:t> </a:t>
            </a:r>
            <a:r>
              <a:rPr lang="en-US" dirty="0" smtClean="0"/>
              <a:t>Explicit</a:t>
            </a:r>
            <a:r>
              <a:rPr lang="es-EC" dirty="0" smtClean="0"/>
              <a:t> Dynamics</a:t>
            </a:r>
            <a:endParaRPr lang="es-EC" dirty="0"/>
          </a:p>
          <a:p>
            <a:r>
              <a:rPr lang="es-EC" dirty="0" err="1" smtClean="0"/>
              <a:t>Radioss</a:t>
            </a:r>
            <a:r>
              <a:rPr lang="es-EC" dirty="0" smtClean="0"/>
              <a:t> </a:t>
            </a:r>
            <a:r>
              <a:rPr lang="es-EC" dirty="0" err="1" smtClean="0"/>
              <a:t>Hyper</a:t>
            </a:r>
            <a:r>
              <a:rPr lang="es-EC" dirty="0" smtClean="0"/>
              <a:t> </a:t>
            </a:r>
            <a:r>
              <a:rPr lang="es-EC" dirty="0" err="1" smtClean="0"/>
              <a:t>works</a:t>
            </a:r>
            <a:endParaRPr lang="es-EC" dirty="0"/>
          </a:p>
        </p:txBody>
      </p:sp>
      <p:pic>
        <p:nvPicPr>
          <p:cNvPr id="7170" name="Picture 2" descr="Resultado de imagen para radioss hyperworks"/>
          <p:cNvPicPr>
            <a:picLocks noChangeAspect="1" noChangeArrowheads="1"/>
          </p:cNvPicPr>
          <p:nvPr/>
        </p:nvPicPr>
        <p:blipFill rotWithShape="1">
          <a:blip r:embed="rId2">
            <a:extLst>
              <a:ext uri="{28A0092B-C50C-407E-A947-70E740481C1C}">
                <a14:useLocalDpi xmlns:a14="http://schemas.microsoft.com/office/drawing/2010/main" val="0"/>
              </a:ext>
            </a:extLst>
          </a:blip>
          <a:srcRect l="14165" t="6777" r="908" b="6446"/>
          <a:stretch/>
        </p:blipFill>
        <p:spPr bwMode="auto">
          <a:xfrm>
            <a:off x="870329" y="3073400"/>
            <a:ext cx="3839566" cy="272034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Resultado de imagen para ansys explicit dynamics"/>
          <p:cNvPicPr>
            <a:picLocks noChangeAspect="1" noChangeArrowheads="1"/>
          </p:cNvPicPr>
          <p:nvPr/>
        </p:nvPicPr>
        <p:blipFill rotWithShape="1">
          <a:blip r:embed="rId3">
            <a:extLst>
              <a:ext uri="{28A0092B-C50C-407E-A947-70E740481C1C}">
                <a14:useLocalDpi xmlns:a14="http://schemas.microsoft.com/office/drawing/2010/main" val="0"/>
              </a:ext>
            </a:extLst>
          </a:blip>
          <a:srcRect l="4716" t="1276" r="4987" b="21510"/>
          <a:stretch/>
        </p:blipFill>
        <p:spPr bwMode="auto">
          <a:xfrm>
            <a:off x="7025590" y="420652"/>
            <a:ext cx="4128380" cy="2647668"/>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Resultado de imagen para ls dyna formula"/>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 r="528" b="15462"/>
          <a:stretch/>
        </p:blipFill>
        <p:spPr bwMode="auto">
          <a:xfrm>
            <a:off x="6822830" y="3322086"/>
            <a:ext cx="4533900" cy="2056540"/>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p:cNvSpPr txBox="1"/>
          <p:nvPr/>
        </p:nvSpPr>
        <p:spPr>
          <a:xfrm>
            <a:off x="2790112" y="5098964"/>
            <a:ext cx="1086416" cy="369332"/>
          </a:xfrm>
          <a:prstGeom prst="rect">
            <a:avLst/>
          </a:prstGeom>
          <a:noFill/>
        </p:spPr>
        <p:txBody>
          <a:bodyPr wrap="square" rtlCol="0">
            <a:spAutoFit/>
          </a:bodyPr>
          <a:lstStyle/>
          <a:p>
            <a:r>
              <a:rPr lang="es-EC" dirty="0" smtClean="0"/>
              <a:t>RADIOSS</a:t>
            </a:r>
            <a:endParaRPr lang="es-EC" dirty="0"/>
          </a:p>
        </p:txBody>
      </p:sp>
      <p:sp>
        <p:nvSpPr>
          <p:cNvPr id="8" name="CuadroTexto 7"/>
          <p:cNvSpPr txBox="1"/>
          <p:nvPr/>
        </p:nvSpPr>
        <p:spPr>
          <a:xfrm>
            <a:off x="8546572" y="5632392"/>
            <a:ext cx="1086416" cy="369332"/>
          </a:xfrm>
          <a:prstGeom prst="rect">
            <a:avLst/>
          </a:prstGeom>
          <a:noFill/>
        </p:spPr>
        <p:txBody>
          <a:bodyPr wrap="square" rtlCol="0">
            <a:spAutoFit/>
          </a:bodyPr>
          <a:lstStyle/>
          <a:p>
            <a:r>
              <a:rPr lang="es-EC" dirty="0" smtClean="0"/>
              <a:t>LS DYNA</a:t>
            </a:r>
            <a:endParaRPr lang="es-EC" dirty="0"/>
          </a:p>
        </p:txBody>
      </p:sp>
      <p:sp>
        <p:nvSpPr>
          <p:cNvPr id="9" name="CuadroTexto 8"/>
          <p:cNvSpPr txBox="1"/>
          <p:nvPr/>
        </p:nvSpPr>
        <p:spPr>
          <a:xfrm>
            <a:off x="7748258" y="77182"/>
            <a:ext cx="3270015" cy="369332"/>
          </a:xfrm>
          <a:prstGeom prst="rect">
            <a:avLst/>
          </a:prstGeom>
          <a:noFill/>
        </p:spPr>
        <p:txBody>
          <a:bodyPr wrap="square" rtlCol="0">
            <a:spAutoFit/>
          </a:bodyPr>
          <a:lstStyle/>
          <a:p>
            <a:r>
              <a:rPr lang="es-EC" dirty="0" smtClean="0"/>
              <a:t>ANSYS EXPLICIT DYNAMICS</a:t>
            </a:r>
            <a:endParaRPr lang="es-EC" dirty="0"/>
          </a:p>
        </p:txBody>
      </p:sp>
    </p:spTree>
    <p:extLst>
      <p:ext uri="{BB962C8B-B14F-4D97-AF65-F5344CB8AC3E}">
        <p14:creationId xmlns:p14="http://schemas.microsoft.com/office/powerpoint/2010/main" val="420763964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Normativa Internacional</a:t>
            </a:r>
            <a:endParaRPr lang="es-EC" dirty="0"/>
          </a:p>
        </p:txBody>
      </p:sp>
      <p:sp>
        <p:nvSpPr>
          <p:cNvPr id="3" name="Marcador de contenido 2"/>
          <p:cNvSpPr>
            <a:spLocks noGrp="1"/>
          </p:cNvSpPr>
          <p:nvPr>
            <p:ph idx="1"/>
          </p:nvPr>
        </p:nvSpPr>
        <p:spPr/>
        <p:txBody>
          <a:bodyPr/>
          <a:lstStyle/>
          <a:p>
            <a:r>
              <a:rPr lang="es-EC" dirty="0" smtClean="0"/>
              <a:t>UNECE Reg. 66 Ensayo de vuelco para buses</a:t>
            </a:r>
          </a:p>
          <a:p>
            <a:r>
              <a:rPr lang="es-EC" dirty="0" smtClean="0"/>
              <a:t>UNECE Reg. 29 Resistencia y seguridad para cabinas de vehículo comerciales de categoría N.</a:t>
            </a:r>
          </a:p>
          <a:p>
            <a:r>
              <a:rPr lang="es-EC" dirty="0" smtClean="0"/>
              <a:t>UNECE Reg. 33. Resistencia y comportamiento de vehículos categorías M1 y M2 sometidos a impacto frontal</a:t>
            </a:r>
          </a:p>
          <a:p>
            <a:endParaRPr lang="es-EC" dirty="0"/>
          </a:p>
          <a:p>
            <a:pPr marL="0" indent="0">
              <a:buNone/>
            </a:pPr>
            <a:endParaRPr lang="es-EC" dirty="0"/>
          </a:p>
        </p:txBody>
      </p:sp>
      <p:pic>
        <p:nvPicPr>
          <p:cNvPr id="4" name="Imagen 3"/>
          <p:cNvPicPr/>
          <p:nvPr/>
        </p:nvPicPr>
        <p:blipFill>
          <a:blip r:embed="rId2" cstate="print">
            <a:extLst>
              <a:ext uri="{28A0092B-C50C-407E-A947-70E740481C1C}">
                <a14:useLocalDpi xmlns:a14="http://schemas.microsoft.com/office/drawing/2010/main" val="0"/>
              </a:ext>
            </a:extLst>
          </a:blip>
          <a:srcRect l="13319" t="12602" r="9183" b="9785"/>
          <a:stretch>
            <a:fillRect/>
          </a:stretch>
        </p:blipFill>
        <p:spPr bwMode="auto">
          <a:xfrm>
            <a:off x="3746500" y="3412385"/>
            <a:ext cx="4351020" cy="2565083"/>
          </a:xfrm>
          <a:prstGeom prst="rect">
            <a:avLst/>
          </a:prstGeom>
          <a:noFill/>
          <a:ln>
            <a:noFill/>
          </a:ln>
        </p:spPr>
      </p:pic>
      <p:sp>
        <p:nvSpPr>
          <p:cNvPr id="5" name="CuadroTexto 4"/>
          <p:cNvSpPr txBox="1"/>
          <p:nvPr/>
        </p:nvSpPr>
        <p:spPr>
          <a:xfrm>
            <a:off x="4947819" y="5970696"/>
            <a:ext cx="1604350" cy="369332"/>
          </a:xfrm>
          <a:prstGeom prst="rect">
            <a:avLst/>
          </a:prstGeom>
          <a:noFill/>
        </p:spPr>
        <p:txBody>
          <a:bodyPr wrap="none" rtlCol="0">
            <a:spAutoFit/>
          </a:bodyPr>
          <a:lstStyle/>
          <a:p>
            <a:r>
              <a:rPr lang="es-EC" dirty="0" smtClean="0"/>
              <a:t>UNECE REG. 29</a:t>
            </a:r>
            <a:endParaRPr lang="es-EC" dirty="0"/>
          </a:p>
        </p:txBody>
      </p:sp>
    </p:spTree>
    <p:extLst>
      <p:ext uri="{BB962C8B-B14F-4D97-AF65-F5344CB8AC3E}">
        <p14:creationId xmlns:p14="http://schemas.microsoft.com/office/powerpoint/2010/main" val="236136210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Metodología</a:t>
            </a:r>
            <a:endParaRPr lang="es-EC" dirty="0"/>
          </a:p>
        </p:txBody>
      </p:sp>
      <p:sp>
        <p:nvSpPr>
          <p:cNvPr id="3" name="Marcador de contenido 2"/>
          <p:cNvSpPr>
            <a:spLocks noGrp="1"/>
          </p:cNvSpPr>
          <p:nvPr>
            <p:ph idx="1"/>
          </p:nvPr>
        </p:nvSpPr>
        <p:spPr/>
        <p:txBody>
          <a:bodyPr/>
          <a:lstStyle/>
          <a:p>
            <a:pPr marL="457200" indent="-457200">
              <a:buFont typeface="+mj-lt"/>
              <a:buAutoNum type="arabicPeriod"/>
            </a:pPr>
            <a:r>
              <a:rPr lang="es-EC" dirty="0" smtClean="0"/>
              <a:t>Caracterización </a:t>
            </a:r>
            <a:r>
              <a:rPr lang="es-EC" dirty="0" smtClean="0"/>
              <a:t>de material mediante ensayo de tracción</a:t>
            </a:r>
          </a:p>
          <a:p>
            <a:pPr marL="457200" indent="-457200">
              <a:buFont typeface="+mj-lt"/>
              <a:buAutoNum type="arabicPeriod"/>
            </a:pPr>
            <a:r>
              <a:rPr lang="es-EC" dirty="0" smtClean="0"/>
              <a:t>Búsqueda de un auspiciante</a:t>
            </a:r>
          </a:p>
          <a:p>
            <a:pPr marL="457200" indent="-457200">
              <a:buFont typeface="+mj-lt"/>
              <a:buAutoNum type="arabicPeriod"/>
            </a:pPr>
            <a:r>
              <a:rPr lang="es-EC" dirty="0" smtClean="0"/>
              <a:t>Creación modelo CAD</a:t>
            </a:r>
          </a:p>
          <a:p>
            <a:pPr marL="457200" indent="-457200">
              <a:buFont typeface="+mj-lt"/>
              <a:buAutoNum type="arabicPeriod"/>
            </a:pPr>
            <a:r>
              <a:rPr lang="es-EC" dirty="0"/>
              <a:t>P</a:t>
            </a:r>
            <a:r>
              <a:rPr lang="es-EC" dirty="0" smtClean="0"/>
              <a:t>re </a:t>
            </a:r>
            <a:r>
              <a:rPr lang="es-EC" dirty="0" smtClean="0"/>
              <a:t>procesamiento del modelo para análisis numérico</a:t>
            </a:r>
          </a:p>
          <a:p>
            <a:pPr marL="457200" indent="-457200">
              <a:buFont typeface="+mj-lt"/>
              <a:buAutoNum type="arabicPeriod"/>
            </a:pPr>
            <a:r>
              <a:rPr lang="es-EC" dirty="0" smtClean="0"/>
              <a:t>Procesamiento </a:t>
            </a:r>
            <a:r>
              <a:rPr lang="es-EC" dirty="0" smtClean="0"/>
              <a:t>en software LS </a:t>
            </a:r>
            <a:r>
              <a:rPr lang="es-EC" dirty="0" err="1" smtClean="0"/>
              <a:t>Dyna</a:t>
            </a:r>
            <a:endParaRPr lang="es-EC" dirty="0" smtClean="0"/>
          </a:p>
          <a:p>
            <a:pPr marL="457200" indent="-457200">
              <a:buFont typeface="+mj-lt"/>
              <a:buAutoNum type="arabicPeriod"/>
            </a:pPr>
            <a:r>
              <a:rPr lang="es-EC" dirty="0" smtClean="0"/>
              <a:t>Pos </a:t>
            </a:r>
            <a:r>
              <a:rPr lang="es-EC" dirty="0" smtClean="0"/>
              <a:t>procesamiento y análisis de resultados</a:t>
            </a:r>
          </a:p>
          <a:p>
            <a:pPr marL="457200" indent="-457200">
              <a:buFont typeface="+mj-lt"/>
              <a:buAutoNum type="arabicPeriod"/>
            </a:pPr>
            <a:r>
              <a:rPr lang="es-EC" dirty="0" smtClean="0"/>
              <a:t>Validación </a:t>
            </a:r>
            <a:r>
              <a:rPr lang="es-EC" dirty="0" smtClean="0"/>
              <a:t>de resultados</a:t>
            </a:r>
          </a:p>
          <a:p>
            <a:pPr marL="457200" indent="-457200">
              <a:buFont typeface="+mj-lt"/>
              <a:buAutoNum type="arabicPeriod"/>
            </a:pPr>
            <a:r>
              <a:rPr lang="es-EC" dirty="0" smtClean="0"/>
              <a:t>Elaboración </a:t>
            </a:r>
            <a:r>
              <a:rPr lang="es-EC" dirty="0" smtClean="0"/>
              <a:t>de propuesta modificatoria a norma  NTE INEN 1323:2009</a:t>
            </a:r>
          </a:p>
          <a:p>
            <a:endParaRPr lang="es-EC" dirty="0"/>
          </a:p>
        </p:txBody>
      </p:sp>
    </p:spTree>
    <p:extLst>
      <p:ext uri="{BB962C8B-B14F-4D97-AF65-F5344CB8AC3E}">
        <p14:creationId xmlns:p14="http://schemas.microsoft.com/office/powerpoint/2010/main" val="341947223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602511" y="476654"/>
            <a:ext cx="7620000" cy="637222"/>
          </a:xfrm>
        </p:spPr>
        <p:txBody>
          <a:bodyPr>
            <a:normAutofit fontScale="90000"/>
          </a:bodyPr>
          <a:lstStyle/>
          <a:p>
            <a:r>
              <a:rPr lang="es-EC" dirty="0" smtClean="0"/>
              <a:t>Construcción del Modelo CAD </a:t>
            </a:r>
            <a:endParaRPr lang="es-EC" dirty="0"/>
          </a:p>
        </p:txBody>
      </p:sp>
      <p:pic>
        <p:nvPicPr>
          <p:cNvPr id="4" name="Marcador de contenido 3"/>
          <p:cNvPicPr>
            <a:picLocks noGrp="1"/>
          </p:cNvPicPr>
          <p:nvPr>
            <p:ph idx="4294967295"/>
          </p:nvPr>
        </p:nvPicPr>
        <p:blipFill rotWithShape="1">
          <a:blip r:embed="rId2"/>
          <a:srcRect l="38100" t="14110" r="27152" b="11580"/>
          <a:stretch/>
        </p:blipFill>
        <p:spPr bwMode="auto">
          <a:xfrm>
            <a:off x="396240" y="1435418"/>
            <a:ext cx="2327275" cy="2778125"/>
          </a:xfrm>
          <a:prstGeom prst="rect">
            <a:avLst/>
          </a:prstGeom>
          <a:ln>
            <a:noFill/>
          </a:ln>
          <a:extLst>
            <a:ext uri="{53640926-AAD7-44D8-BBD7-CCE9431645EC}">
              <a14:shadowObscured xmlns:a14="http://schemas.microsoft.com/office/drawing/2010/main"/>
            </a:ext>
          </a:extLst>
        </p:spPr>
      </p:pic>
      <p:pic>
        <p:nvPicPr>
          <p:cNvPr id="5" name="Imagen 4"/>
          <p:cNvPicPr/>
          <p:nvPr/>
        </p:nvPicPr>
        <p:blipFill rotWithShape="1">
          <a:blip r:embed="rId3"/>
          <a:srcRect l="37747" t="16618" r="24682" b="8445"/>
          <a:stretch/>
        </p:blipFill>
        <p:spPr bwMode="auto">
          <a:xfrm>
            <a:off x="3087928" y="1634172"/>
            <a:ext cx="2164079" cy="2380615"/>
          </a:xfrm>
          <a:prstGeom prst="rect">
            <a:avLst/>
          </a:prstGeom>
          <a:ln>
            <a:noFill/>
          </a:ln>
          <a:extLst>
            <a:ext uri="{53640926-AAD7-44D8-BBD7-CCE9431645EC}">
              <a14:shadowObscured xmlns:a14="http://schemas.microsoft.com/office/drawing/2010/main"/>
            </a:ext>
          </a:extLst>
        </p:spPr>
      </p:pic>
      <p:pic>
        <p:nvPicPr>
          <p:cNvPr id="6" name="Imagen 5"/>
          <p:cNvPicPr>
            <a:picLocks noChangeAspect="1"/>
          </p:cNvPicPr>
          <p:nvPr/>
        </p:nvPicPr>
        <p:blipFill rotWithShape="1">
          <a:blip r:embed="rId4"/>
          <a:srcRect t="1" b="2694"/>
          <a:stretch/>
        </p:blipFill>
        <p:spPr>
          <a:xfrm>
            <a:off x="5173427" y="1595189"/>
            <a:ext cx="3410268" cy="2419598"/>
          </a:xfrm>
          <a:prstGeom prst="rect">
            <a:avLst/>
          </a:prstGeom>
        </p:spPr>
      </p:pic>
      <p:pic>
        <p:nvPicPr>
          <p:cNvPr id="7" name="Imagen 6"/>
          <p:cNvPicPr/>
          <p:nvPr/>
        </p:nvPicPr>
        <p:blipFill rotWithShape="1">
          <a:blip r:embed="rId5"/>
          <a:srcRect l="35929" t="7332" r="18043" b="15093"/>
          <a:stretch/>
        </p:blipFill>
        <p:spPr bwMode="auto">
          <a:xfrm>
            <a:off x="8803005" y="1545148"/>
            <a:ext cx="2657475" cy="2519680"/>
          </a:xfrm>
          <a:prstGeom prst="rect">
            <a:avLst/>
          </a:prstGeom>
          <a:ln>
            <a:noFill/>
          </a:ln>
          <a:extLst>
            <a:ext uri="{53640926-AAD7-44D8-BBD7-CCE9431645EC}">
              <a14:shadowObscured xmlns:a14="http://schemas.microsoft.com/office/drawing/2010/main"/>
            </a:ext>
          </a:extLst>
        </p:spPr>
      </p:pic>
      <p:sp>
        <p:nvSpPr>
          <p:cNvPr id="3" name="CuadroTexto 2"/>
          <p:cNvSpPr txBox="1"/>
          <p:nvPr/>
        </p:nvSpPr>
        <p:spPr>
          <a:xfrm>
            <a:off x="1163069" y="4535083"/>
            <a:ext cx="9397497" cy="1200329"/>
          </a:xfrm>
          <a:prstGeom prst="rect">
            <a:avLst/>
          </a:prstGeom>
          <a:noFill/>
        </p:spPr>
        <p:txBody>
          <a:bodyPr wrap="square" rtlCol="0">
            <a:spAutoFit/>
          </a:bodyPr>
          <a:lstStyle/>
          <a:p>
            <a:r>
              <a:rPr lang="es-EC" dirty="0" smtClean="0"/>
              <a:t>Construcción de cerchas centrales con geometrías de espesor cero, adelantándose a los elementos tipo bidimensionales</a:t>
            </a:r>
          </a:p>
          <a:p>
            <a:r>
              <a:rPr lang="es-EC" dirty="0" smtClean="0"/>
              <a:t>Se incluye un modelo del motor igual en forma y dimensiones, un modelo del chasis y la barrera de impacto, que se dibuja según la normativa UNECE Reg. 33 </a:t>
            </a:r>
            <a:endParaRPr lang="es-EC" dirty="0"/>
          </a:p>
        </p:txBody>
      </p:sp>
    </p:spTree>
    <p:extLst>
      <p:ext uri="{BB962C8B-B14F-4D97-AF65-F5344CB8AC3E}">
        <p14:creationId xmlns:p14="http://schemas.microsoft.com/office/powerpoint/2010/main" val="7419956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Preparación del modelo</a:t>
            </a:r>
            <a:endParaRPr lang="es-EC" dirty="0"/>
          </a:p>
        </p:txBody>
      </p:sp>
      <p:pic>
        <p:nvPicPr>
          <p:cNvPr id="4" name="Marcador de contenido 3"/>
          <p:cNvPicPr>
            <a:picLocks noGrp="1"/>
          </p:cNvPicPr>
          <p:nvPr>
            <p:ph sz="half" idx="1"/>
          </p:nvPr>
        </p:nvPicPr>
        <p:blipFill rotWithShape="1">
          <a:blip r:embed="rId2"/>
          <a:srcRect l="23432" t="12413" r="25195" b="23796"/>
          <a:stretch/>
        </p:blipFill>
        <p:spPr>
          <a:xfrm>
            <a:off x="772160" y="1845735"/>
            <a:ext cx="5445760" cy="3602671"/>
          </a:xfrm>
        </p:spPr>
      </p:pic>
      <p:sp>
        <p:nvSpPr>
          <p:cNvPr id="7" name="Marcador de contenido 6"/>
          <p:cNvSpPr>
            <a:spLocks noGrp="1"/>
          </p:cNvSpPr>
          <p:nvPr>
            <p:ph sz="half" idx="2"/>
          </p:nvPr>
        </p:nvSpPr>
        <p:spPr>
          <a:xfrm>
            <a:off x="6431280" y="2252135"/>
            <a:ext cx="4937760" cy="4023360"/>
          </a:xfrm>
        </p:spPr>
        <p:txBody>
          <a:bodyPr/>
          <a:lstStyle/>
          <a:p>
            <a:r>
              <a:rPr lang="es-EC" b="1" dirty="0" smtClean="0"/>
              <a:t>Corrección Topológica</a:t>
            </a:r>
          </a:p>
          <a:p>
            <a:r>
              <a:rPr lang="es-EC" dirty="0" smtClean="0"/>
              <a:t>Eliminar entrecruzamientos</a:t>
            </a:r>
          </a:p>
          <a:p>
            <a:r>
              <a:rPr lang="es-EC" dirty="0" smtClean="0"/>
              <a:t>Separaciones</a:t>
            </a:r>
          </a:p>
          <a:p>
            <a:r>
              <a:rPr lang="es-EC" dirty="0" smtClean="0"/>
              <a:t>Líneas de partición</a:t>
            </a:r>
          </a:p>
          <a:p>
            <a:r>
              <a:rPr lang="es-EC" dirty="0" smtClean="0"/>
              <a:t>Superficies duplicadas</a:t>
            </a:r>
          </a:p>
          <a:p>
            <a:r>
              <a:rPr lang="es-EC" dirty="0" smtClean="0"/>
              <a:t>Superficies pérdidas</a:t>
            </a:r>
          </a:p>
          <a:p>
            <a:r>
              <a:rPr lang="es-EC" dirty="0" smtClean="0"/>
              <a:t>Separar en componentes</a:t>
            </a:r>
            <a:endParaRPr lang="es-EC" dirty="0"/>
          </a:p>
        </p:txBody>
      </p:sp>
    </p:spTree>
    <p:extLst>
      <p:ext uri="{BB962C8B-B14F-4D97-AF65-F5344CB8AC3E}">
        <p14:creationId xmlns:p14="http://schemas.microsoft.com/office/powerpoint/2010/main" val="22144526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Mallado</a:t>
            </a:r>
            <a:endParaRPr lang="es-EC" dirty="0"/>
          </a:p>
        </p:txBody>
      </p:sp>
      <p:pic>
        <p:nvPicPr>
          <p:cNvPr id="5" name="Marcador de contenido 4"/>
          <p:cNvPicPr>
            <a:picLocks noGrp="1"/>
          </p:cNvPicPr>
          <p:nvPr>
            <p:ph sz="half" idx="1"/>
          </p:nvPr>
        </p:nvPicPr>
        <p:blipFill>
          <a:blip r:embed="rId2"/>
          <a:stretch>
            <a:fillRect/>
          </a:stretch>
        </p:blipFill>
        <p:spPr>
          <a:xfrm>
            <a:off x="228600" y="1690688"/>
            <a:ext cx="5181600" cy="4206378"/>
          </a:xfrm>
          <a:prstGeom prst="rect">
            <a:avLst/>
          </a:prstGeom>
        </p:spPr>
      </p:pic>
      <p:sp>
        <p:nvSpPr>
          <p:cNvPr id="4" name="Marcador de contenido 3"/>
          <p:cNvSpPr>
            <a:spLocks noGrp="1"/>
          </p:cNvSpPr>
          <p:nvPr>
            <p:ph sz="half" idx="2"/>
          </p:nvPr>
        </p:nvSpPr>
        <p:spPr/>
        <p:txBody>
          <a:bodyPr/>
          <a:lstStyle/>
          <a:p>
            <a:r>
              <a:rPr lang="es-EC" b="1" dirty="0" smtClean="0"/>
              <a:t>Calidad de Malla</a:t>
            </a:r>
          </a:p>
          <a:p>
            <a:endParaRPr lang="es-EC" dirty="0"/>
          </a:p>
        </p:txBody>
      </p:sp>
      <p:graphicFrame>
        <p:nvGraphicFramePr>
          <p:cNvPr id="9" name="Tabla 8"/>
          <p:cNvGraphicFramePr>
            <a:graphicFrameLocks noGrp="1"/>
          </p:cNvGraphicFramePr>
          <p:nvPr>
            <p:extLst>
              <p:ext uri="{D42A27DB-BD31-4B8C-83A1-F6EECF244321}">
                <p14:modId xmlns:p14="http://schemas.microsoft.com/office/powerpoint/2010/main" val="2093802219"/>
              </p:ext>
            </p:extLst>
          </p:nvPr>
        </p:nvGraphicFramePr>
        <p:xfrm>
          <a:off x="5410200" y="2467134"/>
          <a:ext cx="6202681" cy="2450305"/>
        </p:xfrm>
        <a:graphic>
          <a:graphicData uri="http://schemas.openxmlformats.org/drawingml/2006/table">
            <a:tbl>
              <a:tblPr firstRow="1" firstCol="1" bandRow="1"/>
              <a:tblGrid>
                <a:gridCol w="1136712"/>
                <a:gridCol w="1067611"/>
                <a:gridCol w="1347470"/>
                <a:gridCol w="1388067"/>
                <a:gridCol w="1262821"/>
              </a:tblGrid>
              <a:tr h="1225153">
                <a:tc>
                  <a:txBody>
                    <a:bodyPr/>
                    <a:lstStyle/>
                    <a:p>
                      <a:pPr algn="ctr">
                        <a:lnSpc>
                          <a:spcPct val="150000"/>
                        </a:lnSpc>
                        <a:spcAft>
                          <a:spcPts val="0"/>
                        </a:spcAft>
                      </a:pPr>
                      <a:r>
                        <a:rPr lang="es-ES" sz="1600" b="1" dirty="0">
                          <a:effectLst/>
                          <a:latin typeface="Times New Roman" panose="02020603050405020304" pitchFamily="18" charset="0"/>
                          <a:ea typeface="Calibri" panose="020F0502020204030204" pitchFamily="34" charset="0"/>
                          <a:cs typeface="Times New Roman" panose="02020603050405020304" pitchFamily="18" charset="0"/>
                        </a:rPr>
                        <a:t>Índice de calidad</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600" b="1">
                          <a:effectLst/>
                          <a:latin typeface="Times New Roman" panose="02020603050405020304" pitchFamily="18" charset="0"/>
                          <a:ea typeface="Calibri" panose="020F0502020204030204" pitchFamily="34" charset="0"/>
                          <a:cs typeface="Times New Roman" panose="02020603050405020304" pitchFamily="18" charset="0"/>
                        </a:rPr>
                        <a:t>Ideal</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600" b="1" dirty="0">
                          <a:effectLst/>
                          <a:latin typeface="Times New Roman" panose="02020603050405020304" pitchFamily="18" charset="0"/>
                          <a:ea typeface="Calibri" panose="020F0502020204030204" pitchFamily="34" charset="0"/>
                          <a:cs typeface="Times New Roman" panose="02020603050405020304" pitchFamily="18" charset="0"/>
                        </a:rPr>
                        <a:t>Precaución</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600" b="1">
                          <a:effectLst/>
                          <a:latin typeface="Times New Roman" panose="02020603050405020304" pitchFamily="18" charset="0"/>
                          <a:ea typeface="Calibri" panose="020F0502020204030204" pitchFamily="34" charset="0"/>
                          <a:cs typeface="Times New Roman" panose="02020603050405020304" pitchFamily="18" charset="0"/>
                        </a:rPr>
                        <a:t>Inaceptable</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600" b="1">
                          <a:effectLst/>
                          <a:latin typeface="Times New Roman" panose="02020603050405020304" pitchFamily="18" charset="0"/>
                          <a:ea typeface="Calibri" panose="020F0502020204030204" pitchFamily="34" charset="0"/>
                          <a:cs typeface="Times New Roman" panose="02020603050405020304" pitchFamily="18" charset="0"/>
                        </a:rPr>
                        <a:t>Parámetro máximo calculado</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8384">
                <a:tc>
                  <a:txBody>
                    <a:bodyPr/>
                    <a:lstStyle/>
                    <a:p>
                      <a:pPr algn="ctr">
                        <a:lnSpc>
                          <a:spcPct val="150000"/>
                        </a:lnSpc>
                        <a:spcAft>
                          <a:spcPts val="0"/>
                        </a:spcAft>
                      </a:pPr>
                      <a:r>
                        <a:rPr lang="es-ES" sz="1600">
                          <a:effectLst/>
                          <a:latin typeface="Times New Roman" panose="02020603050405020304" pitchFamily="18" charset="0"/>
                          <a:ea typeface="Calibri" panose="020F0502020204030204" pitchFamily="34" charset="0"/>
                          <a:cs typeface="Times New Roman" panose="02020603050405020304" pitchFamily="18" charset="0"/>
                        </a:rPr>
                        <a:t>Warpage</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50000"/>
                        </a:lnSpc>
                        <a:spcAft>
                          <a:spcPts val="0"/>
                        </a:spcAft>
                      </a:pPr>
                      <a:r>
                        <a:rPr lang="es-ES" sz="1600" dirty="0">
                          <a:effectLst/>
                          <a:latin typeface="Times New Roman" panose="02020603050405020304" pitchFamily="18" charset="0"/>
                          <a:ea typeface="Calibri" panose="020F0502020204030204" pitchFamily="34" charset="0"/>
                          <a:cs typeface="Times New Roman" panose="02020603050405020304" pitchFamily="18" charset="0"/>
                        </a:rPr>
                        <a:t>0</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50000"/>
                        </a:lnSpc>
                        <a:spcAft>
                          <a:spcPts val="0"/>
                        </a:spcAft>
                      </a:pPr>
                      <a:r>
                        <a:rPr lang="es-ES" sz="1600">
                          <a:effectLst/>
                          <a:latin typeface="Times New Roman" panose="02020603050405020304" pitchFamily="18" charset="0"/>
                          <a:ea typeface="Calibri" panose="020F0502020204030204" pitchFamily="34" charset="0"/>
                          <a:cs typeface="Times New Roman" panose="02020603050405020304" pitchFamily="18" charset="0"/>
                        </a:rPr>
                        <a:t>15</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50000"/>
                        </a:lnSpc>
                        <a:spcAft>
                          <a:spcPts val="0"/>
                        </a:spcAft>
                      </a:pPr>
                      <a:r>
                        <a:rPr lang="es-ES" sz="1600">
                          <a:effectLst/>
                          <a:latin typeface="Times New Roman" panose="02020603050405020304" pitchFamily="18" charset="0"/>
                          <a:ea typeface="Calibri" panose="020F0502020204030204" pitchFamily="34" charset="0"/>
                          <a:cs typeface="Times New Roman" panose="02020603050405020304" pitchFamily="18" charset="0"/>
                        </a:rPr>
                        <a:t>30</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50000"/>
                        </a:lnSpc>
                        <a:spcAft>
                          <a:spcPts val="0"/>
                        </a:spcAft>
                      </a:pPr>
                      <a:r>
                        <a:rPr lang="es-ES" sz="1600">
                          <a:effectLst/>
                          <a:latin typeface="Times New Roman" panose="02020603050405020304" pitchFamily="18" charset="0"/>
                          <a:ea typeface="Calibri" panose="020F0502020204030204" pitchFamily="34" charset="0"/>
                          <a:cs typeface="Times New Roman" panose="02020603050405020304" pitchFamily="18" charset="0"/>
                        </a:rPr>
                        <a:t>9.83</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r>
              <a:tr h="408384">
                <a:tc>
                  <a:txBody>
                    <a:bodyPr/>
                    <a:lstStyle/>
                    <a:p>
                      <a:pPr algn="ctr">
                        <a:lnSpc>
                          <a:spcPct val="150000"/>
                        </a:lnSpc>
                        <a:spcAft>
                          <a:spcPts val="0"/>
                        </a:spcAft>
                      </a:pPr>
                      <a:r>
                        <a:rPr lang="es-ES" sz="1600">
                          <a:effectLst/>
                          <a:latin typeface="Times New Roman" panose="02020603050405020304" pitchFamily="18" charset="0"/>
                          <a:ea typeface="Calibri" panose="020F0502020204030204" pitchFamily="34" charset="0"/>
                          <a:cs typeface="Times New Roman" panose="02020603050405020304" pitchFamily="18" charset="0"/>
                        </a:rPr>
                        <a:t>Skewness</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c>
                  <a:txBody>
                    <a:bodyPr/>
                    <a:lstStyle/>
                    <a:p>
                      <a:pPr algn="ctr">
                        <a:lnSpc>
                          <a:spcPct val="150000"/>
                        </a:lnSpc>
                        <a:spcAft>
                          <a:spcPts val="0"/>
                        </a:spcAft>
                      </a:pPr>
                      <a:r>
                        <a:rPr lang="es-ES" sz="1600">
                          <a:effectLst/>
                          <a:latin typeface="Times New Roman" panose="02020603050405020304" pitchFamily="18" charset="0"/>
                          <a:ea typeface="Calibri" panose="020F0502020204030204" pitchFamily="34" charset="0"/>
                          <a:cs typeface="Times New Roman" panose="02020603050405020304" pitchFamily="18" charset="0"/>
                        </a:rPr>
                        <a:t>0</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c>
                  <a:txBody>
                    <a:bodyPr/>
                    <a:lstStyle/>
                    <a:p>
                      <a:pPr algn="ctr">
                        <a:lnSpc>
                          <a:spcPct val="150000"/>
                        </a:lnSpc>
                        <a:spcAft>
                          <a:spcPts val="0"/>
                        </a:spcAft>
                      </a:pPr>
                      <a:r>
                        <a:rPr lang="es-ES" sz="1600">
                          <a:effectLst/>
                          <a:latin typeface="Times New Roman" panose="02020603050405020304" pitchFamily="18" charset="0"/>
                          <a:ea typeface="Calibri" panose="020F0502020204030204" pitchFamily="34" charset="0"/>
                          <a:cs typeface="Times New Roman" panose="02020603050405020304" pitchFamily="18" charset="0"/>
                        </a:rPr>
                        <a:t>40</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c>
                  <a:txBody>
                    <a:bodyPr/>
                    <a:lstStyle/>
                    <a:p>
                      <a:pPr algn="ctr">
                        <a:lnSpc>
                          <a:spcPct val="150000"/>
                        </a:lnSpc>
                        <a:spcAft>
                          <a:spcPts val="0"/>
                        </a:spcAft>
                      </a:pPr>
                      <a:r>
                        <a:rPr lang="es-ES" sz="1600">
                          <a:effectLst/>
                          <a:latin typeface="Times New Roman" panose="02020603050405020304" pitchFamily="18" charset="0"/>
                          <a:ea typeface="Calibri" panose="020F0502020204030204" pitchFamily="34" charset="0"/>
                          <a:cs typeface="Times New Roman" panose="02020603050405020304" pitchFamily="18" charset="0"/>
                        </a:rPr>
                        <a:t>70</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c>
                  <a:txBody>
                    <a:bodyPr/>
                    <a:lstStyle/>
                    <a:p>
                      <a:pPr algn="ctr">
                        <a:lnSpc>
                          <a:spcPct val="150000"/>
                        </a:lnSpc>
                        <a:spcAft>
                          <a:spcPts val="0"/>
                        </a:spcAft>
                      </a:pPr>
                      <a:r>
                        <a:rPr lang="es-ES" sz="1600">
                          <a:effectLst/>
                          <a:latin typeface="Times New Roman" panose="02020603050405020304" pitchFamily="18" charset="0"/>
                          <a:ea typeface="Calibri" panose="020F0502020204030204" pitchFamily="34" charset="0"/>
                          <a:cs typeface="Times New Roman" panose="02020603050405020304" pitchFamily="18" charset="0"/>
                        </a:rPr>
                        <a:t>40</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r>
              <a:tr h="408384">
                <a:tc>
                  <a:txBody>
                    <a:bodyPr/>
                    <a:lstStyle/>
                    <a:p>
                      <a:pPr algn="ctr">
                        <a:lnSpc>
                          <a:spcPct val="150000"/>
                        </a:lnSpc>
                        <a:spcAft>
                          <a:spcPts val="0"/>
                        </a:spcAft>
                      </a:pPr>
                      <a:r>
                        <a:rPr lang="es-ES" sz="1600">
                          <a:effectLst/>
                          <a:latin typeface="Times New Roman" panose="02020603050405020304" pitchFamily="18" charset="0"/>
                          <a:ea typeface="Calibri" panose="020F0502020204030204" pitchFamily="34" charset="0"/>
                          <a:cs typeface="Times New Roman" panose="02020603050405020304" pitchFamily="18" charset="0"/>
                        </a:rPr>
                        <a:t>Jacobiano</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600">
                          <a:effectLst/>
                          <a:latin typeface="Times New Roman" panose="02020603050405020304" pitchFamily="18" charset="0"/>
                          <a:ea typeface="Calibri" panose="020F0502020204030204" pitchFamily="34" charset="0"/>
                          <a:cs typeface="Times New Roman" panose="02020603050405020304" pitchFamily="18" charset="0"/>
                        </a:rPr>
                        <a:t>1</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600">
                          <a:effectLst/>
                          <a:latin typeface="Times New Roman" panose="02020603050405020304" pitchFamily="18" charset="0"/>
                          <a:ea typeface="Calibri" panose="020F0502020204030204" pitchFamily="34" charset="0"/>
                          <a:cs typeface="Times New Roman" panose="02020603050405020304" pitchFamily="18" charset="0"/>
                        </a:rPr>
                        <a:t>0.6</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600">
                          <a:effectLst/>
                          <a:latin typeface="Times New Roman" panose="02020603050405020304" pitchFamily="18" charset="0"/>
                          <a:ea typeface="Calibri" panose="020F0502020204030204" pitchFamily="34" charset="0"/>
                          <a:cs typeface="Times New Roman" panose="02020603050405020304" pitchFamily="18" charset="0"/>
                        </a:rPr>
                        <a:t>0.3</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600" dirty="0">
                          <a:effectLst/>
                          <a:latin typeface="Times New Roman" panose="02020603050405020304" pitchFamily="18" charset="0"/>
                          <a:ea typeface="Calibri" panose="020F0502020204030204" pitchFamily="34" charset="0"/>
                          <a:cs typeface="Times New Roman" panose="02020603050405020304" pitchFamily="18" charset="0"/>
                        </a:rPr>
                        <a:t>0.56</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8768498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El problema</a:t>
            </a:r>
            <a:endParaRPr lang="es-EC" dirty="0"/>
          </a:p>
        </p:txBody>
      </p:sp>
      <p:sp>
        <p:nvSpPr>
          <p:cNvPr id="3" name="Marcador de contenido 2"/>
          <p:cNvSpPr>
            <a:spLocks noGrp="1"/>
          </p:cNvSpPr>
          <p:nvPr>
            <p:ph idx="1"/>
          </p:nvPr>
        </p:nvSpPr>
        <p:spPr/>
        <p:txBody>
          <a:bodyPr>
            <a:normAutofit fontScale="92500"/>
          </a:bodyPr>
          <a:lstStyle/>
          <a:p>
            <a:pPr algn="just"/>
            <a:r>
              <a:rPr lang="es-EC" dirty="0" smtClean="0"/>
              <a:t>Según la Agencia Nacional de Tránsito, existen 55 empresas carroceras homologadas en todo el país de las cuales la provincia de Tungurahua aglutina cerca del 50% de las mismas. </a:t>
            </a:r>
          </a:p>
          <a:p>
            <a:pPr algn="just"/>
            <a:r>
              <a:rPr lang="es-EC" dirty="0" smtClean="0"/>
              <a:t>La Norma Técnica Ecuatoriana NTE INEN 1323:2009, detalla los lineamientos necesarios a seguir para someter a diferentes pruebas de resistencia estructural a las mismas, estas son una prueba de carga sobre el techo, prueba de cargas </a:t>
            </a:r>
            <a:r>
              <a:rPr lang="es-EC" dirty="0" err="1" smtClean="0"/>
              <a:t>cuasiestaticas</a:t>
            </a:r>
            <a:r>
              <a:rPr lang="es-EC" dirty="0"/>
              <a:t> </a:t>
            </a:r>
            <a:r>
              <a:rPr lang="es-EC" dirty="0" smtClean="0"/>
              <a:t>sobre toda la estructura y un ensayo de vuelco. </a:t>
            </a:r>
          </a:p>
          <a:p>
            <a:pPr algn="just"/>
            <a:r>
              <a:rPr lang="es-EC" dirty="0" smtClean="0"/>
              <a:t>Detalla que en ninguno de estos ensayos se puede admitir deformaciones que invadan el área de seguridad de los ocupantes, sin embargo no existen pruebas que validen este cumplimiento ante impactos frontales. </a:t>
            </a:r>
          </a:p>
          <a:p>
            <a:pPr algn="just"/>
            <a:r>
              <a:rPr lang="es-EC" dirty="0"/>
              <a:t>¿Es posible establecer los lineamientos necesarios para realizar una prueba de impacto frontal a autobuses de fabricación nacional, para proponer una enmienda a la Normativa Técnica Ecuatoriana NTE INEN 1323:2009, tomando como referencia los datos obtenidos al realizar la simulación del impacto frontal de un autobús interprovincial en un software de elementos finitos?</a:t>
            </a:r>
          </a:p>
          <a:p>
            <a:pPr algn="just"/>
            <a:endParaRPr lang="es-EC" dirty="0" smtClean="0"/>
          </a:p>
          <a:p>
            <a:pPr algn="just"/>
            <a:endParaRPr lang="es-EC" dirty="0"/>
          </a:p>
        </p:txBody>
      </p:sp>
    </p:spTree>
    <p:extLst>
      <p:ext uri="{BB962C8B-B14F-4D97-AF65-F5344CB8AC3E}">
        <p14:creationId xmlns:p14="http://schemas.microsoft.com/office/powerpoint/2010/main" val="401248106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2133600" y="287339"/>
            <a:ext cx="6908800" cy="850582"/>
          </a:xfrm>
        </p:spPr>
        <p:txBody>
          <a:bodyPr/>
          <a:lstStyle/>
          <a:p>
            <a:r>
              <a:rPr lang="es-EC" dirty="0" smtClean="0"/>
              <a:t>Caracterización del Material</a:t>
            </a:r>
            <a:endParaRPr lang="es-EC" dirty="0"/>
          </a:p>
        </p:txBody>
      </p:sp>
      <p:graphicFrame>
        <p:nvGraphicFramePr>
          <p:cNvPr id="6" name="Marcador de contenido 5"/>
          <p:cNvGraphicFramePr>
            <a:graphicFrameLocks noGrp="1"/>
          </p:cNvGraphicFramePr>
          <p:nvPr>
            <p:ph sz="half" idx="4294967295"/>
            <p:extLst>
              <p:ext uri="{D42A27DB-BD31-4B8C-83A1-F6EECF244321}">
                <p14:modId xmlns:p14="http://schemas.microsoft.com/office/powerpoint/2010/main" val="3040177755"/>
              </p:ext>
            </p:extLst>
          </p:nvPr>
        </p:nvGraphicFramePr>
        <p:xfrm>
          <a:off x="660400" y="1766570"/>
          <a:ext cx="5265420" cy="4526280"/>
        </p:xfrm>
        <a:graphic>
          <a:graphicData uri="http://schemas.openxmlformats.org/drawingml/2006/table">
            <a:tbl>
              <a:tblPr firstRow="1" firstCol="1" bandRow="1"/>
              <a:tblGrid>
                <a:gridCol w="1316355"/>
                <a:gridCol w="1316355"/>
                <a:gridCol w="1316355"/>
                <a:gridCol w="1316355"/>
              </a:tblGrid>
              <a:tr h="787788">
                <a:tc>
                  <a:txBody>
                    <a:bodyPr/>
                    <a:lstStyle/>
                    <a:p>
                      <a:pPr algn="ctr">
                        <a:lnSpc>
                          <a:spcPct val="150000"/>
                        </a:lnSpc>
                        <a:spcAft>
                          <a:spcPts val="0"/>
                        </a:spcAft>
                      </a:pPr>
                      <a:r>
                        <a:rPr lang="es-ES" sz="1800" b="1" dirty="0">
                          <a:effectLst/>
                          <a:latin typeface="Times New Roman" panose="02020603050405020304" pitchFamily="18" charset="0"/>
                          <a:ea typeface="Calibri" panose="020F0502020204030204" pitchFamily="34" charset="0"/>
                          <a:cs typeface="Times New Roman" panose="02020603050405020304" pitchFamily="18" charset="0"/>
                        </a:rPr>
                        <a:t>Probeta</a:t>
                      </a:r>
                      <a:endParaRPr lang="es-EC"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800" b="1" dirty="0">
                          <a:effectLst/>
                          <a:latin typeface="Times New Roman" panose="02020603050405020304" pitchFamily="18" charset="0"/>
                          <a:ea typeface="Calibri" panose="020F0502020204030204" pitchFamily="34" charset="0"/>
                          <a:cs typeface="Times New Roman" panose="02020603050405020304" pitchFamily="18" charset="0"/>
                        </a:rPr>
                        <a:t>Límite elástico (</a:t>
                      </a:r>
                      <a:r>
                        <a:rPr lang="es-ES" sz="1800" b="1" dirty="0" err="1">
                          <a:effectLst/>
                          <a:latin typeface="Times New Roman" panose="02020603050405020304" pitchFamily="18" charset="0"/>
                          <a:ea typeface="Calibri" panose="020F0502020204030204" pitchFamily="34" charset="0"/>
                          <a:cs typeface="Times New Roman" panose="02020603050405020304" pitchFamily="18" charset="0"/>
                        </a:rPr>
                        <a:t>MPa</a:t>
                      </a:r>
                      <a:r>
                        <a:rPr lang="es-ES" sz="18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s-EC"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800" b="1" dirty="0">
                          <a:effectLst/>
                          <a:latin typeface="Times New Roman" panose="02020603050405020304" pitchFamily="18" charset="0"/>
                          <a:ea typeface="Calibri" panose="020F0502020204030204" pitchFamily="34" charset="0"/>
                          <a:cs typeface="Times New Roman" panose="02020603050405020304" pitchFamily="18" charset="0"/>
                        </a:rPr>
                        <a:t>Límite último</a:t>
                      </a:r>
                      <a:endParaRPr lang="es-EC" sz="18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50000"/>
                        </a:lnSpc>
                        <a:spcAft>
                          <a:spcPts val="0"/>
                        </a:spcAft>
                      </a:pPr>
                      <a:r>
                        <a:rPr lang="es-ES" sz="1800" b="1" dirty="0">
                          <a:effectLst/>
                          <a:latin typeface="Times New Roman" panose="02020603050405020304" pitchFamily="18" charset="0"/>
                          <a:ea typeface="Calibri" panose="020F0502020204030204" pitchFamily="34" charset="0"/>
                          <a:cs typeface="Times New Roman" panose="02020603050405020304" pitchFamily="18" charset="0"/>
                        </a:rPr>
                        <a:t>(</a:t>
                      </a:r>
                      <a:r>
                        <a:rPr lang="es-ES" sz="1800" b="1" dirty="0" err="1">
                          <a:effectLst/>
                          <a:latin typeface="Times New Roman" panose="02020603050405020304" pitchFamily="18" charset="0"/>
                          <a:ea typeface="Calibri" panose="020F0502020204030204" pitchFamily="34" charset="0"/>
                          <a:cs typeface="Times New Roman" panose="02020603050405020304" pitchFamily="18" charset="0"/>
                        </a:rPr>
                        <a:t>MPa</a:t>
                      </a:r>
                      <a:r>
                        <a:rPr lang="es-ES" sz="18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s-EC"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800" b="1" dirty="0">
                          <a:effectLst/>
                          <a:latin typeface="Times New Roman" panose="02020603050405020304" pitchFamily="18" charset="0"/>
                          <a:ea typeface="Calibri" panose="020F0502020204030204" pitchFamily="34" charset="0"/>
                          <a:cs typeface="Times New Roman" panose="02020603050405020304" pitchFamily="18" charset="0"/>
                        </a:rPr>
                        <a:t>Módulo de Young (</a:t>
                      </a:r>
                      <a:r>
                        <a:rPr lang="es-ES" sz="1800" b="1" dirty="0" err="1">
                          <a:effectLst/>
                          <a:latin typeface="Times New Roman" panose="02020603050405020304" pitchFamily="18" charset="0"/>
                          <a:ea typeface="Calibri" panose="020F0502020204030204" pitchFamily="34" charset="0"/>
                          <a:cs typeface="Times New Roman" panose="02020603050405020304" pitchFamily="18" charset="0"/>
                        </a:rPr>
                        <a:t>GPa</a:t>
                      </a:r>
                      <a:r>
                        <a:rPr lang="es-ES" sz="18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s-EC"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93894">
                <a:tc>
                  <a:txBody>
                    <a:bodyPr/>
                    <a:lstStyle/>
                    <a:p>
                      <a:pPr algn="ctr">
                        <a:lnSpc>
                          <a:spcPct val="150000"/>
                        </a:lnSpc>
                        <a:spcAft>
                          <a:spcPts val="0"/>
                        </a:spcAft>
                      </a:pPr>
                      <a:r>
                        <a:rPr lang="es-ES" sz="1800">
                          <a:effectLst/>
                          <a:latin typeface="Times New Roman" panose="02020603050405020304" pitchFamily="18" charset="0"/>
                          <a:ea typeface="Calibri" panose="020F0502020204030204" pitchFamily="34" charset="0"/>
                          <a:cs typeface="Times New Roman" panose="02020603050405020304" pitchFamily="18" charset="0"/>
                        </a:rPr>
                        <a:t>1</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50000"/>
                        </a:lnSpc>
                        <a:spcAft>
                          <a:spcPts val="0"/>
                        </a:spcAft>
                      </a:pPr>
                      <a:r>
                        <a:rPr lang="es-ES" sz="1800" dirty="0">
                          <a:effectLst/>
                          <a:latin typeface="Times New Roman" panose="02020603050405020304" pitchFamily="18" charset="0"/>
                          <a:ea typeface="Calibri" panose="020F0502020204030204" pitchFamily="34" charset="0"/>
                          <a:cs typeface="Times New Roman" panose="02020603050405020304" pitchFamily="18" charset="0"/>
                        </a:rPr>
                        <a:t>342.27</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50000"/>
                        </a:lnSpc>
                        <a:spcAft>
                          <a:spcPts val="0"/>
                        </a:spcAft>
                      </a:pPr>
                      <a:r>
                        <a:rPr lang="es-ES" sz="1800">
                          <a:effectLst/>
                          <a:latin typeface="Times New Roman" panose="02020603050405020304" pitchFamily="18" charset="0"/>
                          <a:ea typeface="Calibri" panose="020F0502020204030204" pitchFamily="34" charset="0"/>
                          <a:cs typeface="Times New Roman" panose="02020603050405020304" pitchFamily="18" charset="0"/>
                        </a:rPr>
                        <a:t>374.69</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50000"/>
                        </a:lnSpc>
                        <a:spcAft>
                          <a:spcPts val="0"/>
                        </a:spcAft>
                      </a:pPr>
                      <a:r>
                        <a:rPr lang="es-ES" sz="1800">
                          <a:effectLst/>
                          <a:latin typeface="Times New Roman" panose="02020603050405020304" pitchFamily="18" charset="0"/>
                          <a:ea typeface="Calibri" panose="020F0502020204030204" pitchFamily="34" charset="0"/>
                          <a:cs typeface="Times New Roman" panose="02020603050405020304" pitchFamily="18" charset="0"/>
                        </a:rPr>
                        <a:t>308,1</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tcPr>
                </a:tc>
              </a:tr>
              <a:tr h="393894">
                <a:tc>
                  <a:txBody>
                    <a:bodyPr/>
                    <a:lstStyle/>
                    <a:p>
                      <a:pPr algn="ctr">
                        <a:lnSpc>
                          <a:spcPct val="150000"/>
                        </a:lnSpc>
                        <a:spcAft>
                          <a:spcPts val="0"/>
                        </a:spcAft>
                      </a:pPr>
                      <a:r>
                        <a:rPr lang="es-ES" sz="1800">
                          <a:effectLst/>
                          <a:latin typeface="Times New Roman" panose="02020603050405020304" pitchFamily="18" charset="0"/>
                          <a:ea typeface="Calibri" panose="020F0502020204030204" pitchFamily="34" charset="0"/>
                          <a:cs typeface="Times New Roman" panose="02020603050405020304" pitchFamily="18" charset="0"/>
                        </a:rPr>
                        <a:t>2</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c>
                  <a:txBody>
                    <a:bodyPr/>
                    <a:lstStyle/>
                    <a:p>
                      <a:pPr algn="ctr">
                        <a:lnSpc>
                          <a:spcPct val="150000"/>
                        </a:lnSpc>
                        <a:spcAft>
                          <a:spcPts val="0"/>
                        </a:spcAft>
                      </a:pPr>
                      <a:r>
                        <a:rPr lang="es-ES" sz="1800" dirty="0">
                          <a:effectLst/>
                          <a:latin typeface="Times New Roman" panose="02020603050405020304" pitchFamily="18" charset="0"/>
                          <a:ea typeface="Calibri" panose="020F0502020204030204" pitchFamily="34" charset="0"/>
                          <a:cs typeface="Times New Roman" panose="02020603050405020304" pitchFamily="18" charset="0"/>
                        </a:rPr>
                        <a:t>340.53</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c>
                  <a:txBody>
                    <a:bodyPr/>
                    <a:lstStyle/>
                    <a:p>
                      <a:pPr algn="ctr">
                        <a:lnSpc>
                          <a:spcPct val="150000"/>
                        </a:lnSpc>
                        <a:spcAft>
                          <a:spcPts val="0"/>
                        </a:spcAft>
                      </a:pPr>
                      <a:r>
                        <a:rPr lang="es-ES" sz="1800">
                          <a:effectLst/>
                          <a:latin typeface="Times New Roman" panose="02020603050405020304" pitchFamily="18" charset="0"/>
                          <a:ea typeface="Calibri" panose="020F0502020204030204" pitchFamily="34" charset="0"/>
                          <a:cs typeface="Times New Roman" panose="02020603050405020304" pitchFamily="18" charset="0"/>
                        </a:rPr>
                        <a:t>366.64</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c>
                  <a:txBody>
                    <a:bodyPr/>
                    <a:lstStyle/>
                    <a:p>
                      <a:pPr algn="ctr">
                        <a:lnSpc>
                          <a:spcPct val="150000"/>
                        </a:lnSpc>
                        <a:spcAft>
                          <a:spcPts val="0"/>
                        </a:spcAft>
                      </a:pPr>
                      <a:r>
                        <a:rPr lang="es-ES" sz="1800">
                          <a:effectLst/>
                          <a:latin typeface="Times New Roman" panose="02020603050405020304" pitchFamily="18" charset="0"/>
                          <a:ea typeface="Calibri" panose="020F0502020204030204" pitchFamily="34" charset="0"/>
                          <a:cs typeface="Times New Roman" panose="02020603050405020304" pitchFamily="18" charset="0"/>
                        </a:rPr>
                        <a:t>257,8</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r>
              <a:tr h="393894">
                <a:tc>
                  <a:txBody>
                    <a:bodyPr/>
                    <a:lstStyle/>
                    <a:p>
                      <a:pPr algn="ctr">
                        <a:lnSpc>
                          <a:spcPct val="150000"/>
                        </a:lnSpc>
                        <a:spcAft>
                          <a:spcPts val="0"/>
                        </a:spcAft>
                      </a:pPr>
                      <a:r>
                        <a:rPr lang="es-ES" sz="1800">
                          <a:effectLst/>
                          <a:latin typeface="Times New Roman" panose="02020603050405020304" pitchFamily="18" charset="0"/>
                          <a:ea typeface="Calibri" panose="020F0502020204030204" pitchFamily="34" charset="0"/>
                          <a:cs typeface="Times New Roman" panose="02020603050405020304" pitchFamily="18" charset="0"/>
                        </a:rPr>
                        <a:t>3</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c>
                  <a:txBody>
                    <a:bodyPr/>
                    <a:lstStyle/>
                    <a:p>
                      <a:pPr algn="ctr">
                        <a:lnSpc>
                          <a:spcPct val="150000"/>
                        </a:lnSpc>
                        <a:spcAft>
                          <a:spcPts val="0"/>
                        </a:spcAft>
                      </a:pPr>
                      <a:r>
                        <a:rPr lang="es-ES" sz="1800">
                          <a:effectLst/>
                          <a:latin typeface="Times New Roman" panose="02020603050405020304" pitchFamily="18" charset="0"/>
                          <a:ea typeface="Calibri" panose="020F0502020204030204" pitchFamily="34" charset="0"/>
                          <a:cs typeface="Times New Roman" panose="02020603050405020304" pitchFamily="18" charset="0"/>
                        </a:rPr>
                        <a:t>337.14</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c>
                  <a:txBody>
                    <a:bodyPr/>
                    <a:lstStyle/>
                    <a:p>
                      <a:pPr algn="ctr">
                        <a:lnSpc>
                          <a:spcPct val="150000"/>
                        </a:lnSpc>
                        <a:spcAft>
                          <a:spcPts val="0"/>
                        </a:spcAft>
                      </a:pPr>
                      <a:r>
                        <a:rPr lang="es-ES" sz="1800" dirty="0">
                          <a:effectLst/>
                          <a:latin typeface="Times New Roman" panose="02020603050405020304" pitchFamily="18" charset="0"/>
                          <a:ea typeface="Calibri" panose="020F0502020204030204" pitchFamily="34" charset="0"/>
                          <a:cs typeface="Times New Roman" panose="02020603050405020304" pitchFamily="18" charset="0"/>
                        </a:rPr>
                        <a:t>374.30</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c>
                  <a:txBody>
                    <a:bodyPr/>
                    <a:lstStyle/>
                    <a:p>
                      <a:pPr algn="ctr">
                        <a:lnSpc>
                          <a:spcPct val="150000"/>
                        </a:lnSpc>
                        <a:spcAft>
                          <a:spcPts val="0"/>
                        </a:spcAft>
                      </a:pPr>
                      <a:r>
                        <a:rPr lang="es-ES" sz="1800">
                          <a:effectLst/>
                          <a:latin typeface="Times New Roman" panose="02020603050405020304" pitchFamily="18" charset="0"/>
                          <a:ea typeface="Calibri" panose="020F0502020204030204" pitchFamily="34" charset="0"/>
                          <a:cs typeface="Times New Roman" panose="02020603050405020304" pitchFamily="18" charset="0"/>
                        </a:rPr>
                        <a:t>298,6</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r>
              <a:tr h="393894">
                <a:tc>
                  <a:txBody>
                    <a:bodyPr/>
                    <a:lstStyle/>
                    <a:p>
                      <a:pPr algn="ctr">
                        <a:lnSpc>
                          <a:spcPct val="150000"/>
                        </a:lnSpc>
                        <a:spcAft>
                          <a:spcPts val="0"/>
                        </a:spcAft>
                      </a:pPr>
                      <a:r>
                        <a:rPr lang="es-ES" sz="1800">
                          <a:effectLst/>
                          <a:latin typeface="Times New Roman" panose="02020603050405020304" pitchFamily="18" charset="0"/>
                          <a:ea typeface="Calibri" panose="020F0502020204030204" pitchFamily="34" charset="0"/>
                          <a:cs typeface="Times New Roman" panose="02020603050405020304" pitchFamily="18" charset="0"/>
                        </a:rPr>
                        <a:t>4</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c>
                  <a:txBody>
                    <a:bodyPr/>
                    <a:lstStyle/>
                    <a:p>
                      <a:pPr algn="ctr">
                        <a:lnSpc>
                          <a:spcPct val="150000"/>
                        </a:lnSpc>
                        <a:spcAft>
                          <a:spcPts val="0"/>
                        </a:spcAft>
                      </a:pPr>
                      <a:r>
                        <a:rPr lang="es-ES" sz="1800">
                          <a:effectLst/>
                          <a:latin typeface="Times New Roman" panose="02020603050405020304" pitchFamily="18" charset="0"/>
                          <a:ea typeface="Calibri" panose="020F0502020204030204" pitchFamily="34" charset="0"/>
                          <a:cs typeface="Times New Roman" panose="02020603050405020304" pitchFamily="18" charset="0"/>
                        </a:rPr>
                        <a:t>356.27</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c>
                  <a:txBody>
                    <a:bodyPr/>
                    <a:lstStyle/>
                    <a:p>
                      <a:pPr algn="ctr">
                        <a:lnSpc>
                          <a:spcPct val="150000"/>
                        </a:lnSpc>
                        <a:spcAft>
                          <a:spcPts val="0"/>
                        </a:spcAft>
                      </a:pPr>
                      <a:r>
                        <a:rPr lang="es-ES" sz="1800" dirty="0">
                          <a:effectLst/>
                          <a:latin typeface="Times New Roman" panose="02020603050405020304" pitchFamily="18" charset="0"/>
                          <a:ea typeface="Calibri" panose="020F0502020204030204" pitchFamily="34" charset="0"/>
                          <a:cs typeface="Times New Roman" panose="02020603050405020304" pitchFamily="18" charset="0"/>
                        </a:rPr>
                        <a:t>377.77</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c>
                  <a:txBody>
                    <a:bodyPr/>
                    <a:lstStyle/>
                    <a:p>
                      <a:pPr algn="ctr">
                        <a:lnSpc>
                          <a:spcPct val="150000"/>
                        </a:lnSpc>
                        <a:spcAft>
                          <a:spcPts val="0"/>
                        </a:spcAft>
                      </a:pPr>
                      <a:r>
                        <a:rPr lang="es-ES" sz="1800">
                          <a:effectLst/>
                          <a:latin typeface="Times New Roman" panose="02020603050405020304" pitchFamily="18" charset="0"/>
                          <a:ea typeface="Calibri" panose="020F0502020204030204" pitchFamily="34" charset="0"/>
                          <a:cs typeface="Times New Roman" panose="02020603050405020304" pitchFamily="18" charset="0"/>
                        </a:rPr>
                        <a:t>270,4</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r>
              <a:tr h="393894">
                <a:tc>
                  <a:txBody>
                    <a:bodyPr/>
                    <a:lstStyle/>
                    <a:p>
                      <a:pPr algn="ctr">
                        <a:lnSpc>
                          <a:spcPct val="150000"/>
                        </a:lnSpc>
                        <a:spcAft>
                          <a:spcPts val="0"/>
                        </a:spcAft>
                      </a:pPr>
                      <a:r>
                        <a:rPr lang="es-ES" sz="1800">
                          <a:effectLst/>
                          <a:latin typeface="Times New Roman" panose="02020603050405020304" pitchFamily="18" charset="0"/>
                          <a:ea typeface="Calibri" panose="020F0502020204030204" pitchFamily="34" charset="0"/>
                          <a:cs typeface="Times New Roman" panose="02020603050405020304" pitchFamily="18" charset="0"/>
                        </a:rPr>
                        <a:t>5</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c>
                  <a:txBody>
                    <a:bodyPr/>
                    <a:lstStyle/>
                    <a:p>
                      <a:pPr algn="ctr">
                        <a:lnSpc>
                          <a:spcPct val="150000"/>
                        </a:lnSpc>
                        <a:spcAft>
                          <a:spcPts val="0"/>
                        </a:spcAft>
                      </a:pPr>
                      <a:r>
                        <a:rPr lang="es-ES" sz="1800">
                          <a:effectLst/>
                          <a:latin typeface="Times New Roman" panose="02020603050405020304" pitchFamily="18" charset="0"/>
                          <a:ea typeface="Calibri" panose="020F0502020204030204" pitchFamily="34" charset="0"/>
                          <a:cs typeface="Times New Roman" panose="02020603050405020304" pitchFamily="18" charset="0"/>
                        </a:rPr>
                        <a:t>360.96</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c>
                  <a:txBody>
                    <a:bodyPr/>
                    <a:lstStyle/>
                    <a:p>
                      <a:pPr algn="ctr">
                        <a:lnSpc>
                          <a:spcPct val="150000"/>
                        </a:lnSpc>
                        <a:spcAft>
                          <a:spcPts val="0"/>
                        </a:spcAft>
                      </a:pPr>
                      <a:r>
                        <a:rPr lang="es-ES" sz="1800" dirty="0">
                          <a:effectLst/>
                          <a:latin typeface="Times New Roman" panose="02020603050405020304" pitchFamily="18" charset="0"/>
                          <a:ea typeface="Calibri" panose="020F0502020204030204" pitchFamily="34" charset="0"/>
                          <a:cs typeface="Times New Roman" panose="02020603050405020304" pitchFamily="18" charset="0"/>
                        </a:rPr>
                        <a:t>397.65</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c>
                  <a:txBody>
                    <a:bodyPr/>
                    <a:lstStyle/>
                    <a:p>
                      <a:pPr algn="ctr">
                        <a:lnSpc>
                          <a:spcPct val="150000"/>
                        </a:lnSpc>
                        <a:spcAft>
                          <a:spcPts val="0"/>
                        </a:spcAft>
                      </a:pPr>
                      <a:r>
                        <a:rPr lang="es-ES" sz="1800" dirty="0">
                          <a:effectLst/>
                          <a:latin typeface="Times New Roman" panose="02020603050405020304" pitchFamily="18" charset="0"/>
                          <a:ea typeface="Calibri" panose="020F0502020204030204" pitchFamily="34" charset="0"/>
                          <a:cs typeface="Times New Roman" panose="02020603050405020304" pitchFamily="18" charset="0"/>
                        </a:rPr>
                        <a:t>285,1</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r>
              <a:tr h="393894">
                <a:tc>
                  <a:txBody>
                    <a:bodyPr/>
                    <a:lstStyle/>
                    <a:p>
                      <a:pPr algn="ctr">
                        <a:lnSpc>
                          <a:spcPct val="150000"/>
                        </a:lnSpc>
                        <a:spcAft>
                          <a:spcPts val="0"/>
                        </a:spcAft>
                      </a:pPr>
                      <a:r>
                        <a:rPr lang="es-ES" sz="1800">
                          <a:effectLst/>
                          <a:latin typeface="Times New Roman" panose="02020603050405020304" pitchFamily="18" charset="0"/>
                          <a:ea typeface="Calibri" panose="020F0502020204030204" pitchFamily="34" charset="0"/>
                          <a:cs typeface="Times New Roman" panose="02020603050405020304" pitchFamily="18" charset="0"/>
                        </a:rPr>
                        <a:t>Media</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c>
                  <a:txBody>
                    <a:bodyPr/>
                    <a:lstStyle/>
                    <a:p>
                      <a:pPr algn="ctr">
                        <a:lnSpc>
                          <a:spcPct val="150000"/>
                        </a:lnSpc>
                        <a:spcAft>
                          <a:spcPts val="0"/>
                        </a:spcAft>
                      </a:pPr>
                      <a:r>
                        <a:rPr lang="es-ES" sz="1800">
                          <a:effectLst/>
                          <a:latin typeface="Times New Roman" panose="02020603050405020304" pitchFamily="18" charset="0"/>
                          <a:ea typeface="Calibri" panose="020F0502020204030204" pitchFamily="34" charset="0"/>
                          <a:cs typeface="Times New Roman" panose="02020603050405020304" pitchFamily="18" charset="0"/>
                        </a:rPr>
                        <a:t>347.433</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c>
                  <a:txBody>
                    <a:bodyPr/>
                    <a:lstStyle/>
                    <a:p>
                      <a:pPr algn="ctr">
                        <a:lnSpc>
                          <a:spcPct val="150000"/>
                        </a:lnSpc>
                        <a:spcAft>
                          <a:spcPts val="0"/>
                        </a:spcAft>
                      </a:pPr>
                      <a:r>
                        <a:rPr lang="es-ES" sz="1800">
                          <a:effectLst/>
                          <a:latin typeface="Times New Roman" panose="02020603050405020304" pitchFamily="18" charset="0"/>
                          <a:ea typeface="Calibri" panose="020F0502020204030204" pitchFamily="34" charset="0"/>
                          <a:cs typeface="Times New Roman" panose="02020603050405020304" pitchFamily="18" charset="0"/>
                        </a:rPr>
                        <a:t>378.21</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c>
                  <a:txBody>
                    <a:bodyPr/>
                    <a:lstStyle/>
                    <a:p>
                      <a:pPr algn="ctr">
                        <a:lnSpc>
                          <a:spcPct val="150000"/>
                        </a:lnSpc>
                        <a:spcAft>
                          <a:spcPts val="0"/>
                        </a:spcAft>
                      </a:pPr>
                      <a:r>
                        <a:rPr lang="es-ES" sz="1800" dirty="0">
                          <a:effectLst/>
                          <a:latin typeface="Times New Roman" panose="02020603050405020304" pitchFamily="18" charset="0"/>
                          <a:ea typeface="Calibri" panose="020F0502020204030204" pitchFamily="34" charset="0"/>
                          <a:cs typeface="Times New Roman" panose="02020603050405020304" pitchFamily="18" charset="0"/>
                        </a:rPr>
                        <a:t>284,0</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r>
              <a:tr h="393894">
                <a:tc>
                  <a:txBody>
                    <a:bodyPr/>
                    <a:lstStyle/>
                    <a:p>
                      <a:pPr algn="ctr">
                        <a:lnSpc>
                          <a:spcPct val="150000"/>
                        </a:lnSpc>
                        <a:spcAft>
                          <a:spcPts val="0"/>
                        </a:spcAft>
                      </a:pPr>
                      <a:r>
                        <a:rPr lang="es-ES" sz="1800">
                          <a:effectLst/>
                          <a:latin typeface="Times New Roman" panose="02020603050405020304" pitchFamily="18" charset="0"/>
                          <a:ea typeface="Calibri" panose="020F0502020204030204" pitchFamily="34" charset="0"/>
                          <a:cs typeface="Times New Roman" panose="02020603050405020304" pitchFamily="18" charset="0"/>
                        </a:rPr>
                        <a:t>Acero Grado A</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800">
                          <a:effectLst/>
                          <a:latin typeface="Times New Roman" panose="02020603050405020304" pitchFamily="18" charset="0"/>
                          <a:ea typeface="Calibri" panose="020F0502020204030204" pitchFamily="34" charset="0"/>
                          <a:cs typeface="Times New Roman" panose="02020603050405020304" pitchFamily="18" charset="0"/>
                        </a:rPr>
                        <a:t>270</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800">
                          <a:effectLst/>
                          <a:latin typeface="Times New Roman" panose="02020603050405020304" pitchFamily="18" charset="0"/>
                          <a:ea typeface="Calibri" panose="020F0502020204030204" pitchFamily="34" charset="0"/>
                          <a:cs typeface="Times New Roman" panose="02020603050405020304" pitchFamily="18" charset="0"/>
                        </a:rPr>
                        <a:t>310</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800" dirty="0">
                          <a:effectLst/>
                          <a:latin typeface="Times New Roman" panose="02020603050405020304" pitchFamily="18" charset="0"/>
                          <a:ea typeface="Calibri" panose="020F0502020204030204" pitchFamily="34" charset="0"/>
                          <a:cs typeface="Times New Roman" panose="02020603050405020304" pitchFamily="18" charset="0"/>
                        </a:rPr>
                        <a:t>n/d</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r>
            </a:tbl>
          </a:graphicData>
        </a:graphic>
      </p:graphicFrame>
      <p:pic>
        <p:nvPicPr>
          <p:cNvPr id="7" name="Marcador de contenido 6"/>
          <p:cNvPicPr>
            <a:picLocks noGrp="1" noChangeAspect="1"/>
          </p:cNvPicPr>
          <p:nvPr>
            <p:ph sz="half" idx="4294967295"/>
          </p:nvPr>
        </p:nvPicPr>
        <p:blipFill>
          <a:blip r:embed="rId2"/>
          <a:stretch>
            <a:fillRect/>
          </a:stretch>
        </p:blipFill>
        <p:spPr>
          <a:xfrm>
            <a:off x="6331636" y="2520154"/>
            <a:ext cx="5642987" cy="2721698"/>
          </a:xfrm>
          <a:prstGeom prst="rect">
            <a:avLst/>
          </a:prstGeom>
        </p:spPr>
      </p:pic>
    </p:spTree>
    <p:extLst>
      <p:ext uri="{BB962C8B-B14F-4D97-AF65-F5344CB8AC3E}">
        <p14:creationId xmlns:p14="http://schemas.microsoft.com/office/powerpoint/2010/main" val="382997057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2133600" y="287339"/>
            <a:ext cx="5364480" cy="748982"/>
          </a:xfrm>
        </p:spPr>
        <p:txBody>
          <a:bodyPr/>
          <a:lstStyle/>
          <a:p>
            <a:r>
              <a:rPr lang="es-EC" dirty="0" smtClean="0"/>
              <a:t>Resumen del Estudio</a:t>
            </a:r>
            <a:endParaRPr lang="es-EC" dirty="0"/>
          </a:p>
        </p:txBody>
      </p:sp>
      <p:sp>
        <p:nvSpPr>
          <p:cNvPr id="3" name="Marcador de contenido 2"/>
          <p:cNvSpPr>
            <a:spLocks noGrp="1"/>
          </p:cNvSpPr>
          <p:nvPr>
            <p:ph sz="half" idx="4294967295"/>
          </p:nvPr>
        </p:nvSpPr>
        <p:spPr>
          <a:xfrm>
            <a:off x="721360" y="1879600"/>
            <a:ext cx="4217353" cy="3989388"/>
          </a:xfrm>
        </p:spPr>
        <p:txBody>
          <a:bodyPr/>
          <a:lstStyle/>
          <a:p>
            <a:r>
              <a:rPr lang="es-EC" dirty="0" err="1" smtClean="0"/>
              <a:t>Rigid</a:t>
            </a:r>
            <a:r>
              <a:rPr lang="es-EC" dirty="0" smtClean="0"/>
              <a:t> Wall</a:t>
            </a:r>
          </a:p>
          <a:p>
            <a:endParaRPr lang="es-EC" dirty="0"/>
          </a:p>
        </p:txBody>
      </p:sp>
      <p:pic>
        <p:nvPicPr>
          <p:cNvPr id="5" name="Imagen 4"/>
          <p:cNvPicPr/>
          <p:nvPr/>
        </p:nvPicPr>
        <p:blipFill rotWithShape="1">
          <a:blip r:embed="rId2"/>
          <a:srcRect l="2051" t="1157" r="8462" b="20399"/>
          <a:stretch/>
        </p:blipFill>
        <p:spPr bwMode="auto">
          <a:xfrm>
            <a:off x="721360" y="2847974"/>
            <a:ext cx="4236720" cy="2394585"/>
          </a:xfrm>
          <a:prstGeom prst="rect">
            <a:avLst/>
          </a:prstGeom>
          <a:ln>
            <a:noFill/>
          </a:ln>
          <a:extLst>
            <a:ext uri="{53640926-AAD7-44D8-BBD7-CCE9431645EC}">
              <a14:shadowObscured xmlns:a14="http://schemas.microsoft.com/office/drawing/2010/main"/>
            </a:ext>
          </a:extLst>
        </p:spPr>
      </p:pic>
      <p:graphicFrame>
        <p:nvGraphicFramePr>
          <p:cNvPr id="7" name="Tabla 6"/>
          <p:cNvGraphicFramePr>
            <a:graphicFrameLocks noGrp="1"/>
          </p:cNvGraphicFramePr>
          <p:nvPr>
            <p:extLst>
              <p:ext uri="{D42A27DB-BD31-4B8C-83A1-F6EECF244321}">
                <p14:modId xmlns:p14="http://schemas.microsoft.com/office/powerpoint/2010/main" val="916136229"/>
              </p:ext>
            </p:extLst>
          </p:nvPr>
        </p:nvGraphicFramePr>
        <p:xfrm>
          <a:off x="6040120" y="1036321"/>
          <a:ext cx="5521960" cy="5075477"/>
        </p:xfrm>
        <a:graphic>
          <a:graphicData uri="http://schemas.openxmlformats.org/drawingml/2006/table">
            <a:tbl>
              <a:tblPr firstRow="1" firstCol="1" bandRow="1"/>
              <a:tblGrid>
                <a:gridCol w="2678322"/>
                <a:gridCol w="2843638"/>
              </a:tblGrid>
              <a:tr h="461407">
                <a:tc>
                  <a:txBody>
                    <a:bodyPr/>
                    <a:lstStyle/>
                    <a:p>
                      <a:pPr algn="ctr">
                        <a:lnSpc>
                          <a:spcPct val="150000"/>
                        </a:lnSpc>
                        <a:spcAft>
                          <a:spcPts val="0"/>
                        </a:spcAft>
                      </a:pPr>
                      <a:r>
                        <a:rPr lang="es-ES" sz="1800" b="1" dirty="0">
                          <a:effectLst/>
                          <a:latin typeface="Times New Roman" panose="02020603050405020304" pitchFamily="18" charset="0"/>
                          <a:ea typeface="Calibri" panose="020F0502020204030204" pitchFamily="34" charset="0"/>
                          <a:cs typeface="Times New Roman" panose="02020603050405020304" pitchFamily="18" charset="0"/>
                        </a:rPr>
                        <a:t>Parámetro</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800" b="1" dirty="0">
                          <a:effectLst/>
                          <a:latin typeface="Times New Roman" panose="02020603050405020304" pitchFamily="18" charset="0"/>
                          <a:ea typeface="Calibri" panose="020F0502020204030204" pitchFamily="34" charset="0"/>
                          <a:cs typeface="Times New Roman" panose="02020603050405020304" pitchFamily="18" charset="0"/>
                        </a:rPr>
                        <a:t>Valor</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61407">
                <a:tc>
                  <a:txBody>
                    <a:bodyPr/>
                    <a:lstStyle/>
                    <a:p>
                      <a:pPr>
                        <a:lnSpc>
                          <a:spcPct val="150000"/>
                        </a:lnSpc>
                        <a:spcAft>
                          <a:spcPts val="0"/>
                        </a:spcAft>
                      </a:pPr>
                      <a:r>
                        <a:rPr lang="es-ES" sz="1800">
                          <a:effectLst/>
                          <a:latin typeface="Times New Roman" panose="02020603050405020304" pitchFamily="18" charset="0"/>
                          <a:ea typeface="Calibri" panose="020F0502020204030204" pitchFamily="34" charset="0"/>
                          <a:cs typeface="Times New Roman" panose="02020603050405020304" pitchFamily="18" charset="0"/>
                        </a:rPr>
                        <a:t>Modelo de material</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50000"/>
                        </a:lnSpc>
                        <a:spcAft>
                          <a:spcPts val="0"/>
                        </a:spcAft>
                      </a:pPr>
                      <a:r>
                        <a:rPr lang="es-ES" sz="1800">
                          <a:effectLst/>
                          <a:latin typeface="Times New Roman" panose="02020603050405020304" pitchFamily="18" charset="0"/>
                          <a:ea typeface="Calibri" panose="020F0502020204030204" pitchFamily="34" charset="0"/>
                          <a:cs typeface="Times New Roman" panose="02020603050405020304" pitchFamily="18" charset="0"/>
                        </a:rPr>
                        <a:t>Piece Wise Linear Plasticity</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r>
              <a:tr h="461407">
                <a:tc>
                  <a:txBody>
                    <a:bodyPr/>
                    <a:lstStyle/>
                    <a:p>
                      <a:pPr>
                        <a:lnSpc>
                          <a:spcPct val="150000"/>
                        </a:lnSpc>
                        <a:spcAft>
                          <a:spcPts val="0"/>
                        </a:spcAft>
                      </a:pPr>
                      <a:r>
                        <a:rPr lang="es-ES" sz="1800">
                          <a:effectLst/>
                          <a:latin typeface="Times New Roman" panose="02020603050405020304" pitchFamily="18" charset="0"/>
                          <a:ea typeface="Calibri" panose="020F0502020204030204" pitchFamily="34" charset="0"/>
                          <a:cs typeface="Times New Roman" panose="02020603050405020304" pitchFamily="18" charset="0"/>
                        </a:rPr>
                        <a:t>Módulo de Young</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50000"/>
                        </a:lnSpc>
                        <a:spcAft>
                          <a:spcPts val="0"/>
                        </a:spcAft>
                      </a:pPr>
                      <a:r>
                        <a:rPr lang="es-ES" sz="1800">
                          <a:effectLst/>
                          <a:latin typeface="Times New Roman" panose="02020603050405020304" pitchFamily="18" charset="0"/>
                          <a:ea typeface="Calibri" panose="020F0502020204030204" pitchFamily="34" charset="0"/>
                          <a:cs typeface="Times New Roman" panose="02020603050405020304" pitchFamily="18" charset="0"/>
                        </a:rPr>
                        <a:t>284 GPa</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r>
              <a:tr h="461407">
                <a:tc>
                  <a:txBody>
                    <a:bodyPr/>
                    <a:lstStyle/>
                    <a:p>
                      <a:pPr>
                        <a:lnSpc>
                          <a:spcPct val="150000"/>
                        </a:lnSpc>
                        <a:spcAft>
                          <a:spcPts val="0"/>
                        </a:spcAft>
                      </a:pPr>
                      <a:r>
                        <a:rPr lang="es-ES" sz="1800">
                          <a:effectLst/>
                          <a:latin typeface="Times New Roman" panose="02020603050405020304" pitchFamily="18" charset="0"/>
                          <a:ea typeface="Calibri" panose="020F0502020204030204" pitchFamily="34" charset="0"/>
                          <a:cs typeface="Times New Roman" panose="02020603050405020304" pitchFamily="18" charset="0"/>
                        </a:rPr>
                        <a:t>Velocidad de impacto</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50000"/>
                        </a:lnSpc>
                        <a:spcAft>
                          <a:spcPts val="0"/>
                        </a:spcAft>
                      </a:pPr>
                      <a:r>
                        <a:rPr lang="es-ES" sz="1800" dirty="0">
                          <a:effectLst/>
                          <a:latin typeface="Times New Roman" panose="02020603050405020304" pitchFamily="18" charset="0"/>
                          <a:ea typeface="Calibri" panose="020F0502020204030204" pitchFamily="34" charset="0"/>
                          <a:cs typeface="Times New Roman" panose="02020603050405020304" pitchFamily="18" charset="0"/>
                        </a:rPr>
                        <a:t>15000 mm/s</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r>
              <a:tr h="461407">
                <a:tc>
                  <a:txBody>
                    <a:bodyPr/>
                    <a:lstStyle/>
                    <a:p>
                      <a:pPr>
                        <a:lnSpc>
                          <a:spcPct val="150000"/>
                        </a:lnSpc>
                        <a:spcAft>
                          <a:spcPts val="0"/>
                        </a:spcAft>
                      </a:pPr>
                      <a:r>
                        <a:rPr lang="es-EC" sz="1800" dirty="0" smtClean="0">
                          <a:effectLst/>
                          <a:latin typeface="Times New Roman" panose="02020603050405020304" pitchFamily="18" charset="0"/>
                          <a:ea typeface="Calibri" panose="020F0502020204030204" pitchFamily="34" charset="0"/>
                          <a:cs typeface="Times New Roman" panose="02020603050405020304" pitchFamily="18" charset="0"/>
                        </a:rPr>
                        <a:t>Gravedad</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50000"/>
                        </a:lnSpc>
                        <a:spcAft>
                          <a:spcPts val="0"/>
                        </a:spcAft>
                      </a:pPr>
                      <a:r>
                        <a:rPr lang="es-EC" sz="1800" dirty="0" smtClean="0">
                          <a:effectLst/>
                          <a:latin typeface="Times New Roman" panose="02020603050405020304" pitchFamily="18" charset="0"/>
                          <a:ea typeface="Calibri" panose="020F0502020204030204" pitchFamily="34" charset="0"/>
                          <a:cs typeface="Times New Roman" panose="02020603050405020304" pitchFamily="18" charset="0"/>
                        </a:rPr>
                        <a:t>9800</a:t>
                      </a:r>
                      <a:r>
                        <a:rPr lang="es-EC" sz="180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s-ES" sz="1800" dirty="0" smtClean="0">
                          <a:effectLst/>
                          <a:latin typeface="Times New Roman" panose="02020603050405020304" pitchFamily="18" charset="0"/>
                          <a:ea typeface="Calibri" panose="020F0502020204030204" pitchFamily="34" charset="0"/>
                        </a:rPr>
                        <a:t>mm/s</a:t>
                      </a:r>
                      <a:r>
                        <a:rPr lang="es-ES" sz="1800" baseline="30000" dirty="0" smtClean="0">
                          <a:effectLst/>
                          <a:latin typeface="Times New Roman" panose="02020603050405020304" pitchFamily="18" charset="0"/>
                          <a:ea typeface="Calibri" panose="020F0502020204030204" pitchFamily="34" charset="0"/>
                        </a:rPr>
                        <a:t>2</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r>
              <a:tr h="461407">
                <a:tc>
                  <a:txBody>
                    <a:bodyPr/>
                    <a:lstStyle/>
                    <a:p>
                      <a:pPr>
                        <a:lnSpc>
                          <a:spcPct val="150000"/>
                        </a:lnSpc>
                        <a:spcAft>
                          <a:spcPts val="0"/>
                        </a:spcAft>
                      </a:pPr>
                      <a:r>
                        <a:rPr lang="es-ES" sz="1800">
                          <a:effectLst/>
                          <a:latin typeface="Times New Roman" panose="02020603050405020304" pitchFamily="18" charset="0"/>
                          <a:ea typeface="Calibri" panose="020F0502020204030204" pitchFamily="34" charset="0"/>
                          <a:cs typeface="Times New Roman" panose="02020603050405020304" pitchFamily="18" charset="0"/>
                        </a:rPr>
                        <a:t>Condiciones de apoyos</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50000"/>
                        </a:lnSpc>
                        <a:spcAft>
                          <a:spcPts val="0"/>
                        </a:spcAft>
                      </a:pPr>
                      <a:r>
                        <a:rPr lang="es-ES" sz="1800">
                          <a:effectLst/>
                          <a:latin typeface="Times New Roman" panose="02020603050405020304" pitchFamily="18" charset="0"/>
                          <a:ea typeface="Calibri" panose="020F0502020204030204" pitchFamily="34" charset="0"/>
                          <a:cs typeface="Times New Roman" panose="02020603050405020304" pitchFamily="18" charset="0"/>
                        </a:rPr>
                        <a:t>Solamente en el </a:t>
                      </a:r>
                      <a:r>
                        <a:rPr lang="es-ES" sz="1800" i="1">
                          <a:effectLst/>
                          <a:latin typeface="Times New Roman" panose="02020603050405020304" pitchFamily="18" charset="0"/>
                          <a:ea typeface="Calibri" panose="020F0502020204030204" pitchFamily="34" charset="0"/>
                          <a:cs typeface="Times New Roman" panose="02020603050405020304" pitchFamily="18" charset="0"/>
                        </a:rPr>
                        <a:t>rigid wall</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r>
              <a:tr h="461407">
                <a:tc>
                  <a:txBody>
                    <a:bodyPr/>
                    <a:lstStyle/>
                    <a:p>
                      <a:pPr>
                        <a:lnSpc>
                          <a:spcPct val="150000"/>
                        </a:lnSpc>
                        <a:spcAft>
                          <a:spcPts val="0"/>
                        </a:spcAft>
                      </a:pPr>
                      <a:r>
                        <a:rPr lang="es-ES" sz="1800">
                          <a:effectLst/>
                          <a:latin typeface="Times New Roman" panose="02020603050405020304" pitchFamily="18" charset="0"/>
                          <a:ea typeface="Calibri" panose="020F0502020204030204" pitchFamily="34" charset="0"/>
                          <a:cs typeface="Times New Roman" panose="02020603050405020304" pitchFamily="18" charset="0"/>
                        </a:rPr>
                        <a:t>Número de nodos</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50000"/>
                        </a:lnSpc>
                        <a:spcAft>
                          <a:spcPts val="0"/>
                        </a:spcAft>
                      </a:pPr>
                      <a:r>
                        <a:rPr lang="es-ES" sz="1800">
                          <a:effectLst/>
                          <a:latin typeface="Times New Roman" panose="02020603050405020304" pitchFamily="18" charset="0"/>
                          <a:ea typeface="Calibri" panose="020F0502020204030204" pitchFamily="34" charset="0"/>
                          <a:cs typeface="Times New Roman" panose="02020603050405020304" pitchFamily="18" charset="0"/>
                        </a:rPr>
                        <a:t>139126</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r>
              <a:tr h="461407">
                <a:tc>
                  <a:txBody>
                    <a:bodyPr/>
                    <a:lstStyle/>
                    <a:p>
                      <a:pPr>
                        <a:lnSpc>
                          <a:spcPct val="150000"/>
                        </a:lnSpc>
                        <a:spcAft>
                          <a:spcPts val="0"/>
                        </a:spcAft>
                      </a:pPr>
                      <a:r>
                        <a:rPr lang="es-ES" sz="1800">
                          <a:effectLst/>
                          <a:latin typeface="Times New Roman" panose="02020603050405020304" pitchFamily="18" charset="0"/>
                          <a:ea typeface="Calibri" panose="020F0502020204030204" pitchFamily="34" charset="0"/>
                          <a:cs typeface="Times New Roman" panose="02020603050405020304" pitchFamily="18" charset="0"/>
                        </a:rPr>
                        <a:t>Número de elementos</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50000"/>
                        </a:lnSpc>
                        <a:spcAft>
                          <a:spcPts val="0"/>
                        </a:spcAft>
                      </a:pPr>
                      <a:r>
                        <a:rPr lang="es-ES" sz="1800">
                          <a:effectLst/>
                          <a:latin typeface="Times New Roman" panose="02020603050405020304" pitchFamily="18" charset="0"/>
                          <a:ea typeface="Calibri" panose="020F0502020204030204" pitchFamily="34" charset="0"/>
                          <a:cs typeface="Times New Roman" panose="02020603050405020304" pitchFamily="18" charset="0"/>
                        </a:rPr>
                        <a:t>139826</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r>
              <a:tr h="461407">
                <a:tc>
                  <a:txBody>
                    <a:bodyPr/>
                    <a:lstStyle/>
                    <a:p>
                      <a:pPr>
                        <a:lnSpc>
                          <a:spcPct val="150000"/>
                        </a:lnSpc>
                        <a:spcAft>
                          <a:spcPts val="0"/>
                        </a:spcAft>
                      </a:pPr>
                      <a:r>
                        <a:rPr lang="es-ES" sz="1800">
                          <a:effectLst/>
                          <a:latin typeface="Times New Roman" panose="02020603050405020304" pitchFamily="18" charset="0"/>
                          <a:ea typeface="Calibri" panose="020F0502020204030204" pitchFamily="34" charset="0"/>
                          <a:cs typeface="Times New Roman" panose="02020603050405020304" pitchFamily="18" charset="0"/>
                        </a:rPr>
                        <a:t>Time step</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50000"/>
                        </a:lnSpc>
                        <a:spcAft>
                          <a:spcPts val="0"/>
                        </a:spcAft>
                      </a:pPr>
                      <a:r>
                        <a:rPr lang="es-ES" sz="1800">
                          <a:effectLst/>
                          <a:latin typeface="Times New Roman" panose="02020603050405020304" pitchFamily="18" charset="0"/>
                          <a:ea typeface="Calibri" panose="020F0502020204030204" pitchFamily="34" charset="0"/>
                          <a:cs typeface="Times New Roman" panose="02020603050405020304" pitchFamily="18" charset="0"/>
                        </a:rPr>
                        <a:t>1 ms</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r>
              <a:tr h="461407">
                <a:tc>
                  <a:txBody>
                    <a:bodyPr/>
                    <a:lstStyle/>
                    <a:p>
                      <a:pPr>
                        <a:lnSpc>
                          <a:spcPct val="150000"/>
                        </a:lnSpc>
                        <a:spcAft>
                          <a:spcPts val="0"/>
                        </a:spcAft>
                      </a:pPr>
                      <a:r>
                        <a:rPr lang="es-ES" sz="1800">
                          <a:effectLst/>
                          <a:latin typeface="Times New Roman" panose="02020603050405020304" pitchFamily="18" charset="0"/>
                          <a:ea typeface="Calibri" panose="020F0502020204030204" pitchFamily="34" charset="0"/>
                          <a:cs typeface="Times New Roman" panose="02020603050405020304" pitchFamily="18" charset="0"/>
                        </a:rPr>
                        <a:t>Tiempo de ensayo</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50000"/>
                        </a:lnSpc>
                        <a:spcAft>
                          <a:spcPts val="0"/>
                        </a:spcAft>
                      </a:pPr>
                      <a:r>
                        <a:rPr lang="es-ES" sz="1800">
                          <a:effectLst/>
                          <a:latin typeface="Times New Roman" panose="02020603050405020304" pitchFamily="18" charset="0"/>
                          <a:ea typeface="Calibri" panose="020F0502020204030204" pitchFamily="34" charset="0"/>
                          <a:cs typeface="Times New Roman" panose="02020603050405020304" pitchFamily="18" charset="0"/>
                        </a:rPr>
                        <a:t>150 ms</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r>
              <a:tr h="461407">
                <a:tc>
                  <a:txBody>
                    <a:bodyPr/>
                    <a:lstStyle/>
                    <a:p>
                      <a:pPr>
                        <a:lnSpc>
                          <a:spcPct val="150000"/>
                        </a:lnSpc>
                        <a:spcAft>
                          <a:spcPts val="0"/>
                        </a:spcAft>
                      </a:pPr>
                      <a:r>
                        <a:rPr lang="es-ES" sz="1800">
                          <a:effectLst/>
                          <a:latin typeface="Times New Roman" panose="02020603050405020304" pitchFamily="18" charset="0"/>
                          <a:ea typeface="Calibri" panose="020F0502020204030204" pitchFamily="34" charset="0"/>
                          <a:cs typeface="Times New Roman" panose="02020603050405020304" pitchFamily="18" charset="0"/>
                        </a:rPr>
                        <a:t>Tiempo de procesamiento</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s-ES" sz="1800" dirty="0">
                          <a:effectLst/>
                          <a:latin typeface="Times New Roman" panose="02020603050405020304" pitchFamily="18" charset="0"/>
                          <a:ea typeface="Calibri" panose="020F0502020204030204" pitchFamily="34" charset="0"/>
                          <a:cs typeface="Times New Roman" panose="02020603050405020304" pitchFamily="18" charset="0"/>
                        </a:rPr>
                        <a:t>3h 52min</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9832005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it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79788" y="561801"/>
            <a:ext cx="8223879" cy="6212188"/>
          </a:xfrm>
          <a:prstGeom prst="rect">
            <a:avLst/>
          </a:prstGeom>
        </p:spPr>
      </p:pic>
    </p:spTree>
    <p:extLst>
      <p:ext uri="{BB962C8B-B14F-4D97-AF65-F5344CB8AC3E}">
        <p14:creationId xmlns:p14="http://schemas.microsoft.com/office/powerpoint/2010/main" val="14954174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idx="4294967295"/>
          </p:nvPr>
        </p:nvSpPr>
        <p:spPr>
          <a:xfrm>
            <a:off x="2133600" y="287339"/>
            <a:ext cx="4958080" cy="667702"/>
          </a:xfrm>
        </p:spPr>
        <p:txBody>
          <a:bodyPr>
            <a:normAutofit fontScale="90000"/>
          </a:bodyPr>
          <a:lstStyle/>
          <a:p>
            <a:r>
              <a:rPr lang="es-EC" dirty="0" smtClean="0"/>
              <a:t>Pos Procesamiento</a:t>
            </a:r>
            <a:endParaRPr lang="es-EC" dirty="0"/>
          </a:p>
        </p:txBody>
      </p:sp>
      <p:pic>
        <p:nvPicPr>
          <p:cNvPr id="8" name="Imagen 7"/>
          <p:cNvPicPr>
            <a:picLocks noChangeAspect="1"/>
          </p:cNvPicPr>
          <p:nvPr/>
        </p:nvPicPr>
        <p:blipFill>
          <a:blip r:embed="rId2"/>
          <a:stretch>
            <a:fillRect/>
          </a:stretch>
        </p:blipFill>
        <p:spPr>
          <a:xfrm>
            <a:off x="2351881" y="1559069"/>
            <a:ext cx="7549197" cy="4742359"/>
          </a:xfrm>
          <a:prstGeom prst="rect">
            <a:avLst/>
          </a:prstGeom>
        </p:spPr>
      </p:pic>
    </p:spTree>
    <p:extLst>
      <p:ext uri="{BB962C8B-B14F-4D97-AF65-F5344CB8AC3E}">
        <p14:creationId xmlns:p14="http://schemas.microsoft.com/office/powerpoint/2010/main" val="33355523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Esfuerzo Von Mises</a:t>
            </a:r>
            <a:endParaRPr lang="es-EC" dirty="0"/>
          </a:p>
        </p:txBody>
      </p:sp>
      <p:pic>
        <p:nvPicPr>
          <p:cNvPr id="3" name="Imagen 2"/>
          <p:cNvPicPr>
            <a:picLocks noChangeAspect="1"/>
          </p:cNvPicPr>
          <p:nvPr/>
        </p:nvPicPr>
        <p:blipFill>
          <a:blip r:embed="rId2"/>
          <a:stretch>
            <a:fillRect/>
          </a:stretch>
        </p:blipFill>
        <p:spPr>
          <a:xfrm>
            <a:off x="1097280" y="1663030"/>
            <a:ext cx="6181725" cy="4525680"/>
          </a:xfrm>
          <a:prstGeom prst="rect">
            <a:avLst/>
          </a:prstGeom>
        </p:spPr>
      </p:pic>
      <p:pic>
        <p:nvPicPr>
          <p:cNvPr id="4" name="Imagen 3"/>
          <p:cNvPicPr/>
          <p:nvPr/>
        </p:nvPicPr>
        <p:blipFill>
          <a:blip r:embed="rId3"/>
          <a:stretch>
            <a:fillRect/>
          </a:stretch>
        </p:blipFill>
        <p:spPr>
          <a:xfrm>
            <a:off x="7279005" y="1663030"/>
            <a:ext cx="3969702" cy="3753485"/>
          </a:xfrm>
          <a:prstGeom prst="rect">
            <a:avLst/>
          </a:prstGeom>
        </p:spPr>
      </p:pic>
    </p:spTree>
    <p:extLst>
      <p:ext uri="{BB962C8B-B14F-4D97-AF65-F5344CB8AC3E}">
        <p14:creationId xmlns:p14="http://schemas.microsoft.com/office/powerpoint/2010/main" val="378354985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Esfuerzo Von Mises</a:t>
            </a:r>
            <a:endParaRPr lang="es-EC" dirty="0"/>
          </a:p>
        </p:txBody>
      </p:sp>
      <p:pic>
        <p:nvPicPr>
          <p:cNvPr id="3" name="Imagen 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74645" y="1828800"/>
            <a:ext cx="6503670" cy="4401503"/>
          </a:xfrm>
          <a:prstGeom prst="rect">
            <a:avLst/>
          </a:prstGeom>
          <a:noFill/>
          <a:ln>
            <a:noFill/>
          </a:ln>
        </p:spPr>
      </p:pic>
    </p:spTree>
    <p:extLst>
      <p:ext uri="{BB962C8B-B14F-4D97-AF65-F5344CB8AC3E}">
        <p14:creationId xmlns:p14="http://schemas.microsoft.com/office/powerpoint/2010/main" val="193502318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2133600" y="287339"/>
            <a:ext cx="6482080" cy="769302"/>
          </a:xfrm>
        </p:spPr>
        <p:txBody>
          <a:bodyPr/>
          <a:lstStyle/>
          <a:p>
            <a:r>
              <a:rPr lang="es-EC" dirty="0" smtClean="0"/>
              <a:t>Esfuerzo Von Mises </a:t>
            </a:r>
            <a:endParaRPr lang="es-EC" dirty="0"/>
          </a:p>
        </p:txBody>
      </p:sp>
      <p:pic>
        <p:nvPicPr>
          <p:cNvPr id="3" name="Imagen 2"/>
          <p:cNvPicPr>
            <a:picLocks noChangeAspect="1"/>
          </p:cNvPicPr>
          <p:nvPr/>
        </p:nvPicPr>
        <p:blipFill>
          <a:blip r:embed="rId2"/>
          <a:stretch>
            <a:fillRect/>
          </a:stretch>
        </p:blipFill>
        <p:spPr>
          <a:xfrm>
            <a:off x="1122363" y="1302737"/>
            <a:ext cx="9504998" cy="4679915"/>
          </a:xfrm>
          <a:prstGeom prst="rect">
            <a:avLst/>
          </a:prstGeom>
        </p:spPr>
      </p:pic>
    </p:spTree>
    <p:extLst>
      <p:ext uri="{BB962C8B-B14F-4D97-AF65-F5344CB8AC3E}">
        <p14:creationId xmlns:p14="http://schemas.microsoft.com/office/powerpoint/2010/main" val="108451971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Desplazamiento Total</a:t>
            </a:r>
            <a:endParaRPr lang="es-EC" dirty="0"/>
          </a:p>
        </p:txBody>
      </p:sp>
      <p:pic>
        <p:nvPicPr>
          <p:cNvPr id="3" name="Imagen 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742" y="2366645"/>
            <a:ext cx="6647498" cy="3783647"/>
          </a:xfrm>
          <a:prstGeom prst="rect">
            <a:avLst/>
          </a:prstGeom>
          <a:noFill/>
          <a:ln>
            <a:noFill/>
          </a:ln>
        </p:spPr>
      </p:pic>
      <p:pic>
        <p:nvPicPr>
          <p:cNvPr id="4" name="Imagen 3"/>
          <p:cNvPicPr/>
          <p:nvPr/>
        </p:nvPicPr>
        <p:blipFill>
          <a:blip r:embed="rId3"/>
          <a:stretch>
            <a:fillRect/>
          </a:stretch>
        </p:blipFill>
        <p:spPr>
          <a:xfrm>
            <a:off x="6827521" y="2992596"/>
            <a:ext cx="5256846" cy="2531744"/>
          </a:xfrm>
          <a:prstGeom prst="rect">
            <a:avLst/>
          </a:prstGeom>
        </p:spPr>
      </p:pic>
    </p:spTree>
    <p:extLst>
      <p:ext uri="{BB962C8B-B14F-4D97-AF65-F5344CB8AC3E}">
        <p14:creationId xmlns:p14="http://schemas.microsoft.com/office/powerpoint/2010/main" val="155517396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866140" y="358458"/>
            <a:ext cx="10096500" cy="800100"/>
          </a:xfrm>
        </p:spPr>
        <p:txBody>
          <a:bodyPr>
            <a:normAutofit/>
          </a:bodyPr>
          <a:lstStyle/>
          <a:p>
            <a:r>
              <a:rPr lang="es-EC" sz="4000" dirty="0" smtClean="0"/>
              <a:t>Desplazamiento Dentro del Área de Supervivencia</a:t>
            </a:r>
            <a:endParaRPr lang="es-EC" sz="4000" dirty="0"/>
          </a:p>
        </p:txBody>
      </p:sp>
      <p:pic>
        <p:nvPicPr>
          <p:cNvPr id="3" name="Imagen 2"/>
          <p:cNvPicPr/>
          <p:nvPr/>
        </p:nvPicPr>
        <p:blipFill rotWithShape="1">
          <a:blip r:embed="rId2"/>
          <a:srcRect t="8697" r="30753"/>
          <a:stretch/>
        </p:blipFill>
        <p:spPr bwMode="auto">
          <a:xfrm>
            <a:off x="1016000" y="1670368"/>
            <a:ext cx="4103687" cy="4630738"/>
          </a:xfrm>
          <a:prstGeom prst="rect">
            <a:avLst/>
          </a:prstGeom>
          <a:ln>
            <a:noFill/>
          </a:ln>
          <a:extLst>
            <a:ext uri="{53640926-AAD7-44D8-BBD7-CCE9431645EC}">
              <a14:shadowObscured xmlns:a14="http://schemas.microsoft.com/office/drawing/2010/main"/>
            </a:ext>
          </a:extLst>
        </p:spPr>
      </p:pic>
      <p:pic>
        <p:nvPicPr>
          <p:cNvPr id="4" name="Imagen 3"/>
          <p:cNvPicPr/>
          <p:nvPr/>
        </p:nvPicPr>
        <p:blipFill rotWithShape="1">
          <a:blip r:embed="rId3"/>
          <a:srcRect r="19701"/>
          <a:stretch/>
        </p:blipFill>
        <p:spPr bwMode="auto">
          <a:xfrm>
            <a:off x="6035040" y="1597342"/>
            <a:ext cx="5158740" cy="346233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9428334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Balance de Energía</a:t>
            </a:r>
            <a:endParaRPr lang="es-EC" dirty="0"/>
          </a:p>
        </p:txBody>
      </p:sp>
      <p:pic>
        <p:nvPicPr>
          <p:cNvPr id="3" name="Imagen 2"/>
          <p:cNvPicPr>
            <a:picLocks noChangeAspect="1"/>
          </p:cNvPicPr>
          <p:nvPr/>
        </p:nvPicPr>
        <p:blipFill>
          <a:blip r:embed="rId2"/>
          <a:stretch>
            <a:fillRect/>
          </a:stretch>
        </p:blipFill>
        <p:spPr>
          <a:xfrm>
            <a:off x="1518706" y="2092280"/>
            <a:ext cx="9215548" cy="3795831"/>
          </a:xfrm>
          <a:prstGeom prst="rect">
            <a:avLst/>
          </a:prstGeom>
        </p:spPr>
      </p:pic>
    </p:spTree>
    <p:extLst>
      <p:ext uri="{BB962C8B-B14F-4D97-AF65-F5344CB8AC3E}">
        <p14:creationId xmlns:p14="http://schemas.microsoft.com/office/powerpoint/2010/main" val="253360568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Objetivo General</a:t>
            </a:r>
            <a:endParaRPr lang="es-EC" dirty="0"/>
          </a:p>
        </p:txBody>
      </p:sp>
      <p:sp>
        <p:nvSpPr>
          <p:cNvPr id="3" name="Marcador de contenido 2"/>
          <p:cNvSpPr>
            <a:spLocks noGrp="1"/>
          </p:cNvSpPr>
          <p:nvPr>
            <p:ph idx="1"/>
          </p:nvPr>
        </p:nvSpPr>
        <p:spPr/>
        <p:txBody>
          <a:bodyPr>
            <a:normAutofit/>
          </a:bodyPr>
          <a:lstStyle/>
          <a:p>
            <a:pPr algn="just"/>
            <a:r>
              <a:rPr lang="es-EC" dirty="0"/>
              <a:t>Simular mediante un software de elementos finitos el evento dinámico de colisión frontal de un autobús interprovincial, como base a la propuesta de una enmienda de la Norma Técnica Ecuatoriana NTE INEN 1323:2009</a:t>
            </a:r>
            <a:r>
              <a:rPr lang="es-EC" dirty="0" smtClean="0"/>
              <a:t>.</a:t>
            </a:r>
            <a:endParaRPr lang="es-EC" dirty="0"/>
          </a:p>
        </p:txBody>
      </p:sp>
    </p:spTree>
    <p:extLst>
      <p:ext uri="{BB962C8B-B14F-4D97-AF65-F5344CB8AC3E}">
        <p14:creationId xmlns:p14="http://schemas.microsoft.com/office/powerpoint/2010/main" val="351346843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2133600" y="287338"/>
            <a:ext cx="10058400" cy="800100"/>
          </a:xfrm>
        </p:spPr>
        <p:txBody>
          <a:bodyPr/>
          <a:lstStyle/>
          <a:p>
            <a:r>
              <a:rPr lang="es-EC" dirty="0" smtClean="0"/>
              <a:t>Validación</a:t>
            </a:r>
            <a:endParaRPr lang="es-EC" dirty="0"/>
          </a:p>
        </p:txBody>
      </p:sp>
      <p:sp>
        <p:nvSpPr>
          <p:cNvPr id="3" name="Marcador de contenido 2"/>
          <p:cNvSpPr>
            <a:spLocks noGrp="1"/>
          </p:cNvSpPr>
          <p:nvPr>
            <p:ph sz="half" idx="4294967295"/>
          </p:nvPr>
        </p:nvSpPr>
        <p:spPr>
          <a:xfrm>
            <a:off x="686435" y="1087438"/>
            <a:ext cx="5181600" cy="4351338"/>
          </a:xfrm>
        </p:spPr>
        <p:txBody>
          <a:bodyPr/>
          <a:lstStyle/>
          <a:p>
            <a:r>
              <a:rPr lang="es-EC" dirty="0" smtClean="0"/>
              <a:t>Energía de </a:t>
            </a:r>
            <a:r>
              <a:rPr lang="es-EC" dirty="0" err="1" smtClean="0"/>
              <a:t>Hourglass</a:t>
            </a:r>
            <a:endParaRPr lang="es-EC" dirty="0" smtClean="0"/>
          </a:p>
          <a:p>
            <a:endParaRPr lang="es-EC" dirty="0"/>
          </a:p>
        </p:txBody>
      </p:sp>
      <p:sp>
        <p:nvSpPr>
          <p:cNvPr id="4" name="Marcador de contenido 3"/>
          <p:cNvSpPr>
            <a:spLocks noGrp="1"/>
          </p:cNvSpPr>
          <p:nvPr>
            <p:ph sz="half" idx="4294967295"/>
          </p:nvPr>
        </p:nvSpPr>
        <p:spPr>
          <a:xfrm>
            <a:off x="6220777" y="1087438"/>
            <a:ext cx="4937125" cy="4022725"/>
          </a:xfrm>
        </p:spPr>
        <p:txBody>
          <a:bodyPr/>
          <a:lstStyle/>
          <a:p>
            <a:r>
              <a:rPr lang="es-EC" dirty="0" smtClean="0"/>
              <a:t>Ensayo Conservador</a:t>
            </a:r>
          </a:p>
          <a:p>
            <a:endParaRPr lang="es-EC" dirty="0"/>
          </a:p>
        </p:txBody>
      </p:sp>
      <p:pic>
        <p:nvPicPr>
          <p:cNvPr id="7" name="Imagen 6"/>
          <p:cNvPicPr/>
          <p:nvPr/>
        </p:nvPicPr>
        <p:blipFill rotWithShape="1">
          <a:blip r:embed="rId3"/>
          <a:srcRect t="69994"/>
          <a:stretch/>
        </p:blipFill>
        <p:spPr>
          <a:xfrm>
            <a:off x="6248400" y="1478439"/>
            <a:ext cx="5421630" cy="1981200"/>
          </a:xfrm>
          <a:prstGeom prst="rect">
            <a:avLst/>
          </a:prstGeom>
        </p:spPr>
      </p:pic>
      <p:pic>
        <p:nvPicPr>
          <p:cNvPr id="8" name="Imagen 7"/>
          <p:cNvPicPr/>
          <p:nvPr/>
        </p:nvPicPr>
        <p:blipFill rotWithShape="1">
          <a:blip r:embed="rId4" cstate="print">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6358" r="16040"/>
          <a:stretch/>
        </p:blipFill>
        <p:spPr bwMode="auto">
          <a:xfrm>
            <a:off x="6624085" y="3600450"/>
            <a:ext cx="4705704" cy="2517458"/>
          </a:xfrm>
          <a:prstGeom prst="rect">
            <a:avLst/>
          </a:prstGeom>
          <a:noFill/>
          <a:ln>
            <a:noFill/>
          </a:ln>
        </p:spPr>
      </p:pic>
      <p:pic>
        <p:nvPicPr>
          <p:cNvPr id="9" name="Imagen 8"/>
          <p:cNvPicPr/>
          <p:nvPr/>
        </p:nvPicPr>
        <p:blipFill rotWithShape="1">
          <a:blip r:embed="rId6" cstate="print">
            <a:extLst>
              <a:ext uri="{28A0092B-C50C-407E-A947-70E740481C1C}">
                <a14:useLocalDpi xmlns:a14="http://schemas.microsoft.com/office/drawing/2010/main" val="0"/>
              </a:ext>
            </a:extLst>
          </a:blip>
          <a:srcRect r="15288"/>
          <a:stretch/>
        </p:blipFill>
        <p:spPr bwMode="auto">
          <a:xfrm>
            <a:off x="568960" y="3706178"/>
            <a:ext cx="4785360" cy="2411730"/>
          </a:xfrm>
          <a:prstGeom prst="rect">
            <a:avLst/>
          </a:prstGeom>
          <a:noFill/>
          <a:ln>
            <a:noFill/>
          </a:ln>
        </p:spPr>
      </p:pic>
      <p:pic>
        <p:nvPicPr>
          <p:cNvPr id="10" name="Imagen 9"/>
          <p:cNvPicPr/>
          <p:nvPr/>
        </p:nvPicPr>
        <p:blipFill rotWithShape="1">
          <a:blip r:embed="rId7">
            <a:extLst>
              <a:ext uri="{28A0092B-C50C-407E-A947-70E740481C1C}">
                <a14:useLocalDpi xmlns:a14="http://schemas.microsoft.com/office/drawing/2010/main" val="0"/>
              </a:ext>
            </a:extLst>
          </a:blip>
          <a:srcRect r="19002"/>
          <a:stretch/>
        </p:blipFill>
        <p:spPr bwMode="auto">
          <a:xfrm>
            <a:off x="568960" y="1478439"/>
            <a:ext cx="4617720" cy="2411730"/>
          </a:xfrm>
          <a:prstGeom prst="rect">
            <a:avLst/>
          </a:prstGeom>
          <a:noFill/>
          <a:ln>
            <a:noFill/>
          </a:ln>
        </p:spPr>
      </p:pic>
    </p:spTree>
    <p:extLst>
      <p:ext uri="{BB962C8B-B14F-4D97-AF65-F5344CB8AC3E}">
        <p14:creationId xmlns:p14="http://schemas.microsoft.com/office/powerpoint/2010/main" val="427562143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Propuesta de modificación a NTE 1323:2009</a:t>
            </a:r>
            <a:endParaRPr lang="es-EC" dirty="0"/>
          </a:p>
        </p:txBody>
      </p:sp>
      <p:sp>
        <p:nvSpPr>
          <p:cNvPr id="5" name="Marcador de contenido 4"/>
          <p:cNvSpPr>
            <a:spLocks noGrp="1"/>
          </p:cNvSpPr>
          <p:nvPr>
            <p:ph idx="1"/>
          </p:nvPr>
        </p:nvSpPr>
        <p:spPr/>
        <p:txBody>
          <a:bodyPr>
            <a:normAutofit fontScale="92500" lnSpcReduction="10000"/>
          </a:bodyPr>
          <a:lstStyle/>
          <a:p>
            <a:r>
              <a:rPr lang="es-ES" i="1" dirty="0"/>
              <a:t>Se debe someter a la estructura del bus a un ensayo de impacto frontal para verificar la resistencia de la estructura, conservando el área de supervivencia sin ninguna invasión de miembros estructurales. </a:t>
            </a:r>
            <a:endParaRPr lang="es-EC" dirty="0"/>
          </a:p>
          <a:p>
            <a:r>
              <a:rPr lang="es-ES" i="1" dirty="0"/>
              <a:t>El ensayo debe realizarse incluyendo un modelo del chasis y el motor, iguales en masa y dimensiones a los componentes reales. </a:t>
            </a:r>
            <a:endParaRPr lang="es-EC" dirty="0"/>
          </a:p>
          <a:p>
            <a:r>
              <a:rPr lang="es-ES" i="1" dirty="0"/>
              <a:t>Se debe impactar de manera frontal al bus contra una barrera de construcción rígida que debe </a:t>
            </a:r>
            <a:r>
              <a:rPr lang="es-ES" i="1" dirty="0" smtClean="0"/>
              <a:t>tener una </a:t>
            </a:r>
            <a:r>
              <a:rPr lang="es-ES" i="1" dirty="0"/>
              <a:t>dimensión mínima de 1.5 metros de alto y 3 metros de largo. </a:t>
            </a:r>
            <a:endParaRPr lang="es-EC" dirty="0"/>
          </a:p>
          <a:p>
            <a:r>
              <a:rPr lang="es-ES" i="1" dirty="0"/>
              <a:t>El vector velocidad y desplazamiento del bus deben ser perpendiculares al plano formado por la barrera de impacto, la velocidad de desplazamiento del bus deberá ser como mínimo 14 m/s.</a:t>
            </a:r>
            <a:endParaRPr lang="es-EC" dirty="0"/>
          </a:p>
          <a:p>
            <a:r>
              <a:rPr lang="es-ES" i="1" dirty="0"/>
              <a:t>No se deberá obtener deformaciones ni desplazamientos de ningún miembro estructural que invadan el área de seguridad en la cabina a fin de salvaguardar la vida de los ocupantes</a:t>
            </a:r>
            <a:r>
              <a:rPr lang="es-ES" i="1" dirty="0" smtClean="0"/>
              <a:t>.</a:t>
            </a:r>
          </a:p>
          <a:p>
            <a:r>
              <a:rPr lang="es-ES" i="1" dirty="0" smtClean="0"/>
              <a:t>Se podrá realizar esta prueba mediante una simulación computacional según lo detalla el anexo 9 de la regulación 66 de las Naciones Unidas. </a:t>
            </a:r>
            <a:endParaRPr lang="es-EC" dirty="0"/>
          </a:p>
        </p:txBody>
      </p:sp>
    </p:spTree>
    <p:extLst>
      <p:ext uri="{BB962C8B-B14F-4D97-AF65-F5344CB8AC3E}">
        <p14:creationId xmlns:p14="http://schemas.microsoft.com/office/powerpoint/2010/main" val="427210588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Conclusiones</a:t>
            </a:r>
            <a:endParaRPr lang="es-EC" dirty="0"/>
          </a:p>
        </p:txBody>
      </p:sp>
      <p:sp>
        <p:nvSpPr>
          <p:cNvPr id="3" name="Marcador de contenido 2"/>
          <p:cNvSpPr>
            <a:spLocks noGrp="1"/>
          </p:cNvSpPr>
          <p:nvPr>
            <p:ph idx="1"/>
          </p:nvPr>
        </p:nvSpPr>
        <p:spPr/>
        <p:txBody>
          <a:bodyPr>
            <a:normAutofit/>
          </a:bodyPr>
          <a:lstStyle/>
          <a:p>
            <a:pPr lvl="0" algn="just"/>
            <a:r>
              <a:rPr lang="es-ES" dirty="0" smtClean="0"/>
              <a:t>Se ha simulado el impacto frontal de la carrocería de un bus utilizando el paquete computacional LS </a:t>
            </a:r>
            <a:r>
              <a:rPr lang="es-ES" dirty="0" err="1" smtClean="0"/>
              <a:t>Dyna</a:t>
            </a:r>
            <a:r>
              <a:rPr lang="es-ES" dirty="0" smtClean="0"/>
              <a:t>, ya que es un software especialmente diseñado para análisis de impacto, y eventos de dinámica explicita no lineal, donde hay grandes deformaciones del material y liberación de energía en instantes muy cortos de tiempo.</a:t>
            </a:r>
            <a:endParaRPr lang="es-EC" dirty="0" smtClean="0"/>
          </a:p>
          <a:p>
            <a:pPr lvl="0" algn="just"/>
            <a:r>
              <a:rPr lang="es-ES" dirty="0" smtClean="0"/>
              <a:t>Se establecieron parámetros de simulación óptimos para este estudio mediante la revisión documental, por tanto se trabajó con un tamaño de malla de 30 mm para toda la parte estructural, con elementos bidimensionales y un modelo de material </a:t>
            </a:r>
            <a:r>
              <a:rPr lang="es-ES" i="1" dirty="0" err="1" smtClean="0"/>
              <a:t>piece</a:t>
            </a:r>
            <a:r>
              <a:rPr lang="es-ES" i="1" dirty="0" smtClean="0"/>
              <a:t> </a:t>
            </a:r>
            <a:r>
              <a:rPr lang="es-ES" i="1" dirty="0" err="1" smtClean="0"/>
              <a:t>wise</a:t>
            </a:r>
            <a:r>
              <a:rPr lang="es-ES" i="1" dirty="0" smtClean="0"/>
              <a:t> linear </a:t>
            </a:r>
            <a:r>
              <a:rPr lang="es-ES" i="1" dirty="0" err="1" smtClean="0"/>
              <a:t>plasticity</a:t>
            </a:r>
            <a:r>
              <a:rPr lang="es-ES" dirty="0" smtClean="0"/>
              <a:t> que permite ingresar datos </a:t>
            </a:r>
            <a:r>
              <a:rPr lang="es-ES" dirty="0" smtClean="0"/>
              <a:t>reales mediante un proceso de caracterización de </a:t>
            </a:r>
            <a:r>
              <a:rPr lang="es-ES" dirty="0" smtClean="0"/>
              <a:t>materiales,  mediante pruebas físicas. </a:t>
            </a:r>
            <a:endParaRPr lang="es-EC" dirty="0"/>
          </a:p>
        </p:txBody>
      </p:sp>
    </p:spTree>
    <p:extLst>
      <p:ext uri="{BB962C8B-B14F-4D97-AF65-F5344CB8AC3E}">
        <p14:creationId xmlns:p14="http://schemas.microsoft.com/office/powerpoint/2010/main" val="125089464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Conclusiones</a:t>
            </a:r>
            <a:endParaRPr lang="es-EC" dirty="0"/>
          </a:p>
        </p:txBody>
      </p:sp>
      <p:sp>
        <p:nvSpPr>
          <p:cNvPr id="3" name="Marcador de contenido 2"/>
          <p:cNvSpPr>
            <a:spLocks noGrp="1"/>
          </p:cNvSpPr>
          <p:nvPr>
            <p:ph idx="1"/>
          </p:nvPr>
        </p:nvSpPr>
        <p:spPr/>
        <p:txBody>
          <a:bodyPr>
            <a:normAutofit/>
          </a:bodyPr>
          <a:lstStyle/>
          <a:p>
            <a:pPr lvl="0" algn="just"/>
            <a:r>
              <a:rPr lang="es-ES" dirty="0"/>
              <a:t>Se validaron los resultados mediante dos métodos de comprobación obteniéndose un error de 0.3916 % mediante el método de la energía de </a:t>
            </a:r>
            <a:r>
              <a:rPr lang="es-ES" dirty="0" err="1"/>
              <a:t>Hourglass</a:t>
            </a:r>
            <a:r>
              <a:rPr lang="es-ES" dirty="0"/>
              <a:t> y de 3.87 % mediante el método de comparación con un análisis físico conservador. Ambos rangos se enmarcan </a:t>
            </a:r>
            <a:r>
              <a:rPr lang="es-ES" dirty="0" smtClean="0"/>
              <a:t>por debaj</a:t>
            </a:r>
            <a:r>
              <a:rPr lang="es-ES" dirty="0" smtClean="0"/>
              <a:t>o d</a:t>
            </a:r>
            <a:r>
              <a:rPr lang="es-ES" dirty="0" smtClean="0"/>
              <a:t>el </a:t>
            </a:r>
            <a:r>
              <a:rPr lang="es-ES" dirty="0"/>
              <a:t>5% </a:t>
            </a:r>
            <a:r>
              <a:rPr lang="es-ES" dirty="0" smtClean="0"/>
              <a:t>de error aceptable </a:t>
            </a:r>
            <a:r>
              <a:rPr lang="es-ES" dirty="0"/>
              <a:t>en este tipo de análisis estructurales. </a:t>
            </a:r>
            <a:endParaRPr lang="es-EC" dirty="0"/>
          </a:p>
          <a:p>
            <a:pPr lvl="0" algn="just"/>
            <a:r>
              <a:rPr lang="es-ES" dirty="0"/>
              <a:t>Se ha observado que las estructuras diseñadas por los carroceros del país no cuentan con ningún sistema de protección para salvaguardar la vida de los ocupantes de la cabina ante un impacto frontal. Los elementos estructurales dispuestos en la carrocería son muy débiles y no alcanzan a disipar toda la energía cinética proveniente de la marcha del vehículo. </a:t>
            </a:r>
            <a:endParaRPr lang="es-EC" dirty="0"/>
          </a:p>
          <a:p>
            <a:pPr lvl="0" algn="just"/>
            <a:r>
              <a:rPr lang="es-ES" dirty="0"/>
              <a:t>Se ha propuesto la enmienda a la Norma Técnica Ecuatoriana NTE INEN 1323:2009, para incluir un análisis de resistencia ante impactos frontales en los requerimientos que debe aprobar una carrocería para ser homologada por la ANT. </a:t>
            </a:r>
            <a:endParaRPr lang="es-EC" dirty="0"/>
          </a:p>
        </p:txBody>
      </p:sp>
    </p:spTree>
    <p:extLst>
      <p:ext uri="{BB962C8B-B14F-4D97-AF65-F5344CB8AC3E}">
        <p14:creationId xmlns:p14="http://schemas.microsoft.com/office/powerpoint/2010/main" val="357811510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Recomendaciones</a:t>
            </a:r>
            <a:endParaRPr lang="es-EC" dirty="0"/>
          </a:p>
        </p:txBody>
      </p:sp>
      <p:sp>
        <p:nvSpPr>
          <p:cNvPr id="3" name="Marcador de contenido 2"/>
          <p:cNvSpPr>
            <a:spLocks noGrp="1"/>
          </p:cNvSpPr>
          <p:nvPr>
            <p:ph idx="1"/>
          </p:nvPr>
        </p:nvSpPr>
        <p:spPr/>
        <p:txBody>
          <a:bodyPr>
            <a:normAutofit/>
          </a:bodyPr>
          <a:lstStyle/>
          <a:p>
            <a:pPr lvl="0" algn="just"/>
            <a:r>
              <a:rPr lang="es-ES" dirty="0"/>
              <a:t>Se recomienda dar continuación a este estudio </a:t>
            </a:r>
            <a:r>
              <a:rPr lang="es-ES" dirty="0" smtClean="0"/>
              <a:t>realizando una caracterización del material utilizado en las partes frontal y posterior del bus, para posteriormente repetir el análisis y verificar el grado de ayuda que brinda esta estructura. </a:t>
            </a:r>
            <a:endParaRPr lang="es-EC" dirty="0"/>
          </a:p>
          <a:p>
            <a:pPr lvl="0" algn="just"/>
            <a:r>
              <a:rPr lang="es-ES" dirty="0"/>
              <a:t>Diseñar un atenuador de impactos adecuado para ser instalado en los buses que permita absorber una mayor cantidad de energía antes de deformar a los elementos estructurales de la carrocería, ya que actualmente no se dispone de ninguna estructura de seguridad para este tipo de </a:t>
            </a:r>
            <a:r>
              <a:rPr lang="es-ES" dirty="0" smtClean="0"/>
              <a:t>sucesos, solamente se </a:t>
            </a:r>
            <a:r>
              <a:rPr lang="es-ES" dirty="0"/>
              <a:t>instala </a:t>
            </a:r>
            <a:r>
              <a:rPr lang="es-ES" dirty="0" smtClean="0"/>
              <a:t>una </a:t>
            </a:r>
            <a:r>
              <a:rPr lang="es-ES" dirty="0"/>
              <a:t>estructura frontal de fibra de vidrio que no sirve como disipador de energía, su alto grado de fragilidad no lo hace conveniente para esta función. </a:t>
            </a:r>
            <a:endParaRPr lang="es-EC" dirty="0"/>
          </a:p>
          <a:p>
            <a:pPr lvl="0" algn="just"/>
            <a:r>
              <a:rPr lang="es-ES" dirty="0" smtClean="0"/>
              <a:t>Se </a:t>
            </a:r>
            <a:r>
              <a:rPr lang="es-ES" dirty="0"/>
              <a:t>recomienda analizar la propuesta realizada de modificación a la norma con otros académicos y personal dedicado a la industria de carrocerías para su implementación y cumplimiento en la NTE INEN 1323, con el objeto de salvaguardar la vida de los ocupantes de la cabina. </a:t>
            </a:r>
            <a:endParaRPr lang="es-EC" dirty="0"/>
          </a:p>
        </p:txBody>
      </p:sp>
    </p:spTree>
    <p:extLst>
      <p:ext uri="{BB962C8B-B14F-4D97-AF65-F5344CB8AC3E}">
        <p14:creationId xmlns:p14="http://schemas.microsoft.com/office/powerpoint/2010/main" val="110882846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s-EC" dirty="0" smtClean="0"/>
              <a:t>Gracias por su Atención</a:t>
            </a:r>
            <a:endParaRPr lang="es-EC" dirty="0"/>
          </a:p>
        </p:txBody>
      </p:sp>
    </p:spTree>
    <p:extLst>
      <p:ext uri="{BB962C8B-B14F-4D97-AF65-F5344CB8AC3E}">
        <p14:creationId xmlns:p14="http://schemas.microsoft.com/office/powerpoint/2010/main" val="11400797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Objetivos Específicos</a:t>
            </a:r>
            <a:endParaRPr lang="es-EC" dirty="0"/>
          </a:p>
        </p:txBody>
      </p:sp>
      <p:sp>
        <p:nvSpPr>
          <p:cNvPr id="3" name="Marcador de contenido 2"/>
          <p:cNvSpPr>
            <a:spLocks noGrp="1"/>
          </p:cNvSpPr>
          <p:nvPr>
            <p:ph idx="1"/>
          </p:nvPr>
        </p:nvSpPr>
        <p:spPr/>
        <p:txBody>
          <a:bodyPr/>
          <a:lstStyle/>
          <a:p>
            <a:pPr lvl="0" algn="just"/>
            <a:r>
              <a:rPr lang="es-EC" dirty="0"/>
              <a:t>Determinar el paquete computacional más adecuado para este tipo de ensayo.</a:t>
            </a:r>
          </a:p>
          <a:p>
            <a:pPr lvl="0" algn="just"/>
            <a:r>
              <a:rPr lang="es-EC" dirty="0"/>
              <a:t>Establecer parámetros de simulación óptimos para el experimento.</a:t>
            </a:r>
          </a:p>
          <a:p>
            <a:pPr lvl="0" algn="just"/>
            <a:r>
              <a:rPr lang="es-EC" dirty="0"/>
              <a:t>Validar los parámetros de pre procesamiento utilizados en el estudio. </a:t>
            </a:r>
          </a:p>
          <a:p>
            <a:pPr lvl="0" algn="just"/>
            <a:r>
              <a:rPr lang="es-EC" dirty="0"/>
              <a:t>Proponer una enmienda a la Norma Técnica Ecuatoriana NTE INEN 1323:2009 para que se incluya el ensayo de impacto frontal.</a:t>
            </a:r>
          </a:p>
        </p:txBody>
      </p:sp>
    </p:spTree>
    <p:extLst>
      <p:ext uri="{BB962C8B-B14F-4D97-AF65-F5344CB8AC3E}">
        <p14:creationId xmlns:p14="http://schemas.microsoft.com/office/powerpoint/2010/main" val="42283679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Justificación</a:t>
            </a:r>
            <a:endParaRPr lang="es-EC" dirty="0"/>
          </a:p>
        </p:txBody>
      </p:sp>
      <p:sp>
        <p:nvSpPr>
          <p:cNvPr id="4" name="Marcador de contenido 3"/>
          <p:cNvSpPr>
            <a:spLocks noGrp="1"/>
          </p:cNvSpPr>
          <p:nvPr>
            <p:ph idx="1"/>
          </p:nvPr>
        </p:nvSpPr>
        <p:spPr/>
        <p:txBody>
          <a:bodyPr/>
          <a:lstStyle/>
          <a:p>
            <a:pPr algn="just"/>
            <a:r>
              <a:rPr lang="es-EC" dirty="0" smtClean="0"/>
              <a:t>Un país en vías de desarrollo, lleva a la sociedad a buscar ubicarse dentro de los centros productivos y económicos del país, en busca de trabajo, estudio o simplemente por intentar conseguir una mejor calidad de vida. </a:t>
            </a:r>
          </a:p>
          <a:p>
            <a:r>
              <a:rPr lang="es-EC" dirty="0" smtClean="0"/>
              <a:t>Este desplazamiento genera directamente la necesidad de contar con medios de transporte adecuados y seguros para todos los ocupantes. </a:t>
            </a:r>
          </a:p>
          <a:p>
            <a:endParaRPr lang="es-EC" dirty="0"/>
          </a:p>
        </p:txBody>
      </p:sp>
      <p:pic>
        <p:nvPicPr>
          <p:cNvPr id="1030" name="Picture 6" descr="Imagen relaciona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6980" y="3817468"/>
            <a:ext cx="4525713" cy="21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93197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Industria de Carrocerías en el Ecuador</a:t>
            </a:r>
            <a:endParaRPr lang="es-EC" dirty="0"/>
          </a:p>
        </p:txBody>
      </p:sp>
      <p:graphicFrame>
        <p:nvGraphicFramePr>
          <p:cNvPr id="6" name="Marcador de contenido 5"/>
          <p:cNvGraphicFramePr>
            <a:graphicFrameLocks noGrp="1"/>
          </p:cNvGraphicFramePr>
          <p:nvPr>
            <p:ph idx="1"/>
            <p:extLst>
              <p:ext uri="{D42A27DB-BD31-4B8C-83A1-F6EECF244321}">
                <p14:modId xmlns:p14="http://schemas.microsoft.com/office/powerpoint/2010/main" val="3559891997"/>
              </p:ext>
            </p:extLst>
          </p:nvPr>
        </p:nvGraphicFramePr>
        <p:xfrm>
          <a:off x="3051017" y="1973657"/>
          <a:ext cx="5805904" cy="3622040"/>
        </p:xfrm>
        <a:graphic>
          <a:graphicData uri="http://schemas.openxmlformats.org/drawingml/2006/table">
            <a:tbl>
              <a:tblPr firstRow="1" firstCol="1" bandRow="1"/>
              <a:tblGrid>
                <a:gridCol w="2540163"/>
                <a:gridCol w="3265741"/>
              </a:tblGrid>
              <a:tr h="219431">
                <a:tc>
                  <a:txBody>
                    <a:bodyPr/>
                    <a:lstStyle/>
                    <a:p>
                      <a:pPr algn="just">
                        <a:lnSpc>
                          <a:spcPct val="150000"/>
                        </a:lnSpc>
                        <a:spcAft>
                          <a:spcPts val="0"/>
                        </a:spcAft>
                      </a:pPr>
                      <a:r>
                        <a:rPr lang="es-EC" sz="1800" dirty="0">
                          <a:effectLst/>
                          <a:latin typeface="Times New Roman" panose="02020603050405020304" pitchFamily="18" charset="0"/>
                          <a:ea typeface="Calibri" panose="020F0502020204030204" pitchFamily="34" charset="0"/>
                          <a:cs typeface="Times New Roman" panose="02020603050405020304" pitchFamily="18" charset="0"/>
                        </a:rPr>
                        <a:t>Ciudad</a:t>
                      </a: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800">
                          <a:effectLst/>
                          <a:latin typeface="Times New Roman" panose="02020603050405020304" pitchFamily="18" charset="0"/>
                          <a:ea typeface="Calibri" panose="020F0502020204030204" pitchFamily="34" charset="0"/>
                          <a:cs typeface="Times New Roman" panose="02020603050405020304" pitchFamily="18" charset="0"/>
                        </a:rPr>
                        <a:t>Industrias Carroceras</a:t>
                      </a: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9431">
                <a:tc>
                  <a:txBody>
                    <a:bodyPr/>
                    <a:lstStyle/>
                    <a:p>
                      <a:pPr algn="just">
                        <a:lnSpc>
                          <a:spcPct val="150000"/>
                        </a:lnSpc>
                        <a:spcAft>
                          <a:spcPts val="0"/>
                        </a:spcAft>
                      </a:pPr>
                      <a:r>
                        <a:rPr lang="es-EC" sz="1800" dirty="0">
                          <a:effectLst/>
                          <a:latin typeface="Times New Roman" panose="02020603050405020304" pitchFamily="18" charset="0"/>
                          <a:ea typeface="Calibri" panose="020F0502020204030204" pitchFamily="34" charset="0"/>
                          <a:cs typeface="Times New Roman" panose="02020603050405020304" pitchFamily="18" charset="0"/>
                        </a:rPr>
                        <a:t>Azuay</a:t>
                      </a: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50000"/>
                        </a:lnSpc>
                        <a:spcAft>
                          <a:spcPts val="0"/>
                        </a:spcAft>
                      </a:pPr>
                      <a:r>
                        <a:rPr lang="es-EC" sz="1800" dirty="0" smtClean="0">
                          <a:effectLst/>
                          <a:latin typeface="Times New Roman" panose="02020603050405020304" pitchFamily="18" charset="0"/>
                          <a:ea typeface="Calibri" panose="020F0502020204030204" pitchFamily="34" charset="0"/>
                          <a:cs typeface="Times New Roman" panose="02020603050405020304" pitchFamily="18" charset="0"/>
                        </a:rPr>
                        <a:t>4</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r>
              <a:tr h="219431">
                <a:tc>
                  <a:txBody>
                    <a:bodyPr/>
                    <a:lstStyle/>
                    <a:p>
                      <a:pPr algn="just">
                        <a:lnSpc>
                          <a:spcPct val="150000"/>
                        </a:lnSpc>
                        <a:spcAft>
                          <a:spcPts val="0"/>
                        </a:spcAft>
                      </a:pPr>
                      <a:r>
                        <a:rPr lang="es-EC" sz="1800" dirty="0">
                          <a:effectLst/>
                          <a:latin typeface="Times New Roman" panose="02020603050405020304" pitchFamily="18" charset="0"/>
                          <a:ea typeface="Calibri" panose="020F0502020204030204" pitchFamily="34" charset="0"/>
                          <a:cs typeface="Times New Roman" panose="02020603050405020304" pitchFamily="18" charset="0"/>
                        </a:rPr>
                        <a:t>Chimborazo</a:t>
                      </a:r>
                    </a:p>
                  </a:txBody>
                  <a:tcPr marL="68580" marR="68580" marT="0" marB="0">
                    <a:lnL>
                      <a:noFill/>
                    </a:lnL>
                    <a:lnR>
                      <a:noFill/>
                    </a:lnR>
                    <a:lnT>
                      <a:noFill/>
                    </a:lnT>
                    <a:lnB>
                      <a:noFill/>
                    </a:lnB>
                  </a:tcPr>
                </a:tc>
                <a:tc>
                  <a:txBody>
                    <a:bodyPr/>
                    <a:lstStyle/>
                    <a:p>
                      <a:pPr algn="ctr">
                        <a:lnSpc>
                          <a:spcPct val="150000"/>
                        </a:lnSpc>
                        <a:spcAft>
                          <a:spcPts val="0"/>
                        </a:spcAft>
                      </a:pPr>
                      <a:r>
                        <a:rPr lang="es-EC" sz="1800" dirty="0">
                          <a:effectLst/>
                          <a:latin typeface="Times New Roman" panose="02020603050405020304" pitchFamily="18" charset="0"/>
                          <a:ea typeface="Calibri" panose="020F0502020204030204" pitchFamily="34" charset="0"/>
                          <a:cs typeface="Times New Roman" panose="02020603050405020304" pitchFamily="18" charset="0"/>
                        </a:rPr>
                        <a:t>6</a:t>
                      </a:r>
                    </a:p>
                  </a:txBody>
                  <a:tcPr marL="68580" marR="68580" marT="0" marB="0">
                    <a:lnL>
                      <a:noFill/>
                    </a:lnL>
                    <a:lnR>
                      <a:noFill/>
                    </a:lnR>
                    <a:lnT>
                      <a:noFill/>
                    </a:lnT>
                    <a:lnB>
                      <a:noFill/>
                    </a:lnB>
                  </a:tcPr>
                </a:tc>
              </a:tr>
              <a:tr h="219431">
                <a:tc>
                  <a:txBody>
                    <a:bodyPr/>
                    <a:lstStyle/>
                    <a:p>
                      <a:pPr algn="just">
                        <a:lnSpc>
                          <a:spcPct val="150000"/>
                        </a:lnSpc>
                        <a:spcAft>
                          <a:spcPts val="0"/>
                        </a:spcAft>
                      </a:pPr>
                      <a:r>
                        <a:rPr lang="es-EC" sz="1800" dirty="0">
                          <a:effectLst/>
                          <a:latin typeface="Times New Roman" panose="02020603050405020304" pitchFamily="18" charset="0"/>
                          <a:ea typeface="Calibri" panose="020F0502020204030204" pitchFamily="34" charset="0"/>
                          <a:cs typeface="Times New Roman" panose="02020603050405020304" pitchFamily="18" charset="0"/>
                        </a:rPr>
                        <a:t>Cotopaxi</a:t>
                      </a:r>
                    </a:p>
                  </a:txBody>
                  <a:tcPr marL="68580" marR="68580" marT="0" marB="0">
                    <a:lnL>
                      <a:noFill/>
                    </a:lnL>
                    <a:lnR>
                      <a:noFill/>
                    </a:lnR>
                    <a:lnT>
                      <a:noFill/>
                    </a:lnT>
                    <a:lnB>
                      <a:noFill/>
                    </a:lnB>
                  </a:tcPr>
                </a:tc>
                <a:tc>
                  <a:txBody>
                    <a:bodyPr/>
                    <a:lstStyle/>
                    <a:p>
                      <a:pPr algn="ctr">
                        <a:lnSpc>
                          <a:spcPct val="150000"/>
                        </a:lnSpc>
                        <a:spcAft>
                          <a:spcPts val="0"/>
                        </a:spcAft>
                      </a:pPr>
                      <a:r>
                        <a:rPr lang="es-EC" sz="1800">
                          <a:effectLst/>
                          <a:latin typeface="Times New Roman" panose="02020603050405020304" pitchFamily="18" charset="0"/>
                          <a:ea typeface="Calibri" panose="020F0502020204030204" pitchFamily="34" charset="0"/>
                          <a:cs typeface="Times New Roman" panose="02020603050405020304" pitchFamily="18" charset="0"/>
                        </a:rPr>
                        <a:t>1</a:t>
                      </a:r>
                    </a:p>
                  </a:txBody>
                  <a:tcPr marL="68580" marR="68580" marT="0" marB="0">
                    <a:lnL>
                      <a:noFill/>
                    </a:lnL>
                    <a:lnR>
                      <a:noFill/>
                    </a:lnR>
                    <a:lnT>
                      <a:noFill/>
                    </a:lnT>
                    <a:lnB>
                      <a:noFill/>
                    </a:lnB>
                  </a:tcPr>
                </a:tc>
              </a:tr>
              <a:tr h="219431">
                <a:tc>
                  <a:txBody>
                    <a:bodyPr/>
                    <a:lstStyle/>
                    <a:p>
                      <a:pPr algn="just">
                        <a:lnSpc>
                          <a:spcPct val="150000"/>
                        </a:lnSpc>
                        <a:spcAft>
                          <a:spcPts val="0"/>
                        </a:spcAft>
                      </a:pPr>
                      <a:r>
                        <a:rPr lang="es-EC" sz="1800" dirty="0">
                          <a:effectLst/>
                          <a:latin typeface="Times New Roman" panose="02020603050405020304" pitchFamily="18" charset="0"/>
                          <a:ea typeface="Calibri" panose="020F0502020204030204" pitchFamily="34" charset="0"/>
                          <a:cs typeface="Times New Roman" panose="02020603050405020304" pitchFamily="18" charset="0"/>
                        </a:rPr>
                        <a:t>Guayas</a:t>
                      </a:r>
                    </a:p>
                  </a:txBody>
                  <a:tcPr marL="68580" marR="68580" marT="0" marB="0">
                    <a:lnL>
                      <a:noFill/>
                    </a:lnL>
                    <a:lnR>
                      <a:noFill/>
                    </a:lnR>
                    <a:lnT>
                      <a:noFill/>
                    </a:lnT>
                    <a:lnB>
                      <a:noFill/>
                    </a:lnB>
                  </a:tcPr>
                </a:tc>
                <a:tc>
                  <a:txBody>
                    <a:bodyPr/>
                    <a:lstStyle/>
                    <a:p>
                      <a:pPr algn="ctr">
                        <a:lnSpc>
                          <a:spcPct val="150000"/>
                        </a:lnSpc>
                        <a:spcAft>
                          <a:spcPts val="0"/>
                        </a:spcAft>
                      </a:pPr>
                      <a:r>
                        <a:rPr lang="es-EC" sz="1800" dirty="0">
                          <a:effectLst/>
                          <a:latin typeface="Times New Roman" panose="02020603050405020304" pitchFamily="18" charset="0"/>
                          <a:ea typeface="Calibri" panose="020F0502020204030204" pitchFamily="34" charset="0"/>
                          <a:cs typeface="Times New Roman" panose="02020603050405020304" pitchFamily="18" charset="0"/>
                        </a:rPr>
                        <a:t>4</a:t>
                      </a:r>
                    </a:p>
                  </a:txBody>
                  <a:tcPr marL="68580" marR="68580" marT="0" marB="0">
                    <a:lnL>
                      <a:noFill/>
                    </a:lnL>
                    <a:lnR>
                      <a:noFill/>
                    </a:lnR>
                    <a:lnT>
                      <a:noFill/>
                    </a:lnT>
                    <a:lnB>
                      <a:noFill/>
                    </a:lnB>
                  </a:tcPr>
                </a:tc>
              </a:tr>
              <a:tr h="219431">
                <a:tc>
                  <a:txBody>
                    <a:bodyPr/>
                    <a:lstStyle/>
                    <a:p>
                      <a:pPr algn="just">
                        <a:lnSpc>
                          <a:spcPct val="150000"/>
                        </a:lnSpc>
                        <a:spcAft>
                          <a:spcPts val="0"/>
                        </a:spcAft>
                      </a:pPr>
                      <a:r>
                        <a:rPr lang="es-EC" sz="1800">
                          <a:effectLst/>
                          <a:latin typeface="Times New Roman" panose="02020603050405020304" pitchFamily="18" charset="0"/>
                          <a:ea typeface="Calibri" panose="020F0502020204030204" pitchFamily="34" charset="0"/>
                          <a:cs typeface="Times New Roman" panose="02020603050405020304" pitchFamily="18" charset="0"/>
                        </a:rPr>
                        <a:t>Pichincha</a:t>
                      </a:r>
                    </a:p>
                  </a:txBody>
                  <a:tcPr marL="68580" marR="68580" marT="0" marB="0">
                    <a:lnL>
                      <a:noFill/>
                    </a:lnL>
                    <a:lnR>
                      <a:noFill/>
                    </a:lnR>
                    <a:lnT>
                      <a:noFill/>
                    </a:lnT>
                    <a:lnB>
                      <a:noFill/>
                    </a:lnB>
                  </a:tcPr>
                </a:tc>
                <a:tc>
                  <a:txBody>
                    <a:bodyPr/>
                    <a:lstStyle/>
                    <a:p>
                      <a:pPr algn="ctr">
                        <a:lnSpc>
                          <a:spcPct val="150000"/>
                        </a:lnSpc>
                        <a:spcAft>
                          <a:spcPts val="0"/>
                        </a:spcAft>
                      </a:pPr>
                      <a:r>
                        <a:rPr lang="es-EC" sz="1800" dirty="0">
                          <a:effectLst/>
                          <a:latin typeface="Times New Roman" panose="02020603050405020304" pitchFamily="18" charset="0"/>
                          <a:ea typeface="Calibri" panose="020F0502020204030204" pitchFamily="34" charset="0"/>
                          <a:cs typeface="Times New Roman" panose="02020603050405020304" pitchFamily="18" charset="0"/>
                        </a:rPr>
                        <a:t>11</a:t>
                      </a:r>
                    </a:p>
                  </a:txBody>
                  <a:tcPr marL="68580" marR="68580" marT="0" marB="0">
                    <a:lnL>
                      <a:noFill/>
                    </a:lnL>
                    <a:lnR>
                      <a:noFill/>
                    </a:lnR>
                    <a:lnT>
                      <a:noFill/>
                    </a:lnT>
                    <a:lnB>
                      <a:noFill/>
                    </a:lnB>
                  </a:tcPr>
                </a:tc>
              </a:tr>
              <a:tr h="219431">
                <a:tc>
                  <a:txBody>
                    <a:bodyPr/>
                    <a:lstStyle/>
                    <a:p>
                      <a:pPr algn="just">
                        <a:lnSpc>
                          <a:spcPct val="150000"/>
                        </a:lnSpc>
                        <a:spcAft>
                          <a:spcPts val="0"/>
                        </a:spcAft>
                      </a:pPr>
                      <a:r>
                        <a:rPr lang="es-EC" sz="1800">
                          <a:effectLst/>
                          <a:latin typeface="Times New Roman" panose="02020603050405020304" pitchFamily="18" charset="0"/>
                          <a:ea typeface="Calibri" panose="020F0502020204030204" pitchFamily="34" charset="0"/>
                          <a:cs typeface="Times New Roman" panose="02020603050405020304" pitchFamily="18" charset="0"/>
                        </a:rPr>
                        <a:t>Sto. Domingo</a:t>
                      </a:r>
                    </a:p>
                  </a:txBody>
                  <a:tcPr marL="68580" marR="68580" marT="0" marB="0">
                    <a:lnL>
                      <a:noFill/>
                    </a:lnL>
                    <a:lnR>
                      <a:noFill/>
                    </a:lnR>
                    <a:lnT>
                      <a:noFill/>
                    </a:lnT>
                    <a:lnB>
                      <a:noFill/>
                    </a:lnB>
                  </a:tcPr>
                </a:tc>
                <a:tc>
                  <a:txBody>
                    <a:bodyPr/>
                    <a:lstStyle/>
                    <a:p>
                      <a:pPr algn="ctr">
                        <a:lnSpc>
                          <a:spcPct val="150000"/>
                        </a:lnSpc>
                        <a:spcAft>
                          <a:spcPts val="0"/>
                        </a:spcAft>
                      </a:pPr>
                      <a:r>
                        <a:rPr lang="es-EC" sz="1800" dirty="0">
                          <a:effectLst/>
                          <a:latin typeface="Times New Roman" panose="02020603050405020304" pitchFamily="18" charset="0"/>
                          <a:ea typeface="Calibri" panose="020F0502020204030204" pitchFamily="34" charset="0"/>
                          <a:cs typeface="Times New Roman" panose="02020603050405020304" pitchFamily="18" charset="0"/>
                        </a:rPr>
                        <a:t>3</a:t>
                      </a:r>
                    </a:p>
                  </a:txBody>
                  <a:tcPr marL="68580" marR="68580" marT="0" marB="0">
                    <a:lnL>
                      <a:noFill/>
                    </a:lnL>
                    <a:lnR>
                      <a:noFill/>
                    </a:lnR>
                    <a:lnT>
                      <a:noFill/>
                    </a:lnT>
                    <a:lnB>
                      <a:noFill/>
                    </a:lnB>
                  </a:tcPr>
                </a:tc>
              </a:tr>
              <a:tr h="219431">
                <a:tc>
                  <a:txBody>
                    <a:bodyPr/>
                    <a:lstStyle/>
                    <a:p>
                      <a:pPr algn="just">
                        <a:lnSpc>
                          <a:spcPct val="150000"/>
                        </a:lnSpc>
                        <a:spcAft>
                          <a:spcPts val="0"/>
                        </a:spcAft>
                      </a:pPr>
                      <a:r>
                        <a:rPr lang="es-EC" sz="1800" dirty="0">
                          <a:effectLst/>
                          <a:latin typeface="Times New Roman" panose="02020603050405020304" pitchFamily="18" charset="0"/>
                          <a:ea typeface="Calibri" panose="020F0502020204030204" pitchFamily="34" charset="0"/>
                          <a:cs typeface="Times New Roman" panose="02020603050405020304" pitchFamily="18" charset="0"/>
                        </a:rPr>
                        <a:t>Tungurahua</a:t>
                      </a:r>
                    </a:p>
                  </a:txBody>
                  <a:tcPr marL="68580" marR="68580" marT="0" marB="0">
                    <a:lnL>
                      <a:noFill/>
                    </a:lnL>
                    <a:lnR>
                      <a:noFill/>
                    </a:lnR>
                    <a:lnT>
                      <a:noFill/>
                    </a:lnT>
                    <a:lnB>
                      <a:noFill/>
                    </a:lnB>
                    <a:solidFill>
                      <a:srgbClr val="FFFF00"/>
                    </a:solidFill>
                  </a:tcPr>
                </a:tc>
                <a:tc>
                  <a:txBody>
                    <a:bodyPr/>
                    <a:lstStyle/>
                    <a:p>
                      <a:pPr algn="ctr">
                        <a:lnSpc>
                          <a:spcPct val="150000"/>
                        </a:lnSpc>
                        <a:spcAft>
                          <a:spcPts val="0"/>
                        </a:spcAft>
                      </a:pPr>
                      <a:r>
                        <a:rPr lang="es-EC" sz="1800" dirty="0" smtClean="0">
                          <a:effectLst/>
                          <a:latin typeface="Times New Roman" panose="02020603050405020304" pitchFamily="18" charset="0"/>
                          <a:ea typeface="Calibri" panose="020F0502020204030204" pitchFamily="34" charset="0"/>
                          <a:cs typeface="Times New Roman" panose="02020603050405020304" pitchFamily="18" charset="0"/>
                        </a:rPr>
                        <a:t>25</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solidFill>
                      <a:srgbClr val="FFFF00"/>
                    </a:solidFill>
                  </a:tcPr>
                </a:tc>
              </a:tr>
              <a:tr h="219431">
                <a:tc>
                  <a:txBody>
                    <a:bodyPr/>
                    <a:lstStyle/>
                    <a:p>
                      <a:pPr algn="just">
                        <a:lnSpc>
                          <a:spcPct val="150000"/>
                        </a:lnSpc>
                        <a:spcAft>
                          <a:spcPts val="0"/>
                        </a:spcAft>
                      </a:pPr>
                      <a:r>
                        <a:rPr lang="es-EC" sz="1800" dirty="0">
                          <a:effectLst/>
                          <a:latin typeface="Times New Roman" panose="02020603050405020304" pitchFamily="18" charset="0"/>
                          <a:ea typeface="Calibri" panose="020F0502020204030204" pitchFamily="34" charset="0"/>
                          <a:cs typeface="Times New Roman" panose="02020603050405020304" pitchFamily="18" charset="0"/>
                        </a:rPr>
                        <a:t>Manabí</a:t>
                      </a:r>
                    </a:p>
                  </a:txBody>
                  <a:tcPr marL="68580" marR="68580" marT="0" marB="0">
                    <a:lnL>
                      <a:noFill/>
                    </a:lnL>
                    <a:lnR>
                      <a:noFill/>
                    </a:lnR>
                    <a:lnT>
                      <a:noFill/>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800" dirty="0">
                          <a:effectLst/>
                          <a:latin typeface="Times New Roman" panose="02020603050405020304" pitchFamily="18" charset="0"/>
                          <a:ea typeface="Calibri" panose="020F0502020204030204" pitchFamily="34" charset="0"/>
                          <a:cs typeface="Times New Roman" panose="02020603050405020304" pitchFamily="18" charset="0"/>
                        </a:rPr>
                        <a:t>1</a:t>
                      </a:r>
                    </a:p>
                  </a:txBody>
                  <a:tcPr marL="68580" marR="68580" marT="0" marB="0">
                    <a:lnL>
                      <a:noFill/>
                    </a:lnL>
                    <a:lnR>
                      <a:noFill/>
                    </a:lnR>
                    <a:lnT>
                      <a:noFill/>
                    </a:lnT>
                    <a:lnB w="12700" cap="flat" cmpd="sng" algn="ctr">
                      <a:solidFill>
                        <a:schemeClr val="tx1"/>
                      </a:solidFill>
                      <a:prstDash val="solid"/>
                      <a:round/>
                      <a:headEnd type="none" w="med" len="med"/>
                      <a:tailEnd type="none" w="med" len="med"/>
                    </a:lnB>
                  </a:tcPr>
                </a:tc>
              </a:tr>
              <a:tr h="219431">
                <a:tc gridSpan="2">
                  <a:txBody>
                    <a:bodyPr/>
                    <a:lstStyle/>
                    <a:p>
                      <a:pPr algn="ctr">
                        <a:lnSpc>
                          <a:spcPct val="150000"/>
                        </a:lnSpc>
                        <a:spcAft>
                          <a:spcPts val="0"/>
                        </a:spcAft>
                      </a:pPr>
                      <a:r>
                        <a:rPr lang="es-EC" sz="1800" dirty="0" smtClean="0">
                          <a:effectLst/>
                          <a:latin typeface="Times New Roman" panose="02020603050405020304" pitchFamily="18" charset="0"/>
                          <a:ea typeface="Calibri" panose="020F0502020204030204" pitchFamily="34" charset="0"/>
                          <a:cs typeface="Times New Roman" panose="02020603050405020304" pitchFamily="18" charset="0"/>
                        </a:rPr>
                        <a:t>Fuente: ANT</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lnSpc>
                          <a:spcPct val="150000"/>
                        </a:lnSpc>
                        <a:spcAft>
                          <a:spcPts val="0"/>
                        </a:spcAft>
                      </a:pPr>
                      <a:endParaRPr lang="es-EC"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spTree>
    <p:extLst>
      <p:ext uri="{BB962C8B-B14F-4D97-AF65-F5344CB8AC3E}">
        <p14:creationId xmlns:p14="http://schemas.microsoft.com/office/powerpoint/2010/main" val="38754552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Espacio de Supervivencia</a:t>
            </a:r>
            <a:endParaRPr lang="es-EC" dirty="0"/>
          </a:p>
        </p:txBody>
      </p:sp>
      <p:pic>
        <p:nvPicPr>
          <p:cNvPr id="4" name="Marcador de contenido 3"/>
          <p:cNvPicPr>
            <a:picLocks noGrp="1"/>
          </p:cNvPicPr>
          <p:nvPr>
            <p:ph idx="1"/>
          </p:nvPr>
        </p:nvPicPr>
        <p:blipFill>
          <a:blip r:embed="rId3">
            <a:extLst>
              <a:ext uri="{28A0092B-C50C-407E-A947-70E740481C1C}">
                <a14:useLocalDpi xmlns:a14="http://schemas.microsoft.com/office/drawing/2010/main" val="0"/>
              </a:ext>
            </a:extLst>
          </a:blip>
          <a:srcRect l="20184" t="15497" r="24609" b="11542"/>
          <a:stretch>
            <a:fillRect/>
          </a:stretch>
        </p:blipFill>
        <p:spPr bwMode="auto">
          <a:xfrm>
            <a:off x="546621" y="1690688"/>
            <a:ext cx="4894059" cy="3689032"/>
          </a:xfrm>
          <a:prstGeom prst="rect">
            <a:avLst/>
          </a:prstGeom>
          <a:noFill/>
          <a:ln>
            <a:noFill/>
          </a:ln>
        </p:spPr>
      </p:pic>
      <p:pic>
        <p:nvPicPr>
          <p:cNvPr id="5" name="Imagen 4"/>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62364" y="1879600"/>
            <a:ext cx="5591436" cy="3500120"/>
          </a:xfrm>
          <a:prstGeom prst="rect">
            <a:avLst/>
          </a:prstGeom>
          <a:noFill/>
          <a:ln>
            <a:noFill/>
          </a:ln>
        </p:spPr>
      </p:pic>
      <p:sp>
        <p:nvSpPr>
          <p:cNvPr id="6" name="CuadroTexto 5"/>
          <p:cNvSpPr txBox="1"/>
          <p:nvPr/>
        </p:nvSpPr>
        <p:spPr>
          <a:xfrm>
            <a:off x="4744619" y="5609074"/>
            <a:ext cx="1604350" cy="369332"/>
          </a:xfrm>
          <a:prstGeom prst="rect">
            <a:avLst/>
          </a:prstGeom>
          <a:noFill/>
        </p:spPr>
        <p:txBody>
          <a:bodyPr wrap="none" rtlCol="0">
            <a:spAutoFit/>
          </a:bodyPr>
          <a:lstStyle/>
          <a:p>
            <a:r>
              <a:rPr lang="es-EC" dirty="0" smtClean="0"/>
              <a:t>UNECE REG. 66</a:t>
            </a:r>
            <a:endParaRPr lang="es-EC" dirty="0"/>
          </a:p>
        </p:txBody>
      </p:sp>
    </p:spTree>
    <p:extLst>
      <p:ext uri="{BB962C8B-B14F-4D97-AF65-F5344CB8AC3E}">
        <p14:creationId xmlns:p14="http://schemas.microsoft.com/office/powerpoint/2010/main" val="21334319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1422400" y="155259"/>
            <a:ext cx="6553200" cy="891222"/>
          </a:xfrm>
        </p:spPr>
        <p:txBody>
          <a:bodyPr/>
          <a:lstStyle/>
          <a:p>
            <a:r>
              <a:rPr lang="es-EC" dirty="0" smtClean="0"/>
              <a:t>Clasificación Vehicular</a:t>
            </a:r>
            <a:endParaRPr lang="es-EC" dirty="0"/>
          </a:p>
        </p:txBody>
      </p:sp>
      <p:graphicFrame>
        <p:nvGraphicFramePr>
          <p:cNvPr id="7" name="Marcador de contenido 6"/>
          <p:cNvGraphicFramePr>
            <a:graphicFrameLocks noGrp="1"/>
          </p:cNvGraphicFramePr>
          <p:nvPr>
            <p:ph idx="4294967295"/>
            <p:extLst>
              <p:ext uri="{D42A27DB-BD31-4B8C-83A1-F6EECF244321}">
                <p14:modId xmlns:p14="http://schemas.microsoft.com/office/powerpoint/2010/main" val="2931616380"/>
              </p:ext>
            </p:extLst>
          </p:nvPr>
        </p:nvGraphicFramePr>
        <p:xfrm>
          <a:off x="1999933" y="1146810"/>
          <a:ext cx="8078630" cy="5285552"/>
        </p:xfrm>
        <a:graphic>
          <a:graphicData uri="http://schemas.openxmlformats.org/drawingml/2006/table">
            <a:tbl>
              <a:tblPr firstRow="1" firstCol="1" bandRow="1"/>
              <a:tblGrid>
                <a:gridCol w="1631874"/>
                <a:gridCol w="6446756"/>
              </a:tblGrid>
              <a:tr h="283792">
                <a:tc>
                  <a:txBody>
                    <a:bodyPr/>
                    <a:lstStyle/>
                    <a:p>
                      <a:pPr algn="just">
                        <a:lnSpc>
                          <a:spcPct val="150000"/>
                        </a:lnSpc>
                        <a:spcAft>
                          <a:spcPts val="0"/>
                        </a:spcAft>
                      </a:pPr>
                      <a:r>
                        <a:rPr lang="es-EC" sz="1600" dirty="0">
                          <a:effectLst/>
                          <a:latin typeface="Times New Roman" panose="02020603050405020304" pitchFamily="18" charset="0"/>
                          <a:ea typeface="Calibri" panose="020F0502020204030204" pitchFamily="34" charset="0"/>
                          <a:cs typeface="Times New Roman" panose="02020603050405020304" pitchFamily="18" charset="0"/>
                        </a:rPr>
                        <a:t>Categoría</a:t>
                      </a: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s-EC" sz="1600">
                          <a:effectLst/>
                          <a:latin typeface="Times New Roman" panose="02020603050405020304" pitchFamily="18" charset="0"/>
                          <a:ea typeface="Calibri" panose="020F0502020204030204" pitchFamily="34" charset="0"/>
                          <a:cs typeface="Times New Roman" panose="02020603050405020304" pitchFamily="18" charset="0"/>
                        </a:rPr>
                        <a:t>Descripción</a:t>
                      </a: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3792">
                <a:tc>
                  <a:txBody>
                    <a:bodyPr/>
                    <a:lstStyle/>
                    <a:p>
                      <a:pPr algn="just">
                        <a:lnSpc>
                          <a:spcPct val="150000"/>
                        </a:lnSpc>
                        <a:spcAft>
                          <a:spcPts val="0"/>
                        </a:spcAft>
                      </a:pPr>
                      <a:r>
                        <a:rPr lang="es-EC" sz="1600" b="1">
                          <a:effectLst/>
                          <a:latin typeface="Times New Roman" panose="02020603050405020304" pitchFamily="18" charset="0"/>
                          <a:ea typeface="Calibri" panose="020F0502020204030204" pitchFamily="34" charset="0"/>
                          <a:cs typeface="Times New Roman" panose="02020603050405020304" pitchFamily="18" charset="0"/>
                        </a:rPr>
                        <a:t>L</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just">
                        <a:lnSpc>
                          <a:spcPct val="150000"/>
                        </a:lnSpc>
                        <a:spcAft>
                          <a:spcPts val="0"/>
                        </a:spcAft>
                      </a:pPr>
                      <a:r>
                        <a:rPr lang="es-EC" sz="1600">
                          <a:effectLst/>
                          <a:latin typeface="Times New Roman" panose="02020603050405020304" pitchFamily="18" charset="0"/>
                          <a:ea typeface="Calibri" panose="020F0502020204030204" pitchFamily="34" charset="0"/>
                          <a:cs typeface="Times New Roman" panose="02020603050405020304" pitchFamily="18" charset="0"/>
                        </a:rPr>
                        <a:t>Vehículos con menos de cuatro ruedas </a:t>
                      </a: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r>
              <a:tr h="395558">
                <a:tc>
                  <a:txBody>
                    <a:bodyPr/>
                    <a:lstStyle/>
                    <a:p>
                      <a:pPr algn="just">
                        <a:lnSpc>
                          <a:spcPct val="150000"/>
                        </a:lnSpc>
                        <a:spcAft>
                          <a:spcPts val="0"/>
                        </a:spcAft>
                      </a:pPr>
                      <a:r>
                        <a:rPr lang="es-EC" sz="1600" b="1" dirty="0">
                          <a:effectLst/>
                          <a:latin typeface="Times New Roman" panose="02020603050405020304" pitchFamily="18" charset="0"/>
                          <a:ea typeface="Calibri" panose="020F0502020204030204" pitchFamily="34" charset="0"/>
                          <a:cs typeface="Times New Roman" panose="02020603050405020304" pitchFamily="18" charset="0"/>
                        </a:rPr>
                        <a:t>M</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just">
                        <a:lnSpc>
                          <a:spcPct val="150000"/>
                        </a:lnSpc>
                        <a:spcAft>
                          <a:spcPts val="0"/>
                        </a:spcAft>
                      </a:pPr>
                      <a:r>
                        <a:rPr lang="es-EC" sz="1600">
                          <a:effectLst/>
                          <a:latin typeface="Times New Roman" panose="02020603050405020304" pitchFamily="18" charset="0"/>
                          <a:ea typeface="Calibri" panose="020F0502020204030204" pitchFamily="34" charset="0"/>
                          <a:cs typeface="Times New Roman" panose="02020603050405020304" pitchFamily="18" charset="0"/>
                        </a:rPr>
                        <a:t>Vehículos de cuatro ruedas o más diseñados para el transporte de pasajeros</a:t>
                      </a:r>
                    </a:p>
                  </a:txBody>
                  <a:tcPr marL="68580" marR="68580" marT="0" marB="0">
                    <a:lnL>
                      <a:noFill/>
                    </a:lnL>
                    <a:lnR>
                      <a:noFill/>
                    </a:lnR>
                    <a:lnT>
                      <a:noFill/>
                    </a:lnT>
                    <a:lnB>
                      <a:noFill/>
                    </a:lnB>
                  </a:tcPr>
                </a:tc>
              </a:tr>
              <a:tr h="395558">
                <a:tc>
                  <a:txBody>
                    <a:bodyPr/>
                    <a:lstStyle/>
                    <a:p>
                      <a:pPr marL="449580" algn="just">
                        <a:lnSpc>
                          <a:spcPct val="150000"/>
                        </a:lnSpc>
                        <a:spcAft>
                          <a:spcPts val="0"/>
                        </a:spcAft>
                      </a:pPr>
                      <a:r>
                        <a:rPr lang="es-EC" sz="1600" b="1">
                          <a:effectLst/>
                          <a:latin typeface="Times New Roman" panose="02020603050405020304" pitchFamily="18" charset="0"/>
                          <a:ea typeface="Calibri" panose="020F0502020204030204" pitchFamily="34" charset="0"/>
                          <a:cs typeface="Times New Roman" panose="02020603050405020304" pitchFamily="18" charset="0"/>
                        </a:rPr>
                        <a:t>M1</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just">
                        <a:lnSpc>
                          <a:spcPct val="150000"/>
                        </a:lnSpc>
                        <a:spcAft>
                          <a:spcPts val="0"/>
                        </a:spcAft>
                      </a:pPr>
                      <a:r>
                        <a:rPr lang="es-EC" sz="1600">
                          <a:effectLst/>
                          <a:latin typeface="Times New Roman" panose="02020603050405020304" pitchFamily="18" charset="0"/>
                          <a:ea typeface="Calibri" panose="020F0502020204030204" pitchFamily="34" charset="0"/>
                          <a:cs typeface="Times New Roman" panose="02020603050405020304" pitchFamily="18" charset="0"/>
                        </a:rPr>
                        <a:t>Vehículos de 8 asientos o menos sin contar al conductor</a:t>
                      </a:r>
                    </a:p>
                  </a:txBody>
                  <a:tcPr marL="68580" marR="68580" marT="0" marB="0">
                    <a:lnL>
                      <a:noFill/>
                    </a:lnL>
                    <a:lnR>
                      <a:noFill/>
                    </a:lnR>
                    <a:lnT>
                      <a:noFill/>
                    </a:lnT>
                    <a:lnB>
                      <a:noFill/>
                    </a:lnB>
                  </a:tcPr>
                </a:tc>
              </a:tr>
              <a:tr h="605937">
                <a:tc>
                  <a:txBody>
                    <a:bodyPr/>
                    <a:lstStyle/>
                    <a:p>
                      <a:pPr marL="449580" algn="just">
                        <a:lnSpc>
                          <a:spcPct val="150000"/>
                        </a:lnSpc>
                        <a:spcAft>
                          <a:spcPts val="0"/>
                        </a:spcAft>
                      </a:pPr>
                      <a:r>
                        <a:rPr lang="es-EC" sz="1600" b="1" dirty="0">
                          <a:effectLst/>
                          <a:latin typeface="Times New Roman" panose="02020603050405020304" pitchFamily="18" charset="0"/>
                          <a:ea typeface="Calibri" panose="020F0502020204030204" pitchFamily="34" charset="0"/>
                          <a:cs typeface="Times New Roman" panose="02020603050405020304" pitchFamily="18" charset="0"/>
                        </a:rPr>
                        <a:t>M2</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solidFill>
                      <a:srgbClr val="FFFF00"/>
                    </a:solidFill>
                  </a:tcPr>
                </a:tc>
                <a:tc>
                  <a:txBody>
                    <a:bodyPr/>
                    <a:lstStyle/>
                    <a:p>
                      <a:pPr algn="just">
                        <a:lnSpc>
                          <a:spcPct val="150000"/>
                        </a:lnSpc>
                        <a:spcAft>
                          <a:spcPts val="0"/>
                        </a:spcAft>
                      </a:pPr>
                      <a:r>
                        <a:rPr lang="es-EC" sz="1600" dirty="0">
                          <a:effectLst/>
                          <a:latin typeface="Times New Roman" panose="02020603050405020304" pitchFamily="18" charset="0"/>
                          <a:ea typeface="Calibri" panose="020F0502020204030204" pitchFamily="34" charset="0"/>
                          <a:cs typeface="Times New Roman" panose="02020603050405020304" pitchFamily="18" charset="0"/>
                        </a:rPr>
                        <a:t>Vehículos con más de 8 asientos sin contar el del conductor y peso bruto vehicular (PBV) de 5 toneladas o menos </a:t>
                      </a:r>
                    </a:p>
                  </a:txBody>
                  <a:tcPr marL="68580" marR="68580" marT="0" marB="0">
                    <a:lnL>
                      <a:noFill/>
                    </a:lnL>
                    <a:lnR>
                      <a:noFill/>
                    </a:lnR>
                    <a:lnT>
                      <a:noFill/>
                    </a:lnT>
                    <a:lnB>
                      <a:noFill/>
                    </a:lnB>
                    <a:solidFill>
                      <a:srgbClr val="FFFF00"/>
                    </a:solidFill>
                  </a:tcPr>
                </a:tc>
              </a:tr>
              <a:tr h="605937">
                <a:tc>
                  <a:txBody>
                    <a:bodyPr/>
                    <a:lstStyle/>
                    <a:p>
                      <a:pPr marL="449580" algn="just">
                        <a:lnSpc>
                          <a:spcPct val="150000"/>
                        </a:lnSpc>
                        <a:spcAft>
                          <a:spcPts val="0"/>
                        </a:spcAft>
                      </a:pPr>
                      <a:r>
                        <a:rPr lang="es-EC" sz="1600" b="1">
                          <a:effectLst/>
                          <a:latin typeface="Times New Roman" panose="02020603050405020304" pitchFamily="18" charset="0"/>
                          <a:ea typeface="Calibri" panose="020F0502020204030204" pitchFamily="34" charset="0"/>
                          <a:cs typeface="Times New Roman" panose="02020603050405020304" pitchFamily="18" charset="0"/>
                        </a:rPr>
                        <a:t>M3</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solidFill>
                      <a:srgbClr val="FFFF00"/>
                    </a:solidFill>
                  </a:tcPr>
                </a:tc>
                <a:tc>
                  <a:txBody>
                    <a:bodyPr/>
                    <a:lstStyle/>
                    <a:p>
                      <a:pPr algn="just">
                        <a:lnSpc>
                          <a:spcPct val="150000"/>
                        </a:lnSpc>
                        <a:spcAft>
                          <a:spcPts val="0"/>
                        </a:spcAft>
                      </a:pPr>
                      <a:r>
                        <a:rPr lang="es-EC" sz="1600" dirty="0">
                          <a:effectLst/>
                          <a:latin typeface="Times New Roman" panose="02020603050405020304" pitchFamily="18" charset="0"/>
                          <a:ea typeface="Calibri" panose="020F0502020204030204" pitchFamily="34" charset="0"/>
                          <a:cs typeface="Times New Roman" panose="02020603050405020304" pitchFamily="18" charset="0"/>
                        </a:rPr>
                        <a:t>Vehículos con más de 8 asientos sin contar el del conductor y peso bruto vehicular superior a 5 toneladas.</a:t>
                      </a:r>
                    </a:p>
                  </a:txBody>
                  <a:tcPr marL="68580" marR="68580" marT="0" marB="0">
                    <a:lnL>
                      <a:noFill/>
                    </a:lnL>
                    <a:lnR>
                      <a:noFill/>
                    </a:lnR>
                    <a:lnT>
                      <a:noFill/>
                    </a:lnT>
                    <a:lnB>
                      <a:noFill/>
                    </a:lnB>
                    <a:solidFill>
                      <a:srgbClr val="FFFF00"/>
                    </a:solidFill>
                  </a:tcPr>
                </a:tc>
              </a:tr>
              <a:tr h="283792">
                <a:tc>
                  <a:txBody>
                    <a:bodyPr/>
                    <a:lstStyle/>
                    <a:p>
                      <a:pPr algn="just">
                        <a:lnSpc>
                          <a:spcPct val="150000"/>
                        </a:lnSpc>
                        <a:spcAft>
                          <a:spcPts val="0"/>
                        </a:spcAft>
                      </a:pPr>
                      <a:r>
                        <a:rPr lang="es-EC" sz="1600" b="1">
                          <a:effectLst/>
                          <a:latin typeface="Times New Roman" panose="02020603050405020304" pitchFamily="18" charset="0"/>
                          <a:ea typeface="Calibri" panose="020F0502020204030204" pitchFamily="34" charset="0"/>
                          <a:cs typeface="Times New Roman" panose="02020603050405020304" pitchFamily="18" charset="0"/>
                        </a:rPr>
                        <a:t>N</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just">
                        <a:lnSpc>
                          <a:spcPct val="150000"/>
                        </a:lnSpc>
                        <a:spcAft>
                          <a:spcPts val="0"/>
                        </a:spcAft>
                      </a:pPr>
                      <a:r>
                        <a:rPr lang="es-EC" sz="1600">
                          <a:effectLst/>
                          <a:latin typeface="Times New Roman" panose="02020603050405020304" pitchFamily="18" charset="0"/>
                          <a:ea typeface="Calibri" panose="020F0502020204030204" pitchFamily="34" charset="0"/>
                          <a:cs typeface="Times New Roman" panose="02020603050405020304" pitchFamily="18" charset="0"/>
                        </a:rPr>
                        <a:t>Vehículos diseñados para transporte de mercancías</a:t>
                      </a:r>
                    </a:p>
                  </a:txBody>
                  <a:tcPr marL="68580" marR="68580" marT="0" marB="0">
                    <a:lnL>
                      <a:noFill/>
                    </a:lnL>
                    <a:lnR>
                      <a:noFill/>
                    </a:lnR>
                    <a:lnT>
                      <a:noFill/>
                    </a:lnT>
                    <a:lnB>
                      <a:noFill/>
                    </a:lnB>
                  </a:tcPr>
                </a:tc>
              </a:tr>
              <a:tr h="283792">
                <a:tc>
                  <a:txBody>
                    <a:bodyPr/>
                    <a:lstStyle/>
                    <a:p>
                      <a:pPr marL="449580" algn="just">
                        <a:lnSpc>
                          <a:spcPct val="150000"/>
                        </a:lnSpc>
                        <a:spcAft>
                          <a:spcPts val="0"/>
                        </a:spcAft>
                      </a:pPr>
                      <a:r>
                        <a:rPr lang="es-EC" sz="1600" b="1">
                          <a:effectLst/>
                          <a:latin typeface="Times New Roman" panose="02020603050405020304" pitchFamily="18" charset="0"/>
                          <a:ea typeface="Calibri" panose="020F0502020204030204" pitchFamily="34" charset="0"/>
                          <a:cs typeface="Times New Roman" panose="02020603050405020304" pitchFamily="18" charset="0"/>
                        </a:rPr>
                        <a:t>N1</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just">
                        <a:lnSpc>
                          <a:spcPct val="150000"/>
                        </a:lnSpc>
                        <a:spcAft>
                          <a:spcPts val="0"/>
                        </a:spcAft>
                      </a:pPr>
                      <a:r>
                        <a:rPr lang="es-EC" sz="1600">
                          <a:effectLst/>
                          <a:latin typeface="Times New Roman" panose="02020603050405020304" pitchFamily="18" charset="0"/>
                          <a:ea typeface="Calibri" panose="020F0502020204030204" pitchFamily="34" charset="0"/>
                          <a:cs typeface="Times New Roman" panose="02020603050405020304" pitchFamily="18" charset="0"/>
                        </a:rPr>
                        <a:t>Vehículos con PBV de 3,5 toneladas  o menos</a:t>
                      </a:r>
                    </a:p>
                  </a:txBody>
                  <a:tcPr marL="68580" marR="68580" marT="0" marB="0">
                    <a:lnL>
                      <a:noFill/>
                    </a:lnL>
                    <a:lnR>
                      <a:noFill/>
                    </a:lnR>
                    <a:lnT>
                      <a:noFill/>
                    </a:lnT>
                    <a:lnB>
                      <a:noFill/>
                    </a:lnB>
                  </a:tcPr>
                </a:tc>
              </a:tr>
              <a:tr h="395558">
                <a:tc>
                  <a:txBody>
                    <a:bodyPr/>
                    <a:lstStyle/>
                    <a:p>
                      <a:pPr marL="449580" algn="just">
                        <a:lnSpc>
                          <a:spcPct val="150000"/>
                        </a:lnSpc>
                        <a:spcAft>
                          <a:spcPts val="0"/>
                        </a:spcAft>
                      </a:pPr>
                      <a:r>
                        <a:rPr lang="es-EC" sz="1600" b="1">
                          <a:effectLst/>
                          <a:latin typeface="Times New Roman" panose="02020603050405020304" pitchFamily="18" charset="0"/>
                          <a:ea typeface="Calibri" panose="020F0502020204030204" pitchFamily="34" charset="0"/>
                          <a:cs typeface="Times New Roman" panose="02020603050405020304" pitchFamily="18" charset="0"/>
                        </a:rPr>
                        <a:t>N2</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just">
                        <a:lnSpc>
                          <a:spcPct val="150000"/>
                        </a:lnSpc>
                        <a:spcAft>
                          <a:spcPts val="0"/>
                        </a:spcAft>
                      </a:pPr>
                      <a:r>
                        <a:rPr lang="es-EC" sz="1600">
                          <a:effectLst/>
                          <a:latin typeface="Times New Roman" panose="02020603050405020304" pitchFamily="18" charset="0"/>
                          <a:ea typeface="Calibri" panose="020F0502020204030204" pitchFamily="34" charset="0"/>
                          <a:cs typeface="Times New Roman" panose="02020603050405020304" pitchFamily="18" charset="0"/>
                        </a:rPr>
                        <a:t>Vehículos con PBV mayor a 3,5 toneladas hasta 12 toneladas</a:t>
                      </a:r>
                    </a:p>
                  </a:txBody>
                  <a:tcPr marL="68580" marR="68580" marT="0" marB="0">
                    <a:lnL>
                      <a:noFill/>
                    </a:lnL>
                    <a:lnR>
                      <a:noFill/>
                    </a:lnR>
                    <a:lnT>
                      <a:noFill/>
                    </a:lnT>
                    <a:lnB>
                      <a:noFill/>
                    </a:lnB>
                  </a:tcPr>
                </a:tc>
              </a:tr>
              <a:tr h="283792">
                <a:tc>
                  <a:txBody>
                    <a:bodyPr/>
                    <a:lstStyle/>
                    <a:p>
                      <a:pPr marL="449580" algn="just">
                        <a:lnSpc>
                          <a:spcPct val="150000"/>
                        </a:lnSpc>
                        <a:spcAft>
                          <a:spcPts val="0"/>
                        </a:spcAft>
                      </a:pPr>
                      <a:r>
                        <a:rPr lang="es-EC" sz="1600" b="1">
                          <a:effectLst/>
                          <a:latin typeface="Times New Roman" panose="02020603050405020304" pitchFamily="18" charset="0"/>
                          <a:ea typeface="Calibri" panose="020F0502020204030204" pitchFamily="34" charset="0"/>
                          <a:cs typeface="Times New Roman" panose="02020603050405020304" pitchFamily="18" charset="0"/>
                        </a:rPr>
                        <a:t>N3</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just">
                        <a:lnSpc>
                          <a:spcPct val="150000"/>
                        </a:lnSpc>
                        <a:spcAft>
                          <a:spcPts val="0"/>
                        </a:spcAft>
                      </a:pPr>
                      <a:r>
                        <a:rPr lang="es-EC" sz="1600">
                          <a:effectLst/>
                          <a:latin typeface="Times New Roman" panose="02020603050405020304" pitchFamily="18" charset="0"/>
                          <a:ea typeface="Calibri" panose="020F0502020204030204" pitchFamily="34" charset="0"/>
                          <a:cs typeface="Times New Roman" panose="02020603050405020304" pitchFamily="18" charset="0"/>
                        </a:rPr>
                        <a:t>Vehículos con PBV superior a 12 toneladas</a:t>
                      </a:r>
                    </a:p>
                  </a:txBody>
                  <a:tcPr marL="68580" marR="68580" marT="0" marB="0">
                    <a:lnL>
                      <a:noFill/>
                    </a:lnL>
                    <a:lnR>
                      <a:noFill/>
                    </a:lnR>
                    <a:lnT>
                      <a:noFill/>
                    </a:lnT>
                    <a:lnB>
                      <a:noFill/>
                    </a:lnB>
                  </a:tcPr>
                </a:tc>
              </a:tr>
              <a:tr h="395558">
                <a:tc>
                  <a:txBody>
                    <a:bodyPr/>
                    <a:lstStyle/>
                    <a:p>
                      <a:pPr algn="just">
                        <a:lnSpc>
                          <a:spcPct val="150000"/>
                        </a:lnSpc>
                        <a:spcAft>
                          <a:spcPts val="0"/>
                        </a:spcAft>
                      </a:pPr>
                      <a:r>
                        <a:rPr lang="es-EC" sz="1600" b="1" dirty="0">
                          <a:effectLst/>
                          <a:latin typeface="Times New Roman" panose="02020603050405020304" pitchFamily="18" charset="0"/>
                          <a:ea typeface="Calibri" panose="020F0502020204030204" pitchFamily="34" charset="0"/>
                          <a:cs typeface="Times New Roman" panose="02020603050405020304" pitchFamily="18" charset="0"/>
                        </a:rPr>
                        <a:t>O</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chemeClr val="tx1"/>
                      </a:solidFill>
                      <a:prstDash val="solid"/>
                      <a:round/>
                      <a:headEnd type="none" w="med" len="med"/>
                      <a:tailEnd type="none" w="med" len="med"/>
                    </a:lnB>
                  </a:tcPr>
                </a:tc>
                <a:tc>
                  <a:txBody>
                    <a:bodyPr/>
                    <a:lstStyle/>
                    <a:p>
                      <a:pPr algn="just">
                        <a:lnSpc>
                          <a:spcPct val="150000"/>
                        </a:lnSpc>
                        <a:spcAft>
                          <a:spcPts val="0"/>
                        </a:spcAft>
                      </a:pPr>
                      <a:r>
                        <a:rPr lang="es-EC" sz="1600" dirty="0">
                          <a:effectLst/>
                          <a:latin typeface="Times New Roman" panose="02020603050405020304" pitchFamily="18" charset="0"/>
                          <a:ea typeface="Calibri" panose="020F0502020204030204" pitchFamily="34" charset="0"/>
                          <a:cs typeface="Times New Roman" panose="02020603050405020304" pitchFamily="18" charset="0"/>
                        </a:rPr>
                        <a:t>Remolques con peso bruto vehicular superior a 10 toneladas</a:t>
                      </a:r>
                    </a:p>
                  </a:txBody>
                  <a:tcPr marL="68580" marR="68580" marT="0" marB="0">
                    <a:lnL>
                      <a:noFill/>
                    </a:lnL>
                    <a:lnR>
                      <a:noFill/>
                    </a:lnR>
                    <a:lnT>
                      <a:noFill/>
                    </a:lnT>
                    <a:lnB w="12700" cap="flat" cmpd="sng" algn="ctr">
                      <a:solidFill>
                        <a:schemeClr val="tx1"/>
                      </a:solidFill>
                      <a:prstDash val="solid"/>
                      <a:round/>
                      <a:headEnd type="none" w="med" len="med"/>
                      <a:tailEnd type="none" w="med" len="med"/>
                    </a:lnB>
                  </a:tcPr>
                </a:tc>
              </a:tr>
              <a:tr h="395558">
                <a:tc gridSpan="2">
                  <a:txBody>
                    <a:bodyPr/>
                    <a:lstStyle/>
                    <a:p>
                      <a:pPr algn="ctr">
                        <a:lnSpc>
                          <a:spcPct val="150000"/>
                        </a:lnSpc>
                        <a:spcAft>
                          <a:spcPts val="0"/>
                        </a:spcAft>
                      </a:pPr>
                      <a:r>
                        <a:rPr lang="es-EC" sz="1800" kern="1200" dirty="0" smtClean="0">
                          <a:solidFill>
                            <a:schemeClr val="tx1"/>
                          </a:solidFill>
                          <a:effectLst/>
                          <a:latin typeface="+mn-lt"/>
                          <a:ea typeface="+mn-ea"/>
                          <a:cs typeface="+mn-cs"/>
                        </a:rPr>
                        <a:t>Fuente:</a:t>
                      </a:r>
                      <a:r>
                        <a:rPr lang="es-EC" sz="1800" kern="1200" baseline="0" dirty="0" smtClean="0">
                          <a:solidFill>
                            <a:schemeClr val="tx1"/>
                          </a:solidFill>
                          <a:effectLst/>
                          <a:latin typeface="+mn-lt"/>
                          <a:ea typeface="+mn-ea"/>
                          <a:cs typeface="+mn-cs"/>
                        </a:rPr>
                        <a:t> </a:t>
                      </a:r>
                      <a:r>
                        <a:rPr lang="es-EC" sz="1800" kern="1200" dirty="0" smtClean="0">
                          <a:solidFill>
                            <a:schemeClr val="tx1"/>
                          </a:solidFill>
                          <a:effectLst/>
                          <a:latin typeface="+mn-lt"/>
                          <a:ea typeface="+mn-ea"/>
                          <a:cs typeface="+mn-cs"/>
                        </a:rPr>
                        <a:t>NTE INEN 2656</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just">
                        <a:lnSpc>
                          <a:spcPct val="150000"/>
                        </a:lnSpc>
                        <a:spcAft>
                          <a:spcPts val="0"/>
                        </a:spcAft>
                      </a:pP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spTree>
    <p:extLst>
      <p:ext uri="{BB962C8B-B14F-4D97-AF65-F5344CB8AC3E}">
        <p14:creationId xmlns:p14="http://schemas.microsoft.com/office/powerpoint/2010/main" val="6492199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sz="3600" dirty="0" smtClean="0"/>
              <a:t>Requerimientos de Diseño según NTE INEN 1323: 2009</a:t>
            </a:r>
            <a:endParaRPr lang="es-EC" sz="3600" dirty="0"/>
          </a:p>
        </p:txBody>
      </p:sp>
      <p:sp>
        <p:nvSpPr>
          <p:cNvPr id="3" name="Marcador de contenido 2"/>
          <p:cNvSpPr>
            <a:spLocks noGrp="1"/>
          </p:cNvSpPr>
          <p:nvPr>
            <p:ph idx="1"/>
          </p:nvPr>
        </p:nvSpPr>
        <p:spPr>
          <a:xfrm>
            <a:off x="868679" y="1948751"/>
            <a:ext cx="9918775" cy="1453667"/>
          </a:xfrm>
        </p:spPr>
        <p:txBody>
          <a:bodyPr>
            <a:normAutofit fontScale="92500" lnSpcReduction="10000"/>
          </a:bodyPr>
          <a:lstStyle/>
          <a:p>
            <a:r>
              <a:rPr lang="es-EC" dirty="0"/>
              <a:t>Esta norma establece los requisitos generales para el diseño, fabricación y montaje </a:t>
            </a:r>
            <a:r>
              <a:rPr lang="es-EC" dirty="0" smtClean="0"/>
              <a:t>de carrocerías </a:t>
            </a:r>
            <a:r>
              <a:rPr lang="es-EC" dirty="0"/>
              <a:t>de buses para todas sus modalidades.</a:t>
            </a:r>
          </a:p>
          <a:p>
            <a:pPr lvl="1"/>
            <a:r>
              <a:rPr lang="es-EC" dirty="0" smtClean="0"/>
              <a:t>Ensayo </a:t>
            </a:r>
            <a:r>
              <a:rPr lang="es-EC" dirty="0" smtClean="0"/>
              <a:t>de carga distribuida sobre techo</a:t>
            </a:r>
          </a:p>
          <a:p>
            <a:pPr lvl="1"/>
            <a:r>
              <a:rPr lang="es-EC" dirty="0" smtClean="0"/>
              <a:t>Ensayo cuasi estático de cargas de diseño</a:t>
            </a:r>
          </a:p>
          <a:p>
            <a:pPr lvl="1"/>
            <a:r>
              <a:rPr lang="es-EC" dirty="0" smtClean="0"/>
              <a:t>Ensayo de vuelco</a:t>
            </a:r>
            <a:endParaRPr lang="es-EC" dirty="0"/>
          </a:p>
        </p:txBody>
      </p:sp>
      <p:pic>
        <p:nvPicPr>
          <p:cNvPr id="4" name="Imagen 3"/>
          <p:cNvPicPr/>
          <p:nvPr/>
        </p:nvPicPr>
        <p:blipFill rotWithShape="1">
          <a:blip r:embed="rId3"/>
          <a:srcRect l="4509" t="2557"/>
          <a:stretch/>
        </p:blipFill>
        <p:spPr>
          <a:xfrm>
            <a:off x="6221156" y="2375442"/>
            <a:ext cx="4566299" cy="3031675"/>
          </a:xfrm>
          <a:prstGeom prst="rect">
            <a:avLst/>
          </a:prstGeom>
        </p:spPr>
      </p:pic>
      <p:sp>
        <p:nvSpPr>
          <p:cNvPr id="5" name="CuadroTexto 4"/>
          <p:cNvSpPr txBox="1"/>
          <p:nvPr/>
        </p:nvSpPr>
        <p:spPr>
          <a:xfrm>
            <a:off x="7702131" y="5561515"/>
            <a:ext cx="1604350" cy="369332"/>
          </a:xfrm>
          <a:prstGeom prst="rect">
            <a:avLst/>
          </a:prstGeom>
          <a:noFill/>
        </p:spPr>
        <p:txBody>
          <a:bodyPr wrap="none" rtlCol="0">
            <a:spAutoFit/>
          </a:bodyPr>
          <a:lstStyle/>
          <a:p>
            <a:r>
              <a:rPr lang="es-EC" dirty="0" smtClean="0"/>
              <a:t>UNECE REG. 66</a:t>
            </a:r>
            <a:endParaRPr lang="es-EC" dirty="0"/>
          </a:p>
        </p:txBody>
      </p:sp>
      <p:pic>
        <p:nvPicPr>
          <p:cNvPr id="7" name="Imagen 6"/>
          <p:cNvPicPr>
            <a:picLocks noChangeAspect="1"/>
          </p:cNvPicPr>
          <p:nvPr/>
        </p:nvPicPr>
        <p:blipFill rotWithShape="1">
          <a:blip r:embed="rId4"/>
          <a:srcRect t="19455"/>
          <a:stretch/>
        </p:blipFill>
        <p:spPr>
          <a:xfrm>
            <a:off x="1097280" y="3992879"/>
            <a:ext cx="4135120" cy="1651997"/>
          </a:xfrm>
          <a:prstGeom prst="rect">
            <a:avLst/>
          </a:prstGeom>
        </p:spPr>
      </p:pic>
      <p:sp>
        <p:nvSpPr>
          <p:cNvPr id="8" name="CuadroTexto 7"/>
          <p:cNvSpPr txBox="1"/>
          <p:nvPr/>
        </p:nvSpPr>
        <p:spPr>
          <a:xfrm>
            <a:off x="2479040" y="3708400"/>
            <a:ext cx="3647440" cy="365760"/>
          </a:xfrm>
          <a:prstGeom prst="rect">
            <a:avLst/>
          </a:prstGeom>
          <a:noFill/>
        </p:spPr>
        <p:txBody>
          <a:bodyPr wrap="square" rtlCol="0">
            <a:spAutoFit/>
          </a:bodyPr>
          <a:lstStyle/>
          <a:p>
            <a:r>
              <a:rPr lang="es-EC" dirty="0" smtClean="0"/>
              <a:t>Carga Sobre Techo</a:t>
            </a:r>
            <a:endParaRPr lang="es-EC" dirty="0"/>
          </a:p>
        </p:txBody>
      </p:sp>
    </p:spTree>
    <p:extLst>
      <p:ext uri="{BB962C8B-B14F-4D97-AF65-F5344CB8AC3E}">
        <p14:creationId xmlns:p14="http://schemas.microsoft.com/office/powerpoint/2010/main" val="848846032"/>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ción">
  <a:themeElements>
    <a:clrScheme name="Retrospección">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ció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ción">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571</TotalTime>
  <Words>1993</Words>
  <Application>Microsoft Office PowerPoint</Application>
  <PresentationFormat>Panorámica</PresentationFormat>
  <Paragraphs>279</Paragraphs>
  <Slides>35</Slides>
  <Notes>7</Notes>
  <HiddenSlides>0</HiddenSlides>
  <MMClips>1</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35</vt:i4>
      </vt:variant>
    </vt:vector>
  </HeadingPairs>
  <TitlesOfParts>
    <vt:vector size="40" baseType="lpstr">
      <vt:lpstr>Calibri</vt:lpstr>
      <vt:lpstr>Calibri Light</vt:lpstr>
      <vt:lpstr>Cambria Math</vt:lpstr>
      <vt:lpstr>Times New Roman</vt:lpstr>
      <vt:lpstr>Retrospección</vt:lpstr>
      <vt:lpstr>Presentación de PowerPoint</vt:lpstr>
      <vt:lpstr>El problema</vt:lpstr>
      <vt:lpstr>Objetivo General</vt:lpstr>
      <vt:lpstr>Objetivos Específicos</vt:lpstr>
      <vt:lpstr>Justificación</vt:lpstr>
      <vt:lpstr>Industria de Carrocerías en el Ecuador</vt:lpstr>
      <vt:lpstr>Espacio de Supervivencia</vt:lpstr>
      <vt:lpstr>Clasificación Vehicular</vt:lpstr>
      <vt:lpstr>Requerimientos de Diseño según NTE INEN 1323: 2009</vt:lpstr>
      <vt:lpstr>Cargas de Diseño</vt:lpstr>
      <vt:lpstr>Método del Elemento Finito</vt:lpstr>
      <vt:lpstr>Análisis Dinámicos</vt:lpstr>
      <vt:lpstr>Ecuación de Equilibrio Dinámico</vt:lpstr>
      <vt:lpstr>Software</vt:lpstr>
      <vt:lpstr>Normativa Internacional</vt:lpstr>
      <vt:lpstr>Metodología</vt:lpstr>
      <vt:lpstr>Construcción del Modelo CAD </vt:lpstr>
      <vt:lpstr>Preparación del modelo</vt:lpstr>
      <vt:lpstr>Mallado</vt:lpstr>
      <vt:lpstr>Caracterización del Material</vt:lpstr>
      <vt:lpstr>Resumen del Estudio</vt:lpstr>
      <vt:lpstr>Presentación de PowerPoint</vt:lpstr>
      <vt:lpstr>Pos Procesamiento</vt:lpstr>
      <vt:lpstr>Esfuerzo Von Mises</vt:lpstr>
      <vt:lpstr>Esfuerzo Von Mises</vt:lpstr>
      <vt:lpstr>Esfuerzo Von Mises </vt:lpstr>
      <vt:lpstr>Desplazamiento Total</vt:lpstr>
      <vt:lpstr>Desplazamiento Dentro del Área de Supervivencia</vt:lpstr>
      <vt:lpstr>Balance de Energía</vt:lpstr>
      <vt:lpstr>Validación</vt:lpstr>
      <vt:lpstr>Propuesta de modificación a NTE 1323:2009</vt:lpstr>
      <vt:lpstr>Conclusiones</vt:lpstr>
      <vt:lpstr>Conclusiones</vt:lpstr>
      <vt:lpstr>Recomendaciones</vt:lpstr>
      <vt:lpstr>Gracias por su Atención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DELL I7</dc:creator>
  <cp:lastModifiedBy>DELL I7</cp:lastModifiedBy>
  <cp:revision>52</cp:revision>
  <dcterms:created xsi:type="dcterms:W3CDTF">2017-09-05T22:31:43Z</dcterms:created>
  <dcterms:modified xsi:type="dcterms:W3CDTF">2017-09-20T05:31:24Z</dcterms:modified>
</cp:coreProperties>
</file>