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321" r:id="rId3"/>
    <p:sldId id="354" r:id="rId4"/>
    <p:sldId id="257" r:id="rId5"/>
    <p:sldId id="335" r:id="rId6"/>
    <p:sldId id="261" r:id="rId7"/>
    <p:sldId id="262" r:id="rId8"/>
    <p:sldId id="263" r:id="rId9"/>
    <p:sldId id="260" r:id="rId10"/>
    <p:sldId id="340" r:id="rId11"/>
    <p:sldId id="353" r:id="rId12"/>
    <p:sldId id="264" r:id="rId13"/>
    <p:sldId id="351" r:id="rId14"/>
    <p:sldId id="337" r:id="rId15"/>
    <p:sldId id="265" r:id="rId16"/>
    <p:sldId id="341" r:id="rId17"/>
    <p:sldId id="343" r:id="rId18"/>
    <p:sldId id="344" r:id="rId19"/>
    <p:sldId id="345" r:id="rId20"/>
    <p:sldId id="352" r:id="rId21"/>
    <p:sldId id="346" r:id="rId22"/>
    <p:sldId id="347" r:id="rId23"/>
    <p:sldId id="266" r:id="rId24"/>
    <p:sldId id="348" r:id="rId25"/>
    <p:sldId id="349" r:id="rId26"/>
    <p:sldId id="312" r:id="rId27"/>
    <p:sldId id="334" r:id="rId28"/>
    <p:sldId id="317" r:id="rId29"/>
    <p:sldId id="350" r:id="rId30"/>
    <p:sldId id="320" r:id="rId3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945" autoAdjust="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D8E34-2172-4530-AA31-0C06B7CCE802}" type="doc">
      <dgm:prSet loTypeId="urn:microsoft.com/office/officeart/2005/8/layout/cycle7" loCatId="cycle" qsTypeId="urn:microsoft.com/office/officeart/2005/8/quickstyle/simple2" qsCatId="simple" csTypeId="urn:microsoft.com/office/officeart/2005/8/colors/accent4_2" csCatId="accent4" phldr="1"/>
      <dgm:spPr/>
      <dgm:t>
        <a:bodyPr/>
        <a:lstStyle/>
        <a:p>
          <a:endParaRPr lang="es-EC"/>
        </a:p>
      </dgm:t>
    </dgm:pt>
    <dgm:pt modelId="{5DBE77D1-D563-43DC-ABD9-320302EFB9D6}">
      <dgm:prSet phldrT="[Texto]" custT="1"/>
      <dgm:spPr/>
      <dgm:t>
        <a:bodyPr/>
        <a:lstStyle/>
        <a:p>
          <a:pPr algn="ctr"/>
          <a:r>
            <a:rPr lang="es-EC" sz="1600" dirty="0" smtClean="0">
              <a:latin typeface="+mj-lt"/>
              <a:cs typeface="Times New Roman" panose="02020603050405020304" pitchFamily="18" charset="0"/>
            </a:rPr>
            <a:t>PROCESOS DE MANUFACTURA</a:t>
          </a:r>
          <a:endParaRPr lang="es-EC" sz="1600" dirty="0">
            <a:latin typeface="+mj-lt"/>
            <a:cs typeface="Times New Roman" panose="02020603050405020304" pitchFamily="18" charset="0"/>
          </a:endParaRPr>
        </a:p>
      </dgm:t>
    </dgm:pt>
    <dgm:pt modelId="{BD8F4E13-67AD-4CC1-94BF-E272B059E6B2}" type="parTrans" cxnId="{1160D9EA-1485-42AD-924C-36147EEF3226}">
      <dgm:prSet/>
      <dgm:spPr/>
      <dgm:t>
        <a:bodyPr/>
        <a:lstStyle/>
        <a:p>
          <a:pPr algn="ctr"/>
          <a:endParaRPr lang="es-EC" sz="1600">
            <a:latin typeface="+mj-lt"/>
          </a:endParaRPr>
        </a:p>
      </dgm:t>
    </dgm:pt>
    <dgm:pt modelId="{673F69BC-D6D3-4DF5-80D7-08013305B243}" type="sibTrans" cxnId="{1160D9EA-1485-42AD-924C-36147EEF3226}">
      <dgm:prSet custT="1"/>
      <dgm:spPr/>
      <dgm:t>
        <a:bodyPr/>
        <a:lstStyle/>
        <a:p>
          <a:pPr algn="ctr"/>
          <a:endParaRPr lang="es-EC" sz="1600">
            <a:latin typeface="+mj-lt"/>
          </a:endParaRPr>
        </a:p>
      </dgm:t>
    </dgm:pt>
    <dgm:pt modelId="{0854BAE8-845F-4E8B-A035-B85166DF0A92}">
      <dgm:prSet phldrT="[Texto]" custT="1"/>
      <dgm:spPr/>
      <dgm:t>
        <a:bodyPr/>
        <a:lstStyle/>
        <a:p>
          <a:pPr algn="ctr"/>
          <a:r>
            <a:rPr lang="es-EC" sz="1600" dirty="0" smtClean="0">
              <a:latin typeface="+mj-lt"/>
              <a:cs typeface="Times New Roman" panose="02020603050405020304" pitchFamily="18" charset="0"/>
            </a:rPr>
            <a:t>INDUSTRIA METALMECÁNICA</a:t>
          </a:r>
          <a:endParaRPr lang="es-EC" sz="1600" dirty="0">
            <a:latin typeface="+mj-lt"/>
            <a:cs typeface="Times New Roman" panose="02020603050405020304" pitchFamily="18" charset="0"/>
          </a:endParaRPr>
        </a:p>
      </dgm:t>
    </dgm:pt>
    <dgm:pt modelId="{A7E35DC6-3284-49C3-A865-FD9FD30278AC}" type="parTrans" cxnId="{E3C87772-050B-4971-AF37-F7983F96C999}">
      <dgm:prSet/>
      <dgm:spPr/>
      <dgm:t>
        <a:bodyPr/>
        <a:lstStyle/>
        <a:p>
          <a:pPr algn="ctr"/>
          <a:endParaRPr lang="es-EC" sz="1600">
            <a:latin typeface="+mj-lt"/>
          </a:endParaRPr>
        </a:p>
      </dgm:t>
    </dgm:pt>
    <dgm:pt modelId="{686324F1-8E02-41C4-A29D-F8A4DF547B8A}" type="sibTrans" cxnId="{E3C87772-050B-4971-AF37-F7983F96C999}">
      <dgm:prSet custT="1"/>
      <dgm:spPr/>
      <dgm:t>
        <a:bodyPr/>
        <a:lstStyle/>
        <a:p>
          <a:pPr algn="ctr"/>
          <a:endParaRPr lang="es-EC" sz="1600">
            <a:latin typeface="+mj-lt"/>
          </a:endParaRPr>
        </a:p>
      </dgm:t>
    </dgm:pt>
    <dgm:pt modelId="{BBDE2210-7212-409F-8E02-8BCE4B3425D3}">
      <dgm:prSet phldrT="[Texto]" custT="1"/>
      <dgm:spPr/>
      <dgm:t>
        <a:bodyPr/>
        <a:lstStyle/>
        <a:p>
          <a:pPr algn="ctr"/>
          <a:r>
            <a:rPr lang="es-EC" sz="1600" dirty="0" smtClean="0">
              <a:latin typeface="+mj-lt"/>
              <a:cs typeface="Times New Roman" panose="02020603050405020304" pitchFamily="18" charset="0"/>
            </a:rPr>
            <a:t>PROCESOS DE EMBUTIDO</a:t>
          </a:r>
          <a:endParaRPr lang="es-EC" sz="1600" dirty="0">
            <a:latin typeface="+mj-lt"/>
            <a:cs typeface="Times New Roman" panose="02020603050405020304" pitchFamily="18" charset="0"/>
          </a:endParaRPr>
        </a:p>
      </dgm:t>
    </dgm:pt>
    <dgm:pt modelId="{B11C57AC-DF80-49A4-B0BA-5FC853FF36FE}" type="parTrans" cxnId="{09E4DC64-4E83-4780-BFC5-AAA3AE7F3C84}">
      <dgm:prSet/>
      <dgm:spPr/>
      <dgm:t>
        <a:bodyPr/>
        <a:lstStyle/>
        <a:p>
          <a:endParaRPr lang="es-EC"/>
        </a:p>
      </dgm:t>
    </dgm:pt>
    <dgm:pt modelId="{8E00AB4C-7DEC-4861-8857-671D33ABA9A7}" type="sibTrans" cxnId="{09E4DC64-4E83-4780-BFC5-AAA3AE7F3C84}">
      <dgm:prSet/>
      <dgm:spPr/>
      <dgm:t>
        <a:bodyPr/>
        <a:lstStyle/>
        <a:p>
          <a:endParaRPr lang="es-EC"/>
        </a:p>
      </dgm:t>
    </dgm:pt>
    <dgm:pt modelId="{24E7B395-0242-4410-9E61-A2C0C62F3F4E}">
      <dgm:prSet phldrT="[Texto]" custT="1"/>
      <dgm:spPr/>
      <dgm:t>
        <a:bodyPr/>
        <a:lstStyle/>
        <a:p>
          <a:pPr algn="ctr"/>
          <a:r>
            <a:rPr lang="es-EC" sz="1600" dirty="0" smtClean="0">
              <a:latin typeface="+mj-lt"/>
              <a:cs typeface="Times New Roman" panose="02020603050405020304" pitchFamily="18" charset="0"/>
            </a:rPr>
            <a:t>PRUEBA Y ERROR</a:t>
          </a:r>
          <a:endParaRPr lang="es-EC" sz="1600" dirty="0">
            <a:latin typeface="+mj-lt"/>
            <a:cs typeface="Times New Roman" panose="02020603050405020304" pitchFamily="18" charset="0"/>
          </a:endParaRPr>
        </a:p>
      </dgm:t>
    </dgm:pt>
    <dgm:pt modelId="{1C5FCB89-F9CF-4AA3-9F1B-F49555BA4D4C}" type="parTrans" cxnId="{91094D3C-D1C0-49EA-AF1C-EDECF457A9C7}">
      <dgm:prSet/>
      <dgm:spPr/>
      <dgm:t>
        <a:bodyPr/>
        <a:lstStyle/>
        <a:p>
          <a:endParaRPr lang="es-EC"/>
        </a:p>
      </dgm:t>
    </dgm:pt>
    <dgm:pt modelId="{AC7D2E0F-6111-4FF4-B3DE-AFE407808AE9}" type="sibTrans" cxnId="{91094D3C-D1C0-49EA-AF1C-EDECF457A9C7}">
      <dgm:prSet/>
      <dgm:spPr/>
      <dgm:t>
        <a:bodyPr/>
        <a:lstStyle/>
        <a:p>
          <a:endParaRPr lang="es-EC" dirty="0"/>
        </a:p>
      </dgm:t>
    </dgm:pt>
    <dgm:pt modelId="{1F8BE937-953B-4A4B-8EEE-0205081936E2}">
      <dgm:prSet phldrT="[Texto]" custT="1"/>
      <dgm:spPr/>
      <dgm:t>
        <a:bodyPr/>
        <a:lstStyle/>
        <a:p>
          <a:pPr algn="ctr"/>
          <a:r>
            <a:rPr lang="es-EC" sz="1600" dirty="0" smtClean="0">
              <a:latin typeface="+mj-lt"/>
              <a:cs typeface="Times New Roman" panose="02020603050405020304" pitchFamily="18" charset="0"/>
            </a:rPr>
            <a:t>SIMULACIÓN</a:t>
          </a:r>
          <a:endParaRPr lang="es-EC" sz="1600" dirty="0">
            <a:latin typeface="+mj-lt"/>
            <a:cs typeface="Times New Roman" panose="02020603050405020304" pitchFamily="18" charset="0"/>
          </a:endParaRPr>
        </a:p>
      </dgm:t>
    </dgm:pt>
    <dgm:pt modelId="{E92B5C39-CB1E-41AF-AB63-03320258184F}" type="parTrans" cxnId="{4143CB16-8D2F-455A-91A6-5A7689D0047F}">
      <dgm:prSet/>
      <dgm:spPr/>
      <dgm:t>
        <a:bodyPr/>
        <a:lstStyle/>
        <a:p>
          <a:endParaRPr lang="es-EC"/>
        </a:p>
      </dgm:t>
    </dgm:pt>
    <dgm:pt modelId="{6E4C3F68-D6AE-4A5A-9815-C2DF76A3C8CA}" type="sibTrans" cxnId="{4143CB16-8D2F-455A-91A6-5A7689D0047F}">
      <dgm:prSet/>
      <dgm:spPr/>
      <dgm:t>
        <a:bodyPr/>
        <a:lstStyle/>
        <a:p>
          <a:endParaRPr lang="es-EC" dirty="0"/>
        </a:p>
      </dgm:t>
    </dgm:pt>
    <dgm:pt modelId="{F510BBB7-14FC-40DE-99C2-F6A9F181B759}">
      <dgm:prSet phldrT="[Texto]" custT="1"/>
      <dgm:spPr/>
      <dgm:t>
        <a:bodyPr/>
        <a:lstStyle/>
        <a:p>
          <a:pPr algn="ctr"/>
          <a:r>
            <a:rPr lang="es-EC" sz="1600" dirty="0" smtClean="0">
              <a:latin typeface="+mj-lt"/>
              <a:cs typeface="Times New Roman" panose="02020603050405020304" pitchFamily="18" charset="0"/>
            </a:rPr>
            <a:t>DISEÑO DE PIEZAS</a:t>
          </a:r>
          <a:endParaRPr lang="es-EC" sz="1600" dirty="0">
            <a:latin typeface="+mj-lt"/>
            <a:cs typeface="Times New Roman" panose="02020603050405020304" pitchFamily="18" charset="0"/>
          </a:endParaRPr>
        </a:p>
      </dgm:t>
    </dgm:pt>
    <dgm:pt modelId="{292ED614-7F23-4398-9DD9-8B994EBB5A28}" type="parTrans" cxnId="{DAECBCB5-6961-4535-9DF4-E5C170F5B707}">
      <dgm:prSet/>
      <dgm:spPr/>
      <dgm:t>
        <a:bodyPr/>
        <a:lstStyle/>
        <a:p>
          <a:endParaRPr lang="es-EC"/>
        </a:p>
      </dgm:t>
    </dgm:pt>
    <dgm:pt modelId="{83CCD2C5-D3BA-444E-B9CE-271FCF4CF212}" type="sibTrans" cxnId="{DAECBCB5-6961-4535-9DF4-E5C170F5B707}">
      <dgm:prSet/>
      <dgm:spPr/>
      <dgm:t>
        <a:bodyPr/>
        <a:lstStyle/>
        <a:p>
          <a:endParaRPr lang="es-EC"/>
        </a:p>
      </dgm:t>
    </dgm:pt>
    <dgm:pt modelId="{93A38E98-66D3-43D7-B748-899E6F553680}" type="pres">
      <dgm:prSet presAssocID="{8A1D8E34-2172-4530-AA31-0C06B7CCE802}" presName="Name0" presStyleCnt="0">
        <dgm:presLayoutVars>
          <dgm:dir/>
          <dgm:resizeHandles val="exact"/>
        </dgm:presLayoutVars>
      </dgm:prSet>
      <dgm:spPr/>
      <dgm:t>
        <a:bodyPr/>
        <a:lstStyle/>
        <a:p>
          <a:endParaRPr lang="es-ES"/>
        </a:p>
      </dgm:t>
    </dgm:pt>
    <dgm:pt modelId="{12A2F3D0-EA3F-475F-8B80-6F80297CABFA}" type="pres">
      <dgm:prSet presAssocID="{5DBE77D1-D563-43DC-ABD9-320302EFB9D6}" presName="node" presStyleLbl="node1" presStyleIdx="0" presStyleCnt="6" custScaleX="166866" custScaleY="91464" custRadScaleRad="142166" custRadScaleInc="-148867">
        <dgm:presLayoutVars>
          <dgm:bulletEnabled val="1"/>
        </dgm:presLayoutVars>
      </dgm:prSet>
      <dgm:spPr/>
      <dgm:t>
        <a:bodyPr/>
        <a:lstStyle/>
        <a:p>
          <a:endParaRPr lang="es-EC"/>
        </a:p>
      </dgm:t>
    </dgm:pt>
    <dgm:pt modelId="{75DCA767-49A9-4751-9909-5DE22882AB59}" type="pres">
      <dgm:prSet presAssocID="{673F69BC-D6D3-4DF5-80D7-08013305B243}" presName="sibTrans" presStyleLbl="sibTrans2D1" presStyleIdx="0" presStyleCnt="6" custScaleX="415787" custScaleY="116259"/>
      <dgm:spPr/>
      <dgm:t>
        <a:bodyPr/>
        <a:lstStyle/>
        <a:p>
          <a:endParaRPr lang="es-ES"/>
        </a:p>
      </dgm:t>
    </dgm:pt>
    <dgm:pt modelId="{83E2A1E5-99D7-422A-B2DF-7C9A62B81382}" type="pres">
      <dgm:prSet presAssocID="{673F69BC-D6D3-4DF5-80D7-08013305B243}" presName="connectorText" presStyleLbl="sibTrans2D1" presStyleIdx="0" presStyleCnt="6"/>
      <dgm:spPr/>
      <dgm:t>
        <a:bodyPr/>
        <a:lstStyle/>
        <a:p>
          <a:endParaRPr lang="es-ES"/>
        </a:p>
      </dgm:t>
    </dgm:pt>
    <dgm:pt modelId="{98438AF1-7C56-4D71-8223-C40E7CD67BDA}" type="pres">
      <dgm:prSet presAssocID="{0854BAE8-845F-4E8B-A035-B85166DF0A92}" presName="node" presStyleLbl="node1" presStyleIdx="1" presStyleCnt="6" custScaleX="173534" custScaleY="91566" custRadScaleRad="157509" custRadScaleInc="-33136">
        <dgm:presLayoutVars>
          <dgm:bulletEnabled val="1"/>
        </dgm:presLayoutVars>
      </dgm:prSet>
      <dgm:spPr/>
      <dgm:t>
        <a:bodyPr/>
        <a:lstStyle/>
        <a:p>
          <a:endParaRPr lang="es-EC"/>
        </a:p>
      </dgm:t>
    </dgm:pt>
    <dgm:pt modelId="{53174837-3CEC-48DB-BF43-95C1A131B3E8}" type="pres">
      <dgm:prSet presAssocID="{686324F1-8E02-41C4-A29D-F8A4DF547B8A}" presName="sibTrans" presStyleLbl="sibTrans2D1" presStyleIdx="1" presStyleCnt="6" custAng="20521703" custScaleX="245456" custScaleY="125868" custLinFactNeighborX="-23496"/>
      <dgm:spPr/>
      <dgm:t>
        <a:bodyPr/>
        <a:lstStyle/>
        <a:p>
          <a:endParaRPr lang="es-ES"/>
        </a:p>
      </dgm:t>
    </dgm:pt>
    <dgm:pt modelId="{D740C154-F095-44AE-B458-989DDEF23306}" type="pres">
      <dgm:prSet presAssocID="{686324F1-8E02-41C4-A29D-F8A4DF547B8A}" presName="connectorText" presStyleLbl="sibTrans2D1" presStyleIdx="1" presStyleCnt="6"/>
      <dgm:spPr/>
      <dgm:t>
        <a:bodyPr/>
        <a:lstStyle/>
        <a:p>
          <a:endParaRPr lang="es-ES"/>
        </a:p>
      </dgm:t>
    </dgm:pt>
    <dgm:pt modelId="{E3684859-5AA9-42A9-9C09-B2314894F1BF}" type="pres">
      <dgm:prSet presAssocID="{BBDE2210-7212-409F-8E02-8BCE4B3425D3}" presName="node" presStyleLbl="node1" presStyleIdx="2" presStyleCnt="6" custScaleX="169187" custScaleY="86024" custRadScaleRad="39601" custRadScaleInc="-376815">
        <dgm:presLayoutVars>
          <dgm:bulletEnabled val="1"/>
        </dgm:presLayoutVars>
      </dgm:prSet>
      <dgm:spPr/>
      <dgm:t>
        <a:bodyPr/>
        <a:lstStyle/>
        <a:p>
          <a:endParaRPr lang="es-EC"/>
        </a:p>
      </dgm:t>
    </dgm:pt>
    <dgm:pt modelId="{C902FAC2-152F-41F5-AF59-B6628B1FA61F}" type="pres">
      <dgm:prSet presAssocID="{8E00AB4C-7DEC-4861-8857-671D33ABA9A7}" presName="sibTrans" presStyleLbl="sibTrans2D1" presStyleIdx="2" presStyleCnt="6" custAng="18162572" custScaleX="236246" custScaleY="119298" custLinFactX="-100000" custLinFactY="-207388" custLinFactNeighborX="-125553" custLinFactNeighborY="-300000"/>
      <dgm:spPr/>
      <dgm:t>
        <a:bodyPr/>
        <a:lstStyle/>
        <a:p>
          <a:endParaRPr lang="es-EC"/>
        </a:p>
      </dgm:t>
    </dgm:pt>
    <dgm:pt modelId="{4322B512-E22C-45D5-B8D3-821319C7D7F2}" type="pres">
      <dgm:prSet presAssocID="{8E00AB4C-7DEC-4861-8857-671D33ABA9A7}" presName="connectorText" presStyleLbl="sibTrans2D1" presStyleIdx="2" presStyleCnt="6"/>
      <dgm:spPr/>
      <dgm:t>
        <a:bodyPr/>
        <a:lstStyle/>
        <a:p>
          <a:endParaRPr lang="es-EC"/>
        </a:p>
      </dgm:t>
    </dgm:pt>
    <dgm:pt modelId="{3DD4D1C6-A278-404D-A50B-CD1E5DF4FE8A}" type="pres">
      <dgm:prSet presAssocID="{24E7B395-0242-4410-9E61-A2C0C62F3F4E}" presName="node" presStyleLbl="node1" presStyleIdx="3" presStyleCnt="6" custScaleX="168740" custScaleY="67860" custRadScaleRad="12362" custRadScaleInc="3059">
        <dgm:presLayoutVars>
          <dgm:bulletEnabled val="1"/>
        </dgm:presLayoutVars>
      </dgm:prSet>
      <dgm:spPr/>
      <dgm:t>
        <a:bodyPr/>
        <a:lstStyle/>
        <a:p>
          <a:endParaRPr lang="es-EC"/>
        </a:p>
      </dgm:t>
    </dgm:pt>
    <dgm:pt modelId="{B53F5B26-B7AF-46B3-8A1D-45E2FC532C41}" type="pres">
      <dgm:prSet presAssocID="{AC7D2E0F-6111-4FF4-B3DE-AFE407808AE9}" presName="sibTrans" presStyleLbl="sibTrans2D1" presStyleIdx="3" presStyleCnt="6" custAng="220275" custScaleX="106460" custScaleY="91954" custLinFactNeighborX="8090" custLinFactNeighborY="18681"/>
      <dgm:spPr/>
      <dgm:t>
        <a:bodyPr/>
        <a:lstStyle/>
        <a:p>
          <a:endParaRPr lang="es-EC"/>
        </a:p>
      </dgm:t>
    </dgm:pt>
    <dgm:pt modelId="{4C196E09-A694-4FBC-BEE0-0C8B065193E9}" type="pres">
      <dgm:prSet presAssocID="{AC7D2E0F-6111-4FF4-B3DE-AFE407808AE9}" presName="connectorText" presStyleLbl="sibTrans2D1" presStyleIdx="3" presStyleCnt="6"/>
      <dgm:spPr/>
      <dgm:t>
        <a:bodyPr/>
        <a:lstStyle/>
        <a:p>
          <a:endParaRPr lang="es-EC"/>
        </a:p>
      </dgm:t>
    </dgm:pt>
    <dgm:pt modelId="{7EE8FD5A-725D-4C62-98D5-527B296C0226}" type="pres">
      <dgm:prSet presAssocID="{1F8BE937-953B-4A4B-8EEE-0205081936E2}" presName="node" presStyleLbl="node1" presStyleIdx="4" presStyleCnt="6" custScaleY="69868" custRadScaleRad="53965" custRadScaleInc="-208737">
        <dgm:presLayoutVars>
          <dgm:bulletEnabled val="1"/>
        </dgm:presLayoutVars>
      </dgm:prSet>
      <dgm:spPr/>
      <dgm:t>
        <a:bodyPr/>
        <a:lstStyle/>
        <a:p>
          <a:endParaRPr lang="es-EC"/>
        </a:p>
      </dgm:t>
    </dgm:pt>
    <dgm:pt modelId="{E8E6F870-4782-4EE5-89AA-08B4166C8B90}" type="pres">
      <dgm:prSet presAssocID="{6E4C3F68-D6AE-4A5A-9815-C2DF76A3C8CA}" presName="sibTrans" presStyleLbl="sibTrans2D1" presStyleIdx="4" presStyleCnt="6" custAng="21569193" custScaleX="116994" custScaleY="108940" custLinFactNeighborX="-6402" custLinFactNeighborY="29682"/>
      <dgm:spPr/>
      <dgm:t>
        <a:bodyPr/>
        <a:lstStyle/>
        <a:p>
          <a:endParaRPr lang="es-EC"/>
        </a:p>
      </dgm:t>
    </dgm:pt>
    <dgm:pt modelId="{A6219965-BE2B-49A9-99AC-821EB4AEEAAF}" type="pres">
      <dgm:prSet presAssocID="{6E4C3F68-D6AE-4A5A-9815-C2DF76A3C8CA}" presName="connectorText" presStyleLbl="sibTrans2D1" presStyleIdx="4" presStyleCnt="6"/>
      <dgm:spPr/>
      <dgm:t>
        <a:bodyPr/>
        <a:lstStyle/>
        <a:p>
          <a:endParaRPr lang="es-EC"/>
        </a:p>
      </dgm:t>
    </dgm:pt>
    <dgm:pt modelId="{614F66F5-3D16-420E-BC2C-FAA69D686A10}" type="pres">
      <dgm:prSet presAssocID="{F510BBB7-14FC-40DE-99C2-F6A9F181B759}" presName="node" presStyleLbl="node1" presStyleIdx="5" presStyleCnt="6" custScaleX="148101" custScaleY="61247" custRadScaleRad="103602" custRadScaleInc="-407934">
        <dgm:presLayoutVars>
          <dgm:bulletEnabled val="1"/>
        </dgm:presLayoutVars>
      </dgm:prSet>
      <dgm:spPr/>
      <dgm:t>
        <a:bodyPr/>
        <a:lstStyle/>
        <a:p>
          <a:endParaRPr lang="es-EC"/>
        </a:p>
      </dgm:t>
    </dgm:pt>
    <dgm:pt modelId="{5B6314F0-2962-4C92-BDF1-208EBAEBE2CD}" type="pres">
      <dgm:prSet presAssocID="{83CCD2C5-D3BA-444E-B9CE-271FCF4CF212}" presName="sibTrans" presStyleLbl="sibTrans2D1" presStyleIdx="5" presStyleCnt="6" custAng="1669710" custScaleX="127485" custScaleY="101133" custLinFactX="100000" custLinFactY="-40163" custLinFactNeighborX="195913" custLinFactNeighborY="-100000"/>
      <dgm:spPr/>
      <dgm:t>
        <a:bodyPr/>
        <a:lstStyle/>
        <a:p>
          <a:endParaRPr lang="es-EC"/>
        </a:p>
      </dgm:t>
    </dgm:pt>
    <dgm:pt modelId="{AC564AD0-189B-4015-A750-E9D655582611}" type="pres">
      <dgm:prSet presAssocID="{83CCD2C5-D3BA-444E-B9CE-271FCF4CF212}" presName="connectorText" presStyleLbl="sibTrans2D1" presStyleIdx="5" presStyleCnt="6"/>
      <dgm:spPr/>
      <dgm:t>
        <a:bodyPr/>
        <a:lstStyle/>
        <a:p>
          <a:endParaRPr lang="es-EC"/>
        </a:p>
      </dgm:t>
    </dgm:pt>
  </dgm:ptLst>
  <dgm:cxnLst>
    <dgm:cxn modelId="{3E76145F-75E5-4C56-A8D6-E52DB6A16371}" type="presOf" srcId="{83CCD2C5-D3BA-444E-B9CE-271FCF4CF212}" destId="{5B6314F0-2962-4C92-BDF1-208EBAEBE2CD}" srcOrd="0" destOrd="0" presId="urn:microsoft.com/office/officeart/2005/8/layout/cycle7"/>
    <dgm:cxn modelId="{5E41DC61-9D77-4E96-886B-37DD1F3ADF20}" type="presOf" srcId="{8E00AB4C-7DEC-4861-8857-671D33ABA9A7}" destId="{4322B512-E22C-45D5-B8D3-821319C7D7F2}" srcOrd="1" destOrd="0" presId="urn:microsoft.com/office/officeart/2005/8/layout/cycle7"/>
    <dgm:cxn modelId="{0AAEF74A-C057-4EB1-AD90-4237B306790A}" type="presOf" srcId="{6E4C3F68-D6AE-4A5A-9815-C2DF76A3C8CA}" destId="{E8E6F870-4782-4EE5-89AA-08B4166C8B90}" srcOrd="0" destOrd="0" presId="urn:microsoft.com/office/officeart/2005/8/layout/cycle7"/>
    <dgm:cxn modelId="{4143CB16-8D2F-455A-91A6-5A7689D0047F}" srcId="{8A1D8E34-2172-4530-AA31-0C06B7CCE802}" destId="{1F8BE937-953B-4A4B-8EEE-0205081936E2}" srcOrd="4" destOrd="0" parTransId="{E92B5C39-CB1E-41AF-AB63-03320258184F}" sibTransId="{6E4C3F68-D6AE-4A5A-9815-C2DF76A3C8CA}"/>
    <dgm:cxn modelId="{44DCAE8C-7060-414F-A66C-32BDFF92E3E3}" type="presOf" srcId="{83CCD2C5-D3BA-444E-B9CE-271FCF4CF212}" destId="{AC564AD0-189B-4015-A750-E9D655582611}" srcOrd="1" destOrd="0" presId="urn:microsoft.com/office/officeart/2005/8/layout/cycle7"/>
    <dgm:cxn modelId="{8F762C7D-8920-4CD8-8DB6-CF67ED24B2E8}" type="presOf" srcId="{1F8BE937-953B-4A4B-8EEE-0205081936E2}" destId="{7EE8FD5A-725D-4C62-98D5-527B296C0226}" srcOrd="0" destOrd="0" presId="urn:microsoft.com/office/officeart/2005/8/layout/cycle7"/>
    <dgm:cxn modelId="{93C5CCA6-0184-4DBF-A8AD-B26BEC55D8FA}" type="presOf" srcId="{BBDE2210-7212-409F-8E02-8BCE4B3425D3}" destId="{E3684859-5AA9-42A9-9C09-B2314894F1BF}" srcOrd="0" destOrd="0" presId="urn:microsoft.com/office/officeart/2005/8/layout/cycle7"/>
    <dgm:cxn modelId="{91094D3C-D1C0-49EA-AF1C-EDECF457A9C7}" srcId="{8A1D8E34-2172-4530-AA31-0C06B7CCE802}" destId="{24E7B395-0242-4410-9E61-A2C0C62F3F4E}" srcOrd="3" destOrd="0" parTransId="{1C5FCB89-F9CF-4AA3-9F1B-F49555BA4D4C}" sibTransId="{AC7D2E0F-6111-4FF4-B3DE-AFE407808AE9}"/>
    <dgm:cxn modelId="{A55531A3-EFB9-4959-B858-DB1E3011CE0B}" type="presOf" srcId="{AC7D2E0F-6111-4FF4-B3DE-AFE407808AE9}" destId="{4C196E09-A694-4FBC-BEE0-0C8B065193E9}" srcOrd="1" destOrd="0" presId="urn:microsoft.com/office/officeart/2005/8/layout/cycle7"/>
    <dgm:cxn modelId="{DBB850A0-AEF9-49F8-8B38-85BB6F98ECF0}" type="presOf" srcId="{6E4C3F68-D6AE-4A5A-9815-C2DF76A3C8CA}" destId="{A6219965-BE2B-49A9-99AC-821EB4AEEAAF}" srcOrd="1" destOrd="0" presId="urn:microsoft.com/office/officeart/2005/8/layout/cycle7"/>
    <dgm:cxn modelId="{28BD8E80-4629-4124-B3B2-20E08C8CA1A0}" type="presOf" srcId="{F510BBB7-14FC-40DE-99C2-F6A9F181B759}" destId="{614F66F5-3D16-420E-BC2C-FAA69D686A10}" srcOrd="0" destOrd="0" presId="urn:microsoft.com/office/officeart/2005/8/layout/cycle7"/>
    <dgm:cxn modelId="{DAECBCB5-6961-4535-9DF4-E5C170F5B707}" srcId="{8A1D8E34-2172-4530-AA31-0C06B7CCE802}" destId="{F510BBB7-14FC-40DE-99C2-F6A9F181B759}" srcOrd="5" destOrd="0" parTransId="{292ED614-7F23-4398-9DD9-8B994EBB5A28}" sibTransId="{83CCD2C5-D3BA-444E-B9CE-271FCF4CF212}"/>
    <dgm:cxn modelId="{AF641149-45C1-4332-BA19-87319B2F1728}" type="presOf" srcId="{AC7D2E0F-6111-4FF4-B3DE-AFE407808AE9}" destId="{B53F5B26-B7AF-46B3-8A1D-45E2FC532C41}" srcOrd="0" destOrd="0" presId="urn:microsoft.com/office/officeart/2005/8/layout/cycle7"/>
    <dgm:cxn modelId="{E3C87772-050B-4971-AF37-F7983F96C999}" srcId="{8A1D8E34-2172-4530-AA31-0C06B7CCE802}" destId="{0854BAE8-845F-4E8B-A035-B85166DF0A92}" srcOrd="1" destOrd="0" parTransId="{A7E35DC6-3284-49C3-A865-FD9FD30278AC}" sibTransId="{686324F1-8E02-41C4-A29D-F8A4DF547B8A}"/>
    <dgm:cxn modelId="{88C08D8C-5F5C-4C4D-BC24-4FC426A8B538}" type="presOf" srcId="{686324F1-8E02-41C4-A29D-F8A4DF547B8A}" destId="{D740C154-F095-44AE-B458-989DDEF23306}" srcOrd="1" destOrd="0" presId="urn:microsoft.com/office/officeart/2005/8/layout/cycle7"/>
    <dgm:cxn modelId="{89213EC5-3B04-40F1-B023-1C02FFB121A7}" type="presOf" srcId="{24E7B395-0242-4410-9E61-A2C0C62F3F4E}" destId="{3DD4D1C6-A278-404D-A50B-CD1E5DF4FE8A}" srcOrd="0" destOrd="0" presId="urn:microsoft.com/office/officeart/2005/8/layout/cycle7"/>
    <dgm:cxn modelId="{09E4DC64-4E83-4780-BFC5-AAA3AE7F3C84}" srcId="{8A1D8E34-2172-4530-AA31-0C06B7CCE802}" destId="{BBDE2210-7212-409F-8E02-8BCE4B3425D3}" srcOrd="2" destOrd="0" parTransId="{B11C57AC-DF80-49A4-B0BA-5FC853FF36FE}" sibTransId="{8E00AB4C-7DEC-4861-8857-671D33ABA9A7}"/>
    <dgm:cxn modelId="{3244C3C9-037A-4394-920A-CBF41619305D}" type="presOf" srcId="{673F69BC-D6D3-4DF5-80D7-08013305B243}" destId="{83E2A1E5-99D7-422A-B2DF-7C9A62B81382}" srcOrd="1" destOrd="0" presId="urn:microsoft.com/office/officeart/2005/8/layout/cycle7"/>
    <dgm:cxn modelId="{1160D9EA-1485-42AD-924C-36147EEF3226}" srcId="{8A1D8E34-2172-4530-AA31-0C06B7CCE802}" destId="{5DBE77D1-D563-43DC-ABD9-320302EFB9D6}" srcOrd="0" destOrd="0" parTransId="{BD8F4E13-67AD-4CC1-94BF-E272B059E6B2}" sibTransId="{673F69BC-D6D3-4DF5-80D7-08013305B243}"/>
    <dgm:cxn modelId="{EC2407DE-0DED-4932-8945-226349B9F8E2}" type="presOf" srcId="{686324F1-8E02-41C4-A29D-F8A4DF547B8A}" destId="{53174837-3CEC-48DB-BF43-95C1A131B3E8}" srcOrd="0" destOrd="0" presId="urn:microsoft.com/office/officeart/2005/8/layout/cycle7"/>
    <dgm:cxn modelId="{60479DE1-9081-439F-A526-1C1E03BFC301}" type="presOf" srcId="{0854BAE8-845F-4E8B-A035-B85166DF0A92}" destId="{98438AF1-7C56-4D71-8223-C40E7CD67BDA}" srcOrd="0" destOrd="0" presId="urn:microsoft.com/office/officeart/2005/8/layout/cycle7"/>
    <dgm:cxn modelId="{F8745275-B0F9-4D0A-BF81-E724C51AA4E3}" type="presOf" srcId="{673F69BC-D6D3-4DF5-80D7-08013305B243}" destId="{75DCA767-49A9-4751-9909-5DE22882AB59}" srcOrd="0" destOrd="0" presId="urn:microsoft.com/office/officeart/2005/8/layout/cycle7"/>
    <dgm:cxn modelId="{65FF13D9-4BA6-40A2-B1E9-0585FA44E1A4}" type="presOf" srcId="{8A1D8E34-2172-4530-AA31-0C06B7CCE802}" destId="{93A38E98-66D3-43D7-B748-899E6F553680}" srcOrd="0" destOrd="0" presId="urn:microsoft.com/office/officeart/2005/8/layout/cycle7"/>
    <dgm:cxn modelId="{5B42812C-5AED-4BA7-8799-F4CF2E95258C}" type="presOf" srcId="{5DBE77D1-D563-43DC-ABD9-320302EFB9D6}" destId="{12A2F3D0-EA3F-475F-8B80-6F80297CABFA}" srcOrd="0" destOrd="0" presId="urn:microsoft.com/office/officeart/2005/8/layout/cycle7"/>
    <dgm:cxn modelId="{15A83CF1-A1A6-4FEB-AC7C-07776FD79DC9}" type="presOf" srcId="{8E00AB4C-7DEC-4861-8857-671D33ABA9A7}" destId="{C902FAC2-152F-41F5-AF59-B6628B1FA61F}" srcOrd="0" destOrd="0" presId="urn:microsoft.com/office/officeart/2005/8/layout/cycle7"/>
    <dgm:cxn modelId="{9535D303-47C9-4BC6-B42F-2F9B1F0726A5}" type="presParOf" srcId="{93A38E98-66D3-43D7-B748-899E6F553680}" destId="{12A2F3D0-EA3F-475F-8B80-6F80297CABFA}" srcOrd="0" destOrd="0" presId="urn:microsoft.com/office/officeart/2005/8/layout/cycle7"/>
    <dgm:cxn modelId="{FB6FA594-9BC1-4688-AB1E-9260A9920226}" type="presParOf" srcId="{93A38E98-66D3-43D7-B748-899E6F553680}" destId="{75DCA767-49A9-4751-9909-5DE22882AB59}" srcOrd="1" destOrd="0" presId="urn:microsoft.com/office/officeart/2005/8/layout/cycle7"/>
    <dgm:cxn modelId="{8C1A0A6A-52EA-4233-AD7B-3C217963096F}" type="presParOf" srcId="{75DCA767-49A9-4751-9909-5DE22882AB59}" destId="{83E2A1E5-99D7-422A-B2DF-7C9A62B81382}" srcOrd="0" destOrd="0" presId="urn:microsoft.com/office/officeart/2005/8/layout/cycle7"/>
    <dgm:cxn modelId="{214B53DB-5C2D-420F-88B8-012518DC0A55}" type="presParOf" srcId="{93A38E98-66D3-43D7-B748-899E6F553680}" destId="{98438AF1-7C56-4D71-8223-C40E7CD67BDA}" srcOrd="2" destOrd="0" presId="urn:microsoft.com/office/officeart/2005/8/layout/cycle7"/>
    <dgm:cxn modelId="{C8E9C8AC-9B82-4046-88D3-1F0A5F14D649}" type="presParOf" srcId="{93A38E98-66D3-43D7-B748-899E6F553680}" destId="{53174837-3CEC-48DB-BF43-95C1A131B3E8}" srcOrd="3" destOrd="0" presId="urn:microsoft.com/office/officeart/2005/8/layout/cycle7"/>
    <dgm:cxn modelId="{B88C6138-F5BD-45DE-A85C-205E3E908C09}" type="presParOf" srcId="{53174837-3CEC-48DB-BF43-95C1A131B3E8}" destId="{D740C154-F095-44AE-B458-989DDEF23306}" srcOrd="0" destOrd="0" presId="urn:microsoft.com/office/officeart/2005/8/layout/cycle7"/>
    <dgm:cxn modelId="{50073743-CFB3-4CE5-BA1D-07B90590874B}" type="presParOf" srcId="{93A38E98-66D3-43D7-B748-899E6F553680}" destId="{E3684859-5AA9-42A9-9C09-B2314894F1BF}" srcOrd="4" destOrd="0" presId="urn:microsoft.com/office/officeart/2005/8/layout/cycle7"/>
    <dgm:cxn modelId="{4C80CEA3-7DDD-40E7-A383-1D0A4D4368FE}" type="presParOf" srcId="{93A38E98-66D3-43D7-B748-899E6F553680}" destId="{C902FAC2-152F-41F5-AF59-B6628B1FA61F}" srcOrd="5" destOrd="0" presId="urn:microsoft.com/office/officeart/2005/8/layout/cycle7"/>
    <dgm:cxn modelId="{9D7D4670-E2B0-4997-A514-4A8496DE6ED6}" type="presParOf" srcId="{C902FAC2-152F-41F5-AF59-B6628B1FA61F}" destId="{4322B512-E22C-45D5-B8D3-821319C7D7F2}" srcOrd="0" destOrd="0" presId="urn:microsoft.com/office/officeart/2005/8/layout/cycle7"/>
    <dgm:cxn modelId="{092D3C7F-685F-42B4-A1A8-E7D832A279C9}" type="presParOf" srcId="{93A38E98-66D3-43D7-B748-899E6F553680}" destId="{3DD4D1C6-A278-404D-A50B-CD1E5DF4FE8A}" srcOrd="6" destOrd="0" presId="urn:microsoft.com/office/officeart/2005/8/layout/cycle7"/>
    <dgm:cxn modelId="{F91F249A-9419-4DDE-A735-1FD66004A0E6}" type="presParOf" srcId="{93A38E98-66D3-43D7-B748-899E6F553680}" destId="{B53F5B26-B7AF-46B3-8A1D-45E2FC532C41}" srcOrd="7" destOrd="0" presId="urn:microsoft.com/office/officeart/2005/8/layout/cycle7"/>
    <dgm:cxn modelId="{5A61F3CC-ED90-4988-8153-257628110185}" type="presParOf" srcId="{B53F5B26-B7AF-46B3-8A1D-45E2FC532C41}" destId="{4C196E09-A694-4FBC-BEE0-0C8B065193E9}" srcOrd="0" destOrd="0" presId="urn:microsoft.com/office/officeart/2005/8/layout/cycle7"/>
    <dgm:cxn modelId="{05C432F7-6F36-477C-8AB3-A99D8A4D0EB9}" type="presParOf" srcId="{93A38E98-66D3-43D7-B748-899E6F553680}" destId="{7EE8FD5A-725D-4C62-98D5-527B296C0226}" srcOrd="8" destOrd="0" presId="urn:microsoft.com/office/officeart/2005/8/layout/cycle7"/>
    <dgm:cxn modelId="{D27A1641-1AB5-4ED5-A7D3-6E5335B85A0F}" type="presParOf" srcId="{93A38E98-66D3-43D7-B748-899E6F553680}" destId="{E8E6F870-4782-4EE5-89AA-08B4166C8B90}" srcOrd="9" destOrd="0" presId="urn:microsoft.com/office/officeart/2005/8/layout/cycle7"/>
    <dgm:cxn modelId="{53A65B67-BA18-4604-BA25-87DDAE13FE95}" type="presParOf" srcId="{E8E6F870-4782-4EE5-89AA-08B4166C8B90}" destId="{A6219965-BE2B-49A9-99AC-821EB4AEEAAF}" srcOrd="0" destOrd="0" presId="urn:microsoft.com/office/officeart/2005/8/layout/cycle7"/>
    <dgm:cxn modelId="{4E30BB57-237B-47D9-9E4A-D193637C47BE}" type="presParOf" srcId="{93A38E98-66D3-43D7-B748-899E6F553680}" destId="{614F66F5-3D16-420E-BC2C-FAA69D686A10}" srcOrd="10" destOrd="0" presId="urn:microsoft.com/office/officeart/2005/8/layout/cycle7"/>
    <dgm:cxn modelId="{0D08AA48-C900-4C9D-8092-45B93D04CB86}" type="presParOf" srcId="{93A38E98-66D3-43D7-B748-899E6F553680}" destId="{5B6314F0-2962-4C92-BDF1-208EBAEBE2CD}" srcOrd="11" destOrd="0" presId="urn:microsoft.com/office/officeart/2005/8/layout/cycle7"/>
    <dgm:cxn modelId="{D3222EF7-46BA-4206-AC5C-33B4EA289A3D}" type="presParOf" srcId="{5B6314F0-2962-4C92-BDF1-208EBAEBE2CD}" destId="{AC564AD0-189B-4015-A750-E9D65558261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dirty="0"/>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9508C3FC-F0B2-49A3-8081-D475F7877FC9}" type="datetimeFigureOut">
              <a:rPr lang="es-EC" smtClean="0"/>
              <a:t>21/09/2017</a:t>
            </a:fld>
            <a:endParaRPr lang="es-EC" dirty="0"/>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dirty="0"/>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C27772F2-76BB-4565-8E11-268E1773DEB8}" type="slidenum">
              <a:rPr lang="es-EC" smtClean="0"/>
              <a:t>‹Nº›</a:t>
            </a:fld>
            <a:endParaRPr lang="es-EC" dirty="0"/>
          </a:p>
        </p:txBody>
      </p:sp>
    </p:spTree>
    <p:extLst>
      <p:ext uri="{BB962C8B-B14F-4D97-AF65-F5344CB8AC3E}">
        <p14:creationId xmlns:p14="http://schemas.microsoft.com/office/powerpoint/2010/main" val="260202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dirty="0"/>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ACA90CD-5F36-4D03-B8E6-BBFCAD0238F4}" type="datetimeFigureOut">
              <a:rPr lang="en-US" smtClean="0"/>
              <a:pPr/>
              <a:t>9/21/2017</a:t>
            </a:fld>
            <a:endParaRPr lang="en-US" dirty="0"/>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dirty="0"/>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168C435-87AF-48F8-BD5A-FF0D4143CDC1}" type="slidenum">
              <a:rPr lang="en-US" smtClean="0"/>
              <a:pPr/>
              <a:t>‹Nº›</a:t>
            </a:fld>
            <a:endParaRPr lang="en-US" dirty="0"/>
          </a:p>
        </p:txBody>
      </p:sp>
    </p:spTree>
    <p:extLst>
      <p:ext uri="{BB962C8B-B14F-4D97-AF65-F5344CB8AC3E}">
        <p14:creationId xmlns:p14="http://schemas.microsoft.com/office/powerpoint/2010/main" val="528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300" dirty="0"/>
              <a:t>Al tratarse de una deformación plástica, es decir, una deformación permanente, conviene emplear materiales con las siguientes características:</a:t>
            </a:r>
            <a:endParaRPr lang="es-EC" sz="1300" dirty="0"/>
          </a:p>
          <a:p>
            <a:pPr lvl="0"/>
            <a:r>
              <a:rPr lang="es-ES_tradnl" sz="1300" dirty="0"/>
              <a:t>Límite elástico bajo. </a:t>
            </a:r>
            <a:endParaRPr lang="es-EC" sz="1300" dirty="0"/>
          </a:p>
          <a:p>
            <a:pPr lvl="0"/>
            <a:r>
              <a:rPr lang="es-ES_tradnl" sz="1300" dirty="0"/>
              <a:t>Elevada capacidad de deformación.</a:t>
            </a:r>
            <a:endParaRPr lang="es-EC" sz="1300" dirty="0"/>
          </a:p>
          <a:p>
            <a:pPr lvl="0"/>
            <a:r>
              <a:rPr lang="es-ES_tradnl" sz="1300" dirty="0"/>
              <a:t>Deberán ser dúctiles, maleables, de elevada plasticidad o deformabilidad. </a:t>
            </a:r>
            <a:endParaRPr lang="es-EC" sz="1300" dirty="0"/>
          </a:p>
          <a:p>
            <a:endParaRPr lang="es-EC" dirty="0"/>
          </a:p>
        </p:txBody>
      </p:sp>
      <p:sp>
        <p:nvSpPr>
          <p:cNvPr id="4" name="3 Marcador de número de diapositiva"/>
          <p:cNvSpPr>
            <a:spLocks noGrp="1"/>
          </p:cNvSpPr>
          <p:nvPr>
            <p:ph type="sldNum" sz="quarter" idx="10"/>
          </p:nvPr>
        </p:nvSpPr>
        <p:spPr/>
        <p:txBody>
          <a:bodyPr/>
          <a:lstStyle/>
          <a:p>
            <a:fld id="{B168C435-87AF-48F8-BD5A-FF0D4143CDC1}" type="slidenum">
              <a:rPr lang="en-US" smtClean="0"/>
              <a:pPr/>
              <a:t>6</a:t>
            </a:fld>
            <a:endParaRPr lang="en-US" dirty="0"/>
          </a:p>
        </p:txBody>
      </p:sp>
    </p:spTree>
    <p:extLst>
      <p:ext uri="{BB962C8B-B14F-4D97-AF65-F5344CB8AC3E}">
        <p14:creationId xmlns:p14="http://schemas.microsoft.com/office/powerpoint/2010/main" val="142316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Tipo de dato secuencial, sirve para agrupar datos como si fueran un único valor, varios valores.</a:t>
            </a: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23</a:t>
            </a:fld>
            <a:endParaRPr lang="en-US" dirty="0"/>
          </a:p>
        </p:txBody>
      </p:sp>
    </p:spTree>
    <p:extLst>
      <p:ext uri="{BB962C8B-B14F-4D97-AF65-F5344CB8AC3E}">
        <p14:creationId xmlns:p14="http://schemas.microsoft.com/office/powerpoint/2010/main" val="145020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Tipo de dato secuencial, sirve para agrupar datos como si fueran un único valor, varios valores.</a:t>
            </a: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24</a:t>
            </a:fld>
            <a:endParaRPr lang="en-US" dirty="0"/>
          </a:p>
        </p:txBody>
      </p:sp>
    </p:spTree>
    <p:extLst>
      <p:ext uri="{BB962C8B-B14F-4D97-AF65-F5344CB8AC3E}">
        <p14:creationId xmlns:p14="http://schemas.microsoft.com/office/powerpoint/2010/main" val="14502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La simulación de procesos a lo largo del tiempo ha permitido resolver cuestiones complejas. Y se puede definir como: </a:t>
            </a: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9</a:t>
            </a:fld>
            <a:endParaRPr lang="en-US" dirty="0"/>
          </a:p>
        </p:txBody>
      </p:sp>
    </p:spTree>
    <p:extLst>
      <p:ext uri="{BB962C8B-B14F-4D97-AF65-F5344CB8AC3E}">
        <p14:creationId xmlns:p14="http://schemas.microsoft.com/office/powerpoint/2010/main" val="23871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15</a:t>
            </a:fld>
            <a:endParaRPr lang="en-US" dirty="0"/>
          </a:p>
        </p:txBody>
      </p:sp>
    </p:spTree>
    <p:extLst>
      <p:ext uri="{BB962C8B-B14F-4D97-AF65-F5344CB8AC3E}">
        <p14:creationId xmlns:p14="http://schemas.microsoft.com/office/powerpoint/2010/main" val="271280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16</a:t>
            </a:fld>
            <a:endParaRPr lang="en-US" dirty="0"/>
          </a:p>
        </p:txBody>
      </p:sp>
    </p:spTree>
    <p:extLst>
      <p:ext uri="{BB962C8B-B14F-4D97-AF65-F5344CB8AC3E}">
        <p14:creationId xmlns:p14="http://schemas.microsoft.com/office/powerpoint/2010/main" val="27128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17</a:t>
            </a:fld>
            <a:endParaRPr lang="en-US" dirty="0"/>
          </a:p>
        </p:txBody>
      </p:sp>
    </p:spTree>
    <p:extLst>
      <p:ext uri="{BB962C8B-B14F-4D97-AF65-F5344CB8AC3E}">
        <p14:creationId xmlns:p14="http://schemas.microsoft.com/office/powerpoint/2010/main" val="271280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18</a:t>
            </a:fld>
            <a:endParaRPr lang="en-US" dirty="0"/>
          </a:p>
        </p:txBody>
      </p:sp>
    </p:spTree>
    <p:extLst>
      <p:ext uri="{BB962C8B-B14F-4D97-AF65-F5344CB8AC3E}">
        <p14:creationId xmlns:p14="http://schemas.microsoft.com/office/powerpoint/2010/main" val="271280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300" dirty="0"/>
              <a:t>Tipo de dato secuencial, sirve para agrupar datos como si fueran un único valor, varios valores.</a:t>
            </a:r>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19</a:t>
            </a:fld>
            <a:endParaRPr lang="en-US" dirty="0"/>
          </a:p>
        </p:txBody>
      </p:sp>
    </p:spTree>
    <p:extLst>
      <p:ext uri="{BB962C8B-B14F-4D97-AF65-F5344CB8AC3E}">
        <p14:creationId xmlns:p14="http://schemas.microsoft.com/office/powerpoint/2010/main" val="145020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21</a:t>
            </a:fld>
            <a:endParaRPr lang="en-US" dirty="0"/>
          </a:p>
        </p:txBody>
      </p:sp>
    </p:spTree>
    <p:extLst>
      <p:ext uri="{BB962C8B-B14F-4D97-AF65-F5344CB8AC3E}">
        <p14:creationId xmlns:p14="http://schemas.microsoft.com/office/powerpoint/2010/main" val="27128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168C435-87AF-48F8-BD5A-FF0D4143CDC1}" type="slidenum">
              <a:rPr lang="en-US" smtClean="0"/>
              <a:pPr/>
              <a:t>22</a:t>
            </a:fld>
            <a:endParaRPr lang="en-US" dirty="0"/>
          </a:p>
        </p:txBody>
      </p:sp>
    </p:spTree>
    <p:extLst>
      <p:ext uri="{BB962C8B-B14F-4D97-AF65-F5344CB8AC3E}">
        <p14:creationId xmlns:p14="http://schemas.microsoft.com/office/powerpoint/2010/main" val="271280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4 Marcador de número de diapositiva"/>
          <p:cNvSpPr>
            <a:spLocks noGrp="1"/>
          </p:cNvSpPr>
          <p:nvPr>
            <p:ph type="sldNum" sz="quarter" idx="10"/>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0C1A20-3425-4BCC-9150-C9A472DA9562}" type="slidenum">
              <a:rPr lang="en-US"/>
              <a:pPr/>
              <a:t>‹Nº›</a:t>
            </a:fld>
            <a:endParaRPr lang="en-US" dirty="0"/>
          </a:p>
        </p:txBody>
      </p:sp>
    </p:spTree>
    <p:extLst>
      <p:ext uri="{BB962C8B-B14F-4D97-AF65-F5344CB8AC3E}">
        <p14:creationId xmlns:p14="http://schemas.microsoft.com/office/powerpoint/2010/main" val="422902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pPr/>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262762" y="3332210"/>
            <a:ext cx="7766936" cy="1646302"/>
          </a:xfrm>
        </p:spPr>
        <p:txBody>
          <a:bodyPr/>
          <a:lstStyle/>
          <a:p>
            <a:pPr algn="ctr"/>
            <a:r>
              <a:rPr lang="es-MX" sz="2400" b="1" dirty="0" smtClean="0">
                <a:solidFill>
                  <a:schemeClr val="accent2">
                    <a:lumMod val="75000"/>
                  </a:schemeClr>
                </a:solidFill>
              </a:rPr>
              <a:t>“EXPERIMENTACIÓN </a:t>
            </a:r>
            <a:r>
              <a:rPr lang="es-MX" sz="2400" b="1" dirty="0">
                <a:solidFill>
                  <a:schemeClr val="accent2">
                    <a:lumMod val="75000"/>
                  </a:schemeClr>
                </a:solidFill>
              </a:rPr>
              <a:t>Y SIMULACIÓN DEL PROCESO DE EMBUTICIÓN EN CALIENTE Y EN FRÍO MEDIANTE EL MÉTODO DE ELEMENTOS FINITOS EN ALEACIONES DE ALUMINIO Y ALEACIONES DE </a:t>
            </a:r>
            <a:r>
              <a:rPr lang="es-MX" sz="2400" b="1" dirty="0" smtClean="0">
                <a:solidFill>
                  <a:schemeClr val="accent2">
                    <a:lumMod val="75000"/>
                  </a:schemeClr>
                </a:solidFill>
              </a:rPr>
              <a:t>COBRE</a:t>
            </a:r>
            <a:r>
              <a:rPr lang="en-US" sz="2400" b="1" dirty="0" smtClean="0">
                <a:solidFill>
                  <a:schemeClr val="accent2">
                    <a:lumMod val="75000"/>
                  </a:schemeClr>
                </a:solidFill>
              </a:rPr>
              <a:t>”</a:t>
            </a:r>
            <a:endParaRPr lang="es-EC" sz="2400" dirty="0">
              <a:solidFill>
                <a:schemeClr val="accent2">
                  <a:lumMod val="75000"/>
                </a:schemeClr>
              </a:solidFill>
            </a:endParaRPr>
          </a:p>
        </p:txBody>
      </p:sp>
      <p:sp>
        <p:nvSpPr>
          <p:cNvPr id="3" name="Subtítulo 2"/>
          <p:cNvSpPr>
            <a:spLocks noGrp="1"/>
          </p:cNvSpPr>
          <p:nvPr>
            <p:ph type="subTitle" idx="1"/>
          </p:nvPr>
        </p:nvSpPr>
        <p:spPr>
          <a:xfrm>
            <a:off x="1262762" y="1789196"/>
            <a:ext cx="7766936" cy="2059473"/>
          </a:xfrm>
        </p:spPr>
        <p:txBody>
          <a:bodyPr>
            <a:noAutofit/>
          </a:bodyPr>
          <a:lstStyle/>
          <a:p>
            <a:pPr algn="ctr">
              <a:lnSpc>
                <a:spcPct val="115000"/>
              </a:lnSpc>
              <a:spcBef>
                <a:spcPts val="0"/>
              </a:spcBef>
              <a:spcAft>
                <a:spcPts val="1000"/>
              </a:spcAft>
            </a:pPr>
            <a:r>
              <a:rPr lang="es-E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VICERRECTORADO DE INVESTIGACIÓN </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0"/>
              </a:spcBef>
              <a:spcAft>
                <a:spcPts val="1000"/>
              </a:spcAft>
            </a:pPr>
            <a:r>
              <a:rPr lang="es-E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INNOVACIÓN Y TRANSFERENCIA DE TECNOLOGÍA</a:t>
            </a:r>
          </a:p>
          <a:p>
            <a:pPr algn="ctr">
              <a:lnSpc>
                <a:spcPct val="115000"/>
              </a:lnSpc>
              <a:spcBef>
                <a:spcPts val="0"/>
              </a:spcBef>
              <a:spcAft>
                <a:spcPts val="1000"/>
              </a:spcAft>
            </a:pPr>
            <a:r>
              <a:rPr lang="es-E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MAESTRÍA EN MANUFACTURA Y DISEÑO ASISTIDOS POR COMPUTADOR </a:t>
            </a:r>
          </a:p>
          <a:p>
            <a:pPr algn="ctr">
              <a:lnSpc>
                <a:spcPct val="115000"/>
              </a:lnSpc>
              <a:spcBef>
                <a:spcPts val="0"/>
              </a:spcBef>
              <a:spcAft>
                <a:spcPts val="1000"/>
              </a:spcAft>
            </a:pP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pic>
        <p:nvPicPr>
          <p:cNvPr id="1026" name="Picture 2" descr="LOGO PRINCIPAL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453" y="507357"/>
            <a:ext cx="4203555" cy="108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p:cNvSpPr txBox="1">
            <a:spLocks/>
          </p:cNvSpPr>
          <p:nvPr/>
        </p:nvSpPr>
        <p:spPr>
          <a:xfrm>
            <a:off x="1262762" y="5212652"/>
            <a:ext cx="7766936" cy="80601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AUTORES:		</a:t>
            </a:r>
            <a:r>
              <a:rPr lang="es-EC"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ING. MAURICIO CRUZ</a:t>
            </a:r>
          </a:p>
          <a:p>
            <a:pPr algn="ctr">
              <a:spcBef>
                <a:spcPts val="0"/>
              </a:spcBef>
            </a:pPr>
            <a:r>
              <a:rPr lang="en-U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ING</a:t>
            </a: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STALIN MENA</a:t>
            </a:r>
          </a:p>
        </p:txBody>
      </p:sp>
      <p:sp>
        <p:nvSpPr>
          <p:cNvPr id="6" name="8 Rectángulo"/>
          <p:cNvSpPr>
            <a:spLocks noChangeArrowheads="1"/>
          </p:cNvSpPr>
          <p:nvPr/>
        </p:nvSpPr>
        <p:spPr bwMode="auto">
          <a:xfrm>
            <a:off x="2524836" y="6128380"/>
            <a:ext cx="75472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Font typeface="Arial" panose="020B0604020202020204" pitchFamily="34" charset="0"/>
              <a:defRPr sz="3200">
                <a:solidFill>
                  <a:srgbClr val="14425D"/>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1" hangingPunct="1">
              <a:spcBef>
                <a:spcPct val="0"/>
              </a:spcBef>
              <a:buFontTx/>
              <a:buNone/>
            </a:pPr>
            <a:r>
              <a:rPr lang="x-none" alt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DIRECTOR</a:t>
            </a:r>
            <a:r>
              <a:rPr lang="es-EC" alt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C" altLang="es-EC" sz="2000"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S_tradnl"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ING</a:t>
            </a:r>
            <a:r>
              <a:rPr lang="es-ES_tradnl"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S_tradnl"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BORYS CULQUI MSC.</a:t>
            </a:r>
            <a:endParaRPr lang="es-EC" altLang="es-EC" sz="1600" dirty="0">
              <a:solidFill>
                <a:schemeClr val="tx1"/>
              </a:solidFill>
            </a:endParaRPr>
          </a:p>
        </p:txBody>
      </p:sp>
    </p:spTree>
    <p:extLst>
      <p:ext uri="{BB962C8B-B14F-4D97-AF65-F5344CB8AC3E}">
        <p14:creationId xmlns:p14="http://schemas.microsoft.com/office/powerpoint/2010/main" val="3939121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7070" y="375306"/>
            <a:ext cx="5258410" cy="640693"/>
          </a:xfrm>
          <a:ln>
            <a:solidFill>
              <a:schemeClr val="bg1"/>
            </a:solidFill>
          </a:ln>
        </p:spPr>
        <p:txBody>
          <a:bodyPr/>
          <a:lstStyle/>
          <a:p>
            <a:r>
              <a:rPr lang="es-EC" b="1" dirty="0" smtClean="0">
                <a:solidFill>
                  <a:schemeClr val="accent2"/>
                </a:solidFill>
                <a:latin typeface="Times New Roman" panose="02020603050405020304" pitchFamily="18" charset="0"/>
                <a:cs typeface="Times New Roman" panose="02020603050405020304" pitchFamily="18" charset="0"/>
              </a:rPr>
              <a:t>EMBUTICIÓN EN FRÍO</a:t>
            </a:r>
            <a:endParaRPr lang="es-EC" b="1" dirty="0">
              <a:solidFill>
                <a:schemeClr val="accent2"/>
              </a:solidFill>
              <a:latin typeface="Times New Roman" panose="02020603050405020304" pitchFamily="18" charset="0"/>
              <a:cs typeface="Times New Roman" panose="02020603050405020304" pitchFamily="18" charset="0"/>
            </a:endParaRPr>
          </a:p>
        </p:txBody>
      </p:sp>
      <p:sp>
        <p:nvSpPr>
          <p:cNvPr id="4" name="3 Rectángulo"/>
          <p:cNvSpPr/>
          <p:nvPr/>
        </p:nvSpPr>
        <p:spPr>
          <a:xfrm>
            <a:off x="1043526" y="4366735"/>
            <a:ext cx="8346134" cy="1477328"/>
          </a:xfrm>
          <a:prstGeom prst="rect">
            <a:avLst/>
          </a:prstGeom>
        </p:spPr>
        <p:txBody>
          <a:bodyPr wrap="square">
            <a:spAutoFit/>
          </a:bodyPr>
          <a:lstStyle/>
          <a:p>
            <a:r>
              <a:rPr lang="es-EC" b="1" dirty="0"/>
              <a:t>Características</a:t>
            </a:r>
            <a:endParaRPr lang="es-EC" dirty="0"/>
          </a:p>
          <a:p>
            <a:pPr marL="285750" indent="-285750">
              <a:buFont typeface="Arial" panose="020B0604020202020204" pitchFamily="34" charset="0"/>
              <a:buChar char="•"/>
            </a:pPr>
            <a:r>
              <a:rPr lang="es-EC" dirty="0"/>
              <a:t>Mayores modificaciones a la forma de la pieza de trabajo</a:t>
            </a:r>
          </a:p>
          <a:p>
            <a:pPr marL="285750" indent="-285750">
              <a:buFont typeface="Arial" panose="020B0604020202020204" pitchFamily="34" charset="0"/>
              <a:buChar char="•"/>
            </a:pPr>
            <a:r>
              <a:rPr lang="es-EC" dirty="0"/>
              <a:t>Menores esfuerzos</a:t>
            </a:r>
          </a:p>
          <a:p>
            <a:pPr marL="285750" indent="-285750">
              <a:buFont typeface="Arial" panose="020B0604020202020204" pitchFamily="34" charset="0"/>
              <a:buChar char="•"/>
            </a:pPr>
            <a:r>
              <a:rPr lang="es-EC" dirty="0"/>
              <a:t>Opción de trabajar con metales que se fracturan cuando son trabajados en  frío</a:t>
            </a:r>
          </a:p>
        </p:txBody>
      </p:sp>
      <p:sp>
        <p:nvSpPr>
          <p:cNvPr id="5" name="4 Rectángulo"/>
          <p:cNvSpPr/>
          <p:nvPr/>
        </p:nvSpPr>
        <p:spPr>
          <a:xfrm>
            <a:off x="1043526" y="1159078"/>
            <a:ext cx="5155324" cy="1754326"/>
          </a:xfrm>
          <a:prstGeom prst="rect">
            <a:avLst/>
          </a:prstGeom>
        </p:spPr>
        <p:txBody>
          <a:bodyPr wrap="square">
            <a:spAutoFit/>
          </a:bodyPr>
          <a:lstStyle/>
          <a:p>
            <a:r>
              <a:rPr lang="es-EC" b="1" dirty="0"/>
              <a:t>Características</a:t>
            </a:r>
            <a:endParaRPr lang="es-EC" dirty="0"/>
          </a:p>
          <a:p>
            <a:pPr marL="285750" indent="-285750">
              <a:buFont typeface="Arial" panose="020B0604020202020204" pitchFamily="34" charset="0"/>
              <a:buChar char="•"/>
            </a:pPr>
            <a:r>
              <a:rPr lang="es-EC" dirty="0" smtClean="0"/>
              <a:t>Mejor </a:t>
            </a:r>
            <a:r>
              <a:rPr lang="es-EC" dirty="0"/>
              <a:t>precisión</a:t>
            </a:r>
          </a:p>
          <a:p>
            <a:pPr marL="285750" indent="-285750">
              <a:buFont typeface="Arial" panose="020B0604020202020204" pitchFamily="34" charset="0"/>
              <a:buChar char="•"/>
            </a:pPr>
            <a:r>
              <a:rPr lang="es-EC" dirty="0"/>
              <a:t>Menores tolerancias</a:t>
            </a:r>
          </a:p>
          <a:p>
            <a:pPr marL="285750" indent="-285750">
              <a:buFont typeface="Arial" panose="020B0604020202020204" pitchFamily="34" charset="0"/>
              <a:buChar char="•"/>
            </a:pPr>
            <a:r>
              <a:rPr lang="es-EC" dirty="0"/>
              <a:t>Mejores acabados superficiales</a:t>
            </a:r>
          </a:p>
          <a:p>
            <a:pPr marL="285750" indent="-285750">
              <a:buFont typeface="Arial" panose="020B0604020202020204" pitchFamily="34" charset="0"/>
              <a:buChar char="•"/>
            </a:pPr>
            <a:r>
              <a:rPr lang="es-EC" dirty="0"/>
              <a:t>Mayor dureza de las partes</a:t>
            </a:r>
          </a:p>
          <a:p>
            <a:pPr marL="285750" indent="-285750">
              <a:buFont typeface="Arial" panose="020B0604020202020204" pitchFamily="34" charset="0"/>
              <a:buChar char="•"/>
            </a:pPr>
            <a:r>
              <a:rPr lang="es-EC" dirty="0"/>
              <a:t>Requiere mayor esfuerzo</a:t>
            </a:r>
          </a:p>
        </p:txBody>
      </p:sp>
      <p:sp>
        <p:nvSpPr>
          <p:cNvPr id="6" name="1 Título"/>
          <p:cNvSpPr txBox="1">
            <a:spLocks/>
          </p:cNvSpPr>
          <p:nvPr/>
        </p:nvSpPr>
        <p:spPr>
          <a:xfrm>
            <a:off x="617070" y="3569578"/>
            <a:ext cx="6698130" cy="489326"/>
          </a:xfrm>
          <a:prstGeom prst="rect">
            <a:avLst/>
          </a:prstGeom>
          <a:ln>
            <a:solidFill>
              <a:schemeClr val="bg1"/>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solidFill>
                  <a:schemeClr val="accent2"/>
                </a:solidFill>
                <a:latin typeface="Times New Roman" panose="02020603050405020304" pitchFamily="18" charset="0"/>
                <a:cs typeface="Times New Roman" panose="02020603050405020304" pitchFamily="18" charset="0"/>
              </a:rPr>
              <a:t>EMBUTICIÓN EN </a:t>
            </a:r>
            <a:r>
              <a:rPr lang="es-EC" b="1" dirty="0" smtClean="0">
                <a:solidFill>
                  <a:schemeClr val="accent2"/>
                </a:solidFill>
                <a:latin typeface="Times New Roman" panose="02020603050405020304" pitchFamily="18" charset="0"/>
                <a:cs typeface="Times New Roman" panose="02020603050405020304" pitchFamily="18" charset="0"/>
              </a:rPr>
              <a:t>CALIENTE</a:t>
            </a:r>
            <a:endParaRPr lang="es-EC"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167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ángulo 8"/>
              <p:cNvSpPr/>
              <p:nvPr/>
            </p:nvSpPr>
            <p:spPr>
              <a:xfrm>
                <a:off x="805219" y="423518"/>
                <a:ext cx="8911988" cy="1692964"/>
              </a:xfrm>
              <a:prstGeom prst="rect">
                <a:avLst/>
              </a:prstGeom>
            </p:spPr>
            <p:txBody>
              <a:bodyPr wrap="square">
                <a:spAutoFit/>
              </a:bodyPr>
              <a:lstStyle/>
              <a:p>
                <a:pPr lvl="0" defTabSz="914400" eaLnBrk="0" fontAlgn="base" hangingPunct="0">
                  <a:spcBef>
                    <a:spcPct val="0"/>
                  </a:spcBef>
                  <a:spcAft>
                    <a:spcPct val="0"/>
                  </a:spcAft>
                </a:pPr>
                <a:r>
                  <a:rPr lang="es-MX" altLang="es-EC" dirty="0" smtClean="0">
                    <a:latin typeface="Arial" panose="020B0604020202020204" pitchFamily="34" charset="0"/>
                    <a:ea typeface="Times New Roman" panose="02020603050405020304" pitchFamily="18" charset="0"/>
                    <a:cs typeface="Arial" panose="020B0604020202020204" pitchFamily="34" charset="0"/>
                  </a:rPr>
                  <a:t>La fuerza </a:t>
                </a:r>
                <a:r>
                  <a:rPr lang="es-MX" altLang="es-EC" dirty="0">
                    <a:latin typeface="Arial" panose="020B0604020202020204" pitchFamily="34" charset="0"/>
                    <a:ea typeface="Times New Roman" panose="02020603050405020304" pitchFamily="18" charset="0"/>
                    <a:cs typeface="Arial" panose="020B0604020202020204" pitchFamily="34" charset="0"/>
                  </a:rPr>
                  <a:t>del punz</a:t>
                </a:r>
                <a:r>
                  <a:rPr lang="es-MX" altLang="es-EC" dirty="0">
                    <a:latin typeface="Calibri" panose="020F0502020204030204" pitchFamily="34" charset="0"/>
                    <a:ea typeface="Times New Roman" panose="02020603050405020304" pitchFamily="18" charset="0"/>
                    <a:cs typeface="Arial" panose="020B0604020202020204" pitchFamily="34" charset="0"/>
                  </a:rPr>
                  <a:t>ó</a:t>
                </a:r>
                <a:r>
                  <a:rPr lang="es-MX" altLang="es-EC" dirty="0">
                    <a:latin typeface="Arial" panose="020B0604020202020204" pitchFamily="34" charset="0"/>
                    <a:ea typeface="Times New Roman" panose="02020603050405020304" pitchFamily="18" charset="0"/>
                    <a:cs typeface="Arial" panose="020B0604020202020204" pitchFamily="34" charset="0"/>
                  </a:rPr>
                  <a:t>n es calculada de la siguiente manera:</a:t>
                </a:r>
                <a:endParaRPr lang="es-EC" altLang="es-EC" sz="2400" dirty="0"/>
              </a:p>
              <a:p>
                <a:pPr/>
                <a14:m>
                  <m:oMathPara xmlns:m="http://schemas.openxmlformats.org/officeDocument/2006/math">
                    <m:oMathParaPr>
                      <m:jc m:val="centerGroup"/>
                    </m:oMathParaPr>
                    <m:oMath xmlns:m="http://schemas.openxmlformats.org/officeDocument/2006/math">
                      <m:r>
                        <m:rPr>
                          <m:sty m:val="p"/>
                        </m:rPr>
                        <a:rPr lang="es-MX">
                          <a:latin typeface="Cambria Math" panose="02040503050406030204" pitchFamily="18" charset="0"/>
                        </a:rPr>
                        <m:t>Fp</m:t>
                      </m:r>
                      <m:r>
                        <a:rPr lang="es-MX">
                          <a:latin typeface="Cambria Math" panose="02040503050406030204" pitchFamily="18" charset="0"/>
                        </a:rPr>
                        <m:t>=</m:t>
                      </m:r>
                      <m:r>
                        <m:rPr>
                          <m:sty m:val="p"/>
                        </m:rPr>
                        <a:rPr lang="es-MX">
                          <a:latin typeface="Cambria Math" panose="02040503050406030204" pitchFamily="18" charset="0"/>
                        </a:rPr>
                        <m:t>π</m:t>
                      </m:r>
                      <m:sSub>
                        <m:sSubPr>
                          <m:ctrlPr>
                            <a:rPr lang="es-EC" i="1">
                              <a:latin typeface="Cambria Math" panose="02040503050406030204" pitchFamily="18" charset="0"/>
                            </a:rPr>
                          </m:ctrlPr>
                        </m:sSubPr>
                        <m:e>
                          <m:r>
                            <m:rPr>
                              <m:sty m:val="p"/>
                            </m:rPr>
                            <a:rPr lang="es-MX">
                              <a:latin typeface="Cambria Math" panose="02040503050406030204" pitchFamily="18" charset="0"/>
                            </a:rPr>
                            <m:t>D</m:t>
                          </m:r>
                        </m:e>
                        <m:sub>
                          <m:r>
                            <m:rPr>
                              <m:sty m:val="p"/>
                            </m:rPr>
                            <a:rPr lang="es-MX">
                              <a:latin typeface="Cambria Math" panose="02040503050406030204" pitchFamily="18" charset="0"/>
                            </a:rPr>
                            <m:t>p</m:t>
                          </m:r>
                        </m:sub>
                      </m:sSub>
                      <m:r>
                        <m:rPr>
                          <m:sty m:val="p"/>
                        </m:rPr>
                        <a:rPr lang="es-MX">
                          <a:latin typeface="Cambria Math" panose="02040503050406030204" pitchFamily="18" charset="0"/>
                        </a:rPr>
                        <m:t>t</m:t>
                      </m:r>
                      <m:d>
                        <m:dPr>
                          <m:ctrlPr>
                            <a:rPr lang="es-EC" i="1">
                              <a:latin typeface="Cambria Math" panose="02040503050406030204" pitchFamily="18" charset="0"/>
                            </a:rPr>
                          </m:ctrlPr>
                        </m:dPr>
                        <m:e>
                          <m:r>
                            <m:rPr>
                              <m:sty m:val="p"/>
                            </m:rPr>
                            <a:rPr lang="es-MX">
                              <a:latin typeface="Cambria Math" panose="02040503050406030204" pitchFamily="18" charset="0"/>
                            </a:rPr>
                            <m:t>TS</m:t>
                          </m:r>
                        </m:e>
                      </m:d>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MX">
                                      <a:latin typeface="Cambria Math" panose="02040503050406030204" pitchFamily="18" charset="0"/>
                                    </a:rPr>
                                    <m:t>D</m:t>
                                  </m:r>
                                </m:e>
                                <m:sub>
                                  <m:r>
                                    <m:rPr>
                                      <m:sty m:val="p"/>
                                    </m:rPr>
                                    <a:rPr lang="es-MX">
                                      <a:latin typeface="Cambria Math" panose="02040503050406030204" pitchFamily="18" charset="0"/>
                                    </a:rPr>
                                    <m:t>b</m:t>
                                  </m:r>
                                </m:sub>
                              </m:sSub>
                            </m:num>
                            <m:den>
                              <m:r>
                                <m:rPr>
                                  <m:sty m:val="p"/>
                                </m:rPr>
                                <a:rPr lang="es-MX">
                                  <a:latin typeface="Cambria Math" panose="02040503050406030204" pitchFamily="18" charset="0"/>
                                </a:rPr>
                                <m:t>Dp</m:t>
                              </m:r>
                            </m:den>
                          </m:f>
                          <m:r>
                            <a:rPr lang="es-MX" i="1">
                              <a:latin typeface="Cambria Math" panose="02040503050406030204" pitchFamily="18" charset="0"/>
                            </a:rPr>
                            <m:t>−</m:t>
                          </m:r>
                          <m:r>
                            <a:rPr lang="es-MX">
                              <a:latin typeface="Cambria Math" panose="02040503050406030204" pitchFamily="18" charset="0"/>
                            </a:rPr>
                            <m:t>0.7</m:t>
                          </m:r>
                        </m:e>
                      </m:d>
                    </m:oMath>
                  </m:oMathPara>
                </a14:m>
                <a:endParaRPr lang="es-EC" dirty="0"/>
              </a:p>
              <a:p>
                <a:pPr lvl="0" defTabSz="914400" eaLnBrk="0" fontAlgn="base" hangingPunct="0">
                  <a:spcBef>
                    <a:spcPct val="0"/>
                  </a:spcBef>
                  <a:spcAft>
                    <a:spcPct val="0"/>
                  </a:spcAft>
                </a:pPr>
                <a:r>
                  <a:rPr lang="es-MX" altLang="es-EC" dirty="0">
                    <a:latin typeface="Arial" panose="020B0604020202020204" pitchFamily="34" charset="0"/>
                    <a:ea typeface="Times New Roman" panose="02020603050405020304" pitchFamily="18" charset="0"/>
                    <a:cs typeface="Arial" panose="020B0604020202020204" pitchFamily="34" charset="0"/>
                  </a:rPr>
                  <a:t> La Fuerza de sujeci</a:t>
                </a:r>
                <a:r>
                  <a:rPr lang="es-MX" altLang="es-EC" dirty="0">
                    <a:latin typeface="Calibri" panose="020F0502020204030204" pitchFamily="34" charset="0"/>
                    <a:ea typeface="Times New Roman" panose="02020603050405020304" pitchFamily="18" charset="0"/>
                    <a:cs typeface="Arial" panose="020B0604020202020204" pitchFamily="34" charset="0"/>
                  </a:rPr>
                  <a:t>ó</a:t>
                </a:r>
                <a:r>
                  <a:rPr lang="es-MX" altLang="es-EC" dirty="0">
                    <a:latin typeface="Arial" panose="020B0604020202020204" pitchFamily="34" charset="0"/>
                    <a:ea typeface="Times New Roman" panose="02020603050405020304" pitchFamily="18" charset="0"/>
                    <a:cs typeface="Arial" panose="020B0604020202020204" pitchFamily="34" charset="0"/>
                  </a:rPr>
                  <a:t>n se determina de la siguiente manera:</a:t>
                </a:r>
                <a:endParaRPr lang="es-EC" altLang="es-EC" sz="2400" dirty="0"/>
              </a:p>
              <a:p>
                <a:pPr/>
                <a14:m>
                  <m:oMathPara xmlns:m="http://schemas.openxmlformats.org/officeDocument/2006/math">
                    <m:oMathParaPr>
                      <m:jc m:val="centerGroup"/>
                    </m:oMathParaPr>
                    <m:oMath xmlns:m="http://schemas.openxmlformats.org/officeDocument/2006/math">
                      <m:r>
                        <m:rPr>
                          <m:sty m:val="p"/>
                        </m:rPr>
                        <a:rPr lang="es-MX">
                          <a:latin typeface="Cambria Math" panose="02040503050406030204" pitchFamily="18" charset="0"/>
                        </a:rPr>
                        <m:t>Fh</m:t>
                      </m:r>
                      <m:r>
                        <a:rPr lang="es-MX">
                          <a:latin typeface="Cambria Math" panose="02040503050406030204" pitchFamily="18" charset="0"/>
                        </a:rPr>
                        <m:t>=0.015</m:t>
                      </m:r>
                      <m:r>
                        <m:rPr>
                          <m:sty m:val="p"/>
                        </m:rPr>
                        <a:rPr lang="es-MX">
                          <a:latin typeface="Cambria Math" panose="02040503050406030204" pitchFamily="18" charset="0"/>
                        </a:rPr>
                        <m:t>Yπ</m:t>
                      </m:r>
                      <m:d>
                        <m:dPr>
                          <m:begChr m:val="["/>
                          <m:endChr m:val="]"/>
                          <m:ctrlPr>
                            <a:rPr lang="es-EC" i="1">
                              <a:latin typeface="Cambria Math" panose="02040503050406030204" pitchFamily="18" charset="0"/>
                            </a:rPr>
                          </m:ctrlPr>
                        </m:dPr>
                        <m:e>
                          <m:sSubSup>
                            <m:sSubSupPr>
                              <m:ctrlPr>
                                <a:rPr lang="es-EC" i="1">
                                  <a:latin typeface="Cambria Math" panose="02040503050406030204" pitchFamily="18" charset="0"/>
                                </a:rPr>
                              </m:ctrlPr>
                            </m:sSubSupPr>
                            <m:e>
                              <m:r>
                                <m:rPr>
                                  <m:sty m:val="p"/>
                                </m:rPr>
                                <a:rPr lang="es-MX">
                                  <a:latin typeface="Cambria Math" panose="02040503050406030204" pitchFamily="18" charset="0"/>
                                </a:rPr>
                                <m:t>D</m:t>
                              </m:r>
                            </m:e>
                            <m:sub>
                              <m:r>
                                <m:rPr>
                                  <m:sty m:val="p"/>
                                </m:rPr>
                                <a:rPr lang="es-MX">
                                  <a:latin typeface="Cambria Math" panose="02040503050406030204" pitchFamily="18" charset="0"/>
                                </a:rPr>
                                <m:t>b</m:t>
                              </m:r>
                            </m:sub>
                            <m:sup>
                              <m:r>
                                <a:rPr lang="es-MX">
                                  <a:latin typeface="Cambria Math" panose="02040503050406030204" pitchFamily="18" charset="0"/>
                                </a:rPr>
                                <m:t>2</m:t>
                              </m:r>
                            </m:sup>
                          </m:sSubSup>
                          <m:r>
                            <a:rPr lang="es-MX" i="1">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m:rPr>
                                          <m:sty m:val="p"/>
                                        </m:rPr>
                                        <a:rPr lang="es-MX">
                                          <a:latin typeface="Cambria Math" panose="02040503050406030204" pitchFamily="18" charset="0"/>
                                        </a:rPr>
                                        <m:t>D</m:t>
                                      </m:r>
                                    </m:e>
                                    <m:sub>
                                      <m:r>
                                        <m:rPr>
                                          <m:sty m:val="p"/>
                                        </m:rPr>
                                        <a:rPr lang="es-MX">
                                          <a:latin typeface="Cambria Math" panose="02040503050406030204" pitchFamily="18" charset="0"/>
                                        </a:rPr>
                                        <m:t>p</m:t>
                                      </m:r>
                                    </m:sub>
                                  </m:sSub>
                                  <m:r>
                                    <a:rPr lang="es-MX">
                                      <a:latin typeface="Cambria Math" panose="02040503050406030204" pitchFamily="18" charset="0"/>
                                    </a:rPr>
                                    <m:t>+2.2</m:t>
                                  </m:r>
                                  <m:r>
                                    <m:rPr>
                                      <m:sty m:val="p"/>
                                    </m:rPr>
                                    <a:rPr lang="es-MX">
                                      <a:latin typeface="Cambria Math" panose="02040503050406030204" pitchFamily="18" charset="0"/>
                                    </a:rPr>
                                    <m:t>t</m:t>
                                  </m:r>
                                  <m:r>
                                    <a:rPr lang="es-MX">
                                      <a:latin typeface="Cambria Math" panose="02040503050406030204" pitchFamily="18" charset="0"/>
                                    </a:rPr>
                                    <m:t>+2</m:t>
                                  </m:r>
                                  <m:sSub>
                                    <m:sSubPr>
                                      <m:ctrlPr>
                                        <a:rPr lang="es-EC" i="1">
                                          <a:latin typeface="Cambria Math" panose="02040503050406030204" pitchFamily="18" charset="0"/>
                                        </a:rPr>
                                      </m:ctrlPr>
                                    </m:sSubPr>
                                    <m:e>
                                      <m:r>
                                        <m:rPr>
                                          <m:sty m:val="p"/>
                                        </m:rPr>
                                        <a:rPr lang="es-MX">
                                          <a:latin typeface="Cambria Math" panose="02040503050406030204" pitchFamily="18" charset="0"/>
                                        </a:rPr>
                                        <m:t>R</m:t>
                                      </m:r>
                                    </m:e>
                                    <m:sub>
                                      <m:r>
                                        <m:rPr>
                                          <m:sty m:val="p"/>
                                        </m:rPr>
                                        <a:rPr lang="es-MX">
                                          <a:latin typeface="Cambria Math" panose="02040503050406030204" pitchFamily="18" charset="0"/>
                                        </a:rPr>
                                        <m:t>d</m:t>
                                      </m:r>
                                    </m:sub>
                                  </m:sSub>
                                </m:e>
                              </m:d>
                            </m:e>
                            <m:sup>
                              <m:r>
                                <a:rPr lang="es-MX">
                                  <a:latin typeface="Cambria Math" panose="02040503050406030204" pitchFamily="18" charset="0"/>
                                </a:rPr>
                                <m:t>2</m:t>
                              </m:r>
                            </m:sup>
                          </m:sSup>
                        </m:e>
                      </m:d>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05219" y="423518"/>
                <a:ext cx="8911988" cy="1692964"/>
              </a:xfrm>
              <a:prstGeom prst="rect">
                <a:avLst/>
              </a:prstGeom>
              <a:blipFill rotWithShape="0">
                <a:blip r:embed="rId2"/>
                <a:stretch>
                  <a:fillRect l="-547" t="-2158"/>
                </a:stretch>
              </a:blipFill>
            </p:spPr>
            <p:txBody>
              <a:bodyPr/>
              <a:lstStyle/>
              <a:p>
                <a:r>
                  <a:rPr lang="es-EC">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1775018357"/>
              </p:ext>
            </p:extLst>
          </p:nvPr>
        </p:nvGraphicFramePr>
        <p:xfrm>
          <a:off x="1392071" y="2302564"/>
          <a:ext cx="7465325" cy="3484196"/>
        </p:xfrm>
        <a:graphic>
          <a:graphicData uri="http://schemas.openxmlformats.org/drawingml/2006/table">
            <a:tbl>
              <a:tblPr firstRow="1" firstCol="1" bandRow="1"/>
              <a:tblGrid>
                <a:gridCol w="2609320"/>
                <a:gridCol w="652561"/>
                <a:gridCol w="2278898"/>
                <a:gridCol w="1924546"/>
              </a:tblGrid>
              <a:tr h="0">
                <a:tc gridSpan="2">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DATOS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c>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Diámetro de disco de 80 mm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Diámetro de disco de 100 mm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368129">
                <a:tc>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Relación de embutido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DR</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2.08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8129">
                <a:tc>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Reducción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52%</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29">
                <a:tc>
                  <a:txBody>
                    <a:bodyPr/>
                    <a:lstStyle/>
                    <a:p>
                      <a:pPr algn="ctr">
                        <a:lnSpc>
                          <a:spcPct val="10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Relación espesor diámetro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t/Db</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1.25%</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MX"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8129">
                <a:tc>
                  <a:txBody>
                    <a:bodyPr/>
                    <a:lstStyle/>
                    <a:p>
                      <a:pPr marL="0" algn="ctr" defTabSz="457200" rtl="0" eaLnBrk="1" latinLnBrk="0" hangingPunct="1">
                        <a:lnSpc>
                          <a:spcPct val="100000"/>
                        </a:lnSpc>
                        <a:spcAft>
                          <a:spcPts val="0"/>
                        </a:spcAft>
                      </a:pP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Fuerza de punzón aleación</a:t>
                      </a:r>
                      <a:r>
                        <a:rPr lang="es-EC" sz="1200" b="1"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aluminio</a:t>
                      </a:r>
                      <a:r>
                        <a:rPr lang="es-EC" sz="1200" b="1"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3003</a:t>
                      </a:r>
                      <a:endParaRPr lang="es-EC"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Fp</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16112,7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23057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681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Fuerza de punzón aleación de cobre C24000</a:t>
                      </a:r>
                    </a:p>
                    <a:p>
                      <a:pPr marL="0" algn="ctr" defTabSz="457200" rtl="0" eaLnBrk="1" latinLnBrk="0" hangingPunct="1">
                        <a:lnSpc>
                          <a:spcPct val="100000"/>
                        </a:lnSpc>
                        <a:spcAft>
                          <a:spcPts val="0"/>
                        </a:spcAft>
                      </a:pPr>
                      <a:endParaRPr lang="es-EC"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pPr marL="0" algn="ctr" defTabSz="457200" rtl="0" eaLnBrk="1" latinLnBrk="0" hangingPunct="1">
                        <a:lnSpc>
                          <a:spcPct val="115000"/>
                        </a:lnSpc>
                        <a:spcAft>
                          <a:spcPts val="0"/>
                        </a:spcAft>
                      </a:pPr>
                      <a:endParaRPr lang="es-EC" sz="11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37279,9 N</a:t>
                      </a:r>
                    </a:p>
                    <a:p>
                      <a:pPr marL="0" algn="ctr" defTabSz="457200" rtl="0" eaLnBrk="1" latinLnBrk="0" hangingPunct="1">
                        <a:lnSpc>
                          <a:spcPct val="100000"/>
                        </a:lnSpc>
                        <a:spcAft>
                          <a:spcPts val="0"/>
                        </a:spcAft>
                      </a:pP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53336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4693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Fuerza de sujeción aleación</a:t>
                      </a:r>
                      <a:r>
                        <a:rPr lang="es-EC" sz="1200" b="1"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aluminio</a:t>
                      </a:r>
                      <a:r>
                        <a:rPr lang="es-EC" sz="1200" b="1"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3003</a:t>
                      </a:r>
                      <a:endPar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ctr" defTabSz="457200" rtl="0" eaLnBrk="1" latinLnBrk="0" hangingPunct="1">
                        <a:lnSpc>
                          <a:spcPct val="100000"/>
                        </a:lnSpc>
                        <a:spcAft>
                          <a:spcPts val="0"/>
                        </a:spcAft>
                      </a:pPr>
                      <a:endParaRPr lang="es-EC"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Fh</a:t>
                      </a:r>
                    </a:p>
                    <a:p>
                      <a:pPr marL="0" algn="ctr" defTabSz="457200" rtl="0" eaLnBrk="1" latinLnBrk="0" hangingPunct="1">
                        <a:lnSpc>
                          <a:spcPct val="100000"/>
                        </a:lnSpc>
                        <a:spcAft>
                          <a:spcPts val="0"/>
                        </a:spcAft>
                      </a:pP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6321,7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marL="0" algn="ctr" defTabSz="457200" rtl="0" eaLnBrk="1" latinLnBrk="0" hangingPunct="1">
                        <a:lnSpc>
                          <a:spcPct val="100000"/>
                        </a:lnSpc>
                        <a:spcAft>
                          <a:spcPts val="0"/>
                        </a:spcAft>
                      </a:pPr>
                      <a:endPar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13288,8 N</a:t>
                      </a:r>
                    </a:p>
                    <a:p>
                      <a:pPr marL="0" algn="ctr" defTabSz="457200" rtl="0" eaLnBrk="1" latinLnBrk="0" hangingPunct="1">
                        <a:lnSpc>
                          <a:spcPct val="100000"/>
                        </a:lnSpc>
                        <a:spcAft>
                          <a:spcPts val="0"/>
                        </a:spcAft>
                      </a:pP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0">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Fuerza de sujeción aleación</a:t>
                      </a:r>
                      <a:r>
                        <a:rPr lang="es-EC" sz="1200" b="1" kern="1200" baseline="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C" sz="12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cobre C24000</a:t>
                      </a:r>
                    </a:p>
                    <a:p>
                      <a:pPr marL="0" algn="ctr" defTabSz="457200" rtl="0" eaLnBrk="1" latinLnBrk="0" hangingPunct="1">
                        <a:lnSpc>
                          <a:spcPct val="100000"/>
                        </a:lnSpc>
                        <a:spcAft>
                          <a:spcPts val="0"/>
                        </a:spcAft>
                      </a:pPr>
                      <a:endParaRPr lang="es-EC"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368129">
                <a:tc vMerge="1">
                  <a:txBody>
                    <a:bodyPr/>
                    <a:lstStyle/>
                    <a:p>
                      <a:endParaRPr lang="es-EC"/>
                    </a:p>
                  </a:txBody>
                  <a:tcPr/>
                </a:tc>
                <a:tc vMerge="1">
                  <a:txBody>
                    <a:bodyPr/>
                    <a:lstStyle/>
                    <a:p>
                      <a:endParaRPr lang="es-EC"/>
                    </a:p>
                  </a:txBody>
                  <a:tcPr/>
                </a:tc>
                <a:tc>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10563,8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algn="ctr" defTabSz="457200" rtl="0" eaLnBrk="1" latinLnBrk="0" hangingPunct="1">
                        <a:lnSpc>
                          <a:spcPct val="100000"/>
                        </a:lnSpc>
                        <a:spcAft>
                          <a:spcPts val="0"/>
                        </a:spcAft>
                      </a:pPr>
                      <a:r>
                        <a:rPr lang="es-EC" sz="120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22282,3 N</a:t>
                      </a:r>
                      <a:endParaRPr lang="es-EC" sz="12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18283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99545"/>
            <a:ext cx="9680612" cy="961696"/>
          </a:xfrm>
        </p:spPr>
        <p:txBody>
          <a:bodyPr>
            <a:normAutofit fontScale="90000"/>
          </a:bodyPr>
          <a:lstStyle/>
          <a:p>
            <a:r>
              <a:rPr lang="es-MX" b="1" dirty="0" smtClean="0">
                <a:solidFill>
                  <a:schemeClr val="accent2">
                    <a:lumMod val="75000"/>
                  </a:schemeClr>
                </a:solidFill>
                <a:latin typeface="Times New Roman" panose="02020603050405020304" pitchFamily="18" charset="0"/>
                <a:cs typeface="Times New Roman" panose="02020603050405020304" pitchFamily="18" charset="0"/>
              </a:rPr>
              <a:t>EXPERIMENTACIÓN </a:t>
            </a:r>
            <a:r>
              <a:rPr lang="en-US" b="1" dirty="0">
                <a:solidFill>
                  <a:schemeClr val="accent2">
                    <a:lumMod val="75000"/>
                  </a:schemeClr>
                </a:solidFill>
                <a:latin typeface="Times New Roman" panose="02020603050405020304" pitchFamily="18" charset="0"/>
                <a:cs typeface="Times New Roman" panose="02020603050405020304" pitchFamily="18" charset="0"/>
              </a:rPr>
              <a:t/>
            </a:r>
            <a:br>
              <a:rPr lang="en-US" b="1" dirty="0">
                <a:solidFill>
                  <a:schemeClr val="accent2">
                    <a:lumMod val="75000"/>
                  </a:schemeClr>
                </a:solidFill>
                <a:latin typeface="Times New Roman" panose="02020603050405020304" pitchFamily="18" charset="0"/>
                <a:cs typeface="Times New Roman" panose="02020603050405020304" pitchFamily="18" charset="0"/>
              </a:rPr>
            </a:br>
            <a:endParaRPr lang="en-US"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57200" y="1024759"/>
            <a:ext cx="10594428" cy="4918841"/>
          </a:xfrm>
        </p:spPr>
        <p:txBody>
          <a:bodyPr>
            <a:noAutofit/>
          </a:bodyPr>
          <a:lstStyle/>
          <a:p>
            <a:pPr marL="0" indent="0" algn="just">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24759"/>
            <a:ext cx="6055164" cy="548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668" y="1024759"/>
            <a:ext cx="3769960" cy="548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54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idx="1"/>
          </p:nvPr>
        </p:nvSpPr>
        <p:spPr/>
        <p:txBody>
          <a:bodyPr/>
          <a:lstStyle/>
          <a:p>
            <a:endParaRPr lang="es-EC"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249" y="144088"/>
            <a:ext cx="4591532" cy="31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p:nvPr/>
        </p:nvPicPr>
        <p:blipFill>
          <a:blip r:embed="rId3"/>
          <a:stretch>
            <a:fillRect/>
          </a:stretch>
        </p:blipFill>
        <p:spPr>
          <a:xfrm>
            <a:off x="177928" y="144088"/>
            <a:ext cx="4502846" cy="3179143"/>
          </a:xfrm>
          <a:prstGeom prst="rect">
            <a:avLst/>
          </a:prstGeom>
        </p:spPr>
      </p:pic>
      <p:pic>
        <p:nvPicPr>
          <p:cNvPr id="6" name="Imagen 5"/>
          <p:cNvPicPr/>
          <p:nvPr/>
        </p:nvPicPr>
        <p:blipFill>
          <a:blip r:embed="rId4"/>
          <a:stretch>
            <a:fillRect/>
          </a:stretch>
        </p:blipFill>
        <p:spPr>
          <a:xfrm>
            <a:off x="4975668" y="178206"/>
            <a:ext cx="2284941" cy="3145025"/>
          </a:xfrm>
          <a:prstGeom prst="rect">
            <a:avLst/>
          </a:prstGeom>
        </p:spPr>
      </p:pic>
      <p:pic>
        <p:nvPicPr>
          <p:cNvPr id="7" name="Imagen 6"/>
          <p:cNvPicPr/>
          <p:nvPr/>
        </p:nvPicPr>
        <p:blipFill>
          <a:blip r:embed="rId5"/>
          <a:stretch>
            <a:fillRect/>
          </a:stretch>
        </p:blipFill>
        <p:spPr>
          <a:xfrm>
            <a:off x="2839516" y="3510447"/>
            <a:ext cx="6290836" cy="3217899"/>
          </a:xfrm>
          <a:prstGeom prst="rect">
            <a:avLst/>
          </a:prstGeom>
        </p:spPr>
      </p:pic>
    </p:spTree>
    <p:extLst>
      <p:ext uri="{BB962C8B-B14F-4D97-AF65-F5344CB8AC3E}">
        <p14:creationId xmlns:p14="http://schemas.microsoft.com/office/powerpoint/2010/main" val="1740247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134" y="215462"/>
            <a:ext cx="8596668" cy="635876"/>
          </a:xfrm>
        </p:spPr>
        <p:txBody>
          <a:bodyPr>
            <a:normAutofit fontScale="90000"/>
          </a:bodyPr>
          <a:lstStyle/>
          <a:p>
            <a:pPr lvl="1" algn="l" defTabSz="457200" rtl="0">
              <a:spcBef>
                <a:spcPct val="0"/>
              </a:spcBef>
            </a:pPr>
            <a:r>
              <a:rPr lang="es-ES" sz="3600" b="1" dirty="0">
                <a:solidFill>
                  <a:schemeClr val="accent2"/>
                </a:solidFill>
                <a:latin typeface="Times New Roman" panose="02020603050405020304" pitchFamily="18" charset="0"/>
                <a:cs typeface="Times New Roman" panose="02020603050405020304" pitchFamily="18" charset="0"/>
              </a:rPr>
              <a:t>Ensayo de embutición </a:t>
            </a:r>
            <a:r>
              <a:rPr lang="es-EC" sz="2400" dirty="0"/>
              <a:t/>
            </a:r>
            <a:br>
              <a:rPr lang="es-EC" sz="2400" dirty="0"/>
            </a:br>
            <a:endParaRPr lang="es-EC" dirty="0"/>
          </a:p>
        </p:txBody>
      </p:sp>
      <p:sp>
        <p:nvSpPr>
          <p:cNvPr id="3" name="2 Marcador de contenido"/>
          <p:cNvSpPr>
            <a:spLocks noGrp="1"/>
          </p:cNvSpPr>
          <p:nvPr>
            <p:ph idx="1"/>
          </p:nvPr>
        </p:nvSpPr>
        <p:spPr>
          <a:xfrm>
            <a:off x="330491" y="1041238"/>
            <a:ext cx="9507191" cy="3880773"/>
          </a:xfrm>
        </p:spPr>
        <p:txBody>
          <a:bodyPr/>
          <a:lstStyle/>
          <a:p>
            <a:r>
              <a:rPr lang="es-ES" sz="2000" dirty="0"/>
              <a:t>Los ensayos </a:t>
            </a:r>
            <a:r>
              <a:rPr lang="es-ES" sz="2000" dirty="0" smtClean="0"/>
              <a:t>se realizaron, </a:t>
            </a:r>
            <a:r>
              <a:rPr lang="es-ES" sz="2000" dirty="0"/>
              <a:t>en base a los siguientes parámetros </a:t>
            </a:r>
            <a:r>
              <a:rPr lang="es-ES" sz="2000" dirty="0" smtClean="0"/>
              <a:t>:</a:t>
            </a:r>
          </a:p>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687048718"/>
              </p:ext>
            </p:extLst>
          </p:nvPr>
        </p:nvGraphicFramePr>
        <p:xfrm>
          <a:off x="378319" y="1639613"/>
          <a:ext cx="8596310" cy="1583596"/>
        </p:xfrm>
        <a:graphic>
          <a:graphicData uri="http://schemas.openxmlformats.org/drawingml/2006/table">
            <a:tbl>
              <a:tblPr firstRow="1" firstCol="1" bandRow="1"/>
              <a:tblGrid>
                <a:gridCol w="1719262"/>
                <a:gridCol w="1719262"/>
                <a:gridCol w="1719262"/>
                <a:gridCol w="1719262"/>
                <a:gridCol w="1719262"/>
              </a:tblGrid>
              <a:tr h="277118">
                <a:tc>
                  <a:txBody>
                    <a:bodyPr/>
                    <a:lstStyle/>
                    <a:p>
                      <a:pPr algn="ctr">
                        <a:lnSpc>
                          <a:spcPct val="115000"/>
                        </a:lnSpc>
                        <a:spcAft>
                          <a:spcPts val="0"/>
                        </a:spcAft>
                      </a:pPr>
                      <a:r>
                        <a:rPr lang="es-EC" sz="1200" b="1" spc="5" dirty="0">
                          <a:solidFill>
                            <a:srgbClr val="FFFFFF"/>
                          </a:solidFill>
                          <a:effectLst/>
                          <a:latin typeface="Arial"/>
                          <a:ea typeface="Times New Roman"/>
                          <a:cs typeface="Times New Roman"/>
                        </a:rPr>
                        <a:t> </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15000"/>
                        </a:lnSpc>
                        <a:spcAft>
                          <a:spcPts val="0"/>
                        </a:spcAft>
                      </a:pPr>
                      <a:r>
                        <a:rPr lang="es-ES_tradnl" sz="1400" b="1" spc="5" dirty="0">
                          <a:effectLst/>
                          <a:latin typeface="Arial"/>
                          <a:ea typeface="Times New Roman"/>
                          <a:cs typeface="Times New Roman"/>
                        </a:rPr>
                        <a:t>Aleación de aluminio 3003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c gridSpan="2">
                  <a:txBody>
                    <a:bodyPr/>
                    <a:lstStyle/>
                    <a:p>
                      <a:pPr algn="ctr">
                        <a:lnSpc>
                          <a:spcPct val="115000"/>
                        </a:lnSpc>
                        <a:spcAft>
                          <a:spcPts val="0"/>
                        </a:spcAft>
                      </a:pPr>
                      <a:r>
                        <a:rPr lang="es-ES_tradnl" sz="1400" b="1" spc="5" dirty="0">
                          <a:effectLst/>
                          <a:latin typeface="Arial"/>
                          <a:ea typeface="Times New Roman"/>
                          <a:cs typeface="Times New Roman"/>
                        </a:rPr>
                        <a:t>Aleación de cobre C24000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r>
              <a:tr h="277118">
                <a:tc>
                  <a:txBody>
                    <a:bodyPr/>
                    <a:lstStyle/>
                    <a:p>
                      <a:pPr algn="ctr">
                        <a:lnSpc>
                          <a:spcPct val="115000"/>
                        </a:lnSpc>
                        <a:spcAft>
                          <a:spcPts val="0"/>
                        </a:spcAft>
                      </a:pPr>
                      <a:r>
                        <a:rPr lang="es-EC" sz="1200" b="1" spc="5" dirty="0">
                          <a:effectLst/>
                          <a:latin typeface="Arial"/>
                          <a:ea typeface="Times New Roman"/>
                          <a:cs typeface="Times New Roman"/>
                        </a:rPr>
                        <a:t> </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Caliente</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Caliente</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77118">
                <a:tc>
                  <a:txBody>
                    <a:bodyPr/>
                    <a:lstStyle/>
                    <a:p>
                      <a:pPr algn="ctr">
                        <a:lnSpc>
                          <a:spcPct val="115000"/>
                        </a:lnSpc>
                        <a:spcAft>
                          <a:spcPts val="0"/>
                        </a:spcAft>
                      </a:pPr>
                      <a:r>
                        <a:rPr lang="es-ES_tradnl" sz="1200" spc="5" dirty="0">
                          <a:effectLst/>
                          <a:latin typeface="Arial"/>
                          <a:ea typeface="Times New Roman"/>
                          <a:cs typeface="Times New Roman"/>
                        </a:rPr>
                        <a:t>Número de muestras</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spc="5" dirty="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spc="5" dirty="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spc="5" dirty="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400" spc="5" dirty="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18">
                <a:tc rowSpan="2">
                  <a:txBody>
                    <a:bodyPr/>
                    <a:lstStyle/>
                    <a:p>
                      <a:pPr algn="ctr">
                        <a:lnSpc>
                          <a:spcPct val="115000"/>
                        </a:lnSpc>
                        <a:spcAft>
                          <a:spcPts val="0"/>
                        </a:spcAft>
                      </a:pPr>
                      <a:r>
                        <a:rPr lang="es-ES_tradnl" sz="1200" spc="5" dirty="0">
                          <a:effectLst/>
                          <a:latin typeface="Arial"/>
                          <a:ea typeface="Times New Roman"/>
                          <a:cs typeface="Times New Roman"/>
                        </a:rPr>
                        <a:t>Diámetros de </a:t>
                      </a:r>
                      <a:r>
                        <a:rPr lang="es-ES_tradnl" sz="1200" spc="5" dirty="0" smtClean="0">
                          <a:effectLst/>
                          <a:latin typeface="Arial"/>
                          <a:ea typeface="Times New Roman"/>
                          <a:cs typeface="Times New Roman"/>
                        </a:rPr>
                        <a:t>disco (mm)</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400" spc="5" dirty="0">
                          <a:effectLst/>
                          <a:latin typeface="Arial"/>
                          <a:ea typeface="Times New Roman"/>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37562">
                <a:tc vMerge="1">
                  <a:txBody>
                    <a:bodyPr/>
                    <a:lstStyle/>
                    <a:p>
                      <a:endParaRPr lang="es-EC"/>
                    </a:p>
                  </a:txBody>
                  <a:tcPr/>
                </a:tc>
                <a:tc>
                  <a:txBody>
                    <a:bodyPr/>
                    <a:lstStyle/>
                    <a:p>
                      <a:pPr algn="ctr">
                        <a:lnSpc>
                          <a:spcPct val="115000"/>
                        </a:lnSpc>
                        <a:spcAft>
                          <a:spcPts val="0"/>
                        </a:spcAft>
                      </a:pPr>
                      <a:r>
                        <a:rPr lang="es-ES_tradnl" sz="1200" spc="5" dirty="0">
                          <a:effectLst/>
                          <a:latin typeface="Arial"/>
                          <a:ea typeface="Times New Roman"/>
                          <a:cs typeface="Times New Roman"/>
                        </a:rPr>
                        <a:t>100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spc="5" dirty="0">
                          <a:effectLst/>
                          <a:latin typeface="Arial"/>
                          <a:ea typeface="Times New Roman"/>
                          <a:cs typeface="Times New Roman"/>
                        </a:rPr>
                        <a:t>-</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spc="5" dirty="0">
                          <a:effectLst/>
                          <a:latin typeface="Arial"/>
                          <a:ea typeface="Times New Roman"/>
                          <a:cs typeface="Times New Roman"/>
                        </a:rPr>
                        <a:t>100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200" spc="5" dirty="0">
                          <a:effectLst/>
                          <a:latin typeface="Arial"/>
                          <a:ea typeface="Times New Roman"/>
                          <a:cs typeface="Times New Roman"/>
                        </a:rPr>
                        <a:t>-</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62">
                <a:tc>
                  <a:txBody>
                    <a:bodyPr/>
                    <a:lstStyle/>
                    <a:p>
                      <a:pPr algn="ctr">
                        <a:lnSpc>
                          <a:spcPct val="115000"/>
                        </a:lnSpc>
                        <a:spcAft>
                          <a:spcPts val="0"/>
                        </a:spcAft>
                      </a:pPr>
                      <a:r>
                        <a:rPr lang="es-ES_tradnl" sz="1200" spc="5" dirty="0" smtClean="0">
                          <a:effectLst/>
                          <a:latin typeface="Arial"/>
                          <a:ea typeface="Times New Roman"/>
                          <a:cs typeface="Times New Roman"/>
                        </a:rPr>
                        <a:t>Temperatura °C</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262</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_tradnl" sz="1200" spc="5" dirty="0">
                          <a:effectLst/>
                          <a:latin typeface="Arial"/>
                          <a:ea typeface="Times New Roman"/>
                          <a:cs typeface="Times New Roman"/>
                        </a:rPr>
                        <a:t>392</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266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6714" t="7112" r="34932" b="13363"/>
          <a:stretch/>
        </p:blipFill>
        <p:spPr bwMode="auto">
          <a:xfrm>
            <a:off x="615702" y="3428998"/>
            <a:ext cx="2002221" cy="290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590" t="5712" r="36752" b="9806"/>
          <a:stretch/>
        </p:blipFill>
        <p:spPr bwMode="auto">
          <a:xfrm>
            <a:off x="4208829" y="3428998"/>
            <a:ext cx="1909317" cy="292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Flecha derecha"/>
          <p:cNvSpPr/>
          <p:nvPr/>
        </p:nvSpPr>
        <p:spPr>
          <a:xfrm>
            <a:off x="2903133" y="4600774"/>
            <a:ext cx="1024759" cy="551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Flecha derecha"/>
          <p:cNvSpPr/>
          <p:nvPr/>
        </p:nvSpPr>
        <p:spPr>
          <a:xfrm>
            <a:off x="6543220" y="4607470"/>
            <a:ext cx="1024759" cy="551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66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7803" t="5712" r="36873" b="6789"/>
          <a:stretch/>
        </p:blipFill>
        <p:spPr bwMode="auto">
          <a:xfrm>
            <a:off x="7867927" y="3447934"/>
            <a:ext cx="1647497" cy="294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455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036" y="122377"/>
            <a:ext cx="9936363" cy="992221"/>
          </a:xfrm>
        </p:spPr>
        <p:txBody>
          <a:bodyPr>
            <a:normAutofit fontScale="90000"/>
          </a:bodyPr>
          <a:lstStyle/>
          <a:p>
            <a:r>
              <a:rPr lang="en-US" b="1" dirty="0" smtClean="0">
                <a:solidFill>
                  <a:schemeClr val="accent2">
                    <a:lumMod val="75000"/>
                  </a:schemeClr>
                </a:solidFill>
                <a:latin typeface="Times New Roman" panose="02020603050405020304" pitchFamily="18" charset="0"/>
                <a:cs typeface="Times New Roman" panose="02020603050405020304" pitchFamily="18" charset="0"/>
              </a:rPr>
              <a:t>RESULTADOS:</a:t>
            </a:r>
            <a:r>
              <a:rPr lang="en-US" b="1" dirty="0">
                <a:solidFill>
                  <a:schemeClr val="accent2">
                    <a:lumMod val="75000"/>
                  </a:schemeClr>
                </a:solidFill>
                <a:latin typeface="Times New Roman" panose="02020603050405020304" pitchFamily="18" charset="0"/>
                <a:cs typeface="Times New Roman" panose="02020603050405020304" pitchFamily="18" charset="0"/>
              </a:rPr>
              <a:t/>
            </a:r>
            <a:br>
              <a:rPr lang="en-US" b="1" dirty="0">
                <a:solidFill>
                  <a:schemeClr val="accent2">
                    <a:lumMod val="75000"/>
                  </a:schemeClr>
                </a:solidFill>
                <a:latin typeface="Times New Roman" panose="02020603050405020304" pitchFamily="18" charset="0"/>
                <a:cs typeface="Times New Roman" panose="02020603050405020304" pitchFamily="18" charset="0"/>
              </a:rPr>
            </a:br>
            <a:r>
              <a:rPr lang="es-ES" sz="1800" b="1" dirty="0" smtClean="0">
                <a:solidFill>
                  <a:schemeClr val="tx1"/>
                </a:solidFill>
              </a:rPr>
              <a:t>Ensayos </a:t>
            </a:r>
            <a:r>
              <a:rPr lang="es-ES" sz="1800" b="1" dirty="0">
                <a:solidFill>
                  <a:schemeClr val="tx1"/>
                </a:solidFill>
              </a:rPr>
              <a:t>de embutido </a:t>
            </a:r>
            <a:r>
              <a:rPr lang="es-ES" sz="1800" b="1" dirty="0" smtClean="0">
                <a:solidFill>
                  <a:schemeClr val="tx1"/>
                </a:solidFill>
              </a:rPr>
              <a:t>de la aleación de aluminio </a:t>
            </a:r>
            <a:r>
              <a:rPr lang="es-ES" sz="1800" b="1" dirty="0">
                <a:solidFill>
                  <a:schemeClr val="tx1"/>
                </a:solidFill>
              </a:rPr>
              <a:t>3003 con diámetro de disco de 80 mm.</a:t>
            </a:r>
            <a:r>
              <a:rPr lang="es-EC" sz="1800" dirty="0">
                <a:solidFill>
                  <a:schemeClr val="tx1"/>
                </a:solidFill>
              </a:rPr>
              <a:t/>
            </a:r>
            <a:br>
              <a:rPr lang="es-EC" sz="1800" dirty="0">
                <a:solidFill>
                  <a:schemeClr val="tx1"/>
                </a:solidFill>
              </a:rPr>
            </a:br>
            <a:endParaRPr lang="en-US" sz="18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29314324"/>
              </p:ext>
            </p:extLst>
          </p:nvPr>
        </p:nvGraphicFramePr>
        <p:xfrm>
          <a:off x="914400" y="1044711"/>
          <a:ext cx="8939048" cy="1930166"/>
        </p:xfrm>
        <a:graphic>
          <a:graphicData uri="http://schemas.openxmlformats.org/drawingml/2006/table">
            <a:tbl>
              <a:tblPr firstRow="1" firstCol="1" bandRow="1"/>
              <a:tblGrid>
                <a:gridCol w="2165038"/>
                <a:gridCol w="1540024"/>
                <a:gridCol w="1909658"/>
                <a:gridCol w="1501612"/>
                <a:gridCol w="1822716"/>
              </a:tblGrid>
              <a:tr h="340104">
                <a:tc rowSpan="2">
                  <a:txBody>
                    <a:bodyPr/>
                    <a:lstStyle/>
                    <a:p>
                      <a:pPr algn="ctr">
                        <a:lnSpc>
                          <a:spcPct val="150000"/>
                        </a:lnSpc>
                        <a:spcAft>
                          <a:spcPts val="0"/>
                        </a:spcAft>
                      </a:pPr>
                      <a:r>
                        <a:rPr lang="es-ES_tradnl" sz="1200" spc="5" dirty="0">
                          <a:effectLst/>
                          <a:latin typeface="Arial"/>
                          <a:ea typeface="Times New Roman"/>
                          <a:cs typeface="Times New Roman"/>
                        </a:rPr>
                        <a:t>Muestras</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gridSpan="2">
                  <a:txBody>
                    <a:bodyPr/>
                    <a:lstStyle/>
                    <a:p>
                      <a:pPr algn="ctr">
                        <a:lnSpc>
                          <a:spcPct val="150000"/>
                        </a:lnSpc>
                        <a:spcAft>
                          <a:spcPts val="0"/>
                        </a:spcAft>
                      </a:pPr>
                      <a:r>
                        <a:rPr lang="es-ES_tradnl" sz="1600" spc="5" dirty="0">
                          <a:effectLst/>
                          <a:latin typeface="Arial"/>
                          <a:ea typeface="Times New Roman"/>
                          <a:cs typeface="Times New Roman"/>
                        </a:rPr>
                        <a:t>Frío</a:t>
                      </a:r>
                      <a:endParaRPr lang="es-EC"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c gridSpan="2">
                  <a:txBody>
                    <a:bodyPr/>
                    <a:lstStyle/>
                    <a:p>
                      <a:pPr algn="ctr">
                        <a:lnSpc>
                          <a:spcPct val="150000"/>
                        </a:lnSpc>
                        <a:spcAft>
                          <a:spcPts val="0"/>
                        </a:spcAft>
                      </a:pPr>
                      <a:r>
                        <a:rPr lang="es-ES_tradnl" sz="1600" spc="5" dirty="0">
                          <a:effectLst/>
                          <a:latin typeface="Arial"/>
                          <a:ea typeface="Times New Roman"/>
                          <a:cs typeface="Times New Roman"/>
                        </a:rPr>
                        <a:t>Caliente</a:t>
                      </a:r>
                      <a:endParaRPr lang="es-EC"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r>
              <a:tr h="467126">
                <a:tc vMerge="1">
                  <a:txBody>
                    <a:bodyPr/>
                    <a:lstStyle/>
                    <a:p>
                      <a:endParaRPr lang="es-EC"/>
                    </a:p>
                  </a:txBody>
                  <a:tcPr/>
                </a:tc>
                <a:tc>
                  <a:txBody>
                    <a:bodyPr/>
                    <a:lstStyle/>
                    <a:p>
                      <a:pPr algn="ctr">
                        <a:lnSpc>
                          <a:spcPct val="150000"/>
                        </a:lnSpc>
                        <a:spcAft>
                          <a:spcPts val="0"/>
                        </a:spcAft>
                      </a:pPr>
                      <a:r>
                        <a:rPr lang="es-ES_tradnl" sz="1200" spc="5" dirty="0">
                          <a:effectLst/>
                          <a:latin typeface="Arial"/>
                          <a:ea typeface="Times New Roman"/>
                          <a:cs typeface="Times New Roman"/>
                        </a:rPr>
                        <a:t>Altura (mm)</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smtClean="0">
                          <a:effectLst/>
                          <a:latin typeface="Arial"/>
                          <a:ea typeface="Times New Roman"/>
                          <a:cs typeface="Times New Roman"/>
                        </a:rPr>
                        <a:t>Fuerza Máxima  </a:t>
                      </a:r>
                      <a:r>
                        <a:rPr lang="es-ES_tradnl" sz="1200" spc="5" dirty="0">
                          <a:effectLst/>
                          <a:latin typeface="Arial"/>
                          <a:ea typeface="Times New Roman"/>
                          <a:cs typeface="Times New Roman"/>
                        </a:rPr>
                        <a:t>(N)</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Altura (mm)</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smtClean="0">
                          <a:effectLst/>
                          <a:latin typeface="Arial"/>
                          <a:ea typeface="Times New Roman"/>
                          <a:cs typeface="Times New Roman"/>
                        </a:rPr>
                        <a:t>Fuerza  Máxima  </a:t>
                      </a:r>
                      <a:r>
                        <a:rPr lang="es-ES_tradnl" sz="1200" spc="5" dirty="0">
                          <a:effectLst/>
                          <a:latin typeface="Arial"/>
                          <a:ea typeface="Times New Roman"/>
                          <a:cs typeface="Times New Roman"/>
                        </a:rPr>
                        <a:t>(N)</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55078">
                <a:tc>
                  <a:txBody>
                    <a:bodyPr/>
                    <a:lstStyle/>
                    <a:p>
                      <a:pPr algn="ctr">
                        <a:lnSpc>
                          <a:spcPct val="150000"/>
                        </a:lnSpc>
                        <a:spcAft>
                          <a:spcPts val="0"/>
                        </a:spcAft>
                      </a:pPr>
                      <a:r>
                        <a:rPr lang="es-ES_tradnl" sz="1100" spc="5" dirty="0">
                          <a:effectLst/>
                          <a:latin typeface="Arial"/>
                          <a:ea typeface="Times New Roman"/>
                          <a:cs typeface="Times New Roman"/>
                        </a:rPr>
                        <a:t>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16821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11047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78">
                <a:tc>
                  <a:txBody>
                    <a:bodyPr/>
                    <a:lstStyle/>
                    <a:p>
                      <a:pPr algn="ctr">
                        <a:lnSpc>
                          <a:spcPct val="150000"/>
                        </a:lnSpc>
                        <a:spcAft>
                          <a:spcPts val="0"/>
                        </a:spcAft>
                      </a:pPr>
                      <a:r>
                        <a:rPr lang="es-ES_tradnl" sz="1100" spc="5" dirty="0">
                          <a:effectLst/>
                          <a:latin typeface="Arial"/>
                          <a:ea typeface="Times New Roman"/>
                          <a:cs typeface="Times New Roman"/>
                        </a:rPr>
                        <a:t>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22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16241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25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11167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55078">
                <a:tc>
                  <a:txBody>
                    <a:bodyPr/>
                    <a:lstStyle/>
                    <a:p>
                      <a:pPr algn="ctr">
                        <a:lnSpc>
                          <a:spcPct val="150000"/>
                        </a:lnSpc>
                        <a:spcAft>
                          <a:spcPts val="0"/>
                        </a:spcAft>
                      </a:pPr>
                      <a:r>
                        <a:rPr lang="es-ES_tradnl" sz="1100" spc="5" dirty="0">
                          <a:effectLst/>
                          <a:latin typeface="Arial"/>
                          <a:ea typeface="Times New Roman"/>
                          <a:cs typeface="Times New Roman"/>
                        </a:rPr>
                        <a:t>3</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20</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17037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24</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10320</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78">
                <a:tc>
                  <a:txBody>
                    <a:bodyPr/>
                    <a:lstStyle/>
                    <a:p>
                      <a:pPr algn="ctr">
                        <a:lnSpc>
                          <a:spcPct val="150000"/>
                        </a:lnSpc>
                        <a:spcAft>
                          <a:spcPts val="0"/>
                        </a:spcAft>
                      </a:pPr>
                      <a:r>
                        <a:rPr lang="es-ES_tradnl" sz="1100" b="1" spc="5" dirty="0">
                          <a:effectLst/>
                          <a:latin typeface="Arial"/>
                          <a:ea typeface="Times New Roman"/>
                          <a:cs typeface="Times New Roman"/>
                        </a:rPr>
                        <a:t>Promedio</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21.3</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16699.7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24.7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10844.7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040" y="3252216"/>
            <a:ext cx="3167469" cy="8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123" y="3252216"/>
            <a:ext cx="325887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7400512" y="2872195"/>
            <a:ext cx="988091" cy="421847"/>
          </a:xfrm>
          <a:prstGeom prst="rect">
            <a:avLst/>
          </a:prstGeom>
        </p:spPr>
        <p:txBody>
          <a:bodyPr wrap="none">
            <a:spAutoFit/>
          </a:bodyPr>
          <a:lstStyle/>
          <a:p>
            <a:pPr algn="ctr">
              <a:lnSpc>
                <a:spcPct val="150000"/>
              </a:lnSpc>
              <a:spcAft>
                <a:spcPts val="0"/>
              </a:spcAft>
            </a:pPr>
            <a:r>
              <a:rPr lang="es-ES_tradnl" sz="1600" b="1" spc="5" dirty="0">
                <a:latin typeface="Arial"/>
                <a:ea typeface="Times New Roman"/>
                <a:cs typeface="Times New Roman"/>
              </a:rPr>
              <a:t>Caliente</a:t>
            </a:r>
            <a:endParaRPr lang="es-EC" sz="2400" b="1" dirty="0">
              <a:latin typeface="Calibri"/>
              <a:ea typeface="Calibri"/>
              <a:cs typeface="Times New Roman"/>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144" t="28664" r="18453" b="8837"/>
          <a:stretch/>
        </p:blipFill>
        <p:spPr bwMode="auto">
          <a:xfrm>
            <a:off x="914400" y="4107625"/>
            <a:ext cx="4269900" cy="273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3625" t="21013" r="19304" b="13686"/>
          <a:stretch/>
        </p:blipFill>
        <p:spPr bwMode="auto">
          <a:xfrm>
            <a:off x="5819577" y="4094726"/>
            <a:ext cx="4252775" cy="273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6 Rectángulo"/>
          <p:cNvSpPr/>
          <p:nvPr/>
        </p:nvSpPr>
        <p:spPr>
          <a:xfrm>
            <a:off x="2474193" y="2872254"/>
            <a:ext cx="575157" cy="421847"/>
          </a:xfrm>
          <a:prstGeom prst="rect">
            <a:avLst/>
          </a:prstGeom>
        </p:spPr>
        <p:txBody>
          <a:bodyPr wrap="none">
            <a:spAutoFit/>
          </a:bodyPr>
          <a:lstStyle/>
          <a:p>
            <a:pPr algn="ctr">
              <a:lnSpc>
                <a:spcPct val="150000"/>
              </a:lnSpc>
              <a:spcAft>
                <a:spcPts val="0"/>
              </a:spcAft>
            </a:pPr>
            <a:r>
              <a:rPr lang="es-ES_tradnl" sz="1600" b="1" spc="5" dirty="0" smtClean="0">
                <a:latin typeface="Arial"/>
                <a:ea typeface="Times New Roman"/>
                <a:cs typeface="Times New Roman"/>
              </a:rPr>
              <a:t>Fr</a:t>
            </a:r>
            <a:r>
              <a:rPr lang="es-EC" sz="1600" b="1" spc="5" dirty="0" smtClean="0">
                <a:latin typeface="Arial"/>
                <a:ea typeface="Times New Roman"/>
                <a:cs typeface="Times New Roman"/>
              </a:rPr>
              <a:t>í</a:t>
            </a:r>
            <a:r>
              <a:rPr lang="es-ES_tradnl" sz="1600" b="1" spc="5" dirty="0" smtClean="0">
                <a:latin typeface="Arial"/>
                <a:ea typeface="Times New Roman"/>
                <a:cs typeface="Times New Roman"/>
              </a:rPr>
              <a:t>o</a:t>
            </a:r>
            <a:endParaRPr lang="es-EC" sz="2400" b="1" dirty="0">
              <a:latin typeface="Calibri"/>
              <a:ea typeface="Calibri"/>
              <a:cs typeface="Times New Roman"/>
            </a:endParaRPr>
          </a:p>
        </p:txBody>
      </p:sp>
    </p:spTree>
    <p:extLst>
      <p:ext uri="{BB962C8B-B14F-4D97-AF65-F5344CB8AC3E}">
        <p14:creationId xmlns:p14="http://schemas.microsoft.com/office/powerpoint/2010/main" val="305515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2917" y="589551"/>
            <a:ext cx="10302682" cy="355846"/>
          </a:xfrm>
        </p:spPr>
        <p:txBody>
          <a:bodyPr>
            <a:normAutofit/>
          </a:bodyPr>
          <a:lstStyle/>
          <a:p>
            <a:r>
              <a:rPr lang="es-ES" sz="1600" b="1" dirty="0" smtClean="0">
                <a:solidFill>
                  <a:schemeClr val="tx1"/>
                </a:solidFill>
              </a:rPr>
              <a:t>Ensayos </a:t>
            </a:r>
            <a:r>
              <a:rPr lang="es-ES" sz="1600" b="1" dirty="0">
                <a:solidFill>
                  <a:schemeClr val="tx1"/>
                </a:solidFill>
              </a:rPr>
              <a:t>de embutido </a:t>
            </a:r>
            <a:r>
              <a:rPr lang="es-ES" sz="1600" b="1" dirty="0" smtClean="0">
                <a:solidFill>
                  <a:schemeClr val="tx1"/>
                </a:solidFill>
              </a:rPr>
              <a:t>de la aleación de cobre  C24000 </a:t>
            </a:r>
            <a:r>
              <a:rPr lang="es-ES" sz="1600" b="1" dirty="0">
                <a:solidFill>
                  <a:schemeClr val="tx1"/>
                </a:solidFill>
              </a:rPr>
              <a:t>con diámetro de disco de 80 mm</a:t>
            </a:r>
            <a:endParaRPr lang="es-EC" sz="1600"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675680583"/>
              </p:ext>
            </p:extLst>
          </p:nvPr>
        </p:nvGraphicFramePr>
        <p:xfrm>
          <a:off x="945931" y="1033788"/>
          <a:ext cx="9002112" cy="1755140"/>
        </p:xfrm>
        <a:graphic>
          <a:graphicData uri="http://schemas.openxmlformats.org/drawingml/2006/table">
            <a:tbl>
              <a:tblPr firstRow="1" firstCol="1" bandRow="1"/>
              <a:tblGrid>
                <a:gridCol w="1912777"/>
                <a:gridCol w="1912777"/>
                <a:gridCol w="1912777"/>
                <a:gridCol w="1750290"/>
                <a:gridCol w="1513491"/>
              </a:tblGrid>
              <a:tr h="0">
                <a:tc rowSpan="2">
                  <a:txBody>
                    <a:bodyPr/>
                    <a:lstStyle/>
                    <a:p>
                      <a:pPr algn="ctr">
                        <a:lnSpc>
                          <a:spcPct val="150000"/>
                        </a:lnSpc>
                        <a:spcAft>
                          <a:spcPts val="0"/>
                        </a:spcAft>
                      </a:pPr>
                      <a:r>
                        <a:rPr lang="es-ES_tradnl" sz="1200" spc="5" dirty="0">
                          <a:effectLst/>
                          <a:latin typeface="Arial"/>
                          <a:ea typeface="Times New Roman"/>
                          <a:cs typeface="Times New Roman"/>
                        </a:rPr>
                        <a:t>Muestras</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gridSpan="2">
                  <a:txBody>
                    <a:bodyPr/>
                    <a:lstStyle/>
                    <a:p>
                      <a:pPr algn="ctr">
                        <a:lnSpc>
                          <a:spcPct val="150000"/>
                        </a:lnSpc>
                        <a:spcAft>
                          <a:spcPts val="0"/>
                        </a:spcAft>
                      </a:pPr>
                      <a:r>
                        <a:rPr lang="es-ES_tradnl" sz="1600" spc="5" dirty="0">
                          <a:effectLst/>
                          <a:latin typeface="Arial"/>
                          <a:ea typeface="Times New Roman"/>
                          <a:cs typeface="Times New Roman"/>
                        </a:rPr>
                        <a:t>Frío</a:t>
                      </a:r>
                      <a:endParaRPr lang="es-EC"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c gridSpan="2">
                  <a:txBody>
                    <a:bodyPr/>
                    <a:lstStyle/>
                    <a:p>
                      <a:pPr algn="ctr">
                        <a:lnSpc>
                          <a:spcPct val="150000"/>
                        </a:lnSpc>
                        <a:spcAft>
                          <a:spcPts val="0"/>
                        </a:spcAft>
                      </a:pPr>
                      <a:r>
                        <a:rPr lang="es-ES_tradnl" sz="1600" spc="5" dirty="0">
                          <a:effectLst/>
                          <a:latin typeface="Arial"/>
                          <a:ea typeface="Times New Roman"/>
                          <a:cs typeface="Times New Roman"/>
                        </a:rPr>
                        <a:t>Caliente</a:t>
                      </a:r>
                      <a:endParaRPr lang="es-EC" sz="2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r>
              <a:tr h="292100">
                <a:tc vMerge="1">
                  <a:txBody>
                    <a:bodyPr/>
                    <a:lstStyle/>
                    <a:p>
                      <a:endParaRPr lang="es-EC"/>
                    </a:p>
                  </a:txBody>
                  <a:tcPr/>
                </a:tc>
                <a:tc>
                  <a:txBody>
                    <a:bodyPr/>
                    <a:lstStyle/>
                    <a:p>
                      <a:pPr algn="ctr">
                        <a:lnSpc>
                          <a:spcPct val="150000"/>
                        </a:lnSpc>
                        <a:spcAft>
                          <a:spcPts val="0"/>
                        </a:spcAft>
                      </a:pPr>
                      <a:r>
                        <a:rPr lang="es-ES_tradnl" sz="1200" spc="5" dirty="0">
                          <a:effectLst/>
                          <a:latin typeface="Arial"/>
                          <a:ea typeface="Times New Roman"/>
                          <a:cs typeface="Times New Roman"/>
                        </a:rPr>
                        <a:t>Altura (mm)</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Fuerza </a:t>
                      </a:r>
                      <a:r>
                        <a:rPr lang="es-ES_tradnl" sz="1200" spc="5" dirty="0" smtClean="0">
                          <a:effectLst/>
                          <a:latin typeface="Arial"/>
                          <a:ea typeface="Times New Roman"/>
                          <a:cs typeface="Times New Roman"/>
                        </a:rPr>
                        <a:t> Máxima(N</a:t>
                      </a:r>
                      <a:r>
                        <a:rPr lang="es-ES_tradnl" sz="1200" spc="5" dirty="0">
                          <a:effectLst/>
                          <a:latin typeface="Arial"/>
                          <a:ea typeface="Times New Roman"/>
                          <a:cs typeface="Times New Roman"/>
                        </a:rPr>
                        <a:t>)</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Altura (mm)</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Fuerza </a:t>
                      </a:r>
                      <a:r>
                        <a:rPr lang="es-ES_tradnl" sz="1200" spc="5" dirty="0" smtClean="0">
                          <a:effectLst/>
                          <a:latin typeface="Arial"/>
                          <a:ea typeface="Times New Roman"/>
                          <a:cs typeface="Times New Roman"/>
                        </a:rPr>
                        <a:t> Máxima(N</a:t>
                      </a:r>
                      <a:r>
                        <a:rPr lang="es-ES_tradnl" sz="1200" spc="5" dirty="0">
                          <a:effectLst/>
                          <a:latin typeface="Arial"/>
                          <a:ea typeface="Times New Roman"/>
                          <a:cs typeface="Times New Roman"/>
                        </a:rPr>
                        <a:t>)</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0">
                <a:tc>
                  <a:txBody>
                    <a:bodyPr/>
                    <a:lstStyle/>
                    <a:p>
                      <a:pPr algn="ctr">
                        <a:lnSpc>
                          <a:spcPct val="150000"/>
                        </a:lnSpc>
                        <a:spcAft>
                          <a:spcPts val="0"/>
                        </a:spcAft>
                      </a:pPr>
                      <a:r>
                        <a:rPr lang="es-ES_tradnl" sz="1200" spc="5" dirty="0">
                          <a:effectLst/>
                          <a:latin typeface="Arial"/>
                          <a:ea typeface="Times New Roman"/>
                          <a:cs typeface="Times New Roman"/>
                        </a:rPr>
                        <a:t>1</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39899</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24122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200" spc="5" dirty="0">
                          <a:effectLst/>
                          <a:latin typeface="Arial"/>
                          <a:ea typeface="Times New Roman"/>
                          <a:cs typeface="Times New Roman"/>
                        </a:rPr>
                        <a:t>2</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24</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38205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25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29354</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0">
                <a:tc>
                  <a:txBody>
                    <a:bodyPr/>
                    <a:lstStyle/>
                    <a:p>
                      <a:pPr algn="ctr">
                        <a:lnSpc>
                          <a:spcPct val="150000"/>
                        </a:lnSpc>
                        <a:spcAft>
                          <a:spcPts val="0"/>
                        </a:spcAft>
                      </a:pPr>
                      <a:r>
                        <a:rPr lang="es-ES_tradnl" sz="1200" spc="5" dirty="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39889</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24</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26535</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200" b="1" spc="5" dirty="0">
                          <a:effectLst/>
                          <a:latin typeface="Arial"/>
                          <a:ea typeface="Times New Roman"/>
                          <a:cs typeface="Times New Roman"/>
                        </a:rPr>
                        <a:t>Promedio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22.3</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39331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24.7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b="1" spc="5" dirty="0">
                          <a:effectLst/>
                          <a:latin typeface="Arial"/>
                          <a:ea typeface="Times New Roman"/>
                          <a:cs typeface="Times New Roman"/>
                        </a:rPr>
                        <a:t>26670.3</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bl>
          </a:graphicData>
        </a:graphic>
      </p:graphicFrame>
      <p:pic>
        <p:nvPicPr>
          <p:cNvPr id="10" name="9 Imagen"/>
          <p:cNvPicPr/>
          <p:nvPr/>
        </p:nvPicPr>
        <p:blipFill rotWithShape="1">
          <a:blip r:embed="rId3">
            <a:extLst>
              <a:ext uri="{28A0092B-C50C-407E-A947-70E740481C1C}">
                <a14:useLocalDpi xmlns:a14="http://schemas.microsoft.com/office/drawing/2010/main" val="0"/>
              </a:ext>
            </a:extLst>
          </a:blip>
          <a:srcRect t="13232"/>
          <a:stretch/>
        </p:blipFill>
        <p:spPr bwMode="auto">
          <a:xfrm>
            <a:off x="1347575" y="3084270"/>
            <a:ext cx="3529224" cy="864000"/>
          </a:xfrm>
          <a:prstGeom prst="rect">
            <a:avLst/>
          </a:prstGeom>
          <a:noFill/>
          <a:ln>
            <a:noFill/>
          </a:ln>
          <a:extLst>
            <a:ext uri="{53640926-AAD7-44D8-BBD7-CCE9431645EC}">
              <a14:shadowObscured xmlns:a14="http://schemas.microsoft.com/office/drawing/2010/main"/>
            </a:ext>
          </a:extLst>
        </p:spPr>
      </p:pic>
      <p:pic>
        <p:nvPicPr>
          <p:cNvPr id="286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165" y="3111509"/>
            <a:ext cx="345763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457501" y="2694178"/>
            <a:ext cx="1198180" cy="421847"/>
          </a:xfrm>
          <a:prstGeom prst="rect">
            <a:avLst/>
          </a:prstGeom>
        </p:spPr>
        <p:txBody>
          <a:bodyPr wrap="square">
            <a:spAutoFit/>
          </a:bodyPr>
          <a:lstStyle/>
          <a:p>
            <a:pPr algn="ctr">
              <a:lnSpc>
                <a:spcPct val="150000"/>
              </a:lnSpc>
              <a:spcAft>
                <a:spcPts val="0"/>
              </a:spcAft>
            </a:pPr>
            <a:r>
              <a:rPr lang="es-ES_tradnl" sz="1600" b="1" spc="5" dirty="0">
                <a:latin typeface="Arial"/>
                <a:ea typeface="Times New Roman"/>
                <a:cs typeface="Times New Roman"/>
              </a:rPr>
              <a:t>Frío</a:t>
            </a:r>
            <a:endParaRPr lang="es-EC" sz="2400" b="1" dirty="0">
              <a:latin typeface="Calibri"/>
              <a:ea typeface="Calibri"/>
              <a:cs typeface="Times New Roman"/>
            </a:endParaRPr>
          </a:p>
        </p:txBody>
      </p:sp>
      <p:sp>
        <p:nvSpPr>
          <p:cNvPr id="7" name="6 Rectángulo"/>
          <p:cNvSpPr/>
          <p:nvPr/>
        </p:nvSpPr>
        <p:spPr>
          <a:xfrm>
            <a:off x="7528934" y="2727726"/>
            <a:ext cx="988091" cy="421847"/>
          </a:xfrm>
          <a:prstGeom prst="rect">
            <a:avLst/>
          </a:prstGeom>
        </p:spPr>
        <p:txBody>
          <a:bodyPr wrap="none">
            <a:spAutoFit/>
          </a:bodyPr>
          <a:lstStyle/>
          <a:p>
            <a:pPr algn="ctr">
              <a:lnSpc>
                <a:spcPct val="150000"/>
              </a:lnSpc>
              <a:spcAft>
                <a:spcPts val="0"/>
              </a:spcAft>
            </a:pPr>
            <a:r>
              <a:rPr lang="es-ES_tradnl" sz="1600" b="1" spc="5" dirty="0">
                <a:latin typeface="Arial"/>
                <a:ea typeface="Times New Roman"/>
                <a:cs typeface="Times New Roman"/>
              </a:rPr>
              <a:t>Caliente</a:t>
            </a:r>
            <a:endParaRPr lang="es-EC" sz="2400" b="1" dirty="0">
              <a:latin typeface="Calibri"/>
              <a:ea typeface="Calibri"/>
              <a:cs typeface="Times New Roman"/>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6" t="33836" r="24875" b="14871"/>
          <a:stretch/>
        </p:blipFill>
        <p:spPr bwMode="auto">
          <a:xfrm>
            <a:off x="776872" y="3948271"/>
            <a:ext cx="4694691" cy="290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109" t="28556" r="24878" b="17565"/>
          <a:stretch/>
        </p:blipFill>
        <p:spPr bwMode="auto">
          <a:xfrm>
            <a:off x="5779503" y="3966920"/>
            <a:ext cx="4486954" cy="2891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450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371" y="483455"/>
            <a:ext cx="8596668" cy="380846"/>
          </a:xfrm>
        </p:spPr>
        <p:txBody>
          <a:bodyPr>
            <a:normAutofit fontScale="90000"/>
          </a:bodyPr>
          <a:lstStyle/>
          <a:p>
            <a:r>
              <a:rPr lang="es-ES" sz="1600" b="1" dirty="0" smtClean="0">
                <a:solidFill>
                  <a:schemeClr val="tx1"/>
                </a:solidFill>
              </a:rPr>
              <a:t>Ensayos </a:t>
            </a:r>
            <a:r>
              <a:rPr lang="es-ES" sz="1600" b="1" dirty="0">
                <a:solidFill>
                  <a:schemeClr val="tx1"/>
                </a:solidFill>
              </a:rPr>
              <a:t>de embutido </a:t>
            </a:r>
            <a:r>
              <a:rPr lang="es-ES" sz="1600" b="1" dirty="0" smtClean="0">
                <a:solidFill>
                  <a:schemeClr val="tx1"/>
                </a:solidFill>
              </a:rPr>
              <a:t>de la aleación de aluminio </a:t>
            </a:r>
            <a:r>
              <a:rPr lang="es-ES" sz="1600" b="1" dirty="0">
                <a:solidFill>
                  <a:schemeClr val="tx1"/>
                </a:solidFill>
              </a:rPr>
              <a:t>3003 con diámetro de disco de 100 </a:t>
            </a:r>
            <a:r>
              <a:rPr lang="es-ES" sz="1600" b="1" dirty="0" smtClean="0">
                <a:solidFill>
                  <a:schemeClr val="tx1"/>
                </a:solidFill>
              </a:rPr>
              <a:t>mm en frío.</a:t>
            </a:r>
            <a:endParaRPr lang="en-US" sz="1800"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3096446178"/>
              </p:ext>
            </p:extLst>
          </p:nvPr>
        </p:nvGraphicFramePr>
        <p:xfrm>
          <a:off x="1147636" y="812213"/>
          <a:ext cx="7896138" cy="1417320"/>
        </p:xfrm>
        <a:graphic>
          <a:graphicData uri="http://schemas.openxmlformats.org/drawingml/2006/table">
            <a:tbl>
              <a:tblPr firstRow="1" firstCol="1" bandRow="1"/>
              <a:tblGrid>
                <a:gridCol w="2512551"/>
                <a:gridCol w="2793654"/>
                <a:gridCol w="2589933"/>
              </a:tblGrid>
              <a:tr h="280313">
                <a:tc>
                  <a:txBody>
                    <a:bodyPr/>
                    <a:lstStyle/>
                    <a:p>
                      <a:pPr algn="ctr">
                        <a:lnSpc>
                          <a:spcPct val="150000"/>
                        </a:lnSpc>
                        <a:spcAft>
                          <a:spcPts val="0"/>
                        </a:spcAft>
                      </a:pPr>
                      <a:r>
                        <a:rPr lang="es-ES_tradnl" sz="1400" b="1" spc="5" dirty="0">
                          <a:effectLst/>
                          <a:latin typeface="Arial"/>
                          <a:ea typeface="Times New Roman"/>
                          <a:cs typeface="Times New Roman"/>
                        </a:rPr>
                        <a:t>Muestras</a:t>
                      </a:r>
                      <a:endParaRPr lang="es-EC"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50000"/>
                        </a:lnSpc>
                        <a:spcAft>
                          <a:spcPts val="0"/>
                        </a:spcAft>
                      </a:pPr>
                      <a:r>
                        <a:rPr lang="es-ES_tradnl" sz="1400" b="1" spc="5" dirty="0">
                          <a:effectLst/>
                          <a:latin typeface="Arial"/>
                          <a:ea typeface="Times New Roman"/>
                          <a:cs typeface="Times New Roman"/>
                        </a:rPr>
                        <a:t>Altura (mm)</a:t>
                      </a:r>
                      <a:endParaRPr lang="es-EC"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50000"/>
                        </a:lnSpc>
                        <a:spcAft>
                          <a:spcPts val="0"/>
                        </a:spcAft>
                      </a:pPr>
                      <a:r>
                        <a:rPr lang="es-ES_tradnl" sz="1400" b="1" spc="5" dirty="0" smtClean="0">
                          <a:effectLst/>
                          <a:latin typeface="Arial"/>
                          <a:ea typeface="Times New Roman"/>
                          <a:cs typeface="Times New Roman"/>
                        </a:rPr>
                        <a:t>Fuerza Máxima </a:t>
                      </a:r>
                      <a:r>
                        <a:rPr lang="es-ES_tradnl" sz="1400" b="1" spc="5" dirty="0">
                          <a:effectLst/>
                          <a:latin typeface="Arial"/>
                          <a:ea typeface="Times New Roman"/>
                          <a:cs typeface="Times New Roman"/>
                        </a:rPr>
                        <a:t>(N)</a:t>
                      </a:r>
                      <a:endParaRPr lang="es-EC"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240268">
                <a:tc>
                  <a:txBody>
                    <a:bodyPr/>
                    <a:lstStyle/>
                    <a:p>
                      <a:pPr algn="ctr">
                        <a:lnSpc>
                          <a:spcPct val="150000"/>
                        </a:lnSpc>
                        <a:spcAft>
                          <a:spcPts val="0"/>
                        </a:spcAft>
                      </a:pPr>
                      <a:r>
                        <a:rPr lang="es-ES_tradnl" sz="1200" spc="5" dirty="0">
                          <a:effectLst/>
                          <a:latin typeface="Arial"/>
                          <a:ea typeface="Times New Roman"/>
                          <a:cs typeface="Times New Roman"/>
                        </a:rPr>
                        <a:t>1</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13092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40268">
                <a:tc>
                  <a:txBody>
                    <a:bodyPr/>
                    <a:lstStyle/>
                    <a:p>
                      <a:pPr algn="ctr">
                        <a:lnSpc>
                          <a:spcPct val="150000"/>
                        </a:lnSpc>
                        <a:spcAft>
                          <a:spcPts val="0"/>
                        </a:spcAft>
                      </a:pPr>
                      <a:r>
                        <a:rPr lang="es-ES_tradnl" sz="1200" spc="5" dirty="0">
                          <a:effectLst/>
                          <a:latin typeface="Arial"/>
                          <a:ea typeface="Times New Roman"/>
                          <a:cs typeface="Times New Roman"/>
                        </a:rPr>
                        <a:t>2</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a:ea typeface="Times New Roman"/>
                          <a:cs typeface="Times New Roman"/>
                        </a:rPr>
                        <a:t>12330</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68">
                <a:tc>
                  <a:txBody>
                    <a:bodyPr/>
                    <a:lstStyle/>
                    <a:p>
                      <a:pPr algn="ctr">
                        <a:lnSpc>
                          <a:spcPct val="150000"/>
                        </a:lnSpc>
                        <a:spcAft>
                          <a:spcPts val="0"/>
                        </a:spcAft>
                      </a:pPr>
                      <a:r>
                        <a:rPr lang="es-ES_tradnl" sz="1200" spc="5" dirty="0">
                          <a:effectLst/>
                          <a:latin typeface="Arial"/>
                          <a:ea typeface="Times New Roman"/>
                          <a:cs typeface="Times New Roman"/>
                        </a:rPr>
                        <a:t>3</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6</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s-ES_tradnl" sz="1200" spc="5" dirty="0">
                          <a:effectLst/>
                          <a:latin typeface="Arial"/>
                          <a:ea typeface="Times New Roman"/>
                          <a:cs typeface="Times New Roman"/>
                        </a:rPr>
                        <a:t>12936</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40268">
                <a:tc>
                  <a:txBody>
                    <a:bodyPr/>
                    <a:lstStyle/>
                    <a:p>
                      <a:pPr algn="ctr">
                        <a:lnSpc>
                          <a:spcPct val="150000"/>
                        </a:lnSpc>
                        <a:spcAft>
                          <a:spcPts val="0"/>
                        </a:spcAft>
                      </a:pPr>
                      <a:r>
                        <a:rPr lang="es-ES_tradnl" sz="1200" b="1" spc="5" dirty="0">
                          <a:effectLst/>
                          <a:latin typeface="Arial"/>
                          <a:ea typeface="Times New Roman"/>
                          <a:cs typeface="Times New Roman"/>
                        </a:rPr>
                        <a:t>Promedio</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spc="5" dirty="0">
                          <a:effectLst/>
                          <a:latin typeface="Arial"/>
                          <a:ea typeface="Times New Roman"/>
                          <a:cs typeface="Times New Roman"/>
                        </a:rPr>
                        <a:t>6.7</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spc="5" dirty="0">
                          <a:effectLst/>
                          <a:latin typeface="Arial"/>
                          <a:ea typeface="Times New Roman"/>
                          <a:cs typeface="Times New Roman"/>
                        </a:rPr>
                        <a:t>12786</a:t>
                      </a:r>
                      <a:endParaRPr lang="es-EC"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250" y="2279043"/>
            <a:ext cx="3788910" cy="102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23" t="21336" r="25845" b="19181"/>
          <a:stretch/>
        </p:blipFill>
        <p:spPr bwMode="auto">
          <a:xfrm>
            <a:off x="2835385" y="3320278"/>
            <a:ext cx="4643588" cy="356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81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0524" y="445732"/>
            <a:ext cx="8596668" cy="992221"/>
          </a:xfrm>
        </p:spPr>
        <p:txBody>
          <a:bodyPr>
            <a:normAutofit/>
          </a:bodyPr>
          <a:lstStyle/>
          <a:p>
            <a:r>
              <a:rPr lang="es-ES" sz="1400" b="1" dirty="0" smtClean="0">
                <a:solidFill>
                  <a:schemeClr val="tx1"/>
                </a:solidFill>
              </a:rPr>
              <a:t>Ensayos </a:t>
            </a:r>
            <a:r>
              <a:rPr lang="es-ES" sz="1400" b="1" dirty="0">
                <a:solidFill>
                  <a:schemeClr val="tx1"/>
                </a:solidFill>
              </a:rPr>
              <a:t>de embutido </a:t>
            </a:r>
            <a:r>
              <a:rPr lang="es-ES" sz="1400" b="1" dirty="0" smtClean="0">
                <a:solidFill>
                  <a:schemeClr val="tx1"/>
                </a:solidFill>
              </a:rPr>
              <a:t>de la aleación de cobre </a:t>
            </a:r>
            <a:r>
              <a:rPr lang="es-ES" sz="1400" b="1" dirty="0">
                <a:solidFill>
                  <a:schemeClr val="tx1"/>
                </a:solidFill>
              </a:rPr>
              <a:t>C24000 con diámetro de disco de 100 mm </a:t>
            </a:r>
            <a:r>
              <a:rPr lang="es-ES" sz="1400" b="1" dirty="0" smtClean="0">
                <a:solidFill>
                  <a:schemeClr val="tx1"/>
                </a:solidFill>
              </a:rPr>
              <a:t>en frío.</a:t>
            </a:r>
            <a:endParaRPr lang="en-US" sz="1600" b="1" dirty="0">
              <a:solidFill>
                <a:schemeClr val="tx1"/>
              </a:solidFill>
            </a:endParaRP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3062204" y="2275156"/>
            <a:ext cx="3857270" cy="1008000"/>
          </a:xfrm>
          <a:prstGeom prst="rect">
            <a:avLst/>
          </a:prstGeom>
          <a:noFill/>
          <a:ln>
            <a:noFill/>
          </a:ln>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080" t="31034" r="25602" b="18966"/>
          <a:stretch/>
        </p:blipFill>
        <p:spPr bwMode="auto">
          <a:xfrm>
            <a:off x="2114533" y="3344127"/>
            <a:ext cx="5752613" cy="356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a 4"/>
          <p:cNvGraphicFramePr>
            <a:graphicFrameLocks noGrp="1"/>
          </p:cNvGraphicFramePr>
          <p:nvPr>
            <p:extLst>
              <p:ext uri="{D42A27DB-BD31-4B8C-83A1-F6EECF244321}">
                <p14:modId xmlns:p14="http://schemas.microsoft.com/office/powerpoint/2010/main" val="4109929113"/>
              </p:ext>
            </p:extLst>
          </p:nvPr>
        </p:nvGraphicFramePr>
        <p:xfrm>
          <a:off x="909874" y="754844"/>
          <a:ext cx="8596312" cy="1447800"/>
        </p:xfrm>
        <a:graphic>
          <a:graphicData uri="http://schemas.openxmlformats.org/drawingml/2006/table">
            <a:tbl>
              <a:tblPr firstRow="1" firstCol="1" bandRow="1"/>
              <a:tblGrid>
                <a:gridCol w="1783232"/>
                <a:gridCol w="3406540"/>
                <a:gridCol w="3406540"/>
              </a:tblGrid>
              <a:tr h="350520">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Muestras</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Altura (mm)</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Fuerza máxima (N)</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0">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33486</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29239</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10</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200" spc="5" dirty="0">
                          <a:effectLst/>
                          <a:latin typeface="Arial" panose="020B0604020202020204" pitchFamily="34" charset="0"/>
                          <a:ea typeface="Times New Roman" panose="02020603050405020304" pitchFamily="18" charset="0"/>
                          <a:cs typeface="Times New Roman" panose="02020603050405020304" pitchFamily="18" charset="0"/>
                        </a:rPr>
                        <a:t>36896</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algn="ctr">
                        <a:lnSpc>
                          <a:spcPct val="150000"/>
                        </a:lnSpc>
                        <a:spcAft>
                          <a:spcPts val="0"/>
                        </a:spcAft>
                      </a:pPr>
                      <a:r>
                        <a:rPr lang="es-ES_tradnl" sz="1200" b="1" spc="5" dirty="0">
                          <a:effectLst/>
                          <a:latin typeface="Arial" panose="020B0604020202020204" pitchFamily="34" charset="0"/>
                          <a:ea typeface="Times New Roman" panose="02020603050405020304" pitchFamily="18" charset="0"/>
                          <a:cs typeface="Times New Roman" panose="02020603050405020304" pitchFamily="18" charset="0"/>
                        </a:rPr>
                        <a:t>Promedio</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spc="5" dirty="0">
                          <a:effectLst/>
                          <a:latin typeface="Arial" panose="020B0604020202020204" pitchFamily="34" charset="0"/>
                          <a:ea typeface="Times New Roman" panose="02020603050405020304" pitchFamily="18" charset="0"/>
                          <a:cs typeface="Times New Roman" panose="02020603050405020304" pitchFamily="18" charset="0"/>
                        </a:rPr>
                        <a:t>7.3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200" b="1" spc="5" dirty="0">
                          <a:effectLst/>
                          <a:latin typeface="Arial" panose="020B0604020202020204" pitchFamily="34" charset="0"/>
                          <a:ea typeface="Times New Roman" panose="02020603050405020304" pitchFamily="18" charset="0"/>
                          <a:cs typeface="Times New Roman" panose="02020603050405020304" pitchFamily="18" charset="0"/>
                        </a:rPr>
                        <a:t>31977.3</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040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20" y="63564"/>
            <a:ext cx="8596668" cy="630620"/>
          </a:xfrm>
        </p:spPr>
        <p:txBody>
          <a:bodyPr>
            <a:normAutofit/>
          </a:bodyPr>
          <a:lstStyle/>
          <a:p>
            <a:pPr lvl="0"/>
            <a:r>
              <a:rPr lang="es-ES" sz="2800" b="1" dirty="0" smtClean="0">
                <a:latin typeface="Times New Roman" panose="02020603050405020304" pitchFamily="18" charset="0"/>
                <a:cs typeface="Times New Roman" panose="02020603050405020304" pitchFamily="18" charset="0"/>
              </a:rPr>
              <a:t>SIMULACIÓN DEL PROCESO DE EMBUTICIÓN</a:t>
            </a:r>
            <a:endParaRPr lang="es-EC" sz="2800" dirty="0">
              <a:latin typeface="Times New Roman" panose="02020603050405020304" pitchFamily="18" charset="0"/>
              <a:cs typeface="Times New Roman" panose="02020603050405020304" pitchFamily="18"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609534224"/>
              </p:ext>
            </p:extLst>
          </p:nvPr>
        </p:nvGraphicFramePr>
        <p:xfrm>
          <a:off x="606346" y="567183"/>
          <a:ext cx="10025260" cy="5102995"/>
        </p:xfrm>
        <a:graphic>
          <a:graphicData uri="http://schemas.openxmlformats.org/drawingml/2006/table">
            <a:tbl>
              <a:tblPr firstRow="1" firstCol="1" bandRow="1"/>
              <a:tblGrid>
                <a:gridCol w="2758293"/>
                <a:gridCol w="1857990"/>
                <a:gridCol w="1857990"/>
                <a:gridCol w="1847230"/>
                <a:gridCol w="1703757"/>
              </a:tblGrid>
              <a:tr h="821831">
                <a:tc rowSpan="2">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Parámetros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gridSpan="2">
                  <a:txBody>
                    <a:bodyPr/>
                    <a:lstStyle/>
                    <a:p>
                      <a:pPr algn="ctr">
                        <a:lnSpc>
                          <a:spcPts val="2200"/>
                        </a:lnSpc>
                        <a:spcAft>
                          <a:spcPts val="0"/>
                        </a:spcAft>
                      </a:pPr>
                      <a:r>
                        <a:rPr lang="es-ES_tradnl" sz="1400" spc="5" dirty="0">
                          <a:effectLst/>
                          <a:latin typeface="Arial" panose="020B0604020202020204" pitchFamily="34" charset="0"/>
                          <a:ea typeface="Times New Roman" panose="02020603050405020304" pitchFamily="18" charset="0"/>
                          <a:cs typeface="Times New Roman" panose="02020603050405020304" pitchFamily="18" charset="0"/>
                        </a:rPr>
                        <a:t>Aleación de aluminio 3003</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c gridSpan="2">
                  <a:txBody>
                    <a:bodyPr/>
                    <a:lstStyle/>
                    <a:p>
                      <a:pPr algn="ctr">
                        <a:lnSpc>
                          <a:spcPts val="2200"/>
                        </a:lnSpc>
                        <a:spcAft>
                          <a:spcPts val="0"/>
                        </a:spcAft>
                      </a:pPr>
                      <a:r>
                        <a:rPr lang="es-ES_tradnl" sz="1400" spc="5" dirty="0">
                          <a:effectLst/>
                          <a:latin typeface="Arial" panose="020B0604020202020204" pitchFamily="34" charset="0"/>
                          <a:ea typeface="Times New Roman" panose="02020603050405020304" pitchFamily="18" charset="0"/>
                          <a:cs typeface="Times New Roman" panose="02020603050405020304" pitchFamily="18" charset="0"/>
                        </a:rPr>
                        <a:t>Aleación de cobre C24000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s-EC"/>
                    </a:p>
                  </a:txBody>
                  <a:tcPr/>
                </a:tc>
              </a:tr>
              <a:tr h="410916">
                <a:tc vMerge="1">
                  <a:txBody>
                    <a:bodyPr/>
                    <a:lstStyle/>
                    <a:p>
                      <a:endParaRPr lang="es-EC"/>
                    </a:p>
                  </a:txBody>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Frío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Caliente</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Frío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Caliente</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0916">
                <a:tc>
                  <a:txBody>
                    <a:bodyPr/>
                    <a:lstStyle/>
                    <a:p>
                      <a:pPr algn="ctr">
                        <a:lnSpc>
                          <a:spcPts val="2200"/>
                        </a:lnSpc>
                        <a:spcAft>
                          <a:spcPts val="0"/>
                        </a:spcAft>
                      </a:pPr>
                      <a:r>
                        <a:rPr lang="es-EC" sz="1400" spc="5" dirty="0" smtClean="0">
                          <a:effectLst/>
                          <a:latin typeface="Arial" panose="020B0604020202020204" pitchFamily="34" charset="0"/>
                          <a:ea typeface="Times New Roman" panose="02020603050405020304" pitchFamily="18" charset="0"/>
                          <a:cs typeface="Times New Roman" panose="02020603050405020304" pitchFamily="18" charset="0"/>
                        </a:rPr>
                        <a:t>Temperatura (°C)</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20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262</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20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392</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0916">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Tamaño de malla</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150000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150000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150000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150000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916">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Fricción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0.05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smtClean="0">
                          <a:effectLst/>
                          <a:latin typeface="Arial" panose="020B0604020202020204" pitchFamily="34" charset="0"/>
                          <a:ea typeface="Times New Roman" panose="02020603050405020304" pitchFamily="18" charset="0"/>
                          <a:cs typeface="Times New Roman" panose="02020603050405020304" pitchFamily="18" charset="0"/>
                        </a:rPr>
                        <a:t>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0.05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10916">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Número de pasos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30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30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40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40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53">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Incremento de pasos a guardar</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830760">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Definición del paso de la solución con el desplazamiento del punzón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1.2</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1.2</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0.5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0.5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1831">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Fuerza del </a:t>
                      </a:r>
                      <a:r>
                        <a:rPr lang="es-EC" sz="1400" spc="5" dirty="0" smtClean="0">
                          <a:effectLst/>
                          <a:latin typeface="Arial" panose="020B0604020202020204" pitchFamily="34" charset="0"/>
                          <a:ea typeface="Times New Roman" panose="02020603050405020304" pitchFamily="18" charset="0"/>
                          <a:cs typeface="Times New Roman" panose="02020603050405020304" pitchFamily="18" charset="0"/>
                        </a:rPr>
                        <a:t>prensachapas (N)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6000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6000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s-EC" sz="1400" spc="5" dirty="0">
                          <a:effectLst/>
                          <a:latin typeface="Arial" panose="020B0604020202020204" pitchFamily="34" charset="0"/>
                          <a:ea typeface="Times New Roman" panose="02020603050405020304" pitchFamily="18" charset="0"/>
                          <a:cs typeface="Times New Roman" panose="02020603050405020304" pitchFamily="18" charset="0"/>
                        </a:rPr>
                        <a:t>10000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29" marR="52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695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41684"/>
          </a:xfrm>
        </p:spPr>
        <p:txBody>
          <a:bodyPr/>
          <a:lstStyle/>
          <a:p>
            <a:r>
              <a:rPr lang="es-EC" b="1" dirty="0" smtClean="0">
                <a:solidFill>
                  <a:schemeClr val="accent2"/>
                </a:solidFill>
                <a:latin typeface="Times New Roman" panose="02020603050405020304" pitchFamily="18" charset="0"/>
              </a:rPr>
              <a:t>Agenda</a:t>
            </a:r>
            <a:endParaRPr lang="en-US" dirty="0">
              <a:solidFill>
                <a:schemeClr val="accent2"/>
              </a:solidFill>
            </a:endParaRPr>
          </a:p>
        </p:txBody>
      </p:sp>
      <p:sp>
        <p:nvSpPr>
          <p:cNvPr id="3" name="Marcador de contenido 2"/>
          <p:cNvSpPr>
            <a:spLocks noGrp="1"/>
          </p:cNvSpPr>
          <p:nvPr>
            <p:ph idx="1"/>
          </p:nvPr>
        </p:nvSpPr>
        <p:spPr>
          <a:xfrm>
            <a:off x="677334" y="1607136"/>
            <a:ext cx="8596668" cy="3880773"/>
          </a:xfrm>
        </p:spPr>
        <p:txBody>
          <a:bodyPr>
            <a:normAutofit/>
          </a:bodyPr>
          <a:lstStyle/>
          <a:p>
            <a:r>
              <a:rPr lang="en-US" sz="2200" b="1" dirty="0" smtClean="0">
                <a:latin typeface="Times New Roman" panose="02020603050405020304" pitchFamily="18" charset="0"/>
                <a:cs typeface="Times New Roman" panose="02020603050405020304" pitchFamily="18" charset="0"/>
              </a:rPr>
              <a:t>DESCRIPCI</a:t>
            </a:r>
            <a:r>
              <a:rPr lang="es-EC" sz="2200" b="1" dirty="0" smtClean="0">
                <a:latin typeface="Times New Roman" panose="02020603050405020304" pitchFamily="18" charset="0"/>
                <a:cs typeface="Times New Roman" panose="02020603050405020304" pitchFamily="18" charset="0"/>
              </a:rPr>
              <a:t>Ó</a:t>
            </a:r>
            <a:r>
              <a:rPr lang="en-US" sz="2200" b="1" dirty="0" smtClean="0">
                <a:latin typeface="Times New Roman" panose="02020603050405020304" pitchFamily="18" charset="0"/>
                <a:cs typeface="Times New Roman" panose="02020603050405020304" pitchFamily="18" charset="0"/>
              </a:rPr>
              <a:t>N </a:t>
            </a:r>
            <a:r>
              <a:rPr lang="en-US" sz="2200" b="1" dirty="0">
                <a:latin typeface="Times New Roman" panose="02020603050405020304" pitchFamily="18" charset="0"/>
                <a:cs typeface="Times New Roman" panose="02020603050405020304" pitchFamily="18" charset="0"/>
              </a:rPr>
              <a:t>DEL PROBLEMA </a:t>
            </a:r>
          </a:p>
          <a:p>
            <a:r>
              <a:rPr lang="en-US" sz="2200" b="1" dirty="0" smtClean="0">
                <a:latin typeface="Times New Roman" panose="02020603050405020304" pitchFamily="18" charset="0"/>
                <a:cs typeface="Times New Roman" panose="02020603050405020304" pitchFamily="18" charset="0"/>
              </a:rPr>
              <a:t>OBJETIVOS</a:t>
            </a:r>
          </a:p>
          <a:p>
            <a:r>
              <a:rPr lang="en-US" sz="2200" b="1" dirty="0" smtClean="0">
                <a:latin typeface="Times New Roman" panose="02020603050405020304" pitchFamily="18" charset="0"/>
                <a:cs typeface="Times New Roman" panose="02020603050405020304" pitchFamily="18" charset="0"/>
              </a:rPr>
              <a:t>EXPERIMENTACI</a:t>
            </a:r>
            <a:r>
              <a:rPr lang="es-EC" sz="2200" b="1" dirty="0" smtClean="0">
                <a:latin typeface="Times New Roman" panose="02020603050405020304" pitchFamily="18" charset="0"/>
                <a:cs typeface="Times New Roman" panose="02020603050405020304" pitchFamily="18" charset="0"/>
              </a:rPr>
              <a:t>ÓN Y SIMULACIÓN</a:t>
            </a:r>
            <a:endParaRPr lang="en-US" sz="2200" b="1"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ANÁLISIS DE RESULTADOS</a:t>
            </a:r>
          </a:p>
          <a:p>
            <a:r>
              <a:rPr lang="en-US" sz="2200" b="1" dirty="0" smtClean="0">
                <a:latin typeface="Times New Roman" panose="02020603050405020304" pitchFamily="18" charset="0"/>
                <a:cs typeface="Times New Roman" panose="02020603050405020304" pitchFamily="18" charset="0"/>
              </a:rPr>
              <a:t>CONCLUSIONES </a:t>
            </a:r>
          </a:p>
          <a:p>
            <a:r>
              <a:rPr lang="en-US" sz="2200" b="1" dirty="0" smtClean="0">
                <a:latin typeface="Times New Roman" panose="02020603050405020304" pitchFamily="18" charset="0"/>
                <a:cs typeface="Times New Roman" panose="02020603050405020304" pitchFamily="18" charset="0"/>
              </a:rPr>
              <a:t>RECOMENDACIONES</a:t>
            </a:r>
          </a:p>
          <a:p>
            <a:endParaRPr lang="en-US" sz="2200" b="1"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01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7395" t="26355" r="24506" b="16858"/>
          <a:stretch/>
        </p:blipFill>
        <p:spPr bwMode="auto">
          <a:xfrm>
            <a:off x="145205" y="128582"/>
            <a:ext cx="1881296" cy="2398718"/>
          </a:xfrm>
          <a:prstGeom prst="rect">
            <a:avLst/>
          </a:prstGeom>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3"/>
          <a:stretch>
            <a:fillRect/>
          </a:stretch>
        </p:blipFill>
        <p:spPr>
          <a:xfrm>
            <a:off x="2327837" y="1357739"/>
            <a:ext cx="1637237" cy="1154118"/>
          </a:xfrm>
          <a:prstGeom prst="rect">
            <a:avLst/>
          </a:prstGeom>
        </p:spPr>
      </p:pic>
      <p:sp>
        <p:nvSpPr>
          <p:cNvPr id="10" name="CuadroTexto 9"/>
          <p:cNvSpPr txBox="1"/>
          <p:nvPr/>
        </p:nvSpPr>
        <p:spPr>
          <a:xfrm>
            <a:off x="-589956" y="2569038"/>
            <a:ext cx="3022600" cy="307777"/>
          </a:xfrm>
          <a:prstGeom prst="rect">
            <a:avLst/>
          </a:prstGeom>
          <a:noFill/>
        </p:spPr>
        <p:txBody>
          <a:bodyPr wrap="square" rtlCol="0">
            <a:spAutoFit/>
          </a:bodyPr>
          <a:lstStyle/>
          <a:p>
            <a:pPr algn="ctr"/>
            <a:r>
              <a:rPr lang="en-US" sz="1400" b="1" dirty="0" smtClean="0"/>
              <a:t>GEOMETR</a:t>
            </a:r>
            <a:r>
              <a:rPr lang="es-EC" sz="1400" b="1" dirty="0" smtClean="0"/>
              <a:t>ÍA</a:t>
            </a:r>
            <a:endParaRPr lang="es-EC" sz="1400" b="1" dirty="0"/>
          </a:p>
        </p:txBody>
      </p:sp>
      <p:sp>
        <p:nvSpPr>
          <p:cNvPr id="12" name="CuadroTexto 11"/>
          <p:cNvSpPr txBox="1"/>
          <p:nvPr/>
        </p:nvSpPr>
        <p:spPr>
          <a:xfrm>
            <a:off x="1532256" y="2541549"/>
            <a:ext cx="3022600" cy="307777"/>
          </a:xfrm>
          <a:prstGeom prst="rect">
            <a:avLst/>
          </a:prstGeom>
          <a:noFill/>
        </p:spPr>
        <p:txBody>
          <a:bodyPr wrap="square" rtlCol="0">
            <a:spAutoFit/>
          </a:bodyPr>
          <a:lstStyle/>
          <a:p>
            <a:pPr algn="ctr"/>
            <a:r>
              <a:rPr lang="es-EC" sz="1400" b="1" dirty="0"/>
              <a:t>MALLADO</a:t>
            </a:r>
          </a:p>
        </p:txBody>
      </p:sp>
      <p:pic>
        <p:nvPicPr>
          <p:cNvPr id="13" name="Imagen 12"/>
          <p:cNvPicPr>
            <a:picLocks noChangeAspect="1"/>
          </p:cNvPicPr>
          <p:nvPr/>
        </p:nvPicPr>
        <p:blipFill>
          <a:blip r:embed="rId4"/>
          <a:stretch>
            <a:fillRect/>
          </a:stretch>
        </p:blipFill>
        <p:spPr>
          <a:xfrm>
            <a:off x="9178554" y="4291584"/>
            <a:ext cx="1996981" cy="1639032"/>
          </a:xfrm>
          <a:prstGeom prst="rect">
            <a:avLst/>
          </a:prstGeom>
        </p:spPr>
      </p:pic>
      <p:pic>
        <p:nvPicPr>
          <p:cNvPr id="14" name="Imagen 13"/>
          <p:cNvPicPr>
            <a:picLocks noChangeAspect="1"/>
          </p:cNvPicPr>
          <p:nvPr/>
        </p:nvPicPr>
        <p:blipFill>
          <a:blip r:embed="rId5"/>
          <a:stretch>
            <a:fillRect/>
          </a:stretch>
        </p:blipFill>
        <p:spPr>
          <a:xfrm>
            <a:off x="8238473" y="530362"/>
            <a:ext cx="3877146" cy="1881434"/>
          </a:xfrm>
          <a:prstGeom prst="rect">
            <a:avLst/>
          </a:prstGeom>
        </p:spPr>
      </p:pic>
      <p:sp>
        <p:nvSpPr>
          <p:cNvPr id="15" name="CuadroTexto 14"/>
          <p:cNvSpPr txBox="1"/>
          <p:nvPr/>
        </p:nvSpPr>
        <p:spPr>
          <a:xfrm>
            <a:off x="4554856" y="2574861"/>
            <a:ext cx="3022600" cy="307777"/>
          </a:xfrm>
          <a:prstGeom prst="rect">
            <a:avLst/>
          </a:prstGeom>
          <a:noFill/>
        </p:spPr>
        <p:txBody>
          <a:bodyPr wrap="square" rtlCol="0">
            <a:spAutoFit/>
          </a:bodyPr>
          <a:lstStyle/>
          <a:p>
            <a:pPr algn="ctr"/>
            <a:r>
              <a:rPr lang="es-EC" sz="1400" b="1" dirty="0"/>
              <a:t>MATERIALES</a:t>
            </a:r>
          </a:p>
        </p:txBody>
      </p:sp>
      <p:pic>
        <p:nvPicPr>
          <p:cNvPr id="16" name="Imagen 15"/>
          <p:cNvPicPr>
            <a:picLocks noChangeAspect="1"/>
          </p:cNvPicPr>
          <p:nvPr/>
        </p:nvPicPr>
        <p:blipFill>
          <a:blip r:embed="rId6"/>
          <a:stretch>
            <a:fillRect/>
          </a:stretch>
        </p:blipFill>
        <p:spPr>
          <a:xfrm>
            <a:off x="4110356" y="439685"/>
            <a:ext cx="3982835" cy="2042480"/>
          </a:xfrm>
          <a:prstGeom prst="rect">
            <a:avLst/>
          </a:prstGeom>
        </p:spPr>
      </p:pic>
      <p:sp>
        <p:nvSpPr>
          <p:cNvPr id="18" name="CuadroTexto 17"/>
          <p:cNvSpPr txBox="1"/>
          <p:nvPr/>
        </p:nvSpPr>
        <p:spPr>
          <a:xfrm>
            <a:off x="8900478" y="2511857"/>
            <a:ext cx="3022600" cy="307777"/>
          </a:xfrm>
          <a:prstGeom prst="rect">
            <a:avLst/>
          </a:prstGeom>
          <a:noFill/>
        </p:spPr>
        <p:txBody>
          <a:bodyPr wrap="square" rtlCol="0">
            <a:spAutoFit/>
          </a:bodyPr>
          <a:lstStyle/>
          <a:p>
            <a:pPr algn="ctr"/>
            <a:r>
              <a:rPr lang="es-EC" sz="1400" b="1" dirty="0"/>
              <a:t>CONTROLES DE SIMULACIÓN</a:t>
            </a:r>
          </a:p>
        </p:txBody>
      </p:sp>
      <p:pic>
        <p:nvPicPr>
          <p:cNvPr id="19" name="Imagen 18"/>
          <p:cNvPicPr>
            <a:picLocks noChangeAspect="1"/>
          </p:cNvPicPr>
          <p:nvPr/>
        </p:nvPicPr>
        <p:blipFill>
          <a:blip r:embed="rId7"/>
          <a:stretch>
            <a:fillRect/>
          </a:stretch>
        </p:blipFill>
        <p:spPr>
          <a:xfrm>
            <a:off x="466793" y="3271464"/>
            <a:ext cx="4088063" cy="2694784"/>
          </a:xfrm>
          <a:prstGeom prst="rect">
            <a:avLst/>
          </a:prstGeom>
        </p:spPr>
      </p:pic>
      <p:sp>
        <p:nvSpPr>
          <p:cNvPr id="20" name="CuadroTexto 19"/>
          <p:cNvSpPr txBox="1"/>
          <p:nvPr/>
        </p:nvSpPr>
        <p:spPr>
          <a:xfrm>
            <a:off x="816537" y="5966248"/>
            <a:ext cx="3022600" cy="307777"/>
          </a:xfrm>
          <a:prstGeom prst="rect">
            <a:avLst/>
          </a:prstGeom>
          <a:noFill/>
        </p:spPr>
        <p:txBody>
          <a:bodyPr wrap="square" rtlCol="0">
            <a:spAutoFit/>
          </a:bodyPr>
          <a:lstStyle/>
          <a:p>
            <a:pPr algn="ctr"/>
            <a:r>
              <a:rPr lang="es-EC" sz="1400" b="1" dirty="0"/>
              <a:t>RELACIÓN ENTRE OBJETOS</a:t>
            </a:r>
          </a:p>
        </p:txBody>
      </p:sp>
      <p:pic>
        <p:nvPicPr>
          <p:cNvPr id="21" name="Imagen 20"/>
          <p:cNvPicPr>
            <a:picLocks noChangeAspect="1"/>
          </p:cNvPicPr>
          <p:nvPr/>
        </p:nvPicPr>
        <p:blipFill>
          <a:blip r:embed="rId8"/>
          <a:stretch>
            <a:fillRect/>
          </a:stretch>
        </p:blipFill>
        <p:spPr>
          <a:xfrm>
            <a:off x="5293479" y="3271464"/>
            <a:ext cx="3146452" cy="2680535"/>
          </a:xfrm>
          <a:prstGeom prst="rect">
            <a:avLst/>
          </a:prstGeom>
        </p:spPr>
      </p:pic>
      <p:sp>
        <p:nvSpPr>
          <p:cNvPr id="22" name="CuadroTexto 21"/>
          <p:cNvSpPr txBox="1"/>
          <p:nvPr/>
        </p:nvSpPr>
        <p:spPr>
          <a:xfrm>
            <a:off x="4741141" y="5966247"/>
            <a:ext cx="3022600" cy="307777"/>
          </a:xfrm>
          <a:prstGeom prst="rect">
            <a:avLst/>
          </a:prstGeom>
          <a:noFill/>
        </p:spPr>
        <p:txBody>
          <a:bodyPr wrap="square" rtlCol="0">
            <a:spAutoFit/>
          </a:bodyPr>
          <a:lstStyle/>
          <a:p>
            <a:pPr algn="ctr"/>
            <a:r>
              <a:rPr lang="es-EC" sz="1400" b="1" dirty="0"/>
              <a:t>BASE DE DATOS</a:t>
            </a:r>
          </a:p>
        </p:txBody>
      </p:sp>
      <p:sp>
        <p:nvSpPr>
          <p:cNvPr id="23" name="CuadroTexto 22"/>
          <p:cNvSpPr txBox="1"/>
          <p:nvPr/>
        </p:nvSpPr>
        <p:spPr>
          <a:xfrm>
            <a:off x="8665745" y="5966248"/>
            <a:ext cx="3022600" cy="307777"/>
          </a:xfrm>
          <a:prstGeom prst="rect">
            <a:avLst/>
          </a:prstGeom>
          <a:noFill/>
        </p:spPr>
        <p:txBody>
          <a:bodyPr wrap="square" rtlCol="0">
            <a:spAutoFit/>
          </a:bodyPr>
          <a:lstStyle/>
          <a:p>
            <a:pPr algn="ctr"/>
            <a:r>
              <a:rPr lang="es-EC" sz="1400" b="1" dirty="0"/>
              <a:t>SIMULACIÓN</a:t>
            </a:r>
          </a:p>
        </p:txBody>
      </p:sp>
    </p:spTree>
    <p:extLst>
      <p:ext uri="{BB962C8B-B14F-4D97-AF65-F5344CB8AC3E}">
        <p14:creationId xmlns:p14="http://schemas.microsoft.com/office/powerpoint/2010/main" val="962478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437" y="269672"/>
            <a:ext cx="8596668" cy="992221"/>
          </a:xfrm>
        </p:spPr>
        <p:txBody>
          <a:bodyPr>
            <a:normAutofit fontScale="90000"/>
          </a:bodyPr>
          <a:lstStyle/>
          <a:p>
            <a:r>
              <a:rPr lang="en-US" b="1" dirty="0" smtClean="0">
                <a:solidFill>
                  <a:schemeClr val="accent2">
                    <a:lumMod val="75000"/>
                  </a:schemeClr>
                </a:solidFill>
                <a:latin typeface="Times New Roman" panose="02020603050405020304" pitchFamily="18" charset="0"/>
                <a:cs typeface="Times New Roman" panose="02020603050405020304" pitchFamily="18" charset="0"/>
              </a:rPr>
              <a:t>RESULTADOS:</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s-ES" sz="1400" b="1" dirty="0">
                <a:solidFill>
                  <a:schemeClr val="tx1"/>
                </a:solidFill>
              </a:rPr>
              <a:t>Resultados de la simulación </a:t>
            </a:r>
            <a:r>
              <a:rPr lang="es-ES" sz="1400" b="1" dirty="0" smtClean="0">
                <a:solidFill>
                  <a:schemeClr val="tx1"/>
                </a:solidFill>
              </a:rPr>
              <a:t>de la aleación de aluminio </a:t>
            </a:r>
            <a:r>
              <a:rPr lang="es-ES" sz="1400" b="1" dirty="0">
                <a:solidFill>
                  <a:schemeClr val="tx1"/>
                </a:solidFill>
              </a:rPr>
              <a:t>3003, </a:t>
            </a:r>
            <a:r>
              <a:rPr lang="es-ES" sz="1400" b="1" dirty="0" smtClean="0">
                <a:solidFill>
                  <a:schemeClr val="tx1"/>
                </a:solidFill>
              </a:rPr>
              <a:t>discos de 80 </a:t>
            </a:r>
            <a:r>
              <a:rPr lang="es-ES" sz="1400" b="1" dirty="0">
                <a:solidFill>
                  <a:schemeClr val="tx1"/>
                </a:solidFill>
              </a:rPr>
              <a:t>mm y 100 mm de diámetro.</a:t>
            </a:r>
            <a:endParaRPr lang="es-EC" sz="1400" dirty="0">
              <a:solidFill>
                <a:schemeClr val="tx1"/>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1558421584"/>
              </p:ext>
            </p:extLst>
          </p:nvPr>
        </p:nvGraphicFramePr>
        <p:xfrm>
          <a:off x="978878" y="1106476"/>
          <a:ext cx="8861157" cy="1386584"/>
        </p:xfrm>
        <a:graphic>
          <a:graphicData uri="http://schemas.openxmlformats.org/drawingml/2006/table">
            <a:tbl>
              <a:tblPr firstRow="1" firstCol="1" bandRow="1"/>
              <a:tblGrid>
                <a:gridCol w="2536570"/>
                <a:gridCol w="1770064"/>
                <a:gridCol w="2356430"/>
                <a:gridCol w="2198093"/>
              </a:tblGrid>
              <a:tr h="346646">
                <a:tc>
                  <a:txBody>
                    <a:bodyPr/>
                    <a:lstStyle/>
                    <a:p>
                      <a:pPr marL="457200" algn="ctr">
                        <a:lnSpc>
                          <a:spcPct val="150000"/>
                        </a:lnSpc>
                        <a:spcAft>
                          <a:spcPts val="0"/>
                        </a:spcAft>
                      </a:pPr>
                      <a:r>
                        <a:rPr lang="es-ES_tradnl" sz="1200" b="1" dirty="0">
                          <a:effectLst/>
                          <a:latin typeface="Arial"/>
                          <a:ea typeface="Calibri"/>
                          <a:cs typeface="Times New Roman"/>
                        </a:rPr>
                        <a:t>Diámetro de disco (mm)</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l">
                        <a:lnSpc>
                          <a:spcPct val="150000"/>
                        </a:lnSpc>
                        <a:spcAft>
                          <a:spcPts val="0"/>
                        </a:spcAft>
                      </a:pPr>
                      <a:r>
                        <a:rPr lang="es-ES_tradnl" sz="1200" b="1" dirty="0">
                          <a:effectLst/>
                          <a:latin typeface="Arial"/>
                          <a:ea typeface="Calibri"/>
                          <a:cs typeface="Times New Roman"/>
                        </a:rPr>
                        <a:t>Condición</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_tradnl" sz="1200" b="1" dirty="0">
                          <a:effectLst/>
                          <a:latin typeface="Arial"/>
                          <a:ea typeface="Calibri"/>
                          <a:cs typeface="Times New Roman"/>
                        </a:rPr>
                        <a:t>Altura máxima (mm)</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_tradnl" sz="1200" b="1" dirty="0">
                          <a:effectLst/>
                          <a:latin typeface="Arial"/>
                          <a:ea typeface="Calibri"/>
                          <a:cs typeface="Times New Roman"/>
                        </a:rPr>
                        <a:t>Fuerza máxima (N)</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46646">
                <a:tc>
                  <a:txBody>
                    <a:bodyPr/>
                    <a:lstStyle/>
                    <a:p>
                      <a:pPr marL="457200" algn="ctr">
                        <a:lnSpc>
                          <a:spcPct val="150000"/>
                        </a:lnSpc>
                        <a:spcAft>
                          <a:spcPts val="0"/>
                        </a:spcAft>
                      </a:pPr>
                      <a:r>
                        <a:rPr lang="es-ES_tradnl" sz="1200" dirty="0">
                          <a:effectLst/>
                          <a:latin typeface="Arial"/>
                          <a:ea typeface="Calibri"/>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l">
                        <a:lnSpc>
                          <a:spcPct val="150000"/>
                        </a:lnSpc>
                        <a:spcAft>
                          <a:spcPts val="0"/>
                        </a:spcAft>
                      </a:pPr>
                      <a:r>
                        <a:rPr lang="es-ES_tradnl" sz="1200" dirty="0" smtClean="0">
                          <a:effectLst/>
                          <a:latin typeface="Arial"/>
                          <a:ea typeface="Calibri"/>
                          <a:cs typeface="Times New Roman"/>
                        </a:rPr>
                        <a:t>    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24</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16500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46646">
                <a:tc>
                  <a:txBody>
                    <a:bodyPr/>
                    <a:lstStyle/>
                    <a:p>
                      <a:pPr marL="457200" algn="ctr">
                        <a:lnSpc>
                          <a:spcPct val="150000"/>
                        </a:lnSpc>
                        <a:spcAft>
                          <a:spcPts val="0"/>
                        </a:spcAft>
                      </a:pPr>
                      <a:r>
                        <a:rPr lang="es-ES_tradnl" sz="1200" dirty="0">
                          <a:effectLst/>
                          <a:latin typeface="Arial"/>
                          <a:ea typeface="Calibri"/>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50000"/>
                        </a:lnSpc>
                        <a:spcAft>
                          <a:spcPts val="0"/>
                        </a:spcAft>
                      </a:pPr>
                      <a:r>
                        <a:rPr lang="es-ES_tradnl" sz="1200" dirty="0" smtClean="0">
                          <a:effectLst/>
                          <a:latin typeface="Arial"/>
                          <a:ea typeface="Calibri"/>
                          <a:cs typeface="Times New Roman"/>
                        </a:rPr>
                        <a:t>  Caliente</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_tradnl" sz="1200" dirty="0">
                          <a:effectLst/>
                          <a:latin typeface="Arial"/>
                          <a:ea typeface="Calibri"/>
                          <a:cs typeface="Times New Roman"/>
                        </a:rPr>
                        <a:t>25.6</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_tradnl" sz="1200" dirty="0">
                          <a:effectLst/>
                          <a:latin typeface="Arial"/>
                          <a:ea typeface="Calibri"/>
                          <a:cs typeface="Times New Roman"/>
                        </a:rPr>
                        <a:t>10600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646">
                <a:tc>
                  <a:txBody>
                    <a:bodyPr/>
                    <a:lstStyle/>
                    <a:p>
                      <a:pPr marL="457200" algn="ctr">
                        <a:lnSpc>
                          <a:spcPct val="150000"/>
                        </a:lnSpc>
                        <a:spcAft>
                          <a:spcPts val="0"/>
                        </a:spcAft>
                      </a:pPr>
                      <a:r>
                        <a:rPr lang="es-ES_tradnl" sz="1200" dirty="0">
                          <a:effectLst/>
                          <a:latin typeface="Arial"/>
                          <a:ea typeface="Calibri"/>
                          <a:cs typeface="Times New Roman"/>
                        </a:rPr>
                        <a:t>100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l">
                        <a:lnSpc>
                          <a:spcPct val="150000"/>
                        </a:lnSpc>
                        <a:spcAft>
                          <a:spcPts val="0"/>
                        </a:spcAft>
                      </a:pPr>
                      <a:r>
                        <a:rPr lang="es-ES_tradnl" sz="1200" dirty="0" smtClean="0">
                          <a:effectLst/>
                          <a:latin typeface="Arial"/>
                          <a:ea typeface="Calibri"/>
                          <a:cs typeface="Times New Roman"/>
                        </a:rPr>
                        <a:t>     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16</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23500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3" y="2979081"/>
            <a:ext cx="3789525" cy="268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632" y="2979081"/>
            <a:ext cx="3818470" cy="266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2034" y="2979080"/>
            <a:ext cx="3893525" cy="266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62214" y="2582182"/>
            <a:ext cx="3537276" cy="307777"/>
          </a:xfrm>
          <a:prstGeom prst="rect">
            <a:avLst/>
          </a:prstGeom>
        </p:spPr>
        <p:txBody>
          <a:bodyPr wrap="square">
            <a:spAutoFit/>
          </a:bodyPr>
          <a:lstStyle/>
          <a:p>
            <a:r>
              <a:rPr lang="es-EC" sz="1400" b="1" dirty="0"/>
              <a:t>E</a:t>
            </a:r>
            <a:r>
              <a:rPr lang="es-EC" sz="1400" b="1" dirty="0" smtClean="0"/>
              <a:t>mbutida </a:t>
            </a:r>
            <a:r>
              <a:rPr lang="es-EC" sz="1400" b="1" dirty="0"/>
              <a:t>en frío con diámetro 80 </a:t>
            </a:r>
            <a:r>
              <a:rPr lang="es-EC" sz="1400" b="1" dirty="0" smtClean="0"/>
              <a:t>mm.</a:t>
            </a:r>
            <a:endParaRPr lang="es-EC" sz="1400" b="1" dirty="0"/>
          </a:p>
        </p:txBody>
      </p:sp>
      <p:sp>
        <p:nvSpPr>
          <p:cNvPr id="6" name="5 Rectángulo"/>
          <p:cNvSpPr/>
          <p:nvPr/>
        </p:nvSpPr>
        <p:spPr>
          <a:xfrm>
            <a:off x="4207632" y="2585740"/>
            <a:ext cx="3864313" cy="307777"/>
          </a:xfrm>
          <a:prstGeom prst="rect">
            <a:avLst/>
          </a:prstGeom>
        </p:spPr>
        <p:txBody>
          <a:bodyPr wrap="square">
            <a:spAutoFit/>
          </a:bodyPr>
          <a:lstStyle/>
          <a:p>
            <a:r>
              <a:rPr lang="es-EC" sz="1400" b="1" dirty="0" smtClean="0"/>
              <a:t>Embutida </a:t>
            </a:r>
            <a:r>
              <a:rPr lang="es-EC" sz="1400" b="1" dirty="0"/>
              <a:t>en caliente con diámetro 80 </a:t>
            </a:r>
            <a:r>
              <a:rPr lang="es-EC" sz="1400" b="1" dirty="0" smtClean="0"/>
              <a:t>mm</a:t>
            </a:r>
            <a:r>
              <a:rPr lang="es-EC" sz="1400" dirty="0" smtClean="0"/>
              <a:t>.</a:t>
            </a:r>
            <a:endParaRPr lang="es-EC" sz="1400" dirty="0"/>
          </a:p>
        </p:txBody>
      </p:sp>
      <p:sp>
        <p:nvSpPr>
          <p:cNvPr id="8" name="7 Rectángulo"/>
          <p:cNvSpPr/>
          <p:nvPr/>
        </p:nvSpPr>
        <p:spPr>
          <a:xfrm>
            <a:off x="8430466" y="2589298"/>
            <a:ext cx="3554178" cy="307777"/>
          </a:xfrm>
          <a:prstGeom prst="rect">
            <a:avLst/>
          </a:prstGeom>
        </p:spPr>
        <p:txBody>
          <a:bodyPr wrap="none">
            <a:spAutoFit/>
          </a:bodyPr>
          <a:lstStyle/>
          <a:p>
            <a:r>
              <a:rPr lang="es-EC" sz="1400" b="1" dirty="0" smtClean="0"/>
              <a:t>Embutida en frío con </a:t>
            </a:r>
            <a:r>
              <a:rPr lang="es-EC" sz="1400" b="1" dirty="0"/>
              <a:t>diámetro 100 mm</a:t>
            </a:r>
            <a:r>
              <a:rPr lang="es-EC" sz="1400" dirty="0"/>
              <a:t>.</a:t>
            </a:r>
          </a:p>
        </p:txBody>
      </p:sp>
    </p:spTree>
    <p:extLst>
      <p:ext uri="{BB962C8B-B14F-4D97-AF65-F5344CB8AC3E}">
        <p14:creationId xmlns:p14="http://schemas.microsoft.com/office/powerpoint/2010/main" val="1683019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036" y="156183"/>
            <a:ext cx="8920363" cy="992221"/>
          </a:xfrm>
        </p:spPr>
        <p:txBody>
          <a:bodyPr>
            <a:normAutofit/>
          </a:bodyPr>
          <a:lstStyle/>
          <a:p>
            <a:r>
              <a:rPr lang="en-US" b="1" dirty="0" smtClean="0">
                <a:solidFill>
                  <a:schemeClr val="accent2">
                    <a:lumMod val="75000"/>
                  </a:schemeClr>
                </a:solidFill>
                <a:latin typeface="Times New Roman" panose="02020603050405020304" pitchFamily="18" charset="0"/>
                <a:cs typeface="Times New Roman" panose="02020603050405020304" pitchFamily="18" charset="0"/>
              </a:rPr>
              <a:t>RESULTADOS:</a:t>
            </a:r>
            <a:r>
              <a:rPr lang="en-US" b="1" dirty="0">
                <a:solidFill>
                  <a:schemeClr val="tx1"/>
                </a:solidFill>
                <a:latin typeface="Times New Roman" panose="02020603050405020304" pitchFamily="18" charset="0"/>
                <a:cs typeface="Times New Roman" panose="02020603050405020304" pitchFamily="18" charset="0"/>
              </a:rPr>
              <a:t/>
            </a:r>
            <a:br>
              <a:rPr lang="en-US" b="1" dirty="0">
                <a:solidFill>
                  <a:schemeClr val="tx1"/>
                </a:solidFill>
                <a:latin typeface="Times New Roman" panose="02020603050405020304" pitchFamily="18" charset="0"/>
                <a:cs typeface="Times New Roman" panose="02020603050405020304" pitchFamily="18" charset="0"/>
              </a:rPr>
            </a:br>
            <a:r>
              <a:rPr lang="es-ES" sz="1400" b="1" dirty="0">
                <a:solidFill>
                  <a:schemeClr val="tx1"/>
                </a:solidFill>
              </a:rPr>
              <a:t>Resultados de la simulación </a:t>
            </a:r>
            <a:r>
              <a:rPr lang="es-ES" sz="1400" b="1" dirty="0" smtClean="0">
                <a:solidFill>
                  <a:schemeClr val="tx1"/>
                </a:solidFill>
              </a:rPr>
              <a:t>de la aleación de cobre </a:t>
            </a:r>
            <a:r>
              <a:rPr lang="es-ES" sz="1400" b="1" dirty="0">
                <a:solidFill>
                  <a:schemeClr val="tx1"/>
                </a:solidFill>
              </a:rPr>
              <a:t>C24000,  </a:t>
            </a:r>
            <a:r>
              <a:rPr lang="es-ES" sz="1400" b="1" dirty="0" smtClean="0">
                <a:solidFill>
                  <a:schemeClr val="tx1"/>
                </a:solidFill>
              </a:rPr>
              <a:t>discos de 80mm </a:t>
            </a:r>
            <a:r>
              <a:rPr lang="es-ES" sz="1400" b="1" dirty="0">
                <a:solidFill>
                  <a:schemeClr val="tx1"/>
                </a:solidFill>
              </a:rPr>
              <a:t>y 100 mm de diámetro.</a:t>
            </a:r>
            <a:endParaRPr lang="es-EC" sz="1400" dirty="0">
              <a:solidFill>
                <a:schemeClr val="tx1"/>
              </a:solidFill>
            </a:endParaRPr>
          </a:p>
        </p:txBody>
      </p:sp>
      <p:sp>
        <p:nvSpPr>
          <p:cNvPr id="5" name="4 Rectángulo"/>
          <p:cNvSpPr/>
          <p:nvPr/>
        </p:nvSpPr>
        <p:spPr>
          <a:xfrm>
            <a:off x="262214" y="2582182"/>
            <a:ext cx="3537276" cy="307777"/>
          </a:xfrm>
          <a:prstGeom prst="rect">
            <a:avLst/>
          </a:prstGeom>
        </p:spPr>
        <p:txBody>
          <a:bodyPr wrap="square">
            <a:spAutoFit/>
          </a:bodyPr>
          <a:lstStyle/>
          <a:p>
            <a:r>
              <a:rPr lang="es-EC" sz="1400" b="1" dirty="0"/>
              <a:t>E</a:t>
            </a:r>
            <a:r>
              <a:rPr lang="es-EC" sz="1400" b="1" dirty="0" smtClean="0"/>
              <a:t>mbutida </a:t>
            </a:r>
            <a:r>
              <a:rPr lang="es-EC" sz="1400" b="1" dirty="0"/>
              <a:t>en frío con diámetro 80 </a:t>
            </a:r>
            <a:r>
              <a:rPr lang="es-EC" sz="1400" b="1" dirty="0" smtClean="0"/>
              <a:t>mm.</a:t>
            </a:r>
            <a:endParaRPr lang="es-EC" sz="1400" b="1" dirty="0"/>
          </a:p>
        </p:txBody>
      </p:sp>
      <p:sp>
        <p:nvSpPr>
          <p:cNvPr id="6" name="5 Rectángulo"/>
          <p:cNvSpPr/>
          <p:nvPr/>
        </p:nvSpPr>
        <p:spPr>
          <a:xfrm>
            <a:off x="4207632" y="2585740"/>
            <a:ext cx="3864313" cy="307777"/>
          </a:xfrm>
          <a:prstGeom prst="rect">
            <a:avLst/>
          </a:prstGeom>
        </p:spPr>
        <p:txBody>
          <a:bodyPr wrap="square">
            <a:spAutoFit/>
          </a:bodyPr>
          <a:lstStyle/>
          <a:p>
            <a:r>
              <a:rPr lang="es-EC" sz="1400" b="1" dirty="0" smtClean="0"/>
              <a:t>Embutida </a:t>
            </a:r>
            <a:r>
              <a:rPr lang="es-EC" sz="1400" b="1" dirty="0"/>
              <a:t>en caliente con diámetro 80 </a:t>
            </a:r>
            <a:r>
              <a:rPr lang="es-EC" sz="1400" b="1" dirty="0" smtClean="0"/>
              <a:t>mm</a:t>
            </a:r>
            <a:r>
              <a:rPr lang="es-EC" sz="1400" dirty="0" smtClean="0"/>
              <a:t>.</a:t>
            </a:r>
            <a:endParaRPr lang="es-EC" sz="1400" dirty="0"/>
          </a:p>
        </p:txBody>
      </p:sp>
      <p:sp>
        <p:nvSpPr>
          <p:cNvPr id="8" name="7 Rectángulo"/>
          <p:cNvSpPr/>
          <p:nvPr/>
        </p:nvSpPr>
        <p:spPr>
          <a:xfrm>
            <a:off x="8430466" y="2589298"/>
            <a:ext cx="3554178" cy="307777"/>
          </a:xfrm>
          <a:prstGeom prst="rect">
            <a:avLst/>
          </a:prstGeom>
        </p:spPr>
        <p:txBody>
          <a:bodyPr wrap="none">
            <a:spAutoFit/>
          </a:bodyPr>
          <a:lstStyle/>
          <a:p>
            <a:r>
              <a:rPr lang="es-EC" sz="1400" b="1" dirty="0" smtClean="0"/>
              <a:t>Embutida en frío con </a:t>
            </a:r>
            <a:r>
              <a:rPr lang="es-EC" sz="1400" b="1" dirty="0"/>
              <a:t>diámetro 100 mm</a:t>
            </a:r>
            <a:r>
              <a:rPr lang="es-EC" sz="1400" dirty="0"/>
              <a:t>.</a:t>
            </a:r>
          </a:p>
        </p:txBody>
      </p:sp>
      <p:graphicFrame>
        <p:nvGraphicFramePr>
          <p:cNvPr id="4" name="3 Tabla"/>
          <p:cNvGraphicFramePr>
            <a:graphicFrameLocks noGrp="1"/>
          </p:cNvGraphicFramePr>
          <p:nvPr>
            <p:extLst>
              <p:ext uri="{D42A27DB-BD31-4B8C-83A1-F6EECF244321}">
                <p14:modId xmlns:p14="http://schemas.microsoft.com/office/powerpoint/2010/main" val="321644070"/>
              </p:ext>
            </p:extLst>
          </p:nvPr>
        </p:nvGraphicFramePr>
        <p:xfrm>
          <a:off x="954087" y="1199808"/>
          <a:ext cx="8596312" cy="1097280"/>
        </p:xfrm>
        <a:graphic>
          <a:graphicData uri="http://schemas.openxmlformats.org/drawingml/2006/table">
            <a:tbl>
              <a:tblPr firstRow="1" firstCol="1" bandRow="1"/>
              <a:tblGrid>
                <a:gridCol w="2429318"/>
                <a:gridCol w="1946205"/>
                <a:gridCol w="2272865"/>
                <a:gridCol w="1947924"/>
              </a:tblGrid>
              <a:tr h="0">
                <a:tc>
                  <a:txBody>
                    <a:bodyPr/>
                    <a:lstStyle/>
                    <a:p>
                      <a:pPr marL="457200" algn="ctr">
                        <a:lnSpc>
                          <a:spcPct val="150000"/>
                        </a:lnSpc>
                        <a:spcAft>
                          <a:spcPts val="0"/>
                        </a:spcAft>
                      </a:pPr>
                      <a:r>
                        <a:rPr lang="es-ES_tradnl" sz="1200" b="1" dirty="0">
                          <a:effectLst/>
                          <a:latin typeface="Arial"/>
                          <a:ea typeface="Calibri"/>
                          <a:cs typeface="Times New Roman"/>
                        </a:rPr>
                        <a:t>Diámetro de disco (mm)</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_tradnl" sz="1200" b="1" dirty="0">
                          <a:effectLst/>
                          <a:latin typeface="Arial"/>
                          <a:ea typeface="Calibri"/>
                          <a:cs typeface="Times New Roman"/>
                        </a:rPr>
                        <a:t>Condición</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_tradnl" sz="1200" b="1" dirty="0">
                          <a:effectLst/>
                          <a:latin typeface="Arial"/>
                          <a:ea typeface="Calibri"/>
                          <a:cs typeface="Times New Roman"/>
                        </a:rPr>
                        <a:t>Altura máxima (mm)</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457200" algn="ctr">
                        <a:lnSpc>
                          <a:spcPct val="150000"/>
                        </a:lnSpc>
                        <a:spcAft>
                          <a:spcPts val="0"/>
                        </a:spcAft>
                      </a:pPr>
                      <a:r>
                        <a:rPr lang="es-ES_tradnl" sz="1200" b="1" dirty="0">
                          <a:effectLst/>
                          <a:latin typeface="Arial"/>
                          <a:ea typeface="Calibri"/>
                          <a:cs typeface="Times New Roman"/>
                        </a:rPr>
                        <a:t>Fuerza máxima (N)</a:t>
                      </a:r>
                      <a:endParaRPr lang="es-EC" sz="18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0">
                <a:tc>
                  <a:txBody>
                    <a:bodyPr/>
                    <a:lstStyle/>
                    <a:p>
                      <a:pPr marL="457200" algn="ctr">
                        <a:lnSpc>
                          <a:spcPct val="150000"/>
                        </a:lnSpc>
                        <a:spcAft>
                          <a:spcPts val="0"/>
                        </a:spcAft>
                      </a:pPr>
                      <a:r>
                        <a:rPr lang="es-ES_tradnl" sz="1200" dirty="0">
                          <a:effectLst/>
                          <a:latin typeface="Arial"/>
                          <a:ea typeface="Calibri"/>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41000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marL="457200" algn="ctr">
                        <a:lnSpc>
                          <a:spcPct val="150000"/>
                        </a:lnSpc>
                        <a:spcAft>
                          <a:spcPts val="0"/>
                        </a:spcAft>
                      </a:pPr>
                      <a:r>
                        <a:rPr lang="es-ES_tradnl" sz="1200" dirty="0">
                          <a:effectLst/>
                          <a:latin typeface="Arial"/>
                          <a:ea typeface="Calibri"/>
                          <a:cs typeface="Times New Roman"/>
                        </a:rPr>
                        <a:t>80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_tradnl" sz="1200" dirty="0">
                          <a:effectLst/>
                          <a:latin typeface="Arial"/>
                          <a:ea typeface="Calibri"/>
                          <a:cs typeface="Times New Roman"/>
                        </a:rPr>
                        <a:t>Caliente</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_tradnl" sz="1200" dirty="0">
                          <a:effectLst/>
                          <a:latin typeface="Arial"/>
                          <a:ea typeface="Calibri"/>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_tradnl" sz="1200" dirty="0">
                          <a:effectLst/>
                          <a:latin typeface="Arial"/>
                          <a:ea typeface="Calibri"/>
                          <a:cs typeface="Times New Roman"/>
                        </a:rPr>
                        <a:t>28500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ctr">
                        <a:lnSpc>
                          <a:spcPct val="150000"/>
                        </a:lnSpc>
                        <a:spcAft>
                          <a:spcPts val="0"/>
                        </a:spcAft>
                      </a:pPr>
                      <a:r>
                        <a:rPr lang="es-ES_tradnl" sz="1200" dirty="0">
                          <a:effectLst/>
                          <a:latin typeface="Arial"/>
                          <a:ea typeface="Calibri"/>
                          <a:cs typeface="Times New Roman"/>
                        </a:rPr>
                        <a:t>100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Frío</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457200" algn="ctr">
                        <a:lnSpc>
                          <a:spcPct val="150000"/>
                        </a:lnSpc>
                        <a:spcAft>
                          <a:spcPts val="0"/>
                        </a:spcAft>
                      </a:pPr>
                      <a:r>
                        <a:rPr lang="es-ES_tradnl" sz="1200" dirty="0">
                          <a:effectLst/>
                          <a:latin typeface="Arial"/>
                          <a:ea typeface="Calibri"/>
                          <a:cs typeface="Times New Roman"/>
                        </a:rPr>
                        <a:t>63400</a:t>
                      </a:r>
                      <a:endParaRPr lang="es-EC"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262213" y="2979081"/>
            <a:ext cx="3537277" cy="2664974"/>
          </a:xfrm>
          <a:prstGeom prst="rect">
            <a:avLst/>
          </a:prstGeom>
          <a:noFill/>
          <a:ln>
            <a:noFill/>
          </a:ln>
        </p:spPr>
      </p:pic>
      <p:pic>
        <p:nvPicPr>
          <p:cNvPr id="327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632" y="2979080"/>
            <a:ext cx="3690892" cy="266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131" y="2979080"/>
            <a:ext cx="3729071" cy="266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45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9" y="252249"/>
            <a:ext cx="11587655" cy="961695"/>
          </a:xfrm>
        </p:spPr>
        <p:txBody>
          <a:bodyPr>
            <a:normAutofit/>
          </a:bodyPr>
          <a:lstStyle/>
          <a:p>
            <a:pPr lvl="0"/>
            <a:r>
              <a:rPr lang="es-ES" sz="2400" b="1" dirty="0">
                <a:solidFill>
                  <a:schemeClr val="tx1"/>
                </a:solidFill>
                <a:latin typeface="Times New Roman" panose="02020603050405020304" pitchFamily="18" charset="0"/>
                <a:cs typeface="Times New Roman" panose="02020603050405020304" pitchFamily="18" charset="0"/>
              </a:rPr>
              <a:t>DISCUCIÓN  DE RESULTADOS DE LA SIMULACIÓN Y EXPERIMENTACIÓN</a:t>
            </a:r>
            <a:r>
              <a:rPr lang="es-ES" sz="2400" b="1" dirty="0" smtClean="0">
                <a:solidFill>
                  <a:schemeClr val="tx1"/>
                </a:solidFill>
                <a:latin typeface="Times New Roman" panose="02020603050405020304" pitchFamily="18" charset="0"/>
                <a:cs typeface="Times New Roman" panose="02020603050405020304" pitchFamily="18" charset="0"/>
              </a:rPr>
              <a:t>.</a:t>
            </a:r>
            <a:endParaRPr lang="es-EC" sz="2400" dirty="0">
              <a:solidFill>
                <a:schemeClr val="tx1"/>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8838" t="29957" r="48261" b="7974"/>
          <a:stretch/>
        </p:blipFill>
        <p:spPr bwMode="auto">
          <a:xfrm>
            <a:off x="1380360" y="696946"/>
            <a:ext cx="4018726" cy="599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186" y="696946"/>
            <a:ext cx="4055859" cy="59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627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59" y="252249"/>
            <a:ext cx="11587655" cy="961695"/>
          </a:xfrm>
        </p:spPr>
        <p:txBody>
          <a:bodyPr>
            <a:normAutofit/>
          </a:bodyPr>
          <a:lstStyle/>
          <a:p>
            <a:pPr lvl="0"/>
            <a:endParaRPr lang="es-EC" sz="2400" dirty="0">
              <a:solidFill>
                <a:schemeClr val="tx1"/>
              </a:solidFill>
              <a:latin typeface="Times New Roman" panose="02020603050405020304" pitchFamily="18" charset="0"/>
              <a:cs typeface="Times New Roman" panose="02020603050405020304" pitchFamily="18"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40" y="733096"/>
            <a:ext cx="4240377" cy="582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436" t="34268" r="24390" b="14009"/>
          <a:stretch/>
        </p:blipFill>
        <p:spPr bwMode="auto">
          <a:xfrm>
            <a:off x="1269125" y="733096"/>
            <a:ext cx="4335518" cy="582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01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149" y="615184"/>
            <a:ext cx="3608388" cy="595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a:spLocks noGrp="1"/>
          </p:cNvSpPr>
          <p:nvPr>
            <p:ph type="title"/>
          </p:nvPr>
        </p:nvSpPr>
        <p:spPr>
          <a:xfrm>
            <a:off x="110359" y="252249"/>
            <a:ext cx="11587655" cy="961695"/>
          </a:xfrm>
        </p:spPr>
        <p:txBody>
          <a:bodyPr>
            <a:normAutofit/>
          </a:bodyPr>
          <a:lstStyle/>
          <a:p>
            <a:pPr lvl="0"/>
            <a:endParaRPr lang="es-EC" sz="2400" dirty="0">
              <a:solidFill>
                <a:schemeClr val="tx1"/>
              </a:solidFill>
              <a:latin typeface="Times New Roman" panose="02020603050405020304" pitchFamily="18" charset="0"/>
              <a:cs typeface="Times New Roman" panose="02020603050405020304" pitchFamily="18" charset="0"/>
            </a:endParaRPr>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323" t="29526" r="48018" b="21121"/>
          <a:stretch/>
        </p:blipFill>
        <p:spPr bwMode="auto">
          <a:xfrm>
            <a:off x="5337757" y="615184"/>
            <a:ext cx="3758947" cy="595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478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776289"/>
            <a:ext cx="8596668" cy="5878511"/>
          </a:xfrm>
        </p:spPr>
        <p:txBody>
          <a:bodyPr>
            <a:normAutofit lnSpcReduction="10000"/>
          </a:bodyPr>
          <a:lstStyle/>
          <a:p>
            <a:pPr algn="just"/>
            <a:r>
              <a:rPr lang="es-EC" sz="2400" dirty="0" smtClean="0"/>
              <a:t>Se </a:t>
            </a:r>
            <a:r>
              <a:rPr lang="es-EC" sz="2400" dirty="0"/>
              <a:t>realizó la manufactura e implementación del herramental del equipo de embutición, para aleaciones de aluminio 3003 y aleaciones de cobre C24000 de 1 mm de espesor, con diámetro de disco de 80 mm, para una profundidad de 25 mm. </a:t>
            </a:r>
          </a:p>
          <a:p>
            <a:pPr algn="just"/>
            <a:r>
              <a:rPr lang="es-EC" sz="2400" dirty="0" smtClean="0"/>
              <a:t>La </a:t>
            </a:r>
            <a:r>
              <a:rPr lang="es-EC" sz="2400" dirty="0"/>
              <a:t>prensa hidráulica tenía una carga de 3.5 toneladas, en donde se realizó el cambió del cilindro hidráulica llegando a obtener una carga de 8.83 toneladas. </a:t>
            </a:r>
          </a:p>
          <a:p>
            <a:pPr algn="just"/>
            <a:r>
              <a:rPr lang="es-EC" sz="2400" dirty="0" smtClean="0"/>
              <a:t>El </a:t>
            </a:r>
            <a:r>
              <a:rPr lang="es-EC" sz="2400" dirty="0"/>
              <a:t>tiempo de procesamiento de la solución de la simulación del embutido en el software CAE, fue de 5 horas 16 minutos 42 segundos. </a:t>
            </a:r>
          </a:p>
          <a:p>
            <a:pPr algn="just"/>
            <a:r>
              <a:rPr lang="es-EC" sz="2400" dirty="0" smtClean="0"/>
              <a:t>Con </a:t>
            </a:r>
            <a:r>
              <a:rPr lang="es-EC" sz="2400" dirty="0"/>
              <a:t>la simulación en el software CAE, por el método de elementos finitos, se pudo analizar el comportamiento del material sometido al proceso de embutición en frío y en caliente, para compararlo con el ensayo. </a:t>
            </a:r>
          </a:p>
        </p:txBody>
      </p:sp>
      <p:sp>
        <p:nvSpPr>
          <p:cNvPr id="4" name="Título 1"/>
          <p:cNvSpPr txBox="1">
            <a:spLocks/>
          </p:cNvSpPr>
          <p:nvPr/>
        </p:nvSpPr>
        <p:spPr>
          <a:xfrm>
            <a:off x="118534" y="120650"/>
            <a:ext cx="3666066" cy="64135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accent1">
                    <a:lumMod val="75000"/>
                  </a:schemeClr>
                </a:solidFill>
                <a:latin typeface="Times New Roman" panose="02020603050405020304" pitchFamily="18" charset="0"/>
                <a:cs typeface="Times New Roman" panose="02020603050405020304" pitchFamily="18" charset="0"/>
              </a:rPr>
              <a:t>CONCLUSIONES</a:t>
            </a:r>
            <a:endParaRPr lang="en-US" dirty="0">
              <a:solidFill>
                <a:schemeClr val="accent1">
                  <a:lumMod val="75000"/>
                </a:schemeClr>
              </a:solidFill>
            </a:endParaRPr>
          </a:p>
        </p:txBody>
      </p:sp>
    </p:spTree>
    <p:extLst>
      <p:ext uri="{BB962C8B-B14F-4D97-AF65-F5344CB8AC3E}">
        <p14:creationId xmlns:p14="http://schemas.microsoft.com/office/powerpoint/2010/main" val="1308808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776289"/>
            <a:ext cx="8596668" cy="5878511"/>
          </a:xfrm>
        </p:spPr>
        <p:txBody>
          <a:bodyPr>
            <a:normAutofit fontScale="92500" lnSpcReduction="20000"/>
          </a:bodyPr>
          <a:lstStyle/>
          <a:p>
            <a:pPr algn="just"/>
            <a:r>
              <a:rPr lang="es-EC" sz="2400" dirty="0"/>
              <a:t>Al comparar los datos promedios de fuerza de los ensayos con los datos de la simulación de la aleación de aluminio 3003 con un disco de diámetro 80mm en donde las curvas tienen un comportamiento similar, en frío obtuvimos un error porcentual promedio de 6.5%, y en caliente de 12.2% y para un diámetro 100 mm un error promedio de 6.1 %. </a:t>
            </a:r>
          </a:p>
          <a:p>
            <a:pPr algn="just"/>
            <a:r>
              <a:rPr lang="es-EC" sz="2400" dirty="0" smtClean="0"/>
              <a:t>Al </a:t>
            </a:r>
            <a:r>
              <a:rPr lang="es-EC" sz="2400" dirty="0"/>
              <a:t>comparar los datos promedio de carga de los ensayos con los datos de la simulación de la aleación de cobre C24000 con un disco de diámetro 80mm, en frío obtuvimos un error porcentual promedio de 10.7 %, y en caliente de 10.2% y para un diámetro 100 mm un error de 10.6%. </a:t>
            </a:r>
          </a:p>
          <a:p>
            <a:pPr algn="just"/>
            <a:r>
              <a:rPr lang="es-EC" sz="2400" dirty="0" smtClean="0"/>
              <a:t>La </a:t>
            </a:r>
            <a:r>
              <a:rPr lang="es-EC" sz="2400" dirty="0"/>
              <a:t>fuerza máxima para la embutición en caliente es menor que la de embutición en frío, para la aleación de aluminio 3003 disminuyo en un 35.8% y para la aleación de cobre C24000 en 32.2%. </a:t>
            </a:r>
          </a:p>
          <a:p>
            <a:pPr algn="just"/>
            <a:r>
              <a:rPr lang="es-EC" sz="2400" dirty="0" smtClean="0"/>
              <a:t>Para </a:t>
            </a:r>
            <a:r>
              <a:rPr lang="es-EC" sz="2400" dirty="0"/>
              <a:t>un diámetro de 100 mm y un espesor de 1 mm, se necesita mayor carga del </a:t>
            </a:r>
            <a:r>
              <a:rPr lang="es-EC" sz="2400" dirty="0" smtClean="0"/>
              <a:t>punzón y </a:t>
            </a:r>
            <a:r>
              <a:rPr lang="es-EC" sz="2400" dirty="0"/>
              <a:t>una fuerza del prensachapas constante. </a:t>
            </a:r>
          </a:p>
        </p:txBody>
      </p:sp>
    </p:spTree>
    <p:extLst>
      <p:ext uri="{BB962C8B-B14F-4D97-AF65-F5344CB8AC3E}">
        <p14:creationId xmlns:p14="http://schemas.microsoft.com/office/powerpoint/2010/main" val="3713650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1134" y="979489"/>
            <a:ext cx="8596668" cy="5878511"/>
          </a:xfrm>
        </p:spPr>
        <p:txBody>
          <a:bodyPr>
            <a:normAutofit/>
          </a:bodyPr>
          <a:lstStyle/>
          <a:p>
            <a:pPr algn="just"/>
            <a:r>
              <a:rPr lang="es-EC" sz="2400" dirty="0" smtClean="0"/>
              <a:t>No </a:t>
            </a:r>
            <a:r>
              <a:rPr lang="es-EC" sz="2400" dirty="0"/>
              <a:t>alimentar la prensa hidráulica, sin antes haber conectado el cable USB de la tarjeta de adquisición de datos al computador, puede provocar una sobre carga en la tarjeta. </a:t>
            </a:r>
          </a:p>
          <a:p>
            <a:pPr algn="just"/>
            <a:r>
              <a:rPr lang="es-EC" sz="2400" dirty="0" smtClean="0"/>
              <a:t>Es </a:t>
            </a:r>
            <a:r>
              <a:rPr lang="es-EC" sz="2400" dirty="0"/>
              <a:t>recomendable tomar en cuenta la fuerza de sujeción del prensa chapas para los ensayos de embutición, puesto que puede afectar en la calidad final del producto. </a:t>
            </a:r>
            <a:endParaRPr lang="es-EC" sz="2400" dirty="0" smtClean="0"/>
          </a:p>
          <a:p>
            <a:pPr algn="just"/>
            <a:r>
              <a:rPr lang="es-EC" sz="2400" dirty="0"/>
              <a:t>Es necesario conocer con mayor profundidad el proceso que se quiere simular así como del software CAE a emplear, para poder definir el modelo con el que se va a trabajar, aplicar cargas, desplazamientos, establecer contactos entre los elementos y la fricción que existe entre estos, para ejecutar de forma más fiel al proceso real. </a:t>
            </a:r>
          </a:p>
        </p:txBody>
      </p:sp>
      <p:sp>
        <p:nvSpPr>
          <p:cNvPr id="4" name="Título 1"/>
          <p:cNvSpPr txBox="1">
            <a:spLocks/>
          </p:cNvSpPr>
          <p:nvPr/>
        </p:nvSpPr>
        <p:spPr>
          <a:xfrm>
            <a:off x="118534" y="120649"/>
            <a:ext cx="5812366" cy="65563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b="1" dirty="0" smtClean="0">
                <a:solidFill>
                  <a:schemeClr val="accent1">
                    <a:lumMod val="75000"/>
                  </a:schemeClr>
                </a:solidFill>
                <a:latin typeface="Times New Roman" panose="02020603050405020304" pitchFamily="18" charset="0"/>
                <a:cs typeface="Times New Roman" panose="02020603050405020304" pitchFamily="18" charset="0"/>
              </a:rPr>
              <a:t>RECOMENDACIONES</a:t>
            </a:r>
            <a:endParaRPr lang="en-US" sz="3300" dirty="0">
              <a:solidFill>
                <a:schemeClr val="accent1">
                  <a:lumMod val="75000"/>
                </a:schemeClr>
              </a:solidFill>
            </a:endParaRPr>
          </a:p>
        </p:txBody>
      </p:sp>
    </p:spTree>
    <p:extLst>
      <p:ext uri="{BB962C8B-B14F-4D97-AF65-F5344CB8AC3E}">
        <p14:creationId xmlns:p14="http://schemas.microsoft.com/office/powerpoint/2010/main" val="2394754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5339" y="1011824"/>
            <a:ext cx="8596668" cy="4697411"/>
          </a:xfrm>
        </p:spPr>
        <p:txBody>
          <a:bodyPr>
            <a:normAutofit/>
          </a:bodyPr>
          <a:lstStyle/>
          <a:p>
            <a:pPr algn="just"/>
            <a:r>
              <a:rPr lang="es-EC" sz="2800" dirty="0" smtClean="0"/>
              <a:t>No </a:t>
            </a:r>
            <a:r>
              <a:rPr lang="es-EC" sz="2800" dirty="0"/>
              <a:t>sobrecargar la celda de carga en los ensayos de embutido, ésta puede llegar a sobresaturase y empezar a enviar valores incorrectos durante el proceso. </a:t>
            </a:r>
          </a:p>
          <a:p>
            <a:pPr algn="just"/>
            <a:r>
              <a:rPr lang="es-EC" sz="2800" dirty="0"/>
              <a:t>En el ensayo de embutido en caliente tomar las medidas correspondientes para los tiempos de trabajo y considerar las propiedades de los materiales a utilizar para evitar su enfriamiento. </a:t>
            </a:r>
          </a:p>
          <a:p>
            <a:endParaRPr lang="es-EC" dirty="0"/>
          </a:p>
        </p:txBody>
      </p:sp>
    </p:spTree>
    <p:extLst>
      <p:ext uri="{BB962C8B-B14F-4D97-AF65-F5344CB8AC3E}">
        <p14:creationId xmlns:p14="http://schemas.microsoft.com/office/powerpoint/2010/main" val="418380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4546" y="558643"/>
            <a:ext cx="8229600" cy="1143000"/>
          </a:xfrm>
        </p:spPr>
        <p:txBody>
          <a:bodyPr/>
          <a:lstStyle/>
          <a:p>
            <a:pPr algn="ctr"/>
            <a:r>
              <a:rPr lang="es-EC" b="1" dirty="0">
                <a:solidFill>
                  <a:schemeClr val="accent2">
                    <a:lumMod val="75000"/>
                  </a:schemeClr>
                </a:solidFill>
                <a:latin typeface="Times New Roman" panose="02020603050405020304" pitchFamily="18" charset="0"/>
                <a:cs typeface="Times New Roman" panose="02020603050405020304" pitchFamily="18" charset="0"/>
              </a:rPr>
              <a:t>Descripción</a:t>
            </a:r>
            <a:r>
              <a:rPr lang="en-US" b="1" dirty="0">
                <a:solidFill>
                  <a:schemeClr val="accent2">
                    <a:lumMod val="75000"/>
                  </a:schemeClr>
                </a:solidFill>
                <a:latin typeface="Times New Roman" panose="02020603050405020304" pitchFamily="18" charset="0"/>
                <a:cs typeface="Times New Roman" panose="02020603050405020304" pitchFamily="18" charset="0"/>
              </a:rPr>
              <a:t> del </a:t>
            </a:r>
            <a:r>
              <a:rPr lang="es-EC" b="1" dirty="0">
                <a:solidFill>
                  <a:schemeClr val="accent2">
                    <a:lumMod val="75000"/>
                  </a:schemeClr>
                </a:solidFill>
                <a:latin typeface="Times New Roman" panose="02020603050405020304" pitchFamily="18" charset="0"/>
                <a:cs typeface="Times New Roman" panose="02020603050405020304" pitchFamily="18" charset="0"/>
              </a:rPr>
              <a:t>Problema</a:t>
            </a:r>
            <a:r>
              <a:rPr lang="en-US" b="1" dirty="0">
                <a:solidFill>
                  <a:schemeClr val="accent2">
                    <a:lumMod val="75000"/>
                  </a:schemeClr>
                </a:solidFill>
                <a:latin typeface="Times New Roman" panose="02020603050405020304" pitchFamily="18" charset="0"/>
                <a:cs typeface="Times New Roman" panose="02020603050405020304" pitchFamily="18" charset="0"/>
              </a:rPr>
              <a:t> </a:t>
            </a:r>
            <a:endParaRPr lang="es-EC" b="1" dirty="0"/>
          </a:p>
        </p:txBody>
      </p:sp>
      <p:sp>
        <p:nvSpPr>
          <p:cNvPr id="3" name="Marcador de número de diapositiva 2"/>
          <p:cNvSpPr>
            <a:spLocks noGrp="1"/>
          </p:cNvSpPr>
          <p:nvPr>
            <p:ph type="sldNum" sz="quarter" idx="10"/>
          </p:nvPr>
        </p:nvSpPr>
        <p:spPr>
          <a:xfrm>
            <a:off x="1487488" y="6592268"/>
            <a:ext cx="2133600" cy="365125"/>
          </a:xfrm>
        </p:spPr>
        <p:txBody>
          <a:bodyPr/>
          <a:lstStyle/>
          <a:p>
            <a:fld id="{610C1A20-3425-4BCC-9150-C9A472DA9562}" type="slidenum">
              <a:rPr lang="en-US" sz="1600">
                <a:solidFill>
                  <a:schemeClr val="bg1"/>
                </a:solidFill>
              </a:rPr>
              <a:pPr/>
              <a:t>3</a:t>
            </a:fld>
            <a:endParaRPr lang="en-US" sz="1600" dirty="0">
              <a:solidFill>
                <a:schemeClr val="bg1"/>
              </a:solidFill>
            </a:endParaRPr>
          </a:p>
        </p:txBody>
      </p:sp>
      <p:graphicFrame>
        <p:nvGraphicFramePr>
          <p:cNvPr id="7" name="Diagrama 6"/>
          <p:cNvGraphicFramePr/>
          <p:nvPr>
            <p:extLst>
              <p:ext uri="{D42A27DB-BD31-4B8C-83A1-F6EECF244321}">
                <p14:modId xmlns:p14="http://schemas.microsoft.com/office/powerpoint/2010/main" val="2920488707"/>
              </p:ext>
            </p:extLst>
          </p:nvPr>
        </p:nvGraphicFramePr>
        <p:xfrm>
          <a:off x="1974547" y="1323832"/>
          <a:ext cx="7660772" cy="526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stretch>
            <a:fillRect/>
          </a:stretch>
        </p:blipFill>
        <p:spPr>
          <a:xfrm>
            <a:off x="2308135" y="5662242"/>
            <a:ext cx="2121770" cy="1112588"/>
          </a:xfrm>
          <a:prstGeom prst="rect">
            <a:avLst/>
          </a:prstGeom>
        </p:spPr>
      </p:pic>
      <p:pic>
        <p:nvPicPr>
          <p:cNvPr id="12" name="Imagen 11"/>
          <p:cNvPicPr>
            <a:picLocks noChangeAspect="1"/>
          </p:cNvPicPr>
          <p:nvPr/>
        </p:nvPicPr>
        <p:blipFill>
          <a:blip r:embed="rId8"/>
          <a:stretch>
            <a:fillRect/>
          </a:stretch>
        </p:blipFill>
        <p:spPr>
          <a:xfrm>
            <a:off x="1760561" y="2431454"/>
            <a:ext cx="2784143" cy="968398"/>
          </a:xfrm>
          <a:prstGeom prst="rect">
            <a:avLst/>
          </a:prstGeom>
        </p:spPr>
      </p:pic>
      <p:pic>
        <p:nvPicPr>
          <p:cNvPr id="4" name="Imagen 3"/>
          <p:cNvPicPr>
            <a:picLocks noChangeAspect="1"/>
          </p:cNvPicPr>
          <p:nvPr/>
        </p:nvPicPr>
        <p:blipFill>
          <a:blip r:embed="rId9"/>
          <a:stretch>
            <a:fillRect/>
          </a:stretch>
        </p:blipFill>
        <p:spPr>
          <a:xfrm>
            <a:off x="6705103" y="4714363"/>
            <a:ext cx="1230696" cy="947879"/>
          </a:xfrm>
          <a:prstGeom prst="rect">
            <a:avLst/>
          </a:prstGeom>
        </p:spPr>
      </p:pic>
      <p:pic>
        <p:nvPicPr>
          <p:cNvPr id="1026" name="Picture 2" descr="¿Qué Es?&#10;Procesode Embutido.&#10; El embutido se realiza para la&#10;fabricación de elementos&#10;huecos a partir de planchas de&#10;acer..."/>
          <p:cNvPicPr>
            <a:picLocks noChangeAspect="1" noChangeArrowheads="1"/>
          </p:cNvPicPr>
          <p:nvPr/>
        </p:nvPicPr>
        <p:blipFill rotWithShape="1">
          <a:blip r:embed="rId10">
            <a:extLst>
              <a:ext uri="{28A0092B-C50C-407E-A947-70E740481C1C}">
                <a14:useLocalDpi xmlns:a14="http://schemas.microsoft.com/office/drawing/2010/main" val="0"/>
              </a:ext>
            </a:extLst>
          </a:blip>
          <a:srcRect t="52346" r="-136642" b="-54666"/>
          <a:stretch/>
        </p:blipFill>
        <p:spPr bwMode="auto">
          <a:xfrm>
            <a:off x="7002016" y="3399852"/>
            <a:ext cx="4204118" cy="208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8589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65651" y="1566197"/>
            <a:ext cx="7766936" cy="1308100"/>
          </a:xfrm>
        </p:spPr>
        <p:txBody>
          <a:bodyPr/>
          <a:lstStyle/>
          <a:p>
            <a:pPr algn="ctr"/>
            <a:r>
              <a:rPr lang="en-US" sz="6200" b="1" dirty="0" smtClean="0">
                <a:solidFill>
                  <a:schemeClr val="accent2">
                    <a:lumMod val="75000"/>
                  </a:schemeClr>
                </a:solidFill>
                <a:latin typeface="Times New Roman" panose="02020603050405020304" pitchFamily="18" charset="0"/>
                <a:cs typeface="Times New Roman" panose="02020603050405020304" pitchFamily="18" charset="0"/>
              </a:rPr>
              <a:t>GRACIAS</a:t>
            </a:r>
            <a:br>
              <a:rPr lang="en-US" sz="62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6200" b="1" dirty="0" smtClean="0">
                <a:solidFill>
                  <a:schemeClr val="accent2">
                    <a:lumMod val="75000"/>
                  </a:schemeClr>
                </a:solidFill>
                <a:latin typeface="Times New Roman" panose="02020603050405020304" pitchFamily="18" charset="0"/>
                <a:cs typeface="Times New Roman" panose="02020603050405020304" pitchFamily="18" charset="0"/>
              </a:rPr>
              <a:t>SU ATENCIÓN </a:t>
            </a:r>
            <a:endParaRPr lang="en-US" sz="62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srcRect r="42322"/>
          <a:stretch/>
        </p:blipFill>
        <p:spPr>
          <a:xfrm>
            <a:off x="2991378" y="3096463"/>
            <a:ext cx="4620513" cy="1920406"/>
          </a:xfrm>
          <a:prstGeom prst="rect">
            <a:avLst/>
          </a:prstGeom>
        </p:spPr>
      </p:pic>
    </p:spTree>
    <p:extLst>
      <p:ext uri="{BB962C8B-B14F-4D97-AF65-F5344CB8AC3E}">
        <p14:creationId xmlns:p14="http://schemas.microsoft.com/office/powerpoint/2010/main" val="781942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accent2">
                    <a:lumMod val="75000"/>
                  </a:schemeClr>
                </a:solidFill>
                <a:latin typeface="Times New Roman" panose="02020603050405020304" pitchFamily="18" charset="0"/>
              </a:rPr>
              <a:t>Objetivo General</a:t>
            </a:r>
            <a:r>
              <a:rPr lang="en-US" b="1" dirty="0">
                <a:solidFill>
                  <a:schemeClr val="accent2">
                    <a:lumMod val="75000"/>
                  </a:schemeClr>
                </a:solidFill>
                <a:latin typeface="Times New Roman" panose="02020603050405020304" pitchFamily="18" charset="0"/>
              </a:rPr>
              <a:t/>
            </a:r>
            <a:br>
              <a:rPr lang="en-US" b="1" dirty="0">
                <a:solidFill>
                  <a:schemeClr val="accent2">
                    <a:lumMod val="75000"/>
                  </a:schemeClr>
                </a:solidFill>
                <a:latin typeface="Times New Roman" panose="02020603050405020304" pitchFamily="18" charset="0"/>
              </a:rPr>
            </a:br>
            <a:endParaRPr lang="en-US" dirty="0">
              <a:solidFill>
                <a:schemeClr val="accent2">
                  <a:lumMod val="75000"/>
                </a:schemeClr>
              </a:solidFill>
            </a:endParaRPr>
          </a:p>
        </p:txBody>
      </p:sp>
      <p:sp>
        <p:nvSpPr>
          <p:cNvPr id="3" name="Marcador de contenido 2"/>
          <p:cNvSpPr>
            <a:spLocks noGrp="1"/>
          </p:cNvSpPr>
          <p:nvPr>
            <p:ph idx="1"/>
          </p:nvPr>
        </p:nvSpPr>
        <p:spPr>
          <a:xfrm>
            <a:off x="677334" y="1911045"/>
            <a:ext cx="8596668" cy="2647307"/>
          </a:xfrm>
        </p:spPr>
        <p:txBody>
          <a:bodyPr>
            <a:noAutofit/>
          </a:bodyPr>
          <a:lstStyle/>
          <a:p>
            <a:pPr marL="0" marR="0" indent="0" algn="just">
              <a:lnSpc>
                <a:spcPct val="115000"/>
              </a:lnSpc>
              <a:spcBef>
                <a:spcPts val="0"/>
              </a:spcBef>
              <a:spcAft>
                <a:spcPts val="1000"/>
              </a:spcAft>
              <a:buNone/>
            </a:pPr>
            <a:r>
              <a:rPr lang="es-EC"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MX" sz="2800" dirty="0" smtClean="0"/>
              <a:t>Realizar </a:t>
            </a:r>
            <a:r>
              <a:rPr lang="es-MX" sz="2800" dirty="0"/>
              <a:t>un estudio de experimentación y simulación del proceso de embutición en caliente y en frío en aleaciones de aluminio y aleaciones de cobre mediante el Método de Elementos Finitos usando un software CAE.</a:t>
            </a:r>
            <a:endParaRPr lang="es-EC" sz="2800" dirty="0"/>
          </a:p>
          <a:p>
            <a:pPr marL="0" lvl="0" indent="0" algn="just">
              <a:spcBef>
                <a:spcPts val="0"/>
              </a:spcBef>
              <a:buNone/>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dirty="0">
              <a:solidFill>
                <a:schemeClr val="tx1"/>
              </a:solidFill>
            </a:endParaRPr>
          </a:p>
        </p:txBody>
      </p:sp>
    </p:spTree>
    <p:extLst>
      <p:ext uri="{BB962C8B-B14F-4D97-AF65-F5344CB8AC3E}">
        <p14:creationId xmlns:p14="http://schemas.microsoft.com/office/powerpoint/2010/main" val="3314735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9684" y="609600"/>
            <a:ext cx="8564318" cy="605051"/>
          </a:xfrm>
        </p:spPr>
        <p:txBody>
          <a:bodyPr>
            <a:normAutofit fontScale="90000"/>
          </a:bodyPr>
          <a:lstStyle/>
          <a:p>
            <a:r>
              <a:rPr lang="es-EC" b="1" dirty="0">
                <a:solidFill>
                  <a:schemeClr val="accent2"/>
                </a:solidFill>
                <a:latin typeface="Times New Roman" panose="02020603050405020304" pitchFamily="18" charset="0"/>
              </a:rPr>
              <a:t>Objetivos Específicos:</a:t>
            </a:r>
            <a:r>
              <a:rPr lang="en-US" b="1" dirty="0">
                <a:solidFill>
                  <a:schemeClr val="accent2"/>
                </a:solidFill>
                <a:latin typeface="Times New Roman" panose="02020603050405020304" pitchFamily="18" charset="0"/>
              </a:rPr>
              <a:t/>
            </a:r>
            <a:br>
              <a:rPr lang="en-US" b="1" dirty="0">
                <a:solidFill>
                  <a:schemeClr val="accent2"/>
                </a:solidFill>
                <a:latin typeface="Times New Roman" panose="02020603050405020304" pitchFamily="18" charset="0"/>
              </a:rPr>
            </a:br>
            <a:endParaRPr lang="es-EC" dirty="0">
              <a:solidFill>
                <a:schemeClr val="accent2"/>
              </a:solidFill>
            </a:endParaRPr>
          </a:p>
        </p:txBody>
      </p:sp>
      <p:sp>
        <p:nvSpPr>
          <p:cNvPr id="3" name="2 Marcador de contenido"/>
          <p:cNvSpPr>
            <a:spLocks noGrp="1"/>
          </p:cNvSpPr>
          <p:nvPr>
            <p:ph idx="1"/>
          </p:nvPr>
        </p:nvSpPr>
        <p:spPr>
          <a:xfrm>
            <a:off x="554504" y="1614678"/>
            <a:ext cx="8725974" cy="4363041"/>
          </a:xfrm>
        </p:spPr>
        <p:txBody>
          <a:bodyPr>
            <a:normAutofit fontScale="92500" lnSpcReduction="10000"/>
          </a:bodyPr>
          <a:lstStyle/>
          <a:p>
            <a:pPr lvl="0" algn="just"/>
            <a:r>
              <a:rPr lang="es-MX" sz="2400" dirty="0"/>
              <a:t>Caracterizar los materiales utilizados para embutido, mediante la realización de ensayos de tracción.</a:t>
            </a:r>
            <a:endParaRPr lang="es-EC" sz="2400" dirty="0"/>
          </a:p>
          <a:p>
            <a:pPr lvl="0" algn="just"/>
            <a:r>
              <a:rPr lang="es-MX" sz="2400" dirty="0"/>
              <a:t>Implementar el equipo de ensayo para el proceso de embutido.</a:t>
            </a:r>
            <a:endParaRPr lang="es-EC" sz="2400" dirty="0"/>
          </a:p>
          <a:p>
            <a:pPr lvl="0" algn="just"/>
            <a:r>
              <a:rPr lang="es-MX" sz="2400" dirty="0"/>
              <a:t>Diseñar el herramental para el proceso de embutición.</a:t>
            </a:r>
            <a:endParaRPr lang="es-EC" sz="2400" dirty="0"/>
          </a:p>
          <a:p>
            <a:pPr lvl="0" algn="just"/>
            <a:r>
              <a:rPr lang="es-MX" sz="2400" dirty="0"/>
              <a:t>Calibrar el equipo de ensayo de embutición.</a:t>
            </a:r>
            <a:endParaRPr lang="es-EC" sz="2400" dirty="0"/>
          </a:p>
          <a:p>
            <a:pPr lvl="0" algn="just"/>
            <a:r>
              <a:rPr lang="es-MX" sz="2400" dirty="0"/>
              <a:t>Realizar ensayos de embutición en aleaciones de aluminio y aleaciones de cobre en el </a:t>
            </a:r>
            <a:r>
              <a:rPr lang="es-MX" sz="2400" dirty="0" smtClean="0"/>
              <a:t>equipo.</a:t>
            </a:r>
            <a:endParaRPr lang="es-EC" sz="2400" dirty="0"/>
          </a:p>
          <a:p>
            <a:pPr lvl="0" algn="just"/>
            <a:r>
              <a:rPr lang="es-MX" sz="2400" dirty="0"/>
              <a:t>Simular el proceso de embutición por el método de elementos finitos con la utilización del software CAE.</a:t>
            </a:r>
            <a:endParaRPr lang="es-EC" sz="2400" dirty="0"/>
          </a:p>
          <a:p>
            <a:pPr lvl="0" algn="just"/>
            <a:r>
              <a:rPr lang="es-MX" sz="2400" dirty="0"/>
              <a:t>Analizar los resultados obtenidos en los ensayos experimentales y en la simulación para su comparación.</a:t>
            </a:r>
            <a:endParaRPr lang="es-EC" sz="2400" dirty="0"/>
          </a:p>
          <a:p>
            <a:pPr marL="0" indent="0">
              <a:buNone/>
            </a:pPr>
            <a:endParaRPr lang="es-EC" dirty="0"/>
          </a:p>
        </p:txBody>
      </p:sp>
    </p:spTree>
    <p:extLst>
      <p:ext uri="{BB962C8B-B14F-4D97-AF65-F5344CB8AC3E}">
        <p14:creationId xmlns:p14="http://schemas.microsoft.com/office/powerpoint/2010/main" val="53390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8315" y="1290609"/>
            <a:ext cx="8596668" cy="1320800"/>
          </a:xfrm>
        </p:spPr>
        <p:txBody>
          <a:bodyPr/>
          <a:lstStyle/>
          <a:p>
            <a:pPr algn="ctr"/>
            <a:r>
              <a:rPr lang="es-MX" b="1" i="1" dirty="0" smtClean="0"/>
              <a:t>Materiales</a:t>
            </a:r>
            <a:endParaRPr lang="en-US" b="1" i="1" dirty="0"/>
          </a:p>
        </p:txBody>
      </p:sp>
      <p:sp>
        <p:nvSpPr>
          <p:cNvPr id="5" name="4 Rectángulo"/>
          <p:cNvSpPr/>
          <p:nvPr/>
        </p:nvSpPr>
        <p:spPr>
          <a:xfrm>
            <a:off x="2756357" y="2605016"/>
            <a:ext cx="5936343" cy="461665"/>
          </a:xfrm>
          <a:prstGeom prst="rect">
            <a:avLst/>
          </a:prstGeom>
        </p:spPr>
        <p:txBody>
          <a:bodyPr wrap="square">
            <a:spAutoFit/>
          </a:bodyPr>
          <a:lstStyle/>
          <a:p>
            <a:pPr algn="ctr"/>
            <a:r>
              <a:rPr lang="es-EC" sz="2400" b="1" dirty="0"/>
              <a:t>Aluminio </a:t>
            </a:r>
            <a:r>
              <a:rPr lang="es-EC" sz="2400" b="1" dirty="0" smtClean="0"/>
              <a:t>3003 y Cobre C24000</a:t>
            </a:r>
            <a:endParaRPr lang="es-EC" sz="2400" b="1" dirty="0"/>
          </a:p>
        </p:txBody>
      </p:sp>
      <p:graphicFrame>
        <p:nvGraphicFramePr>
          <p:cNvPr id="8" name="7 Tabla"/>
          <p:cNvGraphicFramePr>
            <a:graphicFrameLocks noGrp="1"/>
          </p:cNvGraphicFramePr>
          <p:nvPr>
            <p:extLst>
              <p:ext uri="{D42A27DB-BD31-4B8C-83A1-F6EECF244321}">
                <p14:modId xmlns:p14="http://schemas.microsoft.com/office/powerpoint/2010/main" val="2198034536"/>
              </p:ext>
            </p:extLst>
          </p:nvPr>
        </p:nvGraphicFramePr>
        <p:xfrm>
          <a:off x="760643" y="3476937"/>
          <a:ext cx="9927772" cy="1808786"/>
        </p:xfrm>
        <a:graphic>
          <a:graphicData uri="http://schemas.openxmlformats.org/drawingml/2006/table">
            <a:tbl>
              <a:tblPr firstRow="1" firstCol="1" bandRow="1"/>
              <a:tblGrid>
                <a:gridCol w="2257575"/>
                <a:gridCol w="3301977"/>
                <a:gridCol w="4368220"/>
              </a:tblGrid>
              <a:tr h="402814">
                <a:tc>
                  <a:txBody>
                    <a:bodyPr/>
                    <a:lstStyle/>
                    <a:p>
                      <a:pPr>
                        <a:lnSpc>
                          <a:spcPct val="115000"/>
                        </a:lnSpc>
                        <a:spcAft>
                          <a:spcPts val="0"/>
                        </a:spcAft>
                      </a:pPr>
                      <a:r>
                        <a:rPr lang="es-MX" sz="1400" b="1" dirty="0">
                          <a:effectLst/>
                          <a:latin typeface="Calibri"/>
                          <a:ea typeface="Times New Roman"/>
                          <a:cs typeface="Times New Roman"/>
                        </a:rPr>
                        <a:t>Aleación</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MX" sz="1400" b="1" dirty="0">
                          <a:effectLst/>
                          <a:latin typeface="Calibri"/>
                          <a:ea typeface="Times New Roman"/>
                          <a:cs typeface="Times New Roman"/>
                        </a:rPr>
                        <a:t>Característica</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15000"/>
                        </a:lnSpc>
                        <a:spcAft>
                          <a:spcPts val="0"/>
                        </a:spcAft>
                      </a:pPr>
                      <a:r>
                        <a:rPr lang="es-MX" sz="1400" b="1" dirty="0">
                          <a:effectLst/>
                          <a:latin typeface="Calibri"/>
                          <a:ea typeface="Times New Roman"/>
                          <a:cs typeface="Times New Roman"/>
                        </a:rPr>
                        <a:t>Aplicación</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669880">
                <a:tc>
                  <a:txBody>
                    <a:bodyPr/>
                    <a:lstStyle/>
                    <a:p>
                      <a:pPr>
                        <a:lnSpc>
                          <a:spcPct val="115000"/>
                        </a:lnSpc>
                        <a:spcAft>
                          <a:spcPts val="0"/>
                        </a:spcAft>
                      </a:pPr>
                      <a:r>
                        <a:rPr lang="es-MX" sz="1400" b="1" dirty="0">
                          <a:effectLst/>
                          <a:latin typeface="Calibri"/>
                          <a:ea typeface="Times New Roman"/>
                          <a:cs typeface="Times New Roman"/>
                        </a:rPr>
                        <a:t>3003</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MX" sz="1400" dirty="0">
                          <a:effectLst/>
                          <a:latin typeface="Calibri"/>
                          <a:ea typeface="Times New Roman"/>
                          <a:cs typeface="Times New Roman"/>
                        </a:rPr>
                        <a:t>Es la aleación de aluminio más utilizada</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s-MX" sz="1400" kern="1200" dirty="0">
                          <a:solidFill>
                            <a:schemeClr val="tx1"/>
                          </a:solidFill>
                          <a:effectLst/>
                          <a:latin typeface="Calibri"/>
                          <a:ea typeface="Times New Roman"/>
                          <a:cs typeface="Times New Roman"/>
                        </a:rPr>
                        <a:t>Amplia gama de uso incluyendo equipo </a:t>
                      </a:r>
                      <a:r>
                        <a:rPr lang="es-MX" sz="1400" kern="1200" dirty="0" smtClean="0">
                          <a:solidFill>
                            <a:schemeClr val="tx1"/>
                          </a:solidFill>
                          <a:effectLst/>
                          <a:latin typeface="Calibri"/>
                          <a:ea typeface="Times New Roman"/>
                          <a:cs typeface="Times New Roman"/>
                        </a:rPr>
                        <a:t>gastronómico, revestimiento de veh</a:t>
                      </a:r>
                      <a:r>
                        <a:rPr lang="es-EC" sz="1400" kern="1200" dirty="0" smtClean="0">
                          <a:solidFill>
                            <a:schemeClr val="tx1"/>
                          </a:solidFill>
                          <a:effectLst/>
                          <a:latin typeface="Calibri"/>
                          <a:ea typeface="Times New Roman"/>
                          <a:cs typeface="Times New Roman"/>
                        </a:rPr>
                        <a:t>ículos, piezas obtenidas por embutición profunda.</a:t>
                      </a:r>
                      <a:endParaRPr lang="es-EC" sz="1400" kern="1200" dirty="0">
                        <a:solidFill>
                          <a:schemeClr val="tx1"/>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69880">
                <a:tc>
                  <a:txBody>
                    <a:bodyPr/>
                    <a:lstStyle/>
                    <a:p>
                      <a:pPr>
                        <a:lnSpc>
                          <a:spcPct val="115000"/>
                        </a:lnSpc>
                        <a:spcAft>
                          <a:spcPts val="0"/>
                        </a:spcAft>
                      </a:pPr>
                      <a:r>
                        <a:rPr lang="es-MX" sz="1400" b="1" dirty="0">
                          <a:effectLst/>
                          <a:latin typeface="Calibri"/>
                          <a:ea typeface="Times New Roman"/>
                          <a:cs typeface="Times New Roman"/>
                        </a:rPr>
                        <a:t>C24000</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Calibri"/>
                          <a:ea typeface="Times New Roman"/>
                          <a:cs typeface="Times New Roman"/>
                        </a:rPr>
                        <a:t>Latón Bajo</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spc="5" dirty="0">
                          <a:effectLst/>
                          <a:latin typeface="Arial"/>
                          <a:ea typeface="Times New Roman"/>
                          <a:cs typeface="Times New Roman"/>
                        </a:rPr>
                        <a:t>Embutidos, artículos estirados y estampados, tubos flexibles.</a:t>
                      </a:r>
                      <a:endParaRPr lang="es-EC"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1912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3893" y="1227584"/>
            <a:ext cx="8875986" cy="1200329"/>
          </a:xfrm>
          <a:prstGeom prst="rect">
            <a:avLst/>
          </a:prstGeom>
        </p:spPr>
        <p:txBody>
          <a:bodyPr wrap="square">
            <a:spAutoFit/>
          </a:bodyPr>
          <a:lstStyle/>
          <a:p>
            <a:pPr algn="just"/>
            <a:r>
              <a:rPr lang="es-EC" dirty="0"/>
              <a:t>P</a:t>
            </a:r>
            <a:r>
              <a:rPr lang="es-EC" dirty="0" smtClean="0"/>
              <a:t>ara </a:t>
            </a:r>
            <a:r>
              <a:rPr lang="es-EC" dirty="0"/>
              <a:t>determinar y comparar sus propiedades mecánicas, </a:t>
            </a:r>
            <a:r>
              <a:rPr lang="es-EC" dirty="0" smtClean="0"/>
              <a:t>se eligió </a:t>
            </a:r>
            <a:r>
              <a:rPr lang="es-EC" dirty="0"/>
              <a:t>una chapa de espesor de 1 </a:t>
            </a:r>
            <a:r>
              <a:rPr lang="es-EC" dirty="0" smtClean="0"/>
              <a:t>mm. </a:t>
            </a:r>
            <a:r>
              <a:rPr lang="es-ES" dirty="0" smtClean="0"/>
              <a:t>Además para </a:t>
            </a:r>
            <a:r>
              <a:rPr lang="es-ES" dirty="0"/>
              <a:t>los ensayos de tracción, se obtuvieron probetas de acuerdo a la  norma </a:t>
            </a:r>
            <a:r>
              <a:rPr lang="es-ES" dirty="0" smtClean="0"/>
              <a:t>ASTM E8M, </a:t>
            </a:r>
            <a:r>
              <a:rPr lang="es-ES" dirty="0"/>
              <a:t>para la aleación de aluminio 3003 y para la aleación de cobre </a:t>
            </a:r>
            <a:r>
              <a:rPr lang="es-ES" dirty="0" smtClean="0"/>
              <a:t>C24000.</a:t>
            </a:r>
            <a:endParaRPr lang="es-EC"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059" y="2286139"/>
            <a:ext cx="3231931" cy="135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45" y="3838134"/>
            <a:ext cx="4287641" cy="301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359" y="3838134"/>
            <a:ext cx="3869601" cy="301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53718" y="3653468"/>
            <a:ext cx="3188693" cy="369332"/>
          </a:xfrm>
          <a:prstGeom prst="rect">
            <a:avLst/>
          </a:prstGeom>
        </p:spPr>
        <p:txBody>
          <a:bodyPr wrap="none">
            <a:spAutoFit/>
          </a:bodyPr>
          <a:lstStyle/>
          <a:p>
            <a:r>
              <a:rPr lang="es-ES" b="1" dirty="0" smtClean="0"/>
              <a:t>Aleación de aluminio 3003 </a:t>
            </a:r>
            <a:endParaRPr lang="es-EC" b="1" dirty="0"/>
          </a:p>
        </p:txBody>
      </p:sp>
      <p:sp>
        <p:nvSpPr>
          <p:cNvPr id="7" name="6 Rectángulo"/>
          <p:cNvSpPr/>
          <p:nvPr/>
        </p:nvSpPr>
        <p:spPr>
          <a:xfrm>
            <a:off x="6170996" y="3653468"/>
            <a:ext cx="3012363" cy="369332"/>
          </a:xfrm>
          <a:prstGeom prst="rect">
            <a:avLst/>
          </a:prstGeom>
        </p:spPr>
        <p:txBody>
          <a:bodyPr wrap="none">
            <a:spAutoFit/>
          </a:bodyPr>
          <a:lstStyle/>
          <a:p>
            <a:r>
              <a:rPr lang="es-ES" b="1" dirty="0" smtClean="0"/>
              <a:t>Aleación de cobre </a:t>
            </a:r>
            <a:r>
              <a:rPr lang="es-ES" b="1" dirty="0"/>
              <a:t>C24000</a:t>
            </a:r>
            <a:endParaRPr lang="es-EC" b="1" dirty="0"/>
          </a:p>
        </p:txBody>
      </p:sp>
      <p:sp>
        <p:nvSpPr>
          <p:cNvPr id="10" name="Título 1"/>
          <p:cNvSpPr txBox="1">
            <a:spLocks/>
          </p:cNvSpPr>
          <p:nvPr/>
        </p:nvSpPr>
        <p:spPr>
          <a:xfrm>
            <a:off x="586691" y="533625"/>
            <a:ext cx="8596668" cy="56928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Caracterización del material</a:t>
            </a:r>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538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239364732"/>
              </p:ext>
            </p:extLst>
          </p:nvPr>
        </p:nvGraphicFramePr>
        <p:xfrm>
          <a:off x="1560786" y="463589"/>
          <a:ext cx="7938056" cy="5514973"/>
        </p:xfrm>
        <a:graphic>
          <a:graphicData uri="http://schemas.openxmlformats.org/drawingml/2006/table">
            <a:tbl>
              <a:tblPr firstRow="1" firstCol="1" bandRow="1"/>
              <a:tblGrid>
                <a:gridCol w="2506171"/>
                <a:gridCol w="1292668"/>
                <a:gridCol w="1940055"/>
                <a:gridCol w="2199162"/>
              </a:tblGrid>
              <a:tr h="536058">
                <a:tc gridSpan="4">
                  <a:txBody>
                    <a:bodyPr/>
                    <a:lstStyle/>
                    <a:p>
                      <a:pPr algn="ctr">
                        <a:lnSpc>
                          <a:spcPct val="150000"/>
                        </a:lnSpc>
                        <a:spcAft>
                          <a:spcPts val="0"/>
                        </a:spcAft>
                      </a:pPr>
                      <a:r>
                        <a:rPr lang="es-ES_tradnl" sz="2000" b="1" spc="5" dirty="0">
                          <a:effectLst/>
                          <a:latin typeface="Arial"/>
                          <a:ea typeface="Times New Roman"/>
                          <a:cs typeface="Times New Roman"/>
                        </a:rPr>
                        <a:t>Características mecánicas</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750482">
                <a:tc gridSpan="2">
                  <a:txBody>
                    <a:bodyPr/>
                    <a:lstStyle/>
                    <a:p>
                      <a:pPr algn="ctr">
                        <a:lnSpc>
                          <a:spcPct val="150000"/>
                        </a:lnSpc>
                        <a:spcAft>
                          <a:spcPts val="0"/>
                        </a:spcAft>
                      </a:pPr>
                      <a:r>
                        <a:rPr lang="es-ES_tradnl" sz="1600" b="1" spc="5" dirty="0" smtClean="0">
                          <a:effectLst/>
                          <a:latin typeface="Arial"/>
                          <a:ea typeface="Times New Roman"/>
                          <a:cs typeface="Times New Roman"/>
                        </a:rPr>
                        <a:t>Material</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hMerge="1">
                  <a:txBody>
                    <a:bodyPr/>
                    <a:lstStyle/>
                    <a:p>
                      <a:endParaRPr lang="es-EC"/>
                    </a:p>
                  </a:txBody>
                  <a:tcPr/>
                </a:tc>
                <a:tc>
                  <a:txBody>
                    <a:bodyPr/>
                    <a:lstStyle/>
                    <a:p>
                      <a:pPr algn="ctr">
                        <a:lnSpc>
                          <a:spcPct val="150000"/>
                        </a:lnSpc>
                        <a:spcAft>
                          <a:spcPts val="0"/>
                        </a:spcAft>
                      </a:pPr>
                      <a:r>
                        <a:rPr lang="es-ES_tradnl" sz="1400" b="1" spc="5" dirty="0" smtClean="0">
                          <a:effectLst/>
                          <a:latin typeface="Arial"/>
                          <a:ea typeface="Times New Roman"/>
                          <a:cs typeface="Times New Roman"/>
                        </a:rPr>
                        <a:t>Aleación</a:t>
                      </a:r>
                      <a:r>
                        <a:rPr lang="es-ES_tradnl" sz="1400" b="1" spc="5" baseline="0" dirty="0" smtClean="0">
                          <a:effectLst/>
                          <a:latin typeface="Arial"/>
                          <a:ea typeface="Times New Roman"/>
                          <a:cs typeface="Times New Roman"/>
                        </a:rPr>
                        <a:t> de a</a:t>
                      </a:r>
                      <a:r>
                        <a:rPr lang="es-ES_tradnl" sz="1400" b="1" spc="5" dirty="0" smtClean="0">
                          <a:effectLst/>
                          <a:latin typeface="Arial"/>
                          <a:ea typeface="Times New Roman"/>
                          <a:cs typeface="Times New Roman"/>
                        </a:rPr>
                        <a:t>luminio </a:t>
                      </a:r>
                      <a:r>
                        <a:rPr lang="es-ES_tradnl" sz="1400" b="1" spc="5" dirty="0">
                          <a:effectLst/>
                          <a:latin typeface="Arial"/>
                          <a:ea typeface="Times New Roman"/>
                          <a:cs typeface="Times New Roman"/>
                        </a:rPr>
                        <a:t>3003</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b="1" spc="5" dirty="0" smtClean="0">
                          <a:effectLst/>
                          <a:latin typeface="Arial"/>
                          <a:ea typeface="Times New Roman"/>
                          <a:cs typeface="Times New Roman"/>
                        </a:rPr>
                        <a:t>Aleación de cobre </a:t>
                      </a:r>
                      <a:r>
                        <a:rPr lang="es-ES_tradnl" sz="1400" b="1" spc="5" dirty="0">
                          <a:effectLst/>
                          <a:latin typeface="Arial"/>
                          <a:ea typeface="Times New Roman"/>
                          <a:cs typeface="Times New Roman"/>
                        </a:rPr>
                        <a:t>C24000</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r>
              <a:tr h="710055">
                <a:tc>
                  <a:txBody>
                    <a:bodyPr/>
                    <a:lstStyle/>
                    <a:p>
                      <a:pPr algn="ctr">
                        <a:lnSpc>
                          <a:spcPct val="150000"/>
                        </a:lnSpc>
                        <a:spcAft>
                          <a:spcPts val="0"/>
                        </a:spcAft>
                      </a:pPr>
                      <a:r>
                        <a:rPr lang="es-ES_tradnl" sz="1400" b="1" spc="5" dirty="0">
                          <a:effectLst/>
                          <a:latin typeface="Arial"/>
                          <a:ea typeface="Times New Roman"/>
                          <a:cs typeface="Times New Roman"/>
                        </a:rPr>
                        <a:t>Módulo de Elasticidad</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b="1" spc="5" dirty="0">
                          <a:effectLst/>
                          <a:latin typeface="Arial"/>
                          <a:ea typeface="Times New Roman"/>
                          <a:cs typeface="Times New Roman"/>
                        </a:rPr>
                        <a:t>GPa</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b="1" spc="5" dirty="0">
                          <a:effectLst/>
                          <a:latin typeface="Arial"/>
                          <a:ea typeface="Times New Roman"/>
                          <a:cs typeface="Times New Roman"/>
                        </a:rPr>
                        <a:t>68.9</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119</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955">
                <a:tc>
                  <a:txBody>
                    <a:bodyPr/>
                    <a:lstStyle/>
                    <a:p>
                      <a:pPr algn="ctr">
                        <a:lnSpc>
                          <a:spcPct val="150000"/>
                        </a:lnSpc>
                        <a:spcAft>
                          <a:spcPts val="0"/>
                        </a:spcAft>
                      </a:pPr>
                      <a:r>
                        <a:rPr lang="es-ES_tradnl" sz="1400" b="1" spc="5" dirty="0">
                          <a:effectLst/>
                          <a:latin typeface="Arial"/>
                          <a:ea typeface="Times New Roman"/>
                          <a:cs typeface="Times New Roman"/>
                        </a:rPr>
                        <a:t>Razón de Poisson</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0.33</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0.34</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r>
              <a:tr h="881931">
                <a:tc>
                  <a:txBody>
                    <a:bodyPr/>
                    <a:lstStyle/>
                    <a:p>
                      <a:pPr algn="ctr">
                        <a:lnSpc>
                          <a:spcPct val="150000"/>
                        </a:lnSpc>
                        <a:spcAft>
                          <a:spcPts val="0"/>
                        </a:spcAft>
                      </a:pPr>
                      <a:r>
                        <a:rPr lang="es-ES_tradnl" sz="1400" b="1" spc="5" dirty="0">
                          <a:effectLst/>
                          <a:latin typeface="Arial"/>
                          <a:ea typeface="Times New Roman"/>
                          <a:cs typeface="Times New Roman"/>
                        </a:rPr>
                        <a:t>Resistencia máxima a la tensión</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MPa</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110</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smtClean="0">
                          <a:effectLst/>
                          <a:latin typeface="Arial"/>
                          <a:ea typeface="Times New Roman"/>
                          <a:cs typeface="Times New Roman"/>
                        </a:rPr>
                        <a:t>270-320</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955">
                <a:tc>
                  <a:txBody>
                    <a:bodyPr/>
                    <a:lstStyle/>
                    <a:p>
                      <a:pPr algn="ctr">
                        <a:lnSpc>
                          <a:spcPct val="150000"/>
                        </a:lnSpc>
                        <a:spcAft>
                          <a:spcPts val="0"/>
                        </a:spcAft>
                      </a:pPr>
                      <a:r>
                        <a:rPr lang="es-ES_tradnl" sz="1400" b="1" spc="5" dirty="0">
                          <a:effectLst/>
                          <a:latin typeface="Arial"/>
                          <a:ea typeface="Times New Roman"/>
                          <a:cs typeface="Times New Roman"/>
                        </a:rPr>
                        <a:t>Límite de fluencia</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MPa</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41</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76</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r>
              <a:tr h="375241">
                <a:tc>
                  <a:txBody>
                    <a:bodyPr/>
                    <a:lstStyle/>
                    <a:p>
                      <a:pPr algn="ctr">
                        <a:lnSpc>
                          <a:spcPct val="150000"/>
                        </a:lnSpc>
                        <a:spcAft>
                          <a:spcPts val="0"/>
                        </a:spcAft>
                      </a:pPr>
                      <a:r>
                        <a:rPr lang="es-ES_tradnl" sz="1400" b="1" spc="5" dirty="0">
                          <a:effectLst/>
                          <a:latin typeface="Arial"/>
                          <a:ea typeface="Times New Roman"/>
                          <a:cs typeface="Times New Roman"/>
                        </a:rPr>
                        <a:t>Densidad</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g/cm3</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2.73</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8.67</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814">
                <a:tc>
                  <a:txBody>
                    <a:bodyPr/>
                    <a:lstStyle/>
                    <a:p>
                      <a:pPr algn="ctr">
                        <a:lnSpc>
                          <a:spcPct val="150000"/>
                        </a:lnSpc>
                        <a:spcAft>
                          <a:spcPts val="0"/>
                        </a:spcAft>
                      </a:pPr>
                      <a:r>
                        <a:rPr lang="es-ES_tradnl" sz="1400" b="1" spc="5" dirty="0">
                          <a:effectLst/>
                          <a:latin typeface="Arial"/>
                          <a:ea typeface="Times New Roman"/>
                          <a:cs typeface="Times New Roman"/>
                        </a:rPr>
                        <a:t>Elongación</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smtClean="0">
                          <a:effectLst/>
                          <a:latin typeface="Arial"/>
                          <a:ea typeface="Times New Roman"/>
                          <a:cs typeface="Times New Roman"/>
                        </a:rPr>
                        <a:t>3%</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smtClean="0">
                          <a:effectLst/>
                          <a:latin typeface="Arial"/>
                          <a:ea typeface="Times New Roman"/>
                          <a:cs typeface="Times New Roman"/>
                        </a:rPr>
                        <a:t>≥20%</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r>
              <a:tr h="375241">
                <a:tc>
                  <a:txBody>
                    <a:bodyPr/>
                    <a:lstStyle/>
                    <a:p>
                      <a:pPr algn="ctr">
                        <a:lnSpc>
                          <a:spcPct val="150000"/>
                        </a:lnSpc>
                        <a:spcAft>
                          <a:spcPts val="0"/>
                        </a:spcAft>
                      </a:pPr>
                      <a:r>
                        <a:rPr lang="es-ES_tradnl" sz="1400" b="1" spc="5" dirty="0">
                          <a:effectLst/>
                          <a:latin typeface="Arial"/>
                          <a:ea typeface="Times New Roman"/>
                          <a:cs typeface="Times New Roman"/>
                        </a:rPr>
                        <a:t>Coeficiente n</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 </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0.29</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ES_tradnl" sz="1400" spc="5" dirty="0">
                          <a:effectLst/>
                          <a:latin typeface="Arial"/>
                          <a:ea typeface="Times New Roman"/>
                          <a:cs typeface="Times New Roman"/>
                        </a:rPr>
                        <a:t>0.38</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41">
                <a:tc>
                  <a:txBody>
                    <a:bodyPr/>
                    <a:lstStyle/>
                    <a:p>
                      <a:pPr algn="ctr">
                        <a:lnSpc>
                          <a:spcPct val="150000"/>
                        </a:lnSpc>
                        <a:spcAft>
                          <a:spcPts val="0"/>
                        </a:spcAft>
                      </a:pPr>
                      <a:r>
                        <a:rPr lang="es-ES_tradnl" sz="1400" b="1" spc="5" dirty="0">
                          <a:effectLst/>
                          <a:latin typeface="Arial"/>
                          <a:ea typeface="Times New Roman"/>
                          <a:cs typeface="Times New Roman"/>
                        </a:rPr>
                        <a:t>Coeficiente K</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MPa</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419</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a:lnSpc>
                          <a:spcPct val="150000"/>
                        </a:lnSpc>
                        <a:spcAft>
                          <a:spcPts val="0"/>
                        </a:spcAft>
                      </a:pPr>
                      <a:r>
                        <a:rPr lang="es-ES_tradnl" sz="1400" spc="5" dirty="0">
                          <a:effectLst/>
                          <a:latin typeface="Arial"/>
                          <a:ea typeface="Times New Roman"/>
                          <a:cs typeface="Times New Roman"/>
                        </a:rPr>
                        <a:t>897</a:t>
                      </a:r>
                      <a:endParaRPr lang="es-EC"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2075476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086" y="589238"/>
            <a:ext cx="8596668" cy="1320800"/>
          </a:xfrm>
        </p:spPr>
        <p:txBody>
          <a:bodyPr/>
          <a:lstStyle/>
          <a:p>
            <a:r>
              <a:rPr lang="es-ES" b="1" dirty="0" smtClean="0">
                <a:solidFill>
                  <a:schemeClr val="accent2">
                    <a:lumMod val="75000"/>
                  </a:schemeClr>
                </a:solidFill>
                <a:latin typeface="Times New Roman" panose="02020603050405020304" pitchFamily="18" charset="0"/>
                <a:cs typeface="Times New Roman" panose="02020603050405020304" pitchFamily="18" charset="0"/>
              </a:rPr>
              <a:t>Embutición</a:t>
            </a:r>
            <a:endParaRPr lang="en-US"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3 Marcador de contenido"/>
          <p:cNvSpPr>
            <a:spLocks noGrp="1"/>
          </p:cNvSpPr>
          <p:nvPr>
            <p:ph idx="1"/>
          </p:nvPr>
        </p:nvSpPr>
        <p:spPr>
          <a:xfrm>
            <a:off x="125539" y="1372313"/>
            <a:ext cx="9775205" cy="2237991"/>
          </a:xfrm>
        </p:spPr>
        <p:txBody>
          <a:bodyPr/>
          <a:lstStyle/>
          <a:p>
            <a:pPr algn="just"/>
            <a:r>
              <a:rPr lang="es-EC" dirty="0"/>
              <a:t>El proceso de embutido es una operación que tiene como principio la deformación plástica de lámina metálica y se emplea para hacer piezas de geometría acopada, de caja y de una gran variedad de formas huecas. El embutido se realiza colocando una lámina de metal aprisionada por un sujetador y un dado empujando el metal hacia la cavidad inferior de éste con la presión ejercida por un punzón. (ACADEMIA, 2017)</a:t>
            </a:r>
          </a:p>
          <a:p>
            <a:endParaRPr lang="es-EC"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843" y="2946347"/>
            <a:ext cx="5283199" cy="284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71" y="5967413"/>
            <a:ext cx="5415414"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73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3059</TotalTime>
  <Words>1658</Words>
  <Application>Microsoft Office PowerPoint</Application>
  <PresentationFormat>Panorámica</PresentationFormat>
  <Paragraphs>380</Paragraphs>
  <Slides>30</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Cambria Math</vt:lpstr>
      <vt:lpstr>Times New Roman</vt:lpstr>
      <vt:lpstr>Trebuchet MS</vt:lpstr>
      <vt:lpstr>Wingdings 3</vt:lpstr>
      <vt:lpstr>Faceta</vt:lpstr>
      <vt:lpstr>“EXPERIMENTACIÓN Y SIMULACIÓN DEL PROCESO DE EMBUTICIÓN EN CALIENTE Y EN FRÍO MEDIANTE EL MÉTODO DE ELEMENTOS FINITOS EN ALEACIONES DE ALUMINIO Y ALEACIONES DE COBRE”</vt:lpstr>
      <vt:lpstr>Agenda</vt:lpstr>
      <vt:lpstr>Descripción del Problema </vt:lpstr>
      <vt:lpstr>Objetivo General </vt:lpstr>
      <vt:lpstr>Objetivos Específicos: </vt:lpstr>
      <vt:lpstr>Materiales</vt:lpstr>
      <vt:lpstr>Presentación de PowerPoint</vt:lpstr>
      <vt:lpstr>Presentación de PowerPoint</vt:lpstr>
      <vt:lpstr>Embutición</vt:lpstr>
      <vt:lpstr>EMBUTICIÓN EN FRÍO</vt:lpstr>
      <vt:lpstr>Presentación de PowerPoint</vt:lpstr>
      <vt:lpstr>EXPERIMENTACIÓN  </vt:lpstr>
      <vt:lpstr>Presentación de PowerPoint</vt:lpstr>
      <vt:lpstr>Ensayo de embutición  </vt:lpstr>
      <vt:lpstr>RESULTADOS: Ensayos de embutido de la aleación de aluminio 3003 con diámetro de disco de 80 mm. </vt:lpstr>
      <vt:lpstr>Ensayos de embutido de la aleación de cobre  C24000 con diámetro de disco de 80 mm</vt:lpstr>
      <vt:lpstr>Ensayos de embutido de la aleación de aluminio 3003 con diámetro de disco de 100 mm en frío.</vt:lpstr>
      <vt:lpstr>Ensayos de embutido de la aleación de cobre C24000 con diámetro de disco de 100 mm en frío.</vt:lpstr>
      <vt:lpstr>SIMULACIÓN DEL PROCESO DE EMBUTICIÓN</vt:lpstr>
      <vt:lpstr>Presentación de PowerPoint</vt:lpstr>
      <vt:lpstr>RESULTADOS: Resultados de la simulación de la aleación de aluminio 3003, discos de 80 mm y 100 mm de diámetro.</vt:lpstr>
      <vt:lpstr>RESULTADOS: Resultados de la simulación de la aleación de cobre C24000,  discos de 80mm y 100 mm de diámetro.</vt:lpstr>
      <vt:lpstr>DISCUCIÓN  DE RESULTADOS DE LA SIMULACIÓN Y EXPERIMENTACIÓN.</vt:lpstr>
      <vt:lpstr>Presentación de PowerPoint</vt:lpstr>
      <vt:lpstr>Presentación de PowerPoint</vt:lpstr>
      <vt:lpstr>Presentación de PowerPoint</vt:lpstr>
      <vt:lpstr>Presentación de PowerPoint</vt:lpstr>
      <vt:lpstr>Presentación de PowerPoint</vt:lpstr>
      <vt:lpstr>Presentación de PowerPoint</vt:lpstr>
      <vt:lpstr>GRACIAS SU ATENCIÓN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E IMPLEMENTACIÓN DE UN SISTEMA AUTOMATIZADO EN PLATAFORMA ANDROID PARA USO PSICOTERAPÉUTICO EN LA APLICACIÓN DE LA TÉCNICA EMDR</dc:title>
  <dc:creator>Fabian Izquierdo</dc:creator>
  <cp:lastModifiedBy>Microsoft</cp:lastModifiedBy>
  <cp:revision>184</cp:revision>
  <cp:lastPrinted>2017-09-20T12:01:30Z</cp:lastPrinted>
  <dcterms:created xsi:type="dcterms:W3CDTF">2014-03-10T03:01:20Z</dcterms:created>
  <dcterms:modified xsi:type="dcterms:W3CDTF">2017-09-21T15:43:24Z</dcterms:modified>
</cp:coreProperties>
</file>