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9" r:id="rId3"/>
    <p:sldId id="258" r:id="rId4"/>
    <p:sldId id="306" r:id="rId5"/>
    <p:sldId id="315" r:id="rId6"/>
    <p:sldId id="310" r:id="rId7"/>
    <p:sldId id="259" r:id="rId8"/>
    <p:sldId id="317" r:id="rId9"/>
    <p:sldId id="260" r:id="rId10"/>
    <p:sldId id="261" r:id="rId11"/>
    <p:sldId id="283" r:id="rId12"/>
    <p:sldId id="312" r:id="rId13"/>
    <p:sldId id="318" r:id="rId14"/>
    <p:sldId id="270" r:id="rId15"/>
    <p:sldId id="284" r:id="rId16"/>
    <p:sldId id="271" r:id="rId17"/>
    <p:sldId id="286" r:id="rId18"/>
    <p:sldId id="287" r:id="rId19"/>
    <p:sldId id="288" r:id="rId20"/>
    <p:sldId id="289" r:id="rId21"/>
    <p:sldId id="290" r:id="rId22"/>
    <p:sldId id="274" r:id="rId23"/>
    <p:sldId id="292" r:id="rId24"/>
    <p:sldId id="293" r:id="rId25"/>
    <p:sldId id="294" r:id="rId26"/>
    <p:sldId id="295" r:id="rId27"/>
    <p:sldId id="297" r:id="rId28"/>
    <p:sldId id="298" r:id="rId29"/>
    <p:sldId id="299" r:id="rId30"/>
    <p:sldId id="300" r:id="rId31"/>
    <p:sldId id="269" r:id="rId32"/>
    <p:sldId id="285" r:id="rId33"/>
    <p:sldId id="30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Final" id="{1552F7C8-0FD0-421F-AEFA-67BE6ACC885C}">
          <p14:sldIdLst>
            <p14:sldId id="256"/>
            <p14:sldId id="319"/>
            <p14:sldId id="258"/>
            <p14:sldId id="306"/>
            <p14:sldId id="315"/>
            <p14:sldId id="310"/>
            <p14:sldId id="259"/>
            <p14:sldId id="317"/>
            <p14:sldId id="260"/>
            <p14:sldId id="261"/>
            <p14:sldId id="283"/>
            <p14:sldId id="312"/>
            <p14:sldId id="318"/>
            <p14:sldId id="270"/>
            <p14:sldId id="284"/>
            <p14:sldId id="271"/>
            <p14:sldId id="286"/>
            <p14:sldId id="287"/>
            <p14:sldId id="288"/>
            <p14:sldId id="289"/>
            <p14:sldId id="290"/>
            <p14:sldId id="274"/>
            <p14:sldId id="292"/>
            <p14:sldId id="293"/>
            <p14:sldId id="294"/>
            <p14:sldId id="295"/>
            <p14:sldId id="297"/>
            <p14:sldId id="298"/>
            <p14:sldId id="299"/>
            <p14:sldId id="300"/>
            <p14:sldId id="269"/>
            <p14:sldId id="285"/>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4660"/>
  </p:normalViewPr>
  <p:slideViewPr>
    <p:cSldViewPr snapToGrid="0">
      <p:cViewPr varScale="1">
        <p:scale>
          <a:sx n="74" d="100"/>
          <a:sy n="74" d="100"/>
        </p:scale>
        <p:origin x="9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Catastro%20de%20Organizaciones%20del%20Sector%20No%20Financiero%20al%2020%20de%20septiembre%20de%202016_SNF.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'Aso x Tipo'!$C$12</c:f>
              <c:strCache>
                <c:ptCount val="1"/>
                <c:pt idx="0">
                  <c:v>% Asociación</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36B-4F70-840C-89B9E7D4B03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36B-4F70-840C-89B9E7D4B03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36B-4F70-840C-89B9E7D4B035}"/>
              </c:ext>
            </c:extLst>
          </c:dPt>
          <c:dLbls>
            <c:dLbl>
              <c:idx val="0"/>
              <c:tx>
                <c:rich>
                  <a:bodyPr/>
                  <a:lstStyle/>
                  <a:p>
                    <a:fld id="{9F6D422D-8B5B-4751-93D2-6300DC0F2E80}" type="PERCENTAGE">
                      <a:rPr lang="en-US"/>
                      <a:pPr/>
                      <a:t>[PORCENTAJE]</a:t>
                    </a:fld>
                    <a:endParaRPr lang="es-EC"/>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6B-4F70-840C-89B9E7D4B035}"/>
                </c:ext>
              </c:extLst>
            </c:dLbl>
            <c:dLbl>
              <c:idx val="1"/>
              <c:layout>
                <c:manualLayout>
                  <c:x val="-0.16258836395450568"/>
                  <c:y val="-0.2280278506853309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36B-4F70-840C-89B9E7D4B035}"/>
                </c:ext>
              </c:extLst>
            </c:dLbl>
            <c:dLbl>
              <c:idx val="2"/>
              <c:layout>
                <c:manualLayout>
                  <c:x val="0.1195579615048119"/>
                  <c:y val="7.687591134441527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36B-4F70-840C-89B9E7D4B035}"/>
                </c:ext>
              </c:extLst>
            </c:dLbl>
            <c:numFmt formatCode="0.00%" sourceLinked="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'Aso x Tipo'!$A$13:$A$15</c:f>
              <c:strCache>
                <c:ptCount val="3"/>
                <c:pt idx="0">
                  <c:v>CONSUMO</c:v>
                </c:pt>
                <c:pt idx="1">
                  <c:v>PRODUCCIÓN</c:v>
                </c:pt>
                <c:pt idx="2">
                  <c:v>SERVICIOS</c:v>
                </c:pt>
              </c:strCache>
            </c:strRef>
          </c:cat>
          <c:val>
            <c:numRef>
              <c:f>'Aso x Tipo'!$C$13:$C$15</c:f>
              <c:numCache>
                <c:formatCode>0.00%</c:formatCode>
                <c:ptCount val="3"/>
                <c:pt idx="0">
                  <c:v>1.4528240287300032E-2</c:v>
                </c:pt>
                <c:pt idx="1">
                  <c:v>0.76248775710088146</c:v>
                </c:pt>
                <c:pt idx="2">
                  <c:v>0.22298400261181847</c:v>
                </c:pt>
              </c:numCache>
            </c:numRef>
          </c:val>
          <c:extLst>
            <c:ext xmlns:c16="http://schemas.microsoft.com/office/drawing/2014/chart" uri="{C3380CC4-5D6E-409C-BE32-E72D297353CC}">
              <c16:uniqueId val="{00000006-736B-4F70-840C-89B9E7D4B035}"/>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a:noFill/>
    </a:ln>
    <a:effectLst/>
  </c:spPr>
  <c:txPr>
    <a:bodyPr/>
    <a:lstStyle/>
    <a:p>
      <a:pPr>
        <a:defRPr sz="1100">
          <a:solidFill>
            <a:sysClr val="windowText" lastClr="000000"/>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'Crecim Aso'!$B$2</c:f>
              <c:strCache>
                <c:ptCount val="1"/>
                <c:pt idx="0">
                  <c:v>Número de asociaciones</c:v>
                </c:pt>
              </c:strCache>
            </c:strRef>
          </c:tx>
          <c:spPr>
            <a:ln w="28575" cap="rnd">
              <a:solidFill>
                <a:schemeClr val="accent1"/>
              </a:solidFill>
              <a:round/>
            </a:ln>
            <a:effectLst/>
          </c:spPr>
          <c:marker>
            <c:symbol val="none"/>
          </c:marker>
          <c:dLbls>
            <c:dLbl>
              <c:idx val="0"/>
              <c:layout>
                <c:manualLayout>
                  <c:x val="2.7777777777777779E-3"/>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67-4DA0-AF11-73C0093C82B8}"/>
                </c:ext>
              </c:extLst>
            </c:dLbl>
            <c:dLbl>
              <c:idx val="1"/>
              <c:layout>
                <c:manualLayout>
                  <c:x val="2.499999999999994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67-4DA0-AF11-73C0093C82B8}"/>
                </c:ext>
              </c:extLst>
            </c:dLbl>
            <c:dLbl>
              <c:idx val="2"/>
              <c:layout>
                <c:manualLayout>
                  <c:x val="3.0555555555555454E-2"/>
                  <c:y val="-1.388888888888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67-4DA0-AF11-73C0093C82B8}"/>
                </c:ext>
              </c:extLst>
            </c:dLbl>
            <c:dLbl>
              <c:idx val="3"/>
              <c:layout>
                <c:manualLayout>
                  <c:x val="2.22222222222221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67-4DA0-AF11-73C0093C82B8}"/>
                </c:ext>
              </c:extLst>
            </c:dLbl>
            <c:dLbl>
              <c:idx val="4"/>
              <c:layout>
                <c:manualLayout>
                  <c:x val="1.0185067526415994E-16"/>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67-4DA0-AF11-73C0093C82B8}"/>
                </c:ext>
              </c:extLst>
            </c:dLbl>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'Crecim Aso'!$A$3:$A$7</c:f>
              <c:strCache>
                <c:ptCount val="5"/>
                <c:pt idx="0">
                  <c:v>2012-2013</c:v>
                </c:pt>
                <c:pt idx="1">
                  <c:v>2013</c:v>
                </c:pt>
                <c:pt idx="2">
                  <c:v>2014</c:v>
                </c:pt>
                <c:pt idx="3">
                  <c:v>2015</c:v>
                </c:pt>
                <c:pt idx="4">
                  <c:v>sep-16</c:v>
                </c:pt>
              </c:strCache>
            </c:strRef>
          </c:cat>
          <c:val>
            <c:numRef>
              <c:f>'Crecim Aso'!$B$3:$B$7</c:f>
              <c:numCache>
                <c:formatCode>#,##0</c:formatCode>
                <c:ptCount val="5"/>
                <c:pt idx="0">
                  <c:v>2839</c:v>
                </c:pt>
                <c:pt idx="1">
                  <c:v>3195</c:v>
                </c:pt>
                <c:pt idx="2">
                  <c:v>3959</c:v>
                </c:pt>
                <c:pt idx="3">
                  <c:v>5223</c:v>
                </c:pt>
                <c:pt idx="4">
                  <c:v>6126</c:v>
                </c:pt>
              </c:numCache>
            </c:numRef>
          </c:val>
          <c:smooth val="0"/>
          <c:extLst>
            <c:ext xmlns:c16="http://schemas.microsoft.com/office/drawing/2014/chart" uri="{C3380CC4-5D6E-409C-BE32-E72D297353CC}">
              <c16:uniqueId val="{00000005-6C67-4DA0-AF11-73C0093C82B8}"/>
            </c:ext>
          </c:extLst>
        </c:ser>
        <c:dLbls>
          <c:showLegendKey val="0"/>
          <c:showVal val="0"/>
          <c:showCatName val="0"/>
          <c:showSerName val="0"/>
          <c:showPercent val="0"/>
          <c:showBubbleSize val="0"/>
        </c:dLbls>
        <c:smooth val="0"/>
        <c:axId val="873902688"/>
        <c:axId val="873899424"/>
      </c:lineChart>
      <c:catAx>
        <c:axId val="87390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crossAx val="873899424"/>
        <c:crosses val="autoZero"/>
        <c:auto val="1"/>
        <c:lblAlgn val="ctr"/>
        <c:lblOffset val="100"/>
        <c:noMultiLvlLbl val="0"/>
      </c:catAx>
      <c:valAx>
        <c:axId val="873899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EC"/>
          </a:p>
        </c:txPr>
        <c:crossAx val="873902688"/>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ysClr val="windowText" lastClr="000000"/>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 Id="rId4" Type="http://schemas.openxmlformats.org/officeDocument/2006/relationships/image" Target="../media/image57.pn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ata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pg"/></Relationships>
</file>

<file path=ppt/diagrams/_rels/drawing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 Id="rId4" Type="http://schemas.openxmlformats.org/officeDocument/2006/relationships/image" Target="../media/image5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AC5F0-C3E2-439E-BF0A-75727AD01F6C}"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C"/>
        </a:p>
      </dgm:t>
    </dgm:pt>
    <dgm:pt modelId="{9C027702-3C4D-4259-841F-DF5D50143A49}">
      <dgm:prSet phldrT="[Texto]" custT="1"/>
      <dgm:spPr/>
      <dgm:t>
        <a:bodyPr/>
        <a:lstStyle/>
        <a:p>
          <a:r>
            <a:rPr lang="es-EC" sz="1400" b="1" dirty="0">
              <a:solidFill>
                <a:schemeClr val="tx1"/>
              </a:solidFill>
            </a:rPr>
            <a:t>Gobierno corporativo</a:t>
          </a:r>
        </a:p>
      </dgm:t>
    </dgm:pt>
    <dgm:pt modelId="{28E7D44A-3B15-4C03-BEF0-5DE557226EFD}" type="parTrans" cxnId="{D72C3F86-23C5-4C81-8FC4-84D03EEFD5A6}">
      <dgm:prSet/>
      <dgm:spPr/>
      <dgm:t>
        <a:bodyPr/>
        <a:lstStyle/>
        <a:p>
          <a:endParaRPr lang="es-EC" sz="1400">
            <a:solidFill>
              <a:schemeClr val="tx1"/>
            </a:solidFill>
          </a:endParaRPr>
        </a:p>
      </dgm:t>
    </dgm:pt>
    <dgm:pt modelId="{9D168BC1-08CF-46C2-87FE-5C54A52B78C7}" type="sibTrans" cxnId="{D72C3F86-23C5-4C81-8FC4-84D03EEFD5A6}">
      <dgm:prSet/>
      <dgm:spPr/>
      <dgm:t>
        <a:bodyPr/>
        <a:lstStyle/>
        <a:p>
          <a:endParaRPr lang="es-EC" sz="1400">
            <a:solidFill>
              <a:schemeClr val="tx1"/>
            </a:solidFill>
          </a:endParaRPr>
        </a:p>
      </dgm:t>
    </dgm:pt>
    <dgm:pt modelId="{701FA94F-B7F0-4CA5-816A-CF24AA2261A1}">
      <dgm:prSet phldrT="[Texto]" custT="1"/>
      <dgm:spPr/>
      <dgm:t>
        <a:bodyPr/>
        <a:lstStyle/>
        <a:p>
          <a:r>
            <a:rPr lang="es-EC" sz="1400" dirty="0">
              <a:solidFill>
                <a:schemeClr val="tx1"/>
              </a:solidFill>
            </a:rPr>
            <a:t>Uso eficiente de los recursos</a:t>
          </a:r>
        </a:p>
      </dgm:t>
    </dgm:pt>
    <dgm:pt modelId="{C75D3989-F815-4874-9436-AC3160F9DCA5}" type="parTrans" cxnId="{E2D515D8-2DC3-4F2F-ADAC-5C6C409B0CFA}">
      <dgm:prSet custT="1"/>
      <dgm:spPr/>
      <dgm:t>
        <a:bodyPr/>
        <a:lstStyle/>
        <a:p>
          <a:endParaRPr lang="es-EC" sz="1400">
            <a:solidFill>
              <a:schemeClr val="tx1"/>
            </a:solidFill>
          </a:endParaRPr>
        </a:p>
      </dgm:t>
    </dgm:pt>
    <dgm:pt modelId="{E1951E75-4152-4D4F-B1A2-08BC71C14A4E}" type="sibTrans" cxnId="{E2D515D8-2DC3-4F2F-ADAC-5C6C409B0CFA}">
      <dgm:prSet/>
      <dgm:spPr/>
      <dgm:t>
        <a:bodyPr/>
        <a:lstStyle/>
        <a:p>
          <a:endParaRPr lang="es-EC" sz="1400">
            <a:solidFill>
              <a:schemeClr val="tx1"/>
            </a:solidFill>
          </a:endParaRPr>
        </a:p>
      </dgm:t>
    </dgm:pt>
    <dgm:pt modelId="{B3E74D15-0129-4B65-82BD-7574F8702F8C}">
      <dgm:prSet phldrT="[Texto]" custT="1"/>
      <dgm:spPr/>
      <dgm:t>
        <a:bodyPr/>
        <a:lstStyle/>
        <a:p>
          <a:r>
            <a:rPr lang="es-EC" sz="1400">
              <a:solidFill>
                <a:schemeClr val="tx1"/>
              </a:solidFill>
            </a:rPr>
            <a:t>Estimular la confianza entre involucrados</a:t>
          </a:r>
          <a:endParaRPr lang="es-EC" sz="1400" dirty="0">
            <a:solidFill>
              <a:schemeClr val="tx1"/>
            </a:solidFill>
          </a:endParaRPr>
        </a:p>
      </dgm:t>
    </dgm:pt>
    <dgm:pt modelId="{608D241F-66D3-48FC-B6E3-6E46F4B6BD3F}" type="parTrans" cxnId="{EE2E7114-D56D-474D-A4A0-63DC4939CCDD}">
      <dgm:prSet custT="1"/>
      <dgm:spPr/>
      <dgm:t>
        <a:bodyPr/>
        <a:lstStyle/>
        <a:p>
          <a:endParaRPr lang="es-EC" sz="1400">
            <a:solidFill>
              <a:schemeClr val="tx1"/>
            </a:solidFill>
          </a:endParaRPr>
        </a:p>
      </dgm:t>
    </dgm:pt>
    <dgm:pt modelId="{B646F377-CFD3-4D04-BFC4-F5D5F0E64BEC}" type="sibTrans" cxnId="{EE2E7114-D56D-474D-A4A0-63DC4939CCDD}">
      <dgm:prSet/>
      <dgm:spPr/>
      <dgm:t>
        <a:bodyPr/>
        <a:lstStyle/>
        <a:p>
          <a:endParaRPr lang="es-EC" sz="1400">
            <a:solidFill>
              <a:schemeClr val="tx1"/>
            </a:solidFill>
          </a:endParaRPr>
        </a:p>
      </dgm:t>
    </dgm:pt>
    <dgm:pt modelId="{85D80A6F-E06C-420C-B980-0B2A2FDD4F1B}">
      <dgm:prSet phldrT="[Texto]" custT="1"/>
      <dgm:spPr/>
      <dgm:t>
        <a:bodyPr/>
        <a:lstStyle/>
        <a:p>
          <a:r>
            <a:rPr lang="es-EC" sz="1400" dirty="0">
              <a:solidFill>
                <a:schemeClr val="tx1"/>
              </a:solidFill>
            </a:rPr>
            <a:t>Toma de decisiones orientada al desarrollo sostenible. </a:t>
          </a:r>
        </a:p>
      </dgm:t>
    </dgm:pt>
    <dgm:pt modelId="{E29DA994-9D2E-4C6D-A541-3112FA22DA83}" type="parTrans" cxnId="{A22017BC-488C-4F3F-BBCA-EC3176CACFBC}">
      <dgm:prSet custT="1"/>
      <dgm:spPr/>
      <dgm:t>
        <a:bodyPr/>
        <a:lstStyle/>
        <a:p>
          <a:endParaRPr lang="es-EC" sz="1400">
            <a:solidFill>
              <a:schemeClr val="tx1"/>
            </a:solidFill>
          </a:endParaRPr>
        </a:p>
      </dgm:t>
    </dgm:pt>
    <dgm:pt modelId="{1C22BD51-974D-4CCD-9C8A-ED8317A04AB7}" type="sibTrans" cxnId="{A22017BC-488C-4F3F-BBCA-EC3176CACFBC}">
      <dgm:prSet/>
      <dgm:spPr/>
      <dgm:t>
        <a:bodyPr/>
        <a:lstStyle/>
        <a:p>
          <a:endParaRPr lang="es-EC" sz="1400">
            <a:solidFill>
              <a:schemeClr val="tx1"/>
            </a:solidFill>
          </a:endParaRPr>
        </a:p>
      </dgm:t>
    </dgm:pt>
    <dgm:pt modelId="{4ADB7F9C-985A-4992-BC64-B1AA50FD56F6}">
      <dgm:prSet phldrT="[Texto]" custT="1"/>
      <dgm:spPr/>
      <dgm:t>
        <a:bodyPr/>
        <a:lstStyle/>
        <a:p>
          <a:r>
            <a:rPr lang="es-EC" sz="1400" dirty="0">
              <a:solidFill>
                <a:schemeClr val="tx1"/>
              </a:solidFill>
            </a:rPr>
            <a:t>Beneficios financieros dependen del rol de los órganos de gobierno</a:t>
          </a:r>
        </a:p>
      </dgm:t>
    </dgm:pt>
    <dgm:pt modelId="{883215FD-E21F-4802-96E6-11BE98D1F235}" type="parTrans" cxnId="{95454F88-9F81-4DCE-92E9-531A6071DE9B}">
      <dgm:prSet custT="1"/>
      <dgm:spPr/>
      <dgm:t>
        <a:bodyPr/>
        <a:lstStyle/>
        <a:p>
          <a:endParaRPr lang="es-EC" sz="1400"/>
        </a:p>
      </dgm:t>
    </dgm:pt>
    <dgm:pt modelId="{339F2A05-239A-4674-AC2A-3D655399C562}" type="sibTrans" cxnId="{95454F88-9F81-4DCE-92E9-531A6071DE9B}">
      <dgm:prSet/>
      <dgm:spPr/>
      <dgm:t>
        <a:bodyPr/>
        <a:lstStyle/>
        <a:p>
          <a:endParaRPr lang="es-EC" sz="1400"/>
        </a:p>
      </dgm:t>
    </dgm:pt>
    <dgm:pt modelId="{2F2D24F8-25E3-47D9-B0E6-E768DF59A965}">
      <dgm:prSet phldrT="[Texto]" custT="1"/>
      <dgm:spPr/>
      <dgm:t>
        <a:bodyPr/>
        <a:lstStyle/>
        <a:p>
          <a:r>
            <a:rPr lang="es-EC" sz="1400" b="1" dirty="0">
              <a:solidFill>
                <a:schemeClr val="tx1"/>
              </a:solidFill>
            </a:rPr>
            <a:t>Gestión financiera</a:t>
          </a:r>
        </a:p>
      </dgm:t>
    </dgm:pt>
    <dgm:pt modelId="{2BCA8B02-846D-459C-9189-160271553A41}" type="parTrans" cxnId="{AC3CFFC7-2543-49C7-A2CD-163815827E6D}">
      <dgm:prSet/>
      <dgm:spPr/>
      <dgm:t>
        <a:bodyPr/>
        <a:lstStyle/>
        <a:p>
          <a:endParaRPr lang="es-EC" sz="1400"/>
        </a:p>
      </dgm:t>
    </dgm:pt>
    <dgm:pt modelId="{A0FDFD1E-9BBA-4BC2-BFF0-B160AB400BBB}" type="sibTrans" cxnId="{AC3CFFC7-2543-49C7-A2CD-163815827E6D}">
      <dgm:prSet/>
      <dgm:spPr/>
      <dgm:t>
        <a:bodyPr/>
        <a:lstStyle/>
        <a:p>
          <a:endParaRPr lang="es-EC" sz="1400"/>
        </a:p>
      </dgm:t>
    </dgm:pt>
    <dgm:pt modelId="{CE9E37EE-358D-419E-872E-7337727CCF7C}" type="pres">
      <dgm:prSet presAssocID="{22DAC5F0-C3E2-439E-BF0A-75727AD01F6C}" presName="diagram" presStyleCnt="0">
        <dgm:presLayoutVars>
          <dgm:chPref val="1"/>
          <dgm:dir/>
          <dgm:animOne val="branch"/>
          <dgm:animLvl val="lvl"/>
          <dgm:resizeHandles val="exact"/>
        </dgm:presLayoutVars>
      </dgm:prSet>
      <dgm:spPr/>
    </dgm:pt>
    <dgm:pt modelId="{925AA6E4-59B9-4DB2-BAE0-985CBC891285}" type="pres">
      <dgm:prSet presAssocID="{9C027702-3C4D-4259-841F-DF5D50143A49}" presName="root1" presStyleCnt="0"/>
      <dgm:spPr/>
    </dgm:pt>
    <dgm:pt modelId="{138CF27C-F8D3-46CE-B2EA-63A591E2FC5D}" type="pres">
      <dgm:prSet presAssocID="{9C027702-3C4D-4259-841F-DF5D50143A49}" presName="LevelOneTextNode" presStyleLbl="node0" presStyleIdx="0" presStyleCnt="2">
        <dgm:presLayoutVars>
          <dgm:chPref val="3"/>
        </dgm:presLayoutVars>
      </dgm:prSet>
      <dgm:spPr/>
    </dgm:pt>
    <dgm:pt modelId="{861AB5E0-AA9F-4EFF-BE93-01B06C8635B7}" type="pres">
      <dgm:prSet presAssocID="{9C027702-3C4D-4259-841F-DF5D50143A49}" presName="level2hierChild" presStyleCnt="0"/>
      <dgm:spPr/>
    </dgm:pt>
    <dgm:pt modelId="{D74155B6-9E46-4B4A-BC13-1A26B14102A2}" type="pres">
      <dgm:prSet presAssocID="{C75D3989-F815-4874-9436-AC3160F9DCA5}" presName="conn2-1" presStyleLbl="parChTrans1D2" presStyleIdx="0" presStyleCnt="4"/>
      <dgm:spPr/>
    </dgm:pt>
    <dgm:pt modelId="{A9C50E82-3902-4054-8477-EB29C6A92C2C}" type="pres">
      <dgm:prSet presAssocID="{C75D3989-F815-4874-9436-AC3160F9DCA5}" presName="connTx" presStyleLbl="parChTrans1D2" presStyleIdx="0" presStyleCnt="4"/>
      <dgm:spPr/>
    </dgm:pt>
    <dgm:pt modelId="{15EF2619-AEDD-408B-BABB-63BEF5B02BE8}" type="pres">
      <dgm:prSet presAssocID="{701FA94F-B7F0-4CA5-816A-CF24AA2261A1}" presName="root2" presStyleCnt="0"/>
      <dgm:spPr/>
    </dgm:pt>
    <dgm:pt modelId="{C9693E6A-D192-46D6-BD6B-B0066C6ED973}" type="pres">
      <dgm:prSet presAssocID="{701FA94F-B7F0-4CA5-816A-CF24AA2261A1}" presName="LevelTwoTextNode" presStyleLbl="node2" presStyleIdx="0" presStyleCnt="4" custScaleX="223105">
        <dgm:presLayoutVars>
          <dgm:chPref val="3"/>
        </dgm:presLayoutVars>
      </dgm:prSet>
      <dgm:spPr/>
    </dgm:pt>
    <dgm:pt modelId="{15764CE7-CFEC-4A57-9983-EA2AD1638B75}" type="pres">
      <dgm:prSet presAssocID="{701FA94F-B7F0-4CA5-816A-CF24AA2261A1}" presName="level3hierChild" presStyleCnt="0"/>
      <dgm:spPr/>
    </dgm:pt>
    <dgm:pt modelId="{D3809092-672B-410C-9C91-EABA9D3AA110}" type="pres">
      <dgm:prSet presAssocID="{608D241F-66D3-48FC-B6E3-6E46F4B6BD3F}" presName="conn2-1" presStyleLbl="parChTrans1D2" presStyleIdx="1" presStyleCnt="4"/>
      <dgm:spPr/>
    </dgm:pt>
    <dgm:pt modelId="{13EBCA6B-F7E3-4304-BC54-6F0075BF599B}" type="pres">
      <dgm:prSet presAssocID="{608D241F-66D3-48FC-B6E3-6E46F4B6BD3F}" presName="connTx" presStyleLbl="parChTrans1D2" presStyleIdx="1" presStyleCnt="4"/>
      <dgm:spPr/>
    </dgm:pt>
    <dgm:pt modelId="{60B6D071-5B44-4CB6-8BD7-826ADE254A85}" type="pres">
      <dgm:prSet presAssocID="{B3E74D15-0129-4B65-82BD-7574F8702F8C}" presName="root2" presStyleCnt="0"/>
      <dgm:spPr/>
    </dgm:pt>
    <dgm:pt modelId="{352ECA42-56ED-4390-AEBB-3CC270F16470}" type="pres">
      <dgm:prSet presAssocID="{B3E74D15-0129-4B65-82BD-7574F8702F8C}" presName="LevelTwoTextNode" presStyleLbl="node2" presStyleIdx="1" presStyleCnt="4" custScaleX="223105">
        <dgm:presLayoutVars>
          <dgm:chPref val="3"/>
        </dgm:presLayoutVars>
      </dgm:prSet>
      <dgm:spPr/>
    </dgm:pt>
    <dgm:pt modelId="{55C8034F-EFF7-4EA2-83E4-FA09ADF73AC5}" type="pres">
      <dgm:prSet presAssocID="{B3E74D15-0129-4B65-82BD-7574F8702F8C}" presName="level3hierChild" presStyleCnt="0"/>
      <dgm:spPr/>
    </dgm:pt>
    <dgm:pt modelId="{DD0D1653-D7F4-42E9-BABD-6AC27FE9D3AE}" type="pres">
      <dgm:prSet presAssocID="{E29DA994-9D2E-4C6D-A541-3112FA22DA83}" presName="conn2-1" presStyleLbl="parChTrans1D2" presStyleIdx="2" presStyleCnt="4"/>
      <dgm:spPr/>
    </dgm:pt>
    <dgm:pt modelId="{492037F6-04CB-40AD-9CF9-CAD93995639C}" type="pres">
      <dgm:prSet presAssocID="{E29DA994-9D2E-4C6D-A541-3112FA22DA83}" presName="connTx" presStyleLbl="parChTrans1D2" presStyleIdx="2" presStyleCnt="4"/>
      <dgm:spPr/>
    </dgm:pt>
    <dgm:pt modelId="{771A6A4A-D3EB-43FF-B0B4-2991ED7BD304}" type="pres">
      <dgm:prSet presAssocID="{85D80A6F-E06C-420C-B980-0B2A2FDD4F1B}" presName="root2" presStyleCnt="0"/>
      <dgm:spPr/>
    </dgm:pt>
    <dgm:pt modelId="{5E97A27D-EC09-48F3-AD80-9B798A25E7EF}" type="pres">
      <dgm:prSet presAssocID="{85D80A6F-E06C-420C-B980-0B2A2FDD4F1B}" presName="LevelTwoTextNode" presStyleLbl="node2" presStyleIdx="2" presStyleCnt="4" custScaleX="223105">
        <dgm:presLayoutVars>
          <dgm:chPref val="3"/>
        </dgm:presLayoutVars>
      </dgm:prSet>
      <dgm:spPr/>
    </dgm:pt>
    <dgm:pt modelId="{72D62CD7-BE61-48F9-8C07-B53666363614}" type="pres">
      <dgm:prSet presAssocID="{85D80A6F-E06C-420C-B980-0B2A2FDD4F1B}" presName="level3hierChild" presStyleCnt="0"/>
      <dgm:spPr/>
    </dgm:pt>
    <dgm:pt modelId="{312BB3BB-F284-4EE3-898D-8CB9B6790B99}" type="pres">
      <dgm:prSet presAssocID="{2F2D24F8-25E3-47D9-B0E6-E768DF59A965}" presName="root1" presStyleCnt="0"/>
      <dgm:spPr/>
    </dgm:pt>
    <dgm:pt modelId="{017AA3FD-EEAA-403B-99C0-0328F224836D}" type="pres">
      <dgm:prSet presAssocID="{2F2D24F8-25E3-47D9-B0E6-E768DF59A965}" presName="LevelOneTextNode" presStyleLbl="node0" presStyleIdx="1" presStyleCnt="2">
        <dgm:presLayoutVars>
          <dgm:chPref val="3"/>
        </dgm:presLayoutVars>
      </dgm:prSet>
      <dgm:spPr/>
    </dgm:pt>
    <dgm:pt modelId="{E3BEED90-3F4D-4996-B653-715CDD025577}" type="pres">
      <dgm:prSet presAssocID="{2F2D24F8-25E3-47D9-B0E6-E768DF59A965}" presName="level2hierChild" presStyleCnt="0"/>
      <dgm:spPr/>
    </dgm:pt>
    <dgm:pt modelId="{87631DD9-61DF-488F-80AB-FAE5ED82F56A}" type="pres">
      <dgm:prSet presAssocID="{883215FD-E21F-4802-96E6-11BE98D1F235}" presName="conn2-1" presStyleLbl="parChTrans1D2" presStyleIdx="3" presStyleCnt="4"/>
      <dgm:spPr/>
    </dgm:pt>
    <dgm:pt modelId="{6F4D3A26-0AE7-4D5A-8A5A-59BB68D7F0B6}" type="pres">
      <dgm:prSet presAssocID="{883215FD-E21F-4802-96E6-11BE98D1F235}" presName="connTx" presStyleLbl="parChTrans1D2" presStyleIdx="3" presStyleCnt="4"/>
      <dgm:spPr/>
    </dgm:pt>
    <dgm:pt modelId="{02BCEE41-D1BE-4F4D-B57F-94593377292C}" type="pres">
      <dgm:prSet presAssocID="{4ADB7F9C-985A-4992-BC64-B1AA50FD56F6}" presName="root2" presStyleCnt="0"/>
      <dgm:spPr/>
    </dgm:pt>
    <dgm:pt modelId="{3E755006-A476-4AB4-BC0C-54A15E943218}" type="pres">
      <dgm:prSet presAssocID="{4ADB7F9C-985A-4992-BC64-B1AA50FD56F6}" presName="LevelTwoTextNode" presStyleLbl="node2" presStyleIdx="3" presStyleCnt="4" custScaleX="223105">
        <dgm:presLayoutVars>
          <dgm:chPref val="3"/>
        </dgm:presLayoutVars>
      </dgm:prSet>
      <dgm:spPr/>
    </dgm:pt>
    <dgm:pt modelId="{FD185890-AAEA-4C45-9CD7-41E2732A62CB}" type="pres">
      <dgm:prSet presAssocID="{4ADB7F9C-985A-4992-BC64-B1AA50FD56F6}" presName="level3hierChild" presStyleCnt="0"/>
      <dgm:spPr/>
    </dgm:pt>
  </dgm:ptLst>
  <dgm:cxnLst>
    <dgm:cxn modelId="{58D326E5-1651-41E3-BA38-9C09E96CB216}" type="presOf" srcId="{2F2D24F8-25E3-47D9-B0E6-E768DF59A965}" destId="{017AA3FD-EEAA-403B-99C0-0328F224836D}" srcOrd="0" destOrd="0" presId="urn:microsoft.com/office/officeart/2005/8/layout/hierarchy2"/>
    <dgm:cxn modelId="{EE2E7114-D56D-474D-A4A0-63DC4939CCDD}" srcId="{9C027702-3C4D-4259-841F-DF5D50143A49}" destId="{B3E74D15-0129-4B65-82BD-7574F8702F8C}" srcOrd="1" destOrd="0" parTransId="{608D241F-66D3-48FC-B6E3-6E46F4B6BD3F}" sibTransId="{B646F377-CFD3-4D04-BFC4-F5D5F0E64BEC}"/>
    <dgm:cxn modelId="{F8BC2551-83AE-4A05-9B7D-C9D25A284C32}" type="presOf" srcId="{E29DA994-9D2E-4C6D-A541-3112FA22DA83}" destId="{DD0D1653-D7F4-42E9-BABD-6AC27FE9D3AE}" srcOrd="0" destOrd="0" presId="urn:microsoft.com/office/officeart/2005/8/layout/hierarchy2"/>
    <dgm:cxn modelId="{B8FB9CC2-2001-4EA6-994B-F36D1DA838DD}" type="presOf" srcId="{4ADB7F9C-985A-4992-BC64-B1AA50FD56F6}" destId="{3E755006-A476-4AB4-BC0C-54A15E943218}" srcOrd="0" destOrd="0" presId="urn:microsoft.com/office/officeart/2005/8/layout/hierarchy2"/>
    <dgm:cxn modelId="{1FEB1D19-5C14-41BA-8FF0-08E817395084}" type="presOf" srcId="{608D241F-66D3-48FC-B6E3-6E46F4B6BD3F}" destId="{13EBCA6B-F7E3-4304-BC54-6F0075BF599B}" srcOrd="1" destOrd="0" presId="urn:microsoft.com/office/officeart/2005/8/layout/hierarchy2"/>
    <dgm:cxn modelId="{BA34B448-F1DC-4797-9390-B6C973723DA4}" type="presOf" srcId="{C75D3989-F815-4874-9436-AC3160F9DCA5}" destId="{D74155B6-9E46-4B4A-BC13-1A26B14102A2}" srcOrd="0" destOrd="0" presId="urn:microsoft.com/office/officeart/2005/8/layout/hierarchy2"/>
    <dgm:cxn modelId="{1728D9A6-F794-4C5A-A667-4D1BF4434085}" type="presOf" srcId="{9C027702-3C4D-4259-841F-DF5D50143A49}" destId="{138CF27C-F8D3-46CE-B2EA-63A591E2FC5D}" srcOrd="0" destOrd="0" presId="urn:microsoft.com/office/officeart/2005/8/layout/hierarchy2"/>
    <dgm:cxn modelId="{A22017BC-488C-4F3F-BBCA-EC3176CACFBC}" srcId="{9C027702-3C4D-4259-841F-DF5D50143A49}" destId="{85D80A6F-E06C-420C-B980-0B2A2FDD4F1B}" srcOrd="2" destOrd="0" parTransId="{E29DA994-9D2E-4C6D-A541-3112FA22DA83}" sibTransId="{1C22BD51-974D-4CCD-9C8A-ED8317A04AB7}"/>
    <dgm:cxn modelId="{AC3CFFC7-2543-49C7-A2CD-163815827E6D}" srcId="{22DAC5F0-C3E2-439E-BF0A-75727AD01F6C}" destId="{2F2D24F8-25E3-47D9-B0E6-E768DF59A965}" srcOrd="1" destOrd="0" parTransId="{2BCA8B02-846D-459C-9189-160271553A41}" sibTransId="{A0FDFD1E-9BBA-4BC2-BFF0-B160AB400BBB}"/>
    <dgm:cxn modelId="{E2D515D8-2DC3-4F2F-ADAC-5C6C409B0CFA}" srcId="{9C027702-3C4D-4259-841F-DF5D50143A49}" destId="{701FA94F-B7F0-4CA5-816A-CF24AA2261A1}" srcOrd="0" destOrd="0" parTransId="{C75D3989-F815-4874-9436-AC3160F9DCA5}" sibTransId="{E1951E75-4152-4D4F-B1A2-08BC71C14A4E}"/>
    <dgm:cxn modelId="{95454F88-9F81-4DCE-92E9-531A6071DE9B}" srcId="{2F2D24F8-25E3-47D9-B0E6-E768DF59A965}" destId="{4ADB7F9C-985A-4992-BC64-B1AA50FD56F6}" srcOrd="0" destOrd="0" parTransId="{883215FD-E21F-4802-96E6-11BE98D1F235}" sibTransId="{339F2A05-239A-4674-AC2A-3D655399C562}"/>
    <dgm:cxn modelId="{436E8570-C6A5-4E9B-9D87-5D6E95F576C6}" type="presOf" srcId="{85D80A6F-E06C-420C-B980-0B2A2FDD4F1B}" destId="{5E97A27D-EC09-48F3-AD80-9B798A25E7EF}" srcOrd="0" destOrd="0" presId="urn:microsoft.com/office/officeart/2005/8/layout/hierarchy2"/>
    <dgm:cxn modelId="{8D2B35F2-1EA7-4FBC-BBD5-E940EE011B90}" type="presOf" srcId="{B3E74D15-0129-4B65-82BD-7574F8702F8C}" destId="{352ECA42-56ED-4390-AEBB-3CC270F16470}" srcOrd="0" destOrd="0" presId="urn:microsoft.com/office/officeart/2005/8/layout/hierarchy2"/>
    <dgm:cxn modelId="{D72C3F86-23C5-4C81-8FC4-84D03EEFD5A6}" srcId="{22DAC5F0-C3E2-439E-BF0A-75727AD01F6C}" destId="{9C027702-3C4D-4259-841F-DF5D50143A49}" srcOrd="0" destOrd="0" parTransId="{28E7D44A-3B15-4C03-BEF0-5DE557226EFD}" sibTransId="{9D168BC1-08CF-46C2-87FE-5C54A52B78C7}"/>
    <dgm:cxn modelId="{6BCE8EF8-D71B-4072-9D8A-F6D27FAA23E7}" type="presOf" srcId="{701FA94F-B7F0-4CA5-816A-CF24AA2261A1}" destId="{C9693E6A-D192-46D6-BD6B-B0066C6ED973}" srcOrd="0" destOrd="0" presId="urn:microsoft.com/office/officeart/2005/8/layout/hierarchy2"/>
    <dgm:cxn modelId="{15F54B32-F9FD-45C8-8FB1-6B45CA0C8100}" type="presOf" srcId="{C75D3989-F815-4874-9436-AC3160F9DCA5}" destId="{A9C50E82-3902-4054-8477-EB29C6A92C2C}" srcOrd="1" destOrd="0" presId="urn:microsoft.com/office/officeart/2005/8/layout/hierarchy2"/>
    <dgm:cxn modelId="{61B43226-5039-414C-AD7E-82CB985FB625}" type="presOf" srcId="{883215FD-E21F-4802-96E6-11BE98D1F235}" destId="{87631DD9-61DF-488F-80AB-FAE5ED82F56A}" srcOrd="0" destOrd="0" presId="urn:microsoft.com/office/officeart/2005/8/layout/hierarchy2"/>
    <dgm:cxn modelId="{3167C96E-14E9-49A9-8518-63F7D6EFD523}" type="presOf" srcId="{608D241F-66D3-48FC-B6E3-6E46F4B6BD3F}" destId="{D3809092-672B-410C-9C91-EABA9D3AA110}" srcOrd="0" destOrd="0" presId="urn:microsoft.com/office/officeart/2005/8/layout/hierarchy2"/>
    <dgm:cxn modelId="{296E667D-C338-40E7-9ECA-1B0656FB7F3F}" type="presOf" srcId="{883215FD-E21F-4802-96E6-11BE98D1F235}" destId="{6F4D3A26-0AE7-4D5A-8A5A-59BB68D7F0B6}" srcOrd="1" destOrd="0" presId="urn:microsoft.com/office/officeart/2005/8/layout/hierarchy2"/>
    <dgm:cxn modelId="{B3876CFE-AC34-4FA4-A040-A6D17725D6AF}" type="presOf" srcId="{E29DA994-9D2E-4C6D-A541-3112FA22DA83}" destId="{492037F6-04CB-40AD-9CF9-CAD93995639C}" srcOrd="1" destOrd="0" presId="urn:microsoft.com/office/officeart/2005/8/layout/hierarchy2"/>
    <dgm:cxn modelId="{3BD7809A-EAFA-4E1A-A220-E3FF9EF4075F}" type="presOf" srcId="{22DAC5F0-C3E2-439E-BF0A-75727AD01F6C}" destId="{CE9E37EE-358D-419E-872E-7337727CCF7C}" srcOrd="0" destOrd="0" presId="urn:microsoft.com/office/officeart/2005/8/layout/hierarchy2"/>
    <dgm:cxn modelId="{5DE6D3E6-228E-4C4F-9FF5-5610E4528C37}" type="presParOf" srcId="{CE9E37EE-358D-419E-872E-7337727CCF7C}" destId="{925AA6E4-59B9-4DB2-BAE0-985CBC891285}" srcOrd="0" destOrd="0" presId="urn:microsoft.com/office/officeart/2005/8/layout/hierarchy2"/>
    <dgm:cxn modelId="{E81E2920-A439-4987-B436-898A3C75613B}" type="presParOf" srcId="{925AA6E4-59B9-4DB2-BAE0-985CBC891285}" destId="{138CF27C-F8D3-46CE-B2EA-63A591E2FC5D}" srcOrd="0" destOrd="0" presId="urn:microsoft.com/office/officeart/2005/8/layout/hierarchy2"/>
    <dgm:cxn modelId="{71D4EC91-5220-4DFC-9EFB-7BB5EC3FD4F7}" type="presParOf" srcId="{925AA6E4-59B9-4DB2-BAE0-985CBC891285}" destId="{861AB5E0-AA9F-4EFF-BE93-01B06C8635B7}" srcOrd="1" destOrd="0" presId="urn:microsoft.com/office/officeart/2005/8/layout/hierarchy2"/>
    <dgm:cxn modelId="{7730146F-6DF9-44D4-9282-F21798CEE860}" type="presParOf" srcId="{861AB5E0-AA9F-4EFF-BE93-01B06C8635B7}" destId="{D74155B6-9E46-4B4A-BC13-1A26B14102A2}" srcOrd="0" destOrd="0" presId="urn:microsoft.com/office/officeart/2005/8/layout/hierarchy2"/>
    <dgm:cxn modelId="{DCB1A809-07B1-4900-A49E-7DEF69EF5660}" type="presParOf" srcId="{D74155B6-9E46-4B4A-BC13-1A26B14102A2}" destId="{A9C50E82-3902-4054-8477-EB29C6A92C2C}" srcOrd="0" destOrd="0" presId="urn:microsoft.com/office/officeart/2005/8/layout/hierarchy2"/>
    <dgm:cxn modelId="{6E589AB1-B3DC-41ED-B73E-1F51C770385C}" type="presParOf" srcId="{861AB5E0-AA9F-4EFF-BE93-01B06C8635B7}" destId="{15EF2619-AEDD-408B-BABB-63BEF5B02BE8}" srcOrd="1" destOrd="0" presId="urn:microsoft.com/office/officeart/2005/8/layout/hierarchy2"/>
    <dgm:cxn modelId="{803FB83B-0772-4264-A447-A2635A97E3D8}" type="presParOf" srcId="{15EF2619-AEDD-408B-BABB-63BEF5B02BE8}" destId="{C9693E6A-D192-46D6-BD6B-B0066C6ED973}" srcOrd="0" destOrd="0" presId="urn:microsoft.com/office/officeart/2005/8/layout/hierarchy2"/>
    <dgm:cxn modelId="{7CB03B48-3C1F-420A-BC5C-503DD938913D}" type="presParOf" srcId="{15EF2619-AEDD-408B-BABB-63BEF5B02BE8}" destId="{15764CE7-CFEC-4A57-9983-EA2AD1638B75}" srcOrd="1" destOrd="0" presId="urn:microsoft.com/office/officeart/2005/8/layout/hierarchy2"/>
    <dgm:cxn modelId="{D44853DD-91D3-4828-AA32-895FB7A07C56}" type="presParOf" srcId="{861AB5E0-AA9F-4EFF-BE93-01B06C8635B7}" destId="{D3809092-672B-410C-9C91-EABA9D3AA110}" srcOrd="2" destOrd="0" presId="urn:microsoft.com/office/officeart/2005/8/layout/hierarchy2"/>
    <dgm:cxn modelId="{94B2B01A-B051-47BD-81E0-9B93AFA78C73}" type="presParOf" srcId="{D3809092-672B-410C-9C91-EABA9D3AA110}" destId="{13EBCA6B-F7E3-4304-BC54-6F0075BF599B}" srcOrd="0" destOrd="0" presId="urn:microsoft.com/office/officeart/2005/8/layout/hierarchy2"/>
    <dgm:cxn modelId="{F13B3DAA-D229-451D-8688-9E0875A3B322}" type="presParOf" srcId="{861AB5E0-AA9F-4EFF-BE93-01B06C8635B7}" destId="{60B6D071-5B44-4CB6-8BD7-826ADE254A85}" srcOrd="3" destOrd="0" presId="urn:microsoft.com/office/officeart/2005/8/layout/hierarchy2"/>
    <dgm:cxn modelId="{078B58EB-AE51-4ABF-96AA-583AB18217CE}" type="presParOf" srcId="{60B6D071-5B44-4CB6-8BD7-826ADE254A85}" destId="{352ECA42-56ED-4390-AEBB-3CC270F16470}" srcOrd="0" destOrd="0" presId="urn:microsoft.com/office/officeart/2005/8/layout/hierarchy2"/>
    <dgm:cxn modelId="{B3263F4F-BA33-4766-BB39-D76153597267}" type="presParOf" srcId="{60B6D071-5B44-4CB6-8BD7-826ADE254A85}" destId="{55C8034F-EFF7-4EA2-83E4-FA09ADF73AC5}" srcOrd="1" destOrd="0" presId="urn:microsoft.com/office/officeart/2005/8/layout/hierarchy2"/>
    <dgm:cxn modelId="{DBEF0D32-4E19-44C0-8D42-0A8A9440FE63}" type="presParOf" srcId="{861AB5E0-AA9F-4EFF-BE93-01B06C8635B7}" destId="{DD0D1653-D7F4-42E9-BABD-6AC27FE9D3AE}" srcOrd="4" destOrd="0" presId="urn:microsoft.com/office/officeart/2005/8/layout/hierarchy2"/>
    <dgm:cxn modelId="{ECFC54A9-F0F2-4BB6-88D6-97B8565A0D1C}" type="presParOf" srcId="{DD0D1653-D7F4-42E9-BABD-6AC27FE9D3AE}" destId="{492037F6-04CB-40AD-9CF9-CAD93995639C}" srcOrd="0" destOrd="0" presId="urn:microsoft.com/office/officeart/2005/8/layout/hierarchy2"/>
    <dgm:cxn modelId="{CDFE13D5-A8D8-4DFD-BF05-F2D67CFC743C}" type="presParOf" srcId="{861AB5E0-AA9F-4EFF-BE93-01B06C8635B7}" destId="{771A6A4A-D3EB-43FF-B0B4-2991ED7BD304}" srcOrd="5" destOrd="0" presId="urn:microsoft.com/office/officeart/2005/8/layout/hierarchy2"/>
    <dgm:cxn modelId="{431A1EB1-5AF8-4CD7-AF7A-356D55535B5B}" type="presParOf" srcId="{771A6A4A-D3EB-43FF-B0B4-2991ED7BD304}" destId="{5E97A27D-EC09-48F3-AD80-9B798A25E7EF}" srcOrd="0" destOrd="0" presId="urn:microsoft.com/office/officeart/2005/8/layout/hierarchy2"/>
    <dgm:cxn modelId="{85A44D53-4DC7-4CF0-9064-7A291243261A}" type="presParOf" srcId="{771A6A4A-D3EB-43FF-B0B4-2991ED7BD304}" destId="{72D62CD7-BE61-48F9-8C07-B53666363614}" srcOrd="1" destOrd="0" presId="urn:microsoft.com/office/officeart/2005/8/layout/hierarchy2"/>
    <dgm:cxn modelId="{7EDD7F4C-FA17-4CA3-9706-36E46EF77BF8}" type="presParOf" srcId="{CE9E37EE-358D-419E-872E-7337727CCF7C}" destId="{312BB3BB-F284-4EE3-898D-8CB9B6790B99}" srcOrd="1" destOrd="0" presId="urn:microsoft.com/office/officeart/2005/8/layout/hierarchy2"/>
    <dgm:cxn modelId="{04B36F8D-E039-448B-8BB5-3BF1D0D883AD}" type="presParOf" srcId="{312BB3BB-F284-4EE3-898D-8CB9B6790B99}" destId="{017AA3FD-EEAA-403B-99C0-0328F224836D}" srcOrd="0" destOrd="0" presId="urn:microsoft.com/office/officeart/2005/8/layout/hierarchy2"/>
    <dgm:cxn modelId="{633CEA6D-D5EB-497F-8249-25EA02EC30DC}" type="presParOf" srcId="{312BB3BB-F284-4EE3-898D-8CB9B6790B99}" destId="{E3BEED90-3F4D-4996-B653-715CDD025577}" srcOrd="1" destOrd="0" presId="urn:microsoft.com/office/officeart/2005/8/layout/hierarchy2"/>
    <dgm:cxn modelId="{C6A7AE80-DFB2-421B-9586-6B0629FA7A91}" type="presParOf" srcId="{E3BEED90-3F4D-4996-B653-715CDD025577}" destId="{87631DD9-61DF-488F-80AB-FAE5ED82F56A}" srcOrd="0" destOrd="0" presId="urn:microsoft.com/office/officeart/2005/8/layout/hierarchy2"/>
    <dgm:cxn modelId="{8D34344C-84F8-44B4-BD93-518DAD496C2B}" type="presParOf" srcId="{87631DD9-61DF-488F-80AB-FAE5ED82F56A}" destId="{6F4D3A26-0AE7-4D5A-8A5A-59BB68D7F0B6}" srcOrd="0" destOrd="0" presId="urn:microsoft.com/office/officeart/2005/8/layout/hierarchy2"/>
    <dgm:cxn modelId="{B92D1EF2-661D-4FF9-B3DB-CBC30CBDF6A2}" type="presParOf" srcId="{E3BEED90-3F4D-4996-B653-715CDD025577}" destId="{02BCEE41-D1BE-4F4D-B57F-94593377292C}" srcOrd="1" destOrd="0" presId="urn:microsoft.com/office/officeart/2005/8/layout/hierarchy2"/>
    <dgm:cxn modelId="{6BBA72F1-DA82-4C8F-A738-7BC2C2C08356}" type="presParOf" srcId="{02BCEE41-D1BE-4F4D-B57F-94593377292C}" destId="{3E755006-A476-4AB4-BC0C-54A15E943218}" srcOrd="0" destOrd="0" presId="urn:microsoft.com/office/officeart/2005/8/layout/hierarchy2"/>
    <dgm:cxn modelId="{F11EDFCC-48B7-4E24-9A44-0D14D980D75D}" type="presParOf" srcId="{02BCEE41-D1BE-4F4D-B57F-94593377292C}" destId="{FD185890-AAEA-4C45-9CD7-41E2732A62CB}"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49FCB2-82E0-4403-924E-78AA5A4B90B3}"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ES"/>
        </a:p>
      </dgm:t>
    </dgm:pt>
    <dgm:pt modelId="{6D65B7EC-DEA2-418A-89A8-AC51BD848EC1}">
      <dgm:prSet custT="1"/>
      <dgm:spPr/>
      <dgm:t>
        <a:bodyPr/>
        <a:lstStyle/>
        <a:p>
          <a:r>
            <a:rPr lang="es-EC" sz="1800" b="1" dirty="0">
              <a:solidFill>
                <a:schemeClr val="tx1"/>
              </a:solidFill>
            </a:rPr>
            <a:t>Enfoque de investigación</a:t>
          </a:r>
          <a:endParaRPr lang="es-ES" sz="1800" dirty="0">
            <a:solidFill>
              <a:schemeClr val="tx1"/>
            </a:solidFill>
          </a:endParaRPr>
        </a:p>
      </dgm:t>
    </dgm:pt>
    <dgm:pt modelId="{F3187F8C-CB4D-400E-91EE-CF980732DD0B}" type="parTrans" cxnId="{8F35CC9C-3618-4471-BDCE-4825D240BCFE}">
      <dgm:prSet/>
      <dgm:spPr/>
      <dgm:t>
        <a:bodyPr/>
        <a:lstStyle/>
        <a:p>
          <a:endParaRPr lang="es-ES" sz="1800">
            <a:solidFill>
              <a:schemeClr val="tx1"/>
            </a:solidFill>
          </a:endParaRPr>
        </a:p>
      </dgm:t>
    </dgm:pt>
    <dgm:pt modelId="{1B0532A9-43C4-4638-A83C-05C7C08ED06F}" type="sibTrans" cxnId="{8F35CC9C-3618-4471-BDCE-4825D240BCFE}">
      <dgm:prSet/>
      <dgm:spPr/>
      <dgm:t>
        <a:bodyPr/>
        <a:lstStyle/>
        <a:p>
          <a:endParaRPr lang="es-ES" sz="1800">
            <a:solidFill>
              <a:schemeClr val="tx1"/>
            </a:solidFill>
          </a:endParaRPr>
        </a:p>
      </dgm:t>
    </dgm:pt>
    <dgm:pt modelId="{4BF810BE-6BAA-4215-B141-C2609D88EDA0}">
      <dgm:prSet custT="1"/>
      <dgm:spPr/>
      <dgm:t>
        <a:bodyPr/>
        <a:lstStyle/>
        <a:p>
          <a:r>
            <a:rPr lang="es-EC" sz="1800" b="1" dirty="0">
              <a:solidFill>
                <a:schemeClr val="tx1"/>
              </a:solidFill>
            </a:rPr>
            <a:t>Tipología de investigación</a:t>
          </a:r>
          <a:endParaRPr lang="es-ES" sz="1800" dirty="0">
            <a:solidFill>
              <a:schemeClr val="tx1"/>
            </a:solidFill>
          </a:endParaRPr>
        </a:p>
      </dgm:t>
    </dgm:pt>
    <dgm:pt modelId="{E375893F-9DB9-4EA2-8D97-9642DD700198}" type="parTrans" cxnId="{A6CC8B9F-4621-4A5A-9C77-19E3CAB197B8}">
      <dgm:prSet/>
      <dgm:spPr/>
      <dgm:t>
        <a:bodyPr/>
        <a:lstStyle/>
        <a:p>
          <a:endParaRPr lang="es-ES" sz="1800">
            <a:solidFill>
              <a:schemeClr val="tx1"/>
            </a:solidFill>
          </a:endParaRPr>
        </a:p>
      </dgm:t>
    </dgm:pt>
    <dgm:pt modelId="{A33BAB09-4958-4F62-AED1-1F2008877644}" type="sibTrans" cxnId="{A6CC8B9F-4621-4A5A-9C77-19E3CAB197B8}">
      <dgm:prSet/>
      <dgm:spPr/>
      <dgm:t>
        <a:bodyPr/>
        <a:lstStyle/>
        <a:p>
          <a:endParaRPr lang="es-ES" sz="1800">
            <a:solidFill>
              <a:schemeClr val="tx1"/>
            </a:solidFill>
          </a:endParaRPr>
        </a:p>
      </dgm:t>
    </dgm:pt>
    <dgm:pt modelId="{FF6E623B-7F2E-4F67-9794-E7B46FAB6D60}">
      <dgm:prSet custT="1"/>
      <dgm:spPr/>
      <dgm:t>
        <a:bodyPr/>
        <a:lstStyle/>
        <a:p>
          <a:r>
            <a:rPr lang="es-EC" sz="1800" b="0" dirty="0">
              <a:solidFill>
                <a:schemeClr val="tx1"/>
              </a:solidFill>
            </a:rPr>
            <a:t>Cuantitativo</a:t>
          </a:r>
          <a:endParaRPr lang="es-ES" sz="1800" dirty="0">
            <a:solidFill>
              <a:schemeClr val="tx1"/>
            </a:solidFill>
          </a:endParaRPr>
        </a:p>
      </dgm:t>
    </dgm:pt>
    <dgm:pt modelId="{5373C4D7-8B3A-41D7-ADC3-EF6FDEA97F9B}" type="parTrans" cxnId="{FC5FF4E5-6A98-4013-AC96-4B4267597285}">
      <dgm:prSet/>
      <dgm:spPr/>
      <dgm:t>
        <a:bodyPr/>
        <a:lstStyle/>
        <a:p>
          <a:endParaRPr lang="es-ES" sz="1800">
            <a:solidFill>
              <a:schemeClr val="tx1"/>
            </a:solidFill>
          </a:endParaRPr>
        </a:p>
      </dgm:t>
    </dgm:pt>
    <dgm:pt modelId="{EEE1ED51-6A6E-4AAE-9C5D-148A64DEE66D}" type="sibTrans" cxnId="{FC5FF4E5-6A98-4013-AC96-4B4267597285}">
      <dgm:prSet/>
      <dgm:spPr/>
      <dgm:t>
        <a:bodyPr/>
        <a:lstStyle/>
        <a:p>
          <a:endParaRPr lang="es-ES" sz="1800">
            <a:solidFill>
              <a:schemeClr val="tx1"/>
            </a:solidFill>
          </a:endParaRPr>
        </a:p>
      </dgm:t>
    </dgm:pt>
    <dgm:pt modelId="{F2116EEC-DC1A-47F8-8CD6-5A6906D0C2E5}">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C" sz="1800" dirty="0">
              <a:solidFill>
                <a:schemeClr val="tx1"/>
              </a:solidFill>
            </a:rPr>
            <a:t>Por las fuentes de información: Mixto (Documental y de Campo) </a:t>
          </a:r>
          <a:endParaRPr lang="es-ES" sz="1800" dirty="0">
            <a:solidFill>
              <a:schemeClr val="tx1"/>
            </a:solidFill>
          </a:endParaRPr>
        </a:p>
      </dgm:t>
    </dgm:pt>
    <dgm:pt modelId="{E715200C-4BD0-4B53-9954-4EE9C0B9E6DF}" type="parTrans" cxnId="{6C0A25C3-3676-4AE7-A0F4-2A406980FBCC}">
      <dgm:prSet/>
      <dgm:spPr/>
      <dgm:t>
        <a:bodyPr/>
        <a:lstStyle/>
        <a:p>
          <a:endParaRPr lang="es-ES" sz="1800">
            <a:solidFill>
              <a:schemeClr val="tx1"/>
            </a:solidFill>
          </a:endParaRPr>
        </a:p>
      </dgm:t>
    </dgm:pt>
    <dgm:pt modelId="{F44D7902-0D02-45C5-9143-F6EC8FB936E4}" type="sibTrans" cxnId="{6C0A25C3-3676-4AE7-A0F4-2A406980FBCC}">
      <dgm:prSet/>
      <dgm:spPr/>
      <dgm:t>
        <a:bodyPr/>
        <a:lstStyle/>
        <a:p>
          <a:endParaRPr lang="es-ES" sz="1800">
            <a:solidFill>
              <a:schemeClr val="tx1"/>
            </a:solidFill>
          </a:endParaRPr>
        </a:p>
      </dgm:t>
    </dgm:pt>
    <dgm:pt modelId="{82A9D404-1E3E-4D3E-83E9-8F0D1C60CDDC}">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1800" dirty="0">
              <a:solidFill>
                <a:schemeClr val="tx1"/>
              </a:solidFill>
            </a:rPr>
            <a:t>Por el alcance: Correlacional  </a:t>
          </a:r>
        </a:p>
      </dgm:t>
    </dgm:pt>
    <dgm:pt modelId="{309CE5AD-2C90-4A1F-852A-18548091488C}" type="parTrans" cxnId="{6BCCF9EA-BA43-47D4-96E0-9EA2811DBA7E}">
      <dgm:prSet/>
      <dgm:spPr/>
      <dgm:t>
        <a:bodyPr/>
        <a:lstStyle/>
        <a:p>
          <a:endParaRPr lang="es-ES" sz="1800">
            <a:solidFill>
              <a:schemeClr val="tx1"/>
            </a:solidFill>
          </a:endParaRPr>
        </a:p>
      </dgm:t>
    </dgm:pt>
    <dgm:pt modelId="{70857A65-EFDE-42CD-9E13-DA7A911411AA}" type="sibTrans" cxnId="{6BCCF9EA-BA43-47D4-96E0-9EA2811DBA7E}">
      <dgm:prSet/>
      <dgm:spPr/>
      <dgm:t>
        <a:bodyPr/>
        <a:lstStyle/>
        <a:p>
          <a:endParaRPr lang="es-ES" sz="1800">
            <a:solidFill>
              <a:schemeClr val="tx1"/>
            </a:solidFill>
          </a:endParaRPr>
        </a:p>
      </dgm:t>
    </dgm:pt>
    <dgm:pt modelId="{77600C5E-8124-4286-BA49-16A0B7861EC6}" type="pres">
      <dgm:prSet presAssocID="{1049FCB2-82E0-4403-924E-78AA5A4B90B3}" presName="Name0" presStyleCnt="0">
        <dgm:presLayoutVars>
          <dgm:dir/>
          <dgm:animLvl val="lvl"/>
          <dgm:resizeHandles val="exact"/>
        </dgm:presLayoutVars>
      </dgm:prSet>
      <dgm:spPr/>
    </dgm:pt>
    <dgm:pt modelId="{D89AFE9D-8E3E-4D02-A999-4C082F6D5DC4}" type="pres">
      <dgm:prSet presAssocID="{6D65B7EC-DEA2-418A-89A8-AC51BD848EC1}" presName="vertFlow" presStyleCnt="0"/>
      <dgm:spPr/>
    </dgm:pt>
    <dgm:pt modelId="{F7A6AD64-01B9-4769-B181-63A4AF87B503}" type="pres">
      <dgm:prSet presAssocID="{6D65B7EC-DEA2-418A-89A8-AC51BD848EC1}" presName="header" presStyleLbl="node1" presStyleIdx="0" presStyleCnt="2"/>
      <dgm:spPr/>
    </dgm:pt>
    <dgm:pt modelId="{B236C9E6-A330-4B34-A1ED-B458ECA628BC}" type="pres">
      <dgm:prSet presAssocID="{5373C4D7-8B3A-41D7-ADC3-EF6FDEA97F9B}" presName="parTrans" presStyleLbl="sibTrans2D1" presStyleIdx="0" presStyleCnt="3"/>
      <dgm:spPr/>
    </dgm:pt>
    <dgm:pt modelId="{4E9475BE-75B7-43CE-BD44-D1EDBFA7A437}" type="pres">
      <dgm:prSet presAssocID="{FF6E623B-7F2E-4F67-9794-E7B46FAB6D60}" presName="child" presStyleLbl="alignAccFollowNode1" presStyleIdx="0" presStyleCnt="3">
        <dgm:presLayoutVars>
          <dgm:chMax val="0"/>
          <dgm:bulletEnabled val="1"/>
        </dgm:presLayoutVars>
      </dgm:prSet>
      <dgm:spPr/>
    </dgm:pt>
    <dgm:pt modelId="{8A70A327-B71C-4896-8A9C-5F5B2F799B0E}" type="pres">
      <dgm:prSet presAssocID="{6D65B7EC-DEA2-418A-89A8-AC51BD848EC1}" presName="hSp" presStyleCnt="0"/>
      <dgm:spPr/>
    </dgm:pt>
    <dgm:pt modelId="{3EAE10BE-E1CE-4549-8EF1-A100BFD16D9C}" type="pres">
      <dgm:prSet presAssocID="{4BF810BE-6BAA-4215-B141-C2609D88EDA0}" presName="vertFlow" presStyleCnt="0"/>
      <dgm:spPr/>
    </dgm:pt>
    <dgm:pt modelId="{82AD331D-CABB-4EEB-BF4A-1FCECB3D68C8}" type="pres">
      <dgm:prSet presAssocID="{4BF810BE-6BAA-4215-B141-C2609D88EDA0}" presName="header" presStyleLbl="node1" presStyleIdx="1" presStyleCnt="2"/>
      <dgm:spPr/>
    </dgm:pt>
    <dgm:pt modelId="{D15CDB59-DDAB-4CAB-83F3-E0A4E0830136}" type="pres">
      <dgm:prSet presAssocID="{E715200C-4BD0-4B53-9954-4EE9C0B9E6DF}" presName="parTrans" presStyleLbl="sibTrans2D1" presStyleIdx="1" presStyleCnt="3"/>
      <dgm:spPr/>
    </dgm:pt>
    <dgm:pt modelId="{6A37FF75-9EED-4ABB-A6FE-6633B47829C9}" type="pres">
      <dgm:prSet presAssocID="{F2116EEC-DC1A-47F8-8CD6-5A6906D0C2E5}" presName="child" presStyleLbl="alignAccFollowNode1" presStyleIdx="1" presStyleCnt="3">
        <dgm:presLayoutVars>
          <dgm:chMax val="0"/>
          <dgm:bulletEnabled val="1"/>
        </dgm:presLayoutVars>
      </dgm:prSet>
      <dgm:spPr/>
    </dgm:pt>
    <dgm:pt modelId="{941BBB3B-394A-486B-A8C5-FB48DC0F7A29}" type="pres">
      <dgm:prSet presAssocID="{F44D7902-0D02-45C5-9143-F6EC8FB936E4}" presName="sibTrans" presStyleLbl="sibTrans2D1" presStyleIdx="2" presStyleCnt="3"/>
      <dgm:spPr/>
    </dgm:pt>
    <dgm:pt modelId="{14BF7B4A-4D31-4727-A8F6-0033D52D359C}" type="pres">
      <dgm:prSet presAssocID="{82A9D404-1E3E-4D3E-83E9-8F0D1C60CDDC}" presName="child" presStyleLbl="alignAccFollowNode1" presStyleIdx="2" presStyleCnt="3" custLinFactNeighborX="344">
        <dgm:presLayoutVars>
          <dgm:chMax val="0"/>
          <dgm:bulletEnabled val="1"/>
        </dgm:presLayoutVars>
      </dgm:prSet>
      <dgm:spPr/>
    </dgm:pt>
  </dgm:ptLst>
  <dgm:cxnLst>
    <dgm:cxn modelId="{CCEB734C-E0EB-4CDB-90CD-F7588C22408A}" type="presOf" srcId="{F44D7902-0D02-45C5-9143-F6EC8FB936E4}" destId="{941BBB3B-394A-486B-A8C5-FB48DC0F7A29}" srcOrd="0" destOrd="0" presId="urn:microsoft.com/office/officeart/2005/8/layout/lProcess1"/>
    <dgm:cxn modelId="{FAA56FB8-733B-4FD2-8B94-6539E0ADA3A8}" type="presOf" srcId="{F2116EEC-DC1A-47F8-8CD6-5A6906D0C2E5}" destId="{6A37FF75-9EED-4ABB-A6FE-6633B47829C9}" srcOrd="0" destOrd="0" presId="urn:microsoft.com/office/officeart/2005/8/layout/lProcess1"/>
    <dgm:cxn modelId="{6BCCF9EA-BA43-47D4-96E0-9EA2811DBA7E}" srcId="{4BF810BE-6BAA-4215-B141-C2609D88EDA0}" destId="{82A9D404-1E3E-4D3E-83E9-8F0D1C60CDDC}" srcOrd="1" destOrd="0" parTransId="{309CE5AD-2C90-4A1F-852A-18548091488C}" sibTransId="{70857A65-EFDE-42CD-9E13-DA7A911411AA}"/>
    <dgm:cxn modelId="{6C0A25C3-3676-4AE7-A0F4-2A406980FBCC}" srcId="{4BF810BE-6BAA-4215-B141-C2609D88EDA0}" destId="{F2116EEC-DC1A-47F8-8CD6-5A6906D0C2E5}" srcOrd="0" destOrd="0" parTransId="{E715200C-4BD0-4B53-9954-4EE9C0B9E6DF}" sibTransId="{F44D7902-0D02-45C5-9143-F6EC8FB936E4}"/>
    <dgm:cxn modelId="{AA73D6A8-27FB-4378-8E23-A1140CB77D4C}" type="presOf" srcId="{4BF810BE-6BAA-4215-B141-C2609D88EDA0}" destId="{82AD331D-CABB-4EEB-BF4A-1FCECB3D68C8}" srcOrd="0" destOrd="0" presId="urn:microsoft.com/office/officeart/2005/8/layout/lProcess1"/>
    <dgm:cxn modelId="{E4B04044-D46B-4B79-BEDA-1E7BC588B4A5}" type="presOf" srcId="{82A9D404-1E3E-4D3E-83E9-8F0D1C60CDDC}" destId="{14BF7B4A-4D31-4727-A8F6-0033D52D359C}" srcOrd="0" destOrd="0" presId="urn:microsoft.com/office/officeart/2005/8/layout/lProcess1"/>
    <dgm:cxn modelId="{8F35CC9C-3618-4471-BDCE-4825D240BCFE}" srcId="{1049FCB2-82E0-4403-924E-78AA5A4B90B3}" destId="{6D65B7EC-DEA2-418A-89A8-AC51BD848EC1}" srcOrd="0" destOrd="0" parTransId="{F3187F8C-CB4D-400E-91EE-CF980732DD0B}" sibTransId="{1B0532A9-43C4-4638-A83C-05C7C08ED06F}"/>
    <dgm:cxn modelId="{5CE3A5D6-A63E-4A7A-94E2-127FBE3C6DF6}" type="presOf" srcId="{6D65B7EC-DEA2-418A-89A8-AC51BD848EC1}" destId="{F7A6AD64-01B9-4769-B181-63A4AF87B503}" srcOrd="0" destOrd="0" presId="urn:microsoft.com/office/officeart/2005/8/layout/lProcess1"/>
    <dgm:cxn modelId="{F8DED415-E306-40EB-9A61-5CDBA8EA7A01}" type="presOf" srcId="{E715200C-4BD0-4B53-9954-4EE9C0B9E6DF}" destId="{D15CDB59-DDAB-4CAB-83F3-E0A4E0830136}" srcOrd="0" destOrd="0" presId="urn:microsoft.com/office/officeart/2005/8/layout/lProcess1"/>
    <dgm:cxn modelId="{47247179-87E4-42FE-AF84-29832958C947}" type="presOf" srcId="{5373C4D7-8B3A-41D7-ADC3-EF6FDEA97F9B}" destId="{B236C9E6-A330-4B34-A1ED-B458ECA628BC}" srcOrd="0" destOrd="0" presId="urn:microsoft.com/office/officeart/2005/8/layout/lProcess1"/>
    <dgm:cxn modelId="{EC7AD75D-29CC-4B7C-BD7E-522A6D888E6A}" type="presOf" srcId="{FF6E623B-7F2E-4F67-9794-E7B46FAB6D60}" destId="{4E9475BE-75B7-43CE-BD44-D1EDBFA7A437}" srcOrd="0" destOrd="0" presId="urn:microsoft.com/office/officeart/2005/8/layout/lProcess1"/>
    <dgm:cxn modelId="{194DFCF8-0394-4F08-851E-4B4EE1F4917F}" type="presOf" srcId="{1049FCB2-82E0-4403-924E-78AA5A4B90B3}" destId="{77600C5E-8124-4286-BA49-16A0B7861EC6}" srcOrd="0" destOrd="0" presId="urn:microsoft.com/office/officeart/2005/8/layout/lProcess1"/>
    <dgm:cxn modelId="{FC5FF4E5-6A98-4013-AC96-4B4267597285}" srcId="{6D65B7EC-DEA2-418A-89A8-AC51BD848EC1}" destId="{FF6E623B-7F2E-4F67-9794-E7B46FAB6D60}" srcOrd="0" destOrd="0" parTransId="{5373C4D7-8B3A-41D7-ADC3-EF6FDEA97F9B}" sibTransId="{EEE1ED51-6A6E-4AAE-9C5D-148A64DEE66D}"/>
    <dgm:cxn modelId="{A6CC8B9F-4621-4A5A-9C77-19E3CAB197B8}" srcId="{1049FCB2-82E0-4403-924E-78AA5A4B90B3}" destId="{4BF810BE-6BAA-4215-B141-C2609D88EDA0}" srcOrd="1" destOrd="0" parTransId="{E375893F-9DB9-4EA2-8D97-9642DD700198}" sibTransId="{A33BAB09-4958-4F62-AED1-1F2008877644}"/>
    <dgm:cxn modelId="{CFA7EB8C-F953-468E-A187-5EA9DAA26655}" type="presParOf" srcId="{77600C5E-8124-4286-BA49-16A0B7861EC6}" destId="{D89AFE9D-8E3E-4D02-A999-4C082F6D5DC4}" srcOrd="0" destOrd="0" presId="urn:microsoft.com/office/officeart/2005/8/layout/lProcess1"/>
    <dgm:cxn modelId="{D870264D-A567-42F2-8D12-93AB4496E3FC}" type="presParOf" srcId="{D89AFE9D-8E3E-4D02-A999-4C082F6D5DC4}" destId="{F7A6AD64-01B9-4769-B181-63A4AF87B503}" srcOrd="0" destOrd="0" presId="urn:microsoft.com/office/officeart/2005/8/layout/lProcess1"/>
    <dgm:cxn modelId="{D11AF493-97EA-4530-A533-575BC0E7C2AA}" type="presParOf" srcId="{D89AFE9D-8E3E-4D02-A999-4C082F6D5DC4}" destId="{B236C9E6-A330-4B34-A1ED-B458ECA628BC}" srcOrd="1" destOrd="0" presId="urn:microsoft.com/office/officeart/2005/8/layout/lProcess1"/>
    <dgm:cxn modelId="{3F8D1376-F9F5-4CC1-8310-621BA2F60F82}" type="presParOf" srcId="{D89AFE9D-8E3E-4D02-A999-4C082F6D5DC4}" destId="{4E9475BE-75B7-43CE-BD44-D1EDBFA7A437}" srcOrd="2" destOrd="0" presId="urn:microsoft.com/office/officeart/2005/8/layout/lProcess1"/>
    <dgm:cxn modelId="{C7D8B3F3-6390-4FB3-BEF3-97B77BD2CB8F}" type="presParOf" srcId="{77600C5E-8124-4286-BA49-16A0B7861EC6}" destId="{8A70A327-B71C-4896-8A9C-5F5B2F799B0E}" srcOrd="1" destOrd="0" presId="urn:microsoft.com/office/officeart/2005/8/layout/lProcess1"/>
    <dgm:cxn modelId="{E21E8F5E-D560-4705-8FE7-8E205A732026}" type="presParOf" srcId="{77600C5E-8124-4286-BA49-16A0B7861EC6}" destId="{3EAE10BE-E1CE-4549-8EF1-A100BFD16D9C}" srcOrd="2" destOrd="0" presId="urn:microsoft.com/office/officeart/2005/8/layout/lProcess1"/>
    <dgm:cxn modelId="{F48B9C3B-0509-4121-B380-4AEF220520F4}" type="presParOf" srcId="{3EAE10BE-E1CE-4549-8EF1-A100BFD16D9C}" destId="{82AD331D-CABB-4EEB-BF4A-1FCECB3D68C8}" srcOrd="0" destOrd="0" presId="urn:microsoft.com/office/officeart/2005/8/layout/lProcess1"/>
    <dgm:cxn modelId="{F037B28C-E839-463F-AC40-C5FE2760CD87}" type="presParOf" srcId="{3EAE10BE-E1CE-4549-8EF1-A100BFD16D9C}" destId="{D15CDB59-DDAB-4CAB-83F3-E0A4E0830136}" srcOrd="1" destOrd="0" presId="urn:microsoft.com/office/officeart/2005/8/layout/lProcess1"/>
    <dgm:cxn modelId="{876F2C50-0755-4DE3-9AA7-ACBF2443C59D}" type="presParOf" srcId="{3EAE10BE-E1CE-4549-8EF1-A100BFD16D9C}" destId="{6A37FF75-9EED-4ABB-A6FE-6633B47829C9}" srcOrd="2" destOrd="0" presId="urn:microsoft.com/office/officeart/2005/8/layout/lProcess1"/>
    <dgm:cxn modelId="{7CD0A420-463F-4C34-9493-348B19BC9412}" type="presParOf" srcId="{3EAE10BE-E1CE-4549-8EF1-A100BFD16D9C}" destId="{941BBB3B-394A-486B-A8C5-FB48DC0F7A29}" srcOrd="3" destOrd="0" presId="urn:microsoft.com/office/officeart/2005/8/layout/lProcess1"/>
    <dgm:cxn modelId="{807B51E0-063E-4469-AE86-26AE40EC73F7}" type="presParOf" srcId="{3EAE10BE-E1CE-4549-8EF1-A100BFD16D9C}" destId="{14BF7B4A-4D31-4727-A8F6-0033D52D359C}"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49FCB2-82E0-4403-924E-78AA5A4B90B3}"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ES"/>
        </a:p>
      </dgm:t>
    </dgm:pt>
    <dgm:pt modelId="{6D65B7EC-DEA2-418A-89A8-AC51BD848EC1}">
      <dgm:prSet custT="1"/>
      <dgm:spPr/>
      <dgm:t>
        <a:bodyPr/>
        <a:lstStyle/>
        <a:p>
          <a:r>
            <a:rPr lang="es-EC" sz="1800" b="1" dirty="0">
              <a:solidFill>
                <a:schemeClr val="tx1"/>
              </a:solidFill>
            </a:rPr>
            <a:t>Recolección de Información</a:t>
          </a:r>
          <a:endParaRPr lang="es-ES" sz="1800" dirty="0">
            <a:solidFill>
              <a:schemeClr val="tx1"/>
            </a:solidFill>
          </a:endParaRPr>
        </a:p>
      </dgm:t>
    </dgm:pt>
    <dgm:pt modelId="{F3187F8C-CB4D-400E-91EE-CF980732DD0B}" type="parTrans" cxnId="{8F35CC9C-3618-4471-BDCE-4825D240BCFE}">
      <dgm:prSet/>
      <dgm:spPr/>
      <dgm:t>
        <a:bodyPr/>
        <a:lstStyle/>
        <a:p>
          <a:endParaRPr lang="es-ES" sz="1600">
            <a:solidFill>
              <a:schemeClr val="tx1"/>
            </a:solidFill>
          </a:endParaRPr>
        </a:p>
      </dgm:t>
    </dgm:pt>
    <dgm:pt modelId="{1B0532A9-43C4-4638-A83C-05C7C08ED06F}" type="sibTrans" cxnId="{8F35CC9C-3618-4471-BDCE-4825D240BCFE}">
      <dgm:prSet/>
      <dgm:spPr/>
      <dgm:t>
        <a:bodyPr/>
        <a:lstStyle/>
        <a:p>
          <a:endParaRPr lang="es-ES" sz="1600">
            <a:solidFill>
              <a:schemeClr val="tx1"/>
            </a:solidFill>
          </a:endParaRPr>
        </a:p>
      </dgm:t>
    </dgm:pt>
    <dgm:pt modelId="{4BF810BE-6BAA-4215-B141-C2609D88EDA0}">
      <dgm:prSet custT="1"/>
      <dgm:spPr/>
      <dgm:t>
        <a:bodyPr/>
        <a:lstStyle/>
        <a:p>
          <a:r>
            <a:rPr lang="es-EC" sz="1800" b="1" dirty="0">
              <a:solidFill>
                <a:schemeClr val="tx1"/>
              </a:solidFill>
            </a:rPr>
            <a:t>Tratamiento de la Información</a:t>
          </a:r>
          <a:endParaRPr lang="es-ES" sz="1800" dirty="0">
            <a:solidFill>
              <a:schemeClr val="tx1"/>
            </a:solidFill>
          </a:endParaRPr>
        </a:p>
      </dgm:t>
    </dgm:pt>
    <dgm:pt modelId="{E375893F-9DB9-4EA2-8D97-9642DD700198}" type="parTrans" cxnId="{A6CC8B9F-4621-4A5A-9C77-19E3CAB197B8}">
      <dgm:prSet/>
      <dgm:spPr/>
      <dgm:t>
        <a:bodyPr/>
        <a:lstStyle/>
        <a:p>
          <a:endParaRPr lang="es-ES" sz="1600">
            <a:solidFill>
              <a:schemeClr val="tx1"/>
            </a:solidFill>
          </a:endParaRPr>
        </a:p>
      </dgm:t>
    </dgm:pt>
    <dgm:pt modelId="{A33BAB09-4958-4F62-AED1-1F2008877644}" type="sibTrans" cxnId="{A6CC8B9F-4621-4A5A-9C77-19E3CAB197B8}">
      <dgm:prSet/>
      <dgm:spPr/>
      <dgm:t>
        <a:bodyPr/>
        <a:lstStyle/>
        <a:p>
          <a:endParaRPr lang="es-ES" sz="1600">
            <a:solidFill>
              <a:schemeClr val="tx1"/>
            </a:solidFill>
          </a:endParaRPr>
        </a:p>
      </dgm:t>
    </dgm:pt>
    <dgm:pt modelId="{FF6E623B-7F2E-4F67-9794-E7B46FAB6D60}">
      <dgm:prSet custT="1"/>
      <dgm:spPr/>
      <dgm:t>
        <a:bodyPr/>
        <a:lstStyle/>
        <a:p>
          <a:r>
            <a:rPr lang="es-EC" sz="1600" b="0" dirty="0">
              <a:solidFill>
                <a:schemeClr val="tx1"/>
              </a:solidFill>
            </a:rPr>
            <a:t>Se utiliza el software evaluador de prácticas de gobierno corporativo - CAF, con el fin de obtener un panorama del cumplimiento del gobierno corporativo en estas organizaciones. </a:t>
          </a:r>
          <a:endParaRPr lang="es-ES" sz="1600" dirty="0">
            <a:solidFill>
              <a:schemeClr val="tx1"/>
            </a:solidFill>
          </a:endParaRPr>
        </a:p>
      </dgm:t>
    </dgm:pt>
    <dgm:pt modelId="{5373C4D7-8B3A-41D7-ADC3-EF6FDEA97F9B}" type="parTrans" cxnId="{FC5FF4E5-6A98-4013-AC96-4B4267597285}">
      <dgm:prSet/>
      <dgm:spPr/>
      <dgm:t>
        <a:bodyPr/>
        <a:lstStyle/>
        <a:p>
          <a:endParaRPr lang="es-ES" sz="1600">
            <a:solidFill>
              <a:schemeClr val="tx1"/>
            </a:solidFill>
          </a:endParaRPr>
        </a:p>
      </dgm:t>
    </dgm:pt>
    <dgm:pt modelId="{EEE1ED51-6A6E-4AAE-9C5D-148A64DEE66D}" type="sibTrans" cxnId="{FC5FF4E5-6A98-4013-AC96-4B4267597285}">
      <dgm:prSet/>
      <dgm:spPr/>
      <dgm:t>
        <a:bodyPr/>
        <a:lstStyle/>
        <a:p>
          <a:endParaRPr lang="es-ES" sz="1600">
            <a:solidFill>
              <a:schemeClr val="tx1"/>
            </a:solidFill>
          </a:endParaRPr>
        </a:p>
      </dgm:t>
    </dgm:pt>
    <dgm:pt modelId="{F2116EEC-DC1A-47F8-8CD6-5A6906D0C2E5}">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C" sz="1600" dirty="0"/>
            <a:t>Se emplea el programa SPSS, para definir los lineamientos de gobierno corporativo y determinar si éste se relacionan con la gestión financiera, a fin de contrastar las hipótesis planteadas.</a:t>
          </a:r>
          <a:endParaRPr lang="es-ES" sz="1600" dirty="0">
            <a:solidFill>
              <a:schemeClr val="tx1"/>
            </a:solidFill>
          </a:endParaRPr>
        </a:p>
      </dgm:t>
    </dgm:pt>
    <dgm:pt modelId="{E715200C-4BD0-4B53-9954-4EE9C0B9E6DF}" type="parTrans" cxnId="{6C0A25C3-3676-4AE7-A0F4-2A406980FBCC}">
      <dgm:prSet/>
      <dgm:spPr/>
      <dgm:t>
        <a:bodyPr/>
        <a:lstStyle/>
        <a:p>
          <a:endParaRPr lang="es-ES" sz="1600">
            <a:solidFill>
              <a:schemeClr val="tx1"/>
            </a:solidFill>
          </a:endParaRPr>
        </a:p>
      </dgm:t>
    </dgm:pt>
    <dgm:pt modelId="{F44D7902-0D02-45C5-9143-F6EC8FB936E4}" type="sibTrans" cxnId="{6C0A25C3-3676-4AE7-A0F4-2A406980FBCC}">
      <dgm:prSet/>
      <dgm:spPr/>
      <dgm:t>
        <a:bodyPr/>
        <a:lstStyle/>
        <a:p>
          <a:endParaRPr lang="es-ES" sz="1600">
            <a:solidFill>
              <a:schemeClr val="tx1"/>
            </a:solidFill>
          </a:endParaRPr>
        </a:p>
      </dgm:t>
    </dgm:pt>
    <dgm:pt modelId="{6E091676-BC4A-4A97-ABA2-6576FA2CC706}">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 sz="1600" b="1" dirty="0">
              <a:solidFill>
                <a:schemeClr val="tx1"/>
              </a:solidFill>
            </a:rPr>
            <a:t>Análisis factorial de componentes principales.</a:t>
          </a:r>
        </a:p>
      </dgm:t>
    </dgm:pt>
    <dgm:pt modelId="{A6D2CA7D-2948-40C4-87B6-B739A08CBA54}" type="parTrans" cxnId="{C13F846D-161F-4235-9136-41E5CD079391}">
      <dgm:prSet/>
      <dgm:spPr/>
      <dgm:t>
        <a:bodyPr/>
        <a:lstStyle/>
        <a:p>
          <a:endParaRPr lang="es-ES" sz="1600"/>
        </a:p>
      </dgm:t>
    </dgm:pt>
    <dgm:pt modelId="{2A93124E-4120-4557-961C-3744BA789B7F}" type="sibTrans" cxnId="{C13F846D-161F-4235-9136-41E5CD079391}">
      <dgm:prSet/>
      <dgm:spPr/>
      <dgm:t>
        <a:bodyPr/>
        <a:lstStyle/>
        <a:p>
          <a:endParaRPr lang="es-ES" sz="1600"/>
        </a:p>
      </dgm:t>
    </dgm:pt>
    <dgm:pt modelId="{77600C5E-8124-4286-BA49-16A0B7861EC6}" type="pres">
      <dgm:prSet presAssocID="{1049FCB2-82E0-4403-924E-78AA5A4B90B3}" presName="Name0" presStyleCnt="0">
        <dgm:presLayoutVars>
          <dgm:dir/>
          <dgm:animLvl val="lvl"/>
          <dgm:resizeHandles val="exact"/>
        </dgm:presLayoutVars>
      </dgm:prSet>
      <dgm:spPr/>
    </dgm:pt>
    <dgm:pt modelId="{D89AFE9D-8E3E-4D02-A999-4C082F6D5DC4}" type="pres">
      <dgm:prSet presAssocID="{6D65B7EC-DEA2-418A-89A8-AC51BD848EC1}" presName="vertFlow" presStyleCnt="0"/>
      <dgm:spPr/>
    </dgm:pt>
    <dgm:pt modelId="{F7A6AD64-01B9-4769-B181-63A4AF87B503}" type="pres">
      <dgm:prSet presAssocID="{6D65B7EC-DEA2-418A-89A8-AC51BD848EC1}" presName="header" presStyleLbl="node1" presStyleIdx="0" presStyleCnt="2" custScaleX="118356" custScaleY="74505" custLinFactNeighborX="-247" custLinFactNeighborY="-101"/>
      <dgm:spPr/>
    </dgm:pt>
    <dgm:pt modelId="{B236C9E6-A330-4B34-A1ED-B458ECA628BC}" type="pres">
      <dgm:prSet presAssocID="{5373C4D7-8B3A-41D7-ADC3-EF6FDEA97F9B}" presName="parTrans" presStyleLbl="sibTrans2D1" presStyleIdx="0" presStyleCnt="3"/>
      <dgm:spPr/>
    </dgm:pt>
    <dgm:pt modelId="{4E9475BE-75B7-43CE-BD44-D1EDBFA7A437}" type="pres">
      <dgm:prSet presAssocID="{FF6E623B-7F2E-4F67-9794-E7B46FAB6D60}" presName="child" presStyleLbl="alignAccFollowNode1" presStyleIdx="0" presStyleCnt="3" custScaleX="115317" custScaleY="207262" custLinFactNeighborX="453" custLinFactNeighborY="47353">
        <dgm:presLayoutVars>
          <dgm:chMax val="0"/>
          <dgm:bulletEnabled val="1"/>
        </dgm:presLayoutVars>
      </dgm:prSet>
      <dgm:spPr/>
    </dgm:pt>
    <dgm:pt modelId="{8A70A327-B71C-4896-8A9C-5F5B2F799B0E}" type="pres">
      <dgm:prSet presAssocID="{6D65B7EC-DEA2-418A-89A8-AC51BD848EC1}" presName="hSp" presStyleCnt="0"/>
      <dgm:spPr/>
    </dgm:pt>
    <dgm:pt modelId="{3EAE10BE-E1CE-4549-8EF1-A100BFD16D9C}" type="pres">
      <dgm:prSet presAssocID="{4BF810BE-6BAA-4215-B141-C2609D88EDA0}" presName="vertFlow" presStyleCnt="0"/>
      <dgm:spPr/>
    </dgm:pt>
    <dgm:pt modelId="{82AD331D-CABB-4EEB-BF4A-1FCECB3D68C8}" type="pres">
      <dgm:prSet presAssocID="{4BF810BE-6BAA-4215-B141-C2609D88EDA0}" presName="header" presStyleLbl="node1" presStyleIdx="1" presStyleCnt="2" custScaleX="118728" custScaleY="82460"/>
      <dgm:spPr/>
    </dgm:pt>
    <dgm:pt modelId="{D15CDB59-DDAB-4CAB-83F3-E0A4E0830136}" type="pres">
      <dgm:prSet presAssocID="{E715200C-4BD0-4B53-9954-4EE9C0B9E6DF}" presName="parTrans" presStyleLbl="sibTrans2D1" presStyleIdx="1" presStyleCnt="3"/>
      <dgm:spPr/>
    </dgm:pt>
    <dgm:pt modelId="{6A37FF75-9EED-4ABB-A6FE-6633B47829C9}" type="pres">
      <dgm:prSet presAssocID="{F2116EEC-DC1A-47F8-8CD6-5A6906D0C2E5}" presName="child" presStyleLbl="alignAccFollowNode1" presStyleIdx="1" presStyleCnt="3" custScaleX="119214" custScaleY="219893" custLinFactNeighborX="9" custLinFactNeighborY="24322">
        <dgm:presLayoutVars>
          <dgm:chMax val="0"/>
          <dgm:bulletEnabled val="1"/>
        </dgm:presLayoutVars>
      </dgm:prSet>
      <dgm:spPr/>
    </dgm:pt>
    <dgm:pt modelId="{0E419244-9666-4F33-9D06-C6B440E2F8BD}" type="pres">
      <dgm:prSet presAssocID="{F44D7902-0D02-45C5-9143-F6EC8FB936E4}" presName="sibTrans" presStyleLbl="sibTrans2D1" presStyleIdx="2" presStyleCnt="3"/>
      <dgm:spPr/>
    </dgm:pt>
    <dgm:pt modelId="{09739B34-CAEE-49E1-B3F6-6638D5B046B6}" type="pres">
      <dgm:prSet presAssocID="{6E091676-BC4A-4A97-ABA2-6576FA2CC706}" presName="child" presStyleLbl="alignAccFollowNode1" presStyleIdx="2" presStyleCnt="3" custLinFactNeighborY="10348">
        <dgm:presLayoutVars>
          <dgm:chMax val="0"/>
          <dgm:bulletEnabled val="1"/>
        </dgm:presLayoutVars>
      </dgm:prSet>
      <dgm:spPr/>
    </dgm:pt>
  </dgm:ptLst>
  <dgm:cxnLst>
    <dgm:cxn modelId="{AA73D6A8-27FB-4378-8E23-A1140CB77D4C}" type="presOf" srcId="{4BF810BE-6BAA-4215-B141-C2609D88EDA0}" destId="{82AD331D-CABB-4EEB-BF4A-1FCECB3D68C8}" srcOrd="0" destOrd="0" presId="urn:microsoft.com/office/officeart/2005/8/layout/lProcess1"/>
    <dgm:cxn modelId="{F8DED415-E306-40EB-9A61-5CDBA8EA7A01}" type="presOf" srcId="{E715200C-4BD0-4B53-9954-4EE9C0B9E6DF}" destId="{D15CDB59-DDAB-4CAB-83F3-E0A4E0830136}" srcOrd="0" destOrd="0" presId="urn:microsoft.com/office/officeart/2005/8/layout/lProcess1"/>
    <dgm:cxn modelId="{5CE3A5D6-A63E-4A7A-94E2-127FBE3C6DF6}" type="presOf" srcId="{6D65B7EC-DEA2-418A-89A8-AC51BD848EC1}" destId="{F7A6AD64-01B9-4769-B181-63A4AF87B503}" srcOrd="0" destOrd="0" presId="urn:microsoft.com/office/officeart/2005/8/layout/lProcess1"/>
    <dgm:cxn modelId="{A6CC8B9F-4621-4A5A-9C77-19E3CAB197B8}" srcId="{1049FCB2-82E0-4403-924E-78AA5A4B90B3}" destId="{4BF810BE-6BAA-4215-B141-C2609D88EDA0}" srcOrd="1" destOrd="0" parTransId="{E375893F-9DB9-4EA2-8D97-9642DD700198}" sibTransId="{A33BAB09-4958-4F62-AED1-1F2008877644}"/>
    <dgm:cxn modelId="{C13F846D-161F-4235-9136-41E5CD079391}" srcId="{4BF810BE-6BAA-4215-B141-C2609D88EDA0}" destId="{6E091676-BC4A-4A97-ABA2-6576FA2CC706}" srcOrd="1" destOrd="0" parTransId="{A6D2CA7D-2948-40C4-87B6-B739A08CBA54}" sibTransId="{2A93124E-4120-4557-961C-3744BA789B7F}"/>
    <dgm:cxn modelId="{FD7D3233-434F-438E-813C-FE34C7275DF4}" type="presOf" srcId="{6E091676-BC4A-4A97-ABA2-6576FA2CC706}" destId="{09739B34-CAEE-49E1-B3F6-6638D5B046B6}" srcOrd="0" destOrd="0" presId="urn:microsoft.com/office/officeart/2005/8/layout/lProcess1"/>
    <dgm:cxn modelId="{8F35CC9C-3618-4471-BDCE-4825D240BCFE}" srcId="{1049FCB2-82E0-4403-924E-78AA5A4B90B3}" destId="{6D65B7EC-DEA2-418A-89A8-AC51BD848EC1}" srcOrd="0" destOrd="0" parTransId="{F3187F8C-CB4D-400E-91EE-CF980732DD0B}" sibTransId="{1B0532A9-43C4-4638-A83C-05C7C08ED06F}"/>
    <dgm:cxn modelId="{AA715F02-0651-41C5-A706-60A8897E4F14}" type="presOf" srcId="{F44D7902-0D02-45C5-9143-F6EC8FB936E4}" destId="{0E419244-9666-4F33-9D06-C6B440E2F8BD}" srcOrd="0" destOrd="0" presId="urn:microsoft.com/office/officeart/2005/8/layout/lProcess1"/>
    <dgm:cxn modelId="{194DFCF8-0394-4F08-851E-4B4EE1F4917F}" type="presOf" srcId="{1049FCB2-82E0-4403-924E-78AA5A4B90B3}" destId="{77600C5E-8124-4286-BA49-16A0B7861EC6}" srcOrd="0" destOrd="0" presId="urn:microsoft.com/office/officeart/2005/8/layout/lProcess1"/>
    <dgm:cxn modelId="{EC7AD75D-29CC-4B7C-BD7E-522A6D888E6A}" type="presOf" srcId="{FF6E623B-7F2E-4F67-9794-E7B46FAB6D60}" destId="{4E9475BE-75B7-43CE-BD44-D1EDBFA7A437}" srcOrd="0" destOrd="0" presId="urn:microsoft.com/office/officeart/2005/8/layout/lProcess1"/>
    <dgm:cxn modelId="{6C0A25C3-3676-4AE7-A0F4-2A406980FBCC}" srcId="{4BF810BE-6BAA-4215-B141-C2609D88EDA0}" destId="{F2116EEC-DC1A-47F8-8CD6-5A6906D0C2E5}" srcOrd="0" destOrd="0" parTransId="{E715200C-4BD0-4B53-9954-4EE9C0B9E6DF}" sibTransId="{F44D7902-0D02-45C5-9143-F6EC8FB936E4}"/>
    <dgm:cxn modelId="{47247179-87E4-42FE-AF84-29832958C947}" type="presOf" srcId="{5373C4D7-8B3A-41D7-ADC3-EF6FDEA97F9B}" destId="{B236C9E6-A330-4B34-A1ED-B458ECA628BC}" srcOrd="0" destOrd="0" presId="urn:microsoft.com/office/officeart/2005/8/layout/lProcess1"/>
    <dgm:cxn modelId="{FC5FF4E5-6A98-4013-AC96-4B4267597285}" srcId="{6D65B7EC-DEA2-418A-89A8-AC51BD848EC1}" destId="{FF6E623B-7F2E-4F67-9794-E7B46FAB6D60}" srcOrd="0" destOrd="0" parTransId="{5373C4D7-8B3A-41D7-ADC3-EF6FDEA97F9B}" sibTransId="{EEE1ED51-6A6E-4AAE-9C5D-148A64DEE66D}"/>
    <dgm:cxn modelId="{FAA56FB8-733B-4FD2-8B94-6539E0ADA3A8}" type="presOf" srcId="{F2116EEC-DC1A-47F8-8CD6-5A6906D0C2E5}" destId="{6A37FF75-9EED-4ABB-A6FE-6633B47829C9}" srcOrd="0" destOrd="0" presId="urn:microsoft.com/office/officeart/2005/8/layout/lProcess1"/>
    <dgm:cxn modelId="{CFA7EB8C-F953-468E-A187-5EA9DAA26655}" type="presParOf" srcId="{77600C5E-8124-4286-BA49-16A0B7861EC6}" destId="{D89AFE9D-8E3E-4D02-A999-4C082F6D5DC4}" srcOrd="0" destOrd="0" presId="urn:microsoft.com/office/officeart/2005/8/layout/lProcess1"/>
    <dgm:cxn modelId="{D870264D-A567-42F2-8D12-93AB4496E3FC}" type="presParOf" srcId="{D89AFE9D-8E3E-4D02-A999-4C082F6D5DC4}" destId="{F7A6AD64-01B9-4769-B181-63A4AF87B503}" srcOrd="0" destOrd="0" presId="urn:microsoft.com/office/officeart/2005/8/layout/lProcess1"/>
    <dgm:cxn modelId="{D11AF493-97EA-4530-A533-575BC0E7C2AA}" type="presParOf" srcId="{D89AFE9D-8E3E-4D02-A999-4C082F6D5DC4}" destId="{B236C9E6-A330-4B34-A1ED-B458ECA628BC}" srcOrd="1" destOrd="0" presId="urn:microsoft.com/office/officeart/2005/8/layout/lProcess1"/>
    <dgm:cxn modelId="{3F8D1376-F9F5-4CC1-8310-621BA2F60F82}" type="presParOf" srcId="{D89AFE9D-8E3E-4D02-A999-4C082F6D5DC4}" destId="{4E9475BE-75B7-43CE-BD44-D1EDBFA7A437}" srcOrd="2" destOrd="0" presId="urn:microsoft.com/office/officeart/2005/8/layout/lProcess1"/>
    <dgm:cxn modelId="{C7D8B3F3-6390-4FB3-BEF3-97B77BD2CB8F}" type="presParOf" srcId="{77600C5E-8124-4286-BA49-16A0B7861EC6}" destId="{8A70A327-B71C-4896-8A9C-5F5B2F799B0E}" srcOrd="1" destOrd="0" presId="urn:microsoft.com/office/officeart/2005/8/layout/lProcess1"/>
    <dgm:cxn modelId="{E21E8F5E-D560-4705-8FE7-8E205A732026}" type="presParOf" srcId="{77600C5E-8124-4286-BA49-16A0B7861EC6}" destId="{3EAE10BE-E1CE-4549-8EF1-A100BFD16D9C}" srcOrd="2" destOrd="0" presId="urn:microsoft.com/office/officeart/2005/8/layout/lProcess1"/>
    <dgm:cxn modelId="{F48B9C3B-0509-4121-B380-4AEF220520F4}" type="presParOf" srcId="{3EAE10BE-E1CE-4549-8EF1-A100BFD16D9C}" destId="{82AD331D-CABB-4EEB-BF4A-1FCECB3D68C8}" srcOrd="0" destOrd="0" presId="urn:microsoft.com/office/officeart/2005/8/layout/lProcess1"/>
    <dgm:cxn modelId="{F037B28C-E839-463F-AC40-C5FE2760CD87}" type="presParOf" srcId="{3EAE10BE-E1CE-4549-8EF1-A100BFD16D9C}" destId="{D15CDB59-DDAB-4CAB-83F3-E0A4E0830136}" srcOrd="1" destOrd="0" presId="urn:microsoft.com/office/officeart/2005/8/layout/lProcess1"/>
    <dgm:cxn modelId="{876F2C50-0755-4DE3-9AA7-ACBF2443C59D}" type="presParOf" srcId="{3EAE10BE-E1CE-4549-8EF1-A100BFD16D9C}" destId="{6A37FF75-9EED-4ABB-A6FE-6633B47829C9}" srcOrd="2" destOrd="0" presId="urn:microsoft.com/office/officeart/2005/8/layout/lProcess1"/>
    <dgm:cxn modelId="{FD5C2557-5924-46C6-995C-22F45BB14079}" type="presParOf" srcId="{3EAE10BE-E1CE-4549-8EF1-A100BFD16D9C}" destId="{0E419244-9666-4F33-9D06-C6B440E2F8BD}" srcOrd="3" destOrd="0" presId="urn:microsoft.com/office/officeart/2005/8/layout/lProcess1"/>
    <dgm:cxn modelId="{6238E0D1-F164-48CD-8302-95C659DB13B1}" type="presParOf" srcId="{3EAE10BE-E1CE-4549-8EF1-A100BFD16D9C}" destId="{09739B34-CAEE-49E1-B3F6-6638D5B046B6}"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49FCB2-82E0-4403-924E-78AA5A4B90B3}"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s-ES"/>
        </a:p>
      </dgm:t>
    </dgm:pt>
    <dgm:pt modelId="{6D65B7EC-DEA2-418A-89A8-AC51BD848EC1}">
      <dgm:prSet custT="1"/>
      <dgm:spPr/>
      <dgm:t>
        <a:bodyPr/>
        <a:lstStyle/>
        <a:p>
          <a:r>
            <a:rPr lang="es-EC" sz="1600" b="1" dirty="0">
              <a:solidFill>
                <a:schemeClr val="tx1"/>
              </a:solidFill>
            </a:rPr>
            <a:t>Componente  1</a:t>
          </a:r>
          <a:endParaRPr lang="es-ES" sz="1600" dirty="0">
            <a:solidFill>
              <a:schemeClr val="tx1"/>
            </a:solidFill>
          </a:endParaRPr>
        </a:p>
      </dgm:t>
    </dgm:pt>
    <dgm:pt modelId="{F3187F8C-CB4D-400E-91EE-CF980732DD0B}" type="parTrans" cxnId="{8F35CC9C-3618-4471-BDCE-4825D240BCFE}">
      <dgm:prSet/>
      <dgm:spPr/>
      <dgm:t>
        <a:bodyPr/>
        <a:lstStyle/>
        <a:p>
          <a:endParaRPr lang="es-ES" sz="1600">
            <a:solidFill>
              <a:schemeClr val="tx1"/>
            </a:solidFill>
          </a:endParaRPr>
        </a:p>
      </dgm:t>
    </dgm:pt>
    <dgm:pt modelId="{1B0532A9-43C4-4638-A83C-05C7C08ED06F}" type="sibTrans" cxnId="{8F35CC9C-3618-4471-BDCE-4825D240BCFE}">
      <dgm:prSet/>
      <dgm:spPr/>
      <dgm:t>
        <a:bodyPr/>
        <a:lstStyle/>
        <a:p>
          <a:endParaRPr lang="es-ES" sz="1600">
            <a:solidFill>
              <a:schemeClr val="tx1"/>
            </a:solidFill>
          </a:endParaRPr>
        </a:p>
      </dgm:t>
    </dgm:pt>
    <dgm:pt modelId="{4BF810BE-6BAA-4215-B141-C2609D88EDA0}">
      <dgm:prSet custT="1"/>
      <dgm:spPr/>
      <dgm:t>
        <a:bodyPr/>
        <a:lstStyle/>
        <a:p>
          <a:r>
            <a:rPr lang="es-EC" sz="1600" b="1" dirty="0">
              <a:solidFill>
                <a:schemeClr val="tx1"/>
              </a:solidFill>
            </a:rPr>
            <a:t>Componente  2</a:t>
          </a:r>
          <a:endParaRPr lang="es-ES" sz="1600" b="0" dirty="0">
            <a:solidFill>
              <a:schemeClr val="tx1"/>
            </a:solidFill>
          </a:endParaRPr>
        </a:p>
      </dgm:t>
    </dgm:pt>
    <dgm:pt modelId="{E375893F-9DB9-4EA2-8D97-9642DD700198}" type="parTrans" cxnId="{A6CC8B9F-4621-4A5A-9C77-19E3CAB197B8}">
      <dgm:prSet/>
      <dgm:spPr/>
      <dgm:t>
        <a:bodyPr/>
        <a:lstStyle/>
        <a:p>
          <a:endParaRPr lang="es-ES" sz="1600">
            <a:solidFill>
              <a:schemeClr val="tx1"/>
            </a:solidFill>
          </a:endParaRPr>
        </a:p>
      </dgm:t>
    </dgm:pt>
    <dgm:pt modelId="{A33BAB09-4958-4F62-AED1-1F2008877644}" type="sibTrans" cxnId="{A6CC8B9F-4621-4A5A-9C77-19E3CAB197B8}">
      <dgm:prSet/>
      <dgm:spPr/>
      <dgm:t>
        <a:bodyPr/>
        <a:lstStyle/>
        <a:p>
          <a:endParaRPr lang="es-ES" sz="1600">
            <a:solidFill>
              <a:schemeClr val="tx1"/>
            </a:solidFill>
          </a:endParaRPr>
        </a:p>
      </dgm:t>
    </dgm:pt>
    <dgm:pt modelId="{9E7D9170-7911-437A-9C79-5F2EC6D56754}">
      <dgm:prSet custT="1"/>
      <dgm:spPr/>
      <dgm:t>
        <a:bodyPr/>
        <a:lstStyle/>
        <a:p>
          <a:r>
            <a:rPr lang="es-EC" sz="1600" dirty="0"/>
            <a:t>9 medidas de color celeste</a:t>
          </a:r>
          <a:endParaRPr lang="es-ES" sz="1600" b="0" dirty="0">
            <a:solidFill>
              <a:schemeClr val="tx1"/>
            </a:solidFill>
          </a:endParaRPr>
        </a:p>
      </dgm:t>
    </dgm:pt>
    <dgm:pt modelId="{4168E9D9-0744-4ACE-8347-93C6EFC5635B}" type="parTrans" cxnId="{248B2799-24D3-445C-ADC2-75A37049CA62}">
      <dgm:prSet/>
      <dgm:spPr/>
      <dgm:t>
        <a:bodyPr/>
        <a:lstStyle/>
        <a:p>
          <a:endParaRPr lang="es-ES" sz="1600"/>
        </a:p>
      </dgm:t>
    </dgm:pt>
    <dgm:pt modelId="{5A11C196-993F-47DB-B644-D7F3B5E60DD8}" type="sibTrans" cxnId="{248B2799-24D3-445C-ADC2-75A37049CA62}">
      <dgm:prSet/>
      <dgm:spPr/>
      <dgm:t>
        <a:bodyPr/>
        <a:lstStyle/>
        <a:p>
          <a:endParaRPr lang="es-ES" sz="1600"/>
        </a:p>
      </dgm:t>
    </dgm:pt>
    <dgm:pt modelId="{C4A7F568-0833-40E9-B768-86F3F7DE0116}">
      <dgm:prSet custT="1"/>
      <dgm:spPr/>
      <dgm:t>
        <a:bodyPr/>
        <a:lstStyle/>
        <a:p>
          <a:r>
            <a:rPr lang="es-EC" sz="1600" dirty="0"/>
            <a:t>9 medidas de color amarillo</a:t>
          </a:r>
          <a:endParaRPr lang="es-ES" sz="1600" dirty="0">
            <a:solidFill>
              <a:schemeClr val="tx1"/>
            </a:solidFill>
          </a:endParaRPr>
        </a:p>
      </dgm:t>
    </dgm:pt>
    <dgm:pt modelId="{96AF4AE1-BC62-44ED-ABF2-A2D57425F0B4}" type="parTrans" cxnId="{8FF1B4EB-0363-4811-9CA5-B46DC1853E33}">
      <dgm:prSet/>
      <dgm:spPr/>
      <dgm:t>
        <a:bodyPr/>
        <a:lstStyle/>
        <a:p>
          <a:endParaRPr lang="es-ES" sz="1600"/>
        </a:p>
      </dgm:t>
    </dgm:pt>
    <dgm:pt modelId="{52D23FA6-BC05-4A47-96BE-211B01015313}" type="sibTrans" cxnId="{8FF1B4EB-0363-4811-9CA5-B46DC1853E33}">
      <dgm:prSet/>
      <dgm:spPr/>
      <dgm:t>
        <a:bodyPr/>
        <a:lstStyle/>
        <a:p>
          <a:endParaRPr lang="es-ES" sz="1600"/>
        </a:p>
      </dgm:t>
    </dgm:pt>
    <dgm:pt modelId="{77600C5E-8124-4286-BA49-16A0B7861EC6}" type="pres">
      <dgm:prSet presAssocID="{1049FCB2-82E0-4403-924E-78AA5A4B90B3}" presName="Name0" presStyleCnt="0">
        <dgm:presLayoutVars>
          <dgm:dir/>
          <dgm:animLvl val="lvl"/>
          <dgm:resizeHandles val="exact"/>
        </dgm:presLayoutVars>
      </dgm:prSet>
      <dgm:spPr/>
    </dgm:pt>
    <dgm:pt modelId="{D89AFE9D-8E3E-4D02-A999-4C082F6D5DC4}" type="pres">
      <dgm:prSet presAssocID="{6D65B7EC-DEA2-418A-89A8-AC51BD848EC1}" presName="vertFlow" presStyleCnt="0"/>
      <dgm:spPr/>
    </dgm:pt>
    <dgm:pt modelId="{F7A6AD64-01B9-4769-B181-63A4AF87B503}" type="pres">
      <dgm:prSet presAssocID="{6D65B7EC-DEA2-418A-89A8-AC51BD848EC1}" presName="header" presStyleLbl="node1" presStyleIdx="0" presStyleCnt="2"/>
      <dgm:spPr/>
    </dgm:pt>
    <dgm:pt modelId="{D465ECCE-BA40-48A7-A029-B1C27506502D}" type="pres">
      <dgm:prSet presAssocID="{96AF4AE1-BC62-44ED-ABF2-A2D57425F0B4}" presName="parTrans" presStyleLbl="sibTrans2D1" presStyleIdx="0" presStyleCnt="2"/>
      <dgm:spPr/>
    </dgm:pt>
    <dgm:pt modelId="{DE36153E-2652-412A-8595-6DE1D8A94CE6}" type="pres">
      <dgm:prSet presAssocID="{C4A7F568-0833-40E9-B768-86F3F7DE0116}" presName="child" presStyleLbl="alignAccFollowNode1" presStyleIdx="0" presStyleCnt="2">
        <dgm:presLayoutVars>
          <dgm:chMax val="0"/>
          <dgm:bulletEnabled val="1"/>
        </dgm:presLayoutVars>
      </dgm:prSet>
      <dgm:spPr/>
    </dgm:pt>
    <dgm:pt modelId="{8A70A327-B71C-4896-8A9C-5F5B2F799B0E}" type="pres">
      <dgm:prSet presAssocID="{6D65B7EC-DEA2-418A-89A8-AC51BD848EC1}" presName="hSp" presStyleCnt="0"/>
      <dgm:spPr/>
    </dgm:pt>
    <dgm:pt modelId="{3EAE10BE-E1CE-4549-8EF1-A100BFD16D9C}" type="pres">
      <dgm:prSet presAssocID="{4BF810BE-6BAA-4215-B141-C2609D88EDA0}" presName="vertFlow" presStyleCnt="0"/>
      <dgm:spPr/>
    </dgm:pt>
    <dgm:pt modelId="{82AD331D-CABB-4EEB-BF4A-1FCECB3D68C8}" type="pres">
      <dgm:prSet presAssocID="{4BF810BE-6BAA-4215-B141-C2609D88EDA0}" presName="header" presStyleLbl="node1" presStyleIdx="1" presStyleCnt="2"/>
      <dgm:spPr/>
    </dgm:pt>
    <dgm:pt modelId="{0A50CB21-B442-4556-992D-F5AE0E38AFD0}" type="pres">
      <dgm:prSet presAssocID="{4168E9D9-0744-4ACE-8347-93C6EFC5635B}" presName="parTrans" presStyleLbl="sibTrans2D1" presStyleIdx="1" presStyleCnt="2"/>
      <dgm:spPr/>
    </dgm:pt>
    <dgm:pt modelId="{195EA0FF-7D59-45C8-81CB-6C1050AE3DD7}" type="pres">
      <dgm:prSet presAssocID="{9E7D9170-7911-437A-9C79-5F2EC6D56754}" presName="child" presStyleLbl="alignAccFollowNode1" presStyleIdx="1" presStyleCnt="2">
        <dgm:presLayoutVars>
          <dgm:chMax val="0"/>
          <dgm:bulletEnabled val="1"/>
        </dgm:presLayoutVars>
      </dgm:prSet>
      <dgm:spPr/>
    </dgm:pt>
  </dgm:ptLst>
  <dgm:cxnLst>
    <dgm:cxn modelId="{BA0F947D-812A-481E-AC54-AD525711D1D9}" type="presOf" srcId="{4168E9D9-0744-4ACE-8347-93C6EFC5635B}" destId="{0A50CB21-B442-4556-992D-F5AE0E38AFD0}" srcOrd="0" destOrd="0" presId="urn:microsoft.com/office/officeart/2005/8/layout/lProcess1"/>
    <dgm:cxn modelId="{5CE3A5D6-A63E-4A7A-94E2-127FBE3C6DF6}" type="presOf" srcId="{6D65B7EC-DEA2-418A-89A8-AC51BD848EC1}" destId="{F7A6AD64-01B9-4769-B181-63A4AF87B503}" srcOrd="0" destOrd="0" presId="urn:microsoft.com/office/officeart/2005/8/layout/lProcess1"/>
    <dgm:cxn modelId="{0D2FAEDD-9C4D-4BDD-A4DF-F4B1A4C5E3C5}" type="presOf" srcId="{C4A7F568-0833-40E9-B768-86F3F7DE0116}" destId="{DE36153E-2652-412A-8595-6DE1D8A94CE6}" srcOrd="0" destOrd="0" presId="urn:microsoft.com/office/officeart/2005/8/layout/lProcess1"/>
    <dgm:cxn modelId="{248B2799-24D3-445C-ADC2-75A37049CA62}" srcId="{4BF810BE-6BAA-4215-B141-C2609D88EDA0}" destId="{9E7D9170-7911-437A-9C79-5F2EC6D56754}" srcOrd="0" destOrd="0" parTransId="{4168E9D9-0744-4ACE-8347-93C6EFC5635B}" sibTransId="{5A11C196-993F-47DB-B644-D7F3B5E60DD8}"/>
    <dgm:cxn modelId="{FE3233E0-9C2A-4635-9E08-5B136F61AC3E}" type="presOf" srcId="{9E7D9170-7911-437A-9C79-5F2EC6D56754}" destId="{195EA0FF-7D59-45C8-81CB-6C1050AE3DD7}" srcOrd="0" destOrd="0" presId="urn:microsoft.com/office/officeart/2005/8/layout/lProcess1"/>
    <dgm:cxn modelId="{AA73D6A8-27FB-4378-8E23-A1140CB77D4C}" type="presOf" srcId="{4BF810BE-6BAA-4215-B141-C2609D88EDA0}" destId="{82AD331D-CABB-4EEB-BF4A-1FCECB3D68C8}" srcOrd="0" destOrd="0" presId="urn:microsoft.com/office/officeart/2005/8/layout/lProcess1"/>
    <dgm:cxn modelId="{44B7AA00-6D39-4E07-B031-392B6CDFB7D9}" type="presOf" srcId="{96AF4AE1-BC62-44ED-ABF2-A2D57425F0B4}" destId="{D465ECCE-BA40-48A7-A029-B1C27506502D}" srcOrd="0" destOrd="0" presId="urn:microsoft.com/office/officeart/2005/8/layout/lProcess1"/>
    <dgm:cxn modelId="{8FF1B4EB-0363-4811-9CA5-B46DC1853E33}" srcId="{6D65B7EC-DEA2-418A-89A8-AC51BD848EC1}" destId="{C4A7F568-0833-40E9-B768-86F3F7DE0116}" srcOrd="0" destOrd="0" parTransId="{96AF4AE1-BC62-44ED-ABF2-A2D57425F0B4}" sibTransId="{52D23FA6-BC05-4A47-96BE-211B01015313}"/>
    <dgm:cxn modelId="{8F35CC9C-3618-4471-BDCE-4825D240BCFE}" srcId="{1049FCB2-82E0-4403-924E-78AA5A4B90B3}" destId="{6D65B7EC-DEA2-418A-89A8-AC51BD848EC1}" srcOrd="0" destOrd="0" parTransId="{F3187F8C-CB4D-400E-91EE-CF980732DD0B}" sibTransId="{1B0532A9-43C4-4638-A83C-05C7C08ED06F}"/>
    <dgm:cxn modelId="{194DFCF8-0394-4F08-851E-4B4EE1F4917F}" type="presOf" srcId="{1049FCB2-82E0-4403-924E-78AA5A4B90B3}" destId="{77600C5E-8124-4286-BA49-16A0B7861EC6}" srcOrd="0" destOrd="0" presId="urn:microsoft.com/office/officeart/2005/8/layout/lProcess1"/>
    <dgm:cxn modelId="{A6CC8B9F-4621-4A5A-9C77-19E3CAB197B8}" srcId="{1049FCB2-82E0-4403-924E-78AA5A4B90B3}" destId="{4BF810BE-6BAA-4215-B141-C2609D88EDA0}" srcOrd="1" destOrd="0" parTransId="{E375893F-9DB9-4EA2-8D97-9642DD700198}" sibTransId="{A33BAB09-4958-4F62-AED1-1F2008877644}"/>
    <dgm:cxn modelId="{CFA7EB8C-F953-468E-A187-5EA9DAA26655}" type="presParOf" srcId="{77600C5E-8124-4286-BA49-16A0B7861EC6}" destId="{D89AFE9D-8E3E-4D02-A999-4C082F6D5DC4}" srcOrd="0" destOrd="0" presId="urn:microsoft.com/office/officeart/2005/8/layout/lProcess1"/>
    <dgm:cxn modelId="{D870264D-A567-42F2-8D12-93AB4496E3FC}" type="presParOf" srcId="{D89AFE9D-8E3E-4D02-A999-4C082F6D5DC4}" destId="{F7A6AD64-01B9-4769-B181-63A4AF87B503}" srcOrd="0" destOrd="0" presId="urn:microsoft.com/office/officeart/2005/8/layout/lProcess1"/>
    <dgm:cxn modelId="{88C0E9F0-198D-4BE3-B7D4-53F98DC5D69F}" type="presParOf" srcId="{D89AFE9D-8E3E-4D02-A999-4C082F6D5DC4}" destId="{D465ECCE-BA40-48A7-A029-B1C27506502D}" srcOrd="1" destOrd="0" presId="urn:microsoft.com/office/officeart/2005/8/layout/lProcess1"/>
    <dgm:cxn modelId="{2725A2E3-F7E8-4EEC-A145-639A977498C7}" type="presParOf" srcId="{D89AFE9D-8E3E-4D02-A999-4C082F6D5DC4}" destId="{DE36153E-2652-412A-8595-6DE1D8A94CE6}" srcOrd="2" destOrd="0" presId="urn:microsoft.com/office/officeart/2005/8/layout/lProcess1"/>
    <dgm:cxn modelId="{C7D8B3F3-6390-4FB3-BEF3-97B77BD2CB8F}" type="presParOf" srcId="{77600C5E-8124-4286-BA49-16A0B7861EC6}" destId="{8A70A327-B71C-4896-8A9C-5F5B2F799B0E}" srcOrd="1" destOrd="0" presId="urn:microsoft.com/office/officeart/2005/8/layout/lProcess1"/>
    <dgm:cxn modelId="{E21E8F5E-D560-4705-8FE7-8E205A732026}" type="presParOf" srcId="{77600C5E-8124-4286-BA49-16A0B7861EC6}" destId="{3EAE10BE-E1CE-4549-8EF1-A100BFD16D9C}" srcOrd="2" destOrd="0" presId="urn:microsoft.com/office/officeart/2005/8/layout/lProcess1"/>
    <dgm:cxn modelId="{F48B9C3B-0509-4121-B380-4AEF220520F4}" type="presParOf" srcId="{3EAE10BE-E1CE-4549-8EF1-A100BFD16D9C}" destId="{82AD331D-CABB-4EEB-BF4A-1FCECB3D68C8}" srcOrd="0" destOrd="0" presId="urn:microsoft.com/office/officeart/2005/8/layout/lProcess1"/>
    <dgm:cxn modelId="{F89D82F2-69A5-4308-B242-B9F98D00FF69}" type="presParOf" srcId="{3EAE10BE-E1CE-4549-8EF1-A100BFD16D9C}" destId="{0A50CB21-B442-4556-992D-F5AE0E38AFD0}" srcOrd="1" destOrd="0" presId="urn:microsoft.com/office/officeart/2005/8/layout/lProcess1"/>
    <dgm:cxn modelId="{12C76261-C2C5-4F94-8925-7BAEA6E24B4B}" type="presParOf" srcId="{3EAE10BE-E1CE-4549-8EF1-A100BFD16D9C}" destId="{195EA0FF-7D59-45C8-81CB-6C1050AE3DD7}"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49FCB2-82E0-4403-924E-78AA5A4B90B3}"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s-ES"/>
        </a:p>
      </dgm:t>
    </dgm:pt>
    <dgm:pt modelId="{EF639592-0422-4A31-8DE4-DD10B04870EC}">
      <dgm:prSet custT="1"/>
      <dgm:spPr>
        <a:solidFill>
          <a:schemeClr val="accent6">
            <a:lumMod val="60000"/>
            <a:lumOff val="40000"/>
          </a:schemeClr>
        </a:solidFill>
      </dgm:spPr>
      <dgm:t>
        <a:bodyPr/>
        <a:lstStyle/>
        <a:p>
          <a:pPr marL="0" lvl="0" indent="0" defTabSz="914400">
            <a:lnSpc>
              <a:spcPct val="100000"/>
            </a:lnSpc>
            <a:spcBef>
              <a:spcPts val="0"/>
            </a:spcBef>
            <a:spcAft>
              <a:spcPts val="0"/>
            </a:spcAft>
          </a:pPr>
          <a:r>
            <a:rPr lang="es-EC" sz="1600" b="1">
              <a:solidFill>
                <a:schemeClr val="tx1"/>
              </a:solidFill>
            </a:rPr>
            <a:t>Componente  4</a:t>
          </a:r>
          <a:endParaRPr lang="es-ES" sz="1600" dirty="0">
            <a:solidFill>
              <a:schemeClr val="tx1"/>
            </a:solidFill>
          </a:endParaRPr>
        </a:p>
      </dgm:t>
    </dgm:pt>
    <dgm:pt modelId="{5824964F-119F-4E8A-92ED-50F874B069A5}" type="parTrans" cxnId="{AADD2478-E7D5-47BE-9BF1-064F0D5A49A2}">
      <dgm:prSet/>
      <dgm:spPr/>
      <dgm:t>
        <a:bodyPr/>
        <a:lstStyle/>
        <a:p>
          <a:endParaRPr lang="es-ES" sz="1600">
            <a:solidFill>
              <a:schemeClr val="tx1"/>
            </a:solidFill>
          </a:endParaRPr>
        </a:p>
      </dgm:t>
    </dgm:pt>
    <dgm:pt modelId="{07856483-B606-4A15-823F-CFF97CB0DE22}" type="sibTrans" cxnId="{AADD2478-E7D5-47BE-9BF1-064F0D5A49A2}">
      <dgm:prSet/>
      <dgm:spPr/>
      <dgm:t>
        <a:bodyPr/>
        <a:lstStyle/>
        <a:p>
          <a:endParaRPr lang="es-ES" sz="1600">
            <a:solidFill>
              <a:schemeClr val="tx1"/>
            </a:solidFill>
          </a:endParaRPr>
        </a:p>
      </dgm:t>
    </dgm:pt>
    <dgm:pt modelId="{D3D97F4D-09F1-4923-948E-D3C6FDA81DB6}">
      <dgm:prSet custT="1"/>
      <dgm:spPr/>
      <dgm:t>
        <a:bodyPr/>
        <a:lstStyle/>
        <a:p>
          <a:pPr marL="0" lvl="0" indent="0" defTabSz="914400">
            <a:lnSpc>
              <a:spcPct val="100000"/>
            </a:lnSpc>
            <a:spcBef>
              <a:spcPts val="0"/>
            </a:spcBef>
            <a:spcAft>
              <a:spcPts val="0"/>
            </a:spcAft>
          </a:pPr>
          <a:r>
            <a:rPr lang="es-EC" sz="1600" dirty="0">
              <a:solidFill>
                <a:schemeClr val="tx1"/>
              </a:solidFill>
            </a:rPr>
            <a:t>10 medidas de color anaranjado</a:t>
          </a:r>
          <a:endParaRPr lang="es-ES" sz="1600" dirty="0">
            <a:solidFill>
              <a:schemeClr val="tx1"/>
            </a:solidFill>
          </a:endParaRPr>
        </a:p>
      </dgm:t>
    </dgm:pt>
    <dgm:pt modelId="{123508E7-5B1F-40F8-AE86-47F68F5B6EFE}" type="parTrans" cxnId="{41982D76-F0C9-4021-8522-704EB4E683CD}">
      <dgm:prSet/>
      <dgm:spPr/>
      <dgm:t>
        <a:bodyPr/>
        <a:lstStyle/>
        <a:p>
          <a:endParaRPr lang="es-ES" sz="1600">
            <a:solidFill>
              <a:schemeClr val="tx1"/>
            </a:solidFill>
          </a:endParaRPr>
        </a:p>
      </dgm:t>
    </dgm:pt>
    <dgm:pt modelId="{E5CF100B-35FA-4BDA-AE53-53FA9EC9B9BF}" type="sibTrans" cxnId="{41982D76-F0C9-4021-8522-704EB4E683CD}">
      <dgm:prSet/>
      <dgm:spPr/>
      <dgm:t>
        <a:bodyPr/>
        <a:lstStyle/>
        <a:p>
          <a:endParaRPr lang="es-ES" sz="1600">
            <a:solidFill>
              <a:schemeClr val="tx1"/>
            </a:solidFill>
          </a:endParaRPr>
        </a:p>
      </dgm:t>
    </dgm:pt>
    <dgm:pt modelId="{9E7D9170-7911-437A-9C79-5F2EC6D56754}">
      <dgm:prSet custT="1"/>
      <dgm:spPr/>
      <dgm:t>
        <a:bodyPr/>
        <a:lstStyle/>
        <a:p>
          <a:r>
            <a:rPr lang="es-EC" sz="1600" b="1" dirty="0">
              <a:solidFill>
                <a:schemeClr val="tx1"/>
              </a:solidFill>
            </a:rPr>
            <a:t>Componente  3</a:t>
          </a:r>
          <a:endParaRPr lang="es-ES" sz="1600" b="0" dirty="0">
            <a:solidFill>
              <a:schemeClr val="tx1"/>
            </a:solidFill>
          </a:endParaRPr>
        </a:p>
      </dgm:t>
    </dgm:pt>
    <dgm:pt modelId="{4168E9D9-0744-4ACE-8347-93C6EFC5635B}" type="parTrans" cxnId="{248B2799-24D3-445C-ADC2-75A37049CA62}">
      <dgm:prSet/>
      <dgm:spPr/>
      <dgm:t>
        <a:bodyPr/>
        <a:lstStyle/>
        <a:p>
          <a:endParaRPr lang="es-ES" sz="1600">
            <a:solidFill>
              <a:schemeClr val="tx1"/>
            </a:solidFill>
          </a:endParaRPr>
        </a:p>
      </dgm:t>
    </dgm:pt>
    <dgm:pt modelId="{5A11C196-993F-47DB-B644-D7F3B5E60DD8}" type="sibTrans" cxnId="{248B2799-24D3-445C-ADC2-75A37049CA62}">
      <dgm:prSet/>
      <dgm:spPr/>
      <dgm:t>
        <a:bodyPr/>
        <a:lstStyle/>
        <a:p>
          <a:endParaRPr lang="es-ES" sz="1600">
            <a:solidFill>
              <a:schemeClr val="tx1"/>
            </a:solidFill>
          </a:endParaRPr>
        </a:p>
      </dgm:t>
    </dgm:pt>
    <dgm:pt modelId="{95812AC6-D545-4AE8-8E21-65976710A7A9}">
      <dgm:prSet custT="1"/>
      <dgm:spPr>
        <a:solidFill>
          <a:schemeClr val="tx2">
            <a:lumMod val="20000"/>
            <a:lumOff val="80000"/>
            <a:alpha val="90000"/>
          </a:schemeClr>
        </a:solidFill>
      </dgm:spPr>
      <dgm:t>
        <a:bodyPr/>
        <a:lstStyle/>
        <a:p>
          <a:pPr marL="0" lvl="0" indent="0" defTabSz="914400">
            <a:lnSpc>
              <a:spcPct val="100000"/>
            </a:lnSpc>
            <a:spcBef>
              <a:spcPts val="0"/>
            </a:spcBef>
            <a:spcAft>
              <a:spcPts val="0"/>
            </a:spcAft>
          </a:pPr>
          <a:r>
            <a:rPr lang="es-EC" sz="1600" dirty="0">
              <a:solidFill>
                <a:schemeClr val="tx1"/>
              </a:solidFill>
            </a:rPr>
            <a:t>6 medidas de color gris</a:t>
          </a:r>
          <a:endParaRPr lang="es-ES" sz="1600" dirty="0">
            <a:solidFill>
              <a:schemeClr val="tx1"/>
            </a:solidFill>
          </a:endParaRPr>
        </a:p>
      </dgm:t>
    </dgm:pt>
    <dgm:pt modelId="{654C095B-827E-45A0-ABA8-9FAB33E95CA6}" type="parTrans" cxnId="{1E9C4EB9-C64C-4E1B-A38F-3BC783D4E01B}">
      <dgm:prSet/>
      <dgm:spPr/>
      <dgm:t>
        <a:bodyPr/>
        <a:lstStyle/>
        <a:p>
          <a:endParaRPr lang="es-ES" sz="1600">
            <a:solidFill>
              <a:schemeClr val="tx1"/>
            </a:solidFill>
          </a:endParaRPr>
        </a:p>
      </dgm:t>
    </dgm:pt>
    <dgm:pt modelId="{F89D2F04-FECB-4C98-BC0C-2646C4D0F3EA}" type="sibTrans" cxnId="{1E9C4EB9-C64C-4E1B-A38F-3BC783D4E01B}">
      <dgm:prSet/>
      <dgm:spPr/>
      <dgm:t>
        <a:bodyPr/>
        <a:lstStyle/>
        <a:p>
          <a:endParaRPr lang="es-ES" sz="1600">
            <a:solidFill>
              <a:schemeClr val="tx1"/>
            </a:solidFill>
          </a:endParaRPr>
        </a:p>
      </dgm:t>
    </dgm:pt>
    <dgm:pt modelId="{77600C5E-8124-4286-BA49-16A0B7861EC6}" type="pres">
      <dgm:prSet presAssocID="{1049FCB2-82E0-4403-924E-78AA5A4B90B3}" presName="Name0" presStyleCnt="0">
        <dgm:presLayoutVars>
          <dgm:dir/>
          <dgm:animLvl val="lvl"/>
          <dgm:resizeHandles val="exact"/>
        </dgm:presLayoutVars>
      </dgm:prSet>
      <dgm:spPr/>
    </dgm:pt>
    <dgm:pt modelId="{808C754B-C6BA-411C-9063-EB075B6D45D7}" type="pres">
      <dgm:prSet presAssocID="{9E7D9170-7911-437A-9C79-5F2EC6D56754}" presName="vertFlow" presStyleCnt="0"/>
      <dgm:spPr/>
    </dgm:pt>
    <dgm:pt modelId="{00109808-5BA5-4961-95BB-2B84573898F7}" type="pres">
      <dgm:prSet presAssocID="{9E7D9170-7911-437A-9C79-5F2EC6D56754}" presName="header" presStyleLbl="node1" presStyleIdx="0" presStyleCnt="2"/>
      <dgm:spPr/>
    </dgm:pt>
    <dgm:pt modelId="{ABD05E39-DFD9-44EA-8C9B-EB59A0042A9B}" type="pres">
      <dgm:prSet presAssocID="{123508E7-5B1F-40F8-AE86-47F68F5B6EFE}" presName="parTrans" presStyleLbl="sibTrans2D1" presStyleIdx="0" presStyleCnt="2"/>
      <dgm:spPr/>
    </dgm:pt>
    <dgm:pt modelId="{62D35340-67E9-4728-90B0-881EA42DA303}" type="pres">
      <dgm:prSet presAssocID="{D3D97F4D-09F1-4923-948E-D3C6FDA81DB6}" presName="child" presStyleLbl="alignAccFollowNode1" presStyleIdx="0" presStyleCnt="2">
        <dgm:presLayoutVars>
          <dgm:chMax val="0"/>
          <dgm:bulletEnabled val="1"/>
        </dgm:presLayoutVars>
      </dgm:prSet>
      <dgm:spPr/>
    </dgm:pt>
    <dgm:pt modelId="{6C6E926B-CCA0-4DF5-AD7D-B5C2D21ED8E5}" type="pres">
      <dgm:prSet presAssocID="{9E7D9170-7911-437A-9C79-5F2EC6D56754}" presName="hSp" presStyleCnt="0"/>
      <dgm:spPr/>
    </dgm:pt>
    <dgm:pt modelId="{171AB07B-49CD-4AB8-AE2A-98D4FA0308FD}" type="pres">
      <dgm:prSet presAssocID="{EF639592-0422-4A31-8DE4-DD10B04870EC}" presName="vertFlow" presStyleCnt="0"/>
      <dgm:spPr/>
    </dgm:pt>
    <dgm:pt modelId="{8B62777B-33BC-425B-9888-12AF958FF9D5}" type="pres">
      <dgm:prSet presAssocID="{EF639592-0422-4A31-8DE4-DD10B04870EC}" presName="header" presStyleLbl="node1" presStyleIdx="1" presStyleCnt="2"/>
      <dgm:spPr/>
    </dgm:pt>
    <dgm:pt modelId="{032ABCE9-3609-4485-B527-48DE64CFFD63}" type="pres">
      <dgm:prSet presAssocID="{654C095B-827E-45A0-ABA8-9FAB33E95CA6}" presName="parTrans" presStyleLbl="sibTrans2D1" presStyleIdx="1" presStyleCnt="2"/>
      <dgm:spPr/>
    </dgm:pt>
    <dgm:pt modelId="{7DDD9DB0-3EB1-4BA3-9CFC-48078A636563}" type="pres">
      <dgm:prSet presAssocID="{95812AC6-D545-4AE8-8E21-65976710A7A9}" presName="child" presStyleLbl="alignAccFollowNode1" presStyleIdx="1" presStyleCnt="2">
        <dgm:presLayoutVars>
          <dgm:chMax val="0"/>
          <dgm:bulletEnabled val="1"/>
        </dgm:presLayoutVars>
      </dgm:prSet>
      <dgm:spPr/>
    </dgm:pt>
  </dgm:ptLst>
  <dgm:cxnLst>
    <dgm:cxn modelId="{AADD2478-E7D5-47BE-9BF1-064F0D5A49A2}" srcId="{1049FCB2-82E0-4403-924E-78AA5A4B90B3}" destId="{EF639592-0422-4A31-8DE4-DD10B04870EC}" srcOrd="1" destOrd="0" parTransId="{5824964F-119F-4E8A-92ED-50F874B069A5}" sibTransId="{07856483-B606-4A15-823F-CFF97CB0DE22}"/>
    <dgm:cxn modelId="{6E059AE5-EA1E-4EE5-A06F-5D211A78B945}" type="presOf" srcId="{EF639592-0422-4A31-8DE4-DD10B04870EC}" destId="{8B62777B-33BC-425B-9888-12AF958FF9D5}" srcOrd="0" destOrd="0" presId="urn:microsoft.com/office/officeart/2005/8/layout/lProcess1"/>
    <dgm:cxn modelId="{6B2CBB78-0744-4305-B606-EEBA4E1BDAAE}" type="presOf" srcId="{9E7D9170-7911-437A-9C79-5F2EC6D56754}" destId="{00109808-5BA5-4961-95BB-2B84573898F7}" srcOrd="0" destOrd="0" presId="urn:microsoft.com/office/officeart/2005/8/layout/lProcess1"/>
    <dgm:cxn modelId="{DA4E0DBE-F659-49B6-B45C-3F06EF241CA3}" type="presOf" srcId="{D3D97F4D-09F1-4923-948E-D3C6FDA81DB6}" destId="{62D35340-67E9-4728-90B0-881EA42DA303}" srcOrd="0" destOrd="0" presId="urn:microsoft.com/office/officeart/2005/8/layout/lProcess1"/>
    <dgm:cxn modelId="{194DFCF8-0394-4F08-851E-4B4EE1F4917F}" type="presOf" srcId="{1049FCB2-82E0-4403-924E-78AA5A4B90B3}" destId="{77600C5E-8124-4286-BA49-16A0B7861EC6}" srcOrd="0" destOrd="0" presId="urn:microsoft.com/office/officeart/2005/8/layout/lProcess1"/>
    <dgm:cxn modelId="{1E9C4EB9-C64C-4E1B-A38F-3BC783D4E01B}" srcId="{EF639592-0422-4A31-8DE4-DD10B04870EC}" destId="{95812AC6-D545-4AE8-8E21-65976710A7A9}" srcOrd="0" destOrd="0" parTransId="{654C095B-827E-45A0-ABA8-9FAB33E95CA6}" sibTransId="{F89D2F04-FECB-4C98-BC0C-2646C4D0F3EA}"/>
    <dgm:cxn modelId="{5D974153-F342-454B-96E5-1CF2ABB8F4E4}" type="presOf" srcId="{123508E7-5B1F-40F8-AE86-47F68F5B6EFE}" destId="{ABD05E39-DFD9-44EA-8C9B-EB59A0042A9B}" srcOrd="0" destOrd="0" presId="urn:microsoft.com/office/officeart/2005/8/layout/lProcess1"/>
    <dgm:cxn modelId="{41982D76-F0C9-4021-8522-704EB4E683CD}" srcId="{9E7D9170-7911-437A-9C79-5F2EC6D56754}" destId="{D3D97F4D-09F1-4923-948E-D3C6FDA81DB6}" srcOrd="0" destOrd="0" parTransId="{123508E7-5B1F-40F8-AE86-47F68F5B6EFE}" sibTransId="{E5CF100B-35FA-4BDA-AE53-53FA9EC9B9BF}"/>
    <dgm:cxn modelId="{012C104A-7030-4357-8D30-D09D24B4FE04}" type="presOf" srcId="{95812AC6-D545-4AE8-8E21-65976710A7A9}" destId="{7DDD9DB0-3EB1-4BA3-9CFC-48078A636563}" srcOrd="0" destOrd="0" presId="urn:microsoft.com/office/officeart/2005/8/layout/lProcess1"/>
    <dgm:cxn modelId="{248B2799-24D3-445C-ADC2-75A37049CA62}" srcId="{1049FCB2-82E0-4403-924E-78AA5A4B90B3}" destId="{9E7D9170-7911-437A-9C79-5F2EC6D56754}" srcOrd="0" destOrd="0" parTransId="{4168E9D9-0744-4ACE-8347-93C6EFC5635B}" sibTransId="{5A11C196-993F-47DB-B644-D7F3B5E60DD8}"/>
    <dgm:cxn modelId="{72722436-6F79-4148-85DA-1E40EFE36DAE}" type="presOf" srcId="{654C095B-827E-45A0-ABA8-9FAB33E95CA6}" destId="{032ABCE9-3609-4485-B527-48DE64CFFD63}" srcOrd="0" destOrd="0" presId="urn:microsoft.com/office/officeart/2005/8/layout/lProcess1"/>
    <dgm:cxn modelId="{0EFA4636-C15B-4917-BF7C-E326CE510012}" type="presParOf" srcId="{77600C5E-8124-4286-BA49-16A0B7861EC6}" destId="{808C754B-C6BA-411C-9063-EB075B6D45D7}" srcOrd="0" destOrd="0" presId="urn:microsoft.com/office/officeart/2005/8/layout/lProcess1"/>
    <dgm:cxn modelId="{FAF0351E-AA98-499B-AC1A-CEE0350DA8EE}" type="presParOf" srcId="{808C754B-C6BA-411C-9063-EB075B6D45D7}" destId="{00109808-5BA5-4961-95BB-2B84573898F7}" srcOrd="0" destOrd="0" presId="urn:microsoft.com/office/officeart/2005/8/layout/lProcess1"/>
    <dgm:cxn modelId="{2378D08C-207A-4F80-8880-C68D457A449F}" type="presParOf" srcId="{808C754B-C6BA-411C-9063-EB075B6D45D7}" destId="{ABD05E39-DFD9-44EA-8C9B-EB59A0042A9B}" srcOrd="1" destOrd="0" presId="urn:microsoft.com/office/officeart/2005/8/layout/lProcess1"/>
    <dgm:cxn modelId="{564CA4F3-8563-4420-9665-F3D55668B8F5}" type="presParOf" srcId="{808C754B-C6BA-411C-9063-EB075B6D45D7}" destId="{62D35340-67E9-4728-90B0-881EA42DA303}" srcOrd="2" destOrd="0" presId="urn:microsoft.com/office/officeart/2005/8/layout/lProcess1"/>
    <dgm:cxn modelId="{2B589576-CC0B-45BD-8A65-514FC518CE23}" type="presParOf" srcId="{77600C5E-8124-4286-BA49-16A0B7861EC6}" destId="{6C6E926B-CCA0-4DF5-AD7D-B5C2D21ED8E5}" srcOrd="1" destOrd="0" presId="urn:microsoft.com/office/officeart/2005/8/layout/lProcess1"/>
    <dgm:cxn modelId="{F07574BF-5F17-4B0F-B169-35C2C715BEAE}" type="presParOf" srcId="{77600C5E-8124-4286-BA49-16A0B7861EC6}" destId="{171AB07B-49CD-4AB8-AE2A-98D4FA0308FD}" srcOrd="2" destOrd="0" presId="urn:microsoft.com/office/officeart/2005/8/layout/lProcess1"/>
    <dgm:cxn modelId="{ECD5F940-3533-4E90-9E95-0D453045EB53}" type="presParOf" srcId="{171AB07B-49CD-4AB8-AE2A-98D4FA0308FD}" destId="{8B62777B-33BC-425B-9888-12AF958FF9D5}" srcOrd="0" destOrd="0" presId="urn:microsoft.com/office/officeart/2005/8/layout/lProcess1"/>
    <dgm:cxn modelId="{583FD768-CCF1-4972-9805-2922C149EE19}" type="presParOf" srcId="{171AB07B-49CD-4AB8-AE2A-98D4FA0308FD}" destId="{032ABCE9-3609-4485-B527-48DE64CFFD63}" srcOrd="1" destOrd="0" presId="urn:microsoft.com/office/officeart/2005/8/layout/lProcess1"/>
    <dgm:cxn modelId="{FA11DD56-7B64-4667-A351-E0C14AB79E3E}" type="presParOf" srcId="{171AB07B-49CD-4AB8-AE2A-98D4FA0308FD}" destId="{7DDD9DB0-3EB1-4BA3-9CFC-48078A636563}" srcOrd="2" destOrd="0" presId="urn:microsoft.com/office/officeart/2005/8/layout/l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262BE8-A85A-4070-A34B-6F0E72F4713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S"/>
        </a:p>
      </dgm:t>
    </dgm:pt>
    <dgm:pt modelId="{C2FDE1A5-C5B0-4F25-8DDE-62415D49E2E8}">
      <dgm:prSet phldrT="[Texto]" custT="1"/>
      <dgm:spPr/>
      <dgm:t>
        <a:bodyPr/>
        <a:lstStyle/>
        <a:p>
          <a:pPr algn="ctr"/>
          <a:r>
            <a:rPr lang="es-EC" sz="1400" dirty="0">
              <a:solidFill>
                <a:schemeClr val="tx1"/>
              </a:solidFill>
            </a:rPr>
            <a:t>Para la comprobación de la hipótesis planteada, se emplea el método estadístico de regresión lineal, misma que requiere de un índice que represente tanto las medidas de gobierno corporativo como la gestión financiera. </a:t>
          </a:r>
          <a:endParaRPr lang="es-ES" sz="1400" dirty="0">
            <a:solidFill>
              <a:schemeClr val="tx1"/>
            </a:solidFill>
          </a:endParaRPr>
        </a:p>
      </dgm:t>
    </dgm:pt>
    <dgm:pt modelId="{C3D83CE5-2F3D-4E2F-ACAF-A3D1FE672ECD}" type="parTrans" cxnId="{CABECD40-616C-4E0F-AC2B-5C6CB95E8575}">
      <dgm:prSet/>
      <dgm:spPr/>
      <dgm:t>
        <a:bodyPr/>
        <a:lstStyle/>
        <a:p>
          <a:pPr algn="ctr"/>
          <a:endParaRPr lang="es-ES" sz="1400">
            <a:solidFill>
              <a:schemeClr val="tx1"/>
            </a:solidFill>
          </a:endParaRPr>
        </a:p>
      </dgm:t>
    </dgm:pt>
    <dgm:pt modelId="{6CADEB05-3F1C-4770-B300-F8AD2BAE1A27}" type="sibTrans" cxnId="{CABECD40-616C-4E0F-AC2B-5C6CB95E8575}">
      <dgm:prSet/>
      <dgm:spPr/>
      <dgm:t>
        <a:bodyPr/>
        <a:lstStyle/>
        <a:p>
          <a:pPr algn="ctr"/>
          <a:endParaRPr lang="es-ES" sz="1400">
            <a:solidFill>
              <a:schemeClr val="tx1"/>
            </a:solidFill>
          </a:endParaRPr>
        </a:p>
      </dgm:t>
    </dgm:pt>
    <dgm:pt modelId="{7C906114-B441-45E6-832A-3018DA30000E}" type="pres">
      <dgm:prSet presAssocID="{5D262BE8-A85A-4070-A34B-6F0E72F4713F}" presName="diagram" presStyleCnt="0">
        <dgm:presLayoutVars>
          <dgm:dir/>
          <dgm:resizeHandles val="exact"/>
        </dgm:presLayoutVars>
      </dgm:prSet>
      <dgm:spPr/>
    </dgm:pt>
    <dgm:pt modelId="{405740AB-A30D-42F3-AFA9-78B60667C94F}" type="pres">
      <dgm:prSet presAssocID="{C2FDE1A5-C5B0-4F25-8DDE-62415D49E2E8}" presName="node" presStyleLbl="node1" presStyleIdx="0" presStyleCnt="1" custScaleX="132160" custScaleY="62444">
        <dgm:presLayoutVars>
          <dgm:bulletEnabled val="1"/>
        </dgm:presLayoutVars>
      </dgm:prSet>
      <dgm:spPr/>
    </dgm:pt>
  </dgm:ptLst>
  <dgm:cxnLst>
    <dgm:cxn modelId="{CABECD40-616C-4E0F-AC2B-5C6CB95E8575}" srcId="{5D262BE8-A85A-4070-A34B-6F0E72F4713F}" destId="{C2FDE1A5-C5B0-4F25-8DDE-62415D49E2E8}" srcOrd="0" destOrd="0" parTransId="{C3D83CE5-2F3D-4E2F-ACAF-A3D1FE672ECD}" sibTransId="{6CADEB05-3F1C-4770-B300-F8AD2BAE1A27}"/>
    <dgm:cxn modelId="{839BA6AD-55EB-4590-862A-D1CDA05A0473}" type="presOf" srcId="{5D262BE8-A85A-4070-A34B-6F0E72F4713F}" destId="{7C906114-B441-45E6-832A-3018DA30000E}" srcOrd="0" destOrd="0" presId="urn:microsoft.com/office/officeart/2005/8/layout/default"/>
    <dgm:cxn modelId="{5E2C48D7-A9CA-4884-BA54-1749877C0B39}" type="presOf" srcId="{C2FDE1A5-C5B0-4F25-8DDE-62415D49E2E8}" destId="{405740AB-A30D-42F3-AFA9-78B60667C94F}" srcOrd="0" destOrd="0" presId="urn:microsoft.com/office/officeart/2005/8/layout/default"/>
    <dgm:cxn modelId="{FB67356B-AF6A-4820-9542-264BA59B15F3}" type="presParOf" srcId="{7C906114-B441-45E6-832A-3018DA30000E}" destId="{405740AB-A30D-42F3-AFA9-78B60667C94F}"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262BE8-A85A-4070-A34B-6F0E72F4713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S"/>
        </a:p>
      </dgm:t>
    </dgm:pt>
    <dgm:pt modelId="{C2FDE1A5-C5B0-4F25-8DDE-62415D49E2E8}">
      <dgm:prSet phldrT="[Texto]" custT="1"/>
      <dgm:spPr/>
      <dgm:t>
        <a:bodyPr/>
        <a:lstStyle/>
        <a:p>
          <a:pPr algn="ctr"/>
          <a:r>
            <a:rPr lang="es-EC" sz="1600" b="1" dirty="0">
              <a:solidFill>
                <a:schemeClr val="tx1"/>
              </a:solidFill>
            </a:rPr>
            <a:t>EN CONCLUSIÓN: </a:t>
          </a:r>
          <a:r>
            <a:rPr lang="es-EC" sz="1600" dirty="0">
              <a:solidFill>
                <a:schemeClr val="tx1"/>
              </a:solidFill>
            </a:rPr>
            <a:t>Una vez aplicado los métodos estadísticos, los resultados obtenidos determinaron que, aunque a nivel global, la prueba de hipótesis indica que existe una relación entre el gobierno corporativo y la gestión financiera, esta es no significativa. </a:t>
          </a:r>
          <a:endParaRPr lang="es-ES" sz="1600" dirty="0">
            <a:solidFill>
              <a:schemeClr val="tx1"/>
            </a:solidFill>
          </a:endParaRPr>
        </a:p>
      </dgm:t>
    </dgm:pt>
    <dgm:pt modelId="{C3D83CE5-2F3D-4E2F-ACAF-A3D1FE672ECD}" type="parTrans" cxnId="{CABECD40-616C-4E0F-AC2B-5C6CB95E8575}">
      <dgm:prSet/>
      <dgm:spPr/>
      <dgm:t>
        <a:bodyPr/>
        <a:lstStyle/>
        <a:p>
          <a:pPr algn="ctr"/>
          <a:endParaRPr lang="es-ES" sz="1600">
            <a:solidFill>
              <a:schemeClr val="tx1"/>
            </a:solidFill>
          </a:endParaRPr>
        </a:p>
      </dgm:t>
    </dgm:pt>
    <dgm:pt modelId="{6CADEB05-3F1C-4770-B300-F8AD2BAE1A27}" type="sibTrans" cxnId="{CABECD40-616C-4E0F-AC2B-5C6CB95E8575}">
      <dgm:prSet/>
      <dgm:spPr/>
      <dgm:t>
        <a:bodyPr/>
        <a:lstStyle/>
        <a:p>
          <a:pPr algn="ctr"/>
          <a:endParaRPr lang="es-ES" sz="1600">
            <a:solidFill>
              <a:schemeClr val="tx1"/>
            </a:solidFill>
          </a:endParaRPr>
        </a:p>
      </dgm:t>
    </dgm:pt>
    <dgm:pt modelId="{1C9A9EDD-9416-41F4-AE7B-EEEF31663FBC}">
      <dgm:prSet phldrT="[Texto]" custT="1"/>
      <dgm:spPr/>
      <dgm:t>
        <a:bodyPr/>
        <a:lstStyle/>
        <a:p>
          <a:pPr algn="ctr"/>
          <a:r>
            <a:rPr lang="es-EC" sz="1600" dirty="0">
              <a:solidFill>
                <a:schemeClr val="tx1"/>
              </a:solidFill>
            </a:rPr>
            <a:t>Por cuanto, la gestión financiera es explicada solo en un 3% por el gobierno corporativo, lo cual no se considera como aceptable, para aseverar que hay una relación fuerte entre las variables, y que permita aceptar la hipótesis de la investigación. </a:t>
          </a:r>
          <a:endParaRPr lang="es-ES" sz="1600" dirty="0">
            <a:solidFill>
              <a:schemeClr val="tx1"/>
            </a:solidFill>
          </a:endParaRPr>
        </a:p>
      </dgm:t>
    </dgm:pt>
    <dgm:pt modelId="{0EC5A747-DBBA-4B8F-8291-1BCE6BE30882}" type="parTrans" cxnId="{54D5A443-5B9F-4C05-83DF-67D020D839FB}">
      <dgm:prSet/>
      <dgm:spPr/>
      <dgm:t>
        <a:bodyPr/>
        <a:lstStyle/>
        <a:p>
          <a:pPr algn="ctr"/>
          <a:endParaRPr lang="es-ES" sz="1600">
            <a:solidFill>
              <a:schemeClr val="tx1"/>
            </a:solidFill>
          </a:endParaRPr>
        </a:p>
      </dgm:t>
    </dgm:pt>
    <dgm:pt modelId="{5888657A-AA94-4825-B2EE-95777E113F76}" type="sibTrans" cxnId="{54D5A443-5B9F-4C05-83DF-67D020D839FB}">
      <dgm:prSet/>
      <dgm:spPr/>
      <dgm:t>
        <a:bodyPr/>
        <a:lstStyle/>
        <a:p>
          <a:pPr algn="ctr"/>
          <a:endParaRPr lang="es-ES" sz="1600">
            <a:solidFill>
              <a:schemeClr val="tx1"/>
            </a:solidFill>
          </a:endParaRPr>
        </a:p>
      </dgm:t>
    </dgm:pt>
    <dgm:pt modelId="{72DAA9C7-78BA-4239-9862-4F3F02298834}">
      <dgm:prSet phldrT="[Texto]" custT="1"/>
      <dgm:spPr/>
      <dgm:t>
        <a:bodyPr/>
        <a:lstStyle/>
        <a:p>
          <a:pPr algn="ctr"/>
          <a:r>
            <a:rPr lang="es-EC" sz="1600" dirty="0">
              <a:solidFill>
                <a:schemeClr val="tx1"/>
              </a:solidFill>
            </a:rPr>
            <a:t>Por tanto, a partir de la información obtenida y calculada en el SPSS el gobierno corporativo no tiene una relación significativa con la gestión financiera.</a:t>
          </a:r>
          <a:endParaRPr lang="es-ES" sz="1600" dirty="0">
            <a:solidFill>
              <a:schemeClr val="tx1"/>
            </a:solidFill>
          </a:endParaRPr>
        </a:p>
      </dgm:t>
    </dgm:pt>
    <dgm:pt modelId="{6553DFBD-C853-4135-9DB4-523B0D503ECF}" type="parTrans" cxnId="{55C738A7-6466-4FF0-97E2-E266216B37ED}">
      <dgm:prSet/>
      <dgm:spPr/>
      <dgm:t>
        <a:bodyPr/>
        <a:lstStyle/>
        <a:p>
          <a:endParaRPr lang="es-ES" sz="2000"/>
        </a:p>
      </dgm:t>
    </dgm:pt>
    <dgm:pt modelId="{90933807-E560-4735-BC72-E64CF527DE73}" type="sibTrans" cxnId="{55C738A7-6466-4FF0-97E2-E266216B37ED}">
      <dgm:prSet/>
      <dgm:spPr/>
      <dgm:t>
        <a:bodyPr/>
        <a:lstStyle/>
        <a:p>
          <a:endParaRPr lang="es-ES" sz="2000"/>
        </a:p>
      </dgm:t>
    </dgm:pt>
    <dgm:pt modelId="{7C906114-B441-45E6-832A-3018DA30000E}" type="pres">
      <dgm:prSet presAssocID="{5D262BE8-A85A-4070-A34B-6F0E72F4713F}" presName="diagram" presStyleCnt="0">
        <dgm:presLayoutVars>
          <dgm:dir/>
          <dgm:resizeHandles val="exact"/>
        </dgm:presLayoutVars>
      </dgm:prSet>
      <dgm:spPr/>
    </dgm:pt>
    <dgm:pt modelId="{405740AB-A30D-42F3-AFA9-78B60667C94F}" type="pres">
      <dgm:prSet presAssocID="{C2FDE1A5-C5B0-4F25-8DDE-62415D49E2E8}" presName="node" presStyleLbl="node1" presStyleIdx="0" presStyleCnt="3" custScaleX="144633" custScaleY="96222">
        <dgm:presLayoutVars>
          <dgm:bulletEnabled val="1"/>
        </dgm:presLayoutVars>
      </dgm:prSet>
      <dgm:spPr/>
    </dgm:pt>
    <dgm:pt modelId="{F5D9DDA8-DF60-467A-B33D-E18E73709C58}" type="pres">
      <dgm:prSet presAssocID="{6CADEB05-3F1C-4770-B300-F8AD2BAE1A27}" presName="sibTrans" presStyleCnt="0"/>
      <dgm:spPr/>
    </dgm:pt>
    <dgm:pt modelId="{1B73CA45-3654-4A7A-86F5-27F259208F6D}" type="pres">
      <dgm:prSet presAssocID="{1C9A9EDD-9416-41F4-AE7B-EEEF31663FBC}" presName="node" presStyleLbl="node1" presStyleIdx="1" presStyleCnt="3" custScaleX="144633" custScaleY="96222">
        <dgm:presLayoutVars>
          <dgm:bulletEnabled val="1"/>
        </dgm:presLayoutVars>
      </dgm:prSet>
      <dgm:spPr/>
    </dgm:pt>
    <dgm:pt modelId="{76C66744-6318-4060-A8D4-FCC77AE06401}" type="pres">
      <dgm:prSet presAssocID="{5888657A-AA94-4825-B2EE-95777E113F76}" presName="sibTrans" presStyleCnt="0"/>
      <dgm:spPr/>
    </dgm:pt>
    <dgm:pt modelId="{1686E859-9C14-4E38-B8B0-1387F2F357EB}" type="pres">
      <dgm:prSet presAssocID="{72DAA9C7-78BA-4239-9862-4F3F02298834}" presName="node" presStyleLbl="node1" presStyleIdx="2" presStyleCnt="3" custScaleX="145162" custScaleY="72587">
        <dgm:presLayoutVars>
          <dgm:bulletEnabled val="1"/>
        </dgm:presLayoutVars>
      </dgm:prSet>
      <dgm:spPr/>
    </dgm:pt>
  </dgm:ptLst>
  <dgm:cxnLst>
    <dgm:cxn modelId="{B2A58F6E-75E7-414C-B5E3-78A93BC7BE5F}" type="presOf" srcId="{1C9A9EDD-9416-41F4-AE7B-EEEF31663FBC}" destId="{1B73CA45-3654-4A7A-86F5-27F259208F6D}" srcOrd="0" destOrd="0" presId="urn:microsoft.com/office/officeart/2005/8/layout/default"/>
    <dgm:cxn modelId="{55C738A7-6466-4FF0-97E2-E266216B37ED}" srcId="{5D262BE8-A85A-4070-A34B-6F0E72F4713F}" destId="{72DAA9C7-78BA-4239-9862-4F3F02298834}" srcOrd="2" destOrd="0" parTransId="{6553DFBD-C853-4135-9DB4-523B0D503ECF}" sibTransId="{90933807-E560-4735-BC72-E64CF527DE73}"/>
    <dgm:cxn modelId="{839BA6AD-55EB-4590-862A-D1CDA05A0473}" type="presOf" srcId="{5D262BE8-A85A-4070-A34B-6F0E72F4713F}" destId="{7C906114-B441-45E6-832A-3018DA30000E}" srcOrd="0" destOrd="0" presId="urn:microsoft.com/office/officeart/2005/8/layout/default"/>
    <dgm:cxn modelId="{54D5A443-5B9F-4C05-83DF-67D020D839FB}" srcId="{5D262BE8-A85A-4070-A34B-6F0E72F4713F}" destId="{1C9A9EDD-9416-41F4-AE7B-EEEF31663FBC}" srcOrd="1" destOrd="0" parTransId="{0EC5A747-DBBA-4B8F-8291-1BCE6BE30882}" sibTransId="{5888657A-AA94-4825-B2EE-95777E113F76}"/>
    <dgm:cxn modelId="{EF0534BC-1B68-44DB-96B9-594BAF74D2B3}" type="presOf" srcId="{72DAA9C7-78BA-4239-9862-4F3F02298834}" destId="{1686E859-9C14-4E38-B8B0-1387F2F357EB}" srcOrd="0" destOrd="0" presId="urn:microsoft.com/office/officeart/2005/8/layout/default"/>
    <dgm:cxn modelId="{5E2C48D7-A9CA-4884-BA54-1749877C0B39}" type="presOf" srcId="{C2FDE1A5-C5B0-4F25-8DDE-62415D49E2E8}" destId="{405740AB-A30D-42F3-AFA9-78B60667C94F}" srcOrd="0" destOrd="0" presId="urn:microsoft.com/office/officeart/2005/8/layout/default"/>
    <dgm:cxn modelId="{CABECD40-616C-4E0F-AC2B-5C6CB95E8575}" srcId="{5D262BE8-A85A-4070-A34B-6F0E72F4713F}" destId="{C2FDE1A5-C5B0-4F25-8DDE-62415D49E2E8}" srcOrd="0" destOrd="0" parTransId="{C3D83CE5-2F3D-4E2F-ACAF-A3D1FE672ECD}" sibTransId="{6CADEB05-3F1C-4770-B300-F8AD2BAE1A27}"/>
    <dgm:cxn modelId="{FB67356B-AF6A-4820-9542-264BA59B15F3}" type="presParOf" srcId="{7C906114-B441-45E6-832A-3018DA30000E}" destId="{405740AB-A30D-42F3-AFA9-78B60667C94F}" srcOrd="0" destOrd="0" presId="urn:microsoft.com/office/officeart/2005/8/layout/default"/>
    <dgm:cxn modelId="{452426DC-4011-4ABE-9225-289C5958134F}" type="presParOf" srcId="{7C906114-B441-45E6-832A-3018DA30000E}" destId="{F5D9DDA8-DF60-467A-B33D-E18E73709C58}" srcOrd="1" destOrd="0" presId="urn:microsoft.com/office/officeart/2005/8/layout/default"/>
    <dgm:cxn modelId="{F302D9E1-79C0-487A-87C8-9545880FA243}" type="presParOf" srcId="{7C906114-B441-45E6-832A-3018DA30000E}" destId="{1B73CA45-3654-4A7A-86F5-27F259208F6D}" srcOrd="2" destOrd="0" presId="urn:microsoft.com/office/officeart/2005/8/layout/default"/>
    <dgm:cxn modelId="{2E1AD7D5-4B4C-4617-AC10-78FF8BA31CE4}" type="presParOf" srcId="{7C906114-B441-45E6-832A-3018DA30000E}" destId="{76C66744-6318-4060-A8D4-FCC77AE06401}" srcOrd="3" destOrd="0" presId="urn:microsoft.com/office/officeart/2005/8/layout/default"/>
    <dgm:cxn modelId="{89267206-3BB5-4DF8-BA65-37661C95CB60}" type="presParOf" srcId="{7C906114-B441-45E6-832A-3018DA30000E}" destId="{1686E859-9C14-4E38-B8B0-1387F2F357E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262BE8-A85A-4070-A34B-6F0E72F4713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C2FDE1A5-C5B0-4F25-8DDE-62415D49E2E8}">
      <dgm:prSet phldrT="[Texto]" custT="1"/>
      <dgm:spPr/>
      <dgm:t>
        <a:bodyPr/>
        <a:lstStyle/>
        <a:p>
          <a:pPr algn="ctr"/>
          <a:r>
            <a:rPr lang="es-EC" sz="1600" dirty="0">
              <a:solidFill>
                <a:schemeClr val="tx1"/>
              </a:solidFill>
            </a:rPr>
            <a:t>Para la investigación, la asamblea general de asociados es parte fundamental de las asociaciones de producción agrícola, pues en promedio alcanza un 61,85% de cumplimiento de las medidas que integran esta área.</a:t>
          </a:r>
          <a:endParaRPr lang="es-ES" sz="1600" dirty="0">
            <a:solidFill>
              <a:schemeClr val="tx1"/>
            </a:solidFill>
          </a:endParaRPr>
        </a:p>
      </dgm:t>
    </dgm:pt>
    <dgm:pt modelId="{C3D83CE5-2F3D-4E2F-ACAF-A3D1FE672ECD}" type="parTrans" cxnId="{CABECD40-616C-4E0F-AC2B-5C6CB95E8575}">
      <dgm:prSet/>
      <dgm:spPr/>
      <dgm:t>
        <a:bodyPr/>
        <a:lstStyle/>
        <a:p>
          <a:pPr algn="ctr"/>
          <a:endParaRPr lang="es-ES" sz="1600">
            <a:solidFill>
              <a:schemeClr val="tx1"/>
            </a:solidFill>
          </a:endParaRPr>
        </a:p>
      </dgm:t>
    </dgm:pt>
    <dgm:pt modelId="{6CADEB05-3F1C-4770-B300-F8AD2BAE1A27}" type="sibTrans" cxnId="{CABECD40-616C-4E0F-AC2B-5C6CB95E8575}">
      <dgm:prSet/>
      <dgm:spPr/>
      <dgm:t>
        <a:bodyPr/>
        <a:lstStyle/>
        <a:p>
          <a:pPr algn="ctr"/>
          <a:endParaRPr lang="es-ES" sz="1600">
            <a:solidFill>
              <a:schemeClr val="tx1"/>
            </a:solidFill>
          </a:endParaRPr>
        </a:p>
      </dgm:t>
    </dgm:pt>
    <dgm:pt modelId="{6C5A59CB-65CB-4117-8F9C-820DFF3355FA}">
      <dgm:prSet phldrT="[Texto]" custT="1"/>
      <dgm:spPr/>
      <dgm:t>
        <a:bodyPr/>
        <a:lstStyle/>
        <a:p>
          <a:pPr algn="ctr"/>
          <a:r>
            <a:rPr lang="es-EC" sz="1600" dirty="0">
              <a:solidFill>
                <a:schemeClr val="tx1"/>
              </a:solidFill>
            </a:rPr>
            <a:t>Y que de acuerdo a los principios que rigen a la economía popular y solidaria, las prácticas garantizan el derecho al voto de cada uno de los asociados y se promueve su participación en las asambleas con mecanismos de acceso y difusión de información para una mayor transparencia. </a:t>
          </a:r>
          <a:endParaRPr lang="es-ES" sz="1600" dirty="0">
            <a:solidFill>
              <a:schemeClr val="tx1"/>
            </a:solidFill>
          </a:endParaRPr>
        </a:p>
      </dgm:t>
    </dgm:pt>
    <dgm:pt modelId="{DAAD6541-C882-4D6A-ACB1-E3D4FB51749E}" type="parTrans" cxnId="{9CC88EA5-0DE0-4D51-BC95-4A5E59AA100D}">
      <dgm:prSet/>
      <dgm:spPr/>
      <dgm:t>
        <a:bodyPr/>
        <a:lstStyle/>
        <a:p>
          <a:endParaRPr lang="es-ES" sz="2000">
            <a:solidFill>
              <a:schemeClr val="tx1"/>
            </a:solidFill>
          </a:endParaRPr>
        </a:p>
      </dgm:t>
    </dgm:pt>
    <dgm:pt modelId="{C76A3006-F7AB-4F6B-989F-E5213D8FBAD6}" type="sibTrans" cxnId="{9CC88EA5-0DE0-4D51-BC95-4A5E59AA100D}">
      <dgm:prSet/>
      <dgm:spPr/>
      <dgm:t>
        <a:bodyPr/>
        <a:lstStyle/>
        <a:p>
          <a:endParaRPr lang="es-ES" sz="2000">
            <a:solidFill>
              <a:schemeClr val="tx1"/>
            </a:solidFill>
          </a:endParaRPr>
        </a:p>
      </dgm:t>
    </dgm:pt>
    <dgm:pt modelId="{7BB99A2D-B17E-4580-B850-2A015C7F4B3A}" type="pres">
      <dgm:prSet presAssocID="{5D262BE8-A85A-4070-A34B-6F0E72F4713F}" presName="linear" presStyleCnt="0">
        <dgm:presLayoutVars>
          <dgm:animLvl val="lvl"/>
          <dgm:resizeHandles val="exact"/>
        </dgm:presLayoutVars>
      </dgm:prSet>
      <dgm:spPr/>
    </dgm:pt>
    <dgm:pt modelId="{83FDA64A-1D80-4328-8767-716C2E34B384}" type="pres">
      <dgm:prSet presAssocID="{C2FDE1A5-C5B0-4F25-8DDE-62415D49E2E8}" presName="parentText" presStyleLbl="node1" presStyleIdx="0" presStyleCnt="2">
        <dgm:presLayoutVars>
          <dgm:chMax val="0"/>
          <dgm:bulletEnabled val="1"/>
        </dgm:presLayoutVars>
      </dgm:prSet>
      <dgm:spPr/>
    </dgm:pt>
    <dgm:pt modelId="{844DFCC3-969D-4D1B-878F-CB030A65E03D}" type="pres">
      <dgm:prSet presAssocID="{6CADEB05-3F1C-4770-B300-F8AD2BAE1A27}" presName="spacer" presStyleCnt="0"/>
      <dgm:spPr/>
    </dgm:pt>
    <dgm:pt modelId="{5D424C7A-DDC7-4743-8944-80EAEBB5BD40}" type="pres">
      <dgm:prSet presAssocID="{6C5A59CB-65CB-4117-8F9C-820DFF3355FA}" presName="parentText" presStyleLbl="node1" presStyleIdx="1" presStyleCnt="2">
        <dgm:presLayoutVars>
          <dgm:chMax val="0"/>
          <dgm:bulletEnabled val="1"/>
        </dgm:presLayoutVars>
      </dgm:prSet>
      <dgm:spPr/>
    </dgm:pt>
  </dgm:ptLst>
  <dgm:cxnLst>
    <dgm:cxn modelId="{9CC88EA5-0DE0-4D51-BC95-4A5E59AA100D}" srcId="{5D262BE8-A85A-4070-A34B-6F0E72F4713F}" destId="{6C5A59CB-65CB-4117-8F9C-820DFF3355FA}" srcOrd="1" destOrd="0" parTransId="{DAAD6541-C882-4D6A-ACB1-E3D4FB51749E}" sibTransId="{C76A3006-F7AB-4F6B-989F-E5213D8FBAD6}"/>
    <dgm:cxn modelId="{B2065167-0FAB-4BDE-BBAB-2656EA4A90A8}" type="presOf" srcId="{6C5A59CB-65CB-4117-8F9C-820DFF3355FA}" destId="{5D424C7A-DDC7-4743-8944-80EAEBB5BD40}" srcOrd="0" destOrd="0" presId="urn:microsoft.com/office/officeart/2005/8/layout/vList2"/>
    <dgm:cxn modelId="{7B3E89BB-1886-476D-BA6F-FC74D6A3D0DC}" type="presOf" srcId="{5D262BE8-A85A-4070-A34B-6F0E72F4713F}" destId="{7BB99A2D-B17E-4580-B850-2A015C7F4B3A}" srcOrd="0" destOrd="0" presId="urn:microsoft.com/office/officeart/2005/8/layout/vList2"/>
    <dgm:cxn modelId="{CABECD40-616C-4E0F-AC2B-5C6CB95E8575}" srcId="{5D262BE8-A85A-4070-A34B-6F0E72F4713F}" destId="{C2FDE1A5-C5B0-4F25-8DDE-62415D49E2E8}" srcOrd="0" destOrd="0" parTransId="{C3D83CE5-2F3D-4E2F-ACAF-A3D1FE672ECD}" sibTransId="{6CADEB05-3F1C-4770-B300-F8AD2BAE1A27}"/>
    <dgm:cxn modelId="{0C7D89CA-A54C-4EDC-92E3-CB2CB0CF9640}" type="presOf" srcId="{C2FDE1A5-C5B0-4F25-8DDE-62415D49E2E8}" destId="{83FDA64A-1D80-4328-8767-716C2E34B384}" srcOrd="0" destOrd="0" presId="urn:microsoft.com/office/officeart/2005/8/layout/vList2"/>
    <dgm:cxn modelId="{2469DCD6-0D7B-4AD9-9230-9B8636695056}" type="presParOf" srcId="{7BB99A2D-B17E-4580-B850-2A015C7F4B3A}" destId="{83FDA64A-1D80-4328-8767-716C2E34B384}" srcOrd="0" destOrd="0" presId="urn:microsoft.com/office/officeart/2005/8/layout/vList2"/>
    <dgm:cxn modelId="{7EE6C50C-8770-43C2-8483-323FD5495B59}" type="presParOf" srcId="{7BB99A2D-B17E-4580-B850-2A015C7F4B3A}" destId="{844DFCC3-969D-4D1B-878F-CB030A65E03D}" srcOrd="1" destOrd="0" presId="urn:microsoft.com/office/officeart/2005/8/layout/vList2"/>
    <dgm:cxn modelId="{E9C0816A-8FEA-4BCD-B73B-8B20DB021A8D}" type="presParOf" srcId="{7BB99A2D-B17E-4580-B850-2A015C7F4B3A}" destId="{5D424C7A-DDC7-4743-8944-80EAEBB5BD4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D262BE8-A85A-4070-A34B-6F0E72F4713F}"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S"/>
        </a:p>
      </dgm:t>
    </dgm:pt>
    <dgm:pt modelId="{C2FDE1A5-C5B0-4F25-8DDE-62415D49E2E8}">
      <dgm:prSet phldrT="[Texto]" custT="1"/>
      <dgm:spPr/>
      <dgm:t>
        <a:bodyPr/>
        <a:lstStyle/>
        <a:p>
          <a:pPr algn="ctr"/>
          <a:r>
            <a:rPr lang="es-EC" sz="1600" b="0" dirty="0">
              <a:solidFill>
                <a:schemeClr val="tx1"/>
              </a:solidFill>
            </a:rPr>
            <a:t>La presente investigación se efectuó considerando únicamente el año 2016, por cuanto no existe información de las asociaciones de producción agrícola sobre gobierno corporativo durante los últimos años. </a:t>
          </a:r>
          <a:endParaRPr lang="es-ES" sz="1600" b="0" dirty="0">
            <a:solidFill>
              <a:schemeClr val="tx1"/>
            </a:solidFill>
          </a:endParaRPr>
        </a:p>
      </dgm:t>
    </dgm:pt>
    <dgm:pt modelId="{C3D83CE5-2F3D-4E2F-ACAF-A3D1FE672ECD}" type="parTrans" cxnId="{CABECD40-616C-4E0F-AC2B-5C6CB95E8575}">
      <dgm:prSet/>
      <dgm:spPr/>
      <dgm:t>
        <a:bodyPr/>
        <a:lstStyle/>
        <a:p>
          <a:pPr algn="ctr"/>
          <a:endParaRPr lang="es-ES" sz="1600">
            <a:solidFill>
              <a:schemeClr val="tx1"/>
            </a:solidFill>
          </a:endParaRPr>
        </a:p>
      </dgm:t>
    </dgm:pt>
    <dgm:pt modelId="{6CADEB05-3F1C-4770-B300-F8AD2BAE1A27}" type="sibTrans" cxnId="{CABECD40-616C-4E0F-AC2B-5C6CB95E8575}">
      <dgm:prSet/>
      <dgm:spPr/>
      <dgm:t>
        <a:bodyPr/>
        <a:lstStyle/>
        <a:p>
          <a:pPr algn="ctr"/>
          <a:endParaRPr lang="es-ES" sz="1600">
            <a:solidFill>
              <a:schemeClr val="tx1"/>
            </a:solidFill>
          </a:endParaRPr>
        </a:p>
      </dgm:t>
    </dgm:pt>
    <dgm:pt modelId="{9F0B696B-61B6-41CE-8BFD-E54F36759AD6}">
      <dgm:prSet phldrT="[Texto]" custT="1"/>
      <dgm:spPr/>
      <dgm:t>
        <a:bodyPr/>
        <a:lstStyle/>
        <a:p>
          <a:pPr algn="ctr"/>
          <a:r>
            <a:rPr lang="es-EC" sz="1600" dirty="0">
              <a:solidFill>
                <a:schemeClr val="tx1"/>
              </a:solidFill>
            </a:rPr>
            <a:t>Sin embargo, con la información obtenida se evidenció que existe una relación mínima entre las variables, la misma que con la comparación de varios años puede ser corroborada o no. </a:t>
          </a:r>
          <a:endParaRPr lang="es-ES" sz="1600" dirty="0">
            <a:solidFill>
              <a:schemeClr val="tx1"/>
            </a:solidFill>
          </a:endParaRPr>
        </a:p>
      </dgm:t>
    </dgm:pt>
    <dgm:pt modelId="{4EFA606F-40B9-4873-BE5C-C57E82BDF3D3}" type="parTrans" cxnId="{6551A7F4-7836-457A-8F72-9B27C77641AD}">
      <dgm:prSet/>
      <dgm:spPr/>
      <dgm:t>
        <a:bodyPr/>
        <a:lstStyle/>
        <a:p>
          <a:endParaRPr lang="es-ES" sz="1800">
            <a:solidFill>
              <a:schemeClr val="tx1"/>
            </a:solidFill>
          </a:endParaRPr>
        </a:p>
      </dgm:t>
    </dgm:pt>
    <dgm:pt modelId="{8C943D03-B20D-44EC-A877-CA5027874466}" type="sibTrans" cxnId="{6551A7F4-7836-457A-8F72-9B27C77641AD}">
      <dgm:prSet/>
      <dgm:spPr/>
      <dgm:t>
        <a:bodyPr/>
        <a:lstStyle/>
        <a:p>
          <a:endParaRPr lang="es-ES" sz="1800">
            <a:solidFill>
              <a:schemeClr val="tx1"/>
            </a:solidFill>
          </a:endParaRPr>
        </a:p>
      </dgm:t>
    </dgm:pt>
    <dgm:pt modelId="{C9CF7B60-DB55-4D05-89D3-8421719C9F39}">
      <dgm:prSet phldrT="[Texto]" custT="1"/>
      <dgm:spPr/>
      <dgm:t>
        <a:bodyPr/>
        <a:lstStyle/>
        <a:p>
          <a:pPr algn="ctr"/>
          <a:r>
            <a:rPr lang="es-EC" sz="1600" dirty="0">
              <a:solidFill>
                <a:schemeClr val="tx1"/>
              </a:solidFill>
            </a:rPr>
            <a:t>Por tanto, el estudio procedió de dicha manera y con la elaboración de la propuesta de lineamientos de gobierno corporativo a partir del año analizado. </a:t>
          </a:r>
          <a:endParaRPr lang="es-ES" sz="1600" dirty="0">
            <a:solidFill>
              <a:schemeClr val="tx1"/>
            </a:solidFill>
          </a:endParaRPr>
        </a:p>
      </dgm:t>
    </dgm:pt>
    <dgm:pt modelId="{76B22DA8-3816-4DB2-AEEE-1CC4EB4F1F94}" type="parTrans" cxnId="{1A015FE8-2020-43C5-8A9E-965C2254935B}">
      <dgm:prSet/>
      <dgm:spPr/>
      <dgm:t>
        <a:bodyPr/>
        <a:lstStyle/>
        <a:p>
          <a:endParaRPr lang="es-ES" sz="1800">
            <a:solidFill>
              <a:schemeClr val="tx1"/>
            </a:solidFill>
          </a:endParaRPr>
        </a:p>
      </dgm:t>
    </dgm:pt>
    <dgm:pt modelId="{A2A30128-BFAB-42E2-B106-E7560E40C3A7}" type="sibTrans" cxnId="{1A015FE8-2020-43C5-8A9E-965C2254935B}">
      <dgm:prSet/>
      <dgm:spPr/>
      <dgm:t>
        <a:bodyPr/>
        <a:lstStyle/>
        <a:p>
          <a:endParaRPr lang="es-ES" sz="1800">
            <a:solidFill>
              <a:schemeClr val="tx1"/>
            </a:solidFill>
          </a:endParaRPr>
        </a:p>
      </dgm:t>
    </dgm:pt>
    <dgm:pt modelId="{7B002379-F0C6-457D-B78E-E4E378DD4E79}">
      <dgm:prSet phldrT="[Texto]" custT="1"/>
      <dgm:spPr/>
      <dgm:t>
        <a:bodyPr/>
        <a:lstStyle/>
        <a:p>
          <a:pPr algn="ctr"/>
          <a:r>
            <a:rPr lang="es-EC" sz="1600" dirty="0">
              <a:solidFill>
                <a:schemeClr val="tx1"/>
              </a:solidFill>
            </a:rPr>
            <a:t>De manera que se sugiere aplicar diversos métodos estadísticos como el panel de datos u otros, en investigaciones futuras, evaluando de forma continua tanto el gobierno corporativo como la gestión financiera.</a:t>
          </a:r>
          <a:endParaRPr lang="es-ES" sz="1600" dirty="0">
            <a:solidFill>
              <a:schemeClr val="tx1"/>
            </a:solidFill>
          </a:endParaRPr>
        </a:p>
      </dgm:t>
    </dgm:pt>
    <dgm:pt modelId="{D1AFA56A-7A8A-4470-8B28-52E8D2984DA5}" type="parTrans" cxnId="{E63ECE51-3F44-48BE-BBF0-9B7651D016B3}">
      <dgm:prSet/>
      <dgm:spPr/>
      <dgm:t>
        <a:bodyPr/>
        <a:lstStyle/>
        <a:p>
          <a:endParaRPr lang="es-EC" sz="1600"/>
        </a:p>
      </dgm:t>
    </dgm:pt>
    <dgm:pt modelId="{F949DA03-3FB9-4710-8B09-756661A83FF7}" type="sibTrans" cxnId="{E63ECE51-3F44-48BE-BBF0-9B7651D016B3}">
      <dgm:prSet/>
      <dgm:spPr/>
      <dgm:t>
        <a:bodyPr/>
        <a:lstStyle/>
        <a:p>
          <a:endParaRPr lang="es-EC" sz="1600"/>
        </a:p>
      </dgm:t>
    </dgm:pt>
    <dgm:pt modelId="{72999651-7E9C-414A-8C39-ADE3D6BE34DD}" type="pres">
      <dgm:prSet presAssocID="{5D262BE8-A85A-4070-A34B-6F0E72F4713F}" presName="Name0" presStyleCnt="0">
        <dgm:presLayoutVars>
          <dgm:chMax val="7"/>
          <dgm:chPref val="7"/>
          <dgm:dir/>
        </dgm:presLayoutVars>
      </dgm:prSet>
      <dgm:spPr/>
    </dgm:pt>
    <dgm:pt modelId="{133DF442-2BF5-4290-8960-80472587E5C4}" type="pres">
      <dgm:prSet presAssocID="{5D262BE8-A85A-4070-A34B-6F0E72F4713F}" presName="Name1" presStyleCnt="0"/>
      <dgm:spPr/>
    </dgm:pt>
    <dgm:pt modelId="{9BB54958-727F-4CC3-8E06-D583FB758215}" type="pres">
      <dgm:prSet presAssocID="{5D262BE8-A85A-4070-A34B-6F0E72F4713F}" presName="cycle" presStyleCnt="0"/>
      <dgm:spPr/>
    </dgm:pt>
    <dgm:pt modelId="{84CA96F1-B1C8-4EC7-87CD-36E344DC55E7}" type="pres">
      <dgm:prSet presAssocID="{5D262BE8-A85A-4070-A34B-6F0E72F4713F}" presName="srcNode" presStyleLbl="node1" presStyleIdx="0" presStyleCnt="4"/>
      <dgm:spPr/>
    </dgm:pt>
    <dgm:pt modelId="{048A1E7F-0E11-443F-8027-1B91D8E660BB}" type="pres">
      <dgm:prSet presAssocID="{5D262BE8-A85A-4070-A34B-6F0E72F4713F}" presName="conn" presStyleLbl="parChTrans1D2" presStyleIdx="0" presStyleCnt="1"/>
      <dgm:spPr/>
    </dgm:pt>
    <dgm:pt modelId="{595577A0-BA88-4A70-BD1B-4851997B655B}" type="pres">
      <dgm:prSet presAssocID="{5D262BE8-A85A-4070-A34B-6F0E72F4713F}" presName="extraNode" presStyleLbl="node1" presStyleIdx="0" presStyleCnt="4"/>
      <dgm:spPr/>
    </dgm:pt>
    <dgm:pt modelId="{B018B064-3B38-4B30-BFE8-D076BAF6D92E}" type="pres">
      <dgm:prSet presAssocID="{5D262BE8-A85A-4070-A34B-6F0E72F4713F}" presName="dstNode" presStyleLbl="node1" presStyleIdx="0" presStyleCnt="4"/>
      <dgm:spPr/>
    </dgm:pt>
    <dgm:pt modelId="{5BE4984F-2944-4DE1-92CB-52AB0CEF67E1}" type="pres">
      <dgm:prSet presAssocID="{C2FDE1A5-C5B0-4F25-8DDE-62415D49E2E8}" presName="text_1" presStyleLbl="node1" presStyleIdx="0" presStyleCnt="4">
        <dgm:presLayoutVars>
          <dgm:bulletEnabled val="1"/>
        </dgm:presLayoutVars>
      </dgm:prSet>
      <dgm:spPr/>
    </dgm:pt>
    <dgm:pt modelId="{8C8E9393-1B30-4232-B158-86974DC3330B}" type="pres">
      <dgm:prSet presAssocID="{C2FDE1A5-C5B0-4F25-8DDE-62415D49E2E8}" presName="accent_1" presStyleCnt="0"/>
      <dgm:spPr/>
    </dgm:pt>
    <dgm:pt modelId="{2BBC7AA3-0995-4653-BE5D-080F97E639BA}" type="pres">
      <dgm:prSet presAssocID="{C2FDE1A5-C5B0-4F25-8DDE-62415D49E2E8}" presName="accentRepeatNode" presStyleLbl="solidFgAcc1" presStyleIdx="0" presStyleCnt="4"/>
      <dgm:spPr>
        <a:blipFill rotWithShape="0">
          <a:blip xmlns:r="http://schemas.openxmlformats.org/officeDocument/2006/relationships" r:embed="rId1"/>
          <a:stretch>
            <a:fillRect/>
          </a:stretch>
        </a:blipFill>
      </dgm:spPr>
    </dgm:pt>
    <dgm:pt modelId="{DFD7BCC4-49AC-42D8-8A90-0E6F92988CD8}" type="pres">
      <dgm:prSet presAssocID="{9F0B696B-61B6-41CE-8BFD-E54F36759AD6}" presName="text_2" presStyleLbl="node1" presStyleIdx="1" presStyleCnt="4">
        <dgm:presLayoutVars>
          <dgm:bulletEnabled val="1"/>
        </dgm:presLayoutVars>
      </dgm:prSet>
      <dgm:spPr/>
    </dgm:pt>
    <dgm:pt modelId="{E7970B67-6723-4E4A-96C7-122B152566DA}" type="pres">
      <dgm:prSet presAssocID="{9F0B696B-61B6-41CE-8BFD-E54F36759AD6}" presName="accent_2" presStyleCnt="0"/>
      <dgm:spPr/>
    </dgm:pt>
    <dgm:pt modelId="{231B9A31-7945-4308-B7F9-890818665E6C}" type="pres">
      <dgm:prSet presAssocID="{9F0B696B-61B6-41CE-8BFD-E54F36759AD6}" presName="accentRepeatNode" presStyleLbl="solidFgAcc1" presStyleIdx="1" presStyleCnt="4"/>
      <dgm:spPr>
        <a:blipFill rotWithShape="0">
          <a:blip xmlns:r="http://schemas.openxmlformats.org/officeDocument/2006/relationships" r:embed="rId2"/>
          <a:stretch>
            <a:fillRect/>
          </a:stretch>
        </a:blipFill>
      </dgm:spPr>
    </dgm:pt>
    <dgm:pt modelId="{BB8D3223-8002-4C24-BC65-94B46BC645C1}" type="pres">
      <dgm:prSet presAssocID="{C9CF7B60-DB55-4D05-89D3-8421719C9F39}" presName="text_3" presStyleLbl="node1" presStyleIdx="2" presStyleCnt="4">
        <dgm:presLayoutVars>
          <dgm:bulletEnabled val="1"/>
        </dgm:presLayoutVars>
      </dgm:prSet>
      <dgm:spPr/>
    </dgm:pt>
    <dgm:pt modelId="{BADE6801-2CF4-4B3A-95B6-BA80E5AF9488}" type="pres">
      <dgm:prSet presAssocID="{C9CF7B60-DB55-4D05-89D3-8421719C9F39}" presName="accent_3" presStyleCnt="0"/>
      <dgm:spPr/>
    </dgm:pt>
    <dgm:pt modelId="{F799A64A-811E-4D1E-A6EF-B2D775512A0B}" type="pres">
      <dgm:prSet presAssocID="{C9CF7B60-DB55-4D05-89D3-8421719C9F39}" presName="accentRepeatNode" presStyleLbl="solidFgAcc1" presStyleIdx="2" presStyleCnt="4"/>
      <dgm:spPr>
        <a:blipFill rotWithShape="0">
          <a:blip xmlns:r="http://schemas.openxmlformats.org/officeDocument/2006/relationships" r:embed="rId3"/>
          <a:stretch>
            <a:fillRect/>
          </a:stretch>
        </a:blipFill>
      </dgm:spPr>
    </dgm:pt>
    <dgm:pt modelId="{12CD64EA-7983-42D1-852B-569BCAAA0686}" type="pres">
      <dgm:prSet presAssocID="{7B002379-F0C6-457D-B78E-E4E378DD4E79}" presName="text_4" presStyleLbl="node1" presStyleIdx="3" presStyleCnt="4">
        <dgm:presLayoutVars>
          <dgm:bulletEnabled val="1"/>
        </dgm:presLayoutVars>
      </dgm:prSet>
      <dgm:spPr/>
    </dgm:pt>
    <dgm:pt modelId="{FE5C8619-2DCC-41E8-BA9D-74B54F9C79F2}" type="pres">
      <dgm:prSet presAssocID="{7B002379-F0C6-457D-B78E-E4E378DD4E79}" presName="accent_4" presStyleCnt="0"/>
      <dgm:spPr/>
    </dgm:pt>
    <dgm:pt modelId="{98F83C12-C1FE-4776-94C3-16787466A3DE}" type="pres">
      <dgm:prSet presAssocID="{7B002379-F0C6-457D-B78E-E4E378DD4E79}" presName="accentRepeatNode" presStyleLbl="solidFgAcc1" presStyleIdx="3" presStyleCnt="4"/>
      <dgm:spPr>
        <a:blipFill rotWithShape="0">
          <a:blip xmlns:r="http://schemas.openxmlformats.org/officeDocument/2006/relationships" r:embed="rId4"/>
          <a:stretch>
            <a:fillRect/>
          </a:stretch>
        </a:blipFill>
      </dgm:spPr>
    </dgm:pt>
  </dgm:ptLst>
  <dgm:cxnLst>
    <dgm:cxn modelId="{D5CA1F8E-DC5A-49B5-84AA-EAD1F84894BA}" type="presOf" srcId="{6CADEB05-3F1C-4770-B300-F8AD2BAE1A27}" destId="{048A1E7F-0E11-443F-8027-1B91D8E660BB}" srcOrd="0" destOrd="0" presId="urn:microsoft.com/office/officeart/2008/layout/VerticalCurvedList"/>
    <dgm:cxn modelId="{CABECD40-616C-4E0F-AC2B-5C6CB95E8575}" srcId="{5D262BE8-A85A-4070-A34B-6F0E72F4713F}" destId="{C2FDE1A5-C5B0-4F25-8DDE-62415D49E2E8}" srcOrd="0" destOrd="0" parTransId="{C3D83CE5-2F3D-4E2F-ACAF-A3D1FE672ECD}" sibTransId="{6CADEB05-3F1C-4770-B300-F8AD2BAE1A27}"/>
    <dgm:cxn modelId="{1A015FE8-2020-43C5-8A9E-965C2254935B}" srcId="{5D262BE8-A85A-4070-A34B-6F0E72F4713F}" destId="{C9CF7B60-DB55-4D05-89D3-8421719C9F39}" srcOrd="2" destOrd="0" parTransId="{76B22DA8-3816-4DB2-AEEE-1CC4EB4F1F94}" sibTransId="{A2A30128-BFAB-42E2-B106-E7560E40C3A7}"/>
    <dgm:cxn modelId="{E63ECE51-3F44-48BE-BBF0-9B7651D016B3}" srcId="{5D262BE8-A85A-4070-A34B-6F0E72F4713F}" destId="{7B002379-F0C6-457D-B78E-E4E378DD4E79}" srcOrd="3" destOrd="0" parTransId="{D1AFA56A-7A8A-4470-8B28-52E8D2984DA5}" sibTransId="{F949DA03-3FB9-4710-8B09-756661A83FF7}"/>
    <dgm:cxn modelId="{A805E8A7-3BDC-4CD9-B51B-2B2431ED005F}" type="presOf" srcId="{C2FDE1A5-C5B0-4F25-8DDE-62415D49E2E8}" destId="{5BE4984F-2944-4DE1-92CB-52AB0CEF67E1}" srcOrd="0" destOrd="0" presId="urn:microsoft.com/office/officeart/2008/layout/VerticalCurvedList"/>
    <dgm:cxn modelId="{4CA61AE1-C7FB-44CD-B00E-707D211D22DA}" type="presOf" srcId="{C9CF7B60-DB55-4D05-89D3-8421719C9F39}" destId="{BB8D3223-8002-4C24-BC65-94B46BC645C1}" srcOrd="0" destOrd="0" presId="urn:microsoft.com/office/officeart/2008/layout/VerticalCurvedList"/>
    <dgm:cxn modelId="{F1538B8A-3FD4-465B-BEAE-A9CD8606AEBF}" type="presOf" srcId="{9F0B696B-61B6-41CE-8BFD-E54F36759AD6}" destId="{DFD7BCC4-49AC-42D8-8A90-0E6F92988CD8}" srcOrd="0" destOrd="0" presId="urn:microsoft.com/office/officeart/2008/layout/VerticalCurvedList"/>
    <dgm:cxn modelId="{6551A7F4-7836-457A-8F72-9B27C77641AD}" srcId="{5D262BE8-A85A-4070-A34B-6F0E72F4713F}" destId="{9F0B696B-61B6-41CE-8BFD-E54F36759AD6}" srcOrd="1" destOrd="0" parTransId="{4EFA606F-40B9-4873-BE5C-C57E82BDF3D3}" sibTransId="{8C943D03-B20D-44EC-A877-CA5027874466}"/>
    <dgm:cxn modelId="{09DA78C7-776E-484D-B065-111E5B7DB0B7}" type="presOf" srcId="{5D262BE8-A85A-4070-A34B-6F0E72F4713F}" destId="{72999651-7E9C-414A-8C39-ADE3D6BE34DD}" srcOrd="0" destOrd="0" presId="urn:microsoft.com/office/officeart/2008/layout/VerticalCurvedList"/>
    <dgm:cxn modelId="{D392F5AE-EFC2-4DD8-8ED3-A7E4E6C7A923}" type="presOf" srcId="{7B002379-F0C6-457D-B78E-E4E378DD4E79}" destId="{12CD64EA-7983-42D1-852B-569BCAAA0686}" srcOrd="0" destOrd="0" presId="urn:microsoft.com/office/officeart/2008/layout/VerticalCurvedList"/>
    <dgm:cxn modelId="{E338347C-BC72-4FAC-84B4-900EF7AD66CE}" type="presParOf" srcId="{72999651-7E9C-414A-8C39-ADE3D6BE34DD}" destId="{133DF442-2BF5-4290-8960-80472587E5C4}" srcOrd="0" destOrd="0" presId="urn:microsoft.com/office/officeart/2008/layout/VerticalCurvedList"/>
    <dgm:cxn modelId="{991EBD1F-C719-4E43-B02B-CCED82A25093}" type="presParOf" srcId="{133DF442-2BF5-4290-8960-80472587E5C4}" destId="{9BB54958-727F-4CC3-8E06-D583FB758215}" srcOrd="0" destOrd="0" presId="urn:microsoft.com/office/officeart/2008/layout/VerticalCurvedList"/>
    <dgm:cxn modelId="{9C8123B3-45A5-46FA-85A0-8F8E34F10407}" type="presParOf" srcId="{9BB54958-727F-4CC3-8E06-D583FB758215}" destId="{84CA96F1-B1C8-4EC7-87CD-36E344DC55E7}" srcOrd="0" destOrd="0" presId="urn:microsoft.com/office/officeart/2008/layout/VerticalCurvedList"/>
    <dgm:cxn modelId="{D50B9BD7-3D13-4B97-AF17-A3D41CCC1B7E}" type="presParOf" srcId="{9BB54958-727F-4CC3-8E06-D583FB758215}" destId="{048A1E7F-0E11-443F-8027-1B91D8E660BB}" srcOrd="1" destOrd="0" presId="urn:microsoft.com/office/officeart/2008/layout/VerticalCurvedList"/>
    <dgm:cxn modelId="{C022656F-D088-417D-AB05-3C47D050ED78}" type="presParOf" srcId="{9BB54958-727F-4CC3-8E06-D583FB758215}" destId="{595577A0-BA88-4A70-BD1B-4851997B655B}" srcOrd="2" destOrd="0" presId="urn:microsoft.com/office/officeart/2008/layout/VerticalCurvedList"/>
    <dgm:cxn modelId="{39AD5775-FA03-4EAF-9B28-5178239A5C8B}" type="presParOf" srcId="{9BB54958-727F-4CC3-8E06-D583FB758215}" destId="{B018B064-3B38-4B30-BFE8-D076BAF6D92E}" srcOrd="3" destOrd="0" presId="urn:microsoft.com/office/officeart/2008/layout/VerticalCurvedList"/>
    <dgm:cxn modelId="{3342F4A9-91C4-4617-82EA-C7FE375EA6D2}" type="presParOf" srcId="{133DF442-2BF5-4290-8960-80472587E5C4}" destId="{5BE4984F-2944-4DE1-92CB-52AB0CEF67E1}" srcOrd="1" destOrd="0" presId="urn:microsoft.com/office/officeart/2008/layout/VerticalCurvedList"/>
    <dgm:cxn modelId="{3334C577-7B58-4AA0-8A68-D413A2DAFB6B}" type="presParOf" srcId="{133DF442-2BF5-4290-8960-80472587E5C4}" destId="{8C8E9393-1B30-4232-B158-86974DC3330B}" srcOrd="2" destOrd="0" presId="urn:microsoft.com/office/officeart/2008/layout/VerticalCurvedList"/>
    <dgm:cxn modelId="{974E8867-78EB-41D1-BBE2-6E6D012F6111}" type="presParOf" srcId="{8C8E9393-1B30-4232-B158-86974DC3330B}" destId="{2BBC7AA3-0995-4653-BE5D-080F97E639BA}" srcOrd="0" destOrd="0" presId="urn:microsoft.com/office/officeart/2008/layout/VerticalCurvedList"/>
    <dgm:cxn modelId="{0DD72EAE-0A8F-4230-96C9-C7759BCCD432}" type="presParOf" srcId="{133DF442-2BF5-4290-8960-80472587E5C4}" destId="{DFD7BCC4-49AC-42D8-8A90-0E6F92988CD8}" srcOrd="3" destOrd="0" presId="urn:microsoft.com/office/officeart/2008/layout/VerticalCurvedList"/>
    <dgm:cxn modelId="{9ECD4B7A-6DCE-4B9B-AB52-8490DA2EBD5F}" type="presParOf" srcId="{133DF442-2BF5-4290-8960-80472587E5C4}" destId="{E7970B67-6723-4E4A-96C7-122B152566DA}" srcOrd="4" destOrd="0" presId="urn:microsoft.com/office/officeart/2008/layout/VerticalCurvedList"/>
    <dgm:cxn modelId="{87877A97-DAF5-4B9B-8738-8F76E8F2E557}" type="presParOf" srcId="{E7970B67-6723-4E4A-96C7-122B152566DA}" destId="{231B9A31-7945-4308-B7F9-890818665E6C}" srcOrd="0" destOrd="0" presId="urn:microsoft.com/office/officeart/2008/layout/VerticalCurvedList"/>
    <dgm:cxn modelId="{63AE3E95-9836-4291-93D8-1BE849206BE8}" type="presParOf" srcId="{133DF442-2BF5-4290-8960-80472587E5C4}" destId="{BB8D3223-8002-4C24-BC65-94B46BC645C1}" srcOrd="5" destOrd="0" presId="urn:microsoft.com/office/officeart/2008/layout/VerticalCurvedList"/>
    <dgm:cxn modelId="{A4FDF664-B078-4508-8DD8-3D59373EEB2A}" type="presParOf" srcId="{133DF442-2BF5-4290-8960-80472587E5C4}" destId="{BADE6801-2CF4-4B3A-95B6-BA80E5AF9488}" srcOrd="6" destOrd="0" presId="urn:microsoft.com/office/officeart/2008/layout/VerticalCurvedList"/>
    <dgm:cxn modelId="{80A24941-B5DF-4258-B571-8FAA727DA5BB}" type="presParOf" srcId="{BADE6801-2CF4-4B3A-95B6-BA80E5AF9488}" destId="{F799A64A-811E-4D1E-A6EF-B2D775512A0B}" srcOrd="0" destOrd="0" presId="urn:microsoft.com/office/officeart/2008/layout/VerticalCurvedList"/>
    <dgm:cxn modelId="{DE16A2E3-3DA5-4263-A337-38F98414313C}" type="presParOf" srcId="{133DF442-2BF5-4290-8960-80472587E5C4}" destId="{12CD64EA-7983-42D1-852B-569BCAAA0686}" srcOrd="7" destOrd="0" presId="urn:microsoft.com/office/officeart/2008/layout/VerticalCurvedList"/>
    <dgm:cxn modelId="{C230D166-597A-4D5C-A228-19992EDA4AB8}" type="presParOf" srcId="{133DF442-2BF5-4290-8960-80472587E5C4}" destId="{FE5C8619-2DCC-41E8-BA9D-74B54F9C79F2}" srcOrd="8" destOrd="0" presId="urn:microsoft.com/office/officeart/2008/layout/VerticalCurvedList"/>
    <dgm:cxn modelId="{EB71C8C5-0824-4E41-9781-AD2A1E8CB846}" type="presParOf" srcId="{FE5C8619-2DCC-41E8-BA9D-74B54F9C79F2}" destId="{98F83C12-C1FE-4776-94C3-16787466A3D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49FCB2-82E0-4403-924E-78AA5A4B90B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6D65B7EC-DEA2-418A-89A8-AC51BD848EC1}">
      <dgm:prSet custT="1"/>
      <dgm:spPr/>
      <dgm:t>
        <a:bodyPr/>
        <a:lstStyle/>
        <a:p>
          <a:r>
            <a:rPr lang="es-EC" sz="1400" dirty="0">
              <a:solidFill>
                <a:schemeClr val="tx1"/>
              </a:solidFill>
            </a:rPr>
            <a:t>1. Elaborar la fundamentación teórica del gobierno corporativo a través de información de fuentes primarias y secundarias.</a:t>
          </a:r>
          <a:endParaRPr lang="es-ES" sz="1400" dirty="0">
            <a:solidFill>
              <a:schemeClr val="tx1"/>
            </a:solidFill>
          </a:endParaRPr>
        </a:p>
      </dgm:t>
    </dgm:pt>
    <dgm:pt modelId="{F3187F8C-CB4D-400E-91EE-CF980732DD0B}" type="parTrans" cxnId="{8F35CC9C-3618-4471-BDCE-4825D240BCFE}">
      <dgm:prSet/>
      <dgm:spPr/>
      <dgm:t>
        <a:bodyPr/>
        <a:lstStyle/>
        <a:p>
          <a:endParaRPr lang="es-ES" sz="2000">
            <a:solidFill>
              <a:schemeClr val="tx1"/>
            </a:solidFill>
          </a:endParaRPr>
        </a:p>
      </dgm:t>
    </dgm:pt>
    <dgm:pt modelId="{1B0532A9-43C4-4638-A83C-05C7C08ED06F}" type="sibTrans" cxnId="{8F35CC9C-3618-4471-BDCE-4825D240BCFE}">
      <dgm:prSet/>
      <dgm:spPr/>
      <dgm:t>
        <a:bodyPr/>
        <a:lstStyle/>
        <a:p>
          <a:endParaRPr lang="es-ES" sz="2000">
            <a:solidFill>
              <a:schemeClr val="tx1"/>
            </a:solidFill>
          </a:endParaRPr>
        </a:p>
      </dgm:t>
    </dgm:pt>
    <dgm:pt modelId="{4BF810BE-6BAA-4215-B141-C2609D88EDA0}">
      <dgm:prSet custT="1"/>
      <dgm:spPr/>
      <dgm:t>
        <a:bodyPr/>
        <a:lstStyle/>
        <a:p>
          <a:r>
            <a:rPr lang="es-EC" sz="1400" dirty="0">
              <a:solidFill>
                <a:schemeClr val="tx1"/>
              </a:solidFill>
            </a:rPr>
            <a:t>2. Realizar un diagnóstico del sector asociativo, particularmente de las asociaciones que integran la Economía Popular y Solidaria.</a:t>
          </a:r>
          <a:endParaRPr lang="es-ES" sz="1400" dirty="0">
            <a:solidFill>
              <a:schemeClr val="tx1"/>
            </a:solidFill>
          </a:endParaRPr>
        </a:p>
      </dgm:t>
    </dgm:pt>
    <dgm:pt modelId="{E375893F-9DB9-4EA2-8D97-9642DD700198}" type="parTrans" cxnId="{A6CC8B9F-4621-4A5A-9C77-19E3CAB197B8}">
      <dgm:prSet/>
      <dgm:spPr/>
      <dgm:t>
        <a:bodyPr/>
        <a:lstStyle/>
        <a:p>
          <a:endParaRPr lang="es-ES" sz="2000">
            <a:solidFill>
              <a:schemeClr val="tx1"/>
            </a:solidFill>
          </a:endParaRPr>
        </a:p>
      </dgm:t>
    </dgm:pt>
    <dgm:pt modelId="{A33BAB09-4958-4F62-AED1-1F2008877644}" type="sibTrans" cxnId="{A6CC8B9F-4621-4A5A-9C77-19E3CAB197B8}">
      <dgm:prSet/>
      <dgm:spPr/>
      <dgm:t>
        <a:bodyPr/>
        <a:lstStyle/>
        <a:p>
          <a:endParaRPr lang="es-ES" sz="2000">
            <a:solidFill>
              <a:schemeClr val="tx1"/>
            </a:solidFill>
          </a:endParaRPr>
        </a:p>
      </dgm:t>
    </dgm:pt>
    <dgm:pt modelId="{78260068-D590-4296-BE39-91F9540B1587}">
      <dgm:prSet custT="1"/>
      <dgm:spPr/>
      <dgm:t>
        <a:bodyPr/>
        <a:lstStyle/>
        <a:p>
          <a:r>
            <a:rPr lang="es-EC" sz="1400" dirty="0">
              <a:solidFill>
                <a:schemeClr val="tx1"/>
              </a:solidFill>
            </a:rPr>
            <a:t>3. Determinar la relación del de gobierno corporativo con la gestión financiera en las asociaciones de producción agrícola.</a:t>
          </a:r>
          <a:endParaRPr lang="es-ES" sz="1400" dirty="0">
            <a:solidFill>
              <a:schemeClr val="tx1"/>
            </a:solidFill>
          </a:endParaRPr>
        </a:p>
      </dgm:t>
    </dgm:pt>
    <dgm:pt modelId="{4BBCB690-FDAE-4019-AA3B-F6E68595770B}" type="parTrans" cxnId="{766EE5F7-5952-4B59-B633-800E1D40C19A}">
      <dgm:prSet/>
      <dgm:spPr/>
      <dgm:t>
        <a:bodyPr/>
        <a:lstStyle/>
        <a:p>
          <a:endParaRPr lang="es-ES" sz="2000">
            <a:solidFill>
              <a:schemeClr val="tx1"/>
            </a:solidFill>
          </a:endParaRPr>
        </a:p>
      </dgm:t>
    </dgm:pt>
    <dgm:pt modelId="{01D644FF-EFE7-42A0-B796-60D7A5BA531E}" type="sibTrans" cxnId="{766EE5F7-5952-4B59-B633-800E1D40C19A}">
      <dgm:prSet/>
      <dgm:spPr/>
      <dgm:t>
        <a:bodyPr/>
        <a:lstStyle/>
        <a:p>
          <a:endParaRPr lang="es-ES" sz="2000">
            <a:solidFill>
              <a:schemeClr val="tx1"/>
            </a:solidFill>
          </a:endParaRPr>
        </a:p>
      </dgm:t>
    </dgm:pt>
    <dgm:pt modelId="{53A9396D-37DE-47D5-88CA-BFD82357489B}">
      <dgm:prSet custT="1"/>
      <dgm:spPr/>
      <dgm:t>
        <a:bodyPr/>
        <a:lstStyle/>
        <a:p>
          <a:r>
            <a:rPr lang="es-EC" sz="1400" dirty="0">
              <a:solidFill>
                <a:schemeClr val="tx1"/>
              </a:solidFill>
            </a:rPr>
            <a:t>4. Definir los lineamientos de gobierno corporativo que contribuyan con la gestión financiera de las asociaciones de producción agrícola del Cantón Quito y Rumiñahui.</a:t>
          </a:r>
          <a:endParaRPr lang="es-ES" sz="1400" dirty="0">
            <a:solidFill>
              <a:schemeClr val="tx1"/>
            </a:solidFill>
          </a:endParaRPr>
        </a:p>
      </dgm:t>
    </dgm:pt>
    <dgm:pt modelId="{6AFEEB27-4591-4D33-9118-ADA6544762A9}" type="parTrans" cxnId="{91231A1B-09E6-4207-8607-9DDA7D1C2DDC}">
      <dgm:prSet/>
      <dgm:spPr/>
      <dgm:t>
        <a:bodyPr/>
        <a:lstStyle/>
        <a:p>
          <a:endParaRPr lang="es-ES" sz="2000">
            <a:solidFill>
              <a:schemeClr val="tx1"/>
            </a:solidFill>
          </a:endParaRPr>
        </a:p>
      </dgm:t>
    </dgm:pt>
    <dgm:pt modelId="{916B8F6D-3932-49E8-A9C3-5C5AB709060D}" type="sibTrans" cxnId="{91231A1B-09E6-4207-8607-9DDA7D1C2DDC}">
      <dgm:prSet/>
      <dgm:spPr/>
      <dgm:t>
        <a:bodyPr/>
        <a:lstStyle/>
        <a:p>
          <a:endParaRPr lang="es-ES" sz="2000">
            <a:solidFill>
              <a:schemeClr val="tx1"/>
            </a:solidFill>
          </a:endParaRPr>
        </a:p>
      </dgm:t>
    </dgm:pt>
    <dgm:pt modelId="{C1117731-B9DF-497E-83B4-09C46229BB07}">
      <dgm:prSet custT="1"/>
      <dgm:spPr/>
      <dgm:t>
        <a:bodyPr/>
        <a:lstStyle/>
        <a:p>
          <a:r>
            <a:rPr lang="es-EC" sz="1400" dirty="0">
              <a:solidFill>
                <a:schemeClr val="tx1"/>
              </a:solidFill>
            </a:rPr>
            <a:t>5. Establecer las conclusiones y recomendaciones como propuestas de mejores prácticas para gobierno corporativo en las organizaciones de Economía Popular y Solidaria. </a:t>
          </a:r>
          <a:endParaRPr lang="es-ES" sz="1400" dirty="0">
            <a:solidFill>
              <a:schemeClr val="tx1"/>
            </a:solidFill>
          </a:endParaRPr>
        </a:p>
      </dgm:t>
    </dgm:pt>
    <dgm:pt modelId="{0F4EFC70-F060-482C-B7EE-3FDA9E5767CA}" type="parTrans" cxnId="{A5C8F748-7D7E-4B2A-9C23-12F61E7E322D}">
      <dgm:prSet/>
      <dgm:spPr/>
      <dgm:t>
        <a:bodyPr/>
        <a:lstStyle/>
        <a:p>
          <a:endParaRPr lang="es-ES" sz="1800"/>
        </a:p>
      </dgm:t>
    </dgm:pt>
    <dgm:pt modelId="{CFDA4257-FF4F-435B-8D9D-38FB87121B1F}" type="sibTrans" cxnId="{A5C8F748-7D7E-4B2A-9C23-12F61E7E322D}">
      <dgm:prSet/>
      <dgm:spPr/>
      <dgm:t>
        <a:bodyPr/>
        <a:lstStyle/>
        <a:p>
          <a:endParaRPr lang="es-ES" sz="1800"/>
        </a:p>
      </dgm:t>
    </dgm:pt>
    <dgm:pt modelId="{B4266B7D-ECC8-4E84-AF25-67713040208B}" type="pres">
      <dgm:prSet presAssocID="{1049FCB2-82E0-4403-924E-78AA5A4B90B3}" presName="diagram" presStyleCnt="0">
        <dgm:presLayoutVars>
          <dgm:dir/>
          <dgm:resizeHandles val="exact"/>
        </dgm:presLayoutVars>
      </dgm:prSet>
      <dgm:spPr/>
    </dgm:pt>
    <dgm:pt modelId="{C5129AFB-2A12-4A11-A49B-F97A8CB9CC69}" type="pres">
      <dgm:prSet presAssocID="{6D65B7EC-DEA2-418A-89A8-AC51BD848EC1}" presName="node" presStyleLbl="node1" presStyleIdx="0" presStyleCnt="5" custScaleX="118794">
        <dgm:presLayoutVars>
          <dgm:bulletEnabled val="1"/>
        </dgm:presLayoutVars>
      </dgm:prSet>
      <dgm:spPr/>
    </dgm:pt>
    <dgm:pt modelId="{C06765F9-6C7B-4C2B-98FB-2DFD558EC936}" type="pres">
      <dgm:prSet presAssocID="{1B0532A9-43C4-4638-A83C-05C7C08ED06F}" presName="sibTrans" presStyleCnt="0"/>
      <dgm:spPr/>
    </dgm:pt>
    <dgm:pt modelId="{FE88AE2D-4DDB-4B22-B191-18AA7D59EC87}" type="pres">
      <dgm:prSet presAssocID="{4BF810BE-6BAA-4215-B141-C2609D88EDA0}" presName="node" presStyleLbl="node1" presStyleIdx="1" presStyleCnt="5" custScaleX="116273">
        <dgm:presLayoutVars>
          <dgm:bulletEnabled val="1"/>
        </dgm:presLayoutVars>
      </dgm:prSet>
      <dgm:spPr/>
    </dgm:pt>
    <dgm:pt modelId="{0DD161A9-D2A3-4DDF-A4CD-A03B19008552}" type="pres">
      <dgm:prSet presAssocID="{A33BAB09-4958-4F62-AED1-1F2008877644}" presName="sibTrans" presStyleCnt="0"/>
      <dgm:spPr/>
    </dgm:pt>
    <dgm:pt modelId="{41AF345C-5B28-4579-9E90-A122AF3E10F4}" type="pres">
      <dgm:prSet presAssocID="{78260068-D590-4296-BE39-91F9540B1587}" presName="node" presStyleLbl="node1" presStyleIdx="2" presStyleCnt="5" custScaleX="116133">
        <dgm:presLayoutVars>
          <dgm:bulletEnabled val="1"/>
        </dgm:presLayoutVars>
      </dgm:prSet>
      <dgm:spPr/>
    </dgm:pt>
    <dgm:pt modelId="{680C4543-81D0-4AA3-8044-EE27AAD49CBD}" type="pres">
      <dgm:prSet presAssocID="{01D644FF-EFE7-42A0-B796-60D7A5BA531E}" presName="sibTrans" presStyleCnt="0"/>
      <dgm:spPr/>
    </dgm:pt>
    <dgm:pt modelId="{AB946F5B-8317-4CC4-97CE-A580DC82FD00}" type="pres">
      <dgm:prSet presAssocID="{53A9396D-37DE-47D5-88CA-BFD82357489B}" presName="node" presStyleLbl="node1" presStyleIdx="3" presStyleCnt="5" custScaleX="119323">
        <dgm:presLayoutVars>
          <dgm:bulletEnabled val="1"/>
        </dgm:presLayoutVars>
      </dgm:prSet>
      <dgm:spPr/>
    </dgm:pt>
    <dgm:pt modelId="{7006A796-4C7E-48DF-9B8D-25133F2EE80B}" type="pres">
      <dgm:prSet presAssocID="{916B8F6D-3932-49E8-A9C3-5C5AB709060D}" presName="sibTrans" presStyleCnt="0"/>
      <dgm:spPr/>
    </dgm:pt>
    <dgm:pt modelId="{4C866F4F-0D0C-4975-A073-A2485FAF1708}" type="pres">
      <dgm:prSet presAssocID="{C1117731-B9DF-497E-83B4-09C46229BB07}" presName="node" presStyleLbl="node1" presStyleIdx="4" presStyleCnt="5" custScaleX="128100" custLinFactNeighborY="-7980">
        <dgm:presLayoutVars>
          <dgm:bulletEnabled val="1"/>
        </dgm:presLayoutVars>
      </dgm:prSet>
      <dgm:spPr/>
    </dgm:pt>
  </dgm:ptLst>
  <dgm:cxnLst>
    <dgm:cxn modelId="{A5C8F748-7D7E-4B2A-9C23-12F61E7E322D}" srcId="{1049FCB2-82E0-4403-924E-78AA5A4B90B3}" destId="{C1117731-B9DF-497E-83B4-09C46229BB07}" srcOrd="4" destOrd="0" parTransId="{0F4EFC70-F060-482C-B7EE-3FDA9E5767CA}" sibTransId="{CFDA4257-FF4F-435B-8D9D-38FB87121B1F}"/>
    <dgm:cxn modelId="{A4F8BD11-7B7A-4239-8ECB-EFA58196F993}" type="presOf" srcId="{4BF810BE-6BAA-4215-B141-C2609D88EDA0}" destId="{FE88AE2D-4DDB-4B22-B191-18AA7D59EC87}" srcOrd="0" destOrd="0" presId="urn:microsoft.com/office/officeart/2005/8/layout/default"/>
    <dgm:cxn modelId="{A6CC8B9F-4621-4A5A-9C77-19E3CAB197B8}" srcId="{1049FCB2-82E0-4403-924E-78AA5A4B90B3}" destId="{4BF810BE-6BAA-4215-B141-C2609D88EDA0}" srcOrd="1" destOrd="0" parTransId="{E375893F-9DB9-4EA2-8D97-9642DD700198}" sibTransId="{A33BAB09-4958-4F62-AED1-1F2008877644}"/>
    <dgm:cxn modelId="{766EE5F7-5952-4B59-B633-800E1D40C19A}" srcId="{1049FCB2-82E0-4403-924E-78AA5A4B90B3}" destId="{78260068-D590-4296-BE39-91F9540B1587}" srcOrd="2" destOrd="0" parTransId="{4BBCB690-FDAE-4019-AA3B-F6E68595770B}" sibTransId="{01D644FF-EFE7-42A0-B796-60D7A5BA531E}"/>
    <dgm:cxn modelId="{3DDE7C24-B5BA-405F-8A6F-7E49FCACE5E9}" type="presOf" srcId="{C1117731-B9DF-497E-83B4-09C46229BB07}" destId="{4C866F4F-0D0C-4975-A073-A2485FAF1708}" srcOrd="0" destOrd="0" presId="urn:microsoft.com/office/officeart/2005/8/layout/default"/>
    <dgm:cxn modelId="{86E910BF-6F0E-4ED7-9485-B1E48AF8CE1F}" type="presOf" srcId="{6D65B7EC-DEA2-418A-89A8-AC51BD848EC1}" destId="{C5129AFB-2A12-4A11-A49B-F97A8CB9CC69}" srcOrd="0" destOrd="0" presId="urn:microsoft.com/office/officeart/2005/8/layout/default"/>
    <dgm:cxn modelId="{8F35CC9C-3618-4471-BDCE-4825D240BCFE}" srcId="{1049FCB2-82E0-4403-924E-78AA5A4B90B3}" destId="{6D65B7EC-DEA2-418A-89A8-AC51BD848EC1}" srcOrd="0" destOrd="0" parTransId="{F3187F8C-CB4D-400E-91EE-CF980732DD0B}" sibTransId="{1B0532A9-43C4-4638-A83C-05C7C08ED06F}"/>
    <dgm:cxn modelId="{91231A1B-09E6-4207-8607-9DDA7D1C2DDC}" srcId="{1049FCB2-82E0-4403-924E-78AA5A4B90B3}" destId="{53A9396D-37DE-47D5-88CA-BFD82357489B}" srcOrd="3" destOrd="0" parTransId="{6AFEEB27-4591-4D33-9118-ADA6544762A9}" sibTransId="{916B8F6D-3932-49E8-A9C3-5C5AB709060D}"/>
    <dgm:cxn modelId="{A28045B4-FA53-4153-A97E-203C6B089CCD}" type="presOf" srcId="{53A9396D-37DE-47D5-88CA-BFD82357489B}" destId="{AB946F5B-8317-4CC4-97CE-A580DC82FD00}" srcOrd="0" destOrd="0" presId="urn:microsoft.com/office/officeart/2005/8/layout/default"/>
    <dgm:cxn modelId="{E53B1A5A-9261-4562-82D5-97A14CC0A431}" type="presOf" srcId="{1049FCB2-82E0-4403-924E-78AA5A4B90B3}" destId="{B4266B7D-ECC8-4E84-AF25-67713040208B}" srcOrd="0" destOrd="0" presId="urn:microsoft.com/office/officeart/2005/8/layout/default"/>
    <dgm:cxn modelId="{7D456BCA-06BA-46A3-9717-2FFA17B3375F}" type="presOf" srcId="{78260068-D590-4296-BE39-91F9540B1587}" destId="{41AF345C-5B28-4579-9E90-A122AF3E10F4}" srcOrd="0" destOrd="0" presId="urn:microsoft.com/office/officeart/2005/8/layout/default"/>
    <dgm:cxn modelId="{C84A68E1-91E7-4CAC-B740-B8CE08FC84FA}" type="presParOf" srcId="{B4266B7D-ECC8-4E84-AF25-67713040208B}" destId="{C5129AFB-2A12-4A11-A49B-F97A8CB9CC69}" srcOrd="0" destOrd="0" presId="urn:microsoft.com/office/officeart/2005/8/layout/default"/>
    <dgm:cxn modelId="{FD2E985F-65A4-464C-BB28-C24D35B067CE}" type="presParOf" srcId="{B4266B7D-ECC8-4E84-AF25-67713040208B}" destId="{C06765F9-6C7B-4C2B-98FB-2DFD558EC936}" srcOrd="1" destOrd="0" presId="urn:microsoft.com/office/officeart/2005/8/layout/default"/>
    <dgm:cxn modelId="{46A796C7-E391-4BE7-9A59-C92BCAF182CF}" type="presParOf" srcId="{B4266B7D-ECC8-4E84-AF25-67713040208B}" destId="{FE88AE2D-4DDB-4B22-B191-18AA7D59EC87}" srcOrd="2" destOrd="0" presId="urn:microsoft.com/office/officeart/2005/8/layout/default"/>
    <dgm:cxn modelId="{E0411B68-0E00-48CB-A86F-F0468AB83EF2}" type="presParOf" srcId="{B4266B7D-ECC8-4E84-AF25-67713040208B}" destId="{0DD161A9-D2A3-4DDF-A4CD-A03B19008552}" srcOrd="3" destOrd="0" presId="urn:microsoft.com/office/officeart/2005/8/layout/default"/>
    <dgm:cxn modelId="{D8105C56-1DE6-421A-BBD5-F59A71842E7F}" type="presParOf" srcId="{B4266B7D-ECC8-4E84-AF25-67713040208B}" destId="{41AF345C-5B28-4579-9E90-A122AF3E10F4}" srcOrd="4" destOrd="0" presId="urn:microsoft.com/office/officeart/2005/8/layout/default"/>
    <dgm:cxn modelId="{5DB644F3-CF93-494C-BBEB-67675B4B2A8C}" type="presParOf" srcId="{B4266B7D-ECC8-4E84-AF25-67713040208B}" destId="{680C4543-81D0-4AA3-8044-EE27AAD49CBD}" srcOrd="5" destOrd="0" presId="urn:microsoft.com/office/officeart/2005/8/layout/default"/>
    <dgm:cxn modelId="{9706A1C9-2247-4720-B833-99E31D1F2BCD}" type="presParOf" srcId="{B4266B7D-ECC8-4E84-AF25-67713040208B}" destId="{AB946F5B-8317-4CC4-97CE-A580DC82FD00}" srcOrd="6" destOrd="0" presId="urn:microsoft.com/office/officeart/2005/8/layout/default"/>
    <dgm:cxn modelId="{37DD5090-0ABE-4109-A1CC-89338E59F7AB}" type="presParOf" srcId="{B4266B7D-ECC8-4E84-AF25-67713040208B}" destId="{7006A796-4C7E-48DF-9B8D-25133F2EE80B}" srcOrd="7" destOrd="0" presId="urn:microsoft.com/office/officeart/2005/8/layout/default"/>
    <dgm:cxn modelId="{D3CF398D-6EF2-43E1-B22C-90CE729596B4}" type="presParOf" srcId="{B4266B7D-ECC8-4E84-AF25-67713040208B}" destId="{4C866F4F-0D0C-4975-A073-A2485FAF170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F08D3A-8768-47F3-9EB8-6810468B4DBA}"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n-US"/>
        </a:p>
      </dgm:t>
    </dgm:pt>
    <dgm:pt modelId="{9FDDC661-F255-4252-A445-34825509D5CA}">
      <dgm:prSet phldrT="[Text]" custT="1"/>
      <dgm:spPr/>
      <dgm:t>
        <a:bodyPr/>
        <a:lstStyle/>
        <a:p>
          <a:r>
            <a:rPr lang="es-EC" sz="1800" dirty="0">
              <a:solidFill>
                <a:schemeClr val="tx1"/>
              </a:solidFill>
            </a:rPr>
            <a:t>Estructuras de cooperación</a:t>
          </a:r>
          <a:endParaRPr lang="en-US" sz="1800" dirty="0">
            <a:solidFill>
              <a:schemeClr val="tx1"/>
            </a:solidFill>
          </a:endParaRPr>
        </a:p>
      </dgm:t>
    </dgm:pt>
    <dgm:pt modelId="{72113E23-DC37-498F-ABC4-2612A3E1F784}" type="parTrans" cxnId="{CD098C0F-7AF3-4704-A55F-B2F18CB30D72}">
      <dgm:prSet/>
      <dgm:spPr/>
      <dgm:t>
        <a:bodyPr/>
        <a:lstStyle/>
        <a:p>
          <a:endParaRPr lang="en-US" sz="1800">
            <a:solidFill>
              <a:schemeClr val="tx1"/>
            </a:solidFill>
          </a:endParaRPr>
        </a:p>
      </dgm:t>
    </dgm:pt>
    <dgm:pt modelId="{7BC14A3C-EC51-438A-A212-3D7CFDF8882C}" type="sibTrans" cxnId="{CD098C0F-7AF3-4704-A55F-B2F18CB30D72}">
      <dgm:prSet custT="1"/>
      <dgm:spPr/>
      <dgm:t>
        <a:bodyPr/>
        <a:lstStyle/>
        <a:p>
          <a:endParaRPr lang="en-US" sz="1800">
            <a:solidFill>
              <a:schemeClr val="tx1"/>
            </a:solidFill>
          </a:endParaRPr>
        </a:p>
      </dgm:t>
    </dgm:pt>
    <dgm:pt modelId="{727B1535-CEA0-4899-B6DA-731BFB10D6AB}">
      <dgm:prSet phldrT="[Text]" custT="1"/>
      <dgm:spPr/>
      <dgm:t>
        <a:bodyPr/>
        <a:lstStyle/>
        <a:p>
          <a:pPr algn="ctr"/>
          <a:r>
            <a:rPr lang="es-EC" sz="1800" dirty="0">
              <a:solidFill>
                <a:schemeClr val="tx1"/>
              </a:solidFill>
            </a:rPr>
            <a:t>Generación de costos</a:t>
          </a:r>
          <a:endParaRPr lang="en-US" sz="1800" dirty="0">
            <a:solidFill>
              <a:schemeClr val="tx1"/>
            </a:solidFill>
          </a:endParaRPr>
        </a:p>
      </dgm:t>
    </dgm:pt>
    <dgm:pt modelId="{FF56636A-42B0-4E4F-85C3-0A8A61240E5C}" type="parTrans" cxnId="{9C77CC8F-5C23-4F19-9B55-B8C704268D44}">
      <dgm:prSet/>
      <dgm:spPr/>
      <dgm:t>
        <a:bodyPr/>
        <a:lstStyle/>
        <a:p>
          <a:endParaRPr lang="en-US" sz="1800">
            <a:solidFill>
              <a:schemeClr val="tx1"/>
            </a:solidFill>
          </a:endParaRPr>
        </a:p>
      </dgm:t>
    </dgm:pt>
    <dgm:pt modelId="{B571F9AB-99A2-4004-9951-1CBD146CFB4A}" type="sibTrans" cxnId="{9C77CC8F-5C23-4F19-9B55-B8C704268D44}">
      <dgm:prSet/>
      <dgm:spPr/>
      <dgm:t>
        <a:bodyPr/>
        <a:lstStyle/>
        <a:p>
          <a:endParaRPr lang="en-US" sz="1800">
            <a:solidFill>
              <a:schemeClr val="tx1"/>
            </a:solidFill>
          </a:endParaRPr>
        </a:p>
      </dgm:t>
    </dgm:pt>
    <dgm:pt modelId="{B16FE523-8831-4FD7-A79C-E00F3EB11EED}">
      <dgm:prSet phldrT="[Text]" custT="1"/>
      <dgm:spPr/>
      <dgm:t>
        <a:bodyPr/>
        <a:lstStyle/>
        <a:p>
          <a:r>
            <a:rPr lang="es-EC" sz="1800" dirty="0">
              <a:solidFill>
                <a:schemeClr val="tx1"/>
              </a:solidFill>
            </a:rPr>
            <a:t>Accionistas (Principales)</a:t>
          </a:r>
          <a:endParaRPr lang="en-US" sz="1800" dirty="0">
            <a:solidFill>
              <a:schemeClr val="tx1"/>
            </a:solidFill>
          </a:endParaRPr>
        </a:p>
      </dgm:t>
    </dgm:pt>
    <dgm:pt modelId="{A9DDD422-E803-4DE2-A18F-04DC60EEF194}" type="parTrans" cxnId="{7A92CA02-243A-4862-8323-E519DC24CAD0}">
      <dgm:prSet/>
      <dgm:spPr/>
      <dgm:t>
        <a:bodyPr/>
        <a:lstStyle/>
        <a:p>
          <a:endParaRPr lang="en-US" sz="1800">
            <a:solidFill>
              <a:schemeClr val="tx1"/>
            </a:solidFill>
          </a:endParaRPr>
        </a:p>
      </dgm:t>
    </dgm:pt>
    <dgm:pt modelId="{8600E00D-3454-417A-94CC-4EC625802074}" type="sibTrans" cxnId="{7A92CA02-243A-4862-8323-E519DC24CAD0}">
      <dgm:prSet custT="1"/>
      <dgm:spPr/>
      <dgm:t>
        <a:bodyPr/>
        <a:lstStyle/>
        <a:p>
          <a:endParaRPr lang="en-US" sz="1800">
            <a:solidFill>
              <a:schemeClr val="tx1"/>
            </a:solidFill>
          </a:endParaRPr>
        </a:p>
      </dgm:t>
    </dgm:pt>
    <dgm:pt modelId="{A99BC27C-11F2-4C11-AC4D-C0BDC188BB2F}">
      <dgm:prSet phldrT="[Text]" custT="1"/>
      <dgm:spPr/>
      <dgm:t>
        <a:bodyPr/>
        <a:lstStyle/>
        <a:p>
          <a:pPr algn="ctr"/>
          <a:r>
            <a:rPr lang="es-EC" sz="1800" dirty="0">
              <a:solidFill>
                <a:schemeClr val="tx1"/>
              </a:solidFill>
            </a:rPr>
            <a:t>Relación de agencia – nexo de contratos</a:t>
          </a:r>
          <a:endParaRPr lang="en-US" sz="1800" dirty="0">
            <a:solidFill>
              <a:schemeClr val="tx1"/>
            </a:solidFill>
          </a:endParaRPr>
        </a:p>
      </dgm:t>
    </dgm:pt>
    <dgm:pt modelId="{8AE3FD46-7066-4655-9F41-31BB62C2441F}" type="parTrans" cxnId="{8147549F-7B62-4DA3-8A5D-37FD023EE866}">
      <dgm:prSet/>
      <dgm:spPr/>
      <dgm:t>
        <a:bodyPr/>
        <a:lstStyle/>
        <a:p>
          <a:endParaRPr lang="en-US" sz="1800">
            <a:solidFill>
              <a:schemeClr val="tx1"/>
            </a:solidFill>
          </a:endParaRPr>
        </a:p>
      </dgm:t>
    </dgm:pt>
    <dgm:pt modelId="{7E7937CB-8E6C-4175-85CE-FB2CE817066B}" type="sibTrans" cxnId="{8147549F-7B62-4DA3-8A5D-37FD023EE866}">
      <dgm:prSet/>
      <dgm:spPr/>
      <dgm:t>
        <a:bodyPr/>
        <a:lstStyle/>
        <a:p>
          <a:endParaRPr lang="en-US" sz="1800">
            <a:solidFill>
              <a:schemeClr val="tx1"/>
            </a:solidFill>
          </a:endParaRPr>
        </a:p>
      </dgm:t>
    </dgm:pt>
    <dgm:pt modelId="{062E46E4-561B-4725-9633-64E00EB152AF}">
      <dgm:prSet phldrT="[Text]" custT="1"/>
      <dgm:spPr/>
      <dgm:t>
        <a:bodyPr/>
        <a:lstStyle/>
        <a:p>
          <a:r>
            <a:rPr lang="es-EC" sz="1800" dirty="0">
              <a:solidFill>
                <a:schemeClr val="tx1"/>
              </a:solidFill>
            </a:rPr>
            <a:t>Agentes (Directivos)</a:t>
          </a:r>
          <a:endParaRPr lang="en-US" sz="1800" dirty="0">
            <a:solidFill>
              <a:schemeClr val="tx1"/>
            </a:solidFill>
          </a:endParaRPr>
        </a:p>
      </dgm:t>
    </dgm:pt>
    <dgm:pt modelId="{79F749FC-65E2-465D-97B9-A113A20C16F4}" type="parTrans" cxnId="{73DA9B9B-5A52-4F6E-A99F-9612CB518D03}">
      <dgm:prSet/>
      <dgm:spPr/>
      <dgm:t>
        <a:bodyPr/>
        <a:lstStyle/>
        <a:p>
          <a:endParaRPr lang="en-US" sz="1800">
            <a:solidFill>
              <a:schemeClr val="tx1"/>
            </a:solidFill>
          </a:endParaRPr>
        </a:p>
      </dgm:t>
    </dgm:pt>
    <dgm:pt modelId="{7EF92149-CCB0-494B-AA7F-7151F3E7AAE1}" type="sibTrans" cxnId="{73DA9B9B-5A52-4F6E-A99F-9612CB518D03}">
      <dgm:prSet custT="1"/>
      <dgm:spPr/>
      <dgm:t>
        <a:bodyPr/>
        <a:lstStyle/>
        <a:p>
          <a:endParaRPr lang="en-US" sz="1800">
            <a:solidFill>
              <a:schemeClr val="tx1"/>
            </a:solidFill>
          </a:endParaRPr>
        </a:p>
      </dgm:t>
    </dgm:pt>
    <dgm:pt modelId="{BE79E5DF-3697-4F20-BE20-84EF7864D7C6}">
      <dgm:prSet phldrT="[Text]" custT="1"/>
      <dgm:spPr/>
      <dgm:t>
        <a:bodyPr/>
        <a:lstStyle/>
        <a:p>
          <a:r>
            <a:rPr lang="es-EC" sz="1800" dirty="0">
              <a:solidFill>
                <a:schemeClr val="tx1"/>
              </a:solidFill>
            </a:rPr>
            <a:t>Delegan autoridad</a:t>
          </a:r>
          <a:endParaRPr lang="en-US" sz="1800" dirty="0">
            <a:solidFill>
              <a:schemeClr val="tx1"/>
            </a:solidFill>
          </a:endParaRPr>
        </a:p>
      </dgm:t>
    </dgm:pt>
    <dgm:pt modelId="{60DAB519-14F6-4E82-BDEB-A27E72AFD72D}" type="parTrans" cxnId="{8E2A73FF-4AF5-497A-834E-3D1A8FD95E4B}">
      <dgm:prSet/>
      <dgm:spPr/>
      <dgm:t>
        <a:bodyPr/>
        <a:lstStyle/>
        <a:p>
          <a:endParaRPr lang="en-US" sz="1800">
            <a:solidFill>
              <a:schemeClr val="tx1"/>
            </a:solidFill>
          </a:endParaRPr>
        </a:p>
      </dgm:t>
    </dgm:pt>
    <dgm:pt modelId="{EB446532-1535-4C95-96E3-76C8DC92B420}" type="sibTrans" cxnId="{8E2A73FF-4AF5-497A-834E-3D1A8FD95E4B}">
      <dgm:prSet/>
      <dgm:spPr/>
      <dgm:t>
        <a:bodyPr/>
        <a:lstStyle/>
        <a:p>
          <a:endParaRPr lang="en-US" sz="1800">
            <a:solidFill>
              <a:schemeClr val="tx1"/>
            </a:solidFill>
          </a:endParaRPr>
        </a:p>
      </dgm:t>
    </dgm:pt>
    <dgm:pt modelId="{4839BF18-25E0-4C8A-BC60-6720629489C8}" type="pres">
      <dgm:prSet presAssocID="{2DF08D3A-8768-47F3-9EB8-6810468B4DBA}" presName="Name0" presStyleCnt="0">
        <dgm:presLayoutVars>
          <dgm:chMax/>
          <dgm:chPref/>
          <dgm:dir/>
          <dgm:animLvl val="lvl"/>
        </dgm:presLayoutVars>
      </dgm:prSet>
      <dgm:spPr/>
    </dgm:pt>
    <dgm:pt modelId="{F9A98ACF-359E-4856-B21B-C0A75E9DB4AC}" type="pres">
      <dgm:prSet presAssocID="{9FDDC661-F255-4252-A445-34825509D5CA}" presName="composite" presStyleCnt="0"/>
      <dgm:spPr/>
    </dgm:pt>
    <dgm:pt modelId="{D93DFAFF-FE7B-46FE-B4A4-305311FF1A98}" type="pres">
      <dgm:prSet presAssocID="{9FDDC661-F255-4252-A445-34825509D5CA}" presName="Parent1" presStyleLbl="node1" presStyleIdx="0" presStyleCnt="6" custScaleX="120161" custLinFactNeighborX="10080">
        <dgm:presLayoutVars>
          <dgm:chMax val="1"/>
          <dgm:chPref val="1"/>
          <dgm:bulletEnabled val="1"/>
        </dgm:presLayoutVars>
      </dgm:prSet>
      <dgm:spPr/>
    </dgm:pt>
    <dgm:pt modelId="{DCB3ACBE-9B8C-4823-B975-5CF41DAD7F06}" type="pres">
      <dgm:prSet presAssocID="{9FDDC661-F255-4252-A445-34825509D5CA}" presName="Childtext1" presStyleLbl="revTx" presStyleIdx="0" presStyleCnt="3" custScaleX="74873" custLinFactNeighborX="4716">
        <dgm:presLayoutVars>
          <dgm:chMax val="0"/>
          <dgm:chPref val="0"/>
          <dgm:bulletEnabled val="1"/>
        </dgm:presLayoutVars>
      </dgm:prSet>
      <dgm:spPr/>
    </dgm:pt>
    <dgm:pt modelId="{58AEF4AA-0606-402F-9412-D6F79F79D6BB}" type="pres">
      <dgm:prSet presAssocID="{9FDDC661-F255-4252-A445-34825509D5CA}" presName="BalanceSpacing" presStyleCnt="0"/>
      <dgm:spPr/>
    </dgm:pt>
    <dgm:pt modelId="{8D8F769D-8544-472E-89F6-E0AE9AE8CCA2}" type="pres">
      <dgm:prSet presAssocID="{9FDDC661-F255-4252-A445-34825509D5CA}" presName="BalanceSpacing1" presStyleCnt="0"/>
      <dgm:spPr/>
    </dgm:pt>
    <dgm:pt modelId="{2FD71D76-46A1-4EA5-8776-5F4D2DF9DE1F}" type="pres">
      <dgm:prSet presAssocID="{7BC14A3C-EC51-438A-A212-3D7CFDF8882C}" presName="Accent1Text" presStyleLbl="node1" presStyleIdx="1" presStyleCnt="6"/>
      <dgm:spPr/>
    </dgm:pt>
    <dgm:pt modelId="{8008056F-3D3E-4EFC-B43D-CC671244A595}" type="pres">
      <dgm:prSet presAssocID="{7BC14A3C-EC51-438A-A212-3D7CFDF8882C}" presName="spaceBetweenRectangles" presStyleCnt="0"/>
      <dgm:spPr/>
    </dgm:pt>
    <dgm:pt modelId="{8A621E37-63ED-4566-B6BC-76A106D4BC6A}" type="pres">
      <dgm:prSet presAssocID="{B16FE523-8831-4FD7-A79C-E00F3EB11EED}" presName="composite" presStyleCnt="0"/>
      <dgm:spPr/>
    </dgm:pt>
    <dgm:pt modelId="{0C7B8E7D-3AC4-40E5-8D8E-54AE41B8FE67}" type="pres">
      <dgm:prSet presAssocID="{B16FE523-8831-4FD7-A79C-E00F3EB11EED}" presName="Parent1" presStyleLbl="node1" presStyleIdx="2" presStyleCnt="6" custScaleX="122010" custLinFactNeighborX="-1138" custLinFactNeighborY="-984">
        <dgm:presLayoutVars>
          <dgm:chMax val="1"/>
          <dgm:chPref val="1"/>
          <dgm:bulletEnabled val="1"/>
        </dgm:presLayoutVars>
      </dgm:prSet>
      <dgm:spPr/>
    </dgm:pt>
    <dgm:pt modelId="{F222C491-94AA-4697-A665-B6173B2FBA87}" type="pres">
      <dgm:prSet presAssocID="{B16FE523-8831-4FD7-A79C-E00F3EB11EED}" presName="Childtext1" presStyleLbl="revTx" presStyleIdx="1" presStyleCnt="3" custLinFactNeighborX="-8932" custLinFactNeighborY="2922">
        <dgm:presLayoutVars>
          <dgm:chMax val="0"/>
          <dgm:chPref val="0"/>
          <dgm:bulletEnabled val="1"/>
        </dgm:presLayoutVars>
      </dgm:prSet>
      <dgm:spPr/>
    </dgm:pt>
    <dgm:pt modelId="{E04D77DB-3148-49BA-B264-179498C648FF}" type="pres">
      <dgm:prSet presAssocID="{B16FE523-8831-4FD7-A79C-E00F3EB11EED}" presName="BalanceSpacing" presStyleCnt="0"/>
      <dgm:spPr/>
    </dgm:pt>
    <dgm:pt modelId="{609E46D5-693D-473B-AF42-BFD337A23FAA}" type="pres">
      <dgm:prSet presAssocID="{B16FE523-8831-4FD7-A79C-E00F3EB11EED}" presName="BalanceSpacing1" presStyleCnt="0"/>
      <dgm:spPr/>
    </dgm:pt>
    <dgm:pt modelId="{E64CCF13-848D-44ED-B2D9-28D764F86504}" type="pres">
      <dgm:prSet presAssocID="{8600E00D-3454-417A-94CC-4EC625802074}" presName="Accent1Text" presStyleLbl="node1" presStyleIdx="3" presStyleCnt="6" custLinFactNeighborX="12096"/>
      <dgm:spPr/>
    </dgm:pt>
    <dgm:pt modelId="{79352456-2259-478D-B268-9D0090FD3434}" type="pres">
      <dgm:prSet presAssocID="{8600E00D-3454-417A-94CC-4EC625802074}" presName="spaceBetweenRectangles" presStyleCnt="0"/>
      <dgm:spPr/>
    </dgm:pt>
    <dgm:pt modelId="{01BA9A96-897E-4D8D-9D60-E68ABC2CD8C4}" type="pres">
      <dgm:prSet presAssocID="{062E46E4-561B-4725-9633-64E00EB152AF}" presName="composite" presStyleCnt="0"/>
      <dgm:spPr/>
    </dgm:pt>
    <dgm:pt modelId="{2F0A723B-B3D7-4DB5-8E84-F936BD6703E5}" type="pres">
      <dgm:prSet presAssocID="{062E46E4-561B-4725-9633-64E00EB152AF}" presName="Parent1" presStyleLbl="node1" presStyleIdx="4" presStyleCnt="6" custScaleX="106052">
        <dgm:presLayoutVars>
          <dgm:chMax val="1"/>
          <dgm:chPref val="1"/>
          <dgm:bulletEnabled val="1"/>
        </dgm:presLayoutVars>
      </dgm:prSet>
      <dgm:spPr/>
    </dgm:pt>
    <dgm:pt modelId="{69942C52-CE56-4B7B-84E0-D186CABF39BA}" type="pres">
      <dgm:prSet presAssocID="{062E46E4-561B-4725-9633-64E00EB152AF}" presName="Childtext1" presStyleLbl="revTx" presStyleIdx="2" presStyleCnt="3">
        <dgm:presLayoutVars>
          <dgm:chMax val="0"/>
          <dgm:chPref val="0"/>
          <dgm:bulletEnabled val="1"/>
        </dgm:presLayoutVars>
      </dgm:prSet>
      <dgm:spPr/>
    </dgm:pt>
    <dgm:pt modelId="{AEDF7B1A-7DE5-43C0-920B-0EE80D571FFC}" type="pres">
      <dgm:prSet presAssocID="{062E46E4-561B-4725-9633-64E00EB152AF}" presName="BalanceSpacing" presStyleCnt="0"/>
      <dgm:spPr/>
    </dgm:pt>
    <dgm:pt modelId="{6BF2B336-5F69-41EC-A8DD-02466213F042}" type="pres">
      <dgm:prSet presAssocID="{062E46E4-561B-4725-9633-64E00EB152AF}" presName="BalanceSpacing1" presStyleCnt="0"/>
      <dgm:spPr/>
    </dgm:pt>
    <dgm:pt modelId="{EB985B5E-EE1D-4406-9D04-62FD03F43BA7}" type="pres">
      <dgm:prSet presAssocID="{7EF92149-CCB0-494B-AA7F-7151F3E7AAE1}" presName="Accent1Text" presStyleLbl="node1" presStyleIdx="5" presStyleCnt="6"/>
      <dgm:spPr/>
    </dgm:pt>
  </dgm:ptLst>
  <dgm:cxnLst>
    <dgm:cxn modelId="{B585E1BC-D739-4547-96CD-8A4FB88E3DF4}" type="presOf" srcId="{7EF92149-CCB0-494B-AA7F-7151F3E7AAE1}" destId="{EB985B5E-EE1D-4406-9D04-62FD03F43BA7}" srcOrd="0" destOrd="0" presId="urn:microsoft.com/office/officeart/2008/layout/AlternatingHexagons"/>
    <dgm:cxn modelId="{8656882D-0D27-4F5A-BBFA-A4D97CCD50A3}" type="presOf" srcId="{9FDDC661-F255-4252-A445-34825509D5CA}" destId="{D93DFAFF-FE7B-46FE-B4A4-305311FF1A98}" srcOrd="0" destOrd="0" presId="urn:microsoft.com/office/officeart/2008/layout/AlternatingHexagons"/>
    <dgm:cxn modelId="{883A1097-1DD1-4BA5-B214-C253BB4B0222}" type="presOf" srcId="{BE79E5DF-3697-4F20-BE20-84EF7864D7C6}" destId="{69942C52-CE56-4B7B-84E0-D186CABF39BA}" srcOrd="0" destOrd="0" presId="urn:microsoft.com/office/officeart/2008/layout/AlternatingHexagons"/>
    <dgm:cxn modelId="{432A5B9E-ED86-4188-9BD6-710A513BC5CC}" type="presOf" srcId="{A99BC27C-11F2-4C11-AC4D-C0BDC188BB2F}" destId="{F222C491-94AA-4697-A665-B6173B2FBA87}" srcOrd="0" destOrd="0" presId="urn:microsoft.com/office/officeart/2008/layout/AlternatingHexagons"/>
    <dgm:cxn modelId="{9C77CC8F-5C23-4F19-9B55-B8C704268D44}" srcId="{9FDDC661-F255-4252-A445-34825509D5CA}" destId="{727B1535-CEA0-4899-B6DA-731BFB10D6AB}" srcOrd="0" destOrd="0" parTransId="{FF56636A-42B0-4E4F-85C3-0A8A61240E5C}" sibTransId="{B571F9AB-99A2-4004-9951-1CBD146CFB4A}"/>
    <dgm:cxn modelId="{A524F901-2880-4E45-ACDB-028459493C51}" type="presOf" srcId="{062E46E4-561B-4725-9633-64E00EB152AF}" destId="{2F0A723B-B3D7-4DB5-8E84-F936BD6703E5}" srcOrd="0" destOrd="0" presId="urn:microsoft.com/office/officeart/2008/layout/AlternatingHexagons"/>
    <dgm:cxn modelId="{35CE821B-61E8-48D3-AFBB-2C211364BA58}" type="presOf" srcId="{7BC14A3C-EC51-438A-A212-3D7CFDF8882C}" destId="{2FD71D76-46A1-4EA5-8776-5F4D2DF9DE1F}" srcOrd="0" destOrd="0" presId="urn:microsoft.com/office/officeart/2008/layout/AlternatingHexagons"/>
    <dgm:cxn modelId="{8E2A73FF-4AF5-497A-834E-3D1A8FD95E4B}" srcId="{062E46E4-561B-4725-9633-64E00EB152AF}" destId="{BE79E5DF-3697-4F20-BE20-84EF7864D7C6}" srcOrd="0" destOrd="0" parTransId="{60DAB519-14F6-4E82-BDEB-A27E72AFD72D}" sibTransId="{EB446532-1535-4C95-96E3-76C8DC92B420}"/>
    <dgm:cxn modelId="{D26089ED-5A71-4E9A-BE04-EE70E82C58C2}" type="presOf" srcId="{2DF08D3A-8768-47F3-9EB8-6810468B4DBA}" destId="{4839BF18-25E0-4C8A-BC60-6720629489C8}" srcOrd="0" destOrd="0" presId="urn:microsoft.com/office/officeart/2008/layout/AlternatingHexagons"/>
    <dgm:cxn modelId="{CD098C0F-7AF3-4704-A55F-B2F18CB30D72}" srcId="{2DF08D3A-8768-47F3-9EB8-6810468B4DBA}" destId="{9FDDC661-F255-4252-A445-34825509D5CA}" srcOrd="0" destOrd="0" parTransId="{72113E23-DC37-498F-ABC4-2612A3E1F784}" sibTransId="{7BC14A3C-EC51-438A-A212-3D7CFDF8882C}"/>
    <dgm:cxn modelId="{D62D456B-3E5A-49EC-A2A0-46E5F9E60BDC}" type="presOf" srcId="{B16FE523-8831-4FD7-A79C-E00F3EB11EED}" destId="{0C7B8E7D-3AC4-40E5-8D8E-54AE41B8FE67}" srcOrd="0" destOrd="0" presId="urn:microsoft.com/office/officeart/2008/layout/AlternatingHexagons"/>
    <dgm:cxn modelId="{71EAC524-082E-4B5D-8A0A-4485EE26A3EC}" type="presOf" srcId="{727B1535-CEA0-4899-B6DA-731BFB10D6AB}" destId="{DCB3ACBE-9B8C-4823-B975-5CF41DAD7F06}" srcOrd="0" destOrd="0" presId="urn:microsoft.com/office/officeart/2008/layout/AlternatingHexagons"/>
    <dgm:cxn modelId="{7A92CA02-243A-4862-8323-E519DC24CAD0}" srcId="{2DF08D3A-8768-47F3-9EB8-6810468B4DBA}" destId="{B16FE523-8831-4FD7-A79C-E00F3EB11EED}" srcOrd="1" destOrd="0" parTransId="{A9DDD422-E803-4DE2-A18F-04DC60EEF194}" sibTransId="{8600E00D-3454-417A-94CC-4EC625802074}"/>
    <dgm:cxn modelId="{8147549F-7B62-4DA3-8A5D-37FD023EE866}" srcId="{B16FE523-8831-4FD7-A79C-E00F3EB11EED}" destId="{A99BC27C-11F2-4C11-AC4D-C0BDC188BB2F}" srcOrd="0" destOrd="0" parTransId="{8AE3FD46-7066-4655-9F41-31BB62C2441F}" sibTransId="{7E7937CB-8E6C-4175-85CE-FB2CE817066B}"/>
    <dgm:cxn modelId="{3D0284B0-B60C-4D24-9E02-D22F234524E5}" type="presOf" srcId="{8600E00D-3454-417A-94CC-4EC625802074}" destId="{E64CCF13-848D-44ED-B2D9-28D764F86504}" srcOrd="0" destOrd="0" presId="urn:microsoft.com/office/officeart/2008/layout/AlternatingHexagons"/>
    <dgm:cxn modelId="{73DA9B9B-5A52-4F6E-A99F-9612CB518D03}" srcId="{2DF08D3A-8768-47F3-9EB8-6810468B4DBA}" destId="{062E46E4-561B-4725-9633-64E00EB152AF}" srcOrd="2" destOrd="0" parTransId="{79F749FC-65E2-465D-97B9-A113A20C16F4}" sibTransId="{7EF92149-CCB0-494B-AA7F-7151F3E7AAE1}"/>
    <dgm:cxn modelId="{2392E22F-CC6C-44AE-AE07-BC05E99B0040}" type="presParOf" srcId="{4839BF18-25E0-4C8A-BC60-6720629489C8}" destId="{F9A98ACF-359E-4856-B21B-C0A75E9DB4AC}" srcOrd="0" destOrd="0" presId="urn:microsoft.com/office/officeart/2008/layout/AlternatingHexagons"/>
    <dgm:cxn modelId="{9A28C91E-C61A-4E28-B8BC-740C52ADD81F}" type="presParOf" srcId="{F9A98ACF-359E-4856-B21B-C0A75E9DB4AC}" destId="{D93DFAFF-FE7B-46FE-B4A4-305311FF1A98}" srcOrd="0" destOrd="0" presId="urn:microsoft.com/office/officeart/2008/layout/AlternatingHexagons"/>
    <dgm:cxn modelId="{A3D2C7A6-5FCF-4110-8427-9E6B6208ABC0}" type="presParOf" srcId="{F9A98ACF-359E-4856-B21B-C0A75E9DB4AC}" destId="{DCB3ACBE-9B8C-4823-B975-5CF41DAD7F06}" srcOrd="1" destOrd="0" presId="urn:microsoft.com/office/officeart/2008/layout/AlternatingHexagons"/>
    <dgm:cxn modelId="{97A8374B-D133-41BE-996A-A904E7054B4F}" type="presParOf" srcId="{F9A98ACF-359E-4856-B21B-C0A75E9DB4AC}" destId="{58AEF4AA-0606-402F-9412-D6F79F79D6BB}" srcOrd="2" destOrd="0" presId="urn:microsoft.com/office/officeart/2008/layout/AlternatingHexagons"/>
    <dgm:cxn modelId="{D71A68DE-BCA6-4E30-8503-EA59159B2024}" type="presParOf" srcId="{F9A98ACF-359E-4856-B21B-C0A75E9DB4AC}" destId="{8D8F769D-8544-472E-89F6-E0AE9AE8CCA2}" srcOrd="3" destOrd="0" presId="urn:microsoft.com/office/officeart/2008/layout/AlternatingHexagons"/>
    <dgm:cxn modelId="{E55AE4B5-1549-4409-8A63-0FC791926836}" type="presParOf" srcId="{F9A98ACF-359E-4856-B21B-C0A75E9DB4AC}" destId="{2FD71D76-46A1-4EA5-8776-5F4D2DF9DE1F}" srcOrd="4" destOrd="0" presId="urn:microsoft.com/office/officeart/2008/layout/AlternatingHexagons"/>
    <dgm:cxn modelId="{332AB0A5-8E7E-4D4D-AB3B-AF0DA93BF4C9}" type="presParOf" srcId="{4839BF18-25E0-4C8A-BC60-6720629489C8}" destId="{8008056F-3D3E-4EFC-B43D-CC671244A595}" srcOrd="1" destOrd="0" presId="urn:microsoft.com/office/officeart/2008/layout/AlternatingHexagons"/>
    <dgm:cxn modelId="{77F3FDF6-C2C3-43E2-9A19-C64B6D6FD6C2}" type="presParOf" srcId="{4839BF18-25E0-4C8A-BC60-6720629489C8}" destId="{8A621E37-63ED-4566-B6BC-76A106D4BC6A}" srcOrd="2" destOrd="0" presId="urn:microsoft.com/office/officeart/2008/layout/AlternatingHexagons"/>
    <dgm:cxn modelId="{21B5A63C-54C3-454A-A0F7-F7BC348BD25A}" type="presParOf" srcId="{8A621E37-63ED-4566-B6BC-76A106D4BC6A}" destId="{0C7B8E7D-3AC4-40E5-8D8E-54AE41B8FE67}" srcOrd="0" destOrd="0" presId="urn:microsoft.com/office/officeart/2008/layout/AlternatingHexagons"/>
    <dgm:cxn modelId="{3DCFAE7B-4959-4452-883E-1E20EC834E31}" type="presParOf" srcId="{8A621E37-63ED-4566-B6BC-76A106D4BC6A}" destId="{F222C491-94AA-4697-A665-B6173B2FBA87}" srcOrd="1" destOrd="0" presId="urn:microsoft.com/office/officeart/2008/layout/AlternatingHexagons"/>
    <dgm:cxn modelId="{C7848AED-2490-4258-9597-6B0A55F0D7EB}" type="presParOf" srcId="{8A621E37-63ED-4566-B6BC-76A106D4BC6A}" destId="{E04D77DB-3148-49BA-B264-179498C648FF}" srcOrd="2" destOrd="0" presId="urn:microsoft.com/office/officeart/2008/layout/AlternatingHexagons"/>
    <dgm:cxn modelId="{7389EEC9-E030-46E3-8D63-88ED8548C26A}" type="presParOf" srcId="{8A621E37-63ED-4566-B6BC-76A106D4BC6A}" destId="{609E46D5-693D-473B-AF42-BFD337A23FAA}" srcOrd="3" destOrd="0" presId="urn:microsoft.com/office/officeart/2008/layout/AlternatingHexagons"/>
    <dgm:cxn modelId="{0D51A674-68AD-455F-BA30-FD27B733C28F}" type="presParOf" srcId="{8A621E37-63ED-4566-B6BC-76A106D4BC6A}" destId="{E64CCF13-848D-44ED-B2D9-28D764F86504}" srcOrd="4" destOrd="0" presId="urn:microsoft.com/office/officeart/2008/layout/AlternatingHexagons"/>
    <dgm:cxn modelId="{4E62C657-8343-4448-8886-94333E447552}" type="presParOf" srcId="{4839BF18-25E0-4C8A-BC60-6720629489C8}" destId="{79352456-2259-478D-B268-9D0090FD3434}" srcOrd="3" destOrd="0" presId="urn:microsoft.com/office/officeart/2008/layout/AlternatingHexagons"/>
    <dgm:cxn modelId="{DDBEB090-717A-40A9-A246-D780457C1659}" type="presParOf" srcId="{4839BF18-25E0-4C8A-BC60-6720629489C8}" destId="{01BA9A96-897E-4D8D-9D60-E68ABC2CD8C4}" srcOrd="4" destOrd="0" presId="urn:microsoft.com/office/officeart/2008/layout/AlternatingHexagons"/>
    <dgm:cxn modelId="{70B72EFA-7B54-4DF8-ADB0-4EA57346C812}" type="presParOf" srcId="{01BA9A96-897E-4D8D-9D60-E68ABC2CD8C4}" destId="{2F0A723B-B3D7-4DB5-8E84-F936BD6703E5}" srcOrd="0" destOrd="0" presId="urn:microsoft.com/office/officeart/2008/layout/AlternatingHexagons"/>
    <dgm:cxn modelId="{B9589B79-B99D-40DD-A788-FC32FEB883C1}" type="presParOf" srcId="{01BA9A96-897E-4D8D-9D60-E68ABC2CD8C4}" destId="{69942C52-CE56-4B7B-84E0-D186CABF39BA}" srcOrd="1" destOrd="0" presId="urn:microsoft.com/office/officeart/2008/layout/AlternatingHexagons"/>
    <dgm:cxn modelId="{ECE28251-A48B-4616-BA42-31ED8F3E31C3}" type="presParOf" srcId="{01BA9A96-897E-4D8D-9D60-E68ABC2CD8C4}" destId="{AEDF7B1A-7DE5-43C0-920B-0EE80D571FFC}" srcOrd="2" destOrd="0" presId="urn:microsoft.com/office/officeart/2008/layout/AlternatingHexagons"/>
    <dgm:cxn modelId="{CF5E39E5-2557-4748-BD58-C6B4A913EE0C}" type="presParOf" srcId="{01BA9A96-897E-4D8D-9D60-E68ABC2CD8C4}" destId="{6BF2B336-5F69-41EC-A8DD-02466213F042}" srcOrd="3" destOrd="0" presId="urn:microsoft.com/office/officeart/2008/layout/AlternatingHexagons"/>
    <dgm:cxn modelId="{CBBC5145-D9D3-446E-827C-FD41869239DD}" type="presParOf" srcId="{01BA9A96-897E-4D8D-9D60-E68ABC2CD8C4}" destId="{EB985B5E-EE1D-4406-9D04-62FD03F43BA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89A65-7547-47B5-A716-185F6C3CCA3B}" type="doc">
      <dgm:prSet loTypeId="urn:microsoft.com/office/officeart/2005/8/layout/bProcess2" loCatId="process" qsTypeId="urn:microsoft.com/office/officeart/2005/8/quickstyle/simple1" qsCatId="simple" csTypeId="urn:microsoft.com/office/officeart/2005/8/colors/colorful3" csCatId="colorful" phldr="1"/>
      <dgm:spPr/>
      <dgm:t>
        <a:bodyPr/>
        <a:lstStyle/>
        <a:p>
          <a:endParaRPr lang="en-US"/>
        </a:p>
      </dgm:t>
    </dgm:pt>
    <dgm:pt modelId="{AB4A11D0-83C8-4BB3-9795-312C95010AF5}">
      <dgm:prSet phldrT="[Text]" custT="1"/>
      <dgm:spPr/>
      <dgm:t>
        <a:bodyPr/>
        <a:lstStyle/>
        <a:p>
          <a:r>
            <a:rPr lang="es-EC" sz="1800" b="0" dirty="0">
              <a:solidFill>
                <a:schemeClr val="tx1"/>
              </a:solidFill>
            </a:rPr>
            <a:t>Intereses relacionados</a:t>
          </a:r>
          <a:endParaRPr lang="en-US" sz="1800" b="0" dirty="0">
            <a:solidFill>
              <a:schemeClr val="tx1"/>
            </a:solidFill>
          </a:endParaRPr>
        </a:p>
      </dgm:t>
    </dgm:pt>
    <dgm:pt modelId="{61A5A1E0-3A43-4DB4-B8F9-F7306E5668CD}" type="parTrans" cxnId="{E5C1EA9E-21BD-4715-AAEE-629D9CDEA261}">
      <dgm:prSet/>
      <dgm:spPr/>
      <dgm:t>
        <a:bodyPr/>
        <a:lstStyle/>
        <a:p>
          <a:endParaRPr lang="en-US" sz="1800" b="0">
            <a:solidFill>
              <a:schemeClr val="tx1"/>
            </a:solidFill>
          </a:endParaRPr>
        </a:p>
      </dgm:t>
    </dgm:pt>
    <dgm:pt modelId="{3EDDC978-9CC2-41ED-B0E5-9CED5CB3C13F}" type="sibTrans" cxnId="{E5C1EA9E-21BD-4715-AAEE-629D9CDEA261}">
      <dgm:prSet/>
      <dgm:spPr/>
      <dgm:t>
        <a:bodyPr/>
        <a:lstStyle/>
        <a:p>
          <a:endParaRPr lang="en-US" sz="1800" b="0">
            <a:solidFill>
              <a:schemeClr val="tx1"/>
            </a:solidFill>
          </a:endParaRPr>
        </a:p>
      </dgm:t>
    </dgm:pt>
    <dgm:pt modelId="{9C07E254-611F-44A8-9E57-A5055A3EAA5D}">
      <dgm:prSet phldrT="[Text]" custT="1"/>
      <dgm:spPr/>
      <dgm:t>
        <a:bodyPr/>
        <a:lstStyle/>
        <a:p>
          <a:r>
            <a:rPr lang="es-EC" sz="1800" b="0" dirty="0">
              <a:solidFill>
                <a:schemeClr val="tx1"/>
              </a:solidFill>
            </a:rPr>
            <a:t>Organización </a:t>
          </a:r>
          <a:endParaRPr lang="en-US" sz="1800" b="0" dirty="0">
            <a:solidFill>
              <a:schemeClr val="tx1"/>
            </a:solidFill>
          </a:endParaRPr>
        </a:p>
      </dgm:t>
    </dgm:pt>
    <dgm:pt modelId="{F5492D7E-0091-4D52-8A0F-2878A8456988}" type="parTrans" cxnId="{5FFDF8E4-EE15-45A5-96BE-366B35C9E83A}">
      <dgm:prSet/>
      <dgm:spPr/>
      <dgm:t>
        <a:bodyPr/>
        <a:lstStyle/>
        <a:p>
          <a:endParaRPr lang="es-ES" sz="1800" b="0"/>
        </a:p>
      </dgm:t>
    </dgm:pt>
    <dgm:pt modelId="{3772DDA7-7E0C-402D-AE60-0D23DAF3D638}" type="sibTrans" cxnId="{5FFDF8E4-EE15-45A5-96BE-366B35C9E83A}">
      <dgm:prSet/>
      <dgm:spPr/>
      <dgm:t>
        <a:bodyPr/>
        <a:lstStyle/>
        <a:p>
          <a:endParaRPr lang="es-ES" sz="1800" b="0"/>
        </a:p>
      </dgm:t>
    </dgm:pt>
    <dgm:pt modelId="{D8E9123B-47DA-4E54-9205-4636277D2C63}">
      <dgm:prSet phldrT="[Text]" custT="1"/>
      <dgm:spPr/>
      <dgm:t>
        <a:bodyPr/>
        <a:lstStyle/>
        <a:p>
          <a:r>
            <a:rPr lang="es-EC" sz="1800" b="0" dirty="0">
              <a:solidFill>
                <a:schemeClr val="tx1"/>
              </a:solidFill>
            </a:rPr>
            <a:t>Grupos de personas u organizaciones</a:t>
          </a:r>
          <a:endParaRPr lang="en-US" sz="1800" b="0" dirty="0">
            <a:solidFill>
              <a:schemeClr val="tx1"/>
            </a:solidFill>
          </a:endParaRPr>
        </a:p>
      </dgm:t>
    </dgm:pt>
    <dgm:pt modelId="{B3DA0744-11DC-4F21-B514-4F7DBACA5FF5}" type="parTrans" cxnId="{61DEE3FF-2352-45F0-961C-4335900E91E6}">
      <dgm:prSet/>
      <dgm:spPr/>
      <dgm:t>
        <a:bodyPr/>
        <a:lstStyle/>
        <a:p>
          <a:endParaRPr lang="es-ES" sz="1800" b="0"/>
        </a:p>
      </dgm:t>
    </dgm:pt>
    <dgm:pt modelId="{C0C3D9BF-EAFB-4591-BBC6-E874C232A052}" type="sibTrans" cxnId="{61DEE3FF-2352-45F0-961C-4335900E91E6}">
      <dgm:prSet/>
      <dgm:spPr/>
      <dgm:t>
        <a:bodyPr/>
        <a:lstStyle/>
        <a:p>
          <a:endParaRPr lang="es-ES" sz="1800" b="0"/>
        </a:p>
      </dgm:t>
    </dgm:pt>
    <dgm:pt modelId="{B2F9D9B6-9AB1-48AA-B6F2-EF3796CFC115}">
      <dgm:prSet phldrT="[Text]" custT="1"/>
      <dgm:spPr/>
      <dgm:t>
        <a:bodyPr/>
        <a:lstStyle/>
        <a:p>
          <a:r>
            <a:rPr lang="en-US" sz="1800" b="0" dirty="0">
              <a:solidFill>
                <a:schemeClr val="tx1"/>
              </a:solidFill>
            </a:rPr>
            <a:t>Bien común</a:t>
          </a:r>
        </a:p>
      </dgm:t>
    </dgm:pt>
    <dgm:pt modelId="{92B51429-328C-4816-AE4B-7CA9420E6379}" type="parTrans" cxnId="{5A8D0654-99F8-4DBF-98C7-6A77DD3B7F07}">
      <dgm:prSet/>
      <dgm:spPr/>
      <dgm:t>
        <a:bodyPr/>
        <a:lstStyle/>
        <a:p>
          <a:endParaRPr lang="es-ES" sz="1800" b="0"/>
        </a:p>
      </dgm:t>
    </dgm:pt>
    <dgm:pt modelId="{6EA1D4D9-414B-4F3B-A831-A78B7F5046C6}" type="sibTrans" cxnId="{5A8D0654-99F8-4DBF-98C7-6A77DD3B7F07}">
      <dgm:prSet/>
      <dgm:spPr/>
      <dgm:t>
        <a:bodyPr/>
        <a:lstStyle/>
        <a:p>
          <a:endParaRPr lang="es-ES" sz="1800" b="0"/>
        </a:p>
      </dgm:t>
    </dgm:pt>
    <dgm:pt modelId="{B221BFAC-EF0F-4764-93F4-EFBBC36E6F3E}" type="pres">
      <dgm:prSet presAssocID="{D4589A65-7547-47B5-A716-185F6C3CCA3B}" presName="diagram" presStyleCnt="0">
        <dgm:presLayoutVars>
          <dgm:dir/>
          <dgm:resizeHandles/>
        </dgm:presLayoutVars>
      </dgm:prSet>
      <dgm:spPr/>
    </dgm:pt>
    <dgm:pt modelId="{076CA4B2-7049-44AD-B64D-78D61021CE40}" type="pres">
      <dgm:prSet presAssocID="{9C07E254-611F-44A8-9E57-A5055A3EAA5D}" presName="firstNode" presStyleLbl="node1" presStyleIdx="0" presStyleCnt="4" custScaleX="115098">
        <dgm:presLayoutVars>
          <dgm:bulletEnabled val="1"/>
        </dgm:presLayoutVars>
      </dgm:prSet>
      <dgm:spPr/>
    </dgm:pt>
    <dgm:pt modelId="{5F6C9FE9-2314-4500-A479-558967A5ABAD}" type="pres">
      <dgm:prSet presAssocID="{3772DDA7-7E0C-402D-AE60-0D23DAF3D638}" presName="sibTrans" presStyleLbl="sibTrans2D1" presStyleIdx="0" presStyleCnt="3"/>
      <dgm:spPr/>
    </dgm:pt>
    <dgm:pt modelId="{1551A13C-DA65-46A1-8F2A-C629E34FB900}" type="pres">
      <dgm:prSet presAssocID="{D8E9123B-47DA-4E54-9205-4636277D2C63}" presName="middleNode" presStyleCnt="0"/>
      <dgm:spPr/>
    </dgm:pt>
    <dgm:pt modelId="{3584F3E1-6EF1-4A7F-B4A3-FB6FA735878B}" type="pres">
      <dgm:prSet presAssocID="{D8E9123B-47DA-4E54-9205-4636277D2C63}" presName="padding" presStyleLbl="node1" presStyleIdx="0" presStyleCnt="4"/>
      <dgm:spPr/>
    </dgm:pt>
    <dgm:pt modelId="{71005EDC-A362-4F46-9040-BE725C3E7D18}" type="pres">
      <dgm:prSet presAssocID="{D8E9123B-47DA-4E54-9205-4636277D2C63}" presName="shape" presStyleLbl="node1" presStyleIdx="1" presStyleCnt="4" custScaleX="195441">
        <dgm:presLayoutVars>
          <dgm:bulletEnabled val="1"/>
        </dgm:presLayoutVars>
      </dgm:prSet>
      <dgm:spPr/>
    </dgm:pt>
    <dgm:pt modelId="{37EA01A5-C3BD-491D-8752-015EC59C5D63}" type="pres">
      <dgm:prSet presAssocID="{C0C3D9BF-EAFB-4591-BBC6-E874C232A052}" presName="sibTrans" presStyleLbl="sibTrans2D1" presStyleIdx="1" presStyleCnt="3"/>
      <dgm:spPr/>
    </dgm:pt>
    <dgm:pt modelId="{6C2A7E29-9D73-417C-B781-74C998A855E9}" type="pres">
      <dgm:prSet presAssocID="{AB4A11D0-83C8-4BB3-9795-312C95010AF5}" presName="middleNode" presStyleCnt="0"/>
      <dgm:spPr/>
    </dgm:pt>
    <dgm:pt modelId="{DD45BCDC-AFA4-42FD-BD6A-45CF86C37BE1}" type="pres">
      <dgm:prSet presAssocID="{AB4A11D0-83C8-4BB3-9795-312C95010AF5}" presName="padding" presStyleLbl="node1" presStyleIdx="1" presStyleCnt="4"/>
      <dgm:spPr/>
    </dgm:pt>
    <dgm:pt modelId="{A984C996-3909-46FF-BE0E-723B332F7886}" type="pres">
      <dgm:prSet presAssocID="{AB4A11D0-83C8-4BB3-9795-312C95010AF5}" presName="shape" presStyleLbl="node1" presStyleIdx="2" presStyleCnt="4" custScaleX="165064">
        <dgm:presLayoutVars>
          <dgm:bulletEnabled val="1"/>
        </dgm:presLayoutVars>
      </dgm:prSet>
      <dgm:spPr/>
    </dgm:pt>
    <dgm:pt modelId="{C86DC7D6-7F60-4282-A2A3-105A1118088C}" type="pres">
      <dgm:prSet presAssocID="{3EDDC978-9CC2-41ED-B0E5-9CED5CB3C13F}" presName="sibTrans" presStyleLbl="sibTrans2D1" presStyleIdx="2" presStyleCnt="3"/>
      <dgm:spPr/>
    </dgm:pt>
    <dgm:pt modelId="{AB3B2E66-BE1C-4294-A4FE-412310F121EA}" type="pres">
      <dgm:prSet presAssocID="{B2F9D9B6-9AB1-48AA-B6F2-EF3796CFC115}" presName="lastNode" presStyleLbl="node1" presStyleIdx="3" presStyleCnt="4">
        <dgm:presLayoutVars>
          <dgm:bulletEnabled val="1"/>
        </dgm:presLayoutVars>
      </dgm:prSet>
      <dgm:spPr/>
    </dgm:pt>
  </dgm:ptLst>
  <dgm:cxnLst>
    <dgm:cxn modelId="{5A8D0654-99F8-4DBF-98C7-6A77DD3B7F07}" srcId="{D4589A65-7547-47B5-A716-185F6C3CCA3B}" destId="{B2F9D9B6-9AB1-48AA-B6F2-EF3796CFC115}" srcOrd="3" destOrd="0" parTransId="{92B51429-328C-4816-AE4B-7CA9420E6379}" sibTransId="{6EA1D4D9-414B-4F3B-A831-A78B7F5046C6}"/>
    <dgm:cxn modelId="{21E9C9D4-E550-418B-B0F6-CBBDEBB92222}" type="presOf" srcId="{D4589A65-7547-47B5-A716-185F6C3CCA3B}" destId="{B221BFAC-EF0F-4764-93F4-EFBBC36E6F3E}" srcOrd="0" destOrd="0" presId="urn:microsoft.com/office/officeart/2005/8/layout/bProcess2"/>
    <dgm:cxn modelId="{E5C1EA9E-21BD-4715-AAEE-629D9CDEA261}" srcId="{D4589A65-7547-47B5-A716-185F6C3CCA3B}" destId="{AB4A11D0-83C8-4BB3-9795-312C95010AF5}" srcOrd="2" destOrd="0" parTransId="{61A5A1E0-3A43-4DB4-B8F9-F7306E5668CD}" sibTransId="{3EDDC978-9CC2-41ED-B0E5-9CED5CB3C13F}"/>
    <dgm:cxn modelId="{E142058A-5952-4420-9AC8-4E9D52C94E78}" type="presOf" srcId="{C0C3D9BF-EAFB-4591-BBC6-E874C232A052}" destId="{37EA01A5-C3BD-491D-8752-015EC59C5D63}" srcOrd="0" destOrd="0" presId="urn:microsoft.com/office/officeart/2005/8/layout/bProcess2"/>
    <dgm:cxn modelId="{F32B6F79-E8B6-4717-A572-5B17FA4833D5}" type="presOf" srcId="{D8E9123B-47DA-4E54-9205-4636277D2C63}" destId="{71005EDC-A362-4F46-9040-BE725C3E7D18}" srcOrd="0" destOrd="0" presId="urn:microsoft.com/office/officeart/2005/8/layout/bProcess2"/>
    <dgm:cxn modelId="{94E59D86-2148-42DF-8BD6-8F4B022439B0}" type="presOf" srcId="{B2F9D9B6-9AB1-48AA-B6F2-EF3796CFC115}" destId="{AB3B2E66-BE1C-4294-A4FE-412310F121EA}" srcOrd="0" destOrd="0" presId="urn:microsoft.com/office/officeart/2005/8/layout/bProcess2"/>
    <dgm:cxn modelId="{5FFDF8E4-EE15-45A5-96BE-366B35C9E83A}" srcId="{D4589A65-7547-47B5-A716-185F6C3CCA3B}" destId="{9C07E254-611F-44A8-9E57-A5055A3EAA5D}" srcOrd="0" destOrd="0" parTransId="{F5492D7E-0091-4D52-8A0F-2878A8456988}" sibTransId="{3772DDA7-7E0C-402D-AE60-0D23DAF3D638}"/>
    <dgm:cxn modelId="{494A1844-127E-4A0A-B243-801F92D743AE}" type="presOf" srcId="{3EDDC978-9CC2-41ED-B0E5-9CED5CB3C13F}" destId="{C86DC7D6-7F60-4282-A2A3-105A1118088C}" srcOrd="0" destOrd="0" presId="urn:microsoft.com/office/officeart/2005/8/layout/bProcess2"/>
    <dgm:cxn modelId="{5440D3E2-E061-4ADC-BE40-2395C8DC9D4C}" type="presOf" srcId="{9C07E254-611F-44A8-9E57-A5055A3EAA5D}" destId="{076CA4B2-7049-44AD-B64D-78D61021CE40}" srcOrd="0" destOrd="0" presId="urn:microsoft.com/office/officeart/2005/8/layout/bProcess2"/>
    <dgm:cxn modelId="{32FB19A9-300F-45BC-B352-50759D38ADD9}" type="presOf" srcId="{AB4A11D0-83C8-4BB3-9795-312C95010AF5}" destId="{A984C996-3909-46FF-BE0E-723B332F7886}" srcOrd="0" destOrd="0" presId="urn:microsoft.com/office/officeart/2005/8/layout/bProcess2"/>
    <dgm:cxn modelId="{4FFEC6B2-327B-4092-A467-EE55E86B6017}" type="presOf" srcId="{3772DDA7-7E0C-402D-AE60-0D23DAF3D638}" destId="{5F6C9FE9-2314-4500-A479-558967A5ABAD}" srcOrd="0" destOrd="0" presId="urn:microsoft.com/office/officeart/2005/8/layout/bProcess2"/>
    <dgm:cxn modelId="{61DEE3FF-2352-45F0-961C-4335900E91E6}" srcId="{D4589A65-7547-47B5-A716-185F6C3CCA3B}" destId="{D8E9123B-47DA-4E54-9205-4636277D2C63}" srcOrd="1" destOrd="0" parTransId="{B3DA0744-11DC-4F21-B514-4F7DBACA5FF5}" sibTransId="{C0C3D9BF-EAFB-4591-BBC6-E874C232A052}"/>
    <dgm:cxn modelId="{1ED3021F-90EB-422F-89E5-5F4B13CA02B6}" type="presParOf" srcId="{B221BFAC-EF0F-4764-93F4-EFBBC36E6F3E}" destId="{076CA4B2-7049-44AD-B64D-78D61021CE40}" srcOrd="0" destOrd="0" presId="urn:microsoft.com/office/officeart/2005/8/layout/bProcess2"/>
    <dgm:cxn modelId="{BC2532B5-B810-4548-B237-3FC186460B9F}" type="presParOf" srcId="{B221BFAC-EF0F-4764-93F4-EFBBC36E6F3E}" destId="{5F6C9FE9-2314-4500-A479-558967A5ABAD}" srcOrd="1" destOrd="0" presId="urn:microsoft.com/office/officeart/2005/8/layout/bProcess2"/>
    <dgm:cxn modelId="{B0B3C681-2FF2-4B3D-B593-6B589C0A5DF0}" type="presParOf" srcId="{B221BFAC-EF0F-4764-93F4-EFBBC36E6F3E}" destId="{1551A13C-DA65-46A1-8F2A-C629E34FB900}" srcOrd="2" destOrd="0" presId="urn:microsoft.com/office/officeart/2005/8/layout/bProcess2"/>
    <dgm:cxn modelId="{37FD5E61-BAD3-47BA-9A8C-D2D5346F6148}" type="presParOf" srcId="{1551A13C-DA65-46A1-8F2A-C629E34FB900}" destId="{3584F3E1-6EF1-4A7F-B4A3-FB6FA735878B}" srcOrd="0" destOrd="0" presId="urn:microsoft.com/office/officeart/2005/8/layout/bProcess2"/>
    <dgm:cxn modelId="{EC07499F-BF3B-42DE-B8D6-AD4964CFDA7C}" type="presParOf" srcId="{1551A13C-DA65-46A1-8F2A-C629E34FB900}" destId="{71005EDC-A362-4F46-9040-BE725C3E7D18}" srcOrd="1" destOrd="0" presId="urn:microsoft.com/office/officeart/2005/8/layout/bProcess2"/>
    <dgm:cxn modelId="{167B57B9-5AE0-40B4-A92C-0825BD0CF530}" type="presParOf" srcId="{B221BFAC-EF0F-4764-93F4-EFBBC36E6F3E}" destId="{37EA01A5-C3BD-491D-8752-015EC59C5D63}" srcOrd="3" destOrd="0" presId="urn:microsoft.com/office/officeart/2005/8/layout/bProcess2"/>
    <dgm:cxn modelId="{7EF42E08-EDC6-4048-813D-9F7AA5895B1C}" type="presParOf" srcId="{B221BFAC-EF0F-4764-93F4-EFBBC36E6F3E}" destId="{6C2A7E29-9D73-417C-B781-74C998A855E9}" srcOrd="4" destOrd="0" presId="urn:microsoft.com/office/officeart/2005/8/layout/bProcess2"/>
    <dgm:cxn modelId="{8139E8D6-B3CD-47B7-AED9-7DF059522C40}" type="presParOf" srcId="{6C2A7E29-9D73-417C-B781-74C998A855E9}" destId="{DD45BCDC-AFA4-42FD-BD6A-45CF86C37BE1}" srcOrd="0" destOrd="0" presId="urn:microsoft.com/office/officeart/2005/8/layout/bProcess2"/>
    <dgm:cxn modelId="{F035E914-A592-4077-B798-70B2B29A5F48}" type="presParOf" srcId="{6C2A7E29-9D73-417C-B781-74C998A855E9}" destId="{A984C996-3909-46FF-BE0E-723B332F7886}" srcOrd="1" destOrd="0" presId="urn:microsoft.com/office/officeart/2005/8/layout/bProcess2"/>
    <dgm:cxn modelId="{CD73C247-D306-477E-BD69-5D5738BCE01D}" type="presParOf" srcId="{B221BFAC-EF0F-4764-93F4-EFBBC36E6F3E}" destId="{C86DC7D6-7F60-4282-A2A3-105A1118088C}" srcOrd="5" destOrd="0" presId="urn:microsoft.com/office/officeart/2005/8/layout/bProcess2"/>
    <dgm:cxn modelId="{97A380F1-1D4B-441B-BC5A-625893EB7F0B}" type="presParOf" srcId="{B221BFAC-EF0F-4764-93F4-EFBBC36E6F3E}" destId="{AB3B2E66-BE1C-4294-A4FE-412310F121EA}" srcOrd="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32E61D-F9AC-464F-B086-A6A250DE638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35FB0BA0-E492-4AED-8BCF-8E756445E967}">
      <dgm:prSet phldrT="[Text]" custT="1"/>
      <dgm:spPr/>
      <dgm:t>
        <a:bodyPr/>
        <a:lstStyle/>
        <a:p>
          <a:pPr algn="just"/>
          <a:r>
            <a:rPr lang="es-EC" sz="1800" dirty="0"/>
            <a:t>Conjunto de practicas que regulan la relación entre los administradores y aquellos que invierten recursos en la empresa. </a:t>
          </a:r>
          <a:endParaRPr lang="en-US" sz="1800" dirty="0"/>
        </a:p>
      </dgm:t>
    </dgm:pt>
    <dgm:pt modelId="{EC585934-3721-4199-A49E-128F78B9AFF0}" type="parTrans" cxnId="{43567AE9-40DB-4630-BCD0-8FCA71EF9A7A}">
      <dgm:prSet/>
      <dgm:spPr/>
      <dgm:t>
        <a:bodyPr/>
        <a:lstStyle/>
        <a:p>
          <a:endParaRPr lang="en-US" sz="1800"/>
        </a:p>
      </dgm:t>
    </dgm:pt>
    <dgm:pt modelId="{09F4DD61-A3AC-4EA0-9942-C59E3B964DD7}" type="sibTrans" cxnId="{43567AE9-40DB-4630-BCD0-8FCA71EF9A7A}">
      <dgm:prSet/>
      <dgm:spPr/>
      <dgm:t>
        <a:bodyPr/>
        <a:lstStyle/>
        <a:p>
          <a:endParaRPr lang="en-US" sz="1800"/>
        </a:p>
      </dgm:t>
    </dgm:pt>
    <dgm:pt modelId="{AF5A58C0-6D6B-45BB-A947-466A85437122}">
      <dgm:prSet phldrT="[Text]" custT="1"/>
      <dgm:spPr/>
      <dgm:t>
        <a:bodyPr/>
        <a:lstStyle/>
        <a:p>
          <a:pPr algn="just"/>
          <a:r>
            <a:rPr lang="es-EC" sz="1800" dirty="0"/>
            <a:t>Sistema por el cual las empresas son dirigidas y controladas, a través de una estructura que define la distribución de derechos y responsabilidades entre los diferentes participantes de la misma.</a:t>
          </a:r>
          <a:endParaRPr lang="en-US" sz="1800" dirty="0"/>
        </a:p>
      </dgm:t>
    </dgm:pt>
    <dgm:pt modelId="{4C22EB86-B9F4-4743-8590-53BF2175B09E}" type="parTrans" cxnId="{4E680919-F3AC-4761-9DA8-9A6D63C90B59}">
      <dgm:prSet/>
      <dgm:spPr/>
      <dgm:t>
        <a:bodyPr/>
        <a:lstStyle/>
        <a:p>
          <a:endParaRPr lang="en-US" sz="1800"/>
        </a:p>
      </dgm:t>
    </dgm:pt>
    <dgm:pt modelId="{493D9496-F639-44F3-86C4-3C87BA4BEA12}" type="sibTrans" cxnId="{4E680919-F3AC-4761-9DA8-9A6D63C90B59}">
      <dgm:prSet/>
      <dgm:spPr/>
      <dgm:t>
        <a:bodyPr/>
        <a:lstStyle/>
        <a:p>
          <a:endParaRPr lang="en-US" sz="1800"/>
        </a:p>
      </dgm:t>
    </dgm:pt>
    <dgm:pt modelId="{27D83BCA-A280-47ED-8B37-FE9BDE39E8C9}" type="pres">
      <dgm:prSet presAssocID="{C732E61D-F9AC-464F-B086-A6A250DE6385}" presName="Name0" presStyleCnt="0">
        <dgm:presLayoutVars>
          <dgm:chMax/>
          <dgm:chPref/>
          <dgm:dir/>
        </dgm:presLayoutVars>
      </dgm:prSet>
      <dgm:spPr/>
    </dgm:pt>
    <dgm:pt modelId="{682F565B-7F12-4268-BB2E-4D1D99502D5B}" type="pres">
      <dgm:prSet presAssocID="{35FB0BA0-E492-4AED-8BCF-8E756445E967}" presName="parenttextcomposite" presStyleCnt="0"/>
      <dgm:spPr/>
    </dgm:pt>
    <dgm:pt modelId="{26970C1E-2653-4402-8417-7F788192E232}" type="pres">
      <dgm:prSet presAssocID="{35FB0BA0-E492-4AED-8BCF-8E756445E967}" presName="parenttext" presStyleLbl="revTx" presStyleIdx="0" presStyleCnt="2" custLinFactNeighborY="-31265">
        <dgm:presLayoutVars>
          <dgm:chMax/>
          <dgm:chPref val="2"/>
          <dgm:bulletEnabled val="1"/>
        </dgm:presLayoutVars>
      </dgm:prSet>
      <dgm:spPr/>
    </dgm:pt>
    <dgm:pt modelId="{185B8C87-2E80-4508-9E06-362BA43D8E2F}" type="pres">
      <dgm:prSet presAssocID="{35FB0BA0-E492-4AED-8BCF-8E756445E967}" presName="parallelogramComposite" presStyleCnt="0"/>
      <dgm:spPr/>
    </dgm:pt>
    <dgm:pt modelId="{7DBBA6D5-994D-4981-B2FB-A42AC68D324E}" type="pres">
      <dgm:prSet presAssocID="{35FB0BA0-E492-4AED-8BCF-8E756445E967}" presName="parallelogram1" presStyleLbl="alignNode1" presStyleIdx="0" presStyleCnt="14" custLinFactY="-18068" custLinFactNeighborY="-100000"/>
      <dgm:spPr/>
    </dgm:pt>
    <dgm:pt modelId="{07B2676F-006A-41B8-BE86-81C5321E1C81}" type="pres">
      <dgm:prSet presAssocID="{35FB0BA0-E492-4AED-8BCF-8E756445E967}" presName="parallelogram2" presStyleLbl="alignNode1" presStyleIdx="1" presStyleCnt="14" custLinFactY="-18068" custLinFactNeighborY="-100000"/>
      <dgm:spPr/>
    </dgm:pt>
    <dgm:pt modelId="{441665A7-146D-4254-8174-52B908051B56}" type="pres">
      <dgm:prSet presAssocID="{35FB0BA0-E492-4AED-8BCF-8E756445E967}" presName="parallelogram3" presStyleLbl="alignNode1" presStyleIdx="2" presStyleCnt="14" custLinFactY="-18068" custLinFactNeighborY="-100000"/>
      <dgm:spPr/>
    </dgm:pt>
    <dgm:pt modelId="{AD61C23C-A4EB-4BA6-8E9F-9FCE1BDE74AA}" type="pres">
      <dgm:prSet presAssocID="{35FB0BA0-E492-4AED-8BCF-8E756445E967}" presName="parallelogram4" presStyleLbl="alignNode1" presStyleIdx="3" presStyleCnt="14" custLinFactY="-18068" custLinFactNeighborY="-100000"/>
      <dgm:spPr/>
    </dgm:pt>
    <dgm:pt modelId="{18404B8D-B835-44C9-BD28-8811A72D6402}" type="pres">
      <dgm:prSet presAssocID="{35FB0BA0-E492-4AED-8BCF-8E756445E967}" presName="parallelogram5" presStyleLbl="alignNode1" presStyleIdx="4" presStyleCnt="14" custLinFactY="-18068" custLinFactNeighborY="-100000"/>
      <dgm:spPr/>
    </dgm:pt>
    <dgm:pt modelId="{82DC922E-E419-4BE1-A7A3-2A48A57F7673}" type="pres">
      <dgm:prSet presAssocID="{35FB0BA0-E492-4AED-8BCF-8E756445E967}" presName="parallelogram6" presStyleLbl="alignNode1" presStyleIdx="5" presStyleCnt="14" custLinFactY="-18068" custLinFactNeighborY="-100000"/>
      <dgm:spPr/>
    </dgm:pt>
    <dgm:pt modelId="{B0F1727B-2354-4C29-AF80-860C00344D81}" type="pres">
      <dgm:prSet presAssocID="{35FB0BA0-E492-4AED-8BCF-8E756445E967}" presName="parallelogram7" presStyleLbl="alignNode1" presStyleIdx="6" presStyleCnt="14" custLinFactY="-18068" custLinFactNeighborY="-100000"/>
      <dgm:spPr/>
    </dgm:pt>
    <dgm:pt modelId="{DDAEF770-54FD-4677-B5E3-FBA6BCCA344D}" type="pres">
      <dgm:prSet presAssocID="{09F4DD61-A3AC-4EA0-9942-C59E3B964DD7}" presName="sibTrans" presStyleCnt="0"/>
      <dgm:spPr/>
    </dgm:pt>
    <dgm:pt modelId="{4A054D3C-2427-45DF-A3EB-0DCE2E52931E}" type="pres">
      <dgm:prSet presAssocID="{AF5A58C0-6D6B-45BB-A947-466A85437122}" presName="parenttextcomposite" presStyleCnt="0"/>
      <dgm:spPr/>
    </dgm:pt>
    <dgm:pt modelId="{E5B7ACC6-AB43-4BA2-9F97-912C7647FE6C}" type="pres">
      <dgm:prSet presAssocID="{AF5A58C0-6D6B-45BB-A947-466A85437122}" presName="parenttext" presStyleLbl="revTx" presStyleIdx="1" presStyleCnt="2" custScaleY="99173">
        <dgm:presLayoutVars>
          <dgm:chMax/>
          <dgm:chPref val="2"/>
          <dgm:bulletEnabled val="1"/>
        </dgm:presLayoutVars>
      </dgm:prSet>
      <dgm:spPr/>
    </dgm:pt>
    <dgm:pt modelId="{24FEBC2C-5585-4889-83F0-8E814A0331F2}" type="pres">
      <dgm:prSet presAssocID="{AF5A58C0-6D6B-45BB-A947-466A85437122}" presName="parallelogramComposite" presStyleCnt="0"/>
      <dgm:spPr/>
    </dgm:pt>
    <dgm:pt modelId="{C2265528-5384-4102-8AEB-C66BBA50D7FE}" type="pres">
      <dgm:prSet presAssocID="{AF5A58C0-6D6B-45BB-A947-466A85437122}" presName="parallelogram1" presStyleLbl="alignNode1" presStyleIdx="7" presStyleCnt="14"/>
      <dgm:spPr/>
    </dgm:pt>
    <dgm:pt modelId="{D7C8322E-049B-441C-A5A7-9809271BAED2}" type="pres">
      <dgm:prSet presAssocID="{AF5A58C0-6D6B-45BB-A947-466A85437122}" presName="parallelogram2" presStyleLbl="alignNode1" presStyleIdx="8" presStyleCnt="14"/>
      <dgm:spPr/>
    </dgm:pt>
    <dgm:pt modelId="{84183A9C-2D2D-4635-9E9F-A75BEA108914}" type="pres">
      <dgm:prSet presAssocID="{AF5A58C0-6D6B-45BB-A947-466A85437122}" presName="parallelogram3" presStyleLbl="alignNode1" presStyleIdx="9" presStyleCnt="14"/>
      <dgm:spPr/>
    </dgm:pt>
    <dgm:pt modelId="{AB44C3EB-E645-4600-9BC3-00694FC78A38}" type="pres">
      <dgm:prSet presAssocID="{AF5A58C0-6D6B-45BB-A947-466A85437122}" presName="parallelogram4" presStyleLbl="alignNode1" presStyleIdx="10" presStyleCnt="14"/>
      <dgm:spPr/>
    </dgm:pt>
    <dgm:pt modelId="{7E23DBDA-840F-4BC9-BEEA-5735396C3C32}" type="pres">
      <dgm:prSet presAssocID="{AF5A58C0-6D6B-45BB-A947-466A85437122}" presName="parallelogram5" presStyleLbl="alignNode1" presStyleIdx="11" presStyleCnt="14"/>
      <dgm:spPr/>
    </dgm:pt>
    <dgm:pt modelId="{697EC744-A24D-4E52-ABDD-89EDC589385B}" type="pres">
      <dgm:prSet presAssocID="{AF5A58C0-6D6B-45BB-A947-466A85437122}" presName="parallelogram6" presStyleLbl="alignNode1" presStyleIdx="12" presStyleCnt="14"/>
      <dgm:spPr/>
    </dgm:pt>
    <dgm:pt modelId="{BBEEE907-ED87-453E-9D1A-0A0560EC3726}" type="pres">
      <dgm:prSet presAssocID="{AF5A58C0-6D6B-45BB-A947-466A85437122}" presName="parallelogram7" presStyleLbl="alignNode1" presStyleIdx="13" presStyleCnt="14"/>
      <dgm:spPr/>
    </dgm:pt>
  </dgm:ptLst>
  <dgm:cxnLst>
    <dgm:cxn modelId="{43567AE9-40DB-4630-BCD0-8FCA71EF9A7A}" srcId="{C732E61D-F9AC-464F-B086-A6A250DE6385}" destId="{35FB0BA0-E492-4AED-8BCF-8E756445E967}" srcOrd="0" destOrd="0" parTransId="{EC585934-3721-4199-A49E-128F78B9AFF0}" sibTransId="{09F4DD61-A3AC-4EA0-9942-C59E3B964DD7}"/>
    <dgm:cxn modelId="{6EC45E27-63FC-4F00-8F99-823CB35B97F1}" type="presOf" srcId="{C732E61D-F9AC-464F-B086-A6A250DE6385}" destId="{27D83BCA-A280-47ED-8B37-FE9BDE39E8C9}" srcOrd="0" destOrd="0" presId="urn:microsoft.com/office/officeart/2008/layout/VerticalAccentList"/>
    <dgm:cxn modelId="{E43EE84C-1A6C-4B1D-BB2E-1DFE92784519}" type="presOf" srcId="{35FB0BA0-E492-4AED-8BCF-8E756445E967}" destId="{26970C1E-2653-4402-8417-7F788192E232}" srcOrd="0" destOrd="0" presId="urn:microsoft.com/office/officeart/2008/layout/VerticalAccentList"/>
    <dgm:cxn modelId="{4E680919-F3AC-4761-9DA8-9A6D63C90B59}" srcId="{C732E61D-F9AC-464F-B086-A6A250DE6385}" destId="{AF5A58C0-6D6B-45BB-A947-466A85437122}" srcOrd="1" destOrd="0" parTransId="{4C22EB86-B9F4-4743-8590-53BF2175B09E}" sibTransId="{493D9496-F639-44F3-86C4-3C87BA4BEA12}"/>
    <dgm:cxn modelId="{7CCCD5EA-6983-4BDC-AB1E-B148C763C1C2}" type="presOf" srcId="{AF5A58C0-6D6B-45BB-A947-466A85437122}" destId="{E5B7ACC6-AB43-4BA2-9F97-912C7647FE6C}" srcOrd="0" destOrd="0" presId="urn:microsoft.com/office/officeart/2008/layout/VerticalAccentList"/>
    <dgm:cxn modelId="{2E082BA6-4F48-4337-AC7E-385253E51693}" type="presParOf" srcId="{27D83BCA-A280-47ED-8B37-FE9BDE39E8C9}" destId="{682F565B-7F12-4268-BB2E-4D1D99502D5B}" srcOrd="0" destOrd="0" presId="urn:microsoft.com/office/officeart/2008/layout/VerticalAccentList"/>
    <dgm:cxn modelId="{96EAE953-24CC-4AB1-81A7-059A6C870395}" type="presParOf" srcId="{682F565B-7F12-4268-BB2E-4D1D99502D5B}" destId="{26970C1E-2653-4402-8417-7F788192E232}" srcOrd="0" destOrd="0" presId="urn:microsoft.com/office/officeart/2008/layout/VerticalAccentList"/>
    <dgm:cxn modelId="{FB74BEC7-DAD7-4F7B-B764-8124E90E7984}" type="presParOf" srcId="{27D83BCA-A280-47ED-8B37-FE9BDE39E8C9}" destId="{185B8C87-2E80-4508-9E06-362BA43D8E2F}" srcOrd="1" destOrd="0" presId="urn:microsoft.com/office/officeart/2008/layout/VerticalAccentList"/>
    <dgm:cxn modelId="{56ED8A18-3BF7-4F77-B201-3B653336F540}" type="presParOf" srcId="{185B8C87-2E80-4508-9E06-362BA43D8E2F}" destId="{7DBBA6D5-994D-4981-B2FB-A42AC68D324E}" srcOrd="0" destOrd="0" presId="urn:microsoft.com/office/officeart/2008/layout/VerticalAccentList"/>
    <dgm:cxn modelId="{9A5A82CA-38A2-44EC-9D48-E31D7ACFC7C9}" type="presParOf" srcId="{185B8C87-2E80-4508-9E06-362BA43D8E2F}" destId="{07B2676F-006A-41B8-BE86-81C5321E1C81}" srcOrd="1" destOrd="0" presId="urn:microsoft.com/office/officeart/2008/layout/VerticalAccentList"/>
    <dgm:cxn modelId="{4BE5D2BF-0C57-4CEB-AF3B-21DEC2633DB7}" type="presParOf" srcId="{185B8C87-2E80-4508-9E06-362BA43D8E2F}" destId="{441665A7-146D-4254-8174-52B908051B56}" srcOrd="2" destOrd="0" presId="urn:microsoft.com/office/officeart/2008/layout/VerticalAccentList"/>
    <dgm:cxn modelId="{D021E25B-5B24-44DD-9771-5E08968EEDD7}" type="presParOf" srcId="{185B8C87-2E80-4508-9E06-362BA43D8E2F}" destId="{AD61C23C-A4EB-4BA6-8E9F-9FCE1BDE74AA}" srcOrd="3" destOrd="0" presId="urn:microsoft.com/office/officeart/2008/layout/VerticalAccentList"/>
    <dgm:cxn modelId="{A2616A92-C149-4CA4-8319-FB7AB31EBCC4}" type="presParOf" srcId="{185B8C87-2E80-4508-9E06-362BA43D8E2F}" destId="{18404B8D-B835-44C9-BD28-8811A72D6402}" srcOrd="4" destOrd="0" presId="urn:microsoft.com/office/officeart/2008/layout/VerticalAccentList"/>
    <dgm:cxn modelId="{322CDA90-0564-4B01-A0A0-F36A0453651F}" type="presParOf" srcId="{185B8C87-2E80-4508-9E06-362BA43D8E2F}" destId="{82DC922E-E419-4BE1-A7A3-2A48A57F7673}" srcOrd="5" destOrd="0" presId="urn:microsoft.com/office/officeart/2008/layout/VerticalAccentList"/>
    <dgm:cxn modelId="{49D1C827-8E49-416C-9E34-B1B8294EAD27}" type="presParOf" srcId="{185B8C87-2E80-4508-9E06-362BA43D8E2F}" destId="{B0F1727B-2354-4C29-AF80-860C00344D81}" srcOrd="6" destOrd="0" presId="urn:microsoft.com/office/officeart/2008/layout/VerticalAccentList"/>
    <dgm:cxn modelId="{24F6AFFF-0246-479E-8F4A-C9B56FA12B04}" type="presParOf" srcId="{27D83BCA-A280-47ED-8B37-FE9BDE39E8C9}" destId="{DDAEF770-54FD-4677-B5E3-FBA6BCCA344D}" srcOrd="2" destOrd="0" presId="urn:microsoft.com/office/officeart/2008/layout/VerticalAccentList"/>
    <dgm:cxn modelId="{010ED558-3CEC-4DFC-87D4-12DE4AB07DFD}" type="presParOf" srcId="{27D83BCA-A280-47ED-8B37-FE9BDE39E8C9}" destId="{4A054D3C-2427-45DF-A3EB-0DCE2E52931E}" srcOrd="3" destOrd="0" presId="urn:microsoft.com/office/officeart/2008/layout/VerticalAccentList"/>
    <dgm:cxn modelId="{89C7D7BF-3846-461F-A742-D82E6F4C7799}" type="presParOf" srcId="{4A054D3C-2427-45DF-A3EB-0DCE2E52931E}" destId="{E5B7ACC6-AB43-4BA2-9F97-912C7647FE6C}" srcOrd="0" destOrd="0" presId="urn:microsoft.com/office/officeart/2008/layout/VerticalAccentList"/>
    <dgm:cxn modelId="{BC84AC95-43A3-40F7-B580-EA11B3F41A38}" type="presParOf" srcId="{27D83BCA-A280-47ED-8B37-FE9BDE39E8C9}" destId="{24FEBC2C-5585-4889-83F0-8E814A0331F2}" srcOrd="4" destOrd="0" presId="urn:microsoft.com/office/officeart/2008/layout/VerticalAccentList"/>
    <dgm:cxn modelId="{C6D32BE6-D380-47CC-B7BD-970A0132899E}" type="presParOf" srcId="{24FEBC2C-5585-4889-83F0-8E814A0331F2}" destId="{C2265528-5384-4102-8AEB-C66BBA50D7FE}" srcOrd="0" destOrd="0" presId="urn:microsoft.com/office/officeart/2008/layout/VerticalAccentList"/>
    <dgm:cxn modelId="{588ACD4A-DB73-454F-8475-47184B32A27C}" type="presParOf" srcId="{24FEBC2C-5585-4889-83F0-8E814A0331F2}" destId="{D7C8322E-049B-441C-A5A7-9809271BAED2}" srcOrd="1" destOrd="0" presId="urn:microsoft.com/office/officeart/2008/layout/VerticalAccentList"/>
    <dgm:cxn modelId="{E6668693-49BC-42E9-93F5-4AA934C561F2}" type="presParOf" srcId="{24FEBC2C-5585-4889-83F0-8E814A0331F2}" destId="{84183A9C-2D2D-4635-9E9F-A75BEA108914}" srcOrd="2" destOrd="0" presId="urn:microsoft.com/office/officeart/2008/layout/VerticalAccentList"/>
    <dgm:cxn modelId="{7CB98D2D-E72B-46C2-8704-AA189C8B0309}" type="presParOf" srcId="{24FEBC2C-5585-4889-83F0-8E814A0331F2}" destId="{AB44C3EB-E645-4600-9BC3-00694FC78A38}" srcOrd="3" destOrd="0" presId="urn:microsoft.com/office/officeart/2008/layout/VerticalAccentList"/>
    <dgm:cxn modelId="{E5B21732-B202-43FE-A657-48EC4273C9DB}" type="presParOf" srcId="{24FEBC2C-5585-4889-83F0-8E814A0331F2}" destId="{7E23DBDA-840F-4BC9-BEEA-5735396C3C32}" srcOrd="4" destOrd="0" presId="urn:microsoft.com/office/officeart/2008/layout/VerticalAccentList"/>
    <dgm:cxn modelId="{FC893FBA-F805-478F-82BB-0F6A44420834}" type="presParOf" srcId="{24FEBC2C-5585-4889-83F0-8E814A0331F2}" destId="{697EC744-A24D-4E52-ABDD-89EDC589385B}" srcOrd="5" destOrd="0" presId="urn:microsoft.com/office/officeart/2008/layout/VerticalAccentList"/>
    <dgm:cxn modelId="{F6D7FD62-92C7-4C80-8DBA-14F1A4EC47B0}" type="presParOf" srcId="{24FEBC2C-5585-4889-83F0-8E814A0331F2}" destId="{BBEEE907-ED87-453E-9D1A-0A0560EC372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A10FAD-BAB4-49A7-B8EB-1728AA2E862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B49BE674-8252-4BD8-A5D6-222C4A6133A5}">
      <dgm:prSet phldrT="[Text]" custT="1"/>
      <dgm:spPr/>
      <dgm:t>
        <a:bodyPr/>
        <a:lstStyle/>
        <a:p>
          <a:pPr algn="just"/>
          <a:r>
            <a:rPr lang="es-EC" sz="1800">
              <a:solidFill>
                <a:schemeClr val="tx1"/>
              </a:solidFill>
            </a:rPr>
            <a:t>Derecho de los accionistas</a:t>
          </a:r>
          <a:endParaRPr lang="en-US" sz="1800" dirty="0">
            <a:solidFill>
              <a:schemeClr val="tx1"/>
            </a:solidFill>
          </a:endParaRPr>
        </a:p>
      </dgm:t>
    </dgm:pt>
    <dgm:pt modelId="{8CBCBB59-F34F-4F5D-A278-5403D02B930F}" type="parTrans" cxnId="{A40D0167-0D6E-4271-8A31-121CC92D2C03}">
      <dgm:prSet/>
      <dgm:spPr/>
      <dgm:t>
        <a:bodyPr/>
        <a:lstStyle/>
        <a:p>
          <a:pPr algn="just"/>
          <a:endParaRPr lang="en-US" sz="1800">
            <a:solidFill>
              <a:schemeClr val="tx1"/>
            </a:solidFill>
          </a:endParaRPr>
        </a:p>
      </dgm:t>
    </dgm:pt>
    <dgm:pt modelId="{FCBA44E1-D285-4036-8340-6F990D948224}" type="sibTrans" cxnId="{A40D0167-0D6E-4271-8A31-121CC92D2C03}">
      <dgm:prSet/>
      <dgm:spPr/>
      <dgm:t>
        <a:bodyPr/>
        <a:lstStyle/>
        <a:p>
          <a:pPr algn="just"/>
          <a:endParaRPr lang="en-US" sz="1800">
            <a:solidFill>
              <a:schemeClr val="tx1"/>
            </a:solidFill>
          </a:endParaRPr>
        </a:p>
      </dgm:t>
    </dgm:pt>
    <dgm:pt modelId="{28588107-3D6D-45DB-AE22-76D280EFD353}">
      <dgm:prSet phldrT="[Text]" custT="1"/>
      <dgm:spPr/>
      <dgm:t>
        <a:bodyPr/>
        <a:lstStyle/>
        <a:p>
          <a:pPr algn="just"/>
          <a:r>
            <a:rPr lang="es-EC" sz="1800">
              <a:solidFill>
                <a:schemeClr val="tx1"/>
              </a:solidFill>
            </a:rPr>
            <a:t>Tratamiento equitativo de los accionistas</a:t>
          </a:r>
          <a:endParaRPr lang="en-US" sz="1800" dirty="0">
            <a:solidFill>
              <a:schemeClr val="tx1"/>
            </a:solidFill>
          </a:endParaRPr>
        </a:p>
      </dgm:t>
    </dgm:pt>
    <dgm:pt modelId="{8004C2F5-6C79-4C0A-AA68-E8488A7D6859}" type="parTrans" cxnId="{B1A4873A-CE08-44AF-8004-E1B653210735}">
      <dgm:prSet/>
      <dgm:spPr/>
      <dgm:t>
        <a:bodyPr/>
        <a:lstStyle/>
        <a:p>
          <a:pPr algn="just"/>
          <a:endParaRPr lang="en-US" sz="1800">
            <a:solidFill>
              <a:schemeClr val="tx1"/>
            </a:solidFill>
          </a:endParaRPr>
        </a:p>
      </dgm:t>
    </dgm:pt>
    <dgm:pt modelId="{42E56905-C048-4FF2-BDB6-79818729B6BF}" type="sibTrans" cxnId="{B1A4873A-CE08-44AF-8004-E1B653210735}">
      <dgm:prSet/>
      <dgm:spPr/>
      <dgm:t>
        <a:bodyPr/>
        <a:lstStyle/>
        <a:p>
          <a:pPr algn="just"/>
          <a:endParaRPr lang="en-US" sz="1800">
            <a:solidFill>
              <a:schemeClr val="tx1"/>
            </a:solidFill>
          </a:endParaRPr>
        </a:p>
      </dgm:t>
    </dgm:pt>
    <dgm:pt modelId="{D699184D-C753-4BBA-A5B1-83F73E3144F6}">
      <dgm:prSet phldrT="[Text]" custT="1"/>
      <dgm:spPr/>
      <dgm:t>
        <a:bodyPr/>
        <a:lstStyle/>
        <a:p>
          <a:pPr algn="just"/>
          <a:r>
            <a:rPr lang="es-EC" sz="1800" dirty="0">
              <a:solidFill>
                <a:schemeClr val="tx1"/>
              </a:solidFill>
            </a:rPr>
            <a:t>Función de los grupos de interés social en el gobierno de las sociedades</a:t>
          </a:r>
          <a:endParaRPr lang="en-US" sz="1800" dirty="0">
            <a:solidFill>
              <a:schemeClr val="tx1"/>
            </a:solidFill>
          </a:endParaRPr>
        </a:p>
      </dgm:t>
    </dgm:pt>
    <dgm:pt modelId="{CAAC310F-E3C9-4D3A-8D0B-C8321199B8C7}" type="parTrans" cxnId="{8F3772C2-D80C-49C0-89F9-AD1D0F1B0DFD}">
      <dgm:prSet/>
      <dgm:spPr/>
      <dgm:t>
        <a:bodyPr/>
        <a:lstStyle/>
        <a:p>
          <a:pPr algn="just"/>
          <a:endParaRPr lang="en-US" sz="1800">
            <a:solidFill>
              <a:schemeClr val="tx1"/>
            </a:solidFill>
          </a:endParaRPr>
        </a:p>
      </dgm:t>
    </dgm:pt>
    <dgm:pt modelId="{C5171188-C2AA-453C-9E02-8FE7C8E5D77C}" type="sibTrans" cxnId="{8F3772C2-D80C-49C0-89F9-AD1D0F1B0DFD}">
      <dgm:prSet/>
      <dgm:spPr/>
      <dgm:t>
        <a:bodyPr/>
        <a:lstStyle/>
        <a:p>
          <a:pPr algn="just"/>
          <a:endParaRPr lang="en-US" sz="1800">
            <a:solidFill>
              <a:schemeClr val="tx1"/>
            </a:solidFill>
          </a:endParaRPr>
        </a:p>
      </dgm:t>
    </dgm:pt>
    <dgm:pt modelId="{B4B664DE-DA0F-4797-ADEA-6D8E29BC0903}">
      <dgm:prSet phldrT="[Text]" custT="1"/>
      <dgm:spPr/>
      <dgm:t>
        <a:bodyPr/>
        <a:lstStyle/>
        <a:p>
          <a:pPr algn="just"/>
          <a:r>
            <a:rPr lang="es-EC" sz="1800">
              <a:solidFill>
                <a:schemeClr val="tx1"/>
              </a:solidFill>
            </a:rPr>
            <a:t>Responsabilidad del consejo </a:t>
          </a:r>
          <a:endParaRPr lang="en-US" sz="1800" dirty="0">
            <a:solidFill>
              <a:schemeClr val="tx1"/>
            </a:solidFill>
          </a:endParaRPr>
        </a:p>
      </dgm:t>
    </dgm:pt>
    <dgm:pt modelId="{81B94DEF-A288-4031-9C15-945A5A8ADA54}" type="parTrans" cxnId="{7FB5FA5B-82C6-46CC-9408-ECFA0E2347BA}">
      <dgm:prSet/>
      <dgm:spPr/>
      <dgm:t>
        <a:bodyPr/>
        <a:lstStyle/>
        <a:p>
          <a:pPr algn="just"/>
          <a:endParaRPr lang="en-US" sz="1800">
            <a:solidFill>
              <a:schemeClr val="tx1"/>
            </a:solidFill>
          </a:endParaRPr>
        </a:p>
      </dgm:t>
    </dgm:pt>
    <dgm:pt modelId="{38A5D1C6-24A1-4C3A-94CF-370B1C1A294B}" type="sibTrans" cxnId="{7FB5FA5B-82C6-46CC-9408-ECFA0E2347BA}">
      <dgm:prSet/>
      <dgm:spPr/>
      <dgm:t>
        <a:bodyPr/>
        <a:lstStyle/>
        <a:p>
          <a:pPr algn="just"/>
          <a:endParaRPr lang="en-US" sz="1800">
            <a:solidFill>
              <a:schemeClr val="tx1"/>
            </a:solidFill>
          </a:endParaRPr>
        </a:p>
      </dgm:t>
    </dgm:pt>
    <dgm:pt modelId="{BD15033A-288A-4AA9-B3B3-B22AAADCFAD5}">
      <dgm:prSet phldrT="[Text]" custT="1"/>
      <dgm:spPr/>
      <dgm:t>
        <a:bodyPr/>
        <a:lstStyle/>
        <a:p>
          <a:pPr algn="just"/>
          <a:r>
            <a:rPr lang="es-EC" sz="1800">
              <a:solidFill>
                <a:schemeClr val="tx1"/>
              </a:solidFill>
            </a:rPr>
            <a:t>Comunicación y transparencia informativa</a:t>
          </a:r>
          <a:endParaRPr lang="en-US" sz="1800" dirty="0">
            <a:solidFill>
              <a:schemeClr val="tx1"/>
            </a:solidFill>
          </a:endParaRPr>
        </a:p>
      </dgm:t>
    </dgm:pt>
    <dgm:pt modelId="{33FFC9CE-A5BD-433C-B94E-675A5C94B95C}" type="parTrans" cxnId="{1B29B580-3EDD-4814-8DA7-9A0F78BD621E}">
      <dgm:prSet/>
      <dgm:spPr/>
      <dgm:t>
        <a:bodyPr/>
        <a:lstStyle/>
        <a:p>
          <a:pPr algn="just"/>
          <a:endParaRPr lang="en-US" sz="1800">
            <a:solidFill>
              <a:schemeClr val="tx1"/>
            </a:solidFill>
          </a:endParaRPr>
        </a:p>
      </dgm:t>
    </dgm:pt>
    <dgm:pt modelId="{55D46EB8-E082-4A3C-9754-CB91D5949FAF}" type="sibTrans" cxnId="{1B29B580-3EDD-4814-8DA7-9A0F78BD621E}">
      <dgm:prSet/>
      <dgm:spPr/>
      <dgm:t>
        <a:bodyPr/>
        <a:lstStyle/>
        <a:p>
          <a:pPr algn="just"/>
          <a:endParaRPr lang="en-US" sz="1800">
            <a:solidFill>
              <a:schemeClr val="tx1"/>
            </a:solidFill>
          </a:endParaRPr>
        </a:p>
      </dgm:t>
    </dgm:pt>
    <dgm:pt modelId="{25916CEB-DF51-4928-AA50-6C9CC7E4C5D4}" type="pres">
      <dgm:prSet presAssocID="{1EA10FAD-BAB4-49A7-B8EB-1728AA2E862F}" presName="linear" presStyleCnt="0">
        <dgm:presLayoutVars>
          <dgm:dir/>
          <dgm:animLvl val="lvl"/>
          <dgm:resizeHandles val="exact"/>
        </dgm:presLayoutVars>
      </dgm:prSet>
      <dgm:spPr/>
    </dgm:pt>
    <dgm:pt modelId="{95155E8D-16B4-413B-96C9-1836F73E562A}" type="pres">
      <dgm:prSet presAssocID="{B49BE674-8252-4BD8-A5D6-222C4A6133A5}" presName="parentLin" presStyleCnt="0"/>
      <dgm:spPr/>
    </dgm:pt>
    <dgm:pt modelId="{221ED9C0-58AB-4E47-88F2-936871826D1D}" type="pres">
      <dgm:prSet presAssocID="{B49BE674-8252-4BD8-A5D6-222C4A6133A5}" presName="parentLeftMargin" presStyleLbl="node1" presStyleIdx="0" presStyleCnt="5"/>
      <dgm:spPr/>
    </dgm:pt>
    <dgm:pt modelId="{DA38A9EF-6E78-4CF3-AEDE-1CD43B2B3740}" type="pres">
      <dgm:prSet presAssocID="{B49BE674-8252-4BD8-A5D6-222C4A6133A5}" presName="parentText" presStyleLbl="node1" presStyleIdx="0" presStyleCnt="5">
        <dgm:presLayoutVars>
          <dgm:chMax val="0"/>
          <dgm:bulletEnabled val="1"/>
        </dgm:presLayoutVars>
      </dgm:prSet>
      <dgm:spPr/>
    </dgm:pt>
    <dgm:pt modelId="{CC6B7AA3-1580-408A-841B-06400D6BE3DA}" type="pres">
      <dgm:prSet presAssocID="{B49BE674-8252-4BD8-A5D6-222C4A6133A5}" presName="negativeSpace" presStyleCnt="0"/>
      <dgm:spPr/>
    </dgm:pt>
    <dgm:pt modelId="{853DE673-AF0D-4127-AE89-5F420B94297C}" type="pres">
      <dgm:prSet presAssocID="{B49BE674-8252-4BD8-A5D6-222C4A6133A5}" presName="childText" presStyleLbl="conFgAcc1" presStyleIdx="0" presStyleCnt="5">
        <dgm:presLayoutVars>
          <dgm:bulletEnabled val="1"/>
        </dgm:presLayoutVars>
      </dgm:prSet>
      <dgm:spPr/>
    </dgm:pt>
    <dgm:pt modelId="{EF161515-44C0-4842-A469-8B07196EDE22}" type="pres">
      <dgm:prSet presAssocID="{FCBA44E1-D285-4036-8340-6F990D948224}" presName="spaceBetweenRectangles" presStyleCnt="0"/>
      <dgm:spPr/>
    </dgm:pt>
    <dgm:pt modelId="{33131D5E-E7F4-4F0F-9854-29F4CF0727FE}" type="pres">
      <dgm:prSet presAssocID="{28588107-3D6D-45DB-AE22-76D280EFD353}" presName="parentLin" presStyleCnt="0"/>
      <dgm:spPr/>
    </dgm:pt>
    <dgm:pt modelId="{474131AB-AB1C-4D85-9652-5033D9C7F4F6}" type="pres">
      <dgm:prSet presAssocID="{28588107-3D6D-45DB-AE22-76D280EFD353}" presName="parentLeftMargin" presStyleLbl="node1" presStyleIdx="0" presStyleCnt="5"/>
      <dgm:spPr/>
    </dgm:pt>
    <dgm:pt modelId="{7D4FE1DC-0229-494A-99A2-F4C337CBCD43}" type="pres">
      <dgm:prSet presAssocID="{28588107-3D6D-45DB-AE22-76D280EFD353}" presName="parentText" presStyleLbl="node1" presStyleIdx="1" presStyleCnt="5">
        <dgm:presLayoutVars>
          <dgm:chMax val="0"/>
          <dgm:bulletEnabled val="1"/>
        </dgm:presLayoutVars>
      </dgm:prSet>
      <dgm:spPr/>
    </dgm:pt>
    <dgm:pt modelId="{C2A9BECD-4950-4E16-A70D-5211C4E2436D}" type="pres">
      <dgm:prSet presAssocID="{28588107-3D6D-45DB-AE22-76D280EFD353}" presName="negativeSpace" presStyleCnt="0"/>
      <dgm:spPr/>
    </dgm:pt>
    <dgm:pt modelId="{5F565460-F5E2-44B6-B20F-EB2F643214FC}" type="pres">
      <dgm:prSet presAssocID="{28588107-3D6D-45DB-AE22-76D280EFD353}" presName="childText" presStyleLbl="conFgAcc1" presStyleIdx="1" presStyleCnt="5">
        <dgm:presLayoutVars>
          <dgm:bulletEnabled val="1"/>
        </dgm:presLayoutVars>
      </dgm:prSet>
      <dgm:spPr/>
    </dgm:pt>
    <dgm:pt modelId="{C98C5E37-2DA5-499B-9B5D-4DC633837357}" type="pres">
      <dgm:prSet presAssocID="{42E56905-C048-4FF2-BDB6-79818729B6BF}" presName="spaceBetweenRectangles" presStyleCnt="0"/>
      <dgm:spPr/>
    </dgm:pt>
    <dgm:pt modelId="{DE2F2BC0-AEF9-49CA-A48C-76F3F34768ED}" type="pres">
      <dgm:prSet presAssocID="{D699184D-C753-4BBA-A5B1-83F73E3144F6}" presName="parentLin" presStyleCnt="0"/>
      <dgm:spPr/>
    </dgm:pt>
    <dgm:pt modelId="{D9790184-32C6-4BE2-AE00-AFD87DB6E729}" type="pres">
      <dgm:prSet presAssocID="{D699184D-C753-4BBA-A5B1-83F73E3144F6}" presName="parentLeftMargin" presStyleLbl="node1" presStyleIdx="1" presStyleCnt="5"/>
      <dgm:spPr/>
    </dgm:pt>
    <dgm:pt modelId="{68591CC4-DB9B-48D6-A396-60B5020AAD91}" type="pres">
      <dgm:prSet presAssocID="{D699184D-C753-4BBA-A5B1-83F73E3144F6}" presName="parentText" presStyleLbl="node1" presStyleIdx="2" presStyleCnt="5" custScaleY="148933" custLinFactNeighborY="4451">
        <dgm:presLayoutVars>
          <dgm:chMax val="0"/>
          <dgm:bulletEnabled val="1"/>
        </dgm:presLayoutVars>
      </dgm:prSet>
      <dgm:spPr/>
    </dgm:pt>
    <dgm:pt modelId="{6A92270A-D8BB-4B8D-A699-C2D930BBE16B}" type="pres">
      <dgm:prSet presAssocID="{D699184D-C753-4BBA-A5B1-83F73E3144F6}" presName="negativeSpace" presStyleCnt="0"/>
      <dgm:spPr/>
    </dgm:pt>
    <dgm:pt modelId="{1D550811-94AB-4DB9-ADAF-22D5FE3B6C1C}" type="pres">
      <dgm:prSet presAssocID="{D699184D-C753-4BBA-A5B1-83F73E3144F6}" presName="childText" presStyleLbl="conFgAcc1" presStyleIdx="2" presStyleCnt="5">
        <dgm:presLayoutVars>
          <dgm:bulletEnabled val="1"/>
        </dgm:presLayoutVars>
      </dgm:prSet>
      <dgm:spPr/>
    </dgm:pt>
    <dgm:pt modelId="{661124B4-9676-4613-ACF8-39A8FD857503}" type="pres">
      <dgm:prSet presAssocID="{C5171188-C2AA-453C-9E02-8FE7C8E5D77C}" presName="spaceBetweenRectangles" presStyleCnt="0"/>
      <dgm:spPr/>
    </dgm:pt>
    <dgm:pt modelId="{7ADEA1B2-C62C-4589-98FC-FDEB74009FBC}" type="pres">
      <dgm:prSet presAssocID="{BD15033A-288A-4AA9-B3B3-B22AAADCFAD5}" presName="parentLin" presStyleCnt="0"/>
      <dgm:spPr/>
    </dgm:pt>
    <dgm:pt modelId="{391AC4D8-5A4E-4802-A529-94ED92EB6514}" type="pres">
      <dgm:prSet presAssocID="{BD15033A-288A-4AA9-B3B3-B22AAADCFAD5}" presName="parentLeftMargin" presStyleLbl="node1" presStyleIdx="2" presStyleCnt="5"/>
      <dgm:spPr/>
    </dgm:pt>
    <dgm:pt modelId="{1989EB87-4459-423D-BE83-32F76068080C}" type="pres">
      <dgm:prSet presAssocID="{BD15033A-288A-4AA9-B3B3-B22AAADCFAD5}" presName="parentText" presStyleLbl="node1" presStyleIdx="3" presStyleCnt="5">
        <dgm:presLayoutVars>
          <dgm:chMax val="0"/>
          <dgm:bulletEnabled val="1"/>
        </dgm:presLayoutVars>
      </dgm:prSet>
      <dgm:spPr/>
    </dgm:pt>
    <dgm:pt modelId="{73B7495E-006C-4720-8BF8-13C0B1D8F584}" type="pres">
      <dgm:prSet presAssocID="{BD15033A-288A-4AA9-B3B3-B22AAADCFAD5}" presName="negativeSpace" presStyleCnt="0"/>
      <dgm:spPr/>
    </dgm:pt>
    <dgm:pt modelId="{AC28A997-D695-45ED-AD6A-3E39651ADA1E}" type="pres">
      <dgm:prSet presAssocID="{BD15033A-288A-4AA9-B3B3-B22AAADCFAD5}" presName="childText" presStyleLbl="conFgAcc1" presStyleIdx="3" presStyleCnt="5">
        <dgm:presLayoutVars>
          <dgm:bulletEnabled val="1"/>
        </dgm:presLayoutVars>
      </dgm:prSet>
      <dgm:spPr/>
    </dgm:pt>
    <dgm:pt modelId="{068412C9-F8D5-4718-8249-D2C3F2AD2311}" type="pres">
      <dgm:prSet presAssocID="{55D46EB8-E082-4A3C-9754-CB91D5949FAF}" presName="spaceBetweenRectangles" presStyleCnt="0"/>
      <dgm:spPr/>
    </dgm:pt>
    <dgm:pt modelId="{C28FF9FB-EC47-466F-B3EA-F83DC60CDB63}" type="pres">
      <dgm:prSet presAssocID="{B4B664DE-DA0F-4797-ADEA-6D8E29BC0903}" presName="parentLin" presStyleCnt="0"/>
      <dgm:spPr/>
    </dgm:pt>
    <dgm:pt modelId="{BA152D06-0ABB-47BE-A53E-1431D4E29171}" type="pres">
      <dgm:prSet presAssocID="{B4B664DE-DA0F-4797-ADEA-6D8E29BC0903}" presName="parentLeftMargin" presStyleLbl="node1" presStyleIdx="3" presStyleCnt="5"/>
      <dgm:spPr/>
    </dgm:pt>
    <dgm:pt modelId="{1104B0CA-D990-4FCD-A93A-CAB86A7B842C}" type="pres">
      <dgm:prSet presAssocID="{B4B664DE-DA0F-4797-ADEA-6D8E29BC0903}" presName="parentText" presStyleLbl="node1" presStyleIdx="4" presStyleCnt="5">
        <dgm:presLayoutVars>
          <dgm:chMax val="0"/>
          <dgm:bulletEnabled val="1"/>
        </dgm:presLayoutVars>
      </dgm:prSet>
      <dgm:spPr/>
    </dgm:pt>
    <dgm:pt modelId="{09A9B0E8-B0C9-48A6-B0C0-362B295A01A7}" type="pres">
      <dgm:prSet presAssocID="{B4B664DE-DA0F-4797-ADEA-6D8E29BC0903}" presName="negativeSpace" presStyleCnt="0"/>
      <dgm:spPr/>
    </dgm:pt>
    <dgm:pt modelId="{8EF0F027-AA8D-4640-89B0-CBE988C999E3}" type="pres">
      <dgm:prSet presAssocID="{B4B664DE-DA0F-4797-ADEA-6D8E29BC0903}" presName="childText" presStyleLbl="conFgAcc1" presStyleIdx="4" presStyleCnt="5">
        <dgm:presLayoutVars>
          <dgm:bulletEnabled val="1"/>
        </dgm:presLayoutVars>
      </dgm:prSet>
      <dgm:spPr/>
    </dgm:pt>
  </dgm:ptLst>
  <dgm:cxnLst>
    <dgm:cxn modelId="{7A649C48-85FD-4BCB-A919-5D497D3603ED}" type="presOf" srcId="{28588107-3D6D-45DB-AE22-76D280EFD353}" destId="{7D4FE1DC-0229-494A-99A2-F4C337CBCD43}" srcOrd="1" destOrd="0" presId="urn:microsoft.com/office/officeart/2005/8/layout/list1"/>
    <dgm:cxn modelId="{33F7EF9E-1886-4841-9C2C-A9D3EB08AAC6}" type="presOf" srcId="{B4B664DE-DA0F-4797-ADEA-6D8E29BC0903}" destId="{BA152D06-0ABB-47BE-A53E-1431D4E29171}" srcOrd="0" destOrd="0" presId="urn:microsoft.com/office/officeart/2005/8/layout/list1"/>
    <dgm:cxn modelId="{A40D0167-0D6E-4271-8A31-121CC92D2C03}" srcId="{1EA10FAD-BAB4-49A7-B8EB-1728AA2E862F}" destId="{B49BE674-8252-4BD8-A5D6-222C4A6133A5}" srcOrd="0" destOrd="0" parTransId="{8CBCBB59-F34F-4F5D-A278-5403D02B930F}" sibTransId="{FCBA44E1-D285-4036-8340-6F990D948224}"/>
    <dgm:cxn modelId="{C7EF2AD1-7A48-4F15-8DF1-5E710D7C6D7E}" type="presOf" srcId="{BD15033A-288A-4AA9-B3B3-B22AAADCFAD5}" destId="{1989EB87-4459-423D-BE83-32F76068080C}" srcOrd="1" destOrd="0" presId="urn:microsoft.com/office/officeart/2005/8/layout/list1"/>
    <dgm:cxn modelId="{890188A9-8953-4D49-8D31-9BEA279348B4}" type="presOf" srcId="{B49BE674-8252-4BD8-A5D6-222C4A6133A5}" destId="{DA38A9EF-6E78-4CF3-AEDE-1CD43B2B3740}" srcOrd="1" destOrd="0" presId="urn:microsoft.com/office/officeart/2005/8/layout/list1"/>
    <dgm:cxn modelId="{B1E2C997-1EB8-449E-85E0-EBC238C5E3E4}" type="presOf" srcId="{1EA10FAD-BAB4-49A7-B8EB-1728AA2E862F}" destId="{25916CEB-DF51-4928-AA50-6C9CC7E4C5D4}" srcOrd="0" destOrd="0" presId="urn:microsoft.com/office/officeart/2005/8/layout/list1"/>
    <dgm:cxn modelId="{1B29B580-3EDD-4814-8DA7-9A0F78BD621E}" srcId="{1EA10FAD-BAB4-49A7-B8EB-1728AA2E862F}" destId="{BD15033A-288A-4AA9-B3B3-B22AAADCFAD5}" srcOrd="3" destOrd="0" parTransId="{33FFC9CE-A5BD-433C-B94E-675A5C94B95C}" sibTransId="{55D46EB8-E082-4A3C-9754-CB91D5949FAF}"/>
    <dgm:cxn modelId="{08990EB8-7FE9-4126-9C01-0A0E0889F65D}" type="presOf" srcId="{B4B664DE-DA0F-4797-ADEA-6D8E29BC0903}" destId="{1104B0CA-D990-4FCD-A93A-CAB86A7B842C}" srcOrd="1" destOrd="0" presId="urn:microsoft.com/office/officeart/2005/8/layout/list1"/>
    <dgm:cxn modelId="{B1A4873A-CE08-44AF-8004-E1B653210735}" srcId="{1EA10FAD-BAB4-49A7-B8EB-1728AA2E862F}" destId="{28588107-3D6D-45DB-AE22-76D280EFD353}" srcOrd="1" destOrd="0" parTransId="{8004C2F5-6C79-4C0A-AA68-E8488A7D6859}" sibTransId="{42E56905-C048-4FF2-BDB6-79818729B6BF}"/>
    <dgm:cxn modelId="{303E8148-70E1-4DEC-ACFB-6C5A622FD4E3}" type="presOf" srcId="{D699184D-C753-4BBA-A5B1-83F73E3144F6}" destId="{68591CC4-DB9B-48D6-A396-60B5020AAD91}" srcOrd="1" destOrd="0" presId="urn:microsoft.com/office/officeart/2005/8/layout/list1"/>
    <dgm:cxn modelId="{7FB5FA5B-82C6-46CC-9408-ECFA0E2347BA}" srcId="{1EA10FAD-BAB4-49A7-B8EB-1728AA2E862F}" destId="{B4B664DE-DA0F-4797-ADEA-6D8E29BC0903}" srcOrd="4" destOrd="0" parTransId="{81B94DEF-A288-4031-9C15-945A5A8ADA54}" sibTransId="{38A5D1C6-24A1-4C3A-94CF-370B1C1A294B}"/>
    <dgm:cxn modelId="{8F3772C2-D80C-49C0-89F9-AD1D0F1B0DFD}" srcId="{1EA10FAD-BAB4-49A7-B8EB-1728AA2E862F}" destId="{D699184D-C753-4BBA-A5B1-83F73E3144F6}" srcOrd="2" destOrd="0" parTransId="{CAAC310F-E3C9-4D3A-8D0B-C8321199B8C7}" sibTransId="{C5171188-C2AA-453C-9E02-8FE7C8E5D77C}"/>
    <dgm:cxn modelId="{3F8BDF28-25F2-4891-B93F-EBF7E4120512}" type="presOf" srcId="{D699184D-C753-4BBA-A5B1-83F73E3144F6}" destId="{D9790184-32C6-4BE2-AE00-AFD87DB6E729}" srcOrd="0" destOrd="0" presId="urn:microsoft.com/office/officeart/2005/8/layout/list1"/>
    <dgm:cxn modelId="{DCA3D7EE-F9C5-4526-91FD-E30A6FE1CDB9}" type="presOf" srcId="{28588107-3D6D-45DB-AE22-76D280EFD353}" destId="{474131AB-AB1C-4D85-9652-5033D9C7F4F6}" srcOrd="0" destOrd="0" presId="urn:microsoft.com/office/officeart/2005/8/layout/list1"/>
    <dgm:cxn modelId="{BDA3A81C-C666-43BA-85F8-74E2338BEF1C}" type="presOf" srcId="{BD15033A-288A-4AA9-B3B3-B22AAADCFAD5}" destId="{391AC4D8-5A4E-4802-A529-94ED92EB6514}" srcOrd="0" destOrd="0" presId="urn:microsoft.com/office/officeart/2005/8/layout/list1"/>
    <dgm:cxn modelId="{04C73FDA-57CC-4A76-9422-EFC8528274F9}" type="presOf" srcId="{B49BE674-8252-4BD8-A5D6-222C4A6133A5}" destId="{221ED9C0-58AB-4E47-88F2-936871826D1D}" srcOrd="0" destOrd="0" presId="urn:microsoft.com/office/officeart/2005/8/layout/list1"/>
    <dgm:cxn modelId="{2E0EB0A8-7802-4314-AF1A-BF430F631F2E}" type="presParOf" srcId="{25916CEB-DF51-4928-AA50-6C9CC7E4C5D4}" destId="{95155E8D-16B4-413B-96C9-1836F73E562A}" srcOrd="0" destOrd="0" presId="urn:microsoft.com/office/officeart/2005/8/layout/list1"/>
    <dgm:cxn modelId="{AF5B58BD-EBF9-4E7E-9E7F-F10BC7558366}" type="presParOf" srcId="{95155E8D-16B4-413B-96C9-1836F73E562A}" destId="{221ED9C0-58AB-4E47-88F2-936871826D1D}" srcOrd="0" destOrd="0" presId="urn:microsoft.com/office/officeart/2005/8/layout/list1"/>
    <dgm:cxn modelId="{E01598C8-A731-4166-9D61-279DFFFCB95D}" type="presParOf" srcId="{95155E8D-16B4-413B-96C9-1836F73E562A}" destId="{DA38A9EF-6E78-4CF3-AEDE-1CD43B2B3740}" srcOrd="1" destOrd="0" presId="urn:microsoft.com/office/officeart/2005/8/layout/list1"/>
    <dgm:cxn modelId="{77F3C894-E014-47CB-9CC6-BA6BB1A97EF3}" type="presParOf" srcId="{25916CEB-DF51-4928-AA50-6C9CC7E4C5D4}" destId="{CC6B7AA3-1580-408A-841B-06400D6BE3DA}" srcOrd="1" destOrd="0" presId="urn:microsoft.com/office/officeart/2005/8/layout/list1"/>
    <dgm:cxn modelId="{632055BE-88F1-46A6-BCA6-654A8943AEF2}" type="presParOf" srcId="{25916CEB-DF51-4928-AA50-6C9CC7E4C5D4}" destId="{853DE673-AF0D-4127-AE89-5F420B94297C}" srcOrd="2" destOrd="0" presId="urn:microsoft.com/office/officeart/2005/8/layout/list1"/>
    <dgm:cxn modelId="{3315DFBE-5478-41E4-B049-50EA8B2AECCF}" type="presParOf" srcId="{25916CEB-DF51-4928-AA50-6C9CC7E4C5D4}" destId="{EF161515-44C0-4842-A469-8B07196EDE22}" srcOrd="3" destOrd="0" presId="urn:microsoft.com/office/officeart/2005/8/layout/list1"/>
    <dgm:cxn modelId="{FC0A1BB3-77D7-407B-A309-FD1A8CB35B50}" type="presParOf" srcId="{25916CEB-DF51-4928-AA50-6C9CC7E4C5D4}" destId="{33131D5E-E7F4-4F0F-9854-29F4CF0727FE}" srcOrd="4" destOrd="0" presId="urn:microsoft.com/office/officeart/2005/8/layout/list1"/>
    <dgm:cxn modelId="{1AC204A3-82E2-44F5-A5D6-C852B4AE075D}" type="presParOf" srcId="{33131D5E-E7F4-4F0F-9854-29F4CF0727FE}" destId="{474131AB-AB1C-4D85-9652-5033D9C7F4F6}" srcOrd="0" destOrd="0" presId="urn:microsoft.com/office/officeart/2005/8/layout/list1"/>
    <dgm:cxn modelId="{DDB41616-E42D-43ED-AAD5-1505AB694651}" type="presParOf" srcId="{33131D5E-E7F4-4F0F-9854-29F4CF0727FE}" destId="{7D4FE1DC-0229-494A-99A2-F4C337CBCD43}" srcOrd="1" destOrd="0" presId="urn:microsoft.com/office/officeart/2005/8/layout/list1"/>
    <dgm:cxn modelId="{510462F4-3D29-43D6-B585-A1690CF99BD0}" type="presParOf" srcId="{25916CEB-DF51-4928-AA50-6C9CC7E4C5D4}" destId="{C2A9BECD-4950-4E16-A70D-5211C4E2436D}" srcOrd="5" destOrd="0" presId="urn:microsoft.com/office/officeart/2005/8/layout/list1"/>
    <dgm:cxn modelId="{2D032AF0-61B8-40BD-8E6A-2A391261E5C6}" type="presParOf" srcId="{25916CEB-DF51-4928-AA50-6C9CC7E4C5D4}" destId="{5F565460-F5E2-44B6-B20F-EB2F643214FC}" srcOrd="6" destOrd="0" presId="urn:microsoft.com/office/officeart/2005/8/layout/list1"/>
    <dgm:cxn modelId="{9F37DA08-7213-4E41-B250-10A537B32981}" type="presParOf" srcId="{25916CEB-DF51-4928-AA50-6C9CC7E4C5D4}" destId="{C98C5E37-2DA5-499B-9B5D-4DC633837357}" srcOrd="7" destOrd="0" presId="urn:microsoft.com/office/officeart/2005/8/layout/list1"/>
    <dgm:cxn modelId="{D59AF6DE-FD54-4434-B726-6785511C8853}" type="presParOf" srcId="{25916CEB-DF51-4928-AA50-6C9CC7E4C5D4}" destId="{DE2F2BC0-AEF9-49CA-A48C-76F3F34768ED}" srcOrd="8" destOrd="0" presId="urn:microsoft.com/office/officeart/2005/8/layout/list1"/>
    <dgm:cxn modelId="{DD09BF1F-0B50-4D75-8B37-CD89C3C02B56}" type="presParOf" srcId="{DE2F2BC0-AEF9-49CA-A48C-76F3F34768ED}" destId="{D9790184-32C6-4BE2-AE00-AFD87DB6E729}" srcOrd="0" destOrd="0" presId="urn:microsoft.com/office/officeart/2005/8/layout/list1"/>
    <dgm:cxn modelId="{5E6C94BC-DD30-420E-8CC9-BF631A0446D7}" type="presParOf" srcId="{DE2F2BC0-AEF9-49CA-A48C-76F3F34768ED}" destId="{68591CC4-DB9B-48D6-A396-60B5020AAD91}" srcOrd="1" destOrd="0" presId="urn:microsoft.com/office/officeart/2005/8/layout/list1"/>
    <dgm:cxn modelId="{8B87E983-1C06-4C00-A7C5-024696B81DFD}" type="presParOf" srcId="{25916CEB-DF51-4928-AA50-6C9CC7E4C5D4}" destId="{6A92270A-D8BB-4B8D-A699-C2D930BBE16B}" srcOrd="9" destOrd="0" presId="urn:microsoft.com/office/officeart/2005/8/layout/list1"/>
    <dgm:cxn modelId="{39509984-20F5-44D5-8CA0-361432DC417E}" type="presParOf" srcId="{25916CEB-DF51-4928-AA50-6C9CC7E4C5D4}" destId="{1D550811-94AB-4DB9-ADAF-22D5FE3B6C1C}" srcOrd="10" destOrd="0" presId="urn:microsoft.com/office/officeart/2005/8/layout/list1"/>
    <dgm:cxn modelId="{4B87C2FC-ECE7-479B-9DEA-86D1A9FE382A}" type="presParOf" srcId="{25916CEB-DF51-4928-AA50-6C9CC7E4C5D4}" destId="{661124B4-9676-4613-ACF8-39A8FD857503}" srcOrd="11" destOrd="0" presId="urn:microsoft.com/office/officeart/2005/8/layout/list1"/>
    <dgm:cxn modelId="{15575173-7561-4D27-AAED-F37252358DB8}" type="presParOf" srcId="{25916CEB-DF51-4928-AA50-6C9CC7E4C5D4}" destId="{7ADEA1B2-C62C-4589-98FC-FDEB74009FBC}" srcOrd="12" destOrd="0" presId="urn:microsoft.com/office/officeart/2005/8/layout/list1"/>
    <dgm:cxn modelId="{B1DE494F-1C2B-4EB0-A5D8-EC9AED363AF9}" type="presParOf" srcId="{7ADEA1B2-C62C-4589-98FC-FDEB74009FBC}" destId="{391AC4D8-5A4E-4802-A529-94ED92EB6514}" srcOrd="0" destOrd="0" presId="urn:microsoft.com/office/officeart/2005/8/layout/list1"/>
    <dgm:cxn modelId="{0F31E445-9DBD-4D93-9CBC-09E36FA58992}" type="presParOf" srcId="{7ADEA1B2-C62C-4589-98FC-FDEB74009FBC}" destId="{1989EB87-4459-423D-BE83-32F76068080C}" srcOrd="1" destOrd="0" presId="urn:microsoft.com/office/officeart/2005/8/layout/list1"/>
    <dgm:cxn modelId="{5A51D6A5-B2A7-444E-A218-459D6B5AC6FB}" type="presParOf" srcId="{25916CEB-DF51-4928-AA50-6C9CC7E4C5D4}" destId="{73B7495E-006C-4720-8BF8-13C0B1D8F584}" srcOrd="13" destOrd="0" presId="urn:microsoft.com/office/officeart/2005/8/layout/list1"/>
    <dgm:cxn modelId="{09AE2A31-D32C-428E-8CE5-4A222CEB5F60}" type="presParOf" srcId="{25916CEB-DF51-4928-AA50-6C9CC7E4C5D4}" destId="{AC28A997-D695-45ED-AD6A-3E39651ADA1E}" srcOrd="14" destOrd="0" presId="urn:microsoft.com/office/officeart/2005/8/layout/list1"/>
    <dgm:cxn modelId="{7116CD86-F5B4-4FF0-B545-EAD6913CFC86}" type="presParOf" srcId="{25916CEB-DF51-4928-AA50-6C9CC7E4C5D4}" destId="{068412C9-F8D5-4718-8249-D2C3F2AD2311}" srcOrd="15" destOrd="0" presId="urn:microsoft.com/office/officeart/2005/8/layout/list1"/>
    <dgm:cxn modelId="{3568D7AB-87EA-47BF-A327-D5EE767F13C0}" type="presParOf" srcId="{25916CEB-DF51-4928-AA50-6C9CC7E4C5D4}" destId="{C28FF9FB-EC47-466F-B3EA-F83DC60CDB63}" srcOrd="16" destOrd="0" presId="urn:microsoft.com/office/officeart/2005/8/layout/list1"/>
    <dgm:cxn modelId="{BBE4C90D-2E7A-4650-9913-A022268E8ED4}" type="presParOf" srcId="{C28FF9FB-EC47-466F-B3EA-F83DC60CDB63}" destId="{BA152D06-0ABB-47BE-A53E-1431D4E29171}" srcOrd="0" destOrd="0" presId="urn:microsoft.com/office/officeart/2005/8/layout/list1"/>
    <dgm:cxn modelId="{E1E70E23-4BC8-46AE-AA02-B1544E6EB5E0}" type="presParOf" srcId="{C28FF9FB-EC47-466F-B3EA-F83DC60CDB63}" destId="{1104B0CA-D990-4FCD-A93A-CAB86A7B842C}" srcOrd="1" destOrd="0" presId="urn:microsoft.com/office/officeart/2005/8/layout/list1"/>
    <dgm:cxn modelId="{26E7640A-5FAC-44B6-85A4-28417F30CD4D}" type="presParOf" srcId="{25916CEB-DF51-4928-AA50-6C9CC7E4C5D4}" destId="{09A9B0E8-B0C9-48A6-B0C0-362B295A01A7}" srcOrd="17" destOrd="0" presId="urn:microsoft.com/office/officeart/2005/8/layout/list1"/>
    <dgm:cxn modelId="{B85E996B-2549-43DA-90A6-9BAA822EB9EE}" type="presParOf" srcId="{25916CEB-DF51-4928-AA50-6C9CC7E4C5D4}" destId="{8EF0F027-AA8D-4640-89B0-CBE988C999E3}"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A1EC1D-CAAD-4791-A490-469FDF71C505}" type="doc">
      <dgm:prSet loTypeId="urn:microsoft.com/office/officeart/2008/layout/PictureStrips" loCatId="list" qsTypeId="urn:microsoft.com/office/officeart/2005/8/quickstyle/simple1" qsCatId="simple" csTypeId="urn:microsoft.com/office/officeart/2005/8/colors/accent0_3" csCatId="mainScheme" phldr="1"/>
      <dgm:spPr/>
      <dgm:t>
        <a:bodyPr/>
        <a:lstStyle/>
        <a:p>
          <a:endParaRPr lang="es-ES"/>
        </a:p>
      </dgm:t>
    </dgm:pt>
    <dgm:pt modelId="{217428AE-DEA5-4341-99A9-DC1B7E2965D2}">
      <dgm:prSet phldrT="[Texto]" custT="1"/>
      <dgm:spPr/>
      <dgm:t>
        <a:bodyPr/>
        <a:lstStyle/>
        <a:p>
          <a:pPr algn="ctr"/>
          <a:r>
            <a:rPr lang="es-EC" sz="1800" dirty="0"/>
            <a:t>Modelo británico (Informe Cadbury)</a:t>
          </a:r>
          <a:endParaRPr lang="es-ES" sz="1800" dirty="0"/>
        </a:p>
      </dgm:t>
    </dgm:pt>
    <dgm:pt modelId="{D7FF89AE-4343-4656-B979-52B8D72BF22A}" type="sibTrans" cxnId="{41AC3A3E-7099-4B5B-9038-2A8BA5AA2331}">
      <dgm:prSet/>
      <dgm:spPr/>
      <dgm:t>
        <a:bodyPr/>
        <a:lstStyle/>
        <a:p>
          <a:pPr algn="ctr"/>
          <a:endParaRPr lang="es-ES" sz="1800">
            <a:solidFill>
              <a:schemeClr val="tx1"/>
            </a:solidFill>
          </a:endParaRPr>
        </a:p>
      </dgm:t>
    </dgm:pt>
    <dgm:pt modelId="{399F3BC3-AC06-44DC-8B91-67E3A9C45DE1}" type="parTrans" cxnId="{41AC3A3E-7099-4B5B-9038-2A8BA5AA2331}">
      <dgm:prSet/>
      <dgm:spPr/>
      <dgm:t>
        <a:bodyPr/>
        <a:lstStyle/>
        <a:p>
          <a:pPr algn="ctr"/>
          <a:endParaRPr lang="es-ES" sz="1800">
            <a:solidFill>
              <a:schemeClr val="tx1"/>
            </a:solidFill>
          </a:endParaRPr>
        </a:p>
      </dgm:t>
    </dgm:pt>
    <dgm:pt modelId="{1DD74B8D-534C-42A2-9F87-A228346485BD}">
      <dgm:prSet custT="1"/>
      <dgm:spPr/>
      <dgm:t>
        <a:bodyPr/>
        <a:lstStyle/>
        <a:p>
          <a:pPr algn="ctr"/>
          <a:r>
            <a:rPr lang="es-EC" sz="1800" dirty="0"/>
            <a:t>Modelo norteamericano (Ley Sarbanes-Oxley)</a:t>
          </a:r>
          <a:endParaRPr lang="es-ES" sz="1800" dirty="0"/>
        </a:p>
      </dgm:t>
    </dgm:pt>
    <dgm:pt modelId="{C35EC453-B8FE-475D-9909-28BDCBF66D39}" type="parTrans" cxnId="{76EF0881-76FA-4A47-A77F-37002A473838}">
      <dgm:prSet/>
      <dgm:spPr/>
      <dgm:t>
        <a:bodyPr/>
        <a:lstStyle/>
        <a:p>
          <a:pPr algn="ctr"/>
          <a:endParaRPr lang="es-EC" sz="1800"/>
        </a:p>
      </dgm:t>
    </dgm:pt>
    <dgm:pt modelId="{49B77557-8043-4DC4-8A3F-C5EAC3A13C89}" type="sibTrans" cxnId="{76EF0881-76FA-4A47-A77F-37002A473838}">
      <dgm:prSet/>
      <dgm:spPr/>
      <dgm:t>
        <a:bodyPr/>
        <a:lstStyle/>
        <a:p>
          <a:pPr algn="ctr"/>
          <a:endParaRPr lang="es-EC" sz="1800"/>
        </a:p>
      </dgm:t>
    </dgm:pt>
    <dgm:pt modelId="{750C5879-0AA4-42B4-B04C-5B37BC3A5EB0}">
      <dgm:prSet custT="1"/>
      <dgm:spPr/>
      <dgm:t>
        <a:bodyPr/>
        <a:lstStyle/>
        <a:p>
          <a:pPr algn="ctr"/>
          <a:r>
            <a:rPr lang="es-EC" sz="1800" dirty="0"/>
            <a:t>Modelo francés (Informe Vienot)</a:t>
          </a:r>
          <a:endParaRPr lang="es-ES" sz="1800" dirty="0"/>
        </a:p>
      </dgm:t>
    </dgm:pt>
    <dgm:pt modelId="{3D3A5CDC-F05C-4F67-9752-D3477EFD5C39}" type="parTrans" cxnId="{D10CD8C8-6BBE-4257-8B7E-0EFEFDBF4579}">
      <dgm:prSet/>
      <dgm:spPr/>
      <dgm:t>
        <a:bodyPr/>
        <a:lstStyle/>
        <a:p>
          <a:pPr algn="ctr"/>
          <a:endParaRPr lang="es-EC" sz="1800"/>
        </a:p>
      </dgm:t>
    </dgm:pt>
    <dgm:pt modelId="{F9C1E9B9-E0E5-4030-931E-8E2C82ABB1ED}" type="sibTrans" cxnId="{D10CD8C8-6BBE-4257-8B7E-0EFEFDBF4579}">
      <dgm:prSet/>
      <dgm:spPr/>
      <dgm:t>
        <a:bodyPr/>
        <a:lstStyle/>
        <a:p>
          <a:pPr algn="ctr"/>
          <a:endParaRPr lang="es-EC" sz="1800"/>
        </a:p>
      </dgm:t>
    </dgm:pt>
    <dgm:pt modelId="{115FECA8-E567-47B7-A283-877A8831C922}">
      <dgm:prSet custT="1"/>
      <dgm:spPr/>
      <dgm:t>
        <a:bodyPr/>
        <a:lstStyle/>
        <a:p>
          <a:pPr algn="ctr"/>
          <a:r>
            <a:rPr lang="es-EC" sz="1800" dirty="0"/>
            <a:t>Modelo japonés</a:t>
          </a:r>
          <a:endParaRPr lang="es-ES" sz="1800" dirty="0"/>
        </a:p>
      </dgm:t>
    </dgm:pt>
    <dgm:pt modelId="{16411B92-4826-4BF6-98CA-698C20AF4180}" type="parTrans" cxnId="{966444AE-E312-4E3B-A451-4EF41F9C1E64}">
      <dgm:prSet/>
      <dgm:spPr/>
      <dgm:t>
        <a:bodyPr/>
        <a:lstStyle/>
        <a:p>
          <a:pPr algn="ctr"/>
          <a:endParaRPr lang="es-EC" sz="1800"/>
        </a:p>
      </dgm:t>
    </dgm:pt>
    <dgm:pt modelId="{71C9BE84-D40D-4D1E-9C4A-FD6D600D9DAB}" type="sibTrans" cxnId="{966444AE-E312-4E3B-A451-4EF41F9C1E64}">
      <dgm:prSet/>
      <dgm:spPr/>
      <dgm:t>
        <a:bodyPr/>
        <a:lstStyle/>
        <a:p>
          <a:pPr algn="ctr"/>
          <a:endParaRPr lang="es-EC" sz="1800"/>
        </a:p>
      </dgm:t>
    </dgm:pt>
    <dgm:pt modelId="{7E3EBC10-5C43-4B97-99E6-88F3C9E214F2}">
      <dgm:prSet custT="1"/>
      <dgm:spPr/>
      <dgm:t>
        <a:bodyPr/>
        <a:lstStyle/>
        <a:p>
          <a:pPr algn="ctr"/>
          <a:r>
            <a:rPr lang="es-EC" sz="1800" dirty="0"/>
            <a:t>Modelo latinoamericano (Corporación Andina de Fomento - CAF)</a:t>
          </a:r>
          <a:endParaRPr lang="es-ES" sz="1800" dirty="0"/>
        </a:p>
      </dgm:t>
    </dgm:pt>
    <dgm:pt modelId="{0DB1285B-B166-4692-9C0F-FAF0B9FFADC5}" type="parTrans" cxnId="{C12AE3C0-93D9-4EEB-A5E0-B0EC25C51143}">
      <dgm:prSet/>
      <dgm:spPr/>
      <dgm:t>
        <a:bodyPr/>
        <a:lstStyle/>
        <a:p>
          <a:pPr algn="ctr"/>
          <a:endParaRPr lang="es-EC" sz="1800"/>
        </a:p>
      </dgm:t>
    </dgm:pt>
    <dgm:pt modelId="{A6B1AFC8-ECE8-4596-B424-8CB2EB84E630}" type="sibTrans" cxnId="{C12AE3C0-93D9-4EEB-A5E0-B0EC25C51143}">
      <dgm:prSet/>
      <dgm:spPr/>
      <dgm:t>
        <a:bodyPr/>
        <a:lstStyle/>
        <a:p>
          <a:pPr algn="ctr"/>
          <a:endParaRPr lang="es-EC" sz="1800"/>
        </a:p>
      </dgm:t>
    </dgm:pt>
    <dgm:pt modelId="{769A971C-ADDD-4F94-910E-06E84618D5A9}" type="pres">
      <dgm:prSet presAssocID="{2DA1EC1D-CAAD-4791-A490-469FDF71C505}" presName="Name0" presStyleCnt="0">
        <dgm:presLayoutVars>
          <dgm:dir/>
          <dgm:resizeHandles val="exact"/>
        </dgm:presLayoutVars>
      </dgm:prSet>
      <dgm:spPr/>
    </dgm:pt>
    <dgm:pt modelId="{BBCA1E3A-49CD-4B23-AF19-2DD4A6389D97}" type="pres">
      <dgm:prSet presAssocID="{217428AE-DEA5-4341-99A9-DC1B7E2965D2}" presName="composite" presStyleCnt="0"/>
      <dgm:spPr/>
    </dgm:pt>
    <dgm:pt modelId="{3D3CC642-EE27-4D97-810C-D99BA0731158}" type="pres">
      <dgm:prSet presAssocID="{217428AE-DEA5-4341-99A9-DC1B7E2965D2}" presName="rect1" presStyleLbl="trAlignAcc1" presStyleIdx="0" presStyleCnt="5">
        <dgm:presLayoutVars>
          <dgm:bulletEnabled val="1"/>
        </dgm:presLayoutVars>
      </dgm:prSet>
      <dgm:spPr/>
    </dgm:pt>
    <dgm:pt modelId="{6FB7E5D4-7EDF-4BAD-ACC9-F8C88A3CDAF0}" type="pres">
      <dgm:prSet presAssocID="{217428AE-DEA5-4341-99A9-DC1B7E2965D2}" presName="rect2" presStyleLbl="fgImgPlace1" presStyleIdx="0" presStyleCnt="5"/>
      <dgm:spPr>
        <a:blipFill rotWithShape="1">
          <a:blip xmlns:r="http://schemas.openxmlformats.org/officeDocument/2006/relationships" r:embed="rId1"/>
          <a:stretch>
            <a:fillRect/>
          </a:stretch>
        </a:blipFill>
      </dgm:spPr>
    </dgm:pt>
    <dgm:pt modelId="{D5B17219-88D8-4B91-95AB-E3F0CAB35BF7}" type="pres">
      <dgm:prSet presAssocID="{D7FF89AE-4343-4656-B979-52B8D72BF22A}" presName="sibTrans" presStyleCnt="0"/>
      <dgm:spPr/>
    </dgm:pt>
    <dgm:pt modelId="{3ACA968A-5491-4FFF-AB4E-7A9FBA8CE687}" type="pres">
      <dgm:prSet presAssocID="{1DD74B8D-534C-42A2-9F87-A228346485BD}" presName="composite" presStyleCnt="0"/>
      <dgm:spPr/>
    </dgm:pt>
    <dgm:pt modelId="{AC9D5CC0-B4B9-4563-B86D-7691ACC59BD4}" type="pres">
      <dgm:prSet presAssocID="{1DD74B8D-534C-42A2-9F87-A228346485BD}" presName="rect1" presStyleLbl="trAlignAcc1" presStyleIdx="1" presStyleCnt="5">
        <dgm:presLayoutVars>
          <dgm:bulletEnabled val="1"/>
        </dgm:presLayoutVars>
      </dgm:prSet>
      <dgm:spPr/>
    </dgm:pt>
    <dgm:pt modelId="{C292721F-1709-4B57-9697-5A0DCCCB7603}" type="pres">
      <dgm:prSet presAssocID="{1DD74B8D-534C-42A2-9F87-A228346485BD}" presName="rect2" presStyleLbl="fgImgPlace1" presStyleIdx="1" presStyleCnt="5"/>
      <dgm:spPr>
        <a:blipFill rotWithShape="1">
          <a:blip xmlns:r="http://schemas.openxmlformats.org/officeDocument/2006/relationships" r:embed="rId2"/>
          <a:stretch>
            <a:fillRect/>
          </a:stretch>
        </a:blipFill>
      </dgm:spPr>
    </dgm:pt>
    <dgm:pt modelId="{6AF0C516-13CB-4773-832B-358FBDE3CE7F}" type="pres">
      <dgm:prSet presAssocID="{49B77557-8043-4DC4-8A3F-C5EAC3A13C89}" presName="sibTrans" presStyleCnt="0"/>
      <dgm:spPr/>
    </dgm:pt>
    <dgm:pt modelId="{14E86951-F187-484E-9DA8-F3843C2A97A4}" type="pres">
      <dgm:prSet presAssocID="{750C5879-0AA4-42B4-B04C-5B37BC3A5EB0}" presName="composite" presStyleCnt="0"/>
      <dgm:spPr/>
    </dgm:pt>
    <dgm:pt modelId="{A71A82FD-A797-4BCE-BF98-BEA8B4E374F1}" type="pres">
      <dgm:prSet presAssocID="{750C5879-0AA4-42B4-B04C-5B37BC3A5EB0}" presName="rect1" presStyleLbl="trAlignAcc1" presStyleIdx="2" presStyleCnt="5">
        <dgm:presLayoutVars>
          <dgm:bulletEnabled val="1"/>
        </dgm:presLayoutVars>
      </dgm:prSet>
      <dgm:spPr/>
    </dgm:pt>
    <dgm:pt modelId="{56D3F37D-5AA0-4F6A-9BE8-27A3C17F659B}" type="pres">
      <dgm:prSet presAssocID="{750C5879-0AA4-42B4-B04C-5B37BC3A5EB0}" presName="rect2" presStyleLbl="fgImgPlace1" presStyleIdx="2" presStyleCnt="5"/>
      <dgm:spPr>
        <a:blipFill rotWithShape="1">
          <a:blip xmlns:r="http://schemas.openxmlformats.org/officeDocument/2006/relationships" r:embed="rId3"/>
          <a:stretch>
            <a:fillRect/>
          </a:stretch>
        </a:blipFill>
      </dgm:spPr>
    </dgm:pt>
    <dgm:pt modelId="{B846FF9A-6597-46DB-859E-75720110891B}" type="pres">
      <dgm:prSet presAssocID="{F9C1E9B9-E0E5-4030-931E-8E2C82ABB1ED}" presName="sibTrans" presStyleCnt="0"/>
      <dgm:spPr/>
    </dgm:pt>
    <dgm:pt modelId="{AAB8FA6E-8947-4166-A081-631E27B5BA4F}" type="pres">
      <dgm:prSet presAssocID="{115FECA8-E567-47B7-A283-877A8831C922}" presName="composite" presStyleCnt="0"/>
      <dgm:spPr/>
    </dgm:pt>
    <dgm:pt modelId="{D839D9F5-51B1-4840-BB96-415A8BFF3083}" type="pres">
      <dgm:prSet presAssocID="{115FECA8-E567-47B7-A283-877A8831C922}" presName="rect1" presStyleLbl="trAlignAcc1" presStyleIdx="3" presStyleCnt="5">
        <dgm:presLayoutVars>
          <dgm:bulletEnabled val="1"/>
        </dgm:presLayoutVars>
      </dgm:prSet>
      <dgm:spPr/>
    </dgm:pt>
    <dgm:pt modelId="{5BDBFA2C-2CC6-41DF-A1F7-360D65C9C6E8}" type="pres">
      <dgm:prSet presAssocID="{115FECA8-E567-47B7-A283-877A8831C922}" presName="rect2" presStyleLbl="fgImgPlace1" presStyleIdx="3" presStyleCnt="5"/>
      <dgm:spPr>
        <a:blipFill rotWithShape="1">
          <a:blip xmlns:r="http://schemas.openxmlformats.org/officeDocument/2006/relationships" r:embed="rId4"/>
          <a:stretch>
            <a:fillRect/>
          </a:stretch>
        </a:blipFill>
      </dgm:spPr>
    </dgm:pt>
    <dgm:pt modelId="{21ED065E-91EA-4DB9-A935-4F47ECB65955}" type="pres">
      <dgm:prSet presAssocID="{71C9BE84-D40D-4D1E-9C4A-FD6D600D9DAB}" presName="sibTrans" presStyleCnt="0"/>
      <dgm:spPr/>
    </dgm:pt>
    <dgm:pt modelId="{B36B5BD7-622E-4C72-8A45-923B8769D772}" type="pres">
      <dgm:prSet presAssocID="{7E3EBC10-5C43-4B97-99E6-88F3C9E214F2}" presName="composite" presStyleCnt="0"/>
      <dgm:spPr/>
    </dgm:pt>
    <dgm:pt modelId="{A91DEA69-A4A1-4403-B259-4D380FA39059}" type="pres">
      <dgm:prSet presAssocID="{7E3EBC10-5C43-4B97-99E6-88F3C9E214F2}" presName="rect1" presStyleLbl="trAlignAcc1" presStyleIdx="4" presStyleCnt="5">
        <dgm:presLayoutVars>
          <dgm:bulletEnabled val="1"/>
        </dgm:presLayoutVars>
      </dgm:prSet>
      <dgm:spPr/>
    </dgm:pt>
    <dgm:pt modelId="{A0CF5781-ED80-4CD1-9CF7-99DB16619B1E}" type="pres">
      <dgm:prSet presAssocID="{7E3EBC10-5C43-4B97-99E6-88F3C9E214F2}" presName="rect2" presStyleLbl="fgImgPlace1" presStyleIdx="4" presStyleCnt="5"/>
      <dgm:spPr>
        <a:blipFill rotWithShape="1">
          <a:blip xmlns:r="http://schemas.openxmlformats.org/officeDocument/2006/relationships" r:embed="rId5"/>
          <a:stretch>
            <a:fillRect/>
          </a:stretch>
        </a:blipFill>
      </dgm:spPr>
    </dgm:pt>
  </dgm:ptLst>
  <dgm:cxnLst>
    <dgm:cxn modelId="{9616AF05-B499-443F-9D6D-3D235F184E16}" type="presOf" srcId="{2DA1EC1D-CAAD-4791-A490-469FDF71C505}" destId="{769A971C-ADDD-4F94-910E-06E84618D5A9}" srcOrd="0" destOrd="0" presId="urn:microsoft.com/office/officeart/2008/layout/PictureStrips"/>
    <dgm:cxn modelId="{C9942293-CF92-4171-83D8-787AD346B588}" type="presOf" srcId="{750C5879-0AA4-42B4-B04C-5B37BC3A5EB0}" destId="{A71A82FD-A797-4BCE-BF98-BEA8B4E374F1}" srcOrd="0" destOrd="0" presId="urn:microsoft.com/office/officeart/2008/layout/PictureStrips"/>
    <dgm:cxn modelId="{966444AE-E312-4E3B-A451-4EF41F9C1E64}" srcId="{2DA1EC1D-CAAD-4791-A490-469FDF71C505}" destId="{115FECA8-E567-47B7-A283-877A8831C922}" srcOrd="3" destOrd="0" parTransId="{16411B92-4826-4BF6-98CA-698C20AF4180}" sibTransId="{71C9BE84-D40D-4D1E-9C4A-FD6D600D9DAB}"/>
    <dgm:cxn modelId="{4B784D22-D93E-492A-9117-4E5697B21D38}" type="presOf" srcId="{217428AE-DEA5-4341-99A9-DC1B7E2965D2}" destId="{3D3CC642-EE27-4D97-810C-D99BA0731158}" srcOrd="0" destOrd="0" presId="urn:microsoft.com/office/officeart/2008/layout/PictureStrips"/>
    <dgm:cxn modelId="{00B4FA0E-F162-495D-933E-01E1A3328DF8}" type="presOf" srcId="{1DD74B8D-534C-42A2-9F87-A228346485BD}" destId="{AC9D5CC0-B4B9-4563-B86D-7691ACC59BD4}" srcOrd="0" destOrd="0" presId="urn:microsoft.com/office/officeart/2008/layout/PictureStrips"/>
    <dgm:cxn modelId="{41AC3A3E-7099-4B5B-9038-2A8BA5AA2331}" srcId="{2DA1EC1D-CAAD-4791-A490-469FDF71C505}" destId="{217428AE-DEA5-4341-99A9-DC1B7E2965D2}" srcOrd="0" destOrd="0" parTransId="{399F3BC3-AC06-44DC-8B91-67E3A9C45DE1}" sibTransId="{D7FF89AE-4343-4656-B979-52B8D72BF22A}"/>
    <dgm:cxn modelId="{DCF28969-B240-41BE-A279-51C21FCEBAA5}" type="presOf" srcId="{115FECA8-E567-47B7-A283-877A8831C922}" destId="{D839D9F5-51B1-4840-BB96-415A8BFF3083}" srcOrd="0" destOrd="0" presId="urn:microsoft.com/office/officeart/2008/layout/PictureStrips"/>
    <dgm:cxn modelId="{D10CD8C8-6BBE-4257-8B7E-0EFEFDBF4579}" srcId="{2DA1EC1D-CAAD-4791-A490-469FDF71C505}" destId="{750C5879-0AA4-42B4-B04C-5B37BC3A5EB0}" srcOrd="2" destOrd="0" parTransId="{3D3A5CDC-F05C-4F67-9752-D3477EFD5C39}" sibTransId="{F9C1E9B9-E0E5-4030-931E-8E2C82ABB1ED}"/>
    <dgm:cxn modelId="{76EF0881-76FA-4A47-A77F-37002A473838}" srcId="{2DA1EC1D-CAAD-4791-A490-469FDF71C505}" destId="{1DD74B8D-534C-42A2-9F87-A228346485BD}" srcOrd="1" destOrd="0" parTransId="{C35EC453-B8FE-475D-9909-28BDCBF66D39}" sibTransId="{49B77557-8043-4DC4-8A3F-C5EAC3A13C89}"/>
    <dgm:cxn modelId="{C12AE3C0-93D9-4EEB-A5E0-B0EC25C51143}" srcId="{2DA1EC1D-CAAD-4791-A490-469FDF71C505}" destId="{7E3EBC10-5C43-4B97-99E6-88F3C9E214F2}" srcOrd="4" destOrd="0" parTransId="{0DB1285B-B166-4692-9C0F-FAF0B9FFADC5}" sibTransId="{A6B1AFC8-ECE8-4596-B424-8CB2EB84E630}"/>
    <dgm:cxn modelId="{5DF029A5-7257-4D76-BF25-E8C526F11DD7}" type="presOf" srcId="{7E3EBC10-5C43-4B97-99E6-88F3C9E214F2}" destId="{A91DEA69-A4A1-4403-B259-4D380FA39059}" srcOrd="0" destOrd="0" presId="urn:microsoft.com/office/officeart/2008/layout/PictureStrips"/>
    <dgm:cxn modelId="{D60E1CBD-6446-4FFD-80D4-4A751542AD4C}" type="presParOf" srcId="{769A971C-ADDD-4F94-910E-06E84618D5A9}" destId="{BBCA1E3A-49CD-4B23-AF19-2DD4A6389D97}" srcOrd="0" destOrd="0" presId="urn:microsoft.com/office/officeart/2008/layout/PictureStrips"/>
    <dgm:cxn modelId="{D02EB0C3-FF36-479F-9EF8-17B543B8A9C8}" type="presParOf" srcId="{BBCA1E3A-49CD-4B23-AF19-2DD4A6389D97}" destId="{3D3CC642-EE27-4D97-810C-D99BA0731158}" srcOrd="0" destOrd="0" presId="urn:microsoft.com/office/officeart/2008/layout/PictureStrips"/>
    <dgm:cxn modelId="{8A7BEAFE-BCED-4FD7-82F3-BD316FCD57AF}" type="presParOf" srcId="{BBCA1E3A-49CD-4B23-AF19-2DD4A6389D97}" destId="{6FB7E5D4-7EDF-4BAD-ACC9-F8C88A3CDAF0}" srcOrd="1" destOrd="0" presId="urn:microsoft.com/office/officeart/2008/layout/PictureStrips"/>
    <dgm:cxn modelId="{342D5588-95F2-48E9-A160-2275AFC229B1}" type="presParOf" srcId="{769A971C-ADDD-4F94-910E-06E84618D5A9}" destId="{D5B17219-88D8-4B91-95AB-E3F0CAB35BF7}" srcOrd="1" destOrd="0" presId="urn:microsoft.com/office/officeart/2008/layout/PictureStrips"/>
    <dgm:cxn modelId="{6F560214-FC51-4791-B3BB-EFA614F9006A}" type="presParOf" srcId="{769A971C-ADDD-4F94-910E-06E84618D5A9}" destId="{3ACA968A-5491-4FFF-AB4E-7A9FBA8CE687}" srcOrd="2" destOrd="0" presId="urn:microsoft.com/office/officeart/2008/layout/PictureStrips"/>
    <dgm:cxn modelId="{408FC78A-14A2-4F52-86E6-57DCA285DEEF}" type="presParOf" srcId="{3ACA968A-5491-4FFF-AB4E-7A9FBA8CE687}" destId="{AC9D5CC0-B4B9-4563-B86D-7691ACC59BD4}" srcOrd="0" destOrd="0" presId="urn:microsoft.com/office/officeart/2008/layout/PictureStrips"/>
    <dgm:cxn modelId="{5EE02F45-809F-4F7B-BBAB-AF4E021CBE9B}" type="presParOf" srcId="{3ACA968A-5491-4FFF-AB4E-7A9FBA8CE687}" destId="{C292721F-1709-4B57-9697-5A0DCCCB7603}" srcOrd="1" destOrd="0" presId="urn:microsoft.com/office/officeart/2008/layout/PictureStrips"/>
    <dgm:cxn modelId="{FBDC3EBC-F414-4190-8B9F-9650EA53D89C}" type="presParOf" srcId="{769A971C-ADDD-4F94-910E-06E84618D5A9}" destId="{6AF0C516-13CB-4773-832B-358FBDE3CE7F}" srcOrd="3" destOrd="0" presId="urn:microsoft.com/office/officeart/2008/layout/PictureStrips"/>
    <dgm:cxn modelId="{F2F45641-F3AE-4682-B204-E5A0D7D4DF5D}" type="presParOf" srcId="{769A971C-ADDD-4F94-910E-06E84618D5A9}" destId="{14E86951-F187-484E-9DA8-F3843C2A97A4}" srcOrd="4" destOrd="0" presId="urn:microsoft.com/office/officeart/2008/layout/PictureStrips"/>
    <dgm:cxn modelId="{212A9FF8-A009-4F72-88EC-305436563BC5}" type="presParOf" srcId="{14E86951-F187-484E-9DA8-F3843C2A97A4}" destId="{A71A82FD-A797-4BCE-BF98-BEA8B4E374F1}" srcOrd="0" destOrd="0" presId="urn:microsoft.com/office/officeart/2008/layout/PictureStrips"/>
    <dgm:cxn modelId="{2CA104C5-8F8D-4773-88EC-BE414FBAEBA4}" type="presParOf" srcId="{14E86951-F187-484E-9DA8-F3843C2A97A4}" destId="{56D3F37D-5AA0-4F6A-9BE8-27A3C17F659B}" srcOrd="1" destOrd="0" presId="urn:microsoft.com/office/officeart/2008/layout/PictureStrips"/>
    <dgm:cxn modelId="{8F538C18-E9A6-4D96-941A-B670B706330A}" type="presParOf" srcId="{769A971C-ADDD-4F94-910E-06E84618D5A9}" destId="{B846FF9A-6597-46DB-859E-75720110891B}" srcOrd="5" destOrd="0" presId="urn:microsoft.com/office/officeart/2008/layout/PictureStrips"/>
    <dgm:cxn modelId="{F109B15A-5BE3-47BD-A244-BEC35048C21C}" type="presParOf" srcId="{769A971C-ADDD-4F94-910E-06E84618D5A9}" destId="{AAB8FA6E-8947-4166-A081-631E27B5BA4F}" srcOrd="6" destOrd="0" presId="urn:microsoft.com/office/officeart/2008/layout/PictureStrips"/>
    <dgm:cxn modelId="{5A5BD742-BAE7-4FE5-B29C-3E7F0E2D1CC3}" type="presParOf" srcId="{AAB8FA6E-8947-4166-A081-631E27B5BA4F}" destId="{D839D9F5-51B1-4840-BB96-415A8BFF3083}" srcOrd="0" destOrd="0" presId="urn:microsoft.com/office/officeart/2008/layout/PictureStrips"/>
    <dgm:cxn modelId="{9D1A08CF-933A-474D-AA13-BB0EBD5A3659}" type="presParOf" srcId="{AAB8FA6E-8947-4166-A081-631E27B5BA4F}" destId="{5BDBFA2C-2CC6-41DF-A1F7-360D65C9C6E8}" srcOrd="1" destOrd="0" presId="urn:microsoft.com/office/officeart/2008/layout/PictureStrips"/>
    <dgm:cxn modelId="{E7008ED4-071F-4516-ADB4-90FEA41AEA34}" type="presParOf" srcId="{769A971C-ADDD-4F94-910E-06E84618D5A9}" destId="{21ED065E-91EA-4DB9-A935-4F47ECB65955}" srcOrd="7" destOrd="0" presId="urn:microsoft.com/office/officeart/2008/layout/PictureStrips"/>
    <dgm:cxn modelId="{B60558D8-8608-4ECE-A5A5-B83004010410}" type="presParOf" srcId="{769A971C-ADDD-4F94-910E-06E84618D5A9}" destId="{B36B5BD7-622E-4C72-8A45-923B8769D772}" srcOrd="8" destOrd="0" presId="urn:microsoft.com/office/officeart/2008/layout/PictureStrips"/>
    <dgm:cxn modelId="{B5FDD1CA-9EF6-4D61-BE40-BF15FDB5100C}" type="presParOf" srcId="{B36B5BD7-622E-4C72-8A45-923B8769D772}" destId="{A91DEA69-A4A1-4403-B259-4D380FA39059}" srcOrd="0" destOrd="0" presId="urn:microsoft.com/office/officeart/2008/layout/PictureStrips"/>
    <dgm:cxn modelId="{3F78DCC8-9664-4C33-80D8-1AD5C621BB73}" type="presParOf" srcId="{B36B5BD7-622E-4C72-8A45-923B8769D772}" destId="{A0CF5781-ED80-4CD1-9CF7-99DB16619B1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A1EC1D-CAAD-4791-A490-469FDF71C505}"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ES"/>
        </a:p>
      </dgm:t>
    </dgm:pt>
    <dgm:pt modelId="{217428AE-DEA5-4341-99A9-DC1B7E2965D2}">
      <dgm:prSet phldrT="[Texto]" custT="1"/>
      <dgm:spPr/>
      <dgm:t>
        <a:bodyPr/>
        <a:lstStyle/>
        <a:p>
          <a:r>
            <a:rPr lang="es-EC" sz="1400">
              <a:solidFill>
                <a:schemeClr val="tx1"/>
              </a:solidFill>
            </a:rPr>
            <a:t>Estas empresas cerradas presentan un escaso manejo en sus relaciones de propiedad y administración, por lo cual, este modelo está orientado a situaciones específicas de dichas organizaciones (CAF - Banco de Desarrollo de América Latina, 2013).</a:t>
          </a:r>
          <a:endParaRPr lang="es-ES" sz="1400" dirty="0">
            <a:solidFill>
              <a:schemeClr val="tx1"/>
            </a:solidFill>
          </a:endParaRPr>
        </a:p>
      </dgm:t>
    </dgm:pt>
    <dgm:pt modelId="{D7FF89AE-4343-4656-B979-52B8D72BF22A}" type="sibTrans" cxnId="{41AC3A3E-7099-4B5B-9038-2A8BA5AA2331}">
      <dgm:prSet/>
      <dgm:spPr/>
      <dgm:t>
        <a:bodyPr/>
        <a:lstStyle/>
        <a:p>
          <a:endParaRPr lang="es-ES" sz="1400">
            <a:solidFill>
              <a:schemeClr val="tx1"/>
            </a:solidFill>
          </a:endParaRPr>
        </a:p>
      </dgm:t>
    </dgm:pt>
    <dgm:pt modelId="{399F3BC3-AC06-44DC-8B91-67E3A9C45DE1}" type="parTrans" cxnId="{41AC3A3E-7099-4B5B-9038-2A8BA5AA2331}">
      <dgm:prSet/>
      <dgm:spPr/>
      <dgm:t>
        <a:bodyPr/>
        <a:lstStyle/>
        <a:p>
          <a:endParaRPr lang="es-ES" sz="1400">
            <a:solidFill>
              <a:schemeClr val="tx1"/>
            </a:solidFill>
          </a:endParaRPr>
        </a:p>
      </dgm:t>
    </dgm:pt>
    <dgm:pt modelId="{0CF76A66-0461-483C-8184-7DA31B8EA779}">
      <dgm:prSet custT="1"/>
      <dgm:spPr/>
      <dgm:t>
        <a:bodyPr/>
        <a:lstStyle/>
        <a:p>
          <a:r>
            <a:rPr lang="es-EC" sz="1400">
              <a:solidFill>
                <a:schemeClr val="tx1"/>
              </a:solidFill>
            </a:rPr>
            <a:t>No deben ser vistas como pautas rígidas sino al contrario, prácticas flexibles que proporciona un funcionamiento sostenible en el tiempo (CAF- Banco de Desarrollo de América Latina, 2013).</a:t>
          </a:r>
          <a:endParaRPr lang="es-ES" sz="1400" dirty="0">
            <a:solidFill>
              <a:schemeClr val="tx1"/>
            </a:solidFill>
          </a:endParaRPr>
        </a:p>
      </dgm:t>
    </dgm:pt>
    <dgm:pt modelId="{A25B7082-477C-410C-AB1A-3249BA8C82BE}" type="parTrans" cxnId="{2EBB4211-2B4B-41A8-846E-F9945B9135BE}">
      <dgm:prSet/>
      <dgm:spPr/>
      <dgm:t>
        <a:bodyPr/>
        <a:lstStyle/>
        <a:p>
          <a:endParaRPr lang="es-ES" sz="1400">
            <a:solidFill>
              <a:schemeClr val="tx1"/>
            </a:solidFill>
          </a:endParaRPr>
        </a:p>
      </dgm:t>
    </dgm:pt>
    <dgm:pt modelId="{C5AD1472-8609-4A29-B834-754F251BA294}" type="sibTrans" cxnId="{2EBB4211-2B4B-41A8-846E-F9945B9135BE}">
      <dgm:prSet/>
      <dgm:spPr/>
      <dgm:t>
        <a:bodyPr/>
        <a:lstStyle/>
        <a:p>
          <a:endParaRPr lang="es-ES" sz="1400">
            <a:solidFill>
              <a:schemeClr val="tx1"/>
            </a:solidFill>
          </a:endParaRPr>
        </a:p>
      </dgm:t>
    </dgm:pt>
    <dgm:pt modelId="{E14E7494-B2BF-46C7-8C1E-13312653FA00}" type="pres">
      <dgm:prSet presAssocID="{2DA1EC1D-CAAD-4791-A490-469FDF71C505}" presName="linearFlow" presStyleCnt="0">
        <dgm:presLayoutVars>
          <dgm:dir/>
          <dgm:resizeHandles val="exact"/>
        </dgm:presLayoutVars>
      </dgm:prSet>
      <dgm:spPr/>
    </dgm:pt>
    <dgm:pt modelId="{CC6A7915-D0F7-4B7D-B183-7C4AEB71A6A1}" type="pres">
      <dgm:prSet presAssocID="{217428AE-DEA5-4341-99A9-DC1B7E2965D2}" presName="composite" presStyleCnt="0"/>
      <dgm:spPr/>
    </dgm:pt>
    <dgm:pt modelId="{D468E23F-C86D-48F6-90F4-47A3986C3350}" type="pres">
      <dgm:prSet presAssocID="{217428AE-DEA5-4341-99A9-DC1B7E2965D2}" presName="imgShp" presStyleLbl="fgImgPlace1" presStyleIdx="0" presStyleCnt="2" custLinFactNeighborX="-54209" custLinFactNeighborY="-1158"/>
      <dgm:spPr>
        <a:blipFill>
          <a:blip xmlns:r="http://schemas.openxmlformats.org/officeDocument/2006/relationships" r:embed="rId1"/>
          <a:srcRect/>
          <a:stretch>
            <a:fillRect l="-33000" r="-33000"/>
          </a:stretch>
        </a:blipFill>
      </dgm:spPr>
    </dgm:pt>
    <dgm:pt modelId="{7D927AD1-AB1C-4619-A211-60298BC062C6}" type="pres">
      <dgm:prSet presAssocID="{217428AE-DEA5-4341-99A9-DC1B7E2965D2}" presName="txShp" presStyleLbl="node1" presStyleIdx="0" presStyleCnt="2" custScaleX="131965">
        <dgm:presLayoutVars>
          <dgm:bulletEnabled val="1"/>
        </dgm:presLayoutVars>
      </dgm:prSet>
      <dgm:spPr/>
    </dgm:pt>
    <dgm:pt modelId="{FF7B1D6E-DA5B-4204-BB9F-93F6FE8F4AB6}" type="pres">
      <dgm:prSet presAssocID="{D7FF89AE-4343-4656-B979-52B8D72BF22A}" presName="spacing" presStyleCnt="0"/>
      <dgm:spPr/>
    </dgm:pt>
    <dgm:pt modelId="{CC9D2A51-BC1B-462D-AC20-C2F21A5F018E}" type="pres">
      <dgm:prSet presAssocID="{0CF76A66-0461-483C-8184-7DA31B8EA779}" presName="composite" presStyleCnt="0"/>
      <dgm:spPr/>
    </dgm:pt>
    <dgm:pt modelId="{9C060F57-E09F-4601-93F3-39064358F3BD}" type="pres">
      <dgm:prSet presAssocID="{0CF76A66-0461-483C-8184-7DA31B8EA779}" presName="imgShp" presStyleLbl="fgImgPlace1" presStyleIdx="1" presStyleCnt="2" custLinFactNeighborX="-42941" custLinFactNeighborY="-1695"/>
      <dgm:spPr>
        <a:blipFill>
          <a:blip xmlns:r="http://schemas.openxmlformats.org/officeDocument/2006/relationships" r:embed="rId2"/>
          <a:srcRect/>
          <a:stretch>
            <a:fillRect l="-24000" r="-24000"/>
          </a:stretch>
        </a:blipFill>
      </dgm:spPr>
    </dgm:pt>
    <dgm:pt modelId="{A1C2C054-148D-4632-9C91-8119FF1BD053}" type="pres">
      <dgm:prSet presAssocID="{0CF76A66-0461-483C-8184-7DA31B8EA779}" presName="txShp" presStyleLbl="node1" presStyleIdx="1" presStyleCnt="2" custScaleX="133213">
        <dgm:presLayoutVars>
          <dgm:bulletEnabled val="1"/>
        </dgm:presLayoutVars>
      </dgm:prSet>
      <dgm:spPr/>
    </dgm:pt>
  </dgm:ptLst>
  <dgm:cxnLst>
    <dgm:cxn modelId="{2EBB4211-2B4B-41A8-846E-F9945B9135BE}" srcId="{2DA1EC1D-CAAD-4791-A490-469FDF71C505}" destId="{0CF76A66-0461-483C-8184-7DA31B8EA779}" srcOrd="1" destOrd="0" parTransId="{A25B7082-477C-410C-AB1A-3249BA8C82BE}" sibTransId="{C5AD1472-8609-4A29-B834-754F251BA294}"/>
    <dgm:cxn modelId="{FCD8F0A3-3883-4DD3-9E60-9CA2668B54D5}" type="presOf" srcId="{217428AE-DEA5-4341-99A9-DC1B7E2965D2}" destId="{7D927AD1-AB1C-4619-A211-60298BC062C6}" srcOrd="0" destOrd="0" presId="urn:microsoft.com/office/officeart/2005/8/layout/vList3"/>
    <dgm:cxn modelId="{A441527B-9CA1-41F1-AC25-3C74AEB104B6}" type="presOf" srcId="{0CF76A66-0461-483C-8184-7DA31B8EA779}" destId="{A1C2C054-148D-4632-9C91-8119FF1BD053}" srcOrd="0" destOrd="0" presId="urn:microsoft.com/office/officeart/2005/8/layout/vList3"/>
    <dgm:cxn modelId="{41AC3A3E-7099-4B5B-9038-2A8BA5AA2331}" srcId="{2DA1EC1D-CAAD-4791-A490-469FDF71C505}" destId="{217428AE-DEA5-4341-99A9-DC1B7E2965D2}" srcOrd="0" destOrd="0" parTransId="{399F3BC3-AC06-44DC-8B91-67E3A9C45DE1}" sibTransId="{D7FF89AE-4343-4656-B979-52B8D72BF22A}"/>
    <dgm:cxn modelId="{4A7AD8B8-EF4B-41C7-809C-C0B90BF6AFD4}" type="presOf" srcId="{2DA1EC1D-CAAD-4791-A490-469FDF71C505}" destId="{E14E7494-B2BF-46C7-8C1E-13312653FA00}" srcOrd="0" destOrd="0" presId="urn:microsoft.com/office/officeart/2005/8/layout/vList3"/>
    <dgm:cxn modelId="{7A4881D5-2E57-49F1-942D-1721AC2070D0}" type="presParOf" srcId="{E14E7494-B2BF-46C7-8C1E-13312653FA00}" destId="{CC6A7915-D0F7-4B7D-B183-7C4AEB71A6A1}" srcOrd="0" destOrd="0" presId="urn:microsoft.com/office/officeart/2005/8/layout/vList3"/>
    <dgm:cxn modelId="{1B82DEC2-49C8-4852-ACCE-B66FEF8A2897}" type="presParOf" srcId="{CC6A7915-D0F7-4B7D-B183-7C4AEB71A6A1}" destId="{D468E23F-C86D-48F6-90F4-47A3986C3350}" srcOrd="0" destOrd="0" presId="urn:microsoft.com/office/officeart/2005/8/layout/vList3"/>
    <dgm:cxn modelId="{AAEBA88B-BA12-402F-AD6C-2AE9254DABE8}" type="presParOf" srcId="{CC6A7915-D0F7-4B7D-B183-7C4AEB71A6A1}" destId="{7D927AD1-AB1C-4619-A211-60298BC062C6}" srcOrd="1" destOrd="0" presId="urn:microsoft.com/office/officeart/2005/8/layout/vList3"/>
    <dgm:cxn modelId="{C458B9B3-AC6C-4A2E-9108-93D3B9AC9596}" type="presParOf" srcId="{E14E7494-B2BF-46C7-8C1E-13312653FA00}" destId="{FF7B1D6E-DA5B-4204-BB9F-93F6FE8F4AB6}" srcOrd="1" destOrd="0" presId="urn:microsoft.com/office/officeart/2005/8/layout/vList3"/>
    <dgm:cxn modelId="{87EE878F-7CAE-41F9-9180-5A67F96CB6C4}" type="presParOf" srcId="{E14E7494-B2BF-46C7-8C1E-13312653FA00}" destId="{CC9D2A51-BC1B-462D-AC20-C2F21A5F018E}" srcOrd="2" destOrd="0" presId="urn:microsoft.com/office/officeart/2005/8/layout/vList3"/>
    <dgm:cxn modelId="{9EC19553-F100-404E-9905-F72EEBEFE14A}" type="presParOf" srcId="{CC9D2A51-BC1B-462D-AC20-C2F21A5F018E}" destId="{9C060F57-E09F-4601-93F3-39064358F3BD}" srcOrd="0" destOrd="0" presId="urn:microsoft.com/office/officeart/2005/8/layout/vList3"/>
    <dgm:cxn modelId="{4AC4EDA4-6714-4824-911F-943D1DFAD3B8}" type="presParOf" srcId="{CC9D2A51-BC1B-462D-AC20-C2F21A5F018E}" destId="{A1C2C054-148D-4632-9C91-8119FF1BD05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721543-66D8-41B1-8FE9-BF1989D1FFC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A193BAD3-D628-4670-AC21-D7831839524F}">
      <dgm:prSet phldrT="[Text]" custT="1"/>
      <dgm:spPr/>
      <dgm:t>
        <a:bodyPr/>
        <a:lstStyle/>
        <a:p>
          <a:pPr algn="ctr"/>
          <a:r>
            <a:rPr lang="es-EC" sz="1600" b="1" dirty="0">
              <a:solidFill>
                <a:schemeClr val="tx1"/>
              </a:solidFill>
            </a:rPr>
            <a:t>Asociatividad</a:t>
          </a:r>
          <a:endParaRPr lang="en-US" sz="1600" b="1" dirty="0">
            <a:solidFill>
              <a:schemeClr val="tx1"/>
            </a:solidFill>
          </a:endParaRPr>
        </a:p>
      </dgm:t>
    </dgm:pt>
    <dgm:pt modelId="{2A8A33EA-4882-4256-B1A4-58CCD69D7598}" type="parTrans" cxnId="{DD2121D7-19FB-4F82-9AD8-1625E65AD1B7}">
      <dgm:prSet/>
      <dgm:spPr/>
      <dgm:t>
        <a:bodyPr/>
        <a:lstStyle/>
        <a:p>
          <a:pPr algn="ctr"/>
          <a:endParaRPr lang="en-US" sz="1400">
            <a:solidFill>
              <a:schemeClr val="tx1"/>
            </a:solidFill>
          </a:endParaRPr>
        </a:p>
      </dgm:t>
    </dgm:pt>
    <dgm:pt modelId="{78573840-51DD-4BC6-B67A-E347FE5C72CE}" type="sibTrans" cxnId="{DD2121D7-19FB-4F82-9AD8-1625E65AD1B7}">
      <dgm:prSet/>
      <dgm:spPr/>
      <dgm:t>
        <a:bodyPr/>
        <a:lstStyle/>
        <a:p>
          <a:pPr algn="ctr"/>
          <a:endParaRPr lang="en-US" sz="1400">
            <a:solidFill>
              <a:schemeClr val="tx1"/>
            </a:solidFill>
          </a:endParaRPr>
        </a:p>
      </dgm:t>
    </dgm:pt>
    <dgm:pt modelId="{D73F765F-A740-4681-82E6-B0ACCE1DFBDD}">
      <dgm:prSet phldrT="[Text]" custT="1"/>
      <dgm:spPr/>
      <dgm:t>
        <a:bodyPr/>
        <a:lstStyle/>
        <a:p>
          <a:pPr algn="just"/>
          <a:r>
            <a:rPr lang="es-EC" sz="1400" dirty="0">
              <a:solidFill>
                <a:schemeClr val="tx1"/>
              </a:solidFill>
            </a:rPr>
            <a:t>Organización voluntaria de individuos o grupos que comparten un objetivo en común.</a:t>
          </a:r>
          <a:endParaRPr lang="en-US" sz="1400" dirty="0">
            <a:solidFill>
              <a:schemeClr val="tx1"/>
            </a:solidFill>
          </a:endParaRPr>
        </a:p>
      </dgm:t>
    </dgm:pt>
    <dgm:pt modelId="{617BD756-70C8-4B11-B719-87BCDF2EF72B}" type="parTrans" cxnId="{3F3FD462-550C-4A81-8612-BBEC33601F6A}">
      <dgm:prSet/>
      <dgm:spPr/>
      <dgm:t>
        <a:bodyPr/>
        <a:lstStyle/>
        <a:p>
          <a:pPr algn="ctr"/>
          <a:endParaRPr lang="en-US" sz="1400">
            <a:solidFill>
              <a:schemeClr val="tx1"/>
            </a:solidFill>
          </a:endParaRPr>
        </a:p>
      </dgm:t>
    </dgm:pt>
    <dgm:pt modelId="{B3FF309B-C895-44E3-95CA-636F33723A3B}" type="sibTrans" cxnId="{3F3FD462-550C-4A81-8612-BBEC33601F6A}">
      <dgm:prSet/>
      <dgm:spPr/>
      <dgm:t>
        <a:bodyPr/>
        <a:lstStyle/>
        <a:p>
          <a:pPr algn="ctr"/>
          <a:endParaRPr lang="en-US" sz="1400">
            <a:solidFill>
              <a:schemeClr val="tx1"/>
            </a:solidFill>
          </a:endParaRPr>
        </a:p>
      </dgm:t>
    </dgm:pt>
    <dgm:pt modelId="{C94CBF47-7E08-4AB4-B51C-056F77137BCA}">
      <dgm:prSet phldrT="[Text]" custT="1"/>
      <dgm:spPr/>
      <dgm:t>
        <a:bodyPr/>
        <a:lstStyle/>
        <a:p>
          <a:pPr algn="ctr"/>
          <a:r>
            <a:rPr lang="es-EC" sz="1600" b="1" dirty="0">
              <a:solidFill>
                <a:schemeClr val="tx1"/>
              </a:solidFill>
            </a:rPr>
            <a:t>Distribución</a:t>
          </a:r>
          <a:endParaRPr lang="en-US" sz="1600" b="1" dirty="0">
            <a:solidFill>
              <a:schemeClr val="tx1"/>
            </a:solidFill>
          </a:endParaRPr>
        </a:p>
      </dgm:t>
    </dgm:pt>
    <dgm:pt modelId="{EB7AC9D5-F1B1-419A-8538-06C82FE0FE84}" type="parTrans" cxnId="{DDB64957-C7F3-45B2-A918-1C20F1965CC3}">
      <dgm:prSet/>
      <dgm:spPr/>
      <dgm:t>
        <a:bodyPr/>
        <a:lstStyle/>
        <a:p>
          <a:pPr algn="ctr"/>
          <a:endParaRPr lang="en-US" sz="1400">
            <a:solidFill>
              <a:schemeClr val="tx1"/>
            </a:solidFill>
          </a:endParaRPr>
        </a:p>
      </dgm:t>
    </dgm:pt>
    <dgm:pt modelId="{66ACA174-14D1-44E3-84B7-740EC85FFBFE}" type="sibTrans" cxnId="{DDB64957-C7F3-45B2-A918-1C20F1965CC3}">
      <dgm:prSet/>
      <dgm:spPr/>
      <dgm:t>
        <a:bodyPr/>
        <a:lstStyle/>
        <a:p>
          <a:pPr algn="ctr"/>
          <a:endParaRPr lang="en-US" sz="1400">
            <a:solidFill>
              <a:schemeClr val="tx1"/>
            </a:solidFill>
          </a:endParaRPr>
        </a:p>
      </dgm:t>
    </dgm:pt>
    <dgm:pt modelId="{7A0B0230-9F4C-46AD-A222-7B94D1813601}">
      <dgm:prSet phldrT="[Text]" custT="1"/>
      <dgm:spPr/>
      <dgm:t>
        <a:bodyPr/>
        <a:lstStyle/>
        <a:p>
          <a:pPr algn="just"/>
          <a:r>
            <a:rPr lang="es-EC" sz="1400" dirty="0">
              <a:solidFill>
                <a:schemeClr val="tx1"/>
              </a:solidFill>
            </a:rPr>
            <a:t>Según la Superintendencia de Economía Popular y Solidaria, al 2016 las asociaciones han tenido un crecimiento promedio de 13,88%.</a:t>
          </a:r>
          <a:endParaRPr lang="en-US" sz="1400" dirty="0">
            <a:solidFill>
              <a:schemeClr val="tx1"/>
            </a:solidFill>
          </a:endParaRPr>
        </a:p>
      </dgm:t>
    </dgm:pt>
    <dgm:pt modelId="{A765FCD0-4CE4-460D-A76D-FFEC6139F2BF}" type="parTrans" cxnId="{2FC2F478-5DC8-42F1-8EA6-C0CCA4C14E93}">
      <dgm:prSet/>
      <dgm:spPr/>
      <dgm:t>
        <a:bodyPr/>
        <a:lstStyle/>
        <a:p>
          <a:pPr algn="ctr"/>
          <a:endParaRPr lang="en-US" sz="1400">
            <a:solidFill>
              <a:schemeClr val="tx1"/>
            </a:solidFill>
          </a:endParaRPr>
        </a:p>
      </dgm:t>
    </dgm:pt>
    <dgm:pt modelId="{A0F2B57A-D887-4233-8B33-27834D093E18}" type="sibTrans" cxnId="{2FC2F478-5DC8-42F1-8EA6-C0CCA4C14E93}">
      <dgm:prSet/>
      <dgm:spPr/>
      <dgm:t>
        <a:bodyPr/>
        <a:lstStyle/>
        <a:p>
          <a:pPr algn="ctr"/>
          <a:endParaRPr lang="en-US" sz="1400">
            <a:solidFill>
              <a:schemeClr val="tx1"/>
            </a:solidFill>
          </a:endParaRPr>
        </a:p>
      </dgm:t>
    </dgm:pt>
    <dgm:pt modelId="{E8EF7FDF-85A1-4198-9687-28CB7DBF482D}">
      <dgm:prSet phldrT="[Text]" custT="1"/>
      <dgm:spPr/>
      <dgm:t>
        <a:bodyPr/>
        <a:lstStyle/>
        <a:p>
          <a:pPr algn="ctr"/>
          <a:r>
            <a:rPr lang="es-EC" sz="1600" b="1" dirty="0">
              <a:solidFill>
                <a:schemeClr val="tx1"/>
              </a:solidFill>
            </a:rPr>
            <a:t>Marco legal </a:t>
          </a:r>
          <a:endParaRPr lang="en-US" sz="1600" b="1" dirty="0">
            <a:solidFill>
              <a:schemeClr val="tx1"/>
            </a:solidFill>
          </a:endParaRPr>
        </a:p>
      </dgm:t>
    </dgm:pt>
    <dgm:pt modelId="{81BF85E2-AF67-4469-AD9D-1A3E1EB8DCC1}" type="parTrans" cxnId="{FF55141C-0598-49D8-9621-2F0E250A8850}">
      <dgm:prSet/>
      <dgm:spPr/>
      <dgm:t>
        <a:bodyPr/>
        <a:lstStyle/>
        <a:p>
          <a:pPr algn="ctr"/>
          <a:endParaRPr lang="en-US" sz="1400">
            <a:solidFill>
              <a:schemeClr val="tx1"/>
            </a:solidFill>
          </a:endParaRPr>
        </a:p>
      </dgm:t>
    </dgm:pt>
    <dgm:pt modelId="{00B40837-CDA0-46FB-B441-B1B19E1A81F2}" type="sibTrans" cxnId="{FF55141C-0598-49D8-9621-2F0E250A8850}">
      <dgm:prSet/>
      <dgm:spPr/>
      <dgm:t>
        <a:bodyPr/>
        <a:lstStyle/>
        <a:p>
          <a:pPr algn="ctr"/>
          <a:endParaRPr lang="en-US" sz="1400">
            <a:solidFill>
              <a:schemeClr val="tx1"/>
            </a:solidFill>
          </a:endParaRPr>
        </a:p>
      </dgm:t>
    </dgm:pt>
    <dgm:pt modelId="{C8523CF9-12EB-4292-8B63-BDF04E7C35FB}">
      <dgm:prSet phldrT="[Text]" custT="1"/>
      <dgm:spPr/>
      <dgm:t>
        <a:bodyPr/>
        <a:lstStyle/>
        <a:p>
          <a:pPr algn="just"/>
          <a:r>
            <a:rPr lang="es-EC" sz="1400" dirty="0">
              <a:solidFill>
                <a:schemeClr val="tx1"/>
              </a:solidFill>
            </a:rPr>
            <a:t>Constitución de la Republica Nacional del Ecuador. </a:t>
          </a:r>
          <a:endParaRPr lang="en-US" sz="1400" dirty="0">
            <a:solidFill>
              <a:schemeClr val="tx1"/>
            </a:solidFill>
          </a:endParaRPr>
        </a:p>
      </dgm:t>
    </dgm:pt>
    <dgm:pt modelId="{58E561C7-D218-48D7-934B-441EBF491D36}" type="parTrans" cxnId="{C0288F38-CFFF-4B03-9386-8DC81EC3F702}">
      <dgm:prSet/>
      <dgm:spPr/>
      <dgm:t>
        <a:bodyPr/>
        <a:lstStyle/>
        <a:p>
          <a:pPr algn="ctr"/>
          <a:endParaRPr lang="en-US" sz="1400">
            <a:solidFill>
              <a:schemeClr val="tx1"/>
            </a:solidFill>
          </a:endParaRPr>
        </a:p>
      </dgm:t>
    </dgm:pt>
    <dgm:pt modelId="{CA138AAC-711F-4449-9338-EDED7370FA79}" type="sibTrans" cxnId="{C0288F38-CFFF-4B03-9386-8DC81EC3F702}">
      <dgm:prSet/>
      <dgm:spPr/>
      <dgm:t>
        <a:bodyPr/>
        <a:lstStyle/>
        <a:p>
          <a:pPr algn="ctr"/>
          <a:endParaRPr lang="en-US" sz="1400">
            <a:solidFill>
              <a:schemeClr val="tx1"/>
            </a:solidFill>
          </a:endParaRPr>
        </a:p>
      </dgm:t>
    </dgm:pt>
    <dgm:pt modelId="{09038926-CF63-407B-A680-B1E16F91311E}">
      <dgm:prSet phldrT="[Text]" custT="1"/>
      <dgm:spPr/>
      <dgm:t>
        <a:bodyPr/>
        <a:lstStyle/>
        <a:p>
          <a:pPr algn="just"/>
          <a:r>
            <a:rPr lang="es-EC" sz="1400" dirty="0">
              <a:solidFill>
                <a:schemeClr val="tx1"/>
              </a:solidFill>
            </a:rPr>
            <a:t>Plan Nacional del Buen Vivir.</a:t>
          </a:r>
          <a:endParaRPr lang="en-US" sz="1400" dirty="0">
            <a:solidFill>
              <a:schemeClr val="tx1"/>
            </a:solidFill>
          </a:endParaRPr>
        </a:p>
      </dgm:t>
    </dgm:pt>
    <dgm:pt modelId="{B4E23745-77C4-4B89-9CBC-59E1D83E85EB}" type="parTrans" cxnId="{D0D72619-F513-40D0-832E-F5BD4FA88E81}">
      <dgm:prSet/>
      <dgm:spPr/>
      <dgm:t>
        <a:bodyPr/>
        <a:lstStyle/>
        <a:p>
          <a:pPr algn="ctr"/>
          <a:endParaRPr lang="en-US" sz="1400">
            <a:solidFill>
              <a:schemeClr val="tx1"/>
            </a:solidFill>
          </a:endParaRPr>
        </a:p>
      </dgm:t>
    </dgm:pt>
    <dgm:pt modelId="{7825C728-FEC1-49AD-B248-4AE051E35EBB}" type="sibTrans" cxnId="{D0D72619-F513-40D0-832E-F5BD4FA88E81}">
      <dgm:prSet/>
      <dgm:spPr/>
      <dgm:t>
        <a:bodyPr/>
        <a:lstStyle/>
        <a:p>
          <a:pPr algn="ctr"/>
          <a:endParaRPr lang="en-US" sz="1400">
            <a:solidFill>
              <a:schemeClr val="tx1"/>
            </a:solidFill>
          </a:endParaRPr>
        </a:p>
      </dgm:t>
    </dgm:pt>
    <dgm:pt modelId="{8AD9DAAB-66BB-4972-B667-B5967AF94CA4}">
      <dgm:prSet phldrT="[Text]" custT="1"/>
      <dgm:spPr/>
      <dgm:t>
        <a:bodyPr/>
        <a:lstStyle/>
        <a:p>
          <a:pPr algn="just"/>
          <a:r>
            <a:rPr lang="es-EC" sz="1400" dirty="0">
              <a:solidFill>
                <a:schemeClr val="tx1"/>
              </a:solidFill>
            </a:rPr>
            <a:t>Ley Orgánica de Economía Popular y Solidaria.</a:t>
          </a:r>
          <a:endParaRPr lang="en-US" sz="1400" dirty="0">
            <a:solidFill>
              <a:schemeClr val="tx1"/>
            </a:solidFill>
          </a:endParaRPr>
        </a:p>
      </dgm:t>
    </dgm:pt>
    <dgm:pt modelId="{AB166825-E877-4D6B-8D25-452E22F0B059}" type="parTrans" cxnId="{99CF7AB4-88CC-4354-A9A6-8B8E9E88B67A}">
      <dgm:prSet/>
      <dgm:spPr/>
      <dgm:t>
        <a:bodyPr/>
        <a:lstStyle/>
        <a:p>
          <a:pPr algn="ctr"/>
          <a:endParaRPr lang="en-US" sz="1400">
            <a:solidFill>
              <a:schemeClr val="tx1"/>
            </a:solidFill>
          </a:endParaRPr>
        </a:p>
      </dgm:t>
    </dgm:pt>
    <dgm:pt modelId="{570C522A-7543-4339-974B-8BB66C4FED09}" type="sibTrans" cxnId="{99CF7AB4-88CC-4354-A9A6-8B8E9E88B67A}">
      <dgm:prSet/>
      <dgm:spPr/>
      <dgm:t>
        <a:bodyPr/>
        <a:lstStyle/>
        <a:p>
          <a:pPr algn="ctr"/>
          <a:endParaRPr lang="en-US" sz="1400">
            <a:solidFill>
              <a:schemeClr val="tx1"/>
            </a:solidFill>
          </a:endParaRPr>
        </a:p>
      </dgm:t>
    </dgm:pt>
    <dgm:pt modelId="{5019D672-B787-4235-AA0A-ADB42C6DA79E}">
      <dgm:prSet phldrT="[Text]" custT="1"/>
      <dgm:spPr/>
      <dgm:t>
        <a:bodyPr/>
        <a:lstStyle/>
        <a:p>
          <a:pPr algn="just"/>
          <a:r>
            <a:rPr lang="es-EC" sz="1400" dirty="0">
              <a:solidFill>
                <a:schemeClr val="tx1"/>
              </a:solidFill>
            </a:rPr>
            <a:t>Reglamento Ley Orgánica de Economía Popular y Solidaria.</a:t>
          </a:r>
          <a:endParaRPr lang="en-US" sz="1400" dirty="0">
            <a:solidFill>
              <a:schemeClr val="tx1"/>
            </a:solidFill>
          </a:endParaRPr>
        </a:p>
      </dgm:t>
    </dgm:pt>
    <dgm:pt modelId="{A9850776-6256-4A81-8053-8B7D1E670A44}" type="parTrans" cxnId="{7C909453-5E6F-4C86-B82C-9A4229B2C15C}">
      <dgm:prSet/>
      <dgm:spPr/>
      <dgm:t>
        <a:bodyPr/>
        <a:lstStyle/>
        <a:p>
          <a:pPr algn="ctr"/>
          <a:endParaRPr lang="en-US" sz="1400">
            <a:solidFill>
              <a:schemeClr val="tx1"/>
            </a:solidFill>
          </a:endParaRPr>
        </a:p>
      </dgm:t>
    </dgm:pt>
    <dgm:pt modelId="{87FE6FAD-F1E3-4809-88FA-17F53303E458}" type="sibTrans" cxnId="{7C909453-5E6F-4C86-B82C-9A4229B2C15C}">
      <dgm:prSet/>
      <dgm:spPr/>
      <dgm:t>
        <a:bodyPr/>
        <a:lstStyle/>
        <a:p>
          <a:pPr algn="ctr"/>
          <a:endParaRPr lang="en-US" sz="1400">
            <a:solidFill>
              <a:schemeClr val="tx1"/>
            </a:solidFill>
          </a:endParaRPr>
        </a:p>
      </dgm:t>
    </dgm:pt>
    <dgm:pt modelId="{C2ABE397-37BB-4239-AC77-A658115B8BB7}">
      <dgm:prSet phldrT="[Text]" custT="1"/>
      <dgm:spPr/>
      <dgm:t>
        <a:bodyPr/>
        <a:lstStyle/>
        <a:p>
          <a:pPr algn="just"/>
          <a:r>
            <a:rPr lang="es-EC" sz="1400" dirty="0">
              <a:solidFill>
                <a:schemeClr val="tx1"/>
              </a:solidFill>
            </a:rPr>
            <a:t>Código Orgánico de Producción, Comercio e Inversiones. </a:t>
          </a:r>
          <a:endParaRPr lang="en-US" sz="1400" dirty="0">
            <a:solidFill>
              <a:schemeClr val="tx1"/>
            </a:solidFill>
          </a:endParaRPr>
        </a:p>
      </dgm:t>
    </dgm:pt>
    <dgm:pt modelId="{3157FF72-4307-44A2-8321-95CD13A525BD}" type="parTrans" cxnId="{075813A2-85AE-4D63-A2E2-7000D54FDF10}">
      <dgm:prSet/>
      <dgm:spPr/>
      <dgm:t>
        <a:bodyPr/>
        <a:lstStyle/>
        <a:p>
          <a:pPr algn="ctr"/>
          <a:endParaRPr lang="en-US" sz="1400">
            <a:solidFill>
              <a:schemeClr val="tx1"/>
            </a:solidFill>
          </a:endParaRPr>
        </a:p>
      </dgm:t>
    </dgm:pt>
    <dgm:pt modelId="{984DDA99-B05C-4B1F-856C-F496B25169F3}" type="sibTrans" cxnId="{075813A2-85AE-4D63-A2E2-7000D54FDF10}">
      <dgm:prSet/>
      <dgm:spPr/>
      <dgm:t>
        <a:bodyPr/>
        <a:lstStyle/>
        <a:p>
          <a:pPr algn="ctr"/>
          <a:endParaRPr lang="en-US" sz="1400">
            <a:solidFill>
              <a:schemeClr val="tx1"/>
            </a:solidFill>
          </a:endParaRPr>
        </a:p>
      </dgm:t>
    </dgm:pt>
    <dgm:pt modelId="{F98FA188-C1F2-44A1-8569-F6E8BE4E939C}">
      <dgm:prSet phldrT="[Text]" custT="1"/>
      <dgm:spPr/>
      <dgm:t>
        <a:bodyPr/>
        <a:lstStyle/>
        <a:p>
          <a:pPr algn="ctr"/>
          <a:endParaRPr lang="en-US" sz="1400" dirty="0">
            <a:solidFill>
              <a:schemeClr val="tx1"/>
            </a:solidFill>
          </a:endParaRPr>
        </a:p>
      </dgm:t>
    </dgm:pt>
    <dgm:pt modelId="{53152B14-1E01-4539-86B1-DA27DD8FC4EB}" type="parTrans" cxnId="{949BB8E7-EA38-40E8-A9F2-EE571A0B4882}">
      <dgm:prSet/>
      <dgm:spPr/>
      <dgm:t>
        <a:bodyPr/>
        <a:lstStyle/>
        <a:p>
          <a:pPr algn="ctr"/>
          <a:endParaRPr lang="en-US" sz="1400">
            <a:solidFill>
              <a:schemeClr val="tx1"/>
            </a:solidFill>
          </a:endParaRPr>
        </a:p>
      </dgm:t>
    </dgm:pt>
    <dgm:pt modelId="{C2F64906-C35C-4ABD-B1AF-B28208B3CB5F}" type="sibTrans" cxnId="{949BB8E7-EA38-40E8-A9F2-EE571A0B4882}">
      <dgm:prSet/>
      <dgm:spPr/>
      <dgm:t>
        <a:bodyPr/>
        <a:lstStyle/>
        <a:p>
          <a:pPr algn="ctr"/>
          <a:endParaRPr lang="en-US" sz="1400">
            <a:solidFill>
              <a:schemeClr val="tx1"/>
            </a:solidFill>
          </a:endParaRPr>
        </a:p>
      </dgm:t>
    </dgm:pt>
    <dgm:pt modelId="{09F475CF-4C1F-440D-90DE-BDC4EBA3E742}">
      <dgm:prSet phldrT="[Text]" custT="1"/>
      <dgm:spPr/>
      <dgm:t>
        <a:bodyPr/>
        <a:lstStyle/>
        <a:p>
          <a:pPr algn="just"/>
          <a:r>
            <a:rPr lang="es-EC" sz="1400" dirty="0">
              <a:solidFill>
                <a:schemeClr val="tx1"/>
              </a:solidFill>
            </a:rPr>
            <a:t>Desde un punto de vista empresarial, medio de cooperación entre empresas.</a:t>
          </a:r>
          <a:endParaRPr lang="en-US" sz="1400" dirty="0">
            <a:solidFill>
              <a:schemeClr val="tx1"/>
            </a:solidFill>
          </a:endParaRPr>
        </a:p>
      </dgm:t>
    </dgm:pt>
    <dgm:pt modelId="{356BE889-23D5-4BF9-B556-733DB8F67D11}" type="parTrans" cxnId="{F7B25BBD-C738-49EA-B5CB-A8502CB007A7}">
      <dgm:prSet/>
      <dgm:spPr/>
      <dgm:t>
        <a:bodyPr/>
        <a:lstStyle/>
        <a:p>
          <a:endParaRPr lang="es-EC" sz="1600"/>
        </a:p>
      </dgm:t>
    </dgm:pt>
    <dgm:pt modelId="{1B4DF830-B6CE-45A8-878C-45F2EFA01F80}" type="sibTrans" cxnId="{F7B25BBD-C738-49EA-B5CB-A8502CB007A7}">
      <dgm:prSet/>
      <dgm:spPr/>
      <dgm:t>
        <a:bodyPr/>
        <a:lstStyle/>
        <a:p>
          <a:endParaRPr lang="es-EC" sz="1600"/>
        </a:p>
      </dgm:t>
    </dgm:pt>
    <dgm:pt modelId="{8697B53F-B80C-42A5-86D7-0BC3BA645D05}">
      <dgm:prSet phldrT="[Text]" custT="1"/>
      <dgm:spPr/>
      <dgm:t>
        <a:bodyPr/>
        <a:lstStyle/>
        <a:p>
          <a:pPr algn="just"/>
          <a:endParaRPr lang="en-US" sz="1400" dirty="0">
            <a:solidFill>
              <a:schemeClr val="tx1"/>
            </a:solidFill>
          </a:endParaRPr>
        </a:p>
      </dgm:t>
    </dgm:pt>
    <dgm:pt modelId="{0912DC07-B956-4F0C-A434-730566FC9CA8}" type="parTrans" cxnId="{D68E091B-0386-4D1C-82E4-18F007F06DD3}">
      <dgm:prSet/>
      <dgm:spPr/>
      <dgm:t>
        <a:bodyPr/>
        <a:lstStyle/>
        <a:p>
          <a:endParaRPr lang="es-EC" sz="1600"/>
        </a:p>
      </dgm:t>
    </dgm:pt>
    <dgm:pt modelId="{37F813A5-3AA5-4CF7-9406-8A571641141A}" type="sibTrans" cxnId="{D68E091B-0386-4D1C-82E4-18F007F06DD3}">
      <dgm:prSet/>
      <dgm:spPr/>
      <dgm:t>
        <a:bodyPr/>
        <a:lstStyle/>
        <a:p>
          <a:endParaRPr lang="es-EC" sz="1600"/>
        </a:p>
      </dgm:t>
    </dgm:pt>
    <dgm:pt modelId="{07611363-21FF-477D-8A4D-CCC11F745D96}" type="pres">
      <dgm:prSet presAssocID="{E8721543-66D8-41B1-8FE9-BF1989D1FFC8}" presName="Name0" presStyleCnt="0">
        <dgm:presLayoutVars>
          <dgm:dir/>
          <dgm:animLvl val="lvl"/>
          <dgm:resizeHandles val="exact"/>
        </dgm:presLayoutVars>
      </dgm:prSet>
      <dgm:spPr/>
    </dgm:pt>
    <dgm:pt modelId="{9AFBFB9B-A111-4370-B234-3B77D487E436}" type="pres">
      <dgm:prSet presAssocID="{A193BAD3-D628-4670-AC21-D7831839524F}" presName="composite" presStyleCnt="0"/>
      <dgm:spPr/>
    </dgm:pt>
    <dgm:pt modelId="{D8F10BB1-FBD9-42F8-B176-AF9AFF7A12AB}" type="pres">
      <dgm:prSet presAssocID="{A193BAD3-D628-4670-AC21-D7831839524F}" presName="parTx" presStyleLbl="alignNode1" presStyleIdx="0" presStyleCnt="3">
        <dgm:presLayoutVars>
          <dgm:chMax val="0"/>
          <dgm:chPref val="0"/>
          <dgm:bulletEnabled val="1"/>
        </dgm:presLayoutVars>
      </dgm:prSet>
      <dgm:spPr/>
    </dgm:pt>
    <dgm:pt modelId="{105B8BC4-863E-4468-8130-35FF7E502582}" type="pres">
      <dgm:prSet presAssocID="{A193BAD3-D628-4670-AC21-D7831839524F}" presName="desTx" presStyleLbl="alignAccFollowNode1" presStyleIdx="0" presStyleCnt="3">
        <dgm:presLayoutVars>
          <dgm:bulletEnabled val="1"/>
        </dgm:presLayoutVars>
      </dgm:prSet>
      <dgm:spPr/>
    </dgm:pt>
    <dgm:pt modelId="{C8388113-116C-44AE-B80C-19B4D204950B}" type="pres">
      <dgm:prSet presAssocID="{78573840-51DD-4BC6-B67A-E347FE5C72CE}" presName="space" presStyleCnt="0"/>
      <dgm:spPr/>
    </dgm:pt>
    <dgm:pt modelId="{AF2636F1-91F1-4B3B-9DED-67B707DB6ADC}" type="pres">
      <dgm:prSet presAssocID="{C94CBF47-7E08-4AB4-B51C-056F77137BCA}" presName="composite" presStyleCnt="0"/>
      <dgm:spPr/>
    </dgm:pt>
    <dgm:pt modelId="{0242737A-89E9-40F8-A5DB-670FBDEDFEDC}" type="pres">
      <dgm:prSet presAssocID="{C94CBF47-7E08-4AB4-B51C-056F77137BCA}" presName="parTx" presStyleLbl="alignNode1" presStyleIdx="1" presStyleCnt="3">
        <dgm:presLayoutVars>
          <dgm:chMax val="0"/>
          <dgm:chPref val="0"/>
          <dgm:bulletEnabled val="1"/>
        </dgm:presLayoutVars>
      </dgm:prSet>
      <dgm:spPr/>
    </dgm:pt>
    <dgm:pt modelId="{7A731AC8-E7C6-4018-AE19-B1A9151E15D5}" type="pres">
      <dgm:prSet presAssocID="{C94CBF47-7E08-4AB4-B51C-056F77137BCA}" presName="desTx" presStyleLbl="alignAccFollowNode1" presStyleIdx="1" presStyleCnt="3">
        <dgm:presLayoutVars>
          <dgm:bulletEnabled val="1"/>
        </dgm:presLayoutVars>
      </dgm:prSet>
      <dgm:spPr/>
    </dgm:pt>
    <dgm:pt modelId="{BE585BFF-4545-4BA0-9F8F-BC93949D65C6}" type="pres">
      <dgm:prSet presAssocID="{66ACA174-14D1-44E3-84B7-740EC85FFBFE}" presName="space" presStyleCnt="0"/>
      <dgm:spPr/>
    </dgm:pt>
    <dgm:pt modelId="{74E6FBB8-64AB-4DF3-8845-F63AD2421B3F}" type="pres">
      <dgm:prSet presAssocID="{E8EF7FDF-85A1-4198-9687-28CB7DBF482D}" presName="composite" presStyleCnt="0"/>
      <dgm:spPr/>
    </dgm:pt>
    <dgm:pt modelId="{63D18370-0A20-4461-9C00-5AD25552D7F7}" type="pres">
      <dgm:prSet presAssocID="{E8EF7FDF-85A1-4198-9687-28CB7DBF482D}" presName="parTx" presStyleLbl="alignNode1" presStyleIdx="2" presStyleCnt="3">
        <dgm:presLayoutVars>
          <dgm:chMax val="0"/>
          <dgm:chPref val="0"/>
          <dgm:bulletEnabled val="1"/>
        </dgm:presLayoutVars>
      </dgm:prSet>
      <dgm:spPr/>
    </dgm:pt>
    <dgm:pt modelId="{7395860E-331F-40D3-815B-0150614E839D}" type="pres">
      <dgm:prSet presAssocID="{E8EF7FDF-85A1-4198-9687-28CB7DBF482D}" presName="desTx" presStyleLbl="alignAccFollowNode1" presStyleIdx="2" presStyleCnt="3">
        <dgm:presLayoutVars>
          <dgm:bulletEnabled val="1"/>
        </dgm:presLayoutVars>
      </dgm:prSet>
      <dgm:spPr/>
    </dgm:pt>
  </dgm:ptLst>
  <dgm:cxnLst>
    <dgm:cxn modelId="{79EF1CF0-1D24-4977-9C5D-83C9E56723CA}" type="presOf" srcId="{7A0B0230-9F4C-46AD-A222-7B94D1813601}" destId="{7A731AC8-E7C6-4018-AE19-B1A9151E15D5}" srcOrd="0" destOrd="0" presId="urn:microsoft.com/office/officeart/2005/8/layout/hList1"/>
    <dgm:cxn modelId="{2835D162-A011-4BFB-BBB0-DF9086FA89F5}" type="presOf" srcId="{C8523CF9-12EB-4292-8B63-BDF04E7C35FB}" destId="{7395860E-331F-40D3-815B-0150614E839D}" srcOrd="0" destOrd="0" presId="urn:microsoft.com/office/officeart/2005/8/layout/hList1"/>
    <dgm:cxn modelId="{D0D72619-F513-40D0-832E-F5BD4FA88E81}" srcId="{E8EF7FDF-85A1-4198-9687-28CB7DBF482D}" destId="{09038926-CF63-407B-A680-B1E16F91311E}" srcOrd="1" destOrd="0" parTransId="{B4E23745-77C4-4B89-9CBC-59E1D83E85EB}" sibTransId="{7825C728-FEC1-49AD-B248-4AE051E35EBB}"/>
    <dgm:cxn modelId="{FF55141C-0598-49D8-9621-2F0E250A8850}" srcId="{E8721543-66D8-41B1-8FE9-BF1989D1FFC8}" destId="{E8EF7FDF-85A1-4198-9687-28CB7DBF482D}" srcOrd="2" destOrd="0" parTransId="{81BF85E2-AF67-4469-AD9D-1A3E1EB8DCC1}" sibTransId="{00B40837-CDA0-46FB-B441-B1B19E1A81F2}"/>
    <dgm:cxn modelId="{BCB4AF44-BCD0-4522-903A-5512E40D923E}" type="presOf" srcId="{C94CBF47-7E08-4AB4-B51C-056F77137BCA}" destId="{0242737A-89E9-40F8-A5DB-670FBDEDFEDC}" srcOrd="0" destOrd="0" presId="urn:microsoft.com/office/officeart/2005/8/layout/hList1"/>
    <dgm:cxn modelId="{42398DCE-B7A5-4A3E-8E40-289D87C941B8}" type="presOf" srcId="{F98FA188-C1F2-44A1-8569-F6E8BE4E939C}" destId="{7395860E-331F-40D3-815B-0150614E839D}" srcOrd="0" destOrd="5" presId="urn:microsoft.com/office/officeart/2005/8/layout/hList1"/>
    <dgm:cxn modelId="{323F2DA3-ED63-4381-977D-B9FCD4295991}" type="presOf" srcId="{E8EF7FDF-85A1-4198-9687-28CB7DBF482D}" destId="{63D18370-0A20-4461-9C00-5AD25552D7F7}" srcOrd="0" destOrd="0" presId="urn:microsoft.com/office/officeart/2005/8/layout/hList1"/>
    <dgm:cxn modelId="{99CF7AB4-88CC-4354-A9A6-8B8E9E88B67A}" srcId="{E8EF7FDF-85A1-4198-9687-28CB7DBF482D}" destId="{8AD9DAAB-66BB-4972-B667-B5967AF94CA4}" srcOrd="2" destOrd="0" parTransId="{AB166825-E877-4D6B-8D25-452E22F0B059}" sibTransId="{570C522A-7543-4339-974B-8BB66C4FED09}"/>
    <dgm:cxn modelId="{7C909453-5E6F-4C86-B82C-9A4229B2C15C}" srcId="{E8EF7FDF-85A1-4198-9687-28CB7DBF482D}" destId="{5019D672-B787-4235-AA0A-ADB42C6DA79E}" srcOrd="3" destOrd="0" parTransId="{A9850776-6256-4A81-8053-8B7D1E670A44}" sibTransId="{87FE6FAD-F1E3-4809-88FA-17F53303E458}"/>
    <dgm:cxn modelId="{195BEE48-C09B-4D77-A94D-EC39ED4B17DB}" type="presOf" srcId="{C2ABE397-37BB-4239-AC77-A658115B8BB7}" destId="{7395860E-331F-40D3-815B-0150614E839D}" srcOrd="0" destOrd="4" presId="urn:microsoft.com/office/officeart/2005/8/layout/hList1"/>
    <dgm:cxn modelId="{DD2121D7-19FB-4F82-9AD8-1625E65AD1B7}" srcId="{E8721543-66D8-41B1-8FE9-BF1989D1FFC8}" destId="{A193BAD3-D628-4670-AC21-D7831839524F}" srcOrd="0" destOrd="0" parTransId="{2A8A33EA-4882-4256-B1A4-58CCD69D7598}" sibTransId="{78573840-51DD-4BC6-B67A-E347FE5C72CE}"/>
    <dgm:cxn modelId="{DDB64957-C7F3-45B2-A918-1C20F1965CC3}" srcId="{E8721543-66D8-41B1-8FE9-BF1989D1FFC8}" destId="{C94CBF47-7E08-4AB4-B51C-056F77137BCA}" srcOrd="1" destOrd="0" parTransId="{EB7AC9D5-F1B1-419A-8538-06C82FE0FE84}" sibTransId="{66ACA174-14D1-44E3-84B7-740EC85FFBFE}"/>
    <dgm:cxn modelId="{3F3FD462-550C-4A81-8612-BBEC33601F6A}" srcId="{A193BAD3-D628-4670-AC21-D7831839524F}" destId="{D73F765F-A740-4681-82E6-B0ACCE1DFBDD}" srcOrd="0" destOrd="0" parTransId="{617BD756-70C8-4B11-B719-87BCDF2EF72B}" sibTransId="{B3FF309B-C895-44E3-95CA-636F33723A3B}"/>
    <dgm:cxn modelId="{9AE62848-D315-417F-B0DE-66472EB7B45C}" type="presOf" srcId="{5019D672-B787-4235-AA0A-ADB42C6DA79E}" destId="{7395860E-331F-40D3-815B-0150614E839D}" srcOrd="0" destOrd="3" presId="urn:microsoft.com/office/officeart/2005/8/layout/hList1"/>
    <dgm:cxn modelId="{D68E091B-0386-4D1C-82E4-18F007F06DD3}" srcId="{A193BAD3-D628-4670-AC21-D7831839524F}" destId="{8697B53F-B80C-42A5-86D7-0BC3BA645D05}" srcOrd="1" destOrd="0" parTransId="{0912DC07-B956-4F0C-A434-730566FC9CA8}" sibTransId="{37F813A5-3AA5-4CF7-9406-8A571641141A}"/>
    <dgm:cxn modelId="{CD90484A-9050-45C4-B152-60F6180D7CB1}" type="presOf" srcId="{E8721543-66D8-41B1-8FE9-BF1989D1FFC8}" destId="{07611363-21FF-477D-8A4D-CCC11F745D96}" srcOrd="0" destOrd="0" presId="urn:microsoft.com/office/officeart/2005/8/layout/hList1"/>
    <dgm:cxn modelId="{C0288F38-CFFF-4B03-9386-8DC81EC3F702}" srcId="{E8EF7FDF-85A1-4198-9687-28CB7DBF482D}" destId="{C8523CF9-12EB-4292-8B63-BDF04E7C35FB}" srcOrd="0" destOrd="0" parTransId="{58E561C7-D218-48D7-934B-441EBF491D36}" sibTransId="{CA138AAC-711F-4449-9338-EDED7370FA79}"/>
    <dgm:cxn modelId="{949BB8E7-EA38-40E8-A9F2-EE571A0B4882}" srcId="{E8EF7FDF-85A1-4198-9687-28CB7DBF482D}" destId="{F98FA188-C1F2-44A1-8569-F6E8BE4E939C}" srcOrd="5" destOrd="0" parTransId="{53152B14-1E01-4539-86B1-DA27DD8FC4EB}" sibTransId="{C2F64906-C35C-4ABD-B1AF-B28208B3CB5F}"/>
    <dgm:cxn modelId="{025EB144-73E2-4BEE-907F-67558ABC57F9}" type="presOf" srcId="{D73F765F-A740-4681-82E6-B0ACCE1DFBDD}" destId="{105B8BC4-863E-4468-8130-35FF7E502582}" srcOrd="0" destOrd="0" presId="urn:microsoft.com/office/officeart/2005/8/layout/hList1"/>
    <dgm:cxn modelId="{EFE8CA82-E789-4117-A67D-15432AF10BBF}" type="presOf" srcId="{8697B53F-B80C-42A5-86D7-0BC3BA645D05}" destId="{105B8BC4-863E-4468-8130-35FF7E502582}" srcOrd="0" destOrd="1" presId="urn:microsoft.com/office/officeart/2005/8/layout/hList1"/>
    <dgm:cxn modelId="{2FC2F478-5DC8-42F1-8EA6-C0CCA4C14E93}" srcId="{C94CBF47-7E08-4AB4-B51C-056F77137BCA}" destId="{7A0B0230-9F4C-46AD-A222-7B94D1813601}" srcOrd="0" destOrd="0" parTransId="{A765FCD0-4CE4-460D-A76D-FFEC6139F2BF}" sibTransId="{A0F2B57A-D887-4233-8B33-27834D093E18}"/>
    <dgm:cxn modelId="{075813A2-85AE-4D63-A2E2-7000D54FDF10}" srcId="{E8EF7FDF-85A1-4198-9687-28CB7DBF482D}" destId="{C2ABE397-37BB-4239-AC77-A658115B8BB7}" srcOrd="4" destOrd="0" parTransId="{3157FF72-4307-44A2-8321-95CD13A525BD}" sibTransId="{984DDA99-B05C-4B1F-856C-F496B25169F3}"/>
    <dgm:cxn modelId="{F7B25BBD-C738-49EA-B5CB-A8502CB007A7}" srcId="{A193BAD3-D628-4670-AC21-D7831839524F}" destId="{09F475CF-4C1F-440D-90DE-BDC4EBA3E742}" srcOrd="2" destOrd="0" parTransId="{356BE889-23D5-4BF9-B556-733DB8F67D11}" sibTransId="{1B4DF830-B6CE-45A8-878C-45F2EFA01F80}"/>
    <dgm:cxn modelId="{8FB65ED1-C867-4A82-B6C5-022EFB0A617C}" type="presOf" srcId="{09038926-CF63-407B-A680-B1E16F91311E}" destId="{7395860E-331F-40D3-815B-0150614E839D}" srcOrd="0" destOrd="1" presId="urn:microsoft.com/office/officeart/2005/8/layout/hList1"/>
    <dgm:cxn modelId="{337F9DA4-83E3-49F2-97AF-AA7B63272AB4}" type="presOf" srcId="{A193BAD3-D628-4670-AC21-D7831839524F}" destId="{D8F10BB1-FBD9-42F8-B176-AF9AFF7A12AB}" srcOrd="0" destOrd="0" presId="urn:microsoft.com/office/officeart/2005/8/layout/hList1"/>
    <dgm:cxn modelId="{E907FDE8-6FDA-4C8D-992F-70B45BCBC559}" type="presOf" srcId="{8AD9DAAB-66BB-4972-B667-B5967AF94CA4}" destId="{7395860E-331F-40D3-815B-0150614E839D}" srcOrd="0" destOrd="2" presId="urn:microsoft.com/office/officeart/2005/8/layout/hList1"/>
    <dgm:cxn modelId="{2086EE15-C5A3-4B9F-A653-BDA214526527}" type="presOf" srcId="{09F475CF-4C1F-440D-90DE-BDC4EBA3E742}" destId="{105B8BC4-863E-4468-8130-35FF7E502582}" srcOrd="0" destOrd="2" presId="urn:microsoft.com/office/officeart/2005/8/layout/hList1"/>
    <dgm:cxn modelId="{B886B63A-7B65-45A0-AE1A-820DE6A01E15}" type="presParOf" srcId="{07611363-21FF-477D-8A4D-CCC11F745D96}" destId="{9AFBFB9B-A111-4370-B234-3B77D487E436}" srcOrd="0" destOrd="0" presId="urn:microsoft.com/office/officeart/2005/8/layout/hList1"/>
    <dgm:cxn modelId="{5A57350A-6B16-44F5-B721-2F1BE7A50737}" type="presParOf" srcId="{9AFBFB9B-A111-4370-B234-3B77D487E436}" destId="{D8F10BB1-FBD9-42F8-B176-AF9AFF7A12AB}" srcOrd="0" destOrd="0" presId="urn:microsoft.com/office/officeart/2005/8/layout/hList1"/>
    <dgm:cxn modelId="{45E8C396-BAAF-4FDA-97BC-345F0A0C0D5C}" type="presParOf" srcId="{9AFBFB9B-A111-4370-B234-3B77D487E436}" destId="{105B8BC4-863E-4468-8130-35FF7E502582}" srcOrd="1" destOrd="0" presId="urn:microsoft.com/office/officeart/2005/8/layout/hList1"/>
    <dgm:cxn modelId="{0C9D4219-FEDF-4529-9954-34779A391C5B}" type="presParOf" srcId="{07611363-21FF-477D-8A4D-CCC11F745D96}" destId="{C8388113-116C-44AE-B80C-19B4D204950B}" srcOrd="1" destOrd="0" presId="urn:microsoft.com/office/officeart/2005/8/layout/hList1"/>
    <dgm:cxn modelId="{CE904018-525B-439D-A1A2-2CC05F851AAF}" type="presParOf" srcId="{07611363-21FF-477D-8A4D-CCC11F745D96}" destId="{AF2636F1-91F1-4B3B-9DED-67B707DB6ADC}" srcOrd="2" destOrd="0" presId="urn:microsoft.com/office/officeart/2005/8/layout/hList1"/>
    <dgm:cxn modelId="{53A45533-4464-4EED-B798-B9DCD644A8BD}" type="presParOf" srcId="{AF2636F1-91F1-4B3B-9DED-67B707DB6ADC}" destId="{0242737A-89E9-40F8-A5DB-670FBDEDFEDC}" srcOrd="0" destOrd="0" presId="urn:microsoft.com/office/officeart/2005/8/layout/hList1"/>
    <dgm:cxn modelId="{F0B64715-A717-4522-890C-AE373916A65E}" type="presParOf" srcId="{AF2636F1-91F1-4B3B-9DED-67B707DB6ADC}" destId="{7A731AC8-E7C6-4018-AE19-B1A9151E15D5}" srcOrd="1" destOrd="0" presId="urn:microsoft.com/office/officeart/2005/8/layout/hList1"/>
    <dgm:cxn modelId="{10015747-5268-45BB-B045-078579528F69}" type="presParOf" srcId="{07611363-21FF-477D-8A4D-CCC11F745D96}" destId="{BE585BFF-4545-4BA0-9F8F-BC93949D65C6}" srcOrd="3" destOrd="0" presId="urn:microsoft.com/office/officeart/2005/8/layout/hList1"/>
    <dgm:cxn modelId="{CBE24F62-3635-45B0-9AB1-6EEDB475A6A5}" type="presParOf" srcId="{07611363-21FF-477D-8A4D-CCC11F745D96}" destId="{74E6FBB8-64AB-4DF3-8845-F63AD2421B3F}" srcOrd="4" destOrd="0" presId="urn:microsoft.com/office/officeart/2005/8/layout/hList1"/>
    <dgm:cxn modelId="{8D619432-75CB-4FEB-A1CF-C7FE726B7082}" type="presParOf" srcId="{74E6FBB8-64AB-4DF3-8845-F63AD2421B3F}" destId="{63D18370-0A20-4461-9C00-5AD25552D7F7}" srcOrd="0" destOrd="0" presId="urn:microsoft.com/office/officeart/2005/8/layout/hList1"/>
    <dgm:cxn modelId="{D4A6A681-01BD-465D-A957-AA0F43361F49}" type="presParOf" srcId="{74E6FBB8-64AB-4DF3-8845-F63AD2421B3F}" destId="{7395860E-331F-40D3-815B-0150614E83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CF27C-F8D3-46CE-B2EA-63A591E2FC5D}">
      <dsp:nvSpPr>
        <dsp:cNvPr id="0" name=""/>
        <dsp:cNvSpPr/>
      </dsp:nvSpPr>
      <dsp:spPr>
        <a:xfrm>
          <a:off x="662602" y="659576"/>
          <a:ext cx="1143843" cy="57192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rPr>
            <a:t>Gobierno corporativo</a:t>
          </a:r>
        </a:p>
      </dsp:txBody>
      <dsp:txXfrm>
        <a:off x="679353" y="676327"/>
        <a:ext cx="1110341" cy="538419"/>
      </dsp:txXfrm>
    </dsp:sp>
    <dsp:sp modelId="{D74155B6-9E46-4B4A-BC13-1A26B14102A2}">
      <dsp:nvSpPr>
        <dsp:cNvPr id="0" name=""/>
        <dsp:cNvSpPr/>
      </dsp:nvSpPr>
      <dsp:spPr>
        <a:xfrm rot="18289469">
          <a:off x="1634614" y="596487"/>
          <a:ext cx="801201" cy="40390"/>
        </a:xfrm>
        <a:custGeom>
          <a:avLst/>
          <a:gdLst/>
          <a:ahLst/>
          <a:cxnLst/>
          <a:rect l="0" t="0" r="0" b="0"/>
          <a:pathLst>
            <a:path>
              <a:moveTo>
                <a:pt x="0" y="20195"/>
              </a:moveTo>
              <a:lnTo>
                <a:pt x="801201" y="2019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solidFill>
              <a:schemeClr val="tx1"/>
            </a:solidFill>
          </a:endParaRPr>
        </a:p>
      </dsp:txBody>
      <dsp:txXfrm>
        <a:off x="2015185" y="596652"/>
        <a:ext cx="40060" cy="40060"/>
      </dsp:txXfrm>
    </dsp:sp>
    <dsp:sp modelId="{C9693E6A-D192-46D6-BD6B-B0066C6ED973}">
      <dsp:nvSpPr>
        <dsp:cNvPr id="0" name=""/>
        <dsp:cNvSpPr/>
      </dsp:nvSpPr>
      <dsp:spPr>
        <a:xfrm>
          <a:off x="2263984" y="1866"/>
          <a:ext cx="2551972" cy="57192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Uso eficiente de los recursos</a:t>
          </a:r>
        </a:p>
      </dsp:txBody>
      <dsp:txXfrm>
        <a:off x="2280735" y="18617"/>
        <a:ext cx="2518470" cy="538419"/>
      </dsp:txXfrm>
    </dsp:sp>
    <dsp:sp modelId="{D3809092-672B-410C-9C91-EABA9D3AA110}">
      <dsp:nvSpPr>
        <dsp:cNvPr id="0" name=""/>
        <dsp:cNvSpPr/>
      </dsp:nvSpPr>
      <dsp:spPr>
        <a:xfrm>
          <a:off x="1806446" y="925342"/>
          <a:ext cx="457537" cy="40390"/>
        </a:xfrm>
        <a:custGeom>
          <a:avLst/>
          <a:gdLst/>
          <a:ahLst/>
          <a:cxnLst/>
          <a:rect l="0" t="0" r="0" b="0"/>
          <a:pathLst>
            <a:path>
              <a:moveTo>
                <a:pt x="0" y="20195"/>
              </a:moveTo>
              <a:lnTo>
                <a:pt x="457537" y="2019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solidFill>
              <a:schemeClr val="tx1"/>
            </a:solidFill>
          </a:endParaRPr>
        </a:p>
      </dsp:txBody>
      <dsp:txXfrm>
        <a:off x="2023777" y="934098"/>
        <a:ext cx="22876" cy="22876"/>
      </dsp:txXfrm>
    </dsp:sp>
    <dsp:sp modelId="{352ECA42-56ED-4390-AEBB-3CC270F16470}">
      <dsp:nvSpPr>
        <dsp:cNvPr id="0" name=""/>
        <dsp:cNvSpPr/>
      </dsp:nvSpPr>
      <dsp:spPr>
        <a:xfrm>
          <a:off x="2263984" y="659576"/>
          <a:ext cx="2551972" cy="57192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Estimular la confianza entre involucrados</a:t>
          </a:r>
          <a:endParaRPr lang="es-EC" sz="1400" kern="1200" dirty="0">
            <a:solidFill>
              <a:schemeClr val="tx1"/>
            </a:solidFill>
          </a:endParaRPr>
        </a:p>
      </dsp:txBody>
      <dsp:txXfrm>
        <a:off x="2280735" y="676327"/>
        <a:ext cx="2518470" cy="538419"/>
      </dsp:txXfrm>
    </dsp:sp>
    <dsp:sp modelId="{DD0D1653-D7F4-42E9-BABD-6AC27FE9D3AE}">
      <dsp:nvSpPr>
        <dsp:cNvPr id="0" name=""/>
        <dsp:cNvSpPr/>
      </dsp:nvSpPr>
      <dsp:spPr>
        <a:xfrm rot="3310531">
          <a:off x="1634614" y="1254197"/>
          <a:ext cx="801201" cy="40390"/>
        </a:xfrm>
        <a:custGeom>
          <a:avLst/>
          <a:gdLst/>
          <a:ahLst/>
          <a:cxnLst/>
          <a:rect l="0" t="0" r="0" b="0"/>
          <a:pathLst>
            <a:path>
              <a:moveTo>
                <a:pt x="0" y="20195"/>
              </a:moveTo>
              <a:lnTo>
                <a:pt x="801201" y="2019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solidFill>
              <a:schemeClr val="tx1"/>
            </a:solidFill>
          </a:endParaRPr>
        </a:p>
      </dsp:txBody>
      <dsp:txXfrm>
        <a:off x="2015185" y="1254362"/>
        <a:ext cx="40060" cy="40060"/>
      </dsp:txXfrm>
    </dsp:sp>
    <dsp:sp modelId="{5E97A27D-EC09-48F3-AD80-9B798A25E7EF}">
      <dsp:nvSpPr>
        <dsp:cNvPr id="0" name=""/>
        <dsp:cNvSpPr/>
      </dsp:nvSpPr>
      <dsp:spPr>
        <a:xfrm>
          <a:off x="2263984" y="1317286"/>
          <a:ext cx="2551972" cy="57192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Toma de decisiones orientada al desarrollo sostenible. </a:t>
          </a:r>
        </a:p>
      </dsp:txBody>
      <dsp:txXfrm>
        <a:off x="2280735" y="1334037"/>
        <a:ext cx="2518470" cy="538419"/>
      </dsp:txXfrm>
    </dsp:sp>
    <dsp:sp modelId="{017AA3FD-EEAA-403B-99C0-0328F224836D}">
      <dsp:nvSpPr>
        <dsp:cNvPr id="0" name=""/>
        <dsp:cNvSpPr/>
      </dsp:nvSpPr>
      <dsp:spPr>
        <a:xfrm>
          <a:off x="662602" y="1974996"/>
          <a:ext cx="1143843" cy="57192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b="1" kern="1200" dirty="0">
              <a:solidFill>
                <a:schemeClr val="tx1"/>
              </a:solidFill>
            </a:rPr>
            <a:t>Gestión financiera</a:t>
          </a:r>
        </a:p>
      </dsp:txBody>
      <dsp:txXfrm>
        <a:off x="679353" y="1991747"/>
        <a:ext cx="1110341" cy="538419"/>
      </dsp:txXfrm>
    </dsp:sp>
    <dsp:sp modelId="{87631DD9-61DF-488F-80AB-FAE5ED82F56A}">
      <dsp:nvSpPr>
        <dsp:cNvPr id="0" name=""/>
        <dsp:cNvSpPr/>
      </dsp:nvSpPr>
      <dsp:spPr>
        <a:xfrm>
          <a:off x="1806446" y="2240762"/>
          <a:ext cx="457537" cy="40390"/>
        </a:xfrm>
        <a:custGeom>
          <a:avLst/>
          <a:gdLst/>
          <a:ahLst/>
          <a:cxnLst/>
          <a:rect l="0" t="0" r="0" b="0"/>
          <a:pathLst>
            <a:path>
              <a:moveTo>
                <a:pt x="0" y="20195"/>
              </a:moveTo>
              <a:lnTo>
                <a:pt x="457537" y="20195"/>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2023777" y="2249519"/>
        <a:ext cx="22876" cy="22876"/>
      </dsp:txXfrm>
    </dsp:sp>
    <dsp:sp modelId="{3E755006-A476-4AB4-BC0C-54A15E943218}">
      <dsp:nvSpPr>
        <dsp:cNvPr id="0" name=""/>
        <dsp:cNvSpPr/>
      </dsp:nvSpPr>
      <dsp:spPr>
        <a:xfrm>
          <a:off x="2263984" y="1974996"/>
          <a:ext cx="2551972" cy="571921"/>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Beneficios financieros dependen del rol de los órganos de gobierno</a:t>
          </a:r>
        </a:p>
      </dsp:txBody>
      <dsp:txXfrm>
        <a:off x="2280735" y="1991747"/>
        <a:ext cx="2518470" cy="5384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6AD64-01B9-4769-B181-63A4AF87B503}">
      <dsp:nvSpPr>
        <dsp:cNvPr id="0" name=""/>
        <dsp:cNvSpPr/>
      </dsp:nvSpPr>
      <dsp:spPr>
        <a:xfrm>
          <a:off x="1245799" y="1261"/>
          <a:ext cx="2938057" cy="73451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Enfoque de investigación</a:t>
          </a:r>
          <a:endParaRPr lang="es-ES" sz="1800" kern="1200" dirty="0">
            <a:solidFill>
              <a:schemeClr val="tx1"/>
            </a:solidFill>
          </a:endParaRPr>
        </a:p>
      </dsp:txBody>
      <dsp:txXfrm>
        <a:off x="1267312" y="22774"/>
        <a:ext cx="2895031" cy="691488"/>
      </dsp:txXfrm>
    </dsp:sp>
    <dsp:sp modelId="{B236C9E6-A330-4B34-A1ED-B458ECA628BC}">
      <dsp:nvSpPr>
        <dsp:cNvPr id="0" name=""/>
        <dsp:cNvSpPr/>
      </dsp:nvSpPr>
      <dsp:spPr>
        <a:xfrm rot="5400000">
          <a:off x="2650558" y="800046"/>
          <a:ext cx="128540" cy="128540"/>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9475BE-75B7-43CE-BD44-D1EDBFA7A437}">
      <dsp:nvSpPr>
        <dsp:cNvPr id="0" name=""/>
        <dsp:cNvSpPr/>
      </dsp:nvSpPr>
      <dsp:spPr>
        <a:xfrm>
          <a:off x="1245799" y="992856"/>
          <a:ext cx="2938057" cy="734514"/>
        </a:xfrm>
        <a:prstGeom prst="roundRect">
          <a:avLst>
            <a:gd name="adj" fmla="val 1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0" kern="1200" dirty="0">
              <a:solidFill>
                <a:schemeClr val="tx1"/>
              </a:solidFill>
            </a:rPr>
            <a:t>Cuantitativo</a:t>
          </a:r>
          <a:endParaRPr lang="es-ES" sz="1800" kern="1200" dirty="0">
            <a:solidFill>
              <a:schemeClr val="tx1"/>
            </a:solidFill>
          </a:endParaRPr>
        </a:p>
      </dsp:txBody>
      <dsp:txXfrm>
        <a:off x="1267312" y="1014369"/>
        <a:ext cx="2895031" cy="691488"/>
      </dsp:txXfrm>
    </dsp:sp>
    <dsp:sp modelId="{82AD331D-CABB-4EEB-BF4A-1FCECB3D68C8}">
      <dsp:nvSpPr>
        <dsp:cNvPr id="0" name=""/>
        <dsp:cNvSpPr/>
      </dsp:nvSpPr>
      <dsp:spPr>
        <a:xfrm>
          <a:off x="4595185" y="1261"/>
          <a:ext cx="2938057" cy="734514"/>
        </a:xfrm>
        <a:prstGeom prst="roundRect">
          <a:avLst>
            <a:gd name="adj" fmla="val 10000"/>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Tipología de investigación</a:t>
          </a:r>
          <a:endParaRPr lang="es-ES" sz="1800" kern="1200" dirty="0">
            <a:solidFill>
              <a:schemeClr val="tx1"/>
            </a:solidFill>
          </a:endParaRPr>
        </a:p>
      </dsp:txBody>
      <dsp:txXfrm>
        <a:off x="4616698" y="22774"/>
        <a:ext cx="2895031" cy="691488"/>
      </dsp:txXfrm>
    </dsp:sp>
    <dsp:sp modelId="{D15CDB59-DDAB-4CAB-83F3-E0A4E0830136}">
      <dsp:nvSpPr>
        <dsp:cNvPr id="0" name=""/>
        <dsp:cNvSpPr/>
      </dsp:nvSpPr>
      <dsp:spPr>
        <a:xfrm rot="5400000">
          <a:off x="5999944" y="800046"/>
          <a:ext cx="128540" cy="128540"/>
        </a:xfrm>
        <a:prstGeom prst="rightArrow">
          <a:avLst>
            <a:gd name="adj1" fmla="val 66700"/>
            <a:gd name="adj2" fmla="val 50000"/>
          </a:avLst>
        </a:prstGeom>
        <a:solidFill>
          <a:schemeClr val="accent3">
            <a:hueOff val="-1714891"/>
            <a:satOff val="10435"/>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37FF75-9EED-4ABB-A6FE-6633B47829C9}">
      <dsp:nvSpPr>
        <dsp:cNvPr id="0" name=""/>
        <dsp:cNvSpPr/>
      </dsp:nvSpPr>
      <dsp:spPr>
        <a:xfrm>
          <a:off x="4595185" y="992856"/>
          <a:ext cx="2938057" cy="734514"/>
        </a:xfrm>
        <a:prstGeom prst="roundRect">
          <a:avLst>
            <a:gd name="adj" fmla="val 10000"/>
          </a:avLst>
        </a:prstGeom>
        <a:solidFill>
          <a:schemeClr val="accent3">
            <a:tint val="40000"/>
            <a:alpha val="90000"/>
            <a:hueOff val="-2147962"/>
            <a:satOff val="9909"/>
            <a:lumOff val="516"/>
            <a:alphaOff val="0"/>
          </a:schemeClr>
        </a:solidFill>
        <a:ln w="15875" cap="flat" cmpd="sng" algn="ctr">
          <a:solidFill>
            <a:schemeClr val="accent3">
              <a:tint val="40000"/>
              <a:alpha val="90000"/>
              <a:hueOff val="-2147962"/>
              <a:satOff val="9909"/>
              <a:lumOff val="5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800" kern="1200" dirty="0">
              <a:solidFill>
                <a:schemeClr val="tx1"/>
              </a:solidFill>
            </a:rPr>
            <a:t>Por las fuentes de información: Mixto (Documental y de Campo) </a:t>
          </a:r>
          <a:endParaRPr lang="es-ES" sz="1800" kern="1200" dirty="0">
            <a:solidFill>
              <a:schemeClr val="tx1"/>
            </a:solidFill>
          </a:endParaRPr>
        </a:p>
      </dsp:txBody>
      <dsp:txXfrm>
        <a:off x="4616698" y="1014369"/>
        <a:ext cx="2895031" cy="691488"/>
      </dsp:txXfrm>
    </dsp:sp>
    <dsp:sp modelId="{941BBB3B-394A-486B-A8C5-FB48DC0F7A29}">
      <dsp:nvSpPr>
        <dsp:cNvPr id="0" name=""/>
        <dsp:cNvSpPr/>
      </dsp:nvSpPr>
      <dsp:spPr>
        <a:xfrm rot="5364962">
          <a:off x="6004991" y="1791640"/>
          <a:ext cx="128553" cy="128540"/>
        </a:xfrm>
        <a:prstGeom prst="rightArrow">
          <a:avLst>
            <a:gd name="adj1" fmla="val 66700"/>
            <a:gd name="adj2" fmla="val 50000"/>
          </a:avLst>
        </a:prstGeom>
        <a:solidFill>
          <a:schemeClr val="accent3">
            <a:hueOff val="-3429781"/>
            <a:satOff val="20869"/>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BF7B4A-4D31-4727-A8F6-0033D52D359C}">
      <dsp:nvSpPr>
        <dsp:cNvPr id="0" name=""/>
        <dsp:cNvSpPr/>
      </dsp:nvSpPr>
      <dsp:spPr>
        <a:xfrm>
          <a:off x="4605292" y="1984450"/>
          <a:ext cx="2938057" cy="734514"/>
        </a:xfrm>
        <a:prstGeom prst="roundRect">
          <a:avLst>
            <a:gd name="adj" fmla="val 10000"/>
          </a:avLst>
        </a:prstGeom>
        <a:solidFill>
          <a:schemeClr val="accent3">
            <a:tint val="40000"/>
            <a:alpha val="90000"/>
            <a:hueOff val="-4295925"/>
            <a:satOff val="19819"/>
            <a:lumOff val="1032"/>
            <a:alphaOff val="0"/>
          </a:schemeClr>
        </a:solidFill>
        <a:ln w="15875" cap="flat" cmpd="sng" algn="ctr">
          <a:solidFill>
            <a:schemeClr val="accent3">
              <a:tint val="40000"/>
              <a:alpha val="90000"/>
              <a:hueOff val="-4295925"/>
              <a:satOff val="19819"/>
              <a:lumOff val="10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a:solidFill>
                <a:schemeClr val="tx1"/>
              </a:solidFill>
            </a:rPr>
            <a:t>Por el alcance: Correlacional  </a:t>
          </a:r>
        </a:p>
      </dsp:txBody>
      <dsp:txXfrm>
        <a:off x="4626805" y="2005963"/>
        <a:ext cx="2895031" cy="6914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6AD64-01B9-4769-B181-63A4AF87B503}">
      <dsp:nvSpPr>
        <dsp:cNvPr id="0" name=""/>
        <dsp:cNvSpPr/>
      </dsp:nvSpPr>
      <dsp:spPr>
        <a:xfrm>
          <a:off x="0" y="263100"/>
          <a:ext cx="3666406" cy="57699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Recolección de Información</a:t>
          </a:r>
          <a:endParaRPr lang="es-ES" sz="1800" kern="1200" dirty="0">
            <a:solidFill>
              <a:schemeClr val="tx1"/>
            </a:solidFill>
          </a:endParaRPr>
        </a:p>
      </dsp:txBody>
      <dsp:txXfrm>
        <a:off x="16900" y="280000"/>
        <a:ext cx="3632606" cy="543199"/>
      </dsp:txXfrm>
    </dsp:sp>
    <dsp:sp modelId="{B236C9E6-A330-4B34-A1ED-B458ECA628BC}">
      <dsp:nvSpPr>
        <dsp:cNvPr id="0" name=""/>
        <dsp:cNvSpPr/>
      </dsp:nvSpPr>
      <dsp:spPr>
        <a:xfrm rot="5366614">
          <a:off x="1738020" y="972177"/>
          <a:ext cx="199850" cy="135527"/>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9475BE-75B7-43CE-BD44-D1EDBFA7A437}">
      <dsp:nvSpPr>
        <dsp:cNvPr id="0" name=""/>
        <dsp:cNvSpPr/>
      </dsp:nvSpPr>
      <dsp:spPr>
        <a:xfrm>
          <a:off x="61548" y="1239782"/>
          <a:ext cx="3572264" cy="1605129"/>
        </a:xfrm>
        <a:prstGeom prst="roundRect">
          <a:avLst>
            <a:gd name="adj" fmla="val 1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0" kern="1200" dirty="0">
              <a:solidFill>
                <a:schemeClr val="tx1"/>
              </a:solidFill>
            </a:rPr>
            <a:t>Se utiliza el software evaluador de prácticas de gobierno corporativo - CAF, con el fin de obtener un panorama del cumplimiento del gobierno corporativo en estas organizaciones. </a:t>
          </a:r>
          <a:endParaRPr lang="es-ES" sz="1600" kern="1200" dirty="0">
            <a:solidFill>
              <a:schemeClr val="tx1"/>
            </a:solidFill>
          </a:endParaRPr>
        </a:p>
      </dsp:txBody>
      <dsp:txXfrm>
        <a:off x="108561" y="1286795"/>
        <a:ext cx="3478238" cy="1511103"/>
      </dsp:txXfrm>
    </dsp:sp>
    <dsp:sp modelId="{82AD331D-CABB-4EEB-BF4A-1FCECB3D68C8}">
      <dsp:nvSpPr>
        <dsp:cNvPr id="0" name=""/>
        <dsp:cNvSpPr/>
      </dsp:nvSpPr>
      <dsp:spPr>
        <a:xfrm>
          <a:off x="4108067" y="263374"/>
          <a:ext cx="3677929" cy="638606"/>
        </a:xfrm>
        <a:prstGeom prst="roundRect">
          <a:avLst>
            <a:gd name="adj" fmla="val 10000"/>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solidFill>
                <a:schemeClr val="tx1"/>
              </a:solidFill>
            </a:rPr>
            <a:t>Tratamiento de la Información</a:t>
          </a:r>
          <a:endParaRPr lang="es-ES" sz="1800" kern="1200" dirty="0">
            <a:solidFill>
              <a:schemeClr val="tx1"/>
            </a:solidFill>
          </a:endParaRPr>
        </a:p>
      </dsp:txBody>
      <dsp:txXfrm>
        <a:off x="4126771" y="282078"/>
        <a:ext cx="3640521" cy="601198"/>
      </dsp:txXfrm>
    </dsp:sp>
    <dsp:sp modelId="{D15CDB59-DDAB-4CAB-83F3-E0A4E0830136}">
      <dsp:nvSpPr>
        <dsp:cNvPr id="0" name=""/>
        <dsp:cNvSpPr/>
      </dsp:nvSpPr>
      <dsp:spPr>
        <a:xfrm rot="5399364">
          <a:off x="5862877" y="1002708"/>
          <a:ext cx="168490" cy="135527"/>
        </a:xfrm>
        <a:prstGeom prst="rightArrow">
          <a:avLst>
            <a:gd name="adj1" fmla="val 66700"/>
            <a:gd name="adj2" fmla="val 50000"/>
          </a:avLst>
        </a:prstGeom>
        <a:solidFill>
          <a:schemeClr val="accent3">
            <a:hueOff val="-1714891"/>
            <a:satOff val="10435"/>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37FF75-9EED-4ABB-A6FE-6633B47829C9}">
      <dsp:nvSpPr>
        <dsp:cNvPr id="0" name=""/>
        <dsp:cNvSpPr/>
      </dsp:nvSpPr>
      <dsp:spPr>
        <a:xfrm>
          <a:off x="4100818" y="1238963"/>
          <a:ext cx="3692985" cy="1702949"/>
        </a:xfrm>
        <a:prstGeom prst="roundRect">
          <a:avLst>
            <a:gd name="adj" fmla="val 10000"/>
          </a:avLst>
        </a:prstGeom>
        <a:solidFill>
          <a:schemeClr val="accent3">
            <a:tint val="40000"/>
            <a:alpha val="90000"/>
            <a:hueOff val="-2147962"/>
            <a:satOff val="9909"/>
            <a:lumOff val="516"/>
            <a:alphaOff val="0"/>
          </a:schemeClr>
        </a:solidFill>
        <a:ln w="15875" cap="flat" cmpd="sng" algn="ctr">
          <a:solidFill>
            <a:schemeClr val="accent3">
              <a:tint val="40000"/>
              <a:alpha val="90000"/>
              <a:hueOff val="-2147962"/>
              <a:satOff val="9909"/>
              <a:lumOff val="5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600" kern="1200" dirty="0"/>
            <a:t>Se emplea el programa SPSS, para definir los lineamientos de gobierno corporativo y determinar si éste se relacionan con la gestión financiera, a fin de contrastar las hipótesis planteadas.</a:t>
          </a:r>
          <a:endParaRPr lang="es-ES" sz="1600" kern="1200" dirty="0">
            <a:solidFill>
              <a:schemeClr val="tx1"/>
            </a:solidFill>
          </a:endParaRPr>
        </a:p>
      </dsp:txBody>
      <dsp:txXfrm>
        <a:off x="4150696" y="1288841"/>
        <a:ext cx="3593229" cy="1603193"/>
      </dsp:txXfrm>
    </dsp:sp>
    <dsp:sp modelId="{0E419244-9666-4F33-9D06-C6B440E2F8BD}">
      <dsp:nvSpPr>
        <dsp:cNvPr id="0" name=""/>
        <dsp:cNvSpPr/>
      </dsp:nvSpPr>
      <dsp:spPr>
        <a:xfrm rot="5400651">
          <a:off x="5898302" y="2990737"/>
          <a:ext cx="97650" cy="135527"/>
        </a:xfrm>
        <a:prstGeom prst="rightArrow">
          <a:avLst>
            <a:gd name="adj1" fmla="val 66700"/>
            <a:gd name="adj2" fmla="val 50000"/>
          </a:avLst>
        </a:prstGeom>
        <a:solidFill>
          <a:schemeClr val="accent3">
            <a:hueOff val="-3429781"/>
            <a:satOff val="20869"/>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739B34-CAEE-49E1-B3F6-6638D5B046B6}">
      <dsp:nvSpPr>
        <dsp:cNvPr id="0" name=""/>
        <dsp:cNvSpPr/>
      </dsp:nvSpPr>
      <dsp:spPr>
        <a:xfrm>
          <a:off x="4398143" y="3175090"/>
          <a:ext cx="3097777" cy="774444"/>
        </a:xfrm>
        <a:prstGeom prst="roundRect">
          <a:avLst>
            <a:gd name="adj" fmla="val 10000"/>
          </a:avLst>
        </a:prstGeom>
        <a:solidFill>
          <a:schemeClr val="accent3">
            <a:tint val="40000"/>
            <a:alpha val="90000"/>
            <a:hueOff val="-4295925"/>
            <a:satOff val="19819"/>
            <a:lumOff val="1032"/>
            <a:alphaOff val="0"/>
          </a:schemeClr>
        </a:solidFill>
        <a:ln w="15875" cap="flat" cmpd="sng" algn="ctr">
          <a:solidFill>
            <a:schemeClr val="accent3">
              <a:tint val="40000"/>
              <a:alpha val="90000"/>
              <a:hueOff val="-4295925"/>
              <a:satOff val="19819"/>
              <a:lumOff val="10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b="1" kern="1200" dirty="0">
              <a:solidFill>
                <a:schemeClr val="tx1"/>
              </a:solidFill>
            </a:rPr>
            <a:t>Análisis factorial de componentes principales.</a:t>
          </a:r>
        </a:p>
      </dsp:txBody>
      <dsp:txXfrm>
        <a:off x="4420826" y="3197773"/>
        <a:ext cx="3052411" cy="7290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6AD64-01B9-4769-B181-63A4AF87B503}">
      <dsp:nvSpPr>
        <dsp:cNvPr id="0" name=""/>
        <dsp:cNvSpPr/>
      </dsp:nvSpPr>
      <dsp:spPr>
        <a:xfrm>
          <a:off x="1166" y="125881"/>
          <a:ext cx="1828174" cy="45704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Componente  1</a:t>
          </a:r>
          <a:endParaRPr lang="es-ES" sz="1600" kern="1200" dirty="0">
            <a:solidFill>
              <a:schemeClr val="tx1"/>
            </a:solidFill>
          </a:endParaRPr>
        </a:p>
      </dsp:txBody>
      <dsp:txXfrm>
        <a:off x="14552" y="139267"/>
        <a:ext cx="1801402" cy="430271"/>
      </dsp:txXfrm>
    </dsp:sp>
    <dsp:sp modelId="{D465ECCE-BA40-48A7-A029-B1C27506502D}">
      <dsp:nvSpPr>
        <dsp:cNvPr id="0" name=""/>
        <dsp:cNvSpPr/>
      </dsp:nvSpPr>
      <dsp:spPr>
        <a:xfrm rot="5400000">
          <a:off x="875262" y="622916"/>
          <a:ext cx="79982" cy="79982"/>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36153E-2652-412A-8595-6DE1D8A94CE6}">
      <dsp:nvSpPr>
        <dsp:cNvPr id="0" name=""/>
        <dsp:cNvSpPr/>
      </dsp:nvSpPr>
      <dsp:spPr>
        <a:xfrm>
          <a:off x="1166" y="742890"/>
          <a:ext cx="1828174" cy="457043"/>
        </a:xfrm>
        <a:prstGeom prst="roundRect">
          <a:avLst>
            <a:gd name="adj" fmla="val 1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9 medidas de color amarillo</a:t>
          </a:r>
          <a:endParaRPr lang="es-ES" sz="1600" kern="1200" dirty="0">
            <a:solidFill>
              <a:schemeClr val="tx1"/>
            </a:solidFill>
          </a:endParaRPr>
        </a:p>
      </dsp:txBody>
      <dsp:txXfrm>
        <a:off x="14552" y="756276"/>
        <a:ext cx="1801402" cy="430271"/>
      </dsp:txXfrm>
    </dsp:sp>
    <dsp:sp modelId="{82AD331D-CABB-4EEB-BF4A-1FCECB3D68C8}">
      <dsp:nvSpPr>
        <dsp:cNvPr id="0" name=""/>
        <dsp:cNvSpPr/>
      </dsp:nvSpPr>
      <dsp:spPr>
        <a:xfrm>
          <a:off x="2085285" y="125881"/>
          <a:ext cx="1828174" cy="457043"/>
        </a:xfrm>
        <a:prstGeom prst="roundRect">
          <a:avLst>
            <a:gd name="adj" fmla="val 10000"/>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Componente  2</a:t>
          </a:r>
          <a:endParaRPr lang="es-ES" sz="1600" b="0" kern="1200" dirty="0">
            <a:solidFill>
              <a:schemeClr val="tx1"/>
            </a:solidFill>
          </a:endParaRPr>
        </a:p>
      </dsp:txBody>
      <dsp:txXfrm>
        <a:off x="2098671" y="139267"/>
        <a:ext cx="1801402" cy="430271"/>
      </dsp:txXfrm>
    </dsp:sp>
    <dsp:sp modelId="{0A50CB21-B442-4556-992D-F5AE0E38AFD0}">
      <dsp:nvSpPr>
        <dsp:cNvPr id="0" name=""/>
        <dsp:cNvSpPr/>
      </dsp:nvSpPr>
      <dsp:spPr>
        <a:xfrm rot="5400000">
          <a:off x="2959381" y="622916"/>
          <a:ext cx="79982" cy="79982"/>
        </a:xfrm>
        <a:prstGeom prst="rightArrow">
          <a:avLst>
            <a:gd name="adj1" fmla="val 66700"/>
            <a:gd name="adj2" fmla="val 50000"/>
          </a:avLst>
        </a:prstGeom>
        <a:solidFill>
          <a:schemeClr val="accent3">
            <a:hueOff val="-3429781"/>
            <a:satOff val="20869"/>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5EA0FF-7D59-45C8-81CB-6C1050AE3DD7}">
      <dsp:nvSpPr>
        <dsp:cNvPr id="0" name=""/>
        <dsp:cNvSpPr/>
      </dsp:nvSpPr>
      <dsp:spPr>
        <a:xfrm>
          <a:off x="2085285" y="742890"/>
          <a:ext cx="1828174" cy="457043"/>
        </a:xfrm>
        <a:prstGeom prst="roundRect">
          <a:avLst>
            <a:gd name="adj" fmla="val 10000"/>
          </a:avLst>
        </a:prstGeom>
        <a:solidFill>
          <a:schemeClr val="accent3">
            <a:tint val="40000"/>
            <a:alpha val="90000"/>
            <a:hueOff val="-4295925"/>
            <a:satOff val="19819"/>
            <a:lumOff val="1032"/>
            <a:alphaOff val="0"/>
          </a:schemeClr>
        </a:solidFill>
        <a:ln w="15875" cap="flat" cmpd="sng" algn="ctr">
          <a:solidFill>
            <a:schemeClr val="accent3">
              <a:tint val="40000"/>
              <a:alpha val="90000"/>
              <a:hueOff val="-4295925"/>
              <a:satOff val="19819"/>
              <a:lumOff val="10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t>9 medidas de color celeste</a:t>
          </a:r>
          <a:endParaRPr lang="es-ES" sz="1600" b="0" kern="1200" dirty="0">
            <a:solidFill>
              <a:schemeClr val="tx1"/>
            </a:solidFill>
          </a:endParaRPr>
        </a:p>
      </dsp:txBody>
      <dsp:txXfrm>
        <a:off x="2098671" y="756276"/>
        <a:ext cx="1801402" cy="4302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09808-5BA5-4961-95BB-2B84573898F7}">
      <dsp:nvSpPr>
        <dsp:cNvPr id="0" name=""/>
        <dsp:cNvSpPr/>
      </dsp:nvSpPr>
      <dsp:spPr>
        <a:xfrm>
          <a:off x="356" y="91651"/>
          <a:ext cx="1944701" cy="48617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Componente  3</a:t>
          </a:r>
          <a:endParaRPr lang="es-ES" sz="1600" b="0" kern="1200" dirty="0">
            <a:solidFill>
              <a:schemeClr val="tx1"/>
            </a:solidFill>
          </a:endParaRPr>
        </a:p>
      </dsp:txBody>
      <dsp:txXfrm>
        <a:off x="14596" y="105891"/>
        <a:ext cx="1916221" cy="457695"/>
      </dsp:txXfrm>
    </dsp:sp>
    <dsp:sp modelId="{ABD05E39-DFD9-44EA-8C9B-EB59A0042A9B}">
      <dsp:nvSpPr>
        <dsp:cNvPr id="0" name=""/>
        <dsp:cNvSpPr/>
      </dsp:nvSpPr>
      <dsp:spPr>
        <a:xfrm rot="5400000">
          <a:off x="930166" y="620367"/>
          <a:ext cx="85080" cy="85080"/>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D35340-67E9-4728-90B0-881EA42DA303}">
      <dsp:nvSpPr>
        <dsp:cNvPr id="0" name=""/>
        <dsp:cNvSpPr/>
      </dsp:nvSpPr>
      <dsp:spPr>
        <a:xfrm>
          <a:off x="356" y="747988"/>
          <a:ext cx="1944701" cy="486175"/>
        </a:xfrm>
        <a:prstGeom prst="roundRect">
          <a:avLst>
            <a:gd name="adj" fmla="val 1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914400">
            <a:lnSpc>
              <a:spcPct val="100000"/>
            </a:lnSpc>
            <a:spcBef>
              <a:spcPct val="0"/>
            </a:spcBef>
            <a:spcAft>
              <a:spcPts val="0"/>
            </a:spcAft>
            <a:buNone/>
          </a:pPr>
          <a:r>
            <a:rPr lang="es-EC" sz="1600" kern="1200" dirty="0">
              <a:solidFill>
                <a:schemeClr val="tx1"/>
              </a:solidFill>
            </a:rPr>
            <a:t>10 medidas de color anaranjado</a:t>
          </a:r>
          <a:endParaRPr lang="es-ES" sz="1600" kern="1200" dirty="0">
            <a:solidFill>
              <a:schemeClr val="tx1"/>
            </a:solidFill>
          </a:endParaRPr>
        </a:p>
      </dsp:txBody>
      <dsp:txXfrm>
        <a:off x="14596" y="762228"/>
        <a:ext cx="1916221" cy="457695"/>
      </dsp:txXfrm>
    </dsp:sp>
    <dsp:sp modelId="{8B62777B-33BC-425B-9888-12AF958FF9D5}">
      <dsp:nvSpPr>
        <dsp:cNvPr id="0" name=""/>
        <dsp:cNvSpPr/>
      </dsp:nvSpPr>
      <dsp:spPr>
        <a:xfrm>
          <a:off x="2217316" y="91651"/>
          <a:ext cx="1944701" cy="486175"/>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914400">
            <a:lnSpc>
              <a:spcPct val="100000"/>
            </a:lnSpc>
            <a:spcBef>
              <a:spcPct val="0"/>
            </a:spcBef>
            <a:spcAft>
              <a:spcPts val="0"/>
            </a:spcAft>
            <a:buNone/>
          </a:pPr>
          <a:r>
            <a:rPr lang="es-EC" sz="1600" b="1" kern="1200">
              <a:solidFill>
                <a:schemeClr val="tx1"/>
              </a:solidFill>
            </a:rPr>
            <a:t>Componente  4</a:t>
          </a:r>
          <a:endParaRPr lang="es-ES" sz="1600" kern="1200" dirty="0">
            <a:solidFill>
              <a:schemeClr val="tx1"/>
            </a:solidFill>
          </a:endParaRPr>
        </a:p>
      </dsp:txBody>
      <dsp:txXfrm>
        <a:off x="2231556" y="105891"/>
        <a:ext cx="1916221" cy="457695"/>
      </dsp:txXfrm>
    </dsp:sp>
    <dsp:sp modelId="{032ABCE9-3609-4485-B527-48DE64CFFD63}">
      <dsp:nvSpPr>
        <dsp:cNvPr id="0" name=""/>
        <dsp:cNvSpPr/>
      </dsp:nvSpPr>
      <dsp:spPr>
        <a:xfrm rot="5400000">
          <a:off x="3147126" y="620367"/>
          <a:ext cx="85080" cy="85080"/>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DD9DB0-3EB1-4BA3-9CFC-48078A636563}">
      <dsp:nvSpPr>
        <dsp:cNvPr id="0" name=""/>
        <dsp:cNvSpPr/>
      </dsp:nvSpPr>
      <dsp:spPr>
        <a:xfrm>
          <a:off x="2217316" y="747988"/>
          <a:ext cx="1944701" cy="486175"/>
        </a:xfrm>
        <a:prstGeom prst="roundRect">
          <a:avLst>
            <a:gd name="adj" fmla="val 10000"/>
          </a:avLst>
        </a:prstGeom>
        <a:solidFill>
          <a:schemeClr val="tx2">
            <a:lumMod val="20000"/>
            <a:lumOff val="80000"/>
            <a:alpha val="9000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914400">
            <a:lnSpc>
              <a:spcPct val="100000"/>
            </a:lnSpc>
            <a:spcBef>
              <a:spcPct val="0"/>
            </a:spcBef>
            <a:spcAft>
              <a:spcPts val="0"/>
            </a:spcAft>
            <a:buNone/>
          </a:pPr>
          <a:r>
            <a:rPr lang="es-EC" sz="1600" kern="1200" dirty="0">
              <a:solidFill>
                <a:schemeClr val="tx1"/>
              </a:solidFill>
            </a:rPr>
            <a:t>6 medidas de color gris</a:t>
          </a:r>
          <a:endParaRPr lang="es-ES" sz="1600" kern="1200" dirty="0">
            <a:solidFill>
              <a:schemeClr val="tx1"/>
            </a:solidFill>
          </a:endParaRPr>
        </a:p>
      </dsp:txBody>
      <dsp:txXfrm>
        <a:off x="2231556" y="762228"/>
        <a:ext cx="1916221" cy="4576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740AB-A30D-42F3-AFA9-78B60667C94F}">
      <dsp:nvSpPr>
        <dsp:cNvPr id="0" name=""/>
        <dsp:cNvSpPr/>
      </dsp:nvSpPr>
      <dsp:spPr>
        <a:xfrm>
          <a:off x="1000204" y="749"/>
          <a:ext cx="4330625" cy="122770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Para la comprobación de la hipótesis planteada, se emplea el método estadístico de regresión lineal, misma que requiere de un índice que represente tanto las medidas de gobierno corporativo como la gestión financiera. </a:t>
          </a:r>
          <a:endParaRPr lang="es-ES" sz="1400" kern="1200" dirty="0">
            <a:solidFill>
              <a:schemeClr val="tx1"/>
            </a:solidFill>
          </a:endParaRPr>
        </a:p>
      </dsp:txBody>
      <dsp:txXfrm>
        <a:off x="1000204" y="749"/>
        <a:ext cx="4330625" cy="12277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740AB-A30D-42F3-AFA9-78B60667C94F}">
      <dsp:nvSpPr>
        <dsp:cNvPr id="0" name=""/>
        <dsp:cNvSpPr/>
      </dsp:nvSpPr>
      <dsp:spPr>
        <a:xfrm>
          <a:off x="2177" y="631551"/>
          <a:ext cx="4220599" cy="168473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EN CONCLUSIÓN: </a:t>
          </a:r>
          <a:r>
            <a:rPr lang="es-EC" sz="1600" kern="1200" dirty="0">
              <a:solidFill>
                <a:schemeClr val="tx1"/>
              </a:solidFill>
            </a:rPr>
            <a:t>Una vez aplicado los métodos estadísticos, los resultados obtenidos determinaron que, aunque a nivel global, la prueba de hipótesis indica que existe una relación entre el gobierno corporativo y la gestión financiera, esta es no significativa. </a:t>
          </a:r>
          <a:endParaRPr lang="es-ES" sz="1600" kern="1200" dirty="0">
            <a:solidFill>
              <a:schemeClr val="tx1"/>
            </a:solidFill>
          </a:endParaRPr>
        </a:p>
      </dsp:txBody>
      <dsp:txXfrm>
        <a:off x="2177" y="631551"/>
        <a:ext cx="4220599" cy="1684738"/>
      </dsp:txXfrm>
    </dsp:sp>
    <dsp:sp modelId="{1B73CA45-3654-4A7A-86F5-27F259208F6D}">
      <dsp:nvSpPr>
        <dsp:cNvPr id="0" name=""/>
        <dsp:cNvSpPr/>
      </dsp:nvSpPr>
      <dsp:spPr>
        <a:xfrm>
          <a:off x="4514591" y="631551"/>
          <a:ext cx="4220599" cy="1684738"/>
        </a:xfrm>
        <a:prstGeom prst="rect">
          <a:avLst/>
        </a:prstGeom>
        <a:solidFill>
          <a:schemeClr val="accent3">
            <a:hueOff val="-1714891"/>
            <a:satOff val="10435"/>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Por cuanto, la gestión financiera es explicada solo en un 3% por el gobierno corporativo, lo cual no se considera como aceptable, para aseverar que hay una relación fuerte entre las variables, y que permita aceptar la hipótesis de la investigación. </a:t>
          </a:r>
          <a:endParaRPr lang="es-ES" sz="1600" kern="1200" dirty="0">
            <a:solidFill>
              <a:schemeClr val="tx1"/>
            </a:solidFill>
          </a:endParaRPr>
        </a:p>
      </dsp:txBody>
      <dsp:txXfrm>
        <a:off x="4514591" y="631551"/>
        <a:ext cx="4220599" cy="1684738"/>
      </dsp:txXfrm>
    </dsp:sp>
    <dsp:sp modelId="{1686E859-9C14-4E38-B8B0-1387F2F357EB}">
      <dsp:nvSpPr>
        <dsp:cNvPr id="0" name=""/>
        <dsp:cNvSpPr/>
      </dsp:nvSpPr>
      <dsp:spPr>
        <a:xfrm>
          <a:off x="2250665" y="2608103"/>
          <a:ext cx="4236036" cy="1270916"/>
        </a:xfrm>
        <a:prstGeom prst="rect">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Por tanto, a partir de la información obtenida y calculada en el SPSS el gobierno corporativo no tiene una relación significativa con la gestión financiera.</a:t>
          </a:r>
          <a:endParaRPr lang="es-ES" sz="1600" kern="1200" dirty="0">
            <a:solidFill>
              <a:schemeClr val="tx1"/>
            </a:solidFill>
          </a:endParaRPr>
        </a:p>
      </dsp:txBody>
      <dsp:txXfrm>
        <a:off x="2250665" y="2608103"/>
        <a:ext cx="4236036" cy="12709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DA64A-1D80-4328-8767-716C2E34B384}">
      <dsp:nvSpPr>
        <dsp:cNvPr id="0" name=""/>
        <dsp:cNvSpPr/>
      </dsp:nvSpPr>
      <dsp:spPr>
        <a:xfrm>
          <a:off x="0" y="14287"/>
          <a:ext cx="8523583" cy="8611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Para la investigación, la asamblea general de asociados es parte fundamental de las asociaciones de producción agrícola, pues en promedio alcanza un 61,85% de cumplimiento de las medidas que integran esta área.</a:t>
          </a:r>
          <a:endParaRPr lang="es-ES" sz="1600" kern="1200" dirty="0">
            <a:solidFill>
              <a:schemeClr val="tx1"/>
            </a:solidFill>
          </a:endParaRPr>
        </a:p>
      </dsp:txBody>
      <dsp:txXfrm>
        <a:off x="42036" y="56323"/>
        <a:ext cx="8439511" cy="777048"/>
      </dsp:txXfrm>
    </dsp:sp>
    <dsp:sp modelId="{5D424C7A-DDC7-4743-8944-80EAEBB5BD40}">
      <dsp:nvSpPr>
        <dsp:cNvPr id="0" name=""/>
        <dsp:cNvSpPr/>
      </dsp:nvSpPr>
      <dsp:spPr>
        <a:xfrm>
          <a:off x="0" y="1007887"/>
          <a:ext cx="8523583" cy="861120"/>
        </a:xfrm>
        <a:prstGeom prst="roundRect">
          <a:avLst/>
        </a:prstGeom>
        <a:solidFill>
          <a:schemeClr val="accent2">
            <a:hueOff val="-4374192"/>
            <a:satOff val="-8420"/>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Y que de acuerdo a los principios que rigen a la economía popular y solidaria, las prácticas garantizan el derecho al voto de cada uno de los asociados y se promueve su participación en las asambleas con mecanismos de acceso y difusión de información para una mayor transparencia. </a:t>
          </a:r>
          <a:endParaRPr lang="es-ES" sz="1600" kern="1200" dirty="0">
            <a:solidFill>
              <a:schemeClr val="tx1"/>
            </a:solidFill>
          </a:endParaRPr>
        </a:p>
      </dsp:txBody>
      <dsp:txXfrm>
        <a:off x="42036" y="1049923"/>
        <a:ext cx="8439511" cy="7770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A1E7F-0E11-443F-8027-1B91D8E660BB}">
      <dsp:nvSpPr>
        <dsp:cNvPr id="0" name=""/>
        <dsp:cNvSpPr/>
      </dsp:nvSpPr>
      <dsp:spPr>
        <a:xfrm>
          <a:off x="-5975430" y="-914370"/>
          <a:ext cx="7113456" cy="7113456"/>
        </a:xfrm>
        <a:prstGeom prst="blockArc">
          <a:avLst>
            <a:gd name="adj1" fmla="val 18900000"/>
            <a:gd name="adj2" fmla="val 2700000"/>
            <a:gd name="adj3" fmla="val 304"/>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E4984F-2944-4DE1-92CB-52AB0CEF67E1}">
      <dsp:nvSpPr>
        <dsp:cNvPr id="0" name=""/>
        <dsp:cNvSpPr/>
      </dsp:nvSpPr>
      <dsp:spPr>
        <a:xfrm>
          <a:off x="595635" y="406288"/>
          <a:ext cx="8446771" cy="81300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319" tIns="40640" rIns="40640" bIns="40640" numCol="1" spcCol="1270" anchor="ctr" anchorCtr="0">
          <a:noAutofit/>
        </a:bodyPr>
        <a:lstStyle/>
        <a:p>
          <a:pPr marL="0" lvl="0" indent="0" algn="ctr" defTabSz="711200">
            <a:lnSpc>
              <a:spcPct val="90000"/>
            </a:lnSpc>
            <a:spcBef>
              <a:spcPct val="0"/>
            </a:spcBef>
            <a:spcAft>
              <a:spcPct val="35000"/>
            </a:spcAft>
            <a:buNone/>
          </a:pPr>
          <a:r>
            <a:rPr lang="es-EC" sz="1600" b="0" kern="1200" dirty="0">
              <a:solidFill>
                <a:schemeClr val="tx1"/>
              </a:solidFill>
            </a:rPr>
            <a:t>La presente investigación se efectuó considerando únicamente el año 2016, por cuanto no existe información de las asociaciones de producción agrícola sobre gobierno corporativo durante los últimos años. </a:t>
          </a:r>
          <a:endParaRPr lang="es-ES" sz="1600" b="0" kern="1200" dirty="0">
            <a:solidFill>
              <a:schemeClr val="tx1"/>
            </a:solidFill>
          </a:endParaRPr>
        </a:p>
      </dsp:txBody>
      <dsp:txXfrm>
        <a:off x="595635" y="406288"/>
        <a:ext cx="8446771" cy="813000"/>
      </dsp:txXfrm>
    </dsp:sp>
    <dsp:sp modelId="{2BBC7AA3-0995-4653-BE5D-080F97E639BA}">
      <dsp:nvSpPr>
        <dsp:cNvPr id="0" name=""/>
        <dsp:cNvSpPr/>
      </dsp:nvSpPr>
      <dsp:spPr>
        <a:xfrm>
          <a:off x="87510" y="304663"/>
          <a:ext cx="1016250" cy="1016250"/>
        </a:xfrm>
        <a:prstGeom prst="ellipse">
          <a:avLst/>
        </a:prstGeom>
        <a:blipFill rotWithShape="0">
          <a:blip xmlns:r="http://schemas.openxmlformats.org/officeDocument/2006/relationships" r:embed="rId1"/>
          <a:stretch>
            <a:fillRect/>
          </a:stretch>
        </a:blip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D7BCC4-49AC-42D8-8A90-0E6F92988CD8}">
      <dsp:nvSpPr>
        <dsp:cNvPr id="0" name=""/>
        <dsp:cNvSpPr/>
      </dsp:nvSpPr>
      <dsp:spPr>
        <a:xfrm>
          <a:off x="1061747" y="1626001"/>
          <a:ext cx="7980659" cy="813000"/>
        </a:xfrm>
        <a:prstGeom prst="rect">
          <a:avLst/>
        </a:prstGeom>
        <a:solidFill>
          <a:schemeClr val="accent3">
            <a:hueOff val="-1143260"/>
            <a:satOff val="6956"/>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319" tIns="40640" rIns="40640" bIns="4064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Sin embargo, con la información obtenida se evidenció que existe una relación mínima entre las variables, la misma que con la comparación de varios años puede ser corroborada o no. </a:t>
          </a:r>
          <a:endParaRPr lang="es-ES" sz="1600" kern="1200" dirty="0">
            <a:solidFill>
              <a:schemeClr val="tx1"/>
            </a:solidFill>
          </a:endParaRPr>
        </a:p>
      </dsp:txBody>
      <dsp:txXfrm>
        <a:off x="1061747" y="1626001"/>
        <a:ext cx="7980659" cy="813000"/>
      </dsp:txXfrm>
    </dsp:sp>
    <dsp:sp modelId="{231B9A31-7945-4308-B7F9-890818665E6C}">
      <dsp:nvSpPr>
        <dsp:cNvPr id="0" name=""/>
        <dsp:cNvSpPr/>
      </dsp:nvSpPr>
      <dsp:spPr>
        <a:xfrm>
          <a:off x="553621" y="1524376"/>
          <a:ext cx="1016250" cy="1016250"/>
        </a:xfrm>
        <a:prstGeom prst="ellipse">
          <a:avLst/>
        </a:prstGeom>
        <a:blipFill rotWithShape="0">
          <a:blip xmlns:r="http://schemas.openxmlformats.org/officeDocument/2006/relationships" r:embed="rId2"/>
          <a:stretch>
            <a:fillRect/>
          </a:stretch>
        </a:blipFill>
        <a:ln w="15875" cap="flat" cmpd="sng" algn="ctr">
          <a:solidFill>
            <a:schemeClr val="accent3">
              <a:hueOff val="-1143260"/>
              <a:satOff val="6956"/>
              <a:lumOff val="0"/>
              <a:alphaOff val="0"/>
            </a:schemeClr>
          </a:solidFill>
          <a:prstDash val="solid"/>
        </a:ln>
        <a:effectLst/>
      </dsp:spPr>
      <dsp:style>
        <a:lnRef idx="2">
          <a:scrgbClr r="0" g="0" b="0"/>
        </a:lnRef>
        <a:fillRef idx="1">
          <a:scrgbClr r="0" g="0" b="0"/>
        </a:fillRef>
        <a:effectRef idx="0">
          <a:scrgbClr r="0" g="0" b="0"/>
        </a:effectRef>
        <a:fontRef idx="minor"/>
      </dsp:style>
    </dsp:sp>
    <dsp:sp modelId="{BB8D3223-8002-4C24-BC65-94B46BC645C1}">
      <dsp:nvSpPr>
        <dsp:cNvPr id="0" name=""/>
        <dsp:cNvSpPr/>
      </dsp:nvSpPr>
      <dsp:spPr>
        <a:xfrm>
          <a:off x="1061747" y="2845713"/>
          <a:ext cx="7980659" cy="813000"/>
        </a:xfrm>
        <a:prstGeom prst="rect">
          <a:avLst/>
        </a:prstGeom>
        <a:solidFill>
          <a:schemeClr val="accent3">
            <a:hueOff val="-2286521"/>
            <a:satOff val="13913"/>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319" tIns="40640" rIns="40640" bIns="4064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Por tanto, el estudio procedió de dicha manera y con la elaboración de la propuesta de lineamientos de gobierno corporativo a partir del año analizado. </a:t>
          </a:r>
          <a:endParaRPr lang="es-ES" sz="1600" kern="1200" dirty="0">
            <a:solidFill>
              <a:schemeClr val="tx1"/>
            </a:solidFill>
          </a:endParaRPr>
        </a:p>
      </dsp:txBody>
      <dsp:txXfrm>
        <a:off x="1061747" y="2845713"/>
        <a:ext cx="7980659" cy="813000"/>
      </dsp:txXfrm>
    </dsp:sp>
    <dsp:sp modelId="{F799A64A-811E-4D1E-A6EF-B2D775512A0B}">
      <dsp:nvSpPr>
        <dsp:cNvPr id="0" name=""/>
        <dsp:cNvSpPr/>
      </dsp:nvSpPr>
      <dsp:spPr>
        <a:xfrm>
          <a:off x="553621" y="2744088"/>
          <a:ext cx="1016250" cy="1016250"/>
        </a:xfrm>
        <a:prstGeom prst="ellipse">
          <a:avLst/>
        </a:prstGeom>
        <a:blipFill rotWithShape="0">
          <a:blip xmlns:r="http://schemas.openxmlformats.org/officeDocument/2006/relationships" r:embed="rId3"/>
          <a:stretch>
            <a:fillRect/>
          </a:stretch>
        </a:blipFill>
        <a:ln w="15875" cap="flat" cmpd="sng" algn="ctr">
          <a:solidFill>
            <a:schemeClr val="accent3">
              <a:hueOff val="-2286521"/>
              <a:satOff val="13913"/>
              <a:lumOff val="0"/>
              <a:alphaOff val="0"/>
            </a:schemeClr>
          </a:solidFill>
          <a:prstDash val="solid"/>
        </a:ln>
        <a:effectLst/>
      </dsp:spPr>
      <dsp:style>
        <a:lnRef idx="2">
          <a:scrgbClr r="0" g="0" b="0"/>
        </a:lnRef>
        <a:fillRef idx="1">
          <a:scrgbClr r="0" g="0" b="0"/>
        </a:fillRef>
        <a:effectRef idx="0">
          <a:scrgbClr r="0" g="0" b="0"/>
        </a:effectRef>
        <a:fontRef idx="minor"/>
      </dsp:style>
    </dsp:sp>
    <dsp:sp modelId="{12CD64EA-7983-42D1-852B-569BCAAA0686}">
      <dsp:nvSpPr>
        <dsp:cNvPr id="0" name=""/>
        <dsp:cNvSpPr/>
      </dsp:nvSpPr>
      <dsp:spPr>
        <a:xfrm>
          <a:off x="595635" y="4065425"/>
          <a:ext cx="8446771" cy="813000"/>
        </a:xfrm>
        <a:prstGeom prst="rect">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319" tIns="40640" rIns="40640" bIns="4064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De manera que se sugiere aplicar diversos métodos estadísticos como el panel de datos u otros, en investigaciones futuras, evaluando de forma continua tanto el gobierno corporativo como la gestión financiera.</a:t>
          </a:r>
          <a:endParaRPr lang="es-ES" sz="1600" kern="1200" dirty="0">
            <a:solidFill>
              <a:schemeClr val="tx1"/>
            </a:solidFill>
          </a:endParaRPr>
        </a:p>
      </dsp:txBody>
      <dsp:txXfrm>
        <a:off x="595635" y="4065425"/>
        <a:ext cx="8446771" cy="813000"/>
      </dsp:txXfrm>
    </dsp:sp>
    <dsp:sp modelId="{98F83C12-C1FE-4776-94C3-16787466A3DE}">
      <dsp:nvSpPr>
        <dsp:cNvPr id="0" name=""/>
        <dsp:cNvSpPr/>
      </dsp:nvSpPr>
      <dsp:spPr>
        <a:xfrm>
          <a:off x="87510" y="3963800"/>
          <a:ext cx="1016250" cy="1016250"/>
        </a:xfrm>
        <a:prstGeom prst="ellipse">
          <a:avLst/>
        </a:prstGeom>
        <a:blipFill rotWithShape="0">
          <a:blip xmlns:r="http://schemas.openxmlformats.org/officeDocument/2006/relationships" r:embed="rId4"/>
          <a:stretch>
            <a:fillRect/>
          </a:stretch>
        </a:blipFill>
        <a:ln w="15875" cap="flat" cmpd="sng" algn="ctr">
          <a:solidFill>
            <a:schemeClr val="accent3">
              <a:hueOff val="-3429781"/>
              <a:satOff val="20869"/>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29AFB-2A12-4A11-A49B-F97A8CB9CC69}">
      <dsp:nvSpPr>
        <dsp:cNvPr id="0" name=""/>
        <dsp:cNvSpPr/>
      </dsp:nvSpPr>
      <dsp:spPr>
        <a:xfrm>
          <a:off x="238467" y="1672"/>
          <a:ext cx="2435583" cy="123015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1. Elaborar la fundamentación teórica del gobierno corporativo a través de información de fuentes primarias y secundarias.</a:t>
          </a:r>
          <a:endParaRPr lang="es-ES" sz="1400" kern="1200" dirty="0">
            <a:solidFill>
              <a:schemeClr val="tx1"/>
            </a:solidFill>
          </a:endParaRPr>
        </a:p>
      </dsp:txBody>
      <dsp:txXfrm>
        <a:off x="238467" y="1672"/>
        <a:ext cx="2435583" cy="1230154"/>
      </dsp:txXfrm>
    </dsp:sp>
    <dsp:sp modelId="{FE88AE2D-4DDB-4B22-B191-18AA7D59EC87}">
      <dsp:nvSpPr>
        <dsp:cNvPr id="0" name=""/>
        <dsp:cNvSpPr/>
      </dsp:nvSpPr>
      <dsp:spPr>
        <a:xfrm>
          <a:off x="2879076" y="1672"/>
          <a:ext cx="2383896" cy="123015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2. Realizar un diagnóstico del sector asociativo, particularmente de las asociaciones que integran la Economía Popular y Solidaria.</a:t>
          </a:r>
          <a:endParaRPr lang="es-ES" sz="1400" kern="1200" dirty="0">
            <a:solidFill>
              <a:schemeClr val="tx1"/>
            </a:solidFill>
          </a:endParaRPr>
        </a:p>
      </dsp:txBody>
      <dsp:txXfrm>
        <a:off x="2879076" y="1672"/>
        <a:ext cx="2383896" cy="1230154"/>
      </dsp:txXfrm>
    </dsp:sp>
    <dsp:sp modelId="{41AF345C-5B28-4579-9E90-A122AF3E10F4}">
      <dsp:nvSpPr>
        <dsp:cNvPr id="0" name=""/>
        <dsp:cNvSpPr/>
      </dsp:nvSpPr>
      <dsp:spPr>
        <a:xfrm>
          <a:off x="5467998" y="1672"/>
          <a:ext cx="2381025" cy="123015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3. Determinar la relación del de gobierno corporativo con la gestión financiera en las asociaciones de producción agrícola.</a:t>
          </a:r>
          <a:endParaRPr lang="es-ES" sz="1400" kern="1200" dirty="0">
            <a:solidFill>
              <a:schemeClr val="tx1"/>
            </a:solidFill>
          </a:endParaRPr>
        </a:p>
      </dsp:txBody>
      <dsp:txXfrm>
        <a:off x="5467998" y="1672"/>
        <a:ext cx="2381025" cy="1230154"/>
      </dsp:txXfrm>
    </dsp:sp>
    <dsp:sp modelId="{AB946F5B-8317-4CC4-97CE-A580DC82FD00}">
      <dsp:nvSpPr>
        <dsp:cNvPr id="0" name=""/>
        <dsp:cNvSpPr/>
      </dsp:nvSpPr>
      <dsp:spPr>
        <a:xfrm>
          <a:off x="8054049" y="1672"/>
          <a:ext cx="2446429" cy="123015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4. Definir los lineamientos de gobierno corporativo que contribuyan con la gestión financiera de las asociaciones de producción agrícola del Cantón Quito y Rumiñahui.</a:t>
          </a:r>
          <a:endParaRPr lang="es-ES" sz="1400" kern="1200" dirty="0">
            <a:solidFill>
              <a:schemeClr val="tx1"/>
            </a:solidFill>
          </a:endParaRPr>
        </a:p>
      </dsp:txBody>
      <dsp:txXfrm>
        <a:off x="8054049" y="1672"/>
        <a:ext cx="2446429" cy="1230154"/>
      </dsp:txXfrm>
    </dsp:sp>
    <dsp:sp modelId="{4C866F4F-0D0C-4975-A073-A2485FAF1708}">
      <dsp:nvSpPr>
        <dsp:cNvPr id="0" name=""/>
        <dsp:cNvSpPr/>
      </dsp:nvSpPr>
      <dsp:spPr>
        <a:xfrm>
          <a:off x="4056282" y="1338687"/>
          <a:ext cx="2626380" cy="123015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rPr>
            <a:t>5. Establecer las conclusiones y recomendaciones como propuestas de mejores prácticas para gobierno corporativo en las organizaciones de Economía Popular y Solidaria. </a:t>
          </a:r>
          <a:endParaRPr lang="es-ES" sz="1400" kern="1200" dirty="0">
            <a:solidFill>
              <a:schemeClr val="tx1"/>
            </a:solidFill>
          </a:endParaRPr>
        </a:p>
      </dsp:txBody>
      <dsp:txXfrm>
        <a:off x="4056282" y="1338687"/>
        <a:ext cx="2626380" cy="123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DFAFF-FE7B-46FE-B4A4-305311FF1A98}">
      <dsp:nvSpPr>
        <dsp:cNvPr id="0" name=""/>
        <dsp:cNvSpPr/>
      </dsp:nvSpPr>
      <dsp:spPr>
        <a:xfrm rot="5400000">
          <a:off x="3269272" y="-39708"/>
          <a:ext cx="1798142" cy="1879779"/>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Estructuras de cooperación</a:t>
          </a:r>
          <a:endParaRPr lang="en-US" sz="1800" kern="1200" dirty="0">
            <a:solidFill>
              <a:schemeClr val="tx1"/>
            </a:solidFill>
          </a:endParaRPr>
        </a:p>
      </dsp:txBody>
      <dsp:txXfrm rot="-5400000">
        <a:off x="3541750" y="300801"/>
        <a:ext cx="1253186" cy="1198762"/>
      </dsp:txXfrm>
    </dsp:sp>
    <dsp:sp modelId="{DCB3ACBE-9B8C-4823-B975-5CF41DAD7F06}">
      <dsp:nvSpPr>
        <dsp:cNvPr id="0" name=""/>
        <dsp:cNvSpPr/>
      </dsp:nvSpPr>
      <dsp:spPr>
        <a:xfrm>
          <a:off x="5187069" y="360738"/>
          <a:ext cx="1502496" cy="107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Generación de costos</a:t>
          </a:r>
          <a:endParaRPr lang="en-US" sz="1800" kern="1200" dirty="0">
            <a:solidFill>
              <a:schemeClr val="tx1"/>
            </a:solidFill>
          </a:endParaRPr>
        </a:p>
      </dsp:txBody>
      <dsp:txXfrm>
        <a:off x="5187069" y="360738"/>
        <a:ext cx="1502496" cy="1078885"/>
      </dsp:txXfrm>
    </dsp:sp>
    <dsp:sp modelId="{2FD71D76-46A1-4EA5-8776-5F4D2DF9DE1F}">
      <dsp:nvSpPr>
        <dsp:cNvPr id="0" name=""/>
        <dsp:cNvSpPr/>
      </dsp:nvSpPr>
      <dsp:spPr>
        <a:xfrm rot="5400000">
          <a:off x="1422048" y="117989"/>
          <a:ext cx="1798142" cy="1564383"/>
        </a:xfrm>
        <a:prstGeom prst="hexagon">
          <a:avLst>
            <a:gd name="adj" fmla="val 25000"/>
            <a:gd name="vf" fmla="val 115470"/>
          </a:avLst>
        </a:prstGeom>
        <a:solidFill>
          <a:schemeClr val="accent3">
            <a:hueOff val="-685956"/>
            <a:satOff val="4174"/>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rot="-5400000">
        <a:off x="1782710" y="281320"/>
        <a:ext cx="1076817" cy="1237722"/>
      </dsp:txXfrm>
    </dsp:sp>
    <dsp:sp modelId="{0C7B8E7D-3AC4-40E5-8D8E-54AE41B8FE67}">
      <dsp:nvSpPr>
        <dsp:cNvPr id="0" name=""/>
        <dsp:cNvSpPr/>
      </dsp:nvSpPr>
      <dsp:spPr>
        <a:xfrm rot="5400000">
          <a:off x="2245776" y="1454398"/>
          <a:ext cx="1798142" cy="1908704"/>
        </a:xfrm>
        <a:prstGeom prst="hexagon">
          <a:avLst>
            <a:gd name="adj" fmla="val 25000"/>
            <a:gd name="vf" fmla="val 115470"/>
          </a:avLst>
        </a:prstGeom>
        <a:solidFill>
          <a:schemeClr val="accent3">
            <a:hueOff val="-1371913"/>
            <a:satOff val="8348"/>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Accionistas (Principales)</a:t>
          </a:r>
          <a:endParaRPr lang="en-US" sz="1800" kern="1200" dirty="0">
            <a:solidFill>
              <a:schemeClr val="tx1"/>
            </a:solidFill>
          </a:endParaRPr>
        </a:p>
      </dsp:txBody>
      <dsp:txXfrm rot="-5400000">
        <a:off x="2508612" y="1809369"/>
        <a:ext cx="1272470" cy="1198762"/>
      </dsp:txXfrm>
    </dsp:sp>
    <dsp:sp modelId="{F222C491-94AA-4697-A665-B6173B2FBA87}">
      <dsp:nvSpPr>
        <dsp:cNvPr id="0" name=""/>
        <dsp:cNvSpPr/>
      </dsp:nvSpPr>
      <dsp:spPr>
        <a:xfrm>
          <a:off x="200272" y="1918526"/>
          <a:ext cx="1941993" cy="107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Relación de agencia – nexo de contratos</a:t>
          </a:r>
          <a:endParaRPr lang="en-US" sz="1800" kern="1200" dirty="0">
            <a:solidFill>
              <a:schemeClr val="tx1"/>
            </a:solidFill>
          </a:endParaRPr>
        </a:p>
      </dsp:txBody>
      <dsp:txXfrm>
        <a:off x="200272" y="1918526"/>
        <a:ext cx="1941993" cy="1078885"/>
      </dsp:txXfrm>
    </dsp:sp>
    <dsp:sp modelId="{E64CCF13-848D-44ED-B2D9-28D764F86504}">
      <dsp:nvSpPr>
        <dsp:cNvPr id="0" name=""/>
        <dsp:cNvSpPr/>
      </dsp:nvSpPr>
      <dsp:spPr>
        <a:xfrm rot="5400000">
          <a:off x="4142341" y="1644252"/>
          <a:ext cx="1798142" cy="1564383"/>
        </a:xfrm>
        <a:prstGeom prst="hexagon">
          <a:avLst>
            <a:gd name="adj" fmla="val 25000"/>
            <a:gd name="vf" fmla="val 115470"/>
          </a:avLst>
        </a:prstGeom>
        <a:solidFill>
          <a:schemeClr val="accent3">
            <a:hueOff val="-2057869"/>
            <a:satOff val="12521"/>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rot="-5400000">
        <a:off x="4503003" y="1807583"/>
        <a:ext cx="1076817" cy="1237722"/>
      </dsp:txXfrm>
    </dsp:sp>
    <dsp:sp modelId="{2F0A723B-B3D7-4DB5-8E84-F936BD6703E5}">
      <dsp:nvSpPr>
        <dsp:cNvPr id="0" name=""/>
        <dsp:cNvSpPr/>
      </dsp:nvSpPr>
      <dsp:spPr>
        <a:xfrm rot="5400000">
          <a:off x="3111582" y="3123177"/>
          <a:ext cx="1798142" cy="1659060"/>
        </a:xfrm>
        <a:prstGeom prst="hexagon">
          <a:avLst>
            <a:gd name="adj" fmla="val 25000"/>
            <a:gd name="vf" fmla="val 115470"/>
          </a:avLst>
        </a:prstGeom>
        <a:solidFill>
          <a:schemeClr val="accent3">
            <a:hueOff val="-2743825"/>
            <a:satOff val="16695"/>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Agentes (Directivos)</a:t>
          </a:r>
          <a:endParaRPr lang="en-US" sz="1800" kern="1200" dirty="0">
            <a:solidFill>
              <a:schemeClr val="tx1"/>
            </a:solidFill>
          </a:endParaRPr>
        </a:p>
      </dsp:txBody>
      <dsp:txXfrm rot="-5400000">
        <a:off x="3446939" y="3341736"/>
        <a:ext cx="1127428" cy="1221942"/>
      </dsp:txXfrm>
    </dsp:sp>
    <dsp:sp modelId="{69942C52-CE56-4B7B-84E0-D186CABF39BA}">
      <dsp:nvSpPr>
        <dsp:cNvPr id="0" name=""/>
        <dsp:cNvSpPr/>
      </dsp:nvSpPr>
      <dsp:spPr>
        <a:xfrm>
          <a:off x="4840316" y="3413264"/>
          <a:ext cx="2006726" cy="107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solidFill>
                <a:schemeClr val="tx1"/>
              </a:solidFill>
            </a:rPr>
            <a:t>Delegan autoridad</a:t>
          </a:r>
          <a:endParaRPr lang="en-US" sz="1800" kern="1200" dirty="0">
            <a:solidFill>
              <a:schemeClr val="tx1"/>
            </a:solidFill>
          </a:endParaRPr>
        </a:p>
      </dsp:txBody>
      <dsp:txXfrm>
        <a:off x="4840316" y="3413264"/>
        <a:ext cx="2006726" cy="1078885"/>
      </dsp:txXfrm>
    </dsp:sp>
    <dsp:sp modelId="{EB985B5E-EE1D-4406-9D04-62FD03F43BA7}">
      <dsp:nvSpPr>
        <dsp:cNvPr id="0" name=""/>
        <dsp:cNvSpPr/>
      </dsp:nvSpPr>
      <dsp:spPr>
        <a:xfrm rot="5400000">
          <a:off x="1422048" y="3170515"/>
          <a:ext cx="1798142" cy="1564383"/>
        </a:xfrm>
        <a:prstGeom prst="hexagon">
          <a:avLst>
            <a:gd name="adj" fmla="val 25000"/>
            <a:gd name="vf" fmla="val 115470"/>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endParaRPr>
        </a:p>
      </dsp:txBody>
      <dsp:txXfrm rot="-5400000">
        <a:off x="1782710" y="3333846"/>
        <a:ext cx="1076817" cy="1237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CA4B2-7049-44AD-B64D-78D61021CE40}">
      <dsp:nvSpPr>
        <dsp:cNvPr id="0" name=""/>
        <dsp:cNvSpPr/>
      </dsp:nvSpPr>
      <dsp:spPr>
        <a:xfrm>
          <a:off x="2838" y="292165"/>
          <a:ext cx="1803277" cy="156673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0" kern="1200" dirty="0">
              <a:solidFill>
                <a:schemeClr val="tx1"/>
              </a:solidFill>
            </a:rPr>
            <a:t>Organización </a:t>
          </a:r>
          <a:endParaRPr lang="en-US" sz="1800" b="0" kern="1200" dirty="0">
            <a:solidFill>
              <a:schemeClr val="tx1"/>
            </a:solidFill>
          </a:endParaRPr>
        </a:p>
      </dsp:txBody>
      <dsp:txXfrm>
        <a:off x="266922" y="521608"/>
        <a:ext cx="1275109" cy="1107846"/>
      </dsp:txXfrm>
    </dsp:sp>
    <dsp:sp modelId="{5F6C9FE9-2314-4500-A479-558967A5ABAD}">
      <dsp:nvSpPr>
        <dsp:cNvPr id="0" name=""/>
        <dsp:cNvSpPr/>
      </dsp:nvSpPr>
      <dsp:spPr>
        <a:xfrm rot="5400000">
          <a:off x="1935371" y="867939"/>
          <a:ext cx="548356" cy="415184"/>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05EDC-A362-4F46-9040-BE725C3E7D18}">
      <dsp:nvSpPr>
        <dsp:cNvPr id="0" name=""/>
        <dsp:cNvSpPr/>
      </dsp:nvSpPr>
      <dsp:spPr>
        <a:xfrm>
          <a:off x="2589482" y="553026"/>
          <a:ext cx="2042379" cy="1045010"/>
        </a:xfrm>
        <a:prstGeom prst="ellipse">
          <a:avLst/>
        </a:prstGeom>
        <a:solidFill>
          <a:schemeClr val="accent3">
            <a:hueOff val="-1143260"/>
            <a:satOff val="6956"/>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0" kern="1200" dirty="0">
              <a:solidFill>
                <a:schemeClr val="tx1"/>
              </a:solidFill>
            </a:rPr>
            <a:t>Grupos de personas u organizaciones</a:t>
          </a:r>
          <a:endParaRPr lang="en-US" sz="1800" b="0" kern="1200" dirty="0">
            <a:solidFill>
              <a:schemeClr val="tx1"/>
            </a:solidFill>
          </a:endParaRPr>
        </a:p>
      </dsp:txBody>
      <dsp:txXfrm>
        <a:off x="2888581" y="706064"/>
        <a:ext cx="1444181" cy="738934"/>
      </dsp:txXfrm>
    </dsp:sp>
    <dsp:sp modelId="{37EA01A5-C3BD-491D-8752-015EC59C5D63}">
      <dsp:nvSpPr>
        <dsp:cNvPr id="0" name=""/>
        <dsp:cNvSpPr/>
      </dsp:nvSpPr>
      <dsp:spPr>
        <a:xfrm rot="5400000">
          <a:off x="4761117" y="867939"/>
          <a:ext cx="548356" cy="415184"/>
        </a:xfrm>
        <a:prstGeom prst="triangle">
          <a:avLst/>
        </a:prstGeom>
        <a:solidFill>
          <a:schemeClr val="accent3">
            <a:hueOff val="-1714891"/>
            <a:satOff val="10435"/>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84C996-3909-46FF-BE0E-723B332F7886}">
      <dsp:nvSpPr>
        <dsp:cNvPr id="0" name=""/>
        <dsp:cNvSpPr/>
      </dsp:nvSpPr>
      <dsp:spPr>
        <a:xfrm>
          <a:off x="5415228" y="553026"/>
          <a:ext cx="1724936" cy="1045010"/>
        </a:xfrm>
        <a:prstGeom prst="ellipse">
          <a:avLst/>
        </a:prstGeom>
        <a:solidFill>
          <a:schemeClr val="accent3">
            <a:hueOff val="-2286521"/>
            <a:satOff val="13913"/>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0" kern="1200" dirty="0">
              <a:solidFill>
                <a:schemeClr val="tx1"/>
              </a:solidFill>
            </a:rPr>
            <a:t>Intereses relacionados</a:t>
          </a:r>
          <a:endParaRPr lang="en-US" sz="1800" b="0" kern="1200" dirty="0">
            <a:solidFill>
              <a:schemeClr val="tx1"/>
            </a:solidFill>
          </a:endParaRPr>
        </a:p>
      </dsp:txBody>
      <dsp:txXfrm>
        <a:off x="5667839" y="706064"/>
        <a:ext cx="1219714" cy="738934"/>
      </dsp:txXfrm>
    </dsp:sp>
    <dsp:sp modelId="{C86DC7D6-7F60-4282-A2A3-105A1118088C}">
      <dsp:nvSpPr>
        <dsp:cNvPr id="0" name=""/>
        <dsp:cNvSpPr/>
      </dsp:nvSpPr>
      <dsp:spPr>
        <a:xfrm rot="5400000">
          <a:off x="7269420" y="867939"/>
          <a:ext cx="548356" cy="415184"/>
        </a:xfrm>
        <a:prstGeom prst="triangle">
          <a:avLst/>
        </a:prstGeom>
        <a:solidFill>
          <a:schemeClr val="accent3">
            <a:hueOff val="-3429781"/>
            <a:satOff val="20869"/>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3B2E66-BE1C-4294-A4FE-412310F121EA}">
      <dsp:nvSpPr>
        <dsp:cNvPr id="0" name=""/>
        <dsp:cNvSpPr/>
      </dsp:nvSpPr>
      <dsp:spPr>
        <a:xfrm>
          <a:off x="7923531" y="292165"/>
          <a:ext cx="1566732" cy="1566732"/>
        </a:xfrm>
        <a:prstGeom prst="ellipse">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Bien común</a:t>
          </a:r>
        </a:p>
      </dsp:txBody>
      <dsp:txXfrm>
        <a:off x="8152974" y="521608"/>
        <a:ext cx="1107846" cy="11078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70C1E-2653-4402-8417-7F788192E232}">
      <dsp:nvSpPr>
        <dsp:cNvPr id="0" name=""/>
        <dsp:cNvSpPr/>
      </dsp:nvSpPr>
      <dsp:spPr>
        <a:xfrm>
          <a:off x="404498" y="117660"/>
          <a:ext cx="7210494" cy="655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just" defTabSz="800100">
            <a:lnSpc>
              <a:spcPct val="90000"/>
            </a:lnSpc>
            <a:spcBef>
              <a:spcPct val="0"/>
            </a:spcBef>
            <a:spcAft>
              <a:spcPct val="35000"/>
            </a:spcAft>
            <a:buNone/>
          </a:pPr>
          <a:r>
            <a:rPr lang="es-EC" sz="1800" kern="1200" dirty="0"/>
            <a:t>Conjunto de practicas que regulan la relación entre los administradores y aquellos que invierten recursos en la empresa. </a:t>
          </a:r>
          <a:endParaRPr lang="en-US" sz="1800" kern="1200" dirty="0"/>
        </a:p>
      </dsp:txBody>
      <dsp:txXfrm>
        <a:off x="404498" y="117660"/>
        <a:ext cx="7210494" cy="655499"/>
      </dsp:txXfrm>
    </dsp:sp>
    <dsp:sp modelId="{7DBBA6D5-994D-4981-B2FB-A42AC68D324E}">
      <dsp:nvSpPr>
        <dsp:cNvPr id="0" name=""/>
        <dsp:cNvSpPr/>
      </dsp:nvSpPr>
      <dsp:spPr>
        <a:xfrm>
          <a:off x="404498" y="788918"/>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B2676F-006A-41B8-BE86-81C5321E1C81}">
      <dsp:nvSpPr>
        <dsp:cNvPr id="0" name=""/>
        <dsp:cNvSpPr/>
      </dsp:nvSpPr>
      <dsp:spPr>
        <a:xfrm>
          <a:off x="1421979" y="788918"/>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665A7-146D-4254-8174-52B908051B56}">
      <dsp:nvSpPr>
        <dsp:cNvPr id="0" name=""/>
        <dsp:cNvSpPr/>
      </dsp:nvSpPr>
      <dsp:spPr>
        <a:xfrm>
          <a:off x="2439460" y="788918"/>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1C23C-A4EB-4BA6-8E9F-9FCE1BDE74AA}">
      <dsp:nvSpPr>
        <dsp:cNvPr id="0" name=""/>
        <dsp:cNvSpPr/>
      </dsp:nvSpPr>
      <dsp:spPr>
        <a:xfrm>
          <a:off x="3456941" y="788918"/>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04B8D-B835-44C9-BD28-8811A72D6402}">
      <dsp:nvSpPr>
        <dsp:cNvPr id="0" name=""/>
        <dsp:cNvSpPr/>
      </dsp:nvSpPr>
      <dsp:spPr>
        <a:xfrm>
          <a:off x="4474422" y="788918"/>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C922E-E419-4BE1-A7A3-2A48A57F7673}">
      <dsp:nvSpPr>
        <dsp:cNvPr id="0" name=""/>
        <dsp:cNvSpPr/>
      </dsp:nvSpPr>
      <dsp:spPr>
        <a:xfrm>
          <a:off x="5491903" y="788918"/>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1727B-2354-4C29-AF80-860C00344D81}">
      <dsp:nvSpPr>
        <dsp:cNvPr id="0" name=""/>
        <dsp:cNvSpPr/>
      </dsp:nvSpPr>
      <dsp:spPr>
        <a:xfrm>
          <a:off x="6509384" y="788918"/>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7ACC6-AB43-4BA2-9F97-912C7647FE6C}">
      <dsp:nvSpPr>
        <dsp:cNvPr id="0" name=""/>
        <dsp:cNvSpPr/>
      </dsp:nvSpPr>
      <dsp:spPr>
        <a:xfrm>
          <a:off x="404498" y="1184641"/>
          <a:ext cx="7210494" cy="650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just" defTabSz="800100">
            <a:lnSpc>
              <a:spcPct val="90000"/>
            </a:lnSpc>
            <a:spcBef>
              <a:spcPct val="0"/>
            </a:spcBef>
            <a:spcAft>
              <a:spcPct val="35000"/>
            </a:spcAft>
            <a:buNone/>
          </a:pPr>
          <a:r>
            <a:rPr lang="es-EC" sz="1800" kern="1200" dirty="0"/>
            <a:t>Sistema por el cual las empresas son dirigidas y controladas, a través de una estructura que define la distribución de derechos y responsabilidades entre los diferentes participantes de la misma.</a:t>
          </a:r>
          <a:endParaRPr lang="en-US" sz="1800" kern="1200" dirty="0"/>
        </a:p>
      </dsp:txBody>
      <dsp:txXfrm>
        <a:off x="404498" y="1184641"/>
        <a:ext cx="7210494" cy="650078"/>
      </dsp:txXfrm>
    </dsp:sp>
    <dsp:sp modelId="{C2265528-5384-4102-8AEB-C66BBA50D7FE}">
      <dsp:nvSpPr>
        <dsp:cNvPr id="0" name=""/>
        <dsp:cNvSpPr/>
      </dsp:nvSpPr>
      <dsp:spPr>
        <a:xfrm>
          <a:off x="404498" y="1834719"/>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8322E-049B-441C-A5A7-9809271BAED2}">
      <dsp:nvSpPr>
        <dsp:cNvPr id="0" name=""/>
        <dsp:cNvSpPr/>
      </dsp:nvSpPr>
      <dsp:spPr>
        <a:xfrm>
          <a:off x="1421979" y="1834719"/>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183A9C-2D2D-4635-9E9F-A75BEA108914}">
      <dsp:nvSpPr>
        <dsp:cNvPr id="0" name=""/>
        <dsp:cNvSpPr/>
      </dsp:nvSpPr>
      <dsp:spPr>
        <a:xfrm>
          <a:off x="2439460" y="1834719"/>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4C3EB-E645-4600-9BC3-00694FC78A38}">
      <dsp:nvSpPr>
        <dsp:cNvPr id="0" name=""/>
        <dsp:cNvSpPr/>
      </dsp:nvSpPr>
      <dsp:spPr>
        <a:xfrm>
          <a:off x="3456941" y="1834719"/>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23DBDA-840F-4BC9-BEEA-5735396C3C32}">
      <dsp:nvSpPr>
        <dsp:cNvPr id="0" name=""/>
        <dsp:cNvSpPr/>
      </dsp:nvSpPr>
      <dsp:spPr>
        <a:xfrm>
          <a:off x="4474422" y="1834719"/>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EC744-A24D-4E52-ABDD-89EDC589385B}">
      <dsp:nvSpPr>
        <dsp:cNvPr id="0" name=""/>
        <dsp:cNvSpPr/>
      </dsp:nvSpPr>
      <dsp:spPr>
        <a:xfrm>
          <a:off x="5491903" y="1834719"/>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EEE907-ED87-453E-9D1A-0A0560EC3726}">
      <dsp:nvSpPr>
        <dsp:cNvPr id="0" name=""/>
        <dsp:cNvSpPr/>
      </dsp:nvSpPr>
      <dsp:spPr>
        <a:xfrm>
          <a:off x="6509384" y="1834719"/>
          <a:ext cx="961399" cy="160233"/>
        </a:xfrm>
        <a:prstGeom prst="parallelogram">
          <a:avLst>
            <a:gd name="adj" fmla="val 14084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DE673-AF0D-4127-AE89-5F420B94297C}">
      <dsp:nvSpPr>
        <dsp:cNvPr id="0" name=""/>
        <dsp:cNvSpPr/>
      </dsp:nvSpPr>
      <dsp:spPr>
        <a:xfrm>
          <a:off x="0" y="180159"/>
          <a:ext cx="7482621" cy="302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38A9EF-6E78-4CF3-AEDE-1CD43B2B3740}">
      <dsp:nvSpPr>
        <dsp:cNvPr id="0" name=""/>
        <dsp:cNvSpPr/>
      </dsp:nvSpPr>
      <dsp:spPr>
        <a:xfrm>
          <a:off x="374131" y="3039"/>
          <a:ext cx="5237834"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978" tIns="0" rIns="197978" bIns="0" numCol="1" spcCol="1270" anchor="ctr" anchorCtr="0">
          <a:noAutofit/>
        </a:bodyPr>
        <a:lstStyle/>
        <a:p>
          <a:pPr marL="0" lvl="0" indent="0" algn="just" defTabSz="800100">
            <a:lnSpc>
              <a:spcPct val="90000"/>
            </a:lnSpc>
            <a:spcBef>
              <a:spcPct val="0"/>
            </a:spcBef>
            <a:spcAft>
              <a:spcPct val="35000"/>
            </a:spcAft>
            <a:buNone/>
          </a:pPr>
          <a:r>
            <a:rPr lang="es-EC" sz="1800" kern="1200">
              <a:solidFill>
                <a:schemeClr val="tx1"/>
              </a:solidFill>
            </a:rPr>
            <a:t>Derecho de los accionistas</a:t>
          </a:r>
          <a:endParaRPr lang="en-US" sz="1800" kern="1200" dirty="0">
            <a:solidFill>
              <a:schemeClr val="tx1"/>
            </a:solidFill>
          </a:endParaRPr>
        </a:p>
      </dsp:txBody>
      <dsp:txXfrm>
        <a:off x="391424" y="20332"/>
        <a:ext cx="5203248" cy="319654"/>
      </dsp:txXfrm>
    </dsp:sp>
    <dsp:sp modelId="{5F565460-F5E2-44B6-B20F-EB2F643214FC}">
      <dsp:nvSpPr>
        <dsp:cNvPr id="0" name=""/>
        <dsp:cNvSpPr/>
      </dsp:nvSpPr>
      <dsp:spPr>
        <a:xfrm>
          <a:off x="0" y="724479"/>
          <a:ext cx="7482621" cy="302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FE1DC-0229-494A-99A2-F4C337CBCD43}">
      <dsp:nvSpPr>
        <dsp:cNvPr id="0" name=""/>
        <dsp:cNvSpPr/>
      </dsp:nvSpPr>
      <dsp:spPr>
        <a:xfrm>
          <a:off x="374131" y="547359"/>
          <a:ext cx="5237834" cy="3542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978" tIns="0" rIns="197978" bIns="0" numCol="1" spcCol="1270" anchor="ctr" anchorCtr="0">
          <a:noAutofit/>
        </a:bodyPr>
        <a:lstStyle/>
        <a:p>
          <a:pPr marL="0" lvl="0" indent="0" algn="just" defTabSz="800100">
            <a:lnSpc>
              <a:spcPct val="90000"/>
            </a:lnSpc>
            <a:spcBef>
              <a:spcPct val="0"/>
            </a:spcBef>
            <a:spcAft>
              <a:spcPct val="35000"/>
            </a:spcAft>
            <a:buNone/>
          </a:pPr>
          <a:r>
            <a:rPr lang="es-EC" sz="1800" kern="1200">
              <a:solidFill>
                <a:schemeClr val="tx1"/>
              </a:solidFill>
            </a:rPr>
            <a:t>Tratamiento equitativo de los accionistas</a:t>
          </a:r>
          <a:endParaRPr lang="en-US" sz="1800" kern="1200" dirty="0">
            <a:solidFill>
              <a:schemeClr val="tx1"/>
            </a:solidFill>
          </a:endParaRPr>
        </a:p>
      </dsp:txBody>
      <dsp:txXfrm>
        <a:off x="391424" y="564652"/>
        <a:ext cx="5203248" cy="319654"/>
      </dsp:txXfrm>
    </dsp:sp>
    <dsp:sp modelId="{1D550811-94AB-4DB9-ADAF-22D5FE3B6C1C}">
      <dsp:nvSpPr>
        <dsp:cNvPr id="0" name=""/>
        <dsp:cNvSpPr/>
      </dsp:nvSpPr>
      <dsp:spPr>
        <a:xfrm>
          <a:off x="0" y="1442140"/>
          <a:ext cx="7482621" cy="3024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591CC4-DB9B-48D6-A396-60B5020AAD91}">
      <dsp:nvSpPr>
        <dsp:cNvPr id="0" name=""/>
        <dsp:cNvSpPr/>
      </dsp:nvSpPr>
      <dsp:spPr>
        <a:xfrm>
          <a:off x="373765" y="1107447"/>
          <a:ext cx="5232719" cy="5275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978" tIns="0" rIns="197978" bIns="0" numCol="1" spcCol="1270" anchor="ctr" anchorCtr="0">
          <a:noAutofit/>
        </a:bodyPr>
        <a:lstStyle/>
        <a:p>
          <a:pPr marL="0" lvl="0" indent="0" algn="just" defTabSz="800100">
            <a:lnSpc>
              <a:spcPct val="90000"/>
            </a:lnSpc>
            <a:spcBef>
              <a:spcPct val="0"/>
            </a:spcBef>
            <a:spcAft>
              <a:spcPct val="35000"/>
            </a:spcAft>
            <a:buNone/>
          </a:pPr>
          <a:r>
            <a:rPr lang="es-EC" sz="1800" kern="1200" dirty="0">
              <a:solidFill>
                <a:schemeClr val="tx1"/>
              </a:solidFill>
            </a:rPr>
            <a:t>Función de los grupos de interés social en el gobierno de las sociedades</a:t>
          </a:r>
          <a:endParaRPr lang="en-US" sz="1800" kern="1200" dirty="0">
            <a:solidFill>
              <a:schemeClr val="tx1"/>
            </a:solidFill>
          </a:endParaRPr>
        </a:p>
      </dsp:txBody>
      <dsp:txXfrm>
        <a:off x="399519" y="1133201"/>
        <a:ext cx="5181211" cy="476072"/>
      </dsp:txXfrm>
    </dsp:sp>
    <dsp:sp modelId="{AC28A997-D695-45ED-AD6A-3E39651ADA1E}">
      <dsp:nvSpPr>
        <dsp:cNvPr id="0" name=""/>
        <dsp:cNvSpPr/>
      </dsp:nvSpPr>
      <dsp:spPr>
        <a:xfrm>
          <a:off x="0" y="1986460"/>
          <a:ext cx="7482621" cy="3024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89EB87-4459-423D-BE83-32F76068080C}">
      <dsp:nvSpPr>
        <dsp:cNvPr id="0" name=""/>
        <dsp:cNvSpPr/>
      </dsp:nvSpPr>
      <dsp:spPr>
        <a:xfrm>
          <a:off x="374131" y="1809340"/>
          <a:ext cx="5237834" cy="3542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978" tIns="0" rIns="197978" bIns="0" numCol="1" spcCol="1270" anchor="ctr" anchorCtr="0">
          <a:noAutofit/>
        </a:bodyPr>
        <a:lstStyle/>
        <a:p>
          <a:pPr marL="0" lvl="0" indent="0" algn="just" defTabSz="800100">
            <a:lnSpc>
              <a:spcPct val="90000"/>
            </a:lnSpc>
            <a:spcBef>
              <a:spcPct val="0"/>
            </a:spcBef>
            <a:spcAft>
              <a:spcPct val="35000"/>
            </a:spcAft>
            <a:buNone/>
          </a:pPr>
          <a:r>
            <a:rPr lang="es-EC" sz="1800" kern="1200">
              <a:solidFill>
                <a:schemeClr val="tx1"/>
              </a:solidFill>
            </a:rPr>
            <a:t>Comunicación y transparencia informativa</a:t>
          </a:r>
          <a:endParaRPr lang="en-US" sz="1800" kern="1200" dirty="0">
            <a:solidFill>
              <a:schemeClr val="tx1"/>
            </a:solidFill>
          </a:endParaRPr>
        </a:p>
      </dsp:txBody>
      <dsp:txXfrm>
        <a:off x="391424" y="1826633"/>
        <a:ext cx="5203248" cy="319654"/>
      </dsp:txXfrm>
    </dsp:sp>
    <dsp:sp modelId="{8EF0F027-AA8D-4640-89B0-CBE988C999E3}">
      <dsp:nvSpPr>
        <dsp:cNvPr id="0" name=""/>
        <dsp:cNvSpPr/>
      </dsp:nvSpPr>
      <dsp:spPr>
        <a:xfrm>
          <a:off x="0" y="2530780"/>
          <a:ext cx="7482621" cy="3024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04B0CA-D990-4FCD-A93A-CAB86A7B842C}">
      <dsp:nvSpPr>
        <dsp:cNvPr id="0" name=""/>
        <dsp:cNvSpPr/>
      </dsp:nvSpPr>
      <dsp:spPr>
        <a:xfrm>
          <a:off x="374131" y="2353660"/>
          <a:ext cx="5237834" cy="35424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978" tIns="0" rIns="197978" bIns="0" numCol="1" spcCol="1270" anchor="ctr" anchorCtr="0">
          <a:noAutofit/>
        </a:bodyPr>
        <a:lstStyle/>
        <a:p>
          <a:pPr marL="0" lvl="0" indent="0" algn="just" defTabSz="800100">
            <a:lnSpc>
              <a:spcPct val="90000"/>
            </a:lnSpc>
            <a:spcBef>
              <a:spcPct val="0"/>
            </a:spcBef>
            <a:spcAft>
              <a:spcPct val="35000"/>
            </a:spcAft>
            <a:buNone/>
          </a:pPr>
          <a:r>
            <a:rPr lang="es-EC" sz="1800" kern="1200">
              <a:solidFill>
                <a:schemeClr val="tx1"/>
              </a:solidFill>
            </a:rPr>
            <a:t>Responsabilidad del consejo </a:t>
          </a:r>
          <a:endParaRPr lang="en-US" sz="1800" kern="1200" dirty="0">
            <a:solidFill>
              <a:schemeClr val="tx1"/>
            </a:solidFill>
          </a:endParaRPr>
        </a:p>
      </dsp:txBody>
      <dsp:txXfrm>
        <a:off x="391424" y="2370953"/>
        <a:ext cx="5203248"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CC642-EE27-4D97-810C-D99BA0731158}">
      <dsp:nvSpPr>
        <dsp:cNvPr id="0" name=""/>
        <dsp:cNvSpPr/>
      </dsp:nvSpPr>
      <dsp:spPr>
        <a:xfrm>
          <a:off x="299208" y="226408"/>
          <a:ext cx="3489701" cy="1090531"/>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8653"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Modelo británico (Informe Cadbury)</a:t>
          </a:r>
          <a:endParaRPr lang="es-ES" sz="1800" kern="1200" dirty="0"/>
        </a:p>
      </dsp:txBody>
      <dsp:txXfrm>
        <a:off x="299208" y="226408"/>
        <a:ext cx="3489701" cy="1090531"/>
      </dsp:txXfrm>
    </dsp:sp>
    <dsp:sp modelId="{6FB7E5D4-7EDF-4BAD-ACC9-F8C88A3CDAF0}">
      <dsp:nvSpPr>
        <dsp:cNvPr id="0" name=""/>
        <dsp:cNvSpPr/>
      </dsp:nvSpPr>
      <dsp:spPr>
        <a:xfrm>
          <a:off x="153803" y="68887"/>
          <a:ext cx="763372" cy="1145058"/>
        </a:xfrm>
        <a:prstGeom prst="rect">
          <a:avLst/>
        </a:prstGeom>
        <a:blipFill rotWithShape="1">
          <a:blip xmlns:r="http://schemas.openxmlformats.org/officeDocument/2006/relationships" r:embed="rId1"/>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9D5CC0-B4B9-4563-B86D-7691ACC59BD4}">
      <dsp:nvSpPr>
        <dsp:cNvPr id="0" name=""/>
        <dsp:cNvSpPr/>
      </dsp:nvSpPr>
      <dsp:spPr>
        <a:xfrm>
          <a:off x="4127576" y="226408"/>
          <a:ext cx="3489701" cy="1090531"/>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8653"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Modelo norteamericano (Ley Sarbanes-Oxley)</a:t>
          </a:r>
          <a:endParaRPr lang="es-ES" sz="1800" kern="1200" dirty="0"/>
        </a:p>
      </dsp:txBody>
      <dsp:txXfrm>
        <a:off x="4127576" y="226408"/>
        <a:ext cx="3489701" cy="1090531"/>
      </dsp:txXfrm>
    </dsp:sp>
    <dsp:sp modelId="{C292721F-1709-4B57-9697-5A0DCCCB7603}">
      <dsp:nvSpPr>
        <dsp:cNvPr id="0" name=""/>
        <dsp:cNvSpPr/>
      </dsp:nvSpPr>
      <dsp:spPr>
        <a:xfrm>
          <a:off x="3982172" y="68887"/>
          <a:ext cx="763372" cy="1145058"/>
        </a:xfrm>
        <a:prstGeom prst="rect">
          <a:avLst/>
        </a:prstGeom>
        <a:blipFill rotWithShape="1">
          <a:blip xmlns:r="http://schemas.openxmlformats.org/officeDocument/2006/relationships" r:embed="rId2"/>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A82FD-A797-4BCE-BF98-BEA8B4E374F1}">
      <dsp:nvSpPr>
        <dsp:cNvPr id="0" name=""/>
        <dsp:cNvSpPr/>
      </dsp:nvSpPr>
      <dsp:spPr>
        <a:xfrm>
          <a:off x="299208" y="1599266"/>
          <a:ext cx="3489701" cy="1090531"/>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8653"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Modelo francés (Informe Vienot)</a:t>
          </a:r>
          <a:endParaRPr lang="es-ES" sz="1800" kern="1200" dirty="0"/>
        </a:p>
      </dsp:txBody>
      <dsp:txXfrm>
        <a:off x="299208" y="1599266"/>
        <a:ext cx="3489701" cy="1090531"/>
      </dsp:txXfrm>
    </dsp:sp>
    <dsp:sp modelId="{56D3F37D-5AA0-4F6A-9BE8-27A3C17F659B}">
      <dsp:nvSpPr>
        <dsp:cNvPr id="0" name=""/>
        <dsp:cNvSpPr/>
      </dsp:nvSpPr>
      <dsp:spPr>
        <a:xfrm>
          <a:off x="153803" y="1441745"/>
          <a:ext cx="763372" cy="1145058"/>
        </a:xfrm>
        <a:prstGeom prst="rect">
          <a:avLst/>
        </a:prstGeom>
        <a:blipFill rotWithShape="1">
          <a:blip xmlns:r="http://schemas.openxmlformats.org/officeDocument/2006/relationships" r:embed="rId3"/>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9D9F5-51B1-4840-BB96-415A8BFF3083}">
      <dsp:nvSpPr>
        <dsp:cNvPr id="0" name=""/>
        <dsp:cNvSpPr/>
      </dsp:nvSpPr>
      <dsp:spPr>
        <a:xfrm>
          <a:off x="4127576" y="1599266"/>
          <a:ext cx="3489701" cy="1090531"/>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8653"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Modelo japonés</a:t>
          </a:r>
          <a:endParaRPr lang="es-ES" sz="1800" kern="1200" dirty="0"/>
        </a:p>
      </dsp:txBody>
      <dsp:txXfrm>
        <a:off x="4127576" y="1599266"/>
        <a:ext cx="3489701" cy="1090531"/>
      </dsp:txXfrm>
    </dsp:sp>
    <dsp:sp modelId="{5BDBFA2C-2CC6-41DF-A1F7-360D65C9C6E8}">
      <dsp:nvSpPr>
        <dsp:cNvPr id="0" name=""/>
        <dsp:cNvSpPr/>
      </dsp:nvSpPr>
      <dsp:spPr>
        <a:xfrm>
          <a:off x="3982172" y="1441745"/>
          <a:ext cx="763372" cy="1145058"/>
        </a:xfrm>
        <a:prstGeom prst="rect">
          <a:avLst/>
        </a:prstGeom>
        <a:blipFill rotWithShape="1">
          <a:blip xmlns:r="http://schemas.openxmlformats.org/officeDocument/2006/relationships" r:embed="rId4"/>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1DEA69-A4A1-4403-B259-4D380FA39059}">
      <dsp:nvSpPr>
        <dsp:cNvPr id="0" name=""/>
        <dsp:cNvSpPr/>
      </dsp:nvSpPr>
      <dsp:spPr>
        <a:xfrm>
          <a:off x="2213392" y="2972125"/>
          <a:ext cx="3489701" cy="1090531"/>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38653"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Modelo latinoamericano (Corporación Andina de Fomento - CAF)</a:t>
          </a:r>
          <a:endParaRPr lang="es-ES" sz="1800" kern="1200" dirty="0"/>
        </a:p>
      </dsp:txBody>
      <dsp:txXfrm>
        <a:off x="2213392" y="2972125"/>
        <a:ext cx="3489701" cy="1090531"/>
      </dsp:txXfrm>
    </dsp:sp>
    <dsp:sp modelId="{A0CF5781-ED80-4CD1-9CF7-99DB16619B1E}">
      <dsp:nvSpPr>
        <dsp:cNvPr id="0" name=""/>
        <dsp:cNvSpPr/>
      </dsp:nvSpPr>
      <dsp:spPr>
        <a:xfrm>
          <a:off x="2067988" y="2814603"/>
          <a:ext cx="763372" cy="1145058"/>
        </a:xfrm>
        <a:prstGeom prst="rect">
          <a:avLst/>
        </a:prstGeom>
        <a:blipFill rotWithShape="1">
          <a:blip xmlns:r="http://schemas.openxmlformats.org/officeDocument/2006/relationships" r:embed="rId5"/>
          <a:stretch>
            <a:fillRect/>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27AD1-AB1C-4619-A211-60298BC062C6}">
      <dsp:nvSpPr>
        <dsp:cNvPr id="0" name=""/>
        <dsp:cNvSpPr/>
      </dsp:nvSpPr>
      <dsp:spPr>
        <a:xfrm rot="10800000">
          <a:off x="400007" y="885"/>
          <a:ext cx="5734305" cy="1113737"/>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127" tIns="53340" rIns="99568"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Estas empresas cerradas presentan un escaso manejo en sus relaciones de propiedad y administración, por lo cual, este modelo está orientado a situaciones específicas de dichas organizaciones (CAF - Banco de Desarrollo de América Latina, 2013).</a:t>
          </a:r>
          <a:endParaRPr lang="es-ES" sz="1400" kern="1200" dirty="0">
            <a:solidFill>
              <a:schemeClr val="tx1"/>
            </a:solidFill>
          </a:endParaRPr>
        </a:p>
      </dsp:txBody>
      <dsp:txXfrm rot="10800000">
        <a:off x="678441" y="885"/>
        <a:ext cx="5455871" cy="1113737"/>
      </dsp:txXfrm>
    </dsp:sp>
    <dsp:sp modelId="{D468E23F-C86D-48F6-90F4-47A3986C3350}">
      <dsp:nvSpPr>
        <dsp:cNvPr id="0" name=""/>
        <dsp:cNvSpPr/>
      </dsp:nvSpPr>
      <dsp:spPr>
        <a:xfrm>
          <a:off x="0" y="0"/>
          <a:ext cx="1113737" cy="1113737"/>
        </a:xfrm>
        <a:prstGeom prst="ellipse">
          <a:avLst/>
        </a:prstGeom>
        <a:blipFill>
          <a:blip xmlns:r="http://schemas.openxmlformats.org/officeDocument/2006/relationships" r:embed="rId1"/>
          <a:srcRect/>
          <a:stretch>
            <a:fillRect l="-33000" r="-3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C2C054-148D-4632-9C91-8119FF1BD053}">
      <dsp:nvSpPr>
        <dsp:cNvPr id="0" name=""/>
        <dsp:cNvSpPr/>
      </dsp:nvSpPr>
      <dsp:spPr>
        <a:xfrm rot="10800000">
          <a:off x="372892" y="1439500"/>
          <a:ext cx="5788534" cy="1113737"/>
        </a:xfrm>
        <a:prstGeom prst="homePlate">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127" tIns="53340" rIns="99568" bIns="53340" numCol="1" spcCol="1270" anchor="ctr" anchorCtr="0">
          <a:noAutofit/>
        </a:bodyPr>
        <a:lstStyle/>
        <a:p>
          <a:pPr marL="0" lvl="0" indent="0" algn="ctr" defTabSz="622300">
            <a:lnSpc>
              <a:spcPct val="90000"/>
            </a:lnSpc>
            <a:spcBef>
              <a:spcPct val="0"/>
            </a:spcBef>
            <a:spcAft>
              <a:spcPct val="35000"/>
            </a:spcAft>
            <a:buNone/>
          </a:pPr>
          <a:r>
            <a:rPr lang="es-EC" sz="1400" kern="1200">
              <a:solidFill>
                <a:schemeClr val="tx1"/>
              </a:solidFill>
            </a:rPr>
            <a:t>No deben ser vistas como pautas rígidas sino al contrario, prácticas flexibles que proporciona un funcionamiento sostenible en el tiempo (CAF- Banco de Desarrollo de América Latina, 2013).</a:t>
          </a:r>
          <a:endParaRPr lang="es-ES" sz="1400" kern="1200" dirty="0">
            <a:solidFill>
              <a:schemeClr val="tx1"/>
            </a:solidFill>
          </a:endParaRPr>
        </a:p>
      </dsp:txBody>
      <dsp:txXfrm rot="10800000">
        <a:off x="651326" y="1439500"/>
        <a:ext cx="5510100" cy="1113737"/>
      </dsp:txXfrm>
    </dsp:sp>
    <dsp:sp modelId="{9C060F57-E09F-4601-93F3-39064358F3BD}">
      <dsp:nvSpPr>
        <dsp:cNvPr id="0" name=""/>
        <dsp:cNvSpPr/>
      </dsp:nvSpPr>
      <dsp:spPr>
        <a:xfrm>
          <a:off x="59379" y="1420622"/>
          <a:ext cx="1113737" cy="1113737"/>
        </a:xfrm>
        <a:prstGeom prst="ellipse">
          <a:avLst/>
        </a:prstGeom>
        <a:blipFill>
          <a:blip xmlns:r="http://schemas.openxmlformats.org/officeDocument/2006/relationships" r:embed="rId2"/>
          <a:srcRect/>
          <a:stretch>
            <a:fillRect l="-24000" r="-2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10BB1-FBD9-42F8-B176-AF9AFF7A12AB}">
      <dsp:nvSpPr>
        <dsp:cNvPr id="0" name=""/>
        <dsp:cNvSpPr/>
      </dsp:nvSpPr>
      <dsp:spPr>
        <a:xfrm>
          <a:off x="2780" y="19051"/>
          <a:ext cx="2711080" cy="5760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Asociatividad</a:t>
          </a:r>
          <a:endParaRPr lang="en-US" sz="1600" b="1" kern="1200" dirty="0">
            <a:solidFill>
              <a:schemeClr val="tx1"/>
            </a:solidFill>
          </a:endParaRPr>
        </a:p>
      </dsp:txBody>
      <dsp:txXfrm>
        <a:off x="2780" y="19051"/>
        <a:ext cx="2711080" cy="576000"/>
      </dsp:txXfrm>
    </dsp:sp>
    <dsp:sp modelId="{105B8BC4-863E-4468-8130-35FF7E502582}">
      <dsp:nvSpPr>
        <dsp:cNvPr id="0" name=""/>
        <dsp:cNvSpPr/>
      </dsp:nvSpPr>
      <dsp:spPr>
        <a:xfrm>
          <a:off x="2780" y="595051"/>
          <a:ext cx="2711080" cy="2084484"/>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a:solidFill>
                <a:schemeClr val="tx1"/>
              </a:solidFill>
            </a:rPr>
            <a:t>Organización voluntaria de individuos o grupos que comparten un objetivo en común.</a:t>
          </a:r>
          <a:endParaRPr lang="en-US" sz="1400" kern="1200" dirty="0">
            <a:solidFill>
              <a:schemeClr val="tx1"/>
            </a:solidFill>
          </a:endParaRPr>
        </a:p>
        <a:p>
          <a:pPr marL="114300" lvl="1" indent="-114300" algn="just" defTabSz="622300">
            <a:lnSpc>
              <a:spcPct val="90000"/>
            </a:lnSpc>
            <a:spcBef>
              <a:spcPct val="0"/>
            </a:spcBef>
            <a:spcAft>
              <a:spcPct val="15000"/>
            </a:spcAft>
            <a:buChar char="•"/>
          </a:pPr>
          <a:endParaRPr lang="en-US" sz="1400" kern="1200" dirty="0">
            <a:solidFill>
              <a:schemeClr val="tx1"/>
            </a:solidFill>
          </a:endParaRPr>
        </a:p>
        <a:p>
          <a:pPr marL="114300" lvl="1" indent="-114300" algn="just" defTabSz="622300">
            <a:lnSpc>
              <a:spcPct val="90000"/>
            </a:lnSpc>
            <a:spcBef>
              <a:spcPct val="0"/>
            </a:spcBef>
            <a:spcAft>
              <a:spcPct val="15000"/>
            </a:spcAft>
            <a:buChar char="•"/>
          </a:pPr>
          <a:r>
            <a:rPr lang="es-EC" sz="1400" kern="1200" dirty="0">
              <a:solidFill>
                <a:schemeClr val="tx1"/>
              </a:solidFill>
            </a:rPr>
            <a:t>Desde un punto de vista empresarial, medio de cooperación entre empresas.</a:t>
          </a:r>
          <a:endParaRPr lang="en-US" sz="1400" kern="1200" dirty="0">
            <a:solidFill>
              <a:schemeClr val="tx1"/>
            </a:solidFill>
          </a:endParaRPr>
        </a:p>
      </dsp:txBody>
      <dsp:txXfrm>
        <a:off x="2780" y="595051"/>
        <a:ext cx="2711080" cy="2084484"/>
      </dsp:txXfrm>
    </dsp:sp>
    <dsp:sp modelId="{0242737A-89E9-40F8-A5DB-670FBDEDFEDC}">
      <dsp:nvSpPr>
        <dsp:cNvPr id="0" name=""/>
        <dsp:cNvSpPr/>
      </dsp:nvSpPr>
      <dsp:spPr>
        <a:xfrm>
          <a:off x="3093412" y="19051"/>
          <a:ext cx="2711080" cy="576000"/>
        </a:xfrm>
        <a:prstGeom prst="rect">
          <a:avLst/>
        </a:prstGeom>
        <a:solidFill>
          <a:schemeClr val="accent3">
            <a:hueOff val="-1714891"/>
            <a:satOff val="10435"/>
            <a:lumOff val="0"/>
            <a:alphaOff val="0"/>
          </a:schemeClr>
        </a:solidFill>
        <a:ln w="15875" cap="flat" cmpd="sng" algn="ctr">
          <a:solidFill>
            <a:schemeClr val="accent3">
              <a:hueOff val="-1714891"/>
              <a:satOff val="10435"/>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Distribución</a:t>
          </a:r>
          <a:endParaRPr lang="en-US" sz="1600" b="1" kern="1200" dirty="0">
            <a:solidFill>
              <a:schemeClr val="tx1"/>
            </a:solidFill>
          </a:endParaRPr>
        </a:p>
      </dsp:txBody>
      <dsp:txXfrm>
        <a:off x="3093412" y="19051"/>
        <a:ext cx="2711080" cy="576000"/>
      </dsp:txXfrm>
    </dsp:sp>
    <dsp:sp modelId="{7A731AC8-E7C6-4018-AE19-B1A9151E15D5}">
      <dsp:nvSpPr>
        <dsp:cNvPr id="0" name=""/>
        <dsp:cNvSpPr/>
      </dsp:nvSpPr>
      <dsp:spPr>
        <a:xfrm>
          <a:off x="3093412" y="595051"/>
          <a:ext cx="2711080" cy="2084484"/>
        </a:xfrm>
        <a:prstGeom prst="rect">
          <a:avLst/>
        </a:prstGeom>
        <a:solidFill>
          <a:schemeClr val="accent3">
            <a:tint val="40000"/>
            <a:alpha val="90000"/>
            <a:hueOff val="-2147962"/>
            <a:satOff val="9909"/>
            <a:lumOff val="516"/>
            <a:alphaOff val="0"/>
          </a:schemeClr>
        </a:solidFill>
        <a:ln w="15875" cap="flat" cmpd="sng" algn="ctr">
          <a:solidFill>
            <a:schemeClr val="accent3">
              <a:tint val="40000"/>
              <a:alpha val="90000"/>
              <a:hueOff val="-2147962"/>
              <a:satOff val="9909"/>
              <a:lumOff val="5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a:solidFill>
                <a:schemeClr val="tx1"/>
              </a:solidFill>
            </a:rPr>
            <a:t>Según la Superintendencia de Economía Popular y Solidaria, al 2016 las asociaciones han tenido un crecimiento promedio de 13,88%.</a:t>
          </a:r>
          <a:endParaRPr lang="en-US" sz="1400" kern="1200" dirty="0">
            <a:solidFill>
              <a:schemeClr val="tx1"/>
            </a:solidFill>
          </a:endParaRPr>
        </a:p>
      </dsp:txBody>
      <dsp:txXfrm>
        <a:off x="3093412" y="595051"/>
        <a:ext cx="2711080" cy="2084484"/>
      </dsp:txXfrm>
    </dsp:sp>
    <dsp:sp modelId="{63D18370-0A20-4461-9C00-5AD25552D7F7}">
      <dsp:nvSpPr>
        <dsp:cNvPr id="0" name=""/>
        <dsp:cNvSpPr/>
      </dsp:nvSpPr>
      <dsp:spPr>
        <a:xfrm>
          <a:off x="6184043" y="19051"/>
          <a:ext cx="2711080" cy="576000"/>
        </a:xfrm>
        <a:prstGeom prst="rect">
          <a:avLst/>
        </a:prstGeom>
        <a:solidFill>
          <a:schemeClr val="accent3">
            <a:hueOff val="-3429781"/>
            <a:satOff val="20869"/>
            <a:lumOff val="0"/>
            <a:alphaOff val="0"/>
          </a:schemeClr>
        </a:solidFill>
        <a:ln w="15875" cap="flat" cmpd="sng" algn="ctr">
          <a:solidFill>
            <a:schemeClr val="accent3">
              <a:hueOff val="-3429781"/>
              <a:satOff val="20869"/>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rPr>
            <a:t>Marco legal </a:t>
          </a:r>
          <a:endParaRPr lang="en-US" sz="1600" b="1" kern="1200" dirty="0">
            <a:solidFill>
              <a:schemeClr val="tx1"/>
            </a:solidFill>
          </a:endParaRPr>
        </a:p>
      </dsp:txBody>
      <dsp:txXfrm>
        <a:off x="6184043" y="19051"/>
        <a:ext cx="2711080" cy="576000"/>
      </dsp:txXfrm>
    </dsp:sp>
    <dsp:sp modelId="{7395860E-331F-40D3-815B-0150614E839D}">
      <dsp:nvSpPr>
        <dsp:cNvPr id="0" name=""/>
        <dsp:cNvSpPr/>
      </dsp:nvSpPr>
      <dsp:spPr>
        <a:xfrm>
          <a:off x="6184043" y="595051"/>
          <a:ext cx="2711080" cy="2084484"/>
        </a:xfrm>
        <a:prstGeom prst="rect">
          <a:avLst/>
        </a:prstGeom>
        <a:solidFill>
          <a:schemeClr val="accent3">
            <a:tint val="40000"/>
            <a:alpha val="90000"/>
            <a:hueOff val="-4295925"/>
            <a:satOff val="19819"/>
            <a:lumOff val="1032"/>
            <a:alphaOff val="0"/>
          </a:schemeClr>
        </a:solidFill>
        <a:ln w="15875" cap="flat" cmpd="sng" algn="ctr">
          <a:solidFill>
            <a:schemeClr val="accent3">
              <a:tint val="40000"/>
              <a:alpha val="90000"/>
              <a:hueOff val="-4295925"/>
              <a:satOff val="19819"/>
              <a:lumOff val="10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a:solidFill>
                <a:schemeClr val="tx1"/>
              </a:solidFill>
            </a:rPr>
            <a:t>Constitución de la Republica Nacional del Ecuador. </a:t>
          </a:r>
          <a:endParaRPr lang="en-US" sz="1400" kern="1200" dirty="0">
            <a:solidFill>
              <a:schemeClr val="tx1"/>
            </a:solidFill>
          </a:endParaRPr>
        </a:p>
        <a:p>
          <a:pPr marL="114300" lvl="1" indent="-114300" algn="just" defTabSz="622300">
            <a:lnSpc>
              <a:spcPct val="90000"/>
            </a:lnSpc>
            <a:spcBef>
              <a:spcPct val="0"/>
            </a:spcBef>
            <a:spcAft>
              <a:spcPct val="15000"/>
            </a:spcAft>
            <a:buChar char="•"/>
          </a:pPr>
          <a:r>
            <a:rPr lang="es-EC" sz="1400" kern="1200" dirty="0">
              <a:solidFill>
                <a:schemeClr val="tx1"/>
              </a:solidFill>
            </a:rPr>
            <a:t>Plan Nacional del Buen Vivir.</a:t>
          </a:r>
          <a:endParaRPr lang="en-US" sz="1400" kern="1200" dirty="0">
            <a:solidFill>
              <a:schemeClr val="tx1"/>
            </a:solidFill>
          </a:endParaRPr>
        </a:p>
        <a:p>
          <a:pPr marL="114300" lvl="1" indent="-114300" algn="just" defTabSz="622300">
            <a:lnSpc>
              <a:spcPct val="90000"/>
            </a:lnSpc>
            <a:spcBef>
              <a:spcPct val="0"/>
            </a:spcBef>
            <a:spcAft>
              <a:spcPct val="15000"/>
            </a:spcAft>
            <a:buChar char="•"/>
          </a:pPr>
          <a:r>
            <a:rPr lang="es-EC" sz="1400" kern="1200" dirty="0">
              <a:solidFill>
                <a:schemeClr val="tx1"/>
              </a:solidFill>
            </a:rPr>
            <a:t>Ley Orgánica de Economía Popular y Solidaria.</a:t>
          </a:r>
          <a:endParaRPr lang="en-US" sz="1400" kern="1200" dirty="0">
            <a:solidFill>
              <a:schemeClr val="tx1"/>
            </a:solidFill>
          </a:endParaRPr>
        </a:p>
        <a:p>
          <a:pPr marL="114300" lvl="1" indent="-114300" algn="just" defTabSz="622300">
            <a:lnSpc>
              <a:spcPct val="90000"/>
            </a:lnSpc>
            <a:spcBef>
              <a:spcPct val="0"/>
            </a:spcBef>
            <a:spcAft>
              <a:spcPct val="15000"/>
            </a:spcAft>
            <a:buChar char="•"/>
          </a:pPr>
          <a:r>
            <a:rPr lang="es-EC" sz="1400" kern="1200" dirty="0">
              <a:solidFill>
                <a:schemeClr val="tx1"/>
              </a:solidFill>
            </a:rPr>
            <a:t>Reglamento Ley Orgánica de Economía Popular y Solidaria.</a:t>
          </a:r>
          <a:endParaRPr lang="en-US" sz="1400" kern="1200" dirty="0">
            <a:solidFill>
              <a:schemeClr val="tx1"/>
            </a:solidFill>
          </a:endParaRPr>
        </a:p>
        <a:p>
          <a:pPr marL="114300" lvl="1" indent="-114300" algn="just" defTabSz="622300">
            <a:lnSpc>
              <a:spcPct val="90000"/>
            </a:lnSpc>
            <a:spcBef>
              <a:spcPct val="0"/>
            </a:spcBef>
            <a:spcAft>
              <a:spcPct val="15000"/>
            </a:spcAft>
            <a:buChar char="•"/>
          </a:pPr>
          <a:r>
            <a:rPr lang="es-EC" sz="1400" kern="1200" dirty="0">
              <a:solidFill>
                <a:schemeClr val="tx1"/>
              </a:solidFill>
            </a:rPr>
            <a:t>Código Orgánico de Producción, Comercio e Inversiones. </a:t>
          </a:r>
          <a:endParaRPr lang="en-US" sz="1400" kern="1200" dirty="0">
            <a:solidFill>
              <a:schemeClr val="tx1"/>
            </a:solidFill>
          </a:endParaRPr>
        </a:p>
        <a:p>
          <a:pPr marL="114300" lvl="1" indent="-114300" algn="ctr" defTabSz="622300">
            <a:lnSpc>
              <a:spcPct val="90000"/>
            </a:lnSpc>
            <a:spcBef>
              <a:spcPct val="0"/>
            </a:spcBef>
            <a:spcAft>
              <a:spcPct val="15000"/>
            </a:spcAft>
            <a:buChar char="•"/>
          </a:pPr>
          <a:endParaRPr lang="en-US" sz="1400" kern="1200" dirty="0">
            <a:solidFill>
              <a:schemeClr val="tx1"/>
            </a:solidFill>
          </a:endParaRPr>
        </a:p>
      </dsp:txBody>
      <dsp:txXfrm>
        <a:off x="6184043" y="595051"/>
        <a:ext cx="2711080" cy="20844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FC5AA8F-E126-4890-BA64-A3D941300DBA}"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36651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FC5AA8F-E126-4890-BA64-A3D941300DBA}" type="datetimeFigureOut">
              <a:rPr lang="es-EC" smtClean="0"/>
              <a:t>04/10/2017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142831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FC5AA8F-E126-4890-BA64-A3D941300DBA}" type="datetimeFigureOut">
              <a:rPr lang="es-EC" smtClean="0"/>
              <a:t>04/10/2017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2370134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FC5AA8F-E126-4890-BA64-A3D941300DBA}" type="datetimeFigureOut">
              <a:rPr lang="es-EC" smtClean="0"/>
              <a:t>04/10/2017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77B83D-B742-43B9-991D-747875813D40}" type="slidenum">
              <a:rPr lang="es-EC" smtClean="0"/>
              <a:t>‹Nº›</a:t>
            </a:fld>
            <a:endParaRPr lang="es-EC"/>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107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FC5AA8F-E126-4890-BA64-A3D941300DBA}" type="datetimeFigureOut">
              <a:rPr lang="es-EC" smtClean="0"/>
              <a:t>04/10/2017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91585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6FC5AA8F-E126-4890-BA64-A3D941300DBA}" type="datetimeFigureOut">
              <a:rPr lang="es-EC" smtClean="0"/>
              <a:t>04/10/2017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2772172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6FC5AA8F-E126-4890-BA64-A3D941300DBA}" type="datetimeFigureOut">
              <a:rPr lang="es-EC" smtClean="0"/>
              <a:t>04/10/2017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297179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C5AA8F-E126-4890-BA64-A3D941300DBA}"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3808848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C5AA8F-E126-4890-BA64-A3D941300DBA}"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410685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C5AA8F-E126-4890-BA64-A3D941300DBA}"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113494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FC5AA8F-E126-4890-BA64-A3D941300DBA}" type="datetimeFigureOut">
              <a:rPr lang="es-EC" smtClean="0"/>
              <a:t>04/10/2017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273249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FC5AA8F-E126-4890-BA64-A3D941300DBA}" type="datetimeFigureOut">
              <a:rPr lang="es-EC" smtClean="0"/>
              <a:t>04/10/2017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326050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FC5AA8F-E126-4890-BA64-A3D941300DBA}" type="datetimeFigureOut">
              <a:rPr lang="es-EC" smtClean="0"/>
              <a:t>04/10/2017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308496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FC5AA8F-E126-4890-BA64-A3D941300DBA}" type="datetimeFigureOut">
              <a:rPr lang="es-EC" smtClean="0"/>
              <a:t>04/10/2017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169857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FC5AA8F-E126-4890-BA64-A3D941300DBA}" type="datetimeFigureOut">
              <a:rPr lang="es-EC" smtClean="0"/>
              <a:t>04/10/2017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6298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FC5AA8F-E126-4890-BA64-A3D941300DBA}" type="datetimeFigureOut">
              <a:rPr lang="es-EC" smtClean="0"/>
              <a:t>04/10/2017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285241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FC5AA8F-E126-4890-BA64-A3D941300DBA}" type="datetimeFigureOut">
              <a:rPr lang="es-EC" smtClean="0"/>
              <a:t>04/10/2017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77B83D-B742-43B9-991D-747875813D40}" type="slidenum">
              <a:rPr lang="es-EC" smtClean="0"/>
              <a:t>‹Nº›</a:t>
            </a:fld>
            <a:endParaRPr lang="es-EC"/>
          </a:p>
        </p:txBody>
      </p:sp>
    </p:spTree>
    <p:extLst>
      <p:ext uri="{BB962C8B-B14F-4D97-AF65-F5344CB8AC3E}">
        <p14:creationId xmlns:p14="http://schemas.microsoft.com/office/powerpoint/2010/main" val="17842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FC5AA8F-E126-4890-BA64-A3D941300DBA}" type="datetimeFigureOut">
              <a:rPr lang="es-EC" smtClean="0"/>
              <a:t>04/10/2017</a:t>
            </a:fld>
            <a:endParaRPr lang="es-EC"/>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C77B83D-B742-43B9-991D-747875813D40}" type="slidenum">
              <a:rPr lang="es-EC" smtClean="0"/>
              <a:t>‹Nº›</a:t>
            </a:fld>
            <a:endParaRPr lang="es-EC"/>
          </a:p>
        </p:txBody>
      </p:sp>
    </p:spTree>
    <p:extLst>
      <p:ext uri="{BB962C8B-B14F-4D97-AF65-F5344CB8AC3E}">
        <p14:creationId xmlns:p14="http://schemas.microsoft.com/office/powerpoint/2010/main" val="829516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33.png"/><Relationship Id="rId4" Type="http://schemas.openxmlformats.org/officeDocument/2006/relationships/diagramLayout" Target="../diagrams/layout11.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45.emf"/><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46.png"/><Relationship Id="rId7" Type="http://schemas.openxmlformats.org/officeDocument/2006/relationships/diagramQuickStyle" Target="../diagrams/quickStyle1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47.png"/><Relationship Id="rId9" Type="http://schemas.microsoft.com/office/2007/relationships/diagramDrawing" Target="../diagrams/drawing14.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2201773" y="443676"/>
            <a:ext cx="8689976" cy="792695"/>
          </a:xfrm>
        </p:spPr>
        <p:txBody>
          <a:bodyPr>
            <a:noAutofit/>
          </a:bodyPr>
          <a:lstStyle/>
          <a:p>
            <a:r>
              <a:rPr lang="es-EC" sz="2400" b="1" dirty="0"/>
              <a:t>DEPARTAMENTO DE CIENCIAS ECONÓMICAS, ADMINISTRATIVAS Y DE COMERCIO </a:t>
            </a:r>
            <a:endParaRPr lang="es-EC" sz="2400" dirty="0"/>
          </a:p>
        </p:txBody>
      </p:sp>
      <p:sp>
        <p:nvSpPr>
          <p:cNvPr id="3" name="Subtítulo 2"/>
          <p:cNvSpPr>
            <a:spLocks noGrp="1"/>
          </p:cNvSpPr>
          <p:nvPr>
            <p:ph type="subTitle" idx="1"/>
          </p:nvPr>
        </p:nvSpPr>
        <p:spPr>
          <a:xfrm>
            <a:off x="2382592" y="3044633"/>
            <a:ext cx="8406126" cy="865961"/>
          </a:xfrm>
        </p:spPr>
        <p:txBody>
          <a:bodyPr>
            <a:normAutofit lnSpcReduction="10000"/>
          </a:bodyPr>
          <a:lstStyle/>
          <a:p>
            <a:r>
              <a:rPr lang="es-EC" b="1" dirty="0">
                <a:solidFill>
                  <a:schemeClr val="tx1"/>
                </a:solidFill>
              </a:rPr>
              <a:t>GOBIERNO CORPORATIVO EN ASOCIACIONES DE PRODUCCIÓN AGRÍCOLA</a:t>
            </a:r>
            <a:endParaRPr lang="es-EC" dirty="0">
              <a:solidFill>
                <a:schemeClr val="tx1"/>
              </a:solidFill>
            </a:endParaRPr>
          </a:p>
        </p:txBody>
      </p:sp>
      <p:sp>
        <p:nvSpPr>
          <p:cNvPr id="5" name="Título 1"/>
          <p:cNvSpPr txBox="1">
            <a:spLocks/>
          </p:cNvSpPr>
          <p:nvPr/>
        </p:nvSpPr>
        <p:spPr>
          <a:xfrm>
            <a:off x="2098742" y="1468917"/>
            <a:ext cx="8689976"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s-EC" sz="2000" dirty="0"/>
              <a:t>CARRERA DE INGENIERÍA EN FINANZAS Y AUDITORÍA</a:t>
            </a:r>
          </a:p>
        </p:txBody>
      </p:sp>
      <p:sp>
        <p:nvSpPr>
          <p:cNvPr id="7" name="Rectángulo 6"/>
          <p:cNvSpPr/>
          <p:nvPr/>
        </p:nvSpPr>
        <p:spPr>
          <a:xfrm>
            <a:off x="3271235" y="2103274"/>
            <a:ext cx="6220496" cy="685059"/>
          </a:xfrm>
          <a:prstGeom prst="rect">
            <a:avLst/>
          </a:prstGeom>
        </p:spPr>
        <p:txBody>
          <a:bodyPr wrap="square">
            <a:spAutoFit/>
          </a:bodyPr>
          <a:lstStyle/>
          <a:p>
            <a:pPr algn="ctr">
              <a:lnSpc>
                <a:spcPct val="107000"/>
              </a:lnSpc>
              <a:spcAft>
                <a:spcPts val="1000"/>
              </a:spcAft>
            </a:pPr>
            <a:r>
              <a:rPr lang="es-EC" dirty="0">
                <a:latin typeface="+mj-lt"/>
                <a:ea typeface="Calibri" panose="020F0502020204030204" pitchFamily="34" charset="0"/>
                <a:cs typeface="Times New Roman" panose="02020603050405020304" pitchFamily="18" charset="0"/>
              </a:rPr>
              <a:t>TRABAJO DE TITULACIÓN, PREVIO A LA OBTENCIÓN DEL TÍTULO DE INGENIERO EN FINANZAS, CONTADOR PÚBLICO - AUDITOR</a:t>
            </a:r>
            <a:endParaRPr lang="es-EC" sz="1400" dirty="0">
              <a:effectLst/>
              <a:latin typeface="+mj-lt"/>
              <a:ea typeface="Calibri" panose="020F0502020204030204" pitchFamily="34" charset="0"/>
              <a:cs typeface="Times New Roman" panose="02020603050405020304" pitchFamily="18" charset="0"/>
            </a:endParaRPr>
          </a:p>
        </p:txBody>
      </p:sp>
      <p:sp>
        <p:nvSpPr>
          <p:cNvPr id="8" name="Rectángulo 7"/>
          <p:cNvSpPr/>
          <p:nvPr/>
        </p:nvSpPr>
        <p:spPr>
          <a:xfrm>
            <a:off x="4692718" y="4076743"/>
            <a:ext cx="6096000" cy="813300"/>
          </a:xfrm>
          <a:prstGeom prst="rect">
            <a:avLst/>
          </a:prstGeom>
        </p:spPr>
        <p:txBody>
          <a:bodyPr>
            <a:spAutoFit/>
          </a:bodyPr>
          <a:lstStyle/>
          <a:p>
            <a:pPr algn="r">
              <a:lnSpc>
                <a:spcPct val="107000"/>
              </a:lnSpc>
              <a:spcAft>
                <a:spcPts val="1000"/>
              </a:spcAft>
            </a:pPr>
            <a:r>
              <a:rPr lang="es-EC" b="1" dirty="0">
                <a:latin typeface="+mj-lt"/>
                <a:ea typeface="Calibri" panose="020F0502020204030204" pitchFamily="34" charset="0"/>
                <a:cs typeface="Times New Roman" panose="02020603050405020304" pitchFamily="18" charset="0"/>
              </a:rPr>
              <a:t>AUTOR(ES): </a:t>
            </a:r>
            <a:r>
              <a:rPr lang="es-EC" dirty="0">
                <a:latin typeface="+mj-lt"/>
                <a:ea typeface="Calibri" panose="020F0502020204030204" pitchFamily="34" charset="0"/>
                <a:cs typeface="Times New Roman" panose="02020603050405020304" pitchFamily="18" charset="0"/>
              </a:rPr>
              <a:t>CÁRDENAS BUITRÓN, ERICK ANDRÉS </a:t>
            </a:r>
            <a:endParaRPr lang="es-EC" sz="1400" dirty="0">
              <a:latin typeface="+mj-lt"/>
              <a:ea typeface="Calibri" panose="020F0502020204030204" pitchFamily="34" charset="0"/>
              <a:cs typeface="Times New Roman" panose="02020603050405020304" pitchFamily="18" charset="0"/>
            </a:endParaRPr>
          </a:p>
          <a:p>
            <a:pPr marL="1348740" indent="449580" algn="r">
              <a:lnSpc>
                <a:spcPct val="107000"/>
              </a:lnSpc>
              <a:spcAft>
                <a:spcPts val="1000"/>
              </a:spcAft>
            </a:pPr>
            <a:r>
              <a:rPr lang="es-EC" dirty="0">
                <a:latin typeface="+mj-lt"/>
                <a:ea typeface="Calibri" panose="020F0502020204030204" pitchFamily="34" charset="0"/>
                <a:cs typeface="Times New Roman" panose="02020603050405020304" pitchFamily="18" charset="0"/>
              </a:rPr>
              <a:t>BETANCOURT TERÁN, ELIZABETH CAROLINA</a:t>
            </a:r>
            <a:endParaRPr lang="es-EC" sz="1400" dirty="0">
              <a:effectLst/>
              <a:latin typeface="+mj-lt"/>
              <a:ea typeface="Calibri" panose="020F0502020204030204" pitchFamily="34" charset="0"/>
              <a:cs typeface="Times New Roman" panose="02020603050405020304" pitchFamily="18" charset="0"/>
            </a:endParaRPr>
          </a:p>
        </p:txBody>
      </p:sp>
      <p:sp>
        <p:nvSpPr>
          <p:cNvPr id="9" name="Rectángulo 8"/>
          <p:cNvSpPr/>
          <p:nvPr/>
        </p:nvSpPr>
        <p:spPr>
          <a:xfrm>
            <a:off x="4692718" y="5144801"/>
            <a:ext cx="6096001" cy="388696"/>
          </a:xfrm>
          <a:prstGeom prst="rect">
            <a:avLst/>
          </a:prstGeom>
        </p:spPr>
        <p:txBody>
          <a:bodyPr wrap="square">
            <a:spAutoFit/>
          </a:bodyPr>
          <a:lstStyle/>
          <a:p>
            <a:pPr algn="r">
              <a:lnSpc>
                <a:spcPct val="107000"/>
              </a:lnSpc>
              <a:spcAft>
                <a:spcPts val="1000"/>
              </a:spcAft>
            </a:pPr>
            <a:r>
              <a:rPr lang="es-EC" b="1" dirty="0">
                <a:latin typeface="+mj-lt"/>
                <a:ea typeface="Calibri" panose="020F0502020204030204" pitchFamily="34" charset="0"/>
                <a:cs typeface="Times New Roman" panose="02020603050405020304" pitchFamily="18" charset="0"/>
              </a:rPr>
              <a:t>DIRECTOR(A): </a:t>
            </a:r>
            <a:r>
              <a:rPr lang="es-EC" dirty="0">
                <a:latin typeface="+mj-lt"/>
                <a:ea typeface="Calibri" panose="020F0502020204030204" pitchFamily="34" charset="0"/>
                <a:cs typeface="Times New Roman" panose="02020603050405020304" pitchFamily="18" charset="0"/>
              </a:rPr>
              <a:t>GARCÍA AGUILAR, JUANITA DEL CARMEN, MBA</a:t>
            </a:r>
            <a:endParaRPr lang="es-EC" sz="1400" dirty="0">
              <a:effectLst/>
              <a:latin typeface="+mj-lt"/>
              <a:ea typeface="Calibri" panose="020F0502020204030204" pitchFamily="34" charset="0"/>
              <a:cs typeface="Times New Roman" panose="02020603050405020304" pitchFamily="18" charset="0"/>
            </a:endParaRPr>
          </a:p>
        </p:txBody>
      </p:sp>
      <p:sp>
        <p:nvSpPr>
          <p:cNvPr id="10" name="Rectángulo 9"/>
          <p:cNvSpPr/>
          <p:nvPr/>
        </p:nvSpPr>
        <p:spPr>
          <a:xfrm>
            <a:off x="4692718" y="5839771"/>
            <a:ext cx="2850525" cy="813300"/>
          </a:xfrm>
          <a:prstGeom prst="rect">
            <a:avLst/>
          </a:prstGeom>
        </p:spPr>
        <p:txBody>
          <a:bodyPr wrap="square">
            <a:spAutoFit/>
          </a:bodyPr>
          <a:lstStyle/>
          <a:p>
            <a:pPr algn="ctr">
              <a:lnSpc>
                <a:spcPct val="107000"/>
              </a:lnSpc>
              <a:spcAft>
                <a:spcPts val="1000"/>
              </a:spcAft>
            </a:pPr>
            <a:r>
              <a:rPr lang="es-EC" dirty="0">
                <a:latin typeface="+mj-lt"/>
                <a:ea typeface="Calibri" panose="020F0502020204030204" pitchFamily="34" charset="0"/>
                <a:cs typeface="Times New Roman" panose="02020603050405020304" pitchFamily="18" charset="0"/>
              </a:rPr>
              <a:t>SANGOLQUÍ</a:t>
            </a:r>
            <a:endParaRPr lang="es-EC" sz="1400" dirty="0">
              <a:latin typeface="+mj-lt"/>
              <a:ea typeface="Calibri" panose="020F0502020204030204" pitchFamily="34" charset="0"/>
              <a:cs typeface="Times New Roman" panose="02020603050405020304" pitchFamily="18" charset="0"/>
            </a:endParaRPr>
          </a:p>
          <a:p>
            <a:pPr algn="ctr">
              <a:lnSpc>
                <a:spcPct val="107000"/>
              </a:lnSpc>
              <a:spcAft>
                <a:spcPts val="1000"/>
              </a:spcAft>
            </a:pPr>
            <a:r>
              <a:rPr lang="es-EC" dirty="0">
                <a:latin typeface="+mj-lt"/>
                <a:ea typeface="Calibri" panose="020F0502020204030204" pitchFamily="34" charset="0"/>
                <a:cs typeface="Times New Roman" panose="02020603050405020304" pitchFamily="18" charset="0"/>
              </a:rPr>
              <a:t>2017</a:t>
            </a:r>
            <a:endParaRPr lang="es-EC" dirty="0">
              <a:latin typeface="+mj-lt"/>
            </a:endParaRPr>
          </a:p>
        </p:txBody>
      </p:sp>
    </p:spTree>
    <p:extLst>
      <p:ext uri="{BB962C8B-B14F-4D97-AF65-F5344CB8AC3E}">
        <p14:creationId xmlns:p14="http://schemas.microsoft.com/office/powerpoint/2010/main" val="420399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11" name="Título 1"/>
          <p:cNvSpPr txBox="1">
            <a:spLocks/>
          </p:cNvSpPr>
          <p:nvPr/>
        </p:nvSpPr>
        <p:spPr>
          <a:xfrm>
            <a:off x="1236371" y="208908"/>
            <a:ext cx="10637949" cy="4583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1600" b="1" dirty="0"/>
              <a:t>Lineamientos y recomendaciones para un Código Latinoamericano de Gobierno Corporativo.-</a:t>
            </a:r>
            <a:endParaRPr lang="es-EC" sz="2800" b="1" dirty="0"/>
          </a:p>
        </p:txBody>
      </p:sp>
      <p:sp>
        <p:nvSpPr>
          <p:cNvPr id="8" name="Rectángulo 7"/>
          <p:cNvSpPr/>
          <p:nvPr/>
        </p:nvSpPr>
        <p:spPr>
          <a:xfrm>
            <a:off x="3687393" y="6476837"/>
            <a:ext cx="8019504" cy="276999"/>
          </a:xfrm>
          <a:prstGeom prst="rect">
            <a:avLst/>
          </a:prstGeom>
        </p:spPr>
        <p:txBody>
          <a:bodyPr wrap="square">
            <a:spAutoFit/>
          </a:bodyPr>
          <a:lstStyle/>
          <a:p>
            <a:pPr algn="ctr"/>
            <a:r>
              <a:rPr lang="es-EC" sz="1200" dirty="0">
                <a:ea typeface="Calibri" panose="020F0502020204030204" pitchFamily="34" charset="0"/>
              </a:rPr>
              <a:t>Tomado de Corporación Andina de Fomento (2013). Lineamientos para un Código Latinoamericano de Gobierno Corporativo.</a:t>
            </a:r>
            <a:endParaRPr lang="es-EC" sz="1200" dirty="0"/>
          </a:p>
        </p:txBody>
      </p:sp>
      <p:pic>
        <p:nvPicPr>
          <p:cNvPr id="4" name="Imagen 3"/>
          <p:cNvPicPr>
            <a:picLocks noChangeAspect="1"/>
          </p:cNvPicPr>
          <p:nvPr/>
        </p:nvPicPr>
        <p:blipFill>
          <a:blip r:embed="rId3"/>
          <a:stretch>
            <a:fillRect/>
          </a:stretch>
        </p:blipFill>
        <p:spPr>
          <a:xfrm>
            <a:off x="1869841" y="723253"/>
            <a:ext cx="6440311" cy="2437042"/>
          </a:xfrm>
          <a:prstGeom prst="rect">
            <a:avLst/>
          </a:prstGeom>
        </p:spPr>
      </p:pic>
      <p:pic>
        <p:nvPicPr>
          <p:cNvPr id="5" name="Imagen 4"/>
          <p:cNvPicPr>
            <a:picLocks noChangeAspect="1"/>
          </p:cNvPicPr>
          <p:nvPr/>
        </p:nvPicPr>
        <p:blipFill>
          <a:blip r:embed="rId4"/>
          <a:stretch>
            <a:fillRect/>
          </a:stretch>
        </p:blipFill>
        <p:spPr>
          <a:xfrm>
            <a:off x="4411880" y="3308685"/>
            <a:ext cx="6268157" cy="3075910"/>
          </a:xfrm>
          <a:prstGeom prst="rect">
            <a:avLst/>
          </a:prstGeom>
        </p:spPr>
      </p:pic>
    </p:spTree>
    <p:extLst>
      <p:ext uri="{BB962C8B-B14F-4D97-AF65-F5344CB8AC3E}">
        <p14:creationId xmlns:p14="http://schemas.microsoft.com/office/powerpoint/2010/main" val="26414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11" name="Título 1"/>
          <p:cNvSpPr txBox="1">
            <a:spLocks/>
          </p:cNvSpPr>
          <p:nvPr/>
        </p:nvSpPr>
        <p:spPr>
          <a:xfrm>
            <a:off x="1236371" y="208908"/>
            <a:ext cx="10637949" cy="4583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1600" b="1" dirty="0"/>
              <a:t>Lineamientos y recomendaciones para un Código Latinoamericano de Gobierno Corporativo.-</a:t>
            </a:r>
            <a:endParaRPr lang="es-EC" sz="2800" b="1" dirty="0"/>
          </a:p>
        </p:txBody>
      </p:sp>
      <p:sp>
        <p:nvSpPr>
          <p:cNvPr id="8" name="Rectángulo 7"/>
          <p:cNvSpPr/>
          <p:nvPr/>
        </p:nvSpPr>
        <p:spPr>
          <a:xfrm>
            <a:off x="3155129" y="6168290"/>
            <a:ext cx="8691895" cy="292388"/>
          </a:xfrm>
          <a:prstGeom prst="rect">
            <a:avLst/>
          </a:prstGeom>
        </p:spPr>
        <p:txBody>
          <a:bodyPr wrap="square">
            <a:spAutoFit/>
          </a:bodyPr>
          <a:lstStyle/>
          <a:p>
            <a:pPr algn="ctr"/>
            <a:r>
              <a:rPr lang="es-EC" sz="1300" dirty="0">
                <a:ea typeface="Calibri" panose="020F0502020204030204" pitchFamily="34" charset="0"/>
              </a:rPr>
              <a:t>Tomado de Corporación Andina de Fomento (2013). Lineamientos para un Código Latinoamericano de Gobierno Corporativo.</a:t>
            </a:r>
            <a:endParaRPr lang="es-EC" sz="1300" dirty="0"/>
          </a:p>
        </p:txBody>
      </p:sp>
      <p:pic>
        <p:nvPicPr>
          <p:cNvPr id="2" name="Imagen 1"/>
          <p:cNvPicPr>
            <a:picLocks noChangeAspect="1"/>
          </p:cNvPicPr>
          <p:nvPr/>
        </p:nvPicPr>
        <p:blipFill>
          <a:blip r:embed="rId3"/>
          <a:stretch>
            <a:fillRect/>
          </a:stretch>
        </p:blipFill>
        <p:spPr>
          <a:xfrm>
            <a:off x="1671062" y="723685"/>
            <a:ext cx="4971619" cy="5119360"/>
          </a:xfrm>
          <a:prstGeom prst="rect">
            <a:avLst/>
          </a:prstGeom>
        </p:spPr>
      </p:pic>
      <p:pic>
        <p:nvPicPr>
          <p:cNvPr id="3" name="Imagen 2"/>
          <p:cNvPicPr>
            <a:picLocks noChangeAspect="1"/>
          </p:cNvPicPr>
          <p:nvPr/>
        </p:nvPicPr>
        <p:blipFill>
          <a:blip r:embed="rId4"/>
          <a:stretch>
            <a:fillRect/>
          </a:stretch>
        </p:blipFill>
        <p:spPr>
          <a:xfrm>
            <a:off x="6837529" y="723685"/>
            <a:ext cx="5009496" cy="5119360"/>
          </a:xfrm>
          <a:prstGeom prst="rect">
            <a:avLst/>
          </a:prstGeom>
        </p:spPr>
      </p:pic>
    </p:spTree>
    <p:extLst>
      <p:ext uri="{BB962C8B-B14F-4D97-AF65-F5344CB8AC3E}">
        <p14:creationId xmlns:p14="http://schemas.microsoft.com/office/powerpoint/2010/main" val="214909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57" y="-594"/>
            <a:ext cx="12193057" cy="6858594"/>
          </a:xfrm>
          <a:prstGeom prst="rect">
            <a:avLst/>
          </a:prstGeom>
        </p:spPr>
      </p:pic>
      <p:graphicFrame>
        <p:nvGraphicFramePr>
          <p:cNvPr id="5" name="Content Placeholder 3"/>
          <p:cNvGraphicFramePr>
            <a:graphicFrameLocks noGrp="1"/>
          </p:cNvGraphicFramePr>
          <p:nvPr>
            <p:ph idx="4294967295"/>
            <p:extLst>
              <p:ext uri="{D42A27DB-BD31-4B8C-83A1-F6EECF244321}">
                <p14:modId xmlns:p14="http://schemas.microsoft.com/office/powerpoint/2010/main" val="3089226691"/>
              </p:ext>
            </p:extLst>
          </p:nvPr>
        </p:nvGraphicFramePr>
        <p:xfrm>
          <a:off x="2270838" y="1295706"/>
          <a:ext cx="8897905" cy="269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p:cNvSpPr/>
          <p:nvPr/>
        </p:nvSpPr>
        <p:spPr>
          <a:xfrm>
            <a:off x="1872343" y="462176"/>
            <a:ext cx="9296400" cy="523220"/>
          </a:xfrm>
          <a:prstGeom prst="rect">
            <a:avLst/>
          </a:prstGeom>
        </p:spPr>
        <p:txBody>
          <a:bodyPr wrap="square">
            <a:spAutoFit/>
          </a:bodyPr>
          <a:lstStyle/>
          <a:p>
            <a:pPr lvl="0" algn="ctr"/>
            <a:r>
              <a:rPr lang="es-EC" sz="2800" b="1" dirty="0"/>
              <a:t>SECTOR ASOCIATIVO</a:t>
            </a:r>
            <a:endParaRPr lang="en-US" sz="2800" b="1" dirty="0"/>
          </a:p>
        </p:txBody>
      </p:sp>
      <p:graphicFrame>
        <p:nvGraphicFramePr>
          <p:cNvPr id="9" name="Gráfico 8"/>
          <p:cNvGraphicFramePr/>
          <p:nvPr>
            <p:extLst>
              <p:ext uri="{D42A27DB-BD31-4B8C-83A1-F6EECF244321}">
                <p14:modId xmlns:p14="http://schemas.microsoft.com/office/powerpoint/2010/main" val="1358463286"/>
              </p:ext>
            </p:extLst>
          </p:nvPr>
        </p:nvGraphicFramePr>
        <p:xfrm>
          <a:off x="7448278" y="4382815"/>
          <a:ext cx="3720465" cy="206056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Gráfico 9"/>
          <p:cNvGraphicFramePr/>
          <p:nvPr>
            <p:extLst>
              <p:ext uri="{D42A27DB-BD31-4B8C-83A1-F6EECF244321}">
                <p14:modId xmlns:p14="http://schemas.microsoft.com/office/powerpoint/2010/main" val="1698144537"/>
              </p:ext>
            </p:extLst>
          </p:nvPr>
        </p:nvGraphicFramePr>
        <p:xfrm>
          <a:off x="2893126" y="4351284"/>
          <a:ext cx="4090997" cy="202801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542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365161" y="438211"/>
            <a:ext cx="9913065" cy="664605"/>
          </a:xfrm>
        </p:spPr>
        <p:txBody>
          <a:bodyPr>
            <a:noAutofit/>
          </a:bodyPr>
          <a:lstStyle/>
          <a:p>
            <a:r>
              <a:rPr lang="es-EC" sz="2400" b="1" dirty="0"/>
              <a:t>Caracterización del sector asociativo</a:t>
            </a:r>
            <a:endParaRPr lang="es-EC" sz="4000" b="1" dirty="0"/>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9" name="Rectángulo 8"/>
          <p:cNvSpPr/>
          <p:nvPr/>
        </p:nvSpPr>
        <p:spPr>
          <a:xfrm>
            <a:off x="2098742" y="4088180"/>
            <a:ext cx="3443806" cy="14098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dirty="0"/>
              <a:t>Las formas de comunicación para las convocatorias se realizan mediante escritos, llamadas telefónicas, contacto personal, dado sus condiciones para hacerlo en la prensa y por correo electrónico.</a:t>
            </a:r>
            <a:endParaRPr lang="es-EC" sz="1100" dirty="0"/>
          </a:p>
        </p:txBody>
      </p:sp>
      <p:pic>
        <p:nvPicPr>
          <p:cNvPr id="4" name="Imagen 3"/>
          <p:cNvPicPr>
            <a:picLocks noChangeAspect="1"/>
          </p:cNvPicPr>
          <p:nvPr/>
        </p:nvPicPr>
        <p:blipFill>
          <a:blip r:embed="rId3"/>
          <a:stretch>
            <a:fillRect/>
          </a:stretch>
        </p:blipFill>
        <p:spPr>
          <a:xfrm>
            <a:off x="9852292" y="251878"/>
            <a:ext cx="2066992" cy="1364736"/>
          </a:xfrm>
          <a:prstGeom prst="rect">
            <a:avLst/>
          </a:prstGeom>
        </p:spPr>
      </p:pic>
      <p:sp>
        <p:nvSpPr>
          <p:cNvPr id="11" name="Rectángulo 10"/>
          <p:cNvSpPr/>
          <p:nvPr/>
        </p:nvSpPr>
        <p:spPr>
          <a:xfrm>
            <a:off x="2550696" y="6143456"/>
            <a:ext cx="9368588" cy="523220"/>
          </a:xfrm>
          <a:prstGeom prst="rect">
            <a:avLst/>
          </a:prstGeom>
        </p:spPr>
        <p:txBody>
          <a:bodyPr wrap="square">
            <a:spAutoFit/>
          </a:bodyPr>
          <a:lstStyle/>
          <a:p>
            <a:pPr algn="ctr"/>
            <a:r>
              <a:rPr lang="es-EC" sz="1400" dirty="0"/>
              <a:t>Tomado de Caracterización de las cooperativas financieras, no financieras y asociaciones. Superintendencia de Economía Popular y Solidaria (2014). </a:t>
            </a:r>
          </a:p>
        </p:txBody>
      </p:sp>
      <p:sp>
        <p:nvSpPr>
          <p:cNvPr id="12" name="Título 1"/>
          <p:cNvSpPr txBox="1">
            <a:spLocks/>
          </p:cNvSpPr>
          <p:nvPr/>
        </p:nvSpPr>
        <p:spPr>
          <a:xfrm>
            <a:off x="1365160" y="1187430"/>
            <a:ext cx="6472553" cy="35030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s-EC" sz="2000" b="1" cap="none" dirty="0"/>
              <a:t>Panorama del Funcionamiento de una Asociación.-</a:t>
            </a:r>
            <a:endParaRPr lang="es-EC" sz="1800" b="1" cap="none" dirty="0"/>
          </a:p>
        </p:txBody>
      </p:sp>
      <p:sp>
        <p:nvSpPr>
          <p:cNvPr id="14" name="Rectángulo 13"/>
          <p:cNvSpPr/>
          <p:nvPr/>
        </p:nvSpPr>
        <p:spPr>
          <a:xfrm>
            <a:off x="6926409" y="2059912"/>
            <a:ext cx="3162366" cy="9015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400" dirty="0"/>
              <a:t>Dado el tamaño de estas organizaciones, el 82,5% de las asociaciones encuestadas externaliza por lo menos un servicio.</a:t>
            </a:r>
          </a:p>
        </p:txBody>
      </p:sp>
      <p:pic>
        <p:nvPicPr>
          <p:cNvPr id="7" name="Imagen 6"/>
          <p:cNvPicPr>
            <a:picLocks noChangeAspect="1"/>
          </p:cNvPicPr>
          <p:nvPr/>
        </p:nvPicPr>
        <p:blipFill>
          <a:blip r:embed="rId4"/>
          <a:stretch>
            <a:fillRect/>
          </a:stretch>
        </p:blipFill>
        <p:spPr>
          <a:xfrm>
            <a:off x="6321693" y="3512508"/>
            <a:ext cx="4865459" cy="2258533"/>
          </a:xfrm>
          <a:prstGeom prst="rect">
            <a:avLst/>
          </a:prstGeom>
        </p:spPr>
      </p:pic>
      <p:pic>
        <p:nvPicPr>
          <p:cNvPr id="8" name="Imagen 7"/>
          <p:cNvPicPr>
            <a:picLocks noChangeAspect="1"/>
          </p:cNvPicPr>
          <p:nvPr/>
        </p:nvPicPr>
        <p:blipFill>
          <a:blip r:embed="rId5"/>
          <a:stretch>
            <a:fillRect/>
          </a:stretch>
        </p:blipFill>
        <p:spPr>
          <a:xfrm>
            <a:off x="2191870" y="1765207"/>
            <a:ext cx="3257550" cy="2095500"/>
          </a:xfrm>
          <a:prstGeom prst="rect">
            <a:avLst/>
          </a:prstGeom>
        </p:spPr>
      </p:pic>
    </p:spTree>
    <p:extLst>
      <p:ext uri="{BB962C8B-B14F-4D97-AF65-F5344CB8AC3E}">
        <p14:creationId xmlns:p14="http://schemas.microsoft.com/office/powerpoint/2010/main" val="225609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
            <a:ext cx="12192000" cy="6858000"/>
          </a:xfrm>
          <a:prstGeom prst="rect">
            <a:avLst/>
          </a:prstGeom>
        </p:spPr>
      </p:pic>
      <p:sp>
        <p:nvSpPr>
          <p:cNvPr id="2" name="Título 1"/>
          <p:cNvSpPr>
            <a:spLocks noGrp="1"/>
          </p:cNvSpPr>
          <p:nvPr>
            <p:ph type="title"/>
          </p:nvPr>
        </p:nvSpPr>
        <p:spPr>
          <a:xfrm>
            <a:off x="1365161" y="438211"/>
            <a:ext cx="9913065" cy="664605"/>
          </a:xfrm>
        </p:spPr>
        <p:txBody>
          <a:bodyPr/>
          <a:lstStyle/>
          <a:p>
            <a:r>
              <a:rPr lang="es-EC" dirty="0"/>
              <a:t>metodología</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graphicFrame>
        <p:nvGraphicFramePr>
          <p:cNvPr id="4" name="Diagrama 3"/>
          <p:cNvGraphicFramePr/>
          <p:nvPr>
            <p:extLst>
              <p:ext uri="{D42A27DB-BD31-4B8C-83A1-F6EECF244321}">
                <p14:modId xmlns:p14="http://schemas.microsoft.com/office/powerpoint/2010/main" val="798057312"/>
              </p:ext>
            </p:extLst>
          </p:nvPr>
        </p:nvGraphicFramePr>
        <p:xfrm>
          <a:off x="2348301" y="1124648"/>
          <a:ext cx="8779043" cy="272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12"/>
          <p:cNvSpPr/>
          <p:nvPr/>
        </p:nvSpPr>
        <p:spPr>
          <a:xfrm>
            <a:off x="5074276" y="4211983"/>
            <a:ext cx="6553617" cy="119253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s-EC" sz="1600" dirty="0"/>
              <a:t>H</a:t>
            </a:r>
            <a:r>
              <a:rPr lang="es-EC" sz="1600" baseline="-25000" dirty="0"/>
              <a:t>i</a:t>
            </a:r>
            <a:r>
              <a:rPr lang="es-EC" sz="1600" dirty="0"/>
              <a:t>: El gobierno corporativo influye en la mejora de la gestión financiera de las asociaciones de producción agrícola.</a:t>
            </a:r>
          </a:p>
          <a:p>
            <a:pPr lvl="0" algn="just"/>
            <a:r>
              <a:rPr lang="es-EC" sz="1600" dirty="0"/>
              <a:t>H</a:t>
            </a:r>
            <a:r>
              <a:rPr lang="es-EC" sz="1600" baseline="-25000" dirty="0"/>
              <a:t>o</a:t>
            </a:r>
            <a:r>
              <a:rPr lang="es-EC" sz="1600" dirty="0"/>
              <a:t>: El gobierno corporativo no influye en la mejora de la gestión financiera de las asociaciones de producción agrícola.</a:t>
            </a:r>
          </a:p>
        </p:txBody>
      </p:sp>
      <p:sp>
        <p:nvSpPr>
          <p:cNvPr id="14" name="Rectángulo 13"/>
          <p:cNvSpPr/>
          <p:nvPr/>
        </p:nvSpPr>
        <p:spPr>
          <a:xfrm>
            <a:off x="2348301" y="4388271"/>
            <a:ext cx="1545411" cy="6055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Hipótesis general</a:t>
            </a:r>
            <a:endParaRPr lang="es-EC" sz="1400" dirty="0"/>
          </a:p>
        </p:txBody>
      </p:sp>
      <p:sp>
        <p:nvSpPr>
          <p:cNvPr id="8" name="Flecha: a la derecha 7"/>
          <p:cNvSpPr/>
          <p:nvPr/>
        </p:nvSpPr>
        <p:spPr>
          <a:xfrm>
            <a:off x="4239296" y="4534631"/>
            <a:ext cx="528034" cy="418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Rectángulo 18"/>
          <p:cNvSpPr/>
          <p:nvPr/>
        </p:nvSpPr>
        <p:spPr>
          <a:xfrm>
            <a:off x="5074276" y="5619250"/>
            <a:ext cx="6553617" cy="65872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s-EC" sz="1600" dirty="0"/>
              <a:t>H: La asamblea general constituye un área elemental de gobierno corporativo en las asociaciones de producción agrícola.</a:t>
            </a:r>
          </a:p>
        </p:txBody>
      </p:sp>
      <p:sp>
        <p:nvSpPr>
          <p:cNvPr id="20" name="Rectángulo 19"/>
          <p:cNvSpPr/>
          <p:nvPr/>
        </p:nvSpPr>
        <p:spPr>
          <a:xfrm>
            <a:off x="2348302" y="5632181"/>
            <a:ext cx="1545411" cy="6055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Hipótesis específica</a:t>
            </a:r>
            <a:endParaRPr lang="es-EC" sz="1400" dirty="0"/>
          </a:p>
        </p:txBody>
      </p:sp>
      <p:sp>
        <p:nvSpPr>
          <p:cNvPr id="21" name="Flecha: a la derecha 20"/>
          <p:cNvSpPr/>
          <p:nvPr/>
        </p:nvSpPr>
        <p:spPr>
          <a:xfrm>
            <a:off x="4246152" y="5755403"/>
            <a:ext cx="528034" cy="418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p:cNvPicPr>
            <a:picLocks noChangeAspect="1"/>
          </p:cNvPicPr>
          <p:nvPr/>
        </p:nvPicPr>
        <p:blipFill>
          <a:blip r:embed="rId8"/>
          <a:stretch>
            <a:fillRect/>
          </a:stretch>
        </p:blipFill>
        <p:spPr>
          <a:xfrm>
            <a:off x="1220452" y="2018311"/>
            <a:ext cx="2061368" cy="1434414"/>
          </a:xfrm>
          <a:prstGeom prst="rect">
            <a:avLst/>
          </a:prstGeom>
        </p:spPr>
      </p:pic>
    </p:spTree>
    <p:extLst>
      <p:ext uri="{BB962C8B-B14F-4D97-AF65-F5344CB8AC3E}">
        <p14:creationId xmlns:p14="http://schemas.microsoft.com/office/powerpoint/2010/main" val="391515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
            <a:ext cx="12192000" cy="6858000"/>
          </a:xfrm>
          <a:prstGeom prst="rect">
            <a:avLst/>
          </a:prstGeom>
        </p:spPr>
      </p:pic>
      <p:sp>
        <p:nvSpPr>
          <p:cNvPr id="2" name="Título 1"/>
          <p:cNvSpPr>
            <a:spLocks noGrp="1"/>
          </p:cNvSpPr>
          <p:nvPr>
            <p:ph type="title"/>
          </p:nvPr>
        </p:nvSpPr>
        <p:spPr>
          <a:xfrm>
            <a:off x="1365161" y="438211"/>
            <a:ext cx="9913065" cy="664605"/>
          </a:xfrm>
        </p:spPr>
        <p:txBody>
          <a:bodyPr/>
          <a:lstStyle/>
          <a:p>
            <a:r>
              <a:rPr lang="es-EC" dirty="0"/>
              <a:t>metodología</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graphicFrame>
        <p:nvGraphicFramePr>
          <p:cNvPr id="15" name="Diagrama 14"/>
          <p:cNvGraphicFramePr/>
          <p:nvPr>
            <p:extLst>
              <p:ext uri="{D42A27DB-BD31-4B8C-83A1-F6EECF244321}">
                <p14:modId xmlns:p14="http://schemas.microsoft.com/office/powerpoint/2010/main" val="1678972784"/>
              </p:ext>
            </p:extLst>
          </p:nvPr>
        </p:nvGraphicFramePr>
        <p:xfrm>
          <a:off x="2578835" y="1159380"/>
          <a:ext cx="7793970" cy="4184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p:cNvPicPr>
            <a:picLocks noChangeAspect="1"/>
          </p:cNvPicPr>
          <p:nvPr/>
        </p:nvPicPr>
        <p:blipFill>
          <a:blip r:embed="rId8"/>
          <a:stretch>
            <a:fillRect/>
          </a:stretch>
        </p:blipFill>
        <p:spPr>
          <a:xfrm>
            <a:off x="2734456" y="4258466"/>
            <a:ext cx="3361544" cy="710608"/>
          </a:xfrm>
          <a:prstGeom prst="rect">
            <a:avLst/>
          </a:prstGeom>
        </p:spPr>
      </p:pic>
      <p:pic>
        <p:nvPicPr>
          <p:cNvPr id="17" name="Imagen 16"/>
          <p:cNvPicPr>
            <a:picLocks noChangeAspect="1"/>
          </p:cNvPicPr>
          <p:nvPr/>
        </p:nvPicPr>
        <p:blipFill>
          <a:blip r:embed="rId9"/>
          <a:stretch>
            <a:fillRect/>
          </a:stretch>
        </p:blipFill>
        <p:spPr>
          <a:xfrm>
            <a:off x="6779172" y="5344242"/>
            <a:ext cx="2750307" cy="876300"/>
          </a:xfrm>
          <a:prstGeom prst="rect">
            <a:avLst/>
          </a:prstGeom>
          <a:ln>
            <a:noFill/>
          </a:ln>
          <a:effectLst>
            <a:softEdge rad="112500"/>
          </a:effectLst>
        </p:spPr>
      </p:pic>
      <p:pic>
        <p:nvPicPr>
          <p:cNvPr id="18" name="Imagen 17"/>
          <p:cNvPicPr>
            <a:picLocks noChangeAspect="1"/>
          </p:cNvPicPr>
          <p:nvPr/>
        </p:nvPicPr>
        <p:blipFill>
          <a:blip r:embed="rId10"/>
          <a:stretch>
            <a:fillRect/>
          </a:stretch>
        </p:blipFill>
        <p:spPr>
          <a:xfrm>
            <a:off x="9622370" y="5782392"/>
            <a:ext cx="1966487" cy="514772"/>
          </a:xfrm>
          <a:prstGeom prst="rect">
            <a:avLst/>
          </a:prstGeom>
          <a:ln>
            <a:noFill/>
          </a:ln>
          <a:effectLst>
            <a:softEdge rad="112500"/>
          </a:effectLst>
        </p:spPr>
      </p:pic>
    </p:spTree>
    <p:extLst>
      <p:ext uri="{BB962C8B-B14F-4D97-AF65-F5344CB8AC3E}">
        <p14:creationId xmlns:p14="http://schemas.microsoft.com/office/powerpoint/2010/main" val="224675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
            <a:ext cx="12192000" cy="6858000"/>
          </a:xfrm>
          <a:prstGeom prst="rect">
            <a:avLst/>
          </a:prstGeom>
        </p:spPr>
      </p:pic>
      <p:sp>
        <p:nvSpPr>
          <p:cNvPr id="2" name="Título 1"/>
          <p:cNvSpPr>
            <a:spLocks noGrp="1"/>
          </p:cNvSpPr>
          <p:nvPr>
            <p:ph type="title"/>
          </p:nvPr>
        </p:nvSpPr>
        <p:spPr>
          <a:xfrm>
            <a:off x="1365161" y="342675"/>
            <a:ext cx="9913065" cy="455067"/>
          </a:xfrm>
        </p:spPr>
        <p:txBody>
          <a:bodyPr>
            <a:normAutofit fontScale="90000"/>
          </a:bodyPr>
          <a:lstStyle/>
          <a:p>
            <a:r>
              <a:rPr lang="es-EC" dirty="0"/>
              <a:t>RESULTADOS PRINCIPALES</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pic>
        <p:nvPicPr>
          <p:cNvPr id="7" name="Imagen 6"/>
          <p:cNvPicPr>
            <a:picLocks noChangeAspect="1"/>
          </p:cNvPicPr>
          <p:nvPr/>
        </p:nvPicPr>
        <p:blipFill>
          <a:blip r:embed="rId3"/>
          <a:stretch>
            <a:fillRect/>
          </a:stretch>
        </p:blipFill>
        <p:spPr>
          <a:xfrm>
            <a:off x="1501641" y="1366955"/>
            <a:ext cx="4994696" cy="2616040"/>
          </a:xfrm>
          <a:prstGeom prst="rect">
            <a:avLst/>
          </a:prstGeom>
        </p:spPr>
      </p:pic>
      <p:pic>
        <p:nvPicPr>
          <p:cNvPr id="5" name="Imagen 4"/>
          <p:cNvPicPr>
            <a:picLocks noChangeAspect="1"/>
          </p:cNvPicPr>
          <p:nvPr/>
        </p:nvPicPr>
        <p:blipFill>
          <a:blip r:embed="rId4"/>
          <a:stretch>
            <a:fillRect/>
          </a:stretch>
        </p:blipFill>
        <p:spPr>
          <a:xfrm>
            <a:off x="6946709" y="1366955"/>
            <a:ext cx="4722127" cy="5197618"/>
          </a:xfrm>
          <a:prstGeom prst="rect">
            <a:avLst/>
          </a:prstGeom>
        </p:spPr>
      </p:pic>
      <p:pic>
        <p:nvPicPr>
          <p:cNvPr id="8" name="Imagen 7"/>
          <p:cNvPicPr>
            <a:picLocks noChangeAspect="1"/>
          </p:cNvPicPr>
          <p:nvPr/>
        </p:nvPicPr>
        <p:blipFill>
          <a:blip r:embed="rId5"/>
          <a:stretch>
            <a:fillRect/>
          </a:stretch>
        </p:blipFill>
        <p:spPr>
          <a:xfrm>
            <a:off x="1516513" y="4150990"/>
            <a:ext cx="4979824" cy="2472246"/>
          </a:xfrm>
          <a:prstGeom prst="rect">
            <a:avLst/>
          </a:prstGeom>
        </p:spPr>
      </p:pic>
      <p:sp>
        <p:nvSpPr>
          <p:cNvPr id="9" name="Rectángulo 8"/>
          <p:cNvSpPr/>
          <p:nvPr/>
        </p:nvSpPr>
        <p:spPr>
          <a:xfrm>
            <a:off x="1501641" y="814608"/>
            <a:ext cx="2251493" cy="369332"/>
          </a:xfrm>
          <a:prstGeom prst="rect">
            <a:avLst/>
          </a:prstGeom>
        </p:spPr>
        <p:txBody>
          <a:bodyPr wrap="square">
            <a:spAutoFit/>
          </a:bodyPr>
          <a:lstStyle/>
          <a:p>
            <a:r>
              <a:rPr lang="es-EC" b="1" dirty="0"/>
              <a:t>Medidas evaluadas.-</a:t>
            </a:r>
          </a:p>
        </p:txBody>
      </p:sp>
    </p:spTree>
    <p:extLst>
      <p:ext uri="{BB962C8B-B14F-4D97-AF65-F5344CB8AC3E}">
        <p14:creationId xmlns:p14="http://schemas.microsoft.com/office/powerpoint/2010/main" val="407866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
            <a:ext cx="12192000" cy="6858000"/>
          </a:xfrm>
          <a:prstGeom prst="rect">
            <a:avLst/>
          </a:prstGeom>
        </p:spPr>
      </p:pic>
      <p:sp>
        <p:nvSpPr>
          <p:cNvPr id="2" name="Título 1"/>
          <p:cNvSpPr>
            <a:spLocks noGrp="1"/>
          </p:cNvSpPr>
          <p:nvPr>
            <p:ph type="title"/>
          </p:nvPr>
        </p:nvSpPr>
        <p:spPr>
          <a:xfrm>
            <a:off x="1365161" y="342675"/>
            <a:ext cx="9913065" cy="455067"/>
          </a:xfrm>
        </p:spPr>
        <p:txBody>
          <a:bodyPr>
            <a:normAutofit fontScale="90000"/>
          </a:bodyPr>
          <a:lstStyle/>
          <a:p>
            <a:r>
              <a:rPr lang="es-EC" dirty="0"/>
              <a:t>RESULTADOS PRINCIPALES</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9" name="Rectángulo 8"/>
          <p:cNvSpPr/>
          <p:nvPr/>
        </p:nvSpPr>
        <p:spPr>
          <a:xfrm>
            <a:off x="1501641" y="800960"/>
            <a:ext cx="2251493" cy="369332"/>
          </a:xfrm>
          <a:prstGeom prst="rect">
            <a:avLst/>
          </a:prstGeom>
        </p:spPr>
        <p:txBody>
          <a:bodyPr wrap="square">
            <a:spAutoFit/>
          </a:bodyPr>
          <a:lstStyle/>
          <a:p>
            <a:r>
              <a:rPr lang="es-EC" b="1" dirty="0"/>
              <a:t>Medidas evaluadas.-</a:t>
            </a:r>
          </a:p>
        </p:txBody>
      </p:sp>
      <p:pic>
        <p:nvPicPr>
          <p:cNvPr id="4" name="Imagen 3"/>
          <p:cNvPicPr>
            <a:picLocks noChangeAspect="1"/>
          </p:cNvPicPr>
          <p:nvPr/>
        </p:nvPicPr>
        <p:blipFill>
          <a:blip r:embed="rId3"/>
          <a:stretch>
            <a:fillRect/>
          </a:stretch>
        </p:blipFill>
        <p:spPr>
          <a:xfrm>
            <a:off x="1663968" y="1559979"/>
            <a:ext cx="4784129" cy="4147137"/>
          </a:xfrm>
          <a:prstGeom prst="rect">
            <a:avLst/>
          </a:prstGeom>
        </p:spPr>
      </p:pic>
      <p:pic>
        <p:nvPicPr>
          <p:cNvPr id="5" name="Imagen 4"/>
          <p:cNvPicPr>
            <a:picLocks noChangeAspect="1"/>
          </p:cNvPicPr>
          <p:nvPr/>
        </p:nvPicPr>
        <p:blipFill>
          <a:blip r:embed="rId4"/>
          <a:stretch>
            <a:fillRect/>
          </a:stretch>
        </p:blipFill>
        <p:spPr>
          <a:xfrm>
            <a:off x="6756468" y="1573775"/>
            <a:ext cx="4850296" cy="4133341"/>
          </a:xfrm>
          <a:prstGeom prst="rect">
            <a:avLst/>
          </a:prstGeom>
        </p:spPr>
      </p:pic>
    </p:spTree>
    <p:extLst>
      <p:ext uri="{BB962C8B-B14F-4D97-AF65-F5344CB8AC3E}">
        <p14:creationId xmlns:p14="http://schemas.microsoft.com/office/powerpoint/2010/main" val="9285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
            <a:ext cx="12192000" cy="6858000"/>
          </a:xfrm>
          <a:prstGeom prst="rect">
            <a:avLst/>
          </a:prstGeom>
        </p:spPr>
      </p:pic>
      <p:sp>
        <p:nvSpPr>
          <p:cNvPr id="2" name="Título 1"/>
          <p:cNvSpPr>
            <a:spLocks noGrp="1"/>
          </p:cNvSpPr>
          <p:nvPr>
            <p:ph type="title"/>
          </p:nvPr>
        </p:nvSpPr>
        <p:spPr>
          <a:xfrm>
            <a:off x="1365161" y="342675"/>
            <a:ext cx="9913065" cy="455067"/>
          </a:xfrm>
        </p:spPr>
        <p:txBody>
          <a:bodyPr>
            <a:normAutofit fontScale="90000"/>
          </a:bodyPr>
          <a:lstStyle/>
          <a:p>
            <a:r>
              <a:rPr lang="es-EC" dirty="0"/>
              <a:t>RESULTADOS PRINCIPALES</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9" name="Rectángulo 8"/>
          <p:cNvSpPr/>
          <p:nvPr/>
        </p:nvSpPr>
        <p:spPr>
          <a:xfrm>
            <a:off x="1487993" y="855552"/>
            <a:ext cx="4244066" cy="369332"/>
          </a:xfrm>
          <a:prstGeom prst="rect">
            <a:avLst/>
          </a:prstGeom>
        </p:spPr>
        <p:txBody>
          <a:bodyPr wrap="square">
            <a:spAutoFit/>
          </a:bodyPr>
          <a:lstStyle/>
          <a:p>
            <a:r>
              <a:rPr lang="es-EC" b="1" dirty="0"/>
              <a:t>Análisis de componentes principales.-</a:t>
            </a: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501641" y="1452440"/>
            <a:ext cx="10324140" cy="5207669"/>
          </a:xfrm>
          <a:prstGeom prst="rect">
            <a:avLst/>
          </a:prstGeom>
          <a:noFill/>
          <a:ln>
            <a:noFill/>
          </a:ln>
        </p:spPr>
      </p:pic>
      <p:sp>
        <p:nvSpPr>
          <p:cNvPr id="11" name="Rectángulo 10"/>
          <p:cNvSpPr/>
          <p:nvPr/>
        </p:nvSpPr>
        <p:spPr>
          <a:xfrm>
            <a:off x="9219180" y="652034"/>
            <a:ext cx="2059046" cy="6055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Matriz de correlaciones</a:t>
            </a:r>
            <a:endParaRPr lang="es-EC" sz="1400" dirty="0"/>
          </a:p>
        </p:txBody>
      </p:sp>
    </p:spTree>
    <p:extLst>
      <p:ext uri="{BB962C8B-B14F-4D97-AF65-F5344CB8AC3E}">
        <p14:creationId xmlns:p14="http://schemas.microsoft.com/office/powerpoint/2010/main" val="182331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7"/>
            <a:ext cx="12192000" cy="6858000"/>
          </a:xfrm>
          <a:prstGeom prst="rect">
            <a:avLst/>
          </a:prstGeom>
        </p:spPr>
      </p:pic>
      <p:sp>
        <p:nvSpPr>
          <p:cNvPr id="2" name="Título 1"/>
          <p:cNvSpPr>
            <a:spLocks noGrp="1"/>
          </p:cNvSpPr>
          <p:nvPr>
            <p:ph type="title"/>
          </p:nvPr>
        </p:nvSpPr>
        <p:spPr>
          <a:xfrm>
            <a:off x="1365161" y="342675"/>
            <a:ext cx="9913065" cy="455067"/>
          </a:xfrm>
        </p:spPr>
        <p:txBody>
          <a:bodyPr>
            <a:normAutofit fontScale="90000"/>
          </a:bodyPr>
          <a:lstStyle/>
          <a:p>
            <a:r>
              <a:rPr lang="es-EC" dirty="0"/>
              <a:t>RESULTADOS PRINCIPALES</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9" name="Rectángulo 8"/>
          <p:cNvSpPr/>
          <p:nvPr/>
        </p:nvSpPr>
        <p:spPr>
          <a:xfrm>
            <a:off x="1487993" y="855552"/>
            <a:ext cx="4244066" cy="369332"/>
          </a:xfrm>
          <a:prstGeom prst="rect">
            <a:avLst/>
          </a:prstGeom>
        </p:spPr>
        <p:txBody>
          <a:bodyPr wrap="square">
            <a:spAutoFit/>
          </a:bodyPr>
          <a:lstStyle/>
          <a:p>
            <a:r>
              <a:rPr lang="es-EC" b="1" dirty="0"/>
              <a:t>Análisis de componentes principales.-</a:t>
            </a:r>
          </a:p>
        </p:txBody>
      </p:sp>
      <p:sp>
        <p:nvSpPr>
          <p:cNvPr id="11" name="Rectángulo 10"/>
          <p:cNvSpPr/>
          <p:nvPr/>
        </p:nvSpPr>
        <p:spPr>
          <a:xfrm>
            <a:off x="2846231" y="1393855"/>
            <a:ext cx="2059046" cy="6055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Prueba de KMO y Barlett</a:t>
            </a:r>
          </a:p>
        </p:txBody>
      </p:sp>
      <p:sp>
        <p:nvSpPr>
          <p:cNvPr id="12" name="Flecha: a la derecha 11"/>
          <p:cNvSpPr/>
          <p:nvPr/>
        </p:nvSpPr>
        <p:spPr>
          <a:xfrm rot="5400000">
            <a:off x="3659602" y="2213527"/>
            <a:ext cx="432303" cy="384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4023690" y="4823321"/>
            <a:ext cx="2059046" cy="6055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Comunalidades</a:t>
            </a:r>
          </a:p>
        </p:txBody>
      </p:sp>
      <p:sp>
        <p:nvSpPr>
          <p:cNvPr id="14" name="Flecha: a la derecha 13"/>
          <p:cNvSpPr/>
          <p:nvPr/>
        </p:nvSpPr>
        <p:spPr>
          <a:xfrm>
            <a:off x="6389325" y="4864047"/>
            <a:ext cx="432303" cy="384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3"/>
          <a:stretch>
            <a:fillRect/>
          </a:stretch>
        </p:blipFill>
        <p:spPr>
          <a:xfrm>
            <a:off x="1566913" y="2824777"/>
            <a:ext cx="4586054" cy="1429004"/>
          </a:xfrm>
          <a:prstGeom prst="rect">
            <a:avLst/>
          </a:prstGeom>
        </p:spPr>
      </p:pic>
      <p:pic>
        <p:nvPicPr>
          <p:cNvPr id="8" name="Imagen 7"/>
          <p:cNvPicPr>
            <a:picLocks noChangeAspect="1"/>
          </p:cNvPicPr>
          <p:nvPr/>
        </p:nvPicPr>
        <p:blipFill>
          <a:blip r:embed="rId4"/>
          <a:stretch>
            <a:fillRect/>
          </a:stretch>
        </p:blipFill>
        <p:spPr>
          <a:xfrm>
            <a:off x="7102117" y="993227"/>
            <a:ext cx="4532867" cy="5470634"/>
          </a:xfrm>
          <a:prstGeom prst="rect">
            <a:avLst/>
          </a:prstGeom>
        </p:spPr>
      </p:pic>
    </p:spTree>
    <p:extLst>
      <p:ext uri="{BB962C8B-B14F-4D97-AF65-F5344CB8AC3E}">
        <p14:creationId xmlns:p14="http://schemas.microsoft.com/office/powerpoint/2010/main" val="80361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571225" y="438211"/>
            <a:ext cx="9913065" cy="664605"/>
          </a:xfrm>
        </p:spPr>
        <p:txBody>
          <a:bodyPr/>
          <a:lstStyle/>
          <a:p>
            <a:r>
              <a:rPr lang="es-EC" dirty="0"/>
              <a:t>Planteamiento Y JUSTIFICACIÓN del problema</a:t>
            </a:r>
          </a:p>
        </p:txBody>
      </p:sp>
      <p:sp>
        <p:nvSpPr>
          <p:cNvPr id="3" name="Rectángulo 2"/>
          <p:cNvSpPr/>
          <p:nvPr/>
        </p:nvSpPr>
        <p:spPr>
          <a:xfrm>
            <a:off x="1841248" y="1306267"/>
            <a:ext cx="6845552" cy="8407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400" dirty="0"/>
              <a:t>Las organizaciones de la Economía Popular y Solidaria,  presentan “problemas de gobernabilidad dimanados de los complejos procesos de toma de decisiones democráticas y participativas de los cooperados y socios” (Jácome &amp; Páez, 2014, pág. 35).</a:t>
            </a:r>
          </a:p>
        </p:txBody>
      </p:sp>
      <p:sp>
        <p:nvSpPr>
          <p:cNvPr id="7" name="Rectángulo 6"/>
          <p:cNvSpPr/>
          <p:nvPr/>
        </p:nvSpPr>
        <p:spPr>
          <a:xfrm>
            <a:off x="2612042" y="2425213"/>
            <a:ext cx="5727912" cy="9539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sz="1400" dirty="0"/>
              <a:t>Las asociaciones de producción agrícola son manejadas por personas especializadas en la agricultura y ganadería, y ciertos casos con escolaridad básica, que desconocen la manera correcta para administrar, controlar y supervisar a la organización.</a:t>
            </a:r>
          </a:p>
        </p:txBody>
      </p:sp>
      <p:sp>
        <p:nvSpPr>
          <p:cNvPr id="8" name="Rectángulo 7"/>
          <p:cNvSpPr/>
          <p:nvPr/>
        </p:nvSpPr>
        <p:spPr>
          <a:xfrm>
            <a:off x="1744579" y="3913198"/>
            <a:ext cx="1892540" cy="18412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400" dirty="0"/>
              <a:t>¿Cómo las prácticas de gobierno corporativo contribuyen con las asociaciones de producción agrícola a lograr una mejor gestión financiera? </a:t>
            </a:r>
            <a:endParaRPr lang="es-EC" sz="1200" dirty="0"/>
          </a:p>
        </p:txBody>
      </p:sp>
      <p:sp>
        <p:nvSpPr>
          <p:cNvPr id="39" name="Flecha: a la derecha 38"/>
          <p:cNvSpPr/>
          <p:nvPr/>
        </p:nvSpPr>
        <p:spPr>
          <a:xfrm>
            <a:off x="3796315" y="4583415"/>
            <a:ext cx="595380" cy="49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9" name="Imagen 48"/>
          <p:cNvPicPr>
            <a:picLocks noChangeAspect="1"/>
          </p:cNvPicPr>
          <p:nvPr/>
        </p:nvPicPr>
        <p:blipFill>
          <a:blip r:embed="rId3"/>
          <a:stretch>
            <a:fillRect/>
          </a:stretch>
        </p:blipFill>
        <p:spPr>
          <a:xfrm>
            <a:off x="9585434" y="4335519"/>
            <a:ext cx="1984245" cy="1223712"/>
          </a:xfrm>
          <a:prstGeom prst="rect">
            <a:avLst/>
          </a:prstGeom>
          <a:ln>
            <a:noFill/>
          </a:ln>
          <a:effectLst>
            <a:softEdge rad="112500"/>
          </a:effectLst>
        </p:spPr>
      </p:pic>
      <p:graphicFrame>
        <p:nvGraphicFramePr>
          <p:cNvPr id="4" name="Diagrama 3"/>
          <p:cNvGraphicFramePr/>
          <p:nvPr>
            <p:extLst>
              <p:ext uri="{D42A27DB-BD31-4B8C-83A1-F6EECF244321}">
                <p14:modId xmlns:p14="http://schemas.microsoft.com/office/powerpoint/2010/main" val="1048132655"/>
              </p:ext>
            </p:extLst>
          </p:nvPr>
        </p:nvGraphicFramePr>
        <p:xfrm>
          <a:off x="4248764" y="3774270"/>
          <a:ext cx="5478560" cy="25487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p:cNvSpPr/>
          <p:nvPr/>
        </p:nvSpPr>
        <p:spPr>
          <a:xfrm>
            <a:off x="9386785" y="1439889"/>
            <a:ext cx="2282526" cy="17308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sz="1400" dirty="0">
                <a:solidFill>
                  <a:schemeClr val="tx1"/>
                </a:solidFill>
              </a:rPr>
              <a:t>Miralles (2013) indica que, si existe una buena estructura, y las actividades están bien distribuidas a nivel directivo y operativo, el funcionamiento de la empresa será mejor. </a:t>
            </a:r>
            <a:endParaRPr lang="es-EC" sz="1400" dirty="0"/>
          </a:p>
        </p:txBody>
      </p:sp>
    </p:spTree>
    <p:extLst>
      <p:ext uri="{BB962C8B-B14F-4D97-AF65-F5344CB8AC3E}">
        <p14:creationId xmlns:p14="http://schemas.microsoft.com/office/powerpoint/2010/main" val="147986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7"/>
            <a:ext cx="12192000" cy="6858000"/>
          </a:xfrm>
          <a:prstGeom prst="rect">
            <a:avLst/>
          </a:prstGeom>
        </p:spPr>
      </p:pic>
      <p:sp>
        <p:nvSpPr>
          <p:cNvPr id="2" name="Título 1"/>
          <p:cNvSpPr>
            <a:spLocks noGrp="1"/>
          </p:cNvSpPr>
          <p:nvPr>
            <p:ph type="title"/>
          </p:nvPr>
        </p:nvSpPr>
        <p:spPr>
          <a:xfrm>
            <a:off x="1365161" y="342675"/>
            <a:ext cx="9913065" cy="455067"/>
          </a:xfrm>
        </p:spPr>
        <p:txBody>
          <a:bodyPr>
            <a:normAutofit fontScale="90000"/>
          </a:bodyPr>
          <a:lstStyle/>
          <a:p>
            <a:r>
              <a:rPr lang="es-EC" dirty="0"/>
              <a:t>RESULTADOS PRINCIPALES</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9" name="Rectángulo 8"/>
          <p:cNvSpPr/>
          <p:nvPr/>
        </p:nvSpPr>
        <p:spPr>
          <a:xfrm>
            <a:off x="1487993" y="855552"/>
            <a:ext cx="4244066" cy="369332"/>
          </a:xfrm>
          <a:prstGeom prst="rect">
            <a:avLst/>
          </a:prstGeom>
        </p:spPr>
        <p:txBody>
          <a:bodyPr wrap="square">
            <a:spAutoFit/>
          </a:bodyPr>
          <a:lstStyle/>
          <a:p>
            <a:r>
              <a:rPr lang="es-EC" b="1" dirty="0"/>
              <a:t>Análisis de componentes principales.-</a:t>
            </a:r>
          </a:p>
        </p:txBody>
      </p:sp>
      <p:sp>
        <p:nvSpPr>
          <p:cNvPr id="12" name="Flecha: a la derecha 11"/>
          <p:cNvSpPr/>
          <p:nvPr/>
        </p:nvSpPr>
        <p:spPr>
          <a:xfrm>
            <a:off x="4956895" y="3365978"/>
            <a:ext cx="432303" cy="384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p:cNvPicPr>
            <a:picLocks noChangeAspect="1"/>
          </p:cNvPicPr>
          <p:nvPr/>
        </p:nvPicPr>
        <p:blipFill>
          <a:blip r:embed="rId3"/>
          <a:stretch>
            <a:fillRect/>
          </a:stretch>
        </p:blipFill>
        <p:spPr>
          <a:xfrm>
            <a:off x="5568531" y="1224884"/>
            <a:ext cx="5820378" cy="5428164"/>
          </a:xfrm>
          <a:prstGeom prst="rect">
            <a:avLst/>
          </a:prstGeom>
        </p:spPr>
      </p:pic>
      <p:sp>
        <p:nvSpPr>
          <p:cNvPr id="13" name="Rectángulo 12"/>
          <p:cNvSpPr/>
          <p:nvPr/>
        </p:nvSpPr>
        <p:spPr>
          <a:xfrm>
            <a:off x="2580503" y="3300980"/>
            <a:ext cx="2059046" cy="6055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Varianza total explicada</a:t>
            </a:r>
          </a:p>
        </p:txBody>
      </p:sp>
    </p:spTree>
    <p:extLst>
      <p:ext uri="{BB962C8B-B14F-4D97-AF65-F5344CB8AC3E}">
        <p14:creationId xmlns:p14="http://schemas.microsoft.com/office/powerpoint/2010/main" val="133521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7"/>
            <a:ext cx="12192000" cy="6858000"/>
          </a:xfrm>
          <a:prstGeom prst="rect">
            <a:avLst/>
          </a:prstGeom>
        </p:spPr>
      </p:pic>
      <p:sp>
        <p:nvSpPr>
          <p:cNvPr id="2" name="Título 1"/>
          <p:cNvSpPr>
            <a:spLocks noGrp="1"/>
          </p:cNvSpPr>
          <p:nvPr>
            <p:ph type="title"/>
          </p:nvPr>
        </p:nvSpPr>
        <p:spPr>
          <a:xfrm>
            <a:off x="1365161" y="342675"/>
            <a:ext cx="9913065" cy="455067"/>
          </a:xfrm>
        </p:spPr>
        <p:txBody>
          <a:bodyPr>
            <a:normAutofit fontScale="90000"/>
          </a:bodyPr>
          <a:lstStyle/>
          <a:p>
            <a:r>
              <a:rPr lang="es-EC" dirty="0"/>
              <a:t>RESULTADOS PRINCIPALES</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9" name="Rectángulo 8"/>
          <p:cNvSpPr/>
          <p:nvPr/>
        </p:nvSpPr>
        <p:spPr>
          <a:xfrm>
            <a:off x="1487993" y="855552"/>
            <a:ext cx="4244066" cy="369332"/>
          </a:xfrm>
          <a:prstGeom prst="rect">
            <a:avLst/>
          </a:prstGeom>
        </p:spPr>
        <p:txBody>
          <a:bodyPr wrap="square">
            <a:spAutoFit/>
          </a:bodyPr>
          <a:lstStyle/>
          <a:p>
            <a:r>
              <a:rPr lang="es-EC" b="1" dirty="0"/>
              <a:t>Análisis de componentes principales.-</a:t>
            </a:r>
          </a:p>
        </p:txBody>
      </p:sp>
      <p:sp>
        <p:nvSpPr>
          <p:cNvPr id="11" name="Rectángulo 10"/>
          <p:cNvSpPr/>
          <p:nvPr/>
        </p:nvSpPr>
        <p:spPr>
          <a:xfrm>
            <a:off x="1302062" y="2270049"/>
            <a:ext cx="817790" cy="1518144"/>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s-EC" b="1" dirty="0"/>
              <a:t>Gráfico de Sedimentación</a:t>
            </a:r>
          </a:p>
        </p:txBody>
      </p:sp>
      <p:sp>
        <p:nvSpPr>
          <p:cNvPr id="13" name="Rectángulo 12"/>
          <p:cNvSpPr/>
          <p:nvPr/>
        </p:nvSpPr>
        <p:spPr>
          <a:xfrm>
            <a:off x="3561099" y="5562381"/>
            <a:ext cx="2262409" cy="6055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a:t>Matriz de componentes rotada</a:t>
            </a:r>
          </a:p>
        </p:txBody>
      </p:sp>
      <p:pic>
        <p:nvPicPr>
          <p:cNvPr id="15" name="Picture 1"/>
          <p:cNvPicPr/>
          <p:nvPr/>
        </p:nvPicPr>
        <p:blipFill rotWithShape="1">
          <a:blip r:embed="rId3" cstate="print"/>
          <a:srcRect t="6491"/>
          <a:stretch/>
        </p:blipFill>
        <p:spPr bwMode="auto">
          <a:xfrm>
            <a:off x="2421064" y="1530731"/>
            <a:ext cx="3893865" cy="3209068"/>
          </a:xfrm>
          <a:prstGeom prst="rect">
            <a:avLst/>
          </a:prstGeom>
          <a:noFill/>
          <a:ln>
            <a:noFill/>
          </a:ln>
          <a:effectLst/>
          <a:extLst>
            <a:ext uri="{53640926-AAD7-44D8-BBD7-CCE9431645EC}">
              <a14:shadowObscured xmlns:a14="http://schemas.microsoft.com/office/drawing/2010/main"/>
            </a:ext>
          </a:extLst>
        </p:spPr>
      </p:pic>
      <p:sp>
        <p:nvSpPr>
          <p:cNvPr id="16" name="Flecha: a la derecha 15"/>
          <p:cNvSpPr/>
          <p:nvPr/>
        </p:nvSpPr>
        <p:spPr>
          <a:xfrm>
            <a:off x="6050063" y="5617226"/>
            <a:ext cx="432303" cy="384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p:cNvPicPr>
            <a:picLocks noChangeAspect="1"/>
          </p:cNvPicPr>
          <p:nvPr/>
        </p:nvPicPr>
        <p:blipFill rotWithShape="1">
          <a:blip r:embed="rId4"/>
          <a:srcRect l="4562" r="4319" b="4268"/>
          <a:stretch/>
        </p:blipFill>
        <p:spPr>
          <a:xfrm>
            <a:off x="6806350" y="1271187"/>
            <a:ext cx="5061666" cy="5183543"/>
          </a:xfrm>
          <a:prstGeom prst="rect">
            <a:avLst/>
          </a:prstGeom>
        </p:spPr>
      </p:pic>
    </p:spTree>
    <p:extLst>
      <p:ext uri="{BB962C8B-B14F-4D97-AF65-F5344CB8AC3E}">
        <p14:creationId xmlns:p14="http://schemas.microsoft.com/office/powerpoint/2010/main" val="53821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
            <a:ext cx="12192000" cy="6858000"/>
          </a:xfrm>
          <a:prstGeom prst="rect">
            <a:avLst/>
          </a:prstGeom>
        </p:spPr>
      </p:pic>
      <p:sp>
        <p:nvSpPr>
          <p:cNvPr id="2" name="Título 1"/>
          <p:cNvSpPr>
            <a:spLocks noGrp="1"/>
          </p:cNvSpPr>
          <p:nvPr>
            <p:ph type="title"/>
          </p:nvPr>
        </p:nvSpPr>
        <p:spPr>
          <a:xfrm>
            <a:off x="1365161" y="192548"/>
            <a:ext cx="9913065" cy="496010"/>
          </a:xfrm>
        </p:spPr>
        <p:txBody>
          <a:bodyPr>
            <a:normAutofit fontScale="90000"/>
          </a:bodyPr>
          <a:lstStyle/>
          <a:p>
            <a:r>
              <a:rPr lang="es-EC" dirty="0"/>
              <a:t>RESULTADOS PRINCIPALES</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19" name="Rectángulo 18"/>
          <p:cNvSpPr/>
          <p:nvPr/>
        </p:nvSpPr>
        <p:spPr>
          <a:xfrm>
            <a:off x="2146040" y="942310"/>
            <a:ext cx="3630306" cy="16747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dirty="0"/>
              <a:t>Los lineamientos propuestos se seleccionan mediante la comparación de la carga factorial, considerando que cada práctica supere un valor de 0,40 y en relación al siguiente componente le supere en 0,10 como lo indican Baeza, Ferreres, Susana, &amp; Tomás (2014) cuando la muestra es menor de 300 casos.</a:t>
            </a:r>
            <a:endParaRPr lang="es-EC" sz="1100" dirty="0"/>
          </a:p>
        </p:txBody>
      </p:sp>
      <p:pic>
        <p:nvPicPr>
          <p:cNvPr id="3" name="Imagen 2"/>
          <p:cNvPicPr>
            <a:picLocks noChangeAspect="1"/>
          </p:cNvPicPr>
          <p:nvPr/>
        </p:nvPicPr>
        <p:blipFill rotWithShape="1">
          <a:blip r:embed="rId3"/>
          <a:srcRect l="6002" r="5389" b="3541"/>
          <a:stretch/>
        </p:blipFill>
        <p:spPr>
          <a:xfrm>
            <a:off x="6562612" y="770513"/>
            <a:ext cx="5268036" cy="5898301"/>
          </a:xfrm>
          <a:prstGeom prst="rect">
            <a:avLst/>
          </a:prstGeom>
        </p:spPr>
      </p:pic>
      <p:graphicFrame>
        <p:nvGraphicFramePr>
          <p:cNvPr id="30" name="Diagrama 29"/>
          <p:cNvGraphicFramePr/>
          <p:nvPr>
            <p:extLst>
              <p:ext uri="{D42A27DB-BD31-4B8C-83A1-F6EECF244321}">
                <p14:modId xmlns:p14="http://schemas.microsoft.com/office/powerpoint/2010/main" val="5099207"/>
              </p:ext>
            </p:extLst>
          </p:nvPr>
        </p:nvGraphicFramePr>
        <p:xfrm>
          <a:off x="2027833" y="2890435"/>
          <a:ext cx="3914627" cy="1325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1" name="Diagrama 30"/>
          <p:cNvGraphicFramePr/>
          <p:nvPr>
            <p:extLst>
              <p:ext uri="{D42A27DB-BD31-4B8C-83A1-F6EECF244321}">
                <p14:modId xmlns:p14="http://schemas.microsoft.com/office/powerpoint/2010/main" val="3342082939"/>
              </p:ext>
            </p:extLst>
          </p:nvPr>
        </p:nvGraphicFramePr>
        <p:xfrm>
          <a:off x="1933626" y="4580364"/>
          <a:ext cx="4162374" cy="13258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13720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7"/>
            <a:ext cx="12192000" cy="6858000"/>
          </a:xfrm>
          <a:prstGeom prst="rect">
            <a:avLst/>
          </a:prstGeom>
        </p:spPr>
      </p:pic>
      <p:sp>
        <p:nvSpPr>
          <p:cNvPr id="2" name="Título 1"/>
          <p:cNvSpPr>
            <a:spLocks noGrp="1"/>
          </p:cNvSpPr>
          <p:nvPr>
            <p:ph type="title"/>
          </p:nvPr>
        </p:nvSpPr>
        <p:spPr>
          <a:xfrm>
            <a:off x="1365161" y="356323"/>
            <a:ext cx="9913065" cy="455067"/>
          </a:xfrm>
        </p:spPr>
        <p:txBody>
          <a:bodyPr>
            <a:normAutofit fontScale="90000"/>
          </a:bodyPr>
          <a:lstStyle/>
          <a:p>
            <a:r>
              <a:rPr lang="es-EC" dirty="0"/>
              <a:t>COMPROBACIÓN DE HIPÓTESIS</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pic>
        <p:nvPicPr>
          <p:cNvPr id="8" name="Imagen 7"/>
          <p:cNvPicPr>
            <a:picLocks noChangeAspect="1"/>
          </p:cNvPicPr>
          <p:nvPr/>
        </p:nvPicPr>
        <p:blipFill>
          <a:blip r:embed="rId3"/>
          <a:stretch>
            <a:fillRect/>
          </a:stretch>
        </p:blipFill>
        <p:spPr>
          <a:xfrm>
            <a:off x="6571306" y="2630125"/>
            <a:ext cx="5354388" cy="3409950"/>
          </a:xfrm>
          <a:prstGeom prst="rect">
            <a:avLst/>
          </a:prstGeom>
        </p:spPr>
      </p:pic>
      <p:pic>
        <p:nvPicPr>
          <p:cNvPr id="12" name="Imagen 11"/>
          <p:cNvPicPr>
            <a:picLocks noChangeAspect="1"/>
          </p:cNvPicPr>
          <p:nvPr/>
        </p:nvPicPr>
        <p:blipFill>
          <a:blip r:embed="rId4"/>
          <a:stretch>
            <a:fillRect/>
          </a:stretch>
        </p:blipFill>
        <p:spPr>
          <a:xfrm>
            <a:off x="1493450" y="2625063"/>
            <a:ext cx="4838846" cy="3451608"/>
          </a:xfrm>
          <a:prstGeom prst="rect">
            <a:avLst/>
          </a:prstGeom>
        </p:spPr>
      </p:pic>
      <p:graphicFrame>
        <p:nvGraphicFramePr>
          <p:cNvPr id="14" name="Diagrama 13"/>
          <p:cNvGraphicFramePr/>
          <p:nvPr>
            <p:extLst>
              <p:ext uri="{D42A27DB-BD31-4B8C-83A1-F6EECF244321}">
                <p14:modId xmlns:p14="http://schemas.microsoft.com/office/powerpoint/2010/main" val="3539580840"/>
              </p:ext>
            </p:extLst>
          </p:nvPr>
        </p:nvGraphicFramePr>
        <p:xfrm>
          <a:off x="3159806" y="977973"/>
          <a:ext cx="6331035" cy="12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1944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7"/>
            <a:ext cx="12192000" cy="6858000"/>
          </a:xfrm>
          <a:prstGeom prst="rect">
            <a:avLst/>
          </a:prstGeom>
        </p:spPr>
      </p:pic>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9" name="Rectángulo 8"/>
          <p:cNvSpPr/>
          <p:nvPr/>
        </p:nvSpPr>
        <p:spPr>
          <a:xfrm>
            <a:off x="1487993" y="855552"/>
            <a:ext cx="4244066" cy="369332"/>
          </a:xfrm>
          <a:prstGeom prst="rect">
            <a:avLst/>
          </a:prstGeom>
        </p:spPr>
        <p:txBody>
          <a:bodyPr wrap="square">
            <a:spAutoFit/>
          </a:bodyPr>
          <a:lstStyle/>
          <a:p>
            <a:r>
              <a:rPr lang="es-EC" b="1" dirty="0"/>
              <a:t>Regresión Lineal.-</a:t>
            </a:r>
          </a:p>
        </p:txBody>
      </p:sp>
      <p:sp>
        <p:nvSpPr>
          <p:cNvPr id="11" name="Rectángulo 10"/>
          <p:cNvSpPr/>
          <p:nvPr/>
        </p:nvSpPr>
        <p:spPr>
          <a:xfrm>
            <a:off x="1705969" y="2279178"/>
            <a:ext cx="599813" cy="2472815"/>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s-EC" b="1" dirty="0"/>
              <a:t>Índice de gobierno corporativo</a:t>
            </a:r>
          </a:p>
        </p:txBody>
      </p:sp>
      <p:pic>
        <p:nvPicPr>
          <p:cNvPr id="12" name="Imagen 11"/>
          <p:cNvPicPr/>
          <p:nvPr/>
        </p:nvPicPr>
        <p:blipFill>
          <a:blip r:embed="rId3">
            <a:extLst>
              <a:ext uri="{28A0092B-C50C-407E-A947-70E740481C1C}">
                <a14:useLocalDpi xmlns:a14="http://schemas.microsoft.com/office/drawing/2010/main" val="0"/>
              </a:ext>
            </a:extLst>
          </a:blip>
          <a:srcRect/>
          <a:stretch>
            <a:fillRect/>
          </a:stretch>
        </p:blipFill>
        <p:spPr bwMode="auto">
          <a:xfrm>
            <a:off x="2797795" y="1448843"/>
            <a:ext cx="8434316" cy="4721977"/>
          </a:xfrm>
          <a:prstGeom prst="rect">
            <a:avLst/>
          </a:prstGeom>
          <a:noFill/>
          <a:ln>
            <a:solidFill>
              <a:schemeClr val="tx1"/>
            </a:solidFill>
          </a:ln>
        </p:spPr>
      </p:pic>
      <p:sp>
        <p:nvSpPr>
          <p:cNvPr id="15" name="Título 1"/>
          <p:cNvSpPr txBox="1">
            <a:spLocks/>
          </p:cNvSpPr>
          <p:nvPr/>
        </p:nvSpPr>
        <p:spPr>
          <a:xfrm>
            <a:off x="1365161" y="356323"/>
            <a:ext cx="9913065" cy="455067"/>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a:t>COMPROBACIÓN DE HIPÓTESIS</a:t>
            </a:r>
            <a:endParaRPr lang="es-EC" dirty="0"/>
          </a:p>
        </p:txBody>
      </p:sp>
    </p:spTree>
    <p:extLst>
      <p:ext uri="{BB962C8B-B14F-4D97-AF65-F5344CB8AC3E}">
        <p14:creationId xmlns:p14="http://schemas.microsoft.com/office/powerpoint/2010/main" val="25416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7"/>
            <a:ext cx="12192000" cy="6858000"/>
          </a:xfrm>
          <a:prstGeom prst="rect">
            <a:avLst/>
          </a:prstGeom>
        </p:spPr>
      </p:pic>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9" name="Rectángulo 8"/>
          <p:cNvSpPr/>
          <p:nvPr/>
        </p:nvSpPr>
        <p:spPr>
          <a:xfrm>
            <a:off x="1487993" y="855552"/>
            <a:ext cx="4244066" cy="369332"/>
          </a:xfrm>
          <a:prstGeom prst="rect">
            <a:avLst/>
          </a:prstGeom>
        </p:spPr>
        <p:txBody>
          <a:bodyPr wrap="square">
            <a:spAutoFit/>
          </a:bodyPr>
          <a:lstStyle/>
          <a:p>
            <a:r>
              <a:rPr lang="es-EC" b="1" dirty="0"/>
              <a:t>Regresión Lineal.-</a:t>
            </a:r>
          </a:p>
        </p:txBody>
      </p:sp>
      <p:sp>
        <p:nvSpPr>
          <p:cNvPr id="11" name="Rectángulo 10"/>
          <p:cNvSpPr/>
          <p:nvPr/>
        </p:nvSpPr>
        <p:spPr>
          <a:xfrm>
            <a:off x="1705754" y="2447469"/>
            <a:ext cx="649568" cy="2533963"/>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s-EC" b="1" dirty="0"/>
              <a:t>Índice de gestión financiera</a:t>
            </a:r>
          </a:p>
        </p:txBody>
      </p:sp>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716" y="1427318"/>
            <a:ext cx="8184322" cy="4801833"/>
          </a:xfrm>
          <a:prstGeom prst="rect">
            <a:avLst/>
          </a:prstGeom>
          <a:noFill/>
          <a:ln>
            <a:solidFill>
              <a:schemeClr val="tx1"/>
            </a:solidFill>
          </a:ln>
        </p:spPr>
      </p:pic>
      <p:sp>
        <p:nvSpPr>
          <p:cNvPr id="13" name="Título 1"/>
          <p:cNvSpPr txBox="1">
            <a:spLocks/>
          </p:cNvSpPr>
          <p:nvPr/>
        </p:nvSpPr>
        <p:spPr>
          <a:xfrm>
            <a:off x="1365161" y="356323"/>
            <a:ext cx="9913065" cy="455067"/>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a:t>COMPROBACIÓN DE HIPÓTESIS</a:t>
            </a:r>
            <a:endParaRPr lang="es-EC" dirty="0"/>
          </a:p>
        </p:txBody>
      </p:sp>
    </p:spTree>
    <p:extLst>
      <p:ext uri="{BB962C8B-B14F-4D97-AF65-F5344CB8AC3E}">
        <p14:creationId xmlns:p14="http://schemas.microsoft.com/office/powerpoint/2010/main" val="36374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7"/>
            <a:ext cx="12192000" cy="6858000"/>
          </a:xfrm>
          <a:prstGeom prst="rect">
            <a:avLst/>
          </a:prstGeom>
        </p:spPr>
      </p:pic>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9" name="Rectángulo 8"/>
          <p:cNvSpPr/>
          <p:nvPr/>
        </p:nvSpPr>
        <p:spPr>
          <a:xfrm>
            <a:off x="1487993" y="961908"/>
            <a:ext cx="4244066" cy="369332"/>
          </a:xfrm>
          <a:prstGeom prst="rect">
            <a:avLst/>
          </a:prstGeom>
        </p:spPr>
        <p:txBody>
          <a:bodyPr wrap="square">
            <a:spAutoFit/>
          </a:bodyPr>
          <a:lstStyle/>
          <a:p>
            <a:r>
              <a:rPr lang="es-EC" b="1" dirty="0"/>
              <a:t>Regresión Lineal.-</a:t>
            </a:r>
          </a:p>
        </p:txBody>
      </p:sp>
      <p:sp>
        <p:nvSpPr>
          <p:cNvPr id="11" name="Rectángulo 10"/>
          <p:cNvSpPr/>
          <p:nvPr/>
        </p:nvSpPr>
        <p:spPr>
          <a:xfrm>
            <a:off x="1688902" y="4789849"/>
            <a:ext cx="3833891" cy="700908"/>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r>
              <a:rPr lang="es-EC" sz="1600" b="1" dirty="0"/>
              <a:t>Resumen de ANOVA del índice de gobierno corporativo y gestión financiera</a:t>
            </a:r>
          </a:p>
        </p:txBody>
      </p:sp>
      <p:pic>
        <p:nvPicPr>
          <p:cNvPr id="4" name="Imagen 3"/>
          <p:cNvPicPr>
            <a:picLocks noChangeAspect="1"/>
          </p:cNvPicPr>
          <p:nvPr/>
        </p:nvPicPr>
        <p:blipFill>
          <a:blip r:embed="rId3"/>
          <a:stretch>
            <a:fillRect/>
          </a:stretch>
        </p:blipFill>
        <p:spPr>
          <a:xfrm>
            <a:off x="6916809" y="1482877"/>
            <a:ext cx="3721332" cy="1542481"/>
          </a:xfrm>
          <a:prstGeom prst="rect">
            <a:avLst/>
          </a:prstGeom>
        </p:spPr>
      </p:pic>
      <p:pic>
        <p:nvPicPr>
          <p:cNvPr id="5" name="Imagen 4"/>
          <p:cNvPicPr>
            <a:picLocks noChangeAspect="1"/>
          </p:cNvPicPr>
          <p:nvPr/>
        </p:nvPicPr>
        <p:blipFill>
          <a:blip r:embed="rId4"/>
          <a:stretch>
            <a:fillRect/>
          </a:stretch>
        </p:blipFill>
        <p:spPr>
          <a:xfrm>
            <a:off x="5892854" y="3280703"/>
            <a:ext cx="5929085" cy="3331526"/>
          </a:xfrm>
          <a:prstGeom prst="rect">
            <a:avLst/>
          </a:prstGeom>
        </p:spPr>
      </p:pic>
      <p:sp>
        <p:nvSpPr>
          <p:cNvPr id="16" name="Rectángulo 15"/>
          <p:cNvSpPr/>
          <p:nvPr/>
        </p:nvSpPr>
        <p:spPr>
          <a:xfrm>
            <a:off x="2440144" y="5679150"/>
            <a:ext cx="2141426" cy="368490"/>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es-EC" sz="1200" dirty="0"/>
              <a:t>Nivel de significancia &lt; 0, 05</a:t>
            </a:r>
          </a:p>
        </p:txBody>
      </p:sp>
      <p:sp>
        <p:nvSpPr>
          <p:cNvPr id="17" name="Rectángulo 16"/>
          <p:cNvSpPr/>
          <p:nvPr/>
        </p:nvSpPr>
        <p:spPr>
          <a:xfrm>
            <a:off x="1588942" y="1594642"/>
            <a:ext cx="3833891" cy="674389"/>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r>
              <a:rPr lang="es-EC" sz="1600" b="1" dirty="0"/>
              <a:t>Estadísticas de regresión del índice de gobierno corporativo y gestión financiera</a:t>
            </a:r>
          </a:p>
        </p:txBody>
      </p:sp>
      <p:sp>
        <p:nvSpPr>
          <p:cNvPr id="18" name="Rectángulo 17"/>
          <p:cNvSpPr/>
          <p:nvPr/>
        </p:nvSpPr>
        <p:spPr>
          <a:xfrm>
            <a:off x="1812597" y="2416862"/>
            <a:ext cx="3396521" cy="1068835"/>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just"/>
            <a:r>
              <a:rPr lang="es-EC" sz="1200" b="1" dirty="0"/>
              <a:t>Para el R:</a:t>
            </a:r>
          </a:p>
          <a:p>
            <a:pPr algn="just"/>
            <a:r>
              <a:rPr lang="es-EC" sz="1200" dirty="0"/>
              <a:t>No hay correlación = 0 </a:t>
            </a:r>
          </a:p>
          <a:p>
            <a:pPr algn="just"/>
            <a:r>
              <a:rPr lang="es-EC" sz="1200" dirty="0"/>
              <a:t>Correlación positiva o negativa perfecta = +1 o -1</a:t>
            </a:r>
          </a:p>
          <a:p>
            <a:pPr algn="just"/>
            <a:r>
              <a:rPr lang="es-EC" sz="1200" dirty="0"/>
              <a:t>Correlación positiva = Entre 0 y 1</a:t>
            </a:r>
          </a:p>
          <a:p>
            <a:pPr algn="just"/>
            <a:r>
              <a:rPr lang="es-EC" sz="1200" dirty="0"/>
              <a:t>Correlación negativa = Entre 0 y -1</a:t>
            </a:r>
          </a:p>
        </p:txBody>
      </p:sp>
      <p:sp>
        <p:nvSpPr>
          <p:cNvPr id="19" name="Rectángulo 18"/>
          <p:cNvSpPr/>
          <p:nvPr/>
        </p:nvSpPr>
        <p:spPr>
          <a:xfrm>
            <a:off x="2578785" y="3674090"/>
            <a:ext cx="1864144" cy="708998"/>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lang="es-EC" sz="1200" b="1" dirty="0"/>
              <a:t>Para el R^2:</a:t>
            </a:r>
          </a:p>
          <a:p>
            <a:pPr algn="ctr"/>
            <a:r>
              <a:rPr lang="es-EC" sz="1200" dirty="0"/>
              <a:t>Relación débil = 0 y  </a:t>
            </a:r>
          </a:p>
          <a:p>
            <a:pPr algn="ctr"/>
            <a:r>
              <a:rPr lang="es-EC" sz="1200" dirty="0"/>
              <a:t>Relación fuerte = 1</a:t>
            </a:r>
          </a:p>
        </p:txBody>
      </p:sp>
      <p:sp>
        <p:nvSpPr>
          <p:cNvPr id="21" name="Título 1"/>
          <p:cNvSpPr txBox="1">
            <a:spLocks/>
          </p:cNvSpPr>
          <p:nvPr/>
        </p:nvSpPr>
        <p:spPr>
          <a:xfrm>
            <a:off x="1365161" y="356323"/>
            <a:ext cx="9913065" cy="455067"/>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t>COMPROBACIÓN DE HIPÓTESIS</a:t>
            </a:r>
          </a:p>
        </p:txBody>
      </p:sp>
    </p:spTree>
    <p:extLst>
      <p:ext uri="{BB962C8B-B14F-4D97-AF65-F5344CB8AC3E}">
        <p14:creationId xmlns:p14="http://schemas.microsoft.com/office/powerpoint/2010/main" val="201974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6518"/>
          </a:xfrm>
          <a:prstGeom prst="rect">
            <a:avLst/>
          </a:prstGeom>
        </p:spPr>
      </p:pic>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21" name="Título 1"/>
          <p:cNvSpPr txBox="1">
            <a:spLocks/>
          </p:cNvSpPr>
          <p:nvPr/>
        </p:nvSpPr>
        <p:spPr>
          <a:xfrm>
            <a:off x="1365161" y="356323"/>
            <a:ext cx="9913065" cy="455067"/>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t>COMPROBACIÓN DE HIPÓTESIS</a:t>
            </a:r>
          </a:p>
        </p:txBody>
      </p:sp>
      <p:sp>
        <p:nvSpPr>
          <p:cNvPr id="22" name="Rectángulo 21"/>
          <p:cNvSpPr/>
          <p:nvPr/>
        </p:nvSpPr>
        <p:spPr>
          <a:xfrm>
            <a:off x="4697314" y="1017586"/>
            <a:ext cx="5552156" cy="14927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s-EC" sz="1600" b="1" dirty="0"/>
              <a:t>Acepta</a:t>
            </a:r>
            <a:r>
              <a:rPr lang="es-EC" sz="1600" dirty="0"/>
              <a:t> = Ho: El gobierno corporativo no influye en la mejora de la gestión financiera de las asociaciones de producción agrícola.</a:t>
            </a:r>
          </a:p>
          <a:p>
            <a:pPr lvl="0" algn="just"/>
            <a:endParaRPr lang="es-EC" sz="1600" dirty="0"/>
          </a:p>
          <a:p>
            <a:pPr lvl="0" algn="just"/>
            <a:r>
              <a:rPr lang="es-EC" sz="1600" b="1" dirty="0"/>
              <a:t>Rechaza</a:t>
            </a:r>
            <a:r>
              <a:rPr lang="es-EC" sz="1600" dirty="0"/>
              <a:t> = Hi: El gobierno corporativo influye en la mejora de la gestión financiera de las asociaciones de producción agrícola.</a:t>
            </a:r>
          </a:p>
        </p:txBody>
      </p:sp>
      <p:sp>
        <p:nvSpPr>
          <p:cNvPr id="23" name="Rectángulo 22"/>
          <p:cNvSpPr/>
          <p:nvPr/>
        </p:nvSpPr>
        <p:spPr>
          <a:xfrm>
            <a:off x="1867342" y="1436486"/>
            <a:ext cx="1545411" cy="60556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a:t>Hipótesis</a:t>
            </a:r>
            <a:endParaRPr lang="es-EC" sz="1400" dirty="0"/>
          </a:p>
        </p:txBody>
      </p:sp>
      <p:sp>
        <p:nvSpPr>
          <p:cNvPr id="24" name="Flecha: a la derecha 23"/>
          <p:cNvSpPr/>
          <p:nvPr/>
        </p:nvSpPr>
        <p:spPr>
          <a:xfrm>
            <a:off x="3791016" y="1560128"/>
            <a:ext cx="528034" cy="418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6" name="Tabla 25"/>
          <p:cNvGraphicFramePr>
            <a:graphicFrameLocks noGrp="1"/>
          </p:cNvGraphicFramePr>
          <p:nvPr>
            <p:extLst>
              <p:ext uri="{D42A27DB-BD31-4B8C-83A1-F6EECF244321}">
                <p14:modId xmlns:p14="http://schemas.microsoft.com/office/powerpoint/2010/main" val="1943134315"/>
              </p:ext>
            </p:extLst>
          </p:nvPr>
        </p:nvGraphicFramePr>
        <p:xfrm>
          <a:off x="2921852" y="3825265"/>
          <a:ext cx="7505038" cy="2026870"/>
        </p:xfrm>
        <a:graphic>
          <a:graphicData uri="http://schemas.openxmlformats.org/drawingml/2006/table">
            <a:tbl>
              <a:tblPr>
                <a:tableStyleId>{1E171933-4619-4E11-9A3F-F7608DF75F80}</a:tableStyleId>
              </a:tblPr>
              <a:tblGrid>
                <a:gridCol w="1062391">
                  <a:extLst>
                    <a:ext uri="{9D8B030D-6E8A-4147-A177-3AD203B41FA5}">
                      <a16:colId xmlns:a16="http://schemas.microsoft.com/office/drawing/2014/main" val="4018092928"/>
                    </a:ext>
                  </a:extLst>
                </a:gridCol>
                <a:gridCol w="1946453">
                  <a:extLst>
                    <a:ext uri="{9D8B030D-6E8A-4147-A177-3AD203B41FA5}">
                      <a16:colId xmlns:a16="http://schemas.microsoft.com/office/drawing/2014/main" val="2266574530"/>
                    </a:ext>
                  </a:extLst>
                </a:gridCol>
                <a:gridCol w="682966">
                  <a:extLst>
                    <a:ext uri="{9D8B030D-6E8A-4147-A177-3AD203B41FA5}">
                      <a16:colId xmlns:a16="http://schemas.microsoft.com/office/drawing/2014/main" val="286930043"/>
                    </a:ext>
                  </a:extLst>
                </a:gridCol>
                <a:gridCol w="728498">
                  <a:extLst>
                    <a:ext uri="{9D8B030D-6E8A-4147-A177-3AD203B41FA5}">
                      <a16:colId xmlns:a16="http://schemas.microsoft.com/office/drawing/2014/main" val="71340040"/>
                    </a:ext>
                  </a:extLst>
                </a:gridCol>
                <a:gridCol w="834736">
                  <a:extLst>
                    <a:ext uri="{9D8B030D-6E8A-4147-A177-3AD203B41FA5}">
                      <a16:colId xmlns:a16="http://schemas.microsoft.com/office/drawing/2014/main" val="3498974235"/>
                    </a:ext>
                  </a:extLst>
                </a:gridCol>
                <a:gridCol w="939808">
                  <a:extLst>
                    <a:ext uri="{9D8B030D-6E8A-4147-A177-3AD203B41FA5}">
                      <a16:colId xmlns:a16="http://schemas.microsoft.com/office/drawing/2014/main" val="2211594811"/>
                    </a:ext>
                  </a:extLst>
                </a:gridCol>
                <a:gridCol w="586854">
                  <a:extLst>
                    <a:ext uri="{9D8B030D-6E8A-4147-A177-3AD203B41FA5}">
                      <a16:colId xmlns:a16="http://schemas.microsoft.com/office/drawing/2014/main" val="3741662379"/>
                    </a:ext>
                  </a:extLst>
                </a:gridCol>
                <a:gridCol w="723332">
                  <a:extLst>
                    <a:ext uri="{9D8B030D-6E8A-4147-A177-3AD203B41FA5}">
                      <a16:colId xmlns:a16="http://schemas.microsoft.com/office/drawing/2014/main" val="3394496842"/>
                    </a:ext>
                  </a:extLst>
                </a:gridCol>
              </a:tblGrid>
              <a:tr h="586252">
                <a:tc>
                  <a:txBody>
                    <a:bodyPr/>
                    <a:lstStyle/>
                    <a:p>
                      <a:pPr algn="ctr" fontAlgn="ctr"/>
                      <a:r>
                        <a:rPr lang="es-EC" sz="1200" b="1" u="none" strike="noStrike" dirty="0">
                          <a:effectLst/>
                        </a:rPr>
                        <a:t>Variable independiente</a:t>
                      </a:r>
                      <a:endParaRPr lang="es-EC" sz="1200" b="1" i="0" u="none" strike="noStrike" dirty="0">
                        <a:solidFill>
                          <a:srgbClr val="000000"/>
                        </a:solidFill>
                        <a:effectLst/>
                        <a:latin typeface="Times New Roman" panose="02020603050405020304" pitchFamily="18" charset="0"/>
                      </a:endParaRPr>
                    </a:p>
                  </a:txBody>
                  <a:tcPr marL="9525" marR="9525" marT="9525" marB="0" anchor="ctr">
                    <a:solidFill>
                      <a:schemeClr val="accent4">
                        <a:lumMod val="40000"/>
                        <a:lumOff val="60000"/>
                      </a:schemeClr>
                    </a:solidFill>
                  </a:tcPr>
                </a:tc>
                <a:tc>
                  <a:txBody>
                    <a:bodyPr/>
                    <a:lstStyle/>
                    <a:p>
                      <a:pPr algn="ctr" fontAlgn="ctr"/>
                      <a:r>
                        <a:rPr lang="es-EC" sz="1200" b="1" u="none" strike="noStrike" dirty="0">
                          <a:effectLst/>
                        </a:rPr>
                        <a:t>Variables dependientes</a:t>
                      </a:r>
                      <a:endParaRPr lang="es-EC" sz="1200" b="1" i="0" u="none" strike="noStrike" dirty="0">
                        <a:solidFill>
                          <a:srgbClr val="000000"/>
                        </a:solidFill>
                        <a:effectLst/>
                        <a:latin typeface="Times New Roman" panose="02020603050405020304" pitchFamily="18" charset="0"/>
                      </a:endParaRPr>
                    </a:p>
                  </a:txBody>
                  <a:tcPr marL="9525" marR="9525" marT="9525" marB="0" anchor="ctr">
                    <a:solidFill>
                      <a:schemeClr val="accent4">
                        <a:lumMod val="40000"/>
                        <a:lumOff val="60000"/>
                      </a:schemeClr>
                    </a:solidFill>
                  </a:tcPr>
                </a:tc>
                <a:tc>
                  <a:txBody>
                    <a:bodyPr/>
                    <a:lstStyle/>
                    <a:p>
                      <a:pPr algn="ctr" fontAlgn="ctr"/>
                      <a:r>
                        <a:rPr lang="es-EC" sz="1200" b="1" u="none" strike="noStrike" dirty="0">
                          <a:effectLst/>
                        </a:rPr>
                        <a:t>R</a:t>
                      </a:r>
                      <a:endParaRPr lang="es-EC" sz="1200" b="1" i="0" u="none" strike="noStrike" dirty="0">
                        <a:solidFill>
                          <a:srgbClr val="000000"/>
                        </a:solidFill>
                        <a:effectLst/>
                        <a:latin typeface="Times New Roman" panose="02020603050405020304" pitchFamily="18" charset="0"/>
                      </a:endParaRPr>
                    </a:p>
                  </a:txBody>
                  <a:tcPr marL="9525" marR="9525" marT="9525" marB="0" anchor="ctr">
                    <a:solidFill>
                      <a:schemeClr val="accent4">
                        <a:lumMod val="40000"/>
                        <a:lumOff val="60000"/>
                      </a:schemeClr>
                    </a:solidFill>
                  </a:tcPr>
                </a:tc>
                <a:tc>
                  <a:txBody>
                    <a:bodyPr/>
                    <a:lstStyle/>
                    <a:p>
                      <a:pPr algn="ctr" fontAlgn="ctr"/>
                      <a:r>
                        <a:rPr lang="es-EC" sz="1200" b="1" u="none" strike="noStrike" dirty="0">
                          <a:effectLst/>
                        </a:rPr>
                        <a:t>R cuadrado</a:t>
                      </a:r>
                      <a:endParaRPr lang="es-EC" sz="1200" b="1" i="0" u="none" strike="noStrike" dirty="0">
                        <a:solidFill>
                          <a:srgbClr val="000000"/>
                        </a:solidFill>
                        <a:effectLst/>
                        <a:latin typeface="Times New Roman" panose="02020603050405020304" pitchFamily="18" charset="0"/>
                      </a:endParaRPr>
                    </a:p>
                  </a:txBody>
                  <a:tcPr marL="9525" marR="9525" marT="9525" marB="0" anchor="ctr">
                    <a:solidFill>
                      <a:schemeClr val="accent4">
                        <a:lumMod val="40000"/>
                        <a:lumOff val="60000"/>
                      </a:schemeClr>
                    </a:solidFill>
                  </a:tcPr>
                </a:tc>
                <a:tc>
                  <a:txBody>
                    <a:bodyPr/>
                    <a:lstStyle/>
                    <a:p>
                      <a:pPr algn="ctr" fontAlgn="ctr"/>
                      <a:r>
                        <a:rPr lang="es-EC" sz="1200" b="1" u="none" strike="noStrike" dirty="0">
                          <a:effectLst/>
                        </a:rPr>
                        <a:t>R cuadrado ajustado</a:t>
                      </a:r>
                      <a:endParaRPr lang="es-EC" sz="1200" b="1" i="0" u="none" strike="noStrike" dirty="0">
                        <a:solidFill>
                          <a:srgbClr val="000000"/>
                        </a:solidFill>
                        <a:effectLst/>
                        <a:latin typeface="Times New Roman" panose="02020603050405020304" pitchFamily="18" charset="0"/>
                      </a:endParaRPr>
                    </a:p>
                  </a:txBody>
                  <a:tcPr marL="9525" marR="9525" marT="9525" marB="0" anchor="ctr">
                    <a:solidFill>
                      <a:schemeClr val="accent4">
                        <a:lumMod val="40000"/>
                        <a:lumOff val="60000"/>
                      </a:schemeClr>
                    </a:solidFill>
                  </a:tcPr>
                </a:tc>
                <a:tc>
                  <a:txBody>
                    <a:bodyPr/>
                    <a:lstStyle/>
                    <a:p>
                      <a:pPr algn="ctr" fontAlgn="ctr"/>
                      <a:r>
                        <a:rPr lang="es-EC" sz="1200" b="1" u="none" strike="noStrike" dirty="0">
                          <a:effectLst/>
                        </a:rPr>
                        <a:t>Error estándar de la estimación</a:t>
                      </a:r>
                      <a:endParaRPr lang="es-EC" sz="1200" b="1" i="0" u="none" strike="noStrike" dirty="0">
                        <a:solidFill>
                          <a:srgbClr val="000000"/>
                        </a:solidFill>
                        <a:effectLst/>
                        <a:latin typeface="Times New Roman" panose="02020603050405020304" pitchFamily="18" charset="0"/>
                      </a:endParaRPr>
                    </a:p>
                  </a:txBody>
                  <a:tcPr marL="9525" marR="9525" marT="9525" marB="0" anchor="ctr">
                    <a:solidFill>
                      <a:schemeClr val="accent4">
                        <a:lumMod val="40000"/>
                        <a:lumOff val="60000"/>
                      </a:schemeClr>
                    </a:solidFill>
                  </a:tcPr>
                </a:tc>
                <a:tc>
                  <a:txBody>
                    <a:bodyPr/>
                    <a:lstStyle/>
                    <a:p>
                      <a:pPr algn="ctr" fontAlgn="ctr"/>
                      <a:r>
                        <a:rPr lang="es-EC" sz="1200" b="1" u="none" strike="noStrike" dirty="0">
                          <a:effectLst/>
                        </a:rPr>
                        <a:t>F</a:t>
                      </a:r>
                      <a:endParaRPr lang="es-EC" sz="1200" b="1" i="0" u="none" strike="noStrike" dirty="0">
                        <a:solidFill>
                          <a:srgbClr val="000000"/>
                        </a:solidFill>
                        <a:effectLst/>
                        <a:latin typeface="Times New Roman" panose="02020603050405020304" pitchFamily="18" charset="0"/>
                      </a:endParaRPr>
                    </a:p>
                  </a:txBody>
                  <a:tcPr marL="9525" marR="9525" marT="9525" marB="0" anchor="ctr">
                    <a:solidFill>
                      <a:schemeClr val="accent4">
                        <a:lumMod val="40000"/>
                        <a:lumOff val="60000"/>
                      </a:schemeClr>
                    </a:solidFill>
                  </a:tcPr>
                </a:tc>
                <a:tc>
                  <a:txBody>
                    <a:bodyPr/>
                    <a:lstStyle/>
                    <a:p>
                      <a:pPr algn="ctr" fontAlgn="ctr"/>
                      <a:r>
                        <a:rPr lang="es-EC" sz="1200" b="1" u="none" strike="noStrike" dirty="0">
                          <a:effectLst/>
                        </a:rPr>
                        <a:t>Sig.</a:t>
                      </a:r>
                      <a:endParaRPr lang="es-EC" sz="1200" b="1" i="0" u="none" strike="noStrike" dirty="0">
                        <a:solidFill>
                          <a:srgbClr val="000000"/>
                        </a:solidFill>
                        <a:effectLst/>
                        <a:latin typeface="Times New Roman" panose="02020603050405020304" pitchFamily="18"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4100004609"/>
                  </a:ext>
                </a:extLst>
              </a:tr>
              <a:tr h="240103">
                <a:tc rowSpan="6">
                  <a:txBody>
                    <a:bodyPr/>
                    <a:lstStyle/>
                    <a:p>
                      <a:pPr algn="ctr" fontAlgn="b"/>
                      <a:r>
                        <a:rPr lang="es-EC" sz="1200" u="none" strike="noStrike" dirty="0">
                          <a:effectLst/>
                        </a:rPr>
                        <a:t>Gobierno Corporativo</a:t>
                      </a:r>
                    </a:p>
                    <a:p>
                      <a:pPr algn="ctr" fontAlgn="b"/>
                      <a:endParaRPr lang="es-EC" sz="1200" b="0" i="0" u="none" strike="noStrike" dirty="0">
                        <a:solidFill>
                          <a:srgbClr val="000000"/>
                        </a:solidFill>
                        <a:effectLst/>
                        <a:latin typeface="Times New Roman" panose="02020603050405020304" pitchFamily="18" charset="0"/>
                      </a:endParaRPr>
                    </a:p>
                    <a:p>
                      <a:pPr algn="ctr" fontAlgn="b"/>
                      <a:endParaRPr lang="es-EC" sz="1200" b="0" i="0" u="none" strike="noStrike" dirty="0">
                        <a:solidFill>
                          <a:srgbClr val="000000"/>
                        </a:solidFill>
                        <a:effectLst/>
                        <a:latin typeface="Times New Roman" panose="02020603050405020304" pitchFamily="18" charset="0"/>
                      </a:endParaRPr>
                    </a:p>
                  </a:txBody>
                  <a:tcPr marL="9525" marR="9525" marT="9525" marB="0" vert="vert270" anchor="b"/>
                </a:tc>
                <a:tc>
                  <a:txBody>
                    <a:bodyPr/>
                    <a:lstStyle/>
                    <a:p>
                      <a:pPr algn="l" fontAlgn="b"/>
                      <a:r>
                        <a:rPr lang="es-EC" sz="1200" u="none" strike="noStrike">
                          <a:effectLst/>
                        </a:rPr>
                        <a:t>Liquidez corriente</a:t>
                      </a:r>
                      <a:endParaRPr lang="es-EC"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1200" u="none" strike="noStrike" dirty="0">
                          <a:effectLst/>
                        </a:rPr>
                        <a:t>0,323</a:t>
                      </a:r>
                      <a:endParaRPr lang="es-EC"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0,104</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dirty="0">
                          <a:effectLst/>
                        </a:rPr>
                        <a:t>0,045</a:t>
                      </a:r>
                      <a:endParaRPr lang="es-EC"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0,977</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1,747</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0,206</a:t>
                      </a:r>
                      <a:endParaRPr lang="es-EC"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63905959"/>
                  </a:ext>
                </a:extLst>
              </a:tr>
              <a:tr h="240103">
                <a:tc vMerge="1">
                  <a:txBody>
                    <a:bodyPr/>
                    <a:lstStyle/>
                    <a:p>
                      <a:endParaRPr lang="es-EC"/>
                    </a:p>
                  </a:txBody>
                  <a:tcPr/>
                </a:tc>
                <a:tc>
                  <a:txBody>
                    <a:bodyPr/>
                    <a:lstStyle/>
                    <a:p>
                      <a:pPr algn="l" fontAlgn="b"/>
                      <a:r>
                        <a:rPr lang="es-EC" sz="1200" u="none" strike="noStrike">
                          <a:effectLst/>
                        </a:rPr>
                        <a:t>Endeudamiento patrimonial</a:t>
                      </a:r>
                      <a:endParaRPr lang="es-EC"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1200" u="none" strike="noStrike">
                          <a:effectLst/>
                        </a:rPr>
                        <a:t>0,165</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0,027</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-0,038</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1,019</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0,419</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0,527</a:t>
                      </a:r>
                      <a:endParaRPr lang="es-EC"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86321934"/>
                  </a:ext>
                </a:extLst>
              </a:tr>
              <a:tr h="240103">
                <a:tc vMerge="1">
                  <a:txBody>
                    <a:bodyPr/>
                    <a:lstStyle/>
                    <a:p>
                      <a:endParaRPr lang="es-EC"/>
                    </a:p>
                  </a:txBody>
                  <a:tcPr/>
                </a:tc>
                <a:tc>
                  <a:txBody>
                    <a:bodyPr/>
                    <a:lstStyle/>
                    <a:p>
                      <a:pPr algn="l" fontAlgn="b"/>
                      <a:r>
                        <a:rPr lang="es-EC" sz="1200" u="none" strike="noStrike">
                          <a:effectLst/>
                        </a:rPr>
                        <a:t>Endeudamiento del activo</a:t>
                      </a:r>
                      <a:endParaRPr lang="es-EC"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1200" u="none" strike="noStrike">
                          <a:effectLst/>
                        </a:rPr>
                        <a:t>0,169</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0,029</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-0,036</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1,018</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0,440</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0,517</a:t>
                      </a:r>
                      <a:endParaRPr lang="es-EC"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29442954"/>
                  </a:ext>
                </a:extLst>
              </a:tr>
              <a:tr h="240103">
                <a:tc vMerge="1">
                  <a:txBody>
                    <a:bodyPr/>
                    <a:lstStyle/>
                    <a:p>
                      <a:endParaRPr lang="es-EC"/>
                    </a:p>
                  </a:txBody>
                  <a:tcPr/>
                </a:tc>
                <a:tc>
                  <a:txBody>
                    <a:bodyPr/>
                    <a:lstStyle/>
                    <a:p>
                      <a:pPr algn="l" fontAlgn="b"/>
                      <a:r>
                        <a:rPr lang="es-EC" sz="1200" u="none" strike="noStrike">
                          <a:effectLst/>
                        </a:rPr>
                        <a:t>Margen neto</a:t>
                      </a:r>
                      <a:endParaRPr lang="es-EC"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1200" u="none" strike="noStrike">
                          <a:effectLst/>
                        </a:rPr>
                        <a:t>0,331</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0,110</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dirty="0">
                          <a:effectLst/>
                        </a:rPr>
                        <a:t>0,050</a:t>
                      </a:r>
                      <a:endParaRPr lang="es-EC"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dirty="0">
                          <a:effectLst/>
                        </a:rPr>
                        <a:t>0,975</a:t>
                      </a:r>
                      <a:endParaRPr lang="es-EC"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1,848</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0,194</a:t>
                      </a:r>
                      <a:endParaRPr lang="es-EC"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94274919"/>
                  </a:ext>
                </a:extLst>
              </a:tr>
              <a:tr h="240103">
                <a:tc vMerge="1">
                  <a:txBody>
                    <a:bodyPr/>
                    <a:lstStyle/>
                    <a:p>
                      <a:endParaRPr lang="es-EC"/>
                    </a:p>
                  </a:txBody>
                  <a:tcPr/>
                </a:tc>
                <a:tc>
                  <a:txBody>
                    <a:bodyPr/>
                    <a:lstStyle/>
                    <a:p>
                      <a:pPr algn="l" fontAlgn="b"/>
                      <a:r>
                        <a:rPr lang="es-EC" sz="1200" u="none" strike="noStrike">
                          <a:effectLst/>
                        </a:rPr>
                        <a:t>ROE</a:t>
                      </a:r>
                      <a:endParaRPr lang="es-EC"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1200" u="none" strike="noStrike">
                          <a:effectLst/>
                        </a:rPr>
                        <a:t>0,197</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0,039</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-0,025</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1,013</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0,603</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0,450</a:t>
                      </a:r>
                      <a:endParaRPr lang="es-EC"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19366556"/>
                  </a:ext>
                </a:extLst>
              </a:tr>
              <a:tr h="240103">
                <a:tc vMerge="1">
                  <a:txBody>
                    <a:bodyPr/>
                    <a:lstStyle/>
                    <a:p>
                      <a:endParaRPr lang="es-EC"/>
                    </a:p>
                  </a:txBody>
                  <a:tcPr/>
                </a:tc>
                <a:tc>
                  <a:txBody>
                    <a:bodyPr/>
                    <a:lstStyle/>
                    <a:p>
                      <a:pPr algn="l" fontAlgn="b"/>
                      <a:r>
                        <a:rPr lang="es-EC" sz="1200" u="none" strike="noStrike">
                          <a:effectLst/>
                        </a:rPr>
                        <a:t>ROA</a:t>
                      </a:r>
                      <a:endParaRPr lang="es-EC"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s-EC" sz="1200" u="none" strike="noStrike">
                          <a:effectLst/>
                        </a:rPr>
                        <a:t>0,214</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0,046</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-0,018</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1,009</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a:effectLst/>
                        </a:rPr>
                        <a:t>0,719</a:t>
                      </a:r>
                      <a:endParaRPr lang="es-EC"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s-EC" sz="1200" u="none" strike="noStrike" dirty="0">
                          <a:effectLst/>
                        </a:rPr>
                        <a:t>0,410</a:t>
                      </a:r>
                      <a:endParaRPr lang="es-EC"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42571697"/>
                  </a:ext>
                </a:extLst>
              </a:tr>
            </a:tbl>
          </a:graphicData>
        </a:graphic>
      </p:graphicFrame>
      <p:sp>
        <p:nvSpPr>
          <p:cNvPr id="28" name="Rectángulo 27"/>
          <p:cNvSpPr/>
          <p:nvPr/>
        </p:nvSpPr>
        <p:spPr>
          <a:xfrm>
            <a:off x="1990173" y="2896667"/>
            <a:ext cx="8928036" cy="584775"/>
          </a:xfrm>
          <a:prstGeom prst="rect">
            <a:avLst/>
          </a:prstGeom>
        </p:spPr>
        <p:txBody>
          <a:bodyPr wrap="square">
            <a:spAutoFit/>
          </a:bodyPr>
          <a:lstStyle/>
          <a:p>
            <a:pPr algn="just"/>
            <a:r>
              <a:rPr lang="es-EC" sz="1600" dirty="0"/>
              <a:t>No obstante, se aplica la regresión lineal considerando el índice de gobierno corporativo con cada uno de los indicadores financieros, a fin de verificar con cuál de estos se relaciona, como se detalla a continuación:</a:t>
            </a:r>
          </a:p>
        </p:txBody>
      </p:sp>
      <p:sp>
        <p:nvSpPr>
          <p:cNvPr id="29" name="Rectángulo 28"/>
          <p:cNvSpPr/>
          <p:nvPr/>
        </p:nvSpPr>
        <p:spPr>
          <a:xfrm>
            <a:off x="5845216" y="4383489"/>
            <a:ext cx="4581673" cy="28404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Rectángulo 29"/>
          <p:cNvSpPr/>
          <p:nvPr/>
        </p:nvSpPr>
        <p:spPr>
          <a:xfrm>
            <a:off x="5845216" y="5111032"/>
            <a:ext cx="4581673" cy="28404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3596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0"/>
            <a:ext cx="12192000" cy="6863130"/>
          </a:xfrm>
          <a:prstGeom prst="rect">
            <a:avLst/>
          </a:prstGeom>
        </p:spPr>
      </p:pic>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21" name="Título 1"/>
          <p:cNvSpPr txBox="1">
            <a:spLocks/>
          </p:cNvSpPr>
          <p:nvPr/>
        </p:nvSpPr>
        <p:spPr>
          <a:xfrm>
            <a:off x="1269626" y="599590"/>
            <a:ext cx="9913065" cy="455067"/>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t>COMPROBACIÓN DE HIPÓTESIS</a:t>
            </a:r>
          </a:p>
        </p:txBody>
      </p:sp>
      <p:graphicFrame>
        <p:nvGraphicFramePr>
          <p:cNvPr id="9" name="Diagrama 8"/>
          <p:cNvGraphicFramePr/>
          <p:nvPr>
            <p:extLst>
              <p:ext uri="{D42A27DB-BD31-4B8C-83A1-F6EECF244321}">
                <p14:modId xmlns:p14="http://schemas.microsoft.com/office/powerpoint/2010/main" val="3831727502"/>
              </p:ext>
            </p:extLst>
          </p:nvPr>
        </p:nvGraphicFramePr>
        <p:xfrm>
          <a:off x="2145778" y="1054657"/>
          <a:ext cx="8737368" cy="4510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Resultado de imagen para CONCLUS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9419" y="4754371"/>
            <a:ext cx="228600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4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0"/>
            <a:ext cx="12192000" cy="6863130"/>
          </a:xfrm>
          <a:prstGeom prst="rect">
            <a:avLst/>
          </a:prstGeom>
        </p:spPr>
      </p:pic>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21" name="Título 1"/>
          <p:cNvSpPr txBox="1">
            <a:spLocks/>
          </p:cNvSpPr>
          <p:nvPr/>
        </p:nvSpPr>
        <p:spPr>
          <a:xfrm>
            <a:off x="1365161" y="356323"/>
            <a:ext cx="9913065" cy="455067"/>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t>COMPROBACIÓN DE HIPÓTESIS</a:t>
            </a:r>
          </a:p>
        </p:txBody>
      </p:sp>
      <p:graphicFrame>
        <p:nvGraphicFramePr>
          <p:cNvPr id="9" name="Diagrama 8"/>
          <p:cNvGraphicFramePr/>
          <p:nvPr>
            <p:extLst>
              <p:ext uri="{D42A27DB-BD31-4B8C-83A1-F6EECF244321}">
                <p14:modId xmlns:p14="http://schemas.microsoft.com/office/powerpoint/2010/main" val="2537379993"/>
              </p:ext>
            </p:extLst>
          </p:nvPr>
        </p:nvGraphicFramePr>
        <p:xfrm>
          <a:off x="2275487" y="2044980"/>
          <a:ext cx="8523583" cy="188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13"/>
          <p:cNvSpPr/>
          <p:nvPr/>
        </p:nvSpPr>
        <p:spPr>
          <a:xfrm>
            <a:off x="4509001" y="1027065"/>
            <a:ext cx="6122605" cy="6587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r>
              <a:rPr lang="es-EC" sz="1600" dirty="0"/>
              <a:t>H: La asamblea general constituye un área elemental de gobierno corporativo en las asociaciones de producción agrícola.</a:t>
            </a:r>
          </a:p>
        </p:txBody>
      </p:sp>
      <p:sp>
        <p:nvSpPr>
          <p:cNvPr id="15" name="Rectángulo 14"/>
          <p:cNvSpPr/>
          <p:nvPr/>
        </p:nvSpPr>
        <p:spPr>
          <a:xfrm>
            <a:off x="1834208" y="1023151"/>
            <a:ext cx="1545411" cy="6055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a:t>Hipótesis específica</a:t>
            </a:r>
            <a:endParaRPr lang="es-EC" sz="1400" dirty="0"/>
          </a:p>
        </p:txBody>
      </p:sp>
      <p:sp>
        <p:nvSpPr>
          <p:cNvPr id="16" name="Flecha: a la derecha 15"/>
          <p:cNvSpPr/>
          <p:nvPr/>
        </p:nvSpPr>
        <p:spPr>
          <a:xfrm>
            <a:off x="3732058" y="1146373"/>
            <a:ext cx="528034" cy="418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p:cNvPicPr>
            <a:picLocks noChangeAspect="1"/>
          </p:cNvPicPr>
          <p:nvPr/>
        </p:nvPicPr>
        <p:blipFill>
          <a:blip r:embed="rId8"/>
          <a:stretch>
            <a:fillRect/>
          </a:stretch>
        </p:blipFill>
        <p:spPr>
          <a:xfrm>
            <a:off x="3222946" y="4159793"/>
            <a:ext cx="4392623" cy="2406287"/>
          </a:xfrm>
          <a:prstGeom prst="rect">
            <a:avLst/>
          </a:prstGeom>
        </p:spPr>
      </p:pic>
      <p:sp>
        <p:nvSpPr>
          <p:cNvPr id="18" name="Rectángulo 17"/>
          <p:cNvSpPr/>
          <p:nvPr/>
        </p:nvSpPr>
        <p:spPr>
          <a:xfrm>
            <a:off x="8032303" y="4476401"/>
            <a:ext cx="2648552" cy="16563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s-EC" sz="1600" dirty="0"/>
              <a:t>La asamblea general explica el 94% de la variación total del gobierno corporativo, por lo que sus medidas son parte importante de estas asociaciones.</a:t>
            </a:r>
          </a:p>
        </p:txBody>
      </p:sp>
    </p:spTree>
    <p:extLst>
      <p:ext uri="{BB962C8B-B14F-4D97-AF65-F5344CB8AC3E}">
        <p14:creationId xmlns:p14="http://schemas.microsoft.com/office/powerpoint/2010/main" val="55633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
            <a:ext cx="12192000" cy="6858000"/>
          </a:xfrm>
          <a:prstGeom prst="rect">
            <a:avLst/>
          </a:prstGeom>
        </p:spPr>
      </p:pic>
      <p:sp>
        <p:nvSpPr>
          <p:cNvPr id="2" name="Título 1"/>
          <p:cNvSpPr>
            <a:spLocks noGrp="1"/>
          </p:cNvSpPr>
          <p:nvPr>
            <p:ph type="title"/>
          </p:nvPr>
        </p:nvSpPr>
        <p:spPr>
          <a:xfrm>
            <a:off x="1365161" y="438211"/>
            <a:ext cx="9913065" cy="664605"/>
          </a:xfrm>
        </p:spPr>
        <p:txBody>
          <a:bodyPr/>
          <a:lstStyle/>
          <a:p>
            <a:r>
              <a:rPr lang="es-EC" dirty="0"/>
              <a:t>Objetivos</a:t>
            </a:r>
          </a:p>
        </p:txBody>
      </p:sp>
      <p:sp>
        <p:nvSpPr>
          <p:cNvPr id="3" name="Rectángulo 2"/>
          <p:cNvSpPr/>
          <p:nvPr/>
        </p:nvSpPr>
        <p:spPr>
          <a:xfrm>
            <a:off x="2722566" y="1187430"/>
            <a:ext cx="7657845" cy="7832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C" sz="1600" b="1" dirty="0">
                <a:latin typeface="+mj-lt"/>
              </a:rPr>
              <a:t>OBJETIVO GENERAL.- </a:t>
            </a:r>
            <a:r>
              <a:rPr lang="es-EC" sz="1400" dirty="0"/>
              <a:t>Establecer lineamientos de prácticas de buen gobierno corporativo orientados a mejorar la gestión financiera de las asociaciones de producción agrícola de la Economía Popular y Solidaria del Cantón Quito y Rumiñahui.</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11" name="Título 1"/>
          <p:cNvSpPr txBox="1">
            <a:spLocks/>
          </p:cNvSpPr>
          <p:nvPr/>
        </p:nvSpPr>
        <p:spPr>
          <a:xfrm>
            <a:off x="1588450" y="2172357"/>
            <a:ext cx="2424136"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r>
              <a:rPr lang="es-EC" sz="1400" b="1" dirty="0"/>
              <a:t>Objetivos específicos.-</a:t>
            </a:r>
          </a:p>
        </p:txBody>
      </p:sp>
      <p:sp>
        <p:nvSpPr>
          <p:cNvPr id="12" name="Título 1"/>
          <p:cNvSpPr txBox="1">
            <a:spLocks/>
          </p:cNvSpPr>
          <p:nvPr/>
        </p:nvSpPr>
        <p:spPr>
          <a:xfrm>
            <a:off x="2547235" y="5656160"/>
            <a:ext cx="2930702" cy="63066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t>VARIABLES</a:t>
            </a:r>
          </a:p>
        </p:txBody>
      </p:sp>
      <p:graphicFrame>
        <p:nvGraphicFramePr>
          <p:cNvPr id="4" name="Diagrama 3"/>
          <p:cNvGraphicFramePr/>
          <p:nvPr>
            <p:extLst>
              <p:ext uri="{D42A27DB-BD31-4B8C-83A1-F6EECF244321}">
                <p14:modId xmlns:p14="http://schemas.microsoft.com/office/powerpoint/2010/main" val="2744326333"/>
              </p:ext>
            </p:extLst>
          </p:nvPr>
        </p:nvGraphicFramePr>
        <p:xfrm>
          <a:off x="1182016" y="2664465"/>
          <a:ext cx="10738946" cy="2668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462626671"/>
              </p:ext>
            </p:extLst>
          </p:nvPr>
        </p:nvGraphicFramePr>
        <p:xfrm>
          <a:off x="5791342" y="5541934"/>
          <a:ext cx="4896853" cy="859116"/>
        </p:xfrm>
        <a:graphic>
          <a:graphicData uri="http://schemas.openxmlformats.org/drawingml/2006/table">
            <a:tbl>
              <a:tblPr firstRow="1" firstCol="1" bandRow="1">
                <a:tableStyleId>{9D7B26C5-4107-4FEC-AEDC-1716B250A1EF}</a:tableStyleId>
              </a:tblPr>
              <a:tblGrid>
                <a:gridCol w="2502568">
                  <a:extLst>
                    <a:ext uri="{9D8B030D-6E8A-4147-A177-3AD203B41FA5}">
                      <a16:colId xmlns:a16="http://schemas.microsoft.com/office/drawing/2014/main" val="317165015"/>
                    </a:ext>
                  </a:extLst>
                </a:gridCol>
                <a:gridCol w="2394285">
                  <a:extLst>
                    <a:ext uri="{9D8B030D-6E8A-4147-A177-3AD203B41FA5}">
                      <a16:colId xmlns:a16="http://schemas.microsoft.com/office/drawing/2014/main" val="49398961"/>
                    </a:ext>
                  </a:extLst>
                </a:gridCol>
              </a:tblGrid>
              <a:tr h="366722">
                <a:tc>
                  <a:txBody>
                    <a:bodyPr/>
                    <a:lstStyle/>
                    <a:p>
                      <a:pPr algn="ctr">
                        <a:lnSpc>
                          <a:spcPct val="150000"/>
                        </a:lnSpc>
                        <a:spcAft>
                          <a:spcPts val="800"/>
                        </a:spcAft>
                      </a:pPr>
                      <a:r>
                        <a:rPr lang="es-EC" sz="1600" dirty="0">
                          <a:effectLst/>
                        </a:rPr>
                        <a:t>Dependientes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600" dirty="0">
                          <a:effectLst/>
                        </a:rPr>
                        <a:t>Independientes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14552"/>
                  </a:ext>
                </a:extLst>
              </a:tr>
              <a:tr h="492394">
                <a:tc>
                  <a:txBody>
                    <a:bodyPr/>
                    <a:lstStyle/>
                    <a:p>
                      <a:pPr algn="ctr">
                        <a:lnSpc>
                          <a:spcPct val="107000"/>
                        </a:lnSpc>
                        <a:spcAft>
                          <a:spcPts val="800"/>
                        </a:spcAft>
                      </a:pPr>
                      <a:r>
                        <a:rPr lang="es-EC" sz="1600" b="0" kern="1200" dirty="0">
                          <a:solidFill>
                            <a:schemeClr val="tx1"/>
                          </a:solidFill>
                          <a:effectLst/>
                          <a:latin typeface="+mn-lt"/>
                          <a:ea typeface="+mn-ea"/>
                          <a:cs typeface="+mn-cs"/>
                        </a:rPr>
                        <a:t>Gestión financiera</a:t>
                      </a:r>
                    </a:p>
                  </a:txBody>
                  <a:tcPr marL="68580" marR="68580" marT="0" marB="0"/>
                </a:tc>
                <a:tc>
                  <a:txBody>
                    <a:bodyPr/>
                    <a:lstStyle/>
                    <a:p>
                      <a:pPr algn="ctr">
                        <a:lnSpc>
                          <a:spcPct val="107000"/>
                        </a:lnSpc>
                        <a:spcAft>
                          <a:spcPts val="800"/>
                        </a:spcAft>
                      </a:pPr>
                      <a:r>
                        <a:rPr lang="es-EC" sz="1600" dirty="0">
                          <a:effectLst/>
                        </a:rPr>
                        <a:t> Gobierno corporativo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2086504"/>
                  </a:ext>
                </a:extLst>
              </a:tr>
            </a:tbl>
          </a:graphicData>
        </a:graphic>
      </p:graphicFrame>
      <p:pic>
        <p:nvPicPr>
          <p:cNvPr id="7" name="Imagen 6"/>
          <p:cNvPicPr>
            <a:picLocks noChangeAspect="1"/>
          </p:cNvPicPr>
          <p:nvPr/>
        </p:nvPicPr>
        <p:blipFill>
          <a:blip r:embed="rId8"/>
          <a:stretch>
            <a:fillRect/>
          </a:stretch>
        </p:blipFill>
        <p:spPr>
          <a:xfrm>
            <a:off x="1695465" y="4147862"/>
            <a:ext cx="1703540" cy="1185284"/>
          </a:xfrm>
          <a:prstGeom prst="rect">
            <a:avLst/>
          </a:prstGeom>
        </p:spPr>
      </p:pic>
    </p:spTree>
    <p:extLst>
      <p:ext uri="{BB962C8B-B14F-4D97-AF65-F5344CB8AC3E}">
        <p14:creationId xmlns:p14="http://schemas.microsoft.com/office/powerpoint/2010/main" val="280477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0"/>
            <a:ext cx="12192000" cy="6863130"/>
          </a:xfrm>
          <a:prstGeom prst="rect">
            <a:avLst/>
          </a:prstGeom>
        </p:spPr>
      </p:pic>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21" name="Título 1"/>
          <p:cNvSpPr txBox="1">
            <a:spLocks/>
          </p:cNvSpPr>
          <p:nvPr/>
        </p:nvSpPr>
        <p:spPr>
          <a:xfrm>
            <a:off x="1443052" y="599590"/>
            <a:ext cx="9913065" cy="455067"/>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t>Justificación del estudio</a:t>
            </a:r>
          </a:p>
        </p:txBody>
      </p:sp>
      <p:graphicFrame>
        <p:nvGraphicFramePr>
          <p:cNvPr id="9" name="Diagrama 8"/>
          <p:cNvGraphicFramePr/>
          <p:nvPr>
            <p:extLst>
              <p:ext uri="{D42A27DB-BD31-4B8C-83A1-F6EECF244321}">
                <p14:modId xmlns:p14="http://schemas.microsoft.com/office/powerpoint/2010/main" val="4191944055"/>
              </p:ext>
            </p:extLst>
          </p:nvPr>
        </p:nvGraphicFramePr>
        <p:xfrm>
          <a:off x="2224866" y="926899"/>
          <a:ext cx="9116873" cy="5284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550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 y="0"/>
            <a:ext cx="12192000" cy="6858000"/>
          </a:xfrm>
          <a:prstGeom prst="rect">
            <a:avLst/>
          </a:prstGeom>
        </p:spPr>
      </p:pic>
      <p:sp>
        <p:nvSpPr>
          <p:cNvPr id="2" name="Título 1"/>
          <p:cNvSpPr>
            <a:spLocks noGrp="1"/>
          </p:cNvSpPr>
          <p:nvPr>
            <p:ph type="title"/>
          </p:nvPr>
        </p:nvSpPr>
        <p:spPr>
          <a:xfrm>
            <a:off x="1365161" y="376123"/>
            <a:ext cx="9913065" cy="664605"/>
          </a:xfrm>
        </p:spPr>
        <p:txBody>
          <a:bodyPr/>
          <a:lstStyle/>
          <a:p>
            <a:r>
              <a:rPr lang="es-EC" dirty="0"/>
              <a:t>CONCLUSIONES</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4" name="Rectángulo 3"/>
          <p:cNvSpPr/>
          <p:nvPr/>
        </p:nvSpPr>
        <p:spPr>
          <a:xfrm>
            <a:off x="1418986" y="1664630"/>
            <a:ext cx="2907354" cy="12744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a:solidFill>
                  <a:schemeClr val="tx1"/>
                </a:solidFill>
              </a:rPr>
              <a:t>El gobierno corporativo se constituye como una herramienta esencial para construir una estructura de relaciones claras entre los diferentes partícipes de una empresa.</a:t>
            </a:r>
            <a:endParaRPr lang="es-EC" dirty="0"/>
          </a:p>
        </p:txBody>
      </p:sp>
      <p:sp>
        <p:nvSpPr>
          <p:cNvPr id="12" name="Rectángulo 11"/>
          <p:cNvSpPr/>
          <p:nvPr/>
        </p:nvSpPr>
        <p:spPr>
          <a:xfrm>
            <a:off x="5060688" y="1664630"/>
            <a:ext cx="3045780" cy="12677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s-EC" sz="1200" dirty="0">
                <a:solidFill>
                  <a:schemeClr val="tx1"/>
                </a:solidFill>
              </a:rPr>
              <a:t>El modelo latinoamericano de la CAF, constituye uno de los más adecuados para organizaciones en su mayoría por participación de familias o incluso personas con algún vínculo de afinidad. </a:t>
            </a:r>
            <a:endParaRPr lang="es-ES" sz="1200" dirty="0">
              <a:solidFill>
                <a:schemeClr val="tx1"/>
              </a:solidFill>
            </a:endParaRPr>
          </a:p>
        </p:txBody>
      </p:sp>
      <p:sp>
        <p:nvSpPr>
          <p:cNvPr id="14" name="Rectángulo 13"/>
          <p:cNvSpPr/>
          <p:nvPr/>
        </p:nvSpPr>
        <p:spPr>
          <a:xfrm>
            <a:off x="7622728" y="3626854"/>
            <a:ext cx="3115092" cy="131328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sz="1200" dirty="0">
                <a:solidFill>
                  <a:schemeClr val="tx1"/>
                </a:solidFill>
              </a:rPr>
              <a:t>Los métodos estadísticos aplicados determinaron que, existe una relación no significativa entre el gobierno corporativo y la gestión financiera. Los resultados reflejaron que la gestión financiera es explicada solo en un 3% por el gobierno corporativo. </a:t>
            </a:r>
            <a:endParaRPr lang="es-ES" sz="1200" dirty="0">
              <a:solidFill>
                <a:schemeClr val="tx1"/>
              </a:solidFill>
            </a:endParaRPr>
          </a:p>
        </p:txBody>
      </p:sp>
      <p:sp>
        <p:nvSpPr>
          <p:cNvPr id="7" name="Flecha: hacia la izquierda 6"/>
          <p:cNvSpPr/>
          <p:nvPr/>
        </p:nvSpPr>
        <p:spPr>
          <a:xfrm>
            <a:off x="6705587" y="4110424"/>
            <a:ext cx="461469" cy="377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a la derecha 23"/>
          <p:cNvSpPr/>
          <p:nvPr/>
        </p:nvSpPr>
        <p:spPr>
          <a:xfrm>
            <a:off x="4462039" y="2214613"/>
            <a:ext cx="432303" cy="384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p:cNvPicPr>
            <a:picLocks noChangeAspect="1"/>
          </p:cNvPicPr>
          <p:nvPr/>
        </p:nvPicPr>
        <p:blipFill>
          <a:blip r:embed="rId3"/>
          <a:stretch>
            <a:fillRect/>
          </a:stretch>
        </p:blipFill>
        <p:spPr>
          <a:xfrm>
            <a:off x="8993875" y="5459104"/>
            <a:ext cx="2297354" cy="1213929"/>
          </a:xfrm>
          <a:prstGeom prst="rect">
            <a:avLst/>
          </a:prstGeom>
        </p:spPr>
      </p:pic>
      <p:sp>
        <p:nvSpPr>
          <p:cNvPr id="19" name="Rectángulo 18"/>
          <p:cNvSpPr/>
          <p:nvPr/>
        </p:nvSpPr>
        <p:spPr>
          <a:xfrm>
            <a:off x="8795271" y="1661347"/>
            <a:ext cx="3045780" cy="126775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sz="1200" dirty="0">
                <a:solidFill>
                  <a:schemeClr val="tx1"/>
                </a:solidFill>
              </a:rPr>
              <a:t>La aplicación del software evaluador de prácticas de gobierno corporativo de la CAF, permitió conocer que, pese al desconocimiento sobre esta temática, cuentan con lineamientos ejercidos de forma empírica.</a:t>
            </a:r>
            <a:endParaRPr lang="es-ES" sz="1200" dirty="0">
              <a:solidFill>
                <a:schemeClr val="tx1"/>
              </a:solidFill>
            </a:endParaRPr>
          </a:p>
        </p:txBody>
      </p:sp>
      <p:sp>
        <p:nvSpPr>
          <p:cNvPr id="20" name="Flecha: a la derecha 19"/>
          <p:cNvSpPr/>
          <p:nvPr/>
        </p:nvSpPr>
        <p:spPr>
          <a:xfrm>
            <a:off x="8227527" y="2214613"/>
            <a:ext cx="432303" cy="384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22"/>
          <p:cNvSpPr/>
          <p:nvPr/>
        </p:nvSpPr>
        <p:spPr>
          <a:xfrm>
            <a:off x="2055110" y="3812310"/>
            <a:ext cx="4194805" cy="15655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s-EC" sz="1200" dirty="0">
                <a:solidFill>
                  <a:schemeClr val="tx1"/>
                </a:solidFill>
              </a:rPr>
              <a:t>El presente estudio se efectuó únicamente para el año 2016, dado que no existe información de las asociaciones de producción agrícola sobre gobierno corporativo durante los últimos años. Por tanto, el estudio procedió de dicha manera y con la elaboración de la propuesta de lineamientos de gobierno corporativo a partir del año analizado, que se compone de 34 medidas.</a:t>
            </a:r>
            <a:endParaRPr lang="es-ES" sz="1200" dirty="0">
              <a:solidFill>
                <a:schemeClr val="tx1"/>
              </a:solidFill>
            </a:endParaRPr>
          </a:p>
        </p:txBody>
      </p:sp>
    </p:spTree>
    <p:extLst>
      <p:ext uri="{BB962C8B-B14F-4D97-AF65-F5344CB8AC3E}">
        <p14:creationId xmlns:p14="http://schemas.microsoft.com/office/powerpoint/2010/main" val="310098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4824"/>
          </a:xfrm>
          <a:prstGeom prst="rect">
            <a:avLst/>
          </a:prstGeom>
        </p:spPr>
      </p:pic>
      <p:sp>
        <p:nvSpPr>
          <p:cNvPr id="2" name="Título 1"/>
          <p:cNvSpPr>
            <a:spLocks noGrp="1"/>
          </p:cNvSpPr>
          <p:nvPr>
            <p:ph type="title"/>
          </p:nvPr>
        </p:nvSpPr>
        <p:spPr>
          <a:xfrm>
            <a:off x="1365161" y="376123"/>
            <a:ext cx="9913065" cy="664605"/>
          </a:xfrm>
        </p:spPr>
        <p:txBody>
          <a:bodyPr/>
          <a:lstStyle/>
          <a:p>
            <a:r>
              <a:rPr lang="es-EC" dirty="0"/>
              <a:t>RECOMENDACIONES</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sp>
        <p:nvSpPr>
          <p:cNvPr id="4" name="Rectángulo 3"/>
          <p:cNvSpPr/>
          <p:nvPr/>
        </p:nvSpPr>
        <p:spPr>
          <a:xfrm>
            <a:off x="2098742" y="1240603"/>
            <a:ext cx="3579680" cy="12345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200" dirty="0">
                <a:solidFill>
                  <a:schemeClr val="tx1"/>
                </a:solidFill>
              </a:rPr>
              <a:t>Implementar voluntariamente los lineamientos propuestos a través de la inclusión de políticas en el estatuto de las asociaciones de producción agrícola y, como complemento la elaboración de un código de buen gobierno corporativo.</a:t>
            </a:r>
            <a:endParaRPr lang="es-EC" dirty="0"/>
          </a:p>
        </p:txBody>
      </p:sp>
      <p:sp>
        <p:nvSpPr>
          <p:cNvPr id="14" name="Rectángulo 13"/>
          <p:cNvSpPr/>
          <p:nvPr/>
        </p:nvSpPr>
        <p:spPr>
          <a:xfrm>
            <a:off x="2098742" y="3131133"/>
            <a:ext cx="3579680" cy="116601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s-EC" sz="1200" dirty="0">
                <a:solidFill>
                  <a:schemeClr val="tx1"/>
                </a:solidFill>
              </a:rPr>
              <a:t>Para futuras investigaciones se recomienda profundizar la investigación a través de estudio de casos prácticos de la gestión del gobierno corporativo en las asociaciones.</a:t>
            </a:r>
            <a:endParaRPr lang="es-ES" sz="1200" dirty="0">
              <a:solidFill>
                <a:schemeClr val="tx1"/>
              </a:solidFill>
            </a:endParaRPr>
          </a:p>
        </p:txBody>
      </p:sp>
      <p:sp>
        <p:nvSpPr>
          <p:cNvPr id="7" name="Flecha: hacia la izquierda 6"/>
          <p:cNvSpPr/>
          <p:nvPr/>
        </p:nvSpPr>
        <p:spPr>
          <a:xfrm>
            <a:off x="6065083" y="3544865"/>
            <a:ext cx="461469" cy="3776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a la derecha 23"/>
          <p:cNvSpPr/>
          <p:nvPr/>
        </p:nvSpPr>
        <p:spPr>
          <a:xfrm>
            <a:off x="6094249" y="1914350"/>
            <a:ext cx="432303" cy="384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Rectángulo 18"/>
          <p:cNvSpPr/>
          <p:nvPr/>
        </p:nvSpPr>
        <p:spPr>
          <a:xfrm>
            <a:off x="7047615" y="1240602"/>
            <a:ext cx="3564416" cy="123458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s-EC" sz="1200" dirty="0">
                <a:solidFill>
                  <a:schemeClr val="tx1"/>
                </a:solidFill>
              </a:rPr>
              <a:t>Adoptar el software evaluador de prácticas de gobierno corporativo, a fin de realizar una evaluación continua del cumplimiento de estas prácticas y constatar el avance de la implementación y corregir posibles deficiencias que puedan limitar su correcta aplicación. </a:t>
            </a:r>
            <a:endParaRPr lang="es-ES" sz="1200" dirty="0">
              <a:solidFill>
                <a:schemeClr val="tx1"/>
              </a:solidFill>
            </a:endParaRPr>
          </a:p>
        </p:txBody>
      </p:sp>
      <p:sp>
        <p:nvSpPr>
          <p:cNvPr id="23" name="Rectángulo 22"/>
          <p:cNvSpPr/>
          <p:nvPr/>
        </p:nvSpPr>
        <p:spPr>
          <a:xfrm>
            <a:off x="4533835" y="4940251"/>
            <a:ext cx="3523964" cy="120512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s-EC" sz="1200" dirty="0">
                <a:solidFill>
                  <a:schemeClr val="tx1"/>
                </a:solidFill>
              </a:rPr>
              <a:t>Para estudios futuros se sugiere aplicar diversos métodos estadísticos como el panel de datos u otros que evalúen de forma continua tanto el gobierno corporativo como la gestión financiera.</a:t>
            </a:r>
            <a:endParaRPr lang="es-ES" sz="1200" dirty="0">
              <a:solidFill>
                <a:schemeClr val="tx1"/>
              </a:solidFill>
            </a:endParaRPr>
          </a:p>
        </p:txBody>
      </p:sp>
      <p:pic>
        <p:nvPicPr>
          <p:cNvPr id="5" name="Imagen 4"/>
          <p:cNvPicPr>
            <a:picLocks noChangeAspect="1"/>
          </p:cNvPicPr>
          <p:nvPr/>
        </p:nvPicPr>
        <p:blipFill>
          <a:blip r:embed="rId3"/>
          <a:stretch>
            <a:fillRect/>
          </a:stretch>
        </p:blipFill>
        <p:spPr>
          <a:xfrm>
            <a:off x="9768929" y="5367812"/>
            <a:ext cx="1936748" cy="1313791"/>
          </a:xfrm>
          <a:prstGeom prst="rect">
            <a:avLst/>
          </a:prstGeom>
        </p:spPr>
      </p:pic>
      <p:sp>
        <p:nvSpPr>
          <p:cNvPr id="12" name="Rectángulo 11"/>
          <p:cNvSpPr/>
          <p:nvPr/>
        </p:nvSpPr>
        <p:spPr>
          <a:xfrm>
            <a:off x="7047615" y="3131134"/>
            <a:ext cx="3564416" cy="12051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s-ES" sz="1200" dirty="0">
                <a:solidFill>
                  <a:schemeClr val="tx1"/>
                </a:solidFill>
              </a:rPr>
              <a:t>Proponer alianzas con centros de educación superior para continuar con proyectos de vinculación con la comunidad, que involucren capacitaciones tanto en temas administrativos como de gestión de control interno y de riesgos.</a:t>
            </a:r>
          </a:p>
        </p:txBody>
      </p:sp>
      <p:sp>
        <p:nvSpPr>
          <p:cNvPr id="3" name="Flecha doblada hacia arriba 2"/>
          <p:cNvSpPr/>
          <p:nvPr/>
        </p:nvSpPr>
        <p:spPr>
          <a:xfrm rot="5400000">
            <a:off x="3038633" y="4634684"/>
            <a:ext cx="925582" cy="108821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9690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4824"/>
          </a:xfrm>
          <a:prstGeom prst="rect">
            <a:avLst/>
          </a:prstGeom>
        </p:spPr>
      </p:pic>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pic>
        <p:nvPicPr>
          <p:cNvPr id="8" name="Imagen 7"/>
          <p:cNvPicPr>
            <a:picLocks noChangeAspect="1"/>
          </p:cNvPicPr>
          <p:nvPr/>
        </p:nvPicPr>
        <p:blipFill>
          <a:blip r:embed="rId3"/>
          <a:stretch>
            <a:fillRect/>
          </a:stretch>
        </p:blipFill>
        <p:spPr>
          <a:xfrm>
            <a:off x="2497539" y="888643"/>
            <a:ext cx="7601803" cy="4365938"/>
          </a:xfrm>
          <a:prstGeom prst="rect">
            <a:avLst/>
          </a:prstGeom>
        </p:spPr>
      </p:pic>
    </p:spTree>
    <p:extLst>
      <p:ext uri="{BB962C8B-B14F-4D97-AF65-F5344CB8AC3E}">
        <p14:creationId xmlns:p14="http://schemas.microsoft.com/office/powerpoint/2010/main" val="393824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751011" y="1212475"/>
            <a:ext cx="4344989" cy="572782"/>
          </a:xfrm>
        </p:spPr>
        <p:txBody>
          <a:bodyPr>
            <a:normAutofit/>
          </a:bodyPr>
          <a:lstStyle/>
          <a:p>
            <a:pPr algn="l"/>
            <a:r>
              <a:rPr lang="es-EC" sz="2400" b="1" cap="none" dirty="0"/>
              <a:t>Teoría de la Agencia.-</a:t>
            </a:r>
            <a:endParaRPr lang="en-US" sz="2400" b="1" cap="none" dirty="0"/>
          </a:p>
        </p:txBody>
      </p:sp>
      <p:graphicFrame>
        <p:nvGraphicFramePr>
          <p:cNvPr id="4" name="Diagram 3"/>
          <p:cNvGraphicFramePr/>
          <p:nvPr>
            <p:extLst>
              <p:ext uri="{D42A27DB-BD31-4B8C-83A1-F6EECF244321}">
                <p14:modId xmlns:p14="http://schemas.microsoft.com/office/powerpoint/2010/main" val="1561707230"/>
              </p:ext>
            </p:extLst>
          </p:nvPr>
        </p:nvGraphicFramePr>
        <p:xfrm>
          <a:off x="4587597" y="1497724"/>
          <a:ext cx="7220775" cy="4852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1751012" y="363391"/>
            <a:ext cx="8689976" cy="80554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t>Teorías de Soporte </a:t>
            </a:r>
            <a:endParaRPr lang="en-US" dirty="0"/>
          </a:p>
        </p:txBody>
      </p:sp>
      <p:pic>
        <p:nvPicPr>
          <p:cNvPr id="8" name="Imagen 7"/>
          <p:cNvPicPr>
            <a:picLocks noChangeAspect="1"/>
          </p:cNvPicPr>
          <p:nvPr/>
        </p:nvPicPr>
        <p:blipFill>
          <a:blip r:embed="rId8"/>
          <a:stretch>
            <a:fillRect/>
          </a:stretch>
        </p:blipFill>
        <p:spPr>
          <a:xfrm>
            <a:off x="2762518" y="4694127"/>
            <a:ext cx="1687780" cy="1738648"/>
          </a:xfrm>
          <a:prstGeom prst="rect">
            <a:avLst/>
          </a:prstGeom>
        </p:spPr>
      </p:pic>
      <p:pic>
        <p:nvPicPr>
          <p:cNvPr id="10" name="Imagen 9"/>
          <p:cNvPicPr>
            <a:picLocks noChangeAspect="1"/>
          </p:cNvPicPr>
          <p:nvPr/>
        </p:nvPicPr>
        <p:blipFill>
          <a:blip r:embed="rId9"/>
          <a:stretch>
            <a:fillRect/>
          </a:stretch>
        </p:blipFill>
        <p:spPr>
          <a:xfrm>
            <a:off x="1751011" y="2094349"/>
            <a:ext cx="2855075" cy="1857011"/>
          </a:xfrm>
          <a:prstGeom prst="rect">
            <a:avLst/>
          </a:prstGeom>
          <a:ln>
            <a:noFill/>
          </a:ln>
          <a:effectLst>
            <a:softEdge rad="112500"/>
          </a:effectLst>
        </p:spPr>
      </p:pic>
    </p:spTree>
    <p:extLst>
      <p:ext uri="{BB962C8B-B14F-4D97-AF65-F5344CB8AC3E}">
        <p14:creationId xmlns:p14="http://schemas.microsoft.com/office/powerpoint/2010/main" val="31425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751011" y="1212475"/>
            <a:ext cx="4344989" cy="572782"/>
          </a:xfrm>
        </p:spPr>
        <p:txBody>
          <a:bodyPr>
            <a:normAutofit/>
          </a:bodyPr>
          <a:lstStyle/>
          <a:p>
            <a:pPr algn="l"/>
            <a:r>
              <a:rPr lang="es-EC" sz="2400" b="1" cap="none" dirty="0"/>
              <a:t>Teoría de Stakeholders.-</a:t>
            </a:r>
            <a:endParaRPr lang="en-US" sz="2400" b="1" cap="none" dirty="0"/>
          </a:p>
        </p:txBody>
      </p:sp>
      <p:sp>
        <p:nvSpPr>
          <p:cNvPr id="7" name="Title 1"/>
          <p:cNvSpPr txBox="1">
            <a:spLocks/>
          </p:cNvSpPr>
          <p:nvPr/>
        </p:nvSpPr>
        <p:spPr>
          <a:xfrm>
            <a:off x="1751012" y="363391"/>
            <a:ext cx="8689976" cy="80554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a:t>Teorías de Soporte </a:t>
            </a:r>
            <a:endParaRPr lang="en-US" dirty="0"/>
          </a:p>
        </p:txBody>
      </p:sp>
      <p:graphicFrame>
        <p:nvGraphicFramePr>
          <p:cNvPr id="8" name="Diagram 3"/>
          <p:cNvGraphicFramePr/>
          <p:nvPr>
            <p:extLst>
              <p:ext uri="{D42A27DB-BD31-4B8C-83A1-F6EECF244321}">
                <p14:modId xmlns:p14="http://schemas.microsoft.com/office/powerpoint/2010/main" val="2501996564"/>
              </p:ext>
            </p:extLst>
          </p:nvPr>
        </p:nvGraphicFramePr>
        <p:xfrm>
          <a:off x="2110319" y="1601281"/>
          <a:ext cx="9493102" cy="2151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a:xfrm>
            <a:off x="5142229" y="3898302"/>
            <a:ext cx="4344989" cy="57278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s-EC" sz="2400" b="1" cap="none" dirty="0"/>
              <a:t>Teoría de Shareholder.-</a:t>
            </a:r>
            <a:endParaRPr lang="en-US" sz="2400" b="1" cap="none" dirty="0"/>
          </a:p>
        </p:txBody>
      </p:sp>
      <p:grpSp>
        <p:nvGrpSpPr>
          <p:cNvPr id="11" name="Grupo 10"/>
          <p:cNvGrpSpPr/>
          <p:nvPr/>
        </p:nvGrpSpPr>
        <p:grpSpPr>
          <a:xfrm>
            <a:off x="6700346" y="4732099"/>
            <a:ext cx="3793694" cy="1474293"/>
            <a:chOff x="53372" y="497"/>
            <a:chExt cx="3205562" cy="1923337"/>
          </a:xfrm>
        </p:grpSpPr>
        <p:sp>
          <p:nvSpPr>
            <p:cNvPr id="12" name="Rectángulo 11"/>
            <p:cNvSpPr/>
            <p:nvPr/>
          </p:nvSpPr>
          <p:spPr>
            <a:xfrm>
              <a:off x="53372" y="497"/>
              <a:ext cx="3205562" cy="1923337"/>
            </a:xfrm>
            <a:prstGeom prst="rect">
              <a:avLst/>
            </a:prstGeom>
          </p:spPr>
          <p:style>
            <a:lnRef idx="1">
              <a:schemeClr val="accent3"/>
            </a:lnRef>
            <a:fillRef idx="2">
              <a:schemeClr val="accent3"/>
            </a:fillRef>
            <a:effectRef idx="1">
              <a:schemeClr val="accent3"/>
            </a:effectRef>
            <a:fontRef idx="minor">
              <a:schemeClr val="dk1"/>
            </a:fontRef>
          </p:style>
        </p:sp>
        <p:sp>
          <p:nvSpPr>
            <p:cNvPr id="13" name="CuadroTexto 12"/>
            <p:cNvSpPr txBox="1"/>
            <p:nvPr/>
          </p:nvSpPr>
          <p:spPr>
            <a:xfrm>
              <a:off x="53372" y="497"/>
              <a:ext cx="3205562" cy="1923337"/>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kern="1200" dirty="0">
                  <a:solidFill>
                    <a:schemeClr val="tx1"/>
                  </a:solidFill>
                </a:rPr>
                <a:t>- Centrada en los accionistas.</a:t>
              </a:r>
            </a:p>
            <a:p>
              <a:pPr lvl="0" algn="just" defTabSz="889000">
                <a:lnSpc>
                  <a:spcPct val="90000"/>
                </a:lnSpc>
                <a:spcBef>
                  <a:spcPct val="0"/>
                </a:spcBef>
                <a:spcAft>
                  <a:spcPct val="35000"/>
                </a:spcAft>
              </a:pPr>
              <a:r>
                <a:rPr lang="es-EC" kern="1200" dirty="0">
                  <a:solidFill>
                    <a:schemeClr val="tx1"/>
                  </a:solidFill>
                </a:rPr>
                <a:t>- </a:t>
              </a:r>
              <a:r>
                <a:rPr lang="es-EC" dirty="0">
                  <a:solidFill>
                    <a:schemeClr val="tx1"/>
                  </a:solidFill>
                </a:rPr>
                <a:t>Generar valor para</a:t>
              </a:r>
              <a:r>
                <a:rPr lang="es-EC" kern="1200" dirty="0">
                  <a:solidFill>
                    <a:schemeClr val="tx1"/>
                  </a:solidFill>
                </a:rPr>
                <a:t> los accionistas. </a:t>
              </a:r>
            </a:p>
            <a:p>
              <a:pPr marL="0" lvl="0" indent="0" algn="just" defTabSz="889000">
                <a:lnSpc>
                  <a:spcPct val="90000"/>
                </a:lnSpc>
                <a:spcBef>
                  <a:spcPct val="0"/>
                </a:spcBef>
                <a:spcAft>
                  <a:spcPct val="35000"/>
                </a:spcAft>
                <a:buNone/>
              </a:pPr>
              <a:r>
                <a:rPr lang="es-EC" kern="1200" dirty="0">
                  <a:solidFill>
                    <a:schemeClr val="tx1"/>
                  </a:solidFill>
                </a:rPr>
                <a:t>- No considera los intereses del resto.</a:t>
              </a:r>
            </a:p>
          </p:txBody>
        </p:sp>
      </p:grpSp>
      <p:pic>
        <p:nvPicPr>
          <p:cNvPr id="3" name="Imagen 2"/>
          <p:cNvPicPr>
            <a:picLocks noChangeAspect="1"/>
          </p:cNvPicPr>
          <p:nvPr/>
        </p:nvPicPr>
        <p:blipFill>
          <a:blip r:embed="rId8"/>
          <a:stretch>
            <a:fillRect/>
          </a:stretch>
        </p:blipFill>
        <p:spPr>
          <a:xfrm>
            <a:off x="1893195" y="3898302"/>
            <a:ext cx="2495984" cy="1570943"/>
          </a:xfrm>
          <a:prstGeom prst="rect">
            <a:avLst/>
          </a:prstGeom>
          <a:ln>
            <a:noFill/>
          </a:ln>
          <a:effectLst>
            <a:softEdge rad="112500"/>
          </a:effectLst>
        </p:spPr>
      </p:pic>
    </p:spTree>
    <p:extLst>
      <p:ext uri="{BB962C8B-B14F-4D97-AF65-F5344CB8AC3E}">
        <p14:creationId xmlns:p14="http://schemas.microsoft.com/office/powerpoint/2010/main" val="39064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1487901" y="365126"/>
            <a:ext cx="9738815" cy="590218"/>
          </a:xfrm>
        </p:spPr>
        <p:txBody>
          <a:bodyPr>
            <a:normAutofit/>
          </a:bodyPr>
          <a:lstStyle/>
          <a:p>
            <a:r>
              <a:rPr lang="es-EC" sz="3600" dirty="0"/>
              <a:t>Gobierno corporativo</a:t>
            </a:r>
            <a:endParaRPr lang="en-US" sz="36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236005356"/>
              </p:ext>
            </p:extLst>
          </p:nvPr>
        </p:nvGraphicFramePr>
        <p:xfrm>
          <a:off x="1305233" y="849617"/>
          <a:ext cx="8019492" cy="2317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357927551"/>
              </p:ext>
            </p:extLst>
          </p:nvPr>
        </p:nvGraphicFramePr>
        <p:xfrm>
          <a:off x="3994675" y="3696030"/>
          <a:ext cx="7482621" cy="28362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itle 1"/>
          <p:cNvSpPr txBox="1">
            <a:spLocks/>
          </p:cNvSpPr>
          <p:nvPr/>
        </p:nvSpPr>
        <p:spPr>
          <a:xfrm>
            <a:off x="1285535" y="3037965"/>
            <a:ext cx="6613477" cy="5477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t>Principios de gobierno corporativo.-</a:t>
            </a:r>
            <a:endParaRPr lang="en-US" sz="2400" b="1" dirty="0"/>
          </a:p>
        </p:txBody>
      </p:sp>
      <p:pic>
        <p:nvPicPr>
          <p:cNvPr id="7" name="Picture 6"/>
          <p:cNvPicPr>
            <a:picLocks noChangeAspect="1"/>
          </p:cNvPicPr>
          <p:nvPr/>
        </p:nvPicPr>
        <p:blipFill>
          <a:blip r:embed="rId13"/>
          <a:stretch>
            <a:fillRect/>
          </a:stretch>
        </p:blipFill>
        <p:spPr>
          <a:xfrm>
            <a:off x="9525985" y="955344"/>
            <a:ext cx="2100745" cy="1812328"/>
          </a:xfrm>
          <a:prstGeom prst="rect">
            <a:avLst/>
          </a:prstGeom>
        </p:spPr>
      </p:pic>
      <p:pic>
        <p:nvPicPr>
          <p:cNvPr id="8" name="Imagen 7"/>
          <p:cNvPicPr>
            <a:picLocks noChangeAspect="1"/>
          </p:cNvPicPr>
          <p:nvPr/>
        </p:nvPicPr>
        <p:blipFill>
          <a:blip r:embed="rId14"/>
          <a:stretch>
            <a:fillRect/>
          </a:stretch>
        </p:blipFill>
        <p:spPr>
          <a:xfrm>
            <a:off x="1816977" y="4349969"/>
            <a:ext cx="1905000" cy="1073369"/>
          </a:xfrm>
          <a:prstGeom prst="rect">
            <a:avLst/>
          </a:prstGeom>
          <a:ln>
            <a:noFill/>
          </a:ln>
          <a:effectLst>
            <a:softEdge rad="112500"/>
          </a:effectLst>
        </p:spPr>
      </p:pic>
    </p:spTree>
    <p:extLst>
      <p:ext uri="{BB962C8B-B14F-4D97-AF65-F5344CB8AC3E}">
        <p14:creationId xmlns:p14="http://schemas.microsoft.com/office/powerpoint/2010/main" val="10065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365161" y="438211"/>
            <a:ext cx="9913065" cy="664605"/>
          </a:xfrm>
        </p:spPr>
        <p:txBody>
          <a:bodyPr>
            <a:noAutofit/>
          </a:bodyPr>
          <a:lstStyle/>
          <a:p>
            <a:r>
              <a:rPr lang="es-EC" sz="2400" b="1" dirty="0"/>
              <a:t>Modelos DE GOBIERNO CORPORATIVO</a:t>
            </a:r>
            <a:endParaRPr lang="es-EC" sz="4000" b="1" dirty="0"/>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graphicFrame>
        <p:nvGraphicFramePr>
          <p:cNvPr id="7" name="Diagrama 6"/>
          <p:cNvGraphicFramePr/>
          <p:nvPr>
            <p:extLst>
              <p:ext uri="{D42A27DB-BD31-4B8C-83A1-F6EECF244321}">
                <p14:modId xmlns:p14="http://schemas.microsoft.com/office/powerpoint/2010/main" val="4250525266"/>
              </p:ext>
            </p:extLst>
          </p:nvPr>
        </p:nvGraphicFramePr>
        <p:xfrm>
          <a:off x="2815352" y="1187431"/>
          <a:ext cx="7771082" cy="4131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8710863" y="4523874"/>
            <a:ext cx="2984936" cy="1904247"/>
          </a:xfrm>
          <a:prstGeom prst="rect">
            <a:avLst/>
          </a:prstGeom>
        </p:spPr>
      </p:pic>
    </p:spTree>
    <p:extLst>
      <p:ext uri="{BB962C8B-B14F-4D97-AF65-F5344CB8AC3E}">
        <p14:creationId xmlns:p14="http://schemas.microsoft.com/office/powerpoint/2010/main" val="5303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365161" y="438211"/>
            <a:ext cx="9913065" cy="664605"/>
          </a:xfrm>
        </p:spPr>
        <p:txBody>
          <a:bodyPr>
            <a:noAutofit/>
          </a:bodyPr>
          <a:lstStyle/>
          <a:p>
            <a:r>
              <a:rPr lang="es-EC" sz="2400" b="1" dirty="0"/>
              <a:t>Modelo Latinoamericano de la Corporación Andina de Fomento</a:t>
            </a:r>
            <a:endParaRPr lang="es-EC" sz="4000" b="1" dirty="0"/>
          </a:p>
        </p:txBody>
      </p:sp>
      <p:sp>
        <p:nvSpPr>
          <p:cNvPr id="3" name="Rectángulo 2"/>
          <p:cNvSpPr/>
          <p:nvPr/>
        </p:nvSpPr>
        <p:spPr>
          <a:xfrm>
            <a:off x="3247697" y="1439775"/>
            <a:ext cx="6172128" cy="11915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1400" dirty="0"/>
              <a:t>Se basa en la realidad de las empresas de la región, caracterizado por problemas de inestabilidad económica y limitaciones en el marco regulatorio. Todas estas acciones generan obstáculos para la llegada de inversores, así como la ausencia de transparencia y las escasas prácticas de buen gobierno corporativo.</a:t>
            </a:r>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graphicFrame>
        <p:nvGraphicFramePr>
          <p:cNvPr id="7" name="Diagrama 6"/>
          <p:cNvGraphicFramePr/>
          <p:nvPr>
            <p:extLst>
              <p:ext uri="{D42A27DB-BD31-4B8C-83A1-F6EECF244321}">
                <p14:modId xmlns:p14="http://schemas.microsoft.com/office/powerpoint/2010/main" val="4094280166"/>
              </p:ext>
            </p:extLst>
          </p:nvPr>
        </p:nvGraphicFramePr>
        <p:xfrm>
          <a:off x="5006039" y="3441209"/>
          <a:ext cx="6534320" cy="2554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ítulo 1"/>
          <p:cNvSpPr txBox="1">
            <a:spLocks/>
          </p:cNvSpPr>
          <p:nvPr/>
        </p:nvSpPr>
        <p:spPr>
          <a:xfrm>
            <a:off x="1701408" y="3184391"/>
            <a:ext cx="2196786" cy="37998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s-EC" sz="1600" b="1" cap="none" dirty="0"/>
              <a:t>Ámbito de Aplicación</a:t>
            </a:r>
            <a:r>
              <a:rPr lang="es-EC" sz="1600" b="1" dirty="0"/>
              <a:t>.-</a:t>
            </a:r>
            <a:endParaRPr lang="es-EC" sz="2800" b="1" dirty="0"/>
          </a:p>
        </p:txBody>
      </p:sp>
      <p:sp>
        <p:nvSpPr>
          <p:cNvPr id="14" name="Rectángulo 13"/>
          <p:cNvSpPr/>
          <p:nvPr/>
        </p:nvSpPr>
        <p:spPr>
          <a:xfrm>
            <a:off x="1711245" y="3931565"/>
            <a:ext cx="2450852" cy="117646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es-EC" sz="1400" dirty="0"/>
              <a:t>Empresas listadas e </a:t>
            </a:r>
            <a:r>
              <a:rPr lang="es-ES" sz="1400" dirty="0"/>
              <a:t>entidades financieras.</a:t>
            </a:r>
          </a:p>
          <a:p>
            <a:pPr lvl="0" algn="ctr"/>
            <a:r>
              <a:rPr lang="es-ES" sz="1400" dirty="0"/>
              <a:t>Empresas</a:t>
            </a:r>
            <a:r>
              <a:rPr lang="es-EC" sz="1400" dirty="0"/>
              <a:t> no listadas: empresas cerradas (familiares). </a:t>
            </a:r>
          </a:p>
        </p:txBody>
      </p:sp>
      <p:pic>
        <p:nvPicPr>
          <p:cNvPr id="4" name="Imagen 3"/>
          <p:cNvPicPr>
            <a:picLocks noChangeAspect="1"/>
          </p:cNvPicPr>
          <p:nvPr/>
        </p:nvPicPr>
        <p:blipFill>
          <a:blip r:embed="rId8"/>
          <a:stretch>
            <a:fillRect/>
          </a:stretch>
        </p:blipFill>
        <p:spPr>
          <a:xfrm>
            <a:off x="10469678" y="1102816"/>
            <a:ext cx="1261067" cy="1235577"/>
          </a:xfrm>
          <a:prstGeom prst="rect">
            <a:avLst/>
          </a:prstGeom>
        </p:spPr>
      </p:pic>
    </p:spTree>
    <p:extLst>
      <p:ext uri="{BB962C8B-B14F-4D97-AF65-F5344CB8AC3E}">
        <p14:creationId xmlns:p14="http://schemas.microsoft.com/office/powerpoint/2010/main" val="163796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1365161" y="425332"/>
            <a:ext cx="9913065" cy="664605"/>
          </a:xfrm>
        </p:spPr>
        <p:txBody>
          <a:bodyPr>
            <a:noAutofit/>
          </a:bodyPr>
          <a:lstStyle/>
          <a:p>
            <a:r>
              <a:rPr lang="es-EC" sz="2400" b="1" dirty="0"/>
              <a:t>Modelo Latinoamericano de la Corporación Andina de Fomento</a:t>
            </a:r>
            <a:endParaRPr lang="es-EC" sz="4000" b="1" dirty="0"/>
          </a:p>
        </p:txBody>
      </p:sp>
      <p:sp>
        <p:nvSpPr>
          <p:cNvPr id="10" name="Título 1"/>
          <p:cNvSpPr txBox="1">
            <a:spLocks/>
          </p:cNvSpPr>
          <p:nvPr/>
        </p:nvSpPr>
        <p:spPr>
          <a:xfrm>
            <a:off x="2098742" y="1187430"/>
            <a:ext cx="7238441" cy="386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pPr algn="l"/>
            <a:endParaRPr lang="es-EC" sz="2000" dirty="0"/>
          </a:p>
        </p:txBody>
      </p:sp>
      <p:graphicFrame>
        <p:nvGraphicFramePr>
          <p:cNvPr id="4" name="Tabla 3"/>
          <p:cNvGraphicFramePr>
            <a:graphicFrameLocks noGrp="1"/>
          </p:cNvGraphicFramePr>
          <p:nvPr>
            <p:extLst>
              <p:ext uri="{D42A27DB-BD31-4B8C-83A1-F6EECF244321}">
                <p14:modId xmlns:p14="http://schemas.microsoft.com/office/powerpoint/2010/main" val="3284800260"/>
              </p:ext>
            </p:extLst>
          </p:nvPr>
        </p:nvGraphicFramePr>
        <p:xfrm>
          <a:off x="2098743" y="1805554"/>
          <a:ext cx="8763696" cy="4355533"/>
        </p:xfrm>
        <a:graphic>
          <a:graphicData uri="http://schemas.openxmlformats.org/drawingml/2006/table">
            <a:tbl>
              <a:tblPr firstRow="1" firstCol="1" bandRow="1">
                <a:tableStyleId>{17292A2E-F333-43FB-9621-5CBBE7FDCDCB}</a:tableStyleId>
              </a:tblPr>
              <a:tblGrid>
                <a:gridCol w="1892198">
                  <a:extLst>
                    <a:ext uri="{9D8B030D-6E8A-4147-A177-3AD203B41FA5}">
                      <a16:colId xmlns:a16="http://schemas.microsoft.com/office/drawing/2014/main" val="1207759777"/>
                    </a:ext>
                  </a:extLst>
                </a:gridCol>
                <a:gridCol w="6871498">
                  <a:extLst>
                    <a:ext uri="{9D8B030D-6E8A-4147-A177-3AD203B41FA5}">
                      <a16:colId xmlns:a16="http://schemas.microsoft.com/office/drawing/2014/main" val="2404451560"/>
                    </a:ext>
                  </a:extLst>
                </a:gridCol>
              </a:tblGrid>
              <a:tr h="297124">
                <a:tc>
                  <a:txBody>
                    <a:bodyPr/>
                    <a:lstStyle/>
                    <a:p>
                      <a:pPr algn="ctr">
                        <a:lnSpc>
                          <a:spcPct val="150000"/>
                        </a:lnSpc>
                        <a:spcAft>
                          <a:spcPts val="800"/>
                        </a:spcAft>
                      </a:pPr>
                      <a:r>
                        <a:rPr lang="es-EC" sz="1400" dirty="0">
                          <a:effectLst/>
                        </a:rPr>
                        <a:t>Áreas</a:t>
                      </a:r>
                      <a:endParaRPr lang="es-EC" sz="1400" dirty="0">
                        <a:effectLst/>
                        <a:latin typeface="+mn-lt"/>
                        <a:ea typeface="Calibri" panose="020F0502020204030204" pitchFamily="34" charset="0"/>
                        <a:cs typeface="Times New Roman" panose="02020603050405020304" pitchFamily="18" charset="0"/>
                      </a:endParaRPr>
                    </a:p>
                  </a:txBody>
                  <a:tcPr marL="44471" marR="44471" marT="0" marB="0"/>
                </a:tc>
                <a:tc>
                  <a:txBody>
                    <a:bodyPr/>
                    <a:lstStyle/>
                    <a:p>
                      <a:pPr algn="ctr">
                        <a:lnSpc>
                          <a:spcPct val="150000"/>
                        </a:lnSpc>
                        <a:spcAft>
                          <a:spcPts val="800"/>
                        </a:spcAft>
                      </a:pPr>
                      <a:r>
                        <a:rPr lang="es-EC" sz="1400" dirty="0">
                          <a:effectLst/>
                        </a:rPr>
                        <a:t>Descripción </a:t>
                      </a:r>
                      <a:endParaRPr lang="es-EC" sz="1400" dirty="0">
                        <a:effectLst/>
                        <a:latin typeface="+mn-lt"/>
                        <a:ea typeface="Calibri" panose="020F0502020204030204" pitchFamily="34" charset="0"/>
                        <a:cs typeface="Times New Roman" panose="02020603050405020304" pitchFamily="18" charset="0"/>
                      </a:endParaRPr>
                    </a:p>
                  </a:txBody>
                  <a:tcPr marL="44471" marR="44471" marT="0" marB="0"/>
                </a:tc>
                <a:extLst>
                  <a:ext uri="{0D108BD9-81ED-4DB2-BD59-A6C34878D82A}">
                    <a16:rowId xmlns:a16="http://schemas.microsoft.com/office/drawing/2014/main" val="395027547"/>
                  </a:ext>
                </a:extLst>
              </a:tr>
              <a:tr h="813943">
                <a:tc>
                  <a:txBody>
                    <a:bodyPr/>
                    <a:lstStyle/>
                    <a:p>
                      <a:pPr algn="ctr">
                        <a:lnSpc>
                          <a:spcPct val="100000"/>
                        </a:lnSpc>
                        <a:spcAft>
                          <a:spcPts val="800"/>
                        </a:spcAft>
                      </a:pPr>
                      <a:r>
                        <a:rPr lang="es-EC" sz="1400" dirty="0">
                          <a:effectLst/>
                        </a:rPr>
                        <a:t>Derechos y trato equitativo de accionistas</a:t>
                      </a:r>
                    </a:p>
                  </a:txBody>
                  <a:tcPr marL="44471" marR="44471" marT="0" marB="0" anchor="ctr"/>
                </a:tc>
                <a:tc>
                  <a:txBody>
                    <a:bodyPr/>
                    <a:lstStyle/>
                    <a:p>
                      <a:pPr algn="just">
                        <a:lnSpc>
                          <a:spcPct val="100000"/>
                        </a:lnSpc>
                        <a:spcAft>
                          <a:spcPts val="800"/>
                        </a:spcAft>
                      </a:pPr>
                      <a:r>
                        <a:rPr lang="es-EC" sz="1400" b="0" dirty="0">
                          <a:effectLst/>
                        </a:rPr>
                        <a:t>Todos quienes aportan el capital para el ejercicio de su actividad, deben reconocérsele sus derechos. Y es ahí donde radica la perspectiva de gobierno corporativo, en los mecanismos para su ejercicio equitativo.</a:t>
                      </a:r>
                      <a:endParaRPr lang="es-EC" sz="1400" b="0" dirty="0">
                        <a:effectLst/>
                        <a:latin typeface="+mn-lt"/>
                        <a:ea typeface="Calibri" panose="020F0502020204030204" pitchFamily="34" charset="0"/>
                        <a:cs typeface="Times New Roman" panose="02020603050405020304" pitchFamily="18" charset="0"/>
                      </a:endParaRPr>
                    </a:p>
                  </a:txBody>
                  <a:tcPr marL="44471" marR="44471" marT="0" marB="0" anchor="ctr"/>
                </a:tc>
                <a:extLst>
                  <a:ext uri="{0D108BD9-81ED-4DB2-BD59-A6C34878D82A}">
                    <a16:rowId xmlns:a16="http://schemas.microsoft.com/office/drawing/2014/main" val="1347036218"/>
                  </a:ext>
                </a:extLst>
              </a:tr>
              <a:tr h="770993">
                <a:tc>
                  <a:txBody>
                    <a:bodyPr/>
                    <a:lstStyle/>
                    <a:p>
                      <a:pPr marL="0" algn="ctr" defTabSz="914400" rtl="0" eaLnBrk="1" latinLnBrk="0" hangingPunct="1">
                        <a:lnSpc>
                          <a:spcPct val="100000"/>
                        </a:lnSpc>
                        <a:spcAft>
                          <a:spcPts val="800"/>
                        </a:spcAft>
                      </a:pPr>
                      <a:r>
                        <a:rPr lang="es-EC" sz="1400" b="1" kern="1200" dirty="0">
                          <a:solidFill>
                            <a:schemeClr val="tx1"/>
                          </a:solidFill>
                          <a:effectLst/>
                          <a:latin typeface="+mn-lt"/>
                          <a:ea typeface="+mn-ea"/>
                          <a:cs typeface="+mn-cs"/>
                        </a:rPr>
                        <a:t>La asamblea general de accionistas</a:t>
                      </a:r>
                    </a:p>
                  </a:txBody>
                  <a:tcPr marL="44471" marR="44471" marT="0" marB="0" anchor="ctr"/>
                </a:tc>
                <a:tc>
                  <a:txBody>
                    <a:bodyPr/>
                    <a:lstStyle/>
                    <a:p>
                      <a:pPr marL="0" algn="just" defTabSz="914400" rtl="0" eaLnBrk="1" latinLnBrk="0" hangingPunct="1">
                        <a:lnSpc>
                          <a:spcPct val="100000"/>
                        </a:lnSpc>
                        <a:spcAft>
                          <a:spcPts val="800"/>
                        </a:spcAft>
                      </a:pPr>
                      <a:r>
                        <a:rPr lang="es-EC" sz="1400" b="0" kern="1200" dirty="0">
                          <a:solidFill>
                            <a:schemeClr val="tx1"/>
                          </a:solidFill>
                          <a:effectLst/>
                          <a:latin typeface="+mn-lt"/>
                          <a:ea typeface="+mn-ea"/>
                          <a:cs typeface="+mn-cs"/>
                        </a:rPr>
                        <a:t>A través del buen gobierno corporativo, se puede darle un papel distinto como un órgano de gobierno y de control efectivo, que establezca adecuados mecanismos de voto y representación, actuando con más dinamismo.</a:t>
                      </a:r>
                    </a:p>
                  </a:txBody>
                  <a:tcPr marL="44471" marR="44471" marT="0" marB="0"/>
                </a:tc>
                <a:extLst>
                  <a:ext uri="{0D108BD9-81ED-4DB2-BD59-A6C34878D82A}">
                    <a16:rowId xmlns:a16="http://schemas.microsoft.com/office/drawing/2014/main" val="2463647090"/>
                  </a:ext>
                </a:extLst>
              </a:tr>
              <a:tr h="788276">
                <a:tc>
                  <a:txBody>
                    <a:bodyPr/>
                    <a:lstStyle/>
                    <a:p>
                      <a:pPr marL="0" algn="ctr" defTabSz="914400" rtl="0" eaLnBrk="1" latinLnBrk="0" hangingPunct="1">
                        <a:lnSpc>
                          <a:spcPct val="100000"/>
                        </a:lnSpc>
                        <a:spcAft>
                          <a:spcPts val="800"/>
                        </a:spcAft>
                      </a:pPr>
                      <a:r>
                        <a:rPr lang="es-EC" sz="1400" b="1" kern="1200" dirty="0">
                          <a:solidFill>
                            <a:schemeClr val="tx1"/>
                          </a:solidFill>
                          <a:effectLst/>
                          <a:latin typeface="+mn-lt"/>
                          <a:ea typeface="+mn-ea"/>
                          <a:cs typeface="+mn-cs"/>
                        </a:rPr>
                        <a:t>El directorio</a:t>
                      </a:r>
                    </a:p>
                  </a:txBody>
                  <a:tcPr marL="44471" marR="44471" marT="0" marB="0" anchor="ctr"/>
                </a:tc>
                <a:tc>
                  <a:txBody>
                    <a:bodyPr/>
                    <a:lstStyle/>
                    <a:p>
                      <a:pPr marL="0" algn="just" defTabSz="914400" rtl="0" eaLnBrk="1" latinLnBrk="0" hangingPunct="1">
                        <a:lnSpc>
                          <a:spcPct val="100000"/>
                        </a:lnSpc>
                        <a:spcAft>
                          <a:spcPts val="800"/>
                        </a:spcAft>
                      </a:pPr>
                      <a:r>
                        <a:rPr lang="es-EC" sz="1400" b="0" kern="1200" dirty="0">
                          <a:solidFill>
                            <a:schemeClr val="tx1"/>
                          </a:solidFill>
                          <a:effectLst/>
                          <a:latin typeface="+mn-lt"/>
                          <a:ea typeface="+mn-ea"/>
                          <a:cs typeface="+mn-cs"/>
                        </a:rPr>
                        <a:t>El gobierno corporativo pretende construir órganos de administración con una adecuada orientación estratégica y control que permita aportar valor a las sociedades y hacer del directorio el órgano clave de gobierno.</a:t>
                      </a:r>
                    </a:p>
                  </a:txBody>
                  <a:tcPr marL="44471" marR="44471" marT="0" marB="0"/>
                </a:tc>
                <a:extLst>
                  <a:ext uri="{0D108BD9-81ED-4DB2-BD59-A6C34878D82A}">
                    <a16:rowId xmlns:a16="http://schemas.microsoft.com/office/drawing/2014/main" val="2209270140"/>
                  </a:ext>
                </a:extLst>
              </a:tr>
              <a:tr h="851256">
                <a:tc>
                  <a:txBody>
                    <a:bodyPr/>
                    <a:lstStyle/>
                    <a:p>
                      <a:pPr marL="0" algn="ctr" defTabSz="914400" rtl="0" eaLnBrk="1" latinLnBrk="0" hangingPunct="1">
                        <a:lnSpc>
                          <a:spcPct val="100000"/>
                        </a:lnSpc>
                        <a:spcAft>
                          <a:spcPts val="800"/>
                        </a:spcAft>
                      </a:pPr>
                      <a:r>
                        <a:rPr lang="es-EC" sz="1400" b="1" kern="1200" dirty="0">
                          <a:solidFill>
                            <a:schemeClr val="tx1"/>
                          </a:solidFill>
                          <a:effectLst/>
                          <a:latin typeface="+mn-lt"/>
                          <a:ea typeface="+mn-ea"/>
                          <a:cs typeface="+mn-cs"/>
                        </a:rPr>
                        <a:t>Arquitectura de control</a:t>
                      </a:r>
                    </a:p>
                  </a:txBody>
                  <a:tcPr marL="68580" marR="68580" marT="0" marB="0" anchor="ctr"/>
                </a:tc>
                <a:tc>
                  <a:txBody>
                    <a:bodyPr/>
                    <a:lstStyle/>
                    <a:p>
                      <a:pPr marL="0" algn="just" defTabSz="914400" rtl="0" eaLnBrk="1" latinLnBrk="0" hangingPunct="1">
                        <a:lnSpc>
                          <a:spcPct val="100000"/>
                        </a:lnSpc>
                        <a:spcAft>
                          <a:spcPts val="800"/>
                        </a:spcAft>
                      </a:pPr>
                      <a:r>
                        <a:rPr lang="es-EC" sz="1400" b="0" kern="1200" dirty="0">
                          <a:solidFill>
                            <a:schemeClr val="tx1"/>
                          </a:solidFill>
                          <a:effectLst/>
                          <a:latin typeface="+mn-lt"/>
                          <a:ea typeface="+mn-ea"/>
                          <a:cs typeface="+mn-cs"/>
                        </a:rPr>
                        <a:t>Se constituye como un sistema integral que permite a la empresa contar con políticas y procedimientos practicados por todos sus miembros que proveen una seguridad razonable del logro de los objetivos. </a:t>
                      </a:r>
                    </a:p>
                  </a:txBody>
                  <a:tcPr marL="68580" marR="68580" marT="0" marB="0"/>
                </a:tc>
                <a:extLst>
                  <a:ext uri="{0D108BD9-81ED-4DB2-BD59-A6C34878D82A}">
                    <a16:rowId xmlns:a16="http://schemas.microsoft.com/office/drawing/2014/main" val="130253526"/>
                  </a:ext>
                </a:extLst>
              </a:tr>
              <a:tr h="811025">
                <a:tc>
                  <a:txBody>
                    <a:bodyPr/>
                    <a:lstStyle/>
                    <a:p>
                      <a:pPr marL="0" algn="ctr" defTabSz="914400" rtl="0" eaLnBrk="1" latinLnBrk="0" hangingPunct="1">
                        <a:lnSpc>
                          <a:spcPct val="100000"/>
                        </a:lnSpc>
                        <a:spcAft>
                          <a:spcPts val="800"/>
                        </a:spcAft>
                      </a:pPr>
                      <a:r>
                        <a:rPr lang="es-EC" sz="1400" b="1" kern="1200" dirty="0">
                          <a:solidFill>
                            <a:schemeClr val="tx1"/>
                          </a:solidFill>
                          <a:effectLst/>
                          <a:latin typeface="+mn-lt"/>
                          <a:ea typeface="+mn-ea"/>
                          <a:cs typeface="+mn-cs"/>
                        </a:rPr>
                        <a:t>Transparencia e información financiera y no financiera</a:t>
                      </a:r>
                    </a:p>
                  </a:txBody>
                  <a:tcPr marL="68580" marR="68580" marT="0" marB="0" anchor="ctr"/>
                </a:tc>
                <a:tc>
                  <a:txBody>
                    <a:bodyPr/>
                    <a:lstStyle/>
                    <a:p>
                      <a:pPr marL="0" algn="just" defTabSz="914400" rtl="0" eaLnBrk="1" latinLnBrk="0" hangingPunct="1">
                        <a:lnSpc>
                          <a:spcPct val="100000"/>
                        </a:lnSpc>
                        <a:spcAft>
                          <a:spcPts val="800"/>
                        </a:spcAft>
                      </a:pPr>
                      <a:r>
                        <a:rPr lang="es-EC" sz="1400" b="0" kern="1200" dirty="0">
                          <a:solidFill>
                            <a:schemeClr val="tx1"/>
                          </a:solidFill>
                          <a:effectLst/>
                          <a:latin typeface="+mn-lt"/>
                          <a:ea typeface="+mn-ea"/>
                          <a:cs typeface="+mn-cs"/>
                        </a:rPr>
                        <a:t>Es un eje fundamental del gobierno corporativo, ya que</a:t>
                      </a:r>
                      <a:r>
                        <a:rPr lang="es-EC" sz="1400" b="0" kern="1200" baseline="0" dirty="0">
                          <a:solidFill>
                            <a:schemeClr val="tx1"/>
                          </a:solidFill>
                          <a:effectLst/>
                          <a:latin typeface="+mn-lt"/>
                          <a:ea typeface="+mn-ea"/>
                          <a:cs typeface="+mn-cs"/>
                        </a:rPr>
                        <a:t> </a:t>
                      </a:r>
                      <a:r>
                        <a:rPr lang="es-EC" sz="1400" b="0" kern="1200" dirty="0">
                          <a:solidFill>
                            <a:schemeClr val="tx1"/>
                          </a:solidFill>
                          <a:effectLst/>
                          <a:latin typeface="+mn-lt"/>
                          <a:ea typeface="+mn-ea"/>
                          <a:cs typeface="+mn-cs"/>
                        </a:rPr>
                        <a:t>través de un adecuado nivel de revelación de información los accionistas y terceros interesados realizan un control, y evitan que directores u otros se apropien de forma indebida de beneficios en menoscabo del resto.</a:t>
                      </a:r>
                    </a:p>
                  </a:txBody>
                  <a:tcPr marL="68580" marR="68580" marT="0" marB="0"/>
                </a:tc>
                <a:extLst>
                  <a:ext uri="{0D108BD9-81ED-4DB2-BD59-A6C34878D82A}">
                    <a16:rowId xmlns:a16="http://schemas.microsoft.com/office/drawing/2014/main" val="1940758781"/>
                  </a:ext>
                </a:extLst>
              </a:tr>
            </a:tbl>
          </a:graphicData>
        </a:graphic>
      </p:graphicFrame>
      <p:sp>
        <p:nvSpPr>
          <p:cNvPr id="11" name="Título 1"/>
          <p:cNvSpPr txBox="1">
            <a:spLocks/>
          </p:cNvSpPr>
          <p:nvPr/>
        </p:nvSpPr>
        <p:spPr>
          <a:xfrm>
            <a:off x="1365161" y="1223202"/>
            <a:ext cx="8920790" cy="45830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s-EC" sz="1800" b="1" cap="none" dirty="0"/>
              <a:t>Áreas de Gobierno Corporativo según la Corporación Andina de Fomento.-</a:t>
            </a:r>
            <a:endParaRPr lang="es-EC" sz="3200" b="1" cap="none" dirty="0"/>
          </a:p>
        </p:txBody>
      </p:sp>
      <p:sp>
        <p:nvSpPr>
          <p:cNvPr id="8" name="Rectángulo 7"/>
          <p:cNvSpPr/>
          <p:nvPr/>
        </p:nvSpPr>
        <p:spPr>
          <a:xfrm>
            <a:off x="3574042" y="6232754"/>
            <a:ext cx="7250886" cy="461665"/>
          </a:xfrm>
          <a:prstGeom prst="rect">
            <a:avLst/>
          </a:prstGeom>
        </p:spPr>
        <p:txBody>
          <a:bodyPr wrap="square">
            <a:spAutoFit/>
          </a:bodyPr>
          <a:lstStyle/>
          <a:p>
            <a:pPr algn="ctr"/>
            <a:r>
              <a:rPr lang="es-EC" sz="1200" dirty="0">
                <a:ea typeface="Calibri" panose="020F0502020204030204" pitchFamily="34" charset="0"/>
              </a:rPr>
              <a:t>Adaptado de Corporación Andina de Fomento (2013). Lineamientos para un Código Latinoamericano de Gobierno Corporativo.</a:t>
            </a:r>
            <a:endParaRPr lang="es-EC" sz="1200" dirty="0"/>
          </a:p>
        </p:txBody>
      </p:sp>
      <p:pic>
        <p:nvPicPr>
          <p:cNvPr id="3" name="Imagen 2"/>
          <p:cNvPicPr>
            <a:picLocks noChangeAspect="1"/>
          </p:cNvPicPr>
          <p:nvPr/>
        </p:nvPicPr>
        <p:blipFill>
          <a:blip r:embed="rId3"/>
          <a:stretch>
            <a:fillRect/>
          </a:stretch>
        </p:blipFill>
        <p:spPr>
          <a:xfrm>
            <a:off x="10509608" y="868372"/>
            <a:ext cx="1420947" cy="827435"/>
          </a:xfrm>
          <a:prstGeom prst="rect">
            <a:avLst/>
          </a:prstGeom>
          <a:ln>
            <a:noFill/>
          </a:ln>
          <a:effectLst>
            <a:softEdge rad="112500"/>
          </a:effectLst>
        </p:spPr>
      </p:pic>
    </p:spTree>
    <p:extLst>
      <p:ext uri="{BB962C8B-B14F-4D97-AF65-F5344CB8AC3E}">
        <p14:creationId xmlns:p14="http://schemas.microsoft.com/office/powerpoint/2010/main" val="85922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Gota</Template>
  <TotalTime>2380</TotalTime>
  <Words>2573</Words>
  <Application>Microsoft Office PowerPoint</Application>
  <PresentationFormat>Panorámica</PresentationFormat>
  <Paragraphs>260</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Calibri</vt:lpstr>
      <vt:lpstr>Times New Roman</vt:lpstr>
      <vt:lpstr>Tw Cen MT</vt:lpstr>
      <vt:lpstr>Gota</vt:lpstr>
      <vt:lpstr>DEPARTAMENTO DE CIENCIAS ECONÓMICAS, ADMINISTRATIVAS Y DE COMERCIO </vt:lpstr>
      <vt:lpstr>Planteamiento Y JUSTIFICACIÓN del problema</vt:lpstr>
      <vt:lpstr>Objetivos</vt:lpstr>
      <vt:lpstr>Teoría de la Agencia.-</vt:lpstr>
      <vt:lpstr>Teoría de Stakeholders.-</vt:lpstr>
      <vt:lpstr>Gobierno corporativo</vt:lpstr>
      <vt:lpstr>Modelos DE GOBIERNO CORPORATIVO</vt:lpstr>
      <vt:lpstr>Modelo Latinoamericano de la Corporación Andina de Fomento</vt:lpstr>
      <vt:lpstr>Modelo Latinoamericano de la Corporación Andina de Fomento</vt:lpstr>
      <vt:lpstr>Presentación de PowerPoint</vt:lpstr>
      <vt:lpstr>Presentación de PowerPoint</vt:lpstr>
      <vt:lpstr>Presentación de PowerPoint</vt:lpstr>
      <vt:lpstr>Caracterización del sector asociativo</vt:lpstr>
      <vt:lpstr>metodología</vt:lpstr>
      <vt:lpstr>metodología</vt:lpstr>
      <vt:lpstr>RESULTADOS PRINCIPALES</vt:lpstr>
      <vt:lpstr>RESULTADOS PRINCIPALES</vt:lpstr>
      <vt:lpstr>RESULTADOS PRINCIPALES</vt:lpstr>
      <vt:lpstr>RESULTADOS PRINCIPALES</vt:lpstr>
      <vt:lpstr>RESULTADOS PRINCIPALES</vt:lpstr>
      <vt:lpstr>RESULTADOS PRINCIPALES</vt:lpstr>
      <vt:lpstr>RESULTADOS PRINCIPALES</vt:lpstr>
      <vt:lpstr>COMPROBACIÓN DE HIPÓTESIS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FLIA. CARDENAS</dc:creator>
  <cp:lastModifiedBy>FLIA. CARDENAS</cp:lastModifiedBy>
  <cp:revision>179</cp:revision>
  <dcterms:created xsi:type="dcterms:W3CDTF">2017-07-09T16:26:07Z</dcterms:created>
  <dcterms:modified xsi:type="dcterms:W3CDTF">2017-10-05T04:07:18Z</dcterms:modified>
</cp:coreProperties>
</file>