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48" r:id="rId2"/>
  </p:sldMasterIdLst>
  <p:notesMasterIdLst>
    <p:notesMasterId r:id="rId34"/>
  </p:notesMasterIdLst>
  <p:handoutMasterIdLst>
    <p:handoutMasterId r:id="rId35"/>
  </p:handoutMasterIdLst>
  <p:sldIdLst>
    <p:sldId id="260" r:id="rId3"/>
    <p:sldId id="256" r:id="rId4"/>
    <p:sldId id="258" r:id="rId5"/>
    <p:sldId id="257" r:id="rId6"/>
    <p:sldId id="264" r:id="rId7"/>
    <p:sldId id="265" r:id="rId8"/>
    <p:sldId id="261"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80000"/>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998" autoAdjust="0"/>
  </p:normalViewPr>
  <p:slideViewPr>
    <p:cSldViewPr snapToGrid="0">
      <p:cViewPr varScale="1">
        <p:scale>
          <a:sx n="86" d="100"/>
          <a:sy n="86" d="100"/>
        </p:scale>
        <p:origin x="330"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induccion%20opticalosandes_1de1_25-7-2017_17_50_54.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induccion%20opticalosandes_1de1_25-7-2017_17_50_54.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gas%20opticalosandes_1de1_25-7-2017_17_26_04.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F:\gas%20opticalosandes_1de1_25-7-2017_17_26_04.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E:\gas%20opticalosandes_1de1_25-7-2017_17_26_04.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IMPORTACION COCINAS DE INDUCCION 2012-2016</a:t>
            </a:r>
          </a:p>
        </c:rich>
      </c:tx>
      <c:layout>
        <c:manualLayout>
          <c:xMode val="edge"/>
          <c:yMode val="edge"/>
          <c:x val="0.1084514435695538"/>
          <c:y val="2.787493026786286E-2"/>
        </c:manualLayout>
      </c:layout>
      <c:overlay val="0"/>
    </c:title>
    <c:autoTitleDeleted val="0"/>
    <c:plotArea>
      <c:layout/>
      <c:barChart>
        <c:barDir val="col"/>
        <c:grouping val="clustered"/>
        <c:varyColors val="0"/>
        <c:ser>
          <c:idx val="1"/>
          <c:order val="1"/>
          <c:tx>
            <c:strRef>
              <c:f>'Total importaciones'!$B$47</c:f>
              <c:strCache>
                <c:ptCount val="1"/>
                <c:pt idx="0">
                  <c:v>FOB</c:v>
                </c:pt>
              </c:strCache>
            </c:strRef>
          </c:tx>
          <c:spPr>
            <a:solidFill>
              <a:schemeClr val="accent5">
                <a:lumMod val="60000"/>
                <a:lumOff val="40000"/>
              </a:schemeClr>
            </a:solidFill>
            <a:ln>
              <a:solidFill>
                <a:schemeClr val="accent1"/>
              </a:solidFill>
            </a:ln>
          </c:spPr>
          <c:invertIfNegative val="0"/>
          <c:dLbls>
            <c:spPr>
              <a:noFill/>
              <a:ln w="25400">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'Total importaciones'!$C$47:$G$47</c:f>
              <c:numCache>
                <c:formatCode>#,##0</c:formatCode>
                <c:ptCount val="5"/>
                <c:pt idx="0">
                  <c:v>930.86716000000001</c:v>
                </c:pt>
                <c:pt idx="1">
                  <c:v>1801.9409400000004</c:v>
                </c:pt>
                <c:pt idx="2">
                  <c:v>19833.601489999997</c:v>
                </c:pt>
                <c:pt idx="3">
                  <c:v>77741.778350000008</c:v>
                </c:pt>
                <c:pt idx="4">
                  <c:v>29849.293969999999</c:v>
                </c:pt>
              </c:numCache>
            </c:numRef>
          </c:cat>
          <c:val>
            <c:numRef>
              <c:f>'Total importaciones'!$C$47:$G$47</c:f>
              <c:numCache>
                <c:formatCode>#,##0</c:formatCode>
                <c:ptCount val="5"/>
                <c:pt idx="0">
                  <c:v>930.86716000000001</c:v>
                </c:pt>
                <c:pt idx="1">
                  <c:v>1801.9409400000004</c:v>
                </c:pt>
                <c:pt idx="2">
                  <c:v>19833.601489999997</c:v>
                </c:pt>
                <c:pt idx="3">
                  <c:v>77741.778350000008</c:v>
                </c:pt>
                <c:pt idx="4">
                  <c:v>29849.293969999999</c:v>
                </c:pt>
              </c:numCache>
            </c:numRef>
          </c:val>
          <c:extLst xmlns:c16r2="http://schemas.microsoft.com/office/drawing/2015/06/chart">
            <c:ext xmlns:c16="http://schemas.microsoft.com/office/drawing/2014/chart" uri="{C3380CC4-5D6E-409C-BE32-E72D297353CC}">
              <c16:uniqueId val="{00000000-5853-4436-9121-8AD73D2744FD}"/>
            </c:ext>
          </c:extLst>
        </c:ser>
        <c:dLbls>
          <c:showLegendKey val="0"/>
          <c:showVal val="0"/>
          <c:showCatName val="0"/>
          <c:showSerName val="0"/>
          <c:showPercent val="0"/>
          <c:showBubbleSize val="0"/>
        </c:dLbls>
        <c:gapWidth val="150"/>
        <c:axId val="148507576"/>
        <c:axId val="148508360"/>
      </c:barChart>
      <c:lineChart>
        <c:grouping val="standard"/>
        <c:varyColors val="0"/>
        <c:ser>
          <c:idx val="0"/>
          <c:order val="0"/>
          <c:tx>
            <c:strRef>
              <c:f>'Total importaciones'!$B$46</c:f>
              <c:strCache>
                <c:ptCount val="1"/>
                <c:pt idx="0">
                  <c:v>AÑO</c:v>
                </c:pt>
              </c:strCache>
            </c:strRef>
          </c:tx>
          <c:marker>
            <c:symbol val="none"/>
          </c:marker>
          <c:dLbls>
            <c:spPr>
              <a:noFill/>
              <a:ln w="25400">
                <a:noFill/>
              </a:ln>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'Total importaciones'!$C$46:$G$46</c:f>
              <c:numCache>
                <c:formatCode>General</c:formatCode>
                <c:ptCount val="5"/>
                <c:pt idx="0">
                  <c:v>2012</c:v>
                </c:pt>
                <c:pt idx="1">
                  <c:v>2013</c:v>
                </c:pt>
                <c:pt idx="2">
                  <c:v>2014</c:v>
                </c:pt>
                <c:pt idx="3">
                  <c:v>2015</c:v>
                </c:pt>
                <c:pt idx="4">
                  <c:v>2016</c:v>
                </c:pt>
              </c:numCache>
            </c:numRef>
          </c:val>
          <c:smooth val="0"/>
          <c:extLst xmlns:c16r2="http://schemas.microsoft.com/office/drawing/2015/06/chart">
            <c:ext xmlns:c16="http://schemas.microsoft.com/office/drawing/2014/chart" uri="{C3380CC4-5D6E-409C-BE32-E72D297353CC}">
              <c16:uniqueId val="{00000001-5853-4436-9121-8AD73D2744FD}"/>
            </c:ext>
          </c:extLst>
        </c:ser>
        <c:dLbls>
          <c:showLegendKey val="0"/>
          <c:showVal val="0"/>
          <c:showCatName val="0"/>
          <c:showSerName val="0"/>
          <c:showPercent val="0"/>
          <c:showBubbleSize val="0"/>
        </c:dLbls>
        <c:marker val="1"/>
        <c:smooth val="0"/>
        <c:axId val="148507576"/>
        <c:axId val="148508360"/>
      </c:lineChart>
      <c:catAx>
        <c:axId val="148507576"/>
        <c:scaling>
          <c:orientation val="minMax"/>
        </c:scaling>
        <c:delete val="1"/>
        <c:axPos val="b"/>
        <c:numFmt formatCode="#,##0" sourceLinked="1"/>
        <c:majorTickMark val="out"/>
        <c:minorTickMark val="none"/>
        <c:tickLblPos val="nextTo"/>
        <c:crossAx val="148508360"/>
        <c:crosses val="autoZero"/>
        <c:auto val="1"/>
        <c:lblAlgn val="ctr"/>
        <c:lblOffset val="100"/>
        <c:noMultiLvlLbl val="0"/>
      </c:catAx>
      <c:valAx>
        <c:axId val="148508360"/>
        <c:scaling>
          <c:orientation val="minMax"/>
        </c:scaling>
        <c:delete val="0"/>
        <c:axPos val="r"/>
        <c:majorGridlines/>
        <c:numFmt formatCode="#,##0" sourceLinked="1"/>
        <c:majorTickMark val="out"/>
        <c:minorTickMark val="none"/>
        <c:tickLblPos val="nextTo"/>
        <c:crossAx val="148507576"/>
        <c:crosses val="max"/>
        <c:crossBetween val="between"/>
      </c:valAx>
    </c:plotArea>
    <c:legend>
      <c:legendPos val="b"/>
      <c:layout>
        <c:manualLayout>
          <c:xMode val="edge"/>
          <c:yMode val="edge"/>
          <c:x val="0.36080812975301169"/>
          <c:y val="0.90702332940089814"/>
          <c:w val="0.26303968414204637"/>
          <c:h val="8.4008889132760833E-2"/>
        </c:manualLayout>
      </c:layout>
      <c:overlay val="0"/>
    </c:legend>
    <c:plotVisOnly val="1"/>
    <c:dispBlanksAs val="gap"/>
    <c:showDLblsOverMax val="0"/>
  </c:chart>
  <c:txPr>
    <a:bodyPr/>
    <a:lstStyle/>
    <a:p>
      <a:pPr>
        <a:defRPr sz="14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'PRINCIPALES IMPORTADORES'!$G$1</c:f>
              <c:strCache>
                <c:ptCount val="1"/>
                <c:pt idx="0">
                  <c:v>PRINCIPALES IMPORTADORES 2012-2016</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B7C-49F8-99EF-5DBB3F263AE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B7C-49F8-99EF-5DBB3F263AE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B7C-49F8-99EF-5DBB3F263AE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B7C-49F8-99EF-5DBB3F263AE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B7C-49F8-99EF-5DBB3F263AE7}"/>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FB7C-49F8-99EF-5DBB3F263AE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FB7C-49F8-99EF-5DBB3F263AE7}"/>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FB7C-49F8-99EF-5DBB3F263AE7}"/>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FB7C-49F8-99EF-5DBB3F263AE7}"/>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FB7C-49F8-99EF-5DBB3F263AE7}"/>
              </c:ext>
            </c:extLst>
          </c:dPt>
          <c:dLbls>
            <c:dLbl>
              <c:idx val="9"/>
              <c:layout>
                <c:manualLayout>
                  <c:x val="2.7040901137357829E-2"/>
                  <c:y val="1.53834937299483E-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FB7C-49F8-99EF-5DBB3F263AE7}"/>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'PRINCIPALES IMPORTADORES'!$E$2:$E$11</c:f>
              <c:strCache>
                <c:ptCount val="10"/>
                <c:pt idx="0">
                  <c:v>INDUGLOB S.A. </c:v>
                </c:pt>
                <c:pt idx="1">
                  <c:v>MABE ECUADOR S.A. </c:v>
                </c:pt>
                <c:pt idx="2">
                  <c:v>EMPRESA ELECTRICA PUBLICA ESTRATEGICA CORPORACION NACIONAL DE ELECTRICIDAD CNEL EP </c:v>
                </c:pt>
                <c:pt idx="3">
                  <c:v>ICESA S.A. </c:v>
                </c:pt>
                <c:pt idx="4">
                  <c:v>TIENDAS INDUSTRIALES ASOCIADAS TIA S.A. </c:v>
                </c:pt>
                <c:pt idx="5">
                  <c:v>ECUATORIANA DE ARTEFACTOS S.A. ECASA </c:v>
                </c:pt>
                <c:pt idx="6">
                  <c:v>FIBROACERO S.A. </c:v>
                </c:pt>
                <c:pt idx="7">
                  <c:v>HACEB DEL ECUADOR S.A. </c:v>
                </c:pt>
                <c:pt idx="8">
                  <c:v>TEKA ECUADOR S.A. </c:v>
                </c:pt>
                <c:pt idx="9">
                  <c:v>OTROS</c:v>
                </c:pt>
              </c:strCache>
            </c:strRef>
          </c:cat>
          <c:val>
            <c:numRef>
              <c:f>'PRINCIPALES IMPORTADORES'!$G$2:$G$11</c:f>
              <c:numCache>
                <c:formatCode>0.00%</c:formatCode>
                <c:ptCount val="10"/>
                <c:pt idx="0">
                  <c:v>0.35901925665782747</c:v>
                </c:pt>
                <c:pt idx="1">
                  <c:v>0.12645802025207828</c:v>
                </c:pt>
                <c:pt idx="2">
                  <c:v>0.11557051369389447</c:v>
                </c:pt>
                <c:pt idx="3">
                  <c:v>9.2872652271876868E-2</c:v>
                </c:pt>
                <c:pt idx="4">
                  <c:v>6.0791885442255437E-2</c:v>
                </c:pt>
                <c:pt idx="5">
                  <c:v>4.6460156745676676E-2</c:v>
                </c:pt>
                <c:pt idx="6">
                  <c:v>3.9497646933820296E-2</c:v>
                </c:pt>
                <c:pt idx="7">
                  <c:v>2.5482865346760152E-2</c:v>
                </c:pt>
                <c:pt idx="8">
                  <c:v>2.1443576996128127E-2</c:v>
                </c:pt>
                <c:pt idx="9">
                  <c:v>0.11240342565968138</c:v>
                </c:pt>
              </c:numCache>
            </c:numRef>
          </c:val>
          <c:extLst xmlns:c16r2="http://schemas.microsoft.com/office/drawing/2015/06/chart">
            <c:ext xmlns:c16="http://schemas.microsoft.com/office/drawing/2014/chart" uri="{C3380CC4-5D6E-409C-BE32-E72D297353CC}">
              <c16:uniqueId val="{00000014-FB7C-49F8-99EF-5DBB3F263AE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5683934403349875"/>
          <c:y val="0.11112685914260717"/>
          <c:w val="0.34316065596650119"/>
          <c:h val="0.881820355788859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200"/>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'total importaciones'!$I$6</c:f>
              <c:strCache>
                <c:ptCount val="1"/>
                <c:pt idx="0">
                  <c:v>FOB</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'total importaciones'!$J$5:$N$5</c:f>
              <c:numCache>
                <c:formatCode>General</c:formatCode>
                <c:ptCount val="5"/>
                <c:pt idx="0">
                  <c:v>2012</c:v>
                </c:pt>
                <c:pt idx="1">
                  <c:v>2013</c:v>
                </c:pt>
                <c:pt idx="2">
                  <c:v>2014</c:v>
                </c:pt>
                <c:pt idx="3">
                  <c:v>2015</c:v>
                </c:pt>
                <c:pt idx="4">
                  <c:v>2016</c:v>
                </c:pt>
              </c:numCache>
            </c:numRef>
          </c:cat>
          <c:val>
            <c:numRef>
              <c:f>'total importaciones'!$J$6:$N$6</c:f>
              <c:numCache>
                <c:formatCode>_("$"* #,##0.00_);_("$"* \(#,##0.00\);_("$"* "-"??_);_(@_)</c:formatCode>
                <c:ptCount val="5"/>
                <c:pt idx="0">
                  <c:v>6052.2400600000001</c:v>
                </c:pt>
                <c:pt idx="1">
                  <c:v>5804.3447000000033</c:v>
                </c:pt>
                <c:pt idx="2">
                  <c:v>356.20481999999998</c:v>
                </c:pt>
                <c:pt idx="3">
                  <c:v>119.89888000000001</c:v>
                </c:pt>
                <c:pt idx="4">
                  <c:v>246.46931999999998</c:v>
                </c:pt>
              </c:numCache>
            </c:numRef>
          </c:val>
          <c:extLst xmlns:c16r2="http://schemas.microsoft.com/office/drawing/2015/06/chart">
            <c:ext xmlns:c16="http://schemas.microsoft.com/office/drawing/2014/chart" uri="{C3380CC4-5D6E-409C-BE32-E72D297353CC}">
              <c16:uniqueId val="{00000000-0972-4025-8DDB-19897CB2D3E3}"/>
            </c:ext>
          </c:extLst>
        </c:ser>
        <c:dLbls>
          <c:dLblPos val="outEnd"/>
          <c:showLegendKey val="0"/>
          <c:showVal val="1"/>
          <c:showCatName val="0"/>
          <c:showSerName val="0"/>
          <c:showPercent val="0"/>
          <c:showBubbleSize val="0"/>
        </c:dLbls>
        <c:gapWidth val="80"/>
        <c:overlap val="25"/>
        <c:axId val="148504832"/>
        <c:axId val="8318064"/>
      </c:barChart>
      <c:catAx>
        <c:axId val="148504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ES"/>
          </a:p>
        </c:txPr>
        <c:crossAx val="8318064"/>
        <c:crosses val="autoZero"/>
        <c:auto val="1"/>
        <c:lblAlgn val="ctr"/>
        <c:lblOffset val="100"/>
        <c:noMultiLvlLbl val="0"/>
      </c:catAx>
      <c:valAx>
        <c:axId val="8318064"/>
        <c:scaling>
          <c:orientation val="minMax"/>
        </c:scaling>
        <c:delete val="0"/>
        <c:axPos val="l"/>
        <c:majorGridlines>
          <c:spPr>
            <a:ln w="9525" cap="flat" cmpd="sng" algn="ctr">
              <a:solidFill>
                <a:schemeClr val="tx1">
                  <a:lumMod val="5000"/>
                  <a:lumOff val="9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ES"/>
          </a:p>
        </c:txPr>
        <c:crossAx val="14850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PAIS DE ORIGEN IMPORTACION COCINAS A GAS 2012-2016</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S"/>
        </a:p>
      </c:txPr>
    </c:title>
    <c:autoTitleDeleted val="0"/>
    <c:plotArea>
      <c:layout/>
      <c:pieChart>
        <c:varyColors val="1"/>
        <c:ser>
          <c:idx val="0"/>
          <c:order val="0"/>
          <c:tx>
            <c:strRef>
              <c:f>'pais de origen'!$C$1</c:f>
              <c:strCache>
                <c:ptCount val="1"/>
                <c:pt idx="0">
                  <c:v>PORCENTAJE</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93AD-4B8E-A4B9-8B93A4E9B1F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93AD-4B8E-A4B9-8B93A4E9B1F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93AD-4B8E-A4B9-8B93A4E9B1FA}"/>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93AD-4B8E-A4B9-8B93A4E9B1FA}"/>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9-93AD-4B8E-A4B9-8B93A4E9B1FA}"/>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B-93AD-4B8E-A4B9-8B93A4E9B1FA}"/>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D-93AD-4B8E-A4B9-8B93A4E9B1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'pais de origen'!$A$2:$A$8</c:f>
              <c:strCache>
                <c:ptCount val="7"/>
                <c:pt idx="0">
                  <c:v>CHINA </c:v>
                </c:pt>
                <c:pt idx="1">
                  <c:v>COLOMBIA </c:v>
                </c:pt>
                <c:pt idx="2">
                  <c:v>HONG KONG </c:v>
                </c:pt>
                <c:pt idx="3">
                  <c:v>SPAIN </c:v>
                </c:pt>
                <c:pt idx="4">
                  <c:v>MEXICO </c:v>
                </c:pt>
                <c:pt idx="5">
                  <c:v>OTROS</c:v>
                </c:pt>
                <c:pt idx="6">
                  <c:v>TOTAL</c:v>
                </c:pt>
              </c:strCache>
            </c:strRef>
          </c:cat>
          <c:val>
            <c:numRef>
              <c:f>'pais de origen'!$C$2:$C$8</c:f>
              <c:numCache>
                <c:formatCode>0.00%</c:formatCode>
                <c:ptCount val="7"/>
                <c:pt idx="0">
                  <c:v>0.31061023430664031</c:v>
                </c:pt>
                <c:pt idx="1">
                  <c:v>0.22522442233528858</c:v>
                </c:pt>
                <c:pt idx="2">
                  <c:v>0.19760508150500697</c:v>
                </c:pt>
                <c:pt idx="3">
                  <c:v>7.5177431376997117E-2</c:v>
                </c:pt>
                <c:pt idx="4">
                  <c:v>6.3761869267913274E-2</c:v>
                </c:pt>
                <c:pt idx="5">
                  <c:v>0.12762096120815375</c:v>
                </c:pt>
              </c:numCache>
            </c:numRef>
          </c:val>
          <c:extLst xmlns:c16r2="http://schemas.microsoft.com/office/drawing/2015/06/chart">
            <c:ext xmlns:c16="http://schemas.microsoft.com/office/drawing/2014/chart" uri="{C3380CC4-5D6E-409C-BE32-E72D297353CC}">
              <c16:uniqueId val="{0000000E-93AD-4B8E-A4B9-8B93A4E9B1F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2"/>
          <c:order val="0"/>
          <c:tx>
            <c:v>FOB COCINAS GAS</c:v>
          </c:tx>
          <c:spPr>
            <a:solidFill>
              <a:schemeClr val="accent3"/>
            </a:solidFill>
            <a:ln>
              <a:noFill/>
            </a:ln>
            <a:effectLst/>
          </c:spPr>
          <c:val>
            <c:numRef>
              <c:f>'Cocinas a gas Vs Cocinas de ind'!$B$48:$F$48</c:f>
              <c:numCache>
                <c:formatCode>_ "$"* #,##0_ ;_ "$"* \-#,##0_ ;_ "$"* "-"??_ ;_ @_ </c:formatCode>
                <c:ptCount val="5"/>
                <c:pt idx="0">
                  <c:v>6052240.0600000005</c:v>
                </c:pt>
                <c:pt idx="1">
                  <c:v>5804344.700000003</c:v>
                </c:pt>
                <c:pt idx="2">
                  <c:v>356204.82</c:v>
                </c:pt>
                <c:pt idx="3">
                  <c:v>119898.88</c:v>
                </c:pt>
                <c:pt idx="4">
                  <c:v>246469.31999999998</c:v>
                </c:pt>
              </c:numCache>
            </c:numRef>
          </c:val>
          <c:extLst xmlns:c16r2="http://schemas.microsoft.com/office/drawing/2015/06/chart">
            <c:ext xmlns:c16="http://schemas.microsoft.com/office/drawing/2014/chart" uri="{C3380CC4-5D6E-409C-BE32-E72D297353CC}">
              <c16:uniqueId val="{00000000-D476-424E-A75A-57638603F462}"/>
            </c:ext>
          </c:extLst>
        </c:ser>
        <c:ser>
          <c:idx val="1"/>
          <c:order val="2"/>
          <c:tx>
            <c:v>FOB COCINAS INDUCCIÓN</c:v>
          </c:tx>
          <c:spPr>
            <a:solidFill>
              <a:schemeClr val="accent2"/>
            </a:solidFill>
            <a:ln>
              <a:noFill/>
            </a:ln>
            <a:effectLst/>
          </c:spPr>
          <c:val>
            <c:numRef>
              <c:f>'Cocinas a gas Vs Cocinas de ind'!$B$24:$F$24</c:f>
              <c:numCache>
                <c:formatCode>_ "$"* #,##0_ ;_ "$"* \-#,##0_ ;_ "$"* "-"??_ ;_ @_ </c:formatCode>
                <c:ptCount val="5"/>
                <c:pt idx="0">
                  <c:v>930867.16</c:v>
                </c:pt>
                <c:pt idx="1">
                  <c:v>1801940.9400000004</c:v>
                </c:pt>
                <c:pt idx="2">
                  <c:v>19833601.489999998</c:v>
                </c:pt>
                <c:pt idx="3">
                  <c:v>77741778.350000009</c:v>
                </c:pt>
                <c:pt idx="4">
                  <c:v>29849293.969999999</c:v>
                </c:pt>
              </c:numCache>
            </c:numRef>
          </c:val>
          <c:extLst xmlns:c16r2="http://schemas.microsoft.com/office/drawing/2015/06/chart">
            <c:ext xmlns:c16="http://schemas.microsoft.com/office/drawing/2014/chart" uri="{C3380CC4-5D6E-409C-BE32-E72D297353CC}">
              <c16:uniqueId val="{00000001-D476-424E-A75A-57638603F462}"/>
            </c:ext>
          </c:extLst>
        </c:ser>
        <c:dLbls>
          <c:showLegendKey val="0"/>
          <c:showVal val="0"/>
          <c:showCatName val="0"/>
          <c:showSerName val="0"/>
          <c:showPercent val="0"/>
          <c:showBubbleSize val="0"/>
        </c:dLbls>
        <c:axId val="185992848"/>
        <c:axId val="185993240"/>
      </c:areaChart>
      <c:lineChart>
        <c:grouping val="standard"/>
        <c:varyColors val="0"/>
        <c:ser>
          <c:idx val="0"/>
          <c:order val="1"/>
          <c:tx>
            <c:v>TOTAL IMPORTACIONES</c:v>
          </c:tx>
          <c:spPr>
            <a:ln w="38100" cap="rnd">
              <a:solidFill>
                <a:schemeClr val="accent1"/>
              </a:solidFill>
              <a:round/>
            </a:ln>
            <a:effectLst/>
          </c:spPr>
          <c:marker>
            <c:symbol val="none"/>
          </c:marker>
          <c:cat>
            <c:numRef>
              <c:f>'Cocinas a gas Vs Cocinas de ind'!$B$29:$F$29</c:f>
              <c:numCache>
                <c:formatCode>General</c:formatCode>
                <c:ptCount val="5"/>
                <c:pt idx="0">
                  <c:v>2012</c:v>
                </c:pt>
                <c:pt idx="1">
                  <c:v>2013</c:v>
                </c:pt>
                <c:pt idx="2">
                  <c:v>2014</c:v>
                </c:pt>
                <c:pt idx="3">
                  <c:v>2015</c:v>
                </c:pt>
                <c:pt idx="4">
                  <c:v>2016</c:v>
                </c:pt>
              </c:numCache>
            </c:numRef>
          </c:cat>
          <c:val>
            <c:numRef>
              <c:f>'Cocinas a gas Vs Cocinas de ind'!$B$1:$F$1</c:f>
              <c:numCache>
                <c:formatCode>General</c:formatCode>
                <c:ptCount val="5"/>
                <c:pt idx="0">
                  <c:v>2012</c:v>
                </c:pt>
                <c:pt idx="1">
                  <c:v>2013</c:v>
                </c:pt>
                <c:pt idx="2">
                  <c:v>2014</c:v>
                </c:pt>
                <c:pt idx="3">
                  <c:v>2015</c:v>
                </c:pt>
                <c:pt idx="4">
                  <c:v>2016</c:v>
                </c:pt>
              </c:numCache>
            </c:numRef>
          </c:val>
          <c:smooth val="0"/>
          <c:extLst xmlns:c16r2="http://schemas.microsoft.com/office/drawing/2015/06/chart">
            <c:ext xmlns:c16="http://schemas.microsoft.com/office/drawing/2014/chart" uri="{C3380CC4-5D6E-409C-BE32-E72D297353CC}">
              <c16:uniqueId val="{00000002-D476-424E-A75A-57638603F462}"/>
            </c:ext>
          </c:extLst>
        </c:ser>
        <c:dLbls>
          <c:showLegendKey val="0"/>
          <c:showVal val="0"/>
          <c:showCatName val="0"/>
          <c:showSerName val="0"/>
          <c:showPercent val="0"/>
          <c:showBubbleSize val="0"/>
        </c:dLbls>
        <c:marker val="1"/>
        <c:smooth val="0"/>
        <c:axId val="185992848"/>
        <c:axId val="185993240"/>
      </c:lineChart>
      <c:catAx>
        <c:axId val="18599284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s-ES"/>
          </a:p>
        </c:txPr>
        <c:crossAx val="185993240"/>
        <c:crosses val="autoZero"/>
        <c:auto val="1"/>
        <c:lblAlgn val="ctr"/>
        <c:lblOffset val="100"/>
        <c:noMultiLvlLbl val="0"/>
      </c:catAx>
      <c:valAx>
        <c:axId val="185993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quot;$&quot;* #,##0_ ;_ &quot;$&quot;* \-#,##0_ ;_ &quot;$&quot;*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599284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20351-E808-4A39-9CDF-42E265266101}" type="doc">
      <dgm:prSet loTypeId="urn:microsoft.com/office/officeart/2005/8/layout/hList7" loCatId="picture" qsTypeId="urn:microsoft.com/office/officeart/2005/8/quickstyle/simple3" qsCatId="simple" csTypeId="urn:microsoft.com/office/officeart/2005/8/colors/colorful4" csCatId="colorful" phldr="1"/>
      <dgm:spPr/>
    </dgm:pt>
    <dgm:pt modelId="{91B645E9-F314-4C9F-92D3-66368EB93B97}">
      <dgm:prSet phldrT="[Texto]"/>
      <dgm:spPr/>
      <dgm:t>
        <a:bodyPr/>
        <a:lstStyle/>
        <a:p>
          <a:pPr>
            <a:buFont typeface="Symbol" panose="05050102010706020507" pitchFamily="18" charset="2"/>
            <a:buChar char=""/>
          </a:pPr>
          <a:r>
            <a:rPr lang="es-EC" dirty="0"/>
            <a:t>Uso de energía renovable de las nuevas centrales hidroeléctricas. </a:t>
          </a:r>
          <a:endParaRPr lang="es-ES" dirty="0"/>
        </a:p>
      </dgm:t>
    </dgm:pt>
    <dgm:pt modelId="{9D6D1EA0-773D-4FC5-ABCC-75A4B0574181}" type="parTrans" cxnId="{B037C919-5E30-4804-B70D-A41077B0907D}">
      <dgm:prSet/>
      <dgm:spPr/>
      <dgm:t>
        <a:bodyPr/>
        <a:lstStyle/>
        <a:p>
          <a:endParaRPr lang="es-ES"/>
        </a:p>
      </dgm:t>
    </dgm:pt>
    <dgm:pt modelId="{AFA61962-B450-48A1-9440-491B73476158}" type="sibTrans" cxnId="{B037C919-5E30-4804-B70D-A41077B0907D}">
      <dgm:prSet/>
      <dgm:spPr/>
      <dgm:t>
        <a:bodyPr/>
        <a:lstStyle/>
        <a:p>
          <a:endParaRPr lang="es-ES"/>
        </a:p>
      </dgm:t>
    </dgm:pt>
    <dgm:pt modelId="{8DB44980-30E3-4194-B3A5-A0D85D50A5D3}">
      <dgm:prSet/>
      <dgm:spPr/>
      <dgm:t>
        <a:bodyPr/>
        <a:lstStyle/>
        <a:p>
          <a:pPr>
            <a:buFont typeface="Symbol" panose="05050102010706020507" pitchFamily="18" charset="2"/>
            <a:buChar char=""/>
          </a:pPr>
          <a:r>
            <a:rPr lang="es-EC" dirty="0"/>
            <a:t>Reforzamiento de redes eléctricas. </a:t>
          </a:r>
        </a:p>
      </dgm:t>
    </dgm:pt>
    <dgm:pt modelId="{3E9CA281-678D-4BA9-A33F-8450B7C7036C}" type="parTrans" cxnId="{8C5E415F-0930-4B93-83DF-E6CB6CAAC8C6}">
      <dgm:prSet/>
      <dgm:spPr/>
      <dgm:t>
        <a:bodyPr/>
        <a:lstStyle/>
        <a:p>
          <a:endParaRPr lang="es-ES"/>
        </a:p>
      </dgm:t>
    </dgm:pt>
    <dgm:pt modelId="{5D6F13FA-616B-44F7-A388-EA1CFAD74EC4}" type="sibTrans" cxnId="{8C5E415F-0930-4B93-83DF-E6CB6CAAC8C6}">
      <dgm:prSet/>
      <dgm:spPr/>
      <dgm:t>
        <a:bodyPr/>
        <a:lstStyle/>
        <a:p>
          <a:endParaRPr lang="es-ES"/>
        </a:p>
      </dgm:t>
    </dgm:pt>
    <dgm:pt modelId="{8C0B8546-9A49-476B-A236-A8302F058629}">
      <dgm:prSet/>
      <dgm:spPr/>
      <dgm:t>
        <a:bodyPr/>
        <a:lstStyle/>
        <a:p>
          <a:pPr>
            <a:buFont typeface="Symbol" panose="05050102010706020507" pitchFamily="18" charset="2"/>
            <a:buChar char=""/>
          </a:pPr>
          <a:r>
            <a:rPr lang="es-EC" dirty="0"/>
            <a:t>Participación de la industria nacional.</a:t>
          </a:r>
        </a:p>
      </dgm:t>
    </dgm:pt>
    <dgm:pt modelId="{23835996-A163-47BA-938E-509B96CED071}" type="parTrans" cxnId="{8099A9BD-EE80-4837-9BC7-811633C5DA0D}">
      <dgm:prSet/>
      <dgm:spPr/>
      <dgm:t>
        <a:bodyPr/>
        <a:lstStyle/>
        <a:p>
          <a:endParaRPr lang="es-ES"/>
        </a:p>
      </dgm:t>
    </dgm:pt>
    <dgm:pt modelId="{6706420F-70B3-44A6-BAAC-F3E70DA0DB3A}" type="sibTrans" cxnId="{8099A9BD-EE80-4837-9BC7-811633C5DA0D}">
      <dgm:prSet/>
      <dgm:spPr/>
      <dgm:t>
        <a:bodyPr/>
        <a:lstStyle/>
        <a:p>
          <a:endParaRPr lang="es-ES"/>
        </a:p>
      </dgm:t>
    </dgm:pt>
    <dgm:pt modelId="{1EA209E3-CC54-4DB4-80F0-DC311BC90AE6}">
      <dgm:prSet/>
      <dgm:spPr/>
      <dgm:t>
        <a:bodyPr/>
        <a:lstStyle/>
        <a:p>
          <a:pPr>
            <a:buFont typeface="Symbol" panose="05050102010706020507" pitchFamily="18" charset="2"/>
            <a:buChar char=""/>
          </a:pPr>
          <a:r>
            <a:rPr lang="es-EC" dirty="0"/>
            <a:t>Plan de financiamiento a cargo del Estado.</a:t>
          </a:r>
        </a:p>
      </dgm:t>
    </dgm:pt>
    <dgm:pt modelId="{7CD2B92B-57C1-4E0C-842A-70AB7554B8D0}" type="parTrans" cxnId="{E5C43ED6-6ED4-4846-80BD-6E7BE5FC59FF}">
      <dgm:prSet/>
      <dgm:spPr/>
      <dgm:t>
        <a:bodyPr/>
        <a:lstStyle/>
        <a:p>
          <a:endParaRPr lang="es-ES"/>
        </a:p>
      </dgm:t>
    </dgm:pt>
    <dgm:pt modelId="{8E401B4A-6F3A-43A7-98CC-30ADB1C796ED}" type="sibTrans" cxnId="{E5C43ED6-6ED4-4846-80BD-6E7BE5FC59FF}">
      <dgm:prSet/>
      <dgm:spPr/>
      <dgm:t>
        <a:bodyPr/>
        <a:lstStyle/>
        <a:p>
          <a:endParaRPr lang="es-ES"/>
        </a:p>
      </dgm:t>
    </dgm:pt>
    <dgm:pt modelId="{0755EA32-1EAE-471C-BC72-3D93DEC85CFC}" type="pres">
      <dgm:prSet presAssocID="{63220351-E808-4A39-9CDF-42E265266101}" presName="Name0" presStyleCnt="0">
        <dgm:presLayoutVars>
          <dgm:dir/>
          <dgm:resizeHandles val="exact"/>
        </dgm:presLayoutVars>
      </dgm:prSet>
      <dgm:spPr/>
    </dgm:pt>
    <dgm:pt modelId="{3104CC5D-2CF5-4EC7-8CBE-BB3FA742DFC7}" type="pres">
      <dgm:prSet presAssocID="{63220351-E808-4A39-9CDF-42E265266101}" presName="fgShape" presStyleLbl="fgShp" presStyleIdx="0" presStyleCnt="1"/>
      <dgm:spPr/>
    </dgm:pt>
    <dgm:pt modelId="{7F763078-F43F-488C-BA13-BE5489106C76}" type="pres">
      <dgm:prSet presAssocID="{63220351-E808-4A39-9CDF-42E265266101}" presName="linComp" presStyleCnt="0"/>
      <dgm:spPr/>
    </dgm:pt>
    <dgm:pt modelId="{82D92D15-0ADC-487A-977A-A0253FCC1FAE}" type="pres">
      <dgm:prSet presAssocID="{91B645E9-F314-4C9F-92D3-66368EB93B97}" presName="compNode" presStyleCnt="0"/>
      <dgm:spPr/>
    </dgm:pt>
    <dgm:pt modelId="{A90BAFCB-9D10-4C73-B648-D6BD1409DD16}" type="pres">
      <dgm:prSet presAssocID="{91B645E9-F314-4C9F-92D3-66368EB93B97}" presName="bkgdShape" presStyleLbl="node1" presStyleIdx="0" presStyleCnt="4"/>
      <dgm:spPr/>
      <dgm:t>
        <a:bodyPr/>
        <a:lstStyle/>
        <a:p>
          <a:endParaRPr lang="es-ES"/>
        </a:p>
      </dgm:t>
    </dgm:pt>
    <dgm:pt modelId="{4505BFC5-992D-4CEA-BE24-8E8F0FB52EB8}" type="pres">
      <dgm:prSet presAssocID="{91B645E9-F314-4C9F-92D3-66368EB93B97}" presName="nodeTx" presStyleLbl="node1" presStyleIdx="0" presStyleCnt="4">
        <dgm:presLayoutVars>
          <dgm:bulletEnabled val="1"/>
        </dgm:presLayoutVars>
      </dgm:prSet>
      <dgm:spPr/>
      <dgm:t>
        <a:bodyPr/>
        <a:lstStyle/>
        <a:p>
          <a:endParaRPr lang="es-ES"/>
        </a:p>
      </dgm:t>
    </dgm:pt>
    <dgm:pt modelId="{60ADB8C2-F6EC-485F-B8C8-72535D33B491}" type="pres">
      <dgm:prSet presAssocID="{91B645E9-F314-4C9F-92D3-66368EB93B97}" presName="invisiNode" presStyleLbl="node1" presStyleIdx="0" presStyleCnt="4"/>
      <dgm:spPr/>
    </dgm:pt>
    <dgm:pt modelId="{ECA3FD4A-16F8-424E-B94D-A11FACEE5486}" type="pres">
      <dgm:prSet presAssocID="{91B645E9-F314-4C9F-92D3-66368EB93B97}" presName="imagNode" presStyleLbl="fgImgPlace1" presStyleIdx="0" presStyleCnt="4"/>
      <dgm:spPr>
        <a:blipFill rotWithShape="1">
          <a:blip xmlns:r="http://schemas.openxmlformats.org/officeDocument/2006/relationships" r:embed="rId1"/>
          <a:srcRect/>
          <a:stretch>
            <a:fillRect l="-16000" r="-16000"/>
          </a:stretch>
        </a:blipFill>
      </dgm:spPr>
    </dgm:pt>
    <dgm:pt modelId="{BD3C3ED1-2104-48A5-A53A-7AB09F5B5809}" type="pres">
      <dgm:prSet presAssocID="{AFA61962-B450-48A1-9440-491B73476158}" presName="sibTrans" presStyleLbl="sibTrans2D1" presStyleIdx="0" presStyleCnt="0"/>
      <dgm:spPr/>
      <dgm:t>
        <a:bodyPr/>
        <a:lstStyle/>
        <a:p>
          <a:endParaRPr lang="es-ES"/>
        </a:p>
      </dgm:t>
    </dgm:pt>
    <dgm:pt modelId="{CBB45867-0634-401B-A799-E4D5D62576FB}" type="pres">
      <dgm:prSet presAssocID="{8DB44980-30E3-4194-B3A5-A0D85D50A5D3}" presName="compNode" presStyleCnt="0"/>
      <dgm:spPr/>
    </dgm:pt>
    <dgm:pt modelId="{AF475E6F-7D7F-4048-9AD7-9F67580BCED0}" type="pres">
      <dgm:prSet presAssocID="{8DB44980-30E3-4194-B3A5-A0D85D50A5D3}" presName="bkgdShape" presStyleLbl="node1" presStyleIdx="1" presStyleCnt="4"/>
      <dgm:spPr/>
      <dgm:t>
        <a:bodyPr/>
        <a:lstStyle/>
        <a:p>
          <a:endParaRPr lang="es-ES"/>
        </a:p>
      </dgm:t>
    </dgm:pt>
    <dgm:pt modelId="{965DB372-1283-4997-8162-220F7E7C727C}" type="pres">
      <dgm:prSet presAssocID="{8DB44980-30E3-4194-B3A5-A0D85D50A5D3}" presName="nodeTx" presStyleLbl="node1" presStyleIdx="1" presStyleCnt="4">
        <dgm:presLayoutVars>
          <dgm:bulletEnabled val="1"/>
        </dgm:presLayoutVars>
      </dgm:prSet>
      <dgm:spPr/>
      <dgm:t>
        <a:bodyPr/>
        <a:lstStyle/>
        <a:p>
          <a:endParaRPr lang="es-ES"/>
        </a:p>
      </dgm:t>
    </dgm:pt>
    <dgm:pt modelId="{A54E8B6D-269A-4530-866A-5C3ADCAA8655}" type="pres">
      <dgm:prSet presAssocID="{8DB44980-30E3-4194-B3A5-A0D85D50A5D3}" presName="invisiNode" presStyleLbl="node1" presStyleIdx="1" presStyleCnt="4"/>
      <dgm:spPr/>
    </dgm:pt>
    <dgm:pt modelId="{AC05F846-F3DF-433B-932A-944960C4837C}" type="pres">
      <dgm:prSet presAssocID="{8DB44980-30E3-4194-B3A5-A0D85D50A5D3}" presName="imagNode" presStyleLbl="fgImgPlace1" presStyleIdx="1" presStyleCnt="4"/>
      <dgm:spPr>
        <a:blipFill rotWithShape="1">
          <a:blip xmlns:r="http://schemas.openxmlformats.org/officeDocument/2006/relationships" r:embed="rId2"/>
          <a:srcRect/>
          <a:stretch>
            <a:fillRect l="-20000" r="-20000"/>
          </a:stretch>
        </a:blipFill>
      </dgm:spPr>
    </dgm:pt>
    <dgm:pt modelId="{1C306DDA-A93F-4B14-A169-86B42C67699D}" type="pres">
      <dgm:prSet presAssocID="{5D6F13FA-616B-44F7-A388-EA1CFAD74EC4}" presName="sibTrans" presStyleLbl="sibTrans2D1" presStyleIdx="0" presStyleCnt="0"/>
      <dgm:spPr/>
      <dgm:t>
        <a:bodyPr/>
        <a:lstStyle/>
        <a:p>
          <a:endParaRPr lang="es-ES"/>
        </a:p>
      </dgm:t>
    </dgm:pt>
    <dgm:pt modelId="{FF65C093-1684-40DD-BC06-D44C0CA4794C}" type="pres">
      <dgm:prSet presAssocID="{8C0B8546-9A49-476B-A236-A8302F058629}" presName="compNode" presStyleCnt="0"/>
      <dgm:spPr/>
    </dgm:pt>
    <dgm:pt modelId="{EBE72AD9-3512-428C-8ECB-36CC908553CD}" type="pres">
      <dgm:prSet presAssocID="{8C0B8546-9A49-476B-A236-A8302F058629}" presName="bkgdShape" presStyleLbl="node1" presStyleIdx="2" presStyleCnt="4"/>
      <dgm:spPr/>
      <dgm:t>
        <a:bodyPr/>
        <a:lstStyle/>
        <a:p>
          <a:endParaRPr lang="es-ES"/>
        </a:p>
      </dgm:t>
    </dgm:pt>
    <dgm:pt modelId="{38BC7D35-CFBB-490E-A45C-5A7765CD536D}" type="pres">
      <dgm:prSet presAssocID="{8C0B8546-9A49-476B-A236-A8302F058629}" presName="nodeTx" presStyleLbl="node1" presStyleIdx="2" presStyleCnt="4">
        <dgm:presLayoutVars>
          <dgm:bulletEnabled val="1"/>
        </dgm:presLayoutVars>
      </dgm:prSet>
      <dgm:spPr/>
      <dgm:t>
        <a:bodyPr/>
        <a:lstStyle/>
        <a:p>
          <a:endParaRPr lang="es-ES"/>
        </a:p>
      </dgm:t>
    </dgm:pt>
    <dgm:pt modelId="{4E4870FF-6EC9-4B22-ACF8-CF234D09B1C3}" type="pres">
      <dgm:prSet presAssocID="{8C0B8546-9A49-476B-A236-A8302F058629}" presName="invisiNode" presStyleLbl="node1" presStyleIdx="2" presStyleCnt="4"/>
      <dgm:spPr/>
    </dgm:pt>
    <dgm:pt modelId="{7A5C449F-998C-4842-8DFD-51D32F51D6AA}" type="pres">
      <dgm:prSet presAssocID="{8C0B8546-9A49-476B-A236-A8302F058629}" presName="imagNode" presStyleLbl="fgImgPlace1" presStyleIdx="2" presStyleCnt="4"/>
      <dgm:spPr>
        <a:blipFill rotWithShape="1">
          <a:blip xmlns:r="http://schemas.openxmlformats.org/officeDocument/2006/relationships" r:embed="rId3"/>
          <a:srcRect/>
          <a:stretch>
            <a:fillRect l="-27000" r="-27000"/>
          </a:stretch>
        </a:blipFill>
      </dgm:spPr>
    </dgm:pt>
    <dgm:pt modelId="{7BEBAB5F-8C9D-4C4A-B13D-61FBF170A105}" type="pres">
      <dgm:prSet presAssocID="{6706420F-70B3-44A6-BAAC-F3E70DA0DB3A}" presName="sibTrans" presStyleLbl="sibTrans2D1" presStyleIdx="0" presStyleCnt="0"/>
      <dgm:spPr/>
      <dgm:t>
        <a:bodyPr/>
        <a:lstStyle/>
        <a:p>
          <a:endParaRPr lang="es-ES"/>
        </a:p>
      </dgm:t>
    </dgm:pt>
    <dgm:pt modelId="{9721ACCA-3E0F-4176-B8E6-CBCA08E03FC6}" type="pres">
      <dgm:prSet presAssocID="{1EA209E3-CC54-4DB4-80F0-DC311BC90AE6}" presName="compNode" presStyleCnt="0"/>
      <dgm:spPr/>
    </dgm:pt>
    <dgm:pt modelId="{33D41F84-9705-4647-8900-004F977212B0}" type="pres">
      <dgm:prSet presAssocID="{1EA209E3-CC54-4DB4-80F0-DC311BC90AE6}" presName="bkgdShape" presStyleLbl="node1" presStyleIdx="3" presStyleCnt="4"/>
      <dgm:spPr/>
      <dgm:t>
        <a:bodyPr/>
        <a:lstStyle/>
        <a:p>
          <a:endParaRPr lang="es-ES"/>
        </a:p>
      </dgm:t>
    </dgm:pt>
    <dgm:pt modelId="{CDCAB6E4-9D53-4C98-8B76-DF0D59B65F82}" type="pres">
      <dgm:prSet presAssocID="{1EA209E3-CC54-4DB4-80F0-DC311BC90AE6}" presName="nodeTx" presStyleLbl="node1" presStyleIdx="3" presStyleCnt="4">
        <dgm:presLayoutVars>
          <dgm:bulletEnabled val="1"/>
        </dgm:presLayoutVars>
      </dgm:prSet>
      <dgm:spPr/>
      <dgm:t>
        <a:bodyPr/>
        <a:lstStyle/>
        <a:p>
          <a:endParaRPr lang="es-ES"/>
        </a:p>
      </dgm:t>
    </dgm:pt>
    <dgm:pt modelId="{86AF7F18-47F3-4429-9256-EE277D002AC3}" type="pres">
      <dgm:prSet presAssocID="{1EA209E3-CC54-4DB4-80F0-DC311BC90AE6}" presName="invisiNode" presStyleLbl="node1" presStyleIdx="3" presStyleCnt="4"/>
      <dgm:spPr/>
    </dgm:pt>
    <dgm:pt modelId="{1A23A587-5A6E-4DCE-B9E5-E9A277A3E771}" type="pres">
      <dgm:prSet presAssocID="{1EA209E3-CC54-4DB4-80F0-DC311BC90AE6}" presName="imagNode" presStyleLbl="fgImgPlace1" presStyleIdx="3" presStyleCnt="4"/>
      <dgm:spPr>
        <a:blipFill rotWithShape="1">
          <a:blip xmlns:r="http://schemas.openxmlformats.org/officeDocument/2006/relationships" r:embed="rId4"/>
          <a:srcRect/>
          <a:stretch>
            <a:fillRect l="-25000" r="-25000"/>
          </a:stretch>
        </a:blipFill>
      </dgm:spPr>
    </dgm:pt>
  </dgm:ptLst>
  <dgm:cxnLst>
    <dgm:cxn modelId="{522AEFC3-9D58-48AB-B24C-30CD342BDB02}" type="presOf" srcId="{1EA209E3-CC54-4DB4-80F0-DC311BC90AE6}" destId="{33D41F84-9705-4647-8900-004F977212B0}" srcOrd="0" destOrd="0" presId="urn:microsoft.com/office/officeart/2005/8/layout/hList7"/>
    <dgm:cxn modelId="{AD416A09-8483-401F-BA64-8028B8CB6C91}" type="presOf" srcId="{63220351-E808-4A39-9CDF-42E265266101}" destId="{0755EA32-1EAE-471C-BC72-3D93DEC85CFC}" srcOrd="0" destOrd="0" presId="urn:microsoft.com/office/officeart/2005/8/layout/hList7"/>
    <dgm:cxn modelId="{0B672262-0E30-4344-AB41-7B8AB5F26B65}" type="presOf" srcId="{8C0B8546-9A49-476B-A236-A8302F058629}" destId="{38BC7D35-CFBB-490E-A45C-5A7765CD536D}" srcOrd="1" destOrd="0" presId="urn:microsoft.com/office/officeart/2005/8/layout/hList7"/>
    <dgm:cxn modelId="{67268482-B9FE-47A6-BC32-3B48EED87C86}" type="presOf" srcId="{AFA61962-B450-48A1-9440-491B73476158}" destId="{BD3C3ED1-2104-48A5-A53A-7AB09F5B5809}" srcOrd="0" destOrd="0" presId="urn:microsoft.com/office/officeart/2005/8/layout/hList7"/>
    <dgm:cxn modelId="{CDA3A905-4AB8-4DA3-8D4E-44D3226EA798}" type="presOf" srcId="{6706420F-70B3-44A6-BAAC-F3E70DA0DB3A}" destId="{7BEBAB5F-8C9D-4C4A-B13D-61FBF170A105}" srcOrd="0" destOrd="0" presId="urn:microsoft.com/office/officeart/2005/8/layout/hList7"/>
    <dgm:cxn modelId="{289E4665-CA61-48A9-95FF-103293DB0C03}" type="presOf" srcId="{1EA209E3-CC54-4DB4-80F0-DC311BC90AE6}" destId="{CDCAB6E4-9D53-4C98-8B76-DF0D59B65F82}" srcOrd="1" destOrd="0" presId="urn:microsoft.com/office/officeart/2005/8/layout/hList7"/>
    <dgm:cxn modelId="{8253F2DB-9901-4C4C-831C-7B3F99E69C0F}" type="presOf" srcId="{8DB44980-30E3-4194-B3A5-A0D85D50A5D3}" destId="{AF475E6F-7D7F-4048-9AD7-9F67580BCED0}" srcOrd="0" destOrd="0" presId="urn:microsoft.com/office/officeart/2005/8/layout/hList7"/>
    <dgm:cxn modelId="{50306BFA-5974-46E9-9D78-040C57FDB654}" type="presOf" srcId="{91B645E9-F314-4C9F-92D3-66368EB93B97}" destId="{4505BFC5-992D-4CEA-BE24-8E8F0FB52EB8}" srcOrd="1" destOrd="0" presId="urn:microsoft.com/office/officeart/2005/8/layout/hList7"/>
    <dgm:cxn modelId="{B55C8119-B070-4DCD-A29A-DC6761F68F54}" type="presOf" srcId="{5D6F13FA-616B-44F7-A388-EA1CFAD74EC4}" destId="{1C306DDA-A93F-4B14-A169-86B42C67699D}" srcOrd="0" destOrd="0" presId="urn:microsoft.com/office/officeart/2005/8/layout/hList7"/>
    <dgm:cxn modelId="{B037C919-5E30-4804-B70D-A41077B0907D}" srcId="{63220351-E808-4A39-9CDF-42E265266101}" destId="{91B645E9-F314-4C9F-92D3-66368EB93B97}" srcOrd="0" destOrd="0" parTransId="{9D6D1EA0-773D-4FC5-ABCC-75A4B0574181}" sibTransId="{AFA61962-B450-48A1-9440-491B73476158}"/>
    <dgm:cxn modelId="{843C4C32-7FE1-48D7-85D0-F15468EF8766}" type="presOf" srcId="{8C0B8546-9A49-476B-A236-A8302F058629}" destId="{EBE72AD9-3512-428C-8ECB-36CC908553CD}" srcOrd="0" destOrd="0" presId="urn:microsoft.com/office/officeart/2005/8/layout/hList7"/>
    <dgm:cxn modelId="{E5C43ED6-6ED4-4846-80BD-6E7BE5FC59FF}" srcId="{63220351-E808-4A39-9CDF-42E265266101}" destId="{1EA209E3-CC54-4DB4-80F0-DC311BC90AE6}" srcOrd="3" destOrd="0" parTransId="{7CD2B92B-57C1-4E0C-842A-70AB7554B8D0}" sibTransId="{8E401B4A-6F3A-43A7-98CC-30ADB1C796ED}"/>
    <dgm:cxn modelId="{558EFB88-50F1-44A5-A29B-041DFCF3DC3C}" type="presOf" srcId="{8DB44980-30E3-4194-B3A5-A0D85D50A5D3}" destId="{965DB372-1283-4997-8162-220F7E7C727C}" srcOrd="1" destOrd="0" presId="urn:microsoft.com/office/officeart/2005/8/layout/hList7"/>
    <dgm:cxn modelId="{8C5E415F-0930-4B93-83DF-E6CB6CAAC8C6}" srcId="{63220351-E808-4A39-9CDF-42E265266101}" destId="{8DB44980-30E3-4194-B3A5-A0D85D50A5D3}" srcOrd="1" destOrd="0" parTransId="{3E9CA281-678D-4BA9-A33F-8450B7C7036C}" sibTransId="{5D6F13FA-616B-44F7-A388-EA1CFAD74EC4}"/>
    <dgm:cxn modelId="{83652EAF-E383-4D14-BB1A-C60D0A619A02}" type="presOf" srcId="{91B645E9-F314-4C9F-92D3-66368EB93B97}" destId="{A90BAFCB-9D10-4C73-B648-D6BD1409DD16}" srcOrd="0" destOrd="0" presId="urn:microsoft.com/office/officeart/2005/8/layout/hList7"/>
    <dgm:cxn modelId="{8099A9BD-EE80-4837-9BC7-811633C5DA0D}" srcId="{63220351-E808-4A39-9CDF-42E265266101}" destId="{8C0B8546-9A49-476B-A236-A8302F058629}" srcOrd="2" destOrd="0" parTransId="{23835996-A163-47BA-938E-509B96CED071}" sibTransId="{6706420F-70B3-44A6-BAAC-F3E70DA0DB3A}"/>
    <dgm:cxn modelId="{ADF1E496-376E-44DD-B7D0-9BAC8D5F7177}" type="presParOf" srcId="{0755EA32-1EAE-471C-BC72-3D93DEC85CFC}" destId="{3104CC5D-2CF5-4EC7-8CBE-BB3FA742DFC7}" srcOrd="0" destOrd="0" presId="urn:microsoft.com/office/officeart/2005/8/layout/hList7"/>
    <dgm:cxn modelId="{924C628E-6EE5-4A60-83D2-23903A675337}" type="presParOf" srcId="{0755EA32-1EAE-471C-BC72-3D93DEC85CFC}" destId="{7F763078-F43F-488C-BA13-BE5489106C76}" srcOrd="1" destOrd="0" presId="urn:microsoft.com/office/officeart/2005/8/layout/hList7"/>
    <dgm:cxn modelId="{45390355-2EC6-462E-A57E-EDE3816CB462}" type="presParOf" srcId="{7F763078-F43F-488C-BA13-BE5489106C76}" destId="{82D92D15-0ADC-487A-977A-A0253FCC1FAE}" srcOrd="0" destOrd="0" presId="urn:microsoft.com/office/officeart/2005/8/layout/hList7"/>
    <dgm:cxn modelId="{7E6A1F34-9DEC-44DC-9182-CA967C9A7C89}" type="presParOf" srcId="{82D92D15-0ADC-487A-977A-A0253FCC1FAE}" destId="{A90BAFCB-9D10-4C73-B648-D6BD1409DD16}" srcOrd="0" destOrd="0" presId="urn:microsoft.com/office/officeart/2005/8/layout/hList7"/>
    <dgm:cxn modelId="{8F35953B-B693-41C8-B66C-CBDFEFA5C0D4}" type="presParOf" srcId="{82D92D15-0ADC-487A-977A-A0253FCC1FAE}" destId="{4505BFC5-992D-4CEA-BE24-8E8F0FB52EB8}" srcOrd="1" destOrd="0" presId="urn:microsoft.com/office/officeart/2005/8/layout/hList7"/>
    <dgm:cxn modelId="{70988705-F4F4-45AF-9B48-21341DA08D83}" type="presParOf" srcId="{82D92D15-0ADC-487A-977A-A0253FCC1FAE}" destId="{60ADB8C2-F6EC-485F-B8C8-72535D33B491}" srcOrd="2" destOrd="0" presId="urn:microsoft.com/office/officeart/2005/8/layout/hList7"/>
    <dgm:cxn modelId="{F98560BE-8512-4ACB-8852-579969BFDDE2}" type="presParOf" srcId="{82D92D15-0ADC-487A-977A-A0253FCC1FAE}" destId="{ECA3FD4A-16F8-424E-B94D-A11FACEE5486}" srcOrd="3" destOrd="0" presId="urn:microsoft.com/office/officeart/2005/8/layout/hList7"/>
    <dgm:cxn modelId="{C6F3F1DF-95D0-4D63-8DC0-74AD7E62946C}" type="presParOf" srcId="{7F763078-F43F-488C-BA13-BE5489106C76}" destId="{BD3C3ED1-2104-48A5-A53A-7AB09F5B5809}" srcOrd="1" destOrd="0" presId="urn:microsoft.com/office/officeart/2005/8/layout/hList7"/>
    <dgm:cxn modelId="{171E70BF-B842-4ADE-91A2-AF70CC7F6771}" type="presParOf" srcId="{7F763078-F43F-488C-BA13-BE5489106C76}" destId="{CBB45867-0634-401B-A799-E4D5D62576FB}" srcOrd="2" destOrd="0" presId="urn:microsoft.com/office/officeart/2005/8/layout/hList7"/>
    <dgm:cxn modelId="{BCA72035-5C12-4296-8E1D-02D4207E0C16}" type="presParOf" srcId="{CBB45867-0634-401B-A799-E4D5D62576FB}" destId="{AF475E6F-7D7F-4048-9AD7-9F67580BCED0}" srcOrd="0" destOrd="0" presId="urn:microsoft.com/office/officeart/2005/8/layout/hList7"/>
    <dgm:cxn modelId="{16798CD1-3811-4D78-A15E-D3CFBC8CBBE5}" type="presParOf" srcId="{CBB45867-0634-401B-A799-E4D5D62576FB}" destId="{965DB372-1283-4997-8162-220F7E7C727C}" srcOrd="1" destOrd="0" presId="urn:microsoft.com/office/officeart/2005/8/layout/hList7"/>
    <dgm:cxn modelId="{0CB22622-A513-4D19-901C-2343E91D193D}" type="presParOf" srcId="{CBB45867-0634-401B-A799-E4D5D62576FB}" destId="{A54E8B6D-269A-4530-866A-5C3ADCAA8655}" srcOrd="2" destOrd="0" presId="urn:microsoft.com/office/officeart/2005/8/layout/hList7"/>
    <dgm:cxn modelId="{E8B6957F-74C3-449B-A691-634F7EF0F4A2}" type="presParOf" srcId="{CBB45867-0634-401B-A799-E4D5D62576FB}" destId="{AC05F846-F3DF-433B-932A-944960C4837C}" srcOrd="3" destOrd="0" presId="urn:microsoft.com/office/officeart/2005/8/layout/hList7"/>
    <dgm:cxn modelId="{90C939B7-68E3-456B-9B98-02BD692FD87F}" type="presParOf" srcId="{7F763078-F43F-488C-BA13-BE5489106C76}" destId="{1C306DDA-A93F-4B14-A169-86B42C67699D}" srcOrd="3" destOrd="0" presId="urn:microsoft.com/office/officeart/2005/8/layout/hList7"/>
    <dgm:cxn modelId="{4FE09D84-E6AC-49B9-B5B2-DDA41BD3D075}" type="presParOf" srcId="{7F763078-F43F-488C-BA13-BE5489106C76}" destId="{FF65C093-1684-40DD-BC06-D44C0CA4794C}" srcOrd="4" destOrd="0" presId="urn:microsoft.com/office/officeart/2005/8/layout/hList7"/>
    <dgm:cxn modelId="{8C5546FF-B6FA-45AA-857A-6B1EECA1766C}" type="presParOf" srcId="{FF65C093-1684-40DD-BC06-D44C0CA4794C}" destId="{EBE72AD9-3512-428C-8ECB-36CC908553CD}" srcOrd="0" destOrd="0" presId="urn:microsoft.com/office/officeart/2005/8/layout/hList7"/>
    <dgm:cxn modelId="{9D15973D-E1B1-408B-B3A4-34306DE781B9}" type="presParOf" srcId="{FF65C093-1684-40DD-BC06-D44C0CA4794C}" destId="{38BC7D35-CFBB-490E-A45C-5A7765CD536D}" srcOrd="1" destOrd="0" presId="urn:microsoft.com/office/officeart/2005/8/layout/hList7"/>
    <dgm:cxn modelId="{AF638560-A680-4828-9D1D-2FA196031CB5}" type="presParOf" srcId="{FF65C093-1684-40DD-BC06-D44C0CA4794C}" destId="{4E4870FF-6EC9-4B22-ACF8-CF234D09B1C3}" srcOrd="2" destOrd="0" presId="urn:microsoft.com/office/officeart/2005/8/layout/hList7"/>
    <dgm:cxn modelId="{AE22F378-7030-4376-9E26-E719FBDE9F25}" type="presParOf" srcId="{FF65C093-1684-40DD-BC06-D44C0CA4794C}" destId="{7A5C449F-998C-4842-8DFD-51D32F51D6AA}" srcOrd="3" destOrd="0" presId="urn:microsoft.com/office/officeart/2005/8/layout/hList7"/>
    <dgm:cxn modelId="{CC1C9259-4107-4480-AEA2-E0FB77B2006E}" type="presParOf" srcId="{7F763078-F43F-488C-BA13-BE5489106C76}" destId="{7BEBAB5F-8C9D-4C4A-B13D-61FBF170A105}" srcOrd="5" destOrd="0" presId="urn:microsoft.com/office/officeart/2005/8/layout/hList7"/>
    <dgm:cxn modelId="{D64ED4B4-41C4-4F13-BE26-14A12E223EE6}" type="presParOf" srcId="{7F763078-F43F-488C-BA13-BE5489106C76}" destId="{9721ACCA-3E0F-4176-B8E6-CBCA08E03FC6}" srcOrd="6" destOrd="0" presId="urn:microsoft.com/office/officeart/2005/8/layout/hList7"/>
    <dgm:cxn modelId="{311EEE97-ED34-4B41-AA58-BBB79A6EEFE0}" type="presParOf" srcId="{9721ACCA-3E0F-4176-B8E6-CBCA08E03FC6}" destId="{33D41F84-9705-4647-8900-004F977212B0}" srcOrd="0" destOrd="0" presId="urn:microsoft.com/office/officeart/2005/8/layout/hList7"/>
    <dgm:cxn modelId="{BEB33E0D-FDBB-44D3-97A7-3413F0ED2FF0}" type="presParOf" srcId="{9721ACCA-3E0F-4176-B8E6-CBCA08E03FC6}" destId="{CDCAB6E4-9D53-4C98-8B76-DF0D59B65F82}" srcOrd="1" destOrd="0" presId="urn:microsoft.com/office/officeart/2005/8/layout/hList7"/>
    <dgm:cxn modelId="{83D85658-0706-4600-8399-79B00B58C25B}" type="presParOf" srcId="{9721ACCA-3E0F-4176-B8E6-CBCA08E03FC6}" destId="{86AF7F18-47F3-4429-9256-EE277D002AC3}" srcOrd="2" destOrd="0" presId="urn:microsoft.com/office/officeart/2005/8/layout/hList7"/>
    <dgm:cxn modelId="{46BD2641-0C11-4C15-B9D6-3492D01D75C8}" type="presParOf" srcId="{9721ACCA-3E0F-4176-B8E6-CBCA08E03FC6}" destId="{1A23A587-5A6E-4DCE-B9E5-E9A277A3E77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B48C8-5EDB-44BA-9A70-E62739E7C2DE}" type="doc">
      <dgm:prSet loTypeId="urn:microsoft.com/office/officeart/2008/layout/AlternatingPictureBlocks" loCatId="list" qsTypeId="urn:microsoft.com/office/officeart/2005/8/quickstyle/simple3" qsCatId="simple" csTypeId="urn:microsoft.com/office/officeart/2005/8/colors/colorful4" csCatId="colorful" phldr="1"/>
      <dgm:spPr/>
      <dgm:t>
        <a:bodyPr/>
        <a:lstStyle/>
        <a:p>
          <a:endParaRPr lang="es-ES"/>
        </a:p>
      </dgm:t>
    </dgm:pt>
    <dgm:pt modelId="{B5AE1FFA-B2AB-44B3-89E6-C9F143EAEB07}">
      <dgm:prSet/>
      <dgm:spPr/>
      <dgm:t>
        <a:bodyPr/>
        <a:lstStyle/>
        <a:p>
          <a:pPr>
            <a:buFont typeface="Symbol" panose="05050102010706020507" pitchFamily="18" charset="2"/>
            <a:buChar char=""/>
          </a:pPr>
          <a:r>
            <a:rPr lang="es-EC"/>
            <a:t>80 kilovatios gratuitos otorgados por el estado mensualmente hasta el año 2018.</a:t>
          </a:r>
        </a:p>
      </dgm:t>
    </dgm:pt>
    <dgm:pt modelId="{DA48712F-E42A-4050-81FB-D7C5F439CE19}" type="parTrans" cxnId="{F7F96634-AC28-4CBE-B04C-0EE595D5AD2E}">
      <dgm:prSet/>
      <dgm:spPr/>
      <dgm:t>
        <a:bodyPr/>
        <a:lstStyle/>
        <a:p>
          <a:endParaRPr lang="es-ES"/>
        </a:p>
      </dgm:t>
    </dgm:pt>
    <dgm:pt modelId="{F29CC325-5677-4E06-AB1D-ECE2A0823B6F}" type="sibTrans" cxnId="{F7F96634-AC28-4CBE-B04C-0EE595D5AD2E}">
      <dgm:prSet/>
      <dgm:spPr/>
      <dgm:t>
        <a:bodyPr/>
        <a:lstStyle/>
        <a:p>
          <a:endParaRPr lang="es-ES"/>
        </a:p>
      </dgm:t>
    </dgm:pt>
    <dgm:pt modelId="{3E82918E-886D-4293-A67A-49ED2866BEDD}">
      <dgm:prSet/>
      <dgm:spPr/>
      <dgm:t>
        <a:bodyPr/>
        <a:lstStyle/>
        <a:p>
          <a:pPr>
            <a:buFont typeface="Symbol" panose="05050102010706020507" pitchFamily="18" charset="2"/>
            <a:buChar char=""/>
          </a:pPr>
          <a:r>
            <a:rPr lang="es-EC" dirty="0"/>
            <a:t>Facilidad en la adquisición de la cocina de inducción para posteriormente ser pagado a través de la tarifa eléctrica para 72 años plazo.</a:t>
          </a:r>
        </a:p>
      </dgm:t>
    </dgm:pt>
    <dgm:pt modelId="{A4FFE5EE-F1F6-4EF6-9931-3FB8AA1CAC84}" type="parTrans" cxnId="{AE99387D-D23B-4BE7-A2B4-9903E4494AF8}">
      <dgm:prSet/>
      <dgm:spPr/>
      <dgm:t>
        <a:bodyPr/>
        <a:lstStyle/>
        <a:p>
          <a:endParaRPr lang="es-ES"/>
        </a:p>
      </dgm:t>
    </dgm:pt>
    <dgm:pt modelId="{4AC9C5B3-D116-4254-9D08-03F9BDA9B659}" type="sibTrans" cxnId="{AE99387D-D23B-4BE7-A2B4-9903E4494AF8}">
      <dgm:prSet/>
      <dgm:spPr/>
      <dgm:t>
        <a:bodyPr/>
        <a:lstStyle/>
        <a:p>
          <a:endParaRPr lang="es-ES"/>
        </a:p>
      </dgm:t>
    </dgm:pt>
    <dgm:pt modelId="{64631D7F-D9F4-4217-AC2F-A7FA7A60A0A4}" type="pres">
      <dgm:prSet presAssocID="{87BB48C8-5EDB-44BA-9A70-E62739E7C2DE}" presName="linearFlow" presStyleCnt="0">
        <dgm:presLayoutVars>
          <dgm:dir/>
          <dgm:resizeHandles val="exact"/>
        </dgm:presLayoutVars>
      </dgm:prSet>
      <dgm:spPr/>
      <dgm:t>
        <a:bodyPr/>
        <a:lstStyle/>
        <a:p>
          <a:endParaRPr lang="es-ES"/>
        </a:p>
      </dgm:t>
    </dgm:pt>
    <dgm:pt modelId="{AC499A91-AD61-4DB6-8913-E9FFDE4D4D98}" type="pres">
      <dgm:prSet presAssocID="{B5AE1FFA-B2AB-44B3-89E6-C9F143EAEB07}" presName="comp" presStyleCnt="0"/>
      <dgm:spPr/>
    </dgm:pt>
    <dgm:pt modelId="{3EC61F4E-3398-43E7-B52D-4705EAEBC7EC}" type="pres">
      <dgm:prSet presAssocID="{B5AE1FFA-B2AB-44B3-89E6-C9F143EAEB07}" presName="rect2" presStyleLbl="node1" presStyleIdx="0" presStyleCnt="2">
        <dgm:presLayoutVars>
          <dgm:bulletEnabled val="1"/>
        </dgm:presLayoutVars>
      </dgm:prSet>
      <dgm:spPr/>
      <dgm:t>
        <a:bodyPr/>
        <a:lstStyle/>
        <a:p>
          <a:endParaRPr lang="es-ES"/>
        </a:p>
      </dgm:t>
    </dgm:pt>
    <dgm:pt modelId="{890451C7-5939-4062-8E7C-642BF52A9D2E}" type="pres">
      <dgm:prSet presAssocID="{B5AE1FFA-B2AB-44B3-89E6-C9F143EAEB07}" presName="rect1" presStyleLbl="lnNode1" presStyleIdx="0" presStyleCnt="2" custScaleY="64668"/>
      <dgm:spPr>
        <a:blipFill rotWithShape="1">
          <a:blip xmlns:r="http://schemas.openxmlformats.org/officeDocument/2006/relationships" r:embed="rId1"/>
          <a:stretch>
            <a:fillRect/>
          </a:stretch>
        </a:blipFill>
      </dgm:spPr>
    </dgm:pt>
    <dgm:pt modelId="{F06BC9CD-E0A3-42AE-897C-E074ADB210BC}" type="pres">
      <dgm:prSet presAssocID="{F29CC325-5677-4E06-AB1D-ECE2A0823B6F}" presName="sibTrans" presStyleCnt="0"/>
      <dgm:spPr/>
    </dgm:pt>
    <dgm:pt modelId="{C5FBE1FF-5E82-4854-8745-F1E5EDB985D5}" type="pres">
      <dgm:prSet presAssocID="{3E82918E-886D-4293-A67A-49ED2866BEDD}" presName="comp" presStyleCnt="0"/>
      <dgm:spPr/>
    </dgm:pt>
    <dgm:pt modelId="{11D618C4-2F45-48D9-8182-F5B88B742253}" type="pres">
      <dgm:prSet presAssocID="{3E82918E-886D-4293-A67A-49ED2866BEDD}" presName="rect2" presStyleLbl="node1" presStyleIdx="1" presStyleCnt="2">
        <dgm:presLayoutVars>
          <dgm:bulletEnabled val="1"/>
        </dgm:presLayoutVars>
      </dgm:prSet>
      <dgm:spPr/>
      <dgm:t>
        <a:bodyPr/>
        <a:lstStyle/>
        <a:p>
          <a:endParaRPr lang="es-ES"/>
        </a:p>
      </dgm:t>
    </dgm:pt>
    <dgm:pt modelId="{BEABBC3E-39E0-4951-8AD1-358C2B94B647}" type="pres">
      <dgm:prSet presAssocID="{3E82918E-886D-4293-A67A-49ED2866BEDD}" presName="rect1" presStyleLbl="lnNode1" presStyleIdx="1" presStyleCnt="2" custScaleX="141736" custScaleY="102394"/>
      <dgm:spPr>
        <a:blipFill rotWithShape="1">
          <a:blip xmlns:r="http://schemas.openxmlformats.org/officeDocument/2006/relationships" r:embed="rId2"/>
          <a:stretch>
            <a:fillRect/>
          </a:stretch>
        </a:blipFill>
      </dgm:spPr>
    </dgm:pt>
  </dgm:ptLst>
  <dgm:cxnLst>
    <dgm:cxn modelId="{F7F96634-AC28-4CBE-B04C-0EE595D5AD2E}" srcId="{87BB48C8-5EDB-44BA-9A70-E62739E7C2DE}" destId="{B5AE1FFA-B2AB-44B3-89E6-C9F143EAEB07}" srcOrd="0" destOrd="0" parTransId="{DA48712F-E42A-4050-81FB-D7C5F439CE19}" sibTransId="{F29CC325-5677-4E06-AB1D-ECE2A0823B6F}"/>
    <dgm:cxn modelId="{F2EB8433-14E9-42E2-A7C8-B8F9245CF171}" type="presOf" srcId="{3E82918E-886D-4293-A67A-49ED2866BEDD}" destId="{11D618C4-2F45-48D9-8182-F5B88B742253}" srcOrd="0" destOrd="0" presId="urn:microsoft.com/office/officeart/2008/layout/AlternatingPictureBlocks"/>
    <dgm:cxn modelId="{AE99387D-D23B-4BE7-A2B4-9903E4494AF8}" srcId="{87BB48C8-5EDB-44BA-9A70-E62739E7C2DE}" destId="{3E82918E-886D-4293-A67A-49ED2866BEDD}" srcOrd="1" destOrd="0" parTransId="{A4FFE5EE-F1F6-4EF6-9931-3FB8AA1CAC84}" sibTransId="{4AC9C5B3-D116-4254-9D08-03F9BDA9B659}"/>
    <dgm:cxn modelId="{2B0BE48D-1AC3-4562-B094-61651DD80E3E}" type="presOf" srcId="{B5AE1FFA-B2AB-44B3-89E6-C9F143EAEB07}" destId="{3EC61F4E-3398-43E7-B52D-4705EAEBC7EC}" srcOrd="0" destOrd="0" presId="urn:microsoft.com/office/officeart/2008/layout/AlternatingPictureBlocks"/>
    <dgm:cxn modelId="{FE540F39-3376-4989-A37B-596AA7A0382B}" type="presOf" srcId="{87BB48C8-5EDB-44BA-9A70-E62739E7C2DE}" destId="{64631D7F-D9F4-4217-AC2F-A7FA7A60A0A4}" srcOrd="0" destOrd="0" presId="urn:microsoft.com/office/officeart/2008/layout/AlternatingPictureBlocks"/>
    <dgm:cxn modelId="{0082CCB2-2C02-4F43-BCB8-1503811399DA}" type="presParOf" srcId="{64631D7F-D9F4-4217-AC2F-A7FA7A60A0A4}" destId="{AC499A91-AD61-4DB6-8913-E9FFDE4D4D98}" srcOrd="0" destOrd="0" presId="urn:microsoft.com/office/officeart/2008/layout/AlternatingPictureBlocks"/>
    <dgm:cxn modelId="{A94E4E3D-9008-427E-BB22-A7B5DF2AA0B9}" type="presParOf" srcId="{AC499A91-AD61-4DB6-8913-E9FFDE4D4D98}" destId="{3EC61F4E-3398-43E7-B52D-4705EAEBC7EC}" srcOrd="0" destOrd="0" presId="urn:microsoft.com/office/officeart/2008/layout/AlternatingPictureBlocks"/>
    <dgm:cxn modelId="{D6D74D85-C184-42D0-8401-03AF9474079F}" type="presParOf" srcId="{AC499A91-AD61-4DB6-8913-E9FFDE4D4D98}" destId="{890451C7-5939-4062-8E7C-642BF52A9D2E}" srcOrd="1" destOrd="0" presId="urn:microsoft.com/office/officeart/2008/layout/AlternatingPictureBlocks"/>
    <dgm:cxn modelId="{A67C202B-1494-47B3-8143-13B7608D3FEC}" type="presParOf" srcId="{64631D7F-D9F4-4217-AC2F-A7FA7A60A0A4}" destId="{F06BC9CD-E0A3-42AE-897C-E074ADB210BC}" srcOrd="1" destOrd="0" presId="urn:microsoft.com/office/officeart/2008/layout/AlternatingPictureBlocks"/>
    <dgm:cxn modelId="{8930419F-A7BA-434A-9058-B04CB102E0BE}" type="presParOf" srcId="{64631D7F-D9F4-4217-AC2F-A7FA7A60A0A4}" destId="{C5FBE1FF-5E82-4854-8745-F1E5EDB985D5}" srcOrd="2" destOrd="0" presId="urn:microsoft.com/office/officeart/2008/layout/AlternatingPictureBlocks"/>
    <dgm:cxn modelId="{DD8219C8-59DB-4209-A45F-EB9CE929778D}" type="presParOf" srcId="{C5FBE1FF-5E82-4854-8745-F1E5EDB985D5}" destId="{11D618C4-2F45-48D9-8182-F5B88B742253}" srcOrd="0" destOrd="0" presId="urn:microsoft.com/office/officeart/2008/layout/AlternatingPictureBlocks"/>
    <dgm:cxn modelId="{CE1663A3-C6A1-498D-B77D-B48E8ECFC3F8}" type="presParOf" srcId="{C5FBE1FF-5E82-4854-8745-F1E5EDB985D5}" destId="{BEABBC3E-39E0-4951-8AD1-358C2B94B647}"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72D7B0C0-5BC3-486A-BB94-85D6F1CF1237}" type="datetimeFigureOut">
              <a:rPr lang="es-EC" smtClean="0"/>
              <a:t>16/10/2017</a:t>
            </a:fld>
            <a:endParaRPr lang="es-EC"/>
          </a:p>
        </p:txBody>
      </p:sp>
      <p:sp>
        <p:nvSpPr>
          <p:cNvPr id="4" name="Marcador de pie de pá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a:p>
        </p:txBody>
      </p:sp>
      <p:sp>
        <p:nvSpPr>
          <p:cNvPr id="5" name="Marcador de número de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C7D95596-DF7F-481A-8AB0-CDEC41124310}" type="slidenum">
              <a:rPr lang="es-EC" smtClean="0"/>
              <a:t>‹Nº›</a:t>
            </a:fld>
            <a:endParaRPr lang="es-EC"/>
          </a:p>
        </p:txBody>
      </p:sp>
    </p:spTree>
    <p:extLst>
      <p:ext uri="{BB962C8B-B14F-4D97-AF65-F5344CB8AC3E}">
        <p14:creationId xmlns:p14="http://schemas.microsoft.com/office/powerpoint/2010/main" val="2959306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C843ACF7-82A6-4ABC-A17F-7BC6460A1251}" type="datetimeFigureOut">
              <a:rPr lang="es-EC" smtClean="0"/>
              <a:t>16/10/2017</a:t>
            </a:fld>
            <a:endParaRPr lang="es-EC"/>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D6D00D92-9979-4AB2-B6E1-BDA96D64AE9A}" type="slidenum">
              <a:rPr lang="es-EC" smtClean="0"/>
              <a:t>‹Nº›</a:t>
            </a:fld>
            <a:endParaRPr lang="es-EC"/>
          </a:p>
        </p:txBody>
      </p:sp>
    </p:spTree>
    <p:extLst>
      <p:ext uri="{BB962C8B-B14F-4D97-AF65-F5344CB8AC3E}">
        <p14:creationId xmlns:p14="http://schemas.microsoft.com/office/powerpoint/2010/main" val="170741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a:t>
            </a:fld>
            <a:endParaRPr lang="es-EC"/>
          </a:p>
        </p:txBody>
      </p:sp>
    </p:spTree>
    <p:extLst>
      <p:ext uri="{BB962C8B-B14F-4D97-AF65-F5344CB8AC3E}">
        <p14:creationId xmlns:p14="http://schemas.microsoft.com/office/powerpoint/2010/main" val="135179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10</a:t>
            </a:fld>
            <a:endParaRPr lang="es-EC"/>
          </a:p>
        </p:txBody>
      </p:sp>
    </p:spTree>
    <p:extLst>
      <p:ext uri="{BB962C8B-B14F-4D97-AF65-F5344CB8AC3E}">
        <p14:creationId xmlns:p14="http://schemas.microsoft.com/office/powerpoint/2010/main" val="298723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11</a:t>
            </a:fld>
            <a:endParaRPr lang="es-EC"/>
          </a:p>
        </p:txBody>
      </p:sp>
    </p:spTree>
    <p:extLst>
      <p:ext uri="{BB962C8B-B14F-4D97-AF65-F5344CB8AC3E}">
        <p14:creationId xmlns:p14="http://schemas.microsoft.com/office/powerpoint/2010/main" val="281436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12</a:t>
            </a:fld>
            <a:endParaRPr lang="es-EC"/>
          </a:p>
        </p:txBody>
      </p:sp>
    </p:spTree>
    <p:extLst>
      <p:ext uri="{BB962C8B-B14F-4D97-AF65-F5344CB8AC3E}">
        <p14:creationId xmlns:p14="http://schemas.microsoft.com/office/powerpoint/2010/main" val="369921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13</a:t>
            </a:fld>
            <a:endParaRPr lang="es-EC"/>
          </a:p>
        </p:txBody>
      </p:sp>
    </p:spTree>
    <p:extLst>
      <p:ext uri="{BB962C8B-B14F-4D97-AF65-F5344CB8AC3E}">
        <p14:creationId xmlns:p14="http://schemas.microsoft.com/office/powerpoint/2010/main" val="3768910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14</a:t>
            </a:fld>
            <a:endParaRPr lang="es-EC"/>
          </a:p>
        </p:txBody>
      </p:sp>
    </p:spTree>
    <p:extLst>
      <p:ext uri="{BB962C8B-B14F-4D97-AF65-F5344CB8AC3E}">
        <p14:creationId xmlns:p14="http://schemas.microsoft.com/office/powerpoint/2010/main" val="386588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15</a:t>
            </a:fld>
            <a:endParaRPr lang="es-EC"/>
          </a:p>
        </p:txBody>
      </p:sp>
    </p:spTree>
    <p:extLst>
      <p:ext uri="{BB962C8B-B14F-4D97-AF65-F5344CB8AC3E}">
        <p14:creationId xmlns:p14="http://schemas.microsoft.com/office/powerpoint/2010/main" val="46171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16</a:t>
            </a:fld>
            <a:endParaRPr lang="es-EC"/>
          </a:p>
        </p:txBody>
      </p:sp>
    </p:spTree>
    <p:extLst>
      <p:ext uri="{BB962C8B-B14F-4D97-AF65-F5344CB8AC3E}">
        <p14:creationId xmlns:p14="http://schemas.microsoft.com/office/powerpoint/2010/main" val="313946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17</a:t>
            </a:fld>
            <a:endParaRPr lang="es-EC"/>
          </a:p>
        </p:txBody>
      </p:sp>
    </p:spTree>
    <p:extLst>
      <p:ext uri="{BB962C8B-B14F-4D97-AF65-F5344CB8AC3E}">
        <p14:creationId xmlns:p14="http://schemas.microsoft.com/office/powerpoint/2010/main" val="2890207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18</a:t>
            </a:fld>
            <a:endParaRPr lang="es-EC"/>
          </a:p>
        </p:txBody>
      </p:sp>
    </p:spTree>
    <p:extLst>
      <p:ext uri="{BB962C8B-B14F-4D97-AF65-F5344CB8AC3E}">
        <p14:creationId xmlns:p14="http://schemas.microsoft.com/office/powerpoint/2010/main" val="706752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19</a:t>
            </a:fld>
            <a:endParaRPr lang="es-EC"/>
          </a:p>
        </p:txBody>
      </p:sp>
    </p:spTree>
    <p:extLst>
      <p:ext uri="{BB962C8B-B14F-4D97-AF65-F5344CB8AC3E}">
        <p14:creationId xmlns:p14="http://schemas.microsoft.com/office/powerpoint/2010/main" val="317644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a:t>
            </a:fld>
            <a:endParaRPr lang="es-EC"/>
          </a:p>
        </p:txBody>
      </p:sp>
    </p:spTree>
    <p:extLst>
      <p:ext uri="{BB962C8B-B14F-4D97-AF65-F5344CB8AC3E}">
        <p14:creationId xmlns:p14="http://schemas.microsoft.com/office/powerpoint/2010/main" val="1437117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20</a:t>
            </a:fld>
            <a:endParaRPr lang="es-EC"/>
          </a:p>
        </p:txBody>
      </p:sp>
    </p:spTree>
    <p:extLst>
      <p:ext uri="{BB962C8B-B14F-4D97-AF65-F5344CB8AC3E}">
        <p14:creationId xmlns:p14="http://schemas.microsoft.com/office/powerpoint/2010/main" val="3581284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21</a:t>
            </a:fld>
            <a:endParaRPr lang="es-EC"/>
          </a:p>
        </p:txBody>
      </p:sp>
    </p:spTree>
    <p:extLst>
      <p:ext uri="{BB962C8B-B14F-4D97-AF65-F5344CB8AC3E}">
        <p14:creationId xmlns:p14="http://schemas.microsoft.com/office/powerpoint/2010/main" val="2660885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22</a:t>
            </a:fld>
            <a:endParaRPr lang="es-EC"/>
          </a:p>
        </p:txBody>
      </p:sp>
    </p:spTree>
    <p:extLst>
      <p:ext uri="{BB962C8B-B14F-4D97-AF65-F5344CB8AC3E}">
        <p14:creationId xmlns:p14="http://schemas.microsoft.com/office/powerpoint/2010/main" val="1007186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23</a:t>
            </a:fld>
            <a:endParaRPr lang="es-EC"/>
          </a:p>
        </p:txBody>
      </p:sp>
    </p:spTree>
    <p:extLst>
      <p:ext uri="{BB962C8B-B14F-4D97-AF65-F5344CB8AC3E}">
        <p14:creationId xmlns:p14="http://schemas.microsoft.com/office/powerpoint/2010/main" val="1590387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24</a:t>
            </a:fld>
            <a:endParaRPr lang="es-EC"/>
          </a:p>
        </p:txBody>
      </p:sp>
    </p:spTree>
    <p:extLst>
      <p:ext uri="{BB962C8B-B14F-4D97-AF65-F5344CB8AC3E}">
        <p14:creationId xmlns:p14="http://schemas.microsoft.com/office/powerpoint/2010/main" val="1804579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25</a:t>
            </a:fld>
            <a:endParaRPr lang="es-EC"/>
          </a:p>
        </p:txBody>
      </p:sp>
    </p:spTree>
    <p:extLst>
      <p:ext uri="{BB962C8B-B14F-4D97-AF65-F5344CB8AC3E}">
        <p14:creationId xmlns:p14="http://schemas.microsoft.com/office/powerpoint/2010/main" val="2787328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26</a:t>
            </a:fld>
            <a:endParaRPr lang="es-EC"/>
          </a:p>
        </p:txBody>
      </p:sp>
    </p:spTree>
    <p:extLst>
      <p:ext uri="{BB962C8B-B14F-4D97-AF65-F5344CB8AC3E}">
        <p14:creationId xmlns:p14="http://schemas.microsoft.com/office/powerpoint/2010/main" val="2108332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27</a:t>
            </a:fld>
            <a:endParaRPr lang="es-EC"/>
          </a:p>
        </p:txBody>
      </p:sp>
    </p:spTree>
    <p:extLst>
      <p:ext uri="{BB962C8B-B14F-4D97-AF65-F5344CB8AC3E}">
        <p14:creationId xmlns:p14="http://schemas.microsoft.com/office/powerpoint/2010/main" val="3957538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28</a:t>
            </a:fld>
            <a:endParaRPr lang="es-EC"/>
          </a:p>
        </p:txBody>
      </p:sp>
    </p:spTree>
    <p:extLst>
      <p:ext uri="{BB962C8B-B14F-4D97-AF65-F5344CB8AC3E}">
        <p14:creationId xmlns:p14="http://schemas.microsoft.com/office/powerpoint/2010/main" val="3724320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29</a:t>
            </a:fld>
            <a:endParaRPr lang="es-EC"/>
          </a:p>
        </p:txBody>
      </p:sp>
    </p:spTree>
    <p:extLst>
      <p:ext uri="{BB962C8B-B14F-4D97-AF65-F5344CB8AC3E}">
        <p14:creationId xmlns:p14="http://schemas.microsoft.com/office/powerpoint/2010/main" val="420426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3</a:t>
            </a:fld>
            <a:endParaRPr lang="es-EC"/>
          </a:p>
        </p:txBody>
      </p:sp>
    </p:spTree>
    <p:extLst>
      <p:ext uri="{BB962C8B-B14F-4D97-AF65-F5344CB8AC3E}">
        <p14:creationId xmlns:p14="http://schemas.microsoft.com/office/powerpoint/2010/main" val="2126099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30</a:t>
            </a:fld>
            <a:endParaRPr lang="es-EC"/>
          </a:p>
        </p:txBody>
      </p:sp>
    </p:spTree>
    <p:extLst>
      <p:ext uri="{BB962C8B-B14F-4D97-AF65-F5344CB8AC3E}">
        <p14:creationId xmlns:p14="http://schemas.microsoft.com/office/powerpoint/2010/main" val="2991155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31</a:t>
            </a:fld>
            <a:endParaRPr lang="es-EC"/>
          </a:p>
        </p:txBody>
      </p:sp>
    </p:spTree>
    <p:extLst>
      <p:ext uri="{BB962C8B-B14F-4D97-AF65-F5344CB8AC3E}">
        <p14:creationId xmlns:p14="http://schemas.microsoft.com/office/powerpoint/2010/main" val="46169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Consultar objetivos 10 y 11</a:t>
            </a:r>
          </a:p>
          <a:p>
            <a:r>
              <a:rPr lang="es-EC" dirty="0"/>
              <a:t>Plan de financiamiento</a:t>
            </a:r>
          </a:p>
          <a:p>
            <a:r>
              <a:rPr lang="es-EC" dirty="0"/>
              <a:t>Incentivos tarifarios</a:t>
            </a:r>
          </a:p>
        </p:txBody>
      </p:sp>
      <p:sp>
        <p:nvSpPr>
          <p:cNvPr id="4" name="Marcador de número de diapositiva 3"/>
          <p:cNvSpPr>
            <a:spLocks noGrp="1"/>
          </p:cNvSpPr>
          <p:nvPr>
            <p:ph type="sldNum" sz="quarter" idx="10"/>
          </p:nvPr>
        </p:nvSpPr>
        <p:spPr/>
        <p:txBody>
          <a:bodyPr/>
          <a:lstStyle/>
          <a:p>
            <a:fld id="{D6D00D92-9979-4AB2-B6E1-BDA96D64AE9A}" type="slidenum">
              <a:rPr lang="es-EC" smtClean="0"/>
              <a:t>4</a:t>
            </a:fld>
            <a:endParaRPr lang="es-EC"/>
          </a:p>
        </p:txBody>
      </p:sp>
    </p:spTree>
    <p:extLst>
      <p:ext uri="{BB962C8B-B14F-4D97-AF65-F5344CB8AC3E}">
        <p14:creationId xmlns:p14="http://schemas.microsoft.com/office/powerpoint/2010/main" val="201618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5</a:t>
            </a:fld>
            <a:endParaRPr lang="es-EC"/>
          </a:p>
        </p:txBody>
      </p:sp>
    </p:spTree>
    <p:extLst>
      <p:ext uri="{BB962C8B-B14F-4D97-AF65-F5344CB8AC3E}">
        <p14:creationId xmlns:p14="http://schemas.microsoft.com/office/powerpoint/2010/main" val="273766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6</a:t>
            </a:fld>
            <a:endParaRPr lang="es-EC"/>
          </a:p>
        </p:txBody>
      </p:sp>
    </p:spTree>
    <p:extLst>
      <p:ext uri="{BB962C8B-B14F-4D97-AF65-F5344CB8AC3E}">
        <p14:creationId xmlns:p14="http://schemas.microsoft.com/office/powerpoint/2010/main" val="216890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155">
              <a:defRPr/>
            </a:pPr>
            <a:r>
              <a:rPr lang="es-EC" dirty="0"/>
              <a:t>Cuantas y cuales centrales, reforzamiento  redes, </a:t>
            </a:r>
          </a:p>
          <a:p>
            <a:endParaRPr lang="es-EC" dirty="0"/>
          </a:p>
        </p:txBody>
      </p:sp>
      <p:sp>
        <p:nvSpPr>
          <p:cNvPr id="4" name="Marcador de número de diapositiva 3"/>
          <p:cNvSpPr>
            <a:spLocks noGrp="1"/>
          </p:cNvSpPr>
          <p:nvPr>
            <p:ph type="sldNum" sz="quarter" idx="10"/>
          </p:nvPr>
        </p:nvSpPr>
        <p:spPr/>
        <p:txBody>
          <a:bodyPr/>
          <a:lstStyle/>
          <a:p>
            <a:fld id="{D6D00D92-9979-4AB2-B6E1-BDA96D64AE9A}" type="slidenum">
              <a:rPr lang="es-EC" smtClean="0"/>
              <a:t>7</a:t>
            </a:fld>
            <a:endParaRPr lang="es-EC"/>
          </a:p>
        </p:txBody>
      </p:sp>
    </p:spTree>
    <p:extLst>
      <p:ext uri="{BB962C8B-B14F-4D97-AF65-F5344CB8AC3E}">
        <p14:creationId xmlns:p14="http://schemas.microsoft.com/office/powerpoint/2010/main" val="63167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8</a:t>
            </a:fld>
            <a:endParaRPr lang="es-EC"/>
          </a:p>
        </p:txBody>
      </p:sp>
    </p:spTree>
    <p:extLst>
      <p:ext uri="{BB962C8B-B14F-4D97-AF65-F5344CB8AC3E}">
        <p14:creationId xmlns:p14="http://schemas.microsoft.com/office/powerpoint/2010/main" val="298255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D00D92-9979-4AB2-B6E1-BDA96D64AE9A}" type="slidenum">
              <a:rPr lang="es-EC" smtClean="0"/>
              <a:t>9</a:t>
            </a:fld>
            <a:endParaRPr lang="es-EC"/>
          </a:p>
        </p:txBody>
      </p:sp>
    </p:spTree>
    <p:extLst>
      <p:ext uri="{BB962C8B-B14F-4D97-AF65-F5344CB8AC3E}">
        <p14:creationId xmlns:p14="http://schemas.microsoft.com/office/powerpoint/2010/main" val="241607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C1AF459-5ED6-45AB-A79A-570A259E4E7F}"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531812" y="4529540"/>
            <a:ext cx="779767" cy="365125"/>
          </a:xfrm>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427983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C1AF459-5ED6-45AB-A79A-570A259E4E7F}"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531812" y="3244139"/>
            <a:ext cx="779767" cy="365125"/>
          </a:xfrm>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313274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C1AF459-5ED6-45AB-A79A-570A259E4E7F}"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4005C10-E81E-416F-A6CB-2F3B42EDC041}"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2029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0C1AF459-5ED6-45AB-A79A-570A259E4E7F}" type="datetimeFigureOut">
              <a:rPr lang="es-EC" smtClean="0"/>
              <a:t>16/10/2017</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231882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0C1AF459-5ED6-45AB-A79A-570A259E4E7F}" type="datetimeFigureOut">
              <a:rPr lang="es-EC" smtClean="0"/>
              <a:t>16/10/2017</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4005C10-E81E-416F-A6CB-2F3B42EDC041}"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080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0C1AF459-5ED6-45AB-A79A-570A259E4E7F}" type="datetimeFigureOut">
              <a:rPr lang="es-EC" smtClean="0"/>
              <a:t>16/10/2017</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110832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1AF459-5ED6-45AB-A79A-570A259E4E7F}"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14866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1AF459-5ED6-45AB-A79A-570A259E4E7F}"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3172593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3794111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383660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346697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1AF459-5ED6-45AB-A79A-570A259E4E7F}"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531810" y="1335640"/>
            <a:ext cx="779767" cy="365125"/>
          </a:xfrm>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1524226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307B19C-B15B-4578-82C9-894E2A48FC15}" type="datetimeFigureOut">
              <a:rPr lang="es-EC" smtClean="0"/>
              <a:t>16/10/2017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19130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307B19C-B15B-4578-82C9-894E2A48FC15}" type="datetimeFigureOut">
              <a:rPr lang="es-EC" smtClean="0"/>
              <a:t>16/10/2017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1325659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307B19C-B15B-4578-82C9-894E2A48FC15}" type="datetimeFigureOut">
              <a:rPr lang="es-EC" smtClean="0"/>
              <a:t>16/10/2017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4283441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7B19C-B15B-4578-82C9-894E2A48FC15}" type="datetimeFigureOut">
              <a:rPr lang="es-EC" smtClean="0"/>
              <a:t>16/10/2017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1756710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307B19C-B15B-4578-82C9-894E2A48FC15}" type="datetimeFigureOut">
              <a:rPr lang="es-EC" smtClean="0"/>
              <a:t>16/10/2017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285872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307B19C-B15B-4578-82C9-894E2A48FC15}" type="datetimeFigureOut">
              <a:rPr lang="es-EC" smtClean="0"/>
              <a:t>16/10/2017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4149444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252066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69219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2494546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199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C1AF459-5ED6-45AB-A79A-570A259E4E7F}"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531812" y="3244139"/>
            <a:ext cx="779767" cy="365125"/>
          </a:xfrm>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2962652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667053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4279537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07B19C-B15B-4578-82C9-894E2A48FC15}" type="datetimeFigureOut">
              <a:rPr lang="es-EC" smtClean="0"/>
              <a:t>16/10/2017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BABD14-4EB4-4912-8121-C820032A82F0}" type="slidenum">
              <a:rPr lang="es-EC" smtClean="0"/>
              <a:t>‹Nº›</a:t>
            </a:fld>
            <a:endParaRPr lang="es-EC"/>
          </a:p>
        </p:txBody>
      </p:sp>
    </p:spTree>
    <p:extLst>
      <p:ext uri="{BB962C8B-B14F-4D97-AF65-F5344CB8AC3E}">
        <p14:creationId xmlns:p14="http://schemas.microsoft.com/office/powerpoint/2010/main" val="289127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C1AF459-5ED6-45AB-A79A-570A259E4E7F}" type="datetimeFigureOut">
              <a:rPr lang="es-EC" smtClean="0"/>
              <a:t>16/10/2017</a:t>
            </a:fld>
            <a:endParaRPr lang="es-EC"/>
          </a:p>
        </p:txBody>
      </p:sp>
      <p:sp>
        <p:nvSpPr>
          <p:cNvPr id="6" name="Footer Placeholder 5"/>
          <p:cNvSpPr>
            <a:spLocks noGrp="1"/>
          </p:cNvSpPr>
          <p:nvPr>
            <p:ph type="ftr" sz="quarter" idx="11"/>
          </p:nvPr>
        </p:nvSpPr>
        <p:spPr/>
        <p:txBody>
          <a:bodyPr/>
          <a:lstStyle/>
          <a:p>
            <a:endParaRPr lang="es-EC"/>
          </a:p>
        </p:txBody>
      </p:sp>
      <p:sp>
        <p:nvSpPr>
          <p:cNvPr id="11" name="Slide Number Placeholder 5"/>
          <p:cNvSpPr>
            <a:spLocks noGrp="1"/>
          </p:cNvSpPr>
          <p:nvPr>
            <p:ph type="sldNum" sz="quarter" idx="12"/>
          </p:nvPr>
        </p:nvSpPr>
        <p:spPr>
          <a:xfrm>
            <a:off x="531812" y="787782"/>
            <a:ext cx="779767" cy="365125"/>
          </a:xfrm>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363079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C1AF459-5ED6-45AB-A79A-570A259E4E7F}" type="datetimeFigureOut">
              <a:rPr lang="es-EC" smtClean="0"/>
              <a:t>16/10/2017</a:t>
            </a:fld>
            <a:endParaRPr lang="es-EC"/>
          </a:p>
        </p:txBody>
      </p:sp>
      <p:sp>
        <p:nvSpPr>
          <p:cNvPr id="8" name="Footer Placeholder 7"/>
          <p:cNvSpPr>
            <a:spLocks noGrp="1"/>
          </p:cNvSpPr>
          <p:nvPr>
            <p:ph type="ftr" sz="quarter" idx="11"/>
          </p:nvPr>
        </p:nvSpPr>
        <p:spPr/>
        <p:txBody>
          <a:bodyPr/>
          <a:lstStyle/>
          <a:p>
            <a:endParaRPr lang="es-EC"/>
          </a:p>
        </p:txBody>
      </p:sp>
      <p:sp>
        <p:nvSpPr>
          <p:cNvPr id="13" name="Slide Number Placeholder 5"/>
          <p:cNvSpPr>
            <a:spLocks noGrp="1"/>
          </p:cNvSpPr>
          <p:nvPr>
            <p:ph type="sldNum" sz="quarter" idx="12"/>
          </p:nvPr>
        </p:nvSpPr>
        <p:spPr>
          <a:xfrm>
            <a:off x="531812" y="787782"/>
            <a:ext cx="779767" cy="365125"/>
          </a:xfrm>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167980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C1AF459-5ED6-45AB-A79A-570A259E4E7F}" type="datetimeFigureOut">
              <a:rPr lang="es-EC" smtClean="0"/>
              <a:t>16/10/2017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206226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AF459-5ED6-45AB-A79A-570A259E4E7F}" type="datetimeFigureOut">
              <a:rPr lang="es-EC" smtClean="0"/>
              <a:t>16/10/2017</a:t>
            </a:fld>
            <a:endParaRPr lang="es-EC" dirty="0"/>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167323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C1AF459-5ED6-45AB-A79A-570A259E4E7F}" type="datetimeFigureOut">
              <a:rPr lang="es-EC" smtClean="0"/>
              <a:t>16/10/2017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159543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C1AF459-5ED6-45AB-A79A-570A259E4E7F}" type="datetimeFigureOut">
              <a:rPr lang="es-EC" smtClean="0"/>
              <a:t>16/10/2017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531812" y="4983087"/>
            <a:ext cx="779767" cy="365125"/>
          </a:xfrm>
        </p:spPr>
        <p:txBody>
          <a:bodyPr/>
          <a:lstStyle/>
          <a:p>
            <a:fld id="{F4005C10-E81E-416F-A6CB-2F3B42EDC041}" type="slidenum">
              <a:rPr lang="es-EC" smtClean="0"/>
              <a:t>‹Nº›</a:t>
            </a:fld>
            <a:endParaRPr lang="es-EC"/>
          </a:p>
        </p:txBody>
      </p:sp>
    </p:spTree>
    <p:extLst>
      <p:ext uri="{BB962C8B-B14F-4D97-AF65-F5344CB8AC3E}">
        <p14:creationId xmlns:p14="http://schemas.microsoft.com/office/powerpoint/2010/main" val="355785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C80000">
                <a:alpha val="60000"/>
              </a:srgbClr>
            </a:solidFill>
            <a:ln>
              <a:solidFill>
                <a:srgbClr val="C80000"/>
              </a:solid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088962"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C00000"/>
            </a:solidFill>
            <a:ln>
              <a:solidFill>
                <a:srgbClr val="C00000"/>
              </a:solid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solidFill>
                <a:srgbClr val="FF0000"/>
              </a:solid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solidFill>
                <a:srgbClr val="FF0000"/>
              </a:solid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C1AF459-5ED6-45AB-A79A-570A259E4E7F}" type="datetimeFigureOut">
              <a:rPr lang="es-EC" smtClean="0"/>
              <a:t>16/10/2017</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4005C10-E81E-416F-A6CB-2F3B42EDC041}" type="slidenum">
              <a:rPr lang="es-EC" smtClean="0"/>
              <a:t>‹Nº›</a:t>
            </a:fld>
            <a:endParaRPr lang="es-EC"/>
          </a:p>
        </p:txBody>
      </p:sp>
      <p:pic>
        <p:nvPicPr>
          <p:cNvPr id="8" name="Imagen 7">
            <a:extLst>
              <a:ext uri="{FF2B5EF4-FFF2-40B4-BE49-F238E27FC236}">
                <a16:creationId xmlns:a16="http://schemas.microsoft.com/office/drawing/2014/main" xmlns="" id="{FB3BDC5B-832B-41D4-B6C6-84BEFC5C56EC}"/>
              </a:ext>
            </a:extLst>
          </p:cNvPr>
          <p:cNvPicPr>
            <a:picLocks noChangeAspect="1"/>
          </p:cNvPicPr>
          <p:nvPr userDrawn="1"/>
        </p:nvPicPr>
        <p:blipFill>
          <a:blip r:embed="rId18"/>
          <a:stretch>
            <a:fillRect/>
          </a:stretch>
        </p:blipFill>
        <p:spPr>
          <a:xfrm>
            <a:off x="197538" y="236829"/>
            <a:ext cx="3010846" cy="776553"/>
          </a:xfrm>
          <a:prstGeom prst="rect">
            <a:avLst/>
          </a:prstGeom>
        </p:spPr>
      </p:pic>
      <p:pic>
        <p:nvPicPr>
          <p:cNvPr id="9" name="Imagen 8">
            <a:extLst>
              <a:ext uri="{FF2B5EF4-FFF2-40B4-BE49-F238E27FC236}">
                <a16:creationId xmlns:a16="http://schemas.microsoft.com/office/drawing/2014/main" xmlns="" id="{4B8EAFD5-53E2-4008-BD26-89A12BEA10ED}"/>
              </a:ext>
            </a:extLst>
          </p:cNvPr>
          <p:cNvPicPr>
            <a:picLocks noChangeAspect="1"/>
          </p:cNvPicPr>
          <p:nvPr userDrawn="1"/>
        </p:nvPicPr>
        <p:blipFill rotWithShape="1">
          <a:blip r:embed="rId19"/>
          <a:srcRect l="15306" t="19230" r="10210" b="27636"/>
          <a:stretch/>
        </p:blipFill>
        <p:spPr>
          <a:xfrm>
            <a:off x="10235337" y="5559784"/>
            <a:ext cx="1907177" cy="963056"/>
          </a:xfrm>
          <a:prstGeom prst="rect">
            <a:avLst/>
          </a:prstGeom>
        </p:spPr>
      </p:pic>
      <p:sp>
        <p:nvSpPr>
          <p:cNvPr id="50" name="Rectangle 6">
            <a:extLst>
              <a:ext uri="{FF2B5EF4-FFF2-40B4-BE49-F238E27FC236}">
                <a16:creationId xmlns:a16="http://schemas.microsoft.com/office/drawing/2014/main" xmlns="" id="{6A44BA08-047E-449E-AC6D-96ED2115BB79}"/>
              </a:ext>
            </a:extLst>
          </p:cNvPr>
          <p:cNvSpPr/>
          <p:nvPr userDrawn="1"/>
        </p:nvSpPr>
        <p:spPr>
          <a:xfrm>
            <a:off x="12006727" y="-15815"/>
            <a:ext cx="182880" cy="68580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058802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07B19C-B15B-4578-82C9-894E2A48FC15}" type="datetimeFigureOut">
              <a:rPr lang="es-EC" smtClean="0"/>
              <a:t>16/10/2017</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EBABD14-4EB4-4912-8121-C820032A82F0}" type="slidenum">
              <a:rPr lang="es-EC" smtClean="0"/>
              <a:t>‹Nº›</a:t>
            </a:fld>
            <a:endParaRPr lang="es-EC"/>
          </a:p>
        </p:txBody>
      </p:sp>
    </p:spTree>
    <p:extLst>
      <p:ext uri="{BB962C8B-B14F-4D97-AF65-F5344CB8AC3E}">
        <p14:creationId xmlns:p14="http://schemas.microsoft.com/office/powerpoint/2010/main" val="21036665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50.gi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gif"/><Relationship Id="rId5" Type="http://schemas.openxmlformats.org/officeDocument/2006/relationships/image" Target="../media/image48.png"/><Relationship Id="rId4" Type="http://schemas.openxmlformats.org/officeDocument/2006/relationships/image" Target="../media/image47.gif"/></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5.gif"/></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6F1E47-02F5-4069-81BC-551377F3325D}"/>
              </a:ext>
            </a:extLst>
          </p:cNvPr>
          <p:cNvSpPr>
            <a:spLocks noGrp="1"/>
          </p:cNvSpPr>
          <p:nvPr>
            <p:ph type="ctrTitle"/>
          </p:nvPr>
        </p:nvSpPr>
        <p:spPr>
          <a:xfrm>
            <a:off x="1507067" y="1528768"/>
            <a:ext cx="7765521" cy="5100638"/>
          </a:xfrm>
        </p:spPr>
        <p:txBody>
          <a:bodyPr/>
          <a:lstStyle/>
          <a:p>
            <a:pPr algn="ctr"/>
            <a:r>
              <a:rPr lang="es-ES" sz="2400" b="1" dirty="0">
                <a:solidFill>
                  <a:srgbClr val="663300"/>
                </a:solidFill>
              </a:rPr>
              <a:t>INGENIERIA EN COMERCIO EXTERIOR Y </a:t>
            </a:r>
            <a:r>
              <a:rPr lang="es-EC" sz="2400" dirty="0">
                <a:solidFill>
                  <a:srgbClr val="663300"/>
                </a:solidFill>
              </a:rPr>
              <a:t/>
            </a:r>
            <a:br>
              <a:rPr lang="es-EC" sz="2400" dirty="0">
                <a:solidFill>
                  <a:srgbClr val="663300"/>
                </a:solidFill>
              </a:rPr>
            </a:br>
            <a:r>
              <a:rPr lang="es-ES" sz="2400" b="1" dirty="0">
                <a:solidFill>
                  <a:srgbClr val="663300"/>
                </a:solidFill>
              </a:rPr>
              <a:t>NEGOCIACION INTERNACIONAL</a:t>
            </a:r>
            <a:br>
              <a:rPr lang="es-ES" sz="2400" b="1" dirty="0">
                <a:solidFill>
                  <a:srgbClr val="663300"/>
                </a:solidFill>
              </a:rPr>
            </a:br>
            <a:r>
              <a:rPr lang="es-ES" sz="2400" b="1" dirty="0">
                <a:solidFill>
                  <a:srgbClr val="663300"/>
                </a:solidFill>
              </a:rPr>
              <a:t/>
            </a:r>
            <a:br>
              <a:rPr lang="es-ES" sz="2400" b="1" dirty="0">
                <a:solidFill>
                  <a:srgbClr val="663300"/>
                </a:solidFill>
              </a:rPr>
            </a:br>
            <a:r>
              <a:rPr lang="es-ES" sz="2400" b="1" dirty="0">
                <a:solidFill>
                  <a:srgbClr val="663300"/>
                </a:solidFill>
              </a:rPr>
              <a:t/>
            </a:r>
            <a:br>
              <a:rPr lang="es-ES" sz="2400" b="1" dirty="0">
                <a:solidFill>
                  <a:srgbClr val="663300"/>
                </a:solidFill>
              </a:rPr>
            </a:br>
            <a:r>
              <a:rPr lang="es-ES" sz="2400" b="1" dirty="0">
                <a:solidFill>
                  <a:srgbClr val="663300"/>
                </a:solidFill>
              </a:rPr>
              <a:t>“</a:t>
            </a:r>
            <a:r>
              <a:rPr lang="es-ES" sz="2400" b="1" dirty="0">
                <a:solidFill>
                  <a:srgbClr val="663300"/>
                </a:solidFill>
                <a:cs typeface="Times New Roman" panose="02020603050405020304" pitchFamily="18" charset="0"/>
              </a:rPr>
              <a:t>ANÁLISIS DE LA INFLUENCIA DEL PROGRAMA DE COCCION EFICIENTE EN LA IMPORTACIÓN DE COCINAS.” </a:t>
            </a:r>
            <a:br>
              <a:rPr lang="es-ES" sz="2400" b="1" dirty="0">
                <a:solidFill>
                  <a:srgbClr val="663300"/>
                </a:solidFill>
                <a:cs typeface="Times New Roman" panose="02020603050405020304" pitchFamily="18" charset="0"/>
              </a:rPr>
            </a:br>
            <a:r>
              <a:rPr lang="es-ES" sz="2400" b="1" dirty="0">
                <a:solidFill>
                  <a:srgbClr val="663300"/>
                </a:solidFill>
                <a:cs typeface="Times New Roman" panose="02020603050405020304" pitchFamily="18" charset="0"/>
              </a:rPr>
              <a:t/>
            </a:r>
            <a:br>
              <a:rPr lang="es-ES" sz="2400" b="1" dirty="0">
                <a:solidFill>
                  <a:srgbClr val="663300"/>
                </a:solidFill>
                <a:cs typeface="Times New Roman" panose="02020603050405020304" pitchFamily="18" charset="0"/>
              </a:rPr>
            </a:br>
            <a:r>
              <a:rPr lang="es-ES" sz="2400" b="1" dirty="0">
                <a:solidFill>
                  <a:srgbClr val="663300"/>
                </a:solidFill>
                <a:cs typeface="Times New Roman" panose="02020603050405020304" pitchFamily="18" charset="0"/>
              </a:rPr>
              <a:t/>
            </a:r>
            <a:br>
              <a:rPr lang="es-ES" sz="2400" b="1" dirty="0">
                <a:solidFill>
                  <a:srgbClr val="663300"/>
                </a:solidFill>
                <a:cs typeface="Times New Roman" panose="02020603050405020304" pitchFamily="18" charset="0"/>
              </a:rPr>
            </a:br>
            <a:r>
              <a:rPr lang="es-ES" sz="2000" b="1" dirty="0">
                <a:solidFill>
                  <a:srgbClr val="663300"/>
                </a:solidFill>
                <a:cs typeface="Times New Roman" panose="02020603050405020304" pitchFamily="18" charset="0"/>
              </a:rPr>
              <a:t>AUTORA: </a:t>
            </a:r>
            <a:r>
              <a:rPr lang="es-ES" sz="2000" b="1">
                <a:solidFill>
                  <a:srgbClr val="663300"/>
                </a:solidFill>
                <a:cs typeface="Times New Roman" panose="02020603050405020304" pitchFamily="18" charset="0"/>
              </a:rPr>
              <a:t>SAMANTA </a:t>
            </a:r>
            <a:r>
              <a:rPr lang="es-ES" sz="2000" b="1" smtClean="0">
                <a:solidFill>
                  <a:srgbClr val="663300"/>
                </a:solidFill>
                <a:cs typeface="Times New Roman" panose="02020603050405020304" pitchFamily="18" charset="0"/>
              </a:rPr>
              <a:t>LÓPEZ </a:t>
            </a:r>
            <a:r>
              <a:rPr lang="es-ES" sz="2000" b="1" dirty="0">
                <a:solidFill>
                  <a:srgbClr val="663300"/>
                </a:solidFill>
                <a:cs typeface="Times New Roman" panose="02020603050405020304" pitchFamily="18" charset="0"/>
              </a:rPr>
              <a:t>SERRANO</a:t>
            </a:r>
            <a:r>
              <a:rPr lang="es-ES" sz="2400" b="1" dirty="0">
                <a:solidFill>
                  <a:srgbClr val="663300"/>
                </a:solidFill>
                <a:cs typeface="Times New Roman" panose="02020603050405020304" pitchFamily="18" charset="0"/>
              </a:rPr>
              <a:t/>
            </a:r>
            <a:br>
              <a:rPr lang="es-ES" sz="2400" b="1" dirty="0">
                <a:solidFill>
                  <a:srgbClr val="663300"/>
                </a:solidFill>
                <a:cs typeface="Times New Roman" panose="02020603050405020304" pitchFamily="18" charset="0"/>
              </a:rPr>
            </a:br>
            <a:r>
              <a:rPr lang="es-ES" sz="2400" b="1" dirty="0">
                <a:solidFill>
                  <a:srgbClr val="663300"/>
                </a:solidFill>
                <a:cs typeface="Times New Roman" panose="02020603050405020304" pitchFamily="18" charset="0"/>
              </a:rPr>
              <a:t/>
            </a:r>
            <a:br>
              <a:rPr lang="es-ES" sz="2400" b="1" dirty="0">
                <a:solidFill>
                  <a:srgbClr val="663300"/>
                </a:solidFill>
                <a:cs typeface="Times New Roman" panose="02020603050405020304" pitchFamily="18" charset="0"/>
              </a:rPr>
            </a:br>
            <a:r>
              <a:rPr lang="es-ES" sz="2400" b="1" dirty="0">
                <a:solidFill>
                  <a:srgbClr val="663300"/>
                </a:solidFill>
                <a:cs typeface="Times New Roman" panose="02020603050405020304" pitchFamily="18" charset="0"/>
              </a:rPr>
              <a:t/>
            </a:r>
            <a:br>
              <a:rPr lang="es-ES" sz="2400" b="1" dirty="0">
                <a:solidFill>
                  <a:srgbClr val="663300"/>
                </a:solidFill>
                <a:cs typeface="Times New Roman" panose="02020603050405020304" pitchFamily="18" charset="0"/>
              </a:rPr>
            </a:br>
            <a:r>
              <a:rPr lang="es-ES" sz="2000" b="1" dirty="0">
                <a:solidFill>
                  <a:srgbClr val="663300"/>
                </a:solidFill>
                <a:cs typeface="Times New Roman" panose="02020603050405020304" pitchFamily="18" charset="0"/>
              </a:rPr>
              <a:t>SANGOLQUI, AGOSTO 2017</a:t>
            </a:r>
            <a:r>
              <a:rPr lang="es-EC" sz="2400" dirty="0">
                <a:solidFill>
                  <a:srgbClr val="663300"/>
                </a:solidFill>
                <a:cs typeface="Times New Roman" panose="02020603050405020304" pitchFamily="18" charset="0"/>
              </a:rPr>
              <a:t/>
            </a:r>
            <a:br>
              <a:rPr lang="es-EC" sz="2400" dirty="0">
                <a:solidFill>
                  <a:srgbClr val="663300"/>
                </a:solidFill>
                <a:cs typeface="Times New Roman" panose="02020603050405020304" pitchFamily="18" charset="0"/>
              </a:rPr>
            </a:br>
            <a:endParaRPr lang="es-EC" sz="2400" dirty="0">
              <a:solidFill>
                <a:srgbClr val="663300"/>
              </a:solidFill>
            </a:endParaRPr>
          </a:p>
        </p:txBody>
      </p:sp>
      <p:pic>
        <p:nvPicPr>
          <p:cNvPr id="4" name="Imagen 3">
            <a:extLst>
              <a:ext uri="{FF2B5EF4-FFF2-40B4-BE49-F238E27FC236}">
                <a16:creationId xmlns:a16="http://schemas.microsoft.com/office/drawing/2014/main" xmlns="" id="{5F469893-7751-4F5E-8268-5CC4CBB63438}"/>
              </a:ext>
            </a:extLst>
          </p:cNvPr>
          <p:cNvPicPr>
            <a:picLocks noChangeAspect="1"/>
          </p:cNvPicPr>
          <p:nvPr/>
        </p:nvPicPr>
        <p:blipFill rotWithShape="1">
          <a:blip r:embed="rId3"/>
          <a:srcRect t="28177" b="31713"/>
          <a:stretch/>
        </p:blipFill>
        <p:spPr>
          <a:xfrm>
            <a:off x="2664942" y="212035"/>
            <a:ext cx="5286362" cy="1272209"/>
          </a:xfrm>
          <a:prstGeom prst="rect">
            <a:avLst/>
          </a:prstGeom>
        </p:spPr>
      </p:pic>
    </p:spTree>
    <p:extLst>
      <p:ext uri="{BB962C8B-B14F-4D97-AF65-F5344CB8AC3E}">
        <p14:creationId xmlns:p14="http://schemas.microsoft.com/office/powerpoint/2010/main" val="245502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B7C0FB-80C8-4B80-93D6-50F945E20BC2}"/>
              </a:ext>
            </a:extLst>
          </p:cNvPr>
          <p:cNvSpPr>
            <a:spLocks noGrp="1"/>
          </p:cNvSpPr>
          <p:nvPr>
            <p:ph type="title"/>
          </p:nvPr>
        </p:nvSpPr>
        <p:spPr>
          <a:xfrm>
            <a:off x="2814598" y="181677"/>
            <a:ext cx="8911687" cy="1280890"/>
          </a:xfrm>
        </p:spPr>
        <p:txBody>
          <a:bodyPr>
            <a:normAutofit fontScale="90000"/>
          </a:bodyPr>
          <a:lstStyle/>
          <a:p>
            <a:pPr algn="r"/>
            <a:r>
              <a:rPr lang="es-ES" b="1" dirty="0"/>
              <a:t>FACTOR DE EFICIENCIA ENERGÉTICA.</a:t>
            </a:r>
            <a:r>
              <a:rPr lang="es-EC" b="1" dirty="0"/>
              <a:t/>
            </a:r>
            <a:br>
              <a:rPr lang="es-EC" b="1" dirty="0"/>
            </a:br>
            <a:endParaRPr lang="es-EC" dirty="0"/>
          </a:p>
        </p:txBody>
      </p:sp>
      <p:graphicFrame>
        <p:nvGraphicFramePr>
          <p:cNvPr id="4" name="Marcador de contenido 3">
            <a:extLst>
              <a:ext uri="{FF2B5EF4-FFF2-40B4-BE49-F238E27FC236}">
                <a16:creationId xmlns:a16="http://schemas.microsoft.com/office/drawing/2014/main" xmlns="" id="{FCB9D5FF-4DA8-45E6-A239-D1FBF31BC5DD}"/>
              </a:ext>
            </a:extLst>
          </p:cNvPr>
          <p:cNvGraphicFramePr>
            <a:graphicFrameLocks noGrp="1"/>
          </p:cNvGraphicFramePr>
          <p:nvPr>
            <p:ph idx="1"/>
            <p:extLst>
              <p:ext uri="{D42A27DB-BD31-4B8C-83A1-F6EECF244321}">
                <p14:modId xmlns:p14="http://schemas.microsoft.com/office/powerpoint/2010/main" val="2651828354"/>
              </p:ext>
            </p:extLst>
          </p:nvPr>
        </p:nvGraphicFramePr>
        <p:xfrm>
          <a:off x="7137761" y="1462567"/>
          <a:ext cx="4327958" cy="2396218"/>
        </p:xfrm>
        <a:graphic>
          <a:graphicData uri="http://schemas.openxmlformats.org/drawingml/2006/table">
            <a:tbl>
              <a:tblPr firstRow="1" firstCol="1" bandRow="1">
                <a:tableStyleId>{5A111915-BE36-4E01-A7E5-04B1672EAD32}</a:tableStyleId>
              </a:tblPr>
              <a:tblGrid>
                <a:gridCol w="1708123">
                  <a:extLst>
                    <a:ext uri="{9D8B030D-6E8A-4147-A177-3AD203B41FA5}">
                      <a16:colId xmlns:a16="http://schemas.microsoft.com/office/drawing/2014/main" xmlns="" val="1431706622"/>
                    </a:ext>
                  </a:extLst>
                </a:gridCol>
                <a:gridCol w="1176764">
                  <a:extLst>
                    <a:ext uri="{9D8B030D-6E8A-4147-A177-3AD203B41FA5}">
                      <a16:colId xmlns:a16="http://schemas.microsoft.com/office/drawing/2014/main" xmlns="" val="1312445636"/>
                    </a:ext>
                  </a:extLst>
                </a:gridCol>
                <a:gridCol w="1443071">
                  <a:extLst>
                    <a:ext uri="{9D8B030D-6E8A-4147-A177-3AD203B41FA5}">
                      <a16:colId xmlns:a16="http://schemas.microsoft.com/office/drawing/2014/main" xmlns="" val="2106689222"/>
                    </a:ext>
                  </a:extLst>
                </a:gridCol>
              </a:tblGrid>
              <a:tr h="750298">
                <a:tc>
                  <a:txBody>
                    <a:bodyPr/>
                    <a:lstStyle/>
                    <a:p>
                      <a:pPr indent="180340" algn="ctr">
                        <a:lnSpc>
                          <a:spcPct val="150000"/>
                        </a:lnSpc>
                        <a:spcAft>
                          <a:spcPts val="0"/>
                        </a:spcAft>
                      </a:pPr>
                      <a:r>
                        <a:rPr lang="es-ES" sz="1200" dirty="0">
                          <a:solidFill>
                            <a:schemeClr val="tx1"/>
                          </a:solidFill>
                          <a:effectLst/>
                        </a:rPr>
                        <a:t>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S" sz="1200">
                          <a:solidFill>
                            <a:schemeClr val="tx1"/>
                          </a:solidFill>
                          <a:effectLst/>
                        </a:rPr>
                        <a:t>Cocinas a gas</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S" sz="1200">
                          <a:solidFill>
                            <a:schemeClr val="tx1"/>
                          </a:solidFill>
                          <a:effectLst/>
                        </a:rPr>
                        <a:t>Cocinas eléctricas de inducción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2153486285"/>
                  </a:ext>
                </a:extLst>
              </a:tr>
              <a:tr h="750298">
                <a:tc>
                  <a:txBody>
                    <a:bodyPr/>
                    <a:lstStyle/>
                    <a:p>
                      <a:pPr indent="180340" algn="ctr">
                        <a:lnSpc>
                          <a:spcPct val="150000"/>
                        </a:lnSpc>
                        <a:spcAft>
                          <a:spcPts val="0"/>
                        </a:spcAft>
                      </a:pPr>
                      <a:r>
                        <a:rPr lang="es-ES" sz="1200" dirty="0">
                          <a:solidFill>
                            <a:schemeClr val="tx1"/>
                          </a:solidFill>
                          <a:effectLst/>
                        </a:rPr>
                        <a:t>Costo por unidad</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S" sz="1200" dirty="0">
                          <a:solidFill>
                            <a:schemeClr val="tx1"/>
                          </a:solidFill>
                          <a:effectLst/>
                        </a:rPr>
                        <a:t>$1.60</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S" sz="1200" dirty="0">
                          <a:solidFill>
                            <a:schemeClr val="tx1"/>
                          </a:solidFill>
                          <a:effectLst/>
                        </a:rPr>
                        <a:t>$0,99</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2704444615"/>
                  </a:ext>
                </a:extLst>
              </a:tr>
              <a:tr h="782999">
                <a:tc>
                  <a:txBody>
                    <a:bodyPr/>
                    <a:lstStyle/>
                    <a:p>
                      <a:pPr indent="180340" algn="ctr">
                        <a:lnSpc>
                          <a:spcPct val="150000"/>
                        </a:lnSpc>
                        <a:spcAft>
                          <a:spcPts val="0"/>
                        </a:spcAft>
                      </a:pPr>
                      <a:r>
                        <a:rPr lang="es-ES" sz="1200" dirty="0">
                          <a:solidFill>
                            <a:schemeClr val="tx1"/>
                          </a:solidFill>
                          <a:effectLst/>
                        </a:rPr>
                        <a:t>Costo por unidad (GLP sin subsidio $15.00)</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S" sz="1200" dirty="0">
                          <a:solidFill>
                            <a:schemeClr val="tx1"/>
                          </a:solidFill>
                          <a:effectLst/>
                        </a:rPr>
                        <a:t>$16.35</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S" sz="1200" dirty="0">
                          <a:solidFill>
                            <a:schemeClr val="tx1"/>
                          </a:solidFill>
                          <a:effectLst/>
                        </a:rPr>
                        <a:t>$9.97</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1338157178"/>
                  </a:ext>
                </a:extLst>
              </a:tr>
            </a:tbl>
          </a:graphicData>
        </a:graphic>
      </p:graphicFrame>
      <p:pic>
        <p:nvPicPr>
          <p:cNvPr id="6" name="Imagen 5"/>
          <p:cNvPicPr>
            <a:picLocks noChangeAspect="1"/>
          </p:cNvPicPr>
          <p:nvPr/>
        </p:nvPicPr>
        <p:blipFill>
          <a:blip r:embed="rId3"/>
          <a:stretch>
            <a:fillRect/>
          </a:stretch>
        </p:blipFill>
        <p:spPr>
          <a:xfrm>
            <a:off x="781195" y="1210050"/>
            <a:ext cx="6096000" cy="4572000"/>
          </a:xfrm>
          <a:prstGeom prst="rect">
            <a:avLst/>
          </a:prstGeom>
        </p:spPr>
      </p:pic>
    </p:spTree>
    <p:extLst>
      <p:ext uri="{BB962C8B-B14F-4D97-AF65-F5344CB8AC3E}">
        <p14:creationId xmlns:p14="http://schemas.microsoft.com/office/powerpoint/2010/main" val="242623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B4C385-9688-48C0-AABD-D3EAD5C81997}"/>
              </a:ext>
            </a:extLst>
          </p:cNvPr>
          <p:cNvSpPr>
            <a:spLocks noGrp="1"/>
          </p:cNvSpPr>
          <p:nvPr>
            <p:ph type="title"/>
          </p:nvPr>
        </p:nvSpPr>
        <p:spPr>
          <a:xfrm>
            <a:off x="2592925" y="217710"/>
            <a:ext cx="8911687" cy="1280890"/>
          </a:xfrm>
        </p:spPr>
        <p:txBody>
          <a:bodyPr>
            <a:normAutofit fontScale="90000"/>
          </a:bodyPr>
          <a:lstStyle/>
          <a:p>
            <a:pPr algn="r"/>
            <a:r>
              <a:rPr lang="es-ES" b="1" dirty="0"/>
              <a:t>INCENTIVOS FISCALES DE APOYO AL PROGRAMA:</a:t>
            </a:r>
            <a:r>
              <a:rPr lang="es-EC" b="1" dirty="0"/>
              <a:t/>
            </a:r>
            <a:br>
              <a:rPr lang="es-EC" b="1" dirty="0"/>
            </a:br>
            <a:endParaRPr lang="es-EC" dirty="0"/>
          </a:p>
        </p:txBody>
      </p:sp>
      <p:pic>
        <p:nvPicPr>
          <p:cNvPr id="7" name="Marcador de contenido 6">
            <a:extLst>
              <a:ext uri="{FF2B5EF4-FFF2-40B4-BE49-F238E27FC236}">
                <a16:creationId xmlns:a16="http://schemas.microsoft.com/office/drawing/2014/main" xmlns="" id="{B746B2F0-A0F5-47D7-8F62-82577AD79E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901" y="1201747"/>
            <a:ext cx="11592774" cy="5613400"/>
          </a:xfrm>
        </p:spPr>
      </p:pic>
    </p:spTree>
    <p:extLst>
      <p:ext uri="{BB962C8B-B14F-4D97-AF65-F5344CB8AC3E}">
        <p14:creationId xmlns:p14="http://schemas.microsoft.com/office/powerpoint/2010/main" val="261821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9AEB83-F5F6-46D7-B4B0-A43FC2F03D7E}"/>
              </a:ext>
            </a:extLst>
          </p:cNvPr>
          <p:cNvSpPr>
            <a:spLocks noGrp="1"/>
          </p:cNvSpPr>
          <p:nvPr>
            <p:ph type="title"/>
          </p:nvPr>
        </p:nvSpPr>
        <p:spPr>
          <a:xfrm>
            <a:off x="3129954" y="0"/>
            <a:ext cx="8911687" cy="1280890"/>
          </a:xfrm>
        </p:spPr>
        <p:txBody>
          <a:bodyPr>
            <a:normAutofit fontScale="90000"/>
          </a:bodyPr>
          <a:lstStyle/>
          <a:p>
            <a:pPr algn="r"/>
            <a:r>
              <a:rPr lang="es-ES" sz="2800" b="1" dirty="0"/>
              <a:t>RESULTADOS:</a:t>
            </a:r>
            <a:br>
              <a:rPr lang="es-ES" sz="2800" b="1" dirty="0"/>
            </a:br>
            <a:r>
              <a:rPr lang="es-ES" sz="1800" b="1" dirty="0"/>
              <a:t> VARIACIÓN EN LA IMPORTACIÓN DE COCINAS A INDUCCIÓN 2012-2016 </a:t>
            </a:r>
            <a:br>
              <a:rPr lang="es-ES" sz="1800" b="1" dirty="0"/>
            </a:br>
            <a:r>
              <a:rPr lang="es-ES" sz="1800" b="1" dirty="0"/>
              <a:t>(MILES DE DOLARES FOB)</a:t>
            </a:r>
            <a:r>
              <a:rPr lang="es-EC" sz="1800" dirty="0"/>
              <a:t/>
            </a:r>
            <a:br>
              <a:rPr lang="es-EC" sz="1800" dirty="0"/>
            </a:br>
            <a:endParaRPr lang="es-EC" sz="1800" dirty="0"/>
          </a:p>
        </p:txBody>
      </p:sp>
      <p:pic>
        <p:nvPicPr>
          <p:cNvPr id="8" name="Imagen 7"/>
          <p:cNvPicPr>
            <a:picLocks noChangeAspect="1"/>
          </p:cNvPicPr>
          <p:nvPr/>
        </p:nvPicPr>
        <p:blipFill>
          <a:blip r:embed="rId3"/>
          <a:stretch>
            <a:fillRect/>
          </a:stretch>
        </p:blipFill>
        <p:spPr>
          <a:xfrm>
            <a:off x="2883706" y="1434684"/>
            <a:ext cx="8447351" cy="3379032"/>
          </a:xfrm>
          <a:prstGeom prst="rect">
            <a:avLst/>
          </a:prstGeom>
        </p:spPr>
      </p:pic>
    </p:spTree>
    <p:extLst>
      <p:ext uri="{BB962C8B-B14F-4D97-AF65-F5344CB8AC3E}">
        <p14:creationId xmlns:p14="http://schemas.microsoft.com/office/powerpoint/2010/main" val="372547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48919" y="624110"/>
            <a:ext cx="7355693" cy="822553"/>
          </a:xfrm>
        </p:spPr>
        <p:txBody>
          <a:bodyPr>
            <a:noAutofit/>
          </a:bodyPr>
          <a:lstStyle/>
          <a:p>
            <a:pPr algn="ctr"/>
            <a:r>
              <a:rPr lang="en-US" sz="2400" dirty="0"/>
              <a:t>IMPORTACIONES DE COCINAS DE INDUCCION 2012-2016 MILES DE DOLARES FOB</a:t>
            </a:r>
            <a:br>
              <a:rPr lang="en-US" sz="2400" dirty="0"/>
            </a:br>
            <a:endParaRPr lang="es-EC" sz="2400" dirty="0"/>
          </a:p>
        </p:txBody>
      </p:sp>
      <p:graphicFrame>
        <p:nvGraphicFramePr>
          <p:cNvPr id="8" name="Gráfico 7"/>
          <p:cNvGraphicFramePr>
            <a:graphicFrameLocks/>
          </p:cNvGraphicFramePr>
          <p:nvPr>
            <p:extLst>
              <p:ext uri="{D42A27DB-BD31-4B8C-83A1-F6EECF244321}">
                <p14:modId xmlns:p14="http://schemas.microsoft.com/office/powerpoint/2010/main" val="381933762"/>
              </p:ext>
            </p:extLst>
          </p:nvPr>
        </p:nvGraphicFramePr>
        <p:xfrm>
          <a:off x="4148919" y="1717963"/>
          <a:ext cx="6733308" cy="417022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a:picLocks noChangeAspect="1"/>
          </p:cNvPicPr>
          <p:nvPr/>
        </p:nvPicPr>
        <p:blipFill>
          <a:blip r:embed="rId4"/>
          <a:stretch>
            <a:fillRect/>
          </a:stretch>
        </p:blipFill>
        <p:spPr>
          <a:xfrm>
            <a:off x="640339" y="2557030"/>
            <a:ext cx="3257564" cy="2305916"/>
          </a:xfrm>
          <a:prstGeom prst="rect">
            <a:avLst/>
          </a:prstGeom>
        </p:spPr>
      </p:pic>
    </p:spTree>
    <p:extLst>
      <p:ext uri="{BB962C8B-B14F-4D97-AF65-F5344CB8AC3E}">
        <p14:creationId xmlns:p14="http://schemas.microsoft.com/office/powerpoint/2010/main" val="5805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4831" y="296564"/>
            <a:ext cx="8911687" cy="1280890"/>
          </a:xfrm>
        </p:spPr>
        <p:txBody>
          <a:bodyPr>
            <a:normAutofit/>
          </a:bodyPr>
          <a:lstStyle/>
          <a:p>
            <a:r>
              <a:rPr lang="es-EC" b="1" dirty="0"/>
              <a:t>PAIS DE ORIGEN IMPORTACION COCINAS DE INDUCCION 2012-2016</a:t>
            </a:r>
            <a:endParaRPr lang="es-EC" dirty="0"/>
          </a:p>
        </p:txBody>
      </p:sp>
      <p:pic>
        <p:nvPicPr>
          <p:cNvPr id="4" name="Marcador de contenido 3"/>
          <p:cNvPicPr>
            <a:picLocks noGrp="1" noChangeAspect="1"/>
          </p:cNvPicPr>
          <p:nvPr>
            <p:ph idx="1"/>
          </p:nvPr>
        </p:nvPicPr>
        <p:blipFill>
          <a:blip r:embed="rId3"/>
          <a:stretch>
            <a:fillRect/>
          </a:stretch>
        </p:blipFill>
        <p:spPr>
          <a:xfrm>
            <a:off x="3057099" y="1905000"/>
            <a:ext cx="6587406" cy="3959454"/>
          </a:xfrm>
          <a:prstGeom prst="rect">
            <a:avLst/>
          </a:prstGeom>
        </p:spPr>
      </p:pic>
      <p:pic>
        <p:nvPicPr>
          <p:cNvPr id="3" name="Imagen 2"/>
          <p:cNvPicPr>
            <a:picLocks noChangeAspect="1"/>
          </p:cNvPicPr>
          <p:nvPr/>
        </p:nvPicPr>
        <p:blipFill>
          <a:blip r:embed="rId4"/>
          <a:stretch>
            <a:fillRect/>
          </a:stretch>
        </p:blipFill>
        <p:spPr>
          <a:xfrm>
            <a:off x="477115" y="1316613"/>
            <a:ext cx="2343150" cy="1952625"/>
          </a:xfrm>
          <a:prstGeom prst="rect">
            <a:avLst/>
          </a:prstGeom>
        </p:spPr>
      </p:pic>
      <p:pic>
        <p:nvPicPr>
          <p:cNvPr id="5" name="Imagen 4"/>
          <p:cNvPicPr>
            <a:picLocks noChangeAspect="1"/>
          </p:cNvPicPr>
          <p:nvPr/>
        </p:nvPicPr>
        <p:blipFill>
          <a:blip r:embed="rId5"/>
          <a:stretch>
            <a:fillRect/>
          </a:stretch>
        </p:blipFill>
        <p:spPr>
          <a:xfrm>
            <a:off x="415202" y="3793199"/>
            <a:ext cx="2466975" cy="1847850"/>
          </a:xfrm>
          <a:prstGeom prst="rect">
            <a:avLst/>
          </a:prstGeom>
        </p:spPr>
      </p:pic>
      <p:pic>
        <p:nvPicPr>
          <p:cNvPr id="6" name="Imagen 5"/>
          <p:cNvPicPr>
            <a:picLocks noChangeAspect="1"/>
          </p:cNvPicPr>
          <p:nvPr/>
        </p:nvPicPr>
        <p:blipFill>
          <a:blip r:embed="rId6"/>
          <a:stretch>
            <a:fillRect/>
          </a:stretch>
        </p:blipFill>
        <p:spPr>
          <a:xfrm>
            <a:off x="9819427" y="1388567"/>
            <a:ext cx="2190750" cy="2085975"/>
          </a:xfrm>
          <a:prstGeom prst="rect">
            <a:avLst/>
          </a:prstGeom>
        </p:spPr>
      </p:pic>
      <p:pic>
        <p:nvPicPr>
          <p:cNvPr id="7" name="Imagen 6"/>
          <p:cNvPicPr>
            <a:picLocks noChangeAspect="1"/>
          </p:cNvPicPr>
          <p:nvPr/>
        </p:nvPicPr>
        <p:blipFill>
          <a:blip r:embed="rId7"/>
          <a:stretch>
            <a:fillRect/>
          </a:stretch>
        </p:blipFill>
        <p:spPr>
          <a:xfrm>
            <a:off x="9722442" y="3486152"/>
            <a:ext cx="1971675" cy="2324100"/>
          </a:xfrm>
          <a:prstGeom prst="rect">
            <a:avLst/>
          </a:prstGeom>
        </p:spPr>
      </p:pic>
    </p:spTree>
    <p:extLst>
      <p:ext uri="{BB962C8B-B14F-4D97-AF65-F5344CB8AC3E}">
        <p14:creationId xmlns:p14="http://schemas.microsoft.com/office/powerpoint/2010/main" val="154653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7348" y="0"/>
            <a:ext cx="8147263" cy="1280890"/>
          </a:xfrm>
        </p:spPr>
        <p:txBody>
          <a:bodyPr>
            <a:noAutofit/>
          </a:bodyPr>
          <a:lstStyle/>
          <a:p>
            <a:pPr algn="r"/>
            <a:r>
              <a:rPr lang="es-ES" sz="2800" b="1" dirty="0"/>
              <a:t>IMPORTACIÓN DE COCINAS DE INDUCCIÓN SEGÚN SU CLASIFICACIÓN ARANCELARIA (UNIDADES)</a:t>
            </a:r>
            <a:r>
              <a:rPr lang="es-EC" sz="2800" i="1" dirty="0"/>
              <a:t/>
            </a:r>
            <a:br>
              <a:rPr lang="es-EC" sz="2800" i="1" dirty="0"/>
            </a:br>
            <a:endParaRPr lang="es-EC"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34547641"/>
              </p:ext>
            </p:extLst>
          </p:nvPr>
        </p:nvGraphicFramePr>
        <p:xfrm>
          <a:off x="1230519" y="1451302"/>
          <a:ext cx="4660187" cy="2267853"/>
        </p:xfrm>
        <a:graphic>
          <a:graphicData uri="http://schemas.openxmlformats.org/drawingml/2006/table">
            <a:tbl>
              <a:tblPr firstRow="1" firstCol="1" bandRow="1">
                <a:tableStyleId>{7DF18680-E054-41AD-8BC1-D1AEF772440D}</a:tableStyleId>
              </a:tblPr>
              <a:tblGrid>
                <a:gridCol w="2022706">
                  <a:extLst>
                    <a:ext uri="{9D8B030D-6E8A-4147-A177-3AD203B41FA5}">
                      <a16:colId xmlns:a16="http://schemas.microsoft.com/office/drawing/2014/main" xmlns="" val="20000"/>
                    </a:ext>
                  </a:extLst>
                </a:gridCol>
                <a:gridCol w="1320995">
                  <a:extLst>
                    <a:ext uri="{9D8B030D-6E8A-4147-A177-3AD203B41FA5}">
                      <a16:colId xmlns:a16="http://schemas.microsoft.com/office/drawing/2014/main" xmlns="" val="20001"/>
                    </a:ext>
                  </a:extLst>
                </a:gridCol>
                <a:gridCol w="1316486">
                  <a:extLst>
                    <a:ext uri="{9D8B030D-6E8A-4147-A177-3AD203B41FA5}">
                      <a16:colId xmlns:a16="http://schemas.microsoft.com/office/drawing/2014/main" xmlns="" val="20002"/>
                    </a:ext>
                  </a:extLst>
                </a:gridCol>
              </a:tblGrid>
              <a:tr h="647958">
                <a:tc>
                  <a:txBody>
                    <a:bodyPr/>
                    <a:lstStyle/>
                    <a:p>
                      <a:pPr indent="180340" algn="l">
                        <a:lnSpc>
                          <a:spcPct val="150000"/>
                        </a:lnSpc>
                        <a:spcAft>
                          <a:spcPts val="0"/>
                        </a:spcAft>
                      </a:pPr>
                      <a:r>
                        <a:rPr lang="es-EC" sz="1400" dirty="0">
                          <a:solidFill>
                            <a:schemeClr val="tx1"/>
                          </a:solidFill>
                          <a:effectLst/>
                        </a:rPr>
                        <a:t>POSICION ARANCELARIA</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400" dirty="0">
                          <a:solidFill>
                            <a:schemeClr val="tx1"/>
                          </a:solidFill>
                          <a:effectLst/>
                        </a:rPr>
                        <a:t>UNIDADES</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400">
                          <a:solidFill>
                            <a:schemeClr val="tx1"/>
                          </a:solidFill>
                          <a:effectLst/>
                        </a:rPr>
                        <a:t>FOB UNITARIO</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23979">
                <a:tc>
                  <a:txBody>
                    <a:bodyPr/>
                    <a:lstStyle/>
                    <a:p>
                      <a:pPr indent="180340" algn="l">
                        <a:lnSpc>
                          <a:spcPct val="150000"/>
                        </a:lnSpc>
                        <a:spcAft>
                          <a:spcPts val="0"/>
                        </a:spcAft>
                      </a:pPr>
                      <a:r>
                        <a:rPr lang="es-EC" sz="1400" dirty="0">
                          <a:solidFill>
                            <a:schemeClr val="tx1"/>
                          </a:solidFill>
                          <a:effectLst/>
                        </a:rPr>
                        <a:t>8516.60.20.21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400" dirty="0">
                          <a:solidFill>
                            <a:schemeClr val="tx1"/>
                          </a:solidFill>
                          <a:effectLst/>
                        </a:rPr>
                        <a:t>754.056</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fontAlgn="b"/>
                      <a:r>
                        <a:rPr lang="es-EC" sz="1400" b="0" i="0" u="none" strike="noStrike" dirty="0">
                          <a:effectLst/>
                          <a:latin typeface="Arial" panose="020B0604020202020204" pitchFamily="34" charset="0"/>
                        </a:rPr>
                        <a:t>$ 74,11</a:t>
                      </a:r>
                    </a:p>
                  </a:txBody>
                  <a:tcPr marL="9525" marR="9525" marT="9525" marB="0" anchor="b"/>
                </a:tc>
                <a:extLst>
                  <a:ext uri="{0D108BD9-81ED-4DB2-BD59-A6C34878D82A}">
                    <a16:rowId xmlns:a16="http://schemas.microsoft.com/office/drawing/2014/main" xmlns="" val="10001"/>
                  </a:ext>
                </a:extLst>
              </a:tr>
              <a:tr h="323979">
                <a:tc>
                  <a:txBody>
                    <a:bodyPr/>
                    <a:lstStyle/>
                    <a:p>
                      <a:pPr indent="180340" algn="l">
                        <a:lnSpc>
                          <a:spcPct val="150000"/>
                        </a:lnSpc>
                        <a:spcAft>
                          <a:spcPts val="0"/>
                        </a:spcAft>
                      </a:pPr>
                      <a:r>
                        <a:rPr lang="es-EC" sz="1400" dirty="0">
                          <a:solidFill>
                            <a:schemeClr val="tx1"/>
                          </a:solidFill>
                          <a:effectLst/>
                        </a:rPr>
                        <a:t>8516.60.20.22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400" dirty="0">
                          <a:solidFill>
                            <a:schemeClr val="tx1"/>
                          </a:solidFill>
                          <a:effectLst/>
                        </a:rPr>
                        <a:t>133.132</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fontAlgn="b"/>
                      <a:r>
                        <a:rPr lang="es-EC" sz="1400" b="0" i="0" u="none" strike="noStrike" dirty="0">
                          <a:effectLst/>
                          <a:latin typeface="Arial" panose="020B0604020202020204" pitchFamily="34" charset="0"/>
                        </a:rPr>
                        <a:t>$ 143</a:t>
                      </a:r>
                    </a:p>
                  </a:txBody>
                  <a:tcPr marL="9525" marR="9525" marT="9525" marB="0" anchor="b"/>
                </a:tc>
                <a:extLst>
                  <a:ext uri="{0D108BD9-81ED-4DB2-BD59-A6C34878D82A}">
                    <a16:rowId xmlns:a16="http://schemas.microsoft.com/office/drawing/2014/main" xmlns="" val="10002"/>
                  </a:ext>
                </a:extLst>
              </a:tr>
              <a:tr h="323979">
                <a:tc>
                  <a:txBody>
                    <a:bodyPr/>
                    <a:lstStyle/>
                    <a:p>
                      <a:pPr indent="180340" algn="l">
                        <a:lnSpc>
                          <a:spcPct val="150000"/>
                        </a:lnSpc>
                        <a:spcAft>
                          <a:spcPts val="0"/>
                        </a:spcAft>
                      </a:pPr>
                      <a:r>
                        <a:rPr lang="es-EC" sz="1400" dirty="0">
                          <a:solidFill>
                            <a:schemeClr val="tx1"/>
                          </a:solidFill>
                          <a:effectLst/>
                        </a:rPr>
                        <a:t>8516.60.20.29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400" dirty="0">
                          <a:solidFill>
                            <a:schemeClr val="tx1"/>
                          </a:solidFill>
                          <a:effectLst/>
                        </a:rPr>
                        <a:t>193.731</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fontAlgn="b"/>
                      <a:r>
                        <a:rPr lang="es-EC" sz="1400" b="0" i="0" u="none" strike="noStrike" dirty="0">
                          <a:effectLst/>
                          <a:latin typeface="Arial" panose="020B0604020202020204" pitchFamily="34" charset="0"/>
                        </a:rPr>
                        <a:t>$ 279</a:t>
                      </a:r>
                    </a:p>
                  </a:txBody>
                  <a:tcPr marL="9525" marR="9525" marT="9525" marB="0" anchor="b"/>
                </a:tc>
                <a:extLst>
                  <a:ext uri="{0D108BD9-81ED-4DB2-BD59-A6C34878D82A}">
                    <a16:rowId xmlns:a16="http://schemas.microsoft.com/office/drawing/2014/main" xmlns="" val="10003"/>
                  </a:ext>
                </a:extLst>
              </a:tr>
              <a:tr h="323979">
                <a:tc>
                  <a:txBody>
                    <a:bodyPr/>
                    <a:lstStyle/>
                    <a:p>
                      <a:pPr indent="180340" algn="l">
                        <a:lnSpc>
                          <a:spcPct val="150000"/>
                        </a:lnSpc>
                        <a:spcAft>
                          <a:spcPts val="0"/>
                        </a:spcAft>
                      </a:pPr>
                      <a:r>
                        <a:rPr lang="es-EC" sz="1400">
                          <a:solidFill>
                            <a:schemeClr val="tx1"/>
                          </a:solidFill>
                          <a:effectLst/>
                        </a:rPr>
                        <a:t>8516.60.20.90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400" dirty="0">
                          <a:solidFill>
                            <a:schemeClr val="tx1"/>
                          </a:solidFill>
                          <a:effectLst/>
                        </a:rPr>
                        <a:t>2.945</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fontAlgn="b"/>
                      <a:r>
                        <a:rPr lang="es-EC" sz="1400" b="0" i="0" u="none" strike="noStrike" dirty="0">
                          <a:effectLst/>
                          <a:latin typeface="Arial" panose="020B0604020202020204" pitchFamily="34" charset="0"/>
                        </a:rPr>
                        <a:t>$ 81,00</a:t>
                      </a:r>
                    </a:p>
                  </a:txBody>
                  <a:tcPr marL="9525" marR="9525" marT="9525" marB="0" anchor="b"/>
                </a:tc>
                <a:extLst>
                  <a:ext uri="{0D108BD9-81ED-4DB2-BD59-A6C34878D82A}">
                    <a16:rowId xmlns:a16="http://schemas.microsoft.com/office/drawing/2014/main" xmlns="" val="10004"/>
                  </a:ext>
                </a:extLst>
              </a:tr>
              <a:tr h="323979">
                <a:tc>
                  <a:txBody>
                    <a:bodyPr/>
                    <a:lstStyle/>
                    <a:p>
                      <a:pPr indent="180340" algn="l">
                        <a:lnSpc>
                          <a:spcPct val="150000"/>
                        </a:lnSpc>
                        <a:spcAft>
                          <a:spcPts val="0"/>
                        </a:spcAft>
                      </a:pPr>
                      <a:r>
                        <a:rPr lang="es-EC" sz="1400">
                          <a:solidFill>
                            <a:schemeClr val="tx1"/>
                          </a:solidFill>
                          <a:effectLst/>
                        </a:rPr>
                        <a:t>Total general</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400" dirty="0">
                          <a:solidFill>
                            <a:schemeClr val="tx1"/>
                          </a:solidFill>
                          <a:effectLst/>
                        </a:rPr>
                        <a:t>1.258.885</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fontAlgn="b"/>
                      <a:r>
                        <a:rPr lang="es-EC" sz="1400" b="0" i="0" u="none" strike="noStrike" dirty="0">
                          <a:effectLst/>
                          <a:latin typeface="Arial" panose="020B0604020202020204" pitchFamily="34" charset="0"/>
                        </a:rPr>
                        <a:t> </a:t>
                      </a:r>
                    </a:p>
                  </a:txBody>
                  <a:tcPr marL="9525" marR="9525" marT="9525" marB="0" anchor="b"/>
                </a:tc>
                <a:extLst>
                  <a:ext uri="{0D108BD9-81ED-4DB2-BD59-A6C34878D82A}">
                    <a16:rowId xmlns:a16="http://schemas.microsoft.com/office/drawing/2014/main" xmlns="" val="10005"/>
                  </a:ext>
                </a:extLst>
              </a:tr>
            </a:tbl>
          </a:graphicData>
        </a:graphic>
      </p:graphicFrame>
      <p:pic>
        <p:nvPicPr>
          <p:cNvPr id="6" name="Imagen 5"/>
          <p:cNvPicPr>
            <a:picLocks noChangeAspect="1"/>
          </p:cNvPicPr>
          <p:nvPr/>
        </p:nvPicPr>
        <p:blipFill rotWithShape="1">
          <a:blip r:embed="rId3"/>
          <a:srcRect l="18842" b="9016"/>
          <a:stretch/>
        </p:blipFill>
        <p:spPr>
          <a:xfrm>
            <a:off x="7352794" y="1451302"/>
            <a:ext cx="4307613" cy="2902609"/>
          </a:xfrm>
          <a:prstGeom prst="rect">
            <a:avLst/>
          </a:prstGeom>
        </p:spPr>
      </p:pic>
      <p:pic>
        <p:nvPicPr>
          <p:cNvPr id="3" name="Imagen 2"/>
          <p:cNvPicPr>
            <a:picLocks noChangeAspect="1"/>
          </p:cNvPicPr>
          <p:nvPr/>
        </p:nvPicPr>
        <p:blipFill rotWithShape="1">
          <a:blip r:embed="rId4"/>
          <a:srcRect l="4619" t="6636" r="3649" b="3000"/>
          <a:stretch/>
        </p:blipFill>
        <p:spPr>
          <a:xfrm>
            <a:off x="293426" y="4106628"/>
            <a:ext cx="2560610" cy="2690536"/>
          </a:xfrm>
          <a:prstGeom prst="rect">
            <a:avLst/>
          </a:prstGeom>
        </p:spPr>
      </p:pic>
      <p:pic>
        <p:nvPicPr>
          <p:cNvPr id="5" name="Imagen 4"/>
          <p:cNvPicPr>
            <a:picLocks noChangeAspect="1"/>
          </p:cNvPicPr>
          <p:nvPr/>
        </p:nvPicPr>
        <p:blipFill rotWithShape="1">
          <a:blip r:embed="rId5"/>
          <a:srcRect l="20909" t="4806" r="19524" b="2727"/>
          <a:stretch/>
        </p:blipFill>
        <p:spPr>
          <a:xfrm>
            <a:off x="3468579" y="4182998"/>
            <a:ext cx="1634836" cy="2537796"/>
          </a:xfrm>
          <a:prstGeom prst="rect">
            <a:avLst/>
          </a:prstGeom>
        </p:spPr>
      </p:pic>
      <p:pic>
        <p:nvPicPr>
          <p:cNvPr id="7" name="Imagen 6"/>
          <p:cNvPicPr>
            <a:picLocks noChangeAspect="1"/>
          </p:cNvPicPr>
          <p:nvPr/>
        </p:nvPicPr>
        <p:blipFill>
          <a:blip r:embed="rId6"/>
          <a:stretch>
            <a:fillRect/>
          </a:stretch>
        </p:blipFill>
        <p:spPr>
          <a:xfrm>
            <a:off x="5890706" y="4850823"/>
            <a:ext cx="2924175" cy="1562100"/>
          </a:xfrm>
          <a:prstGeom prst="rect">
            <a:avLst/>
          </a:prstGeom>
        </p:spPr>
      </p:pic>
    </p:spTree>
    <p:extLst>
      <p:ext uri="{BB962C8B-B14F-4D97-AF65-F5344CB8AC3E}">
        <p14:creationId xmlns:p14="http://schemas.microsoft.com/office/powerpoint/2010/main" val="30862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30305" y="269268"/>
            <a:ext cx="7901603" cy="1280890"/>
          </a:xfrm>
        </p:spPr>
        <p:txBody>
          <a:bodyPr>
            <a:noAutofit/>
          </a:bodyPr>
          <a:lstStyle/>
          <a:p>
            <a:r>
              <a:rPr lang="es-ES" sz="2800" b="1" dirty="0"/>
              <a:t>PRINCIPALES IMPORTADORES DE COCINAS ELÉCTRICAS DE INDUCCIÓN. (UNIDADES-MILES)</a:t>
            </a:r>
            <a:r>
              <a:rPr lang="es-EC" sz="2800" i="1" dirty="0"/>
              <a:t/>
            </a:r>
            <a:br>
              <a:rPr lang="es-EC" sz="2800" i="1" dirty="0"/>
            </a:br>
            <a:endParaRPr lang="es-EC"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98110231"/>
              </p:ext>
            </p:extLst>
          </p:nvPr>
        </p:nvGraphicFramePr>
        <p:xfrm>
          <a:off x="272956" y="1793022"/>
          <a:ext cx="5625768" cy="4561908"/>
        </p:xfrm>
        <a:graphic>
          <a:graphicData uri="http://schemas.openxmlformats.org/drawingml/2006/table">
            <a:tbl>
              <a:tblPr firstRow="1" firstCol="1" bandRow="1">
                <a:tableStyleId>{7DF18680-E054-41AD-8BC1-D1AEF772440D}</a:tableStyleId>
              </a:tblPr>
              <a:tblGrid>
                <a:gridCol w="3087493">
                  <a:extLst>
                    <a:ext uri="{9D8B030D-6E8A-4147-A177-3AD203B41FA5}">
                      <a16:colId xmlns:a16="http://schemas.microsoft.com/office/drawing/2014/main" xmlns="" val="20000"/>
                    </a:ext>
                  </a:extLst>
                </a:gridCol>
                <a:gridCol w="1147653">
                  <a:extLst>
                    <a:ext uri="{9D8B030D-6E8A-4147-A177-3AD203B41FA5}">
                      <a16:colId xmlns:a16="http://schemas.microsoft.com/office/drawing/2014/main" xmlns="" val="20001"/>
                    </a:ext>
                  </a:extLst>
                </a:gridCol>
                <a:gridCol w="1390622">
                  <a:extLst>
                    <a:ext uri="{9D8B030D-6E8A-4147-A177-3AD203B41FA5}">
                      <a16:colId xmlns:a16="http://schemas.microsoft.com/office/drawing/2014/main" xmlns="" val="20002"/>
                    </a:ext>
                  </a:extLst>
                </a:gridCol>
              </a:tblGrid>
              <a:tr h="514796">
                <a:tc>
                  <a:txBody>
                    <a:bodyPr/>
                    <a:lstStyle/>
                    <a:p>
                      <a:pPr indent="180340" algn="ctr">
                        <a:lnSpc>
                          <a:spcPct val="150000"/>
                        </a:lnSpc>
                        <a:spcAft>
                          <a:spcPts val="0"/>
                        </a:spcAft>
                      </a:pPr>
                      <a:r>
                        <a:rPr lang="es-EC" sz="1200" dirty="0">
                          <a:solidFill>
                            <a:schemeClr val="tx1"/>
                          </a:solidFill>
                          <a:effectLst/>
                        </a:rPr>
                        <a:t>IMPORTADORA</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a:solidFill>
                            <a:schemeClr val="tx1"/>
                          </a:solidFill>
                          <a:effectLst/>
                        </a:rPr>
                        <a:t>UNIDADES</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a:solidFill>
                            <a:schemeClr val="tx1"/>
                          </a:solidFill>
                          <a:effectLst/>
                        </a:rPr>
                        <a:t>PORCENTAJE</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0"/>
                  </a:ext>
                </a:extLst>
              </a:tr>
              <a:tr h="257398">
                <a:tc>
                  <a:txBody>
                    <a:bodyPr/>
                    <a:lstStyle/>
                    <a:p>
                      <a:pPr indent="180340" algn="l">
                        <a:lnSpc>
                          <a:spcPct val="150000"/>
                        </a:lnSpc>
                        <a:spcAft>
                          <a:spcPts val="0"/>
                        </a:spcAft>
                      </a:pPr>
                      <a:r>
                        <a:rPr lang="es-EC" sz="1200" dirty="0">
                          <a:solidFill>
                            <a:schemeClr val="tx1"/>
                          </a:solidFill>
                          <a:effectLst/>
                        </a:rPr>
                        <a:t>INDUGLOB S.A.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451</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a:solidFill>
                            <a:schemeClr val="tx1"/>
                          </a:solidFill>
                          <a:effectLst/>
                        </a:rPr>
                        <a:t>35,90%</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1"/>
                  </a:ext>
                </a:extLst>
              </a:tr>
              <a:tr h="257398">
                <a:tc>
                  <a:txBody>
                    <a:bodyPr/>
                    <a:lstStyle/>
                    <a:p>
                      <a:pPr indent="180340" algn="l">
                        <a:lnSpc>
                          <a:spcPct val="150000"/>
                        </a:lnSpc>
                        <a:spcAft>
                          <a:spcPts val="0"/>
                        </a:spcAft>
                      </a:pPr>
                      <a:r>
                        <a:rPr lang="es-EC" sz="1200" dirty="0">
                          <a:solidFill>
                            <a:schemeClr val="tx1"/>
                          </a:solidFill>
                          <a:effectLst/>
                        </a:rPr>
                        <a:t>MABE ECUADOR S.A.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159</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a:solidFill>
                            <a:schemeClr val="tx1"/>
                          </a:solidFill>
                          <a:effectLst/>
                        </a:rPr>
                        <a:t>12,65%</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2"/>
                  </a:ext>
                </a:extLst>
              </a:tr>
              <a:tr h="1029592">
                <a:tc>
                  <a:txBody>
                    <a:bodyPr/>
                    <a:lstStyle/>
                    <a:p>
                      <a:pPr indent="180340" algn="l">
                        <a:lnSpc>
                          <a:spcPct val="150000"/>
                        </a:lnSpc>
                        <a:spcAft>
                          <a:spcPts val="0"/>
                        </a:spcAft>
                      </a:pPr>
                      <a:r>
                        <a:rPr lang="es-EC" sz="1200" dirty="0">
                          <a:solidFill>
                            <a:schemeClr val="tx1"/>
                          </a:solidFill>
                          <a:effectLst/>
                        </a:rPr>
                        <a:t>EMPRESA ELECTRICA PUBLICA ESTRATEGICA CORPORACION NACIONAL DE ELECTRICIDAD CNEL EP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145</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11,56%</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3"/>
                  </a:ext>
                </a:extLst>
              </a:tr>
              <a:tr h="257398">
                <a:tc>
                  <a:txBody>
                    <a:bodyPr/>
                    <a:lstStyle/>
                    <a:p>
                      <a:pPr indent="180340" algn="l">
                        <a:lnSpc>
                          <a:spcPct val="150000"/>
                        </a:lnSpc>
                        <a:spcAft>
                          <a:spcPts val="0"/>
                        </a:spcAft>
                      </a:pPr>
                      <a:r>
                        <a:rPr lang="es-EC" sz="1200" dirty="0">
                          <a:solidFill>
                            <a:schemeClr val="tx1"/>
                          </a:solidFill>
                          <a:effectLst/>
                        </a:rPr>
                        <a:t>ICESA S.A.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116</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a:solidFill>
                            <a:schemeClr val="tx1"/>
                          </a:solidFill>
                          <a:effectLst/>
                        </a:rPr>
                        <a:t>9,29%</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4"/>
                  </a:ext>
                </a:extLst>
              </a:tr>
              <a:tr h="514796">
                <a:tc>
                  <a:txBody>
                    <a:bodyPr/>
                    <a:lstStyle/>
                    <a:p>
                      <a:pPr indent="180340" algn="l">
                        <a:lnSpc>
                          <a:spcPct val="150000"/>
                        </a:lnSpc>
                        <a:spcAft>
                          <a:spcPts val="0"/>
                        </a:spcAft>
                      </a:pPr>
                      <a:r>
                        <a:rPr lang="es-EC" sz="1200" dirty="0">
                          <a:solidFill>
                            <a:schemeClr val="tx1"/>
                          </a:solidFill>
                          <a:effectLst/>
                        </a:rPr>
                        <a:t>TIENDAS INDUSTRIALES ASOCIADAS TIA S.A.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76</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6,08%</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5"/>
                  </a:ext>
                </a:extLst>
              </a:tr>
              <a:tr h="514796">
                <a:tc>
                  <a:txBody>
                    <a:bodyPr/>
                    <a:lstStyle/>
                    <a:p>
                      <a:pPr indent="180340" algn="l">
                        <a:lnSpc>
                          <a:spcPct val="150000"/>
                        </a:lnSpc>
                        <a:spcAft>
                          <a:spcPts val="0"/>
                        </a:spcAft>
                      </a:pPr>
                      <a:r>
                        <a:rPr lang="es-EC" sz="1200">
                          <a:solidFill>
                            <a:schemeClr val="tx1"/>
                          </a:solidFill>
                          <a:effectLst/>
                        </a:rPr>
                        <a:t>ECUATORIANA DE ARTEFACTOS S.A. ECASA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58</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4,65%</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6"/>
                  </a:ext>
                </a:extLst>
              </a:tr>
              <a:tr h="257398">
                <a:tc>
                  <a:txBody>
                    <a:bodyPr/>
                    <a:lstStyle/>
                    <a:p>
                      <a:pPr indent="180340" algn="l">
                        <a:lnSpc>
                          <a:spcPct val="150000"/>
                        </a:lnSpc>
                        <a:spcAft>
                          <a:spcPts val="0"/>
                        </a:spcAft>
                      </a:pPr>
                      <a:r>
                        <a:rPr lang="es-EC" sz="1200">
                          <a:solidFill>
                            <a:schemeClr val="tx1"/>
                          </a:solidFill>
                          <a:effectLst/>
                        </a:rPr>
                        <a:t>FIBROACERO S.A.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49</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3,95%</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7"/>
                  </a:ext>
                </a:extLst>
              </a:tr>
              <a:tr h="257398">
                <a:tc>
                  <a:txBody>
                    <a:bodyPr/>
                    <a:lstStyle/>
                    <a:p>
                      <a:pPr indent="180340" algn="l">
                        <a:lnSpc>
                          <a:spcPct val="150000"/>
                        </a:lnSpc>
                        <a:spcAft>
                          <a:spcPts val="0"/>
                        </a:spcAft>
                      </a:pPr>
                      <a:r>
                        <a:rPr lang="es-EC" sz="1200">
                          <a:solidFill>
                            <a:schemeClr val="tx1"/>
                          </a:solidFill>
                          <a:effectLst/>
                        </a:rPr>
                        <a:t>HACEB DEL ECUADOR S.A.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32</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2,55%</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8"/>
                  </a:ext>
                </a:extLst>
              </a:tr>
              <a:tr h="257398">
                <a:tc>
                  <a:txBody>
                    <a:bodyPr/>
                    <a:lstStyle/>
                    <a:p>
                      <a:pPr indent="180340" algn="l">
                        <a:lnSpc>
                          <a:spcPct val="150000"/>
                        </a:lnSpc>
                        <a:spcAft>
                          <a:spcPts val="0"/>
                        </a:spcAft>
                      </a:pPr>
                      <a:r>
                        <a:rPr lang="es-EC" sz="1200">
                          <a:solidFill>
                            <a:schemeClr val="tx1"/>
                          </a:solidFill>
                          <a:effectLst/>
                        </a:rPr>
                        <a:t>TEKA ECUADOR S.A.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26</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2,14%</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09"/>
                  </a:ext>
                </a:extLst>
              </a:tr>
              <a:tr h="257398">
                <a:tc>
                  <a:txBody>
                    <a:bodyPr/>
                    <a:lstStyle/>
                    <a:p>
                      <a:pPr indent="180340" algn="l">
                        <a:lnSpc>
                          <a:spcPct val="150000"/>
                        </a:lnSpc>
                        <a:spcAft>
                          <a:spcPts val="0"/>
                        </a:spcAft>
                      </a:pPr>
                      <a:r>
                        <a:rPr lang="es-EC" sz="1200">
                          <a:solidFill>
                            <a:schemeClr val="tx1"/>
                          </a:solidFill>
                          <a:effectLst/>
                        </a:rPr>
                        <a:t>OTROS</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141</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tc>
                  <a:txBody>
                    <a:bodyPr/>
                    <a:lstStyle/>
                    <a:p>
                      <a:pPr indent="180340" algn="ctr">
                        <a:lnSpc>
                          <a:spcPct val="150000"/>
                        </a:lnSpc>
                        <a:spcAft>
                          <a:spcPts val="0"/>
                        </a:spcAft>
                      </a:pPr>
                      <a:r>
                        <a:rPr lang="es-EC" sz="1200" dirty="0">
                          <a:solidFill>
                            <a:schemeClr val="tx1"/>
                          </a:solidFill>
                          <a:effectLst/>
                        </a:rPr>
                        <a:t>11,24%</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xmlns="" val="10010"/>
                  </a:ext>
                </a:extLst>
              </a:tr>
            </a:tbl>
          </a:graphicData>
        </a:graphic>
      </p:graphicFrame>
      <p:graphicFrame>
        <p:nvGraphicFramePr>
          <p:cNvPr id="5" name="Gráfico 4">
            <a:extLst>
              <a:ext uri="{FF2B5EF4-FFF2-40B4-BE49-F238E27FC236}">
                <a16:creationId xmlns:a16="http://schemas.microsoft.com/office/drawing/2014/main" xmlns="" id="{9D5996F1-2444-498F-BE05-D87D9335CB18}"/>
              </a:ext>
            </a:extLst>
          </p:cNvPr>
          <p:cNvGraphicFramePr/>
          <p:nvPr>
            <p:extLst>
              <p:ext uri="{D42A27DB-BD31-4B8C-83A1-F6EECF244321}">
                <p14:modId xmlns:p14="http://schemas.microsoft.com/office/powerpoint/2010/main" val="597783615"/>
              </p:ext>
            </p:extLst>
          </p:nvPr>
        </p:nvGraphicFramePr>
        <p:xfrm>
          <a:off x="5898724" y="1690255"/>
          <a:ext cx="5780658" cy="3809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031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6532" y="160086"/>
            <a:ext cx="8392922" cy="986326"/>
          </a:xfrm>
        </p:spPr>
        <p:txBody>
          <a:bodyPr>
            <a:noAutofit/>
          </a:bodyPr>
          <a:lstStyle/>
          <a:p>
            <a:pPr algn="r"/>
            <a:r>
              <a:rPr lang="es-ES" sz="2000" b="1" dirty="0"/>
              <a:t>VÍA DE TRANSPORTE UTILIZADO EN LA IMPORTACIÓN DE COCINAS DE INDUCCIÓN 2012-2016 (UNIDADES)</a:t>
            </a:r>
            <a:r>
              <a:rPr lang="es-EC" sz="2000" i="1" dirty="0"/>
              <a:t/>
            </a:r>
            <a:br>
              <a:rPr lang="es-EC" sz="2000" i="1" dirty="0"/>
            </a:br>
            <a:endParaRPr lang="es-EC" sz="2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11748682"/>
              </p:ext>
            </p:extLst>
          </p:nvPr>
        </p:nvGraphicFramePr>
        <p:xfrm>
          <a:off x="3850427" y="1714964"/>
          <a:ext cx="4967787" cy="3566160"/>
        </p:xfrm>
        <a:graphic>
          <a:graphicData uri="http://schemas.openxmlformats.org/drawingml/2006/table">
            <a:tbl>
              <a:tblPr firstRow="1" firstCol="1" bandRow="1">
                <a:tableStyleId>{7DF18680-E054-41AD-8BC1-D1AEF772440D}</a:tableStyleId>
              </a:tblPr>
              <a:tblGrid>
                <a:gridCol w="1286341">
                  <a:extLst>
                    <a:ext uri="{9D8B030D-6E8A-4147-A177-3AD203B41FA5}">
                      <a16:colId xmlns:a16="http://schemas.microsoft.com/office/drawing/2014/main" xmlns="" val="20000"/>
                    </a:ext>
                  </a:extLst>
                </a:gridCol>
                <a:gridCol w="2585805">
                  <a:extLst>
                    <a:ext uri="{9D8B030D-6E8A-4147-A177-3AD203B41FA5}">
                      <a16:colId xmlns:a16="http://schemas.microsoft.com/office/drawing/2014/main" xmlns="" val="20001"/>
                    </a:ext>
                  </a:extLst>
                </a:gridCol>
                <a:gridCol w="1095641">
                  <a:extLst>
                    <a:ext uri="{9D8B030D-6E8A-4147-A177-3AD203B41FA5}">
                      <a16:colId xmlns:a16="http://schemas.microsoft.com/office/drawing/2014/main" xmlns="" val="20002"/>
                    </a:ext>
                  </a:extLst>
                </a:gridCol>
              </a:tblGrid>
              <a:tr h="477672">
                <a:tc>
                  <a:txBody>
                    <a:bodyPr/>
                    <a:lstStyle/>
                    <a:p>
                      <a:pPr indent="180340" algn="ctr">
                        <a:lnSpc>
                          <a:spcPct val="150000"/>
                        </a:lnSpc>
                        <a:spcAft>
                          <a:spcPts val="0"/>
                        </a:spcAft>
                      </a:pPr>
                      <a:r>
                        <a:rPr lang="es-EC" sz="1200" dirty="0">
                          <a:solidFill>
                            <a:schemeClr val="tx1"/>
                          </a:solidFill>
                          <a:effectLst/>
                        </a:rPr>
                        <a:t>VIA TRANSPORTE</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ctr">
                        <a:lnSpc>
                          <a:spcPct val="150000"/>
                        </a:lnSpc>
                        <a:spcAft>
                          <a:spcPts val="0"/>
                        </a:spcAft>
                      </a:pPr>
                      <a:r>
                        <a:rPr lang="es-EC" sz="1200">
                          <a:solidFill>
                            <a:schemeClr val="tx1"/>
                          </a:solidFill>
                          <a:effectLst/>
                        </a:rPr>
                        <a:t>PAIS PROCEDENCIA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ctr">
                        <a:lnSpc>
                          <a:spcPct val="150000"/>
                        </a:lnSpc>
                        <a:spcAft>
                          <a:spcPts val="0"/>
                        </a:spcAft>
                      </a:pPr>
                      <a:r>
                        <a:rPr lang="es-EC" sz="1200">
                          <a:solidFill>
                            <a:schemeClr val="tx1"/>
                          </a:solidFill>
                          <a:effectLst/>
                        </a:rPr>
                        <a:t>UNIDADES</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0"/>
                  </a:ext>
                </a:extLst>
              </a:tr>
              <a:tr h="238836">
                <a:tc>
                  <a:txBody>
                    <a:bodyPr/>
                    <a:lstStyle/>
                    <a:p>
                      <a:pPr indent="180340" algn="ctr">
                        <a:lnSpc>
                          <a:spcPct val="150000"/>
                        </a:lnSpc>
                        <a:spcAft>
                          <a:spcPts val="0"/>
                        </a:spcAft>
                      </a:pPr>
                      <a:r>
                        <a:rPr lang="es-EC" sz="1200">
                          <a:solidFill>
                            <a:schemeClr val="tx1"/>
                          </a:solidFill>
                          <a:effectLst/>
                        </a:rPr>
                        <a:t>AEREA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C" sz="1200">
                          <a:solidFill>
                            <a:schemeClr val="tx1"/>
                          </a:solidFill>
                          <a:effectLst/>
                        </a:rPr>
                        <a:t>SPAIN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r">
                        <a:lnSpc>
                          <a:spcPct val="150000"/>
                        </a:lnSpc>
                        <a:spcAft>
                          <a:spcPts val="0"/>
                        </a:spcAft>
                      </a:pPr>
                      <a:r>
                        <a:rPr lang="es-EC" sz="1200" dirty="0">
                          <a:solidFill>
                            <a:schemeClr val="tx1"/>
                          </a:solidFill>
                          <a:effectLst/>
                        </a:rPr>
                        <a:t>55289</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1"/>
                  </a:ext>
                </a:extLst>
              </a:tr>
              <a:tr h="238836">
                <a:tc>
                  <a:txBody>
                    <a:bodyPr/>
                    <a:lstStyle/>
                    <a:p>
                      <a:pPr indent="180340" algn="ctr">
                        <a:lnSpc>
                          <a:spcPct val="150000"/>
                        </a:lnSpc>
                        <a:spcAft>
                          <a:spcPts val="0"/>
                        </a:spcAft>
                      </a:pPr>
                      <a:r>
                        <a:rPr lang="es-EC" sz="1200">
                          <a:solidFill>
                            <a:schemeClr val="tx1"/>
                          </a:solidFill>
                          <a:effectLst/>
                        </a:rPr>
                        <a:t>66941</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MX" sz="1200" dirty="0">
                          <a:solidFill>
                            <a:schemeClr val="tx1"/>
                          </a:solidFill>
                          <a:effectLst/>
                          <a:latin typeface="+mn-lt"/>
                          <a:ea typeface="+mn-ea"/>
                          <a:cs typeface="+mn-cs"/>
                        </a:rPr>
                        <a:t>ALEMANIA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r">
                        <a:lnSpc>
                          <a:spcPct val="150000"/>
                        </a:lnSpc>
                        <a:spcAft>
                          <a:spcPts val="0"/>
                        </a:spcAft>
                      </a:pPr>
                      <a:r>
                        <a:rPr lang="es-EC" sz="1200" dirty="0">
                          <a:solidFill>
                            <a:schemeClr val="tx1"/>
                          </a:solidFill>
                          <a:effectLst/>
                        </a:rPr>
                        <a:t>4046</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2"/>
                  </a:ext>
                </a:extLst>
              </a:tr>
              <a:tr h="238836">
                <a:tc>
                  <a:txBody>
                    <a:bodyPr/>
                    <a:lstStyle/>
                    <a:p>
                      <a:pPr indent="180340" algn="ctr">
                        <a:lnSpc>
                          <a:spcPct val="150000"/>
                        </a:lnSpc>
                        <a:spcAft>
                          <a:spcPts val="0"/>
                        </a:spcAft>
                      </a:pPr>
                      <a:r>
                        <a:rPr lang="es-EC" sz="1200">
                          <a:solidFill>
                            <a:schemeClr val="tx1"/>
                          </a:solidFill>
                          <a:effectLst/>
                        </a:rPr>
                        <a:t>5,47%</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C" sz="1200">
                          <a:solidFill>
                            <a:schemeClr val="tx1"/>
                          </a:solidFill>
                          <a:effectLst/>
                        </a:rPr>
                        <a:t>MEXICO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r">
                        <a:lnSpc>
                          <a:spcPct val="150000"/>
                        </a:lnSpc>
                        <a:spcAft>
                          <a:spcPts val="0"/>
                        </a:spcAft>
                      </a:pPr>
                      <a:r>
                        <a:rPr lang="es-EC" sz="1200" dirty="0">
                          <a:solidFill>
                            <a:schemeClr val="tx1"/>
                          </a:solidFill>
                          <a:effectLst/>
                        </a:rPr>
                        <a:t>3801</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3"/>
                  </a:ext>
                </a:extLst>
              </a:tr>
              <a:tr h="238836">
                <a:tc>
                  <a:txBody>
                    <a:bodyPr/>
                    <a:lstStyle/>
                    <a:p>
                      <a:pPr indent="180340" algn="just"/>
                      <a:endParaRPr lang="es-EC" sz="1200">
                        <a:solidFill>
                          <a:schemeClr val="tx1"/>
                        </a:solidFill>
                        <a:effectLst/>
                        <a:latin typeface="Calibri" panose="020F0502020204030204" pitchFamily="34" charset="0"/>
                      </a:endParaRPr>
                    </a:p>
                  </a:txBody>
                  <a:tcPr marL="47228" marR="47228" marT="0" marB="0"/>
                </a:tc>
                <a:tc>
                  <a:txBody>
                    <a:bodyPr/>
                    <a:lstStyle/>
                    <a:p>
                      <a:pPr indent="180340" algn="l">
                        <a:lnSpc>
                          <a:spcPct val="150000"/>
                        </a:lnSpc>
                        <a:spcAft>
                          <a:spcPts val="0"/>
                        </a:spcAft>
                      </a:pPr>
                      <a:r>
                        <a:rPr lang="es-EC" sz="1200">
                          <a:solidFill>
                            <a:schemeClr val="tx1"/>
                          </a:solidFill>
                          <a:effectLst/>
                        </a:rPr>
                        <a:t>UNITED STATES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r">
                        <a:lnSpc>
                          <a:spcPct val="150000"/>
                        </a:lnSpc>
                        <a:spcAft>
                          <a:spcPts val="0"/>
                        </a:spcAft>
                      </a:pPr>
                      <a:r>
                        <a:rPr lang="es-EC" sz="1200" dirty="0">
                          <a:solidFill>
                            <a:schemeClr val="tx1"/>
                          </a:solidFill>
                          <a:effectLst/>
                        </a:rPr>
                        <a:t>2353</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4"/>
                  </a:ext>
                </a:extLst>
              </a:tr>
              <a:tr h="238836">
                <a:tc>
                  <a:txBody>
                    <a:bodyPr/>
                    <a:lstStyle/>
                    <a:p>
                      <a:pPr indent="180340" algn="ctr">
                        <a:lnSpc>
                          <a:spcPct val="150000"/>
                        </a:lnSpc>
                        <a:spcAft>
                          <a:spcPts val="0"/>
                        </a:spcAft>
                      </a:pPr>
                      <a:r>
                        <a:rPr lang="es-EC" sz="1200" dirty="0">
                          <a:solidFill>
                            <a:schemeClr val="tx1"/>
                          </a:solidFill>
                          <a:effectLst/>
                        </a:rPr>
                        <a:t>CARRETERA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C" sz="1200">
                          <a:solidFill>
                            <a:schemeClr val="tx1"/>
                          </a:solidFill>
                          <a:effectLst/>
                        </a:rPr>
                        <a:t>COLOMBIA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r">
                        <a:lnSpc>
                          <a:spcPct val="150000"/>
                        </a:lnSpc>
                        <a:spcAft>
                          <a:spcPts val="0"/>
                        </a:spcAft>
                      </a:pPr>
                      <a:r>
                        <a:rPr lang="es-EC" sz="1200" dirty="0">
                          <a:solidFill>
                            <a:schemeClr val="tx1"/>
                          </a:solidFill>
                          <a:effectLst/>
                        </a:rPr>
                        <a:t>17082</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5"/>
                  </a:ext>
                </a:extLst>
              </a:tr>
              <a:tr h="238836">
                <a:tc>
                  <a:txBody>
                    <a:bodyPr/>
                    <a:lstStyle/>
                    <a:p>
                      <a:pPr indent="180340" algn="ctr">
                        <a:lnSpc>
                          <a:spcPct val="150000"/>
                        </a:lnSpc>
                        <a:spcAft>
                          <a:spcPts val="0"/>
                        </a:spcAft>
                      </a:pPr>
                      <a:r>
                        <a:rPr lang="es-EC" sz="1200">
                          <a:solidFill>
                            <a:schemeClr val="tx1"/>
                          </a:solidFill>
                          <a:effectLst/>
                        </a:rPr>
                        <a:t>17082</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just"/>
                      <a:endParaRPr lang="es-EC" sz="1200">
                        <a:solidFill>
                          <a:schemeClr val="tx1"/>
                        </a:solidFill>
                        <a:effectLst/>
                        <a:latin typeface="Calibri" panose="020F0502020204030204" pitchFamily="34" charset="0"/>
                      </a:endParaRPr>
                    </a:p>
                  </a:txBody>
                  <a:tcPr marL="47228" marR="47228" marT="0" marB="0"/>
                </a:tc>
                <a:tc>
                  <a:txBody>
                    <a:bodyPr/>
                    <a:lstStyle/>
                    <a:p>
                      <a:pPr indent="180340" algn="just"/>
                      <a:endParaRPr lang="es-EC" sz="1200" dirty="0">
                        <a:solidFill>
                          <a:schemeClr val="tx1"/>
                        </a:solidFill>
                        <a:effectLst/>
                        <a:latin typeface="Calibri" panose="020F0502020204030204" pitchFamily="34" charset="0"/>
                      </a:endParaRPr>
                    </a:p>
                  </a:txBody>
                  <a:tcPr marL="47228" marR="47228" marT="0" marB="0"/>
                </a:tc>
                <a:extLst>
                  <a:ext uri="{0D108BD9-81ED-4DB2-BD59-A6C34878D82A}">
                    <a16:rowId xmlns:a16="http://schemas.microsoft.com/office/drawing/2014/main" xmlns="" val="10006"/>
                  </a:ext>
                </a:extLst>
              </a:tr>
              <a:tr h="238836">
                <a:tc>
                  <a:txBody>
                    <a:bodyPr/>
                    <a:lstStyle/>
                    <a:p>
                      <a:pPr indent="180340" algn="ctr">
                        <a:lnSpc>
                          <a:spcPct val="150000"/>
                        </a:lnSpc>
                        <a:spcAft>
                          <a:spcPts val="0"/>
                        </a:spcAft>
                      </a:pPr>
                      <a:r>
                        <a:rPr lang="es-EC" sz="1200">
                          <a:solidFill>
                            <a:schemeClr val="tx1"/>
                          </a:solidFill>
                          <a:effectLst/>
                        </a:rPr>
                        <a:t>1,40%</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just"/>
                      <a:endParaRPr lang="es-EC" sz="1200">
                        <a:solidFill>
                          <a:schemeClr val="tx1"/>
                        </a:solidFill>
                        <a:effectLst/>
                        <a:latin typeface="Calibri" panose="020F0502020204030204" pitchFamily="34" charset="0"/>
                      </a:endParaRPr>
                    </a:p>
                  </a:txBody>
                  <a:tcPr marL="47228" marR="47228" marT="0" marB="0"/>
                </a:tc>
                <a:tc>
                  <a:txBody>
                    <a:bodyPr/>
                    <a:lstStyle/>
                    <a:p>
                      <a:pPr indent="180340" algn="just"/>
                      <a:endParaRPr lang="es-EC" sz="1200" dirty="0">
                        <a:solidFill>
                          <a:schemeClr val="tx1"/>
                        </a:solidFill>
                        <a:effectLst/>
                        <a:latin typeface="Calibri" panose="020F0502020204030204" pitchFamily="34" charset="0"/>
                      </a:endParaRPr>
                    </a:p>
                  </a:txBody>
                  <a:tcPr marL="47228" marR="47228" marT="0" marB="0"/>
                </a:tc>
                <a:extLst>
                  <a:ext uri="{0D108BD9-81ED-4DB2-BD59-A6C34878D82A}">
                    <a16:rowId xmlns:a16="http://schemas.microsoft.com/office/drawing/2014/main" xmlns="" val="10007"/>
                  </a:ext>
                </a:extLst>
              </a:tr>
              <a:tr h="238836">
                <a:tc>
                  <a:txBody>
                    <a:bodyPr/>
                    <a:lstStyle/>
                    <a:p>
                      <a:pPr indent="180340" algn="ctr">
                        <a:lnSpc>
                          <a:spcPct val="150000"/>
                        </a:lnSpc>
                        <a:spcAft>
                          <a:spcPts val="0"/>
                        </a:spcAft>
                      </a:pPr>
                      <a:r>
                        <a:rPr lang="es-EC" sz="1200">
                          <a:solidFill>
                            <a:schemeClr val="tx1"/>
                          </a:solidFill>
                          <a:effectLst/>
                        </a:rPr>
                        <a:t>MARITIMO</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C" sz="1200">
                          <a:solidFill>
                            <a:schemeClr val="tx1"/>
                          </a:solidFill>
                          <a:effectLst/>
                        </a:rPr>
                        <a:t>CHINA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r">
                        <a:lnSpc>
                          <a:spcPct val="150000"/>
                        </a:lnSpc>
                        <a:spcAft>
                          <a:spcPts val="0"/>
                        </a:spcAft>
                      </a:pPr>
                      <a:r>
                        <a:rPr lang="es-EC" sz="1200">
                          <a:solidFill>
                            <a:schemeClr val="tx1"/>
                          </a:solidFill>
                          <a:effectLst/>
                        </a:rPr>
                        <a:t>518870</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8"/>
                  </a:ext>
                </a:extLst>
              </a:tr>
              <a:tr h="238836">
                <a:tc>
                  <a:txBody>
                    <a:bodyPr/>
                    <a:lstStyle/>
                    <a:p>
                      <a:pPr indent="180340" algn="ctr">
                        <a:lnSpc>
                          <a:spcPct val="150000"/>
                        </a:lnSpc>
                        <a:spcAft>
                          <a:spcPts val="0"/>
                        </a:spcAft>
                      </a:pPr>
                      <a:r>
                        <a:rPr lang="es-EC" sz="1200">
                          <a:solidFill>
                            <a:schemeClr val="tx1"/>
                          </a:solidFill>
                          <a:effectLst/>
                        </a:rPr>
                        <a:t>1139478</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C" sz="1200">
                          <a:solidFill>
                            <a:schemeClr val="tx1"/>
                          </a:solidFill>
                          <a:effectLst/>
                        </a:rPr>
                        <a:t>SPAIN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r">
                        <a:lnSpc>
                          <a:spcPct val="150000"/>
                        </a:lnSpc>
                        <a:spcAft>
                          <a:spcPts val="0"/>
                        </a:spcAft>
                      </a:pPr>
                      <a:r>
                        <a:rPr lang="es-EC" sz="1200" dirty="0">
                          <a:solidFill>
                            <a:schemeClr val="tx1"/>
                          </a:solidFill>
                          <a:effectLst/>
                        </a:rPr>
                        <a:t>254611</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9"/>
                  </a:ext>
                </a:extLst>
              </a:tr>
              <a:tr h="238836">
                <a:tc>
                  <a:txBody>
                    <a:bodyPr/>
                    <a:lstStyle/>
                    <a:p>
                      <a:pPr indent="180340" algn="ctr">
                        <a:lnSpc>
                          <a:spcPct val="150000"/>
                        </a:lnSpc>
                        <a:spcAft>
                          <a:spcPts val="0"/>
                        </a:spcAft>
                      </a:pPr>
                      <a:r>
                        <a:rPr lang="es-EC" sz="1200">
                          <a:solidFill>
                            <a:schemeClr val="tx1"/>
                          </a:solidFill>
                          <a:effectLst/>
                        </a:rPr>
                        <a:t>93,13%</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C" sz="1200">
                          <a:solidFill>
                            <a:schemeClr val="tx1"/>
                          </a:solidFill>
                          <a:effectLst/>
                        </a:rPr>
                        <a:t>BELGICA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r">
                        <a:lnSpc>
                          <a:spcPct val="150000"/>
                        </a:lnSpc>
                        <a:spcAft>
                          <a:spcPts val="0"/>
                        </a:spcAft>
                      </a:pPr>
                      <a:r>
                        <a:rPr lang="es-EC" sz="1200" dirty="0">
                          <a:solidFill>
                            <a:schemeClr val="tx1"/>
                          </a:solidFill>
                          <a:effectLst/>
                        </a:rPr>
                        <a:t>97704</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10"/>
                  </a:ext>
                </a:extLst>
              </a:tr>
              <a:tr h="238836">
                <a:tc>
                  <a:txBody>
                    <a:bodyPr/>
                    <a:lstStyle/>
                    <a:p>
                      <a:pPr indent="180340" algn="just"/>
                      <a:endParaRPr lang="es-EC" sz="1200">
                        <a:solidFill>
                          <a:schemeClr val="tx1"/>
                        </a:solidFill>
                        <a:effectLst/>
                        <a:latin typeface="Calibri" panose="020F0502020204030204" pitchFamily="34" charset="0"/>
                      </a:endParaRPr>
                    </a:p>
                  </a:txBody>
                  <a:tcPr marL="47228" marR="47228" marT="0" marB="0"/>
                </a:tc>
                <a:tc>
                  <a:txBody>
                    <a:bodyPr/>
                    <a:lstStyle/>
                    <a:p>
                      <a:pPr indent="180340" algn="l">
                        <a:lnSpc>
                          <a:spcPct val="150000"/>
                        </a:lnSpc>
                        <a:spcAft>
                          <a:spcPts val="0"/>
                        </a:spcAft>
                      </a:pPr>
                      <a:r>
                        <a:rPr lang="es-EC" sz="1200" dirty="0">
                          <a:solidFill>
                            <a:schemeClr val="tx1"/>
                          </a:solidFill>
                          <a:effectLst/>
                        </a:rPr>
                        <a:t>FRANCE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r">
                        <a:lnSpc>
                          <a:spcPct val="150000"/>
                        </a:lnSpc>
                        <a:spcAft>
                          <a:spcPts val="0"/>
                        </a:spcAft>
                      </a:pPr>
                      <a:r>
                        <a:rPr lang="es-EC" sz="1200" dirty="0">
                          <a:solidFill>
                            <a:schemeClr val="tx1"/>
                          </a:solidFill>
                          <a:effectLst/>
                        </a:rPr>
                        <a:t>94222</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11"/>
                  </a:ext>
                </a:extLst>
              </a:tr>
            </a:tbl>
          </a:graphicData>
        </a:graphic>
      </p:graphicFrame>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82" y="1201830"/>
            <a:ext cx="2941850" cy="2206388"/>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1709" y="2514768"/>
            <a:ext cx="2867890" cy="1966553"/>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032" y="4481321"/>
            <a:ext cx="2857500" cy="1466850"/>
          </a:xfrm>
          <a:prstGeom prst="rect">
            <a:avLst/>
          </a:prstGeom>
        </p:spPr>
      </p:pic>
    </p:spTree>
    <p:extLst>
      <p:ext uri="{BB962C8B-B14F-4D97-AF65-F5344CB8AC3E}">
        <p14:creationId xmlns:p14="http://schemas.microsoft.com/office/powerpoint/2010/main" val="4164080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16407" y="160086"/>
            <a:ext cx="8392922" cy="1280890"/>
          </a:xfrm>
        </p:spPr>
        <p:txBody>
          <a:bodyPr>
            <a:noAutofit/>
          </a:bodyPr>
          <a:lstStyle/>
          <a:p>
            <a:r>
              <a:rPr lang="es-ES" sz="2800" b="1" dirty="0"/>
              <a:t>IMPORTADORES DE COCINAS ELÉCTRICAS DE INDUCCIÓN SEGÚN SU PORCENTAJE AD – VALOREM.</a:t>
            </a:r>
            <a:endParaRPr lang="es-EC" sz="28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923047050"/>
              </p:ext>
            </p:extLst>
          </p:nvPr>
        </p:nvGraphicFramePr>
        <p:xfrm>
          <a:off x="2627606" y="2141063"/>
          <a:ext cx="7178783" cy="2416132"/>
        </p:xfrm>
        <a:graphic>
          <a:graphicData uri="http://schemas.openxmlformats.org/drawingml/2006/table">
            <a:tbl>
              <a:tblPr firstRow="1" firstCol="1" bandRow="1">
                <a:tableStyleId>{7DF18680-E054-41AD-8BC1-D1AEF772440D}</a:tableStyleId>
              </a:tblPr>
              <a:tblGrid>
                <a:gridCol w="1407990">
                  <a:extLst>
                    <a:ext uri="{9D8B030D-6E8A-4147-A177-3AD203B41FA5}">
                      <a16:colId xmlns:a16="http://schemas.microsoft.com/office/drawing/2014/main" xmlns="" val="20000"/>
                    </a:ext>
                  </a:extLst>
                </a:gridCol>
                <a:gridCol w="1024364">
                  <a:extLst>
                    <a:ext uri="{9D8B030D-6E8A-4147-A177-3AD203B41FA5}">
                      <a16:colId xmlns:a16="http://schemas.microsoft.com/office/drawing/2014/main" xmlns="" val="20001"/>
                    </a:ext>
                  </a:extLst>
                </a:gridCol>
                <a:gridCol w="3855514">
                  <a:extLst>
                    <a:ext uri="{9D8B030D-6E8A-4147-A177-3AD203B41FA5}">
                      <a16:colId xmlns:a16="http://schemas.microsoft.com/office/drawing/2014/main" xmlns="" val="20002"/>
                    </a:ext>
                  </a:extLst>
                </a:gridCol>
                <a:gridCol w="890915">
                  <a:extLst>
                    <a:ext uri="{9D8B030D-6E8A-4147-A177-3AD203B41FA5}">
                      <a16:colId xmlns:a16="http://schemas.microsoft.com/office/drawing/2014/main" xmlns="" val="20003"/>
                    </a:ext>
                  </a:extLst>
                </a:gridCol>
              </a:tblGrid>
              <a:tr h="670034">
                <a:tc>
                  <a:txBody>
                    <a:bodyPr/>
                    <a:lstStyle/>
                    <a:p>
                      <a:pPr indent="180340" algn="ctr">
                        <a:lnSpc>
                          <a:spcPct val="150000"/>
                        </a:lnSpc>
                        <a:spcAft>
                          <a:spcPts val="0"/>
                        </a:spcAft>
                      </a:pPr>
                      <a:r>
                        <a:rPr lang="es-EC" sz="1200" dirty="0">
                          <a:solidFill>
                            <a:schemeClr val="tx1"/>
                          </a:solidFill>
                          <a:effectLst/>
                        </a:rPr>
                        <a:t>POSICION ARANCELARIA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C" sz="1100">
                          <a:solidFill>
                            <a:schemeClr val="tx1"/>
                          </a:solidFill>
                          <a:effectLst/>
                        </a:rPr>
                        <a:t>ADVAL</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C" sz="1100">
                          <a:solidFill>
                            <a:schemeClr val="tx1"/>
                          </a:solidFill>
                          <a:effectLst/>
                        </a:rPr>
                        <a:t>RAZON SOCIAL</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C" sz="1100">
                          <a:solidFill>
                            <a:schemeClr val="tx1"/>
                          </a:solidFill>
                          <a:effectLst/>
                        </a:rPr>
                        <a:t>Total</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10000"/>
                  </a:ext>
                </a:extLst>
              </a:tr>
              <a:tr h="339900">
                <a:tc>
                  <a:txBody>
                    <a:bodyPr/>
                    <a:lstStyle/>
                    <a:p>
                      <a:pPr indent="180340" algn="ctr">
                        <a:lnSpc>
                          <a:spcPct val="150000"/>
                        </a:lnSpc>
                        <a:spcAft>
                          <a:spcPts val="0"/>
                        </a:spcAft>
                      </a:pPr>
                      <a:r>
                        <a:rPr lang="es-EC" sz="1200">
                          <a:solidFill>
                            <a:schemeClr val="tx1"/>
                          </a:solidFill>
                          <a:effectLst/>
                        </a:rPr>
                        <a:t>8516.60.20.21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r>
                        <a:rPr lang="es-EC" sz="1100" dirty="0">
                          <a:solidFill>
                            <a:schemeClr val="tx1"/>
                          </a:solidFill>
                          <a:effectLst/>
                        </a:rPr>
                        <a:t>0</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l">
                        <a:lnSpc>
                          <a:spcPct val="150000"/>
                        </a:lnSpc>
                        <a:spcAft>
                          <a:spcPts val="0"/>
                        </a:spcAft>
                      </a:pPr>
                      <a:r>
                        <a:rPr lang="es-EC" sz="1100">
                          <a:solidFill>
                            <a:schemeClr val="tx1"/>
                          </a:solidFill>
                          <a:effectLst/>
                        </a:rPr>
                        <a:t>INDUGLOB S.A. </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r">
                        <a:lnSpc>
                          <a:spcPct val="150000"/>
                        </a:lnSpc>
                        <a:spcAft>
                          <a:spcPts val="0"/>
                        </a:spcAft>
                      </a:pPr>
                      <a:r>
                        <a:rPr lang="es-EC" sz="1100">
                          <a:solidFill>
                            <a:schemeClr val="tx1"/>
                          </a:solidFill>
                          <a:effectLst/>
                        </a:rPr>
                        <a:t>435430</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10001"/>
                  </a:ext>
                </a:extLst>
              </a:tr>
              <a:tr h="310624">
                <a:tc>
                  <a:txBody>
                    <a:bodyPr/>
                    <a:lstStyle/>
                    <a:p>
                      <a:pPr indent="180340" algn="ctr">
                        <a:lnSpc>
                          <a:spcPct val="150000"/>
                        </a:lnSpc>
                        <a:spcAft>
                          <a:spcPts val="0"/>
                        </a:spcAft>
                      </a:pPr>
                      <a:r>
                        <a:rPr lang="es-EC" sz="1200" dirty="0">
                          <a:solidFill>
                            <a:schemeClr val="tx1"/>
                          </a:solidFill>
                          <a:effectLst/>
                        </a:rPr>
                        <a:t>754,045</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marL="0" marR="0" lvl="0" indent="180340" algn="just" defTabSz="457200" rtl="0" eaLnBrk="1" fontAlgn="auto" latinLnBrk="0" hangingPunct="1">
                        <a:lnSpc>
                          <a:spcPct val="100000"/>
                        </a:lnSpc>
                        <a:spcBef>
                          <a:spcPts val="0"/>
                        </a:spcBef>
                        <a:spcAft>
                          <a:spcPts val="0"/>
                        </a:spcAft>
                        <a:buClrTx/>
                        <a:buSzTx/>
                        <a:buFontTx/>
                        <a:buNone/>
                        <a:tabLst/>
                        <a:defRPr/>
                      </a:pPr>
                      <a:r>
                        <a:rPr lang="es-EC" sz="1100" dirty="0">
                          <a:solidFill>
                            <a:schemeClr val="tx1"/>
                          </a:solidFill>
                          <a:effectLst/>
                        </a:rPr>
                        <a:t>97,79%</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l">
                        <a:lnSpc>
                          <a:spcPct val="150000"/>
                        </a:lnSpc>
                        <a:spcAft>
                          <a:spcPts val="0"/>
                        </a:spcAft>
                      </a:pPr>
                      <a:r>
                        <a:rPr lang="es-EC" sz="1100">
                          <a:solidFill>
                            <a:schemeClr val="tx1"/>
                          </a:solidFill>
                          <a:effectLst/>
                        </a:rPr>
                        <a:t>MABE ECUADOR S.A. </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r">
                        <a:lnSpc>
                          <a:spcPct val="150000"/>
                        </a:lnSpc>
                        <a:spcAft>
                          <a:spcPts val="0"/>
                        </a:spcAft>
                      </a:pPr>
                      <a:r>
                        <a:rPr lang="es-EC" sz="1100">
                          <a:solidFill>
                            <a:schemeClr val="tx1"/>
                          </a:solidFill>
                          <a:effectLst/>
                        </a:rPr>
                        <a:t>153656</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10002"/>
                  </a:ext>
                </a:extLst>
              </a:tr>
              <a:tr h="341194">
                <a:tc>
                  <a:txBody>
                    <a:bodyPr/>
                    <a:lstStyle/>
                    <a:p>
                      <a:pPr marL="0" marR="0" lvl="0" indent="180340" algn="ctr" defTabSz="457200" rtl="0" eaLnBrk="1" fontAlgn="auto" latinLnBrk="0" hangingPunct="1">
                        <a:lnSpc>
                          <a:spcPct val="100000"/>
                        </a:lnSpc>
                        <a:spcBef>
                          <a:spcPts val="0"/>
                        </a:spcBef>
                        <a:spcAft>
                          <a:spcPts val="0"/>
                        </a:spcAft>
                        <a:buClrTx/>
                        <a:buSzTx/>
                        <a:buFontTx/>
                        <a:buNone/>
                        <a:tabLst/>
                        <a:defRPr/>
                      </a:pPr>
                      <a:r>
                        <a:rPr lang="es-EC" sz="1200" dirty="0">
                          <a:solidFill>
                            <a:schemeClr val="tx1"/>
                          </a:solidFill>
                          <a:effectLst/>
                        </a:rPr>
                        <a:t>69,80%</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ctr">
                        <a:lnSpc>
                          <a:spcPct val="150000"/>
                        </a:lnSpc>
                        <a:spcAft>
                          <a:spcPts val="0"/>
                        </a:spcAft>
                      </a:pP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l">
                        <a:lnSpc>
                          <a:spcPct val="150000"/>
                        </a:lnSpc>
                        <a:spcAft>
                          <a:spcPts val="0"/>
                        </a:spcAft>
                      </a:pPr>
                      <a:r>
                        <a:rPr lang="es-EC" sz="1100" dirty="0">
                          <a:solidFill>
                            <a:schemeClr val="tx1"/>
                          </a:solidFill>
                          <a:effectLst/>
                        </a:rPr>
                        <a:t>FIBROACERO S.A.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r">
                        <a:lnSpc>
                          <a:spcPct val="150000"/>
                        </a:lnSpc>
                        <a:spcAft>
                          <a:spcPts val="0"/>
                        </a:spcAft>
                      </a:pPr>
                      <a:r>
                        <a:rPr lang="es-EC" sz="1100">
                          <a:solidFill>
                            <a:schemeClr val="tx1"/>
                          </a:solidFill>
                          <a:effectLst/>
                        </a:rPr>
                        <a:t>49379</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10003"/>
                  </a:ext>
                </a:extLst>
              </a:tr>
              <a:tr h="223345">
                <a:tc>
                  <a:txBody>
                    <a:bodyPr/>
                    <a:lstStyle/>
                    <a:p>
                      <a:pPr indent="180340" algn="just"/>
                      <a:endParaRPr lang="es-EC" sz="1200" dirty="0">
                        <a:solidFill>
                          <a:schemeClr val="tx1"/>
                        </a:solidFill>
                        <a:effectLst/>
                        <a:latin typeface="Calibri" panose="020F0502020204030204" pitchFamily="34" charset="0"/>
                      </a:endParaRPr>
                    </a:p>
                  </a:txBody>
                  <a:tcPr marL="62971" marR="62971" marT="0" marB="0"/>
                </a:tc>
                <a:tc>
                  <a:txBody>
                    <a:bodyPr/>
                    <a:lstStyle/>
                    <a:p>
                      <a:pPr indent="180340" algn="ctr">
                        <a:lnSpc>
                          <a:spcPct val="150000"/>
                        </a:lnSpc>
                        <a:spcAft>
                          <a:spcPts val="0"/>
                        </a:spcAft>
                      </a:pPr>
                      <a:r>
                        <a:rPr lang="es-EC" sz="1100">
                          <a:solidFill>
                            <a:schemeClr val="tx1"/>
                          </a:solidFill>
                          <a:effectLst/>
                        </a:rPr>
                        <a:t>30</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l">
                        <a:lnSpc>
                          <a:spcPct val="150000"/>
                        </a:lnSpc>
                        <a:spcAft>
                          <a:spcPts val="0"/>
                        </a:spcAft>
                      </a:pPr>
                      <a:r>
                        <a:rPr lang="es-EC" sz="1100">
                          <a:solidFill>
                            <a:schemeClr val="tx1"/>
                          </a:solidFill>
                          <a:effectLst/>
                        </a:rPr>
                        <a:t>INDUGLOB S.A. </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r">
                        <a:lnSpc>
                          <a:spcPct val="150000"/>
                        </a:lnSpc>
                        <a:spcAft>
                          <a:spcPts val="0"/>
                        </a:spcAft>
                      </a:pPr>
                      <a:r>
                        <a:rPr lang="es-EC" sz="1100">
                          <a:solidFill>
                            <a:schemeClr val="tx1"/>
                          </a:solidFill>
                          <a:effectLst/>
                        </a:rPr>
                        <a:t>11266</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10004"/>
                  </a:ext>
                </a:extLst>
              </a:tr>
              <a:tr h="223345">
                <a:tc>
                  <a:txBody>
                    <a:bodyPr/>
                    <a:lstStyle/>
                    <a:p>
                      <a:pPr indent="180340" algn="just"/>
                      <a:endParaRPr lang="es-EC" sz="1200">
                        <a:solidFill>
                          <a:schemeClr val="tx1"/>
                        </a:solidFill>
                        <a:effectLst/>
                        <a:latin typeface="Calibri" panose="020F0502020204030204" pitchFamily="34" charset="0"/>
                      </a:endParaRPr>
                    </a:p>
                  </a:txBody>
                  <a:tcPr marL="62971" marR="62971" marT="0" marB="0"/>
                </a:tc>
                <a:tc>
                  <a:txBody>
                    <a:bodyPr/>
                    <a:lstStyle/>
                    <a:p>
                      <a:pPr indent="180340" algn="ctr">
                        <a:lnSpc>
                          <a:spcPct val="150000"/>
                        </a:lnSpc>
                        <a:spcAft>
                          <a:spcPts val="0"/>
                        </a:spcAft>
                      </a:pP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l">
                        <a:lnSpc>
                          <a:spcPct val="150000"/>
                        </a:lnSpc>
                        <a:spcAft>
                          <a:spcPts val="0"/>
                        </a:spcAft>
                      </a:pPr>
                      <a:r>
                        <a:rPr lang="es-EC" sz="1100">
                          <a:solidFill>
                            <a:schemeClr val="tx1"/>
                          </a:solidFill>
                          <a:effectLst/>
                        </a:rPr>
                        <a:t>MABE ECUADOR S.A. </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r">
                        <a:lnSpc>
                          <a:spcPct val="150000"/>
                        </a:lnSpc>
                        <a:spcAft>
                          <a:spcPts val="0"/>
                        </a:spcAft>
                      </a:pPr>
                      <a:r>
                        <a:rPr lang="es-EC" sz="1100">
                          <a:solidFill>
                            <a:schemeClr val="tx1"/>
                          </a:solidFill>
                          <a:effectLst/>
                        </a:rPr>
                        <a:t>4022</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10005"/>
                  </a:ext>
                </a:extLst>
              </a:tr>
              <a:tr h="223345">
                <a:tc>
                  <a:txBody>
                    <a:bodyPr/>
                    <a:lstStyle/>
                    <a:p>
                      <a:pPr indent="180340" algn="just"/>
                      <a:endParaRPr lang="es-EC" sz="1200">
                        <a:solidFill>
                          <a:schemeClr val="tx1"/>
                        </a:solidFill>
                        <a:effectLst/>
                        <a:latin typeface="Calibri" panose="020F0502020204030204" pitchFamily="34" charset="0"/>
                      </a:endParaRPr>
                    </a:p>
                  </a:txBody>
                  <a:tcPr marL="62971" marR="62971" marT="0" marB="0"/>
                </a:tc>
                <a:tc>
                  <a:txBody>
                    <a:bodyPr/>
                    <a:lstStyle/>
                    <a:p>
                      <a:pPr indent="180340" algn="ctr">
                        <a:lnSpc>
                          <a:spcPct val="150000"/>
                        </a:lnSpc>
                        <a:spcAft>
                          <a:spcPts val="0"/>
                        </a:spcAft>
                      </a:pPr>
                      <a:r>
                        <a:rPr lang="es-EC" sz="1100" dirty="0">
                          <a:solidFill>
                            <a:schemeClr val="tx1"/>
                          </a:solidFill>
                          <a:effectLst/>
                        </a:rPr>
                        <a:t>2,21%</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l">
                        <a:lnSpc>
                          <a:spcPct val="150000"/>
                        </a:lnSpc>
                        <a:spcAft>
                          <a:spcPts val="0"/>
                        </a:spcAft>
                      </a:pPr>
                      <a:r>
                        <a:rPr lang="es-EC" sz="1100" dirty="0">
                          <a:solidFill>
                            <a:schemeClr val="tx1"/>
                          </a:solidFill>
                          <a:effectLst/>
                        </a:rPr>
                        <a:t>ECUATORIANA DE ARTEFACTOS S.A. ECASA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tc>
                  <a:txBody>
                    <a:bodyPr/>
                    <a:lstStyle/>
                    <a:p>
                      <a:pPr indent="180340" algn="r">
                        <a:lnSpc>
                          <a:spcPct val="150000"/>
                        </a:lnSpc>
                        <a:spcAft>
                          <a:spcPts val="0"/>
                        </a:spcAft>
                      </a:pPr>
                      <a:r>
                        <a:rPr lang="es-EC" sz="1100" dirty="0">
                          <a:solidFill>
                            <a:schemeClr val="tx1"/>
                          </a:solidFill>
                          <a:effectLst/>
                        </a:rPr>
                        <a:t>707</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971" marR="62971" marT="0" marB="0"/>
                </a:tc>
                <a:extLst>
                  <a:ext uri="{0D108BD9-81ED-4DB2-BD59-A6C34878D82A}">
                    <a16:rowId xmlns:a16="http://schemas.microsoft.com/office/drawing/2014/main" xmlns="" val="10006"/>
                  </a:ext>
                </a:extLst>
              </a:tr>
            </a:tbl>
          </a:graphicData>
        </a:graphic>
      </p:graphicFrame>
      <p:pic>
        <p:nvPicPr>
          <p:cNvPr id="3" name="Imagen 2"/>
          <p:cNvPicPr>
            <a:picLocks noChangeAspect="1"/>
          </p:cNvPicPr>
          <p:nvPr/>
        </p:nvPicPr>
        <p:blipFill>
          <a:blip r:embed="rId3"/>
          <a:stretch>
            <a:fillRect/>
          </a:stretch>
        </p:blipFill>
        <p:spPr>
          <a:xfrm>
            <a:off x="637310" y="1545318"/>
            <a:ext cx="1524000" cy="1400175"/>
          </a:xfrm>
          <a:prstGeom prst="rect">
            <a:avLst/>
          </a:prstGeom>
        </p:spPr>
      </p:pic>
      <p:pic>
        <p:nvPicPr>
          <p:cNvPr id="4" name="Imagen 3"/>
          <p:cNvPicPr>
            <a:picLocks noChangeAspect="1"/>
          </p:cNvPicPr>
          <p:nvPr/>
        </p:nvPicPr>
        <p:blipFill>
          <a:blip r:embed="rId4"/>
          <a:stretch>
            <a:fillRect/>
          </a:stretch>
        </p:blipFill>
        <p:spPr>
          <a:xfrm>
            <a:off x="9806389" y="3122724"/>
            <a:ext cx="2120758" cy="1014560"/>
          </a:xfrm>
          <a:prstGeom prst="rect">
            <a:avLst/>
          </a:prstGeom>
        </p:spPr>
      </p:pic>
      <p:pic>
        <p:nvPicPr>
          <p:cNvPr id="5" name="Imagen 4"/>
          <p:cNvPicPr>
            <a:picLocks noChangeAspect="1"/>
          </p:cNvPicPr>
          <p:nvPr/>
        </p:nvPicPr>
        <p:blipFill>
          <a:blip r:embed="rId5"/>
          <a:stretch>
            <a:fillRect/>
          </a:stretch>
        </p:blipFill>
        <p:spPr>
          <a:xfrm>
            <a:off x="447248" y="3987818"/>
            <a:ext cx="2180358" cy="1626883"/>
          </a:xfrm>
          <a:prstGeom prst="rect">
            <a:avLst/>
          </a:prstGeom>
        </p:spPr>
      </p:pic>
    </p:spTree>
    <p:extLst>
      <p:ext uri="{BB962C8B-B14F-4D97-AF65-F5344CB8AC3E}">
        <p14:creationId xmlns:p14="http://schemas.microsoft.com/office/powerpoint/2010/main" val="531483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6657" y="76956"/>
            <a:ext cx="8133614" cy="1280890"/>
          </a:xfrm>
        </p:spPr>
        <p:txBody>
          <a:bodyPr>
            <a:noAutofit/>
          </a:bodyPr>
          <a:lstStyle/>
          <a:p>
            <a:r>
              <a:rPr lang="es-ES" sz="2400" b="1" dirty="0"/>
              <a:t>IMPORTADORES DE COCINAS ELÉCTRICAS DE INDUCCIÓN SEGÚN SU PORCENTAJE AD – VALOREM.</a:t>
            </a:r>
            <a:endParaRPr lang="es-EC"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46259126"/>
              </p:ext>
            </p:extLst>
          </p:nvPr>
        </p:nvGraphicFramePr>
        <p:xfrm>
          <a:off x="2786157" y="1911926"/>
          <a:ext cx="7160873" cy="2655243"/>
        </p:xfrm>
        <a:graphic>
          <a:graphicData uri="http://schemas.openxmlformats.org/drawingml/2006/table">
            <a:tbl>
              <a:tblPr firstRow="1" firstCol="1" bandRow="1">
                <a:tableStyleId>{5FD0F851-EC5A-4D38-B0AD-8093EC10F338}</a:tableStyleId>
              </a:tblPr>
              <a:tblGrid>
                <a:gridCol w="1370964">
                  <a:extLst>
                    <a:ext uri="{9D8B030D-6E8A-4147-A177-3AD203B41FA5}">
                      <a16:colId xmlns:a16="http://schemas.microsoft.com/office/drawing/2014/main" xmlns="" val="20000"/>
                    </a:ext>
                  </a:extLst>
                </a:gridCol>
                <a:gridCol w="891438">
                  <a:extLst>
                    <a:ext uri="{9D8B030D-6E8A-4147-A177-3AD203B41FA5}">
                      <a16:colId xmlns:a16="http://schemas.microsoft.com/office/drawing/2014/main" xmlns="" val="20001"/>
                    </a:ext>
                  </a:extLst>
                </a:gridCol>
                <a:gridCol w="4057754">
                  <a:extLst>
                    <a:ext uri="{9D8B030D-6E8A-4147-A177-3AD203B41FA5}">
                      <a16:colId xmlns:a16="http://schemas.microsoft.com/office/drawing/2014/main" xmlns="" val="20002"/>
                    </a:ext>
                  </a:extLst>
                </a:gridCol>
                <a:gridCol w="840717">
                  <a:extLst>
                    <a:ext uri="{9D8B030D-6E8A-4147-A177-3AD203B41FA5}">
                      <a16:colId xmlns:a16="http://schemas.microsoft.com/office/drawing/2014/main" xmlns="" val="20003"/>
                    </a:ext>
                  </a:extLst>
                </a:gridCol>
              </a:tblGrid>
              <a:tr h="595747">
                <a:tc>
                  <a:txBody>
                    <a:bodyPr/>
                    <a:lstStyle/>
                    <a:p>
                      <a:pPr indent="180340" algn="ctr">
                        <a:lnSpc>
                          <a:spcPct val="150000"/>
                        </a:lnSpc>
                        <a:spcAft>
                          <a:spcPts val="0"/>
                        </a:spcAft>
                      </a:pPr>
                      <a:r>
                        <a:rPr lang="es-EC" sz="1200" dirty="0">
                          <a:effectLst/>
                        </a:rPr>
                        <a:t>8516.60.20.22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ctr">
                        <a:lnSpc>
                          <a:spcPct val="150000"/>
                        </a:lnSpc>
                        <a:spcAft>
                          <a:spcPts val="0"/>
                        </a:spcAft>
                      </a:pPr>
                      <a:r>
                        <a:rPr lang="es-EC" sz="1100" dirty="0">
                          <a:effectLst/>
                        </a:rPr>
                        <a:t>0</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l">
                        <a:lnSpc>
                          <a:spcPct val="150000"/>
                        </a:lnSpc>
                        <a:spcAft>
                          <a:spcPts val="0"/>
                        </a:spcAft>
                      </a:pPr>
                      <a:r>
                        <a:rPr lang="es-EC" sz="1100" dirty="0">
                          <a:effectLst/>
                        </a:rPr>
                        <a:t>EMPRESA ELECTRICA PUBLICA ESTRATEGICA CORPORACION NACIONAL DE ELECTRICIDAD CNEL EP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r">
                        <a:lnSpc>
                          <a:spcPct val="150000"/>
                        </a:lnSpc>
                        <a:spcAft>
                          <a:spcPts val="0"/>
                        </a:spcAft>
                      </a:pPr>
                      <a:r>
                        <a:rPr lang="es-EC" sz="1200" dirty="0">
                          <a:effectLst/>
                        </a:rPr>
                        <a:t>101,095</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extLst>
                  <a:ext uri="{0D108BD9-81ED-4DB2-BD59-A6C34878D82A}">
                    <a16:rowId xmlns:a16="http://schemas.microsoft.com/office/drawing/2014/main" xmlns="" val="10000"/>
                  </a:ext>
                </a:extLst>
              </a:tr>
              <a:tr h="273055">
                <a:tc>
                  <a:txBody>
                    <a:bodyPr/>
                    <a:lstStyle/>
                    <a:p>
                      <a:pPr indent="180340" algn="ctr">
                        <a:lnSpc>
                          <a:spcPct val="150000"/>
                        </a:lnSpc>
                        <a:spcAft>
                          <a:spcPts val="0"/>
                        </a:spcAft>
                      </a:pPr>
                      <a:r>
                        <a:rPr lang="es-EC" sz="1200" dirty="0">
                          <a:effectLst/>
                        </a:rPr>
                        <a:t>132611</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just"/>
                      <a:endParaRPr lang="es-EC" sz="1100" dirty="0">
                        <a:solidFill>
                          <a:schemeClr val="tx1"/>
                        </a:solidFill>
                        <a:effectLst/>
                        <a:latin typeface="Calibri" panose="020F0502020204030204" pitchFamily="34" charset="0"/>
                      </a:endParaRPr>
                    </a:p>
                  </a:txBody>
                  <a:tcPr marL="49282" marR="49282" marT="0" marB="0"/>
                </a:tc>
                <a:tc>
                  <a:txBody>
                    <a:bodyPr/>
                    <a:lstStyle/>
                    <a:p>
                      <a:pPr indent="180340" algn="l">
                        <a:lnSpc>
                          <a:spcPct val="150000"/>
                        </a:lnSpc>
                        <a:spcAft>
                          <a:spcPts val="0"/>
                        </a:spcAft>
                      </a:pPr>
                      <a:r>
                        <a:rPr lang="es-EC" sz="1100" dirty="0">
                          <a:effectLst/>
                        </a:rPr>
                        <a:t>ICESA S.A.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r">
                        <a:lnSpc>
                          <a:spcPct val="150000"/>
                        </a:lnSpc>
                        <a:spcAft>
                          <a:spcPts val="0"/>
                        </a:spcAft>
                      </a:pPr>
                      <a:r>
                        <a:rPr lang="es-EC" sz="1200">
                          <a:effectLst/>
                        </a:rPr>
                        <a:t>8397</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extLst>
                  <a:ext uri="{0D108BD9-81ED-4DB2-BD59-A6C34878D82A}">
                    <a16:rowId xmlns:a16="http://schemas.microsoft.com/office/drawing/2014/main" xmlns="" val="10001"/>
                  </a:ext>
                </a:extLst>
              </a:tr>
              <a:tr h="273055">
                <a:tc>
                  <a:txBody>
                    <a:bodyPr/>
                    <a:lstStyle/>
                    <a:p>
                      <a:pPr marL="0" marR="0" lvl="0" indent="180340" algn="ctr" defTabSz="457200" rtl="0" eaLnBrk="1" fontAlgn="auto" latinLnBrk="0" hangingPunct="1">
                        <a:lnSpc>
                          <a:spcPct val="100000"/>
                        </a:lnSpc>
                        <a:spcBef>
                          <a:spcPts val="0"/>
                        </a:spcBef>
                        <a:spcAft>
                          <a:spcPts val="0"/>
                        </a:spcAft>
                        <a:buClrTx/>
                        <a:buSzTx/>
                        <a:buFontTx/>
                        <a:buNone/>
                        <a:tabLst/>
                        <a:defRPr/>
                      </a:pPr>
                      <a:r>
                        <a:rPr lang="es-EC" sz="1200" dirty="0">
                          <a:effectLst/>
                        </a:rPr>
                        <a:t>12,28%</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marL="0" marR="0" lvl="0" indent="180340" algn="just" defTabSz="457200" rtl="0" eaLnBrk="1" fontAlgn="auto" latinLnBrk="0" hangingPunct="1">
                        <a:lnSpc>
                          <a:spcPct val="100000"/>
                        </a:lnSpc>
                        <a:spcBef>
                          <a:spcPts val="0"/>
                        </a:spcBef>
                        <a:spcAft>
                          <a:spcPts val="0"/>
                        </a:spcAft>
                        <a:buClrTx/>
                        <a:buSzTx/>
                        <a:buFontTx/>
                        <a:buNone/>
                        <a:tabLst/>
                        <a:defRPr/>
                      </a:pP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l">
                        <a:lnSpc>
                          <a:spcPct val="150000"/>
                        </a:lnSpc>
                        <a:spcAft>
                          <a:spcPts val="0"/>
                        </a:spcAft>
                      </a:pPr>
                      <a:r>
                        <a:rPr lang="es-EC" sz="1100" dirty="0">
                          <a:effectLst/>
                        </a:rPr>
                        <a:t>TEKA ECUADOR S.A.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r">
                        <a:lnSpc>
                          <a:spcPct val="150000"/>
                        </a:lnSpc>
                        <a:spcAft>
                          <a:spcPts val="0"/>
                        </a:spcAft>
                      </a:pPr>
                      <a:r>
                        <a:rPr lang="es-EC" sz="1200">
                          <a:effectLst/>
                        </a:rPr>
                        <a:t>5051</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extLst>
                  <a:ext uri="{0D108BD9-81ED-4DB2-BD59-A6C34878D82A}">
                    <a16:rowId xmlns:a16="http://schemas.microsoft.com/office/drawing/2014/main" xmlns="" val="10002"/>
                  </a:ext>
                </a:extLst>
              </a:tr>
              <a:tr h="336563">
                <a:tc>
                  <a:txBody>
                    <a:bodyPr/>
                    <a:lstStyle/>
                    <a:p>
                      <a:pPr indent="180340" algn="just"/>
                      <a:endParaRPr lang="es-EC" sz="1200" dirty="0">
                        <a:solidFill>
                          <a:schemeClr val="tx1"/>
                        </a:solidFill>
                        <a:effectLst/>
                        <a:latin typeface="Calibri" panose="020F0502020204030204" pitchFamily="34" charset="0"/>
                      </a:endParaRPr>
                    </a:p>
                  </a:txBody>
                  <a:tcPr marL="49282" marR="49282" marT="0" marB="0"/>
                </a:tc>
                <a:tc>
                  <a:txBody>
                    <a:bodyPr/>
                    <a:lstStyle/>
                    <a:p>
                      <a:pPr indent="180340" algn="just"/>
                      <a:endParaRPr lang="es-EC" sz="1100">
                        <a:solidFill>
                          <a:schemeClr val="tx1"/>
                        </a:solidFill>
                        <a:effectLst/>
                        <a:latin typeface="Calibri" panose="020F0502020204030204" pitchFamily="34" charset="0"/>
                      </a:endParaRPr>
                    </a:p>
                  </a:txBody>
                  <a:tcPr marL="49282" marR="49282" marT="0" marB="0"/>
                </a:tc>
                <a:tc>
                  <a:txBody>
                    <a:bodyPr/>
                    <a:lstStyle/>
                    <a:p>
                      <a:pPr indent="180340" algn="l">
                        <a:lnSpc>
                          <a:spcPct val="150000"/>
                        </a:lnSpc>
                        <a:spcAft>
                          <a:spcPts val="0"/>
                        </a:spcAft>
                      </a:pPr>
                      <a:r>
                        <a:rPr lang="es-EC" sz="1100" dirty="0">
                          <a:effectLst/>
                        </a:rPr>
                        <a:t>TIENDAS INDUSTRIALES ASOCIADAS TIA S.A.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r">
                        <a:lnSpc>
                          <a:spcPct val="150000"/>
                        </a:lnSpc>
                        <a:spcAft>
                          <a:spcPts val="0"/>
                        </a:spcAft>
                      </a:pPr>
                      <a:r>
                        <a:rPr lang="es-EC" sz="1200">
                          <a:effectLst/>
                        </a:rPr>
                        <a:t>2850</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extLst>
                  <a:ext uri="{0D108BD9-81ED-4DB2-BD59-A6C34878D82A}">
                    <a16:rowId xmlns:a16="http://schemas.microsoft.com/office/drawing/2014/main" xmlns="" val="10003"/>
                  </a:ext>
                </a:extLst>
              </a:tr>
              <a:tr h="273055">
                <a:tc>
                  <a:txBody>
                    <a:bodyPr/>
                    <a:lstStyle/>
                    <a:p>
                      <a:pPr indent="180340" algn="ctr">
                        <a:lnSpc>
                          <a:spcPct val="150000"/>
                        </a:lnSpc>
                        <a:spcAft>
                          <a:spcPts val="0"/>
                        </a:spcAft>
                      </a:pP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ctr">
                        <a:lnSpc>
                          <a:spcPct val="150000"/>
                        </a:lnSpc>
                        <a:spcAft>
                          <a:spcPts val="0"/>
                        </a:spcAft>
                      </a:pP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l">
                        <a:lnSpc>
                          <a:spcPct val="150000"/>
                        </a:lnSpc>
                        <a:spcAft>
                          <a:spcPts val="0"/>
                        </a:spcAft>
                      </a:pPr>
                      <a:r>
                        <a:rPr lang="es-EC" sz="1100">
                          <a:effectLst/>
                        </a:rPr>
                        <a:t>CORPORACION FAVORITA C.A. </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r">
                        <a:lnSpc>
                          <a:spcPct val="150000"/>
                        </a:lnSpc>
                        <a:spcAft>
                          <a:spcPts val="0"/>
                        </a:spcAft>
                      </a:pPr>
                      <a:r>
                        <a:rPr lang="es-EC" sz="1200">
                          <a:effectLst/>
                        </a:rPr>
                        <a:t>1988</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extLst>
                  <a:ext uri="{0D108BD9-81ED-4DB2-BD59-A6C34878D82A}">
                    <a16:rowId xmlns:a16="http://schemas.microsoft.com/office/drawing/2014/main" xmlns="" val="10004"/>
                  </a:ext>
                </a:extLst>
              </a:tr>
              <a:tr h="351333">
                <a:tc>
                  <a:txBody>
                    <a:bodyPr/>
                    <a:lstStyle/>
                    <a:p>
                      <a:pPr indent="180340" algn="just"/>
                      <a:endParaRPr lang="es-EC" sz="1200" dirty="0">
                        <a:solidFill>
                          <a:schemeClr val="tx1"/>
                        </a:solidFill>
                        <a:effectLst/>
                        <a:latin typeface="Calibri" panose="020F0502020204030204" pitchFamily="34" charset="0"/>
                      </a:endParaRPr>
                    </a:p>
                  </a:txBody>
                  <a:tcPr marL="49282" marR="49282" marT="0" marB="0"/>
                </a:tc>
                <a:tc>
                  <a:txBody>
                    <a:bodyPr/>
                    <a:lstStyle/>
                    <a:p>
                      <a:pPr indent="180340" algn="just"/>
                      <a:endParaRPr lang="es-EC" sz="1100" dirty="0">
                        <a:solidFill>
                          <a:schemeClr val="tx1"/>
                        </a:solidFill>
                        <a:effectLst/>
                        <a:latin typeface="Calibri" panose="020F0502020204030204" pitchFamily="34" charset="0"/>
                      </a:endParaRPr>
                    </a:p>
                  </a:txBody>
                  <a:tcPr marL="49282" marR="49282" marT="0" marB="0"/>
                </a:tc>
                <a:tc>
                  <a:txBody>
                    <a:bodyPr/>
                    <a:lstStyle/>
                    <a:p>
                      <a:pPr indent="180340" algn="l">
                        <a:lnSpc>
                          <a:spcPct val="150000"/>
                        </a:lnSpc>
                        <a:spcAft>
                          <a:spcPts val="0"/>
                        </a:spcAft>
                      </a:pPr>
                      <a:r>
                        <a:rPr lang="es-EC" sz="1100">
                          <a:effectLst/>
                        </a:rPr>
                        <a:t>ROBALINO &amp; POLIT IMPORTADORES CIA. LTDA. </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r">
                        <a:lnSpc>
                          <a:spcPct val="150000"/>
                        </a:lnSpc>
                        <a:spcAft>
                          <a:spcPts val="0"/>
                        </a:spcAft>
                      </a:pPr>
                      <a:r>
                        <a:rPr lang="es-EC" sz="1200">
                          <a:effectLst/>
                        </a:rPr>
                        <a:t>1426</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extLst>
                  <a:ext uri="{0D108BD9-81ED-4DB2-BD59-A6C34878D82A}">
                    <a16:rowId xmlns:a16="http://schemas.microsoft.com/office/drawing/2014/main" xmlns="" val="10005"/>
                  </a:ext>
                </a:extLst>
              </a:tr>
              <a:tr h="273055">
                <a:tc>
                  <a:txBody>
                    <a:bodyPr/>
                    <a:lstStyle/>
                    <a:p>
                      <a:pPr indent="180340" algn="just"/>
                      <a:endParaRPr lang="es-EC" sz="1200" dirty="0">
                        <a:solidFill>
                          <a:schemeClr val="tx1"/>
                        </a:solidFill>
                        <a:effectLst/>
                        <a:latin typeface="Calibri" panose="020F0502020204030204" pitchFamily="34" charset="0"/>
                      </a:endParaRPr>
                    </a:p>
                  </a:txBody>
                  <a:tcPr marL="49282" marR="49282" marT="0" marB="0"/>
                </a:tc>
                <a:tc>
                  <a:txBody>
                    <a:bodyPr/>
                    <a:lstStyle/>
                    <a:p>
                      <a:pPr indent="180340" algn="just"/>
                      <a:endParaRPr lang="es-EC" sz="1100">
                        <a:solidFill>
                          <a:schemeClr val="tx1"/>
                        </a:solidFill>
                        <a:effectLst/>
                        <a:latin typeface="Calibri" panose="020F0502020204030204" pitchFamily="34" charset="0"/>
                      </a:endParaRPr>
                    </a:p>
                  </a:txBody>
                  <a:tcPr marL="49282" marR="49282" marT="0" marB="0"/>
                </a:tc>
                <a:tc>
                  <a:txBody>
                    <a:bodyPr/>
                    <a:lstStyle/>
                    <a:p>
                      <a:pPr indent="180340" algn="l">
                        <a:lnSpc>
                          <a:spcPct val="150000"/>
                        </a:lnSpc>
                        <a:spcAft>
                          <a:spcPts val="0"/>
                        </a:spcAft>
                      </a:pPr>
                      <a:r>
                        <a:rPr lang="es-EC" sz="1100" dirty="0">
                          <a:effectLst/>
                        </a:rPr>
                        <a:t>INDUGLOB S.A.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r">
                        <a:lnSpc>
                          <a:spcPct val="150000"/>
                        </a:lnSpc>
                        <a:spcAft>
                          <a:spcPts val="0"/>
                        </a:spcAft>
                      </a:pPr>
                      <a:r>
                        <a:rPr lang="es-EC" sz="1200">
                          <a:effectLst/>
                        </a:rPr>
                        <a:t>1216</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extLst>
                  <a:ext uri="{0D108BD9-81ED-4DB2-BD59-A6C34878D82A}">
                    <a16:rowId xmlns:a16="http://schemas.microsoft.com/office/drawing/2014/main" xmlns="" val="10006"/>
                  </a:ext>
                </a:extLst>
              </a:tr>
              <a:tr h="273055">
                <a:tc>
                  <a:txBody>
                    <a:bodyPr/>
                    <a:lstStyle/>
                    <a:p>
                      <a:pPr indent="180340" algn="just"/>
                      <a:endParaRPr lang="es-EC" sz="1200" dirty="0">
                        <a:solidFill>
                          <a:schemeClr val="tx1"/>
                        </a:solidFill>
                        <a:effectLst/>
                        <a:latin typeface="Calibri" panose="020F0502020204030204" pitchFamily="34" charset="0"/>
                      </a:endParaRPr>
                    </a:p>
                  </a:txBody>
                  <a:tcPr marL="49282" marR="49282" marT="0" marB="0"/>
                </a:tc>
                <a:tc>
                  <a:txBody>
                    <a:bodyPr/>
                    <a:lstStyle/>
                    <a:p>
                      <a:pPr indent="180340" algn="just"/>
                      <a:endParaRPr lang="es-EC" sz="1100">
                        <a:solidFill>
                          <a:schemeClr val="tx1"/>
                        </a:solidFill>
                        <a:effectLst/>
                        <a:latin typeface="Calibri" panose="020F0502020204030204" pitchFamily="34" charset="0"/>
                      </a:endParaRPr>
                    </a:p>
                  </a:txBody>
                  <a:tcPr marL="49282" marR="49282" marT="0" marB="0"/>
                </a:tc>
                <a:tc>
                  <a:txBody>
                    <a:bodyPr/>
                    <a:lstStyle/>
                    <a:p>
                      <a:pPr indent="180340" algn="l">
                        <a:lnSpc>
                          <a:spcPct val="150000"/>
                        </a:lnSpc>
                        <a:spcAft>
                          <a:spcPts val="0"/>
                        </a:spcAft>
                      </a:pPr>
                      <a:r>
                        <a:rPr lang="es-EC" sz="1100" dirty="0">
                          <a:effectLst/>
                        </a:rPr>
                        <a:t>CHALLENGER INDUSTRIAL S.A.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tc>
                  <a:txBody>
                    <a:bodyPr/>
                    <a:lstStyle/>
                    <a:p>
                      <a:pPr indent="180340" algn="r">
                        <a:lnSpc>
                          <a:spcPct val="150000"/>
                        </a:lnSpc>
                        <a:spcAft>
                          <a:spcPts val="0"/>
                        </a:spcAft>
                      </a:pPr>
                      <a:r>
                        <a:rPr lang="es-EC" sz="1200" dirty="0">
                          <a:effectLst/>
                        </a:rPr>
                        <a:t>952</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82" marR="49282" marT="0" marB="0"/>
                </a:tc>
                <a:extLst>
                  <a:ext uri="{0D108BD9-81ED-4DB2-BD59-A6C34878D82A}">
                    <a16:rowId xmlns:a16="http://schemas.microsoft.com/office/drawing/2014/main" xmlns="" val="10007"/>
                  </a:ext>
                </a:extLst>
              </a:tr>
            </a:tbl>
          </a:graphicData>
        </a:graphic>
      </p:graphicFrame>
      <p:pic>
        <p:nvPicPr>
          <p:cNvPr id="3" name="Imagen 2"/>
          <p:cNvPicPr>
            <a:picLocks noChangeAspect="1"/>
          </p:cNvPicPr>
          <p:nvPr/>
        </p:nvPicPr>
        <p:blipFill>
          <a:blip r:embed="rId3"/>
          <a:stretch>
            <a:fillRect/>
          </a:stretch>
        </p:blipFill>
        <p:spPr>
          <a:xfrm>
            <a:off x="237258" y="1180233"/>
            <a:ext cx="2368872" cy="1050349"/>
          </a:xfrm>
          <a:prstGeom prst="rect">
            <a:avLst/>
          </a:prstGeom>
        </p:spPr>
      </p:pic>
      <p:pic>
        <p:nvPicPr>
          <p:cNvPr id="5" name="Imagen 4"/>
          <p:cNvPicPr>
            <a:picLocks noChangeAspect="1"/>
          </p:cNvPicPr>
          <p:nvPr/>
        </p:nvPicPr>
        <p:blipFill>
          <a:blip r:embed="rId4"/>
          <a:stretch>
            <a:fillRect/>
          </a:stretch>
        </p:blipFill>
        <p:spPr>
          <a:xfrm>
            <a:off x="237259" y="3643298"/>
            <a:ext cx="2368872" cy="1576377"/>
          </a:xfrm>
          <a:prstGeom prst="rect">
            <a:avLst/>
          </a:prstGeom>
        </p:spPr>
      </p:pic>
      <p:pic>
        <p:nvPicPr>
          <p:cNvPr id="6" name="Imagen 5"/>
          <p:cNvPicPr>
            <a:picLocks noChangeAspect="1"/>
          </p:cNvPicPr>
          <p:nvPr/>
        </p:nvPicPr>
        <p:blipFill>
          <a:blip r:embed="rId5"/>
          <a:stretch>
            <a:fillRect/>
          </a:stretch>
        </p:blipFill>
        <p:spPr>
          <a:xfrm>
            <a:off x="10127058" y="2507673"/>
            <a:ext cx="1898687" cy="1135625"/>
          </a:xfrm>
          <a:prstGeom prst="rect">
            <a:avLst/>
          </a:prstGeom>
        </p:spPr>
      </p:pic>
    </p:spTree>
    <p:extLst>
      <p:ext uri="{BB962C8B-B14F-4D97-AF65-F5344CB8AC3E}">
        <p14:creationId xmlns:p14="http://schemas.microsoft.com/office/powerpoint/2010/main" val="189572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961473-2A82-418F-8053-FD7DF54092A5}"/>
              </a:ext>
            </a:extLst>
          </p:cNvPr>
          <p:cNvSpPr>
            <a:spLocks noGrp="1"/>
          </p:cNvSpPr>
          <p:nvPr>
            <p:ph type="ctrTitle"/>
          </p:nvPr>
        </p:nvSpPr>
        <p:spPr>
          <a:xfrm>
            <a:off x="9342783" y="195470"/>
            <a:ext cx="2638907" cy="944217"/>
          </a:xfrm>
        </p:spPr>
        <p:txBody>
          <a:bodyPr/>
          <a:lstStyle/>
          <a:p>
            <a:r>
              <a:rPr lang="es-EC" sz="2400" dirty="0"/>
              <a:t>CONTENIDO</a:t>
            </a:r>
            <a:endParaRPr lang="es-EC" dirty="0"/>
          </a:p>
        </p:txBody>
      </p:sp>
      <p:sp>
        <p:nvSpPr>
          <p:cNvPr id="3" name="Subtítulo 2">
            <a:extLst>
              <a:ext uri="{FF2B5EF4-FFF2-40B4-BE49-F238E27FC236}">
                <a16:creationId xmlns:a16="http://schemas.microsoft.com/office/drawing/2014/main" xmlns="" id="{6DED35DE-3345-4725-9EA7-3F4F0681C09A}"/>
              </a:ext>
            </a:extLst>
          </p:cNvPr>
          <p:cNvSpPr>
            <a:spLocks noGrp="1"/>
          </p:cNvSpPr>
          <p:nvPr>
            <p:ph type="subTitle" idx="1"/>
          </p:nvPr>
        </p:nvSpPr>
        <p:spPr>
          <a:xfrm>
            <a:off x="2850470" y="1540693"/>
            <a:ext cx="8915399" cy="5201508"/>
          </a:xfrm>
        </p:spPr>
        <p:txBody>
          <a:bodyPr>
            <a:normAutofit/>
          </a:bodyPr>
          <a:lstStyle/>
          <a:p>
            <a:pPr marL="285750" indent="-285750">
              <a:buFont typeface="Arial" panose="020B0604020202020204" pitchFamily="34" charset="0"/>
              <a:buChar char="•"/>
            </a:pPr>
            <a:r>
              <a:rPr lang="es-ES" dirty="0"/>
              <a:t>Programa de eficiencia energética, para cocción por inducción, en sustitución del gas licuado de petróleo, para el sector residencial.</a:t>
            </a:r>
          </a:p>
          <a:p>
            <a:pPr marL="285750" indent="-285750">
              <a:buFont typeface="Arial" panose="020B0604020202020204" pitchFamily="34" charset="0"/>
              <a:buChar char="•"/>
            </a:pPr>
            <a:r>
              <a:rPr lang="es-EC" dirty="0"/>
              <a:t>Partes del Programa de Cocción Eficiente.	</a:t>
            </a:r>
          </a:p>
          <a:p>
            <a:pPr marL="285750" indent="-285750">
              <a:buFont typeface="Arial" panose="020B0604020202020204" pitchFamily="34" charset="0"/>
              <a:buChar char="•"/>
            </a:pPr>
            <a:r>
              <a:rPr lang="es-EC" dirty="0"/>
              <a:t>Plan de introducción de cocinas de inducción. </a:t>
            </a:r>
          </a:p>
          <a:p>
            <a:pPr marL="285750" indent="-285750">
              <a:buFont typeface="Arial" panose="020B0604020202020204" pitchFamily="34" charset="0"/>
              <a:buChar char="•"/>
            </a:pPr>
            <a:r>
              <a:rPr lang="es-EC" dirty="0"/>
              <a:t>Datos del programa de cocción eficiente.</a:t>
            </a:r>
          </a:p>
          <a:p>
            <a:pPr marL="285750" indent="-285750">
              <a:buFont typeface="Arial" panose="020B0604020202020204" pitchFamily="34" charset="0"/>
              <a:buChar char="•"/>
            </a:pPr>
            <a:r>
              <a:rPr lang="es-EC" dirty="0"/>
              <a:t>Cocinas de inducción</a:t>
            </a:r>
          </a:p>
          <a:p>
            <a:pPr marL="285750" indent="-285750">
              <a:buFont typeface="Arial" panose="020B0604020202020204" pitchFamily="34" charset="0"/>
              <a:buChar char="•"/>
            </a:pPr>
            <a:r>
              <a:rPr lang="es-EC" dirty="0"/>
              <a:t>Factor de eficiencia energética.</a:t>
            </a:r>
          </a:p>
          <a:p>
            <a:pPr marL="285750" indent="-285750">
              <a:buFont typeface="Arial" panose="020B0604020202020204" pitchFamily="34" charset="0"/>
              <a:buChar char="•"/>
            </a:pPr>
            <a:r>
              <a:rPr lang="es-EC" dirty="0"/>
              <a:t>Incentivos fiscales de apoyo al programa.</a:t>
            </a:r>
          </a:p>
          <a:p>
            <a:pPr marL="285750" indent="-285750">
              <a:buFont typeface="Arial" panose="020B0604020202020204" pitchFamily="34" charset="0"/>
              <a:buChar char="•"/>
            </a:pPr>
            <a:r>
              <a:rPr lang="es-EC" dirty="0"/>
              <a:t>Análisis de resultados</a:t>
            </a:r>
          </a:p>
          <a:p>
            <a:pPr marL="285750" indent="-285750">
              <a:buFont typeface="Arial" panose="020B0604020202020204" pitchFamily="34" charset="0"/>
              <a:buChar char="•"/>
            </a:pPr>
            <a:r>
              <a:rPr lang="es-EC" dirty="0"/>
              <a:t>Discusión.</a:t>
            </a:r>
            <a:endParaRPr lang="es-ES" dirty="0"/>
          </a:p>
          <a:p>
            <a:pPr marL="285750" indent="-285750">
              <a:buFont typeface="Arial" panose="020B0604020202020204" pitchFamily="34" charset="0"/>
              <a:buChar char="•"/>
            </a:pPr>
            <a:endParaRPr lang="es-EC" dirty="0"/>
          </a:p>
        </p:txBody>
      </p:sp>
      <p:pic>
        <p:nvPicPr>
          <p:cNvPr id="4" name="Imagen 3">
            <a:extLst>
              <a:ext uri="{FF2B5EF4-FFF2-40B4-BE49-F238E27FC236}">
                <a16:creationId xmlns:a16="http://schemas.microsoft.com/office/drawing/2014/main" xmlns="" id="{71527223-3C8D-45F4-A5FA-CF600D9406AE}"/>
              </a:ext>
            </a:extLst>
          </p:cNvPr>
          <p:cNvPicPr>
            <a:picLocks noChangeAspect="1"/>
          </p:cNvPicPr>
          <p:nvPr/>
        </p:nvPicPr>
        <p:blipFill>
          <a:blip r:embed="rId3"/>
          <a:stretch>
            <a:fillRect/>
          </a:stretch>
        </p:blipFill>
        <p:spPr>
          <a:xfrm>
            <a:off x="9073923" y="2836408"/>
            <a:ext cx="2143125" cy="2143125"/>
          </a:xfrm>
          <a:prstGeom prst="rect">
            <a:avLst/>
          </a:prstGeom>
        </p:spPr>
      </p:pic>
    </p:spTree>
    <p:extLst>
      <p:ext uri="{BB962C8B-B14F-4D97-AF65-F5344CB8AC3E}">
        <p14:creationId xmlns:p14="http://schemas.microsoft.com/office/powerpoint/2010/main" val="338052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361317053"/>
              </p:ext>
            </p:extLst>
          </p:nvPr>
        </p:nvGraphicFramePr>
        <p:xfrm>
          <a:off x="3192090" y="1260898"/>
          <a:ext cx="6327326" cy="4112706"/>
        </p:xfrm>
        <a:graphic>
          <a:graphicData uri="http://schemas.openxmlformats.org/drawingml/2006/table">
            <a:tbl>
              <a:tblPr firstRow="1" firstCol="1" bandRow="1">
                <a:tableStyleId>{5FD0F851-EC5A-4D38-B0AD-8093EC10F338}</a:tableStyleId>
              </a:tblPr>
              <a:tblGrid>
                <a:gridCol w="1251524">
                  <a:extLst>
                    <a:ext uri="{9D8B030D-6E8A-4147-A177-3AD203B41FA5}">
                      <a16:colId xmlns:a16="http://schemas.microsoft.com/office/drawing/2014/main" xmlns="" val="20000"/>
                    </a:ext>
                  </a:extLst>
                </a:gridCol>
                <a:gridCol w="1054345">
                  <a:extLst>
                    <a:ext uri="{9D8B030D-6E8A-4147-A177-3AD203B41FA5}">
                      <a16:colId xmlns:a16="http://schemas.microsoft.com/office/drawing/2014/main" xmlns="" val="20001"/>
                    </a:ext>
                  </a:extLst>
                </a:gridCol>
                <a:gridCol w="3266620">
                  <a:extLst>
                    <a:ext uri="{9D8B030D-6E8A-4147-A177-3AD203B41FA5}">
                      <a16:colId xmlns:a16="http://schemas.microsoft.com/office/drawing/2014/main" xmlns="" val="20002"/>
                    </a:ext>
                  </a:extLst>
                </a:gridCol>
                <a:gridCol w="754837">
                  <a:extLst>
                    <a:ext uri="{9D8B030D-6E8A-4147-A177-3AD203B41FA5}">
                      <a16:colId xmlns:a16="http://schemas.microsoft.com/office/drawing/2014/main" xmlns="" val="20003"/>
                    </a:ext>
                  </a:extLst>
                </a:gridCol>
              </a:tblGrid>
              <a:tr h="558318">
                <a:tc>
                  <a:txBody>
                    <a:bodyPr/>
                    <a:lstStyle/>
                    <a:p>
                      <a:pPr indent="180340" algn="ctr">
                        <a:lnSpc>
                          <a:spcPct val="150000"/>
                        </a:lnSpc>
                        <a:spcAft>
                          <a:spcPts val="0"/>
                        </a:spcAft>
                      </a:pPr>
                      <a:r>
                        <a:rPr lang="es-EC" sz="1200" dirty="0">
                          <a:effectLst/>
                        </a:rPr>
                        <a:t>8516.60.20.29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ctr">
                        <a:lnSpc>
                          <a:spcPct val="150000"/>
                        </a:lnSpc>
                        <a:spcAft>
                          <a:spcPts val="0"/>
                        </a:spcAft>
                      </a:pPr>
                      <a:r>
                        <a:rPr lang="es-EC" sz="1200">
                          <a:effectLst/>
                        </a:rPr>
                        <a:t>0</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l">
                        <a:lnSpc>
                          <a:spcPct val="150000"/>
                        </a:lnSpc>
                        <a:spcAft>
                          <a:spcPts val="0"/>
                        </a:spcAft>
                      </a:pPr>
                      <a:r>
                        <a:rPr lang="es-EC" sz="1200">
                          <a:effectLst/>
                        </a:rPr>
                        <a:t>ICESA S.A.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r">
                        <a:lnSpc>
                          <a:spcPct val="150000"/>
                        </a:lnSpc>
                        <a:spcAft>
                          <a:spcPts val="0"/>
                        </a:spcAft>
                      </a:pPr>
                      <a:r>
                        <a:rPr lang="es-EC" sz="1200" dirty="0">
                          <a:effectLst/>
                        </a:rPr>
                        <a:t>108423</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extLst>
                  <a:ext uri="{0D108BD9-81ED-4DB2-BD59-A6C34878D82A}">
                    <a16:rowId xmlns:a16="http://schemas.microsoft.com/office/drawing/2014/main" xmlns="" val="10000"/>
                  </a:ext>
                </a:extLst>
              </a:tr>
              <a:tr h="837478">
                <a:tc>
                  <a:txBody>
                    <a:bodyPr/>
                    <a:lstStyle/>
                    <a:p>
                      <a:pPr indent="180340" algn="just"/>
                      <a:r>
                        <a:rPr lang="es-EC" sz="1200" dirty="0">
                          <a:effectLst/>
                        </a:rPr>
                        <a:t>193564</a:t>
                      </a:r>
                      <a:endParaRPr lang="es-EC" sz="1200" dirty="0">
                        <a:solidFill>
                          <a:schemeClr val="tx1"/>
                        </a:solidFill>
                        <a:effectLst/>
                        <a:latin typeface="Calibri" panose="020F0502020204030204" pitchFamily="34" charset="0"/>
                      </a:endParaRPr>
                    </a:p>
                  </a:txBody>
                  <a:tcPr marL="31485" marR="31485" marT="0" marB="0"/>
                </a:tc>
                <a:tc>
                  <a:txBody>
                    <a:bodyPr/>
                    <a:lstStyle/>
                    <a:p>
                      <a:pPr marL="0" marR="0" lvl="0" indent="180340" algn="just" defTabSz="457200" rtl="0" eaLnBrk="1" fontAlgn="auto" latinLnBrk="0" hangingPunct="1">
                        <a:lnSpc>
                          <a:spcPct val="100000"/>
                        </a:lnSpc>
                        <a:spcBef>
                          <a:spcPts val="0"/>
                        </a:spcBef>
                        <a:spcAft>
                          <a:spcPts val="0"/>
                        </a:spcAft>
                        <a:buClrTx/>
                        <a:buSzTx/>
                        <a:buFontTx/>
                        <a:buNone/>
                        <a:tabLst/>
                        <a:defRPr/>
                      </a:pPr>
                      <a:r>
                        <a:rPr lang="es-EC" sz="1200" dirty="0">
                          <a:effectLst/>
                        </a:rPr>
                        <a:t>183,523</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l">
                        <a:lnSpc>
                          <a:spcPct val="150000"/>
                        </a:lnSpc>
                        <a:spcAft>
                          <a:spcPts val="0"/>
                        </a:spcAft>
                      </a:pPr>
                      <a:r>
                        <a:rPr lang="es-EC" sz="1200" dirty="0">
                          <a:effectLst/>
                        </a:rPr>
                        <a:t>EMPRESA ELECTRICA PUBLICA       ESTRATEGICA CORPORACION NACIONAL DE ELECTRICIDAD CNEL EP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r">
                        <a:lnSpc>
                          <a:spcPct val="150000"/>
                        </a:lnSpc>
                        <a:spcAft>
                          <a:spcPts val="0"/>
                        </a:spcAft>
                      </a:pPr>
                      <a:r>
                        <a:rPr lang="es-EC" sz="1200" dirty="0">
                          <a:effectLst/>
                        </a:rPr>
                        <a:t>44395</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extLst>
                  <a:ext uri="{0D108BD9-81ED-4DB2-BD59-A6C34878D82A}">
                    <a16:rowId xmlns:a16="http://schemas.microsoft.com/office/drawing/2014/main" xmlns="" val="10001"/>
                  </a:ext>
                </a:extLst>
              </a:tr>
              <a:tr h="558318">
                <a:tc>
                  <a:txBody>
                    <a:bodyPr/>
                    <a:lstStyle/>
                    <a:p>
                      <a:pPr marL="0" marR="0" lvl="0" indent="180340" algn="just" defTabSz="457200" rtl="0" eaLnBrk="1" fontAlgn="auto" latinLnBrk="0" hangingPunct="1">
                        <a:lnSpc>
                          <a:spcPct val="100000"/>
                        </a:lnSpc>
                        <a:spcBef>
                          <a:spcPts val="0"/>
                        </a:spcBef>
                        <a:spcAft>
                          <a:spcPts val="0"/>
                        </a:spcAft>
                        <a:buClrTx/>
                        <a:buSzTx/>
                        <a:buFontTx/>
                        <a:buNone/>
                        <a:tabLst/>
                        <a:defRPr/>
                      </a:pPr>
                      <a:r>
                        <a:rPr lang="es-EC" sz="1200" dirty="0">
                          <a:effectLst/>
                        </a:rPr>
                        <a:t>17,92%</a:t>
                      </a:r>
                      <a:endParaRPr lang="es-EC" sz="1400" dirty="0">
                        <a:effectLst/>
                      </a:endParaRPr>
                    </a:p>
                    <a:p>
                      <a:pPr indent="180340" algn="just"/>
                      <a:endParaRPr lang="es-EC" sz="1200" dirty="0">
                        <a:solidFill>
                          <a:schemeClr val="tx1"/>
                        </a:solidFill>
                        <a:effectLst/>
                        <a:latin typeface="Calibri" panose="020F0502020204030204" pitchFamily="34" charset="0"/>
                      </a:endParaRPr>
                    </a:p>
                  </a:txBody>
                  <a:tcPr marL="31485" marR="31485" marT="0" marB="0"/>
                </a:tc>
                <a:tc>
                  <a:txBody>
                    <a:bodyPr/>
                    <a:lstStyle/>
                    <a:p>
                      <a:pPr marL="0" marR="0" lvl="0" indent="180340" algn="just" defTabSz="457200" rtl="0" eaLnBrk="1" fontAlgn="auto" latinLnBrk="0" hangingPunct="1">
                        <a:lnSpc>
                          <a:spcPct val="100000"/>
                        </a:lnSpc>
                        <a:spcBef>
                          <a:spcPts val="0"/>
                        </a:spcBef>
                        <a:spcAft>
                          <a:spcPts val="0"/>
                        </a:spcAft>
                        <a:buClrTx/>
                        <a:buSzTx/>
                        <a:buFontTx/>
                        <a:buNone/>
                        <a:tabLst/>
                        <a:defRPr/>
                      </a:pPr>
                      <a:r>
                        <a:rPr lang="es-EC" sz="1200" dirty="0">
                          <a:effectLst/>
                        </a:rPr>
                        <a:t>94,81%</a:t>
                      </a:r>
                      <a:endParaRPr lang="es-EC" sz="1400" dirty="0">
                        <a:effectLst/>
                      </a:endParaRPr>
                    </a:p>
                    <a:p>
                      <a:pPr indent="180340" algn="just"/>
                      <a:endParaRPr lang="es-EC" sz="1200" dirty="0">
                        <a:solidFill>
                          <a:schemeClr val="tx1"/>
                        </a:solidFill>
                        <a:effectLst/>
                        <a:latin typeface="Calibri" panose="020F0502020204030204" pitchFamily="34" charset="0"/>
                      </a:endParaRPr>
                    </a:p>
                  </a:txBody>
                  <a:tcPr marL="31485" marR="31485" marT="0" marB="0"/>
                </a:tc>
                <a:tc>
                  <a:txBody>
                    <a:bodyPr/>
                    <a:lstStyle/>
                    <a:p>
                      <a:pPr indent="180340" algn="l">
                        <a:lnSpc>
                          <a:spcPct val="150000"/>
                        </a:lnSpc>
                        <a:spcAft>
                          <a:spcPts val="0"/>
                        </a:spcAft>
                      </a:pPr>
                      <a:r>
                        <a:rPr lang="es-EC" sz="1200">
                          <a:effectLst/>
                        </a:rPr>
                        <a:t>ECUATORIANA DE ARTEFACTOS S.A. ECASA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r">
                        <a:lnSpc>
                          <a:spcPct val="150000"/>
                        </a:lnSpc>
                        <a:spcAft>
                          <a:spcPts val="0"/>
                        </a:spcAft>
                      </a:pPr>
                      <a:r>
                        <a:rPr lang="es-EC" sz="1200">
                          <a:effectLst/>
                        </a:rPr>
                        <a:t>11607</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extLst>
                  <a:ext uri="{0D108BD9-81ED-4DB2-BD59-A6C34878D82A}">
                    <a16:rowId xmlns:a16="http://schemas.microsoft.com/office/drawing/2014/main" xmlns="" val="10002"/>
                  </a:ext>
                </a:extLst>
              </a:tr>
              <a:tr h="279159">
                <a:tc>
                  <a:txBody>
                    <a:bodyPr/>
                    <a:lstStyle/>
                    <a:p>
                      <a:pPr indent="180340" algn="just"/>
                      <a:endParaRPr lang="es-EC" sz="1200">
                        <a:solidFill>
                          <a:schemeClr val="tx1"/>
                        </a:solidFill>
                        <a:effectLst/>
                        <a:latin typeface="Calibri" panose="020F0502020204030204" pitchFamily="34" charset="0"/>
                      </a:endParaRPr>
                    </a:p>
                  </a:txBody>
                  <a:tcPr marL="31485" marR="31485" marT="0" marB="0"/>
                </a:tc>
                <a:tc>
                  <a:txBody>
                    <a:bodyPr/>
                    <a:lstStyle/>
                    <a:p>
                      <a:pPr indent="180340" algn="just"/>
                      <a:endParaRPr lang="es-EC" sz="1200" dirty="0">
                        <a:solidFill>
                          <a:schemeClr val="tx1"/>
                        </a:solidFill>
                        <a:effectLst/>
                        <a:latin typeface="Calibri" panose="020F0502020204030204" pitchFamily="34" charset="0"/>
                      </a:endParaRPr>
                    </a:p>
                  </a:txBody>
                  <a:tcPr marL="31485" marR="31485" marT="0" marB="0"/>
                </a:tc>
                <a:tc>
                  <a:txBody>
                    <a:bodyPr/>
                    <a:lstStyle/>
                    <a:p>
                      <a:pPr indent="180340" algn="l">
                        <a:lnSpc>
                          <a:spcPct val="150000"/>
                        </a:lnSpc>
                        <a:spcAft>
                          <a:spcPts val="0"/>
                        </a:spcAft>
                      </a:pPr>
                      <a:r>
                        <a:rPr lang="es-EC" sz="1200" dirty="0">
                          <a:effectLst/>
                        </a:rPr>
                        <a:t>TEKA ECUADOR S.A.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r">
                        <a:lnSpc>
                          <a:spcPct val="150000"/>
                        </a:lnSpc>
                        <a:spcAft>
                          <a:spcPts val="0"/>
                        </a:spcAft>
                      </a:pPr>
                      <a:r>
                        <a:rPr lang="es-EC" sz="1200">
                          <a:effectLst/>
                        </a:rPr>
                        <a:t>4882</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extLst>
                  <a:ext uri="{0D108BD9-81ED-4DB2-BD59-A6C34878D82A}">
                    <a16:rowId xmlns:a16="http://schemas.microsoft.com/office/drawing/2014/main" xmlns="" val="10003"/>
                  </a:ext>
                </a:extLst>
              </a:tr>
              <a:tr h="334259">
                <a:tc>
                  <a:txBody>
                    <a:bodyPr/>
                    <a:lstStyle/>
                    <a:p>
                      <a:pPr indent="180340" algn="just"/>
                      <a:endParaRPr lang="es-EC" sz="1200">
                        <a:solidFill>
                          <a:schemeClr val="tx1"/>
                        </a:solidFill>
                        <a:effectLst/>
                        <a:latin typeface="Calibri" panose="020F0502020204030204" pitchFamily="34" charset="0"/>
                      </a:endParaRPr>
                    </a:p>
                  </a:txBody>
                  <a:tcPr marL="31485" marR="31485" marT="0" marB="0"/>
                </a:tc>
                <a:tc>
                  <a:txBody>
                    <a:bodyPr/>
                    <a:lstStyle/>
                    <a:p>
                      <a:pPr indent="180340" algn="ctr">
                        <a:lnSpc>
                          <a:spcPct val="150000"/>
                        </a:lnSpc>
                        <a:spcAft>
                          <a:spcPts val="0"/>
                        </a:spcAft>
                      </a:pP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l">
                        <a:lnSpc>
                          <a:spcPct val="150000"/>
                        </a:lnSpc>
                        <a:spcAft>
                          <a:spcPts val="0"/>
                        </a:spcAft>
                      </a:pPr>
                      <a:r>
                        <a:rPr lang="es-EC" sz="1200" dirty="0">
                          <a:effectLst/>
                        </a:rPr>
                        <a:t>INDUGLOB S.A.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r">
                        <a:lnSpc>
                          <a:spcPct val="150000"/>
                        </a:lnSpc>
                        <a:spcAft>
                          <a:spcPts val="0"/>
                        </a:spcAft>
                      </a:pPr>
                      <a:r>
                        <a:rPr lang="es-EC" sz="1200">
                          <a:effectLst/>
                        </a:rPr>
                        <a:t>4046</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extLst>
                  <a:ext uri="{0D108BD9-81ED-4DB2-BD59-A6C34878D82A}">
                    <a16:rowId xmlns:a16="http://schemas.microsoft.com/office/drawing/2014/main" xmlns="" val="10004"/>
                  </a:ext>
                </a:extLst>
              </a:tr>
              <a:tr h="279159">
                <a:tc>
                  <a:txBody>
                    <a:bodyPr/>
                    <a:lstStyle/>
                    <a:p>
                      <a:pPr indent="180340" algn="just"/>
                      <a:endParaRPr lang="es-EC" sz="1200" dirty="0">
                        <a:solidFill>
                          <a:schemeClr val="tx1"/>
                        </a:solidFill>
                        <a:effectLst/>
                        <a:latin typeface="Calibri" panose="020F0502020204030204" pitchFamily="34" charset="0"/>
                      </a:endParaRPr>
                    </a:p>
                  </a:txBody>
                  <a:tcPr marL="31485" marR="31485" marT="0" marB="0"/>
                </a:tc>
                <a:tc>
                  <a:txBody>
                    <a:bodyPr/>
                    <a:lstStyle/>
                    <a:p>
                      <a:pPr indent="180340" algn="ctr">
                        <a:lnSpc>
                          <a:spcPct val="150000"/>
                        </a:lnSpc>
                        <a:spcAft>
                          <a:spcPts val="0"/>
                        </a:spcAft>
                      </a:pPr>
                      <a:r>
                        <a:rPr lang="es-EC" sz="1200" dirty="0">
                          <a:effectLst/>
                        </a:rPr>
                        <a:t>30</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l">
                        <a:lnSpc>
                          <a:spcPct val="150000"/>
                        </a:lnSpc>
                        <a:spcAft>
                          <a:spcPts val="0"/>
                        </a:spcAft>
                      </a:pPr>
                      <a:r>
                        <a:rPr lang="es-EC" sz="1200" dirty="0">
                          <a:effectLst/>
                        </a:rPr>
                        <a:t>TEKA ECUADOR S.A.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r">
                        <a:lnSpc>
                          <a:spcPct val="150000"/>
                        </a:lnSpc>
                        <a:spcAft>
                          <a:spcPts val="0"/>
                        </a:spcAft>
                      </a:pPr>
                      <a:r>
                        <a:rPr lang="es-EC" sz="1200" dirty="0">
                          <a:effectLst/>
                        </a:rPr>
                        <a:t>8197</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extLst>
                  <a:ext uri="{0D108BD9-81ED-4DB2-BD59-A6C34878D82A}">
                    <a16:rowId xmlns:a16="http://schemas.microsoft.com/office/drawing/2014/main" xmlns="" val="10005"/>
                  </a:ext>
                </a:extLst>
              </a:tr>
              <a:tr h="382011">
                <a:tc>
                  <a:txBody>
                    <a:bodyPr/>
                    <a:lstStyle/>
                    <a:p>
                      <a:pPr indent="180340" algn="just"/>
                      <a:endParaRPr lang="es-EC" sz="2400" dirty="0">
                        <a:solidFill>
                          <a:schemeClr val="tx1"/>
                        </a:solidFill>
                        <a:effectLst/>
                        <a:latin typeface="Calibri" panose="020F0502020204030204" pitchFamily="34" charset="0"/>
                      </a:endParaRPr>
                    </a:p>
                  </a:txBody>
                  <a:tcPr marL="31485" marR="31485" marT="0" marB="0"/>
                </a:tc>
                <a:tc>
                  <a:txBody>
                    <a:bodyPr/>
                    <a:lstStyle/>
                    <a:p>
                      <a:pPr marL="0" marR="0" lvl="0" indent="180340" algn="just" defTabSz="457200" rtl="0" eaLnBrk="1" fontAlgn="auto" latinLnBrk="0" hangingPunct="1">
                        <a:lnSpc>
                          <a:spcPct val="100000"/>
                        </a:lnSpc>
                        <a:spcBef>
                          <a:spcPts val="0"/>
                        </a:spcBef>
                        <a:spcAft>
                          <a:spcPts val="0"/>
                        </a:spcAft>
                        <a:buClrTx/>
                        <a:buSzTx/>
                        <a:buFontTx/>
                        <a:buNone/>
                        <a:tabLst/>
                        <a:defRPr/>
                      </a:pPr>
                      <a:r>
                        <a:rPr lang="es-EC" sz="1200" dirty="0">
                          <a:effectLst/>
                        </a:rPr>
                        <a:t>10,041</a:t>
                      </a:r>
                      <a:endParaRPr lang="es-EC" sz="1200" dirty="0">
                        <a:solidFill>
                          <a:schemeClr val="tx1"/>
                        </a:solidFill>
                        <a:effectLst/>
                        <a:latin typeface="Calibri" panose="020F0502020204030204" pitchFamily="34" charset="0"/>
                      </a:endParaRPr>
                    </a:p>
                  </a:txBody>
                  <a:tcPr marL="31485" marR="31485" marT="0" marB="0"/>
                </a:tc>
                <a:tc>
                  <a:txBody>
                    <a:bodyPr/>
                    <a:lstStyle/>
                    <a:p>
                      <a:pPr indent="180340" algn="l">
                        <a:lnSpc>
                          <a:spcPct val="150000"/>
                        </a:lnSpc>
                        <a:spcAft>
                          <a:spcPts val="0"/>
                        </a:spcAft>
                      </a:pPr>
                      <a:r>
                        <a:rPr lang="es-EC" sz="1200" dirty="0">
                          <a:effectLst/>
                        </a:rPr>
                        <a:t>MABE ECUADOR S.A.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r">
                        <a:lnSpc>
                          <a:spcPct val="150000"/>
                        </a:lnSpc>
                        <a:spcAft>
                          <a:spcPts val="0"/>
                        </a:spcAft>
                      </a:pPr>
                      <a:r>
                        <a:rPr lang="es-EC" sz="1200">
                          <a:effectLst/>
                        </a:rPr>
                        <a:t>480</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extLst>
                  <a:ext uri="{0D108BD9-81ED-4DB2-BD59-A6C34878D82A}">
                    <a16:rowId xmlns:a16="http://schemas.microsoft.com/office/drawing/2014/main" xmlns="" val="10006"/>
                  </a:ext>
                </a:extLst>
              </a:tr>
              <a:tr h="325686">
                <a:tc>
                  <a:txBody>
                    <a:bodyPr/>
                    <a:lstStyle/>
                    <a:p>
                      <a:pPr indent="180340" algn="just"/>
                      <a:endParaRPr lang="es-EC" sz="1200">
                        <a:solidFill>
                          <a:schemeClr val="tx1"/>
                        </a:solidFill>
                        <a:effectLst/>
                        <a:latin typeface="Calibri" panose="020F0502020204030204" pitchFamily="34" charset="0"/>
                      </a:endParaRPr>
                    </a:p>
                  </a:txBody>
                  <a:tcPr marL="31485" marR="31485" marT="0" marB="0"/>
                </a:tc>
                <a:tc>
                  <a:txBody>
                    <a:bodyPr/>
                    <a:lstStyle/>
                    <a:p>
                      <a:pPr marL="0" marR="0" lvl="0" indent="180340" algn="ctr" defTabSz="457200" rtl="0" eaLnBrk="1" fontAlgn="auto" latinLnBrk="0" hangingPunct="1">
                        <a:lnSpc>
                          <a:spcPct val="150000"/>
                        </a:lnSpc>
                        <a:spcBef>
                          <a:spcPts val="0"/>
                        </a:spcBef>
                        <a:spcAft>
                          <a:spcPts val="0"/>
                        </a:spcAft>
                        <a:buClrTx/>
                        <a:buSzTx/>
                        <a:buFontTx/>
                        <a:buNone/>
                        <a:tabLst/>
                        <a:defRPr/>
                      </a:pPr>
                      <a:r>
                        <a:rPr lang="es-EC" sz="1400" dirty="0">
                          <a:effectLst/>
                        </a:rPr>
                        <a:t>5,19%</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marL="0" marR="0" lvl="0" indent="180340" algn="l" defTabSz="457200" rtl="0" eaLnBrk="1" fontAlgn="auto" latinLnBrk="0" hangingPunct="1">
                        <a:lnSpc>
                          <a:spcPct val="150000"/>
                        </a:lnSpc>
                        <a:spcBef>
                          <a:spcPts val="0"/>
                        </a:spcBef>
                        <a:spcAft>
                          <a:spcPts val="0"/>
                        </a:spcAft>
                        <a:buClrTx/>
                        <a:buSzTx/>
                        <a:buFontTx/>
                        <a:buNone/>
                        <a:tabLst/>
                        <a:defRPr/>
                      </a:pPr>
                      <a:r>
                        <a:rPr lang="es-EC" sz="1200" dirty="0">
                          <a:effectLst/>
                        </a:rPr>
                        <a:t>WHIRLPOOL ECUADOR S.A.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r">
                        <a:lnSpc>
                          <a:spcPct val="150000"/>
                        </a:lnSpc>
                        <a:spcAft>
                          <a:spcPts val="0"/>
                        </a:spcAft>
                      </a:pPr>
                      <a:r>
                        <a:rPr lang="es-EC" sz="1200">
                          <a:effectLst/>
                        </a:rPr>
                        <a:t>360</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extLst>
                  <a:ext uri="{0D108BD9-81ED-4DB2-BD59-A6C34878D82A}">
                    <a16:rowId xmlns:a16="http://schemas.microsoft.com/office/drawing/2014/main" xmlns="" val="10007"/>
                  </a:ext>
                </a:extLst>
              </a:tr>
              <a:tr h="558318">
                <a:tc>
                  <a:txBody>
                    <a:bodyPr/>
                    <a:lstStyle/>
                    <a:p>
                      <a:pPr indent="180340" algn="l">
                        <a:lnSpc>
                          <a:spcPct val="150000"/>
                        </a:lnSpc>
                        <a:spcAft>
                          <a:spcPts val="0"/>
                        </a:spcAft>
                      </a:pPr>
                      <a:r>
                        <a:rPr lang="es-EC" sz="1200" dirty="0">
                          <a:effectLst/>
                        </a:rPr>
                        <a:t>Total general</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ctr">
                        <a:lnSpc>
                          <a:spcPct val="150000"/>
                        </a:lnSpc>
                        <a:spcAft>
                          <a:spcPts val="0"/>
                        </a:spcAft>
                      </a:pPr>
                      <a:r>
                        <a:rPr lang="es-EC" sz="1200">
                          <a:effectLst/>
                        </a:rPr>
                        <a:t>1080220,12</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485" marR="31485" marT="0" marB="0"/>
                </a:tc>
                <a:tc>
                  <a:txBody>
                    <a:bodyPr/>
                    <a:lstStyle/>
                    <a:p>
                      <a:pPr indent="180340" algn="just"/>
                      <a:endParaRPr lang="es-EC" sz="1200" dirty="0">
                        <a:solidFill>
                          <a:schemeClr val="tx1"/>
                        </a:solidFill>
                        <a:effectLst/>
                        <a:latin typeface="Calibri" panose="020F0502020204030204" pitchFamily="34" charset="0"/>
                      </a:endParaRPr>
                    </a:p>
                  </a:txBody>
                  <a:tcPr marL="31485" marR="31485" marT="0" marB="0"/>
                </a:tc>
                <a:tc>
                  <a:txBody>
                    <a:bodyPr/>
                    <a:lstStyle/>
                    <a:p>
                      <a:pPr indent="180340" algn="just"/>
                      <a:endParaRPr lang="es-EC" sz="1200" dirty="0">
                        <a:solidFill>
                          <a:schemeClr val="tx1"/>
                        </a:solidFill>
                        <a:effectLst/>
                        <a:latin typeface="Calibri" panose="020F0502020204030204" pitchFamily="34" charset="0"/>
                      </a:endParaRPr>
                    </a:p>
                  </a:txBody>
                  <a:tcPr marL="31485" marR="31485" marT="0" marB="0"/>
                </a:tc>
                <a:extLst>
                  <a:ext uri="{0D108BD9-81ED-4DB2-BD59-A6C34878D82A}">
                    <a16:rowId xmlns:a16="http://schemas.microsoft.com/office/drawing/2014/main" xmlns="" val="10008"/>
                  </a:ext>
                </a:extLst>
              </a:tr>
            </a:tbl>
          </a:graphicData>
        </a:graphic>
      </p:graphicFrame>
      <p:pic>
        <p:nvPicPr>
          <p:cNvPr id="2" name="Imagen 1"/>
          <p:cNvPicPr>
            <a:picLocks noChangeAspect="1"/>
          </p:cNvPicPr>
          <p:nvPr/>
        </p:nvPicPr>
        <p:blipFill>
          <a:blip r:embed="rId3"/>
          <a:stretch>
            <a:fillRect/>
          </a:stretch>
        </p:blipFill>
        <p:spPr>
          <a:xfrm>
            <a:off x="212581" y="1482437"/>
            <a:ext cx="2959480" cy="748146"/>
          </a:xfrm>
          <a:prstGeom prst="rect">
            <a:avLst/>
          </a:prstGeom>
        </p:spPr>
      </p:pic>
      <p:pic>
        <p:nvPicPr>
          <p:cNvPr id="3" name="Imagen 2"/>
          <p:cNvPicPr>
            <a:picLocks noChangeAspect="1"/>
          </p:cNvPicPr>
          <p:nvPr/>
        </p:nvPicPr>
        <p:blipFill>
          <a:blip r:embed="rId4"/>
          <a:stretch>
            <a:fillRect/>
          </a:stretch>
        </p:blipFill>
        <p:spPr>
          <a:xfrm>
            <a:off x="9801732" y="1600135"/>
            <a:ext cx="2218101" cy="1260896"/>
          </a:xfrm>
          <a:prstGeom prst="rect">
            <a:avLst/>
          </a:prstGeom>
        </p:spPr>
      </p:pic>
      <p:pic>
        <p:nvPicPr>
          <p:cNvPr id="5" name="Imagen 4"/>
          <p:cNvPicPr>
            <a:picLocks noChangeAspect="1"/>
          </p:cNvPicPr>
          <p:nvPr/>
        </p:nvPicPr>
        <p:blipFill>
          <a:blip r:embed="rId5"/>
          <a:stretch>
            <a:fillRect/>
          </a:stretch>
        </p:blipFill>
        <p:spPr>
          <a:xfrm>
            <a:off x="163991" y="3489803"/>
            <a:ext cx="2876639" cy="1165324"/>
          </a:xfrm>
          <a:prstGeom prst="rect">
            <a:avLst/>
          </a:prstGeom>
        </p:spPr>
      </p:pic>
      <p:pic>
        <p:nvPicPr>
          <p:cNvPr id="6" name="Imagen 5"/>
          <p:cNvPicPr>
            <a:picLocks noChangeAspect="1"/>
          </p:cNvPicPr>
          <p:nvPr/>
        </p:nvPicPr>
        <p:blipFill>
          <a:blip r:embed="rId6"/>
          <a:stretch>
            <a:fillRect/>
          </a:stretch>
        </p:blipFill>
        <p:spPr>
          <a:xfrm>
            <a:off x="9801732" y="3969327"/>
            <a:ext cx="2114550" cy="685800"/>
          </a:xfrm>
          <a:prstGeom prst="rect">
            <a:avLst/>
          </a:prstGeom>
        </p:spPr>
      </p:pic>
    </p:spTree>
    <p:extLst>
      <p:ext uri="{BB962C8B-B14F-4D97-AF65-F5344CB8AC3E}">
        <p14:creationId xmlns:p14="http://schemas.microsoft.com/office/powerpoint/2010/main" val="113804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9273" y="14513"/>
            <a:ext cx="7625339" cy="1280890"/>
          </a:xfrm>
        </p:spPr>
        <p:txBody>
          <a:bodyPr>
            <a:noAutofit/>
          </a:bodyPr>
          <a:lstStyle/>
          <a:p>
            <a:r>
              <a:rPr lang="es-ES" sz="2400" b="1" dirty="0"/>
              <a:t>VARIACIÓN EN LA IMPORTACIÓN DE COCINAS A GAS 2012-2016 (MILES DE DOLARES FOB).</a:t>
            </a:r>
            <a:r>
              <a:rPr lang="es-EC" sz="2400" dirty="0"/>
              <a:t/>
            </a:r>
            <a:br>
              <a:rPr lang="es-EC" sz="2400" dirty="0"/>
            </a:br>
            <a:endParaRPr lang="es-EC" sz="2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000402593"/>
              </p:ext>
            </p:extLst>
          </p:nvPr>
        </p:nvGraphicFramePr>
        <p:xfrm>
          <a:off x="2822431" y="1081091"/>
          <a:ext cx="9144000" cy="4149431"/>
        </p:xfrm>
        <a:graphic>
          <a:graphicData uri="http://schemas.openxmlformats.org/drawingml/2006/table">
            <a:tbl>
              <a:tblPr/>
              <a:tblGrid>
                <a:gridCol w="3374926">
                  <a:extLst>
                    <a:ext uri="{9D8B030D-6E8A-4147-A177-3AD203B41FA5}">
                      <a16:colId xmlns:a16="http://schemas.microsoft.com/office/drawing/2014/main" xmlns="" val="20000"/>
                    </a:ext>
                  </a:extLst>
                </a:gridCol>
                <a:gridCol w="1015050">
                  <a:extLst>
                    <a:ext uri="{9D8B030D-6E8A-4147-A177-3AD203B41FA5}">
                      <a16:colId xmlns:a16="http://schemas.microsoft.com/office/drawing/2014/main" xmlns="" val="20001"/>
                    </a:ext>
                  </a:extLst>
                </a:gridCol>
                <a:gridCol w="1015050">
                  <a:extLst>
                    <a:ext uri="{9D8B030D-6E8A-4147-A177-3AD203B41FA5}">
                      <a16:colId xmlns:a16="http://schemas.microsoft.com/office/drawing/2014/main" xmlns="" val="20002"/>
                    </a:ext>
                  </a:extLst>
                </a:gridCol>
                <a:gridCol w="873712">
                  <a:extLst>
                    <a:ext uri="{9D8B030D-6E8A-4147-A177-3AD203B41FA5}">
                      <a16:colId xmlns:a16="http://schemas.microsoft.com/office/drawing/2014/main" xmlns="" val="20003"/>
                    </a:ext>
                  </a:extLst>
                </a:gridCol>
                <a:gridCol w="873712">
                  <a:extLst>
                    <a:ext uri="{9D8B030D-6E8A-4147-A177-3AD203B41FA5}">
                      <a16:colId xmlns:a16="http://schemas.microsoft.com/office/drawing/2014/main" xmlns="" val="20004"/>
                    </a:ext>
                  </a:extLst>
                </a:gridCol>
                <a:gridCol w="873712">
                  <a:extLst>
                    <a:ext uri="{9D8B030D-6E8A-4147-A177-3AD203B41FA5}">
                      <a16:colId xmlns:a16="http://schemas.microsoft.com/office/drawing/2014/main" xmlns="" val="20005"/>
                    </a:ext>
                  </a:extLst>
                </a:gridCol>
                <a:gridCol w="1117838">
                  <a:extLst>
                    <a:ext uri="{9D8B030D-6E8A-4147-A177-3AD203B41FA5}">
                      <a16:colId xmlns:a16="http://schemas.microsoft.com/office/drawing/2014/main" xmlns="" val="20006"/>
                    </a:ext>
                  </a:extLst>
                </a:gridCol>
              </a:tblGrid>
              <a:tr h="688199">
                <a:tc>
                  <a:txBody>
                    <a:bodyPr/>
                    <a:lstStyle/>
                    <a:p>
                      <a:pPr algn="ctr" fontAlgn="ctr"/>
                      <a:r>
                        <a:rPr lang="es-EC" sz="1400" b="1" i="0" u="none" strike="noStrike" dirty="0">
                          <a:effectLst/>
                          <a:latin typeface="Arial" panose="020B0604020202020204" pitchFamily="34" charset="0"/>
                        </a:rPr>
                        <a:t>PAIS DE PROCEDENCIA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effectLst/>
                          <a:latin typeface="Arial" panose="020B0604020202020204" pitchFamily="34" charset="0"/>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effectLst/>
                          <a:latin typeface="Arial" panose="020B0604020202020204" pitchFamily="34" charset="0"/>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effectLst/>
                          <a:latin typeface="Arial" panose="020B0604020202020204" pitchFamily="34" charset="0"/>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effectLst/>
                          <a:latin typeface="Arial" panose="020B0604020202020204" pitchFamily="34" charset="0"/>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effectLst/>
                          <a:latin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effectLst/>
                          <a:latin typeface="Arial" panose="020B0604020202020204" pitchFamily="34" charset="0"/>
                        </a:rPr>
                        <a:t>TOTAL POR PAIS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4099">
                <a:tc>
                  <a:txBody>
                    <a:bodyPr/>
                    <a:lstStyle/>
                    <a:p>
                      <a:pPr algn="l" fontAlgn="b"/>
                      <a:r>
                        <a:rPr lang="es-EC" sz="1400" b="1" i="0" u="none" strike="noStrike">
                          <a:effectLst/>
                          <a:latin typeface="Arial" panose="020B0604020202020204" pitchFamily="34" charset="0"/>
                        </a:rPr>
                        <a:t>COLOMBIA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$1.261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3.605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4099">
                <a:tc>
                  <a:txBody>
                    <a:bodyPr/>
                    <a:lstStyle/>
                    <a:p>
                      <a:pPr algn="l" fontAlgn="b"/>
                      <a:r>
                        <a:rPr lang="es-EC" sz="1400" b="1" i="0" u="none" strike="noStrike">
                          <a:effectLst/>
                          <a:latin typeface="Arial" panose="020B0604020202020204" pitchFamily="34" charset="0"/>
                        </a:rPr>
                        <a:t>MEXICO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$1.114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2.218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4099">
                <a:tc>
                  <a:txBody>
                    <a:bodyPr/>
                    <a:lstStyle/>
                    <a:p>
                      <a:pPr algn="l" fontAlgn="b"/>
                      <a:r>
                        <a:rPr lang="es-EC" sz="1400" b="1" i="0" u="none" strike="noStrike">
                          <a:effectLst/>
                          <a:latin typeface="Arial" panose="020B0604020202020204" pitchFamily="34" charset="0"/>
                        </a:rPr>
                        <a:t>BRAZIL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434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1.525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4099">
                <a:tc>
                  <a:txBody>
                    <a:bodyPr/>
                    <a:lstStyle/>
                    <a:p>
                      <a:pPr algn="l" fontAlgn="b"/>
                      <a:r>
                        <a:rPr lang="es-EC" sz="1400" b="1" i="0" u="none" strike="noStrike">
                          <a:effectLst/>
                          <a:latin typeface="Arial" panose="020B0604020202020204" pitchFamily="34" charset="0"/>
                        </a:rPr>
                        <a:t>SPAIN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493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effectLst/>
                          <a:latin typeface="Arial" panose="020B0604020202020204" pitchFamily="34" charset="0"/>
                        </a:rPr>
                        <a:t> $      138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193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1.459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4099">
                <a:tc>
                  <a:txBody>
                    <a:bodyPr/>
                    <a:lstStyle/>
                    <a:p>
                      <a:pPr algn="l" fontAlgn="b"/>
                      <a:r>
                        <a:rPr lang="es-EC" sz="1400" b="1" i="0" u="none" strike="noStrike" dirty="0">
                          <a:effectLst/>
                          <a:latin typeface="Arial" panose="020B0604020202020204" pitchFamily="34" charset="0"/>
                        </a:rPr>
                        <a:t>CHINA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467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480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1.066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44099">
                <a:tc>
                  <a:txBody>
                    <a:bodyPr/>
                    <a:lstStyle/>
                    <a:p>
                      <a:pPr algn="l" fontAlgn="b"/>
                      <a:r>
                        <a:rPr lang="es-EC" sz="1400" b="1" i="0" u="none" strike="noStrike">
                          <a:effectLst/>
                          <a:latin typeface="Arial" panose="020B0604020202020204" pitchFamily="34" charset="0"/>
                        </a:rPr>
                        <a:t>HONG KONG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989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44099">
                <a:tc>
                  <a:txBody>
                    <a:bodyPr/>
                    <a:lstStyle/>
                    <a:p>
                      <a:pPr algn="l" fontAlgn="b"/>
                      <a:r>
                        <a:rPr lang="es-EC" sz="1400" b="1" i="0" u="none" strike="noStrike">
                          <a:effectLst/>
                          <a:latin typeface="Arial" panose="020B0604020202020204" pitchFamily="34" charset="0"/>
                        </a:rPr>
                        <a:t>UNITED STATES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     845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4099">
                <a:tc>
                  <a:txBody>
                    <a:bodyPr/>
                    <a:lstStyle/>
                    <a:p>
                      <a:pPr algn="l" fontAlgn="b"/>
                      <a:r>
                        <a:rPr lang="es-EC" sz="1400" b="1" i="0" u="none" strike="noStrike" dirty="0">
                          <a:effectLst/>
                          <a:latin typeface="Arial" panose="020B0604020202020204" pitchFamily="34" charset="0"/>
                        </a:rPr>
                        <a:t>Total general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$6.052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$5.804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effectLst/>
                          <a:latin typeface="Arial" panose="020B0604020202020204" pitchFamily="34" charset="0"/>
                        </a:rPr>
                        <a:t> $12.579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44099">
                <a:tc>
                  <a:txBody>
                    <a:bodyPr/>
                    <a:lstStyle/>
                    <a:p>
                      <a:pPr algn="l" fontAlgn="b"/>
                      <a:r>
                        <a:rPr lang="es-EC" sz="1600" b="1" i="0" u="none" strike="noStrike" dirty="0">
                          <a:effectLst/>
                          <a:latin typeface="Arial" panose="020B0604020202020204" pitchFamily="34" charset="0"/>
                        </a:rPr>
                        <a:t>VARIACION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6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1" i="0" u="none" strike="noStrike">
                          <a:effectLst/>
                          <a:latin typeface="Arial" panose="020B0604020202020204" pitchFamily="34" charset="0"/>
                        </a:rPr>
                        <a:t>-4,10%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1" i="0" u="none" strike="noStrike" dirty="0">
                          <a:effectLst/>
                          <a:latin typeface="Arial" panose="020B0604020202020204" pitchFamily="34" charset="0"/>
                        </a:rPr>
                        <a:t>-93,86%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1" i="0" u="none" strike="noStrike">
                          <a:effectLst/>
                          <a:latin typeface="Arial" panose="020B0604020202020204" pitchFamily="34" charset="0"/>
                        </a:rPr>
                        <a:t>-66,34%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1" i="0" u="none" strike="noStrike">
                          <a:effectLst/>
                          <a:latin typeface="Arial" panose="020B0604020202020204" pitchFamily="34" charset="0"/>
                        </a:rPr>
                        <a:t>105,56%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1" i="0" u="none" strike="noStrike">
                          <a:solidFill>
                            <a:srgbClr val="FF0000"/>
                          </a:solidFill>
                          <a:effectLst/>
                          <a:latin typeface="Arial" panose="020B0604020202020204" pitchFamily="34" charset="0"/>
                        </a:rPr>
                        <a:t>-58,73%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4341">
                <a:tc>
                  <a:txBody>
                    <a:bodyPr/>
                    <a:lstStyle/>
                    <a:p>
                      <a:pPr algn="l" fontAlgn="b"/>
                      <a:r>
                        <a:rPr lang="es-EC" sz="1600" b="1" i="0" u="none" strike="noStrike" dirty="0">
                          <a:effectLst/>
                          <a:latin typeface="Arial" panose="020B0604020202020204" pitchFamily="34" charset="0"/>
                        </a:rPr>
                        <a:t>FRECUENCIA ACUMULADA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6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600" b="1" i="0" u="none" strike="noStrike">
                          <a:effectLst/>
                          <a:latin typeface="Arial" panose="020B0604020202020204" pitchFamily="34" charset="0"/>
                        </a:rPr>
                        <a:t>-4,10%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s-EC" sz="1600" b="1" i="0" u="none" strike="noStrike" dirty="0">
                          <a:effectLst/>
                          <a:latin typeface="Arial" panose="020B0604020202020204" pitchFamily="34" charset="0"/>
                        </a:rPr>
                        <a:t>-97,96%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1F1"/>
                    </a:solidFill>
                  </a:tcPr>
                </a:tc>
                <a:tc>
                  <a:txBody>
                    <a:bodyPr/>
                    <a:lstStyle/>
                    <a:p>
                      <a:pPr algn="r" fontAlgn="b"/>
                      <a:r>
                        <a:rPr lang="es-EC" sz="1600" b="1" i="0" u="none" strike="noStrike">
                          <a:effectLst/>
                          <a:latin typeface="Arial" panose="020B0604020202020204" pitchFamily="34" charset="0"/>
                        </a:rPr>
                        <a:t>-164,30%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8AC6"/>
                    </a:solidFill>
                  </a:tcPr>
                </a:tc>
                <a:tc>
                  <a:txBody>
                    <a:bodyPr/>
                    <a:lstStyle/>
                    <a:p>
                      <a:pPr algn="r" fontAlgn="b"/>
                      <a:r>
                        <a:rPr lang="es-EC" sz="1600" b="1" i="0" u="none" strike="noStrike">
                          <a:effectLst/>
                          <a:latin typeface="Arial" panose="020B0604020202020204" pitchFamily="34" charset="0"/>
                        </a:rPr>
                        <a:t>-58,73%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6D8"/>
                    </a:solidFill>
                  </a:tcPr>
                </a:tc>
                <a:tc>
                  <a:txBody>
                    <a:bodyPr/>
                    <a:lstStyle/>
                    <a:p>
                      <a:pPr algn="l" fontAlgn="b"/>
                      <a:r>
                        <a:rPr lang="es-EC" sz="1600" b="1"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057888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68436" y="624110"/>
            <a:ext cx="7736176" cy="1280890"/>
          </a:xfrm>
        </p:spPr>
        <p:txBody>
          <a:bodyPr>
            <a:normAutofit fontScale="90000"/>
          </a:bodyPr>
          <a:lstStyle/>
          <a:p>
            <a:pPr algn="ctr"/>
            <a:r>
              <a:rPr lang="en-US" dirty="0"/>
              <a:t>IMPORTACIONES DE COCINAS A GAS 2012-2016 (MILES DE DOLARES FOB)</a:t>
            </a:r>
            <a:br>
              <a:rPr lang="en-US" dirty="0"/>
            </a:br>
            <a:endParaRPr lang="es-EC" dirty="0"/>
          </a:p>
        </p:txBody>
      </p:sp>
      <p:pic>
        <p:nvPicPr>
          <p:cNvPr id="3" name="Imagen 2"/>
          <p:cNvPicPr>
            <a:picLocks noChangeAspect="1"/>
          </p:cNvPicPr>
          <p:nvPr/>
        </p:nvPicPr>
        <p:blipFill>
          <a:blip r:embed="rId3"/>
          <a:stretch>
            <a:fillRect/>
          </a:stretch>
        </p:blipFill>
        <p:spPr>
          <a:xfrm>
            <a:off x="297873" y="2094203"/>
            <a:ext cx="2713325" cy="2713325"/>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3517705621"/>
              </p:ext>
            </p:extLst>
          </p:nvPr>
        </p:nvGraphicFramePr>
        <p:xfrm>
          <a:off x="3186545" y="1905000"/>
          <a:ext cx="6885710" cy="34151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070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0148" y="624110"/>
            <a:ext cx="8564464" cy="1280890"/>
          </a:xfrm>
        </p:spPr>
        <p:txBody>
          <a:bodyPr>
            <a:normAutofit/>
          </a:bodyPr>
          <a:lstStyle/>
          <a:p>
            <a:pPr algn="r"/>
            <a:r>
              <a:rPr lang="es-ES" sz="2400" b="1" dirty="0"/>
              <a:t>IMPORTACIÓN DE COCINAS A GAS SEGÚN SU PAÍS DE ORIGEN: 2012-2016</a:t>
            </a:r>
            <a:endParaRPr lang="es-EC" sz="2400" dirty="0"/>
          </a:p>
        </p:txBody>
      </p:sp>
      <p:graphicFrame>
        <p:nvGraphicFramePr>
          <p:cNvPr id="4" name="Marcador de contenido 3">
            <a:extLst>
              <a:ext uri="{FF2B5EF4-FFF2-40B4-BE49-F238E27FC236}">
                <a16:creationId xmlns:a16="http://schemas.microsoft.com/office/drawing/2014/main" xmlns="" id="{D47A675E-C3B9-46CF-885F-5D8931B1ED6A}"/>
              </a:ext>
            </a:extLst>
          </p:cNvPr>
          <p:cNvGraphicFramePr>
            <a:graphicFrameLocks noGrp="1"/>
          </p:cNvGraphicFramePr>
          <p:nvPr>
            <p:ph idx="1"/>
            <p:extLst>
              <p:ext uri="{D42A27DB-BD31-4B8C-83A1-F6EECF244321}">
                <p14:modId xmlns:p14="http://schemas.microsoft.com/office/powerpoint/2010/main" val="1215521092"/>
              </p:ext>
            </p:extLst>
          </p:nvPr>
        </p:nvGraphicFramePr>
        <p:xfrm>
          <a:off x="3488788" y="1905000"/>
          <a:ext cx="5515696" cy="3463636"/>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20" y="1350818"/>
            <a:ext cx="2359602" cy="2359602"/>
          </a:xfrm>
          <a:prstGeom prst="rect">
            <a:avLst/>
          </a:prstGeom>
        </p:spPr>
      </p:pic>
      <p:pic>
        <p:nvPicPr>
          <p:cNvPr id="5" name="Imagen 4"/>
          <p:cNvPicPr>
            <a:picLocks noChangeAspect="1"/>
          </p:cNvPicPr>
          <p:nvPr/>
        </p:nvPicPr>
        <p:blipFill>
          <a:blip r:embed="rId5"/>
          <a:stretch>
            <a:fillRect/>
          </a:stretch>
        </p:blipFill>
        <p:spPr>
          <a:xfrm>
            <a:off x="762000" y="4100945"/>
            <a:ext cx="2037622" cy="2274555"/>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6047" y="1647147"/>
            <a:ext cx="2579091" cy="2063273"/>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7842" y="3947644"/>
            <a:ext cx="2095500" cy="1571625"/>
          </a:xfrm>
          <a:prstGeom prst="rect">
            <a:avLst/>
          </a:prstGeom>
        </p:spPr>
      </p:pic>
    </p:spTree>
    <p:extLst>
      <p:ext uri="{BB962C8B-B14F-4D97-AF65-F5344CB8AC3E}">
        <p14:creationId xmlns:p14="http://schemas.microsoft.com/office/powerpoint/2010/main" val="47267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0314" y="309489"/>
            <a:ext cx="8114298" cy="1778391"/>
          </a:xfrm>
        </p:spPr>
        <p:txBody>
          <a:bodyPr>
            <a:normAutofit/>
          </a:bodyPr>
          <a:lstStyle/>
          <a:p>
            <a:r>
              <a:rPr lang="es-ES" b="1" dirty="0"/>
              <a:t>PRINCIPALES IMPORTADORES DE COCINAS A GAS. (UNIDADES)</a:t>
            </a:r>
            <a:r>
              <a:rPr lang="es-EC" i="1" dirty="0"/>
              <a:t/>
            </a:r>
            <a:br>
              <a:rPr lang="es-EC" i="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27303668"/>
              </p:ext>
            </p:extLst>
          </p:nvPr>
        </p:nvGraphicFramePr>
        <p:xfrm>
          <a:off x="6762071" y="1865892"/>
          <a:ext cx="5055855" cy="2167403"/>
        </p:xfrm>
        <a:graphic>
          <a:graphicData uri="http://schemas.openxmlformats.org/drawingml/2006/table">
            <a:tbl>
              <a:tblPr firstRow="1" firstCol="1" bandRow="1">
                <a:tableStyleId>{5A111915-BE36-4E01-A7E5-04B1672EAD32}</a:tableStyleId>
              </a:tblPr>
              <a:tblGrid>
                <a:gridCol w="2402944">
                  <a:extLst>
                    <a:ext uri="{9D8B030D-6E8A-4147-A177-3AD203B41FA5}">
                      <a16:colId xmlns:a16="http://schemas.microsoft.com/office/drawing/2014/main" xmlns="" val="20000"/>
                    </a:ext>
                  </a:extLst>
                </a:gridCol>
                <a:gridCol w="1284062">
                  <a:extLst>
                    <a:ext uri="{9D8B030D-6E8A-4147-A177-3AD203B41FA5}">
                      <a16:colId xmlns:a16="http://schemas.microsoft.com/office/drawing/2014/main" xmlns="" val="20001"/>
                    </a:ext>
                  </a:extLst>
                </a:gridCol>
                <a:gridCol w="1368849">
                  <a:extLst>
                    <a:ext uri="{9D8B030D-6E8A-4147-A177-3AD203B41FA5}">
                      <a16:colId xmlns:a16="http://schemas.microsoft.com/office/drawing/2014/main" xmlns="" val="20002"/>
                    </a:ext>
                  </a:extLst>
                </a:gridCol>
              </a:tblGrid>
              <a:tr h="521483">
                <a:tc>
                  <a:txBody>
                    <a:bodyPr/>
                    <a:lstStyle/>
                    <a:p>
                      <a:pPr indent="180340" algn="ctr">
                        <a:lnSpc>
                          <a:spcPct val="150000"/>
                        </a:lnSpc>
                        <a:spcAft>
                          <a:spcPts val="0"/>
                        </a:spcAft>
                      </a:pPr>
                      <a:r>
                        <a:rPr lang="es-EC" sz="1200" dirty="0">
                          <a:effectLst/>
                        </a:rPr>
                        <a:t>IMPORTADOR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dirty="0">
                          <a:effectLst/>
                        </a:rPr>
                        <a:t>UNIDADES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dirty="0">
                          <a:effectLst/>
                        </a:rPr>
                        <a:t>PORCENTAJE</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244032">
                <a:tc>
                  <a:txBody>
                    <a:bodyPr/>
                    <a:lstStyle/>
                    <a:p>
                      <a:pPr indent="180340" algn="l">
                        <a:lnSpc>
                          <a:spcPct val="150000"/>
                        </a:lnSpc>
                        <a:spcAft>
                          <a:spcPts val="0"/>
                        </a:spcAft>
                      </a:pPr>
                      <a:r>
                        <a:rPr lang="es-EC" sz="1200">
                          <a:effectLst/>
                        </a:rPr>
                        <a:t>ELECTROLUX C.A.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dirty="0">
                          <a:effectLst/>
                        </a:rPr>
                        <a:t>26,069</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a:effectLst/>
                        </a:rPr>
                        <a:t>21,13%</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44032">
                <a:tc>
                  <a:txBody>
                    <a:bodyPr/>
                    <a:lstStyle/>
                    <a:p>
                      <a:pPr indent="180340" algn="l">
                        <a:lnSpc>
                          <a:spcPct val="150000"/>
                        </a:lnSpc>
                        <a:spcAft>
                          <a:spcPts val="0"/>
                        </a:spcAft>
                      </a:pPr>
                      <a:r>
                        <a:rPr lang="es-EC" sz="1200">
                          <a:effectLst/>
                        </a:rPr>
                        <a:t>HACEB DEL ECUADOR S.A.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dirty="0">
                          <a:effectLst/>
                        </a:rPr>
                        <a:t>20,074</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a:effectLst/>
                        </a:rPr>
                        <a:t>16,27%</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44032">
                <a:tc>
                  <a:txBody>
                    <a:bodyPr/>
                    <a:lstStyle/>
                    <a:p>
                      <a:pPr indent="180340" algn="l">
                        <a:lnSpc>
                          <a:spcPct val="150000"/>
                        </a:lnSpc>
                        <a:spcAft>
                          <a:spcPts val="0"/>
                        </a:spcAft>
                      </a:pPr>
                      <a:r>
                        <a:rPr lang="es-EC" sz="1200">
                          <a:effectLst/>
                        </a:rPr>
                        <a:t>TEKA ECUADOR S.A.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dirty="0">
                          <a:effectLst/>
                        </a:rPr>
                        <a:t>13,638</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a:effectLst/>
                        </a:rPr>
                        <a:t>11,05%</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44032">
                <a:tc>
                  <a:txBody>
                    <a:bodyPr/>
                    <a:lstStyle/>
                    <a:p>
                      <a:pPr indent="180340" algn="l">
                        <a:lnSpc>
                          <a:spcPct val="150000"/>
                        </a:lnSpc>
                        <a:spcAft>
                          <a:spcPts val="0"/>
                        </a:spcAft>
                      </a:pPr>
                      <a:r>
                        <a:rPr lang="es-EC" sz="1200" dirty="0">
                          <a:effectLst/>
                        </a:rPr>
                        <a:t>WHIRLPOOL ECUADOR S.A.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dirty="0">
                          <a:effectLst/>
                        </a:rPr>
                        <a:t>7,661</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a:effectLst/>
                        </a:rPr>
                        <a:t>6,21%</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44032">
                <a:tc>
                  <a:txBody>
                    <a:bodyPr/>
                    <a:lstStyle/>
                    <a:p>
                      <a:pPr indent="180340" algn="l">
                        <a:lnSpc>
                          <a:spcPct val="150000"/>
                        </a:lnSpc>
                        <a:spcAft>
                          <a:spcPts val="0"/>
                        </a:spcAft>
                      </a:pPr>
                      <a:r>
                        <a:rPr lang="es-EC" sz="1200" dirty="0">
                          <a:effectLst/>
                        </a:rPr>
                        <a:t>INDUGLOB S.A.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dirty="0">
                          <a:effectLst/>
                        </a:rPr>
                        <a:t>5,292</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a:effectLst/>
                        </a:rPr>
                        <a:t>4,29%</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44032">
                <a:tc>
                  <a:txBody>
                    <a:bodyPr/>
                    <a:lstStyle/>
                    <a:p>
                      <a:pPr indent="180340" algn="l">
                        <a:lnSpc>
                          <a:spcPct val="150000"/>
                        </a:lnSpc>
                        <a:spcAft>
                          <a:spcPts val="0"/>
                        </a:spcAft>
                      </a:pPr>
                      <a:r>
                        <a:rPr lang="es-EC" sz="1200" dirty="0">
                          <a:effectLst/>
                        </a:rPr>
                        <a:t>OTROS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dirty="0">
                          <a:effectLst/>
                        </a:rPr>
                        <a:t>37,539</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1200" dirty="0">
                          <a:effectLst/>
                        </a:rPr>
                        <a:t>30,43%</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3"/>
          <a:stretch>
            <a:fillRect/>
          </a:stretch>
        </p:blipFill>
        <p:spPr>
          <a:xfrm>
            <a:off x="362946" y="1521608"/>
            <a:ext cx="5994799" cy="3603257"/>
          </a:xfrm>
          <a:prstGeom prst="rect">
            <a:avLst/>
          </a:prstGeom>
        </p:spPr>
      </p:pic>
      <p:pic>
        <p:nvPicPr>
          <p:cNvPr id="3" name="Imagen 2"/>
          <p:cNvPicPr>
            <a:picLocks noChangeAspect="1"/>
          </p:cNvPicPr>
          <p:nvPr/>
        </p:nvPicPr>
        <p:blipFill>
          <a:blip r:embed="rId4"/>
          <a:stretch>
            <a:fillRect/>
          </a:stretch>
        </p:blipFill>
        <p:spPr>
          <a:xfrm>
            <a:off x="7443413" y="4845274"/>
            <a:ext cx="3480522" cy="794064"/>
          </a:xfrm>
          <a:prstGeom prst="rect">
            <a:avLst/>
          </a:prstGeom>
        </p:spPr>
      </p:pic>
      <p:pic>
        <p:nvPicPr>
          <p:cNvPr id="6" name="Imagen 5"/>
          <p:cNvPicPr>
            <a:picLocks noChangeAspect="1"/>
          </p:cNvPicPr>
          <p:nvPr/>
        </p:nvPicPr>
        <p:blipFill>
          <a:blip r:embed="rId5"/>
          <a:stretch>
            <a:fillRect/>
          </a:stretch>
        </p:blipFill>
        <p:spPr>
          <a:xfrm>
            <a:off x="1017842" y="5261942"/>
            <a:ext cx="2745798" cy="1210426"/>
          </a:xfrm>
          <a:prstGeom prst="rect">
            <a:avLst/>
          </a:prstGeom>
        </p:spPr>
      </p:pic>
      <p:pic>
        <p:nvPicPr>
          <p:cNvPr id="7" name="Imagen 6"/>
          <p:cNvPicPr>
            <a:picLocks noChangeAspect="1"/>
          </p:cNvPicPr>
          <p:nvPr/>
        </p:nvPicPr>
        <p:blipFill rotWithShape="1">
          <a:blip r:embed="rId6"/>
          <a:srcRect t="19104"/>
          <a:stretch/>
        </p:blipFill>
        <p:spPr>
          <a:xfrm>
            <a:off x="4279991" y="5278581"/>
            <a:ext cx="1905000" cy="1541073"/>
          </a:xfrm>
          <a:prstGeom prst="rect">
            <a:avLst/>
          </a:prstGeom>
        </p:spPr>
      </p:pic>
    </p:spTree>
    <p:extLst>
      <p:ext uri="{BB962C8B-B14F-4D97-AF65-F5344CB8AC3E}">
        <p14:creationId xmlns:p14="http://schemas.microsoft.com/office/powerpoint/2010/main" val="94624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569" y="159876"/>
            <a:ext cx="8595360" cy="1275029"/>
          </a:xfrm>
        </p:spPr>
        <p:txBody>
          <a:bodyPr>
            <a:noAutofit/>
          </a:bodyPr>
          <a:lstStyle/>
          <a:p>
            <a:r>
              <a:rPr lang="es-ES" sz="2400" b="1" dirty="0"/>
              <a:t>VÍA DE TRANSPORTE UTILIZADO EN LA IMPORTACIÓN DE COCINAS A GAS 2012-2016 (UNIDADES)</a:t>
            </a:r>
            <a:r>
              <a:rPr lang="es-EC" sz="2400" i="1" dirty="0"/>
              <a:t/>
            </a:r>
            <a:br>
              <a:rPr lang="es-EC" sz="2400" i="1" dirty="0"/>
            </a:br>
            <a:endParaRPr lang="es-EC"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63906273"/>
              </p:ext>
            </p:extLst>
          </p:nvPr>
        </p:nvGraphicFramePr>
        <p:xfrm>
          <a:off x="3863326" y="1434905"/>
          <a:ext cx="5798627" cy="4234715"/>
        </p:xfrm>
        <a:graphic>
          <a:graphicData uri="http://schemas.openxmlformats.org/drawingml/2006/table">
            <a:tbl>
              <a:tblPr firstRow="1" firstCol="1" bandRow="1">
                <a:tableStyleId>{BDBED569-4797-4DF1-A0F4-6AAB3CD982D8}</a:tableStyleId>
              </a:tblPr>
              <a:tblGrid>
                <a:gridCol w="1884267">
                  <a:extLst>
                    <a:ext uri="{9D8B030D-6E8A-4147-A177-3AD203B41FA5}">
                      <a16:colId xmlns:a16="http://schemas.microsoft.com/office/drawing/2014/main" xmlns="" val="20000"/>
                    </a:ext>
                  </a:extLst>
                </a:gridCol>
                <a:gridCol w="2664839">
                  <a:extLst>
                    <a:ext uri="{9D8B030D-6E8A-4147-A177-3AD203B41FA5}">
                      <a16:colId xmlns:a16="http://schemas.microsoft.com/office/drawing/2014/main" xmlns="" val="20001"/>
                    </a:ext>
                  </a:extLst>
                </a:gridCol>
                <a:gridCol w="1249521">
                  <a:extLst>
                    <a:ext uri="{9D8B030D-6E8A-4147-A177-3AD203B41FA5}">
                      <a16:colId xmlns:a16="http://schemas.microsoft.com/office/drawing/2014/main" xmlns="" val="20002"/>
                    </a:ext>
                  </a:extLst>
                </a:gridCol>
              </a:tblGrid>
              <a:tr h="435459">
                <a:tc>
                  <a:txBody>
                    <a:bodyPr/>
                    <a:lstStyle/>
                    <a:p>
                      <a:pPr indent="180340" algn="ctr">
                        <a:lnSpc>
                          <a:spcPct val="150000"/>
                        </a:lnSpc>
                        <a:spcAft>
                          <a:spcPts val="0"/>
                        </a:spcAft>
                      </a:pPr>
                      <a:r>
                        <a:rPr lang="es-ES" sz="1400" dirty="0">
                          <a:effectLst/>
                        </a:rPr>
                        <a:t>VIA TRANSPORTE</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ctr">
                        <a:lnSpc>
                          <a:spcPct val="150000"/>
                        </a:lnSpc>
                        <a:spcAft>
                          <a:spcPts val="0"/>
                        </a:spcAft>
                      </a:pPr>
                      <a:r>
                        <a:rPr lang="es-ES" sz="1400">
                          <a:effectLst/>
                        </a:rPr>
                        <a:t>PAIS PROCEDENCIA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400" dirty="0">
                          <a:effectLst/>
                        </a:rPr>
                        <a:t>UNIDADES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0"/>
                  </a:ext>
                </a:extLst>
              </a:tr>
              <a:tr h="245846">
                <a:tc>
                  <a:txBody>
                    <a:bodyPr/>
                    <a:lstStyle/>
                    <a:p>
                      <a:pPr indent="180340" algn="l">
                        <a:lnSpc>
                          <a:spcPct val="150000"/>
                        </a:lnSpc>
                        <a:spcAft>
                          <a:spcPts val="0"/>
                        </a:spcAft>
                      </a:pPr>
                      <a:r>
                        <a:rPr lang="es-ES" sz="1400">
                          <a:effectLst/>
                        </a:rPr>
                        <a:t>AEREA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COLOMBIA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348</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1"/>
                  </a:ext>
                </a:extLst>
              </a:tr>
              <a:tr h="286874">
                <a:tc>
                  <a:txBody>
                    <a:bodyPr/>
                    <a:lstStyle/>
                    <a:p>
                      <a:pPr marL="0" marR="0" lvl="0" indent="180340" algn="l" defTabSz="457200" rtl="0" eaLnBrk="1" fontAlgn="auto" latinLnBrk="0" hangingPunct="1">
                        <a:lnSpc>
                          <a:spcPct val="150000"/>
                        </a:lnSpc>
                        <a:spcBef>
                          <a:spcPts val="0"/>
                        </a:spcBef>
                        <a:spcAft>
                          <a:spcPts val="0"/>
                        </a:spcAft>
                        <a:buClrTx/>
                        <a:buSzTx/>
                        <a:buFontTx/>
                        <a:buNone/>
                        <a:tabLst/>
                        <a:defRPr/>
                      </a:pPr>
                      <a:r>
                        <a:rPr lang="es-ES" sz="1200" dirty="0">
                          <a:effectLst/>
                        </a:rPr>
                        <a:t> 407</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UNITED STATES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37</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2"/>
                  </a:ext>
                </a:extLst>
              </a:tr>
              <a:tr h="286874">
                <a:tc>
                  <a:txBody>
                    <a:bodyPr/>
                    <a:lstStyle/>
                    <a:p>
                      <a:pPr marL="0" marR="0" lvl="0" indent="180340" algn="l" defTabSz="457200" rtl="0" eaLnBrk="1" fontAlgn="auto" latinLnBrk="0" hangingPunct="1">
                        <a:lnSpc>
                          <a:spcPct val="150000"/>
                        </a:lnSpc>
                        <a:spcBef>
                          <a:spcPts val="0"/>
                        </a:spcBef>
                        <a:spcAft>
                          <a:spcPts val="0"/>
                        </a:spcAft>
                        <a:buClrTx/>
                        <a:buSzTx/>
                        <a:buFontTx/>
                        <a:buNone/>
                        <a:tabLst/>
                        <a:defRPr/>
                      </a:pPr>
                      <a:r>
                        <a:rPr lang="es-ES" sz="1200" dirty="0">
                          <a:effectLst/>
                        </a:rPr>
                        <a:t>0,35%</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CHINA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8</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3"/>
                  </a:ext>
                </a:extLst>
              </a:tr>
              <a:tr h="245846">
                <a:tc>
                  <a:txBody>
                    <a:bodyPr/>
                    <a:lstStyle/>
                    <a:p>
                      <a:pPr indent="180340" algn="l">
                        <a:lnSpc>
                          <a:spcPct val="150000"/>
                        </a:lnSpc>
                        <a:spcAft>
                          <a:spcPts val="0"/>
                        </a:spcAft>
                      </a:pPr>
                      <a:r>
                        <a:rPr lang="es-ES" sz="1400" dirty="0">
                          <a:effectLst/>
                        </a:rPr>
                        <a:t>CARRETERA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COLOMBIA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23.324</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4"/>
                  </a:ext>
                </a:extLst>
              </a:tr>
              <a:tr h="245846">
                <a:tc>
                  <a:txBody>
                    <a:bodyPr/>
                    <a:lstStyle/>
                    <a:p>
                      <a:pPr indent="180340" algn="l">
                        <a:lnSpc>
                          <a:spcPct val="150000"/>
                        </a:lnSpc>
                        <a:spcAft>
                          <a:spcPts val="0"/>
                        </a:spcAft>
                      </a:pPr>
                      <a:r>
                        <a:rPr lang="es-ES" sz="1200">
                          <a:effectLst/>
                        </a:rPr>
                        <a:t>23324</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just"/>
                      <a:endParaRPr lang="es-EC" sz="1400" dirty="0">
                        <a:solidFill>
                          <a:schemeClr val="tx1"/>
                        </a:solidFill>
                        <a:effectLst/>
                        <a:latin typeface="Calibri" panose="020F0502020204030204" pitchFamily="34" charset="0"/>
                      </a:endParaRPr>
                    </a:p>
                  </a:txBody>
                  <a:tcPr marL="47228" marR="47228" marT="0" marB="0"/>
                </a:tc>
                <a:tc>
                  <a:txBody>
                    <a:bodyPr/>
                    <a:lstStyle/>
                    <a:p>
                      <a:pPr indent="180340" algn="l">
                        <a:lnSpc>
                          <a:spcPct val="150000"/>
                        </a:lnSpc>
                        <a:spcAft>
                          <a:spcPts val="0"/>
                        </a:spcAft>
                      </a:pPr>
                      <a:r>
                        <a:rPr lang="es-ES" sz="1200" dirty="0">
                          <a:effectLst/>
                        </a:rPr>
                        <a:t>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5"/>
                  </a:ext>
                </a:extLst>
              </a:tr>
              <a:tr h="245846">
                <a:tc>
                  <a:txBody>
                    <a:bodyPr/>
                    <a:lstStyle/>
                    <a:p>
                      <a:pPr indent="180340" algn="l">
                        <a:lnSpc>
                          <a:spcPct val="150000"/>
                        </a:lnSpc>
                        <a:spcAft>
                          <a:spcPts val="0"/>
                        </a:spcAft>
                      </a:pPr>
                      <a:r>
                        <a:rPr lang="es-ES" sz="1200" dirty="0">
                          <a:effectLst/>
                        </a:rPr>
                        <a:t>20,19%</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6"/>
                  </a:ext>
                </a:extLst>
              </a:tr>
              <a:tr h="245846">
                <a:tc>
                  <a:txBody>
                    <a:bodyPr/>
                    <a:lstStyle/>
                    <a:p>
                      <a:pPr indent="180340" algn="l">
                        <a:lnSpc>
                          <a:spcPct val="150000"/>
                        </a:lnSpc>
                        <a:spcAft>
                          <a:spcPts val="0"/>
                        </a:spcAft>
                      </a:pPr>
                      <a:r>
                        <a:rPr lang="es-ES" sz="1400">
                          <a:effectLst/>
                        </a:rPr>
                        <a:t>MARITIMO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CHINA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31.260</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7"/>
                  </a:ext>
                </a:extLst>
              </a:tr>
              <a:tr h="286874">
                <a:tc>
                  <a:txBody>
                    <a:bodyPr/>
                    <a:lstStyle/>
                    <a:p>
                      <a:pPr marL="0" marR="0" lvl="0" indent="180340" algn="l" defTabSz="457200" rtl="0" eaLnBrk="1" fontAlgn="auto" latinLnBrk="0" hangingPunct="1">
                        <a:lnSpc>
                          <a:spcPct val="150000"/>
                        </a:lnSpc>
                        <a:spcBef>
                          <a:spcPts val="0"/>
                        </a:spcBef>
                        <a:spcAft>
                          <a:spcPts val="0"/>
                        </a:spcAft>
                        <a:buClrTx/>
                        <a:buSzTx/>
                        <a:buFontTx/>
                        <a:buNone/>
                        <a:tabLst/>
                        <a:defRPr/>
                      </a:pPr>
                      <a:r>
                        <a:rPr lang="es-ES" sz="1200" dirty="0">
                          <a:effectLst/>
                        </a:rPr>
                        <a:t> 91786,65</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HONG KONG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24.389</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8"/>
                  </a:ext>
                </a:extLst>
              </a:tr>
              <a:tr h="286874">
                <a:tc>
                  <a:txBody>
                    <a:bodyPr/>
                    <a:lstStyle/>
                    <a:p>
                      <a:pPr marL="0" marR="0" lvl="0" indent="180340" algn="l" defTabSz="457200" rtl="0" eaLnBrk="1" fontAlgn="auto" latinLnBrk="0" hangingPunct="1">
                        <a:lnSpc>
                          <a:spcPct val="150000"/>
                        </a:lnSpc>
                        <a:spcBef>
                          <a:spcPts val="0"/>
                        </a:spcBef>
                        <a:spcAft>
                          <a:spcPts val="0"/>
                        </a:spcAft>
                        <a:buClrTx/>
                        <a:buSzTx/>
                        <a:buFontTx/>
                        <a:buNone/>
                        <a:tabLst/>
                        <a:defRPr/>
                      </a:pPr>
                      <a:r>
                        <a:rPr lang="es-ES" sz="1200" dirty="0">
                          <a:effectLst/>
                        </a:rPr>
                        <a:t> 79,46%</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SPAIN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9.279</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09"/>
                  </a:ext>
                </a:extLst>
              </a:tr>
              <a:tr h="245846">
                <a:tc>
                  <a:txBody>
                    <a:bodyPr/>
                    <a:lstStyle/>
                    <a:p>
                      <a:pPr indent="180340" algn="l">
                        <a:lnSpc>
                          <a:spcPct val="150000"/>
                        </a:lnSpc>
                        <a:spcAft>
                          <a:spcPts val="0"/>
                        </a:spcAft>
                      </a:pPr>
                      <a:r>
                        <a:rPr lang="es-ES" sz="1200">
                          <a:effectLst/>
                        </a:rPr>
                        <a:t>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MEXICO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7.573</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10"/>
                  </a:ext>
                </a:extLst>
              </a:tr>
              <a:tr h="287133">
                <a:tc>
                  <a:txBody>
                    <a:bodyPr/>
                    <a:lstStyle/>
                    <a:p>
                      <a:pPr indent="180340" algn="just">
                        <a:lnSpc>
                          <a:spcPct val="150000"/>
                        </a:lnSpc>
                        <a:spcAft>
                          <a:spcPts val="0"/>
                        </a:spcAft>
                      </a:pP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ITALY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5.905</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11"/>
                  </a:ext>
                </a:extLst>
              </a:tr>
              <a:tr h="245846">
                <a:tc>
                  <a:txBody>
                    <a:bodyPr/>
                    <a:lstStyle/>
                    <a:p>
                      <a:pPr indent="180340" algn="ctr">
                        <a:lnSpc>
                          <a:spcPct val="150000"/>
                        </a:lnSpc>
                        <a:spcAft>
                          <a:spcPts val="0"/>
                        </a:spcAft>
                      </a:pPr>
                      <a:r>
                        <a:rPr lang="es-ES" sz="1200">
                          <a:effectLst/>
                        </a:rPr>
                        <a:t>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BRAZIL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5.009</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12"/>
                  </a:ext>
                </a:extLst>
              </a:tr>
              <a:tr h="245846">
                <a:tc>
                  <a:txBody>
                    <a:bodyPr/>
                    <a:lstStyle/>
                    <a:p>
                      <a:pPr indent="180340" algn="ctr">
                        <a:lnSpc>
                          <a:spcPct val="150000"/>
                        </a:lnSpc>
                        <a:spcAft>
                          <a:spcPts val="0"/>
                        </a:spcAft>
                      </a:pPr>
                      <a:r>
                        <a:rPr lang="es-ES" sz="1200" dirty="0">
                          <a:effectLst/>
                        </a:rPr>
                        <a:t> </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a:effectLst/>
                        </a:rPr>
                        <a:t>COLOMBIA </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tc>
                  <a:txBody>
                    <a:bodyPr/>
                    <a:lstStyle/>
                    <a:p>
                      <a:pPr indent="180340" algn="l">
                        <a:lnSpc>
                          <a:spcPct val="150000"/>
                        </a:lnSpc>
                        <a:spcAft>
                          <a:spcPts val="0"/>
                        </a:spcAft>
                      </a:pPr>
                      <a:r>
                        <a:rPr lang="es-ES" sz="1200" dirty="0">
                          <a:effectLst/>
                        </a:rPr>
                        <a:t>3.873</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228" marR="47228" marT="0" marB="0"/>
                </a:tc>
                <a:extLst>
                  <a:ext uri="{0D108BD9-81ED-4DB2-BD59-A6C34878D82A}">
                    <a16:rowId xmlns:a16="http://schemas.microsoft.com/office/drawing/2014/main" xmlns="" val="10013"/>
                  </a:ext>
                </a:extLst>
              </a:tr>
            </a:tbl>
          </a:graphicData>
        </a:graphic>
      </p:graphicFrame>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957" y="2126718"/>
            <a:ext cx="2494972" cy="1871229"/>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48" y="4787612"/>
            <a:ext cx="2857500" cy="146685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26" y="1434905"/>
            <a:ext cx="2846157" cy="1951651"/>
          </a:xfrm>
          <a:prstGeom prst="rect">
            <a:avLst/>
          </a:prstGeom>
        </p:spPr>
      </p:pic>
    </p:spTree>
    <p:extLst>
      <p:ext uri="{BB962C8B-B14F-4D97-AF65-F5344CB8AC3E}">
        <p14:creationId xmlns:p14="http://schemas.microsoft.com/office/powerpoint/2010/main" val="3187075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262" y="342756"/>
            <a:ext cx="7917350" cy="1280890"/>
          </a:xfrm>
        </p:spPr>
        <p:txBody>
          <a:bodyPr>
            <a:normAutofit/>
          </a:bodyPr>
          <a:lstStyle/>
          <a:p>
            <a:r>
              <a:rPr lang="es-EC" dirty="0"/>
              <a:t>FOB COCINAS A GAS Vs COCINAS A INDUCCION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5359656"/>
              </p:ext>
            </p:extLst>
          </p:nvPr>
        </p:nvGraphicFramePr>
        <p:xfrm>
          <a:off x="1209822" y="1378634"/>
          <a:ext cx="9703948" cy="4712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0369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MX" dirty="0"/>
              <a:t>CONCLUSIONES</a:t>
            </a:r>
            <a:endParaRPr lang="es-EC" dirty="0"/>
          </a:p>
        </p:txBody>
      </p:sp>
      <p:sp>
        <p:nvSpPr>
          <p:cNvPr id="3" name="Marcador de contenido 2"/>
          <p:cNvSpPr>
            <a:spLocks noGrp="1"/>
          </p:cNvSpPr>
          <p:nvPr>
            <p:ph idx="1"/>
          </p:nvPr>
        </p:nvSpPr>
        <p:spPr>
          <a:xfrm>
            <a:off x="2758023" y="1616248"/>
            <a:ext cx="8915400" cy="3777622"/>
          </a:xfrm>
        </p:spPr>
        <p:txBody>
          <a:bodyPr/>
          <a:lstStyle/>
          <a:p>
            <a:pPr lvl="0"/>
            <a:r>
              <a:rPr lang="es-EC" dirty="0"/>
              <a:t>El modelo de Industrialización por Sustitución de importaciones se implementó buscando principalmente satisfacer la demanda interna y fomentar la industria nacional de cocinas eléctricas de inducción, es importante recalcar que un país no se puede especializar en todo por lo que el modelo se debe aplicar a bienes que tengan una ventaja competitiva y comparativa para lograr desarrollarse en el mercado, este modelo no funcionó de la misma forma para todos los países Latinoamericanos, debido a que no todos desarrollan las mismas industrias ni explotan los mismos recursos; lo cual dio paso al desarrollo de la teoría de la dependencia, la cual hace la diferenciación entre países del centro representado en su mayoría por países del norte y países ubicados en la periferia que está formado por países del sur principalmente, los cuales dependen de países primermundistas que adquieren las materias primas que sus países producen y así obtener divisas para adquirir los bienes que se necesitaba importar.</a:t>
            </a:r>
          </a:p>
        </p:txBody>
      </p:sp>
    </p:spTree>
    <p:extLst>
      <p:ext uri="{BB962C8B-B14F-4D97-AF65-F5344CB8AC3E}">
        <p14:creationId xmlns:p14="http://schemas.microsoft.com/office/powerpoint/2010/main" val="300068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04807" y="1645919"/>
            <a:ext cx="8915400" cy="4698609"/>
          </a:xfrm>
        </p:spPr>
        <p:txBody>
          <a:bodyPr/>
          <a:lstStyle/>
          <a:p>
            <a:pPr lvl="0"/>
            <a:r>
              <a:rPr lang="es-MX" dirty="0"/>
              <a:t>El gobierno del Expresidente Rafael Correa, género como proyecto el </a:t>
            </a:r>
            <a:r>
              <a:rPr lang="es-EC" dirty="0"/>
              <a:t>Programa de Eficiencia Energética, para cocción por inducción en sustitución del gas licuado de petróleo en el sector residencial, mismo que se implementó desde agosto del año 2014 y mediante incentivos buscó alcanzar sus objetivos, teniendo como resultados la influencia directa en el aumento de importación de cocinas eléctricas de inducción y a su vez desincentivando la importación de cocinas a gas, como lo podemos evidenciar en la curva de importaciones tanto de cocinas eléctricas de inducción como a gas en el periodo 2012 – 2016, dado que las cocinas eléctricas de inducción han suplido la demanda existente en años anteriores por cocinas a gas, que para final del periodo marcan un descenso del 58.73% y un incremento para cocinas de inducción incluso llegando a superar 13 veces su FOB con relación al año inicial; a pesar de haber descendido 61.60% para el año 2016.</a:t>
            </a:r>
          </a:p>
        </p:txBody>
      </p:sp>
    </p:spTree>
    <p:extLst>
      <p:ext uri="{BB962C8B-B14F-4D97-AF65-F5344CB8AC3E}">
        <p14:creationId xmlns:p14="http://schemas.microsoft.com/office/powerpoint/2010/main" val="3626030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C" dirty="0"/>
              <a:t>La aplicación de medidas proteccionistas a cocinas eléctricas de inducción, ha generado un beneficio para importadores y ensambladores de cocinas eléctricas de inducción que cumplan con los requisitos establecidos y ser certificados ante el MIPRO, los mismos se han visto favorecidos de grandes incentivos tributarios como son: la exoneración del Impuesto a la Salida de Divisas y la reducción total del Impuesto al Valor Agregado; estas medidas han generado una curva positiva que creció 13 veces tomando en cuenta el período 2012-2016; sin embargo para el último año se destaca una disminución del 61.60% con relación al año anterior que a su vez se puede relacionar con el repentino incremento de la curva en la importaciones de cocinas a gas que hasta la actualidad sigue con un precio de $1.60 oficialmente representando cerca de $700 millones al año; sin embargo desde enero del año 2018 el mismo ya no será subsidiado por el gobierno.</a:t>
            </a:r>
          </a:p>
          <a:p>
            <a:endParaRPr lang="es-EC" dirty="0"/>
          </a:p>
        </p:txBody>
      </p:sp>
    </p:spTree>
    <p:extLst>
      <p:ext uri="{BB962C8B-B14F-4D97-AF65-F5344CB8AC3E}">
        <p14:creationId xmlns:p14="http://schemas.microsoft.com/office/powerpoint/2010/main" val="83938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210154B-FAA4-4420-8647-9DEF73133225}"/>
              </a:ext>
            </a:extLst>
          </p:cNvPr>
          <p:cNvSpPr>
            <a:spLocks noGrp="1"/>
          </p:cNvSpPr>
          <p:nvPr>
            <p:ph idx="1"/>
          </p:nvPr>
        </p:nvSpPr>
        <p:spPr>
          <a:xfrm>
            <a:off x="2964872" y="0"/>
            <a:ext cx="8340437" cy="6342742"/>
          </a:xfrm>
        </p:spPr>
        <p:txBody>
          <a:bodyPr>
            <a:normAutofit fontScale="92500" lnSpcReduction="10000"/>
          </a:bodyPr>
          <a:lstStyle/>
          <a:p>
            <a:pPr algn="just"/>
            <a:r>
              <a:rPr lang="es-EC" sz="2000" b="1" dirty="0">
                <a:latin typeface="+mj-lt"/>
              </a:rPr>
              <a:t>Objetivo general:</a:t>
            </a:r>
          </a:p>
          <a:p>
            <a:pPr marL="0" indent="0" algn="just">
              <a:buNone/>
            </a:pPr>
            <a:r>
              <a:rPr lang="es-EC" sz="2000" dirty="0">
                <a:latin typeface="+mj-lt"/>
              </a:rPr>
              <a:t>	Comparar las variaciones históricas, que han tenido en durante el periodo 	2012-2016, la importación de cocinas a gas y eléctricas de inducción, 	pertenecientes a las subpartidas 7321.11 y 8516.60 	respectivamente, 	mediante 	un 	estudio cuantitativo, con el fin de determinar 	la 	influencia 	de las medidas 	tomadas 	para impulsar la implementación 	del 	“Programa 	de cocción eficiente” 	promovido 	por el Gobierno del 	Expresidente 	Rafael Correa.</a:t>
            </a:r>
          </a:p>
          <a:p>
            <a:pPr algn="just"/>
            <a:r>
              <a:rPr lang="es-EC" sz="2000" b="1" dirty="0">
                <a:latin typeface="+mj-lt"/>
              </a:rPr>
              <a:t>Objetivos específicos:</a:t>
            </a:r>
          </a:p>
          <a:p>
            <a:pPr marL="0" indent="0" algn="just">
              <a:buNone/>
            </a:pPr>
            <a:r>
              <a:rPr lang="es-EC" sz="2000" dirty="0">
                <a:latin typeface="+mj-lt"/>
              </a:rPr>
              <a:t>•	Analizar la influencia de medidas creadas para apoyar el “Programa de 	cocción 	eficiente” en la importación de cocinas.</a:t>
            </a:r>
          </a:p>
          <a:p>
            <a:pPr marL="0" indent="0" algn="just">
              <a:buNone/>
            </a:pPr>
            <a:r>
              <a:rPr lang="es-EC" sz="2000" dirty="0">
                <a:latin typeface="+mj-lt"/>
              </a:rPr>
              <a:t>•	Presentar los resultados posteriores a comparar la variación histórica de la 	importación 	de 	cocinas a Ecuador en el período 2012 – 2016.</a:t>
            </a:r>
          </a:p>
          <a:p>
            <a:pPr marL="0" indent="0" algn="just">
              <a:buNone/>
            </a:pPr>
            <a:r>
              <a:rPr lang="es-EC" sz="2000" dirty="0">
                <a:latin typeface="+mj-lt"/>
              </a:rPr>
              <a:t>•	Determinar elementos de discusión y líneas futuras de investigación 	complementarias.</a:t>
            </a:r>
            <a:endParaRPr lang="es-EC" sz="2000" b="1" dirty="0">
              <a:latin typeface="+mj-lt"/>
            </a:endParaRPr>
          </a:p>
          <a:p>
            <a:pPr lvl="0" algn="just"/>
            <a:r>
              <a:rPr lang="es-ES" sz="2000" b="1" dirty="0">
                <a:latin typeface="+mj-lt"/>
              </a:rPr>
              <a:t>Hipótesis</a:t>
            </a:r>
            <a:endParaRPr lang="es-EC" sz="2000" dirty="0">
              <a:latin typeface="+mj-lt"/>
            </a:endParaRPr>
          </a:p>
          <a:p>
            <a:pPr marL="0" lvl="0" indent="0" algn="just">
              <a:buNone/>
            </a:pPr>
            <a:r>
              <a:rPr lang="es-EC" sz="2000" dirty="0">
                <a:latin typeface="+mj-lt"/>
              </a:rPr>
              <a:t>	¿La implementación de medidas acorde con el “Programa de Cocción 	Eficiente”, sobre cocinas a gas ha provocado la reducción de sus 	importaciones 	mientras que las eléctricas de inducción han cubierto esa 	demanda?</a:t>
            </a:r>
          </a:p>
          <a:p>
            <a:pPr algn="just"/>
            <a:endParaRPr lang="es-EC" sz="2000" dirty="0">
              <a:latin typeface="+mj-lt"/>
            </a:endParaRPr>
          </a:p>
        </p:txBody>
      </p:sp>
    </p:spTree>
    <p:extLst>
      <p:ext uri="{BB962C8B-B14F-4D97-AF65-F5344CB8AC3E}">
        <p14:creationId xmlns:p14="http://schemas.microsoft.com/office/powerpoint/2010/main" val="182830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43200" y="1645920"/>
            <a:ext cx="8761412" cy="4265302"/>
          </a:xfrm>
        </p:spPr>
        <p:txBody>
          <a:bodyPr>
            <a:normAutofit/>
          </a:bodyPr>
          <a:lstStyle/>
          <a:p>
            <a:pPr lvl="0"/>
            <a:r>
              <a:rPr lang="es-EC" dirty="0"/>
              <a:t>Con la finalidad de frenar la importación de cocinas a gas e impulsar la importación de cocinas a inducción, el gobierno impuso medidas proteccionistas a cocinas que funcionan con combustión a gas, estas medidas incluyen la imposición del Impuesto a Consumos Especiales del 100%, mismo que incrementa el precio de venta al público al doble y desincentiva que el mercado quiera adquirirlas, logrando para el final del período un decrecimiento acumulado del 58.73%; sin embargo en el año 2016 con relación a años anteriores se puede notar que la curva nuevamente tiende a ser creciente con un 105.56% con relación al año anterior; por lo que se puede notar que en el mercado existe incertidumbre debido a que se ha cumplido con cierta parte del “Proyecto de Cocción Eficiente”, esto relacionado a la implementación masiva de cocinas de inducción, sin embargo el gas doméstico continua siendo subsidiado y el incremento en las planillas por el servicio eléctrico representa un gasto superior con relación a cocinar con gas aun subsidiado.</a:t>
            </a:r>
          </a:p>
        </p:txBody>
      </p:sp>
    </p:spTree>
    <p:extLst>
      <p:ext uri="{BB962C8B-B14F-4D97-AF65-F5344CB8AC3E}">
        <p14:creationId xmlns:p14="http://schemas.microsoft.com/office/powerpoint/2010/main" val="3121408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60320" y="1308295"/>
            <a:ext cx="8944291" cy="4602927"/>
          </a:xfrm>
        </p:spPr>
        <p:txBody>
          <a:bodyPr>
            <a:normAutofit/>
          </a:bodyPr>
          <a:lstStyle/>
          <a:p>
            <a:pPr lvl="0"/>
            <a:r>
              <a:rPr lang="es-EC" dirty="0"/>
              <a:t>Es importante destacar que con la finalidad de reemplazar la energía usada tradicionalmente por los hogares ecuatorianos para la cocción de alimentos y el calentamiento de agua a base de gas licuado de petróleo y al tratarse de un proyecto impulsado por el gobierno una de las principales empresas importadoras es la Empresa Eléctrica Pública, siendo la primera en la importación de cocinas eléctricas de inducción sin horno o a su vez eléctricas de inducción que posean horno pero el mismo no funcione a base de gas doméstico u otro combustible; es decir la Empresa Eléctrica Pública es la principal beneficiaria de un arancel Ad </a:t>
            </a:r>
            <a:r>
              <a:rPr lang="es-EC" dirty="0" err="1"/>
              <a:t>Valorem</a:t>
            </a:r>
            <a:r>
              <a:rPr lang="es-EC" dirty="0"/>
              <a:t> equivalente a 0 en cocinas terminadas, listas para su uso y comercialización, seguida por fabricantes que poseen el certificado de ensamblador de cocinas de inducción registrado en el MIPRO y se benefician de un arancel Ad </a:t>
            </a:r>
            <a:r>
              <a:rPr lang="es-EC" dirty="0" err="1"/>
              <a:t>Valorem</a:t>
            </a:r>
            <a:r>
              <a:rPr lang="es-EC" dirty="0"/>
              <a:t> 0 aplicado a cocinas destinadas a ser ensambladas antes de ponerlas a disposición del consumidor o a su vez destinarlas a exportación definitiva esta lista está encabezada por INDUGLOB conocida comercialmente como </a:t>
            </a:r>
            <a:r>
              <a:rPr lang="es-EC" dirty="0" err="1"/>
              <a:t>Indurama</a:t>
            </a:r>
            <a:r>
              <a:rPr lang="es-EC" dirty="0"/>
              <a:t>, con gran ventaja sobre MABE ECUADOR.</a:t>
            </a:r>
          </a:p>
        </p:txBody>
      </p:sp>
    </p:spTree>
    <p:extLst>
      <p:ext uri="{BB962C8B-B14F-4D97-AF65-F5344CB8AC3E}">
        <p14:creationId xmlns:p14="http://schemas.microsoft.com/office/powerpoint/2010/main" val="1046015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523AF8-3C9A-4E3E-B7F5-5D0A881A3F27}"/>
              </a:ext>
            </a:extLst>
          </p:cNvPr>
          <p:cNvSpPr>
            <a:spLocks noGrp="1"/>
          </p:cNvSpPr>
          <p:nvPr>
            <p:ph type="title"/>
          </p:nvPr>
        </p:nvSpPr>
        <p:spPr>
          <a:xfrm>
            <a:off x="3042867" y="275767"/>
            <a:ext cx="8911687" cy="1280890"/>
          </a:xfrm>
        </p:spPr>
        <p:txBody>
          <a:bodyPr>
            <a:normAutofit/>
          </a:bodyPr>
          <a:lstStyle/>
          <a:p>
            <a:pPr algn="r"/>
            <a:r>
              <a:rPr lang="es-ES" sz="1800" b="1" dirty="0"/>
              <a:t>PROGRAMA DE EFICIENCIA ENERGÉTICA PARA COCCIÓN POR INDUCCIÓN EN SUSTITUCIÓN DEL GAS LICUADO DE PETRÓLEO EN EL SECTOR RESIDENCIAL.</a:t>
            </a:r>
            <a:r>
              <a:rPr lang="es-EC" sz="1800" b="1" dirty="0"/>
              <a:t/>
            </a:r>
            <a:br>
              <a:rPr lang="es-EC" sz="1800" b="1" dirty="0"/>
            </a:br>
            <a:endParaRPr lang="es-EC" sz="1800" dirty="0"/>
          </a:p>
        </p:txBody>
      </p:sp>
      <p:pic>
        <p:nvPicPr>
          <p:cNvPr id="7" name="Imagen 6">
            <a:extLst>
              <a:ext uri="{FF2B5EF4-FFF2-40B4-BE49-F238E27FC236}">
                <a16:creationId xmlns:a16="http://schemas.microsoft.com/office/drawing/2014/main" xmlns="" id="{0D34C1AC-17E2-46AA-9F58-49DF39948103}"/>
              </a:ext>
            </a:extLst>
          </p:cNvPr>
          <p:cNvPicPr>
            <a:picLocks noChangeAspect="1"/>
          </p:cNvPicPr>
          <p:nvPr/>
        </p:nvPicPr>
        <p:blipFill>
          <a:blip r:embed="rId3"/>
          <a:stretch>
            <a:fillRect/>
          </a:stretch>
        </p:blipFill>
        <p:spPr>
          <a:xfrm>
            <a:off x="6557592" y="1089355"/>
            <a:ext cx="3514725" cy="1295400"/>
          </a:xfrm>
          <a:prstGeom prst="rect">
            <a:avLst/>
          </a:prstGeom>
        </p:spPr>
      </p:pic>
      <p:pic>
        <p:nvPicPr>
          <p:cNvPr id="8" name="Imagen 7">
            <a:extLst>
              <a:ext uri="{FF2B5EF4-FFF2-40B4-BE49-F238E27FC236}">
                <a16:creationId xmlns:a16="http://schemas.microsoft.com/office/drawing/2014/main" xmlns="" id="{B985F637-8810-4EB2-AFB2-54B5CE689ECA}"/>
              </a:ext>
            </a:extLst>
          </p:cNvPr>
          <p:cNvPicPr>
            <a:picLocks noChangeAspect="1"/>
          </p:cNvPicPr>
          <p:nvPr/>
        </p:nvPicPr>
        <p:blipFill>
          <a:blip r:embed="rId4"/>
          <a:stretch>
            <a:fillRect/>
          </a:stretch>
        </p:blipFill>
        <p:spPr>
          <a:xfrm>
            <a:off x="996954" y="1084593"/>
            <a:ext cx="3514725" cy="1304925"/>
          </a:xfrm>
          <a:prstGeom prst="rect">
            <a:avLst/>
          </a:prstGeom>
        </p:spPr>
      </p:pic>
      <p:pic>
        <p:nvPicPr>
          <p:cNvPr id="9" name="Imagen 8">
            <a:extLst>
              <a:ext uri="{FF2B5EF4-FFF2-40B4-BE49-F238E27FC236}">
                <a16:creationId xmlns:a16="http://schemas.microsoft.com/office/drawing/2014/main" xmlns="" id="{A3E3FE8E-2245-48CD-8DFC-1045CDDAD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8137" y="3222380"/>
            <a:ext cx="2143125" cy="1621146"/>
          </a:xfrm>
          <a:prstGeom prst="rect">
            <a:avLst/>
          </a:prstGeom>
        </p:spPr>
      </p:pic>
      <p:pic>
        <p:nvPicPr>
          <p:cNvPr id="2050" name="Picture 2" descr="Resultado de imagen para programa de coccion eficiente">
            <a:extLst>
              <a:ext uri="{FF2B5EF4-FFF2-40B4-BE49-F238E27FC236}">
                <a16:creationId xmlns:a16="http://schemas.microsoft.com/office/drawing/2014/main" xmlns="" id="{5164EBC8-3303-4578-9F5F-AE4A74BD77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770" y="2430334"/>
            <a:ext cx="8913722" cy="435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5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xmlns="" id="{892E044C-2515-4DA7-82A9-C87D98C045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9455" y="803572"/>
            <a:ext cx="9098590" cy="6026718"/>
          </a:xfrm>
          <a:prstGeom prst="rect">
            <a:avLst/>
          </a:prstGeom>
        </p:spPr>
      </p:pic>
      <p:sp>
        <p:nvSpPr>
          <p:cNvPr id="2" name="Rectángulo redondeado 1"/>
          <p:cNvSpPr/>
          <p:nvPr/>
        </p:nvSpPr>
        <p:spPr>
          <a:xfrm>
            <a:off x="3810000" y="1454727"/>
            <a:ext cx="1260763" cy="40178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dirty="0"/>
              <a:t>1955</a:t>
            </a:r>
            <a:endParaRPr lang="es-EC" dirty="0"/>
          </a:p>
        </p:txBody>
      </p:sp>
      <p:sp>
        <p:nvSpPr>
          <p:cNvPr id="3" name="Rectángulo redondeado 2"/>
          <p:cNvSpPr/>
          <p:nvPr/>
        </p:nvSpPr>
        <p:spPr>
          <a:xfrm>
            <a:off x="9320264" y="935181"/>
            <a:ext cx="2483809" cy="15032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t>Subsidio $ 8025</a:t>
            </a:r>
          </a:p>
          <a:p>
            <a:pPr algn="ctr"/>
            <a:r>
              <a:rPr lang="es-MX" dirty="0"/>
              <a:t>Comercio ilícito $650</a:t>
            </a:r>
            <a:endParaRPr lang="es-EC" dirty="0"/>
          </a:p>
        </p:txBody>
      </p:sp>
      <p:sp>
        <p:nvSpPr>
          <p:cNvPr id="5" name="Rectángulo redondeado 4"/>
          <p:cNvSpPr/>
          <p:nvPr/>
        </p:nvSpPr>
        <p:spPr>
          <a:xfrm>
            <a:off x="3501355" y="5347855"/>
            <a:ext cx="1998899" cy="5264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MX" b="1" dirty="0">
                <a:ln/>
                <a:solidFill>
                  <a:schemeClr val="accent4"/>
                </a:solidFill>
              </a:rPr>
              <a:t>80 % importado</a:t>
            </a:r>
            <a:endParaRPr lang="es-EC" b="1" dirty="0">
              <a:ln/>
              <a:solidFill>
                <a:schemeClr val="accent4"/>
              </a:solidFill>
            </a:endParaRPr>
          </a:p>
        </p:txBody>
      </p:sp>
      <p:sp>
        <p:nvSpPr>
          <p:cNvPr id="6" name="Rectángulo redondeado 5"/>
          <p:cNvSpPr/>
          <p:nvPr/>
        </p:nvSpPr>
        <p:spPr>
          <a:xfrm>
            <a:off x="6701755" y="6068291"/>
            <a:ext cx="1998899" cy="5264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a:ln w="0"/>
                <a:solidFill>
                  <a:schemeClr val="accent1"/>
                </a:solidFill>
                <a:effectLst>
                  <a:outerShdw blurRad="38100" dist="25400" dir="5400000" algn="ctr" rotWithShape="0">
                    <a:srgbClr val="6E747A">
                      <a:alpha val="43000"/>
                    </a:srgbClr>
                  </a:outerShdw>
                </a:effectLst>
              </a:rPr>
              <a:t>Cilindros mensuales por familia</a:t>
            </a:r>
            <a:endParaRPr lang="es-EC" sz="1400" dirty="0">
              <a:ln w="0"/>
              <a:solidFill>
                <a:schemeClr val="accent1"/>
              </a:solidFill>
              <a:effectLst>
                <a:outerShdw blurRad="38100" dist="25400" dir="5400000" algn="ctr" rotWithShape="0">
                  <a:srgbClr val="6E747A">
                    <a:alpha val="43000"/>
                  </a:srgbClr>
                </a:outerShdw>
              </a:effectLst>
            </a:endParaRPr>
          </a:p>
        </p:txBody>
      </p:sp>
      <p:sp>
        <p:nvSpPr>
          <p:cNvPr id="7" name="Rectángulo redondeado 6"/>
          <p:cNvSpPr/>
          <p:nvPr/>
        </p:nvSpPr>
        <p:spPr>
          <a:xfrm>
            <a:off x="6701756" y="2632363"/>
            <a:ext cx="1749518" cy="80356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t>Costo real $12</a:t>
            </a:r>
            <a:endParaRPr lang="es-EC" dirty="0"/>
          </a:p>
        </p:txBody>
      </p:sp>
      <p:sp>
        <p:nvSpPr>
          <p:cNvPr id="8" name="Rectángulo 7"/>
          <p:cNvSpPr/>
          <p:nvPr/>
        </p:nvSpPr>
        <p:spPr>
          <a:xfrm>
            <a:off x="6701755" y="5818909"/>
            <a:ext cx="280936" cy="110836"/>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0" name="Rectángulo 9"/>
          <p:cNvSpPr/>
          <p:nvPr/>
        </p:nvSpPr>
        <p:spPr>
          <a:xfrm>
            <a:off x="7789336" y="5818908"/>
            <a:ext cx="394856" cy="83127"/>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40392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120CDBD4-12D0-47FF-B295-A773C190DE8D}"/>
              </a:ext>
            </a:extLst>
          </p:cNvPr>
          <p:cNvPicPr>
            <a:picLocks noChangeAspect="1"/>
          </p:cNvPicPr>
          <p:nvPr/>
        </p:nvPicPr>
        <p:blipFill rotWithShape="1">
          <a:blip r:embed="rId3">
            <a:extLst>
              <a:ext uri="{28A0092B-C50C-407E-A947-70E740481C1C}">
                <a14:useLocalDpi xmlns:a14="http://schemas.microsoft.com/office/drawing/2010/main" val="0"/>
              </a:ext>
            </a:extLst>
          </a:blip>
          <a:srcRect b="1863"/>
          <a:stretch/>
        </p:blipFill>
        <p:spPr>
          <a:xfrm>
            <a:off x="1002987" y="1002794"/>
            <a:ext cx="9277085" cy="5688952"/>
          </a:xfrm>
          <a:prstGeom prst="rect">
            <a:avLst/>
          </a:prstGeom>
        </p:spPr>
      </p:pic>
      <p:sp>
        <p:nvSpPr>
          <p:cNvPr id="5" name="Rectángulo 4">
            <a:extLst>
              <a:ext uri="{FF2B5EF4-FFF2-40B4-BE49-F238E27FC236}">
                <a16:creationId xmlns:a16="http://schemas.microsoft.com/office/drawing/2014/main" xmlns="" id="{F8BA0016-5A1A-408D-8594-1308A5C3E11B}"/>
              </a:ext>
            </a:extLst>
          </p:cNvPr>
          <p:cNvSpPr/>
          <p:nvPr/>
        </p:nvSpPr>
        <p:spPr>
          <a:xfrm>
            <a:off x="7633855" y="246743"/>
            <a:ext cx="3556659" cy="5429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CIFRAS DEL PROGRAMA</a:t>
            </a:r>
          </a:p>
        </p:txBody>
      </p:sp>
    </p:spTree>
    <p:extLst>
      <p:ext uri="{BB962C8B-B14F-4D97-AF65-F5344CB8AC3E}">
        <p14:creationId xmlns:p14="http://schemas.microsoft.com/office/powerpoint/2010/main" val="210294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FC551C-FD61-4B50-BD0C-4FC4662D15A2}"/>
              </a:ext>
            </a:extLst>
          </p:cNvPr>
          <p:cNvSpPr>
            <a:spLocks noGrp="1"/>
          </p:cNvSpPr>
          <p:nvPr>
            <p:ph type="title"/>
          </p:nvPr>
        </p:nvSpPr>
        <p:spPr>
          <a:xfrm>
            <a:off x="3251199" y="203200"/>
            <a:ext cx="8781143" cy="1701800"/>
          </a:xfrm>
        </p:spPr>
        <p:txBody>
          <a:bodyPr/>
          <a:lstStyle/>
          <a:p>
            <a:pPr algn="ctr"/>
            <a:r>
              <a:rPr lang="es-ES" dirty="0"/>
              <a:t>PARTES DEL PROYECTO DE COCCIÓN EFICIENTE</a:t>
            </a:r>
            <a:endParaRPr lang="es-EC" dirty="0"/>
          </a:p>
        </p:txBody>
      </p:sp>
      <p:graphicFrame>
        <p:nvGraphicFramePr>
          <p:cNvPr id="4" name="Marcador de contenido 3">
            <a:extLst>
              <a:ext uri="{FF2B5EF4-FFF2-40B4-BE49-F238E27FC236}">
                <a16:creationId xmlns:a16="http://schemas.microsoft.com/office/drawing/2014/main" xmlns="" id="{BF808FA8-A523-499B-A3C1-4BC44B95B6BD}"/>
              </a:ext>
            </a:extLst>
          </p:cNvPr>
          <p:cNvGraphicFramePr>
            <a:graphicFrameLocks noGrp="1"/>
          </p:cNvGraphicFramePr>
          <p:nvPr>
            <p:ph idx="1"/>
            <p:extLst>
              <p:ext uri="{D42A27DB-BD31-4B8C-83A1-F6EECF244321}">
                <p14:modId xmlns:p14="http://schemas.microsoft.com/office/powerpoint/2010/main" val="1343375447"/>
              </p:ext>
            </p:extLst>
          </p:nvPr>
        </p:nvGraphicFramePr>
        <p:xfrm>
          <a:off x="2017486" y="1567543"/>
          <a:ext cx="9129486" cy="473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70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4A7340-2F1D-4756-B2B2-D3CD637B24E7}"/>
              </a:ext>
            </a:extLst>
          </p:cNvPr>
          <p:cNvSpPr>
            <a:spLocks noGrp="1"/>
          </p:cNvSpPr>
          <p:nvPr>
            <p:ph type="title"/>
          </p:nvPr>
        </p:nvSpPr>
        <p:spPr/>
        <p:txBody>
          <a:bodyPr/>
          <a:lstStyle/>
          <a:p>
            <a:pPr algn="r"/>
            <a:r>
              <a:rPr lang="es-ES" b="1" dirty="0"/>
              <a:t>INCENTIVOS DEL PROGRAMA:</a:t>
            </a:r>
            <a:endParaRPr lang="es-EC" dirty="0"/>
          </a:p>
        </p:txBody>
      </p:sp>
      <p:graphicFrame>
        <p:nvGraphicFramePr>
          <p:cNvPr id="4" name="Marcador de contenido 3">
            <a:extLst>
              <a:ext uri="{FF2B5EF4-FFF2-40B4-BE49-F238E27FC236}">
                <a16:creationId xmlns:a16="http://schemas.microsoft.com/office/drawing/2014/main" xmlns="" id="{E3D79951-DC17-43ED-A974-9C811562E1C4}"/>
              </a:ext>
            </a:extLst>
          </p:cNvPr>
          <p:cNvGraphicFramePr>
            <a:graphicFrameLocks noGrp="1"/>
          </p:cNvGraphicFramePr>
          <p:nvPr>
            <p:ph idx="1"/>
            <p:extLst>
              <p:ext uri="{D42A27DB-BD31-4B8C-83A1-F6EECF244321}">
                <p14:modId xmlns:p14="http://schemas.microsoft.com/office/powerpoint/2010/main" val="276742501"/>
              </p:ext>
            </p:extLst>
          </p:nvPr>
        </p:nvGraphicFramePr>
        <p:xfrm>
          <a:off x="1625599" y="1264555"/>
          <a:ext cx="9879013" cy="5326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48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87D4DA5-ED59-431D-9199-A279310C6F24}"/>
              </a:ext>
            </a:extLst>
          </p:cNvPr>
          <p:cNvSpPr>
            <a:spLocks noGrp="1"/>
          </p:cNvSpPr>
          <p:nvPr>
            <p:ph type="title"/>
          </p:nvPr>
        </p:nvSpPr>
        <p:spPr>
          <a:xfrm>
            <a:off x="3057382" y="313864"/>
            <a:ext cx="8911687" cy="1280890"/>
          </a:xfrm>
        </p:spPr>
        <p:txBody>
          <a:bodyPr>
            <a:normAutofit/>
          </a:bodyPr>
          <a:lstStyle/>
          <a:p>
            <a:pPr algn="r"/>
            <a:r>
              <a:rPr lang="es-ES" sz="3200" b="1" dirty="0"/>
              <a:t>PLAN DE INTRODUCCIÓN DE COCINAS DE INDUCCIÓN.</a:t>
            </a:r>
            <a:endParaRPr lang="es-EC" sz="3200" dirty="0"/>
          </a:p>
        </p:txBody>
      </p:sp>
      <p:pic>
        <p:nvPicPr>
          <p:cNvPr id="4" name="Imagen 3">
            <a:extLst>
              <a:ext uri="{FF2B5EF4-FFF2-40B4-BE49-F238E27FC236}">
                <a16:creationId xmlns:a16="http://schemas.microsoft.com/office/drawing/2014/main" xmlns="" id="{92B17C47-8145-4E59-8498-3D9692651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438" y="1361441"/>
            <a:ext cx="7211509" cy="2844800"/>
          </a:xfrm>
          <a:prstGeom prst="rect">
            <a:avLst/>
          </a:prstGeom>
          <a:ln>
            <a:solidFill>
              <a:schemeClr val="tx2"/>
            </a:solidFill>
          </a:ln>
        </p:spPr>
      </p:pic>
      <p:pic>
        <p:nvPicPr>
          <p:cNvPr id="5" name="Imagen 4">
            <a:extLst>
              <a:ext uri="{FF2B5EF4-FFF2-40B4-BE49-F238E27FC236}">
                <a16:creationId xmlns:a16="http://schemas.microsoft.com/office/drawing/2014/main" xmlns="" id="{04DA80C3-DD9D-4CB4-AEAA-AE152C4A83C8}"/>
              </a:ext>
            </a:extLst>
          </p:cNvPr>
          <p:cNvPicPr>
            <a:picLocks noChangeAspect="1"/>
          </p:cNvPicPr>
          <p:nvPr/>
        </p:nvPicPr>
        <p:blipFill rotWithShape="1">
          <a:blip r:embed="rId4">
            <a:extLst>
              <a:ext uri="{28A0092B-C50C-407E-A947-70E740481C1C}">
                <a14:useLocalDpi xmlns:a14="http://schemas.microsoft.com/office/drawing/2010/main" val="0"/>
              </a:ext>
            </a:extLst>
          </a:blip>
          <a:srcRect t="-436" r="52296" b="-1"/>
          <a:stretch/>
        </p:blipFill>
        <p:spPr>
          <a:xfrm>
            <a:off x="203231" y="1026191"/>
            <a:ext cx="3883860" cy="5770856"/>
          </a:xfrm>
          <a:prstGeom prst="rect">
            <a:avLst/>
          </a:prstGeom>
        </p:spPr>
      </p:pic>
      <p:sp>
        <p:nvSpPr>
          <p:cNvPr id="3" name="Rectángulo redondeado 2"/>
          <p:cNvSpPr/>
          <p:nvPr/>
        </p:nvSpPr>
        <p:spPr>
          <a:xfrm>
            <a:off x="1143618" y="1497724"/>
            <a:ext cx="2108350" cy="4495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a:t>Elegir, registrarse. Cédula y planilla</a:t>
            </a:r>
            <a:endParaRPr lang="es-EC" sz="1400" dirty="0"/>
          </a:p>
        </p:txBody>
      </p:sp>
      <p:sp>
        <p:nvSpPr>
          <p:cNvPr id="6" name="Rectángulo redondeado 5"/>
          <p:cNvSpPr/>
          <p:nvPr/>
        </p:nvSpPr>
        <p:spPr>
          <a:xfrm>
            <a:off x="1018308" y="2399276"/>
            <a:ext cx="2102040" cy="3874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600" dirty="0"/>
              <a:t>E. Eléctrica o tarjeta</a:t>
            </a:r>
            <a:endParaRPr lang="es-EC" sz="1600" dirty="0"/>
          </a:p>
        </p:txBody>
      </p:sp>
      <p:sp>
        <p:nvSpPr>
          <p:cNvPr id="7" name="Rectángulo redondeado 6"/>
          <p:cNvSpPr/>
          <p:nvPr/>
        </p:nvSpPr>
        <p:spPr>
          <a:xfrm>
            <a:off x="1143618" y="3315941"/>
            <a:ext cx="2108350" cy="4383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a:t>E.E 72 meses en la planilla</a:t>
            </a:r>
            <a:endParaRPr lang="es-EC" sz="1400" dirty="0"/>
          </a:p>
        </p:txBody>
      </p:sp>
      <p:sp>
        <p:nvSpPr>
          <p:cNvPr id="8" name="Rectángulo redondeado 7"/>
          <p:cNvSpPr/>
          <p:nvPr/>
        </p:nvSpPr>
        <p:spPr>
          <a:xfrm>
            <a:off x="1039092" y="4273124"/>
            <a:ext cx="2081256" cy="4604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a:t>Datos, medidor y conexiones</a:t>
            </a:r>
            <a:endParaRPr lang="es-EC" sz="1400" dirty="0"/>
          </a:p>
        </p:txBody>
      </p:sp>
      <p:sp>
        <p:nvSpPr>
          <p:cNvPr id="9" name="Rectángulo redondeado 8"/>
          <p:cNvSpPr/>
          <p:nvPr/>
        </p:nvSpPr>
        <p:spPr>
          <a:xfrm>
            <a:off x="1143618" y="5219941"/>
            <a:ext cx="1899911" cy="4188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a:t>Medidor 220V sin costo</a:t>
            </a:r>
            <a:endParaRPr lang="es-EC" sz="1400" dirty="0"/>
          </a:p>
        </p:txBody>
      </p:sp>
      <p:sp>
        <p:nvSpPr>
          <p:cNvPr id="10" name="Rectángulo redondeado 9"/>
          <p:cNvSpPr/>
          <p:nvPr/>
        </p:nvSpPr>
        <p:spPr>
          <a:xfrm>
            <a:off x="997528" y="6111338"/>
            <a:ext cx="2046002" cy="4695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600" dirty="0"/>
              <a:t>Tomacorrientes financiado</a:t>
            </a:r>
            <a:endParaRPr lang="es-EC" sz="1600" dirty="0"/>
          </a:p>
        </p:txBody>
      </p:sp>
      <p:pic>
        <p:nvPicPr>
          <p:cNvPr id="12" name="Imagen 11"/>
          <p:cNvPicPr>
            <a:picLocks noChangeAspect="1"/>
          </p:cNvPicPr>
          <p:nvPr/>
        </p:nvPicPr>
        <p:blipFill>
          <a:blip r:embed="rId5"/>
          <a:stretch>
            <a:fillRect/>
          </a:stretch>
        </p:blipFill>
        <p:spPr>
          <a:xfrm>
            <a:off x="7068707" y="4233951"/>
            <a:ext cx="1715075" cy="2601459"/>
          </a:xfrm>
          <a:prstGeom prst="rect">
            <a:avLst/>
          </a:prstGeom>
        </p:spPr>
      </p:pic>
    </p:spTree>
    <p:extLst>
      <p:ext uri="{BB962C8B-B14F-4D97-AF65-F5344CB8AC3E}">
        <p14:creationId xmlns:p14="http://schemas.microsoft.com/office/powerpoint/2010/main" val="1953682709"/>
      </p:ext>
    </p:extLst>
  </p:cSld>
  <p:clrMapOvr>
    <a:masterClrMapping/>
  </p:clrMapOvr>
</p:sld>
</file>

<file path=ppt/theme/theme1.xml><?xml version="1.0" encoding="utf-8"?>
<a:theme xmlns:a="http://schemas.openxmlformats.org/drawingml/2006/main" name="Espiral">
  <a:themeElements>
    <a:clrScheme name="Personalizado 10">
      <a:dk1>
        <a:sysClr val="windowText" lastClr="000000"/>
      </a:dk1>
      <a:lt1>
        <a:sysClr val="window" lastClr="FFFFFF"/>
      </a:lt1>
      <a:dk2>
        <a:srgbClr val="455F51"/>
      </a:dk2>
      <a:lt2>
        <a:srgbClr val="E3DED1"/>
      </a:lt2>
      <a:accent1>
        <a:srgbClr val="455F51"/>
      </a:accent1>
      <a:accent2>
        <a:srgbClr val="678A26"/>
      </a:accent2>
      <a:accent3>
        <a:srgbClr val="C0CF3A"/>
      </a:accent3>
      <a:accent4>
        <a:srgbClr val="678A26"/>
      </a:accent4>
      <a:accent5>
        <a:srgbClr val="4AB5C4"/>
      </a:accent5>
      <a:accent6>
        <a:srgbClr val="0989B1"/>
      </a:accent6>
      <a:hlink>
        <a:srgbClr val="6B9F25"/>
      </a:hlink>
      <a:folHlink>
        <a:srgbClr val="BA690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Faceta">
  <a:themeElements>
    <a:clrScheme name="Personalizado 9">
      <a:dk1>
        <a:srgbClr val="000000"/>
      </a:dk1>
      <a:lt1>
        <a:sysClr val="window" lastClr="FFFFFF"/>
      </a:lt1>
      <a:dk2>
        <a:srgbClr val="2C3C43"/>
      </a:dk2>
      <a:lt2>
        <a:srgbClr val="EBEBEB"/>
      </a:lt2>
      <a:accent1>
        <a:srgbClr val="1F3C0C"/>
      </a:accent1>
      <a:accent2>
        <a:srgbClr val="900000"/>
      </a:accent2>
      <a:accent3>
        <a:srgbClr val="C00000"/>
      </a:accent3>
      <a:accent4>
        <a:srgbClr val="54A021"/>
      </a:accent4>
      <a:accent5>
        <a:srgbClr val="C42F1A"/>
      </a:accent5>
      <a:accent6>
        <a:srgbClr val="54A021"/>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1367</TotalTime>
  <Words>1867</Words>
  <Application>Microsoft Office PowerPoint</Application>
  <PresentationFormat>Panorámica</PresentationFormat>
  <Paragraphs>400</Paragraphs>
  <Slides>31</Slides>
  <Notes>31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31</vt:i4>
      </vt:variant>
    </vt:vector>
  </HeadingPairs>
  <TitlesOfParts>
    <vt:vector size="39" baseType="lpstr">
      <vt:lpstr>Arial</vt:lpstr>
      <vt:lpstr>Calibri</vt:lpstr>
      <vt:lpstr>Symbol</vt:lpstr>
      <vt:lpstr>Times New Roman</vt:lpstr>
      <vt:lpstr>Trebuchet MS</vt:lpstr>
      <vt:lpstr>Wingdings 3</vt:lpstr>
      <vt:lpstr>Espiral</vt:lpstr>
      <vt:lpstr>1_Faceta</vt:lpstr>
      <vt:lpstr>INGENIERIA EN COMERCIO EXTERIOR Y  NEGOCIACION INTERNACIONAL   “ANÁLISIS DE LA INFLUENCIA DEL PROGRAMA DE COCCION EFICIENTE EN LA IMPORTACIÓN DE COCINAS.”    AUTORA: SAMANTA LÓPEZ SERRANO   SANGOLQUI, AGOSTO 2017 </vt:lpstr>
      <vt:lpstr>CONTENIDO</vt:lpstr>
      <vt:lpstr>Presentación de PowerPoint</vt:lpstr>
      <vt:lpstr>PROGRAMA DE EFICIENCIA ENERGÉTICA PARA COCCIÓN POR INDUCCIÓN EN SUSTITUCIÓN DEL GAS LICUADO DE PETRÓLEO EN EL SECTOR RESIDENCIAL. </vt:lpstr>
      <vt:lpstr>Presentación de PowerPoint</vt:lpstr>
      <vt:lpstr>Presentación de PowerPoint</vt:lpstr>
      <vt:lpstr>PARTES DEL PROYECTO DE COCCIÓN EFICIENTE</vt:lpstr>
      <vt:lpstr>INCENTIVOS DEL PROGRAMA:</vt:lpstr>
      <vt:lpstr>PLAN DE INTRODUCCIÓN DE COCINAS DE INDUCCIÓN.</vt:lpstr>
      <vt:lpstr>FACTOR DE EFICIENCIA ENERGÉTICA. </vt:lpstr>
      <vt:lpstr>INCENTIVOS FISCALES DE APOYO AL PROGRAMA: </vt:lpstr>
      <vt:lpstr>RESULTADOS:  VARIACIÓN EN LA IMPORTACIÓN DE COCINAS A INDUCCIÓN 2012-2016  (MILES DE DOLARES FOB) </vt:lpstr>
      <vt:lpstr>IMPORTACIONES DE COCINAS DE INDUCCION 2012-2016 MILES DE DOLARES FOB </vt:lpstr>
      <vt:lpstr>PAIS DE ORIGEN IMPORTACION COCINAS DE INDUCCION 2012-2016</vt:lpstr>
      <vt:lpstr>IMPORTACIÓN DE COCINAS DE INDUCCIÓN SEGÚN SU CLASIFICACIÓN ARANCELARIA (UNIDADES) </vt:lpstr>
      <vt:lpstr>PRINCIPALES IMPORTADORES DE COCINAS ELÉCTRICAS DE INDUCCIÓN. (UNIDADES-MILES) </vt:lpstr>
      <vt:lpstr>VÍA DE TRANSPORTE UTILIZADO EN LA IMPORTACIÓN DE COCINAS DE INDUCCIÓN 2012-2016 (UNIDADES) </vt:lpstr>
      <vt:lpstr>IMPORTADORES DE COCINAS ELÉCTRICAS DE INDUCCIÓN SEGÚN SU PORCENTAJE AD – VALOREM.</vt:lpstr>
      <vt:lpstr>IMPORTADORES DE COCINAS ELÉCTRICAS DE INDUCCIÓN SEGÚN SU PORCENTAJE AD – VALOREM.</vt:lpstr>
      <vt:lpstr>Presentación de PowerPoint</vt:lpstr>
      <vt:lpstr>VARIACIÓN EN LA IMPORTACIÓN DE COCINAS A GAS 2012-2016 (MILES DE DOLARES FOB). </vt:lpstr>
      <vt:lpstr>IMPORTACIONES DE COCINAS A GAS 2012-2016 (MILES DE DOLARES FOB) </vt:lpstr>
      <vt:lpstr>IMPORTACIÓN DE COCINAS A GAS SEGÚN SU PAÍS DE ORIGEN: 2012-2016</vt:lpstr>
      <vt:lpstr>PRINCIPALES IMPORTADORES DE COCINAS A GAS. (UNIDADES) </vt:lpstr>
      <vt:lpstr>VÍA DE TRANSPORTE UTILIZADO EN LA IMPORTACIÓN DE COCINAS A GAS 2012-2016 (UNIDADES) </vt:lpstr>
      <vt:lpstr>FOB COCINAS A GAS Vs COCINAS A INDUCCION</vt:lpstr>
      <vt:lpstr>CONCLUSIONES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Samanta López</dc:creator>
  <cp:lastModifiedBy>Estudiante35</cp:lastModifiedBy>
  <cp:revision>70</cp:revision>
  <cp:lastPrinted>2017-08-28T04:04:50Z</cp:lastPrinted>
  <dcterms:created xsi:type="dcterms:W3CDTF">2017-08-25T03:46:44Z</dcterms:created>
  <dcterms:modified xsi:type="dcterms:W3CDTF">2017-10-16T08:00:26Z</dcterms:modified>
</cp:coreProperties>
</file>