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743" r:id="rId1"/>
  </p:sldMasterIdLst>
  <p:notesMasterIdLst>
    <p:notesMasterId r:id="rId36"/>
  </p:notesMasterIdLst>
  <p:handoutMasterIdLst>
    <p:handoutMasterId r:id="rId37"/>
  </p:handoutMasterIdLst>
  <p:sldIdLst>
    <p:sldId id="379" r:id="rId2"/>
    <p:sldId id="384" r:id="rId3"/>
    <p:sldId id="380" r:id="rId4"/>
    <p:sldId id="288" r:id="rId5"/>
    <p:sldId id="403" r:id="rId6"/>
    <p:sldId id="382" r:id="rId7"/>
    <p:sldId id="318" r:id="rId8"/>
    <p:sldId id="396" r:id="rId9"/>
    <p:sldId id="307" r:id="rId10"/>
    <p:sldId id="259" r:id="rId11"/>
    <p:sldId id="405" r:id="rId12"/>
    <p:sldId id="310" r:id="rId13"/>
    <p:sldId id="311" r:id="rId14"/>
    <p:sldId id="326" r:id="rId15"/>
    <p:sldId id="362" r:id="rId16"/>
    <p:sldId id="330" r:id="rId17"/>
    <p:sldId id="349" r:id="rId18"/>
    <p:sldId id="397" r:id="rId19"/>
    <p:sldId id="398" r:id="rId20"/>
    <p:sldId id="391" r:id="rId21"/>
    <p:sldId id="387" r:id="rId22"/>
    <p:sldId id="383" r:id="rId23"/>
    <p:sldId id="392" r:id="rId24"/>
    <p:sldId id="388" r:id="rId25"/>
    <p:sldId id="393" r:id="rId26"/>
    <p:sldId id="389" r:id="rId27"/>
    <p:sldId id="394" r:id="rId28"/>
    <p:sldId id="390" r:id="rId29"/>
    <p:sldId id="404" r:id="rId30"/>
    <p:sldId id="401" r:id="rId31"/>
    <p:sldId id="402" r:id="rId32"/>
    <p:sldId id="365" r:id="rId33"/>
    <p:sldId id="406" r:id="rId34"/>
    <p:sldId id="386" r:id="rId35"/>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BEC5B7"/>
    <a:srgbClr val="EF9D39"/>
    <a:srgbClr val="D3E2F1"/>
    <a:srgbClr val="7BA7D3"/>
    <a:srgbClr val="F2AC58"/>
    <a:srgbClr val="3DBECF"/>
    <a:srgbClr val="9D9DBD"/>
    <a:srgbClr val="666699"/>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1" autoAdjust="0"/>
    <p:restoredTop sz="94162" autoAdjust="0"/>
  </p:normalViewPr>
  <p:slideViewPr>
    <p:cSldViewPr snapToGrid="0" showGuides="1">
      <p:cViewPr varScale="1">
        <p:scale>
          <a:sx n="99" d="100"/>
          <a:sy n="99" d="100"/>
        </p:scale>
        <p:origin x="-264" y="-90"/>
      </p:cViewPr>
      <p:guideLst>
        <p:guide orient="horz" pos="2160"/>
        <p:guide pos="2880"/>
      </p:guideLst>
    </p:cSldViewPr>
  </p:slideViewPr>
  <p:notesTextViewPr>
    <p:cViewPr>
      <p:scale>
        <a:sx n="1" d="1"/>
        <a:sy n="1" d="1"/>
      </p:scale>
      <p:origin x="0" y="0"/>
    </p:cViewPr>
  </p:notesTextViewPr>
  <p:sorterViewPr>
    <p:cViewPr>
      <p:scale>
        <a:sx n="200" d="100"/>
        <a:sy n="200" d="100"/>
      </p:scale>
      <p:origin x="0" y="-3411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EEB578-2CEC-4976-9744-8A93CE48B469}"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es-ES"/>
        </a:p>
      </dgm:t>
    </dgm:pt>
    <dgm:pt modelId="{872AD9F3-336D-4BBE-A192-ECB849AE2919}">
      <dgm:prSet phldrT="[Texto]" custT="1"/>
      <dgm:spPr>
        <a:solidFill>
          <a:srgbClr val="BEC5B7"/>
        </a:solidFill>
        <a:ln>
          <a:solidFill>
            <a:srgbClr val="FFC000"/>
          </a:solidFill>
        </a:ln>
      </dgm:spPr>
      <dgm:t>
        <a:bodyPr/>
        <a:lstStyle/>
        <a:p>
          <a:r>
            <a:rPr lang="es-ES" sz="3200" b="1" dirty="0" smtClean="0">
              <a:solidFill>
                <a:srgbClr val="FF0000"/>
              </a:solidFill>
              <a:latin typeface="Aharoni" pitchFamily="2" charset="-79"/>
              <a:cs typeface="Aharoni" pitchFamily="2" charset="-79"/>
            </a:rPr>
            <a:t>1.- </a:t>
          </a:r>
          <a:r>
            <a:rPr lang="es-ES" sz="1800" dirty="0" smtClean="0">
              <a:solidFill>
                <a:schemeClr val="bg1"/>
              </a:solidFill>
            </a:rPr>
            <a:t>¿Cuáles son los potenciales escenarios eruptivos del volcán Cotopaxi? </a:t>
          </a:r>
        </a:p>
      </dgm:t>
    </dgm:pt>
    <dgm:pt modelId="{6603D8A2-C92C-49D4-9B2F-D36E3539E97B}" type="parTrans" cxnId="{E37BDCB4-8E85-4D66-A847-31A84B8E4A81}">
      <dgm:prSet/>
      <dgm:spPr/>
      <dgm:t>
        <a:bodyPr/>
        <a:lstStyle/>
        <a:p>
          <a:endParaRPr lang="es-ES" b="0"/>
        </a:p>
      </dgm:t>
    </dgm:pt>
    <dgm:pt modelId="{6B828830-2BE6-46A7-A97F-5AC4661818F7}" type="sibTrans" cxnId="{E37BDCB4-8E85-4D66-A847-31A84B8E4A81}">
      <dgm:prSet/>
      <dgm:spPr/>
      <dgm:t>
        <a:bodyPr/>
        <a:lstStyle/>
        <a:p>
          <a:endParaRPr lang="es-ES" b="0"/>
        </a:p>
      </dgm:t>
    </dgm:pt>
    <dgm:pt modelId="{53E0D4AC-27B6-4E9B-B1D0-785EA51A8686}">
      <dgm:prSet custT="1"/>
      <dgm:spPr>
        <a:solidFill>
          <a:srgbClr val="BEC5B7"/>
        </a:solidFill>
        <a:ln>
          <a:solidFill>
            <a:srgbClr val="FFC000"/>
          </a:solidFill>
        </a:ln>
      </dgm:spPr>
      <dgm:t>
        <a:bodyPr/>
        <a:lstStyle/>
        <a:p>
          <a:r>
            <a:rPr lang="es-ES" sz="3200" b="1" dirty="0" smtClean="0">
              <a:solidFill>
                <a:srgbClr val="FF0000"/>
              </a:solidFill>
              <a:latin typeface="Aharoni" pitchFamily="2" charset="-79"/>
              <a:cs typeface="Aharoni" pitchFamily="2" charset="-79"/>
            </a:rPr>
            <a:t>4.-</a:t>
          </a:r>
          <a:r>
            <a:rPr lang="es-ES" sz="1800" dirty="0" smtClean="0">
              <a:solidFill>
                <a:schemeClr val="bg1"/>
              </a:solidFill>
            </a:rPr>
            <a:t> ¿Se dispone de los recursos humanos y logísticos para afrontarlos?</a:t>
          </a:r>
          <a:endParaRPr lang="es-ES" sz="1800" b="0" dirty="0">
            <a:solidFill>
              <a:schemeClr val="bg1"/>
            </a:solidFill>
          </a:endParaRPr>
        </a:p>
      </dgm:t>
    </dgm:pt>
    <dgm:pt modelId="{96F7FCBE-9427-4DFA-B5A9-7B02CA1FEA9A}" type="parTrans" cxnId="{747179A9-90FE-40F2-990A-ACEED62C4C66}">
      <dgm:prSet/>
      <dgm:spPr/>
      <dgm:t>
        <a:bodyPr/>
        <a:lstStyle/>
        <a:p>
          <a:endParaRPr lang="es-ES" b="0"/>
        </a:p>
      </dgm:t>
    </dgm:pt>
    <dgm:pt modelId="{6B066604-5ACE-46A4-87DB-0397F0B0BFA4}" type="sibTrans" cxnId="{747179A9-90FE-40F2-990A-ACEED62C4C66}">
      <dgm:prSet/>
      <dgm:spPr/>
      <dgm:t>
        <a:bodyPr/>
        <a:lstStyle/>
        <a:p>
          <a:endParaRPr lang="es-ES" b="0"/>
        </a:p>
      </dgm:t>
    </dgm:pt>
    <dgm:pt modelId="{8D60265F-1B90-44BD-8CB7-851311B14AF3}">
      <dgm:prSet custT="1"/>
      <dgm:spPr>
        <a:solidFill>
          <a:srgbClr val="BEC5B7"/>
        </a:solidFill>
        <a:ln>
          <a:solidFill>
            <a:srgbClr val="FFC000"/>
          </a:solidFill>
        </a:ln>
      </dgm:spPr>
      <dgm:t>
        <a:bodyPr/>
        <a:lstStyle/>
        <a:p>
          <a:r>
            <a:rPr lang="es-ES" sz="3200" dirty="0" smtClean="0">
              <a:solidFill>
                <a:srgbClr val="FF0000"/>
              </a:solidFill>
              <a:latin typeface="Aharoni" pitchFamily="2" charset="-79"/>
              <a:cs typeface="Aharoni" pitchFamily="2" charset="-79"/>
            </a:rPr>
            <a:t>3.- </a:t>
          </a:r>
          <a:r>
            <a:rPr lang="es-ES" sz="1800" dirty="0" smtClean="0">
              <a:solidFill>
                <a:schemeClr val="bg1"/>
              </a:solidFill>
            </a:rPr>
            <a:t>¿Cuáles son las medidas preventivas y reactivas que el COE cantonal, debería adoptar para afrontar una posible erupción del volcán Cotopaxi?</a:t>
          </a:r>
          <a:endParaRPr lang="es-ES" sz="1800" b="0" dirty="0">
            <a:solidFill>
              <a:schemeClr val="bg1"/>
            </a:solidFill>
          </a:endParaRPr>
        </a:p>
      </dgm:t>
    </dgm:pt>
    <dgm:pt modelId="{755FE13C-0EA9-40D4-9BDD-F9F5818BA6CF}" type="parTrans" cxnId="{4F1AA631-BDD2-4B8E-907A-70231FE09CD9}">
      <dgm:prSet/>
      <dgm:spPr/>
      <dgm:t>
        <a:bodyPr/>
        <a:lstStyle/>
        <a:p>
          <a:endParaRPr lang="es-ES" b="0"/>
        </a:p>
      </dgm:t>
    </dgm:pt>
    <dgm:pt modelId="{C9D89824-79FE-4910-A034-B4BE99488823}" type="sibTrans" cxnId="{4F1AA631-BDD2-4B8E-907A-70231FE09CD9}">
      <dgm:prSet/>
      <dgm:spPr/>
      <dgm:t>
        <a:bodyPr/>
        <a:lstStyle/>
        <a:p>
          <a:endParaRPr lang="es-ES" b="0"/>
        </a:p>
      </dgm:t>
    </dgm:pt>
    <dgm:pt modelId="{5AAAB2F9-1F33-4227-8239-9A709CB53019}">
      <dgm:prSet custT="1"/>
      <dgm:spPr>
        <a:solidFill>
          <a:srgbClr val="BEC5B7"/>
        </a:solidFill>
        <a:ln>
          <a:solidFill>
            <a:srgbClr val="FFC000"/>
          </a:solidFill>
        </a:ln>
      </dgm:spPr>
      <dgm:t>
        <a:bodyPr/>
        <a:lstStyle/>
        <a:p>
          <a:r>
            <a:rPr lang="es-ES" sz="3200" b="1" dirty="0" smtClean="0">
              <a:solidFill>
                <a:srgbClr val="FF0000"/>
              </a:solidFill>
              <a:latin typeface="Aharoni" pitchFamily="2" charset="-79"/>
              <a:cs typeface="Aharoni" pitchFamily="2" charset="-79"/>
            </a:rPr>
            <a:t>2.- </a:t>
          </a:r>
          <a:r>
            <a:rPr lang="es-ES" sz="1800" dirty="0" smtClean="0">
              <a:solidFill>
                <a:schemeClr val="bg1"/>
              </a:solidFill>
            </a:rPr>
            <a:t>¿Cuál es el nivel de preparación de la población? </a:t>
          </a:r>
          <a:endParaRPr lang="es-ES" sz="1800" b="0" dirty="0">
            <a:solidFill>
              <a:schemeClr val="bg1"/>
            </a:solidFill>
          </a:endParaRPr>
        </a:p>
      </dgm:t>
    </dgm:pt>
    <dgm:pt modelId="{0B3D25C7-4781-4C1E-8405-4BF5C4E7F4FF}" type="parTrans" cxnId="{1CDD8F39-1D95-48C5-AEE7-5D3FC039AA0C}">
      <dgm:prSet/>
      <dgm:spPr/>
      <dgm:t>
        <a:bodyPr/>
        <a:lstStyle/>
        <a:p>
          <a:endParaRPr lang="es-ES" b="0"/>
        </a:p>
      </dgm:t>
    </dgm:pt>
    <dgm:pt modelId="{19404665-7255-4438-BE61-66FD432213EF}" type="sibTrans" cxnId="{1CDD8F39-1D95-48C5-AEE7-5D3FC039AA0C}">
      <dgm:prSet/>
      <dgm:spPr/>
      <dgm:t>
        <a:bodyPr/>
        <a:lstStyle/>
        <a:p>
          <a:endParaRPr lang="es-ES" b="0"/>
        </a:p>
      </dgm:t>
    </dgm:pt>
    <dgm:pt modelId="{F1A4D0D9-4390-4C30-918E-61BBFA1376EE}" type="pres">
      <dgm:prSet presAssocID="{E7EEB578-2CEC-4976-9744-8A93CE48B469}" presName="diagram" presStyleCnt="0">
        <dgm:presLayoutVars>
          <dgm:dir/>
          <dgm:resizeHandles val="exact"/>
        </dgm:presLayoutVars>
      </dgm:prSet>
      <dgm:spPr/>
      <dgm:t>
        <a:bodyPr/>
        <a:lstStyle/>
        <a:p>
          <a:endParaRPr lang="es-ES"/>
        </a:p>
      </dgm:t>
    </dgm:pt>
    <dgm:pt modelId="{0725F5E0-2114-484B-AEF0-698CEF1D1219}" type="pres">
      <dgm:prSet presAssocID="{872AD9F3-336D-4BBE-A192-ECB849AE2919}" presName="arrow" presStyleLbl="node1" presStyleIdx="0" presStyleCnt="4" custScaleX="126643" custScaleY="118846" custRadScaleRad="91516" custRadScaleInc="-3955">
        <dgm:presLayoutVars>
          <dgm:bulletEnabled val="1"/>
        </dgm:presLayoutVars>
      </dgm:prSet>
      <dgm:spPr>
        <a:prstGeom prst="donut">
          <a:avLst/>
        </a:prstGeom>
      </dgm:spPr>
      <dgm:t>
        <a:bodyPr/>
        <a:lstStyle/>
        <a:p>
          <a:endParaRPr lang="es-ES"/>
        </a:p>
      </dgm:t>
    </dgm:pt>
    <dgm:pt modelId="{A1CF0F8F-92B6-43F7-BC7D-81E5EE533522}" type="pres">
      <dgm:prSet presAssocID="{5AAAB2F9-1F33-4227-8239-9A709CB53019}" presName="arrow" presStyleLbl="node1" presStyleIdx="1" presStyleCnt="4" custAng="0" custScaleX="119094" custScaleY="125679" custRadScaleRad="110880" custRadScaleInc="461">
        <dgm:presLayoutVars>
          <dgm:bulletEnabled val="1"/>
        </dgm:presLayoutVars>
      </dgm:prSet>
      <dgm:spPr>
        <a:prstGeom prst="donut">
          <a:avLst/>
        </a:prstGeom>
      </dgm:spPr>
      <dgm:t>
        <a:bodyPr/>
        <a:lstStyle/>
        <a:p>
          <a:endParaRPr lang="es-ES"/>
        </a:p>
      </dgm:t>
    </dgm:pt>
    <dgm:pt modelId="{0F53FCF0-92E3-4BEA-B247-A6B1728C64C1}" type="pres">
      <dgm:prSet presAssocID="{8D60265F-1B90-44BD-8CB7-851311B14AF3}" presName="arrow" presStyleLbl="node1" presStyleIdx="2" presStyleCnt="4" custScaleX="145674" custScaleY="123957" custRadScaleRad="79141" custRadScaleInc="4260">
        <dgm:presLayoutVars>
          <dgm:bulletEnabled val="1"/>
        </dgm:presLayoutVars>
      </dgm:prSet>
      <dgm:spPr>
        <a:prstGeom prst="donut">
          <a:avLst/>
        </a:prstGeom>
      </dgm:spPr>
      <dgm:t>
        <a:bodyPr/>
        <a:lstStyle/>
        <a:p>
          <a:endParaRPr lang="es-ES"/>
        </a:p>
      </dgm:t>
    </dgm:pt>
    <dgm:pt modelId="{2A437B91-9958-45E2-90CA-29F2954E330E}" type="pres">
      <dgm:prSet presAssocID="{53E0D4AC-27B6-4E9B-B1D0-785EA51A8686}" presName="arrow" presStyleLbl="node1" presStyleIdx="3" presStyleCnt="4" custScaleX="108490" custScaleY="114133" custRadScaleRad="129450" custRadScaleInc="650">
        <dgm:presLayoutVars>
          <dgm:bulletEnabled val="1"/>
        </dgm:presLayoutVars>
      </dgm:prSet>
      <dgm:spPr>
        <a:prstGeom prst="donut">
          <a:avLst/>
        </a:prstGeom>
      </dgm:spPr>
      <dgm:t>
        <a:bodyPr/>
        <a:lstStyle/>
        <a:p>
          <a:endParaRPr lang="es-ES"/>
        </a:p>
      </dgm:t>
    </dgm:pt>
  </dgm:ptLst>
  <dgm:cxnLst>
    <dgm:cxn modelId="{1CDD8F39-1D95-48C5-AEE7-5D3FC039AA0C}" srcId="{E7EEB578-2CEC-4976-9744-8A93CE48B469}" destId="{5AAAB2F9-1F33-4227-8239-9A709CB53019}" srcOrd="1" destOrd="0" parTransId="{0B3D25C7-4781-4C1E-8405-4BF5C4E7F4FF}" sibTransId="{19404665-7255-4438-BE61-66FD432213EF}"/>
    <dgm:cxn modelId="{F87E959A-C33E-4403-A29B-4C3F90D38E96}" type="presOf" srcId="{8D60265F-1B90-44BD-8CB7-851311B14AF3}" destId="{0F53FCF0-92E3-4BEA-B247-A6B1728C64C1}" srcOrd="0" destOrd="0" presId="urn:microsoft.com/office/officeart/2005/8/layout/arrow5"/>
    <dgm:cxn modelId="{747179A9-90FE-40F2-990A-ACEED62C4C66}" srcId="{E7EEB578-2CEC-4976-9744-8A93CE48B469}" destId="{53E0D4AC-27B6-4E9B-B1D0-785EA51A8686}" srcOrd="3" destOrd="0" parTransId="{96F7FCBE-9427-4DFA-B5A9-7B02CA1FEA9A}" sibTransId="{6B066604-5ACE-46A4-87DB-0397F0B0BFA4}"/>
    <dgm:cxn modelId="{7E94676B-81CD-4595-A3CA-6EAE5713F38F}" type="presOf" srcId="{E7EEB578-2CEC-4976-9744-8A93CE48B469}" destId="{F1A4D0D9-4390-4C30-918E-61BBFA1376EE}" srcOrd="0" destOrd="0" presId="urn:microsoft.com/office/officeart/2005/8/layout/arrow5"/>
    <dgm:cxn modelId="{F2BF64D1-91CF-41F5-AB0C-42ED77649A2B}" type="presOf" srcId="{5AAAB2F9-1F33-4227-8239-9A709CB53019}" destId="{A1CF0F8F-92B6-43F7-BC7D-81E5EE533522}" srcOrd="0" destOrd="0" presId="urn:microsoft.com/office/officeart/2005/8/layout/arrow5"/>
    <dgm:cxn modelId="{A048448E-8EBC-47D0-B1D8-14C9F3C920C8}" type="presOf" srcId="{872AD9F3-336D-4BBE-A192-ECB849AE2919}" destId="{0725F5E0-2114-484B-AEF0-698CEF1D1219}" srcOrd="0" destOrd="0" presId="urn:microsoft.com/office/officeart/2005/8/layout/arrow5"/>
    <dgm:cxn modelId="{E37BDCB4-8E85-4D66-A847-31A84B8E4A81}" srcId="{E7EEB578-2CEC-4976-9744-8A93CE48B469}" destId="{872AD9F3-336D-4BBE-A192-ECB849AE2919}" srcOrd="0" destOrd="0" parTransId="{6603D8A2-C92C-49D4-9B2F-D36E3539E97B}" sibTransId="{6B828830-2BE6-46A7-A97F-5AC4661818F7}"/>
    <dgm:cxn modelId="{CB3AB023-8F6E-4168-8B1C-0B8A8D245AD2}" type="presOf" srcId="{53E0D4AC-27B6-4E9B-B1D0-785EA51A8686}" destId="{2A437B91-9958-45E2-90CA-29F2954E330E}" srcOrd="0" destOrd="0" presId="urn:microsoft.com/office/officeart/2005/8/layout/arrow5"/>
    <dgm:cxn modelId="{4F1AA631-BDD2-4B8E-907A-70231FE09CD9}" srcId="{E7EEB578-2CEC-4976-9744-8A93CE48B469}" destId="{8D60265F-1B90-44BD-8CB7-851311B14AF3}" srcOrd="2" destOrd="0" parTransId="{755FE13C-0EA9-40D4-9BDD-F9F5818BA6CF}" sibTransId="{C9D89824-79FE-4910-A034-B4BE99488823}"/>
    <dgm:cxn modelId="{15CED43A-EDB1-4497-8B54-6090BC506B7C}" type="presParOf" srcId="{F1A4D0D9-4390-4C30-918E-61BBFA1376EE}" destId="{0725F5E0-2114-484B-AEF0-698CEF1D1219}" srcOrd="0" destOrd="0" presId="urn:microsoft.com/office/officeart/2005/8/layout/arrow5"/>
    <dgm:cxn modelId="{9C0D1AFA-47C5-4DF0-87F1-CA1D3221941D}" type="presParOf" srcId="{F1A4D0D9-4390-4C30-918E-61BBFA1376EE}" destId="{A1CF0F8F-92B6-43F7-BC7D-81E5EE533522}" srcOrd="1" destOrd="0" presId="urn:microsoft.com/office/officeart/2005/8/layout/arrow5"/>
    <dgm:cxn modelId="{91C65A60-F02B-4AD2-868F-43FAA5F56456}" type="presParOf" srcId="{F1A4D0D9-4390-4C30-918E-61BBFA1376EE}" destId="{0F53FCF0-92E3-4BEA-B247-A6B1728C64C1}" srcOrd="2" destOrd="0" presId="urn:microsoft.com/office/officeart/2005/8/layout/arrow5"/>
    <dgm:cxn modelId="{9168138C-2BE7-4230-9B11-479E4C61C9E6}" type="presParOf" srcId="{F1A4D0D9-4390-4C30-918E-61BBFA1376EE}" destId="{2A437B91-9958-45E2-90CA-29F2954E330E}" srcOrd="3"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08CF2F-BA68-4B1B-8FF8-BB25FBFBDCF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s-EC"/>
        </a:p>
      </dgm:t>
    </dgm:pt>
    <dgm:pt modelId="{B741586E-2D6D-4A5B-A352-600E2736E6DC}">
      <dgm:prSet phldrT="[Texto]" custT="1"/>
      <dgm:spPr/>
      <dgm:t>
        <a:bodyPr/>
        <a:lstStyle/>
        <a:p>
          <a:pPr algn="just"/>
          <a:r>
            <a:rPr lang="es-CO" sz="2000" dirty="0" smtClean="0">
              <a:solidFill>
                <a:schemeClr val="bg1"/>
              </a:solidFill>
            </a:rPr>
            <a:t>Un alto porcentaje de la población que están asentados en las zonas de mayor riesgo,  desconocen que están en la ruta de lahares y este es el fenómeno que afectaría mayormente a las poblaciones</a:t>
          </a:r>
          <a:r>
            <a:rPr lang="es-EC" sz="2000" dirty="0" smtClean="0">
              <a:solidFill>
                <a:schemeClr val="bg1"/>
              </a:solidFill>
            </a:rPr>
            <a:t>.</a:t>
          </a:r>
          <a:endParaRPr lang="es-EC" sz="2000" dirty="0">
            <a:solidFill>
              <a:schemeClr val="bg2">
                <a:lumMod val="10000"/>
              </a:schemeClr>
            </a:solidFill>
          </a:endParaRPr>
        </a:p>
      </dgm:t>
    </dgm:pt>
    <dgm:pt modelId="{89C9D606-F184-4593-8C5A-FB8855A7FD2C}" type="parTrans" cxnId="{44483F4D-97ED-4961-BBF7-0B98A9EE701E}">
      <dgm:prSet/>
      <dgm:spPr/>
      <dgm:t>
        <a:bodyPr/>
        <a:lstStyle/>
        <a:p>
          <a:endParaRPr lang="es-EC"/>
        </a:p>
      </dgm:t>
    </dgm:pt>
    <dgm:pt modelId="{92FA5764-79A7-4DAF-9B65-302863B29871}" type="sibTrans" cxnId="{44483F4D-97ED-4961-BBF7-0B98A9EE701E}">
      <dgm:prSet/>
      <dgm:spPr/>
      <dgm:t>
        <a:bodyPr/>
        <a:lstStyle/>
        <a:p>
          <a:endParaRPr lang="es-EC"/>
        </a:p>
      </dgm:t>
    </dgm:pt>
    <dgm:pt modelId="{3B86810A-EAC5-42E5-9A1E-DABB0A2ED760}">
      <dgm:prSet phldrT="[Texto]" custT="1"/>
      <dgm:spPr/>
      <dgm:t>
        <a:bodyPr/>
        <a:lstStyle/>
        <a:p>
          <a:pPr algn="just"/>
          <a:r>
            <a:rPr lang="es-ES" sz="2000" dirty="0" smtClean="0">
              <a:solidFill>
                <a:schemeClr val="bg1"/>
              </a:solidFill>
            </a:rPr>
            <a:t>El COE cantonal debe realizar por lo menos una vez al año un simulacro de evacuación con la población asentada en las zonas de mayor riesgo.</a:t>
          </a:r>
        </a:p>
      </dgm:t>
    </dgm:pt>
    <dgm:pt modelId="{0C3EBA3D-574C-4763-8089-92283C1F6CC2}" type="parTrans" cxnId="{35280E7E-9C14-426B-B98B-6A6D44E75D61}">
      <dgm:prSet/>
      <dgm:spPr/>
      <dgm:t>
        <a:bodyPr/>
        <a:lstStyle/>
        <a:p>
          <a:endParaRPr lang="es-EC"/>
        </a:p>
      </dgm:t>
    </dgm:pt>
    <dgm:pt modelId="{6555A085-9C7C-43C8-AD0F-B3F069DA3036}" type="sibTrans" cxnId="{35280E7E-9C14-426B-B98B-6A6D44E75D61}">
      <dgm:prSet/>
      <dgm:spPr/>
      <dgm:t>
        <a:bodyPr/>
        <a:lstStyle/>
        <a:p>
          <a:endParaRPr lang="es-EC"/>
        </a:p>
      </dgm:t>
    </dgm:pt>
    <dgm:pt modelId="{D34D2463-E1E9-453D-B0B6-EA754F64E93C}">
      <dgm:prSet phldrT="[Texto]" custT="1"/>
      <dgm:spPr/>
      <dgm:t>
        <a:bodyPr/>
        <a:lstStyle/>
        <a:p>
          <a:pPr marL="0" indent="0" algn="just">
            <a:tabLst/>
          </a:pPr>
          <a:r>
            <a:rPr lang="es-ES" sz="2000" dirty="0" smtClean="0">
              <a:solidFill>
                <a:schemeClr val="bg1"/>
              </a:solidFill>
            </a:rPr>
            <a:t>La señalética tanto horizontal como vertical para dirigirse a un lugar seguro, está deteriorada y no se la puede ubicar fácilmente.</a:t>
          </a:r>
          <a:endParaRPr lang="es-EC" sz="2000" dirty="0">
            <a:solidFill>
              <a:schemeClr val="bg1"/>
            </a:solidFill>
          </a:endParaRPr>
        </a:p>
      </dgm:t>
    </dgm:pt>
    <dgm:pt modelId="{FF9CB8D0-3607-4850-AEFA-0CFF2A07402E}" type="sibTrans" cxnId="{3D342957-A50C-403E-8652-567658F5E538}">
      <dgm:prSet/>
      <dgm:spPr/>
      <dgm:t>
        <a:bodyPr/>
        <a:lstStyle/>
        <a:p>
          <a:endParaRPr lang="es-EC"/>
        </a:p>
      </dgm:t>
    </dgm:pt>
    <dgm:pt modelId="{51B2C0E2-BBC6-48FF-9F20-101B29770313}" type="parTrans" cxnId="{3D342957-A50C-403E-8652-567658F5E538}">
      <dgm:prSet/>
      <dgm:spPr/>
      <dgm:t>
        <a:bodyPr/>
        <a:lstStyle/>
        <a:p>
          <a:endParaRPr lang="es-EC"/>
        </a:p>
      </dgm:t>
    </dgm:pt>
    <dgm:pt modelId="{8EC0BC1F-2AA0-43B7-B81B-454089E8A8D6}">
      <dgm:prSet phldrT="[Texto]" custT="1"/>
      <dgm:spPr/>
      <dgm:t>
        <a:bodyPr/>
        <a:lstStyle/>
        <a:p>
          <a:pPr algn="just"/>
          <a:r>
            <a:rPr lang="es-ES" sz="2000" dirty="0" smtClean="0">
              <a:solidFill>
                <a:schemeClr val="bg1"/>
              </a:solidFill>
            </a:rPr>
            <a:t>Un 49% de la población que habita en las zonas de mayor riesgo, en caso de una eventual erupción del volcán, necesitarán ir a pernoctar en los albergues, por no disponer de otro lugar para vivir.</a:t>
          </a:r>
          <a:endParaRPr lang="es-EC" sz="2000" dirty="0">
            <a:solidFill>
              <a:schemeClr val="bg1"/>
            </a:solidFill>
          </a:endParaRPr>
        </a:p>
      </dgm:t>
    </dgm:pt>
    <dgm:pt modelId="{24CCBA8A-68B5-45C6-8286-23FAD6208C29}" type="parTrans" cxnId="{2AEFE298-8D4F-4E66-A7EE-8F1358685370}">
      <dgm:prSet/>
      <dgm:spPr/>
      <dgm:t>
        <a:bodyPr/>
        <a:lstStyle/>
        <a:p>
          <a:endParaRPr lang="en-US"/>
        </a:p>
      </dgm:t>
    </dgm:pt>
    <dgm:pt modelId="{A7B09CD0-522D-4C29-B103-1E90FCC3E33E}" type="sibTrans" cxnId="{2AEFE298-8D4F-4E66-A7EE-8F1358685370}">
      <dgm:prSet/>
      <dgm:spPr/>
      <dgm:t>
        <a:bodyPr/>
        <a:lstStyle/>
        <a:p>
          <a:endParaRPr lang="en-US"/>
        </a:p>
      </dgm:t>
    </dgm:pt>
    <dgm:pt modelId="{0189B34F-EF81-4209-B8B9-E41CDD80D75B}" type="pres">
      <dgm:prSet presAssocID="{9008CF2F-BA68-4B1B-8FF8-BB25FBFBDCF3}" presName="linear" presStyleCnt="0">
        <dgm:presLayoutVars>
          <dgm:animLvl val="lvl"/>
          <dgm:resizeHandles val="exact"/>
        </dgm:presLayoutVars>
      </dgm:prSet>
      <dgm:spPr/>
      <dgm:t>
        <a:bodyPr/>
        <a:lstStyle/>
        <a:p>
          <a:endParaRPr lang="en-US"/>
        </a:p>
      </dgm:t>
    </dgm:pt>
    <dgm:pt modelId="{AFE1387E-9464-4863-998B-CCC94685A87D}" type="pres">
      <dgm:prSet presAssocID="{B741586E-2D6D-4A5B-A352-600E2736E6DC}" presName="parentText" presStyleLbl="node1" presStyleIdx="0" presStyleCnt="4" custScaleY="78577" custLinFactY="-3832" custLinFactNeighborY="-100000">
        <dgm:presLayoutVars>
          <dgm:chMax val="0"/>
          <dgm:bulletEnabled val="1"/>
        </dgm:presLayoutVars>
      </dgm:prSet>
      <dgm:spPr/>
      <dgm:t>
        <a:bodyPr/>
        <a:lstStyle/>
        <a:p>
          <a:endParaRPr lang="en-US"/>
        </a:p>
      </dgm:t>
    </dgm:pt>
    <dgm:pt modelId="{83153DDD-990D-4F4D-A9E9-367A7C67BE90}" type="pres">
      <dgm:prSet presAssocID="{92FA5764-79A7-4DAF-9B65-302863B29871}" presName="spacer" presStyleCnt="0"/>
      <dgm:spPr/>
      <dgm:t>
        <a:bodyPr/>
        <a:lstStyle/>
        <a:p>
          <a:endParaRPr lang="en-US"/>
        </a:p>
      </dgm:t>
    </dgm:pt>
    <dgm:pt modelId="{87E964C9-1668-48D4-A226-8D321C469B24}" type="pres">
      <dgm:prSet presAssocID="{D34D2463-E1E9-453D-B0B6-EA754F64E93C}" presName="parentText" presStyleLbl="node1" presStyleIdx="1" presStyleCnt="4" custLinFactNeighborY="-29328">
        <dgm:presLayoutVars>
          <dgm:chMax val="0"/>
          <dgm:bulletEnabled val="1"/>
        </dgm:presLayoutVars>
      </dgm:prSet>
      <dgm:spPr/>
      <dgm:t>
        <a:bodyPr/>
        <a:lstStyle/>
        <a:p>
          <a:endParaRPr lang="en-US"/>
        </a:p>
      </dgm:t>
    </dgm:pt>
    <dgm:pt modelId="{EB9FD028-D4B5-4E38-BEEE-EA7FA928BE75}" type="pres">
      <dgm:prSet presAssocID="{FF9CB8D0-3607-4850-AEFA-0CFF2A07402E}" presName="spacer" presStyleCnt="0"/>
      <dgm:spPr/>
      <dgm:t>
        <a:bodyPr/>
        <a:lstStyle/>
        <a:p>
          <a:endParaRPr lang="en-US"/>
        </a:p>
      </dgm:t>
    </dgm:pt>
    <dgm:pt modelId="{9B8B6B06-B714-4D5F-BA5F-CA87ABC2F74B}" type="pres">
      <dgm:prSet presAssocID="{3B86810A-EAC5-42E5-9A1E-DABB0A2ED760}" presName="parentText" presStyleLbl="node1" presStyleIdx="2" presStyleCnt="4" custLinFactNeighborY="-3062">
        <dgm:presLayoutVars>
          <dgm:chMax val="0"/>
          <dgm:bulletEnabled val="1"/>
        </dgm:presLayoutVars>
      </dgm:prSet>
      <dgm:spPr>
        <a:prstGeom prst="flowChartAlternateProcess">
          <a:avLst/>
        </a:prstGeom>
      </dgm:spPr>
      <dgm:t>
        <a:bodyPr/>
        <a:lstStyle/>
        <a:p>
          <a:endParaRPr lang="en-US"/>
        </a:p>
      </dgm:t>
    </dgm:pt>
    <dgm:pt modelId="{C2DA08F7-C422-4352-AC31-9A07DBE0ED92}" type="pres">
      <dgm:prSet presAssocID="{6555A085-9C7C-43C8-AD0F-B3F069DA3036}" presName="spacer" presStyleCnt="0"/>
      <dgm:spPr/>
      <dgm:t>
        <a:bodyPr/>
        <a:lstStyle/>
        <a:p>
          <a:endParaRPr lang="en-US"/>
        </a:p>
      </dgm:t>
    </dgm:pt>
    <dgm:pt modelId="{1C53B650-8803-44FE-85DD-F66EBFA8EDC0}" type="pres">
      <dgm:prSet presAssocID="{8EC0BC1F-2AA0-43B7-B81B-454089E8A8D6}" presName="parentText" presStyleLbl="node1" presStyleIdx="3" presStyleCnt="4" custLinFactY="341" custLinFactNeighborY="100000">
        <dgm:presLayoutVars>
          <dgm:chMax val="0"/>
          <dgm:bulletEnabled val="1"/>
        </dgm:presLayoutVars>
      </dgm:prSet>
      <dgm:spPr/>
      <dgm:t>
        <a:bodyPr/>
        <a:lstStyle/>
        <a:p>
          <a:endParaRPr lang="en-US"/>
        </a:p>
      </dgm:t>
    </dgm:pt>
  </dgm:ptLst>
  <dgm:cxnLst>
    <dgm:cxn modelId="{2AEFE298-8D4F-4E66-A7EE-8F1358685370}" srcId="{9008CF2F-BA68-4B1B-8FF8-BB25FBFBDCF3}" destId="{8EC0BC1F-2AA0-43B7-B81B-454089E8A8D6}" srcOrd="3" destOrd="0" parTransId="{24CCBA8A-68B5-45C6-8286-23FAD6208C29}" sibTransId="{A7B09CD0-522D-4C29-B103-1E90FCC3E33E}"/>
    <dgm:cxn modelId="{10B1CF9D-722B-4D93-B4BD-7F14BDB39DF1}" type="presOf" srcId="{8EC0BC1F-2AA0-43B7-B81B-454089E8A8D6}" destId="{1C53B650-8803-44FE-85DD-F66EBFA8EDC0}" srcOrd="0" destOrd="0" presId="urn:microsoft.com/office/officeart/2005/8/layout/vList2"/>
    <dgm:cxn modelId="{16FEFDAF-CC81-4BCF-98E0-E499F3F2390D}" type="presOf" srcId="{3B86810A-EAC5-42E5-9A1E-DABB0A2ED760}" destId="{9B8B6B06-B714-4D5F-BA5F-CA87ABC2F74B}" srcOrd="0" destOrd="0" presId="urn:microsoft.com/office/officeart/2005/8/layout/vList2"/>
    <dgm:cxn modelId="{53033D80-0325-4FE8-B7AC-69CDA8D16238}" type="presOf" srcId="{B741586E-2D6D-4A5B-A352-600E2736E6DC}" destId="{AFE1387E-9464-4863-998B-CCC94685A87D}" srcOrd="0" destOrd="0" presId="urn:microsoft.com/office/officeart/2005/8/layout/vList2"/>
    <dgm:cxn modelId="{44483F4D-97ED-4961-BBF7-0B98A9EE701E}" srcId="{9008CF2F-BA68-4B1B-8FF8-BB25FBFBDCF3}" destId="{B741586E-2D6D-4A5B-A352-600E2736E6DC}" srcOrd="0" destOrd="0" parTransId="{89C9D606-F184-4593-8C5A-FB8855A7FD2C}" sibTransId="{92FA5764-79A7-4DAF-9B65-302863B29871}"/>
    <dgm:cxn modelId="{3D342957-A50C-403E-8652-567658F5E538}" srcId="{9008CF2F-BA68-4B1B-8FF8-BB25FBFBDCF3}" destId="{D34D2463-E1E9-453D-B0B6-EA754F64E93C}" srcOrd="1" destOrd="0" parTransId="{51B2C0E2-BBC6-48FF-9F20-101B29770313}" sibTransId="{FF9CB8D0-3607-4850-AEFA-0CFF2A07402E}"/>
    <dgm:cxn modelId="{FB79A94B-75B5-48D5-BEDC-BC2BCD7FDCDA}" type="presOf" srcId="{9008CF2F-BA68-4B1B-8FF8-BB25FBFBDCF3}" destId="{0189B34F-EF81-4209-B8B9-E41CDD80D75B}" srcOrd="0" destOrd="0" presId="urn:microsoft.com/office/officeart/2005/8/layout/vList2"/>
    <dgm:cxn modelId="{F6463931-325E-4E31-B5D0-A5FC10CB78A1}" type="presOf" srcId="{D34D2463-E1E9-453D-B0B6-EA754F64E93C}" destId="{87E964C9-1668-48D4-A226-8D321C469B24}" srcOrd="0" destOrd="0" presId="urn:microsoft.com/office/officeart/2005/8/layout/vList2"/>
    <dgm:cxn modelId="{35280E7E-9C14-426B-B98B-6A6D44E75D61}" srcId="{9008CF2F-BA68-4B1B-8FF8-BB25FBFBDCF3}" destId="{3B86810A-EAC5-42E5-9A1E-DABB0A2ED760}" srcOrd="2" destOrd="0" parTransId="{0C3EBA3D-574C-4763-8089-92283C1F6CC2}" sibTransId="{6555A085-9C7C-43C8-AD0F-B3F069DA3036}"/>
    <dgm:cxn modelId="{8F05DA44-BDEE-408A-A87C-7384A37CCC3F}" type="presParOf" srcId="{0189B34F-EF81-4209-B8B9-E41CDD80D75B}" destId="{AFE1387E-9464-4863-998B-CCC94685A87D}" srcOrd="0" destOrd="0" presId="urn:microsoft.com/office/officeart/2005/8/layout/vList2"/>
    <dgm:cxn modelId="{FE64BE3C-1215-478F-863A-7E52AB83460D}" type="presParOf" srcId="{0189B34F-EF81-4209-B8B9-E41CDD80D75B}" destId="{83153DDD-990D-4F4D-A9E9-367A7C67BE90}" srcOrd="1" destOrd="0" presId="urn:microsoft.com/office/officeart/2005/8/layout/vList2"/>
    <dgm:cxn modelId="{3DC88C71-9AD9-493F-B0E2-F615173ECCCA}" type="presParOf" srcId="{0189B34F-EF81-4209-B8B9-E41CDD80D75B}" destId="{87E964C9-1668-48D4-A226-8D321C469B24}" srcOrd="2" destOrd="0" presId="urn:microsoft.com/office/officeart/2005/8/layout/vList2"/>
    <dgm:cxn modelId="{820FD636-63A4-4C3A-9D1F-AC2C60E9BF39}" type="presParOf" srcId="{0189B34F-EF81-4209-B8B9-E41CDD80D75B}" destId="{EB9FD028-D4B5-4E38-BEEE-EA7FA928BE75}" srcOrd="3" destOrd="0" presId="urn:microsoft.com/office/officeart/2005/8/layout/vList2"/>
    <dgm:cxn modelId="{8F248420-9EE4-47AD-AC34-588C2B797D06}" type="presParOf" srcId="{0189B34F-EF81-4209-B8B9-E41CDD80D75B}" destId="{9B8B6B06-B714-4D5F-BA5F-CA87ABC2F74B}" srcOrd="4" destOrd="0" presId="urn:microsoft.com/office/officeart/2005/8/layout/vList2"/>
    <dgm:cxn modelId="{32761AA6-83DB-4B54-9B0E-44F5422ECA9F}" type="presParOf" srcId="{0189B34F-EF81-4209-B8B9-E41CDD80D75B}" destId="{C2DA08F7-C422-4352-AC31-9A07DBE0ED92}" srcOrd="5" destOrd="0" presId="urn:microsoft.com/office/officeart/2005/8/layout/vList2"/>
    <dgm:cxn modelId="{1F4F2763-E44F-4E8F-B935-21122B220693}" type="presParOf" srcId="{0189B34F-EF81-4209-B8B9-E41CDD80D75B}" destId="{1C53B650-8803-44FE-85DD-F66EBFA8EDC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08CF2F-BA68-4B1B-8FF8-BB25FBFBDCF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s-EC"/>
        </a:p>
      </dgm:t>
    </dgm:pt>
    <dgm:pt modelId="{B741586E-2D6D-4A5B-A352-600E2736E6DC}">
      <dgm:prSet phldrT="[Texto]" custT="1"/>
      <dgm:spPr/>
      <dgm:t>
        <a:bodyPr/>
        <a:lstStyle/>
        <a:p>
          <a:pPr algn="just"/>
          <a:r>
            <a:rPr lang="es-CO" sz="2000" dirty="0" smtClean="0">
              <a:solidFill>
                <a:schemeClr val="bg1"/>
              </a:solidFill>
            </a:rPr>
            <a:t>El COE cantonal con los organismos de emergencia, deben </a:t>
          </a:r>
          <a:r>
            <a:rPr lang="es-CO" sz="2000" u="sng" dirty="0" smtClean="0">
              <a:solidFill>
                <a:schemeClr val="bg1"/>
              </a:solidFill>
            </a:rPr>
            <a:t>realizar</a:t>
          </a:r>
          <a:r>
            <a:rPr lang="es-CO" sz="2000" dirty="0" smtClean="0">
              <a:solidFill>
                <a:schemeClr val="bg1"/>
              </a:solidFill>
            </a:rPr>
            <a:t> simulacros con la población ubicada en las zonas de riesgo, para evitar pérdida de vidas humanas por falta de preparación</a:t>
          </a:r>
          <a:r>
            <a:rPr lang="es-EC" sz="2000" dirty="0" smtClean="0">
              <a:solidFill>
                <a:schemeClr val="bg1"/>
              </a:solidFill>
            </a:rPr>
            <a:t>.</a:t>
          </a:r>
          <a:endParaRPr lang="es-EC" sz="2000" dirty="0">
            <a:solidFill>
              <a:schemeClr val="bg1"/>
            </a:solidFill>
          </a:endParaRPr>
        </a:p>
      </dgm:t>
    </dgm:pt>
    <dgm:pt modelId="{89C9D606-F184-4593-8C5A-FB8855A7FD2C}" type="parTrans" cxnId="{44483F4D-97ED-4961-BBF7-0B98A9EE701E}">
      <dgm:prSet/>
      <dgm:spPr/>
      <dgm:t>
        <a:bodyPr/>
        <a:lstStyle/>
        <a:p>
          <a:endParaRPr lang="es-EC"/>
        </a:p>
      </dgm:t>
    </dgm:pt>
    <dgm:pt modelId="{92FA5764-79A7-4DAF-9B65-302863B29871}" type="sibTrans" cxnId="{44483F4D-97ED-4961-BBF7-0B98A9EE701E}">
      <dgm:prSet/>
      <dgm:spPr/>
      <dgm:t>
        <a:bodyPr/>
        <a:lstStyle/>
        <a:p>
          <a:endParaRPr lang="es-EC"/>
        </a:p>
      </dgm:t>
    </dgm:pt>
    <dgm:pt modelId="{3B86810A-EAC5-42E5-9A1E-DABB0A2ED760}">
      <dgm:prSet phldrT="[Texto]" custT="1"/>
      <dgm:spPr/>
      <dgm:t>
        <a:bodyPr/>
        <a:lstStyle/>
        <a:p>
          <a:pPr algn="just"/>
          <a:r>
            <a:rPr lang="es-ES" sz="2000" dirty="0" smtClean="0">
              <a:solidFill>
                <a:schemeClr val="bg1"/>
              </a:solidFill>
            </a:rPr>
            <a:t>El </a:t>
          </a:r>
          <a:r>
            <a:rPr lang="es-ES" sz="2000" dirty="0" err="1" smtClean="0">
              <a:solidFill>
                <a:schemeClr val="bg1"/>
              </a:solidFill>
            </a:rPr>
            <a:t>GAD</a:t>
          </a:r>
          <a:r>
            <a:rPr lang="es-ES" sz="2000" dirty="0" smtClean="0">
              <a:solidFill>
                <a:schemeClr val="bg1"/>
              </a:solidFill>
            </a:rPr>
            <a:t>-Rumiñahui debe </a:t>
          </a:r>
          <a:r>
            <a:rPr lang="es-ES" sz="2000" u="sng" dirty="0" smtClean="0">
              <a:solidFill>
                <a:schemeClr val="bg1"/>
              </a:solidFill>
            </a:rPr>
            <a:t>promover</a:t>
          </a:r>
          <a:r>
            <a:rPr lang="es-ES" sz="2000" dirty="0" smtClean="0">
              <a:solidFill>
                <a:schemeClr val="bg1"/>
              </a:solidFill>
            </a:rPr>
            <a:t> una campaña de prevención de riesgos, frente a la amenaza del volcán Cotopaxi, para fortalecer la participación y la capacidad de respuesta de todos sus habitantes.</a:t>
          </a:r>
          <a:endParaRPr lang="es-EC" sz="2000" dirty="0">
            <a:solidFill>
              <a:schemeClr val="bg1"/>
            </a:solidFill>
          </a:endParaRPr>
        </a:p>
      </dgm:t>
    </dgm:pt>
    <dgm:pt modelId="{0C3EBA3D-574C-4763-8089-92283C1F6CC2}" type="parTrans" cxnId="{35280E7E-9C14-426B-B98B-6A6D44E75D61}">
      <dgm:prSet/>
      <dgm:spPr/>
      <dgm:t>
        <a:bodyPr/>
        <a:lstStyle/>
        <a:p>
          <a:endParaRPr lang="es-EC"/>
        </a:p>
      </dgm:t>
    </dgm:pt>
    <dgm:pt modelId="{6555A085-9C7C-43C8-AD0F-B3F069DA3036}" type="sibTrans" cxnId="{35280E7E-9C14-426B-B98B-6A6D44E75D61}">
      <dgm:prSet/>
      <dgm:spPr/>
      <dgm:t>
        <a:bodyPr/>
        <a:lstStyle/>
        <a:p>
          <a:endParaRPr lang="es-EC"/>
        </a:p>
      </dgm:t>
    </dgm:pt>
    <dgm:pt modelId="{D34D2463-E1E9-453D-B0B6-EA754F64E93C}">
      <dgm:prSet phldrT="[Texto]" custT="1"/>
      <dgm:spPr/>
      <dgm:t>
        <a:bodyPr/>
        <a:lstStyle/>
        <a:p>
          <a:pPr algn="just"/>
          <a:r>
            <a:rPr lang="es-CO" sz="2000" u="sng" dirty="0" smtClean="0">
              <a:solidFill>
                <a:schemeClr val="bg1"/>
              </a:solidFill>
            </a:rPr>
            <a:t>Socializar</a:t>
          </a:r>
          <a:r>
            <a:rPr lang="es-CO" sz="2000" dirty="0" smtClean="0">
              <a:solidFill>
                <a:schemeClr val="bg1"/>
              </a:solidFill>
            </a:rPr>
            <a:t> el contenido del presente Plan, con todos los integrantes del COE cantonal y la población ubicada en las zonas de mayor riesgo.</a:t>
          </a:r>
          <a:endParaRPr lang="es-EC" sz="2000" dirty="0">
            <a:solidFill>
              <a:schemeClr val="bg1"/>
            </a:solidFill>
          </a:endParaRPr>
        </a:p>
      </dgm:t>
    </dgm:pt>
    <dgm:pt modelId="{FF9CB8D0-3607-4850-AEFA-0CFF2A07402E}" type="sibTrans" cxnId="{3D342957-A50C-403E-8652-567658F5E538}">
      <dgm:prSet/>
      <dgm:spPr/>
      <dgm:t>
        <a:bodyPr/>
        <a:lstStyle/>
        <a:p>
          <a:endParaRPr lang="es-EC"/>
        </a:p>
      </dgm:t>
    </dgm:pt>
    <dgm:pt modelId="{51B2C0E2-BBC6-48FF-9F20-101B29770313}" type="parTrans" cxnId="{3D342957-A50C-403E-8652-567658F5E538}">
      <dgm:prSet/>
      <dgm:spPr/>
      <dgm:t>
        <a:bodyPr/>
        <a:lstStyle/>
        <a:p>
          <a:endParaRPr lang="es-EC"/>
        </a:p>
      </dgm:t>
    </dgm:pt>
    <dgm:pt modelId="{8EC0BC1F-2AA0-43B7-B81B-454089E8A8D6}">
      <dgm:prSet phldrT="[Texto]" custT="1"/>
      <dgm:spPr/>
      <dgm:t>
        <a:bodyPr/>
        <a:lstStyle/>
        <a:p>
          <a:pPr algn="just"/>
          <a:r>
            <a:rPr lang="es-ES" sz="2000" dirty="0" smtClean="0">
              <a:solidFill>
                <a:schemeClr val="bg1"/>
              </a:solidFill>
            </a:rPr>
            <a:t>Los integrantes de las Mesas Técnicas de Trabajo del COE cantonal, pongan en práctica los protocolos de actuación del Plan de Contingencia, para </a:t>
          </a:r>
          <a:r>
            <a:rPr lang="es-ES" sz="2000" u="sng" dirty="0" smtClean="0">
              <a:solidFill>
                <a:schemeClr val="bg1"/>
              </a:solidFill>
            </a:rPr>
            <a:t>mitigar</a:t>
          </a:r>
          <a:r>
            <a:rPr lang="es-ES" sz="2000" dirty="0" smtClean="0">
              <a:solidFill>
                <a:schemeClr val="bg1"/>
              </a:solidFill>
            </a:rPr>
            <a:t> los efectos de los peligros volcánicos.</a:t>
          </a:r>
          <a:endParaRPr lang="es-EC" sz="2000" dirty="0">
            <a:solidFill>
              <a:schemeClr val="bg1"/>
            </a:solidFill>
          </a:endParaRPr>
        </a:p>
      </dgm:t>
    </dgm:pt>
    <dgm:pt modelId="{24CCBA8A-68B5-45C6-8286-23FAD6208C29}" type="parTrans" cxnId="{2AEFE298-8D4F-4E66-A7EE-8F1358685370}">
      <dgm:prSet/>
      <dgm:spPr/>
      <dgm:t>
        <a:bodyPr/>
        <a:lstStyle/>
        <a:p>
          <a:endParaRPr lang="en-US"/>
        </a:p>
      </dgm:t>
    </dgm:pt>
    <dgm:pt modelId="{A7B09CD0-522D-4C29-B103-1E90FCC3E33E}" type="sibTrans" cxnId="{2AEFE298-8D4F-4E66-A7EE-8F1358685370}">
      <dgm:prSet/>
      <dgm:spPr/>
      <dgm:t>
        <a:bodyPr/>
        <a:lstStyle/>
        <a:p>
          <a:endParaRPr lang="en-US"/>
        </a:p>
      </dgm:t>
    </dgm:pt>
    <dgm:pt modelId="{0189B34F-EF81-4209-B8B9-E41CDD80D75B}" type="pres">
      <dgm:prSet presAssocID="{9008CF2F-BA68-4B1B-8FF8-BB25FBFBDCF3}" presName="linear" presStyleCnt="0">
        <dgm:presLayoutVars>
          <dgm:animLvl val="lvl"/>
          <dgm:resizeHandles val="exact"/>
        </dgm:presLayoutVars>
      </dgm:prSet>
      <dgm:spPr/>
      <dgm:t>
        <a:bodyPr/>
        <a:lstStyle/>
        <a:p>
          <a:endParaRPr lang="en-US"/>
        </a:p>
      </dgm:t>
    </dgm:pt>
    <dgm:pt modelId="{AFE1387E-9464-4863-998B-CCC94685A87D}" type="pres">
      <dgm:prSet presAssocID="{B741586E-2D6D-4A5B-A352-600E2736E6DC}" presName="parentText" presStyleLbl="node1" presStyleIdx="0" presStyleCnt="4">
        <dgm:presLayoutVars>
          <dgm:chMax val="0"/>
          <dgm:bulletEnabled val="1"/>
        </dgm:presLayoutVars>
      </dgm:prSet>
      <dgm:spPr/>
      <dgm:t>
        <a:bodyPr/>
        <a:lstStyle/>
        <a:p>
          <a:endParaRPr lang="en-US"/>
        </a:p>
      </dgm:t>
    </dgm:pt>
    <dgm:pt modelId="{83153DDD-990D-4F4D-A9E9-367A7C67BE90}" type="pres">
      <dgm:prSet presAssocID="{92FA5764-79A7-4DAF-9B65-302863B29871}" presName="spacer" presStyleCnt="0"/>
      <dgm:spPr/>
      <dgm:t>
        <a:bodyPr/>
        <a:lstStyle/>
        <a:p>
          <a:endParaRPr lang="en-US"/>
        </a:p>
      </dgm:t>
    </dgm:pt>
    <dgm:pt modelId="{87E964C9-1668-48D4-A226-8D321C469B24}" type="pres">
      <dgm:prSet presAssocID="{D34D2463-E1E9-453D-B0B6-EA754F64E93C}" presName="parentText" presStyleLbl="node1" presStyleIdx="1" presStyleCnt="4">
        <dgm:presLayoutVars>
          <dgm:chMax val="0"/>
          <dgm:bulletEnabled val="1"/>
        </dgm:presLayoutVars>
      </dgm:prSet>
      <dgm:spPr/>
      <dgm:t>
        <a:bodyPr/>
        <a:lstStyle/>
        <a:p>
          <a:endParaRPr lang="en-US"/>
        </a:p>
      </dgm:t>
    </dgm:pt>
    <dgm:pt modelId="{EB9FD028-D4B5-4E38-BEEE-EA7FA928BE75}" type="pres">
      <dgm:prSet presAssocID="{FF9CB8D0-3607-4850-AEFA-0CFF2A07402E}" presName="spacer" presStyleCnt="0"/>
      <dgm:spPr/>
      <dgm:t>
        <a:bodyPr/>
        <a:lstStyle/>
        <a:p>
          <a:endParaRPr lang="en-US"/>
        </a:p>
      </dgm:t>
    </dgm:pt>
    <dgm:pt modelId="{9B8B6B06-B714-4D5F-BA5F-CA87ABC2F74B}" type="pres">
      <dgm:prSet presAssocID="{3B86810A-EAC5-42E5-9A1E-DABB0A2ED760}" presName="parentText" presStyleLbl="node1" presStyleIdx="2" presStyleCnt="4">
        <dgm:presLayoutVars>
          <dgm:chMax val="0"/>
          <dgm:bulletEnabled val="1"/>
        </dgm:presLayoutVars>
      </dgm:prSet>
      <dgm:spPr>
        <a:prstGeom prst="flowChartAlternateProcess">
          <a:avLst/>
        </a:prstGeom>
      </dgm:spPr>
      <dgm:t>
        <a:bodyPr/>
        <a:lstStyle/>
        <a:p>
          <a:endParaRPr lang="en-US"/>
        </a:p>
      </dgm:t>
    </dgm:pt>
    <dgm:pt modelId="{C2DA08F7-C422-4352-AC31-9A07DBE0ED92}" type="pres">
      <dgm:prSet presAssocID="{6555A085-9C7C-43C8-AD0F-B3F069DA3036}" presName="spacer" presStyleCnt="0"/>
      <dgm:spPr/>
      <dgm:t>
        <a:bodyPr/>
        <a:lstStyle/>
        <a:p>
          <a:endParaRPr lang="en-US"/>
        </a:p>
      </dgm:t>
    </dgm:pt>
    <dgm:pt modelId="{1C53B650-8803-44FE-85DD-F66EBFA8EDC0}" type="pres">
      <dgm:prSet presAssocID="{8EC0BC1F-2AA0-43B7-B81B-454089E8A8D6}" presName="parentText" presStyleLbl="node1" presStyleIdx="3" presStyleCnt="4">
        <dgm:presLayoutVars>
          <dgm:chMax val="0"/>
          <dgm:bulletEnabled val="1"/>
        </dgm:presLayoutVars>
      </dgm:prSet>
      <dgm:spPr/>
      <dgm:t>
        <a:bodyPr/>
        <a:lstStyle/>
        <a:p>
          <a:endParaRPr lang="en-US"/>
        </a:p>
      </dgm:t>
    </dgm:pt>
  </dgm:ptLst>
  <dgm:cxnLst>
    <dgm:cxn modelId="{E1EC448F-9642-4040-B8F1-0EC342D3301B}" type="presOf" srcId="{9008CF2F-BA68-4B1B-8FF8-BB25FBFBDCF3}" destId="{0189B34F-EF81-4209-B8B9-E41CDD80D75B}" srcOrd="0" destOrd="0" presId="urn:microsoft.com/office/officeart/2005/8/layout/vList2"/>
    <dgm:cxn modelId="{2AEFE298-8D4F-4E66-A7EE-8F1358685370}" srcId="{9008CF2F-BA68-4B1B-8FF8-BB25FBFBDCF3}" destId="{8EC0BC1F-2AA0-43B7-B81B-454089E8A8D6}" srcOrd="3" destOrd="0" parTransId="{24CCBA8A-68B5-45C6-8286-23FAD6208C29}" sibTransId="{A7B09CD0-522D-4C29-B103-1E90FCC3E33E}"/>
    <dgm:cxn modelId="{D27ABBCD-A614-4678-A70B-374B493D8716}" type="presOf" srcId="{3B86810A-EAC5-42E5-9A1E-DABB0A2ED760}" destId="{9B8B6B06-B714-4D5F-BA5F-CA87ABC2F74B}" srcOrd="0" destOrd="0" presId="urn:microsoft.com/office/officeart/2005/8/layout/vList2"/>
    <dgm:cxn modelId="{3D342957-A50C-403E-8652-567658F5E538}" srcId="{9008CF2F-BA68-4B1B-8FF8-BB25FBFBDCF3}" destId="{D34D2463-E1E9-453D-B0B6-EA754F64E93C}" srcOrd="1" destOrd="0" parTransId="{51B2C0E2-BBC6-48FF-9F20-101B29770313}" sibTransId="{FF9CB8D0-3607-4850-AEFA-0CFF2A07402E}"/>
    <dgm:cxn modelId="{35280E7E-9C14-426B-B98B-6A6D44E75D61}" srcId="{9008CF2F-BA68-4B1B-8FF8-BB25FBFBDCF3}" destId="{3B86810A-EAC5-42E5-9A1E-DABB0A2ED760}" srcOrd="2" destOrd="0" parTransId="{0C3EBA3D-574C-4763-8089-92283C1F6CC2}" sibTransId="{6555A085-9C7C-43C8-AD0F-B3F069DA3036}"/>
    <dgm:cxn modelId="{D31EDE79-DA72-4D7D-BA3D-64DCFF859E24}" type="presOf" srcId="{D34D2463-E1E9-453D-B0B6-EA754F64E93C}" destId="{87E964C9-1668-48D4-A226-8D321C469B24}" srcOrd="0" destOrd="0" presId="urn:microsoft.com/office/officeart/2005/8/layout/vList2"/>
    <dgm:cxn modelId="{44483F4D-97ED-4961-BBF7-0B98A9EE701E}" srcId="{9008CF2F-BA68-4B1B-8FF8-BB25FBFBDCF3}" destId="{B741586E-2D6D-4A5B-A352-600E2736E6DC}" srcOrd="0" destOrd="0" parTransId="{89C9D606-F184-4593-8C5A-FB8855A7FD2C}" sibTransId="{92FA5764-79A7-4DAF-9B65-302863B29871}"/>
    <dgm:cxn modelId="{81BBF4F7-D050-4E5B-85B4-800585FBB75B}" type="presOf" srcId="{8EC0BC1F-2AA0-43B7-B81B-454089E8A8D6}" destId="{1C53B650-8803-44FE-85DD-F66EBFA8EDC0}" srcOrd="0" destOrd="0" presId="urn:microsoft.com/office/officeart/2005/8/layout/vList2"/>
    <dgm:cxn modelId="{5F5FFEEE-8C2D-4EC5-85AD-440D91E2F494}" type="presOf" srcId="{B741586E-2D6D-4A5B-A352-600E2736E6DC}" destId="{AFE1387E-9464-4863-998B-CCC94685A87D}" srcOrd="0" destOrd="0" presId="urn:microsoft.com/office/officeart/2005/8/layout/vList2"/>
    <dgm:cxn modelId="{E5D1F744-F11F-4B38-BC1A-10ED9BBD0160}" type="presParOf" srcId="{0189B34F-EF81-4209-B8B9-E41CDD80D75B}" destId="{AFE1387E-9464-4863-998B-CCC94685A87D}" srcOrd="0" destOrd="0" presId="urn:microsoft.com/office/officeart/2005/8/layout/vList2"/>
    <dgm:cxn modelId="{245ADC65-4B3A-4379-B682-F6A83E378B07}" type="presParOf" srcId="{0189B34F-EF81-4209-B8B9-E41CDD80D75B}" destId="{83153DDD-990D-4F4D-A9E9-367A7C67BE90}" srcOrd="1" destOrd="0" presId="urn:microsoft.com/office/officeart/2005/8/layout/vList2"/>
    <dgm:cxn modelId="{4C249CBA-C882-458C-A36A-134FC5AE67C8}" type="presParOf" srcId="{0189B34F-EF81-4209-B8B9-E41CDD80D75B}" destId="{87E964C9-1668-48D4-A226-8D321C469B24}" srcOrd="2" destOrd="0" presId="urn:microsoft.com/office/officeart/2005/8/layout/vList2"/>
    <dgm:cxn modelId="{42004F56-67DF-4EE0-9827-CDBE3CA0F54B}" type="presParOf" srcId="{0189B34F-EF81-4209-B8B9-E41CDD80D75B}" destId="{EB9FD028-D4B5-4E38-BEEE-EA7FA928BE75}" srcOrd="3" destOrd="0" presId="urn:microsoft.com/office/officeart/2005/8/layout/vList2"/>
    <dgm:cxn modelId="{87996E01-59EE-4007-ACA5-86E8EB80D746}" type="presParOf" srcId="{0189B34F-EF81-4209-B8B9-E41CDD80D75B}" destId="{9B8B6B06-B714-4D5F-BA5F-CA87ABC2F74B}" srcOrd="4" destOrd="0" presId="urn:microsoft.com/office/officeart/2005/8/layout/vList2"/>
    <dgm:cxn modelId="{618E47F8-05ED-4F71-938B-6E8016B2B9A6}" type="presParOf" srcId="{0189B34F-EF81-4209-B8B9-E41CDD80D75B}" destId="{C2DA08F7-C422-4352-AC31-9A07DBE0ED92}" srcOrd="5" destOrd="0" presId="urn:microsoft.com/office/officeart/2005/8/layout/vList2"/>
    <dgm:cxn modelId="{4734D9F8-54E7-413E-BF88-0EEED528C149}" type="presParOf" srcId="{0189B34F-EF81-4209-B8B9-E41CDD80D75B}" destId="{1C53B650-8803-44FE-85DD-F66EBFA8EDC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25F5E0-2114-484B-AEF0-698CEF1D1219}">
      <dsp:nvSpPr>
        <dsp:cNvPr id="0" name=""/>
        <dsp:cNvSpPr/>
      </dsp:nvSpPr>
      <dsp:spPr>
        <a:xfrm>
          <a:off x="2266957" y="-92778"/>
          <a:ext cx="2859012" cy="2682991"/>
        </a:xfrm>
        <a:prstGeom prst="donut">
          <a:avLst/>
        </a:prstGeom>
        <a:solidFill>
          <a:srgbClr val="BEC5B7"/>
        </a:solidFill>
        <a:ln w="15875"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S" sz="3200" b="1" kern="1200" dirty="0" smtClean="0">
              <a:solidFill>
                <a:srgbClr val="FF0000"/>
              </a:solidFill>
              <a:latin typeface="Aharoni" pitchFamily="2" charset="-79"/>
              <a:cs typeface="Aharoni" pitchFamily="2" charset="-79"/>
            </a:rPr>
            <a:t>1.- </a:t>
          </a:r>
          <a:r>
            <a:rPr lang="es-ES" sz="1800" kern="1200" dirty="0" smtClean="0">
              <a:solidFill>
                <a:schemeClr val="bg1"/>
              </a:solidFill>
            </a:rPr>
            <a:t>¿Cuáles son los potenciales escenarios eruptivos del volcán Cotopaxi? </a:t>
          </a:r>
        </a:p>
      </dsp:txBody>
      <dsp:txXfrm>
        <a:off x="2685650" y="300137"/>
        <a:ext cx="2021626" cy="1897161"/>
      </dsp:txXfrm>
    </dsp:sp>
    <dsp:sp modelId="{A1CF0F8F-92B6-43F7-BC7D-81E5EE533522}">
      <dsp:nvSpPr>
        <dsp:cNvPr id="0" name=""/>
        <dsp:cNvSpPr/>
      </dsp:nvSpPr>
      <dsp:spPr>
        <a:xfrm rot="5400000">
          <a:off x="4332883" y="1395892"/>
          <a:ext cx="2688590" cy="2837249"/>
        </a:xfrm>
        <a:prstGeom prst="donut">
          <a:avLst/>
        </a:prstGeom>
        <a:solidFill>
          <a:srgbClr val="BEC5B7"/>
        </a:solidFill>
        <a:ln w="15875"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S" sz="3200" b="1" kern="1200" dirty="0" smtClean="0">
              <a:solidFill>
                <a:srgbClr val="FF0000"/>
              </a:solidFill>
              <a:latin typeface="Aharoni" pitchFamily="2" charset="-79"/>
              <a:cs typeface="Aharoni" pitchFamily="2" charset="-79"/>
            </a:rPr>
            <a:t>2.- </a:t>
          </a:r>
          <a:r>
            <a:rPr lang="es-ES" sz="1800" kern="1200" dirty="0" smtClean="0">
              <a:solidFill>
                <a:schemeClr val="bg1"/>
              </a:solidFill>
            </a:rPr>
            <a:t>¿Cuál es el nivel de preparación de la población? </a:t>
          </a:r>
          <a:endParaRPr lang="es-ES" sz="1800" b="0" kern="1200" dirty="0">
            <a:solidFill>
              <a:schemeClr val="bg1"/>
            </a:solidFill>
          </a:endParaRPr>
        </a:p>
      </dsp:txBody>
      <dsp:txXfrm rot="-5400000">
        <a:off x="4674059" y="1863956"/>
        <a:ext cx="2006239" cy="1901120"/>
      </dsp:txXfrm>
    </dsp:sp>
    <dsp:sp modelId="{0F53FCF0-92E3-4BEA-B247-A6B1728C64C1}">
      <dsp:nvSpPr>
        <dsp:cNvPr id="0" name=""/>
        <dsp:cNvSpPr/>
      </dsp:nvSpPr>
      <dsp:spPr>
        <a:xfrm rot="10800000">
          <a:off x="2058767" y="2743539"/>
          <a:ext cx="3288643" cy="2798374"/>
        </a:xfrm>
        <a:prstGeom prst="donut">
          <a:avLst/>
        </a:prstGeom>
        <a:solidFill>
          <a:srgbClr val="BEC5B7"/>
        </a:solidFill>
        <a:ln w="15875"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S" sz="3200" kern="1200" dirty="0" smtClean="0">
              <a:solidFill>
                <a:srgbClr val="FF0000"/>
              </a:solidFill>
              <a:latin typeface="Aharoni" pitchFamily="2" charset="-79"/>
              <a:cs typeface="Aharoni" pitchFamily="2" charset="-79"/>
            </a:rPr>
            <a:t>3.- </a:t>
          </a:r>
          <a:r>
            <a:rPr lang="es-ES" sz="1800" kern="1200" dirty="0" smtClean="0">
              <a:solidFill>
                <a:schemeClr val="bg1"/>
              </a:solidFill>
            </a:rPr>
            <a:t>¿Cuáles son las medidas preventivas y reactivas que el COE cantonal, debería adoptar para afrontar una posible erupción del volcán Cotopaxi?</a:t>
          </a:r>
          <a:endParaRPr lang="es-ES" sz="1800" b="0" kern="1200" dirty="0">
            <a:solidFill>
              <a:schemeClr val="bg1"/>
            </a:solidFill>
          </a:endParaRPr>
        </a:p>
      </dsp:txBody>
      <dsp:txXfrm rot="10800000">
        <a:off x="2540378" y="3153351"/>
        <a:ext cx="2325421" cy="1978750"/>
      </dsp:txXfrm>
    </dsp:sp>
    <dsp:sp modelId="{2A437B91-9958-45E2-90CA-29F2954E330E}">
      <dsp:nvSpPr>
        <dsp:cNvPr id="0" name=""/>
        <dsp:cNvSpPr/>
      </dsp:nvSpPr>
      <dsp:spPr>
        <a:xfrm rot="16200000">
          <a:off x="368751" y="1490116"/>
          <a:ext cx="2449201" cy="2576594"/>
        </a:xfrm>
        <a:prstGeom prst="donut">
          <a:avLst/>
        </a:prstGeom>
        <a:solidFill>
          <a:srgbClr val="BEC5B7"/>
        </a:solidFill>
        <a:ln w="15875"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S" sz="3200" b="1" kern="1200" dirty="0" smtClean="0">
              <a:solidFill>
                <a:srgbClr val="FF0000"/>
              </a:solidFill>
              <a:latin typeface="Aharoni" pitchFamily="2" charset="-79"/>
              <a:cs typeface="Aharoni" pitchFamily="2" charset="-79"/>
            </a:rPr>
            <a:t>4.-</a:t>
          </a:r>
          <a:r>
            <a:rPr lang="es-ES" sz="1800" kern="1200" dirty="0" smtClean="0">
              <a:solidFill>
                <a:schemeClr val="bg1"/>
              </a:solidFill>
            </a:rPr>
            <a:t> ¿Se dispone de los recursos humanos y logísticos para afrontarlos?</a:t>
          </a:r>
          <a:endParaRPr lang="es-ES" sz="1800" b="0" kern="1200" dirty="0">
            <a:solidFill>
              <a:schemeClr val="bg1"/>
            </a:solidFill>
          </a:endParaRPr>
        </a:p>
      </dsp:txBody>
      <dsp:txXfrm rot="5400000">
        <a:off x="682388" y="1912489"/>
        <a:ext cx="1821928" cy="17318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1387E-9464-4863-998B-CCC94685A87D}">
      <dsp:nvSpPr>
        <dsp:cNvPr id="0" name=""/>
        <dsp:cNvSpPr/>
      </dsp:nvSpPr>
      <dsp:spPr>
        <a:xfrm>
          <a:off x="0" y="80238"/>
          <a:ext cx="8845617" cy="941415"/>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CO" sz="2000" kern="1200" dirty="0" smtClean="0">
              <a:solidFill>
                <a:schemeClr val="bg1"/>
              </a:solidFill>
            </a:rPr>
            <a:t>Un alto porcentaje de la población que están asentados en las zonas de mayor riesgo,  desconocen que están en la ruta de lahares y este es el fenómeno que afectaría mayormente a las poblaciones</a:t>
          </a:r>
          <a:r>
            <a:rPr lang="es-EC" sz="2000" kern="1200" dirty="0" smtClean="0">
              <a:solidFill>
                <a:schemeClr val="bg1"/>
              </a:solidFill>
            </a:rPr>
            <a:t>.</a:t>
          </a:r>
          <a:endParaRPr lang="es-EC" sz="2000" kern="1200" dirty="0">
            <a:solidFill>
              <a:schemeClr val="bg2">
                <a:lumMod val="10000"/>
              </a:schemeClr>
            </a:solidFill>
          </a:endParaRPr>
        </a:p>
      </dsp:txBody>
      <dsp:txXfrm>
        <a:off x="45956" y="126194"/>
        <a:ext cx="8753705" cy="849503"/>
      </dsp:txXfrm>
    </dsp:sp>
    <dsp:sp modelId="{87E964C9-1668-48D4-A226-8D321C469B24}">
      <dsp:nvSpPr>
        <dsp:cNvPr id="0" name=""/>
        <dsp:cNvSpPr/>
      </dsp:nvSpPr>
      <dsp:spPr>
        <a:xfrm>
          <a:off x="0" y="1382146"/>
          <a:ext cx="8845617" cy="1198080"/>
        </a:xfrm>
        <a:prstGeom prst="roundRect">
          <a:avLst/>
        </a:prstGeom>
        <a:solidFill>
          <a:schemeClr val="accent5">
            <a:hueOff val="709040"/>
            <a:satOff val="-7964"/>
            <a:lumOff val="-169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tabLst/>
          </a:pPr>
          <a:r>
            <a:rPr lang="es-ES" sz="2000" kern="1200" dirty="0" smtClean="0">
              <a:solidFill>
                <a:schemeClr val="bg1"/>
              </a:solidFill>
            </a:rPr>
            <a:t>La señalética tanto horizontal como vertical para dirigirse a un lugar seguro, está deteriorada y no se la puede ubicar fácilmente.</a:t>
          </a:r>
          <a:endParaRPr lang="es-EC" sz="2000" kern="1200" dirty="0">
            <a:solidFill>
              <a:schemeClr val="bg1"/>
            </a:solidFill>
          </a:endParaRPr>
        </a:p>
      </dsp:txBody>
      <dsp:txXfrm>
        <a:off x="58485" y="1440631"/>
        <a:ext cx="8728647" cy="1081110"/>
      </dsp:txXfrm>
    </dsp:sp>
    <dsp:sp modelId="{9B8B6B06-B714-4D5F-BA5F-CA87ABC2F74B}">
      <dsp:nvSpPr>
        <dsp:cNvPr id="0" name=""/>
        <dsp:cNvSpPr/>
      </dsp:nvSpPr>
      <dsp:spPr>
        <a:xfrm>
          <a:off x="0" y="2812960"/>
          <a:ext cx="8845617" cy="1198080"/>
        </a:xfrm>
        <a:prstGeom prst="flowChartAlternateProcess">
          <a:avLst/>
        </a:prstGeom>
        <a:solidFill>
          <a:schemeClr val="accent5">
            <a:hueOff val="1418080"/>
            <a:satOff val="-15927"/>
            <a:lumOff val="-339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S" sz="2000" kern="1200" dirty="0" smtClean="0">
              <a:solidFill>
                <a:schemeClr val="bg1"/>
              </a:solidFill>
            </a:rPr>
            <a:t>El COE cantonal debe realizar por lo menos una vez al año un simulacro de evacuación con la población asentada en las zonas de mayor riesgo.</a:t>
          </a:r>
        </a:p>
      </dsp:txBody>
      <dsp:txXfrm>
        <a:off x="58484" y="2871444"/>
        <a:ext cx="8728649" cy="1081112"/>
      </dsp:txXfrm>
    </dsp:sp>
    <dsp:sp modelId="{1C53B650-8803-44FE-85DD-F66EBFA8EDC0}">
      <dsp:nvSpPr>
        <dsp:cNvPr id="0" name=""/>
        <dsp:cNvSpPr/>
      </dsp:nvSpPr>
      <dsp:spPr>
        <a:xfrm>
          <a:off x="0" y="4389409"/>
          <a:ext cx="8845617" cy="1198080"/>
        </a:xfrm>
        <a:prstGeom prst="roundRect">
          <a:avLst/>
        </a:prstGeom>
        <a:solidFill>
          <a:schemeClr val="accent5">
            <a:hueOff val="2127120"/>
            <a:satOff val="-23891"/>
            <a:lumOff val="-50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S" sz="2000" kern="1200" dirty="0" smtClean="0">
              <a:solidFill>
                <a:schemeClr val="bg1"/>
              </a:solidFill>
            </a:rPr>
            <a:t>Un 49% de la población que habita en las zonas de mayor riesgo, en caso de una eventual erupción del volcán, necesitarán ir a pernoctar en los albergues, por no disponer de otro lugar para vivir.</a:t>
          </a:r>
          <a:endParaRPr lang="es-EC" sz="2000" kern="1200" dirty="0">
            <a:solidFill>
              <a:schemeClr val="bg1"/>
            </a:solidFill>
          </a:endParaRPr>
        </a:p>
      </dsp:txBody>
      <dsp:txXfrm>
        <a:off x="58485" y="4447894"/>
        <a:ext cx="8728647" cy="10811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B9E7AC0-0DD9-4B0B-B63D-1876DAE4E490}" type="datetimeFigureOut">
              <a:rPr lang="es-ES" smtClean="0"/>
              <a:t>17/10/2017</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41EE477-0F41-4020-B9A0-A14E0AD0F8B9}" type="slidenum">
              <a:rPr lang="es-ES" smtClean="0"/>
              <a:t>‹Nº›</a:t>
            </a:fld>
            <a:endParaRPr lang="es-ES"/>
          </a:p>
        </p:txBody>
      </p:sp>
    </p:spTree>
    <p:extLst>
      <p:ext uri="{BB962C8B-B14F-4D97-AF65-F5344CB8AC3E}">
        <p14:creationId xmlns:p14="http://schemas.microsoft.com/office/powerpoint/2010/main" val="174400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E0F641-23DA-465A-98AA-E90F769BF3DA}" type="datetimeFigureOut">
              <a:rPr lang="en-US" smtClean="0"/>
              <a:pPr/>
              <a:t>10/17/2017</a:t>
            </a:fld>
            <a:endParaRPr lang="en-US" dirty="0"/>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927BB9-69AF-42EF-8883-DDF8E8614D2D}" type="slidenum">
              <a:rPr lang="en-US" smtClean="0"/>
              <a:pPr/>
              <a:t>‹Nº›</a:t>
            </a:fld>
            <a:endParaRPr lang="en-US" dirty="0"/>
          </a:p>
        </p:txBody>
      </p:sp>
    </p:spTree>
    <p:extLst>
      <p:ext uri="{BB962C8B-B14F-4D97-AF65-F5344CB8AC3E}">
        <p14:creationId xmlns:p14="http://schemas.microsoft.com/office/powerpoint/2010/main" val="1682772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CFDD2C3A-A77B-4E86-95B7-EB545CE7F667}" type="datetimeFigureOut">
              <a:rPr lang="es-EC" smtClean="0"/>
              <a:pPr/>
              <a:t>17/10/2017</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637FE74B-2301-41F5-A459-24A86FDA468B}" type="slidenum">
              <a:rPr lang="es-EC" smtClean="0"/>
              <a:pPr/>
              <a:t>‹Nº›</a:t>
            </a:fld>
            <a:endParaRPr lang="es-EC"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687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FDD2C3A-A77B-4E86-95B7-EB545CE7F667}" type="datetimeFigureOut">
              <a:rPr lang="es-EC" smtClean="0"/>
              <a:pPr/>
              <a:t>17/10/2017</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637FE74B-2301-41F5-A459-24A86FDA468B}" type="slidenum">
              <a:rPr lang="es-EC" smtClean="0"/>
              <a:pPr/>
              <a:t>‹Nº›</a:t>
            </a:fld>
            <a:endParaRPr lang="es-EC" dirty="0"/>
          </a:p>
        </p:txBody>
      </p:sp>
    </p:spTree>
    <p:extLst>
      <p:ext uri="{BB962C8B-B14F-4D97-AF65-F5344CB8AC3E}">
        <p14:creationId xmlns:p14="http://schemas.microsoft.com/office/powerpoint/2010/main" val="2430799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FDD2C3A-A77B-4E86-95B7-EB545CE7F667}" type="datetimeFigureOut">
              <a:rPr lang="es-EC" smtClean="0"/>
              <a:pPr/>
              <a:t>17/10/2017</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637FE74B-2301-41F5-A459-24A86FDA468B}" type="slidenum">
              <a:rPr lang="es-EC" smtClean="0"/>
              <a:pPr/>
              <a:t>‹Nº›</a:t>
            </a:fld>
            <a:endParaRPr lang="es-EC" dirty="0"/>
          </a:p>
        </p:txBody>
      </p:sp>
    </p:spTree>
    <p:extLst>
      <p:ext uri="{BB962C8B-B14F-4D97-AF65-F5344CB8AC3E}">
        <p14:creationId xmlns:p14="http://schemas.microsoft.com/office/powerpoint/2010/main" val="1786134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FDD2C3A-A77B-4E86-95B7-EB545CE7F667}" type="datetimeFigureOut">
              <a:rPr lang="es-EC" smtClean="0"/>
              <a:pPr/>
              <a:t>17/10/2017</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637FE74B-2301-41F5-A459-24A86FDA468B}" type="slidenum">
              <a:rPr lang="es-EC" smtClean="0"/>
              <a:pPr/>
              <a:t>‹Nº›</a:t>
            </a:fld>
            <a:endParaRPr lang="es-EC" dirty="0"/>
          </a:p>
        </p:txBody>
      </p:sp>
    </p:spTree>
    <p:extLst>
      <p:ext uri="{BB962C8B-B14F-4D97-AF65-F5344CB8AC3E}">
        <p14:creationId xmlns:p14="http://schemas.microsoft.com/office/powerpoint/2010/main" val="2603585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CFDD2C3A-A77B-4E86-95B7-EB545CE7F667}" type="datetimeFigureOut">
              <a:rPr lang="es-EC" smtClean="0"/>
              <a:pPr/>
              <a:t>17/10/2017</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637FE74B-2301-41F5-A459-24A86FDA468B}" type="slidenum">
              <a:rPr lang="es-EC" smtClean="0"/>
              <a:pPr/>
              <a:t>‹Nº›</a:t>
            </a:fld>
            <a:endParaRPr lang="es-EC"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273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CFDD2C3A-A77B-4E86-95B7-EB545CE7F667}" type="datetimeFigureOut">
              <a:rPr lang="es-EC" smtClean="0"/>
              <a:pPr/>
              <a:t>17/10/2017</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637FE74B-2301-41F5-A459-24A86FDA468B}" type="slidenum">
              <a:rPr lang="es-EC" smtClean="0"/>
              <a:pPr/>
              <a:t>‹Nº›</a:t>
            </a:fld>
            <a:endParaRPr lang="es-EC" dirty="0"/>
          </a:p>
        </p:txBody>
      </p:sp>
    </p:spTree>
    <p:extLst>
      <p:ext uri="{BB962C8B-B14F-4D97-AF65-F5344CB8AC3E}">
        <p14:creationId xmlns:p14="http://schemas.microsoft.com/office/powerpoint/2010/main" val="4092333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22960" y="2582334"/>
            <a:ext cx="3703320" cy="32867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63440" y="2582334"/>
            <a:ext cx="3703320" cy="32867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CFDD2C3A-A77B-4E86-95B7-EB545CE7F667}" type="datetimeFigureOut">
              <a:rPr lang="es-EC" smtClean="0"/>
              <a:pPr/>
              <a:t>17/10/2017</a:t>
            </a:fld>
            <a:endParaRPr lang="es-EC" dirty="0"/>
          </a:p>
        </p:txBody>
      </p:sp>
      <p:sp>
        <p:nvSpPr>
          <p:cNvPr id="8" name="Footer Placeholder 7"/>
          <p:cNvSpPr>
            <a:spLocks noGrp="1"/>
          </p:cNvSpPr>
          <p:nvPr>
            <p:ph type="ftr" sz="quarter" idx="11"/>
          </p:nvPr>
        </p:nvSpPr>
        <p:spPr/>
        <p:txBody>
          <a:bodyPr/>
          <a:lstStyle/>
          <a:p>
            <a:endParaRPr lang="es-EC" dirty="0"/>
          </a:p>
        </p:txBody>
      </p:sp>
      <p:sp>
        <p:nvSpPr>
          <p:cNvPr id="9" name="Slide Number Placeholder 8"/>
          <p:cNvSpPr>
            <a:spLocks noGrp="1"/>
          </p:cNvSpPr>
          <p:nvPr>
            <p:ph type="sldNum" sz="quarter" idx="12"/>
          </p:nvPr>
        </p:nvSpPr>
        <p:spPr/>
        <p:txBody>
          <a:bodyPr/>
          <a:lstStyle/>
          <a:p>
            <a:fld id="{637FE74B-2301-41F5-A459-24A86FDA468B}" type="slidenum">
              <a:rPr lang="es-EC" smtClean="0"/>
              <a:pPr/>
              <a:t>‹Nº›</a:t>
            </a:fld>
            <a:endParaRPr lang="es-EC" dirty="0"/>
          </a:p>
        </p:txBody>
      </p:sp>
    </p:spTree>
    <p:extLst>
      <p:ext uri="{BB962C8B-B14F-4D97-AF65-F5344CB8AC3E}">
        <p14:creationId xmlns:p14="http://schemas.microsoft.com/office/powerpoint/2010/main" val="2405212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CFDD2C3A-A77B-4E86-95B7-EB545CE7F667}" type="datetimeFigureOut">
              <a:rPr lang="es-EC" smtClean="0"/>
              <a:pPr/>
              <a:t>17/10/2017</a:t>
            </a:fld>
            <a:endParaRPr lang="es-EC" dirty="0"/>
          </a:p>
        </p:txBody>
      </p:sp>
      <p:sp>
        <p:nvSpPr>
          <p:cNvPr id="4" name="Footer Placeholder 3"/>
          <p:cNvSpPr>
            <a:spLocks noGrp="1"/>
          </p:cNvSpPr>
          <p:nvPr>
            <p:ph type="ftr" sz="quarter" idx="11"/>
          </p:nvPr>
        </p:nvSpPr>
        <p:spPr/>
        <p:txBody>
          <a:bodyPr/>
          <a:lstStyle/>
          <a:p>
            <a:endParaRPr lang="es-EC" dirty="0"/>
          </a:p>
        </p:txBody>
      </p:sp>
      <p:sp>
        <p:nvSpPr>
          <p:cNvPr id="5" name="Slide Number Placeholder 4"/>
          <p:cNvSpPr>
            <a:spLocks noGrp="1"/>
          </p:cNvSpPr>
          <p:nvPr>
            <p:ph type="sldNum" sz="quarter" idx="12"/>
          </p:nvPr>
        </p:nvSpPr>
        <p:spPr/>
        <p:txBody>
          <a:bodyPr/>
          <a:lstStyle/>
          <a:p>
            <a:fld id="{637FE74B-2301-41F5-A459-24A86FDA468B}" type="slidenum">
              <a:rPr lang="es-EC" smtClean="0"/>
              <a:pPr/>
              <a:t>‹Nº›</a:t>
            </a:fld>
            <a:endParaRPr lang="es-EC" dirty="0"/>
          </a:p>
        </p:txBody>
      </p:sp>
    </p:spTree>
    <p:extLst>
      <p:ext uri="{BB962C8B-B14F-4D97-AF65-F5344CB8AC3E}">
        <p14:creationId xmlns:p14="http://schemas.microsoft.com/office/powerpoint/2010/main" val="2215259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FDD2C3A-A77B-4E86-95B7-EB545CE7F667}" type="datetimeFigureOut">
              <a:rPr lang="es-EC" smtClean="0"/>
              <a:pPr/>
              <a:t>17/10/2017</a:t>
            </a:fld>
            <a:endParaRPr lang="es-EC"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EC" dirty="0"/>
          </a:p>
        </p:txBody>
      </p:sp>
      <p:sp>
        <p:nvSpPr>
          <p:cNvPr id="9" name="Slide Number Placeholder 8"/>
          <p:cNvSpPr>
            <a:spLocks noGrp="1"/>
          </p:cNvSpPr>
          <p:nvPr>
            <p:ph type="sldNum" sz="quarter" idx="12"/>
          </p:nvPr>
        </p:nvSpPr>
        <p:spPr/>
        <p:txBody>
          <a:bodyPr/>
          <a:lstStyle/>
          <a:p>
            <a:fld id="{637FE74B-2301-41F5-A459-24A86FDA468B}" type="slidenum">
              <a:rPr lang="es-EC" smtClean="0"/>
              <a:pPr/>
              <a:t>‹Nº›</a:t>
            </a:fld>
            <a:endParaRPr lang="es-EC" dirty="0"/>
          </a:p>
        </p:txBody>
      </p:sp>
    </p:spTree>
    <p:extLst>
      <p:ext uri="{BB962C8B-B14F-4D97-AF65-F5344CB8AC3E}">
        <p14:creationId xmlns:p14="http://schemas.microsoft.com/office/powerpoint/2010/main" val="242848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CFDD2C3A-A77B-4E86-95B7-EB545CE7F667}" type="datetimeFigureOut">
              <a:rPr lang="es-EC" smtClean="0"/>
              <a:pPr/>
              <a:t>17/10/2017</a:t>
            </a:fld>
            <a:endParaRPr lang="es-EC"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s-EC"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37FE74B-2301-41F5-A459-24A86FDA468B}" type="slidenum">
              <a:rPr lang="es-EC" smtClean="0"/>
              <a:pPr/>
              <a:t>‹Nº›</a:t>
            </a:fld>
            <a:endParaRPr lang="es-EC" dirty="0"/>
          </a:p>
        </p:txBody>
      </p:sp>
    </p:spTree>
    <p:extLst>
      <p:ext uri="{BB962C8B-B14F-4D97-AF65-F5344CB8AC3E}">
        <p14:creationId xmlns:p14="http://schemas.microsoft.com/office/powerpoint/2010/main" val="1326943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2" y="0"/>
            <a:ext cx="9143989" cy="4915076"/>
          </a:xfrm>
          <a:blipFill>
            <a:blip r:embed="rId2" cstate="print"/>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CFDD2C3A-A77B-4E86-95B7-EB545CE7F667}" type="datetimeFigureOut">
              <a:rPr lang="es-EC" smtClean="0"/>
              <a:pPr/>
              <a:t>17/10/2017</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637FE74B-2301-41F5-A459-24A86FDA468B}" type="slidenum">
              <a:rPr lang="es-EC" smtClean="0"/>
              <a:pPr/>
              <a:t>‹Nº›</a:t>
            </a:fld>
            <a:endParaRPr lang="es-EC" dirty="0"/>
          </a:p>
        </p:txBody>
      </p:sp>
    </p:spTree>
    <p:extLst>
      <p:ext uri="{BB962C8B-B14F-4D97-AF65-F5344CB8AC3E}">
        <p14:creationId xmlns:p14="http://schemas.microsoft.com/office/powerpoint/2010/main" val="4090910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CFDD2C3A-A77B-4E86-95B7-EB545CE7F667}" type="datetimeFigureOut">
              <a:rPr lang="es-EC" smtClean="0"/>
              <a:pPr/>
              <a:t>17/10/2017</a:t>
            </a:fld>
            <a:endParaRPr lang="es-EC"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EC"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637FE74B-2301-41F5-A459-24A86FDA468B}" type="slidenum">
              <a:rPr lang="es-EC" smtClean="0"/>
              <a:pPr/>
              <a:t>‹Nº›</a:t>
            </a:fld>
            <a:endParaRPr lang="es-EC"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314461"/>
      </p:ext>
    </p:extLst>
  </p:cSld>
  <p:clrMap bg1="dk1" tx1="lt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emf"/><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emf"/><Relationship Id="rId11" Type="http://schemas.openxmlformats.org/officeDocument/2006/relationships/image" Target="../media/image33.png"/><Relationship Id="rId5" Type="http://schemas.openxmlformats.org/officeDocument/2006/relationships/image" Target="../media/image27.emf"/><Relationship Id="rId10" Type="http://schemas.openxmlformats.org/officeDocument/2006/relationships/image" Target="../media/image32.emf"/><Relationship Id="rId4" Type="http://schemas.openxmlformats.org/officeDocument/2006/relationships/image" Target="../media/image26.emf"/><Relationship Id="rId9" Type="http://schemas.openxmlformats.org/officeDocument/2006/relationships/image" Target="../media/image31.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4.emf"/><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15194" t="16517" r="11382" b="15622"/>
          <a:stretch/>
        </p:blipFill>
        <p:spPr>
          <a:xfrm>
            <a:off x="6824" y="2978"/>
            <a:ext cx="9130352" cy="6329068"/>
          </a:xfrm>
          <a:prstGeom prst="rect">
            <a:avLst/>
          </a:prstGeom>
        </p:spPr>
      </p:pic>
      <p:sp>
        <p:nvSpPr>
          <p:cNvPr id="3" name="2 Marcador de contenido"/>
          <p:cNvSpPr>
            <a:spLocks noGrp="1"/>
          </p:cNvSpPr>
          <p:nvPr>
            <p:ph idx="4294967295"/>
          </p:nvPr>
        </p:nvSpPr>
        <p:spPr>
          <a:xfrm>
            <a:off x="1600200" y="1846263"/>
            <a:ext cx="7543800" cy="4022725"/>
          </a:xfrm>
        </p:spPr>
        <p:txBody>
          <a:bodyPr/>
          <a:lstStyle/>
          <a:p>
            <a:r>
              <a:rPr lang="es-EC" dirty="0" smtClean="0"/>
              <a:t> </a:t>
            </a:r>
            <a:endParaRPr lang="es-ES" dirty="0"/>
          </a:p>
        </p:txBody>
      </p:sp>
      <p:sp>
        <p:nvSpPr>
          <p:cNvPr id="7" name="Título 1"/>
          <p:cNvSpPr txBox="1">
            <a:spLocks/>
          </p:cNvSpPr>
          <p:nvPr/>
        </p:nvSpPr>
        <p:spPr>
          <a:xfrm>
            <a:off x="800100" y="136480"/>
            <a:ext cx="7543800" cy="5816335"/>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2400" dirty="0" smtClean="0">
                <a:solidFill>
                  <a:srgbClr val="FFFF00"/>
                </a:solidFill>
                <a:latin typeface="+mn-lt"/>
              </a:rPr>
              <a:t>"</a:t>
            </a:r>
            <a:r>
              <a:rPr lang="es-ES" sz="2400" dirty="0">
                <a:solidFill>
                  <a:srgbClr val="FFFF00"/>
                </a:solidFill>
                <a:latin typeface="+mn-lt"/>
              </a:rPr>
              <a:t>LA GESTIÓN PREVENTIVA Y REACTIVA DE RIESGOS, PARA AFRONTAR UNA POSIBLE ERUPCIÓN DEL VOLCÁN COTOPAXI, POR PARTE DEL COE DEL GOBIERNO MUNICIPAL DE RUMIÑAHUI</a:t>
            </a:r>
            <a:r>
              <a:rPr lang="es-ES" sz="2400" dirty="0" smtClean="0">
                <a:solidFill>
                  <a:srgbClr val="FFFF00"/>
                </a:solidFill>
                <a:latin typeface="+mn-lt"/>
              </a:rPr>
              <a:t>"</a:t>
            </a:r>
            <a:endParaRPr lang="en-US" sz="2400" b="1" dirty="0">
              <a:solidFill>
                <a:srgbClr val="FFFF00"/>
              </a:solidFill>
              <a:latin typeface="+mn-lt"/>
            </a:endParaRPr>
          </a:p>
        </p:txBody>
      </p:sp>
      <p:sp>
        <p:nvSpPr>
          <p:cNvPr id="4" name="3 Rectángulo"/>
          <p:cNvSpPr/>
          <p:nvPr/>
        </p:nvSpPr>
        <p:spPr>
          <a:xfrm>
            <a:off x="799499" y="6373845"/>
            <a:ext cx="7525754" cy="338554"/>
          </a:xfrm>
          <a:prstGeom prst="rect">
            <a:avLst/>
          </a:prstGeom>
        </p:spPr>
        <p:txBody>
          <a:bodyPr wrap="square">
            <a:spAutoFit/>
          </a:bodyPr>
          <a:lstStyle/>
          <a:p>
            <a:pPr algn="ctr"/>
            <a:r>
              <a:rPr lang="es-EC" sz="1600" dirty="0" smtClean="0">
                <a:solidFill>
                  <a:srgbClr val="FFFF00"/>
                </a:solidFill>
              </a:rPr>
              <a:t>ING. </a:t>
            </a:r>
            <a:r>
              <a:rPr lang="es-EC" sz="1600" dirty="0">
                <a:solidFill>
                  <a:srgbClr val="FFFF00"/>
                </a:solidFill>
              </a:rPr>
              <a:t>JOSÉ </a:t>
            </a:r>
            <a:r>
              <a:rPr lang="es-EC" sz="1600" dirty="0" smtClean="0">
                <a:solidFill>
                  <a:srgbClr val="FFFF00"/>
                </a:solidFill>
              </a:rPr>
              <a:t>CÓRDOVA</a:t>
            </a:r>
            <a:endParaRPr lang="es-EC" sz="1600" dirty="0">
              <a:solidFill>
                <a:srgbClr val="FFFF00"/>
              </a:solidFill>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148142"/>
            <a:ext cx="5486400" cy="1416960"/>
          </a:xfrm>
          <a:prstGeom prst="rect">
            <a:avLst/>
          </a:prstGeom>
        </p:spPr>
      </p:pic>
    </p:spTree>
    <p:extLst>
      <p:ext uri="{BB962C8B-B14F-4D97-AF65-F5344CB8AC3E}">
        <p14:creationId xmlns:p14="http://schemas.microsoft.com/office/powerpoint/2010/main" val="5804329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31114" r="14382" b="7681"/>
          <a:stretch/>
        </p:blipFill>
        <p:spPr bwMode="auto">
          <a:xfrm>
            <a:off x="4550130" y="598498"/>
            <a:ext cx="3441456" cy="2541587"/>
          </a:xfrm>
          <a:prstGeom prst="rect">
            <a:avLst/>
          </a:prstGeom>
          <a:ln/>
          <a:extLst/>
        </p:spPr>
        <p:style>
          <a:lnRef idx="1">
            <a:schemeClr val="accent6"/>
          </a:lnRef>
          <a:fillRef idx="3">
            <a:schemeClr val="accent6"/>
          </a:fillRef>
          <a:effectRef idx="2">
            <a:schemeClr val="accent6"/>
          </a:effectRef>
          <a:fontRef idx="minor">
            <a:schemeClr val="lt1"/>
          </a:fontRef>
        </p:style>
      </p:pic>
      <p:sp>
        <p:nvSpPr>
          <p:cNvPr id="2" name="1 Rectángulo"/>
          <p:cNvSpPr/>
          <p:nvPr/>
        </p:nvSpPr>
        <p:spPr>
          <a:xfrm>
            <a:off x="3164241" y="43013"/>
            <a:ext cx="2790825" cy="584775"/>
          </a:xfrm>
          <a:prstGeom prst="rect">
            <a:avLst/>
          </a:prstGeom>
        </p:spPr>
        <p:txBody>
          <a:bodyPr wrap="square">
            <a:spAutoFit/>
          </a:bodyPr>
          <a:lstStyle/>
          <a:p>
            <a:pPr algn="ctr"/>
            <a:r>
              <a:rPr lang="es-ES" sz="3200" dirty="0"/>
              <a:t>ENCUESTA</a:t>
            </a:r>
          </a:p>
        </p:txBody>
      </p:sp>
      <p:sp>
        <p:nvSpPr>
          <p:cNvPr id="5" name="4 CuadroTexto"/>
          <p:cNvSpPr txBox="1"/>
          <p:nvPr/>
        </p:nvSpPr>
        <p:spPr>
          <a:xfrm>
            <a:off x="419100" y="3209925"/>
            <a:ext cx="3228975" cy="369332"/>
          </a:xfrm>
          <a:prstGeom prst="rect">
            <a:avLst/>
          </a:prstGeom>
          <a:noFill/>
          <a:ln>
            <a:solidFill>
              <a:schemeClr val="accent6">
                <a:lumMod val="60000"/>
                <a:lumOff val="40000"/>
              </a:schemeClr>
            </a:solidFill>
          </a:ln>
        </p:spPr>
        <p:txBody>
          <a:bodyPr wrap="square" rtlCol="0">
            <a:spAutoFit/>
          </a:bodyPr>
          <a:lstStyle/>
          <a:p>
            <a:r>
              <a:rPr lang="es-ES" dirty="0" smtClean="0"/>
              <a:t>Interpretación </a:t>
            </a:r>
            <a:r>
              <a:rPr lang="es-ES" dirty="0"/>
              <a:t>de </a:t>
            </a:r>
            <a:r>
              <a:rPr lang="es-ES" dirty="0" smtClean="0"/>
              <a:t>resultados: </a:t>
            </a:r>
            <a:endParaRPr lang="es-ES" dirty="0"/>
          </a:p>
        </p:txBody>
      </p:sp>
      <p:sp>
        <p:nvSpPr>
          <p:cNvPr id="6" name="5 CuadroTexto"/>
          <p:cNvSpPr txBox="1"/>
          <p:nvPr/>
        </p:nvSpPr>
        <p:spPr>
          <a:xfrm>
            <a:off x="419099" y="3676650"/>
            <a:ext cx="8281111" cy="646331"/>
          </a:xfrm>
          <a:prstGeom prst="rect">
            <a:avLst/>
          </a:prstGeom>
          <a:noFill/>
          <a:ln>
            <a:solidFill>
              <a:schemeClr val="accent6">
                <a:lumMod val="60000"/>
                <a:lumOff val="40000"/>
              </a:schemeClr>
            </a:solidFill>
          </a:ln>
        </p:spPr>
        <p:txBody>
          <a:bodyPr wrap="square" rtlCol="0">
            <a:spAutoFit/>
          </a:bodyPr>
          <a:lstStyle/>
          <a:p>
            <a:pPr algn="just"/>
            <a:r>
              <a:rPr lang="es-EC" dirty="0" smtClean="0"/>
              <a:t>1: ¿Conoce usted las zonas de riesgo en caso de erupción del volcán Cotopaxi?</a:t>
            </a:r>
          </a:p>
          <a:p>
            <a:pPr algn="just"/>
            <a:r>
              <a:rPr lang="es-EC" dirty="0" smtClean="0"/>
              <a:t>El </a:t>
            </a:r>
            <a:r>
              <a:rPr lang="es-EC" dirty="0"/>
              <a:t>49% de los encuestados indican que </a:t>
            </a:r>
            <a:r>
              <a:rPr lang="es-EC" dirty="0" smtClean="0"/>
              <a:t>si y el </a:t>
            </a:r>
            <a:r>
              <a:rPr lang="es-EC" dirty="0">
                <a:solidFill>
                  <a:srgbClr val="FF0000"/>
                </a:solidFill>
              </a:rPr>
              <a:t>51%</a:t>
            </a:r>
            <a:r>
              <a:rPr lang="es-EC" dirty="0"/>
              <a:t> </a:t>
            </a:r>
            <a:r>
              <a:rPr lang="es-ES" dirty="0"/>
              <a:t>supieron indicar que </a:t>
            </a:r>
            <a:r>
              <a:rPr lang="es-EC" dirty="0" smtClean="0"/>
              <a:t>no. </a:t>
            </a:r>
            <a:endParaRPr lang="es-ES" dirty="0"/>
          </a:p>
        </p:txBody>
      </p:sp>
      <p:sp>
        <p:nvSpPr>
          <p:cNvPr id="7" name="6 CuadroTexto"/>
          <p:cNvSpPr txBox="1"/>
          <p:nvPr/>
        </p:nvSpPr>
        <p:spPr>
          <a:xfrm>
            <a:off x="409575" y="4400550"/>
            <a:ext cx="8281111" cy="923330"/>
          </a:xfrm>
          <a:prstGeom prst="rect">
            <a:avLst/>
          </a:prstGeom>
          <a:noFill/>
          <a:ln>
            <a:solidFill>
              <a:schemeClr val="accent6">
                <a:lumMod val="60000"/>
                <a:lumOff val="40000"/>
              </a:schemeClr>
            </a:solidFill>
          </a:ln>
        </p:spPr>
        <p:txBody>
          <a:bodyPr wrap="square" rtlCol="0">
            <a:spAutoFit/>
          </a:bodyPr>
          <a:lstStyle/>
          <a:p>
            <a:pPr lvl="0" algn="just"/>
            <a:r>
              <a:rPr lang="es-ES" dirty="0"/>
              <a:t>8</a:t>
            </a:r>
            <a:r>
              <a:rPr lang="es-ES" dirty="0" smtClean="0"/>
              <a:t>: ¿Cree usted que es necesario mantener en buen estado y visible la señalética para dirigirse a un lugar seguro?</a:t>
            </a:r>
            <a:endParaRPr lang="es-ES" dirty="0"/>
          </a:p>
          <a:p>
            <a:pPr algn="just"/>
            <a:r>
              <a:rPr lang="es-ES" dirty="0"/>
              <a:t> </a:t>
            </a:r>
            <a:r>
              <a:rPr lang="es-ES" dirty="0" smtClean="0"/>
              <a:t>El </a:t>
            </a:r>
            <a:r>
              <a:rPr lang="es-ES" dirty="0">
                <a:solidFill>
                  <a:srgbClr val="FF0000"/>
                </a:solidFill>
              </a:rPr>
              <a:t>59% </a:t>
            </a:r>
            <a:r>
              <a:rPr lang="es-ES" dirty="0" smtClean="0"/>
              <a:t>de </a:t>
            </a:r>
            <a:r>
              <a:rPr lang="es-ES" dirty="0"/>
              <a:t>los encuestados </a:t>
            </a:r>
            <a:r>
              <a:rPr lang="es-ES" dirty="0" smtClean="0"/>
              <a:t>indican </a:t>
            </a:r>
            <a:r>
              <a:rPr lang="es-ES" dirty="0"/>
              <a:t>que si </a:t>
            </a:r>
            <a:r>
              <a:rPr lang="es-ES" dirty="0" smtClean="0"/>
              <a:t>y el </a:t>
            </a:r>
            <a:r>
              <a:rPr lang="es-ES" dirty="0"/>
              <a:t>41% supieron indicar que no.</a:t>
            </a:r>
          </a:p>
        </p:txBody>
      </p:sp>
      <p:sp>
        <p:nvSpPr>
          <p:cNvPr id="8" name="7 CuadroTexto"/>
          <p:cNvSpPr txBox="1"/>
          <p:nvPr/>
        </p:nvSpPr>
        <p:spPr>
          <a:xfrm>
            <a:off x="419100" y="5429250"/>
            <a:ext cx="8271586" cy="923330"/>
          </a:xfrm>
          <a:prstGeom prst="rect">
            <a:avLst/>
          </a:prstGeom>
          <a:noFill/>
          <a:ln>
            <a:solidFill>
              <a:schemeClr val="accent6">
                <a:lumMod val="60000"/>
                <a:lumOff val="40000"/>
              </a:schemeClr>
            </a:solidFill>
          </a:ln>
        </p:spPr>
        <p:txBody>
          <a:bodyPr wrap="square" rtlCol="0">
            <a:spAutoFit/>
          </a:bodyPr>
          <a:lstStyle/>
          <a:p>
            <a:pPr algn="just"/>
            <a:r>
              <a:rPr lang="es-EC" dirty="0" smtClean="0"/>
              <a:t>9: ¿Cree </a:t>
            </a:r>
            <a:r>
              <a:rPr lang="es-EC" dirty="0"/>
              <a:t>usted que el COE cantonal, debe realizar por lo menos una vez al año un simulacro de evacuación de las personas que se encuentran en zonas de riesgo?</a:t>
            </a:r>
          </a:p>
          <a:p>
            <a:pPr algn="just"/>
            <a:r>
              <a:rPr lang="es-EC" dirty="0" smtClean="0"/>
              <a:t>El </a:t>
            </a:r>
            <a:r>
              <a:rPr lang="es-EC" dirty="0">
                <a:solidFill>
                  <a:srgbClr val="FF0000"/>
                </a:solidFill>
              </a:rPr>
              <a:t>54% </a:t>
            </a:r>
            <a:r>
              <a:rPr lang="es-EC" dirty="0"/>
              <a:t>de los encuestados indican que si </a:t>
            </a:r>
            <a:r>
              <a:rPr lang="es-EC" dirty="0" smtClean="0"/>
              <a:t>y </a:t>
            </a:r>
            <a:r>
              <a:rPr lang="es-EC" dirty="0"/>
              <a:t>el 46% </a:t>
            </a:r>
            <a:r>
              <a:rPr lang="es-ES" dirty="0"/>
              <a:t>supieron indicar que </a:t>
            </a:r>
            <a:r>
              <a:rPr lang="es-ES" dirty="0" smtClean="0"/>
              <a:t>no.</a:t>
            </a:r>
            <a:endParaRPr lang="es-EC"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1" y="598498"/>
            <a:ext cx="3748088" cy="254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82796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99" y="3570973"/>
            <a:ext cx="4458101" cy="262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505" y="3570973"/>
            <a:ext cx="4242435" cy="262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4504" y="365745"/>
            <a:ext cx="4242435" cy="296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899" y="365745"/>
            <a:ext cx="4458101" cy="296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87052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1068404" y="60961"/>
            <a:ext cx="6978315" cy="634364"/>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C" sz="3200" dirty="0" smtClean="0">
                <a:solidFill>
                  <a:schemeClr val="tx1"/>
                </a:solidFill>
                <a:latin typeface="Calibri (Cuerpo)"/>
              </a:rPr>
              <a:t>CONCLUSIONES</a:t>
            </a:r>
            <a:endParaRPr lang="en-US" sz="3200" dirty="0">
              <a:solidFill>
                <a:schemeClr val="tx1"/>
              </a:solidFill>
            </a:endParaRPr>
          </a:p>
        </p:txBody>
      </p:sp>
      <p:graphicFrame>
        <p:nvGraphicFramePr>
          <p:cNvPr id="11" name="Diagrama 2"/>
          <p:cNvGraphicFramePr/>
          <p:nvPr>
            <p:extLst>
              <p:ext uri="{D42A27DB-BD31-4B8C-83A1-F6EECF244321}">
                <p14:modId xmlns:p14="http://schemas.microsoft.com/office/powerpoint/2010/main" val="1863689674"/>
              </p:ext>
            </p:extLst>
          </p:nvPr>
        </p:nvGraphicFramePr>
        <p:xfrm>
          <a:off x="154004" y="798561"/>
          <a:ext cx="8845617" cy="57095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61373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3715253935"/>
              </p:ext>
            </p:extLst>
          </p:nvPr>
        </p:nvGraphicFramePr>
        <p:xfrm>
          <a:off x="163629" y="906512"/>
          <a:ext cx="8845618" cy="5479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1"/>
          <p:cNvSpPr txBox="1">
            <a:spLocks/>
          </p:cNvSpPr>
          <p:nvPr/>
        </p:nvSpPr>
        <p:spPr>
          <a:xfrm>
            <a:off x="1318661" y="137161"/>
            <a:ext cx="6487427" cy="701040"/>
          </a:xfrm>
          <a:prstGeom prst="rect">
            <a:avLst/>
          </a:prstGeom>
        </p:spPr>
        <p:txBody>
          <a:bodyPr vert="horz" lIns="91440" tIns="45720" rIns="91440" bIns="45720" rtlCol="0" anchor="b">
            <a:normAutofit/>
          </a:bodyPr>
          <a:lstStyle>
            <a:defPPr>
              <a:defRPr lang="es-EC"/>
            </a:defPPr>
            <a:lvl1pPr algn="ctr">
              <a:lnSpc>
                <a:spcPct val="85000"/>
              </a:lnSpc>
              <a:spcBef>
                <a:spcPct val="0"/>
              </a:spcBef>
              <a:buNone/>
              <a:defRPr sz="4000" b="1" spc="-50" baseline="0">
                <a:solidFill>
                  <a:srgbClr val="C00000"/>
                </a:solidFill>
                <a:latin typeface="Calibri (Cuerpo)"/>
                <a:ea typeface="+mj-ea"/>
                <a:cs typeface="+mj-cs"/>
              </a:defRPr>
            </a:lvl1pPr>
          </a:lstStyle>
          <a:p>
            <a:r>
              <a:rPr lang="es-EC" sz="3200" b="0" dirty="0" smtClean="0">
                <a:solidFill>
                  <a:schemeClr val="tx1"/>
                </a:solidFill>
              </a:rPr>
              <a:t>RECOMENDACIONES</a:t>
            </a:r>
            <a:endParaRPr lang="en-US" sz="3200" b="0" dirty="0">
              <a:solidFill>
                <a:schemeClr val="tx1"/>
              </a:solidFill>
            </a:endParaRPr>
          </a:p>
        </p:txBody>
      </p:sp>
    </p:spTree>
    <p:extLst>
      <p:ext uri="{BB962C8B-B14F-4D97-AF65-F5344CB8AC3E}">
        <p14:creationId xmlns:p14="http://schemas.microsoft.com/office/powerpoint/2010/main" val="25360864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822960" y="200879"/>
            <a:ext cx="7543800" cy="1450757"/>
          </a:xfrm>
        </p:spPr>
        <p:txBody>
          <a:bodyPr vert="horz" lIns="91440" tIns="45720" rIns="91440" bIns="45720" rtlCol="0" anchor="b">
            <a:normAutofit/>
          </a:bodyPr>
          <a:lstStyle/>
          <a:p>
            <a:pPr algn="ctr"/>
            <a:r>
              <a:rPr lang="es-EC" sz="3200" dirty="0">
                <a:solidFill>
                  <a:schemeClr val="tx1"/>
                </a:solidFill>
                <a:latin typeface="Calibri (Cuerpo)"/>
              </a:rPr>
              <a:t>PROPUESTA</a:t>
            </a:r>
            <a:endParaRPr lang="en-US" sz="3200" dirty="0">
              <a:solidFill>
                <a:schemeClr val="tx1"/>
              </a:solidFill>
              <a:latin typeface="Calibri (Cuerpo)"/>
            </a:endParaRPr>
          </a:p>
        </p:txBody>
      </p:sp>
      <p:sp>
        <p:nvSpPr>
          <p:cNvPr id="8" name="Marcador de texto 7"/>
          <p:cNvSpPr>
            <a:spLocks noGrp="1"/>
          </p:cNvSpPr>
          <p:nvPr>
            <p:ph idx="1"/>
          </p:nvPr>
        </p:nvSpPr>
        <p:spPr/>
        <p:txBody>
          <a:bodyPr>
            <a:noAutofit/>
          </a:bodyPr>
          <a:lstStyle/>
          <a:p>
            <a:pPr algn="ctr"/>
            <a:r>
              <a:rPr lang="es-EC" sz="3200" b="1" dirty="0" smtClean="0">
                <a:solidFill>
                  <a:schemeClr val="bg1"/>
                </a:solidFill>
                <a:effectLst>
                  <a:outerShdw blurRad="38100" dist="38100" dir="2700000" algn="tl">
                    <a:srgbClr val="000000">
                      <a:alpha val="43137"/>
                    </a:srgbClr>
                  </a:outerShdw>
                </a:effectLst>
                <a:latin typeface="+mn-lt"/>
              </a:rPr>
              <a:t>“</a:t>
            </a:r>
            <a:r>
              <a:rPr lang="es-ES" sz="3200" dirty="0" smtClean="0">
                <a:solidFill>
                  <a:schemeClr val="bg1"/>
                </a:solidFill>
              </a:rPr>
              <a:t>PLAN DE CONTINGENCIA EN CASO DE UNA EVENTUAL ERUPCIÓN DEL VOLCÁN COTOPAXI,  PARA EL COE CANTONAL DE RUMIÑAHUI.</a:t>
            </a:r>
            <a:r>
              <a:rPr lang="es-EC" sz="3200" b="1" dirty="0" smtClean="0">
                <a:solidFill>
                  <a:schemeClr val="bg1"/>
                </a:solidFill>
                <a:effectLst>
                  <a:outerShdw blurRad="38100" dist="38100" dir="2700000" algn="tl">
                    <a:srgbClr val="000000">
                      <a:alpha val="43137"/>
                    </a:srgbClr>
                  </a:outerShdw>
                </a:effectLst>
                <a:latin typeface="+mn-lt"/>
              </a:rPr>
              <a:t>”</a:t>
            </a:r>
            <a:endParaRPr lang="en-US" sz="3200"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4036832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152400" y="762001"/>
            <a:ext cx="8750968" cy="5048250"/>
          </a:xfrm>
          <a:solidFill>
            <a:schemeClr val="accent6">
              <a:lumMod val="75000"/>
            </a:schemeClr>
          </a:solidFill>
        </p:spPr>
        <p:txBody>
          <a:bodyPr>
            <a:normAutofit/>
          </a:bodyPr>
          <a:lstStyle/>
          <a:p>
            <a:pPr algn="just" fontAlgn="base">
              <a:spcBef>
                <a:spcPct val="0"/>
              </a:spcBef>
              <a:spcAft>
                <a:spcPct val="0"/>
              </a:spcAft>
            </a:pPr>
            <a:r>
              <a:rPr lang="es-EC" sz="3200" dirty="0" smtClean="0">
                <a:solidFill>
                  <a:schemeClr val="bg1"/>
                </a:solidFill>
              </a:rPr>
              <a:t>Con los antecedentes expuestos y considerando que u</a:t>
            </a:r>
            <a:r>
              <a:rPr lang="es-ES" sz="3200" dirty="0" smtClean="0">
                <a:solidFill>
                  <a:schemeClr val="bg1"/>
                </a:solidFill>
              </a:rPr>
              <a:t>n alto porcentaje de la población ubicada en las zonas de riesgo, desconocen cómo actuar en caso de una eventual erupción del volcán Cotopaxi, es de suma importancia elaborar un Plan de Contingencia que guarde relación con los protocolos de actuación y los recursos humanos, materiales y logísticos que los integrantes del COE cantonal disponen, esto, ayudará considerablemente a reducir costos y pérdida de vidas  humanas, con solo socializar estos temas con la población. </a:t>
            </a:r>
          </a:p>
          <a:p>
            <a:pPr algn="just" fontAlgn="base">
              <a:spcBef>
                <a:spcPct val="0"/>
              </a:spcBef>
              <a:spcAft>
                <a:spcPct val="0"/>
              </a:spcAft>
            </a:pPr>
            <a:endParaRPr lang="es-ES" sz="3200" dirty="0" smtClean="0">
              <a:solidFill>
                <a:schemeClr val="bg1"/>
              </a:solidFill>
            </a:endParaRPr>
          </a:p>
        </p:txBody>
      </p:sp>
      <p:sp>
        <p:nvSpPr>
          <p:cNvPr id="4" name="Título 1"/>
          <p:cNvSpPr txBox="1">
            <a:spLocks/>
          </p:cNvSpPr>
          <p:nvPr/>
        </p:nvSpPr>
        <p:spPr>
          <a:xfrm>
            <a:off x="320675" y="66675"/>
            <a:ext cx="8502650" cy="69532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C" sz="3200" dirty="0" smtClean="0">
                <a:solidFill>
                  <a:schemeClr val="tx1"/>
                </a:solidFill>
                <a:latin typeface="+mn-lt"/>
              </a:rPr>
              <a:t>JUSTIFICACIÓN</a:t>
            </a:r>
            <a:endParaRPr lang="en-US" sz="3200" dirty="0">
              <a:solidFill>
                <a:schemeClr val="tx1"/>
              </a:solidFill>
              <a:latin typeface="+mn-lt"/>
            </a:endParaRPr>
          </a:p>
        </p:txBody>
      </p:sp>
    </p:spTree>
    <p:extLst>
      <p:ext uri="{BB962C8B-B14F-4D97-AF65-F5344CB8AC3E}">
        <p14:creationId xmlns:p14="http://schemas.microsoft.com/office/powerpoint/2010/main" val="26415227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4294967295"/>
          </p:nvPr>
        </p:nvSpPr>
        <p:spPr>
          <a:xfrm>
            <a:off x="228600" y="464820"/>
            <a:ext cx="8686800" cy="5928360"/>
          </a:xfrm>
          <a:solidFill>
            <a:schemeClr val="accent6">
              <a:lumMod val="75000"/>
            </a:schemeClr>
          </a:solidFill>
        </p:spPr>
        <p:txBody>
          <a:bodyPr>
            <a:normAutofit/>
          </a:bodyPr>
          <a:lstStyle/>
          <a:p>
            <a:pPr marL="457200" lvl="2" indent="-457200">
              <a:buFont typeface="Wingdings" panose="05000000000000000000" pitchFamily="2" charset="2"/>
              <a:buChar char="Ø"/>
            </a:pPr>
            <a:r>
              <a:rPr lang="es-EC" sz="3600" dirty="0">
                <a:solidFill>
                  <a:schemeClr val="tx1"/>
                </a:solidFill>
              </a:rPr>
              <a:t>Objetivo </a:t>
            </a:r>
            <a:r>
              <a:rPr lang="es-EC" sz="3600" dirty="0" smtClean="0">
                <a:solidFill>
                  <a:schemeClr val="tx1"/>
                </a:solidFill>
              </a:rPr>
              <a:t>General de la propuesta</a:t>
            </a:r>
            <a:endParaRPr lang="en-US" sz="3600" dirty="0">
              <a:solidFill>
                <a:schemeClr val="tx1"/>
              </a:solidFill>
            </a:endParaRPr>
          </a:p>
          <a:p>
            <a:pPr algn="just"/>
            <a:r>
              <a:rPr lang="es-ES" sz="2400" dirty="0">
                <a:solidFill>
                  <a:schemeClr val="bg1"/>
                </a:solidFill>
              </a:rPr>
              <a:t>Implementar </a:t>
            </a:r>
            <a:r>
              <a:rPr lang="es-ES" sz="2400" dirty="0" smtClean="0">
                <a:solidFill>
                  <a:schemeClr val="bg1"/>
                </a:solidFill>
              </a:rPr>
              <a:t>un Plan de Contingencia que sirva como una herramienta, </a:t>
            </a:r>
            <a:r>
              <a:rPr lang="es-ES" sz="2400" dirty="0">
                <a:solidFill>
                  <a:schemeClr val="bg1"/>
                </a:solidFill>
              </a:rPr>
              <a:t>para proporcionar al COE cantonal </a:t>
            </a:r>
            <a:r>
              <a:rPr lang="es-ES" sz="2400" dirty="0" smtClean="0">
                <a:solidFill>
                  <a:schemeClr val="bg1"/>
                </a:solidFill>
              </a:rPr>
              <a:t>de Rumiñahui</a:t>
            </a:r>
            <a:r>
              <a:rPr lang="es-ES" sz="2400" dirty="0">
                <a:solidFill>
                  <a:schemeClr val="bg1"/>
                </a:solidFill>
              </a:rPr>
              <a:t>, a fin de que pueda reaccionar en forma ágil y oportuna, en caso de presentarse una emergencia asociada </a:t>
            </a:r>
            <a:r>
              <a:rPr lang="es-ES" sz="2400" dirty="0" smtClean="0">
                <a:solidFill>
                  <a:schemeClr val="bg1"/>
                </a:solidFill>
              </a:rPr>
              <a:t>al </a:t>
            </a:r>
            <a:r>
              <a:rPr lang="es-ES" sz="2400" dirty="0">
                <a:solidFill>
                  <a:schemeClr val="bg1"/>
                </a:solidFill>
              </a:rPr>
              <a:t>volcán </a:t>
            </a:r>
            <a:r>
              <a:rPr lang="es-ES" sz="2400" dirty="0" smtClean="0">
                <a:solidFill>
                  <a:schemeClr val="bg1"/>
                </a:solidFill>
              </a:rPr>
              <a:t>Cotopaxi.</a:t>
            </a:r>
            <a:endParaRPr lang="en-US" sz="3200" dirty="0">
              <a:solidFill>
                <a:schemeClr val="tx1"/>
              </a:solidFill>
            </a:endParaRPr>
          </a:p>
          <a:p>
            <a:pPr marL="457200" lvl="2" indent="-457200">
              <a:buFont typeface="Wingdings" panose="05000000000000000000" pitchFamily="2" charset="2"/>
              <a:buChar char="Ø"/>
            </a:pPr>
            <a:r>
              <a:rPr lang="es-EC" sz="3600" dirty="0">
                <a:solidFill>
                  <a:schemeClr val="tx1"/>
                </a:solidFill>
              </a:rPr>
              <a:t>Objetivos </a:t>
            </a:r>
            <a:r>
              <a:rPr lang="es-EC" sz="3600" dirty="0" smtClean="0">
                <a:solidFill>
                  <a:schemeClr val="tx1"/>
                </a:solidFill>
              </a:rPr>
              <a:t>Estratégicos</a:t>
            </a:r>
            <a:endParaRPr lang="en-US" sz="3600" dirty="0" smtClean="0">
              <a:solidFill>
                <a:schemeClr val="tx1"/>
              </a:solidFill>
            </a:endParaRPr>
          </a:p>
          <a:p>
            <a:pPr marL="180975" lvl="0" indent="-180975" algn="just">
              <a:buClrTx/>
              <a:buFont typeface="Arial" pitchFamily="34" charset="0"/>
              <a:buChar char="•"/>
            </a:pPr>
            <a:r>
              <a:rPr lang="es-ES" dirty="0" smtClean="0">
                <a:solidFill>
                  <a:schemeClr val="bg1"/>
                </a:solidFill>
              </a:rPr>
              <a:t>Diseñar protocolos de actuación para las diferentes alertas que pueda generar el volcán Cotopaxi.</a:t>
            </a:r>
          </a:p>
          <a:p>
            <a:pPr marL="180975" lvl="0" indent="-180975" algn="just">
              <a:buClrTx/>
              <a:buFont typeface="Arial" pitchFamily="34" charset="0"/>
              <a:buChar char="•"/>
            </a:pPr>
            <a:r>
              <a:rPr lang="es-ES" dirty="0" smtClean="0">
                <a:solidFill>
                  <a:schemeClr val="bg1"/>
                </a:solidFill>
              </a:rPr>
              <a:t>Asegurar </a:t>
            </a:r>
            <a:r>
              <a:rPr lang="es-ES" dirty="0">
                <a:solidFill>
                  <a:schemeClr val="bg1"/>
                </a:solidFill>
              </a:rPr>
              <a:t>que la población ubicada en las 8 zonas de riesgo del cantón Rumiñahui, se encuentren preparadas para afrontar una eventual erupción del volcán Cotopaxi y minimizar sus efectos.</a:t>
            </a:r>
          </a:p>
          <a:p>
            <a:pPr marL="180975" lvl="0" indent="-180975" algn="just">
              <a:buClrTx/>
              <a:buFont typeface="Arial" pitchFamily="34" charset="0"/>
              <a:buChar char="•"/>
            </a:pPr>
            <a:r>
              <a:rPr lang="es-ES" dirty="0" smtClean="0">
                <a:solidFill>
                  <a:schemeClr val="bg1"/>
                </a:solidFill>
              </a:rPr>
              <a:t>Asegurar la acción coordinada por parte de los integrantes del COE cantonal, en caso de producirse un evento asociado al volcán.</a:t>
            </a:r>
            <a:endParaRPr lang="es-ES" dirty="0">
              <a:solidFill>
                <a:schemeClr val="bg1"/>
              </a:solidFill>
            </a:endParaRPr>
          </a:p>
          <a:p>
            <a:pPr lvl="0"/>
            <a:r>
              <a:rPr lang="es-ES" dirty="0">
                <a:solidFill>
                  <a:schemeClr val="bg1"/>
                </a:solidFill>
              </a:rPr>
              <a:t>Conseguir un alto grado de organización, </a:t>
            </a:r>
            <a:r>
              <a:rPr lang="es-ES" dirty="0" smtClean="0">
                <a:solidFill>
                  <a:schemeClr val="bg1"/>
                </a:solidFill>
              </a:rPr>
              <a:t>capacitación y </a:t>
            </a:r>
            <a:r>
              <a:rPr lang="es-ES" dirty="0">
                <a:solidFill>
                  <a:schemeClr val="bg1"/>
                </a:solidFill>
              </a:rPr>
              <a:t>alistamiento </a:t>
            </a:r>
            <a:r>
              <a:rPr lang="es-ES" dirty="0" smtClean="0">
                <a:solidFill>
                  <a:schemeClr val="bg1"/>
                </a:solidFill>
              </a:rPr>
              <a:t>por parte del </a:t>
            </a:r>
            <a:r>
              <a:rPr lang="es-ES" dirty="0">
                <a:solidFill>
                  <a:schemeClr val="bg1"/>
                </a:solidFill>
              </a:rPr>
              <a:t>COE cantonal.   </a:t>
            </a:r>
          </a:p>
          <a:p>
            <a:endParaRPr lang="en-US" dirty="0"/>
          </a:p>
        </p:txBody>
      </p:sp>
    </p:spTree>
    <p:extLst>
      <p:ext uri="{BB962C8B-B14F-4D97-AF65-F5344CB8AC3E}">
        <p14:creationId xmlns:p14="http://schemas.microsoft.com/office/powerpoint/2010/main" val="19362565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heurón 4"/>
          <p:cNvSpPr/>
          <p:nvPr/>
        </p:nvSpPr>
        <p:spPr>
          <a:xfrm rot="5400000">
            <a:off x="4419601" y="2141993"/>
            <a:ext cx="457200" cy="71627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Cheurón 10"/>
          <p:cNvSpPr/>
          <p:nvPr/>
        </p:nvSpPr>
        <p:spPr>
          <a:xfrm rot="5400000">
            <a:off x="4419598" y="3121875"/>
            <a:ext cx="457200" cy="71627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Cheurón 11"/>
          <p:cNvSpPr/>
          <p:nvPr/>
        </p:nvSpPr>
        <p:spPr>
          <a:xfrm rot="5400000">
            <a:off x="4419597" y="4017132"/>
            <a:ext cx="457200" cy="71627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Cheurón 12"/>
          <p:cNvSpPr/>
          <p:nvPr/>
        </p:nvSpPr>
        <p:spPr>
          <a:xfrm rot="5400000">
            <a:off x="4419599" y="4880095"/>
            <a:ext cx="457200" cy="71627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ítulo 1"/>
          <p:cNvSpPr>
            <a:spLocks noGrp="1"/>
          </p:cNvSpPr>
          <p:nvPr>
            <p:ph type="title" idx="4294967295"/>
          </p:nvPr>
        </p:nvSpPr>
        <p:spPr>
          <a:xfrm>
            <a:off x="994568" y="85725"/>
            <a:ext cx="7154863" cy="571499"/>
          </a:xfrm>
        </p:spPr>
        <p:txBody>
          <a:bodyPr>
            <a:normAutofit/>
          </a:bodyPr>
          <a:lstStyle/>
          <a:p>
            <a:pPr algn="ctr"/>
            <a:r>
              <a:rPr lang="es-EC" sz="3200" dirty="0" smtClean="0">
                <a:solidFill>
                  <a:schemeClr val="tx1"/>
                </a:solidFill>
                <a:latin typeface="Calibri (Cuerpo)"/>
              </a:rPr>
              <a:t>DESARROLLO </a:t>
            </a:r>
            <a:r>
              <a:rPr lang="es-EC" sz="3200" dirty="0">
                <a:solidFill>
                  <a:schemeClr val="tx1"/>
                </a:solidFill>
                <a:latin typeface="Calibri (Cuerpo)"/>
              </a:rPr>
              <a:t>DE LA </a:t>
            </a:r>
            <a:r>
              <a:rPr lang="es-EC" sz="3200" dirty="0" smtClean="0">
                <a:solidFill>
                  <a:schemeClr val="tx1"/>
                </a:solidFill>
                <a:latin typeface="Calibri (Cuerpo)"/>
              </a:rPr>
              <a:t>PROPUESTA</a:t>
            </a:r>
            <a:endParaRPr lang="en-US" sz="3200" dirty="0">
              <a:solidFill>
                <a:schemeClr val="tx1"/>
              </a:solidFill>
              <a:latin typeface="Calibri (Cuerpo)"/>
            </a:endParaRPr>
          </a:p>
        </p:txBody>
      </p:sp>
      <p:sp>
        <p:nvSpPr>
          <p:cNvPr id="7" name="CuadroTexto 6"/>
          <p:cNvSpPr txBox="1"/>
          <p:nvPr/>
        </p:nvSpPr>
        <p:spPr>
          <a:xfrm>
            <a:off x="1005840" y="687732"/>
            <a:ext cx="7132320" cy="1569660"/>
          </a:xfrm>
          <a:prstGeom prst="rect">
            <a:avLst/>
          </a:prstGeom>
          <a:solidFill>
            <a:schemeClr val="accent6">
              <a:lumMod val="75000"/>
            </a:schemeClr>
          </a:solidFill>
          <a:ln w="38100">
            <a:noFill/>
          </a:ln>
        </p:spPr>
        <p:txBody>
          <a:bodyPr wrap="square" rtlCol="0">
            <a:spAutoFit/>
          </a:bodyPr>
          <a:lstStyle/>
          <a:p>
            <a:pPr algn="ctr"/>
            <a:r>
              <a:rPr lang="es-EC" sz="2400" dirty="0">
                <a:solidFill>
                  <a:schemeClr val="bg1"/>
                </a:solidFill>
              </a:rPr>
              <a:t>P</a:t>
            </a:r>
            <a:r>
              <a:rPr lang="es-EC" sz="2400" dirty="0" smtClean="0">
                <a:solidFill>
                  <a:schemeClr val="bg1"/>
                </a:solidFill>
              </a:rPr>
              <a:t>ara </a:t>
            </a:r>
            <a:r>
              <a:rPr lang="es-EC" sz="2400" dirty="0">
                <a:solidFill>
                  <a:schemeClr val="bg1"/>
                </a:solidFill>
              </a:rPr>
              <a:t>minimizar los riesgos encontrados mediante la evaluación por el método MÓSLER y la investigación de campo por medio de la encuesta y la observación se </a:t>
            </a:r>
            <a:r>
              <a:rPr lang="es-EC" sz="2400" dirty="0" smtClean="0">
                <a:solidFill>
                  <a:schemeClr val="bg1"/>
                </a:solidFill>
              </a:rPr>
              <a:t>ha   desarrollado un</a:t>
            </a:r>
            <a:endParaRPr lang="es-EC" sz="2400" dirty="0">
              <a:solidFill>
                <a:schemeClr val="bg1"/>
              </a:solidFill>
            </a:endParaRPr>
          </a:p>
        </p:txBody>
      </p:sp>
      <p:sp>
        <p:nvSpPr>
          <p:cNvPr id="6" name="CuadroTexto 5"/>
          <p:cNvSpPr txBox="1"/>
          <p:nvPr/>
        </p:nvSpPr>
        <p:spPr>
          <a:xfrm>
            <a:off x="2095500" y="2765732"/>
            <a:ext cx="5038725" cy="461665"/>
          </a:xfrm>
          <a:prstGeom prst="rect">
            <a:avLst/>
          </a:prstGeom>
          <a:solidFill>
            <a:schemeClr val="accent6">
              <a:lumMod val="75000"/>
            </a:schemeClr>
          </a:solidFill>
          <a:ln w="38100">
            <a:noFill/>
          </a:ln>
        </p:spPr>
        <p:txBody>
          <a:bodyPr wrap="square" rtlCol="0">
            <a:spAutoFit/>
          </a:bodyPr>
          <a:lstStyle/>
          <a:p>
            <a:pPr algn="ctr"/>
            <a:r>
              <a:rPr lang="es-EC" sz="2400" dirty="0" smtClean="0">
                <a:solidFill>
                  <a:schemeClr val="bg1"/>
                </a:solidFill>
              </a:rPr>
              <a:t>PLAN DE ACCIÓN que incluye: </a:t>
            </a:r>
            <a:endParaRPr lang="es-EC" sz="2400" dirty="0">
              <a:solidFill>
                <a:schemeClr val="bg1"/>
              </a:solidFill>
            </a:endParaRPr>
          </a:p>
        </p:txBody>
      </p:sp>
      <p:sp>
        <p:nvSpPr>
          <p:cNvPr id="8" name="CuadroTexto 7"/>
          <p:cNvSpPr txBox="1"/>
          <p:nvPr/>
        </p:nvSpPr>
        <p:spPr>
          <a:xfrm>
            <a:off x="847021" y="3708614"/>
            <a:ext cx="7565457" cy="461665"/>
          </a:xfrm>
          <a:prstGeom prst="rect">
            <a:avLst/>
          </a:prstGeom>
          <a:solidFill>
            <a:schemeClr val="accent6">
              <a:lumMod val="75000"/>
            </a:schemeClr>
          </a:solidFill>
          <a:ln w="38100">
            <a:noFill/>
          </a:ln>
        </p:spPr>
        <p:txBody>
          <a:bodyPr wrap="square" rtlCol="0">
            <a:spAutoFit/>
          </a:bodyPr>
          <a:lstStyle/>
          <a:p>
            <a:pPr algn="ctr"/>
            <a:r>
              <a:rPr lang="es-EC" sz="2400" dirty="0" smtClean="0">
                <a:solidFill>
                  <a:schemeClr val="bg1"/>
                </a:solidFill>
              </a:rPr>
              <a:t>LA MISIÓN.- para cada uno de los integrantes de las </a:t>
            </a:r>
            <a:r>
              <a:rPr lang="es-EC" sz="2400" dirty="0" err="1" smtClean="0">
                <a:solidFill>
                  <a:schemeClr val="bg1"/>
                </a:solidFill>
              </a:rPr>
              <a:t>M.T.T</a:t>
            </a:r>
            <a:r>
              <a:rPr lang="es-EC" sz="2400" dirty="0" smtClean="0">
                <a:solidFill>
                  <a:schemeClr val="bg1"/>
                </a:solidFill>
              </a:rPr>
              <a:t>.</a:t>
            </a:r>
          </a:p>
        </p:txBody>
      </p:sp>
      <p:sp>
        <p:nvSpPr>
          <p:cNvPr id="9" name="CuadroTexto 8"/>
          <p:cNvSpPr txBox="1"/>
          <p:nvPr/>
        </p:nvSpPr>
        <p:spPr>
          <a:xfrm>
            <a:off x="2095500" y="4605126"/>
            <a:ext cx="5038725" cy="461665"/>
          </a:xfrm>
          <a:prstGeom prst="rect">
            <a:avLst/>
          </a:prstGeom>
          <a:solidFill>
            <a:schemeClr val="accent6">
              <a:lumMod val="75000"/>
            </a:schemeClr>
          </a:solidFill>
          <a:ln w="38100">
            <a:noFill/>
          </a:ln>
        </p:spPr>
        <p:txBody>
          <a:bodyPr wrap="square" rtlCol="0">
            <a:spAutoFit/>
          </a:bodyPr>
          <a:lstStyle/>
          <a:p>
            <a:pPr algn="ctr"/>
            <a:r>
              <a:rPr lang="es-EC" sz="2400" dirty="0" smtClean="0">
                <a:solidFill>
                  <a:schemeClr val="bg1"/>
                </a:solidFill>
              </a:rPr>
              <a:t>LOS PROTOCOLOS DE ACTUACIÓN</a:t>
            </a:r>
            <a:endParaRPr lang="es-EC" sz="2400" dirty="0">
              <a:solidFill>
                <a:schemeClr val="bg1"/>
              </a:solidFill>
            </a:endParaRPr>
          </a:p>
        </p:txBody>
      </p:sp>
      <p:sp>
        <p:nvSpPr>
          <p:cNvPr id="10" name="CuadroTexto 9"/>
          <p:cNvSpPr txBox="1"/>
          <p:nvPr/>
        </p:nvSpPr>
        <p:spPr>
          <a:xfrm>
            <a:off x="666750" y="5454013"/>
            <a:ext cx="7991475" cy="830997"/>
          </a:xfrm>
          <a:prstGeom prst="rect">
            <a:avLst/>
          </a:prstGeom>
          <a:solidFill>
            <a:schemeClr val="accent6">
              <a:lumMod val="75000"/>
            </a:schemeClr>
          </a:solidFill>
          <a:ln w="38100">
            <a:noFill/>
          </a:ln>
        </p:spPr>
        <p:txBody>
          <a:bodyPr wrap="square" rtlCol="0">
            <a:spAutoFit/>
          </a:bodyPr>
          <a:lstStyle/>
          <a:p>
            <a:pPr algn="ctr"/>
            <a:r>
              <a:rPr lang="es-EC" sz="2400" dirty="0" smtClean="0">
                <a:solidFill>
                  <a:schemeClr val="bg1"/>
                </a:solidFill>
              </a:rPr>
              <a:t>Y LAS ACCIONES.- que los organismos de primera respuesta deben ejecutar en las diferentes fases o alertas en territorio.</a:t>
            </a:r>
            <a:endParaRPr lang="es-EC" sz="2400" dirty="0">
              <a:solidFill>
                <a:schemeClr val="bg1"/>
              </a:solidFill>
            </a:endParaRPr>
          </a:p>
        </p:txBody>
      </p:sp>
    </p:spTree>
    <p:extLst>
      <p:ext uri="{BB962C8B-B14F-4D97-AF65-F5344CB8AC3E}">
        <p14:creationId xmlns:p14="http://schemas.microsoft.com/office/powerpoint/2010/main" val="34632981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6"/>
          <p:cNvSpPr txBox="1">
            <a:spLocks/>
          </p:cNvSpPr>
          <p:nvPr/>
        </p:nvSpPr>
        <p:spPr>
          <a:xfrm>
            <a:off x="800100" y="2721102"/>
            <a:ext cx="7543800" cy="1965198"/>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s-ES" sz="3600" b="1" dirty="0" smtClean="0">
                <a:ln>
                  <a:solidFill>
                    <a:srgbClr val="7030A0"/>
                  </a:solidFill>
                </a:ln>
              </a:rPr>
              <a:t>¿</a:t>
            </a:r>
            <a:r>
              <a:rPr lang="es-EC" sz="3600" b="1" dirty="0" smtClean="0">
                <a:ln>
                  <a:solidFill>
                    <a:srgbClr val="7030A0"/>
                  </a:solidFill>
                </a:ln>
              </a:rPr>
              <a:t>QUIÉN VA A PROTEGER?</a:t>
            </a:r>
            <a:endParaRPr lang="en-US" sz="3600" dirty="0"/>
          </a:p>
        </p:txBody>
      </p:sp>
    </p:spTree>
    <p:extLst>
      <p:ext uri="{BB962C8B-B14F-4D97-AF65-F5344CB8AC3E}">
        <p14:creationId xmlns:p14="http://schemas.microsoft.com/office/powerpoint/2010/main" val="31969790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3554280632"/>
              </p:ext>
            </p:extLst>
          </p:nvPr>
        </p:nvGraphicFramePr>
        <p:xfrm>
          <a:off x="3320719" y="541402"/>
          <a:ext cx="5746281" cy="5711584"/>
        </p:xfrm>
        <a:graphic>
          <a:graphicData uri="http://schemas.openxmlformats.org/drawingml/2006/table">
            <a:tbl>
              <a:tblPr/>
              <a:tblGrid>
                <a:gridCol w="1061667"/>
                <a:gridCol w="4684614"/>
              </a:tblGrid>
              <a:tr h="775741">
                <a:tc gridSpan="2">
                  <a:txBody>
                    <a:bodyPr/>
                    <a:lstStyle/>
                    <a:p>
                      <a:pPr algn="ctr" fontAlgn="ctr"/>
                      <a:r>
                        <a:rPr lang="es-EC" sz="1800" b="1" i="0" u="none" strike="noStrike" dirty="0" smtClean="0">
                          <a:solidFill>
                            <a:srgbClr val="000000"/>
                          </a:solidFill>
                          <a:effectLst/>
                          <a:latin typeface="Times New Roman" pitchFamily="18" charset="0"/>
                          <a:cs typeface="Times New Roman" pitchFamily="18" charset="0"/>
                        </a:rPr>
                        <a:t>LOS INTEGRANTES DE LAS </a:t>
                      </a:r>
                      <a:r>
                        <a:rPr lang="es-EC" sz="1800" b="1" i="0" u="none" strike="noStrike" dirty="0">
                          <a:solidFill>
                            <a:srgbClr val="000000"/>
                          </a:solidFill>
                          <a:effectLst/>
                          <a:latin typeface="Times New Roman" pitchFamily="18" charset="0"/>
                          <a:cs typeface="Times New Roman" pitchFamily="18" charset="0"/>
                        </a:rPr>
                        <a:t>8 MESAS TÉCNICAS DE </a:t>
                      </a:r>
                      <a:r>
                        <a:rPr lang="es-EC" sz="1800" b="1" i="0" u="none" strike="noStrike" dirty="0" smtClean="0">
                          <a:solidFill>
                            <a:srgbClr val="000000"/>
                          </a:solidFill>
                          <a:effectLst/>
                          <a:latin typeface="Times New Roman" pitchFamily="18" charset="0"/>
                          <a:cs typeface="Times New Roman" pitchFamily="18" charset="0"/>
                        </a:rPr>
                        <a:t>TRABAJO DEL</a:t>
                      </a:r>
                      <a:r>
                        <a:rPr lang="es-EC" sz="1800" b="1" i="0" u="none" strike="noStrike" baseline="0" dirty="0" smtClean="0">
                          <a:solidFill>
                            <a:srgbClr val="000000"/>
                          </a:solidFill>
                          <a:effectLst/>
                          <a:latin typeface="Times New Roman" pitchFamily="18" charset="0"/>
                          <a:cs typeface="Times New Roman" pitchFamily="18" charset="0"/>
                        </a:rPr>
                        <a:t> COE CANTONAL, BAJO EL LIDERAZGO DEL SR. ALCALDE </a:t>
                      </a:r>
                      <a:endParaRPr lang="es-EC" sz="1800" b="1" i="0" u="none" strike="noStrike" dirty="0">
                        <a:solidFill>
                          <a:srgbClr val="000000"/>
                        </a:solidFill>
                        <a:effectLst/>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hMerge="1">
                  <a:txBody>
                    <a:bodyPr/>
                    <a:lstStyle/>
                    <a:p>
                      <a:endParaRPr lang="es-ES"/>
                    </a:p>
                  </a:txBody>
                  <a:tcPr/>
                </a:tc>
              </a:tr>
              <a:tr h="586194">
                <a:tc>
                  <a:txBody>
                    <a:bodyPr/>
                    <a:lstStyle/>
                    <a:p>
                      <a:pPr algn="l" fontAlgn="ctr"/>
                      <a:r>
                        <a:rPr lang="es-EC" sz="1800" b="0" i="0" u="none" strike="noStrike" dirty="0">
                          <a:solidFill>
                            <a:srgbClr val="000000"/>
                          </a:solidFill>
                          <a:effectLst/>
                          <a:latin typeface="Times New Roman" pitchFamily="18" charset="0"/>
                          <a:cs typeface="Times New Roman" pitchFamily="18" charset="0"/>
                        </a:rPr>
                        <a:t>MESA 1: </a:t>
                      </a:r>
                    </a:p>
                  </a:txBody>
                  <a:tcPr marL="17145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l" fontAlgn="b"/>
                      <a:r>
                        <a:rPr lang="es-EC" sz="1800" b="0" i="0" u="none" strike="noStrike" dirty="0">
                          <a:solidFill>
                            <a:srgbClr val="000000"/>
                          </a:solidFill>
                          <a:effectLst/>
                          <a:latin typeface="Times New Roman" pitchFamily="18" charset="0"/>
                          <a:cs typeface="Times New Roman" pitchFamily="18" charset="0"/>
                        </a:rPr>
                        <a:t>ACCESO Y </a:t>
                      </a:r>
                      <a:r>
                        <a:rPr lang="es-EC" sz="1800" b="0" i="0" u="none" strike="noStrike" dirty="0" smtClean="0">
                          <a:solidFill>
                            <a:srgbClr val="000000"/>
                          </a:solidFill>
                          <a:effectLst/>
                          <a:latin typeface="Times New Roman" pitchFamily="18" charset="0"/>
                          <a:cs typeface="Times New Roman" pitchFamily="18" charset="0"/>
                        </a:rPr>
                        <a:t>DISTRIBUCIÓN </a:t>
                      </a:r>
                      <a:r>
                        <a:rPr lang="es-EC" sz="1800" b="0" i="0" u="none" strike="noStrike" dirty="0">
                          <a:solidFill>
                            <a:srgbClr val="000000"/>
                          </a:solidFill>
                          <a:effectLst/>
                          <a:latin typeface="Times New Roman" pitchFamily="18" charset="0"/>
                          <a:cs typeface="Times New Roman" pitchFamily="18" charset="0"/>
                        </a:rPr>
                        <a:t>DE AGUA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r>
              <a:tr h="586194">
                <a:tc>
                  <a:txBody>
                    <a:bodyPr/>
                    <a:lstStyle/>
                    <a:p>
                      <a:pPr algn="l" fontAlgn="ctr"/>
                      <a:r>
                        <a:rPr lang="es-EC" sz="1800" b="0" i="0" u="none" strike="noStrike" spc="-5" dirty="0">
                          <a:solidFill>
                            <a:srgbClr val="000000"/>
                          </a:solidFill>
                          <a:effectLst/>
                          <a:latin typeface="Times New Roman" pitchFamily="18" charset="0"/>
                          <a:cs typeface="Times New Roman" pitchFamily="18" charset="0"/>
                        </a:rPr>
                        <a:t>MESA 2: </a:t>
                      </a:r>
                      <a:endParaRPr lang="es-EC" sz="1800" b="0" i="0" u="none" strike="noStrike" dirty="0">
                        <a:solidFill>
                          <a:srgbClr val="000000"/>
                        </a:solidFill>
                        <a:effectLst/>
                        <a:latin typeface="Times New Roman" pitchFamily="18" charset="0"/>
                        <a:cs typeface="Times New Roman" pitchFamily="18" charset="0"/>
                      </a:endParaRPr>
                    </a:p>
                  </a:txBody>
                  <a:tcPr marL="17145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l" fontAlgn="b"/>
                      <a:r>
                        <a:rPr lang="es-EC" sz="1800" b="0" i="0" u="none" strike="noStrike" dirty="0">
                          <a:solidFill>
                            <a:srgbClr val="000000"/>
                          </a:solidFill>
                          <a:effectLst/>
                          <a:latin typeface="Times New Roman" pitchFamily="18" charset="0"/>
                          <a:cs typeface="Times New Roman" pitchFamily="18" charset="0"/>
                        </a:rPr>
                        <a:t>PROMOCIÓN DE LA SALUD SANEAMIENTO HIGIENE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r>
              <a:tr h="586194">
                <a:tc>
                  <a:txBody>
                    <a:bodyPr/>
                    <a:lstStyle/>
                    <a:p>
                      <a:pPr algn="l" fontAlgn="ctr"/>
                      <a:r>
                        <a:rPr lang="es-EC" sz="1800" b="0" i="0" u="none" strike="noStrike" spc="-5" dirty="0">
                          <a:solidFill>
                            <a:srgbClr val="000000"/>
                          </a:solidFill>
                          <a:effectLst/>
                          <a:latin typeface="Times New Roman" pitchFamily="18" charset="0"/>
                          <a:cs typeface="Times New Roman" pitchFamily="18" charset="0"/>
                        </a:rPr>
                        <a:t>MESA 3: </a:t>
                      </a:r>
                      <a:endParaRPr lang="es-EC" sz="1800" b="0" i="0" u="none" strike="noStrike" dirty="0">
                        <a:solidFill>
                          <a:srgbClr val="000000"/>
                        </a:solidFill>
                        <a:effectLst/>
                        <a:latin typeface="Times New Roman" pitchFamily="18" charset="0"/>
                        <a:cs typeface="Times New Roman" pitchFamily="18" charset="0"/>
                      </a:endParaRPr>
                    </a:p>
                  </a:txBody>
                  <a:tcPr marL="17145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l" fontAlgn="b"/>
                      <a:r>
                        <a:rPr lang="es-ES" sz="1800" b="0" i="0" u="none" strike="noStrike" dirty="0">
                          <a:solidFill>
                            <a:srgbClr val="000000"/>
                          </a:solidFill>
                          <a:effectLst/>
                          <a:latin typeface="Times New Roman" pitchFamily="18" charset="0"/>
                          <a:cs typeface="Times New Roman" pitchFamily="18" charset="0"/>
                        </a:rPr>
                        <a:t>INFRAESTRUCTURA Y </a:t>
                      </a:r>
                      <a:r>
                        <a:rPr lang="es-ES" sz="1800" b="0" i="0" u="none" strike="noStrike" dirty="0" smtClean="0">
                          <a:solidFill>
                            <a:srgbClr val="000000"/>
                          </a:solidFill>
                          <a:effectLst/>
                          <a:latin typeface="Times New Roman" pitchFamily="18" charset="0"/>
                          <a:cs typeface="Times New Roman" pitchFamily="18" charset="0"/>
                        </a:rPr>
                        <a:t>REHABILITACIÓN</a:t>
                      </a:r>
                      <a:endParaRPr lang="es-ES" sz="1800" b="0" i="0" u="none" strike="noStrike" dirty="0">
                        <a:solidFill>
                          <a:srgbClr val="000000"/>
                        </a:solidFill>
                        <a:effectLst/>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r>
              <a:tr h="586194">
                <a:tc>
                  <a:txBody>
                    <a:bodyPr/>
                    <a:lstStyle/>
                    <a:p>
                      <a:pPr algn="l" fontAlgn="ctr"/>
                      <a:r>
                        <a:rPr lang="es-EC" sz="1800" b="0" i="0" u="none" strike="noStrike" spc="-5" dirty="0">
                          <a:solidFill>
                            <a:srgbClr val="000000"/>
                          </a:solidFill>
                          <a:effectLst/>
                          <a:latin typeface="Times New Roman" pitchFamily="18" charset="0"/>
                          <a:cs typeface="Times New Roman" pitchFamily="18" charset="0"/>
                        </a:rPr>
                        <a:t>MESA 4: </a:t>
                      </a:r>
                      <a:endParaRPr lang="es-EC" sz="1800" b="0" i="0" u="none" strike="noStrike" dirty="0">
                        <a:solidFill>
                          <a:srgbClr val="000000"/>
                        </a:solidFill>
                        <a:effectLst/>
                        <a:latin typeface="Times New Roman" pitchFamily="18" charset="0"/>
                        <a:cs typeface="Times New Roman" pitchFamily="18" charset="0"/>
                      </a:endParaRPr>
                    </a:p>
                  </a:txBody>
                  <a:tcPr marL="17145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l" fontAlgn="b"/>
                      <a:r>
                        <a:rPr lang="es-EC" sz="1800" b="0" i="0" u="none" strike="noStrike" dirty="0" smtClean="0">
                          <a:solidFill>
                            <a:srgbClr val="000000"/>
                          </a:solidFill>
                          <a:effectLst/>
                          <a:latin typeface="Times New Roman" pitchFamily="18" charset="0"/>
                          <a:cs typeface="Times New Roman" pitchFamily="18" charset="0"/>
                        </a:rPr>
                        <a:t>ATENCIÓN </a:t>
                      </a:r>
                      <a:r>
                        <a:rPr lang="es-EC" sz="1800" b="0" i="0" u="none" strike="noStrike" dirty="0">
                          <a:solidFill>
                            <a:srgbClr val="000000"/>
                          </a:solidFill>
                          <a:effectLst/>
                          <a:latin typeface="Times New Roman" pitchFamily="18" charset="0"/>
                          <a:cs typeface="Times New Roman" pitchFamily="18" charset="0"/>
                        </a:rPr>
                        <a:t>INTEGRAL A LA </a:t>
                      </a:r>
                      <a:r>
                        <a:rPr lang="es-EC" sz="1800" b="0" i="0" u="none" strike="noStrike" dirty="0" smtClean="0">
                          <a:solidFill>
                            <a:srgbClr val="000000"/>
                          </a:solidFill>
                          <a:effectLst/>
                          <a:latin typeface="Times New Roman" pitchFamily="18" charset="0"/>
                          <a:cs typeface="Times New Roman" pitchFamily="18" charset="0"/>
                        </a:rPr>
                        <a:t>POBLACIÓN</a:t>
                      </a:r>
                      <a:endParaRPr lang="es-EC" sz="1800" b="0" i="0" u="none" strike="noStrike" dirty="0">
                        <a:solidFill>
                          <a:srgbClr val="000000"/>
                        </a:solidFill>
                        <a:effectLst/>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r>
              <a:tr h="586194">
                <a:tc>
                  <a:txBody>
                    <a:bodyPr/>
                    <a:lstStyle/>
                    <a:p>
                      <a:pPr algn="l" fontAlgn="ctr"/>
                      <a:r>
                        <a:rPr lang="es-EC" sz="1800" b="0" i="0" u="none" strike="noStrike" spc="-5" dirty="0">
                          <a:solidFill>
                            <a:srgbClr val="000000"/>
                          </a:solidFill>
                          <a:effectLst/>
                          <a:latin typeface="Times New Roman" pitchFamily="18" charset="0"/>
                          <a:cs typeface="Times New Roman" pitchFamily="18" charset="0"/>
                        </a:rPr>
                        <a:t>MESA 5: </a:t>
                      </a:r>
                      <a:endParaRPr lang="es-EC" sz="1800" b="0" i="0" u="none" strike="noStrike" dirty="0">
                        <a:solidFill>
                          <a:srgbClr val="000000"/>
                        </a:solidFill>
                        <a:effectLst/>
                        <a:latin typeface="Times New Roman" pitchFamily="18" charset="0"/>
                        <a:cs typeface="Times New Roman" pitchFamily="18" charset="0"/>
                      </a:endParaRPr>
                    </a:p>
                  </a:txBody>
                  <a:tcPr marL="17145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l" fontAlgn="b"/>
                      <a:r>
                        <a:rPr lang="es-EC" sz="1800" b="0" i="0" u="none" strike="noStrike" dirty="0">
                          <a:solidFill>
                            <a:srgbClr val="000000"/>
                          </a:solidFill>
                          <a:effectLst/>
                          <a:latin typeface="Times New Roman" pitchFamily="18" charset="0"/>
                          <a:cs typeface="Times New Roman" pitchFamily="18" charset="0"/>
                        </a:rPr>
                        <a:t>SEGURIDAD INTEGRAL A LA </a:t>
                      </a:r>
                      <a:r>
                        <a:rPr lang="es-EC" sz="1800" b="0" i="0" u="none" strike="noStrike" dirty="0" smtClean="0">
                          <a:solidFill>
                            <a:srgbClr val="000000"/>
                          </a:solidFill>
                          <a:effectLst/>
                          <a:latin typeface="Times New Roman" pitchFamily="18" charset="0"/>
                          <a:cs typeface="Times New Roman" pitchFamily="18" charset="0"/>
                        </a:rPr>
                        <a:t>POBLACIÓN</a:t>
                      </a:r>
                      <a:endParaRPr lang="es-EC" sz="1800" b="0" i="0" u="none" strike="noStrike" dirty="0">
                        <a:solidFill>
                          <a:srgbClr val="000000"/>
                        </a:solidFill>
                        <a:effectLst/>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r>
              <a:tr h="586194">
                <a:tc>
                  <a:txBody>
                    <a:bodyPr/>
                    <a:lstStyle/>
                    <a:p>
                      <a:pPr algn="l" fontAlgn="ctr"/>
                      <a:r>
                        <a:rPr lang="es-EC" sz="1800" b="0" i="0" u="none" strike="noStrike" dirty="0">
                          <a:solidFill>
                            <a:srgbClr val="000000"/>
                          </a:solidFill>
                          <a:effectLst/>
                          <a:latin typeface="Times New Roman" pitchFamily="18" charset="0"/>
                          <a:cs typeface="Times New Roman" pitchFamily="18" charset="0"/>
                        </a:rPr>
                        <a:t>MESA 6: </a:t>
                      </a:r>
                    </a:p>
                  </a:txBody>
                  <a:tcPr marL="17145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l" fontAlgn="b"/>
                      <a:r>
                        <a:rPr lang="es-EC" sz="1800" b="0" i="0" u="none" strike="noStrike">
                          <a:solidFill>
                            <a:srgbClr val="000000"/>
                          </a:solidFill>
                          <a:effectLst/>
                          <a:latin typeface="Times New Roman" pitchFamily="18" charset="0"/>
                          <a:cs typeface="Times New Roman" pitchFamily="18" charset="0"/>
                        </a:rPr>
                        <a:t>PRODUCTIVIDAD Y MEDIOS DE VIDA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r>
              <a:tr h="586194">
                <a:tc>
                  <a:txBody>
                    <a:bodyPr/>
                    <a:lstStyle/>
                    <a:p>
                      <a:pPr algn="l" fontAlgn="ctr"/>
                      <a:r>
                        <a:rPr lang="es-EC" sz="1800" b="0" i="0" u="none" strike="noStrike" spc="-5" dirty="0">
                          <a:solidFill>
                            <a:srgbClr val="000000"/>
                          </a:solidFill>
                          <a:effectLst/>
                          <a:latin typeface="Times New Roman" pitchFamily="18" charset="0"/>
                          <a:cs typeface="Times New Roman" pitchFamily="18" charset="0"/>
                        </a:rPr>
                        <a:t>MESA 7: </a:t>
                      </a:r>
                      <a:endParaRPr lang="es-EC" sz="1800" b="0" i="0" u="none" strike="noStrike" dirty="0">
                        <a:solidFill>
                          <a:srgbClr val="000000"/>
                        </a:solidFill>
                        <a:effectLst/>
                        <a:latin typeface="Times New Roman" pitchFamily="18" charset="0"/>
                        <a:cs typeface="Times New Roman" pitchFamily="18" charset="0"/>
                      </a:endParaRPr>
                    </a:p>
                  </a:txBody>
                  <a:tcPr marL="17145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l" fontAlgn="b"/>
                      <a:r>
                        <a:rPr lang="es-EC" sz="1800" b="0" i="0" u="none" strike="noStrike">
                          <a:solidFill>
                            <a:srgbClr val="000000"/>
                          </a:solidFill>
                          <a:effectLst/>
                          <a:latin typeface="Times New Roman" pitchFamily="18" charset="0"/>
                          <a:cs typeface="Times New Roman" pitchFamily="18" charset="0"/>
                        </a:rPr>
                        <a:t>EDUCACION, CULTURA, PATRIMONIO Y AMBIENTE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r>
              <a:tr h="775741">
                <a:tc>
                  <a:txBody>
                    <a:bodyPr/>
                    <a:lstStyle/>
                    <a:p>
                      <a:pPr algn="l" fontAlgn="ctr"/>
                      <a:r>
                        <a:rPr lang="es-EC" sz="1800" b="0" i="0" u="none" strike="noStrike" dirty="0">
                          <a:solidFill>
                            <a:srgbClr val="000000"/>
                          </a:solidFill>
                          <a:effectLst/>
                          <a:latin typeface="Times New Roman" pitchFamily="18" charset="0"/>
                          <a:cs typeface="Times New Roman" pitchFamily="18" charset="0"/>
                        </a:rPr>
                        <a:t>MESA 8: </a:t>
                      </a:r>
                    </a:p>
                  </a:txBody>
                  <a:tcPr marL="17145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l" fontAlgn="b"/>
                      <a:r>
                        <a:rPr lang="es-EC" sz="1800" b="0" i="0" u="none" strike="noStrike" dirty="0">
                          <a:solidFill>
                            <a:srgbClr val="000000"/>
                          </a:solidFill>
                          <a:effectLst/>
                          <a:latin typeface="Times New Roman" pitchFamily="18" charset="0"/>
                          <a:cs typeface="Times New Roman" pitchFamily="18" charset="0"/>
                        </a:rPr>
                        <a:t>INFRAESTRUCTURA ESTRATÉGICA PARA EL DESARROLLO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r>
            </a:tbl>
          </a:graphicData>
        </a:graphic>
      </p:graphicFrame>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503" y="3099335"/>
            <a:ext cx="3205212" cy="3147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424" t="2845" r="30916" b="1"/>
          <a:stretch/>
        </p:blipFill>
        <p:spPr bwMode="auto">
          <a:xfrm>
            <a:off x="977565" y="798897"/>
            <a:ext cx="1481087" cy="23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11665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0" y="4638676"/>
            <a:ext cx="9144000" cy="1704974"/>
          </a:xfrm>
          <a:solidFill>
            <a:srgbClr val="D3E2F1"/>
          </a:solidFill>
        </p:spPr>
        <p:txBody>
          <a:bodyPr>
            <a:noAutofit/>
          </a:bodyPr>
          <a:lstStyle/>
          <a:p>
            <a:pPr lvl="0" algn="ctr"/>
            <a:r>
              <a:rPr lang="es-ES" sz="2800" b="1" u="sng" dirty="0" smtClean="0">
                <a:ln w="0"/>
                <a:solidFill>
                  <a:srgbClr val="C00000"/>
                </a:solidFill>
                <a:effectLst>
                  <a:outerShdw blurRad="38100" dist="19050" dir="2700000" algn="tl" rotWithShape="0">
                    <a:schemeClr val="dk1">
                      <a:alpha val="40000"/>
                    </a:schemeClr>
                  </a:outerShdw>
                </a:effectLst>
              </a:rPr>
              <a:t>PROPUESTA</a:t>
            </a:r>
            <a:r>
              <a:rPr lang="es-ES" sz="2800" b="1" u="sng" dirty="0">
                <a:ln w="0"/>
                <a:solidFill>
                  <a:srgbClr val="C00000"/>
                </a:solidFill>
                <a:effectLst>
                  <a:outerShdw blurRad="38100" dist="19050" dir="2700000" algn="tl" rotWithShape="0">
                    <a:schemeClr val="dk1">
                      <a:alpha val="40000"/>
                    </a:schemeClr>
                  </a:outerShdw>
                </a:effectLst>
              </a:rPr>
              <a:t>: </a:t>
            </a:r>
          </a:p>
          <a:p>
            <a:pPr lvl="0" algn="ctr"/>
            <a:r>
              <a:rPr lang="es-EC" sz="2400" dirty="0">
                <a:ln w="0"/>
                <a:solidFill>
                  <a:schemeClr val="bg1"/>
                </a:solidFill>
                <a:effectLst>
                  <a:outerShdw blurRad="38100" dist="19050" dir="2700000" algn="tl" rotWithShape="0">
                    <a:schemeClr val="dk1">
                      <a:alpha val="40000"/>
                    </a:schemeClr>
                  </a:outerShdw>
                </a:effectLst>
              </a:rPr>
              <a:t>“</a:t>
            </a:r>
            <a:r>
              <a:rPr lang="es-ES" sz="2400" dirty="0">
                <a:ln w="0"/>
                <a:solidFill>
                  <a:schemeClr val="bg1"/>
                </a:solidFill>
                <a:effectLst>
                  <a:outerShdw blurRad="38100" dist="19050" dir="2700000" algn="tl" rotWithShape="0">
                    <a:schemeClr val="dk1">
                      <a:alpha val="40000"/>
                    </a:schemeClr>
                  </a:outerShdw>
                </a:effectLst>
              </a:rPr>
              <a:t>PLAN DE CONTINGENCIA EN CASO DE UNA EVENTUAL ERUPCIÓN DEL VOLCÁN COTOPAXI,  PARA EL COE CANTONAL DE RUMIÑAHUI.</a:t>
            </a:r>
            <a:r>
              <a:rPr lang="es-EC" sz="2400" dirty="0">
                <a:ln w="0"/>
                <a:solidFill>
                  <a:schemeClr val="bg1"/>
                </a:solidFill>
                <a:effectLst>
                  <a:outerShdw blurRad="38100" dist="19050" dir="2700000" algn="tl" rotWithShape="0">
                    <a:schemeClr val="dk1">
                      <a:alpha val="40000"/>
                    </a:schemeClr>
                  </a:outerShdw>
                </a:effectLst>
              </a:rPr>
              <a:t>”</a:t>
            </a:r>
            <a:endParaRPr lang="es-ES" sz="2400" dirty="0">
              <a:ln w="0"/>
              <a:solidFill>
                <a:schemeClr val="bg1"/>
              </a:solidFill>
              <a:effectLst>
                <a:outerShdw blurRad="38100" dist="19050" dir="2700000" algn="tl" rotWithShape="0">
                  <a:schemeClr val="dk1">
                    <a:alpha val="40000"/>
                  </a:schemeClr>
                </a:outerShdw>
              </a:effectLst>
            </a:endParaRPr>
          </a:p>
          <a:p>
            <a:endParaRPr lang="es-ES" sz="2400" dirty="0">
              <a:solidFill>
                <a:schemeClr val="bg1"/>
              </a:solidFill>
            </a:endParaRPr>
          </a:p>
        </p:txBody>
      </p:sp>
      <p:graphicFrame>
        <p:nvGraphicFramePr>
          <p:cNvPr id="5" name="4 Tabla"/>
          <p:cNvGraphicFramePr>
            <a:graphicFrameLocks noGrp="1"/>
          </p:cNvGraphicFramePr>
          <p:nvPr>
            <p:extLst>
              <p:ext uri="{D42A27DB-BD31-4B8C-83A1-F6EECF244321}">
                <p14:modId xmlns:p14="http://schemas.microsoft.com/office/powerpoint/2010/main" val="1357361599"/>
              </p:ext>
            </p:extLst>
          </p:nvPr>
        </p:nvGraphicFramePr>
        <p:xfrm>
          <a:off x="762000" y="161925"/>
          <a:ext cx="7562850" cy="4460646"/>
        </p:xfrm>
        <a:graphic>
          <a:graphicData uri="http://schemas.openxmlformats.org/drawingml/2006/table">
            <a:tbl>
              <a:tblPr firstRow="1" bandRow="1">
                <a:tableStyleId>{7DF18680-E054-41AD-8BC1-D1AEF772440D}</a:tableStyleId>
              </a:tblPr>
              <a:tblGrid>
                <a:gridCol w="7562850"/>
              </a:tblGrid>
              <a:tr h="74485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2800" dirty="0" smtClean="0">
                          <a:solidFill>
                            <a:srgbClr val="C00000"/>
                          </a:solidFill>
                        </a:rPr>
                        <a:t>CONTENIDO</a:t>
                      </a:r>
                      <a:endParaRPr lang="es-ES" sz="2800" dirty="0">
                        <a:solidFill>
                          <a:srgbClr val="C00000"/>
                        </a:solidFill>
                      </a:endParaRPr>
                    </a:p>
                  </a:txBody>
                  <a:tcPr>
                    <a:solidFill>
                      <a:srgbClr val="D3E2F1"/>
                    </a:solidFill>
                  </a:tcPr>
                </a:tc>
              </a:tr>
              <a:tr h="467648">
                <a:tc>
                  <a:txBody>
                    <a:bodyPr/>
                    <a:lstStyle/>
                    <a:p>
                      <a:pPr marL="355600" indent="0" algn="l"/>
                      <a:r>
                        <a:rPr lang="es-EC" sz="2800" dirty="0" smtClean="0">
                          <a:ln w="0"/>
                          <a:effectLst>
                            <a:outerShdw blurRad="38100" dist="19050" dir="2700000" algn="tl" rotWithShape="0">
                              <a:schemeClr val="dk1">
                                <a:alpha val="40000"/>
                              </a:schemeClr>
                            </a:outerShdw>
                          </a:effectLst>
                        </a:rPr>
                        <a:t>ANTECEDENTES</a:t>
                      </a:r>
                      <a:endParaRPr lang="es-ES" sz="2800" dirty="0"/>
                    </a:p>
                  </a:txBody>
                  <a:tcPr>
                    <a:solidFill>
                      <a:srgbClr val="D3E2F1"/>
                    </a:solidFill>
                  </a:tcPr>
                </a:tc>
              </a:tr>
              <a:tr h="606831">
                <a:tc>
                  <a:txBody>
                    <a:bodyPr/>
                    <a:lstStyle/>
                    <a:p>
                      <a:pPr marL="355600" marR="0" indent="0" algn="l" defTabSz="914400" rtl="0" eaLnBrk="1" fontAlgn="auto" latinLnBrk="0" hangingPunct="1">
                        <a:lnSpc>
                          <a:spcPct val="100000"/>
                        </a:lnSpc>
                        <a:spcBef>
                          <a:spcPts val="0"/>
                        </a:spcBef>
                        <a:spcAft>
                          <a:spcPts val="0"/>
                        </a:spcAft>
                        <a:buClrTx/>
                        <a:buSzTx/>
                        <a:buFontTx/>
                        <a:buNone/>
                        <a:tabLst/>
                        <a:defRPr/>
                      </a:pPr>
                      <a:r>
                        <a:rPr lang="es-EC" sz="2800" kern="1200" dirty="0" smtClean="0">
                          <a:ln w="0"/>
                          <a:solidFill>
                            <a:schemeClr val="dk1"/>
                          </a:solidFill>
                          <a:effectLst>
                            <a:outerShdw blurRad="38100" dist="19050" dir="2700000" algn="tl" rotWithShape="0">
                              <a:schemeClr val="dk1">
                                <a:alpha val="40000"/>
                              </a:schemeClr>
                            </a:outerShdw>
                          </a:effectLst>
                          <a:latin typeface="+mn-lt"/>
                          <a:ea typeface="+mn-ea"/>
                          <a:cs typeface="+mn-cs"/>
                        </a:rPr>
                        <a:t>PROBLEMA DE INVESTIGACIÓN</a:t>
                      </a:r>
                      <a:endParaRPr lang="es-ES" sz="2800" kern="1200" dirty="0">
                        <a:ln w="0"/>
                        <a:solidFill>
                          <a:schemeClr val="dk1"/>
                        </a:solidFill>
                        <a:effectLst>
                          <a:outerShdw blurRad="38100" dist="19050" dir="2700000" algn="tl" rotWithShape="0">
                            <a:schemeClr val="dk1">
                              <a:alpha val="40000"/>
                            </a:schemeClr>
                          </a:outerShdw>
                        </a:effectLst>
                        <a:latin typeface="+mn-lt"/>
                        <a:ea typeface="+mn-ea"/>
                        <a:cs typeface="+mn-cs"/>
                      </a:endParaRPr>
                    </a:p>
                  </a:txBody>
                  <a:tcPr>
                    <a:solidFill>
                      <a:srgbClr val="D3E2F1"/>
                    </a:solidFill>
                  </a:tcPr>
                </a:tc>
              </a:tr>
              <a:tr h="467648">
                <a:tc>
                  <a:txBody>
                    <a:bodyPr/>
                    <a:lstStyle/>
                    <a:p>
                      <a:pPr marL="355600" marR="0" indent="0" algn="l" defTabSz="914400" rtl="0" eaLnBrk="1" fontAlgn="auto" latinLnBrk="0" hangingPunct="1">
                        <a:lnSpc>
                          <a:spcPct val="100000"/>
                        </a:lnSpc>
                        <a:spcBef>
                          <a:spcPts val="0"/>
                        </a:spcBef>
                        <a:spcAft>
                          <a:spcPts val="0"/>
                        </a:spcAft>
                        <a:buClrTx/>
                        <a:buSzTx/>
                        <a:buFontTx/>
                        <a:buNone/>
                        <a:tabLst/>
                        <a:defRPr/>
                      </a:pPr>
                      <a:r>
                        <a:rPr lang="es-EC" sz="2800" kern="1200" dirty="0" smtClean="0">
                          <a:ln w="0"/>
                          <a:solidFill>
                            <a:schemeClr val="dk1"/>
                          </a:solidFill>
                          <a:effectLst>
                            <a:outerShdw blurRad="38100" dist="19050" dir="2700000" algn="tl" rotWithShape="0">
                              <a:schemeClr val="dk1">
                                <a:alpha val="40000"/>
                              </a:schemeClr>
                            </a:outerShdw>
                          </a:effectLst>
                          <a:latin typeface="+mn-lt"/>
                          <a:ea typeface="+mn-ea"/>
                          <a:cs typeface="+mn-cs"/>
                        </a:rPr>
                        <a:t>INTERROGANTES A RESOLVER</a:t>
                      </a:r>
                      <a:endParaRPr lang="es-ES" sz="2800" kern="1200" dirty="0">
                        <a:ln w="0"/>
                        <a:solidFill>
                          <a:schemeClr val="dk1"/>
                        </a:solidFill>
                        <a:effectLst>
                          <a:outerShdw blurRad="38100" dist="19050" dir="2700000" algn="tl" rotWithShape="0">
                            <a:schemeClr val="dk1">
                              <a:alpha val="40000"/>
                            </a:schemeClr>
                          </a:outerShdw>
                        </a:effectLst>
                        <a:latin typeface="+mn-lt"/>
                        <a:ea typeface="+mn-ea"/>
                        <a:cs typeface="+mn-cs"/>
                      </a:endParaRPr>
                    </a:p>
                  </a:txBody>
                  <a:tcPr>
                    <a:solidFill>
                      <a:srgbClr val="D3E2F1"/>
                    </a:solidFill>
                  </a:tcPr>
                </a:tc>
              </a:tr>
              <a:tr h="467648">
                <a:tc>
                  <a:txBody>
                    <a:bodyPr/>
                    <a:lstStyle/>
                    <a:p>
                      <a:pPr marL="355600" marR="0" indent="0" algn="l" defTabSz="914400" rtl="0" eaLnBrk="1" fontAlgn="auto" latinLnBrk="0" hangingPunct="1">
                        <a:lnSpc>
                          <a:spcPct val="100000"/>
                        </a:lnSpc>
                        <a:spcBef>
                          <a:spcPts val="0"/>
                        </a:spcBef>
                        <a:spcAft>
                          <a:spcPts val="0"/>
                        </a:spcAft>
                        <a:buClrTx/>
                        <a:buSzTx/>
                        <a:buFontTx/>
                        <a:buNone/>
                        <a:tabLst/>
                        <a:defRPr/>
                      </a:pPr>
                      <a:r>
                        <a:rPr lang="es-EC" sz="2800" kern="1200" dirty="0" smtClean="0">
                          <a:ln w="0"/>
                          <a:solidFill>
                            <a:schemeClr val="dk1"/>
                          </a:solidFill>
                          <a:effectLst>
                            <a:outerShdw blurRad="38100" dist="19050" dir="2700000" algn="tl" rotWithShape="0">
                              <a:schemeClr val="dk1">
                                <a:alpha val="40000"/>
                              </a:schemeClr>
                            </a:outerShdw>
                          </a:effectLst>
                          <a:latin typeface="+mn-lt"/>
                          <a:ea typeface="+mn-ea"/>
                          <a:cs typeface="+mn-cs"/>
                        </a:rPr>
                        <a:t>FUNDAMENTACIÓN LEGAL</a:t>
                      </a:r>
                      <a:endParaRPr lang="es-ES" sz="2800" kern="1200" dirty="0">
                        <a:ln w="0"/>
                        <a:solidFill>
                          <a:schemeClr val="dk1"/>
                        </a:solidFill>
                        <a:effectLst>
                          <a:outerShdw blurRad="38100" dist="19050" dir="2700000" algn="tl" rotWithShape="0">
                            <a:schemeClr val="dk1">
                              <a:alpha val="40000"/>
                            </a:schemeClr>
                          </a:outerShdw>
                        </a:effectLst>
                        <a:latin typeface="+mn-lt"/>
                        <a:ea typeface="+mn-ea"/>
                        <a:cs typeface="+mn-cs"/>
                      </a:endParaRPr>
                    </a:p>
                  </a:txBody>
                  <a:tcPr>
                    <a:solidFill>
                      <a:srgbClr val="D3E2F1"/>
                    </a:solidFill>
                  </a:tcPr>
                </a:tc>
              </a:tr>
              <a:tr h="467648">
                <a:tc>
                  <a:txBody>
                    <a:bodyPr/>
                    <a:lstStyle/>
                    <a:p>
                      <a:pPr marL="355600" marR="0" indent="0" algn="l" defTabSz="914400" rtl="0" eaLnBrk="1" fontAlgn="auto" latinLnBrk="0" hangingPunct="1">
                        <a:lnSpc>
                          <a:spcPct val="100000"/>
                        </a:lnSpc>
                        <a:spcBef>
                          <a:spcPts val="0"/>
                        </a:spcBef>
                        <a:spcAft>
                          <a:spcPts val="0"/>
                        </a:spcAft>
                        <a:buClrTx/>
                        <a:buSzTx/>
                        <a:buFontTx/>
                        <a:buNone/>
                        <a:tabLst/>
                        <a:defRPr/>
                      </a:pPr>
                      <a:r>
                        <a:rPr lang="es-EC" sz="2800" kern="1200" dirty="0" smtClean="0">
                          <a:ln w="0"/>
                          <a:solidFill>
                            <a:schemeClr val="dk1"/>
                          </a:solidFill>
                          <a:effectLst>
                            <a:outerShdw blurRad="38100" dist="19050" dir="2700000" algn="tl" rotWithShape="0">
                              <a:schemeClr val="dk1">
                                <a:alpha val="40000"/>
                              </a:schemeClr>
                            </a:outerShdw>
                          </a:effectLst>
                          <a:latin typeface="+mn-lt"/>
                          <a:ea typeface="+mn-ea"/>
                          <a:cs typeface="+mn-cs"/>
                        </a:rPr>
                        <a:t>MÉTODOS Y TÉCNICAS DE INVESTIGACIÓN</a:t>
                      </a:r>
                      <a:endParaRPr lang="es-ES" sz="2800" kern="1200" dirty="0">
                        <a:ln w="0"/>
                        <a:solidFill>
                          <a:schemeClr val="dk1"/>
                        </a:solidFill>
                        <a:effectLst>
                          <a:outerShdw blurRad="38100" dist="19050" dir="2700000" algn="tl" rotWithShape="0">
                            <a:schemeClr val="dk1">
                              <a:alpha val="40000"/>
                            </a:schemeClr>
                          </a:outerShdw>
                        </a:effectLst>
                        <a:latin typeface="+mn-lt"/>
                        <a:ea typeface="+mn-ea"/>
                        <a:cs typeface="+mn-cs"/>
                      </a:endParaRPr>
                    </a:p>
                  </a:txBody>
                  <a:tcPr>
                    <a:solidFill>
                      <a:srgbClr val="D3E2F1"/>
                    </a:solidFill>
                  </a:tcPr>
                </a:tc>
              </a:tr>
              <a:tr h="467648">
                <a:tc>
                  <a:txBody>
                    <a:bodyPr/>
                    <a:lstStyle/>
                    <a:p>
                      <a:pPr marL="355600" marR="0" indent="0" algn="l" defTabSz="914400" rtl="0" eaLnBrk="1" fontAlgn="auto" latinLnBrk="0" hangingPunct="1">
                        <a:lnSpc>
                          <a:spcPct val="100000"/>
                        </a:lnSpc>
                        <a:spcBef>
                          <a:spcPts val="0"/>
                        </a:spcBef>
                        <a:spcAft>
                          <a:spcPts val="0"/>
                        </a:spcAft>
                        <a:buClrTx/>
                        <a:buSzTx/>
                        <a:buFontTx/>
                        <a:buNone/>
                        <a:tabLst/>
                        <a:defRPr/>
                      </a:pPr>
                      <a:r>
                        <a:rPr lang="es-EC" sz="2800" kern="1200" dirty="0" smtClean="0">
                          <a:ln w="0"/>
                          <a:solidFill>
                            <a:schemeClr val="dk1"/>
                          </a:solidFill>
                          <a:effectLst>
                            <a:outerShdw blurRad="38100" dist="19050" dir="2700000" algn="tl" rotWithShape="0">
                              <a:schemeClr val="dk1">
                                <a:alpha val="40000"/>
                              </a:schemeClr>
                            </a:outerShdw>
                          </a:effectLst>
                          <a:latin typeface="+mn-lt"/>
                          <a:ea typeface="+mn-ea"/>
                          <a:cs typeface="+mn-cs"/>
                        </a:rPr>
                        <a:t>POBLACIÓN Y MUESTRA</a:t>
                      </a:r>
                      <a:endParaRPr lang="es-ES" sz="2800" kern="1200" dirty="0">
                        <a:ln w="0"/>
                        <a:solidFill>
                          <a:schemeClr val="dk1"/>
                        </a:solidFill>
                        <a:effectLst>
                          <a:outerShdw blurRad="38100" dist="19050" dir="2700000" algn="tl" rotWithShape="0">
                            <a:schemeClr val="dk1">
                              <a:alpha val="40000"/>
                            </a:schemeClr>
                          </a:outerShdw>
                        </a:effectLst>
                        <a:latin typeface="+mn-lt"/>
                        <a:ea typeface="+mn-ea"/>
                        <a:cs typeface="+mn-cs"/>
                      </a:endParaRPr>
                    </a:p>
                  </a:txBody>
                  <a:tcPr>
                    <a:solidFill>
                      <a:srgbClr val="D3E2F1"/>
                    </a:solidFill>
                  </a:tcPr>
                </a:tc>
              </a:tr>
              <a:tr h="467648">
                <a:tc>
                  <a:txBody>
                    <a:bodyPr/>
                    <a:lstStyle/>
                    <a:p>
                      <a:pPr marL="355600" marR="0" indent="0" algn="l" defTabSz="914400" rtl="0" eaLnBrk="1" fontAlgn="auto" latinLnBrk="0" hangingPunct="1">
                        <a:lnSpc>
                          <a:spcPct val="100000"/>
                        </a:lnSpc>
                        <a:spcBef>
                          <a:spcPts val="0"/>
                        </a:spcBef>
                        <a:spcAft>
                          <a:spcPts val="0"/>
                        </a:spcAft>
                        <a:buClrTx/>
                        <a:buSzTx/>
                        <a:buFontTx/>
                        <a:buNone/>
                        <a:tabLst/>
                        <a:defRPr/>
                      </a:pPr>
                      <a:r>
                        <a:rPr lang="es-EC" sz="2800" kern="1200" dirty="0" smtClean="0">
                          <a:ln w="0"/>
                          <a:solidFill>
                            <a:schemeClr val="dk1"/>
                          </a:solidFill>
                          <a:effectLst>
                            <a:outerShdw blurRad="38100" dist="19050" dir="2700000" algn="tl" rotWithShape="0">
                              <a:schemeClr val="dk1">
                                <a:alpha val="40000"/>
                              </a:schemeClr>
                            </a:outerShdw>
                          </a:effectLst>
                          <a:latin typeface="+mn-lt"/>
                          <a:ea typeface="+mn-ea"/>
                          <a:cs typeface="+mn-cs"/>
                        </a:rPr>
                        <a:t>CONCLUSIONES  Y  RECOMENDACIONES </a:t>
                      </a:r>
                      <a:endParaRPr lang="es-ES" sz="2800" kern="1200" dirty="0">
                        <a:ln w="0"/>
                        <a:solidFill>
                          <a:schemeClr val="dk1"/>
                        </a:solidFill>
                        <a:effectLst>
                          <a:outerShdw blurRad="38100" dist="19050" dir="2700000" algn="tl" rotWithShape="0">
                            <a:schemeClr val="dk1">
                              <a:alpha val="40000"/>
                            </a:schemeClr>
                          </a:outerShdw>
                        </a:effectLst>
                        <a:latin typeface="+mn-lt"/>
                        <a:ea typeface="+mn-ea"/>
                        <a:cs typeface="+mn-cs"/>
                      </a:endParaRPr>
                    </a:p>
                  </a:txBody>
                  <a:tcPr>
                    <a:solidFill>
                      <a:srgbClr val="D3E2F1"/>
                    </a:solidFill>
                  </a:tcPr>
                </a:tc>
              </a:tr>
            </a:tbl>
          </a:graphicData>
        </a:graphic>
      </p:graphicFrame>
    </p:spTree>
    <p:extLst>
      <p:ext uri="{BB962C8B-B14F-4D97-AF65-F5344CB8AC3E}">
        <p14:creationId xmlns:p14="http://schemas.microsoft.com/office/powerpoint/2010/main" val="23377172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txBox="1">
            <a:spLocks/>
          </p:cNvSpPr>
          <p:nvPr/>
        </p:nvSpPr>
        <p:spPr>
          <a:xfrm>
            <a:off x="800100" y="2149602"/>
            <a:ext cx="7543800" cy="1965198"/>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s-ES" sz="3600" b="1" dirty="0">
                <a:ln>
                  <a:solidFill>
                    <a:srgbClr val="7030A0"/>
                  </a:solidFill>
                </a:ln>
              </a:rPr>
              <a:t>¿</a:t>
            </a:r>
            <a:r>
              <a:rPr lang="es-EC" sz="3600" b="1" dirty="0">
                <a:ln>
                  <a:solidFill>
                    <a:srgbClr val="7030A0"/>
                  </a:solidFill>
                </a:ln>
              </a:rPr>
              <a:t>DE QUÉ NOS VAMOS A </a:t>
            </a:r>
            <a:r>
              <a:rPr lang="es-EC" sz="3600" b="1" dirty="0" smtClean="0">
                <a:ln>
                  <a:solidFill>
                    <a:srgbClr val="7030A0"/>
                  </a:solidFill>
                </a:ln>
              </a:rPr>
              <a:t>PROTEGER?</a:t>
            </a:r>
            <a:endParaRPr lang="en-US" sz="3600" dirty="0"/>
          </a:p>
        </p:txBody>
      </p:sp>
    </p:spTree>
    <p:extLst>
      <p:ext uri="{BB962C8B-B14F-4D97-AF65-F5344CB8AC3E}">
        <p14:creationId xmlns:p14="http://schemas.microsoft.com/office/powerpoint/2010/main" val="15906294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477837"/>
            <a:ext cx="4329113"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963" y="471486"/>
            <a:ext cx="4329113"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4" y="3367087"/>
            <a:ext cx="4329113" cy="1697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2964" y="3367087"/>
            <a:ext cx="4329112" cy="1697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66686" y="0"/>
            <a:ext cx="8763002" cy="461665"/>
          </a:xfrm>
          <a:prstGeom prst="rect">
            <a:avLst/>
          </a:prstGeom>
          <a:noFill/>
        </p:spPr>
        <p:txBody>
          <a:bodyPr wrap="square" rtlCol="0">
            <a:spAutoFit/>
          </a:bodyPr>
          <a:lstStyle/>
          <a:p>
            <a:pPr marL="0" lvl="3" algn="ctr"/>
            <a:r>
              <a:rPr lang="es-ES" sz="2400" dirty="0" smtClean="0"/>
              <a:t>Los potenciales </a:t>
            </a:r>
            <a:r>
              <a:rPr lang="es-ES" sz="2400" dirty="0"/>
              <a:t>escenarios eruptivos del  volcán Cotopaxi</a:t>
            </a:r>
          </a:p>
        </p:txBody>
      </p:sp>
      <p:sp>
        <p:nvSpPr>
          <p:cNvPr id="3" name="2 CuadroTexto"/>
          <p:cNvSpPr txBox="1"/>
          <p:nvPr/>
        </p:nvSpPr>
        <p:spPr>
          <a:xfrm>
            <a:off x="219074" y="2181225"/>
            <a:ext cx="4329113" cy="1200329"/>
          </a:xfrm>
          <a:prstGeom prst="rect">
            <a:avLst/>
          </a:prstGeom>
          <a:noFill/>
          <a:ln>
            <a:solidFill>
              <a:schemeClr val="accent6">
                <a:lumMod val="75000"/>
              </a:schemeClr>
            </a:solidFill>
          </a:ln>
        </p:spPr>
        <p:txBody>
          <a:bodyPr wrap="square" rtlCol="0">
            <a:spAutoFit/>
          </a:bodyPr>
          <a:lstStyle/>
          <a:p>
            <a:pPr algn="just"/>
            <a:r>
              <a:rPr lang="es-CO" dirty="0" smtClean="0"/>
              <a:t>Evento similar a lo ocurrido en el volcán </a:t>
            </a:r>
            <a:r>
              <a:rPr lang="es-CO" dirty="0"/>
              <a:t>Tungurahua en octubre de </a:t>
            </a:r>
            <a:r>
              <a:rPr lang="es-CO" dirty="0" smtClean="0"/>
              <a:t>1999 y podría </a:t>
            </a:r>
            <a:r>
              <a:rPr lang="es-CO" dirty="0"/>
              <a:t>evolucionar </a:t>
            </a:r>
            <a:r>
              <a:rPr lang="es-CO" dirty="0" smtClean="0"/>
              <a:t>a un nivel mayor de explosividad. </a:t>
            </a:r>
            <a:endParaRPr lang="es-ES" dirty="0"/>
          </a:p>
        </p:txBody>
      </p:sp>
      <p:sp>
        <p:nvSpPr>
          <p:cNvPr id="8" name="7 CuadroTexto"/>
          <p:cNvSpPr txBox="1"/>
          <p:nvPr/>
        </p:nvSpPr>
        <p:spPr>
          <a:xfrm>
            <a:off x="4652962" y="2210099"/>
            <a:ext cx="4329113" cy="923330"/>
          </a:xfrm>
          <a:prstGeom prst="rect">
            <a:avLst/>
          </a:prstGeom>
          <a:noFill/>
          <a:ln>
            <a:solidFill>
              <a:schemeClr val="accent6">
                <a:lumMod val="75000"/>
              </a:schemeClr>
            </a:solidFill>
          </a:ln>
        </p:spPr>
        <p:txBody>
          <a:bodyPr wrap="square" rtlCol="0">
            <a:spAutoFit/>
          </a:bodyPr>
          <a:lstStyle/>
          <a:p>
            <a:pPr algn="just"/>
            <a:r>
              <a:rPr lang="es-CO" dirty="0" smtClean="0"/>
              <a:t>En este evento pueden haber flujos de lava y flujos piroclásticos, que pueden generar lahares </a:t>
            </a:r>
            <a:r>
              <a:rPr lang="es-ES" dirty="0" smtClean="0"/>
              <a:t>de </a:t>
            </a:r>
            <a:r>
              <a:rPr lang="es-ES" dirty="0"/>
              <a:t>tamaño </a:t>
            </a:r>
            <a:r>
              <a:rPr lang="es-ES" dirty="0" smtClean="0"/>
              <a:t>moderado. </a:t>
            </a:r>
            <a:endParaRPr lang="es-ES" dirty="0"/>
          </a:p>
        </p:txBody>
      </p:sp>
      <p:sp>
        <p:nvSpPr>
          <p:cNvPr id="9" name="8 CuadroTexto"/>
          <p:cNvSpPr txBox="1"/>
          <p:nvPr/>
        </p:nvSpPr>
        <p:spPr>
          <a:xfrm>
            <a:off x="238124" y="5064808"/>
            <a:ext cx="4329113" cy="923330"/>
          </a:xfrm>
          <a:prstGeom prst="rect">
            <a:avLst/>
          </a:prstGeom>
          <a:noFill/>
          <a:ln>
            <a:solidFill>
              <a:schemeClr val="accent6">
                <a:lumMod val="75000"/>
              </a:schemeClr>
            </a:solidFill>
          </a:ln>
        </p:spPr>
        <p:txBody>
          <a:bodyPr wrap="square" rtlCol="0">
            <a:spAutoFit/>
          </a:bodyPr>
          <a:lstStyle/>
          <a:p>
            <a:pPr algn="just"/>
            <a:r>
              <a:rPr lang="es-CO" dirty="0" smtClean="0"/>
              <a:t>Evento </a:t>
            </a:r>
            <a:r>
              <a:rPr lang="es-CO" dirty="0"/>
              <a:t>similar a la </a:t>
            </a:r>
            <a:r>
              <a:rPr lang="es-CO" dirty="0" smtClean="0"/>
              <a:t>erupción del </a:t>
            </a:r>
            <a:r>
              <a:rPr lang="es-CO" dirty="0"/>
              <a:t>volcán </a:t>
            </a:r>
            <a:r>
              <a:rPr lang="es-CO" dirty="0" smtClean="0"/>
              <a:t>en 1877, afectaría a zonas </a:t>
            </a:r>
            <a:r>
              <a:rPr lang="es-CO" dirty="0"/>
              <a:t>pobladas asentadas </a:t>
            </a:r>
            <a:r>
              <a:rPr lang="es-CO" dirty="0" smtClean="0"/>
              <a:t>a </a:t>
            </a:r>
            <a:r>
              <a:rPr lang="es-CO" dirty="0"/>
              <a:t>lo largo </a:t>
            </a:r>
            <a:r>
              <a:rPr lang="es-CO" dirty="0" smtClean="0"/>
              <a:t>del Río Pita y Santa Clara.</a:t>
            </a:r>
            <a:endParaRPr lang="es-ES" dirty="0"/>
          </a:p>
        </p:txBody>
      </p:sp>
      <p:sp>
        <p:nvSpPr>
          <p:cNvPr id="10" name="9 CuadroTexto"/>
          <p:cNvSpPr txBox="1"/>
          <p:nvPr/>
        </p:nvSpPr>
        <p:spPr>
          <a:xfrm>
            <a:off x="4652964" y="4990097"/>
            <a:ext cx="4329113" cy="1477328"/>
          </a:xfrm>
          <a:prstGeom prst="rect">
            <a:avLst/>
          </a:prstGeom>
          <a:noFill/>
          <a:ln>
            <a:solidFill>
              <a:schemeClr val="accent6">
                <a:lumMod val="75000"/>
              </a:schemeClr>
            </a:solidFill>
          </a:ln>
        </p:spPr>
        <p:txBody>
          <a:bodyPr wrap="square" rtlCol="0">
            <a:spAutoFit/>
          </a:bodyPr>
          <a:lstStyle/>
          <a:p>
            <a:pPr algn="just"/>
            <a:r>
              <a:rPr lang="es-CO" dirty="0" smtClean="0"/>
              <a:t>Formación de lahares </a:t>
            </a:r>
            <a:r>
              <a:rPr lang="es-CO" dirty="0"/>
              <a:t>de mayor  tamaño que cualquiera de los ocurridos en tiempos </a:t>
            </a:r>
            <a:r>
              <a:rPr lang="es-CO" dirty="0" smtClean="0"/>
              <a:t>históricos y ocasionará un impacto regional muy grave, la probabilidad de ocurrencia sería de un 60%. </a:t>
            </a:r>
            <a:endParaRPr lang="es-ES" dirty="0"/>
          </a:p>
        </p:txBody>
      </p:sp>
    </p:spTree>
    <p:extLst>
      <p:ext uri="{BB962C8B-B14F-4D97-AF65-F5344CB8AC3E}">
        <p14:creationId xmlns:p14="http://schemas.microsoft.com/office/powerpoint/2010/main" val="34594628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822960" y="228600"/>
            <a:ext cx="7543800" cy="600075"/>
          </a:xfrm>
        </p:spPr>
        <p:txBody>
          <a:bodyPr>
            <a:normAutofit/>
          </a:bodyPr>
          <a:lstStyle/>
          <a:p>
            <a:pPr algn="ctr"/>
            <a:r>
              <a:rPr lang="es-EC" sz="3200" dirty="0" smtClean="0">
                <a:solidFill>
                  <a:schemeClr val="tx1"/>
                </a:solidFill>
              </a:rPr>
              <a:t>REDUCCIÓN DEL GLACIAR</a:t>
            </a:r>
            <a:endParaRPr lang="es-ES" sz="3200" dirty="0">
              <a:solidFill>
                <a:schemeClr val="tx1"/>
              </a:solidFill>
            </a:endParaRPr>
          </a:p>
        </p:txBody>
      </p:sp>
      <p:sp>
        <p:nvSpPr>
          <p:cNvPr id="6" name="5 Marcador de texto"/>
          <p:cNvSpPr>
            <a:spLocks noGrp="1"/>
          </p:cNvSpPr>
          <p:nvPr>
            <p:ph type="body" idx="1"/>
          </p:nvPr>
        </p:nvSpPr>
        <p:spPr>
          <a:xfrm>
            <a:off x="927735" y="979277"/>
            <a:ext cx="3703320" cy="736282"/>
          </a:xfrm>
        </p:spPr>
        <p:txBody>
          <a:bodyPr/>
          <a:lstStyle/>
          <a:p>
            <a:pPr algn="ctr"/>
            <a:r>
              <a:rPr lang="es-EC" dirty="0" smtClean="0"/>
              <a:t>1877</a:t>
            </a:r>
            <a:endParaRPr lang="es-ES" dirty="0"/>
          </a:p>
        </p:txBody>
      </p:sp>
      <p:sp>
        <p:nvSpPr>
          <p:cNvPr id="8" name="7 Marcador de texto"/>
          <p:cNvSpPr>
            <a:spLocks noGrp="1"/>
          </p:cNvSpPr>
          <p:nvPr>
            <p:ph type="body" sz="quarter" idx="3"/>
          </p:nvPr>
        </p:nvSpPr>
        <p:spPr>
          <a:xfrm>
            <a:off x="4663440" y="988802"/>
            <a:ext cx="3703320" cy="736282"/>
          </a:xfrm>
        </p:spPr>
        <p:txBody>
          <a:bodyPr/>
          <a:lstStyle/>
          <a:p>
            <a:pPr algn="ctr"/>
            <a:r>
              <a:rPr lang="es-EC" dirty="0" smtClean="0"/>
              <a:t>2017</a:t>
            </a:r>
            <a:endParaRPr lang="es-ES" dirty="0"/>
          </a:p>
        </p:txBody>
      </p:sp>
      <p:pic>
        <p:nvPicPr>
          <p:cNvPr id="1026" name="Picture 2" descr="I:\DSC_008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888" r="9690"/>
          <a:stretch/>
        </p:blipFill>
        <p:spPr bwMode="auto">
          <a:xfrm>
            <a:off x="4784752" y="1867302"/>
            <a:ext cx="3811604" cy="335921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654" t="17625" b="12835"/>
          <a:stretch/>
        </p:blipFill>
        <p:spPr bwMode="auto">
          <a:xfrm>
            <a:off x="527115" y="1867303"/>
            <a:ext cx="4036259" cy="3359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4976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6"/>
          <p:cNvSpPr txBox="1">
            <a:spLocks/>
          </p:cNvSpPr>
          <p:nvPr/>
        </p:nvSpPr>
        <p:spPr>
          <a:xfrm>
            <a:off x="800100" y="2349627"/>
            <a:ext cx="7543800" cy="1965198"/>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s-ES" sz="3600" b="1" dirty="0">
                <a:ln>
                  <a:solidFill>
                    <a:srgbClr val="7030A0"/>
                  </a:solidFill>
                </a:ln>
              </a:rPr>
              <a:t>¿</a:t>
            </a:r>
            <a:r>
              <a:rPr lang="es-EC" sz="3600" b="1" dirty="0">
                <a:ln>
                  <a:solidFill>
                    <a:srgbClr val="7030A0"/>
                  </a:solidFill>
                </a:ln>
              </a:rPr>
              <a:t>QUÉ VAMOS </a:t>
            </a:r>
            <a:r>
              <a:rPr lang="es-EC" sz="3600" b="1" dirty="0" smtClean="0">
                <a:ln>
                  <a:solidFill>
                    <a:srgbClr val="7030A0"/>
                  </a:solidFill>
                </a:ln>
              </a:rPr>
              <a:t>A PROTEGER?</a:t>
            </a:r>
            <a:endParaRPr lang="en-US" sz="3600" dirty="0"/>
          </a:p>
        </p:txBody>
      </p:sp>
    </p:spTree>
    <p:extLst>
      <p:ext uri="{BB962C8B-B14F-4D97-AF65-F5344CB8AC3E}">
        <p14:creationId xmlns:p14="http://schemas.microsoft.com/office/powerpoint/2010/main" val="40305253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rotWithShape="1">
          <a:blip r:embed="rId2">
            <a:extLst>
              <a:ext uri="{28A0092B-C50C-407E-A947-70E740481C1C}">
                <a14:useLocalDpi xmlns:a14="http://schemas.microsoft.com/office/drawing/2010/main" val="0"/>
              </a:ext>
            </a:extLst>
          </a:blip>
          <a:srcRect l="43940" t="7686" r="31625" b="15204"/>
          <a:stretch/>
        </p:blipFill>
        <p:spPr bwMode="auto">
          <a:xfrm>
            <a:off x="3067050" y="496848"/>
            <a:ext cx="3048000" cy="5846802"/>
          </a:xfrm>
          <a:prstGeom prst="rect">
            <a:avLst/>
          </a:prstGeom>
          <a:noFill/>
          <a:ln>
            <a:noFill/>
          </a:ln>
        </p:spPr>
      </p:pic>
      <p:sp>
        <p:nvSpPr>
          <p:cNvPr id="3" name="2 Rectángulo"/>
          <p:cNvSpPr/>
          <p:nvPr/>
        </p:nvSpPr>
        <p:spPr>
          <a:xfrm>
            <a:off x="0" y="0"/>
            <a:ext cx="9144000" cy="369332"/>
          </a:xfrm>
          <a:prstGeom prst="rect">
            <a:avLst/>
          </a:prstGeom>
        </p:spPr>
        <p:txBody>
          <a:bodyPr wrap="square">
            <a:spAutoFit/>
          </a:bodyPr>
          <a:lstStyle/>
          <a:p>
            <a:pPr algn="ctr"/>
            <a:r>
              <a:rPr lang="es-EC" dirty="0" smtClean="0"/>
              <a:t> Los 8330 habitantes ubicados en las 8 Zonas </a:t>
            </a:r>
            <a:r>
              <a:rPr lang="es-EC" dirty="0"/>
              <a:t>de </a:t>
            </a:r>
            <a:r>
              <a:rPr lang="es-EC" dirty="0" smtClean="0"/>
              <a:t>riesgo </a:t>
            </a:r>
            <a:r>
              <a:rPr lang="es-EC" dirty="0"/>
              <a:t>del cantón Rumiñahui</a:t>
            </a:r>
            <a:endParaRPr lang="es-E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1656" y="496848"/>
            <a:ext cx="1746250" cy="821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2450" y="1279763"/>
            <a:ext cx="2184400"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1425" y="1318141"/>
            <a:ext cx="2127250" cy="67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4951" y="1997590"/>
            <a:ext cx="2300288"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1688" y="2801660"/>
            <a:ext cx="2141537" cy="814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5051" y="3616047"/>
            <a:ext cx="2162175" cy="664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07906" y="4308991"/>
            <a:ext cx="2169320" cy="6000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1"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43539" y="4953000"/>
            <a:ext cx="2833687" cy="965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50" y="3771621"/>
            <a:ext cx="3000375" cy="254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2102662" y="6269910"/>
            <a:ext cx="4460363" cy="646331"/>
          </a:xfrm>
          <a:prstGeom prst="rect">
            <a:avLst/>
          </a:prstGeom>
          <a:noFill/>
        </p:spPr>
        <p:txBody>
          <a:bodyPr wrap="square" rtlCol="0">
            <a:spAutoFit/>
          </a:bodyPr>
          <a:lstStyle/>
          <a:p>
            <a:r>
              <a:rPr lang="es-ES" b="1" dirty="0"/>
              <a:t>Fuente: Gestión de Riesgos, </a:t>
            </a:r>
            <a:r>
              <a:rPr lang="es-ES" b="1" dirty="0" err="1"/>
              <a:t>GAD</a:t>
            </a:r>
            <a:r>
              <a:rPr lang="es-ES" b="1" dirty="0"/>
              <a:t>-Rumiñahui</a:t>
            </a:r>
            <a:endParaRPr lang="es-ES" dirty="0"/>
          </a:p>
          <a:p>
            <a:endParaRPr lang="es-ES" dirty="0"/>
          </a:p>
        </p:txBody>
      </p:sp>
    </p:spTree>
    <p:extLst>
      <p:ext uri="{BB962C8B-B14F-4D97-AF65-F5344CB8AC3E}">
        <p14:creationId xmlns:p14="http://schemas.microsoft.com/office/powerpoint/2010/main" val="8374431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6"/>
          <p:cNvSpPr txBox="1">
            <a:spLocks/>
          </p:cNvSpPr>
          <p:nvPr/>
        </p:nvSpPr>
        <p:spPr>
          <a:xfrm>
            <a:off x="800100" y="2597277"/>
            <a:ext cx="7543800" cy="1965198"/>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s-ES" sz="3600" b="1" dirty="0">
                <a:ln>
                  <a:solidFill>
                    <a:srgbClr val="7030A0"/>
                  </a:solidFill>
                </a:ln>
              </a:rPr>
              <a:t>¿CÓMO </a:t>
            </a:r>
            <a:r>
              <a:rPr lang="es-EC" sz="3600" b="1" dirty="0">
                <a:ln>
                  <a:solidFill>
                    <a:srgbClr val="7030A0"/>
                  </a:solidFill>
                </a:ln>
              </a:rPr>
              <a:t>VAMOS </a:t>
            </a:r>
            <a:r>
              <a:rPr lang="es-EC" sz="3600" b="1" dirty="0" smtClean="0">
                <a:ln>
                  <a:solidFill>
                    <a:srgbClr val="7030A0"/>
                  </a:solidFill>
                </a:ln>
              </a:rPr>
              <a:t>A PROTEGER?</a:t>
            </a:r>
            <a:endParaRPr lang="en-US" sz="3600" dirty="0"/>
          </a:p>
        </p:txBody>
      </p:sp>
    </p:spTree>
    <p:extLst>
      <p:ext uri="{BB962C8B-B14F-4D97-AF65-F5344CB8AC3E}">
        <p14:creationId xmlns:p14="http://schemas.microsoft.com/office/powerpoint/2010/main" val="29866924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idx="4294967295"/>
          </p:nvPr>
        </p:nvSpPr>
        <p:spPr>
          <a:xfrm rot="5400000" flipH="1" flipV="1">
            <a:off x="1668430" y="3103597"/>
            <a:ext cx="5657850" cy="422205"/>
          </a:xfrm>
        </p:spPr>
        <p:txBody>
          <a:bodyPr>
            <a:normAutofit/>
          </a:bodyPr>
          <a:lstStyle/>
          <a:p>
            <a:pPr algn="ctr"/>
            <a:r>
              <a:rPr lang="es-EC" b="1" dirty="0" smtClean="0">
                <a:solidFill>
                  <a:srgbClr val="EF9D39"/>
                </a:solidFill>
              </a:rPr>
              <a:t>PROTOCOLOS  REACCIÓN</a:t>
            </a:r>
            <a:endParaRPr lang="es-ES" b="1" dirty="0">
              <a:solidFill>
                <a:srgbClr val="EF9D39"/>
              </a:solidFill>
            </a:endParaRPr>
          </a:p>
        </p:txBody>
      </p:sp>
      <p:sp>
        <p:nvSpPr>
          <p:cNvPr id="5" name="4 Marcador de contenido"/>
          <p:cNvSpPr>
            <a:spLocks noGrp="1"/>
          </p:cNvSpPr>
          <p:nvPr>
            <p:ph sz="half" idx="4294967295"/>
          </p:nvPr>
        </p:nvSpPr>
        <p:spPr>
          <a:xfrm>
            <a:off x="4886324" y="266699"/>
            <a:ext cx="3371851" cy="6219825"/>
          </a:xfrm>
        </p:spPr>
        <p:txBody>
          <a:bodyPr>
            <a:noAutofit/>
          </a:bodyPr>
          <a:lstStyle/>
          <a:p>
            <a:pPr>
              <a:lnSpc>
                <a:spcPct val="100000"/>
              </a:lnSpc>
            </a:pPr>
            <a:r>
              <a:rPr lang="es-ES" sz="1000" dirty="0"/>
              <a:t>PROTOCOLO 1: 	</a:t>
            </a:r>
            <a:r>
              <a:rPr lang="es-ES" sz="1000" b="1" dirty="0"/>
              <a:t>VERIFICACIÓN Y ACTIVACIÓN ALARMA</a:t>
            </a:r>
            <a:endParaRPr lang="es-ES" sz="1000" dirty="0"/>
          </a:p>
          <a:p>
            <a:pPr>
              <a:lnSpc>
                <a:spcPct val="100000"/>
              </a:lnSpc>
            </a:pPr>
            <a:r>
              <a:rPr lang="es-ES" sz="1000" dirty="0"/>
              <a:t>                      1.1: </a:t>
            </a:r>
            <a:r>
              <a:rPr lang="es-ES" sz="1000" b="1" dirty="0" smtClean="0"/>
              <a:t>ACTIVACIÓN </a:t>
            </a:r>
            <a:r>
              <a:rPr lang="es-ES" sz="1000" b="1" dirty="0"/>
              <a:t>DEL COE-RUMIÑAHUI</a:t>
            </a:r>
            <a:endParaRPr lang="es-ES" sz="1000" dirty="0"/>
          </a:p>
          <a:p>
            <a:pPr>
              <a:lnSpc>
                <a:spcPct val="100000"/>
              </a:lnSpc>
            </a:pPr>
            <a:r>
              <a:rPr lang="es-ES" sz="1000" dirty="0"/>
              <a:t>PROTOCOLO 2: 	</a:t>
            </a:r>
            <a:r>
              <a:rPr lang="es-ES" sz="1000" b="1" dirty="0"/>
              <a:t>EVALUACIÓN PRELIMINAR</a:t>
            </a:r>
            <a:endParaRPr lang="es-ES" sz="1000" dirty="0"/>
          </a:p>
          <a:p>
            <a:pPr>
              <a:lnSpc>
                <a:spcPct val="100000"/>
              </a:lnSpc>
            </a:pPr>
            <a:r>
              <a:rPr lang="es-ES" sz="1000" dirty="0"/>
              <a:t>                      2.2: </a:t>
            </a:r>
            <a:r>
              <a:rPr lang="es-ES" sz="1000" b="1" dirty="0" smtClean="0"/>
              <a:t>ACTIVACIÓN </a:t>
            </a:r>
            <a:r>
              <a:rPr lang="es-ES" sz="1000" b="1" dirty="0"/>
              <a:t>DEL (</a:t>
            </a:r>
            <a:r>
              <a:rPr lang="es-ES" sz="1000" b="1" dirty="0" err="1"/>
              <a:t>PMU</a:t>
            </a:r>
            <a:r>
              <a:rPr lang="es-ES" sz="1000" b="1" dirty="0"/>
              <a:t>)</a:t>
            </a:r>
            <a:endParaRPr lang="es-ES" sz="1000" dirty="0"/>
          </a:p>
          <a:p>
            <a:pPr>
              <a:lnSpc>
                <a:spcPct val="100000"/>
              </a:lnSpc>
            </a:pPr>
            <a:r>
              <a:rPr lang="es-ES" sz="1000" dirty="0"/>
              <a:t>PROTOCOLO 3: 	</a:t>
            </a:r>
            <a:r>
              <a:rPr lang="es-ES" sz="1000" b="1" dirty="0"/>
              <a:t>EVALUACIÓN Y MONITOREO DE LA ZONA</a:t>
            </a:r>
            <a:endParaRPr lang="es-ES" sz="1000" dirty="0"/>
          </a:p>
          <a:p>
            <a:pPr>
              <a:lnSpc>
                <a:spcPct val="100000"/>
              </a:lnSpc>
            </a:pPr>
            <a:r>
              <a:rPr lang="es-ES" sz="1000" dirty="0"/>
              <a:t>PROTOCOLO 4: 	</a:t>
            </a:r>
            <a:r>
              <a:rPr lang="es-ES" sz="1000" b="1" dirty="0"/>
              <a:t>CONTROL DE EVENTOS CONEXOS</a:t>
            </a:r>
            <a:endParaRPr lang="es-ES" sz="1000" dirty="0"/>
          </a:p>
          <a:p>
            <a:pPr>
              <a:lnSpc>
                <a:spcPct val="100000"/>
              </a:lnSpc>
            </a:pPr>
            <a:r>
              <a:rPr lang="es-ES" sz="1000" dirty="0"/>
              <a:t>PROTOCOLO 5: 	</a:t>
            </a:r>
            <a:r>
              <a:rPr lang="es-ES" sz="1000" b="1" dirty="0"/>
              <a:t>EVACUACIÓN </a:t>
            </a:r>
            <a:endParaRPr lang="es-ES" sz="1000" dirty="0"/>
          </a:p>
          <a:p>
            <a:pPr>
              <a:lnSpc>
                <a:spcPct val="100000"/>
              </a:lnSpc>
            </a:pPr>
            <a:r>
              <a:rPr lang="es-ES" sz="1000" dirty="0"/>
              <a:t>PROTOCOLO 6: 	</a:t>
            </a:r>
            <a:r>
              <a:rPr lang="es-ES" sz="1000" b="1" dirty="0"/>
              <a:t>ATENCIÓN A PERSONAS </a:t>
            </a:r>
            <a:endParaRPr lang="es-ES" sz="1000" dirty="0"/>
          </a:p>
          <a:p>
            <a:pPr>
              <a:lnSpc>
                <a:spcPct val="100000"/>
              </a:lnSpc>
            </a:pPr>
            <a:r>
              <a:rPr lang="es-ES" sz="1000" dirty="0"/>
              <a:t>PROTOCOLO 7: 	</a:t>
            </a:r>
            <a:r>
              <a:rPr lang="es-ES" sz="1000" b="1" dirty="0"/>
              <a:t>MÓDULOS DE </a:t>
            </a:r>
            <a:r>
              <a:rPr lang="es-ES" sz="1000" b="1" dirty="0" err="1"/>
              <a:t>TRIAGE</a:t>
            </a:r>
            <a:r>
              <a:rPr lang="es-ES" sz="1000" b="1" dirty="0"/>
              <a:t> </a:t>
            </a:r>
            <a:endParaRPr lang="es-ES" sz="1000" dirty="0"/>
          </a:p>
          <a:p>
            <a:pPr>
              <a:lnSpc>
                <a:spcPct val="100000"/>
              </a:lnSpc>
            </a:pPr>
            <a:r>
              <a:rPr lang="es-ES" sz="1000" dirty="0"/>
              <a:t>PROTOCOLO 8: 	</a:t>
            </a:r>
            <a:r>
              <a:rPr lang="es-ES" sz="1000" b="1" dirty="0"/>
              <a:t>ATENCIÓN HOSPITALARIA</a:t>
            </a:r>
            <a:endParaRPr lang="es-ES" sz="1000" dirty="0"/>
          </a:p>
          <a:p>
            <a:pPr>
              <a:lnSpc>
                <a:spcPct val="100000"/>
              </a:lnSpc>
            </a:pPr>
            <a:r>
              <a:rPr lang="es-ES" sz="1000" dirty="0"/>
              <a:t>PROTOCOLO 9: 	</a:t>
            </a:r>
            <a:r>
              <a:rPr lang="es-ES" sz="1000" b="1" dirty="0"/>
              <a:t>MANEJO DE PERSONAS FALLECIDAS</a:t>
            </a:r>
            <a:endParaRPr lang="es-ES" sz="1000" dirty="0"/>
          </a:p>
          <a:p>
            <a:pPr>
              <a:lnSpc>
                <a:spcPct val="100000"/>
              </a:lnSpc>
            </a:pPr>
            <a:r>
              <a:rPr lang="es-ES" sz="1000" dirty="0"/>
              <a:t>PROTOCOLO 10: </a:t>
            </a:r>
            <a:r>
              <a:rPr lang="es-ES" sz="1000" b="1" dirty="0" smtClean="0"/>
              <a:t>HABILITACIÓN </a:t>
            </a:r>
            <a:r>
              <a:rPr lang="es-ES" sz="1000" b="1" dirty="0"/>
              <a:t>DE VÍAS</a:t>
            </a:r>
            <a:endParaRPr lang="es-ES" sz="1000" dirty="0"/>
          </a:p>
          <a:p>
            <a:pPr>
              <a:lnSpc>
                <a:spcPct val="100000"/>
              </a:lnSpc>
            </a:pPr>
            <a:r>
              <a:rPr lang="es-ES" sz="1000" dirty="0"/>
              <a:t>PROTOCOLO 11: </a:t>
            </a:r>
            <a:r>
              <a:rPr lang="es-ES" sz="1000" b="1" dirty="0" smtClean="0"/>
              <a:t>AISLAMIENTO </a:t>
            </a:r>
            <a:r>
              <a:rPr lang="es-ES" sz="1000" b="1" dirty="0"/>
              <a:t>Y SEGURIDAD</a:t>
            </a:r>
            <a:endParaRPr lang="es-ES" sz="1000" dirty="0"/>
          </a:p>
          <a:p>
            <a:pPr>
              <a:lnSpc>
                <a:spcPct val="100000"/>
              </a:lnSpc>
            </a:pPr>
            <a:r>
              <a:rPr lang="es-ES" sz="1000" dirty="0"/>
              <a:t>PROTOCOLO 12: </a:t>
            </a:r>
            <a:r>
              <a:rPr lang="es-ES" sz="1000" b="1" dirty="0" smtClean="0"/>
              <a:t>EVALUACIÓN </a:t>
            </a:r>
            <a:r>
              <a:rPr lang="es-ES" sz="1000" b="1" dirty="0"/>
              <a:t>DE DAÑOS DE ESTRUCTURAS</a:t>
            </a:r>
            <a:endParaRPr lang="es-ES" sz="1000" dirty="0"/>
          </a:p>
          <a:p>
            <a:pPr>
              <a:lnSpc>
                <a:spcPct val="100000"/>
              </a:lnSpc>
            </a:pPr>
            <a:r>
              <a:rPr lang="es-ES" sz="1000" dirty="0" smtClean="0"/>
              <a:t>PROTOCOLO 13: </a:t>
            </a:r>
            <a:r>
              <a:rPr lang="es-ES" sz="1000" b="1" dirty="0" smtClean="0"/>
              <a:t>REFUGIOS </a:t>
            </a:r>
            <a:r>
              <a:rPr lang="es-ES" sz="1000" b="1" dirty="0"/>
              <a:t>TEMPORALES</a:t>
            </a:r>
            <a:endParaRPr lang="es-ES" sz="1000" dirty="0"/>
          </a:p>
          <a:p>
            <a:pPr>
              <a:lnSpc>
                <a:spcPct val="100000"/>
              </a:lnSpc>
            </a:pPr>
            <a:r>
              <a:rPr lang="es-ES" sz="1000" dirty="0"/>
              <a:t>PROTOCOLO </a:t>
            </a:r>
            <a:r>
              <a:rPr lang="es-ES" sz="1000" dirty="0" smtClean="0"/>
              <a:t>14: </a:t>
            </a:r>
            <a:r>
              <a:rPr lang="es-ES" sz="1000" b="1" dirty="0" smtClean="0"/>
              <a:t>ABASTECIMIENTOS</a:t>
            </a:r>
            <a:endParaRPr lang="es-ES" sz="1000" dirty="0"/>
          </a:p>
          <a:p>
            <a:pPr>
              <a:lnSpc>
                <a:spcPct val="100000"/>
              </a:lnSpc>
            </a:pPr>
            <a:r>
              <a:rPr lang="es-ES" sz="1000" dirty="0"/>
              <a:t>PROTOCOLO </a:t>
            </a:r>
            <a:r>
              <a:rPr lang="es-ES" sz="1000" dirty="0" smtClean="0"/>
              <a:t>15: </a:t>
            </a:r>
            <a:r>
              <a:rPr lang="es-ES" sz="1000" b="1" dirty="0" smtClean="0"/>
              <a:t>TRABAJO </a:t>
            </a:r>
            <a:r>
              <a:rPr lang="es-ES" sz="1000" b="1" dirty="0"/>
              <a:t>COMUNITARIO</a:t>
            </a:r>
            <a:endParaRPr lang="es-ES" sz="1000" dirty="0"/>
          </a:p>
          <a:p>
            <a:pPr>
              <a:lnSpc>
                <a:spcPct val="100000"/>
              </a:lnSpc>
            </a:pPr>
            <a:r>
              <a:rPr lang="es-ES" sz="1000" dirty="0"/>
              <a:t>PROTOCOLO </a:t>
            </a:r>
            <a:r>
              <a:rPr lang="es-ES" sz="1000" dirty="0" smtClean="0"/>
              <a:t>16: </a:t>
            </a:r>
            <a:r>
              <a:rPr lang="es-ES" sz="1000" b="1" dirty="0" smtClean="0"/>
              <a:t>ASISTENCIA </a:t>
            </a:r>
            <a:r>
              <a:rPr lang="es-ES" sz="1000" b="1" dirty="0"/>
              <a:t>EXTERNA Y DONACIONES</a:t>
            </a:r>
            <a:endParaRPr lang="es-ES" sz="1000" dirty="0"/>
          </a:p>
          <a:p>
            <a:pPr>
              <a:lnSpc>
                <a:spcPct val="100000"/>
              </a:lnSpc>
            </a:pPr>
            <a:endParaRPr lang="es-ES" sz="1000" dirty="0"/>
          </a:p>
        </p:txBody>
      </p:sp>
      <p:sp>
        <p:nvSpPr>
          <p:cNvPr id="8" name="7 Rectángulo"/>
          <p:cNvSpPr/>
          <p:nvPr/>
        </p:nvSpPr>
        <p:spPr>
          <a:xfrm>
            <a:off x="904875" y="403295"/>
            <a:ext cx="3381375" cy="5006499"/>
          </a:xfrm>
          <a:prstGeom prst="rect">
            <a:avLst/>
          </a:prstGeom>
        </p:spPr>
        <p:txBody>
          <a:bodyPr vert="horz" lIns="0" tIns="45720" rIns="0" bIns="45720" rtlCol="0">
            <a:noAutofit/>
          </a:bodyPr>
          <a:lstStyle/>
          <a:p>
            <a:pPr marL="91440" indent="-91440">
              <a:spcBef>
                <a:spcPts val="1200"/>
              </a:spcBef>
              <a:spcAft>
                <a:spcPts val="200"/>
              </a:spcAft>
              <a:buClr>
                <a:schemeClr val="accent1"/>
              </a:buClr>
              <a:buSzPct val="100000"/>
              <a:buFont typeface="Calibri" panose="020F0502020204030204" pitchFamily="34" charset="0"/>
              <a:buChar char=" "/>
            </a:pPr>
            <a:r>
              <a:rPr lang="es-ES" sz="1000" dirty="0">
                <a:solidFill>
                  <a:schemeClr val="tx1">
                    <a:lumMod val="75000"/>
                    <a:lumOff val="25000"/>
                  </a:schemeClr>
                </a:solidFill>
              </a:rPr>
              <a:t>PROTOCOLO 1: 	PREVISIÓN</a:t>
            </a:r>
          </a:p>
          <a:p>
            <a:pPr marL="91440" indent="-91440">
              <a:spcBef>
                <a:spcPts val="1200"/>
              </a:spcBef>
              <a:spcAft>
                <a:spcPts val="200"/>
              </a:spcAft>
              <a:buClr>
                <a:schemeClr val="accent1"/>
              </a:buClr>
              <a:buSzPct val="100000"/>
              <a:buFont typeface="Calibri" panose="020F0502020204030204" pitchFamily="34" charset="0"/>
              <a:buChar char=" "/>
            </a:pPr>
            <a:r>
              <a:rPr lang="es-ES" sz="1000" dirty="0">
                <a:solidFill>
                  <a:schemeClr val="tx1">
                    <a:lumMod val="75000"/>
                    <a:lumOff val="25000"/>
                  </a:schemeClr>
                </a:solidFill>
              </a:rPr>
              <a:t>PROTOCOLO 2: 	DECLARATORIA DE ALERTA</a:t>
            </a:r>
          </a:p>
          <a:p>
            <a:pPr marL="91440" indent="-91440">
              <a:spcBef>
                <a:spcPts val="1200"/>
              </a:spcBef>
              <a:spcAft>
                <a:spcPts val="200"/>
              </a:spcAft>
              <a:buClr>
                <a:schemeClr val="accent1"/>
              </a:buClr>
              <a:buSzPct val="100000"/>
              <a:buFont typeface="Calibri" panose="020F0502020204030204" pitchFamily="34" charset="0"/>
              <a:buChar char=" "/>
            </a:pPr>
            <a:r>
              <a:rPr lang="es-ES" sz="1000" dirty="0">
                <a:solidFill>
                  <a:schemeClr val="tx1">
                    <a:lumMod val="75000"/>
                    <a:lumOff val="25000"/>
                  </a:schemeClr>
                </a:solidFill>
              </a:rPr>
              <a:t>PROTOCOLO 3: 	ALISTAMIENTO PREVENTIVO </a:t>
            </a:r>
          </a:p>
          <a:p>
            <a:pPr marL="91440" indent="-91440">
              <a:spcBef>
                <a:spcPts val="1200"/>
              </a:spcBef>
              <a:spcAft>
                <a:spcPts val="200"/>
              </a:spcAft>
              <a:buClr>
                <a:schemeClr val="accent1"/>
              </a:buClr>
              <a:buSzPct val="100000"/>
              <a:buFont typeface="Calibri" panose="020F0502020204030204" pitchFamily="34" charset="0"/>
              <a:buChar char=" "/>
            </a:pPr>
            <a:r>
              <a:rPr lang="es-ES" sz="1000" dirty="0">
                <a:solidFill>
                  <a:schemeClr val="tx1">
                    <a:lumMod val="75000"/>
                    <a:lumOff val="25000"/>
                  </a:schemeClr>
                </a:solidFill>
              </a:rPr>
              <a:t>PROTOCOLO 3.1: </a:t>
            </a:r>
            <a:r>
              <a:rPr lang="es-ES" sz="1000" dirty="0" smtClean="0">
                <a:solidFill>
                  <a:schemeClr val="tx1">
                    <a:lumMod val="75000"/>
                    <a:lumOff val="25000"/>
                  </a:schemeClr>
                </a:solidFill>
              </a:rPr>
              <a:t>ACTIVACIÓN </a:t>
            </a:r>
            <a:r>
              <a:rPr lang="es-ES" sz="1000" dirty="0">
                <a:solidFill>
                  <a:schemeClr val="tx1">
                    <a:lumMod val="75000"/>
                    <a:lumOff val="25000"/>
                  </a:schemeClr>
                </a:solidFill>
              </a:rPr>
              <a:t>DEL COE-RUMIÑAHUI </a:t>
            </a:r>
          </a:p>
          <a:p>
            <a:pPr marL="91440" indent="-91440">
              <a:spcBef>
                <a:spcPts val="1200"/>
              </a:spcBef>
              <a:spcAft>
                <a:spcPts val="200"/>
              </a:spcAft>
              <a:buClr>
                <a:schemeClr val="accent1"/>
              </a:buClr>
              <a:buSzPct val="100000"/>
              <a:buFont typeface="Calibri" panose="020F0502020204030204" pitchFamily="34" charset="0"/>
              <a:buChar char=" "/>
            </a:pPr>
            <a:r>
              <a:rPr lang="es-ES" sz="1000" dirty="0">
                <a:solidFill>
                  <a:schemeClr val="tx1">
                    <a:lumMod val="75000"/>
                    <a:lumOff val="25000"/>
                  </a:schemeClr>
                </a:solidFill>
              </a:rPr>
              <a:t>PROTOCOLO 4: 	MEDIOS DE COMUNICACIÓN </a:t>
            </a:r>
          </a:p>
          <a:p>
            <a:pPr marL="91440" indent="-91440">
              <a:spcBef>
                <a:spcPts val="1200"/>
              </a:spcBef>
              <a:spcAft>
                <a:spcPts val="200"/>
              </a:spcAft>
              <a:buClr>
                <a:schemeClr val="accent1"/>
              </a:buClr>
              <a:buSzPct val="100000"/>
              <a:buFont typeface="Calibri" panose="020F0502020204030204" pitchFamily="34" charset="0"/>
              <a:buChar char=" "/>
            </a:pPr>
            <a:r>
              <a:rPr lang="es-ES" sz="1000" dirty="0">
                <a:solidFill>
                  <a:schemeClr val="tx1">
                    <a:lumMod val="75000"/>
                    <a:lumOff val="25000"/>
                  </a:schemeClr>
                </a:solidFill>
              </a:rPr>
              <a:t>PROTOCOLO 5: 	MANEJO DE INFORMACIÓN </a:t>
            </a:r>
          </a:p>
          <a:p>
            <a:pPr marL="91440" indent="-91440">
              <a:spcBef>
                <a:spcPts val="1200"/>
              </a:spcBef>
              <a:spcAft>
                <a:spcPts val="200"/>
              </a:spcAft>
              <a:buClr>
                <a:schemeClr val="accent1"/>
              </a:buClr>
              <a:buSzPct val="100000"/>
              <a:buFont typeface="Calibri" panose="020F0502020204030204" pitchFamily="34" charset="0"/>
              <a:buChar char=" "/>
            </a:pPr>
            <a:r>
              <a:rPr lang="es-ES" sz="1000" dirty="0">
                <a:solidFill>
                  <a:schemeClr val="tx1">
                    <a:lumMod val="75000"/>
                    <a:lumOff val="25000"/>
                  </a:schemeClr>
                </a:solidFill>
              </a:rPr>
              <a:t>PROTOCOLO 6: 	LOGÍSTICA DE OPERACIONES </a:t>
            </a:r>
          </a:p>
          <a:p>
            <a:pPr marL="91440" indent="-91440">
              <a:spcBef>
                <a:spcPts val="1200"/>
              </a:spcBef>
              <a:spcAft>
                <a:spcPts val="200"/>
              </a:spcAft>
              <a:buClr>
                <a:schemeClr val="accent1"/>
              </a:buClr>
              <a:buSzPct val="100000"/>
              <a:buFont typeface="Calibri" panose="020F0502020204030204" pitchFamily="34" charset="0"/>
              <a:buChar char=" "/>
            </a:pPr>
            <a:r>
              <a:rPr lang="es-ES" sz="1000" dirty="0">
                <a:solidFill>
                  <a:schemeClr val="tx1">
                    <a:lumMod val="75000"/>
                    <a:lumOff val="25000"/>
                  </a:schemeClr>
                </a:solidFill>
              </a:rPr>
              <a:t>PROTOCOLO 7: 	TELECOMUNICACIONES</a:t>
            </a:r>
          </a:p>
          <a:p>
            <a:pPr marL="91440" indent="-91440">
              <a:spcBef>
                <a:spcPts val="1200"/>
              </a:spcBef>
              <a:spcAft>
                <a:spcPts val="200"/>
              </a:spcAft>
              <a:buClr>
                <a:schemeClr val="accent1"/>
              </a:buClr>
              <a:buSzPct val="100000"/>
              <a:buFont typeface="Calibri" panose="020F0502020204030204" pitchFamily="34" charset="0"/>
              <a:buChar char=" "/>
            </a:pPr>
            <a:r>
              <a:rPr lang="es-ES" sz="1000" dirty="0">
                <a:solidFill>
                  <a:schemeClr val="tx1">
                    <a:lumMod val="75000"/>
                    <a:lumOff val="25000"/>
                  </a:schemeClr>
                </a:solidFill>
              </a:rPr>
              <a:t>PROTOCOLO 8: 	EVALUACIÓN Y MONITOREO DE LA ZONA</a:t>
            </a:r>
          </a:p>
          <a:p>
            <a:pPr marL="91440" indent="-91440">
              <a:spcBef>
                <a:spcPts val="1200"/>
              </a:spcBef>
              <a:spcAft>
                <a:spcPts val="200"/>
              </a:spcAft>
              <a:buClr>
                <a:schemeClr val="accent1"/>
              </a:buClr>
              <a:buSzPct val="100000"/>
              <a:buFont typeface="Calibri" panose="020F0502020204030204" pitchFamily="34" charset="0"/>
              <a:buChar char=" "/>
            </a:pPr>
            <a:r>
              <a:rPr lang="es-ES" sz="1000" dirty="0">
                <a:solidFill>
                  <a:schemeClr val="tx1">
                    <a:lumMod val="75000"/>
                    <a:lumOff val="25000"/>
                  </a:schemeClr>
                </a:solidFill>
              </a:rPr>
              <a:t>PROTOCOLO 9: 	SEGURIDAD</a:t>
            </a:r>
          </a:p>
          <a:p>
            <a:pPr marL="91440" indent="-91440">
              <a:spcBef>
                <a:spcPts val="1200"/>
              </a:spcBef>
              <a:spcAft>
                <a:spcPts val="200"/>
              </a:spcAft>
              <a:buClr>
                <a:schemeClr val="accent1"/>
              </a:buClr>
              <a:buSzPct val="100000"/>
              <a:buFont typeface="Calibri" panose="020F0502020204030204" pitchFamily="34" charset="0"/>
              <a:buChar char=" "/>
            </a:pPr>
            <a:r>
              <a:rPr lang="es-ES" sz="1000" dirty="0">
                <a:solidFill>
                  <a:schemeClr val="tx1">
                    <a:lumMod val="75000"/>
                    <a:lumOff val="25000"/>
                  </a:schemeClr>
                </a:solidFill>
              </a:rPr>
              <a:t>PROTOCOLO 10: </a:t>
            </a:r>
            <a:r>
              <a:rPr lang="es-ES" sz="1000" dirty="0" smtClean="0">
                <a:solidFill>
                  <a:schemeClr val="tx1">
                    <a:lumMod val="75000"/>
                    <a:lumOff val="25000"/>
                  </a:schemeClr>
                </a:solidFill>
              </a:rPr>
              <a:t>EVACUACIÓN</a:t>
            </a:r>
            <a:endParaRPr lang="es-ES" sz="1000" dirty="0">
              <a:solidFill>
                <a:schemeClr val="tx1">
                  <a:lumMod val="75000"/>
                  <a:lumOff val="25000"/>
                </a:schemeClr>
              </a:solidFill>
            </a:endParaRPr>
          </a:p>
          <a:p>
            <a:pPr marL="91440" indent="-91440">
              <a:spcBef>
                <a:spcPts val="1200"/>
              </a:spcBef>
              <a:spcAft>
                <a:spcPts val="200"/>
              </a:spcAft>
              <a:buClr>
                <a:schemeClr val="accent1"/>
              </a:buClr>
              <a:buSzPct val="100000"/>
              <a:buFont typeface="Calibri" panose="020F0502020204030204" pitchFamily="34" charset="0"/>
              <a:buChar char=" "/>
            </a:pPr>
            <a:r>
              <a:rPr lang="es-ES" sz="1000" dirty="0">
                <a:solidFill>
                  <a:schemeClr val="tx1">
                    <a:lumMod val="75000"/>
                    <a:lumOff val="25000"/>
                  </a:schemeClr>
                </a:solidFill>
              </a:rPr>
              <a:t>PROTOCOLO 11: </a:t>
            </a:r>
            <a:r>
              <a:rPr lang="es-ES" sz="1000" dirty="0" smtClean="0">
                <a:solidFill>
                  <a:schemeClr val="tx1">
                    <a:lumMod val="75000"/>
                    <a:lumOff val="25000"/>
                  </a:schemeClr>
                </a:solidFill>
              </a:rPr>
              <a:t>CENSOS </a:t>
            </a:r>
            <a:r>
              <a:rPr lang="es-ES" sz="1000" dirty="0">
                <a:solidFill>
                  <a:schemeClr val="tx1">
                    <a:lumMod val="75000"/>
                    <a:lumOff val="25000"/>
                  </a:schemeClr>
                </a:solidFill>
              </a:rPr>
              <a:t>A LA POBLACIÓN </a:t>
            </a:r>
          </a:p>
          <a:p>
            <a:pPr marL="91440" indent="-91440">
              <a:spcBef>
                <a:spcPts val="1200"/>
              </a:spcBef>
              <a:spcAft>
                <a:spcPts val="200"/>
              </a:spcAft>
              <a:buClr>
                <a:schemeClr val="accent1"/>
              </a:buClr>
              <a:buSzPct val="100000"/>
              <a:buFont typeface="Calibri" panose="020F0502020204030204" pitchFamily="34" charset="0"/>
              <a:buChar char=" "/>
            </a:pPr>
            <a:r>
              <a:rPr lang="es-ES" sz="1000" dirty="0">
                <a:solidFill>
                  <a:schemeClr val="tx1">
                    <a:lumMod val="75000"/>
                    <a:lumOff val="25000"/>
                  </a:schemeClr>
                </a:solidFill>
              </a:rPr>
              <a:t>PROTOCOLO 12: </a:t>
            </a:r>
            <a:r>
              <a:rPr lang="es-ES" sz="1000" dirty="0" smtClean="0">
                <a:solidFill>
                  <a:schemeClr val="tx1">
                    <a:lumMod val="75000"/>
                    <a:lumOff val="25000"/>
                  </a:schemeClr>
                </a:solidFill>
              </a:rPr>
              <a:t>REFUGIOS </a:t>
            </a:r>
            <a:r>
              <a:rPr lang="es-ES" sz="1000" dirty="0">
                <a:solidFill>
                  <a:schemeClr val="tx1">
                    <a:lumMod val="75000"/>
                    <a:lumOff val="25000"/>
                  </a:schemeClr>
                </a:solidFill>
              </a:rPr>
              <a:t>TEMPORALES</a:t>
            </a:r>
          </a:p>
          <a:p>
            <a:pPr marL="91440" indent="-91440">
              <a:spcBef>
                <a:spcPts val="1200"/>
              </a:spcBef>
              <a:spcAft>
                <a:spcPts val="200"/>
              </a:spcAft>
              <a:buClr>
                <a:schemeClr val="accent1"/>
              </a:buClr>
              <a:buSzPct val="100000"/>
              <a:buFont typeface="Calibri" panose="020F0502020204030204" pitchFamily="34" charset="0"/>
              <a:buChar char=" "/>
            </a:pPr>
            <a:r>
              <a:rPr lang="es-ES" sz="1000" dirty="0">
                <a:solidFill>
                  <a:schemeClr val="tx1">
                    <a:lumMod val="75000"/>
                    <a:lumOff val="25000"/>
                  </a:schemeClr>
                </a:solidFill>
              </a:rPr>
              <a:t> PROTOCOLO 13: </a:t>
            </a:r>
            <a:r>
              <a:rPr lang="es-ES" sz="1000" dirty="0" smtClean="0">
                <a:solidFill>
                  <a:schemeClr val="tx1">
                    <a:lumMod val="75000"/>
                    <a:lumOff val="25000"/>
                  </a:schemeClr>
                </a:solidFill>
              </a:rPr>
              <a:t>ABASTECIMIENTOS </a:t>
            </a:r>
            <a:endParaRPr lang="es-ES" sz="1000" dirty="0">
              <a:solidFill>
                <a:schemeClr val="tx1">
                  <a:lumMod val="75000"/>
                  <a:lumOff val="25000"/>
                </a:schemeClr>
              </a:solidFill>
            </a:endParaRPr>
          </a:p>
          <a:p>
            <a:pPr marL="91440" indent="-91440">
              <a:spcBef>
                <a:spcPts val="1200"/>
              </a:spcBef>
              <a:spcAft>
                <a:spcPts val="200"/>
              </a:spcAft>
              <a:buClr>
                <a:schemeClr val="accent1"/>
              </a:buClr>
              <a:buSzPct val="100000"/>
              <a:buFont typeface="Calibri" panose="020F0502020204030204" pitchFamily="34" charset="0"/>
              <a:buChar char=" "/>
            </a:pPr>
            <a:r>
              <a:rPr lang="es-ES" sz="1000" dirty="0">
                <a:solidFill>
                  <a:schemeClr val="tx1">
                    <a:lumMod val="75000"/>
                    <a:lumOff val="25000"/>
                  </a:schemeClr>
                </a:solidFill>
              </a:rPr>
              <a:t>PROTOCOLO 14: </a:t>
            </a:r>
            <a:r>
              <a:rPr lang="es-ES" sz="1000" dirty="0" smtClean="0">
                <a:solidFill>
                  <a:schemeClr val="tx1">
                    <a:lumMod val="75000"/>
                    <a:lumOff val="25000"/>
                  </a:schemeClr>
                </a:solidFill>
              </a:rPr>
              <a:t>TRABAJO </a:t>
            </a:r>
            <a:r>
              <a:rPr lang="es-ES" sz="1000" dirty="0">
                <a:solidFill>
                  <a:schemeClr val="tx1">
                    <a:lumMod val="75000"/>
                    <a:lumOff val="25000"/>
                  </a:schemeClr>
                </a:solidFill>
              </a:rPr>
              <a:t>COMUNITARIO</a:t>
            </a:r>
          </a:p>
        </p:txBody>
      </p:sp>
      <p:sp>
        <p:nvSpPr>
          <p:cNvPr id="2" name="1 Abrir llave"/>
          <p:cNvSpPr/>
          <p:nvPr/>
        </p:nvSpPr>
        <p:spPr>
          <a:xfrm>
            <a:off x="676275" y="485775"/>
            <a:ext cx="323850" cy="481012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 name="3 Marcador de texto"/>
          <p:cNvSpPr txBox="1">
            <a:spLocks/>
          </p:cNvSpPr>
          <p:nvPr/>
        </p:nvSpPr>
        <p:spPr>
          <a:xfrm rot="5400000" flipH="1" flipV="1">
            <a:off x="-1838325" y="2708311"/>
            <a:ext cx="4791078" cy="42220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s-EC" b="1" dirty="0" smtClean="0">
                <a:solidFill>
                  <a:srgbClr val="EF9D39"/>
                </a:solidFill>
              </a:rPr>
              <a:t>PROTOCOLOS  PREVENCIÓN</a:t>
            </a:r>
            <a:endParaRPr lang="es-ES" b="1" dirty="0">
              <a:solidFill>
                <a:srgbClr val="EF9D39"/>
              </a:solidFill>
            </a:endParaRPr>
          </a:p>
        </p:txBody>
      </p:sp>
      <p:sp>
        <p:nvSpPr>
          <p:cNvPr id="9" name="8 Abrir llave"/>
          <p:cNvSpPr/>
          <p:nvPr/>
        </p:nvSpPr>
        <p:spPr>
          <a:xfrm>
            <a:off x="4562475" y="385763"/>
            <a:ext cx="323850" cy="570071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8894114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6"/>
          <p:cNvSpPr txBox="1">
            <a:spLocks/>
          </p:cNvSpPr>
          <p:nvPr/>
        </p:nvSpPr>
        <p:spPr>
          <a:xfrm>
            <a:off x="800100" y="2149602"/>
            <a:ext cx="7543800" cy="1965198"/>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s-ES" sz="3600" b="1" dirty="0">
                <a:ln>
                  <a:solidFill>
                    <a:srgbClr val="7030A0"/>
                  </a:solidFill>
                </a:ln>
              </a:rPr>
              <a:t>¿</a:t>
            </a:r>
            <a:r>
              <a:rPr lang="es-ES" sz="3600" b="1" dirty="0" smtClean="0">
                <a:ln>
                  <a:solidFill>
                    <a:srgbClr val="7030A0"/>
                  </a:solidFill>
                </a:ln>
              </a:rPr>
              <a:t>CON QUÉ RECURSOS </a:t>
            </a:r>
            <a:r>
              <a:rPr lang="es-EC" sz="3600" b="1" dirty="0" smtClean="0">
                <a:ln>
                  <a:solidFill>
                    <a:srgbClr val="7030A0"/>
                  </a:solidFill>
                </a:ln>
              </a:rPr>
              <a:t>VAMOS A PROTEGER?</a:t>
            </a:r>
            <a:endParaRPr lang="en-US" sz="3600" dirty="0"/>
          </a:p>
        </p:txBody>
      </p:sp>
    </p:spTree>
    <p:extLst>
      <p:ext uri="{BB962C8B-B14F-4D97-AF65-F5344CB8AC3E}">
        <p14:creationId xmlns:p14="http://schemas.microsoft.com/office/powerpoint/2010/main" val="10915245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662" y="2277719"/>
            <a:ext cx="7924450" cy="2299916"/>
          </a:xfrm>
          <a:prstGeom prst="rect">
            <a:avLst/>
          </a:prstGeom>
          <a:solidFill>
            <a:schemeClr val="accent6">
              <a:lumMod val="60000"/>
              <a:lumOff val="40000"/>
            </a:schemeClr>
          </a:solidFill>
          <a:ln>
            <a:noFill/>
          </a:ln>
          <a:effectLst/>
        </p:spPr>
      </p:pic>
      <p:pic>
        <p:nvPicPr>
          <p:cNvPr id="2052" name="Picture 4" descr="Resultado de imagen para convoy de vehiculos militares con ayuda humanitaria+ecuador"/>
          <p:cNvPicPr>
            <a:picLocks noChangeAspect="1" noChangeArrowheads="1"/>
          </p:cNvPicPr>
          <p:nvPr/>
        </p:nvPicPr>
        <p:blipFill rotWithShape="1">
          <a:blip r:embed="rId3">
            <a:extLst>
              <a:ext uri="{28A0092B-C50C-407E-A947-70E740481C1C}">
                <a14:useLocalDpi xmlns:a14="http://schemas.microsoft.com/office/drawing/2010/main" val="0"/>
              </a:ext>
            </a:extLst>
          </a:blip>
          <a:srcRect l="11333"/>
          <a:stretch/>
        </p:blipFill>
        <p:spPr bwMode="auto">
          <a:xfrm>
            <a:off x="728661" y="456025"/>
            <a:ext cx="267802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2211"/>
          <a:stretch/>
        </p:blipFill>
        <p:spPr bwMode="auto">
          <a:xfrm>
            <a:off x="5940337" y="465649"/>
            <a:ext cx="27127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11333" t="21410" b="4635"/>
          <a:stretch/>
        </p:blipFill>
        <p:spPr bwMode="auto">
          <a:xfrm>
            <a:off x="3406687" y="456026"/>
            <a:ext cx="25336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662" y="4549059"/>
            <a:ext cx="2678024"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rotWithShape="1">
          <a:blip r:embed="rId7">
            <a:extLst>
              <a:ext uri="{28A0092B-C50C-407E-A947-70E740481C1C}">
                <a14:useLocalDpi xmlns:a14="http://schemas.microsoft.com/office/drawing/2010/main" val="0"/>
              </a:ext>
            </a:extLst>
          </a:blip>
          <a:srcRect l="25489" r="16685" b="23655"/>
          <a:stretch/>
        </p:blipFill>
        <p:spPr bwMode="auto">
          <a:xfrm>
            <a:off x="3406687" y="4549058"/>
            <a:ext cx="2533649"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0337" y="4577632"/>
            <a:ext cx="27127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Llamada ovalada"/>
          <p:cNvSpPr/>
          <p:nvPr/>
        </p:nvSpPr>
        <p:spPr>
          <a:xfrm>
            <a:off x="7873456" y="3003084"/>
            <a:ext cx="802656" cy="587140"/>
          </a:xfrm>
          <a:prstGeom prst="wedgeEllipseCallout">
            <a:avLst>
              <a:gd name="adj1" fmla="val -59218"/>
              <a:gd name="adj2" fmla="val 209198"/>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421752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173" y="2254056"/>
            <a:ext cx="5434039" cy="2190950"/>
          </a:xfrm>
          <a:prstGeom prst="rect">
            <a:avLst/>
          </a:prstGeom>
          <a:solidFill>
            <a:schemeClr val="accent6">
              <a:lumMod val="60000"/>
              <a:lumOff val="40000"/>
            </a:schemeClr>
          </a:solidFill>
          <a:ln>
            <a:noFill/>
          </a:ln>
          <a:effectLst/>
        </p:spPr>
      </p:pic>
      <p:sp>
        <p:nvSpPr>
          <p:cNvPr id="3" name="2 Rectángulo"/>
          <p:cNvSpPr/>
          <p:nvPr/>
        </p:nvSpPr>
        <p:spPr>
          <a:xfrm>
            <a:off x="3316670" y="4457964"/>
            <a:ext cx="5434038" cy="1754326"/>
          </a:xfrm>
          <a:prstGeom prst="rect">
            <a:avLst/>
          </a:prstGeom>
        </p:spPr>
        <p:txBody>
          <a:bodyPr wrap="square">
            <a:spAutoFit/>
          </a:bodyPr>
          <a:lstStyle/>
          <a:p>
            <a:pPr algn="just"/>
            <a:r>
              <a:rPr lang="es-ES" dirty="0">
                <a:solidFill>
                  <a:schemeClr val="bg1"/>
                </a:solidFill>
              </a:rPr>
              <a:t>De requerir vehículos para el transporte de personal, tanqueros para la provisión de agua a la población afectada o a los albergues, se pondrá en ejecución el Plan de Requisamiento de acuerdo </a:t>
            </a:r>
            <a:r>
              <a:rPr lang="es-ES" u="sng" dirty="0">
                <a:solidFill>
                  <a:schemeClr val="bg1"/>
                </a:solidFill>
              </a:rPr>
              <a:t>al decreto de excepción</a:t>
            </a:r>
            <a:r>
              <a:rPr lang="es-ES" dirty="0">
                <a:solidFill>
                  <a:schemeClr val="bg1"/>
                </a:solidFill>
              </a:rPr>
              <a:t>, a los protocolos existentes y con los organismos correspondientes.</a:t>
            </a:r>
          </a:p>
        </p:txBody>
      </p:sp>
      <p:sp>
        <p:nvSpPr>
          <p:cNvPr id="4" name="AutoShape 8" descr="Resultado de imagen para convoy de vehiculos militares con ayuda humanitaria+ecuad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5" name="AutoShape 10" descr="Resultado de imagen para convoy de vehiculos militares con ayuda humanitaria+ecuad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12" descr="Resultado de imagen para convoy de vehiculos militares con ayuda humanitaria+ecuador"/>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037" name="Picture 13"/>
          <p:cNvPicPr>
            <a:picLocks noChangeAspect="1" noChangeArrowheads="1"/>
          </p:cNvPicPr>
          <p:nvPr/>
        </p:nvPicPr>
        <p:blipFill rotWithShape="1">
          <a:blip r:embed="rId3">
            <a:extLst>
              <a:ext uri="{28A0092B-C50C-407E-A947-70E740481C1C}">
                <a14:useLocalDpi xmlns:a14="http://schemas.microsoft.com/office/drawing/2010/main" val="0"/>
              </a:ext>
            </a:extLst>
          </a:blip>
          <a:srcRect l="17124"/>
          <a:stretch/>
        </p:blipFill>
        <p:spPr bwMode="auto">
          <a:xfrm>
            <a:off x="307978" y="4161514"/>
            <a:ext cx="2979196" cy="2157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rotWithShape="1">
          <a:blip r:embed="rId4">
            <a:extLst>
              <a:ext uri="{28A0092B-C50C-407E-A947-70E740481C1C}">
                <a14:useLocalDpi xmlns:a14="http://schemas.microsoft.com/office/drawing/2010/main" val="0"/>
              </a:ext>
            </a:extLst>
          </a:blip>
          <a:srcRect l="6563" b="13402"/>
          <a:stretch/>
        </p:blipFill>
        <p:spPr bwMode="auto">
          <a:xfrm>
            <a:off x="3287173" y="215451"/>
            <a:ext cx="2789161" cy="2018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rotWithShape="1">
          <a:blip r:embed="rId5">
            <a:extLst>
              <a:ext uri="{28A0092B-C50C-407E-A947-70E740481C1C}">
                <a14:useLocalDpi xmlns:a14="http://schemas.microsoft.com/office/drawing/2010/main" val="0"/>
              </a:ext>
            </a:extLst>
          </a:blip>
          <a:srcRect l="12000" b="8197"/>
          <a:stretch/>
        </p:blipFill>
        <p:spPr bwMode="auto">
          <a:xfrm>
            <a:off x="6076335" y="215451"/>
            <a:ext cx="2644877" cy="2038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rotWithShape="1">
          <a:blip r:embed="rId6">
            <a:extLst>
              <a:ext uri="{28A0092B-C50C-407E-A947-70E740481C1C}">
                <a14:useLocalDpi xmlns:a14="http://schemas.microsoft.com/office/drawing/2010/main" val="0"/>
              </a:ext>
            </a:extLst>
          </a:blip>
          <a:srcRect l="19333"/>
          <a:stretch/>
        </p:blipFill>
        <p:spPr bwMode="auto">
          <a:xfrm>
            <a:off x="307976" y="215451"/>
            <a:ext cx="2979198" cy="2009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978" y="2224561"/>
            <a:ext cx="2979196" cy="2141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95248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3782728" y="332389"/>
            <a:ext cx="4421875" cy="69215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algn="ctr"/>
            <a:r>
              <a:rPr lang="es-EC" sz="3200" dirty="0" smtClean="0">
                <a:latin typeface="+mn-lt"/>
              </a:rPr>
              <a:t>ANTECEDENTES</a:t>
            </a:r>
            <a:endParaRPr lang="es-ES" sz="3200" dirty="0">
              <a:latin typeface="+mn-lt"/>
            </a:endParaRPr>
          </a:p>
        </p:txBody>
      </p:sp>
      <p:sp>
        <p:nvSpPr>
          <p:cNvPr id="4" name="3 Marcador de contenido"/>
          <p:cNvSpPr>
            <a:spLocks noGrp="1"/>
          </p:cNvSpPr>
          <p:nvPr>
            <p:ph sz="half" idx="4294967295"/>
          </p:nvPr>
        </p:nvSpPr>
        <p:spPr>
          <a:xfrm>
            <a:off x="288757" y="3445762"/>
            <a:ext cx="3493971" cy="2839534"/>
          </a:xfrm>
        </p:spPr>
        <p:txBody>
          <a:bodyPr>
            <a:normAutofit/>
          </a:bodyPr>
          <a:lstStyle/>
          <a:p>
            <a:pPr>
              <a:buFont typeface="Wingdings" pitchFamily="2" charset="2"/>
              <a:buChar char="v"/>
            </a:pPr>
            <a:r>
              <a:rPr lang="es-ES" sz="2800" dirty="0" smtClean="0"/>
              <a:t>1532-1534</a:t>
            </a:r>
            <a:r>
              <a:rPr lang="es-ES" sz="2800" dirty="0"/>
              <a:t>, </a:t>
            </a:r>
            <a:endParaRPr lang="es-ES" sz="2800" dirty="0" smtClean="0"/>
          </a:p>
          <a:p>
            <a:pPr>
              <a:buFont typeface="Wingdings" pitchFamily="2" charset="2"/>
              <a:buChar char="v"/>
            </a:pPr>
            <a:r>
              <a:rPr lang="es-ES" sz="2800" dirty="0" smtClean="0"/>
              <a:t>1742-1744</a:t>
            </a:r>
            <a:r>
              <a:rPr lang="es-ES" sz="2800" dirty="0"/>
              <a:t>, </a:t>
            </a:r>
            <a:endParaRPr lang="es-ES" sz="2800" dirty="0" smtClean="0"/>
          </a:p>
          <a:p>
            <a:pPr>
              <a:buFont typeface="Wingdings" pitchFamily="2" charset="2"/>
              <a:buChar char="v"/>
            </a:pPr>
            <a:r>
              <a:rPr lang="es-ES" sz="2800" dirty="0" smtClean="0"/>
              <a:t>1766-1768</a:t>
            </a:r>
            <a:r>
              <a:rPr lang="es-ES" sz="2800" dirty="0"/>
              <a:t>, </a:t>
            </a:r>
            <a:endParaRPr lang="es-ES" sz="2800" dirty="0" smtClean="0"/>
          </a:p>
          <a:p>
            <a:pPr>
              <a:buFont typeface="Wingdings" pitchFamily="2" charset="2"/>
              <a:buChar char="v"/>
            </a:pPr>
            <a:r>
              <a:rPr lang="es-ES" sz="2800" dirty="0" smtClean="0"/>
              <a:t>1853-1854 </a:t>
            </a:r>
            <a:r>
              <a:rPr lang="es-ES" sz="2800" dirty="0"/>
              <a:t>y </a:t>
            </a:r>
            <a:endParaRPr lang="es-ES" sz="2800" dirty="0" smtClean="0"/>
          </a:p>
          <a:p>
            <a:pPr>
              <a:buFont typeface="Wingdings" pitchFamily="2" charset="2"/>
              <a:buChar char="v"/>
            </a:pPr>
            <a:r>
              <a:rPr lang="es-ES" sz="2800" dirty="0" smtClean="0">
                <a:solidFill>
                  <a:srgbClr val="FF0000"/>
                </a:solidFill>
              </a:rPr>
              <a:t>26 de Junio de 1877</a:t>
            </a:r>
          </a:p>
          <a:p>
            <a:endParaRPr lang="es-ES" dirty="0"/>
          </a:p>
        </p:txBody>
      </p:sp>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2728" y="1463040"/>
            <a:ext cx="5111014" cy="3811604"/>
          </a:xfrm>
          <a:prstGeom prst="rect">
            <a:avLst/>
          </a:prstGeom>
        </p:spPr>
      </p:pic>
      <p:pic>
        <p:nvPicPr>
          <p:cNvPr id="1026" name="Picture 2" descr="Resultado de imagen para el volcan cotopaxi turism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57" y="207261"/>
            <a:ext cx="3493971"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1141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6"/>
          <p:cNvSpPr txBox="1">
            <a:spLocks/>
          </p:cNvSpPr>
          <p:nvPr/>
        </p:nvSpPr>
        <p:spPr>
          <a:xfrm>
            <a:off x="800100" y="2149602"/>
            <a:ext cx="7543800" cy="1965198"/>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s-ES" sz="3600" b="1" dirty="0" smtClean="0">
                <a:ln>
                  <a:solidFill>
                    <a:srgbClr val="7030A0"/>
                  </a:solidFill>
                </a:ln>
              </a:rPr>
              <a:t>¿</a:t>
            </a:r>
            <a:r>
              <a:rPr lang="es-EC" sz="3600" b="1" dirty="0" smtClean="0">
                <a:ln>
                  <a:solidFill>
                    <a:srgbClr val="7030A0"/>
                  </a:solidFill>
                </a:ln>
              </a:rPr>
              <a:t>CUÁLES SON LAS VENTAJAS DE ÉSTE PLAN?</a:t>
            </a:r>
            <a:endParaRPr lang="en-US" sz="3600" dirty="0"/>
          </a:p>
        </p:txBody>
      </p:sp>
    </p:spTree>
    <p:extLst>
      <p:ext uri="{BB962C8B-B14F-4D97-AF65-F5344CB8AC3E}">
        <p14:creationId xmlns:p14="http://schemas.microsoft.com/office/powerpoint/2010/main" val="41185584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0257" y="195262"/>
            <a:ext cx="8643486" cy="5847755"/>
          </a:xfrm>
          <a:prstGeom prst="rect">
            <a:avLst/>
          </a:prstGeom>
          <a:solidFill>
            <a:schemeClr val="accent6">
              <a:lumMod val="75000"/>
            </a:schemeClr>
          </a:solidFill>
        </p:spPr>
        <p:txBody>
          <a:bodyPr wrap="square">
            <a:spAutoFit/>
          </a:bodyPr>
          <a:lstStyle/>
          <a:p>
            <a:pPr marL="355600" indent="-355600">
              <a:lnSpc>
                <a:spcPct val="115000"/>
              </a:lnSpc>
              <a:spcAft>
                <a:spcPts val="1000"/>
              </a:spcAft>
              <a:buFont typeface="Wingdings" pitchFamily="2" charset="2"/>
              <a:buChar char="v"/>
            </a:pPr>
            <a:r>
              <a:rPr lang="es-ES" sz="2600" dirty="0" smtClean="0">
                <a:solidFill>
                  <a:schemeClr val="bg1"/>
                </a:solidFill>
                <a:ea typeface="Calibri"/>
                <a:cs typeface="Times New Roman"/>
              </a:rPr>
              <a:t>Permite </a:t>
            </a:r>
            <a:r>
              <a:rPr lang="es-ES" sz="2600" dirty="0">
                <a:solidFill>
                  <a:schemeClr val="bg1"/>
                </a:solidFill>
                <a:ea typeface="Calibri"/>
                <a:cs typeface="Times New Roman"/>
              </a:rPr>
              <a:t>establecer objetivos comunes para la </a:t>
            </a:r>
            <a:r>
              <a:rPr lang="es-ES" sz="2600" dirty="0" smtClean="0">
                <a:solidFill>
                  <a:schemeClr val="bg1"/>
                </a:solidFill>
                <a:ea typeface="Calibri"/>
                <a:cs typeface="Times New Roman"/>
              </a:rPr>
              <a:t>emergencia. </a:t>
            </a:r>
            <a:endParaRPr lang="es-ES" sz="2600" dirty="0">
              <a:solidFill>
                <a:schemeClr val="bg1"/>
              </a:solidFill>
              <a:ea typeface="Calibri"/>
              <a:cs typeface="Times New Roman"/>
            </a:endParaRPr>
          </a:p>
          <a:p>
            <a:pPr marL="355600" indent="-355600">
              <a:lnSpc>
                <a:spcPct val="115000"/>
              </a:lnSpc>
              <a:spcAft>
                <a:spcPts val="1000"/>
              </a:spcAft>
              <a:buFont typeface="Wingdings" pitchFamily="2" charset="2"/>
              <a:buChar char="v"/>
            </a:pPr>
            <a:r>
              <a:rPr lang="es-ES" sz="2600" dirty="0" smtClean="0">
                <a:solidFill>
                  <a:schemeClr val="bg1"/>
                </a:solidFill>
                <a:ea typeface="Calibri"/>
                <a:cs typeface="Times New Roman"/>
              </a:rPr>
              <a:t>Adopta </a:t>
            </a:r>
            <a:r>
              <a:rPr lang="es-ES" sz="2600" dirty="0">
                <a:solidFill>
                  <a:schemeClr val="bg1"/>
                </a:solidFill>
                <a:ea typeface="Calibri"/>
                <a:cs typeface="Times New Roman"/>
              </a:rPr>
              <a:t>un enfoque colectivo para lograr los </a:t>
            </a:r>
            <a:r>
              <a:rPr lang="es-ES" sz="2600" dirty="0" smtClean="0">
                <a:solidFill>
                  <a:schemeClr val="bg1"/>
                </a:solidFill>
                <a:ea typeface="Calibri"/>
                <a:cs typeface="Times New Roman"/>
              </a:rPr>
              <a:t>objetivos. </a:t>
            </a:r>
            <a:endParaRPr lang="es-ES" sz="2600" dirty="0">
              <a:solidFill>
                <a:schemeClr val="bg1"/>
              </a:solidFill>
              <a:ea typeface="Calibri"/>
              <a:cs typeface="Times New Roman"/>
            </a:endParaRPr>
          </a:p>
          <a:p>
            <a:pPr marL="355600" indent="-355600">
              <a:lnSpc>
                <a:spcPct val="115000"/>
              </a:lnSpc>
              <a:spcAft>
                <a:spcPts val="1000"/>
              </a:spcAft>
              <a:buFont typeface="Wingdings" pitchFamily="2" charset="2"/>
              <a:buChar char="v"/>
            </a:pPr>
            <a:r>
              <a:rPr lang="es-ES" sz="2600" dirty="0" smtClean="0">
                <a:solidFill>
                  <a:schemeClr val="bg1"/>
                </a:solidFill>
                <a:ea typeface="Calibri"/>
                <a:cs typeface="Times New Roman"/>
              </a:rPr>
              <a:t>Mejora </a:t>
            </a:r>
            <a:r>
              <a:rPr lang="es-ES" sz="2600" dirty="0">
                <a:solidFill>
                  <a:schemeClr val="bg1"/>
                </a:solidFill>
                <a:ea typeface="Calibri"/>
                <a:cs typeface="Times New Roman"/>
              </a:rPr>
              <a:t>el flujo de </a:t>
            </a:r>
            <a:r>
              <a:rPr lang="es-ES" sz="2600" dirty="0" smtClean="0">
                <a:solidFill>
                  <a:schemeClr val="bg1"/>
                </a:solidFill>
                <a:ea typeface="Calibri"/>
                <a:cs typeface="Times New Roman"/>
              </a:rPr>
              <a:t>información. </a:t>
            </a:r>
            <a:endParaRPr lang="es-ES" sz="2600" dirty="0">
              <a:solidFill>
                <a:schemeClr val="bg1"/>
              </a:solidFill>
              <a:ea typeface="Calibri"/>
              <a:cs typeface="Times New Roman"/>
            </a:endParaRPr>
          </a:p>
          <a:p>
            <a:pPr marL="355600" indent="-355600">
              <a:lnSpc>
                <a:spcPct val="115000"/>
              </a:lnSpc>
              <a:spcAft>
                <a:spcPts val="1000"/>
              </a:spcAft>
              <a:buFont typeface="Wingdings" pitchFamily="2" charset="2"/>
              <a:buChar char="v"/>
            </a:pPr>
            <a:r>
              <a:rPr lang="es-ES" sz="2600" dirty="0" smtClean="0">
                <a:solidFill>
                  <a:schemeClr val="bg1"/>
                </a:solidFill>
                <a:ea typeface="Calibri"/>
                <a:cs typeface="Times New Roman"/>
              </a:rPr>
              <a:t>Mejora </a:t>
            </a:r>
            <a:r>
              <a:rPr lang="es-ES" sz="2600" dirty="0">
                <a:solidFill>
                  <a:schemeClr val="bg1"/>
                </a:solidFill>
                <a:ea typeface="Calibri"/>
                <a:cs typeface="Times New Roman"/>
              </a:rPr>
              <a:t>la coordinación </a:t>
            </a:r>
            <a:r>
              <a:rPr lang="es-ES" sz="2600" dirty="0" smtClean="0">
                <a:solidFill>
                  <a:schemeClr val="bg1"/>
                </a:solidFill>
                <a:ea typeface="Calibri"/>
                <a:cs typeface="Times New Roman"/>
              </a:rPr>
              <a:t>intersectorial e interinstitucional.</a:t>
            </a:r>
            <a:endParaRPr lang="es-ES" sz="2600" dirty="0">
              <a:solidFill>
                <a:schemeClr val="bg1"/>
              </a:solidFill>
              <a:ea typeface="Calibri"/>
              <a:cs typeface="Times New Roman"/>
            </a:endParaRPr>
          </a:p>
          <a:p>
            <a:pPr marL="355600" indent="-355600">
              <a:lnSpc>
                <a:spcPct val="115000"/>
              </a:lnSpc>
              <a:spcAft>
                <a:spcPts val="1000"/>
              </a:spcAft>
              <a:buFont typeface="Wingdings" pitchFamily="2" charset="2"/>
              <a:buChar char="v"/>
            </a:pPr>
            <a:r>
              <a:rPr lang="es-ES" sz="2600" dirty="0">
                <a:solidFill>
                  <a:schemeClr val="bg1"/>
                </a:solidFill>
                <a:ea typeface="Calibri"/>
                <a:cs typeface="Times New Roman"/>
              </a:rPr>
              <a:t> </a:t>
            </a:r>
            <a:r>
              <a:rPr lang="es-ES" sz="2600" dirty="0" smtClean="0">
                <a:solidFill>
                  <a:schemeClr val="bg1"/>
                </a:solidFill>
                <a:ea typeface="Calibri"/>
                <a:cs typeface="Times New Roman"/>
              </a:rPr>
              <a:t>Estable prioridades </a:t>
            </a:r>
            <a:r>
              <a:rPr lang="es-ES" sz="2600" dirty="0">
                <a:solidFill>
                  <a:schemeClr val="bg1"/>
                </a:solidFill>
                <a:ea typeface="Calibri"/>
                <a:cs typeface="Times New Roman"/>
              </a:rPr>
              <a:t>de manera </a:t>
            </a:r>
            <a:r>
              <a:rPr lang="es-ES" sz="2600" dirty="0" smtClean="0">
                <a:solidFill>
                  <a:schemeClr val="bg1"/>
                </a:solidFill>
                <a:ea typeface="Calibri"/>
                <a:cs typeface="Times New Roman"/>
              </a:rPr>
              <a:t>coordinada.</a:t>
            </a:r>
            <a:endParaRPr lang="es-ES" sz="2600" dirty="0">
              <a:solidFill>
                <a:schemeClr val="bg1"/>
              </a:solidFill>
              <a:ea typeface="Calibri"/>
              <a:cs typeface="Times New Roman"/>
            </a:endParaRPr>
          </a:p>
          <a:p>
            <a:pPr marL="355600" indent="-355600">
              <a:lnSpc>
                <a:spcPct val="115000"/>
              </a:lnSpc>
              <a:spcAft>
                <a:spcPts val="1000"/>
              </a:spcAft>
              <a:buFont typeface="Wingdings" pitchFamily="2" charset="2"/>
              <a:buChar char="v"/>
            </a:pPr>
            <a:r>
              <a:rPr lang="es-ES" sz="2600" dirty="0">
                <a:solidFill>
                  <a:schemeClr val="bg1"/>
                </a:solidFill>
                <a:ea typeface="Calibri"/>
                <a:cs typeface="Times New Roman"/>
              </a:rPr>
              <a:t> </a:t>
            </a:r>
            <a:r>
              <a:rPr lang="es-ES" sz="2600" dirty="0" smtClean="0">
                <a:solidFill>
                  <a:schemeClr val="bg1"/>
                </a:solidFill>
                <a:ea typeface="Calibri"/>
                <a:cs typeface="Times New Roman"/>
              </a:rPr>
              <a:t>Respeto </a:t>
            </a:r>
            <a:r>
              <a:rPr lang="es-ES" sz="2600" dirty="0">
                <a:solidFill>
                  <a:schemeClr val="bg1"/>
                </a:solidFill>
                <a:ea typeface="Calibri"/>
                <a:cs typeface="Times New Roman"/>
              </a:rPr>
              <a:t>de las competencias </a:t>
            </a:r>
            <a:r>
              <a:rPr lang="es-ES" sz="2600" dirty="0" smtClean="0">
                <a:solidFill>
                  <a:schemeClr val="bg1"/>
                </a:solidFill>
                <a:ea typeface="Calibri"/>
                <a:cs typeface="Times New Roman"/>
              </a:rPr>
              <a:t>institucionales.</a:t>
            </a:r>
            <a:endParaRPr lang="es-ES" sz="2600" dirty="0">
              <a:solidFill>
                <a:schemeClr val="bg1"/>
              </a:solidFill>
              <a:ea typeface="Calibri"/>
              <a:cs typeface="Times New Roman"/>
            </a:endParaRPr>
          </a:p>
          <a:p>
            <a:pPr marL="355600" indent="-355600">
              <a:lnSpc>
                <a:spcPct val="115000"/>
              </a:lnSpc>
              <a:spcAft>
                <a:spcPts val="1000"/>
              </a:spcAft>
              <a:buFont typeface="Wingdings" pitchFamily="2" charset="2"/>
              <a:buChar char="v"/>
            </a:pPr>
            <a:r>
              <a:rPr lang="es-ES" sz="2600" dirty="0" smtClean="0">
                <a:solidFill>
                  <a:schemeClr val="bg1"/>
                </a:solidFill>
                <a:ea typeface="Calibri"/>
                <a:cs typeface="Times New Roman"/>
              </a:rPr>
              <a:t>Facilita la elección del mejor curso de acción. </a:t>
            </a:r>
            <a:endParaRPr lang="es-ES" sz="2600" dirty="0">
              <a:solidFill>
                <a:schemeClr val="bg1"/>
              </a:solidFill>
              <a:ea typeface="Calibri"/>
              <a:cs typeface="Times New Roman"/>
            </a:endParaRPr>
          </a:p>
          <a:p>
            <a:pPr marL="355600" indent="-355600">
              <a:lnSpc>
                <a:spcPct val="115000"/>
              </a:lnSpc>
              <a:spcAft>
                <a:spcPts val="1000"/>
              </a:spcAft>
              <a:buFont typeface="Wingdings" pitchFamily="2" charset="2"/>
              <a:buChar char="v"/>
            </a:pPr>
            <a:r>
              <a:rPr lang="es-ES" sz="2600" dirty="0" smtClean="0">
                <a:solidFill>
                  <a:schemeClr val="bg1"/>
                </a:solidFill>
                <a:ea typeface="Calibri"/>
                <a:cs typeface="Times New Roman"/>
              </a:rPr>
              <a:t>Dimensiona los potenciales riesgos.</a:t>
            </a:r>
          </a:p>
          <a:p>
            <a:pPr marL="355600" indent="-355600">
              <a:lnSpc>
                <a:spcPct val="115000"/>
              </a:lnSpc>
              <a:spcAft>
                <a:spcPts val="1000"/>
              </a:spcAft>
              <a:buFont typeface="Wingdings" pitchFamily="2" charset="2"/>
              <a:buChar char="v"/>
            </a:pPr>
            <a:r>
              <a:rPr lang="es-ES" sz="2600" dirty="0" smtClean="0">
                <a:solidFill>
                  <a:schemeClr val="bg1"/>
                </a:solidFill>
                <a:ea typeface="Calibri"/>
                <a:cs typeface="Times New Roman"/>
              </a:rPr>
              <a:t>Genera una cultura de seguridad en la población y </a:t>
            </a:r>
          </a:p>
          <a:p>
            <a:pPr marL="355600" indent="-355600">
              <a:lnSpc>
                <a:spcPct val="115000"/>
              </a:lnSpc>
              <a:spcAft>
                <a:spcPts val="1000"/>
              </a:spcAft>
              <a:buFont typeface="Wingdings" pitchFamily="2" charset="2"/>
              <a:buChar char="v"/>
            </a:pPr>
            <a:r>
              <a:rPr lang="es-ES" sz="2600" dirty="0" smtClean="0">
                <a:solidFill>
                  <a:schemeClr val="bg1"/>
                </a:solidFill>
                <a:ea typeface="Calibri"/>
                <a:cs typeface="Times New Roman"/>
              </a:rPr>
              <a:t>Facilita la toma de decisiones. </a:t>
            </a:r>
            <a:endParaRPr lang="es-ES" sz="2600" dirty="0">
              <a:solidFill>
                <a:schemeClr val="bg1"/>
              </a:solidFill>
              <a:ea typeface="Calibri"/>
              <a:cs typeface="Times New Roman"/>
            </a:endParaRPr>
          </a:p>
        </p:txBody>
      </p:sp>
    </p:spTree>
    <p:extLst>
      <p:ext uri="{BB962C8B-B14F-4D97-AF65-F5344CB8AC3E}">
        <p14:creationId xmlns:p14="http://schemas.microsoft.com/office/powerpoint/2010/main" val="14695111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1521"/>
            <a:ext cx="9144000" cy="528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952499" y="142876"/>
            <a:ext cx="7315201" cy="948646"/>
          </a:xfrm>
        </p:spPr>
        <p:txBody>
          <a:bodyPr>
            <a:noAutofit/>
          </a:bodyPr>
          <a:lstStyle/>
          <a:p>
            <a:pPr algn="ctr"/>
            <a:r>
              <a:rPr lang="es-EC" sz="3200" dirty="0" smtClean="0">
                <a:solidFill>
                  <a:schemeClr val="tx1"/>
                </a:solidFill>
              </a:rPr>
              <a:t>ORGANIGRAMA DE NOTIFICACIÓN COE CANTONAL</a:t>
            </a:r>
            <a:endParaRPr lang="es-ES" sz="3200" dirty="0">
              <a:solidFill>
                <a:schemeClr val="tx1"/>
              </a:solidFill>
            </a:endParaRPr>
          </a:p>
        </p:txBody>
      </p:sp>
    </p:spTree>
    <p:extLst>
      <p:ext uri="{BB962C8B-B14F-4D97-AF65-F5344CB8AC3E}">
        <p14:creationId xmlns:p14="http://schemas.microsoft.com/office/powerpoint/2010/main" val="26003084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8" y="1091522"/>
            <a:ext cx="8696325" cy="5251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txBox="1">
            <a:spLocks/>
          </p:cNvSpPr>
          <p:nvPr/>
        </p:nvSpPr>
        <p:spPr>
          <a:xfrm>
            <a:off x="952499" y="142876"/>
            <a:ext cx="7315201" cy="948646"/>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C" sz="3200" dirty="0" smtClean="0">
                <a:solidFill>
                  <a:schemeClr val="tx1"/>
                </a:solidFill>
              </a:rPr>
              <a:t>CADENA DE CONTACTOS </a:t>
            </a:r>
          </a:p>
          <a:p>
            <a:pPr algn="ctr"/>
            <a:r>
              <a:rPr lang="es-EC" sz="3200" dirty="0" smtClean="0">
                <a:solidFill>
                  <a:schemeClr val="tx1"/>
                </a:solidFill>
              </a:rPr>
              <a:t>COE CANTONAL</a:t>
            </a:r>
            <a:endParaRPr lang="es-ES" sz="3200" dirty="0">
              <a:solidFill>
                <a:schemeClr val="tx1"/>
              </a:solidFill>
            </a:endParaRPr>
          </a:p>
        </p:txBody>
      </p:sp>
    </p:spTree>
    <p:extLst>
      <p:ext uri="{BB962C8B-B14F-4D97-AF65-F5344CB8AC3E}">
        <p14:creationId xmlns:p14="http://schemas.microsoft.com/office/powerpoint/2010/main" val="17173829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74"/>
          <a:stretch/>
        </p:blipFill>
        <p:spPr bwMode="auto">
          <a:xfrm>
            <a:off x="9620" y="29773"/>
            <a:ext cx="9132793" cy="635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249" y="5834"/>
            <a:ext cx="5086599" cy="738664"/>
          </a:xfrm>
          <a:prstGeom prst="rect">
            <a:avLst/>
          </a:prstGeom>
        </p:spPr>
        <p:txBody>
          <a:bodyPr wrap="square">
            <a:spAutoFit/>
          </a:bodyPr>
          <a:lstStyle/>
          <a:p>
            <a:r>
              <a:rPr lang="es-ES" sz="4200" dirty="0">
                <a:solidFill>
                  <a:schemeClr val="bg1"/>
                </a:solidFill>
              </a:rPr>
              <a:t>PENSAMIENTO FINAL</a:t>
            </a:r>
          </a:p>
        </p:txBody>
      </p:sp>
      <p:sp>
        <p:nvSpPr>
          <p:cNvPr id="4" name="3 Rectángulo"/>
          <p:cNvSpPr/>
          <p:nvPr/>
        </p:nvSpPr>
        <p:spPr>
          <a:xfrm>
            <a:off x="-249" y="6267450"/>
            <a:ext cx="9133042" cy="584775"/>
          </a:xfrm>
          <a:prstGeom prst="rect">
            <a:avLst/>
          </a:prstGeom>
        </p:spPr>
        <p:txBody>
          <a:bodyPr wrap="square">
            <a:spAutoFit/>
          </a:bodyPr>
          <a:lstStyle/>
          <a:p>
            <a:pPr algn="ctr"/>
            <a:r>
              <a:rPr lang="es-EC" sz="3200" dirty="0">
                <a:solidFill>
                  <a:schemeClr val="bg1"/>
                </a:solidFill>
              </a:rPr>
              <a:t>GRACIAS POR SU ATENCIÓN</a:t>
            </a:r>
          </a:p>
        </p:txBody>
      </p:sp>
      <p:sp>
        <p:nvSpPr>
          <p:cNvPr id="6" name="5 CuadroTexto"/>
          <p:cNvSpPr txBox="1"/>
          <p:nvPr/>
        </p:nvSpPr>
        <p:spPr>
          <a:xfrm>
            <a:off x="5857875" y="2809875"/>
            <a:ext cx="3274918" cy="3539430"/>
          </a:xfrm>
          <a:prstGeom prst="rect">
            <a:avLst/>
          </a:prstGeom>
          <a:noFill/>
        </p:spPr>
        <p:txBody>
          <a:bodyPr wrap="square" rtlCol="0">
            <a:spAutoFit/>
          </a:bodyPr>
          <a:lstStyle/>
          <a:p>
            <a:pPr algn="just"/>
            <a:r>
              <a:rPr lang="es-EC" sz="3200" dirty="0" smtClean="0">
                <a:solidFill>
                  <a:schemeClr val="bg1"/>
                </a:solidFill>
                <a:latin typeface="Baskerville Old Face" pitchFamily="18" charset="0"/>
              </a:rPr>
              <a:t>“Es mejor estar preparados para algo que no va a suceder, que suceda algo, para lo cual no estamos preparados”.</a:t>
            </a:r>
            <a:endParaRPr lang="es-ES" sz="3200" dirty="0">
              <a:solidFill>
                <a:schemeClr val="bg1"/>
              </a:solidFill>
              <a:latin typeface="Baskerville Old Face" pitchFamily="18" charset="0"/>
            </a:endParaRPr>
          </a:p>
        </p:txBody>
      </p:sp>
    </p:spTree>
    <p:extLst>
      <p:ext uri="{BB962C8B-B14F-4D97-AF65-F5344CB8AC3E}">
        <p14:creationId xmlns:p14="http://schemas.microsoft.com/office/powerpoint/2010/main" val="32735028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5475"/>
          <a:stretch/>
        </p:blipFill>
        <p:spPr bwMode="auto">
          <a:xfrm>
            <a:off x="606392" y="1321585"/>
            <a:ext cx="7911966" cy="4148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idx="4294967295"/>
          </p:nvPr>
        </p:nvSpPr>
        <p:spPr>
          <a:xfrm>
            <a:off x="791700" y="317625"/>
            <a:ext cx="7543800" cy="608012"/>
          </a:xfrm>
        </p:spPr>
        <p:txBody>
          <a:bodyPr>
            <a:normAutofit/>
          </a:bodyPr>
          <a:lstStyle/>
          <a:p>
            <a:pPr algn="ctr"/>
            <a:r>
              <a:rPr lang="es-EC" sz="3200" dirty="0">
                <a:ln>
                  <a:solidFill>
                    <a:srgbClr val="7030A0"/>
                  </a:solidFill>
                </a:ln>
                <a:solidFill>
                  <a:schemeClr val="tx1"/>
                </a:solidFill>
                <a:latin typeface="+mn-lt"/>
              </a:rPr>
              <a:t>PROBLEMA </a:t>
            </a:r>
            <a:r>
              <a:rPr lang="es-EC" sz="3200" dirty="0" smtClean="0">
                <a:ln>
                  <a:solidFill>
                    <a:srgbClr val="7030A0"/>
                  </a:solidFill>
                </a:ln>
                <a:solidFill>
                  <a:schemeClr val="tx1"/>
                </a:solidFill>
                <a:latin typeface="+mn-lt"/>
              </a:rPr>
              <a:t>DE INVESTIGACIÓN</a:t>
            </a:r>
            <a:endParaRPr lang="es-ES" sz="3200" dirty="0">
              <a:solidFill>
                <a:schemeClr val="tx1"/>
              </a:solidFill>
              <a:latin typeface="+mn-lt"/>
            </a:endParaRPr>
          </a:p>
        </p:txBody>
      </p:sp>
      <p:sp>
        <p:nvSpPr>
          <p:cNvPr id="3" name="2 Elipse"/>
          <p:cNvSpPr/>
          <p:nvPr/>
        </p:nvSpPr>
        <p:spPr>
          <a:xfrm>
            <a:off x="5398685" y="3807563"/>
            <a:ext cx="1358250" cy="847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382550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2079057" y="192505"/>
            <a:ext cx="5236143" cy="400110"/>
          </a:xfrm>
          <a:prstGeom prst="rect">
            <a:avLst/>
          </a:prstGeom>
          <a:noFill/>
        </p:spPr>
        <p:txBody>
          <a:bodyPr wrap="square" rtlCol="0">
            <a:spAutoFit/>
          </a:bodyPr>
          <a:lstStyle/>
          <a:p>
            <a:r>
              <a:rPr lang="es-EC" sz="2000" dirty="0" smtClean="0"/>
              <a:t>VOLCÁN COTOPAXI UNA BELLEZA FATAL</a:t>
            </a:r>
            <a:endParaRPr lang="es-ES" sz="2000" dirty="0"/>
          </a:p>
        </p:txBody>
      </p:sp>
      <p:pic>
        <p:nvPicPr>
          <p:cNvPr id="4" name="Potencial Erupción del Volcán Cotopax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1384904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3442191023"/>
              </p:ext>
            </p:extLst>
          </p:nvPr>
        </p:nvGraphicFramePr>
        <p:xfrm>
          <a:off x="733424" y="722313"/>
          <a:ext cx="7705725" cy="5659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1 Título"/>
          <p:cNvSpPr txBox="1">
            <a:spLocks/>
          </p:cNvSpPr>
          <p:nvPr/>
        </p:nvSpPr>
        <p:spPr>
          <a:xfrm>
            <a:off x="794085" y="20053"/>
            <a:ext cx="7543800" cy="69302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C" sz="3200" dirty="0" smtClean="0">
                <a:latin typeface="+mn-lt"/>
              </a:rPr>
              <a:t>INTERROGANTES A RESOLVER</a:t>
            </a:r>
            <a:endParaRPr lang="es-ES" sz="3200" dirty="0">
              <a:latin typeface="+mn-lt"/>
            </a:endParaRPr>
          </a:p>
        </p:txBody>
      </p:sp>
    </p:spTree>
    <p:extLst>
      <p:ext uri="{BB962C8B-B14F-4D97-AF65-F5344CB8AC3E}">
        <p14:creationId xmlns:p14="http://schemas.microsoft.com/office/powerpoint/2010/main" val="8912503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4294967295"/>
          </p:nvPr>
        </p:nvSpPr>
        <p:spPr>
          <a:xfrm>
            <a:off x="509638" y="857250"/>
            <a:ext cx="3936731" cy="5086350"/>
          </a:xfrm>
          <a:solidFill>
            <a:schemeClr val="accent6">
              <a:lumMod val="20000"/>
              <a:lumOff val="80000"/>
            </a:schemeClr>
          </a:solidFill>
          <a:ln w="12700">
            <a:solidFill>
              <a:schemeClr val="tx1"/>
            </a:solidFill>
          </a:ln>
        </p:spPr>
        <p:txBody>
          <a:bodyPr>
            <a:noAutofit/>
          </a:bodyPr>
          <a:lstStyle/>
          <a:p>
            <a:pPr marL="342900" lvl="0" indent="-342900" algn="just">
              <a:buClrTx/>
              <a:buFont typeface="+mj-lt"/>
              <a:buAutoNum type="arabicPeriod"/>
            </a:pPr>
            <a:r>
              <a:rPr lang="es-ES" sz="1800" dirty="0">
                <a:solidFill>
                  <a:schemeClr val="bg1"/>
                </a:solidFill>
              </a:rPr>
              <a:t>Constitución de la República</a:t>
            </a:r>
            <a:r>
              <a:rPr lang="es-ES" sz="1800" dirty="0" smtClean="0">
                <a:solidFill>
                  <a:schemeClr val="bg1"/>
                </a:solidFill>
              </a:rPr>
              <a:t>.</a:t>
            </a:r>
          </a:p>
          <a:p>
            <a:pPr marL="342900" lvl="0" indent="-342900" algn="just">
              <a:buClrTx/>
              <a:buFont typeface="+mj-lt"/>
              <a:buAutoNum type="arabicPeriod"/>
            </a:pPr>
            <a:r>
              <a:rPr lang="es-ES" sz="1800" dirty="0" smtClean="0">
                <a:solidFill>
                  <a:schemeClr val="bg1"/>
                </a:solidFill>
              </a:rPr>
              <a:t>Código </a:t>
            </a:r>
            <a:r>
              <a:rPr lang="es-ES" sz="1800" dirty="0">
                <a:solidFill>
                  <a:schemeClr val="bg1"/>
                </a:solidFill>
              </a:rPr>
              <a:t>Orgánico de Ordenamiento Territorial, Autonomía y Descentralización (</a:t>
            </a:r>
            <a:r>
              <a:rPr lang="es-ES" sz="1800" dirty="0" err="1">
                <a:solidFill>
                  <a:schemeClr val="bg1"/>
                </a:solidFill>
              </a:rPr>
              <a:t>COOTAD</a:t>
            </a:r>
            <a:r>
              <a:rPr lang="es-ES" sz="1800" dirty="0">
                <a:solidFill>
                  <a:schemeClr val="bg1"/>
                </a:solidFill>
              </a:rPr>
              <a:t>).</a:t>
            </a:r>
          </a:p>
          <a:p>
            <a:pPr marL="342900" lvl="0" indent="-342900" algn="just">
              <a:buClrTx/>
              <a:buFont typeface="+mj-lt"/>
              <a:buAutoNum type="arabicPeriod"/>
            </a:pPr>
            <a:r>
              <a:rPr lang="es-ES" sz="1800" dirty="0">
                <a:solidFill>
                  <a:schemeClr val="bg1"/>
                </a:solidFill>
              </a:rPr>
              <a:t>Código Orgánico de Planificación y Finanzas Públicas (</a:t>
            </a:r>
            <a:r>
              <a:rPr lang="es-ES" sz="1800" dirty="0" err="1">
                <a:solidFill>
                  <a:schemeClr val="bg1"/>
                </a:solidFill>
              </a:rPr>
              <a:t>COPLAFIP</a:t>
            </a:r>
            <a:r>
              <a:rPr lang="es-ES" sz="1800" dirty="0">
                <a:solidFill>
                  <a:schemeClr val="bg1"/>
                </a:solidFill>
              </a:rPr>
              <a:t>).</a:t>
            </a:r>
          </a:p>
          <a:p>
            <a:pPr marL="342900" lvl="0" indent="-342900" algn="just">
              <a:buClrTx/>
              <a:buFont typeface="+mj-lt"/>
              <a:buAutoNum type="arabicPeriod"/>
            </a:pPr>
            <a:r>
              <a:rPr lang="es-ES" sz="1800" dirty="0">
                <a:solidFill>
                  <a:schemeClr val="bg1"/>
                </a:solidFill>
              </a:rPr>
              <a:t>Ley Orgánica de la Defensa Nacional</a:t>
            </a:r>
          </a:p>
          <a:p>
            <a:pPr marL="342900" lvl="0" indent="-342900" algn="just">
              <a:buClrTx/>
              <a:buFont typeface="+mj-lt"/>
              <a:buAutoNum type="arabicPeriod"/>
            </a:pPr>
            <a:r>
              <a:rPr lang="es-ES" sz="1800" dirty="0">
                <a:solidFill>
                  <a:schemeClr val="bg1"/>
                </a:solidFill>
              </a:rPr>
              <a:t>Ley Orgánica del Sistema Nacional de Contratación Pública.</a:t>
            </a:r>
          </a:p>
          <a:p>
            <a:pPr marL="342900" lvl="0" indent="-342900" algn="just">
              <a:buClrTx/>
              <a:buFont typeface="+mj-lt"/>
              <a:buAutoNum type="arabicPeriod"/>
            </a:pPr>
            <a:r>
              <a:rPr lang="es-ES" sz="1800" dirty="0">
                <a:solidFill>
                  <a:schemeClr val="bg1"/>
                </a:solidFill>
              </a:rPr>
              <a:t>Ley Orgánica de Ordenamiento Territorial, Uso y Gestión de Suelo.</a:t>
            </a:r>
          </a:p>
          <a:p>
            <a:pPr marL="342900" lvl="0" indent="-342900" algn="just">
              <a:buClrTx/>
              <a:buFont typeface="+mj-lt"/>
              <a:buAutoNum type="arabicPeriod"/>
            </a:pPr>
            <a:r>
              <a:rPr lang="es-ES" sz="1800" dirty="0">
                <a:solidFill>
                  <a:schemeClr val="bg1"/>
                </a:solidFill>
              </a:rPr>
              <a:t>Ley de Seguridad Pública y del Estado.</a:t>
            </a:r>
          </a:p>
          <a:p>
            <a:pPr marL="342900" lvl="0" indent="-342900" algn="just">
              <a:buClrTx/>
              <a:buFont typeface="+mj-lt"/>
              <a:buAutoNum type="arabicPeriod"/>
            </a:pPr>
            <a:r>
              <a:rPr lang="es-ES" sz="1800" dirty="0">
                <a:solidFill>
                  <a:schemeClr val="bg1"/>
                </a:solidFill>
              </a:rPr>
              <a:t>Reglamento a la Ley de Seguridad Pública y del Estado.</a:t>
            </a:r>
          </a:p>
          <a:p>
            <a:pPr marL="441325" indent="-349250" algn="just">
              <a:buFont typeface="Wingdings" panose="05000000000000000000" pitchFamily="2" charset="2"/>
              <a:buChar char="Ø"/>
            </a:pPr>
            <a:endParaRPr lang="en-US" sz="1800" dirty="0">
              <a:solidFill>
                <a:schemeClr val="bg1"/>
              </a:solidFill>
            </a:endParaRPr>
          </a:p>
        </p:txBody>
      </p:sp>
      <p:sp>
        <p:nvSpPr>
          <p:cNvPr id="4" name="3 Marcador de contenido"/>
          <p:cNvSpPr>
            <a:spLocks noGrp="1"/>
          </p:cNvSpPr>
          <p:nvPr>
            <p:ph sz="half" idx="4294967295"/>
          </p:nvPr>
        </p:nvSpPr>
        <p:spPr>
          <a:xfrm>
            <a:off x="4688206" y="828675"/>
            <a:ext cx="3840480" cy="5086350"/>
          </a:xfrm>
          <a:solidFill>
            <a:schemeClr val="bg2">
              <a:lumMod val="20000"/>
              <a:lumOff val="80000"/>
            </a:schemeClr>
          </a:solidFill>
          <a:ln w="9525">
            <a:solidFill>
              <a:schemeClr val="tx1"/>
            </a:solidFill>
          </a:ln>
        </p:spPr>
        <p:txBody>
          <a:bodyPr>
            <a:normAutofit fontScale="92500"/>
          </a:bodyPr>
          <a:lstStyle/>
          <a:p>
            <a:pPr algn="just"/>
            <a:r>
              <a:rPr lang="es-EC" sz="2400" b="1" dirty="0">
                <a:solidFill>
                  <a:schemeClr val="bg1"/>
                </a:solidFill>
              </a:rPr>
              <a:t>Art. 390.- </a:t>
            </a:r>
            <a:r>
              <a:rPr lang="es-EC" sz="2400" dirty="0">
                <a:solidFill>
                  <a:schemeClr val="bg1"/>
                </a:solidFill>
              </a:rPr>
              <a:t>Los riesgos se gestionarán bajo el principio de descentralización subsidiaria, que implicará la responsabilidad directa de las instituciones dentro de su ámbito geográfico. Cuando sus capacidades para la gestión del riesgo sean insuficientes, las instancias de mayor ámbito territorial y mayor capacidad técnica y financiera brindarán el apoyo necesario con respeto a su autoridad en el territorio y </a:t>
            </a:r>
            <a:r>
              <a:rPr lang="es-EC" sz="2400" u="sng" dirty="0">
                <a:solidFill>
                  <a:schemeClr val="bg1"/>
                </a:solidFill>
              </a:rPr>
              <a:t>sin relevarlos de su responsabilidad.</a:t>
            </a:r>
          </a:p>
          <a:p>
            <a:endParaRPr lang="es-ES" dirty="0">
              <a:solidFill>
                <a:schemeClr val="bg1"/>
              </a:solidFill>
            </a:endParaRPr>
          </a:p>
        </p:txBody>
      </p:sp>
      <p:sp>
        <p:nvSpPr>
          <p:cNvPr id="2" name="Título 1"/>
          <p:cNvSpPr>
            <a:spLocks noGrp="1"/>
          </p:cNvSpPr>
          <p:nvPr>
            <p:ph type="title" idx="4294967295"/>
          </p:nvPr>
        </p:nvSpPr>
        <p:spPr>
          <a:xfrm>
            <a:off x="810950" y="211756"/>
            <a:ext cx="7543800" cy="587161"/>
          </a:xfrm>
        </p:spPr>
        <p:txBody>
          <a:bodyPr>
            <a:noAutofit/>
          </a:bodyPr>
          <a:lstStyle/>
          <a:p>
            <a:pPr algn="ctr"/>
            <a:r>
              <a:rPr lang="es-EC" sz="3200" dirty="0" smtClean="0">
                <a:solidFill>
                  <a:schemeClr val="tx1"/>
                </a:solidFill>
                <a:latin typeface="+mn-lt"/>
              </a:rPr>
              <a:t>MARCO LEGAL / GESTIÓN DE RIESGOS</a:t>
            </a:r>
            <a:endParaRPr lang="en-US" sz="3200" dirty="0">
              <a:solidFill>
                <a:schemeClr val="tx1"/>
              </a:solidFill>
              <a:latin typeface="+mn-lt"/>
            </a:endParaRPr>
          </a:p>
        </p:txBody>
      </p:sp>
      <p:sp>
        <p:nvSpPr>
          <p:cNvPr id="6" name="5 Flecha derecha"/>
          <p:cNvSpPr/>
          <p:nvPr/>
        </p:nvSpPr>
        <p:spPr>
          <a:xfrm>
            <a:off x="3731345" y="870155"/>
            <a:ext cx="929148" cy="42770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126613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txBox="1">
            <a:spLocks/>
          </p:cNvSpPr>
          <p:nvPr/>
        </p:nvSpPr>
        <p:spPr>
          <a:xfrm>
            <a:off x="800100" y="2149602"/>
            <a:ext cx="7543800" cy="1965198"/>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s-EC" sz="3600" b="1" dirty="0" smtClean="0">
                <a:ln>
                  <a:solidFill>
                    <a:srgbClr val="7030A0"/>
                  </a:solidFill>
                </a:ln>
              </a:rPr>
              <a:t>MÉTODOS Y TÉCNICAS DE INVESTIGACIÓN</a:t>
            </a:r>
            <a:endParaRPr lang="en-US" sz="3600" dirty="0"/>
          </a:p>
        </p:txBody>
      </p:sp>
    </p:spTree>
    <p:extLst>
      <p:ext uri="{BB962C8B-B14F-4D97-AF65-F5344CB8AC3E}">
        <p14:creationId xmlns:p14="http://schemas.microsoft.com/office/powerpoint/2010/main" val="40661468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858" r="29389" b="13158"/>
          <a:stretch/>
        </p:blipFill>
        <p:spPr bwMode="auto">
          <a:xfrm>
            <a:off x="6250499" y="2571752"/>
            <a:ext cx="2379152" cy="12572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idx="4294967295"/>
          </p:nvPr>
        </p:nvSpPr>
        <p:spPr>
          <a:xfrm>
            <a:off x="361949" y="197819"/>
            <a:ext cx="8267702" cy="563564"/>
          </a:xfrm>
        </p:spPr>
        <p:txBody>
          <a:bodyPr vert="horz" lIns="91440" tIns="45720" rIns="91440" bIns="45720" rtlCol="0" anchor="b">
            <a:noAutofit/>
          </a:bodyPr>
          <a:lstStyle/>
          <a:p>
            <a:pPr algn="ctr"/>
            <a:r>
              <a:rPr lang="es-EC" sz="3200" dirty="0" smtClean="0">
                <a:solidFill>
                  <a:schemeClr val="tx1"/>
                </a:solidFill>
                <a:latin typeface="+mn-lt"/>
              </a:rPr>
              <a:t>EVALUACIÓN MÉTODO MÓSLER</a:t>
            </a:r>
            <a:endParaRPr lang="es-ES" sz="3200" dirty="0">
              <a:solidFill>
                <a:schemeClr val="tx1"/>
              </a:solidFill>
              <a:latin typeface="+mn-lt"/>
            </a:endParaRPr>
          </a:p>
        </p:txBody>
      </p:sp>
      <p:sp>
        <p:nvSpPr>
          <p:cNvPr id="4" name="3 CuadroTexto"/>
          <p:cNvSpPr txBox="1"/>
          <p:nvPr/>
        </p:nvSpPr>
        <p:spPr>
          <a:xfrm>
            <a:off x="6875194" y="2172212"/>
            <a:ext cx="1129761" cy="369332"/>
          </a:xfrm>
          <a:prstGeom prst="rect">
            <a:avLst/>
          </a:prstGeom>
          <a:noFill/>
        </p:spPr>
        <p:txBody>
          <a:bodyPr wrap="square" rtlCol="0">
            <a:spAutoFit/>
          </a:bodyPr>
          <a:lstStyle/>
          <a:p>
            <a:pPr algn="ctr"/>
            <a:r>
              <a:rPr lang="es-EC" dirty="0" smtClean="0"/>
              <a:t>LEYENDA:</a:t>
            </a:r>
            <a:endParaRPr lang="es-ES" dirty="0"/>
          </a:p>
        </p:txBody>
      </p:sp>
      <p:sp>
        <p:nvSpPr>
          <p:cNvPr id="3" name="2 CuadroTexto"/>
          <p:cNvSpPr txBox="1"/>
          <p:nvPr/>
        </p:nvSpPr>
        <p:spPr>
          <a:xfrm>
            <a:off x="361949" y="3876675"/>
            <a:ext cx="3600450" cy="369332"/>
          </a:xfrm>
          <a:prstGeom prst="rect">
            <a:avLst/>
          </a:prstGeom>
          <a:solidFill>
            <a:schemeClr val="accent6">
              <a:lumMod val="60000"/>
              <a:lumOff val="40000"/>
            </a:schemeClr>
          </a:solidFill>
          <a:ln>
            <a:solidFill>
              <a:schemeClr val="accent6">
                <a:lumMod val="60000"/>
                <a:lumOff val="40000"/>
              </a:schemeClr>
            </a:solidFill>
          </a:ln>
        </p:spPr>
        <p:txBody>
          <a:bodyPr wrap="square" rtlCol="0">
            <a:spAutoFit/>
          </a:bodyPr>
          <a:lstStyle/>
          <a:p>
            <a:r>
              <a:rPr lang="es-ES" dirty="0" smtClean="0">
                <a:solidFill>
                  <a:schemeClr val="bg1"/>
                </a:solidFill>
              </a:rPr>
              <a:t>Interpretación </a:t>
            </a:r>
            <a:r>
              <a:rPr lang="es-ES" dirty="0">
                <a:solidFill>
                  <a:schemeClr val="bg1"/>
                </a:solidFill>
              </a:rPr>
              <a:t>de </a:t>
            </a:r>
            <a:r>
              <a:rPr lang="es-ES" dirty="0" smtClean="0">
                <a:solidFill>
                  <a:schemeClr val="bg1"/>
                </a:solidFill>
              </a:rPr>
              <a:t>resultados: </a:t>
            </a:r>
            <a:endParaRPr lang="es-ES" dirty="0">
              <a:solidFill>
                <a:schemeClr val="bg1"/>
              </a:solidFill>
            </a:endParaRPr>
          </a:p>
        </p:txBody>
      </p:sp>
      <p:sp>
        <p:nvSpPr>
          <p:cNvPr id="5" name="4 CuadroTexto"/>
          <p:cNvSpPr txBox="1"/>
          <p:nvPr/>
        </p:nvSpPr>
        <p:spPr>
          <a:xfrm>
            <a:off x="361949" y="4284107"/>
            <a:ext cx="8458201" cy="646331"/>
          </a:xfrm>
          <a:prstGeom prst="rect">
            <a:avLst/>
          </a:prstGeom>
          <a:solidFill>
            <a:schemeClr val="accent6">
              <a:lumMod val="60000"/>
              <a:lumOff val="40000"/>
            </a:schemeClr>
          </a:solidFill>
          <a:ln>
            <a:solidFill>
              <a:schemeClr val="accent6">
                <a:lumMod val="40000"/>
                <a:lumOff val="60000"/>
              </a:schemeClr>
            </a:solidFill>
          </a:ln>
        </p:spPr>
        <p:txBody>
          <a:bodyPr wrap="square" rtlCol="0">
            <a:spAutoFit/>
          </a:bodyPr>
          <a:lstStyle/>
          <a:p>
            <a:r>
              <a:rPr lang="es-EC" dirty="0" smtClean="0">
                <a:solidFill>
                  <a:schemeClr val="bg1"/>
                </a:solidFill>
              </a:rPr>
              <a:t>La destrucción de la </a:t>
            </a:r>
            <a:r>
              <a:rPr lang="es-EC" dirty="0">
                <a:solidFill>
                  <a:schemeClr val="bg1"/>
                </a:solidFill>
              </a:rPr>
              <a:t>infraestructura y los servicios básicos ubicados en las zonas de riesgo del cantón Rumiñahui tienen una cuantificación </a:t>
            </a:r>
            <a:r>
              <a:rPr lang="es-EC" b="1" dirty="0">
                <a:solidFill>
                  <a:srgbClr val="C00000"/>
                </a:solidFill>
              </a:rPr>
              <a:t>MUY ELEVADO</a:t>
            </a:r>
            <a:endParaRPr lang="es-ES" b="1" dirty="0">
              <a:solidFill>
                <a:srgbClr val="C00000"/>
              </a:solidFill>
            </a:endParaRPr>
          </a:p>
        </p:txBody>
      </p:sp>
      <p:sp>
        <p:nvSpPr>
          <p:cNvPr id="6" name="5 CuadroTexto"/>
          <p:cNvSpPr txBox="1"/>
          <p:nvPr/>
        </p:nvSpPr>
        <p:spPr>
          <a:xfrm>
            <a:off x="361948" y="4991100"/>
            <a:ext cx="8458201" cy="369332"/>
          </a:xfrm>
          <a:prstGeom prst="rect">
            <a:avLst/>
          </a:prstGeom>
          <a:solidFill>
            <a:schemeClr val="accent6">
              <a:lumMod val="60000"/>
              <a:lumOff val="40000"/>
            </a:schemeClr>
          </a:solidFill>
          <a:ln>
            <a:solidFill>
              <a:schemeClr val="accent6">
                <a:lumMod val="40000"/>
                <a:lumOff val="60000"/>
              </a:schemeClr>
            </a:solidFill>
          </a:ln>
        </p:spPr>
        <p:txBody>
          <a:bodyPr wrap="square" rtlCol="0">
            <a:spAutoFit/>
          </a:bodyPr>
          <a:lstStyle/>
          <a:p>
            <a:r>
              <a:rPr lang="es-EC" dirty="0" smtClean="0">
                <a:solidFill>
                  <a:schemeClr val="bg1"/>
                </a:solidFill>
              </a:rPr>
              <a:t>La </a:t>
            </a:r>
            <a:r>
              <a:rPr lang="es-EC" dirty="0">
                <a:solidFill>
                  <a:schemeClr val="bg1"/>
                </a:solidFill>
              </a:rPr>
              <a:t>perdida de la producción luego del análisis, tiene una cuantificación </a:t>
            </a:r>
            <a:r>
              <a:rPr lang="es-EC" b="1" dirty="0">
                <a:solidFill>
                  <a:srgbClr val="FFFF00"/>
                </a:solidFill>
              </a:rPr>
              <a:t>NORMAL</a:t>
            </a:r>
            <a:endParaRPr lang="es-ES" b="1" dirty="0">
              <a:solidFill>
                <a:srgbClr val="FFFF00"/>
              </a:solidFill>
            </a:endParaRPr>
          </a:p>
        </p:txBody>
      </p:sp>
      <p:sp>
        <p:nvSpPr>
          <p:cNvPr id="7" name="6 CuadroTexto"/>
          <p:cNvSpPr txBox="1"/>
          <p:nvPr/>
        </p:nvSpPr>
        <p:spPr>
          <a:xfrm>
            <a:off x="361949" y="5419725"/>
            <a:ext cx="8458201" cy="646331"/>
          </a:xfrm>
          <a:prstGeom prst="rect">
            <a:avLst/>
          </a:prstGeom>
          <a:solidFill>
            <a:schemeClr val="accent6">
              <a:lumMod val="60000"/>
              <a:lumOff val="40000"/>
            </a:schemeClr>
          </a:solidFill>
          <a:ln>
            <a:solidFill>
              <a:schemeClr val="accent6">
                <a:lumMod val="60000"/>
                <a:lumOff val="40000"/>
              </a:schemeClr>
            </a:solidFill>
          </a:ln>
        </p:spPr>
        <p:txBody>
          <a:bodyPr wrap="square" rtlCol="0">
            <a:spAutoFit/>
          </a:bodyPr>
          <a:lstStyle/>
          <a:p>
            <a:r>
              <a:rPr lang="es-EC" dirty="0" smtClean="0">
                <a:solidFill>
                  <a:schemeClr val="bg1"/>
                </a:solidFill>
              </a:rPr>
              <a:t>El </a:t>
            </a:r>
            <a:r>
              <a:rPr lang="es-EC" dirty="0">
                <a:solidFill>
                  <a:schemeClr val="bg1"/>
                </a:solidFill>
              </a:rPr>
              <a:t>riesgo de pérdida de vidas humanas de acuerdo a la matriz tiene una cuantificación </a:t>
            </a:r>
            <a:r>
              <a:rPr lang="es-EC" b="1" dirty="0">
                <a:solidFill>
                  <a:srgbClr val="00B050"/>
                </a:solidFill>
              </a:rPr>
              <a:t>REDUCIDO</a:t>
            </a:r>
            <a:endParaRPr lang="es-ES" b="1" dirty="0">
              <a:solidFill>
                <a:srgbClr val="00B050"/>
              </a:solidFill>
            </a:endParaRPr>
          </a:p>
        </p:txBody>
      </p:sp>
      <p:pic>
        <p:nvPicPr>
          <p:cNvPr id="1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48" y="1209368"/>
            <a:ext cx="5888551" cy="2619683"/>
          </a:xfrm>
          <a:prstGeom prst="rect">
            <a:avLst/>
          </a:prstGeom>
          <a:solidFill>
            <a:schemeClr val="accent6">
              <a:lumMod val="60000"/>
              <a:lumOff val="40000"/>
            </a:schemeClr>
          </a:solidFill>
          <a:ln>
            <a:noFill/>
          </a:ln>
          <a:effectLst/>
        </p:spPr>
      </p:pic>
    </p:spTree>
    <p:extLst>
      <p:ext uri="{BB962C8B-B14F-4D97-AF65-F5344CB8AC3E}">
        <p14:creationId xmlns:p14="http://schemas.microsoft.com/office/powerpoint/2010/main" val="2999372203"/>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ción">
  <a:themeElements>
    <a:clrScheme name="Retrospección">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ció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6706</TotalTime>
  <Words>1442</Words>
  <Application>Microsoft Office PowerPoint</Application>
  <PresentationFormat>Presentación en pantalla (4:3)</PresentationFormat>
  <Paragraphs>163</Paragraphs>
  <Slides>34</Slides>
  <Notes>0</Notes>
  <HiddenSlides>0</HiddenSlides>
  <MMClips>1</MMClips>
  <ScaleCrop>false</ScaleCrop>
  <HeadingPairs>
    <vt:vector size="4" baseType="variant">
      <vt:variant>
        <vt:lpstr>Tema</vt:lpstr>
      </vt:variant>
      <vt:variant>
        <vt:i4>1</vt:i4>
      </vt:variant>
      <vt:variant>
        <vt:lpstr>Títulos de diapositiva</vt:lpstr>
      </vt:variant>
      <vt:variant>
        <vt:i4>34</vt:i4>
      </vt:variant>
    </vt:vector>
  </HeadingPairs>
  <TitlesOfParts>
    <vt:vector size="35" baseType="lpstr">
      <vt:lpstr>Retrospección</vt:lpstr>
      <vt:lpstr>Presentación de PowerPoint</vt:lpstr>
      <vt:lpstr>Presentación de PowerPoint</vt:lpstr>
      <vt:lpstr>ANTECEDENTES</vt:lpstr>
      <vt:lpstr>PROBLEMA DE INVESTIGACIÓN</vt:lpstr>
      <vt:lpstr>Presentación de PowerPoint</vt:lpstr>
      <vt:lpstr>Presentación de PowerPoint</vt:lpstr>
      <vt:lpstr>MARCO LEGAL / GESTIÓN DE RIESGOS</vt:lpstr>
      <vt:lpstr>Presentación de PowerPoint</vt:lpstr>
      <vt:lpstr>EVALUACIÓN MÉTODO MÓSLER</vt:lpstr>
      <vt:lpstr>Presentación de PowerPoint</vt:lpstr>
      <vt:lpstr>Presentación de PowerPoint</vt:lpstr>
      <vt:lpstr>Presentación de PowerPoint</vt:lpstr>
      <vt:lpstr>Presentación de PowerPoint</vt:lpstr>
      <vt:lpstr>PROPUESTA</vt:lpstr>
      <vt:lpstr>Presentación de PowerPoint</vt:lpstr>
      <vt:lpstr>Presentación de PowerPoint</vt:lpstr>
      <vt:lpstr>DESARROLLO DE LA PROPUESTA</vt:lpstr>
      <vt:lpstr>Presentación de PowerPoint</vt:lpstr>
      <vt:lpstr>Presentación de PowerPoint</vt:lpstr>
      <vt:lpstr>Presentación de PowerPoint</vt:lpstr>
      <vt:lpstr>Presentación de PowerPoint</vt:lpstr>
      <vt:lpstr>REDUCCIÓN DEL GLACIAR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ORGANIGRAMA DE NOTIFICACIÓN COE CANTONAL</vt:lpstr>
      <vt:lpstr>Presentación de PowerPoint</vt:lpstr>
      <vt:lpstr>Presentación de PowerPoint</vt:lpstr>
    </vt:vector>
  </TitlesOfParts>
  <Company>Empresa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 C</dc:creator>
  <cp:lastModifiedBy>User</cp:lastModifiedBy>
  <cp:revision>528</cp:revision>
  <dcterms:created xsi:type="dcterms:W3CDTF">2014-07-14T23:35:25Z</dcterms:created>
  <dcterms:modified xsi:type="dcterms:W3CDTF">2017-10-18T03:11:09Z</dcterms:modified>
</cp:coreProperties>
</file>